
<file path=[Content_Types].xml><?xml version="1.0" encoding="utf-8"?>
<Types xmlns="http://schemas.openxmlformats.org/package/2006/content-types">
  <Default ContentType="image/x-emf" Extension="emf"/>
  <Default ContentType="image/jpeg" Extension="jpeg"/>
  <Default ContentType="image/jpeg" Extension="jpg"/>
  <Default ContentType="image/png" Extension="png"/>
  <Default ContentType="application/vnd.openxmlformats-package.relationships+xml" Extension="rels"/>
  <Default ContentType="image/tiff" Extension="tiff"/>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slide+xml" PartName="/ppt/slides/slide83.xml"/>
  <Override ContentType="application/vnd.openxmlformats-officedocument.presentationml.slide+xml" PartName="/ppt/slides/slide84.xml"/>
  <Override ContentType="application/vnd.openxmlformats-officedocument.presentationml.slide+xml" PartName="/ppt/slides/slide85.xml"/>
  <Override ContentType="application/vnd.openxmlformats-officedocument.presentationml.slide+xml" PartName="/ppt/slides/slide86.xml"/>
  <Override ContentType="application/vnd.openxmlformats-officedocument.presentationml.slide+xml" PartName="/ppt/slides/slide87.xml"/>
  <Override ContentType="application/vnd.openxmlformats-officedocument.presentationml.slide+xml" PartName="/ppt/slides/slide88.xml"/>
  <Override ContentType="application/vnd.openxmlformats-officedocument.presentationml.slide+xml" PartName="/ppt/slides/slide89.xml"/>
  <Override ContentType="application/vnd.openxmlformats-officedocument.presentationml.slide+xml" PartName="/ppt/slides/slide90.xml"/>
  <Override ContentType="application/vnd.openxmlformats-officedocument.presentationml.slide+xml" PartName="/ppt/slides/slide91.xml"/>
  <Override ContentType="application/vnd.openxmlformats-officedocument.presentationml.slide+xml" PartName="/ppt/slides/slide92.xml"/>
  <Override ContentType="application/vnd.openxmlformats-officedocument.presentationml.slide+xml" PartName="/ppt/slides/slide93.xml"/>
  <Override ContentType="application/vnd.openxmlformats-officedocument.presentationml.slide+xml" PartName="/ppt/slides/slide94.xml"/>
  <Override ContentType="application/vnd.openxmlformats-officedocument.presentationml.slide+xml" PartName="/ppt/slides/slide95.xml"/>
  <Override ContentType="application/vnd.openxmlformats-officedocument.presentationml.slide+xml" PartName="/ppt/slides/slide96.xml"/>
  <Override ContentType="application/vnd.openxmlformats-officedocument.presentationml.slide+xml" PartName="/ppt/slides/slide97.xml"/>
  <Override ContentType="application/vnd.openxmlformats-officedocument.presentationml.slide+xml" PartName="/ppt/slides/slide98.xml"/>
  <Override ContentType="application/vnd.openxmlformats-officedocument.presentationml.slide+xml" PartName="/ppt/slides/slide99.xml"/>
  <Override ContentType="application/vnd.openxmlformats-officedocument.presentationml.slide+xml" PartName="/ppt/slides/slide100.xml"/>
  <Override ContentType="application/vnd.openxmlformats-officedocument.presentationml.slide+xml" PartName="/ppt/slides/slide101.xml"/>
  <Override ContentType="application/vnd.openxmlformats-officedocument.presentationml.slide+xml" PartName="/ppt/slides/slide102.xml"/>
  <Override ContentType="application/vnd.openxmlformats-officedocument.presentationml.slide+xml" PartName="/ppt/slides/slide103.xml"/>
  <Override ContentType="application/vnd.openxmlformats-officedocument.presentationml.slide+xml" PartName="/ppt/slides/slide104.xml"/>
  <Override ContentType="application/vnd.openxmlformats-officedocument.presentationml.slide+xml" PartName="/ppt/slides/slide105.xml"/>
  <Override ContentType="application/vnd.openxmlformats-officedocument.presentationml.slide+xml" PartName="/ppt/slides/slide106.xml"/>
  <Override ContentType="application/vnd.openxmlformats-officedocument.presentationml.slide+xml" PartName="/ppt/slides/slide107.xml"/>
  <Override ContentType="application/vnd.openxmlformats-officedocument.presentationml.slide+xml" PartName="/ppt/slides/slide108.xml"/>
  <Override ContentType="application/vnd.openxmlformats-officedocument.presentationml.slide+xml" PartName="/ppt/slides/slide109.xml"/>
  <Override ContentType="application/vnd.openxmlformats-officedocument.presentationml.slide+xml" PartName="/ppt/slides/slide110.xml"/>
  <Override ContentType="application/vnd.openxmlformats-officedocument.presentationml.slide+xml" PartName="/ppt/slides/slide111.xml"/>
  <Override ContentType="application/vnd.openxmlformats-officedocument.presentationml.slide+xml" PartName="/ppt/slides/slide112.xml"/>
  <Override ContentType="application/vnd.openxmlformats-officedocument.presentationml.slide+xml" PartName="/ppt/slides/slide113.xml"/>
  <Override ContentType="application/vnd.openxmlformats-officedocument.presentationml.slide+xml" PartName="/ppt/slides/slide114.xml"/>
  <Override ContentType="application/vnd.openxmlformats-officedocument.presentationml.slide+xml" PartName="/ppt/slides/slide115.xml"/>
  <Override ContentType="application/vnd.openxmlformats-officedocument.presentationml.slide+xml" PartName="/ppt/slides/slide116.xml"/>
  <Override ContentType="application/vnd.openxmlformats-officedocument.presentationml.slide+xml" PartName="/ppt/slides/slide117.xml"/>
  <Override ContentType="application/vnd.openxmlformats-officedocument.presentationml.slide+xml" PartName="/ppt/slides/slide118.xml"/>
  <Override ContentType="application/vnd.openxmlformats-officedocument.presentationml.slide+xml" PartName="/ppt/slides/slide119.xml"/>
  <Override ContentType="application/vnd.openxmlformats-officedocument.presentationml.slide+xml" PartName="/ppt/slides/slide120.xml"/>
  <Override ContentType="application/vnd.openxmlformats-officedocument.presentationml.slide+xml" PartName="/ppt/slides/slide121.xml"/>
  <Override ContentType="application/vnd.openxmlformats-officedocument.presentationml.slide+xml" PartName="/ppt/slides/slide122.xml"/>
  <Override ContentType="application/vnd.openxmlformats-officedocument.presentationml.slide+xml" PartName="/ppt/slides/slide123.xml"/>
  <Override ContentType="application/vnd.openxmlformats-officedocument.presentationml.slide+xml" PartName="/ppt/slides/slide124.xml"/>
  <Override ContentType="application/vnd.openxmlformats-officedocument.presentationml.slide+xml" PartName="/ppt/slides/slide125.xml"/>
  <Override ContentType="application/vnd.openxmlformats-officedocument.presentationml.slide+xml" PartName="/ppt/slides/slide126.xml"/>
  <Override ContentType="application/vnd.openxmlformats-officedocument.presentationml.slide+xml" PartName="/ppt/slides/slide127.xml"/>
  <Override ContentType="application/vnd.openxmlformats-officedocument.presentationml.slide+xml" PartName="/ppt/slides/slide128.xml"/>
  <Override ContentType="application/vnd.openxmlformats-officedocument.presentationml.slide+xml" PartName="/ppt/slides/slide129.xml"/>
  <Override ContentType="application/vnd.openxmlformats-officedocument.presentationml.slide+xml" PartName="/ppt/slides/slide130.xml"/>
  <Override ContentType="application/vnd.openxmlformats-officedocument.presentationml.slide+xml" PartName="/ppt/slides/slide131.xml"/>
  <Override ContentType="application/vnd.openxmlformats-officedocument.presentationml.slide+xml" PartName="/ppt/slides/slide132.xml"/>
  <Override ContentType="application/vnd.openxmlformats-officedocument.presentationml.slide+xml" PartName="/ppt/slides/slide133.xml"/>
  <Override ContentType="application/vnd.openxmlformats-officedocument.presentationml.slide+xml" PartName="/ppt/slides/slide134.xml"/>
  <Override ContentType="application/vnd.openxmlformats-officedocument.presentationml.slide+xml" PartName="/ppt/slides/slide135.xml"/>
  <Override ContentType="application/vnd.openxmlformats-officedocument.presentationml.slide+xml" PartName="/ppt/slides/slide136.xml"/>
  <Override ContentType="application/vnd.openxmlformats-officedocument.presentationml.slide+xml" PartName="/ppt/slides/slide137.xml"/>
  <Override ContentType="application/vnd.openxmlformats-officedocument.presentationml.slide+xml" PartName="/ppt/slides/slide138.xml"/>
  <Override ContentType="application/vnd.openxmlformats-officedocument.presentationml.slide+xml" PartName="/ppt/slides/slide139.xml"/>
  <Override ContentType="application/vnd.openxmlformats-officedocument.presentationml.slide+xml" PartName="/ppt/slides/slide140.xml"/>
  <Override ContentType="application/vnd.openxmlformats-officedocument.presentationml.slide+xml" PartName="/ppt/slides/slide141.xml"/>
  <Override ContentType="application/vnd.openxmlformats-officedocument.presentationml.slide+xml" PartName="/ppt/slides/slide142.xml"/>
  <Override ContentType="application/vnd.openxmlformats-officedocument.presentationml.slide+xml" PartName="/ppt/slides/slide143.xml"/>
  <Override ContentType="application/vnd.openxmlformats-officedocument.presentationml.slide+xml" PartName="/ppt/slides/slide144.xml"/>
  <Override ContentType="application/vnd.openxmlformats-officedocument.presentationml.slide+xml" PartName="/ppt/slides/slide145.xml"/>
  <Override ContentType="application/vnd.openxmlformats-officedocument.presentationml.slide+xml" PartName="/ppt/slides/slide146.xml"/>
  <Override ContentType="application/vnd.openxmlformats-officedocument.presentationml.slide+xml" PartName="/ppt/slides/slide147.xml"/>
  <Override ContentType="application/vnd.openxmlformats-officedocument.presentationml.slide+xml" PartName="/ppt/slides/slide148.xml"/>
  <Override ContentType="application/vnd.openxmlformats-officedocument.presentationml.slide+xml" PartName="/ppt/slides/slide149.xml"/>
  <Override ContentType="application/vnd.openxmlformats-officedocument.presentationml.slide+xml" PartName="/ppt/slides/slide150.xml"/>
  <Override ContentType="application/vnd.openxmlformats-officedocument.presentationml.slide+xml" PartName="/ppt/slides/slide151.xml"/>
  <Override ContentType="application/vnd.openxmlformats-officedocument.presentationml.slide+xml" PartName="/ppt/slides/slide152.xml"/>
  <Override ContentType="application/vnd.openxmlformats-officedocument.presentationml.slide+xml" PartName="/ppt/slides/slide153.xml"/>
  <Override ContentType="application/vnd.openxmlformats-officedocument.presentationml.slide+xml" PartName="/ppt/slides/slide154.xml"/>
  <Override ContentType="application/vnd.openxmlformats-officedocument.presentationml.slide+xml" PartName="/ppt/slides/slide155.xml"/>
  <Override ContentType="application/vnd.openxmlformats-officedocument.presentationml.slide+xml" PartName="/ppt/slides/slide156.xml"/>
  <Override ContentType="application/vnd.openxmlformats-officedocument.presentationml.slide+xml" PartName="/ppt/slides/slide157.xml"/>
  <Override ContentType="application/vnd.openxmlformats-officedocument.presentationml.slide+xml" PartName="/ppt/slides/slide158.xml"/>
  <Override ContentType="application/vnd.openxmlformats-officedocument.presentationml.slide+xml" PartName="/ppt/slides/slide159.xml"/>
  <Override ContentType="application/vnd.openxmlformats-officedocument.presentationml.slide+xml" PartName="/ppt/slides/slide160.xml"/>
  <Override ContentType="application/vnd.openxmlformats-officedocument.presentationml.slide+xml" PartName="/ppt/slides/slide161.xml"/>
  <Override ContentType="application/vnd.openxmlformats-officedocument.presentationml.slide+xml" PartName="/ppt/slides/slide162.xml"/>
  <Override ContentType="application/vnd.openxmlformats-officedocument.presentationml.slide+xml" PartName="/ppt/slides/slide163.xml"/>
  <Override ContentType="application/vnd.openxmlformats-officedocument.presentationml.slide+xml" PartName="/ppt/slides/slide164.xml"/>
  <Override ContentType="application/vnd.openxmlformats-officedocument.presentationml.slide+xml" PartName="/ppt/slides/slide165.xml"/>
  <Override ContentType="application/vnd.openxmlformats-officedocument.presentationml.slide+xml" PartName="/ppt/slides/slide166.xml"/>
  <Override ContentType="application/vnd.openxmlformats-officedocument.presentationml.slide+xml" PartName="/ppt/slides/slide167.xml"/>
  <Override ContentType="application/vnd.openxmlformats-officedocument.presentationml.slide+xml" PartName="/ppt/slides/slide168.xml"/>
  <Override ContentType="application/vnd.openxmlformats-officedocument.presentationml.slide+xml" PartName="/ppt/slides/slide169.xml"/>
  <Override ContentType="application/vnd.openxmlformats-officedocument.presentationml.slide+xml" PartName="/ppt/slides/slide170.xml"/>
  <Override ContentType="application/vnd.openxmlformats-officedocument.presentationml.slide+xml" PartName="/ppt/slides/slide171.xml"/>
  <Override ContentType="application/vnd.openxmlformats-officedocument.presentationml.slide+xml" PartName="/ppt/slides/slide172.xml"/>
  <Override ContentType="application/vnd.openxmlformats-officedocument.presentationml.slide+xml" PartName="/ppt/slides/slide173.xml"/>
  <Override ContentType="application/vnd.openxmlformats-officedocument.presentationml.slide+xml" PartName="/ppt/slides/slide174.xml"/>
  <Override ContentType="application/vnd.openxmlformats-officedocument.presentationml.slide+xml" PartName="/ppt/slides/slide175.xml"/>
  <Override ContentType="application/vnd.openxmlformats-officedocument.presentationml.slide+xml" PartName="/ppt/slides/slide176.xml"/>
  <Override ContentType="application/vnd.openxmlformats-officedocument.presentationml.slide+xml" PartName="/ppt/slides/slide177.xml"/>
  <Override ContentType="application/vnd.openxmlformats-officedocument.presentationml.slide+xml" PartName="/ppt/slides/slide178.xml"/>
  <Override ContentType="application/vnd.openxmlformats-officedocument.presentationml.slide+xml" PartName="/ppt/slides/slide179.xml"/>
  <Override ContentType="application/vnd.openxmlformats-officedocument.presentationml.slide+xml" PartName="/ppt/slides/slide180.xml"/>
  <Override ContentType="application/vnd.openxmlformats-officedocument.presentationml.slide+xml" PartName="/ppt/slides/slide181.xml"/>
  <Override ContentType="application/vnd.openxmlformats-officedocument.presentationml.slide+xml" PartName="/ppt/slides/slide182.xml"/>
  <Override ContentType="application/vnd.openxmlformats-officedocument.presentationml.slide+xml" PartName="/ppt/slides/slide183.xml"/>
  <Override ContentType="application/vnd.openxmlformats-officedocument.presentationml.slide+xml" PartName="/ppt/slides/slide184.xml"/>
  <Override ContentType="application/vnd.openxmlformats-officedocument.presentationml.slide+xml" PartName="/ppt/slides/slide185.xml"/>
  <Override ContentType="application/vnd.openxmlformats-officedocument.presentationml.slide+xml" PartName="/ppt/slides/slide186.xml"/>
  <Override ContentType="application/vnd.openxmlformats-officedocument.presentationml.slide+xml" PartName="/ppt/slides/slide187.xml"/>
  <Override ContentType="application/vnd.openxmlformats-officedocument.presentationml.slide+xml" PartName="/ppt/slides/slide188.xml"/>
  <Override ContentType="application/vnd.openxmlformats-officedocument.presentationml.slide+xml" PartName="/ppt/slides/slide189.xml"/>
  <Override ContentType="application/vnd.openxmlformats-officedocument.presentationml.slide+xml" PartName="/ppt/slides/slide190.xml"/>
  <Override ContentType="application/vnd.openxmlformats-officedocument.presentationml.slide+xml" PartName="/ppt/slides/slide191.xml"/>
  <Override ContentType="application/vnd.openxmlformats-officedocument.presentationml.slide+xml" PartName="/ppt/slides/slide192.xml"/>
  <Override ContentType="application/vnd.openxmlformats-officedocument.presentationml.slide+xml" PartName="/ppt/slides/slide193.xml"/>
  <Override ContentType="application/vnd.openxmlformats-officedocument.presentationml.slide+xml" PartName="/ppt/slides/slide194.xml"/>
  <Override ContentType="application/vnd.openxmlformats-officedocument.presentationml.slide+xml" PartName="/ppt/slides/slide195.xml"/>
  <Override ContentType="application/vnd.openxmlformats-officedocument.presentationml.slide+xml" PartName="/ppt/slides/slide196.xml"/>
  <Override ContentType="application/vnd.openxmlformats-officedocument.presentationml.slide+xml" PartName="/ppt/slides/slide197.xml"/>
  <Override ContentType="application/vnd.openxmlformats-officedocument.presentationml.slide+xml" PartName="/ppt/slides/slide198.xml"/>
  <Override ContentType="application/vnd.openxmlformats-officedocument.presentationml.slide+xml" PartName="/ppt/slides/slide199.xml"/>
  <Override ContentType="application/vnd.openxmlformats-officedocument.presentationml.slide+xml" PartName="/ppt/slides/slide200.xml"/>
  <Override ContentType="application/vnd.openxmlformats-officedocument.presentationml.slide+xml" PartName="/ppt/slides/slide201.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inkml+xml" PartName="/ppt/ink/ink1.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notesSlide+xml" PartName="/ppt/notesSlides/notesSlide50.xml"/>
  <Override ContentType="application/vnd.openxmlformats-officedocument.presentationml.notesSlide+xml" PartName="/ppt/notesSlides/notesSlide51.xml"/>
  <Override ContentType="application/vnd.openxmlformats-officedocument.presentationml.notesSlide+xml" PartName="/ppt/notesSlides/notesSlide52.xml"/>
  <Override ContentType="application/vnd.openxmlformats-officedocument.presentationml.notesSlide+xml" PartName="/ppt/notesSlides/notesSlide53.xml"/>
  <Override ContentType="application/vnd.openxmlformats-officedocument.presentationml.notesSlide+xml" PartName="/ppt/notesSlides/notesSlide54.xml"/>
  <Override ContentType="application/vnd.openxmlformats-officedocument.presentationml.notesSlide+xml" PartName="/ppt/notesSlides/notesSlide55.xml"/>
  <Override ContentType="application/vnd.openxmlformats-officedocument.presentationml.notesSlide+xml" PartName="/ppt/notesSlides/notesSlide56.xml"/>
  <Override ContentType="application/vnd.openxmlformats-officedocument.presentationml.notesSlide+xml" PartName="/ppt/notesSlides/notesSlide57.xml"/>
  <Override ContentType="application/vnd.openxmlformats-officedocument.presentationml.notesSlide+xml" PartName="/ppt/notesSlides/notesSlide58.xml"/>
  <Override ContentType="application/vnd.openxmlformats-officedocument.presentationml.notesSlide+xml" PartName="/ppt/notesSlides/notesSlide59.xml"/>
  <Override ContentType="application/vnd.openxmlformats-officedocument.presentationml.notesSlide+xml" PartName="/ppt/notesSlides/notesSlide60.xml"/>
  <Override ContentType="application/vnd.openxmlformats-officedocument.presentationml.notesSlide+xml" PartName="/ppt/notesSlides/notesSlide61.xml"/>
  <Override ContentType="application/vnd.openxmlformats-officedocument.presentationml.notesSlide+xml" PartName="/ppt/notesSlides/notesSlide62.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3"/>
  </p:notesMasterIdLst>
  <p:sldIdLst>
    <p:sldId id="256" r:id="rId2"/>
    <p:sldId id="1084" r:id="rId3"/>
    <p:sldId id="5441" r:id="rId4"/>
    <p:sldId id="5442" r:id="rId5"/>
    <p:sldId id="5443" r:id="rId6"/>
    <p:sldId id="3624" r:id="rId7"/>
    <p:sldId id="5444" r:id="rId8"/>
    <p:sldId id="5445" r:id="rId9"/>
    <p:sldId id="3625" r:id="rId10"/>
    <p:sldId id="5446" r:id="rId11"/>
    <p:sldId id="1155" r:id="rId12"/>
    <p:sldId id="1088" r:id="rId13"/>
    <p:sldId id="1245" r:id="rId14"/>
    <p:sldId id="4381" r:id="rId15"/>
    <p:sldId id="4382" r:id="rId16"/>
    <p:sldId id="3565" r:id="rId17"/>
    <p:sldId id="5916" r:id="rId18"/>
    <p:sldId id="5917" r:id="rId19"/>
    <p:sldId id="4471" r:id="rId20"/>
    <p:sldId id="5995" r:id="rId21"/>
    <p:sldId id="6078" r:id="rId22"/>
    <p:sldId id="6079" r:id="rId23"/>
    <p:sldId id="6080" r:id="rId24"/>
    <p:sldId id="6081" r:id="rId25"/>
    <p:sldId id="6082" r:id="rId26"/>
    <p:sldId id="6083" r:id="rId27"/>
    <p:sldId id="6084" r:id="rId28"/>
    <p:sldId id="6085" r:id="rId29"/>
    <p:sldId id="6086" r:id="rId30"/>
    <p:sldId id="5994" r:id="rId31"/>
    <p:sldId id="5996" r:id="rId32"/>
    <p:sldId id="6009" r:id="rId33"/>
    <p:sldId id="6010" r:id="rId34"/>
    <p:sldId id="6011" r:id="rId35"/>
    <p:sldId id="6013" r:id="rId36"/>
    <p:sldId id="6092" r:id="rId37"/>
    <p:sldId id="6064" r:id="rId38"/>
    <p:sldId id="6065" r:id="rId39"/>
    <p:sldId id="6014" r:id="rId40"/>
    <p:sldId id="6015" r:id="rId41"/>
    <p:sldId id="6016" r:id="rId42"/>
    <p:sldId id="6067" r:id="rId43"/>
    <p:sldId id="6068" r:id="rId44"/>
    <p:sldId id="6069" r:id="rId45"/>
    <p:sldId id="6070" r:id="rId46"/>
    <p:sldId id="6017" r:id="rId47"/>
    <p:sldId id="6053" r:id="rId48"/>
    <p:sldId id="6054" r:id="rId49"/>
    <p:sldId id="6055" r:id="rId50"/>
    <p:sldId id="6101" r:id="rId51"/>
    <p:sldId id="6112" r:id="rId52"/>
    <p:sldId id="6113" r:id="rId53"/>
    <p:sldId id="6048" r:id="rId54"/>
    <p:sldId id="6119" r:id="rId55"/>
    <p:sldId id="6018" r:id="rId56"/>
    <p:sldId id="6074" r:id="rId57"/>
    <p:sldId id="6098" r:id="rId58"/>
    <p:sldId id="6075" r:id="rId59"/>
    <p:sldId id="6019" r:id="rId60"/>
    <p:sldId id="6020" r:id="rId61"/>
    <p:sldId id="6059" r:id="rId62"/>
    <p:sldId id="6060" r:id="rId63"/>
    <p:sldId id="6061" r:id="rId64"/>
    <p:sldId id="6021" r:id="rId65"/>
    <p:sldId id="6022" r:id="rId66"/>
    <p:sldId id="6023" r:id="rId67"/>
    <p:sldId id="6062" r:id="rId68"/>
    <p:sldId id="6025" r:id="rId69"/>
    <p:sldId id="6120" r:id="rId70"/>
    <p:sldId id="6028" r:id="rId71"/>
    <p:sldId id="6029" r:id="rId72"/>
    <p:sldId id="6219" r:id="rId73"/>
    <p:sldId id="6220" r:id="rId74"/>
    <p:sldId id="4113" r:id="rId75"/>
    <p:sldId id="5978" r:id="rId76"/>
    <p:sldId id="5979" r:id="rId77"/>
    <p:sldId id="5980" r:id="rId78"/>
    <p:sldId id="5981" r:id="rId79"/>
    <p:sldId id="5989" r:id="rId80"/>
    <p:sldId id="5982" r:id="rId81"/>
    <p:sldId id="5983" r:id="rId82"/>
    <p:sldId id="5984" r:id="rId83"/>
    <p:sldId id="6221" r:id="rId84"/>
    <p:sldId id="6222" r:id="rId85"/>
    <p:sldId id="4744" r:id="rId86"/>
    <p:sldId id="4252" r:id="rId87"/>
    <p:sldId id="5938" r:id="rId88"/>
    <p:sldId id="4747" r:id="rId89"/>
    <p:sldId id="4354" r:id="rId90"/>
    <p:sldId id="4361" r:id="rId91"/>
    <p:sldId id="4363" r:id="rId92"/>
    <p:sldId id="5990" r:id="rId93"/>
    <p:sldId id="5991" r:id="rId94"/>
    <p:sldId id="5922" r:id="rId95"/>
    <p:sldId id="5923" r:id="rId96"/>
    <p:sldId id="5615" r:id="rId97"/>
    <p:sldId id="4752" r:id="rId98"/>
    <p:sldId id="4374" r:id="rId99"/>
    <p:sldId id="4372" r:id="rId100"/>
    <p:sldId id="4376" r:id="rId101"/>
    <p:sldId id="4387" r:id="rId102"/>
    <p:sldId id="4375" r:id="rId103"/>
    <p:sldId id="4378" r:id="rId104"/>
    <p:sldId id="4370" r:id="rId105"/>
    <p:sldId id="4388" r:id="rId106"/>
    <p:sldId id="4377" r:id="rId107"/>
    <p:sldId id="393" r:id="rId108"/>
    <p:sldId id="4890" r:id="rId109"/>
    <p:sldId id="4891" r:id="rId110"/>
    <p:sldId id="4892" r:id="rId111"/>
    <p:sldId id="5973" r:id="rId112"/>
    <p:sldId id="5974" r:id="rId113"/>
    <p:sldId id="5975" r:id="rId114"/>
    <p:sldId id="5976" r:id="rId115"/>
    <p:sldId id="5977" r:id="rId116"/>
    <p:sldId id="5924" r:id="rId117"/>
    <p:sldId id="5925" r:id="rId118"/>
    <p:sldId id="4389" r:id="rId119"/>
    <p:sldId id="4753" r:id="rId120"/>
    <p:sldId id="4754" r:id="rId121"/>
    <p:sldId id="4755" r:id="rId122"/>
    <p:sldId id="386" r:id="rId123"/>
    <p:sldId id="394" r:id="rId124"/>
    <p:sldId id="396" r:id="rId125"/>
    <p:sldId id="4399" r:id="rId126"/>
    <p:sldId id="4507" r:id="rId127"/>
    <p:sldId id="4756" r:id="rId128"/>
    <p:sldId id="4757" r:id="rId129"/>
    <p:sldId id="4396" r:id="rId130"/>
    <p:sldId id="395" r:id="rId131"/>
    <p:sldId id="5926" r:id="rId132"/>
    <p:sldId id="5927" r:id="rId133"/>
    <p:sldId id="492" r:id="rId134"/>
    <p:sldId id="490" r:id="rId135"/>
    <p:sldId id="4397" r:id="rId136"/>
    <p:sldId id="5928" r:id="rId137"/>
    <p:sldId id="5929" r:id="rId138"/>
    <p:sldId id="4598" r:id="rId139"/>
    <p:sldId id="4599" r:id="rId140"/>
    <p:sldId id="4600" r:id="rId141"/>
    <p:sldId id="4601" r:id="rId142"/>
    <p:sldId id="4602" r:id="rId143"/>
    <p:sldId id="4603" r:id="rId144"/>
    <p:sldId id="4604" r:id="rId145"/>
    <p:sldId id="4605" r:id="rId146"/>
    <p:sldId id="4606" r:id="rId147"/>
    <p:sldId id="5930" r:id="rId148"/>
    <p:sldId id="5931" r:id="rId149"/>
    <p:sldId id="4608" r:id="rId150"/>
    <p:sldId id="4609" r:id="rId151"/>
    <p:sldId id="4610" r:id="rId152"/>
    <p:sldId id="4611" r:id="rId153"/>
    <p:sldId id="4612" r:id="rId154"/>
    <p:sldId id="4613" r:id="rId155"/>
    <p:sldId id="4614" r:id="rId156"/>
    <p:sldId id="4615" r:id="rId157"/>
    <p:sldId id="4616" r:id="rId158"/>
    <p:sldId id="4617" r:id="rId159"/>
    <p:sldId id="4618" r:id="rId160"/>
    <p:sldId id="4619" r:id="rId161"/>
    <p:sldId id="4620" r:id="rId162"/>
    <p:sldId id="4621" r:id="rId163"/>
    <p:sldId id="4622" r:id="rId164"/>
    <p:sldId id="4623" r:id="rId165"/>
    <p:sldId id="4624" r:id="rId166"/>
    <p:sldId id="5932" r:id="rId167"/>
    <p:sldId id="5933" r:id="rId168"/>
    <p:sldId id="4625" r:id="rId169"/>
    <p:sldId id="4626" r:id="rId170"/>
    <p:sldId id="4627" r:id="rId171"/>
    <p:sldId id="4628" r:id="rId172"/>
    <p:sldId id="4629" r:id="rId173"/>
    <p:sldId id="4630" r:id="rId174"/>
    <p:sldId id="4631" r:id="rId175"/>
    <p:sldId id="4632" r:id="rId176"/>
    <p:sldId id="4633" r:id="rId177"/>
    <p:sldId id="4634" r:id="rId178"/>
    <p:sldId id="4635" r:id="rId179"/>
    <p:sldId id="4636" r:id="rId180"/>
    <p:sldId id="4637" r:id="rId181"/>
    <p:sldId id="4638" r:id="rId182"/>
    <p:sldId id="4639" r:id="rId183"/>
    <p:sldId id="4640" r:id="rId184"/>
    <p:sldId id="4641" r:id="rId185"/>
    <p:sldId id="4642" r:id="rId186"/>
    <p:sldId id="4643" r:id="rId187"/>
    <p:sldId id="4644" r:id="rId188"/>
    <p:sldId id="4645" r:id="rId189"/>
    <p:sldId id="4646" r:id="rId190"/>
    <p:sldId id="4647" r:id="rId191"/>
    <p:sldId id="4648" r:id="rId192"/>
    <p:sldId id="4649" r:id="rId193"/>
    <p:sldId id="5934" r:id="rId194"/>
    <p:sldId id="5935" r:id="rId195"/>
    <p:sldId id="6218" r:id="rId196"/>
    <p:sldId id="4847" r:id="rId197"/>
    <p:sldId id="4848" r:id="rId198"/>
    <p:sldId id="4849" r:id="rId199"/>
    <p:sldId id="4850" r:id="rId200"/>
    <p:sldId id="4851" r:id="rId201"/>
    <p:sldId id="4852" r:id="rId20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4422"/>
  </p:normalViewPr>
  <p:slideViewPr>
    <p:cSldViewPr snapToGrid="0" snapToObjects="1">
      <p:cViewPr varScale="1">
        <p:scale>
          <a:sx n="121" d="100"/>
          <a:sy n="121" d="100"/>
        </p:scale>
        <p:origin x="896"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viewProps" Target="view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theme" Target="theme/theme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tableStyles" Target="tableStyle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204"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5T08:35:02.118"/>
    </inkml:context>
    <inkml:brush xml:id="br0">
      <inkml:brushProperty name="width" value="0.05" units="cm"/>
      <inkml:brushProperty name="height" value="0.05" units="cm"/>
      <inkml:brushProperty name="color" value="#E71224"/>
    </inkml:brush>
  </inkml:definitions>
  <inkml:trace contextRef="#ctx0" brushRef="#br0">1 146 24575,'26'0'0,"6"0"0,9-1 0,4-1 0,-2-2 0,-2 1 0,-3 1 0,-4 1 0,-1-1 0,0 0 0,1 0 0,2-1 0,1 1 0,2 1 0,0-1 0,3 1 0,3-1 0,7-2 0,5-1 0,0 1 0,-4 1 0,-6 1 0,-7 2 0,-6 0 0,1 0 0,3 0 0,7 0 0,1 0 0,3 0 0,2 0 0,0 0 0,2 0 0,1 0 0,-3 0 0,1 0 0,-4 1 0,-4 1 0,2 0 0,-1 1 0,-1-1 0,-1 0 0,2-1 0,3-1 0,12 0 0,0 0 0,8 0 0,0 3 0,-11 3 0,-8-1 0,-13 0 0,-5-4 0,1-1 0,5 0 0,11 0 0,5 0 0,3 0 0,-2 2 0,0 0 0,3 0 0,3-3 0,-1-4 0,-4 0 0,-7-1 0,-7 3 0,-5 3 0,0 1 0,2 2 0,-1 2 0,-1 0 0,-3 0 0,-4-4 0,-3-1 0,-3 0 0,-2 0 0,-2 0 0,0 0 0,0 0 0,-2 0 0,1 0 0,-1 0 0,2 0 0,0 0 0,0 0 0,-3 0 0,-3 0 0,-4 0 0,-4 0 0,1 0 0,1 0 0,5 0 0,6 0 0,3 0 0,3 0 0,-9 0 0,-3 6 0,-7-5 0,11 5 0,13-6 0,18-2 0,13-3 0,4-2 0,6-4 0,-1 2 0,-5 4 0,5 1 0,2 4 0,4-2 0,8-4 0,-7-6 0,-3-6 0,-5-1 0,-3 1 0,-4 5 0,3 3 0,-1 5 0,-1 3 0,-2 1 0,-6 1 0,-4 0 0,-4 0 0,-6 2 0,-4 5 0,-3 3 0,0 4 0,1-3 0,3-2 0,1-4 0,6-4 0,-3-1 0,5 0 0,2 0 0,-3 0 0,-3 0 0,-6 0 0,1 0 0,3 0 0,7 0 0,7 0 0,6 0 0,3 0 0,-4-1 0,-8-1 0,-8 0 0,-2 0 0,4 2 0,8 0 0,7 0 0,6 0 0,-1 0 0,-1 0 0,1 0 0,-5-1 0,-10-1 0,-17 0 0,-13 0 0,-8 2 0,-1 1 0,8 3 0,21 3 0,25 2 0,15-1 0,1-1 0,-10 0 0,-12 2 0,-2 1 0,5 2 0,8-2 0,7-3 0,0 0 0,-9-2 0,-8-1 0,-3 1 0,3-1 0,6-2 0,4-2 0,-2 0 0,-8 0 0,-8 0 0,-13 0 0,-8-1 0,-9-1 0,0-1 0,13-2 0,23-1 0,18-1 0,17 0 0,-7 1 0,-19 2 0,-20 2 0,-27 2 0,-11 0 0,-2-1 0,8-3 0,10-3 0,9-3 0,2 0 0,-4 0 0,-3 2 0,4-1 0,6 1 0,4-1 0,-1 0 0,-6 3 0,-7 0 0,-9 3 0,-6 2 0,-8 1 0,-4 0 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202BD-CF37-7941-B69F-ED83CD9CEFE7}" type="datetimeFigureOut">
              <a:rPr lang="en-US" smtClean="0"/>
              <a:t>3/13/22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E3FEEC-81F5-9048-8408-13A7B5AB11F1}" type="slidenum">
              <a:rPr lang="en-US" smtClean="0"/>
              <a:t>‹#›</a:t>
            </a:fld>
            <a:endParaRPr lang="en-US"/>
          </a:p>
        </p:txBody>
      </p:sp>
    </p:spTree>
    <p:extLst>
      <p:ext uri="{BB962C8B-B14F-4D97-AF65-F5344CB8AC3E}">
        <p14:creationId xmlns:p14="http://schemas.microsoft.com/office/powerpoint/2010/main" val="20091330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E3FEEC-81F5-9048-8408-13A7B5AB11F1}" type="slidenum">
              <a:rPr lang="en-US" smtClean="0"/>
              <a:t>6</a:t>
            </a:fld>
            <a:endParaRPr lang="en-US"/>
          </a:p>
        </p:txBody>
      </p:sp>
    </p:spTree>
    <p:extLst>
      <p:ext uri="{BB962C8B-B14F-4D97-AF65-F5344CB8AC3E}">
        <p14:creationId xmlns:p14="http://schemas.microsoft.com/office/powerpoint/2010/main" val="3204787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100</a:t>
            </a:fld>
            <a:endParaRPr lang="en-US"/>
          </a:p>
        </p:txBody>
      </p:sp>
    </p:spTree>
    <p:extLst>
      <p:ext uri="{BB962C8B-B14F-4D97-AF65-F5344CB8AC3E}">
        <p14:creationId xmlns:p14="http://schemas.microsoft.com/office/powerpoint/2010/main" val="1529303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101</a:t>
            </a:fld>
            <a:endParaRPr lang="en-US"/>
          </a:p>
        </p:txBody>
      </p:sp>
    </p:spTree>
    <p:extLst>
      <p:ext uri="{BB962C8B-B14F-4D97-AF65-F5344CB8AC3E}">
        <p14:creationId xmlns:p14="http://schemas.microsoft.com/office/powerpoint/2010/main" val="706319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102</a:t>
            </a:fld>
            <a:endParaRPr lang="en-US"/>
          </a:p>
        </p:txBody>
      </p:sp>
    </p:spTree>
    <p:extLst>
      <p:ext uri="{BB962C8B-B14F-4D97-AF65-F5344CB8AC3E}">
        <p14:creationId xmlns:p14="http://schemas.microsoft.com/office/powerpoint/2010/main" val="1485348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103</a:t>
            </a:fld>
            <a:endParaRPr lang="en-US"/>
          </a:p>
        </p:txBody>
      </p:sp>
    </p:spTree>
    <p:extLst>
      <p:ext uri="{BB962C8B-B14F-4D97-AF65-F5344CB8AC3E}">
        <p14:creationId xmlns:p14="http://schemas.microsoft.com/office/powerpoint/2010/main" val="2433044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104</a:t>
            </a:fld>
            <a:endParaRPr lang="en-US"/>
          </a:p>
        </p:txBody>
      </p:sp>
    </p:spTree>
    <p:extLst>
      <p:ext uri="{BB962C8B-B14F-4D97-AF65-F5344CB8AC3E}">
        <p14:creationId xmlns:p14="http://schemas.microsoft.com/office/powerpoint/2010/main" val="568230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105</a:t>
            </a:fld>
            <a:endParaRPr lang="en-US"/>
          </a:p>
        </p:txBody>
      </p:sp>
    </p:spTree>
    <p:extLst>
      <p:ext uri="{BB962C8B-B14F-4D97-AF65-F5344CB8AC3E}">
        <p14:creationId xmlns:p14="http://schemas.microsoft.com/office/powerpoint/2010/main" val="1514407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107</a:t>
            </a:fld>
            <a:endParaRPr lang="en-US"/>
          </a:p>
        </p:txBody>
      </p:sp>
    </p:spTree>
    <p:extLst>
      <p:ext uri="{BB962C8B-B14F-4D97-AF65-F5344CB8AC3E}">
        <p14:creationId xmlns:p14="http://schemas.microsoft.com/office/powerpoint/2010/main" val="3089314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119</a:t>
            </a:fld>
            <a:endParaRPr lang="en-US"/>
          </a:p>
        </p:txBody>
      </p:sp>
    </p:spTree>
    <p:extLst>
      <p:ext uri="{BB962C8B-B14F-4D97-AF65-F5344CB8AC3E}">
        <p14:creationId xmlns:p14="http://schemas.microsoft.com/office/powerpoint/2010/main" val="16980964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120</a:t>
            </a:fld>
            <a:endParaRPr lang="en-US"/>
          </a:p>
        </p:txBody>
      </p:sp>
    </p:spTree>
    <p:extLst>
      <p:ext uri="{BB962C8B-B14F-4D97-AF65-F5344CB8AC3E}">
        <p14:creationId xmlns:p14="http://schemas.microsoft.com/office/powerpoint/2010/main" val="1806456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121</a:t>
            </a:fld>
            <a:endParaRPr lang="en-US"/>
          </a:p>
        </p:txBody>
      </p:sp>
    </p:spTree>
    <p:extLst>
      <p:ext uri="{BB962C8B-B14F-4D97-AF65-F5344CB8AC3E}">
        <p14:creationId xmlns:p14="http://schemas.microsoft.com/office/powerpoint/2010/main" val="3574502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87</a:t>
            </a:fld>
            <a:endParaRPr lang="en-US"/>
          </a:p>
        </p:txBody>
      </p:sp>
    </p:spTree>
    <p:extLst>
      <p:ext uri="{BB962C8B-B14F-4D97-AF65-F5344CB8AC3E}">
        <p14:creationId xmlns:p14="http://schemas.microsoft.com/office/powerpoint/2010/main" val="2808538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122</a:t>
            </a:fld>
            <a:endParaRPr lang="en-US"/>
          </a:p>
        </p:txBody>
      </p:sp>
    </p:spTree>
    <p:extLst>
      <p:ext uri="{BB962C8B-B14F-4D97-AF65-F5344CB8AC3E}">
        <p14:creationId xmlns:p14="http://schemas.microsoft.com/office/powerpoint/2010/main" val="17779019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123</a:t>
            </a:fld>
            <a:endParaRPr lang="en-US"/>
          </a:p>
        </p:txBody>
      </p:sp>
    </p:spTree>
    <p:extLst>
      <p:ext uri="{BB962C8B-B14F-4D97-AF65-F5344CB8AC3E}">
        <p14:creationId xmlns:p14="http://schemas.microsoft.com/office/powerpoint/2010/main" val="35993485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124</a:t>
            </a:fld>
            <a:endParaRPr lang="en-US"/>
          </a:p>
        </p:txBody>
      </p:sp>
    </p:spTree>
    <p:extLst>
      <p:ext uri="{BB962C8B-B14F-4D97-AF65-F5344CB8AC3E}">
        <p14:creationId xmlns:p14="http://schemas.microsoft.com/office/powerpoint/2010/main" val="35651211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125</a:t>
            </a:fld>
            <a:endParaRPr lang="en-US"/>
          </a:p>
        </p:txBody>
      </p:sp>
    </p:spTree>
    <p:extLst>
      <p:ext uri="{BB962C8B-B14F-4D97-AF65-F5344CB8AC3E}">
        <p14:creationId xmlns:p14="http://schemas.microsoft.com/office/powerpoint/2010/main" val="19405024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126</a:t>
            </a:fld>
            <a:endParaRPr lang="en-US"/>
          </a:p>
        </p:txBody>
      </p:sp>
    </p:spTree>
    <p:extLst>
      <p:ext uri="{BB962C8B-B14F-4D97-AF65-F5344CB8AC3E}">
        <p14:creationId xmlns:p14="http://schemas.microsoft.com/office/powerpoint/2010/main" val="11268619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127</a:t>
            </a:fld>
            <a:endParaRPr lang="en-US"/>
          </a:p>
        </p:txBody>
      </p:sp>
    </p:spTree>
    <p:extLst>
      <p:ext uri="{BB962C8B-B14F-4D97-AF65-F5344CB8AC3E}">
        <p14:creationId xmlns:p14="http://schemas.microsoft.com/office/powerpoint/2010/main" val="9162442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128</a:t>
            </a:fld>
            <a:endParaRPr lang="en-US"/>
          </a:p>
        </p:txBody>
      </p:sp>
    </p:spTree>
    <p:extLst>
      <p:ext uri="{BB962C8B-B14F-4D97-AF65-F5344CB8AC3E}">
        <p14:creationId xmlns:p14="http://schemas.microsoft.com/office/powerpoint/2010/main" val="10534412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130</a:t>
            </a:fld>
            <a:endParaRPr lang="en-US"/>
          </a:p>
        </p:txBody>
      </p:sp>
    </p:spTree>
    <p:extLst>
      <p:ext uri="{BB962C8B-B14F-4D97-AF65-F5344CB8AC3E}">
        <p14:creationId xmlns:p14="http://schemas.microsoft.com/office/powerpoint/2010/main" val="35397968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140</a:t>
            </a:fld>
            <a:endParaRPr lang="en-US"/>
          </a:p>
        </p:txBody>
      </p:sp>
    </p:spTree>
    <p:extLst>
      <p:ext uri="{BB962C8B-B14F-4D97-AF65-F5344CB8AC3E}">
        <p14:creationId xmlns:p14="http://schemas.microsoft.com/office/powerpoint/2010/main" val="41789257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141</a:t>
            </a:fld>
            <a:endParaRPr lang="en-US"/>
          </a:p>
        </p:txBody>
      </p:sp>
    </p:spTree>
    <p:extLst>
      <p:ext uri="{BB962C8B-B14F-4D97-AF65-F5344CB8AC3E}">
        <p14:creationId xmlns:p14="http://schemas.microsoft.com/office/powerpoint/2010/main" val="1911719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88</a:t>
            </a:fld>
            <a:endParaRPr lang="en-US"/>
          </a:p>
        </p:txBody>
      </p:sp>
    </p:spTree>
    <p:extLst>
      <p:ext uri="{BB962C8B-B14F-4D97-AF65-F5344CB8AC3E}">
        <p14:creationId xmlns:p14="http://schemas.microsoft.com/office/powerpoint/2010/main" val="15619305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142</a:t>
            </a:fld>
            <a:endParaRPr lang="en-US"/>
          </a:p>
        </p:txBody>
      </p:sp>
    </p:spTree>
    <p:extLst>
      <p:ext uri="{BB962C8B-B14F-4D97-AF65-F5344CB8AC3E}">
        <p14:creationId xmlns:p14="http://schemas.microsoft.com/office/powerpoint/2010/main" val="1185933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A071CE-28E3-0849-B5BD-89ADA4ACFDE9}" type="slidenum">
              <a:rPr lang="en-US" smtClean="0"/>
              <a:t>149</a:t>
            </a:fld>
            <a:endParaRPr lang="en-US"/>
          </a:p>
        </p:txBody>
      </p:sp>
    </p:spTree>
    <p:extLst>
      <p:ext uri="{BB962C8B-B14F-4D97-AF65-F5344CB8AC3E}">
        <p14:creationId xmlns:p14="http://schemas.microsoft.com/office/powerpoint/2010/main" val="17185200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150</a:t>
            </a:fld>
            <a:endParaRPr lang="en-US"/>
          </a:p>
        </p:txBody>
      </p:sp>
    </p:spTree>
    <p:extLst>
      <p:ext uri="{BB962C8B-B14F-4D97-AF65-F5344CB8AC3E}">
        <p14:creationId xmlns:p14="http://schemas.microsoft.com/office/powerpoint/2010/main" val="5327002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151</a:t>
            </a:fld>
            <a:endParaRPr lang="en-US"/>
          </a:p>
        </p:txBody>
      </p:sp>
    </p:spTree>
    <p:extLst>
      <p:ext uri="{BB962C8B-B14F-4D97-AF65-F5344CB8AC3E}">
        <p14:creationId xmlns:p14="http://schemas.microsoft.com/office/powerpoint/2010/main" val="7967250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A071CE-28E3-0849-B5BD-89ADA4ACFDE9}" type="slidenum">
              <a:rPr lang="en-US" smtClean="0"/>
              <a:t>153</a:t>
            </a:fld>
            <a:endParaRPr lang="en-US"/>
          </a:p>
        </p:txBody>
      </p:sp>
    </p:spTree>
    <p:extLst>
      <p:ext uri="{BB962C8B-B14F-4D97-AF65-F5344CB8AC3E}">
        <p14:creationId xmlns:p14="http://schemas.microsoft.com/office/powerpoint/2010/main" val="16813640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154</a:t>
            </a:fld>
            <a:endParaRPr lang="en-US"/>
          </a:p>
        </p:txBody>
      </p:sp>
    </p:spTree>
    <p:extLst>
      <p:ext uri="{BB962C8B-B14F-4D97-AF65-F5344CB8AC3E}">
        <p14:creationId xmlns:p14="http://schemas.microsoft.com/office/powerpoint/2010/main" val="41390146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155</a:t>
            </a:fld>
            <a:endParaRPr lang="en-US"/>
          </a:p>
        </p:txBody>
      </p:sp>
    </p:spTree>
    <p:extLst>
      <p:ext uri="{BB962C8B-B14F-4D97-AF65-F5344CB8AC3E}">
        <p14:creationId xmlns:p14="http://schemas.microsoft.com/office/powerpoint/2010/main" val="16631052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156</a:t>
            </a:fld>
            <a:endParaRPr lang="en-US"/>
          </a:p>
        </p:txBody>
      </p:sp>
    </p:spTree>
    <p:extLst>
      <p:ext uri="{BB962C8B-B14F-4D97-AF65-F5344CB8AC3E}">
        <p14:creationId xmlns:p14="http://schemas.microsoft.com/office/powerpoint/2010/main" val="21101458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158</a:t>
            </a:fld>
            <a:endParaRPr lang="en-US"/>
          </a:p>
        </p:txBody>
      </p:sp>
    </p:spTree>
    <p:extLst>
      <p:ext uri="{BB962C8B-B14F-4D97-AF65-F5344CB8AC3E}">
        <p14:creationId xmlns:p14="http://schemas.microsoft.com/office/powerpoint/2010/main" val="5629147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159</a:t>
            </a:fld>
            <a:endParaRPr lang="en-US"/>
          </a:p>
        </p:txBody>
      </p:sp>
    </p:spTree>
    <p:extLst>
      <p:ext uri="{BB962C8B-B14F-4D97-AF65-F5344CB8AC3E}">
        <p14:creationId xmlns:p14="http://schemas.microsoft.com/office/powerpoint/2010/main" val="798147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89</a:t>
            </a:fld>
            <a:endParaRPr lang="en-US"/>
          </a:p>
        </p:txBody>
      </p:sp>
    </p:spTree>
    <p:extLst>
      <p:ext uri="{BB962C8B-B14F-4D97-AF65-F5344CB8AC3E}">
        <p14:creationId xmlns:p14="http://schemas.microsoft.com/office/powerpoint/2010/main" val="1177185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163</a:t>
            </a:fld>
            <a:endParaRPr lang="en-US"/>
          </a:p>
        </p:txBody>
      </p:sp>
    </p:spTree>
    <p:extLst>
      <p:ext uri="{BB962C8B-B14F-4D97-AF65-F5344CB8AC3E}">
        <p14:creationId xmlns:p14="http://schemas.microsoft.com/office/powerpoint/2010/main" val="11094439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168</a:t>
            </a:fld>
            <a:endParaRPr lang="en-US"/>
          </a:p>
        </p:txBody>
      </p:sp>
    </p:spTree>
    <p:extLst>
      <p:ext uri="{BB962C8B-B14F-4D97-AF65-F5344CB8AC3E}">
        <p14:creationId xmlns:p14="http://schemas.microsoft.com/office/powerpoint/2010/main" val="17888593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A071CE-28E3-0849-B5BD-89ADA4ACFDE9}" type="slidenum">
              <a:rPr lang="en-US" smtClean="0"/>
              <a:t>169</a:t>
            </a:fld>
            <a:endParaRPr lang="en-US"/>
          </a:p>
        </p:txBody>
      </p:sp>
    </p:spTree>
    <p:extLst>
      <p:ext uri="{BB962C8B-B14F-4D97-AF65-F5344CB8AC3E}">
        <p14:creationId xmlns:p14="http://schemas.microsoft.com/office/powerpoint/2010/main" val="24260410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170</a:t>
            </a:fld>
            <a:endParaRPr lang="en-US"/>
          </a:p>
        </p:txBody>
      </p:sp>
    </p:spTree>
    <p:extLst>
      <p:ext uri="{BB962C8B-B14F-4D97-AF65-F5344CB8AC3E}">
        <p14:creationId xmlns:p14="http://schemas.microsoft.com/office/powerpoint/2010/main" val="2624974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171</a:t>
            </a:fld>
            <a:endParaRPr lang="en-US"/>
          </a:p>
        </p:txBody>
      </p:sp>
    </p:spTree>
    <p:extLst>
      <p:ext uri="{BB962C8B-B14F-4D97-AF65-F5344CB8AC3E}">
        <p14:creationId xmlns:p14="http://schemas.microsoft.com/office/powerpoint/2010/main" val="37435325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172</a:t>
            </a:fld>
            <a:endParaRPr lang="en-US"/>
          </a:p>
        </p:txBody>
      </p:sp>
    </p:spTree>
    <p:extLst>
      <p:ext uri="{BB962C8B-B14F-4D97-AF65-F5344CB8AC3E}">
        <p14:creationId xmlns:p14="http://schemas.microsoft.com/office/powerpoint/2010/main" val="21837770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173</a:t>
            </a:fld>
            <a:endParaRPr lang="en-US"/>
          </a:p>
        </p:txBody>
      </p:sp>
    </p:spTree>
    <p:extLst>
      <p:ext uri="{BB962C8B-B14F-4D97-AF65-F5344CB8AC3E}">
        <p14:creationId xmlns:p14="http://schemas.microsoft.com/office/powerpoint/2010/main" val="9548052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174</a:t>
            </a:fld>
            <a:endParaRPr lang="en-US"/>
          </a:p>
        </p:txBody>
      </p:sp>
    </p:spTree>
    <p:extLst>
      <p:ext uri="{BB962C8B-B14F-4D97-AF65-F5344CB8AC3E}">
        <p14:creationId xmlns:p14="http://schemas.microsoft.com/office/powerpoint/2010/main" val="30147967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175</a:t>
            </a:fld>
            <a:endParaRPr lang="en-US"/>
          </a:p>
        </p:txBody>
      </p:sp>
    </p:spTree>
    <p:extLst>
      <p:ext uri="{BB962C8B-B14F-4D97-AF65-F5344CB8AC3E}">
        <p14:creationId xmlns:p14="http://schemas.microsoft.com/office/powerpoint/2010/main" val="41295503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177</a:t>
            </a:fld>
            <a:endParaRPr lang="en-US"/>
          </a:p>
        </p:txBody>
      </p:sp>
    </p:spTree>
    <p:extLst>
      <p:ext uri="{BB962C8B-B14F-4D97-AF65-F5344CB8AC3E}">
        <p14:creationId xmlns:p14="http://schemas.microsoft.com/office/powerpoint/2010/main" val="3070311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90</a:t>
            </a:fld>
            <a:endParaRPr lang="en-US"/>
          </a:p>
        </p:txBody>
      </p:sp>
    </p:spTree>
    <p:extLst>
      <p:ext uri="{BB962C8B-B14F-4D97-AF65-F5344CB8AC3E}">
        <p14:creationId xmlns:p14="http://schemas.microsoft.com/office/powerpoint/2010/main" val="14926237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178</a:t>
            </a:fld>
            <a:endParaRPr lang="en-US"/>
          </a:p>
        </p:txBody>
      </p:sp>
    </p:spTree>
    <p:extLst>
      <p:ext uri="{BB962C8B-B14F-4D97-AF65-F5344CB8AC3E}">
        <p14:creationId xmlns:p14="http://schemas.microsoft.com/office/powerpoint/2010/main" val="4647457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179</a:t>
            </a:fld>
            <a:endParaRPr lang="en-US"/>
          </a:p>
        </p:txBody>
      </p:sp>
    </p:spTree>
    <p:extLst>
      <p:ext uri="{BB962C8B-B14F-4D97-AF65-F5344CB8AC3E}">
        <p14:creationId xmlns:p14="http://schemas.microsoft.com/office/powerpoint/2010/main" val="1579211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180</a:t>
            </a:fld>
            <a:endParaRPr lang="en-US"/>
          </a:p>
        </p:txBody>
      </p:sp>
    </p:spTree>
    <p:extLst>
      <p:ext uri="{BB962C8B-B14F-4D97-AF65-F5344CB8AC3E}">
        <p14:creationId xmlns:p14="http://schemas.microsoft.com/office/powerpoint/2010/main" val="17284620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181</a:t>
            </a:fld>
            <a:endParaRPr lang="en-US"/>
          </a:p>
        </p:txBody>
      </p:sp>
    </p:spTree>
    <p:extLst>
      <p:ext uri="{BB962C8B-B14F-4D97-AF65-F5344CB8AC3E}">
        <p14:creationId xmlns:p14="http://schemas.microsoft.com/office/powerpoint/2010/main" val="34825848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183</a:t>
            </a:fld>
            <a:endParaRPr lang="en-US"/>
          </a:p>
        </p:txBody>
      </p:sp>
    </p:spTree>
    <p:extLst>
      <p:ext uri="{BB962C8B-B14F-4D97-AF65-F5344CB8AC3E}">
        <p14:creationId xmlns:p14="http://schemas.microsoft.com/office/powerpoint/2010/main" val="31076621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184</a:t>
            </a:fld>
            <a:endParaRPr lang="en-US"/>
          </a:p>
        </p:txBody>
      </p:sp>
    </p:spTree>
    <p:extLst>
      <p:ext uri="{BB962C8B-B14F-4D97-AF65-F5344CB8AC3E}">
        <p14:creationId xmlns:p14="http://schemas.microsoft.com/office/powerpoint/2010/main" val="19982013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185</a:t>
            </a:fld>
            <a:endParaRPr lang="en-US"/>
          </a:p>
        </p:txBody>
      </p:sp>
    </p:spTree>
    <p:extLst>
      <p:ext uri="{BB962C8B-B14F-4D97-AF65-F5344CB8AC3E}">
        <p14:creationId xmlns:p14="http://schemas.microsoft.com/office/powerpoint/2010/main" val="7939409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187</a:t>
            </a:fld>
            <a:endParaRPr lang="en-US"/>
          </a:p>
        </p:txBody>
      </p:sp>
    </p:spTree>
    <p:extLst>
      <p:ext uri="{BB962C8B-B14F-4D97-AF65-F5344CB8AC3E}">
        <p14:creationId xmlns:p14="http://schemas.microsoft.com/office/powerpoint/2010/main" val="2545709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188</a:t>
            </a:fld>
            <a:endParaRPr lang="en-US"/>
          </a:p>
        </p:txBody>
      </p:sp>
    </p:spTree>
    <p:extLst>
      <p:ext uri="{BB962C8B-B14F-4D97-AF65-F5344CB8AC3E}">
        <p14:creationId xmlns:p14="http://schemas.microsoft.com/office/powerpoint/2010/main" val="25213029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189</a:t>
            </a:fld>
            <a:endParaRPr lang="en-US"/>
          </a:p>
        </p:txBody>
      </p:sp>
    </p:spTree>
    <p:extLst>
      <p:ext uri="{BB962C8B-B14F-4D97-AF65-F5344CB8AC3E}">
        <p14:creationId xmlns:p14="http://schemas.microsoft.com/office/powerpoint/2010/main" val="2734001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91</a:t>
            </a:fld>
            <a:endParaRPr lang="en-US"/>
          </a:p>
        </p:txBody>
      </p:sp>
    </p:spTree>
    <p:extLst>
      <p:ext uri="{BB962C8B-B14F-4D97-AF65-F5344CB8AC3E}">
        <p14:creationId xmlns:p14="http://schemas.microsoft.com/office/powerpoint/2010/main" val="207127679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190</a:t>
            </a:fld>
            <a:endParaRPr lang="en-US"/>
          </a:p>
        </p:txBody>
      </p:sp>
    </p:spTree>
    <p:extLst>
      <p:ext uri="{BB962C8B-B14F-4D97-AF65-F5344CB8AC3E}">
        <p14:creationId xmlns:p14="http://schemas.microsoft.com/office/powerpoint/2010/main" val="10710199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191</a:t>
            </a:fld>
            <a:endParaRPr lang="en-US"/>
          </a:p>
        </p:txBody>
      </p:sp>
    </p:spTree>
    <p:extLst>
      <p:ext uri="{BB962C8B-B14F-4D97-AF65-F5344CB8AC3E}">
        <p14:creationId xmlns:p14="http://schemas.microsoft.com/office/powerpoint/2010/main" val="13874291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85DA9B-A4FC-2A41-AE4D-737D8F57035E}" type="slidenum">
              <a:rPr lang="en-US" smtClean="0"/>
              <a:t>198</a:t>
            </a:fld>
            <a:endParaRPr lang="en-US"/>
          </a:p>
        </p:txBody>
      </p:sp>
    </p:spTree>
    <p:extLst>
      <p:ext uri="{BB962C8B-B14F-4D97-AF65-F5344CB8AC3E}">
        <p14:creationId xmlns:p14="http://schemas.microsoft.com/office/powerpoint/2010/main" val="1484479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97</a:t>
            </a:fld>
            <a:endParaRPr lang="en-US"/>
          </a:p>
        </p:txBody>
      </p:sp>
    </p:spTree>
    <p:extLst>
      <p:ext uri="{BB962C8B-B14F-4D97-AF65-F5344CB8AC3E}">
        <p14:creationId xmlns:p14="http://schemas.microsoft.com/office/powerpoint/2010/main" val="2919229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98</a:t>
            </a:fld>
            <a:endParaRPr lang="en-US"/>
          </a:p>
        </p:txBody>
      </p:sp>
    </p:spTree>
    <p:extLst>
      <p:ext uri="{BB962C8B-B14F-4D97-AF65-F5344CB8AC3E}">
        <p14:creationId xmlns:p14="http://schemas.microsoft.com/office/powerpoint/2010/main" val="15899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99</a:t>
            </a:fld>
            <a:endParaRPr lang="en-US"/>
          </a:p>
        </p:txBody>
      </p:sp>
    </p:spTree>
    <p:extLst>
      <p:ext uri="{BB962C8B-B14F-4D97-AF65-F5344CB8AC3E}">
        <p14:creationId xmlns:p14="http://schemas.microsoft.com/office/powerpoint/2010/main" val="4079696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6706" y="2352435"/>
            <a:ext cx="8229600" cy="1016000"/>
          </a:xfrm>
        </p:spPr>
        <p:txBody>
          <a:bodyPr lIns="76200" tIns="76200" rIns="76200" bIns="76200"/>
          <a:lstStyle/>
          <a:p>
            <a:r>
              <a:rPr lang="en-CA" dirty="0"/>
              <a:t>Click To Edit Master Title Style</a:t>
            </a:r>
            <a:endParaRPr lang="en-US" dirty="0"/>
          </a:p>
        </p:txBody>
      </p:sp>
      <p:sp>
        <p:nvSpPr>
          <p:cNvPr id="3" name="Subtitle 2"/>
          <p:cNvSpPr>
            <a:spLocks noGrp="1"/>
          </p:cNvSpPr>
          <p:nvPr>
            <p:ph type="subTitle" idx="1"/>
          </p:nvPr>
        </p:nvSpPr>
        <p:spPr>
          <a:xfrm>
            <a:off x="416706" y="3373189"/>
            <a:ext cx="8229600" cy="1197050"/>
          </a:xfrm>
        </p:spPr>
        <p:txBody>
          <a:bodyPr lIns="76200" tIns="76200" rIns="76200" bIns="0">
            <a:normAutofit/>
          </a:bodyPr>
          <a:lstStyle>
            <a:lvl1pPr marL="0" indent="0" algn="l">
              <a:buNone/>
              <a:defRPr sz="2400">
                <a:solidFill>
                  <a:srgbClr val="5E606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dirty="0"/>
          </a:p>
        </p:txBody>
      </p:sp>
    </p:spTree>
    <p:extLst>
      <p:ext uri="{BB962C8B-B14F-4D97-AF65-F5344CB8AC3E}">
        <p14:creationId xmlns:p14="http://schemas.microsoft.com/office/powerpoint/2010/main" val="989231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a:t>Click To Edit Master Title Style</a:t>
            </a:r>
            <a:endParaRPr lang="en-US" dirty="0"/>
          </a:p>
        </p:txBody>
      </p:sp>
      <p:sp>
        <p:nvSpPr>
          <p:cNvPr id="10" name="Content Placeholder 9"/>
          <p:cNvSpPr>
            <a:spLocks noGrp="1"/>
          </p:cNvSpPr>
          <p:nvPr>
            <p:ph sz="quarter" idx="10"/>
          </p:nvPr>
        </p:nvSpPr>
        <p:spPr>
          <a:xfrm>
            <a:off x="457200" y="1408134"/>
            <a:ext cx="8229600" cy="4318000"/>
          </a:xfrm>
        </p:spPr>
        <p:txBody>
          <a:bodyPr>
            <a:normAutofit/>
          </a:bodyPr>
          <a:lstStyle>
            <a:lvl1pPr>
              <a:defRPr sz="2400"/>
            </a:lvl1pPr>
            <a:lvl2pPr>
              <a:defRPr sz="2400"/>
            </a:lvl2pPr>
            <a:lvl3pPr>
              <a:defRPr sz="2400"/>
            </a:lvl3pPr>
            <a:lvl4pPr>
              <a:defRPr sz="2400"/>
            </a:lvl4pPr>
            <a:lvl5pPr>
              <a:defRPr sz="2400"/>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Tree>
    <p:extLst>
      <p:ext uri="{BB962C8B-B14F-4D97-AF65-F5344CB8AC3E}">
        <p14:creationId xmlns:p14="http://schemas.microsoft.com/office/powerpoint/2010/main" val="2628714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a:t>Click To Edit Master Title Style</a:t>
            </a:r>
            <a:endParaRPr lang="en-US" dirty="0"/>
          </a:p>
        </p:txBody>
      </p:sp>
      <p:sp>
        <p:nvSpPr>
          <p:cNvPr id="3" name="Content Placeholder 2"/>
          <p:cNvSpPr>
            <a:spLocks noGrp="1"/>
          </p:cNvSpPr>
          <p:nvPr>
            <p:ph sz="half" idx="1"/>
          </p:nvPr>
        </p:nvSpPr>
        <p:spPr>
          <a:xfrm>
            <a:off x="457200" y="1411701"/>
            <a:ext cx="4038600" cy="4318000"/>
          </a:xfrm>
        </p:spPr>
        <p:txBody>
          <a:bodyPr>
            <a:normAutofit/>
          </a:bodyPr>
          <a:lstStyle>
            <a:lvl1pPr marL="457200" indent="-457200">
              <a:buFont typeface="Arial"/>
              <a:buChar char="•"/>
              <a:defRPr sz="2400"/>
            </a:lvl1pPr>
            <a:lvl2pPr marL="914400" indent="-457200">
              <a:buFont typeface="Arial"/>
              <a:buChar char="•"/>
              <a:defRPr sz="2400"/>
            </a:lvl2pPr>
            <a:lvl3pPr marL="1371600" indent="-457200">
              <a:buFont typeface="Arial"/>
              <a:buChar char="•"/>
              <a:defRPr sz="2400"/>
            </a:lvl3pPr>
            <a:lvl4pPr marL="1828800" indent="-457200">
              <a:buFont typeface="Arial"/>
              <a:buChar char="•"/>
              <a:defRPr sz="2400"/>
            </a:lvl4pPr>
            <a:lvl5pPr marL="2286000" indent="-457200">
              <a:buFont typeface="Arial"/>
              <a:buChar char="•"/>
              <a:defRPr sz="24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Content Placeholder 3"/>
          <p:cNvSpPr>
            <a:spLocks noGrp="1"/>
          </p:cNvSpPr>
          <p:nvPr>
            <p:ph sz="half" idx="2"/>
          </p:nvPr>
        </p:nvSpPr>
        <p:spPr>
          <a:xfrm>
            <a:off x="4648200" y="1411701"/>
            <a:ext cx="4038600" cy="4318000"/>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Tree>
    <p:extLst>
      <p:ext uri="{BB962C8B-B14F-4D97-AF65-F5344CB8AC3E}">
        <p14:creationId xmlns:p14="http://schemas.microsoft.com/office/powerpoint/2010/main" val="805132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a:t>Click To Edit Master Title Style</a:t>
            </a:r>
            <a:endParaRPr lang="en-US" dirty="0"/>
          </a:p>
        </p:txBody>
      </p:sp>
    </p:spTree>
    <p:extLst>
      <p:ext uri="{BB962C8B-B14F-4D97-AF65-F5344CB8AC3E}">
        <p14:creationId xmlns:p14="http://schemas.microsoft.com/office/powerpoint/2010/main" val="3995471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7436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BEBDB439-BBB3-1246-BF88-94A2B3D732B9}" type="datetime1">
              <a:rPr lang="en-CA" smtClean="0"/>
              <a:t>2022-03-13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0857A6-B069-5747-8C2C-4237D03FF20B}" type="slidenum">
              <a:rPr lang="en-US" smtClean="0"/>
              <a:t>‹#›</a:t>
            </a:fld>
            <a:endParaRPr lang="en-US"/>
          </a:p>
        </p:txBody>
      </p:sp>
    </p:spTree>
    <p:extLst>
      <p:ext uri="{BB962C8B-B14F-4D97-AF65-F5344CB8AC3E}">
        <p14:creationId xmlns:p14="http://schemas.microsoft.com/office/powerpoint/2010/main" val="3070255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76200" tIns="76200" rIns="76200" bIns="76200" rtlCol="0" anchor="ctr">
            <a:normAutofit/>
          </a:bodyPr>
          <a:lstStyle/>
          <a:p>
            <a:r>
              <a:rPr lang="en-CA"/>
              <a:t>Click to edit Master title style</a:t>
            </a:r>
            <a:endParaRPr lang="en-US" dirty="0"/>
          </a:p>
        </p:txBody>
      </p:sp>
      <p:sp>
        <p:nvSpPr>
          <p:cNvPr id="3" name="Text Placeholder 2"/>
          <p:cNvSpPr>
            <a:spLocks noGrp="1"/>
          </p:cNvSpPr>
          <p:nvPr>
            <p:ph type="body" idx="1"/>
          </p:nvPr>
        </p:nvSpPr>
        <p:spPr>
          <a:xfrm>
            <a:off x="457200" y="1431543"/>
            <a:ext cx="8229600" cy="4318000"/>
          </a:xfrm>
          <a:prstGeom prst="rect">
            <a:avLst/>
          </a:prstGeom>
        </p:spPr>
        <p:txBody>
          <a:bodyPr vert="horz" lIns="76200" tIns="76200" rIns="76200" bIns="7620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17" name="Rectangle 16"/>
          <p:cNvSpPr/>
          <p:nvPr/>
        </p:nvSpPr>
        <p:spPr>
          <a:xfrm>
            <a:off x="-58034" y="5973244"/>
            <a:ext cx="4346075" cy="962351"/>
          </a:xfrm>
          <a:custGeom>
            <a:avLst/>
            <a:gdLst>
              <a:gd name="connsiteX0" fmla="*/ 0 w 4047989"/>
              <a:gd name="connsiteY0" fmla="*/ 0 h 843298"/>
              <a:gd name="connsiteX1" fmla="*/ 4047989 w 4047989"/>
              <a:gd name="connsiteY1" fmla="*/ 0 h 843298"/>
              <a:gd name="connsiteX2" fmla="*/ 4047989 w 4047989"/>
              <a:gd name="connsiteY2" fmla="*/ 843298 h 843298"/>
              <a:gd name="connsiteX3" fmla="*/ 0 w 4047989"/>
              <a:gd name="connsiteY3" fmla="*/ 843298 h 843298"/>
              <a:gd name="connsiteX4" fmla="*/ 0 w 4047989"/>
              <a:gd name="connsiteY4" fmla="*/ 0 h 843298"/>
              <a:gd name="connsiteX0" fmla="*/ 0 w 4980620"/>
              <a:gd name="connsiteY0" fmla="*/ 892904 h 892904"/>
              <a:gd name="connsiteX1" fmla="*/ 4980620 w 4980620"/>
              <a:gd name="connsiteY1" fmla="*/ 0 h 892904"/>
              <a:gd name="connsiteX2" fmla="*/ 4980620 w 4980620"/>
              <a:gd name="connsiteY2" fmla="*/ 843298 h 892904"/>
              <a:gd name="connsiteX3" fmla="*/ 932631 w 4980620"/>
              <a:gd name="connsiteY3" fmla="*/ 843298 h 892904"/>
              <a:gd name="connsiteX4" fmla="*/ 0 w 4980620"/>
              <a:gd name="connsiteY4" fmla="*/ 892904 h 892904"/>
              <a:gd name="connsiteX0" fmla="*/ 89294 w 5069914"/>
              <a:gd name="connsiteY0" fmla="*/ 892904 h 2648949"/>
              <a:gd name="connsiteX1" fmla="*/ 5069914 w 5069914"/>
              <a:gd name="connsiteY1" fmla="*/ 0 h 2648949"/>
              <a:gd name="connsiteX2" fmla="*/ 5069914 w 5069914"/>
              <a:gd name="connsiteY2" fmla="*/ 843298 h 2648949"/>
              <a:gd name="connsiteX3" fmla="*/ 0 w 5069914"/>
              <a:gd name="connsiteY3" fmla="*/ 2648949 h 2648949"/>
              <a:gd name="connsiteX4" fmla="*/ 89294 w 5069914"/>
              <a:gd name="connsiteY4" fmla="*/ 892904 h 2648949"/>
              <a:gd name="connsiteX0" fmla="*/ 0 w 5079836"/>
              <a:gd name="connsiteY0" fmla="*/ 982194 h 2648949"/>
              <a:gd name="connsiteX1" fmla="*/ 5079836 w 5079836"/>
              <a:gd name="connsiteY1" fmla="*/ 0 h 2648949"/>
              <a:gd name="connsiteX2" fmla="*/ 5079836 w 5079836"/>
              <a:gd name="connsiteY2" fmla="*/ 843298 h 2648949"/>
              <a:gd name="connsiteX3" fmla="*/ 9922 w 5079836"/>
              <a:gd name="connsiteY3" fmla="*/ 2648949 h 2648949"/>
              <a:gd name="connsiteX4" fmla="*/ 0 w 5079836"/>
              <a:gd name="connsiteY4" fmla="*/ 982194 h 2648949"/>
              <a:gd name="connsiteX0" fmla="*/ 0 w 5079836"/>
              <a:gd name="connsiteY0" fmla="*/ 138896 h 1805651"/>
              <a:gd name="connsiteX1" fmla="*/ 4891325 w 5079836"/>
              <a:gd name="connsiteY1" fmla="*/ 843299 h 1805651"/>
              <a:gd name="connsiteX2" fmla="*/ 5079836 w 5079836"/>
              <a:gd name="connsiteY2" fmla="*/ 0 h 1805651"/>
              <a:gd name="connsiteX3" fmla="*/ 9922 w 5079836"/>
              <a:gd name="connsiteY3" fmla="*/ 1805651 h 1805651"/>
              <a:gd name="connsiteX4" fmla="*/ 0 w 5079836"/>
              <a:gd name="connsiteY4" fmla="*/ 138896 h 1805651"/>
              <a:gd name="connsiteX0" fmla="*/ 0 w 4970699"/>
              <a:gd name="connsiteY0" fmla="*/ 0 h 1666755"/>
              <a:gd name="connsiteX1" fmla="*/ 4891325 w 4970699"/>
              <a:gd name="connsiteY1" fmla="*/ 704403 h 1666755"/>
              <a:gd name="connsiteX2" fmla="*/ 4970699 w 4970699"/>
              <a:gd name="connsiteY2" fmla="*/ 1170696 h 1666755"/>
              <a:gd name="connsiteX3" fmla="*/ 9922 w 4970699"/>
              <a:gd name="connsiteY3" fmla="*/ 1666755 h 1666755"/>
              <a:gd name="connsiteX4" fmla="*/ 0 w 4970699"/>
              <a:gd name="connsiteY4" fmla="*/ 0 h 1666755"/>
              <a:gd name="connsiteX0" fmla="*/ 0 w 4970699"/>
              <a:gd name="connsiteY0" fmla="*/ 0 h 1666755"/>
              <a:gd name="connsiteX1" fmla="*/ 4871481 w 4970699"/>
              <a:gd name="connsiteY1" fmla="*/ 476216 h 1666755"/>
              <a:gd name="connsiteX2" fmla="*/ 4970699 w 4970699"/>
              <a:gd name="connsiteY2" fmla="*/ 1170696 h 1666755"/>
              <a:gd name="connsiteX3" fmla="*/ 9922 w 4970699"/>
              <a:gd name="connsiteY3" fmla="*/ 1666755 h 1666755"/>
              <a:gd name="connsiteX4" fmla="*/ 0 w 4970699"/>
              <a:gd name="connsiteY4" fmla="*/ 0 h 1666755"/>
              <a:gd name="connsiteX0" fmla="*/ 0 w 4990542"/>
              <a:gd name="connsiteY0" fmla="*/ 396846 h 1190539"/>
              <a:gd name="connsiteX1" fmla="*/ 4891324 w 4990542"/>
              <a:gd name="connsiteY1" fmla="*/ 0 h 1190539"/>
              <a:gd name="connsiteX2" fmla="*/ 4990542 w 4990542"/>
              <a:gd name="connsiteY2" fmla="*/ 694480 h 1190539"/>
              <a:gd name="connsiteX3" fmla="*/ 29765 w 4990542"/>
              <a:gd name="connsiteY3" fmla="*/ 1190539 h 1190539"/>
              <a:gd name="connsiteX4" fmla="*/ 0 w 4990542"/>
              <a:gd name="connsiteY4" fmla="*/ 396846 h 1190539"/>
              <a:gd name="connsiteX0" fmla="*/ 0 w 5238582"/>
              <a:gd name="connsiteY0" fmla="*/ 396846 h 1190539"/>
              <a:gd name="connsiteX1" fmla="*/ 4891324 w 5238582"/>
              <a:gd name="connsiteY1" fmla="*/ 0 h 1190539"/>
              <a:gd name="connsiteX2" fmla="*/ 5238582 w 5238582"/>
              <a:gd name="connsiteY2" fmla="*/ 863140 h 1190539"/>
              <a:gd name="connsiteX3" fmla="*/ 29765 w 5238582"/>
              <a:gd name="connsiteY3" fmla="*/ 1190539 h 1190539"/>
              <a:gd name="connsiteX4" fmla="*/ 0 w 5238582"/>
              <a:gd name="connsiteY4" fmla="*/ 396846 h 1190539"/>
              <a:gd name="connsiteX0" fmla="*/ 0 w 5238582"/>
              <a:gd name="connsiteY0" fmla="*/ 248029 h 1041722"/>
              <a:gd name="connsiteX1" fmla="*/ 5139364 w 5238582"/>
              <a:gd name="connsiteY1" fmla="*/ 0 h 1041722"/>
              <a:gd name="connsiteX2" fmla="*/ 5238582 w 5238582"/>
              <a:gd name="connsiteY2" fmla="*/ 714323 h 1041722"/>
              <a:gd name="connsiteX3" fmla="*/ 29765 w 5238582"/>
              <a:gd name="connsiteY3" fmla="*/ 1041722 h 1041722"/>
              <a:gd name="connsiteX4" fmla="*/ 0 w 5238582"/>
              <a:gd name="connsiteY4" fmla="*/ 248029 h 1041722"/>
              <a:gd name="connsiteX0" fmla="*/ 0 w 5228660"/>
              <a:gd name="connsiteY0" fmla="*/ 248029 h 1041722"/>
              <a:gd name="connsiteX1" fmla="*/ 5129442 w 5228660"/>
              <a:gd name="connsiteY1" fmla="*/ 0 h 1041722"/>
              <a:gd name="connsiteX2" fmla="*/ 5228660 w 5228660"/>
              <a:gd name="connsiteY2" fmla="*/ 714323 h 1041722"/>
              <a:gd name="connsiteX3" fmla="*/ 19843 w 5228660"/>
              <a:gd name="connsiteY3" fmla="*/ 1041722 h 1041722"/>
              <a:gd name="connsiteX4" fmla="*/ 0 w 5228660"/>
              <a:gd name="connsiteY4" fmla="*/ 248029 h 1041722"/>
              <a:gd name="connsiteX0" fmla="*/ 954 w 5229614"/>
              <a:gd name="connsiteY0" fmla="*/ 248029 h 1160776"/>
              <a:gd name="connsiteX1" fmla="*/ 5130396 w 5229614"/>
              <a:gd name="connsiteY1" fmla="*/ 0 h 1160776"/>
              <a:gd name="connsiteX2" fmla="*/ 5229614 w 5229614"/>
              <a:gd name="connsiteY2" fmla="*/ 714323 h 1160776"/>
              <a:gd name="connsiteX3" fmla="*/ 954 w 5229614"/>
              <a:gd name="connsiteY3" fmla="*/ 1160776 h 1160776"/>
              <a:gd name="connsiteX4" fmla="*/ 954 w 5229614"/>
              <a:gd name="connsiteY4" fmla="*/ 248029 h 1160776"/>
              <a:gd name="connsiteX0" fmla="*/ 954 w 5239536"/>
              <a:gd name="connsiteY0" fmla="*/ 248029 h 1160776"/>
              <a:gd name="connsiteX1" fmla="*/ 5130396 w 5239536"/>
              <a:gd name="connsiteY1" fmla="*/ 0 h 1160776"/>
              <a:gd name="connsiteX2" fmla="*/ 5239536 w 5239536"/>
              <a:gd name="connsiteY2" fmla="*/ 1041721 h 1160776"/>
              <a:gd name="connsiteX3" fmla="*/ 954 w 5239536"/>
              <a:gd name="connsiteY3" fmla="*/ 1160776 h 1160776"/>
              <a:gd name="connsiteX4" fmla="*/ 954 w 5239536"/>
              <a:gd name="connsiteY4" fmla="*/ 248029 h 1160776"/>
              <a:gd name="connsiteX0" fmla="*/ 954 w 5368517"/>
              <a:gd name="connsiteY0" fmla="*/ 248029 h 1190538"/>
              <a:gd name="connsiteX1" fmla="*/ 5130396 w 5368517"/>
              <a:gd name="connsiteY1" fmla="*/ 0 h 1190538"/>
              <a:gd name="connsiteX2" fmla="*/ 5368517 w 5368517"/>
              <a:gd name="connsiteY2" fmla="*/ 1190538 h 1190538"/>
              <a:gd name="connsiteX3" fmla="*/ 954 w 5368517"/>
              <a:gd name="connsiteY3" fmla="*/ 1160776 h 1190538"/>
              <a:gd name="connsiteX4" fmla="*/ 954 w 5368517"/>
              <a:gd name="connsiteY4" fmla="*/ 248029 h 1190538"/>
              <a:gd name="connsiteX0" fmla="*/ 954 w 5368517"/>
              <a:gd name="connsiteY0" fmla="*/ 257950 h 1200459"/>
              <a:gd name="connsiteX1" fmla="*/ 5170083 w 5368517"/>
              <a:gd name="connsiteY1" fmla="*/ 0 h 1200459"/>
              <a:gd name="connsiteX2" fmla="*/ 5368517 w 5368517"/>
              <a:gd name="connsiteY2" fmla="*/ 1200459 h 1200459"/>
              <a:gd name="connsiteX3" fmla="*/ 954 w 5368517"/>
              <a:gd name="connsiteY3" fmla="*/ 1170697 h 1200459"/>
              <a:gd name="connsiteX4" fmla="*/ 954 w 5368517"/>
              <a:gd name="connsiteY4" fmla="*/ 257950 h 1200459"/>
              <a:gd name="connsiteX0" fmla="*/ 0 w 5387407"/>
              <a:gd name="connsiteY0" fmla="*/ 198423 h 1200459"/>
              <a:gd name="connsiteX1" fmla="*/ 5188973 w 5387407"/>
              <a:gd name="connsiteY1" fmla="*/ 0 h 1200459"/>
              <a:gd name="connsiteX2" fmla="*/ 5387407 w 5387407"/>
              <a:gd name="connsiteY2" fmla="*/ 1200459 h 1200459"/>
              <a:gd name="connsiteX3" fmla="*/ 19844 w 5387407"/>
              <a:gd name="connsiteY3" fmla="*/ 1170697 h 1200459"/>
              <a:gd name="connsiteX4" fmla="*/ 0 w 5387407"/>
              <a:gd name="connsiteY4" fmla="*/ 198423 h 1200459"/>
              <a:gd name="connsiteX0" fmla="*/ 1002091 w 5367572"/>
              <a:gd name="connsiteY0" fmla="*/ 148818 h 1200459"/>
              <a:gd name="connsiteX1" fmla="*/ 5169138 w 5367572"/>
              <a:gd name="connsiteY1" fmla="*/ 0 h 1200459"/>
              <a:gd name="connsiteX2" fmla="*/ 5367572 w 5367572"/>
              <a:gd name="connsiteY2" fmla="*/ 1200459 h 1200459"/>
              <a:gd name="connsiteX3" fmla="*/ 9 w 5367572"/>
              <a:gd name="connsiteY3" fmla="*/ 1170697 h 1200459"/>
              <a:gd name="connsiteX4" fmla="*/ 1002091 w 5367572"/>
              <a:gd name="connsiteY4" fmla="*/ 148818 h 1200459"/>
              <a:gd name="connsiteX0" fmla="*/ 954 w 4366435"/>
              <a:gd name="connsiteY0" fmla="*/ 148818 h 1200459"/>
              <a:gd name="connsiteX1" fmla="*/ 4168001 w 4366435"/>
              <a:gd name="connsiteY1" fmla="*/ 0 h 1200459"/>
              <a:gd name="connsiteX2" fmla="*/ 4366435 w 4366435"/>
              <a:gd name="connsiteY2" fmla="*/ 1200459 h 1200459"/>
              <a:gd name="connsiteX3" fmla="*/ 955 w 4366435"/>
              <a:gd name="connsiteY3" fmla="*/ 853220 h 1200459"/>
              <a:gd name="connsiteX4" fmla="*/ 954 w 4366435"/>
              <a:gd name="connsiteY4" fmla="*/ 148818 h 1200459"/>
              <a:gd name="connsiteX0" fmla="*/ 954 w 4336670"/>
              <a:gd name="connsiteY0" fmla="*/ 148818 h 962351"/>
              <a:gd name="connsiteX1" fmla="*/ 4168001 w 4336670"/>
              <a:gd name="connsiteY1" fmla="*/ 0 h 962351"/>
              <a:gd name="connsiteX2" fmla="*/ 4336670 w 4336670"/>
              <a:gd name="connsiteY2" fmla="*/ 962351 h 962351"/>
              <a:gd name="connsiteX3" fmla="*/ 955 w 4336670"/>
              <a:gd name="connsiteY3" fmla="*/ 853220 h 962351"/>
              <a:gd name="connsiteX4" fmla="*/ 954 w 4336670"/>
              <a:gd name="connsiteY4" fmla="*/ 148818 h 962351"/>
              <a:gd name="connsiteX0" fmla="*/ 10359 w 4346075"/>
              <a:gd name="connsiteY0" fmla="*/ 148818 h 962351"/>
              <a:gd name="connsiteX1" fmla="*/ 4177406 w 4346075"/>
              <a:gd name="connsiteY1" fmla="*/ 0 h 962351"/>
              <a:gd name="connsiteX2" fmla="*/ 4346075 w 4346075"/>
              <a:gd name="connsiteY2" fmla="*/ 962351 h 962351"/>
              <a:gd name="connsiteX3" fmla="*/ 439 w 4346075"/>
              <a:gd name="connsiteY3" fmla="*/ 942511 h 962351"/>
              <a:gd name="connsiteX4" fmla="*/ 10359 w 4346075"/>
              <a:gd name="connsiteY4" fmla="*/ 148818 h 962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6075" h="962351">
                <a:moveTo>
                  <a:pt x="10359" y="148818"/>
                </a:moveTo>
                <a:lnTo>
                  <a:pt x="4177406" y="0"/>
                </a:lnTo>
                <a:lnTo>
                  <a:pt x="4346075" y="962351"/>
                </a:lnTo>
                <a:lnTo>
                  <a:pt x="439" y="942511"/>
                </a:lnTo>
                <a:cubicBezTo>
                  <a:pt x="-2868" y="386926"/>
                  <a:pt x="13666" y="704403"/>
                  <a:pt x="10359" y="148818"/>
                </a:cubicBezTo>
                <a:close/>
              </a:path>
            </a:pathLst>
          </a:custGeom>
          <a:solidFill>
            <a:srgbClr val="359C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31220" y="6347963"/>
            <a:ext cx="3321425" cy="268516"/>
          </a:xfrm>
          <a:prstGeom prst="rect">
            <a:avLst/>
          </a:prstGeom>
        </p:spPr>
      </p:pic>
      <p:pic>
        <p:nvPicPr>
          <p:cNvPr id="7" name="Picture 6"/>
          <p:cNvPicPr>
            <a:picLocks noChangeAspect="1"/>
          </p:cNvPicPr>
          <p:nvPr/>
        </p:nvPicPr>
        <p:blipFill>
          <a:blip r:embed="rId9"/>
          <a:stretch>
            <a:fillRect/>
          </a:stretch>
        </p:blipFill>
        <p:spPr>
          <a:xfrm>
            <a:off x="5740400" y="6297942"/>
            <a:ext cx="2946400" cy="381000"/>
          </a:xfrm>
          <a:prstGeom prst="rect">
            <a:avLst/>
          </a:prstGeom>
        </p:spPr>
      </p:pic>
    </p:spTree>
    <p:extLst>
      <p:ext uri="{BB962C8B-B14F-4D97-AF65-F5344CB8AC3E}">
        <p14:creationId xmlns:p14="http://schemas.microsoft.com/office/powerpoint/2010/main" val="3852908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Lst>
  <p:txStyles>
    <p:titleStyle>
      <a:lvl1pPr algn="l" defTabSz="457200" rtl="0" eaLnBrk="1" latinLnBrk="0" hangingPunct="1">
        <a:spcBef>
          <a:spcPct val="0"/>
        </a:spcBef>
        <a:buNone/>
        <a:defRPr sz="4400" kern="1200" cap="none">
          <a:solidFill>
            <a:srgbClr val="5E6062"/>
          </a:solidFill>
          <a:latin typeface="Klavika"/>
          <a:ea typeface="+mj-ea"/>
          <a:cs typeface="+mj-cs"/>
        </a:defRPr>
      </a:lvl1pPr>
    </p:titleStyle>
    <p:bodyStyle>
      <a:lvl1pPr marL="342900" indent="-3429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1pPr>
      <a:lvl2pPr marL="742950" indent="-28575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2pPr>
      <a:lvl3pPr marL="11430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3pPr>
      <a:lvl4pPr marL="16002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4pPr>
      <a:lvl5pPr marL="20574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arget="http://commlaw.allard.ubc" TargetMode="External" Type="http://schemas.openxmlformats.org/officeDocument/2006/relationships/hyperlink"/><Relationship Id="rId2" Target="../media/image3.jpeg" Type="http://schemas.openxmlformats.org/officeDocument/2006/relationships/image"/><Relationship Id="rId1" Target="../slideLayouts/slideLayout2.xml" Type="http://schemas.openxmlformats.org/officeDocument/2006/relationships/slideLayout"/><Relationship Id="rId6" Target="../media/image5.png" Type="http://schemas.openxmlformats.org/officeDocument/2006/relationships/image"/><Relationship Id="rId5" Target="../media/image4.jpeg" Type="http://schemas.openxmlformats.org/officeDocument/2006/relationships/image"/><Relationship Id="rId4" Target="mailto:jon_festinger@thecdm.ca" TargetMode="External" Type="http://schemas.openxmlformats.org/officeDocument/2006/relationships/hyperlink"/></Relationships>
</file>

<file path=ppt/slides/_rels/slide10.xml.rels><?xml version="1.0" encoding="UTF-8" standalone="yes"?>
<Relationships xmlns="http://schemas.openxmlformats.org/package/2006/relationships"><Relationship Id="rId3" Type="http://schemas.openxmlformats.org/officeDocument/2006/relationships/hyperlink" Target="mailto:jon.festinger@ubc.ca" TargetMode="External"/><Relationship Id="rId2" Type="http://schemas.openxmlformats.org/officeDocument/2006/relationships/hyperlink" Target="http://cms.ubc.ca/" TargetMode="External"/><Relationship Id="rId1" Type="http://schemas.openxmlformats.org/officeDocument/2006/relationships/slideLayout" Target="../slideLayouts/slideLayout2.xml"/><Relationship Id="rId4" Type="http://schemas.openxmlformats.org/officeDocument/2006/relationships/hyperlink" Target="mailto:jon_festinger@thecdm.ca" TargetMode="Externa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arget="../media/image78.jpeg" Type="http://schemas.openxmlformats.org/officeDocument/2006/relationships/image"/><Relationship Id="rId1" Target="../slideLayouts/slideLayout2.xml" Type="http://schemas.openxmlformats.org/officeDocument/2006/relationships/slideLayout"/></Relationships>
</file>

<file path=ppt/slides/_rels/slide109.xml.rels><?xml version="1.0" encoding="UTF-8" standalone="yes" ?><Relationships xmlns="http://schemas.openxmlformats.org/package/2006/relationships"><Relationship Id="rId2" Target="../media/image79.jpeg" Type="http://schemas.openxmlformats.org/officeDocument/2006/relationships/image"/><Relationship Id="rId1" Target="../slideLayouts/slideLayout5.xml" Type="http://schemas.openxmlformats.org/officeDocument/2006/relationships/slideLayout"/></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2" Target="../media/image81.jpeg" Type="http://schemas.openxmlformats.org/officeDocument/2006/relationships/image"/><Relationship Id="rId1" Target="../slideLayouts/slideLayout5.xml" Type="http://schemas.openxmlformats.org/officeDocument/2006/relationships/slideLayout"/></Relationships>
</file>

<file path=ppt/slides/_rels/slide112.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2" Target="../media/image83.jpeg" Type="http://schemas.openxmlformats.org/officeDocument/2006/relationships/image"/><Relationship Id="rId1" Target="../slideLayouts/slideLayout5.xml" Type="http://schemas.openxmlformats.org/officeDocument/2006/relationships/slideLayout"/></Relationships>
</file>

<file path=ppt/slides/_rels/slide114.xml.rels><?xml version="1.0" encoding="UTF-8" standalone="yes" ?><Relationships xmlns="http://schemas.openxmlformats.org/package/2006/relationships"><Relationship Id="rId2" Target="../media/image84.jpeg" Type="http://schemas.openxmlformats.org/officeDocument/2006/relationships/image"/><Relationship Id="rId1" Target="../slideLayouts/slideLayout5.xml" Type="http://schemas.openxmlformats.org/officeDocument/2006/relationships/slideLayout"/></Relationships>
</file>

<file path=ppt/slides/_rels/slide115.xml.rels><?xml version="1.0" encoding="UTF-8" standalone="yes" ?><Relationships xmlns="http://schemas.openxmlformats.org/package/2006/relationships"><Relationship Id="rId2" Target="../media/image85.jpeg" Type="http://schemas.openxmlformats.org/officeDocument/2006/relationships/image"/><Relationship Id="rId1" Target="../slideLayouts/slideLayout5.xml" Type="http://schemas.openxmlformats.org/officeDocument/2006/relationships/slideLayout"/></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92.jpg"/><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2" Target="../media/image94.jpeg" Type="http://schemas.openxmlformats.org/officeDocument/2006/relationships/image"/><Relationship Id="rId1" Target="../slideLayouts/slideLayout5.xml" Type="http://schemas.openxmlformats.org/officeDocument/2006/relationships/slideLayout"/></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97.png"/><Relationship Id="rId4" Type="http://schemas.openxmlformats.org/officeDocument/2006/relationships/image" Target="../media/image9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0.xml.rels><?xml version="1.0" encoding="UTF-8" standalone="yes" ?><Relationships xmlns="http://schemas.openxmlformats.org/package/2006/relationships"><Relationship Id="rId3" Target="../media/image98.jpeg" Type="http://schemas.openxmlformats.org/officeDocument/2006/relationships/image"/><Relationship Id="rId2" Target="../notesSlides/notesSlide32.xml" Type="http://schemas.openxmlformats.org/officeDocument/2006/relationships/notesSlide"/><Relationship Id="rId1" Target="../slideLayouts/slideLayout6.xml" Type="http://schemas.openxmlformats.org/officeDocument/2006/relationships/slideLayout"/></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2" Target="../media/image99.jpeg" Type="http://schemas.openxmlformats.org/officeDocument/2006/relationships/image"/><Relationship Id="rId1" Target="../slideLayouts/slideLayout5.xml" Type="http://schemas.openxmlformats.org/officeDocument/2006/relationships/slideLayout"/></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159.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hyperlink" Target="http://www.google.com/permissions/trademark/rules.html" TargetMode="Externa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5.xml"/></Relationships>
</file>

<file path=ppt/slides/_rels/slide162.xml.rels><?xml version="1.0" encoding="UTF-8" standalone="yes" ?><Relationships xmlns="http://schemas.openxmlformats.org/package/2006/relationships"><Relationship Id="rId2" Target="../media/image103.jpeg" Type="http://schemas.openxmlformats.org/officeDocument/2006/relationships/image"/><Relationship Id="rId1" Target="../slideLayouts/slideLayout4.xml" Type="http://schemas.openxmlformats.org/officeDocument/2006/relationships/slideLayout"/></Relationships>
</file>

<file path=ppt/slides/_rels/slide163.xml.rels><?xml version="1.0" encoding="UTF-8" standalone="yes" ?><Relationships xmlns="http://schemas.openxmlformats.org/package/2006/relationships"><Relationship Id="rId3" Target="../media/image104.jpeg" Type="http://schemas.openxmlformats.org/officeDocument/2006/relationships/image"/><Relationship Id="rId2" Target="../notesSlides/notesSlide40.xml" Type="http://schemas.openxmlformats.org/officeDocument/2006/relationships/notesSlide"/><Relationship Id="rId1" Target="../slideLayouts/slideLayout6.xml" Type="http://schemas.openxmlformats.org/officeDocument/2006/relationships/slideLayout"/></Relationships>
</file>

<file path=ppt/slides/_rels/slide164.xml.rels><?xml version="1.0" encoding="UTF-8" standalone="yes" ?><Relationships xmlns="http://schemas.openxmlformats.org/package/2006/relationships"><Relationship Id="rId3" Target="https://youtu.be/rRi8LptvFZY" TargetMode="External" Type="http://schemas.openxmlformats.org/officeDocument/2006/relationships/hyperlink"/><Relationship Id="rId2" Target="../media/image105.jpeg" Type="http://schemas.openxmlformats.org/officeDocument/2006/relationships/image"/><Relationship Id="rId1" Target="../slideLayouts/slideLayout5.xml" Type="http://schemas.openxmlformats.org/officeDocument/2006/relationships/slideLayout"/></Relationships>
</file>

<file path=ppt/slides/_rels/slide165.xml.rels><?xml version="1.0" encoding="UTF-8" standalone="yes" ?><Relationships xmlns="http://schemas.openxmlformats.org/package/2006/relationships"><Relationship Id="rId3" Target="https://youtu.be/ZLWMQLMiTPk" TargetMode="External" Type="http://schemas.openxmlformats.org/officeDocument/2006/relationships/hyperlink"/><Relationship Id="rId2" Target="../media/image106.jpeg" Type="http://schemas.openxmlformats.org/officeDocument/2006/relationships/image"/><Relationship Id="rId1" Target="../slideLayouts/slideLayout4.xml" Type="http://schemas.openxmlformats.org/officeDocument/2006/relationships/slideLayout"/></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176.xml.rels><?xml version="1.0" encoding="UTF-8" standalone="yes" ?><Relationships xmlns="http://schemas.openxmlformats.org/package/2006/relationships"><Relationship Id="rId2" Target="../media/image107.jpeg" Type="http://schemas.openxmlformats.org/officeDocument/2006/relationships/image"/><Relationship Id="rId1" Target="../slideLayouts/slideLayout5.xml" Type="http://schemas.openxmlformats.org/officeDocument/2006/relationships/slideLayout"/></Relationships>
</file>

<file path=ppt/slides/_rels/slide177.xml.rels><?xml version="1.0" encoding="UTF-8" standalone="yes"?>
<Relationships xmlns="http://schemas.openxmlformats.org/package/2006/relationships"><Relationship Id="rId3" Type="http://schemas.openxmlformats.org/officeDocument/2006/relationships/hyperlink" Target="http://www.bcaaonstrike.com/" TargetMode="External"/><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8.jpeg"/><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image" Target="../media/image11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arget="../media/image15.jpeg" Type="http://schemas.openxmlformats.org/officeDocument/2006/relationships/image"/><Relationship Id="rId1" Target="../slideLayouts/slideLayout5.xml" Type="http://schemas.openxmlformats.org/officeDocument/2006/relationships/slideLayout"/></Relationships>
</file>

<file path=ppt/slides/_rels/slide22.xml.rels><?xml version="1.0" encoding="UTF-8" standalone="yes" ?><Relationships xmlns="http://schemas.openxmlformats.org/package/2006/relationships"><Relationship Id="rId2" Target="../media/image16.jpeg" Type="http://schemas.openxmlformats.org/officeDocument/2006/relationships/image"/><Relationship Id="rId1" Target="../slideLayouts/slideLayout5.xml" Type="http://schemas.openxmlformats.org/officeDocument/2006/relationships/slideLayout"/></Relationships>
</file>

<file path=ppt/slides/_rels/slide23.xml.rels><?xml version="1.0" encoding="UTF-8" standalone="yes" ?><Relationships xmlns="http://schemas.openxmlformats.org/package/2006/relationships"><Relationship Id="rId2" Target="../media/image17.jpeg" Type="http://schemas.openxmlformats.org/officeDocument/2006/relationships/image"/><Relationship Id="rId1" Target="../slideLayouts/slideLayout5.xml" Type="http://schemas.openxmlformats.org/officeDocument/2006/relationships/slideLayout"/></Relationships>
</file>

<file path=ppt/slides/_rels/slide24.xml.rels><?xml version="1.0" encoding="UTF-8" standalone="yes" ?><Relationships xmlns="http://schemas.openxmlformats.org/package/2006/relationships"><Relationship Id="rId2" Target="../media/image18.jpeg" Type="http://schemas.openxmlformats.org/officeDocument/2006/relationships/image"/><Relationship Id="rId1" Target="../slideLayouts/slideLayout5.xml" Type="http://schemas.openxmlformats.org/officeDocument/2006/relationships/slideLayout"/></Relationships>
</file>

<file path=ppt/slides/_rels/slide25.xml.rels><?xml version="1.0" encoding="UTF-8" standalone="yes" ?><Relationships xmlns="http://schemas.openxmlformats.org/package/2006/relationships"><Relationship Id="rId2" Target="../media/image19.jpeg" Type="http://schemas.openxmlformats.org/officeDocument/2006/relationships/image"/><Relationship Id="rId1" Target="../slideLayouts/slideLayout5.xml" Type="http://schemas.openxmlformats.org/officeDocument/2006/relationships/slideLayout"/></Relationships>
</file>

<file path=ppt/slides/_rels/slide26.xml.rels><?xml version="1.0" encoding="UTF-8" standalone="yes" ?><Relationships xmlns="http://schemas.openxmlformats.org/package/2006/relationships"><Relationship Id="rId2" Target="../media/image20.jpeg" Type="http://schemas.openxmlformats.org/officeDocument/2006/relationships/image"/><Relationship Id="rId1" Target="../slideLayouts/slideLayout5.xml" Type="http://schemas.openxmlformats.org/officeDocument/2006/relationships/slideLayout"/></Relationships>
</file>

<file path=ppt/slides/_rels/slide27.xml.rels><?xml version="1.0" encoding="UTF-8" standalone="yes" ?><Relationships xmlns="http://schemas.openxmlformats.org/package/2006/relationships"><Relationship Id="rId2" Target="../media/image21.jpeg" Type="http://schemas.openxmlformats.org/officeDocument/2006/relationships/image"/><Relationship Id="rId1" Target="../slideLayouts/slideLayout5.xml" Type="http://schemas.openxmlformats.org/officeDocument/2006/relationships/slideLayout"/></Relationships>
</file>

<file path=ppt/slides/_rels/slide28.xml.rels><?xml version="1.0" encoding="UTF-8" standalone="yes" ?><Relationships xmlns="http://schemas.openxmlformats.org/package/2006/relationships"><Relationship Id="rId2" Target="../media/image22.jpeg" Type="http://schemas.openxmlformats.org/officeDocument/2006/relationships/image"/><Relationship Id="rId1" Target="../slideLayouts/slideLayout5.xml" Type="http://schemas.openxmlformats.org/officeDocument/2006/relationships/slideLayout"/></Relationships>
</file>

<file path=ppt/slides/_rels/slide29.xml.rels><?xml version="1.0" encoding="UTF-8" standalone="yes" ?><Relationships xmlns="http://schemas.openxmlformats.org/package/2006/relationships"><Relationship Id="rId2" Target="../media/image23.jpeg" Type="http://schemas.openxmlformats.org/officeDocument/2006/relationships/image"/><Relationship Id="rId1" Target="../slideLayouts/slideLayout5.xml" Type="http://schemas.openxmlformats.org/officeDocument/2006/relationships/slideLayout"/></Relationships>
</file>

<file path=ppt/slides/_rels/slide3.xml.rels><?xml version="1.0" encoding="UTF-8" standalone="yes" ?><Relationships xmlns="http://schemas.openxmlformats.org/package/2006/relationships"><Relationship Id="rId3" Target="../media/image6.jpeg" Type="http://schemas.openxmlformats.org/officeDocument/2006/relationships/image"/><Relationship Id="rId2" Target="https://mediasite.audiovisual.ubc.ca/Mediasite/Channel/law422-001-2021-22" TargetMode="External" Type="http://schemas.openxmlformats.org/officeDocument/2006/relationships/hyperlink"/><Relationship Id="rId1" Target="../slideLayouts/slideLayout2.xml" Type="http://schemas.openxmlformats.org/officeDocument/2006/relationships/slideLayout"/></Relationships>
</file>

<file path=ppt/slides/_rels/slide30.xml.rels><?xml version="1.0" encoding="UTF-8" standalone="yes" ?><Relationships xmlns="http://schemas.openxmlformats.org/package/2006/relationships"><Relationship Id="rId2" Target="../media/image24.jpeg" Type="http://schemas.openxmlformats.org/officeDocument/2006/relationships/image"/><Relationship Id="rId1" Target="../slideLayouts/slideLayout5.xml" Type="http://schemas.openxmlformats.org/officeDocument/2006/relationships/slideLayout"/></Relationships>
</file>

<file path=ppt/slides/_rels/slide31.xml.rels><?xml version="1.0" encoding="UTF-8" standalone="yes" ?><Relationships xmlns="http://schemas.openxmlformats.org/package/2006/relationships"><Relationship Id="rId2" Target="../media/image25.jpeg" Type="http://schemas.openxmlformats.org/officeDocument/2006/relationships/image"/><Relationship Id="rId1" Target="../slideLayouts/slideLayout5.xml" Type="http://schemas.openxmlformats.org/officeDocument/2006/relationships/slideLayout"/></Relationships>
</file>

<file path=ppt/slides/_rels/slide32.xml.rels><?xml version="1.0" encoding="UTF-8" standalone="yes" ?><Relationships xmlns="http://schemas.openxmlformats.org/package/2006/relationships"><Relationship Id="rId2" Target="../media/image26.jpeg" Type="http://schemas.openxmlformats.org/officeDocument/2006/relationships/image"/><Relationship Id="rId1" Target="../slideLayouts/slideLayout5.xml" Type="http://schemas.openxmlformats.org/officeDocument/2006/relationships/slideLayout"/></Relationships>
</file>

<file path=ppt/slides/_rels/slide33.xml.rels><?xml version="1.0" encoding="UTF-8" standalone="yes" ?><Relationships xmlns="http://schemas.openxmlformats.org/package/2006/relationships"><Relationship Id="rId2" Target="../media/image27.jpeg" Type="http://schemas.openxmlformats.org/officeDocument/2006/relationships/image"/><Relationship Id="rId1" Target="../slideLayouts/slideLayout5.xml" Type="http://schemas.openxmlformats.org/officeDocument/2006/relationships/slideLayout"/></Relationships>
</file>

<file path=ppt/slides/_rels/slide34.xml.rels><?xml version="1.0" encoding="UTF-8" standalone="yes" ?><Relationships xmlns="http://schemas.openxmlformats.org/package/2006/relationships"><Relationship Id="rId2" Target="../media/image28.jpeg" Type="http://schemas.openxmlformats.org/officeDocument/2006/relationships/image"/><Relationship Id="rId1" Target="../slideLayouts/slideLayout5.xml" Type="http://schemas.openxmlformats.org/officeDocument/2006/relationships/slideLayout"/></Relationships>
</file>

<file path=ppt/slides/_rels/slide35.xml.rels><?xml version="1.0" encoding="UTF-8" standalone="yes" ?><Relationships xmlns="http://schemas.openxmlformats.org/package/2006/relationships"><Relationship Id="rId2" Target="../media/image29.jpeg" Type="http://schemas.openxmlformats.org/officeDocument/2006/relationships/image"/><Relationship Id="rId1" Target="../slideLayouts/slideLayout5.xml" Type="http://schemas.openxmlformats.org/officeDocument/2006/relationships/slideLayout"/></Relationships>
</file>

<file path=ppt/slides/_rels/slide36.xml.rels><?xml version="1.0" encoding="UTF-8" standalone="yes" ?><Relationships xmlns="http://schemas.openxmlformats.org/package/2006/relationships"><Relationship Id="rId2" Target="../media/image30.jpeg" Type="http://schemas.openxmlformats.org/officeDocument/2006/relationships/image"/><Relationship Id="rId1" Target="../slideLayouts/slideLayout5.xml" Type="http://schemas.openxmlformats.org/officeDocument/2006/relationships/slideLayout"/></Relationships>
</file>

<file path=ppt/slides/_rels/slide37.xml.rels><?xml version="1.0" encoding="UTF-8" standalone="yes" ?><Relationships xmlns="http://schemas.openxmlformats.org/package/2006/relationships"><Relationship Id="rId2" Target="../media/image31.jpeg" Type="http://schemas.openxmlformats.org/officeDocument/2006/relationships/image"/><Relationship Id="rId1" Target="../slideLayouts/slideLayout5.xml" Type="http://schemas.openxmlformats.org/officeDocument/2006/relationships/slideLayout"/></Relationships>
</file>

<file path=ppt/slides/_rels/slide38.xml.rels><?xml version="1.0" encoding="UTF-8" standalone="yes" ?><Relationships xmlns="http://schemas.openxmlformats.org/package/2006/relationships"><Relationship Id="rId2" Target="../media/image32.jpeg" Type="http://schemas.openxmlformats.org/officeDocument/2006/relationships/image"/><Relationship Id="rId1" Target="../slideLayouts/slideLayout5.xml" Type="http://schemas.openxmlformats.org/officeDocument/2006/relationships/slideLayout"/></Relationships>
</file>

<file path=ppt/slides/_rels/slide39.xml.rels><?xml version="1.0" encoding="UTF-8" standalone="yes" ?><Relationships xmlns="http://schemas.openxmlformats.org/package/2006/relationships"><Relationship Id="rId2" Target="../media/image33.jpeg" Type="http://schemas.openxmlformats.org/officeDocument/2006/relationships/image"/><Relationship Id="rId1" Target="../slideLayouts/slideLayout5.xml" Type="http://schemas.openxmlformats.org/officeDocument/2006/relationships/slideLayout"/></Relationships>
</file>

<file path=ppt/slides/_rels/slide4.xml.rels><?xml version="1.0" encoding="UTF-8" standalone="yes" ?><Relationships xmlns="http://schemas.openxmlformats.org/package/2006/relationships"><Relationship Id="rId2" Target="../media/image7.jpeg" Type="http://schemas.openxmlformats.org/officeDocument/2006/relationships/image"/><Relationship Id="rId1" Target="../slideLayouts/slideLayout4.xml" Type="http://schemas.openxmlformats.org/officeDocument/2006/relationships/slideLayout"/></Relationships>
</file>

<file path=ppt/slides/_rels/slide40.xml.rels><?xml version="1.0" encoding="UTF-8" standalone="yes" ?><Relationships xmlns="http://schemas.openxmlformats.org/package/2006/relationships"><Relationship Id="rId2" Target="../media/image34.jpeg" Type="http://schemas.openxmlformats.org/officeDocument/2006/relationships/image"/><Relationship Id="rId1" Target="../slideLayouts/slideLayout5.xml" Type="http://schemas.openxmlformats.org/officeDocument/2006/relationships/slideLayout"/></Relationships>
</file>

<file path=ppt/slides/_rels/slide41.xml.rels><?xml version="1.0" encoding="UTF-8" standalone="yes" ?><Relationships xmlns="http://schemas.openxmlformats.org/package/2006/relationships"><Relationship Id="rId2" Target="../media/image35.jpeg" Type="http://schemas.openxmlformats.org/officeDocument/2006/relationships/image"/><Relationship Id="rId1" Target="../slideLayouts/slideLayout5.xml" Type="http://schemas.openxmlformats.org/officeDocument/2006/relationships/slideLayout"/></Relationships>
</file>

<file path=ppt/slides/_rels/slide42.xml.rels><?xml version="1.0" encoding="UTF-8" standalone="yes" ?><Relationships xmlns="http://schemas.openxmlformats.org/package/2006/relationships"><Relationship Id="rId2" Target="../media/image36.jpeg" Type="http://schemas.openxmlformats.org/officeDocument/2006/relationships/image"/><Relationship Id="rId1" Target="../slideLayouts/slideLayout5.xml" Type="http://schemas.openxmlformats.org/officeDocument/2006/relationships/slideLayout"/></Relationships>
</file>

<file path=ppt/slides/_rels/slide43.xml.rels><?xml version="1.0" encoding="UTF-8" standalone="yes" ?><Relationships xmlns="http://schemas.openxmlformats.org/package/2006/relationships"><Relationship Id="rId2" Target="../media/image37.jpeg" Type="http://schemas.openxmlformats.org/officeDocument/2006/relationships/image"/><Relationship Id="rId1" Target="../slideLayouts/slideLayout5.xml" Type="http://schemas.openxmlformats.org/officeDocument/2006/relationships/slideLayout"/></Relationships>
</file>

<file path=ppt/slides/_rels/slide44.xml.rels><?xml version="1.0" encoding="UTF-8" standalone="yes" ?><Relationships xmlns="http://schemas.openxmlformats.org/package/2006/relationships"><Relationship Id="rId2" Target="../media/image38.jpeg" Type="http://schemas.openxmlformats.org/officeDocument/2006/relationships/image"/><Relationship Id="rId1" Target="../slideLayouts/slideLayout5.xml" Type="http://schemas.openxmlformats.org/officeDocument/2006/relationships/slideLayout"/></Relationships>
</file>

<file path=ppt/slides/_rels/slide45.xml.rels><?xml version="1.0" encoding="UTF-8" standalone="yes" ?><Relationships xmlns="http://schemas.openxmlformats.org/package/2006/relationships"><Relationship Id="rId2" Target="../media/image39.jpeg" Type="http://schemas.openxmlformats.org/officeDocument/2006/relationships/image"/><Relationship Id="rId1" Target="../slideLayouts/slideLayout5.xml" Type="http://schemas.openxmlformats.org/officeDocument/2006/relationships/slideLayout"/></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arget="../media/image41.jpeg" Type="http://schemas.openxmlformats.org/officeDocument/2006/relationships/image"/><Relationship Id="rId1" Target="../slideLayouts/slideLayout5.xml" Type="http://schemas.openxmlformats.org/officeDocument/2006/relationships/slideLayout"/></Relationships>
</file>

<file path=ppt/slides/_rels/slide48.xml.rels><?xml version="1.0" encoding="UTF-8" standalone="yes" ?><Relationships xmlns="http://schemas.openxmlformats.org/package/2006/relationships"><Relationship Id="rId2" Target="../media/image42.jpeg" Type="http://schemas.openxmlformats.org/officeDocument/2006/relationships/image"/><Relationship Id="rId1" Target="../slideLayouts/slideLayout5.xml" Type="http://schemas.openxmlformats.org/officeDocument/2006/relationships/slideLayout"/></Relationships>
</file>

<file path=ppt/slides/_rels/slide49.xml.rels><?xml version="1.0" encoding="UTF-8" standalone="yes" ?><Relationships xmlns="http://schemas.openxmlformats.org/package/2006/relationships"><Relationship Id="rId2" Target="../media/image43.jpeg" Type="http://schemas.openxmlformats.org/officeDocument/2006/relationships/image"/><Relationship Id="rId1" Target="../slideLayouts/slideLayout5.xml" Type="http://schemas.openxmlformats.org/officeDocument/2006/relationships/slideLayout"/></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arget="../media/image44.jpeg" Type="http://schemas.openxmlformats.org/officeDocument/2006/relationships/image"/><Relationship Id="rId1" Target="../slideLayouts/slideLayout5.xml" Type="http://schemas.openxmlformats.org/officeDocument/2006/relationships/slideLayout"/></Relationships>
</file>

<file path=ppt/slides/_rels/slide51.xml.rels><?xml version="1.0" encoding="UTF-8" standalone="yes" ?><Relationships xmlns="http://schemas.openxmlformats.org/package/2006/relationships"><Relationship Id="rId2" Target="../media/image45.jpeg" Type="http://schemas.openxmlformats.org/officeDocument/2006/relationships/image"/><Relationship Id="rId1" Target="../slideLayouts/slideLayout5.xml" Type="http://schemas.openxmlformats.org/officeDocument/2006/relationships/slideLayout"/></Relationships>
</file>

<file path=ppt/slides/_rels/slide52.xml.rels><?xml version="1.0" encoding="UTF-8" standalone="yes" ?><Relationships xmlns="http://schemas.openxmlformats.org/package/2006/relationships"><Relationship Id="rId2" Target="../media/image46.jpeg" Type="http://schemas.openxmlformats.org/officeDocument/2006/relationships/image"/><Relationship Id="rId1" Target="../slideLayouts/slideLayout5.xml" Type="http://schemas.openxmlformats.org/officeDocument/2006/relationships/slideLayout"/></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arget="../media/image47.jpeg" Type="http://schemas.openxmlformats.org/officeDocument/2006/relationships/image"/><Relationship Id="rId1" Target="../slideLayouts/slideLayout5.xml" Type="http://schemas.openxmlformats.org/officeDocument/2006/relationships/slideLayout"/></Relationships>
</file>

<file path=ppt/slides/_rels/slide55.xml.rels><?xml version="1.0" encoding="UTF-8" standalone="yes" ?><Relationships xmlns="http://schemas.openxmlformats.org/package/2006/relationships"><Relationship Id="rId2" Target="../media/image48.jpeg" Type="http://schemas.openxmlformats.org/officeDocument/2006/relationships/image"/><Relationship Id="rId1" Target="../slideLayouts/slideLayout5.xml" Type="http://schemas.openxmlformats.org/officeDocument/2006/relationships/slideLayout"/></Relationships>
</file>

<file path=ppt/slides/_rels/slide56.xml.rels><?xml version="1.0" encoding="UTF-8" standalone="yes" ?><Relationships xmlns="http://schemas.openxmlformats.org/package/2006/relationships"><Relationship Id="rId2" Target="../media/image49.jpeg" Type="http://schemas.openxmlformats.org/officeDocument/2006/relationships/image"/><Relationship Id="rId1" Target="../slideLayouts/slideLayout5.xml" Type="http://schemas.openxmlformats.org/officeDocument/2006/relationships/slideLayout"/></Relationships>
</file>

<file path=ppt/slides/_rels/slide57.xml.rels><?xml version="1.0" encoding="UTF-8" standalone="yes" ?><Relationships xmlns="http://schemas.openxmlformats.org/package/2006/relationships"><Relationship Id="rId2" Target="../media/image50.jpeg" Type="http://schemas.openxmlformats.org/officeDocument/2006/relationships/image"/><Relationship Id="rId1" Target="../slideLayouts/slideLayout5.xml" Type="http://schemas.openxmlformats.org/officeDocument/2006/relationships/slideLayout"/></Relationships>
</file>

<file path=ppt/slides/_rels/slide58.xml.rels><?xml version="1.0" encoding="UTF-8" standalone="yes" ?><Relationships xmlns="http://schemas.openxmlformats.org/package/2006/relationships"><Relationship Id="rId2" Target="../media/image51.jpeg" Type="http://schemas.openxmlformats.org/officeDocument/2006/relationships/image"/><Relationship Id="rId1" Target="../slideLayouts/slideLayout5.xml" Type="http://schemas.openxmlformats.org/officeDocument/2006/relationships/slideLayout"/></Relationships>
</file>

<file path=ppt/slides/_rels/slide59.xml.rels><?xml version="1.0" encoding="UTF-8" standalone="yes" ?><Relationships xmlns="http://schemas.openxmlformats.org/package/2006/relationships"><Relationship Id="rId2" Target="../media/image52.jpeg" Type="http://schemas.openxmlformats.org/officeDocument/2006/relationships/image"/><Relationship Id="rId1" Target="../slideLayouts/slideLayout5.xml" Type="http://schemas.openxmlformats.org/officeDocument/2006/relationships/slideLayout"/></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arget="../media/image53.jpeg" Type="http://schemas.openxmlformats.org/officeDocument/2006/relationships/image"/><Relationship Id="rId1" Target="../slideLayouts/slideLayout5.xml" Type="http://schemas.openxmlformats.org/officeDocument/2006/relationships/slideLayout"/></Relationships>
</file>

<file path=ppt/slides/_rels/slide61.xml.rels><?xml version="1.0" encoding="UTF-8" standalone="yes" ?><Relationships xmlns="http://schemas.openxmlformats.org/package/2006/relationships"><Relationship Id="rId2" Target="../media/image54.jpeg" Type="http://schemas.openxmlformats.org/officeDocument/2006/relationships/image"/><Relationship Id="rId1" Target="../slideLayouts/slideLayout5.xml" Type="http://schemas.openxmlformats.org/officeDocument/2006/relationships/slideLayout"/></Relationships>
</file>

<file path=ppt/slides/_rels/slide62.xml.rels><?xml version="1.0" encoding="UTF-8" standalone="yes" ?><Relationships xmlns="http://schemas.openxmlformats.org/package/2006/relationships"><Relationship Id="rId2" Target="../media/image55.jpeg" Type="http://schemas.openxmlformats.org/officeDocument/2006/relationships/image"/><Relationship Id="rId1" Target="../slideLayouts/slideLayout5.xml" Type="http://schemas.openxmlformats.org/officeDocument/2006/relationships/slideLayout"/></Relationships>
</file>

<file path=ppt/slides/_rels/slide63.xml.rels><?xml version="1.0" encoding="UTF-8" standalone="yes" ?><Relationships xmlns="http://schemas.openxmlformats.org/package/2006/relationships"><Relationship Id="rId2" Target="../media/image56.jpeg" Type="http://schemas.openxmlformats.org/officeDocument/2006/relationships/image"/><Relationship Id="rId1" Target="../slideLayouts/slideLayout5.xml" Type="http://schemas.openxmlformats.org/officeDocument/2006/relationships/slideLayout"/></Relationships>
</file>

<file path=ppt/slides/_rels/slide64.xml.rels><?xml version="1.0" encoding="UTF-8" standalone="yes" ?><Relationships xmlns="http://schemas.openxmlformats.org/package/2006/relationships"><Relationship Id="rId2" Target="../media/image57.jpeg" Type="http://schemas.openxmlformats.org/officeDocument/2006/relationships/image"/><Relationship Id="rId1" Target="../slideLayouts/slideLayout5.xml" Type="http://schemas.openxmlformats.org/officeDocument/2006/relationships/slideLayout"/></Relationships>
</file>

<file path=ppt/slides/_rels/slide65.xml.rels><?xml version="1.0" encoding="UTF-8" standalone="yes" ?><Relationships xmlns="http://schemas.openxmlformats.org/package/2006/relationships"><Relationship Id="rId2" Target="../media/image58.jpeg" Type="http://schemas.openxmlformats.org/officeDocument/2006/relationships/image"/><Relationship Id="rId1" Target="../slideLayouts/slideLayout5.xml" Type="http://schemas.openxmlformats.org/officeDocument/2006/relationships/slideLayout"/></Relationships>
</file>

<file path=ppt/slides/_rels/slide66.xml.rels><?xml version="1.0" encoding="UTF-8" standalone="yes" ?><Relationships xmlns="http://schemas.openxmlformats.org/package/2006/relationships"><Relationship Id="rId2" Target="../media/image59.jpeg" Type="http://schemas.openxmlformats.org/officeDocument/2006/relationships/image"/><Relationship Id="rId1" Target="../slideLayouts/slideLayout5.xml" Type="http://schemas.openxmlformats.org/officeDocument/2006/relationships/slideLayout"/></Relationships>
</file>

<file path=ppt/slides/_rels/slide67.xml.rels><?xml version="1.0" encoding="UTF-8" standalone="yes" ?><Relationships xmlns="http://schemas.openxmlformats.org/package/2006/relationships"><Relationship Id="rId2" Target="../media/image60.jpeg" Type="http://schemas.openxmlformats.org/officeDocument/2006/relationships/image"/><Relationship Id="rId1" Target="../slideLayouts/slideLayout5.xml" Type="http://schemas.openxmlformats.org/officeDocument/2006/relationships/slideLayout"/></Relationships>
</file>

<file path=ppt/slides/_rels/slide68.xml.rels><?xml version="1.0" encoding="UTF-8" standalone="yes" ?><Relationships xmlns="http://schemas.openxmlformats.org/package/2006/relationships"><Relationship Id="rId2" Target="../media/image61.jpeg" Type="http://schemas.openxmlformats.org/officeDocument/2006/relationships/image"/><Relationship Id="rId1" Target="../slideLayouts/slideLayout5.xml" Type="http://schemas.openxmlformats.org/officeDocument/2006/relationships/slideLayout"/></Relationships>
</file>

<file path=ppt/slides/_rels/slide69.xml.rels><?xml version="1.0" encoding="UTF-8" standalone="yes" ?><Relationships xmlns="http://schemas.openxmlformats.org/package/2006/relationships"><Relationship Id="rId2" Target="../media/image60.jpeg" Type="http://schemas.openxmlformats.org/officeDocument/2006/relationships/image"/><Relationship Id="rId1" Target="../slideLayouts/slideLayout5.xml" Type="http://schemas.openxmlformats.org/officeDocument/2006/relationships/slideLayout"/></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arget="../media/image62.jpeg" Type="http://schemas.openxmlformats.org/officeDocument/2006/relationships/image"/><Relationship Id="rId1" Target="../slideLayouts/slideLayout5.xml" Type="http://schemas.openxmlformats.org/officeDocument/2006/relationships/slideLayout"/></Relationships>
</file>

<file path=ppt/slides/_rels/slide71.xml.rels><?xml version="1.0" encoding="UTF-8" standalone="yes" ?><Relationships xmlns="http://schemas.openxmlformats.org/package/2006/relationships"><Relationship Id="rId2" Target="../media/image63.jpeg" Type="http://schemas.openxmlformats.org/officeDocument/2006/relationships/image"/><Relationship Id="rId1" Target="../slideLayouts/slideLayout5.xml" Type="http://schemas.openxmlformats.org/officeDocument/2006/relationships/slideLayout"/></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arget="../media/image64.jpeg" Type="http://schemas.openxmlformats.org/officeDocument/2006/relationships/image"/><Relationship Id="rId1" Target="../slideLayouts/slideLayout4.xml" Type="http://schemas.openxmlformats.org/officeDocument/2006/relationships/slideLayout"/></Relationships>
</file>

<file path=ppt/slides/_rels/slide76.xml.rels><?xml version="1.0" encoding="UTF-8" standalone="yes" ?><Relationships xmlns="http://schemas.openxmlformats.org/package/2006/relationships"><Relationship Id="rId2" Target="../media/image65.jpeg" Type="http://schemas.openxmlformats.org/officeDocument/2006/relationships/image"/><Relationship Id="rId1" Target="../slideLayouts/slideLayout5.xml" Type="http://schemas.openxmlformats.org/officeDocument/2006/relationships/slideLayout"/></Relationships>
</file>

<file path=ppt/slides/_rels/slide77.xml.rels><?xml version="1.0" encoding="UTF-8" standalone="yes" ?><Relationships xmlns="http://schemas.openxmlformats.org/package/2006/relationships"><Relationship Id="rId2" Target="../media/image66.jpeg" Type="http://schemas.openxmlformats.org/officeDocument/2006/relationships/image"/><Relationship Id="rId1" Target="../slideLayouts/slideLayout5.xml" Type="http://schemas.openxmlformats.org/officeDocument/2006/relationships/slideLayout"/></Relationships>
</file>

<file path=ppt/slides/_rels/slide78.xml.rels><?xml version="1.0" encoding="UTF-8" standalone="yes" ?><Relationships xmlns="http://schemas.openxmlformats.org/package/2006/relationships"><Relationship Id="rId2" Target="../media/image67.jpeg" Type="http://schemas.openxmlformats.org/officeDocument/2006/relationships/image"/><Relationship Id="rId1" Target="../slideLayouts/slideLayout5.xml" Type="http://schemas.openxmlformats.org/officeDocument/2006/relationships/slideLayout"/></Relationships>
</file>

<file path=ppt/slides/_rels/slide7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arget="../media/image10.jpeg" Type="http://schemas.openxmlformats.org/officeDocument/2006/relationships/image"/><Relationship Id="rId2" Target="https://iplaw.allard.ubc.ca/" TargetMode="External" Type="http://schemas.openxmlformats.org/officeDocument/2006/relationships/hyperlink"/><Relationship Id="rId1" Target="../slideLayouts/slideLayout2.xml" Type="http://schemas.openxmlformats.org/officeDocument/2006/relationships/slideLayout"/></Relationships>
</file>

<file path=ppt/slides/_rels/slide80.xml.rels><?xml version="1.0" encoding="UTF-8" standalone="yes" ?><Relationships xmlns="http://schemas.openxmlformats.org/package/2006/relationships"><Relationship Id="rId3" Target="../media/image69.jpeg" Type="http://schemas.openxmlformats.org/officeDocument/2006/relationships/image"/><Relationship Id="rId2" Target="https://youtu.be/Zlvgil4zNQk" TargetMode="External" Type="http://schemas.openxmlformats.org/officeDocument/2006/relationships/hyperlink"/><Relationship Id="rId1" Target="../slideLayouts/slideLayout5.xml" Type="http://schemas.openxmlformats.org/officeDocument/2006/relationships/slideLayout"/></Relationships>
</file>

<file path=ppt/slides/_rels/slide81.xml.rels><?xml version="1.0" encoding="UTF-8" standalone="yes" ?><Relationships xmlns="http://schemas.openxmlformats.org/package/2006/relationships"><Relationship Id="rId2" Target="../media/image70.jpeg" Type="http://schemas.openxmlformats.org/officeDocument/2006/relationships/image"/><Relationship Id="rId1" Target="../slideLayouts/slideLayout5.xml" Type="http://schemas.openxmlformats.org/officeDocument/2006/relationships/slideLayout"/></Relationships>
</file>

<file path=ppt/slides/_rels/slide82.xml.rels><?xml version="1.0" encoding="UTF-8" standalone="yes" ?><Relationships xmlns="http://schemas.openxmlformats.org/package/2006/relationships"><Relationship Id="rId2" Target="../media/image71.jpeg" Type="http://schemas.openxmlformats.org/officeDocument/2006/relationships/image"/><Relationship Id="rId1" Target="../slideLayouts/slideLayout5.xml" Type="http://schemas.openxmlformats.org/officeDocument/2006/relationships/slideLayout"/></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arget="../media/image72.jpeg" Type="http://schemas.openxmlformats.org/officeDocument/2006/relationships/image"/><Relationship Id="rId1" Target="../slideLayouts/slideLayout2.xml" Type="http://schemas.openxmlformats.org/officeDocument/2006/relationships/slideLayout"/></Relationships>
</file>

<file path=ppt/slides/_rels/slide86.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arget="../media/image74.jpeg" Type="http://schemas.openxmlformats.org/officeDocument/2006/relationships/image"/><Relationship Id="rId2" Target="../notesSlides/notesSlide5.xml" Type="http://schemas.openxmlformats.org/officeDocument/2006/relationships/notesSlide"/><Relationship Id="rId1" Target="../slideLayouts/slideLayout6.xml" Type="http://schemas.openxmlformats.org/officeDocument/2006/relationships/slideLayout"/></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arget="../media/image75.jpeg" Type="http://schemas.openxmlformats.org/officeDocument/2006/relationships/image"/><Relationship Id="rId1" Target="../slideLayouts/slideLayout4.xml" Type="http://schemas.openxmlformats.org/officeDocument/2006/relationships/slideLayout"/></Relationships>
</file>

<file path=ppt/slides/_rels/slide93.xml.rels><?xml version="1.0" encoding="UTF-8" standalone="yes" ?><Relationships xmlns="http://schemas.openxmlformats.org/package/2006/relationships"><Relationship Id="rId3" Target="../ink/ink1.xml" Type="http://schemas.openxmlformats.org/officeDocument/2006/relationships/customXml"/><Relationship Id="rId2" Target="../media/image76.jpeg" Type="http://schemas.openxmlformats.org/officeDocument/2006/relationships/image"/><Relationship Id="rId1" Target="../slideLayouts/slideLayout5.xml" Type="http://schemas.openxmlformats.org/officeDocument/2006/relationships/slideLayout"/><Relationship Id="rId4" Target="../media/image1190.png" Type="http://schemas.openxmlformats.org/officeDocument/2006/relationships/image"/></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7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555686" y="135509"/>
            <a:ext cx="8042050" cy="1569660"/>
          </a:xfrm>
        </p:spPr>
        <p:txBody>
          <a:bodyPr>
            <a:normAutofit fontScale="90000"/>
          </a:bodyPr>
          <a:lstStyle/>
          <a:p>
            <a:pPr algn="ctr"/>
            <a:br>
              <a:rPr lang="en-US" b="1" dirty="0">
                <a:solidFill>
                  <a:srgbClr val="FFFF00"/>
                </a:solidFill>
                <a:cs typeface="OCR A Std"/>
              </a:rPr>
            </a:br>
            <a:br>
              <a:rPr lang="en-US" dirty="0"/>
            </a:br>
            <a:endParaRPr lang="en-US" b="1" dirty="0">
              <a:solidFill>
                <a:schemeClr val="bg1"/>
              </a:solidFill>
              <a:latin typeface="+mn-lt"/>
            </a:endParaRPr>
          </a:p>
        </p:txBody>
      </p:sp>
      <p:sp>
        <p:nvSpPr>
          <p:cNvPr id="9" name="Content Placeholder 8"/>
          <p:cNvSpPr>
            <a:spLocks noGrp="1"/>
          </p:cNvSpPr>
          <p:nvPr>
            <p:ph sz="quarter" idx="10"/>
          </p:nvPr>
        </p:nvSpPr>
        <p:spPr>
          <a:xfrm>
            <a:off x="555686" y="1793174"/>
            <a:ext cx="7958922" cy="4144487"/>
          </a:xfrm>
        </p:spPr>
        <p:txBody>
          <a:bodyPr>
            <a:normAutofit fontScale="85000" lnSpcReduction="20000"/>
          </a:bodyPr>
          <a:lstStyle/>
          <a:p>
            <a:pPr marL="0" indent="0">
              <a:lnSpc>
                <a:spcPct val="110000"/>
              </a:lnSpc>
              <a:buNone/>
            </a:pPr>
            <a:r>
              <a:rPr lang="en-US" sz="2600" b="1" dirty="0">
                <a:solidFill>
                  <a:srgbClr val="FFFF00"/>
                </a:solidFill>
                <a:cs typeface="Lucida Console"/>
              </a:rPr>
              <a:t>Talk </a:t>
            </a:r>
            <a:r>
              <a:rPr lang="en-US" sz="2600" b="1" dirty="0">
                <a:solidFill>
                  <a:srgbClr val="FF0000"/>
                </a:solidFill>
                <a:cs typeface="Lucida Console"/>
              </a:rPr>
              <a:t>8 </a:t>
            </a:r>
          </a:p>
          <a:p>
            <a:pPr marL="0" indent="0">
              <a:lnSpc>
                <a:spcPct val="110000"/>
              </a:lnSpc>
              <a:buNone/>
            </a:pPr>
            <a:r>
              <a:rPr lang="en-US" sz="2600" b="1" dirty="0">
                <a:solidFill>
                  <a:srgbClr val="FFFF00"/>
                </a:solidFill>
                <a:cs typeface="Lucida Console"/>
              </a:rPr>
              <a:t>LAW 422 002</a:t>
            </a:r>
          </a:p>
          <a:p>
            <a:pPr marL="0" indent="0">
              <a:lnSpc>
                <a:spcPct val="110000"/>
              </a:lnSpc>
              <a:buNone/>
            </a:pPr>
            <a:r>
              <a:rPr lang="en-US" sz="2600" b="1" dirty="0">
                <a:solidFill>
                  <a:srgbClr val="FFFF00"/>
                </a:solidFill>
                <a:cs typeface="Lucida Console"/>
              </a:rPr>
              <a:t>Intellectual Property Law </a:t>
            </a:r>
          </a:p>
          <a:p>
            <a:pPr marL="0" indent="0">
              <a:lnSpc>
                <a:spcPct val="110000"/>
              </a:lnSpc>
              <a:buNone/>
            </a:pPr>
            <a:r>
              <a:rPr lang="en-US" sz="2600" b="1" dirty="0">
                <a:solidFill>
                  <a:srgbClr val="FFFF00"/>
                </a:solidFill>
                <a:cs typeface="Lucida Console"/>
              </a:rPr>
              <a:t>Allard School of Law</a:t>
            </a:r>
            <a:r>
              <a:rPr lang="en-US" sz="2600" b="1" dirty="0">
                <a:solidFill>
                  <a:srgbClr val="FF0000"/>
                </a:solidFill>
                <a:cs typeface="Lucida Console"/>
              </a:rPr>
              <a:t>,</a:t>
            </a:r>
            <a:r>
              <a:rPr lang="en-US" sz="2600" b="1" dirty="0">
                <a:solidFill>
                  <a:srgbClr val="FFFF00"/>
                </a:solidFill>
                <a:cs typeface="Lucida Console"/>
              </a:rPr>
              <a:t> UBC</a:t>
            </a:r>
          </a:p>
          <a:p>
            <a:pPr marL="0" indent="0">
              <a:lnSpc>
                <a:spcPct val="110000"/>
              </a:lnSpc>
              <a:buNone/>
            </a:pPr>
            <a:r>
              <a:rPr lang="en-US" sz="2600" b="1" dirty="0">
                <a:solidFill>
                  <a:srgbClr val="FFFF00"/>
                </a:solidFill>
                <a:cs typeface="Lucida Console"/>
              </a:rPr>
              <a:t>Spring</a:t>
            </a:r>
            <a:r>
              <a:rPr lang="en-US" sz="2600" b="1" dirty="0">
                <a:solidFill>
                  <a:srgbClr val="FF0000"/>
                </a:solidFill>
                <a:cs typeface="Lucida Console"/>
              </a:rPr>
              <a:t>,</a:t>
            </a:r>
            <a:r>
              <a:rPr lang="en-US" sz="2600" b="1" dirty="0">
                <a:solidFill>
                  <a:srgbClr val="FFFF00"/>
                </a:solidFill>
                <a:cs typeface="Lucida Console"/>
              </a:rPr>
              <a:t> 2022</a:t>
            </a:r>
          </a:p>
          <a:p>
            <a:pPr marL="0" indent="0">
              <a:buNone/>
            </a:pPr>
            <a:endParaRPr lang="en-US" dirty="0">
              <a:solidFill>
                <a:schemeClr val="bg1"/>
              </a:solidFill>
            </a:endParaRPr>
          </a:p>
          <a:p>
            <a:pPr marL="0" indent="0">
              <a:buNone/>
            </a:pPr>
            <a:endParaRPr lang="en-US" sz="1600" dirty="0">
              <a:solidFill>
                <a:schemeClr val="bg1"/>
              </a:solidFill>
            </a:endParaRPr>
          </a:p>
          <a:p>
            <a:pPr marL="0" indent="0">
              <a:buNone/>
            </a:pPr>
            <a:endParaRPr lang="en-US" sz="1600" dirty="0">
              <a:solidFill>
                <a:schemeClr val="bg1"/>
              </a:solidFill>
            </a:endParaRPr>
          </a:p>
          <a:p>
            <a:pPr marL="0" indent="0">
              <a:buNone/>
            </a:pPr>
            <a:endParaRPr lang="en-US" sz="1600" dirty="0">
              <a:solidFill>
                <a:schemeClr val="bg1"/>
              </a:solidFill>
            </a:endParaRPr>
          </a:p>
          <a:p>
            <a:pPr marL="0" indent="0">
              <a:buNone/>
            </a:pPr>
            <a:r>
              <a:rPr lang="en-US" sz="1900" dirty="0">
                <a:solidFill>
                  <a:srgbClr val="FFFFFF"/>
                </a:solidFill>
                <a:cs typeface="Lucida Console"/>
              </a:rPr>
              <a:t>Jon Festinger Q.C.</a:t>
            </a:r>
          </a:p>
          <a:p>
            <a:pPr marL="0" indent="0">
              <a:buNone/>
            </a:pPr>
            <a:r>
              <a:rPr lang="en-US" sz="1900" dirty="0">
                <a:solidFill>
                  <a:srgbClr val="FFFFFF"/>
                </a:solidFill>
                <a:cs typeface="Lucida Console"/>
              </a:rPr>
              <a:t>Centre for Digital Media</a:t>
            </a:r>
          </a:p>
          <a:p>
            <a:pPr marL="0" indent="0">
              <a:buNone/>
            </a:pPr>
            <a:r>
              <a:rPr lang="en-CA" sz="1900" dirty="0">
                <a:solidFill>
                  <a:srgbClr val="FFFFFF"/>
                </a:solidFill>
                <a:cs typeface="Lucida Console"/>
              </a:rPr>
              <a:t>QMUL School of Law (CCLS)</a:t>
            </a:r>
          </a:p>
          <a:p>
            <a:pPr marL="0" indent="0">
              <a:buNone/>
            </a:pPr>
            <a:r>
              <a:rPr lang="en-CA" sz="1900" dirty="0">
                <a:solidFill>
                  <a:srgbClr val="FFFFFF"/>
                </a:solidFill>
                <a:cs typeface="Lucida Console"/>
              </a:rPr>
              <a:t>Whiteboard Law</a:t>
            </a:r>
          </a:p>
          <a:p>
            <a:pPr marL="0" indent="0">
              <a:buNone/>
            </a:pPr>
            <a:r>
              <a:rPr lang="en-US" sz="1900" dirty="0">
                <a:solidFill>
                  <a:srgbClr val="FFFF00"/>
                </a:solidFill>
                <a:cs typeface="Lucida Console"/>
                <a:hlinkClick r:id="rId3"/>
              </a:rPr>
              <a:t>http://commlaw.allard.ubc</a:t>
            </a:r>
            <a:r>
              <a:rPr lang="en-US" sz="1900" dirty="0">
                <a:solidFill>
                  <a:srgbClr val="FFFF00"/>
                </a:solidFill>
                <a:cs typeface="Lucida Console"/>
              </a:rPr>
              <a:t> </a:t>
            </a:r>
          </a:p>
          <a:p>
            <a:pPr marL="0" indent="0">
              <a:buNone/>
            </a:pPr>
            <a:r>
              <a:rPr lang="en-US" sz="1900" dirty="0">
                <a:solidFill>
                  <a:srgbClr val="FFFFFF"/>
                </a:solidFill>
                <a:cs typeface="Lucida Console"/>
              </a:rPr>
              <a:t>@</a:t>
            </a:r>
            <a:r>
              <a:rPr lang="en-US" sz="1900" dirty="0" err="1">
                <a:solidFill>
                  <a:srgbClr val="FFFFFF"/>
                </a:solidFill>
                <a:cs typeface="Lucida Console"/>
              </a:rPr>
              <a:t>jonfestinger</a:t>
            </a:r>
            <a:endParaRPr lang="en-US" sz="1900" dirty="0">
              <a:solidFill>
                <a:srgbClr val="FFFFFF"/>
              </a:solidFill>
              <a:cs typeface="Lucida Console"/>
            </a:endParaRPr>
          </a:p>
          <a:p>
            <a:pPr marL="0" indent="0">
              <a:buNone/>
            </a:pPr>
            <a:r>
              <a:rPr lang="en-US" sz="1900" dirty="0">
                <a:solidFill>
                  <a:srgbClr val="FFFF00"/>
                </a:solidFill>
                <a:cs typeface="Lucida Console"/>
                <a:hlinkClick r:id="rId4"/>
              </a:rPr>
              <a:t>jon_festinger@thecdm.ca</a:t>
            </a:r>
            <a:endParaRPr lang="en-US" sz="1900" dirty="0">
              <a:solidFill>
                <a:srgbClr val="FFFF00"/>
              </a:solidFill>
              <a:cs typeface="Lucida Console"/>
            </a:endParaRPr>
          </a:p>
          <a:p>
            <a:pPr marL="0" indent="0">
              <a:buNone/>
            </a:pPr>
            <a:endParaRPr lang="en-US" sz="1600" dirty="0">
              <a:solidFill>
                <a:schemeClr val="bg1"/>
              </a:solidFill>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6" name="Content Placeholder 3" descr="JF.png">
            <a:extLst>
              <a:ext uri="{FF2B5EF4-FFF2-40B4-BE49-F238E27FC236}">
                <a16:creationId xmlns:a16="http://schemas.microsoft.com/office/drawing/2014/main" id="{52C6527D-1855-3E4C-B033-779C7409E83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822429" y="3631800"/>
            <a:ext cx="2384718" cy="1858747"/>
          </a:xfrm>
          <a:prstGeom prst="rect">
            <a:avLst/>
          </a:prstGeom>
        </p:spPr>
      </p:pic>
      <p:pic>
        <p:nvPicPr>
          <p:cNvPr id="4" name="Picture 3" descr="A person eating a donut&#10;&#10;Description automatically generated with medium confidence">
            <a:extLst>
              <a:ext uri="{FF2B5EF4-FFF2-40B4-BE49-F238E27FC236}">
                <a16:creationId xmlns:a16="http://schemas.microsoft.com/office/drawing/2014/main" id="{406F6165-B3A8-E44E-A7A4-2C12B27C687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7874422" y="3368883"/>
            <a:ext cx="116590" cy="251040"/>
          </a:xfrm>
          <a:prstGeom prst="rect">
            <a:avLst/>
          </a:prstGeom>
        </p:spPr>
      </p:pic>
      <p:sp>
        <p:nvSpPr>
          <p:cNvPr id="3" name="TextBox 2">
            <a:extLst>
              <a:ext uri="{FF2B5EF4-FFF2-40B4-BE49-F238E27FC236}">
                <a16:creationId xmlns:a16="http://schemas.microsoft.com/office/drawing/2014/main" id="{51D21EFC-F008-9B4C-A9AB-01F6E27E6467}"/>
              </a:ext>
            </a:extLst>
          </p:cNvPr>
          <p:cNvSpPr txBox="1"/>
          <p:nvPr/>
        </p:nvSpPr>
        <p:spPr>
          <a:xfrm>
            <a:off x="2342864" y="412507"/>
            <a:ext cx="4608954" cy="923330"/>
          </a:xfrm>
          <a:prstGeom prst="rect">
            <a:avLst/>
          </a:prstGeom>
          <a:noFill/>
        </p:spPr>
        <p:txBody>
          <a:bodyPr wrap="none" rtlCol="0">
            <a:spAutoFit/>
          </a:bodyPr>
          <a:lstStyle/>
          <a:p>
            <a:r>
              <a:rPr lang="en-US" sz="5400" b="1" dirty="0">
                <a:solidFill>
                  <a:srgbClr val="FFFF00"/>
                </a:solidFill>
              </a:rPr>
              <a:t>Passing Off </a:t>
            </a:r>
            <a:r>
              <a:rPr lang="en-US" sz="5400" b="1" dirty="0">
                <a:solidFill>
                  <a:srgbClr val="FF0000"/>
                </a:solidFill>
              </a:rPr>
              <a:t>2</a:t>
            </a:r>
          </a:p>
        </p:txBody>
      </p:sp>
    </p:spTree>
    <p:extLst>
      <p:ext uri="{BB962C8B-B14F-4D97-AF65-F5344CB8AC3E}">
        <p14:creationId xmlns:p14="http://schemas.microsoft.com/office/powerpoint/2010/main" val="1404579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994833"/>
          </a:xfrm>
        </p:spPr>
        <p:txBody>
          <a:bodyPr>
            <a:noAutofit/>
          </a:bodyPr>
          <a:lstStyle/>
          <a:p>
            <a:br>
              <a:rPr lang="en-US" b="1" dirty="0">
                <a:latin typeface="+mn-lt"/>
              </a:rPr>
            </a:br>
            <a:r>
              <a:rPr lang="en-US" b="1" dirty="0">
                <a:solidFill>
                  <a:srgbClr val="FFFF00"/>
                </a:solidFill>
                <a:latin typeface="+mn-lt"/>
              </a:rPr>
              <a:t>For </a:t>
            </a:r>
            <a:r>
              <a:rPr lang="en-CA" b="1" dirty="0">
                <a:solidFill>
                  <a:srgbClr val="FFFF00"/>
                </a:solidFill>
                <a:latin typeface="+mn-lt"/>
              </a:rPr>
              <a:t>full privileges on the website </a:t>
            </a:r>
            <a:br>
              <a:rPr lang="en-CA" b="1" dirty="0">
                <a:latin typeface="+mn-lt"/>
              </a:rPr>
            </a:br>
            <a:endParaRPr lang="en-US" b="1" dirty="0">
              <a:latin typeface="+mn-lt"/>
            </a:endParaRPr>
          </a:p>
        </p:txBody>
      </p:sp>
      <p:sp>
        <p:nvSpPr>
          <p:cNvPr id="3" name="Content Placeholder 2"/>
          <p:cNvSpPr>
            <a:spLocks noGrp="1"/>
          </p:cNvSpPr>
          <p:nvPr>
            <p:ph sz="quarter" idx="10"/>
          </p:nvPr>
        </p:nvSpPr>
        <p:spPr>
          <a:xfrm>
            <a:off x="228600" y="1135117"/>
            <a:ext cx="8686800" cy="5129049"/>
          </a:xfrm>
        </p:spPr>
        <p:txBody>
          <a:bodyPr>
            <a:normAutofit fontScale="85000" lnSpcReduction="10000"/>
          </a:bodyPr>
          <a:lstStyle/>
          <a:p>
            <a:pPr marL="0" indent="0">
              <a:lnSpc>
                <a:spcPct val="110000"/>
              </a:lnSpc>
              <a:buNone/>
            </a:pPr>
            <a:r>
              <a:rPr lang="en-CA" sz="3200" dirty="0">
                <a:solidFill>
                  <a:schemeClr val="bg1"/>
                </a:solidFill>
                <a:latin typeface="+mn-lt"/>
              </a:rPr>
              <a:t>1. Please create an account at </a:t>
            </a:r>
            <a:r>
              <a:rPr lang="en-CA" sz="3200" dirty="0">
                <a:solidFill>
                  <a:schemeClr val="bg1"/>
                </a:solidFill>
                <a:latin typeface="+mn-lt"/>
                <a:hlinkClick r:id="rId2"/>
              </a:rPr>
              <a:t>http://cms.ubc.ca/</a:t>
            </a:r>
            <a:r>
              <a:rPr lang="en-CA" sz="3200" dirty="0">
                <a:solidFill>
                  <a:schemeClr val="bg1"/>
                </a:solidFill>
                <a:latin typeface="+mn-lt"/>
              </a:rPr>
              <a:t> using your CWL.</a:t>
            </a:r>
          </a:p>
          <a:p>
            <a:pPr marL="0" indent="0">
              <a:lnSpc>
                <a:spcPct val="110000"/>
              </a:lnSpc>
              <a:buNone/>
            </a:pPr>
            <a:r>
              <a:rPr lang="en-CA" sz="3200" dirty="0">
                <a:solidFill>
                  <a:schemeClr val="bg1"/>
                </a:solidFill>
                <a:latin typeface="+mn-lt"/>
              </a:rPr>
              <a:t>2. Once you create an account and sign in at </a:t>
            </a:r>
            <a:r>
              <a:rPr lang="en-CA" sz="3200" dirty="0">
                <a:solidFill>
                  <a:schemeClr val="bg1"/>
                </a:solidFill>
                <a:latin typeface="+mn-lt"/>
                <a:hlinkClick r:id="rId2"/>
              </a:rPr>
              <a:t>http://cms.ubc.ca/</a:t>
            </a:r>
            <a:r>
              <a:rPr lang="en-CA" sz="3200" dirty="0">
                <a:solidFill>
                  <a:schemeClr val="bg1"/>
                </a:solidFill>
                <a:latin typeface="+mn-lt"/>
              </a:rPr>
              <a:t> you can click your name in the top right. Halfway down the following page will be your WordPress email address.</a:t>
            </a:r>
          </a:p>
          <a:p>
            <a:pPr marL="0" indent="0">
              <a:lnSpc>
                <a:spcPct val="110000"/>
              </a:lnSpc>
              <a:buNone/>
            </a:pPr>
            <a:r>
              <a:rPr lang="en-CA" sz="3200" dirty="0">
                <a:solidFill>
                  <a:schemeClr val="bg1"/>
                </a:solidFill>
                <a:latin typeface="+mn-lt"/>
              </a:rPr>
              <a:t>3. Send me your WordPress email address at </a:t>
            </a:r>
            <a:r>
              <a:rPr lang="en-CA" sz="3200" dirty="0">
                <a:solidFill>
                  <a:schemeClr val="bg1"/>
                </a:solidFill>
                <a:latin typeface="+mn-lt"/>
                <a:hlinkClick r:id="rId3"/>
              </a:rPr>
              <a:t>jon.festinger@ubc.ca</a:t>
            </a:r>
            <a:r>
              <a:rPr lang="en-CA" sz="3200" dirty="0">
                <a:solidFill>
                  <a:schemeClr val="bg1"/>
                </a:solidFill>
                <a:latin typeface="+mn-lt"/>
              </a:rPr>
              <a:t>  or at </a:t>
            </a:r>
            <a:r>
              <a:rPr lang="en-CA" sz="3200" dirty="0">
                <a:solidFill>
                  <a:schemeClr val="bg1"/>
                </a:solidFill>
                <a:latin typeface="+mn-lt"/>
                <a:hlinkClick r:id="rId4"/>
              </a:rPr>
              <a:t>jon_festinger@thecdm.ca</a:t>
            </a:r>
            <a:r>
              <a:rPr lang="en-CA" sz="3200" dirty="0">
                <a:solidFill>
                  <a:schemeClr val="bg1"/>
                </a:solidFill>
                <a:latin typeface="+mn-lt"/>
              </a:rPr>
              <a:t> </a:t>
            </a:r>
          </a:p>
          <a:p>
            <a:pPr marL="0" indent="0">
              <a:lnSpc>
                <a:spcPct val="110000"/>
              </a:lnSpc>
              <a:buNone/>
            </a:pPr>
            <a:r>
              <a:rPr lang="en-CA" sz="3200" dirty="0">
                <a:solidFill>
                  <a:schemeClr val="bg1"/>
                </a:solidFill>
                <a:latin typeface="+mn-lt"/>
              </a:rPr>
              <a:t>4. Then, I will invite you to participate with authoring privileges via your WordPress email address.</a:t>
            </a:r>
          </a:p>
          <a:p>
            <a:pPr marL="0" indent="0">
              <a:buNone/>
            </a:pPr>
            <a:endParaRPr lang="en-US" dirty="0"/>
          </a:p>
        </p:txBody>
      </p:sp>
    </p:spTree>
    <p:extLst>
      <p:ext uri="{BB962C8B-B14F-4D97-AF65-F5344CB8AC3E}">
        <p14:creationId xmlns:p14="http://schemas.microsoft.com/office/powerpoint/2010/main" val="266696528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199" y="96509"/>
            <a:ext cx="8229600" cy="833819"/>
          </a:xfrm>
        </p:spPr>
        <p:txBody>
          <a:bodyPr>
            <a:normAutofit fontScale="90000"/>
          </a:bodyPr>
          <a:lstStyle/>
          <a:p>
            <a:br>
              <a:rPr lang="en-US" b="1" dirty="0"/>
            </a:br>
            <a:br>
              <a:rPr lang="en-US" b="1" dirty="0"/>
            </a:br>
            <a:r>
              <a:rPr lang="en-US" b="1" dirty="0">
                <a:solidFill>
                  <a:srgbClr val="FFFF00"/>
                </a:solidFill>
                <a:latin typeface="+mn-lt"/>
              </a:rPr>
              <a:t>Passing off</a:t>
            </a:r>
            <a:r>
              <a:rPr lang="en-US" b="1" dirty="0">
                <a:solidFill>
                  <a:srgbClr val="FF0000"/>
                </a:solidFill>
                <a:latin typeface="+mn-lt"/>
              </a:rPr>
              <a:t>:</a:t>
            </a:r>
            <a:r>
              <a:rPr lang="en-US" b="1" dirty="0">
                <a:latin typeface="+mn-lt"/>
              </a:rPr>
              <a:t> </a:t>
            </a:r>
            <a:r>
              <a:rPr lang="en-US" b="1" dirty="0">
                <a:solidFill>
                  <a:schemeClr val="bg1"/>
                </a:solidFill>
                <a:latin typeface="+mn-lt"/>
              </a:rPr>
              <a:t>Foreign goodwill</a:t>
            </a:r>
            <a:br>
              <a:rPr lang="en-US" dirty="0">
                <a:latin typeface="Arial" charset="0"/>
              </a:rPr>
            </a:br>
            <a:br>
              <a:rPr lang="en-US" dirty="0">
                <a:latin typeface="Arial" charset="0"/>
              </a:rPr>
            </a:br>
            <a:endParaRPr lang="en-US" b="1" dirty="0"/>
          </a:p>
        </p:txBody>
      </p:sp>
      <p:sp>
        <p:nvSpPr>
          <p:cNvPr id="2" name="Content Placeholder 1"/>
          <p:cNvSpPr>
            <a:spLocks noGrp="1"/>
          </p:cNvSpPr>
          <p:nvPr>
            <p:ph idx="1"/>
          </p:nvPr>
        </p:nvSpPr>
        <p:spPr>
          <a:xfrm>
            <a:off x="457199" y="1068779"/>
            <a:ext cx="8556171" cy="4680764"/>
          </a:xfrm>
        </p:spPr>
        <p:txBody>
          <a:bodyPr>
            <a:normAutofit fontScale="92500" lnSpcReduction="10000"/>
          </a:bodyPr>
          <a:lstStyle/>
          <a:p>
            <a:pPr marL="0" indent="0">
              <a:lnSpc>
                <a:spcPct val="100000"/>
              </a:lnSpc>
              <a:buNone/>
            </a:pPr>
            <a:r>
              <a:rPr lang="en-US" sz="3200" i="1" dirty="0">
                <a:solidFill>
                  <a:srgbClr val="00B0F0"/>
                </a:solidFill>
                <a:latin typeface="Arial" charset="0"/>
              </a:rPr>
              <a:t>Sadhu Singh Hamdard Trust v. </a:t>
            </a:r>
            <a:r>
              <a:rPr lang="en-US" sz="3200" i="1" dirty="0" err="1">
                <a:solidFill>
                  <a:srgbClr val="00B0F0"/>
                </a:solidFill>
                <a:latin typeface="Arial" charset="0"/>
              </a:rPr>
              <a:t>Navsun</a:t>
            </a:r>
            <a:r>
              <a:rPr lang="en-US" sz="3200" i="1" dirty="0">
                <a:solidFill>
                  <a:srgbClr val="00B0F0"/>
                </a:solidFill>
                <a:latin typeface="Arial" charset="0"/>
              </a:rPr>
              <a:t> Holdings Ltd. </a:t>
            </a:r>
            <a:r>
              <a:rPr lang="en-US" sz="3200" dirty="0">
                <a:solidFill>
                  <a:schemeClr val="bg1"/>
                </a:solidFill>
                <a:latin typeface="Arial" charset="0"/>
              </a:rPr>
              <a:t>(2016)</a:t>
            </a:r>
            <a:endParaRPr lang="en-CA" sz="3200" dirty="0">
              <a:solidFill>
                <a:schemeClr val="bg1"/>
              </a:solidFill>
            </a:endParaRPr>
          </a:p>
          <a:p>
            <a:pPr marL="0" indent="0">
              <a:lnSpc>
                <a:spcPct val="100000"/>
              </a:lnSpc>
              <a:buNone/>
            </a:pPr>
            <a:r>
              <a:rPr lang="en-US" sz="3200" dirty="0">
                <a:solidFill>
                  <a:schemeClr val="bg1"/>
                </a:solidFill>
              </a:rPr>
              <a:t>Case explores the related </a:t>
            </a:r>
            <a:r>
              <a:rPr lang="en-US" sz="3200" dirty="0">
                <a:solidFill>
                  <a:srgbClr val="FFFF00"/>
                </a:solidFill>
              </a:rPr>
              <a:t>questions of</a:t>
            </a:r>
            <a:r>
              <a:rPr lang="en-US" sz="3200" dirty="0">
                <a:solidFill>
                  <a:schemeClr val="bg1"/>
                </a:solidFill>
              </a:rPr>
              <a:t>: </a:t>
            </a:r>
            <a:endParaRPr lang="en-CA" sz="3200" dirty="0">
              <a:solidFill>
                <a:schemeClr val="bg1"/>
              </a:solidFill>
            </a:endParaRPr>
          </a:p>
          <a:p>
            <a:pPr marL="400050" lvl="1" indent="0">
              <a:lnSpc>
                <a:spcPct val="100000"/>
              </a:lnSpc>
              <a:buNone/>
            </a:pPr>
            <a:r>
              <a:rPr lang="en-US" sz="3200" dirty="0">
                <a:solidFill>
                  <a:schemeClr val="bg1"/>
                </a:solidFill>
              </a:rPr>
              <a:t>1. </a:t>
            </a:r>
            <a:r>
              <a:rPr lang="en-US" sz="3200" dirty="0">
                <a:solidFill>
                  <a:srgbClr val="FFFF00"/>
                </a:solidFill>
              </a:rPr>
              <a:t>Whether an entity that does minimal business in Canada but that has a website accessible </a:t>
            </a:r>
            <a:r>
              <a:rPr lang="en-US" sz="3200" dirty="0">
                <a:solidFill>
                  <a:schemeClr val="bg1"/>
                </a:solidFill>
              </a:rPr>
              <a:t>to (and accessed by) Canadians </a:t>
            </a:r>
            <a:r>
              <a:rPr lang="en-US" sz="3200" dirty="0">
                <a:solidFill>
                  <a:srgbClr val="FFFF00"/>
                </a:solidFill>
              </a:rPr>
              <a:t>can establish sufficient goodwill</a:t>
            </a:r>
            <a:r>
              <a:rPr lang="en-US" sz="3200" dirty="0">
                <a:solidFill>
                  <a:schemeClr val="bg1"/>
                </a:solidFill>
              </a:rPr>
              <a:t> for a successful action in passing off in a Canadian court? &amp;</a:t>
            </a:r>
            <a:endParaRPr lang="en-CA" sz="3200" dirty="0">
              <a:solidFill>
                <a:schemeClr val="bg1"/>
              </a:solidFill>
            </a:endParaRPr>
          </a:p>
          <a:p>
            <a:pPr marL="400050" lvl="1" indent="0">
              <a:lnSpc>
                <a:spcPct val="100000"/>
              </a:lnSpc>
              <a:buNone/>
            </a:pPr>
            <a:r>
              <a:rPr lang="en-US" sz="3200" dirty="0">
                <a:solidFill>
                  <a:schemeClr val="bg1"/>
                </a:solidFill>
              </a:rPr>
              <a:t>2. How can such a </a:t>
            </a:r>
            <a:r>
              <a:rPr lang="en-US" sz="3200" dirty="0">
                <a:solidFill>
                  <a:srgbClr val="FFFF00"/>
                </a:solidFill>
              </a:rPr>
              <a:t>company demonstrate its reputation</a:t>
            </a:r>
            <a:r>
              <a:rPr lang="en-US" sz="3200" dirty="0">
                <a:solidFill>
                  <a:schemeClr val="bg1"/>
                </a:solidFill>
              </a:rPr>
              <a:t>?</a:t>
            </a:r>
            <a:endParaRPr lang="en-CA" sz="3200" dirty="0">
              <a:solidFill>
                <a:schemeClr val="bg1"/>
              </a:solidFill>
            </a:endParaRPr>
          </a:p>
          <a:p>
            <a:pPr marL="0" indent="0">
              <a:buNone/>
            </a:pPr>
            <a:endParaRPr lang="en-US" dirty="0">
              <a:latin typeface="Arial" charset="0"/>
            </a:endParaRPr>
          </a:p>
          <a:p>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100</a:t>
            </a:fld>
            <a:endParaRPr lang="en-US"/>
          </a:p>
        </p:txBody>
      </p:sp>
    </p:spTree>
    <p:extLst>
      <p:ext uri="{BB962C8B-B14F-4D97-AF65-F5344CB8AC3E}">
        <p14:creationId xmlns:p14="http://schemas.microsoft.com/office/powerpoint/2010/main" val="233797622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199" y="96509"/>
            <a:ext cx="8229600" cy="833819"/>
          </a:xfrm>
        </p:spPr>
        <p:txBody>
          <a:bodyPr>
            <a:normAutofit fontScale="90000"/>
          </a:bodyPr>
          <a:lstStyle/>
          <a:p>
            <a:br>
              <a:rPr lang="en-US" b="1" dirty="0"/>
            </a:br>
            <a:br>
              <a:rPr lang="en-US" b="1" dirty="0"/>
            </a:br>
            <a:r>
              <a:rPr lang="en-US" b="1" dirty="0">
                <a:solidFill>
                  <a:srgbClr val="FFFF00"/>
                </a:solidFill>
                <a:latin typeface="+mn-lt"/>
              </a:rPr>
              <a:t>Passing off</a:t>
            </a:r>
            <a:r>
              <a:rPr lang="en-US" b="1" dirty="0">
                <a:solidFill>
                  <a:srgbClr val="FF0000"/>
                </a:solidFill>
                <a:latin typeface="+mn-lt"/>
              </a:rPr>
              <a:t>:</a:t>
            </a:r>
            <a:r>
              <a:rPr lang="en-US" b="1" dirty="0">
                <a:latin typeface="+mn-lt"/>
              </a:rPr>
              <a:t> </a:t>
            </a:r>
            <a:r>
              <a:rPr lang="en-US" b="1" dirty="0">
                <a:solidFill>
                  <a:schemeClr val="bg1"/>
                </a:solidFill>
                <a:latin typeface="+mn-lt"/>
              </a:rPr>
              <a:t>Foreign goodwill</a:t>
            </a:r>
            <a:br>
              <a:rPr lang="en-US" dirty="0">
                <a:latin typeface="Arial" charset="0"/>
              </a:rPr>
            </a:br>
            <a:br>
              <a:rPr lang="en-US" dirty="0">
                <a:latin typeface="Arial" charset="0"/>
              </a:rPr>
            </a:br>
            <a:endParaRPr lang="en-US" b="1" dirty="0"/>
          </a:p>
        </p:txBody>
      </p:sp>
      <p:sp>
        <p:nvSpPr>
          <p:cNvPr id="2" name="Content Placeholder 1"/>
          <p:cNvSpPr>
            <a:spLocks noGrp="1"/>
          </p:cNvSpPr>
          <p:nvPr>
            <p:ph idx="1"/>
          </p:nvPr>
        </p:nvSpPr>
        <p:spPr>
          <a:xfrm>
            <a:off x="457199" y="1068779"/>
            <a:ext cx="8686801" cy="4680764"/>
          </a:xfrm>
        </p:spPr>
        <p:txBody>
          <a:bodyPr>
            <a:normAutofit fontScale="85000" lnSpcReduction="20000"/>
          </a:bodyPr>
          <a:lstStyle/>
          <a:p>
            <a:pPr marL="0" indent="0">
              <a:lnSpc>
                <a:spcPct val="110000"/>
              </a:lnSpc>
              <a:buNone/>
            </a:pPr>
            <a:r>
              <a:rPr lang="en-US" sz="2900" i="1" dirty="0">
                <a:solidFill>
                  <a:srgbClr val="00B0F0"/>
                </a:solidFill>
                <a:latin typeface="Arial" charset="0"/>
              </a:rPr>
              <a:t>Sadhu Singh Hamdard Trust v. </a:t>
            </a:r>
            <a:r>
              <a:rPr lang="en-US" sz="2900" i="1" dirty="0" err="1">
                <a:solidFill>
                  <a:srgbClr val="00B0F0"/>
                </a:solidFill>
                <a:latin typeface="Arial" charset="0"/>
              </a:rPr>
              <a:t>Navsun</a:t>
            </a:r>
            <a:r>
              <a:rPr lang="en-US" sz="2900" i="1" dirty="0">
                <a:solidFill>
                  <a:srgbClr val="00B0F0"/>
                </a:solidFill>
                <a:latin typeface="Arial" charset="0"/>
              </a:rPr>
              <a:t> Holdings Ltd. </a:t>
            </a:r>
            <a:r>
              <a:rPr lang="en-US" sz="2900" dirty="0">
                <a:solidFill>
                  <a:schemeClr val="bg1"/>
                </a:solidFill>
                <a:latin typeface="Arial" charset="0"/>
              </a:rPr>
              <a:t>(2016) (continued)</a:t>
            </a:r>
            <a:endParaRPr lang="en-CA" sz="2900" dirty="0">
              <a:solidFill>
                <a:schemeClr val="bg1"/>
              </a:solidFill>
            </a:endParaRPr>
          </a:p>
          <a:p>
            <a:pPr marL="0" indent="0">
              <a:lnSpc>
                <a:spcPct val="110000"/>
              </a:lnSpc>
              <a:buNone/>
            </a:pPr>
            <a:r>
              <a:rPr lang="en-US" sz="2900" i="1" dirty="0">
                <a:solidFill>
                  <a:schemeClr val="bg1"/>
                </a:solidFill>
              </a:rPr>
              <a:t>[4] </a:t>
            </a:r>
            <a:r>
              <a:rPr lang="en-US" sz="2900" i="1" dirty="0">
                <a:solidFill>
                  <a:srgbClr val="FFFF00"/>
                </a:solidFill>
              </a:rPr>
              <a:t>Hamdard Trust is the owner </a:t>
            </a:r>
            <a:r>
              <a:rPr lang="en-US" sz="2900" i="1" dirty="0">
                <a:solidFill>
                  <a:schemeClr val="bg1"/>
                </a:solidFill>
              </a:rPr>
              <a:t>and publisher of an Indian Punjabi-language daily newspaper called the </a:t>
            </a:r>
            <a:r>
              <a:rPr lang="en-US" sz="2900" i="1" dirty="0">
                <a:solidFill>
                  <a:srgbClr val="FF0000"/>
                </a:solidFill>
              </a:rPr>
              <a:t>“</a:t>
            </a:r>
            <a:r>
              <a:rPr lang="en-US" sz="2900" i="1" dirty="0" err="1">
                <a:solidFill>
                  <a:srgbClr val="FF0000"/>
                </a:solidFill>
              </a:rPr>
              <a:t>Ajit</a:t>
            </a:r>
            <a:r>
              <a:rPr lang="en-US" sz="2900" i="1" dirty="0">
                <a:solidFill>
                  <a:srgbClr val="FF0000"/>
                </a:solidFill>
              </a:rPr>
              <a:t> Daily”</a:t>
            </a:r>
            <a:r>
              <a:rPr lang="en-US" sz="2900" i="1" dirty="0">
                <a:solidFill>
                  <a:schemeClr val="bg1"/>
                </a:solidFill>
              </a:rPr>
              <a:t>. This paper has been </a:t>
            </a:r>
            <a:r>
              <a:rPr lang="en-US" sz="2900" i="1" dirty="0">
                <a:solidFill>
                  <a:srgbClr val="FFFF00"/>
                </a:solidFill>
              </a:rPr>
              <a:t>published in India since 1955 </a:t>
            </a:r>
            <a:r>
              <a:rPr lang="en-US" sz="2900" i="1" dirty="0">
                <a:solidFill>
                  <a:schemeClr val="bg1"/>
                </a:solidFill>
              </a:rPr>
              <a:t>and is well-known among the Punjabi population in India. An </a:t>
            </a:r>
            <a:r>
              <a:rPr lang="en-US" sz="2900" i="1" dirty="0">
                <a:solidFill>
                  <a:srgbClr val="FFFF00"/>
                </a:solidFill>
              </a:rPr>
              <a:t>online version has been available since 2002</a:t>
            </a:r>
            <a:r>
              <a:rPr lang="en-US" sz="2900" i="1" dirty="0">
                <a:solidFill>
                  <a:schemeClr val="bg1"/>
                </a:solidFill>
              </a:rPr>
              <a:t>. Only a </a:t>
            </a:r>
            <a:r>
              <a:rPr lang="en-US" sz="2900" i="1" dirty="0">
                <a:solidFill>
                  <a:srgbClr val="FFFF00"/>
                </a:solidFill>
              </a:rPr>
              <a:t>small number of subscriptions</a:t>
            </a:r>
            <a:r>
              <a:rPr lang="en-US" sz="2900" i="1" dirty="0">
                <a:solidFill>
                  <a:schemeClr val="bg1"/>
                </a:solidFill>
              </a:rPr>
              <a:t> have been sold </a:t>
            </a:r>
            <a:r>
              <a:rPr lang="en-US" sz="2900" i="1" dirty="0">
                <a:solidFill>
                  <a:srgbClr val="FFFF00"/>
                </a:solidFill>
              </a:rPr>
              <a:t>in Canada</a:t>
            </a:r>
            <a:r>
              <a:rPr lang="en-US" sz="2900" i="1" dirty="0">
                <a:solidFill>
                  <a:schemeClr val="bg1"/>
                </a:solidFill>
              </a:rPr>
              <a:t>, but several of the affiants whose affidavits were before the Federal Court on the summary trial motion lived in Canada and deposed or confirmed in cross-examination that they were aware of the </a:t>
            </a:r>
            <a:r>
              <a:rPr lang="en-US" sz="2900" i="1" dirty="0" err="1">
                <a:solidFill>
                  <a:schemeClr val="bg1"/>
                </a:solidFill>
              </a:rPr>
              <a:t>Ajit</a:t>
            </a:r>
            <a:r>
              <a:rPr lang="en-US" sz="2900" i="1" dirty="0">
                <a:solidFill>
                  <a:schemeClr val="bg1"/>
                </a:solidFill>
              </a:rPr>
              <a:t> Daily and its reputation as an important Punjabi paper in India.</a:t>
            </a:r>
            <a:endParaRPr lang="en-CA" sz="2900" i="1" dirty="0">
              <a:solidFill>
                <a:schemeClr val="bg1"/>
              </a:solidFill>
            </a:endParaRPr>
          </a:p>
          <a:p>
            <a:pPr marL="0" indent="0">
              <a:buNone/>
            </a:pPr>
            <a:endParaRPr lang="en-US" dirty="0">
              <a:latin typeface="Arial" charset="0"/>
            </a:endParaRPr>
          </a:p>
          <a:p>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101</a:t>
            </a:fld>
            <a:endParaRPr lang="en-US"/>
          </a:p>
        </p:txBody>
      </p:sp>
    </p:spTree>
    <p:extLst>
      <p:ext uri="{BB962C8B-B14F-4D97-AF65-F5344CB8AC3E}">
        <p14:creationId xmlns:p14="http://schemas.microsoft.com/office/powerpoint/2010/main" val="42834407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199" y="96509"/>
            <a:ext cx="8229600" cy="833819"/>
          </a:xfrm>
        </p:spPr>
        <p:txBody>
          <a:bodyPr>
            <a:normAutofit fontScale="90000"/>
          </a:bodyPr>
          <a:lstStyle/>
          <a:p>
            <a:br>
              <a:rPr lang="en-US" b="1" dirty="0"/>
            </a:br>
            <a:br>
              <a:rPr lang="en-US" b="1" dirty="0"/>
            </a:br>
            <a:r>
              <a:rPr lang="en-US" b="1" dirty="0">
                <a:solidFill>
                  <a:srgbClr val="FFFF00"/>
                </a:solidFill>
                <a:latin typeface="+mn-lt"/>
              </a:rPr>
              <a:t>Passing off</a:t>
            </a:r>
            <a:r>
              <a:rPr lang="en-US" b="1" dirty="0">
                <a:solidFill>
                  <a:srgbClr val="FF0000"/>
                </a:solidFill>
                <a:latin typeface="+mn-lt"/>
              </a:rPr>
              <a:t>:</a:t>
            </a:r>
            <a:r>
              <a:rPr lang="en-US" b="1" dirty="0">
                <a:latin typeface="+mn-lt"/>
              </a:rPr>
              <a:t> </a:t>
            </a:r>
            <a:r>
              <a:rPr lang="en-US" b="1" dirty="0">
                <a:solidFill>
                  <a:schemeClr val="bg1"/>
                </a:solidFill>
                <a:latin typeface="+mn-lt"/>
              </a:rPr>
              <a:t>Foreign goodwill</a:t>
            </a:r>
            <a:br>
              <a:rPr lang="en-US" dirty="0">
                <a:latin typeface="Arial" charset="0"/>
              </a:rPr>
            </a:br>
            <a:br>
              <a:rPr lang="en-US" dirty="0">
                <a:latin typeface="Arial" charset="0"/>
              </a:rPr>
            </a:br>
            <a:endParaRPr lang="en-US" b="1" dirty="0"/>
          </a:p>
        </p:txBody>
      </p:sp>
      <p:sp>
        <p:nvSpPr>
          <p:cNvPr id="2" name="Content Placeholder 1"/>
          <p:cNvSpPr>
            <a:spLocks noGrp="1"/>
          </p:cNvSpPr>
          <p:nvPr>
            <p:ph idx="1"/>
          </p:nvPr>
        </p:nvSpPr>
        <p:spPr>
          <a:xfrm>
            <a:off x="457199" y="1068779"/>
            <a:ext cx="8686801" cy="4680764"/>
          </a:xfrm>
        </p:spPr>
        <p:txBody>
          <a:bodyPr>
            <a:normAutofit fontScale="70000" lnSpcReduction="20000"/>
          </a:bodyPr>
          <a:lstStyle/>
          <a:p>
            <a:pPr marL="0" indent="0">
              <a:lnSpc>
                <a:spcPct val="110000"/>
              </a:lnSpc>
              <a:buNone/>
            </a:pPr>
            <a:r>
              <a:rPr lang="en-US" sz="2900" i="1" dirty="0">
                <a:solidFill>
                  <a:srgbClr val="00B0F0"/>
                </a:solidFill>
                <a:latin typeface="Arial" charset="0"/>
              </a:rPr>
              <a:t>Sadhu Singh Hamdard Trust v. </a:t>
            </a:r>
            <a:r>
              <a:rPr lang="en-US" sz="2900" i="1" dirty="0" err="1">
                <a:solidFill>
                  <a:srgbClr val="00B0F0"/>
                </a:solidFill>
                <a:latin typeface="Arial" charset="0"/>
              </a:rPr>
              <a:t>Navsun</a:t>
            </a:r>
            <a:r>
              <a:rPr lang="en-US" sz="2900" i="1" dirty="0">
                <a:solidFill>
                  <a:srgbClr val="00B0F0"/>
                </a:solidFill>
                <a:latin typeface="Arial" charset="0"/>
              </a:rPr>
              <a:t> Holdings Ltd. </a:t>
            </a:r>
            <a:r>
              <a:rPr lang="en-US" sz="2900" dirty="0">
                <a:solidFill>
                  <a:schemeClr val="bg1"/>
                </a:solidFill>
                <a:latin typeface="Arial" charset="0"/>
              </a:rPr>
              <a:t>(2016) (continued)</a:t>
            </a:r>
            <a:endParaRPr lang="en-CA" sz="2900" dirty="0">
              <a:solidFill>
                <a:schemeClr val="bg1"/>
              </a:solidFill>
            </a:endParaRPr>
          </a:p>
          <a:p>
            <a:pPr marL="0" indent="0">
              <a:lnSpc>
                <a:spcPct val="110000"/>
              </a:lnSpc>
              <a:buNone/>
            </a:pPr>
            <a:r>
              <a:rPr lang="en-US" sz="2900" i="1" dirty="0">
                <a:solidFill>
                  <a:schemeClr val="bg1"/>
                </a:solidFill>
              </a:rPr>
              <a:t>[5] The </a:t>
            </a:r>
            <a:r>
              <a:rPr lang="en-US" sz="2900" i="1" dirty="0">
                <a:solidFill>
                  <a:srgbClr val="FFFF00"/>
                </a:solidFill>
              </a:rPr>
              <a:t>Bains Defendants own and publish a Canadian Punjabi-language newspaper called the “</a:t>
            </a:r>
            <a:r>
              <a:rPr lang="en-US" sz="2900" i="1" dirty="0" err="1">
                <a:solidFill>
                  <a:srgbClr val="FF0000"/>
                </a:solidFill>
              </a:rPr>
              <a:t>Ajit</a:t>
            </a:r>
            <a:r>
              <a:rPr lang="en-US" sz="2900" i="1" dirty="0">
                <a:solidFill>
                  <a:srgbClr val="FF0000"/>
                </a:solidFill>
              </a:rPr>
              <a:t> Weekly”</a:t>
            </a:r>
            <a:r>
              <a:rPr lang="en-US" sz="2900" i="1" dirty="0">
                <a:solidFill>
                  <a:schemeClr val="bg1"/>
                </a:solidFill>
              </a:rPr>
              <a:t>, a free newspaper that has been published in Canada since 1993 and that is distributed at the front of supermarkets and other stores. An online version has been available since 1998. The </a:t>
            </a:r>
            <a:r>
              <a:rPr lang="en-US" sz="2900" i="1" dirty="0" err="1">
                <a:solidFill>
                  <a:schemeClr val="bg1"/>
                </a:solidFill>
              </a:rPr>
              <a:t>Ajit</a:t>
            </a:r>
            <a:r>
              <a:rPr lang="en-US" sz="2900" i="1" dirty="0">
                <a:solidFill>
                  <a:schemeClr val="bg1"/>
                </a:solidFill>
              </a:rPr>
              <a:t> Weekly has carried advertisements that Hamdard Trust believes are offensive to some of the </a:t>
            </a:r>
            <a:r>
              <a:rPr lang="en-US" sz="2900" i="1" dirty="0" err="1">
                <a:solidFill>
                  <a:schemeClr val="bg1"/>
                </a:solidFill>
              </a:rPr>
              <a:t>Ajit</a:t>
            </a:r>
            <a:r>
              <a:rPr lang="en-US" sz="2900" i="1" dirty="0">
                <a:solidFill>
                  <a:schemeClr val="bg1"/>
                </a:solidFill>
              </a:rPr>
              <a:t> Daily readership.</a:t>
            </a:r>
            <a:endParaRPr lang="en-CA" sz="2900" i="1" dirty="0">
              <a:solidFill>
                <a:schemeClr val="bg1"/>
              </a:solidFill>
            </a:endParaRPr>
          </a:p>
          <a:p>
            <a:pPr marL="0" indent="0">
              <a:lnSpc>
                <a:spcPct val="110000"/>
              </a:lnSpc>
              <a:buNone/>
            </a:pPr>
            <a:r>
              <a:rPr lang="en-US" sz="2900" i="1" dirty="0">
                <a:solidFill>
                  <a:schemeClr val="bg1"/>
                </a:solidFill>
              </a:rPr>
              <a:t>[6] There has been </a:t>
            </a:r>
            <a:r>
              <a:rPr lang="en-US" sz="2900" i="1" dirty="0">
                <a:solidFill>
                  <a:srgbClr val="FFFF00"/>
                </a:solidFill>
              </a:rPr>
              <a:t>considerable litigation between Hamdard Trust and the Bains Defendants </a:t>
            </a:r>
            <a:r>
              <a:rPr lang="en-US" sz="2900" i="1" dirty="0">
                <a:solidFill>
                  <a:schemeClr val="bg1"/>
                </a:solidFill>
              </a:rPr>
              <a:t>over the use of the </a:t>
            </a:r>
            <a:r>
              <a:rPr lang="en-US" sz="2900" i="1" dirty="0" err="1">
                <a:solidFill>
                  <a:schemeClr val="bg1"/>
                </a:solidFill>
              </a:rPr>
              <a:t>Ajit</a:t>
            </a:r>
            <a:r>
              <a:rPr lang="en-US" sz="2900" i="1" dirty="0">
                <a:solidFill>
                  <a:schemeClr val="bg1"/>
                </a:solidFill>
              </a:rPr>
              <a:t> name and the stylized depiction of the name on the masthead of the </a:t>
            </a:r>
            <a:r>
              <a:rPr lang="en-US" sz="2900" i="1" dirty="0" err="1">
                <a:solidFill>
                  <a:schemeClr val="bg1"/>
                </a:solidFill>
              </a:rPr>
              <a:t>Ajit</a:t>
            </a:r>
            <a:r>
              <a:rPr lang="en-US" sz="2900" i="1" dirty="0">
                <a:solidFill>
                  <a:schemeClr val="bg1"/>
                </a:solidFill>
              </a:rPr>
              <a:t> Weekly, which Hamdard Trust alleges constitutes an unauthorized copying of the </a:t>
            </a:r>
            <a:r>
              <a:rPr lang="en-US" sz="2900" i="1" dirty="0" err="1">
                <a:solidFill>
                  <a:schemeClr val="bg1"/>
                </a:solidFill>
              </a:rPr>
              <a:t>Ajit</a:t>
            </a:r>
            <a:r>
              <a:rPr lang="en-US" sz="2900" i="1" dirty="0">
                <a:solidFill>
                  <a:schemeClr val="bg1"/>
                </a:solidFill>
              </a:rPr>
              <a:t> Daily trade-mark.</a:t>
            </a:r>
            <a:endParaRPr lang="en-CA" sz="2900" i="1" dirty="0">
              <a:solidFill>
                <a:schemeClr val="bg1"/>
              </a:solidFill>
            </a:endParaRPr>
          </a:p>
          <a:p>
            <a:pPr marL="0" indent="0">
              <a:lnSpc>
                <a:spcPct val="110000"/>
              </a:lnSpc>
              <a:buNone/>
            </a:pPr>
            <a:r>
              <a:rPr lang="en-US" sz="2900" i="1" dirty="0">
                <a:solidFill>
                  <a:schemeClr val="bg1"/>
                </a:solidFill>
              </a:rPr>
              <a:t>In this case …</a:t>
            </a:r>
            <a:endParaRPr lang="en-CA" sz="2900" i="1" dirty="0">
              <a:solidFill>
                <a:schemeClr val="bg1"/>
              </a:solidFill>
            </a:endParaRPr>
          </a:p>
          <a:p>
            <a:pPr marL="0" indent="0">
              <a:lnSpc>
                <a:spcPct val="110000"/>
              </a:lnSpc>
              <a:buNone/>
            </a:pPr>
            <a:r>
              <a:rPr lang="en-US" sz="2900" i="1" dirty="0">
                <a:solidFill>
                  <a:schemeClr val="bg1"/>
                </a:solidFill>
              </a:rPr>
              <a:t>[19] </a:t>
            </a:r>
            <a:r>
              <a:rPr lang="en-US" sz="2900" b="1" i="1" dirty="0">
                <a:solidFill>
                  <a:srgbClr val="FFFF00"/>
                </a:solidFill>
              </a:rPr>
              <a:t>Hamdard Trust alleges that in misappropriating the </a:t>
            </a:r>
            <a:r>
              <a:rPr lang="en-US" sz="2900" b="1" i="1" dirty="0" err="1">
                <a:solidFill>
                  <a:srgbClr val="FFFF00"/>
                </a:solidFill>
              </a:rPr>
              <a:t>Ajit</a:t>
            </a:r>
            <a:r>
              <a:rPr lang="en-US" sz="2900" b="1" i="1" dirty="0">
                <a:solidFill>
                  <a:srgbClr val="FFFF00"/>
                </a:solidFill>
              </a:rPr>
              <a:t> Daily logo the Bains Defendants were engaged in </a:t>
            </a:r>
            <a:r>
              <a:rPr lang="en-US" sz="2900" b="1" i="1" dirty="0">
                <a:solidFill>
                  <a:srgbClr val="FF0000"/>
                </a:solidFill>
              </a:rPr>
              <a:t>passing off</a:t>
            </a:r>
            <a:r>
              <a:rPr lang="en-US" sz="2900" i="1" dirty="0">
                <a:solidFill>
                  <a:schemeClr val="bg1"/>
                </a:solidFill>
              </a:rPr>
              <a:t>.</a:t>
            </a:r>
            <a:endParaRPr lang="en-CA" sz="2900" i="1" dirty="0">
              <a:solidFill>
                <a:schemeClr val="bg1"/>
              </a:solidFill>
            </a:endParaRPr>
          </a:p>
          <a:p>
            <a:pPr marL="0" indent="0">
              <a:buNone/>
            </a:pPr>
            <a:endParaRPr lang="en-US" dirty="0">
              <a:latin typeface="Arial" charset="0"/>
            </a:endParaRPr>
          </a:p>
          <a:p>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102</a:t>
            </a:fld>
            <a:endParaRPr lang="en-US"/>
          </a:p>
        </p:txBody>
      </p:sp>
    </p:spTree>
    <p:extLst>
      <p:ext uri="{BB962C8B-B14F-4D97-AF65-F5344CB8AC3E}">
        <p14:creationId xmlns:p14="http://schemas.microsoft.com/office/powerpoint/2010/main" val="18012260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199" y="96509"/>
            <a:ext cx="8229600" cy="833819"/>
          </a:xfrm>
        </p:spPr>
        <p:txBody>
          <a:bodyPr>
            <a:normAutofit fontScale="90000"/>
          </a:bodyPr>
          <a:lstStyle/>
          <a:p>
            <a:br>
              <a:rPr lang="en-US" b="1" dirty="0"/>
            </a:br>
            <a:br>
              <a:rPr lang="en-US" b="1" dirty="0"/>
            </a:br>
            <a:r>
              <a:rPr lang="en-US" b="1" dirty="0">
                <a:solidFill>
                  <a:srgbClr val="FFFF00"/>
                </a:solidFill>
                <a:latin typeface="+mn-lt"/>
              </a:rPr>
              <a:t>Passing off</a:t>
            </a:r>
            <a:r>
              <a:rPr lang="en-US" b="1" dirty="0">
                <a:solidFill>
                  <a:srgbClr val="FF0000"/>
                </a:solidFill>
                <a:latin typeface="+mn-lt"/>
              </a:rPr>
              <a:t>:</a:t>
            </a:r>
            <a:r>
              <a:rPr lang="en-US" b="1" dirty="0">
                <a:latin typeface="+mn-lt"/>
              </a:rPr>
              <a:t> </a:t>
            </a:r>
            <a:r>
              <a:rPr lang="en-US" b="1" dirty="0">
                <a:solidFill>
                  <a:schemeClr val="bg1"/>
                </a:solidFill>
                <a:latin typeface="+mn-lt"/>
              </a:rPr>
              <a:t>Foreign goodwill</a:t>
            </a:r>
            <a:br>
              <a:rPr lang="en-US" dirty="0">
                <a:latin typeface="Arial" charset="0"/>
              </a:rPr>
            </a:br>
            <a:br>
              <a:rPr lang="en-US" dirty="0">
                <a:latin typeface="Arial" charset="0"/>
              </a:rPr>
            </a:br>
            <a:endParaRPr lang="en-US" b="1" dirty="0"/>
          </a:p>
        </p:txBody>
      </p:sp>
      <p:sp>
        <p:nvSpPr>
          <p:cNvPr id="2" name="Content Placeholder 1"/>
          <p:cNvSpPr>
            <a:spLocks noGrp="1"/>
          </p:cNvSpPr>
          <p:nvPr>
            <p:ph idx="1"/>
          </p:nvPr>
        </p:nvSpPr>
        <p:spPr>
          <a:xfrm>
            <a:off x="225631" y="1068779"/>
            <a:ext cx="8787739" cy="4680764"/>
          </a:xfrm>
        </p:spPr>
        <p:txBody>
          <a:bodyPr>
            <a:normAutofit lnSpcReduction="10000"/>
          </a:bodyPr>
          <a:lstStyle/>
          <a:p>
            <a:pPr marL="0" indent="0">
              <a:lnSpc>
                <a:spcPct val="100000"/>
              </a:lnSpc>
              <a:buNone/>
            </a:pPr>
            <a:r>
              <a:rPr lang="en-US" sz="3200" i="1" dirty="0">
                <a:solidFill>
                  <a:srgbClr val="00B0F0"/>
                </a:solidFill>
                <a:latin typeface="Arial" charset="0"/>
              </a:rPr>
              <a:t>Sadhu Singh Hamdard Trust v. </a:t>
            </a:r>
            <a:r>
              <a:rPr lang="en-US" sz="3200" i="1" dirty="0" err="1">
                <a:solidFill>
                  <a:srgbClr val="00B0F0"/>
                </a:solidFill>
                <a:latin typeface="Arial" charset="0"/>
              </a:rPr>
              <a:t>Navsun</a:t>
            </a:r>
            <a:r>
              <a:rPr lang="en-US" sz="3200" i="1" dirty="0">
                <a:solidFill>
                  <a:srgbClr val="00B0F0"/>
                </a:solidFill>
                <a:latin typeface="Arial" charset="0"/>
              </a:rPr>
              <a:t> Holdings Ltd. </a:t>
            </a:r>
            <a:r>
              <a:rPr lang="en-US" sz="3200" dirty="0">
                <a:solidFill>
                  <a:schemeClr val="bg1"/>
                </a:solidFill>
                <a:latin typeface="Arial" charset="0"/>
              </a:rPr>
              <a:t>(2016) (continued)</a:t>
            </a:r>
            <a:endParaRPr lang="en-CA" sz="3200" dirty="0"/>
          </a:p>
          <a:p>
            <a:pPr fontAlgn="base">
              <a:lnSpc>
                <a:spcPct val="100000"/>
              </a:lnSpc>
            </a:pPr>
            <a:r>
              <a:rPr lang="en-CA" sz="3200" dirty="0">
                <a:solidFill>
                  <a:srgbClr val="FFFF00"/>
                </a:solidFill>
              </a:rPr>
              <a:t>Federal Court dismissed Hamdard Trust’s claim for passing off</a:t>
            </a:r>
            <a:r>
              <a:rPr lang="en-CA" sz="3200" dirty="0">
                <a:solidFill>
                  <a:schemeClr val="bg1"/>
                </a:solidFill>
              </a:rPr>
              <a:t>, finding that it had failed to establish any of the elements for a claim of passing off.</a:t>
            </a:r>
          </a:p>
          <a:p>
            <a:pPr fontAlgn="base">
              <a:lnSpc>
                <a:spcPct val="100000"/>
              </a:lnSpc>
            </a:pPr>
            <a:r>
              <a:rPr lang="en-CA" sz="3200" dirty="0">
                <a:solidFill>
                  <a:srgbClr val="FFFF00"/>
                </a:solidFill>
              </a:rPr>
              <a:t>Federal Court of Appeal set aside that decision</a:t>
            </a:r>
            <a:r>
              <a:rPr lang="en-CA" sz="3200" dirty="0">
                <a:solidFill>
                  <a:schemeClr val="bg1"/>
                </a:solidFill>
              </a:rPr>
              <a:t>, finding that the lower court made several palpable and overriding errors in evaluating the evidence on each element of the test.</a:t>
            </a:r>
          </a:p>
          <a:p>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103</a:t>
            </a:fld>
            <a:endParaRPr lang="en-US"/>
          </a:p>
        </p:txBody>
      </p:sp>
    </p:spTree>
    <p:extLst>
      <p:ext uri="{BB962C8B-B14F-4D97-AF65-F5344CB8AC3E}">
        <p14:creationId xmlns:p14="http://schemas.microsoft.com/office/powerpoint/2010/main" val="320163758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199" y="96509"/>
            <a:ext cx="8229600" cy="833819"/>
          </a:xfrm>
        </p:spPr>
        <p:txBody>
          <a:bodyPr>
            <a:normAutofit fontScale="90000"/>
          </a:bodyPr>
          <a:lstStyle/>
          <a:p>
            <a:br>
              <a:rPr lang="en-US" b="1" dirty="0"/>
            </a:br>
            <a:br>
              <a:rPr lang="en-US" b="1" dirty="0"/>
            </a:br>
            <a:r>
              <a:rPr lang="en-US" b="1" dirty="0">
                <a:solidFill>
                  <a:srgbClr val="FFFF00"/>
                </a:solidFill>
                <a:latin typeface="+mn-lt"/>
              </a:rPr>
              <a:t>Passing off</a:t>
            </a:r>
            <a:r>
              <a:rPr lang="en-US" b="1" dirty="0">
                <a:solidFill>
                  <a:srgbClr val="FF0000"/>
                </a:solidFill>
                <a:latin typeface="+mn-lt"/>
              </a:rPr>
              <a:t>:</a:t>
            </a:r>
            <a:r>
              <a:rPr lang="en-US" b="1" dirty="0">
                <a:latin typeface="+mn-lt"/>
              </a:rPr>
              <a:t> </a:t>
            </a:r>
            <a:r>
              <a:rPr lang="en-US" b="1" dirty="0">
                <a:solidFill>
                  <a:schemeClr val="bg1"/>
                </a:solidFill>
                <a:latin typeface="+mn-lt"/>
              </a:rPr>
              <a:t>Foreign goodwill</a:t>
            </a:r>
            <a:br>
              <a:rPr lang="en-US" dirty="0">
                <a:latin typeface="Arial" charset="0"/>
              </a:rPr>
            </a:br>
            <a:br>
              <a:rPr lang="en-US" dirty="0">
                <a:latin typeface="Arial" charset="0"/>
              </a:rPr>
            </a:br>
            <a:endParaRPr lang="en-US" b="1" dirty="0"/>
          </a:p>
        </p:txBody>
      </p:sp>
      <p:sp>
        <p:nvSpPr>
          <p:cNvPr id="2" name="Content Placeholder 1"/>
          <p:cNvSpPr>
            <a:spLocks noGrp="1"/>
          </p:cNvSpPr>
          <p:nvPr>
            <p:ph idx="1"/>
          </p:nvPr>
        </p:nvSpPr>
        <p:spPr>
          <a:xfrm>
            <a:off x="225631" y="1068779"/>
            <a:ext cx="8787739" cy="4680764"/>
          </a:xfrm>
        </p:spPr>
        <p:txBody>
          <a:bodyPr>
            <a:normAutofit/>
          </a:bodyPr>
          <a:lstStyle/>
          <a:p>
            <a:pPr marL="0" indent="0">
              <a:lnSpc>
                <a:spcPct val="100000"/>
              </a:lnSpc>
              <a:buNone/>
            </a:pPr>
            <a:r>
              <a:rPr lang="en-US" sz="2600" i="1" dirty="0">
                <a:solidFill>
                  <a:srgbClr val="00B0F0"/>
                </a:solidFill>
                <a:latin typeface="Arial" charset="0"/>
              </a:rPr>
              <a:t>Sadhu Singh Hamdard Trust v. </a:t>
            </a:r>
            <a:r>
              <a:rPr lang="en-US" sz="2600" i="1" dirty="0" err="1">
                <a:solidFill>
                  <a:srgbClr val="00B0F0"/>
                </a:solidFill>
                <a:latin typeface="Arial" charset="0"/>
              </a:rPr>
              <a:t>Navsun</a:t>
            </a:r>
            <a:r>
              <a:rPr lang="en-US" sz="2600" i="1" dirty="0">
                <a:solidFill>
                  <a:srgbClr val="00B0F0"/>
                </a:solidFill>
                <a:latin typeface="Arial" charset="0"/>
              </a:rPr>
              <a:t> Holdings Ltd. </a:t>
            </a:r>
            <a:r>
              <a:rPr lang="en-US" sz="2600" dirty="0">
                <a:solidFill>
                  <a:schemeClr val="bg1"/>
                </a:solidFill>
                <a:latin typeface="Arial" charset="0"/>
              </a:rPr>
              <a:t>(2016) (continued)</a:t>
            </a:r>
            <a:endParaRPr lang="en-CA" sz="2600" dirty="0">
              <a:solidFill>
                <a:schemeClr val="bg1"/>
              </a:solidFill>
            </a:endParaRPr>
          </a:p>
          <a:p>
            <a:pPr>
              <a:lnSpc>
                <a:spcPct val="100000"/>
              </a:lnSpc>
            </a:pPr>
            <a:r>
              <a:rPr lang="en-US" sz="2600" dirty="0">
                <a:solidFill>
                  <a:schemeClr val="bg1"/>
                </a:solidFill>
              </a:rPr>
              <a:t>Number of </a:t>
            </a:r>
            <a:r>
              <a:rPr lang="en-US" sz="2600" dirty="0" err="1">
                <a:solidFill>
                  <a:schemeClr val="bg1"/>
                </a:solidFill>
              </a:rPr>
              <a:t>Ajit</a:t>
            </a:r>
            <a:r>
              <a:rPr lang="en-US" sz="2600" dirty="0">
                <a:solidFill>
                  <a:schemeClr val="bg1"/>
                </a:solidFill>
              </a:rPr>
              <a:t> Daily subscribers in Canada</a:t>
            </a:r>
            <a:r>
              <a:rPr lang="en-US" sz="2600" dirty="0">
                <a:solidFill>
                  <a:srgbClr val="FF0000"/>
                </a:solidFill>
              </a:rPr>
              <a:t>?</a:t>
            </a:r>
            <a:r>
              <a:rPr lang="en-US" sz="2600" dirty="0">
                <a:solidFill>
                  <a:schemeClr val="bg1"/>
                </a:solidFill>
              </a:rPr>
              <a:t> 7 in 2010.</a:t>
            </a:r>
            <a:endParaRPr lang="en-CA" sz="2600" dirty="0">
              <a:solidFill>
                <a:schemeClr val="bg1"/>
              </a:solidFill>
            </a:endParaRPr>
          </a:p>
          <a:p>
            <a:pPr>
              <a:lnSpc>
                <a:spcPct val="100000"/>
              </a:lnSpc>
            </a:pPr>
            <a:r>
              <a:rPr lang="en-US" sz="2600" dirty="0">
                <a:solidFill>
                  <a:schemeClr val="bg1"/>
                </a:solidFill>
              </a:rPr>
              <a:t>FCA determined that the </a:t>
            </a:r>
            <a:r>
              <a:rPr lang="en-US" sz="2600" dirty="0">
                <a:solidFill>
                  <a:srgbClr val="FFFF00"/>
                </a:solidFill>
              </a:rPr>
              <a:t>Federal Court erred in law by analyzing the existence of goodwill solely from the perspective of those who were shown to have read the </a:t>
            </a:r>
            <a:r>
              <a:rPr lang="en-US" sz="2600" dirty="0" err="1">
                <a:solidFill>
                  <a:srgbClr val="FFFF00"/>
                </a:solidFill>
              </a:rPr>
              <a:t>Ajit</a:t>
            </a:r>
            <a:r>
              <a:rPr lang="en-US" sz="2600" dirty="0">
                <a:solidFill>
                  <a:srgbClr val="FFFF00"/>
                </a:solidFill>
              </a:rPr>
              <a:t> Daily in Canada</a:t>
            </a:r>
            <a:r>
              <a:rPr lang="en-US" sz="2600" dirty="0">
                <a:solidFill>
                  <a:schemeClr val="bg1"/>
                </a:solidFill>
              </a:rPr>
              <a:t>. </a:t>
            </a:r>
            <a:endParaRPr lang="en-CA" sz="2600" dirty="0">
              <a:solidFill>
                <a:schemeClr val="bg1"/>
              </a:solidFill>
            </a:endParaRPr>
          </a:p>
          <a:p>
            <a:pPr>
              <a:lnSpc>
                <a:spcPct val="100000"/>
              </a:lnSpc>
            </a:pPr>
            <a:r>
              <a:rPr lang="en-US" sz="2600" dirty="0">
                <a:solidFill>
                  <a:schemeClr val="bg1"/>
                </a:solidFill>
              </a:rPr>
              <a:t>Instead, the FCA indicated the question is simply: Does the Plaintiff’s TM have a reputation in the jurisdiction, </a:t>
            </a:r>
            <a:r>
              <a:rPr lang="en-US" sz="2600" dirty="0">
                <a:solidFill>
                  <a:srgbClr val="FFFF00"/>
                </a:solidFill>
              </a:rPr>
              <a:t>even if the TM is not used by the Plaintiff in the jurisdiction</a:t>
            </a:r>
            <a:r>
              <a:rPr lang="en-US" sz="2600" dirty="0">
                <a:solidFill>
                  <a:srgbClr val="FF0000"/>
                </a:solidFill>
              </a:rPr>
              <a:t>?</a:t>
            </a:r>
            <a:endParaRPr lang="en-CA" sz="2600" dirty="0">
              <a:solidFill>
                <a:srgbClr val="FF0000"/>
              </a:solidFill>
            </a:endParaRPr>
          </a:p>
          <a:p>
            <a:pPr marL="0" indent="0">
              <a:buNone/>
            </a:pPr>
            <a:r>
              <a:rPr lang="en-US" dirty="0"/>
              <a:t> </a:t>
            </a:r>
            <a:endParaRPr lang="en-CA" dirty="0"/>
          </a:p>
          <a:p>
            <a:pPr marL="0" indent="0">
              <a:buNone/>
            </a:pPr>
            <a:endParaRPr lang="en-US" dirty="0">
              <a:latin typeface="Arial" charset="0"/>
            </a:endParaRPr>
          </a:p>
          <a:p>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104</a:t>
            </a:fld>
            <a:endParaRPr lang="en-US"/>
          </a:p>
        </p:txBody>
      </p:sp>
    </p:spTree>
    <p:extLst>
      <p:ext uri="{BB962C8B-B14F-4D97-AF65-F5344CB8AC3E}">
        <p14:creationId xmlns:p14="http://schemas.microsoft.com/office/powerpoint/2010/main" val="153169846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199" y="96509"/>
            <a:ext cx="8229600" cy="833819"/>
          </a:xfrm>
        </p:spPr>
        <p:txBody>
          <a:bodyPr>
            <a:normAutofit fontScale="90000"/>
          </a:bodyPr>
          <a:lstStyle/>
          <a:p>
            <a:br>
              <a:rPr lang="en-US" b="1" dirty="0"/>
            </a:br>
            <a:br>
              <a:rPr lang="en-US" b="1" dirty="0"/>
            </a:br>
            <a:r>
              <a:rPr lang="en-US" b="1" dirty="0">
                <a:solidFill>
                  <a:srgbClr val="FFFF00"/>
                </a:solidFill>
                <a:latin typeface="+mn-lt"/>
              </a:rPr>
              <a:t>Passing off</a:t>
            </a:r>
            <a:r>
              <a:rPr lang="en-US" b="1" dirty="0">
                <a:solidFill>
                  <a:srgbClr val="FF0000"/>
                </a:solidFill>
                <a:latin typeface="+mn-lt"/>
              </a:rPr>
              <a:t>:</a:t>
            </a:r>
            <a:r>
              <a:rPr lang="en-US" b="1" dirty="0">
                <a:latin typeface="+mn-lt"/>
              </a:rPr>
              <a:t> </a:t>
            </a:r>
            <a:r>
              <a:rPr lang="en-US" b="1" dirty="0">
                <a:solidFill>
                  <a:schemeClr val="bg1"/>
                </a:solidFill>
                <a:latin typeface="+mn-lt"/>
              </a:rPr>
              <a:t>Foreign goodwill</a:t>
            </a:r>
            <a:br>
              <a:rPr lang="en-US" dirty="0">
                <a:latin typeface="Arial" charset="0"/>
              </a:rPr>
            </a:br>
            <a:br>
              <a:rPr lang="en-US" dirty="0">
                <a:latin typeface="Arial" charset="0"/>
              </a:rPr>
            </a:br>
            <a:endParaRPr lang="en-US" b="1" dirty="0"/>
          </a:p>
        </p:txBody>
      </p:sp>
      <p:sp>
        <p:nvSpPr>
          <p:cNvPr id="2" name="Content Placeholder 1"/>
          <p:cNvSpPr>
            <a:spLocks noGrp="1"/>
          </p:cNvSpPr>
          <p:nvPr>
            <p:ph idx="1"/>
          </p:nvPr>
        </p:nvSpPr>
        <p:spPr>
          <a:xfrm>
            <a:off x="225631" y="1068779"/>
            <a:ext cx="8918369" cy="4857008"/>
          </a:xfrm>
        </p:spPr>
        <p:txBody>
          <a:bodyPr>
            <a:normAutofit fontScale="32500" lnSpcReduction="20000"/>
          </a:bodyPr>
          <a:lstStyle/>
          <a:p>
            <a:pPr marL="0" indent="0">
              <a:lnSpc>
                <a:spcPct val="110000"/>
              </a:lnSpc>
              <a:buNone/>
            </a:pPr>
            <a:r>
              <a:rPr lang="en-US" sz="7000" i="1" dirty="0">
                <a:solidFill>
                  <a:srgbClr val="00B0F0"/>
                </a:solidFill>
                <a:latin typeface="Arial" charset="0"/>
              </a:rPr>
              <a:t>Sadhu Singh Hamdard Trust v. </a:t>
            </a:r>
            <a:r>
              <a:rPr lang="en-US" sz="7000" i="1" dirty="0" err="1">
                <a:solidFill>
                  <a:srgbClr val="00B0F0"/>
                </a:solidFill>
                <a:latin typeface="Arial" charset="0"/>
              </a:rPr>
              <a:t>Navsun</a:t>
            </a:r>
            <a:r>
              <a:rPr lang="en-US" sz="7000" i="1" dirty="0">
                <a:solidFill>
                  <a:srgbClr val="00B0F0"/>
                </a:solidFill>
                <a:latin typeface="Arial" charset="0"/>
              </a:rPr>
              <a:t> Holdings Ltd. </a:t>
            </a:r>
            <a:r>
              <a:rPr lang="en-US" sz="7000" dirty="0">
                <a:solidFill>
                  <a:schemeClr val="bg1"/>
                </a:solidFill>
                <a:latin typeface="Arial" charset="0"/>
              </a:rPr>
              <a:t>(2016) (continued)</a:t>
            </a:r>
            <a:endParaRPr lang="en-CA" sz="7000" dirty="0">
              <a:solidFill>
                <a:schemeClr val="bg1"/>
              </a:solidFill>
            </a:endParaRPr>
          </a:p>
          <a:p>
            <a:pPr>
              <a:lnSpc>
                <a:spcPct val="110000"/>
              </a:lnSpc>
            </a:pPr>
            <a:r>
              <a:rPr lang="en-US" sz="7000" b="1" dirty="0">
                <a:solidFill>
                  <a:srgbClr val="FFFF00"/>
                </a:solidFill>
              </a:rPr>
              <a:t>There was evidence that the Plaintiff’s </a:t>
            </a:r>
            <a:r>
              <a:rPr lang="en-US" sz="7000" b="1" dirty="0">
                <a:solidFill>
                  <a:srgbClr val="FF0000"/>
                </a:solidFill>
              </a:rPr>
              <a:t>TM had a reputation in the jurisdiction</a:t>
            </a:r>
            <a:r>
              <a:rPr lang="en-US" sz="7000" dirty="0">
                <a:solidFill>
                  <a:schemeClr val="bg1"/>
                </a:solidFill>
              </a:rPr>
              <a:t>:</a:t>
            </a:r>
            <a:endParaRPr lang="en-CA" sz="7000" dirty="0">
              <a:solidFill>
                <a:schemeClr val="bg1"/>
              </a:solidFill>
            </a:endParaRPr>
          </a:p>
          <a:p>
            <a:pPr marL="400050" lvl="1" indent="0">
              <a:lnSpc>
                <a:spcPct val="110000"/>
              </a:lnSpc>
              <a:buNone/>
            </a:pPr>
            <a:r>
              <a:rPr lang="en-US" sz="7000" dirty="0">
                <a:solidFill>
                  <a:schemeClr val="bg1"/>
                </a:solidFill>
              </a:rPr>
              <a:t>1. The </a:t>
            </a:r>
            <a:r>
              <a:rPr lang="en-US" sz="7000" dirty="0" err="1">
                <a:solidFill>
                  <a:schemeClr val="bg1"/>
                </a:solidFill>
              </a:rPr>
              <a:t>Ajit</a:t>
            </a:r>
            <a:r>
              <a:rPr lang="en-US" sz="7000" dirty="0">
                <a:solidFill>
                  <a:schemeClr val="bg1"/>
                </a:solidFill>
              </a:rPr>
              <a:t> Daily enjoyed a reputation in the eyes of several affiants in Canada as a well-known Punjabi-language newspaper published in India</a:t>
            </a:r>
            <a:endParaRPr lang="en-CA" sz="7000" dirty="0">
              <a:solidFill>
                <a:schemeClr val="bg1"/>
              </a:solidFill>
            </a:endParaRPr>
          </a:p>
          <a:p>
            <a:pPr marL="400050" lvl="1" indent="0">
              <a:lnSpc>
                <a:spcPct val="110000"/>
              </a:lnSpc>
              <a:buNone/>
            </a:pPr>
            <a:r>
              <a:rPr lang="en-US" sz="7000" dirty="0">
                <a:solidFill>
                  <a:schemeClr val="bg1"/>
                </a:solidFill>
              </a:rPr>
              <a:t>2.A number of Canadians accessed the </a:t>
            </a:r>
            <a:r>
              <a:rPr lang="en-US" sz="7000" dirty="0" err="1">
                <a:solidFill>
                  <a:schemeClr val="bg1"/>
                </a:solidFill>
              </a:rPr>
              <a:t>Ajit</a:t>
            </a:r>
            <a:r>
              <a:rPr lang="en-US" sz="7000" dirty="0">
                <a:solidFill>
                  <a:schemeClr val="bg1"/>
                </a:solidFill>
              </a:rPr>
              <a:t> Daily’s online version by visiting its website.</a:t>
            </a:r>
            <a:endParaRPr lang="en-CA" sz="7000" dirty="0">
              <a:solidFill>
                <a:schemeClr val="bg1"/>
              </a:solidFill>
            </a:endParaRPr>
          </a:p>
          <a:p>
            <a:pPr marL="400050" lvl="1" indent="0">
              <a:lnSpc>
                <a:spcPct val="110000"/>
              </a:lnSpc>
              <a:buNone/>
            </a:pPr>
            <a:r>
              <a:rPr lang="en-US" sz="7000" dirty="0">
                <a:solidFill>
                  <a:schemeClr val="bg1"/>
                </a:solidFill>
              </a:rPr>
              <a:t>3. There were seven subscribers to the paper. </a:t>
            </a:r>
            <a:endParaRPr lang="en-CA" sz="7000" dirty="0">
              <a:solidFill>
                <a:schemeClr val="bg1"/>
              </a:solidFill>
            </a:endParaRPr>
          </a:p>
          <a:p>
            <a:pPr>
              <a:lnSpc>
                <a:spcPct val="110000"/>
              </a:lnSpc>
            </a:pPr>
            <a:r>
              <a:rPr lang="en-US" sz="7000" dirty="0">
                <a:solidFill>
                  <a:schemeClr val="bg1"/>
                </a:solidFill>
              </a:rPr>
              <a:t>Court noted that if a wider reputation had been established, it would have been enough to establish the goodwill to meet the first step in the test for passing off.</a:t>
            </a:r>
            <a:endParaRPr lang="en-CA" sz="7000" dirty="0">
              <a:solidFill>
                <a:schemeClr val="bg1"/>
              </a:solidFill>
            </a:endParaRPr>
          </a:p>
          <a:p>
            <a:pPr marL="0" indent="0">
              <a:buNone/>
            </a:pPr>
            <a:r>
              <a:rPr lang="en-US" dirty="0"/>
              <a:t> </a:t>
            </a:r>
            <a:endParaRPr lang="en-CA" dirty="0"/>
          </a:p>
          <a:p>
            <a:pPr marL="0" indent="0">
              <a:buNone/>
            </a:pPr>
            <a:endParaRPr lang="en-US" dirty="0">
              <a:latin typeface="Arial" charset="0"/>
            </a:endParaRPr>
          </a:p>
          <a:p>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105</a:t>
            </a:fld>
            <a:endParaRPr lang="en-US"/>
          </a:p>
        </p:txBody>
      </p:sp>
    </p:spTree>
    <p:extLst>
      <p:ext uri="{BB962C8B-B14F-4D97-AF65-F5344CB8AC3E}">
        <p14:creationId xmlns:p14="http://schemas.microsoft.com/office/powerpoint/2010/main" val="1623710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D72934-AE2E-BD4D-96ED-C485E03CE81A}"/>
              </a:ext>
            </a:extLst>
          </p:cNvPr>
          <p:cNvSpPr>
            <a:spLocks noGrp="1"/>
          </p:cNvSpPr>
          <p:nvPr>
            <p:ph sz="quarter" idx="10"/>
          </p:nvPr>
        </p:nvSpPr>
        <p:spPr>
          <a:xfrm>
            <a:off x="457200" y="486888"/>
            <a:ext cx="8229600" cy="5239246"/>
          </a:xfrm>
        </p:spPr>
        <p:txBody>
          <a:bodyPr>
            <a:normAutofit lnSpcReduction="10000"/>
          </a:bodyPr>
          <a:lstStyle/>
          <a:p>
            <a:pPr marL="0" indent="0">
              <a:lnSpc>
                <a:spcPct val="100000"/>
              </a:lnSpc>
              <a:buNone/>
            </a:pPr>
            <a:r>
              <a:rPr lang="en-US" sz="4000" b="1" dirty="0">
                <a:solidFill>
                  <a:srgbClr val="FF0000"/>
                </a:solidFill>
              </a:rPr>
              <a:t>Q</a:t>
            </a:r>
            <a:r>
              <a:rPr lang="en-US" sz="4000" b="1" dirty="0">
                <a:solidFill>
                  <a:srgbClr val="FFFF00"/>
                </a:solidFill>
              </a:rPr>
              <a:t>.</a:t>
            </a:r>
            <a:r>
              <a:rPr lang="en-US" sz="4000" b="1" dirty="0">
                <a:solidFill>
                  <a:schemeClr val="bg1"/>
                </a:solidFill>
              </a:rPr>
              <a:t>:</a:t>
            </a:r>
            <a:r>
              <a:rPr lang="en-US" sz="4000" b="1" dirty="0">
                <a:solidFill>
                  <a:srgbClr val="FFFF00"/>
                </a:solidFill>
              </a:rPr>
              <a:t> </a:t>
            </a:r>
            <a:r>
              <a:rPr lang="en-US" sz="4000" dirty="0">
                <a:solidFill>
                  <a:srgbClr val="FFFF00"/>
                </a:solidFill>
              </a:rPr>
              <a:t>Should an entity doing minimal business in Canada but having an accessible website that is accessed by Canadians be able to establish sufficient goodwill to make out a successful action </a:t>
            </a:r>
            <a:r>
              <a:rPr lang="en-US" sz="4000" dirty="0">
                <a:solidFill>
                  <a:srgbClr val="FF0000"/>
                </a:solidFill>
              </a:rPr>
              <a:t>in passing off </a:t>
            </a:r>
            <a:r>
              <a:rPr lang="en-US" sz="4000" dirty="0">
                <a:solidFill>
                  <a:srgbClr val="FFFF00"/>
                </a:solidFill>
              </a:rPr>
              <a:t>in a Canadian court? </a:t>
            </a:r>
            <a:r>
              <a:rPr lang="en-US" sz="4000" dirty="0">
                <a:solidFill>
                  <a:schemeClr val="bg1"/>
                </a:solidFill>
              </a:rPr>
              <a:t>If so</a:t>
            </a:r>
            <a:r>
              <a:rPr lang="en-US" sz="4000" dirty="0">
                <a:solidFill>
                  <a:srgbClr val="FFFF00"/>
                </a:solidFill>
              </a:rPr>
              <a:t>, how might such a company demonstrate its reputation</a:t>
            </a:r>
            <a:r>
              <a:rPr lang="en-US" sz="4000" dirty="0">
                <a:solidFill>
                  <a:srgbClr val="FF0000"/>
                </a:solidFill>
              </a:rPr>
              <a:t>?</a:t>
            </a:r>
            <a:endParaRPr lang="en-CA" sz="4000" dirty="0">
              <a:solidFill>
                <a:srgbClr val="FF0000"/>
              </a:solidFill>
            </a:endParaRPr>
          </a:p>
          <a:p>
            <a:pPr marL="0" indent="0">
              <a:buNone/>
            </a:pPr>
            <a:endParaRPr lang="en-US" dirty="0"/>
          </a:p>
        </p:txBody>
      </p:sp>
    </p:spTree>
    <p:extLst>
      <p:ext uri="{BB962C8B-B14F-4D97-AF65-F5344CB8AC3E}">
        <p14:creationId xmlns:p14="http://schemas.microsoft.com/office/powerpoint/2010/main" val="244774142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18753"/>
            <a:ext cx="8229600" cy="1508166"/>
          </a:xfrm>
        </p:spPr>
        <p:txBody>
          <a:bodyPr>
            <a:normAutofit fontScale="90000"/>
          </a:bodyPr>
          <a:lstStyle/>
          <a:p>
            <a:br>
              <a:rPr lang="en-US" b="1" dirty="0"/>
            </a:br>
            <a:r>
              <a:rPr lang="en-US" sz="4000" b="1" dirty="0">
                <a:solidFill>
                  <a:srgbClr val="FFFF00"/>
                </a:solidFill>
                <a:latin typeface="+mn-lt"/>
              </a:rPr>
              <a:t>Passing off</a:t>
            </a:r>
            <a:r>
              <a:rPr lang="en-US" sz="4000" b="1" dirty="0">
                <a:solidFill>
                  <a:srgbClr val="FF0000"/>
                </a:solidFill>
                <a:latin typeface="+mn-lt"/>
              </a:rPr>
              <a:t>:</a:t>
            </a:r>
            <a:r>
              <a:rPr lang="en-US" sz="4000" b="1" dirty="0">
                <a:latin typeface="+mn-lt"/>
              </a:rPr>
              <a:t> </a:t>
            </a:r>
            <a:r>
              <a:rPr lang="en-US" sz="4000" b="1" dirty="0">
                <a:solidFill>
                  <a:schemeClr val="bg1"/>
                </a:solidFill>
                <a:latin typeface="+mn-lt"/>
              </a:rPr>
              <a:t>Entities doing minimal business in Canada</a:t>
            </a:r>
            <a:br>
              <a:rPr lang="en-US" dirty="0">
                <a:latin typeface="Arial" charset="0"/>
              </a:rPr>
            </a:br>
            <a:endParaRPr lang="en-US" b="1" dirty="0"/>
          </a:p>
        </p:txBody>
      </p:sp>
      <p:sp>
        <p:nvSpPr>
          <p:cNvPr id="2" name="Content Placeholder 1"/>
          <p:cNvSpPr>
            <a:spLocks noGrp="1"/>
          </p:cNvSpPr>
          <p:nvPr>
            <p:ph idx="1"/>
          </p:nvPr>
        </p:nvSpPr>
        <p:spPr>
          <a:xfrm>
            <a:off x="457199" y="1626919"/>
            <a:ext cx="8520545" cy="4122623"/>
          </a:xfrm>
        </p:spPr>
        <p:txBody>
          <a:bodyPr>
            <a:noAutofit/>
          </a:bodyPr>
          <a:lstStyle/>
          <a:p>
            <a:pPr marL="57150" indent="0">
              <a:lnSpc>
                <a:spcPct val="100000"/>
              </a:lnSpc>
              <a:buNone/>
            </a:pPr>
            <a:r>
              <a:rPr lang="en-US" sz="2800" i="1" dirty="0">
                <a:solidFill>
                  <a:srgbClr val="00B0F0"/>
                </a:solidFill>
                <a:latin typeface="Arial" charset="0"/>
              </a:rPr>
              <a:t>Sadhu Singh Hamdard Trust v. </a:t>
            </a:r>
            <a:r>
              <a:rPr lang="en-US" sz="2800" i="1" dirty="0" err="1">
                <a:solidFill>
                  <a:srgbClr val="00B0F0"/>
                </a:solidFill>
                <a:latin typeface="Arial" charset="0"/>
              </a:rPr>
              <a:t>Navsun</a:t>
            </a:r>
            <a:r>
              <a:rPr lang="en-US" sz="2800" i="1" dirty="0">
                <a:solidFill>
                  <a:srgbClr val="00B0F0"/>
                </a:solidFill>
                <a:latin typeface="Arial" charset="0"/>
              </a:rPr>
              <a:t> Holdings Ltd. </a:t>
            </a:r>
            <a:r>
              <a:rPr lang="en-US" sz="2800" dirty="0">
                <a:solidFill>
                  <a:schemeClr val="bg1"/>
                </a:solidFill>
                <a:latin typeface="Arial" charset="0"/>
              </a:rPr>
              <a:t>(2016)</a:t>
            </a:r>
          </a:p>
          <a:p>
            <a:pPr>
              <a:lnSpc>
                <a:spcPct val="100000"/>
              </a:lnSpc>
            </a:pPr>
            <a:r>
              <a:rPr lang="en-US" sz="2800" dirty="0">
                <a:solidFill>
                  <a:srgbClr val="FFFF00"/>
                </a:solidFill>
              </a:rPr>
              <a:t>Does Plaintiff’s TM have a reputation in the jurisdiction</a:t>
            </a:r>
            <a:r>
              <a:rPr lang="en-US" sz="2800" dirty="0">
                <a:solidFill>
                  <a:schemeClr val="bg1"/>
                </a:solidFill>
              </a:rPr>
              <a:t>, </a:t>
            </a:r>
            <a:r>
              <a:rPr lang="en-US" sz="2800" dirty="0">
                <a:solidFill>
                  <a:srgbClr val="FF0000"/>
                </a:solidFill>
              </a:rPr>
              <a:t>even if that TM is not used </a:t>
            </a:r>
            <a:r>
              <a:rPr lang="en-US" sz="2800" dirty="0">
                <a:solidFill>
                  <a:schemeClr val="bg1"/>
                </a:solidFill>
              </a:rPr>
              <a:t>in the jurisdiction</a:t>
            </a:r>
            <a:r>
              <a:rPr lang="en-US" sz="2800" dirty="0">
                <a:solidFill>
                  <a:srgbClr val="FF0000"/>
                </a:solidFill>
              </a:rPr>
              <a:t>?</a:t>
            </a:r>
          </a:p>
          <a:p>
            <a:pPr marL="0" indent="0">
              <a:lnSpc>
                <a:spcPct val="100000"/>
              </a:lnSpc>
              <a:buNone/>
            </a:pPr>
            <a:r>
              <a:rPr lang="en-US" sz="2800" b="1" dirty="0">
                <a:solidFill>
                  <a:srgbClr val="FFFF00"/>
                </a:solidFill>
              </a:rPr>
              <a:t>Larger question</a:t>
            </a:r>
            <a:r>
              <a:rPr lang="en-US" sz="2800" b="1" dirty="0">
                <a:solidFill>
                  <a:srgbClr val="FF0000"/>
                </a:solidFill>
              </a:rPr>
              <a:t>:</a:t>
            </a:r>
            <a:r>
              <a:rPr lang="en-US" sz="2800" b="1" dirty="0">
                <a:solidFill>
                  <a:srgbClr val="FFFF00"/>
                </a:solidFill>
              </a:rPr>
              <a:t> </a:t>
            </a:r>
            <a:r>
              <a:rPr lang="en-US" sz="2800" b="1" dirty="0">
                <a:solidFill>
                  <a:schemeClr val="bg1"/>
                </a:solidFill>
              </a:rPr>
              <a:t>Should an entity that does minimal business in Canada but that has a website accessible to (and accessed by) Canadians be able to establish sufficient goodwill to make out a successful action in passing off in a Canadian court</a:t>
            </a:r>
            <a:r>
              <a:rPr lang="en-US" sz="2800" dirty="0">
                <a:solidFill>
                  <a:srgbClr val="FF0000"/>
                </a:solidFill>
              </a:rPr>
              <a:t>? </a:t>
            </a:r>
          </a:p>
        </p:txBody>
      </p:sp>
      <p:sp>
        <p:nvSpPr>
          <p:cNvPr id="4" name="Slide Number Placeholder 3"/>
          <p:cNvSpPr>
            <a:spLocks noGrp="1"/>
          </p:cNvSpPr>
          <p:nvPr>
            <p:ph type="sldNum" sz="quarter" idx="12"/>
          </p:nvPr>
        </p:nvSpPr>
        <p:spPr/>
        <p:txBody>
          <a:bodyPr/>
          <a:lstStyle/>
          <a:p>
            <a:fld id="{600857A6-B069-5747-8C2C-4237D03FF20B}" type="slidenum">
              <a:rPr lang="en-US" smtClean="0"/>
              <a:t>107</a:t>
            </a:fld>
            <a:endParaRPr lang="en-US"/>
          </a:p>
        </p:txBody>
      </p:sp>
    </p:spTree>
    <p:extLst>
      <p:ext uri="{BB962C8B-B14F-4D97-AF65-F5344CB8AC3E}">
        <p14:creationId xmlns:p14="http://schemas.microsoft.com/office/powerpoint/2010/main" val="135022890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7A5E3-980E-C94B-BB5A-276A84431AF7}"/>
              </a:ext>
            </a:extLst>
          </p:cNvPr>
          <p:cNvSpPr>
            <a:spLocks noGrp="1"/>
          </p:cNvSpPr>
          <p:nvPr>
            <p:ph type="title"/>
          </p:nvPr>
        </p:nvSpPr>
        <p:spPr>
          <a:xfrm>
            <a:off x="457200" y="0"/>
            <a:ext cx="8229600" cy="1016000"/>
          </a:xfrm>
        </p:spPr>
        <p:txBody>
          <a:bodyPr/>
          <a:lstStyle/>
          <a:p>
            <a:pPr algn="ctr"/>
            <a:r>
              <a:rPr lang="en-US" dirty="0">
                <a:solidFill>
                  <a:srgbClr val="FF0000"/>
                </a:solidFill>
              </a:rPr>
              <a:t>But</a:t>
            </a:r>
            <a:r>
              <a:rPr lang="en-US" dirty="0"/>
              <a:t> </a:t>
            </a:r>
            <a:r>
              <a:rPr lang="en-US" dirty="0">
                <a:solidFill>
                  <a:srgbClr val="FFFF00"/>
                </a:solidFill>
              </a:rPr>
              <a:t>Trademarks</a:t>
            </a:r>
            <a:r>
              <a:rPr lang="en-US" dirty="0">
                <a:solidFill>
                  <a:schemeClr val="bg1"/>
                </a:solidFill>
              </a:rPr>
              <a:t>?</a:t>
            </a:r>
          </a:p>
        </p:txBody>
      </p:sp>
      <p:pic>
        <p:nvPicPr>
          <p:cNvPr id="5" name="Picture 4" descr="Graphical user interface, website&#10;&#10;Description automatically generated">
            <a:extLst>
              <a:ext uri="{FF2B5EF4-FFF2-40B4-BE49-F238E27FC236}">
                <a16:creationId xmlns:a16="http://schemas.microsoft.com/office/drawing/2014/main" id="{7FD4C94B-DBF0-554E-AA2E-124C9991EF5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80811" y="1016000"/>
            <a:ext cx="5582378" cy="4833903"/>
          </a:xfrm>
          <a:prstGeom prst="rect">
            <a:avLst/>
          </a:prstGeom>
        </p:spPr>
      </p:pic>
    </p:spTree>
    <p:extLst>
      <p:ext uri="{BB962C8B-B14F-4D97-AF65-F5344CB8AC3E}">
        <p14:creationId xmlns:p14="http://schemas.microsoft.com/office/powerpoint/2010/main" val="409417383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1E6B51C6-AA60-AB47-AEA9-33A5BCEC77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81303" y="147145"/>
            <a:ext cx="3381393" cy="5717628"/>
          </a:xfrm>
          <a:prstGeom prst="rect">
            <a:avLst/>
          </a:prstGeom>
        </p:spPr>
      </p:pic>
    </p:spTree>
    <p:extLst>
      <p:ext uri="{BB962C8B-B14F-4D97-AF65-F5344CB8AC3E}">
        <p14:creationId xmlns:p14="http://schemas.microsoft.com/office/powerpoint/2010/main" val="361233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250" y="18693"/>
            <a:ext cx="7795549" cy="961618"/>
          </a:xfrm>
        </p:spPr>
        <p:txBody>
          <a:bodyPr>
            <a:noAutofit/>
          </a:bodyPr>
          <a:lstStyle/>
          <a:p>
            <a:r>
              <a:rPr lang="en-US" sz="6000" b="1" dirty="0">
                <a:solidFill>
                  <a:srgbClr val="FFFF00"/>
                </a:solidFill>
                <a:latin typeface="+mn-lt"/>
              </a:rPr>
              <a:t>Why post?</a:t>
            </a:r>
          </a:p>
        </p:txBody>
      </p:sp>
      <p:sp>
        <p:nvSpPr>
          <p:cNvPr id="3" name="Content Placeholder 2"/>
          <p:cNvSpPr>
            <a:spLocks noGrp="1"/>
          </p:cNvSpPr>
          <p:nvPr>
            <p:ph sz="quarter" idx="10"/>
          </p:nvPr>
        </p:nvSpPr>
        <p:spPr>
          <a:xfrm>
            <a:off x="457200" y="1180829"/>
            <a:ext cx="8686800" cy="4737163"/>
          </a:xfrm>
        </p:spPr>
        <p:txBody>
          <a:bodyPr>
            <a:normAutofit fontScale="25000" lnSpcReduction="20000"/>
          </a:bodyPr>
          <a:lstStyle/>
          <a:p>
            <a:pPr marL="457200" indent="-457200">
              <a:lnSpc>
                <a:spcPct val="120000"/>
              </a:lnSpc>
              <a:buAutoNum type="arabicPeriod"/>
            </a:pPr>
            <a:r>
              <a:rPr lang="en-US" sz="14400" dirty="0">
                <a:solidFill>
                  <a:schemeClr val="bg1"/>
                </a:solidFill>
                <a:latin typeface="+mn-lt"/>
                <a:cs typeface="Lucida Console"/>
              </a:rPr>
              <a:t>Engaging and engaging others is the key.</a:t>
            </a:r>
          </a:p>
          <a:p>
            <a:pPr marL="457200" indent="-457200">
              <a:lnSpc>
                <a:spcPct val="120000"/>
              </a:lnSpc>
              <a:buAutoNum type="arabicPeriod"/>
            </a:pPr>
            <a:r>
              <a:rPr lang="en-US" sz="14400" dirty="0">
                <a:solidFill>
                  <a:schemeClr val="bg1"/>
                </a:solidFill>
                <a:latin typeface="+mn-lt"/>
                <a:cs typeface="Lucida Console"/>
              </a:rPr>
              <a:t>Because you don’t love speaking up in class.</a:t>
            </a:r>
          </a:p>
          <a:p>
            <a:pPr marL="457200" indent="-457200">
              <a:lnSpc>
                <a:spcPct val="120000"/>
              </a:lnSpc>
              <a:buAutoNum type="arabicPeriod"/>
            </a:pPr>
            <a:r>
              <a:rPr lang="en-US" sz="14400" dirty="0">
                <a:solidFill>
                  <a:schemeClr val="bg1"/>
                </a:solidFill>
                <a:latin typeface="+mn-lt"/>
                <a:cs typeface="Lucida Console"/>
              </a:rPr>
              <a:t>Because you just saw or realized something, and you’ll never remember it unless you post it now.</a:t>
            </a:r>
          </a:p>
          <a:p>
            <a:pPr marL="457200" indent="-457200">
              <a:lnSpc>
                <a:spcPct val="120000"/>
              </a:lnSpc>
              <a:buAutoNum type="arabicPeriod"/>
            </a:pPr>
            <a:r>
              <a:rPr lang="en-US" sz="14400" dirty="0">
                <a:solidFill>
                  <a:schemeClr val="bg1"/>
                </a:solidFill>
                <a:latin typeface="+mn-lt"/>
                <a:cs typeface="Lucida Console"/>
              </a:rPr>
              <a:t>       # </a:t>
            </a:r>
            <a:r>
              <a:rPr lang="en-US" sz="14400" dirty="0" err="1">
                <a:solidFill>
                  <a:schemeClr val="bg1"/>
                </a:solidFill>
                <a:latin typeface="+mn-lt"/>
                <a:cs typeface="Lucida Console"/>
              </a:rPr>
              <a:t>AllardIPLaw</a:t>
            </a:r>
            <a:r>
              <a:rPr lang="en-US" sz="14400" dirty="0">
                <a:solidFill>
                  <a:schemeClr val="bg1"/>
                </a:solidFill>
                <a:latin typeface="+mn-lt"/>
                <a:cs typeface="Lucida Console"/>
              </a:rPr>
              <a:t> </a:t>
            </a:r>
            <a:endParaRPr lang="en-US" sz="14400" dirty="0">
              <a:solidFill>
                <a:srgbClr val="00B0F0"/>
              </a:solidFill>
              <a:latin typeface="+mn-lt"/>
              <a:cs typeface="Lucida Console"/>
            </a:endParaRPr>
          </a:p>
          <a:p>
            <a:pPr marL="457200" indent="-457200">
              <a:buAutoNum type="arabicPeriod"/>
            </a:pPr>
            <a:endParaRPr lang="en-US" sz="4000" dirty="0">
              <a:solidFill>
                <a:schemeClr val="bg1"/>
              </a:solidFill>
              <a:latin typeface="+mn-lt"/>
              <a:cs typeface="Lucida Console"/>
            </a:endParaRPr>
          </a:p>
          <a:p>
            <a:pPr marL="0" indent="0">
              <a:buNone/>
            </a:pPr>
            <a:r>
              <a:rPr lang="en-US" sz="4000" dirty="0">
                <a:solidFill>
                  <a:schemeClr val="bg1"/>
                </a:solidFill>
                <a:latin typeface="+mn-lt"/>
                <a:cs typeface="Lucida Console"/>
              </a:rPr>
              <a:t>    </a:t>
            </a:r>
            <a:endParaRPr lang="en-US" sz="4000" dirty="0">
              <a:solidFill>
                <a:srgbClr val="FFFF00"/>
              </a:solidFill>
              <a:latin typeface="+mn-lt"/>
              <a:cs typeface="Lucida Console"/>
            </a:endParaRPr>
          </a:p>
        </p:txBody>
      </p:sp>
      <p:pic>
        <p:nvPicPr>
          <p:cNvPr id="7" name="Picture 6" descr="Twitter_Logo_White_On_Blue.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5300" y="5372021"/>
            <a:ext cx="612725" cy="612725"/>
          </a:xfrm>
          <a:prstGeom prst="rect">
            <a:avLst/>
          </a:prstGeom>
        </p:spPr>
      </p:pic>
    </p:spTree>
    <p:extLst>
      <p:ext uri="{BB962C8B-B14F-4D97-AF65-F5344CB8AC3E}">
        <p14:creationId xmlns:p14="http://schemas.microsoft.com/office/powerpoint/2010/main" val="317014583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17470A47-0B98-DC48-B598-1AD69E82D8A8}"/>
              </a:ext>
            </a:extLst>
          </p:cNvPr>
          <p:cNvPicPr>
            <a:picLocks noChangeAspect="1"/>
          </p:cNvPicPr>
          <p:nvPr/>
        </p:nvPicPr>
        <p:blipFill>
          <a:blip r:embed="rId2"/>
          <a:stretch>
            <a:fillRect/>
          </a:stretch>
        </p:blipFill>
        <p:spPr>
          <a:xfrm>
            <a:off x="1511300" y="155466"/>
            <a:ext cx="6121400" cy="5664200"/>
          </a:xfrm>
          <a:prstGeom prst="rect">
            <a:avLst/>
          </a:prstGeom>
        </p:spPr>
      </p:pic>
    </p:spTree>
    <p:extLst>
      <p:ext uri="{BB962C8B-B14F-4D97-AF65-F5344CB8AC3E}">
        <p14:creationId xmlns:p14="http://schemas.microsoft.com/office/powerpoint/2010/main" val="275261019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1AF1ABCB-54D7-7E41-BACA-90C0D355F96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72097" y="139337"/>
            <a:ext cx="3399806" cy="5538651"/>
          </a:xfrm>
          <a:prstGeom prst="rect">
            <a:avLst/>
          </a:prstGeom>
        </p:spPr>
      </p:pic>
    </p:spTree>
    <p:extLst>
      <p:ext uri="{BB962C8B-B14F-4D97-AF65-F5344CB8AC3E}">
        <p14:creationId xmlns:p14="http://schemas.microsoft.com/office/powerpoint/2010/main" val="380568155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223CE878-B900-0942-99EE-C2F792A8AF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74341" y="139337"/>
            <a:ext cx="4195317" cy="5625737"/>
          </a:xfrm>
          <a:prstGeom prst="rect">
            <a:avLst/>
          </a:prstGeom>
        </p:spPr>
      </p:pic>
    </p:spTree>
    <p:extLst>
      <p:ext uri="{BB962C8B-B14F-4D97-AF65-F5344CB8AC3E}">
        <p14:creationId xmlns:p14="http://schemas.microsoft.com/office/powerpoint/2010/main" val="17636460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website&#10;&#10;Description automatically generated">
            <a:extLst>
              <a:ext uri="{FF2B5EF4-FFF2-40B4-BE49-F238E27FC236}">
                <a16:creationId xmlns:a16="http://schemas.microsoft.com/office/drawing/2014/main" id="{EBEA0D5D-60BF-7148-8CD8-9F8A9098FE6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18481" y="182880"/>
            <a:ext cx="4307038" cy="5599611"/>
          </a:xfrm>
          <a:prstGeom prst="rect">
            <a:avLst/>
          </a:prstGeom>
        </p:spPr>
      </p:pic>
    </p:spTree>
    <p:extLst>
      <p:ext uri="{BB962C8B-B14F-4D97-AF65-F5344CB8AC3E}">
        <p14:creationId xmlns:p14="http://schemas.microsoft.com/office/powerpoint/2010/main" val="309463975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B3F66CC9-9A5E-5D4F-BCD2-ED800C84287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06013" y="95794"/>
            <a:ext cx="4131973" cy="5721531"/>
          </a:xfrm>
          <a:prstGeom prst="rect">
            <a:avLst/>
          </a:prstGeom>
        </p:spPr>
      </p:pic>
    </p:spTree>
    <p:extLst>
      <p:ext uri="{BB962C8B-B14F-4D97-AF65-F5344CB8AC3E}">
        <p14:creationId xmlns:p14="http://schemas.microsoft.com/office/powerpoint/2010/main" val="258916288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C78DF548-27F3-D142-9FB1-8963A6032AD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88811" y="165464"/>
            <a:ext cx="3966378" cy="5625737"/>
          </a:xfrm>
          <a:prstGeom prst="rect">
            <a:avLst/>
          </a:prstGeom>
        </p:spPr>
      </p:pic>
    </p:spTree>
    <p:extLst>
      <p:ext uri="{BB962C8B-B14F-4D97-AF65-F5344CB8AC3E}">
        <p14:creationId xmlns:p14="http://schemas.microsoft.com/office/powerpoint/2010/main" val="7774862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1117600"/>
            <a:ext cx="8229600" cy="4608534"/>
          </a:xfrm>
        </p:spPr>
        <p:txBody>
          <a:bodyPr>
            <a:normAutofit/>
          </a:bodyPr>
          <a:lstStyle/>
          <a:p>
            <a:pPr marL="0" indent="0" algn="ctr">
              <a:buNone/>
            </a:pPr>
            <a:r>
              <a:rPr lang="en-US" sz="8800" dirty="0">
                <a:solidFill>
                  <a:srgbClr val="92D050"/>
                </a:solidFill>
              </a:rPr>
              <a:t>QUESTIONS</a:t>
            </a:r>
            <a:r>
              <a:rPr lang="en-US" sz="8800" dirty="0">
                <a:solidFill>
                  <a:srgbClr val="FF0000"/>
                </a:solidFill>
              </a:rPr>
              <a:t>?</a:t>
            </a:r>
          </a:p>
          <a:p>
            <a:pPr marL="0" indent="0" algn="ctr">
              <a:buNone/>
            </a:pPr>
            <a:r>
              <a:rPr lang="en-US" sz="8800" dirty="0">
                <a:solidFill>
                  <a:srgbClr val="FFFF00"/>
                </a:solidFill>
              </a:rPr>
              <a:t>THOUGHTS</a:t>
            </a:r>
            <a:r>
              <a:rPr lang="en-US" sz="8800" dirty="0">
                <a:solidFill>
                  <a:srgbClr val="FF0000"/>
                </a:solidFill>
              </a:rPr>
              <a:t>?</a:t>
            </a:r>
          </a:p>
          <a:p>
            <a:pPr marL="0" indent="0" algn="ctr">
              <a:buNone/>
            </a:pPr>
            <a:r>
              <a:rPr lang="en-US" sz="8800" dirty="0">
                <a:solidFill>
                  <a:srgbClr val="FFFFFF"/>
                </a:solidFill>
              </a:rPr>
              <a:t> DISCUSSION</a:t>
            </a:r>
            <a:r>
              <a:rPr lang="en-US" sz="8800" dirty="0">
                <a:solidFill>
                  <a:srgbClr val="FF0000"/>
                </a:solidFill>
              </a:rPr>
              <a:t>?</a:t>
            </a:r>
          </a:p>
        </p:txBody>
      </p:sp>
    </p:spTree>
    <p:extLst>
      <p:ext uri="{BB962C8B-B14F-4D97-AF65-F5344CB8AC3E}">
        <p14:creationId xmlns:p14="http://schemas.microsoft.com/office/powerpoint/2010/main" val="27128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640" y="154378"/>
            <a:ext cx="8176160" cy="1396197"/>
          </a:xfrm>
        </p:spPr>
        <p:txBody>
          <a:bodyPr>
            <a:noAutofit/>
          </a:bodyPr>
          <a:lstStyle/>
          <a:p>
            <a:pPr algn="ctr"/>
            <a:r>
              <a:rPr lang="en-US" sz="8000" dirty="0">
                <a:solidFill>
                  <a:srgbClr val="FFFF00"/>
                </a:solidFill>
              </a:rPr>
              <a:t>Pause</a:t>
            </a:r>
          </a:p>
        </p:txBody>
      </p:sp>
      <p:pic>
        <p:nvPicPr>
          <p:cNvPr id="4" name="Content Placeholder 3" descr="Crystal_Project_pause-queue.png"/>
          <p:cNvPicPr>
            <a:picLocks noGrp="1" noChangeAspect="1"/>
          </p:cNvPicPr>
          <p:nvPr>
            <p:ph sz="quarter" idx="10"/>
          </p:nvPr>
        </p:nvPicPr>
        <p:blipFill rotWithShape="1">
          <a:blip r:embed="rId2" cstate="screen">
            <a:extLst>
              <a:ext uri="{28A0092B-C50C-407E-A947-70E740481C1C}">
                <a14:useLocalDpi xmlns:a14="http://schemas.microsoft.com/office/drawing/2010/main"/>
              </a:ext>
            </a:extLst>
          </a:blip>
          <a:srcRect l="1729" r="296"/>
          <a:stretch/>
        </p:blipFill>
        <p:spPr>
          <a:xfrm>
            <a:off x="2526713" y="1776619"/>
            <a:ext cx="4090574" cy="4175125"/>
          </a:xfrm>
        </p:spPr>
      </p:pic>
    </p:spTree>
    <p:extLst>
      <p:ext uri="{BB962C8B-B14F-4D97-AF65-F5344CB8AC3E}">
        <p14:creationId xmlns:p14="http://schemas.microsoft.com/office/powerpoint/2010/main" val="71986888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4D3FB-7898-3249-BFCF-37D99BA3503A}"/>
              </a:ext>
            </a:extLst>
          </p:cNvPr>
          <p:cNvSpPr>
            <a:spLocks noGrp="1"/>
          </p:cNvSpPr>
          <p:nvPr>
            <p:ph type="title"/>
          </p:nvPr>
        </p:nvSpPr>
        <p:spPr>
          <a:xfrm>
            <a:off x="457200" y="142504"/>
            <a:ext cx="8229600" cy="1200089"/>
          </a:xfrm>
        </p:spPr>
        <p:txBody>
          <a:bodyPr>
            <a:normAutofit fontScale="90000"/>
          </a:bodyPr>
          <a:lstStyle/>
          <a:p>
            <a:pPr algn="ctr"/>
            <a:br>
              <a:rPr lang="en-US" b="1" dirty="0"/>
            </a:br>
            <a:r>
              <a:rPr lang="en-US" b="1" dirty="0">
                <a:solidFill>
                  <a:schemeClr val="bg1"/>
                </a:solidFill>
              </a:rPr>
              <a:t>To what extent can goodwill be acquired in a purely descriptive product name</a:t>
            </a:r>
            <a:r>
              <a:rPr lang="en-US" b="1" dirty="0">
                <a:solidFill>
                  <a:srgbClr val="FF0000"/>
                </a:solidFill>
              </a:rPr>
              <a:t>?</a:t>
            </a:r>
            <a:br>
              <a:rPr lang="en-CA" dirty="0"/>
            </a:br>
            <a:endParaRPr lang="en-US" dirty="0"/>
          </a:p>
        </p:txBody>
      </p:sp>
      <p:sp>
        <p:nvSpPr>
          <p:cNvPr id="3" name="Content Placeholder 2">
            <a:extLst>
              <a:ext uri="{FF2B5EF4-FFF2-40B4-BE49-F238E27FC236}">
                <a16:creationId xmlns:a16="http://schemas.microsoft.com/office/drawing/2014/main" id="{1EAE3278-2270-CE49-B6C0-53D06724B64F}"/>
              </a:ext>
            </a:extLst>
          </p:cNvPr>
          <p:cNvSpPr>
            <a:spLocks noGrp="1"/>
          </p:cNvSpPr>
          <p:nvPr>
            <p:ph sz="quarter" idx="10"/>
          </p:nvPr>
        </p:nvSpPr>
        <p:spPr>
          <a:xfrm>
            <a:off x="457200" y="1591294"/>
            <a:ext cx="8229600" cy="4275116"/>
          </a:xfrm>
        </p:spPr>
        <p:txBody>
          <a:bodyPr>
            <a:normAutofit fontScale="92500" lnSpcReduction="10000"/>
          </a:bodyPr>
          <a:lstStyle/>
          <a:p>
            <a:pPr>
              <a:lnSpc>
                <a:spcPct val="100000"/>
              </a:lnSpc>
            </a:pPr>
            <a:r>
              <a:rPr lang="en-US" dirty="0">
                <a:solidFill>
                  <a:srgbClr val="FF0000"/>
                </a:solidFill>
              </a:rPr>
              <a:t>Risky</a:t>
            </a:r>
            <a:r>
              <a:rPr lang="en-US" dirty="0">
                <a:solidFill>
                  <a:schemeClr val="bg1"/>
                </a:solidFill>
              </a:rPr>
              <a:t> to use </a:t>
            </a:r>
            <a:r>
              <a:rPr lang="en-US" dirty="0">
                <a:solidFill>
                  <a:srgbClr val="FFFF00"/>
                </a:solidFill>
              </a:rPr>
              <a:t>purely descriptive terms </a:t>
            </a:r>
            <a:r>
              <a:rPr lang="en-US" dirty="0">
                <a:solidFill>
                  <a:schemeClr val="bg1"/>
                </a:solidFill>
              </a:rPr>
              <a:t>for a mark. </a:t>
            </a:r>
            <a:endParaRPr lang="en-CA" dirty="0">
              <a:solidFill>
                <a:schemeClr val="bg1"/>
              </a:solidFill>
            </a:endParaRPr>
          </a:p>
          <a:p>
            <a:pPr>
              <a:lnSpc>
                <a:spcPct val="100000"/>
              </a:lnSpc>
            </a:pPr>
            <a:r>
              <a:rPr lang="en-US" dirty="0">
                <a:solidFill>
                  <a:srgbClr val="FFFF00"/>
                </a:solidFill>
              </a:rPr>
              <a:t>Risk is of not acquiring goodwill or reputation </a:t>
            </a:r>
            <a:r>
              <a:rPr lang="en-US" dirty="0">
                <a:solidFill>
                  <a:schemeClr val="bg1"/>
                </a:solidFill>
              </a:rPr>
              <a:t>in the product simply because the name describes the good itself. </a:t>
            </a:r>
            <a:endParaRPr lang="en-CA" dirty="0">
              <a:solidFill>
                <a:schemeClr val="bg1"/>
              </a:solidFill>
            </a:endParaRPr>
          </a:p>
          <a:p>
            <a:pPr>
              <a:lnSpc>
                <a:spcPct val="100000"/>
              </a:lnSpc>
            </a:pPr>
            <a:r>
              <a:rPr lang="en-US" dirty="0">
                <a:solidFill>
                  <a:schemeClr val="bg1"/>
                </a:solidFill>
              </a:rPr>
              <a:t>Goodwill – or secondary meaning – can be acquired through a product’s name, or through a product’s appearance… </a:t>
            </a:r>
            <a:endParaRPr lang="en-CA" dirty="0">
              <a:solidFill>
                <a:schemeClr val="bg1"/>
              </a:solidFill>
            </a:endParaRPr>
          </a:p>
          <a:p>
            <a:pPr>
              <a:lnSpc>
                <a:spcPct val="100000"/>
              </a:lnSpc>
            </a:pPr>
            <a:r>
              <a:rPr lang="en-US" dirty="0">
                <a:solidFill>
                  <a:schemeClr val="bg1"/>
                </a:solidFill>
              </a:rPr>
              <a:t>A product that has a particularly distinctive appearance might come to be associated by consumers with one trade source. </a:t>
            </a:r>
            <a:r>
              <a:rPr lang="en-CA" dirty="0">
                <a:solidFill>
                  <a:schemeClr val="bg1"/>
                </a:solidFill>
              </a:rPr>
              <a:t>T</a:t>
            </a:r>
            <a:r>
              <a:rPr lang="en-US" dirty="0">
                <a:solidFill>
                  <a:schemeClr val="bg1"/>
                </a:solidFill>
              </a:rPr>
              <a:t>hen a competitor who copies the product appearance might be liable for passing off.</a:t>
            </a:r>
            <a:endParaRPr lang="en-CA" dirty="0">
              <a:solidFill>
                <a:schemeClr val="bg1"/>
              </a:solidFill>
            </a:endParaRPr>
          </a:p>
          <a:p>
            <a:pPr>
              <a:lnSpc>
                <a:spcPct val="100000"/>
              </a:lnSpc>
            </a:pPr>
            <a:r>
              <a:rPr lang="en-US" dirty="0">
                <a:solidFill>
                  <a:schemeClr val="bg1"/>
                </a:solidFill>
              </a:rPr>
              <a:t>Challenge in these cases is that </a:t>
            </a:r>
            <a:r>
              <a:rPr lang="en-US" dirty="0">
                <a:solidFill>
                  <a:srgbClr val="FFFF00"/>
                </a:solidFill>
              </a:rPr>
              <a:t>the Plaintiff must show that the appearance of the product has acquired a secondary meaning </a:t>
            </a:r>
            <a:r>
              <a:rPr lang="en-US" dirty="0">
                <a:solidFill>
                  <a:schemeClr val="bg1"/>
                </a:solidFill>
              </a:rPr>
              <a:t>– that it comes from one trade source.  </a:t>
            </a:r>
            <a:endParaRPr lang="en-CA" dirty="0">
              <a:solidFill>
                <a:schemeClr val="bg1"/>
              </a:solidFill>
            </a:endParaRPr>
          </a:p>
          <a:p>
            <a:endParaRPr lang="en-US" dirty="0"/>
          </a:p>
        </p:txBody>
      </p:sp>
    </p:spTree>
    <p:extLst>
      <p:ext uri="{BB962C8B-B14F-4D97-AF65-F5344CB8AC3E}">
        <p14:creationId xmlns:p14="http://schemas.microsoft.com/office/powerpoint/2010/main" val="125704137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32135"/>
            <a:ext cx="8229600" cy="1143000"/>
          </a:xfrm>
        </p:spPr>
        <p:txBody>
          <a:bodyPr>
            <a:normAutofit fontScale="90000"/>
          </a:bodyPr>
          <a:lstStyle/>
          <a:p>
            <a:br>
              <a:rPr lang="en-US" b="1" dirty="0">
                <a:solidFill>
                  <a:schemeClr val="bg1"/>
                </a:solidFill>
              </a:rPr>
            </a:br>
            <a:r>
              <a:rPr lang="en-US" sz="4900" b="1" dirty="0">
                <a:solidFill>
                  <a:srgbClr val="FFFF00"/>
                </a:solidFill>
              </a:rPr>
              <a:t>Passing off</a:t>
            </a:r>
            <a:r>
              <a:rPr lang="en-US" sz="4900" b="1" dirty="0">
                <a:solidFill>
                  <a:srgbClr val="FF0000"/>
                </a:solidFill>
              </a:rPr>
              <a:t>:</a:t>
            </a:r>
            <a:r>
              <a:rPr lang="en-US" sz="4900" b="1" dirty="0">
                <a:solidFill>
                  <a:schemeClr val="bg1"/>
                </a:solidFill>
              </a:rPr>
              <a:t> </a:t>
            </a:r>
            <a:r>
              <a:rPr lang="en-US" sz="4900" i="1" dirty="0">
                <a:solidFill>
                  <a:srgbClr val="00B0F0"/>
                </a:solidFill>
                <a:latin typeface="Arial" charset="0"/>
              </a:rPr>
              <a:t>Ray Plastics</a:t>
            </a:r>
            <a:br>
              <a:rPr lang="en-US" i="1" dirty="0">
                <a:latin typeface="Arial" charset="0"/>
              </a:rPr>
            </a:br>
            <a:endParaRPr lang="en-US" b="1" dirty="0"/>
          </a:p>
        </p:txBody>
      </p:sp>
      <p:sp>
        <p:nvSpPr>
          <p:cNvPr id="2" name="Content Placeholder 1"/>
          <p:cNvSpPr>
            <a:spLocks noGrp="1"/>
          </p:cNvSpPr>
          <p:nvPr>
            <p:ph idx="1"/>
          </p:nvPr>
        </p:nvSpPr>
        <p:spPr>
          <a:xfrm>
            <a:off x="249382" y="1275135"/>
            <a:ext cx="8680862" cy="4591275"/>
          </a:xfrm>
        </p:spPr>
        <p:txBody>
          <a:bodyPr>
            <a:normAutofit/>
          </a:bodyPr>
          <a:lstStyle/>
          <a:p>
            <a:pPr>
              <a:lnSpc>
                <a:spcPct val="100000"/>
              </a:lnSpc>
            </a:pPr>
            <a:r>
              <a:rPr lang="en-CA" dirty="0">
                <a:solidFill>
                  <a:schemeClr val="bg1"/>
                </a:solidFill>
              </a:rPr>
              <a:t>Product was a combination snowbrush, ice scraper and squeegee called “Snow Trooper”: B</a:t>
            </a:r>
            <a:r>
              <a:rPr lang="en-CA" i="1" dirty="0">
                <a:solidFill>
                  <a:schemeClr val="bg1"/>
                </a:solidFill>
              </a:rPr>
              <a:t>lack nylon scraper is 27" in overall length, has 3 rows of bristles, 5/8" hardwood painted black, and a traditional yellow brush</a:t>
            </a:r>
            <a:endParaRPr lang="en-CA" dirty="0">
              <a:solidFill>
                <a:schemeClr val="bg1"/>
              </a:solidFill>
            </a:endParaRPr>
          </a:p>
          <a:p>
            <a:pPr>
              <a:lnSpc>
                <a:spcPct val="100000"/>
              </a:lnSpc>
            </a:pPr>
            <a:r>
              <a:rPr lang="en-CA" b="1" dirty="0">
                <a:solidFill>
                  <a:srgbClr val="FF0000"/>
                </a:solidFill>
              </a:rPr>
              <a:t>uncommon appearance</a:t>
            </a:r>
            <a:r>
              <a:rPr lang="en-CA" b="1" dirty="0">
                <a:solidFill>
                  <a:schemeClr val="bg1"/>
                </a:solidFill>
              </a:rPr>
              <a:t>… </a:t>
            </a:r>
            <a:endParaRPr lang="en-CA" dirty="0">
              <a:solidFill>
                <a:schemeClr val="bg1"/>
              </a:solidFill>
            </a:endParaRPr>
          </a:p>
          <a:p>
            <a:pPr>
              <a:lnSpc>
                <a:spcPct val="100000"/>
              </a:lnSpc>
            </a:pPr>
            <a:r>
              <a:rPr lang="en-CA" b="1" dirty="0">
                <a:solidFill>
                  <a:schemeClr val="bg1"/>
                </a:solidFill>
              </a:rPr>
              <a:t>very successful seller at Canadian Tire, K Mart, Zellers and Pro Hardware in 1982 and 1983. </a:t>
            </a:r>
            <a:endParaRPr lang="en-CA" dirty="0">
              <a:solidFill>
                <a:schemeClr val="bg1"/>
              </a:solidFill>
            </a:endParaRPr>
          </a:p>
          <a:p>
            <a:pPr>
              <a:lnSpc>
                <a:spcPct val="100000"/>
              </a:lnSpc>
            </a:pPr>
            <a:r>
              <a:rPr lang="en-CA" b="1" dirty="0">
                <a:solidFill>
                  <a:schemeClr val="bg1"/>
                </a:solidFill>
              </a:rPr>
              <a:t>Constructed by </a:t>
            </a:r>
            <a:r>
              <a:rPr lang="en-CA" b="1" dirty="0" err="1">
                <a:solidFill>
                  <a:schemeClr val="bg1"/>
                </a:solidFill>
              </a:rPr>
              <a:t>Raywares</a:t>
            </a:r>
            <a:r>
              <a:rPr lang="en-CA" b="1" dirty="0">
                <a:solidFill>
                  <a:schemeClr val="bg1"/>
                </a:solidFill>
              </a:rPr>
              <a:t>, a division of Ray Plastics Limited. </a:t>
            </a:r>
            <a:endParaRPr lang="en-CA" dirty="0">
              <a:solidFill>
                <a:schemeClr val="bg1"/>
              </a:solidFill>
            </a:endParaRPr>
          </a:p>
          <a:p>
            <a:pPr>
              <a:lnSpc>
                <a:spcPct val="100000"/>
              </a:lnSpc>
            </a:pPr>
            <a:r>
              <a:rPr lang="en-CA" b="1" dirty="0">
                <a:solidFill>
                  <a:schemeClr val="bg1"/>
                </a:solidFill>
              </a:rPr>
              <a:t>One of </a:t>
            </a:r>
            <a:r>
              <a:rPr lang="en-CA" b="1" dirty="0" err="1">
                <a:solidFill>
                  <a:schemeClr val="bg1"/>
                </a:solidFill>
              </a:rPr>
              <a:t>Raywares</a:t>
            </a:r>
            <a:r>
              <a:rPr lang="en-CA" b="1" dirty="0">
                <a:solidFill>
                  <a:schemeClr val="bg1"/>
                </a:solidFill>
              </a:rPr>
              <a:t>’ main competitors was </a:t>
            </a:r>
            <a:r>
              <a:rPr lang="en-CA" b="1" dirty="0" err="1">
                <a:solidFill>
                  <a:schemeClr val="bg1"/>
                </a:solidFill>
              </a:rPr>
              <a:t>Brushcraft</a:t>
            </a:r>
            <a:r>
              <a:rPr lang="en-CA" b="1" dirty="0">
                <a:solidFill>
                  <a:schemeClr val="bg1"/>
                </a:solidFill>
              </a:rPr>
              <a:t>, a division of </a:t>
            </a:r>
            <a:r>
              <a:rPr lang="en-CA" b="1" dirty="0" err="1">
                <a:solidFill>
                  <a:schemeClr val="bg1"/>
                </a:solidFill>
              </a:rPr>
              <a:t>Dustbane</a:t>
            </a:r>
            <a:r>
              <a:rPr lang="en-CA" b="1" dirty="0">
                <a:solidFill>
                  <a:schemeClr val="bg1"/>
                </a:solidFill>
              </a:rPr>
              <a:t>. </a:t>
            </a:r>
            <a:endParaRPr lang="en-CA" dirty="0">
              <a:solidFill>
                <a:schemeClr val="bg1"/>
              </a:solidFill>
            </a:endParaRPr>
          </a:p>
          <a:p>
            <a:pPr>
              <a:lnSpc>
                <a:spcPct val="100000"/>
              </a:lnSpc>
            </a:pPr>
            <a:r>
              <a:rPr lang="en-CA" b="1" dirty="0">
                <a:solidFill>
                  <a:schemeClr val="bg1"/>
                </a:solidFill>
              </a:rPr>
              <a:t>At the initiative of Canadian Tire, </a:t>
            </a:r>
            <a:r>
              <a:rPr lang="en-CA" dirty="0" err="1">
                <a:solidFill>
                  <a:schemeClr val="bg1"/>
                </a:solidFill>
              </a:rPr>
              <a:t>Brushcraft</a:t>
            </a:r>
            <a:r>
              <a:rPr lang="en-CA" dirty="0">
                <a:solidFill>
                  <a:schemeClr val="bg1"/>
                </a:solidFill>
              </a:rPr>
              <a:t> produced a similar product to the Snow Trooper for the years 1984 and following.</a:t>
            </a:r>
          </a:p>
          <a:p>
            <a:pPr>
              <a:lnSpc>
                <a:spcPct val="100000"/>
              </a:lnSpc>
            </a:pPr>
            <a:r>
              <a:rPr lang="en-CA" dirty="0">
                <a:solidFill>
                  <a:schemeClr val="bg1"/>
                </a:solidFill>
              </a:rPr>
              <a:t>This product was described as "virtually identical", and "a virtual clone" to the Snow Trooper.</a:t>
            </a:r>
          </a:p>
          <a:p>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119</a:t>
            </a:fld>
            <a:endParaRPr lang="en-US"/>
          </a:p>
        </p:txBody>
      </p:sp>
    </p:spTree>
    <p:extLst>
      <p:ext uri="{BB962C8B-B14F-4D97-AF65-F5344CB8AC3E}">
        <p14:creationId xmlns:p14="http://schemas.microsoft.com/office/powerpoint/2010/main" val="3796106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250" y="18692"/>
            <a:ext cx="7795549" cy="1314807"/>
          </a:xfrm>
        </p:spPr>
        <p:txBody>
          <a:bodyPr>
            <a:noAutofit/>
          </a:bodyPr>
          <a:lstStyle/>
          <a:p>
            <a:pPr algn="ctr"/>
            <a:r>
              <a:rPr lang="en-US" sz="6000" b="1" dirty="0">
                <a:solidFill>
                  <a:srgbClr val="FFFF00"/>
                </a:solidFill>
                <a:latin typeface="+mn-lt"/>
              </a:rPr>
              <a:t>Tips</a:t>
            </a:r>
            <a:r>
              <a:rPr lang="en-US" sz="6000" b="1" dirty="0">
                <a:solidFill>
                  <a:schemeClr val="bg1"/>
                </a:solidFill>
                <a:latin typeface="+mn-lt"/>
              </a:rPr>
              <a:t>:</a:t>
            </a:r>
          </a:p>
        </p:txBody>
      </p:sp>
      <p:sp>
        <p:nvSpPr>
          <p:cNvPr id="3" name="Content Placeholder 2"/>
          <p:cNvSpPr>
            <a:spLocks noGrp="1"/>
          </p:cNvSpPr>
          <p:nvPr>
            <p:ph sz="quarter" idx="10"/>
          </p:nvPr>
        </p:nvSpPr>
        <p:spPr>
          <a:xfrm>
            <a:off x="457200" y="1714499"/>
            <a:ext cx="8686800" cy="4203493"/>
          </a:xfrm>
        </p:spPr>
        <p:txBody>
          <a:bodyPr>
            <a:normAutofit/>
          </a:bodyPr>
          <a:lstStyle/>
          <a:p>
            <a:pPr marL="0" indent="0" algn="ctr">
              <a:buNone/>
            </a:pPr>
            <a:r>
              <a:rPr lang="en-US" sz="6000" dirty="0">
                <a:solidFill>
                  <a:schemeClr val="bg1"/>
                </a:solidFill>
                <a:latin typeface="+mn-lt"/>
                <a:cs typeface="Lucida Console"/>
              </a:rPr>
              <a:t>Don’t feel your posts have to be perfect. </a:t>
            </a:r>
            <a:r>
              <a:rPr lang="en-US" sz="6000" dirty="0">
                <a:solidFill>
                  <a:srgbClr val="FFFF00"/>
                </a:solidFill>
                <a:latin typeface="+mn-lt"/>
                <a:cs typeface="Lucida Console"/>
              </a:rPr>
              <a:t>Engaging and engaging others is the key</a:t>
            </a:r>
            <a:r>
              <a:rPr lang="en-US" sz="6000" dirty="0">
                <a:solidFill>
                  <a:schemeClr val="bg1"/>
                </a:solidFill>
                <a:latin typeface="+mn-lt"/>
                <a:cs typeface="Lucida Console"/>
              </a:rPr>
              <a:t>.</a:t>
            </a:r>
          </a:p>
          <a:p>
            <a:pPr marL="0" indent="0">
              <a:buNone/>
            </a:pPr>
            <a:endParaRPr lang="en-US" sz="4800" dirty="0">
              <a:solidFill>
                <a:schemeClr val="bg1"/>
              </a:solidFill>
              <a:latin typeface="+mn-lt"/>
              <a:cs typeface="Lucida Console"/>
            </a:endParaRPr>
          </a:p>
        </p:txBody>
      </p:sp>
    </p:spTree>
    <p:extLst>
      <p:ext uri="{BB962C8B-B14F-4D97-AF65-F5344CB8AC3E}">
        <p14:creationId xmlns:p14="http://schemas.microsoft.com/office/powerpoint/2010/main" val="41606328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32135"/>
            <a:ext cx="8229600" cy="859455"/>
          </a:xfrm>
        </p:spPr>
        <p:txBody>
          <a:bodyPr>
            <a:normAutofit fontScale="90000"/>
          </a:bodyPr>
          <a:lstStyle/>
          <a:p>
            <a:br>
              <a:rPr lang="en-US" b="1" dirty="0">
                <a:solidFill>
                  <a:schemeClr val="bg1"/>
                </a:solidFill>
              </a:rPr>
            </a:br>
            <a:r>
              <a:rPr lang="en-US" sz="4900" b="1" dirty="0">
                <a:solidFill>
                  <a:srgbClr val="FFFF00"/>
                </a:solidFill>
              </a:rPr>
              <a:t>Passing off</a:t>
            </a:r>
            <a:r>
              <a:rPr lang="en-US" sz="4900" b="1" dirty="0">
                <a:solidFill>
                  <a:srgbClr val="FF0000"/>
                </a:solidFill>
              </a:rPr>
              <a:t>:</a:t>
            </a:r>
            <a:r>
              <a:rPr lang="en-US" sz="4900" b="1" dirty="0">
                <a:solidFill>
                  <a:schemeClr val="bg1"/>
                </a:solidFill>
              </a:rPr>
              <a:t> </a:t>
            </a:r>
            <a:r>
              <a:rPr lang="en-US" sz="4900" i="1" dirty="0">
                <a:solidFill>
                  <a:srgbClr val="00B0F0"/>
                </a:solidFill>
                <a:latin typeface="Arial" charset="0"/>
              </a:rPr>
              <a:t>Ray Plastics</a:t>
            </a:r>
            <a:br>
              <a:rPr lang="en-US" i="1" dirty="0">
                <a:latin typeface="Arial" charset="0"/>
              </a:rPr>
            </a:br>
            <a:endParaRPr lang="en-US" b="1" dirty="0"/>
          </a:p>
        </p:txBody>
      </p:sp>
      <p:sp>
        <p:nvSpPr>
          <p:cNvPr id="2" name="Content Placeholder 1"/>
          <p:cNvSpPr>
            <a:spLocks noGrp="1"/>
          </p:cNvSpPr>
          <p:nvPr>
            <p:ph idx="1"/>
          </p:nvPr>
        </p:nvSpPr>
        <p:spPr>
          <a:xfrm>
            <a:off x="249382" y="1128157"/>
            <a:ext cx="8680862" cy="4738254"/>
          </a:xfrm>
        </p:spPr>
        <p:txBody>
          <a:bodyPr>
            <a:normAutofit fontScale="92500" lnSpcReduction="10000"/>
          </a:bodyPr>
          <a:lstStyle/>
          <a:p>
            <a:pPr>
              <a:lnSpc>
                <a:spcPct val="100000"/>
              </a:lnSpc>
            </a:pPr>
            <a:r>
              <a:rPr lang="en-CA" b="1" dirty="0">
                <a:solidFill>
                  <a:srgbClr val="FFFF00"/>
                </a:solidFill>
              </a:rPr>
              <a:t>Ray Plastics sued </a:t>
            </a:r>
            <a:r>
              <a:rPr lang="en-CA" b="1" dirty="0" err="1">
                <a:solidFill>
                  <a:srgbClr val="FFFF00"/>
                </a:solidFill>
              </a:rPr>
              <a:t>Dustbane</a:t>
            </a:r>
            <a:r>
              <a:rPr lang="en-CA" b="1" dirty="0">
                <a:solidFill>
                  <a:srgbClr val="FFFF00"/>
                </a:solidFill>
              </a:rPr>
              <a:t> for passing off</a:t>
            </a:r>
            <a:r>
              <a:rPr lang="en-CA" b="1" dirty="0">
                <a:solidFill>
                  <a:schemeClr val="bg1"/>
                </a:solidFill>
              </a:rPr>
              <a:t>. </a:t>
            </a:r>
            <a:endParaRPr lang="en-CA" dirty="0">
              <a:solidFill>
                <a:schemeClr val="bg1"/>
              </a:solidFill>
            </a:endParaRPr>
          </a:p>
          <a:p>
            <a:pPr>
              <a:lnSpc>
                <a:spcPct val="100000"/>
              </a:lnSpc>
            </a:pPr>
            <a:r>
              <a:rPr lang="en-CA" dirty="0">
                <a:solidFill>
                  <a:schemeClr val="bg1"/>
                </a:solidFill>
              </a:rPr>
              <a:t>Issue</a:t>
            </a:r>
            <a:r>
              <a:rPr lang="en-CA" dirty="0">
                <a:solidFill>
                  <a:srgbClr val="FF0000"/>
                </a:solidFill>
              </a:rPr>
              <a:t>: </a:t>
            </a:r>
            <a:r>
              <a:rPr lang="en-CA" dirty="0">
                <a:solidFill>
                  <a:schemeClr val="bg1"/>
                </a:solidFill>
              </a:rPr>
              <a:t>Did goodwill exist</a:t>
            </a:r>
            <a:r>
              <a:rPr lang="en-CA" dirty="0">
                <a:solidFill>
                  <a:srgbClr val="FF0000"/>
                </a:solidFill>
              </a:rPr>
              <a:t>?</a:t>
            </a:r>
            <a:r>
              <a:rPr lang="en-CA" dirty="0">
                <a:solidFill>
                  <a:schemeClr val="bg1"/>
                </a:solidFill>
              </a:rPr>
              <a:t> </a:t>
            </a:r>
          </a:p>
          <a:p>
            <a:pPr>
              <a:lnSpc>
                <a:spcPct val="100000"/>
              </a:lnSpc>
            </a:pPr>
            <a:r>
              <a:rPr lang="en-CA" dirty="0">
                <a:solidFill>
                  <a:schemeClr val="bg1"/>
                </a:solidFill>
              </a:rPr>
              <a:t>Ray needed to prove that potential buyers believe that the goods being sold – here </a:t>
            </a:r>
            <a:r>
              <a:rPr lang="en-CA" dirty="0" err="1">
                <a:solidFill>
                  <a:schemeClr val="bg1"/>
                </a:solidFill>
              </a:rPr>
              <a:t>Brushcraft’s</a:t>
            </a:r>
            <a:r>
              <a:rPr lang="en-CA" dirty="0">
                <a:solidFill>
                  <a:schemeClr val="bg1"/>
                </a:solidFill>
              </a:rPr>
              <a:t> snowbrush, are either those of Ray or come from the same source as the “originals”</a:t>
            </a:r>
          </a:p>
          <a:p>
            <a:pPr>
              <a:lnSpc>
                <a:spcPct val="100000"/>
              </a:lnSpc>
            </a:pPr>
            <a:r>
              <a:rPr lang="en-CA" dirty="0">
                <a:solidFill>
                  <a:schemeClr val="bg1"/>
                </a:solidFill>
              </a:rPr>
              <a:t>Court notes that in discussing passing off in cases of “appearance” or get-up, </a:t>
            </a:r>
            <a:r>
              <a:rPr lang="en-CA" i="1" dirty="0">
                <a:solidFill>
                  <a:srgbClr val="FFFF00"/>
                </a:solidFill>
              </a:rPr>
              <a:t>…</a:t>
            </a:r>
            <a:r>
              <a:rPr lang="en-CA" b="1" i="1" dirty="0">
                <a:solidFill>
                  <a:srgbClr val="FFFF00"/>
                </a:solidFill>
              </a:rPr>
              <a:t>what you have to establish is that consumers, by virtue of the appearance of the product – regard it as coming from one trade source; OR that the product appearance has developed a secondary meaning – that it comes from one trade source.</a:t>
            </a:r>
            <a:endParaRPr lang="en-CA" i="1" dirty="0">
              <a:solidFill>
                <a:srgbClr val="FFFF00"/>
              </a:solidFill>
            </a:endParaRPr>
          </a:p>
          <a:p>
            <a:pPr>
              <a:lnSpc>
                <a:spcPct val="100000"/>
              </a:lnSpc>
            </a:pPr>
            <a:r>
              <a:rPr lang="en-CA" dirty="0">
                <a:solidFill>
                  <a:schemeClr val="bg1"/>
                </a:solidFill>
              </a:rPr>
              <a:t>Important: The consumer doesn’t have to know which company produces the original product. Just need to establish that … consumers believe that the Snowbrush made by </a:t>
            </a:r>
            <a:r>
              <a:rPr lang="en-CA" dirty="0" err="1">
                <a:solidFill>
                  <a:schemeClr val="bg1"/>
                </a:solidFill>
              </a:rPr>
              <a:t>Dustbane</a:t>
            </a:r>
            <a:r>
              <a:rPr lang="en-CA" dirty="0">
                <a:solidFill>
                  <a:schemeClr val="bg1"/>
                </a:solidFill>
              </a:rPr>
              <a:t> comes from the same source as the Snow Trooper.</a:t>
            </a:r>
          </a:p>
          <a:p>
            <a:pPr>
              <a:lnSpc>
                <a:spcPct val="100000"/>
              </a:lnSpc>
            </a:pPr>
            <a:r>
              <a:rPr lang="en-CA" dirty="0">
                <a:solidFill>
                  <a:schemeClr val="bg1"/>
                </a:solidFill>
              </a:rPr>
              <a:t>It’s easier to establish this reputation or secondary meaning with a distinctive product. </a:t>
            </a:r>
          </a:p>
          <a:p>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120</a:t>
            </a:fld>
            <a:endParaRPr lang="en-US"/>
          </a:p>
        </p:txBody>
      </p:sp>
    </p:spTree>
    <p:extLst>
      <p:ext uri="{BB962C8B-B14F-4D97-AF65-F5344CB8AC3E}">
        <p14:creationId xmlns:p14="http://schemas.microsoft.com/office/powerpoint/2010/main" val="311518041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32136"/>
            <a:ext cx="8229600" cy="734764"/>
          </a:xfrm>
        </p:spPr>
        <p:txBody>
          <a:bodyPr>
            <a:normAutofit fontScale="90000"/>
          </a:bodyPr>
          <a:lstStyle/>
          <a:p>
            <a:br>
              <a:rPr lang="en-US" b="1" dirty="0">
                <a:solidFill>
                  <a:schemeClr val="bg1"/>
                </a:solidFill>
              </a:rPr>
            </a:br>
            <a:r>
              <a:rPr lang="en-US" sz="4900" b="1" dirty="0">
                <a:solidFill>
                  <a:srgbClr val="FFFF00"/>
                </a:solidFill>
              </a:rPr>
              <a:t>Passing off</a:t>
            </a:r>
            <a:r>
              <a:rPr lang="en-US" sz="4900" b="1" dirty="0">
                <a:solidFill>
                  <a:srgbClr val="FF0000"/>
                </a:solidFill>
              </a:rPr>
              <a:t>:</a:t>
            </a:r>
            <a:r>
              <a:rPr lang="en-US" sz="4900" b="1" dirty="0">
                <a:solidFill>
                  <a:schemeClr val="bg1"/>
                </a:solidFill>
              </a:rPr>
              <a:t> </a:t>
            </a:r>
            <a:r>
              <a:rPr lang="en-US" sz="4900" i="1" dirty="0">
                <a:solidFill>
                  <a:srgbClr val="00B0F0"/>
                </a:solidFill>
                <a:latin typeface="Arial" charset="0"/>
              </a:rPr>
              <a:t>Ray Plastics</a:t>
            </a:r>
            <a:br>
              <a:rPr lang="en-US" i="1" dirty="0">
                <a:latin typeface="Arial" charset="0"/>
              </a:rPr>
            </a:br>
            <a:endParaRPr lang="en-US" b="1" dirty="0"/>
          </a:p>
        </p:txBody>
      </p:sp>
      <p:sp>
        <p:nvSpPr>
          <p:cNvPr id="2" name="Content Placeholder 1"/>
          <p:cNvSpPr>
            <a:spLocks noGrp="1"/>
          </p:cNvSpPr>
          <p:nvPr>
            <p:ph idx="1"/>
          </p:nvPr>
        </p:nvSpPr>
        <p:spPr>
          <a:xfrm>
            <a:off x="249381" y="973776"/>
            <a:ext cx="8799615" cy="4928259"/>
          </a:xfrm>
        </p:spPr>
        <p:txBody>
          <a:bodyPr>
            <a:normAutofit/>
          </a:bodyPr>
          <a:lstStyle/>
          <a:p>
            <a:pPr>
              <a:lnSpc>
                <a:spcPct val="100000"/>
              </a:lnSpc>
            </a:pPr>
            <a:r>
              <a:rPr lang="en-CA" dirty="0">
                <a:solidFill>
                  <a:schemeClr val="bg1"/>
                </a:solidFill>
              </a:rPr>
              <a:t>Court notes that </a:t>
            </a:r>
            <a:r>
              <a:rPr lang="en-CA" dirty="0">
                <a:solidFill>
                  <a:srgbClr val="FFFF00"/>
                </a:solidFill>
              </a:rPr>
              <a:t>where the appearance is in some way novel or striking or unusual, it is easier to conclude that there has come to be an association of that appearance with a single trade source</a:t>
            </a:r>
          </a:p>
          <a:p>
            <a:pPr>
              <a:lnSpc>
                <a:spcPct val="100000"/>
              </a:lnSpc>
            </a:pPr>
            <a:r>
              <a:rPr lang="en-CA" dirty="0">
                <a:solidFill>
                  <a:schemeClr val="bg1"/>
                </a:solidFill>
              </a:rPr>
              <a:t>The Snow Trooper get-up is very distinctive. </a:t>
            </a:r>
          </a:p>
          <a:p>
            <a:pPr>
              <a:lnSpc>
                <a:spcPct val="100000"/>
              </a:lnSpc>
            </a:pPr>
            <a:r>
              <a:rPr lang="en-CA" b="1" dirty="0">
                <a:solidFill>
                  <a:schemeClr val="bg1"/>
                </a:solidFill>
              </a:rPr>
              <a:t>Other factors that the court found significant in this case: </a:t>
            </a:r>
          </a:p>
          <a:p>
            <a:pPr>
              <a:lnSpc>
                <a:spcPct val="100000"/>
              </a:lnSpc>
            </a:pPr>
            <a:r>
              <a:rPr lang="en-CA" dirty="0">
                <a:solidFill>
                  <a:schemeClr val="bg1"/>
                </a:solidFill>
              </a:rPr>
              <a:t>1) </a:t>
            </a:r>
            <a:r>
              <a:rPr lang="en-CA" dirty="0">
                <a:solidFill>
                  <a:srgbClr val="FFFF00"/>
                </a:solidFill>
              </a:rPr>
              <a:t>Ray Plastics had done extensive advertising </a:t>
            </a:r>
            <a:r>
              <a:rPr lang="en-CA" dirty="0">
                <a:solidFill>
                  <a:schemeClr val="bg1"/>
                </a:solidFill>
              </a:rPr>
              <a:t>over two years with respect to the Snow Trooper.</a:t>
            </a:r>
          </a:p>
          <a:p>
            <a:pPr>
              <a:lnSpc>
                <a:spcPct val="100000"/>
              </a:lnSpc>
            </a:pPr>
            <a:r>
              <a:rPr lang="en-CA" dirty="0">
                <a:solidFill>
                  <a:schemeClr val="bg1"/>
                </a:solidFill>
              </a:rPr>
              <a:t>2) </a:t>
            </a:r>
            <a:r>
              <a:rPr lang="en-CA" dirty="0">
                <a:solidFill>
                  <a:srgbClr val="FFFF00"/>
                </a:solidFill>
              </a:rPr>
              <a:t>Sales figures</a:t>
            </a:r>
          </a:p>
          <a:p>
            <a:pPr>
              <a:lnSpc>
                <a:spcPct val="100000"/>
              </a:lnSpc>
            </a:pPr>
            <a:r>
              <a:rPr lang="en-CA" dirty="0">
                <a:solidFill>
                  <a:schemeClr val="bg1"/>
                </a:solidFill>
              </a:rPr>
              <a:t>3) There was </a:t>
            </a:r>
            <a:r>
              <a:rPr lang="en-CA" dirty="0">
                <a:solidFill>
                  <a:srgbClr val="FFFF00"/>
                </a:solidFill>
              </a:rPr>
              <a:t>evidence of intentional, direct copying</a:t>
            </a:r>
            <a:r>
              <a:rPr lang="en-CA" dirty="0">
                <a:solidFill>
                  <a:schemeClr val="bg1"/>
                </a:solidFill>
              </a:rPr>
              <a:t>. The court found that evidence of intentional, direct copying establishes a prima facie case of secondary meaning. </a:t>
            </a:r>
          </a:p>
          <a:p>
            <a:pPr>
              <a:lnSpc>
                <a:spcPct val="100000"/>
              </a:lnSpc>
            </a:pPr>
            <a:r>
              <a:rPr lang="en-CA" b="1" dirty="0">
                <a:solidFill>
                  <a:srgbClr val="FFFF00"/>
                </a:solidFill>
              </a:rPr>
              <a:t>SO the goodwill/secondary meaning found to exist in the product appearance of the snow trooper.</a:t>
            </a:r>
            <a:endParaRPr lang="en-CA" dirty="0">
              <a:solidFill>
                <a:srgbClr val="FFFF00"/>
              </a:solidFill>
            </a:endParaRPr>
          </a:p>
          <a:p>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121</a:t>
            </a:fld>
            <a:endParaRPr lang="en-US"/>
          </a:p>
        </p:txBody>
      </p:sp>
    </p:spTree>
    <p:extLst>
      <p:ext uri="{BB962C8B-B14F-4D97-AF65-F5344CB8AC3E}">
        <p14:creationId xmlns:p14="http://schemas.microsoft.com/office/powerpoint/2010/main" val="117620246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32135"/>
            <a:ext cx="8229600" cy="1143000"/>
          </a:xfrm>
        </p:spPr>
        <p:txBody>
          <a:bodyPr>
            <a:normAutofit fontScale="90000"/>
          </a:bodyPr>
          <a:lstStyle/>
          <a:p>
            <a:br>
              <a:rPr lang="en-US" b="1" dirty="0">
                <a:solidFill>
                  <a:schemeClr val="bg1"/>
                </a:solidFill>
              </a:rPr>
            </a:br>
            <a:r>
              <a:rPr lang="en-US" sz="4900" b="1" dirty="0">
                <a:solidFill>
                  <a:srgbClr val="FFFF00"/>
                </a:solidFill>
              </a:rPr>
              <a:t>Passing off</a:t>
            </a:r>
            <a:r>
              <a:rPr lang="en-US" sz="4900" b="1" dirty="0">
                <a:solidFill>
                  <a:srgbClr val="FF0000"/>
                </a:solidFill>
              </a:rPr>
              <a:t>:</a:t>
            </a:r>
            <a:r>
              <a:rPr lang="en-US" sz="4900" b="1" dirty="0">
                <a:solidFill>
                  <a:schemeClr val="bg1"/>
                </a:solidFill>
              </a:rPr>
              <a:t> </a:t>
            </a:r>
            <a:r>
              <a:rPr lang="en-US" sz="4900" i="1" dirty="0">
                <a:solidFill>
                  <a:srgbClr val="00B0F0"/>
                </a:solidFill>
                <a:latin typeface="Arial" charset="0"/>
              </a:rPr>
              <a:t>Ray Plastics</a:t>
            </a:r>
            <a:br>
              <a:rPr lang="en-US" i="1" dirty="0">
                <a:latin typeface="Arial" charset="0"/>
              </a:rPr>
            </a:br>
            <a:endParaRPr lang="en-US" b="1" dirty="0"/>
          </a:p>
        </p:txBody>
      </p:sp>
      <p:sp>
        <p:nvSpPr>
          <p:cNvPr id="2" name="Content Placeholder 1"/>
          <p:cNvSpPr>
            <a:spLocks noGrp="1"/>
          </p:cNvSpPr>
          <p:nvPr>
            <p:ph idx="1"/>
          </p:nvPr>
        </p:nvSpPr>
        <p:spPr>
          <a:xfrm>
            <a:off x="457200" y="1591293"/>
            <a:ext cx="8229600" cy="4158249"/>
          </a:xfrm>
        </p:spPr>
        <p:txBody>
          <a:bodyPr>
            <a:normAutofit fontScale="92500" lnSpcReduction="20000"/>
          </a:bodyPr>
          <a:lstStyle/>
          <a:p>
            <a:pPr>
              <a:lnSpc>
                <a:spcPct val="100000"/>
              </a:lnSpc>
            </a:pPr>
            <a:r>
              <a:rPr lang="en-US" sz="4000" dirty="0">
                <a:solidFill>
                  <a:schemeClr val="bg1"/>
                </a:solidFill>
                <a:latin typeface="Arial" charset="0"/>
              </a:rPr>
              <a:t>A product that is particularly distinctive in its appearance may come to be associated by consumers with a particular trade source </a:t>
            </a:r>
          </a:p>
          <a:p>
            <a:pPr>
              <a:lnSpc>
                <a:spcPct val="100000"/>
              </a:lnSpc>
            </a:pPr>
            <a:r>
              <a:rPr lang="en-US" sz="4000" dirty="0">
                <a:solidFill>
                  <a:schemeClr val="bg1"/>
                </a:solidFill>
                <a:latin typeface="Arial" charset="0"/>
              </a:rPr>
              <a:t>If the product appearance is an inherent feature of the product, it can’t be relied on as a TM</a:t>
            </a:r>
          </a:p>
          <a:p>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122</a:t>
            </a:fld>
            <a:endParaRPr lang="en-US"/>
          </a:p>
        </p:txBody>
      </p:sp>
    </p:spTree>
    <p:extLst>
      <p:ext uri="{BB962C8B-B14F-4D97-AF65-F5344CB8AC3E}">
        <p14:creationId xmlns:p14="http://schemas.microsoft.com/office/powerpoint/2010/main" val="146835199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17664" y="417142"/>
            <a:ext cx="8508670" cy="1143000"/>
          </a:xfrm>
        </p:spPr>
        <p:txBody>
          <a:bodyPr>
            <a:normAutofit fontScale="90000"/>
          </a:bodyPr>
          <a:lstStyle/>
          <a:p>
            <a:r>
              <a:rPr lang="en-US" sz="4000" b="1" dirty="0">
                <a:solidFill>
                  <a:srgbClr val="FFFF00"/>
                </a:solidFill>
              </a:rPr>
              <a:t>Passing off</a:t>
            </a:r>
            <a:r>
              <a:rPr lang="en-US" sz="4000" b="1" dirty="0">
                <a:solidFill>
                  <a:srgbClr val="FF0000"/>
                </a:solidFill>
              </a:rPr>
              <a:t>: </a:t>
            </a:r>
            <a:r>
              <a:rPr lang="en-CA" sz="4000" i="1" dirty="0">
                <a:solidFill>
                  <a:srgbClr val="00B0F0"/>
                </a:solidFill>
              </a:rPr>
              <a:t>Novopharm v. Bayer Inc. </a:t>
            </a:r>
            <a:r>
              <a:rPr lang="en-CA" sz="4000" dirty="0">
                <a:solidFill>
                  <a:schemeClr val="bg1"/>
                </a:solidFill>
              </a:rPr>
              <a:t>(2000)</a:t>
            </a:r>
            <a:endParaRPr lang="en-US" sz="4000" b="1" dirty="0"/>
          </a:p>
        </p:txBody>
      </p:sp>
      <p:sp>
        <p:nvSpPr>
          <p:cNvPr id="4" name="Slide Number Placeholder 3"/>
          <p:cNvSpPr>
            <a:spLocks noGrp="1"/>
          </p:cNvSpPr>
          <p:nvPr>
            <p:ph type="sldNum" sz="quarter" idx="12"/>
          </p:nvPr>
        </p:nvSpPr>
        <p:spPr/>
        <p:txBody>
          <a:bodyPr/>
          <a:lstStyle/>
          <a:p>
            <a:fld id="{600857A6-B069-5747-8C2C-4237D03FF20B}" type="slidenum">
              <a:rPr lang="en-US" smtClean="0"/>
              <a:t>123</a:t>
            </a:fld>
            <a:endParaRPr lang="en-US"/>
          </a:p>
        </p:txBody>
      </p:sp>
      <p:pic>
        <p:nvPicPr>
          <p:cNvPr id="5" name="Picture 4"/>
          <p:cNvPicPr/>
          <p:nvPr/>
        </p:nvPicPr>
        <p:blipFill>
          <a:blip r:embed="rId3" cstate="screen">
            <a:extLst>
              <a:ext uri="{28A0092B-C50C-407E-A947-70E740481C1C}">
                <a14:useLocalDpi xmlns:a14="http://schemas.microsoft.com/office/drawing/2010/main"/>
              </a:ext>
            </a:extLst>
          </a:blip>
          <a:stretch>
            <a:fillRect/>
          </a:stretch>
        </p:blipFill>
        <p:spPr>
          <a:xfrm>
            <a:off x="2759528" y="2272322"/>
            <a:ext cx="3624943" cy="2756030"/>
          </a:xfrm>
          <a:prstGeom prst="rect">
            <a:avLst/>
          </a:prstGeom>
        </p:spPr>
      </p:pic>
    </p:spTree>
    <p:extLst>
      <p:ext uri="{BB962C8B-B14F-4D97-AF65-F5344CB8AC3E}">
        <p14:creationId xmlns:p14="http://schemas.microsoft.com/office/powerpoint/2010/main" val="268847669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44010"/>
            <a:ext cx="8413668" cy="1067273"/>
          </a:xfrm>
        </p:spPr>
        <p:txBody>
          <a:bodyPr>
            <a:noAutofit/>
          </a:bodyPr>
          <a:lstStyle/>
          <a:p>
            <a:r>
              <a:rPr lang="en-US" sz="3600" b="1" dirty="0">
                <a:solidFill>
                  <a:srgbClr val="FFFF00"/>
                </a:solidFill>
              </a:rPr>
              <a:t>Passing off</a:t>
            </a:r>
            <a:r>
              <a:rPr lang="en-US" sz="3600" b="1" dirty="0">
                <a:solidFill>
                  <a:srgbClr val="FF0000"/>
                </a:solidFill>
              </a:rPr>
              <a:t>: </a:t>
            </a:r>
            <a:r>
              <a:rPr lang="en-CA" sz="3600" i="1" dirty="0">
                <a:solidFill>
                  <a:srgbClr val="00B0F0"/>
                </a:solidFill>
              </a:rPr>
              <a:t>Novopharm v. Bayer Inc. </a:t>
            </a:r>
            <a:r>
              <a:rPr lang="en-CA" sz="3600" dirty="0">
                <a:solidFill>
                  <a:schemeClr val="bg1"/>
                </a:solidFill>
              </a:rPr>
              <a:t>(2000)</a:t>
            </a:r>
            <a:endParaRPr lang="en-US" sz="3600" b="1" dirty="0"/>
          </a:p>
        </p:txBody>
      </p:sp>
      <p:sp>
        <p:nvSpPr>
          <p:cNvPr id="2" name="Content Placeholder 1"/>
          <p:cNvSpPr>
            <a:spLocks noGrp="1"/>
          </p:cNvSpPr>
          <p:nvPr>
            <p:ph idx="1"/>
          </p:nvPr>
        </p:nvSpPr>
        <p:spPr>
          <a:xfrm>
            <a:off x="273133" y="1318161"/>
            <a:ext cx="8740238" cy="4431382"/>
          </a:xfrm>
        </p:spPr>
        <p:txBody>
          <a:bodyPr>
            <a:normAutofit lnSpcReduction="10000"/>
          </a:bodyPr>
          <a:lstStyle/>
          <a:p>
            <a:pPr>
              <a:lnSpc>
                <a:spcPct val="100000"/>
              </a:lnSpc>
            </a:pPr>
            <a:r>
              <a:rPr lang="en-CA" sz="2600" dirty="0">
                <a:solidFill>
                  <a:srgbClr val="FFFF00"/>
                </a:solidFill>
              </a:rPr>
              <a:t>Question is whether a manufacturer of a pharmaceutical in pill, capsule or tablet form can claim goodwill or reputation in the shape, size or colour of the tablet</a:t>
            </a:r>
            <a:r>
              <a:rPr lang="en-CA" sz="2600" dirty="0">
                <a:solidFill>
                  <a:srgbClr val="FF0000"/>
                </a:solidFill>
              </a:rPr>
              <a:t>?</a:t>
            </a:r>
          </a:p>
          <a:p>
            <a:pPr lvl="0">
              <a:lnSpc>
                <a:spcPct val="100000"/>
              </a:lnSpc>
            </a:pPr>
            <a:r>
              <a:rPr lang="en-CA" sz="2600" dirty="0">
                <a:solidFill>
                  <a:schemeClr val="bg1"/>
                </a:solidFill>
              </a:rPr>
              <a:t>Many prescription drugs are not sold in packages, they are dispensed by pharmacists in plain plastic vials.</a:t>
            </a:r>
          </a:p>
          <a:p>
            <a:pPr lvl="0">
              <a:lnSpc>
                <a:spcPct val="100000"/>
              </a:lnSpc>
            </a:pPr>
            <a:r>
              <a:rPr lang="en-US" sz="2600" i="1" dirty="0">
                <a:solidFill>
                  <a:schemeClr val="bg1"/>
                </a:solidFill>
              </a:rPr>
              <a:t>“If patients identified the plaintiff's product by its appearance, the marketing by the defendant of tablets that were confusingly similar in appearance would prevent patients from exercising consumer choice by specifying which product they wished to have prescribed.” </a:t>
            </a:r>
            <a:r>
              <a:rPr lang="en-US" sz="2600" dirty="0">
                <a:solidFill>
                  <a:schemeClr val="bg1"/>
                </a:solidFill>
              </a:rPr>
              <a:t>(para 90) / could also have negative health impacts.</a:t>
            </a:r>
            <a:endParaRPr lang="en-CA" sz="2600" dirty="0">
              <a:solidFill>
                <a:schemeClr val="bg1"/>
              </a:solidFill>
            </a:endParaRPr>
          </a:p>
          <a:p>
            <a:pPr lvl="2"/>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124</a:t>
            </a:fld>
            <a:endParaRPr lang="en-US"/>
          </a:p>
        </p:txBody>
      </p:sp>
    </p:spTree>
    <p:extLst>
      <p:ext uri="{BB962C8B-B14F-4D97-AF65-F5344CB8AC3E}">
        <p14:creationId xmlns:p14="http://schemas.microsoft.com/office/powerpoint/2010/main" val="376365498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44010"/>
            <a:ext cx="8413668" cy="764453"/>
          </a:xfrm>
        </p:spPr>
        <p:txBody>
          <a:bodyPr>
            <a:noAutofit/>
          </a:bodyPr>
          <a:lstStyle/>
          <a:p>
            <a:r>
              <a:rPr lang="en-US" sz="3600" b="1" dirty="0">
                <a:solidFill>
                  <a:srgbClr val="FFFF00"/>
                </a:solidFill>
              </a:rPr>
              <a:t>Passing off</a:t>
            </a:r>
            <a:r>
              <a:rPr lang="en-US" sz="3600" b="1" dirty="0">
                <a:solidFill>
                  <a:srgbClr val="FF0000"/>
                </a:solidFill>
              </a:rPr>
              <a:t>: </a:t>
            </a:r>
            <a:r>
              <a:rPr lang="en-CA" sz="3600" i="1" dirty="0">
                <a:solidFill>
                  <a:srgbClr val="00B0F0"/>
                </a:solidFill>
              </a:rPr>
              <a:t>Novopharm v. Bayer Inc. </a:t>
            </a:r>
            <a:r>
              <a:rPr lang="en-CA" sz="3600" dirty="0">
                <a:solidFill>
                  <a:srgbClr val="FFFF00"/>
                </a:solidFill>
              </a:rPr>
              <a:t>Court </a:t>
            </a:r>
            <a:r>
              <a:rPr lang="en-CA" sz="3600" dirty="0">
                <a:solidFill>
                  <a:srgbClr val="FF0000"/>
                </a:solidFill>
              </a:rPr>
              <a:t>1</a:t>
            </a:r>
            <a:endParaRPr lang="en-US" sz="3600" b="1" dirty="0">
              <a:solidFill>
                <a:srgbClr val="FF0000"/>
              </a:solidFill>
            </a:endParaRPr>
          </a:p>
        </p:txBody>
      </p:sp>
      <p:sp>
        <p:nvSpPr>
          <p:cNvPr id="2" name="Content Placeholder 1"/>
          <p:cNvSpPr>
            <a:spLocks noGrp="1"/>
          </p:cNvSpPr>
          <p:nvPr>
            <p:ph idx="1"/>
          </p:nvPr>
        </p:nvSpPr>
        <p:spPr>
          <a:xfrm>
            <a:off x="273132" y="997528"/>
            <a:ext cx="8870867" cy="4952010"/>
          </a:xfrm>
        </p:spPr>
        <p:txBody>
          <a:bodyPr>
            <a:noAutofit/>
          </a:bodyPr>
          <a:lstStyle/>
          <a:p>
            <a:pPr marL="0" indent="0">
              <a:lnSpc>
                <a:spcPct val="100000"/>
              </a:lnSpc>
              <a:buNone/>
            </a:pPr>
            <a:r>
              <a:rPr lang="en-CA" sz="2400" b="1" dirty="0">
                <a:solidFill>
                  <a:srgbClr val="FFFF00"/>
                </a:solidFill>
              </a:rPr>
              <a:t>Issue was whether consumers, by virtue of the appearance of the pill, regard it as coming from one trade source</a:t>
            </a:r>
            <a:r>
              <a:rPr lang="en-CA" sz="2400" b="1" dirty="0">
                <a:solidFill>
                  <a:srgbClr val="FF0000"/>
                </a:solidFill>
              </a:rPr>
              <a:t>?</a:t>
            </a:r>
          </a:p>
          <a:p>
            <a:pPr marL="0" indent="0">
              <a:lnSpc>
                <a:spcPct val="100000"/>
              </a:lnSpc>
              <a:buNone/>
            </a:pPr>
            <a:r>
              <a:rPr lang="en-CA" sz="2400" dirty="0">
                <a:solidFill>
                  <a:schemeClr val="bg1"/>
                </a:solidFill>
              </a:rPr>
              <a:t>Points made by the court in answering this question</a:t>
            </a:r>
            <a:r>
              <a:rPr lang="en-CA" sz="2400" dirty="0">
                <a:solidFill>
                  <a:srgbClr val="FF0000"/>
                </a:solidFill>
              </a:rPr>
              <a:t>:</a:t>
            </a:r>
          </a:p>
          <a:p>
            <a:pPr>
              <a:lnSpc>
                <a:spcPct val="100000"/>
              </a:lnSpc>
            </a:pPr>
            <a:r>
              <a:rPr lang="en-CA" sz="2400" dirty="0">
                <a:solidFill>
                  <a:schemeClr val="bg1"/>
                </a:solidFill>
              </a:rPr>
              <a:t>Pink </a:t>
            </a:r>
            <a:r>
              <a:rPr lang="en-CA" sz="2400" dirty="0">
                <a:solidFill>
                  <a:srgbClr val="FFFF00"/>
                </a:solidFill>
              </a:rPr>
              <a:t>round small tablets are commonplace </a:t>
            </a:r>
            <a:r>
              <a:rPr lang="en-CA" sz="2400" dirty="0">
                <a:solidFill>
                  <a:schemeClr val="bg1"/>
                </a:solidFill>
              </a:rPr>
              <a:t>in the pharmaceutical market. (40 medications available in Canada for treatment of high blood pressure and angina that were pink in colour – Macdonald (Pharmacist)). Accordingly, </a:t>
            </a:r>
            <a:r>
              <a:rPr lang="en-CA" sz="2400" dirty="0">
                <a:solidFill>
                  <a:srgbClr val="FFFF00"/>
                </a:solidFill>
              </a:rPr>
              <a:t>Bayer has a heavy burden to discharge to prove that they have a secondary meaning </a:t>
            </a:r>
            <a:r>
              <a:rPr lang="en-CA" sz="2400" dirty="0">
                <a:solidFill>
                  <a:schemeClr val="bg1"/>
                </a:solidFill>
              </a:rPr>
              <a:t>(that ordinary consumers associate them with a single trade source).</a:t>
            </a:r>
          </a:p>
          <a:p>
            <a:pPr>
              <a:lnSpc>
                <a:spcPct val="100000"/>
              </a:lnSpc>
            </a:pPr>
            <a:r>
              <a:rPr lang="en-CA" sz="2400" dirty="0">
                <a:solidFill>
                  <a:schemeClr val="bg1"/>
                </a:solidFill>
              </a:rPr>
              <a:t>The fact that in 1992 Adalat was the only extended-release nifedipine product on the market does not necessarily mean that consumers have identified its appearance with a single source. </a:t>
            </a:r>
          </a:p>
        </p:txBody>
      </p:sp>
      <p:sp>
        <p:nvSpPr>
          <p:cNvPr id="4" name="Slide Number Placeholder 3"/>
          <p:cNvSpPr>
            <a:spLocks noGrp="1"/>
          </p:cNvSpPr>
          <p:nvPr>
            <p:ph type="sldNum" sz="quarter" idx="12"/>
          </p:nvPr>
        </p:nvSpPr>
        <p:spPr/>
        <p:txBody>
          <a:bodyPr/>
          <a:lstStyle/>
          <a:p>
            <a:fld id="{600857A6-B069-5747-8C2C-4237D03FF20B}" type="slidenum">
              <a:rPr lang="en-US" smtClean="0"/>
              <a:t>125</a:t>
            </a:fld>
            <a:endParaRPr lang="en-US"/>
          </a:p>
        </p:txBody>
      </p:sp>
    </p:spTree>
    <p:extLst>
      <p:ext uri="{BB962C8B-B14F-4D97-AF65-F5344CB8AC3E}">
        <p14:creationId xmlns:p14="http://schemas.microsoft.com/office/powerpoint/2010/main" val="359450144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44010"/>
            <a:ext cx="8413668" cy="764453"/>
          </a:xfrm>
        </p:spPr>
        <p:txBody>
          <a:bodyPr>
            <a:noAutofit/>
          </a:bodyPr>
          <a:lstStyle/>
          <a:p>
            <a:r>
              <a:rPr lang="en-US" sz="3600" b="1" dirty="0">
                <a:solidFill>
                  <a:srgbClr val="FFFF00"/>
                </a:solidFill>
              </a:rPr>
              <a:t>Passing off</a:t>
            </a:r>
            <a:r>
              <a:rPr lang="en-US" sz="3600" b="1" dirty="0">
                <a:solidFill>
                  <a:srgbClr val="FF0000"/>
                </a:solidFill>
              </a:rPr>
              <a:t>: </a:t>
            </a:r>
            <a:r>
              <a:rPr lang="en-CA" sz="3600" i="1" dirty="0">
                <a:solidFill>
                  <a:srgbClr val="00B0F0"/>
                </a:solidFill>
              </a:rPr>
              <a:t>Novopharm v. Bayer Inc. </a:t>
            </a:r>
            <a:r>
              <a:rPr lang="en-CA" sz="3600" dirty="0">
                <a:solidFill>
                  <a:srgbClr val="FFFF00"/>
                </a:solidFill>
              </a:rPr>
              <a:t>Court </a:t>
            </a:r>
            <a:r>
              <a:rPr lang="en-CA" sz="3600" dirty="0">
                <a:solidFill>
                  <a:srgbClr val="FF0000"/>
                </a:solidFill>
              </a:rPr>
              <a:t>2</a:t>
            </a:r>
            <a:endParaRPr lang="en-US" sz="3600" b="1" dirty="0"/>
          </a:p>
        </p:txBody>
      </p:sp>
      <p:sp>
        <p:nvSpPr>
          <p:cNvPr id="2" name="Content Placeholder 1"/>
          <p:cNvSpPr>
            <a:spLocks noGrp="1"/>
          </p:cNvSpPr>
          <p:nvPr>
            <p:ph idx="1"/>
          </p:nvPr>
        </p:nvSpPr>
        <p:spPr>
          <a:xfrm>
            <a:off x="273132" y="997528"/>
            <a:ext cx="8870867" cy="4952010"/>
          </a:xfrm>
        </p:spPr>
        <p:txBody>
          <a:bodyPr>
            <a:noAutofit/>
          </a:bodyPr>
          <a:lstStyle/>
          <a:p>
            <a:pPr marL="0" indent="0">
              <a:lnSpc>
                <a:spcPct val="100000"/>
              </a:lnSpc>
              <a:buNone/>
            </a:pPr>
            <a:r>
              <a:rPr lang="en-CA" sz="2400" b="1" dirty="0">
                <a:solidFill>
                  <a:srgbClr val="FFFF00"/>
                </a:solidFill>
              </a:rPr>
              <a:t>Issue was whether consumers, by virtue of the appearance of the pill, regard it as coming from one trade source</a:t>
            </a:r>
            <a:r>
              <a:rPr lang="en-CA" sz="2400" b="1" dirty="0">
                <a:solidFill>
                  <a:srgbClr val="FF0000"/>
                </a:solidFill>
              </a:rPr>
              <a:t>?</a:t>
            </a:r>
          </a:p>
          <a:p>
            <a:pPr marL="0" indent="0">
              <a:lnSpc>
                <a:spcPct val="100000"/>
              </a:lnSpc>
              <a:buNone/>
            </a:pPr>
            <a:r>
              <a:rPr lang="en-CA" sz="2400" dirty="0">
                <a:solidFill>
                  <a:schemeClr val="bg1"/>
                </a:solidFill>
              </a:rPr>
              <a:t>Points made by the court in answering this question</a:t>
            </a:r>
            <a:r>
              <a:rPr lang="en-CA" sz="2400" dirty="0">
                <a:solidFill>
                  <a:srgbClr val="FF0000"/>
                </a:solidFill>
              </a:rPr>
              <a:t>:</a:t>
            </a:r>
          </a:p>
          <a:p>
            <a:pPr>
              <a:lnSpc>
                <a:spcPct val="100000"/>
              </a:lnSpc>
            </a:pPr>
            <a:r>
              <a:rPr lang="en-CA" sz="2400" dirty="0">
                <a:solidFill>
                  <a:schemeClr val="bg1"/>
                </a:solidFill>
              </a:rPr>
              <a:t>Consumers often identify the appearance of a pharmaceutical product with its therapeutic purposes, instead of with a single manufacturer. I.e. </a:t>
            </a:r>
            <a:r>
              <a:rPr lang="en-CA" sz="2400" dirty="0">
                <a:solidFill>
                  <a:srgbClr val="FFFF00"/>
                </a:solidFill>
              </a:rPr>
              <a:t>“Colour/shape = pill I take for condition X; as opposed to colour/shape = same manufacturer.” </a:t>
            </a:r>
          </a:p>
          <a:p>
            <a:pPr>
              <a:lnSpc>
                <a:spcPct val="100000"/>
              </a:lnSpc>
            </a:pPr>
            <a:r>
              <a:rPr lang="en-CA" sz="2400" dirty="0">
                <a:solidFill>
                  <a:schemeClr val="bg1"/>
                </a:solidFill>
              </a:rPr>
              <a:t>Evidence did not prove that </a:t>
            </a:r>
            <a:r>
              <a:rPr lang="en-CA" sz="2400" dirty="0">
                <a:solidFill>
                  <a:srgbClr val="FFFF00"/>
                </a:solidFill>
              </a:rPr>
              <a:t>physicians or pharmacists </a:t>
            </a:r>
            <a:r>
              <a:rPr lang="en-CA" sz="2400" dirty="0">
                <a:solidFill>
                  <a:schemeClr val="bg1"/>
                </a:solidFill>
              </a:rPr>
              <a:t>to any significant degree identified Adalat by colour or shape (they relied </a:t>
            </a:r>
            <a:r>
              <a:rPr lang="en-CA" sz="2400" dirty="0">
                <a:solidFill>
                  <a:srgbClr val="FFFF00"/>
                </a:solidFill>
              </a:rPr>
              <a:t>primarily on labels</a:t>
            </a:r>
            <a:r>
              <a:rPr lang="en-CA" sz="2400" dirty="0">
                <a:solidFill>
                  <a:schemeClr val="bg1"/>
                </a:solidFill>
              </a:rPr>
              <a:t>).</a:t>
            </a:r>
          </a:p>
          <a:p>
            <a:pPr>
              <a:lnSpc>
                <a:spcPct val="100000"/>
              </a:lnSpc>
            </a:pPr>
            <a:r>
              <a:rPr lang="en-CA" sz="2400" b="1" dirty="0">
                <a:solidFill>
                  <a:srgbClr val="FF0000"/>
                </a:solidFill>
              </a:rPr>
              <a:t>Bayer was unable to establish that patients associate pink round angina pills with the brand name Adalat</a:t>
            </a:r>
            <a:r>
              <a:rPr lang="en-CA" sz="2400" dirty="0">
                <a:solidFill>
                  <a:schemeClr val="bg1"/>
                </a:solidFill>
              </a:rPr>
              <a:t>.</a:t>
            </a:r>
            <a:endParaRPr lang="en-US" sz="2400" dirty="0"/>
          </a:p>
        </p:txBody>
      </p:sp>
      <p:sp>
        <p:nvSpPr>
          <p:cNvPr id="4" name="Slide Number Placeholder 3"/>
          <p:cNvSpPr>
            <a:spLocks noGrp="1"/>
          </p:cNvSpPr>
          <p:nvPr>
            <p:ph type="sldNum" sz="quarter" idx="12"/>
          </p:nvPr>
        </p:nvSpPr>
        <p:spPr/>
        <p:txBody>
          <a:bodyPr/>
          <a:lstStyle/>
          <a:p>
            <a:fld id="{600857A6-B069-5747-8C2C-4237D03FF20B}" type="slidenum">
              <a:rPr lang="en-US" smtClean="0"/>
              <a:t>126</a:t>
            </a:fld>
            <a:endParaRPr lang="en-US"/>
          </a:p>
        </p:txBody>
      </p:sp>
    </p:spTree>
    <p:extLst>
      <p:ext uri="{BB962C8B-B14F-4D97-AF65-F5344CB8AC3E}">
        <p14:creationId xmlns:p14="http://schemas.microsoft.com/office/powerpoint/2010/main" val="93477728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44010"/>
            <a:ext cx="8413668" cy="1143000"/>
          </a:xfrm>
        </p:spPr>
        <p:txBody>
          <a:bodyPr>
            <a:noAutofit/>
          </a:bodyPr>
          <a:lstStyle/>
          <a:p>
            <a:r>
              <a:rPr lang="en-US" sz="3600" b="1" dirty="0">
                <a:solidFill>
                  <a:srgbClr val="FFFF00"/>
                </a:solidFill>
              </a:rPr>
              <a:t>Passing off</a:t>
            </a:r>
            <a:r>
              <a:rPr lang="en-US" sz="3600" b="1" dirty="0">
                <a:solidFill>
                  <a:srgbClr val="FF0000"/>
                </a:solidFill>
              </a:rPr>
              <a:t>: </a:t>
            </a:r>
            <a:r>
              <a:rPr lang="en-CA" sz="3600" i="1" dirty="0">
                <a:solidFill>
                  <a:srgbClr val="00B0F0"/>
                </a:solidFill>
              </a:rPr>
              <a:t>Novopharm v. Bayer Inc. </a:t>
            </a:r>
            <a:r>
              <a:rPr lang="en-CA" sz="3600" dirty="0">
                <a:solidFill>
                  <a:schemeClr val="bg1"/>
                </a:solidFill>
              </a:rPr>
              <a:t>(2000)</a:t>
            </a:r>
            <a:endParaRPr lang="en-US" sz="3600" b="1" dirty="0"/>
          </a:p>
        </p:txBody>
      </p:sp>
      <p:sp>
        <p:nvSpPr>
          <p:cNvPr id="2" name="Content Placeholder 1"/>
          <p:cNvSpPr>
            <a:spLocks noGrp="1"/>
          </p:cNvSpPr>
          <p:nvPr>
            <p:ph idx="1"/>
          </p:nvPr>
        </p:nvSpPr>
        <p:spPr>
          <a:xfrm>
            <a:off x="457199" y="1431543"/>
            <a:ext cx="8556171" cy="4318000"/>
          </a:xfrm>
        </p:spPr>
        <p:txBody>
          <a:bodyPr>
            <a:normAutofit fontScale="92500" lnSpcReduction="20000"/>
          </a:bodyPr>
          <a:lstStyle/>
          <a:p>
            <a:pPr marL="57150" indent="0">
              <a:lnSpc>
                <a:spcPct val="100000"/>
              </a:lnSpc>
              <a:buNone/>
            </a:pPr>
            <a:r>
              <a:rPr lang="en-CA" sz="3500" b="1" dirty="0">
                <a:solidFill>
                  <a:srgbClr val="FFFF00"/>
                </a:solidFill>
              </a:rPr>
              <a:t>Key points (</a:t>
            </a:r>
            <a:r>
              <a:rPr lang="en-CA" sz="3500" b="1" dirty="0">
                <a:solidFill>
                  <a:schemeClr val="bg1"/>
                </a:solidFill>
              </a:rPr>
              <a:t>simplified</a:t>
            </a:r>
            <a:r>
              <a:rPr lang="en-CA" sz="3500" b="1" dirty="0">
                <a:solidFill>
                  <a:srgbClr val="FFFF00"/>
                </a:solidFill>
              </a:rPr>
              <a:t>)</a:t>
            </a:r>
            <a:r>
              <a:rPr lang="en-CA" sz="3500" dirty="0">
                <a:solidFill>
                  <a:srgbClr val="FF0000"/>
                </a:solidFill>
              </a:rPr>
              <a:t>: </a:t>
            </a:r>
          </a:p>
          <a:p>
            <a:pPr marL="457200">
              <a:lnSpc>
                <a:spcPct val="100000"/>
              </a:lnSpc>
            </a:pPr>
            <a:r>
              <a:rPr lang="en-CA" sz="3500" dirty="0">
                <a:solidFill>
                  <a:srgbClr val="FFFF00"/>
                </a:solidFill>
              </a:rPr>
              <a:t>Pink round small tablets are commonplace </a:t>
            </a:r>
            <a:r>
              <a:rPr lang="en-CA" sz="3500" dirty="0">
                <a:solidFill>
                  <a:srgbClr val="FF0000"/>
                </a:solidFill>
              </a:rPr>
              <a:t>in the marketplace</a:t>
            </a:r>
          </a:p>
          <a:p>
            <a:pPr marL="457200">
              <a:lnSpc>
                <a:spcPct val="100000"/>
              </a:lnSpc>
            </a:pPr>
            <a:r>
              <a:rPr lang="en-CA" sz="3500" dirty="0">
                <a:solidFill>
                  <a:srgbClr val="FFFF00"/>
                </a:solidFill>
              </a:rPr>
              <a:t>Only product </a:t>
            </a:r>
            <a:r>
              <a:rPr lang="en-CA" sz="3500" dirty="0">
                <a:solidFill>
                  <a:schemeClr val="bg1"/>
                </a:solidFill>
              </a:rPr>
              <a:t>in the market</a:t>
            </a:r>
            <a:r>
              <a:rPr lang="en-CA" sz="3500" dirty="0">
                <a:solidFill>
                  <a:srgbClr val="FF0000"/>
                </a:solidFill>
              </a:rPr>
              <a:t>?</a:t>
            </a:r>
            <a:r>
              <a:rPr lang="en-CA" sz="3500" dirty="0">
                <a:solidFill>
                  <a:schemeClr val="bg1"/>
                </a:solidFill>
              </a:rPr>
              <a:t> </a:t>
            </a:r>
            <a:r>
              <a:rPr lang="en-CA" sz="3500" dirty="0">
                <a:solidFill>
                  <a:srgbClr val="FFFF00"/>
                </a:solidFill>
              </a:rPr>
              <a:t>Not by itself conclusive of goodwill/distinctiveness</a:t>
            </a:r>
          </a:p>
          <a:p>
            <a:pPr marL="457200">
              <a:lnSpc>
                <a:spcPct val="100000"/>
              </a:lnSpc>
            </a:pPr>
            <a:r>
              <a:rPr lang="en-CA" sz="3500" dirty="0">
                <a:solidFill>
                  <a:srgbClr val="FFFF00"/>
                </a:solidFill>
              </a:rPr>
              <a:t>Appearance of a pharma product </a:t>
            </a:r>
            <a:r>
              <a:rPr lang="en-CA" sz="3500" dirty="0">
                <a:solidFill>
                  <a:schemeClr val="bg1"/>
                </a:solidFill>
              </a:rPr>
              <a:t>often </a:t>
            </a:r>
            <a:r>
              <a:rPr lang="en-CA" sz="3500" dirty="0">
                <a:solidFill>
                  <a:srgbClr val="FFFF00"/>
                </a:solidFill>
              </a:rPr>
              <a:t>associated with therapeutic purposes</a:t>
            </a:r>
            <a:r>
              <a:rPr lang="en-CA" sz="3500" dirty="0">
                <a:solidFill>
                  <a:schemeClr val="bg1"/>
                </a:solidFill>
              </a:rPr>
              <a:t> </a:t>
            </a:r>
            <a:r>
              <a:rPr lang="en-CA" sz="3500" dirty="0">
                <a:solidFill>
                  <a:srgbClr val="FF0000"/>
                </a:solidFill>
              </a:rPr>
              <a:t>instead of </a:t>
            </a:r>
            <a:r>
              <a:rPr lang="en-CA" sz="3500" dirty="0">
                <a:solidFill>
                  <a:schemeClr val="bg1"/>
                </a:solidFill>
              </a:rPr>
              <a:t>single </a:t>
            </a:r>
            <a:r>
              <a:rPr lang="en-CA" sz="3500" dirty="0">
                <a:solidFill>
                  <a:srgbClr val="FF0000"/>
                </a:solidFill>
              </a:rPr>
              <a:t>manufacturer</a:t>
            </a:r>
          </a:p>
          <a:p>
            <a:pPr marL="457200">
              <a:lnSpc>
                <a:spcPct val="100000"/>
              </a:lnSpc>
            </a:pPr>
            <a:r>
              <a:rPr lang="en-CA" sz="3500" dirty="0">
                <a:solidFill>
                  <a:srgbClr val="FFFF00"/>
                </a:solidFill>
              </a:rPr>
              <a:t>Physicians/pharmacists rely </a:t>
            </a:r>
            <a:r>
              <a:rPr lang="en-CA" sz="3500" dirty="0">
                <a:solidFill>
                  <a:schemeClr val="bg1"/>
                </a:solidFill>
              </a:rPr>
              <a:t>primarily </a:t>
            </a:r>
            <a:r>
              <a:rPr lang="en-CA" sz="3500" dirty="0">
                <a:solidFill>
                  <a:srgbClr val="FFFF00"/>
                </a:solidFill>
              </a:rPr>
              <a:t>on labels</a:t>
            </a:r>
          </a:p>
          <a:p>
            <a:pPr lvl="2"/>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127</a:t>
            </a:fld>
            <a:endParaRPr lang="en-US"/>
          </a:p>
        </p:txBody>
      </p:sp>
    </p:spTree>
    <p:extLst>
      <p:ext uri="{BB962C8B-B14F-4D97-AF65-F5344CB8AC3E}">
        <p14:creationId xmlns:p14="http://schemas.microsoft.com/office/powerpoint/2010/main" val="282737244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44010"/>
            <a:ext cx="8413668" cy="964447"/>
          </a:xfrm>
        </p:spPr>
        <p:txBody>
          <a:bodyPr>
            <a:noAutofit/>
          </a:bodyPr>
          <a:lstStyle/>
          <a:p>
            <a:r>
              <a:rPr lang="en-US" sz="3600" b="1" dirty="0">
                <a:solidFill>
                  <a:srgbClr val="FFFF00"/>
                </a:solidFill>
              </a:rPr>
              <a:t>Passing off</a:t>
            </a:r>
            <a:r>
              <a:rPr lang="en-US" sz="3600" b="1" dirty="0">
                <a:solidFill>
                  <a:srgbClr val="FF0000"/>
                </a:solidFill>
              </a:rPr>
              <a:t>: </a:t>
            </a:r>
            <a:r>
              <a:rPr lang="en-CA" sz="3600" i="1" dirty="0">
                <a:solidFill>
                  <a:srgbClr val="00B0F0"/>
                </a:solidFill>
              </a:rPr>
              <a:t>Novopharm v. Bayer Inc. </a:t>
            </a:r>
            <a:r>
              <a:rPr lang="en-CA" sz="3600" dirty="0">
                <a:solidFill>
                  <a:schemeClr val="bg1"/>
                </a:solidFill>
              </a:rPr>
              <a:t>(2000)</a:t>
            </a:r>
            <a:endParaRPr lang="en-US" sz="3600" b="1" dirty="0"/>
          </a:p>
        </p:txBody>
      </p:sp>
      <p:sp>
        <p:nvSpPr>
          <p:cNvPr id="2" name="Content Placeholder 1"/>
          <p:cNvSpPr>
            <a:spLocks noGrp="1"/>
          </p:cNvSpPr>
          <p:nvPr>
            <p:ph idx="1"/>
          </p:nvPr>
        </p:nvSpPr>
        <p:spPr>
          <a:xfrm>
            <a:off x="273133" y="1318161"/>
            <a:ext cx="8740238" cy="4431382"/>
          </a:xfrm>
        </p:spPr>
        <p:txBody>
          <a:bodyPr>
            <a:normAutofit fontScale="92500" lnSpcReduction="20000"/>
          </a:bodyPr>
          <a:lstStyle/>
          <a:p>
            <a:pPr marL="0" indent="0">
              <a:lnSpc>
                <a:spcPct val="110000"/>
              </a:lnSpc>
              <a:buNone/>
            </a:pPr>
            <a:r>
              <a:rPr lang="en-CA" sz="2200" dirty="0">
                <a:solidFill>
                  <a:schemeClr val="bg1"/>
                </a:solidFill>
              </a:rPr>
              <a:t>Court also highlighted </a:t>
            </a:r>
            <a:r>
              <a:rPr lang="en-CA" sz="2200" dirty="0">
                <a:solidFill>
                  <a:srgbClr val="FF0000"/>
                </a:solidFill>
              </a:rPr>
              <a:t>two competing public policy considerations</a:t>
            </a:r>
            <a:r>
              <a:rPr lang="en-CA" sz="2200" dirty="0">
                <a:solidFill>
                  <a:schemeClr val="bg1"/>
                </a:solidFill>
              </a:rPr>
              <a:t>:</a:t>
            </a:r>
          </a:p>
          <a:p>
            <a:pPr marL="457200" indent="-457200">
              <a:lnSpc>
                <a:spcPct val="110000"/>
              </a:lnSpc>
              <a:buFont typeface="+mj-lt"/>
              <a:buAutoNum type="arabicPeriod"/>
            </a:pPr>
            <a:r>
              <a:rPr lang="en-CA" sz="2200" dirty="0">
                <a:solidFill>
                  <a:srgbClr val="FFFF00"/>
                </a:solidFill>
              </a:rPr>
              <a:t>Reducing the price of medication by not limiting competition </a:t>
            </a:r>
            <a:r>
              <a:rPr lang="en-CA" sz="2200" dirty="0">
                <a:solidFill>
                  <a:schemeClr val="bg1"/>
                </a:solidFill>
              </a:rPr>
              <a:t>through the grant of a monopoly in the product’s appearance</a:t>
            </a:r>
          </a:p>
          <a:p>
            <a:pPr marL="457200" lvl="0" indent="-457200">
              <a:lnSpc>
                <a:spcPct val="110000"/>
              </a:lnSpc>
              <a:buFont typeface="+mj-lt"/>
              <a:buAutoNum type="arabicPeriod"/>
            </a:pPr>
            <a:r>
              <a:rPr lang="en-CA" sz="2200" dirty="0">
                <a:solidFill>
                  <a:srgbClr val="FFFF00"/>
                </a:solidFill>
              </a:rPr>
              <a:t>Maximizing consumers’ freedom of choice to prefer a brand:</a:t>
            </a:r>
          </a:p>
          <a:p>
            <a:pPr lvl="1">
              <a:lnSpc>
                <a:spcPct val="110000"/>
              </a:lnSpc>
            </a:pPr>
            <a:r>
              <a:rPr lang="en-CA" sz="2200" dirty="0">
                <a:solidFill>
                  <a:schemeClr val="bg1"/>
                </a:solidFill>
              </a:rPr>
              <a:t>Some patients may experience adverse side effects from one product but not from another, even though they are interchangeable.</a:t>
            </a:r>
          </a:p>
          <a:p>
            <a:pPr lvl="1">
              <a:lnSpc>
                <a:spcPct val="110000"/>
              </a:lnSpc>
            </a:pPr>
            <a:r>
              <a:rPr lang="en-CA" sz="2200" dirty="0">
                <a:solidFill>
                  <a:schemeClr val="bg1"/>
                </a:solidFill>
              </a:rPr>
              <a:t>Not all manufacturers exercise the same level of quality control. In this case, a consumer may want to ensure that they receive the brand name product. </a:t>
            </a:r>
          </a:p>
          <a:p>
            <a:pPr marL="0" indent="0">
              <a:lnSpc>
                <a:spcPct val="110000"/>
              </a:lnSpc>
              <a:buNone/>
            </a:pPr>
            <a:r>
              <a:rPr lang="en-CA" sz="2200" dirty="0">
                <a:solidFill>
                  <a:schemeClr val="bg1"/>
                </a:solidFill>
              </a:rPr>
              <a:t>Way the</a:t>
            </a:r>
            <a:r>
              <a:rPr lang="en-CA" sz="2200" dirty="0">
                <a:solidFill>
                  <a:srgbClr val="FFFF00"/>
                </a:solidFill>
              </a:rPr>
              <a:t> tension </a:t>
            </a:r>
            <a:r>
              <a:rPr lang="en-CA" sz="2200" dirty="0">
                <a:solidFill>
                  <a:schemeClr val="bg1"/>
                </a:solidFill>
              </a:rPr>
              <a:t>between these competing public policy considerations </a:t>
            </a:r>
            <a:r>
              <a:rPr lang="en-CA" sz="2200" dirty="0">
                <a:solidFill>
                  <a:srgbClr val="FFFF00"/>
                </a:solidFill>
              </a:rPr>
              <a:t>is resolved in passing off</a:t>
            </a:r>
            <a:r>
              <a:rPr lang="en-CA" sz="2200" dirty="0">
                <a:solidFill>
                  <a:schemeClr val="bg1"/>
                </a:solidFill>
              </a:rPr>
              <a:t> is through </a:t>
            </a:r>
            <a:r>
              <a:rPr lang="en-CA" sz="2200" dirty="0">
                <a:solidFill>
                  <a:srgbClr val="FFFF00"/>
                </a:solidFill>
              </a:rPr>
              <a:t>the requirement that in order to bring a successful passing off action, evidence must be presented before the court that clearly establishes on a balance of probabilities that a significant number of consumers </a:t>
            </a:r>
            <a:r>
              <a:rPr lang="en-CA" sz="2200" dirty="0">
                <a:solidFill>
                  <a:srgbClr val="FF0000"/>
                </a:solidFill>
              </a:rPr>
              <a:t>associate the appearance of the product with a single trade source</a:t>
            </a:r>
            <a:r>
              <a:rPr lang="en-CA" sz="2200" dirty="0">
                <a:solidFill>
                  <a:schemeClr val="bg1"/>
                </a:solidFill>
              </a:rPr>
              <a:t>. Did not happen in </a:t>
            </a:r>
            <a:r>
              <a:rPr lang="en-CA" sz="2200" i="1" u="sng" dirty="0" err="1">
                <a:solidFill>
                  <a:schemeClr val="bg1"/>
                </a:solidFill>
              </a:rPr>
              <a:t>Novopharm</a:t>
            </a:r>
            <a:r>
              <a:rPr lang="en-CA" sz="2200" i="1" u="sng" dirty="0">
                <a:solidFill>
                  <a:schemeClr val="bg1"/>
                </a:solidFill>
              </a:rPr>
              <a:t> v. Bayer</a:t>
            </a:r>
            <a:r>
              <a:rPr lang="en-CA" sz="2200" dirty="0">
                <a:solidFill>
                  <a:schemeClr val="bg1"/>
                </a:solidFill>
              </a:rPr>
              <a:t>. </a:t>
            </a:r>
          </a:p>
          <a:p>
            <a:pPr lvl="2"/>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128</a:t>
            </a:fld>
            <a:endParaRPr lang="en-US"/>
          </a:p>
        </p:txBody>
      </p:sp>
    </p:spTree>
    <p:extLst>
      <p:ext uri="{BB962C8B-B14F-4D97-AF65-F5344CB8AC3E}">
        <p14:creationId xmlns:p14="http://schemas.microsoft.com/office/powerpoint/2010/main" val="105336707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C5449-C713-B042-AAC5-DEEACEAC9F1D}"/>
              </a:ext>
            </a:extLst>
          </p:cNvPr>
          <p:cNvSpPr>
            <a:spLocks noGrp="1"/>
          </p:cNvSpPr>
          <p:nvPr>
            <p:ph type="title"/>
          </p:nvPr>
        </p:nvSpPr>
        <p:spPr>
          <a:xfrm>
            <a:off x="457200" y="115866"/>
            <a:ext cx="8229600" cy="691656"/>
          </a:xfrm>
        </p:spPr>
        <p:txBody>
          <a:bodyPr>
            <a:normAutofit fontScale="90000"/>
          </a:bodyPr>
          <a:lstStyle/>
          <a:p>
            <a:r>
              <a:rPr lang="en-US" b="1" dirty="0">
                <a:solidFill>
                  <a:srgbClr val="FFFF00"/>
                </a:solidFill>
              </a:rPr>
              <a:t>Summary</a:t>
            </a:r>
          </a:p>
        </p:txBody>
      </p:sp>
      <p:sp>
        <p:nvSpPr>
          <p:cNvPr id="3" name="Content Placeholder 2">
            <a:extLst>
              <a:ext uri="{FF2B5EF4-FFF2-40B4-BE49-F238E27FC236}">
                <a16:creationId xmlns:a16="http://schemas.microsoft.com/office/drawing/2014/main" id="{C8C010CA-15FB-B84F-B1E6-3FD46091DF7D}"/>
              </a:ext>
            </a:extLst>
          </p:cNvPr>
          <p:cNvSpPr>
            <a:spLocks noGrp="1"/>
          </p:cNvSpPr>
          <p:nvPr>
            <p:ph sz="quarter" idx="10"/>
          </p:nvPr>
        </p:nvSpPr>
        <p:spPr>
          <a:xfrm>
            <a:off x="118753" y="807523"/>
            <a:ext cx="8894617" cy="5082638"/>
          </a:xfrm>
        </p:spPr>
        <p:txBody>
          <a:bodyPr>
            <a:normAutofit lnSpcReduction="10000"/>
          </a:bodyPr>
          <a:lstStyle/>
          <a:p>
            <a:pPr>
              <a:lnSpc>
                <a:spcPct val="100000"/>
              </a:lnSpc>
            </a:pPr>
            <a:r>
              <a:rPr lang="en-US" sz="2800" dirty="0">
                <a:solidFill>
                  <a:schemeClr val="bg1"/>
                </a:solidFill>
              </a:rPr>
              <a:t>In passing off cases dealing with product appearance or product packaging </a:t>
            </a:r>
            <a:r>
              <a:rPr lang="en-US" sz="2800" dirty="0">
                <a:solidFill>
                  <a:srgbClr val="FFFF00"/>
                </a:solidFill>
              </a:rPr>
              <a:t>Plaintiff must establish that the certain product feature or packaging is </a:t>
            </a:r>
            <a:r>
              <a:rPr lang="en-US" sz="2800" dirty="0">
                <a:solidFill>
                  <a:srgbClr val="FF0000"/>
                </a:solidFill>
              </a:rPr>
              <a:t>distinctive of a particular trade or commercial source</a:t>
            </a:r>
            <a:r>
              <a:rPr lang="en-US" sz="2800" dirty="0">
                <a:solidFill>
                  <a:schemeClr val="bg1"/>
                </a:solidFill>
              </a:rPr>
              <a:t>.</a:t>
            </a:r>
            <a:endParaRPr lang="en-CA" sz="2800" dirty="0">
              <a:solidFill>
                <a:schemeClr val="bg1"/>
              </a:solidFill>
            </a:endParaRPr>
          </a:p>
          <a:p>
            <a:pPr>
              <a:lnSpc>
                <a:spcPct val="100000"/>
              </a:lnSpc>
            </a:pPr>
            <a:r>
              <a:rPr lang="en-US" sz="2800" dirty="0">
                <a:solidFill>
                  <a:schemeClr val="bg1"/>
                </a:solidFill>
              </a:rPr>
              <a:t>If not established, </a:t>
            </a:r>
            <a:r>
              <a:rPr lang="en-US" sz="2800" dirty="0">
                <a:solidFill>
                  <a:srgbClr val="FFFF00"/>
                </a:solidFill>
              </a:rPr>
              <a:t>then secondary meaning has not been established either</a:t>
            </a:r>
            <a:r>
              <a:rPr lang="en-US" sz="2800" dirty="0">
                <a:solidFill>
                  <a:schemeClr val="bg1"/>
                </a:solidFill>
              </a:rPr>
              <a:t>, and there is no goodwill or reputation that the defendant can exploit. </a:t>
            </a:r>
            <a:r>
              <a:rPr lang="en-US" sz="2800" b="1" dirty="0">
                <a:solidFill>
                  <a:schemeClr val="bg1"/>
                </a:solidFill>
              </a:rPr>
              <a:t> </a:t>
            </a:r>
            <a:endParaRPr lang="en-CA" sz="2800" dirty="0">
              <a:solidFill>
                <a:schemeClr val="bg1"/>
              </a:solidFill>
            </a:endParaRPr>
          </a:p>
          <a:p>
            <a:pPr>
              <a:lnSpc>
                <a:spcPct val="100000"/>
              </a:lnSpc>
            </a:pPr>
            <a:r>
              <a:rPr lang="en-US" sz="2800" b="1" dirty="0">
                <a:solidFill>
                  <a:srgbClr val="FFFF00"/>
                </a:solidFill>
              </a:rPr>
              <a:t>Key from casebook</a:t>
            </a:r>
            <a:r>
              <a:rPr lang="en-US" sz="2800" b="1" dirty="0">
                <a:solidFill>
                  <a:srgbClr val="FF0000"/>
                </a:solidFill>
              </a:rPr>
              <a:t>:</a:t>
            </a:r>
            <a:r>
              <a:rPr lang="en-US" sz="2800" b="1" dirty="0">
                <a:solidFill>
                  <a:schemeClr val="bg1"/>
                </a:solidFill>
              </a:rPr>
              <a:t> </a:t>
            </a:r>
            <a:r>
              <a:rPr lang="en-US" sz="2800" i="1" dirty="0">
                <a:solidFill>
                  <a:schemeClr val="bg1"/>
                </a:solidFill>
              </a:rPr>
              <a:t>“IF the product appearance is an </a:t>
            </a:r>
            <a:r>
              <a:rPr lang="en-US" sz="2800" i="1" dirty="0">
                <a:solidFill>
                  <a:srgbClr val="FF0000"/>
                </a:solidFill>
              </a:rPr>
              <a:t>inherent feature of the product </a:t>
            </a:r>
            <a:r>
              <a:rPr lang="en-US" sz="2800" i="1" dirty="0">
                <a:solidFill>
                  <a:schemeClr val="bg1"/>
                </a:solidFill>
              </a:rPr>
              <a:t>– i.e. ex given – shape and configuration of a Lego block – </a:t>
            </a:r>
            <a:r>
              <a:rPr lang="en-US" sz="2800" i="1" dirty="0">
                <a:solidFill>
                  <a:srgbClr val="FFFF00"/>
                </a:solidFill>
              </a:rPr>
              <a:t>then it can’t be relied on as a TM</a:t>
            </a:r>
            <a:r>
              <a:rPr lang="en-US" sz="2800" i="1" dirty="0">
                <a:solidFill>
                  <a:schemeClr val="bg1"/>
                </a:solidFill>
              </a:rPr>
              <a:t>.”</a:t>
            </a:r>
            <a:endParaRPr lang="en-CA" sz="2800" i="1" dirty="0">
              <a:solidFill>
                <a:schemeClr val="bg1"/>
              </a:solidFill>
            </a:endParaRPr>
          </a:p>
          <a:p>
            <a:pPr>
              <a:lnSpc>
                <a:spcPct val="100000"/>
              </a:lnSpc>
            </a:pPr>
            <a:r>
              <a:rPr lang="en-US" sz="2800" dirty="0">
                <a:solidFill>
                  <a:srgbClr val="FFFF00"/>
                </a:solidFill>
              </a:rPr>
              <a:t>Why</a:t>
            </a:r>
            <a:r>
              <a:rPr lang="en-US" sz="2800" dirty="0">
                <a:solidFill>
                  <a:srgbClr val="FF0000"/>
                </a:solidFill>
              </a:rPr>
              <a:t>?</a:t>
            </a:r>
            <a:r>
              <a:rPr lang="en-US" sz="2800" dirty="0">
                <a:solidFill>
                  <a:schemeClr val="bg1"/>
                </a:solidFill>
              </a:rPr>
              <a:t> See </a:t>
            </a:r>
            <a:r>
              <a:rPr lang="en-US" sz="2800" i="1" dirty="0" err="1">
                <a:solidFill>
                  <a:srgbClr val="00B0F0"/>
                </a:solidFill>
              </a:rPr>
              <a:t>Kirkbi</a:t>
            </a:r>
            <a:r>
              <a:rPr lang="en-US" sz="2800" i="1" dirty="0">
                <a:solidFill>
                  <a:srgbClr val="00B0F0"/>
                </a:solidFill>
              </a:rPr>
              <a:t> AG v. </a:t>
            </a:r>
            <a:r>
              <a:rPr lang="en-US" sz="2800" i="1" dirty="0" err="1">
                <a:solidFill>
                  <a:srgbClr val="00B0F0"/>
                </a:solidFill>
              </a:rPr>
              <a:t>Ritvik</a:t>
            </a:r>
            <a:r>
              <a:rPr lang="en-US" sz="2800" i="1" dirty="0">
                <a:solidFill>
                  <a:srgbClr val="00B0F0"/>
                </a:solidFill>
              </a:rPr>
              <a:t> Holdings</a:t>
            </a:r>
            <a:r>
              <a:rPr lang="en-US" sz="2800" dirty="0">
                <a:solidFill>
                  <a:schemeClr val="bg1"/>
                </a:solidFill>
              </a:rPr>
              <a:t>, 2005 SCC.</a:t>
            </a:r>
            <a:endParaRPr lang="en-CA" sz="2800" dirty="0">
              <a:solidFill>
                <a:schemeClr val="bg1"/>
              </a:solidFill>
            </a:endParaRPr>
          </a:p>
          <a:p>
            <a:endParaRPr lang="en-US" dirty="0"/>
          </a:p>
        </p:txBody>
      </p:sp>
    </p:spTree>
    <p:extLst>
      <p:ext uri="{BB962C8B-B14F-4D97-AF65-F5344CB8AC3E}">
        <p14:creationId xmlns:p14="http://schemas.microsoft.com/office/powerpoint/2010/main" val="2498012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15044"/>
          </a:xfrm>
        </p:spPr>
        <p:txBody>
          <a:bodyPr>
            <a:normAutofit/>
          </a:bodyPr>
          <a:lstStyle/>
          <a:p>
            <a:pPr algn="ctr"/>
            <a:r>
              <a:rPr lang="en-US" sz="4400" b="1" dirty="0">
                <a:solidFill>
                  <a:srgbClr val="FFFF00"/>
                </a:solidFill>
              </a:rPr>
              <a:t>Anything </a:t>
            </a:r>
            <a:r>
              <a:rPr lang="en-US" sz="4400" b="1" dirty="0">
                <a:solidFill>
                  <a:schemeClr val="bg1"/>
                </a:solidFill>
              </a:rPr>
              <a:t>&amp;</a:t>
            </a:r>
            <a:r>
              <a:rPr lang="en-US" sz="4400" b="1" dirty="0">
                <a:solidFill>
                  <a:srgbClr val="FFFF00"/>
                </a:solidFill>
              </a:rPr>
              <a:t> everything </a:t>
            </a:r>
            <a:r>
              <a:rPr lang="en-US" sz="4400" b="1" dirty="0">
                <a:solidFill>
                  <a:srgbClr val="92D050"/>
                </a:solidFill>
              </a:rPr>
              <a:t>can be done via email</a:t>
            </a:r>
            <a:r>
              <a:rPr lang="en-US" sz="4400" b="1" dirty="0">
                <a:solidFill>
                  <a:srgbClr val="FFFF00"/>
                </a:solidFill>
              </a:rPr>
              <a:t> if you prefer</a:t>
            </a:r>
          </a:p>
        </p:txBody>
      </p:sp>
      <p:pic>
        <p:nvPicPr>
          <p:cNvPr id="6" name="Content Placeholder 5"/>
          <p:cNvPicPr>
            <a:picLocks noGrp="1" noChangeAspect="1"/>
          </p:cNvPicPr>
          <p:nvPr>
            <p:ph sz="quarter" idx="10"/>
          </p:nvPr>
        </p:nvPicPr>
        <p:blipFill>
          <a:blip r:embed="rId2">
            <a:extLst>
              <a:ext uri="{28A0092B-C50C-407E-A947-70E740481C1C}">
                <a14:useLocalDpi xmlns:a14="http://schemas.microsoft.com/office/drawing/2010/main"/>
              </a:ext>
            </a:extLst>
          </a:blip>
          <a:stretch>
            <a:fillRect/>
          </a:stretch>
        </p:blipFill>
        <p:spPr>
          <a:xfrm>
            <a:off x="1864426" y="2066307"/>
            <a:ext cx="5415147" cy="3384467"/>
          </a:xfrm>
        </p:spPr>
      </p:pic>
    </p:spTree>
    <p:extLst>
      <p:ext uri="{BB962C8B-B14F-4D97-AF65-F5344CB8AC3E}">
        <p14:creationId xmlns:p14="http://schemas.microsoft.com/office/powerpoint/2010/main" val="21656436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9383" y="84632"/>
            <a:ext cx="8811490" cy="1530412"/>
          </a:xfrm>
        </p:spPr>
        <p:txBody>
          <a:bodyPr>
            <a:noAutofit/>
          </a:bodyPr>
          <a:lstStyle/>
          <a:p>
            <a:r>
              <a:rPr lang="en-US" sz="4800" b="1" dirty="0">
                <a:solidFill>
                  <a:srgbClr val="FFFF00"/>
                </a:solidFill>
              </a:rPr>
              <a:t>Passing off</a:t>
            </a:r>
            <a:r>
              <a:rPr lang="en-US" sz="4800" b="1" dirty="0">
                <a:solidFill>
                  <a:srgbClr val="FF0000"/>
                </a:solidFill>
              </a:rPr>
              <a:t>:</a:t>
            </a:r>
            <a:r>
              <a:rPr lang="en-US" sz="4800" b="1" dirty="0">
                <a:solidFill>
                  <a:srgbClr val="FFFF00"/>
                </a:solidFill>
              </a:rPr>
              <a:t> </a:t>
            </a:r>
            <a:r>
              <a:rPr lang="en-US" sz="4800" i="1" dirty="0">
                <a:solidFill>
                  <a:srgbClr val="00B0F0"/>
                </a:solidFill>
              </a:rPr>
              <a:t>Kirkbi AG v. </a:t>
            </a:r>
            <a:r>
              <a:rPr lang="en-US" sz="4800" i="1" dirty="0" err="1">
                <a:solidFill>
                  <a:srgbClr val="00B0F0"/>
                </a:solidFill>
              </a:rPr>
              <a:t>Ritvik</a:t>
            </a:r>
            <a:r>
              <a:rPr lang="en-US" sz="4800" i="1" dirty="0">
                <a:solidFill>
                  <a:srgbClr val="00B0F0"/>
                </a:solidFill>
              </a:rPr>
              <a:t> Holdings</a:t>
            </a:r>
            <a:r>
              <a:rPr lang="en-US" sz="4800" i="1" dirty="0">
                <a:solidFill>
                  <a:schemeClr val="bg1"/>
                </a:solidFill>
              </a:rPr>
              <a:t>,</a:t>
            </a:r>
            <a:r>
              <a:rPr lang="en-US" sz="4800" dirty="0">
                <a:solidFill>
                  <a:schemeClr val="bg1"/>
                </a:solidFill>
              </a:rPr>
              <a:t> 2005 SCC</a:t>
            </a:r>
            <a:endParaRPr lang="en-US" sz="4800" b="1" dirty="0">
              <a:solidFill>
                <a:schemeClr val="bg1"/>
              </a:solidFill>
            </a:endParaRPr>
          </a:p>
        </p:txBody>
      </p:sp>
      <p:sp>
        <p:nvSpPr>
          <p:cNvPr id="2" name="Content Placeholder 1"/>
          <p:cNvSpPr>
            <a:spLocks noGrp="1"/>
          </p:cNvSpPr>
          <p:nvPr>
            <p:ph idx="1"/>
          </p:nvPr>
        </p:nvSpPr>
        <p:spPr>
          <a:xfrm>
            <a:off x="457200" y="1911927"/>
            <a:ext cx="8229600" cy="3837616"/>
          </a:xfrm>
        </p:spPr>
        <p:txBody>
          <a:bodyPr>
            <a:normAutofit fontScale="85000" lnSpcReduction="10000"/>
          </a:bodyPr>
          <a:lstStyle/>
          <a:p>
            <a:pPr>
              <a:lnSpc>
                <a:spcPct val="120000"/>
              </a:lnSpc>
            </a:pPr>
            <a:r>
              <a:rPr lang="en-US" sz="4300" dirty="0">
                <a:solidFill>
                  <a:schemeClr val="bg1"/>
                </a:solidFill>
                <a:latin typeface="+mn-lt"/>
              </a:rPr>
              <a:t>If the </a:t>
            </a:r>
            <a:r>
              <a:rPr lang="en-US" sz="4300" dirty="0">
                <a:solidFill>
                  <a:srgbClr val="FFFF00"/>
                </a:solidFill>
                <a:latin typeface="+mn-lt"/>
              </a:rPr>
              <a:t>product appearance </a:t>
            </a:r>
            <a:r>
              <a:rPr lang="en-US" sz="4300" dirty="0">
                <a:solidFill>
                  <a:schemeClr val="bg1"/>
                </a:solidFill>
                <a:latin typeface="+mn-lt"/>
              </a:rPr>
              <a:t>is an inherent feature of the product, it </a:t>
            </a:r>
            <a:r>
              <a:rPr lang="en-US" sz="4300" dirty="0">
                <a:solidFill>
                  <a:srgbClr val="FFFF00"/>
                </a:solidFill>
                <a:latin typeface="+mn-lt"/>
              </a:rPr>
              <a:t>can’t be relied on as a TM</a:t>
            </a:r>
            <a:r>
              <a:rPr lang="en-US" sz="4300" dirty="0">
                <a:solidFill>
                  <a:schemeClr val="bg1"/>
                </a:solidFill>
                <a:latin typeface="+mn-lt"/>
              </a:rPr>
              <a:t>.</a:t>
            </a:r>
          </a:p>
          <a:p>
            <a:pPr>
              <a:lnSpc>
                <a:spcPct val="120000"/>
              </a:lnSpc>
            </a:pPr>
            <a:r>
              <a:rPr lang="en-US" sz="4300" dirty="0">
                <a:solidFill>
                  <a:schemeClr val="bg1"/>
                </a:solidFill>
                <a:latin typeface="+mn-lt"/>
              </a:rPr>
              <a:t>Because that would give a monopoly over the manufacture of the product.</a:t>
            </a:r>
          </a:p>
          <a:p>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130</a:t>
            </a:fld>
            <a:endParaRPr lang="en-US"/>
          </a:p>
        </p:txBody>
      </p:sp>
    </p:spTree>
    <p:extLst>
      <p:ext uri="{BB962C8B-B14F-4D97-AF65-F5344CB8AC3E}">
        <p14:creationId xmlns:p14="http://schemas.microsoft.com/office/powerpoint/2010/main" val="116271762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1117600"/>
            <a:ext cx="8229600" cy="4608534"/>
          </a:xfrm>
        </p:spPr>
        <p:txBody>
          <a:bodyPr>
            <a:normAutofit/>
          </a:bodyPr>
          <a:lstStyle/>
          <a:p>
            <a:pPr marL="0" indent="0" algn="ctr">
              <a:buNone/>
            </a:pPr>
            <a:r>
              <a:rPr lang="en-US" sz="8800" dirty="0">
                <a:solidFill>
                  <a:srgbClr val="92D050"/>
                </a:solidFill>
              </a:rPr>
              <a:t>QUESTIONS</a:t>
            </a:r>
            <a:r>
              <a:rPr lang="en-US" sz="8800" dirty="0">
                <a:solidFill>
                  <a:srgbClr val="FF0000"/>
                </a:solidFill>
              </a:rPr>
              <a:t>?</a:t>
            </a:r>
          </a:p>
          <a:p>
            <a:pPr marL="0" indent="0" algn="ctr">
              <a:buNone/>
            </a:pPr>
            <a:r>
              <a:rPr lang="en-US" sz="8800" dirty="0">
                <a:solidFill>
                  <a:srgbClr val="FFFF00"/>
                </a:solidFill>
              </a:rPr>
              <a:t>THOUGHTS</a:t>
            </a:r>
            <a:r>
              <a:rPr lang="en-US" sz="8800" dirty="0">
                <a:solidFill>
                  <a:srgbClr val="FF0000"/>
                </a:solidFill>
              </a:rPr>
              <a:t>?</a:t>
            </a:r>
          </a:p>
          <a:p>
            <a:pPr marL="0" indent="0" algn="ctr">
              <a:buNone/>
            </a:pPr>
            <a:r>
              <a:rPr lang="en-US" sz="8800" dirty="0">
                <a:solidFill>
                  <a:srgbClr val="FFFFFF"/>
                </a:solidFill>
              </a:rPr>
              <a:t> DISCUSSION</a:t>
            </a:r>
            <a:r>
              <a:rPr lang="en-US" sz="8800" dirty="0">
                <a:solidFill>
                  <a:srgbClr val="FF0000"/>
                </a:solidFill>
              </a:rPr>
              <a:t>?</a:t>
            </a:r>
          </a:p>
        </p:txBody>
      </p:sp>
    </p:spTree>
    <p:extLst>
      <p:ext uri="{BB962C8B-B14F-4D97-AF65-F5344CB8AC3E}">
        <p14:creationId xmlns:p14="http://schemas.microsoft.com/office/powerpoint/2010/main" val="155258679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640" y="154378"/>
            <a:ext cx="8176160" cy="1396197"/>
          </a:xfrm>
        </p:spPr>
        <p:txBody>
          <a:bodyPr>
            <a:noAutofit/>
          </a:bodyPr>
          <a:lstStyle/>
          <a:p>
            <a:pPr algn="ctr"/>
            <a:r>
              <a:rPr lang="en-US" sz="8000" dirty="0">
                <a:solidFill>
                  <a:srgbClr val="FFFF00"/>
                </a:solidFill>
              </a:rPr>
              <a:t>Pause</a:t>
            </a:r>
          </a:p>
        </p:txBody>
      </p:sp>
      <p:pic>
        <p:nvPicPr>
          <p:cNvPr id="4" name="Content Placeholder 3" descr="Crystal_Project_pause-queue.png"/>
          <p:cNvPicPr>
            <a:picLocks noGrp="1" noChangeAspect="1"/>
          </p:cNvPicPr>
          <p:nvPr>
            <p:ph sz="quarter" idx="10"/>
          </p:nvPr>
        </p:nvPicPr>
        <p:blipFill rotWithShape="1">
          <a:blip r:embed="rId2" cstate="screen">
            <a:extLst>
              <a:ext uri="{28A0092B-C50C-407E-A947-70E740481C1C}">
                <a14:useLocalDpi xmlns:a14="http://schemas.microsoft.com/office/drawing/2010/main"/>
              </a:ext>
            </a:extLst>
          </a:blip>
          <a:srcRect l="1729" r="296"/>
          <a:stretch/>
        </p:blipFill>
        <p:spPr>
          <a:xfrm>
            <a:off x="2526713" y="1776619"/>
            <a:ext cx="4090574" cy="4175125"/>
          </a:xfrm>
        </p:spPr>
      </p:pic>
    </p:spTree>
    <p:extLst>
      <p:ext uri="{BB962C8B-B14F-4D97-AF65-F5344CB8AC3E}">
        <p14:creationId xmlns:p14="http://schemas.microsoft.com/office/powerpoint/2010/main" val="405225042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114926"/>
            <a:ext cx="8858250" cy="1016000"/>
          </a:xfrm>
        </p:spPr>
        <p:txBody>
          <a:bodyPr>
            <a:noAutofit/>
          </a:bodyPr>
          <a:lstStyle/>
          <a:p>
            <a:pPr algn="ctr"/>
            <a:r>
              <a:rPr lang="en-US" sz="3600" dirty="0">
                <a:solidFill>
                  <a:srgbClr val="FF0000"/>
                </a:solidFill>
                <a:latin typeface="+mn-lt"/>
              </a:rPr>
              <a:t>U</a:t>
            </a:r>
            <a:r>
              <a:rPr lang="en-US" sz="3600" dirty="0">
                <a:solidFill>
                  <a:schemeClr val="bg1"/>
                </a:solidFill>
                <a:latin typeface="+mn-lt"/>
              </a:rPr>
              <a:t>.</a:t>
            </a:r>
            <a:r>
              <a:rPr lang="en-US" sz="3600" dirty="0">
                <a:solidFill>
                  <a:srgbClr val="00B0F0"/>
                </a:solidFill>
                <a:latin typeface="+mn-lt"/>
              </a:rPr>
              <a:t>S</a:t>
            </a:r>
            <a:r>
              <a:rPr lang="en-US" sz="3600" dirty="0">
                <a:solidFill>
                  <a:schemeClr val="bg1"/>
                </a:solidFill>
                <a:latin typeface="+mn-lt"/>
              </a:rPr>
              <a:t>.</a:t>
            </a:r>
            <a:r>
              <a:rPr lang="en-US" sz="3600" dirty="0">
                <a:solidFill>
                  <a:srgbClr val="FF0000"/>
                </a:solidFill>
                <a:latin typeface="+mn-lt"/>
              </a:rPr>
              <a:t> </a:t>
            </a:r>
            <a:r>
              <a:rPr lang="en-US" sz="3600" dirty="0">
                <a:solidFill>
                  <a:schemeClr val="bg1"/>
                </a:solidFill>
                <a:latin typeface="Arial"/>
                <a:cs typeface="Arial"/>
              </a:rPr>
              <a:t>Copyright analogy </a:t>
            </a:r>
            <a:r>
              <a:rPr lang="en-US" sz="3600" dirty="0">
                <a:solidFill>
                  <a:srgbClr val="FF0000"/>
                </a:solidFill>
                <a:latin typeface="Arial"/>
                <a:cs typeface="Arial"/>
              </a:rPr>
              <a:t>1</a:t>
            </a:r>
            <a:r>
              <a:rPr lang="en-US" sz="3600" dirty="0">
                <a:solidFill>
                  <a:schemeClr val="bg1"/>
                </a:solidFill>
                <a:latin typeface="Arial"/>
                <a:cs typeface="Arial"/>
              </a:rPr>
              <a:t>:</a:t>
            </a:r>
            <a:r>
              <a:rPr lang="en-US" sz="3600" dirty="0">
                <a:solidFill>
                  <a:srgbClr val="FFFF00"/>
                </a:solidFill>
                <a:latin typeface="Arial"/>
                <a:cs typeface="Arial"/>
              </a:rPr>
              <a:t> </a:t>
            </a:r>
            <a:br>
              <a:rPr lang="en-US" sz="3600" dirty="0">
                <a:solidFill>
                  <a:srgbClr val="FFFF00"/>
                </a:solidFill>
                <a:latin typeface="Arial"/>
                <a:cs typeface="Arial"/>
              </a:rPr>
            </a:br>
            <a:r>
              <a:rPr lang="en-US" sz="3600" i="1" dirty="0">
                <a:solidFill>
                  <a:srgbClr val="FFFF00"/>
                </a:solidFill>
                <a:latin typeface="Arial"/>
                <a:cs typeface="Arial"/>
              </a:rPr>
              <a:t>Golden Tee v. PGA Tour Golf</a:t>
            </a:r>
          </a:p>
        </p:txBody>
      </p:sp>
      <p:pic>
        <p:nvPicPr>
          <p:cNvPr id="4" name="Content Placeholder 3" descr="imgres.jpg"/>
          <p:cNvPicPr>
            <a:picLocks noGrp="1" noChangeAspect="1"/>
          </p:cNvPicPr>
          <p:nvPr>
            <p:ph sz="quarter" idx="10"/>
          </p:nvPr>
        </p:nvPicPr>
        <p:blipFill rotWithShape="1">
          <a:blip r:embed="rId2" cstate="screen">
            <a:extLst>
              <a:ext uri="{28A0092B-C50C-407E-A947-70E740481C1C}">
                <a14:useLocalDpi xmlns:a14="http://schemas.microsoft.com/office/drawing/2010/main"/>
              </a:ext>
            </a:extLst>
          </a:blip>
          <a:srcRect l="-79" r="-1598" b="-5099"/>
          <a:stretch/>
        </p:blipFill>
        <p:spPr>
          <a:xfrm>
            <a:off x="1793106" y="1448790"/>
            <a:ext cx="2093454" cy="4220328"/>
          </a:xfrm>
        </p:spPr>
      </p:pic>
      <p:pic>
        <p:nvPicPr>
          <p:cNvPr id="5" name="Picture 4" descr="imgres-1.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57441" y="1448790"/>
            <a:ext cx="2289516" cy="3986451"/>
          </a:xfrm>
          <a:prstGeom prst="rect">
            <a:avLst/>
          </a:prstGeom>
        </p:spPr>
      </p:pic>
      <p:sp>
        <p:nvSpPr>
          <p:cNvPr id="3" name="TextBox 2"/>
          <p:cNvSpPr txBox="1"/>
          <p:nvPr/>
        </p:nvSpPr>
        <p:spPr>
          <a:xfrm>
            <a:off x="4214275" y="5518067"/>
            <a:ext cx="4766900" cy="461665"/>
          </a:xfrm>
          <a:prstGeom prst="rect">
            <a:avLst/>
          </a:prstGeom>
          <a:noFill/>
        </p:spPr>
        <p:txBody>
          <a:bodyPr wrap="none" rtlCol="0">
            <a:spAutoFit/>
          </a:bodyPr>
          <a:lstStyle/>
          <a:p>
            <a:pPr defTabSz="457177"/>
            <a:r>
              <a:rPr lang="en-US" sz="2400" b="1" dirty="0">
                <a:solidFill>
                  <a:prstClr val="white"/>
                </a:solidFill>
                <a:latin typeface="Arial"/>
              </a:rPr>
              <a:t>Defendant PGA Tour Golf WINS</a:t>
            </a:r>
          </a:p>
        </p:txBody>
      </p:sp>
    </p:spTree>
    <p:extLst>
      <p:ext uri="{BB962C8B-B14F-4D97-AF65-F5344CB8AC3E}">
        <p14:creationId xmlns:p14="http://schemas.microsoft.com/office/powerpoint/2010/main" val="125719365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037" y="-1"/>
            <a:ext cx="8229600" cy="1833479"/>
          </a:xfrm>
        </p:spPr>
        <p:txBody>
          <a:bodyPr>
            <a:normAutofit fontScale="90000"/>
          </a:bodyPr>
          <a:lstStyle/>
          <a:p>
            <a:pPr algn="ctr"/>
            <a:r>
              <a:rPr lang="en-US" dirty="0">
                <a:solidFill>
                  <a:srgbClr val="FF0000"/>
                </a:solidFill>
                <a:latin typeface="+mn-lt"/>
              </a:rPr>
              <a:t>U</a:t>
            </a:r>
            <a:r>
              <a:rPr lang="en-US" dirty="0">
                <a:solidFill>
                  <a:schemeClr val="bg1"/>
                </a:solidFill>
                <a:latin typeface="+mn-lt"/>
              </a:rPr>
              <a:t>.</a:t>
            </a:r>
            <a:r>
              <a:rPr lang="en-US" dirty="0">
                <a:solidFill>
                  <a:srgbClr val="00B0F0"/>
                </a:solidFill>
                <a:latin typeface="+mn-lt"/>
              </a:rPr>
              <a:t>S</a:t>
            </a:r>
            <a:r>
              <a:rPr lang="en-US" dirty="0">
                <a:solidFill>
                  <a:schemeClr val="bg1"/>
                </a:solidFill>
                <a:latin typeface="+mn-lt"/>
              </a:rPr>
              <a:t>.</a:t>
            </a:r>
            <a:r>
              <a:rPr lang="en-US" dirty="0">
                <a:solidFill>
                  <a:srgbClr val="FF0000"/>
                </a:solidFill>
                <a:latin typeface="+mn-lt"/>
              </a:rPr>
              <a:t> Trademark analogy</a:t>
            </a:r>
            <a:r>
              <a:rPr lang="en-US" dirty="0">
                <a:solidFill>
                  <a:srgbClr val="FFFF00"/>
                </a:solidFill>
                <a:latin typeface="+mn-lt"/>
              </a:rPr>
              <a:t>:</a:t>
            </a:r>
            <a:br>
              <a:rPr lang="en-US" dirty="0">
                <a:solidFill>
                  <a:srgbClr val="FFFF00"/>
                </a:solidFill>
                <a:latin typeface="+mn-lt"/>
              </a:rPr>
            </a:br>
            <a:r>
              <a:rPr lang="en-US" dirty="0">
                <a:solidFill>
                  <a:srgbClr val="FFFF00"/>
                </a:solidFill>
                <a:latin typeface="+mn-lt"/>
              </a:rPr>
              <a:t>ESS Entertainment </a:t>
            </a:r>
            <a:r>
              <a:rPr lang="en-US" dirty="0">
                <a:solidFill>
                  <a:schemeClr val="bg1"/>
                </a:solidFill>
                <a:latin typeface="+mn-lt"/>
              </a:rPr>
              <a:t>&amp;</a:t>
            </a:r>
            <a:r>
              <a:rPr lang="en-US" dirty="0">
                <a:solidFill>
                  <a:srgbClr val="FFFF00"/>
                </a:solidFill>
                <a:latin typeface="+mn-lt"/>
              </a:rPr>
              <a:t> Rock Star </a:t>
            </a:r>
            <a:br>
              <a:rPr lang="en-US" dirty="0">
                <a:solidFill>
                  <a:srgbClr val="FFFF00"/>
                </a:solidFill>
                <a:latin typeface="+mn-lt"/>
              </a:rPr>
            </a:br>
            <a:r>
              <a:rPr lang="en-US" dirty="0">
                <a:solidFill>
                  <a:srgbClr val="FFFF00"/>
                </a:solidFill>
                <a:latin typeface="+mn-lt"/>
              </a:rPr>
              <a:t>The Play Pen </a:t>
            </a:r>
            <a:r>
              <a:rPr lang="en-US" dirty="0">
                <a:solidFill>
                  <a:schemeClr val="bg1"/>
                </a:solidFill>
                <a:latin typeface="+mn-lt"/>
              </a:rPr>
              <a:t>&amp;</a:t>
            </a:r>
            <a:r>
              <a:rPr lang="en-US" dirty="0">
                <a:solidFill>
                  <a:srgbClr val="FFFF00"/>
                </a:solidFill>
                <a:latin typeface="+mn-lt"/>
              </a:rPr>
              <a:t> The Pig Pen</a:t>
            </a:r>
          </a:p>
        </p:txBody>
      </p:sp>
      <p:pic>
        <p:nvPicPr>
          <p:cNvPr id="4" name="Picture 2"/>
          <p:cNvPicPr>
            <a:picLocks noGrp="1" noChangeAspect="1" noChangeArrowheads="1"/>
          </p:cNvPicPr>
          <p:nvPr>
            <p:ph sz="quarter" idx="10"/>
          </p:nvPr>
        </p:nvPicPr>
        <p:blipFill rotWithShape="1">
          <a:blip r:embed="rId2" cstate="screen">
            <a:extLst>
              <a:ext uri="{28A0092B-C50C-407E-A947-70E740481C1C}">
                <a14:useLocalDpi xmlns:a14="http://schemas.microsoft.com/office/drawing/2010/main"/>
              </a:ext>
            </a:extLst>
          </a:blip>
          <a:srcRect r="-108"/>
          <a:stretch/>
        </p:blipFill>
        <p:spPr>
          <a:xfrm>
            <a:off x="2212314" y="2016815"/>
            <a:ext cx="4719372" cy="3330625"/>
          </a:xfrm>
          <a:noFill/>
        </p:spPr>
      </p:pic>
      <p:sp>
        <p:nvSpPr>
          <p:cNvPr id="3" name="TextBox 2"/>
          <p:cNvSpPr txBox="1"/>
          <p:nvPr/>
        </p:nvSpPr>
        <p:spPr>
          <a:xfrm>
            <a:off x="1435162" y="5347440"/>
            <a:ext cx="6409351" cy="523220"/>
          </a:xfrm>
          <a:prstGeom prst="rect">
            <a:avLst/>
          </a:prstGeom>
          <a:noFill/>
        </p:spPr>
        <p:txBody>
          <a:bodyPr wrap="none" rtlCol="0">
            <a:spAutoFit/>
          </a:bodyPr>
          <a:lstStyle/>
          <a:p>
            <a:pPr defTabSz="457177"/>
            <a:r>
              <a:rPr lang="en-US" sz="2800" b="1" dirty="0">
                <a:solidFill>
                  <a:srgbClr val="FFFFFF"/>
                </a:solidFill>
                <a:latin typeface="Arial"/>
              </a:rPr>
              <a:t>Defendant Rock Star (Pig Pen) WINS</a:t>
            </a:r>
          </a:p>
        </p:txBody>
      </p:sp>
    </p:spTree>
    <p:extLst>
      <p:ext uri="{BB962C8B-B14F-4D97-AF65-F5344CB8AC3E}">
        <p14:creationId xmlns:p14="http://schemas.microsoft.com/office/powerpoint/2010/main" val="270182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F2443C1A-BECC-D848-975B-8EE368ACA8A8}"/>
              </a:ext>
            </a:extLst>
          </p:cNvPr>
          <p:cNvPicPr>
            <a:picLocks noChangeAspect="1"/>
          </p:cNvPicPr>
          <p:nvPr/>
        </p:nvPicPr>
        <p:blipFill>
          <a:blip r:embed="rId2"/>
          <a:stretch>
            <a:fillRect/>
          </a:stretch>
        </p:blipFill>
        <p:spPr>
          <a:xfrm>
            <a:off x="881324" y="201881"/>
            <a:ext cx="7381352" cy="5644946"/>
          </a:xfrm>
          <a:prstGeom prst="rect">
            <a:avLst/>
          </a:prstGeom>
        </p:spPr>
      </p:pic>
    </p:spTree>
    <p:extLst>
      <p:ext uri="{BB962C8B-B14F-4D97-AF65-F5344CB8AC3E}">
        <p14:creationId xmlns:p14="http://schemas.microsoft.com/office/powerpoint/2010/main" val="25028825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1117600"/>
            <a:ext cx="8229600" cy="4608534"/>
          </a:xfrm>
        </p:spPr>
        <p:txBody>
          <a:bodyPr>
            <a:normAutofit/>
          </a:bodyPr>
          <a:lstStyle/>
          <a:p>
            <a:pPr marL="0" indent="0" algn="ctr">
              <a:buNone/>
            </a:pPr>
            <a:r>
              <a:rPr lang="en-US" sz="8800" dirty="0">
                <a:solidFill>
                  <a:srgbClr val="92D050"/>
                </a:solidFill>
              </a:rPr>
              <a:t>QUESTIONS</a:t>
            </a:r>
            <a:r>
              <a:rPr lang="en-US" sz="8800" dirty="0">
                <a:solidFill>
                  <a:srgbClr val="FF0000"/>
                </a:solidFill>
              </a:rPr>
              <a:t>?</a:t>
            </a:r>
          </a:p>
          <a:p>
            <a:pPr marL="0" indent="0" algn="ctr">
              <a:buNone/>
            </a:pPr>
            <a:r>
              <a:rPr lang="en-US" sz="8800" dirty="0">
                <a:solidFill>
                  <a:srgbClr val="FFFF00"/>
                </a:solidFill>
              </a:rPr>
              <a:t>THOUGHTS</a:t>
            </a:r>
            <a:r>
              <a:rPr lang="en-US" sz="8800" dirty="0">
                <a:solidFill>
                  <a:srgbClr val="FF0000"/>
                </a:solidFill>
              </a:rPr>
              <a:t>?</a:t>
            </a:r>
          </a:p>
          <a:p>
            <a:pPr marL="0" indent="0" algn="ctr">
              <a:buNone/>
            </a:pPr>
            <a:r>
              <a:rPr lang="en-US" sz="8800" dirty="0">
                <a:solidFill>
                  <a:srgbClr val="FFFFFF"/>
                </a:solidFill>
              </a:rPr>
              <a:t> DISCUSSION</a:t>
            </a:r>
            <a:r>
              <a:rPr lang="en-US" sz="8800" dirty="0">
                <a:solidFill>
                  <a:srgbClr val="FF0000"/>
                </a:solidFill>
              </a:rPr>
              <a:t>?</a:t>
            </a:r>
          </a:p>
        </p:txBody>
      </p:sp>
    </p:spTree>
    <p:extLst>
      <p:ext uri="{BB962C8B-B14F-4D97-AF65-F5344CB8AC3E}">
        <p14:creationId xmlns:p14="http://schemas.microsoft.com/office/powerpoint/2010/main" val="267256477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640" y="154378"/>
            <a:ext cx="8176160" cy="1396197"/>
          </a:xfrm>
        </p:spPr>
        <p:txBody>
          <a:bodyPr>
            <a:noAutofit/>
          </a:bodyPr>
          <a:lstStyle/>
          <a:p>
            <a:pPr algn="ctr"/>
            <a:r>
              <a:rPr lang="en-US" sz="8000" dirty="0">
                <a:solidFill>
                  <a:srgbClr val="FFFF00"/>
                </a:solidFill>
              </a:rPr>
              <a:t>Pause</a:t>
            </a:r>
          </a:p>
        </p:txBody>
      </p:sp>
      <p:pic>
        <p:nvPicPr>
          <p:cNvPr id="4" name="Content Placeholder 3" descr="Crystal_Project_pause-queue.png"/>
          <p:cNvPicPr>
            <a:picLocks noGrp="1" noChangeAspect="1"/>
          </p:cNvPicPr>
          <p:nvPr>
            <p:ph sz="quarter" idx="10"/>
          </p:nvPr>
        </p:nvPicPr>
        <p:blipFill rotWithShape="1">
          <a:blip r:embed="rId2" cstate="screen">
            <a:extLst>
              <a:ext uri="{28A0092B-C50C-407E-A947-70E740481C1C}">
                <a14:useLocalDpi xmlns:a14="http://schemas.microsoft.com/office/drawing/2010/main"/>
              </a:ext>
            </a:extLst>
          </a:blip>
          <a:srcRect l="1729" r="296"/>
          <a:stretch/>
        </p:blipFill>
        <p:spPr>
          <a:xfrm>
            <a:off x="2526713" y="1776619"/>
            <a:ext cx="4090574" cy="4175125"/>
          </a:xfrm>
        </p:spPr>
      </p:pic>
    </p:spTree>
    <p:extLst>
      <p:ext uri="{BB962C8B-B14F-4D97-AF65-F5344CB8AC3E}">
        <p14:creationId xmlns:p14="http://schemas.microsoft.com/office/powerpoint/2010/main" val="133343203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163A0-85AE-5C42-8102-49090B59E666}"/>
              </a:ext>
            </a:extLst>
          </p:cNvPr>
          <p:cNvSpPr>
            <a:spLocks noGrp="1"/>
          </p:cNvSpPr>
          <p:nvPr>
            <p:ph type="title"/>
          </p:nvPr>
        </p:nvSpPr>
        <p:spPr>
          <a:xfrm>
            <a:off x="457200" y="115866"/>
            <a:ext cx="8229600" cy="810409"/>
          </a:xfrm>
        </p:spPr>
        <p:txBody>
          <a:bodyPr/>
          <a:lstStyle/>
          <a:p>
            <a:r>
              <a:rPr lang="en-US" dirty="0">
                <a:solidFill>
                  <a:srgbClr val="FF0000"/>
                </a:solidFill>
              </a:rPr>
              <a:t>Losing</a:t>
            </a:r>
            <a:r>
              <a:rPr lang="en-US" dirty="0">
                <a:solidFill>
                  <a:srgbClr val="FFFF00"/>
                </a:solidFill>
              </a:rPr>
              <a:t> Reputation </a:t>
            </a:r>
            <a:r>
              <a:rPr lang="en-US" dirty="0">
                <a:solidFill>
                  <a:srgbClr val="FF0000"/>
                </a:solidFill>
              </a:rPr>
              <a:t>or</a:t>
            </a:r>
            <a:r>
              <a:rPr lang="en-US" dirty="0">
                <a:solidFill>
                  <a:srgbClr val="FFFF00"/>
                </a:solidFill>
              </a:rPr>
              <a:t> Goodwill</a:t>
            </a:r>
            <a:r>
              <a:rPr lang="en-US" dirty="0">
                <a:solidFill>
                  <a:srgbClr val="FF0000"/>
                </a:solidFill>
              </a:rPr>
              <a:t>:</a:t>
            </a:r>
            <a:r>
              <a:rPr lang="en-US" dirty="0">
                <a:solidFill>
                  <a:srgbClr val="FFFF00"/>
                </a:solidFill>
              </a:rPr>
              <a:t> </a:t>
            </a:r>
            <a:r>
              <a:rPr lang="en-US" dirty="0">
                <a:solidFill>
                  <a:schemeClr val="bg1"/>
                </a:solidFill>
              </a:rPr>
              <a:t>HOW</a:t>
            </a:r>
            <a:r>
              <a:rPr lang="en-US" dirty="0">
                <a:solidFill>
                  <a:srgbClr val="FF0000"/>
                </a:solidFill>
              </a:rPr>
              <a:t>?</a:t>
            </a:r>
          </a:p>
        </p:txBody>
      </p:sp>
      <p:sp>
        <p:nvSpPr>
          <p:cNvPr id="3" name="Content Placeholder 2">
            <a:extLst>
              <a:ext uri="{FF2B5EF4-FFF2-40B4-BE49-F238E27FC236}">
                <a16:creationId xmlns:a16="http://schemas.microsoft.com/office/drawing/2014/main" id="{1AD5D6D0-B715-804E-A690-22A39328F4FB}"/>
              </a:ext>
            </a:extLst>
          </p:cNvPr>
          <p:cNvSpPr>
            <a:spLocks noGrp="1"/>
          </p:cNvSpPr>
          <p:nvPr>
            <p:ph sz="quarter" idx="10"/>
          </p:nvPr>
        </p:nvSpPr>
        <p:spPr>
          <a:xfrm>
            <a:off x="457199" y="1092530"/>
            <a:ext cx="8556171" cy="4773880"/>
          </a:xfrm>
        </p:spPr>
        <p:txBody>
          <a:bodyPr>
            <a:normAutofit/>
          </a:bodyPr>
          <a:lstStyle/>
          <a:p>
            <a:pPr marL="0" indent="0">
              <a:lnSpc>
                <a:spcPct val="110000"/>
              </a:lnSpc>
              <a:buNone/>
            </a:pPr>
            <a:r>
              <a:rPr lang="en-US" sz="3200" b="1" dirty="0">
                <a:solidFill>
                  <a:schemeClr val="bg1"/>
                </a:solidFill>
              </a:rPr>
              <a:t>3 ways top </a:t>
            </a:r>
            <a:r>
              <a:rPr lang="en-US" sz="3200" b="1" dirty="0">
                <a:solidFill>
                  <a:srgbClr val="FFFF00"/>
                </a:solidFill>
              </a:rPr>
              <a:t>lose goodwill or reputation</a:t>
            </a:r>
            <a:r>
              <a:rPr lang="en-US" sz="3200" b="1" dirty="0">
                <a:solidFill>
                  <a:srgbClr val="FF0000"/>
                </a:solidFill>
              </a:rPr>
              <a:t>:</a:t>
            </a:r>
          </a:p>
          <a:p>
            <a:pPr marL="457200" indent="-457200">
              <a:lnSpc>
                <a:spcPct val="110000"/>
              </a:lnSpc>
              <a:buFont typeface="+mj-lt"/>
              <a:buAutoNum type="arabicPeriod"/>
            </a:pPr>
            <a:r>
              <a:rPr lang="en-US" sz="3200" dirty="0">
                <a:solidFill>
                  <a:srgbClr val="FFFF00"/>
                </a:solidFill>
              </a:rPr>
              <a:t>Acquiescence</a:t>
            </a:r>
            <a:r>
              <a:rPr lang="en-US" sz="3200" dirty="0">
                <a:solidFill>
                  <a:schemeClr val="bg1"/>
                </a:solidFill>
              </a:rPr>
              <a:t> over time </a:t>
            </a:r>
            <a:r>
              <a:rPr lang="en-US" sz="3200" dirty="0">
                <a:solidFill>
                  <a:srgbClr val="FFFF00"/>
                </a:solidFill>
              </a:rPr>
              <a:t>to competitors using identical or similar get-up </a:t>
            </a:r>
            <a:r>
              <a:rPr lang="en-US" sz="3200" dirty="0">
                <a:solidFill>
                  <a:schemeClr val="bg1"/>
                </a:solidFill>
              </a:rPr>
              <a:t>so that it’s no longer distinctive of the Plaintiff as a trade source </a:t>
            </a:r>
            <a:endParaRPr lang="en-CA" sz="3200" dirty="0">
              <a:solidFill>
                <a:schemeClr val="bg1"/>
              </a:solidFill>
            </a:endParaRPr>
          </a:p>
          <a:p>
            <a:pPr marL="457200" indent="-457200">
              <a:lnSpc>
                <a:spcPct val="110000"/>
              </a:lnSpc>
              <a:buFont typeface="+mj-lt"/>
              <a:buAutoNum type="arabicPeriod"/>
            </a:pPr>
            <a:r>
              <a:rPr lang="en-US" sz="3200" dirty="0">
                <a:solidFill>
                  <a:schemeClr val="bg1"/>
                </a:solidFill>
              </a:rPr>
              <a:t>When a </a:t>
            </a:r>
            <a:r>
              <a:rPr lang="en-US" sz="3200" dirty="0">
                <a:solidFill>
                  <a:srgbClr val="FFFF00"/>
                </a:solidFill>
              </a:rPr>
              <a:t>plaintiff goes out of business </a:t>
            </a:r>
            <a:r>
              <a:rPr lang="en-US" sz="3200" dirty="0">
                <a:solidFill>
                  <a:srgbClr val="FF0000"/>
                </a:solidFill>
              </a:rPr>
              <a:t>and</a:t>
            </a:r>
            <a:r>
              <a:rPr lang="en-US" sz="3200" dirty="0">
                <a:solidFill>
                  <a:schemeClr val="bg1"/>
                </a:solidFill>
              </a:rPr>
              <a:t> is </a:t>
            </a:r>
            <a:r>
              <a:rPr lang="en-US" sz="3200" dirty="0">
                <a:solidFill>
                  <a:srgbClr val="FF0000"/>
                </a:solidFill>
              </a:rPr>
              <a:t>no longer using</a:t>
            </a:r>
            <a:r>
              <a:rPr lang="en-US" sz="3200" dirty="0">
                <a:solidFill>
                  <a:schemeClr val="bg1"/>
                </a:solidFill>
              </a:rPr>
              <a:t> a particular name…</a:t>
            </a:r>
            <a:r>
              <a:rPr lang="en-US" sz="3200" dirty="0">
                <a:solidFill>
                  <a:schemeClr val="bg1">
                    <a:lumMod val="75000"/>
                  </a:schemeClr>
                </a:solidFill>
              </a:rPr>
              <a:t>fades away</a:t>
            </a:r>
            <a:r>
              <a:rPr lang="en-US" sz="3200" dirty="0">
                <a:solidFill>
                  <a:schemeClr val="bg1"/>
                </a:solidFill>
              </a:rPr>
              <a:t>… </a:t>
            </a:r>
            <a:endParaRPr lang="en-CA" sz="3200" dirty="0">
              <a:solidFill>
                <a:schemeClr val="bg1"/>
              </a:solidFill>
            </a:endParaRPr>
          </a:p>
          <a:p>
            <a:pPr marL="457200" indent="-457200">
              <a:lnSpc>
                <a:spcPct val="110000"/>
              </a:lnSpc>
              <a:buFont typeface="+mj-lt"/>
              <a:buAutoNum type="arabicPeriod"/>
            </a:pPr>
            <a:r>
              <a:rPr lang="en-US" sz="3200" dirty="0">
                <a:solidFill>
                  <a:schemeClr val="bg1"/>
                </a:solidFill>
              </a:rPr>
              <a:t>When the </a:t>
            </a:r>
            <a:r>
              <a:rPr lang="en-US" sz="3200" dirty="0">
                <a:solidFill>
                  <a:srgbClr val="FF0000"/>
                </a:solidFill>
              </a:rPr>
              <a:t>mark becomes generic</a:t>
            </a:r>
            <a:r>
              <a:rPr lang="en-US" sz="3200" dirty="0">
                <a:solidFill>
                  <a:schemeClr val="bg1"/>
                </a:solidFill>
              </a:rPr>
              <a:t>…</a:t>
            </a:r>
            <a:endParaRPr lang="en-CA" sz="3200" dirty="0">
              <a:solidFill>
                <a:schemeClr val="bg1"/>
              </a:solidFill>
            </a:endParaRPr>
          </a:p>
          <a:p>
            <a:pPr marL="0" indent="0">
              <a:buNone/>
            </a:pPr>
            <a:endParaRPr lang="en-US" b="1" dirty="0"/>
          </a:p>
        </p:txBody>
      </p:sp>
    </p:spTree>
    <p:extLst>
      <p:ext uri="{BB962C8B-B14F-4D97-AF65-F5344CB8AC3E}">
        <p14:creationId xmlns:p14="http://schemas.microsoft.com/office/powerpoint/2010/main" val="240722712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AAB6822D-F62A-5642-A946-E288FFCE48B4}"/>
              </a:ext>
            </a:extLst>
          </p:cNvPr>
          <p:cNvPicPr>
            <a:picLocks noChangeAspect="1"/>
          </p:cNvPicPr>
          <p:nvPr/>
        </p:nvPicPr>
        <p:blipFill>
          <a:blip r:embed="rId2"/>
          <a:stretch>
            <a:fillRect/>
          </a:stretch>
        </p:blipFill>
        <p:spPr>
          <a:xfrm>
            <a:off x="2142421" y="225631"/>
            <a:ext cx="4859157" cy="5545777"/>
          </a:xfrm>
          <a:prstGeom prst="rect">
            <a:avLst/>
          </a:prstGeom>
        </p:spPr>
      </p:pic>
    </p:spTree>
    <p:extLst>
      <p:ext uri="{BB962C8B-B14F-4D97-AF65-F5344CB8AC3E}">
        <p14:creationId xmlns:p14="http://schemas.microsoft.com/office/powerpoint/2010/main" val="213178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A0DB8-4EF4-B049-AFC9-0ACA8FA89EB9}"/>
              </a:ext>
            </a:extLst>
          </p:cNvPr>
          <p:cNvSpPr>
            <a:spLocks noGrp="1"/>
          </p:cNvSpPr>
          <p:nvPr>
            <p:ph type="title"/>
          </p:nvPr>
        </p:nvSpPr>
        <p:spPr/>
        <p:txBody>
          <a:bodyPr>
            <a:normAutofit/>
          </a:bodyPr>
          <a:lstStyle/>
          <a:p>
            <a:pPr algn="ctr"/>
            <a:r>
              <a:rPr lang="en-US" sz="4800" b="1" dirty="0">
                <a:solidFill>
                  <a:srgbClr val="FFFF00"/>
                </a:solidFill>
              </a:rPr>
              <a:t>Evaluation</a:t>
            </a:r>
          </a:p>
        </p:txBody>
      </p:sp>
      <p:sp>
        <p:nvSpPr>
          <p:cNvPr id="3" name="Content Placeholder 2">
            <a:extLst>
              <a:ext uri="{FF2B5EF4-FFF2-40B4-BE49-F238E27FC236}">
                <a16:creationId xmlns:a16="http://schemas.microsoft.com/office/drawing/2014/main" id="{F72122FC-E707-584E-AC4B-90E8518DE09F}"/>
              </a:ext>
            </a:extLst>
          </p:cNvPr>
          <p:cNvSpPr>
            <a:spLocks noGrp="1"/>
          </p:cNvSpPr>
          <p:nvPr>
            <p:ph sz="quarter" idx="10"/>
          </p:nvPr>
        </p:nvSpPr>
        <p:spPr>
          <a:xfrm>
            <a:off x="457200" y="2102069"/>
            <a:ext cx="8229600" cy="3457903"/>
          </a:xfrm>
        </p:spPr>
        <p:txBody>
          <a:bodyPr>
            <a:normAutofit/>
          </a:bodyPr>
          <a:lstStyle/>
          <a:p>
            <a:pPr algn="ctr"/>
            <a:r>
              <a:rPr lang="en-US" sz="4400" dirty="0">
                <a:solidFill>
                  <a:schemeClr val="bg1"/>
                </a:solidFill>
              </a:rPr>
              <a:t>70% = Exam</a:t>
            </a:r>
          </a:p>
          <a:p>
            <a:pPr algn="ctr"/>
            <a:r>
              <a:rPr lang="en-CA" sz="4400" dirty="0">
                <a:solidFill>
                  <a:schemeClr val="bg1"/>
                </a:solidFill>
              </a:rPr>
              <a:t>Paper/Presentation/Post = 20%</a:t>
            </a:r>
          </a:p>
          <a:p>
            <a:pPr algn="ctr"/>
            <a:r>
              <a:rPr lang="en-CA" sz="4400" dirty="0">
                <a:solidFill>
                  <a:schemeClr val="bg1"/>
                </a:solidFill>
              </a:rPr>
              <a:t>  Participation = 10% </a:t>
            </a:r>
            <a:endParaRPr lang="en-US" sz="4400" dirty="0">
              <a:solidFill>
                <a:schemeClr val="bg1"/>
              </a:solidFill>
            </a:endParaRPr>
          </a:p>
        </p:txBody>
      </p:sp>
    </p:spTree>
    <p:extLst>
      <p:ext uri="{BB962C8B-B14F-4D97-AF65-F5344CB8AC3E}">
        <p14:creationId xmlns:p14="http://schemas.microsoft.com/office/powerpoint/2010/main" val="293277847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20259"/>
            <a:ext cx="8229600" cy="833820"/>
          </a:xfrm>
        </p:spPr>
        <p:txBody>
          <a:bodyPr>
            <a:normAutofit fontScale="90000"/>
          </a:bodyPr>
          <a:lstStyle/>
          <a:p>
            <a:br>
              <a:rPr lang="en-US" b="1" dirty="0">
                <a:solidFill>
                  <a:srgbClr val="FFFF00"/>
                </a:solidFill>
              </a:rPr>
            </a:br>
            <a:r>
              <a:rPr lang="en-US" sz="4900" b="1" dirty="0">
                <a:solidFill>
                  <a:srgbClr val="FFFF00"/>
                </a:solidFill>
              </a:rPr>
              <a:t>Passing off</a:t>
            </a:r>
            <a:r>
              <a:rPr lang="en-US" sz="4900" b="1" dirty="0">
                <a:solidFill>
                  <a:srgbClr val="FF0000"/>
                </a:solidFill>
              </a:rPr>
              <a:t>:</a:t>
            </a:r>
            <a:r>
              <a:rPr lang="en-US" sz="4900" b="1" dirty="0">
                <a:solidFill>
                  <a:srgbClr val="FFFF00"/>
                </a:solidFill>
              </a:rPr>
              <a:t> </a:t>
            </a:r>
            <a:r>
              <a:rPr lang="en-US" sz="4900" i="1" dirty="0">
                <a:solidFill>
                  <a:srgbClr val="00B0F0"/>
                </a:solidFill>
                <a:latin typeface="Arial" charset="0"/>
              </a:rPr>
              <a:t>Ad-Lib Club Limited</a:t>
            </a:r>
            <a:br>
              <a:rPr lang="en-US" dirty="0">
                <a:latin typeface="Arial" charset="0"/>
              </a:rPr>
            </a:br>
            <a:endParaRPr lang="en-US" b="1" dirty="0">
              <a:solidFill>
                <a:srgbClr val="FFFF00"/>
              </a:solidFill>
            </a:endParaRPr>
          </a:p>
        </p:txBody>
      </p:sp>
      <p:sp>
        <p:nvSpPr>
          <p:cNvPr id="2" name="Content Placeholder 1"/>
          <p:cNvSpPr>
            <a:spLocks noGrp="1"/>
          </p:cNvSpPr>
          <p:nvPr>
            <p:ph idx="1"/>
          </p:nvPr>
        </p:nvSpPr>
        <p:spPr>
          <a:xfrm>
            <a:off x="225631" y="1045029"/>
            <a:ext cx="8740239" cy="4833257"/>
          </a:xfrm>
        </p:spPr>
        <p:txBody>
          <a:bodyPr>
            <a:normAutofit lnSpcReduction="10000"/>
          </a:bodyPr>
          <a:lstStyle/>
          <a:p>
            <a:pPr>
              <a:lnSpc>
                <a:spcPct val="100000"/>
              </a:lnSpc>
            </a:pPr>
            <a:r>
              <a:rPr lang="en-US" sz="2200" i="1" dirty="0">
                <a:solidFill>
                  <a:schemeClr val="bg1"/>
                </a:solidFill>
                <a:latin typeface="Posterama" panose="020B0604020202020204" pitchFamily="34" charset="0"/>
                <a:cs typeface="Posterama" panose="020B0604020202020204" pitchFamily="34" charset="0"/>
              </a:rPr>
              <a:t>By 1964, the </a:t>
            </a:r>
            <a:r>
              <a:rPr lang="en-US" sz="2200" i="1" dirty="0">
                <a:solidFill>
                  <a:srgbClr val="FFFF00"/>
                </a:solidFill>
                <a:latin typeface="Posterama" panose="020B0604020202020204" pitchFamily="34" charset="0"/>
                <a:cs typeface="Posterama" panose="020B0604020202020204" pitchFamily="34" charset="0"/>
              </a:rPr>
              <a:t>Ad-Lib Club </a:t>
            </a:r>
            <a:r>
              <a:rPr lang="en-US" sz="2200" i="1" dirty="0">
                <a:solidFill>
                  <a:schemeClr val="bg1"/>
                </a:solidFill>
                <a:latin typeface="Posterama" panose="020B0604020202020204" pitchFamily="34" charset="0"/>
                <a:cs typeface="Posterama" panose="020B0604020202020204" pitchFamily="34" charset="0"/>
              </a:rPr>
              <a:t>was a </a:t>
            </a:r>
            <a:r>
              <a:rPr lang="en-US" sz="2200" i="1" dirty="0">
                <a:solidFill>
                  <a:srgbClr val="FFFF00"/>
                </a:solidFill>
                <a:latin typeface="Posterama" panose="020B0604020202020204" pitchFamily="34" charset="0"/>
                <a:cs typeface="Posterama" panose="020B0604020202020204" pitchFamily="34" charset="0"/>
              </a:rPr>
              <a:t>widely known &amp; popular night club</a:t>
            </a:r>
            <a:r>
              <a:rPr lang="en-US" sz="2200" i="1" dirty="0">
                <a:solidFill>
                  <a:schemeClr val="bg1"/>
                </a:solidFill>
                <a:latin typeface="Posterama" panose="020B0604020202020204" pitchFamily="34" charset="0"/>
                <a:cs typeface="Posterama" panose="020B0604020202020204" pitchFamily="34" charset="0"/>
              </a:rPr>
              <a:t> in London, U.K., that had established a </a:t>
            </a:r>
            <a:r>
              <a:rPr lang="en-US" sz="2200" i="1" dirty="0">
                <a:solidFill>
                  <a:srgbClr val="FFFF00"/>
                </a:solidFill>
                <a:latin typeface="Posterama" panose="020B0604020202020204" pitchFamily="34" charset="0"/>
                <a:cs typeface="Posterama" panose="020B0604020202020204" pitchFamily="34" charset="0"/>
              </a:rPr>
              <a:t>substantial goodwill </a:t>
            </a:r>
            <a:r>
              <a:rPr lang="en-US" sz="2200" i="1" dirty="0">
                <a:solidFill>
                  <a:schemeClr val="bg1"/>
                </a:solidFill>
                <a:latin typeface="Posterama" panose="020B0604020202020204" pitchFamily="34" charset="0"/>
                <a:cs typeface="Posterama" panose="020B0604020202020204" pitchFamily="34" charset="0"/>
              </a:rPr>
              <a:t>attached to the name. </a:t>
            </a:r>
          </a:p>
          <a:p>
            <a:pPr>
              <a:lnSpc>
                <a:spcPct val="100000"/>
              </a:lnSpc>
            </a:pPr>
            <a:r>
              <a:rPr lang="en-US" sz="2200" i="1" dirty="0">
                <a:solidFill>
                  <a:schemeClr val="bg1"/>
                </a:solidFill>
                <a:latin typeface="Posterama" panose="020B0604020202020204" pitchFamily="34" charset="0"/>
                <a:cs typeface="Posterama" panose="020B0604020202020204" pitchFamily="34" charset="0"/>
              </a:rPr>
              <a:t>Forced to </a:t>
            </a:r>
            <a:r>
              <a:rPr lang="en-US" sz="2200" i="1" dirty="0">
                <a:solidFill>
                  <a:srgbClr val="FF0000"/>
                </a:solidFill>
                <a:latin typeface="Posterama" panose="020B0604020202020204" pitchFamily="34" charset="0"/>
                <a:cs typeface="Posterama" panose="020B0604020202020204" pitchFamily="34" charset="0"/>
              </a:rPr>
              <a:t>close</a:t>
            </a:r>
            <a:r>
              <a:rPr lang="en-US" sz="2200" i="1" dirty="0">
                <a:solidFill>
                  <a:schemeClr val="bg1"/>
                </a:solidFill>
                <a:latin typeface="Posterama" panose="020B0604020202020204" pitchFamily="34" charset="0"/>
                <a:cs typeface="Posterama" panose="020B0604020202020204" pitchFamily="34" charset="0"/>
              </a:rPr>
              <a:t> in </a:t>
            </a:r>
            <a:r>
              <a:rPr lang="en-US" sz="2200" i="1" dirty="0">
                <a:solidFill>
                  <a:srgbClr val="FF0000"/>
                </a:solidFill>
                <a:latin typeface="Posterama" panose="020B0604020202020204" pitchFamily="34" charset="0"/>
                <a:cs typeface="Posterama" panose="020B0604020202020204" pitchFamily="34" charset="0"/>
              </a:rPr>
              <a:t>1966 </a:t>
            </a:r>
            <a:r>
              <a:rPr lang="en-US" sz="2200" i="1" dirty="0">
                <a:solidFill>
                  <a:srgbClr val="FFFF00"/>
                </a:solidFill>
                <a:latin typeface="Posterama" panose="020B0604020202020204" pitchFamily="34" charset="0"/>
                <a:cs typeface="Posterama" panose="020B0604020202020204" pitchFamily="34" charset="0"/>
              </a:rPr>
              <a:t>due to noise violations</a:t>
            </a:r>
            <a:r>
              <a:rPr lang="en-US" sz="2200" i="1" dirty="0">
                <a:solidFill>
                  <a:schemeClr val="bg1"/>
                </a:solidFill>
                <a:latin typeface="Posterama" panose="020B0604020202020204" pitchFamily="34" charset="0"/>
                <a:cs typeface="Posterama" panose="020B0604020202020204" pitchFamily="34" charset="0"/>
              </a:rPr>
              <a:t>. After that it was looking for alternative premises to re-open.</a:t>
            </a:r>
            <a:endParaRPr lang="en-CA" sz="2200" i="1" dirty="0">
              <a:solidFill>
                <a:schemeClr val="bg1"/>
              </a:solidFill>
              <a:latin typeface="Posterama" panose="020B0604020202020204" pitchFamily="34" charset="0"/>
              <a:cs typeface="Posterama" panose="020B0604020202020204" pitchFamily="34" charset="0"/>
            </a:endParaRPr>
          </a:p>
          <a:p>
            <a:pPr>
              <a:lnSpc>
                <a:spcPct val="100000"/>
              </a:lnSpc>
            </a:pPr>
            <a:r>
              <a:rPr lang="en-US" sz="2200" i="1" dirty="0">
                <a:solidFill>
                  <a:schemeClr val="bg1"/>
                </a:solidFill>
                <a:latin typeface="Posterama" panose="020B0604020202020204" pitchFamily="34" charset="0"/>
                <a:cs typeface="Posterama" panose="020B0604020202020204" pitchFamily="34" charset="0"/>
              </a:rPr>
              <a:t>Then, </a:t>
            </a:r>
            <a:r>
              <a:rPr lang="en-US" sz="2200" i="1" dirty="0">
                <a:solidFill>
                  <a:srgbClr val="FFFF00"/>
                </a:solidFill>
                <a:latin typeface="Posterama" panose="020B0604020202020204" pitchFamily="34" charset="0"/>
                <a:cs typeface="Posterama" panose="020B0604020202020204" pitchFamily="34" charset="0"/>
              </a:rPr>
              <a:t>1970 </a:t>
            </a:r>
            <a:r>
              <a:rPr lang="en-US" sz="2200" i="1" dirty="0">
                <a:solidFill>
                  <a:schemeClr val="bg1"/>
                </a:solidFill>
                <a:latin typeface="Posterama" panose="020B0604020202020204" pitchFamily="34" charset="0"/>
                <a:cs typeface="Posterama" panose="020B0604020202020204" pitchFamily="34" charset="0"/>
              </a:rPr>
              <a:t>– </a:t>
            </a:r>
            <a:r>
              <a:rPr lang="en-US" sz="2200" i="1" dirty="0">
                <a:solidFill>
                  <a:srgbClr val="FFFF00"/>
                </a:solidFill>
                <a:latin typeface="Posterama" panose="020B0604020202020204" pitchFamily="34" charset="0"/>
                <a:cs typeface="Posterama" panose="020B0604020202020204" pitchFamily="34" charset="0"/>
              </a:rPr>
              <a:t>on the same premises </a:t>
            </a:r>
            <a:r>
              <a:rPr lang="en-US" sz="2200" i="1" dirty="0">
                <a:solidFill>
                  <a:schemeClr val="bg1"/>
                </a:solidFill>
                <a:latin typeface="Posterama" panose="020B0604020202020204" pitchFamily="34" charset="0"/>
                <a:cs typeface="Posterama" panose="020B0604020202020204" pitchFamily="34" charset="0"/>
              </a:rPr>
              <a:t>– it seemed as if the Ad-Lib Club is re-opening. Article stated: “</a:t>
            </a:r>
            <a:r>
              <a:rPr lang="en-US" sz="2200" i="1" dirty="0">
                <a:solidFill>
                  <a:srgbClr val="FFFF00"/>
                </a:solidFill>
                <a:latin typeface="Posterama" panose="020B0604020202020204" pitchFamily="34" charset="0"/>
                <a:cs typeface="Posterama" panose="020B0604020202020204" pitchFamily="34" charset="0"/>
              </a:rPr>
              <a:t>The AD-LIB, first and most successful of London’s swinging discotheques of the 1960s will reopen this month”</a:t>
            </a:r>
            <a:r>
              <a:rPr lang="en-US" sz="2200" i="1" dirty="0">
                <a:solidFill>
                  <a:schemeClr val="bg1"/>
                </a:solidFill>
                <a:latin typeface="Posterama" panose="020B0604020202020204" pitchFamily="34" charset="0"/>
                <a:cs typeface="Posterama" panose="020B0604020202020204" pitchFamily="34" charset="0"/>
              </a:rPr>
              <a:t>.</a:t>
            </a:r>
            <a:endParaRPr lang="en-CA" sz="2200" i="1" dirty="0">
              <a:solidFill>
                <a:schemeClr val="bg1"/>
              </a:solidFill>
              <a:latin typeface="Posterama" panose="020B0604020202020204" pitchFamily="34" charset="0"/>
              <a:cs typeface="Posterama" panose="020B0604020202020204" pitchFamily="34" charset="0"/>
            </a:endParaRPr>
          </a:p>
          <a:p>
            <a:pPr>
              <a:lnSpc>
                <a:spcPct val="100000"/>
              </a:lnSpc>
            </a:pPr>
            <a:r>
              <a:rPr lang="en-US" sz="2200" i="1" dirty="0">
                <a:solidFill>
                  <a:schemeClr val="bg1"/>
                </a:solidFill>
                <a:latin typeface="Posterama" panose="020B0604020202020204" pitchFamily="34" charset="0"/>
                <a:cs typeface="Posterama" panose="020B0604020202020204" pitchFamily="34" charset="0"/>
              </a:rPr>
              <a:t>Ad-Lib, after seeing this article, asked the court for an injunction that would prevent the Defendant from passing off the Defendant’s business as the business of the Plaintiff.</a:t>
            </a:r>
            <a:endParaRPr lang="en-CA" sz="2200" i="1" dirty="0">
              <a:solidFill>
                <a:schemeClr val="bg1"/>
              </a:solidFill>
              <a:latin typeface="Posterama" panose="020B0604020202020204" pitchFamily="34" charset="0"/>
              <a:cs typeface="Posterama" panose="020B0604020202020204" pitchFamily="34" charset="0"/>
            </a:endParaRPr>
          </a:p>
          <a:p>
            <a:pPr>
              <a:lnSpc>
                <a:spcPct val="100000"/>
              </a:lnSpc>
            </a:pPr>
            <a:r>
              <a:rPr lang="en-US" sz="2200" i="1" dirty="0">
                <a:solidFill>
                  <a:schemeClr val="bg1"/>
                </a:solidFill>
                <a:latin typeface="Posterama" panose="020B0604020202020204" pitchFamily="34" charset="0"/>
                <a:cs typeface="Posterama" panose="020B0604020202020204" pitchFamily="34" charset="0"/>
              </a:rPr>
              <a:t>The judge noted that in 1965, the Ad-Lib Club had substantial goodwill in its name. However, Ad-Lib closed in 1966. </a:t>
            </a:r>
            <a:endParaRPr lang="en-CA" sz="2200" i="1" dirty="0">
              <a:solidFill>
                <a:schemeClr val="bg1"/>
              </a:solidFill>
              <a:latin typeface="Posterama" panose="020B0604020202020204" pitchFamily="34" charset="0"/>
              <a:cs typeface="Posterama" panose="020B0604020202020204" pitchFamily="34" charset="0"/>
            </a:endParaRPr>
          </a:p>
          <a:p>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140</a:t>
            </a:fld>
            <a:endParaRPr lang="en-US"/>
          </a:p>
        </p:txBody>
      </p:sp>
    </p:spTree>
    <p:extLst>
      <p:ext uri="{BB962C8B-B14F-4D97-AF65-F5344CB8AC3E}">
        <p14:creationId xmlns:p14="http://schemas.microsoft.com/office/powerpoint/2010/main" val="153198067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20259"/>
            <a:ext cx="8229600" cy="833820"/>
          </a:xfrm>
        </p:spPr>
        <p:txBody>
          <a:bodyPr>
            <a:normAutofit fontScale="90000"/>
          </a:bodyPr>
          <a:lstStyle/>
          <a:p>
            <a:br>
              <a:rPr lang="en-US" b="1" dirty="0">
                <a:solidFill>
                  <a:srgbClr val="FFFF00"/>
                </a:solidFill>
              </a:rPr>
            </a:br>
            <a:r>
              <a:rPr lang="en-US" sz="4900" b="1" dirty="0">
                <a:solidFill>
                  <a:srgbClr val="FFFF00"/>
                </a:solidFill>
              </a:rPr>
              <a:t>Passing off</a:t>
            </a:r>
            <a:r>
              <a:rPr lang="en-US" sz="4900" b="1" dirty="0">
                <a:solidFill>
                  <a:srgbClr val="FF0000"/>
                </a:solidFill>
              </a:rPr>
              <a:t>:</a:t>
            </a:r>
            <a:r>
              <a:rPr lang="en-US" sz="4900" b="1" dirty="0">
                <a:solidFill>
                  <a:srgbClr val="FFFF00"/>
                </a:solidFill>
              </a:rPr>
              <a:t> </a:t>
            </a:r>
            <a:r>
              <a:rPr lang="en-US" sz="4900" i="1" dirty="0">
                <a:solidFill>
                  <a:srgbClr val="00B0F0"/>
                </a:solidFill>
                <a:latin typeface="Arial" charset="0"/>
              </a:rPr>
              <a:t>Ad-Lib Club Limited</a:t>
            </a:r>
            <a:br>
              <a:rPr lang="en-US" dirty="0">
                <a:latin typeface="Arial" charset="0"/>
              </a:rPr>
            </a:br>
            <a:endParaRPr lang="en-US" b="1" dirty="0">
              <a:solidFill>
                <a:srgbClr val="FFFF00"/>
              </a:solidFill>
            </a:endParaRPr>
          </a:p>
        </p:txBody>
      </p:sp>
      <p:sp>
        <p:nvSpPr>
          <p:cNvPr id="2" name="Content Placeholder 1"/>
          <p:cNvSpPr>
            <a:spLocks noGrp="1"/>
          </p:cNvSpPr>
          <p:nvPr>
            <p:ph idx="1"/>
          </p:nvPr>
        </p:nvSpPr>
        <p:spPr>
          <a:xfrm>
            <a:off x="225631" y="1045029"/>
            <a:ext cx="8740239" cy="4833257"/>
          </a:xfrm>
        </p:spPr>
        <p:txBody>
          <a:bodyPr>
            <a:normAutofit fontScale="85000" lnSpcReduction="10000"/>
          </a:bodyPr>
          <a:lstStyle/>
          <a:p>
            <a:pPr marL="0" indent="0">
              <a:lnSpc>
                <a:spcPct val="120000"/>
              </a:lnSpc>
              <a:buNone/>
            </a:pPr>
            <a:r>
              <a:rPr lang="en-US" sz="2800" b="1" dirty="0">
                <a:solidFill>
                  <a:schemeClr val="bg1"/>
                </a:solidFill>
              </a:rPr>
              <a:t>I</a:t>
            </a:r>
            <a:r>
              <a:rPr lang="en-US" sz="2800" dirty="0">
                <a:solidFill>
                  <a:schemeClr val="bg1"/>
                </a:solidFill>
              </a:rPr>
              <a:t>t had been five years since Ad-Lib carried on the business of a club. </a:t>
            </a:r>
            <a:r>
              <a:rPr lang="en-US" sz="2800" b="1" dirty="0">
                <a:solidFill>
                  <a:srgbClr val="FFFF00"/>
                </a:solidFill>
              </a:rPr>
              <a:t>Court still determined that Ad-Lib had goodwill in its name because: </a:t>
            </a:r>
            <a:endParaRPr lang="en-CA" sz="2800" dirty="0">
              <a:solidFill>
                <a:srgbClr val="FFFF00"/>
              </a:solidFill>
            </a:endParaRPr>
          </a:p>
          <a:p>
            <a:pPr marL="457200" indent="-457200">
              <a:lnSpc>
                <a:spcPct val="120000"/>
              </a:lnSpc>
              <a:buFont typeface="+mj-lt"/>
              <a:buAutoNum type="arabicPeriod"/>
            </a:pPr>
            <a:r>
              <a:rPr lang="en-US" sz="2800" dirty="0">
                <a:solidFill>
                  <a:srgbClr val="FFFF00"/>
                </a:solidFill>
              </a:rPr>
              <a:t>Defendants must  have chosen the name Ad-Lib Club by reason of the reputation </a:t>
            </a:r>
            <a:r>
              <a:rPr lang="en-US" sz="2800" dirty="0">
                <a:solidFill>
                  <a:schemeClr val="bg1"/>
                </a:solidFill>
              </a:rPr>
              <a:t>acquired by Ad-Lib (the Plaintiff). No evidence filed showing any other reason for the selection of the name. </a:t>
            </a:r>
            <a:endParaRPr lang="en-CA" sz="2800" dirty="0">
              <a:solidFill>
                <a:schemeClr val="bg1"/>
              </a:solidFill>
            </a:endParaRPr>
          </a:p>
          <a:p>
            <a:pPr marL="457200" indent="-457200">
              <a:lnSpc>
                <a:spcPct val="120000"/>
              </a:lnSpc>
              <a:buFont typeface="+mj-lt"/>
              <a:buAutoNum type="arabicPeriod"/>
            </a:pPr>
            <a:r>
              <a:rPr lang="en-US" sz="2800" dirty="0">
                <a:solidFill>
                  <a:schemeClr val="bg1"/>
                </a:solidFill>
              </a:rPr>
              <a:t>Based on various </a:t>
            </a:r>
            <a:r>
              <a:rPr lang="en-US" sz="2800" dirty="0">
                <a:solidFill>
                  <a:srgbClr val="FFFF00"/>
                </a:solidFill>
              </a:rPr>
              <a:t>news articles</a:t>
            </a:r>
            <a:r>
              <a:rPr lang="en-US" sz="2800" dirty="0">
                <a:solidFill>
                  <a:schemeClr val="bg1"/>
                </a:solidFill>
              </a:rPr>
              <a:t>, members of </a:t>
            </a:r>
            <a:r>
              <a:rPr lang="en-US" sz="2800" dirty="0">
                <a:solidFill>
                  <a:srgbClr val="FFFF00"/>
                </a:solidFill>
              </a:rPr>
              <a:t>the public clearly seemed to see the new club as a continuation</a:t>
            </a:r>
            <a:r>
              <a:rPr lang="en-US" sz="2800" dirty="0">
                <a:solidFill>
                  <a:schemeClr val="bg1"/>
                </a:solidFill>
              </a:rPr>
              <a:t> of the Plaintiff’s club. </a:t>
            </a:r>
            <a:endParaRPr lang="en-CA" sz="2800" dirty="0">
              <a:solidFill>
                <a:schemeClr val="bg1"/>
              </a:solidFill>
            </a:endParaRPr>
          </a:p>
          <a:p>
            <a:pPr marL="0" indent="0">
              <a:lnSpc>
                <a:spcPct val="120000"/>
              </a:lnSpc>
              <a:buNone/>
            </a:pPr>
            <a:r>
              <a:rPr lang="en-US" sz="2800" dirty="0">
                <a:solidFill>
                  <a:schemeClr val="bg1"/>
                </a:solidFill>
              </a:rPr>
              <a:t>Accordingly, </a:t>
            </a:r>
            <a:r>
              <a:rPr lang="en-US" sz="2800" dirty="0">
                <a:solidFill>
                  <a:srgbClr val="FF0000"/>
                </a:solidFill>
              </a:rPr>
              <a:t>Ad-Lib, the Plaintiff company, still has goodwill </a:t>
            </a:r>
            <a:r>
              <a:rPr lang="en-US" sz="2800" dirty="0">
                <a:solidFill>
                  <a:schemeClr val="bg1"/>
                </a:solidFill>
              </a:rPr>
              <a:t>and was entitled to exploit it and protect it. </a:t>
            </a:r>
            <a:endParaRPr lang="en-CA" sz="2800" dirty="0">
              <a:solidFill>
                <a:schemeClr val="bg1"/>
              </a:solidFill>
            </a:endParaRPr>
          </a:p>
          <a:p>
            <a:endParaRPr lang="en-CA" dirty="0"/>
          </a:p>
          <a:p>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141</a:t>
            </a:fld>
            <a:endParaRPr lang="en-US"/>
          </a:p>
        </p:txBody>
      </p:sp>
    </p:spTree>
    <p:extLst>
      <p:ext uri="{BB962C8B-B14F-4D97-AF65-F5344CB8AC3E}">
        <p14:creationId xmlns:p14="http://schemas.microsoft.com/office/powerpoint/2010/main" val="332120931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79636"/>
            <a:ext cx="8354291" cy="901019"/>
          </a:xfrm>
        </p:spPr>
        <p:txBody>
          <a:bodyPr>
            <a:normAutofit fontScale="90000"/>
          </a:bodyPr>
          <a:lstStyle/>
          <a:p>
            <a:br>
              <a:rPr lang="en-US" b="1" dirty="0">
                <a:solidFill>
                  <a:srgbClr val="FFFF00"/>
                </a:solidFill>
              </a:rPr>
            </a:br>
            <a:r>
              <a:rPr lang="en-US" sz="4000" b="1" dirty="0">
                <a:solidFill>
                  <a:srgbClr val="FFFF00"/>
                </a:solidFill>
              </a:rPr>
              <a:t>Passing off</a:t>
            </a:r>
            <a:r>
              <a:rPr lang="en-US" sz="4000" b="1" dirty="0">
                <a:solidFill>
                  <a:srgbClr val="FF0000"/>
                </a:solidFill>
              </a:rPr>
              <a:t>:</a:t>
            </a:r>
            <a:r>
              <a:rPr lang="en-US" sz="4000" b="1" dirty="0">
                <a:solidFill>
                  <a:srgbClr val="FFFF00"/>
                </a:solidFill>
              </a:rPr>
              <a:t> </a:t>
            </a:r>
            <a:r>
              <a:rPr lang="en-US" sz="4000" dirty="0">
                <a:solidFill>
                  <a:schemeClr val="bg1"/>
                </a:solidFill>
              </a:rPr>
              <a:t>Principles from </a:t>
            </a:r>
            <a:r>
              <a:rPr lang="en-US" sz="4000" i="1" dirty="0">
                <a:solidFill>
                  <a:srgbClr val="00B0F0"/>
                </a:solidFill>
                <a:latin typeface="Arial" charset="0"/>
              </a:rPr>
              <a:t>Ad-Lib Club </a:t>
            </a:r>
            <a:br>
              <a:rPr lang="en-US" dirty="0">
                <a:latin typeface="Arial" charset="0"/>
              </a:rPr>
            </a:br>
            <a:endParaRPr lang="en-US" b="1" dirty="0">
              <a:solidFill>
                <a:srgbClr val="FFFF00"/>
              </a:solidFill>
            </a:endParaRPr>
          </a:p>
        </p:txBody>
      </p:sp>
      <p:sp>
        <p:nvSpPr>
          <p:cNvPr id="2" name="Content Placeholder 1"/>
          <p:cNvSpPr>
            <a:spLocks noGrp="1"/>
          </p:cNvSpPr>
          <p:nvPr>
            <p:ph idx="1"/>
          </p:nvPr>
        </p:nvSpPr>
        <p:spPr>
          <a:xfrm>
            <a:off x="457200" y="1235035"/>
            <a:ext cx="8473044" cy="4643252"/>
          </a:xfrm>
        </p:spPr>
        <p:txBody>
          <a:bodyPr>
            <a:normAutofit fontScale="77500" lnSpcReduction="20000"/>
          </a:bodyPr>
          <a:lstStyle/>
          <a:p>
            <a:pPr>
              <a:lnSpc>
                <a:spcPct val="120000"/>
              </a:lnSpc>
            </a:pPr>
            <a:r>
              <a:rPr lang="en-US" sz="4100" dirty="0">
                <a:solidFill>
                  <a:srgbClr val="FFFF00"/>
                </a:solidFill>
                <a:latin typeface="+mn-lt"/>
              </a:rPr>
              <a:t>Where someone stops carrying on a business</a:t>
            </a:r>
            <a:r>
              <a:rPr lang="en-US" sz="4100" dirty="0">
                <a:solidFill>
                  <a:schemeClr val="bg1"/>
                </a:solidFill>
                <a:latin typeface="+mn-lt"/>
              </a:rPr>
              <a:t>, </a:t>
            </a:r>
            <a:r>
              <a:rPr lang="en-US" sz="4100" dirty="0">
                <a:solidFill>
                  <a:srgbClr val="FF0000"/>
                </a:solidFill>
                <a:latin typeface="+mn-lt"/>
              </a:rPr>
              <a:t>they keep, for a period of time, the goodwill attached to that business</a:t>
            </a:r>
            <a:r>
              <a:rPr lang="en-US" sz="4100" dirty="0">
                <a:solidFill>
                  <a:schemeClr val="bg1"/>
                </a:solidFill>
                <a:latin typeface="+mn-lt"/>
              </a:rPr>
              <a:t>. </a:t>
            </a:r>
          </a:p>
          <a:p>
            <a:pPr>
              <a:lnSpc>
                <a:spcPct val="120000"/>
              </a:lnSpc>
            </a:pPr>
            <a:r>
              <a:rPr lang="en-US" sz="4100" dirty="0">
                <a:solidFill>
                  <a:schemeClr val="bg1"/>
                </a:solidFill>
                <a:latin typeface="+mn-lt"/>
              </a:rPr>
              <a:t>As long as that goodwill remains, the person should be able to enforce his rights in respect to any name attached to that goodwill.</a:t>
            </a:r>
          </a:p>
          <a:p>
            <a:pPr>
              <a:lnSpc>
                <a:spcPct val="120000"/>
              </a:lnSpc>
            </a:pPr>
            <a:r>
              <a:rPr lang="en-US" sz="4100" dirty="0">
                <a:solidFill>
                  <a:srgbClr val="FFFF00"/>
                </a:solidFill>
                <a:latin typeface="+mn-lt"/>
              </a:rPr>
              <a:t> When goodwill expires is a question of fact. </a:t>
            </a:r>
          </a:p>
          <a:p>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142</a:t>
            </a:fld>
            <a:endParaRPr lang="en-US"/>
          </a:p>
        </p:txBody>
      </p:sp>
    </p:spTree>
    <p:extLst>
      <p:ext uri="{BB962C8B-B14F-4D97-AF65-F5344CB8AC3E}">
        <p14:creationId xmlns:p14="http://schemas.microsoft.com/office/powerpoint/2010/main" val="17635409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0FC59-71E7-6140-8D8E-0AB284BD4843}"/>
              </a:ext>
            </a:extLst>
          </p:cNvPr>
          <p:cNvSpPr>
            <a:spLocks noGrp="1"/>
          </p:cNvSpPr>
          <p:nvPr>
            <p:ph type="title"/>
          </p:nvPr>
        </p:nvSpPr>
        <p:spPr>
          <a:xfrm>
            <a:off x="457200" y="207840"/>
            <a:ext cx="8229600" cy="1016000"/>
          </a:xfrm>
        </p:spPr>
        <p:txBody>
          <a:bodyPr>
            <a:noAutofit/>
          </a:bodyPr>
          <a:lstStyle/>
          <a:p>
            <a:r>
              <a:rPr lang="en-US" sz="6000" b="1" dirty="0">
                <a:solidFill>
                  <a:srgbClr val="FFFF00"/>
                </a:solidFill>
              </a:rPr>
              <a:t>Overall principle</a:t>
            </a:r>
          </a:p>
        </p:txBody>
      </p:sp>
      <p:sp>
        <p:nvSpPr>
          <p:cNvPr id="3" name="Content Placeholder 2">
            <a:extLst>
              <a:ext uri="{FF2B5EF4-FFF2-40B4-BE49-F238E27FC236}">
                <a16:creationId xmlns:a16="http://schemas.microsoft.com/office/drawing/2014/main" id="{B6586F11-19CD-9B46-B3D6-4DA19C7A0C5A}"/>
              </a:ext>
            </a:extLst>
          </p:cNvPr>
          <p:cNvSpPr>
            <a:spLocks noGrp="1"/>
          </p:cNvSpPr>
          <p:nvPr>
            <p:ph sz="quarter" idx="10"/>
          </p:nvPr>
        </p:nvSpPr>
        <p:spPr/>
        <p:txBody>
          <a:bodyPr>
            <a:normAutofit fontScale="92500" lnSpcReduction="20000"/>
          </a:bodyPr>
          <a:lstStyle/>
          <a:p>
            <a:pPr marL="0" indent="0">
              <a:lnSpc>
                <a:spcPct val="110000"/>
              </a:lnSpc>
              <a:buNone/>
            </a:pPr>
            <a:r>
              <a:rPr lang="en-US" sz="4400" dirty="0">
                <a:solidFill>
                  <a:schemeClr val="bg1"/>
                </a:solidFill>
              </a:rPr>
              <a:t>An enterprise </a:t>
            </a:r>
            <a:r>
              <a:rPr lang="en-US" sz="4400" dirty="0">
                <a:solidFill>
                  <a:srgbClr val="FFFF00"/>
                </a:solidFill>
              </a:rPr>
              <a:t>can eventually lose its goodwill</a:t>
            </a:r>
            <a:r>
              <a:rPr lang="en-US" sz="4400" dirty="0">
                <a:solidFill>
                  <a:schemeClr val="bg1"/>
                </a:solidFill>
              </a:rPr>
              <a:t>, after a period of time, </a:t>
            </a:r>
            <a:r>
              <a:rPr lang="en-US" sz="4400" dirty="0">
                <a:solidFill>
                  <a:srgbClr val="FFFF00"/>
                </a:solidFill>
              </a:rPr>
              <a:t>if it shuts down</a:t>
            </a:r>
            <a:r>
              <a:rPr lang="en-US" sz="4400" dirty="0">
                <a:solidFill>
                  <a:schemeClr val="bg1"/>
                </a:solidFill>
              </a:rPr>
              <a:t>. After a period of non-use, a name or product appearance will lose its “mojo” (not a technical term) and no longer be distinctive of a certain trade source. </a:t>
            </a:r>
            <a:endParaRPr lang="en-CA" sz="4400" dirty="0">
              <a:solidFill>
                <a:schemeClr val="bg1"/>
              </a:solidFill>
            </a:endParaRPr>
          </a:p>
          <a:p>
            <a:endParaRPr lang="en-US" dirty="0"/>
          </a:p>
        </p:txBody>
      </p:sp>
    </p:spTree>
    <p:extLst>
      <p:ext uri="{BB962C8B-B14F-4D97-AF65-F5344CB8AC3E}">
        <p14:creationId xmlns:p14="http://schemas.microsoft.com/office/powerpoint/2010/main" val="129200479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it up city at night&#10;&#10;Description automatically generated">
            <a:extLst>
              <a:ext uri="{FF2B5EF4-FFF2-40B4-BE49-F238E27FC236}">
                <a16:creationId xmlns:a16="http://schemas.microsoft.com/office/drawing/2014/main" id="{1B9EE4E8-E42C-374B-BB3E-DE6CCCBDDD31}"/>
              </a:ext>
            </a:extLst>
          </p:cNvPr>
          <p:cNvPicPr>
            <a:picLocks noChangeAspect="1"/>
          </p:cNvPicPr>
          <p:nvPr/>
        </p:nvPicPr>
        <p:blipFill>
          <a:blip r:embed="rId2"/>
          <a:stretch>
            <a:fillRect/>
          </a:stretch>
        </p:blipFill>
        <p:spPr>
          <a:xfrm>
            <a:off x="1084794" y="771897"/>
            <a:ext cx="6974412" cy="4700703"/>
          </a:xfrm>
          <a:prstGeom prst="rect">
            <a:avLst/>
          </a:prstGeom>
        </p:spPr>
      </p:pic>
    </p:spTree>
    <p:extLst>
      <p:ext uri="{BB962C8B-B14F-4D97-AF65-F5344CB8AC3E}">
        <p14:creationId xmlns:p14="http://schemas.microsoft.com/office/powerpoint/2010/main" val="258406039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0F9F07C0-795D-5F45-945F-6AF5D2693B38}"/>
              </a:ext>
            </a:extLst>
          </p:cNvPr>
          <p:cNvPicPr>
            <a:picLocks noChangeAspect="1"/>
          </p:cNvPicPr>
          <p:nvPr/>
        </p:nvPicPr>
        <p:blipFill>
          <a:blip r:embed="rId2"/>
          <a:stretch>
            <a:fillRect/>
          </a:stretch>
        </p:blipFill>
        <p:spPr>
          <a:xfrm>
            <a:off x="1096747" y="142504"/>
            <a:ext cx="6950505" cy="5680772"/>
          </a:xfrm>
          <a:prstGeom prst="rect">
            <a:avLst/>
          </a:prstGeom>
        </p:spPr>
      </p:pic>
    </p:spTree>
    <p:extLst>
      <p:ext uri="{BB962C8B-B14F-4D97-AF65-F5344CB8AC3E}">
        <p14:creationId xmlns:p14="http://schemas.microsoft.com/office/powerpoint/2010/main" val="36497894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map&#10;&#10;Description automatically generated">
            <a:extLst>
              <a:ext uri="{FF2B5EF4-FFF2-40B4-BE49-F238E27FC236}">
                <a16:creationId xmlns:a16="http://schemas.microsoft.com/office/drawing/2014/main" id="{4ED15540-4F95-1B47-B460-716686029FFC}"/>
              </a:ext>
            </a:extLst>
          </p:cNvPr>
          <p:cNvPicPr>
            <a:picLocks noChangeAspect="1"/>
          </p:cNvPicPr>
          <p:nvPr/>
        </p:nvPicPr>
        <p:blipFill>
          <a:blip r:embed="rId2"/>
          <a:stretch>
            <a:fillRect/>
          </a:stretch>
        </p:blipFill>
        <p:spPr>
          <a:xfrm>
            <a:off x="985986" y="331399"/>
            <a:ext cx="7172028" cy="5440007"/>
          </a:xfrm>
          <a:prstGeom prst="rect">
            <a:avLst/>
          </a:prstGeom>
        </p:spPr>
      </p:pic>
    </p:spTree>
    <p:extLst>
      <p:ext uri="{BB962C8B-B14F-4D97-AF65-F5344CB8AC3E}">
        <p14:creationId xmlns:p14="http://schemas.microsoft.com/office/powerpoint/2010/main" val="71179674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1117600"/>
            <a:ext cx="8229600" cy="4608534"/>
          </a:xfrm>
        </p:spPr>
        <p:txBody>
          <a:bodyPr>
            <a:normAutofit/>
          </a:bodyPr>
          <a:lstStyle/>
          <a:p>
            <a:pPr marL="0" indent="0" algn="ctr">
              <a:buNone/>
            </a:pPr>
            <a:r>
              <a:rPr lang="en-US" sz="8800" dirty="0">
                <a:solidFill>
                  <a:srgbClr val="92D050"/>
                </a:solidFill>
              </a:rPr>
              <a:t>QUESTIONS</a:t>
            </a:r>
            <a:r>
              <a:rPr lang="en-US" sz="8800" dirty="0">
                <a:solidFill>
                  <a:srgbClr val="FF0000"/>
                </a:solidFill>
              </a:rPr>
              <a:t>?</a:t>
            </a:r>
          </a:p>
          <a:p>
            <a:pPr marL="0" indent="0" algn="ctr">
              <a:buNone/>
            </a:pPr>
            <a:r>
              <a:rPr lang="en-US" sz="8800" dirty="0">
                <a:solidFill>
                  <a:srgbClr val="FFFF00"/>
                </a:solidFill>
              </a:rPr>
              <a:t>THOUGHTS</a:t>
            </a:r>
            <a:r>
              <a:rPr lang="en-US" sz="8800" dirty="0">
                <a:solidFill>
                  <a:srgbClr val="FF0000"/>
                </a:solidFill>
              </a:rPr>
              <a:t>?</a:t>
            </a:r>
          </a:p>
          <a:p>
            <a:pPr marL="0" indent="0" algn="ctr">
              <a:buNone/>
            </a:pPr>
            <a:r>
              <a:rPr lang="en-US" sz="8800" dirty="0">
                <a:solidFill>
                  <a:srgbClr val="FFFFFF"/>
                </a:solidFill>
              </a:rPr>
              <a:t> DISCUSSION</a:t>
            </a:r>
            <a:r>
              <a:rPr lang="en-US" sz="8800" dirty="0">
                <a:solidFill>
                  <a:srgbClr val="FF0000"/>
                </a:solidFill>
              </a:rPr>
              <a:t>?</a:t>
            </a:r>
          </a:p>
        </p:txBody>
      </p:sp>
    </p:spTree>
    <p:extLst>
      <p:ext uri="{BB962C8B-B14F-4D97-AF65-F5344CB8AC3E}">
        <p14:creationId xmlns:p14="http://schemas.microsoft.com/office/powerpoint/2010/main" val="167156538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640" y="154378"/>
            <a:ext cx="8176160" cy="1396197"/>
          </a:xfrm>
        </p:spPr>
        <p:txBody>
          <a:bodyPr>
            <a:noAutofit/>
          </a:bodyPr>
          <a:lstStyle/>
          <a:p>
            <a:pPr algn="ctr"/>
            <a:r>
              <a:rPr lang="en-US" sz="8000" dirty="0">
                <a:solidFill>
                  <a:srgbClr val="FFFF00"/>
                </a:solidFill>
              </a:rPr>
              <a:t>Pause</a:t>
            </a:r>
          </a:p>
        </p:txBody>
      </p:sp>
      <p:pic>
        <p:nvPicPr>
          <p:cNvPr id="4" name="Content Placeholder 3" descr="Crystal_Project_pause-queue.png"/>
          <p:cNvPicPr>
            <a:picLocks noGrp="1" noChangeAspect="1"/>
          </p:cNvPicPr>
          <p:nvPr>
            <p:ph sz="quarter" idx="10"/>
          </p:nvPr>
        </p:nvPicPr>
        <p:blipFill rotWithShape="1">
          <a:blip r:embed="rId2" cstate="screen">
            <a:extLst>
              <a:ext uri="{28A0092B-C50C-407E-A947-70E740481C1C}">
                <a14:useLocalDpi xmlns:a14="http://schemas.microsoft.com/office/drawing/2010/main"/>
              </a:ext>
            </a:extLst>
          </a:blip>
          <a:srcRect l="1729" r="296"/>
          <a:stretch/>
        </p:blipFill>
        <p:spPr>
          <a:xfrm>
            <a:off x="2526713" y="1776619"/>
            <a:ext cx="4090574" cy="4175125"/>
          </a:xfrm>
        </p:spPr>
      </p:pic>
    </p:spTree>
    <p:extLst>
      <p:ext uri="{BB962C8B-B14F-4D97-AF65-F5344CB8AC3E}">
        <p14:creationId xmlns:p14="http://schemas.microsoft.com/office/powerpoint/2010/main" val="323469278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83687"/>
            <a:ext cx="8229600" cy="924770"/>
          </a:xfrm>
        </p:spPr>
        <p:txBody>
          <a:bodyPr/>
          <a:lstStyle/>
          <a:p>
            <a:pPr algn="ctr"/>
            <a:r>
              <a:rPr lang="en-US" b="1" dirty="0">
                <a:solidFill>
                  <a:srgbClr val="FFFF00"/>
                </a:solidFill>
              </a:rPr>
              <a:t>Passing off</a:t>
            </a:r>
            <a:r>
              <a:rPr lang="en-US" b="1" dirty="0">
                <a:solidFill>
                  <a:srgbClr val="FF0000"/>
                </a:solidFill>
              </a:rPr>
              <a:t>:</a:t>
            </a:r>
            <a:r>
              <a:rPr lang="en-US" b="1" dirty="0">
                <a:solidFill>
                  <a:srgbClr val="FFFF00"/>
                </a:solidFill>
              </a:rPr>
              <a:t> </a:t>
            </a:r>
            <a:r>
              <a:rPr lang="en-US" dirty="0">
                <a:solidFill>
                  <a:schemeClr val="bg1"/>
                </a:solidFill>
              </a:rPr>
              <a:t>Genericization</a:t>
            </a:r>
          </a:p>
        </p:txBody>
      </p:sp>
      <p:sp>
        <p:nvSpPr>
          <p:cNvPr id="4" name="Slide Number Placeholder 3"/>
          <p:cNvSpPr>
            <a:spLocks noGrp="1"/>
          </p:cNvSpPr>
          <p:nvPr>
            <p:ph type="sldNum" sz="quarter" idx="12"/>
          </p:nvPr>
        </p:nvSpPr>
        <p:spPr/>
        <p:txBody>
          <a:bodyPr/>
          <a:lstStyle/>
          <a:p>
            <a:fld id="{600857A6-B069-5747-8C2C-4237D03FF20B}" type="slidenum">
              <a:rPr lang="en-US" smtClean="0"/>
              <a:t>149</a:t>
            </a:fld>
            <a:endParaRPr lang="en-US"/>
          </a:p>
        </p:txBody>
      </p:sp>
      <p:pic>
        <p:nvPicPr>
          <p:cNvPr id="3" name="Picture 2">
            <a:extLst>
              <a:ext uri="{FF2B5EF4-FFF2-40B4-BE49-F238E27FC236}">
                <a16:creationId xmlns:a16="http://schemas.microsoft.com/office/drawing/2014/main" id="{79669FC4-66F1-1F4B-B7CC-02387E8CDF22}"/>
              </a:ext>
            </a:extLst>
          </p:cNvPr>
          <p:cNvPicPr>
            <a:picLocks noChangeAspect="1"/>
          </p:cNvPicPr>
          <p:nvPr/>
        </p:nvPicPr>
        <p:blipFill>
          <a:blip r:embed="rId3"/>
          <a:stretch>
            <a:fillRect/>
          </a:stretch>
        </p:blipFill>
        <p:spPr>
          <a:xfrm>
            <a:off x="1969572" y="1390158"/>
            <a:ext cx="5204856" cy="1055603"/>
          </a:xfrm>
          <a:prstGeom prst="rect">
            <a:avLst/>
          </a:prstGeom>
        </p:spPr>
      </p:pic>
      <p:pic>
        <p:nvPicPr>
          <p:cNvPr id="5" name="Picture 4">
            <a:extLst>
              <a:ext uri="{FF2B5EF4-FFF2-40B4-BE49-F238E27FC236}">
                <a16:creationId xmlns:a16="http://schemas.microsoft.com/office/drawing/2014/main" id="{F5622290-8644-CA41-A3EC-EEEC4B726AEC}"/>
              </a:ext>
            </a:extLst>
          </p:cNvPr>
          <p:cNvPicPr>
            <a:picLocks noChangeAspect="1"/>
          </p:cNvPicPr>
          <p:nvPr/>
        </p:nvPicPr>
        <p:blipFill>
          <a:blip r:embed="rId4"/>
          <a:stretch>
            <a:fillRect/>
          </a:stretch>
        </p:blipFill>
        <p:spPr>
          <a:xfrm>
            <a:off x="2657805" y="2751124"/>
            <a:ext cx="3828390" cy="1403399"/>
          </a:xfrm>
          <a:prstGeom prst="rect">
            <a:avLst/>
          </a:prstGeom>
        </p:spPr>
      </p:pic>
      <p:pic>
        <p:nvPicPr>
          <p:cNvPr id="7" name="Picture 6">
            <a:extLst>
              <a:ext uri="{FF2B5EF4-FFF2-40B4-BE49-F238E27FC236}">
                <a16:creationId xmlns:a16="http://schemas.microsoft.com/office/drawing/2014/main" id="{A5785857-EBFF-9C44-A2D1-BA0F7E9F1C68}"/>
              </a:ext>
            </a:extLst>
          </p:cNvPr>
          <p:cNvPicPr>
            <a:picLocks noChangeAspect="1"/>
          </p:cNvPicPr>
          <p:nvPr/>
        </p:nvPicPr>
        <p:blipFill>
          <a:blip r:embed="rId5"/>
          <a:stretch>
            <a:fillRect/>
          </a:stretch>
        </p:blipFill>
        <p:spPr>
          <a:xfrm>
            <a:off x="2743299" y="4459886"/>
            <a:ext cx="3657401" cy="1205280"/>
          </a:xfrm>
          <a:prstGeom prst="rect">
            <a:avLst/>
          </a:prstGeom>
        </p:spPr>
      </p:pic>
    </p:spTree>
    <p:extLst>
      <p:ext uri="{BB962C8B-B14F-4D97-AF65-F5344CB8AC3E}">
        <p14:creationId xmlns:p14="http://schemas.microsoft.com/office/powerpoint/2010/main" val="2692047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F1613-7F8F-E246-A0C2-9BA83B1081F1}"/>
              </a:ext>
            </a:extLst>
          </p:cNvPr>
          <p:cNvSpPr>
            <a:spLocks noGrp="1"/>
          </p:cNvSpPr>
          <p:nvPr>
            <p:ph type="title"/>
          </p:nvPr>
        </p:nvSpPr>
        <p:spPr>
          <a:xfrm>
            <a:off x="457200" y="235153"/>
            <a:ext cx="8229600" cy="1016000"/>
          </a:xfrm>
        </p:spPr>
        <p:txBody>
          <a:bodyPr/>
          <a:lstStyle/>
          <a:p>
            <a:pPr algn="ctr"/>
            <a:r>
              <a:rPr lang="en-US" dirty="0">
                <a:solidFill>
                  <a:schemeClr val="bg1"/>
                </a:solidFill>
              </a:rPr>
              <a:t>Let’s talk about</a:t>
            </a:r>
            <a:r>
              <a:rPr lang="en-US" dirty="0">
                <a:solidFill>
                  <a:srgbClr val="FF0000"/>
                </a:solidFill>
              </a:rPr>
              <a:t>…</a:t>
            </a:r>
          </a:p>
        </p:txBody>
      </p:sp>
      <p:sp>
        <p:nvSpPr>
          <p:cNvPr id="3" name="TextBox 2">
            <a:extLst>
              <a:ext uri="{FF2B5EF4-FFF2-40B4-BE49-F238E27FC236}">
                <a16:creationId xmlns:a16="http://schemas.microsoft.com/office/drawing/2014/main" id="{02E7A8AF-A6AF-A344-98F5-5DB155978C65}"/>
              </a:ext>
            </a:extLst>
          </p:cNvPr>
          <p:cNvSpPr txBox="1"/>
          <p:nvPr/>
        </p:nvSpPr>
        <p:spPr>
          <a:xfrm>
            <a:off x="3321269" y="1650125"/>
            <a:ext cx="4046482" cy="3046988"/>
          </a:xfrm>
          <a:prstGeom prst="rect">
            <a:avLst/>
          </a:prstGeom>
          <a:noFill/>
        </p:spPr>
        <p:txBody>
          <a:bodyPr wrap="square" rtlCol="0">
            <a:spAutoFit/>
          </a:bodyPr>
          <a:lstStyle/>
          <a:p>
            <a:r>
              <a:rPr lang="en-US" sz="9600" dirty="0">
                <a:highlight>
                  <a:srgbClr val="FFFF00"/>
                </a:highlight>
              </a:rPr>
              <a:t>The 30%</a:t>
            </a:r>
          </a:p>
        </p:txBody>
      </p:sp>
    </p:spTree>
    <p:extLst>
      <p:ext uri="{BB962C8B-B14F-4D97-AF65-F5344CB8AC3E}">
        <p14:creationId xmlns:p14="http://schemas.microsoft.com/office/powerpoint/2010/main" val="218571249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83687"/>
            <a:ext cx="8229600" cy="924770"/>
          </a:xfrm>
        </p:spPr>
        <p:txBody>
          <a:bodyPr/>
          <a:lstStyle/>
          <a:p>
            <a:r>
              <a:rPr lang="en-US" b="1" dirty="0">
                <a:solidFill>
                  <a:srgbClr val="FFFF00"/>
                </a:solidFill>
              </a:rPr>
              <a:t>Passing off</a:t>
            </a:r>
            <a:r>
              <a:rPr lang="en-US" b="1" dirty="0">
                <a:solidFill>
                  <a:srgbClr val="FF0000"/>
                </a:solidFill>
              </a:rPr>
              <a:t>:</a:t>
            </a:r>
            <a:r>
              <a:rPr lang="en-US" b="1" dirty="0">
                <a:solidFill>
                  <a:srgbClr val="FFFF00"/>
                </a:solidFill>
              </a:rPr>
              <a:t> </a:t>
            </a:r>
            <a:r>
              <a:rPr lang="en-US" dirty="0">
                <a:solidFill>
                  <a:schemeClr val="bg1"/>
                </a:solidFill>
              </a:rPr>
              <a:t>Genericization</a:t>
            </a:r>
          </a:p>
        </p:txBody>
      </p:sp>
      <p:sp>
        <p:nvSpPr>
          <p:cNvPr id="2" name="Content Placeholder 1"/>
          <p:cNvSpPr>
            <a:spLocks noGrp="1"/>
          </p:cNvSpPr>
          <p:nvPr>
            <p:ph idx="1"/>
          </p:nvPr>
        </p:nvSpPr>
        <p:spPr>
          <a:xfrm>
            <a:off x="457200" y="1294410"/>
            <a:ext cx="8229600" cy="4455133"/>
          </a:xfrm>
        </p:spPr>
        <p:txBody>
          <a:bodyPr>
            <a:noAutofit/>
          </a:bodyPr>
          <a:lstStyle/>
          <a:p>
            <a:pPr marL="0" indent="0">
              <a:lnSpc>
                <a:spcPct val="100000"/>
              </a:lnSpc>
              <a:buNone/>
            </a:pPr>
            <a:r>
              <a:rPr lang="en-US" sz="2800" dirty="0">
                <a:solidFill>
                  <a:srgbClr val="FF0000"/>
                </a:solidFill>
                <a:latin typeface="Arial" charset="0"/>
              </a:rPr>
              <a:t>Back to</a:t>
            </a:r>
            <a:r>
              <a:rPr lang="en-US" sz="2800" dirty="0">
                <a:solidFill>
                  <a:srgbClr val="FFFF00"/>
                </a:solidFill>
                <a:latin typeface="Arial" charset="0"/>
              </a:rPr>
              <a:t>:</a:t>
            </a:r>
            <a:r>
              <a:rPr lang="en-US" sz="2800" dirty="0">
                <a:solidFill>
                  <a:schemeClr val="bg1"/>
                </a:solidFill>
                <a:latin typeface="Arial" charset="0"/>
              </a:rPr>
              <a:t> </a:t>
            </a:r>
            <a:r>
              <a:rPr lang="en-US" sz="2800" b="1" i="1" dirty="0">
                <a:solidFill>
                  <a:srgbClr val="00B0F0"/>
                </a:solidFill>
              </a:rPr>
              <a:t>Institut national  des appellations </a:t>
            </a:r>
            <a:r>
              <a:rPr lang="en-US" sz="2800" b="1" i="1" dirty="0" err="1">
                <a:solidFill>
                  <a:srgbClr val="00B0F0"/>
                </a:solidFill>
              </a:rPr>
              <a:t>d’origine</a:t>
            </a:r>
            <a:r>
              <a:rPr lang="en-US" sz="2800" b="1" i="1" dirty="0">
                <a:solidFill>
                  <a:srgbClr val="00B0F0"/>
                </a:solidFill>
              </a:rPr>
              <a:t> des </a:t>
            </a:r>
            <a:r>
              <a:rPr lang="en-US" sz="2800" b="1" i="1" dirty="0" err="1">
                <a:solidFill>
                  <a:srgbClr val="00B0F0"/>
                </a:solidFill>
              </a:rPr>
              <a:t>vins</a:t>
            </a:r>
            <a:r>
              <a:rPr lang="en-US" sz="2800" b="1" i="1" dirty="0">
                <a:solidFill>
                  <a:srgbClr val="00B0F0"/>
                </a:solidFill>
              </a:rPr>
              <a:t>…v. Andres Wines Ltd</a:t>
            </a:r>
            <a:endParaRPr lang="en-US" sz="2800" dirty="0">
              <a:solidFill>
                <a:srgbClr val="00B0F0"/>
              </a:solidFill>
              <a:latin typeface="Arial" charset="0"/>
            </a:endParaRPr>
          </a:p>
        </p:txBody>
      </p:sp>
      <p:sp>
        <p:nvSpPr>
          <p:cNvPr id="4" name="Slide Number Placeholder 3"/>
          <p:cNvSpPr>
            <a:spLocks noGrp="1"/>
          </p:cNvSpPr>
          <p:nvPr>
            <p:ph type="sldNum" sz="quarter" idx="12"/>
          </p:nvPr>
        </p:nvSpPr>
        <p:spPr/>
        <p:txBody>
          <a:bodyPr/>
          <a:lstStyle/>
          <a:p>
            <a:fld id="{600857A6-B069-5747-8C2C-4237D03FF20B}" type="slidenum">
              <a:rPr lang="en-US" smtClean="0"/>
              <a:t>150</a:t>
            </a:fld>
            <a:endParaRPr lang="en-US"/>
          </a:p>
        </p:txBody>
      </p:sp>
      <p:pic>
        <p:nvPicPr>
          <p:cNvPr id="5" name="Picture 4" descr="A bottle of wine&#10;&#10;Description automatically generated">
            <a:extLst>
              <a:ext uri="{FF2B5EF4-FFF2-40B4-BE49-F238E27FC236}">
                <a16:creationId xmlns:a16="http://schemas.microsoft.com/office/drawing/2014/main" id="{3B0DAC1A-801E-F14E-881C-362F966F68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70172" y="2600696"/>
            <a:ext cx="1203655" cy="3148847"/>
          </a:xfrm>
          <a:prstGeom prst="rect">
            <a:avLst/>
          </a:prstGeom>
        </p:spPr>
      </p:pic>
    </p:spTree>
    <p:extLst>
      <p:ext uri="{BB962C8B-B14F-4D97-AF65-F5344CB8AC3E}">
        <p14:creationId xmlns:p14="http://schemas.microsoft.com/office/powerpoint/2010/main" val="180104714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199" y="112435"/>
            <a:ext cx="8229600" cy="623835"/>
          </a:xfrm>
        </p:spPr>
        <p:txBody>
          <a:bodyPr>
            <a:normAutofit fontScale="90000"/>
          </a:bodyPr>
          <a:lstStyle/>
          <a:p>
            <a:r>
              <a:rPr lang="en-US" b="1" dirty="0">
                <a:solidFill>
                  <a:srgbClr val="FFFF00"/>
                </a:solidFill>
              </a:rPr>
              <a:t>Passing off</a:t>
            </a:r>
            <a:r>
              <a:rPr lang="en-US" b="1" dirty="0">
                <a:solidFill>
                  <a:srgbClr val="FF0000"/>
                </a:solidFill>
              </a:rPr>
              <a:t>:</a:t>
            </a:r>
            <a:r>
              <a:rPr lang="en-US" b="1" dirty="0">
                <a:solidFill>
                  <a:srgbClr val="FFFF00"/>
                </a:solidFill>
              </a:rPr>
              <a:t> </a:t>
            </a:r>
            <a:r>
              <a:rPr lang="en-US" dirty="0">
                <a:solidFill>
                  <a:schemeClr val="bg1"/>
                </a:solidFill>
              </a:rPr>
              <a:t>Genericization</a:t>
            </a:r>
          </a:p>
        </p:txBody>
      </p:sp>
      <p:sp>
        <p:nvSpPr>
          <p:cNvPr id="2" name="Content Placeholder 1"/>
          <p:cNvSpPr>
            <a:spLocks noGrp="1"/>
          </p:cNvSpPr>
          <p:nvPr>
            <p:ph idx="1"/>
          </p:nvPr>
        </p:nvSpPr>
        <p:spPr>
          <a:xfrm>
            <a:off x="225631" y="914400"/>
            <a:ext cx="8918369" cy="4963886"/>
          </a:xfrm>
        </p:spPr>
        <p:txBody>
          <a:bodyPr>
            <a:noAutofit/>
          </a:bodyPr>
          <a:lstStyle/>
          <a:p>
            <a:pPr marL="0" indent="0">
              <a:lnSpc>
                <a:spcPct val="100000"/>
              </a:lnSpc>
              <a:buNone/>
            </a:pPr>
            <a:r>
              <a:rPr lang="en-US" sz="2400" b="1" i="1" dirty="0">
                <a:solidFill>
                  <a:srgbClr val="00B0F0"/>
                </a:solidFill>
              </a:rPr>
              <a:t>Institut national  des appellations </a:t>
            </a:r>
            <a:r>
              <a:rPr lang="en-US" sz="2400" b="1" i="1" dirty="0" err="1">
                <a:solidFill>
                  <a:srgbClr val="00B0F0"/>
                </a:solidFill>
              </a:rPr>
              <a:t>d’origine</a:t>
            </a:r>
            <a:r>
              <a:rPr lang="en-US" sz="2400" b="1" i="1" dirty="0">
                <a:solidFill>
                  <a:srgbClr val="00B0F0"/>
                </a:solidFill>
              </a:rPr>
              <a:t> des </a:t>
            </a:r>
            <a:r>
              <a:rPr lang="en-US" sz="2400" b="1" i="1" dirty="0" err="1">
                <a:solidFill>
                  <a:srgbClr val="00B0F0"/>
                </a:solidFill>
              </a:rPr>
              <a:t>vins</a:t>
            </a:r>
            <a:r>
              <a:rPr lang="en-US" sz="2400" b="1" i="1" dirty="0">
                <a:solidFill>
                  <a:srgbClr val="00B0F0"/>
                </a:solidFill>
              </a:rPr>
              <a:t>…v. Andres Wines Ltd</a:t>
            </a:r>
          </a:p>
          <a:p>
            <a:pPr marL="0" indent="0">
              <a:lnSpc>
                <a:spcPct val="100000"/>
              </a:lnSpc>
              <a:buNone/>
            </a:pPr>
            <a:r>
              <a:rPr lang="en-US" sz="2400" dirty="0">
                <a:solidFill>
                  <a:srgbClr val="FFFF00"/>
                </a:solidFill>
              </a:rPr>
              <a:t>To wine experts Champagne has one meaning </a:t>
            </a:r>
            <a:r>
              <a:rPr lang="en-US" sz="2400" dirty="0">
                <a:solidFill>
                  <a:schemeClr val="bg1"/>
                </a:solidFill>
              </a:rPr>
              <a:t>, sparking wine product originating from a particular part of the Champagne District of France, produced from grapes grown there by methods dictated by French law.</a:t>
            </a:r>
            <a:endParaRPr lang="en-CA" sz="2400" dirty="0">
              <a:solidFill>
                <a:schemeClr val="bg1"/>
              </a:solidFill>
            </a:endParaRPr>
          </a:p>
          <a:p>
            <a:pPr marL="0" indent="0">
              <a:lnSpc>
                <a:spcPct val="100000"/>
              </a:lnSpc>
              <a:buNone/>
            </a:pPr>
            <a:r>
              <a:rPr lang="en-US" sz="2400" dirty="0">
                <a:solidFill>
                  <a:schemeClr val="bg1"/>
                </a:solidFill>
              </a:rPr>
              <a:t>Defendant </a:t>
            </a:r>
            <a:r>
              <a:rPr lang="en-US" sz="2400" dirty="0">
                <a:solidFill>
                  <a:srgbClr val="FFFF00"/>
                </a:solidFill>
              </a:rPr>
              <a:t>Andres claims the term champagne has become generic</a:t>
            </a:r>
            <a:r>
              <a:rPr lang="en-US" sz="2400" dirty="0">
                <a:solidFill>
                  <a:schemeClr val="bg1"/>
                </a:solidFill>
              </a:rPr>
              <a:t>. </a:t>
            </a:r>
            <a:endParaRPr lang="en-CA" sz="2400" dirty="0">
              <a:solidFill>
                <a:schemeClr val="bg1"/>
              </a:solidFill>
            </a:endParaRPr>
          </a:p>
          <a:p>
            <a:pPr marL="0" indent="0">
              <a:lnSpc>
                <a:spcPct val="100000"/>
              </a:lnSpc>
              <a:buNone/>
            </a:pPr>
            <a:r>
              <a:rPr lang="en-US" sz="2400" b="1" dirty="0">
                <a:solidFill>
                  <a:srgbClr val="FFFF00"/>
                </a:solidFill>
              </a:rPr>
              <a:t>Evidence to support this argument</a:t>
            </a:r>
            <a:r>
              <a:rPr lang="en-US" sz="2400" b="1" dirty="0">
                <a:solidFill>
                  <a:srgbClr val="FF0000"/>
                </a:solidFill>
              </a:rPr>
              <a:t>?</a:t>
            </a:r>
            <a:r>
              <a:rPr lang="en-US" sz="2400" b="1" dirty="0">
                <a:solidFill>
                  <a:schemeClr val="bg1"/>
                </a:solidFill>
              </a:rPr>
              <a:t> </a:t>
            </a:r>
            <a:endParaRPr lang="en-CA" sz="2400" dirty="0">
              <a:solidFill>
                <a:schemeClr val="bg1"/>
              </a:solidFill>
            </a:endParaRPr>
          </a:p>
          <a:p>
            <a:pPr>
              <a:lnSpc>
                <a:spcPct val="100000"/>
              </a:lnSpc>
            </a:pPr>
            <a:r>
              <a:rPr lang="en-US" sz="2400" dirty="0">
                <a:solidFill>
                  <a:srgbClr val="FFFF00"/>
                </a:solidFill>
              </a:rPr>
              <a:t>Evidence that </a:t>
            </a:r>
            <a:r>
              <a:rPr lang="en-US" sz="2400" dirty="0">
                <a:solidFill>
                  <a:schemeClr val="bg1"/>
                </a:solidFill>
              </a:rPr>
              <a:t>both nationally and internationally </a:t>
            </a:r>
            <a:r>
              <a:rPr lang="en-US" sz="2400" dirty="0">
                <a:solidFill>
                  <a:srgbClr val="FFFF00"/>
                </a:solidFill>
              </a:rPr>
              <a:t>the term has for many years been used in connection with different commercial products to suggest high quality or excellence </a:t>
            </a:r>
            <a:r>
              <a:rPr lang="en-US" sz="2400" dirty="0">
                <a:solidFill>
                  <a:schemeClr val="bg1"/>
                </a:solidFill>
              </a:rPr>
              <a:t>– </a:t>
            </a:r>
            <a:r>
              <a:rPr lang="en-US" sz="2400" dirty="0">
                <a:solidFill>
                  <a:srgbClr val="FF0000"/>
                </a:solidFill>
              </a:rPr>
              <a:t>thus diluting the distinctiveness of the term</a:t>
            </a:r>
            <a:r>
              <a:rPr lang="en-US" sz="2400" dirty="0">
                <a:solidFill>
                  <a:schemeClr val="bg1"/>
                </a:solidFill>
              </a:rPr>
              <a:t>.  </a:t>
            </a:r>
            <a:endParaRPr lang="en-CA" sz="2400" dirty="0">
              <a:solidFill>
                <a:schemeClr val="bg1"/>
              </a:solidFill>
            </a:endParaRPr>
          </a:p>
          <a:p>
            <a:pPr marL="0" indent="0">
              <a:lnSpc>
                <a:spcPct val="100000"/>
              </a:lnSpc>
              <a:buNone/>
            </a:pPr>
            <a:endParaRPr lang="en-US" sz="2800" dirty="0">
              <a:solidFill>
                <a:schemeClr val="bg1"/>
              </a:solidFill>
              <a:latin typeface="Arial" charset="0"/>
            </a:endParaRPr>
          </a:p>
        </p:txBody>
      </p:sp>
      <p:sp>
        <p:nvSpPr>
          <p:cNvPr id="4" name="Slide Number Placeholder 3"/>
          <p:cNvSpPr>
            <a:spLocks noGrp="1"/>
          </p:cNvSpPr>
          <p:nvPr>
            <p:ph type="sldNum" sz="quarter" idx="12"/>
          </p:nvPr>
        </p:nvSpPr>
        <p:spPr/>
        <p:txBody>
          <a:bodyPr/>
          <a:lstStyle/>
          <a:p>
            <a:fld id="{600857A6-B069-5747-8C2C-4237D03FF20B}" type="slidenum">
              <a:rPr lang="en-US" smtClean="0"/>
              <a:t>151</a:t>
            </a:fld>
            <a:endParaRPr lang="en-US"/>
          </a:p>
        </p:txBody>
      </p:sp>
    </p:spTree>
    <p:extLst>
      <p:ext uri="{BB962C8B-B14F-4D97-AF65-F5344CB8AC3E}">
        <p14:creationId xmlns:p14="http://schemas.microsoft.com/office/powerpoint/2010/main" val="78389265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217B29-8071-1A45-8ADF-225CEE2EB672}"/>
              </a:ext>
            </a:extLst>
          </p:cNvPr>
          <p:cNvPicPr>
            <a:picLocks noChangeAspect="1"/>
          </p:cNvPicPr>
          <p:nvPr/>
        </p:nvPicPr>
        <p:blipFill>
          <a:blip r:embed="rId2"/>
          <a:stretch>
            <a:fillRect/>
          </a:stretch>
        </p:blipFill>
        <p:spPr>
          <a:xfrm>
            <a:off x="2729552" y="546190"/>
            <a:ext cx="3684896" cy="4651426"/>
          </a:xfrm>
          <a:prstGeom prst="rect">
            <a:avLst/>
          </a:prstGeom>
        </p:spPr>
      </p:pic>
      <p:sp>
        <p:nvSpPr>
          <p:cNvPr id="3" name="TextBox 2">
            <a:extLst>
              <a:ext uri="{FF2B5EF4-FFF2-40B4-BE49-F238E27FC236}">
                <a16:creationId xmlns:a16="http://schemas.microsoft.com/office/drawing/2014/main" id="{51FA590B-9FF1-7544-9EC9-9F74BAA064F9}"/>
              </a:ext>
            </a:extLst>
          </p:cNvPr>
          <p:cNvSpPr txBox="1"/>
          <p:nvPr/>
        </p:nvSpPr>
        <p:spPr>
          <a:xfrm>
            <a:off x="4223186" y="5458395"/>
            <a:ext cx="697627" cy="369332"/>
          </a:xfrm>
          <a:prstGeom prst="rect">
            <a:avLst/>
          </a:prstGeom>
          <a:noFill/>
        </p:spPr>
        <p:txBody>
          <a:bodyPr wrap="none" rtlCol="0">
            <a:spAutoFit/>
          </a:bodyPr>
          <a:lstStyle/>
          <a:p>
            <a:r>
              <a:rPr lang="en-US" dirty="0">
                <a:solidFill>
                  <a:schemeClr val="bg1"/>
                </a:solidFill>
              </a:rPr>
              <a:t>1934</a:t>
            </a:r>
          </a:p>
        </p:txBody>
      </p:sp>
    </p:spTree>
    <p:extLst>
      <p:ext uri="{BB962C8B-B14F-4D97-AF65-F5344CB8AC3E}">
        <p14:creationId xmlns:p14="http://schemas.microsoft.com/office/powerpoint/2010/main" val="138747808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199" y="124310"/>
            <a:ext cx="8229600" cy="635711"/>
          </a:xfrm>
        </p:spPr>
        <p:txBody>
          <a:bodyPr>
            <a:normAutofit fontScale="90000"/>
          </a:bodyPr>
          <a:lstStyle/>
          <a:p>
            <a:r>
              <a:rPr lang="en-US" b="1" dirty="0">
                <a:solidFill>
                  <a:srgbClr val="FFFF00"/>
                </a:solidFill>
              </a:rPr>
              <a:t>Passing off</a:t>
            </a:r>
            <a:r>
              <a:rPr lang="en-US" b="1" dirty="0">
                <a:solidFill>
                  <a:srgbClr val="FF0000"/>
                </a:solidFill>
              </a:rPr>
              <a:t>:</a:t>
            </a:r>
            <a:r>
              <a:rPr lang="en-US" b="1" dirty="0">
                <a:solidFill>
                  <a:srgbClr val="FFFF00"/>
                </a:solidFill>
              </a:rPr>
              <a:t> </a:t>
            </a:r>
            <a:r>
              <a:rPr lang="en-US" dirty="0">
                <a:solidFill>
                  <a:schemeClr val="bg1"/>
                </a:solidFill>
              </a:rPr>
              <a:t>Genericization</a:t>
            </a:r>
          </a:p>
        </p:txBody>
      </p:sp>
      <p:sp>
        <p:nvSpPr>
          <p:cNvPr id="2" name="Content Placeholder 1"/>
          <p:cNvSpPr>
            <a:spLocks noGrp="1"/>
          </p:cNvSpPr>
          <p:nvPr>
            <p:ph idx="1"/>
          </p:nvPr>
        </p:nvSpPr>
        <p:spPr>
          <a:xfrm>
            <a:off x="249382" y="911431"/>
            <a:ext cx="8645235" cy="4954979"/>
          </a:xfrm>
        </p:spPr>
        <p:txBody>
          <a:bodyPr>
            <a:noAutofit/>
          </a:bodyPr>
          <a:lstStyle/>
          <a:p>
            <a:pPr marL="0" indent="0">
              <a:lnSpc>
                <a:spcPct val="100000"/>
              </a:lnSpc>
              <a:buNone/>
            </a:pPr>
            <a:r>
              <a:rPr lang="en-US" sz="2200" b="1" i="1" dirty="0">
                <a:solidFill>
                  <a:srgbClr val="00B0F0"/>
                </a:solidFill>
              </a:rPr>
              <a:t>Institut national  des appellations </a:t>
            </a:r>
            <a:r>
              <a:rPr lang="en-US" sz="2200" b="1" i="1" dirty="0" err="1">
                <a:solidFill>
                  <a:srgbClr val="00B0F0"/>
                </a:solidFill>
              </a:rPr>
              <a:t>d’origine</a:t>
            </a:r>
            <a:r>
              <a:rPr lang="en-US" sz="2200" b="1" i="1" dirty="0">
                <a:solidFill>
                  <a:srgbClr val="00B0F0"/>
                </a:solidFill>
              </a:rPr>
              <a:t> des </a:t>
            </a:r>
            <a:r>
              <a:rPr lang="en-US" sz="2200" b="1" i="1" dirty="0" err="1">
                <a:solidFill>
                  <a:srgbClr val="00B0F0"/>
                </a:solidFill>
              </a:rPr>
              <a:t>vins</a:t>
            </a:r>
            <a:r>
              <a:rPr lang="en-US" sz="2200" b="1" i="1" dirty="0">
                <a:solidFill>
                  <a:srgbClr val="00B0F0"/>
                </a:solidFill>
              </a:rPr>
              <a:t>…v. Andres Wines Ltd</a:t>
            </a:r>
          </a:p>
          <a:p>
            <a:pPr>
              <a:lnSpc>
                <a:spcPct val="100000"/>
              </a:lnSpc>
            </a:pPr>
            <a:r>
              <a:rPr lang="en-US" sz="2200" i="1" dirty="0">
                <a:solidFill>
                  <a:schemeClr val="bg1"/>
                </a:solidFill>
              </a:rPr>
              <a:t>Champagne of ginger ales</a:t>
            </a:r>
            <a:endParaRPr lang="en-CA" sz="2200" dirty="0">
              <a:solidFill>
                <a:schemeClr val="bg1"/>
              </a:solidFill>
            </a:endParaRPr>
          </a:p>
          <a:p>
            <a:pPr>
              <a:lnSpc>
                <a:spcPct val="100000"/>
              </a:lnSpc>
            </a:pPr>
            <a:r>
              <a:rPr lang="en-US" sz="2200" i="1" dirty="0">
                <a:solidFill>
                  <a:schemeClr val="bg1"/>
                </a:solidFill>
              </a:rPr>
              <a:t>Used to describe a </a:t>
            </a:r>
            <a:r>
              <a:rPr lang="en-US" sz="2200" i="1" dirty="0" err="1">
                <a:solidFill>
                  <a:schemeClr val="bg1"/>
                </a:solidFill>
              </a:rPr>
              <a:t>colour</a:t>
            </a:r>
            <a:r>
              <a:rPr lang="en-US" sz="2200" i="1" dirty="0">
                <a:solidFill>
                  <a:schemeClr val="bg1"/>
                </a:solidFill>
              </a:rPr>
              <a:t> </a:t>
            </a:r>
            <a:endParaRPr lang="en-CA" sz="2200" dirty="0">
              <a:solidFill>
                <a:schemeClr val="bg1"/>
              </a:solidFill>
            </a:endParaRPr>
          </a:p>
          <a:p>
            <a:pPr>
              <a:lnSpc>
                <a:spcPct val="100000"/>
              </a:lnSpc>
            </a:pPr>
            <a:r>
              <a:rPr lang="en-US" sz="2200" i="1" dirty="0">
                <a:solidFill>
                  <a:schemeClr val="bg1"/>
                </a:solidFill>
              </a:rPr>
              <a:t>Foreign production of sparking wine under the label champagne – with a qualification that the product’s origin is not France. </a:t>
            </a:r>
            <a:endParaRPr lang="en-CA" sz="2200" dirty="0">
              <a:solidFill>
                <a:schemeClr val="bg1"/>
              </a:solidFill>
            </a:endParaRPr>
          </a:p>
          <a:p>
            <a:pPr>
              <a:lnSpc>
                <a:spcPct val="100000"/>
              </a:lnSpc>
            </a:pPr>
            <a:r>
              <a:rPr lang="en-US" sz="2200" i="1" dirty="0">
                <a:solidFill>
                  <a:schemeClr val="bg1"/>
                </a:solidFill>
              </a:rPr>
              <a:t>Canadian Champagne, Spanish Champagne, US, Argentina, Brazil, India, Australia. </a:t>
            </a:r>
            <a:endParaRPr lang="en-CA" sz="2200" dirty="0">
              <a:solidFill>
                <a:schemeClr val="bg1"/>
              </a:solidFill>
            </a:endParaRPr>
          </a:p>
          <a:p>
            <a:pPr>
              <a:lnSpc>
                <a:spcPct val="100000"/>
              </a:lnSpc>
            </a:pPr>
            <a:r>
              <a:rPr lang="en-US" sz="2200" i="1" dirty="0">
                <a:solidFill>
                  <a:schemeClr val="bg1"/>
                </a:solidFill>
              </a:rPr>
              <a:t>Term also misused by certain champagne houses. </a:t>
            </a:r>
            <a:endParaRPr lang="en-CA" sz="2200" dirty="0">
              <a:solidFill>
                <a:schemeClr val="bg1"/>
              </a:solidFill>
            </a:endParaRPr>
          </a:p>
          <a:p>
            <a:pPr>
              <a:lnSpc>
                <a:spcPct val="100000"/>
              </a:lnSpc>
            </a:pPr>
            <a:r>
              <a:rPr lang="en-US" sz="2200" i="1" dirty="0">
                <a:solidFill>
                  <a:schemeClr val="bg1"/>
                </a:solidFill>
              </a:rPr>
              <a:t>Dictionary definitions show the diluted term.</a:t>
            </a:r>
            <a:endParaRPr lang="en-CA" sz="2200" dirty="0">
              <a:solidFill>
                <a:schemeClr val="bg1"/>
              </a:solidFill>
            </a:endParaRPr>
          </a:p>
          <a:p>
            <a:pPr>
              <a:lnSpc>
                <a:spcPct val="100000"/>
              </a:lnSpc>
            </a:pPr>
            <a:r>
              <a:rPr lang="en-US" sz="2200" dirty="0">
                <a:solidFill>
                  <a:srgbClr val="FFFF00"/>
                </a:solidFill>
              </a:rPr>
              <a:t>Used the Google Search Engine to search for “the champagne of”….</a:t>
            </a:r>
            <a:endParaRPr lang="en-CA" sz="2200" dirty="0">
              <a:solidFill>
                <a:srgbClr val="FFFF00"/>
              </a:solidFill>
            </a:endParaRPr>
          </a:p>
          <a:p>
            <a:pPr marL="0" indent="0">
              <a:lnSpc>
                <a:spcPct val="100000"/>
              </a:lnSpc>
              <a:buNone/>
            </a:pPr>
            <a:r>
              <a:rPr lang="en-US" sz="2200" b="1" dirty="0">
                <a:solidFill>
                  <a:schemeClr val="bg1"/>
                </a:solidFill>
              </a:rPr>
              <a:t>This evidence supports the Defendant’s view – that the word champagne has assumed generic characteristics.</a:t>
            </a:r>
            <a:endParaRPr lang="en-CA" sz="2200" dirty="0">
              <a:solidFill>
                <a:schemeClr val="bg1"/>
              </a:solidFill>
            </a:endParaRPr>
          </a:p>
          <a:p>
            <a:pPr marL="0" indent="0">
              <a:lnSpc>
                <a:spcPct val="100000"/>
              </a:lnSpc>
              <a:buNone/>
            </a:pPr>
            <a:endParaRPr lang="en-US" sz="2800" dirty="0">
              <a:solidFill>
                <a:schemeClr val="bg1"/>
              </a:solidFill>
              <a:latin typeface="Arial" charset="0"/>
            </a:endParaRPr>
          </a:p>
        </p:txBody>
      </p:sp>
      <p:sp>
        <p:nvSpPr>
          <p:cNvPr id="4" name="Slide Number Placeholder 3"/>
          <p:cNvSpPr>
            <a:spLocks noGrp="1"/>
          </p:cNvSpPr>
          <p:nvPr>
            <p:ph type="sldNum" sz="quarter" idx="12"/>
          </p:nvPr>
        </p:nvSpPr>
        <p:spPr/>
        <p:txBody>
          <a:bodyPr/>
          <a:lstStyle/>
          <a:p>
            <a:fld id="{600857A6-B069-5747-8C2C-4237D03FF20B}" type="slidenum">
              <a:rPr lang="en-US" smtClean="0"/>
              <a:t>153</a:t>
            </a:fld>
            <a:endParaRPr lang="en-US"/>
          </a:p>
        </p:txBody>
      </p:sp>
    </p:spTree>
    <p:extLst>
      <p:ext uri="{BB962C8B-B14F-4D97-AF65-F5344CB8AC3E}">
        <p14:creationId xmlns:p14="http://schemas.microsoft.com/office/powerpoint/2010/main" val="320860443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36186"/>
            <a:ext cx="8229600" cy="671336"/>
          </a:xfrm>
        </p:spPr>
        <p:txBody>
          <a:bodyPr>
            <a:normAutofit fontScale="90000"/>
          </a:bodyPr>
          <a:lstStyle/>
          <a:p>
            <a:r>
              <a:rPr lang="en-US" b="1" dirty="0">
                <a:solidFill>
                  <a:srgbClr val="FFFF00"/>
                </a:solidFill>
              </a:rPr>
              <a:t>Passing off</a:t>
            </a:r>
            <a:r>
              <a:rPr lang="en-US" b="1" dirty="0">
                <a:solidFill>
                  <a:srgbClr val="FF0000"/>
                </a:solidFill>
              </a:rPr>
              <a:t>:</a:t>
            </a:r>
            <a:r>
              <a:rPr lang="en-US" b="1" dirty="0">
                <a:solidFill>
                  <a:srgbClr val="FFFF00"/>
                </a:solidFill>
              </a:rPr>
              <a:t> </a:t>
            </a:r>
            <a:r>
              <a:rPr lang="en-US" dirty="0">
                <a:solidFill>
                  <a:schemeClr val="bg1"/>
                </a:solidFill>
              </a:rPr>
              <a:t>Genericization</a:t>
            </a:r>
          </a:p>
        </p:txBody>
      </p:sp>
      <p:sp>
        <p:nvSpPr>
          <p:cNvPr id="2" name="Content Placeholder 1"/>
          <p:cNvSpPr>
            <a:spLocks noGrp="1"/>
          </p:cNvSpPr>
          <p:nvPr>
            <p:ph idx="1"/>
          </p:nvPr>
        </p:nvSpPr>
        <p:spPr>
          <a:xfrm>
            <a:off x="285008" y="807522"/>
            <a:ext cx="8763988" cy="5106390"/>
          </a:xfrm>
        </p:spPr>
        <p:txBody>
          <a:bodyPr>
            <a:noAutofit/>
          </a:bodyPr>
          <a:lstStyle/>
          <a:p>
            <a:pPr marL="0" indent="0">
              <a:lnSpc>
                <a:spcPct val="100000"/>
              </a:lnSpc>
              <a:buNone/>
            </a:pPr>
            <a:r>
              <a:rPr lang="en-US" b="1" i="1" dirty="0">
                <a:solidFill>
                  <a:srgbClr val="00B0F0"/>
                </a:solidFill>
              </a:rPr>
              <a:t>Institut national  des appellations </a:t>
            </a:r>
            <a:r>
              <a:rPr lang="en-US" b="1" i="1" dirty="0" err="1">
                <a:solidFill>
                  <a:srgbClr val="00B0F0"/>
                </a:solidFill>
              </a:rPr>
              <a:t>d’origine</a:t>
            </a:r>
            <a:r>
              <a:rPr lang="en-US" b="1" i="1" dirty="0">
                <a:solidFill>
                  <a:srgbClr val="00B0F0"/>
                </a:solidFill>
              </a:rPr>
              <a:t> des </a:t>
            </a:r>
            <a:r>
              <a:rPr lang="en-US" b="1" i="1" dirty="0" err="1">
                <a:solidFill>
                  <a:srgbClr val="00B0F0"/>
                </a:solidFill>
              </a:rPr>
              <a:t>vins</a:t>
            </a:r>
            <a:r>
              <a:rPr lang="en-US" b="1" i="1" dirty="0">
                <a:solidFill>
                  <a:srgbClr val="00B0F0"/>
                </a:solidFill>
              </a:rPr>
              <a:t>…v. Andres Wines Ltd</a:t>
            </a:r>
          </a:p>
          <a:p>
            <a:pPr>
              <a:lnSpc>
                <a:spcPct val="100000"/>
              </a:lnSpc>
            </a:pPr>
            <a:r>
              <a:rPr lang="en-US" dirty="0">
                <a:solidFill>
                  <a:schemeClr val="bg1"/>
                </a:solidFill>
              </a:rPr>
              <a:t>Plaintiff’s countered this evidence by</a:t>
            </a:r>
            <a:r>
              <a:rPr lang="en-US" dirty="0">
                <a:solidFill>
                  <a:srgbClr val="FFFF00"/>
                </a:solidFill>
              </a:rPr>
              <a:t> </a:t>
            </a:r>
            <a:r>
              <a:rPr lang="en-US" dirty="0">
                <a:solidFill>
                  <a:schemeClr val="bg1"/>
                </a:solidFill>
              </a:rPr>
              <a:t>Survey evidence supporting the Plaintiff’s view that a meaningful percentage of the population associate champagne with France. </a:t>
            </a:r>
            <a:endParaRPr lang="en-CA" dirty="0">
              <a:solidFill>
                <a:schemeClr val="bg1"/>
              </a:solidFill>
            </a:endParaRPr>
          </a:p>
          <a:p>
            <a:pPr>
              <a:lnSpc>
                <a:spcPct val="100000"/>
              </a:lnSpc>
            </a:pPr>
            <a:r>
              <a:rPr lang="en-US" dirty="0">
                <a:solidFill>
                  <a:schemeClr val="bg1"/>
                </a:solidFill>
              </a:rPr>
              <a:t>Court says that the word champagne has acquired generic attributes - </a:t>
            </a:r>
            <a:r>
              <a:rPr lang="en-CA" dirty="0">
                <a:solidFill>
                  <a:schemeClr val="bg1"/>
                </a:solidFill>
              </a:rPr>
              <a:t>u</a:t>
            </a:r>
            <a:r>
              <a:rPr lang="en-US" dirty="0">
                <a:solidFill>
                  <a:schemeClr val="bg1"/>
                </a:solidFill>
              </a:rPr>
              <a:t>sed widely to describe a style or type of wine.</a:t>
            </a:r>
            <a:r>
              <a:rPr lang="en-CA" dirty="0">
                <a:solidFill>
                  <a:schemeClr val="bg1"/>
                </a:solidFill>
              </a:rPr>
              <a:t>Notes that also</a:t>
            </a:r>
            <a:r>
              <a:rPr lang="en-US" dirty="0">
                <a:solidFill>
                  <a:schemeClr val="bg1"/>
                </a:solidFill>
              </a:rPr>
              <a:t> used to denote unique character, high quality and excellence. </a:t>
            </a:r>
            <a:endParaRPr lang="en-CA" dirty="0">
              <a:solidFill>
                <a:schemeClr val="bg1"/>
              </a:solidFill>
            </a:endParaRPr>
          </a:p>
          <a:p>
            <a:pPr>
              <a:lnSpc>
                <a:spcPct val="100000"/>
              </a:lnSpc>
            </a:pPr>
            <a:r>
              <a:rPr lang="en-US" b="1" dirty="0">
                <a:solidFill>
                  <a:srgbClr val="FFFF00"/>
                </a:solidFill>
              </a:rPr>
              <a:t>Court holds that the word champagne has </a:t>
            </a:r>
            <a:r>
              <a:rPr lang="en-US" b="1" dirty="0">
                <a:solidFill>
                  <a:srgbClr val="FF0000"/>
                </a:solidFill>
              </a:rPr>
              <a:t>at most </a:t>
            </a:r>
            <a:r>
              <a:rPr lang="en-US" b="1" dirty="0">
                <a:solidFill>
                  <a:srgbClr val="FFFF00"/>
                </a:solidFill>
              </a:rPr>
              <a:t>become “</a:t>
            </a:r>
            <a:r>
              <a:rPr lang="en-US" b="1" dirty="0">
                <a:solidFill>
                  <a:srgbClr val="FF0000"/>
                </a:solidFill>
              </a:rPr>
              <a:t>semi-generic</a:t>
            </a:r>
            <a:r>
              <a:rPr lang="en-US" b="1" dirty="0">
                <a:solidFill>
                  <a:srgbClr val="FFFF00"/>
                </a:solidFill>
              </a:rPr>
              <a:t>”</a:t>
            </a:r>
            <a:endParaRPr lang="en-CA" dirty="0">
              <a:solidFill>
                <a:srgbClr val="FFFF00"/>
              </a:solidFill>
            </a:endParaRPr>
          </a:p>
          <a:p>
            <a:pPr>
              <a:lnSpc>
                <a:spcPct val="100000"/>
              </a:lnSpc>
            </a:pPr>
            <a:r>
              <a:rPr lang="en-US" dirty="0">
                <a:solidFill>
                  <a:schemeClr val="bg1"/>
                </a:solidFill>
              </a:rPr>
              <a:t>Court </a:t>
            </a:r>
            <a:r>
              <a:rPr lang="en-US" dirty="0">
                <a:solidFill>
                  <a:srgbClr val="FFFF00"/>
                </a:solidFill>
              </a:rPr>
              <a:t>not persuaded that the word Champagne has become diluted </a:t>
            </a:r>
            <a:r>
              <a:rPr lang="en-US" dirty="0">
                <a:solidFill>
                  <a:schemeClr val="bg1"/>
                </a:solidFill>
              </a:rPr>
              <a:t>(pardon the pun) to the extent </a:t>
            </a:r>
            <a:r>
              <a:rPr lang="en-US" dirty="0">
                <a:solidFill>
                  <a:srgbClr val="FFFF00"/>
                </a:solidFill>
              </a:rPr>
              <a:t>that it just refers to a class or genus </a:t>
            </a:r>
            <a:r>
              <a:rPr lang="en-US" dirty="0">
                <a:solidFill>
                  <a:schemeClr val="bg1"/>
                </a:solidFill>
              </a:rPr>
              <a:t>of products. Still can refer to a particular merchant (group) &amp; their product</a:t>
            </a:r>
            <a:endParaRPr lang="en-CA" dirty="0">
              <a:solidFill>
                <a:schemeClr val="bg1"/>
              </a:solidFill>
            </a:endParaRPr>
          </a:p>
          <a:p>
            <a:pPr>
              <a:lnSpc>
                <a:spcPct val="100000"/>
              </a:lnSpc>
            </a:pPr>
            <a:r>
              <a:rPr lang="en-US" dirty="0">
                <a:solidFill>
                  <a:schemeClr val="bg1"/>
                </a:solidFill>
              </a:rPr>
              <a:t>It, in part, is still considered and accepted as referring to a particular type of sparking wine produced in France.  </a:t>
            </a:r>
            <a:endParaRPr lang="en-CA" dirty="0">
              <a:solidFill>
                <a:schemeClr val="bg1"/>
              </a:solidFill>
            </a:endParaRPr>
          </a:p>
          <a:p>
            <a:pPr>
              <a:lnSpc>
                <a:spcPct val="100000"/>
              </a:lnSpc>
            </a:pPr>
            <a:r>
              <a:rPr lang="en-US" b="1" dirty="0">
                <a:solidFill>
                  <a:schemeClr val="bg1"/>
                </a:solidFill>
              </a:rPr>
              <a:t>Conclusion is that CHAMPAGNE HAS NOT </a:t>
            </a:r>
            <a:r>
              <a:rPr lang="en-US" b="1" u="sng" dirty="0">
                <a:solidFill>
                  <a:schemeClr val="bg1"/>
                </a:solidFill>
              </a:rPr>
              <a:t>YET</a:t>
            </a:r>
            <a:r>
              <a:rPr lang="en-US" b="1" dirty="0">
                <a:solidFill>
                  <a:schemeClr val="bg1"/>
                </a:solidFill>
              </a:rPr>
              <a:t> fallen into complete generic use.</a:t>
            </a:r>
            <a:endParaRPr lang="en-CA" dirty="0">
              <a:solidFill>
                <a:schemeClr val="bg1"/>
              </a:solidFill>
            </a:endParaRPr>
          </a:p>
          <a:p>
            <a:pPr marL="0" indent="0">
              <a:lnSpc>
                <a:spcPct val="100000"/>
              </a:lnSpc>
              <a:buNone/>
            </a:pPr>
            <a:endParaRPr lang="en-US" sz="2800" dirty="0">
              <a:solidFill>
                <a:schemeClr val="bg1"/>
              </a:solidFill>
              <a:latin typeface="Arial" charset="0"/>
            </a:endParaRPr>
          </a:p>
        </p:txBody>
      </p:sp>
      <p:sp>
        <p:nvSpPr>
          <p:cNvPr id="4" name="Slide Number Placeholder 3"/>
          <p:cNvSpPr>
            <a:spLocks noGrp="1"/>
          </p:cNvSpPr>
          <p:nvPr>
            <p:ph type="sldNum" sz="quarter" idx="12"/>
          </p:nvPr>
        </p:nvSpPr>
        <p:spPr/>
        <p:txBody>
          <a:bodyPr/>
          <a:lstStyle/>
          <a:p>
            <a:fld id="{600857A6-B069-5747-8C2C-4237D03FF20B}" type="slidenum">
              <a:rPr lang="en-US" smtClean="0"/>
              <a:t>154</a:t>
            </a:fld>
            <a:endParaRPr lang="en-US"/>
          </a:p>
        </p:txBody>
      </p:sp>
    </p:spTree>
    <p:extLst>
      <p:ext uri="{BB962C8B-B14F-4D97-AF65-F5344CB8AC3E}">
        <p14:creationId xmlns:p14="http://schemas.microsoft.com/office/powerpoint/2010/main" val="134659922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83687"/>
            <a:ext cx="8229600" cy="924770"/>
          </a:xfrm>
        </p:spPr>
        <p:txBody>
          <a:bodyPr/>
          <a:lstStyle/>
          <a:p>
            <a:r>
              <a:rPr lang="en-US" b="1" dirty="0">
                <a:solidFill>
                  <a:srgbClr val="FFFF00"/>
                </a:solidFill>
              </a:rPr>
              <a:t>Passing off</a:t>
            </a:r>
            <a:r>
              <a:rPr lang="en-US" b="1" dirty="0">
                <a:solidFill>
                  <a:srgbClr val="FF0000"/>
                </a:solidFill>
              </a:rPr>
              <a:t>:</a:t>
            </a:r>
            <a:r>
              <a:rPr lang="en-US" b="1" dirty="0">
                <a:solidFill>
                  <a:srgbClr val="FFFF00"/>
                </a:solidFill>
              </a:rPr>
              <a:t> </a:t>
            </a:r>
            <a:r>
              <a:rPr lang="en-US" dirty="0">
                <a:solidFill>
                  <a:schemeClr val="bg1"/>
                </a:solidFill>
              </a:rPr>
              <a:t>Genericization</a:t>
            </a:r>
          </a:p>
        </p:txBody>
      </p:sp>
      <p:sp>
        <p:nvSpPr>
          <p:cNvPr id="2" name="Content Placeholder 1"/>
          <p:cNvSpPr>
            <a:spLocks noGrp="1"/>
          </p:cNvSpPr>
          <p:nvPr>
            <p:ph idx="1"/>
          </p:nvPr>
        </p:nvSpPr>
        <p:spPr>
          <a:xfrm>
            <a:off x="457200" y="1294410"/>
            <a:ext cx="8229600" cy="4455133"/>
          </a:xfrm>
        </p:spPr>
        <p:txBody>
          <a:bodyPr>
            <a:noAutofit/>
          </a:bodyPr>
          <a:lstStyle/>
          <a:p>
            <a:pPr marL="0" indent="0">
              <a:lnSpc>
                <a:spcPct val="100000"/>
              </a:lnSpc>
              <a:buNone/>
            </a:pPr>
            <a:r>
              <a:rPr lang="en-US" sz="2800" b="1" dirty="0">
                <a:solidFill>
                  <a:srgbClr val="FFFF00"/>
                </a:solidFill>
                <a:latin typeface="Arial"/>
                <a:cs typeface="Arial"/>
              </a:rPr>
              <a:t>Product names becoming generic: </a:t>
            </a:r>
          </a:p>
          <a:p>
            <a:pPr lvl="1">
              <a:lnSpc>
                <a:spcPct val="100000"/>
              </a:lnSpc>
            </a:pPr>
            <a:r>
              <a:rPr lang="en-US" sz="2800" dirty="0">
                <a:solidFill>
                  <a:srgbClr val="FF0000"/>
                </a:solidFill>
              </a:rPr>
              <a:t>Q</a:t>
            </a:r>
            <a:r>
              <a:rPr lang="en-US" sz="2800" dirty="0">
                <a:solidFill>
                  <a:srgbClr val="FFFF00"/>
                </a:solidFill>
              </a:rPr>
              <a:t>:</a:t>
            </a:r>
            <a:r>
              <a:rPr lang="en-US" sz="2800" dirty="0">
                <a:solidFill>
                  <a:srgbClr val="FF0000"/>
                </a:solidFill>
              </a:rPr>
              <a:t> </a:t>
            </a:r>
            <a:r>
              <a:rPr lang="en-US" sz="2800" dirty="0">
                <a:solidFill>
                  <a:schemeClr val="bg1"/>
                </a:solidFill>
              </a:rPr>
              <a:t>Does the word </a:t>
            </a:r>
            <a:r>
              <a:rPr lang="en-US" sz="2800" dirty="0">
                <a:solidFill>
                  <a:schemeClr val="bg1"/>
                </a:solidFill>
                <a:latin typeface="Arial" charset="0"/>
              </a:rPr>
              <a:t>refer merely to a class or genus of products?</a:t>
            </a:r>
          </a:p>
          <a:p>
            <a:pPr lvl="1">
              <a:lnSpc>
                <a:spcPct val="100000"/>
              </a:lnSpc>
            </a:pPr>
            <a:r>
              <a:rPr lang="en-US" sz="2800" dirty="0">
                <a:solidFill>
                  <a:schemeClr val="bg1"/>
                </a:solidFill>
                <a:latin typeface="Arial" charset="0"/>
              </a:rPr>
              <a:t>Examples of product names that have become generic? </a:t>
            </a:r>
          </a:p>
          <a:p>
            <a:pPr lvl="1">
              <a:lnSpc>
                <a:spcPct val="100000"/>
              </a:lnSpc>
            </a:pPr>
            <a:r>
              <a:rPr lang="en-US" sz="2800" i="1" u="sng" dirty="0">
                <a:solidFill>
                  <a:schemeClr val="bg1"/>
                </a:solidFill>
                <a:latin typeface="Arial" charset="0"/>
              </a:rPr>
              <a:t>Institut National</a:t>
            </a:r>
            <a:r>
              <a:rPr lang="en-US" sz="2800" i="1" dirty="0">
                <a:solidFill>
                  <a:schemeClr val="bg1"/>
                </a:solidFill>
                <a:latin typeface="Arial" charset="0"/>
              </a:rPr>
              <a:t> - </a:t>
            </a:r>
            <a:r>
              <a:rPr lang="en-US" sz="2800" dirty="0">
                <a:solidFill>
                  <a:schemeClr val="bg1"/>
                </a:solidFill>
                <a:latin typeface="Arial" charset="0"/>
              </a:rPr>
              <a:t>Has “champagne” now become a generic term</a:t>
            </a:r>
            <a:r>
              <a:rPr lang="en-US" sz="2800" dirty="0">
                <a:solidFill>
                  <a:srgbClr val="FF0000"/>
                </a:solidFill>
                <a:latin typeface="Arial" charset="0"/>
              </a:rPr>
              <a:t>?</a:t>
            </a:r>
          </a:p>
          <a:p>
            <a:pPr lvl="1">
              <a:lnSpc>
                <a:spcPct val="100000"/>
              </a:lnSpc>
            </a:pPr>
            <a:r>
              <a:rPr lang="en-US" sz="2800" dirty="0">
                <a:solidFill>
                  <a:srgbClr val="FFFF00"/>
                </a:solidFill>
                <a:latin typeface="Arial" charset="0"/>
              </a:rPr>
              <a:t>Xerox </a:t>
            </a:r>
            <a:r>
              <a:rPr lang="en-US" sz="2800" dirty="0">
                <a:solidFill>
                  <a:schemeClr val="bg1"/>
                </a:solidFill>
                <a:latin typeface="Arial" charset="0"/>
              </a:rPr>
              <a:t>was in danger</a:t>
            </a:r>
          </a:p>
        </p:txBody>
      </p:sp>
      <p:sp>
        <p:nvSpPr>
          <p:cNvPr id="4" name="Slide Number Placeholder 3"/>
          <p:cNvSpPr>
            <a:spLocks noGrp="1"/>
          </p:cNvSpPr>
          <p:nvPr>
            <p:ph type="sldNum" sz="quarter" idx="12"/>
          </p:nvPr>
        </p:nvSpPr>
        <p:spPr/>
        <p:txBody>
          <a:bodyPr/>
          <a:lstStyle/>
          <a:p>
            <a:fld id="{600857A6-B069-5747-8C2C-4237D03FF20B}" type="slidenum">
              <a:rPr lang="en-US" smtClean="0"/>
              <a:t>155</a:t>
            </a:fld>
            <a:endParaRPr lang="en-US"/>
          </a:p>
        </p:txBody>
      </p:sp>
    </p:spTree>
    <p:extLst>
      <p:ext uri="{BB962C8B-B14F-4D97-AF65-F5344CB8AC3E}">
        <p14:creationId xmlns:p14="http://schemas.microsoft.com/office/powerpoint/2010/main" val="177674413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a:solidFill>
                  <a:srgbClr val="FFFF00"/>
                </a:solidFill>
              </a:rPr>
              <a:t>Passing off</a:t>
            </a:r>
            <a:r>
              <a:rPr lang="en-US" b="1" dirty="0">
                <a:solidFill>
                  <a:srgbClr val="FF0000"/>
                </a:solidFill>
              </a:rPr>
              <a:t>: </a:t>
            </a:r>
            <a:r>
              <a:rPr lang="en-US" b="1" dirty="0">
                <a:solidFill>
                  <a:schemeClr val="bg1"/>
                </a:solidFill>
              </a:rPr>
              <a:t>P</a:t>
            </a:r>
            <a:r>
              <a:rPr lang="en-US" dirty="0">
                <a:solidFill>
                  <a:schemeClr val="bg1"/>
                </a:solidFill>
              </a:rPr>
              <a:t>reventing Genericization</a:t>
            </a:r>
          </a:p>
        </p:txBody>
      </p:sp>
      <p:sp>
        <p:nvSpPr>
          <p:cNvPr id="2" name="Content Placeholder 1"/>
          <p:cNvSpPr>
            <a:spLocks noGrp="1"/>
          </p:cNvSpPr>
          <p:nvPr>
            <p:ph idx="1"/>
          </p:nvPr>
        </p:nvSpPr>
        <p:spPr/>
        <p:txBody>
          <a:bodyPr>
            <a:normAutofit/>
          </a:bodyPr>
          <a:lstStyle/>
          <a:p>
            <a:pPr marL="0" indent="0">
              <a:buNone/>
            </a:pPr>
            <a:r>
              <a:rPr lang="en-US" sz="4000" dirty="0">
                <a:solidFill>
                  <a:schemeClr val="bg1"/>
                </a:solidFill>
              </a:rPr>
              <a:t>How can companies prevent their product name or company name from becoming a generic term</a:t>
            </a:r>
            <a:r>
              <a:rPr lang="en-US" sz="4000" dirty="0">
                <a:solidFill>
                  <a:srgbClr val="FF0000"/>
                </a:solidFill>
              </a:rPr>
              <a:t>?</a:t>
            </a:r>
          </a:p>
          <a:p>
            <a:r>
              <a:rPr lang="en-US" sz="4000" dirty="0">
                <a:solidFill>
                  <a:srgbClr val="FFFF00"/>
                </a:solidFill>
              </a:rPr>
              <a:t>Ad campaigns</a:t>
            </a:r>
            <a:r>
              <a:rPr lang="en-US" sz="4000" dirty="0">
                <a:solidFill>
                  <a:srgbClr val="FF0000"/>
                </a:solidFill>
              </a:rPr>
              <a:t>…</a:t>
            </a:r>
            <a:endParaRPr lang="en-CA" sz="4000" dirty="0">
              <a:solidFill>
                <a:srgbClr val="FF0000"/>
              </a:solidFill>
            </a:endParaRPr>
          </a:p>
          <a:p>
            <a:r>
              <a:rPr lang="en-US" sz="4000" dirty="0">
                <a:solidFill>
                  <a:srgbClr val="FFFF00"/>
                </a:solidFill>
              </a:rPr>
              <a:t>Lawsuits for passing off</a:t>
            </a:r>
            <a:r>
              <a:rPr lang="en-US" sz="4000" dirty="0">
                <a:solidFill>
                  <a:srgbClr val="FF0000"/>
                </a:solidFill>
              </a:rPr>
              <a:t>. </a:t>
            </a:r>
            <a:endParaRPr lang="en-CA" sz="4000" dirty="0">
              <a:solidFill>
                <a:srgbClr val="FF0000"/>
              </a:solidFill>
            </a:endParaRPr>
          </a:p>
          <a:p>
            <a:r>
              <a:rPr lang="en-US" sz="4000" dirty="0">
                <a:solidFill>
                  <a:srgbClr val="FFFF00"/>
                </a:solidFill>
              </a:rPr>
              <a:t>Lobbying for changes to laws</a:t>
            </a:r>
            <a:r>
              <a:rPr lang="en-US" sz="4000" dirty="0">
                <a:solidFill>
                  <a:srgbClr val="FF0000"/>
                </a:solidFill>
              </a:rPr>
              <a:t>.</a:t>
            </a:r>
            <a:endParaRPr lang="en-CA" sz="4000" dirty="0">
              <a:solidFill>
                <a:srgbClr val="FF0000"/>
              </a:solidFill>
            </a:endParaRPr>
          </a:p>
          <a:p>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600857A6-B069-5747-8C2C-4237D03FF20B}" type="slidenum">
              <a:rPr lang="en-US" smtClean="0"/>
              <a:t>156</a:t>
            </a:fld>
            <a:endParaRPr lang="en-US"/>
          </a:p>
        </p:txBody>
      </p:sp>
    </p:spTree>
    <p:extLst>
      <p:ext uri="{BB962C8B-B14F-4D97-AF65-F5344CB8AC3E}">
        <p14:creationId xmlns:p14="http://schemas.microsoft.com/office/powerpoint/2010/main" val="368109737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A58E7-CCCC-A543-AF41-0F258CD308FB}"/>
              </a:ext>
            </a:extLst>
          </p:cNvPr>
          <p:cNvSpPr>
            <a:spLocks noGrp="1"/>
          </p:cNvSpPr>
          <p:nvPr>
            <p:ph type="title"/>
          </p:nvPr>
        </p:nvSpPr>
        <p:spPr>
          <a:xfrm>
            <a:off x="457200" y="115866"/>
            <a:ext cx="8229600" cy="1016000"/>
          </a:xfrm>
        </p:spPr>
        <p:txBody>
          <a:bodyPr/>
          <a:lstStyle/>
          <a:p>
            <a:r>
              <a:rPr lang="en-US" b="1" dirty="0">
                <a:solidFill>
                  <a:srgbClr val="FFFF00"/>
                </a:solidFill>
              </a:rPr>
              <a:t>Speaking of </a:t>
            </a:r>
            <a:r>
              <a:rPr lang="en-US" b="1" dirty="0">
                <a:solidFill>
                  <a:srgbClr val="FF0000"/>
                </a:solidFill>
              </a:rPr>
              <a:t>“</a:t>
            </a:r>
            <a:r>
              <a:rPr lang="en-US" b="1" dirty="0">
                <a:solidFill>
                  <a:schemeClr val="bg1"/>
                </a:solidFill>
              </a:rPr>
              <a:t>Champagne</a:t>
            </a:r>
            <a:r>
              <a:rPr lang="en-US" b="1" dirty="0">
                <a:solidFill>
                  <a:srgbClr val="FF0000"/>
                </a:solidFill>
              </a:rPr>
              <a:t>”</a:t>
            </a:r>
            <a:r>
              <a:rPr lang="en-US" b="1" dirty="0">
                <a:solidFill>
                  <a:srgbClr val="FFFF00"/>
                </a:solidFill>
              </a:rPr>
              <a:t>…</a:t>
            </a:r>
          </a:p>
        </p:txBody>
      </p:sp>
      <p:sp>
        <p:nvSpPr>
          <p:cNvPr id="3" name="Content Placeholder 2">
            <a:extLst>
              <a:ext uri="{FF2B5EF4-FFF2-40B4-BE49-F238E27FC236}">
                <a16:creationId xmlns:a16="http://schemas.microsoft.com/office/drawing/2014/main" id="{10412F3E-30D7-0846-AC17-74E31802875B}"/>
              </a:ext>
            </a:extLst>
          </p:cNvPr>
          <p:cNvSpPr>
            <a:spLocks noGrp="1"/>
          </p:cNvSpPr>
          <p:nvPr>
            <p:ph sz="quarter" idx="10"/>
          </p:nvPr>
        </p:nvSpPr>
        <p:spPr>
          <a:xfrm>
            <a:off x="457200" y="1223158"/>
            <a:ext cx="8229600" cy="4502976"/>
          </a:xfrm>
        </p:spPr>
        <p:txBody>
          <a:bodyPr>
            <a:normAutofit/>
          </a:bodyPr>
          <a:lstStyle/>
          <a:p>
            <a:r>
              <a:rPr lang="en-US" sz="3200" dirty="0">
                <a:solidFill>
                  <a:schemeClr val="bg1"/>
                </a:solidFill>
              </a:rPr>
              <a:t>With respect to the Champagne industry the French Champagne industry has tried to protect the name champagne through</a:t>
            </a:r>
            <a:r>
              <a:rPr lang="en-CA" sz="3200" dirty="0">
                <a:solidFill>
                  <a:schemeClr val="bg1"/>
                </a:solidFill>
              </a:rPr>
              <a:t> </a:t>
            </a:r>
            <a:r>
              <a:rPr lang="en-US" sz="3200" dirty="0">
                <a:solidFill>
                  <a:srgbClr val="FFFF00"/>
                </a:solidFill>
              </a:rPr>
              <a:t>lobbying efforts &amp; </a:t>
            </a:r>
            <a:r>
              <a:rPr lang="en-CA" sz="3200" dirty="0">
                <a:solidFill>
                  <a:srgbClr val="FFFF00"/>
                </a:solidFill>
              </a:rPr>
              <a:t>legal</a:t>
            </a:r>
            <a:r>
              <a:rPr lang="en-US" sz="3200" dirty="0">
                <a:solidFill>
                  <a:srgbClr val="FFFF00"/>
                </a:solidFill>
              </a:rPr>
              <a:t> actions </a:t>
            </a:r>
            <a:r>
              <a:rPr lang="en-US" sz="3200" dirty="0">
                <a:solidFill>
                  <a:schemeClr val="bg1"/>
                </a:solidFill>
              </a:rPr>
              <a:t>since the early </a:t>
            </a:r>
            <a:r>
              <a:rPr lang="en-US" sz="3200" dirty="0">
                <a:solidFill>
                  <a:srgbClr val="FFFF00"/>
                </a:solidFill>
              </a:rPr>
              <a:t>1900’s </a:t>
            </a:r>
            <a:endParaRPr lang="en-CA" sz="3200" dirty="0">
              <a:solidFill>
                <a:srgbClr val="FFFF00"/>
              </a:solidFill>
            </a:endParaRPr>
          </a:p>
          <a:p>
            <a:r>
              <a:rPr lang="en-US" sz="3200" b="1" dirty="0">
                <a:solidFill>
                  <a:schemeClr val="bg1"/>
                </a:solidFill>
              </a:rPr>
              <a:t>In </a:t>
            </a:r>
            <a:r>
              <a:rPr lang="en-US" sz="3200" b="1" dirty="0">
                <a:solidFill>
                  <a:srgbClr val="FFFF00"/>
                </a:solidFill>
              </a:rPr>
              <a:t>2003</a:t>
            </a:r>
            <a:r>
              <a:rPr lang="en-US" sz="3200" b="1" dirty="0">
                <a:solidFill>
                  <a:schemeClr val="bg1"/>
                </a:solidFill>
              </a:rPr>
              <a:t> they </a:t>
            </a:r>
            <a:r>
              <a:rPr lang="en-US" sz="3200" b="1" dirty="0">
                <a:solidFill>
                  <a:srgbClr val="FFFF00"/>
                </a:solidFill>
              </a:rPr>
              <a:t>started</a:t>
            </a:r>
            <a:r>
              <a:rPr lang="en-US" sz="3200" b="1" dirty="0">
                <a:solidFill>
                  <a:schemeClr val="bg1"/>
                </a:solidFill>
              </a:rPr>
              <a:t> to use </a:t>
            </a:r>
            <a:r>
              <a:rPr lang="en-US" sz="3200" b="1" dirty="0">
                <a:solidFill>
                  <a:srgbClr val="FFFF00"/>
                </a:solidFill>
              </a:rPr>
              <a:t>consumer advertising</a:t>
            </a:r>
            <a:r>
              <a:rPr lang="en-US" sz="3200" b="1" dirty="0">
                <a:solidFill>
                  <a:schemeClr val="bg1"/>
                </a:solidFill>
              </a:rPr>
              <a:t> to protect the name champagne from use by foreign wine producers or makers of non-wine products. </a:t>
            </a:r>
            <a:endParaRPr lang="en-CA" sz="3200" dirty="0">
              <a:solidFill>
                <a:schemeClr val="bg1"/>
              </a:solidFill>
            </a:endParaRPr>
          </a:p>
          <a:p>
            <a:r>
              <a:rPr lang="en-US" sz="3200" dirty="0">
                <a:solidFill>
                  <a:srgbClr val="FFFF00"/>
                </a:solidFill>
              </a:rPr>
              <a:t>For example</a:t>
            </a:r>
            <a:r>
              <a:rPr lang="en-US" sz="3200" dirty="0">
                <a:solidFill>
                  <a:srgbClr val="FF0000"/>
                </a:solidFill>
              </a:rPr>
              <a:t>… </a:t>
            </a:r>
            <a:endParaRPr lang="en-CA" sz="3200" dirty="0">
              <a:solidFill>
                <a:srgbClr val="FF0000"/>
              </a:solidFill>
            </a:endParaRPr>
          </a:p>
          <a:p>
            <a:endParaRPr lang="en-US" dirty="0"/>
          </a:p>
        </p:txBody>
      </p:sp>
    </p:spTree>
    <p:extLst>
      <p:ext uri="{BB962C8B-B14F-4D97-AF65-F5344CB8AC3E}">
        <p14:creationId xmlns:p14="http://schemas.microsoft.com/office/powerpoint/2010/main" val="418249500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0857A6-B069-5747-8C2C-4237D03FF20B}" type="slidenum">
              <a:rPr lang="en-US" smtClean="0"/>
              <a:t>158</a:t>
            </a:fld>
            <a:endParaRPr lang="en-US"/>
          </a:p>
        </p:txBody>
      </p:sp>
      <p:pic>
        <p:nvPicPr>
          <p:cNvPr id="5" name="Picture 5" descr="Champagne%20Masquerade%20Ad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60559" y="507838"/>
            <a:ext cx="3266602" cy="50053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2987474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b="1" dirty="0">
                <a:solidFill>
                  <a:srgbClr val="00B0F0"/>
                </a:solidFill>
              </a:rPr>
              <a:t>????</a:t>
            </a:r>
            <a:r>
              <a:rPr lang="en-US" b="1" dirty="0">
                <a:solidFill>
                  <a:srgbClr val="FF0000"/>
                </a:solidFill>
              </a:rPr>
              <a:t>????</a:t>
            </a:r>
            <a:r>
              <a:rPr lang="en-US" b="1" dirty="0">
                <a:solidFill>
                  <a:srgbClr val="FFFF00"/>
                </a:solidFill>
              </a:rPr>
              <a:t>????</a:t>
            </a:r>
            <a:r>
              <a:rPr lang="en-US" b="1" dirty="0">
                <a:solidFill>
                  <a:srgbClr val="00B0F0"/>
                </a:solidFill>
              </a:rPr>
              <a:t>????</a:t>
            </a:r>
            <a:r>
              <a:rPr lang="en-US" b="1" dirty="0">
                <a:solidFill>
                  <a:srgbClr val="92D050"/>
                </a:solidFill>
              </a:rPr>
              <a:t>????</a:t>
            </a:r>
            <a:r>
              <a:rPr lang="en-US" b="1" dirty="0">
                <a:solidFill>
                  <a:srgbClr val="FF0000"/>
                </a:solidFill>
              </a:rPr>
              <a:t>????</a:t>
            </a:r>
          </a:p>
        </p:txBody>
      </p:sp>
      <p:sp>
        <p:nvSpPr>
          <p:cNvPr id="4" name="Slide Number Placeholder 3"/>
          <p:cNvSpPr>
            <a:spLocks noGrp="1"/>
          </p:cNvSpPr>
          <p:nvPr>
            <p:ph type="sldNum" sz="quarter" idx="12"/>
          </p:nvPr>
        </p:nvSpPr>
        <p:spPr/>
        <p:txBody>
          <a:bodyPr/>
          <a:lstStyle/>
          <a:p>
            <a:fld id="{600857A6-B069-5747-8C2C-4237D03FF20B}" type="slidenum">
              <a:rPr lang="en-US" smtClean="0"/>
              <a:t>159</a:t>
            </a:fld>
            <a:endParaRPr lang="en-US"/>
          </a:p>
        </p:txBody>
      </p:sp>
      <p:pic>
        <p:nvPicPr>
          <p:cNvPr id="7" name="Content Placeholder 6"/>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253875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4E44D7-0BFB-AB40-BCF3-43FFD917B8CA}"/>
              </a:ext>
            </a:extLst>
          </p:cNvPr>
          <p:cNvSpPr>
            <a:spLocks noGrp="1"/>
          </p:cNvSpPr>
          <p:nvPr>
            <p:ph type="title"/>
          </p:nvPr>
        </p:nvSpPr>
        <p:spPr>
          <a:xfrm>
            <a:off x="457200" y="84222"/>
            <a:ext cx="8229600" cy="1016000"/>
          </a:xfrm>
        </p:spPr>
        <p:txBody>
          <a:bodyPr/>
          <a:lstStyle/>
          <a:p>
            <a:r>
              <a:rPr lang="en-US" dirty="0">
                <a:solidFill>
                  <a:srgbClr val="FFFF00"/>
                </a:solidFill>
              </a:rPr>
              <a:t>A modest proposal</a:t>
            </a:r>
            <a:r>
              <a:rPr lang="en-US" dirty="0">
                <a:solidFill>
                  <a:srgbClr val="FF0000"/>
                </a:solidFill>
              </a:rPr>
              <a:t>…</a:t>
            </a:r>
          </a:p>
        </p:txBody>
      </p:sp>
      <p:sp>
        <p:nvSpPr>
          <p:cNvPr id="3" name="Content Placeholder 2">
            <a:extLst>
              <a:ext uri="{FF2B5EF4-FFF2-40B4-BE49-F238E27FC236}">
                <a16:creationId xmlns:a16="http://schemas.microsoft.com/office/drawing/2014/main" id="{4E2E3CAD-BD7B-C948-B7EC-1F2E060D0CD0}"/>
              </a:ext>
            </a:extLst>
          </p:cNvPr>
          <p:cNvSpPr>
            <a:spLocks noGrp="1"/>
          </p:cNvSpPr>
          <p:nvPr>
            <p:ph sz="quarter" idx="10"/>
          </p:nvPr>
        </p:nvSpPr>
        <p:spPr>
          <a:xfrm>
            <a:off x="457200" y="947451"/>
            <a:ext cx="8229600" cy="4913521"/>
          </a:xfrm>
        </p:spPr>
        <p:txBody>
          <a:bodyPr>
            <a:normAutofit fontScale="92500"/>
          </a:bodyPr>
          <a:lstStyle/>
          <a:p>
            <a:pPr marL="0" indent="0">
              <a:buNone/>
            </a:pPr>
            <a:endParaRPr lang="en-US" dirty="0"/>
          </a:p>
          <a:p>
            <a:r>
              <a:rPr lang="en-US" sz="4300" dirty="0">
                <a:solidFill>
                  <a:schemeClr val="bg1"/>
                </a:solidFill>
              </a:rPr>
              <a:t>500-1000 words (or equivalent) per person </a:t>
            </a:r>
          </a:p>
          <a:p>
            <a:r>
              <a:rPr lang="en-US" sz="4300" dirty="0">
                <a:solidFill>
                  <a:schemeClr val="bg1"/>
                </a:solidFill>
              </a:rPr>
              <a:t>written, video, podcast, in-class presentation (?), </a:t>
            </a:r>
            <a:r>
              <a:rPr lang="en-US" sz="4300" i="1" dirty="0">
                <a:solidFill>
                  <a:schemeClr val="bg1"/>
                </a:solidFill>
              </a:rPr>
              <a:t>interpretive dance</a:t>
            </a:r>
          </a:p>
          <a:p>
            <a:r>
              <a:rPr lang="en-US" sz="4300" dirty="0">
                <a:solidFill>
                  <a:srgbClr val="FFFF00"/>
                </a:solidFill>
              </a:rPr>
              <a:t>Website or not</a:t>
            </a:r>
          </a:p>
          <a:p>
            <a:r>
              <a:rPr lang="en-US" sz="4300" dirty="0">
                <a:solidFill>
                  <a:srgbClr val="FFFF00"/>
                </a:solidFill>
              </a:rPr>
              <a:t>If posted to website, note to me pls.</a:t>
            </a:r>
          </a:p>
          <a:p>
            <a:r>
              <a:rPr lang="en-US" sz="4300" dirty="0">
                <a:solidFill>
                  <a:schemeClr val="bg1"/>
                </a:solidFill>
              </a:rPr>
              <a:t>Groups or individually</a:t>
            </a:r>
          </a:p>
          <a:p>
            <a:endParaRPr lang="en-US" sz="4300" dirty="0">
              <a:solidFill>
                <a:schemeClr val="bg1"/>
              </a:solidFill>
            </a:endParaRPr>
          </a:p>
        </p:txBody>
      </p:sp>
    </p:spTree>
    <p:extLst>
      <p:ext uri="{BB962C8B-B14F-4D97-AF65-F5344CB8AC3E}">
        <p14:creationId xmlns:p14="http://schemas.microsoft.com/office/powerpoint/2010/main" val="140733171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8BEC0C-9723-AD43-8C4D-176C3D1AF765}"/>
              </a:ext>
            </a:extLst>
          </p:cNvPr>
          <p:cNvSpPr>
            <a:spLocks noGrp="1"/>
          </p:cNvSpPr>
          <p:nvPr>
            <p:ph sz="quarter" idx="10"/>
          </p:nvPr>
        </p:nvSpPr>
        <p:spPr>
          <a:xfrm>
            <a:off x="457200" y="415636"/>
            <a:ext cx="8229600" cy="5310498"/>
          </a:xfrm>
        </p:spPr>
        <p:txBody>
          <a:bodyPr>
            <a:normAutofit lnSpcReduction="10000"/>
          </a:bodyPr>
          <a:lstStyle/>
          <a:p>
            <a:pPr>
              <a:lnSpc>
                <a:spcPct val="100000"/>
              </a:lnSpc>
            </a:pPr>
            <a:r>
              <a:rPr lang="en-US" dirty="0">
                <a:solidFill>
                  <a:schemeClr val="bg1"/>
                </a:solidFill>
              </a:rPr>
              <a:t>Google is an </a:t>
            </a:r>
            <a:r>
              <a:rPr lang="en-US" dirty="0">
                <a:solidFill>
                  <a:srgbClr val="FFFF00"/>
                </a:solidFill>
              </a:rPr>
              <a:t>internet search engine</a:t>
            </a:r>
            <a:r>
              <a:rPr lang="en-US" dirty="0">
                <a:solidFill>
                  <a:schemeClr val="bg1"/>
                </a:solidFill>
              </a:rPr>
              <a:t>. Also a </a:t>
            </a:r>
            <a:r>
              <a:rPr lang="en-US" dirty="0">
                <a:solidFill>
                  <a:srgbClr val="FFFF00"/>
                </a:solidFill>
              </a:rPr>
              <a:t>news aggregator, map provider, storehouse for images, library</a:t>
            </a:r>
            <a:r>
              <a:rPr lang="en-US" dirty="0">
                <a:solidFill>
                  <a:srgbClr val="FF0000"/>
                </a:solidFill>
              </a:rPr>
              <a:t>…</a:t>
            </a:r>
            <a:r>
              <a:rPr lang="en-US" dirty="0">
                <a:solidFill>
                  <a:srgbClr val="FFFF00"/>
                </a:solidFill>
              </a:rPr>
              <a:t> </a:t>
            </a:r>
            <a:endParaRPr lang="en-CA" dirty="0">
              <a:solidFill>
                <a:srgbClr val="FFFF00"/>
              </a:solidFill>
            </a:endParaRPr>
          </a:p>
          <a:p>
            <a:pPr>
              <a:lnSpc>
                <a:spcPct val="100000"/>
              </a:lnSpc>
            </a:pPr>
            <a:r>
              <a:rPr lang="en-US" dirty="0">
                <a:solidFill>
                  <a:srgbClr val="FF0000"/>
                </a:solidFill>
              </a:rPr>
              <a:t>Is it a verb</a:t>
            </a:r>
            <a:r>
              <a:rPr lang="en-US" dirty="0">
                <a:solidFill>
                  <a:srgbClr val="FFFF00"/>
                </a:solidFill>
              </a:rPr>
              <a:t>?</a:t>
            </a:r>
            <a:r>
              <a:rPr lang="en-US" dirty="0">
                <a:solidFill>
                  <a:schemeClr val="bg1"/>
                </a:solidFill>
              </a:rPr>
              <a:t> (Googling, being Googled). </a:t>
            </a:r>
            <a:endParaRPr lang="en-CA" dirty="0">
              <a:solidFill>
                <a:schemeClr val="bg1"/>
              </a:solidFill>
            </a:endParaRPr>
          </a:p>
          <a:p>
            <a:pPr>
              <a:lnSpc>
                <a:spcPct val="100000"/>
              </a:lnSpc>
            </a:pPr>
            <a:r>
              <a:rPr lang="en-US" dirty="0">
                <a:solidFill>
                  <a:schemeClr val="bg1"/>
                </a:solidFill>
              </a:rPr>
              <a:t>At least one </a:t>
            </a:r>
            <a:r>
              <a:rPr lang="en-US" dirty="0">
                <a:solidFill>
                  <a:srgbClr val="FFFF00"/>
                </a:solidFill>
              </a:rPr>
              <a:t>lexicography site </a:t>
            </a:r>
            <a:r>
              <a:rPr lang="en-US" dirty="0">
                <a:solidFill>
                  <a:schemeClr val="bg1"/>
                </a:solidFill>
              </a:rPr>
              <a:t>received a letter in response to the addition of the word “google” (as a verb) asking the site manager to delete the definition or </a:t>
            </a:r>
            <a:r>
              <a:rPr lang="en-US" i="1" dirty="0">
                <a:solidFill>
                  <a:srgbClr val="FFFF00"/>
                </a:solidFill>
              </a:rPr>
              <a:t>“revise it to take account of the trademark status of Google”  </a:t>
            </a:r>
            <a:endParaRPr lang="en-CA" i="1" dirty="0">
              <a:solidFill>
                <a:srgbClr val="FFFF00"/>
              </a:solidFill>
            </a:endParaRPr>
          </a:p>
          <a:p>
            <a:pPr>
              <a:lnSpc>
                <a:spcPct val="100000"/>
              </a:lnSpc>
            </a:pPr>
            <a:r>
              <a:rPr lang="en-CA" dirty="0">
                <a:solidFill>
                  <a:schemeClr val="bg1"/>
                </a:solidFill>
              </a:rPr>
              <a:t>Aside from sending </a:t>
            </a:r>
            <a:r>
              <a:rPr lang="en-CA" dirty="0">
                <a:solidFill>
                  <a:srgbClr val="FFFF00"/>
                </a:solidFill>
              </a:rPr>
              <a:t>letters from their legal department</a:t>
            </a:r>
            <a:r>
              <a:rPr lang="en-CA" dirty="0">
                <a:solidFill>
                  <a:schemeClr val="bg1"/>
                </a:solidFill>
              </a:rPr>
              <a:t>, </a:t>
            </a:r>
            <a:r>
              <a:rPr lang="en-CA" dirty="0">
                <a:solidFill>
                  <a:srgbClr val="FFFF00"/>
                </a:solidFill>
              </a:rPr>
              <a:t>Google places policies</a:t>
            </a:r>
            <a:r>
              <a:rPr lang="en-CA" dirty="0">
                <a:solidFill>
                  <a:schemeClr val="bg1"/>
                </a:solidFill>
              </a:rPr>
              <a:t> for third party use of its trademark on the web</a:t>
            </a:r>
          </a:p>
          <a:p>
            <a:pPr>
              <a:lnSpc>
                <a:spcPct val="100000"/>
              </a:lnSpc>
            </a:pPr>
            <a:r>
              <a:rPr lang="en-US" u="sng" dirty="0">
                <a:solidFill>
                  <a:schemeClr val="bg1"/>
                </a:solidFill>
                <a:hlinkClick r:id="rId2">
                  <a:extLst>
                    <a:ext uri="{A12FA001-AC4F-418D-AE19-62706E023703}">
                      <ahyp:hlinkClr xmlns:ahyp="http://schemas.microsoft.com/office/drawing/2018/hyperlinkcolor" val="tx"/>
                    </a:ext>
                  </a:extLst>
                </a:hlinkClick>
              </a:rPr>
              <a:t>http://www.google.com/permissions/trademark/rules.html</a:t>
            </a:r>
            <a:r>
              <a:rPr lang="en-US" u="sng" dirty="0">
                <a:solidFill>
                  <a:schemeClr val="bg1"/>
                </a:solidFill>
              </a:rPr>
              <a:t> </a:t>
            </a:r>
            <a:endParaRPr lang="en-CA" dirty="0">
              <a:solidFill>
                <a:schemeClr val="bg1"/>
              </a:solidFill>
            </a:endParaRPr>
          </a:p>
          <a:p>
            <a:pPr>
              <a:lnSpc>
                <a:spcPct val="100000"/>
              </a:lnSpc>
            </a:pPr>
            <a:r>
              <a:rPr lang="en-US" b="1" dirty="0">
                <a:solidFill>
                  <a:schemeClr val="bg1"/>
                </a:solidFill>
              </a:rPr>
              <a:t>… use the Google Brand Search Engine to find “Rules for proper usage”</a:t>
            </a:r>
            <a:endParaRPr lang="en-CA" dirty="0">
              <a:solidFill>
                <a:schemeClr val="bg1"/>
              </a:solidFill>
            </a:endParaRPr>
          </a:p>
          <a:p>
            <a:pPr>
              <a:lnSpc>
                <a:spcPct val="100000"/>
              </a:lnSpc>
            </a:pPr>
            <a:r>
              <a:rPr lang="en-US" b="1" dirty="0">
                <a:solidFill>
                  <a:srgbClr val="FF0000"/>
                </a:solidFill>
              </a:rPr>
              <a:t>Has the word Google become generic</a:t>
            </a:r>
            <a:r>
              <a:rPr lang="en-US" b="1" dirty="0">
                <a:solidFill>
                  <a:srgbClr val="FFFF00"/>
                </a:solidFill>
              </a:rPr>
              <a:t>?</a:t>
            </a:r>
            <a:endParaRPr lang="en-CA" dirty="0">
              <a:solidFill>
                <a:srgbClr val="FFFF00"/>
              </a:solidFill>
            </a:endParaRPr>
          </a:p>
          <a:p>
            <a:endParaRPr lang="en-US" dirty="0"/>
          </a:p>
        </p:txBody>
      </p:sp>
    </p:spTree>
    <p:extLst>
      <p:ext uri="{BB962C8B-B14F-4D97-AF65-F5344CB8AC3E}">
        <p14:creationId xmlns:p14="http://schemas.microsoft.com/office/powerpoint/2010/main" val="201111173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B7C2F106-79DE-8D49-9BAB-F8B348C9A19A}"/>
              </a:ext>
            </a:extLst>
          </p:cNvPr>
          <p:cNvPicPr>
            <a:picLocks noChangeAspect="1"/>
          </p:cNvPicPr>
          <p:nvPr/>
        </p:nvPicPr>
        <p:blipFill>
          <a:blip r:embed="rId2"/>
          <a:stretch>
            <a:fillRect/>
          </a:stretch>
        </p:blipFill>
        <p:spPr>
          <a:xfrm>
            <a:off x="1867298" y="166254"/>
            <a:ext cx="5409403" cy="5640779"/>
          </a:xfrm>
          <a:prstGeom prst="rect">
            <a:avLst/>
          </a:prstGeom>
        </p:spPr>
      </p:pic>
    </p:spTree>
    <p:extLst>
      <p:ext uri="{BB962C8B-B14F-4D97-AF65-F5344CB8AC3E}">
        <p14:creationId xmlns:p14="http://schemas.microsoft.com/office/powerpoint/2010/main" val="174417559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F8F75-377A-404B-A492-EAE5E4FFD062}"/>
              </a:ext>
            </a:extLst>
          </p:cNvPr>
          <p:cNvSpPr>
            <a:spLocks noGrp="1"/>
          </p:cNvSpPr>
          <p:nvPr>
            <p:ph type="title"/>
          </p:nvPr>
        </p:nvSpPr>
        <p:spPr>
          <a:xfrm>
            <a:off x="134754" y="82550"/>
            <a:ext cx="8873493" cy="1016000"/>
          </a:xfrm>
        </p:spPr>
        <p:txBody>
          <a:bodyPr>
            <a:normAutofit fontScale="90000"/>
          </a:bodyPr>
          <a:lstStyle/>
          <a:p>
            <a:pPr algn="ctr"/>
            <a:r>
              <a:rPr lang="en-US" dirty="0">
                <a:solidFill>
                  <a:srgbClr val="FFFF00"/>
                </a:solidFill>
              </a:rPr>
              <a:t>Corporate Strategy </a:t>
            </a:r>
            <a:r>
              <a:rPr lang="en-US" dirty="0">
                <a:solidFill>
                  <a:srgbClr val="FF0000"/>
                </a:solidFill>
              </a:rPr>
              <a:t>&amp; </a:t>
            </a:r>
            <a:r>
              <a:rPr lang="en-US" dirty="0">
                <a:solidFill>
                  <a:srgbClr val="FFFF00"/>
                </a:solidFill>
              </a:rPr>
              <a:t>Strategic Replacement</a:t>
            </a:r>
            <a:r>
              <a:rPr lang="en-US" dirty="0">
                <a:solidFill>
                  <a:srgbClr val="FF0000"/>
                </a:solidFill>
              </a:rPr>
              <a:t>?</a:t>
            </a:r>
          </a:p>
        </p:txBody>
      </p:sp>
      <p:pic>
        <p:nvPicPr>
          <p:cNvPr id="4" name="Picture 3" descr="A screenshot of a cell phone&#10;&#10;Description automatically generated">
            <a:extLst>
              <a:ext uri="{FF2B5EF4-FFF2-40B4-BE49-F238E27FC236}">
                <a16:creationId xmlns:a16="http://schemas.microsoft.com/office/drawing/2014/main" id="{1970104F-2DC1-A446-91B1-57B0C4B93F8B}"/>
              </a:ext>
            </a:extLst>
          </p:cNvPr>
          <p:cNvPicPr>
            <a:picLocks noChangeAspect="1"/>
          </p:cNvPicPr>
          <p:nvPr/>
        </p:nvPicPr>
        <p:blipFill>
          <a:blip r:embed="rId2"/>
          <a:stretch>
            <a:fillRect/>
          </a:stretch>
        </p:blipFill>
        <p:spPr>
          <a:xfrm>
            <a:off x="2393811" y="1222408"/>
            <a:ext cx="4356378" cy="4603549"/>
          </a:xfrm>
          <a:prstGeom prst="rect">
            <a:avLst/>
          </a:prstGeom>
        </p:spPr>
      </p:pic>
    </p:spTree>
    <p:extLst>
      <p:ext uri="{BB962C8B-B14F-4D97-AF65-F5344CB8AC3E}">
        <p14:creationId xmlns:p14="http://schemas.microsoft.com/office/powerpoint/2010/main" val="279369100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cstate="screen">
            <a:extLst>
              <a:ext uri="{28A0092B-C50C-407E-A947-70E740481C1C}">
                <a14:useLocalDpi xmlns:a14="http://schemas.microsoft.com/office/drawing/2010/main"/>
              </a:ext>
            </a:extLst>
          </a:blip>
          <a:srcRect l="-12330" r="-12330"/>
          <a:stretch>
            <a:fillRect/>
          </a:stretch>
        </p:blipFill>
        <p:spPr>
          <a:xfrm>
            <a:off x="0" y="595653"/>
            <a:ext cx="8941208" cy="4917321"/>
          </a:xfrm>
        </p:spPr>
      </p:pic>
      <p:sp>
        <p:nvSpPr>
          <p:cNvPr id="4" name="Slide Number Placeholder 3"/>
          <p:cNvSpPr>
            <a:spLocks noGrp="1"/>
          </p:cNvSpPr>
          <p:nvPr>
            <p:ph type="sldNum" sz="quarter" idx="12"/>
          </p:nvPr>
        </p:nvSpPr>
        <p:spPr/>
        <p:txBody>
          <a:bodyPr/>
          <a:lstStyle/>
          <a:p>
            <a:fld id="{600857A6-B069-5747-8C2C-4237D03FF20B}" type="slidenum">
              <a:rPr lang="en-US" smtClean="0"/>
              <a:t>163</a:t>
            </a:fld>
            <a:endParaRPr lang="en-US"/>
          </a:p>
        </p:txBody>
      </p:sp>
    </p:spTree>
    <p:extLst>
      <p:ext uri="{BB962C8B-B14F-4D97-AF65-F5344CB8AC3E}">
        <p14:creationId xmlns:p14="http://schemas.microsoft.com/office/powerpoint/2010/main" val="30187711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 screen with text&#10;&#10;Description automatically generated">
            <a:extLst>
              <a:ext uri="{FF2B5EF4-FFF2-40B4-BE49-F238E27FC236}">
                <a16:creationId xmlns:a16="http://schemas.microsoft.com/office/drawing/2014/main" id="{6CADCAE8-5A76-374B-AD42-2CC33A717950}"/>
              </a:ext>
            </a:extLst>
          </p:cNvPr>
          <p:cNvPicPr>
            <a:picLocks noChangeAspect="1"/>
          </p:cNvPicPr>
          <p:nvPr/>
        </p:nvPicPr>
        <p:blipFill>
          <a:blip r:embed="rId2"/>
          <a:stretch>
            <a:fillRect/>
          </a:stretch>
        </p:blipFill>
        <p:spPr>
          <a:xfrm>
            <a:off x="1672592" y="122829"/>
            <a:ext cx="5798816" cy="5363570"/>
          </a:xfrm>
          <a:prstGeom prst="rect">
            <a:avLst/>
          </a:prstGeom>
        </p:spPr>
      </p:pic>
      <p:sp>
        <p:nvSpPr>
          <p:cNvPr id="4" name="TextBox 3">
            <a:extLst>
              <a:ext uri="{FF2B5EF4-FFF2-40B4-BE49-F238E27FC236}">
                <a16:creationId xmlns:a16="http://schemas.microsoft.com/office/drawing/2014/main" id="{281DA969-0403-6E4D-995D-969CD7930579}"/>
              </a:ext>
            </a:extLst>
          </p:cNvPr>
          <p:cNvSpPr txBox="1"/>
          <p:nvPr/>
        </p:nvSpPr>
        <p:spPr>
          <a:xfrm>
            <a:off x="4350041" y="5636525"/>
            <a:ext cx="3181320" cy="369332"/>
          </a:xfrm>
          <a:prstGeom prst="rect">
            <a:avLst/>
          </a:prstGeom>
          <a:noFill/>
        </p:spPr>
        <p:txBody>
          <a:bodyPr wrap="none" rtlCol="0">
            <a:spAutoFit/>
          </a:bodyPr>
          <a:lstStyle/>
          <a:p>
            <a:r>
              <a:rPr lang="en-US" dirty="0">
                <a:solidFill>
                  <a:schemeClr val="bg1"/>
                </a:solidFill>
                <a:hlinkClick r:id="rId3"/>
              </a:rPr>
              <a:t>https://youtu.be/rRi8LptvFZY</a:t>
            </a:r>
            <a:r>
              <a:rPr lang="en-US" dirty="0">
                <a:solidFill>
                  <a:schemeClr val="bg1"/>
                </a:solidFill>
              </a:rPr>
              <a:t> </a:t>
            </a:r>
          </a:p>
        </p:txBody>
      </p:sp>
    </p:spTree>
    <p:extLst>
      <p:ext uri="{BB962C8B-B14F-4D97-AF65-F5344CB8AC3E}">
        <p14:creationId xmlns:p14="http://schemas.microsoft.com/office/powerpoint/2010/main" val="4030524530"/>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B6FCD-6AD3-154F-9415-5EA789F24B11}"/>
              </a:ext>
            </a:extLst>
          </p:cNvPr>
          <p:cNvSpPr>
            <a:spLocks noGrp="1"/>
          </p:cNvSpPr>
          <p:nvPr>
            <p:ph type="title"/>
          </p:nvPr>
        </p:nvSpPr>
        <p:spPr>
          <a:xfrm>
            <a:off x="457200" y="100962"/>
            <a:ext cx="8229600" cy="801563"/>
          </a:xfrm>
        </p:spPr>
        <p:txBody>
          <a:bodyPr/>
          <a:lstStyle/>
          <a:p>
            <a:pPr algn="ctr"/>
            <a:r>
              <a:rPr lang="en-US" dirty="0">
                <a:solidFill>
                  <a:schemeClr val="bg1"/>
                </a:solidFill>
              </a:rPr>
              <a:t>Follow</a:t>
            </a:r>
            <a:r>
              <a:rPr lang="en-US" dirty="0">
                <a:solidFill>
                  <a:srgbClr val="FF0000"/>
                </a:solidFill>
              </a:rPr>
              <a:t>-</a:t>
            </a:r>
            <a:r>
              <a:rPr lang="en-US" dirty="0">
                <a:solidFill>
                  <a:schemeClr val="bg1"/>
                </a:solidFill>
              </a:rPr>
              <a:t>up</a:t>
            </a:r>
          </a:p>
        </p:txBody>
      </p:sp>
      <p:pic>
        <p:nvPicPr>
          <p:cNvPr id="8" name="Picture 7" descr="A screenshot of a person&#10;&#10;Description automatically generated">
            <a:extLst>
              <a:ext uri="{FF2B5EF4-FFF2-40B4-BE49-F238E27FC236}">
                <a16:creationId xmlns:a16="http://schemas.microsoft.com/office/drawing/2014/main" id="{D1CF86C0-99F4-7B49-B969-71E475ABFA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48480" y="1024246"/>
            <a:ext cx="5046515" cy="4809508"/>
          </a:xfrm>
          <a:prstGeom prst="rect">
            <a:avLst/>
          </a:prstGeom>
        </p:spPr>
      </p:pic>
      <p:sp>
        <p:nvSpPr>
          <p:cNvPr id="10" name="TextBox 9">
            <a:extLst>
              <a:ext uri="{FF2B5EF4-FFF2-40B4-BE49-F238E27FC236}">
                <a16:creationId xmlns:a16="http://schemas.microsoft.com/office/drawing/2014/main" id="{7E716E9E-B067-CA46-9ABD-47FE3DB60225}"/>
              </a:ext>
            </a:extLst>
          </p:cNvPr>
          <p:cNvSpPr txBox="1"/>
          <p:nvPr/>
        </p:nvSpPr>
        <p:spPr>
          <a:xfrm>
            <a:off x="4334493" y="5955475"/>
            <a:ext cx="3514616" cy="369332"/>
          </a:xfrm>
          <a:prstGeom prst="rect">
            <a:avLst/>
          </a:prstGeom>
          <a:noFill/>
        </p:spPr>
        <p:txBody>
          <a:bodyPr wrap="none" rtlCol="0">
            <a:spAutoFit/>
          </a:bodyPr>
          <a:lstStyle/>
          <a:p>
            <a:r>
              <a:rPr lang="en-US" dirty="0">
                <a:hlinkClick r:id="rId3"/>
              </a:rPr>
              <a:t>https://youtu.be/ZLWMQLMiTPk</a:t>
            </a:r>
            <a:r>
              <a:rPr lang="en-US" dirty="0"/>
              <a:t> </a:t>
            </a:r>
          </a:p>
        </p:txBody>
      </p:sp>
    </p:spTree>
    <p:extLst>
      <p:ext uri="{BB962C8B-B14F-4D97-AF65-F5344CB8AC3E}">
        <p14:creationId xmlns:p14="http://schemas.microsoft.com/office/powerpoint/2010/main" val="111577503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1117600"/>
            <a:ext cx="8229600" cy="4608534"/>
          </a:xfrm>
        </p:spPr>
        <p:txBody>
          <a:bodyPr>
            <a:normAutofit/>
          </a:bodyPr>
          <a:lstStyle/>
          <a:p>
            <a:pPr marL="0" indent="0" algn="ctr">
              <a:buNone/>
            </a:pPr>
            <a:r>
              <a:rPr lang="en-US" sz="8800" dirty="0">
                <a:solidFill>
                  <a:srgbClr val="92D050"/>
                </a:solidFill>
              </a:rPr>
              <a:t>QUESTIONS</a:t>
            </a:r>
            <a:r>
              <a:rPr lang="en-US" sz="8800" dirty="0">
                <a:solidFill>
                  <a:srgbClr val="FF0000"/>
                </a:solidFill>
              </a:rPr>
              <a:t>?</a:t>
            </a:r>
          </a:p>
          <a:p>
            <a:pPr marL="0" indent="0" algn="ctr">
              <a:buNone/>
            </a:pPr>
            <a:r>
              <a:rPr lang="en-US" sz="8800" dirty="0">
                <a:solidFill>
                  <a:srgbClr val="FFFF00"/>
                </a:solidFill>
              </a:rPr>
              <a:t>THOUGHTS</a:t>
            </a:r>
            <a:r>
              <a:rPr lang="en-US" sz="8800" dirty="0">
                <a:solidFill>
                  <a:srgbClr val="FF0000"/>
                </a:solidFill>
              </a:rPr>
              <a:t>?</a:t>
            </a:r>
          </a:p>
          <a:p>
            <a:pPr marL="0" indent="0" algn="ctr">
              <a:buNone/>
            </a:pPr>
            <a:r>
              <a:rPr lang="en-US" sz="8800" dirty="0">
                <a:solidFill>
                  <a:srgbClr val="FFFFFF"/>
                </a:solidFill>
              </a:rPr>
              <a:t> DISCUSSION</a:t>
            </a:r>
            <a:r>
              <a:rPr lang="en-US" sz="8800" dirty="0">
                <a:solidFill>
                  <a:srgbClr val="FF0000"/>
                </a:solidFill>
              </a:rPr>
              <a:t>?</a:t>
            </a:r>
          </a:p>
        </p:txBody>
      </p:sp>
    </p:spTree>
    <p:extLst>
      <p:ext uri="{BB962C8B-B14F-4D97-AF65-F5344CB8AC3E}">
        <p14:creationId xmlns:p14="http://schemas.microsoft.com/office/powerpoint/2010/main" val="218798407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640" y="154378"/>
            <a:ext cx="8176160" cy="1396197"/>
          </a:xfrm>
        </p:spPr>
        <p:txBody>
          <a:bodyPr>
            <a:noAutofit/>
          </a:bodyPr>
          <a:lstStyle/>
          <a:p>
            <a:pPr algn="ctr"/>
            <a:r>
              <a:rPr lang="en-US" sz="8000" dirty="0">
                <a:solidFill>
                  <a:srgbClr val="FFFF00"/>
                </a:solidFill>
              </a:rPr>
              <a:t>Pause</a:t>
            </a:r>
          </a:p>
        </p:txBody>
      </p:sp>
      <p:pic>
        <p:nvPicPr>
          <p:cNvPr id="4" name="Content Placeholder 3" descr="Crystal_Project_pause-queue.png"/>
          <p:cNvPicPr>
            <a:picLocks noGrp="1" noChangeAspect="1"/>
          </p:cNvPicPr>
          <p:nvPr>
            <p:ph sz="quarter" idx="10"/>
          </p:nvPr>
        </p:nvPicPr>
        <p:blipFill rotWithShape="1">
          <a:blip r:embed="rId2" cstate="screen">
            <a:extLst>
              <a:ext uri="{28A0092B-C50C-407E-A947-70E740481C1C}">
                <a14:useLocalDpi xmlns:a14="http://schemas.microsoft.com/office/drawing/2010/main"/>
              </a:ext>
            </a:extLst>
          </a:blip>
          <a:srcRect l="1729" r="296"/>
          <a:stretch/>
        </p:blipFill>
        <p:spPr>
          <a:xfrm>
            <a:off x="2526713" y="1776619"/>
            <a:ext cx="4090574" cy="4175125"/>
          </a:xfrm>
        </p:spPr>
      </p:pic>
    </p:spTree>
    <p:extLst>
      <p:ext uri="{BB962C8B-B14F-4D97-AF65-F5344CB8AC3E}">
        <p14:creationId xmlns:p14="http://schemas.microsoft.com/office/powerpoint/2010/main" val="25546029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800" b="1" dirty="0">
                <a:solidFill>
                  <a:srgbClr val="FFFF00"/>
                </a:solidFill>
              </a:rPr>
              <a:t>Passing off </a:t>
            </a:r>
            <a:r>
              <a:rPr lang="en-US" sz="4800" b="1" dirty="0">
                <a:solidFill>
                  <a:srgbClr val="FF0000"/>
                </a:solidFill>
              </a:rPr>
              <a:t>Basics</a:t>
            </a:r>
          </a:p>
        </p:txBody>
      </p:sp>
      <p:sp>
        <p:nvSpPr>
          <p:cNvPr id="2" name="Content Placeholder 1"/>
          <p:cNvSpPr>
            <a:spLocks noGrp="1"/>
          </p:cNvSpPr>
          <p:nvPr>
            <p:ph idx="1"/>
          </p:nvPr>
        </p:nvSpPr>
        <p:spPr/>
        <p:txBody>
          <a:bodyPr>
            <a:normAutofit fontScale="92500" lnSpcReduction="10000"/>
          </a:bodyPr>
          <a:lstStyle/>
          <a:p>
            <a:pPr marL="0" indent="0">
              <a:lnSpc>
                <a:spcPct val="100000"/>
              </a:lnSpc>
              <a:buNone/>
            </a:pPr>
            <a:r>
              <a:rPr lang="en-US" sz="4000" b="1" dirty="0">
                <a:solidFill>
                  <a:schemeClr val="bg1"/>
                </a:solidFill>
                <a:latin typeface="Arial" charset="0"/>
              </a:rPr>
              <a:t>Three (</a:t>
            </a:r>
            <a:r>
              <a:rPr lang="en-US" sz="4000" b="1" dirty="0">
                <a:solidFill>
                  <a:srgbClr val="FF0000"/>
                </a:solidFill>
                <a:latin typeface="Arial" charset="0"/>
              </a:rPr>
              <a:t>3</a:t>
            </a:r>
            <a:r>
              <a:rPr lang="en-US" sz="4000" b="1" dirty="0">
                <a:solidFill>
                  <a:schemeClr val="bg1"/>
                </a:solidFill>
                <a:latin typeface="Arial" charset="0"/>
              </a:rPr>
              <a:t>) necessary components of a passing-off action</a:t>
            </a:r>
            <a:r>
              <a:rPr lang="en-US" sz="4000" b="1" dirty="0">
                <a:solidFill>
                  <a:srgbClr val="FF0000"/>
                </a:solidFill>
                <a:latin typeface="Arial" charset="0"/>
              </a:rPr>
              <a:t>:</a:t>
            </a:r>
          </a:p>
          <a:p>
            <a:pPr marL="457200" lvl="1" indent="0">
              <a:lnSpc>
                <a:spcPct val="100000"/>
              </a:lnSpc>
              <a:buNone/>
            </a:pPr>
            <a:r>
              <a:rPr lang="en-US" sz="4000" dirty="0">
                <a:solidFill>
                  <a:schemeClr val="bg1"/>
                </a:solidFill>
                <a:latin typeface="Arial" charset="0"/>
              </a:rPr>
              <a:t>1. The existence of </a:t>
            </a:r>
            <a:r>
              <a:rPr lang="en-US" sz="4000" dirty="0">
                <a:solidFill>
                  <a:srgbClr val="FFFF00"/>
                </a:solidFill>
                <a:latin typeface="Arial" charset="0"/>
              </a:rPr>
              <a:t>goodwill </a:t>
            </a:r>
            <a:r>
              <a:rPr lang="en-US" sz="4000" dirty="0">
                <a:solidFill>
                  <a:srgbClr val="FF0000"/>
                </a:solidFill>
                <a:latin typeface="Arial" charset="0"/>
              </a:rPr>
              <a:t>(done)</a:t>
            </a:r>
          </a:p>
          <a:p>
            <a:pPr marL="457200" lvl="1" indent="0">
              <a:lnSpc>
                <a:spcPct val="100000"/>
              </a:lnSpc>
              <a:buNone/>
            </a:pPr>
            <a:r>
              <a:rPr lang="en-US" sz="4000" dirty="0">
                <a:solidFill>
                  <a:schemeClr val="bg1"/>
                </a:solidFill>
                <a:latin typeface="Arial" charset="0"/>
              </a:rPr>
              <a:t>2. </a:t>
            </a:r>
            <a:r>
              <a:rPr lang="en-US" sz="4000" dirty="0">
                <a:solidFill>
                  <a:srgbClr val="FFFF00"/>
                </a:solidFill>
                <a:latin typeface="Arial" charset="0"/>
              </a:rPr>
              <a:t>Deception</a:t>
            </a:r>
            <a:r>
              <a:rPr lang="en-US" sz="4000" dirty="0">
                <a:solidFill>
                  <a:schemeClr val="bg1"/>
                </a:solidFill>
                <a:latin typeface="Arial" charset="0"/>
              </a:rPr>
              <a:t> of the public due to a misrepresentation</a:t>
            </a:r>
          </a:p>
          <a:p>
            <a:pPr marL="457200" lvl="1" indent="0">
              <a:lnSpc>
                <a:spcPct val="100000"/>
              </a:lnSpc>
              <a:buNone/>
            </a:pPr>
            <a:r>
              <a:rPr lang="en-US" sz="4000" dirty="0">
                <a:solidFill>
                  <a:schemeClr val="bg1"/>
                </a:solidFill>
                <a:latin typeface="Arial" charset="0"/>
              </a:rPr>
              <a:t>3. Actual or potential </a:t>
            </a:r>
            <a:r>
              <a:rPr lang="en-US" sz="4000" dirty="0">
                <a:solidFill>
                  <a:srgbClr val="FFFF00"/>
                </a:solidFill>
                <a:latin typeface="Arial" charset="0"/>
              </a:rPr>
              <a:t>damage</a:t>
            </a:r>
            <a:r>
              <a:rPr lang="en-US" sz="4000" dirty="0">
                <a:solidFill>
                  <a:schemeClr val="bg1"/>
                </a:solidFill>
                <a:latin typeface="Arial" charset="0"/>
              </a:rPr>
              <a:t> to the plaintiff</a:t>
            </a:r>
          </a:p>
          <a:p>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168</a:t>
            </a:fld>
            <a:endParaRPr lang="en-US"/>
          </a:p>
        </p:txBody>
      </p:sp>
    </p:spTree>
    <p:extLst>
      <p:ext uri="{BB962C8B-B14F-4D97-AF65-F5344CB8AC3E}">
        <p14:creationId xmlns:p14="http://schemas.microsoft.com/office/powerpoint/2010/main" val="83330586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918895"/>
          </a:xfrm>
        </p:spPr>
        <p:txBody>
          <a:bodyPr/>
          <a:lstStyle/>
          <a:p>
            <a:r>
              <a:rPr lang="en-US" b="1" dirty="0">
                <a:solidFill>
                  <a:srgbClr val="FFFF00"/>
                </a:solidFill>
              </a:rPr>
              <a:t>Passing off</a:t>
            </a:r>
          </a:p>
        </p:txBody>
      </p:sp>
      <p:sp>
        <p:nvSpPr>
          <p:cNvPr id="2" name="Content Placeholder 1"/>
          <p:cNvSpPr>
            <a:spLocks noGrp="1"/>
          </p:cNvSpPr>
          <p:nvPr>
            <p:ph idx="1"/>
          </p:nvPr>
        </p:nvSpPr>
        <p:spPr>
          <a:xfrm>
            <a:off x="457200" y="1029904"/>
            <a:ext cx="8580922" cy="4880008"/>
          </a:xfrm>
        </p:spPr>
        <p:txBody>
          <a:bodyPr>
            <a:normAutofit/>
          </a:bodyPr>
          <a:lstStyle/>
          <a:p>
            <a:pPr>
              <a:lnSpc>
                <a:spcPct val="100000"/>
              </a:lnSpc>
            </a:pPr>
            <a:r>
              <a:rPr lang="en-US" sz="2600" dirty="0">
                <a:solidFill>
                  <a:srgbClr val="FFFF00"/>
                </a:solidFill>
                <a:latin typeface="+mn-lt"/>
              </a:rPr>
              <a:t>Deception</a:t>
            </a:r>
            <a:r>
              <a:rPr lang="en-US" sz="2600" dirty="0">
                <a:solidFill>
                  <a:schemeClr val="bg1"/>
                </a:solidFill>
                <a:latin typeface="+mn-lt"/>
              </a:rPr>
              <a:t> of the public due to a misrepresentation</a:t>
            </a:r>
          </a:p>
          <a:p>
            <a:pPr>
              <a:lnSpc>
                <a:spcPct val="100000"/>
              </a:lnSpc>
            </a:pPr>
            <a:r>
              <a:rPr lang="en-US" sz="2600" dirty="0">
                <a:solidFill>
                  <a:schemeClr val="bg1"/>
                </a:solidFill>
                <a:latin typeface="+mn-lt"/>
              </a:rPr>
              <a:t>Means </a:t>
            </a:r>
            <a:r>
              <a:rPr lang="en-US" sz="2600" b="1" dirty="0">
                <a:solidFill>
                  <a:srgbClr val="FFFF00"/>
                </a:solidFill>
                <a:latin typeface="+mn-lt"/>
              </a:rPr>
              <a:t>misrepresentation</a:t>
            </a:r>
          </a:p>
          <a:p>
            <a:pPr lvl="1">
              <a:lnSpc>
                <a:spcPct val="100000"/>
              </a:lnSpc>
              <a:buFontTx/>
              <a:buChar char="-"/>
            </a:pPr>
            <a:r>
              <a:rPr lang="en-US" sz="2600" dirty="0">
                <a:solidFill>
                  <a:schemeClr val="bg1"/>
                </a:solidFill>
                <a:latin typeface="+mn-lt"/>
              </a:rPr>
              <a:t>Fundamental </a:t>
            </a:r>
            <a:r>
              <a:rPr lang="en-US" sz="2600" dirty="0">
                <a:solidFill>
                  <a:srgbClr val="FFFF00"/>
                </a:solidFill>
                <a:latin typeface="+mn-lt"/>
              </a:rPr>
              <a:t>core feature of the tort </a:t>
            </a:r>
            <a:r>
              <a:rPr lang="en-US" sz="2600" dirty="0">
                <a:solidFill>
                  <a:schemeClr val="bg1"/>
                </a:solidFill>
                <a:latin typeface="+mn-lt"/>
              </a:rPr>
              <a:t>of passing off</a:t>
            </a:r>
          </a:p>
          <a:p>
            <a:pPr lvl="1">
              <a:lnSpc>
                <a:spcPct val="100000"/>
              </a:lnSpc>
              <a:buFontTx/>
              <a:buChar char="-"/>
            </a:pPr>
            <a:r>
              <a:rPr lang="en-US" sz="2600" dirty="0">
                <a:solidFill>
                  <a:schemeClr val="bg1"/>
                </a:solidFill>
                <a:latin typeface="+mn-lt"/>
              </a:rPr>
              <a:t>Plaintiff must be able to </a:t>
            </a:r>
            <a:r>
              <a:rPr lang="en-US" sz="2600" dirty="0">
                <a:solidFill>
                  <a:srgbClr val="FFFF00"/>
                </a:solidFill>
                <a:latin typeface="+mn-lt"/>
              </a:rPr>
              <a:t>establish that the defendant misrepresented</a:t>
            </a:r>
            <a:r>
              <a:rPr lang="en-US" sz="2600" dirty="0">
                <a:solidFill>
                  <a:schemeClr val="bg1"/>
                </a:solidFill>
                <a:latin typeface="+mn-lt"/>
              </a:rPr>
              <a:t> his or her wares or services as those of the plaintiff </a:t>
            </a:r>
            <a:r>
              <a:rPr lang="en-US" sz="2600" dirty="0">
                <a:solidFill>
                  <a:srgbClr val="FFFF00"/>
                </a:solidFill>
                <a:latin typeface="+mn-lt"/>
              </a:rPr>
              <a:t>in a manner that was </a:t>
            </a:r>
            <a:r>
              <a:rPr lang="en-US" sz="2600" dirty="0">
                <a:solidFill>
                  <a:srgbClr val="FF0000"/>
                </a:solidFill>
                <a:latin typeface="+mn-lt"/>
              </a:rPr>
              <a:t>likely to cause consumer confusion</a:t>
            </a:r>
            <a:r>
              <a:rPr lang="en-US" sz="2600" dirty="0">
                <a:solidFill>
                  <a:schemeClr val="bg1"/>
                </a:solidFill>
                <a:latin typeface="+mn-lt"/>
              </a:rPr>
              <a:t>.</a:t>
            </a:r>
          </a:p>
          <a:p>
            <a:pPr lvl="1">
              <a:lnSpc>
                <a:spcPct val="100000"/>
              </a:lnSpc>
              <a:buFontTx/>
              <a:buChar char="-"/>
            </a:pPr>
            <a:r>
              <a:rPr lang="en-US" sz="2600" dirty="0">
                <a:solidFill>
                  <a:srgbClr val="FFFF00"/>
                </a:solidFill>
                <a:latin typeface="+mn-lt"/>
              </a:rPr>
              <a:t>Not necessary to establish actual confusion</a:t>
            </a:r>
            <a:r>
              <a:rPr lang="en-US" sz="2600" dirty="0">
                <a:solidFill>
                  <a:schemeClr val="bg1"/>
                </a:solidFill>
                <a:latin typeface="+mn-lt"/>
              </a:rPr>
              <a:t>. Injunction to prevent </a:t>
            </a:r>
            <a:r>
              <a:rPr lang="en-US" sz="2600" dirty="0">
                <a:solidFill>
                  <a:srgbClr val="FFFF00"/>
                </a:solidFill>
                <a:latin typeface="+mn-lt"/>
              </a:rPr>
              <a:t>anticipated confusion </a:t>
            </a:r>
            <a:r>
              <a:rPr lang="en-US" sz="2600" dirty="0">
                <a:solidFill>
                  <a:schemeClr val="bg1"/>
                </a:solidFill>
                <a:latin typeface="+mn-lt"/>
              </a:rPr>
              <a:t>which would occur </a:t>
            </a:r>
            <a:r>
              <a:rPr lang="en-US" sz="2600" dirty="0">
                <a:solidFill>
                  <a:srgbClr val="FFFF00"/>
                </a:solidFill>
                <a:latin typeface="+mn-lt"/>
              </a:rPr>
              <a:t>if a product were allowed</a:t>
            </a:r>
            <a:r>
              <a:rPr lang="en-US" sz="2600" dirty="0">
                <a:solidFill>
                  <a:schemeClr val="bg1"/>
                </a:solidFill>
                <a:latin typeface="+mn-lt"/>
              </a:rPr>
              <a:t> to enter the market is possible. </a:t>
            </a:r>
            <a:endParaRPr lang="en-CA" sz="2600" dirty="0">
              <a:solidFill>
                <a:schemeClr val="bg1"/>
              </a:solidFill>
              <a:latin typeface="+mn-lt"/>
            </a:endParaRPr>
          </a:p>
          <a:p>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169</a:t>
            </a:fld>
            <a:endParaRPr lang="en-US"/>
          </a:p>
        </p:txBody>
      </p:sp>
    </p:spTree>
    <p:extLst>
      <p:ext uri="{BB962C8B-B14F-4D97-AF65-F5344CB8AC3E}">
        <p14:creationId xmlns:p14="http://schemas.microsoft.com/office/powerpoint/2010/main" val="46591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1117600"/>
            <a:ext cx="8229600" cy="4608534"/>
          </a:xfrm>
        </p:spPr>
        <p:txBody>
          <a:bodyPr>
            <a:normAutofit/>
          </a:bodyPr>
          <a:lstStyle/>
          <a:p>
            <a:pPr marL="0" indent="0" algn="ctr">
              <a:buNone/>
            </a:pPr>
            <a:r>
              <a:rPr lang="en-US" sz="8800" dirty="0">
                <a:solidFill>
                  <a:srgbClr val="92D050"/>
                </a:solidFill>
              </a:rPr>
              <a:t>QUESTIONS</a:t>
            </a:r>
            <a:r>
              <a:rPr lang="en-US" sz="8800" dirty="0">
                <a:solidFill>
                  <a:srgbClr val="FF0000"/>
                </a:solidFill>
              </a:rPr>
              <a:t>?</a:t>
            </a:r>
          </a:p>
          <a:p>
            <a:pPr marL="0" indent="0" algn="ctr">
              <a:buNone/>
            </a:pPr>
            <a:r>
              <a:rPr lang="en-US" sz="8800" dirty="0">
                <a:solidFill>
                  <a:srgbClr val="FFFF00"/>
                </a:solidFill>
              </a:rPr>
              <a:t>THOUGHTS</a:t>
            </a:r>
            <a:r>
              <a:rPr lang="en-US" sz="8800" dirty="0">
                <a:solidFill>
                  <a:srgbClr val="FF0000"/>
                </a:solidFill>
              </a:rPr>
              <a:t>?</a:t>
            </a:r>
          </a:p>
          <a:p>
            <a:pPr marL="0" indent="0" algn="ctr">
              <a:buNone/>
            </a:pPr>
            <a:r>
              <a:rPr lang="en-US" sz="8800" dirty="0">
                <a:solidFill>
                  <a:srgbClr val="FFFFFF"/>
                </a:solidFill>
              </a:rPr>
              <a:t> DISCUSSION</a:t>
            </a:r>
            <a:r>
              <a:rPr lang="en-US" sz="8800" dirty="0">
                <a:solidFill>
                  <a:srgbClr val="FF0000"/>
                </a:solidFill>
              </a:rPr>
              <a:t>?</a:t>
            </a:r>
          </a:p>
        </p:txBody>
      </p:sp>
    </p:spTree>
    <p:extLst>
      <p:ext uri="{BB962C8B-B14F-4D97-AF65-F5344CB8AC3E}">
        <p14:creationId xmlns:p14="http://schemas.microsoft.com/office/powerpoint/2010/main" val="2459317938"/>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82133"/>
            <a:ext cx="8229600" cy="822642"/>
          </a:xfrm>
        </p:spPr>
        <p:txBody>
          <a:bodyPr>
            <a:normAutofit fontScale="90000"/>
          </a:bodyPr>
          <a:lstStyle/>
          <a:p>
            <a:r>
              <a:rPr lang="en-US" b="1" dirty="0">
                <a:solidFill>
                  <a:srgbClr val="FFFF00"/>
                </a:solidFill>
              </a:rPr>
              <a:t>Passing off</a:t>
            </a:r>
          </a:p>
        </p:txBody>
      </p:sp>
      <p:sp>
        <p:nvSpPr>
          <p:cNvPr id="2" name="Content Placeholder 1"/>
          <p:cNvSpPr>
            <a:spLocks noGrp="1"/>
          </p:cNvSpPr>
          <p:nvPr>
            <p:ph idx="1"/>
          </p:nvPr>
        </p:nvSpPr>
        <p:spPr>
          <a:xfrm>
            <a:off x="457199" y="1001027"/>
            <a:ext cx="8571297" cy="4870384"/>
          </a:xfrm>
        </p:spPr>
        <p:txBody>
          <a:bodyPr>
            <a:normAutofit fontScale="85000" lnSpcReduction="10000"/>
          </a:bodyPr>
          <a:lstStyle/>
          <a:p>
            <a:pPr>
              <a:lnSpc>
                <a:spcPct val="110000"/>
              </a:lnSpc>
              <a:buNone/>
            </a:pPr>
            <a:r>
              <a:rPr lang="en-US" dirty="0">
                <a:solidFill>
                  <a:srgbClr val="FF0000"/>
                </a:solidFill>
                <a:latin typeface="Arial" charset="0"/>
              </a:rPr>
              <a:t>Back to</a:t>
            </a:r>
            <a:r>
              <a:rPr lang="en-US" dirty="0">
                <a:solidFill>
                  <a:schemeClr val="bg1"/>
                </a:solidFill>
                <a:latin typeface="Arial" charset="0"/>
              </a:rPr>
              <a:t>:</a:t>
            </a:r>
            <a:r>
              <a:rPr lang="en-US" dirty="0">
                <a:solidFill>
                  <a:srgbClr val="FF0000"/>
                </a:solidFill>
                <a:latin typeface="Arial" charset="0"/>
              </a:rPr>
              <a:t> </a:t>
            </a:r>
            <a:r>
              <a:rPr lang="en-US" b="1" i="1" dirty="0">
                <a:solidFill>
                  <a:srgbClr val="00B0F0"/>
                </a:solidFill>
              </a:rPr>
              <a:t>Institut national  des appellations </a:t>
            </a:r>
            <a:r>
              <a:rPr lang="en-US" b="1" i="1" dirty="0" err="1">
                <a:solidFill>
                  <a:srgbClr val="00B0F0"/>
                </a:solidFill>
              </a:rPr>
              <a:t>d’origine</a:t>
            </a:r>
            <a:r>
              <a:rPr lang="en-US" b="1" i="1" dirty="0">
                <a:solidFill>
                  <a:srgbClr val="00B0F0"/>
                </a:solidFill>
              </a:rPr>
              <a:t> des </a:t>
            </a:r>
            <a:r>
              <a:rPr lang="en-US" b="1" i="1" dirty="0" err="1">
                <a:solidFill>
                  <a:srgbClr val="00B0F0"/>
                </a:solidFill>
              </a:rPr>
              <a:t>vins</a:t>
            </a:r>
            <a:r>
              <a:rPr lang="en-US" b="1" i="1" dirty="0">
                <a:solidFill>
                  <a:srgbClr val="00B0F0"/>
                </a:solidFill>
              </a:rPr>
              <a:t>…v. Andres Wines Ltd</a:t>
            </a:r>
            <a:endParaRPr lang="en-US" i="1" dirty="0">
              <a:solidFill>
                <a:srgbClr val="00B0F0"/>
              </a:solidFill>
              <a:latin typeface="Arial" charset="0"/>
            </a:endParaRPr>
          </a:p>
          <a:p>
            <a:pPr>
              <a:lnSpc>
                <a:spcPct val="110000"/>
              </a:lnSpc>
            </a:pPr>
            <a:r>
              <a:rPr lang="en-US" dirty="0">
                <a:solidFill>
                  <a:schemeClr val="bg1"/>
                </a:solidFill>
              </a:rPr>
              <a:t>Established that </a:t>
            </a:r>
            <a:r>
              <a:rPr lang="en-US" dirty="0">
                <a:solidFill>
                  <a:srgbClr val="FFFF00"/>
                </a:solidFill>
              </a:rPr>
              <a:t>Plaintiff’s have goodwill </a:t>
            </a:r>
            <a:r>
              <a:rPr lang="en-US" dirty="0">
                <a:solidFill>
                  <a:schemeClr val="bg1"/>
                </a:solidFill>
              </a:rPr>
              <a:t>in “champagne”</a:t>
            </a:r>
            <a:endParaRPr lang="en-CA" dirty="0">
              <a:solidFill>
                <a:schemeClr val="bg1"/>
              </a:solidFill>
            </a:endParaRPr>
          </a:p>
          <a:p>
            <a:pPr>
              <a:lnSpc>
                <a:spcPct val="110000"/>
              </a:lnSpc>
            </a:pPr>
            <a:r>
              <a:rPr lang="en-US" dirty="0">
                <a:solidFill>
                  <a:schemeClr val="bg1"/>
                </a:solidFill>
              </a:rPr>
              <a:t>Thereafter in order </a:t>
            </a:r>
            <a:r>
              <a:rPr lang="en-US" dirty="0">
                <a:solidFill>
                  <a:srgbClr val="FFFF00"/>
                </a:solidFill>
              </a:rPr>
              <a:t>to succeed </a:t>
            </a:r>
            <a:r>
              <a:rPr lang="en-US" dirty="0">
                <a:solidFill>
                  <a:schemeClr val="bg1"/>
                </a:solidFill>
              </a:rPr>
              <a:t>Plaintiff </a:t>
            </a:r>
            <a:r>
              <a:rPr lang="en-US" dirty="0">
                <a:solidFill>
                  <a:srgbClr val="FF0000"/>
                </a:solidFill>
              </a:rPr>
              <a:t>must establish</a:t>
            </a:r>
            <a:r>
              <a:rPr lang="en-US" dirty="0">
                <a:solidFill>
                  <a:srgbClr val="FFFF00"/>
                </a:solidFill>
              </a:rPr>
              <a:t>:</a:t>
            </a:r>
            <a:r>
              <a:rPr lang="en-US" dirty="0">
                <a:solidFill>
                  <a:schemeClr val="bg1"/>
                </a:solidFill>
              </a:rPr>
              <a:t> </a:t>
            </a:r>
            <a:endParaRPr lang="en-CA" dirty="0">
              <a:solidFill>
                <a:schemeClr val="bg1"/>
              </a:solidFill>
            </a:endParaRPr>
          </a:p>
          <a:p>
            <a:pPr marL="857250" lvl="1" indent="-457200">
              <a:lnSpc>
                <a:spcPct val="110000"/>
              </a:lnSpc>
              <a:buFont typeface="+mj-lt"/>
              <a:buAutoNum type="arabicPeriod"/>
            </a:pPr>
            <a:r>
              <a:rPr lang="en-US" dirty="0">
                <a:solidFill>
                  <a:schemeClr val="bg1"/>
                </a:solidFill>
              </a:rPr>
              <a:t>That </a:t>
            </a:r>
            <a:r>
              <a:rPr lang="en-US" dirty="0">
                <a:solidFill>
                  <a:srgbClr val="FFFF00"/>
                </a:solidFill>
              </a:rPr>
              <a:t>Defendant’s misrepresented their products as being Champagne </a:t>
            </a:r>
            <a:r>
              <a:rPr lang="en-US" dirty="0">
                <a:solidFill>
                  <a:schemeClr val="bg1"/>
                </a:solidFill>
              </a:rPr>
              <a:t>(sparkling wines known as champagne and produced in France); </a:t>
            </a:r>
            <a:endParaRPr lang="en-CA" dirty="0">
              <a:solidFill>
                <a:schemeClr val="bg1"/>
              </a:solidFill>
            </a:endParaRPr>
          </a:p>
          <a:p>
            <a:pPr marL="857250" lvl="1" indent="-457200">
              <a:lnSpc>
                <a:spcPct val="110000"/>
              </a:lnSpc>
              <a:buFont typeface="+mj-lt"/>
              <a:buAutoNum type="arabicPeriod"/>
            </a:pPr>
            <a:r>
              <a:rPr lang="en-US" dirty="0">
                <a:solidFill>
                  <a:schemeClr val="bg1"/>
                </a:solidFill>
              </a:rPr>
              <a:t>That this </a:t>
            </a:r>
            <a:r>
              <a:rPr lang="en-US" dirty="0">
                <a:solidFill>
                  <a:srgbClr val="FFFF00"/>
                </a:solidFill>
              </a:rPr>
              <a:t>misrepresentation is calculated or likely to deceive the public into thinking that the Canadian product is champagne</a:t>
            </a:r>
            <a:r>
              <a:rPr lang="en-US" dirty="0">
                <a:solidFill>
                  <a:schemeClr val="bg1"/>
                </a:solidFill>
              </a:rPr>
              <a:t>;</a:t>
            </a:r>
            <a:endParaRPr lang="en-CA" dirty="0">
              <a:solidFill>
                <a:schemeClr val="bg1"/>
              </a:solidFill>
            </a:endParaRPr>
          </a:p>
          <a:p>
            <a:pPr marL="857250" lvl="1" indent="-457200">
              <a:lnSpc>
                <a:spcPct val="110000"/>
              </a:lnSpc>
              <a:buFont typeface="+mj-lt"/>
              <a:buAutoNum type="arabicPeriod"/>
            </a:pPr>
            <a:r>
              <a:rPr lang="en-US" dirty="0">
                <a:solidFill>
                  <a:schemeClr val="bg1"/>
                </a:solidFill>
              </a:rPr>
              <a:t>And that this </a:t>
            </a:r>
            <a:r>
              <a:rPr lang="en-US" dirty="0">
                <a:solidFill>
                  <a:srgbClr val="FFFF00"/>
                </a:solidFill>
              </a:rPr>
              <a:t>conduct HAS or is LIKELY to injure the goodwill </a:t>
            </a:r>
            <a:r>
              <a:rPr lang="en-US" dirty="0">
                <a:solidFill>
                  <a:schemeClr val="bg1"/>
                </a:solidFill>
              </a:rPr>
              <a:t>of the plaintiffs’ business (</a:t>
            </a:r>
            <a:r>
              <a:rPr lang="en-US" dirty="0">
                <a:solidFill>
                  <a:srgbClr val="FF0000"/>
                </a:solidFill>
              </a:rPr>
              <a:t>DAMAGE</a:t>
            </a:r>
            <a:r>
              <a:rPr lang="en-US" dirty="0">
                <a:solidFill>
                  <a:schemeClr val="bg1"/>
                </a:solidFill>
              </a:rPr>
              <a:t>).</a:t>
            </a:r>
            <a:endParaRPr lang="en-CA" dirty="0">
              <a:solidFill>
                <a:schemeClr val="bg1"/>
              </a:solidFill>
            </a:endParaRPr>
          </a:p>
          <a:p>
            <a:pPr>
              <a:lnSpc>
                <a:spcPct val="110000"/>
              </a:lnSpc>
            </a:pPr>
            <a:r>
              <a:rPr lang="en-US" dirty="0">
                <a:solidFill>
                  <a:srgbClr val="FFFF00"/>
                </a:solidFill>
              </a:rPr>
              <a:t>NOT ENOUGH for P to establish that the Defendants were BENEFITING from the use of the term champagne (which was established in the case). </a:t>
            </a:r>
            <a:r>
              <a:rPr lang="en-US" dirty="0">
                <a:solidFill>
                  <a:srgbClr val="FF0000"/>
                </a:solidFill>
              </a:rPr>
              <a:t>MERELY  TAKING A BENEFIT DOES NOT CONSTITUTE TORT OF PASSING OFF.  </a:t>
            </a:r>
            <a:endParaRPr lang="en-CA" dirty="0">
              <a:solidFill>
                <a:srgbClr val="FF0000"/>
              </a:solidFill>
            </a:endParaRPr>
          </a:p>
          <a:p>
            <a:pPr>
              <a:lnSpc>
                <a:spcPct val="110000"/>
              </a:lnSpc>
            </a:pPr>
            <a:r>
              <a:rPr lang="en-US" b="1" dirty="0">
                <a:solidFill>
                  <a:srgbClr val="FF0000"/>
                </a:solidFill>
              </a:rPr>
              <a:t>Must prove misrepresentation </a:t>
            </a:r>
            <a:r>
              <a:rPr lang="en-US" dirty="0">
                <a:solidFill>
                  <a:srgbClr val="FF0000"/>
                </a:solidFill>
              </a:rPr>
              <a:t>leading to actual or potential confusion</a:t>
            </a:r>
            <a:r>
              <a:rPr lang="en-US" dirty="0">
                <a:solidFill>
                  <a:schemeClr val="bg1"/>
                </a:solidFill>
              </a:rPr>
              <a:t>. </a:t>
            </a:r>
            <a:endParaRPr lang="en-CA" dirty="0">
              <a:solidFill>
                <a:schemeClr val="bg1"/>
              </a:solidFill>
            </a:endParaRPr>
          </a:p>
          <a:p>
            <a:pPr>
              <a:lnSpc>
                <a:spcPct val="110000"/>
              </a:lnSpc>
            </a:pPr>
            <a:r>
              <a:rPr lang="en-US" dirty="0">
                <a:solidFill>
                  <a:srgbClr val="FF0000"/>
                </a:solidFill>
              </a:rPr>
              <a:t>Court  in </a:t>
            </a:r>
            <a:r>
              <a:rPr lang="en-US" b="1" i="1" u="sng" dirty="0">
                <a:solidFill>
                  <a:srgbClr val="FF0000"/>
                </a:solidFill>
              </a:rPr>
              <a:t>Institut national </a:t>
            </a:r>
            <a:r>
              <a:rPr lang="en-US" dirty="0">
                <a:solidFill>
                  <a:srgbClr val="FF0000"/>
                </a:solidFill>
              </a:rPr>
              <a:t>held that there </a:t>
            </a:r>
            <a:r>
              <a:rPr lang="en-US" b="1" u="sng" dirty="0">
                <a:solidFill>
                  <a:srgbClr val="FF0000"/>
                </a:solidFill>
              </a:rPr>
              <a:t>wasn’t</a:t>
            </a:r>
            <a:r>
              <a:rPr lang="en-US" dirty="0">
                <a:solidFill>
                  <a:srgbClr val="FF0000"/>
                </a:solidFill>
              </a:rPr>
              <a:t> a misrepresentation leading to confusion. </a:t>
            </a:r>
            <a:endParaRPr lang="en-CA" dirty="0">
              <a:solidFill>
                <a:srgbClr val="FF0000"/>
              </a:solidFill>
            </a:endParaRPr>
          </a:p>
          <a:p>
            <a:pPr lvl="0">
              <a:lnSpc>
                <a:spcPct val="110000"/>
              </a:lnSpc>
            </a:pPr>
            <a:r>
              <a:rPr lang="en-US" dirty="0">
                <a:solidFill>
                  <a:srgbClr val="FF0000"/>
                </a:solidFill>
              </a:rPr>
              <a:t>Canadian champagne </a:t>
            </a:r>
            <a:r>
              <a:rPr lang="en-US" dirty="0">
                <a:solidFill>
                  <a:schemeClr val="bg1"/>
                </a:solidFill>
              </a:rPr>
              <a:t>is a distinct </a:t>
            </a:r>
            <a:r>
              <a:rPr lang="en-US" dirty="0">
                <a:solidFill>
                  <a:srgbClr val="FF0000"/>
                </a:solidFill>
              </a:rPr>
              <a:t>Canadian product </a:t>
            </a:r>
            <a:r>
              <a:rPr lang="en-US" dirty="0">
                <a:solidFill>
                  <a:srgbClr val="FFFF00"/>
                </a:solidFill>
              </a:rPr>
              <a:t>not likely to be confused or even compared with French Champagne</a:t>
            </a:r>
            <a:r>
              <a:rPr lang="en-US" dirty="0">
                <a:solidFill>
                  <a:schemeClr val="bg1"/>
                </a:solidFill>
              </a:rPr>
              <a:t>. </a:t>
            </a:r>
            <a:endParaRPr lang="en-CA" dirty="0"/>
          </a:p>
          <a:p>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170</a:t>
            </a:fld>
            <a:endParaRPr lang="en-US"/>
          </a:p>
        </p:txBody>
      </p:sp>
    </p:spTree>
    <p:extLst>
      <p:ext uri="{BB962C8B-B14F-4D97-AF65-F5344CB8AC3E}">
        <p14:creationId xmlns:p14="http://schemas.microsoft.com/office/powerpoint/2010/main" val="200838192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82133"/>
            <a:ext cx="8229600" cy="822642"/>
          </a:xfrm>
        </p:spPr>
        <p:txBody>
          <a:bodyPr>
            <a:normAutofit fontScale="90000"/>
          </a:bodyPr>
          <a:lstStyle/>
          <a:p>
            <a:r>
              <a:rPr lang="en-US" b="1" dirty="0">
                <a:solidFill>
                  <a:srgbClr val="FFFF00"/>
                </a:solidFill>
              </a:rPr>
              <a:t>Passing off</a:t>
            </a:r>
          </a:p>
        </p:txBody>
      </p:sp>
      <p:sp>
        <p:nvSpPr>
          <p:cNvPr id="2" name="Content Placeholder 1"/>
          <p:cNvSpPr>
            <a:spLocks noGrp="1"/>
          </p:cNvSpPr>
          <p:nvPr>
            <p:ph idx="1"/>
          </p:nvPr>
        </p:nvSpPr>
        <p:spPr>
          <a:xfrm>
            <a:off x="457199" y="1001027"/>
            <a:ext cx="8571297" cy="4870384"/>
          </a:xfrm>
        </p:spPr>
        <p:txBody>
          <a:bodyPr>
            <a:normAutofit/>
          </a:bodyPr>
          <a:lstStyle/>
          <a:p>
            <a:pPr>
              <a:lnSpc>
                <a:spcPct val="110000"/>
              </a:lnSpc>
              <a:buNone/>
            </a:pPr>
            <a:r>
              <a:rPr lang="en-US" dirty="0">
                <a:solidFill>
                  <a:srgbClr val="FF0000"/>
                </a:solidFill>
                <a:latin typeface="Arial" charset="0"/>
              </a:rPr>
              <a:t>Back to</a:t>
            </a:r>
            <a:r>
              <a:rPr lang="en-US" dirty="0">
                <a:solidFill>
                  <a:schemeClr val="bg1"/>
                </a:solidFill>
                <a:latin typeface="Arial" charset="0"/>
              </a:rPr>
              <a:t>:</a:t>
            </a:r>
            <a:r>
              <a:rPr lang="en-US" dirty="0">
                <a:solidFill>
                  <a:srgbClr val="FF0000"/>
                </a:solidFill>
                <a:latin typeface="Arial" charset="0"/>
              </a:rPr>
              <a:t> </a:t>
            </a:r>
            <a:r>
              <a:rPr lang="en-US" b="1" i="1" dirty="0">
                <a:solidFill>
                  <a:srgbClr val="00B0F0"/>
                </a:solidFill>
              </a:rPr>
              <a:t>Institut national  des appellations </a:t>
            </a:r>
            <a:r>
              <a:rPr lang="en-US" b="1" i="1" dirty="0" err="1">
                <a:solidFill>
                  <a:srgbClr val="00B0F0"/>
                </a:solidFill>
              </a:rPr>
              <a:t>d’origine</a:t>
            </a:r>
            <a:r>
              <a:rPr lang="en-US" b="1" i="1" dirty="0">
                <a:solidFill>
                  <a:srgbClr val="00B0F0"/>
                </a:solidFill>
              </a:rPr>
              <a:t> des </a:t>
            </a:r>
            <a:r>
              <a:rPr lang="en-US" b="1" i="1" dirty="0" err="1">
                <a:solidFill>
                  <a:srgbClr val="00B0F0"/>
                </a:solidFill>
              </a:rPr>
              <a:t>vins</a:t>
            </a:r>
            <a:r>
              <a:rPr lang="en-US" b="1" i="1" dirty="0">
                <a:solidFill>
                  <a:srgbClr val="00B0F0"/>
                </a:solidFill>
              </a:rPr>
              <a:t>…v. Andres Wines Ltd</a:t>
            </a:r>
            <a:endParaRPr lang="en-US" i="1" dirty="0">
              <a:solidFill>
                <a:srgbClr val="00B0F0"/>
              </a:solidFill>
              <a:latin typeface="Arial" charset="0"/>
            </a:endParaRPr>
          </a:p>
          <a:p>
            <a:r>
              <a:rPr lang="en-US" b="1" dirty="0">
                <a:solidFill>
                  <a:schemeClr val="bg1"/>
                </a:solidFill>
              </a:rPr>
              <a:t>Canadian champagne producers wanting to establish there is no misrepresentation leading to confusion could show: </a:t>
            </a:r>
          </a:p>
          <a:p>
            <a:r>
              <a:rPr lang="en-US" dirty="0">
                <a:solidFill>
                  <a:srgbClr val="FFFF00"/>
                </a:solidFill>
              </a:rPr>
              <a:t>Marketing</a:t>
            </a:r>
            <a:r>
              <a:rPr lang="en-US" dirty="0">
                <a:solidFill>
                  <a:schemeClr val="bg1"/>
                </a:solidFill>
              </a:rPr>
              <a:t> - They had marketed </a:t>
            </a:r>
            <a:r>
              <a:rPr lang="en-US" dirty="0">
                <a:solidFill>
                  <a:srgbClr val="FFFF00"/>
                </a:solidFill>
              </a:rPr>
              <a:t>Canadian champagne </a:t>
            </a:r>
            <a:r>
              <a:rPr lang="en-US" dirty="0">
                <a:solidFill>
                  <a:schemeClr val="bg1"/>
                </a:solidFill>
              </a:rPr>
              <a:t>in Ontario for many years; </a:t>
            </a:r>
            <a:endParaRPr lang="en-CA" dirty="0">
              <a:solidFill>
                <a:schemeClr val="bg1"/>
              </a:solidFill>
            </a:endParaRPr>
          </a:p>
          <a:p>
            <a:pPr lvl="0"/>
            <a:r>
              <a:rPr lang="en-US" dirty="0">
                <a:solidFill>
                  <a:srgbClr val="FFFF00"/>
                </a:solidFill>
              </a:rPr>
              <a:t>Labelling - Word Canadian displayed as prominently as the word “Champagne” </a:t>
            </a:r>
            <a:r>
              <a:rPr lang="en-US" dirty="0">
                <a:solidFill>
                  <a:schemeClr val="bg1"/>
                </a:solidFill>
              </a:rPr>
              <a:t>on Defendant’s products, in compliance with </a:t>
            </a:r>
            <a:r>
              <a:rPr lang="en-US" dirty="0">
                <a:solidFill>
                  <a:srgbClr val="FFFF00"/>
                </a:solidFill>
              </a:rPr>
              <a:t>government directives, </a:t>
            </a:r>
            <a:r>
              <a:rPr lang="en-US" dirty="0">
                <a:solidFill>
                  <a:schemeClr val="bg1"/>
                </a:solidFill>
              </a:rPr>
              <a:t>so as to clearly identify the products as Canadian; </a:t>
            </a:r>
            <a:endParaRPr lang="en-CA" dirty="0">
              <a:solidFill>
                <a:schemeClr val="bg1"/>
              </a:solidFill>
            </a:endParaRPr>
          </a:p>
          <a:p>
            <a:pPr lvl="0"/>
            <a:r>
              <a:rPr lang="en-US" dirty="0">
                <a:solidFill>
                  <a:srgbClr val="FFFF00"/>
                </a:solidFill>
              </a:rPr>
              <a:t>Physical separation </a:t>
            </a:r>
            <a:r>
              <a:rPr lang="en-US" dirty="0">
                <a:solidFill>
                  <a:schemeClr val="bg1"/>
                </a:solidFill>
              </a:rPr>
              <a:t>in Liquor Control Board of Ontario (LCBO) stores – for many years, the Canadian product has been physically separated from French champagnes in L.C.B.O. stores and listed separately by them..  </a:t>
            </a:r>
            <a:endParaRPr lang="en-CA" dirty="0">
              <a:solidFill>
                <a:schemeClr val="bg1"/>
              </a:solidFill>
            </a:endParaRPr>
          </a:p>
          <a:p>
            <a:pPr lvl="0"/>
            <a:r>
              <a:rPr lang="en-US" dirty="0">
                <a:solidFill>
                  <a:schemeClr val="bg1"/>
                </a:solidFill>
              </a:rPr>
              <a:t>ALSO evidence confirming that Canadian champagne has attained a </a:t>
            </a:r>
            <a:r>
              <a:rPr lang="en-US" dirty="0">
                <a:solidFill>
                  <a:srgbClr val="FFFF00"/>
                </a:solidFill>
              </a:rPr>
              <a:t>reputation of its own </a:t>
            </a:r>
            <a:r>
              <a:rPr lang="en-US" dirty="0">
                <a:solidFill>
                  <a:schemeClr val="bg1"/>
                </a:solidFill>
              </a:rPr>
              <a:t>in Ontario. </a:t>
            </a:r>
            <a:endParaRPr lang="en-CA" dirty="0">
              <a:solidFill>
                <a:schemeClr val="bg1"/>
              </a:solidFill>
            </a:endParaRPr>
          </a:p>
          <a:p>
            <a:pPr lvl="0"/>
            <a:r>
              <a:rPr lang="en-US" dirty="0">
                <a:solidFill>
                  <a:schemeClr val="bg1"/>
                </a:solidFill>
              </a:rPr>
              <a:t>ALSO the </a:t>
            </a:r>
            <a:r>
              <a:rPr lang="en-US" dirty="0">
                <a:solidFill>
                  <a:srgbClr val="FFFF00"/>
                </a:solidFill>
              </a:rPr>
              <a:t>Court found there was no confusion due to the </a:t>
            </a:r>
            <a:r>
              <a:rPr lang="en-US" i="1" dirty="0">
                <a:solidFill>
                  <a:srgbClr val="FFFF00"/>
                </a:solidFill>
              </a:rPr>
              <a:t>nature of the wine consumer</a:t>
            </a:r>
            <a:r>
              <a:rPr lang="en-US" dirty="0">
                <a:solidFill>
                  <a:srgbClr val="FFFF00"/>
                </a:solidFill>
              </a:rPr>
              <a:t>. </a:t>
            </a:r>
            <a:endParaRPr lang="en-CA" dirty="0">
              <a:solidFill>
                <a:srgbClr val="FFFF00"/>
              </a:solidFill>
            </a:endParaRPr>
          </a:p>
          <a:p>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171</a:t>
            </a:fld>
            <a:endParaRPr lang="en-US"/>
          </a:p>
        </p:txBody>
      </p:sp>
    </p:spTree>
    <p:extLst>
      <p:ext uri="{BB962C8B-B14F-4D97-AF65-F5344CB8AC3E}">
        <p14:creationId xmlns:p14="http://schemas.microsoft.com/office/powerpoint/2010/main" val="157628088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82133"/>
            <a:ext cx="8229600" cy="822642"/>
          </a:xfrm>
        </p:spPr>
        <p:txBody>
          <a:bodyPr>
            <a:normAutofit fontScale="90000"/>
          </a:bodyPr>
          <a:lstStyle/>
          <a:p>
            <a:r>
              <a:rPr lang="en-US" b="1" dirty="0">
                <a:solidFill>
                  <a:srgbClr val="FFFF00"/>
                </a:solidFill>
              </a:rPr>
              <a:t>Passing off</a:t>
            </a:r>
          </a:p>
        </p:txBody>
      </p:sp>
      <p:sp>
        <p:nvSpPr>
          <p:cNvPr id="2" name="Content Placeholder 1"/>
          <p:cNvSpPr>
            <a:spLocks noGrp="1"/>
          </p:cNvSpPr>
          <p:nvPr>
            <p:ph idx="1"/>
          </p:nvPr>
        </p:nvSpPr>
        <p:spPr>
          <a:xfrm>
            <a:off x="457199" y="1001027"/>
            <a:ext cx="8571297" cy="4870384"/>
          </a:xfrm>
        </p:spPr>
        <p:txBody>
          <a:bodyPr>
            <a:normAutofit lnSpcReduction="10000"/>
          </a:bodyPr>
          <a:lstStyle/>
          <a:p>
            <a:pPr>
              <a:lnSpc>
                <a:spcPct val="100000"/>
              </a:lnSpc>
              <a:buNone/>
            </a:pPr>
            <a:r>
              <a:rPr lang="en-US" b="1" i="1" dirty="0">
                <a:solidFill>
                  <a:srgbClr val="00B0F0"/>
                </a:solidFill>
              </a:rPr>
              <a:t>Institut national  des appellations </a:t>
            </a:r>
            <a:r>
              <a:rPr lang="en-US" b="1" i="1" dirty="0" err="1">
                <a:solidFill>
                  <a:srgbClr val="00B0F0"/>
                </a:solidFill>
              </a:rPr>
              <a:t>d’origine</a:t>
            </a:r>
            <a:r>
              <a:rPr lang="en-US" b="1" i="1" dirty="0">
                <a:solidFill>
                  <a:srgbClr val="00B0F0"/>
                </a:solidFill>
              </a:rPr>
              <a:t> des </a:t>
            </a:r>
            <a:r>
              <a:rPr lang="en-US" b="1" i="1" dirty="0" err="1">
                <a:solidFill>
                  <a:srgbClr val="00B0F0"/>
                </a:solidFill>
              </a:rPr>
              <a:t>vins</a:t>
            </a:r>
            <a:r>
              <a:rPr lang="en-US" b="1" i="1" dirty="0">
                <a:solidFill>
                  <a:srgbClr val="00B0F0"/>
                </a:solidFill>
              </a:rPr>
              <a:t>…v. Andres Wines Ltd</a:t>
            </a:r>
            <a:endParaRPr lang="en-CA" dirty="0">
              <a:solidFill>
                <a:srgbClr val="00B0F0"/>
              </a:solidFill>
            </a:endParaRPr>
          </a:p>
          <a:p>
            <a:pPr lvl="0">
              <a:lnSpc>
                <a:spcPct val="100000"/>
              </a:lnSpc>
            </a:pPr>
            <a:r>
              <a:rPr lang="en-US" dirty="0">
                <a:solidFill>
                  <a:schemeClr val="bg1"/>
                </a:solidFill>
              </a:rPr>
              <a:t>The </a:t>
            </a:r>
            <a:r>
              <a:rPr lang="en-US" dirty="0">
                <a:solidFill>
                  <a:srgbClr val="FFFF00"/>
                </a:solidFill>
              </a:rPr>
              <a:t>Court said </a:t>
            </a:r>
            <a:r>
              <a:rPr lang="en-US" dirty="0">
                <a:solidFill>
                  <a:schemeClr val="bg1"/>
                </a:solidFill>
              </a:rPr>
              <a:t>that the g</a:t>
            </a:r>
            <a:r>
              <a:rPr lang="en-US" dirty="0">
                <a:solidFill>
                  <a:srgbClr val="FFFF00"/>
                </a:solidFill>
              </a:rPr>
              <a:t>eneral public in Ontario is knowledgeable about wine products due to increased public exposure</a:t>
            </a:r>
            <a:r>
              <a:rPr lang="en-US" dirty="0">
                <a:solidFill>
                  <a:schemeClr val="bg1"/>
                </a:solidFill>
              </a:rPr>
              <a:t>, educational exercises or publications on the subject, mass media ads that prevail on a daily basis </a:t>
            </a:r>
            <a:r>
              <a:rPr lang="en-US" dirty="0">
                <a:solidFill>
                  <a:srgbClr val="FF0000"/>
                </a:solidFill>
              </a:rPr>
              <a:t>[</a:t>
            </a:r>
            <a:r>
              <a:rPr lang="en-US" dirty="0">
                <a:solidFill>
                  <a:schemeClr val="bg1"/>
                </a:solidFill>
              </a:rPr>
              <a:t>different than the </a:t>
            </a:r>
            <a:r>
              <a:rPr lang="en-US" dirty="0">
                <a:solidFill>
                  <a:srgbClr val="FFFF00"/>
                </a:solidFill>
              </a:rPr>
              <a:t>situation in the UK in a case that dealt with Spanish Champagne - where it was found that customers would be confused</a:t>
            </a:r>
            <a:r>
              <a:rPr lang="en-US" dirty="0">
                <a:solidFill>
                  <a:schemeClr val="bg1"/>
                </a:solidFill>
              </a:rPr>
              <a:t>, would think that the use of the term Spanish champagne is the same as French champagne</a:t>
            </a:r>
            <a:r>
              <a:rPr lang="en-US" dirty="0">
                <a:solidFill>
                  <a:srgbClr val="FF0000"/>
                </a:solidFill>
              </a:rPr>
              <a:t>]</a:t>
            </a:r>
            <a:r>
              <a:rPr lang="en-US" dirty="0">
                <a:solidFill>
                  <a:schemeClr val="bg1"/>
                </a:solidFill>
              </a:rPr>
              <a:t>.</a:t>
            </a:r>
            <a:endParaRPr lang="en-CA" dirty="0">
              <a:solidFill>
                <a:schemeClr val="bg1"/>
              </a:solidFill>
            </a:endParaRPr>
          </a:p>
          <a:p>
            <a:pPr lvl="0">
              <a:lnSpc>
                <a:spcPct val="100000"/>
              </a:lnSpc>
            </a:pPr>
            <a:r>
              <a:rPr lang="en-US" dirty="0">
                <a:solidFill>
                  <a:schemeClr val="bg1"/>
                </a:solidFill>
              </a:rPr>
              <a:t>The Court also found that the </a:t>
            </a:r>
            <a:r>
              <a:rPr lang="en-US" dirty="0">
                <a:solidFill>
                  <a:srgbClr val="FFFF00"/>
                </a:solidFill>
              </a:rPr>
              <a:t>purchaser who is ignorant about wines and wishes to buy a bottle of champagne for a special occasion </a:t>
            </a:r>
            <a:r>
              <a:rPr lang="en-US" dirty="0">
                <a:solidFill>
                  <a:schemeClr val="bg1"/>
                </a:solidFill>
              </a:rPr>
              <a:t>(aware of the general reputation of champagne) </a:t>
            </a:r>
            <a:r>
              <a:rPr lang="en-US" dirty="0">
                <a:solidFill>
                  <a:srgbClr val="FFFF00"/>
                </a:solidFill>
              </a:rPr>
              <a:t>may</a:t>
            </a:r>
            <a:r>
              <a:rPr lang="en-US" dirty="0">
                <a:solidFill>
                  <a:schemeClr val="bg1"/>
                </a:solidFill>
              </a:rPr>
              <a:t> choose a Canadian champagne under the </a:t>
            </a:r>
            <a:r>
              <a:rPr lang="en-US" dirty="0">
                <a:solidFill>
                  <a:srgbClr val="FFFF00"/>
                </a:solidFill>
              </a:rPr>
              <a:t>mistaken belief that he is buying the champagne of high repute</a:t>
            </a:r>
            <a:r>
              <a:rPr lang="en-US" dirty="0">
                <a:solidFill>
                  <a:schemeClr val="bg1"/>
                </a:solidFill>
              </a:rPr>
              <a:t>. </a:t>
            </a:r>
            <a:endParaRPr lang="en-CA" dirty="0">
              <a:solidFill>
                <a:schemeClr val="bg1"/>
              </a:solidFill>
            </a:endParaRPr>
          </a:p>
          <a:p>
            <a:pPr lvl="0">
              <a:lnSpc>
                <a:spcPct val="100000"/>
              </a:lnSpc>
            </a:pPr>
            <a:r>
              <a:rPr lang="en-US" dirty="0">
                <a:solidFill>
                  <a:schemeClr val="bg1"/>
                </a:solidFill>
              </a:rPr>
              <a:t>That said, </a:t>
            </a:r>
            <a:r>
              <a:rPr lang="en-US" dirty="0">
                <a:solidFill>
                  <a:srgbClr val="FFFF00"/>
                </a:solidFill>
              </a:rPr>
              <a:t>consumers ignorant about wine would likely realize the difference</a:t>
            </a:r>
            <a:r>
              <a:rPr lang="en-US" dirty="0">
                <a:solidFill>
                  <a:schemeClr val="bg1"/>
                </a:solidFill>
              </a:rPr>
              <a:t> between Canadian Champagne and Champagne from France either by the clear labelling of both, or the difference in listing and physical location at the L.C.B.O. stores, or, finally, by the vast price differential between the products.</a:t>
            </a:r>
            <a:endParaRPr lang="en-CA" dirty="0">
              <a:solidFill>
                <a:schemeClr val="bg1"/>
              </a:solidFill>
            </a:endParaRPr>
          </a:p>
          <a:p>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172</a:t>
            </a:fld>
            <a:endParaRPr lang="en-US"/>
          </a:p>
        </p:txBody>
      </p:sp>
    </p:spTree>
    <p:extLst>
      <p:ext uri="{BB962C8B-B14F-4D97-AF65-F5344CB8AC3E}">
        <p14:creationId xmlns:p14="http://schemas.microsoft.com/office/powerpoint/2010/main" val="317888755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82133"/>
            <a:ext cx="8229600" cy="822642"/>
          </a:xfrm>
        </p:spPr>
        <p:txBody>
          <a:bodyPr>
            <a:normAutofit fontScale="90000"/>
          </a:bodyPr>
          <a:lstStyle/>
          <a:p>
            <a:pPr algn="ctr"/>
            <a:r>
              <a:rPr lang="en-US" b="1" dirty="0">
                <a:solidFill>
                  <a:srgbClr val="FFFF00"/>
                </a:solidFill>
              </a:rPr>
              <a:t>Passing off</a:t>
            </a:r>
            <a:r>
              <a:rPr lang="en-US" b="1" dirty="0">
                <a:solidFill>
                  <a:srgbClr val="FF0000"/>
                </a:solidFill>
              </a:rPr>
              <a:t>:</a:t>
            </a:r>
            <a:r>
              <a:rPr lang="en-US" b="1" dirty="0">
                <a:solidFill>
                  <a:srgbClr val="FFFF00"/>
                </a:solidFill>
              </a:rPr>
              <a:t> </a:t>
            </a:r>
            <a:r>
              <a:rPr lang="en-US" b="1" dirty="0">
                <a:solidFill>
                  <a:schemeClr val="bg1"/>
                </a:solidFill>
              </a:rPr>
              <a:t>Recap</a:t>
            </a:r>
          </a:p>
        </p:txBody>
      </p:sp>
      <p:sp>
        <p:nvSpPr>
          <p:cNvPr id="2" name="Content Placeholder 1"/>
          <p:cNvSpPr>
            <a:spLocks noGrp="1"/>
          </p:cNvSpPr>
          <p:nvPr>
            <p:ph idx="1"/>
          </p:nvPr>
        </p:nvSpPr>
        <p:spPr>
          <a:xfrm>
            <a:off x="457200" y="1001027"/>
            <a:ext cx="8229600" cy="4748516"/>
          </a:xfrm>
        </p:spPr>
        <p:txBody>
          <a:bodyPr>
            <a:normAutofit fontScale="92500" lnSpcReduction="20000"/>
          </a:bodyPr>
          <a:lstStyle/>
          <a:p>
            <a:pPr lvl="1">
              <a:lnSpc>
                <a:spcPct val="110000"/>
              </a:lnSpc>
            </a:pPr>
            <a:r>
              <a:rPr lang="en-US" sz="3600" dirty="0">
                <a:solidFill>
                  <a:srgbClr val="FFFF00"/>
                </a:solidFill>
                <a:latin typeface="Arial" charset="0"/>
              </a:rPr>
              <a:t>Not enough </a:t>
            </a:r>
            <a:r>
              <a:rPr lang="en-US" sz="3600" dirty="0">
                <a:solidFill>
                  <a:schemeClr val="bg1"/>
                </a:solidFill>
                <a:latin typeface="Arial" charset="0"/>
              </a:rPr>
              <a:t>for Plaintiff </a:t>
            </a:r>
            <a:r>
              <a:rPr lang="en-US" sz="3600" dirty="0">
                <a:solidFill>
                  <a:srgbClr val="FFFF00"/>
                </a:solidFill>
                <a:latin typeface="Arial" charset="0"/>
              </a:rPr>
              <a:t>to establish </a:t>
            </a:r>
            <a:r>
              <a:rPr lang="en-US" sz="3600" dirty="0">
                <a:solidFill>
                  <a:schemeClr val="bg1"/>
                </a:solidFill>
                <a:latin typeface="Arial" charset="0"/>
              </a:rPr>
              <a:t>Defendant was </a:t>
            </a:r>
            <a:r>
              <a:rPr lang="en-US" sz="3600" dirty="0">
                <a:solidFill>
                  <a:srgbClr val="FFFF00"/>
                </a:solidFill>
                <a:latin typeface="Arial" charset="0"/>
              </a:rPr>
              <a:t>benefit</a:t>
            </a:r>
            <a:r>
              <a:rPr lang="en-US" sz="3600" dirty="0">
                <a:solidFill>
                  <a:schemeClr val="bg1"/>
                </a:solidFill>
                <a:latin typeface="Arial" charset="0"/>
              </a:rPr>
              <a:t>ing from using the term or name</a:t>
            </a:r>
          </a:p>
          <a:p>
            <a:pPr lvl="1">
              <a:lnSpc>
                <a:spcPct val="110000"/>
              </a:lnSpc>
            </a:pPr>
            <a:r>
              <a:rPr lang="en-US" sz="3600" dirty="0">
                <a:solidFill>
                  <a:srgbClr val="FFFF00"/>
                </a:solidFill>
                <a:latin typeface="Arial" charset="0"/>
              </a:rPr>
              <a:t>Need to prove </a:t>
            </a:r>
            <a:r>
              <a:rPr lang="en-US" sz="3600" dirty="0">
                <a:solidFill>
                  <a:srgbClr val="FF0000"/>
                </a:solidFill>
                <a:latin typeface="Arial" charset="0"/>
              </a:rPr>
              <a:t>misrepresentation</a:t>
            </a:r>
            <a:r>
              <a:rPr lang="en-US" sz="3600" dirty="0">
                <a:solidFill>
                  <a:srgbClr val="FFFF00"/>
                </a:solidFill>
                <a:latin typeface="Arial" charset="0"/>
              </a:rPr>
              <a:t> </a:t>
            </a:r>
            <a:r>
              <a:rPr lang="en-US" sz="3600" dirty="0">
                <a:solidFill>
                  <a:srgbClr val="FF0000"/>
                </a:solidFill>
                <a:latin typeface="Arial" charset="0"/>
              </a:rPr>
              <a:t>leading to</a:t>
            </a:r>
            <a:r>
              <a:rPr lang="en-US" sz="3600" dirty="0">
                <a:solidFill>
                  <a:schemeClr val="bg1"/>
                </a:solidFill>
                <a:latin typeface="Arial" charset="0"/>
              </a:rPr>
              <a:t> actual or potential </a:t>
            </a:r>
            <a:r>
              <a:rPr lang="en-US" sz="3600" dirty="0">
                <a:solidFill>
                  <a:srgbClr val="FF0000"/>
                </a:solidFill>
                <a:latin typeface="Arial" charset="0"/>
              </a:rPr>
              <a:t>confusion</a:t>
            </a:r>
          </a:p>
          <a:p>
            <a:pPr lvl="1">
              <a:lnSpc>
                <a:spcPct val="110000"/>
              </a:lnSpc>
            </a:pPr>
            <a:r>
              <a:rPr lang="en-US" sz="3600" dirty="0">
                <a:solidFill>
                  <a:schemeClr val="bg1"/>
                </a:solidFill>
                <a:latin typeface="Arial" charset="0"/>
              </a:rPr>
              <a:t>Misrepresentation may take a variety of forms</a:t>
            </a:r>
          </a:p>
          <a:p>
            <a:pPr lvl="1">
              <a:lnSpc>
                <a:spcPct val="110000"/>
              </a:lnSpc>
            </a:pPr>
            <a:r>
              <a:rPr lang="en-US" sz="3600" dirty="0">
                <a:solidFill>
                  <a:srgbClr val="FFFF00"/>
                </a:solidFill>
                <a:latin typeface="Arial" charset="0"/>
              </a:rPr>
              <a:t>Misrepresentation may be willful, negligent or careless </a:t>
            </a:r>
            <a:r>
              <a:rPr lang="en-US" sz="3600" dirty="0">
                <a:solidFill>
                  <a:schemeClr val="bg1"/>
                </a:solidFill>
                <a:latin typeface="Arial" charset="0"/>
              </a:rPr>
              <a:t>(</a:t>
            </a:r>
            <a:r>
              <a:rPr lang="en-US" sz="3600" i="1" dirty="0">
                <a:solidFill>
                  <a:schemeClr val="bg1"/>
                </a:solidFill>
                <a:latin typeface="Arial" charset="0"/>
              </a:rPr>
              <a:t>Kirkbi v. </a:t>
            </a:r>
            <a:r>
              <a:rPr lang="en-US" sz="3600" i="1" dirty="0" err="1">
                <a:solidFill>
                  <a:schemeClr val="bg1"/>
                </a:solidFill>
                <a:latin typeface="Arial" charset="0"/>
              </a:rPr>
              <a:t>Ritvik</a:t>
            </a:r>
            <a:r>
              <a:rPr lang="en-US" sz="3600" dirty="0">
                <a:solidFill>
                  <a:schemeClr val="bg1"/>
                </a:solidFill>
                <a:latin typeface="Arial" charset="0"/>
              </a:rPr>
              <a:t>)</a:t>
            </a:r>
          </a:p>
          <a:p>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173</a:t>
            </a:fld>
            <a:endParaRPr lang="en-US"/>
          </a:p>
        </p:txBody>
      </p:sp>
    </p:spTree>
    <p:extLst>
      <p:ext uri="{BB962C8B-B14F-4D97-AF65-F5344CB8AC3E}">
        <p14:creationId xmlns:p14="http://schemas.microsoft.com/office/powerpoint/2010/main" val="281961836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91758"/>
            <a:ext cx="8229600" cy="784141"/>
          </a:xfrm>
        </p:spPr>
        <p:txBody>
          <a:bodyPr>
            <a:normAutofit fontScale="90000"/>
          </a:bodyPr>
          <a:lstStyle/>
          <a:p>
            <a:r>
              <a:rPr lang="en-US" b="1" dirty="0">
                <a:solidFill>
                  <a:srgbClr val="FFFF00"/>
                </a:solidFill>
              </a:rPr>
              <a:t>Passing off</a:t>
            </a:r>
            <a:r>
              <a:rPr lang="en-US" b="1" dirty="0">
                <a:solidFill>
                  <a:srgbClr val="FF0000"/>
                </a:solidFill>
              </a:rPr>
              <a:t>:</a:t>
            </a:r>
            <a:r>
              <a:rPr lang="en-US" b="1" dirty="0">
                <a:solidFill>
                  <a:srgbClr val="FFFF00"/>
                </a:solidFill>
              </a:rPr>
              <a:t> </a:t>
            </a:r>
            <a:r>
              <a:rPr lang="en-US" dirty="0">
                <a:solidFill>
                  <a:schemeClr val="bg1"/>
                </a:solidFill>
              </a:rPr>
              <a:t>The Test Person </a:t>
            </a:r>
            <a:r>
              <a:rPr lang="en-US" dirty="0">
                <a:solidFill>
                  <a:srgbClr val="FF0000"/>
                </a:solidFill>
              </a:rPr>
              <a:t>1</a:t>
            </a:r>
          </a:p>
        </p:txBody>
      </p:sp>
      <p:sp>
        <p:nvSpPr>
          <p:cNvPr id="2" name="Content Placeholder 1"/>
          <p:cNvSpPr>
            <a:spLocks noGrp="1"/>
          </p:cNvSpPr>
          <p:nvPr>
            <p:ph idx="1"/>
          </p:nvPr>
        </p:nvSpPr>
        <p:spPr>
          <a:xfrm>
            <a:off x="213757" y="1020279"/>
            <a:ext cx="8775864" cy="4822382"/>
          </a:xfrm>
        </p:spPr>
        <p:txBody>
          <a:bodyPr>
            <a:normAutofit lnSpcReduction="10000"/>
          </a:bodyPr>
          <a:lstStyle/>
          <a:p>
            <a:pPr marL="0" indent="0">
              <a:lnSpc>
                <a:spcPct val="100000"/>
              </a:lnSpc>
              <a:buNone/>
            </a:pPr>
            <a:r>
              <a:rPr lang="en-US" sz="2300" b="1" dirty="0">
                <a:solidFill>
                  <a:srgbClr val="FF0000"/>
                </a:solidFill>
              </a:rPr>
              <a:t>“The test person” </a:t>
            </a:r>
            <a:r>
              <a:rPr lang="en-US" sz="2300" b="1" dirty="0">
                <a:solidFill>
                  <a:srgbClr val="FFFF00"/>
                </a:solidFill>
              </a:rPr>
              <a:t>is used in assessing confusion or the likelihood of confusion  is crucial to the passing off analysis.  </a:t>
            </a:r>
            <a:endParaRPr lang="en-CA" sz="2300" b="1" dirty="0">
              <a:solidFill>
                <a:srgbClr val="FFFF00"/>
              </a:solidFill>
            </a:endParaRPr>
          </a:p>
          <a:p>
            <a:pPr>
              <a:lnSpc>
                <a:spcPct val="100000"/>
              </a:lnSpc>
            </a:pPr>
            <a:r>
              <a:rPr lang="en-US" sz="2300" dirty="0">
                <a:solidFill>
                  <a:schemeClr val="bg1"/>
                </a:solidFill>
              </a:rPr>
              <a:t>Can vary depending on the nature of the goods or services at issue.  So in a case involving </a:t>
            </a:r>
            <a:r>
              <a:rPr lang="en-US" sz="2300" dirty="0">
                <a:solidFill>
                  <a:srgbClr val="FFFF00"/>
                </a:solidFill>
              </a:rPr>
              <a:t>lemon juice </a:t>
            </a:r>
            <a:r>
              <a:rPr lang="en-US" sz="2300" dirty="0">
                <a:solidFill>
                  <a:schemeClr val="bg1"/>
                </a:solidFill>
              </a:rPr>
              <a:t>in a squeeze bottle (</a:t>
            </a:r>
            <a:r>
              <a:rPr lang="en-US" sz="2300" i="1" u="sng" dirty="0">
                <a:solidFill>
                  <a:schemeClr val="bg1"/>
                </a:solidFill>
              </a:rPr>
              <a:t>RECKITT &amp; COLMAN</a:t>
            </a:r>
            <a:r>
              <a:rPr lang="en-US" sz="2300" dirty="0">
                <a:solidFill>
                  <a:schemeClr val="bg1"/>
                </a:solidFill>
              </a:rPr>
              <a:t>) </a:t>
            </a:r>
            <a:r>
              <a:rPr lang="en-CA" sz="2300" dirty="0">
                <a:solidFill>
                  <a:schemeClr val="bg1"/>
                </a:solidFill>
              </a:rPr>
              <a:t>t</a:t>
            </a:r>
            <a:r>
              <a:rPr lang="en-US" sz="2300" dirty="0">
                <a:solidFill>
                  <a:schemeClr val="bg1"/>
                </a:solidFill>
              </a:rPr>
              <a:t>he test person was the “</a:t>
            </a:r>
            <a:r>
              <a:rPr lang="en-US" sz="2300" dirty="0">
                <a:solidFill>
                  <a:srgbClr val="FFFF00"/>
                </a:solidFill>
              </a:rPr>
              <a:t>shopper in a hurry</a:t>
            </a:r>
            <a:r>
              <a:rPr lang="en-US" sz="2300" dirty="0">
                <a:solidFill>
                  <a:schemeClr val="bg1"/>
                </a:solidFill>
              </a:rPr>
              <a:t>”</a:t>
            </a:r>
            <a:endParaRPr lang="en-CA" sz="2300" dirty="0">
              <a:solidFill>
                <a:schemeClr val="bg1"/>
              </a:solidFill>
            </a:endParaRPr>
          </a:p>
          <a:p>
            <a:pPr lvl="0">
              <a:lnSpc>
                <a:spcPct val="100000"/>
              </a:lnSpc>
            </a:pPr>
            <a:r>
              <a:rPr lang="en-US" sz="2300" dirty="0">
                <a:solidFill>
                  <a:schemeClr val="bg1"/>
                </a:solidFill>
              </a:rPr>
              <a:t>Case suggests that if the product is an </a:t>
            </a:r>
            <a:r>
              <a:rPr lang="en-US" sz="2300" dirty="0">
                <a:solidFill>
                  <a:srgbClr val="FFFF00"/>
                </a:solidFill>
              </a:rPr>
              <a:t>inexpensive mass market item</a:t>
            </a:r>
            <a:r>
              <a:rPr lang="en-US" sz="2300" dirty="0">
                <a:solidFill>
                  <a:schemeClr val="bg1"/>
                </a:solidFill>
              </a:rPr>
              <a:t>, one usually </a:t>
            </a:r>
            <a:r>
              <a:rPr lang="en-US" sz="2300" dirty="0">
                <a:solidFill>
                  <a:srgbClr val="FFFF00"/>
                </a:solidFill>
              </a:rPr>
              <a:t>part of a shopping trip </a:t>
            </a:r>
            <a:r>
              <a:rPr lang="en-US" sz="2300" dirty="0">
                <a:solidFill>
                  <a:schemeClr val="bg1"/>
                </a:solidFill>
              </a:rPr>
              <a:t>for multiple items, where the consumer is likely to take it quickly from the shelf and toss it in their shopping cart, then  </a:t>
            </a:r>
            <a:r>
              <a:rPr lang="en-US" sz="2300" i="1" dirty="0">
                <a:solidFill>
                  <a:srgbClr val="FF0000"/>
                </a:solidFill>
              </a:rPr>
              <a:t>similarities in product appearance are more likely to lead to confusion</a:t>
            </a:r>
            <a:r>
              <a:rPr lang="en-US" sz="2300" dirty="0">
                <a:solidFill>
                  <a:schemeClr val="bg1"/>
                </a:solidFill>
              </a:rPr>
              <a:t>. </a:t>
            </a:r>
            <a:endParaRPr lang="en-CA" sz="2300" dirty="0">
              <a:solidFill>
                <a:schemeClr val="bg1"/>
              </a:solidFill>
            </a:endParaRPr>
          </a:p>
          <a:p>
            <a:pPr>
              <a:lnSpc>
                <a:spcPct val="100000"/>
              </a:lnSpc>
            </a:pPr>
            <a:r>
              <a:rPr lang="en-US" sz="2300" dirty="0">
                <a:solidFill>
                  <a:schemeClr val="bg1"/>
                </a:solidFill>
              </a:rPr>
              <a:t>If the item in question is a </a:t>
            </a:r>
            <a:r>
              <a:rPr lang="en-US" sz="2300" dirty="0">
                <a:solidFill>
                  <a:srgbClr val="FFFF00"/>
                </a:solidFill>
              </a:rPr>
              <a:t>luxury item</a:t>
            </a:r>
            <a:r>
              <a:rPr lang="en-US" sz="2300" dirty="0">
                <a:solidFill>
                  <a:schemeClr val="bg1"/>
                </a:solidFill>
              </a:rPr>
              <a:t>, the </a:t>
            </a:r>
            <a:r>
              <a:rPr lang="en-US" sz="2300" dirty="0">
                <a:solidFill>
                  <a:srgbClr val="FFFF00"/>
                </a:solidFill>
              </a:rPr>
              <a:t>consumer may well take more time to inspect </a:t>
            </a:r>
            <a:r>
              <a:rPr lang="en-US" sz="2300" dirty="0">
                <a:solidFill>
                  <a:schemeClr val="bg1"/>
                </a:solidFill>
              </a:rPr>
              <a:t>the item, including the label, brand name, product literature. As a result, </a:t>
            </a:r>
            <a:r>
              <a:rPr lang="en-US" sz="2300" dirty="0">
                <a:solidFill>
                  <a:srgbClr val="FF0000"/>
                </a:solidFill>
              </a:rPr>
              <a:t>similarities in product appearance are less likely to lead to confusion</a:t>
            </a:r>
            <a:r>
              <a:rPr lang="en-US" sz="2300" dirty="0">
                <a:solidFill>
                  <a:schemeClr val="bg1"/>
                </a:solidFill>
              </a:rPr>
              <a:t>.</a:t>
            </a:r>
            <a:endParaRPr lang="en-CA" sz="2300" dirty="0">
              <a:solidFill>
                <a:schemeClr val="bg1"/>
              </a:solidFill>
            </a:endParaRPr>
          </a:p>
          <a:p>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174</a:t>
            </a:fld>
            <a:endParaRPr lang="en-US"/>
          </a:p>
        </p:txBody>
      </p:sp>
    </p:spTree>
    <p:extLst>
      <p:ext uri="{BB962C8B-B14F-4D97-AF65-F5344CB8AC3E}">
        <p14:creationId xmlns:p14="http://schemas.microsoft.com/office/powerpoint/2010/main" val="427964586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91758"/>
            <a:ext cx="8229600" cy="784141"/>
          </a:xfrm>
        </p:spPr>
        <p:txBody>
          <a:bodyPr>
            <a:normAutofit fontScale="90000"/>
          </a:bodyPr>
          <a:lstStyle/>
          <a:p>
            <a:r>
              <a:rPr lang="en-US" b="1" dirty="0">
                <a:solidFill>
                  <a:srgbClr val="FFFF00"/>
                </a:solidFill>
              </a:rPr>
              <a:t>Passing off</a:t>
            </a:r>
            <a:r>
              <a:rPr lang="en-US" b="1" dirty="0">
                <a:solidFill>
                  <a:srgbClr val="FF0000"/>
                </a:solidFill>
              </a:rPr>
              <a:t>:</a:t>
            </a:r>
            <a:r>
              <a:rPr lang="en-US" b="1" dirty="0">
                <a:solidFill>
                  <a:srgbClr val="FFFF00"/>
                </a:solidFill>
              </a:rPr>
              <a:t> </a:t>
            </a:r>
            <a:r>
              <a:rPr lang="en-US" dirty="0">
                <a:solidFill>
                  <a:schemeClr val="bg1"/>
                </a:solidFill>
              </a:rPr>
              <a:t>The Test Person </a:t>
            </a:r>
            <a:r>
              <a:rPr lang="en-US" dirty="0">
                <a:solidFill>
                  <a:srgbClr val="FF0000"/>
                </a:solidFill>
              </a:rPr>
              <a:t>2</a:t>
            </a:r>
            <a:endParaRPr lang="en-US" b="1" dirty="0">
              <a:solidFill>
                <a:srgbClr val="FFFF00"/>
              </a:solidFill>
            </a:endParaRPr>
          </a:p>
        </p:txBody>
      </p:sp>
      <p:sp>
        <p:nvSpPr>
          <p:cNvPr id="2" name="Content Placeholder 1"/>
          <p:cNvSpPr>
            <a:spLocks noGrp="1"/>
          </p:cNvSpPr>
          <p:nvPr>
            <p:ph idx="1"/>
          </p:nvPr>
        </p:nvSpPr>
        <p:spPr>
          <a:xfrm>
            <a:off x="457200" y="1020278"/>
            <a:ext cx="8229600" cy="4918509"/>
          </a:xfrm>
        </p:spPr>
        <p:txBody>
          <a:bodyPr>
            <a:normAutofit lnSpcReduction="10000"/>
          </a:bodyPr>
          <a:lstStyle/>
          <a:p>
            <a:pPr>
              <a:lnSpc>
                <a:spcPct val="100000"/>
              </a:lnSpc>
            </a:pPr>
            <a:r>
              <a:rPr lang="en-US" sz="2800" b="1" dirty="0">
                <a:solidFill>
                  <a:srgbClr val="FFFF00"/>
                </a:solidFill>
              </a:rPr>
              <a:t>Why is the test person so important to the passing off analysis</a:t>
            </a:r>
            <a:r>
              <a:rPr lang="en-US" sz="2800" b="1" dirty="0">
                <a:solidFill>
                  <a:srgbClr val="FF0000"/>
                </a:solidFill>
              </a:rPr>
              <a:t>?</a:t>
            </a:r>
            <a:endParaRPr lang="en-CA" sz="2800" dirty="0">
              <a:solidFill>
                <a:srgbClr val="FF0000"/>
              </a:solidFill>
            </a:endParaRPr>
          </a:p>
          <a:p>
            <a:pPr>
              <a:lnSpc>
                <a:spcPct val="100000"/>
              </a:lnSpc>
            </a:pPr>
            <a:r>
              <a:rPr lang="en-US" sz="2800" dirty="0">
                <a:solidFill>
                  <a:srgbClr val="FFFF00"/>
                </a:solidFill>
              </a:rPr>
              <a:t>Impacts the confusion/misrepresentation requirement</a:t>
            </a:r>
            <a:r>
              <a:rPr lang="en-US" sz="2800" dirty="0">
                <a:solidFill>
                  <a:schemeClr val="bg1"/>
                </a:solidFill>
              </a:rPr>
              <a:t>.</a:t>
            </a:r>
            <a:endParaRPr lang="en-CA" sz="2800" dirty="0">
              <a:solidFill>
                <a:schemeClr val="bg1"/>
              </a:solidFill>
            </a:endParaRPr>
          </a:p>
          <a:p>
            <a:pPr>
              <a:lnSpc>
                <a:spcPct val="100000"/>
              </a:lnSpc>
            </a:pPr>
            <a:r>
              <a:rPr lang="en-US" sz="2800" dirty="0">
                <a:solidFill>
                  <a:schemeClr val="bg1"/>
                </a:solidFill>
              </a:rPr>
              <a:t>If you </a:t>
            </a:r>
            <a:r>
              <a:rPr lang="en-US" sz="2800" dirty="0">
                <a:solidFill>
                  <a:srgbClr val="FFFF00"/>
                </a:solidFill>
              </a:rPr>
              <a:t>attribute knowledge, sophistication </a:t>
            </a:r>
            <a:r>
              <a:rPr lang="en-US" sz="2800" dirty="0">
                <a:solidFill>
                  <a:schemeClr val="bg1"/>
                </a:solidFill>
              </a:rPr>
              <a:t>to the test person = </a:t>
            </a:r>
            <a:r>
              <a:rPr lang="en-US" sz="2800" dirty="0">
                <a:solidFill>
                  <a:srgbClr val="FF0000"/>
                </a:solidFill>
              </a:rPr>
              <a:t>less likely to be confused </a:t>
            </a:r>
            <a:endParaRPr lang="en-CA" sz="2800" dirty="0">
              <a:solidFill>
                <a:srgbClr val="FF0000"/>
              </a:solidFill>
            </a:endParaRPr>
          </a:p>
          <a:p>
            <a:pPr>
              <a:lnSpc>
                <a:spcPct val="100000"/>
              </a:lnSpc>
            </a:pPr>
            <a:r>
              <a:rPr lang="en-US" sz="2800" dirty="0">
                <a:solidFill>
                  <a:schemeClr val="bg1"/>
                </a:solidFill>
              </a:rPr>
              <a:t>If you say that the </a:t>
            </a:r>
            <a:r>
              <a:rPr lang="en-US" sz="2800" dirty="0">
                <a:solidFill>
                  <a:srgbClr val="FFFF00"/>
                </a:solidFill>
              </a:rPr>
              <a:t>test person is in a hurry</a:t>
            </a:r>
            <a:r>
              <a:rPr lang="en-US" sz="2800" dirty="0">
                <a:solidFill>
                  <a:schemeClr val="bg1"/>
                </a:solidFill>
              </a:rPr>
              <a:t>, not a lot of time = more likely to be confused.</a:t>
            </a:r>
            <a:endParaRPr lang="en-CA" sz="2800" dirty="0">
              <a:solidFill>
                <a:schemeClr val="bg1"/>
              </a:solidFill>
            </a:endParaRPr>
          </a:p>
          <a:p>
            <a:pPr>
              <a:lnSpc>
                <a:spcPct val="100000"/>
              </a:lnSpc>
            </a:pPr>
            <a:r>
              <a:rPr lang="en-US" sz="2800" dirty="0">
                <a:solidFill>
                  <a:schemeClr val="bg1"/>
                </a:solidFill>
              </a:rPr>
              <a:t>Varying </a:t>
            </a:r>
            <a:r>
              <a:rPr lang="en-US" sz="2800" dirty="0">
                <a:solidFill>
                  <a:srgbClr val="FFFF00"/>
                </a:solidFill>
              </a:rPr>
              <a:t>interpretations of the “test person” could either expand or narrow the tort of passing off</a:t>
            </a:r>
            <a:r>
              <a:rPr lang="en-US" sz="2800" dirty="0">
                <a:solidFill>
                  <a:schemeClr val="bg1"/>
                </a:solidFill>
              </a:rPr>
              <a:t>. As a corollary, it </a:t>
            </a:r>
            <a:r>
              <a:rPr lang="en-US" sz="2800" dirty="0">
                <a:solidFill>
                  <a:srgbClr val="FFFF00"/>
                </a:solidFill>
              </a:rPr>
              <a:t>either increases, or restricts competition</a:t>
            </a:r>
            <a:r>
              <a:rPr lang="en-US" sz="2800" dirty="0">
                <a:solidFill>
                  <a:schemeClr val="bg1"/>
                </a:solidFill>
              </a:rPr>
              <a:t>. </a:t>
            </a:r>
            <a:endParaRPr lang="en-CA" sz="2800" dirty="0">
              <a:solidFill>
                <a:schemeClr val="bg1"/>
              </a:solidFill>
            </a:endParaRPr>
          </a:p>
          <a:p>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175</a:t>
            </a:fld>
            <a:endParaRPr lang="en-US"/>
          </a:p>
        </p:txBody>
      </p:sp>
    </p:spTree>
    <p:extLst>
      <p:ext uri="{BB962C8B-B14F-4D97-AF65-F5344CB8AC3E}">
        <p14:creationId xmlns:p14="http://schemas.microsoft.com/office/powerpoint/2010/main" val="63081629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8E9911-B109-E448-BD3C-DFDBE1DC4A84}"/>
              </a:ext>
            </a:extLst>
          </p:cNvPr>
          <p:cNvPicPr>
            <a:picLocks noChangeAspect="1"/>
          </p:cNvPicPr>
          <p:nvPr/>
        </p:nvPicPr>
        <p:blipFill>
          <a:blip r:embed="rId2"/>
          <a:stretch>
            <a:fillRect/>
          </a:stretch>
        </p:blipFill>
        <p:spPr>
          <a:xfrm>
            <a:off x="3073400" y="958315"/>
            <a:ext cx="2997200" cy="4229100"/>
          </a:xfrm>
          <a:prstGeom prst="rect">
            <a:avLst/>
          </a:prstGeom>
        </p:spPr>
      </p:pic>
      <p:sp>
        <p:nvSpPr>
          <p:cNvPr id="3" name="TextBox 2">
            <a:extLst>
              <a:ext uri="{FF2B5EF4-FFF2-40B4-BE49-F238E27FC236}">
                <a16:creationId xmlns:a16="http://schemas.microsoft.com/office/drawing/2014/main" id="{C62069A4-7AB9-9047-8EC7-24FB8C78A55D}"/>
              </a:ext>
            </a:extLst>
          </p:cNvPr>
          <p:cNvSpPr txBox="1"/>
          <p:nvPr/>
        </p:nvSpPr>
        <p:spPr>
          <a:xfrm>
            <a:off x="2293171" y="5409398"/>
            <a:ext cx="4557658" cy="369332"/>
          </a:xfrm>
          <a:prstGeom prst="rect">
            <a:avLst/>
          </a:prstGeom>
          <a:noFill/>
        </p:spPr>
        <p:txBody>
          <a:bodyPr wrap="none" rtlCol="0">
            <a:spAutoFit/>
          </a:bodyPr>
          <a:lstStyle/>
          <a:p>
            <a:r>
              <a:rPr lang="en-US" dirty="0">
                <a:solidFill>
                  <a:srgbClr val="FFFF00"/>
                </a:solidFill>
              </a:rPr>
              <a:t>What would a detailed case review reveal</a:t>
            </a:r>
            <a:r>
              <a:rPr lang="en-US" dirty="0">
                <a:solidFill>
                  <a:srgbClr val="FF0000"/>
                </a:solidFill>
              </a:rPr>
              <a:t>?</a:t>
            </a:r>
          </a:p>
        </p:txBody>
      </p:sp>
    </p:spTree>
    <p:extLst>
      <p:ext uri="{BB962C8B-B14F-4D97-AF65-F5344CB8AC3E}">
        <p14:creationId xmlns:p14="http://schemas.microsoft.com/office/powerpoint/2010/main" val="351301645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82133"/>
            <a:ext cx="8229600" cy="833819"/>
          </a:xfrm>
        </p:spPr>
        <p:txBody>
          <a:bodyPr/>
          <a:lstStyle/>
          <a:p>
            <a:r>
              <a:rPr lang="en-US" b="1" dirty="0">
                <a:solidFill>
                  <a:srgbClr val="FFFF00"/>
                </a:solidFill>
              </a:rPr>
              <a:t>Passing off</a:t>
            </a:r>
          </a:p>
        </p:txBody>
      </p:sp>
      <p:sp>
        <p:nvSpPr>
          <p:cNvPr id="2" name="Content Placeholder 1"/>
          <p:cNvSpPr>
            <a:spLocks noGrp="1"/>
          </p:cNvSpPr>
          <p:nvPr>
            <p:ph idx="1"/>
          </p:nvPr>
        </p:nvSpPr>
        <p:spPr>
          <a:xfrm>
            <a:off x="457200" y="1039528"/>
            <a:ext cx="8229600" cy="4710015"/>
          </a:xfrm>
        </p:spPr>
        <p:txBody>
          <a:bodyPr>
            <a:normAutofit fontScale="92500"/>
          </a:bodyPr>
          <a:lstStyle/>
          <a:p>
            <a:pPr marL="57150" indent="0">
              <a:lnSpc>
                <a:spcPct val="100000"/>
              </a:lnSpc>
              <a:buNone/>
            </a:pPr>
            <a:r>
              <a:rPr lang="en-US" sz="2400" b="1" i="1" dirty="0">
                <a:solidFill>
                  <a:srgbClr val="00B0F0"/>
                </a:solidFill>
              </a:rPr>
              <a:t>British Columbia Automobile Assn. v. Office and Professional Employees' International Union, Local 378</a:t>
            </a:r>
            <a:r>
              <a:rPr lang="en-US" sz="2400" b="1" dirty="0">
                <a:solidFill>
                  <a:srgbClr val="00B0F0"/>
                </a:solidFill>
              </a:rPr>
              <a:t>, </a:t>
            </a:r>
            <a:r>
              <a:rPr lang="en-US" sz="2400" dirty="0">
                <a:solidFill>
                  <a:srgbClr val="00B0F0"/>
                </a:solidFill>
              </a:rPr>
              <a:t>2001 BCSC 156 (B.C.S.C.)</a:t>
            </a:r>
            <a:endParaRPr lang="en-CA" sz="2400" dirty="0">
              <a:solidFill>
                <a:srgbClr val="00B0F0"/>
              </a:solidFill>
            </a:endParaRPr>
          </a:p>
          <a:p>
            <a:pPr>
              <a:lnSpc>
                <a:spcPct val="100000"/>
              </a:lnSpc>
            </a:pPr>
            <a:r>
              <a:rPr lang="en-US" sz="2400" dirty="0">
                <a:solidFill>
                  <a:schemeClr val="bg1"/>
                </a:solidFill>
                <a:latin typeface="Arial" charset="0"/>
              </a:rPr>
              <a:t>During a </a:t>
            </a:r>
            <a:r>
              <a:rPr lang="en-US" sz="2400" dirty="0" err="1">
                <a:solidFill>
                  <a:schemeClr val="bg1"/>
                </a:solidFill>
                <a:latin typeface="Arial" charset="0"/>
              </a:rPr>
              <a:t>labour</a:t>
            </a:r>
            <a:r>
              <a:rPr lang="en-US" sz="2400" dirty="0">
                <a:solidFill>
                  <a:schemeClr val="bg1"/>
                </a:solidFill>
                <a:latin typeface="Arial" charset="0"/>
              </a:rPr>
              <a:t> dispute, </a:t>
            </a:r>
            <a:r>
              <a:rPr lang="en-US" sz="2400" dirty="0">
                <a:solidFill>
                  <a:srgbClr val="FFFF00"/>
                </a:solidFill>
                <a:latin typeface="Arial" charset="0"/>
              </a:rPr>
              <a:t>Union creates various versions of websites similar to the BCAA</a:t>
            </a:r>
            <a:r>
              <a:rPr lang="ja-JP" altLang="en-US" sz="2400" dirty="0">
                <a:solidFill>
                  <a:srgbClr val="FFFF00"/>
                </a:solidFill>
                <a:latin typeface="Arial" charset="0"/>
              </a:rPr>
              <a:t>’</a:t>
            </a:r>
            <a:r>
              <a:rPr lang="en-US" sz="2400" dirty="0">
                <a:solidFill>
                  <a:srgbClr val="FFFF00"/>
                </a:solidFill>
                <a:latin typeface="Arial" charset="0"/>
              </a:rPr>
              <a:t>s website in appearance and uses the BCAA</a:t>
            </a:r>
            <a:r>
              <a:rPr lang="ja-JP" altLang="en-US" sz="2400" dirty="0">
                <a:solidFill>
                  <a:srgbClr val="FFFF00"/>
                </a:solidFill>
                <a:latin typeface="Arial" charset="0"/>
              </a:rPr>
              <a:t>’</a:t>
            </a:r>
            <a:r>
              <a:rPr lang="en-US" sz="2400" dirty="0">
                <a:solidFill>
                  <a:srgbClr val="FFFF00"/>
                </a:solidFill>
                <a:latin typeface="Arial" charset="0"/>
              </a:rPr>
              <a:t>s trademarks</a:t>
            </a:r>
            <a:r>
              <a:rPr lang="en-US" sz="2400" dirty="0">
                <a:solidFill>
                  <a:schemeClr val="bg1"/>
                </a:solidFill>
                <a:latin typeface="Arial" charset="0"/>
              </a:rPr>
              <a:t> in its domain name and meta tags</a:t>
            </a:r>
          </a:p>
          <a:p>
            <a:pPr>
              <a:lnSpc>
                <a:spcPct val="100000"/>
              </a:lnSpc>
            </a:pPr>
            <a:r>
              <a:rPr lang="en-US" sz="2400" dirty="0">
                <a:solidFill>
                  <a:schemeClr val="bg1"/>
                </a:solidFill>
              </a:rPr>
              <a:t>Union used the domain names “</a:t>
            </a:r>
            <a:r>
              <a:rPr lang="en-US" sz="2400" i="1" dirty="0" err="1">
                <a:solidFill>
                  <a:schemeClr val="bg1"/>
                </a:solidFill>
              </a:rPr>
              <a:t>bcaaonstrike</a:t>
            </a:r>
            <a:r>
              <a:rPr lang="en-US" sz="2400" dirty="0">
                <a:solidFill>
                  <a:schemeClr val="bg1"/>
                </a:solidFill>
              </a:rPr>
              <a:t>” and “</a:t>
            </a:r>
            <a:r>
              <a:rPr lang="en-US" sz="2400" i="1" dirty="0" err="1">
                <a:solidFill>
                  <a:schemeClr val="bg1"/>
                </a:solidFill>
              </a:rPr>
              <a:t>bcaabacktowork</a:t>
            </a:r>
            <a:r>
              <a:rPr lang="en-US" sz="2400" dirty="0">
                <a:solidFill>
                  <a:schemeClr val="bg1"/>
                </a:solidFill>
              </a:rPr>
              <a:t>” - Websites </a:t>
            </a:r>
            <a:r>
              <a:rPr lang="en-US" sz="2400" i="1" u="sng" dirty="0">
                <a:solidFill>
                  <a:schemeClr val="bg1"/>
                </a:solidFill>
                <a:hlinkClick r:id="rId3">
                  <a:extLst>
                    <a:ext uri="{A12FA001-AC4F-418D-AE19-62706E023703}">
                      <ahyp:hlinkClr xmlns:ahyp="http://schemas.microsoft.com/office/drawing/2018/hyperlinkcolor" val="tx"/>
                    </a:ext>
                  </a:extLst>
                </a:hlinkClick>
              </a:rPr>
              <a:t>www.bcaaonstrike.com</a:t>
            </a:r>
            <a:r>
              <a:rPr lang="en-US" sz="2400" i="1" dirty="0">
                <a:solidFill>
                  <a:schemeClr val="bg1"/>
                </a:solidFill>
              </a:rPr>
              <a:t> </a:t>
            </a:r>
            <a:r>
              <a:rPr lang="en-US" sz="2400" dirty="0">
                <a:solidFill>
                  <a:schemeClr val="bg1"/>
                </a:solidFill>
              </a:rPr>
              <a:t>and </a:t>
            </a:r>
            <a:r>
              <a:rPr lang="en-US" sz="2400" i="1" dirty="0" err="1">
                <a:solidFill>
                  <a:schemeClr val="bg1"/>
                </a:solidFill>
              </a:rPr>
              <a:t>www.bcaabacktowork.com</a:t>
            </a:r>
            <a:r>
              <a:rPr lang="en-US" sz="2400" i="1" dirty="0">
                <a:solidFill>
                  <a:schemeClr val="bg1"/>
                </a:solidFill>
              </a:rPr>
              <a:t> </a:t>
            </a:r>
            <a:endParaRPr lang="en-US" sz="2400" i="1" dirty="0">
              <a:solidFill>
                <a:schemeClr val="bg1"/>
              </a:solidFill>
              <a:latin typeface="Arial" charset="0"/>
            </a:endParaRPr>
          </a:p>
          <a:p>
            <a:pPr>
              <a:lnSpc>
                <a:spcPct val="100000"/>
              </a:lnSpc>
            </a:pPr>
            <a:r>
              <a:rPr lang="en-US" sz="2400" dirty="0">
                <a:solidFill>
                  <a:srgbClr val="FFFF00"/>
                </a:solidFill>
                <a:latin typeface="Arial" charset="0"/>
              </a:rPr>
              <a:t>Passing off</a:t>
            </a:r>
            <a:r>
              <a:rPr lang="en-US" sz="2400" dirty="0">
                <a:solidFill>
                  <a:srgbClr val="FF0000"/>
                </a:solidFill>
                <a:latin typeface="Arial" charset="0"/>
              </a:rPr>
              <a:t>? </a:t>
            </a:r>
          </a:p>
          <a:p>
            <a:pPr>
              <a:lnSpc>
                <a:spcPct val="100000"/>
              </a:lnSpc>
            </a:pPr>
            <a:r>
              <a:rPr lang="en-US" sz="2400" dirty="0" err="1">
                <a:solidFill>
                  <a:schemeClr val="bg1"/>
                </a:solidFill>
                <a:latin typeface="Arial" charset="0"/>
              </a:rPr>
              <a:t>Sigurdson</a:t>
            </a:r>
            <a:r>
              <a:rPr lang="en-US" sz="2400" dirty="0">
                <a:solidFill>
                  <a:schemeClr val="bg1"/>
                </a:solidFill>
                <a:latin typeface="Arial" charset="0"/>
              </a:rPr>
              <a:t> J. finds context (</a:t>
            </a:r>
            <a:r>
              <a:rPr lang="en-US" sz="2400" dirty="0" err="1">
                <a:solidFill>
                  <a:schemeClr val="bg1"/>
                </a:solidFill>
                <a:latin typeface="Arial" charset="0"/>
              </a:rPr>
              <a:t>labour</a:t>
            </a:r>
            <a:r>
              <a:rPr lang="en-US" sz="2400" dirty="0">
                <a:solidFill>
                  <a:schemeClr val="bg1"/>
                </a:solidFill>
                <a:latin typeface="Arial" charset="0"/>
              </a:rPr>
              <a:t> dispute) significant to determination…</a:t>
            </a:r>
          </a:p>
          <a:p>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177</a:t>
            </a:fld>
            <a:endParaRPr lang="en-US"/>
          </a:p>
        </p:txBody>
      </p:sp>
    </p:spTree>
    <p:extLst>
      <p:ext uri="{BB962C8B-B14F-4D97-AF65-F5344CB8AC3E}">
        <p14:creationId xmlns:p14="http://schemas.microsoft.com/office/powerpoint/2010/main" val="131778705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82133"/>
            <a:ext cx="8229600" cy="833819"/>
          </a:xfrm>
        </p:spPr>
        <p:txBody>
          <a:bodyPr/>
          <a:lstStyle/>
          <a:p>
            <a:r>
              <a:rPr lang="en-US" b="1" dirty="0">
                <a:solidFill>
                  <a:srgbClr val="FFFF00"/>
                </a:solidFill>
              </a:rPr>
              <a:t>Passing off</a:t>
            </a:r>
          </a:p>
        </p:txBody>
      </p:sp>
      <p:sp>
        <p:nvSpPr>
          <p:cNvPr id="2" name="Content Placeholder 1"/>
          <p:cNvSpPr>
            <a:spLocks noGrp="1"/>
          </p:cNvSpPr>
          <p:nvPr>
            <p:ph idx="1"/>
          </p:nvPr>
        </p:nvSpPr>
        <p:spPr>
          <a:xfrm>
            <a:off x="457199" y="1039528"/>
            <a:ext cx="8571297" cy="4710015"/>
          </a:xfrm>
        </p:spPr>
        <p:txBody>
          <a:bodyPr>
            <a:normAutofit fontScale="92500" lnSpcReduction="20000"/>
          </a:bodyPr>
          <a:lstStyle/>
          <a:p>
            <a:pPr marL="57150" indent="0">
              <a:lnSpc>
                <a:spcPct val="110000"/>
              </a:lnSpc>
              <a:buNone/>
            </a:pPr>
            <a:r>
              <a:rPr lang="en-US" sz="2400" b="1" i="1" dirty="0">
                <a:solidFill>
                  <a:srgbClr val="00B0F0"/>
                </a:solidFill>
              </a:rPr>
              <a:t>British Columbia Automobile Assn. v. Office and Professional Employees' International Union, Local 378</a:t>
            </a:r>
            <a:r>
              <a:rPr lang="en-US" sz="2400" b="1" dirty="0">
                <a:solidFill>
                  <a:srgbClr val="00B0F0"/>
                </a:solidFill>
              </a:rPr>
              <a:t>, </a:t>
            </a:r>
            <a:r>
              <a:rPr lang="en-US" sz="2400" dirty="0">
                <a:solidFill>
                  <a:srgbClr val="00B0F0"/>
                </a:solidFill>
              </a:rPr>
              <a:t>2001 BCSC 156 (B.C.S.C.)</a:t>
            </a:r>
          </a:p>
          <a:p>
            <a:pPr>
              <a:lnSpc>
                <a:spcPct val="110000"/>
              </a:lnSpc>
            </a:pPr>
            <a:r>
              <a:rPr lang="en-US" b="1" dirty="0">
                <a:solidFill>
                  <a:srgbClr val="FF0000"/>
                </a:solidFill>
              </a:rPr>
              <a:t>First website</a:t>
            </a:r>
            <a:r>
              <a:rPr lang="en-US" dirty="0">
                <a:solidFill>
                  <a:srgbClr val="FF0000"/>
                </a:solidFill>
              </a:rPr>
              <a:t> </a:t>
            </a:r>
            <a:r>
              <a:rPr lang="en-US" dirty="0">
                <a:solidFill>
                  <a:schemeClr val="bg1"/>
                </a:solidFill>
              </a:rPr>
              <a:t>looked very similar to the 1997 BCAA site</a:t>
            </a:r>
            <a:endParaRPr lang="en-CA" dirty="0">
              <a:solidFill>
                <a:schemeClr val="bg1"/>
              </a:solidFill>
            </a:endParaRPr>
          </a:p>
          <a:p>
            <a:pPr>
              <a:lnSpc>
                <a:spcPct val="110000"/>
              </a:lnSpc>
            </a:pPr>
            <a:r>
              <a:rPr lang="en-US" dirty="0">
                <a:solidFill>
                  <a:schemeClr val="bg1"/>
                </a:solidFill>
              </a:rPr>
              <a:t>The phrase “Greetings BCAA is on strike” is on the website</a:t>
            </a:r>
            <a:endParaRPr lang="en-CA" dirty="0">
              <a:solidFill>
                <a:schemeClr val="bg1"/>
              </a:solidFill>
            </a:endParaRPr>
          </a:p>
          <a:p>
            <a:pPr>
              <a:lnSpc>
                <a:spcPct val="110000"/>
              </a:lnSpc>
            </a:pPr>
            <a:r>
              <a:rPr lang="en-US" dirty="0">
                <a:solidFill>
                  <a:schemeClr val="bg1"/>
                </a:solidFill>
              </a:rPr>
              <a:t>Similarities with BCAA website design; </a:t>
            </a:r>
            <a:r>
              <a:rPr lang="en-US" dirty="0" err="1">
                <a:solidFill>
                  <a:schemeClr val="bg1"/>
                </a:solidFill>
              </a:rPr>
              <a:t>colour</a:t>
            </a:r>
            <a:r>
              <a:rPr lang="en-US" dirty="0">
                <a:solidFill>
                  <a:schemeClr val="bg1"/>
                </a:solidFill>
              </a:rPr>
              <a:t>, size of font, placement of logos</a:t>
            </a:r>
            <a:endParaRPr lang="en-CA" dirty="0">
              <a:solidFill>
                <a:schemeClr val="bg1"/>
              </a:solidFill>
            </a:endParaRPr>
          </a:p>
          <a:p>
            <a:pPr>
              <a:lnSpc>
                <a:spcPct val="110000"/>
              </a:lnSpc>
            </a:pPr>
            <a:r>
              <a:rPr lang="en-US" dirty="0">
                <a:solidFill>
                  <a:schemeClr val="bg1"/>
                </a:solidFill>
              </a:rPr>
              <a:t>Had CAA and BCAA logos on site</a:t>
            </a:r>
            <a:endParaRPr lang="en-CA" dirty="0">
              <a:solidFill>
                <a:schemeClr val="bg1"/>
              </a:solidFill>
            </a:endParaRPr>
          </a:p>
          <a:p>
            <a:pPr>
              <a:lnSpc>
                <a:spcPct val="110000"/>
              </a:lnSpc>
            </a:pPr>
            <a:r>
              <a:rPr lang="en-US" dirty="0">
                <a:solidFill>
                  <a:schemeClr val="bg1"/>
                </a:solidFill>
              </a:rPr>
              <a:t>Initial meta tags duplicated the 1997 content.</a:t>
            </a:r>
            <a:endParaRPr lang="en-CA" dirty="0">
              <a:solidFill>
                <a:schemeClr val="bg1"/>
              </a:solidFill>
            </a:endParaRPr>
          </a:p>
          <a:p>
            <a:pPr marL="0" indent="0">
              <a:lnSpc>
                <a:spcPct val="110000"/>
              </a:lnSpc>
              <a:buNone/>
            </a:pPr>
            <a:r>
              <a:rPr lang="en-US" b="1" dirty="0">
                <a:solidFill>
                  <a:srgbClr val="FFFF00"/>
                </a:solidFill>
              </a:rPr>
              <a:t>Was there a misrepresentation leading to confusion in this website?</a:t>
            </a:r>
            <a:endParaRPr lang="en-CA" dirty="0">
              <a:solidFill>
                <a:srgbClr val="FFFF00"/>
              </a:solidFill>
            </a:endParaRPr>
          </a:p>
          <a:p>
            <a:pPr>
              <a:lnSpc>
                <a:spcPct val="110000"/>
              </a:lnSpc>
            </a:pPr>
            <a:r>
              <a:rPr lang="en-US" b="1" dirty="0">
                <a:solidFill>
                  <a:schemeClr val="bg1"/>
                </a:solidFill>
              </a:rPr>
              <a:t>Y</a:t>
            </a:r>
            <a:r>
              <a:rPr lang="en-US" dirty="0">
                <a:solidFill>
                  <a:schemeClr val="bg1"/>
                </a:solidFill>
              </a:rPr>
              <a:t>es. With all the similarities, there was misrepresentation that the site was connected to the plaintiff’s site</a:t>
            </a:r>
            <a:endParaRPr lang="en-CA" dirty="0">
              <a:solidFill>
                <a:schemeClr val="bg1"/>
              </a:solidFill>
            </a:endParaRPr>
          </a:p>
          <a:p>
            <a:pPr marL="0" indent="0">
              <a:lnSpc>
                <a:spcPct val="110000"/>
              </a:lnSpc>
              <a:buNone/>
            </a:pPr>
            <a:r>
              <a:rPr lang="en-US" b="1" dirty="0">
                <a:solidFill>
                  <a:srgbClr val="FFFF00"/>
                </a:solidFill>
              </a:rPr>
              <a:t>Who is the test person for internet web sites?</a:t>
            </a:r>
          </a:p>
          <a:p>
            <a:pPr>
              <a:lnSpc>
                <a:spcPct val="110000"/>
              </a:lnSpc>
            </a:pPr>
            <a:r>
              <a:rPr lang="en-US" dirty="0">
                <a:solidFill>
                  <a:srgbClr val="FFFF00"/>
                </a:solidFill>
              </a:rPr>
              <a:t>Union argued </a:t>
            </a:r>
            <a:r>
              <a:rPr lang="en-US" dirty="0">
                <a:solidFill>
                  <a:schemeClr val="bg1"/>
                </a:solidFill>
              </a:rPr>
              <a:t>that the test is a </a:t>
            </a:r>
            <a:r>
              <a:rPr lang="en-US" dirty="0">
                <a:solidFill>
                  <a:srgbClr val="FFFF00"/>
                </a:solidFill>
              </a:rPr>
              <a:t>reasonably prudent user</a:t>
            </a:r>
            <a:r>
              <a:rPr lang="en-US" dirty="0">
                <a:solidFill>
                  <a:schemeClr val="bg1"/>
                </a:solidFill>
              </a:rPr>
              <a:t>. </a:t>
            </a:r>
            <a:r>
              <a:rPr lang="en-US" b="1" dirty="0">
                <a:solidFill>
                  <a:srgbClr val="FF0000"/>
                </a:solidFill>
              </a:rPr>
              <a:t>Rejected </a:t>
            </a:r>
            <a:r>
              <a:rPr lang="en-US" dirty="0">
                <a:solidFill>
                  <a:schemeClr val="bg1"/>
                </a:solidFill>
              </a:rPr>
              <a:t>[Note the broader concept of test person] </a:t>
            </a:r>
            <a:endParaRPr lang="en-CA" dirty="0">
              <a:solidFill>
                <a:schemeClr val="bg1"/>
              </a:solidFill>
            </a:endParaRPr>
          </a:p>
          <a:p>
            <a:pPr>
              <a:lnSpc>
                <a:spcPct val="110000"/>
              </a:lnSpc>
            </a:pPr>
            <a:r>
              <a:rPr lang="en-US" dirty="0">
                <a:solidFill>
                  <a:srgbClr val="FF0000"/>
                </a:solidFill>
              </a:rPr>
              <a:t>Was the “casual or hurried observer” </a:t>
            </a:r>
            <a:r>
              <a:rPr lang="en-US" dirty="0">
                <a:solidFill>
                  <a:schemeClr val="bg1"/>
                </a:solidFill>
              </a:rPr>
              <a:t>[para. 212]</a:t>
            </a:r>
            <a:endParaRPr lang="en-CA" dirty="0">
              <a:solidFill>
                <a:schemeClr val="bg1"/>
              </a:solidFill>
            </a:endParaRPr>
          </a:p>
          <a:p>
            <a:pPr marL="57150" indent="0">
              <a:lnSpc>
                <a:spcPct val="100000"/>
              </a:lnSpc>
              <a:buNone/>
            </a:pPr>
            <a:endParaRPr lang="en-CA" sz="2400" dirty="0">
              <a:solidFill>
                <a:srgbClr val="FFFF00"/>
              </a:solidFill>
            </a:endParaRPr>
          </a:p>
          <a:p>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178</a:t>
            </a:fld>
            <a:endParaRPr lang="en-US"/>
          </a:p>
        </p:txBody>
      </p:sp>
    </p:spTree>
    <p:extLst>
      <p:ext uri="{BB962C8B-B14F-4D97-AF65-F5344CB8AC3E}">
        <p14:creationId xmlns:p14="http://schemas.microsoft.com/office/powerpoint/2010/main" val="2654041857"/>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82133"/>
            <a:ext cx="8229600" cy="833819"/>
          </a:xfrm>
        </p:spPr>
        <p:txBody>
          <a:bodyPr/>
          <a:lstStyle/>
          <a:p>
            <a:r>
              <a:rPr lang="en-US" b="1" dirty="0">
                <a:solidFill>
                  <a:srgbClr val="FFFF00"/>
                </a:solidFill>
              </a:rPr>
              <a:t>Passing off</a:t>
            </a:r>
          </a:p>
        </p:txBody>
      </p:sp>
      <p:sp>
        <p:nvSpPr>
          <p:cNvPr id="2" name="Content Placeholder 1"/>
          <p:cNvSpPr>
            <a:spLocks noGrp="1"/>
          </p:cNvSpPr>
          <p:nvPr>
            <p:ph idx="1"/>
          </p:nvPr>
        </p:nvSpPr>
        <p:spPr>
          <a:xfrm>
            <a:off x="457199" y="1039528"/>
            <a:ext cx="8571297" cy="4710015"/>
          </a:xfrm>
        </p:spPr>
        <p:txBody>
          <a:bodyPr>
            <a:normAutofit/>
          </a:bodyPr>
          <a:lstStyle/>
          <a:p>
            <a:pPr marL="57150" indent="0">
              <a:lnSpc>
                <a:spcPct val="100000"/>
              </a:lnSpc>
              <a:buNone/>
            </a:pPr>
            <a:r>
              <a:rPr lang="en-US" sz="2400" b="1" i="1" dirty="0">
                <a:solidFill>
                  <a:srgbClr val="00B0F0"/>
                </a:solidFill>
              </a:rPr>
              <a:t>British Columbia Automobile Assn. v. Office and Professional Employees' International Union, Local 378</a:t>
            </a:r>
            <a:r>
              <a:rPr lang="en-US" sz="2400" b="1" dirty="0">
                <a:solidFill>
                  <a:srgbClr val="00B0F0"/>
                </a:solidFill>
              </a:rPr>
              <a:t>, </a:t>
            </a:r>
            <a:r>
              <a:rPr lang="en-US" sz="2400" dirty="0">
                <a:solidFill>
                  <a:srgbClr val="00B0F0"/>
                </a:solidFill>
              </a:rPr>
              <a:t>2001 BCSC 156 (B.C.S.C.)</a:t>
            </a:r>
          </a:p>
          <a:p>
            <a:pPr marL="0" indent="0">
              <a:lnSpc>
                <a:spcPct val="100000"/>
              </a:lnSpc>
              <a:buNone/>
            </a:pPr>
            <a:r>
              <a:rPr lang="en-US" sz="2400" b="1" dirty="0">
                <a:solidFill>
                  <a:srgbClr val="FF0000"/>
                </a:solidFill>
              </a:rPr>
              <a:t>Second website</a:t>
            </a:r>
            <a:r>
              <a:rPr lang="en-US" sz="2400" dirty="0">
                <a:solidFill>
                  <a:srgbClr val="FF0000"/>
                </a:solidFill>
              </a:rPr>
              <a:t> </a:t>
            </a:r>
            <a:endParaRPr lang="en-CA" sz="2400" dirty="0">
              <a:solidFill>
                <a:srgbClr val="FF0000"/>
              </a:solidFill>
            </a:endParaRPr>
          </a:p>
          <a:p>
            <a:pPr>
              <a:lnSpc>
                <a:spcPct val="100000"/>
              </a:lnSpc>
            </a:pPr>
            <a:r>
              <a:rPr lang="en-US" sz="2400" dirty="0">
                <a:solidFill>
                  <a:schemeClr val="bg1"/>
                </a:solidFill>
              </a:rPr>
              <a:t>Changes made. </a:t>
            </a:r>
            <a:endParaRPr lang="en-CA" sz="2400" dirty="0">
              <a:solidFill>
                <a:schemeClr val="bg1"/>
              </a:solidFill>
            </a:endParaRPr>
          </a:p>
          <a:p>
            <a:pPr>
              <a:lnSpc>
                <a:spcPct val="100000"/>
              </a:lnSpc>
            </a:pPr>
            <a:r>
              <a:rPr lang="en-US" sz="2400" dirty="0">
                <a:solidFill>
                  <a:srgbClr val="FFFF00"/>
                </a:solidFill>
              </a:rPr>
              <a:t>Union removed CAA logo, changed BCAA</a:t>
            </a:r>
            <a:endParaRPr lang="en-CA" sz="2400" dirty="0">
              <a:solidFill>
                <a:srgbClr val="FFFF00"/>
              </a:solidFill>
            </a:endParaRPr>
          </a:p>
          <a:p>
            <a:pPr>
              <a:lnSpc>
                <a:spcPct val="100000"/>
              </a:lnSpc>
            </a:pPr>
            <a:r>
              <a:rPr lang="en-US" sz="2400" dirty="0">
                <a:solidFill>
                  <a:schemeClr val="bg1"/>
                </a:solidFill>
              </a:rPr>
              <a:t>Moved Greetings message so that most of it couldn’t be seen on a standard screen</a:t>
            </a:r>
            <a:endParaRPr lang="en-CA" sz="2400" dirty="0">
              <a:solidFill>
                <a:schemeClr val="bg1"/>
              </a:solidFill>
            </a:endParaRPr>
          </a:p>
          <a:p>
            <a:pPr>
              <a:lnSpc>
                <a:spcPct val="100000"/>
              </a:lnSpc>
            </a:pPr>
            <a:r>
              <a:rPr lang="en-US" sz="2400" b="1" dirty="0">
                <a:solidFill>
                  <a:srgbClr val="FFFF00"/>
                </a:solidFill>
              </a:rPr>
              <a:t>Passing off</a:t>
            </a:r>
            <a:r>
              <a:rPr lang="en-US" sz="2400" b="1" dirty="0">
                <a:solidFill>
                  <a:srgbClr val="FF0000"/>
                </a:solidFill>
              </a:rPr>
              <a:t>?</a:t>
            </a:r>
            <a:endParaRPr lang="en-CA" sz="2400" dirty="0">
              <a:solidFill>
                <a:srgbClr val="FF0000"/>
              </a:solidFill>
            </a:endParaRPr>
          </a:p>
          <a:p>
            <a:pPr>
              <a:lnSpc>
                <a:spcPct val="100000"/>
              </a:lnSpc>
            </a:pPr>
            <a:r>
              <a:rPr lang="en-US" sz="2400" dirty="0">
                <a:solidFill>
                  <a:srgbClr val="FF0000"/>
                </a:solidFill>
              </a:rPr>
              <a:t>No. </a:t>
            </a:r>
            <a:r>
              <a:rPr lang="en-US" sz="2400" dirty="0">
                <a:solidFill>
                  <a:schemeClr val="bg1"/>
                </a:solidFill>
              </a:rPr>
              <a:t>Reduced possibility of confusion</a:t>
            </a:r>
            <a:endParaRPr lang="en-CA" sz="2400" dirty="0">
              <a:solidFill>
                <a:schemeClr val="bg1"/>
              </a:solidFill>
            </a:endParaRPr>
          </a:p>
          <a:p>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179</a:t>
            </a:fld>
            <a:endParaRPr lang="en-US"/>
          </a:p>
        </p:txBody>
      </p:sp>
    </p:spTree>
    <p:extLst>
      <p:ext uri="{BB962C8B-B14F-4D97-AF65-F5344CB8AC3E}">
        <p14:creationId xmlns:p14="http://schemas.microsoft.com/office/powerpoint/2010/main" val="544586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640" y="154378"/>
            <a:ext cx="8176160" cy="1396197"/>
          </a:xfrm>
        </p:spPr>
        <p:txBody>
          <a:bodyPr>
            <a:noAutofit/>
          </a:bodyPr>
          <a:lstStyle/>
          <a:p>
            <a:pPr algn="ctr"/>
            <a:r>
              <a:rPr lang="en-US" sz="8000" dirty="0">
                <a:solidFill>
                  <a:srgbClr val="FFFF00"/>
                </a:solidFill>
              </a:rPr>
              <a:t>Pause</a:t>
            </a:r>
          </a:p>
        </p:txBody>
      </p:sp>
      <p:pic>
        <p:nvPicPr>
          <p:cNvPr id="4" name="Content Placeholder 3" descr="Crystal_Project_pause-queue.png"/>
          <p:cNvPicPr>
            <a:picLocks noGrp="1" noChangeAspect="1"/>
          </p:cNvPicPr>
          <p:nvPr>
            <p:ph sz="quarter" idx="10"/>
          </p:nvPr>
        </p:nvPicPr>
        <p:blipFill rotWithShape="1">
          <a:blip r:embed="rId2" cstate="screen">
            <a:extLst>
              <a:ext uri="{28A0092B-C50C-407E-A947-70E740481C1C}">
                <a14:useLocalDpi xmlns:a14="http://schemas.microsoft.com/office/drawing/2010/main"/>
              </a:ext>
            </a:extLst>
          </a:blip>
          <a:srcRect l="1729" r="296"/>
          <a:stretch/>
        </p:blipFill>
        <p:spPr>
          <a:xfrm>
            <a:off x="2526713" y="1776619"/>
            <a:ext cx="4090574" cy="4175125"/>
          </a:xfrm>
        </p:spPr>
      </p:pic>
    </p:spTree>
    <p:extLst>
      <p:ext uri="{BB962C8B-B14F-4D97-AF65-F5344CB8AC3E}">
        <p14:creationId xmlns:p14="http://schemas.microsoft.com/office/powerpoint/2010/main" val="97563957"/>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82134"/>
            <a:ext cx="8229600" cy="639762"/>
          </a:xfrm>
        </p:spPr>
        <p:txBody>
          <a:bodyPr>
            <a:normAutofit fontScale="90000"/>
          </a:bodyPr>
          <a:lstStyle/>
          <a:p>
            <a:r>
              <a:rPr lang="en-US" b="1" dirty="0">
                <a:solidFill>
                  <a:srgbClr val="FFFF00"/>
                </a:solidFill>
              </a:rPr>
              <a:t>Passing off</a:t>
            </a:r>
          </a:p>
        </p:txBody>
      </p:sp>
      <p:sp>
        <p:nvSpPr>
          <p:cNvPr id="2" name="Content Placeholder 1"/>
          <p:cNvSpPr>
            <a:spLocks noGrp="1"/>
          </p:cNvSpPr>
          <p:nvPr>
            <p:ph idx="1"/>
          </p:nvPr>
        </p:nvSpPr>
        <p:spPr>
          <a:xfrm>
            <a:off x="308009" y="721896"/>
            <a:ext cx="8720488" cy="5072512"/>
          </a:xfrm>
        </p:spPr>
        <p:txBody>
          <a:bodyPr>
            <a:normAutofit/>
          </a:bodyPr>
          <a:lstStyle/>
          <a:p>
            <a:pPr marL="57150" indent="0">
              <a:lnSpc>
                <a:spcPct val="110000"/>
              </a:lnSpc>
              <a:buNone/>
            </a:pPr>
            <a:r>
              <a:rPr lang="en-US" sz="2400" b="1" i="1" dirty="0">
                <a:solidFill>
                  <a:srgbClr val="00B0F0"/>
                </a:solidFill>
              </a:rPr>
              <a:t>British Columbia Automobile Assn. v. Office and Professional Employees' International Union, Local 378</a:t>
            </a:r>
            <a:r>
              <a:rPr lang="en-US" sz="2400" b="1" dirty="0">
                <a:solidFill>
                  <a:srgbClr val="00B0F0"/>
                </a:solidFill>
              </a:rPr>
              <a:t>, </a:t>
            </a:r>
            <a:r>
              <a:rPr lang="en-US" sz="2400" dirty="0">
                <a:solidFill>
                  <a:srgbClr val="00B0F0"/>
                </a:solidFill>
              </a:rPr>
              <a:t>2001 BCSC 156 (B.C.S.C.)</a:t>
            </a:r>
          </a:p>
          <a:p>
            <a:pPr marL="0" indent="0">
              <a:buNone/>
            </a:pPr>
            <a:r>
              <a:rPr lang="en-US" b="1" dirty="0">
                <a:solidFill>
                  <a:srgbClr val="FF0000"/>
                </a:solidFill>
              </a:rPr>
              <a:t>Third site</a:t>
            </a:r>
            <a:endParaRPr lang="en-CA" dirty="0">
              <a:solidFill>
                <a:srgbClr val="FF0000"/>
              </a:solidFill>
            </a:endParaRPr>
          </a:p>
          <a:p>
            <a:r>
              <a:rPr lang="en-US" dirty="0">
                <a:solidFill>
                  <a:schemeClr val="bg1"/>
                </a:solidFill>
              </a:rPr>
              <a:t>Relates to the domain names </a:t>
            </a:r>
            <a:r>
              <a:rPr lang="en-US" i="1" dirty="0" err="1">
                <a:solidFill>
                  <a:schemeClr val="bg1"/>
                </a:solidFill>
              </a:rPr>
              <a:t>bcaaonstrike.com</a:t>
            </a:r>
            <a:r>
              <a:rPr lang="en-US" i="1" dirty="0">
                <a:solidFill>
                  <a:schemeClr val="bg1"/>
                </a:solidFill>
              </a:rPr>
              <a:t> </a:t>
            </a:r>
            <a:r>
              <a:rPr lang="en-US" dirty="0">
                <a:solidFill>
                  <a:schemeClr val="bg1"/>
                </a:solidFill>
              </a:rPr>
              <a:t>and </a:t>
            </a:r>
            <a:r>
              <a:rPr lang="en-US" i="1" dirty="0" err="1">
                <a:solidFill>
                  <a:schemeClr val="bg1"/>
                </a:solidFill>
              </a:rPr>
              <a:t>bcaabacktowork.com</a:t>
            </a:r>
            <a:r>
              <a:rPr lang="en-US" i="1" dirty="0">
                <a:solidFill>
                  <a:schemeClr val="bg1"/>
                </a:solidFill>
              </a:rPr>
              <a:t> </a:t>
            </a:r>
            <a:r>
              <a:rPr lang="en-US" dirty="0">
                <a:solidFill>
                  <a:schemeClr val="bg1"/>
                </a:solidFill>
              </a:rPr>
              <a:t>and the use of the meta tags</a:t>
            </a:r>
            <a:endParaRPr lang="en-CA" dirty="0">
              <a:solidFill>
                <a:schemeClr val="bg1"/>
              </a:solidFill>
            </a:endParaRPr>
          </a:p>
          <a:p>
            <a:r>
              <a:rPr lang="en-US" dirty="0">
                <a:solidFill>
                  <a:srgbClr val="FF0000"/>
                </a:solidFill>
              </a:rPr>
              <a:t>Held: NO passing off</a:t>
            </a:r>
            <a:r>
              <a:rPr lang="en-US" dirty="0">
                <a:solidFill>
                  <a:schemeClr val="bg1"/>
                </a:solidFill>
              </a:rPr>
              <a:t>… No misrepresentation that the Union site is a site of the plaintiff, or a site that is endorsed by, affiliated with or connected to the plaintiff; Judge says there is no confusion or possibility of confusion in the minds of an internet web user that the site is associated with or the property of the BC Automobile Association.</a:t>
            </a:r>
            <a:endParaRPr lang="en-CA" dirty="0">
              <a:solidFill>
                <a:schemeClr val="bg1"/>
              </a:solidFill>
            </a:endParaRPr>
          </a:p>
          <a:p>
            <a:r>
              <a:rPr lang="en-US" dirty="0" err="1">
                <a:solidFill>
                  <a:schemeClr val="bg1"/>
                </a:solidFill>
              </a:rPr>
              <a:t>Sigurdson</a:t>
            </a:r>
            <a:r>
              <a:rPr lang="en-US" dirty="0">
                <a:solidFill>
                  <a:schemeClr val="bg1"/>
                </a:solidFill>
              </a:rPr>
              <a:t> J. held that in the </a:t>
            </a:r>
            <a:r>
              <a:rPr lang="en-US" dirty="0">
                <a:solidFill>
                  <a:srgbClr val="FFFF00"/>
                </a:solidFill>
              </a:rPr>
              <a:t>context of a </a:t>
            </a:r>
            <a:r>
              <a:rPr lang="en-US" dirty="0" err="1">
                <a:solidFill>
                  <a:srgbClr val="FFFF00"/>
                </a:solidFill>
              </a:rPr>
              <a:t>labour</a:t>
            </a:r>
            <a:r>
              <a:rPr lang="en-US" dirty="0">
                <a:solidFill>
                  <a:srgbClr val="FFFF00"/>
                </a:solidFill>
              </a:rPr>
              <a:t> relations campaign</a:t>
            </a:r>
            <a:r>
              <a:rPr lang="en-US" dirty="0">
                <a:solidFill>
                  <a:schemeClr val="bg1"/>
                </a:solidFill>
              </a:rPr>
              <a:t>, the fact that the Union is using </a:t>
            </a:r>
            <a:r>
              <a:rPr lang="en-US" dirty="0">
                <a:solidFill>
                  <a:srgbClr val="FFFF00"/>
                </a:solidFill>
              </a:rPr>
              <a:t>similar meta tags and domain names </a:t>
            </a:r>
            <a:r>
              <a:rPr lang="en-US" dirty="0">
                <a:solidFill>
                  <a:schemeClr val="bg1"/>
                </a:solidFill>
              </a:rPr>
              <a:t>(</a:t>
            </a:r>
            <a:r>
              <a:rPr lang="en-US" dirty="0" err="1">
                <a:solidFill>
                  <a:schemeClr val="bg1"/>
                </a:solidFill>
              </a:rPr>
              <a:t>bcaabacktowork</a:t>
            </a:r>
            <a:r>
              <a:rPr lang="en-US" dirty="0">
                <a:solidFill>
                  <a:schemeClr val="bg1"/>
                </a:solidFill>
              </a:rPr>
              <a:t> v. </a:t>
            </a:r>
            <a:r>
              <a:rPr lang="en-US" dirty="0" err="1">
                <a:solidFill>
                  <a:schemeClr val="bg1"/>
                </a:solidFill>
              </a:rPr>
              <a:t>bcaa</a:t>
            </a:r>
            <a:r>
              <a:rPr lang="en-US" dirty="0">
                <a:solidFill>
                  <a:schemeClr val="bg1"/>
                </a:solidFill>
              </a:rPr>
              <a:t>) is </a:t>
            </a:r>
            <a:r>
              <a:rPr lang="en-US" dirty="0">
                <a:solidFill>
                  <a:srgbClr val="FFFF00"/>
                </a:solidFill>
              </a:rPr>
              <a:t>not as significant</a:t>
            </a:r>
            <a:r>
              <a:rPr lang="en-US" dirty="0">
                <a:solidFill>
                  <a:schemeClr val="bg1"/>
                </a:solidFill>
              </a:rPr>
              <a:t>.</a:t>
            </a:r>
            <a:r>
              <a:rPr lang="en-CA" dirty="0">
                <a:solidFill>
                  <a:schemeClr val="bg1"/>
                </a:solidFill>
              </a:rPr>
              <a:t> </a:t>
            </a:r>
            <a:r>
              <a:rPr lang="en-US" dirty="0">
                <a:solidFill>
                  <a:schemeClr val="bg1"/>
                </a:solidFill>
              </a:rPr>
              <a:t>Particularly because there is far less of a likelihood of confusion. </a:t>
            </a:r>
            <a:endParaRPr lang="en-CA" dirty="0">
              <a:solidFill>
                <a:schemeClr val="bg1"/>
              </a:solidFill>
            </a:endParaRPr>
          </a:p>
          <a:p>
            <a:r>
              <a:rPr lang="en-US" dirty="0">
                <a:solidFill>
                  <a:srgbClr val="FFFF00"/>
                </a:solidFill>
              </a:rPr>
              <a:t>No evidence of actual confusion. Now, this is not a required element, but it’s a factor.</a:t>
            </a:r>
            <a:endParaRPr lang="en-CA" dirty="0">
              <a:solidFill>
                <a:srgbClr val="FFFF00"/>
              </a:solidFill>
            </a:endParaRPr>
          </a:p>
          <a:p>
            <a:pPr marL="0" indent="0">
              <a:buNone/>
            </a:pPr>
            <a:r>
              <a:rPr lang="en-US" b="1" dirty="0">
                <a:solidFill>
                  <a:srgbClr val="FF0000"/>
                </a:solidFill>
              </a:rPr>
              <a:t>Ultimately , passing off w. first website; not 2</a:t>
            </a:r>
            <a:r>
              <a:rPr lang="en-US" b="1" baseline="30000" dirty="0">
                <a:solidFill>
                  <a:srgbClr val="FF0000"/>
                </a:solidFill>
              </a:rPr>
              <a:t>nd</a:t>
            </a:r>
            <a:r>
              <a:rPr lang="en-US" b="1" dirty="0">
                <a:solidFill>
                  <a:srgbClr val="FF0000"/>
                </a:solidFill>
              </a:rPr>
              <a:t> or 3</a:t>
            </a:r>
            <a:r>
              <a:rPr lang="en-US" b="1" baseline="30000" dirty="0">
                <a:solidFill>
                  <a:srgbClr val="FF0000"/>
                </a:solidFill>
              </a:rPr>
              <a:t>rd</a:t>
            </a:r>
            <a:r>
              <a:rPr lang="en-US" b="1" dirty="0">
                <a:solidFill>
                  <a:srgbClr val="FF0000"/>
                </a:solidFill>
              </a:rPr>
              <a:t> website.</a:t>
            </a:r>
            <a:endParaRPr lang="en-CA" b="1" dirty="0">
              <a:solidFill>
                <a:srgbClr val="FF0000"/>
              </a:solidFill>
            </a:endParaRPr>
          </a:p>
        </p:txBody>
      </p:sp>
      <p:sp>
        <p:nvSpPr>
          <p:cNvPr id="4" name="Slide Number Placeholder 3"/>
          <p:cNvSpPr>
            <a:spLocks noGrp="1"/>
          </p:cNvSpPr>
          <p:nvPr>
            <p:ph type="sldNum" sz="quarter" idx="12"/>
          </p:nvPr>
        </p:nvSpPr>
        <p:spPr/>
        <p:txBody>
          <a:bodyPr/>
          <a:lstStyle/>
          <a:p>
            <a:fld id="{600857A6-B069-5747-8C2C-4237D03FF20B}" type="slidenum">
              <a:rPr lang="en-US" smtClean="0"/>
              <a:t>180</a:t>
            </a:fld>
            <a:endParaRPr lang="en-US"/>
          </a:p>
        </p:txBody>
      </p:sp>
    </p:spTree>
    <p:extLst>
      <p:ext uri="{BB962C8B-B14F-4D97-AF65-F5344CB8AC3E}">
        <p14:creationId xmlns:p14="http://schemas.microsoft.com/office/powerpoint/2010/main" val="179563328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82134"/>
            <a:ext cx="8229600" cy="639762"/>
          </a:xfrm>
        </p:spPr>
        <p:txBody>
          <a:bodyPr>
            <a:normAutofit fontScale="90000"/>
          </a:bodyPr>
          <a:lstStyle/>
          <a:p>
            <a:r>
              <a:rPr lang="en-US" b="1" dirty="0">
                <a:solidFill>
                  <a:srgbClr val="FFFF00"/>
                </a:solidFill>
              </a:rPr>
              <a:t>Passing off</a:t>
            </a:r>
          </a:p>
        </p:txBody>
      </p:sp>
      <p:sp>
        <p:nvSpPr>
          <p:cNvPr id="2" name="Content Placeholder 1"/>
          <p:cNvSpPr>
            <a:spLocks noGrp="1"/>
          </p:cNvSpPr>
          <p:nvPr>
            <p:ph idx="1"/>
          </p:nvPr>
        </p:nvSpPr>
        <p:spPr>
          <a:xfrm>
            <a:off x="308009" y="721896"/>
            <a:ext cx="8720488" cy="5072512"/>
          </a:xfrm>
        </p:spPr>
        <p:txBody>
          <a:bodyPr>
            <a:normAutofit/>
          </a:bodyPr>
          <a:lstStyle/>
          <a:p>
            <a:pPr marL="57150" indent="0">
              <a:lnSpc>
                <a:spcPct val="100000"/>
              </a:lnSpc>
              <a:buNone/>
            </a:pPr>
            <a:r>
              <a:rPr lang="en-US" sz="2400" b="1" i="1" dirty="0">
                <a:solidFill>
                  <a:srgbClr val="00B0F0"/>
                </a:solidFill>
              </a:rPr>
              <a:t>British Columbia Automobile Assn. v. Office and Professional Employees' International Union, Local 378</a:t>
            </a:r>
            <a:r>
              <a:rPr lang="en-US" sz="2400" b="1" dirty="0">
                <a:solidFill>
                  <a:srgbClr val="00B0F0"/>
                </a:solidFill>
              </a:rPr>
              <a:t>, </a:t>
            </a:r>
            <a:r>
              <a:rPr lang="en-US" sz="2400" dirty="0">
                <a:solidFill>
                  <a:srgbClr val="00B0F0"/>
                </a:solidFill>
              </a:rPr>
              <a:t>2001 BCSC 156 (B.C.S.C.)</a:t>
            </a:r>
          </a:p>
          <a:p>
            <a:pPr>
              <a:lnSpc>
                <a:spcPct val="100000"/>
              </a:lnSpc>
            </a:pPr>
            <a:r>
              <a:rPr lang="en-US" dirty="0">
                <a:solidFill>
                  <a:schemeClr val="bg1"/>
                </a:solidFill>
              </a:rPr>
              <a:t>Three more points:</a:t>
            </a:r>
          </a:p>
          <a:p>
            <a:pPr marL="457200" indent="-457200">
              <a:lnSpc>
                <a:spcPct val="100000"/>
              </a:lnSpc>
              <a:buFont typeface="+mj-lt"/>
              <a:buAutoNum type="arabicPeriod"/>
            </a:pPr>
            <a:r>
              <a:rPr lang="en-US" dirty="0">
                <a:solidFill>
                  <a:schemeClr val="bg1"/>
                </a:solidFill>
              </a:rPr>
              <a:t>Note </a:t>
            </a:r>
            <a:r>
              <a:rPr lang="en-US" dirty="0" err="1">
                <a:solidFill>
                  <a:schemeClr val="bg1"/>
                </a:solidFill>
              </a:rPr>
              <a:t>Sigurdson</a:t>
            </a:r>
            <a:r>
              <a:rPr lang="en-US" dirty="0">
                <a:solidFill>
                  <a:schemeClr val="bg1"/>
                </a:solidFill>
              </a:rPr>
              <a:t> J.’s statement that a </a:t>
            </a:r>
            <a:r>
              <a:rPr lang="en-US" dirty="0">
                <a:solidFill>
                  <a:srgbClr val="FFFF00"/>
                </a:solidFill>
              </a:rPr>
              <a:t>reasonable balance has to be struck between the legitimate protection of a party’s intellectual property and a citizen’s or a Union’s Charter right to freedom of expression</a:t>
            </a:r>
            <a:r>
              <a:rPr lang="en-US" dirty="0">
                <a:solidFill>
                  <a:schemeClr val="bg1"/>
                </a:solidFill>
              </a:rPr>
              <a:t>. </a:t>
            </a:r>
            <a:endParaRPr lang="en-CA" dirty="0">
              <a:solidFill>
                <a:schemeClr val="bg1"/>
              </a:solidFill>
            </a:endParaRPr>
          </a:p>
          <a:p>
            <a:pPr marL="457200" indent="-457200">
              <a:lnSpc>
                <a:spcPct val="100000"/>
              </a:lnSpc>
              <a:buFont typeface="+mj-lt"/>
              <a:buAutoNum type="arabicPeriod"/>
            </a:pPr>
            <a:r>
              <a:rPr lang="en-US" dirty="0" err="1">
                <a:solidFill>
                  <a:schemeClr val="bg1"/>
                </a:solidFill>
              </a:rPr>
              <a:t>Sigurdson</a:t>
            </a:r>
            <a:r>
              <a:rPr lang="en-US" dirty="0">
                <a:solidFill>
                  <a:schemeClr val="bg1"/>
                </a:solidFill>
              </a:rPr>
              <a:t> J. notes that the </a:t>
            </a:r>
            <a:r>
              <a:rPr lang="en-US" dirty="0">
                <a:solidFill>
                  <a:srgbClr val="FFFF00"/>
                </a:solidFill>
              </a:rPr>
              <a:t>prominence to be given to a disclaimer must, to some extent, depend on the likelihood of a false impression </a:t>
            </a:r>
            <a:r>
              <a:rPr lang="en-US" dirty="0">
                <a:solidFill>
                  <a:schemeClr val="bg1"/>
                </a:solidFill>
              </a:rPr>
              <a:t>being conveyed to the public if there is no disclaimer. The greater the likelihood the more prominent must be the disclaimer. There will be some situations where no disclaimer will be adequate. </a:t>
            </a:r>
            <a:r>
              <a:rPr lang="en-US" b="1" dirty="0">
                <a:solidFill>
                  <a:schemeClr val="bg1"/>
                </a:solidFill>
              </a:rPr>
              <a:t> </a:t>
            </a:r>
            <a:endParaRPr lang="en-CA" dirty="0">
              <a:solidFill>
                <a:schemeClr val="bg1"/>
              </a:solidFill>
            </a:endParaRPr>
          </a:p>
          <a:p>
            <a:pPr marL="457200" indent="-457200">
              <a:lnSpc>
                <a:spcPct val="100000"/>
              </a:lnSpc>
              <a:buFont typeface="+mj-lt"/>
              <a:buAutoNum type="arabicPeriod"/>
            </a:pPr>
            <a:r>
              <a:rPr lang="en-US" dirty="0">
                <a:solidFill>
                  <a:schemeClr val="bg1"/>
                </a:solidFill>
              </a:rPr>
              <a:t>There was </a:t>
            </a:r>
            <a:r>
              <a:rPr lang="en-US" dirty="0">
                <a:solidFill>
                  <a:srgbClr val="FFFF00"/>
                </a:solidFill>
              </a:rPr>
              <a:t>no evidence of actual confusion</a:t>
            </a:r>
            <a:r>
              <a:rPr lang="en-US" dirty="0">
                <a:solidFill>
                  <a:schemeClr val="bg1"/>
                </a:solidFill>
              </a:rPr>
              <a:t>. Now, this is not a required element, but it’s a factor.</a:t>
            </a:r>
            <a:endParaRPr lang="en-CA" dirty="0">
              <a:solidFill>
                <a:schemeClr val="bg1"/>
              </a:solidFill>
            </a:endParaRPr>
          </a:p>
          <a:p>
            <a:pPr marL="0" indent="0">
              <a:lnSpc>
                <a:spcPct val="100000"/>
              </a:lnSpc>
              <a:buNone/>
            </a:pPr>
            <a:r>
              <a:rPr lang="en-US" b="1" dirty="0">
                <a:solidFill>
                  <a:srgbClr val="FF0000"/>
                </a:solidFill>
              </a:rPr>
              <a:t>Ultimately , passing off with respect to the first website</a:t>
            </a:r>
            <a:r>
              <a:rPr lang="en-US" b="1" dirty="0">
                <a:solidFill>
                  <a:srgbClr val="FFFF00"/>
                </a:solidFill>
              </a:rPr>
              <a:t>;</a:t>
            </a:r>
            <a:r>
              <a:rPr lang="en-US" b="1" dirty="0">
                <a:solidFill>
                  <a:srgbClr val="FF0000"/>
                </a:solidFill>
              </a:rPr>
              <a:t> not 2</a:t>
            </a:r>
            <a:r>
              <a:rPr lang="en-US" b="1" baseline="30000" dirty="0">
                <a:solidFill>
                  <a:srgbClr val="FF0000"/>
                </a:solidFill>
              </a:rPr>
              <a:t>nd</a:t>
            </a:r>
            <a:r>
              <a:rPr lang="en-US" b="1" dirty="0">
                <a:solidFill>
                  <a:srgbClr val="FF0000"/>
                </a:solidFill>
              </a:rPr>
              <a:t> or 3</a:t>
            </a:r>
            <a:r>
              <a:rPr lang="en-US" b="1" baseline="30000" dirty="0">
                <a:solidFill>
                  <a:srgbClr val="FF0000"/>
                </a:solidFill>
              </a:rPr>
              <a:t>rd</a:t>
            </a:r>
            <a:r>
              <a:rPr lang="en-US" b="1" dirty="0">
                <a:solidFill>
                  <a:srgbClr val="FF0000"/>
                </a:solidFill>
              </a:rPr>
              <a:t> website</a:t>
            </a:r>
            <a:r>
              <a:rPr lang="en-US" b="1" dirty="0">
                <a:solidFill>
                  <a:srgbClr val="FFFF00"/>
                </a:solidFill>
              </a:rPr>
              <a:t>.</a:t>
            </a:r>
            <a:endParaRPr lang="en-CA" b="1" dirty="0">
              <a:solidFill>
                <a:srgbClr val="FFFF00"/>
              </a:solidFill>
            </a:endParaRPr>
          </a:p>
        </p:txBody>
      </p:sp>
      <p:sp>
        <p:nvSpPr>
          <p:cNvPr id="4" name="Slide Number Placeholder 3"/>
          <p:cNvSpPr>
            <a:spLocks noGrp="1"/>
          </p:cNvSpPr>
          <p:nvPr>
            <p:ph type="sldNum" sz="quarter" idx="12"/>
          </p:nvPr>
        </p:nvSpPr>
        <p:spPr/>
        <p:txBody>
          <a:bodyPr/>
          <a:lstStyle/>
          <a:p>
            <a:fld id="{600857A6-B069-5747-8C2C-4237D03FF20B}" type="slidenum">
              <a:rPr lang="en-US" smtClean="0"/>
              <a:t>181</a:t>
            </a:fld>
            <a:endParaRPr lang="en-US"/>
          </a:p>
        </p:txBody>
      </p:sp>
    </p:spTree>
    <p:extLst>
      <p:ext uri="{BB962C8B-B14F-4D97-AF65-F5344CB8AC3E}">
        <p14:creationId xmlns:p14="http://schemas.microsoft.com/office/powerpoint/2010/main" val="2173726251"/>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80F47-B129-E14E-BB92-CED1B0C9D039}"/>
              </a:ext>
            </a:extLst>
          </p:cNvPr>
          <p:cNvSpPr>
            <a:spLocks noGrp="1"/>
          </p:cNvSpPr>
          <p:nvPr>
            <p:ph type="title"/>
          </p:nvPr>
        </p:nvSpPr>
        <p:spPr/>
        <p:txBody>
          <a:bodyPr/>
          <a:lstStyle/>
          <a:p>
            <a:r>
              <a:rPr lang="en-US" dirty="0">
                <a:solidFill>
                  <a:srgbClr val="FFFF00"/>
                </a:solidFill>
              </a:rPr>
              <a:t>Questions to Contemplate</a:t>
            </a:r>
            <a:r>
              <a:rPr lang="en-US" dirty="0">
                <a:solidFill>
                  <a:srgbClr val="FF0000"/>
                </a:solidFill>
              </a:rPr>
              <a:t>?</a:t>
            </a:r>
          </a:p>
        </p:txBody>
      </p:sp>
      <p:sp>
        <p:nvSpPr>
          <p:cNvPr id="3" name="Content Placeholder 2">
            <a:extLst>
              <a:ext uri="{FF2B5EF4-FFF2-40B4-BE49-F238E27FC236}">
                <a16:creationId xmlns:a16="http://schemas.microsoft.com/office/drawing/2014/main" id="{070EF0AC-79FB-4C4D-9BB5-3E6F7BFD229A}"/>
              </a:ext>
            </a:extLst>
          </p:cNvPr>
          <p:cNvSpPr>
            <a:spLocks noGrp="1"/>
          </p:cNvSpPr>
          <p:nvPr>
            <p:ph sz="quarter" idx="10"/>
          </p:nvPr>
        </p:nvSpPr>
        <p:spPr>
          <a:xfrm>
            <a:off x="457200" y="1530683"/>
            <a:ext cx="8229600" cy="4318000"/>
          </a:xfrm>
        </p:spPr>
        <p:txBody>
          <a:bodyPr/>
          <a:lstStyle/>
          <a:p>
            <a:pPr marL="0" indent="0">
              <a:lnSpc>
                <a:spcPct val="100000"/>
              </a:lnSpc>
              <a:buNone/>
            </a:pPr>
            <a:r>
              <a:rPr lang="en-US" sz="3600" b="1" dirty="0">
                <a:solidFill>
                  <a:schemeClr val="bg1"/>
                </a:solidFill>
              </a:rPr>
              <a:t>If protestors can picket or leaflet outside a storefront, </a:t>
            </a:r>
            <a:r>
              <a:rPr lang="en-US" sz="3600" b="1" dirty="0">
                <a:solidFill>
                  <a:srgbClr val="FFFF00"/>
                </a:solidFill>
              </a:rPr>
              <a:t>should they not be allowed to protest an online virtual storefront</a:t>
            </a:r>
            <a:r>
              <a:rPr lang="en-US" sz="3600" b="1" dirty="0">
                <a:solidFill>
                  <a:srgbClr val="FF0000"/>
                </a:solidFill>
              </a:rPr>
              <a:t>?</a:t>
            </a:r>
            <a:r>
              <a:rPr lang="en-US" sz="3600" b="1" dirty="0">
                <a:solidFill>
                  <a:schemeClr val="bg1"/>
                </a:solidFill>
              </a:rPr>
              <a:t> Is there anything wrong with a “</a:t>
            </a:r>
            <a:r>
              <a:rPr lang="en-US" sz="3600" b="1" dirty="0">
                <a:solidFill>
                  <a:srgbClr val="FFFF00"/>
                </a:solidFill>
              </a:rPr>
              <a:t>virtual picket line</a:t>
            </a:r>
            <a:r>
              <a:rPr lang="en-US" sz="3600" b="1" dirty="0">
                <a:solidFill>
                  <a:schemeClr val="bg1"/>
                </a:solidFill>
              </a:rPr>
              <a:t>”</a:t>
            </a:r>
            <a:r>
              <a:rPr lang="en-US" sz="3600" b="1" dirty="0">
                <a:solidFill>
                  <a:srgbClr val="FF0000"/>
                </a:solidFill>
              </a:rPr>
              <a:t>?</a:t>
            </a:r>
            <a:r>
              <a:rPr lang="en-US" sz="3600" b="1" dirty="0">
                <a:solidFill>
                  <a:schemeClr val="bg1"/>
                </a:solidFill>
              </a:rPr>
              <a:t> Are there particular norms that a “virtual picket line” should be obligated to adhere to</a:t>
            </a:r>
            <a:r>
              <a:rPr lang="en-US" sz="3600" b="1" dirty="0">
                <a:solidFill>
                  <a:srgbClr val="FF0000"/>
                </a:solidFill>
              </a:rPr>
              <a:t>? </a:t>
            </a:r>
            <a:endParaRPr lang="en-CA" sz="3600" dirty="0">
              <a:solidFill>
                <a:srgbClr val="FF0000"/>
              </a:solidFill>
            </a:endParaRPr>
          </a:p>
          <a:p>
            <a:endParaRPr lang="en-US" dirty="0"/>
          </a:p>
        </p:txBody>
      </p:sp>
    </p:spTree>
    <p:extLst>
      <p:ext uri="{BB962C8B-B14F-4D97-AF65-F5344CB8AC3E}">
        <p14:creationId xmlns:p14="http://schemas.microsoft.com/office/powerpoint/2010/main" val="380914905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82134"/>
            <a:ext cx="8229600" cy="483474"/>
          </a:xfrm>
        </p:spPr>
        <p:txBody>
          <a:bodyPr>
            <a:normAutofit fontScale="90000"/>
          </a:bodyPr>
          <a:lstStyle/>
          <a:p>
            <a:r>
              <a:rPr lang="en-US" b="1" dirty="0">
                <a:solidFill>
                  <a:srgbClr val="FFFF00"/>
                </a:solidFill>
              </a:rPr>
              <a:t>Passing off</a:t>
            </a:r>
          </a:p>
        </p:txBody>
      </p:sp>
      <p:sp>
        <p:nvSpPr>
          <p:cNvPr id="2" name="Content Placeholder 1"/>
          <p:cNvSpPr>
            <a:spLocks noGrp="1"/>
          </p:cNvSpPr>
          <p:nvPr>
            <p:ph idx="1"/>
          </p:nvPr>
        </p:nvSpPr>
        <p:spPr>
          <a:xfrm>
            <a:off x="308009" y="565608"/>
            <a:ext cx="8720488" cy="5410986"/>
          </a:xfrm>
        </p:spPr>
        <p:txBody>
          <a:bodyPr>
            <a:noAutofit/>
          </a:bodyPr>
          <a:lstStyle/>
          <a:p>
            <a:pPr marL="0" indent="0">
              <a:lnSpc>
                <a:spcPct val="110000"/>
              </a:lnSpc>
              <a:buNone/>
            </a:pPr>
            <a:r>
              <a:rPr lang="en-US" sz="1800" b="1" i="1" dirty="0">
                <a:solidFill>
                  <a:srgbClr val="00B0F0"/>
                </a:solidFill>
              </a:rPr>
              <a:t>British Columbia Automobile Assn. v. Office and Professional Employees' International Union, Local 378</a:t>
            </a:r>
            <a:r>
              <a:rPr lang="en-US" sz="1800" b="1" dirty="0">
                <a:solidFill>
                  <a:srgbClr val="00B0F0"/>
                </a:solidFill>
              </a:rPr>
              <a:t>, </a:t>
            </a:r>
            <a:r>
              <a:rPr lang="en-US" sz="1800" dirty="0">
                <a:solidFill>
                  <a:srgbClr val="00B0F0"/>
                </a:solidFill>
              </a:rPr>
              <a:t>2001 BCSC 156 (B.C.S.C.)</a:t>
            </a:r>
          </a:p>
          <a:p>
            <a:pPr>
              <a:lnSpc>
                <a:spcPct val="110000"/>
              </a:lnSpc>
            </a:pPr>
            <a:r>
              <a:rPr lang="en-US" sz="1800" dirty="0">
                <a:solidFill>
                  <a:schemeClr val="bg1"/>
                </a:solidFill>
              </a:rPr>
              <a:t>The Court, in </a:t>
            </a:r>
            <a:r>
              <a:rPr lang="en-US" sz="1800" i="1" u="sng" dirty="0">
                <a:solidFill>
                  <a:schemeClr val="bg1"/>
                </a:solidFill>
              </a:rPr>
              <a:t>BCAA</a:t>
            </a:r>
            <a:r>
              <a:rPr lang="en-US" sz="1800" dirty="0">
                <a:solidFill>
                  <a:schemeClr val="bg1"/>
                </a:solidFill>
              </a:rPr>
              <a:t>, noted two broad categories of passing off:</a:t>
            </a:r>
            <a:endParaRPr lang="en-CA" sz="1800" dirty="0">
              <a:solidFill>
                <a:schemeClr val="bg1"/>
              </a:solidFill>
            </a:endParaRPr>
          </a:p>
          <a:p>
            <a:pPr marL="400050" lvl="1" indent="0">
              <a:lnSpc>
                <a:spcPct val="110000"/>
              </a:lnSpc>
              <a:buNone/>
            </a:pPr>
            <a:r>
              <a:rPr lang="en-US" sz="1800" dirty="0">
                <a:solidFill>
                  <a:schemeClr val="bg1"/>
                </a:solidFill>
              </a:rPr>
              <a:t>1) Where competitors are engaged in a </a:t>
            </a:r>
            <a:r>
              <a:rPr lang="en-US" sz="1800" dirty="0">
                <a:solidFill>
                  <a:srgbClr val="FFFF00"/>
                </a:solidFill>
              </a:rPr>
              <a:t>common field of activity</a:t>
            </a:r>
            <a:r>
              <a:rPr lang="en-US" sz="1800" dirty="0">
                <a:solidFill>
                  <a:schemeClr val="bg1"/>
                </a:solidFill>
              </a:rPr>
              <a:t>, and the </a:t>
            </a:r>
            <a:r>
              <a:rPr lang="en-US" sz="1800" dirty="0">
                <a:solidFill>
                  <a:srgbClr val="FFFF00"/>
                </a:solidFill>
              </a:rPr>
              <a:t>Plaintiff has alleged that the Defendant has named, packaged or described its product or business in a manner likely to lead the public to believe the Defendant’s product or business is that of the Plaintiff</a:t>
            </a:r>
            <a:endParaRPr lang="en-CA" sz="1800" dirty="0">
              <a:solidFill>
                <a:srgbClr val="FFFF00"/>
              </a:solidFill>
            </a:endParaRPr>
          </a:p>
          <a:p>
            <a:pPr marL="400050" lvl="1" indent="0">
              <a:lnSpc>
                <a:spcPct val="110000"/>
              </a:lnSpc>
              <a:buNone/>
            </a:pPr>
            <a:r>
              <a:rPr lang="en-US" sz="1800" dirty="0">
                <a:solidFill>
                  <a:schemeClr val="bg1"/>
                </a:solidFill>
              </a:rPr>
              <a:t>2) Where the Defendant has </a:t>
            </a:r>
            <a:r>
              <a:rPr lang="en-US" sz="1800" dirty="0">
                <a:solidFill>
                  <a:srgbClr val="FFFF00"/>
                </a:solidFill>
              </a:rPr>
              <a:t>promoted his product or business in such a way as to create the false impression that his product or business is in some way approved, authorized or endorsed by the Plaintiff </a:t>
            </a:r>
            <a:r>
              <a:rPr lang="en-US" sz="1800" dirty="0">
                <a:solidFill>
                  <a:schemeClr val="bg1"/>
                </a:solidFill>
              </a:rPr>
              <a:t>or that there is some business connection between the Defendant and the Plaintiff. In this way a Defendant may hope to “cash in” on the goodwill of the Plaintiff</a:t>
            </a:r>
            <a:endParaRPr lang="en-CA" sz="1800" dirty="0">
              <a:solidFill>
                <a:schemeClr val="bg1"/>
              </a:solidFill>
            </a:endParaRPr>
          </a:p>
          <a:p>
            <a:pPr>
              <a:lnSpc>
                <a:spcPct val="110000"/>
              </a:lnSpc>
            </a:pPr>
            <a:r>
              <a:rPr lang="en-US" sz="1800" dirty="0">
                <a:solidFill>
                  <a:schemeClr val="bg1"/>
                </a:solidFill>
              </a:rPr>
              <a:t>Accordingly, a large part of the issue comes to revolve around confusion as to source:</a:t>
            </a:r>
            <a:r>
              <a:rPr lang="en-CA" sz="1800" dirty="0">
                <a:solidFill>
                  <a:schemeClr val="bg1"/>
                </a:solidFill>
              </a:rPr>
              <a:t> </a:t>
            </a:r>
            <a:r>
              <a:rPr lang="en-US" sz="1800" dirty="0">
                <a:solidFill>
                  <a:schemeClr val="bg1"/>
                </a:solidFill>
              </a:rPr>
              <a:t>Were customers confused into thinking that the OPEIU site was the BCAA site?</a:t>
            </a:r>
            <a:r>
              <a:rPr lang="en-CA" sz="1800" dirty="0">
                <a:solidFill>
                  <a:schemeClr val="bg1"/>
                </a:solidFill>
              </a:rPr>
              <a:t> Or were </a:t>
            </a:r>
            <a:r>
              <a:rPr lang="en-US" sz="1800" dirty="0">
                <a:solidFill>
                  <a:schemeClr val="bg1"/>
                </a:solidFill>
              </a:rPr>
              <a:t>customers were confused into thinking that the OPEIU site was approved, authorized or endorsed by the Plaintiff – or that there is a business connection between the Defendant and the Plaintiff (which in a sense there was).</a:t>
            </a:r>
            <a:endParaRPr lang="en-CA" sz="1800" dirty="0">
              <a:solidFill>
                <a:schemeClr val="bg1"/>
              </a:solidFill>
            </a:endParaRPr>
          </a:p>
        </p:txBody>
      </p:sp>
      <p:sp>
        <p:nvSpPr>
          <p:cNvPr id="4" name="Slide Number Placeholder 3"/>
          <p:cNvSpPr>
            <a:spLocks noGrp="1"/>
          </p:cNvSpPr>
          <p:nvPr>
            <p:ph type="sldNum" sz="quarter" idx="12"/>
          </p:nvPr>
        </p:nvSpPr>
        <p:spPr/>
        <p:txBody>
          <a:bodyPr/>
          <a:lstStyle/>
          <a:p>
            <a:fld id="{600857A6-B069-5747-8C2C-4237D03FF20B}" type="slidenum">
              <a:rPr lang="en-US" smtClean="0"/>
              <a:t>183</a:t>
            </a:fld>
            <a:endParaRPr lang="en-US"/>
          </a:p>
        </p:txBody>
      </p:sp>
    </p:spTree>
    <p:extLst>
      <p:ext uri="{BB962C8B-B14F-4D97-AF65-F5344CB8AC3E}">
        <p14:creationId xmlns:p14="http://schemas.microsoft.com/office/powerpoint/2010/main" val="495411698"/>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82134"/>
            <a:ext cx="8229600" cy="639762"/>
          </a:xfrm>
        </p:spPr>
        <p:txBody>
          <a:bodyPr>
            <a:normAutofit fontScale="90000"/>
          </a:bodyPr>
          <a:lstStyle/>
          <a:p>
            <a:r>
              <a:rPr lang="en-US" b="1" dirty="0">
                <a:solidFill>
                  <a:srgbClr val="FFFF00"/>
                </a:solidFill>
              </a:rPr>
              <a:t>Passing off</a:t>
            </a:r>
            <a:r>
              <a:rPr lang="en-US" b="1" dirty="0">
                <a:solidFill>
                  <a:srgbClr val="FF0000"/>
                </a:solidFill>
              </a:rPr>
              <a:t>:</a:t>
            </a:r>
            <a:r>
              <a:rPr lang="en-US" b="1" dirty="0">
                <a:solidFill>
                  <a:srgbClr val="FFFF00"/>
                </a:solidFill>
              </a:rPr>
              <a:t> </a:t>
            </a:r>
            <a:r>
              <a:rPr lang="en-US" dirty="0">
                <a:solidFill>
                  <a:schemeClr val="bg1"/>
                </a:solidFill>
              </a:rPr>
              <a:t>Initial Interest Confusion </a:t>
            </a:r>
            <a:r>
              <a:rPr lang="en-US" dirty="0">
                <a:solidFill>
                  <a:srgbClr val="FF0000"/>
                </a:solidFill>
              </a:rPr>
              <a:t>1</a:t>
            </a:r>
          </a:p>
        </p:txBody>
      </p:sp>
      <p:sp>
        <p:nvSpPr>
          <p:cNvPr id="2" name="Content Placeholder 1"/>
          <p:cNvSpPr>
            <a:spLocks noGrp="1"/>
          </p:cNvSpPr>
          <p:nvPr>
            <p:ph idx="1"/>
          </p:nvPr>
        </p:nvSpPr>
        <p:spPr>
          <a:xfrm>
            <a:off x="308009" y="721896"/>
            <a:ext cx="8720488" cy="5072512"/>
          </a:xfrm>
        </p:spPr>
        <p:txBody>
          <a:bodyPr>
            <a:noAutofit/>
          </a:bodyPr>
          <a:lstStyle/>
          <a:p>
            <a:pPr marL="0" indent="0">
              <a:lnSpc>
                <a:spcPct val="100000"/>
              </a:lnSpc>
              <a:buNone/>
            </a:pPr>
            <a:r>
              <a:rPr lang="en-US" sz="1800" b="1" i="1" dirty="0">
                <a:solidFill>
                  <a:srgbClr val="00B0F0"/>
                </a:solidFill>
              </a:rPr>
              <a:t>British Columbia Automobile Assn. v. Office and Professional Employees' International Union, Local 378</a:t>
            </a:r>
            <a:r>
              <a:rPr lang="en-US" sz="1800" b="1" dirty="0">
                <a:solidFill>
                  <a:srgbClr val="00B0F0"/>
                </a:solidFill>
              </a:rPr>
              <a:t>, </a:t>
            </a:r>
            <a:r>
              <a:rPr lang="en-US" sz="1800" dirty="0">
                <a:solidFill>
                  <a:srgbClr val="00B0F0"/>
                </a:solidFill>
              </a:rPr>
              <a:t>2001 BCSC 156 (B.C.S.C.)</a:t>
            </a:r>
          </a:p>
          <a:p>
            <a:pPr>
              <a:lnSpc>
                <a:spcPct val="100000"/>
              </a:lnSpc>
            </a:pPr>
            <a:r>
              <a:rPr lang="en-US" sz="1800" dirty="0">
                <a:solidFill>
                  <a:schemeClr val="bg1"/>
                </a:solidFill>
              </a:rPr>
              <a:t>The Court in </a:t>
            </a:r>
            <a:r>
              <a:rPr lang="en-US" sz="1800" i="1" dirty="0">
                <a:solidFill>
                  <a:srgbClr val="00B0F0"/>
                </a:solidFill>
              </a:rPr>
              <a:t>BCAA</a:t>
            </a:r>
            <a:r>
              <a:rPr lang="en-US" sz="1800" dirty="0">
                <a:solidFill>
                  <a:srgbClr val="00B0F0"/>
                </a:solidFill>
              </a:rPr>
              <a:t> </a:t>
            </a:r>
            <a:r>
              <a:rPr lang="en-US" sz="1800" dirty="0">
                <a:solidFill>
                  <a:schemeClr val="bg1"/>
                </a:solidFill>
              </a:rPr>
              <a:t>also brought up another type of confusion known “</a:t>
            </a:r>
            <a:r>
              <a:rPr lang="en-US" sz="1800" dirty="0">
                <a:solidFill>
                  <a:srgbClr val="FFFF00"/>
                </a:solidFill>
              </a:rPr>
              <a:t>initial interest confusion</a:t>
            </a:r>
            <a:r>
              <a:rPr lang="en-US" sz="1800" dirty="0">
                <a:solidFill>
                  <a:schemeClr val="bg1"/>
                </a:solidFill>
              </a:rPr>
              <a:t>” which is a somewhat controversial issue in passing off and TM law. </a:t>
            </a:r>
            <a:endParaRPr lang="en-CA" sz="1800" dirty="0"/>
          </a:p>
          <a:p>
            <a:pPr lvl="0">
              <a:lnSpc>
                <a:spcPct val="100000"/>
              </a:lnSpc>
            </a:pPr>
            <a:r>
              <a:rPr lang="en-US" sz="1800" dirty="0">
                <a:solidFill>
                  <a:schemeClr val="bg1"/>
                </a:solidFill>
              </a:rPr>
              <a:t>The “</a:t>
            </a:r>
            <a:r>
              <a:rPr lang="en-US" sz="1800" dirty="0">
                <a:solidFill>
                  <a:srgbClr val="FFFF00"/>
                </a:solidFill>
              </a:rPr>
              <a:t>initial interest confusion</a:t>
            </a:r>
            <a:r>
              <a:rPr lang="en-US" sz="1800" dirty="0">
                <a:solidFill>
                  <a:schemeClr val="bg1"/>
                </a:solidFill>
              </a:rPr>
              <a:t>” doctrine has received limited attention from Canadian courts, but a lot more attention in the U.S.</a:t>
            </a:r>
            <a:endParaRPr lang="en-CA" sz="1800" dirty="0">
              <a:solidFill>
                <a:schemeClr val="bg1"/>
              </a:solidFill>
            </a:endParaRPr>
          </a:p>
          <a:p>
            <a:pPr lvl="0">
              <a:lnSpc>
                <a:spcPct val="100000"/>
              </a:lnSpc>
            </a:pPr>
            <a:r>
              <a:rPr lang="en-US" sz="1800" dirty="0">
                <a:solidFill>
                  <a:srgbClr val="FFFF00"/>
                </a:solidFill>
              </a:rPr>
              <a:t>Initial interest confusion refers to the use of another's trade-mark in a manner calculated to capture </a:t>
            </a:r>
            <a:r>
              <a:rPr lang="en-US" sz="1800" dirty="0">
                <a:solidFill>
                  <a:srgbClr val="FF0000"/>
                </a:solidFill>
              </a:rPr>
              <a:t>initial consumer attention even though no actual sale is completed as a result of the confusion </a:t>
            </a:r>
            <a:r>
              <a:rPr lang="en-US" sz="1800" dirty="0">
                <a:solidFill>
                  <a:schemeClr val="bg1"/>
                </a:solidFill>
              </a:rPr>
              <a:t>(</a:t>
            </a:r>
            <a:r>
              <a:rPr lang="en-US" sz="1800" i="1" dirty="0">
                <a:solidFill>
                  <a:schemeClr val="bg1"/>
                </a:solidFill>
              </a:rPr>
              <a:t>Brookfield Communications Inc. v. West Coast Entertainment Corp.</a:t>
            </a:r>
            <a:r>
              <a:rPr lang="en-US" sz="1800" dirty="0">
                <a:solidFill>
                  <a:schemeClr val="bg1"/>
                </a:solidFill>
              </a:rPr>
              <a:t>, 174 F.3d 1036 (9th Cir. 1999). </a:t>
            </a:r>
            <a:endParaRPr lang="en-CA" sz="1800" dirty="0">
              <a:solidFill>
                <a:schemeClr val="bg1"/>
              </a:solidFill>
            </a:endParaRPr>
          </a:p>
          <a:p>
            <a:pPr lvl="0">
              <a:lnSpc>
                <a:spcPct val="100000"/>
              </a:lnSpc>
            </a:pPr>
            <a:r>
              <a:rPr lang="en-US" sz="1800" dirty="0">
                <a:solidFill>
                  <a:schemeClr val="bg1"/>
                </a:solidFill>
              </a:rPr>
              <a:t>This test of confusion carries with it a lower threshold than the traditional test of confusion in passing off (confusion as to source - your product is their product); confusion as to association, endorsement, approval. </a:t>
            </a:r>
            <a:endParaRPr lang="en-CA" sz="1800" dirty="0">
              <a:solidFill>
                <a:schemeClr val="bg1"/>
              </a:solidFill>
            </a:endParaRPr>
          </a:p>
          <a:p>
            <a:pPr lvl="0">
              <a:lnSpc>
                <a:spcPct val="100000"/>
              </a:lnSpc>
            </a:pPr>
            <a:r>
              <a:rPr lang="en-US" sz="1800" dirty="0">
                <a:solidFill>
                  <a:srgbClr val="FFFF00"/>
                </a:solidFill>
              </a:rPr>
              <a:t>Initial interest confusion simply considers whether the defendant's use of the plaintiff's mark evoked "initial interest” in a potential customer</a:t>
            </a:r>
            <a:r>
              <a:rPr lang="en-US" sz="1800" dirty="0">
                <a:solidFill>
                  <a:schemeClr val="bg1"/>
                </a:solidFill>
              </a:rPr>
              <a:t>, even if it did not result in a sale.</a:t>
            </a:r>
            <a:endParaRPr lang="en-CA" sz="1800" dirty="0">
              <a:solidFill>
                <a:schemeClr val="bg1"/>
              </a:solidFill>
            </a:endParaRPr>
          </a:p>
          <a:p>
            <a:pPr lvl="0">
              <a:lnSpc>
                <a:spcPct val="100000"/>
              </a:lnSpc>
            </a:pPr>
            <a:r>
              <a:rPr lang="en-US" sz="1800" dirty="0">
                <a:solidFill>
                  <a:srgbClr val="FF0000"/>
                </a:solidFill>
              </a:rPr>
              <a:t>A bit vague and amorphous</a:t>
            </a:r>
            <a:r>
              <a:rPr lang="en-US" sz="1800" dirty="0">
                <a:solidFill>
                  <a:schemeClr val="bg1"/>
                </a:solidFill>
              </a:rPr>
              <a:t>. So vague that it potentially serves as a potent weapon for keeping legitimate competitors out of the market. </a:t>
            </a:r>
            <a:endParaRPr lang="en-CA" sz="1800" dirty="0">
              <a:solidFill>
                <a:schemeClr val="bg1"/>
              </a:solidFill>
            </a:endParaRPr>
          </a:p>
          <a:p>
            <a:pPr>
              <a:lnSpc>
                <a:spcPct val="110000"/>
              </a:lnSpc>
            </a:pPr>
            <a:endParaRPr lang="en-CA" sz="1600" dirty="0">
              <a:solidFill>
                <a:schemeClr val="bg1"/>
              </a:solidFill>
            </a:endParaRPr>
          </a:p>
        </p:txBody>
      </p:sp>
      <p:sp>
        <p:nvSpPr>
          <p:cNvPr id="4" name="Slide Number Placeholder 3"/>
          <p:cNvSpPr>
            <a:spLocks noGrp="1"/>
          </p:cNvSpPr>
          <p:nvPr>
            <p:ph type="sldNum" sz="quarter" idx="12"/>
          </p:nvPr>
        </p:nvSpPr>
        <p:spPr/>
        <p:txBody>
          <a:bodyPr/>
          <a:lstStyle/>
          <a:p>
            <a:fld id="{600857A6-B069-5747-8C2C-4237D03FF20B}" type="slidenum">
              <a:rPr lang="en-US" smtClean="0"/>
              <a:t>184</a:t>
            </a:fld>
            <a:endParaRPr lang="en-US"/>
          </a:p>
        </p:txBody>
      </p:sp>
    </p:spTree>
    <p:extLst>
      <p:ext uri="{BB962C8B-B14F-4D97-AF65-F5344CB8AC3E}">
        <p14:creationId xmlns:p14="http://schemas.microsoft.com/office/powerpoint/2010/main" val="48319618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82134"/>
            <a:ext cx="8229600" cy="639762"/>
          </a:xfrm>
        </p:spPr>
        <p:txBody>
          <a:bodyPr>
            <a:normAutofit fontScale="90000"/>
          </a:bodyPr>
          <a:lstStyle/>
          <a:p>
            <a:r>
              <a:rPr lang="en-US" b="1" dirty="0">
                <a:solidFill>
                  <a:srgbClr val="FFFF00"/>
                </a:solidFill>
              </a:rPr>
              <a:t>Passing off</a:t>
            </a:r>
            <a:r>
              <a:rPr lang="en-US" b="1" dirty="0">
                <a:solidFill>
                  <a:srgbClr val="FF0000"/>
                </a:solidFill>
              </a:rPr>
              <a:t>:</a:t>
            </a:r>
            <a:r>
              <a:rPr lang="en-US" b="1" dirty="0">
                <a:solidFill>
                  <a:srgbClr val="FFFF00"/>
                </a:solidFill>
              </a:rPr>
              <a:t> </a:t>
            </a:r>
            <a:r>
              <a:rPr lang="en-US" dirty="0">
                <a:solidFill>
                  <a:schemeClr val="bg1"/>
                </a:solidFill>
              </a:rPr>
              <a:t>Initial Interest Confusion </a:t>
            </a:r>
            <a:r>
              <a:rPr lang="en-US" dirty="0">
                <a:solidFill>
                  <a:srgbClr val="FF0000"/>
                </a:solidFill>
              </a:rPr>
              <a:t>2</a:t>
            </a:r>
            <a:endParaRPr lang="en-US" b="1" dirty="0">
              <a:solidFill>
                <a:srgbClr val="FF0000"/>
              </a:solidFill>
            </a:endParaRPr>
          </a:p>
        </p:txBody>
      </p:sp>
      <p:sp>
        <p:nvSpPr>
          <p:cNvPr id="2" name="Content Placeholder 1"/>
          <p:cNvSpPr>
            <a:spLocks noGrp="1"/>
          </p:cNvSpPr>
          <p:nvPr>
            <p:ph idx="1"/>
          </p:nvPr>
        </p:nvSpPr>
        <p:spPr>
          <a:xfrm>
            <a:off x="308009" y="721896"/>
            <a:ext cx="8720488" cy="5072512"/>
          </a:xfrm>
        </p:spPr>
        <p:txBody>
          <a:bodyPr>
            <a:noAutofit/>
          </a:bodyPr>
          <a:lstStyle/>
          <a:p>
            <a:pPr marL="0" indent="0">
              <a:lnSpc>
                <a:spcPct val="100000"/>
              </a:lnSpc>
              <a:buNone/>
            </a:pPr>
            <a:r>
              <a:rPr lang="en-US" sz="1900" b="1" i="1" dirty="0">
                <a:solidFill>
                  <a:srgbClr val="00B0F0"/>
                </a:solidFill>
              </a:rPr>
              <a:t>British Columbia Automobile Assn. v. Office and Professional Employees' International Union, Local 378</a:t>
            </a:r>
            <a:r>
              <a:rPr lang="en-US" sz="1900" b="1" dirty="0">
                <a:solidFill>
                  <a:srgbClr val="00B0F0"/>
                </a:solidFill>
              </a:rPr>
              <a:t>, </a:t>
            </a:r>
            <a:r>
              <a:rPr lang="en-US" sz="1900" dirty="0">
                <a:solidFill>
                  <a:srgbClr val="00B0F0"/>
                </a:solidFill>
              </a:rPr>
              <a:t>2001 BCSC 156 (B.C.S.C.)</a:t>
            </a:r>
          </a:p>
          <a:p>
            <a:pPr lvl="0">
              <a:lnSpc>
                <a:spcPct val="100000"/>
              </a:lnSpc>
            </a:pPr>
            <a:r>
              <a:rPr lang="en-US" dirty="0">
                <a:solidFill>
                  <a:schemeClr val="bg1"/>
                </a:solidFill>
              </a:rPr>
              <a:t>The </a:t>
            </a:r>
            <a:r>
              <a:rPr lang="en-US" dirty="0">
                <a:solidFill>
                  <a:srgbClr val="FFFF00"/>
                </a:solidFill>
              </a:rPr>
              <a:t>“</a:t>
            </a:r>
            <a:r>
              <a:rPr lang="en-US" dirty="0">
                <a:solidFill>
                  <a:srgbClr val="FF0000"/>
                </a:solidFill>
              </a:rPr>
              <a:t>initial confusion</a:t>
            </a:r>
            <a:r>
              <a:rPr lang="en-US" dirty="0">
                <a:solidFill>
                  <a:srgbClr val="FFFF00"/>
                </a:solidFill>
              </a:rPr>
              <a:t>”</a:t>
            </a:r>
            <a:r>
              <a:rPr lang="en-US" dirty="0">
                <a:solidFill>
                  <a:schemeClr val="bg1"/>
                </a:solidFill>
              </a:rPr>
              <a:t> </a:t>
            </a:r>
            <a:r>
              <a:rPr lang="en-US" dirty="0">
                <a:solidFill>
                  <a:srgbClr val="FF0000"/>
                </a:solidFill>
              </a:rPr>
              <a:t>doctrine</a:t>
            </a:r>
            <a:r>
              <a:rPr lang="en-US" dirty="0">
                <a:solidFill>
                  <a:schemeClr val="bg1"/>
                </a:solidFill>
              </a:rPr>
              <a:t> was expressly adopted in </a:t>
            </a:r>
            <a:r>
              <a:rPr lang="en-US" i="1" dirty="0">
                <a:solidFill>
                  <a:srgbClr val="00B0F0"/>
                </a:solidFill>
              </a:rPr>
              <a:t>Brookfield</a:t>
            </a:r>
            <a:r>
              <a:rPr lang="en-US" i="1" u="sng" dirty="0">
                <a:solidFill>
                  <a:schemeClr val="bg1"/>
                </a:solidFill>
              </a:rPr>
              <a:t> </a:t>
            </a:r>
            <a:r>
              <a:rPr lang="en-US" i="1" dirty="0">
                <a:solidFill>
                  <a:srgbClr val="00B0F0"/>
                </a:solidFill>
              </a:rPr>
              <a:t>Communications Inc v. West Coast Entertainment Corp </a:t>
            </a:r>
            <a:r>
              <a:rPr lang="en-US" dirty="0">
                <a:solidFill>
                  <a:srgbClr val="00B0F0"/>
                </a:solidFill>
              </a:rPr>
              <a:t>(9th Cir. 1999) 174 F.3d 1036, 1061-66. </a:t>
            </a:r>
          </a:p>
          <a:p>
            <a:pPr lvl="0">
              <a:lnSpc>
                <a:spcPct val="100000"/>
              </a:lnSpc>
            </a:pPr>
            <a:r>
              <a:rPr lang="en-US" dirty="0">
                <a:solidFill>
                  <a:schemeClr val="bg1"/>
                </a:solidFill>
              </a:rPr>
              <a:t>Case mentioned in </a:t>
            </a:r>
            <a:r>
              <a:rPr lang="en-US" i="1" dirty="0">
                <a:solidFill>
                  <a:srgbClr val="00B0F0"/>
                </a:solidFill>
              </a:rPr>
              <a:t>BCAA v. OPEIU</a:t>
            </a:r>
            <a:r>
              <a:rPr lang="en-US" dirty="0">
                <a:solidFill>
                  <a:schemeClr val="bg1"/>
                </a:solidFill>
              </a:rPr>
              <a:t>. </a:t>
            </a:r>
          </a:p>
          <a:p>
            <a:pPr lvl="0">
              <a:lnSpc>
                <a:spcPct val="100000"/>
              </a:lnSpc>
            </a:pPr>
            <a:r>
              <a:rPr lang="en-US" dirty="0">
                <a:solidFill>
                  <a:schemeClr val="bg1"/>
                </a:solidFill>
              </a:rPr>
              <a:t>In </a:t>
            </a:r>
            <a:r>
              <a:rPr lang="en-US" i="1" dirty="0">
                <a:solidFill>
                  <a:schemeClr val="bg1"/>
                </a:solidFill>
              </a:rPr>
              <a:t>Brookfield</a:t>
            </a:r>
            <a:r>
              <a:rPr lang="en-US" dirty="0">
                <a:solidFill>
                  <a:schemeClr val="bg1"/>
                </a:solidFill>
              </a:rPr>
              <a:t>, two online retailers with tangentially related products went to battle over the defendant's use of plaintiff's trademark in defendant's internet website "metatags." (Metatags being computerized code words that play some role in attracting internet search engines to a website.) </a:t>
            </a:r>
          </a:p>
          <a:p>
            <a:pPr lvl="0">
              <a:lnSpc>
                <a:spcPct val="100000"/>
              </a:lnSpc>
            </a:pPr>
            <a:r>
              <a:rPr lang="en-US" dirty="0">
                <a:solidFill>
                  <a:schemeClr val="bg1"/>
                </a:solidFill>
              </a:rPr>
              <a:t>Rather than applying a traditional analysis, </a:t>
            </a:r>
            <a:r>
              <a:rPr lang="en-US" dirty="0">
                <a:solidFill>
                  <a:srgbClr val="FFFF00"/>
                </a:solidFill>
              </a:rPr>
              <a:t>the court applied the Initial Interest Confusion Doctrine</a:t>
            </a:r>
            <a:r>
              <a:rPr lang="en-US" dirty="0">
                <a:solidFill>
                  <a:schemeClr val="bg1"/>
                </a:solidFill>
              </a:rPr>
              <a:t>, finding that the use of plaintiff's mark could result in the improper initial interest in defendant's site, and therefore trademark infringement. In so doing the Court used the following analogy…</a:t>
            </a:r>
            <a:endParaRPr lang="en-CA" sz="1600" dirty="0">
              <a:solidFill>
                <a:schemeClr val="bg1"/>
              </a:solidFill>
            </a:endParaRPr>
          </a:p>
        </p:txBody>
      </p:sp>
      <p:sp>
        <p:nvSpPr>
          <p:cNvPr id="4" name="Slide Number Placeholder 3"/>
          <p:cNvSpPr>
            <a:spLocks noGrp="1"/>
          </p:cNvSpPr>
          <p:nvPr>
            <p:ph type="sldNum" sz="quarter" idx="12"/>
          </p:nvPr>
        </p:nvSpPr>
        <p:spPr/>
        <p:txBody>
          <a:bodyPr/>
          <a:lstStyle/>
          <a:p>
            <a:fld id="{600857A6-B069-5747-8C2C-4237D03FF20B}" type="slidenum">
              <a:rPr lang="en-US" smtClean="0"/>
              <a:t>185</a:t>
            </a:fld>
            <a:endParaRPr lang="en-US"/>
          </a:p>
        </p:txBody>
      </p:sp>
    </p:spTree>
    <p:extLst>
      <p:ext uri="{BB962C8B-B14F-4D97-AF65-F5344CB8AC3E}">
        <p14:creationId xmlns:p14="http://schemas.microsoft.com/office/powerpoint/2010/main" val="13776163"/>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FEC0BD-BEA4-E34F-97CD-103E890F3356}"/>
              </a:ext>
            </a:extLst>
          </p:cNvPr>
          <p:cNvSpPr>
            <a:spLocks noGrp="1"/>
          </p:cNvSpPr>
          <p:nvPr>
            <p:ph sz="quarter" idx="10"/>
          </p:nvPr>
        </p:nvSpPr>
        <p:spPr>
          <a:xfrm>
            <a:off x="457200" y="197963"/>
            <a:ext cx="8611386" cy="5528171"/>
          </a:xfrm>
        </p:spPr>
        <p:txBody>
          <a:bodyPr>
            <a:normAutofit fontScale="92500"/>
          </a:bodyPr>
          <a:lstStyle/>
          <a:p>
            <a:pPr marL="0" indent="0">
              <a:lnSpc>
                <a:spcPct val="100000"/>
              </a:lnSpc>
              <a:buNone/>
            </a:pPr>
            <a:r>
              <a:rPr lang="en-CA" i="1" dirty="0">
                <a:solidFill>
                  <a:srgbClr val="FFFF00"/>
                </a:solidFill>
              </a:rPr>
              <a:t>“</a:t>
            </a:r>
            <a:r>
              <a:rPr lang="en-CA" i="1" dirty="0">
                <a:solidFill>
                  <a:schemeClr val="bg1"/>
                </a:solidFill>
              </a:rPr>
              <a:t>Using another's trademark in one's metatags is much like posting a sign with another's trademark in front of one's store. Suppose West Coast's competitor (let's call it "Blockbuster") puts up a billboard on a highway reading--"West Coast Video: 2 miles ahead at Exit 7"--where West Coast is really located at Exit 8 but Blockbuster is located at Exit 7. Customers looking for West Coast's store will pull off at Exit 7 and drive around looking for it. </a:t>
            </a:r>
            <a:r>
              <a:rPr lang="en-CA" i="1" dirty="0">
                <a:solidFill>
                  <a:srgbClr val="FFFF00"/>
                </a:solidFill>
              </a:rPr>
              <a:t>Unable to locate West Coast, but seeing the Blockbuster store right by the highway entrance, they may simply rent there</a:t>
            </a:r>
            <a:r>
              <a:rPr lang="en-CA" i="1" dirty="0">
                <a:solidFill>
                  <a:schemeClr val="bg1"/>
                </a:solidFill>
              </a:rPr>
              <a:t>. Even consumers who prefer West Coast may find it not worth the trouble to continue searching for West Coast since there is a Blockbuster right there. Customers are not confused in the narrow sense: they are fully aware that they are purchasing from Blockbuster and they have no reason to believe that Blockbuster is related to, or in any way sponsored by, West Coast. Nevertheless, </a:t>
            </a:r>
            <a:r>
              <a:rPr lang="en-CA" i="1" dirty="0">
                <a:solidFill>
                  <a:srgbClr val="FFFF00"/>
                </a:solidFill>
              </a:rPr>
              <a:t>the fact that there is only initial consumer confusion does not alter the fact that Blockbuster would be misappropriating West Coast's acquired goodwil</a:t>
            </a:r>
            <a:r>
              <a:rPr lang="en-CA" i="1" dirty="0">
                <a:solidFill>
                  <a:schemeClr val="bg1"/>
                </a:solidFill>
              </a:rPr>
              <a:t>l.</a:t>
            </a:r>
            <a:r>
              <a:rPr lang="en-CA" i="1" dirty="0">
                <a:solidFill>
                  <a:srgbClr val="FFFF00"/>
                </a:solidFill>
              </a:rPr>
              <a:t>”</a:t>
            </a:r>
            <a:endParaRPr lang="en-US" i="1" dirty="0">
              <a:solidFill>
                <a:srgbClr val="FFFF00"/>
              </a:solidFill>
            </a:endParaRPr>
          </a:p>
        </p:txBody>
      </p:sp>
    </p:spTree>
    <p:extLst>
      <p:ext uri="{BB962C8B-B14F-4D97-AF65-F5344CB8AC3E}">
        <p14:creationId xmlns:p14="http://schemas.microsoft.com/office/powerpoint/2010/main" val="96619517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82134"/>
            <a:ext cx="8229600" cy="639762"/>
          </a:xfrm>
        </p:spPr>
        <p:txBody>
          <a:bodyPr>
            <a:normAutofit fontScale="90000"/>
          </a:bodyPr>
          <a:lstStyle/>
          <a:p>
            <a:r>
              <a:rPr lang="en-US" b="1" dirty="0">
                <a:solidFill>
                  <a:srgbClr val="FFFF00"/>
                </a:solidFill>
              </a:rPr>
              <a:t>Passing off</a:t>
            </a:r>
            <a:r>
              <a:rPr lang="en-US" b="1" dirty="0">
                <a:solidFill>
                  <a:srgbClr val="FF0000"/>
                </a:solidFill>
              </a:rPr>
              <a:t>:</a:t>
            </a:r>
            <a:r>
              <a:rPr lang="en-US" b="1" dirty="0">
                <a:solidFill>
                  <a:srgbClr val="FFFF00"/>
                </a:solidFill>
              </a:rPr>
              <a:t> </a:t>
            </a:r>
            <a:r>
              <a:rPr lang="en-US" dirty="0">
                <a:solidFill>
                  <a:schemeClr val="bg1"/>
                </a:solidFill>
              </a:rPr>
              <a:t>Initial Interest Confusion </a:t>
            </a:r>
            <a:r>
              <a:rPr lang="en-US" dirty="0">
                <a:solidFill>
                  <a:srgbClr val="FF0000"/>
                </a:solidFill>
              </a:rPr>
              <a:t>3</a:t>
            </a:r>
            <a:endParaRPr lang="en-US" b="1" dirty="0">
              <a:solidFill>
                <a:srgbClr val="FF0000"/>
              </a:solidFill>
            </a:endParaRPr>
          </a:p>
        </p:txBody>
      </p:sp>
      <p:sp>
        <p:nvSpPr>
          <p:cNvPr id="2" name="Content Placeholder 1"/>
          <p:cNvSpPr>
            <a:spLocks noGrp="1"/>
          </p:cNvSpPr>
          <p:nvPr>
            <p:ph idx="1"/>
          </p:nvPr>
        </p:nvSpPr>
        <p:spPr>
          <a:xfrm>
            <a:off x="308009" y="721896"/>
            <a:ext cx="8720488" cy="5072512"/>
          </a:xfrm>
        </p:spPr>
        <p:txBody>
          <a:bodyPr>
            <a:noAutofit/>
          </a:bodyPr>
          <a:lstStyle/>
          <a:p>
            <a:pPr marL="0" indent="0">
              <a:lnSpc>
                <a:spcPct val="100000"/>
              </a:lnSpc>
              <a:buNone/>
            </a:pPr>
            <a:r>
              <a:rPr lang="en-US" sz="2200" b="1" i="1" dirty="0">
                <a:solidFill>
                  <a:srgbClr val="00B0F0"/>
                </a:solidFill>
              </a:rPr>
              <a:t>British Columbia Automobile Assn. v. Office and Professional Employees' International Union, Local 378</a:t>
            </a:r>
            <a:r>
              <a:rPr lang="en-US" sz="2200" b="1" dirty="0">
                <a:solidFill>
                  <a:srgbClr val="00B0F0"/>
                </a:solidFill>
              </a:rPr>
              <a:t>, </a:t>
            </a:r>
            <a:r>
              <a:rPr lang="en-US" sz="2200" dirty="0">
                <a:solidFill>
                  <a:srgbClr val="00B0F0"/>
                </a:solidFill>
              </a:rPr>
              <a:t>2001 BCSC 156 (B.C.S.C.)</a:t>
            </a:r>
          </a:p>
          <a:p>
            <a:pPr lvl="0">
              <a:lnSpc>
                <a:spcPct val="100000"/>
              </a:lnSpc>
            </a:pPr>
            <a:r>
              <a:rPr lang="en-US" sz="2200" dirty="0">
                <a:solidFill>
                  <a:srgbClr val="FF0000"/>
                </a:solidFill>
              </a:rPr>
              <a:t>Any issues with the analogy </a:t>
            </a:r>
            <a:r>
              <a:rPr lang="en-US" sz="2200" dirty="0">
                <a:solidFill>
                  <a:schemeClr val="bg1"/>
                </a:solidFill>
              </a:rPr>
              <a:t>in </a:t>
            </a:r>
            <a:r>
              <a:rPr lang="en-US" sz="2200" i="1" dirty="0">
                <a:solidFill>
                  <a:srgbClr val="00B0F0"/>
                </a:solidFill>
              </a:rPr>
              <a:t>Brookfield Communications Inc v. West Coast Entertainment Corp </a:t>
            </a:r>
            <a:r>
              <a:rPr lang="en-US" sz="2200" b="1" dirty="0">
                <a:solidFill>
                  <a:schemeClr val="bg1"/>
                </a:solidFill>
              </a:rPr>
              <a:t>? </a:t>
            </a:r>
          </a:p>
          <a:p>
            <a:pPr marL="457200" lvl="0" indent="-457200">
              <a:lnSpc>
                <a:spcPct val="100000"/>
              </a:lnSpc>
              <a:buFont typeface="+mj-lt"/>
              <a:buAutoNum type="arabicPeriod"/>
            </a:pPr>
            <a:r>
              <a:rPr lang="en-US" sz="2200" dirty="0">
                <a:solidFill>
                  <a:srgbClr val="FFFF00"/>
                </a:solidFill>
              </a:rPr>
              <a:t>Big</a:t>
            </a:r>
            <a:r>
              <a:rPr lang="en-US" sz="2200" b="1" dirty="0">
                <a:solidFill>
                  <a:srgbClr val="FFFF00"/>
                </a:solidFill>
              </a:rPr>
              <a:t> </a:t>
            </a:r>
            <a:r>
              <a:rPr lang="en-US" sz="2200" dirty="0">
                <a:solidFill>
                  <a:srgbClr val="FFFF00"/>
                </a:solidFill>
              </a:rPr>
              <a:t>difference between driving around aimlessly looking for a video store, and simply hitting the ‘go-back’ button on your laptop. </a:t>
            </a:r>
            <a:r>
              <a:rPr lang="en-US" sz="2200" dirty="0">
                <a:solidFill>
                  <a:schemeClr val="bg1"/>
                </a:solidFill>
              </a:rPr>
              <a:t>We are accustomed to false starts on the web and are unlikely to be dissuaded when they end up at the wrong site. </a:t>
            </a:r>
          </a:p>
          <a:p>
            <a:pPr marL="457200" lvl="0" indent="-457200">
              <a:lnSpc>
                <a:spcPct val="100000"/>
              </a:lnSpc>
              <a:buFont typeface="+mj-lt"/>
              <a:buAutoNum type="arabicPeriod"/>
            </a:pPr>
            <a:r>
              <a:rPr lang="en-US" sz="2200" b="1" dirty="0">
                <a:solidFill>
                  <a:srgbClr val="FFFF00"/>
                </a:solidFill>
              </a:rPr>
              <a:t>Departure from the core principal of trademark law </a:t>
            </a:r>
            <a:r>
              <a:rPr lang="en-US" sz="2200" b="1" dirty="0">
                <a:solidFill>
                  <a:schemeClr val="bg1"/>
                </a:solidFill>
              </a:rPr>
              <a:t>– finds infringement where there is </a:t>
            </a:r>
            <a:r>
              <a:rPr lang="en-US" sz="2200" b="1" dirty="0">
                <a:solidFill>
                  <a:srgbClr val="FFFF00"/>
                </a:solidFill>
              </a:rPr>
              <a:t>only a fleeting confusion </a:t>
            </a:r>
            <a:r>
              <a:rPr lang="en-US" sz="2200" b="1" dirty="0">
                <a:solidFill>
                  <a:schemeClr val="bg1"/>
                </a:solidFill>
              </a:rPr>
              <a:t>which is dispelled before any purchase. </a:t>
            </a:r>
            <a:endParaRPr lang="en-CA" sz="2200" dirty="0">
              <a:solidFill>
                <a:schemeClr val="bg1"/>
              </a:solidFill>
            </a:endParaRPr>
          </a:p>
          <a:p>
            <a:pPr marL="457200" lvl="0" indent="-457200">
              <a:lnSpc>
                <a:spcPct val="100000"/>
              </a:lnSpc>
              <a:buFont typeface="+mj-lt"/>
              <a:buAutoNum type="arabicPeriod"/>
            </a:pPr>
            <a:r>
              <a:rPr lang="en-US" sz="2200" b="1" dirty="0">
                <a:solidFill>
                  <a:schemeClr val="bg1"/>
                </a:solidFill>
              </a:rPr>
              <a:t>Can there really be a </a:t>
            </a:r>
            <a:r>
              <a:rPr lang="en-US" sz="2200" b="1" dirty="0">
                <a:solidFill>
                  <a:srgbClr val="FFFF00"/>
                </a:solidFill>
              </a:rPr>
              <a:t>policy justification </a:t>
            </a:r>
            <a:r>
              <a:rPr lang="en-US" sz="2200" b="1" dirty="0">
                <a:solidFill>
                  <a:schemeClr val="bg1"/>
                </a:solidFill>
              </a:rPr>
              <a:t>for finding infringement </a:t>
            </a:r>
            <a:r>
              <a:rPr lang="en-US" sz="2200" b="1" dirty="0">
                <a:solidFill>
                  <a:srgbClr val="FF0000"/>
                </a:solidFill>
              </a:rPr>
              <a:t>where the consumer is not confused </a:t>
            </a:r>
            <a:r>
              <a:rPr lang="en-US" sz="2200" b="1" dirty="0">
                <a:solidFill>
                  <a:schemeClr val="bg1"/>
                </a:solidFill>
              </a:rPr>
              <a:t>at the time of purchase</a:t>
            </a:r>
            <a:r>
              <a:rPr lang="en-US" sz="2200" b="1" dirty="0">
                <a:solidFill>
                  <a:srgbClr val="FF0000"/>
                </a:solidFill>
              </a:rPr>
              <a:t>?</a:t>
            </a:r>
            <a:r>
              <a:rPr lang="en-US" sz="2200" b="1" dirty="0">
                <a:solidFill>
                  <a:schemeClr val="bg1"/>
                </a:solidFill>
              </a:rPr>
              <a:t> </a:t>
            </a:r>
          </a:p>
        </p:txBody>
      </p:sp>
      <p:sp>
        <p:nvSpPr>
          <p:cNvPr id="4" name="Slide Number Placeholder 3"/>
          <p:cNvSpPr>
            <a:spLocks noGrp="1"/>
          </p:cNvSpPr>
          <p:nvPr>
            <p:ph type="sldNum" sz="quarter" idx="12"/>
          </p:nvPr>
        </p:nvSpPr>
        <p:spPr/>
        <p:txBody>
          <a:bodyPr/>
          <a:lstStyle/>
          <a:p>
            <a:fld id="{600857A6-B069-5747-8C2C-4237D03FF20B}" type="slidenum">
              <a:rPr lang="en-US" smtClean="0"/>
              <a:t>187</a:t>
            </a:fld>
            <a:endParaRPr lang="en-US"/>
          </a:p>
        </p:txBody>
      </p:sp>
    </p:spTree>
    <p:extLst>
      <p:ext uri="{BB962C8B-B14F-4D97-AF65-F5344CB8AC3E}">
        <p14:creationId xmlns:p14="http://schemas.microsoft.com/office/powerpoint/2010/main" val="2077819384"/>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82134"/>
            <a:ext cx="8229600" cy="639762"/>
          </a:xfrm>
        </p:spPr>
        <p:txBody>
          <a:bodyPr>
            <a:normAutofit fontScale="90000"/>
          </a:bodyPr>
          <a:lstStyle/>
          <a:p>
            <a:r>
              <a:rPr lang="en-US" b="1" dirty="0">
                <a:solidFill>
                  <a:srgbClr val="FFFF00"/>
                </a:solidFill>
              </a:rPr>
              <a:t>Passing off</a:t>
            </a:r>
            <a:r>
              <a:rPr lang="en-US" b="1" dirty="0">
                <a:solidFill>
                  <a:srgbClr val="FF0000"/>
                </a:solidFill>
              </a:rPr>
              <a:t>:</a:t>
            </a:r>
            <a:r>
              <a:rPr lang="en-US" b="1" dirty="0">
                <a:solidFill>
                  <a:srgbClr val="FFFF00"/>
                </a:solidFill>
              </a:rPr>
              <a:t> </a:t>
            </a:r>
            <a:r>
              <a:rPr lang="en-US" dirty="0">
                <a:solidFill>
                  <a:schemeClr val="bg1"/>
                </a:solidFill>
              </a:rPr>
              <a:t>Initial Interest Confusion </a:t>
            </a:r>
            <a:r>
              <a:rPr lang="en-US" dirty="0">
                <a:solidFill>
                  <a:srgbClr val="FF0000"/>
                </a:solidFill>
              </a:rPr>
              <a:t>4</a:t>
            </a:r>
            <a:endParaRPr lang="en-US" b="1" dirty="0">
              <a:solidFill>
                <a:srgbClr val="FF0000"/>
              </a:solidFill>
            </a:endParaRPr>
          </a:p>
        </p:txBody>
      </p:sp>
      <p:sp>
        <p:nvSpPr>
          <p:cNvPr id="2" name="Content Placeholder 1"/>
          <p:cNvSpPr>
            <a:spLocks noGrp="1"/>
          </p:cNvSpPr>
          <p:nvPr>
            <p:ph idx="1"/>
          </p:nvPr>
        </p:nvSpPr>
        <p:spPr>
          <a:xfrm>
            <a:off x="211755" y="787883"/>
            <a:ext cx="8847403" cy="5151003"/>
          </a:xfrm>
        </p:spPr>
        <p:txBody>
          <a:bodyPr>
            <a:noAutofit/>
          </a:bodyPr>
          <a:lstStyle/>
          <a:p>
            <a:pPr marL="0" indent="0">
              <a:lnSpc>
                <a:spcPct val="100000"/>
              </a:lnSpc>
              <a:buNone/>
            </a:pPr>
            <a:r>
              <a:rPr lang="en-US" sz="2400" b="1" i="1" dirty="0">
                <a:solidFill>
                  <a:srgbClr val="00B0F0"/>
                </a:solidFill>
              </a:rPr>
              <a:t>British Columbia Automobile Assn. v. Office and Professional Employees' International Union, Local 378</a:t>
            </a:r>
            <a:r>
              <a:rPr lang="en-US" sz="2400" b="1" dirty="0">
                <a:solidFill>
                  <a:srgbClr val="00B0F0"/>
                </a:solidFill>
              </a:rPr>
              <a:t>, </a:t>
            </a:r>
            <a:r>
              <a:rPr lang="en-US" sz="2400" dirty="0">
                <a:solidFill>
                  <a:srgbClr val="00B0F0"/>
                </a:solidFill>
              </a:rPr>
              <a:t>2001 BCSC 156 (B.C.S.C.)</a:t>
            </a:r>
          </a:p>
          <a:p>
            <a:pPr>
              <a:lnSpc>
                <a:spcPct val="100000"/>
              </a:lnSpc>
            </a:pPr>
            <a:r>
              <a:rPr lang="en-US" sz="2400" dirty="0">
                <a:solidFill>
                  <a:srgbClr val="FFFF00"/>
                </a:solidFill>
              </a:rPr>
              <a:t>With respect to </a:t>
            </a:r>
            <a:r>
              <a:rPr lang="en-US" sz="2400" dirty="0">
                <a:solidFill>
                  <a:srgbClr val="FF0000"/>
                </a:solidFill>
              </a:rPr>
              <a:t>“</a:t>
            </a:r>
            <a:r>
              <a:rPr lang="en-US" sz="2400" dirty="0">
                <a:solidFill>
                  <a:srgbClr val="FFFF00"/>
                </a:solidFill>
              </a:rPr>
              <a:t>Initial Interest Confusion</a:t>
            </a:r>
            <a:r>
              <a:rPr lang="en-US" sz="2400" dirty="0">
                <a:solidFill>
                  <a:srgbClr val="FF0000"/>
                </a:solidFill>
              </a:rPr>
              <a:t>”</a:t>
            </a:r>
            <a:r>
              <a:rPr lang="en-US" sz="2400" dirty="0">
                <a:solidFill>
                  <a:srgbClr val="FFFF00"/>
                </a:solidFill>
              </a:rPr>
              <a:t> doctrine in </a:t>
            </a:r>
            <a:r>
              <a:rPr lang="en-US" sz="2400" i="1" dirty="0">
                <a:solidFill>
                  <a:srgbClr val="00B0F0"/>
                </a:solidFill>
              </a:rPr>
              <a:t>Brookfield Communications Inc v. West Coast Entertainment Corp </a:t>
            </a:r>
            <a:r>
              <a:rPr lang="en-US" sz="2400" b="1" i="1" dirty="0">
                <a:solidFill>
                  <a:srgbClr val="00B0F0"/>
                </a:solidFill>
              </a:rPr>
              <a:t> </a:t>
            </a:r>
            <a:r>
              <a:rPr lang="en-US" sz="2400" dirty="0">
                <a:solidFill>
                  <a:schemeClr val="bg1"/>
                </a:solidFill>
              </a:rPr>
              <a:t>isn't more information, and competition between vendors, in the consumer's best interest? Until clear policy and evaluative standard are articulated, the Doctrine can only lead to problems. </a:t>
            </a:r>
            <a:r>
              <a:rPr lang="en-US" sz="2400" b="1" dirty="0">
                <a:solidFill>
                  <a:schemeClr val="bg1"/>
                </a:solidFill>
              </a:rPr>
              <a:t>Doctrine mostly used in </a:t>
            </a:r>
            <a:r>
              <a:rPr lang="en-US" sz="2400" b="1" dirty="0">
                <a:solidFill>
                  <a:srgbClr val="FF0000"/>
                </a:solidFill>
              </a:rPr>
              <a:t>U</a:t>
            </a:r>
            <a:r>
              <a:rPr lang="en-US" sz="2400" b="1" dirty="0">
                <a:solidFill>
                  <a:schemeClr val="bg1"/>
                </a:solidFill>
              </a:rPr>
              <a:t>.S.</a:t>
            </a:r>
            <a:r>
              <a:rPr lang="en-US" sz="2400" b="1" dirty="0">
                <a:solidFill>
                  <a:srgbClr val="00B0F0"/>
                </a:solidFill>
              </a:rPr>
              <a:t>A</a:t>
            </a:r>
            <a:r>
              <a:rPr lang="en-US" sz="2400" b="1" dirty="0">
                <a:solidFill>
                  <a:srgbClr val="92D050"/>
                </a:solidFill>
              </a:rPr>
              <a:t>*</a:t>
            </a:r>
            <a:r>
              <a:rPr lang="en-US" sz="2400" b="1" dirty="0">
                <a:solidFill>
                  <a:schemeClr val="bg1"/>
                </a:solidFill>
              </a:rPr>
              <a:t>…but has been raised in </a:t>
            </a:r>
            <a:r>
              <a:rPr lang="en-US" sz="2400" b="1" dirty="0">
                <a:solidFill>
                  <a:srgbClr val="FF0000"/>
                </a:solidFill>
              </a:rPr>
              <a:t>Ca</a:t>
            </a:r>
            <a:r>
              <a:rPr lang="en-US" sz="2400" b="1" dirty="0">
                <a:solidFill>
                  <a:schemeClr val="bg1"/>
                </a:solidFill>
              </a:rPr>
              <a:t>na</a:t>
            </a:r>
            <a:r>
              <a:rPr lang="en-US" sz="2400" b="1" dirty="0">
                <a:solidFill>
                  <a:srgbClr val="FF0000"/>
                </a:solidFill>
              </a:rPr>
              <a:t>da. </a:t>
            </a:r>
            <a:r>
              <a:rPr lang="en-US" sz="2400" b="1" dirty="0">
                <a:solidFill>
                  <a:srgbClr val="FFFF00"/>
                </a:solidFill>
              </a:rPr>
              <a:t>Though mentioned in BCAA, it was not part of analysis.</a:t>
            </a:r>
            <a:endParaRPr lang="en-US" sz="1600" b="1" dirty="0">
              <a:solidFill>
                <a:schemeClr val="bg1"/>
              </a:solidFill>
            </a:endParaRPr>
          </a:p>
          <a:p>
            <a:pPr marL="0" indent="0">
              <a:lnSpc>
                <a:spcPct val="100000"/>
              </a:lnSpc>
              <a:buNone/>
            </a:pPr>
            <a:endParaRPr lang="en-US" sz="1500" b="1" dirty="0">
              <a:solidFill>
                <a:srgbClr val="92D050"/>
              </a:solidFill>
            </a:endParaRPr>
          </a:p>
          <a:p>
            <a:pPr marL="0" indent="0">
              <a:lnSpc>
                <a:spcPct val="100000"/>
              </a:lnSpc>
              <a:buNone/>
            </a:pPr>
            <a:r>
              <a:rPr lang="en-US" sz="1500" b="1" dirty="0">
                <a:solidFill>
                  <a:srgbClr val="92D050"/>
                </a:solidFill>
              </a:rPr>
              <a:t>*</a:t>
            </a:r>
            <a:r>
              <a:rPr lang="en-US" sz="1500" dirty="0">
                <a:solidFill>
                  <a:schemeClr val="bg1"/>
                </a:solidFill>
              </a:rPr>
              <a:t>For example, the Initial Interest Confusion Doctrine has been used to curtail parodies, (See </a:t>
            </a:r>
            <a:r>
              <a:rPr lang="en-US" sz="1500" i="1" dirty="0">
                <a:solidFill>
                  <a:schemeClr val="bg1"/>
                </a:solidFill>
              </a:rPr>
              <a:t>Dr. Seuss, supra.</a:t>
            </a:r>
            <a:r>
              <a:rPr lang="en-US" sz="1500" dirty="0">
                <a:solidFill>
                  <a:schemeClr val="bg1"/>
                </a:solidFill>
              </a:rPr>
              <a:t>) criticism about the trademark owners, (</a:t>
            </a:r>
            <a:r>
              <a:rPr lang="en-US" sz="1500" i="1" u="sng" dirty="0">
                <a:solidFill>
                  <a:schemeClr val="bg1"/>
                </a:solidFill>
              </a:rPr>
              <a:t>OBH, Inc. v. Spotlight Magazine, Inc.</a:t>
            </a:r>
            <a:r>
              <a:rPr lang="en-US" sz="1500" dirty="0">
                <a:solidFill>
                  <a:schemeClr val="bg1"/>
                </a:solidFill>
              </a:rPr>
              <a:t> (W.D.N. 4 2000) 86 F.Supp.2d 176; </a:t>
            </a:r>
            <a:r>
              <a:rPr lang="en-US" sz="1500" i="1" u="sng" dirty="0">
                <a:solidFill>
                  <a:schemeClr val="bg1"/>
                </a:solidFill>
              </a:rPr>
              <a:t>J.K. Harris &amp; Co. v. </a:t>
            </a:r>
            <a:r>
              <a:rPr lang="en-US" sz="1500" i="1" u="sng" dirty="0" err="1">
                <a:solidFill>
                  <a:schemeClr val="bg1"/>
                </a:solidFill>
              </a:rPr>
              <a:t>Kassell</a:t>
            </a:r>
            <a:r>
              <a:rPr lang="en-US" sz="1500" dirty="0">
                <a:solidFill>
                  <a:schemeClr val="bg1"/>
                </a:solidFill>
              </a:rPr>
              <a:t> (N.D. Cal. 2002) 2002 WL 1303124, </a:t>
            </a:r>
            <a:r>
              <a:rPr lang="en-US" sz="1500" dirty="0" err="1">
                <a:solidFill>
                  <a:schemeClr val="bg1"/>
                </a:solidFill>
              </a:rPr>
              <a:t>rev'd</a:t>
            </a:r>
            <a:r>
              <a:rPr lang="en-US" sz="1500" dirty="0">
                <a:solidFill>
                  <a:schemeClr val="bg1"/>
                </a:solidFill>
              </a:rPr>
              <a:t> (N.D. Cal.2003) 253 F.Supp.2d 1120)), directory information about used equipment dealers, (</a:t>
            </a:r>
            <a:r>
              <a:rPr lang="en-US" sz="1500" i="1" u="sng" dirty="0">
                <a:solidFill>
                  <a:schemeClr val="bg1"/>
                </a:solidFill>
              </a:rPr>
              <a:t>Caterpillar Inc. v. </a:t>
            </a:r>
            <a:r>
              <a:rPr lang="en-US" sz="1500" i="1" u="sng" dirty="0" err="1">
                <a:solidFill>
                  <a:schemeClr val="bg1"/>
                </a:solidFill>
              </a:rPr>
              <a:t>Telescan</a:t>
            </a:r>
            <a:r>
              <a:rPr lang="en-US" sz="1500" i="1" u="sng" dirty="0">
                <a:solidFill>
                  <a:schemeClr val="bg1"/>
                </a:solidFill>
              </a:rPr>
              <a:t> Techs</a:t>
            </a:r>
            <a:r>
              <a:rPr lang="en-US" sz="1500" i="1" dirty="0">
                <a:solidFill>
                  <a:schemeClr val="bg1"/>
                </a:solidFill>
              </a:rPr>
              <a:t>, LLC</a:t>
            </a:r>
            <a:r>
              <a:rPr lang="en-US" sz="1500" dirty="0">
                <a:solidFill>
                  <a:schemeClr val="bg1"/>
                </a:solidFill>
              </a:rPr>
              <a:t> ((C.D. Ill2002) 2000 U.S. </a:t>
            </a:r>
            <a:r>
              <a:rPr lang="en-US" sz="1500" dirty="0" err="1">
                <a:solidFill>
                  <a:schemeClr val="bg1"/>
                </a:solidFill>
              </a:rPr>
              <a:t>Dist</a:t>
            </a:r>
            <a:r>
              <a:rPr lang="en-US" sz="1500" dirty="0">
                <a:solidFill>
                  <a:schemeClr val="bg1"/>
                </a:solidFill>
              </a:rPr>
              <a:t> Lexis 3477; </a:t>
            </a:r>
            <a:r>
              <a:rPr lang="en-US" sz="1500" i="1" u="sng" dirty="0">
                <a:solidFill>
                  <a:schemeClr val="bg1"/>
                </a:solidFill>
              </a:rPr>
              <a:t>PACCAR Inc. v. </a:t>
            </a:r>
            <a:r>
              <a:rPr lang="en-US" sz="1500" i="1" u="sng" dirty="0" err="1">
                <a:solidFill>
                  <a:schemeClr val="bg1"/>
                </a:solidFill>
              </a:rPr>
              <a:t>Telescan</a:t>
            </a:r>
            <a:r>
              <a:rPr lang="en-US" sz="1500" i="1" u="sng" dirty="0">
                <a:solidFill>
                  <a:schemeClr val="bg1"/>
                </a:solidFill>
              </a:rPr>
              <a:t> Techs</a:t>
            </a:r>
            <a:r>
              <a:rPr lang="en-US" sz="1500" i="1" dirty="0">
                <a:solidFill>
                  <a:schemeClr val="bg1"/>
                </a:solidFill>
              </a:rPr>
              <a:t>, LLC</a:t>
            </a:r>
            <a:r>
              <a:rPr lang="en-US" sz="1500" dirty="0">
                <a:solidFill>
                  <a:schemeClr val="bg1"/>
                </a:solidFill>
              </a:rPr>
              <a:t> (6th Cir. 2003) 319 F.3d 246), and promotions by third party vendors of after-market servicing. See </a:t>
            </a:r>
            <a:r>
              <a:rPr lang="en-US" sz="1500" i="1" u="sng" dirty="0" err="1">
                <a:solidFill>
                  <a:schemeClr val="bg1"/>
                </a:solidFill>
              </a:rPr>
              <a:t>Promatek</a:t>
            </a:r>
            <a:r>
              <a:rPr lang="en-US" sz="1500" i="1" u="sng" dirty="0">
                <a:solidFill>
                  <a:schemeClr val="bg1"/>
                </a:solidFill>
              </a:rPr>
              <a:t> Indus. Ltd. v. </a:t>
            </a:r>
            <a:r>
              <a:rPr lang="en-US" sz="1500" i="1" u="sng" dirty="0" err="1">
                <a:solidFill>
                  <a:schemeClr val="bg1"/>
                </a:solidFill>
              </a:rPr>
              <a:t>Equitrac</a:t>
            </a:r>
            <a:r>
              <a:rPr lang="en-US" sz="1500" i="1" u="sng" dirty="0">
                <a:solidFill>
                  <a:schemeClr val="bg1"/>
                </a:solidFill>
              </a:rPr>
              <a:t> Corp.</a:t>
            </a:r>
            <a:r>
              <a:rPr lang="en-US" sz="1500" dirty="0">
                <a:solidFill>
                  <a:schemeClr val="bg1"/>
                </a:solidFill>
              </a:rPr>
              <a:t> (7th Cir. 2002) 300 F.3d 808.</a:t>
            </a:r>
            <a:endParaRPr lang="en-CA" sz="1500" dirty="0">
              <a:solidFill>
                <a:schemeClr val="bg1"/>
              </a:solidFill>
            </a:endParaRPr>
          </a:p>
          <a:p>
            <a:pPr lvl="0">
              <a:lnSpc>
                <a:spcPct val="100000"/>
              </a:lnSpc>
            </a:pPr>
            <a:endParaRPr lang="en-US" dirty="0">
              <a:solidFill>
                <a:schemeClr val="bg1"/>
              </a:solidFill>
            </a:endParaRPr>
          </a:p>
        </p:txBody>
      </p:sp>
      <p:sp>
        <p:nvSpPr>
          <p:cNvPr id="4" name="Slide Number Placeholder 3"/>
          <p:cNvSpPr>
            <a:spLocks noGrp="1"/>
          </p:cNvSpPr>
          <p:nvPr>
            <p:ph type="sldNum" sz="quarter" idx="12"/>
          </p:nvPr>
        </p:nvSpPr>
        <p:spPr/>
        <p:txBody>
          <a:bodyPr/>
          <a:lstStyle/>
          <a:p>
            <a:fld id="{600857A6-B069-5747-8C2C-4237D03FF20B}" type="slidenum">
              <a:rPr lang="en-US" smtClean="0"/>
              <a:t>188</a:t>
            </a:fld>
            <a:endParaRPr lang="en-US"/>
          </a:p>
        </p:txBody>
      </p:sp>
    </p:spTree>
    <p:extLst>
      <p:ext uri="{BB962C8B-B14F-4D97-AF65-F5344CB8AC3E}">
        <p14:creationId xmlns:p14="http://schemas.microsoft.com/office/powerpoint/2010/main" val="2822479446"/>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82134"/>
            <a:ext cx="8229600" cy="639762"/>
          </a:xfrm>
        </p:spPr>
        <p:txBody>
          <a:bodyPr>
            <a:normAutofit fontScale="90000"/>
          </a:bodyPr>
          <a:lstStyle/>
          <a:p>
            <a:r>
              <a:rPr lang="en-US" b="1" dirty="0">
                <a:solidFill>
                  <a:srgbClr val="FFFF00"/>
                </a:solidFill>
              </a:rPr>
              <a:t>Passing off</a:t>
            </a:r>
            <a:r>
              <a:rPr lang="en-US" b="1" dirty="0">
                <a:solidFill>
                  <a:srgbClr val="FF0000"/>
                </a:solidFill>
              </a:rPr>
              <a:t>:</a:t>
            </a:r>
            <a:r>
              <a:rPr lang="en-US" b="1" dirty="0">
                <a:solidFill>
                  <a:srgbClr val="FFFF00"/>
                </a:solidFill>
              </a:rPr>
              <a:t> </a:t>
            </a:r>
            <a:r>
              <a:rPr lang="en-US" dirty="0">
                <a:solidFill>
                  <a:schemeClr val="bg1"/>
                </a:solidFill>
              </a:rPr>
              <a:t>Initial Interest Confusion </a:t>
            </a:r>
            <a:r>
              <a:rPr lang="en-US" dirty="0">
                <a:solidFill>
                  <a:srgbClr val="FF0000"/>
                </a:solidFill>
              </a:rPr>
              <a:t>5</a:t>
            </a:r>
            <a:endParaRPr lang="en-US" b="1" dirty="0">
              <a:solidFill>
                <a:srgbClr val="FF0000"/>
              </a:solidFill>
            </a:endParaRPr>
          </a:p>
        </p:txBody>
      </p:sp>
      <p:sp>
        <p:nvSpPr>
          <p:cNvPr id="2" name="Content Placeholder 1"/>
          <p:cNvSpPr>
            <a:spLocks noGrp="1"/>
          </p:cNvSpPr>
          <p:nvPr>
            <p:ph idx="1"/>
          </p:nvPr>
        </p:nvSpPr>
        <p:spPr>
          <a:xfrm>
            <a:off x="308009" y="721896"/>
            <a:ext cx="8720488" cy="5072512"/>
          </a:xfrm>
        </p:spPr>
        <p:txBody>
          <a:bodyPr>
            <a:noAutofit/>
          </a:bodyPr>
          <a:lstStyle/>
          <a:p>
            <a:pPr marL="0" indent="0">
              <a:lnSpc>
                <a:spcPct val="100000"/>
              </a:lnSpc>
              <a:buNone/>
            </a:pPr>
            <a:r>
              <a:rPr lang="en-US" sz="1900" b="1" i="1" dirty="0">
                <a:solidFill>
                  <a:srgbClr val="00B0F0"/>
                </a:solidFill>
              </a:rPr>
              <a:t>British Columbia Automobile Assn. v. Office and Professional Employees' International Union, Local 378</a:t>
            </a:r>
            <a:r>
              <a:rPr lang="en-US" sz="1900" b="1" dirty="0">
                <a:solidFill>
                  <a:srgbClr val="00B0F0"/>
                </a:solidFill>
              </a:rPr>
              <a:t>, </a:t>
            </a:r>
            <a:r>
              <a:rPr lang="en-US" sz="1900" dirty="0">
                <a:solidFill>
                  <a:srgbClr val="00B0F0"/>
                </a:solidFill>
              </a:rPr>
              <a:t>2001 BCSC 156 (B.C.S.C.)</a:t>
            </a:r>
          </a:p>
          <a:p>
            <a:pPr lvl="0">
              <a:lnSpc>
                <a:spcPct val="100000"/>
              </a:lnSpc>
            </a:pPr>
            <a:r>
              <a:rPr lang="en-US" dirty="0">
                <a:solidFill>
                  <a:schemeClr val="bg1"/>
                </a:solidFill>
              </a:rPr>
              <a:t>The </a:t>
            </a:r>
            <a:r>
              <a:rPr lang="en-US" dirty="0">
                <a:solidFill>
                  <a:srgbClr val="FFFF00"/>
                </a:solidFill>
              </a:rPr>
              <a:t>“</a:t>
            </a:r>
            <a:r>
              <a:rPr lang="en-US" dirty="0">
                <a:solidFill>
                  <a:srgbClr val="FF0000"/>
                </a:solidFill>
              </a:rPr>
              <a:t>initial confusion</a:t>
            </a:r>
            <a:r>
              <a:rPr lang="en-US" dirty="0">
                <a:solidFill>
                  <a:srgbClr val="FFFF00"/>
                </a:solidFill>
              </a:rPr>
              <a:t>”</a:t>
            </a:r>
            <a:r>
              <a:rPr lang="en-US" dirty="0">
                <a:solidFill>
                  <a:schemeClr val="bg1"/>
                </a:solidFill>
              </a:rPr>
              <a:t> </a:t>
            </a:r>
            <a:r>
              <a:rPr lang="en-US" dirty="0">
                <a:solidFill>
                  <a:srgbClr val="FF0000"/>
                </a:solidFill>
              </a:rPr>
              <a:t>doctrine</a:t>
            </a:r>
            <a:r>
              <a:rPr lang="en-US" dirty="0">
                <a:solidFill>
                  <a:schemeClr val="bg1"/>
                </a:solidFill>
              </a:rPr>
              <a:t> was expressly adopted in </a:t>
            </a:r>
            <a:r>
              <a:rPr lang="en-US" i="1" dirty="0">
                <a:solidFill>
                  <a:srgbClr val="00B0F0"/>
                </a:solidFill>
              </a:rPr>
              <a:t>Brookfield Communications Inc v. West Coast Entertainment Corp </a:t>
            </a:r>
            <a:r>
              <a:rPr lang="en-US" dirty="0">
                <a:solidFill>
                  <a:schemeClr val="bg1"/>
                </a:solidFill>
              </a:rPr>
              <a:t>(9th Cir. 1999) 174 F.3d 1036, 1061-66. </a:t>
            </a:r>
          </a:p>
          <a:p>
            <a:pPr lvl="0">
              <a:lnSpc>
                <a:spcPct val="100000"/>
              </a:lnSpc>
            </a:pPr>
            <a:r>
              <a:rPr lang="en-US" dirty="0">
                <a:solidFill>
                  <a:schemeClr val="bg1"/>
                </a:solidFill>
              </a:rPr>
              <a:t>Case mentioned in </a:t>
            </a:r>
            <a:r>
              <a:rPr lang="en-US" i="1" u="sng" dirty="0">
                <a:solidFill>
                  <a:schemeClr val="bg1"/>
                </a:solidFill>
              </a:rPr>
              <a:t>BCAA v. OPEIU</a:t>
            </a:r>
            <a:r>
              <a:rPr lang="en-US" dirty="0">
                <a:solidFill>
                  <a:schemeClr val="bg1"/>
                </a:solidFill>
              </a:rPr>
              <a:t>. </a:t>
            </a:r>
          </a:p>
          <a:p>
            <a:pPr lvl="0">
              <a:lnSpc>
                <a:spcPct val="100000"/>
              </a:lnSpc>
            </a:pPr>
            <a:r>
              <a:rPr lang="en-US" dirty="0">
                <a:solidFill>
                  <a:schemeClr val="bg1"/>
                </a:solidFill>
              </a:rPr>
              <a:t>In </a:t>
            </a:r>
            <a:r>
              <a:rPr lang="en-US" i="1" dirty="0">
                <a:solidFill>
                  <a:schemeClr val="bg1"/>
                </a:solidFill>
              </a:rPr>
              <a:t>Brookfield</a:t>
            </a:r>
            <a:r>
              <a:rPr lang="en-US" dirty="0">
                <a:solidFill>
                  <a:schemeClr val="bg1"/>
                </a:solidFill>
              </a:rPr>
              <a:t>, two online retailers with tangentially related products went to battle over the defendant's use of plaintiff's trademark in defendant's internet website "metatags." (Metatags being computerized code words that play some role in attracting internet search engines to a website.) </a:t>
            </a:r>
          </a:p>
          <a:p>
            <a:pPr lvl="0">
              <a:lnSpc>
                <a:spcPct val="100000"/>
              </a:lnSpc>
            </a:pPr>
            <a:r>
              <a:rPr lang="en-US" dirty="0">
                <a:solidFill>
                  <a:schemeClr val="bg1"/>
                </a:solidFill>
              </a:rPr>
              <a:t>Rather than applying a traditional analysis, </a:t>
            </a:r>
            <a:r>
              <a:rPr lang="en-US" dirty="0">
                <a:solidFill>
                  <a:srgbClr val="FFFF00"/>
                </a:solidFill>
              </a:rPr>
              <a:t>the court applied the Initial Interest Confusion Doctrine</a:t>
            </a:r>
            <a:r>
              <a:rPr lang="en-US" dirty="0">
                <a:solidFill>
                  <a:schemeClr val="bg1"/>
                </a:solidFill>
              </a:rPr>
              <a:t>, finding that the use of plaintiff's mark could result in the improper initial interest in defendant's site, and therefore trademark infringement. In so doing the Court used the following analogy…</a:t>
            </a:r>
            <a:endParaRPr lang="en-CA" sz="1600" dirty="0">
              <a:solidFill>
                <a:schemeClr val="bg1"/>
              </a:solidFill>
            </a:endParaRPr>
          </a:p>
        </p:txBody>
      </p:sp>
      <p:sp>
        <p:nvSpPr>
          <p:cNvPr id="4" name="Slide Number Placeholder 3"/>
          <p:cNvSpPr>
            <a:spLocks noGrp="1"/>
          </p:cNvSpPr>
          <p:nvPr>
            <p:ph type="sldNum" sz="quarter" idx="12"/>
          </p:nvPr>
        </p:nvSpPr>
        <p:spPr/>
        <p:txBody>
          <a:bodyPr/>
          <a:lstStyle/>
          <a:p>
            <a:fld id="{600857A6-B069-5747-8C2C-4237D03FF20B}" type="slidenum">
              <a:rPr lang="en-US" smtClean="0"/>
              <a:t>189</a:t>
            </a:fld>
            <a:endParaRPr lang="en-US"/>
          </a:p>
        </p:txBody>
      </p:sp>
    </p:spTree>
    <p:extLst>
      <p:ext uri="{BB962C8B-B14F-4D97-AF65-F5344CB8AC3E}">
        <p14:creationId xmlns:p14="http://schemas.microsoft.com/office/powerpoint/2010/main" val="349838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5093" y="663522"/>
            <a:ext cx="7846315" cy="4462760"/>
          </a:xfrm>
          <a:prstGeom prst="rect">
            <a:avLst/>
          </a:prstGeom>
          <a:noFill/>
        </p:spPr>
        <p:txBody>
          <a:bodyPr wrap="none" lIns="91440" tIns="45720" rIns="91440" bIns="45720">
            <a:spAutoFit/>
          </a:bodyPr>
          <a:lstStyle/>
          <a:p>
            <a:pPr algn="ctr"/>
            <a:r>
              <a:rPr lang="en-CA" sz="14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News of </a:t>
            </a:r>
          </a:p>
          <a:p>
            <a:pPr algn="ctr"/>
            <a:r>
              <a:rPr lang="en-CA" sz="14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the Week</a:t>
            </a:r>
            <a:endParaRPr lang="en-CA" sz="142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206529986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82134"/>
            <a:ext cx="8229600" cy="511756"/>
          </a:xfrm>
        </p:spPr>
        <p:txBody>
          <a:bodyPr>
            <a:normAutofit fontScale="90000"/>
          </a:bodyPr>
          <a:lstStyle/>
          <a:p>
            <a:r>
              <a:rPr lang="en-US" b="1" dirty="0">
                <a:solidFill>
                  <a:srgbClr val="FFFF00"/>
                </a:solidFill>
              </a:rPr>
              <a:t>Passing off</a:t>
            </a:r>
            <a:r>
              <a:rPr lang="en-US" b="1" dirty="0">
                <a:solidFill>
                  <a:srgbClr val="FF0000"/>
                </a:solidFill>
              </a:rPr>
              <a:t>:</a:t>
            </a:r>
            <a:r>
              <a:rPr lang="en-US" b="1" dirty="0">
                <a:solidFill>
                  <a:srgbClr val="FFFF00"/>
                </a:solidFill>
              </a:rPr>
              <a:t> </a:t>
            </a:r>
            <a:r>
              <a:rPr lang="en-US" dirty="0">
                <a:solidFill>
                  <a:schemeClr val="bg1"/>
                </a:solidFill>
              </a:rPr>
              <a:t>Initial Interest Confusion </a:t>
            </a:r>
            <a:r>
              <a:rPr lang="en-US" dirty="0">
                <a:solidFill>
                  <a:srgbClr val="FF0000"/>
                </a:solidFill>
              </a:rPr>
              <a:t>6</a:t>
            </a:r>
            <a:endParaRPr lang="en-US" b="1" dirty="0">
              <a:solidFill>
                <a:srgbClr val="FFFF00"/>
              </a:solidFill>
            </a:endParaRPr>
          </a:p>
        </p:txBody>
      </p:sp>
      <p:sp>
        <p:nvSpPr>
          <p:cNvPr id="2" name="Content Placeholder 1"/>
          <p:cNvSpPr>
            <a:spLocks noGrp="1"/>
          </p:cNvSpPr>
          <p:nvPr>
            <p:ph idx="1"/>
          </p:nvPr>
        </p:nvSpPr>
        <p:spPr>
          <a:xfrm>
            <a:off x="179109" y="794209"/>
            <a:ext cx="8964891" cy="5128180"/>
          </a:xfrm>
        </p:spPr>
        <p:txBody>
          <a:bodyPr>
            <a:noAutofit/>
          </a:bodyPr>
          <a:lstStyle/>
          <a:p>
            <a:pPr marL="0" indent="0">
              <a:lnSpc>
                <a:spcPct val="110000"/>
              </a:lnSpc>
              <a:buNone/>
            </a:pPr>
            <a:r>
              <a:rPr lang="en-US" sz="2100" b="1" i="1" dirty="0">
                <a:solidFill>
                  <a:srgbClr val="00B0F0"/>
                </a:solidFill>
              </a:rPr>
              <a:t>Law Society of British Columbia v. Canada Domain Name Exchange Corp.</a:t>
            </a:r>
            <a:r>
              <a:rPr lang="en-US" sz="2100" b="1" dirty="0">
                <a:solidFill>
                  <a:srgbClr val="00B0F0"/>
                </a:solidFill>
              </a:rPr>
              <a:t>, </a:t>
            </a:r>
            <a:r>
              <a:rPr lang="en-US" sz="2100" dirty="0">
                <a:solidFill>
                  <a:srgbClr val="00B0F0"/>
                </a:solidFill>
              </a:rPr>
              <a:t>[2002] B.C.J. No. 1909 (B.C.S.C.) </a:t>
            </a:r>
            <a:r>
              <a:rPr lang="en-US" sz="2100" dirty="0">
                <a:solidFill>
                  <a:srgbClr val="FF0000"/>
                </a:solidFill>
              </a:rPr>
              <a:t>1</a:t>
            </a:r>
          </a:p>
          <a:p>
            <a:pPr marL="0" indent="0">
              <a:lnSpc>
                <a:spcPct val="110000"/>
              </a:lnSpc>
              <a:buNone/>
            </a:pPr>
            <a:r>
              <a:rPr lang="en-US" sz="2100" dirty="0">
                <a:solidFill>
                  <a:schemeClr val="bg1"/>
                </a:solidFill>
              </a:rPr>
              <a:t>Defendant resolved the domain names </a:t>
            </a:r>
            <a:r>
              <a:rPr lang="en-US" sz="2100" i="1" dirty="0" err="1">
                <a:solidFill>
                  <a:srgbClr val="FFFF00"/>
                </a:solidFill>
              </a:rPr>
              <a:t>lawsocietyofbc.ca</a:t>
            </a:r>
            <a:r>
              <a:rPr lang="en-US" sz="2100" i="1" dirty="0">
                <a:solidFill>
                  <a:srgbClr val="FFFF00"/>
                </a:solidFill>
              </a:rPr>
              <a:t> </a:t>
            </a:r>
            <a:r>
              <a:rPr lang="en-US" sz="2100" dirty="0">
                <a:solidFill>
                  <a:schemeClr val="bg1"/>
                </a:solidFill>
              </a:rPr>
              <a:t>&amp; </a:t>
            </a:r>
            <a:r>
              <a:rPr lang="en-US" sz="2100" i="1" dirty="0" err="1">
                <a:solidFill>
                  <a:srgbClr val="FFFF00"/>
                </a:solidFill>
              </a:rPr>
              <a:t>lsbc.ca</a:t>
            </a:r>
            <a:r>
              <a:rPr lang="en-US" sz="2100" i="1" dirty="0">
                <a:solidFill>
                  <a:srgbClr val="FFFF00"/>
                </a:solidFill>
              </a:rPr>
              <a:t> </a:t>
            </a:r>
            <a:r>
              <a:rPr lang="en-US" sz="2100" dirty="0">
                <a:solidFill>
                  <a:schemeClr val="bg1"/>
                </a:solidFill>
              </a:rPr>
              <a:t>to websites displaying </a:t>
            </a:r>
            <a:r>
              <a:rPr lang="en-US" sz="2100" dirty="0">
                <a:solidFill>
                  <a:srgbClr val="FFFF00"/>
                </a:solidFill>
              </a:rPr>
              <a:t>adult content</a:t>
            </a:r>
            <a:r>
              <a:rPr lang="en-US" sz="2100" dirty="0">
                <a:solidFill>
                  <a:schemeClr val="bg1"/>
                </a:solidFill>
              </a:rPr>
              <a:t>. </a:t>
            </a:r>
            <a:endParaRPr lang="en-CA" sz="2100" dirty="0">
              <a:solidFill>
                <a:schemeClr val="bg1"/>
              </a:solidFill>
            </a:endParaRPr>
          </a:p>
          <a:p>
            <a:pPr lvl="0">
              <a:lnSpc>
                <a:spcPct val="110000"/>
              </a:lnSpc>
            </a:pPr>
            <a:r>
              <a:rPr lang="en-US" sz="2100" dirty="0">
                <a:solidFill>
                  <a:schemeClr val="bg1"/>
                </a:solidFill>
              </a:rPr>
              <a:t>Court found Defendant had </a:t>
            </a:r>
            <a:r>
              <a:rPr lang="en-US" sz="2100" dirty="0">
                <a:solidFill>
                  <a:srgbClr val="FFFF00"/>
                </a:solidFill>
              </a:rPr>
              <a:t>used the disputed domain names to attract the public </a:t>
            </a:r>
            <a:r>
              <a:rPr lang="en-US" sz="2100" dirty="0">
                <a:solidFill>
                  <a:schemeClr val="bg1"/>
                </a:solidFill>
              </a:rPr>
              <a:t>to its websites for the purpose of generating income. </a:t>
            </a:r>
            <a:endParaRPr lang="en-CA" sz="2100" dirty="0">
              <a:solidFill>
                <a:schemeClr val="bg1"/>
              </a:solidFill>
            </a:endParaRPr>
          </a:p>
          <a:p>
            <a:pPr lvl="0">
              <a:lnSpc>
                <a:spcPct val="110000"/>
              </a:lnSpc>
            </a:pPr>
            <a:r>
              <a:rPr lang="en-US" sz="2100" dirty="0">
                <a:solidFill>
                  <a:srgbClr val="FF0000"/>
                </a:solidFill>
              </a:rPr>
              <a:t>The Court held there was passing off. </a:t>
            </a:r>
            <a:endParaRPr lang="en-CA" sz="2100" dirty="0">
              <a:solidFill>
                <a:srgbClr val="FF0000"/>
              </a:solidFill>
            </a:endParaRPr>
          </a:p>
          <a:p>
            <a:pPr lvl="0">
              <a:lnSpc>
                <a:spcPct val="110000"/>
              </a:lnSpc>
            </a:pPr>
            <a:r>
              <a:rPr lang="en-US" sz="2100" dirty="0">
                <a:solidFill>
                  <a:schemeClr val="bg1"/>
                </a:solidFill>
              </a:rPr>
              <a:t>Although there was </a:t>
            </a:r>
            <a:r>
              <a:rPr lang="en-US" sz="2100" dirty="0">
                <a:solidFill>
                  <a:srgbClr val="FF0000"/>
                </a:solidFill>
              </a:rPr>
              <a:t>no mention of initial interest confusion</a:t>
            </a:r>
            <a:r>
              <a:rPr lang="en-US" sz="2100" dirty="0">
                <a:solidFill>
                  <a:schemeClr val="bg1"/>
                </a:solidFill>
              </a:rPr>
              <a:t>, the </a:t>
            </a:r>
            <a:r>
              <a:rPr lang="en-US" sz="2100" dirty="0">
                <a:solidFill>
                  <a:srgbClr val="FFFF00"/>
                </a:solidFill>
              </a:rPr>
              <a:t>Court did find that the disputed domain names were being used to divert Internet traffic</a:t>
            </a:r>
            <a:r>
              <a:rPr lang="en-US" sz="2100" dirty="0">
                <a:solidFill>
                  <a:schemeClr val="bg1"/>
                </a:solidFill>
              </a:rPr>
              <a:t> to the Defendant's websites, the contents of which would  immediately  dispel confusion among Internet users looking for the Plaintiff Law Society</a:t>
            </a:r>
            <a:r>
              <a:rPr lang="en-US" sz="2100" dirty="0">
                <a:solidFill>
                  <a:srgbClr val="FF0000"/>
                </a:solidFill>
              </a:rPr>
              <a:t>*</a:t>
            </a:r>
            <a:r>
              <a:rPr lang="en-US" sz="2100" dirty="0">
                <a:solidFill>
                  <a:schemeClr val="bg1"/>
                </a:solidFill>
              </a:rPr>
              <a:t>. </a:t>
            </a:r>
          </a:p>
          <a:p>
            <a:pPr lvl="0">
              <a:lnSpc>
                <a:spcPct val="110000"/>
              </a:lnSpc>
            </a:pPr>
            <a:r>
              <a:rPr lang="en-US" sz="2100" dirty="0">
                <a:solidFill>
                  <a:schemeClr val="bg1"/>
                </a:solidFill>
              </a:rPr>
              <a:t>Finding does appear compatible with the doctrine of initial interest confusion.</a:t>
            </a:r>
            <a:endParaRPr lang="en-CA" sz="2100" dirty="0">
              <a:solidFill>
                <a:schemeClr val="bg1"/>
              </a:solidFill>
            </a:endParaRPr>
          </a:p>
        </p:txBody>
      </p:sp>
      <p:sp>
        <p:nvSpPr>
          <p:cNvPr id="4" name="Slide Number Placeholder 3"/>
          <p:cNvSpPr>
            <a:spLocks noGrp="1"/>
          </p:cNvSpPr>
          <p:nvPr>
            <p:ph type="sldNum" sz="quarter" idx="12"/>
          </p:nvPr>
        </p:nvSpPr>
        <p:spPr/>
        <p:txBody>
          <a:bodyPr/>
          <a:lstStyle/>
          <a:p>
            <a:fld id="{600857A6-B069-5747-8C2C-4237D03FF20B}" type="slidenum">
              <a:rPr lang="en-US" smtClean="0"/>
              <a:t>190</a:t>
            </a:fld>
            <a:endParaRPr lang="en-US"/>
          </a:p>
        </p:txBody>
      </p:sp>
      <p:sp>
        <p:nvSpPr>
          <p:cNvPr id="3" name="TextBox 2">
            <a:extLst>
              <a:ext uri="{FF2B5EF4-FFF2-40B4-BE49-F238E27FC236}">
                <a16:creationId xmlns:a16="http://schemas.microsoft.com/office/drawing/2014/main" id="{FAE659E4-EDDA-3F45-8451-4FCD5603DC3D}"/>
              </a:ext>
            </a:extLst>
          </p:cNvPr>
          <p:cNvSpPr txBox="1"/>
          <p:nvPr/>
        </p:nvSpPr>
        <p:spPr>
          <a:xfrm>
            <a:off x="4232635" y="6122708"/>
            <a:ext cx="1035283" cy="307777"/>
          </a:xfrm>
          <a:prstGeom prst="rect">
            <a:avLst/>
          </a:prstGeom>
          <a:noFill/>
        </p:spPr>
        <p:txBody>
          <a:bodyPr wrap="none" rtlCol="0">
            <a:spAutoFit/>
          </a:bodyPr>
          <a:lstStyle/>
          <a:p>
            <a:r>
              <a:rPr lang="en-US" sz="1400" dirty="0">
                <a:solidFill>
                  <a:srgbClr val="FF0000"/>
                </a:solidFill>
              </a:rPr>
              <a:t>* </a:t>
            </a:r>
            <a:r>
              <a:rPr lang="en-US" sz="1400" dirty="0" err="1">
                <a:solidFill>
                  <a:srgbClr val="FFFF00"/>
                </a:solidFill>
              </a:rPr>
              <a:t>Ya</a:t>
            </a:r>
            <a:r>
              <a:rPr lang="en-US" sz="1400" dirty="0">
                <a:solidFill>
                  <a:srgbClr val="FFFF00"/>
                </a:solidFill>
              </a:rPr>
              <a:t> think</a:t>
            </a:r>
            <a:r>
              <a:rPr lang="en-US" sz="1400" dirty="0">
                <a:solidFill>
                  <a:srgbClr val="FF0000"/>
                </a:solidFill>
              </a:rPr>
              <a:t>?</a:t>
            </a:r>
          </a:p>
        </p:txBody>
      </p:sp>
    </p:spTree>
    <p:extLst>
      <p:ext uri="{BB962C8B-B14F-4D97-AF65-F5344CB8AC3E}">
        <p14:creationId xmlns:p14="http://schemas.microsoft.com/office/powerpoint/2010/main" val="480720947"/>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82134"/>
            <a:ext cx="8229600" cy="521182"/>
          </a:xfrm>
        </p:spPr>
        <p:txBody>
          <a:bodyPr>
            <a:normAutofit fontScale="90000"/>
          </a:bodyPr>
          <a:lstStyle/>
          <a:p>
            <a:r>
              <a:rPr lang="en-US" b="1" dirty="0">
                <a:solidFill>
                  <a:srgbClr val="FFFF00"/>
                </a:solidFill>
              </a:rPr>
              <a:t>Passing off</a:t>
            </a:r>
            <a:r>
              <a:rPr lang="en-US" b="1" dirty="0">
                <a:solidFill>
                  <a:srgbClr val="FF0000"/>
                </a:solidFill>
              </a:rPr>
              <a:t>:</a:t>
            </a:r>
            <a:r>
              <a:rPr lang="en-US" b="1" dirty="0">
                <a:solidFill>
                  <a:srgbClr val="FFFF00"/>
                </a:solidFill>
              </a:rPr>
              <a:t> </a:t>
            </a:r>
            <a:r>
              <a:rPr lang="en-US" dirty="0">
                <a:solidFill>
                  <a:schemeClr val="bg1"/>
                </a:solidFill>
              </a:rPr>
              <a:t>Initial Interest Confusion </a:t>
            </a:r>
            <a:r>
              <a:rPr lang="en-US" dirty="0">
                <a:solidFill>
                  <a:srgbClr val="FF0000"/>
                </a:solidFill>
              </a:rPr>
              <a:t>7</a:t>
            </a:r>
            <a:endParaRPr lang="en-US" b="1" dirty="0">
              <a:solidFill>
                <a:srgbClr val="FFFF00"/>
              </a:solidFill>
            </a:endParaRPr>
          </a:p>
        </p:txBody>
      </p:sp>
      <p:sp>
        <p:nvSpPr>
          <p:cNvPr id="2" name="Content Placeholder 1"/>
          <p:cNvSpPr>
            <a:spLocks noGrp="1"/>
          </p:cNvSpPr>
          <p:nvPr>
            <p:ph idx="1"/>
          </p:nvPr>
        </p:nvSpPr>
        <p:spPr>
          <a:xfrm>
            <a:off x="131975" y="707010"/>
            <a:ext cx="9012025" cy="5213023"/>
          </a:xfrm>
        </p:spPr>
        <p:txBody>
          <a:bodyPr>
            <a:noAutofit/>
          </a:bodyPr>
          <a:lstStyle/>
          <a:p>
            <a:pPr marL="0" indent="0">
              <a:lnSpc>
                <a:spcPct val="120000"/>
              </a:lnSpc>
              <a:buNone/>
            </a:pPr>
            <a:r>
              <a:rPr lang="en-US" sz="1800" b="1" i="1" dirty="0">
                <a:solidFill>
                  <a:srgbClr val="00B0F0"/>
                </a:solidFill>
              </a:rPr>
              <a:t>Law Society of British Columbia v. Canada Domain Name Exchange Corp. </a:t>
            </a:r>
            <a:r>
              <a:rPr lang="en-US" sz="1800" dirty="0">
                <a:solidFill>
                  <a:srgbClr val="FF0000"/>
                </a:solidFill>
              </a:rPr>
              <a:t>2</a:t>
            </a:r>
          </a:p>
          <a:p>
            <a:pPr lvl="0">
              <a:lnSpc>
                <a:spcPct val="120000"/>
              </a:lnSpc>
            </a:pPr>
            <a:r>
              <a:rPr lang="en-US" sz="1800" dirty="0">
                <a:solidFill>
                  <a:schemeClr val="bg1"/>
                </a:solidFill>
              </a:rPr>
              <a:t>Court finds that </a:t>
            </a:r>
            <a:r>
              <a:rPr lang="en-US" sz="1800" dirty="0">
                <a:solidFill>
                  <a:srgbClr val="FFFF00"/>
                </a:solidFill>
              </a:rPr>
              <a:t>in registering the domain </a:t>
            </a:r>
            <a:r>
              <a:rPr lang="en-US" sz="1800" dirty="0">
                <a:solidFill>
                  <a:schemeClr val="bg1"/>
                </a:solidFill>
              </a:rPr>
              <a:t>name including the LSBC, </a:t>
            </a:r>
            <a:r>
              <a:rPr lang="en-US" sz="1800" dirty="0">
                <a:solidFill>
                  <a:srgbClr val="FFFF00"/>
                </a:solidFill>
              </a:rPr>
              <a:t>Defendants made a false representation that they are associated or connected with the LSBC</a:t>
            </a:r>
            <a:r>
              <a:rPr lang="en-US" sz="1800" dirty="0">
                <a:solidFill>
                  <a:schemeClr val="bg1"/>
                </a:solidFill>
              </a:rPr>
              <a:t>. </a:t>
            </a:r>
          </a:p>
          <a:p>
            <a:pPr lvl="0">
              <a:lnSpc>
                <a:spcPct val="120000"/>
              </a:lnSpc>
            </a:pPr>
            <a:r>
              <a:rPr lang="en-US" sz="1800" dirty="0">
                <a:solidFill>
                  <a:srgbClr val="FFFF00"/>
                </a:solidFill>
              </a:rPr>
              <a:t>Rather than </a:t>
            </a:r>
            <a:r>
              <a:rPr lang="en-US" sz="1800" dirty="0">
                <a:solidFill>
                  <a:schemeClr val="bg1"/>
                </a:solidFill>
              </a:rPr>
              <a:t>make a decision on the basis of </a:t>
            </a:r>
            <a:r>
              <a:rPr lang="en-US" sz="1800" dirty="0">
                <a:solidFill>
                  <a:srgbClr val="FFFF00"/>
                </a:solidFill>
              </a:rPr>
              <a:t>initial interest confusion</a:t>
            </a:r>
            <a:r>
              <a:rPr lang="en-US" sz="1800" dirty="0">
                <a:solidFill>
                  <a:schemeClr val="bg1"/>
                </a:solidFill>
              </a:rPr>
              <a:t>, the </a:t>
            </a:r>
            <a:r>
              <a:rPr lang="en-US" sz="1800" dirty="0">
                <a:solidFill>
                  <a:srgbClr val="FF0000"/>
                </a:solidFill>
              </a:rPr>
              <a:t>court in effect manages to fit this fact situation within the second type of passing off</a:t>
            </a:r>
            <a:r>
              <a:rPr lang="en-US" sz="1800" dirty="0">
                <a:solidFill>
                  <a:schemeClr val="bg1"/>
                </a:solidFill>
              </a:rPr>
              <a:t>, being where a Defendant has promoted his product or business in such a way as to create the false impression that their product or business is in some way approved, authorized or endorsed by the Plaintiff or that there is some business connection between the Defendant and Plaintiff.</a:t>
            </a:r>
            <a:endParaRPr lang="en-CA" sz="1800" dirty="0">
              <a:solidFill>
                <a:schemeClr val="bg1"/>
              </a:solidFill>
            </a:endParaRPr>
          </a:p>
          <a:p>
            <a:pPr lvl="0">
              <a:lnSpc>
                <a:spcPct val="120000"/>
              </a:lnSpc>
            </a:pPr>
            <a:r>
              <a:rPr lang="en-US" sz="1800" dirty="0">
                <a:solidFill>
                  <a:srgbClr val="FFFF00"/>
                </a:solidFill>
              </a:rPr>
              <a:t>Is the Court’s characterization somewhat tenuous</a:t>
            </a:r>
            <a:r>
              <a:rPr lang="en-US" sz="1800" dirty="0">
                <a:solidFill>
                  <a:srgbClr val="FF0000"/>
                </a:solidFill>
              </a:rPr>
              <a:t>?</a:t>
            </a:r>
            <a:r>
              <a:rPr lang="en-US" sz="1800" dirty="0">
                <a:solidFill>
                  <a:srgbClr val="FFFF00"/>
                </a:solidFill>
              </a:rPr>
              <a:t> </a:t>
            </a:r>
            <a:r>
              <a:rPr lang="en-US" sz="1800" dirty="0">
                <a:solidFill>
                  <a:schemeClr val="bg1"/>
                </a:solidFill>
              </a:rPr>
              <a:t>False representation only made at point of registration; confusion dispelled by consumers, the “test people” – as soon as they find adult content on what they thought was the Law Society site</a:t>
            </a:r>
            <a:endParaRPr lang="en-CA" sz="1800" dirty="0">
              <a:solidFill>
                <a:schemeClr val="bg1"/>
              </a:solidFill>
            </a:endParaRPr>
          </a:p>
          <a:p>
            <a:pPr lvl="0">
              <a:lnSpc>
                <a:spcPct val="120000"/>
              </a:lnSpc>
            </a:pPr>
            <a:r>
              <a:rPr lang="en-US" sz="1800" dirty="0">
                <a:solidFill>
                  <a:schemeClr val="bg1"/>
                </a:solidFill>
              </a:rPr>
              <a:t>Reminder that </a:t>
            </a:r>
            <a:r>
              <a:rPr lang="en-US" sz="1800" dirty="0">
                <a:solidFill>
                  <a:srgbClr val="FFFF00"/>
                </a:solidFill>
              </a:rPr>
              <a:t>initial interest confusion</a:t>
            </a:r>
            <a:r>
              <a:rPr lang="en-US" sz="1800" dirty="0">
                <a:solidFill>
                  <a:schemeClr val="bg1"/>
                </a:solidFill>
              </a:rPr>
              <a:t> hasn’t been formally accepted in Canadian courts (alluded to in </a:t>
            </a:r>
            <a:r>
              <a:rPr lang="en-US" sz="1800" i="1" u="sng" dirty="0">
                <a:solidFill>
                  <a:schemeClr val="bg1"/>
                </a:solidFill>
              </a:rPr>
              <a:t>LSBC v. CDNEC</a:t>
            </a:r>
            <a:r>
              <a:rPr lang="en-US" sz="1800" dirty="0">
                <a:solidFill>
                  <a:schemeClr val="bg1"/>
                </a:solidFill>
              </a:rPr>
              <a:t>; mentioned in </a:t>
            </a:r>
            <a:r>
              <a:rPr lang="en-US" sz="1800" i="1" u="sng" dirty="0">
                <a:solidFill>
                  <a:schemeClr val="bg1"/>
                </a:solidFill>
              </a:rPr>
              <a:t>BCAA)</a:t>
            </a:r>
            <a:r>
              <a:rPr lang="en-US" sz="1800" dirty="0">
                <a:solidFill>
                  <a:schemeClr val="bg1"/>
                </a:solidFill>
              </a:rPr>
              <a:t>. Watch for  it.</a:t>
            </a:r>
            <a:endParaRPr lang="en-CA" sz="1800" dirty="0">
              <a:solidFill>
                <a:schemeClr val="bg1"/>
              </a:solidFill>
            </a:endParaRPr>
          </a:p>
        </p:txBody>
      </p:sp>
      <p:sp>
        <p:nvSpPr>
          <p:cNvPr id="4" name="Slide Number Placeholder 3"/>
          <p:cNvSpPr>
            <a:spLocks noGrp="1"/>
          </p:cNvSpPr>
          <p:nvPr>
            <p:ph type="sldNum" sz="quarter" idx="12"/>
          </p:nvPr>
        </p:nvSpPr>
        <p:spPr/>
        <p:txBody>
          <a:bodyPr/>
          <a:lstStyle/>
          <a:p>
            <a:fld id="{600857A6-B069-5747-8C2C-4237D03FF20B}" type="slidenum">
              <a:rPr lang="en-US" smtClean="0"/>
              <a:t>191</a:t>
            </a:fld>
            <a:endParaRPr lang="en-US"/>
          </a:p>
        </p:txBody>
      </p:sp>
    </p:spTree>
    <p:extLst>
      <p:ext uri="{BB962C8B-B14F-4D97-AF65-F5344CB8AC3E}">
        <p14:creationId xmlns:p14="http://schemas.microsoft.com/office/powerpoint/2010/main" val="1893908720"/>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32488-0FBE-DB43-809E-AC6A39EC566C}"/>
              </a:ext>
            </a:extLst>
          </p:cNvPr>
          <p:cNvSpPr>
            <a:spLocks noGrp="1"/>
          </p:cNvSpPr>
          <p:nvPr>
            <p:ph type="title"/>
          </p:nvPr>
        </p:nvSpPr>
        <p:spPr>
          <a:xfrm>
            <a:off x="0" y="152089"/>
            <a:ext cx="9144000" cy="833819"/>
          </a:xfrm>
        </p:spPr>
        <p:txBody>
          <a:bodyPr>
            <a:normAutofit fontScale="90000"/>
          </a:bodyPr>
          <a:lstStyle/>
          <a:p>
            <a:pPr algn="ctr"/>
            <a:br>
              <a:rPr lang="en-US" sz="4000" b="1" dirty="0">
                <a:solidFill>
                  <a:srgbClr val="FFFF00"/>
                </a:solidFill>
              </a:rPr>
            </a:br>
            <a:r>
              <a:rPr lang="en-US" sz="4000" b="1" dirty="0">
                <a:solidFill>
                  <a:srgbClr val="FFFF00"/>
                </a:solidFill>
              </a:rPr>
              <a:t>Passing off</a:t>
            </a:r>
            <a:r>
              <a:rPr lang="en-US" sz="4000" b="1" dirty="0">
                <a:solidFill>
                  <a:srgbClr val="FF0000"/>
                </a:solidFill>
              </a:rPr>
              <a:t>:</a:t>
            </a:r>
            <a:r>
              <a:rPr lang="en-US" sz="4000" b="1" dirty="0">
                <a:solidFill>
                  <a:srgbClr val="FFFF00"/>
                </a:solidFill>
              </a:rPr>
              <a:t> </a:t>
            </a:r>
            <a:r>
              <a:rPr lang="en-US" altLang="en-US" sz="4000" dirty="0">
                <a:solidFill>
                  <a:schemeClr val="bg1"/>
                </a:solidFill>
              </a:rPr>
              <a:t>Initial interest confusion </a:t>
            </a:r>
            <a:r>
              <a:rPr lang="en-US" altLang="en-US" sz="4000" dirty="0">
                <a:solidFill>
                  <a:srgbClr val="FF0000"/>
                </a:solidFill>
              </a:rPr>
              <a:t>SUMMARY</a:t>
            </a:r>
            <a:br>
              <a:rPr lang="en-US" altLang="en-US" dirty="0">
                <a:solidFill>
                  <a:srgbClr val="FF0000"/>
                </a:solidFill>
              </a:rPr>
            </a:br>
            <a:endParaRPr lang="en-US" b="1" dirty="0">
              <a:solidFill>
                <a:srgbClr val="FFFF00"/>
              </a:solidFill>
            </a:endParaRPr>
          </a:p>
        </p:txBody>
      </p:sp>
      <p:sp>
        <p:nvSpPr>
          <p:cNvPr id="3" name="Content Placeholder 2">
            <a:extLst>
              <a:ext uri="{FF2B5EF4-FFF2-40B4-BE49-F238E27FC236}">
                <a16:creationId xmlns:a16="http://schemas.microsoft.com/office/drawing/2014/main" id="{8C8B4618-AD1D-7944-AF45-2274F28B7A33}"/>
              </a:ext>
            </a:extLst>
          </p:cNvPr>
          <p:cNvSpPr>
            <a:spLocks noGrp="1"/>
          </p:cNvSpPr>
          <p:nvPr>
            <p:ph idx="1"/>
          </p:nvPr>
        </p:nvSpPr>
        <p:spPr>
          <a:xfrm>
            <a:off x="457199" y="1168924"/>
            <a:ext cx="8375715" cy="4580619"/>
          </a:xfrm>
        </p:spPr>
        <p:txBody>
          <a:bodyPr>
            <a:normAutofit/>
          </a:bodyPr>
          <a:lstStyle/>
          <a:p>
            <a:pPr>
              <a:lnSpc>
                <a:spcPct val="100000"/>
              </a:lnSpc>
            </a:pPr>
            <a:r>
              <a:rPr lang="en-US" altLang="en-US" sz="3200" dirty="0">
                <a:solidFill>
                  <a:schemeClr val="bg1"/>
                </a:solidFill>
              </a:rPr>
              <a:t>Refers to the </a:t>
            </a:r>
            <a:r>
              <a:rPr lang="en-US" altLang="en-US" sz="3200" dirty="0">
                <a:solidFill>
                  <a:srgbClr val="FFFF00"/>
                </a:solidFill>
              </a:rPr>
              <a:t>use of another's trade-mark in a manner calculated to capture initial consumer attention</a:t>
            </a:r>
            <a:r>
              <a:rPr lang="en-US" altLang="en-US" sz="3200" dirty="0">
                <a:solidFill>
                  <a:schemeClr val="bg1"/>
                </a:solidFill>
              </a:rPr>
              <a:t> </a:t>
            </a:r>
            <a:r>
              <a:rPr lang="en-US" altLang="en-US" sz="3200" dirty="0">
                <a:solidFill>
                  <a:srgbClr val="FF0000"/>
                </a:solidFill>
              </a:rPr>
              <a:t>even though no actual sale is completed</a:t>
            </a:r>
            <a:r>
              <a:rPr lang="en-US" altLang="en-US" sz="3200" dirty="0">
                <a:solidFill>
                  <a:schemeClr val="bg1"/>
                </a:solidFill>
              </a:rPr>
              <a:t> as a result of the confusion </a:t>
            </a:r>
          </a:p>
          <a:p>
            <a:pPr>
              <a:lnSpc>
                <a:spcPct val="100000"/>
              </a:lnSpc>
            </a:pPr>
            <a:r>
              <a:rPr lang="en-US" altLang="en-US" sz="3200" dirty="0">
                <a:solidFill>
                  <a:schemeClr val="bg1"/>
                </a:solidFill>
              </a:rPr>
              <a:t>Can serve as a </a:t>
            </a:r>
            <a:r>
              <a:rPr lang="en-US" altLang="en-US" sz="3200" dirty="0">
                <a:solidFill>
                  <a:srgbClr val="FFFF00"/>
                </a:solidFill>
              </a:rPr>
              <a:t>potent weapon for keeping legitimate competitors out </a:t>
            </a:r>
            <a:r>
              <a:rPr lang="en-US" altLang="en-US" sz="3200" dirty="0">
                <a:solidFill>
                  <a:schemeClr val="bg1"/>
                </a:solidFill>
              </a:rPr>
              <a:t>of the market</a:t>
            </a:r>
          </a:p>
          <a:p>
            <a:pPr>
              <a:lnSpc>
                <a:spcPct val="100000"/>
              </a:lnSpc>
            </a:pPr>
            <a:r>
              <a:rPr lang="en-US" altLang="en-US" sz="3200" dirty="0">
                <a:solidFill>
                  <a:schemeClr val="bg1"/>
                </a:solidFill>
              </a:rPr>
              <a:t>Limited attention in Canada; much more in US</a:t>
            </a:r>
          </a:p>
          <a:p>
            <a:pPr>
              <a:lnSpc>
                <a:spcPct val="100000"/>
              </a:lnSpc>
            </a:pPr>
            <a:r>
              <a:rPr lang="en-US" altLang="en-US" sz="3200" dirty="0">
                <a:solidFill>
                  <a:schemeClr val="bg1"/>
                </a:solidFill>
              </a:rPr>
              <a:t>Should it be allowed or discouraged in </a:t>
            </a:r>
            <a:r>
              <a:rPr lang="en-US" altLang="en-US" sz="3200" dirty="0">
                <a:solidFill>
                  <a:srgbClr val="FF0000"/>
                </a:solidFill>
              </a:rPr>
              <a:t>Ca</a:t>
            </a:r>
            <a:r>
              <a:rPr lang="en-US" altLang="en-US" sz="3200" dirty="0">
                <a:solidFill>
                  <a:schemeClr val="bg1"/>
                </a:solidFill>
              </a:rPr>
              <a:t>na</a:t>
            </a:r>
            <a:r>
              <a:rPr lang="en-US" altLang="en-US" sz="3200" dirty="0">
                <a:solidFill>
                  <a:srgbClr val="FF0000"/>
                </a:solidFill>
              </a:rPr>
              <a:t>da</a:t>
            </a:r>
            <a:r>
              <a:rPr lang="en-US" altLang="en-US" sz="3200" dirty="0">
                <a:solidFill>
                  <a:srgbClr val="FFFF00"/>
                </a:solidFill>
              </a:rPr>
              <a:t>?</a:t>
            </a:r>
          </a:p>
          <a:p>
            <a:endParaRPr lang="en-US" dirty="0"/>
          </a:p>
        </p:txBody>
      </p:sp>
      <p:sp>
        <p:nvSpPr>
          <p:cNvPr id="4" name="Slide Number Placeholder 3">
            <a:extLst>
              <a:ext uri="{FF2B5EF4-FFF2-40B4-BE49-F238E27FC236}">
                <a16:creationId xmlns:a16="http://schemas.microsoft.com/office/drawing/2014/main" id="{E1B1EF7A-92D8-AA47-BBC7-3B472649ABCC}"/>
              </a:ext>
            </a:extLst>
          </p:cNvPr>
          <p:cNvSpPr>
            <a:spLocks noGrp="1"/>
          </p:cNvSpPr>
          <p:nvPr>
            <p:ph type="sldNum" sz="quarter" idx="12"/>
          </p:nvPr>
        </p:nvSpPr>
        <p:spPr/>
        <p:txBody>
          <a:bodyPr/>
          <a:lstStyle/>
          <a:p>
            <a:fld id="{600857A6-B069-5747-8C2C-4237D03FF20B}" type="slidenum">
              <a:rPr lang="en-US" smtClean="0"/>
              <a:t>192</a:t>
            </a:fld>
            <a:endParaRPr lang="en-US" dirty="0"/>
          </a:p>
        </p:txBody>
      </p:sp>
    </p:spTree>
    <p:extLst>
      <p:ext uri="{BB962C8B-B14F-4D97-AF65-F5344CB8AC3E}">
        <p14:creationId xmlns:p14="http://schemas.microsoft.com/office/powerpoint/2010/main" val="3081698708"/>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1117600"/>
            <a:ext cx="8229600" cy="4608534"/>
          </a:xfrm>
        </p:spPr>
        <p:txBody>
          <a:bodyPr>
            <a:normAutofit/>
          </a:bodyPr>
          <a:lstStyle/>
          <a:p>
            <a:pPr marL="0" indent="0" algn="ctr">
              <a:buNone/>
            </a:pPr>
            <a:r>
              <a:rPr lang="en-US" sz="8800" dirty="0">
                <a:solidFill>
                  <a:srgbClr val="92D050"/>
                </a:solidFill>
              </a:rPr>
              <a:t>QUESTIONS</a:t>
            </a:r>
            <a:r>
              <a:rPr lang="en-US" sz="8800" dirty="0">
                <a:solidFill>
                  <a:srgbClr val="FF0000"/>
                </a:solidFill>
              </a:rPr>
              <a:t>?</a:t>
            </a:r>
          </a:p>
          <a:p>
            <a:pPr marL="0" indent="0" algn="ctr">
              <a:buNone/>
            </a:pPr>
            <a:r>
              <a:rPr lang="en-US" sz="8800" dirty="0">
                <a:solidFill>
                  <a:srgbClr val="FFFF00"/>
                </a:solidFill>
              </a:rPr>
              <a:t>THOUGHTS</a:t>
            </a:r>
            <a:r>
              <a:rPr lang="en-US" sz="8800" dirty="0">
                <a:solidFill>
                  <a:srgbClr val="FF0000"/>
                </a:solidFill>
              </a:rPr>
              <a:t>?</a:t>
            </a:r>
          </a:p>
          <a:p>
            <a:pPr marL="0" indent="0" algn="ctr">
              <a:buNone/>
            </a:pPr>
            <a:r>
              <a:rPr lang="en-US" sz="8800" dirty="0">
                <a:solidFill>
                  <a:srgbClr val="FFFFFF"/>
                </a:solidFill>
              </a:rPr>
              <a:t> DISCUSSION</a:t>
            </a:r>
            <a:r>
              <a:rPr lang="en-US" sz="8800" dirty="0">
                <a:solidFill>
                  <a:srgbClr val="FF0000"/>
                </a:solidFill>
              </a:rPr>
              <a:t>?</a:t>
            </a:r>
          </a:p>
        </p:txBody>
      </p:sp>
    </p:spTree>
    <p:extLst>
      <p:ext uri="{BB962C8B-B14F-4D97-AF65-F5344CB8AC3E}">
        <p14:creationId xmlns:p14="http://schemas.microsoft.com/office/powerpoint/2010/main" val="763138766"/>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640" y="154378"/>
            <a:ext cx="8176160" cy="1396197"/>
          </a:xfrm>
        </p:spPr>
        <p:txBody>
          <a:bodyPr>
            <a:noAutofit/>
          </a:bodyPr>
          <a:lstStyle/>
          <a:p>
            <a:pPr algn="ctr"/>
            <a:r>
              <a:rPr lang="en-US" sz="8000" dirty="0">
                <a:solidFill>
                  <a:srgbClr val="FFFF00"/>
                </a:solidFill>
              </a:rPr>
              <a:t>Pause</a:t>
            </a:r>
          </a:p>
        </p:txBody>
      </p:sp>
      <p:pic>
        <p:nvPicPr>
          <p:cNvPr id="4" name="Content Placeholder 3" descr="Crystal_Project_pause-queue.png"/>
          <p:cNvPicPr>
            <a:picLocks noGrp="1" noChangeAspect="1"/>
          </p:cNvPicPr>
          <p:nvPr>
            <p:ph sz="quarter" idx="10"/>
          </p:nvPr>
        </p:nvPicPr>
        <p:blipFill rotWithShape="1">
          <a:blip r:embed="rId2" cstate="screen">
            <a:extLst>
              <a:ext uri="{28A0092B-C50C-407E-A947-70E740481C1C}">
                <a14:useLocalDpi xmlns:a14="http://schemas.microsoft.com/office/drawing/2010/main"/>
              </a:ext>
            </a:extLst>
          </a:blip>
          <a:srcRect l="1729" r="296"/>
          <a:stretch/>
        </p:blipFill>
        <p:spPr>
          <a:xfrm>
            <a:off x="2526713" y="1776619"/>
            <a:ext cx="4090574" cy="4175125"/>
          </a:xfrm>
        </p:spPr>
      </p:pic>
    </p:spTree>
    <p:extLst>
      <p:ext uri="{BB962C8B-B14F-4D97-AF65-F5344CB8AC3E}">
        <p14:creationId xmlns:p14="http://schemas.microsoft.com/office/powerpoint/2010/main" val="1293298621"/>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468"/>
            <a:ext cx="8229600" cy="1016399"/>
          </a:xfrm>
        </p:spPr>
        <p:txBody>
          <a:bodyPr>
            <a:noAutofit/>
          </a:bodyPr>
          <a:lstStyle/>
          <a:p>
            <a:pPr algn="ctr"/>
            <a:r>
              <a:rPr lang="en-US"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5">
                      <a:satMod val="175000"/>
                      <a:alpha val="40000"/>
                    </a:schemeClr>
                  </a:glow>
                  <a:outerShdw blurRad="50800" algn="tl" rotWithShape="0">
                    <a:srgbClr val="000000"/>
                  </a:outerShdw>
                </a:effectLst>
              </a:rPr>
              <a:t>Coming Soon</a:t>
            </a:r>
          </a:p>
        </p:txBody>
      </p:sp>
      <p:sp>
        <p:nvSpPr>
          <p:cNvPr id="4" name="TextBox 3">
            <a:extLst>
              <a:ext uri="{FF2B5EF4-FFF2-40B4-BE49-F238E27FC236}">
                <a16:creationId xmlns:a16="http://schemas.microsoft.com/office/drawing/2014/main" id="{54BEDF26-5884-C146-95A8-42084130155B}"/>
              </a:ext>
            </a:extLst>
          </p:cNvPr>
          <p:cNvSpPr txBox="1"/>
          <p:nvPr/>
        </p:nvSpPr>
        <p:spPr>
          <a:xfrm>
            <a:off x="2556063" y="1662544"/>
            <a:ext cx="4031873" cy="4985980"/>
          </a:xfrm>
          <a:prstGeom prst="rect">
            <a:avLst/>
          </a:prstGeom>
          <a:noFill/>
        </p:spPr>
        <p:txBody>
          <a:bodyPr wrap="none" rtlCol="0">
            <a:spAutoFit/>
          </a:bodyPr>
          <a:lstStyle/>
          <a:p>
            <a:r>
              <a:rPr lang="en-US" sz="30000" dirty="0">
                <a:solidFill>
                  <a:srgbClr val="92D050"/>
                </a:solidFill>
              </a:rPr>
              <a:t>™</a:t>
            </a:r>
          </a:p>
          <a:p>
            <a:endParaRPr lang="en-US" dirty="0"/>
          </a:p>
        </p:txBody>
      </p:sp>
    </p:spTree>
    <p:extLst>
      <p:ext uri="{BB962C8B-B14F-4D97-AF65-F5344CB8AC3E}">
        <p14:creationId xmlns:p14="http://schemas.microsoft.com/office/powerpoint/2010/main" val="402233851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923" y="326593"/>
            <a:ext cx="8990077" cy="1016000"/>
          </a:xfrm>
        </p:spPr>
        <p:txBody>
          <a:bodyPr/>
          <a:lstStyle/>
          <a:p>
            <a:pPr algn="ctr"/>
            <a:r>
              <a:rPr lang="en-US" dirty="0"/>
              <a:t> </a:t>
            </a:r>
            <a:r>
              <a:rPr lang="en-US" b="1" dirty="0">
                <a:solidFill>
                  <a:srgbClr val="FFFF00"/>
                </a:solidFill>
                <a:latin typeface="+mn-lt"/>
              </a:rPr>
              <a:t>A MATTER OF PERSPECTIVE</a:t>
            </a:r>
          </a:p>
        </p:txBody>
      </p:sp>
      <p:pic>
        <p:nvPicPr>
          <p:cNvPr id="4" name="Content Placeholder 3" descr="691px-M&amp;M's_Plain.jpg"/>
          <p:cNvPicPr>
            <a:picLocks noGrp="1" noChangeAspect="1"/>
          </p:cNvPicPr>
          <p:nvPr>
            <p:ph sz="quarter" idx="10"/>
          </p:nvPr>
        </p:nvPicPr>
        <p:blipFill rotWithShape="1">
          <a:blip r:embed="rId2" cstate="screen">
            <a:extLst>
              <a:ext uri="{28A0092B-C50C-407E-A947-70E740481C1C}">
                <a14:useLocalDpi xmlns:a14="http://schemas.microsoft.com/office/drawing/2010/main"/>
              </a:ext>
            </a:extLst>
          </a:blip>
          <a:srcRect l="-841" r="-745"/>
          <a:stretch/>
        </p:blipFill>
        <p:spPr>
          <a:xfrm>
            <a:off x="5467077" y="2234088"/>
            <a:ext cx="3676923" cy="3017934"/>
          </a:xfrm>
        </p:spPr>
      </p:pic>
      <p:pic>
        <p:nvPicPr>
          <p:cNvPr id="5" name="Content Placeholder 3" descr="800px-Smarties-UK-Candies.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925334"/>
            <a:ext cx="5467078" cy="2326688"/>
          </a:xfrm>
          <a:prstGeom prst="rect">
            <a:avLst/>
          </a:prstGeom>
        </p:spPr>
      </p:pic>
    </p:spTree>
    <p:extLst>
      <p:ext uri="{BB962C8B-B14F-4D97-AF65-F5344CB8AC3E}">
        <p14:creationId xmlns:p14="http://schemas.microsoft.com/office/powerpoint/2010/main" val="3873238476"/>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468"/>
            <a:ext cx="8229600" cy="1227125"/>
          </a:xfrm>
        </p:spPr>
        <p:txBody>
          <a:bodyPr>
            <a:noAutofit/>
          </a:bodyPr>
          <a:lstStyle/>
          <a:p>
            <a:pPr algn="ctr"/>
            <a:r>
              <a:rPr lang="en-US"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5">
                      <a:satMod val="175000"/>
                      <a:alpha val="40000"/>
                    </a:schemeClr>
                  </a:glow>
                  <a:outerShdw blurRad="50800" algn="tl" rotWithShape="0">
                    <a:srgbClr val="000000"/>
                  </a:outerShdw>
                </a:effectLst>
              </a:rPr>
              <a:t>Conclusion</a:t>
            </a:r>
          </a:p>
        </p:txBody>
      </p:sp>
      <p:pic>
        <p:nvPicPr>
          <p:cNvPr id="4" name="Content Placeholder 3" descr="Thank-you-word-cloud.jpg">
            <a:extLst>
              <a:ext uri="{FF2B5EF4-FFF2-40B4-BE49-F238E27FC236}">
                <a16:creationId xmlns:a16="http://schemas.microsoft.com/office/drawing/2014/main" id="{AA4C595C-307A-F344-A4B9-6084255B67A7}"/>
              </a:ext>
            </a:extLst>
          </p:cNvPr>
          <p:cNvPicPr>
            <a:picLocks noGrp="1" noChangeAspect="1"/>
          </p:cNvPicPr>
          <p:nvPr>
            <p:ph sz="quarter" idx="10"/>
          </p:nvPr>
        </p:nvPicPr>
        <p:blipFill rotWithShape="1">
          <a:blip r:embed="rId2" cstate="screen">
            <a:extLst>
              <a:ext uri="{28A0092B-C50C-407E-A947-70E740481C1C}">
                <a14:useLocalDpi xmlns:a14="http://schemas.microsoft.com/office/drawing/2010/main"/>
              </a:ext>
            </a:extLst>
          </a:blip>
          <a:srcRect b="-211"/>
          <a:stretch/>
        </p:blipFill>
        <p:spPr>
          <a:xfrm>
            <a:off x="621259" y="1473200"/>
            <a:ext cx="8220570" cy="4391025"/>
          </a:xfrm>
        </p:spPr>
      </p:pic>
    </p:spTree>
    <p:extLst>
      <p:ext uri="{BB962C8B-B14F-4D97-AF65-F5344CB8AC3E}">
        <p14:creationId xmlns:p14="http://schemas.microsoft.com/office/powerpoint/2010/main" val="36726288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987507"/>
            <a:ext cx="8229600" cy="4431723"/>
          </a:xfrm>
        </p:spPr>
        <p:txBody>
          <a:bodyPr>
            <a:normAutofit fontScale="92500" lnSpcReduction="1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400" dirty="0">
                <a:solidFill>
                  <a:srgbClr val="FFFF00"/>
                </a:solidFill>
                <a:latin typeface="Apple Chancery" charset="0"/>
                <a:ea typeface="Apple Chancery" charset="0"/>
                <a:cs typeface="Apple Chancery" charset="0"/>
              </a:rPr>
              <a:t>UNTIL NEXT </a:t>
            </a:r>
          </a:p>
          <a:p>
            <a:pPr marL="0" marR="0" lvl="0" indent="0" algn="ctr" defTabSz="914400" eaLnBrk="1" fontAlgn="auto" latinLnBrk="0" hangingPunct="1">
              <a:lnSpc>
                <a:spcPct val="100000"/>
              </a:lnSpc>
              <a:spcBef>
                <a:spcPts val="0"/>
              </a:spcBef>
              <a:spcAft>
                <a:spcPts val="0"/>
              </a:spcAft>
              <a:buClrTx/>
              <a:buSzTx/>
              <a:buFontTx/>
              <a:buNone/>
              <a:tabLst/>
              <a:defRPr/>
            </a:pPr>
            <a:r>
              <a:rPr lang="en-US" sz="10400" dirty="0">
                <a:solidFill>
                  <a:srgbClr val="FFFF00"/>
                </a:solidFill>
                <a:latin typeface="Apple Chancery" charset="0"/>
                <a:ea typeface="Apple Chancery" charset="0"/>
                <a:cs typeface="Apple Chancery" charset="0"/>
              </a:rPr>
              <a:t>TIME</a:t>
            </a:r>
            <a:r>
              <a:rPr lang="en-US" sz="10400" dirty="0">
                <a:solidFill>
                  <a:srgbClr val="FF0000"/>
                </a:solidFill>
                <a:latin typeface="Apple Chancery" charset="0"/>
                <a:ea typeface="Apple Chancery" charset="0"/>
                <a:cs typeface="Apple Chancery" charset="0"/>
              </a:rPr>
              <a:t>!</a:t>
            </a:r>
          </a:p>
        </p:txBody>
      </p:sp>
    </p:spTree>
    <p:extLst>
      <p:ext uri="{BB962C8B-B14F-4D97-AF65-F5344CB8AC3E}">
        <p14:creationId xmlns:p14="http://schemas.microsoft.com/office/powerpoint/2010/main" val="211004117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32"/>
            <a:ext cx="9144000" cy="1250982"/>
          </a:xfrm>
        </p:spPr>
        <p:txBody>
          <a:bodyPr>
            <a:noAutofit/>
          </a:bodyPr>
          <a:lstStyle/>
          <a:p>
            <a:pPr algn="ctr"/>
            <a:r>
              <a:rPr lang="en-US" sz="4800" b="1" dirty="0">
                <a:solidFill>
                  <a:srgbClr val="FFFF00"/>
                </a:solidFill>
                <a:latin typeface="+mn-lt"/>
                <a:cs typeface="Times New Roman"/>
              </a:rPr>
              <a:t>  </a:t>
            </a:r>
            <a:r>
              <a:rPr lang="en-US" b="1" dirty="0">
                <a:solidFill>
                  <a:srgbClr val="FFFF00"/>
                </a:solidFill>
                <a:latin typeface="+mn-lt"/>
                <a:cs typeface="Times New Roman"/>
              </a:rPr>
              <a:t>Always include a cat picture</a:t>
            </a:r>
          </a:p>
        </p:txBody>
      </p:sp>
      <p:sp>
        <p:nvSpPr>
          <p:cNvPr id="3" name="Content Placeholder 2"/>
          <p:cNvSpPr>
            <a:spLocks noGrp="1"/>
          </p:cNvSpPr>
          <p:nvPr>
            <p:ph sz="quarter" idx="10"/>
          </p:nvPr>
        </p:nvSpPr>
        <p:spPr>
          <a:xfrm>
            <a:off x="457200" y="1257114"/>
            <a:ext cx="8229600" cy="4469020"/>
          </a:xfrm>
        </p:spPr>
        <p:txBody>
          <a:bodyPr/>
          <a:lstStyle/>
          <a:p>
            <a:pPr marL="0" indent="0">
              <a:buNone/>
            </a:pPr>
            <a:r>
              <a:rPr lang="en-US" sz="3200" b="1" dirty="0">
                <a:solidFill>
                  <a:schemeClr val="bg1"/>
                </a:solidFill>
                <a:latin typeface="+mn-lt"/>
                <a:cs typeface="Times New Roman"/>
              </a:rPr>
              <a:t>          </a:t>
            </a:r>
            <a:endParaRPr lang="en-US" sz="3200" dirty="0">
              <a:solidFill>
                <a:schemeClr val="bg1"/>
              </a:solidFill>
              <a:latin typeface="+mn-lt"/>
              <a:cs typeface="Times New Roman"/>
            </a:endParaRPr>
          </a:p>
          <a:p>
            <a:pPr marL="0" indent="0">
              <a:buNone/>
            </a:pPr>
            <a:r>
              <a:rPr lang="en-US" dirty="0"/>
              <a:t> </a:t>
            </a:r>
          </a:p>
        </p:txBody>
      </p:sp>
      <p:pic>
        <p:nvPicPr>
          <p:cNvPr id="6" name="Content Placeholder 3" descr="cat-1382015906Wuw.jpg"/>
          <p:cNvPicPr>
            <a:picLocks noChangeAspect="1"/>
          </p:cNvPicPr>
          <p:nvPr/>
        </p:nvPicPr>
        <p:blipFill rotWithShape="1">
          <a:blip r:embed="rId2" cstate="screen">
            <a:extLst>
              <a:ext uri="{28A0092B-C50C-407E-A947-70E740481C1C}">
                <a14:useLocalDpi xmlns:a14="http://schemas.microsoft.com/office/drawing/2010/main"/>
              </a:ext>
            </a:extLst>
          </a:blip>
          <a:srcRect l="-99" r="-270"/>
          <a:stretch/>
        </p:blipFill>
        <p:spPr>
          <a:xfrm>
            <a:off x="1303130" y="1408134"/>
            <a:ext cx="6548783" cy="4318000"/>
          </a:xfrm>
          <a:prstGeom prst="rect">
            <a:avLst/>
          </a:prstGeom>
        </p:spPr>
      </p:pic>
    </p:spTree>
    <p:extLst>
      <p:ext uri="{BB962C8B-B14F-4D97-AF65-F5344CB8AC3E}">
        <p14:creationId xmlns:p14="http://schemas.microsoft.com/office/powerpoint/2010/main" val="3082744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30629" y="1946468"/>
            <a:ext cx="8875231" cy="3779665"/>
          </a:xfrm>
        </p:spPr>
        <p:txBody>
          <a:bodyPr>
            <a:normAutofit/>
          </a:bodyPr>
          <a:lstStyle/>
          <a:p>
            <a:pPr marL="0" indent="0" algn="ctr">
              <a:buNone/>
            </a:pPr>
            <a:r>
              <a:rPr lang="en-US" sz="145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5">
                      <a:satMod val="175000"/>
                      <a:alpha val="40000"/>
                    </a:schemeClr>
                  </a:glow>
                  <a:outerShdw blurRad="50800" algn="tl" rotWithShape="0">
                    <a:srgbClr val="000000"/>
                  </a:outerShdw>
                </a:effectLst>
              </a:rPr>
              <a:t>Stuff</a:t>
            </a:r>
            <a:endParaRPr lang="en-US" sz="14500" dirty="0"/>
          </a:p>
        </p:txBody>
      </p:sp>
    </p:spTree>
    <p:extLst>
      <p:ext uri="{BB962C8B-B14F-4D97-AF65-F5344CB8AC3E}">
        <p14:creationId xmlns:p14="http://schemas.microsoft.com/office/powerpoint/2010/main" val="2288738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BC0032A3-5F38-E34C-8766-EF2B12A95D7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2812" y="1961535"/>
            <a:ext cx="8398375" cy="2152652"/>
          </a:xfrm>
          <a:prstGeom prst="rect">
            <a:avLst/>
          </a:prstGeom>
        </p:spPr>
      </p:pic>
    </p:spTree>
    <p:extLst>
      <p:ext uri="{BB962C8B-B14F-4D97-AF65-F5344CB8AC3E}">
        <p14:creationId xmlns:p14="http://schemas.microsoft.com/office/powerpoint/2010/main" val="1124999854"/>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CD4E67-81EB-DA46-A659-3E51151D4C79}"/>
              </a:ext>
            </a:extLst>
          </p:cNvPr>
          <p:cNvSpPr>
            <a:spLocks noGrp="1"/>
          </p:cNvSpPr>
          <p:nvPr>
            <p:ph sz="quarter" idx="10"/>
          </p:nvPr>
        </p:nvSpPr>
        <p:spPr>
          <a:xfrm>
            <a:off x="457200" y="2201332"/>
            <a:ext cx="8229600" cy="3524801"/>
          </a:xfrm>
        </p:spPr>
        <p:txBody>
          <a:bodyPr/>
          <a:lstStyle/>
          <a:p>
            <a:pPr marL="0" indent="0" algn="ctr" fontAlgn="base">
              <a:buNone/>
            </a:pPr>
            <a:r>
              <a:rPr lang="en-CA" i="1" dirty="0">
                <a:solidFill>
                  <a:schemeClr val="bg1"/>
                </a:solidFill>
              </a:rPr>
              <a:t>In learning you will teach</a:t>
            </a:r>
          </a:p>
          <a:p>
            <a:pPr marL="0" indent="0" algn="ctr" fontAlgn="base">
              <a:buNone/>
            </a:pPr>
            <a:r>
              <a:rPr lang="en-CA" i="1" dirty="0">
                <a:solidFill>
                  <a:schemeClr val="bg1"/>
                </a:solidFill>
              </a:rPr>
              <a:t>And in teaching you will learn</a:t>
            </a:r>
          </a:p>
          <a:p>
            <a:pPr marL="0" indent="0" algn="ctr">
              <a:buNone/>
            </a:pPr>
            <a:endParaRPr lang="en-US" dirty="0"/>
          </a:p>
          <a:p>
            <a:pPr marL="0" indent="0" algn="ctr">
              <a:buNone/>
            </a:pPr>
            <a:r>
              <a:rPr lang="en-CA" dirty="0">
                <a:solidFill>
                  <a:schemeClr val="bg1">
                    <a:lumMod val="65000"/>
                  </a:schemeClr>
                </a:solidFill>
              </a:rPr>
              <a:t>Phil Collins' </a:t>
            </a:r>
            <a:r>
              <a:rPr lang="en-CA" i="1" dirty="0">
                <a:solidFill>
                  <a:schemeClr val="bg1">
                    <a:lumMod val="65000"/>
                  </a:schemeClr>
                </a:solidFill>
              </a:rPr>
              <a:t>Son of Man  </a:t>
            </a:r>
            <a:r>
              <a:rPr lang="en-CA" dirty="0">
                <a:solidFill>
                  <a:schemeClr val="bg1">
                    <a:lumMod val="65000"/>
                  </a:schemeClr>
                </a:solidFill>
              </a:rPr>
              <a:t>(1999)</a:t>
            </a:r>
            <a:endParaRPr lang="en-US" dirty="0">
              <a:solidFill>
                <a:schemeClr val="bg1">
                  <a:lumMod val="65000"/>
                </a:schemeClr>
              </a:solidFill>
            </a:endParaRPr>
          </a:p>
        </p:txBody>
      </p:sp>
    </p:spTree>
    <p:extLst>
      <p:ext uri="{BB962C8B-B14F-4D97-AF65-F5344CB8AC3E}">
        <p14:creationId xmlns:p14="http://schemas.microsoft.com/office/powerpoint/2010/main" val="755463946"/>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6078"/>
            <a:ext cx="8229600" cy="1016000"/>
          </a:xfrm>
        </p:spPr>
        <p:txBody>
          <a:bodyPr>
            <a:normAutofit/>
          </a:bodyPr>
          <a:lstStyle/>
          <a:p>
            <a:pPr algn="ctr"/>
            <a:r>
              <a:rPr lang="en-US" sz="5400" b="1" dirty="0">
                <a:solidFill>
                  <a:srgbClr val="FFFFFF"/>
                </a:solidFill>
                <a:latin typeface="Arial"/>
                <a:cs typeface="Arial"/>
              </a:rPr>
              <a:t> </a:t>
            </a:r>
            <a:r>
              <a:rPr lang="en-US" b="1" dirty="0">
                <a:solidFill>
                  <a:srgbClr val="FFFF00"/>
                </a:solidFill>
                <a:latin typeface="+mn-lt"/>
                <a:cs typeface="Arial"/>
              </a:rPr>
              <a:t>Our Academic Partners</a:t>
            </a:r>
            <a:r>
              <a:rPr lang="en-US" b="1" dirty="0">
                <a:solidFill>
                  <a:srgbClr val="FFFF00"/>
                </a:solidFill>
                <a:latin typeface="Arial"/>
                <a:cs typeface="Arial"/>
              </a:rPr>
              <a:t> </a:t>
            </a:r>
          </a:p>
        </p:txBody>
      </p:sp>
      <p:pic>
        <p:nvPicPr>
          <p:cNvPr id="10" name="Picture 9"/>
          <p:cNvPicPr>
            <a:picLocks noChangeAspect="1"/>
          </p:cNvPicPr>
          <p:nvPr/>
        </p:nvPicPr>
        <p:blipFill>
          <a:blip r:embed="rId2"/>
          <a:stretch>
            <a:fillRect/>
          </a:stretch>
        </p:blipFill>
        <p:spPr>
          <a:xfrm>
            <a:off x="446536" y="2526632"/>
            <a:ext cx="8210484" cy="1225445"/>
          </a:xfrm>
          <a:prstGeom prst="rect">
            <a:avLst/>
          </a:prstGeom>
        </p:spPr>
      </p:pic>
    </p:spTree>
    <p:extLst>
      <p:ext uri="{BB962C8B-B14F-4D97-AF65-F5344CB8AC3E}">
        <p14:creationId xmlns:p14="http://schemas.microsoft.com/office/powerpoint/2010/main" val="3270555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website&#10;&#10;Description automatically generated">
            <a:extLst>
              <a:ext uri="{FF2B5EF4-FFF2-40B4-BE49-F238E27FC236}">
                <a16:creationId xmlns:a16="http://schemas.microsoft.com/office/drawing/2014/main" id="{154EDEAF-87D0-7746-9362-A36461119D6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82855" y="144966"/>
            <a:ext cx="2778290" cy="5575610"/>
          </a:xfrm>
          <a:prstGeom prst="rect">
            <a:avLst/>
          </a:prstGeom>
        </p:spPr>
      </p:pic>
    </p:spTree>
    <p:extLst>
      <p:ext uri="{BB962C8B-B14F-4D97-AF65-F5344CB8AC3E}">
        <p14:creationId xmlns:p14="http://schemas.microsoft.com/office/powerpoint/2010/main" val="3665165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letter&#10;&#10;Description automatically generated">
            <a:extLst>
              <a:ext uri="{FF2B5EF4-FFF2-40B4-BE49-F238E27FC236}">
                <a16:creationId xmlns:a16="http://schemas.microsoft.com/office/drawing/2014/main" id="{67778A8C-8140-8745-A445-CC1B9B2E1CE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42840" y="200722"/>
            <a:ext cx="4058319" cy="5523416"/>
          </a:xfrm>
          <a:prstGeom prst="rect">
            <a:avLst/>
          </a:prstGeom>
        </p:spPr>
      </p:pic>
    </p:spTree>
    <p:extLst>
      <p:ext uri="{BB962C8B-B14F-4D97-AF65-F5344CB8AC3E}">
        <p14:creationId xmlns:p14="http://schemas.microsoft.com/office/powerpoint/2010/main" val="2180802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3445B4F0-73FE-3A4B-A1D6-FADAC5E0B6B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94524" y="256478"/>
            <a:ext cx="3354951" cy="5491589"/>
          </a:xfrm>
          <a:prstGeom prst="rect">
            <a:avLst/>
          </a:prstGeom>
        </p:spPr>
      </p:pic>
    </p:spTree>
    <p:extLst>
      <p:ext uri="{BB962C8B-B14F-4D97-AF65-F5344CB8AC3E}">
        <p14:creationId xmlns:p14="http://schemas.microsoft.com/office/powerpoint/2010/main" val="3735959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17FF4A85-FA8D-4948-9F3C-F18A4AA3E3B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95175" y="289931"/>
            <a:ext cx="3953649" cy="5508702"/>
          </a:xfrm>
          <a:prstGeom prst="rect">
            <a:avLst/>
          </a:prstGeom>
        </p:spPr>
      </p:pic>
    </p:spTree>
    <p:extLst>
      <p:ext uri="{BB962C8B-B14F-4D97-AF65-F5344CB8AC3E}">
        <p14:creationId xmlns:p14="http://schemas.microsoft.com/office/powerpoint/2010/main" val="4274679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C719A3A9-EAE4-A94A-B5E0-510006F0792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92691" y="167268"/>
            <a:ext cx="4558618" cy="5698273"/>
          </a:xfrm>
          <a:prstGeom prst="rect">
            <a:avLst/>
          </a:prstGeom>
        </p:spPr>
      </p:pic>
    </p:spTree>
    <p:extLst>
      <p:ext uri="{BB962C8B-B14F-4D97-AF65-F5344CB8AC3E}">
        <p14:creationId xmlns:p14="http://schemas.microsoft.com/office/powerpoint/2010/main" val="497107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EEA1E391-69E7-E64B-9C9E-619E6CEEEA6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09838" y="200722"/>
            <a:ext cx="3724323" cy="5519854"/>
          </a:xfrm>
          <a:prstGeom prst="rect">
            <a:avLst/>
          </a:prstGeom>
        </p:spPr>
      </p:pic>
    </p:spTree>
    <p:extLst>
      <p:ext uri="{BB962C8B-B14F-4D97-AF65-F5344CB8AC3E}">
        <p14:creationId xmlns:p14="http://schemas.microsoft.com/office/powerpoint/2010/main" val="29370514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7F150316-80EE-7944-9C0C-A8322A5D86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34370" y="133814"/>
            <a:ext cx="2875260" cy="5519854"/>
          </a:xfrm>
          <a:prstGeom prst="rect">
            <a:avLst/>
          </a:prstGeom>
        </p:spPr>
      </p:pic>
    </p:spTree>
    <p:extLst>
      <p:ext uri="{BB962C8B-B14F-4D97-AF65-F5344CB8AC3E}">
        <p14:creationId xmlns:p14="http://schemas.microsoft.com/office/powerpoint/2010/main" val="17785577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0E3F25B7-3D64-D440-85A8-80472B41665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71509" y="122663"/>
            <a:ext cx="4600982" cy="5609063"/>
          </a:xfrm>
          <a:prstGeom prst="rect">
            <a:avLst/>
          </a:prstGeom>
        </p:spPr>
      </p:pic>
    </p:spTree>
    <p:extLst>
      <p:ext uri="{BB962C8B-B14F-4D97-AF65-F5344CB8AC3E}">
        <p14:creationId xmlns:p14="http://schemas.microsoft.com/office/powerpoint/2010/main" val="27928005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0985C74E-E564-DF4F-8B08-173A16DC7EC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1223" y="189570"/>
            <a:ext cx="3061553" cy="5475249"/>
          </a:xfrm>
          <a:prstGeom prst="rect">
            <a:avLst/>
          </a:prstGeom>
        </p:spPr>
      </p:pic>
    </p:spTree>
    <p:extLst>
      <p:ext uri="{BB962C8B-B14F-4D97-AF65-F5344CB8AC3E}">
        <p14:creationId xmlns:p14="http://schemas.microsoft.com/office/powerpoint/2010/main" val="129897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E20A4-3057-4E94-89A1-33E4937A53F5}"/>
              </a:ext>
            </a:extLst>
          </p:cNvPr>
          <p:cNvSpPr>
            <a:spLocks noGrp="1"/>
          </p:cNvSpPr>
          <p:nvPr>
            <p:ph type="title"/>
          </p:nvPr>
        </p:nvSpPr>
        <p:spPr>
          <a:xfrm>
            <a:off x="457200" y="0"/>
            <a:ext cx="8229600" cy="1016000"/>
          </a:xfrm>
        </p:spPr>
        <p:txBody>
          <a:bodyPr>
            <a:normAutofit fontScale="90000"/>
          </a:bodyPr>
          <a:lstStyle/>
          <a:p>
            <a:pPr algn="ctr"/>
            <a:br>
              <a:rPr lang="en-US" dirty="0">
                <a:solidFill>
                  <a:schemeClr val="bg1"/>
                </a:solidFill>
              </a:rPr>
            </a:br>
            <a:br>
              <a:rPr lang="en-US" sz="5300" dirty="0">
                <a:solidFill>
                  <a:schemeClr val="bg1"/>
                </a:solidFill>
              </a:rPr>
            </a:br>
            <a:r>
              <a:rPr lang="en-US" sz="5300" dirty="0">
                <a:solidFill>
                  <a:schemeClr val="bg1"/>
                </a:solidFill>
              </a:rPr>
              <a:t>Livestream Link</a:t>
            </a:r>
            <a:r>
              <a:rPr lang="en-US" sz="5300" dirty="0">
                <a:solidFill>
                  <a:srgbClr val="FF0000"/>
                </a:solidFill>
              </a:rPr>
              <a:t>?</a:t>
            </a:r>
            <a:br>
              <a:rPr lang="en-CA" sz="5300" dirty="0">
                <a:solidFill>
                  <a:srgbClr val="FF0000"/>
                </a:solidFill>
              </a:rPr>
            </a:br>
            <a:br>
              <a:rPr lang="en-CA" dirty="0"/>
            </a:br>
            <a:endParaRPr lang="en-CA" sz="4800" dirty="0">
              <a:solidFill>
                <a:srgbClr val="FFFF00"/>
              </a:solidFill>
            </a:endParaRPr>
          </a:p>
        </p:txBody>
      </p:sp>
      <p:sp>
        <p:nvSpPr>
          <p:cNvPr id="4" name="Rectangle 1">
            <a:extLst>
              <a:ext uri="{FF2B5EF4-FFF2-40B4-BE49-F238E27FC236}">
                <a16:creationId xmlns:a16="http://schemas.microsoft.com/office/drawing/2014/main" id="{57E9672E-9523-D54D-8390-338955052041}"/>
              </a:ext>
            </a:extLst>
          </p:cNvPr>
          <p:cNvSpPr>
            <a:spLocks noGrp="1" noChangeArrowheads="1"/>
          </p:cNvSpPr>
          <p:nvPr>
            <p:ph sz="quarter" idx="10"/>
          </p:nvPr>
        </p:nvSpPr>
        <p:spPr bwMode="auto">
          <a:xfrm>
            <a:off x="111484" y="5508413"/>
            <a:ext cx="89210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2000" b="0" i="0" u="none" strike="noStrike" cap="none" normalizeH="0" baseline="0" dirty="0">
                <a:ln>
                  <a:noFill/>
                </a:ln>
                <a:solidFill>
                  <a:srgbClr val="800080"/>
                </a:solidFill>
                <a:effectLst/>
                <a:latin typeface="Arial" panose="020B0604020202020204" pitchFamily="34" charset="0"/>
                <a:ea typeface="Calibri" panose="020F0502020204030204" pitchFamily="34" charset="0"/>
                <a:hlinkClick r:id="rId2"/>
              </a:rPr>
              <a:t>https://mediasite.audiovisual.ubc.ca/Mediasite/Channel/law422-001-2021-22</a:t>
            </a:r>
            <a:r>
              <a:rPr kumimoji="0" lang="en-CA" altLang="en-US" sz="2000" b="0" i="0" u="none" strike="noStrike" cap="none" normalizeH="0" baseline="0" dirty="0">
                <a:ln>
                  <a:noFill/>
                </a:ln>
                <a:solidFill>
                  <a:schemeClr val="tx1"/>
                </a:solidFill>
                <a:effectLst/>
                <a:latin typeface="Arial" panose="020B0604020202020204" pitchFamily="34" charset="0"/>
              </a:rPr>
              <a:t> </a:t>
            </a:r>
          </a:p>
        </p:txBody>
      </p:sp>
      <p:pic>
        <p:nvPicPr>
          <p:cNvPr id="6" name="Picture 5" descr="A picture containing calendar&#10;&#10;Description automatically generated">
            <a:extLst>
              <a:ext uri="{FF2B5EF4-FFF2-40B4-BE49-F238E27FC236}">
                <a16:creationId xmlns:a16="http://schemas.microsoft.com/office/drawing/2014/main" id="{61D38E6E-F93F-474E-9CE5-F5397449A96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19642" y="1245326"/>
            <a:ext cx="3904716" cy="3857897"/>
          </a:xfrm>
          <a:prstGeom prst="rect">
            <a:avLst/>
          </a:prstGeom>
        </p:spPr>
      </p:pic>
    </p:spTree>
    <p:extLst>
      <p:ext uri="{BB962C8B-B14F-4D97-AF65-F5344CB8AC3E}">
        <p14:creationId xmlns:p14="http://schemas.microsoft.com/office/powerpoint/2010/main" val="1108292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252AD2EE-9393-2949-BA39-87EEFF9912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95388" y="223024"/>
            <a:ext cx="2353224" cy="5519854"/>
          </a:xfrm>
          <a:prstGeom prst="rect">
            <a:avLst/>
          </a:prstGeom>
        </p:spPr>
      </p:pic>
    </p:spTree>
    <p:extLst>
      <p:ext uri="{BB962C8B-B14F-4D97-AF65-F5344CB8AC3E}">
        <p14:creationId xmlns:p14="http://schemas.microsoft.com/office/powerpoint/2010/main" val="29645385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23632227-A692-7E44-AE1D-2BCE090EAB9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62984" y="200722"/>
            <a:ext cx="2218031" cy="5475249"/>
          </a:xfrm>
          <a:prstGeom prst="rect">
            <a:avLst/>
          </a:prstGeom>
        </p:spPr>
      </p:pic>
    </p:spTree>
    <p:extLst>
      <p:ext uri="{BB962C8B-B14F-4D97-AF65-F5344CB8AC3E}">
        <p14:creationId xmlns:p14="http://schemas.microsoft.com/office/powerpoint/2010/main" val="30528594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AD2710E4-06CD-FE44-99C7-BEB00529420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82900" y="211873"/>
            <a:ext cx="2978199" cy="5597912"/>
          </a:xfrm>
          <a:prstGeom prst="rect">
            <a:avLst/>
          </a:prstGeom>
        </p:spPr>
      </p:pic>
    </p:spTree>
    <p:extLst>
      <p:ext uri="{BB962C8B-B14F-4D97-AF65-F5344CB8AC3E}">
        <p14:creationId xmlns:p14="http://schemas.microsoft.com/office/powerpoint/2010/main" val="39089800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D927E2B0-B749-624A-9851-010DE370317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99925" y="223024"/>
            <a:ext cx="3344150" cy="5486400"/>
          </a:xfrm>
          <a:prstGeom prst="rect">
            <a:avLst/>
          </a:prstGeom>
        </p:spPr>
      </p:pic>
    </p:spTree>
    <p:extLst>
      <p:ext uri="{BB962C8B-B14F-4D97-AF65-F5344CB8AC3E}">
        <p14:creationId xmlns:p14="http://schemas.microsoft.com/office/powerpoint/2010/main" val="24943349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DCF06E57-5330-4F40-9D58-E37E3110E60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51514" y="234176"/>
            <a:ext cx="3640972" cy="5475249"/>
          </a:xfrm>
          <a:prstGeom prst="rect">
            <a:avLst/>
          </a:prstGeom>
        </p:spPr>
      </p:pic>
    </p:spTree>
    <p:extLst>
      <p:ext uri="{BB962C8B-B14F-4D97-AF65-F5344CB8AC3E}">
        <p14:creationId xmlns:p14="http://schemas.microsoft.com/office/powerpoint/2010/main" val="41140218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70E6BD19-CD44-524E-8659-C131DEF5D37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04418" y="133815"/>
            <a:ext cx="2935163" cy="5553307"/>
          </a:xfrm>
          <a:prstGeom prst="rect">
            <a:avLst/>
          </a:prstGeom>
        </p:spPr>
      </p:pic>
    </p:spTree>
    <p:extLst>
      <p:ext uri="{BB962C8B-B14F-4D97-AF65-F5344CB8AC3E}">
        <p14:creationId xmlns:p14="http://schemas.microsoft.com/office/powerpoint/2010/main" val="18902093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3083027A-CD3C-F441-A261-4956258A043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63602" y="144966"/>
            <a:ext cx="2416796" cy="5564459"/>
          </a:xfrm>
          <a:prstGeom prst="rect">
            <a:avLst/>
          </a:prstGeom>
        </p:spPr>
      </p:pic>
    </p:spTree>
    <p:extLst>
      <p:ext uri="{BB962C8B-B14F-4D97-AF65-F5344CB8AC3E}">
        <p14:creationId xmlns:p14="http://schemas.microsoft.com/office/powerpoint/2010/main" val="37695882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42B8D647-204E-7E4A-893A-6E539085F95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83163" y="144966"/>
            <a:ext cx="2977673" cy="5653668"/>
          </a:xfrm>
          <a:prstGeom prst="rect">
            <a:avLst/>
          </a:prstGeom>
        </p:spPr>
      </p:pic>
    </p:spTree>
    <p:extLst>
      <p:ext uri="{BB962C8B-B14F-4D97-AF65-F5344CB8AC3E}">
        <p14:creationId xmlns:p14="http://schemas.microsoft.com/office/powerpoint/2010/main" val="9720504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6EEF4066-2B61-8C47-91F6-27F67AD5C96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70604" y="278781"/>
            <a:ext cx="4802791" cy="5486400"/>
          </a:xfrm>
          <a:prstGeom prst="rect">
            <a:avLst/>
          </a:prstGeom>
        </p:spPr>
      </p:pic>
    </p:spTree>
    <p:extLst>
      <p:ext uri="{BB962C8B-B14F-4D97-AF65-F5344CB8AC3E}">
        <p14:creationId xmlns:p14="http://schemas.microsoft.com/office/powerpoint/2010/main" val="30638561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a:extLst>
              <a:ext uri="{FF2B5EF4-FFF2-40B4-BE49-F238E27FC236}">
                <a16:creationId xmlns:a16="http://schemas.microsoft.com/office/drawing/2014/main" id="{2EFB139E-CB68-B74A-AF82-CDDDEF18966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96713" y="133814"/>
            <a:ext cx="4150573" cy="5597912"/>
          </a:xfrm>
          <a:prstGeom prst="rect">
            <a:avLst/>
          </a:prstGeom>
        </p:spPr>
      </p:pic>
    </p:spTree>
    <p:extLst>
      <p:ext uri="{BB962C8B-B14F-4D97-AF65-F5344CB8AC3E}">
        <p14:creationId xmlns:p14="http://schemas.microsoft.com/office/powerpoint/2010/main" val="118184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F1613-7F8F-E246-A0C2-9BA83B1081F1}"/>
              </a:ext>
            </a:extLst>
          </p:cNvPr>
          <p:cNvSpPr>
            <a:spLocks noGrp="1"/>
          </p:cNvSpPr>
          <p:nvPr>
            <p:ph type="title"/>
          </p:nvPr>
        </p:nvSpPr>
        <p:spPr>
          <a:xfrm>
            <a:off x="457200" y="0"/>
            <a:ext cx="8229600" cy="1016000"/>
          </a:xfrm>
        </p:spPr>
        <p:txBody>
          <a:bodyPr/>
          <a:lstStyle/>
          <a:p>
            <a:pPr algn="ctr"/>
            <a:r>
              <a:rPr lang="en-US" dirty="0">
                <a:solidFill>
                  <a:schemeClr val="bg1"/>
                </a:solidFill>
              </a:rPr>
              <a:t>Any Questions</a:t>
            </a:r>
            <a:r>
              <a:rPr lang="en-US" dirty="0">
                <a:solidFill>
                  <a:srgbClr val="FFFF00"/>
                </a:solidFill>
              </a:rPr>
              <a:t>?</a:t>
            </a:r>
            <a:r>
              <a:rPr lang="en-US" dirty="0">
                <a:solidFill>
                  <a:srgbClr val="FF0000"/>
                </a:solidFill>
              </a:rPr>
              <a:t>…</a:t>
            </a:r>
          </a:p>
        </p:txBody>
      </p:sp>
      <p:pic>
        <p:nvPicPr>
          <p:cNvPr id="5" name="Picture 4" descr="Text&#10;&#10;Description automatically generated">
            <a:extLst>
              <a:ext uri="{FF2B5EF4-FFF2-40B4-BE49-F238E27FC236}">
                <a16:creationId xmlns:a16="http://schemas.microsoft.com/office/drawing/2014/main" id="{2D38B434-28BC-A847-B0AA-7581034153E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36324" y="1016000"/>
            <a:ext cx="3271352" cy="4750676"/>
          </a:xfrm>
          <a:prstGeom prst="rect">
            <a:avLst/>
          </a:prstGeom>
        </p:spPr>
      </p:pic>
    </p:spTree>
    <p:extLst>
      <p:ext uri="{BB962C8B-B14F-4D97-AF65-F5344CB8AC3E}">
        <p14:creationId xmlns:p14="http://schemas.microsoft.com/office/powerpoint/2010/main" val="17474144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221952DB-1CFF-6542-90A7-E6DB1029593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84851" y="189570"/>
            <a:ext cx="2174297" cy="5597912"/>
          </a:xfrm>
          <a:prstGeom prst="rect">
            <a:avLst/>
          </a:prstGeom>
        </p:spPr>
      </p:pic>
    </p:spTree>
    <p:extLst>
      <p:ext uri="{BB962C8B-B14F-4D97-AF65-F5344CB8AC3E}">
        <p14:creationId xmlns:p14="http://schemas.microsoft.com/office/powerpoint/2010/main" val="28217082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9E8200FE-7AB2-5C4B-BBE0-14D952BBEA9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69149" y="89211"/>
            <a:ext cx="3205701" cy="5709424"/>
          </a:xfrm>
          <a:prstGeom prst="rect">
            <a:avLst/>
          </a:prstGeom>
        </p:spPr>
      </p:pic>
    </p:spTree>
    <p:extLst>
      <p:ext uri="{BB962C8B-B14F-4D97-AF65-F5344CB8AC3E}">
        <p14:creationId xmlns:p14="http://schemas.microsoft.com/office/powerpoint/2010/main" val="13821614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837D11D7-6795-0E43-9C0C-5ED3CABAF3E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25970" y="245327"/>
            <a:ext cx="3492059" cy="5575610"/>
          </a:xfrm>
          <a:prstGeom prst="rect">
            <a:avLst/>
          </a:prstGeom>
        </p:spPr>
      </p:pic>
    </p:spTree>
    <p:extLst>
      <p:ext uri="{BB962C8B-B14F-4D97-AF65-F5344CB8AC3E}">
        <p14:creationId xmlns:p14="http://schemas.microsoft.com/office/powerpoint/2010/main" val="17359390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D735DD5A-A17E-A04A-8D4C-AE93A58E9B5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42284" y="312234"/>
            <a:ext cx="2659432" cy="5408341"/>
          </a:xfrm>
          <a:prstGeom prst="rect">
            <a:avLst/>
          </a:prstGeom>
        </p:spPr>
      </p:pic>
    </p:spTree>
    <p:extLst>
      <p:ext uri="{BB962C8B-B14F-4D97-AF65-F5344CB8AC3E}">
        <p14:creationId xmlns:p14="http://schemas.microsoft.com/office/powerpoint/2010/main" val="20101502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FBC0D19F-DD54-F44F-BADD-88E645CAF88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64848" y="211873"/>
            <a:ext cx="3373611" cy="5687122"/>
          </a:xfrm>
          <a:prstGeom prst="rect">
            <a:avLst/>
          </a:prstGeom>
        </p:spPr>
      </p:pic>
    </p:spTree>
    <p:extLst>
      <p:ext uri="{BB962C8B-B14F-4D97-AF65-F5344CB8AC3E}">
        <p14:creationId xmlns:p14="http://schemas.microsoft.com/office/powerpoint/2010/main" val="27390728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9E144867-54CD-344B-A11C-0032C54C5B6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03175" y="189571"/>
            <a:ext cx="4737649" cy="5521321"/>
          </a:xfrm>
          <a:prstGeom prst="rect">
            <a:avLst/>
          </a:prstGeom>
        </p:spPr>
      </p:pic>
    </p:spTree>
    <p:extLst>
      <p:ext uri="{BB962C8B-B14F-4D97-AF65-F5344CB8AC3E}">
        <p14:creationId xmlns:p14="http://schemas.microsoft.com/office/powerpoint/2010/main" val="17869227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B71A25E4-1D5A-BE47-8472-89CCD19577A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97157" y="167268"/>
            <a:ext cx="4949686" cy="5553307"/>
          </a:xfrm>
          <a:prstGeom prst="rect">
            <a:avLst/>
          </a:prstGeom>
        </p:spPr>
      </p:pic>
    </p:spTree>
    <p:extLst>
      <p:ext uri="{BB962C8B-B14F-4D97-AF65-F5344CB8AC3E}">
        <p14:creationId xmlns:p14="http://schemas.microsoft.com/office/powerpoint/2010/main" val="31451839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10;&#10;Description automatically generated">
            <a:extLst>
              <a:ext uri="{FF2B5EF4-FFF2-40B4-BE49-F238E27FC236}">
                <a16:creationId xmlns:a16="http://schemas.microsoft.com/office/drawing/2014/main" id="{DBCA5482-BA68-464E-90DB-42C8512A564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27920" y="178420"/>
            <a:ext cx="3088160" cy="5564459"/>
          </a:xfrm>
          <a:prstGeom prst="rect">
            <a:avLst/>
          </a:prstGeom>
        </p:spPr>
      </p:pic>
    </p:spTree>
    <p:extLst>
      <p:ext uri="{BB962C8B-B14F-4D97-AF65-F5344CB8AC3E}">
        <p14:creationId xmlns:p14="http://schemas.microsoft.com/office/powerpoint/2010/main" val="41942949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4B1FD207-4B75-754B-995A-82F2CA10E6F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3766" y="289932"/>
            <a:ext cx="5024290" cy="5448479"/>
          </a:xfrm>
          <a:prstGeom prst="rect">
            <a:avLst/>
          </a:prstGeom>
        </p:spPr>
      </p:pic>
    </p:spTree>
    <p:extLst>
      <p:ext uri="{BB962C8B-B14F-4D97-AF65-F5344CB8AC3E}">
        <p14:creationId xmlns:p14="http://schemas.microsoft.com/office/powerpoint/2010/main" val="34034661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EB3AB9D0-1094-034D-A9D5-84208BE8B0F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77929" y="178420"/>
            <a:ext cx="3388142" cy="5553307"/>
          </a:xfrm>
          <a:prstGeom prst="rect">
            <a:avLst/>
          </a:prstGeom>
        </p:spPr>
      </p:pic>
    </p:spTree>
    <p:extLst>
      <p:ext uri="{BB962C8B-B14F-4D97-AF65-F5344CB8AC3E}">
        <p14:creationId xmlns:p14="http://schemas.microsoft.com/office/powerpoint/2010/main" val="1316942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ircuit board&#10;&#10;Description automatically generated">
            <a:extLst>
              <a:ext uri="{FF2B5EF4-FFF2-40B4-BE49-F238E27FC236}">
                <a16:creationId xmlns:a16="http://schemas.microsoft.com/office/drawing/2014/main" id="{D6CA9B44-CEE6-EF40-B953-CF7A0E2D863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1834055" y="1020816"/>
            <a:ext cx="5475890" cy="4106918"/>
          </a:xfrm>
          <a:prstGeom prst="rect">
            <a:avLst/>
          </a:prstGeom>
        </p:spPr>
      </p:pic>
    </p:spTree>
    <p:extLst>
      <p:ext uri="{BB962C8B-B14F-4D97-AF65-F5344CB8AC3E}">
        <p14:creationId xmlns:p14="http://schemas.microsoft.com/office/powerpoint/2010/main" val="32209873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C5204D98-3B14-6E48-A1DF-EA3F681BF03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20174" y="144966"/>
            <a:ext cx="3813717" cy="5720576"/>
          </a:xfrm>
          <a:prstGeom prst="rect">
            <a:avLst/>
          </a:prstGeom>
        </p:spPr>
      </p:pic>
    </p:spTree>
    <p:extLst>
      <p:ext uri="{BB962C8B-B14F-4D97-AF65-F5344CB8AC3E}">
        <p14:creationId xmlns:p14="http://schemas.microsoft.com/office/powerpoint/2010/main" val="15083658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68909F31-4182-E846-9F54-59AF4AB1A47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91595" y="200722"/>
            <a:ext cx="2160810" cy="5486400"/>
          </a:xfrm>
          <a:prstGeom prst="rect">
            <a:avLst/>
          </a:prstGeom>
        </p:spPr>
      </p:pic>
    </p:spTree>
    <p:extLst>
      <p:ext uri="{BB962C8B-B14F-4D97-AF65-F5344CB8AC3E}">
        <p14:creationId xmlns:p14="http://schemas.microsoft.com/office/powerpoint/2010/main" val="9293858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237F496D-28E1-7042-8A75-08AA3849AFB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56730" y="178419"/>
            <a:ext cx="2630540" cy="5620215"/>
          </a:xfrm>
          <a:prstGeom prst="rect">
            <a:avLst/>
          </a:prstGeom>
        </p:spPr>
      </p:pic>
    </p:spTree>
    <p:extLst>
      <p:ext uri="{BB962C8B-B14F-4D97-AF65-F5344CB8AC3E}">
        <p14:creationId xmlns:p14="http://schemas.microsoft.com/office/powerpoint/2010/main" val="5714574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CD0E5A-3016-C542-B3FE-C16284CC650D}"/>
              </a:ext>
            </a:extLst>
          </p:cNvPr>
          <p:cNvSpPr>
            <a:spLocks noGrp="1"/>
          </p:cNvSpPr>
          <p:nvPr>
            <p:ph sz="quarter" idx="10"/>
          </p:nvPr>
        </p:nvSpPr>
        <p:spPr>
          <a:xfrm>
            <a:off x="457200" y="1118714"/>
            <a:ext cx="8229600" cy="4185144"/>
          </a:xfrm>
        </p:spPr>
        <p:txBody>
          <a:bodyPr>
            <a:normAutofit lnSpcReduction="10000"/>
          </a:bodyPr>
          <a:lstStyle/>
          <a:p>
            <a:pPr marL="0" indent="0" algn="ctr">
              <a:buNone/>
            </a:pPr>
            <a:r>
              <a:rPr lang="en-US" sz="9600" dirty="0">
                <a:solidFill>
                  <a:schemeClr val="bg1"/>
                </a:solidFill>
                <a:latin typeface="American Typewriter"/>
                <a:cs typeface="American Typewriter"/>
              </a:rPr>
              <a:t>News of </a:t>
            </a:r>
          </a:p>
          <a:p>
            <a:pPr marL="0" indent="0" algn="ctr">
              <a:buNone/>
            </a:pPr>
            <a:r>
              <a:rPr lang="en-US" sz="9600" dirty="0">
                <a:solidFill>
                  <a:schemeClr val="bg1"/>
                </a:solidFill>
                <a:latin typeface="American Typewriter"/>
                <a:cs typeface="American Typewriter"/>
              </a:rPr>
              <a:t>the Week</a:t>
            </a:r>
            <a:endParaRPr lang="en-US" sz="9600" dirty="0">
              <a:solidFill>
                <a:srgbClr val="FFFF00"/>
              </a:solidFill>
              <a:latin typeface="American Typewriter"/>
              <a:cs typeface="American Typewriter"/>
            </a:endParaRPr>
          </a:p>
          <a:p>
            <a:pPr marL="0" indent="0" algn="ctr">
              <a:buNone/>
            </a:pPr>
            <a:r>
              <a:rPr lang="en-US" sz="9600" dirty="0">
                <a:solidFill>
                  <a:srgbClr val="FF0000"/>
                </a:solidFill>
                <a:latin typeface="American Typewriter"/>
                <a:cs typeface="American Typewriter"/>
              </a:rPr>
              <a:t>Other</a:t>
            </a:r>
          </a:p>
          <a:p>
            <a:pPr marL="0" indent="0">
              <a:buNone/>
            </a:pPr>
            <a:endParaRPr lang="en-US" dirty="0"/>
          </a:p>
        </p:txBody>
      </p:sp>
    </p:spTree>
    <p:extLst>
      <p:ext uri="{BB962C8B-B14F-4D97-AF65-F5344CB8AC3E}">
        <p14:creationId xmlns:p14="http://schemas.microsoft.com/office/powerpoint/2010/main" val="40920583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FBCA6D99-9F64-2449-956B-792DBFCF708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96380" y="211873"/>
            <a:ext cx="3951239" cy="5642517"/>
          </a:xfrm>
          <a:prstGeom prst="rect">
            <a:avLst/>
          </a:prstGeom>
        </p:spPr>
      </p:pic>
    </p:spTree>
    <p:extLst>
      <p:ext uri="{BB962C8B-B14F-4D97-AF65-F5344CB8AC3E}">
        <p14:creationId xmlns:p14="http://schemas.microsoft.com/office/powerpoint/2010/main" val="35102674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a:extLst>
              <a:ext uri="{FF2B5EF4-FFF2-40B4-BE49-F238E27FC236}">
                <a16:creationId xmlns:a16="http://schemas.microsoft.com/office/drawing/2014/main" id="{9312119C-E1AA-AC42-B61F-233E1C9BA3C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60215" y="223024"/>
            <a:ext cx="3023570" cy="5664268"/>
          </a:xfrm>
          <a:prstGeom prst="rect">
            <a:avLst/>
          </a:prstGeom>
        </p:spPr>
      </p:pic>
    </p:spTree>
    <p:extLst>
      <p:ext uri="{BB962C8B-B14F-4D97-AF65-F5344CB8AC3E}">
        <p14:creationId xmlns:p14="http://schemas.microsoft.com/office/powerpoint/2010/main" val="30016826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D6B5E3C5-A016-634E-B0C4-09387AFE02E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87407" y="189571"/>
            <a:ext cx="4169185" cy="5653668"/>
          </a:xfrm>
          <a:prstGeom prst="rect">
            <a:avLst/>
          </a:prstGeom>
        </p:spPr>
      </p:pic>
    </p:spTree>
    <p:extLst>
      <p:ext uri="{BB962C8B-B14F-4D97-AF65-F5344CB8AC3E}">
        <p14:creationId xmlns:p14="http://schemas.microsoft.com/office/powerpoint/2010/main" val="22414120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9F9E3D73-D709-5743-BD70-C755DC7F11F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84756" y="349132"/>
            <a:ext cx="2174488" cy="5460654"/>
          </a:xfrm>
          <a:prstGeom prst="rect">
            <a:avLst/>
          </a:prstGeom>
        </p:spPr>
      </p:pic>
    </p:spTree>
    <p:extLst>
      <p:ext uri="{BB962C8B-B14F-4D97-AF65-F5344CB8AC3E}">
        <p14:creationId xmlns:p14="http://schemas.microsoft.com/office/powerpoint/2010/main" val="40569428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7C82F3CA-2A46-F649-AD19-9581B2D3ED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62844" y="223024"/>
            <a:ext cx="2818312" cy="5631366"/>
          </a:xfrm>
          <a:prstGeom prst="rect">
            <a:avLst/>
          </a:prstGeom>
        </p:spPr>
      </p:pic>
    </p:spTree>
    <p:extLst>
      <p:ext uri="{BB962C8B-B14F-4D97-AF65-F5344CB8AC3E}">
        <p14:creationId xmlns:p14="http://schemas.microsoft.com/office/powerpoint/2010/main" val="29692160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8E25115F-853D-C843-946B-74704B2E461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63153" y="178419"/>
            <a:ext cx="2068185" cy="5575610"/>
          </a:xfrm>
          <a:prstGeom prst="rect">
            <a:avLst/>
          </a:prstGeom>
        </p:spPr>
      </p:pic>
    </p:spTree>
    <p:extLst>
      <p:ext uri="{BB962C8B-B14F-4D97-AF65-F5344CB8AC3E}">
        <p14:creationId xmlns:p14="http://schemas.microsoft.com/office/powerpoint/2010/main" val="4158578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507" y="0"/>
            <a:ext cx="8906493" cy="1762298"/>
          </a:xfrm>
        </p:spPr>
        <p:txBody>
          <a:bodyPr>
            <a:normAutofit/>
          </a:bodyPr>
          <a:lstStyle/>
          <a:p>
            <a:pPr algn="ctr"/>
            <a:r>
              <a:rPr lang="en-US" b="1" dirty="0">
                <a:solidFill>
                  <a:srgbClr val="FFFF00"/>
                </a:solidFill>
              </a:rPr>
              <a:t>Office </a:t>
            </a:r>
            <a:r>
              <a:rPr lang="en-US" b="1" dirty="0">
                <a:solidFill>
                  <a:schemeClr val="bg1"/>
                </a:solidFill>
              </a:rPr>
              <a:t>“</a:t>
            </a:r>
            <a:r>
              <a:rPr lang="en-US" b="1" dirty="0">
                <a:solidFill>
                  <a:srgbClr val="FFFF00"/>
                </a:solidFill>
              </a:rPr>
              <a:t>Hours</a:t>
            </a:r>
            <a:r>
              <a:rPr lang="en-US" b="1" dirty="0">
                <a:solidFill>
                  <a:schemeClr val="bg1"/>
                </a:solidFill>
              </a:rPr>
              <a:t>”</a:t>
            </a:r>
            <a:r>
              <a:rPr lang="en-US" b="1" dirty="0">
                <a:solidFill>
                  <a:srgbClr val="FF0000"/>
                </a:solidFill>
              </a:rPr>
              <a:t>:</a:t>
            </a:r>
            <a:r>
              <a:rPr lang="en-US" b="1" dirty="0">
                <a:solidFill>
                  <a:srgbClr val="FFFF00"/>
                </a:solidFill>
              </a:rPr>
              <a:t> </a:t>
            </a:r>
            <a:r>
              <a:rPr lang="en-US" b="1" dirty="0">
                <a:solidFill>
                  <a:schemeClr val="bg1"/>
                </a:solidFill>
              </a:rPr>
              <a:t>Ideally Mondays before or  after class but </a:t>
            </a:r>
            <a:r>
              <a:rPr lang="en-US" b="1" dirty="0">
                <a:solidFill>
                  <a:srgbClr val="FFFF00"/>
                </a:solidFill>
              </a:rPr>
              <a:t>am flexible</a:t>
            </a:r>
            <a:r>
              <a:rPr lang="mr-IN" b="1" dirty="0">
                <a:solidFill>
                  <a:srgbClr val="FF0000"/>
                </a:solidFill>
              </a:rPr>
              <a:t>…</a:t>
            </a:r>
            <a:endParaRPr lang="en-US" b="1" dirty="0">
              <a:solidFill>
                <a:srgbClr val="FF0000"/>
              </a:solidFill>
            </a:endParaRPr>
          </a:p>
        </p:txBody>
      </p:sp>
      <p:sp>
        <p:nvSpPr>
          <p:cNvPr id="3" name="Content Placeholder 2"/>
          <p:cNvSpPr>
            <a:spLocks noGrp="1"/>
          </p:cNvSpPr>
          <p:nvPr>
            <p:ph sz="quarter" idx="10"/>
          </p:nvPr>
        </p:nvSpPr>
        <p:spPr>
          <a:xfrm>
            <a:off x="237507" y="2028305"/>
            <a:ext cx="8740238" cy="4463012"/>
          </a:xfrm>
        </p:spPr>
        <p:txBody>
          <a:bodyPr>
            <a:normAutofit/>
          </a:bodyPr>
          <a:lstStyle/>
          <a:p>
            <a:pPr marL="0" indent="0">
              <a:lnSpc>
                <a:spcPct val="100000"/>
              </a:lnSpc>
              <a:buNone/>
            </a:pPr>
            <a:r>
              <a:rPr lang="en-US" sz="3600" dirty="0">
                <a:solidFill>
                  <a:srgbClr val="CCFFCC"/>
                </a:solidFill>
              </a:rPr>
              <a:t>Email</a:t>
            </a:r>
            <a:r>
              <a:rPr lang="en-US" sz="3600" dirty="0">
                <a:solidFill>
                  <a:srgbClr val="FF0000"/>
                </a:solidFill>
              </a:rPr>
              <a:t>:</a:t>
            </a:r>
            <a:r>
              <a:rPr lang="en-US" sz="3600" dirty="0">
                <a:solidFill>
                  <a:schemeClr val="bg1"/>
                </a:solidFill>
              </a:rPr>
              <a:t> </a:t>
            </a:r>
            <a:r>
              <a:rPr lang="en-US" sz="3600" dirty="0" err="1">
                <a:solidFill>
                  <a:schemeClr val="bg1"/>
                </a:solidFill>
              </a:rPr>
              <a:t>jon.festinger@ubc.ca</a:t>
            </a:r>
            <a:endParaRPr lang="en-US" sz="3600" dirty="0">
              <a:solidFill>
                <a:schemeClr val="bg1"/>
              </a:solidFill>
            </a:endParaRPr>
          </a:p>
          <a:p>
            <a:pPr marL="0" indent="0">
              <a:lnSpc>
                <a:spcPct val="100000"/>
              </a:lnSpc>
              <a:buNone/>
            </a:pPr>
            <a:r>
              <a:rPr lang="en-US" sz="3600" dirty="0">
                <a:solidFill>
                  <a:srgbClr val="CCFFCC"/>
                </a:solidFill>
              </a:rPr>
              <a:t>Office</a:t>
            </a:r>
            <a:r>
              <a:rPr lang="en-US" sz="3600" dirty="0">
                <a:solidFill>
                  <a:srgbClr val="FF0000"/>
                </a:solidFill>
              </a:rPr>
              <a:t>:</a:t>
            </a:r>
            <a:r>
              <a:rPr lang="en-US" sz="3600" dirty="0">
                <a:solidFill>
                  <a:schemeClr val="bg1"/>
                </a:solidFill>
              </a:rPr>
              <a:t> Allard 449</a:t>
            </a:r>
          </a:p>
          <a:p>
            <a:pPr marL="0" indent="0">
              <a:lnSpc>
                <a:spcPct val="100000"/>
              </a:lnSpc>
              <a:buNone/>
            </a:pPr>
            <a:r>
              <a:rPr lang="en-US" sz="3600" dirty="0">
                <a:solidFill>
                  <a:srgbClr val="CCFFCC"/>
                </a:solidFill>
              </a:rPr>
              <a:t>Phone</a:t>
            </a:r>
            <a:r>
              <a:rPr lang="en-US" sz="3600" dirty="0">
                <a:solidFill>
                  <a:srgbClr val="FF0000"/>
                </a:solidFill>
              </a:rPr>
              <a:t>:</a:t>
            </a:r>
            <a:r>
              <a:rPr lang="en-US" sz="3600" dirty="0">
                <a:solidFill>
                  <a:schemeClr val="bg1"/>
                </a:solidFill>
              </a:rPr>
              <a:t> </a:t>
            </a:r>
          </a:p>
          <a:p>
            <a:pPr marL="400050" lvl="1" indent="0">
              <a:lnSpc>
                <a:spcPct val="100000"/>
              </a:lnSpc>
              <a:buNone/>
            </a:pPr>
            <a:r>
              <a:rPr lang="en-US" sz="3600" dirty="0">
                <a:solidFill>
                  <a:schemeClr val="bg1"/>
                </a:solidFill>
              </a:rPr>
              <a:t>o</a:t>
            </a:r>
            <a:r>
              <a:rPr lang="en-US" sz="3600" dirty="0">
                <a:solidFill>
                  <a:srgbClr val="FF0000"/>
                </a:solidFill>
              </a:rPr>
              <a:t>.</a:t>
            </a:r>
            <a:r>
              <a:rPr lang="en-US" sz="3600" dirty="0">
                <a:solidFill>
                  <a:schemeClr val="bg1"/>
                </a:solidFill>
              </a:rPr>
              <a:t> 604-568-9192</a:t>
            </a:r>
          </a:p>
          <a:p>
            <a:pPr marL="400050" lvl="1" indent="0">
              <a:lnSpc>
                <a:spcPct val="100000"/>
              </a:lnSpc>
              <a:buNone/>
            </a:pPr>
            <a:r>
              <a:rPr lang="en-US" sz="3600" dirty="0">
                <a:solidFill>
                  <a:schemeClr val="bg1"/>
                </a:solidFill>
              </a:rPr>
              <a:t>c</a:t>
            </a:r>
            <a:r>
              <a:rPr lang="en-US" sz="3600" dirty="0">
                <a:solidFill>
                  <a:srgbClr val="FF0000"/>
                </a:solidFill>
              </a:rPr>
              <a:t>.</a:t>
            </a:r>
            <a:r>
              <a:rPr lang="en-US" sz="3600" dirty="0">
                <a:solidFill>
                  <a:schemeClr val="bg1"/>
                </a:solidFill>
              </a:rPr>
              <a:t> 604-837-6426</a:t>
            </a:r>
          </a:p>
          <a:p>
            <a:pPr marL="0" indent="0">
              <a:buNone/>
            </a:pPr>
            <a:endParaRPr lang="en-US" sz="4000" dirty="0">
              <a:solidFill>
                <a:schemeClr val="bg1"/>
              </a:solidFill>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64120" y="4286992"/>
            <a:ext cx="4022680" cy="1567458"/>
          </a:xfrm>
          <a:prstGeom prst="rect">
            <a:avLst/>
          </a:prstGeom>
        </p:spPr>
      </p:pic>
    </p:spTree>
    <p:extLst>
      <p:ext uri="{BB962C8B-B14F-4D97-AF65-F5344CB8AC3E}">
        <p14:creationId xmlns:p14="http://schemas.microsoft.com/office/powerpoint/2010/main" val="26021545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526F543F-B377-D744-A231-C16A2DE6499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56354" y="234176"/>
            <a:ext cx="3631291" cy="5464098"/>
          </a:xfrm>
          <a:prstGeom prst="rect">
            <a:avLst/>
          </a:prstGeom>
        </p:spPr>
      </p:pic>
    </p:spTree>
    <p:extLst>
      <p:ext uri="{BB962C8B-B14F-4D97-AF65-F5344CB8AC3E}">
        <p14:creationId xmlns:p14="http://schemas.microsoft.com/office/powerpoint/2010/main" val="6293120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BC07EAFF-0604-CA4E-B9E1-EE252EDE41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24791" y="234175"/>
            <a:ext cx="3131741" cy="5597912"/>
          </a:xfrm>
          <a:prstGeom prst="rect">
            <a:avLst/>
          </a:prstGeom>
        </p:spPr>
      </p:pic>
    </p:spTree>
    <p:extLst>
      <p:ext uri="{BB962C8B-B14F-4D97-AF65-F5344CB8AC3E}">
        <p14:creationId xmlns:p14="http://schemas.microsoft.com/office/powerpoint/2010/main" val="38581711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FA1A1E00-E9A5-0948-8715-9C329D57831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57375" y="156117"/>
            <a:ext cx="4229250" cy="5609063"/>
          </a:xfrm>
          <a:prstGeom prst="rect">
            <a:avLst/>
          </a:prstGeom>
        </p:spPr>
      </p:pic>
    </p:spTree>
    <p:extLst>
      <p:ext uri="{BB962C8B-B14F-4D97-AF65-F5344CB8AC3E}">
        <p14:creationId xmlns:p14="http://schemas.microsoft.com/office/powerpoint/2010/main" val="23498079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4AC988FB-B090-8A47-85DF-6DDF4ADAE8F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78814" y="111512"/>
            <a:ext cx="2186371" cy="5765180"/>
          </a:xfrm>
          <a:prstGeom prst="rect">
            <a:avLst/>
          </a:prstGeom>
        </p:spPr>
      </p:pic>
    </p:spTree>
    <p:extLst>
      <p:ext uri="{BB962C8B-B14F-4D97-AF65-F5344CB8AC3E}">
        <p14:creationId xmlns:p14="http://schemas.microsoft.com/office/powerpoint/2010/main" val="18189296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10;&#10;Description automatically generated">
            <a:extLst>
              <a:ext uri="{FF2B5EF4-FFF2-40B4-BE49-F238E27FC236}">
                <a16:creationId xmlns:a16="http://schemas.microsoft.com/office/drawing/2014/main" id="{0D8703FE-0FC2-C241-A3D1-13344934A27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80313" y="211874"/>
            <a:ext cx="2783373" cy="5531005"/>
          </a:xfrm>
          <a:prstGeom prst="rect">
            <a:avLst/>
          </a:prstGeom>
        </p:spPr>
      </p:pic>
    </p:spTree>
    <p:extLst>
      <p:ext uri="{BB962C8B-B14F-4D97-AF65-F5344CB8AC3E}">
        <p14:creationId xmlns:p14="http://schemas.microsoft.com/office/powerpoint/2010/main" val="5976771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3318261E-B073-9848-A5F7-C8652E2C58C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36211" y="189571"/>
            <a:ext cx="2471577" cy="5720576"/>
          </a:xfrm>
          <a:prstGeom prst="rect">
            <a:avLst/>
          </a:prstGeom>
        </p:spPr>
      </p:pic>
    </p:spTree>
    <p:extLst>
      <p:ext uri="{BB962C8B-B14F-4D97-AF65-F5344CB8AC3E}">
        <p14:creationId xmlns:p14="http://schemas.microsoft.com/office/powerpoint/2010/main" val="23864380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a:extLst>
              <a:ext uri="{FF2B5EF4-FFF2-40B4-BE49-F238E27FC236}">
                <a16:creationId xmlns:a16="http://schemas.microsoft.com/office/drawing/2014/main" id="{CD741674-DCF4-A941-805F-8063CEADBF7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72532" y="225105"/>
            <a:ext cx="1998935" cy="5574897"/>
          </a:xfrm>
          <a:prstGeom prst="rect">
            <a:avLst/>
          </a:prstGeom>
        </p:spPr>
      </p:pic>
    </p:spTree>
    <p:extLst>
      <p:ext uri="{BB962C8B-B14F-4D97-AF65-F5344CB8AC3E}">
        <p14:creationId xmlns:p14="http://schemas.microsoft.com/office/powerpoint/2010/main" val="10720811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4FF123CD-C201-6045-AF03-19418E9C5CA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27401" y="156117"/>
            <a:ext cx="2289198" cy="5486400"/>
          </a:xfrm>
          <a:prstGeom prst="rect">
            <a:avLst/>
          </a:prstGeom>
        </p:spPr>
      </p:pic>
    </p:spTree>
    <p:extLst>
      <p:ext uri="{BB962C8B-B14F-4D97-AF65-F5344CB8AC3E}">
        <p14:creationId xmlns:p14="http://schemas.microsoft.com/office/powerpoint/2010/main" val="4927490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7CA10E82-E065-F24C-954C-B05EFDE29CC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75690" y="178419"/>
            <a:ext cx="2592619" cy="5508702"/>
          </a:xfrm>
          <a:prstGeom prst="rect">
            <a:avLst/>
          </a:prstGeom>
        </p:spPr>
      </p:pic>
    </p:spTree>
    <p:extLst>
      <p:ext uri="{BB962C8B-B14F-4D97-AF65-F5344CB8AC3E}">
        <p14:creationId xmlns:p14="http://schemas.microsoft.com/office/powerpoint/2010/main" val="23032402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4FF123CD-C201-6045-AF03-19418E9C5CA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27401" y="156117"/>
            <a:ext cx="2289198" cy="5486400"/>
          </a:xfrm>
          <a:prstGeom prst="rect">
            <a:avLst/>
          </a:prstGeom>
        </p:spPr>
      </p:pic>
    </p:spTree>
    <p:extLst>
      <p:ext uri="{BB962C8B-B14F-4D97-AF65-F5344CB8AC3E}">
        <p14:creationId xmlns:p14="http://schemas.microsoft.com/office/powerpoint/2010/main" val="807350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3C7BC-E631-A047-82F6-5BF56C544039}"/>
              </a:ext>
            </a:extLst>
          </p:cNvPr>
          <p:cNvSpPr>
            <a:spLocks noGrp="1"/>
          </p:cNvSpPr>
          <p:nvPr>
            <p:ph type="title"/>
          </p:nvPr>
        </p:nvSpPr>
        <p:spPr>
          <a:xfrm>
            <a:off x="457200" y="0"/>
            <a:ext cx="8229600" cy="1439862"/>
          </a:xfrm>
        </p:spPr>
        <p:txBody>
          <a:bodyPr>
            <a:noAutofit/>
          </a:bodyPr>
          <a:lstStyle/>
          <a:p>
            <a:pPr algn="ctr"/>
            <a:br>
              <a:rPr lang="en-CA" sz="4400" b="1" dirty="0">
                <a:solidFill>
                  <a:srgbClr val="FFFF00"/>
                </a:solidFill>
              </a:rPr>
            </a:br>
            <a:br>
              <a:rPr lang="en-CA" sz="4400" b="1" dirty="0">
                <a:solidFill>
                  <a:srgbClr val="FFFF00"/>
                </a:solidFill>
              </a:rPr>
            </a:br>
            <a:r>
              <a:rPr lang="en-CA" sz="4400" b="1" dirty="0">
                <a:solidFill>
                  <a:srgbClr val="FFFF00"/>
                </a:solidFill>
              </a:rPr>
              <a:t>LLMCL</a:t>
            </a:r>
            <a:r>
              <a:rPr lang="en-CA" sz="4400" b="1" dirty="0">
                <a:solidFill>
                  <a:schemeClr val="bg1"/>
                </a:solidFill>
              </a:rPr>
              <a:t> Students Registered in the Class as such</a:t>
            </a:r>
            <a:r>
              <a:rPr lang="en-CA" sz="4400" b="1" dirty="0">
                <a:solidFill>
                  <a:srgbClr val="FF0000"/>
                </a:solidFill>
              </a:rPr>
              <a:t>:</a:t>
            </a:r>
            <a:r>
              <a:rPr lang="en-CA" sz="4400" b="1" dirty="0">
                <a:solidFill>
                  <a:schemeClr val="bg1"/>
                </a:solidFill>
              </a:rPr>
              <a:t>  Additional Task </a:t>
            </a:r>
            <a:r>
              <a:rPr lang="en-CA" sz="4400" b="1" dirty="0">
                <a:solidFill>
                  <a:srgbClr val="FFFF00"/>
                </a:solidFill>
              </a:rPr>
              <a:t> </a:t>
            </a:r>
            <a:br>
              <a:rPr lang="en-US" sz="4400" dirty="0"/>
            </a:br>
            <a:br>
              <a:rPr lang="en-CA" sz="4400" dirty="0">
                <a:solidFill>
                  <a:srgbClr val="FFFF00"/>
                </a:solidFill>
              </a:rPr>
            </a:br>
            <a:endParaRPr lang="en-US" sz="4400" dirty="0">
              <a:solidFill>
                <a:srgbClr val="FFFF00"/>
              </a:solidFill>
            </a:endParaRPr>
          </a:p>
        </p:txBody>
      </p:sp>
      <p:sp>
        <p:nvSpPr>
          <p:cNvPr id="3" name="Content Placeholder 2">
            <a:extLst>
              <a:ext uri="{FF2B5EF4-FFF2-40B4-BE49-F238E27FC236}">
                <a16:creationId xmlns:a16="http://schemas.microsoft.com/office/drawing/2014/main" id="{0583174F-B20A-C641-BDB0-DD9B7CA6762E}"/>
              </a:ext>
            </a:extLst>
          </p:cNvPr>
          <p:cNvSpPr>
            <a:spLocks noGrp="1"/>
          </p:cNvSpPr>
          <p:nvPr>
            <p:ph sz="quarter" idx="4294967295"/>
          </p:nvPr>
        </p:nvSpPr>
        <p:spPr>
          <a:xfrm>
            <a:off x="457200" y="2102069"/>
            <a:ext cx="8229600" cy="3435405"/>
          </a:xfrm>
        </p:spPr>
        <p:txBody>
          <a:bodyPr>
            <a:normAutofit/>
          </a:bodyPr>
          <a:lstStyle/>
          <a:p>
            <a:pPr marL="0" indent="0" algn="ctr">
              <a:buNone/>
            </a:pPr>
            <a:r>
              <a:rPr lang="en-CA" sz="8000" b="1" dirty="0">
                <a:solidFill>
                  <a:srgbClr val="FFFF00"/>
                </a:solidFill>
              </a:rPr>
              <a:t> 750 </a:t>
            </a:r>
            <a:r>
              <a:rPr lang="en-CA" sz="8000" b="1" dirty="0">
                <a:solidFill>
                  <a:srgbClr val="FF0000"/>
                </a:solidFill>
              </a:rPr>
              <a:t>–</a:t>
            </a:r>
            <a:r>
              <a:rPr lang="en-CA" sz="8000" b="1" dirty="0">
                <a:solidFill>
                  <a:srgbClr val="FFFF00"/>
                </a:solidFill>
              </a:rPr>
              <a:t> 1000 word post </a:t>
            </a:r>
            <a:r>
              <a:rPr lang="en-CA" sz="8000" b="1" dirty="0">
                <a:solidFill>
                  <a:srgbClr val="FF0000"/>
                </a:solidFill>
              </a:rPr>
              <a:t>(</a:t>
            </a:r>
            <a:r>
              <a:rPr lang="en-CA" sz="8000" b="1" dirty="0">
                <a:solidFill>
                  <a:srgbClr val="FFFF00"/>
                </a:solidFill>
              </a:rPr>
              <a:t>or email</a:t>
            </a:r>
            <a:r>
              <a:rPr lang="en-CA" sz="8000" b="1" dirty="0">
                <a:solidFill>
                  <a:srgbClr val="FF0000"/>
                </a:solidFill>
              </a:rPr>
              <a:t>)</a:t>
            </a:r>
          </a:p>
          <a:p>
            <a:pPr marL="0" indent="0" algn="ctr">
              <a:buNone/>
            </a:pPr>
            <a:r>
              <a:rPr lang="en-CA" sz="8000" b="1" dirty="0">
                <a:solidFill>
                  <a:schemeClr val="bg1"/>
                </a:solidFill>
              </a:rPr>
              <a:t>???????????</a:t>
            </a:r>
          </a:p>
        </p:txBody>
      </p:sp>
    </p:spTree>
    <p:extLst>
      <p:ext uri="{BB962C8B-B14F-4D97-AF65-F5344CB8AC3E}">
        <p14:creationId xmlns:p14="http://schemas.microsoft.com/office/powerpoint/2010/main" val="394032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78819DA1-DBD2-B845-A15C-5F0706CF6CB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76293" y="200722"/>
            <a:ext cx="3603567" cy="5536206"/>
          </a:xfrm>
          <a:prstGeom prst="rect">
            <a:avLst/>
          </a:prstGeom>
        </p:spPr>
      </p:pic>
    </p:spTree>
    <p:extLst>
      <p:ext uri="{BB962C8B-B14F-4D97-AF65-F5344CB8AC3E}">
        <p14:creationId xmlns:p14="http://schemas.microsoft.com/office/powerpoint/2010/main" val="24131849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DAB52F5A-91D9-D448-B962-9A4B167E05D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96577" y="167268"/>
            <a:ext cx="3950846" cy="5653668"/>
          </a:xfrm>
          <a:prstGeom prst="rect">
            <a:avLst/>
          </a:prstGeom>
        </p:spPr>
      </p:pic>
    </p:spTree>
    <p:extLst>
      <p:ext uri="{BB962C8B-B14F-4D97-AF65-F5344CB8AC3E}">
        <p14:creationId xmlns:p14="http://schemas.microsoft.com/office/powerpoint/2010/main" val="19279976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1117600"/>
            <a:ext cx="8229600" cy="4608534"/>
          </a:xfrm>
        </p:spPr>
        <p:txBody>
          <a:bodyPr>
            <a:normAutofit/>
          </a:bodyPr>
          <a:lstStyle/>
          <a:p>
            <a:pPr marL="0" indent="0" algn="ctr">
              <a:buNone/>
            </a:pPr>
            <a:r>
              <a:rPr lang="en-US" sz="8800" dirty="0">
                <a:solidFill>
                  <a:srgbClr val="92D050"/>
                </a:solidFill>
              </a:rPr>
              <a:t>QUESTIONS</a:t>
            </a:r>
            <a:r>
              <a:rPr lang="en-US" sz="8800" dirty="0">
                <a:solidFill>
                  <a:srgbClr val="FF0000"/>
                </a:solidFill>
              </a:rPr>
              <a:t>?</a:t>
            </a:r>
          </a:p>
          <a:p>
            <a:pPr marL="0" indent="0" algn="ctr">
              <a:buNone/>
            </a:pPr>
            <a:r>
              <a:rPr lang="en-US" sz="8800" dirty="0">
                <a:solidFill>
                  <a:srgbClr val="FFFF00"/>
                </a:solidFill>
              </a:rPr>
              <a:t>THOUGHTS</a:t>
            </a:r>
            <a:r>
              <a:rPr lang="en-US" sz="8800" dirty="0">
                <a:solidFill>
                  <a:srgbClr val="FF0000"/>
                </a:solidFill>
              </a:rPr>
              <a:t>?</a:t>
            </a:r>
          </a:p>
          <a:p>
            <a:pPr marL="0" indent="0" algn="ctr">
              <a:buNone/>
            </a:pPr>
            <a:r>
              <a:rPr lang="en-US" sz="8800" dirty="0">
                <a:solidFill>
                  <a:srgbClr val="FFFFFF"/>
                </a:solidFill>
              </a:rPr>
              <a:t> DISCUSSION</a:t>
            </a:r>
            <a:r>
              <a:rPr lang="en-US" sz="8800" dirty="0">
                <a:solidFill>
                  <a:srgbClr val="FF0000"/>
                </a:solidFill>
              </a:rPr>
              <a:t>?</a:t>
            </a:r>
          </a:p>
        </p:txBody>
      </p:sp>
    </p:spTree>
    <p:extLst>
      <p:ext uri="{BB962C8B-B14F-4D97-AF65-F5344CB8AC3E}">
        <p14:creationId xmlns:p14="http://schemas.microsoft.com/office/powerpoint/2010/main" val="17261218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640" y="154378"/>
            <a:ext cx="8176160" cy="1396197"/>
          </a:xfrm>
        </p:spPr>
        <p:txBody>
          <a:bodyPr>
            <a:noAutofit/>
          </a:bodyPr>
          <a:lstStyle/>
          <a:p>
            <a:pPr algn="ctr"/>
            <a:r>
              <a:rPr lang="en-US" sz="8000" dirty="0">
                <a:solidFill>
                  <a:srgbClr val="FFFF00"/>
                </a:solidFill>
              </a:rPr>
              <a:t>Pause</a:t>
            </a:r>
          </a:p>
        </p:txBody>
      </p:sp>
      <p:pic>
        <p:nvPicPr>
          <p:cNvPr id="4" name="Content Placeholder 3" descr="Crystal_Project_pause-queue.png"/>
          <p:cNvPicPr>
            <a:picLocks noGrp="1" noChangeAspect="1"/>
          </p:cNvPicPr>
          <p:nvPr>
            <p:ph sz="quarter" idx="10"/>
          </p:nvPr>
        </p:nvPicPr>
        <p:blipFill rotWithShape="1">
          <a:blip r:embed="rId2" cstate="screen">
            <a:extLst>
              <a:ext uri="{28A0092B-C50C-407E-A947-70E740481C1C}">
                <a14:useLocalDpi xmlns:a14="http://schemas.microsoft.com/office/drawing/2010/main"/>
              </a:ext>
            </a:extLst>
          </a:blip>
          <a:srcRect l="1729" r="296"/>
          <a:stretch/>
        </p:blipFill>
        <p:spPr>
          <a:xfrm>
            <a:off x="2526713" y="1776619"/>
            <a:ext cx="4090574" cy="4175125"/>
          </a:xfrm>
        </p:spPr>
      </p:pic>
    </p:spTree>
    <p:extLst>
      <p:ext uri="{BB962C8B-B14F-4D97-AF65-F5344CB8AC3E}">
        <p14:creationId xmlns:p14="http://schemas.microsoft.com/office/powerpoint/2010/main" val="14008875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34384" y="515007"/>
            <a:ext cx="8875231" cy="4782208"/>
          </a:xfrm>
        </p:spPr>
        <p:txBody>
          <a:bodyPr>
            <a:normAutofit fontScale="92500"/>
          </a:bodyPr>
          <a:lstStyle/>
          <a:p>
            <a:pPr marL="0" indent="0" algn="ctr">
              <a:buNone/>
            </a:pPr>
            <a:endPar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5">
                    <a:satMod val="175000"/>
                    <a:alpha val="40000"/>
                  </a:schemeClr>
                </a:glow>
                <a:outerShdw blurRad="50800" algn="tl" rotWithShape="0">
                  <a:srgbClr val="000000"/>
                </a:outerShdw>
              </a:effectLst>
            </a:endParaRPr>
          </a:p>
          <a:p>
            <a:pPr marL="0" indent="0" algn="ctr">
              <a:buNone/>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5">
                      <a:satMod val="175000"/>
                      <a:alpha val="40000"/>
                    </a:schemeClr>
                  </a:glow>
                  <a:outerShdw blurRad="50800" algn="tl" rotWithShape="0">
                    <a:srgbClr val="000000"/>
                  </a:outerShdw>
                </a:effectLst>
              </a:rPr>
              <a:t>Added to </a:t>
            </a:r>
          </a:p>
          <a:p>
            <a:pPr marL="0" indent="0" algn="ctr">
              <a:buNone/>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5">
                      <a:satMod val="175000"/>
                      <a:alpha val="40000"/>
                    </a:schemeClr>
                  </a:glow>
                  <a:outerShdw blurRad="50800" algn="tl" rotWithShape="0">
                    <a:srgbClr val="000000"/>
                  </a:outerShdw>
                </a:effectLst>
              </a:rPr>
              <a:t>Last Week’s Slides</a:t>
            </a:r>
          </a:p>
          <a:p>
            <a:pPr marL="0" indent="0" algn="ctr">
              <a:buNone/>
            </a:pPr>
            <a:endParaRPr lang="en-US" sz="9600" dirty="0"/>
          </a:p>
        </p:txBody>
      </p:sp>
    </p:spTree>
    <p:extLst>
      <p:ext uri="{BB962C8B-B14F-4D97-AF65-F5344CB8AC3E}">
        <p14:creationId xmlns:p14="http://schemas.microsoft.com/office/powerpoint/2010/main" val="424893764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2E00A-6CFA-7A45-BAE2-7A329B1CBDFD}"/>
              </a:ext>
            </a:extLst>
          </p:cNvPr>
          <p:cNvSpPr>
            <a:spLocks noGrp="1"/>
          </p:cNvSpPr>
          <p:nvPr>
            <p:ph type="title"/>
          </p:nvPr>
        </p:nvSpPr>
        <p:spPr>
          <a:xfrm>
            <a:off x="457200" y="117587"/>
            <a:ext cx="8229600" cy="1016000"/>
          </a:xfrm>
        </p:spPr>
        <p:txBody>
          <a:bodyPr>
            <a:normAutofit fontScale="90000"/>
          </a:bodyPr>
          <a:lstStyle/>
          <a:p>
            <a:pPr algn="ctr"/>
            <a:r>
              <a:rPr lang="en-US" dirty="0">
                <a:solidFill>
                  <a:schemeClr val="bg1"/>
                </a:solidFill>
              </a:rPr>
              <a:t>Interlude</a:t>
            </a:r>
            <a:r>
              <a:rPr lang="en-US" dirty="0">
                <a:solidFill>
                  <a:srgbClr val="FF0000"/>
                </a:solidFill>
              </a:rPr>
              <a:t>:</a:t>
            </a:r>
            <a:r>
              <a:rPr lang="en-US" dirty="0">
                <a:solidFill>
                  <a:srgbClr val="FFFF00"/>
                </a:solidFill>
              </a:rPr>
              <a:t> What about animal copyright</a:t>
            </a:r>
            <a:r>
              <a:rPr lang="en-US" dirty="0">
                <a:solidFill>
                  <a:srgbClr val="FF0000"/>
                </a:solidFill>
              </a:rPr>
              <a:t>?</a:t>
            </a:r>
          </a:p>
        </p:txBody>
      </p:sp>
      <p:pic>
        <p:nvPicPr>
          <p:cNvPr id="4" name="Picture 3" descr="A monkey with its mouth open&#10;&#10;Description automatically generated with low confidence">
            <a:extLst>
              <a:ext uri="{FF2B5EF4-FFF2-40B4-BE49-F238E27FC236}">
                <a16:creationId xmlns:a16="http://schemas.microsoft.com/office/drawing/2014/main" id="{B3868D9C-B420-6D42-A44F-9982EA7CFC2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17371" y="1309201"/>
            <a:ext cx="3309258" cy="4239597"/>
          </a:xfrm>
          <a:prstGeom prst="rect">
            <a:avLst/>
          </a:prstGeom>
        </p:spPr>
      </p:pic>
    </p:spTree>
    <p:extLst>
      <p:ext uri="{BB962C8B-B14F-4D97-AF65-F5344CB8AC3E}">
        <p14:creationId xmlns:p14="http://schemas.microsoft.com/office/powerpoint/2010/main" val="42947002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primate, mammal, screenshot&#10;&#10;Description automatically generated">
            <a:extLst>
              <a:ext uri="{FF2B5EF4-FFF2-40B4-BE49-F238E27FC236}">
                <a16:creationId xmlns:a16="http://schemas.microsoft.com/office/drawing/2014/main" id="{E52828A0-6762-8E42-BFFC-772BA1A72A0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36159" y="209006"/>
            <a:ext cx="4671682" cy="5617635"/>
          </a:xfrm>
          <a:prstGeom prst="rect">
            <a:avLst/>
          </a:prstGeom>
        </p:spPr>
      </p:pic>
    </p:spTree>
    <p:extLst>
      <p:ext uri="{BB962C8B-B14F-4D97-AF65-F5344CB8AC3E}">
        <p14:creationId xmlns:p14="http://schemas.microsoft.com/office/powerpoint/2010/main" val="157309990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5B2AD31D-CDE9-BB4B-9BAB-0064F1A583C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2372" y="148046"/>
            <a:ext cx="4579255" cy="5590903"/>
          </a:xfrm>
          <a:prstGeom prst="rect">
            <a:avLst/>
          </a:prstGeom>
        </p:spPr>
      </p:pic>
    </p:spTree>
    <p:extLst>
      <p:ext uri="{BB962C8B-B14F-4D97-AF65-F5344CB8AC3E}">
        <p14:creationId xmlns:p14="http://schemas.microsoft.com/office/powerpoint/2010/main" val="34114405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07089CB9-F75B-8A4D-8699-7F3238675AB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35889" y="269966"/>
            <a:ext cx="3072221" cy="5521234"/>
          </a:xfrm>
          <a:prstGeom prst="rect">
            <a:avLst/>
          </a:prstGeom>
        </p:spPr>
      </p:pic>
    </p:spTree>
    <p:extLst>
      <p:ext uri="{BB962C8B-B14F-4D97-AF65-F5344CB8AC3E}">
        <p14:creationId xmlns:p14="http://schemas.microsoft.com/office/powerpoint/2010/main" val="20450123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83E30549-174F-9445-857D-0135948DC21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67023" y="177437"/>
            <a:ext cx="5609953" cy="5641648"/>
          </a:xfrm>
          <a:prstGeom prst="rect">
            <a:avLst/>
          </a:prstGeom>
        </p:spPr>
      </p:pic>
    </p:spTree>
    <p:extLst>
      <p:ext uri="{BB962C8B-B14F-4D97-AF65-F5344CB8AC3E}">
        <p14:creationId xmlns:p14="http://schemas.microsoft.com/office/powerpoint/2010/main" val="3779420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CEE7D-0163-A043-A052-E5EFC53E4BBF}"/>
              </a:ext>
            </a:extLst>
          </p:cNvPr>
          <p:cNvSpPr>
            <a:spLocks noGrp="1"/>
          </p:cNvSpPr>
          <p:nvPr>
            <p:ph type="title"/>
          </p:nvPr>
        </p:nvSpPr>
        <p:spPr>
          <a:xfrm>
            <a:off x="457200" y="82370"/>
            <a:ext cx="8229600" cy="1016000"/>
          </a:xfrm>
        </p:spPr>
        <p:txBody>
          <a:bodyPr>
            <a:normAutofit/>
          </a:bodyPr>
          <a:lstStyle/>
          <a:p>
            <a:pPr algn="ctr"/>
            <a:r>
              <a:rPr lang="en-US" sz="4400" b="1" dirty="0">
                <a:solidFill>
                  <a:srgbClr val="FFFF00"/>
                </a:solidFill>
              </a:rPr>
              <a:t>Course Website </a:t>
            </a:r>
            <a:endParaRPr lang="en-US" sz="4400" dirty="0">
              <a:solidFill>
                <a:srgbClr val="FF0000"/>
              </a:solidFill>
            </a:endParaRPr>
          </a:p>
        </p:txBody>
      </p:sp>
      <p:sp>
        <p:nvSpPr>
          <p:cNvPr id="3" name="TextBox 2">
            <a:extLst>
              <a:ext uri="{FF2B5EF4-FFF2-40B4-BE49-F238E27FC236}">
                <a16:creationId xmlns:a16="http://schemas.microsoft.com/office/drawing/2014/main" id="{45989A6C-50D6-9643-87A2-AE6D6C5ECC0B}"/>
              </a:ext>
            </a:extLst>
          </p:cNvPr>
          <p:cNvSpPr txBox="1"/>
          <p:nvPr/>
        </p:nvSpPr>
        <p:spPr>
          <a:xfrm>
            <a:off x="4285210" y="5585474"/>
            <a:ext cx="4401590" cy="523220"/>
          </a:xfrm>
          <a:prstGeom prst="rect">
            <a:avLst/>
          </a:prstGeom>
          <a:noFill/>
        </p:spPr>
        <p:txBody>
          <a:bodyPr wrap="none" rtlCol="0">
            <a:spAutoFit/>
          </a:bodyPr>
          <a:lstStyle/>
          <a:p>
            <a:r>
              <a:rPr lang="en-US" sz="2800" dirty="0">
                <a:hlinkClick r:id="rId2"/>
              </a:rPr>
              <a:t>https://iplaw.allard.ubc.ca/</a:t>
            </a:r>
            <a:r>
              <a:rPr lang="en-US" sz="2800" dirty="0"/>
              <a:t> </a:t>
            </a:r>
          </a:p>
        </p:txBody>
      </p:sp>
      <p:pic>
        <p:nvPicPr>
          <p:cNvPr id="8" name="Content Placeholder 7" descr="Graphical user interface&#10;&#10;Description automatically generated">
            <a:extLst>
              <a:ext uri="{FF2B5EF4-FFF2-40B4-BE49-F238E27FC236}">
                <a16:creationId xmlns:a16="http://schemas.microsoft.com/office/drawing/2014/main" id="{A474D81B-E53B-1343-A0FF-57F64279CCDD}"/>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2570930" y="1182922"/>
            <a:ext cx="4002139" cy="4318000"/>
          </a:xfrm>
        </p:spPr>
      </p:pic>
    </p:spTree>
    <p:extLst>
      <p:ext uri="{BB962C8B-B14F-4D97-AF65-F5344CB8AC3E}">
        <p14:creationId xmlns:p14="http://schemas.microsoft.com/office/powerpoint/2010/main" val="295488333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335BF2-87E5-A641-9483-9BCCC9968695}"/>
              </a:ext>
            </a:extLst>
          </p:cNvPr>
          <p:cNvSpPr txBox="1"/>
          <p:nvPr/>
        </p:nvSpPr>
        <p:spPr>
          <a:xfrm>
            <a:off x="2182564" y="5442857"/>
            <a:ext cx="4778872" cy="523220"/>
          </a:xfrm>
          <a:prstGeom prst="rect">
            <a:avLst/>
          </a:prstGeom>
          <a:noFill/>
        </p:spPr>
        <p:txBody>
          <a:bodyPr wrap="none" rtlCol="0">
            <a:spAutoFit/>
          </a:bodyPr>
          <a:lstStyle/>
          <a:p>
            <a:r>
              <a:rPr lang="en-US" sz="2800" dirty="0">
                <a:hlinkClick r:id="rId2"/>
              </a:rPr>
              <a:t>https://youtu.be/Zlvgil4zNQk</a:t>
            </a:r>
            <a:r>
              <a:rPr lang="en-US" sz="2800" dirty="0"/>
              <a:t> </a:t>
            </a:r>
          </a:p>
        </p:txBody>
      </p:sp>
      <p:pic>
        <p:nvPicPr>
          <p:cNvPr id="4" name="Picture 3" descr="A group of people sitting in chairs&#10;&#10;Description automatically generated with medium confidence">
            <a:extLst>
              <a:ext uri="{FF2B5EF4-FFF2-40B4-BE49-F238E27FC236}">
                <a16:creationId xmlns:a16="http://schemas.microsoft.com/office/drawing/2014/main" id="{60DAE25A-9F72-A347-B57C-93E07ACE9B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21295" y="130628"/>
            <a:ext cx="4701410" cy="5146766"/>
          </a:xfrm>
          <a:prstGeom prst="rect">
            <a:avLst/>
          </a:prstGeom>
        </p:spPr>
      </p:pic>
    </p:spTree>
    <p:extLst>
      <p:ext uri="{BB962C8B-B14F-4D97-AF65-F5344CB8AC3E}">
        <p14:creationId xmlns:p14="http://schemas.microsoft.com/office/powerpoint/2010/main" val="313750007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with medium confidence">
            <a:extLst>
              <a:ext uri="{FF2B5EF4-FFF2-40B4-BE49-F238E27FC236}">
                <a16:creationId xmlns:a16="http://schemas.microsoft.com/office/drawing/2014/main" id="{12717124-921E-8B4A-9CB3-22E5319723D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95726" y="191589"/>
            <a:ext cx="6152548" cy="5575609"/>
          </a:xfrm>
          <a:prstGeom prst="rect">
            <a:avLst/>
          </a:prstGeom>
        </p:spPr>
      </p:pic>
    </p:spTree>
    <p:extLst>
      <p:ext uri="{BB962C8B-B14F-4D97-AF65-F5344CB8AC3E}">
        <p14:creationId xmlns:p14="http://schemas.microsoft.com/office/powerpoint/2010/main" val="165834568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3E84B62B-F854-2C4E-9C25-CDD3BC026D0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18342" y="200296"/>
            <a:ext cx="3307315" cy="5048934"/>
          </a:xfrm>
          <a:prstGeom prst="rect">
            <a:avLst/>
          </a:prstGeom>
        </p:spPr>
      </p:pic>
      <p:sp>
        <p:nvSpPr>
          <p:cNvPr id="4" name="TextBox 3">
            <a:extLst>
              <a:ext uri="{FF2B5EF4-FFF2-40B4-BE49-F238E27FC236}">
                <a16:creationId xmlns:a16="http://schemas.microsoft.com/office/drawing/2014/main" id="{751AA5CB-F609-8748-9ACE-BED5F96407C8}"/>
              </a:ext>
            </a:extLst>
          </p:cNvPr>
          <p:cNvSpPr txBox="1"/>
          <p:nvPr/>
        </p:nvSpPr>
        <p:spPr>
          <a:xfrm>
            <a:off x="3299857" y="5468983"/>
            <a:ext cx="2544286" cy="369332"/>
          </a:xfrm>
          <a:prstGeom prst="rect">
            <a:avLst/>
          </a:prstGeom>
          <a:noFill/>
        </p:spPr>
        <p:txBody>
          <a:bodyPr wrap="none" rtlCol="0">
            <a:spAutoFit/>
          </a:bodyPr>
          <a:lstStyle/>
          <a:p>
            <a:r>
              <a:rPr lang="en-US" dirty="0">
                <a:solidFill>
                  <a:srgbClr val="FF0000"/>
                </a:solidFill>
              </a:rPr>
              <a:t>End of animal interlude</a:t>
            </a:r>
          </a:p>
        </p:txBody>
      </p:sp>
    </p:spTree>
    <p:extLst>
      <p:ext uri="{BB962C8B-B14F-4D97-AF65-F5344CB8AC3E}">
        <p14:creationId xmlns:p14="http://schemas.microsoft.com/office/powerpoint/2010/main" val="81219316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1117600"/>
            <a:ext cx="8229600" cy="4608534"/>
          </a:xfrm>
        </p:spPr>
        <p:txBody>
          <a:bodyPr>
            <a:normAutofit/>
          </a:bodyPr>
          <a:lstStyle/>
          <a:p>
            <a:pPr marL="0" indent="0" algn="ctr">
              <a:buNone/>
            </a:pPr>
            <a:r>
              <a:rPr lang="en-US" sz="8800" dirty="0">
                <a:solidFill>
                  <a:srgbClr val="92D050"/>
                </a:solidFill>
              </a:rPr>
              <a:t>QUESTIONS</a:t>
            </a:r>
            <a:r>
              <a:rPr lang="en-US" sz="8800" dirty="0">
                <a:solidFill>
                  <a:srgbClr val="FF0000"/>
                </a:solidFill>
              </a:rPr>
              <a:t>?</a:t>
            </a:r>
          </a:p>
          <a:p>
            <a:pPr marL="0" indent="0" algn="ctr">
              <a:buNone/>
            </a:pPr>
            <a:r>
              <a:rPr lang="en-US" sz="8800" dirty="0">
                <a:solidFill>
                  <a:srgbClr val="FFFF00"/>
                </a:solidFill>
              </a:rPr>
              <a:t>THOUGHTS</a:t>
            </a:r>
            <a:r>
              <a:rPr lang="en-US" sz="8800" dirty="0">
                <a:solidFill>
                  <a:srgbClr val="FF0000"/>
                </a:solidFill>
              </a:rPr>
              <a:t>?</a:t>
            </a:r>
          </a:p>
          <a:p>
            <a:pPr marL="0" indent="0" algn="ctr">
              <a:buNone/>
            </a:pPr>
            <a:r>
              <a:rPr lang="en-US" sz="8800" dirty="0">
                <a:solidFill>
                  <a:srgbClr val="FFFFFF"/>
                </a:solidFill>
              </a:rPr>
              <a:t> DISCUSSION</a:t>
            </a:r>
            <a:r>
              <a:rPr lang="en-US" sz="8800" dirty="0">
                <a:solidFill>
                  <a:srgbClr val="FF0000"/>
                </a:solidFill>
              </a:rPr>
              <a:t>?</a:t>
            </a:r>
          </a:p>
        </p:txBody>
      </p:sp>
    </p:spTree>
    <p:extLst>
      <p:ext uri="{BB962C8B-B14F-4D97-AF65-F5344CB8AC3E}">
        <p14:creationId xmlns:p14="http://schemas.microsoft.com/office/powerpoint/2010/main" val="50873051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640" y="154378"/>
            <a:ext cx="8176160" cy="1396197"/>
          </a:xfrm>
        </p:spPr>
        <p:txBody>
          <a:bodyPr>
            <a:noAutofit/>
          </a:bodyPr>
          <a:lstStyle/>
          <a:p>
            <a:pPr algn="ctr"/>
            <a:r>
              <a:rPr lang="en-US" sz="8000" dirty="0">
                <a:solidFill>
                  <a:srgbClr val="FFFF00"/>
                </a:solidFill>
              </a:rPr>
              <a:t>Pause</a:t>
            </a:r>
          </a:p>
        </p:txBody>
      </p:sp>
      <p:pic>
        <p:nvPicPr>
          <p:cNvPr id="4" name="Content Placeholder 3" descr="Crystal_Project_pause-queue.png"/>
          <p:cNvPicPr>
            <a:picLocks noGrp="1" noChangeAspect="1"/>
          </p:cNvPicPr>
          <p:nvPr>
            <p:ph sz="quarter" idx="10"/>
          </p:nvPr>
        </p:nvPicPr>
        <p:blipFill rotWithShape="1">
          <a:blip r:embed="rId2" cstate="screen">
            <a:extLst>
              <a:ext uri="{28A0092B-C50C-407E-A947-70E740481C1C}">
                <a14:useLocalDpi xmlns:a14="http://schemas.microsoft.com/office/drawing/2010/main"/>
              </a:ext>
            </a:extLst>
          </a:blip>
          <a:srcRect l="1729" r="296"/>
          <a:stretch/>
        </p:blipFill>
        <p:spPr>
          <a:xfrm>
            <a:off x="2526713" y="1776619"/>
            <a:ext cx="4090574" cy="4175125"/>
          </a:xfrm>
        </p:spPr>
      </p:pic>
    </p:spTree>
    <p:extLst>
      <p:ext uri="{BB962C8B-B14F-4D97-AF65-F5344CB8AC3E}">
        <p14:creationId xmlns:p14="http://schemas.microsoft.com/office/powerpoint/2010/main" val="413067087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255"/>
            <a:ext cx="8229600" cy="1016399"/>
          </a:xfrm>
        </p:spPr>
        <p:txBody>
          <a:bodyPr>
            <a:noAutofit/>
          </a:bodyPr>
          <a:lstStyle/>
          <a:p>
            <a:pPr algn="ctr"/>
            <a:r>
              <a:rPr lang="en-US"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5">
                      <a:satMod val="175000"/>
                      <a:alpha val="40000"/>
                    </a:schemeClr>
                  </a:glow>
                  <a:outerShdw blurRad="50800" algn="tl" rotWithShape="0">
                    <a:srgbClr val="000000"/>
                  </a:outerShdw>
                </a:effectLst>
              </a:rPr>
              <a:t>“Passing Off”</a:t>
            </a:r>
          </a:p>
        </p:txBody>
      </p:sp>
      <p:pic>
        <p:nvPicPr>
          <p:cNvPr id="5" name="Picture 4" descr="A hockey game in the snow&#10;&#10;Description automatically generated">
            <a:extLst>
              <a:ext uri="{FF2B5EF4-FFF2-40B4-BE49-F238E27FC236}">
                <a16:creationId xmlns:a16="http://schemas.microsoft.com/office/drawing/2014/main" id="{676ECF76-C046-0444-8FD7-D29C6738002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846" y="2447152"/>
            <a:ext cx="5192308" cy="2518960"/>
          </a:xfrm>
          <a:prstGeom prst="rect">
            <a:avLst/>
          </a:prstGeom>
        </p:spPr>
      </p:pic>
      <p:sp>
        <p:nvSpPr>
          <p:cNvPr id="6" name="TextBox 5">
            <a:extLst>
              <a:ext uri="{FF2B5EF4-FFF2-40B4-BE49-F238E27FC236}">
                <a16:creationId xmlns:a16="http://schemas.microsoft.com/office/drawing/2014/main" id="{1D221595-D275-AF40-82B5-B905F1E29C1D}"/>
              </a:ext>
            </a:extLst>
          </p:cNvPr>
          <p:cNvSpPr txBox="1"/>
          <p:nvPr/>
        </p:nvSpPr>
        <p:spPr>
          <a:xfrm>
            <a:off x="4572000" y="5312520"/>
            <a:ext cx="2299027" cy="430887"/>
          </a:xfrm>
          <a:prstGeom prst="rect">
            <a:avLst/>
          </a:prstGeom>
          <a:noFill/>
        </p:spPr>
        <p:txBody>
          <a:bodyPr wrap="none" rtlCol="0">
            <a:spAutoFit/>
          </a:bodyPr>
          <a:lstStyle/>
          <a:p>
            <a:r>
              <a:rPr lang="en-US" sz="1100" dirty="0">
                <a:solidFill>
                  <a:srgbClr val="FFFF00"/>
                </a:solidFill>
              </a:rPr>
              <a:t>The Golden Goal – Jerome Iginla </a:t>
            </a:r>
          </a:p>
          <a:p>
            <a:r>
              <a:rPr lang="en-US" sz="1100" dirty="0">
                <a:solidFill>
                  <a:srgbClr val="FFFF00"/>
                </a:solidFill>
              </a:rPr>
              <a:t>passing off to Sidney Crosby</a:t>
            </a:r>
          </a:p>
        </p:txBody>
      </p:sp>
    </p:spTree>
    <p:extLst>
      <p:ext uri="{BB962C8B-B14F-4D97-AF65-F5344CB8AC3E}">
        <p14:creationId xmlns:p14="http://schemas.microsoft.com/office/powerpoint/2010/main" val="5827116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8EA9-09AD-C247-9F4E-53A656041F5C}"/>
              </a:ext>
            </a:extLst>
          </p:cNvPr>
          <p:cNvSpPr>
            <a:spLocks noGrp="1"/>
          </p:cNvSpPr>
          <p:nvPr>
            <p:ph type="title"/>
          </p:nvPr>
        </p:nvSpPr>
        <p:spPr>
          <a:xfrm>
            <a:off x="457200" y="219716"/>
            <a:ext cx="8229600" cy="1016000"/>
          </a:xfrm>
        </p:spPr>
        <p:txBody>
          <a:bodyPr>
            <a:normAutofit/>
          </a:bodyPr>
          <a:lstStyle/>
          <a:p>
            <a:pPr algn="ctr"/>
            <a:r>
              <a:rPr lang="en-US" sz="4400" dirty="0">
                <a:solidFill>
                  <a:schemeClr val="bg1"/>
                </a:solidFill>
              </a:rPr>
              <a:t>Re</a:t>
            </a:r>
            <a:r>
              <a:rPr lang="en-US" sz="4400" dirty="0">
                <a:solidFill>
                  <a:srgbClr val="FFFF00"/>
                </a:solidFill>
              </a:rPr>
              <a:t>-</a:t>
            </a:r>
            <a:r>
              <a:rPr lang="en-US" sz="4400" dirty="0">
                <a:solidFill>
                  <a:schemeClr val="bg1"/>
                </a:solidFill>
              </a:rPr>
              <a:t>capping</a:t>
            </a:r>
            <a:endParaRPr lang="en-US" sz="4400" dirty="0">
              <a:solidFill>
                <a:srgbClr val="FFFF00"/>
              </a:solidFill>
            </a:endParaRPr>
          </a:p>
        </p:txBody>
      </p:sp>
      <p:pic>
        <p:nvPicPr>
          <p:cNvPr id="3" name="Picture 2">
            <a:extLst>
              <a:ext uri="{FF2B5EF4-FFF2-40B4-BE49-F238E27FC236}">
                <a16:creationId xmlns:a16="http://schemas.microsoft.com/office/drawing/2014/main" id="{42A8562D-BBBA-294E-B498-CF7FADC5663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38444" y="2230583"/>
            <a:ext cx="4267111" cy="2604438"/>
          </a:xfrm>
          <a:prstGeom prst="rect">
            <a:avLst/>
          </a:prstGeom>
        </p:spPr>
      </p:pic>
    </p:spTree>
    <p:extLst>
      <p:ext uri="{BB962C8B-B14F-4D97-AF65-F5344CB8AC3E}">
        <p14:creationId xmlns:p14="http://schemas.microsoft.com/office/powerpoint/2010/main" val="6016945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800" b="1" dirty="0">
                <a:solidFill>
                  <a:srgbClr val="FFFF00"/>
                </a:solidFill>
              </a:rPr>
              <a:t>Passing off</a:t>
            </a:r>
          </a:p>
        </p:txBody>
      </p:sp>
      <p:sp>
        <p:nvSpPr>
          <p:cNvPr id="2" name="Content Placeholder 1"/>
          <p:cNvSpPr>
            <a:spLocks noGrp="1"/>
          </p:cNvSpPr>
          <p:nvPr>
            <p:ph idx="1"/>
          </p:nvPr>
        </p:nvSpPr>
        <p:spPr/>
        <p:txBody>
          <a:bodyPr>
            <a:normAutofit fontScale="92500" lnSpcReduction="10000"/>
          </a:bodyPr>
          <a:lstStyle/>
          <a:p>
            <a:pPr marL="0" indent="0">
              <a:lnSpc>
                <a:spcPct val="100000"/>
              </a:lnSpc>
              <a:buNone/>
            </a:pPr>
            <a:r>
              <a:rPr lang="en-US" sz="4000" b="1" dirty="0">
                <a:solidFill>
                  <a:schemeClr val="bg1"/>
                </a:solidFill>
                <a:latin typeface="Arial" charset="0"/>
              </a:rPr>
              <a:t>Three (</a:t>
            </a:r>
            <a:r>
              <a:rPr lang="en-US" sz="4000" b="1" dirty="0">
                <a:solidFill>
                  <a:srgbClr val="FF0000"/>
                </a:solidFill>
                <a:latin typeface="Arial" charset="0"/>
              </a:rPr>
              <a:t>3</a:t>
            </a:r>
            <a:r>
              <a:rPr lang="en-US" sz="4000" b="1" dirty="0">
                <a:solidFill>
                  <a:schemeClr val="bg1"/>
                </a:solidFill>
                <a:latin typeface="Arial" charset="0"/>
              </a:rPr>
              <a:t>) necessary components of a passing-off action</a:t>
            </a:r>
            <a:r>
              <a:rPr lang="en-US" sz="4000" b="1" dirty="0">
                <a:solidFill>
                  <a:srgbClr val="FF0000"/>
                </a:solidFill>
                <a:latin typeface="Arial" charset="0"/>
              </a:rPr>
              <a:t>:</a:t>
            </a:r>
          </a:p>
          <a:p>
            <a:pPr marL="457200" lvl="1" indent="0">
              <a:lnSpc>
                <a:spcPct val="100000"/>
              </a:lnSpc>
              <a:buNone/>
            </a:pPr>
            <a:r>
              <a:rPr lang="en-US" sz="4000" dirty="0">
                <a:solidFill>
                  <a:schemeClr val="bg1"/>
                </a:solidFill>
                <a:latin typeface="Arial" charset="0"/>
              </a:rPr>
              <a:t>1. The existence of </a:t>
            </a:r>
            <a:r>
              <a:rPr lang="en-US" sz="4000" dirty="0">
                <a:solidFill>
                  <a:srgbClr val="FFFF00"/>
                </a:solidFill>
                <a:latin typeface="Arial" charset="0"/>
              </a:rPr>
              <a:t>goodwill </a:t>
            </a:r>
            <a:r>
              <a:rPr lang="en-US" sz="4000" dirty="0">
                <a:solidFill>
                  <a:srgbClr val="FF0000"/>
                </a:solidFill>
                <a:latin typeface="Arial" charset="0"/>
              </a:rPr>
              <a:t>+</a:t>
            </a:r>
          </a:p>
          <a:p>
            <a:pPr marL="457200" lvl="1" indent="0">
              <a:lnSpc>
                <a:spcPct val="100000"/>
              </a:lnSpc>
              <a:buNone/>
            </a:pPr>
            <a:r>
              <a:rPr lang="en-US" sz="4000" dirty="0">
                <a:solidFill>
                  <a:schemeClr val="bg1"/>
                </a:solidFill>
                <a:latin typeface="Arial" charset="0"/>
              </a:rPr>
              <a:t>2. </a:t>
            </a:r>
            <a:r>
              <a:rPr lang="en-US" sz="4000" dirty="0">
                <a:solidFill>
                  <a:srgbClr val="FFFF00"/>
                </a:solidFill>
                <a:latin typeface="Arial" charset="0"/>
              </a:rPr>
              <a:t>Deception</a:t>
            </a:r>
            <a:r>
              <a:rPr lang="en-US" sz="4000" dirty="0">
                <a:solidFill>
                  <a:schemeClr val="bg1"/>
                </a:solidFill>
                <a:latin typeface="Arial" charset="0"/>
              </a:rPr>
              <a:t> of the public due to a misrepresentation </a:t>
            </a:r>
            <a:r>
              <a:rPr lang="en-US" sz="4000" dirty="0">
                <a:solidFill>
                  <a:srgbClr val="FF0000"/>
                </a:solidFill>
                <a:latin typeface="Arial" charset="0"/>
              </a:rPr>
              <a:t>+</a:t>
            </a:r>
          </a:p>
          <a:p>
            <a:pPr marL="457200" lvl="1" indent="0">
              <a:lnSpc>
                <a:spcPct val="100000"/>
              </a:lnSpc>
              <a:buNone/>
            </a:pPr>
            <a:r>
              <a:rPr lang="en-US" sz="4000" dirty="0">
                <a:solidFill>
                  <a:schemeClr val="bg1"/>
                </a:solidFill>
                <a:latin typeface="Arial" charset="0"/>
              </a:rPr>
              <a:t>3. Actual or potential </a:t>
            </a:r>
            <a:r>
              <a:rPr lang="en-US" sz="4000" dirty="0">
                <a:solidFill>
                  <a:srgbClr val="FFFF00"/>
                </a:solidFill>
                <a:latin typeface="Arial" charset="0"/>
              </a:rPr>
              <a:t>damage</a:t>
            </a:r>
            <a:r>
              <a:rPr lang="en-US" sz="4000" dirty="0">
                <a:solidFill>
                  <a:schemeClr val="bg1"/>
                </a:solidFill>
                <a:latin typeface="Arial" charset="0"/>
              </a:rPr>
              <a:t> to the plaintiff</a:t>
            </a:r>
          </a:p>
          <a:p>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87</a:t>
            </a:fld>
            <a:endParaRPr lang="en-US"/>
          </a:p>
        </p:txBody>
      </p:sp>
    </p:spTree>
    <p:extLst>
      <p:ext uri="{BB962C8B-B14F-4D97-AF65-F5344CB8AC3E}">
        <p14:creationId xmlns:p14="http://schemas.microsoft.com/office/powerpoint/2010/main" val="391829400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95343"/>
            <a:ext cx="8229600" cy="774233"/>
          </a:xfrm>
        </p:spPr>
        <p:txBody>
          <a:bodyPr>
            <a:normAutofit fontScale="90000"/>
          </a:bodyPr>
          <a:lstStyle/>
          <a:p>
            <a:r>
              <a:rPr lang="en-US" b="1" dirty="0">
                <a:solidFill>
                  <a:srgbClr val="FFFF00"/>
                </a:solidFill>
              </a:rPr>
              <a:t>Passing off</a:t>
            </a:r>
          </a:p>
        </p:txBody>
      </p:sp>
      <p:sp>
        <p:nvSpPr>
          <p:cNvPr id="2" name="Content Placeholder 1"/>
          <p:cNvSpPr>
            <a:spLocks noGrp="1"/>
          </p:cNvSpPr>
          <p:nvPr>
            <p:ph idx="1"/>
          </p:nvPr>
        </p:nvSpPr>
        <p:spPr>
          <a:xfrm>
            <a:off x="242047" y="986118"/>
            <a:ext cx="8806950" cy="4763425"/>
          </a:xfrm>
        </p:spPr>
        <p:txBody>
          <a:bodyPr>
            <a:normAutofit fontScale="92500" lnSpcReduction="10000"/>
          </a:bodyPr>
          <a:lstStyle/>
          <a:p>
            <a:pPr>
              <a:lnSpc>
                <a:spcPct val="110000"/>
              </a:lnSpc>
            </a:pPr>
            <a:r>
              <a:rPr lang="en-US" sz="2200" dirty="0">
                <a:solidFill>
                  <a:srgbClr val="FFFF00"/>
                </a:solidFill>
                <a:latin typeface="+mn-lt"/>
              </a:rPr>
              <a:t>Tort action </a:t>
            </a:r>
            <a:r>
              <a:rPr lang="en-US" sz="2200" dirty="0">
                <a:solidFill>
                  <a:schemeClr val="bg1"/>
                </a:solidFill>
                <a:latin typeface="+mn-lt"/>
              </a:rPr>
              <a:t>available in certain circumstances of unfair competition</a:t>
            </a:r>
          </a:p>
          <a:p>
            <a:pPr>
              <a:lnSpc>
                <a:spcPct val="110000"/>
              </a:lnSpc>
            </a:pPr>
            <a:r>
              <a:rPr lang="en-CA" sz="2200" b="1" dirty="0">
                <a:solidFill>
                  <a:srgbClr val="FF0000"/>
                </a:solidFill>
                <a:latin typeface="+mn-lt"/>
              </a:rPr>
              <a:t>Common Law </a:t>
            </a:r>
            <a:r>
              <a:rPr lang="en-CA" sz="2200" dirty="0">
                <a:solidFill>
                  <a:srgbClr val="FFFF00"/>
                </a:solidFill>
                <a:latin typeface="+mn-lt"/>
              </a:rPr>
              <a:t>(</a:t>
            </a:r>
            <a:r>
              <a:rPr lang="en-CA" sz="2200" dirty="0">
                <a:solidFill>
                  <a:schemeClr val="bg1"/>
                </a:solidFill>
                <a:latin typeface="+mn-lt"/>
              </a:rPr>
              <a:t>where no statute</a:t>
            </a:r>
            <a:r>
              <a:rPr lang="en-CA" sz="2200" dirty="0">
                <a:solidFill>
                  <a:srgbClr val="FFFF00"/>
                </a:solidFill>
                <a:latin typeface="+mn-lt"/>
              </a:rPr>
              <a:t>)</a:t>
            </a:r>
          </a:p>
          <a:p>
            <a:pPr>
              <a:lnSpc>
                <a:spcPct val="110000"/>
              </a:lnSpc>
            </a:pPr>
            <a:r>
              <a:rPr lang="en-CA" sz="2200" dirty="0">
                <a:solidFill>
                  <a:srgbClr val="FF0000"/>
                </a:solidFill>
                <a:latin typeface="+mn-lt"/>
              </a:rPr>
              <a:t>Both</a:t>
            </a:r>
            <a:r>
              <a:rPr lang="en-CA" sz="2200" dirty="0">
                <a:solidFill>
                  <a:schemeClr val="bg1"/>
                </a:solidFill>
                <a:latin typeface="+mn-lt"/>
              </a:rPr>
              <a:t> a </a:t>
            </a:r>
            <a:r>
              <a:rPr lang="en-CA" sz="2200" dirty="0">
                <a:solidFill>
                  <a:srgbClr val="FFFF00"/>
                </a:solidFill>
                <a:latin typeface="+mn-lt"/>
              </a:rPr>
              <a:t>common law tort </a:t>
            </a:r>
            <a:r>
              <a:rPr lang="en-CA" sz="2200" dirty="0">
                <a:solidFill>
                  <a:schemeClr val="bg1"/>
                </a:solidFill>
                <a:latin typeface="+mn-lt"/>
              </a:rPr>
              <a:t>and a </a:t>
            </a:r>
            <a:r>
              <a:rPr lang="en-CA" sz="2200" dirty="0">
                <a:solidFill>
                  <a:srgbClr val="FFFF00"/>
                </a:solidFill>
                <a:latin typeface="+mn-lt"/>
              </a:rPr>
              <a:t>statutory cause of action under the Canadian Trade-marks Act</a:t>
            </a:r>
            <a:r>
              <a:rPr lang="en-CA" sz="2200" dirty="0">
                <a:solidFill>
                  <a:schemeClr val="bg1"/>
                </a:solidFill>
                <a:latin typeface="+mn-lt"/>
              </a:rPr>
              <a:t>  </a:t>
            </a:r>
          </a:p>
          <a:p>
            <a:pPr>
              <a:lnSpc>
                <a:spcPct val="110000"/>
              </a:lnSpc>
            </a:pPr>
            <a:r>
              <a:rPr lang="en-US" sz="2200" dirty="0">
                <a:solidFill>
                  <a:srgbClr val="FFFF00"/>
                </a:solidFill>
                <a:latin typeface="+mn-lt"/>
              </a:rPr>
              <a:t>No one may pass off their </a:t>
            </a:r>
            <a:r>
              <a:rPr lang="en-US" sz="2200" dirty="0">
                <a:solidFill>
                  <a:srgbClr val="FF0000"/>
                </a:solidFill>
                <a:latin typeface="+mn-lt"/>
              </a:rPr>
              <a:t>goods</a:t>
            </a:r>
            <a:r>
              <a:rPr lang="en-US" sz="2200" dirty="0">
                <a:solidFill>
                  <a:srgbClr val="FFFF00"/>
                </a:solidFill>
                <a:latin typeface="+mn-lt"/>
              </a:rPr>
              <a:t> as those of another</a:t>
            </a:r>
          </a:p>
          <a:p>
            <a:pPr>
              <a:lnSpc>
                <a:spcPct val="110000"/>
              </a:lnSpc>
            </a:pPr>
            <a:r>
              <a:rPr lang="en-US" sz="2200" dirty="0">
                <a:solidFill>
                  <a:schemeClr val="bg1"/>
                </a:solidFill>
                <a:latin typeface="+mn-lt"/>
              </a:rPr>
              <a:t>General remedy for two categories of deception in the commercial context:</a:t>
            </a:r>
          </a:p>
          <a:p>
            <a:pPr marL="914400" lvl="1" indent="-457200">
              <a:lnSpc>
                <a:spcPct val="110000"/>
              </a:lnSpc>
              <a:buFont typeface="+mj-lt"/>
              <a:buAutoNum type="arabicPeriod"/>
            </a:pPr>
            <a:r>
              <a:rPr lang="en-US" sz="2200" dirty="0">
                <a:solidFill>
                  <a:schemeClr val="bg1"/>
                </a:solidFill>
                <a:latin typeface="+mn-lt"/>
              </a:rPr>
              <a:t>Company B </a:t>
            </a:r>
            <a:r>
              <a:rPr lang="en-US" sz="2200" dirty="0">
                <a:solidFill>
                  <a:srgbClr val="FFFF00"/>
                </a:solidFill>
                <a:latin typeface="+mn-lt"/>
              </a:rPr>
              <a:t>represents products as being </a:t>
            </a:r>
            <a:r>
              <a:rPr lang="en-US" sz="2200" dirty="0">
                <a:solidFill>
                  <a:schemeClr val="bg1"/>
                </a:solidFill>
                <a:latin typeface="+mn-lt"/>
              </a:rPr>
              <a:t>those of Company A </a:t>
            </a:r>
            <a:r>
              <a:rPr lang="en-US" sz="2200" dirty="0">
                <a:solidFill>
                  <a:srgbClr val="FFFF00"/>
                </a:solidFill>
                <a:latin typeface="+mn-lt"/>
              </a:rPr>
              <a:t>to take advantage of </a:t>
            </a:r>
            <a:r>
              <a:rPr lang="en-US" sz="2200" dirty="0">
                <a:solidFill>
                  <a:schemeClr val="bg1"/>
                </a:solidFill>
                <a:latin typeface="+mn-lt"/>
              </a:rPr>
              <a:t>Company A</a:t>
            </a:r>
            <a:r>
              <a:rPr lang="ja-JP" altLang="en-US" sz="2200" dirty="0">
                <a:solidFill>
                  <a:schemeClr val="bg1"/>
                </a:solidFill>
                <a:latin typeface="+mn-lt"/>
              </a:rPr>
              <a:t>’</a:t>
            </a:r>
            <a:r>
              <a:rPr lang="en-US" sz="2200" dirty="0">
                <a:solidFill>
                  <a:schemeClr val="bg1"/>
                </a:solidFill>
                <a:latin typeface="+mn-lt"/>
              </a:rPr>
              <a:t>s </a:t>
            </a:r>
            <a:r>
              <a:rPr lang="en-US" sz="2200" dirty="0">
                <a:solidFill>
                  <a:srgbClr val="FFFF00"/>
                </a:solidFill>
                <a:latin typeface="+mn-lt"/>
              </a:rPr>
              <a:t>goodwill and reputation </a:t>
            </a:r>
            <a:r>
              <a:rPr lang="en-US" sz="2200" dirty="0">
                <a:solidFill>
                  <a:schemeClr val="bg1"/>
                </a:solidFill>
                <a:latin typeface="+mn-lt"/>
              </a:rPr>
              <a:t>e.g. </a:t>
            </a:r>
            <a:r>
              <a:rPr lang="en-US" sz="2200" dirty="0">
                <a:solidFill>
                  <a:srgbClr val="FF0000"/>
                </a:solidFill>
                <a:latin typeface="+mn-lt"/>
              </a:rPr>
              <a:t>Coke v. Cola Joe</a:t>
            </a:r>
          </a:p>
          <a:p>
            <a:pPr marL="914400" lvl="1" indent="-457200">
              <a:lnSpc>
                <a:spcPct val="110000"/>
              </a:lnSpc>
              <a:buFont typeface="+mj-lt"/>
              <a:buAutoNum type="arabicPeriod"/>
            </a:pPr>
            <a:r>
              <a:rPr lang="en-US" sz="2200" dirty="0">
                <a:solidFill>
                  <a:srgbClr val="FFFF00"/>
                </a:solidFill>
                <a:latin typeface="+mn-lt"/>
              </a:rPr>
              <a:t>Goods of Trader A supplied </a:t>
            </a:r>
            <a:r>
              <a:rPr lang="en-US" sz="2200" dirty="0">
                <a:solidFill>
                  <a:schemeClr val="bg1"/>
                </a:solidFill>
                <a:latin typeface="+mn-lt"/>
              </a:rPr>
              <a:t>to party who has </a:t>
            </a:r>
            <a:r>
              <a:rPr lang="en-US" sz="2200" dirty="0">
                <a:solidFill>
                  <a:srgbClr val="FFFF00"/>
                </a:solidFill>
                <a:latin typeface="+mn-lt"/>
              </a:rPr>
              <a:t>ordered goods of Trader B</a:t>
            </a:r>
            <a:r>
              <a:rPr lang="en-US" sz="2200" dirty="0">
                <a:solidFill>
                  <a:schemeClr val="bg1"/>
                </a:solidFill>
                <a:latin typeface="+mn-lt"/>
              </a:rPr>
              <a:t>. Purchasing party led to believe they have received goods of Trader B.</a:t>
            </a:r>
          </a:p>
          <a:p>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88</a:t>
            </a:fld>
            <a:endParaRPr lang="en-US"/>
          </a:p>
        </p:txBody>
      </p:sp>
    </p:spTree>
    <p:extLst>
      <p:ext uri="{BB962C8B-B14F-4D97-AF65-F5344CB8AC3E}">
        <p14:creationId xmlns:p14="http://schemas.microsoft.com/office/powerpoint/2010/main" val="340412527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08383"/>
            <a:ext cx="9144000" cy="877269"/>
          </a:xfrm>
        </p:spPr>
        <p:txBody>
          <a:bodyPr>
            <a:noAutofit/>
          </a:bodyPr>
          <a:lstStyle/>
          <a:p>
            <a:pPr algn="ctr"/>
            <a:r>
              <a:rPr lang="en-US" sz="3600" dirty="0">
                <a:solidFill>
                  <a:srgbClr val="FFFF00"/>
                </a:solidFill>
              </a:rPr>
              <a:t>Passing off</a:t>
            </a:r>
            <a:r>
              <a:rPr lang="en-US" sz="3600" dirty="0">
                <a:solidFill>
                  <a:srgbClr val="FF0000"/>
                </a:solidFill>
              </a:rPr>
              <a:t>: </a:t>
            </a:r>
            <a:r>
              <a:rPr lang="en-US" sz="3600" dirty="0">
                <a:solidFill>
                  <a:schemeClr val="bg1"/>
                </a:solidFill>
              </a:rPr>
              <a:t>Where does goodwill come from</a:t>
            </a:r>
            <a:r>
              <a:rPr lang="en-US" sz="3600" dirty="0">
                <a:solidFill>
                  <a:srgbClr val="FF0000"/>
                </a:solidFill>
              </a:rPr>
              <a:t>?</a:t>
            </a:r>
          </a:p>
        </p:txBody>
      </p:sp>
      <p:sp>
        <p:nvSpPr>
          <p:cNvPr id="2" name="Content Placeholder 1"/>
          <p:cNvSpPr>
            <a:spLocks noGrp="1"/>
          </p:cNvSpPr>
          <p:nvPr>
            <p:ph idx="1"/>
          </p:nvPr>
        </p:nvSpPr>
        <p:spPr>
          <a:xfrm>
            <a:off x="457200" y="1341912"/>
            <a:ext cx="8229600" cy="4524497"/>
          </a:xfrm>
        </p:spPr>
        <p:txBody>
          <a:bodyPr>
            <a:normAutofit fontScale="70000" lnSpcReduction="20000"/>
          </a:bodyPr>
          <a:lstStyle/>
          <a:p>
            <a:pPr marL="0" indent="0">
              <a:lnSpc>
                <a:spcPct val="120000"/>
              </a:lnSpc>
              <a:buNone/>
            </a:pPr>
            <a:r>
              <a:rPr lang="en-US" sz="4400" b="1" dirty="0">
                <a:solidFill>
                  <a:schemeClr val="bg1"/>
                </a:solidFill>
              </a:rPr>
              <a:t>How would you go about establishing the existence of goodwill</a:t>
            </a:r>
            <a:r>
              <a:rPr lang="en-US" sz="4400" b="1" dirty="0">
                <a:solidFill>
                  <a:srgbClr val="FF0000"/>
                </a:solidFill>
              </a:rPr>
              <a:t>?</a:t>
            </a:r>
            <a:r>
              <a:rPr lang="en-US" sz="4400" b="1" dirty="0">
                <a:solidFill>
                  <a:schemeClr val="bg1"/>
                </a:solidFill>
              </a:rPr>
              <a:t> What sorts of information would you want to have</a:t>
            </a:r>
            <a:r>
              <a:rPr lang="en-US" sz="4400" b="1" dirty="0">
                <a:solidFill>
                  <a:srgbClr val="FF0000"/>
                </a:solidFill>
              </a:rPr>
              <a:t>?</a:t>
            </a:r>
            <a:endParaRPr lang="en-CA" sz="4400" dirty="0">
              <a:solidFill>
                <a:srgbClr val="FF0000"/>
              </a:solidFill>
            </a:endParaRPr>
          </a:p>
          <a:p>
            <a:pPr marL="457200" indent="-457200">
              <a:lnSpc>
                <a:spcPct val="120000"/>
              </a:lnSpc>
              <a:buFont typeface="+mj-lt"/>
              <a:buAutoNum type="arabicPeriod"/>
            </a:pPr>
            <a:r>
              <a:rPr lang="en-US" sz="4400" dirty="0">
                <a:solidFill>
                  <a:schemeClr val="bg1"/>
                </a:solidFill>
              </a:rPr>
              <a:t>Evidence of </a:t>
            </a:r>
            <a:r>
              <a:rPr lang="en-US" sz="4400" dirty="0">
                <a:solidFill>
                  <a:srgbClr val="FFFF00"/>
                </a:solidFill>
              </a:rPr>
              <a:t>length of time in business</a:t>
            </a:r>
            <a:endParaRPr lang="en-CA" sz="4400" dirty="0">
              <a:solidFill>
                <a:srgbClr val="FFFF00"/>
              </a:solidFill>
            </a:endParaRPr>
          </a:p>
          <a:p>
            <a:pPr marL="457200" indent="-457200">
              <a:lnSpc>
                <a:spcPct val="120000"/>
              </a:lnSpc>
              <a:buFont typeface="+mj-lt"/>
              <a:buAutoNum type="arabicPeriod"/>
            </a:pPr>
            <a:r>
              <a:rPr lang="en-US" sz="4400" dirty="0">
                <a:solidFill>
                  <a:srgbClr val="FFFF00"/>
                </a:solidFill>
              </a:rPr>
              <a:t>Strength of market </a:t>
            </a:r>
            <a:r>
              <a:rPr lang="en-US" sz="4400" dirty="0">
                <a:solidFill>
                  <a:schemeClr val="bg1"/>
                </a:solidFill>
              </a:rPr>
              <a:t>for product/service</a:t>
            </a:r>
            <a:endParaRPr lang="en-CA" sz="4400" dirty="0">
              <a:solidFill>
                <a:schemeClr val="bg1"/>
              </a:solidFill>
            </a:endParaRPr>
          </a:p>
          <a:p>
            <a:pPr marL="457200" indent="-457200">
              <a:lnSpc>
                <a:spcPct val="120000"/>
              </a:lnSpc>
              <a:buFont typeface="+mj-lt"/>
              <a:buAutoNum type="arabicPeriod"/>
            </a:pPr>
            <a:r>
              <a:rPr lang="en-US" sz="4400" dirty="0">
                <a:solidFill>
                  <a:srgbClr val="FFFF00"/>
                </a:solidFill>
              </a:rPr>
              <a:t>Strength of association </a:t>
            </a:r>
            <a:r>
              <a:rPr lang="en-US" sz="4400" dirty="0">
                <a:solidFill>
                  <a:schemeClr val="bg1"/>
                </a:solidFill>
              </a:rPr>
              <a:t>between name/mark/product and company as source.</a:t>
            </a:r>
            <a:endParaRPr lang="en-CA" sz="4400" dirty="0">
              <a:solidFill>
                <a:schemeClr val="bg1"/>
              </a:solidFill>
            </a:endParaRPr>
          </a:p>
          <a:p>
            <a:r>
              <a:rPr lang="en-US" dirty="0"/>
              <a:t> </a:t>
            </a:r>
            <a:endParaRPr lang="en-CA" dirty="0"/>
          </a:p>
          <a:p>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89</a:t>
            </a:fld>
            <a:endParaRPr lang="en-US"/>
          </a:p>
        </p:txBody>
      </p:sp>
    </p:spTree>
    <p:extLst>
      <p:ext uri="{BB962C8B-B14F-4D97-AF65-F5344CB8AC3E}">
        <p14:creationId xmlns:p14="http://schemas.microsoft.com/office/powerpoint/2010/main" val="2095170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DE8F00E-0E5C-5B41-A797-C3B570476D99}"/>
              </a:ext>
            </a:extLst>
          </p:cNvPr>
          <p:cNvSpPr>
            <a:spLocks noGrp="1"/>
          </p:cNvSpPr>
          <p:nvPr>
            <p:ph sz="quarter" idx="10"/>
          </p:nvPr>
        </p:nvSpPr>
        <p:spPr>
          <a:xfrm>
            <a:off x="457200" y="1433911"/>
            <a:ext cx="8229600" cy="3766705"/>
          </a:xfrm>
        </p:spPr>
        <p:txBody>
          <a:bodyPr/>
          <a:lstStyle/>
          <a:p>
            <a:pPr marL="0" indent="0" algn="ctr">
              <a:buNone/>
            </a:pPr>
            <a:r>
              <a:rPr lang="en-US" sz="9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PLEASE </a:t>
            </a:r>
          </a:p>
          <a:p>
            <a:pPr marL="0" indent="0" algn="ctr">
              <a:buNone/>
            </a:pPr>
            <a:r>
              <a:rPr lang="en-US" sz="9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SIGN UP</a:t>
            </a:r>
          </a:p>
        </p:txBody>
      </p:sp>
    </p:spTree>
    <p:extLst>
      <p:ext uri="{BB962C8B-B14F-4D97-AF65-F5344CB8AC3E}">
        <p14:creationId xmlns:p14="http://schemas.microsoft.com/office/powerpoint/2010/main" val="176921803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95004"/>
            <a:ext cx="8229600" cy="700643"/>
          </a:xfrm>
        </p:spPr>
        <p:txBody>
          <a:bodyPr>
            <a:normAutofit fontScale="90000"/>
          </a:bodyPr>
          <a:lstStyle/>
          <a:p>
            <a:pPr algn="ctr"/>
            <a:r>
              <a:rPr lang="en-US" b="1" dirty="0">
                <a:solidFill>
                  <a:srgbClr val="FFFF00"/>
                </a:solidFill>
              </a:rPr>
              <a:t>Passing off</a:t>
            </a:r>
            <a:r>
              <a:rPr lang="en-US" b="1" dirty="0">
                <a:solidFill>
                  <a:srgbClr val="FF0000"/>
                </a:solidFill>
              </a:rPr>
              <a:t>:</a:t>
            </a:r>
            <a:r>
              <a:rPr lang="en-US" b="1" dirty="0">
                <a:solidFill>
                  <a:srgbClr val="FFFF00"/>
                </a:solidFill>
              </a:rPr>
              <a:t> </a:t>
            </a:r>
            <a:r>
              <a:rPr lang="en-US" b="1" dirty="0">
                <a:solidFill>
                  <a:schemeClr val="bg1"/>
                </a:solidFill>
              </a:rPr>
              <a:t>Shared Goodwill</a:t>
            </a:r>
          </a:p>
        </p:txBody>
      </p:sp>
      <p:sp>
        <p:nvSpPr>
          <p:cNvPr id="2" name="Content Placeholder 1"/>
          <p:cNvSpPr>
            <a:spLocks noGrp="1"/>
          </p:cNvSpPr>
          <p:nvPr>
            <p:ph idx="1"/>
          </p:nvPr>
        </p:nvSpPr>
        <p:spPr>
          <a:xfrm>
            <a:off x="457199" y="973777"/>
            <a:ext cx="8532421" cy="4916384"/>
          </a:xfrm>
        </p:spPr>
        <p:txBody>
          <a:bodyPr>
            <a:normAutofit/>
          </a:bodyPr>
          <a:lstStyle/>
          <a:p>
            <a:pPr marL="0" indent="0">
              <a:buNone/>
            </a:pPr>
            <a:r>
              <a:rPr lang="en-US" b="1" dirty="0">
                <a:solidFill>
                  <a:schemeClr val="bg1"/>
                </a:solidFill>
              </a:rPr>
              <a:t> </a:t>
            </a:r>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90</a:t>
            </a:fld>
            <a:endParaRPr lang="en-US"/>
          </a:p>
        </p:txBody>
      </p:sp>
      <p:pic>
        <p:nvPicPr>
          <p:cNvPr id="5" name="Picture 4" descr="A picture containing text, grass, bottle, beverage&#10;&#10;Description automatically generated">
            <a:extLst>
              <a:ext uri="{FF2B5EF4-FFF2-40B4-BE49-F238E27FC236}">
                <a16:creationId xmlns:a16="http://schemas.microsoft.com/office/drawing/2014/main" id="{D204EE0C-D9F8-C644-B8CA-6031BBD922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60211" y="1100755"/>
            <a:ext cx="6223578" cy="4656490"/>
          </a:xfrm>
          <a:prstGeom prst="rect">
            <a:avLst/>
          </a:prstGeom>
        </p:spPr>
      </p:pic>
    </p:spTree>
    <p:extLst>
      <p:ext uri="{BB962C8B-B14F-4D97-AF65-F5344CB8AC3E}">
        <p14:creationId xmlns:p14="http://schemas.microsoft.com/office/powerpoint/2010/main" val="372333101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5885"/>
            <a:ext cx="8532421" cy="1143000"/>
          </a:xfrm>
        </p:spPr>
        <p:txBody>
          <a:bodyPr>
            <a:normAutofit fontScale="90000"/>
          </a:bodyPr>
          <a:lstStyle/>
          <a:p>
            <a:r>
              <a:rPr lang="en-US" b="1" dirty="0">
                <a:solidFill>
                  <a:srgbClr val="FFFF00"/>
                </a:solidFill>
              </a:rPr>
              <a:t>Passing off</a:t>
            </a:r>
            <a:r>
              <a:rPr lang="en-US" b="1" dirty="0">
                <a:solidFill>
                  <a:srgbClr val="FF0000"/>
                </a:solidFill>
              </a:rPr>
              <a:t>:</a:t>
            </a:r>
            <a:r>
              <a:rPr lang="en-US" b="1" dirty="0">
                <a:solidFill>
                  <a:srgbClr val="FFFF00"/>
                </a:solidFill>
              </a:rPr>
              <a:t> </a:t>
            </a:r>
            <a:r>
              <a:rPr lang="en-US" b="1" dirty="0">
                <a:solidFill>
                  <a:schemeClr val="bg1"/>
                </a:solidFill>
              </a:rPr>
              <a:t>Shared Goodwill Summary</a:t>
            </a:r>
            <a:endParaRPr lang="en-US" b="1" dirty="0"/>
          </a:p>
        </p:txBody>
      </p:sp>
      <p:sp>
        <p:nvSpPr>
          <p:cNvPr id="2" name="Content Placeholder 1"/>
          <p:cNvSpPr>
            <a:spLocks noGrp="1"/>
          </p:cNvSpPr>
          <p:nvPr>
            <p:ph idx="1"/>
          </p:nvPr>
        </p:nvSpPr>
        <p:spPr>
          <a:xfrm>
            <a:off x="457200" y="1431543"/>
            <a:ext cx="8532420" cy="4318000"/>
          </a:xfrm>
        </p:spPr>
        <p:txBody>
          <a:bodyPr>
            <a:normAutofit fontScale="92500"/>
          </a:bodyPr>
          <a:lstStyle/>
          <a:p>
            <a:pPr marL="0" indent="0">
              <a:lnSpc>
                <a:spcPct val="100000"/>
              </a:lnSpc>
              <a:buNone/>
            </a:pPr>
            <a:r>
              <a:rPr lang="en-US" sz="4000" b="1" i="1" dirty="0">
                <a:solidFill>
                  <a:srgbClr val="00B0F0"/>
                </a:solidFill>
                <a:latin typeface="Arial" charset="0"/>
              </a:rPr>
              <a:t>Institut National</a:t>
            </a:r>
            <a:r>
              <a:rPr lang="en-US" sz="4000" b="1" dirty="0">
                <a:solidFill>
                  <a:schemeClr val="bg1"/>
                </a:solidFill>
                <a:latin typeface="Arial" charset="0"/>
              </a:rPr>
              <a:t>:</a:t>
            </a:r>
          </a:p>
          <a:p>
            <a:pPr>
              <a:lnSpc>
                <a:spcPct val="100000"/>
              </a:lnSpc>
            </a:pPr>
            <a:r>
              <a:rPr lang="en-US" sz="4000" dirty="0">
                <a:solidFill>
                  <a:schemeClr val="bg1"/>
                </a:solidFill>
                <a:latin typeface="Arial" charset="0"/>
              </a:rPr>
              <a:t>Plaintiff entitled to bring an action in </a:t>
            </a:r>
            <a:r>
              <a:rPr lang="en-US" sz="4000" dirty="0">
                <a:solidFill>
                  <a:srgbClr val="FFFF00"/>
                </a:solidFill>
                <a:latin typeface="Arial" charset="0"/>
              </a:rPr>
              <a:t>passing off when </a:t>
            </a:r>
            <a:r>
              <a:rPr lang="en-US" sz="4000" dirty="0">
                <a:solidFill>
                  <a:schemeClr val="bg1"/>
                </a:solidFill>
                <a:latin typeface="Arial" charset="0"/>
              </a:rPr>
              <a:t>the alleged </a:t>
            </a:r>
            <a:r>
              <a:rPr lang="en-US" sz="4000" dirty="0">
                <a:solidFill>
                  <a:srgbClr val="FFFF00"/>
                </a:solidFill>
                <a:latin typeface="Arial" charset="0"/>
              </a:rPr>
              <a:t>misrepresentation relates</a:t>
            </a:r>
            <a:r>
              <a:rPr lang="en-US" sz="4000" dirty="0">
                <a:solidFill>
                  <a:schemeClr val="bg1"/>
                </a:solidFill>
                <a:latin typeface="Arial" charset="0"/>
              </a:rPr>
              <a:t>, not to the goods or services of a particular trader, but </a:t>
            </a:r>
            <a:r>
              <a:rPr lang="en-US" sz="4000" dirty="0">
                <a:solidFill>
                  <a:srgbClr val="FFFF00"/>
                </a:solidFill>
                <a:latin typeface="Arial" charset="0"/>
              </a:rPr>
              <a:t>to a kind or quality of goods produced by a </a:t>
            </a:r>
            <a:r>
              <a:rPr lang="en-US" sz="4000" dirty="0">
                <a:solidFill>
                  <a:srgbClr val="FF0000"/>
                </a:solidFill>
                <a:latin typeface="Arial" charset="0"/>
              </a:rPr>
              <a:t>group of traders</a:t>
            </a:r>
            <a:r>
              <a:rPr lang="en-US" sz="4000" dirty="0">
                <a:solidFill>
                  <a:schemeClr val="bg1"/>
                </a:solidFill>
                <a:latin typeface="Arial" charset="0"/>
              </a:rPr>
              <a:t>.</a:t>
            </a:r>
          </a:p>
          <a:p>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91</a:t>
            </a:fld>
            <a:endParaRPr lang="en-US"/>
          </a:p>
        </p:txBody>
      </p:sp>
    </p:spTree>
    <p:extLst>
      <p:ext uri="{BB962C8B-B14F-4D97-AF65-F5344CB8AC3E}">
        <p14:creationId xmlns:p14="http://schemas.microsoft.com/office/powerpoint/2010/main" val="363435412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4516F-65B1-E44E-B2BF-61EA8DEC1F82}"/>
              </a:ext>
            </a:extLst>
          </p:cNvPr>
          <p:cNvSpPr>
            <a:spLocks noGrp="1"/>
          </p:cNvSpPr>
          <p:nvPr>
            <p:ph type="title"/>
          </p:nvPr>
        </p:nvSpPr>
        <p:spPr>
          <a:xfrm>
            <a:off x="457200" y="0"/>
            <a:ext cx="8229600" cy="1016000"/>
          </a:xfrm>
        </p:spPr>
        <p:txBody>
          <a:bodyPr/>
          <a:lstStyle/>
          <a:p>
            <a:pPr algn="ctr"/>
            <a:r>
              <a:rPr lang="en-US" dirty="0">
                <a:solidFill>
                  <a:schemeClr val="bg1"/>
                </a:solidFill>
              </a:rPr>
              <a:t>What about ice</a:t>
            </a:r>
            <a:r>
              <a:rPr lang="en-US" dirty="0">
                <a:solidFill>
                  <a:srgbClr val="FF0000"/>
                </a:solidFill>
              </a:rPr>
              <a:t>-</a:t>
            </a:r>
            <a:r>
              <a:rPr lang="en-US" dirty="0">
                <a:solidFill>
                  <a:schemeClr val="bg1"/>
                </a:solidFill>
              </a:rPr>
              <a:t>wine</a:t>
            </a:r>
            <a:r>
              <a:rPr lang="en-US" dirty="0">
                <a:solidFill>
                  <a:srgbClr val="FF0000"/>
                </a:solidFill>
              </a:rPr>
              <a:t>?</a:t>
            </a:r>
          </a:p>
        </p:txBody>
      </p:sp>
      <p:pic>
        <p:nvPicPr>
          <p:cNvPr id="4" name="Picture 3" descr="Graphical user interface, Word, website&#10;&#10;Description automatically generated">
            <a:extLst>
              <a:ext uri="{FF2B5EF4-FFF2-40B4-BE49-F238E27FC236}">
                <a16:creationId xmlns:a16="http://schemas.microsoft.com/office/drawing/2014/main" id="{38654464-9B7C-A940-B579-45E9EBAAE05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64266" y="1016000"/>
            <a:ext cx="4015468" cy="4812483"/>
          </a:xfrm>
          <a:prstGeom prst="rect">
            <a:avLst/>
          </a:prstGeom>
        </p:spPr>
      </p:pic>
    </p:spTree>
    <p:extLst>
      <p:ext uri="{BB962C8B-B14F-4D97-AF65-F5344CB8AC3E}">
        <p14:creationId xmlns:p14="http://schemas.microsoft.com/office/powerpoint/2010/main" val="337021258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15336457-748E-C14A-9C3A-277E88109C8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35673" y="130629"/>
            <a:ext cx="4872654" cy="5617785"/>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D672E54E-45F1-DA44-B481-CAE088D32A37}"/>
                  </a:ext>
                </a:extLst>
              </p14:cNvPr>
              <p14:cNvContentPartPr/>
              <p14:nvPr/>
            </p14:nvContentPartPr>
            <p14:xfrm>
              <a:off x="2625343" y="5646171"/>
              <a:ext cx="3266280" cy="59400"/>
            </p14:xfrm>
          </p:contentPart>
        </mc:Choice>
        <mc:Fallback xmlns="">
          <p:pic>
            <p:nvPicPr>
              <p:cNvPr id="4" name="Ink 3">
                <a:extLst>
                  <a:ext uri="{FF2B5EF4-FFF2-40B4-BE49-F238E27FC236}">
                    <a16:creationId xmlns:a16="http://schemas.microsoft.com/office/drawing/2014/main" id="{D672E54E-45F1-DA44-B481-CAE088D32A37}"/>
                  </a:ext>
                </a:extLst>
              </p:cNvPr>
              <p:cNvPicPr/>
              <p:nvPr/>
            </p:nvPicPr>
            <p:blipFill>
              <a:blip r:embed="rId4"/>
              <a:stretch>
                <a:fillRect/>
              </a:stretch>
            </p:blipFill>
            <p:spPr>
              <a:xfrm>
                <a:off x="2616703" y="5637531"/>
                <a:ext cx="3283920" cy="77040"/>
              </a:xfrm>
              <a:prstGeom prst="rect">
                <a:avLst/>
              </a:prstGeom>
            </p:spPr>
          </p:pic>
        </mc:Fallback>
      </mc:AlternateContent>
    </p:spTree>
    <p:extLst>
      <p:ext uri="{BB962C8B-B14F-4D97-AF65-F5344CB8AC3E}">
        <p14:creationId xmlns:p14="http://schemas.microsoft.com/office/powerpoint/2010/main" val="290032291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1117600"/>
            <a:ext cx="8229600" cy="4608534"/>
          </a:xfrm>
        </p:spPr>
        <p:txBody>
          <a:bodyPr>
            <a:normAutofit/>
          </a:bodyPr>
          <a:lstStyle/>
          <a:p>
            <a:pPr marL="0" indent="0" algn="ctr">
              <a:buNone/>
            </a:pPr>
            <a:r>
              <a:rPr lang="en-US" sz="8800" dirty="0">
                <a:solidFill>
                  <a:srgbClr val="92D050"/>
                </a:solidFill>
              </a:rPr>
              <a:t>QUESTIONS</a:t>
            </a:r>
            <a:r>
              <a:rPr lang="en-US" sz="8800" dirty="0">
                <a:solidFill>
                  <a:srgbClr val="FF0000"/>
                </a:solidFill>
              </a:rPr>
              <a:t>?</a:t>
            </a:r>
          </a:p>
          <a:p>
            <a:pPr marL="0" indent="0" algn="ctr">
              <a:buNone/>
            </a:pPr>
            <a:r>
              <a:rPr lang="en-US" sz="8800" dirty="0">
                <a:solidFill>
                  <a:srgbClr val="FFFF00"/>
                </a:solidFill>
              </a:rPr>
              <a:t>THOUGHTS</a:t>
            </a:r>
            <a:r>
              <a:rPr lang="en-US" sz="8800" dirty="0">
                <a:solidFill>
                  <a:srgbClr val="FF0000"/>
                </a:solidFill>
              </a:rPr>
              <a:t>?</a:t>
            </a:r>
          </a:p>
          <a:p>
            <a:pPr marL="0" indent="0" algn="ctr">
              <a:buNone/>
            </a:pPr>
            <a:r>
              <a:rPr lang="en-US" sz="8800" dirty="0">
                <a:solidFill>
                  <a:srgbClr val="FFFFFF"/>
                </a:solidFill>
              </a:rPr>
              <a:t> DISCUSSION</a:t>
            </a:r>
            <a:r>
              <a:rPr lang="en-US" sz="8800" dirty="0">
                <a:solidFill>
                  <a:srgbClr val="FF0000"/>
                </a:solidFill>
              </a:rPr>
              <a:t>?</a:t>
            </a:r>
          </a:p>
        </p:txBody>
      </p:sp>
    </p:spTree>
    <p:extLst>
      <p:ext uri="{BB962C8B-B14F-4D97-AF65-F5344CB8AC3E}">
        <p14:creationId xmlns:p14="http://schemas.microsoft.com/office/powerpoint/2010/main" val="112986168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640" y="154378"/>
            <a:ext cx="8176160" cy="1396197"/>
          </a:xfrm>
        </p:spPr>
        <p:txBody>
          <a:bodyPr>
            <a:noAutofit/>
          </a:bodyPr>
          <a:lstStyle/>
          <a:p>
            <a:pPr algn="ctr"/>
            <a:r>
              <a:rPr lang="en-US" sz="8000" dirty="0">
                <a:solidFill>
                  <a:srgbClr val="FFFF00"/>
                </a:solidFill>
              </a:rPr>
              <a:t>Pause</a:t>
            </a:r>
          </a:p>
        </p:txBody>
      </p:sp>
      <p:pic>
        <p:nvPicPr>
          <p:cNvPr id="4" name="Content Placeholder 3" descr="Crystal_Project_pause-queue.png"/>
          <p:cNvPicPr>
            <a:picLocks noGrp="1" noChangeAspect="1"/>
          </p:cNvPicPr>
          <p:nvPr>
            <p:ph sz="quarter" idx="10"/>
          </p:nvPr>
        </p:nvPicPr>
        <p:blipFill rotWithShape="1">
          <a:blip r:embed="rId2" cstate="screen">
            <a:extLst>
              <a:ext uri="{28A0092B-C50C-407E-A947-70E740481C1C}">
                <a14:useLocalDpi xmlns:a14="http://schemas.microsoft.com/office/drawing/2010/main"/>
              </a:ext>
            </a:extLst>
          </a:blip>
          <a:srcRect l="1729" r="296"/>
          <a:stretch/>
        </p:blipFill>
        <p:spPr>
          <a:xfrm>
            <a:off x="2526713" y="1776619"/>
            <a:ext cx="4090574" cy="4175125"/>
          </a:xfrm>
        </p:spPr>
      </p:pic>
    </p:spTree>
    <p:extLst>
      <p:ext uri="{BB962C8B-B14F-4D97-AF65-F5344CB8AC3E}">
        <p14:creationId xmlns:p14="http://schemas.microsoft.com/office/powerpoint/2010/main" val="295319874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02582" y="246452"/>
            <a:ext cx="8741418" cy="5725269"/>
          </a:xfrm>
        </p:spPr>
        <p:txBody>
          <a:bodyPr>
            <a:normAutofit/>
          </a:bodyPr>
          <a:lstStyle/>
          <a:p>
            <a:pPr marL="0" indent="0">
              <a:buNone/>
            </a:pPr>
            <a:r>
              <a:rPr lang="en-US" sz="4400" dirty="0">
                <a:solidFill>
                  <a:srgbClr val="FFFF00"/>
                </a:solidFill>
                <a:latin typeface="P22 Typewriter"/>
                <a:cs typeface="P22 Typewriter"/>
              </a:rPr>
              <a:t>Now Back to Our Regularly Scheduled Programming</a:t>
            </a:r>
            <a:r>
              <a:rPr lang="en-US" sz="4400" dirty="0">
                <a:solidFill>
                  <a:srgbClr val="FF0000"/>
                </a:solidFill>
                <a:latin typeface="P22 Typewriter"/>
                <a:cs typeface="P22 Typewriter"/>
              </a:rPr>
              <a:t>…</a:t>
            </a:r>
          </a:p>
        </p:txBody>
      </p:sp>
      <p:pic>
        <p:nvPicPr>
          <p:cNvPr id="4" name="Content Placeholder 3" descr="file7991274103168.jpg"/>
          <p:cNvPicPr>
            <a:picLocks noChangeAspect="1"/>
          </p:cNvPicPr>
          <p:nvPr/>
        </p:nvPicPr>
        <p:blipFill rotWithShape="1">
          <a:blip r:embed="rId2" cstate="screen">
            <a:extLst>
              <a:ext uri="{28A0092B-C50C-407E-A947-70E740481C1C}">
                <a14:useLocalDpi xmlns:a14="http://schemas.microsoft.com/office/drawing/2010/main"/>
              </a:ext>
            </a:extLst>
          </a:blip>
          <a:srcRect l="-242" r="-124"/>
          <a:stretch/>
        </p:blipFill>
        <p:spPr>
          <a:xfrm>
            <a:off x="1554408" y="1535585"/>
            <a:ext cx="6122856" cy="4331411"/>
          </a:xfrm>
          <a:prstGeom prst="rect">
            <a:avLst/>
          </a:prstGeom>
        </p:spPr>
      </p:pic>
    </p:spTree>
    <p:extLst>
      <p:ext uri="{BB962C8B-B14F-4D97-AF65-F5344CB8AC3E}">
        <p14:creationId xmlns:p14="http://schemas.microsoft.com/office/powerpoint/2010/main" val="156925939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96509"/>
            <a:ext cx="8229600" cy="794140"/>
          </a:xfrm>
        </p:spPr>
        <p:txBody>
          <a:bodyPr>
            <a:normAutofit fontScale="90000"/>
          </a:bodyPr>
          <a:lstStyle/>
          <a:p>
            <a:br>
              <a:rPr lang="en-US" b="1" dirty="0"/>
            </a:br>
            <a:r>
              <a:rPr lang="en-US" b="1" dirty="0">
                <a:solidFill>
                  <a:srgbClr val="FFFF00"/>
                </a:solidFill>
                <a:latin typeface="+mn-lt"/>
              </a:rPr>
              <a:t>Passing off</a:t>
            </a:r>
            <a:r>
              <a:rPr lang="en-US" b="1" dirty="0">
                <a:solidFill>
                  <a:srgbClr val="FF0000"/>
                </a:solidFill>
                <a:latin typeface="+mn-lt"/>
              </a:rPr>
              <a:t>:</a:t>
            </a:r>
            <a:r>
              <a:rPr lang="en-US" b="1" dirty="0">
                <a:latin typeface="+mn-lt"/>
              </a:rPr>
              <a:t> </a:t>
            </a:r>
            <a:r>
              <a:rPr lang="en-US" b="1" dirty="0">
                <a:solidFill>
                  <a:schemeClr val="bg1"/>
                </a:solidFill>
                <a:latin typeface="+mn-lt"/>
              </a:rPr>
              <a:t>Foreign goodwill</a:t>
            </a:r>
            <a:br>
              <a:rPr lang="en-US" dirty="0">
                <a:latin typeface="Arial" charset="0"/>
              </a:rPr>
            </a:br>
            <a:endParaRPr lang="en-US" b="1" dirty="0"/>
          </a:p>
        </p:txBody>
      </p:sp>
      <p:sp>
        <p:nvSpPr>
          <p:cNvPr id="2" name="Content Placeholder 1"/>
          <p:cNvSpPr>
            <a:spLocks noGrp="1"/>
          </p:cNvSpPr>
          <p:nvPr>
            <p:ph idx="1"/>
          </p:nvPr>
        </p:nvSpPr>
        <p:spPr>
          <a:xfrm>
            <a:off x="213756" y="1068779"/>
            <a:ext cx="8787740" cy="4714504"/>
          </a:xfrm>
        </p:spPr>
        <p:txBody>
          <a:bodyPr>
            <a:normAutofit/>
          </a:bodyPr>
          <a:lstStyle/>
          <a:p>
            <a:pPr>
              <a:lnSpc>
                <a:spcPct val="100000"/>
              </a:lnSpc>
            </a:pPr>
            <a:r>
              <a:rPr lang="en-US" sz="2600" dirty="0">
                <a:solidFill>
                  <a:srgbClr val="FFFF00"/>
                </a:solidFill>
              </a:rPr>
              <a:t>Law protects </a:t>
            </a:r>
            <a:r>
              <a:rPr lang="en-US" sz="2600" dirty="0">
                <a:solidFill>
                  <a:schemeClr val="bg1"/>
                </a:solidFill>
              </a:rPr>
              <a:t>through passing off action a </a:t>
            </a:r>
            <a:r>
              <a:rPr lang="en-US" sz="2600" dirty="0">
                <a:solidFill>
                  <a:srgbClr val="FFFF00"/>
                </a:solidFill>
              </a:rPr>
              <a:t>company's property in its business or goodwill</a:t>
            </a:r>
            <a:r>
              <a:rPr lang="en-US" sz="2600" dirty="0">
                <a:solidFill>
                  <a:schemeClr val="bg1"/>
                </a:solidFill>
              </a:rPr>
              <a:t>. </a:t>
            </a:r>
            <a:endParaRPr lang="en-CA" sz="2600" dirty="0">
              <a:solidFill>
                <a:schemeClr val="bg1"/>
              </a:solidFill>
            </a:endParaRPr>
          </a:p>
          <a:p>
            <a:pPr>
              <a:lnSpc>
                <a:spcPct val="100000"/>
              </a:lnSpc>
            </a:pPr>
            <a:r>
              <a:rPr lang="en-US" sz="2600" dirty="0">
                <a:solidFill>
                  <a:srgbClr val="FFFF00"/>
                </a:solidFill>
              </a:rPr>
              <a:t>Goodwill is the benefit and advantage of the good name</a:t>
            </a:r>
            <a:r>
              <a:rPr lang="en-US" sz="2600" dirty="0">
                <a:solidFill>
                  <a:schemeClr val="bg1"/>
                </a:solidFill>
              </a:rPr>
              <a:t>, reputation, and connection </a:t>
            </a:r>
            <a:r>
              <a:rPr lang="en-US" sz="2600" dirty="0">
                <a:solidFill>
                  <a:srgbClr val="FFFF00"/>
                </a:solidFill>
              </a:rPr>
              <a:t>of a business</a:t>
            </a:r>
            <a:r>
              <a:rPr lang="en-US" sz="2600" dirty="0">
                <a:solidFill>
                  <a:schemeClr val="bg1"/>
                </a:solidFill>
              </a:rPr>
              <a:t>.</a:t>
            </a:r>
            <a:endParaRPr lang="en-CA" sz="2600" dirty="0">
              <a:solidFill>
                <a:schemeClr val="bg1"/>
              </a:solidFill>
            </a:endParaRPr>
          </a:p>
          <a:p>
            <a:pPr>
              <a:lnSpc>
                <a:spcPct val="100000"/>
              </a:lnSpc>
            </a:pPr>
            <a:r>
              <a:rPr lang="en-US" sz="2600" dirty="0">
                <a:solidFill>
                  <a:schemeClr val="bg1"/>
                </a:solidFill>
              </a:rPr>
              <a:t>Back to </a:t>
            </a:r>
            <a:r>
              <a:rPr lang="en-US" sz="2600" i="1" dirty="0">
                <a:solidFill>
                  <a:srgbClr val="00B0F0"/>
                </a:solidFill>
              </a:rPr>
              <a:t>Orkin Exterminating Co. Inc. v. </a:t>
            </a:r>
            <a:r>
              <a:rPr lang="en-US" sz="2600" i="1" dirty="0" err="1">
                <a:solidFill>
                  <a:srgbClr val="00B0F0"/>
                </a:solidFill>
              </a:rPr>
              <a:t>Petsco</a:t>
            </a:r>
            <a:r>
              <a:rPr lang="en-US" sz="2600" i="1" dirty="0">
                <a:solidFill>
                  <a:srgbClr val="00B0F0"/>
                </a:solidFill>
              </a:rPr>
              <a:t> Co. of Canada Ltd </a:t>
            </a:r>
            <a:r>
              <a:rPr lang="en-US" sz="2600" dirty="0">
                <a:solidFill>
                  <a:schemeClr val="bg1"/>
                </a:solidFill>
              </a:rPr>
              <a:t>(1985), 50 OR (2d) 726 [not required reading but on p344 CB]</a:t>
            </a:r>
            <a:endParaRPr lang="en-CA" sz="2600" dirty="0">
              <a:solidFill>
                <a:schemeClr val="bg1"/>
              </a:solidFill>
            </a:endParaRPr>
          </a:p>
          <a:p>
            <a:pPr>
              <a:lnSpc>
                <a:spcPct val="100000"/>
              </a:lnSpc>
            </a:pPr>
            <a:r>
              <a:rPr lang="en-US" sz="2600" b="1" dirty="0">
                <a:solidFill>
                  <a:srgbClr val="FFFF00"/>
                </a:solidFill>
              </a:rPr>
              <a:t>Question dealt with is whether a company that doesn’t do business in Canada has goodwill in Canada for the purposes of a passing off action</a:t>
            </a:r>
            <a:r>
              <a:rPr lang="en-US" sz="2600" b="1" dirty="0">
                <a:solidFill>
                  <a:srgbClr val="FF0000"/>
                </a:solidFill>
              </a:rPr>
              <a:t>?</a:t>
            </a:r>
            <a:endParaRPr lang="en-CA" sz="2600" dirty="0">
              <a:solidFill>
                <a:srgbClr val="FF0000"/>
              </a:solidFill>
            </a:endParaRPr>
          </a:p>
          <a:p>
            <a:pPr marL="0" indent="0">
              <a:buNone/>
            </a:pPr>
            <a:r>
              <a:rPr lang="en-US" dirty="0">
                <a:solidFill>
                  <a:schemeClr val="bg1"/>
                </a:solidFill>
              </a:rPr>
              <a:t> </a:t>
            </a:r>
            <a:endParaRPr lang="en-CA" dirty="0">
              <a:solidFill>
                <a:schemeClr val="bg1"/>
              </a:solidFill>
            </a:endParaRPr>
          </a:p>
          <a:p>
            <a:pPr marL="0" indent="0">
              <a:buNone/>
            </a:pPr>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97</a:t>
            </a:fld>
            <a:endParaRPr lang="en-US"/>
          </a:p>
        </p:txBody>
      </p:sp>
    </p:spTree>
    <p:extLst>
      <p:ext uri="{BB962C8B-B14F-4D97-AF65-F5344CB8AC3E}">
        <p14:creationId xmlns:p14="http://schemas.microsoft.com/office/powerpoint/2010/main" val="385147602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96509"/>
            <a:ext cx="8229600" cy="794140"/>
          </a:xfrm>
        </p:spPr>
        <p:txBody>
          <a:bodyPr>
            <a:normAutofit fontScale="90000"/>
          </a:bodyPr>
          <a:lstStyle/>
          <a:p>
            <a:br>
              <a:rPr lang="en-US" b="1" dirty="0"/>
            </a:br>
            <a:r>
              <a:rPr lang="en-US" b="1" dirty="0">
                <a:solidFill>
                  <a:srgbClr val="FFFF00"/>
                </a:solidFill>
                <a:latin typeface="+mn-lt"/>
              </a:rPr>
              <a:t>Passing off</a:t>
            </a:r>
            <a:r>
              <a:rPr lang="en-US" b="1" dirty="0">
                <a:solidFill>
                  <a:srgbClr val="FF0000"/>
                </a:solidFill>
                <a:latin typeface="+mn-lt"/>
              </a:rPr>
              <a:t>:</a:t>
            </a:r>
            <a:r>
              <a:rPr lang="en-US" b="1" dirty="0">
                <a:latin typeface="+mn-lt"/>
              </a:rPr>
              <a:t> </a:t>
            </a:r>
            <a:r>
              <a:rPr lang="en-US" b="1" dirty="0">
                <a:solidFill>
                  <a:schemeClr val="bg1"/>
                </a:solidFill>
                <a:latin typeface="+mn-lt"/>
              </a:rPr>
              <a:t>Foreign goodwill</a:t>
            </a:r>
            <a:br>
              <a:rPr lang="en-US" dirty="0">
                <a:latin typeface="Arial" charset="0"/>
              </a:rPr>
            </a:br>
            <a:endParaRPr lang="en-US" b="1" dirty="0"/>
          </a:p>
        </p:txBody>
      </p:sp>
      <p:sp>
        <p:nvSpPr>
          <p:cNvPr id="2" name="Content Placeholder 1"/>
          <p:cNvSpPr>
            <a:spLocks noGrp="1"/>
          </p:cNvSpPr>
          <p:nvPr>
            <p:ph idx="1"/>
          </p:nvPr>
        </p:nvSpPr>
        <p:spPr>
          <a:xfrm>
            <a:off x="213756" y="1068779"/>
            <a:ext cx="8787740" cy="4714504"/>
          </a:xfrm>
        </p:spPr>
        <p:txBody>
          <a:bodyPr>
            <a:normAutofit fontScale="70000" lnSpcReduction="20000"/>
          </a:bodyPr>
          <a:lstStyle/>
          <a:p>
            <a:pPr marL="0" indent="0">
              <a:lnSpc>
                <a:spcPct val="100000"/>
              </a:lnSpc>
              <a:buNone/>
            </a:pPr>
            <a:r>
              <a:rPr lang="en-US" sz="3600" i="1" dirty="0">
                <a:solidFill>
                  <a:srgbClr val="00B0F0"/>
                </a:solidFill>
              </a:rPr>
              <a:t>Orkin Exterminating Co. Inc. v. </a:t>
            </a:r>
            <a:r>
              <a:rPr lang="en-US" sz="3600" i="1" dirty="0" err="1">
                <a:solidFill>
                  <a:srgbClr val="00B0F0"/>
                </a:solidFill>
              </a:rPr>
              <a:t>Petsco</a:t>
            </a:r>
            <a:r>
              <a:rPr lang="en-US" sz="3600" i="1" dirty="0">
                <a:solidFill>
                  <a:srgbClr val="00B0F0"/>
                </a:solidFill>
              </a:rPr>
              <a:t> Co. of Canada Ltd </a:t>
            </a:r>
            <a:r>
              <a:rPr lang="en-US" sz="3600" dirty="0">
                <a:solidFill>
                  <a:schemeClr val="bg1"/>
                </a:solidFill>
              </a:rPr>
              <a:t>(1985), 50 OR (2d) 726 (continued)</a:t>
            </a:r>
            <a:endParaRPr lang="en-CA" sz="3600" dirty="0">
              <a:solidFill>
                <a:schemeClr val="bg1"/>
              </a:solidFill>
            </a:endParaRPr>
          </a:p>
          <a:p>
            <a:pPr>
              <a:lnSpc>
                <a:spcPct val="100000"/>
              </a:lnSpc>
            </a:pPr>
            <a:r>
              <a:rPr lang="en-US" sz="3600" b="1" dirty="0">
                <a:solidFill>
                  <a:schemeClr val="bg1"/>
                </a:solidFill>
              </a:rPr>
              <a:t>Court found that a company whose </a:t>
            </a:r>
            <a:r>
              <a:rPr lang="en-US" sz="3600" b="1" dirty="0">
                <a:solidFill>
                  <a:srgbClr val="FFFF00"/>
                </a:solidFill>
              </a:rPr>
              <a:t>goods or services are well known in the U.S.</a:t>
            </a:r>
            <a:r>
              <a:rPr lang="en-US" sz="3600" b="1" dirty="0">
                <a:solidFill>
                  <a:schemeClr val="bg1"/>
                </a:solidFill>
              </a:rPr>
              <a:t>,</a:t>
            </a:r>
            <a:r>
              <a:rPr lang="en-US" sz="3600" b="1" dirty="0">
                <a:solidFill>
                  <a:srgbClr val="FFFF00"/>
                </a:solidFill>
              </a:rPr>
              <a:t> but not in Canada, </a:t>
            </a:r>
            <a:r>
              <a:rPr lang="en-US" sz="3600" b="1" dirty="0">
                <a:solidFill>
                  <a:srgbClr val="FF0000"/>
                </a:solidFill>
              </a:rPr>
              <a:t>will not be protected at common law</a:t>
            </a:r>
            <a:r>
              <a:rPr lang="en-US" sz="3600" b="1" dirty="0">
                <a:solidFill>
                  <a:srgbClr val="FFFF00"/>
                </a:solidFill>
              </a:rPr>
              <a:t> from another company </a:t>
            </a:r>
            <a:r>
              <a:rPr lang="en-US" sz="3600" b="1" dirty="0">
                <a:solidFill>
                  <a:schemeClr val="bg1"/>
                </a:solidFill>
              </a:rPr>
              <a:t>offering similarly named or branded products or services in Canada</a:t>
            </a:r>
            <a:r>
              <a:rPr lang="en-US" sz="3600" b="1" dirty="0">
                <a:solidFill>
                  <a:srgbClr val="FFFF00"/>
                </a:solidFill>
              </a:rPr>
              <a:t>.</a:t>
            </a:r>
            <a:endParaRPr lang="en-CA" sz="3600" b="1" dirty="0">
              <a:solidFill>
                <a:srgbClr val="FFFF00"/>
              </a:solidFill>
            </a:endParaRPr>
          </a:p>
          <a:p>
            <a:pPr>
              <a:lnSpc>
                <a:spcPct val="100000"/>
              </a:lnSpc>
            </a:pPr>
            <a:r>
              <a:rPr lang="en-US" sz="3600" dirty="0">
                <a:solidFill>
                  <a:schemeClr val="bg1"/>
                </a:solidFill>
              </a:rPr>
              <a:t>Reason is because </a:t>
            </a:r>
            <a:r>
              <a:rPr lang="en-US" sz="3600" dirty="0">
                <a:solidFill>
                  <a:srgbClr val="FFFF00"/>
                </a:solidFill>
              </a:rPr>
              <a:t>confusion or misrepresentation is the essence </a:t>
            </a:r>
            <a:r>
              <a:rPr lang="en-US" sz="3600" dirty="0">
                <a:solidFill>
                  <a:schemeClr val="bg1"/>
                </a:solidFill>
              </a:rPr>
              <a:t>of the tort.</a:t>
            </a:r>
          </a:p>
          <a:p>
            <a:pPr>
              <a:lnSpc>
                <a:spcPct val="100000"/>
              </a:lnSpc>
            </a:pPr>
            <a:r>
              <a:rPr lang="en-US" sz="3600" dirty="0">
                <a:solidFill>
                  <a:schemeClr val="bg1"/>
                </a:solidFill>
              </a:rPr>
              <a:t>Where Plaintiff’s product or service is unknown in a certain region, it is hard to argue that customers were misled into thinking they were purchasing the Plaintiff’s products.</a:t>
            </a:r>
            <a:endParaRPr lang="en-CA" sz="3600" dirty="0">
              <a:solidFill>
                <a:schemeClr val="bg1"/>
              </a:solidFill>
            </a:endParaRPr>
          </a:p>
          <a:p>
            <a:pPr>
              <a:lnSpc>
                <a:spcPct val="100000"/>
              </a:lnSpc>
            </a:pPr>
            <a:r>
              <a:rPr lang="en-US" sz="3600" dirty="0">
                <a:solidFill>
                  <a:srgbClr val="FFFF00"/>
                </a:solidFill>
              </a:rPr>
              <a:t>That said however, </a:t>
            </a:r>
            <a:r>
              <a:rPr lang="en-US" sz="3600" b="1" dirty="0">
                <a:solidFill>
                  <a:srgbClr val="FF0000"/>
                </a:solidFill>
              </a:rPr>
              <a:t>goodwill can exist outside the area where a company carries on a business</a:t>
            </a:r>
            <a:r>
              <a:rPr lang="en-US" sz="3600" dirty="0">
                <a:solidFill>
                  <a:schemeClr val="bg1"/>
                </a:solidFill>
              </a:rPr>
              <a:t>. </a:t>
            </a:r>
            <a:endParaRPr lang="en-CA" sz="3600" dirty="0">
              <a:solidFill>
                <a:schemeClr val="bg1"/>
              </a:solidFill>
            </a:endParaRPr>
          </a:p>
          <a:p>
            <a:pPr marL="0" indent="0">
              <a:lnSpc>
                <a:spcPct val="100000"/>
              </a:lnSpc>
              <a:buNone/>
            </a:pPr>
            <a:r>
              <a:rPr lang="en-US" sz="2200" dirty="0">
                <a:solidFill>
                  <a:schemeClr val="bg1"/>
                </a:solidFill>
              </a:rPr>
              <a:t> </a:t>
            </a:r>
            <a:endParaRPr lang="en-CA" sz="2200" dirty="0">
              <a:solidFill>
                <a:schemeClr val="bg1"/>
              </a:solidFill>
            </a:endParaRPr>
          </a:p>
          <a:p>
            <a:pPr marL="0" indent="0">
              <a:buNone/>
            </a:pPr>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98</a:t>
            </a:fld>
            <a:endParaRPr lang="en-US"/>
          </a:p>
        </p:txBody>
      </p:sp>
    </p:spTree>
    <p:extLst>
      <p:ext uri="{BB962C8B-B14F-4D97-AF65-F5344CB8AC3E}">
        <p14:creationId xmlns:p14="http://schemas.microsoft.com/office/powerpoint/2010/main" val="72407786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32136"/>
            <a:ext cx="8229600" cy="699138"/>
          </a:xfrm>
        </p:spPr>
        <p:txBody>
          <a:bodyPr>
            <a:normAutofit fontScale="90000"/>
          </a:bodyPr>
          <a:lstStyle/>
          <a:p>
            <a:br>
              <a:rPr lang="en-US" b="1" dirty="0"/>
            </a:br>
            <a:r>
              <a:rPr lang="en-US" b="1" dirty="0">
                <a:solidFill>
                  <a:srgbClr val="FFFF00"/>
                </a:solidFill>
                <a:latin typeface="+mn-lt"/>
              </a:rPr>
              <a:t>Passing off</a:t>
            </a:r>
            <a:r>
              <a:rPr lang="en-US" b="1" dirty="0">
                <a:solidFill>
                  <a:srgbClr val="FF0000"/>
                </a:solidFill>
                <a:latin typeface="+mn-lt"/>
              </a:rPr>
              <a:t>:</a:t>
            </a:r>
            <a:r>
              <a:rPr lang="en-US" b="1" dirty="0">
                <a:latin typeface="+mn-lt"/>
              </a:rPr>
              <a:t> </a:t>
            </a:r>
            <a:r>
              <a:rPr lang="en-US" b="1" dirty="0">
                <a:solidFill>
                  <a:schemeClr val="bg1"/>
                </a:solidFill>
                <a:latin typeface="+mn-lt"/>
              </a:rPr>
              <a:t>Foreign goodwill</a:t>
            </a:r>
            <a:br>
              <a:rPr lang="en-US" dirty="0">
                <a:latin typeface="Arial" charset="0"/>
              </a:rPr>
            </a:br>
            <a:endParaRPr lang="en-US" b="1" dirty="0"/>
          </a:p>
        </p:txBody>
      </p:sp>
      <p:sp>
        <p:nvSpPr>
          <p:cNvPr id="2" name="Content Placeholder 1"/>
          <p:cNvSpPr>
            <a:spLocks noGrp="1"/>
          </p:cNvSpPr>
          <p:nvPr>
            <p:ph idx="1"/>
          </p:nvPr>
        </p:nvSpPr>
        <p:spPr>
          <a:xfrm>
            <a:off x="457200" y="973778"/>
            <a:ext cx="8579922" cy="4928258"/>
          </a:xfrm>
        </p:spPr>
        <p:txBody>
          <a:bodyPr>
            <a:normAutofit fontScale="77500" lnSpcReduction="20000"/>
          </a:bodyPr>
          <a:lstStyle/>
          <a:p>
            <a:pPr marL="0" indent="0">
              <a:lnSpc>
                <a:spcPct val="110000"/>
              </a:lnSpc>
              <a:buNone/>
            </a:pPr>
            <a:r>
              <a:rPr lang="en-US" sz="2300" b="1" dirty="0">
                <a:solidFill>
                  <a:schemeClr val="bg1"/>
                </a:solidFill>
              </a:rPr>
              <a:t>So how might foreign reputation be built up? </a:t>
            </a:r>
            <a:endParaRPr lang="en-CA" sz="2300" dirty="0">
              <a:solidFill>
                <a:schemeClr val="bg1"/>
              </a:solidFill>
            </a:endParaRPr>
          </a:p>
          <a:p>
            <a:pPr marL="457200" indent="-457200">
              <a:lnSpc>
                <a:spcPct val="110000"/>
              </a:lnSpc>
              <a:buFont typeface="+mj-lt"/>
              <a:buAutoNum type="arabicPeriod"/>
            </a:pPr>
            <a:r>
              <a:rPr lang="en-US" sz="2300" dirty="0">
                <a:solidFill>
                  <a:srgbClr val="FFFF00"/>
                </a:solidFill>
              </a:rPr>
              <a:t>Canadians travelling in the United States were exposed </a:t>
            </a:r>
            <a:r>
              <a:rPr lang="en-US" sz="2300" dirty="0">
                <a:solidFill>
                  <a:schemeClr val="bg1"/>
                </a:solidFill>
              </a:rPr>
              <a:t>to Orkin's extensive advertising and use of its trademarks ; </a:t>
            </a:r>
          </a:p>
          <a:p>
            <a:pPr marL="457200" indent="-457200">
              <a:lnSpc>
                <a:spcPct val="110000"/>
              </a:lnSpc>
              <a:buFont typeface="+mj-lt"/>
              <a:buAutoNum type="arabicPeriod"/>
            </a:pPr>
            <a:r>
              <a:rPr lang="en-US" sz="2300" dirty="0">
                <a:solidFill>
                  <a:srgbClr val="FFFF00"/>
                </a:solidFill>
              </a:rPr>
              <a:t>Canadians in Canada </a:t>
            </a:r>
            <a:r>
              <a:rPr lang="en-US" sz="2300" dirty="0">
                <a:solidFill>
                  <a:schemeClr val="bg1"/>
                </a:solidFill>
              </a:rPr>
              <a:t>were exposed to </a:t>
            </a:r>
            <a:r>
              <a:rPr lang="en-US" sz="2300" dirty="0">
                <a:solidFill>
                  <a:srgbClr val="FFFF00"/>
                </a:solidFill>
              </a:rPr>
              <a:t>Orkin's advertising and articles appearing in American publications </a:t>
            </a:r>
            <a:r>
              <a:rPr lang="en-US" sz="2300" dirty="0">
                <a:solidFill>
                  <a:schemeClr val="bg1"/>
                </a:solidFill>
              </a:rPr>
              <a:t>circulated here &amp; </a:t>
            </a:r>
            <a:r>
              <a:rPr lang="en-US" sz="2300" dirty="0">
                <a:solidFill>
                  <a:srgbClr val="FFFF00"/>
                </a:solidFill>
              </a:rPr>
              <a:t>Orkin’s ads appearing on TV and radio </a:t>
            </a:r>
            <a:r>
              <a:rPr lang="en-US" sz="2300" dirty="0">
                <a:solidFill>
                  <a:schemeClr val="bg1"/>
                </a:solidFill>
              </a:rPr>
              <a:t>broadcast </a:t>
            </a:r>
            <a:r>
              <a:rPr lang="en-US" sz="2300" dirty="0">
                <a:solidFill>
                  <a:srgbClr val="FFFF00"/>
                </a:solidFill>
              </a:rPr>
              <a:t>from American stations </a:t>
            </a:r>
            <a:r>
              <a:rPr lang="en-US" sz="2300" dirty="0">
                <a:solidFill>
                  <a:schemeClr val="bg1"/>
                </a:solidFill>
              </a:rPr>
              <a:t>but received in Canada; </a:t>
            </a:r>
          </a:p>
          <a:p>
            <a:pPr marL="457200" indent="-457200">
              <a:lnSpc>
                <a:spcPct val="110000"/>
              </a:lnSpc>
              <a:buFont typeface="+mj-lt"/>
              <a:buAutoNum type="arabicPeriod"/>
            </a:pPr>
            <a:r>
              <a:rPr lang="en-US" sz="2300" dirty="0">
                <a:solidFill>
                  <a:schemeClr val="bg1"/>
                </a:solidFill>
              </a:rPr>
              <a:t>Thousands of Canadians had used Orkin services on a regular basis in connection with </a:t>
            </a:r>
            <a:r>
              <a:rPr lang="en-US" sz="2300" dirty="0">
                <a:solidFill>
                  <a:srgbClr val="FFFF00"/>
                </a:solidFill>
              </a:rPr>
              <a:t>property owned or rented by them in the United States</a:t>
            </a:r>
            <a:r>
              <a:rPr lang="en-US" sz="2300" dirty="0">
                <a:solidFill>
                  <a:schemeClr val="bg1"/>
                </a:solidFill>
              </a:rPr>
              <a:t>; </a:t>
            </a:r>
            <a:endParaRPr lang="en-CA" sz="2300" dirty="0">
              <a:solidFill>
                <a:schemeClr val="bg1"/>
              </a:solidFill>
            </a:endParaRPr>
          </a:p>
          <a:p>
            <a:pPr marL="457200" indent="-457200">
              <a:lnSpc>
                <a:spcPct val="110000"/>
              </a:lnSpc>
              <a:buFont typeface="+mj-lt"/>
              <a:buAutoNum type="arabicPeriod"/>
            </a:pPr>
            <a:r>
              <a:rPr lang="en-US" sz="2300" dirty="0">
                <a:solidFill>
                  <a:schemeClr val="bg1"/>
                </a:solidFill>
              </a:rPr>
              <a:t>Orkin provides services to companies, in the U.S., which have operations in Canada </a:t>
            </a:r>
            <a:endParaRPr lang="en-CA" sz="2300" dirty="0">
              <a:solidFill>
                <a:schemeClr val="bg1"/>
              </a:solidFill>
            </a:endParaRPr>
          </a:p>
          <a:p>
            <a:pPr marL="457200" indent="-457200">
              <a:lnSpc>
                <a:spcPct val="110000"/>
              </a:lnSpc>
              <a:buFont typeface="+mj-lt"/>
              <a:buAutoNum type="arabicPeriod"/>
            </a:pPr>
            <a:r>
              <a:rPr lang="en-US" sz="2300" dirty="0">
                <a:solidFill>
                  <a:srgbClr val="FFFF00"/>
                </a:solidFill>
              </a:rPr>
              <a:t>Orkin's international reputation </a:t>
            </a:r>
            <a:r>
              <a:rPr lang="en-US" sz="2300" dirty="0">
                <a:solidFill>
                  <a:schemeClr val="bg1"/>
                </a:solidFill>
              </a:rPr>
              <a:t>in the pest control field resulted in the Canadian government seeking its advice as a consultant respecting the control of pests for the Exposition in Montreal in the mid-1970’s </a:t>
            </a:r>
            <a:endParaRPr lang="en-CA" sz="2300" dirty="0">
              <a:solidFill>
                <a:schemeClr val="bg1"/>
              </a:solidFill>
            </a:endParaRPr>
          </a:p>
          <a:p>
            <a:pPr marL="0" indent="0">
              <a:lnSpc>
                <a:spcPct val="110000"/>
              </a:lnSpc>
              <a:buNone/>
            </a:pPr>
            <a:r>
              <a:rPr lang="en-US" sz="2300" dirty="0">
                <a:solidFill>
                  <a:schemeClr val="bg1"/>
                </a:solidFill>
              </a:rPr>
              <a:t>Moreover the fact that </a:t>
            </a:r>
            <a:r>
              <a:rPr lang="en-US" sz="2300" dirty="0" err="1">
                <a:solidFill>
                  <a:srgbClr val="FF0000"/>
                </a:solidFill>
              </a:rPr>
              <a:t>Pestco</a:t>
            </a:r>
            <a:r>
              <a:rPr lang="en-US" sz="2300" dirty="0">
                <a:solidFill>
                  <a:srgbClr val="FF0000"/>
                </a:solidFill>
              </a:rPr>
              <a:t>, in 1967, chose to use the name Orkin in Ontario is evidence from which it may be inferred that the name Orkin had commercial value </a:t>
            </a:r>
            <a:r>
              <a:rPr lang="en-US" sz="2300" dirty="0">
                <a:solidFill>
                  <a:schemeClr val="bg1"/>
                </a:solidFill>
              </a:rPr>
              <a:t>at that time in Ontario. This, according to the Court, is an important indication of goodwill in a “foreign” territory. </a:t>
            </a:r>
            <a:endParaRPr lang="en-CA" sz="2300" dirty="0">
              <a:solidFill>
                <a:schemeClr val="bg1"/>
              </a:solidFill>
            </a:endParaRPr>
          </a:p>
          <a:p>
            <a:pPr marL="0" indent="0">
              <a:buNone/>
            </a:pPr>
            <a:r>
              <a:rPr lang="en-US" dirty="0">
                <a:solidFill>
                  <a:schemeClr val="bg1"/>
                </a:solidFill>
              </a:rPr>
              <a:t> </a:t>
            </a:r>
            <a:endParaRPr lang="en-CA" dirty="0">
              <a:solidFill>
                <a:schemeClr val="bg1"/>
              </a:solidFill>
            </a:endParaRPr>
          </a:p>
          <a:p>
            <a:pPr marL="0" indent="0">
              <a:buNone/>
            </a:pPr>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99</a:t>
            </a:fld>
            <a:endParaRPr lang="en-US"/>
          </a:p>
        </p:txBody>
      </p:sp>
    </p:spTree>
    <p:extLst>
      <p:ext uri="{BB962C8B-B14F-4D97-AF65-F5344CB8AC3E}">
        <p14:creationId xmlns:p14="http://schemas.microsoft.com/office/powerpoint/2010/main" val="4088780466"/>
      </p:ext>
    </p:extLst>
  </p:cSld>
  <p:clrMapOvr>
    <a:masterClrMapping/>
  </p:clrMapOvr>
</p:sld>
</file>

<file path=ppt/theme/theme1.xml><?xml version="1.0" encoding="utf-8"?>
<a:theme xmlns:a="http://schemas.openxmlformats.org/drawingml/2006/main" name="CDM_PPT_Templat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CDM_PPT_Template .thmx</Template>
  <TotalTime>13213</TotalTime>
  <Words>8587</Words>
  <Application>Microsoft Macintosh PowerPoint</Application>
  <PresentationFormat>On-screen Show (4:3)</PresentationFormat>
  <Paragraphs>651</Paragraphs>
  <Slides>201</Slides>
  <Notes>62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201</vt:i4>
      </vt:variant>
    </vt:vector>
  </HeadingPairs>
  <TitlesOfParts>
    <vt:vector size="209" baseType="lpstr">
      <vt:lpstr>American Typewriter</vt:lpstr>
      <vt:lpstr>Apple Chancery</vt:lpstr>
      <vt:lpstr>Arial</vt:lpstr>
      <vt:lpstr>Calibri</vt:lpstr>
      <vt:lpstr>Klavika</vt:lpstr>
      <vt:lpstr>P22 Typewriter</vt:lpstr>
      <vt:lpstr>Posterama</vt:lpstr>
      <vt:lpstr>CDM_PPT_Template </vt:lpstr>
      <vt:lpstr>  </vt:lpstr>
      <vt:lpstr>PowerPoint Presentation</vt:lpstr>
      <vt:lpstr>  Livestream Link?  </vt:lpstr>
      <vt:lpstr>Any Questions?…</vt:lpstr>
      <vt:lpstr>PowerPoint Presentation</vt:lpstr>
      <vt:lpstr>Office “Hours”: Ideally Mondays before or  after class but am flexible…</vt:lpstr>
      <vt:lpstr>  LLMCL Students Registered in the Class as such:  Additional Task    </vt:lpstr>
      <vt:lpstr>Course Website </vt:lpstr>
      <vt:lpstr>PowerPoint Presentation</vt:lpstr>
      <vt:lpstr> For full privileges on the website  </vt:lpstr>
      <vt:lpstr>Why post?</vt:lpstr>
      <vt:lpstr>Tips:</vt:lpstr>
      <vt:lpstr>Anything &amp; everything can be done via email if you prefer</vt:lpstr>
      <vt:lpstr>Evaluation</vt:lpstr>
      <vt:lpstr>Let’s talk about…</vt:lpstr>
      <vt:lpstr>A modest proposal…</vt:lpstr>
      <vt:lpstr>PowerPoint Presentation</vt:lpstr>
      <vt:lpstr>Pause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Pause</vt:lpstr>
      <vt:lpstr>PowerPoint Presentation</vt:lpstr>
      <vt:lpstr>Interlude: What about animal copyright?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Pause</vt:lpstr>
      <vt:lpstr>“Passing Off”</vt:lpstr>
      <vt:lpstr>Re-capping</vt:lpstr>
      <vt:lpstr>Passing off</vt:lpstr>
      <vt:lpstr>Passing off</vt:lpstr>
      <vt:lpstr>Passing off: Where does goodwill come from?</vt:lpstr>
      <vt:lpstr>Passing off: Shared Goodwill</vt:lpstr>
      <vt:lpstr>Passing off: Shared Goodwill Summary</vt:lpstr>
      <vt:lpstr>What about ice-wine?</vt:lpstr>
      <vt:lpstr>PowerPoint Presentation</vt:lpstr>
      <vt:lpstr>PowerPoint Presentation</vt:lpstr>
      <vt:lpstr>Pause</vt:lpstr>
      <vt:lpstr>PowerPoint Presentation</vt:lpstr>
      <vt:lpstr> Passing off: Foreign goodwill </vt:lpstr>
      <vt:lpstr> Passing off: Foreign goodwill </vt:lpstr>
      <vt:lpstr> Passing off: Foreign goodwill </vt:lpstr>
      <vt:lpstr>  Passing off: Foreign goodwill  </vt:lpstr>
      <vt:lpstr>  Passing off: Foreign goodwill  </vt:lpstr>
      <vt:lpstr>  Passing off: Foreign goodwill  </vt:lpstr>
      <vt:lpstr>  Passing off: Foreign goodwill  </vt:lpstr>
      <vt:lpstr>  Passing off: Foreign goodwill  </vt:lpstr>
      <vt:lpstr>  Passing off: Foreign goodwill  </vt:lpstr>
      <vt:lpstr>PowerPoint Presentation</vt:lpstr>
      <vt:lpstr> Passing off: Entities doing minimal business in Canada </vt:lpstr>
      <vt:lpstr>But Trademarks?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Pause</vt:lpstr>
      <vt:lpstr> To what extent can goodwill be acquired in a purely descriptive product name? </vt:lpstr>
      <vt:lpstr> Passing off: Ray Plastics </vt:lpstr>
      <vt:lpstr> Passing off: Ray Plastics </vt:lpstr>
      <vt:lpstr> Passing off: Ray Plastics </vt:lpstr>
      <vt:lpstr> Passing off: Ray Plastics </vt:lpstr>
      <vt:lpstr>Passing off: Novopharm v. Bayer Inc. (2000)</vt:lpstr>
      <vt:lpstr>Passing off: Novopharm v. Bayer Inc. (2000)</vt:lpstr>
      <vt:lpstr>Passing off: Novopharm v. Bayer Inc. Court 1</vt:lpstr>
      <vt:lpstr>Passing off: Novopharm v. Bayer Inc. Court 2</vt:lpstr>
      <vt:lpstr>Passing off: Novopharm v. Bayer Inc. (2000)</vt:lpstr>
      <vt:lpstr>Passing off: Novopharm v. Bayer Inc. (2000)</vt:lpstr>
      <vt:lpstr>Summary</vt:lpstr>
      <vt:lpstr>Passing off: Kirkbi AG v. Ritvik Holdings, 2005 SCC</vt:lpstr>
      <vt:lpstr>PowerPoint Presentation</vt:lpstr>
      <vt:lpstr>Pause</vt:lpstr>
      <vt:lpstr>U.S. Copyright analogy 1:  Golden Tee v. PGA Tour Golf</vt:lpstr>
      <vt:lpstr>U.S. Trademark analogy: ESS Entertainment &amp; Rock Star  The Play Pen &amp; The Pig Pen</vt:lpstr>
      <vt:lpstr>PowerPoint Presentation</vt:lpstr>
      <vt:lpstr>PowerPoint Presentation</vt:lpstr>
      <vt:lpstr>Pause</vt:lpstr>
      <vt:lpstr>Losing Reputation or Goodwill: HOW?</vt:lpstr>
      <vt:lpstr>PowerPoint Presentation</vt:lpstr>
      <vt:lpstr> Passing off: Ad-Lib Club Limited </vt:lpstr>
      <vt:lpstr> Passing off: Ad-Lib Club Limited </vt:lpstr>
      <vt:lpstr> Passing off: Principles from Ad-Lib Club  </vt:lpstr>
      <vt:lpstr>Overall principle</vt:lpstr>
      <vt:lpstr>PowerPoint Presentation</vt:lpstr>
      <vt:lpstr>PowerPoint Presentation</vt:lpstr>
      <vt:lpstr>PowerPoint Presentation</vt:lpstr>
      <vt:lpstr>PowerPoint Presentation</vt:lpstr>
      <vt:lpstr>Pause</vt:lpstr>
      <vt:lpstr>Passing off: Genericization</vt:lpstr>
      <vt:lpstr>Passing off: Genericization</vt:lpstr>
      <vt:lpstr>Passing off: Genericization</vt:lpstr>
      <vt:lpstr>PowerPoint Presentation</vt:lpstr>
      <vt:lpstr>Passing off: Genericization</vt:lpstr>
      <vt:lpstr>Passing off: Genericization</vt:lpstr>
      <vt:lpstr>Passing off: Genericization</vt:lpstr>
      <vt:lpstr>Passing off: Preventing Genericization</vt:lpstr>
      <vt:lpstr>Speaking of “Champagne”…</vt:lpstr>
      <vt:lpstr>PowerPoint Presentation</vt:lpstr>
      <vt:lpstr>????????????????????????</vt:lpstr>
      <vt:lpstr>PowerPoint Presentation</vt:lpstr>
      <vt:lpstr>PowerPoint Presentation</vt:lpstr>
      <vt:lpstr>Corporate Strategy &amp; Strategic Replacement?</vt:lpstr>
      <vt:lpstr>PowerPoint Presentation</vt:lpstr>
      <vt:lpstr>PowerPoint Presentation</vt:lpstr>
      <vt:lpstr>Follow-up</vt:lpstr>
      <vt:lpstr>PowerPoint Presentation</vt:lpstr>
      <vt:lpstr>Pause</vt:lpstr>
      <vt:lpstr>Passing off Basics</vt:lpstr>
      <vt:lpstr>Passing off</vt:lpstr>
      <vt:lpstr>Passing off</vt:lpstr>
      <vt:lpstr>Passing off</vt:lpstr>
      <vt:lpstr>Passing off</vt:lpstr>
      <vt:lpstr>Passing off: Recap</vt:lpstr>
      <vt:lpstr>Passing off: The Test Person 1</vt:lpstr>
      <vt:lpstr>Passing off: The Test Person 2</vt:lpstr>
      <vt:lpstr>PowerPoint Presentation</vt:lpstr>
      <vt:lpstr>Passing off</vt:lpstr>
      <vt:lpstr>Passing off</vt:lpstr>
      <vt:lpstr>Passing off</vt:lpstr>
      <vt:lpstr>Passing off</vt:lpstr>
      <vt:lpstr>Passing off</vt:lpstr>
      <vt:lpstr>Questions to Contemplate?</vt:lpstr>
      <vt:lpstr>Passing off</vt:lpstr>
      <vt:lpstr>Passing off: Initial Interest Confusion 1</vt:lpstr>
      <vt:lpstr>Passing off: Initial Interest Confusion 2</vt:lpstr>
      <vt:lpstr>PowerPoint Presentation</vt:lpstr>
      <vt:lpstr>Passing off: Initial Interest Confusion 3</vt:lpstr>
      <vt:lpstr>Passing off: Initial Interest Confusion 4</vt:lpstr>
      <vt:lpstr>Passing off: Initial Interest Confusion 5</vt:lpstr>
      <vt:lpstr>Passing off: Initial Interest Confusion 6</vt:lpstr>
      <vt:lpstr>Passing off: Initial Interest Confusion 7</vt:lpstr>
      <vt:lpstr> Passing off: Initial interest confusion SUMMARY </vt:lpstr>
      <vt:lpstr>PowerPoint Presentation</vt:lpstr>
      <vt:lpstr>Pause</vt:lpstr>
      <vt:lpstr>Coming Soon</vt:lpstr>
      <vt:lpstr> A MATTER OF PERSPECTIVE</vt:lpstr>
      <vt:lpstr>Conclusion</vt:lpstr>
      <vt:lpstr>PowerPoint Presentation</vt:lpstr>
      <vt:lpstr>  Always include a cat picture</vt:lpstr>
      <vt:lpstr>PowerPoint Presentation</vt:lpstr>
      <vt:lpstr> Our Academic Partners </vt:lpstr>
    </vt:vector>
  </TitlesOfParts>
  <Company>Festinger Bahniwal Law &amp; Strategy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Wheelbarrows</dc:title>
  <dc:creator>Jon Festinger</dc:creator>
  <cp:lastModifiedBy>Jon Festinger</cp:lastModifiedBy>
  <cp:revision>1074</cp:revision>
  <cp:lastPrinted>2013-12-30T23:16:45Z</cp:lastPrinted>
  <dcterms:created xsi:type="dcterms:W3CDTF">2013-02-08T08:35:59Z</dcterms:created>
  <dcterms:modified xsi:type="dcterms:W3CDTF">2022-03-14T07:00:10Z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10066884</vt:lpwstr>
  </property>
  <property fmtid="{D5CDD505-2E9C-101B-9397-08002B2CF9AE}" name="NXPowerLiteSettings" pid="3">
    <vt:lpwstr>C700052003A000</vt:lpwstr>
  </property>
  <property fmtid="{D5CDD505-2E9C-101B-9397-08002B2CF9AE}" name="NXPowerLiteVersion" pid="4">
    <vt:lpwstr>D8.0.8</vt:lpwstr>
  </property>
</Properties>
</file>