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552" r:id="rId3"/>
    <p:sldId id="3539" r:id="rId4"/>
    <p:sldId id="481" r:id="rId5"/>
    <p:sldId id="3562" r:id="rId6"/>
    <p:sldId id="3629" r:id="rId7"/>
    <p:sldId id="3572" r:id="rId8"/>
    <p:sldId id="3630" r:id="rId9"/>
    <p:sldId id="3627" r:id="rId10"/>
    <p:sldId id="3573" r:id="rId11"/>
    <p:sldId id="3631" r:id="rId12"/>
    <p:sldId id="3632" r:id="rId13"/>
    <p:sldId id="3633" r:id="rId14"/>
    <p:sldId id="5247" r:id="rId15"/>
    <p:sldId id="5246" r:id="rId16"/>
    <p:sldId id="5245" r:id="rId17"/>
    <p:sldId id="3570" r:id="rId18"/>
    <p:sldId id="1084" r:id="rId19"/>
    <p:sldId id="1086" r:id="rId20"/>
    <p:sldId id="487" r:id="rId21"/>
    <p:sldId id="567" r:id="rId22"/>
    <p:sldId id="510" r:id="rId23"/>
    <p:sldId id="3558" r:id="rId24"/>
    <p:sldId id="3575" r:id="rId25"/>
    <p:sldId id="3543" r:id="rId26"/>
    <p:sldId id="5236" r:id="rId27"/>
    <p:sldId id="5244" r:id="rId28"/>
    <p:sldId id="3579" r:id="rId29"/>
    <p:sldId id="3577" r:id="rId30"/>
    <p:sldId id="3548" r:id="rId31"/>
    <p:sldId id="3580" r:id="rId32"/>
    <p:sldId id="3576" r:id="rId33"/>
    <p:sldId id="3578" r:id="rId34"/>
    <p:sldId id="3542" r:id="rId35"/>
    <p:sldId id="3549" r:id="rId36"/>
    <p:sldId id="2337" r:id="rId37"/>
    <p:sldId id="3625" r:id="rId38"/>
    <p:sldId id="1087" r:id="rId39"/>
    <p:sldId id="1155" r:id="rId40"/>
    <p:sldId id="1088" r:id="rId41"/>
    <p:sldId id="1245" r:id="rId42"/>
    <p:sldId id="3598" r:id="rId43"/>
    <p:sldId id="3560" r:id="rId44"/>
    <p:sldId id="3561" r:id="rId45"/>
    <p:sldId id="3568" r:id="rId46"/>
    <p:sldId id="3569" r:id="rId47"/>
    <p:sldId id="3541" r:id="rId48"/>
    <p:sldId id="1080" r:id="rId49"/>
    <p:sldId id="3544" r:id="rId50"/>
    <p:sldId id="1172" r:id="rId51"/>
    <p:sldId id="2346" r:id="rId52"/>
    <p:sldId id="3550" r:id="rId53"/>
    <p:sldId id="3565" r:id="rId54"/>
    <p:sldId id="1293" r:id="rId55"/>
    <p:sldId id="3581" r:id="rId56"/>
    <p:sldId id="3628" r:id="rId57"/>
    <p:sldId id="3563" r:id="rId58"/>
    <p:sldId id="3557" r:id="rId59"/>
    <p:sldId id="1171" r:id="rId60"/>
    <p:sldId id="3556" r:id="rId61"/>
    <p:sldId id="1082" r:id="rId62"/>
    <p:sldId id="2539" r:id="rId63"/>
    <p:sldId id="823" r:id="rId64"/>
    <p:sldId id="2125" r:id="rId65"/>
    <p:sldId id="82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6:50:15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24575,'56'0'0,"0"0"0,9 0 0,-7 0 0,15 0 0,-6 0 0,0 0 0,6 0 0,-15 0 0,40 0 0,-33 0 0,-12-1 0,0 2 0,7 5 0,38-4 0,-44 9 0,-2-9 0,0-2 0,-6 6 0,5-3 0,2 0 0,1-2 0,43 11 0,-44-10 0,35 9 0,-44-10 0,30 5 0,-33 0 0,18-5 0,-19 11 0,13-6 0,-14 1 0,13 4 0,-18-10 0,30 11 0,-35-6 0,35 6 0,-36-5 0,22 3 0,-24-9 0,12 5 0,-19-6 0,12 5 0,-18-4 0,12 4 0,-13-5 0,8 0 0,-13 5 0,7-4 0,-18 4 0,-69 29 0,-18 4 0,44-20 0,-37 18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6:50:30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1 24575,'-18'0'0,"-4"0"0,5 0 0,-1 0 0,2 0 0,6 0 0,-1 0 0,6 4 0,0 2 0,0 5 0,4-1 0,-8-4 0,8 3 0,-9-3 0,5 4 0,-1 1 0,1-1 0,5 0 0,0 1 0,5-1 0,1 1 0,-1-1 0,5-4 0,-9 3 0,8-3 0,-8 4 0,9-4 0,-9 4 0,8-9 0,-8 8 0,8-8 0,-3 8 0,5-7 0,-1 2 0,0 1 0,7 1 0,0 0 0,18 9 0,-9-12 0,19 18 0,-25-14 0,16 9 0,-23-10 0,8 3 0,-15-3 0,3 4 0,-8 1 0,4-1 0,-5 1 0,0 4 0,0-4 0,0 15 0,-5-8 0,3 20 0,-8-12 0,-2 25 0,-1-24 0,-15 30 0,14-29 0,-31 23 0,23-30 0,-42 19 0,35-25 0,-35 14 0,36-16 0,-29 10 0,29-10 0,-6 4 0,12-11 0,6-1 0,-2-5 0,3 0 0,5 0 0,4-5 0,1-1 0,5-4 0,5 4 0,1 1 0,0 5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6:16:09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695 119 24575,'83'-13'0,"-1"-1"0,1 0 0,10-2 0,-12 2 0,14-2 0,-10 3 0,-14 6 0,-12 3 0,-1 2 0,-1-1 0,-7 0 0,-31 3 0,-9 0 0,4 0 0,0 0 0,-3 0 0,3 0 0,-6 0 0,1 0 0,0 0 0,0 0 0,0 0 0,-4 4 0,-2 0 0,-3 4 0,0 0 0,4-3 0,1 2 0,4-6 0,4 7 0,3-2 0,4 4 0,1 0 0,-1 0 0,0 5 0,1-4 0,-1 4 0,-4 0 0,-2-4 0,-4 3 0,-5-5 0,-1-1 0,-4 1 0,0 0 0,0 5 0,0-4 0,0 4 0,0 0 0,0 2 0,-9 0 0,-2 3 0,-10-8 0,-6 5 0,5-6 0,-11 7 0,11-6 0,-11 6 0,-12 1 0,-10 3 0,-16 8 0,-10 7-523,-3 3 523,7 6 0,-12 1 0,22-3 0,-13-5 0,17-5 0,11-7 0,16-7 0,9-3 0,11-6 0,2-1 0,6 0 523,-1-4-523,8-5 0,11-9 0,0 3 0,13-7 0,-7 8 0,-1-1 0,4-3 0,-4 8 0,1-4 0,3 5 0,-4-4 0,6 3 0,-1-4 0,1 1 0,-1 2 0,0-2 0,7 4 0,-5 0 0,11 0 0,-4 0 0,6 0 0,-1 0 0,1 0 0,0 0 0,-1 0 0,-5 4 0,-2 2 0,-1 10 0,-4 0 0,5 6 0,-11 4 0,4-4 0,-8 11 0,3-11 0,-4 11 0,0-11 0,0 11 0,-1-11 0,2 11 0,-1-4 0,0 6 0,1-1 0,0 1 0,-1-1 0,0 1 0,0-7 0,-4 5 0,-3-11 0,-4 5 0,0-12 0,0 4 0,0-9 0,0 9 0,-4-8 0,-6 8 0,-5-8 0,-12 4 0,5-5 0,-5 1 0,0 0 0,5-1 0,-5-3 0,1 2 0,4-7 0,-11 3 0,-3-5 0,-17 0 0,-9 6 0,-19-5 0,-2 6 0,-1-7 0,-8 0-505,32 0 1,-1 0 504,-32 0 0,23 0 0,1 0 0,-17 0 0,34 0 0,-1 0-191,-40 0 191,9 0 0,3 0 0,18 0 0,1-5 0,24-1 0,7-3 0,16-6 999,10 5-999,1-4 201,4 0-201,0 4 0,0-4 0,0 5 0,0 0 0,3 4 0,2 2 0,3 3 0,1 0 0,0 0 0,0 0 0,-1 0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DA9B-A4FC-2A41-AE4D-737D8F57035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law.allard.ub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on_festinger@thecdm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5.jpg" Type="http://schemas.openxmlformats.org/officeDocument/2006/relationships/image"/><Relationship Id="rId4" Target="../media/image14.jp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https://iplaw.allard.ubc.ca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_festinger@thecdm.ca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3" Target="../ink/ink1.xml" Type="http://schemas.openxmlformats.org/officeDocument/2006/relationships/customXml"/><Relationship Id="rId2" Target="../media/image38.jpeg" Type="http://schemas.openxmlformats.org/officeDocument/2006/relationships/image"/><Relationship Id="rId16" Target="../media/image350.png" Type="http://schemas.openxmlformats.org/officeDocument/2006/relationships/image"/><Relationship Id="rId1" Target="../slideLayouts/slideLayout2.xml" Type="http://schemas.openxmlformats.org/officeDocument/2006/relationships/slideLayout"/><Relationship Id="rId5" Target="../ink/ink2.xml" Type="http://schemas.openxmlformats.org/officeDocument/2006/relationships/customXml"/><Relationship Id="rId15" Target="../ink/ink3.xml" Type="http://schemas.openxmlformats.org/officeDocument/2006/relationships/customXml"/><Relationship Id="rId4" Target="../media/image340.png" Type="http://schemas.openxmlformats.org/officeDocument/2006/relationships/image"/><Relationship Id="rId14" Target="../media/image39.png" Type="http://schemas.openxmlformats.org/officeDocument/2006/relationships/image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86" y="261257"/>
            <a:ext cx="8042050" cy="115190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r>
              <a:rPr lang="en-US" b="1" dirty="0">
                <a:solidFill>
                  <a:schemeClr val="bg1"/>
                </a:solidFill>
                <a:cs typeface="OCR A Std"/>
              </a:rPr>
              <a:t>Intellectual Property Law</a:t>
            </a:r>
            <a:r>
              <a:rPr lang="en-US" b="1" dirty="0">
                <a:solidFill>
                  <a:srgbClr val="FF0000"/>
                </a:solidFill>
                <a:cs typeface="OCR A Std"/>
              </a:rPr>
              <a:t>: </a:t>
            </a:r>
            <a:r>
              <a:rPr lang="en-US" b="1" dirty="0">
                <a:solidFill>
                  <a:srgbClr val="FFFF00"/>
                </a:solidFill>
                <a:cs typeface="OCR A Std"/>
              </a:rPr>
              <a:t> </a:t>
            </a:r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r>
              <a:rPr lang="en-US" b="1" dirty="0">
                <a:solidFill>
                  <a:schemeClr val="bg1"/>
                </a:solidFill>
                <a:cs typeface="OCR A Std"/>
              </a:rPr>
              <a:t>Introducing the Course </a:t>
            </a:r>
            <a:br>
              <a:rPr lang="en-US" dirty="0"/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5686" y="1793174"/>
            <a:ext cx="7958922" cy="41444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Talk </a:t>
            </a:r>
            <a:r>
              <a:rPr lang="en-US" sz="2600" b="1" dirty="0">
                <a:solidFill>
                  <a:srgbClr val="FF0000"/>
                </a:solidFill>
                <a:cs typeface="Lucida Console"/>
              </a:rPr>
              <a:t>1</a:t>
            </a:r>
            <a:r>
              <a:rPr lang="en-US" sz="2600" b="1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LAW 422 001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Intellectual Property Law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Allard School of Law</a:t>
            </a:r>
            <a:r>
              <a:rPr lang="en-US" sz="2600" b="1" dirty="0">
                <a:solidFill>
                  <a:srgbClr val="FF0000"/>
                </a:solidFill>
                <a:cs typeface="Lucida Console"/>
              </a:rPr>
              <a:t>,</a:t>
            </a:r>
            <a:r>
              <a:rPr lang="en-US" sz="2600" b="1" dirty="0">
                <a:solidFill>
                  <a:srgbClr val="FFFF00"/>
                </a:solidFill>
                <a:cs typeface="Lucida Console"/>
              </a:rPr>
              <a:t> UBC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Fall</a:t>
            </a:r>
            <a:r>
              <a:rPr lang="en-US" sz="2600" b="1" dirty="0">
                <a:solidFill>
                  <a:srgbClr val="FF0000"/>
                </a:solidFill>
                <a:cs typeface="Lucida Console"/>
              </a:rPr>
              <a:t>,</a:t>
            </a:r>
            <a:r>
              <a:rPr lang="en-US" sz="2600" b="1" dirty="0">
                <a:solidFill>
                  <a:srgbClr val="FFFF00"/>
                </a:solidFill>
                <a:cs typeface="Lucida Console"/>
              </a:rPr>
              <a:t> 2022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QMUL School of Law (CCLS)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Whiteboard Law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3"/>
              </a:rPr>
              <a:t>http://commlaw.allard.ubc</a:t>
            </a:r>
            <a:r>
              <a:rPr lang="en-US" sz="1900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@</a:t>
            </a:r>
            <a:r>
              <a:rPr lang="en-US" sz="1900" dirty="0" err="1">
                <a:solidFill>
                  <a:srgbClr val="FFFFFF"/>
                </a:solidFill>
                <a:cs typeface="Lucida Console"/>
              </a:rPr>
              <a:t>jonfestinger</a:t>
            </a:r>
            <a:endParaRPr lang="en-US" sz="1900" dirty="0">
              <a:solidFill>
                <a:srgbClr val="FFFFFF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4"/>
              </a:rPr>
              <a:t>jon_festinger@thecdm.ca</a:t>
            </a:r>
            <a:endParaRPr lang="en-US" sz="1900" dirty="0">
              <a:solidFill>
                <a:srgbClr val="FFFF00"/>
              </a:solidFill>
              <a:cs typeface="Lucida Console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 descr="JF.png">
            <a:extLst>
              <a:ext uri="{FF2B5EF4-FFF2-40B4-BE49-F238E27FC236}">
                <a16:creationId xmlns:a16="http://schemas.microsoft.com/office/drawing/2014/main" id="{52C6527D-1855-3E4C-B033-779C7409E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165A-5DD4-C24A-B2D2-5570D9E12D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66344"/>
            <a:ext cx="8229600" cy="4359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dirty="0">
                <a:solidFill>
                  <a:srgbClr val="FF0000"/>
                </a:solidFill>
              </a:rPr>
              <a:t>A</a:t>
            </a:r>
            <a:r>
              <a:rPr lang="en-US" sz="25000" dirty="0">
                <a:solidFill>
                  <a:srgbClr val="FFFF00"/>
                </a:solidFill>
              </a:rPr>
              <a:t>.</a:t>
            </a:r>
            <a:r>
              <a:rPr lang="en-US" sz="25000" dirty="0">
                <a:solidFill>
                  <a:srgbClr val="FF0000"/>
                </a:solidFill>
              </a:rPr>
              <a:t>I</a:t>
            </a:r>
            <a:r>
              <a:rPr lang="en-US" sz="25000" dirty="0">
                <a:solidFill>
                  <a:srgbClr val="FFFF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Creation of the </a:t>
            </a:r>
            <a:r>
              <a:rPr lang="en-US" sz="3600" dirty="0">
                <a:solidFill>
                  <a:srgbClr val="FFFF00"/>
                </a:solidFill>
              </a:rPr>
              <a:t>mind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520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BFAC-30DF-024B-AF05-C0ACA8C3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592"/>
            <a:ext cx="8229600" cy="205826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The Metaverse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Life through the digital lens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810D0-D598-0A40-85DD-8986B19B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44" y="2979854"/>
            <a:ext cx="2594712" cy="17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108B-F020-754F-A892-4ACB6BDA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Defenses to copyright infringement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0BC5-91BD-7046-907E-62E0DC903B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29102"/>
            <a:ext cx="8229600" cy="42882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200" b="1" dirty="0">
                <a:solidFill>
                  <a:srgbClr val="FFFF00"/>
                </a:solidFill>
              </a:rPr>
              <a:t>Temporary Reproductions for Technological Processes</a:t>
            </a:r>
            <a:endParaRPr lang="en-CA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chemeClr val="bg1"/>
                </a:solidFill>
              </a:rPr>
              <a:t>30.71</a:t>
            </a:r>
            <a:r>
              <a:rPr lang="en-CA" sz="3200" dirty="0">
                <a:solidFill>
                  <a:schemeClr val="bg1"/>
                </a:solidFill>
              </a:rPr>
              <a:t> It is not an infringement of copyright to make a reproduction of a work or other subject-matter if</a:t>
            </a:r>
          </a:p>
          <a:p>
            <a:pPr marL="0" indent="0">
              <a:buNone/>
            </a:pPr>
            <a:r>
              <a:rPr lang="en-CA" sz="3200" b="1" dirty="0">
                <a:solidFill>
                  <a:schemeClr val="bg1"/>
                </a:solidFill>
              </a:rPr>
              <a:t>(a)</a:t>
            </a:r>
            <a:r>
              <a:rPr lang="en-CA" sz="3200" dirty="0">
                <a:solidFill>
                  <a:schemeClr val="bg1"/>
                </a:solidFill>
              </a:rPr>
              <a:t> the reproduction forms an essential part of a technological process;</a:t>
            </a:r>
          </a:p>
          <a:p>
            <a:pPr marL="0" indent="0">
              <a:buNone/>
            </a:pPr>
            <a:r>
              <a:rPr lang="en-CA" sz="3200" b="1" dirty="0">
                <a:solidFill>
                  <a:schemeClr val="bg1"/>
                </a:solidFill>
              </a:rPr>
              <a:t>(b)</a:t>
            </a:r>
            <a:r>
              <a:rPr lang="en-CA" sz="3200" dirty="0">
                <a:solidFill>
                  <a:schemeClr val="bg1"/>
                </a:solidFill>
              </a:rPr>
              <a:t> the reproduction’s only purpose is to </a:t>
            </a:r>
            <a:r>
              <a:rPr lang="en-CA" sz="3200" dirty="0">
                <a:solidFill>
                  <a:srgbClr val="FFFF00"/>
                </a:solidFill>
              </a:rPr>
              <a:t>facilitate a use that is not an infringement of copyright</a:t>
            </a:r>
            <a:r>
              <a:rPr lang="en-CA" sz="3200" dirty="0">
                <a:solidFill>
                  <a:schemeClr val="bg1"/>
                </a:solidFill>
              </a:rPr>
              <a:t>; and</a:t>
            </a:r>
          </a:p>
          <a:p>
            <a:pPr marL="0" indent="0">
              <a:buNone/>
            </a:pPr>
            <a:r>
              <a:rPr lang="en-CA" sz="3200" b="1" dirty="0">
                <a:solidFill>
                  <a:schemeClr val="bg1"/>
                </a:solidFill>
              </a:rPr>
              <a:t>(c)</a:t>
            </a:r>
            <a:r>
              <a:rPr lang="en-CA" sz="3200" dirty="0">
                <a:solidFill>
                  <a:schemeClr val="bg1"/>
                </a:solidFill>
              </a:rPr>
              <a:t> the reproduction exists </a:t>
            </a:r>
            <a:r>
              <a:rPr lang="en-CA" sz="3200" dirty="0">
                <a:solidFill>
                  <a:srgbClr val="FFFF00"/>
                </a:solidFill>
              </a:rPr>
              <a:t>only for the duration of the technological process</a:t>
            </a:r>
            <a:r>
              <a:rPr lang="en-CA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1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7C06-9A1E-FF48-99C1-27099741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Without s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FF00"/>
                </a:solidFill>
              </a:rPr>
              <a:t>30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FF00"/>
                </a:solidFill>
              </a:rPr>
              <a:t>71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Before 2012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C8CE-1F29-2841-A3C1-8BA7F6304A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93077"/>
            <a:ext cx="8434552" cy="480322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Fair Dealing (requires a category – education?)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Majority decision in </a:t>
            </a:r>
            <a:r>
              <a:rPr lang="en-US" sz="3200" i="1" dirty="0" err="1">
                <a:solidFill>
                  <a:schemeClr val="bg1"/>
                </a:solidFill>
              </a:rPr>
              <a:t>Théberge</a:t>
            </a:r>
            <a:r>
              <a:rPr lang="en-US" sz="3200" i="1" dirty="0">
                <a:solidFill>
                  <a:schemeClr val="bg1"/>
                </a:solidFill>
              </a:rPr>
              <a:t> v. Les Galleries </a:t>
            </a:r>
            <a:r>
              <a:rPr lang="en-US" sz="3200" i="1" dirty="0" err="1">
                <a:solidFill>
                  <a:schemeClr val="bg1"/>
                </a:solidFill>
              </a:rPr>
              <a:t>d’Art</a:t>
            </a:r>
            <a:r>
              <a:rPr lang="en-US" sz="3200" i="1" dirty="0">
                <a:solidFill>
                  <a:schemeClr val="bg1"/>
                </a:solidFill>
              </a:rPr>
              <a:t> du Petit Champlain Inc. </a:t>
            </a:r>
            <a:r>
              <a:rPr lang="en-CA" sz="3200" dirty="0">
                <a:solidFill>
                  <a:schemeClr val="bg1"/>
                </a:solidFill>
              </a:rPr>
              <a:t>[2002] 2 SCR 336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Technological neutrality doctrine of SCC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Canadian Admiral Corp. v. Rediffusion Inc. </a:t>
            </a:r>
            <a:r>
              <a:rPr lang="en-US" sz="3200" dirty="0">
                <a:solidFill>
                  <a:schemeClr val="bg1"/>
                </a:solidFill>
              </a:rPr>
              <a:t>[1954] Ex. CR 382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Incidental Use/De Minimis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r>
              <a:rPr lang="en-US" sz="3200" dirty="0">
                <a:solidFill>
                  <a:schemeClr val="bg1"/>
                </a:solidFill>
              </a:rPr>
              <a:t> - S.30.7 Copyright Act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Retransmission, Network Services etc. (Copyright Act)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Contra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CBC v. SODRAC </a:t>
            </a:r>
            <a:r>
              <a:rPr lang="en-CA" sz="3200" dirty="0">
                <a:solidFill>
                  <a:schemeClr val="bg1"/>
                </a:solidFill>
              </a:rPr>
              <a:t>[2015] 3 S.C.R. 615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A26E-A1EA-0D4A-B99B-C521341D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Thought Experiment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Trademarks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01DE-18C7-F046-BB9A-C19F217668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389733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the essence of a brand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What is the essence of a brand the metaverse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B9744-5570-DD4C-A067-DFC667FA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86" y="3258459"/>
            <a:ext cx="3913227" cy="21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D8F5-F3DF-7B4A-B622-37254770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N</a:t>
            </a:r>
            <a:r>
              <a:rPr lang="en-US" sz="4800" dirty="0">
                <a:solidFill>
                  <a:srgbClr val="FFFF00"/>
                </a:solidFill>
              </a:rPr>
              <a:t>.</a:t>
            </a:r>
            <a:r>
              <a:rPr lang="en-US" sz="4800" dirty="0">
                <a:solidFill>
                  <a:srgbClr val="FF0000"/>
                </a:solidFill>
              </a:rPr>
              <a:t>F</a:t>
            </a:r>
            <a:r>
              <a:rPr lang="en-US" sz="4800" dirty="0">
                <a:solidFill>
                  <a:srgbClr val="FFFF00"/>
                </a:solidFill>
              </a:rPr>
              <a:t>.</a:t>
            </a:r>
            <a:r>
              <a:rPr lang="en-US" sz="4800" dirty="0">
                <a:solidFill>
                  <a:srgbClr val="FF0000"/>
                </a:solidFill>
              </a:rPr>
              <a:t>T</a:t>
            </a:r>
            <a:r>
              <a:rPr lang="en-US" sz="4800" dirty="0">
                <a:solidFill>
                  <a:srgbClr val="FFFF00"/>
                </a:solidFill>
              </a:rPr>
              <a:t>.</a:t>
            </a:r>
            <a:r>
              <a:rPr lang="en-US" sz="4800" dirty="0">
                <a:solidFill>
                  <a:schemeClr val="bg1"/>
                </a:solidFill>
              </a:rPr>
              <a:t>’</a:t>
            </a:r>
            <a:r>
              <a:rPr lang="en-US" sz="4800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EFDCE1-FBC5-DE4C-87DD-907E46E1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26" y="1650122"/>
            <a:ext cx="3876347" cy="38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A68A-ACE1-A84E-BF4D-A4AE307E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469"/>
            <a:ext cx="8229600" cy="1016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</a:t>
            </a:r>
            <a:r>
              <a:rPr lang="en-US" dirty="0">
                <a:solidFill>
                  <a:schemeClr val="bg1"/>
                </a:solidFill>
              </a:rPr>
              <a:t>adian</a:t>
            </a:r>
            <a:r>
              <a:rPr lang="en-US" dirty="0">
                <a:solidFill>
                  <a:srgbClr val="FF0000"/>
                </a:solidFill>
              </a:rPr>
              <a:t> Law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rgbClr val="FFFF00"/>
                </a:solidFill>
              </a:rPr>
              <a:t> International Context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DFDF2-11C5-8143-A9DF-DCD95F3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51" y="1547648"/>
            <a:ext cx="5381298" cy="43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0558-12BC-9C40-B141-1CFF9DB6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965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Once a niche area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not anymore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156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629" y="1946468"/>
            <a:ext cx="8875231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28873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7744845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+mn-lt"/>
              </a:rPr>
              <a:t>Me 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IP history</a:t>
            </a:r>
            <a:r>
              <a:rPr lang="en-US" sz="5400" dirty="0">
                <a:solidFill>
                  <a:srgbClr val="FF0000"/>
                </a:solidFill>
                <a:latin typeface="+mn-lt"/>
              </a:rPr>
              <a:t>?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pic>
        <p:nvPicPr>
          <p:cNvPr id="5" name="Content Placeholder 3" descr="Screen Shot 2016-09-05 at 7.48.35 PM.png">
            <a:extLst>
              <a:ext uri="{FF2B5EF4-FFF2-40B4-BE49-F238E27FC236}">
                <a16:creationId xmlns:a16="http://schemas.microsoft.com/office/drawing/2014/main" id="{41353E33-6609-A54D-BE99-3AB2857277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-177"/>
          <a:stretch/>
        </p:blipFill>
        <p:spPr>
          <a:xfrm>
            <a:off x="5565651" y="1371187"/>
            <a:ext cx="2161030" cy="2057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9E8B19-B8C1-B748-948E-3D235E70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0" y="1371187"/>
            <a:ext cx="2775533" cy="2075245"/>
          </a:xfrm>
          <a:prstGeom prst="rect">
            <a:avLst/>
          </a:prstGeom>
        </p:spPr>
      </p:pic>
      <p:pic>
        <p:nvPicPr>
          <p:cNvPr id="7" name="Content Placeholder 3" descr="images.jpg">
            <a:extLst>
              <a:ext uri="{FF2B5EF4-FFF2-40B4-BE49-F238E27FC236}">
                <a16:creationId xmlns:a16="http://schemas.microsoft.com/office/drawing/2014/main" id="{304F2FB9-AC8F-3B42-84A2-7663B23A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2713" b="15598"/>
          <a:stretch/>
        </p:blipFill>
        <p:spPr>
          <a:xfrm>
            <a:off x="757757" y="3752818"/>
            <a:ext cx="2915114" cy="2075245"/>
          </a:xfrm>
          <a:prstGeom prst="rect">
            <a:avLst/>
          </a:prstGeom>
        </p:spPr>
      </p:pic>
      <p:pic>
        <p:nvPicPr>
          <p:cNvPr id="8" name="Picture 7" descr="imgres.jpg">
            <a:extLst>
              <a:ext uri="{FF2B5EF4-FFF2-40B4-BE49-F238E27FC236}">
                <a16:creationId xmlns:a16="http://schemas.microsoft.com/office/drawing/2014/main" id="{EAEDE816-77F9-654C-B9EC-96915232E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6" y="3921956"/>
            <a:ext cx="2913879" cy="21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28CC-7668-134F-A957-3DF5A811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Permission to Record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F9E97-B9C9-7542-A565-EA2888C4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0" y="1865376"/>
            <a:ext cx="4904540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4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7" b="-1487"/>
          <a:stretch/>
        </p:blipFill>
        <p:spPr>
          <a:xfrm>
            <a:off x="2523293" y="0"/>
            <a:ext cx="4295478" cy="5913010"/>
          </a:xfrm>
        </p:spPr>
      </p:pic>
    </p:spTree>
    <p:extLst>
      <p:ext uri="{BB962C8B-B14F-4D97-AF65-F5344CB8AC3E}">
        <p14:creationId xmlns:p14="http://schemas.microsoft.com/office/powerpoint/2010/main" val="442370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b="825"/>
          <a:stretch/>
        </p:blipFill>
        <p:spPr>
          <a:xfrm>
            <a:off x="457200" y="1448490"/>
            <a:ext cx="8229600" cy="3393035"/>
          </a:xfrm>
        </p:spPr>
      </p:pic>
    </p:spTree>
    <p:extLst>
      <p:ext uri="{BB962C8B-B14F-4D97-AF65-F5344CB8AC3E}">
        <p14:creationId xmlns:p14="http://schemas.microsoft.com/office/powerpoint/2010/main" val="3731420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-1071" t="1" r="142" b="-1386"/>
          <a:stretch/>
        </p:blipFill>
        <p:spPr>
          <a:xfrm>
            <a:off x="2666593" y="601586"/>
            <a:ext cx="3544202" cy="5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92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monitor, front, water&#10;&#10;Description automatically generated">
            <a:extLst>
              <a:ext uri="{FF2B5EF4-FFF2-40B4-BE49-F238E27FC236}">
                <a16:creationId xmlns:a16="http://schemas.microsoft.com/office/drawing/2014/main" id="{37452D2B-60A3-5341-AF76-5269794C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" y="895350"/>
            <a:ext cx="7473696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0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7FB8A9F-3746-084D-A3EA-6EF254AB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07" y="564878"/>
            <a:ext cx="3241786" cy="51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72B4-9386-2D45-B3A3-99B08518A1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57548"/>
            <a:ext cx="8229600" cy="396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Favorite Intellectual Property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(current or all-time)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6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D03E0-57E7-084B-BDFF-8C435CF5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296091"/>
            <a:ext cx="357632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medal&#10;&#10;Description automatically generated with medium confidence">
            <a:extLst>
              <a:ext uri="{FF2B5EF4-FFF2-40B4-BE49-F238E27FC236}">
                <a16:creationId xmlns:a16="http://schemas.microsoft.com/office/drawing/2014/main" id="{EEE9233A-085F-B147-AA4E-CA966207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47" y="174171"/>
            <a:ext cx="4315306" cy="55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CB97F-3308-5540-A9CF-AF434905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34" y="115614"/>
            <a:ext cx="3689131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6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226C6E7-2DD6-F648-A140-F6AF3CC1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27" y="1513489"/>
            <a:ext cx="3605049" cy="36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F404-3C6E-4B47-90C1-FD598080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F764-E48E-8647-BB27-6FE11AC295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What &amp; Who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Introduction of subjects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Syllabus &amp; Logistics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8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CEFF-23E8-8740-BD1B-B59C2EF2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60" y="665018"/>
            <a:ext cx="3878480" cy="4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0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ramed picture of a sports car&#10;&#10;Description automatically generated with medium confidence">
            <a:extLst>
              <a:ext uri="{FF2B5EF4-FFF2-40B4-BE49-F238E27FC236}">
                <a16:creationId xmlns:a16="http://schemas.microsoft.com/office/drawing/2014/main" id="{E2E5A09A-A109-DB4F-83E5-47BE5DD5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 t="10496" r="5222" b="8399"/>
          <a:stretch/>
        </p:blipFill>
        <p:spPr>
          <a:xfrm>
            <a:off x="852616" y="605481"/>
            <a:ext cx="7438767" cy="48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1DABB-B205-2149-91A5-6FBB1A03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97" y="694592"/>
            <a:ext cx="4172606" cy="48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BB10A-450B-C941-BD20-FB8F13ED9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" y="959413"/>
            <a:ext cx="7966841" cy="44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4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38796"/>
            <a:ext cx="8229600" cy="417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</a:rPr>
              <a:t>Now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You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7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9D90-0CBB-5440-A6A1-DBFBFA5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Entirely optional but please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65A4-4843-3541-A8D1-F081797628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229600" cy="49118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00"/>
                </a:solidFill>
              </a:rPr>
              <a:t>…</a:t>
            </a:r>
            <a:r>
              <a:rPr lang="en-US" sz="3600" dirty="0">
                <a:solidFill>
                  <a:schemeClr val="bg1"/>
                </a:solidFill>
              </a:rPr>
              <a:t>email me a short bio of yourself referencing: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Anything at all you want to say about yourself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Your academic interests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What you might like to get out of this course   (I.E., interest in a type of patent, or a copyright issue etc.)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Favorite Intellectual Property 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 err="1">
                <a:solidFill>
                  <a:srgbClr val="FFFF00"/>
                </a:solidFill>
              </a:rPr>
              <a:t>ies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current or all-time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02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EE7D-0163-A043-A052-E5EFC53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7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Course Website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89A6C-50D6-9643-87A2-AE6D6C5ECC0B}"/>
              </a:ext>
            </a:extLst>
          </p:cNvPr>
          <p:cNvSpPr txBox="1"/>
          <p:nvPr/>
        </p:nvSpPr>
        <p:spPr>
          <a:xfrm>
            <a:off x="4153723" y="5759630"/>
            <a:ext cx="499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2"/>
              </a:rPr>
              <a:t>https://iplaw.allard.ubc.ca/</a:t>
            </a:r>
            <a:r>
              <a:rPr lang="en-US" sz="3200" dirty="0"/>
              <a:t> </a:t>
            </a:r>
          </a:p>
        </p:txBody>
      </p:sp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77F30F-511E-9646-BB34-F1DAD1522DB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786451" y="1098370"/>
            <a:ext cx="3571097" cy="4487104"/>
          </a:xfrm>
        </p:spPr>
      </p:pic>
    </p:spTree>
    <p:extLst>
      <p:ext uri="{BB962C8B-B14F-4D97-AF65-F5344CB8AC3E}">
        <p14:creationId xmlns:p14="http://schemas.microsoft.com/office/powerpoint/2010/main" val="3309337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8F00E-0E5C-5B41-A797-C3B570476D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33911"/>
            <a:ext cx="8229600" cy="3766705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PLEASE </a:t>
            </a:r>
          </a:p>
          <a:p>
            <a:pPr marL="0" indent="0" algn="ctr">
              <a:buNone/>
            </a:pP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SIGN UP</a:t>
            </a:r>
          </a:p>
        </p:txBody>
      </p:sp>
    </p:spTree>
    <p:extLst>
      <p:ext uri="{BB962C8B-B14F-4D97-AF65-F5344CB8AC3E}">
        <p14:creationId xmlns:p14="http://schemas.microsoft.com/office/powerpoint/2010/main" val="1769218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4833"/>
          </a:xfrm>
        </p:spPr>
        <p:txBody>
          <a:bodyPr>
            <a:noAutofit/>
          </a:bodyPr>
          <a:lstStyle/>
          <a:p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135117"/>
            <a:ext cx="8686800" cy="512904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1. Please create an account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using your CWL.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2. Once you create an account and sign in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you can click your name in the top right. Halfway down the following page will be your WordPress email address.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3. Send me your WordPress email address at 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3"/>
              </a:rPr>
              <a:t>jon.festinger@ubc.ca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 or at 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4"/>
              </a:rPr>
              <a:t>jon_festinger@thecdm.ca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4. Then, I will invite you to participate with authoring privileges via your WordPress email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59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50" y="18693"/>
            <a:ext cx="7795549" cy="96161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+mn-lt"/>
              </a:rPr>
              <a:t>Why post?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0829"/>
            <a:ext cx="8686800" cy="473716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Engaging and engaging others is the key.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Because you don’t love speaking up in class.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Because you just saw or realized something, and you’ll never remember it unless you post it now.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       # </a:t>
            </a:r>
            <a:r>
              <a:rPr lang="en-US" sz="14400" dirty="0" err="1">
                <a:solidFill>
                  <a:schemeClr val="bg1"/>
                </a:solidFill>
                <a:latin typeface="+mn-lt"/>
                <a:cs typeface="Lucida Console"/>
              </a:rPr>
              <a:t>AllardIPLaw</a:t>
            </a: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 </a:t>
            </a:r>
            <a:endParaRPr lang="en-US" sz="14400" dirty="0">
              <a:solidFill>
                <a:srgbClr val="00B0F0"/>
              </a:solidFill>
              <a:latin typeface="+mn-lt"/>
              <a:cs typeface="Lucida Console"/>
            </a:endParaRPr>
          </a:p>
          <a:p>
            <a:pPr marL="457200" indent="-457200">
              <a:buAutoNum type="arabicPeriod"/>
            </a:pPr>
            <a:endParaRPr lang="en-US" sz="4000" dirty="0">
              <a:solidFill>
                <a:schemeClr val="bg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+mn-lt"/>
                <a:cs typeface="Lucida Console"/>
              </a:rPr>
              <a:t>    </a:t>
            </a:r>
            <a:endParaRPr lang="en-US" sz="4000" dirty="0">
              <a:solidFill>
                <a:srgbClr val="FFFF00"/>
              </a:solidFill>
              <a:latin typeface="+mn-lt"/>
              <a:cs typeface="Lucida Console"/>
            </a:endParaRPr>
          </a:p>
        </p:txBody>
      </p:sp>
      <p:pic>
        <p:nvPicPr>
          <p:cNvPr id="7" name="Picture 6" descr="Twitter_Logo_White_On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00" y="5372021"/>
            <a:ext cx="612725" cy="6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15885"/>
            <a:ext cx="8229600" cy="555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No, we will not spend the whole three hours</a:t>
            </a:r>
            <a:r>
              <a:rPr lang="is-IS" sz="3200" dirty="0">
                <a:solidFill>
                  <a:srgbClr val="FFFF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s-IS" sz="3200" dirty="0">
                <a:solidFill>
                  <a:srgbClr val="FFFF00"/>
                </a:solidFill>
              </a:rPr>
              <a:t>Maybe an hour and a half</a:t>
            </a:r>
            <a:r>
              <a:rPr lang="is-IS" sz="3200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is-I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272861CD-0A6E-C14B-93F1-7B05FD96B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08" y="2006600"/>
            <a:ext cx="2708184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5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50" y="18692"/>
            <a:ext cx="7795549" cy="131480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+mn-lt"/>
              </a:rPr>
              <a:t>Tips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14499"/>
            <a:ext cx="8686800" cy="420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+mn-lt"/>
                <a:cs typeface="Lucida Console"/>
              </a:rPr>
              <a:t>Don’t feel your posts have to be perfect. </a:t>
            </a:r>
            <a:r>
              <a:rPr lang="en-US" sz="6000" dirty="0">
                <a:solidFill>
                  <a:srgbClr val="FFFF00"/>
                </a:solidFill>
                <a:latin typeface="+mn-lt"/>
                <a:cs typeface="Lucida Console"/>
              </a:rPr>
              <a:t>Engaging and engaging others is the key</a:t>
            </a:r>
            <a:r>
              <a:rPr lang="en-US" sz="6000" dirty="0">
                <a:solidFill>
                  <a:schemeClr val="bg1"/>
                </a:solidFill>
                <a:latin typeface="+mn-lt"/>
                <a:cs typeface="Lucida Console"/>
              </a:rPr>
              <a:t>.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+mn-lt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16063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50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Anything </a:t>
            </a:r>
            <a:r>
              <a:rPr lang="en-US" sz="4400" b="1" dirty="0">
                <a:solidFill>
                  <a:schemeClr val="bg1"/>
                </a:solidFill>
              </a:rPr>
              <a:t>&amp;</a:t>
            </a:r>
            <a:r>
              <a:rPr lang="en-US" sz="4400" b="1" dirty="0">
                <a:solidFill>
                  <a:srgbClr val="FFFF00"/>
                </a:solidFill>
              </a:rPr>
              <a:t> everything </a:t>
            </a:r>
            <a:r>
              <a:rPr lang="en-US" sz="4400" b="1" dirty="0">
                <a:solidFill>
                  <a:srgbClr val="92D050"/>
                </a:solidFill>
              </a:rPr>
              <a:t>can be done via email</a:t>
            </a:r>
            <a:r>
              <a:rPr lang="en-US" sz="4400" b="1" dirty="0">
                <a:solidFill>
                  <a:srgbClr val="FFFF00"/>
                </a:solidFill>
              </a:rPr>
              <a:t> if you prefer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26" y="2066307"/>
            <a:ext cx="5415147" cy="3384467"/>
          </a:xfrm>
        </p:spPr>
      </p:pic>
    </p:spTree>
    <p:extLst>
      <p:ext uri="{BB962C8B-B14F-4D97-AF65-F5344CB8AC3E}">
        <p14:creationId xmlns:p14="http://schemas.microsoft.com/office/powerpoint/2010/main" val="216564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FECE-18BD-DF46-95D9-0F8A3D77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808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UBC Canvas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9C2051-3D50-B147-A228-1240023F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73" y="2181230"/>
            <a:ext cx="2960454" cy="31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9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4579-4936-5044-BC11-68A8A71B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861"/>
            <a:ext cx="8229600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760E07B-91AE-9343-A8BD-78864593E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12" y="1342593"/>
            <a:ext cx="3278660" cy="43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3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0DB8-4EF4-B049-AFC9-0ACA8FA8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Features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22FC-E707-584E-AC4B-90E8518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7172"/>
            <a:ext cx="8229600" cy="35189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70% Exam not 100%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IP Law “In Context”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Website usage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Technology</a:t>
            </a:r>
            <a:r>
              <a:rPr lang="en-US" sz="4400" dirty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78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488D-0B9D-5248-8124-E4B31496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Syllabus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bg1"/>
                </a:solidFill>
              </a:rPr>
              <a:t>The Same But</a:t>
            </a:r>
            <a:r>
              <a:rPr lang="en-US" sz="4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CAB10F6F-01A3-2C4B-97FF-8122368F71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45714"/>
          <a:stretch/>
        </p:blipFill>
        <p:spPr>
          <a:xfrm>
            <a:off x="1963756" y="1230284"/>
            <a:ext cx="5216488" cy="4397432"/>
          </a:xfrm>
        </p:spPr>
      </p:pic>
    </p:spTree>
    <p:extLst>
      <p:ext uri="{BB962C8B-B14F-4D97-AF65-F5344CB8AC3E}">
        <p14:creationId xmlns:p14="http://schemas.microsoft.com/office/powerpoint/2010/main" val="1721115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473CE22-CD4C-CB45-8E7A-401AF107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68" y="136635"/>
            <a:ext cx="5106663" cy="57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3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E5A-3016-C542-B3FE-C16284CC6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28768"/>
            <a:ext cx="8229600" cy="4185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the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97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7" y="0"/>
            <a:ext cx="8906493" cy="17622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Office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rgbClr val="FFFF00"/>
                </a:solidFill>
              </a:rPr>
              <a:t>Hours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Ideally Fridays before or  after class but </a:t>
            </a:r>
            <a:r>
              <a:rPr lang="en-US" b="1" dirty="0">
                <a:solidFill>
                  <a:srgbClr val="FFFF00"/>
                </a:solidFill>
              </a:rPr>
              <a:t>am flexible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507" y="2028305"/>
            <a:ext cx="8740238" cy="44630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Email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jon.festinger@ubc.ca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Office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449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Phone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604-568-9192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604-837-6426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0" y="4286992"/>
            <a:ext cx="4022680" cy="1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0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40303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6441" y="830065"/>
            <a:ext cx="7688317" cy="43180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Copyright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Trademark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Patents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98356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374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C7BC-E631-A047-82F6-5BF56C54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87"/>
            <a:ext cx="8229600" cy="1016000"/>
          </a:xfrm>
        </p:spPr>
        <p:txBody>
          <a:bodyPr>
            <a:noAutofit/>
          </a:bodyPr>
          <a:lstStyle/>
          <a:p>
            <a:pPr algn="ctr"/>
            <a:br>
              <a:rPr lang="en-CA" sz="4400" b="1" dirty="0">
                <a:solidFill>
                  <a:srgbClr val="FFFF00"/>
                </a:solidFill>
              </a:rPr>
            </a:br>
            <a:br>
              <a:rPr lang="en-CA" sz="4400" dirty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174F-B20A-C641-BDB0-DD9B7CA676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64427"/>
            <a:ext cx="8229600" cy="378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9600" b="1" dirty="0">
                <a:solidFill>
                  <a:srgbClr val="FFFF00"/>
                </a:solidFill>
              </a:rPr>
              <a:t>Evaluation</a:t>
            </a:r>
          </a:p>
          <a:p>
            <a:pPr marL="0" indent="0" algn="ctr">
              <a:buNone/>
            </a:pPr>
            <a:r>
              <a:rPr lang="en-CA" sz="4000" b="1" dirty="0">
                <a:solidFill>
                  <a:schemeClr val="bg1"/>
                </a:solidFill>
                <a:latin typeface="+mn-lt"/>
              </a:rPr>
              <a:t>(LLMCL students?)</a:t>
            </a:r>
            <a:r>
              <a:rPr lang="en-CA" sz="9600" b="1" dirty="0">
                <a:solidFill>
                  <a:srgbClr val="FFFF00"/>
                </a:solidFill>
              </a:rPr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5807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1613-7F8F-E246-A0C2-9BA83B10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153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talk about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7A8AF-A6AF-A344-98F5-5DB155978C65}"/>
              </a:ext>
            </a:extLst>
          </p:cNvPr>
          <p:cNvSpPr txBox="1"/>
          <p:nvPr/>
        </p:nvSpPr>
        <p:spPr>
          <a:xfrm>
            <a:off x="3321269" y="1650125"/>
            <a:ext cx="4046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highlight>
                  <a:srgbClr val="FFFF00"/>
                </a:highlight>
              </a:rPr>
              <a:t>The 30%</a:t>
            </a:r>
          </a:p>
        </p:txBody>
      </p:sp>
    </p:spTree>
    <p:extLst>
      <p:ext uri="{BB962C8B-B14F-4D97-AF65-F5344CB8AC3E}">
        <p14:creationId xmlns:p14="http://schemas.microsoft.com/office/powerpoint/2010/main" val="2185712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E44D7-0BFB-AB40-BCF3-43FFD917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A modest proposal</a:t>
            </a:r>
            <a:r>
              <a:rPr lang="en-US" sz="48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3CAD-BD7B-C948-B7EC-1F2E060D0C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300" dirty="0">
                <a:solidFill>
                  <a:schemeClr val="bg1"/>
                </a:solidFill>
              </a:rPr>
              <a:t>500</a:t>
            </a:r>
            <a:r>
              <a:rPr lang="en-US" sz="4300" dirty="0">
                <a:solidFill>
                  <a:srgbClr val="00B0F0"/>
                </a:solidFill>
              </a:rPr>
              <a:t>-</a:t>
            </a:r>
            <a:r>
              <a:rPr lang="en-US" sz="4300" dirty="0">
                <a:solidFill>
                  <a:schemeClr val="bg1"/>
                </a:solidFill>
              </a:rPr>
              <a:t>1000 words </a:t>
            </a:r>
            <a:r>
              <a:rPr lang="en-US" sz="4300" dirty="0">
                <a:solidFill>
                  <a:srgbClr val="00B0F0"/>
                </a:solidFill>
              </a:rPr>
              <a:t>(</a:t>
            </a:r>
            <a:r>
              <a:rPr lang="en-US" sz="4300" dirty="0">
                <a:solidFill>
                  <a:schemeClr val="bg1"/>
                </a:solidFill>
              </a:rPr>
              <a:t>or equivalent</a:t>
            </a:r>
            <a:r>
              <a:rPr lang="en-US" sz="4300" dirty="0">
                <a:solidFill>
                  <a:srgbClr val="00B0F0"/>
                </a:solidFill>
              </a:rPr>
              <a:t>)</a:t>
            </a:r>
            <a:r>
              <a:rPr lang="en-US" sz="4300" dirty="0">
                <a:solidFill>
                  <a:schemeClr val="bg1"/>
                </a:solidFill>
              </a:rPr>
              <a:t> per person </a:t>
            </a:r>
          </a:p>
          <a:p>
            <a:r>
              <a:rPr lang="en-US" sz="4300" dirty="0">
                <a:solidFill>
                  <a:schemeClr val="bg1"/>
                </a:solidFill>
              </a:rPr>
              <a:t>written</a:t>
            </a:r>
            <a:r>
              <a:rPr lang="en-US" sz="4300" dirty="0">
                <a:solidFill>
                  <a:srgbClr val="00B0F0"/>
                </a:solidFill>
              </a:rPr>
              <a:t>,</a:t>
            </a:r>
            <a:r>
              <a:rPr lang="en-US" sz="4300" dirty="0">
                <a:solidFill>
                  <a:schemeClr val="bg1"/>
                </a:solidFill>
              </a:rPr>
              <a:t> video</a:t>
            </a:r>
            <a:r>
              <a:rPr lang="en-US" sz="4300" dirty="0">
                <a:solidFill>
                  <a:srgbClr val="00B0F0"/>
                </a:solidFill>
              </a:rPr>
              <a:t>, </a:t>
            </a:r>
            <a:r>
              <a:rPr lang="en-US" sz="4300" dirty="0">
                <a:solidFill>
                  <a:schemeClr val="bg1"/>
                </a:solidFill>
              </a:rPr>
              <a:t>podcast</a:t>
            </a:r>
            <a:r>
              <a:rPr lang="en-US" sz="4300" dirty="0">
                <a:solidFill>
                  <a:srgbClr val="00B0F0"/>
                </a:solidFill>
              </a:rPr>
              <a:t>,</a:t>
            </a:r>
            <a:r>
              <a:rPr lang="en-US" sz="4300" dirty="0">
                <a:solidFill>
                  <a:schemeClr val="bg1"/>
                </a:solidFill>
              </a:rPr>
              <a:t> in-class presentation </a:t>
            </a:r>
            <a:r>
              <a:rPr lang="en-US" sz="4300" dirty="0">
                <a:solidFill>
                  <a:srgbClr val="FFFF00"/>
                </a:solidFill>
              </a:rPr>
              <a:t>(</a:t>
            </a:r>
            <a:r>
              <a:rPr lang="en-US" sz="4300" dirty="0">
                <a:solidFill>
                  <a:srgbClr val="00B0F0"/>
                </a:solidFill>
              </a:rPr>
              <a:t>?</a:t>
            </a:r>
            <a:r>
              <a:rPr lang="en-US" sz="4300" dirty="0">
                <a:solidFill>
                  <a:srgbClr val="FFFF00"/>
                </a:solidFill>
              </a:rPr>
              <a:t>)</a:t>
            </a:r>
            <a:r>
              <a:rPr lang="en-US" sz="4300" dirty="0">
                <a:solidFill>
                  <a:srgbClr val="00B0F0"/>
                </a:solidFill>
              </a:rPr>
              <a:t>,</a:t>
            </a:r>
            <a:r>
              <a:rPr lang="en-US" sz="4300" dirty="0">
                <a:solidFill>
                  <a:schemeClr val="bg1"/>
                </a:solidFill>
              </a:rPr>
              <a:t> </a:t>
            </a:r>
            <a:r>
              <a:rPr lang="en-US" sz="4300" i="1" dirty="0">
                <a:solidFill>
                  <a:schemeClr val="bg1"/>
                </a:solidFill>
              </a:rPr>
              <a:t>interpretive dance</a:t>
            </a:r>
          </a:p>
          <a:p>
            <a:r>
              <a:rPr lang="en-US" sz="4300" dirty="0">
                <a:solidFill>
                  <a:schemeClr val="bg1"/>
                </a:solidFill>
              </a:rPr>
              <a:t>Website or not</a:t>
            </a:r>
          </a:p>
          <a:p>
            <a:r>
              <a:rPr lang="en-US" sz="4300" dirty="0">
                <a:solidFill>
                  <a:schemeClr val="bg1"/>
                </a:solidFill>
              </a:rPr>
              <a:t>Groups or individually</a:t>
            </a:r>
          </a:p>
        </p:txBody>
      </p:sp>
    </p:spTree>
    <p:extLst>
      <p:ext uri="{BB962C8B-B14F-4D97-AF65-F5344CB8AC3E}">
        <p14:creationId xmlns:p14="http://schemas.microsoft.com/office/powerpoint/2010/main" val="14073317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78681"/>
            <a:ext cx="5753100" cy="4470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6F4F79-25BB-8048-8CC0-1335B627D96D}"/>
                  </a:ext>
                </a:extLst>
              </p14:cNvPr>
              <p14:cNvContentPartPr/>
              <p14:nvPr/>
            </p14:nvContentPartPr>
            <p14:xfrm>
              <a:off x="2702201" y="3346444"/>
              <a:ext cx="891360" cy="12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6F4F79-25BB-8048-8CC0-1335B627D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201" y="3328444"/>
                <a:ext cx="927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EEA321-F7AB-4F4A-AA57-FD72D987F164}"/>
                  </a:ext>
                </a:extLst>
              </p14:cNvPr>
              <p14:cNvContentPartPr/>
              <p14:nvPr/>
            </p14:nvContentPartPr>
            <p14:xfrm>
              <a:off x="5530001" y="3389644"/>
              <a:ext cx="197280" cy="31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EEA321-F7AB-4F4A-AA57-FD72D987F1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2001" y="3372004"/>
                <a:ext cx="2329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4BADB8-DF37-3E42-8E3A-6AA0CF570439}"/>
                  </a:ext>
                </a:extLst>
              </p14:cNvPr>
              <p14:cNvContentPartPr/>
              <p14:nvPr/>
            </p14:nvContentPartPr>
            <p14:xfrm>
              <a:off x="2610303" y="3472977"/>
              <a:ext cx="699840" cy="56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4BADB8-DF37-3E42-8E3A-6AA0CF5704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2663" y="3454977"/>
                <a:ext cx="73548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69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1421-2D82-004D-B60F-DD585717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511"/>
            <a:ext cx="8229600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Reflecting on earlier slide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3006211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FFFF00"/>
                </a:solidFill>
              </a:rPr>
              <a:t>Intellectual Property Law </a:t>
            </a:r>
            <a:r>
              <a:rPr lang="en-CA" sz="3200" dirty="0">
                <a:solidFill>
                  <a:schemeClr val="bg1"/>
                </a:solidFill>
              </a:rPr>
              <a:t>is about: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</a:t>
            </a:r>
            <a:r>
              <a:rPr lang="en-CA" sz="3200" dirty="0">
                <a:solidFill>
                  <a:srgbClr val="FFFF00"/>
                </a:solidFill>
              </a:rPr>
              <a:t>creations of the mind </a:t>
            </a:r>
            <a:r>
              <a:rPr lang="en-CA" sz="3200" dirty="0">
                <a:solidFill>
                  <a:schemeClr val="bg1"/>
                </a:solidFill>
              </a:rPr>
              <a:t>can one have rights in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Who can have those rights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rights are there</a:t>
            </a:r>
            <a:r>
              <a:rPr lang="en-CA" sz="3200" dirty="0">
                <a:solidFill>
                  <a:srgbClr val="FF0000"/>
                </a:solidFill>
              </a:rPr>
              <a:t>;</a:t>
            </a:r>
            <a:r>
              <a:rPr lang="en-CA" sz="3200" dirty="0">
                <a:solidFill>
                  <a:schemeClr val="bg1"/>
                </a:solidFill>
              </a:rPr>
              <a:t> and how are those rights enforced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2054F-BC3E-904E-B88D-B9C7517BD25E}"/>
              </a:ext>
            </a:extLst>
          </p:cNvPr>
          <p:cNvSpPr txBox="1"/>
          <p:nvPr/>
        </p:nvSpPr>
        <p:spPr>
          <a:xfrm>
            <a:off x="1122818" y="4479886"/>
            <a:ext cx="6898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Any IP issues</a:t>
            </a:r>
            <a:r>
              <a:rPr lang="en-US" sz="4000" b="1" dirty="0">
                <a:solidFill>
                  <a:srgbClr val="FF0000"/>
                </a:solidFill>
              </a:rPr>
              <a:t>/</a:t>
            </a:r>
            <a:r>
              <a:rPr lang="en-US" sz="4000" b="1" dirty="0">
                <a:solidFill>
                  <a:schemeClr val="bg1"/>
                </a:solidFill>
              </a:rPr>
              <a:t>conundrums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you are curious about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  <a:r>
              <a:rPr lang="en-US" sz="4000" b="1" dirty="0">
                <a:solidFill>
                  <a:srgbClr val="FF0000"/>
                </a:solidFill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0534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1AF5-B30E-8F41-A5A3-F8CDDF40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0553"/>
            <a:ext cx="8229600" cy="2328484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INTELLECTUAL </a:t>
            </a:r>
            <a:r>
              <a:rPr lang="en-US" sz="5400" dirty="0">
                <a:solidFill>
                  <a:srgbClr val="FFFF00"/>
                </a:solidFill>
              </a:rPr>
              <a:t>(</a:t>
            </a:r>
            <a:r>
              <a:rPr lang="en-US" sz="5400" dirty="0">
                <a:solidFill>
                  <a:schemeClr val="bg1"/>
                </a:solidFill>
              </a:rPr>
              <a:t>ok</a:t>
            </a:r>
            <a:r>
              <a:rPr lang="en-US" sz="5400" dirty="0">
                <a:solidFill>
                  <a:srgbClr val="FF0000"/>
                </a:solidFill>
              </a:rPr>
              <a:t>?</a:t>
            </a:r>
            <a:r>
              <a:rPr lang="en-US" sz="5400" dirty="0">
                <a:solidFill>
                  <a:srgbClr val="FFFF00"/>
                </a:solidFill>
              </a:rPr>
              <a:t>)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PROPERTY </a:t>
            </a:r>
            <a:r>
              <a:rPr lang="en-US" sz="5400" dirty="0">
                <a:solidFill>
                  <a:srgbClr val="FFFF00"/>
                </a:solidFill>
              </a:rPr>
              <a:t>(</a:t>
            </a:r>
            <a:r>
              <a:rPr lang="en-US" sz="5400" dirty="0">
                <a:solidFill>
                  <a:schemeClr val="bg1"/>
                </a:solidFill>
              </a:rPr>
              <a:t>really</a:t>
            </a:r>
            <a:r>
              <a:rPr lang="en-US" sz="5400" dirty="0">
                <a:solidFill>
                  <a:srgbClr val="FF0000"/>
                </a:solidFill>
              </a:rPr>
              <a:t>?</a:t>
            </a:r>
            <a:r>
              <a:rPr lang="en-US" sz="54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0944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F17B-1789-7349-B306-747C266E61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490952"/>
            <a:ext cx="8229600" cy="2772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For next week</a:t>
            </a:r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14153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3384D-BDCB-4847-B7E3-3C54DEBB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3" r="29833"/>
          <a:stretch/>
        </p:blipFill>
        <p:spPr>
          <a:xfrm>
            <a:off x="2484087" y="170555"/>
            <a:ext cx="4175826" cy="56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27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4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1BED-2348-9248-8C79-B9C32403E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613612"/>
            <a:ext cx="8229600" cy="5112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Each with different </a:t>
            </a:r>
            <a:r>
              <a:rPr lang="en-US" sz="60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sometimes very different</a:t>
            </a:r>
            <a:r>
              <a:rPr lang="en-US" sz="60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) 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6000" dirty="0">
                <a:solidFill>
                  <a:srgbClr val="00B0F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public interest 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aspects</a:t>
            </a:r>
          </a:p>
        </p:txBody>
      </p:sp>
    </p:spTree>
    <p:extLst>
      <p:ext uri="{BB962C8B-B14F-4D97-AF65-F5344CB8AC3E}">
        <p14:creationId xmlns:p14="http://schemas.microsoft.com/office/powerpoint/2010/main" val="1094264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202646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867" y="1650670"/>
            <a:ext cx="8844993" cy="4075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7200" i="1" dirty="0">
                <a:solidFill>
                  <a:schemeClr val="bg1"/>
                </a:solidFill>
              </a:rPr>
              <a:t>“Copyright Law”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90316-B492-1C41-B9E3-9CAB03C7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43" y="3131653"/>
            <a:ext cx="1951914" cy="26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37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6" y="593766"/>
            <a:ext cx="8229600" cy="532237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SEE YOU NEXT WEEK</a:t>
            </a:r>
            <a:r>
              <a:rPr lang="en-US" sz="10400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3980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21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E67-81EB-DA46-A659-3E51151D4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1332"/>
            <a:ext cx="8229600" cy="3524801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226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FFFF00"/>
                </a:solidFill>
              </a:rPr>
              <a:t>Intellectual Property Law </a:t>
            </a:r>
            <a:r>
              <a:rPr lang="en-CA" sz="3200" dirty="0">
                <a:solidFill>
                  <a:schemeClr val="bg1"/>
                </a:solidFill>
              </a:rPr>
              <a:t>is about</a:t>
            </a:r>
            <a:r>
              <a:rPr lang="en-CA" sz="3200" dirty="0">
                <a:solidFill>
                  <a:srgbClr val="FF0000"/>
                </a:solidFill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</a:t>
            </a:r>
            <a:r>
              <a:rPr lang="en-CA" sz="3200" dirty="0">
                <a:solidFill>
                  <a:srgbClr val="FFFF00"/>
                </a:solidFill>
              </a:rPr>
              <a:t>creations of the mind </a:t>
            </a:r>
            <a:r>
              <a:rPr lang="en-CA" sz="3200" dirty="0">
                <a:solidFill>
                  <a:schemeClr val="bg1"/>
                </a:solidFill>
              </a:rPr>
              <a:t>can one have rights in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Who can have those rights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rights are there</a:t>
            </a:r>
            <a:r>
              <a:rPr lang="en-CA" sz="3200" dirty="0">
                <a:solidFill>
                  <a:srgbClr val="FF0000"/>
                </a:solidFill>
              </a:rPr>
              <a:t>;</a:t>
            </a:r>
            <a:r>
              <a:rPr lang="en-CA" sz="3200" dirty="0">
                <a:solidFill>
                  <a:schemeClr val="bg1"/>
                </a:solidFill>
              </a:rPr>
              <a:t> and how are those rights enforced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A534-C87A-AF4B-9678-903D9199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7" y="2029268"/>
            <a:ext cx="8229600" cy="225895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Ch</a:t>
            </a:r>
            <a:r>
              <a:rPr lang="en-US" sz="9600" dirty="0">
                <a:solidFill>
                  <a:srgbClr val="FF0000"/>
                </a:solidFill>
              </a:rPr>
              <a:t>-</a:t>
            </a:r>
            <a:r>
              <a:rPr lang="en-US" sz="9600" dirty="0">
                <a:solidFill>
                  <a:srgbClr val="FFFF00"/>
                </a:solidFill>
              </a:rPr>
              <a:t>Ch</a:t>
            </a:r>
            <a:r>
              <a:rPr lang="en-US" sz="9600" dirty="0">
                <a:solidFill>
                  <a:srgbClr val="FF0000"/>
                </a:solidFill>
              </a:rPr>
              <a:t>-</a:t>
            </a:r>
            <a:r>
              <a:rPr lang="en-US" sz="9600" dirty="0">
                <a:solidFill>
                  <a:srgbClr val="FFFF00"/>
                </a:solidFill>
              </a:rPr>
              <a:t>Ch</a:t>
            </a:r>
            <a:r>
              <a:rPr lang="en-US" sz="9600" dirty="0">
                <a:solidFill>
                  <a:schemeClr val="bg1"/>
                </a:solidFill>
              </a:rPr>
              <a:t>anges</a:t>
            </a:r>
          </a:p>
        </p:txBody>
      </p:sp>
    </p:spTree>
    <p:extLst>
      <p:ext uri="{BB962C8B-B14F-4D97-AF65-F5344CB8AC3E}">
        <p14:creationId xmlns:p14="http://schemas.microsoft.com/office/powerpoint/2010/main" val="184533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2C-4C96-914C-9018-AE82145F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93"/>
            <a:ext cx="9144000" cy="10160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Lucida Console" panose="020B0609040504020204" pitchFamily="49" charset="0"/>
              </a:rPr>
              <a:t>When everything is digitally fixated</a:t>
            </a:r>
            <a:r>
              <a:rPr lang="en-US" sz="3000" dirty="0">
                <a:solidFill>
                  <a:schemeClr val="bg1"/>
                </a:solidFill>
                <a:latin typeface="Lucida Console" panose="020B0609040504020204" pitchFamily="49" charset="0"/>
              </a:rPr>
              <a:t>…</a:t>
            </a:r>
            <a:r>
              <a:rPr lang="en-US" sz="3000" dirty="0">
                <a:solidFill>
                  <a:srgbClr val="FF0000"/>
                </a:solidFill>
                <a:latin typeface="Lucida Console" panose="020B0609040504020204" pitchFamily="49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25B15-1A9B-CC49-9FEE-52347E13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518165"/>
            <a:ext cx="5651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1175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8114</TotalTime>
  <Words>925</Words>
  <Application>Microsoft Macintosh PowerPoint</Application>
  <PresentationFormat>On-screen Show (4:3)</PresentationFormat>
  <Paragraphs>160</Paragraphs>
  <Slides>65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American Typewriter</vt:lpstr>
      <vt:lpstr>Apple Chancery</vt:lpstr>
      <vt:lpstr>Arial</vt:lpstr>
      <vt:lpstr>Calibri</vt:lpstr>
      <vt:lpstr>Klavika</vt:lpstr>
      <vt:lpstr>Lucida Console</vt:lpstr>
      <vt:lpstr>CDM_PPT_Template </vt:lpstr>
      <vt:lpstr> Intellectual Property Law:   Introducing the Course  </vt:lpstr>
      <vt:lpstr>Permission to Record?</vt:lpstr>
      <vt:lpstr>Today’s Plan</vt:lpstr>
      <vt:lpstr>PowerPoint Presentation</vt:lpstr>
      <vt:lpstr>PowerPoint Presentation</vt:lpstr>
      <vt:lpstr>PowerPoint Presentation</vt:lpstr>
      <vt:lpstr>PowerPoint Presentation</vt:lpstr>
      <vt:lpstr>Ch-Ch-Changes</vt:lpstr>
      <vt:lpstr>When everything is digitally fixated… </vt:lpstr>
      <vt:lpstr>PowerPoint Presentation</vt:lpstr>
      <vt:lpstr>The Metaverse:  Life through the digital lens</vt:lpstr>
      <vt:lpstr>Defenses to copyright infringement?</vt:lpstr>
      <vt:lpstr>Without s.30.71 (Before 2012)</vt:lpstr>
      <vt:lpstr>Thought Experiment: Trademarks</vt:lpstr>
      <vt:lpstr>N.F.T.’s</vt:lpstr>
      <vt:lpstr>Canadian Law: International Context</vt:lpstr>
      <vt:lpstr>I.P. - Once a niche area, not anymore…</vt:lpstr>
      <vt:lpstr>PowerPoint Presentation</vt:lpstr>
      <vt:lpstr>Me (IP history?)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Entirely optional but please…</vt:lpstr>
      <vt:lpstr>Course Website </vt:lpstr>
      <vt:lpstr>PowerPoint Presentation</vt:lpstr>
      <vt:lpstr> For full privileges on the website  </vt:lpstr>
      <vt:lpstr>Why post?</vt:lpstr>
      <vt:lpstr>Tips:</vt:lpstr>
      <vt:lpstr>Anything &amp; everything can be done via email if you prefer</vt:lpstr>
      <vt:lpstr>UBC Canvas?</vt:lpstr>
      <vt:lpstr>Text</vt:lpstr>
      <vt:lpstr>Features of this Course</vt:lpstr>
      <vt:lpstr>Syllabus: The Same But…</vt:lpstr>
      <vt:lpstr>PowerPoint Presentation</vt:lpstr>
      <vt:lpstr>PowerPoint Presentation</vt:lpstr>
      <vt:lpstr>Office “Hours”: Ideally Fridays before or  after class but am flexible…</vt:lpstr>
      <vt:lpstr>Pause</vt:lpstr>
      <vt:lpstr>PowerPoint Presentation</vt:lpstr>
      <vt:lpstr>  </vt:lpstr>
      <vt:lpstr>Let’s talk about…</vt:lpstr>
      <vt:lpstr>A modest proposal…</vt:lpstr>
      <vt:lpstr>PowerPoint Presentation</vt:lpstr>
      <vt:lpstr>Reflecting on earlier slide…</vt:lpstr>
      <vt:lpstr>INTELLECTUAL (ok?) PROPERTY (really?)</vt:lpstr>
      <vt:lpstr>PowerPoint Presentation</vt:lpstr>
      <vt:lpstr>PowerPoint Presentation</vt:lpstr>
      <vt:lpstr>PowerPoint Presentation</vt:lpstr>
      <vt:lpstr>Pause</vt:lpstr>
      <vt:lpstr>Coming Soon</vt:lpstr>
      <vt:lpstr>PowerPoint Presentation</vt:lpstr>
      <vt:lpstr>  Always include a cat picture</vt:lpstr>
      <vt:lpstr>PowerPoint Presentation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Jon Festinger</cp:lastModifiedBy>
  <cp:revision>761</cp:revision>
  <cp:lastPrinted>2013-12-30T23:16:45Z</cp:lastPrinted>
  <dcterms:created xsi:type="dcterms:W3CDTF">2013-02-08T08:35:59Z</dcterms:created>
  <dcterms:modified xsi:type="dcterms:W3CDTF">2022-01-14T21:03:10Z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5182741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