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95" r:id="rId2"/>
    <p:sldId id="352" r:id="rId3"/>
    <p:sldId id="357" r:id="rId4"/>
    <p:sldId id="317" r:id="rId5"/>
    <p:sldId id="328" r:id="rId6"/>
    <p:sldId id="354" r:id="rId7"/>
    <p:sldId id="356" r:id="rId8"/>
    <p:sldId id="35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BA"/>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4924" autoAdjust="0"/>
  </p:normalViewPr>
  <p:slideViewPr>
    <p:cSldViewPr snapToGrid="0">
      <p:cViewPr varScale="1">
        <p:scale>
          <a:sx n="38" d="100"/>
          <a:sy n="38" d="100"/>
        </p:scale>
        <p:origin x="184"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87A88-DC72-4FB0-BD24-E771C09DBA43}" type="datetimeFigureOut">
              <a:rPr lang="en-CA" smtClean="0"/>
              <a:t>2021-12-21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1A796-6E7C-4056-8E70-A7D0BBF3732B}" type="slidenum">
              <a:rPr lang="en-CA" smtClean="0"/>
              <a:t>‹#›</a:t>
            </a:fld>
            <a:endParaRPr lang="en-CA"/>
          </a:p>
        </p:txBody>
      </p:sp>
    </p:spTree>
    <p:extLst>
      <p:ext uri="{BB962C8B-B14F-4D97-AF65-F5344CB8AC3E}">
        <p14:creationId xmlns:p14="http://schemas.microsoft.com/office/powerpoint/2010/main" val="170667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ficlaims.com/rankings-global-assets-2020.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1F4E1-2FF8-0042-90BD-7557DBEE6130}" type="slidenum">
              <a:rPr lang="en-US" smtClean="0"/>
              <a:t>1</a:t>
            </a:fld>
            <a:endParaRPr lang="en-US"/>
          </a:p>
        </p:txBody>
      </p:sp>
    </p:spTree>
    <p:extLst>
      <p:ext uri="{BB962C8B-B14F-4D97-AF65-F5344CB8AC3E}">
        <p14:creationId xmlns:p14="http://schemas.microsoft.com/office/powerpoint/2010/main" val="276659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lotnet.com</a:t>
            </a:r>
            <a:r>
              <a:rPr lang="en-US"/>
              <a:t>/</a:t>
            </a:r>
            <a:endParaRPr lang="en-US" dirty="0"/>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90C1F4E1-2FF8-0042-90BD-7557DBEE6130}" type="slidenum">
              <a:rPr lang="en-US" smtClean="0"/>
              <a:t>2</a:t>
            </a:fld>
            <a:endParaRPr lang="en-US"/>
          </a:p>
        </p:txBody>
      </p:sp>
    </p:spTree>
    <p:extLst>
      <p:ext uri="{BB962C8B-B14F-4D97-AF65-F5344CB8AC3E}">
        <p14:creationId xmlns:p14="http://schemas.microsoft.com/office/powerpoint/2010/main" val="39969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LOT Network Report 2020: Why the largest portfolio in the world reduces risk from Patent Assertion Entities (28 October 2020)</a:t>
            </a:r>
          </a:p>
          <a:p>
            <a:endParaRPr lang="en-US" dirty="0"/>
          </a:p>
          <a:p>
            <a:endParaRPr lang="en-CA" dirty="0"/>
          </a:p>
        </p:txBody>
      </p:sp>
      <p:sp>
        <p:nvSpPr>
          <p:cNvPr id="4" name="Slide Number Placeholder 3"/>
          <p:cNvSpPr>
            <a:spLocks noGrp="1"/>
          </p:cNvSpPr>
          <p:nvPr>
            <p:ph type="sldNum" sz="quarter" idx="10"/>
          </p:nvPr>
        </p:nvSpPr>
        <p:spPr/>
        <p:txBody>
          <a:bodyPr/>
          <a:lstStyle/>
          <a:p>
            <a:fld id="{90C1F4E1-2FF8-0042-90BD-7557DBEE6130}" type="slidenum">
              <a:rPr lang="en-US" smtClean="0"/>
              <a:t>3</a:t>
            </a:fld>
            <a:endParaRPr lang="en-US"/>
          </a:p>
        </p:txBody>
      </p:sp>
    </p:spTree>
    <p:extLst>
      <p:ext uri="{BB962C8B-B14F-4D97-AF65-F5344CB8AC3E}">
        <p14:creationId xmlns:p14="http://schemas.microsoft.com/office/powerpoint/2010/main" val="73798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LOT Network Report 2020: Why the largest portfolio in the world reduces risk from Patent Assertion Entities (28 October 2020)</a:t>
            </a:r>
          </a:p>
          <a:p>
            <a:endParaRPr lang="en-US" dirty="0"/>
          </a:p>
        </p:txBody>
      </p:sp>
      <p:sp>
        <p:nvSpPr>
          <p:cNvPr id="4" name="Slide Number Placeholder 3"/>
          <p:cNvSpPr>
            <a:spLocks noGrp="1"/>
          </p:cNvSpPr>
          <p:nvPr>
            <p:ph type="sldNum" sz="quarter" idx="10"/>
          </p:nvPr>
        </p:nvSpPr>
        <p:spPr/>
        <p:txBody>
          <a:bodyPr/>
          <a:lstStyle/>
          <a:p>
            <a:fld id="{90C1F4E1-2FF8-0042-90BD-7557DBEE6130}" type="slidenum">
              <a:rPr lang="en-US" smtClean="0"/>
              <a:t>4</a:t>
            </a:fld>
            <a:endParaRPr lang="en-US"/>
          </a:p>
        </p:txBody>
      </p:sp>
    </p:spTree>
    <p:extLst>
      <p:ext uri="{BB962C8B-B14F-4D97-AF65-F5344CB8AC3E}">
        <p14:creationId xmlns:p14="http://schemas.microsoft.com/office/powerpoint/2010/main" val="259050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lotnet.com</a:t>
            </a:r>
            <a:r>
              <a:rPr lang="en-US" dirty="0"/>
              <a:t>/members/</a:t>
            </a:r>
          </a:p>
          <a:p>
            <a:endParaRPr lang="en-US" dirty="0"/>
          </a:p>
          <a:p>
            <a:endParaRPr lang="en-US" dirty="0"/>
          </a:p>
        </p:txBody>
      </p:sp>
      <p:sp>
        <p:nvSpPr>
          <p:cNvPr id="4" name="Slide Number Placeholder 3"/>
          <p:cNvSpPr>
            <a:spLocks noGrp="1"/>
          </p:cNvSpPr>
          <p:nvPr>
            <p:ph type="sldNum" sz="quarter" idx="5"/>
          </p:nvPr>
        </p:nvSpPr>
        <p:spPr/>
        <p:txBody>
          <a:bodyPr/>
          <a:lstStyle/>
          <a:p>
            <a:fld id="{EEB1A796-6E7C-4056-8E70-A7D0BBF3732B}" type="slidenum">
              <a:rPr lang="en-CA" smtClean="0"/>
              <a:t>5</a:t>
            </a:fld>
            <a:endParaRPr lang="en-CA"/>
          </a:p>
        </p:txBody>
      </p:sp>
    </p:spTree>
    <p:extLst>
      <p:ext uri="{BB962C8B-B14F-4D97-AF65-F5344CB8AC3E}">
        <p14:creationId xmlns:p14="http://schemas.microsoft.com/office/powerpoint/2010/main" val="388239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kern="1200" dirty="0">
                <a:solidFill>
                  <a:schemeClr val="tx1"/>
                </a:solidFill>
                <a:effectLst/>
                <a:latin typeface="+mn-lt"/>
                <a:ea typeface="+mn-ea"/>
                <a:cs typeface="+mn-cs"/>
                <a:hlinkClick r:id="rId3"/>
              </a:rPr>
              <a:t>https://lotnet.com/lot-network-pricing/</a:t>
            </a:r>
          </a:p>
          <a:p>
            <a:r>
              <a:rPr lang="en-CA" sz="1200" u="sng" kern="1200" dirty="0">
                <a:solidFill>
                  <a:schemeClr val="tx1"/>
                </a:solidFill>
                <a:effectLst/>
                <a:latin typeface="+mn-lt"/>
                <a:ea typeface="+mn-ea"/>
                <a:cs typeface="+mn-cs"/>
                <a:hlinkClick r:id="rId3"/>
              </a:rPr>
              <a:t>https://www.ificlaims.com/rankings-global-assets-2020.htm</a:t>
            </a:r>
            <a:r>
              <a:rPr lang="en-CA" dirty="0">
                <a:effectLst/>
              </a:rPr>
              <a:t> </a:t>
            </a:r>
          </a:p>
          <a:p>
            <a:endParaRPr lang="en-US" dirty="0"/>
          </a:p>
        </p:txBody>
      </p:sp>
      <p:sp>
        <p:nvSpPr>
          <p:cNvPr id="4" name="Slide Number Placeholder 3"/>
          <p:cNvSpPr>
            <a:spLocks noGrp="1"/>
          </p:cNvSpPr>
          <p:nvPr>
            <p:ph type="sldNum" sz="quarter" idx="5"/>
          </p:nvPr>
        </p:nvSpPr>
        <p:spPr/>
        <p:txBody>
          <a:bodyPr/>
          <a:lstStyle/>
          <a:p>
            <a:fld id="{EEB1A796-6E7C-4056-8E70-A7D0BBF3732B}" type="slidenum">
              <a:rPr lang="en-CA" smtClean="0"/>
              <a:t>6</a:t>
            </a:fld>
            <a:endParaRPr lang="en-CA"/>
          </a:p>
        </p:txBody>
      </p:sp>
    </p:spTree>
    <p:extLst>
      <p:ext uri="{BB962C8B-B14F-4D97-AF65-F5344CB8AC3E}">
        <p14:creationId xmlns:p14="http://schemas.microsoft.com/office/powerpoint/2010/main" val="350431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ipwire.com</a:t>
            </a:r>
            <a:r>
              <a:rPr lang="en-US" dirty="0"/>
              <a:t>/stories/trouble-lot-network/</a:t>
            </a:r>
          </a:p>
          <a:p>
            <a:endParaRPr lang="en-US" dirty="0"/>
          </a:p>
          <a:p>
            <a:r>
              <a:rPr lang="en-US" dirty="0"/>
              <a:t>https://</a:t>
            </a:r>
            <a:r>
              <a:rPr lang="en-US" dirty="0" err="1"/>
              <a:t>www.cnbc.com</a:t>
            </a:r>
            <a:r>
              <a:rPr lang="en-US" dirty="0"/>
              <a:t>/2018/02/08/a-tesla-self-driving-blind-spot-that-few-are-focusing-</a:t>
            </a:r>
            <a:r>
              <a:rPr lang="en-US" dirty="0" err="1"/>
              <a:t>on.html</a:t>
            </a:r>
            <a:endParaRPr lang="en-US" dirty="0"/>
          </a:p>
        </p:txBody>
      </p:sp>
      <p:sp>
        <p:nvSpPr>
          <p:cNvPr id="4" name="Slide Number Placeholder 3"/>
          <p:cNvSpPr>
            <a:spLocks noGrp="1"/>
          </p:cNvSpPr>
          <p:nvPr>
            <p:ph type="sldNum" sz="quarter" idx="5"/>
          </p:nvPr>
        </p:nvSpPr>
        <p:spPr/>
        <p:txBody>
          <a:bodyPr/>
          <a:lstStyle/>
          <a:p>
            <a:fld id="{EEB1A796-6E7C-4056-8E70-A7D0BBF3732B}" type="slidenum">
              <a:rPr lang="en-CA" smtClean="0"/>
              <a:t>7</a:t>
            </a:fld>
            <a:endParaRPr lang="en-CA"/>
          </a:p>
        </p:txBody>
      </p:sp>
    </p:spTree>
    <p:extLst>
      <p:ext uri="{BB962C8B-B14F-4D97-AF65-F5344CB8AC3E}">
        <p14:creationId xmlns:p14="http://schemas.microsoft.com/office/powerpoint/2010/main" val="42290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lotnet.com</a:t>
            </a:r>
            <a:r>
              <a:rPr lang="en-US" dirty="0"/>
              <a:t>/lot-network-achieves-significant-membership-milestone-1000-members-and-counting/</a:t>
            </a:r>
          </a:p>
          <a:p>
            <a:endParaRPr lang="en-US" dirty="0"/>
          </a:p>
        </p:txBody>
      </p:sp>
      <p:sp>
        <p:nvSpPr>
          <p:cNvPr id="4" name="Slide Number Placeholder 3"/>
          <p:cNvSpPr>
            <a:spLocks noGrp="1"/>
          </p:cNvSpPr>
          <p:nvPr>
            <p:ph type="sldNum" sz="quarter" idx="5"/>
          </p:nvPr>
        </p:nvSpPr>
        <p:spPr/>
        <p:txBody>
          <a:bodyPr/>
          <a:lstStyle/>
          <a:p>
            <a:fld id="{EEB1A796-6E7C-4056-8E70-A7D0BBF3732B}" type="slidenum">
              <a:rPr lang="en-CA" smtClean="0"/>
              <a:t>8</a:t>
            </a:fld>
            <a:endParaRPr lang="en-CA"/>
          </a:p>
        </p:txBody>
      </p:sp>
    </p:spTree>
    <p:extLst>
      <p:ext uri="{BB962C8B-B14F-4D97-AF65-F5344CB8AC3E}">
        <p14:creationId xmlns:p14="http://schemas.microsoft.com/office/powerpoint/2010/main" val="338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885398-966F-4539-8D2E-5D2B266DEA3F}"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265908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85398-966F-4539-8D2E-5D2B266DEA3F}"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21446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85398-966F-4539-8D2E-5D2B266DEA3F}"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80776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85398-966F-4539-8D2E-5D2B266DEA3F}"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416154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85398-966F-4539-8D2E-5D2B266DEA3F}" type="datetimeFigureOut">
              <a:rPr lang="en-CA" smtClean="0"/>
              <a:t>2021-12-21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260963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885398-966F-4539-8D2E-5D2B266DEA3F}" type="datetimeFigureOut">
              <a:rPr lang="en-CA" smtClean="0"/>
              <a:t>2021-12-21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126705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85398-966F-4539-8D2E-5D2B266DEA3F}" type="datetimeFigureOut">
              <a:rPr lang="en-CA" smtClean="0"/>
              <a:t>2021-12-21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127683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885398-966F-4539-8D2E-5D2B266DEA3F}" type="datetimeFigureOut">
              <a:rPr lang="en-CA" smtClean="0"/>
              <a:t>2021-12-21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32375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5398-966F-4539-8D2E-5D2B266DEA3F}" type="datetimeFigureOut">
              <a:rPr lang="en-CA" smtClean="0"/>
              <a:t>2021-12-21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68877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85398-966F-4539-8D2E-5D2B266DEA3F}" type="datetimeFigureOut">
              <a:rPr lang="en-CA" smtClean="0"/>
              <a:t>2021-12-21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48672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85398-966F-4539-8D2E-5D2B266DEA3F}" type="datetimeFigureOut">
              <a:rPr lang="en-CA" smtClean="0"/>
              <a:t>2021-12-21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FD34256-A255-490A-97D8-B84AEA5504F1}" type="slidenum">
              <a:rPr lang="en-CA" smtClean="0"/>
              <a:t>‹#›</a:t>
            </a:fld>
            <a:endParaRPr lang="en-CA"/>
          </a:p>
        </p:txBody>
      </p:sp>
    </p:spTree>
    <p:extLst>
      <p:ext uri="{BB962C8B-B14F-4D97-AF65-F5344CB8AC3E}">
        <p14:creationId xmlns:p14="http://schemas.microsoft.com/office/powerpoint/2010/main" val="244832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5398-966F-4539-8D2E-5D2B266DEA3F}" type="datetimeFigureOut">
              <a:rPr lang="en-CA" smtClean="0"/>
              <a:t>2021-12-21</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34256-A255-490A-97D8-B84AEA5504F1}" type="slidenum">
              <a:rPr lang="en-CA" smtClean="0"/>
              <a:t>‹#›</a:t>
            </a:fld>
            <a:endParaRPr lang="en-CA"/>
          </a:p>
        </p:txBody>
      </p:sp>
    </p:spTree>
    <p:extLst>
      <p:ext uri="{BB962C8B-B14F-4D97-AF65-F5344CB8AC3E}">
        <p14:creationId xmlns:p14="http://schemas.microsoft.com/office/powerpoint/2010/main" val="275266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TextBox 4">
            <a:hlinkClick r:id="" action="ppaction://noaction"/>
          </p:cNvPr>
          <p:cNvSpPr txBox="1"/>
          <p:nvPr/>
        </p:nvSpPr>
        <p:spPr>
          <a:xfrm>
            <a:off x="1767622" y="3173462"/>
            <a:ext cx="5608754" cy="2308324"/>
          </a:xfrm>
          <a:prstGeom prst="rect">
            <a:avLst/>
          </a:prstGeom>
          <a:solidFill>
            <a:schemeClr val="tx1">
              <a:lumMod val="95000"/>
              <a:lumOff val="5000"/>
              <a:alpha val="81000"/>
            </a:schemeClr>
          </a:solidFill>
        </p:spPr>
        <p:txBody>
          <a:bodyPr wrap="square" rtlCol="0">
            <a:spAutoFit/>
          </a:bodyPr>
          <a:lstStyle/>
          <a:p>
            <a:pPr algn="ctr"/>
            <a:r>
              <a:rPr lang="en-US" sz="4800" i="1" dirty="0">
                <a:solidFill>
                  <a:schemeClr val="bg1"/>
                </a:solidFill>
                <a:latin typeface="Century Gothic"/>
                <a:cs typeface="Century Gothic"/>
              </a:rPr>
              <a:t>LOT Network: Protection Against Patent Trolls </a:t>
            </a:r>
          </a:p>
        </p:txBody>
      </p:sp>
      <p:sp>
        <p:nvSpPr>
          <p:cNvPr id="2" name="TextBox 1"/>
          <p:cNvSpPr txBox="1"/>
          <p:nvPr/>
        </p:nvSpPr>
        <p:spPr>
          <a:xfrm>
            <a:off x="1501014" y="3173462"/>
            <a:ext cx="184666" cy="369332"/>
          </a:xfrm>
          <a:prstGeom prst="rect">
            <a:avLst/>
          </a:prstGeom>
          <a:noFill/>
        </p:spPr>
        <p:txBody>
          <a:bodyPr wrap="none" rtlCol="0">
            <a:spAutoFit/>
          </a:bodyPr>
          <a:lstStyle/>
          <a:p>
            <a:endParaRPr lang="en-US" dirty="0"/>
          </a:p>
        </p:txBody>
      </p:sp>
      <p:pic>
        <p:nvPicPr>
          <p:cNvPr id="7" name="Picture 6" descr="Text, logo&#10;&#10;Description automatically generated">
            <a:extLst>
              <a:ext uri="{FF2B5EF4-FFF2-40B4-BE49-F238E27FC236}">
                <a16:creationId xmlns:a16="http://schemas.microsoft.com/office/drawing/2014/main" id="{D4BE4018-274E-464D-98AE-F1B9E60E9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703" y="842245"/>
            <a:ext cx="6074593" cy="1640140"/>
          </a:xfrm>
          <a:prstGeom prst="rect">
            <a:avLst/>
          </a:prstGeom>
        </p:spPr>
      </p:pic>
    </p:spTree>
    <p:extLst>
      <p:ext uri="{BB962C8B-B14F-4D97-AF65-F5344CB8AC3E}">
        <p14:creationId xmlns:p14="http://schemas.microsoft.com/office/powerpoint/2010/main" val="346152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0" y="5116704"/>
            <a:ext cx="8912851" cy="1788182"/>
          </a:xfrm>
          <a:prstGeom prst="rect">
            <a:avLst/>
          </a:prstGeom>
          <a:noFill/>
        </p:spPr>
        <p:txBody>
          <a:bodyPr wrap="square" rtlCol="0">
            <a:spAutoFit/>
          </a:bodyPr>
          <a:lstStyle/>
          <a:p>
            <a:pPr marL="171450" indent="-171450">
              <a:lnSpc>
                <a:spcPct val="125000"/>
              </a:lnSpc>
              <a:buFont typeface="Arial"/>
              <a:buChar char="•"/>
            </a:pPr>
            <a:r>
              <a:rPr lang="en-CA" dirty="0">
                <a:solidFill>
                  <a:srgbClr val="FFFFFF"/>
                </a:solidFill>
                <a:latin typeface="Century Gothic"/>
                <a:cs typeface="Century Gothic"/>
              </a:rPr>
              <a:t>Non-profit organization founded specifically to combat patent assertion entities (also known as patent trolls)</a:t>
            </a:r>
          </a:p>
          <a:p>
            <a:pPr marL="628650" lvl="1" indent="-171450">
              <a:lnSpc>
                <a:spcPct val="125000"/>
              </a:lnSpc>
              <a:buFont typeface="Arial"/>
              <a:buChar char="•"/>
            </a:pPr>
            <a:r>
              <a:rPr lang="en-CA" dirty="0">
                <a:solidFill>
                  <a:srgbClr val="FFFFFF"/>
                </a:solidFill>
                <a:latin typeface="Century Gothic"/>
                <a:cs typeface="Century Gothic"/>
              </a:rPr>
              <a:t>Founding members: Canon, Google, Red Hat</a:t>
            </a:r>
          </a:p>
          <a:p>
            <a:pPr marL="171450" indent="-171450">
              <a:lnSpc>
                <a:spcPct val="125000"/>
              </a:lnSpc>
              <a:buFont typeface="Arial"/>
              <a:buChar char="•"/>
            </a:pPr>
            <a:r>
              <a:rPr lang="en-CA" dirty="0">
                <a:solidFill>
                  <a:srgbClr val="FFFFFF"/>
                </a:solidFill>
                <a:latin typeface="Century Gothic"/>
                <a:cs typeface="Century Gothic"/>
              </a:rPr>
              <a:t>Member companies come from a diversity of industries</a:t>
            </a:r>
          </a:p>
          <a:p>
            <a:pPr marL="628650" lvl="1" indent="-171450">
              <a:lnSpc>
                <a:spcPct val="125000"/>
              </a:lnSpc>
              <a:buFont typeface="Arial"/>
              <a:buChar char="•"/>
            </a:pPr>
            <a:r>
              <a:rPr lang="en-CA" dirty="0">
                <a:solidFill>
                  <a:srgbClr val="FFFFFF"/>
                </a:solidFill>
                <a:latin typeface="Century Gothic"/>
                <a:cs typeface="Century Gothic"/>
              </a:rPr>
              <a:t>Notable new member this year: Bytedance, creator of TikTok</a:t>
            </a:r>
          </a:p>
        </p:txBody>
      </p:sp>
      <p:sp>
        <p:nvSpPr>
          <p:cNvPr id="4" name="TextBox 3">
            <a:hlinkClick r:id="" action="ppaction://noaction"/>
          </p:cNvPr>
          <p:cNvSpPr txBox="1"/>
          <p:nvPr/>
        </p:nvSpPr>
        <p:spPr>
          <a:xfrm>
            <a:off x="318532" y="58313"/>
            <a:ext cx="8344613" cy="646331"/>
          </a:xfrm>
          <a:prstGeom prst="rect">
            <a:avLst/>
          </a:prstGeom>
          <a:noFill/>
        </p:spPr>
        <p:txBody>
          <a:bodyPr wrap="square" rtlCol="0">
            <a:spAutoFit/>
          </a:bodyPr>
          <a:lstStyle/>
          <a:p>
            <a:pPr algn="ctr"/>
            <a:r>
              <a:rPr lang="en-CA" sz="3600" dirty="0">
                <a:solidFill>
                  <a:schemeClr val="bg1"/>
                </a:solidFill>
                <a:latin typeface="Century Gothic"/>
                <a:cs typeface="Century Gothic"/>
              </a:rPr>
              <a:t>What is it?</a:t>
            </a:r>
            <a:endParaRPr lang="en-US" sz="3600" dirty="0">
              <a:solidFill>
                <a:schemeClr val="bg1"/>
              </a:solidFill>
              <a:latin typeface="Century Gothic"/>
              <a:cs typeface="Century Gothic"/>
            </a:endParaRPr>
          </a:p>
        </p:txBody>
      </p:sp>
      <p:pic>
        <p:nvPicPr>
          <p:cNvPr id="15" name="Picture 14" descr="A picture containing logo&#10;&#10;Description automatically generated">
            <a:extLst>
              <a:ext uri="{FF2B5EF4-FFF2-40B4-BE49-F238E27FC236}">
                <a16:creationId xmlns:a16="http://schemas.microsoft.com/office/drawing/2014/main" id="{A7CADF61-010D-DD4B-96A5-FCF39508E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003" y="842684"/>
            <a:ext cx="5651670" cy="4295269"/>
          </a:xfrm>
          <a:prstGeom prst="rect">
            <a:avLst/>
          </a:prstGeom>
        </p:spPr>
      </p:pic>
    </p:spTree>
    <p:extLst>
      <p:ext uri="{BB962C8B-B14F-4D97-AF65-F5344CB8AC3E}">
        <p14:creationId xmlns:p14="http://schemas.microsoft.com/office/powerpoint/2010/main" val="40577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0" y="5116704"/>
            <a:ext cx="8912851" cy="1788182"/>
          </a:xfrm>
          <a:prstGeom prst="rect">
            <a:avLst/>
          </a:prstGeom>
          <a:noFill/>
        </p:spPr>
        <p:txBody>
          <a:bodyPr wrap="square" rtlCol="0">
            <a:spAutoFit/>
          </a:bodyPr>
          <a:lstStyle/>
          <a:p>
            <a:pPr marL="171450" indent="-171450">
              <a:lnSpc>
                <a:spcPct val="125000"/>
              </a:lnSpc>
              <a:buFont typeface="Arial"/>
              <a:buChar char="•"/>
            </a:pPr>
            <a:r>
              <a:rPr lang="en-CA" dirty="0">
                <a:solidFill>
                  <a:srgbClr val="FFFFFF"/>
                </a:solidFill>
                <a:latin typeface="Century Gothic"/>
                <a:cs typeface="Century Gothic"/>
              </a:rPr>
              <a:t>Non-profit organization founded specifically to combat patent assertion entities (also known as patent trolls)</a:t>
            </a:r>
          </a:p>
          <a:p>
            <a:pPr marL="628650" lvl="1" indent="-171450">
              <a:lnSpc>
                <a:spcPct val="125000"/>
              </a:lnSpc>
              <a:buFont typeface="Arial"/>
              <a:buChar char="•"/>
            </a:pPr>
            <a:r>
              <a:rPr lang="en-CA" dirty="0">
                <a:solidFill>
                  <a:srgbClr val="FFFFFF"/>
                </a:solidFill>
                <a:latin typeface="Century Gothic"/>
                <a:cs typeface="Century Gothic"/>
              </a:rPr>
              <a:t>Founding members: Canon, Google, Red Hat</a:t>
            </a:r>
          </a:p>
          <a:p>
            <a:pPr marL="171450" indent="-171450">
              <a:lnSpc>
                <a:spcPct val="125000"/>
              </a:lnSpc>
              <a:buFont typeface="Arial"/>
              <a:buChar char="•"/>
            </a:pPr>
            <a:r>
              <a:rPr lang="en-CA" dirty="0">
                <a:solidFill>
                  <a:srgbClr val="FFFFFF"/>
                </a:solidFill>
                <a:latin typeface="Century Gothic"/>
                <a:cs typeface="Century Gothic"/>
              </a:rPr>
              <a:t>Member companies come from a diversity of industries</a:t>
            </a:r>
          </a:p>
          <a:p>
            <a:pPr marL="628650" lvl="1" indent="-171450">
              <a:lnSpc>
                <a:spcPct val="125000"/>
              </a:lnSpc>
              <a:buFont typeface="Arial"/>
              <a:buChar char="•"/>
            </a:pPr>
            <a:r>
              <a:rPr lang="en-CA" dirty="0">
                <a:solidFill>
                  <a:srgbClr val="FFFFFF"/>
                </a:solidFill>
                <a:latin typeface="Century Gothic"/>
                <a:cs typeface="Century Gothic"/>
              </a:rPr>
              <a:t>Notable new member this year: Bytedance, creator of TikTok</a:t>
            </a:r>
          </a:p>
        </p:txBody>
      </p:sp>
      <p:sp>
        <p:nvSpPr>
          <p:cNvPr id="4" name="TextBox 3">
            <a:hlinkClick r:id="" action="ppaction://noaction"/>
          </p:cNvPr>
          <p:cNvSpPr txBox="1"/>
          <p:nvPr/>
        </p:nvSpPr>
        <p:spPr>
          <a:xfrm>
            <a:off x="318532" y="58313"/>
            <a:ext cx="8344613" cy="646331"/>
          </a:xfrm>
          <a:prstGeom prst="rect">
            <a:avLst/>
          </a:prstGeom>
          <a:noFill/>
        </p:spPr>
        <p:txBody>
          <a:bodyPr wrap="square" rtlCol="0">
            <a:spAutoFit/>
          </a:bodyPr>
          <a:lstStyle/>
          <a:p>
            <a:pPr algn="ctr"/>
            <a:r>
              <a:rPr lang="en-CA" sz="3600" dirty="0">
                <a:solidFill>
                  <a:schemeClr val="bg1"/>
                </a:solidFill>
                <a:latin typeface="Century Gothic"/>
                <a:cs typeface="Century Gothic"/>
              </a:rPr>
              <a:t>What is it?</a:t>
            </a:r>
            <a:endParaRPr lang="en-US" sz="3600" dirty="0">
              <a:solidFill>
                <a:schemeClr val="bg1"/>
              </a:solidFill>
              <a:latin typeface="Century Gothic"/>
              <a:cs typeface="Century Gothic"/>
            </a:endParaRPr>
          </a:p>
        </p:txBody>
      </p:sp>
      <p:pic>
        <p:nvPicPr>
          <p:cNvPr id="3" name="Picture 2" descr="Chart, sunburst chart&#10;&#10;Description automatically generated">
            <a:extLst>
              <a:ext uri="{FF2B5EF4-FFF2-40B4-BE49-F238E27FC236}">
                <a16:creationId xmlns:a16="http://schemas.microsoft.com/office/drawing/2014/main" id="{EA263A21-6061-A342-8859-037E50D6F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3" y="753235"/>
            <a:ext cx="7509064" cy="4363469"/>
          </a:xfrm>
          <a:prstGeom prst="rect">
            <a:avLst/>
          </a:prstGeom>
        </p:spPr>
      </p:pic>
    </p:spTree>
    <p:extLst>
      <p:ext uri="{BB962C8B-B14F-4D97-AF65-F5344CB8AC3E}">
        <p14:creationId xmlns:p14="http://schemas.microsoft.com/office/powerpoint/2010/main" val="205681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extBox 3">
            <a:hlinkClick r:id="" action="ppaction://noaction"/>
          </p:cNvPr>
          <p:cNvSpPr txBox="1"/>
          <p:nvPr/>
        </p:nvSpPr>
        <p:spPr>
          <a:xfrm>
            <a:off x="479361" y="58313"/>
            <a:ext cx="8185279" cy="646331"/>
          </a:xfrm>
          <a:prstGeom prst="rect">
            <a:avLst/>
          </a:prstGeom>
          <a:noFill/>
        </p:spPr>
        <p:txBody>
          <a:bodyPr wrap="square" rtlCol="0">
            <a:spAutoFit/>
          </a:bodyPr>
          <a:lstStyle/>
          <a:p>
            <a:pPr algn="ctr"/>
            <a:r>
              <a:rPr lang="en-US" sz="3600" dirty="0">
                <a:solidFill>
                  <a:schemeClr val="bg1"/>
                </a:solidFill>
                <a:latin typeface="Century Gothic"/>
                <a:cs typeface="Century Gothic"/>
              </a:rPr>
              <a:t>How are Members Protected?</a:t>
            </a:r>
          </a:p>
        </p:txBody>
      </p:sp>
      <p:pic>
        <p:nvPicPr>
          <p:cNvPr id="3" name="Picture 2" descr="Diagram&#10;&#10;Description automatically generated with low confidence">
            <a:extLst>
              <a:ext uri="{FF2B5EF4-FFF2-40B4-BE49-F238E27FC236}">
                <a16:creationId xmlns:a16="http://schemas.microsoft.com/office/drawing/2014/main" id="{D9690A7A-B7F4-9140-A3A9-5E7A89F912F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884767"/>
            <a:ext cx="9144000" cy="3808765"/>
          </a:xfrm>
          <a:prstGeom prst="rect">
            <a:avLst/>
          </a:prstGeom>
        </p:spPr>
      </p:pic>
      <p:sp>
        <p:nvSpPr>
          <p:cNvPr id="11" name="TextBox 10">
            <a:extLst>
              <a:ext uri="{FF2B5EF4-FFF2-40B4-BE49-F238E27FC236}">
                <a16:creationId xmlns:a16="http://schemas.microsoft.com/office/drawing/2014/main" id="{C5EC53F7-5CC6-3D44-9392-61E7B4230020}"/>
              </a:ext>
            </a:extLst>
          </p:cNvPr>
          <p:cNvSpPr txBox="1"/>
          <p:nvPr/>
        </p:nvSpPr>
        <p:spPr>
          <a:xfrm>
            <a:off x="160428" y="4707347"/>
            <a:ext cx="8983571" cy="2134495"/>
          </a:xfrm>
          <a:prstGeom prst="rect">
            <a:avLst/>
          </a:prstGeom>
          <a:noFill/>
        </p:spPr>
        <p:txBody>
          <a:bodyPr wrap="square" rtlCol="0">
            <a:spAutoFit/>
          </a:bodyPr>
          <a:lstStyle/>
          <a:p>
            <a:pPr marL="171450" indent="-171450">
              <a:lnSpc>
                <a:spcPct val="125000"/>
              </a:lnSpc>
              <a:buFont typeface="Arial"/>
              <a:buChar char="•"/>
            </a:pPr>
            <a:r>
              <a:rPr lang="en-CA" dirty="0">
                <a:solidFill>
                  <a:srgbClr val="FFFFFF"/>
                </a:solidFill>
                <a:latin typeface="Century Gothic"/>
                <a:cs typeface="Century Gothic"/>
              </a:rPr>
              <a:t>Defining characteristic of a “PAE”, per the LOT Agreement</a:t>
            </a:r>
          </a:p>
          <a:p>
            <a:pPr marL="628650" lvl="1" indent="-171450">
              <a:lnSpc>
                <a:spcPct val="125000"/>
              </a:lnSpc>
              <a:buFont typeface="Arial"/>
              <a:buChar char="•"/>
            </a:pPr>
            <a:r>
              <a:rPr lang="en-CA" dirty="0">
                <a:solidFill>
                  <a:srgbClr val="FFFFFF"/>
                </a:solidFill>
                <a:latin typeface="Century Gothic"/>
                <a:cs typeface="Century Gothic"/>
              </a:rPr>
              <a:t>“collectively derived from Patent Assertion more than half of their total consolidated gross revenue measured over the full 12 months preceding a particular date”</a:t>
            </a:r>
          </a:p>
          <a:p>
            <a:pPr marL="171450" indent="-171450">
              <a:lnSpc>
                <a:spcPct val="125000"/>
              </a:lnSpc>
              <a:buFont typeface="Arial"/>
              <a:buChar char="•"/>
            </a:pPr>
            <a:r>
              <a:rPr lang="en-CA" dirty="0">
                <a:solidFill>
                  <a:srgbClr val="FFFFFF"/>
                </a:solidFill>
                <a:latin typeface="Century Gothic"/>
                <a:cs typeface="Century Gothic"/>
              </a:rPr>
              <a:t>Note: Members retain all other traditional uses of patents, meaning that members can still sue each other – </a:t>
            </a:r>
            <a:r>
              <a:rPr lang="en-CA" i="1" dirty="0">
                <a:solidFill>
                  <a:srgbClr val="FFFFFF"/>
                </a:solidFill>
                <a:latin typeface="Century Gothic"/>
                <a:cs typeface="Century Gothic"/>
              </a:rPr>
              <a:t>Waymo v Uber </a:t>
            </a:r>
            <a:r>
              <a:rPr lang="en-CA" dirty="0">
                <a:solidFill>
                  <a:srgbClr val="FFFFFF"/>
                </a:solidFill>
                <a:latin typeface="Century Gothic"/>
                <a:cs typeface="Century Gothic"/>
              </a:rPr>
              <a:t>(2017), </a:t>
            </a:r>
            <a:r>
              <a:rPr lang="en-CA" i="1" dirty="0">
                <a:solidFill>
                  <a:srgbClr val="FFFFFF"/>
                </a:solidFill>
                <a:latin typeface="Century Gothic"/>
                <a:cs typeface="Century Gothic"/>
              </a:rPr>
              <a:t>IBM v Airbnb</a:t>
            </a:r>
            <a:r>
              <a:rPr lang="en-CA" dirty="0">
                <a:solidFill>
                  <a:srgbClr val="FFFFFF"/>
                </a:solidFill>
                <a:latin typeface="Century Gothic"/>
                <a:cs typeface="Century Gothic"/>
              </a:rPr>
              <a:t> (2020)</a:t>
            </a:r>
          </a:p>
        </p:txBody>
      </p:sp>
    </p:spTree>
    <p:extLst>
      <p:ext uri="{BB962C8B-B14F-4D97-AF65-F5344CB8AC3E}">
        <p14:creationId xmlns:p14="http://schemas.microsoft.com/office/powerpoint/2010/main" val="162494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extBox 5">
            <a:hlinkClick r:id="" action="ppaction://noaction"/>
            <a:extLst>
              <a:ext uri="{FF2B5EF4-FFF2-40B4-BE49-F238E27FC236}">
                <a16:creationId xmlns:a16="http://schemas.microsoft.com/office/drawing/2014/main" id="{379CB382-5357-3940-934F-797A29A0B584}"/>
              </a:ext>
            </a:extLst>
          </p:cNvPr>
          <p:cNvSpPr txBox="1"/>
          <p:nvPr/>
        </p:nvSpPr>
        <p:spPr>
          <a:xfrm>
            <a:off x="479361" y="58313"/>
            <a:ext cx="8185279" cy="646331"/>
          </a:xfrm>
          <a:prstGeom prst="rect">
            <a:avLst/>
          </a:prstGeom>
          <a:noFill/>
        </p:spPr>
        <p:txBody>
          <a:bodyPr wrap="square" rtlCol="0">
            <a:spAutoFit/>
          </a:bodyPr>
          <a:lstStyle/>
          <a:p>
            <a:pPr algn="ctr"/>
            <a:r>
              <a:rPr lang="en-US" sz="3600" dirty="0">
                <a:solidFill>
                  <a:schemeClr val="bg1"/>
                </a:solidFill>
                <a:latin typeface="Century Gothic"/>
                <a:cs typeface="Century Gothic"/>
              </a:rPr>
              <a:t>Fast Growth</a:t>
            </a:r>
          </a:p>
        </p:txBody>
      </p:sp>
      <p:pic>
        <p:nvPicPr>
          <p:cNvPr id="8" name="Picture 7" descr="Chart&#10;&#10;Description automatically generated">
            <a:extLst>
              <a:ext uri="{FF2B5EF4-FFF2-40B4-BE49-F238E27FC236}">
                <a16:creationId xmlns:a16="http://schemas.microsoft.com/office/drawing/2014/main" id="{909F4338-E604-8C48-9B15-66E4A531F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4" y="1219200"/>
            <a:ext cx="4743999" cy="4921622"/>
          </a:xfrm>
          <a:prstGeom prst="rect">
            <a:avLst/>
          </a:prstGeom>
        </p:spPr>
      </p:pic>
      <p:sp>
        <p:nvSpPr>
          <p:cNvPr id="10" name="TextBox 9">
            <a:extLst>
              <a:ext uri="{FF2B5EF4-FFF2-40B4-BE49-F238E27FC236}">
                <a16:creationId xmlns:a16="http://schemas.microsoft.com/office/drawing/2014/main" id="{A3CD1A8E-4F07-B54A-85E4-939977301A35}"/>
              </a:ext>
            </a:extLst>
          </p:cNvPr>
          <p:cNvSpPr txBox="1"/>
          <p:nvPr/>
        </p:nvSpPr>
        <p:spPr>
          <a:xfrm>
            <a:off x="5038165" y="1078750"/>
            <a:ext cx="4000131" cy="5596917"/>
          </a:xfrm>
          <a:prstGeom prst="rect">
            <a:avLst/>
          </a:prstGeom>
          <a:noFill/>
        </p:spPr>
        <p:txBody>
          <a:bodyPr wrap="square" rtlCol="0">
            <a:spAutoFit/>
          </a:bodyPr>
          <a:lstStyle/>
          <a:p>
            <a:pPr marL="171450" indent="-171450">
              <a:lnSpc>
                <a:spcPct val="125000"/>
              </a:lnSpc>
              <a:buFont typeface="Arial"/>
              <a:buChar char="•"/>
            </a:pPr>
            <a:r>
              <a:rPr lang="en-CA" dirty="0">
                <a:solidFill>
                  <a:srgbClr val="FFFFFF"/>
                </a:solidFill>
                <a:latin typeface="Century Gothic"/>
                <a:cs typeface="Century Gothic"/>
              </a:rPr>
              <a:t>New Member Companies by year:</a:t>
            </a:r>
          </a:p>
          <a:p>
            <a:pPr marL="628650" lvl="1" indent="-171450">
              <a:lnSpc>
                <a:spcPct val="125000"/>
              </a:lnSpc>
              <a:buFont typeface="Arial"/>
              <a:buChar char="•"/>
            </a:pPr>
            <a:r>
              <a:rPr lang="en-CA" dirty="0">
                <a:solidFill>
                  <a:srgbClr val="FFFFFF"/>
                </a:solidFill>
                <a:latin typeface="Century Gothic"/>
                <a:cs typeface="Century Gothic"/>
              </a:rPr>
              <a:t>2014: 15</a:t>
            </a:r>
          </a:p>
          <a:p>
            <a:pPr marL="628650" lvl="1" indent="-171450">
              <a:lnSpc>
                <a:spcPct val="125000"/>
              </a:lnSpc>
              <a:buFont typeface="Arial"/>
              <a:buChar char="•"/>
            </a:pPr>
            <a:r>
              <a:rPr lang="en-CA" dirty="0">
                <a:solidFill>
                  <a:srgbClr val="FFFFFF"/>
                </a:solidFill>
                <a:latin typeface="Century Gothic"/>
                <a:cs typeface="Century Gothic"/>
              </a:rPr>
              <a:t>2015: 35</a:t>
            </a:r>
          </a:p>
          <a:p>
            <a:pPr marL="628650" lvl="1" indent="-171450">
              <a:lnSpc>
                <a:spcPct val="125000"/>
              </a:lnSpc>
              <a:buFont typeface="Arial"/>
              <a:buChar char="•"/>
            </a:pPr>
            <a:r>
              <a:rPr lang="en-CA" dirty="0">
                <a:solidFill>
                  <a:srgbClr val="FFFFFF"/>
                </a:solidFill>
                <a:latin typeface="Century Gothic"/>
                <a:cs typeface="Century Gothic"/>
              </a:rPr>
              <a:t>2016: 57</a:t>
            </a:r>
          </a:p>
          <a:p>
            <a:pPr marL="628650" lvl="1" indent="-171450">
              <a:lnSpc>
                <a:spcPct val="125000"/>
              </a:lnSpc>
              <a:buFont typeface="Arial"/>
              <a:buChar char="•"/>
            </a:pPr>
            <a:r>
              <a:rPr lang="en-CA" dirty="0">
                <a:solidFill>
                  <a:srgbClr val="FFFFFF"/>
                </a:solidFill>
                <a:latin typeface="Century Gothic"/>
                <a:cs typeface="Century Gothic"/>
              </a:rPr>
              <a:t>2017: 87</a:t>
            </a:r>
          </a:p>
          <a:p>
            <a:pPr marL="628650" lvl="1" indent="-171450">
              <a:lnSpc>
                <a:spcPct val="125000"/>
              </a:lnSpc>
              <a:buFont typeface="Arial"/>
              <a:buChar char="•"/>
            </a:pPr>
            <a:r>
              <a:rPr lang="en-CA" dirty="0">
                <a:solidFill>
                  <a:srgbClr val="FFFFFF"/>
                </a:solidFill>
                <a:latin typeface="Century Gothic"/>
                <a:cs typeface="Century Gothic"/>
              </a:rPr>
              <a:t>2018: 169</a:t>
            </a:r>
          </a:p>
          <a:p>
            <a:pPr marL="628650" lvl="1" indent="-171450">
              <a:lnSpc>
                <a:spcPct val="125000"/>
              </a:lnSpc>
              <a:buFont typeface="Arial"/>
              <a:buChar char="•"/>
            </a:pPr>
            <a:r>
              <a:rPr lang="en-CA" dirty="0">
                <a:solidFill>
                  <a:srgbClr val="FFFFFF"/>
                </a:solidFill>
                <a:latin typeface="Century Gothic"/>
                <a:cs typeface="Century Gothic"/>
              </a:rPr>
              <a:t>2019: 236</a:t>
            </a:r>
          </a:p>
          <a:p>
            <a:pPr marL="628650" lvl="1" indent="-171450">
              <a:lnSpc>
                <a:spcPct val="125000"/>
              </a:lnSpc>
              <a:buFont typeface="Arial"/>
              <a:buChar char="•"/>
            </a:pPr>
            <a:r>
              <a:rPr lang="en-CA" dirty="0">
                <a:solidFill>
                  <a:srgbClr val="FFFFFF"/>
                </a:solidFill>
                <a:latin typeface="Century Gothic"/>
                <a:cs typeface="Century Gothic"/>
              </a:rPr>
              <a:t>2020: 598</a:t>
            </a:r>
          </a:p>
          <a:p>
            <a:pPr marL="628650" lvl="1" indent="-171450">
              <a:lnSpc>
                <a:spcPct val="125000"/>
              </a:lnSpc>
              <a:buFont typeface="Arial"/>
              <a:buChar char="•"/>
            </a:pPr>
            <a:r>
              <a:rPr lang="en-CA" dirty="0">
                <a:solidFill>
                  <a:srgbClr val="FFFFFF"/>
                </a:solidFill>
                <a:latin typeface="Century Gothic"/>
                <a:cs typeface="Century Gothic"/>
              </a:rPr>
              <a:t>2021: 651 and counting</a:t>
            </a:r>
          </a:p>
          <a:p>
            <a:pPr marL="1085850" lvl="2" indent="-171450">
              <a:lnSpc>
                <a:spcPct val="125000"/>
              </a:lnSpc>
              <a:buFont typeface="Arial"/>
              <a:buChar char="•"/>
            </a:pPr>
            <a:r>
              <a:rPr lang="en-CA" dirty="0">
                <a:solidFill>
                  <a:srgbClr val="FFFFFF"/>
                </a:solidFill>
                <a:latin typeface="Century Gothic"/>
                <a:cs typeface="Century Gothic"/>
              </a:rPr>
              <a:t>75 in November</a:t>
            </a:r>
          </a:p>
          <a:p>
            <a:pPr marL="1085850" lvl="2" indent="-171450">
              <a:lnSpc>
                <a:spcPct val="125000"/>
              </a:lnSpc>
              <a:buFont typeface="Arial"/>
              <a:buChar char="•"/>
            </a:pPr>
            <a:r>
              <a:rPr lang="en-CA" dirty="0">
                <a:solidFill>
                  <a:srgbClr val="FFFFFF"/>
                </a:solidFill>
                <a:latin typeface="Century Gothic"/>
                <a:cs typeface="Century Gothic"/>
              </a:rPr>
              <a:t>13 in December</a:t>
            </a:r>
          </a:p>
          <a:p>
            <a:pPr marL="171450" indent="-171450">
              <a:lnSpc>
                <a:spcPct val="125000"/>
              </a:lnSpc>
              <a:buFont typeface="Arial"/>
              <a:buChar char="•"/>
            </a:pPr>
            <a:r>
              <a:rPr lang="en-CA" dirty="0">
                <a:solidFill>
                  <a:srgbClr val="FFFFFF"/>
                </a:solidFill>
                <a:latin typeface="Century Gothic"/>
                <a:cs typeface="Century Gothic"/>
              </a:rPr>
              <a:t>Now: 1,848 companies, over 3.3 million patent assets in the network</a:t>
            </a:r>
          </a:p>
          <a:p>
            <a:pPr marL="1085850" lvl="2" indent="-171450">
              <a:lnSpc>
                <a:spcPct val="125000"/>
              </a:lnSpc>
              <a:buFont typeface="Arial"/>
              <a:buChar char="•"/>
            </a:pPr>
            <a:endParaRPr lang="en-CA" dirty="0">
              <a:solidFill>
                <a:srgbClr val="FFFFFF"/>
              </a:solidFill>
              <a:latin typeface="Century Gothic"/>
              <a:cs typeface="Century Gothic"/>
            </a:endParaRPr>
          </a:p>
        </p:txBody>
      </p:sp>
    </p:spTree>
    <p:extLst>
      <p:ext uri="{BB962C8B-B14F-4D97-AF65-F5344CB8AC3E}">
        <p14:creationId xmlns:p14="http://schemas.microsoft.com/office/powerpoint/2010/main" val="95107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extBox 5">
            <a:hlinkClick r:id="" action="ppaction://noaction"/>
            <a:extLst>
              <a:ext uri="{FF2B5EF4-FFF2-40B4-BE49-F238E27FC236}">
                <a16:creationId xmlns:a16="http://schemas.microsoft.com/office/drawing/2014/main" id="{379CB382-5357-3940-934F-797A29A0B584}"/>
              </a:ext>
            </a:extLst>
          </p:cNvPr>
          <p:cNvSpPr txBox="1"/>
          <p:nvPr/>
        </p:nvSpPr>
        <p:spPr>
          <a:xfrm>
            <a:off x="479361" y="58313"/>
            <a:ext cx="8185279" cy="584775"/>
          </a:xfrm>
          <a:prstGeom prst="rect">
            <a:avLst/>
          </a:prstGeom>
          <a:noFill/>
        </p:spPr>
        <p:txBody>
          <a:bodyPr wrap="square" rtlCol="0">
            <a:spAutoFit/>
          </a:bodyPr>
          <a:lstStyle/>
          <a:p>
            <a:pPr algn="ctr"/>
            <a:r>
              <a:rPr lang="en-US" sz="3200" dirty="0">
                <a:solidFill>
                  <a:schemeClr val="bg1"/>
                </a:solidFill>
                <a:latin typeface="Century Gothic"/>
                <a:cs typeface="Century Gothic"/>
              </a:rPr>
              <a:t>Key Reasons for Its Exponential Growth</a:t>
            </a:r>
          </a:p>
        </p:txBody>
      </p:sp>
      <p:sp>
        <p:nvSpPr>
          <p:cNvPr id="10" name="TextBox 9">
            <a:extLst>
              <a:ext uri="{FF2B5EF4-FFF2-40B4-BE49-F238E27FC236}">
                <a16:creationId xmlns:a16="http://schemas.microsoft.com/office/drawing/2014/main" id="{A3CD1A8E-4F07-B54A-85E4-939977301A35}"/>
              </a:ext>
            </a:extLst>
          </p:cNvPr>
          <p:cNvSpPr txBox="1"/>
          <p:nvPr/>
        </p:nvSpPr>
        <p:spPr>
          <a:xfrm>
            <a:off x="484564" y="3897989"/>
            <a:ext cx="8174872" cy="4964116"/>
          </a:xfrm>
          <a:prstGeom prst="rect">
            <a:avLst/>
          </a:prstGeom>
          <a:noFill/>
        </p:spPr>
        <p:txBody>
          <a:bodyPr wrap="square" rtlCol="0">
            <a:spAutoFit/>
          </a:bodyPr>
          <a:lstStyle/>
          <a:p>
            <a:pPr marL="171450" indent="-171450">
              <a:lnSpc>
                <a:spcPct val="125000"/>
              </a:lnSpc>
              <a:buFont typeface="Arial"/>
              <a:buChar char="•"/>
            </a:pPr>
            <a:r>
              <a:rPr lang="en-CA" sz="1700" dirty="0">
                <a:solidFill>
                  <a:srgbClr val="FFFFFF"/>
                </a:solidFill>
                <a:latin typeface="Century Gothic"/>
                <a:cs typeface="Century Gothic"/>
              </a:rPr>
              <a:t>Pricing structure incentivizes smaller startup companies to join</a:t>
            </a:r>
          </a:p>
          <a:p>
            <a:pPr marL="171450" indent="-171450">
              <a:lnSpc>
                <a:spcPct val="125000"/>
              </a:lnSpc>
              <a:buFont typeface="Arial"/>
              <a:buChar char="•"/>
            </a:pPr>
            <a:r>
              <a:rPr lang="en-CA" sz="1700" dirty="0">
                <a:solidFill>
                  <a:srgbClr val="FFFFFF"/>
                </a:solidFill>
                <a:latin typeface="Century Gothic"/>
                <a:cs typeface="Century Gothic"/>
              </a:rPr>
              <a:t>Incentive to join increases as more companies join (more so if those companies have large patent portfolios)</a:t>
            </a:r>
          </a:p>
          <a:p>
            <a:pPr marL="628650" lvl="1" indent="-171450">
              <a:lnSpc>
                <a:spcPct val="125000"/>
              </a:lnSpc>
              <a:buFont typeface="Arial"/>
              <a:buChar char="•"/>
            </a:pPr>
            <a:r>
              <a:rPr lang="en-CA" sz="1700" dirty="0">
                <a:solidFill>
                  <a:srgbClr val="FFFFFF"/>
                </a:solidFill>
                <a:latin typeface="Century Gothic"/>
                <a:cs typeface="Century Gothic"/>
              </a:rPr>
              <a:t>Four out of the top five largest patent holders based on active patent families are LOT members (as of January 2021)</a:t>
            </a:r>
          </a:p>
          <a:p>
            <a:pPr marL="1085850" lvl="2" indent="-171450">
              <a:lnSpc>
                <a:spcPct val="125000"/>
              </a:lnSpc>
              <a:buFont typeface="Arial"/>
              <a:buChar char="•"/>
            </a:pPr>
            <a:r>
              <a:rPr lang="en-CA" sz="1700" dirty="0">
                <a:solidFill>
                  <a:srgbClr val="FFFFFF"/>
                </a:solidFill>
                <a:latin typeface="Century Gothic"/>
                <a:cs typeface="Century Gothic"/>
              </a:rPr>
              <a:t>Canon (joined 2014 – 36,161 active patent families)</a:t>
            </a:r>
          </a:p>
          <a:p>
            <a:pPr marL="1085850" lvl="2" indent="-171450">
              <a:lnSpc>
                <a:spcPct val="125000"/>
              </a:lnSpc>
              <a:buFont typeface="Arial"/>
              <a:buChar char="•"/>
            </a:pPr>
            <a:r>
              <a:rPr lang="en-CA" sz="1700" dirty="0">
                <a:solidFill>
                  <a:srgbClr val="FFFFFF"/>
                </a:solidFill>
                <a:latin typeface="Century Gothic"/>
                <a:cs typeface="Century Gothic"/>
              </a:rPr>
              <a:t>Microsoft (joined 2018 – 30,042)</a:t>
            </a:r>
          </a:p>
          <a:p>
            <a:pPr marL="1085850" lvl="2" indent="-171450">
              <a:lnSpc>
                <a:spcPct val="125000"/>
              </a:lnSpc>
              <a:buFont typeface="Arial"/>
              <a:buChar char="•"/>
            </a:pPr>
            <a:r>
              <a:rPr lang="en-CA" sz="1700" dirty="0">
                <a:solidFill>
                  <a:srgbClr val="FFFFFF"/>
                </a:solidFill>
                <a:latin typeface="Century Gothic"/>
                <a:cs typeface="Century Gothic"/>
              </a:rPr>
              <a:t>IBM (joined 2020 – 38,541)</a:t>
            </a:r>
          </a:p>
          <a:p>
            <a:pPr marL="1085850" lvl="2" indent="-171450">
              <a:lnSpc>
                <a:spcPct val="125000"/>
              </a:lnSpc>
              <a:buFont typeface="Arial"/>
              <a:buChar char="•"/>
            </a:pPr>
            <a:r>
              <a:rPr lang="en-CA" sz="1700" dirty="0">
                <a:solidFill>
                  <a:srgbClr val="FFFFFF"/>
                </a:solidFill>
                <a:latin typeface="Century Gothic"/>
                <a:cs typeface="Century Gothic"/>
              </a:rPr>
              <a:t>Robert Bosch GmbH (joined 2021 – 28,235)</a:t>
            </a:r>
          </a:p>
          <a:p>
            <a:pPr marL="628650" lvl="1" indent="-171450">
              <a:lnSpc>
                <a:spcPct val="125000"/>
              </a:lnSpc>
              <a:buFont typeface="Arial"/>
              <a:buChar char="•"/>
            </a:pPr>
            <a:endParaRPr lang="en-CA" sz="1700" dirty="0">
              <a:solidFill>
                <a:srgbClr val="FFFFFF"/>
              </a:solidFill>
              <a:latin typeface="Century Gothic"/>
              <a:cs typeface="Century Gothic"/>
            </a:endParaRPr>
          </a:p>
          <a:p>
            <a:pPr marL="171450"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p:txBody>
      </p:sp>
      <p:pic>
        <p:nvPicPr>
          <p:cNvPr id="3" name="Picture 2" descr="Table&#10;&#10;Description automatically generated">
            <a:extLst>
              <a:ext uri="{FF2B5EF4-FFF2-40B4-BE49-F238E27FC236}">
                <a16:creationId xmlns:a16="http://schemas.microsoft.com/office/drawing/2014/main" id="{B972BC7C-5158-FC46-A963-AF2587C6C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177" y="986117"/>
            <a:ext cx="6675647" cy="2850778"/>
          </a:xfrm>
          <a:prstGeom prst="rect">
            <a:avLst/>
          </a:prstGeom>
        </p:spPr>
      </p:pic>
    </p:spTree>
    <p:extLst>
      <p:ext uri="{BB962C8B-B14F-4D97-AF65-F5344CB8AC3E}">
        <p14:creationId xmlns:p14="http://schemas.microsoft.com/office/powerpoint/2010/main" val="114081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extBox 5">
            <a:hlinkClick r:id="" action="ppaction://noaction"/>
            <a:extLst>
              <a:ext uri="{FF2B5EF4-FFF2-40B4-BE49-F238E27FC236}">
                <a16:creationId xmlns:a16="http://schemas.microsoft.com/office/drawing/2014/main" id="{379CB382-5357-3940-934F-797A29A0B584}"/>
              </a:ext>
            </a:extLst>
          </p:cNvPr>
          <p:cNvSpPr txBox="1"/>
          <p:nvPr/>
        </p:nvSpPr>
        <p:spPr>
          <a:xfrm>
            <a:off x="479361" y="58313"/>
            <a:ext cx="8185279" cy="584775"/>
          </a:xfrm>
          <a:prstGeom prst="rect">
            <a:avLst/>
          </a:prstGeom>
          <a:noFill/>
        </p:spPr>
        <p:txBody>
          <a:bodyPr wrap="square" rtlCol="0">
            <a:spAutoFit/>
          </a:bodyPr>
          <a:lstStyle/>
          <a:p>
            <a:pPr algn="ctr"/>
            <a:r>
              <a:rPr lang="en-US" sz="3200" dirty="0">
                <a:solidFill>
                  <a:schemeClr val="bg1"/>
                </a:solidFill>
                <a:latin typeface="Century Gothic"/>
                <a:cs typeface="Century Gothic"/>
              </a:rPr>
              <a:t>Shortcomings</a:t>
            </a:r>
          </a:p>
        </p:txBody>
      </p:sp>
      <p:sp>
        <p:nvSpPr>
          <p:cNvPr id="10" name="TextBox 9">
            <a:extLst>
              <a:ext uri="{FF2B5EF4-FFF2-40B4-BE49-F238E27FC236}">
                <a16:creationId xmlns:a16="http://schemas.microsoft.com/office/drawing/2014/main" id="{A3CD1A8E-4F07-B54A-85E4-939977301A35}"/>
              </a:ext>
            </a:extLst>
          </p:cNvPr>
          <p:cNvSpPr txBox="1"/>
          <p:nvPr/>
        </p:nvSpPr>
        <p:spPr>
          <a:xfrm>
            <a:off x="479361" y="1214568"/>
            <a:ext cx="8174872" cy="5291128"/>
          </a:xfrm>
          <a:prstGeom prst="rect">
            <a:avLst/>
          </a:prstGeom>
          <a:noFill/>
        </p:spPr>
        <p:txBody>
          <a:bodyPr wrap="square" rtlCol="0">
            <a:spAutoFit/>
          </a:bodyPr>
          <a:lstStyle/>
          <a:p>
            <a:pPr marL="171450" indent="-171450">
              <a:lnSpc>
                <a:spcPct val="125000"/>
              </a:lnSpc>
              <a:buFont typeface="Arial"/>
              <a:buChar char="•"/>
            </a:pPr>
            <a:r>
              <a:rPr lang="en-CA" sz="1700" dirty="0">
                <a:solidFill>
                  <a:srgbClr val="FFFFFF"/>
                </a:solidFill>
                <a:latin typeface="Century Gothic"/>
                <a:cs typeface="Century Gothic"/>
              </a:rPr>
              <a:t>A staff member of a patent advisory and transaction firm in Texas stated in 2017 that arrangements such as the LOT Network are “patent dilution schemes” that are ”all about destroying the value of the portfolios of its members”.</a:t>
            </a:r>
          </a:p>
          <a:p>
            <a:pPr marL="628650" lvl="1" indent="-171450">
              <a:lnSpc>
                <a:spcPct val="125000"/>
              </a:lnSpc>
              <a:buFont typeface="Arial"/>
              <a:buChar char="•"/>
            </a:pPr>
            <a:r>
              <a:rPr lang="en-CA" sz="1700" dirty="0">
                <a:solidFill>
                  <a:srgbClr val="FFFFFF"/>
                </a:solidFill>
                <a:latin typeface="Century Gothic"/>
                <a:cs typeface="Century Gothic"/>
              </a:rPr>
              <a:t>My personal views are that the LOT Agreement is crafted in a way that limits depreciation of value of patent portfolios to a minimum. </a:t>
            </a:r>
          </a:p>
          <a:p>
            <a:pPr marL="628650" lvl="1" indent="-171450">
              <a:lnSpc>
                <a:spcPct val="125000"/>
              </a:lnSpc>
              <a:buFont typeface="Arial"/>
              <a:buChar char="•"/>
            </a:pPr>
            <a:endParaRPr lang="en-CA" sz="1700" dirty="0">
              <a:solidFill>
                <a:srgbClr val="FFFFFF"/>
              </a:solidFill>
              <a:latin typeface="Century Gothic"/>
              <a:cs typeface="Century Gothic"/>
            </a:endParaRPr>
          </a:p>
          <a:p>
            <a:pPr marL="171450" indent="-171450">
              <a:lnSpc>
                <a:spcPct val="125000"/>
              </a:lnSpc>
              <a:buFont typeface="Arial"/>
              <a:buChar char="•"/>
            </a:pPr>
            <a:r>
              <a:rPr lang="en-CA" sz="1700" dirty="0">
                <a:solidFill>
                  <a:srgbClr val="FFFFFF"/>
                </a:solidFill>
                <a:latin typeface="Century Gothic"/>
                <a:cs typeface="Century Gothic"/>
              </a:rPr>
              <a:t>Another IP expert stated that while the LOT Network does provide protection against patent assertion entities, it does not account for poor patent quality, or member companies who are competitors suing one another solely for the purpose of stalling progress.</a:t>
            </a:r>
          </a:p>
          <a:p>
            <a:pPr marL="171450"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a:p>
            <a:pPr marL="1085850" lvl="2" indent="-171450">
              <a:lnSpc>
                <a:spcPct val="125000"/>
              </a:lnSpc>
              <a:buFont typeface="Arial"/>
              <a:buChar char="•"/>
            </a:pPr>
            <a:endParaRPr lang="en-CA" sz="1700" dirty="0">
              <a:solidFill>
                <a:srgbClr val="FFFFFF"/>
              </a:solidFill>
              <a:latin typeface="Century Gothic"/>
              <a:cs typeface="Century Gothic"/>
            </a:endParaRPr>
          </a:p>
        </p:txBody>
      </p:sp>
    </p:spTree>
    <p:extLst>
      <p:ext uri="{BB962C8B-B14F-4D97-AF65-F5344CB8AC3E}">
        <p14:creationId xmlns:p14="http://schemas.microsoft.com/office/powerpoint/2010/main" val="393111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extBox 5">
            <a:hlinkClick r:id="" action="ppaction://noaction"/>
            <a:extLst>
              <a:ext uri="{FF2B5EF4-FFF2-40B4-BE49-F238E27FC236}">
                <a16:creationId xmlns:a16="http://schemas.microsoft.com/office/drawing/2014/main" id="{379CB382-5357-3940-934F-797A29A0B584}"/>
              </a:ext>
            </a:extLst>
          </p:cNvPr>
          <p:cNvSpPr txBox="1"/>
          <p:nvPr/>
        </p:nvSpPr>
        <p:spPr>
          <a:xfrm>
            <a:off x="479361" y="58313"/>
            <a:ext cx="8185279" cy="646331"/>
          </a:xfrm>
          <a:prstGeom prst="rect">
            <a:avLst/>
          </a:prstGeom>
          <a:noFill/>
        </p:spPr>
        <p:txBody>
          <a:bodyPr wrap="square" rtlCol="0">
            <a:spAutoFit/>
          </a:bodyPr>
          <a:lstStyle/>
          <a:p>
            <a:pPr algn="ctr"/>
            <a:r>
              <a:rPr lang="en-US" sz="3600" dirty="0">
                <a:solidFill>
                  <a:schemeClr val="bg1"/>
                </a:solidFill>
                <a:latin typeface="Century Gothic"/>
                <a:cs typeface="Century Gothic"/>
              </a:rPr>
              <a:t>Prospects</a:t>
            </a:r>
          </a:p>
        </p:txBody>
      </p:sp>
      <p:sp>
        <p:nvSpPr>
          <p:cNvPr id="10" name="TextBox 9">
            <a:extLst>
              <a:ext uri="{FF2B5EF4-FFF2-40B4-BE49-F238E27FC236}">
                <a16:creationId xmlns:a16="http://schemas.microsoft.com/office/drawing/2014/main" id="{A3CD1A8E-4F07-B54A-85E4-939977301A35}"/>
              </a:ext>
            </a:extLst>
          </p:cNvPr>
          <p:cNvSpPr txBox="1"/>
          <p:nvPr/>
        </p:nvSpPr>
        <p:spPr>
          <a:xfrm>
            <a:off x="153213" y="3737573"/>
            <a:ext cx="8837574" cy="2826928"/>
          </a:xfrm>
          <a:prstGeom prst="rect">
            <a:avLst/>
          </a:prstGeom>
          <a:noFill/>
        </p:spPr>
        <p:txBody>
          <a:bodyPr wrap="square" rtlCol="0">
            <a:spAutoFit/>
          </a:bodyPr>
          <a:lstStyle/>
          <a:p>
            <a:pPr marL="171450" indent="-171450">
              <a:lnSpc>
                <a:spcPct val="125000"/>
              </a:lnSpc>
              <a:buFont typeface="Arial"/>
              <a:buChar char="•"/>
            </a:pPr>
            <a:r>
              <a:rPr lang="en-CA" dirty="0">
                <a:solidFill>
                  <a:srgbClr val="FFFFFF"/>
                </a:solidFill>
                <a:latin typeface="Century Gothic"/>
                <a:cs typeface="Century Gothic"/>
              </a:rPr>
              <a:t>The LOT Network now has “13 of the largest holder of AI patents, 11 of the world’s largest holders of blockchain patents, and 7 of the world’s largest automotive original equipment manufacturers (OEMs) among its membership”.</a:t>
            </a:r>
          </a:p>
          <a:p>
            <a:pPr>
              <a:lnSpc>
                <a:spcPct val="125000"/>
              </a:lnSpc>
            </a:pPr>
            <a:endParaRPr lang="en-CA" dirty="0">
              <a:solidFill>
                <a:srgbClr val="FFFFFF"/>
              </a:solidFill>
              <a:latin typeface="Century Gothic"/>
              <a:cs typeface="Century Gothic"/>
            </a:endParaRPr>
          </a:p>
          <a:p>
            <a:pPr marL="171450" indent="-171450">
              <a:lnSpc>
                <a:spcPct val="125000"/>
              </a:lnSpc>
              <a:buFont typeface="Arial"/>
              <a:buChar char="•"/>
            </a:pPr>
            <a:r>
              <a:rPr lang="en-CA" altLang="ko-KR" dirty="0">
                <a:solidFill>
                  <a:srgbClr val="FFFFFF"/>
                </a:solidFill>
                <a:latin typeface="Century Gothic"/>
                <a:cs typeface="Century Gothic"/>
              </a:rPr>
              <a:t>It is likely that membership will continue to grow at a fast pace as the snowball effect of joining the LOT Network becomes more evident.</a:t>
            </a:r>
            <a:endParaRPr lang="en-CA" dirty="0">
              <a:solidFill>
                <a:srgbClr val="FFFFFF"/>
              </a:solidFill>
              <a:latin typeface="Century Gothic"/>
              <a:cs typeface="Century Gothic"/>
            </a:endParaRPr>
          </a:p>
          <a:p>
            <a:pPr marL="1085850" lvl="2" indent="-171450">
              <a:lnSpc>
                <a:spcPct val="125000"/>
              </a:lnSpc>
              <a:buFont typeface="Arial"/>
              <a:buChar char="•"/>
            </a:pPr>
            <a:endParaRPr lang="en-CA" dirty="0">
              <a:solidFill>
                <a:srgbClr val="FFFFFF"/>
              </a:solidFill>
              <a:latin typeface="Century Gothic"/>
              <a:cs typeface="Century Gothic"/>
            </a:endParaRPr>
          </a:p>
        </p:txBody>
      </p:sp>
      <p:pic>
        <p:nvPicPr>
          <p:cNvPr id="3" name="Picture 2" descr="Diagram, engineering drawing&#10;&#10;Description automatically generated">
            <a:extLst>
              <a:ext uri="{FF2B5EF4-FFF2-40B4-BE49-F238E27FC236}">
                <a16:creationId xmlns:a16="http://schemas.microsoft.com/office/drawing/2014/main" id="{E230172A-BEBD-6A45-93A9-C116557A6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7464"/>
            <a:ext cx="4206358" cy="2567288"/>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13748C99-EA45-8542-BDED-2AFCA9355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644" y="889000"/>
            <a:ext cx="3810000" cy="2615752"/>
          </a:xfrm>
          <a:prstGeom prst="rect">
            <a:avLst/>
          </a:prstGeom>
        </p:spPr>
      </p:pic>
    </p:spTree>
    <p:extLst>
      <p:ext uri="{BB962C8B-B14F-4D97-AF65-F5344CB8AC3E}">
        <p14:creationId xmlns:p14="http://schemas.microsoft.com/office/powerpoint/2010/main" val="1657334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6559</TotalTime>
  <Words>618</Words>
  <Application>Microsoft Macintosh PowerPoint</Application>
  <PresentationFormat>On-screen Show (4:3)</PresentationFormat>
  <Paragraphs>71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Chou</dc:creator>
  <cp:lastModifiedBy>Danny Park</cp:lastModifiedBy>
  <cp:revision>272</cp:revision>
  <dcterms:created xsi:type="dcterms:W3CDTF">2016-11-08T21:31:59Z</dcterms:created>
  <dcterms:modified xsi:type="dcterms:W3CDTF">2021-12-22T04:20:18Z</dcterms:modified>
</cp:coreProperties>
</file>