
<file path=[Content_Types].xml><?xml version="1.0" encoding="utf-8"?>
<Types xmlns="http://schemas.openxmlformats.org/package/2006/content-types">
  <Default ContentType="image/x-emf" Extension="emf"/>
  <Default ContentType="image/jpeg" Extension="jpeg"/>
  <Default ContentType="image/jpeg" Extension="JP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theme+xml" PartName="/ppt/theme/theme2.xml"/>
  <Override ContentType="application/inkml+xml" PartName="/ppt/ink/ink1.xml"/>
  <Override ContentType="application/vnd.openxmlformats-officedocument.presentationml.notesSlide+xml" PartName="/ppt/notesSlides/notesSlide1.xml"/>
  <Override ContentType="application/inkml+xml" PartName="/ppt/ink/ink2.xml"/>
  <Override ContentType="application/inkml+xml" PartName="/ppt/ink/ink3.xml"/>
  <Override ContentType="application/inkml+xml" PartName="/ppt/ink/ink4.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inkml+xml" PartName="/ppt/ink/ink5.xml"/>
  <Override ContentType="application/inkml+xml" PartName="/ppt/ink/ink6.xml"/>
  <Override ContentType="application/vnd.openxmlformats-officedocument.presentationml.notesSlide+xml" PartName="/ppt/notesSlides/notesSlide16.xml"/>
  <Override ContentType="application/inkml+xml" PartName="/ppt/ink/ink7.xml"/>
  <Override ContentType="application/inkml+xml" PartName="/ppt/ink/ink8.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4"/>
  </p:notesMasterIdLst>
  <p:sldIdLst>
    <p:sldId id="256" r:id="rId2"/>
    <p:sldId id="4894" r:id="rId3"/>
    <p:sldId id="4945" r:id="rId4"/>
    <p:sldId id="4936" r:id="rId5"/>
    <p:sldId id="5013" r:id="rId6"/>
    <p:sldId id="1084" r:id="rId7"/>
    <p:sldId id="3550" r:id="rId8"/>
    <p:sldId id="3560" r:id="rId9"/>
    <p:sldId id="4338" r:id="rId10"/>
    <p:sldId id="3561" r:id="rId11"/>
    <p:sldId id="2346" r:id="rId12"/>
    <p:sldId id="3626" r:id="rId13"/>
    <p:sldId id="1087" r:id="rId14"/>
    <p:sldId id="4381" r:id="rId15"/>
    <p:sldId id="4382" r:id="rId16"/>
    <p:sldId id="3565" r:id="rId17"/>
    <p:sldId id="4760" r:id="rId18"/>
    <p:sldId id="4759" r:id="rId19"/>
    <p:sldId id="4471" r:id="rId20"/>
    <p:sldId id="4946" r:id="rId21"/>
    <p:sldId id="4976" r:id="rId22"/>
    <p:sldId id="4977" r:id="rId23"/>
    <p:sldId id="4994" r:id="rId24"/>
    <p:sldId id="4995" r:id="rId25"/>
    <p:sldId id="4978" r:id="rId26"/>
    <p:sldId id="4996" r:id="rId27"/>
    <p:sldId id="4951" r:id="rId28"/>
    <p:sldId id="4970" r:id="rId29"/>
    <p:sldId id="4971" r:id="rId30"/>
    <p:sldId id="4972" r:id="rId31"/>
    <p:sldId id="4973" r:id="rId32"/>
    <p:sldId id="4952" r:id="rId33"/>
    <p:sldId id="4974" r:id="rId34"/>
    <p:sldId id="4975" r:id="rId35"/>
    <p:sldId id="4953" r:id="rId36"/>
    <p:sldId id="4954" r:id="rId37"/>
    <p:sldId id="4956" r:id="rId38"/>
    <p:sldId id="4997" r:id="rId39"/>
    <p:sldId id="4711" r:id="rId40"/>
    <p:sldId id="4969" r:id="rId41"/>
    <p:sldId id="4955" r:id="rId42"/>
    <p:sldId id="4964" r:id="rId43"/>
    <p:sldId id="4982" r:id="rId44"/>
    <p:sldId id="4981" r:id="rId45"/>
    <p:sldId id="4980" r:id="rId46"/>
    <p:sldId id="4979" r:id="rId47"/>
    <p:sldId id="4965" r:id="rId48"/>
    <p:sldId id="4983" r:id="rId49"/>
    <p:sldId id="4984" r:id="rId50"/>
    <p:sldId id="4985" r:id="rId51"/>
    <p:sldId id="4986" r:id="rId52"/>
    <p:sldId id="4999" r:id="rId53"/>
    <p:sldId id="5000" r:id="rId54"/>
    <p:sldId id="5003" r:id="rId55"/>
    <p:sldId id="5004" r:id="rId56"/>
    <p:sldId id="5005" r:id="rId57"/>
    <p:sldId id="5006" r:id="rId58"/>
    <p:sldId id="5007" r:id="rId59"/>
    <p:sldId id="5008" r:id="rId60"/>
    <p:sldId id="5009" r:id="rId61"/>
    <p:sldId id="5010" r:id="rId62"/>
    <p:sldId id="5011" r:id="rId63"/>
    <p:sldId id="5012" r:id="rId64"/>
    <p:sldId id="4476" r:id="rId65"/>
    <p:sldId id="4949" r:id="rId66"/>
    <p:sldId id="4966" r:id="rId67"/>
    <p:sldId id="4967" r:id="rId68"/>
    <p:sldId id="4968" r:id="rId69"/>
    <p:sldId id="4948" r:id="rId70"/>
    <p:sldId id="2478" r:id="rId71"/>
    <p:sldId id="1172" r:id="rId72"/>
    <p:sldId id="4705" r:id="rId73"/>
    <p:sldId id="4943" r:id="rId74"/>
    <p:sldId id="5014" r:id="rId75"/>
    <p:sldId id="5015" r:id="rId76"/>
    <p:sldId id="5016" r:id="rId77"/>
    <p:sldId id="5018" r:id="rId78"/>
    <p:sldId id="5019" r:id="rId79"/>
    <p:sldId id="5017" r:id="rId80"/>
    <p:sldId id="5020" r:id="rId81"/>
    <p:sldId id="5021" r:id="rId82"/>
    <p:sldId id="5001" r:id="rId83"/>
    <p:sldId id="5002" r:id="rId84"/>
    <p:sldId id="4783" r:id="rId85"/>
    <p:sldId id="4869" r:id="rId86"/>
    <p:sldId id="4854" r:id="rId87"/>
    <p:sldId id="4531" r:id="rId88"/>
    <p:sldId id="4855" r:id="rId89"/>
    <p:sldId id="4856" r:id="rId90"/>
    <p:sldId id="401" r:id="rId91"/>
    <p:sldId id="403" r:id="rId92"/>
    <p:sldId id="404" r:id="rId93"/>
    <p:sldId id="405" r:id="rId94"/>
    <p:sldId id="4538" r:id="rId95"/>
    <p:sldId id="4540" r:id="rId96"/>
    <p:sldId id="4866" r:id="rId97"/>
    <p:sldId id="412" r:id="rId98"/>
    <p:sldId id="415" r:id="rId99"/>
    <p:sldId id="4545" r:id="rId100"/>
    <p:sldId id="421" r:id="rId101"/>
    <p:sldId id="4918" r:id="rId102"/>
    <p:sldId id="4919" r:id="rId103"/>
    <p:sldId id="4998" r:id="rId104"/>
    <p:sldId id="4548" r:id="rId105"/>
    <p:sldId id="4299" r:id="rId106"/>
    <p:sldId id="4300" r:id="rId107"/>
    <p:sldId id="4301" r:id="rId108"/>
    <p:sldId id="4302" r:id="rId109"/>
    <p:sldId id="4303" r:id="rId110"/>
    <p:sldId id="4549" r:id="rId111"/>
    <p:sldId id="4868" r:id="rId112"/>
    <p:sldId id="5022" r:id="rId113"/>
    <p:sldId id="4304" r:id="rId114"/>
    <p:sldId id="4551" r:id="rId115"/>
    <p:sldId id="5023" r:id="rId116"/>
    <p:sldId id="4552" r:id="rId117"/>
    <p:sldId id="4305" r:id="rId118"/>
    <p:sldId id="4307" r:id="rId119"/>
    <p:sldId id="4308" r:id="rId120"/>
    <p:sldId id="4554" r:id="rId121"/>
    <p:sldId id="4555" r:id="rId122"/>
    <p:sldId id="4920" r:id="rId123"/>
    <p:sldId id="4921" r:id="rId124"/>
    <p:sldId id="4309" r:id="rId125"/>
    <p:sldId id="4310" r:id="rId126"/>
    <p:sldId id="429" r:id="rId127"/>
    <p:sldId id="4558" r:id="rId128"/>
    <p:sldId id="4311" r:id="rId129"/>
    <p:sldId id="4559" r:id="rId130"/>
    <p:sldId id="4922" r:id="rId131"/>
    <p:sldId id="4923" r:id="rId132"/>
    <p:sldId id="430" r:id="rId133"/>
    <p:sldId id="4312" r:id="rId134"/>
    <p:sldId id="4561" r:id="rId135"/>
    <p:sldId id="4560" r:id="rId136"/>
    <p:sldId id="4563" r:id="rId137"/>
    <p:sldId id="432" r:id="rId138"/>
    <p:sldId id="4564" r:id="rId139"/>
    <p:sldId id="4562" r:id="rId140"/>
    <p:sldId id="4924" r:id="rId141"/>
    <p:sldId id="4925" r:id="rId142"/>
    <p:sldId id="4313" r:id="rId143"/>
    <p:sldId id="4314" r:id="rId144"/>
    <p:sldId id="4566" r:id="rId145"/>
    <p:sldId id="4873" r:id="rId146"/>
    <p:sldId id="4569" r:id="rId147"/>
    <p:sldId id="4317" r:id="rId148"/>
    <p:sldId id="419" r:id="rId149"/>
    <p:sldId id="4570" r:id="rId150"/>
    <p:sldId id="4571" r:id="rId151"/>
    <p:sldId id="4318" r:id="rId152"/>
    <p:sldId id="4572" r:id="rId153"/>
    <p:sldId id="4319" r:id="rId154"/>
    <p:sldId id="4320" r:id="rId155"/>
    <p:sldId id="4575" r:id="rId156"/>
    <p:sldId id="4574" r:id="rId157"/>
    <p:sldId id="4573" r:id="rId158"/>
    <p:sldId id="4321" r:id="rId159"/>
    <p:sldId id="4322" r:id="rId160"/>
    <p:sldId id="4576" r:id="rId161"/>
    <p:sldId id="427" r:id="rId162"/>
    <p:sldId id="5024" r:id="rId163"/>
    <p:sldId id="5025" r:id="rId164"/>
    <p:sldId id="4926" r:id="rId165"/>
    <p:sldId id="4927" r:id="rId166"/>
    <p:sldId id="4380" r:id="rId167"/>
    <p:sldId id="4724" r:id="rId168"/>
    <p:sldId id="4725" r:id="rId169"/>
    <p:sldId id="4720" r:id="rId170"/>
    <p:sldId id="4721" r:id="rId171"/>
    <p:sldId id="4722" r:id="rId172"/>
    <p:sldId id="4723" r:id="rId1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422"/>
  </p:normalViewPr>
  <p:slideViewPr>
    <p:cSldViewPr snapToGrid="0" snapToObjects="1">
      <p:cViewPr varScale="1">
        <p:scale>
          <a:sx n="121" d="100"/>
          <a:sy n="121" d="100"/>
        </p:scale>
        <p:origin x="89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heme" Target="theme/theme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0T06:53:51.378"/>
    </inkml:context>
    <inkml:brush xml:id="br0">
      <inkml:brushProperty name="width" value="0.05" units="cm"/>
      <inkml:brushProperty name="height" value="0.05" units="cm"/>
      <inkml:brushProperty name="color" value="#E71224"/>
    </inkml:brush>
  </inkml:definitions>
  <inkml:trace contextRef="#ctx0" brushRef="#br0">390 1 24575,'-11'0'0,"1"0"0,0 0 0,-1 0 0,1 0 0,-1 0 0,-5 0 0,4 0 0,-4 0 0,0 0 0,4 0 0,-14 0 0,13 0 0,-18 0 0,18 0 0,-8 0 0,11 0 0,-1 0 0,1 0 0,-6 0 0,4 0 0,-10 0 0,10 0 0,-4 0 0,6 0 0,-1 0 0,1 0 0,4 4 0,2 2 0,4 4 0,0 1 0,0-1 0,0 1 0,0-1 0,0 1 0,0-1 0,0 0 0,0 1 0,0-1 0,0 1 0,0-1 0,0 1 0,0-1 0,0 0 0,0 5 0,0-3 0,0 3 0,0-5 0,0 1 0,0-1 0,0 1 0,4-1 0,-3 1 0,4-1 0,0 0 0,-4 1 0,3-1 0,-4 1 0,5-6 0,-4 5 0,4-4 0,-5 4 0,0 0 0,0 1 0,5 15 0,-4-6 0,4 24 0,-5-18 0,6 24 0,-5-22 0,4 12 0,-5-17 0,5 5 0,-4 3 0,3 3 0,-4-3 0,0 2 0,0-9 0,0-2 0,0 0 0,0-10 0,5 4 0,-4-5 0,4-1 0,-5 0 0,5 1 0,0-5 0,6-2 0,-1-4 0,1 0 0,5 0 0,-4-4 0,9-3 0,-3-9 0,-1 4 0,5-5 0,-10 7 0,20-7 0,-5 10 0,25-9 0,-11 15 0,32-4 0,-20 5 0,20 0 0,-18 0 0,1 0 0,0 0 0,0 0 0,0 0 0,17 0 0,-21 0 0,29 6 0,-38 1 0,17 6 0,-21 0 0,1-2 0,-9 1 0,1-6 0,-7 4 0,7-9 0,-7 5 0,2-1 0,-9-4 0,8 4 0,-7-5 0,14 0 0,-15 0 0,13 0 0,-18 0 0,13 0 0,-15 0 0,15 0 0,-13 0 0,12 0 0,-13 0 0,3 0 0,-5 0 0,-4-4 0,-2-2 0,-8 0 0,-2-3 0,0 3 0,-3 0 0,8-3 0,-4 3 0,5-4 0,0-1 0,0 1 0,0-1 0,0 1 0,0-1 0,0 1 0,0 0 0,0-1 0,0 1 0,0-1 0,0 1 0,0 0 0,0-1 0,0 1 0,0-1 0,0 1 0,0-1 0,0 1 0,0 0 0,0-1 0,0 1 0,0-1 0,0 1 0,0-1 0,5 1 0,-4-6 0,8 4 0,-8-10 0,9 5 0,-3-23 0,-1 12 0,4-12 0,-9 22 0,8-2 0,-8 8 0,9-8 0,-9 9 0,3-4 0,-4-1 0,0 4 0,0-10 0,0 4 0,0-5 0,0 0 0,0-10 0,0 7 0,0-8 0,0 17 0,0 1 0,0 5 0,-10 5 0,-3 2 0,-10 4 0,-7 0 0,-1 0 0,-1 0 0,-5 0 0,6 0 0,-8 0 0,-9 0 0,7 0 0,-25 0 0,24 0 0,-39 0 0,37 0 0,-30 0 0,34 0 0,-26-12 0,23 10 0,-22-10 0,24 7 0,-25 3 0,23-4 0,-37 6 0,36 0 0,-36 0 0,44 0 0,-18 0 0,29 0 0,-15 0 0,14 0 0,-6 0 0,19-4 0,-1 3 0,8-4 0,1 0 0,5 4 0,18-3 0,-9 4 0,8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08:54:36.822"/>
    </inkml:context>
    <inkml:brush xml:id="br0">
      <inkml:brushProperty name="width" value="0.1" units="cm"/>
      <inkml:brushProperty name="height" value="0.1" units="cm"/>
      <inkml:brushProperty name="color" value="#E71224"/>
    </inkml:brush>
  </inkml:definitions>
  <inkml:trace contextRef="#ctx0" brushRef="#br0">458 0 24575,'-5'49'0,"-12"38"0,5-37 0,-1 3 0,-4 15 0,-2 1 0,1-8 0,0-3 0,2-1 0,1-2 0,2-4 0,0-2 0,-11 36 0,6 3 0,-3-4 0,0 6 0,4 3 0,-7-6 0,6 1 0,-2-15 0,3 3 0,1-9 0,0-1 0,1-3 0,3-8 0,0-3 0,2-14 0,3 2 0,-2-12 0,8 1 0,-2-13 0,6-8 0,5-7 0,31-12 0,27-6 0,-17 4 0,3-1 0,8-2 0,0 0 0,0 1 0,-1 0 0,3 2 0,-1-1 0,-2-1 0,-1 0 0,5-1 0,-1 0 0,-2-1 0,-2-1 0,1 2 0,-1 1 0,-3-1 0,-1-1 0,0 2 0,-1 0 0,-1-1 0,-2 1 0,39-13 0,-26 12 0,-21 7 0,-23 9 0,9 0 0,13 0 0,18 0 0,15 0 0,-16-3 0,-11-2 0,-20-3 0,-15-1 0,-6 2 0,-6-1 0,0 2 0,0-2 0,0-9 0,0-10 0,0 9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08:54:39.356"/>
    </inkml:context>
    <inkml:brush xml:id="br0">
      <inkml:brushProperty name="width" value="0.1" units="cm"/>
      <inkml:brushProperty name="height" value="0.1" units="cm"/>
      <inkml:brushProperty name="color" value="#E71224"/>
    </inkml:brush>
  </inkml:definitions>
  <inkml:trace contextRef="#ctx0" brushRef="#br0">1 1 24575,'0'73'0,"-1"-7"0,2 11 0,0 0 0,1 7 0,-1 3 0,0-12 0,-1 3 0,0 1 0,1 0 0,0 3 0,1 1 0,1 0 0,-1 0 0,1 3 0,-1-1 0,1 1 0,0-2 0,1-4 0,1-2 0,1 1 0,-1-1 0,2 1 0,-1 0 0,1-1 0,0-1 0,2 18 0,-1-2 0,1-1 0,-1-2 0,0-1 0,0 0 0,0-4 0,0 0 0,1-2 0,-1-7 0,0-1 0,0-1 0,1-6 0,1-1 0,0-4 0,3 15 0,1-5 0,-1-14 0,0-4 0,12 35 0,-1-17 0,-6 1 0,-1-10 0,-10-2 0,-2-21 0,-5-8 0,0-19 0,2-6 0,0-7 0,4-1 0,-4-1 0,1-3 0,-2-8 0,-1-36 0,0 29 0,0-23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08:54:44.417"/>
    </inkml:context>
    <inkml:brush xml:id="br0">
      <inkml:brushProperty name="width" value="0.1" units="cm"/>
      <inkml:brushProperty name="height" value="0.1" units="cm"/>
      <inkml:brushProperty name="color" value="#E71224"/>
    </inkml:brush>
  </inkml:definitions>
  <inkml:trace contextRef="#ctx0" brushRef="#br0">563 1 24575,'-49'0'0,"-25"0"0,-15 10 0,-5 0 0,29 9 0,19-6 0,15-2 0,7-2 0,0-1 0,3 4 0,8-3 0,2 5 0,4-3 0,0 4 0,2-1 0,3 5 0,2 8 0,4 3 0,11 5 0,14 1 0,13-7 0,10 2 0,5-6 0,6-8 0,10-1 0,1 0 0,1-3 0,-8 7 0,-12-4 0,-11-4 0,-11 1 0,-9-2 0,-2 7 0,-1 13 0,-2 16 0,-4 13 0,-8 11 0,-5-2 0,-3 0 0,-12-11 0,-4-7 0,-12-8 0,-6-6 0,1-3 0,-13-5 0,0-2 0,-6-10 0,-14-2 0,14-11 0,-7 0 0,12-4 0,4 0 0,6-6 0,0-3 0,13-12 0,0-1 0,3-5 0,7 3 0,1 6 0,9 3 0,1 6 0,4 1 0,0 1 0,0-1 0,3 4 0,-1 1 0,1 2 0,-3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3:31.935"/>
    </inkml:context>
    <inkml:brush xml:id="br0">
      <inkml:brushProperty name="width" value="0.05" units="cm"/>
      <inkml:brushProperty name="height" value="0.05" units="cm"/>
      <inkml:brushProperty name="color" value="#E71224"/>
    </inkml:brush>
  </inkml:definitions>
  <inkml:trace contextRef="#ctx0" brushRef="#br0">0 429 24575,'53'0'0,"6"-7"0,38-3 0,-9 0 0,9-6 0,-12 7 0,1-9 0,0 1 0,-1 8 0,1-6 0,-1 5 0,-9-7 0,7 8 0,-17-5 0,7 12 0,-19-11 0,7 11 0,-15-4 0,6-1 0,-9 6 0,1-6 0,-1 7 0,0 0 0,1 0 0,-1 0 0,1 0 0,-1 0 0,1-6 0,8 4 0,-7-5 0,16 7 0,-6 0 0,-1-6 0,7 4 0,-15-4 0,15-1 0,-7 5 0,9-5 0,0 0 0,0 5 0,1-5 0,-1 0 0,0 5 0,0-5 0,-9 7 0,7-7 0,-15 6 0,15-6 0,-16 7 0,16 0 0,-15-7 0,15 5 0,-15-4 0,15-1 0,-16 5 0,16-5 0,-15 1 0,15 4 0,-16-4 0,7-1 0,-8 5 0,-1-10 0,9 10 0,3-12 0,-1 13 0,-2-6 0,1 0 0,-8 5 0,7-5 0,-8 7 0,-1 0 0,1 0 0,-1 0 0,1 0 0,-1 0 0,0 0 0,10 0 0,-8 0 0,16 0 0,-7 0 0,10-7 0,-1 5 0,0-5 0,0 7 0,0-7 0,0 5 0,0-5 0,-8 7 0,6 0 0,-16 0 0,8 0 0,-10 0 0,0 0 0,-7 0 0,-2 6 0,0-5 0,-6 11 0,0-11 0,4 5 0,-10-6 0,12 0 0,0 6 0,1-4 0,1 4 0,6-6 0,-6 0 0,16 0 0,-7 0 0,8 0 0,-10 0 0,0 0 0,-7 0 0,6 0 0,-14 0 0,6 0 0,-8 0 0,0 0 0,-6 0 0,5 0 0,-12 0 0,6 0 0,-7 0 0,-1 0 0,1 0 0,0 0 0,0 0 0,0 0 0,0 0 0,0 0 0,6 0 0,2 0 0,14 0 0,1-6 0,9 4 0,-1-4 0,-7 6 0,6 0 0,-21-5 0,12 3 0,-20-3 0,5 5 0,-6 0 0,-5 0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3:38.663"/>
    </inkml:context>
    <inkml:brush xml:id="br0">
      <inkml:brushProperty name="width" value="0.05" units="cm"/>
      <inkml:brushProperty name="height" value="0.05" units="cm"/>
      <inkml:brushProperty name="color" value="#E71224"/>
    </inkml:brush>
  </inkml:definitions>
  <inkml:trace contextRef="#ctx0" brushRef="#br0">1 451 24575,'34'0'0,"-6"0"0,22 0 0,-3 0 0,16 0 0,0 0 0,0 0 0,0 0 0,0 0 0,1 0 0,-1 0 0,0 0 0,0 0 0,-9 0 0,7 0 0,-15 0 0,6 0 0,-8 0 0,-1 0 0,0 0 0,-7 0 0,6 0 0,-14 0 0,13 0 0,-5 0 0,8 0 0,-9 0 0,7 0 0,-6 0 0,7 0 0,1 0 0,-1-6 0,1 4 0,-1-11 0,0 5 0,1-7 0,-8 2 0,-3 5 0,-6-4 0,-1 10 0,0-9 0,1 9 0,-1-9 0,0 9 0,0-10 0,8 11 0,2-11 0,0 4 0,6 0 0,-7-4 0,9 4 0,-1-7 0,1 7 0,8-5 0,-7 4 0,8 1 0,-10-5 0,9 11 0,-6-11 0,6 12 0,0-13 0,-6 12 0,6-5 0,-9 7 0,1 0 0,8 0 0,-6 0 0,15 0 0,-7 0 0,0 0 0,7 0 0,-15 0 0,6 0 0,0 0 0,-6 0 0,15 0 0,-16-6 0,8 4 0,-10-11 0,9 5 0,-6-1 0,6-4 0,-9 11 0,1-11 0,-1 12 0,1-6 0,-8 1 0,-3 5 0,-6-5 0,-1 6 0,0 0 0,-6 0 0,5-6 0,2 5 0,18-5 0,1 0 0,15 4 0,-7-12 0,19 13 0,3-14 0,9 5 0,-9 1 0,-3 1 0,-19 2 0,-9 4 0,-11-4 0,-14 6 0,4 0 0,-10 0 0,4 0 0,-6 0 0,0 0 0,0 0 0,13 0 0,-3 0 0,20 0 0,-6 0 0,7 6 0,0-4 0,1 11 0,-1-5 0,1 6 0,-9 0 0,7 0 0,-14-1 0,6-5 0,0 4 0,-6-10 0,14 11 0,-14-12 0,13 6 0,-12-1 0,4-5 0,-6 5 0,-1-6 0,-6 5 0,-2-4 0,-6 5 0,0-6 0,0 0 0,0 0 0,-1 0 0,1 0 0,0 0 0,6 0 0,2 0 0,14 0 0,-6 0 0,14 0 0,-14 0 0,6 0 0,-8 0 0,-6 0 0,-2 0 0,-6 0 0,0 0 0,0 0 0,6 0 0,-4 0 0,4-6 0,0 5 0,2-10 0,14 9 0,2-10 0,0 5 0,5-1 0,-5-5 0,7 12 0,-7-6 0,-2 1 0,-14 5 0,-2-5 0,-6 6 0,0 0 0,0 0 0,-6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9:31.151"/>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9:33.727"/>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11/16/21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9</a:t>
            </a:fld>
            <a:endParaRPr lang="en-US"/>
          </a:p>
        </p:txBody>
      </p:sp>
    </p:spTree>
    <p:extLst>
      <p:ext uri="{BB962C8B-B14F-4D97-AF65-F5344CB8AC3E}">
        <p14:creationId xmlns:p14="http://schemas.microsoft.com/office/powerpoint/2010/main" val="320478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96</a:t>
            </a:fld>
            <a:endParaRPr lang="en-US"/>
          </a:p>
        </p:txBody>
      </p:sp>
    </p:spTree>
    <p:extLst>
      <p:ext uri="{BB962C8B-B14F-4D97-AF65-F5344CB8AC3E}">
        <p14:creationId xmlns:p14="http://schemas.microsoft.com/office/powerpoint/2010/main" val="376987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97</a:t>
            </a:fld>
            <a:endParaRPr lang="en-US"/>
          </a:p>
        </p:txBody>
      </p:sp>
    </p:spTree>
    <p:extLst>
      <p:ext uri="{BB962C8B-B14F-4D97-AF65-F5344CB8AC3E}">
        <p14:creationId xmlns:p14="http://schemas.microsoft.com/office/powerpoint/2010/main" val="173712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98</a:t>
            </a:fld>
            <a:endParaRPr lang="en-US"/>
          </a:p>
        </p:txBody>
      </p:sp>
    </p:spTree>
    <p:extLst>
      <p:ext uri="{BB962C8B-B14F-4D97-AF65-F5344CB8AC3E}">
        <p14:creationId xmlns:p14="http://schemas.microsoft.com/office/powerpoint/2010/main" val="1459675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99</a:t>
            </a:fld>
            <a:endParaRPr lang="en-US"/>
          </a:p>
        </p:txBody>
      </p:sp>
    </p:spTree>
    <p:extLst>
      <p:ext uri="{BB962C8B-B14F-4D97-AF65-F5344CB8AC3E}">
        <p14:creationId xmlns:p14="http://schemas.microsoft.com/office/powerpoint/2010/main" val="69482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100</a:t>
            </a:fld>
            <a:endParaRPr lang="en-US"/>
          </a:p>
        </p:txBody>
      </p:sp>
    </p:spTree>
    <p:extLst>
      <p:ext uri="{BB962C8B-B14F-4D97-AF65-F5344CB8AC3E}">
        <p14:creationId xmlns:p14="http://schemas.microsoft.com/office/powerpoint/2010/main" val="54837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104</a:t>
            </a:fld>
            <a:endParaRPr lang="en-US"/>
          </a:p>
        </p:txBody>
      </p:sp>
    </p:spTree>
    <p:extLst>
      <p:ext uri="{BB962C8B-B14F-4D97-AF65-F5344CB8AC3E}">
        <p14:creationId xmlns:p14="http://schemas.microsoft.com/office/powerpoint/2010/main" val="3071953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105</a:t>
            </a:fld>
            <a:endParaRPr lang="en-US"/>
          </a:p>
        </p:txBody>
      </p:sp>
    </p:spTree>
    <p:extLst>
      <p:ext uri="{BB962C8B-B14F-4D97-AF65-F5344CB8AC3E}">
        <p14:creationId xmlns:p14="http://schemas.microsoft.com/office/powerpoint/2010/main" val="1836816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106</a:t>
            </a:fld>
            <a:endParaRPr lang="en-US"/>
          </a:p>
        </p:txBody>
      </p:sp>
    </p:spTree>
    <p:extLst>
      <p:ext uri="{BB962C8B-B14F-4D97-AF65-F5344CB8AC3E}">
        <p14:creationId xmlns:p14="http://schemas.microsoft.com/office/powerpoint/2010/main" val="1114595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107</a:t>
            </a:fld>
            <a:endParaRPr lang="en-US"/>
          </a:p>
        </p:txBody>
      </p:sp>
    </p:spTree>
    <p:extLst>
      <p:ext uri="{BB962C8B-B14F-4D97-AF65-F5344CB8AC3E}">
        <p14:creationId xmlns:p14="http://schemas.microsoft.com/office/powerpoint/2010/main" val="80393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108</a:t>
            </a:fld>
            <a:endParaRPr lang="en-US"/>
          </a:p>
        </p:txBody>
      </p:sp>
    </p:spTree>
    <p:extLst>
      <p:ext uri="{BB962C8B-B14F-4D97-AF65-F5344CB8AC3E}">
        <p14:creationId xmlns:p14="http://schemas.microsoft.com/office/powerpoint/2010/main" val="274310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85</a:t>
            </a:fld>
            <a:endParaRPr lang="en-US"/>
          </a:p>
        </p:txBody>
      </p:sp>
    </p:spTree>
    <p:extLst>
      <p:ext uri="{BB962C8B-B14F-4D97-AF65-F5344CB8AC3E}">
        <p14:creationId xmlns:p14="http://schemas.microsoft.com/office/powerpoint/2010/main" val="2685939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109</a:t>
            </a:fld>
            <a:endParaRPr lang="en-US"/>
          </a:p>
        </p:txBody>
      </p:sp>
    </p:spTree>
    <p:extLst>
      <p:ext uri="{BB962C8B-B14F-4D97-AF65-F5344CB8AC3E}">
        <p14:creationId xmlns:p14="http://schemas.microsoft.com/office/powerpoint/2010/main" val="1752464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110</a:t>
            </a:fld>
            <a:endParaRPr lang="en-US"/>
          </a:p>
        </p:txBody>
      </p:sp>
    </p:spTree>
    <p:extLst>
      <p:ext uri="{BB962C8B-B14F-4D97-AF65-F5344CB8AC3E}">
        <p14:creationId xmlns:p14="http://schemas.microsoft.com/office/powerpoint/2010/main" val="4278341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111</a:t>
            </a:fld>
            <a:endParaRPr lang="en-US"/>
          </a:p>
        </p:txBody>
      </p:sp>
    </p:spTree>
    <p:extLst>
      <p:ext uri="{BB962C8B-B14F-4D97-AF65-F5344CB8AC3E}">
        <p14:creationId xmlns:p14="http://schemas.microsoft.com/office/powerpoint/2010/main" val="1517723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113</a:t>
            </a:fld>
            <a:endParaRPr lang="en-US"/>
          </a:p>
        </p:txBody>
      </p:sp>
    </p:spTree>
    <p:extLst>
      <p:ext uri="{BB962C8B-B14F-4D97-AF65-F5344CB8AC3E}">
        <p14:creationId xmlns:p14="http://schemas.microsoft.com/office/powerpoint/2010/main" val="1880808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114</a:t>
            </a:fld>
            <a:endParaRPr lang="en-US"/>
          </a:p>
        </p:txBody>
      </p:sp>
    </p:spTree>
    <p:extLst>
      <p:ext uri="{BB962C8B-B14F-4D97-AF65-F5344CB8AC3E}">
        <p14:creationId xmlns:p14="http://schemas.microsoft.com/office/powerpoint/2010/main" val="1538868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115</a:t>
            </a:fld>
            <a:endParaRPr lang="en-US"/>
          </a:p>
        </p:txBody>
      </p:sp>
    </p:spTree>
    <p:extLst>
      <p:ext uri="{BB962C8B-B14F-4D97-AF65-F5344CB8AC3E}">
        <p14:creationId xmlns:p14="http://schemas.microsoft.com/office/powerpoint/2010/main" val="196108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116</a:t>
            </a:fld>
            <a:endParaRPr lang="en-US"/>
          </a:p>
        </p:txBody>
      </p:sp>
    </p:spTree>
    <p:extLst>
      <p:ext uri="{BB962C8B-B14F-4D97-AF65-F5344CB8AC3E}">
        <p14:creationId xmlns:p14="http://schemas.microsoft.com/office/powerpoint/2010/main" val="4202429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117</a:t>
            </a:fld>
            <a:endParaRPr lang="en-US"/>
          </a:p>
        </p:txBody>
      </p:sp>
    </p:spTree>
    <p:extLst>
      <p:ext uri="{BB962C8B-B14F-4D97-AF65-F5344CB8AC3E}">
        <p14:creationId xmlns:p14="http://schemas.microsoft.com/office/powerpoint/2010/main" val="4070947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118</a:t>
            </a:fld>
            <a:endParaRPr lang="en-US"/>
          </a:p>
        </p:txBody>
      </p:sp>
    </p:spTree>
    <p:extLst>
      <p:ext uri="{BB962C8B-B14F-4D97-AF65-F5344CB8AC3E}">
        <p14:creationId xmlns:p14="http://schemas.microsoft.com/office/powerpoint/2010/main" val="1601439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119</a:t>
            </a:fld>
            <a:endParaRPr lang="en-US"/>
          </a:p>
        </p:txBody>
      </p:sp>
    </p:spTree>
    <p:extLst>
      <p:ext uri="{BB962C8B-B14F-4D97-AF65-F5344CB8AC3E}">
        <p14:creationId xmlns:p14="http://schemas.microsoft.com/office/powerpoint/2010/main" val="147359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86</a:t>
            </a:fld>
            <a:endParaRPr lang="en-US"/>
          </a:p>
        </p:txBody>
      </p:sp>
    </p:spTree>
    <p:extLst>
      <p:ext uri="{BB962C8B-B14F-4D97-AF65-F5344CB8AC3E}">
        <p14:creationId xmlns:p14="http://schemas.microsoft.com/office/powerpoint/2010/main" val="3258441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120</a:t>
            </a:fld>
            <a:endParaRPr lang="en-US"/>
          </a:p>
        </p:txBody>
      </p:sp>
    </p:spTree>
    <p:extLst>
      <p:ext uri="{BB962C8B-B14F-4D97-AF65-F5344CB8AC3E}">
        <p14:creationId xmlns:p14="http://schemas.microsoft.com/office/powerpoint/2010/main" val="2291838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121</a:t>
            </a:fld>
            <a:endParaRPr lang="en-US"/>
          </a:p>
        </p:txBody>
      </p:sp>
    </p:spTree>
    <p:extLst>
      <p:ext uri="{BB962C8B-B14F-4D97-AF65-F5344CB8AC3E}">
        <p14:creationId xmlns:p14="http://schemas.microsoft.com/office/powerpoint/2010/main" val="2811606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124</a:t>
            </a:fld>
            <a:endParaRPr lang="en-US"/>
          </a:p>
        </p:txBody>
      </p:sp>
    </p:spTree>
    <p:extLst>
      <p:ext uri="{BB962C8B-B14F-4D97-AF65-F5344CB8AC3E}">
        <p14:creationId xmlns:p14="http://schemas.microsoft.com/office/powerpoint/2010/main" val="1008270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125</a:t>
            </a:fld>
            <a:endParaRPr lang="en-US"/>
          </a:p>
        </p:txBody>
      </p:sp>
    </p:spTree>
    <p:extLst>
      <p:ext uri="{BB962C8B-B14F-4D97-AF65-F5344CB8AC3E}">
        <p14:creationId xmlns:p14="http://schemas.microsoft.com/office/powerpoint/2010/main" val="2428434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126</a:t>
            </a:fld>
            <a:endParaRPr lang="en-US"/>
          </a:p>
        </p:txBody>
      </p:sp>
    </p:spTree>
    <p:extLst>
      <p:ext uri="{BB962C8B-B14F-4D97-AF65-F5344CB8AC3E}">
        <p14:creationId xmlns:p14="http://schemas.microsoft.com/office/powerpoint/2010/main" val="2694613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127</a:t>
            </a:fld>
            <a:endParaRPr lang="en-US"/>
          </a:p>
        </p:txBody>
      </p:sp>
    </p:spTree>
    <p:extLst>
      <p:ext uri="{BB962C8B-B14F-4D97-AF65-F5344CB8AC3E}">
        <p14:creationId xmlns:p14="http://schemas.microsoft.com/office/powerpoint/2010/main" val="421848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128</a:t>
            </a:fld>
            <a:endParaRPr lang="en-US"/>
          </a:p>
        </p:txBody>
      </p:sp>
    </p:spTree>
    <p:extLst>
      <p:ext uri="{BB962C8B-B14F-4D97-AF65-F5344CB8AC3E}">
        <p14:creationId xmlns:p14="http://schemas.microsoft.com/office/powerpoint/2010/main" val="2330365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132</a:t>
            </a:fld>
            <a:endParaRPr lang="en-US"/>
          </a:p>
        </p:txBody>
      </p:sp>
    </p:spTree>
    <p:extLst>
      <p:ext uri="{BB962C8B-B14F-4D97-AF65-F5344CB8AC3E}">
        <p14:creationId xmlns:p14="http://schemas.microsoft.com/office/powerpoint/2010/main" val="363572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133</a:t>
            </a:fld>
            <a:endParaRPr lang="en-US"/>
          </a:p>
        </p:txBody>
      </p:sp>
    </p:spTree>
    <p:extLst>
      <p:ext uri="{BB962C8B-B14F-4D97-AF65-F5344CB8AC3E}">
        <p14:creationId xmlns:p14="http://schemas.microsoft.com/office/powerpoint/2010/main" val="2051253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134</a:t>
            </a:fld>
            <a:endParaRPr lang="en-US"/>
          </a:p>
        </p:txBody>
      </p:sp>
    </p:spTree>
    <p:extLst>
      <p:ext uri="{BB962C8B-B14F-4D97-AF65-F5344CB8AC3E}">
        <p14:creationId xmlns:p14="http://schemas.microsoft.com/office/powerpoint/2010/main" val="4292555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88</a:t>
            </a:fld>
            <a:endParaRPr lang="en-US"/>
          </a:p>
        </p:txBody>
      </p:sp>
    </p:spTree>
    <p:extLst>
      <p:ext uri="{BB962C8B-B14F-4D97-AF65-F5344CB8AC3E}">
        <p14:creationId xmlns:p14="http://schemas.microsoft.com/office/powerpoint/2010/main" val="1718119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135</a:t>
            </a:fld>
            <a:endParaRPr lang="en-US"/>
          </a:p>
        </p:txBody>
      </p:sp>
    </p:spTree>
    <p:extLst>
      <p:ext uri="{BB962C8B-B14F-4D97-AF65-F5344CB8AC3E}">
        <p14:creationId xmlns:p14="http://schemas.microsoft.com/office/powerpoint/2010/main" val="1342975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136</a:t>
            </a:fld>
            <a:endParaRPr lang="en-US"/>
          </a:p>
        </p:txBody>
      </p:sp>
    </p:spTree>
    <p:extLst>
      <p:ext uri="{BB962C8B-B14F-4D97-AF65-F5344CB8AC3E}">
        <p14:creationId xmlns:p14="http://schemas.microsoft.com/office/powerpoint/2010/main" val="1199148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137</a:t>
            </a:fld>
            <a:endParaRPr lang="en-US"/>
          </a:p>
        </p:txBody>
      </p:sp>
    </p:spTree>
    <p:extLst>
      <p:ext uri="{BB962C8B-B14F-4D97-AF65-F5344CB8AC3E}">
        <p14:creationId xmlns:p14="http://schemas.microsoft.com/office/powerpoint/2010/main" val="2135714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138</a:t>
            </a:fld>
            <a:endParaRPr lang="en-US"/>
          </a:p>
        </p:txBody>
      </p:sp>
    </p:spTree>
    <p:extLst>
      <p:ext uri="{BB962C8B-B14F-4D97-AF65-F5344CB8AC3E}">
        <p14:creationId xmlns:p14="http://schemas.microsoft.com/office/powerpoint/2010/main" val="3682384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139</a:t>
            </a:fld>
            <a:endParaRPr lang="en-US"/>
          </a:p>
        </p:txBody>
      </p:sp>
    </p:spTree>
    <p:extLst>
      <p:ext uri="{BB962C8B-B14F-4D97-AF65-F5344CB8AC3E}">
        <p14:creationId xmlns:p14="http://schemas.microsoft.com/office/powerpoint/2010/main" val="3789630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142</a:t>
            </a:fld>
            <a:endParaRPr lang="en-US"/>
          </a:p>
        </p:txBody>
      </p:sp>
    </p:spTree>
    <p:extLst>
      <p:ext uri="{BB962C8B-B14F-4D97-AF65-F5344CB8AC3E}">
        <p14:creationId xmlns:p14="http://schemas.microsoft.com/office/powerpoint/2010/main" val="1657264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143</a:t>
            </a:fld>
            <a:endParaRPr lang="en-US"/>
          </a:p>
        </p:txBody>
      </p:sp>
    </p:spTree>
    <p:extLst>
      <p:ext uri="{BB962C8B-B14F-4D97-AF65-F5344CB8AC3E}">
        <p14:creationId xmlns:p14="http://schemas.microsoft.com/office/powerpoint/2010/main" val="13668264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144</a:t>
            </a:fld>
            <a:endParaRPr lang="en-US"/>
          </a:p>
        </p:txBody>
      </p:sp>
    </p:spTree>
    <p:extLst>
      <p:ext uri="{BB962C8B-B14F-4D97-AF65-F5344CB8AC3E}">
        <p14:creationId xmlns:p14="http://schemas.microsoft.com/office/powerpoint/2010/main" val="755086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145</a:t>
            </a:fld>
            <a:endParaRPr lang="en-US"/>
          </a:p>
        </p:txBody>
      </p:sp>
    </p:spTree>
    <p:extLst>
      <p:ext uri="{BB962C8B-B14F-4D97-AF65-F5344CB8AC3E}">
        <p14:creationId xmlns:p14="http://schemas.microsoft.com/office/powerpoint/2010/main" val="8127025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146</a:t>
            </a:fld>
            <a:endParaRPr lang="en-US"/>
          </a:p>
        </p:txBody>
      </p:sp>
    </p:spTree>
    <p:extLst>
      <p:ext uri="{BB962C8B-B14F-4D97-AF65-F5344CB8AC3E}">
        <p14:creationId xmlns:p14="http://schemas.microsoft.com/office/powerpoint/2010/main" val="935652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89</a:t>
            </a:fld>
            <a:endParaRPr lang="en-US"/>
          </a:p>
        </p:txBody>
      </p:sp>
    </p:spTree>
    <p:extLst>
      <p:ext uri="{BB962C8B-B14F-4D97-AF65-F5344CB8AC3E}">
        <p14:creationId xmlns:p14="http://schemas.microsoft.com/office/powerpoint/2010/main" val="281587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147</a:t>
            </a:fld>
            <a:endParaRPr lang="en-US"/>
          </a:p>
        </p:txBody>
      </p:sp>
    </p:spTree>
    <p:extLst>
      <p:ext uri="{BB962C8B-B14F-4D97-AF65-F5344CB8AC3E}">
        <p14:creationId xmlns:p14="http://schemas.microsoft.com/office/powerpoint/2010/main" val="3447903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148</a:t>
            </a:fld>
            <a:endParaRPr lang="en-US"/>
          </a:p>
        </p:txBody>
      </p:sp>
    </p:spTree>
    <p:extLst>
      <p:ext uri="{BB962C8B-B14F-4D97-AF65-F5344CB8AC3E}">
        <p14:creationId xmlns:p14="http://schemas.microsoft.com/office/powerpoint/2010/main" val="1266789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149</a:t>
            </a:fld>
            <a:endParaRPr lang="en-US"/>
          </a:p>
        </p:txBody>
      </p:sp>
    </p:spTree>
    <p:extLst>
      <p:ext uri="{BB962C8B-B14F-4D97-AF65-F5344CB8AC3E}">
        <p14:creationId xmlns:p14="http://schemas.microsoft.com/office/powerpoint/2010/main" val="4091211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150</a:t>
            </a:fld>
            <a:endParaRPr lang="en-US"/>
          </a:p>
        </p:txBody>
      </p:sp>
    </p:spTree>
    <p:extLst>
      <p:ext uri="{BB962C8B-B14F-4D97-AF65-F5344CB8AC3E}">
        <p14:creationId xmlns:p14="http://schemas.microsoft.com/office/powerpoint/2010/main" val="10548401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151</a:t>
            </a:fld>
            <a:endParaRPr lang="en-US"/>
          </a:p>
        </p:txBody>
      </p:sp>
    </p:spTree>
    <p:extLst>
      <p:ext uri="{BB962C8B-B14F-4D97-AF65-F5344CB8AC3E}">
        <p14:creationId xmlns:p14="http://schemas.microsoft.com/office/powerpoint/2010/main" val="21725154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153</a:t>
            </a:fld>
            <a:endParaRPr lang="en-US"/>
          </a:p>
        </p:txBody>
      </p:sp>
    </p:spTree>
    <p:extLst>
      <p:ext uri="{BB962C8B-B14F-4D97-AF65-F5344CB8AC3E}">
        <p14:creationId xmlns:p14="http://schemas.microsoft.com/office/powerpoint/2010/main" val="1081283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154</a:t>
            </a:fld>
            <a:endParaRPr lang="en-US"/>
          </a:p>
        </p:txBody>
      </p:sp>
    </p:spTree>
    <p:extLst>
      <p:ext uri="{BB962C8B-B14F-4D97-AF65-F5344CB8AC3E}">
        <p14:creationId xmlns:p14="http://schemas.microsoft.com/office/powerpoint/2010/main" val="1934662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155</a:t>
            </a:fld>
            <a:endParaRPr lang="en-US"/>
          </a:p>
        </p:txBody>
      </p:sp>
    </p:spTree>
    <p:extLst>
      <p:ext uri="{BB962C8B-B14F-4D97-AF65-F5344CB8AC3E}">
        <p14:creationId xmlns:p14="http://schemas.microsoft.com/office/powerpoint/2010/main" val="3569046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156</a:t>
            </a:fld>
            <a:endParaRPr lang="en-US"/>
          </a:p>
        </p:txBody>
      </p:sp>
    </p:spTree>
    <p:extLst>
      <p:ext uri="{BB962C8B-B14F-4D97-AF65-F5344CB8AC3E}">
        <p14:creationId xmlns:p14="http://schemas.microsoft.com/office/powerpoint/2010/main" val="2676745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157</a:t>
            </a:fld>
            <a:endParaRPr lang="en-US"/>
          </a:p>
        </p:txBody>
      </p:sp>
    </p:spTree>
    <p:extLst>
      <p:ext uri="{BB962C8B-B14F-4D97-AF65-F5344CB8AC3E}">
        <p14:creationId xmlns:p14="http://schemas.microsoft.com/office/powerpoint/2010/main" val="407904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90</a:t>
            </a:fld>
            <a:endParaRPr lang="en-US"/>
          </a:p>
        </p:txBody>
      </p:sp>
    </p:spTree>
    <p:extLst>
      <p:ext uri="{BB962C8B-B14F-4D97-AF65-F5344CB8AC3E}">
        <p14:creationId xmlns:p14="http://schemas.microsoft.com/office/powerpoint/2010/main" val="21231457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158</a:t>
            </a:fld>
            <a:endParaRPr lang="en-US"/>
          </a:p>
        </p:txBody>
      </p:sp>
    </p:spTree>
    <p:extLst>
      <p:ext uri="{BB962C8B-B14F-4D97-AF65-F5344CB8AC3E}">
        <p14:creationId xmlns:p14="http://schemas.microsoft.com/office/powerpoint/2010/main" val="3548403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159</a:t>
            </a:fld>
            <a:endParaRPr lang="en-US"/>
          </a:p>
        </p:txBody>
      </p:sp>
    </p:spTree>
    <p:extLst>
      <p:ext uri="{BB962C8B-B14F-4D97-AF65-F5344CB8AC3E}">
        <p14:creationId xmlns:p14="http://schemas.microsoft.com/office/powerpoint/2010/main" val="3052925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160</a:t>
            </a:fld>
            <a:endParaRPr lang="en-US"/>
          </a:p>
        </p:txBody>
      </p:sp>
    </p:spTree>
    <p:extLst>
      <p:ext uri="{BB962C8B-B14F-4D97-AF65-F5344CB8AC3E}">
        <p14:creationId xmlns:p14="http://schemas.microsoft.com/office/powerpoint/2010/main" val="18907125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161</a:t>
            </a:fld>
            <a:endParaRPr lang="en-US"/>
          </a:p>
        </p:txBody>
      </p:sp>
    </p:spTree>
    <p:extLst>
      <p:ext uri="{BB962C8B-B14F-4D97-AF65-F5344CB8AC3E}">
        <p14:creationId xmlns:p14="http://schemas.microsoft.com/office/powerpoint/2010/main" val="4367211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169</a:t>
            </a:fld>
            <a:endParaRPr lang="en-US"/>
          </a:p>
        </p:txBody>
      </p:sp>
    </p:spTree>
    <p:extLst>
      <p:ext uri="{BB962C8B-B14F-4D97-AF65-F5344CB8AC3E}">
        <p14:creationId xmlns:p14="http://schemas.microsoft.com/office/powerpoint/2010/main" val="2754491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91</a:t>
            </a:fld>
            <a:endParaRPr lang="en-US"/>
          </a:p>
        </p:txBody>
      </p:sp>
    </p:spTree>
    <p:extLst>
      <p:ext uri="{BB962C8B-B14F-4D97-AF65-F5344CB8AC3E}">
        <p14:creationId xmlns:p14="http://schemas.microsoft.com/office/powerpoint/2010/main" val="4033395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92</a:t>
            </a:fld>
            <a:endParaRPr lang="en-US"/>
          </a:p>
        </p:txBody>
      </p:sp>
    </p:spTree>
    <p:extLst>
      <p:ext uri="{BB962C8B-B14F-4D97-AF65-F5344CB8AC3E}">
        <p14:creationId xmlns:p14="http://schemas.microsoft.com/office/powerpoint/2010/main" val="4004141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93</a:t>
            </a:fld>
            <a:endParaRPr lang="en-US"/>
          </a:p>
        </p:txBody>
      </p:sp>
    </p:spTree>
    <p:extLst>
      <p:ext uri="{BB962C8B-B14F-4D97-AF65-F5344CB8AC3E}">
        <p14:creationId xmlns:p14="http://schemas.microsoft.com/office/powerpoint/2010/main" val="216279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07025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jon_festinger@thecdm.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5.xml"/><Relationship Id="rId7" Type="http://schemas.openxmlformats.org/officeDocument/2006/relationships/customXml" Target="../ink/ink6.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NULL"/></Relationships>
</file>

<file path=ppt/slides/_rels/slide105.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customXml" Target="../ink/ink8.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NUL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arget="../media/image81.jpeg" Type="http://schemas.openxmlformats.org/officeDocument/2006/relationships/image"/><Relationship Id="rId2" Target="../notesSlides/notesSlide22.xml" Type="http://schemas.openxmlformats.org/officeDocument/2006/relationships/notesSlide"/><Relationship Id="rId1" Target="../slideLayouts/slideLayout6.xml" Type="http://schemas.openxmlformats.org/officeDocument/2006/relationships/slideLayout"/></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arget="https://iplaw.allard.ubc.ca/" TargetMode="External" Type="http://schemas.openxmlformats.org/officeDocument/2006/relationships/hyperlink"/><Relationship Id="rId2" Target="../media/image12.jpeg" Type="http://schemas.openxmlformats.org/officeDocument/2006/relationships/image"/><Relationship Id="rId1" Target="../slideLayouts/slideLayout2.xml" Type="http://schemas.openxmlformats.org/officeDocument/2006/relationships/slideLayout"/></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http://cms.ubc.ca/" TargetMode="External"/><Relationship Id="rId1" Type="http://schemas.openxmlformats.org/officeDocument/2006/relationships/slideLayout" Target="../slideLayouts/slideLayout2.xml"/><Relationship Id="rId4" Type="http://schemas.openxmlformats.org/officeDocument/2006/relationships/hyperlink" Target="mailto:jon_festinger@thecdm.ca"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hyperlink" Target="https://www.canlii.org/en/ca/laws/stat/rsc-1985-c-t-13/latest/rsc-1985-c-t-13.html"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arget="../media/image88.jpeg" Type="http://schemas.openxmlformats.org/officeDocument/2006/relationships/image"/><Relationship Id="rId2" Target="../media/image87.png" Type="http://schemas.openxmlformats.org/officeDocument/2006/relationships/image"/><Relationship Id="rId1" Target="../slideLayouts/slideLayout5.xml" Type="http://schemas.openxmlformats.org/officeDocument/2006/relationships/slideLayout"/></Relationships>
</file>

<file path=ppt/slides/_rels/slide1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arget="../media/image14.jpeg" Type="http://schemas.openxmlformats.org/officeDocument/2006/relationships/image"/><Relationship Id="rId1" Target="../slideLayouts/slideLayout5.xml" Type="http://schemas.openxmlformats.org/officeDocument/2006/relationships/slideLayout"/></Relationships>
</file>

<file path=ppt/slides/_rels/slide21.xml.rels><?xml version="1.0" encoding="UTF-8" standalone="yes" ?><Relationships xmlns="http://schemas.openxmlformats.org/package/2006/relationships"><Relationship Id="rId2" Target="../media/image15.jpeg" Type="http://schemas.openxmlformats.org/officeDocument/2006/relationships/image"/><Relationship Id="rId1" Target="../slideLayouts/slideLayout5.xml" Type="http://schemas.openxmlformats.org/officeDocument/2006/relationships/slideLayout"/></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arget="../media/image17.jpeg" Type="http://schemas.openxmlformats.org/officeDocument/2006/relationships/image"/><Relationship Id="rId1" Target="../slideLayouts/slideLayout5.xml" Type="http://schemas.openxmlformats.org/officeDocument/2006/relationships/slideLayout"/></Relationships>
</file>

<file path=ppt/slides/_rels/slide24.xml.rels><?xml version="1.0" encoding="UTF-8" standalone="yes" ?><Relationships xmlns="http://schemas.openxmlformats.org/package/2006/relationships"><Relationship Id="rId2" Target="../media/image18.jpeg" Type="http://schemas.openxmlformats.org/officeDocument/2006/relationships/image"/><Relationship Id="rId1" Target="../slideLayouts/slideLayout5.xml" Type="http://schemas.openxmlformats.org/officeDocument/2006/relationships/slideLayout"/></Relationships>
</file>

<file path=ppt/slides/_rels/slide25.xml.rels><?xml version="1.0" encoding="UTF-8" standalone="yes" ?><Relationships xmlns="http://schemas.openxmlformats.org/package/2006/relationships"><Relationship Id="rId2" Target="../media/image19.jpeg" Type="http://schemas.openxmlformats.org/officeDocument/2006/relationships/image"/><Relationship Id="rId1" Target="../slideLayouts/slideLayout5.xml" Type="http://schemas.openxmlformats.org/officeDocument/2006/relationships/slideLayout"/></Relationships>
</file>

<file path=ppt/slides/_rels/slide26.xml.rels><?xml version="1.0" encoding="UTF-8" standalone="yes" ?><Relationships xmlns="http://schemas.openxmlformats.org/package/2006/relationships"><Relationship Id="rId2" Target="../media/image20.jpeg" Type="http://schemas.openxmlformats.org/officeDocument/2006/relationships/image"/><Relationship Id="rId1" Target="../slideLayouts/slideLayout5.xml" Type="http://schemas.openxmlformats.org/officeDocument/2006/relationships/slideLayout"/></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arget="../media/image7.jpeg" Type="http://schemas.openxmlformats.org/officeDocument/2006/relationships/image"/><Relationship Id="rId1" Target="../slideLayouts/slideLayout4.xml" Type="http://schemas.openxmlformats.org/officeDocument/2006/relationships/slideLayout"/></Relationships>
</file>

<file path=ppt/slides/_rels/slide30.xml.rels><?xml version="1.0" encoding="UTF-8" standalone="yes" ?><Relationships xmlns="http://schemas.openxmlformats.org/package/2006/relationships"><Relationship Id="rId2" Target="../media/image24.jpeg" Type="http://schemas.openxmlformats.org/officeDocument/2006/relationships/image"/><Relationship Id="rId1" Target="../slideLayouts/slideLayout5.xml" Type="http://schemas.openxmlformats.org/officeDocument/2006/relationships/slideLayout"/></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arget="../media/image30.jpeg" Type="http://schemas.openxmlformats.org/officeDocument/2006/relationships/image"/><Relationship Id="rId1" Target="../slideLayouts/slideLayout5.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31.jpeg" Type="http://schemas.openxmlformats.org/officeDocument/2006/relationships/image"/><Relationship Id="rId1" Target="../slideLayouts/slideLayout5.xml" Type="http://schemas.openxmlformats.org/officeDocument/2006/relationships/slideLayout"/></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arget="../media/image36.png" Type="http://schemas.openxmlformats.org/officeDocument/2006/relationships/image"/><Relationship Id="rId3" Target="../ink/ink2.xml" Type="http://schemas.openxmlformats.org/officeDocument/2006/relationships/customXml"/><Relationship Id="rId7" Target="../ink/ink4.xml" Type="http://schemas.openxmlformats.org/officeDocument/2006/relationships/customXml"/><Relationship Id="rId2" Target="../media/image33.jpeg" Type="http://schemas.openxmlformats.org/officeDocument/2006/relationships/image"/><Relationship Id="rId1" Target="../slideLayouts/slideLayout4.xml" Type="http://schemas.openxmlformats.org/officeDocument/2006/relationships/slideLayout"/><Relationship Id="rId6" Target="../media/image35.png" Type="http://schemas.openxmlformats.org/officeDocument/2006/relationships/image"/><Relationship Id="rId5" Target="../ink/ink3.xml" Type="http://schemas.openxmlformats.org/officeDocument/2006/relationships/customXml"/><Relationship Id="rId4" Target="../media/image34.png" Type="http://schemas.openxmlformats.org/officeDocument/2006/relationships/image"/></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arget="../media/image37.jpeg" Type="http://schemas.openxmlformats.org/officeDocument/2006/relationships/image"/><Relationship Id="rId1" Target="../slideLayouts/slideLayout4.xml" Type="http://schemas.openxmlformats.org/officeDocument/2006/relationships/slideLayout"/></Relationships>
</file>

<file path=ppt/slides/_rels/slide41.xml.rels><?xml version="1.0" encoding="UTF-8" standalone="yes" ?><Relationships xmlns="http://schemas.openxmlformats.org/package/2006/relationships"><Relationship Id="rId2" Target="../media/image38.jpeg" Type="http://schemas.openxmlformats.org/officeDocument/2006/relationships/image"/><Relationship Id="rId1" Target="../slideLayouts/slideLayout4.xml" Type="http://schemas.openxmlformats.org/officeDocument/2006/relationships/slideLayout"/></Relationships>
</file>

<file path=ppt/slides/_rels/slide42.xml.rels><?xml version="1.0" encoding="UTF-8" standalone="yes" ?><Relationships xmlns="http://schemas.openxmlformats.org/package/2006/relationships"><Relationship Id="rId2" Target="../media/image39.jpeg" Type="http://schemas.openxmlformats.org/officeDocument/2006/relationships/image"/><Relationship Id="rId1" Target="../slideLayouts/slideLayout5.xml" Type="http://schemas.openxmlformats.org/officeDocument/2006/relationships/slideLayout"/></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arget="https://www.nytimes.com/2021/11/11/opinion/sway-kara-swisher-jaron-lanier.html" TargetMode="External" Type="http://schemas.openxmlformats.org/officeDocument/2006/relationships/hyperlink"/><Relationship Id="rId2" Target="../media/image48.jpeg" Type="http://schemas.openxmlformats.org/officeDocument/2006/relationships/image"/><Relationship Id="rId1" Target="../slideLayouts/slideLayout5.xml" Type="http://schemas.openxmlformats.org/officeDocument/2006/relationships/slideLayout"/><Relationship Id="rId4" Target="https://www.nytimes.com/2021/11/11/opinion/sway-kara-swisher-jaron-lanier.html?showTranscript=1" TargetMode="External" Type="http://schemas.openxmlformats.org/officeDocument/2006/relationships/hyperlink"/></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arget="../media/image52.jpeg" Type="http://schemas.openxmlformats.org/officeDocument/2006/relationships/image"/><Relationship Id="rId1" Target="../slideLayouts/slideLayout4.xml" Type="http://schemas.openxmlformats.org/officeDocument/2006/relationships/slideLayout"/></Relationships>
</file>

<file path=ppt/slides/_rels/slide56.xml.rels><?xml version="1.0" encoding="UTF-8" standalone="yes" ?><Relationships xmlns="http://schemas.openxmlformats.org/package/2006/relationships"><Relationship Id="rId2" Target="../media/image53.jpeg" Type="http://schemas.openxmlformats.org/officeDocument/2006/relationships/image"/><Relationship Id="rId1" Target="../slideLayouts/slideLayout5.xml" Type="http://schemas.openxmlformats.org/officeDocument/2006/relationships/slideLayout"/></Relationships>
</file>

<file path=ppt/slides/_rels/slide57.xml.rels><?xml version="1.0" encoding="UTF-8" standalone="yes" ?><Relationships xmlns="http://schemas.openxmlformats.org/package/2006/relationships"><Relationship Id="rId2" Target="../media/image54.jpeg" Type="http://schemas.openxmlformats.org/officeDocument/2006/relationships/image"/><Relationship Id="rId1" Target="../slideLayouts/slideLayout5.xml" Type="http://schemas.openxmlformats.org/officeDocument/2006/relationships/slideLayout"/></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arget="../media/image57.jpeg" Type="http://schemas.openxmlformats.org/officeDocument/2006/relationships/image"/><Relationship Id="rId1" Target="../slideLayouts/slideLayout5.xml" Type="http://schemas.openxmlformats.org/officeDocument/2006/relationships/slideLayout"/></Relationships>
</file>

<file path=ppt/slides/_rels/slide61.xml.rels><?xml version="1.0" encoding="UTF-8" standalone="yes" ?><Relationships xmlns="http://schemas.openxmlformats.org/package/2006/relationships"><Relationship Id="rId2" Target="../media/image58.jpeg" Type="http://schemas.openxmlformats.org/officeDocument/2006/relationships/image"/><Relationship Id="rId1" Target="../slideLayouts/slideLayout5.xml" Type="http://schemas.openxmlformats.org/officeDocument/2006/relationships/slideLayout"/></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arget="../media/image61.png" Type="http://schemas.openxmlformats.org/officeDocument/2006/relationships/image"/><Relationship Id="rId1" Target="../slideLayouts/slideLayout4.xml" Type="http://schemas.openxmlformats.org/officeDocument/2006/relationships/slideLayout"/></Relationships>
</file>

<file path=ppt/slides/_rels/slide65.xml.rels><?xml version="1.0" encoding="UTF-8" standalone="yes" ?><Relationships xmlns="http://schemas.openxmlformats.org/package/2006/relationships"><Relationship Id="rId3" Target="../media/image62.jpeg" Type="http://schemas.openxmlformats.org/officeDocument/2006/relationships/image"/><Relationship Id="rId2" Target="https://twitter.com/grimmelm/status/1459668266515931140" TargetMode="External" Type="http://schemas.openxmlformats.org/officeDocument/2006/relationships/hyperlink"/><Relationship Id="rId1" Target="../slideLayouts/slideLayout5.xml" Type="http://schemas.openxmlformats.org/officeDocument/2006/relationships/slideLayout"/></Relationships>
</file>

<file path=ppt/slides/_rels/slide66.xml.rels><?xml version="1.0" encoding="UTF-8" standalone="yes" ?><Relationships xmlns="http://schemas.openxmlformats.org/package/2006/relationships"><Relationship Id="rId2" Target="../media/image63.jpeg" Type="http://schemas.openxmlformats.org/officeDocument/2006/relationships/image"/><Relationship Id="rId1" Target="../slideLayouts/slideLayout5.xml" Type="http://schemas.openxmlformats.org/officeDocument/2006/relationships/slideLayout"/></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arget="../media/image72.jpeg" Type="http://schemas.openxmlformats.org/officeDocument/2006/relationships/image"/><Relationship Id="rId1" Target="../slideLayouts/slideLayout5.xml" Type="http://schemas.openxmlformats.org/officeDocument/2006/relationships/slideLayout"/></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arget="../media/image76.jpeg" Type="http://schemas.openxmlformats.org/officeDocument/2006/relationships/image"/><Relationship Id="rId2" Target="../media/image75.jpeg" Type="http://schemas.openxmlformats.org/officeDocument/2006/relationships/image"/><Relationship Id="rId1" Target="../slideLayouts/slideLayout5.xml" Type="http://schemas.openxmlformats.org/officeDocument/2006/relationships/slideLayout"/><Relationship Id="rId4" Target="../media/image77.jpeg" Type="http://schemas.openxmlformats.org/officeDocument/2006/relationships/image"/></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arget="../media/image78.jpeg" Type="http://schemas.openxmlformats.org/officeDocument/2006/relationships/image"/><Relationship Id="rId1" Target="../slideLayouts/slideLayout4.xml" Type="http://schemas.openxmlformats.org/officeDocument/2006/relationships/slideLayout"/></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arget="../media/image80.jpeg" Type="http://schemas.openxmlformats.org/officeDocument/2006/relationships/image"/><Relationship Id="rId1" Target="../slideLayouts/slideLayout4.xml" Type="http://schemas.openxmlformats.org/officeDocument/2006/relationships/slideLayout"/></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135509"/>
            <a:ext cx="8042050" cy="1569660"/>
          </a:xfrm>
        </p:spPr>
        <p:txBody>
          <a:bodyPr>
            <a:normAutofit fontScale="90000"/>
          </a:bodyPr>
          <a:lstStyle/>
          <a:p>
            <a:pPr algn="ctr"/>
            <a:br>
              <a:rPr lang="en-US" b="1" dirty="0">
                <a:solidFill>
                  <a:srgbClr val="FFFF00"/>
                </a:solidFill>
                <a:cs typeface="OCR A Std"/>
              </a:rPr>
            </a:b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793174"/>
            <a:ext cx="7958922" cy="4144487"/>
          </a:xfrm>
        </p:spPr>
        <p:txBody>
          <a:bodyPr>
            <a:normAutofit fontScale="85000" lnSpcReduction="20000"/>
          </a:bodyPr>
          <a:lstStyle/>
          <a:p>
            <a:pPr marL="0" indent="0">
              <a:lnSpc>
                <a:spcPct val="110000"/>
              </a:lnSpc>
              <a:buNone/>
            </a:pPr>
            <a:r>
              <a:rPr lang="en-US" sz="2600" b="1" dirty="0">
                <a:solidFill>
                  <a:srgbClr val="FFFF00"/>
                </a:solidFill>
                <a:cs typeface="Lucida Console"/>
              </a:rPr>
              <a:t>Talk </a:t>
            </a:r>
            <a:r>
              <a:rPr lang="en-US" sz="2600" b="1" dirty="0">
                <a:solidFill>
                  <a:srgbClr val="FF0000"/>
                </a:solidFill>
                <a:cs typeface="Lucida Console"/>
              </a:rPr>
              <a:t>9 </a:t>
            </a:r>
          </a:p>
          <a:p>
            <a:pPr marL="0" indent="0">
              <a:lnSpc>
                <a:spcPct val="110000"/>
              </a:lnSpc>
              <a:buNone/>
            </a:pPr>
            <a:r>
              <a:rPr lang="en-US" sz="2600" b="1" dirty="0">
                <a:solidFill>
                  <a:srgbClr val="FFFF00"/>
                </a:solidFill>
                <a:cs typeface="Lucida Console"/>
              </a:rPr>
              <a:t>LAW 422 001</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 UBC</a:t>
            </a:r>
          </a:p>
          <a:p>
            <a:pPr marL="0" indent="0">
              <a:lnSpc>
                <a:spcPct val="110000"/>
              </a:lnSpc>
              <a:buNone/>
            </a:pPr>
            <a:r>
              <a:rPr lang="en-US" sz="2600" b="1" dirty="0">
                <a:solidFill>
                  <a:srgbClr val="FFFF00"/>
                </a:solidFill>
                <a:cs typeface="Lucida Console"/>
              </a:rPr>
              <a:t>Fall, 2021</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3"/>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4"/>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5">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
        <p:nvSpPr>
          <p:cNvPr id="2" name="TextBox 1">
            <a:extLst>
              <a:ext uri="{FF2B5EF4-FFF2-40B4-BE49-F238E27FC236}">
                <a16:creationId xmlns:a16="http://schemas.microsoft.com/office/drawing/2014/main" id="{6840BB17-C7B1-FE4B-A805-A1CF01D0AEFD}"/>
              </a:ext>
            </a:extLst>
          </p:cNvPr>
          <p:cNvSpPr txBox="1"/>
          <p:nvPr/>
        </p:nvSpPr>
        <p:spPr>
          <a:xfrm>
            <a:off x="2240883" y="107903"/>
            <a:ext cx="4158191" cy="830997"/>
          </a:xfrm>
          <a:prstGeom prst="rect">
            <a:avLst/>
          </a:prstGeom>
          <a:noFill/>
        </p:spPr>
        <p:txBody>
          <a:bodyPr wrap="none" rtlCol="0">
            <a:spAutoFit/>
          </a:bodyPr>
          <a:lstStyle/>
          <a:p>
            <a:pPr algn="ctr"/>
            <a:r>
              <a:rPr lang="en-US" sz="4800" b="1">
                <a:solidFill>
                  <a:srgbClr val="FFFF00"/>
                </a:solidFill>
              </a:rPr>
              <a:t>Trademarks</a:t>
            </a:r>
            <a:r>
              <a:rPr lang="en-US" sz="4800" b="1">
                <a:solidFill>
                  <a:srgbClr val="FF0000"/>
                </a:solidFill>
              </a:rPr>
              <a:t> 3</a:t>
            </a:r>
            <a:endParaRPr lang="en-US" sz="4800" b="1" dirty="0">
              <a:solidFill>
                <a:srgbClr val="FF0000"/>
              </a:solidFill>
            </a:endParaRPr>
          </a:p>
        </p:txBody>
      </p:sp>
      <p:pic>
        <p:nvPicPr>
          <p:cNvPr id="4" name="Picture 3" descr="A person eating a donut&#10;&#10;Description automatically generated with medium confidence">
            <a:extLst>
              <a:ext uri="{FF2B5EF4-FFF2-40B4-BE49-F238E27FC236}">
                <a16:creationId xmlns:a16="http://schemas.microsoft.com/office/drawing/2014/main" id="{406F6165-B3A8-E44E-A7A4-2C12B27C687B}"/>
              </a:ext>
            </a:extLst>
          </p:cNvPr>
          <p:cNvPicPr>
            <a:picLocks noChangeAspect="1"/>
          </p:cNvPicPr>
          <p:nvPr/>
        </p:nvPicPr>
        <p:blipFill>
          <a:blip r:embed="rId6"/>
          <a:stretch>
            <a:fillRect/>
          </a:stretch>
        </p:blipFill>
        <p:spPr>
          <a:xfrm flipH="1">
            <a:off x="7874422" y="3368883"/>
            <a:ext cx="116590" cy="251040"/>
          </a:xfrm>
          <a:prstGeom prst="rect">
            <a:avLst/>
          </a:prstGeom>
        </p:spPr>
      </p:pic>
    </p:spTree>
    <p:extLst>
      <p:ext uri="{BB962C8B-B14F-4D97-AF65-F5344CB8AC3E}">
        <p14:creationId xmlns:p14="http://schemas.microsoft.com/office/powerpoint/2010/main" val="140457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2476FA-8CA5-AC49-B0B2-6BEF0AF4957A}"/>
              </a:ext>
            </a:extLst>
          </p:cNvPr>
          <p:cNvSpPr>
            <a:spLocks noGrp="1"/>
          </p:cNvSpPr>
          <p:nvPr>
            <p:ph sz="quarter" idx="10"/>
          </p:nvPr>
        </p:nvSpPr>
        <p:spPr>
          <a:xfrm>
            <a:off x="457200" y="1219200"/>
            <a:ext cx="8229600" cy="4506934"/>
          </a:xfrm>
        </p:spPr>
        <p:txBody>
          <a:bodyPr>
            <a:normAutofit/>
          </a:bodyPr>
          <a:lstStyle/>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Thank you for </a:t>
            </a:r>
          </a:p>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your </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optional</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 bios</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 </a:t>
            </a:r>
          </a:p>
          <a:p>
            <a:pPr marL="0" indent="0" algn="ctr">
              <a:lnSpc>
                <a:spcPct val="100000"/>
              </a:lnSpc>
              <a:buNone/>
            </a:pPr>
            <a:r>
              <a:rPr lang="en-US" sz="7200" dirty="0">
                <a:solidFill>
                  <a:srgbClr val="FFFF00"/>
                </a:solidFill>
                <a:latin typeface="Apple Chancery" panose="03020702040506060504" pitchFamily="66" charset="-79"/>
                <a:cs typeface="Apple Chancery" panose="03020702040506060504" pitchFamily="66" charset="-79"/>
              </a:rPr>
              <a:t>Much appreciated</a:t>
            </a:r>
            <a:r>
              <a:rPr lang="en-US" sz="7200" dirty="0">
                <a:solidFill>
                  <a:schemeClr val="bg1"/>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4230921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US" sz="3600" dirty="0">
                <a:solidFill>
                  <a:srgbClr val="FFFF00"/>
                </a:solidFill>
                <a:latin typeface="Arial" charset="0"/>
              </a:rPr>
              <a:t>A TM owner who has a registered mark that resembles an official mark effectively has their rights frozen </a:t>
            </a:r>
            <a:r>
              <a:rPr lang="en-US" sz="3600" dirty="0">
                <a:solidFill>
                  <a:schemeClr val="bg1"/>
                </a:solidFill>
                <a:latin typeface="Arial" charset="0"/>
              </a:rPr>
              <a:t>at the time of publication of the official mark</a:t>
            </a:r>
          </a:p>
          <a:p>
            <a:pPr lvl="1">
              <a:lnSpc>
                <a:spcPct val="100000"/>
              </a:lnSpc>
            </a:pPr>
            <a:r>
              <a:rPr lang="en-US" sz="3600" dirty="0">
                <a:solidFill>
                  <a:schemeClr val="bg1"/>
                </a:solidFill>
                <a:latin typeface="Arial" charset="0"/>
              </a:rPr>
              <a:t>See </a:t>
            </a:r>
            <a:r>
              <a:rPr lang="en-US" sz="3600" i="1" dirty="0">
                <a:solidFill>
                  <a:srgbClr val="00B0F0"/>
                </a:solidFill>
                <a:latin typeface="Arial" charset="0"/>
              </a:rPr>
              <a:t>Royal Roads University v. R. </a:t>
            </a:r>
            <a:r>
              <a:rPr lang="en-US" sz="3600" dirty="0">
                <a:solidFill>
                  <a:schemeClr val="bg1"/>
                </a:solidFill>
                <a:latin typeface="Arial" charset="0"/>
              </a:rPr>
              <a:t>(2003), 27 CPR (4</a:t>
            </a:r>
            <a:r>
              <a:rPr lang="en-US" sz="3600" baseline="30000" dirty="0">
                <a:solidFill>
                  <a:schemeClr val="bg1"/>
                </a:solidFill>
                <a:latin typeface="Arial" charset="0"/>
              </a:rPr>
              <a:t>th</a:t>
            </a:r>
            <a:r>
              <a:rPr lang="en-US" sz="3600" dirty="0">
                <a:solidFill>
                  <a:schemeClr val="bg1"/>
                </a:solidFill>
                <a:latin typeface="Arial" charset="0"/>
              </a:rPr>
              <a:t>) 240 (F.C.)</a:t>
            </a:r>
          </a:p>
        </p:txBody>
      </p:sp>
      <p:sp>
        <p:nvSpPr>
          <p:cNvPr id="4" name="Slide Number Placeholder 3"/>
          <p:cNvSpPr>
            <a:spLocks noGrp="1"/>
          </p:cNvSpPr>
          <p:nvPr>
            <p:ph type="sldNum" sz="quarter" idx="12"/>
          </p:nvPr>
        </p:nvSpPr>
        <p:spPr/>
        <p:txBody>
          <a:bodyPr/>
          <a:lstStyle/>
          <a:p>
            <a:fld id="{600857A6-B069-5747-8C2C-4237D03FF20B}" type="slidenum">
              <a:rPr lang="en-US" smtClean="0"/>
              <a:t>100</a:t>
            </a:fld>
            <a:endParaRPr lang="en-US"/>
          </a:p>
        </p:txBody>
      </p:sp>
    </p:spTree>
    <p:extLst>
      <p:ext uri="{BB962C8B-B14F-4D97-AF65-F5344CB8AC3E}">
        <p14:creationId xmlns:p14="http://schemas.microsoft.com/office/powerpoint/2010/main" val="6833103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1757598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8809265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4384" y="515007"/>
            <a:ext cx="8875231" cy="4782208"/>
          </a:xfrm>
        </p:spPr>
        <p:txBody>
          <a:bodyPr>
            <a:normAutofit/>
          </a:bodyPr>
          <a:lstStyle/>
          <a:p>
            <a:pPr marL="0" indent="0" algn="ctr">
              <a:buNone/>
            </a:pPr>
            <a:endPar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endParaRPr>
          </a:p>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Continuing From</a:t>
            </a:r>
          </a:p>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Last Week</a:t>
            </a:r>
          </a:p>
          <a:p>
            <a:pPr marL="0" indent="0" algn="ctr">
              <a:buNone/>
            </a:pPr>
            <a:endParaRPr lang="en-US" sz="9600" dirty="0"/>
          </a:p>
        </p:txBody>
      </p:sp>
    </p:spTree>
    <p:extLst>
      <p:ext uri="{BB962C8B-B14F-4D97-AF65-F5344CB8AC3E}">
        <p14:creationId xmlns:p14="http://schemas.microsoft.com/office/powerpoint/2010/main" val="25198471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3128"/>
            <a:ext cx="8229600" cy="1025330"/>
          </a:xfrm>
        </p:spPr>
        <p:txBody>
          <a:bodyPr/>
          <a:lstStyle/>
          <a:p>
            <a:pPr algn="ctr"/>
            <a:r>
              <a:rPr lang="en-US" b="1" dirty="0">
                <a:solidFill>
                  <a:srgbClr val="FFFF00"/>
                </a:solidFill>
              </a:rPr>
              <a:t>Trademarks	</a:t>
            </a:r>
            <a:r>
              <a:rPr lang="en-US" b="1" dirty="0">
                <a:solidFill>
                  <a:srgbClr val="FF0000"/>
                </a:solidFill>
              </a:rPr>
              <a:t>: </a:t>
            </a:r>
            <a:r>
              <a:rPr lang="en-US" dirty="0">
                <a:solidFill>
                  <a:schemeClr val="bg1"/>
                </a:solidFill>
              </a:rPr>
              <a:t>Use</a:t>
            </a:r>
          </a:p>
        </p:txBody>
      </p:sp>
      <p:sp>
        <p:nvSpPr>
          <p:cNvPr id="2" name="Content Placeholder 1"/>
          <p:cNvSpPr>
            <a:spLocks noGrp="1"/>
          </p:cNvSpPr>
          <p:nvPr>
            <p:ph idx="1"/>
          </p:nvPr>
        </p:nvSpPr>
        <p:spPr/>
        <p:txBody>
          <a:bodyPr>
            <a:normAutofit/>
          </a:bodyPr>
          <a:lstStyle/>
          <a:p>
            <a:pPr marL="0" indent="0" algn="ctr">
              <a:buNone/>
            </a:pPr>
            <a:r>
              <a:rPr lang="en-US" sz="9600" dirty="0">
                <a:solidFill>
                  <a:schemeClr val="bg1"/>
                </a:solidFill>
              </a:rPr>
              <a:t>USE IT </a:t>
            </a:r>
          </a:p>
          <a:p>
            <a:pPr marL="0" indent="0" algn="ctr">
              <a:buNone/>
            </a:pPr>
            <a:r>
              <a:rPr lang="en-US" sz="9600" dirty="0">
                <a:solidFill>
                  <a:srgbClr val="FFFF00"/>
                </a:solidFill>
              </a:rPr>
              <a:t>OR</a:t>
            </a:r>
            <a:r>
              <a:rPr lang="en-US" sz="9600" dirty="0">
                <a:solidFill>
                  <a:schemeClr val="bg1"/>
                </a:solidFill>
              </a:rPr>
              <a:t> </a:t>
            </a:r>
          </a:p>
          <a:p>
            <a:pPr marL="0" indent="0" algn="ctr">
              <a:buNone/>
            </a:pPr>
            <a:r>
              <a:rPr lang="en-US" sz="9600" dirty="0">
                <a:solidFill>
                  <a:schemeClr val="bg1"/>
                </a:solidFill>
              </a:rPr>
              <a:t>LOSE IT</a:t>
            </a:r>
            <a:r>
              <a:rPr lang="en-US" sz="96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104</a:t>
            </a:fld>
            <a:endParaRPr lang="en-US"/>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7036AEB-4B2A-D446-981A-C4B9B162BB64}"/>
                  </a:ext>
                </a:extLst>
              </p14:cNvPr>
              <p14:cNvContentPartPr/>
              <p14:nvPr/>
            </p14:nvContentPartPr>
            <p14:xfrm>
              <a:off x="2577708" y="5534028"/>
              <a:ext cx="2417040" cy="154800"/>
            </p14:xfrm>
          </p:contentPart>
        </mc:Choice>
        <mc:Fallback xmlns="">
          <p:pic>
            <p:nvPicPr>
              <p:cNvPr id="8" name="Ink 7">
                <a:extLst>
                  <a:ext uri="{FF2B5EF4-FFF2-40B4-BE49-F238E27FC236}">
                    <a16:creationId xmlns:a16="http://schemas.microsoft.com/office/drawing/2014/main" id="{47036AEB-4B2A-D446-981A-C4B9B162BB64}"/>
                  </a:ext>
                </a:extLst>
              </p:cNvPr>
              <p:cNvPicPr/>
              <p:nvPr/>
            </p:nvPicPr>
            <p:blipFill>
              <a:blip r:embed="rId6"/>
              <a:stretch>
                <a:fillRect/>
              </a:stretch>
            </p:blipFill>
            <p:spPr>
              <a:xfrm>
                <a:off x="2568708" y="5525028"/>
                <a:ext cx="24346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8E8255D2-423B-7641-ACE6-5D5758DB40B2}"/>
                  </a:ext>
                </a:extLst>
              </p14:cNvPr>
              <p14:cNvContentPartPr/>
              <p14:nvPr/>
            </p14:nvContentPartPr>
            <p14:xfrm>
              <a:off x="2605068" y="5671908"/>
              <a:ext cx="2386800" cy="162360"/>
            </p14:xfrm>
          </p:contentPart>
        </mc:Choice>
        <mc:Fallback xmlns="">
          <p:pic>
            <p:nvPicPr>
              <p:cNvPr id="9" name="Ink 8">
                <a:extLst>
                  <a:ext uri="{FF2B5EF4-FFF2-40B4-BE49-F238E27FC236}">
                    <a16:creationId xmlns:a16="http://schemas.microsoft.com/office/drawing/2014/main" id="{8E8255D2-423B-7641-ACE6-5D5758DB40B2}"/>
                  </a:ext>
                </a:extLst>
              </p:cNvPr>
              <p:cNvPicPr/>
              <p:nvPr/>
            </p:nvPicPr>
            <p:blipFill>
              <a:blip r:embed="rId8"/>
              <a:stretch>
                <a:fillRect/>
              </a:stretch>
            </p:blipFill>
            <p:spPr>
              <a:xfrm>
                <a:off x="2596428" y="5663268"/>
                <a:ext cx="2404440" cy="180000"/>
              </a:xfrm>
              <a:prstGeom prst="rect">
                <a:avLst/>
              </a:prstGeom>
            </p:spPr>
          </p:pic>
        </mc:Fallback>
      </mc:AlternateContent>
    </p:spTree>
    <p:extLst>
      <p:ext uri="{BB962C8B-B14F-4D97-AF65-F5344CB8AC3E}">
        <p14:creationId xmlns:p14="http://schemas.microsoft.com/office/powerpoint/2010/main" val="17827707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246909"/>
            <a:ext cx="8229600" cy="4502634"/>
          </a:xfrm>
        </p:spPr>
        <p:txBody>
          <a:bodyPr>
            <a:normAutofit fontScale="85000" lnSpcReduction="20000"/>
          </a:bodyPr>
          <a:lstStyle/>
          <a:p>
            <a:pPr marL="0" indent="0">
              <a:lnSpc>
                <a:spcPct val="110000"/>
              </a:lnSpc>
              <a:buNone/>
            </a:pPr>
            <a:r>
              <a:rPr lang="en-US" sz="4000" b="1" dirty="0">
                <a:solidFill>
                  <a:srgbClr val="FF0000"/>
                </a:solidFill>
              </a:rPr>
              <a:t>“</a:t>
            </a:r>
            <a:r>
              <a:rPr lang="en-US" sz="4000" b="1" dirty="0">
                <a:solidFill>
                  <a:srgbClr val="FFFF00"/>
                </a:solidFill>
              </a:rPr>
              <a:t>Use</a:t>
            </a:r>
            <a:r>
              <a:rPr lang="en-US" sz="4000" b="1" dirty="0">
                <a:solidFill>
                  <a:srgbClr val="FF0000"/>
                </a:solidFill>
              </a:rPr>
              <a:t>”</a:t>
            </a:r>
          </a:p>
          <a:p>
            <a:pPr>
              <a:lnSpc>
                <a:spcPct val="110000"/>
              </a:lnSpc>
            </a:pPr>
            <a:r>
              <a:rPr lang="en-US" sz="4000" dirty="0">
                <a:solidFill>
                  <a:srgbClr val="FFFF00"/>
                </a:solidFill>
              </a:rPr>
              <a:t>First use … entitles you to register a TM </a:t>
            </a:r>
            <a:r>
              <a:rPr lang="en-US" sz="4000" dirty="0">
                <a:solidFill>
                  <a:schemeClr val="bg1"/>
                </a:solidFill>
              </a:rPr>
              <a:t>but amended provisions now allow for filing without intended use.</a:t>
            </a:r>
          </a:p>
          <a:p>
            <a:pPr>
              <a:lnSpc>
                <a:spcPct val="110000"/>
              </a:lnSpc>
            </a:pPr>
            <a:r>
              <a:rPr lang="en-US" sz="4000" dirty="0">
                <a:solidFill>
                  <a:srgbClr val="FFFF00"/>
                </a:solidFill>
              </a:rPr>
              <a:t>Failure to use </a:t>
            </a:r>
            <a:r>
              <a:rPr lang="en-US" sz="4000" dirty="0">
                <a:solidFill>
                  <a:schemeClr val="bg1"/>
                </a:solidFill>
              </a:rPr>
              <a:t>… basis for </a:t>
            </a:r>
            <a:r>
              <a:rPr lang="en-US" sz="4000" dirty="0">
                <a:solidFill>
                  <a:srgbClr val="FFFF00"/>
                </a:solidFill>
              </a:rPr>
              <a:t>expungement </a:t>
            </a:r>
            <a:r>
              <a:rPr lang="en-US" sz="4000" dirty="0">
                <a:solidFill>
                  <a:schemeClr val="bg1"/>
                </a:solidFill>
              </a:rPr>
              <a:t>of TM</a:t>
            </a:r>
          </a:p>
          <a:p>
            <a:pPr>
              <a:lnSpc>
                <a:spcPct val="110000"/>
              </a:lnSpc>
            </a:pPr>
            <a:r>
              <a:rPr lang="en-US" sz="4000" dirty="0">
                <a:solidFill>
                  <a:srgbClr val="FFFF00"/>
                </a:solidFill>
              </a:rPr>
              <a:t>Unauthorized use </a:t>
            </a:r>
            <a:r>
              <a:rPr lang="en-US" sz="4000" dirty="0">
                <a:solidFill>
                  <a:schemeClr val="bg1"/>
                </a:solidFill>
              </a:rPr>
              <a:t>… could lead to </a:t>
            </a:r>
            <a:r>
              <a:rPr lang="en-US" sz="4000" dirty="0">
                <a:solidFill>
                  <a:srgbClr val="FFFF00"/>
                </a:solidFill>
              </a:rPr>
              <a:t>infringement actions</a:t>
            </a:r>
          </a:p>
        </p:txBody>
      </p:sp>
      <p:sp>
        <p:nvSpPr>
          <p:cNvPr id="4" name="Slide Number Placeholder 3"/>
          <p:cNvSpPr>
            <a:spLocks noGrp="1"/>
          </p:cNvSpPr>
          <p:nvPr>
            <p:ph type="sldNum" sz="quarter" idx="12"/>
          </p:nvPr>
        </p:nvSpPr>
        <p:spPr/>
        <p:txBody>
          <a:bodyPr/>
          <a:lstStyle/>
          <a:p>
            <a:fld id="{600857A6-B069-5747-8C2C-4237D03FF20B}" type="slidenum">
              <a:rPr lang="en-US" smtClean="0"/>
              <a:t>105</a:t>
            </a:fld>
            <a:endParaRPr 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4998462-65C5-674B-BC51-ACF8D4E48ED2}"/>
                  </a:ext>
                </a:extLst>
              </p14:cNvPr>
              <p14:cNvContentPartPr/>
              <p14:nvPr/>
            </p14:nvContentPartPr>
            <p14:xfrm>
              <a:off x="1856988" y="2274228"/>
              <a:ext cx="360" cy="360"/>
            </p14:xfrm>
          </p:contentPart>
        </mc:Choice>
        <mc:Fallback xmlns="">
          <p:pic>
            <p:nvPicPr>
              <p:cNvPr id="3" name="Ink 2">
                <a:extLst>
                  <a:ext uri="{FF2B5EF4-FFF2-40B4-BE49-F238E27FC236}">
                    <a16:creationId xmlns:a16="http://schemas.microsoft.com/office/drawing/2014/main" id="{74998462-65C5-674B-BC51-ACF8D4E48ED2}"/>
                  </a:ext>
                </a:extLst>
              </p:cNvPr>
              <p:cNvPicPr/>
              <p:nvPr/>
            </p:nvPicPr>
            <p:blipFill>
              <a:blip r:embed="rId6"/>
              <a:stretch>
                <a:fillRect/>
              </a:stretch>
            </p:blipFill>
            <p:spPr>
              <a:xfrm>
                <a:off x="1847988" y="2265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2B5053EE-CE34-2A45-A4FD-B54A13D2C1AB}"/>
                  </a:ext>
                </a:extLst>
              </p14:cNvPr>
              <p14:cNvContentPartPr/>
              <p14:nvPr/>
            </p14:nvContentPartPr>
            <p14:xfrm>
              <a:off x="5214348" y="3210948"/>
              <a:ext cx="360" cy="360"/>
            </p14:xfrm>
          </p:contentPart>
        </mc:Choice>
        <mc:Fallback xmlns="">
          <p:pic>
            <p:nvPicPr>
              <p:cNvPr id="5" name="Ink 4">
                <a:extLst>
                  <a:ext uri="{FF2B5EF4-FFF2-40B4-BE49-F238E27FC236}">
                    <a16:creationId xmlns:a16="http://schemas.microsoft.com/office/drawing/2014/main" id="{2B5053EE-CE34-2A45-A4FD-B54A13D2C1AB}"/>
                  </a:ext>
                </a:extLst>
              </p:cNvPr>
              <p:cNvPicPr/>
              <p:nvPr/>
            </p:nvPicPr>
            <p:blipFill>
              <a:blip r:embed="rId6"/>
              <a:stretch>
                <a:fillRect/>
              </a:stretch>
            </p:blipFill>
            <p:spPr>
              <a:xfrm>
                <a:off x="5205708" y="3201948"/>
                <a:ext cx="18000" cy="18000"/>
              </a:xfrm>
              <a:prstGeom prst="rect">
                <a:avLst/>
              </a:prstGeom>
            </p:spPr>
          </p:pic>
        </mc:Fallback>
      </mc:AlternateContent>
    </p:spTree>
    <p:extLst>
      <p:ext uri="{BB962C8B-B14F-4D97-AF65-F5344CB8AC3E}">
        <p14:creationId xmlns:p14="http://schemas.microsoft.com/office/powerpoint/2010/main" val="2747287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140031"/>
            <a:ext cx="8229600" cy="4609512"/>
          </a:xfrm>
        </p:spPr>
        <p:txBody>
          <a:bodyPr>
            <a:normAutofit lnSpcReduction="10000"/>
          </a:bodyPr>
          <a:lstStyle/>
          <a:p>
            <a:pPr marL="0" lvl="0" indent="0">
              <a:lnSpc>
                <a:spcPct val="100000"/>
              </a:lnSpc>
              <a:buNone/>
            </a:pPr>
            <a:r>
              <a:rPr lang="en-US" sz="2800" b="1" i="1" dirty="0">
                <a:solidFill>
                  <a:schemeClr val="bg1"/>
                </a:solidFill>
              </a:rPr>
              <a:t>4.</a:t>
            </a:r>
            <a:r>
              <a:rPr lang="en-US" sz="2800" i="1" dirty="0">
                <a:solidFill>
                  <a:schemeClr val="bg1"/>
                </a:solidFill>
              </a:rPr>
              <a:t> (1) </a:t>
            </a:r>
            <a:r>
              <a:rPr lang="en-US" sz="2800" i="1" dirty="0">
                <a:solidFill>
                  <a:srgbClr val="FFFF00"/>
                </a:solidFill>
              </a:rPr>
              <a:t>A trade-mark is deemed to be </a:t>
            </a:r>
            <a:r>
              <a:rPr lang="en-US" sz="2800" i="1" dirty="0">
                <a:solidFill>
                  <a:srgbClr val="FF0000"/>
                </a:solidFill>
              </a:rPr>
              <a:t>used </a:t>
            </a:r>
            <a:r>
              <a:rPr lang="en-US" sz="2800" i="1" dirty="0">
                <a:solidFill>
                  <a:srgbClr val="FFFF00"/>
                </a:solidFill>
              </a:rPr>
              <a:t>in association with goods if</a:t>
            </a:r>
            <a:r>
              <a:rPr lang="en-US" sz="2800" i="1" dirty="0">
                <a:solidFill>
                  <a:schemeClr val="bg1"/>
                </a:solidFill>
              </a:rPr>
              <a:t>, at the time of the transfer of the property in or possession of the goods, in the normal course of trade, </a:t>
            </a:r>
            <a:r>
              <a:rPr lang="en-US" sz="2800" i="1" dirty="0">
                <a:solidFill>
                  <a:srgbClr val="FFFF00"/>
                </a:solidFill>
              </a:rPr>
              <a:t>it is marked on the goods themselves or on the packages</a:t>
            </a:r>
            <a:r>
              <a:rPr lang="en-US" sz="2800" i="1" dirty="0">
                <a:solidFill>
                  <a:schemeClr val="bg1"/>
                </a:solidFill>
              </a:rPr>
              <a:t> in which they are distributed or it is in any other manner so associated with the goods </a:t>
            </a:r>
            <a:r>
              <a:rPr lang="en-US" sz="2800" i="1" dirty="0">
                <a:solidFill>
                  <a:srgbClr val="FFFF00"/>
                </a:solidFill>
              </a:rPr>
              <a:t>that notice of the association is then given</a:t>
            </a:r>
            <a:r>
              <a:rPr lang="en-US" sz="2800" i="1" dirty="0">
                <a:solidFill>
                  <a:schemeClr val="bg1"/>
                </a:solidFill>
              </a:rPr>
              <a:t> to the person to whom the property or possession is transferred.</a:t>
            </a:r>
            <a:endParaRPr lang="en-CA" sz="2800" i="1" dirty="0">
              <a:solidFill>
                <a:schemeClr val="bg1"/>
              </a:solidFill>
            </a:endParaRPr>
          </a:p>
          <a:p>
            <a:pPr marL="0" lvl="0" indent="0">
              <a:lnSpc>
                <a:spcPct val="100000"/>
              </a:lnSpc>
              <a:buNone/>
            </a:pPr>
            <a:r>
              <a:rPr lang="en-US" sz="2800" i="1" dirty="0">
                <a:solidFill>
                  <a:schemeClr val="bg1"/>
                </a:solidFill>
              </a:rPr>
              <a:t>(2) A trade-mark is deemed to be </a:t>
            </a:r>
            <a:r>
              <a:rPr lang="en-US" sz="2800" i="1" dirty="0">
                <a:solidFill>
                  <a:srgbClr val="FFFF00"/>
                </a:solidFill>
              </a:rPr>
              <a:t>used in association with services </a:t>
            </a:r>
            <a:r>
              <a:rPr lang="en-US" sz="2800" i="1" dirty="0">
                <a:solidFill>
                  <a:schemeClr val="bg1"/>
                </a:solidFill>
              </a:rPr>
              <a:t>if it is used or displayed in the performance or advertising of those services.</a:t>
            </a:r>
            <a:endParaRPr lang="en-CA" sz="2800" i="1"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106</a:t>
            </a:fld>
            <a:endParaRPr lang="en-US"/>
          </a:p>
        </p:txBody>
      </p:sp>
    </p:spTree>
    <p:extLst>
      <p:ext uri="{BB962C8B-B14F-4D97-AF65-F5344CB8AC3E}">
        <p14:creationId xmlns:p14="http://schemas.microsoft.com/office/powerpoint/2010/main" val="30791341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722888"/>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49382" y="855023"/>
            <a:ext cx="8894617" cy="5118265"/>
          </a:xfrm>
        </p:spPr>
        <p:txBody>
          <a:bodyPr>
            <a:noAutofit/>
          </a:bodyPr>
          <a:lstStyle/>
          <a:p>
            <a:pPr marL="0" indent="0">
              <a:lnSpc>
                <a:spcPct val="100000"/>
              </a:lnSpc>
              <a:buNone/>
            </a:pPr>
            <a:r>
              <a:rPr lang="en-US" sz="2300" i="1" dirty="0" err="1">
                <a:solidFill>
                  <a:srgbClr val="00B0F0"/>
                </a:solidFill>
              </a:rPr>
              <a:t>Syntex</a:t>
            </a:r>
            <a:r>
              <a:rPr lang="en-US" sz="2300" i="1" dirty="0">
                <a:solidFill>
                  <a:srgbClr val="00B0F0"/>
                </a:solidFill>
              </a:rPr>
              <a:t> Inc. v. </a:t>
            </a:r>
            <a:r>
              <a:rPr lang="en-US" sz="2300" i="1" dirty="0" err="1">
                <a:solidFill>
                  <a:srgbClr val="00B0F0"/>
                </a:solidFill>
              </a:rPr>
              <a:t>Apotex</a:t>
            </a:r>
            <a:r>
              <a:rPr lang="en-US" sz="2300" i="1" dirty="0">
                <a:solidFill>
                  <a:srgbClr val="00B0F0"/>
                </a:solidFill>
              </a:rPr>
              <a:t> Inc., </a:t>
            </a:r>
            <a:r>
              <a:rPr lang="en-US" sz="2300" dirty="0">
                <a:solidFill>
                  <a:schemeClr val="bg1"/>
                </a:solidFill>
              </a:rPr>
              <a:t>[1984] 2 FC 1012 (FCA)</a:t>
            </a:r>
          </a:p>
          <a:p>
            <a:pPr marL="0" indent="0">
              <a:lnSpc>
                <a:spcPct val="100000"/>
              </a:lnSpc>
              <a:buNone/>
            </a:pPr>
            <a:r>
              <a:rPr lang="en-US" sz="2300" dirty="0">
                <a:solidFill>
                  <a:schemeClr val="bg1"/>
                </a:solidFill>
              </a:rPr>
              <a:t>Facts: </a:t>
            </a:r>
          </a:p>
          <a:p>
            <a:pPr lvl="1">
              <a:lnSpc>
                <a:spcPct val="100000"/>
              </a:lnSpc>
            </a:pPr>
            <a:r>
              <a:rPr lang="en-CA" sz="2300" dirty="0" err="1">
                <a:solidFill>
                  <a:srgbClr val="FFFF00"/>
                </a:solidFill>
              </a:rPr>
              <a:t>Syntex</a:t>
            </a:r>
            <a:r>
              <a:rPr lang="en-CA" sz="2300" dirty="0">
                <a:solidFill>
                  <a:schemeClr val="bg1"/>
                </a:solidFill>
              </a:rPr>
              <a:t>  was the </a:t>
            </a:r>
            <a:r>
              <a:rPr lang="en-CA" sz="2300" dirty="0">
                <a:solidFill>
                  <a:srgbClr val="FFFF00"/>
                </a:solidFill>
              </a:rPr>
              <a:t>registered owner of the </a:t>
            </a:r>
            <a:r>
              <a:rPr lang="en-CA" sz="2300" dirty="0" err="1">
                <a:solidFill>
                  <a:srgbClr val="FFFF00"/>
                </a:solidFill>
              </a:rPr>
              <a:t>TradeMark</a:t>
            </a:r>
            <a:r>
              <a:rPr lang="en-CA" sz="2300" dirty="0">
                <a:solidFill>
                  <a:srgbClr val="FFFF00"/>
                </a:solidFill>
              </a:rPr>
              <a:t> </a:t>
            </a:r>
            <a:r>
              <a:rPr lang="en-CA" sz="2300" dirty="0">
                <a:solidFill>
                  <a:srgbClr val="00B0F0"/>
                </a:solidFill>
              </a:rPr>
              <a:t>Napro</a:t>
            </a:r>
            <a:r>
              <a:rPr lang="en-CA" sz="2300" dirty="0">
                <a:solidFill>
                  <a:srgbClr val="FFFF00"/>
                </a:solidFill>
              </a:rPr>
              <a:t>syn</a:t>
            </a:r>
            <a:r>
              <a:rPr lang="en-CA" sz="2300" dirty="0">
                <a:solidFill>
                  <a:schemeClr val="bg1"/>
                </a:solidFill>
              </a:rPr>
              <a:t>; has sold Naproxen under this name since 1974. </a:t>
            </a:r>
          </a:p>
          <a:p>
            <a:pPr lvl="1">
              <a:lnSpc>
                <a:spcPct val="100000"/>
              </a:lnSpc>
            </a:pPr>
            <a:r>
              <a:rPr lang="en-CA" sz="2300" dirty="0">
                <a:solidFill>
                  <a:srgbClr val="FFFF00"/>
                </a:solidFill>
              </a:rPr>
              <a:t>Apotex took </a:t>
            </a:r>
            <a:r>
              <a:rPr lang="en-CA" sz="2300" dirty="0">
                <a:solidFill>
                  <a:srgbClr val="FF0000"/>
                </a:solidFill>
              </a:rPr>
              <a:t>Apo-</a:t>
            </a:r>
            <a:r>
              <a:rPr lang="en-CA" sz="2300" dirty="0">
                <a:solidFill>
                  <a:srgbClr val="00B0F0"/>
                </a:solidFill>
              </a:rPr>
              <a:t>Napro</a:t>
            </a:r>
            <a:r>
              <a:rPr lang="en-CA" sz="2300" dirty="0">
                <a:solidFill>
                  <a:srgbClr val="FF0000"/>
                </a:solidFill>
              </a:rPr>
              <a:t>xen</a:t>
            </a:r>
            <a:r>
              <a:rPr lang="en-CA" sz="2300" dirty="0">
                <a:solidFill>
                  <a:schemeClr val="bg1"/>
                </a:solidFill>
              </a:rPr>
              <a:t> as the brand name of its product; </a:t>
            </a:r>
            <a:r>
              <a:rPr lang="en-CA" sz="2300" dirty="0">
                <a:solidFill>
                  <a:srgbClr val="FFFF00"/>
                </a:solidFill>
              </a:rPr>
              <a:t>registered it as a TM in Canada</a:t>
            </a:r>
            <a:r>
              <a:rPr lang="en-CA" sz="2300" dirty="0">
                <a:solidFill>
                  <a:schemeClr val="bg1"/>
                </a:solidFill>
              </a:rPr>
              <a:t>. </a:t>
            </a:r>
          </a:p>
          <a:p>
            <a:pPr lvl="1">
              <a:lnSpc>
                <a:spcPct val="100000"/>
              </a:lnSpc>
            </a:pPr>
            <a:r>
              <a:rPr lang="en-CA" sz="2300" dirty="0">
                <a:solidFill>
                  <a:schemeClr val="bg1"/>
                </a:solidFill>
              </a:rPr>
              <a:t>In 1982 </a:t>
            </a:r>
            <a:r>
              <a:rPr lang="en-CA" sz="2300" dirty="0">
                <a:solidFill>
                  <a:srgbClr val="FFFF00"/>
                </a:solidFill>
              </a:rPr>
              <a:t>Apotex distributed a one-page flyer</a:t>
            </a:r>
            <a:r>
              <a:rPr lang="en-CA" sz="2300" dirty="0">
                <a:solidFill>
                  <a:schemeClr val="bg1"/>
                </a:solidFill>
              </a:rPr>
              <a:t> to hospital and retail pharmacists in Canada designed </a:t>
            </a:r>
            <a:r>
              <a:rPr lang="en-CA" sz="2300" dirty="0">
                <a:solidFill>
                  <a:srgbClr val="FFFF00"/>
                </a:solidFill>
              </a:rPr>
              <a:t>to promote the sale of Apo-Naproxen</a:t>
            </a:r>
            <a:r>
              <a:rPr lang="en-CA" sz="2300" dirty="0">
                <a:solidFill>
                  <a:schemeClr val="bg1"/>
                </a:solidFill>
              </a:rPr>
              <a:t>. </a:t>
            </a:r>
            <a:r>
              <a:rPr lang="en-CA" sz="2300" dirty="0">
                <a:solidFill>
                  <a:srgbClr val="00B0F0"/>
                </a:solidFill>
              </a:rPr>
              <a:t>Napro</a:t>
            </a:r>
            <a:r>
              <a:rPr lang="en-CA" sz="2300" dirty="0">
                <a:solidFill>
                  <a:srgbClr val="FF0000"/>
                </a:solidFill>
              </a:rPr>
              <a:t>syn was referenced </a:t>
            </a:r>
            <a:r>
              <a:rPr lang="en-CA" sz="2300" dirty="0">
                <a:solidFill>
                  <a:srgbClr val="FFFF00"/>
                </a:solidFill>
              </a:rPr>
              <a:t>on this flyer</a:t>
            </a:r>
            <a:r>
              <a:rPr lang="en-CA" sz="2300" dirty="0">
                <a:solidFill>
                  <a:schemeClr val="bg1"/>
                </a:solidFill>
              </a:rPr>
              <a:t>… </a:t>
            </a:r>
            <a:r>
              <a:rPr lang="en-CA" sz="2300" i="1" dirty="0">
                <a:solidFill>
                  <a:schemeClr val="bg1"/>
                </a:solidFill>
              </a:rPr>
              <a:t>A note w. Naprosyn 250mg written on it is juxtaposed with two containers of Apo-Naproxen tablets.</a:t>
            </a:r>
          </a:p>
          <a:p>
            <a:pPr lvl="1">
              <a:lnSpc>
                <a:spcPct val="100000"/>
              </a:lnSpc>
            </a:pPr>
            <a:r>
              <a:rPr lang="en-CA" sz="2300" dirty="0">
                <a:solidFill>
                  <a:schemeClr val="bg1"/>
                </a:solidFill>
              </a:rPr>
              <a:t>Also a message …“</a:t>
            </a:r>
            <a:r>
              <a:rPr lang="en-CA" sz="2300" i="1" dirty="0">
                <a:solidFill>
                  <a:srgbClr val="FFFF00"/>
                </a:solidFill>
              </a:rPr>
              <a:t>Now pharmacists have a choice when filling a prescription for Naprosyn</a:t>
            </a:r>
            <a:r>
              <a:rPr lang="en-CA" sz="2300" i="1" dirty="0">
                <a:solidFill>
                  <a:schemeClr val="bg1"/>
                </a:solidFill>
              </a:rPr>
              <a:t>.”</a:t>
            </a:r>
            <a:r>
              <a:rPr lang="en-CA" sz="2300" dirty="0">
                <a:solidFill>
                  <a:schemeClr val="bg1"/>
                </a:solidFill>
              </a:rPr>
              <a:t>… </a:t>
            </a:r>
            <a:endParaRPr lang="en-US" sz="23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107</a:t>
            </a:fld>
            <a:endParaRPr lang="en-US"/>
          </a:p>
        </p:txBody>
      </p:sp>
    </p:spTree>
    <p:extLst>
      <p:ext uri="{BB962C8B-B14F-4D97-AF65-F5344CB8AC3E}">
        <p14:creationId xmlns:p14="http://schemas.microsoft.com/office/powerpoint/2010/main" val="31650993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199" y="965952"/>
            <a:ext cx="8568047" cy="4900457"/>
          </a:xfrm>
        </p:spPr>
        <p:txBody>
          <a:bodyPr>
            <a:normAutofit/>
          </a:bodyPr>
          <a:lstStyle/>
          <a:p>
            <a:pPr marL="0" indent="0">
              <a:lnSpc>
                <a:spcPct val="100000"/>
              </a:lnSpc>
              <a:buNone/>
            </a:pPr>
            <a:r>
              <a:rPr lang="en-US" sz="2700" i="1" dirty="0" err="1">
                <a:solidFill>
                  <a:srgbClr val="00B0F0"/>
                </a:solidFill>
              </a:rPr>
              <a:t>Syntex</a:t>
            </a:r>
            <a:r>
              <a:rPr lang="en-US" sz="2700" i="1" dirty="0">
                <a:solidFill>
                  <a:srgbClr val="00B0F0"/>
                </a:solidFill>
              </a:rPr>
              <a:t> Inc. v. </a:t>
            </a:r>
            <a:r>
              <a:rPr lang="en-US" sz="2700" i="1" dirty="0" err="1">
                <a:solidFill>
                  <a:srgbClr val="00B0F0"/>
                </a:solidFill>
              </a:rPr>
              <a:t>Apotex</a:t>
            </a:r>
            <a:r>
              <a:rPr lang="en-US" sz="2700" i="1" dirty="0">
                <a:solidFill>
                  <a:srgbClr val="00B0F0"/>
                </a:solidFill>
              </a:rPr>
              <a:t> Inc., </a:t>
            </a:r>
            <a:r>
              <a:rPr lang="en-US" sz="2700" dirty="0">
                <a:solidFill>
                  <a:schemeClr val="bg1"/>
                </a:solidFill>
              </a:rPr>
              <a:t>[1984] 2 FC 1012 (FCA)</a:t>
            </a:r>
          </a:p>
          <a:p>
            <a:pPr>
              <a:lnSpc>
                <a:spcPct val="100000"/>
              </a:lnSpc>
            </a:pPr>
            <a:r>
              <a:rPr lang="en-US" sz="2700" b="1" dirty="0">
                <a:solidFill>
                  <a:srgbClr val="FFFF00"/>
                </a:solidFill>
              </a:rPr>
              <a:t>Did the Defendants </a:t>
            </a:r>
            <a:r>
              <a:rPr lang="en-US" sz="2700" b="1" dirty="0" err="1">
                <a:solidFill>
                  <a:srgbClr val="FFFF00"/>
                </a:solidFill>
              </a:rPr>
              <a:t>Apotex</a:t>
            </a:r>
            <a:r>
              <a:rPr lang="en-US" sz="2700" b="1" dirty="0">
                <a:solidFill>
                  <a:srgbClr val="FFFF00"/>
                </a:solidFill>
              </a:rPr>
              <a:t> “use” the TM of the Plaintiffs </a:t>
            </a:r>
            <a:r>
              <a:rPr lang="en-US" sz="2700" b="1" dirty="0" err="1">
                <a:solidFill>
                  <a:srgbClr val="FFFF00"/>
                </a:solidFill>
              </a:rPr>
              <a:t>Syntex</a:t>
            </a:r>
            <a:r>
              <a:rPr lang="en-US" sz="2700" b="1" dirty="0">
                <a:solidFill>
                  <a:srgbClr val="FFFF00"/>
                </a:solidFill>
              </a:rPr>
              <a:t> (</a:t>
            </a:r>
            <a:r>
              <a:rPr lang="en-US" sz="2700" b="1" dirty="0">
                <a:solidFill>
                  <a:schemeClr val="bg1"/>
                </a:solidFill>
              </a:rPr>
              <a:t>see ss. 2, 4 TMA</a:t>
            </a:r>
            <a:r>
              <a:rPr lang="en-US" sz="2700" b="1" dirty="0">
                <a:solidFill>
                  <a:srgbClr val="FFFF00"/>
                </a:solidFill>
              </a:rPr>
              <a:t>)</a:t>
            </a:r>
            <a:r>
              <a:rPr lang="en-US" sz="2700" b="1" dirty="0">
                <a:solidFill>
                  <a:srgbClr val="FF0000"/>
                </a:solidFill>
              </a:rPr>
              <a:t>?</a:t>
            </a:r>
          </a:p>
          <a:p>
            <a:pPr marL="457200" lvl="1" indent="0">
              <a:lnSpc>
                <a:spcPct val="100000"/>
              </a:lnSpc>
              <a:buNone/>
            </a:pPr>
            <a:r>
              <a:rPr lang="en-US" sz="2700" b="1" i="1" dirty="0">
                <a:solidFill>
                  <a:schemeClr val="bg1"/>
                </a:solidFill>
              </a:rPr>
              <a:t>4.</a:t>
            </a:r>
            <a:r>
              <a:rPr lang="en-US" sz="2700" i="1" dirty="0">
                <a:solidFill>
                  <a:schemeClr val="bg1"/>
                </a:solidFill>
              </a:rPr>
              <a:t> (1) </a:t>
            </a:r>
            <a:r>
              <a:rPr lang="en-US" sz="2700" i="1" dirty="0">
                <a:solidFill>
                  <a:srgbClr val="FFFF00"/>
                </a:solidFill>
              </a:rPr>
              <a:t>A trade-mark is deemed to be used in association with goods if</a:t>
            </a:r>
            <a:r>
              <a:rPr lang="en-US" sz="2700" i="1" dirty="0">
                <a:solidFill>
                  <a:schemeClr val="bg1"/>
                </a:solidFill>
              </a:rPr>
              <a:t>, at the time of the transfer of the property in or possession of the goods, in the normal course of trade, it is marked on the goods themselves or on the packages in which they are distributed </a:t>
            </a:r>
            <a:r>
              <a:rPr lang="en-US" sz="2700" b="1" i="1" dirty="0">
                <a:solidFill>
                  <a:srgbClr val="FF0000"/>
                </a:solidFill>
              </a:rPr>
              <a:t>/ </a:t>
            </a:r>
            <a:r>
              <a:rPr lang="en-US" sz="2700" i="1" dirty="0">
                <a:solidFill>
                  <a:schemeClr val="bg1"/>
                </a:solidFill>
              </a:rPr>
              <a:t>or </a:t>
            </a:r>
            <a:r>
              <a:rPr lang="en-US" sz="2700" i="1" dirty="0">
                <a:solidFill>
                  <a:srgbClr val="FFFF00"/>
                </a:solidFill>
              </a:rPr>
              <a:t>it is in any other manner so associated with the goods that notice of the association is then given to the person to whom the property or possession is transferred</a:t>
            </a:r>
            <a:r>
              <a:rPr lang="en-US" sz="2700" i="1" dirty="0">
                <a:solidFill>
                  <a:schemeClr val="bg1"/>
                </a:solidFill>
              </a:rPr>
              <a:t>.</a:t>
            </a:r>
            <a:endParaRPr lang="en-CA" sz="27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108</a:t>
            </a:fld>
            <a:endParaRPr lang="en-US"/>
          </a:p>
        </p:txBody>
      </p:sp>
    </p:spTree>
    <p:extLst>
      <p:ext uri="{BB962C8B-B14F-4D97-AF65-F5344CB8AC3E}">
        <p14:creationId xmlns:p14="http://schemas.microsoft.com/office/powerpoint/2010/main" val="34021645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5"/>
            <a:ext cx="8229600" cy="74664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211283"/>
            <a:ext cx="8449294" cy="4538260"/>
          </a:xfrm>
        </p:spPr>
        <p:txBody>
          <a:bodyPr>
            <a:noAutofit/>
          </a:bodyPr>
          <a:lstStyle/>
          <a:p>
            <a:pPr marL="0" indent="0">
              <a:lnSpc>
                <a:spcPct val="100000"/>
              </a:lnSpc>
              <a:buNone/>
            </a:pPr>
            <a:r>
              <a:rPr lang="en-US" sz="3200" i="1" dirty="0" err="1">
                <a:solidFill>
                  <a:srgbClr val="00B0F0"/>
                </a:solidFill>
              </a:rPr>
              <a:t>Syntex</a:t>
            </a:r>
            <a:r>
              <a:rPr lang="en-US" sz="3200" i="1" dirty="0">
                <a:solidFill>
                  <a:srgbClr val="00B0F0"/>
                </a:solidFill>
              </a:rPr>
              <a:t> Inc. v. </a:t>
            </a:r>
            <a:r>
              <a:rPr lang="en-US" sz="3200" i="1" dirty="0" err="1">
                <a:solidFill>
                  <a:srgbClr val="00B0F0"/>
                </a:solidFill>
              </a:rPr>
              <a:t>Apotex</a:t>
            </a:r>
            <a:r>
              <a:rPr lang="en-US" sz="3200" i="1" dirty="0">
                <a:solidFill>
                  <a:srgbClr val="00B0F0"/>
                </a:solidFill>
              </a:rPr>
              <a:t> Inc., </a:t>
            </a:r>
            <a:r>
              <a:rPr lang="en-US" sz="3200" dirty="0">
                <a:solidFill>
                  <a:schemeClr val="bg1"/>
                </a:solidFill>
              </a:rPr>
              <a:t>[1984] 2 FC 1012 (FCA)</a:t>
            </a:r>
          </a:p>
          <a:p>
            <a:pPr marL="400050" lvl="1" indent="0">
              <a:lnSpc>
                <a:spcPct val="100000"/>
              </a:lnSpc>
              <a:buNone/>
            </a:pPr>
            <a:r>
              <a:rPr lang="en-US" sz="3200" b="1" dirty="0">
                <a:solidFill>
                  <a:schemeClr val="bg1"/>
                </a:solidFill>
              </a:rPr>
              <a:t>4.</a:t>
            </a:r>
            <a:r>
              <a:rPr lang="en-US" sz="3200" dirty="0">
                <a:solidFill>
                  <a:schemeClr val="bg1"/>
                </a:solidFill>
              </a:rPr>
              <a:t> (1) </a:t>
            </a:r>
            <a:r>
              <a:rPr lang="en-US" sz="3200" dirty="0">
                <a:solidFill>
                  <a:srgbClr val="FFFF00"/>
                </a:solidFill>
              </a:rPr>
              <a:t>A trade-mark is deemed to be used in association with goods if, </a:t>
            </a:r>
            <a:r>
              <a:rPr lang="en-US" sz="3200" dirty="0">
                <a:solidFill>
                  <a:srgbClr val="FF0000"/>
                </a:solidFill>
              </a:rPr>
              <a:t>at the time of the transfer of the property in </a:t>
            </a:r>
            <a:r>
              <a:rPr lang="en-US" sz="3200" dirty="0">
                <a:solidFill>
                  <a:srgbClr val="FFFF00"/>
                </a:solidFill>
              </a:rPr>
              <a:t>or possession of the goods</a:t>
            </a:r>
            <a:r>
              <a:rPr lang="en-US" sz="3200" dirty="0">
                <a:solidFill>
                  <a:schemeClr val="bg1"/>
                </a:solidFill>
              </a:rPr>
              <a:t>, in the normal course of trade, … </a:t>
            </a:r>
            <a:r>
              <a:rPr lang="en-US" sz="3200" dirty="0">
                <a:solidFill>
                  <a:srgbClr val="FFFF00"/>
                </a:solidFill>
              </a:rPr>
              <a:t>it is in any other manner so associated with the goods </a:t>
            </a:r>
            <a:r>
              <a:rPr lang="en-US" sz="3200" dirty="0">
                <a:solidFill>
                  <a:schemeClr val="bg1"/>
                </a:solidFill>
              </a:rPr>
              <a:t>that notice of the association is then given to the person to whom the property or possession is transferred.</a:t>
            </a:r>
            <a:endParaRPr lang="en-CA"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109</a:t>
            </a:fld>
            <a:endParaRPr lang="en-US"/>
          </a:p>
        </p:txBody>
      </p:sp>
    </p:spTree>
    <p:extLst>
      <p:ext uri="{BB962C8B-B14F-4D97-AF65-F5344CB8AC3E}">
        <p14:creationId xmlns:p14="http://schemas.microsoft.com/office/powerpoint/2010/main" val="3999494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864427"/>
            <a:ext cx="8229600" cy="3788228"/>
          </a:xfrm>
        </p:spPr>
        <p:txBody>
          <a:bodyPr>
            <a:normAutofit/>
          </a:bodyPr>
          <a:lstStyle/>
          <a:p>
            <a:pPr marL="0" indent="0" algn="ctr">
              <a:buNone/>
            </a:pPr>
            <a:r>
              <a:rPr lang="en-CA" sz="9600" b="1" dirty="0">
                <a:solidFill>
                  <a:srgbClr val="FFFF00"/>
                </a:solidFill>
              </a:rPr>
              <a:t>Evaluation</a:t>
            </a:r>
          </a:p>
          <a:p>
            <a:pPr marL="0" indent="0" algn="ctr">
              <a:buNone/>
            </a:pPr>
            <a:r>
              <a:rPr lang="en-CA" sz="4000" b="1" dirty="0">
                <a:solidFill>
                  <a:schemeClr val="bg1"/>
                </a:solidFill>
                <a:latin typeface="+mn-lt"/>
              </a:rPr>
              <a:t>(LLMCL students extra)</a:t>
            </a:r>
            <a:r>
              <a:rPr lang="en-CA" sz="9600" b="1" dirty="0">
                <a:solidFill>
                  <a:srgbClr val="FFFF00"/>
                </a:solidFill>
              </a:rPr>
              <a:t> </a:t>
            </a:r>
            <a:endParaRPr lang="en-US" sz="9600" dirty="0"/>
          </a:p>
        </p:txBody>
      </p:sp>
    </p:spTree>
    <p:extLst>
      <p:ext uri="{BB962C8B-B14F-4D97-AF65-F5344CB8AC3E}">
        <p14:creationId xmlns:p14="http://schemas.microsoft.com/office/powerpoint/2010/main" val="17329442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5"/>
            <a:ext cx="8229600" cy="74664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211283"/>
            <a:ext cx="8449294" cy="4538260"/>
          </a:xfrm>
        </p:spPr>
        <p:txBody>
          <a:bodyPr>
            <a:noAutofit/>
          </a:bodyPr>
          <a:lstStyle/>
          <a:p>
            <a:pPr marL="0" indent="0">
              <a:lnSpc>
                <a:spcPct val="100000"/>
              </a:lnSpc>
              <a:buNone/>
            </a:pPr>
            <a:r>
              <a:rPr lang="en-US" sz="3200" i="1" dirty="0" err="1">
                <a:solidFill>
                  <a:srgbClr val="00B0F0"/>
                </a:solidFill>
              </a:rPr>
              <a:t>Syntex</a:t>
            </a:r>
            <a:r>
              <a:rPr lang="en-US" sz="3200" i="1" dirty="0">
                <a:solidFill>
                  <a:srgbClr val="00B0F0"/>
                </a:solidFill>
              </a:rPr>
              <a:t> Inc. v. </a:t>
            </a:r>
            <a:r>
              <a:rPr lang="en-US" sz="3200" i="1" dirty="0" err="1">
                <a:solidFill>
                  <a:srgbClr val="00B0F0"/>
                </a:solidFill>
              </a:rPr>
              <a:t>Apotex</a:t>
            </a:r>
            <a:r>
              <a:rPr lang="en-US" sz="3200" i="1" dirty="0">
                <a:solidFill>
                  <a:srgbClr val="00B0F0"/>
                </a:solidFill>
              </a:rPr>
              <a:t> Inc.</a:t>
            </a:r>
            <a:r>
              <a:rPr lang="en-US" sz="3200" i="1" dirty="0">
                <a:solidFill>
                  <a:schemeClr val="bg1"/>
                </a:solidFill>
              </a:rPr>
              <a:t>, </a:t>
            </a:r>
            <a:r>
              <a:rPr lang="en-US" sz="3200" dirty="0">
                <a:solidFill>
                  <a:schemeClr val="bg1"/>
                </a:solidFill>
              </a:rPr>
              <a:t>[1984] 2 FC 1012 (FCA)</a:t>
            </a:r>
          </a:p>
          <a:p>
            <a:pPr marL="400050" lvl="1" indent="0">
              <a:lnSpc>
                <a:spcPct val="100000"/>
              </a:lnSpc>
              <a:buNone/>
            </a:pPr>
            <a:r>
              <a:rPr lang="en-US" sz="3200" b="1" dirty="0">
                <a:solidFill>
                  <a:schemeClr val="bg1"/>
                </a:solidFill>
              </a:rPr>
              <a:t>4.</a:t>
            </a:r>
            <a:r>
              <a:rPr lang="en-US" sz="3200" dirty="0">
                <a:solidFill>
                  <a:schemeClr val="bg1"/>
                </a:solidFill>
              </a:rPr>
              <a:t> (1) </a:t>
            </a:r>
            <a:r>
              <a:rPr lang="en-US" sz="3200" dirty="0">
                <a:solidFill>
                  <a:srgbClr val="FFFF00"/>
                </a:solidFill>
              </a:rPr>
              <a:t>A trade-mark is deemed to be used in association with goods if, </a:t>
            </a:r>
            <a:r>
              <a:rPr lang="en-US" sz="3200" dirty="0">
                <a:solidFill>
                  <a:srgbClr val="FF0000"/>
                </a:solidFill>
              </a:rPr>
              <a:t>at the time of the transfer of the property in </a:t>
            </a:r>
            <a:r>
              <a:rPr lang="en-US" sz="3200" dirty="0">
                <a:solidFill>
                  <a:srgbClr val="FFFF00"/>
                </a:solidFill>
              </a:rPr>
              <a:t>or possession of the goods</a:t>
            </a:r>
            <a:r>
              <a:rPr lang="en-US" sz="3200" dirty="0">
                <a:solidFill>
                  <a:schemeClr val="bg1"/>
                </a:solidFill>
              </a:rPr>
              <a:t>, in the normal course of trade, … </a:t>
            </a:r>
            <a:r>
              <a:rPr lang="en-US" sz="3200" dirty="0">
                <a:solidFill>
                  <a:srgbClr val="FFFF00"/>
                </a:solidFill>
              </a:rPr>
              <a:t>it is in any other manner so associated with the goods </a:t>
            </a:r>
            <a:r>
              <a:rPr lang="en-US" sz="3200" dirty="0">
                <a:solidFill>
                  <a:schemeClr val="bg1"/>
                </a:solidFill>
              </a:rPr>
              <a:t>that notice of the association is then given to the person to whom the property or possession is transferred.</a:t>
            </a:r>
            <a:endParaRPr lang="en-CA"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110</a:t>
            </a:fld>
            <a:endParaRPr lang="en-US"/>
          </a:p>
        </p:txBody>
      </p:sp>
    </p:spTree>
    <p:extLst>
      <p:ext uri="{BB962C8B-B14F-4D97-AF65-F5344CB8AC3E}">
        <p14:creationId xmlns:p14="http://schemas.microsoft.com/office/powerpoint/2010/main" val="25287109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5"/>
            <a:ext cx="8229600" cy="74664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211283"/>
            <a:ext cx="8449294" cy="4538260"/>
          </a:xfrm>
        </p:spPr>
        <p:txBody>
          <a:bodyPr>
            <a:noAutofit/>
          </a:bodyPr>
          <a:lstStyle/>
          <a:p>
            <a:pPr marL="0" indent="0">
              <a:lnSpc>
                <a:spcPct val="100000"/>
              </a:lnSpc>
              <a:buNone/>
            </a:pPr>
            <a:r>
              <a:rPr lang="en-US" sz="3200" i="1" dirty="0" err="1">
                <a:solidFill>
                  <a:srgbClr val="00B0F0"/>
                </a:solidFill>
              </a:rPr>
              <a:t>Syntex</a:t>
            </a:r>
            <a:r>
              <a:rPr lang="en-US" sz="3200" i="1" dirty="0">
                <a:solidFill>
                  <a:srgbClr val="00B0F0"/>
                </a:solidFill>
              </a:rPr>
              <a:t> Inc. v. </a:t>
            </a:r>
            <a:r>
              <a:rPr lang="en-US" sz="3200" i="1" dirty="0" err="1">
                <a:solidFill>
                  <a:srgbClr val="00B0F0"/>
                </a:solidFill>
              </a:rPr>
              <a:t>Apotex</a:t>
            </a:r>
            <a:r>
              <a:rPr lang="en-US" sz="3200" i="1" dirty="0">
                <a:solidFill>
                  <a:srgbClr val="00B0F0"/>
                </a:solidFill>
              </a:rPr>
              <a:t> Inc</a:t>
            </a:r>
            <a:r>
              <a:rPr lang="en-US" sz="3200" i="1" dirty="0">
                <a:solidFill>
                  <a:schemeClr val="bg1"/>
                </a:solidFill>
              </a:rPr>
              <a:t>., </a:t>
            </a:r>
            <a:r>
              <a:rPr lang="en-US" sz="3200" dirty="0">
                <a:solidFill>
                  <a:schemeClr val="bg1"/>
                </a:solidFill>
              </a:rPr>
              <a:t>[1984] 2 FC 1012 (FCA)</a:t>
            </a:r>
          </a:p>
          <a:p>
            <a:pPr marL="0" indent="0">
              <a:lnSpc>
                <a:spcPct val="100000"/>
              </a:lnSpc>
              <a:buNone/>
            </a:pPr>
            <a:r>
              <a:rPr lang="en-US" sz="3200" dirty="0">
                <a:solidFill>
                  <a:schemeClr val="bg1"/>
                </a:solidFill>
              </a:rPr>
              <a:t>Court said on this point… </a:t>
            </a:r>
            <a:r>
              <a:rPr lang="en-US" sz="3200" i="1" dirty="0">
                <a:solidFill>
                  <a:schemeClr val="bg1"/>
                </a:solidFill>
              </a:rPr>
              <a:t>“</a:t>
            </a:r>
            <a:r>
              <a:rPr lang="en-US" sz="3200" i="1" dirty="0">
                <a:solidFill>
                  <a:srgbClr val="FFFF00"/>
                </a:solidFill>
              </a:rPr>
              <a:t>It seems to me that the respondents (</a:t>
            </a:r>
            <a:r>
              <a:rPr lang="en-US" sz="3200" i="1" dirty="0" err="1">
                <a:solidFill>
                  <a:srgbClr val="FFFF00"/>
                </a:solidFill>
              </a:rPr>
              <a:t>Syntex</a:t>
            </a:r>
            <a:r>
              <a:rPr lang="en-US" sz="3200" i="1" dirty="0">
                <a:solidFill>
                  <a:srgbClr val="FFFF00"/>
                </a:solidFill>
              </a:rPr>
              <a:t>) face considerable difficulty in establishing at trial that the presence of the trade mark “Naprosyn” in the appellant’s flyer constituted a “use”</a:t>
            </a:r>
            <a:r>
              <a:rPr lang="en-US" sz="3200" i="1" dirty="0">
                <a:solidFill>
                  <a:schemeClr val="bg1"/>
                </a:solidFill>
              </a:rPr>
              <a:t> that is contrary to subsection 22(1) of the </a:t>
            </a:r>
            <a:r>
              <a:rPr lang="en-US" sz="3200" i="1" u="sng" dirty="0">
                <a:solidFill>
                  <a:schemeClr val="bg1"/>
                </a:solidFill>
              </a:rPr>
              <a:t>Trade Marks Act</a:t>
            </a:r>
            <a:r>
              <a:rPr lang="en-US" sz="3200" i="1"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111</a:t>
            </a:fld>
            <a:endParaRPr lang="en-US"/>
          </a:p>
        </p:txBody>
      </p:sp>
      <p:pic>
        <p:nvPicPr>
          <p:cNvPr id="7" name="Picture 6">
            <a:extLst>
              <a:ext uri="{FF2B5EF4-FFF2-40B4-BE49-F238E27FC236}">
                <a16:creationId xmlns:a16="http://schemas.microsoft.com/office/drawing/2014/main" id="{D9990759-04FD-E34B-9F3C-487F11CAFC51}"/>
              </a:ext>
            </a:extLst>
          </p:cNvPr>
          <p:cNvPicPr>
            <a:picLocks noChangeAspect="1"/>
          </p:cNvPicPr>
          <p:nvPr/>
        </p:nvPicPr>
        <p:blipFill>
          <a:blip r:embed="rId3"/>
          <a:stretch>
            <a:fillRect/>
          </a:stretch>
        </p:blipFill>
        <p:spPr>
          <a:xfrm>
            <a:off x="6018315" y="4902437"/>
            <a:ext cx="1905000" cy="889000"/>
          </a:xfrm>
          <a:prstGeom prst="rect">
            <a:avLst/>
          </a:prstGeom>
        </p:spPr>
      </p:pic>
    </p:spTree>
    <p:extLst>
      <p:ext uri="{BB962C8B-B14F-4D97-AF65-F5344CB8AC3E}">
        <p14:creationId xmlns:p14="http://schemas.microsoft.com/office/powerpoint/2010/main" val="36779903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7C21-BC28-2545-B6D5-DBB996AA4938}"/>
              </a:ext>
            </a:extLst>
          </p:cNvPr>
          <p:cNvSpPr>
            <a:spLocks noGrp="1"/>
          </p:cNvSpPr>
          <p:nvPr>
            <p:ph type="title"/>
          </p:nvPr>
        </p:nvSpPr>
        <p:spPr>
          <a:xfrm>
            <a:off x="457199" y="0"/>
            <a:ext cx="8229600" cy="2154265"/>
          </a:xfrm>
        </p:spPr>
        <p:txBody>
          <a:bodyPr>
            <a:normAutofit/>
          </a:bodyPr>
          <a:lstStyle/>
          <a:p>
            <a:r>
              <a:rPr lang="en-CA" sz="3200" dirty="0">
                <a:solidFill>
                  <a:srgbClr val="FFFF00"/>
                </a:solidFill>
              </a:rPr>
              <a:t>What happens to trademark registrations </a:t>
            </a:r>
            <a:r>
              <a:rPr lang="en-CA" sz="3200" dirty="0">
                <a:solidFill>
                  <a:srgbClr val="FF0000"/>
                </a:solidFill>
              </a:rPr>
              <a:t>when</a:t>
            </a:r>
            <a:r>
              <a:rPr lang="en-CA" sz="3200" dirty="0">
                <a:solidFill>
                  <a:srgbClr val="FFFF00"/>
                </a:solidFill>
              </a:rPr>
              <a:t> </a:t>
            </a:r>
            <a:r>
              <a:rPr lang="en-CA" sz="3200" dirty="0">
                <a:solidFill>
                  <a:srgbClr val="FF0000"/>
                </a:solidFill>
              </a:rPr>
              <a:t>evolving technology has changed the manner or medium</a:t>
            </a:r>
            <a:r>
              <a:rPr lang="en-CA" sz="3200" dirty="0">
                <a:solidFill>
                  <a:srgbClr val="FFFF00"/>
                </a:solidFill>
              </a:rPr>
              <a:t> by which the identified goods and services are offered for sale to consumers</a:t>
            </a:r>
            <a:r>
              <a:rPr lang="en-CA" sz="3200" dirty="0">
                <a:solidFill>
                  <a:srgbClr val="FF0000"/>
                </a:solidFill>
              </a:rPr>
              <a:t>?  </a:t>
            </a:r>
            <a:endParaRPr lang="en-US" sz="3200" dirty="0">
              <a:solidFill>
                <a:srgbClr val="FF0000"/>
              </a:solidFill>
            </a:endParaRPr>
          </a:p>
        </p:txBody>
      </p:sp>
      <p:pic>
        <p:nvPicPr>
          <p:cNvPr id="5" name="Picture 4" descr="Graphical user interface, text, application, email&#10;&#10;Description automatically generated">
            <a:extLst>
              <a:ext uri="{FF2B5EF4-FFF2-40B4-BE49-F238E27FC236}">
                <a16:creationId xmlns:a16="http://schemas.microsoft.com/office/drawing/2014/main" id="{C0D547B6-D528-BD4E-94AD-5CA19CCC8713}"/>
              </a:ext>
            </a:extLst>
          </p:cNvPr>
          <p:cNvPicPr>
            <a:picLocks noChangeAspect="1"/>
          </p:cNvPicPr>
          <p:nvPr/>
        </p:nvPicPr>
        <p:blipFill>
          <a:blip r:embed="rId2"/>
          <a:stretch>
            <a:fillRect/>
          </a:stretch>
        </p:blipFill>
        <p:spPr>
          <a:xfrm>
            <a:off x="1964141" y="2299809"/>
            <a:ext cx="5215717" cy="3574049"/>
          </a:xfrm>
          <a:prstGeom prst="rect">
            <a:avLst/>
          </a:prstGeom>
        </p:spPr>
      </p:pic>
    </p:spTree>
    <p:extLst>
      <p:ext uri="{BB962C8B-B14F-4D97-AF65-F5344CB8AC3E}">
        <p14:creationId xmlns:p14="http://schemas.microsoft.com/office/powerpoint/2010/main" val="10756667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350322" y="1250961"/>
            <a:ext cx="8229600" cy="4621387"/>
          </a:xfrm>
        </p:spPr>
        <p:txBody>
          <a:bodyPr>
            <a:normAutofit/>
          </a:bodyPr>
          <a:lstStyle/>
          <a:p>
            <a:pPr marL="0" indent="0">
              <a:lnSpc>
                <a:spcPct val="100000"/>
              </a:lnSpc>
              <a:buNone/>
            </a:pPr>
            <a:r>
              <a:rPr lang="en-CA" sz="2800" i="1" dirty="0">
                <a:solidFill>
                  <a:srgbClr val="00B0F0"/>
                </a:solidFill>
              </a:rPr>
              <a:t>Specialty Software Inc. v. </a:t>
            </a:r>
            <a:r>
              <a:rPr lang="en-CA" sz="2800" i="1" dirty="0" err="1">
                <a:solidFill>
                  <a:srgbClr val="00B0F0"/>
                </a:solidFill>
              </a:rPr>
              <a:t>Bewatec</a:t>
            </a:r>
            <a:r>
              <a:rPr lang="en-CA" sz="2800" i="1" dirty="0">
                <a:solidFill>
                  <a:srgbClr val="00B0F0"/>
                </a:solidFill>
              </a:rPr>
              <a:t> </a:t>
            </a:r>
            <a:r>
              <a:rPr lang="en-CA" sz="2800" i="1" dirty="0" err="1">
                <a:solidFill>
                  <a:srgbClr val="00B0F0"/>
                </a:solidFill>
              </a:rPr>
              <a:t>Kommunikationstechnik</a:t>
            </a:r>
            <a:r>
              <a:rPr lang="en-CA" sz="2800" i="1" dirty="0">
                <a:solidFill>
                  <a:srgbClr val="00B0F0"/>
                </a:solidFill>
              </a:rPr>
              <a:t> GMBH</a:t>
            </a:r>
            <a:r>
              <a:rPr lang="en-CA" sz="2800" dirty="0">
                <a:solidFill>
                  <a:srgbClr val="00B0F0"/>
                </a:solidFill>
              </a:rPr>
              <a:t> </a:t>
            </a:r>
            <a:r>
              <a:rPr lang="en-CA" sz="2800" dirty="0">
                <a:solidFill>
                  <a:schemeClr val="bg1"/>
                </a:solidFill>
              </a:rPr>
              <a:t>2016 FC 223</a:t>
            </a:r>
          </a:p>
          <a:p>
            <a:pPr>
              <a:lnSpc>
                <a:spcPct val="100000"/>
              </a:lnSpc>
            </a:pPr>
            <a:r>
              <a:rPr lang="en-CA" sz="2800" dirty="0">
                <a:solidFill>
                  <a:schemeClr val="bg1"/>
                </a:solidFill>
              </a:rPr>
              <a:t>Clients obtain access to software over the Internet (they had previously received a disk containing the software).</a:t>
            </a:r>
          </a:p>
          <a:p>
            <a:pPr lvl="0">
              <a:lnSpc>
                <a:spcPct val="100000"/>
              </a:lnSpc>
            </a:pPr>
            <a:r>
              <a:rPr lang="en-CA" sz="2800" dirty="0">
                <a:solidFill>
                  <a:srgbClr val="FFFF00"/>
                </a:solidFill>
              </a:rPr>
              <a:t>Does this mean that Specialty is providing a </a:t>
            </a:r>
            <a:r>
              <a:rPr lang="en-CA" sz="2800" dirty="0">
                <a:solidFill>
                  <a:srgbClr val="FF0000"/>
                </a:solidFill>
              </a:rPr>
              <a:t>service</a:t>
            </a:r>
            <a:r>
              <a:rPr lang="en-CA" sz="2800" dirty="0">
                <a:solidFill>
                  <a:srgbClr val="FFFF00"/>
                </a:solidFill>
              </a:rPr>
              <a:t> </a:t>
            </a:r>
            <a:r>
              <a:rPr lang="en-CA" sz="2800" dirty="0">
                <a:solidFill>
                  <a:schemeClr val="bg1"/>
                </a:solidFill>
              </a:rPr>
              <a:t>as opposed to selling a</a:t>
            </a:r>
            <a:r>
              <a:rPr lang="en-CA" sz="2800" dirty="0">
                <a:solidFill>
                  <a:srgbClr val="FF0000"/>
                </a:solidFill>
              </a:rPr>
              <a:t> product?</a:t>
            </a:r>
          </a:p>
          <a:p>
            <a:pPr>
              <a:lnSpc>
                <a:spcPct val="100000"/>
              </a:lnSpc>
            </a:pPr>
            <a:r>
              <a:rPr lang="en-CA" sz="2800" i="1" dirty="0" err="1">
                <a:solidFill>
                  <a:srgbClr val="00B0F0"/>
                </a:solidFill>
              </a:rPr>
              <a:t>MyLife.com</a:t>
            </a:r>
            <a:r>
              <a:rPr lang="en-CA" sz="2800" i="1" dirty="0">
                <a:solidFill>
                  <a:srgbClr val="00B0F0"/>
                </a:solidFill>
              </a:rPr>
              <a:t> Inc v Grbic</a:t>
            </a:r>
            <a:r>
              <a:rPr lang="en-CA" sz="2800" dirty="0">
                <a:solidFill>
                  <a:schemeClr val="bg1"/>
                </a:solidFill>
              </a:rPr>
              <a:t>,2014 TMOB 175 (CanLII) says that providing free access to a website was a service. </a:t>
            </a:r>
          </a:p>
          <a:p>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113</a:t>
            </a:fld>
            <a:endParaRPr lang="en-US"/>
          </a:p>
        </p:txBody>
      </p:sp>
    </p:spTree>
    <p:extLst>
      <p:ext uri="{BB962C8B-B14F-4D97-AF65-F5344CB8AC3E}">
        <p14:creationId xmlns:p14="http://schemas.microsoft.com/office/powerpoint/2010/main" val="38207499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4"/>
            <a:ext cx="8229600" cy="580385"/>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25631" y="795648"/>
            <a:ext cx="8799616" cy="5118264"/>
          </a:xfrm>
        </p:spPr>
        <p:txBody>
          <a:bodyPr>
            <a:normAutofit fontScale="85000" lnSpcReduction="20000"/>
          </a:bodyPr>
          <a:lstStyle/>
          <a:p>
            <a:pPr marL="0" indent="0">
              <a:lnSpc>
                <a:spcPct val="120000"/>
              </a:lnSpc>
              <a:buNone/>
            </a:pPr>
            <a:r>
              <a:rPr lang="en-CA" sz="2600" i="1" dirty="0">
                <a:solidFill>
                  <a:srgbClr val="00B0F0"/>
                </a:solidFill>
              </a:rPr>
              <a:t>Specialty Software Inc. v. </a:t>
            </a:r>
            <a:r>
              <a:rPr lang="en-CA" sz="2600" i="1" dirty="0" err="1">
                <a:solidFill>
                  <a:srgbClr val="00B0F0"/>
                </a:solidFill>
              </a:rPr>
              <a:t>Bewatec</a:t>
            </a:r>
            <a:r>
              <a:rPr lang="en-CA" sz="2600" i="1" dirty="0">
                <a:solidFill>
                  <a:srgbClr val="00B0F0"/>
                </a:solidFill>
              </a:rPr>
              <a:t> </a:t>
            </a:r>
            <a:r>
              <a:rPr lang="en-CA" sz="2600" i="1" dirty="0" err="1">
                <a:solidFill>
                  <a:srgbClr val="00B0F0"/>
                </a:solidFill>
              </a:rPr>
              <a:t>Kommunikationstechnik</a:t>
            </a:r>
            <a:r>
              <a:rPr lang="en-CA" sz="2600" i="1" dirty="0">
                <a:solidFill>
                  <a:srgbClr val="00B0F0"/>
                </a:solidFill>
              </a:rPr>
              <a:t> GMBH</a:t>
            </a:r>
            <a:r>
              <a:rPr lang="en-CA" sz="2600" dirty="0">
                <a:solidFill>
                  <a:srgbClr val="00B0F0"/>
                </a:solidFill>
              </a:rPr>
              <a:t> </a:t>
            </a:r>
            <a:r>
              <a:rPr lang="en-CA" sz="2600" dirty="0">
                <a:solidFill>
                  <a:schemeClr val="bg1"/>
                </a:solidFill>
              </a:rPr>
              <a:t>2016 FC 223</a:t>
            </a:r>
          </a:p>
          <a:p>
            <a:pPr>
              <a:lnSpc>
                <a:spcPct val="120000"/>
              </a:lnSpc>
            </a:pPr>
            <a:r>
              <a:rPr lang="en-CA" sz="2600" dirty="0">
                <a:solidFill>
                  <a:srgbClr val="FFFF00"/>
                </a:solidFill>
              </a:rPr>
              <a:t>Specialty Software Inc. </a:t>
            </a:r>
            <a:r>
              <a:rPr lang="en-CA" sz="2600" dirty="0">
                <a:solidFill>
                  <a:schemeClr val="bg1"/>
                </a:solidFill>
              </a:rPr>
              <a:t>registered the </a:t>
            </a:r>
            <a:r>
              <a:rPr lang="en-CA" sz="2600" dirty="0">
                <a:solidFill>
                  <a:srgbClr val="FFFF00"/>
                </a:solidFill>
              </a:rPr>
              <a:t>TM “MEDINET” </a:t>
            </a:r>
            <a:r>
              <a:rPr lang="en-CA" sz="2600" dirty="0">
                <a:solidFill>
                  <a:schemeClr val="bg1"/>
                </a:solidFill>
              </a:rPr>
              <a:t>in association w. computer software programs. </a:t>
            </a:r>
          </a:p>
          <a:p>
            <a:pPr>
              <a:lnSpc>
                <a:spcPct val="120000"/>
              </a:lnSpc>
            </a:pPr>
            <a:r>
              <a:rPr lang="en-CA" sz="2600" dirty="0">
                <a:solidFill>
                  <a:srgbClr val="FFFF00"/>
                </a:solidFill>
              </a:rPr>
              <a:t>Mark was registered in relation to wares, not services</a:t>
            </a:r>
            <a:r>
              <a:rPr lang="en-CA" sz="2600" dirty="0">
                <a:solidFill>
                  <a:schemeClr val="bg1"/>
                </a:solidFill>
              </a:rPr>
              <a:t>.</a:t>
            </a:r>
          </a:p>
          <a:p>
            <a:pPr>
              <a:lnSpc>
                <a:spcPct val="120000"/>
              </a:lnSpc>
            </a:pPr>
            <a:r>
              <a:rPr lang="en-CA" sz="2600" dirty="0">
                <a:solidFill>
                  <a:schemeClr val="bg1"/>
                </a:solidFill>
              </a:rPr>
              <a:t>…2013 – </a:t>
            </a:r>
            <a:r>
              <a:rPr lang="en-CA" sz="2600" dirty="0" err="1">
                <a:solidFill>
                  <a:srgbClr val="FFFF00"/>
                </a:solidFill>
              </a:rPr>
              <a:t>Bewatec</a:t>
            </a:r>
            <a:r>
              <a:rPr lang="en-CA" sz="2600" dirty="0">
                <a:solidFill>
                  <a:srgbClr val="FFFF00"/>
                </a:solidFill>
              </a:rPr>
              <a:t> attempted to have this mark expunged </a:t>
            </a:r>
            <a:r>
              <a:rPr lang="en-CA" sz="2600" dirty="0">
                <a:solidFill>
                  <a:schemeClr val="bg1"/>
                </a:solidFill>
              </a:rPr>
              <a:t>from the register.</a:t>
            </a:r>
          </a:p>
          <a:p>
            <a:pPr>
              <a:lnSpc>
                <a:spcPct val="120000"/>
              </a:lnSpc>
            </a:pPr>
            <a:r>
              <a:rPr lang="en-CA" sz="2600" dirty="0">
                <a:solidFill>
                  <a:schemeClr val="bg1"/>
                </a:solidFill>
              </a:rPr>
              <a:t>To avoid expungement, Specialty had to show evidence of its use of the mark between November 22, 2010 and November 22, 2013. </a:t>
            </a:r>
          </a:p>
          <a:p>
            <a:pPr>
              <a:lnSpc>
                <a:spcPct val="120000"/>
              </a:lnSpc>
            </a:pPr>
            <a:r>
              <a:rPr lang="en-CA" sz="2600" dirty="0">
                <a:solidFill>
                  <a:schemeClr val="bg1"/>
                </a:solidFill>
              </a:rPr>
              <a:t>Ultimately, </a:t>
            </a:r>
            <a:r>
              <a:rPr lang="en-CA" sz="2600" dirty="0">
                <a:solidFill>
                  <a:srgbClr val="FFFF00"/>
                </a:solidFill>
              </a:rPr>
              <a:t>Specialty provided evidence of use</a:t>
            </a:r>
            <a:r>
              <a:rPr lang="en-CA" sz="2600" dirty="0">
                <a:solidFill>
                  <a:schemeClr val="bg1"/>
                </a:solidFill>
              </a:rPr>
              <a:t>. But was this use in relation to wares? </a:t>
            </a:r>
          </a:p>
          <a:p>
            <a:pPr lvl="0">
              <a:lnSpc>
                <a:spcPct val="120000"/>
              </a:lnSpc>
            </a:pPr>
            <a:r>
              <a:rPr lang="en-US" sz="2600" dirty="0" err="1">
                <a:solidFill>
                  <a:srgbClr val="FFFF00"/>
                </a:solidFill>
              </a:rPr>
              <a:t>Speciality</a:t>
            </a:r>
            <a:r>
              <a:rPr lang="en-US" sz="2600" dirty="0">
                <a:solidFill>
                  <a:srgbClr val="FFFF00"/>
                </a:solidFill>
              </a:rPr>
              <a:t> used to sell its software on disks.</a:t>
            </a:r>
            <a:r>
              <a:rPr lang="en-CA" sz="2600" dirty="0">
                <a:solidFill>
                  <a:srgbClr val="FFFF00"/>
                </a:solidFill>
              </a:rPr>
              <a:t> </a:t>
            </a:r>
            <a:r>
              <a:rPr lang="en-US" sz="2600" dirty="0">
                <a:solidFill>
                  <a:srgbClr val="FFFF00"/>
                </a:solidFill>
              </a:rPr>
              <a:t>Now, clients obtain access to the software over the Internet</a:t>
            </a:r>
            <a:r>
              <a:rPr lang="en-US" sz="2600" dirty="0">
                <a:solidFill>
                  <a:schemeClr val="bg1"/>
                </a:solidFill>
              </a:rPr>
              <a:t>.</a:t>
            </a:r>
          </a:p>
          <a:p>
            <a:pPr marL="0" indent="0">
              <a:buNone/>
            </a:pPr>
            <a:endParaRPr lang="en-CA"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114</a:t>
            </a:fld>
            <a:endParaRPr lang="en-US"/>
          </a:p>
        </p:txBody>
      </p:sp>
    </p:spTree>
    <p:extLst>
      <p:ext uri="{BB962C8B-B14F-4D97-AF65-F5344CB8AC3E}">
        <p14:creationId xmlns:p14="http://schemas.microsoft.com/office/powerpoint/2010/main" val="10835136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350322" y="833819"/>
            <a:ext cx="8669692" cy="5038529"/>
          </a:xfrm>
        </p:spPr>
        <p:txBody>
          <a:bodyPr>
            <a:normAutofit fontScale="92500"/>
          </a:bodyPr>
          <a:lstStyle/>
          <a:p>
            <a:pPr marL="0" indent="0">
              <a:lnSpc>
                <a:spcPct val="100000"/>
              </a:lnSpc>
              <a:buNone/>
            </a:pPr>
            <a:r>
              <a:rPr lang="en-CA" sz="2800" i="1" dirty="0">
                <a:solidFill>
                  <a:srgbClr val="00B0F0"/>
                </a:solidFill>
              </a:rPr>
              <a:t>Specialty Software Inc. v. </a:t>
            </a:r>
            <a:r>
              <a:rPr lang="en-CA" sz="2800" i="1" dirty="0" err="1">
                <a:solidFill>
                  <a:srgbClr val="00B0F0"/>
                </a:solidFill>
              </a:rPr>
              <a:t>Bewatec</a:t>
            </a:r>
            <a:r>
              <a:rPr lang="en-CA" sz="2800" i="1" dirty="0">
                <a:solidFill>
                  <a:srgbClr val="00B0F0"/>
                </a:solidFill>
              </a:rPr>
              <a:t> </a:t>
            </a:r>
            <a:r>
              <a:rPr lang="en-CA" sz="2800" i="1" dirty="0" err="1">
                <a:solidFill>
                  <a:srgbClr val="00B0F0"/>
                </a:solidFill>
              </a:rPr>
              <a:t>Kommunikationstechnik</a:t>
            </a:r>
            <a:r>
              <a:rPr lang="en-CA" sz="2800" i="1" dirty="0">
                <a:solidFill>
                  <a:srgbClr val="00B0F0"/>
                </a:solidFill>
              </a:rPr>
              <a:t> GMBH</a:t>
            </a:r>
            <a:r>
              <a:rPr lang="en-CA" sz="2800" dirty="0">
                <a:solidFill>
                  <a:srgbClr val="00B0F0"/>
                </a:solidFill>
              </a:rPr>
              <a:t> </a:t>
            </a:r>
            <a:r>
              <a:rPr lang="en-CA" sz="2800" dirty="0">
                <a:solidFill>
                  <a:schemeClr val="bg1"/>
                </a:solidFill>
              </a:rPr>
              <a:t>2016 FC 223</a:t>
            </a:r>
          </a:p>
          <a:p>
            <a:r>
              <a:rPr lang="en-CA" sz="2800" dirty="0">
                <a:solidFill>
                  <a:schemeClr val="bg1"/>
                </a:solidFill>
              </a:rPr>
              <a:t>Party initiating the cancellation proceedings, argued that evidence of use was not sufficient to shield the registration from expungement due to non-use, because Specialty was no longer distributing goods, but rather offering services.  </a:t>
            </a:r>
          </a:p>
          <a:p>
            <a:r>
              <a:rPr lang="en-CA" sz="2800" dirty="0">
                <a:solidFill>
                  <a:schemeClr val="bg1"/>
                </a:solidFill>
              </a:rPr>
              <a:t>Federal Court disagreed, noting that although Specialty used to sell its software on disks, which are obviously tangible and easily identified as wares, it was in reality selling a license to use the software the entire time.</a:t>
            </a:r>
          </a:p>
          <a:p>
            <a:r>
              <a:rPr lang="en-CA" sz="2800" dirty="0">
                <a:solidFill>
                  <a:schemeClr val="bg1"/>
                </a:solidFill>
              </a:rPr>
              <a:t>Selling a license is an intangible good.  </a:t>
            </a:r>
          </a:p>
          <a:p>
            <a:r>
              <a:rPr lang="en-CA" sz="2800" dirty="0">
                <a:solidFill>
                  <a:schemeClr val="bg1"/>
                </a:solidFill>
              </a:rPr>
              <a:t>Accordingly, the Federal Court declined to expunge the 1992 trademark registration on the grounds of non-use.  </a:t>
            </a:r>
          </a:p>
          <a:p>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115</a:t>
            </a:fld>
            <a:endParaRPr lang="en-US"/>
          </a:p>
        </p:txBody>
      </p:sp>
    </p:spTree>
    <p:extLst>
      <p:ext uri="{BB962C8B-B14F-4D97-AF65-F5344CB8AC3E}">
        <p14:creationId xmlns:p14="http://schemas.microsoft.com/office/powerpoint/2010/main" val="26424688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1"/>
            <a:ext cx="8229600" cy="663512"/>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96883" y="1128156"/>
            <a:ext cx="8740239" cy="4833257"/>
          </a:xfrm>
        </p:spPr>
        <p:txBody>
          <a:bodyPr>
            <a:normAutofit fontScale="77500" lnSpcReduction="20000"/>
          </a:bodyPr>
          <a:lstStyle/>
          <a:p>
            <a:pPr marL="0" indent="0">
              <a:lnSpc>
                <a:spcPct val="110000"/>
              </a:lnSpc>
              <a:buNone/>
            </a:pPr>
            <a:r>
              <a:rPr lang="en-CA" sz="1900" b="1" i="1" dirty="0">
                <a:solidFill>
                  <a:schemeClr val="bg1"/>
                </a:solidFill>
              </a:rPr>
              <a:t>4</a:t>
            </a:r>
            <a:r>
              <a:rPr lang="en-CA" sz="1900" i="1" dirty="0">
                <a:solidFill>
                  <a:schemeClr val="bg1"/>
                </a:solidFill>
              </a:rPr>
              <a:t> </a:t>
            </a:r>
            <a:r>
              <a:rPr lang="en-CA" sz="1900" b="1" i="1" dirty="0">
                <a:solidFill>
                  <a:schemeClr val="bg1"/>
                </a:solidFill>
              </a:rPr>
              <a:t>(1)</a:t>
            </a:r>
            <a:r>
              <a:rPr lang="en-CA" sz="1900" i="1" dirty="0">
                <a:solidFill>
                  <a:schemeClr val="bg1"/>
                </a:solidFill>
              </a:rPr>
              <a:t> A trade-mark is deemed to be used in association with </a:t>
            </a:r>
            <a:r>
              <a:rPr lang="en-CA" sz="1900" i="1" dirty="0">
                <a:solidFill>
                  <a:srgbClr val="FF0000"/>
                </a:solidFill>
              </a:rPr>
              <a:t>goods</a:t>
            </a:r>
            <a:r>
              <a:rPr lang="en-CA" sz="1900" i="1" dirty="0">
                <a:solidFill>
                  <a:schemeClr val="bg1"/>
                </a:solidFill>
              </a:rPr>
              <a:t> if, at the time of the </a:t>
            </a:r>
            <a:r>
              <a:rPr lang="en-CA" sz="1900" i="1" dirty="0">
                <a:solidFill>
                  <a:srgbClr val="FF0000"/>
                </a:solidFill>
              </a:rPr>
              <a:t>transfer</a:t>
            </a:r>
            <a:r>
              <a:rPr lang="en-CA" sz="1900" i="1" dirty="0">
                <a:solidFill>
                  <a:schemeClr val="bg1"/>
                </a:solidFill>
              </a:rPr>
              <a:t> of the </a:t>
            </a:r>
            <a:r>
              <a:rPr lang="en-CA" sz="1900" i="1" dirty="0">
                <a:solidFill>
                  <a:srgbClr val="FF0000"/>
                </a:solidFill>
              </a:rPr>
              <a:t>property</a:t>
            </a:r>
            <a:r>
              <a:rPr lang="en-CA" sz="1900" i="1" dirty="0">
                <a:solidFill>
                  <a:schemeClr val="bg1"/>
                </a:solidFill>
              </a:rPr>
              <a:t> in or possession of the goods, in the normal course of trade, it is marked on the goods themselves or on the packages in which they are distributed or it is in any other manner so associated with the goods that notice of the association is then given to the person to whom the property or possession is transferred.</a:t>
            </a:r>
          </a:p>
          <a:p>
            <a:pPr>
              <a:lnSpc>
                <a:spcPct val="110000"/>
              </a:lnSpc>
            </a:pPr>
            <a:r>
              <a:rPr lang="en-CA" sz="3100" dirty="0">
                <a:solidFill>
                  <a:srgbClr val="FFFF00"/>
                </a:solidFill>
              </a:rPr>
              <a:t>Is there a “good” here? If so, what is the good? </a:t>
            </a:r>
          </a:p>
          <a:p>
            <a:pPr>
              <a:lnSpc>
                <a:spcPct val="110000"/>
              </a:lnSpc>
            </a:pPr>
            <a:r>
              <a:rPr lang="en-CA" sz="3100" dirty="0">
                <a:solidFill>
                  <a:srgbClr val="FF0000"/>
                </a:solidFill>
              </a:rPr>
              <a:t>The good is the license to use the software</a:t>
            </a:r>
            <a:r>
              <a:rPr lang="en-CA" sz="3100" dirty="0">
                <a:solidFill>
                  <a:srgbClr val="FFFF00"/>
                </a:solidFill>
              </a:rPr>
              <a:t>. </a:t>
            </a:r>
          </a:p>
          <a:p>
            <a:pPr>
              <a:lnSpc>
                <a:spcPct val="110000"/>
              </a:lnSpc>
            </a:pPr>
            <a:r>
              <a:rPr lang="en-CA" sz="3100" dirty="0">
                <a:solidFill>
                  <a:srgbClr val="FFFF00"/>
                </a:solidFill>
              </a:rPr>
              <a:t>The property is the right or the entitlement to enjoy the use of the license.</a:t>
            </a:r>
          </a:p>
          <a:p>
            <a:pPr>
              <a:lnSpc>
                <a:spcPct val="110000"/>
              </a:lnSpc>
            </a:pPr>
            <a:r>
              <a:rPr lang="en-CA" sz="3100" dirty="0">
                <a:solidFill>
                  <a:srgbClr val="FFFF00"/>
                </a:solidFill>
              </a:rPr>
              <a:t>The transfer occurred through the granting of access in the form of login credentials.</a:t>
            </a:r>
          </a:p>
          <a:p>
            <a:pPr>
              <a:lnSpc>
                <a:spcPct val="110000"/>
              </a:lnSpc>
            </a:pPr>
            <a:r>
              <a:rPr lang="en-CA" sz="3100" dirty="0">
                <a:solidFill>
                  <a:srgbClr val="FFFF00"/>
                </a:solidFill>
              </a:rPr>
              <a:t>The mark is visible throughout this process. </a:t>
            </a:r>
          </a:p>
          <a:p>
            <a:pPr>
              <a:lnSpc>
                <a:spcPct val="110000"/>
              </a:lnSpc>
            </a:pPr>
            <a:r>
              <a:rPr lang="en-CA" sz="3100" dirty="0">
                <a:solidFill>
                  <a:srgbClr val="FFFF00"/>
                </a:solidFill>
              </a:rPr>
              <a:t>The disk, then, is just one means by which a transfer can occur. It can also occur through other ways (i.e., granting of access in the form of login credentials). </a:t>
            </a:r>
          </a:p>
          <a:p>
            <a:pPr marL="0" indent="0">
              <a:buNone/>
            </a:pPr>
            <a:endParaRPr lang="en-CA" sz="2800" dirty="0">
              <a:solidFill>
                <a:schemeClr val="bg1"/>
              </a:solidFill>
            </a:endParaRPr>
          </a:p>
          <a:p>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116</a:t>
            </a:fld>
            <a:endParaRPr lang="en-US"/>
          </a:p>
        </p:txBody>
      </p:sp>
    </p:spTree>
    <p:extLst>
      <p:ext uri="{BB962C8B-B14F-4D97-AF65-F5344CB8AC3E}">
        <p14:creationId xmlns:p14="http://schemas.microsoft.com/office/powerpoint/2010/main" val="9619655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711014"/>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140031"/>
            <a:ext cx="8544296" cy="4609512"/>
          </a:xfrm>
        </p:spPr>
        <p:txBody>
          <a:bodyPr>
            <a:normAutofit fontScale="55000" lnSpcReduction="20000"/>
          </a:bodyPr>
          <a:lstStyle/>
          <a:p>
            <a:pPr>
              <a:lnSpc>
                <a:spcPct val="120000"/>
              </a:lnSpc>
            </a:pPr>
            <a:r>
              <a:rPr lang="en-CA" sz="5600" dirty="0">
                <a:solidFill>
                  <a:schemeClr val="bg1"/>
                </a:solidFill>
              </a:rPr>
              <a:t>Has a TM been used within the meaning of s. 4(1) “</a:t>
            </a:r>
            <a:r>
              <a:rPr lang="en-US" sz="5600" i="1" dirty="0">
                <a:solidFill>
                  <a:schemeClr val="bg1"/>
                </a:solidFill>
              </a:rPr>
              <a:t>in the </a:t>
            </a:r>
            <a:r>
              <a:rPr lang="en-US" sz="5600" i="1" dirty="0">
                <a:solidFill>
                  <a:srgbClr val="FFFF00"/>
                </a:solidFill>
              </a:rPr>
              <a:t>normal course of trade</a:t>
            </a:r>
            <a:r>
              <a:rPr lang="en-US" sz="5600" i="1" dirty="0">
                <a:solidFill>
                  <a:schemeClr val="bg1"/>
                </a:solidFill>
              </a:rPr>
              <a:t>”</a:t>
            </a:r>
            <a:r>
              <a:rPr lang="en-CA" sz="5600" dirty="0">
                <a:solidFill>
                  <a:schemeClr val="bg1"/>
                </a:solidFill>
              </a:rPr>
              <a:t> where </a:t>
            </a:r>
            <a:r>
              <a:rPr lang="en-CA" sz="5600" dirty="0">
                <a:solidFill>
                  <a:srgbClr val="FFFF00"/>
                </a:solidFill>
              </a:rPr>
              <a:t>goods are given away for free, as opposed to being sold</a:t>
            </a:r>
            <a:r>
              <a:rPr lang="en-CA" sz="5600" dirty="0">
                <a:solidFill>
                  <a:srgbClr val="FF0000"/>
                </a:solidFill>
              </a:rPr>
              <a:t>? </a:t>
            </a:r>
            <a:endParaRPr lang="en-US" sz="5600" dirty="0">
              <a:solidFill>
                <a:srgbClr val="FF0000"/>
              </a:solidFill>
            </a:endParaRPr>
          </a:p>
          <a:p>
            <a:pPr>
              <a:lnSpc>
                <a:spcPct val="120000"/>
              </a:lnSpc>
            </a:pPr>
            <a:r>
              <a:rPr lang="en-CA" sz="5600" dirty="0">
                <a:solidFill>
                  <a:schemeClr val="bg1"/>
                </a:solidFill>
              </a:rPr>
              <a:t>See </a:t>
            </a:r>
            <a:r>
              <a:rPr lang="en-CA" sz="5600" i="1" dirty="0" err="1">
                <a:solidFill>
                  <a:srgbClr val="00B0F0"/>
                </a:solidFill>
              </a:rPr>
              <a:t>Distrimedic</a:t>
            </a:r>
            <a:r>
              <a:rPr lang="en-CA" sz="5600" i="1" dirty="0">
                <a:solidFill>
                  <a:srgbClr val="00B0F0"/>
                </a:solidFill>
              </a:rPr>
              <a:t> Inc. v. </a:t>
            </a:r>
            <a:r>
              <a:rPr lang="en-CA" sz="5600" i="1" dirty="0" err="1">
                <a:solidFill>
                  <a:srgbClr val="00B0F0"/>
                </a:solidFill>
              </a:rPr>
              <a:t>Dispill</a:t>
            </a:r>
            <a:r>
              <a:rPr lang="en-CA" sz="5600" i="1" dirty="0">
                <a:solidFill>
                  <a:srgbClr val="00B0F0"/>
                </a:solidFill>
              </a:rPr>
              <a:t> Inc</a:t>
            </a:r>
            <a:r>
              <a:rPr lang="en-CA" sz="5600" dirty="0">
                <a:solidFill>
                  <a:schemeClr val="bg1"/>
                </a:solidFill>
              </a:rPr>
              <a:t>., </a:t>
            </a:r>
            <a:r>
              <a:rPr lang="en-US" sz="5600" dirty="0">
                <a:solidFill>
                  <a:schemeClr val="bg1"/>
                </a:solidFill>
              </a:rPr>
              <a:t>2013 FC 1043 </a:t>
            </a:r>
            <a:r>
              <a:rPr lang="en-US" sz="5600" i="1" dirty="0">
                <a:solidFill>
                  <a:schemeClr val="bg1"/>
                </a:solidFill>
              </a:rPr>
              <a:t>[302] … The expression "in the normal course of trade"…</a:t>
            </a:r>
            <a:r>
              <a:rPr lang="en-US" sz="5600" i="1" dirty="0">
                <a:solidFill>
                  <a:srgbClr val="FFFF00"/>
                </a:solidFill>
              </a:rPr>
              <a:t>requires some payment or exchange</a:t>
            </a:r>
            <a:r>
              <a:rPr lang="en-US" sz="5600" i="1" dirty="0">
                <a:solidFill>
                  <a:schemeClr val="bg1"/>
                </a:solidFill>
              </a:rPr>
              <a:t>, which excludes the use of a trade-mark in situations where the wares are given away for free or donated.</a:t>
            </a:r>
            <a:r>
              <a:rPr lang="en-CA" sz="5600" i="1" dirty="0">
                <a:solidFill>
                  <a:schemeClr val="bg1"/>
                </a:solidFill>
              </a:rPr>
              <a:t> </a:t>
            </a:r>
            <a:r>
              <a:rPr lang="en-US" sz="5600" i="1" dirty="0">
                <a:solidFill>
                  <a:schemeClr val="bg1"/>
                </a:solidFill>
              </a:rPr>
              <a:t> </a:t>
            </a:r>
          </a:p>
          <a:p>
            <a:pPr lvl="1"/>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117</a:t>
            </a:fld>
            <a:endParaRPr lang="en-US"/>
          </a:p>
        </p:txBody>
      </p:sp>
    </p:spTree>
    <p:extLst>
      <p:ext uri="{BB962C8B-B14F-4D97-AF65-F5344CB8AC3E}">
        <p14:creationId xmlns:p14="http://schemas.microsoft.com/office/powerpoint/2010/main" val="35494893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0" indent="0">
              <a:buNone/>
            </a:pPr>
            <a:endParaRPr lang="en-US" dirty="0"/>
          </a:p>
          <a:p>
            <a:pPr marL="0" indent="0">
              <a:lnSpc>
                <a:spcPct val="100000"/>
              </a:lnSpc>
              <a:buNone/>
            </a:pPr>
            <a:r>
              <a:rPr lang="en-US" sz="4000" i="1" dirty="0">
                <a:solidFill>
                  <a:schemeClr val="bg1"/>
                </a:solidFill>
              </a:rPr>
              <a:t>4(2) A trade-mark is </a:t>
            </a:r>
            <a:r>
              <a:rPr lang="en-US" sz="4000" i="1" dirty="0">
                <a:solidFill>
                  <a:srgbClr val="FFFF00"/>
                </a:solidFill>
              </a:rPr>
              <a:t>deemed to be used in association with </a:t>
            </a:r>
            <a:r>
              <a:rPr lang="en-US" sz="4000" i="1" dirty="0">
                <a:solidFill>
                  <a:srgbClr val="00B0F0"/>
                </a:solidFill>
              </a:rPr>
              <a:t>services</a:t>
            </a:r>
            <a:r>
              <a:rPr lang="en-US" sz="4000" i="1" dirty="0">
                <a:solidFill>
                  <a:srgbClr val="FFFF00"/>
                </a:solidFill>
              </a:rPr>
              <a:t> </a:t>
            </a:r>
            <a:r>
              <a:rPr lang="en-US" sz="4000" i="1" dirty="0">
                <a:solidFill>
                  <a:srgbClr val="FF0000"/>
                </a:solidFill>
              </a:rPr>
              <a:t>if it is used or displayed in the performance or advertising</a:t>
            </a:r>
            <a:r>
              <a:rPr lang="en-US" sz="4000" i="1" dirty="0">
                <a:solidFill>
                  <a:schemeClr val="bg1"/>
                </a:solidFill>
              </a:rPr>
              <a:t> of those services.</a:t>
            </a:r>
            <a:endParaRPr lang="en-CA" sz="40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118</a:t>
            </a:fld>
            <a:endParaRPr lang="en-US"/>
          </a:p>
        </p:txBody>
      </p:sp>
    </p:spTree>
    <p:extLst>
      <p:ext uri="{BB962C8B-B14F-4D97-AF65-F5344CB8AC3E}">
        <p14:creationId xmlns:p14="http://schemas.microsoft.com/office/powerpoint/2010/main" val="38239738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616011"/>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49381" y="771896"/>
            <a:ext cx="8775865" cy="5189517"/>
          </a:xfrm>
        </p:spPr>
        <p:txBody>
          <a:bodyPr>
            <a:noAutofit/>
          </a:bodyPr>
          <a:lstStyle/>
          <a:p>
            <a:pPr marL="0" indent="0">
              <a:lnSpc>
                <a:spcPct val="100000"/>
              </a:lnSpc>
              <a:buNone/>
            </a:pPr>
            <a:r>
              <a:rPr lang="en-CA" sz="2600" i="1" dirty="0">
                <a:solidFill>
                  <a:srgbClr val="00B0F0"/>
                </a:solidFill>
              </a:rPr>
              <a:t>Gesco Industries Inc v. Sim &amp; McBurney </a:t>
            </a:r>
            <a:r>
              <a:rPr lang="en-CA" sz="2600" dirty="0">
                <a:solidFill>
                  <a:schemeClr val="bg1"/>
                </a:solidFill>
              </a:rPr>
              <a:t>(2000) 9 CPR (4</a:t>
            </a:r>
            <a:r>
              <a:rPr lang="en-CA" sz="2600" baseline="30000" dirty="0">
                <a:solidFill>
                  <a:schemeClr val="bg1"/>
                </a:solidFill>
              </a:rPr>
              <a:t>th</a:t>
            </a:r>
            <a:r>
              <a:rPr lang="en-CA" sz="2600" dirty="0">
                <a:solidFill>
                  <a:schemeClr val="bg1"/>
                </a:solidFill>
              </a:rPr>
              <a:t>) 480 (FCA)</a:t>
            </a:r>
          </a:p>
          <a:p>
            <a:pPr>
              <a:lnSpc>
                <a:spcPct val="100000"/>
              </a:lnSpc>
            </a:pPr>
            <a:r>
              <a:rPr lang="en-CA" sz="2600" dirty="0">
                <a:solidFill>
                  <a:schemeClr val="bg1"/>
                </a:solidFill>
              </a:rPr>
              <a:t>The </a:t>
            </a:r>
            <a:r>
              <a:rPr lang="en-CA" sz="2600" dirty="0">
                <a:solidFill>
                  <a:srgbClr val="FFFF00"/>
                </a:solidFill>
              </a:rPr>
              <a:t>Registrar of Trademarks </a:t>
            </a:r>
            <a:r>
              <a:rPr lang="en-CA" sz="2600" dirty="0">
                <a:solidFill>
                  <a:schemeClr val="bg1"/>
                </a:solidFill>
              </a:rPr>
              <a:t>had </a:t>
            </a:r>
            <a:r>
              <a:rPr lang="en-CA" sz="2600" dirty="0">
                <a:solidFill>
                  <a:srgbClr val="FFFF00"/>
                </a:solidFill>
              </a:rPr>
              <a:t>expunged</a:t>
            </a:r>
            <a:r>
              <a:rPr lang="en-CA" sz="2600" dirty="0">
                <a:solidFill>
                  <a:schemeClr val="bg1"/>
                </a:solidFill>
              </a:rPr>
              <a:t> </a:t>
            </a:r>
            <a:r>
              <a:rPr lang="en-CA" sz="2600" dirty="0" err="1">
                <a:solidFill>
                  <a:schemeClr val="bg1"/>
                </a:solidFill>
              </a:rPr>
              <a:t>Gesco's</a:t>
            </a:r>
            <a:r>
              <a:rPr lang="en-CA" sz="2600" dirty="0">
                <a:solidFill>
                  <a:schemeClr val="bg1"/>
                </a:solidFill>
              </a:rPr>
              <a:t> registration of the trademark "</a:t>
            </a:r>
            <a:r>
              <a:rPr lang="en-CA" sz="2600" dirty="0" err="1">
                <a:solidFill>
                  <a:srgbClr val="FFFF00"/>
                </a:solidFill>
              </a:rPr>
              <a:t>Stainshield</a:t>
            </a:r>
            <a:r>
              <a:rPr lang="en-CA" sz="2600" dirty="0">
                <a:solidFill>
                  <a:schemeClr val="bg1"/>
                </a:solidFill>
              </a:rPr>
              <a:t>" for use in association with the services of stain resistant treatment for carpets and rugs. </a:t>
            </a:r>
          </a:p>
          <a:p>
            <a:pPr>
              <a:lnSpc>
                <a:spcPct val="100000"/>
              </a:lnSpc>
            </a:pPr>
            <a:r>
              <a:rPr lang="en-CA" sz="2600" dirty="0">
                <a:solidFill>
                  <a:schemeClr val="bg1"/>
                </a:solidFill>
              </a:rPr>
              <a:t>The Registrar determined that </a:t>
            </a:r>
            <a:r>
              <a:rPr lang="en-CA" sz="2600" dirty="0">
                <a:solidFill>
                  <a:srgbClr val="FFFF00"/>
                </a:solidFill>
              </a:rPr>
              <a:t>Gesco failed to submit any evidence of use</a:t>
            </a:r>
            <a:r>
              <a:rPr lang="en-CA" sz="2600" dirty="0">
                <a:solidFill>
                  <a:schemeClr val="bg1"/>
                </a:solidFill>
              </a:rPr>
              <a:t> of the trademark. </a:t>
            </a:r>
          </a:p>
          <a:p>
            <a:pPr>
              <a:lnSpc>
                <a:spcPct val="100000"/>
              </a:lnSpc>
            </a:pPr>
            <a:r>
              <a:rPr lang="en-CA" sz="2600" dirty="0">
                <a:solidFill>
                  <a:schemeClr val="bg1"/>
                </a:solidFill>
              </a:rPr>
              <a:t>Gesco appealed the Registrar's decision.</a:t>
            </a:r>
          </a:p>
          <a:p>
            <a:pPr>
              <a:lnSpc>
                <a:spcPct val="100000"/>
              </a:lnSpc>
            </a:pPr>
            <a:r>
              <a:rPr lang="en-CA" sz="2600" dirty="0">
                <a:solidFill>
                  <a:srgbClr val="FF0000"/>
                </a:solidFill>
              </a:rPr>
              <a:t>FCA held </a:t>
            </a:r>
            <a:r>
              <a:rPr lang="en-CA" sz="2600" dirty="0">
                <a:solidFill>
                  <a:schemeClr val="bg1"/>
                </a:solidFill>
              </a:rPr>
              <a:t>that </a:t>
            </a:r>
            <a:r>
              <a:rPr lang="en-CA" sz="2600" dirty="0">
                <a:solidFill>
                  <a:srgbClr val="FFFF00"/>
                </a:solidFill>
              </a:rPr>
              <a:t>when a trademark is used in association </a:t>
            </a:r>
            <a:r>
              <a:rPr lang="en-CA" sz="2600" dirty="0">
                <a:solidFill>
                  <a:srgbClr val="FF0000"/>
                </a:solidFill>
              </a:rPr>
              <a:t>with services</a:t>
            </a:r>
            <a:r>
              <a:rPr lang="en-CA" sz="2600" dirty="0">
                <a:solidFill>
                  <a:schemeClr val="bg1"/>
                </a:solidFill>
              </a:rPr>
              <a:t>, the</a:t>
            </a:r>
            <a:r>
              <a:rPr lang="en-CA" sz="2600" dirty="0">
                <a:solidFill>
                  <a:srgbClr val="FFFF00"/>
                </a:solidFill>
              </a:rPr>
              <a:t> use does not have to occur in the normal course of trade</a:t>
            </a:r>
            <a:r>
              <a:rPr lang="en-CA" sz="26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119</a:t>
            </a:fld>
            <a:endParaRPr lang="en-US"/>
          </a:p>
        </p:txBody>
      </p:sp>
    </p:spTree>
    <p:extLst>
      <p:ext uri="{BB962C8B-B14F-4D97-AF65-F5344CB8AC3E}">
        <p14:creationId xmlns:p14="http://schemas.microsoft.com/office/powerpoint/2010/main" val="1263719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EE7D-0163-A043-A052-E5EFC53E4BBF}"/>
              </a:ext>
            </a:extLst>
          </p:cNvPr>
          <p:cNvSpPr>
            <a:spLocks noGrp="1"/>
          </p:cNvSpPr>
          <p:nvPr>
            <p:ph type="title"/>
          </p:nvPr>
        </p:nvSpPr>
        <p:spPr>
          <a:xfrm>
            <a:off x="457200" y="82370"/>
            <a:ext cx="8229600" cy="1016000"/>
          </a:xfrm>
        </p:spPr>
        <p:txBody>
          <a:bodyPr>
            <a:normAutofit/>
          </a:bodyPr>
          <a:lstStyle/>
          <a:p>
            <a:pPr algn="ctr"/>
            <a:r>
              <a:rPr lang="en-US" sz="4400" b="1" dirty="0">
                <a:solidFill>
                  <a:srgbClr val="FFFF00"/>
                </a:solidFill>
              </a:rPr>
              <a:t>Course Website </a:t>
            </a:r>
            <a:endParaRPr lang="en-US" sz="4400" dirty="0">
              <a:solidFill>
                <a:srgbClr val="FF0000"/>
              </a:solidFill>
            </a:endParaRPr>
          </a:p>
        </p:txBody>
      </p:sp>
      <p:pic>
        <p:nvPicPr>
          <p:cNvPr id="6" name="Content Placeholder 5" descr="Graphical user interface, text&#10;&#10;Description automatically generated">
            <a:extLst>
              <a:ext uri="{FF2B5EF4-FFF2-40B4-BE49-F238E27FC236}">
                <a16:creationId xmlns:a16="http://schemas.microsoft.com/office/drawing/2014/main" id="{196FC9A9-00B3-0B4D-B3D7-1D8E96024010}"/>
              </a:ext>
            </a:extLst>
          </p:cNvPr>
          <p:cNvPicPr>
            <a:picLocks noGrp="1" noChangeAspect="1"/>
          </p:cNvPicPr>
          <p:nvPr>
            <p:ph sz="quarter" idx="10"/>
          </p:nvPr>
        </p:nvPicPr>
        <p:blipFill>
          <a:blip r:embed="rId2"/>
          <a:stretch>
            <a:fillRect/>
          </a:stretch>
        </p:blipFill>
        <p:spPr>
          <a:xfrm>
            <a:off x="1940411" y="1098550"/>
            <a:ext cx="5263177" cy="4367213"/>
          </a:xfrm>
        </p:spPr>
      </p:pic>
      <p:sp>
        <p:nvSpPr>
          <p:cNvPr id="3" name="TextBox 2">
            <a:extLst>
              <a:ext uri="{FF2B5EF4-FFF2-40B4-BE49-F238E27FC236}">
                <a16:creationId xmlns:a16="http://schemas.microsoft.com/office/drawing/2014/main" id="{45989A6C-50D6-9643-87A2-AE6D6C5ECC0B}"/>
              </a:ext>
            </a:extLst>
          </p:cNvPr>
          <p:cNvSpPr txBox="1"/>
          <p:nvPr/>
        </p:nvSpPr>
        <p:spPr>
          <a:xfrm>
            <a:off x="4285210" y="5585474"/>
            <a:ext cx="4401590" cy="523220"/>
          </a:xfrm>
          <a:prstGeom prst="rect">
            <a:avLst/>
          </a:prstGeom>
          <a:noFill/>
        </p:spPr>
        <p:txBody>
          <a:bodyPr wrap="none" rtlCol="0">
            <a:spAutoFit/>
          </a:bodyPr>
          <a:lstStyle/>
          <a:p>
            <a:r>
              <a:rPr lang="en-US" sz="2800" dirty="0">
                <a:hlinkClick r:id="rId3"/>
              </a:rPr>
              <a:t>https://iplaw.allard.ubc.ca/</a:t>
            </a:r>
            <a:r>
              <a:rPr lang="en-US" sz="2800" dirty="0"/>
              <a:t> </a:t>
            </a:r>
          </a:p>
        </p:txBody>
      </p:sp>
    </p:spTree>
    <p:extLst>
      <p:ext uri="{BB962C8B-B14F-4D97-AF65-F5344CB8AC3E}">
        <p14:creationId xmlns:p14="http://schemas.microsoft.com/office/powerpoint/2010/main" val="37268963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229600" cy="426006"/>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73132" y="676894"/>
            <a:ext cx="8763990" cy="5189516"/>
          </a:xfrm>
        </p:spPr>
        <p:txBody>
          <a:bodyPr>
            <a:normAutofit fontScale="92500"/>
          </a:bodyPr>
          <a:lstStyle/>
          <a:p>
            <a:pPr marL="0" indent="0">
              <a:lnSpc>
                <a:spcPct val="100000"/>
              </a:lnSpc>
              <a:buNone/>
            </a:pPr>
            <a:r>
              <a:rPr lang="en-CA" sz="2400" i="1" dirty="0">
                <a:solidFill>
                  <a:srgbClr val="00B0F0"/>
                </a:solidFill>
              </a:rPr>
              <a:t>Gesco Industries Inc v. Sim &amp; McBurney </a:t>
            </a:r>
            <a:r>
              <a:rPr lang="en-CA" sz="2400" dirty="0">
                <a:solidFill>
                  <a:schemeClr val="bg1"/>
                </a:solidFill>
              </a:rPr>
              <a:t>(2000) 9 CPR (4</a:t>
            </a:r>
            <a:r>
              <a:rPr lang="en-CA" sz="2400" baseline="30000" dirty="0">
                <a:solidFill>
                  <a:schemeClr val="bg1"/>
                </a:solidFill>
              </a:rPr>
              <a:t>th</a:t>
            </a:r>
            <a:r>
              <a:rPr lang="en-CA" sz="2400" dirty="0">
                <a:solidFill>
                  <a:schemeClr val="bg1"/>
                </a:solidFill>
              </a:rPr>
              <a:t>) 480 (FCA)</a:t>
            </a:r>
          </a:p>
          <a:p>
            <a:pPr>
              <a:lnSpc>
                <a:spcPct val="100000"/>
              </a:lnSpc>
            </a:pPr>
            <a:r>
              <a:rPr lang="en-CA" sz="2400" dirty="0">
                <a:solidFill>
                  <a:srgbClr val="FFFF00"/>
                </a:solidFill>
              </a:rPr>
              <a:t>Rothstein J. </a:t>
            </a:r>
            <a:r>
              <a:rPr lang="en-CA" sz="2400" dirty="0">
                <a:solidFill>
                  <a:srgbClr val="FF0000"/>
                </a:solidFill>
              </a:rPr>
              <a:t>defines services broadly</a:t>
            </a:r>
            <a:r>
              <a:rPr lang="en-CA" sz="2400" dirty="0">
                <a:solidFill>
                  <a:schemeClr val="bg1"/>
                </a:solidFill>
              </a:rPr>
              <a:t>. </a:t>
            </a:r>
          </a:p>
          <a:p>
            <a:pPr>
              <a:lnSpc>
                <a:spcPct val="100000"/>
              </a:lnSpc>
            </a:pPr>
            <a:r>
              <a:rPr lang="en-CA" sz="2400" dirty="0">
                <a:solidFill>
                  <a:schemeClr val="bg1"/>
                </a:solidFill>
              </a:rPr>
              <a:t>He accepts the reasoning of Strayer J in this regard: [para 10]</a:t>
            </a:r>
          </a:p>
          <a:p>
            <a:pPr lvl="0">
              <a:lnSpc>
                <a:spcPct val="100000"/>
              </a:lnSpc>
            </a:pPr>
            <a:r>
              <a:rPr lang="en-US" sz="2400" dirty="0">
                <a:solidFill>
                  <a:srgbClr val="FFFF00"/>
                </a:solidFill>
              </a:rPr>
              <a:t>No definition of services is given in the Trademarks Act because of the “plethora of services that the human mind is capable of conceiving”</a:t>
            </a:r>
            <a:endParaRPr lang="en-CA" sz="2400" dirty="0">
              <a:solidFill>
                <a:srgbClr val="FFFF00"/>
              </a:solidFill>
            </a:endParaRPr>
          </a:p>
          <a:p>
            <a:pPr lvl="0">
              <a:lnSpc>
                <a:spcPct val="100000"/>
              </a:lnSpc>
            </a:pPr>
            <a:r>
              <a:rPr lang="en-US" sz="2400" dirty="0">
                <a:solidFill>
                  <a:srgbClr val="FFFF00"/>
                </a:solidFill>
              </a:rPr>
              <a:t>Term should be liberally construed</a:t>
            </a:r>
            <a:endParaRPr lang="en-CA" sz="2400" dirty="0">
              <a:solidFill>
                <a:srgbClr val="FFFF00"/>
              </a:solidFill>
            </a:endParaRPr>
          </a:p>
          <a:p>
            <a:pPr lvl="0">
              <a:lnSpc>
                <a:spcPct val="100000"/>
              </a:lnSpc>
            </a:pPr>
            <a:r>
              <a:rPr lang="en-US" sz="2400" dirty="0">
                <a:solidFill>
                  <a:schemeClr val="bg1"/>
                </a:solidFill>
              </a:rPr>
              <a:t>Each case decided on its own facts, giving proper regard to judicial precedent. </a:t>
            </a:r>
            <a:endParaRPr lang="en-CA" sz="2400" dirty="0">
              <a:solidFill>
                <a:schemeClr val="bg1"/>
              </a:solidFill>
            </a:endParaRPr>
          </a:p>
          <a:p>
            <a:pPr lvl="0">
              <a:lnSpc>
                <a:spcPct val="100000"/>
              </a:lnSpc>
            </a:pPr>
            <a:r>
              <a:rPr lang="en-US" sz="2400" dirty="0">
                <a:solidFill>
                  <a:schemeClr val="bg1"/>
                </a:solidFill>
              </a:rPr>
              <a:t>Nothing to suggest that services with respect to which a TM may be established are limited to those which are not incidental or ancillary to the sale of goods.</a:t>
            </a:r>
            <a:endParaRPr lang="en-CA" sz="2400" dirty="0">
              <a:solidFill>
                <a:schemeClr val="bg1"/>
              </a:solidFill>
            </a:endParaRPr>
          </a:p>
          <a:p>
            <a:pPr lvl="0">
              <a:lnSpc>
                <a:spcPct val="100000"/>
              </a:lnSpc>
            </a:pPr>
            <a:r>
              <a:rPr lang="en-US" sz="2400" dirty="0">
                <a:solidFill>
                  <a:schemeClr val="bg1"/>
                </a:solidFill>
              </a:rPr>
              <a:t>So … </a:t>
            </a:r>
            <a:r>
              <a:rPr lang="en-US" sz="2400" dirty="0">
                <a:solidFill>
                  <a:srgbClr val="FFFF00"/>
                </a:solidFill>
              </a:rPr>
              <a:t>services can include services incidental or ancillary to the sale of goods</a:t>
            </a:r>
            <a:endParaRPr lang="en-CA" sz="2400" dirty="0">
              <a:solidFill>
                <a:srgbClr val="FFFF00"/>
              </a:solidFill>
            </a:endParaRPr>
          </a:p>
          <a:p>
            <a:pPr marL="0" indent="0">
              <a:buNone/>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120</a:t>
            </a:fld>
            <a:endParaRPr lang="en-US"/>
          </a:p>
        </p:txBody>
      </p:sp>
    </p:spTree>
    <p:extLst>
      <p:ext uri="{BB962C8B-B14F-4D97-AF65-F5344CB8AC3E}">
        <p14:creationId xmlns:p14="http://schemas.microsoft.com/office/powerpoint/2010/main" val="7772526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229600" cy="426006"/>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73132" y="878774"/>
            <a:ext cx="8763990" cy="4987636"/>
          </a:xfrm>
        </p:spPr>
        <p:txBody>
          <a:bodyPr>
            <a:normAutofit fontScale="92500" lnSpcReduction="10000"/>
          </a:bodyPr>
          <a:lstStyle/>
          <a:p>
            <a:pPr marL="0" indent="0">
              <a:lnSpc>
                <a:spcPct val="100000"/>
              </a:lnSpc>
              <a:buNone/>
            </a:pPr>
            <a:r>
              <a:rPr lang="en-CA" sz="2800" i="1" dirty="0">
                <a:solidFill>
                  <a:srgbClr val="00B0F0"/>
                </a:solidFill>
              </a:rPr>
              <a:t>Gesco Industries Inc v. Sim &amp; McBurney </a:t>
            </a:r>
            <a:r>
              <a:rPr lang="en-CA" sz="2800" dirty="0">
                <a:solidFill>
                  <a:schemeClr val="bg1"/>
                </a:solidFill>
              </a:rPr>
              <a:t>(2000) 9 CPR (4</a:t>
            </a:r>
            <a:r>
              <a:rPr lang="en-CA" sz="2800" baseline="30000" dirty="0">
                <a:solidFill>
                  <a:schemeClr val="bg1"/>
                </a:solidFill>
              </a:rPr>
              <a:t>th</a:t>
            </a:r>
            <a:r>
              <a:rPr lang="en-CA" sz="2800" dirty="0">
                <a:solidFill>
                  <a:schemeClr val="bg1"/>
                </a:solidFill>
              </a:rPr>
              <a:t>) 480 (FCA)</a:t>
            </a:r>
          </a:p>
          <a:p>
            <a:pPr>
              <a:lnSpc>
                <a:spcPct val="100000"/>
              </a:lnSpc>
            </a:pPr>
            <a:r>
              <a:rPr lang="en-CA" sz="2800" dirty="0">
                <a:solidFill>
                  <a:schemeClr val="bg1"/>
                </a:solidFill>
              </a:rPr>
              <a:t>Was the </a:t>
            </a:r>
            <a:r>
              <a:rPr lang="en-CA" sz="2800" dirty="0" err="1">
                <a:solidFill>
                  <a:srgbClr val="FFFF00"/>
                </a:solidFill>
              </a:rPr>
              <a:t>Stainshield</a:t>
            </a:r>
            <a:r>
              <a:rPr lang="en-CA" sz="2800" dirty="0">
                <a:solidFill>
                  <a:srgbClr val="FFFF00"/>
                </a:solidFill>
              </a:rPr>
              <a:t> TM</a:t>
            </a:r>
            <a:r>
              <a:rPr lang="en-CA" sz="2800" dirty="0">
                <a:solidFill>
                  <a:schemeClr val="bg1"/>
                </a:solidFill>
              </a:rPr>
              <a:t>, in this case, </a:t>
            </a:r>
            <a:r>
              <a:rPr lang="en-CA" sz="2800" dirty="0">
                <a:solidFill>
                  <a:srgbClr val="FFFF00"/>
                </a:solidFill>
              </a:rPr>
              <a:t>used in association with the services</a:t>
            </a:r>
            <a:r>
              <a:rPr lang="en-CA" sz="2800" dirty="0">
                <a:solidFill>
                  <a:schemeClr val="bg1"/>
                </a:solidFill>
              </a:rPr>
              <a:t> disclosed in the registration of the TM (namely services of stain resistant treatment for application to carpets and rugs)</a:t>
            </a:r>
            <a:r>
              <a:rPr lang="en-CA" sz="2800" dirty="0">
                <a:solidFill>
                  <a:srgbClr val="FF0000"/>
                </a:solidFill>
              </a:rPr>
              <a:t>?</a:t>
            </a:r>
            <a:r>
              <a:rPr lang="en-CA" sz="2800" dirty="0">
                <a:solidFill>
                  <a:schemeClr val="bg1"/>
                </a:solidFill>
              </a:rPr>
              <a:t> </a:t>
            </a:r>
          </a:p>
          <a:p>
            <a:pPr lvl="0">
              <a:lnSpc>
                <a:spcPct val="100000"/>
              </a:lnSpc>
            </a:pPr>
            <a:r>
              <a:rPr lang="en-US" sz="2800" dirty="0">
                <a:solidFill>
                  <a:schemeClr val="bg1"/>
                </a:solidFill>
              </a:rPr>
              <a:t>Yes; </a:t>
            </a:r>
            <a:r>
              <a:rPr lang="en-US" sz="2800" dirty="0" err="1">
                <a:solidFill>
                  <a:srgbClr val="FFFF00"/>
                </a:solidFill>
              </a:rPr>
              <a:t>Stainshield</a:t>
            </a:r>
            <a:r>
              <a:rPr lang="en-US" sz="2800" dirty="0">
                <a:solidFill>
                  <a:srgbClr val="FFFF00"/>
                </a:solidFill>
              </a:rPr>
              <a:t> TM displayed in the advertising </a:t>
            </a:r>
            <a:r>
              <a:rPr lang="en-US" sz="2800" dirty="0">
                <a:solidFill>
                  <a:schemeClr val="bg1"/>
                </a:solidFill>
              </a:rPr>
              <a:t>of the treatment of some of </a:t>
            </a:r>
            <a:r>
              <a:rPr lang="en-US" sz="2800" dirty="0" err="1">
                <a:solidFill>
                  <a:schemeClr val="bg1"/>
                </a:solidFill>
              </a:rPr>
              <a:t>Gesco’s</a:t>
            </a:r>
            <a:r>
              <a:rPr lang="en-US" sz="2800" dirty="0">
                <a:solidFill>
                  <a:schemeClr val="bg1"/>
                </a:solidFill>
              </a:rPr>
              <a:t> lines of carpets and rugs. </a:t>
            </a:r>
            <a:endParaRPr lang="en-CA" sz="2800" dirty="0">
              <a:solidFill>
                <a:schemeClr val="bg1"/>
              </a:solidFill>
            </a:endParaRPr>
          </a:p>
          <a:p>
            <a:pPr lvl="0">
              <a:lnSpc>
                <a:spcPct val="100000"/>
              </a:lnSpc>
            </a:pPr>
            <a:r>
              <a:rPr lang="en-US" sz="2800" dirty="0">
                <a:solidFill>
                  <a:srgbClr val="FFFF00"/>
                </a:solidFill>
              </a:rPr>
              <a:t>Services may be </a:t>
            </a:r>
            <a:r>
              <a:rPr lang="en-US" sz="2800" dirty="0">
                <a:solidFill>
                  <a:srgbClr val="FF0000"/>
                </a:solidFill>
              </a:rPr>
              <a:t>ancillary </a:t>
            </a:r>
            <a:r>
              <a:rPr lang="en-US" sz="2800" dirty="0">
                <a:solidFill>
                  <a:srgbClr val="FFFF00"/>
                </a:solidFill>
              </a:rPr>
              <a:t>to the wares, but this </a:t>
            </a:r>
            <a:r>
              <a:rPr lang="en-US" sz="2800" dirty="0">
                <a:solidFill>
                  <a:srgbClr val="FF0000"/>
                </a:solidFill>
              </a:rPr>
              <a:t>doesn’t mean </a:t>
            </a:r>
            <a:r>
              <a:rPr lang="en-US" sz="2800" dirty="0">
                <a:solidFill>
                  <a:srgbClr val="FFFF00"/>
                </a:solidFill>
              </a:rPr>
              <a:t>the TM is not used in association </a:t>
            </a:r>
            <a:r>
              <a:rPr lang="en-US" sz="2800" dirty="0">
                <a:solidFill>
                  <a:schemeClr val="bg1"/>
                </a:solidFill>
              </a:rPr>
              <a:t>with the services. [para 11]</a:t>
            </a:r>
            <a:endParaRPr lang="en-CA" sz="2800" dirty="0">
              <a:solidFill>
                <a:schemeClr val="bg1"/>
              </a:solidFill>
            </a:endParaRPr>
          </a:p>
          <a:p>
            <a:pPr>
              <a:lnSpc>
                <a:spcPct val="100000"/>
              </a:lnSpc>
            </a:pPr>
            <a:r>
              <a:rPr lang="en-CA" sz="2800" dirty="0">
                <a:solidFill>
                  <a:schemeClr val="bg1"/>
                </a:solidFill>
              </a:rPr>
              <a:t>Are there good policy reasons for “</a:t>
            </a:r>
            <a:r>
              <a:rPr lang="en-CA" sz="2800" dirty="0">
                <a:solidFill>
                  <a:srgbClr val="FFFF00"/>
                </a:solidFill>
              </a:rPr>
              <a:t>use</a:t>
            </a:r>
            <a:r>
              <a:rPr lang="en-CA" sz="2800" dirty="0">
                <a:solidFill>
                  <a:schemeClr val="bg1"/>
                </a:solidFill>
              </a:rPr>
              <a:t>” to be </a:t>
            </a:r>
            <a:r>
              <a:rPr lang="en-CA" sz="2800" dirty="0">
                <a:solidFill>
                  <a:srgbClr val="FFFF00"/>
                </a:solidFill>
              </a:rPr>
              <a:t>more permissive for services</a:t>
            </a:r>
            <a:r>
              <a:rPr lang="en-CA" sz="2800" dirty="0">
                <a:solidFill>
                  <a:schemeClr val="bg1"/>
                </a:solidFill>
              </a:rPr>
              <a:t> than for goods</a:t>
            </a:r>
            <a:r>
              <a:rPr lang="en-CA" sz="2800" dirty="0">
                <a:solidFill>
                  <a:srgbClr val="FF0000"/>
                </a:solidFill>
              </a:rPr>
              <a:t>? </a:t>
            </a:r>
          </a:p>
          <a:p>
            <a:pPr marL="0" indent="0">
              <a:buNone/>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121</a:t>
            </a:fld>
            <a:endParaRPr lang="en-US"/>
          </a:p>
        </p:txBody>
      </p:sp>
    </p:spTree>
    <p:extLst>
      <p:ext uri="{BB962C8B-B14F-4D97-AF65-F5344CB8AC3E}">
        <p14:creationId xmlns:p14="http://schemas.microsoft.com/office/powerpoint/2010/main" val="14884267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6029956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4388828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435"/>
            <a:ext cx="8229600" cy="671336"/>
          </a:xfrm>
        </p:spPr>
        <p:txBody>
          <a:bodyPr>
            <a:normAutofit fontScale="90000"/>
          </a:bodyPr>
          <a:lstStyle/>
          <a:p>
            <a:r>
              <a:rPr lang="en-US" b="1" dirty="0">
                <a:solidFill>
                  <a:srgbClr val="FFFF00"/>
                </a:solidFill>
              </a:rPr>
              <a:t>Trademarks </a:t>
            </a:r>
            <a:r>
              <a:rPr lang="en-US" b="1" dirty="0">
                <a:solidFill>
                  <a:srgbClr val="FF0000"/>
                </a:solidFill>
              </a:rPr>
              <a:t>v. </a:t>
            </a:r>
            <a:r>
              <a:rPr lang="en-US" b="1" dirty="0">
                <a:solidFill>
                  <a:schemeClr val="bg1"/>
                </a:solidFill>
              </a:rPr>
              <a:t>Passing Off</a:t>
            </a:r>
          </a:p>
        </p:txBody>
      </p:sp>
      <p:sp>
        <p:nvSpPr>
          <p:cNvPr id="2" name="Content Placeholder 1"/>
          <p:cNvSpPr>
            <a:spLocks noGrp="1"/>
          </p:cNvSpPr>
          <p:nvPr>
            <p:ph idx="1"/>
          </p:nvPr>
        </p:nvSpPr>
        <p:spPr>
          <a:xfrm>
            <a:off x="308759" y="1068779"/>
            <a:ext cx="8740238" cy="4821381"/>
          </a:xfrm>
        </p:spPr>
        <p:txBody>
          <a:bodyPr>
            <a:noAutofit/>
          </a:bodyPr>
          <a:lstStyle/>
          <a:p>
            <a:pPr marL="0" indent="0">
              <a:lnSpc>
                <a:spcPct val="100000"/>
              </a:lnSpc>
              <a:buNone/>
            </a:pPr>
            <a:r>
              <a:rPr lang="en-US" sz="2900" dirty="0">
                <a:solidFill>
                  <a:srgbClr val="FFFF00"/>
                </a:solidFill>
              </a:rPr>
              <a:t>Why would you want to register your TM</a:t>
            </a:r>
            <a:r>
              <a:rPr lang="en-US" sz="2900" dirty="0">
                <a:solidFill>
                  <a:srgbClr val="FF0000"/>
                </a:solidFill>
              </a:rPr>
              <a:t>? </a:t>
            </a:r>
          </a:p>
          <a:p>
            <a:pPr marL="0" indent="0">
              <a:lnSpc>
                <a:spcPct val="100000"/>
              </a:lnSpc>
              <a:buNone/>
            </a:pPr>
            <a:r>
              <a:rPr lang="en-US" sz="2900" dirty="0">
                <a:solidFill>
                  <a:srgbClr val="FFFF00"/>
                </a:solidFill>
              </a:rPr>
              <a:t>Why not just rely on passing off</a:t>
            </a:r>
            <a:r>
              <a:rPr lang="en-US" sz="2900" dirty="0">
                <a:solidFill>
                  <a:srgbClr val="FF0000"/>
                </a:solidFill>
              </a:rPr>
              <a:t>?</a:t>
            </a:r>
          </a:p>
          <a:p>
            <a:pPr>
              <a:lnSpc>
                <a:spcPct val="100000"/>
              </a:lnSpc>
            </a:pPr>
            <a:r>
              <a:rPr lang="en-US" sz="2900" dirty="0">
                <a:solidFill>
                  <a:schemeClr val="bg1"/>
                </a:solidFill>
              </a:rPr>
              <a:t>TM </a:t>
            </a:r>
            <a:r>
              <a:rPr lang="en-US" sz="2900" dirty="0">
                <a:solidFill>
                  <a:srgbClr val="FF0000"/>
                </a:solidFill>
              </a:rPr>
              <a:t>= </a:t>
            </a:r>
            <a:r>
              <a:rPr lang="en-US" sz="2900" dirty="0">
                <a:solidFill>
                  <a:srgbClr val="FFFF00"/>
                </a:solidFill>
              </a:rPr>
              <a:t>no proof of goodwill required</a:t>
            </a:r>
            <a:r>
              <a:rPr lang="en-US" sz="2900" dirty="0">
                <a:solidFill>
                  <a:schemeClr val="bg1"/>
                </a:solidFill>
              </a:rPr>
              <a:t>. </a:t>
            </a:r>
            <a:r>
              <a:rPr lang="en-US" sz="2900" dirty="0">
                <a:solidFill>
                  <a:srgbClr val="FF0000"/>
                </a:solidFill>
              </a:rPr>
              <a:t>Only proof of  use</a:t>
            </a:r>
            <a:r>
              <a:rPr lang="en-US" sz="2900" dirty="0">
                <a:solidFill>
                  <a:schemeClr val="bg1"/>
                </a:solidFill>
              </a:rPr>
              <a:t>.</a:t>
            </a:r>
          </a:p>
          <a:p>
            <a:pPr>
              <a:lnSpc>
                <a:spcPct val="100000"/>
              </a:lnSpc>
            </a:pPr>
            <a:r>
              <a:rPr lang="en-CA" sz="2900" dirty="0">
                <a:solidFill>
                  <a:schemeClr val="bg1"/>
                </a:solidFill>
              </a:rPr>
              <a:t>Registration of a mark provides </a:t>
            </a:r>
            <a:r>
              <a:rPr lang="en-CA" sz="2900" dirty="0">
                <a:solidFill>
                  <a:srgbClr val="FF0000"/>
                </a:solidFill>
              </a:rPr>
              <a:t>nati</a:t>
            </a:r>
            <a:r>
              <a:rPr lang="en-CA" sz="2900" dirty="0">
                <a:solidFill>
                  <a:schemeClr val="bg1"/>
                </a:solidFill>
              </a:rPr>
              <a:t>ona</a:t>
            </a:r>
            <a:r>
              <a:rPr lang="en-CA" sz="2900" dirty="0">
                <a:solidFill>
                  <a:srgbClr val="FF0000"/>
                </a:solidFill>
              </a:rPr>
              <a:t>l</a:t>
            </a:r>
            <a:r>
              <a:rPr lang="en-CA" sz="2900" dirty="0">
                <a:solidFill>
                  <a:srgbClr val="FFFF00"/>
                </a:solidFill>
              </a:rPr>
              <a:t> </a:t>
            </a:r>
            <a:r>
              <a:rPr lang="en-CA" sz="2900" dirty="0">
                <a:solidFill>
                  <a:srgbClr val="FF0000"/>
                </a:solidFill>
              </a:rPr>
              <a:t>p</a:t>
            </a:r>
            <a:r>
              <a:rPr lang="en-CA" sz="2900" dirty="0">
                <a:solidFill>
                  <a:schemeClr val="bg1"/>
                </a:solidFill>
              </a:rPr>
              <a:t>rotec</a:t>
            </a:r>
            <a:r>
              <a:rPr lang="en-CA" sz="2900" dirty="0">
                <a:solidFill>
                  <a:srgbClr val="FF0000"/>
                </a:solidFill>
              </a:rPr>
              <a:t>tion</a:t>
            </a:r>
          </a:p>
          <a:p>
            <a:pPr>
              <a:lnSpc>
                <a:spcPct val="100000"/>
              </a:lnSpc>
            </a:pPr>
            <a:r>
              <a:rPr lang="en-CA" sz="2900" dirty="0">
                <a:solidFill>
                  <a:schemeClr val="bg1"/>
                </a:solidFill>
              </a:rPr>
              <a:t>Registered marks are </a:t>
            </a:r>
            <a:r>
              <a:rPr lang="en-CA" sz="2900" dirty="0">
                <a:solidFill>
                  <a:srgbClr val="FFFF00"/>
                </a:solidFill>
              </a:rPr>
              <a:t>presumed valid </a:t>
            </a:r>
            <a:r>
              <a:rPr lang="en-CA" sz="2900" dirty="0">
                <a:solidFill>
                  <a:schemeClr val="bg1"/>
                </a:solidFill>
              </a:rPr>
              <a:t>for Canada for all the wares and services for which they are registered. </a:t>
            </a:r>
          </a:p>
          <a:p>
            <a:pPr>
              <a:lnSpc>
                <a:spcPct val="100000"/>
              </a:lnSpc>
            </a:pPr>
            <a:r>
              <a:rPr lang="en-CA" sz="2900" dirty="0">
                <a:solidFill>
                  <a:schemeClr val="bg1"/>
                </a:solidFill>
              </a:rPr>
              <a:t>s. 22 of the TMA protects against mark dilution</a:t>
            </a:r>
          </a:p>
          <a:p>
            <a:pPr>
              <a:lnSpc>
                <a:spcPct val="100000"/>
              </a:lnSpc>
            </a:pPr>
            <a:r>
              <a:rPr lang="en-CA" sz="2900" dirty="0">
                <a:solidFill>
                  <a:srgbClr val="FF0000"/>
                </a:solidFill>
              </a:rPr>
              <a:t>In situations where a mark is deemed invalid, a passing off action might still succeed </a:t>
            </a:r>
            <a:endParaRPr lang="en-US" sz="2900" dirty="0">
              <a:solidFill>
                <a:srgbClr val="FF00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124</a:t>
            </a:fld>
            <a:endParaRPr lang="en-US"/>
          </a:p>
        </p:txBody>
      </p:sp>
    </p:spTree>
    <p:extLst>
      <p:ext uri="{BB962C8B-B14F-4D97-AF65-F5344CB8AC3E}">
        <p14:creationId xmlns:p14="http://schemas.microsoft.com/office/powerpoint/2010/main" val="22538427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7"/>
            <a:ext cx="8229600" cy="663512"/>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Transfer &amp; Licensing	</a:t>
            </a:r>
          </a:p>
        </p:txBody>
      </p:sp>
      <p:sp>
        <p:nvSpPr>
          <p:cNvPr id="2" name="Content Placeholder 1"/>
          <p:cNvSpPr>
            <a:spLocks noGrp="1"/>
          </p:cNvSpPr>
          <p:nvPr>
            <p:ph idx="1"/>
          </p:nvPr>
        </p:nvSpPr>
        <p:spPr>
          <a:xfrm>
            <a:off x="296883" y="843149"/>
            <a:ext cx="8704613" cy="4999511"/>
          </a:xfrm>
        </p:spPr>
        <p:txBody>
          <a:bodyPr>
            <a:noAutofit/>
          </a:bodyPr>
          <a:lstStyle/>
          <a:p>
            <a:pPr>
              <a:lnSpc>
                <a:spcPct val="100000"/>
              </a:lnSpc>
            </a:pPr>
            <a:r>
              <a:rPr lang="en-US" sz="3200" dirty="0">
                <a:solidFill>
                  <a:schemeClr val="bg1"/>
                </a:solidFill>
              </a:rPr>
              <a:t>As a TM owner, </a:t>
            </a:r>
            <a:r>
              <a:rPr lang="en-US" sz="3200" dirty="0">
                <a:solidFill>
                  <a:srgbClr val="FFFF00"/>
                </a:solidFill>
              </a:rPr>
              <a:t>you can transfer your TM</a:t>
            </a:r>
            <a:r>
              <a:rPr lang="en-US" sz="3200" dirty="0">
                <a:solidFill>
                  <a:schemeClr val="bg1"/>
                </a:solidFill>
              </a:rPr>
              <a:t>.</a:t>
            </a:r>
          </a:p>
          <a:p>
            <a:pPr>
              <a:lnSpc>
                <a:spcPct val="100000"/>
              </a:lnSpc>
            </a:pPr>
            <a:r>
              <a:rPr lang="en-US" sz="3200" dirty="0">
                <a:solidFill>
                  <a:schemeClr val="bg1"/>
                </a:solidFill>
              </a:rPr>
              <a:t>Per s. 50 TMA you can also </a:t>
            </a:r>
            <a:r>
              <a:rPr lang="en-US" sz="3200" dirty="0">
                <a:solidFill>
                  <a:srgbClr val="FFFF00"/>
                </a:solidFill>
              </a:rPr>
              <a:t>permit another person to use your mark </a:t>
            </a:r>
            <a:r>
              <a:rPr lang="en-US" sz="3200" dirty="0">
                <a:solidFill>
                  <a:schemeClr val="bg1"/>
                </a:solidFill>
              </a:rPr>
              <a:t>without impairing the distinctiveness of the mark </a:t>
            </a:r>
            <a:r>
              <a:rPr lang="en-US" sz="3200" dirty="0">
                <a:solidFill>
                  <a:srgbClr val="FFFF00"/>
                </a:solidFill>
              </a:rPr>
              <a:t>provided that</a:t>
            </a:r>
            <a:r>
              <a:rPr lang="en-US" sz="3200" dirty="0">
                <a:solidFill>
                  <a:schemeClr val="bg1"/>
                </a:solidFill>
              </a:rPr>
              <a:t>:</a:t>
            </a:r>
          </a:p>
          <a:p>
            <a:pPr marL="1428750" lvl="2" indent="-514350">
              <a:lnSpc>
                <a:spcPct val="100000"/>
              </a:lnSpc>
              <a:buFont typeface="+mj-lt"/>
              <a:buAutoNum type="arabicPeriod"/>
            </a:pPr>
            <a:r>
              <a:rPr lang="en-US" sz="3200" dirty="0">
                <a:solidFill>
                  <a:schemeClr val="bg1"/>
                </a:solidFill>
              </a:rPr>
              <a:t>A </a:t>
            </a:r>
            <a:r>
              <a:rPr lang="en-US" sz="3200" dirty="0" err="1">
                <a:solidFill>
                  <a:srgbClr val="FFFF00"/>
                </a:solidFill>
              </a:rPr>
              <a:t>licence</a:t>
            </a:r>
            <a:r>
              <a:rPr lang="en-US" sz="3200" dirty="0">
                <a:solidFill>
                  <a:srgbClr val="FFFF00"/>
                </a:solidFill>
              </a:rPr>
              <a:t> </a:t>
            </a:r>
            <a:r>
              <a:rPr lang="en-US" sz="3200" dirty="0">
                <a:solidFill>
                  <a:schemeClr val="bg1"/>
                </a:solidFill>
              </a:rPr>
              <a:t>exists</a:t>
            </a:r>
          </a:p>
          <a:p>
            <a:pPr marL="1428750" lvl="2" indent="-514350">
              <a:lnSpc>
                <a:spcPct val="100000"/>
              </a:lnSpc>
              <a:buFont typeface="+mj-lt"/>
              <a:buAutoNum type="arabicPeriod"/>
            </a:pPr>
            <a:r>
              <a:rPr lang="en-US" sz="3200" dirty="0">
                <a:solidFill>
                  <a:schemeClr val="bg1"/>
                </a:solidFill>
              </a:rPr>
              <a:t>Certain </a:t>
            </a:r>
            <a:r>
              <a:rPr lang="en-US" sz="3200" dirty="0">
                <a:solidFill>
                  <a:srgbClr val="FFFF00"/>
                </a:solidFill>
              </a:rPr>
              <a:t>controls are in place over </a:t>
            </a:r>
            <a:r>
              <a:rPr lang="en-US" sz="3200" dirty="0">
                <a:solidFill>
                  <a:schemeClr val="bg1"/>
                </a:solidFill>
              </a:rPr>
              <a:t>the </a:t>
            </a:r>
            <a:r>
              <a:rPr lang="en-US" sz="3200" dirty="0">
                <a:solidFill>
                  <a:srgbClr val="FFFF00"/>
                </a:solidFill>
              </a:rPr>
              <a:t>quality </a:t>
            </a:r>
            <a:r>
              <a:rPr lang="en-US" sz="3200" dirty="0">
                <a:solidFill>
                  <a:schemeClr val="bg1"/>
                </a:solidFill>
              </a:rPr>
              <a:t>of the wares </a:t>
            </a:r>
            <a:r>
              <a:rPr lang="en-US" sz="3200" dirty="0">
                <a:solidFill>
                  <a:srgbClr val="FF0000"/>
                </a:solidFill>
              </a:rPr>
              <a:t>What is sufficient control</a:t>
            </a:r>
            <a:r>
              <a:rPr lang="en-US" sz="3200" dirty="0">
                <a:solidFill>
                  <a:srgbClr val="FFFF00"/>
                </a:solidFill>
              </a:rPr>
              <a:t>?</a:t>
            </a:r>
          </a:p>
          <a:p>
            <a:pPr>
              <a:lnSpc>
                <a:spcPct val="100000"/>
              </a:lnSpc>
            </a:pPr>
            <a:r>
              <a:rPr lang="en-US" sz="3200" dirty="0">
                <a:solidFill>
                  <a:schemeClr val="bg1"/>
                </a:solidFill>
              </a:rPr>
              <a:t>See also s. 48, TMA </a:t>
            </a:r>
          </a:p>
        </p:txBody>
      </p:sp>
      <p:sp>
        <p:nvSpPr>
          <p:cNvPr id="4" name="Slide Number Placeholder 3"/>
          <p:cNvSpPr>
            <a:spLocks noGrp="1"/>
          </p:cNvSpPr>
          <p:nvPr>
            <p:ph type="sldNum" sz="quarter" idx="12"/>
          </p:nvPr>
        </p:nvSpPr>
        <p:spPr/>
        <p:txBody>
          <a:bodyPr/>
          <a:lstStyle/>
          <a:p>
            <a:fld id="{600857A6-B069-5747-8C2C-4237D03FF20B}" type="slidenum">
              <a:rPr lang="en-US" smtClean="0"/>
              <a:t>125</a:t>
            </a:fld>
            <a:endParaRPr lang="en-US"/>
          </a:p>
        </p:txBody>
      </p:sp>
    </p:spTree>
    <p:extLst>
      <p:ext uri="{BB962C8B-B14F-4D97-AF65-F5344CB8AC3E}">
        <p14:creationId xmlns:p14="http://schemas.microsoft.com/office/powerpoint/2010/main" val="16493259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67760"/>
            <a:ext cx="8229600" cy="81991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108457"/>
            <a:ext cx="8229600" cy="4641086"/>
          </a:xfrm>
        </p:spPr>
        <p:txBody>
          <a:bodyPr>
            <a:normAutofit/>
          </a:bodyPr>
          <a:lstStyle/>
          <a:p>
            <a:pPr marL="0" indent="0">
              <a:lnSpc>
                <a:spcPct val="100000"/>
              </a:lnSpc>
              <a:buNone/>
            </a:pPr>
            <a:r>
              <a:rPr lang="en-CA" sz="3200" i="1" dirty="0">
                <a:solidFill>
                  <a:srgbClr val="00B0F0"/>
                </a:solidFill>
              </a:rPr>
              <a:t>Tommy Hilfiger Licensing </a:t>
            </a:r>
            <a:r>
              <a:rPr lang="en-CA" sz="3200" i="1" dirty="0" err="1">
                <a:solidFill>
                  <a:srgbClr val="00B0F0"/>
                </a:solidFill>
              </a:rPr>
              <a:t>Inc</a:t>
            </a:r>
            <a:r>
              <a:rPr lang="en-CA" sz="3200" i="1" dirty="0">
                <a:solidFill>
                  <a:srgbClr val="00B0F0"/>
                </a:solidFill>
              </a:rPr>
              <a:t> v. </a:t>
            </a:r>
            <a:r>
              <a:rPr lang="en-CA" sz="3200" i="1" dirty="0" err="1">
                <a:solidFill>
                  <a:srgbClr val="00B0F0"/>
                </a:solidFill>
              </a:rPr>
              <a:t>Produits</a:t>
            </a:r>
            <a:r>
              <a:rPr lang="en-CA" sz="3200" i="1" dirty="0">
                <a:solidFill>
                  <a:srgbClr val="00B0F0"/>
                </a:solidFill>
              </a:rPr>
              <a:t> de </a:t>
            </a:r>
            <a:r>
              <a:rPr lang="en-CA" sz="3200" i="1" dirty="0" err="1">
                <a:solidFill>
                  <a:srgbClr val="00B0F0"/>
                </a:solidFill>
              </a:rPr>
              <a:t>Qualité</a:t>
            </a:r>
            <a:r>
              <a:rPr lang="en-CA" sz="3200" i="1" dirty="0">
                <a:solidFill>
                  <a:schemeClr val="bg1"/>
                </a:solidFill>
              </a:rPr>
              <a:t>, </a:t>
            </a:r>
            <a:r>
              <a:rPr lang="en-CA" sz="3200" dirty="0">
                <a:solidFill>
                  <a:schemeClr val="bg1"/>
                </a:solidFill>
              </a:rPr>
              <a:t>2005 FC 10  </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126</a:t>
            </a:fld>
            <a:endParaRPr lang="en-US"/>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969218" y="2473801"/>
            <a:ext cx="3717581" cy="3275742"/>
          </a:xfrm>
          <a:prstGeom prst="rect">
            <a:avLst/>
          </a:prstGeom>
          <a:noFill/>
          <a:ln>
            <a:noFill/>
          </a:ln>
        </p:spPr>
      </p:pic>
      <p:pic>
        <p:nvPicPr>
          <p:cNvPr id="3" name="Picture 2">
            <a:extLst>
              <a:ext uri="{FF2B5EF4-FFF2-40B4-BE49-F238E27FC236}">
                <a16:creationId xmlns:a16="http://schemas.microsoft.com/office/drawing/2014/main" id="{160BF7EA-A37F-9946-8477-BE9389636419}"/>
              </a:ext>
            </a:extLst>
          </p:cNvPr>
          <p:cNvPicPr>
            <a:picLocks noChangeAspect="1"/>
          </p:cNvPicPr>
          <p:nvPr/>
        </p:nvPicPr>
        <p:blipFill>
          <a:blip r:embed="rId4"/>
          <a:stretch>
            <a:fillRect/>
          </a:stretch>
        </p:blipFill>
        <p:spPr>
          <a:xfrm>
            <a:off x="457199" y="2632169"/>
            <a:ext cx="4242638" cy="2986817"/>
          </a:xfrm>
          <a:prstGeom prst="rect">
            <a:avLst/>
          </a:prstGeom>
        </p:spPr>
      </p:pic>
    </p:spTree>
    <p:extLst>
      <p:ext uri="{BB962C8B-B14F-4D97-AF65-F5344CB8AC3E}">
        <p14:creationId xmlns:p14="http://schemas.microsoft.com/office/powerpoint/2010/main" val="38355050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0629"/>
            <a:ext cx="8229600" cy="67689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61257" y="973777"/>
            <a:ext cx="8752113" cy="4940134"/>
          </a:xfrm>
        </p:spPr>
        <p:txBody>
          <a:bodyPr>
            <a:noAutofit/>
          </a:bodyPr>
          <a:lstStyle/>
          <a:p>
            <a:pPr marL="0" indent="0">
              <a:lnSpc>
                <a:spcPct val="100000"/>
              </a:lnSpc>
              <a:buNone/>
            </a:pPr>
            <a:r>
              <a:rPr lang="en-CA" sz="2500" i="1" dirty="0">
                <a:solidFill>
                  <a:srgbClr val="00B0F0"/>
                </a:solidFill>
              </a:rPr>
              <a:t>Tommy Hilfiger Licensing </a:t>
            </a:r>
            <a:r>
              <a:rPr lang="en-CA" sz="2500" i="1" dirty="0" err="1">
                <a:solidFill>
                  <a:srgbClr val="00B0F0"/>
                </a:solidFill>
              </a:rPr>
              <a:t>Inc</a:t>
            </a:r>
            <a:r>
              <a:rPr lang="en-CA" sz="2500" i="1" dirty="0">
                <a:solidFill>
                  <a:srgbClr val="00B0F0"/>
                </a:solidFill>
              </a:rPr>
              <a:t> v. </a:t>
            </a:r>
            <a:r>
              <a:rPr lang="en-CA" sz="2500" i="1" dirty="0" err="1">
                <a:solidFill>
                  <a:srgbClr val="00B0F0"/>
                </a:solidFill>
              </a:rPr>
              <a:t>Produits</a:t>
            </a:r>
            <a:r>
              <a:rPr lang="en-CA" sz="2500" i="1" dirty="0">
                <a:solidFill>
                  <a:srgbClr val="00B0F0"/>
                </a:solidFill>
              </a:rPr>
              <a:t> de </a:t>
            </a:r>
            <a:r>
              <a:rPr lang="en-CA" sz="2500" i="1" dirty="0" err="1">
                <a:solidFill>
                  <a:srgbClr val="00B0F0"/>
                </a:solidFill>
              </a:rPr>
              <a:t>Qualité</a:t>
            </a:r>
            <a:r>
              <a:rPr lang="en-CA" sz="2500" i="1" dirty="0">
                <a:solidFill>
                  <a:schemeClr val="bg1"/>
                </a:solidFill>
              </a:rPr>
              <a:t>, </a:t>
            </a:r>
            <a:r>
              <a:rPr lang="en-CA" sz="2500" dirty="0">
                <a:solidFill>
                  <a:schemeClr val="bg1"/>
                </a:solidFill>
              </a:rPr>
              <a:t>2005 FC 10 </a:t>
            </a:r>
          </a:p>
          <a:p>
            <a:pPr>
              <a:lnSpc>
                <a:spcPct val="100000"/>
              </a:lnSpc>
            </a:pPr>
            <a:r>
              <a:rPr lang="en-CA" sz="2500" dirty="0">
                <a:solidFill>
                  <a:schemeClr val="bg1"/>
                </a:solidFill>
              </a:rPr>
              <a:t>Plaintiff, Tommy Hilfiger Licensing Inc. (</a:t>
            </a:r>
            <a:r>
              <a:rPr lang="en-CA" sz="2500" dirty="0">
                <a:solidFill>
                  <a:srgbClr val="FFFF00"/>
                </a:solidFill>
              </a:rPr>
              <a:t>THLI</a:t>
            </a:r>
            <a:r>
              <a:rPr lang="en-CA" sz="2500" dirty="0">
                <a:solidFill>
                  <a:schemeClr val="bg1"/>
                </a:solidFill>
              </a:rPr>
              <a:t>), owned the </a:t>
            </a:r>
            <a:r>
              <a:rPr lang="en-CA" sz="2500" dirty="0">
                <a:solidFill>
                  <a:srgbClr val="FFFF00"/>
                </a:solidFill>
              </a:rPr>
              <a:t>trademarks relating to the Tommy Hilfiger brand </a:t>
            </a:r>
            <a:r>
              <a:rPr lang="en-CA" sz="2500" dirty="0">
                <a:solidFill>
                  <a:schemeClr val="bg1"/>
                </a:solidFill>
              </a:rPr>
              <a:t>which manufactured and sold clothing. </a:t>
            </a:r>
          </a:p>
          <a:p>
            <a:pPr>
              <a:lnSpc>
                <a:spcPct val="100000"/>
              </a:lnSpc>
            </a:pPr>
            <a:r>
              <a:rPr lang="en-CA" sz="2500" dirty="0">
                <a:solidFill>
                  <a:schemeClr val="bg1"/>
                </a:solidFill>
              </a:rPr>
              <a:t>Defendant, </a:t>
            </a:r>
            <a:r>
              <a:rPr lang="en-CA" sz="2500" dirty="0">
                <a:solidFill>
                  <a:srgbClr val="FFFF00"/>
                </a:solidFill>
              </a:rPr>
              <a:t>Quality Goods </a:t>
            </a:r>
            <a:r>
              <a:rPr lang="en-CA" sz="2500" dirty="0">
                <a:solidFill>
                  <a:schemeClr val="bg1"/>
                </a:solidFill>
              </a:rPr>
              <a:t>I.M.D. Inc. (controlled by Harry Rosen), </a:t>
            </a:r>
            <a:r>
              <a:rPr lang="en-CA" sz="2500" dirty="0">
                <a:solidFill>
                  <a:srgbClr val="FFFF00"/>
                </a:solidFill>
              </a:rPr>
              <a:t>created the "Explore Canada" </a:t>
            </a:r>
            <a:r>
              <a:rPr lang="en-CA" sz="2500" dirty="0">
                <a:solidFill>
                  <a:schemeClr val="bg1"/>
                </a:solidFill>
              </a:rPr>
              <a:t>logo and began </a:t>
            </a:r>
            <a:r>
              <a:rPr lang="en-CA" sz="2500" dirty="0">
                <a:solidFill>
                  <a:srgbClr val="FFFF00"/>
                </a:solidFill>
              </a:rPr>
              <a:t>displaying it on its souvenir products</a:t>
            </a:r>
            <a:r>
              <a:rPr lang="en-CA" sz="2500" dirty="0">
                <a:solidFill>
                  <a:schemeClr val="bg1"/>
                </a:solidFill>
              </a:rPr>
              <a:t>. </a:t>
            </a:r>
          </a:p>
          <a:p>
            <a:pPr>
              <a:lnSpc>
                <a:spcPct val="100000"/>
              </a:lnSpc>
            </a:pPr>
            <a:r>
              <a:rPr lang="en-CA" sz="2500" dirty="0">
                <a:solidFill>
                  <a:schemeClr val="bg1"/>
                </a:solidFill>
              </a:rPr>
              <a:t>THLI sued Quality alleging </a:t>
            </a:r>
            <a:r>
              <a:rPr lang="en-CA" sz="2500" dirty="0">
                <a:solidFill>
                  <a:srgbClr val="FFFF00"/>
                </a:solidFill>
              </a:rPr>
              <a:t>infringement of the THLI trademarks</a:t>
            </a:r>
            <a:r>
              <a:rPr lang="en-CA" sz="2500" dirty="0">
                <a:solidFill>
                  <a:schemeClr val="bg1"/>
                </a:solidFill>
              </a:rPr>
              <a:t>. </a:t>
            </a:r>
          </a:p>
          <a:p>
            <a:pPr>
              <a:lnSpc>
                <a:spcPct val="100000"/>
              </a:lnSpc>
            </a:pPr>
            <a:r>
              <a:rPr lang="en-CA" sz="2500" dirty="0">
                <a:solidFill>
                  <a:schemeClr val="bg1"/>
                </a:solidFill>
              </a:rPr>
              <a:t>Defendants argued that the Hilfiger trademarks were invalid. </a:t>
            </a:r>
          </a:p>
          <a:p>
            <a:pPr>
              <a:lnSpc>
                <a:spcPct val="100000"/>
              </a:lnSpc>
            </a:pPr>
            <a:r>
              <a:rPr lang="en-CA" sz="2500" dirty="0">
                <a:solidFill>
                  <a:schemeClr val="bg1"/>
                </a:solidFill>
              </a:rPr>
              <a:t>Court held that the </a:t>
            </a:r>
            <a:r>
              <a:rPr lang="en-CA" sz="2500" dirty="0">
                <a:solidFill>
                  <a:srgbClr val="FFFF00"/>
                </a:solidFill>
              </a:rPr>
              <a:t>Hilfiger trademarks were valid </a:t>
            </a:r>
            <a:r>
              <a:rPr lang="en-CA" sz="2500" dirty="0">
                <a:solidFill>
                  <a:schemeClr val="bg1"/>
                </a:solidFill>
              </a:rPr>
              <a:t>and that the defendants' </a:t>
            </a:r>
            <a:r>
              <a:rPr lang="en-CA" sz="2500" dirty="0">
                <a:solidFill>
                  <a:srgbClr val="FFFF00"/>
                </a:solidFill>
              </a:rPr>
              <a:t>Explore Canada logo was likely to cause confusion</a:t>
            </a:r>
            <a:r>
              <a:rPr lang="en-CA" sz="25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127</a:t>
            </a:fld>
            <a:endParaRPr lang="en-US"/>
          </a:p>
        </p:txBody>
      </p:sp>
    </p:spTree>
    <p:extLst>
      <p:ext uri="{BB962C8B-B14F-4D97-AF65-F5344CB8AC3E}">
        <p14:creationId xmlns:p14="http://schemas.microsoft.com/office/powerpoint/2010/main" val="993132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0629"/>
            <a:ext cx="8229600" cy="67689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61257" y="890648"/>
            <a:ext cx="8752113" cy="5023263"/>
          </a:xfrm>
        </p:spPr>
        <p:txBody>
          <a:bodyPr>
            <a:noAutofit/>
          </a:bodyPr>
          <a:lstStyle/>
          <a:p>
            <a:pPr marL="0" indent="0">
              <a:lnSpc>
                <a:spcPct val="100000"/>
              </a:lnSpc>
              <a:buNone/>
            </a:pPr>
            <a:r>
              <a:rPr lang="en-CA" sz="2400" i="1" dirty="0">
                <a:solidFill>
                  <a:srgbClr val="00B0F0"/>
                </a:solidFill>
              </a:rPr>
              <a:t>Tommy Hilfiger Licensing </a:t>
            </a:r>
            <a:r>
              <a:rPr lang="en-CA" sz="2400" i="1" dirty="0" err="1">
                <a:solidFill>
                  <a:srgbClr val="00B0F0"/>
                </a:solidFill>
              </a:rPr>
              <a:t>Inc</a:t>
            </a:r>
            <a:r>
              <a:rPr lang="en-CA" sz="2400" i="1" dirty="0">
                <a:solidFill>
                  <a:srgbClr val="00B0F0"/>
                </a:solidFill>
              </a:rPr>
              <a:t> v. </a:t>
            </a:r>
            <a:r>
              <a:rPr lang="en-CA" sz="2400" i="1" dirty="0" err="1">
                <a:solidFill>
                  <a:srgbClr val="00B0F0"/>
                </a:solidFill>
              </a:rPr>
              <a:t>Produits</a:t>
            </a:r>
            <a:r>
              <a:rPr lang="en-CA" sz="2400" i="1" dirty="0">
                <a:solidFill>
                  <a:srgbClr val="00B0F0"/>
                </a:solidFill>
              </a:rPr>
              <a:t> de </a:t>
            </a:r>
            <a:r>
              <a:rPr lang="en-CA" sz="2400" i="1" dirty="0" err="1">
                <a:solidFill>
                  <a:srgbClr val="00B0F0"/>
                </a:solidFill>
              </a:rPr>
              <a:t>Qualité</a:t>
            </a:r>
            <a:r>
              <a:rPr lang="en-CA" sz="2400" i="1" dirty="0">
                <a:solidFill>
                  <a:schemeClr val="bg1"/>
                </a:solidFill>
              </a:rPr>
              <a:t>, </a:t>
            </a:r>
            <a:r>
              <a:rPr lang="en-CA" sz="2400" dirty="0">
                <a:solidFill>
                  <a:schemeClr val="bg1"/>
                </a:solidFill>
              </a:rPr>
              <a:t>2005 FC 10 </a:t>
            </a:r>
          </a:p>
          <a:p>
            <a:pPr>
              <a:lnSpc>
                <a:spcPct val="100000"/>
              </a:lnSpc>
            </a:pPr>
            <a:r>
              <a:rPr lang="en-CA" sz="2400" dirty="0">
                <a:solidFill>
                  <a:schemeClr val="bg1"/>
                </a:solidFill>
              </a:rPr>
              <a:t>Court concluded that the </a:t>
            </a:r>
            <a:r>
              <a:rPr lang="en-CA" sz="2400" dirty="0">
                <a:solidFill>
                  <a:srgbClr val="FFFF00"/>
                </a:solidFill>
              </a:rPr>
              <a:t>Service Agreements signed by THLI allowed it to maintain sufficient control </a:t>
            </a:r>
            <a:r>
              <a:rPr lang="en-CA" sz="2400" dirty="0">
                <a:solidFill>
                  <a:schemeClr val="bg1"/>
                </a:solidFill>
              </a:rPr>
              <a:t>over the quality of the goods to avoid any potential confusion as to source</a:t>
            </a:r>
            <a:endParaRPr lang="en-US" sz="2400" dirty="0">
              <a:solidFill>
                <a:schemeClr val="bg1"/>
              </a:solidFill>
            </a:endParaRPr>
          </a:p>
          <a:p>
            <a:pPr>
              <a:lnSpc>
                <a:spcPct val="100000"/>
              </a:lnSpc>
            </a:pPr>
            <a:r>
              <a:rPr lang="en-US" sz="2400" dirty="0">
                <a:solidFill>
                  <a:schemeClr val="bg1"/>
                </a:solidFill>
              </a:rPr>
              <a:t>THLI’s service agreements required it to:</a:t>
            </a:r>
          </a:p>
          <a:p>
            <a:pPr marL="914400" lvl="1" indent="-457200">
              <a:lnSpc>
                <a:spcPct val="100000"/>
              </a:lnSpc>
              <a:buFont typeface="+mj-lt"/>
              <a:buAutoNum type="arabicPeriod"/>
            </a:pPr>
            <a:r>
              <a:rPr lang="en-US" sz="2400" dirty="0">
                <a:solidFill>
                  <a:srgbClr val="FFFF00"/>
                </a:solidFill>
              </a:rPr>
              <a:t>Coordinate design and execution of licensed products</a:t>
            </a:r>
            <a:r>
              <a:rPr lang="en-US" sz="2400" dirty="0">
                <a:solidFill>
                  <a:schemeClr val="bg1"/>
                </a:solidFill>
              </a:rPr>
              <a:t>.</a:t>
            </a:r>
          </a:p>
          <a:p>
            <a:pPr marL="914400" lvl="1" indent="-457200">
              <a:lnSpc>
                <a:spcPct val="100000"/>
              </a:lnSpc>
              <a:buFont typeface="+mj-lt"/>
              <a:buAutoNum type="arabicPeriod"/>
            </a:pPr>
            <a:r>
              <a:rPr lang="en-US" sz="2400" dirty="0">
                <a:solidFill>
                  <a:srgbClr val="FFFF00"/>
                </a:solidFill>
              </a:rPr>
              <a:t>Review samples of licensed products</a:t>
            </a:r>
            <a:r>
              <a:rPr lang="en-US" sz="2400" dirty="0">
                <a:solidFill>
                  <a:schemeClr val="bg1"/>
                </a:solidFill>
              </a:rPr>
              <a:t>.</a:t>
            </a:r>
          </a:p>
          <a:p>
            <a:pPr marL="914400" lvl="1" indent="-457200">
              <a:lnSpc>
                <a:spcPct val="100000"/>
              </a:lnSpc>
              <a:buFont typeface="+mj-lt"/>
              <a:buAutoNum type="arabicPeriod"/>
            </a:pPr>
            <a:r>
              <a:rPr lang="en-US" sz="2400" dirty="0">
                <a:solidFill>
                  <a:srgbClr val="FFFF00"/>
                </a:solidFill>
              </a:rPr>
              <a:t>Plan and coordinate construction </a:t>
            </a:r>
            <a:r>
              <a:rPr lang="en-US" sz="2400" dirty="0">
                <a:solidFill>
                  <a:schemeClr val="bg1"/>
                </a:solidFill>
              </a:rPr>
              <a:t>of </a:t>
            </a:r>
            <a:r>
              <a:rPr lang="en-US" sz="2400" dirty="0">
                <a:solidFill>
                  <a:srgbClr val="FFFF00"/>
                </a:solidFill>
              </a:rPr>
              <a:t>licensees’ </a:t>
            </a:r>
            <a:r>
              <a:rPr lang="en-US" sz="2400" dirty="0">
                <a:solidFill>
                  <a:schemeClr val="bg1"/>
                </a:solidFill>
              </a:rPr>
              <a:t>dedicated Tommy Hilfiger </a:t>
            </a:r>
            <a:r>
              <a:rPr lang="en-US" sz="2400" dirty="0">
                <a:solidFill>
                  <a:srgbClr val="FFFF00"/>
                </a:solidFill>
              </a:rPr>
              <a:t>showrooms</a:t>
            </a:r>
            <a:r>
              <a:rPr lang="en-US" sz="2400" dirty="0">
                <a:solidFill>
                  <a:schemeClr val="bg1"/>
                </a:solidFill>
              </a:rPr>
              <a:t>. </a:t>
            </a:r>
          </a:p>
          <a:p>
            <a:pPr marL="914400" lvl="1" indent="-457200">
              <a:lnSpc>
                <a:spcPct val="100000"/>
              </a:lnSpc>
              <a:buFont typeface="+mj-lt"/>
              <a:buAutoNum type="arabicPeriod"/>
            </a:pPr>
            <a:r>
              <a:rPr lang="en-US" sz="2400" dirty="0">
                <a:solidFill>
                  <a:schemeClr val="bg1"/>
                </a:solidFill>
              </a:rPr>
              <a:t>Coordinate </a:t>
            </a:r>
            <a:r>
              <a:rPr lang="en-US" sz="2400" dirty="0">
                <a:solidFill>
                  <a:srgbClr val="FFFF00"/>
                </a:solidFill>
              </a:rPr>
              <a:t>product launches</a:t>
            </a:r>
            <a:r>
              <a:rPr lang="en-US" sz="2400" dirty="0">
                <a:solidFill>
                  <a:schemeClr val="bg1"/>
                </a:solidFill>
              </a:rPr>
              <a:t>.</a:t>
            </a:r>
          </a:p>
          <a:p>
            <a:pPr marL="914400" lvl="1" indent="-457200">
              <a:lnSpc>
                <a:spcPct val="100000"/>
              </a:lnSpc>
              <a:buFont typeface="+mj-lt"/>
              <a:buAutoNum type="arabicPeriod"/>
            </a:pPr>
            <a:r>
              <a:rPr lang="en-US" sz="2400" dirty="0">
                <a:solidFill>
                  <a:schemeClr val="bg1"/>
                </a:solidFill>
              </a:rPr>
              <a:t>Plan and </a:t>
            </a:r>
            <a:r>
              <a:rPr lang="en-US" sz="2400" dirty="0">
                <a:solidFill>
                  <a:srgbClr val="FFFF00"/>
                </a:solidFill>
              </a:rPr>
              <a:t>execute advertising and promotional plans </a:t>
            </a:r>
            <a:r>
              <a:rPr lang="en-US" sz="2400" dirty="0">
                <a:solidFill>
                  <a:schemeClr val="bg1"/>
                </a:solidFill>
              </a:rPr>
              <a:t>and programs. </a:t>
            </a:r>
          </a:p>
        </p:txBody>
      </p:sp>
      <p:sp>
        <p:nvSpPr>
          <p:cNvPr id="4" name="Slide Number Placeholder 3"/>
          <p:cNvSpPr>
            <a:spLocks noGrp="1"/>
          </p:cNvSpPr>
          <p:nvPr>
            <p:ph type="sldNum" sz="quarter" idx="12"/>
          </p:nvPr>
        </p:nvSpPr>
        <p:spPr/>
        <p:txBody>
          <a:bodyPr/>
          <a:lstStyle/>
          <a:p>
            <a:fld id="{600857A6-B069-5747-8C2C-4237D03FF20B}" type="slidenum">
              <a:rPr lang="en-US" smtClean="0"/>
              <a:t>128</a:t>
            </a:fld>
            <a:endParaRPr lang="en-US"/>
          </a:p>
        </p:txBody>
      </p:sp>
    </p:spTree>
    <p:extLst>
      <p:ext uri="{BB962C8B-B14F-4D97-AF65-F5344CB8AC3E}">
        <p14:creationId xmlns:p14="http://schemas.microsoft.com/office/powerpoint/2010/main" val="40243108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9488B0-8ED5-664F-BA8A-C5C767344EA1}"/>
              </a:ext>
            </a:extLst>
          </p:cNvPr>
          <p:cNvSpPr>
            <a:spLocks noGrp="1"/>
          </p:cNvSpPr>
          <p:nvPr>
            <p:ph sz="quarter" idx="10"/>
          </p:nvPr>
        </p:nvSpPr>
        <p:spPr>
          <a:xfrm>
            <a:off x="178131" y="166255"/>
            <a:ext cx="8835240" cy="5664529"/>
          </a:xfrm>
        </p:spPr>
        <p:txBody>
          <a:bodyPr>
            <a:normAutofit fontScale="85000" lnSpcReduction="10000"/>
          </a:bodyPr>
          <a:lstStyle/>
          <a:p>
            <a:pPr marL="0" indent="0">
              <a:lnSpc>
                <a:spcPct val="110000"/>
              </a:lnSpc>
              <a:buNone/>
            </a:pPr>
            <a:r>
              <a:rPr lang="en-CA" sz="3300" b="1" i="1" dirty="0">
                <a:solidFill>
                  <a:srgbClr val="FFFF00"/>
                </a:solidFill>
              </a:rPr>
              <a:t>Trademark transferable</a:t>
            </a:r>
          </a:p>
          <a:p>
            <a:pPr marL="0" indent="0">
              <a:lnSpc>
                <a:spcPct val="110000"/>
              </a:lnSpc>
              <a:buNone/>
            </a:pPr>
            <a:r>
              <a:rPr lang="en-CA" sz="3300" b="1" i="1" dirty="0">
                <a:solidFill>
                  <a:schemeClr val="bg1"/>
                </a:solidFill>
              </a:rPr>
              <a:t>48</a:t>
            </a:r>
            <a:r>
              <a:rPr lang="en-CA" sz="3300" i="1" dirty="0">
                <a:solidFill>
                  <a:schemeClr val="bg1"/>
                </a:solidFill>
              </a:rPr>
              <a:t> </a:t>
            </a:r>
            <a:r>
              <a:rPr lang="en-CA" sz="3300" b="1" i="1" dirty="0">
                <a:solidFill>
                  <a:schemeClr val="bg1"/>
                </a:solidFill>
              </a:rPr>
              <a:t>(1)</a:t>
            </a:r>
            <a:r>
              <a:rPr lang="en-CA" sz="3300" i="1" dirty="0">
                <a:solidFill>
                  <a:schemeClr val="bg1"/>
                </a:solidFill>
              </a:rPr>
              <a:t> A </a:t>
            </a:r>
            <a:r>
              <a:rPr lang="en-CA" sz="3300" i="1" dirty="0">
                <a:solidFill>
                  <a:srgbClr val="FFFF00"/>
                </a:solidFill>
              </a:rPr>
              <a:t>trademark</a:t>
            </a:r>
            <a:r>
              <a:rPr lang="en-CA" sz="3300" i="1" dirty="0">
                <a:solidFill>
                  <a:schemeClr val="bg1"/>
                </a:solidFill>
              </a:rPr>
              <a:t>, whether registered or unregistered, </a:t>
            </a:r>
            <a:r>
              <a:rPr lang="en-CA" sz="3300" i="1" dirty="0">
                <a:solidFill>
                  <a:srgbClr val="FFFF00"/>
                </a:solidFill>
              </a:rPr>
              <a:t>is transferable</a:t>
            </a:r>
            <a:r>
              <a:rPr lang="en-CA" sz="3300" i="1" dirty="0">
                <a:solidFill>
                  <a:schemeClr val="bg1"/>
                </a:solidFill>
              </a:rPr>
              <a:t>, and deemed always to have been transferable, either in connection with or separately from the goodwill of the business and in respect of either all or some of the goods or services in association with which it has been used.</a:t>
            </a:r>
          </a:p>
          <a:p>
            <a:pPr marL="0" indent="0">
              <a:lnSpc>
                <a:spcPct val="110000"/>
              </a:lnSpc>
              <a:buNone/>
            </a:pPr>
            <a:r>
              <a:rPr lang="en-CA" sz="3300" b="1" i="1" dirty="0">
                <a:solidFill>
                  <a:srgbClr val="FFFF00"/>
                </a:solidFill>
              </a:rPr>
              <a:t>Where two or more persons interested</a:t>
            </a:r>
          </a:p>
          <a:p>
            <a:pPr marL="0" indent="0">
              <a:lnSpc>
                <a:spcPct val="110000"/>
              </a:lnSpc>
              <a:buNone/>
            </a:pPr>
            <a:r>
              <a:rPr lang="en-CA" sz="3300" b="1" i="1" dirty="0">
                <a:solidFill>
                  <a:schemeClr val="bg1"/>
                </a:solidFill>
              </a:rPr>
              <a:t>(2)</a:t>
            </a:r>
            <a:r>
              <a:rPr lang="en-CA" sz="3300" i="1" dirty="0">
                <a:solidFill>
                  <a:schemeClr val="bg1"/>
                </a:solidFill>
              </a:rPr>
              <a:t> </a:t>
            </a:r>
            <a:r>
              <a:rPr lang="en-CA" sz="3300" i="1" dirty="0">
                <a:solidFill>
                  <a:srgbClr val="FFFF00"/>
                </a:solidFill>
              </a:rPr>
              <a:t>Nothing </a:t>
            </a:r>
            <a:r>
              <a:rPr lang="en-CA" sz="3300" i="1" dirty="0">
                <a:solidFill>
                  <a:schemeClr val="bg1"/>
                </a:solidFill>
              </a:rPr>
              <a:t>in subsection (1) </a:t>
            </a:r>
            <a:r>
              <a:rPr lang="en-CA" sz="3300" i="1" dirty="0">
                <a:solidFill>
                  <a:srgbClr val="FFFF00"/>
                </a:solidFill>
              </a:rPr>
              <a:t>prevents a trademark from being held not to be distinctive</a:t>
            </a:r>
            <a:r>
              <a:rPr lang="en-CA" sz="3300" i="1" dirty="0">
                <a:solidFill>
                  <a:schemeClr val="bg1"/>
                </a:solidFill>
              </a:rPr>
              <a:t> </a:t>
            </a:r>
            <a:r>
              <a:rPr lang="en-CA" sz="3300" i="1" dirty="0">
                <a:solidFill>
                  <a:srgbClr val="FF0000"/>
                </a:solidFill>
              </a:rPr>
              <a:t>if</a:t>
            </a:r>
            <a:r>
              <a:rPr lang="en-CA" sz="3300" i="1" dirty="0">
                <a:solidFill>
                  <a:schemeClr val="bg1"/>
                </a:solidFill>
              </a:rPr>
              <a:t> as a </a:t>
            </a:r>
            <a:r>
              <a:rPr lang="en-CA" sz="3300" i="1" dirty="0">
                <a:solidFill>
                  <a:srgbClr val="FFFF00"/>
                </a:solidFill>
              </a:rPr>
              <a:t>result of a transfer </a:t>
            </a:r>
            <a:r>
              <a:rPr lang="en-CA" sz="3300" i="1" dirty="0">
                <a:solidFill>
                  <a:schemeClr val="bg1"/>
                </a:solidFill>
              </a:rPr>
              <a:t>thereof </a:t>
            </a:r>
            <a:r>
              <a:rPr lang="en-CA" sz="3300" i="1" dirty="0">
                <a:solidFill>
                  <a:srgbClr val="FFFF00"/>
                </a:solidFill>
              </a:rPr>
              <a:t>there subsisted rights in two or more persons to the use of </a:t>
            </a:r>
            <a:r>
              <a:rPr lang="en-CA" sz="3300" i="1" dirty="0">
                <a:solidFill>
                  <a:srgbClr val="FF0000"/>
                </a:solidFill>
              </a:rPr>
              <a:t>confusing trademarks </a:t>
            </a:r>
            <a:r>
              <a:rPr lang="en-CA" sz="3300" i="1" dirty="0">
                <a:solidFill>
                  <a:schemeClr val="bg1"/>
                </a:solidFill>
              </a:rPr>
              <a:t>and the rights were exercised by those persons.</a:t>
            </a:r>
          </a:p>
          <a:p>
            <a:pPr marL="0" indent="0">
              <a:buNone/>
            </a:pPr>
            <a:endParaRPr lang="en-US" dirty="0"/>
          </a:p>
        </p:txBody>
      </p:sp>
    </p:spTree>
    <p:extLst>
      <p:ext uri="{BB962C8B-B14F-4D97-AF65-F5344CB8AC3E}">
        <p14:creationId xmlns:p14="http://schemas.microsoft.com/office/powerpoint/2010/main" val="21851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228600" y="1135117"/>
            <a:ext cx="8686800" cy="5129049"/>
          </a:xfrm>
        </p:spPr>
        <p:txBody>
          <a:bodyPr>
            <a:normAutofit fontScale="85000" lnSpcReduction="10000"/>
          </a:bodyPr>
          <a:lstStyle/>
          <a:p>
            <a:pPr marL="0" indent="0">
              <a:lnSpc>
                <a:spcPct val="11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11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110000"/>
              </a:lnSpc>
              <a:buNone/>
            </a:pPr>
            <a:r>
              <a:rPr lang="en-CA" sz="3200" dirty="0">
                <a:solidFill>
                  <a:schemeClr val="bg1"/>
                </a:solidFill>
                <a:latin typeface="+mn-lt"/>
              </a:rPr>
              <a:t>3. Send me your WordPress email address at </a:t>
            </a:r>
            <a:r>
              <a:rPr lang="en-CA" sz="3200" dirty="0">
                <a:solidFill>
                  <a:schemeClr val="bg1"/>
                </a:solidFill>
                <a:latin typeface="+mn-lt"/>
                <a:hlinkClick r:id="rId3"/>
              </a:rPr>
              <a:t>jon.festinger@ubc.ca</a:t>
            </a:r>
            <a:r>
              <a:rPr lang="en-CA" sz="3200" dirty="0">
                <a:solidFill>
                  <a:schemeClr val="bg1"/>
                </a:solidFill>
                <a:latin typeface="+mn-lt"/>
              </a:rPr>
              <a:t>  or at </a:t>
            </a:r>
            <a:r>
              <a:rPr lang="en-CA" sz="3200" dirty="0">
                <a:solidFill>
                  <a:schemeClr val="bg1"/>
                </a:solidFill>
                <a:latin typeface="+mn-lt"/>
                <a:hlinkClick r:id="rId4"/>
              </a:rPr>
              <a:t>jon_festinger@thecdm.ca</a:t>
            </a:r>
            <a:r>
              <a:rPr lang="en-CA" sz="3200" dirty="0">
                <a:solidFill>
                  <a:schemeClr val="bg1"/>
                </a:solidFill>
                <a:latin typeface="+mn-lt"/>
              </a:rPr>
              <a:t> </a:t>
            </a:r>
          </a:p>
          <a:p>
            <a:pPr marL="0" indent="0">
              <a:lnSpc>
                <a:spcPct val="110000"/>
              </a:lnSpc>
              <a:buNone/>
            </a:pPr>
            <a:r>
              <a:rPr lang="en-CA" sz="3200" dirty="0">
                <a:solidFill>
                  <a:schemeClr val="bg1"/>
                </a:solidFill>
                <a:latin typeface="+mn-lt"/>
              </a:rPr>
              <a:t>4. Then, I will invite you to participate with authoring privileges via your WordPress email address.</a:t>
            </a:r>
          </a:p>
          <a:p>
            <a:pPr marL="0" indent="0">
              <a:buNone/>
            </a:pPr>
            <a:endParaRPr lang="en-US" dirty="0"/>
          </a:p>
        </p:txBody>
      </p:sp>
    </p:spTree>
    <p:extLst>
      <p:ext uri="{BB962C8B-B14F-4D97-AF65-F5344CB8AC3E}">
        <p14:creationId xmlns:p14="http://schemas.microsoft.com/office/powerpoint/2010/main" val="16988597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4282107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260869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p:txBody>
          <a:bodyPr>
            <a:normAutofit/>
          </a:bodyPr>
          <a:lstStyle/>
          <a:p>
            <a:pPr marL="0" indent="0">
              <a:lnSpc>
                <a:spcPct val="100000"/>
              </a:lnSpc>
              <a:buNone/>
            </a:pPr>
            <a:r>
              <a:rPr lang="en-US" sz="3600" dirty="0">
                <a:solidFill>
                  <a:srgbClr val="FFFF00"/>
                </a:solidFill>
              </a:rPr>
              <a:t>How to remove existing Trademarks </a:t>
            </a:r>
            <a:r>
              <a:rPr lang="en-US" sz="3600" dirty="0">
                <a:solidFill>
                  <a:schemeClr val="bg1"/>
                </a:solidFill>
              </a:rPr>
              <a:t>from the register:</a:t>
            </a:r>
          </a:p>
          <a:p>
            <a:pPr marL="1200150" lvl="1" indent="-742950">
              <a:lnSpc>
                <a:spcPct val="100000"/>
              </a:lnSpc>
              <a:buFont typeface="+mj-lt"/>
              <a:buAutoNum type="arabicPeriod"/>
            </a:pPr>
            <a:r>
              <a:rPr lang="en-US" sz="3600" dirty="0">
                <a:solidFill>
                  <a:schemeClr val="bg1"/>
                </a:solidFill>
              </a:rPr>
              <a:t>S. 45: </a:t>
            </a:r>
            <a:r>
              <a:rPr lang="en-US" sz="3600" dirty="0">
                <a:solidFill>
                  <a:srgbClr val="FFFF00"/>
                </a:solidFill>
              </a:rPr>
              <a:t>Expungement</a:t>
            </a:r>
            <a:r>
              <a:rPr lang="en-US" sz="3600" dirty="0">
                <a:solidFill>
                  <a:schemeClr val="bg1"/>
                </a:solidFill>
              </a:rPr>
              <a:t> or amendment </a:t>
            </a:r>
            <a:r>
              <a:rPr lang="en-US" sz="3600" dirty="0">
                <a:solidFill>
                  <a:srgbClr val="FFFF00"/>
                </a:solidFill>
              </a:rPr>
              <a:t>on the basis of non-use</a:t>
            </a:r>
          </a:p>
          <a:p>
            <a:pPr marL="1200150" lvl="1" indent="-742950">
              <a:lnSpc>
                <a:spcPct val="100000"/>
              </a:lnSpc>
              <a:buFont typeface="+mj-lt"/>
              <a:buAutoNum type="arabicPeriod"/>
            </a:pPr>
            <a:r>
              <a:rPr lang="en-US" sz="3600" dirty="0">
                <a:solidFill>
                  <a:schemeClr val="bg1"/>
                </a:solidFill>
              </a:rPr>
              <a:t>S. 57: </a:t>
            </a:r>
            <a:r>
              <a:rPr lang="en-US" sz="3600" dirty="0">
                <a:solidFill>
                  <a:srgbClr val="FFFF00"/>
                </a:solidFill>
              </a:rPr>
              <a:t>Striking</a:t>
            </a:r>
            <a:r>
              <a:rPr lang="en-US" sz="3600" dirty="0">
                <a:solidFill>
                  <a:schemeClr val="bg1"/>
                </a:solidFill>
              </a:rPr>
              <a:t> or amending a Trademark…</a:t>
            </a:r>
          </a:p>
        </p:txBody>
      </p:sp>
      <p:sp>
        <p:nvSpPr>
          <p:cNvPr id="4" name="Slide Number Placeholder 3"/>
          <p:cNvSpPr>
            <a:spLocks noGrp="1"/>
          </p:cNvSpPr>
          <p:nvPr>
            <p:ph type="sldNum" sz="quarter" idx="12"/>
          </p:nvPr>
        </p:nvSpPr>
        <p:spPr/>
        <p:txBody>
          <a:bodyPr/>
          <a:lstStyle/>
          <a:p>
            <a:fld id="{600857A6-B069-5747-8C2C-4237D03FF20B}" type="slidenum">
              <a:rPr lang="en-US" smtClean="0"/>
              <a:t>132</a:t>
            </a:fld>
            <a:endParaRPr lang="en-US"/>
          </a:p>
        </p:txBody>
      </p:sp>
    </p:spTree>
    <p:extLst>
      <p:ext uri="{BB962C8B-B14F-4D97-AF65-F5344CB8AC3E}">
        <p14:creationId xmlns:p14="http://schemas.microsoft.com/office/powerpoint/2010/main" val="4374628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6"/>
            <a:ext cx="8229600" cy="734765"/>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308759" y="914400"/>
            <a:ext cx="8680862" cy="4987635"/>
          </a:xfrm>
        </p:spPr>
        <p:txBody>
          <a:bodyPr>
            <a:normAutofit/>
          </a:bodyPr>
          <a:lstStyle/>
          <a:p>
            <a:pPr marL="0" indent="0">
              <a:lnSpc>
                <a:spcPct val="100000"/>
              </a:lnSpc>
              <a:buNone/>
            </a:pPr>
            <a:r>
              <a:rPr lang="en-CA" sz="2600" i="1" dirty="0">
                <a:solidFill>
                  <a:schemeClr val="bg1"/>
                </a:solidFill>
              </a:rPr>
              <a:t>45. (1) The Registrar may at any time and, at the </a:t>
            </a:r>
            <a:r>
              <a:rPr lang="en-CA" sz="2600" i="1" dirty="0">
                <a:solidFill>
                  <a:srgbClr val="FFFF00"/>
                </a:solidFill>
              </a:rPr>
              <a:t>written request </a:t>
            </a:r>
            <a:r>
              <a:rPr lang="en-CA" sz="2600" i="1" dirty="0">
                <a:solidFill>
                  <a:schemeClr val="bg1"/>
                </a:solidFill>
              </a:rPr>
              <a:t>made </a:t>
            </a:r>
            <a:r>
              <a:rPr lang="en-CA" sz="2600" i="1" dirty="0">
                <a:solidFill>
                  <a:srgbClr val="FFFF00"/>
                </a:solidFill>
              </a:rPr>
              <a:t>after three years from the date of the registration of a trade-mark</a:t>
            </a:r>
            <a:r>
              <a:rPr lang="en-CA" sz="2600" i="1" dirty="0">
                <a:solidFill>
                  <a:schemeClr val="bg1"/>
                </a:solidFill>
              </a:rPr>
              <a:t> by </a:t>
            </a:r>
            <a:r>
              <a:rPr lang="en-CA" sz="2600" i="1" dirty="0">
                <a:solidFill>
                  <a:srgbClr val="FFFF00"/>
                </a:solidFill>
              </a:rPr>
              <a:t>any person who pays the prescribed fee </a:t>
            </a:r>
            <a:r>
              <a:rPr lang="en-CA" sz="2600" i="1" dirty="0">
                <a:solidFill>
                  <a:schemeClr val="bg1"/>
                </a:solidFill>
              </a:rPr>
              <a:t>shall, unless the Registrar sees good reason to the contrary, give notice to the registered owner of the trade-mark </a:t>
            </a:r>
            <a:r>
              <a:rPr lang="en-CA" sz="2600" i="1" dirty="0">
                <a:solidFill>
                  <a:srgbClr val="FF0000"/>
                </a:solidFill>
              </a:rPr>
              <a:t>requiring the registered owner </a:t>
            </a:r>
            <a:r>
              <a:rPr lang="en-CA" sz="2600" i="1" dirty="0">
                <a:solidFill>
                  <a:schemeClr val="bg1"/>
                </a:solidFill>
              </a:rPr>
              <a:t>to furnish </a:t>
            </a:r>
            <a:r>
              <a:rPr lang="en-CA" sz="2600" i="1" dirty="0">
                <a:solidFill>
                  <a:srgbClr val="FFFF00"/>
                </a:solidFill>
              </a:rPr>
              <a:t>within three months an affidavit or a statutory declaration</a:t>
            </a:r>
            <a:r>
              <a:rPr lang="en-CA" sz="2600" i="1" dirty="0">
                <a:solidFill>
                  <a:schemeClr val="bg1"/>
                </a:solidFill>
              </a:rPr>
              <a:t> showing, with respect to </a:t>
            </a:r>
            <a:r>
              <a:rPr lang="en-CA" sz="2600" i="1" dirty="0">
                <a:solidFill>
                  <a:srgbClr val="FFFF00"/>
                </a:solidFill>
              </a:rPr>
              <a:t>each of the goods or services specified in the registration</a:t>
            </a:r>
            <a:r>
              <a:rPr lang="en-CA" sz="2600" i="1" dirty="0">
                <a:solidFill>
                  <a:schemeClr val="bg1"/>
                </a:solidFill>
              </a:rPr>
              <a:t>, whether the trade-mark was </a:t>
            </a:r>
            <a:r>
              <a:rPr lang="en-CA" sz="2600" i="1" dirty="0">
                <a:solidFill>
                  <a:srgbClr val="FFFF00"/>
                </a:solidFill>
              </a:rPr>
              <a:t>in use in Canada</a:t>
            </a:r>
            <a:r>
              <a:rPr lang="en-CA" sz="2600" i="1" dirty="0">
                <a:solidFill>
                  <a:schemeClr val="bg1"/>
                </a:solidFill>
              </a:rPr>
              <a:t> at any time </a:t>
            </a:r>
            <a:r>
              <a:rPr lang="en-CA" sz="2600" i="1" dirty="0">
                <a:solidFill>
                  <a:srgbClr val="FFFF00"/>
                </a:solidFill>
              </a:rPr>
              <a:t>during the three year period immediately preceding the date of the notice </a:t>
            </a:r>
            <a:r>
              <a:rPr lang="en-CA" sz="2600" i="1" dirty="0">
                <a:solidFill>
                  <a:schemeClr val="bg1"/>
                </a:solidFill>
              </a:rPr>
              <a:t>and, </a:t>
            </a:r>
            <a:r>
              <a:rPr lang="en-CA" sz="2600" i="1" dirty="0">
                <a:solidFill>
                  <a:srgbClr val="FFFF00"/>
                </a:solidFill>
              </a:rPr>
              <a:t>if not, the date when it was last so in use and the reason for the absence of such use since that date</a:t>
            </a:r>
            <a:r>
              <a:rPr lang="en-CA" sz="2600" i="1"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133</a:t>
            </a:fld>
            <a:endParaRPr lang="en-US"/>
          </a:p>
        </p:txBody>
      </p:sp>
    </p:spTree>
    <p:extLst>
      <p:ext uri="{BB962C8B-B14F-4D97-AF65-F5344CB8AC3E}">
        <p14:creationId xmlns:p14="http://schemas.microsoft.com/office/powerpoint/2010/main" val="17439912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6"/>
            <a:ext cx="8229600" cy="734765"/>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308759" y="914400"/>
            <a:ext cx="8680862" cy="4987635"/>
          </a:xfrm>
        </p:spPr>
        <p:txBody>
          <a:bodyPr>
            <a:normAutofit/>
          </a:bodyPr>
          <a:lstStyle/>
          <a:p>
            <a:pPr marL="0" indent="0">
              <a:lnSpc>
                <a:spcPct val="100000"/>
              </a:lnSpc>
              <a:buNone/>
            </a:pPr>
            <a:r>
              <a:rPr lang="en-CA" sz="2800" i="1" dirty="0">
                <a:solidFill>
                  <a:schemeClr val="bg1"/>
                </a:solidFill>
              </a:rPr>
              <a:t>45. (3)</a:t>
            </a:r>
            <a:r>
              <a:rPr lang="en-CA" sz="2800" b="1" i="1" dirty="0">
                <a:solidFill>
                  <a:schemeClr val="bg1"/>
                </a:solidFill>
              </a:rPr>
              <a:t> </a:t>
            </a:r>
            <a:r>
              <a:rPr lang="en-CA" sz="2800" i="1" dirty="0">
                <a:solidFill>
                  <a:srgbClr val="FFFF00"/>
                </a:solidFill>
              </a:rPr>
              <a:t>Where</a:t>
            </a:r>
            <a:r>
              <a:rPr lang="en-CA" sz="2800" i="1" dirty="0">
                <a:solidFill>
                  <a:schemeClr val="bg1"/>
                </a:solidFill>
              </a:rPr>
              <a:t>, by reason of the evidence furnished to the Registrar or the failure to furnish any evidence</a:t>
            </a:r>
            <a:r>
              <a:rPr lang="en-CA" sz="2800" i="1" dirty="0">
                <a:solidFill>
                  <a:srgbClr val="FFFF00"/>
                </a:solidFill>
              </a:rPr>
              <a:t>, it appears to the Registrar that a trademark</a:t>
            </a:r>
            <a:r>
              <a:rPr lang="en-CA" sz="2800" i="1" dirty="0">
                <a:solidFill>
                  <a:schemeClr val="bg1"/>
                </a:solidFill>
              </a:rPr>
              <a:t>, either with respect to all of the goods or services specified in the registration or with respect to any of those goods or services, </a:t>
            </a:r>
            <a:r>
              <a:rPr lang="en-CA" sz="2800" i="1" dirty="0">
                <a:solidFill>
                  <a:srgbClr val="FFFF00"/>
                </a:solidFill>
              </a:rPr>
              <a:t>was not used in Canada at any time during the three year period </a:t>
            </a:r>
            <a:r>
              <a:rPr lang="en-CA" sz="2800" i="1" dirty="0">
                <a:solidFill>
                  <a:schemeClr val="bg1"/>
                </a:solidFill>
              </a:rPr>
              <a:t>immediately preceding the date of the notice and that the absence of use has not been due to special circumstances that excuse the absence of use, </a:t>
            </a:r>
            <a:r>
              <a:rPr lang="en-CA" sz="2800" i="1" dirty="0">
                <a:solidFill>
                  <a:srgbClr val="FFFF00"/>
                </a:solidFill>
              </a:rPr>
              <a:t>the registration of the trademark is liable to be </a:t>
            </a:r>
            <a:r>
              <a:rPr lang="en-CA" sz="2800" i="1" dirty="0">
                <a:solidFill>
                  <a:srgbClr val="FF0000"/>
                </a:solidFill>
              </a:rPr>
              <a:t>expunged or amended</a:t>
            </a:r>
            <a:r>
              <a:rPr lang="en-CA" sz="2800" i="1" dirty="0">
                <a:solidFill>
                  <a:srgbClr val="FFFF00"/>
                </a:solidFill>
              </a:rPr>
              <a:t> </a:t>
            </a:r>
            <a:r>
              <a:rPr lang="en-CA" sz="2800" i="1" dirty="0">
                <a:solidFill>
                  <a:schemeClr val="bg1"/>
                </a:solidFill>
              </a:rPr>
              <a:t>accordingly.</a:t>
            </a:r>
            <a:endParaRPr lang="en-US" sz="28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134</a:t>
            </a:fld>
            <a:endParaRPr lang="en-US"/>
          </a:p>
        </p:txBody>
      </p:sp>
    </p:spTree>
    <p:extLst>
      <p:ext uri="{BB962C8B-B14F-4D97-AF65-F5344CB8AC3E}">
        <p14:creationId xmlns:p14="http://schemas.microsoft.com/office/powerpoint/2010/main" val="4241121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1108457"/>
            <a:ext cx="8229600" cy="4641086"/>
          </a:xfrm>
        </p:spPr>
        <p:txBody>
          <a:bodyPr>
            <a:normAutofit/>
          </a:bodyPr>
          <a:lstStyle/>
          <a:p>
            <a:pPr marL="0" indent="0">
              <a:lnSpc>
                <a:spcPct val="100000"/>
              </a:lnSpc>
              <a:buNone/>
            </a:pPr>
            <a:r>
              <a:rPr lang="en-CA" sz="3200" dirty="0">
                <a:solidFill>
                  <a:schemeClr val="bg1"/>
                </a:solidFill>
              </a:rPr>
              <a:t>57 (1) The </a:t>
            </a:r>
            <a:r>
              <a:rPr lang="en-CA" sz="3200" dirty="0">
                <a:solidFill>
                  <a:srgbClr val="FFFF00"/>
                </a:solidFill>
              </a:rPr>
              <a:t>Federal Court </a:t>
            </a:r>
            <a:r>
              <a:rPr lang="en-CA" sz="3200" dirty="0">
                <a:solidFill>
                  <a:schemeClr val="bg1"/>
                </a:solidFill>
              </a:rPr>
              <a:t>has exclusive original </a:t>
            </a:r>
            <a:r>
              <a:rPr lang="en-CA" sz="3200" dirty="0">
                <a:solidFill>
                  <a:srgbClr val="FFFF00"/>
                </a:solidFill>
              </a:rPr>
              <a:t>jurisdiction</a:t>
            </a:r>
            <a:r>
              <a:rPr lang="en-CA" sz="3200" dirty="0">
                <a:solidFill>
                  <a:schemeClr val="bg1"/>
                </a:solidFill>
              </a:rPr>
              <a:t>, on the </a:t>
            </a:r>
            <a:r>
              <a:rPr lang="en-CA" sz="3200" dirty="0">
                <a:solidFill>
                  <a:srgbClr val="FFFF00"/>
                </a:solidFill>
              </a:rPr>
              <a:t>application</a:t>
            </a:r>
            <a:r>
              <a:rPr lang="en-CA" sz="3200" dirty="0">
                <a:solidFill>
                  <a:schemeClr val="bg1"/>
                </a:solidFill>
              </a:rPr>
              <a:t> of the Registrar or </a:t>
            </a:r>
            <a:r>
              <a:rPr lang="en-CA" sz="3200" dirty="0">
                <a:solidFill>
                  <a:srgbClr val="FFFF00"/>
                </a:solidFill>
              </a:rPr>
              <a:t>of any person interested</a:t>
            </a:r>
            <a:r>
              <a:rPr lang="en-CA" sz="3200" dirty="0">
                <a:solidFill>
                  <a:schemeClr val="bg1"/>
                </a:solidFill>
              </a:rPr>
              <a:t>, </a:t>
            </a:r>
            <a:r>
              <a:rPr lang="en-CA" sz="3200" dirty="0">
                <a:solidFill>
                  <a:srgbClr val="FF0000"/>
                </a:solidFill>
              </a:rPr>
              <a:t>to order that any entry in the register be struck out or amended </a:t>
            </a:r>
            <a:r>
              <a:rPr lang="en-CA" sz="3200" dirty="0">
                <a:solidFill>
                  <a:schemeClr val="bg1"/>
                </a:solidFill>
              </a:rPr>
              <a:t>on the ground that at the date of the application the </a:t>
            </a:r>
            <a:r>
              <a:rPr lang="en-CA" sz="3200" dirty="0">
                <a:solidFill>
                  <a:srgbClr val="FFFF00"/>
                </a:solidFill>
              </a:rPr>
              <a:t>entry as it appears </a:t>
            </a:r>
            <a:r>
              <a:rPr lang="en-CA" sz="3200" dirty="0">
                <a:solidFill>
                  <a:schemeClr val="bg1"/>
                </a:solidFill>
              </a:rPr>
              <a:t>on the register </a:t>
            </a:r>
            <a:r>
              <a:rPr lang="en-CA" sz="3200" dirty="0">
                <a:solidFill>
                  <a:srgbClr val="FFFF00"/>
                </a:solidFill>
              </a:rPr>
              <a:t>does not accurately express or define the existing rights </a:t>
            </a:r>
            <a:r>
              <a:rPr lang="en-CA" sz="3200" dirty="0">
                <a:solidFill>
                  <a:schemeClr val="bg1"/>
                </a:solidFill>
              </a:rPr>
              <a:t>of the person appearing to be the registered owner of the trademark.</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135</a:t>
            </a:fld>
            <a:endParaRPr lang="en-US"/>
          </a:p>
        </p:txBody>
      </p:sp>
    </p:spTree>
    <p:extLst>
      <p:ext uri="{BB962C8B-B14F-4D97-AF65-F5344CB8AC3E}">
        <p14:creationId xmlns:p14="http://schemas.microsoft.com/office/powerpoint/2010/main" val="5434503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69913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37506" y="866899"/>
            <a:ext cx="8728364" cy="5047013"/>
          </a:xfrm>
        </p:spPr>
        <p:txBody>
          <a:bodyPr>
            <a:normAutofit fontScale="85000" lnSpcReduction="10000"/>
          </a:bodyPr>
          <a:lstStyle/>
          <a:p>
            <a:pPr marL="0" indent="0">
              <a:lnSpc>
                <a:spcPct val="100000"/>
              </a:lnSpc>
              <a:buNone/>
            </a:pPr>
            <a:r>
              <a:rPr lang="en-CA" sz="2500" i="1" dirty="0">
                <a:solidFill>
                  <a:srgbClr val="00B0F0"/>
                </a:solidFill>
              </a:rPr>
              <a:t>UNICAST SA v. South Asian Broadcasting Corporation Inc. </a:t>
            </a:r>
            <a:r>
              <a:rPr lang="en-CA" sz="2500" dirty="0">
                <a:solidFill>
                  <a:schemeClr val="bg1"/>
                </a:solidFill>
              </a:rPr>
              <a:t>2014 FC 295 (CanLII)</a:t>
            </a:r>
            <a:endParaRPr lang="en-CA" sz="2500" i="1" u="sng" dirty="0">
              <a:solidFill>
                <a:schemeClr val="bg1"/>
              </a:solidFill>
            </a:endParaRPr>
          </a:p>
          <a:p>
            <a:pPr>
              <a:lnSpc>
                <a:spcPct val="100000"/>
              </a:lnSpc>
            </a:pPr>
            <a:r>
              <a:rPr lang="en-CA" sz="2500" dirty="0">
                <a:solidFill>
                  <a:schemeClr val="bg1"/>
                </a:solidFill>
              </a:rPr>
              <a:t>Applicant claims, citing to a case called </a:t>
            </a:r>
            <a:r>
              <a:rPr lang="en-CA" sz="2500" i="1" dirty="0" err="1">
                <a:solidFill>
                  <a:srgbClr val="00B0F0"/>
                </a:solidFill>
              </a:rPr>
              <a:t>HomeAway.com</a:t>
            </a:r>
            <a:r>
              <a:rPr lang="en-CA" sz="2500" i="1" dirty="0">
                <a:solidFill>
                  <a:srgbClr val="00B0F0"/>
                </a:solidFill>
              </a:rPr>
              <a:t>, Inc. v. </a:t>
            </a:r>
            <a:r>
              <a:rPr lang="en-CA" sz="2500" i="1" dirty="0" err="1">
                <a:solidFill>
                  <a:srgbClr val="00B0F0"/>
                </a:solidFill>
              </a:rPr>
              <a:t>Hrdlicka</a:t>
            </a:r>
            <a:r>
              <a:rPr lang="en-CA" sz="2500" dirty="0">
                <a:solidFill>
                  <a:schemeClr val="bg1"/>
                </a:solidFill>
              </a:rPr>
              <a:t>, 2012 FC 1467, that a </a:t>
            </a:r>
            <a:r>
              <a:rPr lang="en-US" sz="2500" dirty="0">
                <a:solidFill>
                  <a:schemeClr val="bg1"/>
                </a:solidFill>
              </a:rPr>
              <a:t>trade-mark which appears on a computer screen website in Canada, regardless where the information may have originated from or be stored, constitutes for </a:t>
            </a:r>
            <a:r>
              <a:rPr lang="en-US" sz="2500" u="sng" dirty="0">
                <a:solidFill>
                  <a:schemeClr val="bg1"/>
                </a:solidFill>
                <a:hlinkClick r:id="rId3">
                  <a:extLst>
                    <a:ext uri="{A12FA001-AC4F-418D-AE19-62706E023703}">
                      <ahyp:hlinkClr xmlns:ahyp="http://schemas.microsoft.com/office/drawing/2018/hyperlinkcolor" val="tx"/>
                    </a:ext>
                  </a:extLst>
                </a:hlinkClick>
              </a:rPr>
              <a:t>Trade-Marks Act</a:t>
            </a:r>
            <a:r>
              <a:rPr lang="en-US" sz="2500" dirty="0">
                <a:solidFill>
                  <a:schemeClr val="bg1"/>
                </a:solidFill>
              </a:rPr>
              <a:t> purposes, </a:t>
            </a:r>
            <a:r>
              <a:rPr lang="en-US" sz="2500" dirty="0">
                <a:solidFill>
                  <a:srgbClr val="FFFF00"/>
                </a:solidFill>
              </a:rPr>
              <a:t>use and advertising in Canada</a:t>
            </a:r>
            <a:r>
              <a:rPr lang="en-US" sz="2500" dirty="0">
                <a:solidFill>
                  <a:schemeClr val="bg1"/>
                </a:solidFill>
              </a:rPr>
              <a:t>.</a:t>
            </a:r>
          </a:p>
          <a:p>
            <a:pPr>
              <a:lnSpc>
                <a:spcPct val="100000"/>
              </a:lnSpc>
            </a:pPr>
            <a:r>
              <a:rPr lang="en-CA" sz="2500" dirty="0">
                <a:solidFill>
                  <a:srgbClr val="FFFF00"/>
                </a:solidFill>
              </a:rPr>
              <a:t>Court  rejects this argument</a:t>
            </a:r>
            <a:r>
              <a:rPr lang="en-CA" sz="2500" dirty="0">
                <a:solidFill>
                  <a:schemeClr val="bg1"/>
                </a:solidFill>
              </a:rPr>
              <a:t>, taking this opportunity to clarify and put </a:t>
            </a:r>
            <a:r>
              <a:rPr lang="en-CA" sz="2500" i="1" dirty="0">
                <a:solidFill>
                  <a:srgbClr val="00B0F0"/>
                </a:solidFill>
              </a:rPr>
              <a:t>HomeAway</a:t>
            </a:r>
            <a:r>
              <a:rPr lang="en-CA" sz="2500" dirty="0">
                <a:solidFill>
                  <a:schemeClr val="bg1"/>
                </a:solidFill>
              </a:rPr>
              <a:t> into context…</a:t>
            </a:r>
          </a:p>
          <a:p>
            <a:pPr marL="400050" lvl="1" indent="0">
              <a:lnSpc>
                <a:spcPct val="100000"/>
              </a:lnSpc>
              <a:buNone/>
            </a:pPr>
            <a:r>
              <a:rPr lang="en-US" sz="2500" i="1" dirty="0">
                <a:solidFill>
                  <a:schemeClr val="bg1"/>
                </a:solidFill>
              </a:rPr>
              <a:t>“[46]…</a:t>
            </a:r>
            <a:r>
              <a:rPr lang="en-US" sz="2500" i="1" dirty="0">
                <a:solidFill>
                  <a:srgbClr val="FFFF00"/>
                </a:solidFill>
              </a:rPr>
              <a:t>Although </a:t>
            </a:r>
            <a:r>
              <a:rPr lang="en-US" sz="2500" i="1" dirty="0">
                <a:solidFill>
                  <a:schemeClr val="bg1"/>
                </a:solidFill>
              </a:rPr>
              <a:t>it is </a:t>
            </a:r>
            <a:r>
              <a:rPr lang="en-US" sz="2500" i="1" dirty="0">
                <a:solidFill>
                  <a:srgbClr val="FFFF00"/>
                </a:solidFill>
              </a:rPr>
              <a:t>true</a:t>
            </a:r>
            <a:r>
              <a:rPr lang="en-US" sz="2500" i="1" dirty="0">
                <a:solidFill>
                  <a:schemeClr val="bg1"/>
                </a:solidFill>
              </a:rPr>
              <a:t> that subsection </a:t>
            </a:r>
            <a:r>
              <a:rPr lang="en-US" sz="2500" i="1" dirty="0">
                <a:solidFill>
                  <a:srgbClr val="FFFF00"/>
                </a:solidFill>
              </a:rPr>
              <a:t>4(2) TMA </a:t>
            </a:r>
            <a:r>
              <a:rPr lang="en-US" sz="2500" i="1" dirty="0">
                <a:solidFill>
                  <a:schemeClr val="bg1"/>
                </a:solidFill>
              </a:rPr>
              <a:t>provides that a “</a:t>
            </a:r>
            <a:r>
              <a:rPr lang="en-US" sz="2500" i="1" dirty="0">
                <a:solidFill>
                  <a:srgbClr val="FFFF00"/>
                </a:solidFill>
              </a:rPr>
              <a:t>trade-mark is deemed to be used in association with services if it is used or displayed in the performance […] of those services</a:t>
            </a:r>
            <a:r>
              <a:rPr lang="en-US" sz="2500" i="1" dirty="0">
                <a:solidFill>
                  <a:schemeClr val="bg1"/>
                </a:solidFill>
              </a:rPr>
              <a:t>”, the Courts and tribunals, including the Trade-marks Opposition Board, have nonetheless added that </a:t>
            </a:r>
            <a:r>
              <a:rPr lang="en-US" sz="2500" i="1" dirty="0">
                <a:solidFill>
                  <a:srgbClr val="FF0000"/>
                </a:solidFill>
              </a:rPr>
              <a:t>such services must be effectively offered to Canadians or performed in Canada </a:t>
            </a:r>
            <a:r>
              <a:rPr lang="en-US" sz="2500" i="1" dirty="0">
                <a:solidFill>
                  <a:schemeClr val="bg1"/>
                </a:solidFill>
              </a:rPr>
              <a:t>(see for example </a:t>
            </a:r>
            <a:r>
              <a:rPr lang="en-US" sz="2500" i="1" dirty="0">
                <a:solidFill>
                  <a:srgbClr val="00B0F0"/>
                </a:solidFill>
              </a:rPr>
              <a:t>Express File Inc. v HRB Royalty Inc., 2005 FC 542</a:t>
            </a:r>
            <a:r>
              <a:rPr lang="en-US" sz="2500" i="1" dirty="0">
                <a:solidFill>
                  <a:schemeClr val="bg1"/>
                </a:solidFill>
              </a:rPr>
              <a:t>(</a:t>
            </a:r>
            <a:r>
              <a:rPr lang="en-US" sz="2500" i="1" dirty="0" err="1">
                <a:solidFill>
                  <a:schemeClr val="bg1"/>
                </a:solidFill>
              </a:rPr>
              <a:t>CanLII</a:t>
            </a:r>
            <a:r>
              <a:rPr lang="en-US" sz="2500" i="1" dirty="0">
                <a:solidFill>
                  <a:schemeClr val="bg1"/>
                </a:solidFill>
              </a:rPr>
              <a:t>) at para 20, [2005] FCJ No 667).”</a:t>
            </a:r>
            <a:endParaRPr lang="en-CA" sz="2500" i="1" dirty="0">
              <a:solidFill>
                <a:schemeClr val="bg1"/>
              </a:solidFill>
            </a:endParaRPr>
          </a:p>
          <a:p>
            <a:pPr lvl="0">
              <a:lnSpc>
                <a:spcPct val="100000"/>
              </a:lnSpc>
            </a:pPr>
            <a:r>
              <a:rPr lang="en-US" sz="2500" dirty="0">
                <a:solidFill>
                  <a:srgbClr val="FFFF00"/>
                </a:solidFill>
              </a:rPr>
              <a:t>Not enough for the mark to merely appear on a computer screen… </a:t>
            </a:r>
            <a:endParaRPr lang="en-CA" sz="2500" dirty="0">
              <a:solidFill>
                <a:srgbClr val="FFFF00"/>
              </a:solidFill>
            </a:endParaRPr>
          </a:p>
          <a:p>
            <a:pPr marL="0" indent="0">
              <a:lnSpc>
                <a:spcPct val="100000"/>
              </a:lnSpc>
              <a:buNone/>
            </a:pPr>
            <a:endParaRPr lang="en-CA" sz="2400" i="1" u="sng"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136</a:t>
            </a:fld>
            <a:endParaRPr lang="en-US"/>
          </a:p>
        </p:txBody>
      </p:sp>
    </p:spTree>
    <p:extLst>
      <p:ext uri="{BB962C8B-B14F-4D97-AF65-F5344CB8AC3E}">
        <p14:creationId xmlns:p14="http://schemas.microsoft.com/office/powerpoint/2010/main" val="14388418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69913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96883" y="1092530"/>
            <a:ext cx="8668987" cy="4821382"/>
          </a:xfrm>
        </p:spPr>
        <p:txBody>
          <a:bodyPr>
            <a:normAutofit lnSpcReduction="10000"/>
          </a:bodyPr>
          <a:lstStyle/>
          <a:p>
            <a:pPr marL="0" indent="0">
              <a:lnSpc>
                <a:spcPct val="100000"/>
              </a:lnSpc>
              <a:buNone/>
            </a:pPr>
            <a:r>
              <a:rPr lang="en-CA" sz="2400" i="1" dirty="0">
                <a:solidFill>
                  <a:srgbClr val="00B0F0"/>
                </a:solidFill>
              </a:rPr>
              <a:t>UNICAST SA v. South Asian Broadcasting Corporation Inc.</a:t>
            </a:r>
          </a:p>
          <a:p>
            <a:pPr marL="0" indent="0">
              <a:lnSpc>
                <a:spcPct val="100000"/>
              </a:lnSpc>
              <a:buNone/>
            </a:pPr>
            <a:r>
              <a:rPr lang="en-CA" sz="2400" i="1" u="sng" dirty="0">
                <a:solidFill>
                  <a:schemeClr val="bg1"/>
                </a:solidFill>
              </a:rPr>
              <a:t> </a:t>
            </a:r>
            <a:r>
              <a:rPr lang="en-CA" sz="2400" i="1" dirty="0">
                <a:solidFill>
                  <a:schemeClr val="bg1"/>
                </a:solidFill>
              </a:rPr>
              <a:t>[</a:t>
            </a:r>
            <a:r>
              <a:rPr lang="en-CA" sz="2400" i="1" u="sng" dirty="0">
                <a:solidFill>
                  <a:schemeClr val="bg1"/>
                </a:solidFill>
              </a:rPr>
              <a:t>47</a:t>
            </a:r>
            <a:r>
              <a:rPr lang="en-CA" sz="2400" i="1" dirty="0">
                <a:solidFill>
                  <a:schemeClr val="bg1"/>
                </a:solidFill>
              </a:rPr>
              <a:t>]           </a:t>
            </a:r>
            <a:r>
              <a:rPr lang="en-CA" sz="2400" i="1" dirty="0">
                <a:solidFill>
                  <a:srgbClr val="FFFF00"/>
                </a:solidFill>
              </a:rPr>
              <a:t>To go against this logical interpretation of the law would lead to some twisted and unfortunate consequences </a:t>
            </a:r>
            <a:r>
              <a:rPr lang="en-CA" sz="2400" i="1" dirty="0">
                <a:solidFill>
                  <a:schemeClr val="bg1"/>
                </a:solidFill>
              </a:rPr>
              <a:t>none of which could have been Parliament’s intent in drafting the Act. </a:t>
            </a:r>
            <a:r>
              <a:rPr lang="en-CA" sz="2400" i="1" dirty="0">
                <a:solidFill>
                  <a:srgbClr val="FF0000"/>
                </a:solidFill>
              </a:rPr>
              <a:t>For example, should we follow the Applicant…, any foreign trade-mark holder could request and obtain the expungement of a bona fide Canadian trade-mark based on previous use through the Web </a:t>
            </a:r>
            <a:r>
              <a:rPr lang="en-CA" sz="2400" i="1" dirty="0">
                <a:solidFill>
                  <a:schemeClr val="bg1"/>
                </a:solidFill>
              </a:rPr>
              <a:t>even if this foreign trade-mark owner had basically nothing to do with Canada and no physical presence in the country. How could it be logical to interpret the applicable legal scheme as putting every single Canadian trade-mark owner at risk of having its trade-mark taken away by another trade-mark that has no nexus to Canada?.. It would be illogical and impossible to take this approach.</a:t>
            </a:r>
          </a:p>
          <a:p>
            <a:pPr marL="0" indent="0">
              <a:lnSpc>
                <a:spcPct val="100000"/>
              </a:lnSpc>
              <a:buNone/>
            </a:pPr>
            <a:endParaRPr lang="en-CA" sz="2400" i="1" u="sng" dirty="0">
              <a:solidFill>
                <a:schemeClr val="bg1"/>
              </a:solidFill>
            </a:endParaRPr>
          </a:p>
          <a:p>
            <a:pPr marL="0" indent="0">
              <a:lnSpc>
                <a:spcPct val="100000"/>
              </a:lnSpc>
              <a:buNone/>
            </a:pPr>
            <a:endParaRPr lang="en-CA" sz="2400" i="1" u="sng"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137</a:t>
            </a:fld>
            <a:endParaRPr lang="en-US"/>
          </a:p>
        </p:txBody>
      </p:sp>
    </p:spTree>
    <p:extLst>
      <p:ext uri="{BB962C8B-B14F-4D97-AF65-F5344CB8AC3E}">
        <p14:creationId xmlns:p14="http://schemas.microsoft.com/office/powerpoint/2010/main" val="23254742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69913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199408"/>
            <a:ext cx="8508670" cy="4550135"/>
          </a:xfrm>
        </p:spPr>
        <p:txBody>
          <a:bodyPr>
            <a:normAutofit lnSpcReduction="10000"/>
          </a:bodyPr>
          <a:lstStyle/>
          <a:p>
            <a:pPr marL="0" indent="0">
              <a:lnSpc>
                <a:spcPct val="110000"/>
              </a:lnSpc>
              <a:buNone/>
            </a:pPr>
            <a:r>
              <a:rPr lang="en-CA" sz="2400" i="1" dirty="0">
                <a:solidFill>
                  <a:srgbClr val="00B0F0"/>
                </a:solidFill>
              </a:rPr>
              <a:t>UNICAST SA v. South Asian Broadcasting Corporation Inc.</a:t>
            </a:r>
          </a:p>
          <a:p>
            <a:pPr marL="0" indent="0">
              <a:lnSpc>
                <a:spcPct val="110000"/>
              </a:lnSpc>
              <a:buNone/>
            </a:pPr>
            <a:r>
              <a:rPr lang="en-CA" sz="2400" i="1" dirty="0">
                <a:solidFill>
                  <a:schemeClr val="bg1"/>
                </a:solidFill>
              </a:rPr>
              <a:t>[</a:t>
            </a:r>
            <a:r>
              <a:rPr lang="en-CA" sz="2400" i="1" u="sng" dirty="0">
                <a:solidFill>
                  <a:schemeClr val="bg1"/>
                </a:solidFill>
              </a:rPr>
              <a:t>48</a:t>
            </a:r>
            <a:r>
              <a:rPr lang="en-CA" sz="2400" i="1" dirty="0">
                <a:solidFill>
                  <a:schemeClr val="bg1"/>
                </a:solidFill>
              </a:rPr>
              <a:t>]           What is more, the Respondent quite rightly submits that this situation would be </a:t>
            </a:r>
            <a:r>
              <a:rPr lang="en-CA" sz="2400" i="1" dirty="0">
                <a:solidFill>
                  <a:srgbClr val="FFFF00"/>
                </a:solidFill>
              </a:rPr>
              <a:t>unthinkable should the roles in these proceedings be reversed</a:t>
            </a:r>
            <a:r>
              <a:rPr lang="en-CA" sz="2400" i="1" dirty="0">
                <a:solidFill>
                  <a:schemeClr val="bg1"/>
                </a:solidFill>
              </a:rPr>
              <a:t>. Would a Canadian trade-mark owner have the right to request from a foreign trade-mark owner that they stop using their trade-mark if this foreign owner’s presence in Canada is limited to the Internet? … Again, this suggestion is preposterous. The notion of performing the services is essential. </a:t>
            </a:r>
          </a:p>
          <a:p>
            <a:pPr marL="0" indent="0">
              <a:lnSpc>
                <a:spcPct val="110000"/>
              </a:lnSpc>
              <a:buNone/>
            </a:pPr>
            <a:r>
              <a:rPr lang="en-CA" sz="2400" i="1" dirty="0">
                <a:solidFill>
                  <a:schemeClr val="bg1"/>
                </a:solidFill>
              </a:rPr>
              <a:t>[</a:t>
            </a:r>
            <a:r>
              <a:rPr lang="en-CA" sz="2400" i="1" u="sng" dirty="0">
                <a:solidFill>
                  <a:schemeClr val="bg1"/>
                </a:solidFill>
              </a:rPr>
              <a:t>49</a:t>
            </a:r>
            <a:r>
              <a:rPr lang="en-CA" sz="2400" i="1" dirty="0">
                <a:solidFill>
                  <a:schemeClr val="bg1"/>
                </a:solidFill>
              </a:rPr>
              <a:t>]           </a:t>
            </a:r>
            <a:r>
              <a:rPr lang="en-CA" sz="2400" i="1" dirty="0">
                <a:solidFill>
                  <a:srgbClr val="FFFF00"/>
                </a:solidFill>
              </a:rPr>
              <a:t>Therefore, the Applicant shall have to prove having used its trade-mark with respect to services actually provided to Canadians or performed in Canada</a:t>
            </a:r>
            <a:r>
              <a:rPr lang="en-CA" sz="2400" i="1" dirty="0">
                <a:solidFill>
                  <a:schemeClr val="bg1"/>
                </a:solidFill>
              </a:rPr>
              <a:t>.</a:t>
            </a:r>
          </a:p>
          <a:p>
            <a:pPr marL="0" indent="0">
              <a:lnSpc>
                <a:spcPct val="100000"/>
              </a:lnSpc>
              <a:buNone/>
            </a:pPr>
            <a:endParaRPr lang="en-CA" sz="2400" i="1" u="sng" dirty="0">
              <a:solidFill>
                <a:schemeClr val="bg1"/>
              </a:solidFill>
            </a:endParaRPr>
          </a:p>
          <a:p>
            <a:pPr marL="0" indent="0">
              <a:lnSpc>
                <a:spcPct val="100000"/>
              </a:lnSpc>
              <a:buNone/>
            </a:pPr>
            <a:endParaRPr lang="en-CA" sz="2400" i="1" u="sng"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138</a:t>
            </a:fld>
            <a:endParaRPr lang="en-US"/>
          </a:p>
        </p:txBody>
      </p:sp>
    </p:spTree>
    <p:extLst>
      <p:ext uri="{BB962C8B-B14F-4D97-AF65-F5344CB8AC3E}">
        <p14:creationId xmlns:p14="http://schemas.microsoft.com/office/powerpoint/2010/main" val="41126368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0" indent="0">
              <a:lnSpc>
                <a:spcPct val="100000"/>
              </a:lnSpc>
              <a:buNone/>
            </a:pPr>
            <a:r>
              <a:rPr lang="en-CA" sz="3600" i="1" dirty="0">
                <a:solidFill>
                  <a:srgbClr val="00B0F0"/>
                </a:solidFill>
              </a:rPr>
              <a:t>UNICAST SA v. South Asian Broadcasting Corporation Inc. </a:t>
            </a:r>
            <a:r>
              <a:rPr lang="en-CA" sz="3600" b="1" dirty="0">
                <a:solidFill>
                  <a:srgbClr val="FFFF00"/>
                </a:solidFill>
              </a:rPr>
              <a:t>- </a:t>
            </a:r>
            <a:r>
              <a:rPr lang="en-CA" sz="3600" b="1" dirty="0">
                <a:solidFill>
                  <a:srgbClr val="FF0000"/>
                </a:solidFill>
              </a:rPr>
              <a:t>Conclusion</a:t>
            </a:r>
          </a:p>
          <a:p>
            <a:pPr marL="0" indent="0">
              <a:lnSpc>
                <a:spcPct val="100000"/>
              </a:lnSpc>
              <a:buNone/>
            </a:pPr>
            <a:r>
              <a:rPr lang="en-CA" sz="3600" dirty="0">
                <a:solidFill>
                  <a:schemeClr val="bg1"/>
                </a:solidFill>
              </a:rPr>
              <a:t>The fact that a </a:t>
            </a:r>
            <a:r>
              <a:rPr lang="en-CA" sz="3600" dirty="0">
                <a:solidFill>
                  <a:srgbClr val="FFFF00"/>
                </a:solidFill>
              </a:rPr>
              <a:t>trade-mark appears on a website that may be displayed on a computer screen in Canada </a:t>
            </a:r>
            <a:r>
              <a:rPr lang="en-CA" sz="3600" dirty="0">
                <a:solidFill>
                  <a:schemeClr val="bg1"/>
                </a:solidFill>
              </a:rPr>
              <a:t>is </a:t>
            </a:r>
            <a:r>
              <a:rPr lang="en-CA" sz="3600" dirty="0">
                <a:solidFill>
                  <a:srgbClr val="FF0000"/>
                </a:solidFill>
              </a:rPr>
              <a:t>not sufficient to constitute use</a:t>
            </a:r>
            <a:r>
              <a:rPr lang="en-CA" sz="3600" dirty="0">
                <a:solidFill>
                  <a:schemeClr val="bg1"/>
                </a:solidFill>
              </a:rPr>
              <a:t> and advertising in Canada (for the purposes of s. 4(2) of the TMA).</a:t>
            </a:r>
          </a:p>
        </p:txBody>
      </p:sp>
      <p:sp>
        <p:nvSpPr>
          <p:cNvPr id="4" name="Slide Number Placeholder 3"/>
          <p:cNvSpPr>
            <a:spLocks noGrp="1"/>
          </p:cNvSpPr>
          <p:nvPr>
            <p:ph type="sldNum" sz="quarter" idx="12"/>
          </p:nvPr>
        </p:nvSpPr>
        <p:spPr/>
        <p:txBody>
          <a:bodyPr/>
          <a:lstStyle/>
          <a:p>
            <a:fld id="{600857A6-B069-5747-8C2C-4237D03FF20B}" type="slidenum">
              <a:rPr lang="en-US" smtClean="0"/>
              <a:t>139</a:t>
            </a:fld>
            <a:endParaRPr lang="en-US"/>
          </a:p>
        </p:txBody>
      </p:sp>
    </p:spTree>
    <p:extLst>
      <p:ext uri="{BB962C8B-B14F-4D97-AF65-F5344CB8AC3E}">
        <p14:creationId xmlns:p14="http://schemas.microsoft.com/office/powerpoint/2010/main" val="3566687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0DB8-4EF4-B049-AFC9-0ACA8FA89EB9}"/>
              </a:ext>
            </a:extLst>
          </p:cNvPr>
          <p:cNvSpPr>
            <a:spLocks noGrp="1"/>
          </p:cNvSpPr>
          <p:nvPr>
            <p:ph type="title"/>
          </p:nvPr>
        </p:nvSpPr>
        <p:spPr/>
        <p:txBody>
          <a:bodyPr>
            <a:normAutofit/>
          </a:bodyPr>
          <a:lstStyle/>
          <a:p>
            <a:pPr algn="ctr"/>
            <a:r>
              <a:rPr lang="en-US" sz="4800" b="1" dirty="0">
                <a:solidFill>
                  <a:srgbClr val="FFFF00"/>
                </a:solidFill>
              </a:rPr>
              <a:t>Evaluation</a:t>
            </a:r>
          </a:p>
        </p:txBody>
      </p:sp>
      <p:sp>
        <p:nvSpPr>
          <p:cNvPr id="3" name="Content Placeholder 2">
            <a:extLst>
              <a:ext uri="{FF2B5EF4-FFF2-40B4-BE49-F238E27FC236}">
                <a16:creationId xmlns:a16="http://schemas.microsoft.com/office/drawing/2014/main" id="{F72122FC-E707-584E-AC4B-90E8518DE09F}"/>
              </a:ext>
            </a:extLst>
          </p:cNvPr>
          <p:cNvSpPr>
            <a:spLocks noGrp="1"/>
          </p:cNvSpPr>
          <p:nvPr>
            <p:ph sz="quarter" idx="10"/>
          </p:nvPr>
        </p:nvSpPr>
        <p:spPr>
          <a:xfrm>
            <a:off x="457200" y="2102069"/>
            <a:ext cx="8229600" cy="3457903"/>
          </a:xfrm>
        </p:spPr>
        <p:txBody>
          <a:bodyPr>
            <a:normAutofit/>
          </a:bodyPr>
          <a:lstStyle/>
          <a:p>
            <a:pPr algn="ctr"/>
            <a:r>
              <a:rPr lang="en-US" sz="4400" dirty="0">
                <a:solidFill>
                  <a:schemeClr val="bg1"/>
                </a:solidFill>
              </a:rPr>
              <a:t>70% = Exam</a:t>
            </a:r>
          </a:p>
          <a:p>
            <a:pPr algn="ctr"/>
            <a:r>
              <a:rPr lang="en-CA" sz="4400" dirty="0">
                <a:solidFill>
                  <a:schemeClr val="bg1"/>
                </a:solidFill>
              </a:rPr>
              <a:t>Paper/Presentation/Post = 20%</a:t>
            </a:r>
          </a:p>
          <a:p>
            <a:pPr algn="ctr"/>
            <a:r>
              <a:rPr lang="en-CA" sz="4400" dirty="0">
                <a:solidFill>
                  <a:schemeClr val="bg1"/>
                </a:solidFill>
              </a:rPr>
              <a:t>  Participation = 10% </a:t>
            </a:r>
            <a:endParaRPr lang="en-US" sz="4400" dirty="0">
              <a:solidFill>
                <a:schemeClr val="bg1"/>
              </a:solidFill>
            </a:endParaRPr>
          </a:p>
        </p:txBody>
      </p:sp>
    </p:spTree>
    <p:extLst>
      <p:ext uri="{BB962C8B-B14F-4D97-AF65-F5344CB8AC3E}">
        <p14:creationId xmlns:p14="http://schemas.microsoft.com/office/powerpoint/2010/main" val="29327784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8727361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6621329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344385" y="1140030"/>
            <a:ext cx="8597734" cy="4773881"/>
          </a:xfrm>
        </p:spPr>
        <p:txBody>
          <a:bodyPr>
            <a:noAutofit/>
          </a:bodyPr>
          <a:lstStyle/>
          <a:p>
            <a:pPr marL="0" indent="0">
              <a:lnSpc>
                <a:spcPct val="100000"/>
              </a:lnSpc>
              <a:buNone/>
            </a:pPr>
            <a:r>
              <a:rPr lang="en-US" sz="2800" i="1" dirty="0">
                <a:solidFill>
                  <a:schemeClr val="bg1"/>
                </a:solidFill>
              </a:rPr>
              <a:t>45. (3) Where, by reason of the evidence furnished to the Registrar or the failure to furnish any evidence, it appears to the Registrar that a trade-mark, either with respect to all of the goods or services specified in the registration or with respect to any of those goods or services, </a:t>
            </a:r>
            <a:r>
              <a:rPr lang="en-US" sz="2800" i="1" dirty="0">
                <a:solidFill>
                  <a:srgbClr val="FFFF00"/>
                </a:solidFill>
              </a:rPr>
              <a:t>was not used in Canada at any time during the three year period immediately preceding the date of the notice </a:t>
            </a:r>
            <a:r>
              <a:rPr lang="en-US" sz="2800" b="1" i="1" dirty="0">
                <a:solidFill>
                  <a:srgbClr val="FF0000"/>
                </a:solidFill>
              </a:rPr>
              <a:t>and</a:t>
            </a:r>
            <a:r>
              <a:rPr lang="en-US" sz="2800" i="1" dirty="0">
                <a:solidFill>
                  <a:schemeClr val="bg1"/>
                </a:solidFill>
              </a:rPr>
              <a:t> that </a:t>
            </a:r>
            <a:r>
              <a:rPr lang="en-US" sz="2800" i="1" dirty="0">
                <a:solidFill>
                  <a:srgbClr val="FFFF00"/>
                </a:solidFill>
              </a:rPr>
              <a:t>the absence of use has not been due to special circumstances that excuse the absence of use</a:t>
            </a:r>
            <a:r>
              <a:rPr lang="en-US" sz="2800" i="1" dirty="0">
                <a:solidFill>
                  <a:schemeClr val="bg1"/>
                </a:solidFill>
              </a:rPr>
              <a:t>, the registration of the trade-mark is liable to be expunged or amended accordingly.</a:t>
            </a:r>
          </a:p>
        </p:txBody>
      </p:sp>
      <p:sp>
        <p:nvSpPr>
          <p:cNvPr id="4" name="Slide Number Placeholder 3"/>
          <p:cNvSpPr>
            <a:spLocks noGrp="1"/>
          </p:cNvSpPr>
          <p:nvPr>
            <p:ph type="sldNum" sz="quarter" idx="12"/>
          </p:nvPr>
        </p:nvSpPr>
        <p:spPr/>
        <p:txBody>
          <a:bodyPr/>
          <a:lstStyle/>
          <a:p>
            <a:fld id="{600857A6-B069-5747-8C2C-4237D03FF20B}" type="slidenum">
              <a:rPr lang="en-US" smtClean="0"/>
              <a:t>142</a:t>
            </a:fld>
            <a:endParaRPr lang="en-US"/>
          </a:p>
        </p:txBody>
      </p:sp>
    </p:spTree>
    <p:extLst>
      <p:ext uri="{BB962C8B-B14F-4D97-AF65-F5344CB8AC3E}">
        <p14:creationId xmlns:p14="http://schemas.microsoft.com/office/powerpoint/2010/main" val="15331130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930328"/>
            <a:ext cx="8579922" cy="4971708"/>
          </a:xfrm>
        </p:spPr>
        <p:txBody>
          <a:bodyPr>
            <a:normAutofit lnSpcReduction="10000"/>
          </a:bodyPr>
          <a:lstStyle/>
          <a:p>
            <a:pPr marL="0" indent="0">
              <a:lnSpc>
                <a:spcPct val="100000"/>
              </a:lnSpc>
              <a:buNone/>
            </a:pPr>
            <a:r>
              <a:rPr lang="en-CA" sz="2400" i="1" dirty="0">
                <a:solidFill>
                  <a:srgbClr val="00B0F0"/>
                </a:solidFill>
              </a:rPr>
              <a:t>Scott Paper Limited v. Smart &amp; </a:t>
            </a:r>
            <a:r>
              <a:rPr lang="en-CA" sz="2400" i="1" dirty="0" err="1">
                <a:solidFill>
                  <a:srgbClr val="00B0F0"/>
                </a:solidFill>
              </a:rPr>
              <a:t>Biggar</a:t>
            </a:r>
            <a:r>
              <a:rPr lang="en-CA" sz="2400" i="1" dirty="0">
                <a:solidFill>
                  <a:schemeClr val="bg1"/>
                </a:solidFill>
              </a:rPr>
              <a:t> </a:t>
            </a:r>
            <a:r>
              <a:rPr lang="en-CA" sz="2400" dirty="0">
                <a:solidFill>
                  <a:schemeClr val="bg1"/>
                </a:solidFill>
              </a:rPr>
              <a:t>2008 FCA 129</a:t>
            </a:r>
            <a:endParaRPr lang="en-CA" sz="2400" dirty="0"/>
          </a:p>
          <a:p>
            <a:pPr lvl="0">
              <a:lnSpc>
                <a:spcPct val="100000"/>
              </a:lnSpc>
            </a:pPr>
            <a:r>
              <a:rPr lang="en-US" sz="2400" dirty="0">
                <a:solidFill>
                  <a:srgbClr val="FFFF00"/>
                </a:solidFill>
              </a:rPr>
              <a:t>No evidence of any use </a:t>
            </a:r>
            <a:r>
              <a:rPr lang="en-US" sz="2400" dirty="0">
                <a:solidFill>
                  <a:schemeClr val="bg1"/>
                </a:solidFill>
              </a:rPr>
              <a:t>of the registered TM “VANITY” by Scott Paper</a:t>
            </a:r>
            <a:endParaRPr lang="en-CA" sz="2400" dirty="0">
              <a:solidFill>
                <a:schemeClr val="bg1"/>
              </a:solidFill>
            </a:endParaRPr>
          </a:p>
          <a:p>
            <a:pPr lvl="0">
              <a:lnSpc>
                <a:spcPct val="100000"/>
              </a:lnSpc>
            </a:pPr>
            <a:r>
              <a:rPr lang="en-US" sz="2400" dirty="0">
                <a:solidFill>
                  <a:schemeClr val="bg1"/>
                </a:solidFill>
              </a:rPr>
              <a:t>Because of this (we know that the period of </a:t>
            </a:r>
            <a:r>
              <a:rPr lang="en-US" sz="2400" dirty="0">
                <a:solidFill>
                  <a:srgbClr val="FFFF00"/>
                </a:solidFill>
              </a:rPr>
              <a:t>non-use is defined as the period between the date of acquisition of the TM by the registered owner, and the date of notice </a:t>
            </a:r>
            <a:r>
              <a:rPr lang="en-US" sz="2400" dirty="0">
                <a:solidFill>
                  <a:schemeClr val="bg1"/>
                </a:solidFill>
              </a:rPr>
              <a:t>- approximately </a:t>
            </a:r>
            <a:r>
              <a:rPr lang="en-US" sz="2400" dirty="0">
                <a:solidFill>
                  <a:srgbClr val="FFFF00"/>
                </a:solidFill>
              </a:rPr>
              <a:t>13 years</a:t>
            </a:r>
            <a:r>
              <a:rPr lang="en-US" sz="2400" dirty="0">
                <a:solidFill>
                  <a:schemeClr val="bg1"/>
                </a:solidFill>
              </a:rPr>
              <a:t>) … long period of non-use…</a:t>
            </a:r>
            <a:endParaRPr lang="en-CA" sz="2400" dirty="0">
              <a:solidFill>
                <a:schemeClr val="bg1"/>
              </a:solidFill>
            </a:endParaRPr>
          </a:p>
          <a:p>
            <a:pPr lvl="0">
              <a:lnSpc>
                <a:spcPct val="100000"/>
              </a:lnSpc>
            </a:pPr>
            <a:r>
              <a:rPr lang="en-US" sz="2400" dirty="0">
                <a:solidFill>
                  <a:schemeClr val="bg1"/>
                </a:solidFill>
              </a:rPr>
              <a:t>Confronted, Scott Paper states that they </a:t>
            </a:r>
            <a:r>
              <a:rPr lang="en-US" sz="2400" dirty="0">
                <a:solidFill>
                  <a:srgbClr val="FFFF00"/>
                </a:solidFill>
              </a:rPr>
              <a:t>genuinely intend to use the TM</a:t>
            </a:r>
            <a:r>
              <a:rPr lang="en-US" sz="2400" dirty="0">
                <a:solidFill>
                  <a:schemeClr val="bg1"/>
                </a:solidFill>
              </a:rPr>
              <a:t>, and </a:t>
            </a:r>
            <a:r>
              <a:rPr lang="en-US" sz="2400" dirty="0">
                <a:solidFill>
                  <a:srgbClr val="FFFF00"/>
                </a:solidFill>
              </a:rPr>
              <a:t>have developed plans </a:t>
            </a:r>
            <a:r>
              <a:rPr lang="en-US" sz="2400" dirty="0">
                <a:solidFill>
                  <a:schemeClr val="bg1"/>
                </a:solidFill>
              </a:rPr>
              <a:t>in this regard  </a:t>
            </a:r>
            <a:endParaRPr lang="en-CA" sz="2400" dirty="0">
              <a:solidFill>
                <a:schemeClr val="bg1"/>
              </a:solidFill>
            </a:endParaRPr>
          </a:p>
          <a:p>
            <a:pPr lvl="0">
              <a:lnSpc>
                <a:spcPct val="100000"/>
              </a:lnSpc>
            </a:pPr>
            <a:r>
              <a:rPr lang="en-US" sz="2400" dirty="0">
                <a:solidFill>
                  <a:schemeClr val="bg1"/>
                </a:solidFill>
              </a:rPr>
              <a:t>The </a:t>
            </a:r>
            <a:r>
              <a:rPr lang="en-US" sz="2400" dirty="0">
                <a:solidFill>
                  <a:srgbClr val="FFFF00"/>
                </a:solidFill>
              </a:rPr>
              <a:t>Senior Hearing Officer </a:t>
            </a:r>
            <a:r>
              <a:rPr lang="en-US" sz="2400" dirty="0">
                <a:solidFill>
                  <a:schemeClr val="bg1"/>
                </a:solidFill>
              </a:rPr>
              <a:t>concluded that a </a:t>
            </a:r>
            <a:r>
              <a:rPr lang="en-US" sz="2400" dirty="0">
                <a:solidFill>
                  <a:srgbClr val="FFFF00"/>
                </a:solidFill>
              </a:rPr>
              <a:t>13 year period of deliberate non-use could be excused</a:t>
            </a:r>
            <a:r>
              <a:rPr lang="en-US" sz="2400" dirty="0">
                <a:solidFill>
                  <a:schemeClr val="bg1"/>
                </a:solidFill>
              </a:rPr>
              <a:t> by a registrant’s intention to use the mark in the near future.</a:t>
            </a:r>
            <a:endParaRPr lang="en-CA" sz="2400" dirty="0">
              <a:solidFill>
                <a:schemeClr val="bg1"/>
              </a:solidFill>
            </a:endParaRPr>
          </a:p>
          <a:p>
            <a:pPr lvl="0">
              <a:lnSpc>
                <a:spcPct val="100000"/>
              </a:lnSpc>
            </a:pPr>
            <a:r>
              <a:rPr lang="en-US" sz="2400" dirty="0">
                <a:solidFill>
                  <a:schemeClr val="bg1"/>
                </a:solidFill>
              </a:rPr>
              <a:t>This decision was appealed &amp; reversed.</a:t>
            </a:r>
            <a:endParaRPr lang="en-CA" sz="2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143</a:t>
            </a:fld>
            <a:endParaRPr lang="en-US"/>
          </a:p>
        </p:txBody>
      </p:sp>
    </p:spTree>
    <p:extLst>
      <p:ext uri="{BB962C8B-B14F-4D97-AF65-F5344CB8AC3E}">
        <p14:creationId xmlns:p14="http://schemas.microsoft.com/office/powerpoint/2010/main" val="15400823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10"/>
            <a:ext cx="8229600" cy="663512"/>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61257" y="760022"/>
            <a:ext cx="8775865" cy="5142014"/>
          </a:xfrm>
        </p:spPr>
        <p:txBody>
          <a:bodyPr>
            <a:noAutofit/>
          </a:bodyPr>
          <a:lstStyle/>
          <a:p>
            <a:pPr marL="0" indent="0">
              <a:lnSpc>
                <a:spcPct val="100000"/>
              </a:lnSpc>
              <a:buNone/>
            </a:pPr>
            <a:r>
              <a:rPr lang="en-CA" sz="2200" i="1" dirty="0">
                <a:solidFill>
                  <a:srgbClr val="00B0F0"/>
                </a:solidFill>
              </a:rPr>
              <a:t>Scott Paper Limited v. Smart &amp; </a:t>
            </a:r>
            <a:r>
              <a:rPr lang="en-CA" sz="2200" i="1" dirty="0" err="1">
                <a:solidFill>
                  <a:srgbClr val="00B0F0"/>
                </a:solidFill>
              </a:rPr>
              <a:t>Biggar</a:t>
            </a:r>
            <a:r>
              <a:rPr lang="en-CA" sz="2200" i="1" dirty="0">
                <a:solidFill>
                  <a:srgbClr val="00B0F0"/>
                </a:solidFill>
              </a:rPr>
              <a:t>, </a:t>
            </a:r>
            <a:r>
              <a:rPr lang="en-CA" sz="2200" dirty="0">
                <a:solidFill>
                  <a:schemeClr val="bg1"/>
                </a:solidFill>
              </a:rPr>
              <a:t>2008 FCA 129</a:t>
            </a:r>
            <a:endParaRPr lang="en-CA" sz="2200" dirty="0"/>
          </a:p>
          <a:p>
            <a:pPr>
              <a:lnSpc>
                <a:spcPct val="100000"/>
              </a:lnSpc>
            </a:pPr>
            <a:r>
              <a:rPr lang="en-CA" sz="2200" dirty="0">
                <a:solidFill>
                  <a:schemeClr val="bg1"/>
                </a:solidFill>
              </a:rPr>
              <a:t>The </a:t>
            </a:r>
            <a:r>
              <a:rPr lang="en-CA" sz="2200" dirty="0">
                <a:solidFill>
                  <a:srgbClr val="FFFF00"/>
                </a:solidFill>
              </a:rPr>
              <a:t>general rule </a:t>
            </a:r>
            <a:r>
              <a:rPr lang="en-CA" sz="2200" dirty="0">
                <a:solidFill>
                  <a:schemeClr val="bg1"/>
                </a:solidFill>
              </a:rPr>
              <a:t>is that the </a:t>
            </a:r>
            <a:r>
              <a:rPr lang="en-CA" sz="2200" dirty="0">
                <a:solidFill>
                  <a:srgbClr val="FF0000"/>
                </a:solidFill>
              </a:rPr>
              <a:t>absence of use is penalized by expungement</a:t>
            </a:r>
          </a:p>
          <a:p>
            <a:pPr>
              <a:lnSpc>
                <a:spcPct val="100000"/>
              </a:lnSpc>
            </a:pPr>
            <a:r>
              <a:rPr lang="en-CA" sz="2200" dirty="0">
                <a:solidFill>
                  <a:schemeClr val="bg1"/>
                </a:solidFill>
              </a:rPr>
              <a:t>There is an </a:t>
            </a:r>
            <a:r>
              <a:rPr lang="en-CA" sz="2200" dirty="0">
                <a:solidFill>
                  <a:srgbClr val="FFFF00"/>
                </a:solidFill>
              </a:rPr>
              <a:t>exception to the general rule </a:t>
            </a:r>
            <a:r>
              <a:rPr lang="en-CA" sz="2200" dirty="0">
                <a:solidFill>
                  <a:schemeClr val="bg1"/>
                </a:solidFill>
              </a:rPr>
              <a:t>where the </a:t>
            </a:r>
            <a:r>
              <a:rPr lang="en-CA" sz="2200" dirty="0">
                <a:solidFill>
                  <a:srgbClr val="FF0000"/>
                </a:solidFill>
              </a:rPr>
              <a:t>absence of use is due to special circumstances</a:t>
            </a:r>
            <a:r>
              <a:rPr lang="en-CA" sz="2200" dirty="0">
                <a:solidFill>
                  <a:schemeClr val="bg1"/>
                </a:solidFill>
              </a:rPr>
              <a:t>.</a:t>
            </a:r>
          </a:p>
          <a:p>
            <a:pPr>
              <a:lnSpc>
                <a:spcPct val="100000"/>
              </a:lnSpc>
            </a:pPr>
            <a:r>
              <a:rPr lang="en-CA" sz="2200" dirty="0">
                <a:solidFill>
                  <a:schemeClr val="bg1"/>
                </a:solidFill>
              </a:rPr>
              <a:t>Special circumstances alleged by Scott Paper are the </a:t>
            </a:r>
            <a:r>
              <a:rPr lang="en-CA" sz="2200" dirty="0">
                <a:solidFill>
                  <a:srgbClr val="FFFF00"/>
                </a:solidFill>
              </a:rPr>
              <a:t>plans for resumption </a:t>
            </a:r>
            <a:r>
              <a:rPr lang="en-CA" sz="2200" dirty="0">
                <a:solidFill>
                  <a:schemeClr val="bg1"/>
                </a:solidFill>
              </a:rPr>
              <a:t>of use of the mark …</a:t>
            </a:r>
          </a:p>
          <a:p>
            <a:pPr>
              <a:lnSpc>
                <a:spcPct val="100000"/>
              </a:lnSpc>
            </a:pPr>
            <a:r>
              <a:rPr lang="en-CA" sz="2200" dirty="0">
                <a:solidFill>
                  <a:schemeClr val="bg1"/>
                </a:solidFill>
              </a:rPr>
              <a:t>Pelletier JA clarifies that this is not sufficient to excuse non-use…</a:t>
            </a:r>
            <a:r>
              <a:rPr lang="en-CA" sz="2200" i="1" dirty="0">
                <a:solidFill>
                  <a:schemeClr val="bg1"/>
                </a:solidFill>
              </a:rPr>
              <a:t>“</a:t>
            </a:r>
            <a:r>
              <a:rPr lang="en-CA" sz="2200" i="1" dirty="0">
                <a:solidFill>
                  <a:srgbClr val="FFFF00"/>
                </a:solidFill>
              </a:rPr>
              <a:t>the 13 year absence of use was due to a deliberate decision not to use the mark</a:t>
            </a:r>
            <a:r>
              <a:rPr lang="en-CA" sz="2200" i="1" dirty="0">
                <a:solidFill>
                  <a:schemeClr val="bg1"/>
                </a:solidFill>
              </a:rPr>
              <a:t>”.</a:t>
            </a:r>
          </a:p>
          <a:p>
            <a:pPr>
              <a:lnSpc>
                <a:spcPct val="100000"/>
              </a:lnSpc>
            </a:pPr>
            <a:r>
              <a:rPr lang="en-CA" sz="2200" dirty="0">
                <a:solidFill>
                  <a:schemeClr val="bg1"/>
                </a:solidFill>
              </a:rPr>
              <a:t>And … </a:t>
            </a:r>
            <a:r>
              <a:rPr lang="en-CA" sz="2200" i="1" dirty="0">
                <a:solidFill>
                  <a:schemeClr val="bg1"/>
                </a:solidFill>
              </a:rPr>
              <a:t>“a </a:t>
            </a:r>
            <a:r>
              <a:rPr lang="en-CA" sz="2200" i="1" dirty="0">
                <a:solidFill>
                  <a:srgbClr val="FFFF00"/>
                </a:solidFill>
              </a:rPr>
              <a:t>registrant’s intention to resume use of a mark which has been absent from the marketplace</a:t>
            </a:r>
            <a:r>
              <a:rPr lang="en-CA" sz="2200" i="1" dirty="0">
                <a:solidFill>
                  <a:schemeClr val="bg1"/>
                </a:solidFill>
              </a:rPr>
              <a:t>, even when steps have been taken to actualize those plans, </a:t>
            </a:r>
            <a:r>
              <a:rPr lang="en-CA" sz="2200" i="1" dirty="0">
                <a:solidFill>
                  <a:srgbClr val="FFFF00"/>
                </a:solidFill>
              </a:rPr>
              <a:t>cannot amount to special circumstances </a:t>
            </a:r>
            <a:r>
              <a:rPr lang="en-CA" sz="2200" i="1" dirty="0">
                <a:solidFill>
                  <a:schemeClr val="bg1"/>
                </a:solidFill>
              </a:rPr>
              <a:t>which excuse the non-use of the TM. </a:t>
            </a:r>
            <a:r>
              <a:rPr lang="en-CA" sz="2200" i="1" dirty="0">
                <a:solidFill>
                  <a:srgbClr val="FFFF00"/>
                </a:solidFill>
              </a:rPr>
              <a:t>The plans for future use do not explain the period of non-use </a:t>
            </a:r>
            <a:r>
              <a:rPr lang="en-CA" sz="2200" i="1" dirty="0">
                <a:solidFill>
                  <a:schemeClr val="bg1"/>
                </a:solidFill>
              </a:rPr>
              <a:t>and … cannot amount to special circumstances”</a:t>
            </a:r>
          </a:p>
        </p:txBody>
      </p:sp>
      <p:sp>
        <p:nvSpPr>
          <p:cNvPr id="4" name="Slide Number Placeholder 3"/>
          <p:cNvSpPr>
            <a:spLocks noGrp="1"/>
          </p:cNvSpPr>
          <p:nvPr>
            <p:ph type="sldNum" sz="quarter" idx="12"/>
          </p:nvPr>
        </p:nvSpPr>
        <p:spPr/>
        <p:txBody>
          <a:bodyPr/>
          <a:lstStyle/>
          <a:p>
            <a:fld id="{600857A6-B069-5747-8C2C-4237D03FF20B}" type="slidenum">
              <a:rPr lang="en-US" smtClean="0"/>
              <a:t>144</a:t>
            </a:fld>
            <a:endParaRPr lang="en-US"/>
          </a:p>
        </p:txBody>
      </p:sp>
    </p:spTree>
    <p:extLst>
      <p:ext uri="{BB962C8B-B14F-4D97-AF65-F5344CB8AC3E}">
        <p14:creationId xmlns:p14="http://schemas.microsoft.com/office/powerpoint/2010/main" val="15892863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10"/>
            <a:ext cx="8229600" cy="556634"/>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332509" y="823450"/>
            <a:ext cx="8704613" cy="4971708"/>
          </a:xfrm>
        </p:spPr>
        <p:txBody>
          <a:bodyPr>
            <a:noAutofit/>
          </a:bodyPr>
          <a:lstStyle/>
          <a:p>
            <a:pPr marL="0" indent="0">
              <a:lnSpc>
                <a:spcPct val="100000"/>
              </a:lnSpc>
              <a:buNone/>
            </a:pPr>
            <a:r>
              <a:rPr lang="en-CA" sz="2300" i="1" dirty="0">
                <a:solidFill>
                  <a:srgbClr val="00B0F0"/>
                </a:solidFill>
              </a:rPr>
              <a:t>Scott Paper Limited v. Smart &amp; </a:t>
            </a:r>
            <a:r>
              <a:rPr lang="en-CA" sz="2300" i="1" dirty="0" err="1">
                <a:solidFill>
                  <a:srgbClr val="00B0F0"/>
                </a:solidFill>
              </a:rPr>
              <a:t>Biggar</a:t>
            </a:r>
            <a:r>
              <a:rPr lang="en-CA" sz="2300" i="1" dirty="0">
                <a:solidFill>
                  <a:srgbClr val="00B0F0"/>
                </a:solidFill>
              </a:rPr>
              <a:t>, </a:t>
            </a:r>
            <a:r>
              <a:rPr lang="en-CA" sz="2300" dirty="0">
                <a:solidFill>
                  <a:schemeClr val="bg1"/>
                </a:solidFill>
              </a:rPr>
              <a:t>2008 FCA 129</a:t>
            </a:r>
            <a:endParaRPr lang="en-CA" sz="2300" dirty="0"/>
          </a:p>
          <a:p>
            <a:pPr marL="0" indent="0">
              <a:lnSpc>
                <a:spcPct val="100000"/>
              </a:lnSpc>
              <a:buNone/>
            </a:pPr>
            <a:r>
              <a:rPr lang="en-CA" sz="2300" b="1" dirty="0">
                <a:solidFill>
                  <a:srgbClr val="FFFF00"/>
                </a:solidFill>
              </a:rPr>
              <a:t>General principles re special circumstances that excuse non-use </a:t>
            </a:r>
            <a:endParaRPr lang="en-CA" sz="2300" dirty="0">
              <a:solidFill>
                <a:srgbClr val="FFFF00"/>
              </a:solidFill>
            </a:endParaRPr>
          </a:p>
          <a:p>
            <a:pPr marL="57150" indent="0">
              <a:lnSpc>
                <a:spcPct val="100000"/>
              </a:lnSpc>
              <a:buNone/>
            </a:pPr>
            <a:r>
              <a:rPr lang="en-US" sz="2300" dirty="0">
                <a:solidFill>
                  <a:schemeClr val="bg1"/>
                </a:solidFill>
              </a:rPr>
              <a:t>1) </a:t>
            </a:r>
            <a:r>
              <a:rPr lang="en-US" sz="2300" dirty="0">
                <a:solidFill>
                  <a:srgbClr val="FFFF00"/>
                </a:solidFill>
              </a:rPr>
              <a:t>Onus on registered owner to establish special circumstances </a:t>
            </a:r>
            <a:r>
              <a:rPr lang="en-US" sz="2300" dirty="0">
                <a:solidFill>
                  <a:schemeClr val="bg1"/>
                </a:solidFill>
              </a:rPr>
              <a:t>excusing non-use of the TM</a:t>
            </a:r>
            <a:endParaRPr lang="en-CA" sz="2300" dirty="0">
              <a:solidFill>
                <a:schemeClr val="bg1"/>
              </a:solidFill>
            </a:endParaRPr>
          </a:p>
          <a:p>
            <a:pPr marL="57150" indent="0">
              <a:lnSpc>
                <a:spcPct val="100000"/>
              </a:lnSpc>
              <a:buNone/>
            </a:pPr>
            <a:r>
              <a:rPr lang="en-US" sz="2300" dirty="0">
                <a:solidFill>
                  <a:schemeClr val="bg1"/>
                </a:solidFill>
              </a:rPr>
              <a:t>2) Consider two factors:</a:t>
            </a:r>
            <a:endParaRPr lang="en-CA" sz="2300" dirty="0">
              <a:solidFill>
                <a:schemeClr val="bg1"/>
              </a:solidFill>
            </a:endParaRPr>
          </a:p>
          <a:p>
            <a:pPr lvl="1">
              <a:lnSpc>
                <a:spcPct val="100000"/>
              </a:lnSpc>
            </a:pPr>
            <a:r>
              <a:rPr lang="en-US" sz="2300" dirty="0">
                <a:solidFill>
                  <a:srgbClr val="FFFF00"/>
                </a:solidFill>
              </a:rPr>
              <a:t>Length of time of non-use</a:t>
            </a:r>
            <a:endParaRPr lang="en-CA" sz="2300" dirty="0">
              <a:solidFill>
                <a:srgbClr val="FFFF00"/>
              </a:solidFill>
            </a:endParaRPr>
          </a:p>
          <a:p>
            <a:pPr lvl="1">
              <a:lnSpc>
                <a:spcPct val="100000"/>
              </a:lnSpc>
            </a:pPr>
            <a:r>
              <a:rPr lang="en-US" sz="2300" dirty="0">
                <a:solidFill>
                  <a:schemeClr val="bg1"/>
                </a:solidFill>
              </a:rPr>
              <a:t>What were the </a:t>
            </a:r>
            <a:r>
              <a:rPr lang="en-US" sz="2300" dirty="0">
                <a:solidFill>
                  <a:srgbClr val="FFFF00"/>
                </a:solidFill>
              </a:rPr>
              <a:t>reasons for the non-use</a:t>
            </a:r>
            <a:r>
              <a:rPr lang="en-US" sz="2300" dirty="0">
                <a:solidFill>
                  <a:srgbClr val="FF0000"/>
                </a:solidFill>
              </a:rPr>
              <a:t>?</a:t>
            </a:r>
            <a:r>
              <a:rPr lang="en-US" sz="2300" dirty="0">
                <a:solidFill>
                  <a:schemeClr val="bg1"/>
                </a:solidFill>
              </a:rPr>
              <a:t> Were these reasons </a:t>
            </a:r>
            <a:r>
              <a:rPr lang="en-US" sz="2300" dirty="0">
                <a:solidFill>
                  <a:srgbClr val="FFFF00"/>
                </a:solidFill>
              </a:rPr>
              <a:t>beyond the registered owner’s control</a:t>
            </a:r>
            <a:r>
              <a:rPr lang="en-US" sz="2300" dirty="0">
                <a:solidFill>
                  <a:srgbClr val="FF0000"/>
                </a:solidFill>
              </a:rPr>
              <a:t>?</a:t>
            </a:r>
            <a:endParaRPr lang="en-CA" sz="2300" dirty="0">
              <a:solidFill>
                <a:srgbClr val="FF0000"/>
              </a:solidFill>
            </a:endParaRPr>
          </a:p>
          <a:p>
            <a:pPr marL="57150" indent="0">
              <a:lnSpc>
                <a:spcPct val="100000"/>
              </a:lnSpc>
              <a:buNone/>
            </a:pPr>
            <a:r>
              <a:rPr lang="en-US" sz="2300" dirty="0">
                <a:solidFill>
                  <a:schemeClr val="bg1"/>
                </a:solidFill>
              </a:rPr>
              <a:t>3) </a:t>
            </a:r>
            <a:r>
              <a:rPr lang="en-US" sz="2300" dirty="0">
                <a:solidFill>
                  <a:srgbClr val="FFFF00"/>
                </a:solidFill>
              </a:rPr>
              <a:t>Circumstances of non-use must be </a:t>
            </a:r>
            <a:r>
              <a:rPr lang="en-US" sz="2300" dirty="0">
                <a:solidFill>
                  <a:srgbClr val="FF0000"/>
                </a:solidFill>
              </a:rPr>
              <a:t>special</a:t>
            </a:r>
            <a:r>
              <a:rPr lang="en-US" sz="2300" dirty="0">
                <a:solidFill>
                  <a:srgbClr val="FFFF00"/>
                </a:solidFill>
              </a:rPr>
              <a:t> </a:t>
            </a:r>
            <a:r>
              <a:rPr lang="en-US" sz="2300" dirty="0">
                <a:solidFill>
                  <a:schemeClr val="bg1"/>
                </a:solidFill>
              </a:rPr>
              <a:t>(</a:t>
            </a:r>
            <a:r>
              <a:rPr lang="en-US" sz="2300" dirty="0" err="1">
                <a:solidFill>
                  <a:schemeClr val="bg1"/>
                </a:solidFill>
              </a:rPr>
              <a:t>ie</a:t>
            </a:r>
            <a:r>
              <a:rPr lang="en-US" sz="2300" dirty="0">
                <a:solidFill>
                  <a:schemeClr val="bg1"/>
                </a:solidFill>
              </a:rPr>
              <a:t> do not exist in the majority of cases)</a:t>
            </a:r>
            <a:endParaRPr lang="en-CA" sz="2300" dirty="0">
              <a:solidFill>
                <a:schemeClr val="bg1"/>
              </a:solidFill>
            </a:endParaRPr>
          </a:p>
          <a:p>
            <a:pPr marL="57150" indent="0">
              <a:lnSpc>
                <a:spcPct val="100000"/>
              </a:lnSpc>
              <a:buNone/>
            </a:pPr>
            <a:r>
              <a:rPr lang="en-US" sz="2300" dirty="0">
                <a:solidFill>
                  <a:schemeClr val="bg1"/>
                </a:solidFill>
              </a:rPr>
              <a:t>4) </a:t>
            </a:r>
            <a:r>
              <a:rPr lang="en-US" sz="2300" dirty="0">
                <a:solidFill>
                  <a:srgbClr val="FFFF00"/>
                </a:solidFill>
              </a:rPr>
              <a:t>Special circumstances are an exception </a:t>
            </a:r>
            <a:r>
              <a:rPr lang="en-US" sz="2300" dirty="0">
                <a:solidFill>
                  <a:schemeClr val="bg1"/>
                </a:solidFill>
              </a:rPr>
              <a:t>to the general rule that a TM which is not used should be expunged</a:t>
            </a:r>
            <a:endParaRPr lang="en-CA" sz="23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145</a:t>
            </a:fld>
            <a:endParaRPr lang="en-US"/>
          </a:p>
        </p:txBody>
      </p:sp>
    </p:spTree>
    <p:extLst>
      <p:ext uri="{BB962C8B-B14F-4D97-AF65-F5344CB8AC3E}">
        <p14:creationId xmlns:p14="http://schemas.microsoft.com/office/powerpoint/2010/main" val="35934145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930328"/>
            <a:ext cx="8229600" cy="4971708"/>
          </a:xfrm>
        </p:spPr>
        <p:txBody>
          <a:bodyPr>
            <a:normAutofit/>
          </a:bodyPr>
          <a:lstStyle/>
          <a:p>
            <a:pPr marL="0" indent="0">
              <a:lnSpc>
                <a:spcPct val="100000"/>
              </a:lnSpc>
              <a:buNone/>
            </a:pPr>
            <a:r>
              <a:rPr lang="en-CA" sz="3600" i="1" dirty="0">
                <a:solidFill>
                  <a:srgbClr val="00B0F0"/>
                </a:solidFill>
              </a:rPr>
              <a:t>Scott Paper Limited v. Smart &amp; </a:t>
            </a:r>
            <a:r>
              <a:rPr lang="en-CA" sz="3600" i="1" dirty="0" err="1">
                <a:solidFill>
                  <a:srgbClr val="00B0F0"/>
                </a:solidFill>
              </a:rPr>
              <a:t>Biggar</a:t>
            </a:r>
            <a:r>
              <a:rPr lang="en-CA" sz="3600" i="1" dirty="0">
                <a:solidFill>
                  <a:srgbClr val="00B0F0"/>
                </a:solidFill>
              </a:rPr>
              <a:t>, </a:t>
            </a:r>
            <a:r>
              <a:rPr lang="en-CA" sz="3600" dirty="0">
                <a:solidFill>
                  <a:schemeClr val="bg1"/>
                </a:solidFill>
              </a:rPr>
              <a:t>2008 FCA 129 </a:t>
            </a:r>
            <a:r>
              <a:rPr lang="en-CA" sz="3600" b="1" dirty="0">
                <a:solidFill>
                  <a:srgbClr val="FF0000"/>
                </a:solidFill>
              </a:rPr>
              <a:t>Conclusion</a:t>
            </a:r>
          </a:p>
          <a:p>
            <a:pPr>
              <a:lnSpc>
                <a:spcPct val="100000"/>
              </a:lnSpc>
            </a:pPr>
            <a:r>
              <a:rPr lang="en-CA" sz="3600" dirty="0">
                <a:solidFill>
                  <a:srgbClr val="FFFF00"/>
                </a:solidFill>
              </a:rPr>
              <a:t>Fact that registered owner may have plans to resume use of mark </a:t>
            </a:r>
            <a:r>
              <a:rPr lang="en-CA" sz="3600" dirty="0">
                <a:solidFill>
                  <a:srgbClr val="FF0000"/>
                </a:solidFill>
              </a:rPr>
              <a:t>is not sufficient to excuse non-use</a:t>
            </a:r>
            <a:r>
              <a:rPr lang="en-CA" sz="3600" dirty="0">
                <a:solidFill>
                  <a:schemeClr val="bg1"/>
                </a:solidFill>
              </a:rPr>
              <a:t>.</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146</a:t>
            </a:fld>
            <a:endParaRPr lang="en-US"/>
          </a:p>
        </p:txBody>
      </p:sp>
      <p:pic>
        <p:nvPicPr>
          <p:cNvPr id="5" name="Picture 4">
            <a:extLst>
              <a:ext uri="{FF2B5EF4-FFF2-40B4-BE49-F238E27FC236}">
                <a16:creationId xmlns:a16="http://schemas.microsoft.com/office/drawing/2014/main" id="{BDBB4B95-8CFD-F246-8231-FFE98B7AB00F}"/>
              </a:ext>
            </a:extLst>
          </p:cNvPr>
          <p:cNvPicPr>
            <a:picLocks noChangeAspect="1"/>
          </p:cNvPicPr>
          <p:nvPr/>
        </p:nvPicPr>
        <p:blipFill>
          <a:blip r:embed="rId3"/>
          <a:stretch>
            <a:fillRect/>
          </a:stretch>
        </p:blipFill>
        <p:spPr>
          <a:xfrm>
            <a:off x="3192483" y="4177640"/>
            <a:ext cx="2759034" cy="1724396"/>
          </a:xfrm>
          <a:prstGeom prst="rect">
            <a:avLst/>
          </a:prstGeom>
        </p:spPr>
      </p:pic>
    </p:spTree>
    <p:extLst>
      <p:ext uri="{BB962C8B-B14F-4D97-AF65-F5344CB8AC3E}">
        <p14:creationId xmlns:p14="http://schemas.microsoft.com/office/powerpoint/2010/main" val="26451420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60396"/>
          </a:xfrm>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457200" indent="-457200">
              <a:lnSpc>
                <a:spcPct val="100000"/>
              </a:lnSpc>
              <a:buFont typeface="+mj-lt"/>
              <a:buAutoNum type="arabicPeriod"/>
            </a:pPr>
            <a:r>
              <a:rPr lang="en-US" sz="3500" dirty="0">
                <a:solidFill>
                  <a:schemeClr val="bg1"/>
                </a:solidFill>
              </a:rPr>
              <a:t>Should trade-marks be “</a:t>
            </a:r>
            <a:r>
              <a:rPr lang="en-US" sz="3500" dirty="0">
                <a:solidFill>
                  <a:srgbClr val="FFFF00"/>
                </a:solidFill>
              </a:rPr>
              <a:t>use it or lose it</a:t>
            </a:r>
            <a:r>
              <a:rPr lang="en-US" sz="3500" dirty="0">
                <a:solidFill>
                  <a:schemeClr val="bg1"/>
                </a:solidFill>
              </a:rPr>
              <a:t>”</a:t>
            </a:r>
            <a:r>
              <a:rPr lang="en-US" sz="3500" dirty="0">
                <a:solidFill>
                  <a:srgbClr val="FF0000"/>
                </a:solidFill>
              </a:rPr>
              <a:t>? </a:t>
            </a:r>
          </a:p>
          <a:p>
            <a:pPr marL="457200" indent="-457200">
              <a:lnSpc>
                <a:spcPct val="100000"/>
              </a:lnSpc>
              <a:buFont typeface="+mj-lt"/>
              <a:buAutoNum type="arabicPeriod"/>
            </a:pPr>
            <a:r>
              <a:rPr lang="en-CA" sz="3500" dirty="0">
                <a:solidFill>
                  <a:schemeClr val="bg1"/>
                </a:solidFill>
              </a:rPr>
              <a:t>Would you make any changes</a:t>
            </a:r>
            <a:r>
              <a:rPr lang="en-CA" sz="3500" dirty="0">
                <a:solidFill>
                  <a:srgbClr val="FF0000"/>
                </a:solidFill>
              </a:rPr>
              <a:t>/</a:t>
            </a:r>
            <a:r>
              <a:rPr lang="en-CA" sz="3500" dirty="0">
                <a:solidFill>
                  <a:schemeClr val="bg1"/>
                </a:solidFill>
              </a:rPr>
              <a:t>modifications to the provision addressing expungement for non-use</a:t>
            </a:r>
            <a:r>
              <a:rPr lang="en-CA" sz="3500" dirty="0">
                <a:solidFill>
                  <a:srgbClr val="FF0000"/>
                </a:solidFill>
              </a:rPr>
              <a:t>?</a:t>
            </a:r>
          </a:p>
          <a:p>
            <a:pPr marL="457200" indent="-457200">
              <a:lnSpc>
                <a:spcPct val="100000"/>
              </a:lnSpc>
              <a:buFont typeface="+mj-lt"/>
              <a:buAutoNum type="arabicPeriod"/>
            </a:pPr>
            <a:r>
              <a:rPr lang="en-CA" sz="3500" dirty="0">
                <a:solidFill>
                  <a:schemeClr val="bg1"/>
                </a:solidFill>
              </a:rPr>
              <a:t>Is </a:t>
            </a:r>
            <a:r>
              <a:rPr lang="en-US" sz="3500" dirty="0">
                <a:solidFill>
                  <a:schemeClr val="bg1"/>
                </a:solidFill>
              </a:rPr>
              <a:t>“</a:t>
            </a:r>
            <a:r>
              <a:rPr lang="en-US" sz="3500" dirty="0">
                <a:solidFill>
                  <a:srgbClr val="FFFF00"/>
                </a:solidFill>
              </a:rPr>
              <a:t>use it or lose it</a:t>
            </a:r>
            <a:r>
              <a:rPr lang="en-US" sz="3500" dirty="0">
                <a:solidFill>
                  <a:schemeClr val="bg1"/>
                </a:solidFill>
              </a:rPr>
              <a:t>”</a:t>
            </a:r>
            <a:r>
              <a:rPr lang="en-CA" sz="3500" dirty="0">
                <a:solidFill>
                  <a:schemeClr val="bg1"/>
                </a:solidFill>
              </a:rPr>
              <a:t> something that you think should also be incorporated into patent or copyright legislation</a:t>
            </a:r>
            <a:r>
              <a:rPr lang="en-CA" sz="3500" dirty="0">
                <a:solidFill>
                  <a:srgbClr val="FF0000"/>
                </a:solidFill>
              </a:rPr>
              <a:t>? </a:t>
            </a:r>
          </a:p>
          <a:p>
            <a:pPr marL="457200" indent="-457200">
              <a:lnSpc>
                <a:spcPct val="100000"/>
              </a:lnSpc>
              <a:buFont typeface="+mj-lt"/>
              <a:buAutoNum type="arabicPeriod"/>
            </a:pPr>
            <a:endParaRPr lang="en-CA" sz="3600"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147</a:t>
            </a:fld>
            <a:endParaRPr lang="en-US" dirty="0"/>
          </a:p>
        </p:txBody>
      </p:sp>
    </p:spTree>
    <p:extLst>
      <p:ext uri="{BB962C8B-B14F-4D97-AF65-F5344CB8AC3E}">
        <p14:creationId xmlns:p14="http://schemas.microsoft.com/office/powerpoint/2010/main" val="9049460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675387"/>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49382" y="902524"/>
            <a:ext cx="8787740" cy="5035137"/>
          </a:xfrm>
        </p:spPr>
        <p:txBody>
          <a:bodyPr>
            <a:normAutofit fontScale="92500" lnSpcReduction="20000"/>
          </a:bodyPr>
          <a:lstStyle/>
          <a:p>
            <a:pPr marL="0" indent="0">
              <a:lnSpc>
                <a:spcPct val="110000"/>
              </a:lnSpc>
              <a:buNone/>
            </a:pPr>
            <a:r>
              <a:rPr lang="en-US" sz="2800" dirty="0">
                <a:solidFill>
                  <a:srgbClr val="FF0000"/>
                </a:solidFill>
              </a:rPr>
              <a:t>S. 57 TMA </a:t>
            </a:r>
            <a:r>
              <a:rPr lang="en-US" sz="2800" dirty="0">
                <a:solidFill>
                  <a:schemeClr val="bg1"/>
                </a:solidFill>
                <a:sym typeface="Wingdings" pitchFamily="2" charset="2"/>
              </a:rPr>
              <a:t></a:t>
            </a:r>
            <a:r>
              <a:rPr lang="en-US" sz="2800" dirty="0">
                <a:solidFill>
                  <a:schemeClr val="bg1"/>
                </a:solidFill>
              </a:rPr>
              <a:t> </a:t>
            </a:r>
            <a:r>
              <a:rPr lang="en-US" sz="2800" dirty="0">
                <a:solidFill>
                  <a:srgbClr val="FF0000"/>
                </a:solidFill>
              </a:rPr>
              <a:t>Can </a:t>
            </a:r>
            <a:r>
              <a:rPr lang="en-CA" sz="2800" dirty="0">
                <a:solidFill>
                  <a:srgbClr val="FF0000"/>
                </a:solidFill>
              </a:rPr>
              <a:t>strike or amend a TM </a:t>
            </a:r>
            <a:r>
              <a:rPr lang="en-CA" sz="2800" dirty="0">
                <a:solidFill>
                  <a:schemeClr val="bg1"/>
                </a:solidFill>
              </a:rPr>
              <a:t>on the register on the basis that it “</a:t>
            </a:r>
            <a:r>
              <a:rPr lang="en-CA" sz="2800" dirty="0">
                <a:solidFill>
                  <a:srgbClr val="FFFF00"/>
                </a:solidFill>
              </a:rPr>
              <a:t>does not accurately express or define the existing rights of the [registered owner] of the mark</a:t>
            </a:r>
            <a:r>
              <a:rPr lang="en-CA" sz="2800" dirty="0">
                <a:solidFill>
                  <a:schemeClr val="bg1"/>
                </a:solidFill>
              </a:rPr>
              <a:t>.” (read w. s. 18)</a:t>
            </a:r>
          </a:p>
          <a:p>
            <a:pPr marL="514350" indent="-514350">
              <a:lnSpc>
                <a:spcPct val="110000"/>
              </a:lnSpc>
              <a:buFont typeface="+mj-lt"/>
              <a:buAutoNum type="arabicPeriod"/>
            </a:pPr>
            <a:r>
              <a:rPr lang="en-CA" sz="2800" dirty="0">
                <a:solidFill>
                  <a:schemeClr val="bg1"/>
                </a:solidFill>
              </a:rPr>
              <a:t>If the </a:t>
            </a:r>
            <a:r>
              <a:rPr lang="en-CA" sz="2800" dirty="0">
                <a:solidFill>
                  <a:srgbClr val="FFFF00"/>
                </a:solidFill>
              </a:rPr>
              <a:t>TM was not registrable </a:t>
            </a:r>
            <a:r>
              <a:rPr lang="en-CA" sz="2800" dirty="0">
                <a:solidFill>
                  <a:schemeClr val="bg1"/>
                </a:solidFill>
              </a:rPr>
              <a:t>at the date of registration [18(1)(a)]</a:t>
            </a:r>
          </a:p>
          <a:p>
            <a:pPr marL="514350" indent="-514350">
              <a:lnSpc>
                <a:spcPct val="110000"/>
              </a:lnSpc>
              <a:buFont typeface="+mj-lt"/>
              <a:buAutoNum type="arabicPeriod"/>
            </a:pPr>
            <a:r>
              <a:rPr lang="en-CA" sz="2800" dirty="0">
                <a:solidFill>
                  <a:schemeClr val="bg1"/>
                </a:solidFill>
              </a:rPr>
              <a:t>If the </a:t>
            </a:r>
            <a:r>
              <a:rPr lang="en-CA" sz="2800" dirty="0">
                <a:solidFill>
                  <a:srgbClr val="FFFF00"/>
                </a:solidFill>
              </a:rPr>
              <a:t>TM is not distinctive </a:t>
            </a:r>
            <a:r>
              <a:rPr lang="en-CA" sz="2800" dirty="0">
                <a:solidFill>
                  <a:schemeClr val="bg1"/>
                </a:solidFill>
              </a:rPr>
              <a:t>at the time proceedings bringing the validity of the registration into question are commenced [18(1)(b)]</a:t>
            </a:r>
          </a:p>
          <a:p>
            <a:pPr marL="514350" indent="-514350">
              <a:lnSpc>
                <a:spcPct val="110000"/>
              </a:lnSpc>
              <a:buFont typeface="+mj-lt"/>
              <a:buAutoNum type="arabicPeriod"/>
            </a:pPr>
            <a:r>
              <a:rPr lang="en-CA" sz="2800" dirty="0">
                <a:solidFill>
                  <a:schemeClr val="bg1"/>
                </a:solidFill>
              </a:rPr>
              <a:t>If the </a:t>
            </a:r>
            <a:r>
              <a:rPr lang="en-CA" sz="2800" dirty="0">
                <a:solidFill>
                  <a:srgbClr val="FFFF00"/>
                </a:solidFill>
              </a:rPr>
              <a:t>TM</a:t>
            </a:r>
            <a:r>
              <a:rPr lang="en-CA" sz="2800" dirty="0">
                <a:solidFill>
                  <a:schemeClr val="bg1"/>
                </a:solidFill>
              </a:rPr>
              <a:t> has been </a:t>
            </a:r>
            <a:r>
              <a:rPr lang="en-CA" sz="2800" dirty="0">
                <a:solidFill>
                  <a:srgbClr val="FFFF00"/>
                </a:solidFill>
              </a:rPr>
              <a:t>abandoned</a:t>
            </a:r>
            <a:r>
              <a:rPr lang="en-CA" sz="2800" dirty="0">
                <a:solidFill>
                  <a:schemeClr val="bg1"/>
                </a:solidFill>
              </a:rPr>
              <a:t> [18(1)(c)]</a:t>
            </a:r>
          </a:p>
          <a:p>
            <a:pPr marL="514350" indent="-514350">
              <a:lnSpc>
                <a:spcPct val="110000"/>
              </a:lnSpc>
              <a:buFont typeface="+mj-lt"/>
              <a:buAutoNum type="arabicPeriod"/>
            </a:pPr>
            <a:r>
              <a:rPr lang="en-CA" sz="2800" dirty="0">
                <a:solidFill>
                  <a:schemeClr val="bg1"/>
                </a:solidFill>
              </a:rPr>
              <a:t>If the applicant for registration was </a:t>
            </a:r>
            <a:r>
              <a:rPr lang="en-CA" sz="2800" dirty="0">
                <a:solidFill>
                  <a:srgbClr val="FFFF00"/>
                </a:solidFill>
              </a:rPr>
              <a:t>not the person entitled</a:t>
            </a:r>
            <a:r>
              <a:rPr lang="en-CA" sz="2800" dirty="0">
                <a:solidFill>
                  <a:schemeClr val="bg1"/>
                </a:solidFill>
              </a:rPr>
              <a:t> to secure the registration [18(1)(d)]</a:t>
            </a:r>
          </a:p>
          <a:p>
            <a:pPr marL="514350" indent="-514350">
              <a:lnSpc>
                <a:spcPct val="110000"/>
              </a:lnSpc>
              <a:buFont typeface="+mj-lt"/>
              <a:buAutoNum type="arabicPeriod"/>
            </a:pPr>
            <a:r>
              <a:rPr lang="en-US" sz="2800" dirty="0">
                <a:solidFill>
                  <a:schemeClr val="bg1"/>
                </a:solidFill>
              </a:rPr>
              <a:t>The application for registration was </a:t>
            </a:r>
            <a:r>
              <a:rPr lang="en-US" sz="2800" dirty="0">
                <a:solidFill>
                  <a:srgbClr val="FFFF00"/>
                </a:solidFill>
              </a:rPr>
              <a:t>filed in bad faith</a:t>
            </a:r>
            <a:endParaRPr lang="en-CA" sz="2800" dirty="0">
              <a:solidFill>
                <a:srgbClr val="FFFF00"/>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148</a:t>
            </a:fld>
            <a:endParaRPr lang="en-US"/>
          </a:p>
        </p:txBody>
      </p:sp>
    </p:spTree>
    <p:extLst>
      <p:ext uri="{BB962C8B-B14F-4D97-AF65-F5344CB8AC3E}">
        <p14:creationId xmlns:p14="http://schemas.microsoft.com/office/powerpoint/2010/main" val="1462078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1108457"/>
            <a:ext cx="8229600" cy="4641086"/>
          </a:xfrm>
        </p:spPr>
        <p:txBody>
          <a:bodyPr>
            <a:normAutofit/>
          </a:bodyPr>
          <a:lstStyle/>
          <a:p>
            <a:pPr marL="0" indent="0">
              <a:lnSpc>
                <a:spcPct val="100000"/>
              </a:lnSpc>
              <a:buNone/>
            </a:pPr>
            <a:r>
              <a:rPr lang="en-CA" sz="3200" i="1" dirty="0">
                <a:solidFill>
                  <a:schemeClr val="bg1"/>
                </a:solidFill>
              </a:rPr>
              <a:t>57 (1) The </a:t>
            </a:r>
            <a:r>
              <a:rPr lang="en-CA" sz="3200" i="1" dirty="0">
                <a:solidFill>
                  <a:srgbClr val="FFFF00"/>
                </a:solidFill>
              </a:rPr>
              <a:t>Federal Court </a:t>
            </a:r>
            <a:r>
              <a:rPr lang="en-CA" sz="3200" i="1" dirty="0">
                <a:solidFill>
                  <a:schemeClr val="bg1"/>
                </a:solidFill>
              </a:rPr>
              <a:t>has exclusive original </a:t>
            </a:r>
            <a:r>
              <a:rPr lang="en-CA" sz="3200" i="1" dirty="0">
                <a:solidFill>
                  <a:srgbClr val="FFFF00"/>
                </a:solidFill>
              </a:rPr>
              <a:t>jurisdiction</a:t>
            </a:r>
            <a:r>
              <a:rPr lang="en-CA" sz="3200" i="1" dirty="0">
                <a:solidFill>
                  <a:schemeClr val="bg1"/>
                </a:solidFill>
              </a:rPr>
              <a:t>, on the </a:t>
            </a:r>
            <a:r>
              <a:rPr lang="en-CA" sz="3200" i="1" dirty="0">
                <a:solidFill>
                  <a:srgbClr val="FFFF00"/>
                </a:solidFill>
              </a:rPr>
              <a:t>application</a:t>
            </a:r>
            <a:r>
              <a:rPr lang="en-CA" sz="3200" i="1" dirty="0">
                <a:solidFill>
                  <a:schemeClr val="bg1"/>
                </a:solidFill>
              </a:rPr>
              <a:t> of the Registrar or </a:t>
            </a:r>
            <a:r>
              <a:rPr lang="en-CA" sz="3200" i="1" dirty="0">
                <a:solidFill>
                  <a:srgbClr val="FFFF00"/>
                </a:solidFill>
              </a:rPr>
              <a:t>of any person interested</a:t>
            </a:r>
            <a:r>
              <a:rPr lang="en-CA" sz="3200" i="1" dirty="0">
                <a:solidFill>
                  <a:schemeClr val="bg1"/>
                </a:solidFill>
              </a:rPr>
              <a:t>, </a:t>
            </a:r>
            <a:r>
              <a:rPr lang="en-CA" sz="3200" i="1" dirty="0">
                <a:solidFill>
                  <a:srgbClr val="FF0000"/>
                </a:solidFill>
              </a:rPr>
              <a:t>to order that any entry in the register be struck out or amended </a:t>
            </a:r>
            <a:r>
              <a:rPr lang="en-CA" sz="3200" i="1" dirty="0">
                <a:solidFill>
                  <a:schemeClr val="bg1"/>
                </a:solidFill>
              </a:rPr>
              <a:t>on the ground that at the date of the application the </a:t>
            </a:r>
            <a:r>
              <a:rPr lang="en-CA" sz="3200" i="1" dirty="0">
                <a:solidFill>
                  <a:srgbClr val="FFFF00"/>
                </a:solidFill>
              </a:rPr>
              <a:t>entry as it appears </a:t>
            </a:r>
            <a:r>
              <a:rPr lang="en-CA" sz="3200" i="1" dirty="0">
                <a:solidFill>
                  <a:schemeClr val="bg1"/>
                </a:solidFill>
              </a:rPr>
              <a:t>on the register </a:t>
            </a:r>
            <a:r>
              <a:rPr lang="en-CA" sz="3200" i="1" dirty="0">
                <a:solidFill>
                  <a:srgbClr val="FFFF00"/>
                </a:solidFill>
              </a:rPr>
              <a:t>does not accurately express or define the existing rights </a:t>
            </a:r>
            <a:r>
              <a:rPr lang="en-CA" sz="3200" i="1" dirty="0">
                <a:solidFill>
                  <a:schemeClr val="bg1"/>
                </a:solidFill>
              </a:rPr>
              <a:t>of the person appearing to be the registered owner of the trademark.</a:t>
            </a:r>
            <a:endParaRPr lang="en-US" sz="32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149</a:t>
            </a:fld>
            <a:endParaRPr lang="en-US"/>
          </a:p>
        </p:txBody>
      </p:sp>
    </p:spTree>
    <p:extLst>
      <p:ext uri="{BB962C8B-B14F-4D97-AF65-F5344CB8AC3E}">
        <p14:creationId xmlns:p14="http://schemas.microsoft.com/office/powerpoint/2010/main" val="1852270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1613-7F8F-E246-A0C2-9BA83B1081F1}"/>
              </a:ext>
            </a:extLst>
          </p:cNvPr>
          <p:cNvSpPr>
            <a:spLocks noGrp="1"/>
          </p:cNvSpPr>
          <p:nvPr>
            <p:ph type="title"/>
          </p:nvPr>
        </p:nvSpPr>
        <p:spPr>
          <a:xfrm>
            <a:off x="457200" y="235153"/>
            <a:ext cx="8229600" cy="1016000"/>
          </a:xfrm>
        </p:spPr>
        <p:txBody>
          <a:bodyPr/>
          <a:lstStyle/>
          <a:p>
            <a:pPr algn="ctr"/>
            <a:r>
              <a:rPr lang="en-US" dirty="0">
                <a:solidFill>
                  <a:schemeClr val="bg1"/>
                </a:solidFill>
              </a:rPr>
              <a:t>Let’s talk about</a:t>
            </a:r>
            <a:r>
              <a:rPr lang="en-US" dirty="0">
                <a:solidFill>
                  <a:srgbClr val="FF0000"/>
                </a:solidFill>
              </a:rPr>
              <a:t>…</a:t>
            </a:r>
          </a:p>
        </p:txBody>
      </p:sp>
      <p:sp>
        <p:nvSpPr>
          <p:cNvPr id="3" name="TextBox 2">
            <a:extLst>
              <a:ext uri="{FF2B5EF4-FFF2-40B4-BE49-F238E27FC236}">
                <a16:creationId xmlns:a16="http://schemas.microsoft.com/office/drawing/2014/main" id="{02E7A8AF-A6AF-A344-98F5-5DB155978C65}"/>
              </a:ext>
            </a:extLst>
          </p:cNvPr>
          <p:cNvSpPr txBox="1"/>
          <p:nvPr/>
        </p:nvSpPr>
        <p:spPr>
          <a:xfrm>
            <a:off x="3321269" y="1650125"/>
            <a:ext cx="4046482" cy="3046988"/>
          </a:xfrm>
          <a:prstGeom prst="rect">
            <a:avLst/>
          </a:prstGeom>
          <a:noFill/>
        </p:spPr>
        <p:txBody>
          <a:bodyPr wrap="square" rtlCol="0">
            <a:spAutoFit/>
          </a:bodyPr>
          <a:lstStyle/>
          <a:p>
            <a:r>
              <a:rPr lang="en-US" sz="9600" dirty="0">
                <a:highlight>
                  <a:srgbClr val="FFFF00"/>
                </a:highlight>
              </a:rPr>
              <a:t>The 30%</a:t>
            </a:r>
          </a:p>
        </p:txBody>
      </p:sp>
    </p:spTree>
    <p:extLst>
      <p:ext uri="{BB962C8B-B14F-4D97-AF65-F5344CB8AC3E}">
        <p14:creationId xmlns:p14="http://schemas.microsoft.com/office/powerpoint/2010/main" val="21857124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8754"/>
            <a:ext cx="8229600" cy="641268"/>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142504" y="760022"/>
            <a:ext cx="8918369" cy="5106388"/>
          </a:xfrm>
        </p:spPr>
        <p:txBody>
          <a:bodyPr>
            <a:normAutofit fontScale="25000" lnSpcReduction="20000"/>
          </a:bodyPr>
          <a:lstStyle/>
          <a:p>
            <a:pPr marL="0" indent="0">
              <a:lnSpc>
                <a:spcPct val="120000"/>
              </a:lnSpc>
              <a:buNone/>
            </a:pPr>
            <a:r>
              <a:rPr lang="en-CA" sz="8000" b="1" i="1" dirty="0">
                <a:solidFill>
                  <a:srgbClr val="FFFF00"/>
                </a:solidFill>
              </a:rPr>
              <a:t>When registration invalid</a:t>
            </a:r>
          </a:p>
          <a:p>
            <a:pPr marL="0" indent="0">
              <a:lnSpc>
                <a:spcPct val="120000"/>
              </a:lnSpc>
              <a:buNone/>
            </a:pPr>
            <a:r>
              <a:rPr lang="en-CA" sz="8000" b="1" i="1" dirty="0">
                <a:solidFill>
                  <a:schemeClr val="bg1"/>
                </a:solidFill>
              </a:rPr>
              <a:t>18</a:t>
            </a:r>
            <a:r>
              <a:rPr lang="en-CA" sz="8000" i="1" dirty="0">
                <a:solidFill>
                  <a:schemeClr val="bg1"/>
                </a:solidFill>
              </a:rPr>
              <a:t> </a:t>
            </a:r>
            <a:r>
              <a:rPr lang="en-CA" sz="8000" b="1" i="1" dirty="0">
                <a:solidFill>
                  <a:schemeClr val="bg1"/>
                </a:solidFill>
              </a:rPr>
              <a:t>(1)</a:t>
            </a:r>
            <a:r>
              <a:rPr lang="en-CA" sz="8000" i="1" dirty="0">
                <a:solidFill>
                  <a:schemeClr val="bg1"/>
                </a:solidFill>
              </a:rPr>
              <a:t> The </a:t>
            </a:r>
            <a:r>
              <a:rPr lang="en-CA" sz="8000" i="1" dirty="0">
                <a:solidFill>
                  <a:srgbClr val="FF0000"/>
                </a:solidFill>
              </a:rPr>
              <a:t>registration of a trademark is invalid </a:t>
            </a:r>
            <a:r>
              <a:rPr lang="en-CA" sz="8000" i="1" dirty="0">
                <a:solidFill>
                  <a:schemeClr val="bg1"/>
                </a:solidFill>
              </a:rPr>
              <a:t>if</a:t>
            </a:r>
          </a:p>
          <a:p>
            <a:pPr marL="457200" lvl="1" indent="0">
              <a:lnSpc>
                <a:spcPct val="120000"/>
              </a:lnSpc>
              <a:buNone/>
            </a:pPr>
            <a:r>
              <a:rPr lang="en-CA" sz="8000" b="1" i="1" dirty="0">
                <a:solidFill>
                  <a:schemeClr val="bg1"/>
                </a:solidFill>
              </a:rPr>
              <a:t>(a)</a:t>
            </a:r>
            <a:r>
              <a:rPr lang="en-CA" sz="8000" i="1" dirty="0">
                <a:solidFill>
                  <a:schemeClr val="bg1"/>
                </a:solidFill>
              </a:rPr>
              <a:t> the </a:t>
            </a:r>
            <a:r>
              <a:rPr lang="en-CA" sz="8000" i="1" dirty="0">
                <a:solidFill>
                  <a:srgbClr val="FFFF00"/>
                </a:solidFill>
              </a:rPr>
              <a:t>trademark was not registrable </a:t>
            </a:r>
            <a:r>
              <a:rPr lang="en-CA" sz="8000" i="1" dirty="0">
                <a:solidFill>
                  <a:schemeClr val="bg1"/>
                </a:solidFill>
              </a:rPr>
              <a:t>at the date of registration;</a:t>
            </a:r>
          </a:p>
          <a:p>
            <a:pPr marL="457200" lvl="1" indent="0">
              <a:lnSpc>
                <a:spcPct val="120000"/>
              </a:lnSpc>
              <a:buNone/>
            </a:pPr>
            <a:r>
              <a:rPr lang="en-CA" sz="8000" b="1" i="1" dirty="0">
                <a:solidFill>
                  <a:schemeClr val="bg1"/>
                </a:solidFill>
              </a:rPr>
              <a:t>(b)</a:t>
            </a:r>
            <a:r>
              <a:rPr lang="en-CA" sz="8000" i="1" dirty="0">
                <a:solidFill>
                  <a:schemeClr val="bg1"/>
                </a:solidFill>
              </a:rPr>
              <a:t> the </a:t>
            </a:r>
            <a:r>
              <a:rPr lang="en-CA" sz="8000" i="1" dirty="0">
                <a:solidFill>
                  <a:srgbClr val="FFFF00"/>
                </a:solidFill>
              </a:rPr>
              <a:t>trademark is not distinctive</a:t>
            </a:r>
            <a:r>
              <a:rPr lang="en-CA" sz="8000" i="1" dirty="0">
                <a:solidFill>
                  <a:schemeClr val="bg1"/>
                </a:solidFill>
              </a:rPr>
              <a:t> at the time proceedings bringing the validity of the registration into question are commenced;</a:t>
            </a:r>
          </a:p>
          <a:p>
            <a:pPr marL="457200" lvl="1" indent="0">
              <a:lnSpc>
                <a:spcPct val="120000"/>
              </a:lnSpc>
              <a:buNone/>
            </a:pPr>
            <a:r>
              <a:rPr lang="en-CA" sz="8000" b="1" i="1" dirty="0">
                <a:solidFill>
                  <a:schemeClr val="bg1"/>
                </a:solidFill>
              </a:rPr>
              <a:t>(c)</a:t>
            </a:r>
            <a:r>
              <a:rPr lang="en-CA" sz="8000" i="1" dirty="0">
                <a:solidFill>
                  <a:schemeClr val="bg1"/>
                </a:solidFill>
              </a:rPr>
              <a:t> the </a:t>
            </a:r>
            <a:r>
              <a:rPr lang="en-CA" sz="8000" i="1" dirty="0">
                <a:solidFill>
                  <a:srgbClr val="FFFF00"/>
                </a:solidFill>
              </a:rPr>
              <a:t>trademark has been abandoned</a:t>
            </a:r>
            <a:r>
              <a:rPr lang="en-CA" sz="8000" i="1" dirty="0">
                <a:solidFill>
                  <a:schemeClr val="bg1"/>
                </a:solidFill>
              </a:rPr>
              <a:t>;</a:t>
            </a:r>
          </a:p>
          <a:p>
            <a:pPr marL="457200" lvl="1" indent="0">
              <a:lnSpc>
                <a:spcPct val="120000"/>
              </a:lnSpc>
              <a:buNone/>
            </a:pPr>
            <a:r>
              <a:rPr lang="en-CA" sz="8000" b="1" i="1" dirty="0">
                <a:solidFill>
                  <a:schemeClr val="bg1"/>
                </a:solidFill>
              </a:rPr>
              <a:t>(d)</a:t>
            </a:r>
            <a:r>
              <a:rPr lang="en-CA" sz="8000" i="1" dirty="0">
                <a:solidFill>
                  <a:schemeClr val="bg1"/>
                </a:solidFill>
              </a:rPr>
              <a:t> subject to section 17, the applicant for registration was </a:t>
            </a:r>
            <a:r>
              <a:rPr lang="en-CA" sz="8000" i="1" dirty="0">
                <a:solidFill>
                  <a:srgbClr val="FFFF00"/>
                </a:solidFill>
              </a:rPr>
              <a:t>not the person entitled </a:t>
            </a:r>
            <a:r>
              <a:rPr lang="en-CA" sz="8000" i="1" dirty="0">
                <a:solidFill>
                  <a:schemeClr val="bg1"/>
                </a:solidFill>
              </a:rPr>
              <a:t>to secure the registration; or</a:t>
            </a:r>
          </a:p>
          <a:p>
            <a:pPr marL="457200" lvl="1" indent="0">
              <a:lnSpc>
                <a:spcPct val="120000"/>
              </a:lnSpc>
              <a:buNone/>
            </a:pPr>
            <a:r>
              <a:rPr lang="en-CA" sz="8000" b="1" i="1" dirty="0">
                <a:solidFill>
                  <a:schemeClr val="bg1"/>
                </a:solidFill>
              </a:rPr>
              <a:t>(e)</a:t>
            </a:r>
            <a:r>
              <a:rPr lang="en-CA" sz="8000" i="1" dirty="0">
                <a:solidFill>
                  <a:schemeClr val="bg1"/>
                </a:solidFill>
              </a:rPr>
              <a:t> the application for registration was </a:t>
            </a:r>
            <a:r>
              <a:rPr lang="en-CA" sz="8000" i="1" dirty="0">
                <a:solidFill>
                  <a:srgbClr val="FFFF00"/>
                </a:solidFill>
              </a:rPr>
              <a:t>filed in bad faith</a:t>
            </a:r>
            <a:r>
              <a:rPr lang="en-CA" sz="8000" i="1" dirty="0">
                <a:solidFill>
                  <a:schemeClr val="bg1"/>
                </a:solidFill>
              </a:rPr>
              <a:t>.</a:t>
            </a:r>
          </a:p>
          <a:p>
            <a:pPr marL="0" indent="0">
              <a:lnSpc>
                <a:spcPct val="120000"/>
              </a:lnSpc>
              <a:buNone/>
            </a:pPr>
            <a:r>
              <a:rPr lang="en-CA" sz="8000" b="1" i="1" dirty="0">
                <a:solidFill>
                  <a:srgbClr val="FFFF00"/>
                </a:solidFill>
              </a:rPr>
              <a:t>Exception</a:t>
            </a:r>
          </a:p>
          <a:p>
            <a:pPr marL="0" indent="0">
              <a:lnSpc>
                <a:spcPct val="120000"/>
              </a:lnSpc>
              <a:buNone/>
            </a:pPr>
            <a:r>
              <a:rPr lang="en-CA" sz="8000" b="1" i="1" dirty="0">
                <a:solidFill>
                  <a:schemeClr val="bg1"/>
                </a:solidFill>
              </a:rPr>
              <a:t>(2)</a:t>
            </a:r>
            <a:r>
              <a:rPr lang="en-CA" sz="8000" i="1" dirty="0">
                <a:solidFill>
                  <a:schemeClr val="bg1"/>
                </a:solidFill>
              </a:rPr>
              <a:t> No registration of a trademark that had been so used in Canada by the registrant or his predecessor in title as to have become distinctive at the date of registration </a:t>
            </a:r>
            <a:r>
              <a:rPr lang="en-CA" sz="8000" i="1" dirty="0">
                <a:solidFill>
                  <a:srgbClr val="FFFF00"/>
                </a:solidFill>
              </a:rPr>
              <a:t>shall be held invalid merely on the ground that evidence of the distinctiveness was not submitted</a:t>
            </a:r>
            <a:r>
              <a:rPr lang="en-CA" sz="8000" i="1" dirty="0">
                <a:solidFill>
                  <a:schemeClr val="bg1"/>
                </a:solidFill>
              </a:rPr>
              <a:t> to the competent authority or tribunal </a:t>
            </a:r>
            <a:r>
              <a:rPr lang="en-CA" sz="8000" i="1" dirty="0">
                <a:solidFill>
                  <a:srgbClr val="FFFF00"/>
                </a:solidFill>
              </a:rPr>
              <a:t>before the grant of the registration</a:t>
            </a:r>
            <a:r>
              <a:rPr lang="en-CA" sz="8000" i="1" dirty="0">
                <a:solidFill>
                  <a:schemeClr val="bg1"/>
                </a:solidFill>
              </a:rPr>
              <a:t>.</a:t>
            </a: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150</a:t>
            </a:fld>
            <a:endParaRPr lang="en-US"/>
          </a:p>
        </p:txBody>
      </p:sp>
    </p:spTree>
    <p:extLst>
      <p:ext uri="{BB962C8B-B14F-4D97-AF65-F5344CB8AC3E}">
        <p14:creationId xmlns:p14="http://schemas.microsoft.com/office/powerpoint/2010/main" val="5212338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675388"/>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Registration invalid if</a:t>
            </a:r>
            <a:r>
              <a:rPr lang="en-US" dirty="0">
                <a:solidFill>
                  <a:srgbClr val="FF0000"/>
                </a:solidFill>
              </a:rPr>
              <a:t>…</a:t>
            </a:r>
            <a:r>
              <a:rPr lang="en-US" dirty="0">
                <a:solidFill>
                  <a:srgbClr val="FFFF00"/>
                </a:solidFill>
              </a:rPr>
              <a:t>	</a:t>
            </a:r>
            <a:endParaRPr lang="en-US" b="1" dirty="0">
              <a:solidFill>
                <a:srgbClr val="FFFF00"/>
              </a:solidFill>
            </a:endParaRPr>
          </a:p>
        </p:txBody>
      </p:sp>
      <p:sp>
        <p:nvSpPr>
          <p:cNvPr id="2" name="Content Placeholder 1"/>
          <p:cNvSpPr>
            <a:spLocks noGrp="1"/>
          </p:cNvSpPr>
          <p:nvPr>
            <p:ph idx="1"/>
          </p:nvPr>
        </p:nvSpPr>
        <p:spPr>
          <a:xfrm>
            <a:off x="457200" y="1023304"/>
            <a:ext cx="8484919" cy="4811392"/>
          </a:xfrm>
        </p:spPr>
        <p:txBody>
          <a:bodyPr>
            <a:noAutofit/>
          </a:bodyPr>
          <a:lstStyle/>
          <a:p>
            <a:pPr marL="0" lvl="0" indent="0">
              <a:lnSpc>
                <a:spcPct val="100000"/>
              </a:lnSpc>
              <a:buNone/>
            </a:pPr>
            <a:r>
              <a:rPr lang="en-CA" sz="3200" dirty="0">
                <a:solidFill>
                  <a:schemeClr val="bg1"/>
                </a:solidFill>
              </a:rPr>
              <a:t>1) If the TM was </a:t>
            </a:r>
            <a:r>
              <a:rPr lang="en-CA" sz="3200" dirty="0">
                <a:solidFill>
                  <a:srgbClr val="FFFF00"/>
                </a:solidFill>
              </a:rPr>
              <a:t>not </a:t>
            </a:r>
            <a:r>
              <a:rPr lang="en-CA" sz="3200" dirty="0" err="1">
                <a:solidFill>
                  <a:srgbClr val="FFFF00"/>
                </a:solidFill>
              </a:rPr>
              <a:t>registrable</a:t>
            </a:r>
            <a:r>
              <a:rPr lang="en-CA" sz="3200" dirty="0">
                <a:solidFill>
                  <a:srgbClr val="FFFF00"/>
                </a:solidFill>
              </a:rPr>
              <a:t> </a:t>
            </a:r>
            <a:r>
              <a:rPr lang="en-CA" sz="3200" dirty="0">
                <a:solidFill>
                  <a:schemeClr val="bg1"/>
                </a:solidFill>
              </a:rPr>
              <a:t>at the date of registration [18(1)(a)]</a:t>
            </a:r>
          </a:p>
          <a:p>
            <a:pPr lvl="1">
              <a:lnSpc>
                <a:spcPct val="100000"/>
              </a:lnSpc>
            </a:pPr>
            <a:r>
              <a:rPr lang="en-US" sz="3200" dirty="0">
                <a:solidFill>
                  <a:schemeClr val="bg1"/>
                </a:solidFill>
              </a:rPr>
              <a:t>See ss. 9, 10, </a:t>
            </a:r>
            <a:r>
              <a:rPr lang="en-US" sz="3200" dirty="0">
                <a:solidFill>
                  <a:srgbClr val="FFFF00"/>
                </a:solidFill>
              </a:rPr>
              <a:t>12</a:t>
            </a:r>
            <a:r>
              <a:rPr lang="en-US" sz="3200" dirty="0">
                <a:solidFill>
                  <a:schemeClr val="bg1"/>
                </a:solidFill>
              </a:rPr>
              <a:t>, 13</a:t>
            </a:r>
          </a:p>
          <a:p>
            <a:pPr marL="0" indent="0">
              <a:lnSpc>
                <a:spcPct val="100000"/>
              </a:lnSpc>
              <a:buNone/>
            </a:pPr>
            <a:r>
              <a:rPr lang="en-US" sz="3200" dirty="0">
                <a:solidFill>
                  <a:schemeClr val="bg1"/>
                </a:solidFill>
              </a:rPr>
              <a:t>2) If the TM is </a:t>
            </a:r>
            <a:r>
              <a:rPr lang="en-US" sz="3200" dirty="0">
                <a:solidFill>
                  <a:srgbClr val="FFFF00"/>
                </a:solidFill>
              </a:rPr>
              <a:t>not distinctive </a:t>
            </a:r>
            <a:r>
              <a:rPr lang="en-US" sz="3200" dirty="0">
                <a:solidFill>
                  <a:schemeClr val="bg1"/>
                </a:solidFill>
              </a:rPr>
              <a:t>at the time proceedings bringing the validity of the registration into question are commenced [18(1)(b)]</a:t>
            </a:r>
          </a:p>
          <a:p>
            <a:pPr lvl="1">
              <a:lnSpc>
                <a:spcPct val="100000"/>
              </a:lnSpc>
            </a:pPr>
            <a:r>
              <a:rPr lang="en-US" sz="3200" dirty="0">
                <a:solidFill>
                  <a:schemeClr val="bg1"/>
                </a:solidFill>
              </a:rPr>
              <a:t>See for example the discussion on TMs becoming generic. Also ss. 48-50 TMA</a:t>
            </a:r>
          </a:p>
        </p:txBody>
      </p:sp>
      <p:sp>
        <p:nvSpPr>
          <p:cNvPr id="4" name="Slide Number Placeholder 3"/>
          <p:cNvSpPr>
            <a:spLocks noGrp="1"/>
          </p:cNvSpPr>
          <p:nvPr>
            <p:ph type="sldNum" sz="quarter" idx="12"/>
          </p:nvPr>
        </p:nvSpPr>
        <p:spPr/>
        <p:txBody>
          <a:bodyPr/>
          <a:lstStyle/>
          <a:p>
            <a:fld id="{600857A6-B069-5747-8C2C-4237D03FF20B}" type="slidenum">
              <a:rPr lang="en-US" smtClean="0"/>
              <a:t>151</a:t>
            </a:fld>
            <a:endParaRPr lang="en-US"/>
          </a:p>
        </p:txBody>
      </p:sp>
    </p:spTree>
    <p:extLst>
      <p:ext uri="{BB962C8B-B14F-4D97-AF65-F5344CB8AC3E}">
        <p14:creationId xmlns:p14="http://schemas.microsoft.com/office/powerpoint/2010/main" val="7555006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AB0833-25AD-5446-9BFD-15A480210170}"/>
              </a:ext>
            </a:extLst>
          </p:cNvPr>
          <p:cNvSpPr>
            <a:spLocks noGrp="1"/>
          </p:cNvSpPr>
          <p:nvPr>
            <p:ph sz="quarter" idx="10"/>
          </p:nvPr>
        </p:nvSpPr>
        <p:spPr>
          <a:xfrm>
            <a:off x="261257" y="332509"/>
            <a:ext cx="8668987" cy="5393625"/>
          </a:xfrm>
        </p:spPr>
        <p:txBody>
          <a:bodyPr/>
          <a:lstStyle/>
          <a:p>
            <a:pPr marL="0" indent="0">
              <a:lnSpc>
                <a:spcPct val="100000"/>
              </a:lnSpc>
              <a:buNone/>
            </a:pPr>
            <a:r>
              <a:rPr lang="en-CA" b="1" i="1" dirty="0">
                <a:solidFill>
                  <a:schemeClr val="bg1"/>
                </a:solidFill>
              </a:rPr>
              <a:t>12</a:t>
            </a:r>
            <a:r>
              <a:rPr lang="en-CA" i="1" dirty="0">
                <a:solidFill>
                  <a:schemeClr val="bg1"/>
                </a:solidFill>
              </a:rPr>
              <a:t> </a:t>
            </a:r>
            <a:r>
              <a:rPr lang="en-CA" b="1" i="1" dirty="0">
                <a:solidFill>
                  <a:schemeClr val="bg1"/>
                </a:solidFill>
              </a:rPr>
              <a:t>(1)</a:t>
            </a:r>
            <a:r>
              <a:rPr lang="en-CA" i="1" dirty="0">
                <a:solidFill>
                  <a:schemeClr val="bg1"/>
                </a:solidFill>
              </a:rPr>
              <a:t> Subject to subsection (2), </a:t>
            </a:r>
            <a:r>
              <a:rPr lang="en-CA" i="1" dirty="0">
                <a:solidFill>
                  <a:srgbClr val="FFFF00"/>
                </a:solidFill>
              </a:rPr>
              <a:t>a trademark is registrable </a:t>
            </a:r>
            <a:r>
              <a:rPr lang="en-CA" i="1" dirty="0">
                <a:solidFill>
                  <a:srgbClr val="FF0000"/>
                </a:solidFill>
              </a:rPr>
              <a:t>if it is not</a:t>
            </a:r>
          </a:p>
          <a:p>
            <a:pPr marL="0" indent="0">
              <a:lnSpc>
                <a:spcPct val="100000"/>
              </a:lnSpc>
              <a:buNone/>
            </a:pPr>
            <a:r>
              <a:rPr lang="en-CA" b="1" i="1" dirty="0">
                <a:solidFill>
                  <a:schemeClr val="bg1"/>
                </a:solidFill>
              </a:rPr>
              <a:t>(a)</a:t>
            </a:r>
            <a:r>
              <a:rPr lang="en-CA" i="1" dirty="0">
                <a:solidFill>
                  <a:schemeClr val="bg1"/>
                </a:solidFill>
              </a:rPr>
              <a:t> a </a:t>
            </a:r>
            <a:r>
              <a:rPr lang="en-CA" i="1" dirty="0">
                <a:solidFill>
                  <a:srgbClr val="FFFF00"/>
                </a:solidFill>
              </a:rPr>
              <a:t>word that is primarily merely </a:t>
            </a:r>
            <a:r>
              <a:rPr lang="en-CA" i="1" dirty="0">
                <a:solidFill>
                  <a:schemeClr val="bg1"/>
                </a:solidFill>
              </a:rPr>
              <a:t>the </a:t>
            </a:r>
            <a:r>
              <a:rPr lang="en-CA" i="1" dirty="0">
                <a:solidFill>
                  <a:srgbClr val="FFFF00"/>
                </a:solidFill>
              </a:rPr>
              <a:t>name </a:t>
            </a:r>
            <a:r>
              <a:rPr lang="en-CA" i="1" dirty="0">
                <a:solidFill>
                  <a:schemeClr val="bg1"/>
                </a:solidFill>
              </a:rPr>
              <a:t>or the surname of an individual who is living or has died within the preceding thirty years;</a:t>
            </a:r>
          </a:p>
          <a:p>
            <a:pPr marL="0" indent="0">
              <a:lnSpc>
                <a:spcPct val="100000"/>
              </a:lnSpc>
              <a:buNone/>
            </a:pPr>
            <a:r>
              <a:rPr lang="en-CA" b="1" i="1" dirty="0">
                <a:solidFill>
                  <a:schemeClr val="bg1"/>
                </a:solidFill>
              </a:rPr>
              <a:t>(b)</a:t>
            </a:r>
            <a:r>
              <a:rPr lang="en-CA" i="1" dirty="0">
                <a:solidFill>
                  <a:schemeClr val="bg1"/>
                </a:solidFill>
              </a:rPr>
              <a:t> whether depicted, written or sounded, either </a:t>
            </a:r>
            <a:r>
              <a:rPr lang="en-CA" i="1" dirty="0">
                <a:solidFill>
                  <a:srgbClr val="FFFF00"/>
                </a:solidFill>
              </a:rPr>
              <a:t>clearly descriptive or deceptively </a:t>
            </a:r>
            <a:r>
              <a:rPr lang="en-CA" i="1" dirty="0" err="1">
                <a:solidFill>
                  <a:srgbClr val="FFFF00"/>
                </a:solidFill>
              </a:rPr>
              <a:t>misdescriptive</a:t>
            </a:r>
            <a:r>
              <a:rPr lang="en-CA" i="1" dirty="0">
                <a:solidFill>
                  <a:srgbClr val="FFFF00"/>
                </a:solidFill>
              </a:rPr>
              <a:t> </a:t>
            </a:r>
            <a:r>
              <a:rPr lang="en-CA" i="1" dirty="0">
                <a:solidFill>
                  <a:schemeClr val="bg1"/>
                </a:solidFill>
              </a:rPr>
              <a:t>in the English or French language of the character or quality of the goods or services in association with which it is used or proposed to be used or of the conditions of or the persons employed in their production or of their place of origin;</a:t>
            </a:r>
          </a:p>
          <a:p>
            <a:pPr marL="0" indent="0">
              <a:lnSpc>
                <a:spcPct val="100000"/>
              </a:lnSpc>
              <a:buNone/>
            </a:pPr>
            <a:r>
              <a:rPr lang="en-CA" b="1" i="1" dirty="0">
                <a:solidFill>
                  <a:schemeClr val="bg1"/>
                </a:solidFill>
              </a:rPr>
              <a:t>(c)</a:t>
            </a:r>
            <a:r>
              <a:rPr lang="en-CA" i="1" dirty="0">
                <a:solidFill>
                  <a:schemeClr val="bg1"/>
                </a:solidFill>
              </a:rPr>
              <a:t> the </a:t>
            </a:r>
            <a:r>
              <a:rPr lang="en-CA" i="1" dirty="0">
                <a:solidFill>
                  <a:srgbClr val="FFFF00"/>
                </a:solidFill>
              </a:rPr>
              <a:t>name in any language of any of the goods or services </a:t>
            </a:r>
            <a:r>
              <a:rPr lang="en-CA" i="1" dirty="0">
                <a:solidFill>
                  <a:schemeClr val="bg1"/>
                </a:solidFill>
              </a:rPr>
              <a:t>in connection with which it is used or proposed to be used;</a:t>
            </a:r>
          </a:p>
          <a:p>
            <a:pPr marL="0" indent="0">
              <a:lnSpc>
                <a:spcPct val="100000"/>
              </a:lnSpc>
              <a:buNone/>
            </a:pPr>
            <a:r>
              <a:rPr lang="en-CA" b="1" i="1" dirty="0">
                <a:solidFill>
                  <a:schemeClr val="bg1"/>
                </a:solidFill>
              </a:rPr>
              <a:t>(d)</a:t>
            </a:r>
            <a:r>
              <a:rPr lang="en-CA" i="1" dirty="0">
                <a:solidFill>
                  <a:schemeClr val="bg1"/>
                </a:solidFill>
              </a:rPr>
              <a:t> </a:t>
            </a:r>
            <a:r>
              <a:rPr lang="en-CA" i="1" dirty="0">
                <a:solidFill>
                  <a:srgbClr val="FFFF00"/>
                </a:solidFill>
              </a:rPr>
              <a:t>confusing </a:t>
            </a:r>
            <a:r>
              <a:rPr lang="en-CA" i="1" dirty="0">
                <a:solidFill>
                  <a:schemeClr val="bg1"/>
                </a:solidFill>
              </a:rPr>
              <a:t>with a registered trademark;</a:t>
            </a:r>
          </a:p>
          <a:p>
            <a:pPr marL="0" indent="0">
              <a:lnSpc>
                <a:spcPct val="100000"/>
              </a:lnSpc>
              <a:buNone/>
            </a:pPr>
            <a:r>
              <a:rPr lang="en-CA" b="1" i="1" dirty="0">
                <a:solidFill>
                  <a:schemeClr val="bg1"/>
                </a:solidFill>
              </a:rPr>
              <a:t>(e)</a:t>
            </a:r>
            <a:r>
              <a:rPr lang="en-CA" i="1" dirty="0">
                <a:solidFill>
                  <a:schemeClr val="bg1"/>
                </a:solidFill>
              </a:rPr>
              <a:t> a </a:t>
            </a:r>
            <a:r>
              <a:rPr lang="en-CA" i="1" dirty="0">
                <a:solidFill>
                  <a:srgbClr val="FFFF00"/>
                </a:solidFill>
              </a:rPr>
              <a:t>sign or combination of signs </a:t>
            </a:r>
            <a:r>
              <a:rPr lang="en-CA" i="1" dirty="0">
                <a:solidFill>
                  <a:schemeClr val="bg1"/>
                </a:solidFill>
              </a:rPr>
              <a:t>whose adoption is</a:t>
            </a:r>
            <a:r>
              <a:rPr lang="en-CA" i="1" dirty="0">
                <a:solidFill>
                  <a:srgbClr val="FFFF00"/>
                </a:solidFill>
              </a:rPr>
              <a:t> prohibited </a:t>
            </a:r>
            <a:r>
              <a:rPr lang="en-CA" i="1" dirty="0">
                <a:solidFill>
                  <a:schemeClr val="bg1"/>
                </a:solidFill>
              </a:rPr>
              <a:t>by section 9 or 10;</a:t>
            </a:r>
          </a:p>
          <a:p>
            <a:pPr marL="0" indent="0">
              <a:buNone/>
            </a:pPr>
            <a:endParaRPr lang="en-US" dirty="0"/>
          </a:p>
        </p:txBody>
      </p:sp>
    </p:spTree>
    <p:extLst>
      <p:ext uri="{BB962C8B-B14F-4D97-AF65-F5344CB8AC3E}">
        <p14:creationId xmlns:p14="http://schemas.microsoft.com/office/powerpoint/2010/main" val="42781269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4379"/>
            <a:ext cx="8229600" cy="1175657"/>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rPr>
              <a:t>Registration invalid if</a:t>
            </a:r>
            <a:r>
              <a:rPr lang="en-US" dirty="0">
                <a:solidFill>
                  <a:srgbClr val="FF0000"/>
                </a:solidFill>
              </a:rPr>
              <a:t>…</a:t>
            </a:r>
            <a:r>
              <a:rPr lang="en-US" dirty="0">
                <a:solidFill>
                  <a:srgbClr val="FFFF00"/>
                </a:solidFill>
              </a:rPr>
              <a:t>	</a:t>
            </a:r>
          </a:p>
        </p:txBody>
      </p:sp>
      <p:sp>
        <p:nvSpPr>
          <p:cNvPr id="2" name="Content Placeholder 1"/>
          <p:cNvSpPr>
            <a:spLocks noGrp="1"/>
          </p:cNvSpPr>
          <p:nvPr>
            <p:ph idx="1"/>
          </p:nvPr>
        </p:nvSpPr>
        <p:spPr>
          <a:xfrm>
            <a:off x="457200" y="1543791"/>
            <a:ext cx="8508670" cy="4205751"/>
          </a:xfrm>
        </p:spPr>
        <p:txBody>
          <a:bodyPr>
            <a:normAutofit/>
          </a:bodyPr>
          <a:lstStyle/>
          <a:p>
            <a:pPr marL="0" indent="0">
              <a:buNone/>
            </a:pPr>
            <a:r>
              <a:rPr lang="en-US" sz="3600" dirty="0">
                <a:solidFill>
                  <a:schemeClr val="bg1"/>
                </a:solidFill>
              </a:rPr>
              <a:t>3) If the TM has been </a:t>
            </a:r>
            <a:r>
              <a:rPr lang="en-US" sz="3600" dirty="0">
                <a:solidFill>
                  <a:srgbClr val="FF0000"/>
                </a:solidFill>
              </a:rPr>
              <a:t>abandoned</a:t>
            </a:r>
            <a:r>
              <a:rPr lang="en-US" sz="3600" dirty="0">
                <a:solidFill>
                  <a:schemeClr val="bg1"/>
                </a:solidFill>
              </a:rPr>
              <a:t> [18(1)(c)]</a:t>
            </a:r>
          </a:p>
          <a:p>
            <a:pPr lvl="1"/>
            <a:r>
              <a:rPr lang="en-US" sz="3600" dirty="0">
                <a:solidFill>
                  <a:schemeClr val="bg1"/>
                </a:solidFill>
              </a:rPr>
              <a:t>Read in conjunction w. s. 45 of the TMA</a:t>
            </a:r>
          </a:p>
          <a:p>
            <a:pPr marL="0" indent="0">
              <a:buNone/>
            </a:pPr>
            <a:r>
              <a:rPr lang="en-US" sz="3600" dirty="0">
                <a:solidFill>
                  <a:schemeClr val="bg1"/>
                </a:solidFill>
              </a:rPr>
              <a:t>4) If the applicant for registration was </a:t>
            </a:r>
            <a:r>
              <a:rPr lang="en-US" sz="3600" dirty="0">
                <a:solidFill>
                  <a:srgbClr val="FFFF00"/>
                </a:solidFill>
              </a:rPr>
              <a:t>not the person entitled</a:t>
            </a:r>
            <a:r>
              <a:rPr lang="en-US" sz="3600" dirty="0">
                <a:solidFill>
                  <a:schemeClr val="bg1"/>
                </a:solidFill>
              </a:rPr>
              <a:t> to secure the registration [18(1)]</a:t>
            </a:r>
          </a:p>
          <a:p>
            <a:pPr lvl="1"/>
            <a:r>
              <a:rPr lang="en-US" sz="3600" dirty="0">
                <a:solidFill>
                  <a:schemeClr val="bg1"/>
                </a:solidFill>
              </a:rPr>
              <a:t>See ss. 16, 17 of the TMA</a:t>
            </a:r>
          </a:p>
          <a:p>
            <a:pPr marL="0" indent="0">
              <a:buNone/>
            </a:pPr>
            <a:r>
              <a:rPr lang="en-US" sz="3600" dirty="0">
                <a:solidFill>
                  <a:schemeClr val="bg1"/>
                </a:solidFill>
              </a:rPr>
              <a:t>5) If the application for registration was filed in </a:t>
            </a:r>
            <a:r>
              <a:rPr lang="en-US" sz="3600" dirty="0">
                <a:solidFill>
                  <a:srgbClr val="FFFF00"/>
                </a:solidFill>
              </a:rPr>
              <a:t>bad faith</a:t>
            </a:r>
          </a:p>
        </p:txBody>
      </p:sp>
      <p:sp>
        <p:nvSpPr>
          <p:cNvPr id="4" name="Slide Number Placeholder 3"/>
          <p:cNvSpPr>
            <a:spLocks noGrp="1"/>
          </p:cNvSpPr>
          <p:nvPr>
            <p:ph type="sldNum" sz="quarter" idx="12"/>
          </p:nvPr>
        </p:nvSpPr>
        <p:spPr/>
        <p:txBody>
          <a:bodyPr/>
          <a:lstStyle/>
          <a:p>
            <a:fld id="{600857A6-B069-5747-8C2C-4237D03FF20B}" type="slidenum">
              <a:rPr lang="en-US" smtClean="0"/>
              <a:t>153</a:t>
            </a:fld>
            <a:endParaRPr lang="en-US"/>
          </a:p>
        </p:txBody>
      </p:sp>
    </p:spTree>
    <p:extLst>
      <p:ext uri="{BB962C8B-B14F-4D97-AF65-F5344CB8AC3E}">
        <p14:creationId xmlns:p14="http://schemas.microsoft.com/office/powerpoint/2010/main" val="35440733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60"/>
            <a:ext cx="8229600" cy="35475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66255" y="593766"/>
            <a:ext cx="8847115" cy="5308270"/>
          </a:xfrm>
        </p:spPr>
        <p:txBody>
          <a:bodyPr>
            <a:noAutofit/>
          </a:bodyPr>
          <a:lstStyle/>
          <a:p>
            <a:pPr marL="0" indent="0">
              <a:lnSpc>
                <a:spcPct val="100000"/>
              </a:lnSpc>
              <a:buNone/>
            </a:pPr>
            <a:r>
              <a:rPr lang="en-CA" sz="2500" i="1" dirty="0">
                <a:solidFill>
                  <a:srgbClr val="00B0F0"/>
                </a:solidFill>
              </a:rPr>
              <a:t>Promafil Canada </a:t>
            </a:r>
            <a:r>
              <a:rPr lang="en-CA" sz="2500" i="1" dirty="0" err="1">
                <a:solidFill>
                  <a:srgbClr val="00B0F0"/>
                </a:solidFill>
              </a:rPr>
              <a:t>Ltée</a:t>
            </a:r>
            <a:r>
              <a:rPr lang="en-CA" sz="2500" i="1" dirty="0">
                <a:solidFill>
                  <a:srgbClr val="00B0F0"/>
                </a:solidFill>
              </a:rPr>
              <a:t> v. </a:t>
            </a:r>
            <a:r>
              <a:rPr lang="en-CA" sz="2500" i="1" dirty="0" err="1">
                <a:solidFill>
                  <a:srgbClr val="00B0F0"/>
                </a:solidFill>
              </a:rPr>
              <a:t>Munsingwear</a:t>
            </a:r>
            <a:r>
              <a:rPr lang="en-CA" sz="2500" i="1" dirty="0">
                <a:solidFill>
                  <a:srgbClr val="00B0F0"/>
                </a:solidFill>
              </a:rPr>
              <a:t> Inc. </a:t>
            </a:r>
            <a:r>
              <a:rPr lang="en-CA" sz="2500" dirty="0">
                <a:solidFill>
                  <a:schemeClr val="bg1"/>
                </a:solidFill>
              </a:rPr>
              <a:t>(1992), 44 CPR (3d) 59, [1992] FCJ 611 (FCA).</a:t>
            </a:r>
          </a:p>
          <a:p>
            <a:pPr>
              <a:lnSpc>
                <a:spcPct val="100000"/>
              </a:lnSpc>
            </a:pPr>
            <a:r>
              <a:rPr lang="en-CA" sz="2500" dirty="0">
                <a:solidFill>
                  <a:srgbClr val="FFFF00"/>
                </a:solidFill>
              </a:rPr>
              <a:t>Promafil (P/R) is a French company</a:t>
            </a:r>
            <a:r>
              <a:rPr lang="en-CA" sz="2500" dirty="0">
                <a:solidFill>
                  <a:schemeClr val="bg1"/>
                </a:solidFill>
              </a:rPr>
              <a:t>; </a:t>
            </a:r>
            <a:r>
              <a:rPr lang="en-CA" sz="2500" dirty="0" err="1">
                <a:solidFill>
                  <a:srgbClr val="FFFF00"/>
                </a:solidFill>
              </a:rPr>
              <a:t>Munsingwear</a:t>
            </a:r>
            <a:r>
              <a:rPr lang="en-CA" sz="2500" dirty="0">
                <a:solidFill>
                  <a:srgbClr val="FFFF00"/>
                </a:solidFill>
              </a:rPr>
              <a:t> (D/A) a US company</a:t>
            </a:r>
            <a:r>
              <a:rPr lang="en-CA" sz="2500" dirty="0">
                <a:solidFill>
                  <a:schemeClr val="bg1"/>
                </a:solidFill>
              </a:rPr>
              <a:t>. </a:t>
            </a:r>
          </a:p>
          <a:p>
            <a:pPr>
              <a:lnSpc>
                <a:spcPct val="100000"/>
              </a:lnSpc>
            </a:pPr>
            <a:r>
              <a:rPr lang="en-CA" sz="2500" dirty="0">
                <a:solidFill>
                  <a:srgbClr val="FFFF00"/>
                </a:solidFill>
              </a:rPr>
              <a:t>Mark</a:t>
            </a:r>
            <a:r>
              <a:rPr lang="en-CA" sz="2500" dirty="0">
                <a:solidFill>
                  <a:schemeClr val="bg1"/>
                </a:solidFill>
              </a:rPr>
              <a:t> of the appellant </a:t>
            </a:r>
            <a:r>
              <a:rPr lang="en-CA" sz="2500" dirty="0" err="1">
                <a:solidFill>
                  <a:srgbClr val="FFFF00"/>
                </a:solidFill>
              </a:rPr>
              <a:t>Munsingwear</a:t>
            </a:r>
            <a:r>
              <a:rPr lang="en-CA" sz="2500" dirty="0">
                <a:solidFill>
                  <a:srgbClr val="FFFF00"/>
                </a:solidFill>
              </a:rPr>
              <a:t> is a picture of a penguin</a:t>
            </a:r>
            <a:r>
              <a:rPr lang="en-CA" sz="2500" dirty="0">
                <a:solidFill>
                  <a:schemeClr val="bg1"/>
                </a:solidFill>
              </a:rPr>
              <a:t>. Adopted by </a:t>
            </a:r>
            <a:r>
              <a:rPr lang="en-CA" sz="2500" dirty="0" err="1">
                <a:solidFill>
                  <a:schemeClr val="bg1"/>
                </a:solidFill>
              </a:rPr>
              <a:t>Munsingwear</a:t>
            </a:r>
            <a:r>
              <a:rPr lang="en-CA" sz="2500" dirty="0">
                <a:solidFill>
                  <a:schemeClr val="bg1"/>
                </a:solidFill>
              </a:rPr>
              <a:t> in the US in  the 1950s for use on </a:t>
            </a:r>
            <a:r>
              <a:rPr lang="en-CA" sz="2500" dirty="0">
                <a:solidFill>
                  <a:srgbClr val="FFFF00"/>
                </a:solidFill>
              </a:rPr>
              <a:t>golf shirts</a:t>
            </a:r>
            <a:r>
              <a:rPr lang="en-CA" sz="2500" dirty="0">
                <a:solidFill>
                  <a:schemeClr val="bg1"/>
                </a:solidFill>
              </a:rPr>
              <a:t>. </a:t>
            </a:r>
          </a:p>
          <a:p>
            <a:pPr>
              <a:lnSpc>
                <a:spcPct val="100000"/>
              </a:lnSpc>
            </a:pPr>
            <a:r>
              <a:rPr lang="en-CA" sz="2500" dirty="0" err="1">
                <a:solidFill>
                  <a:schemeClr val="bg1"/>
                </a:solidFill>
              </a:rPr>
              <a:t>Munsingwear</a:t>
            </a:r>
            <a:r>
              <a:rPr lang="en-CA" sz="2500" dirty="0">
                <a:solidFill>
                  <a:schemeClr val="bg1"/>
                </a:solidFill>
              </a:rPr>
              <a:t> is not in business in Canada. </a:t>
            </a:r>
            <a:r>
              <a:rPr lang="en-CA" sz="2500" dirty="0">
                <a:solidFill>
                  <a:srgbClr val="FFFF00"/>
                </a:solidFill>
              </a:rPr>
              <a:t>Stanfield’s</a:t>
            </a:r>
            <a:r>
              <a:rPr lang="en-CA" sz="2500" dirty="0">
                <a:solidFill>
                  <a:schemeClr val="bg1"/>
                </a:solidFill>
              </a:rPr>
              <a:t> (a </a:t>
            </a:r>
            <a:r>
              <a:rPr lang="en-CA" sz="2500" dirty="0">
                <a:solidFill>
                  <a:srgbClr val="FFFF00"/>
                </a:solidFill>
              </a:rPr>
              <a:t>Canadian company </a:t>
            </a:r>
            <a:r>
              <a:rPr lang="en-CA" sz="2500" dirty="0">
                <a:solidFill>
                  <a:schemeClr val="bg1"/>
                </a:solidFill>
              </a:rPr>
              <a:t>based in Truro, NS) </a:t>
            </a:r>
            <a:r>
              <a:rPr lang="en-CA" sz="2500" dirty="0">
                <a:solidFill>
                  <a:srgbClr val="FFFF00"/>
                </a:solidFill>
              </a:rPr>
              <a:t>obtained a licence from </a:t>
            </a:r>
            <a:r>
              <a:rPr lang="en-CA" sz="2500" dirty="0" err="1">
                <a:solidFill>
                  <a:srgbClr val="FFFF00"/>
                </a:solidFill>
              </a:rPr>
              <a:t>Munsingwear</a:t>
            </a:r>
            <a:r>
              <a:rPr lang="en-CA" sz="2500" dirty="0">
                <a:solidFill>
                  <a:srgbClr val="FFFF00"/>
                </a:solidFill>
              </a:rPr>
              <a:t> to make and sell golf shirts </a:t>
            </a:r>
            <a:r>
              <a:rPr lang="en-CA" sz="2500" dirty="0">
                <a:solidFill>
                  <a:schemeClr val="bg1"/>
                </a:solidFill>
              </a:rPr>
              <a:t>in Canada with the </a:t>
            </a:r>
            <a:r>
              <a:rPr lang="en-CA" sz="2500" dirty="0" err="1">
                <a:solidFill>
                  <a:schemeClr val="bg1"/>
                </a:solidFill>
              </a:rPr>
              <a:t>Pengiuin</a:t>
            </a:r>
            <a:r>
              <a:rPr lang="en-CA" sz="2500" dirty="0">
                <a:solidFill>
                  <a:schemeClr val="bg1"/>
                </a:solidFill>
              </a:rPr>
              <a:t> mark. </a:t>
            </a:r>
          </a:p>
          <a:p>
            <a:pPr>
              <a:lnSpc>
                <a:spcPct val="100000"/>
              </a:lnSpc>
            </a:pPr>
            <a:r>
              <a:rPr lang="en-CA" sz="2500" dirty="0">
                <a:solidFill>
                  <a:schemeClr val="bg1"/>
                </a:solidFill>
              </a:rPr>
              <a:t>Accordingly the </a:t>
            </a:r>
            <a:r>
              <a:rPr lang="en-CA" sz="2500" dirty="0">
                <a:solidFill>
                  <a:srgbClr val="FFFF00"/>
                </a:solidFill>
              </a:rPr>
              <a:t>penguin was used, but never registered</a:t>
            </a:r>
            <a:r>
              <a:rPr lang="en-CA" sz="2500" dirty="0">
                <a:solidFill>
                  <a:schemeClr val="bg1"/>
                </a:solidFill>
              </a:rPr>
              <a:t>…</a:t>
            </a:r>
          </a:p>
          <a:p>
            <a:pPr>
              <a:lnSpc>
                <a:spcPct val="100000"/>
              </a:lnSpc>
            </a:pPr>
            <a:r>
              <a:rPr lang="en-CA" sz="2500" dirty="0">
                <a:solidFill>
                  <a:srgbClr val="FFFF00"/>
                </a:solidFill>
              </a:rPr>
              <a:t>Why not</a:t>
            </a:r>
            <a:r>
              <a:rPr lang="en-CA" sz="25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154</a:t>
            </a:fld>
            <a:endParaRPr lang="en-US"/>
          </a:p>
        </p:txBody>
      </p:sp>
    </p:spTree>
    <p:extLst>
      <p:ext uri="{BB962C8B-B14F-4D97-AF65-F5344CB8AC3E}">
        <p14:creationId xmlns:p14="http://schemas.microsoft.com/office/powerpoint/2010/main" val="22916871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60"/>
            <a:ext cx="8229600" cy="473506"/>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66255" y="736270"/>
            <a:ext cx="8847115" cy="5165766"/>
          </a:xfrm>
        </p:spPr>
        <p:txBody>
          <a:bodyPr>
            <a:noAutofit/>
          </a:bodyPr>
          <a:lstStyle/>
          <a:p>
            <a:pPr marL="0" indent="0">
              <a:lnSpc>
                <a:spcPct val="100000"/>
              </a:lnSpc>
              <a:buNone/>
            </a:pPr>
            <a:r>
              <a:rPr lang="en-CA" sz="2400" i="1" dirty="0">
                <a:solidFill>
                  <a:srgbClr val="00B0F0"/>
                </a:solidFill>
              </a:rPr>
              <a:t>Promafil Canada </a:t>
            </a:r>
            <a:r>
              <a:rPr lang="en-CA" sz="2400" i="1" dirty="0" err="1">
                <a:solidFill>
                  <a:srgbClr val="00B0F0"/>
                </a:solidFill>
              </a:rPr>
              <a:t>Ltée</a:t>
            </a:r>
            <a:r>
              <a:rPr lang="en-CA" sz="2400" i="1" dirty="0">
                <a:solidFill>
                  <a:srgbClr val="00B0F0"/>
                </a:solidFill>
              </a:rPr>
              <a:t> v. </a:t>
            </a:r>
            <a:r>
              <a:rPr lang="en-CA" sz="2400" i="1" dirty="0" err="1">
                <a:solidFill>
                  <a:srgbClr val="00B0F0"/>
                </a:solidFill>
              </a:rPr>
              <a:t>Munsingwear</a:t>
            </a:r>
            <a:r>
              <a:rPr lang="en-CA" sz="2400" i="1" dirty="0">
                <a:solidFill>
                  <a:srgbClr val="00B0F0"/>
                </a:solidFill>
              </a:rPr>
              <a:t> Inc. </a:t>
            </a:r>
            <a:r>
              <a:rPr lang="en-CA" sz="2400" dirty="0">
                <a:solidFill>
                  <a:schemeClr val="bg1"/>
                </a:solidFill>
              </a:rPr>
              <a:t>(1992), 44 CPR (3d) 59, [1992] FCJ 611 (FCA).</a:t>
            </a:r>
          </a:p>
          <a:p>
            <a:pPr>
              <a:lnSpc>
                <a:spcPct val="100000"/>
              </a:lnSpc>
            </a:pPr>
            <a:r>
              <a:rPr lang="en-CA" sz="2400" dirty="0">
                <a:solidFill>
                  <a:srgbClr val="FFFF00"/>
                </a:solidFill>
              </a:rPr>
              <a:t>Promafil sold wool in Canada with a penguin design. </a:t>
            </a:r>
            <a:r>
              <a:rPr lang="en-CA" sz="2400" dirty="0" err="1">
                <a:solidFill>
                  <a:srgbClr val="FFFF00"/>
                </a:solidFill>
              </a:rPr>
              <a:t>Munsingwear</a:t>
            </a:r>
            <a:r>
              <a:rPr lang="en-CA" sz="2400" dirty="0">
                <a:solidFill>
                  <a:srgbClr val="FFFF00"/>
                </a:solidFill>
              </a:rPr>
              <a:t> </a:t>
            </a:r>
            <a:r>
              <a:rPr lang="en-CA" sz="2400" dirty="0">
                <a:solidFill>
                  <a:schemeClr val="bg1"/>
                </a:solidFill>
              </a:rPr>
              <a:t>was </a:t>
            </a:r>
            <a:r>
              <a:rPr lang="en-CA" sz="2400" dirty="0">
                <a:solidFill>
                  <a:srgbClr val="FFFF00"/>
                </a:solidFill>
              </a:rPr>
              <a:t>concerned</a:t>
            </a:r>
            <a:r>
              <a:rPr lang="en-CA" sz="2400" dirty="0">
                <a:solidFill>
                  <a:schemeClr val="bg1"/>
                </a:solidFill>
              </a:rPr>
              <a:t> about the possible registrability of its mark given the presence of the French design.</a:t>
            </a:r>
          </a:p>
          <a:p>
            <a:pPr>
              <a:lnSpc>
                <a:spcPct val="100000"/>
              </a:lnSpc>
            </a:pPr>
            <a:r>
              <a:rPr lang="en-CA" sz="2400" dirty="0">
                <a:solidFill>
                  <a:schemeClr val="bg1"/>
                </a:solidFill>
              </a:rPr>
              <a:t>In 1977, </a:t>
            </a:r>
            <a:r>
              <a:rPr lang="en-CA" sz="2400" dirty="0" err="1">
                <a:solidFill>
                  <a:srgbClr val="FFFF00"/>
                </a:solidFill>
              </a:rPr>
              <a:t>Munsingwear</a:t>
            </a:r>
            <a:r>
              <a:rPr lang="en-CA" sz="2400" dirty="0">
                <a:solidFill>
                  <a:srgbClr val="FFFF00"/>
                </a:solidFill>
              </a:rPr>
              <a:t> decided to attempt to register the TM with respect to shirts and shorts – but not for wool</a:t>
            </a:r>
          </a:p>
          <a:p>
            <a:pPr>
              <a:lnSpc>
                <a:spcPct val="100000"/>
              </a:lnSpc>
            </a:pPr>
            <a:r>
              <a:rPr lang="en-CA" sz="2400" dirty="0">
                <a:solidFill>
                  <a:srgbClr val="FFFF00"/>
                </a:solidFill>
              </a:rPr>
              <a:t>Promafil opposed </a:t>
            </a:r>
            <a:r>
              <a:rPr lang="en-CA" sz="2400" dirty="0">
                <a:solidFill>
                  <a:schemeClr val="bg1"/>
                </a:solidFill>
              </a:rPr>
              <a:t>the registration.</a:t>
            </a:r>
          </a:p>
          <a:p>
            <a:pPr>
              <a:lnSpc>
                <a:spcPct val="100000"/>
              </a:lnSpc>
            </a:pPr>
            <a:r>
              <a:rPr lang="en-CA" sz="2400" dirty="0">
                <a:solidFill>
                  <a:schemeClr val="bg1"/>
                </a:solidFill>
              </a:rPr>
              <a:t>Despite this, </a:t>
            </a:r>
            <a:r>
              <a:rPr lang="en-CA" sz="2400" dirty="0" err="1">
                <a:solidFill>
                  <a:srgbClr val="FFFF00"/>
                </a:solidFill>
              </a:rPr>
              <a:t>Munsingwear</a:t>
            </a:r>
            <a:r>
              <a:rPr lang="en-CA" sz="2400" dirty="0">
                <a:solidFill>
                  <a:srgbClr val="FFFF00"/>
                </a:solidFill>
              </a:rPr>
              <a:t> registration was accepted </a:t>
            </a:r>
            <a:r>
              <a:rPr lang="en-CA" sz="2400" dirty="0">
                <a:solidFill>
                  <a:schemeClr val="bg1"/>
                </a:solidFill>
              </a:rPr>
              <a:t>by the Registrar, who held that the </a:t>
            </a:r>
            <a:r>
              <a:rPr lang="en-CA" sz="2400" dirty="0">
                <a:solidFill>
                  <a:srgbClr val="FFFF00"/>
                </a:solidFill>
              </a:rPr>
              <a:t>mark for wool was not confusing </a:t>
            </a:r>
            <a:r>
              <a:rPr lang="en-CA" sz="2400" dirty="0">
                <a:solidFill>
                  <a:schemeClr val="bg1"/>
                </a:solidFill>
              </a:rPr>
              <a:t>with the mark for clothing.</a:t>
            </a:r>
          </a:p>
          <a:p>
            <a:pPr>
              <a:lnSpc>
                <a:spcPct val="100000"/>
              </a:lnSpc>
            </a:pPr>
            <a:r>
              <a:rPr lang="en-CA" sz="2400" dirty="0">
                <a:solidFill>
                  <a:schemeClr val="bg1"/>
                </a:solidFill>
              </a:rPr>
              <a:t>A few years </a:t>
            </a:r>
            <a:r>
              <a:rPr lang="en-CA" sz="2400" dirty="0">
                <a:solidFill>
                  <a:srgbClr val="FFFF00"/>
                </a:solidFill>
              </a:rPr>
              <a:t>later</a:t>
            </a:r>
            <a:r>
              <a:rPr lang="en-CA" sz="2400" dirty="0">
                <a:solidFill>
                  <a:schemeClr val="bg1"/>
                </a:solidFill>
              </a:rPr>
              <a:t>, </a:t>
            </a:r>
            <a:r>
              <a:rPr lang="en-CA" sz="2400" dirty="0" err="1">
                <a:solidFill>
                  <a:srgbClr val="FFFF00"/>
                </a:solidFill>
              </a:rPr>
              <a:t>Munsingwear</a:t>
            </a:r>
            <a:r>
              <a:rPr lang="en-CA" sz="2400" dirty="0">
                <a:solidFill>
                  <a:srgbClr val="FFFF00"/>
                </a:solidFill>
              </a:rPr>
              <a:t> found out that Promafil was attempting to sell clothing with </a:t>
            </a:r>
            <a:r>
              <a:rPr lang="en-CA" sz="2400" dirty="0">
                <a:solidFill>
                  <a:schemeClr val="bg1"/>
                </a:solidFill>
              </a:rPr>
              <a:t>a penguin design </a:t>
            </a:r>
            <a:r>
              <a:rPr lang="en-CA" sz="2400" dirty="0">
                <a:solidFill>
                  <a:srgbClr val="FFFF00"/>
                </a:solidFill>
              </a:rPr>
              <a:t>mark</a:t>
            </a:r>
            <a:r>
              <a:rPr lang="en-CA" sz="2400" dirty="0">
                <a:solidFill>
                  <a:schemeClr val="bg1"/>
                </a:solidFill>
              </a:rPr>
              <a:t>. </a:t>
            </a:r>
          </a:p>
          <a:p>
            <a:pPr>
              <a:lnSpc>
                <a:spcPct val="110000"/>
              </a:lnSpc>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155</a:t>
            </a:fld>
            <a:endParaRPr lang="en-US"/>
          </a:p>
        </p:txBody>
      </p:sp>
    </p:spTree>
    <p:extLst>
      <p:ext uri="{BB962C8B-B14F-4D97-AF65-F5344CB8AC3E}">
        <p14:creationId xmlns:p14="http://schemas.microsoft.com/office/powerpoint/2010/main" val="3031896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60"/>
            <a:ext cx="8229600" cy="59226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66255" y="795648"/>
            <a:ext cx="8847115" cy="5106388"/>
          </a:xfrm>
        </p:spPr>
        <p:txBody>
          <a:bodyPr>
            <a:noAutofit/>
          </a:bodyPr>
          <a:lstStyle/>
          <a:p>
            <a:pPr marL="0" indent="0">
              <a:lnSpc>
                <a:spcPct val="100000"/>
              </a:lnSpc>
              <a:buNone/>
            </a:pPr>
            <a:r>
              <a:rPr lang="en-CA" sz="2400" i="1" dirty="0">
                <a:solidFill>
                  <a:srgbClr val="00B0F0"/>
                </a:solidFill>
              </a:rPr>
              <a:t>Promafil Canada </a:t>
            </a:r>
            <a:r>
              <a:rPr lang="en-CA" sz="2400" i="1" dirty="0" err="1">
                <a:solidFill>
                  <a:srgbClr val="00B0F0"/>
                </a:solidFill>
              </a:rPr>
              <a:t>Ltée</a:t>
            </a:r>
            <a:r>
              <a:rPr lang="en-CA" sz="2400" i="1" dirty="0">
                <a:solidFill>
                  <a:srgbClr val="00B0F0"/>
                </a:solidFill>
              </a:rPr>
              <a:t> v. </a:t>
            </a:r>
            <a:r>
              <a:rPr lang="en-CA" sz="2400" i="1" dirty="0" err="1">
                <a:solidFill>
                  <a:srgbClr val="00B0F0"/>
                </a:solidFill>
              </a:rPr>
              <a:t>Munsingwear</a:t>
            </a:r>
            <a:r>
              <a:rPr lang="en-CA" sz="2400" i="1" dirty="0">
                <a:solidFill>
                  <a:srgbClr val="00B0F0"/>
                </a:solidFill>
              </a:rPr>
              <a:t> Inc. </a:t>
            </a:r>
            <a:r>
              <a:rPr lang="en-CA" sz="2400" dirty="0">
                <a:solidFill>
                  <a:schemeClr val="bg1"/>
                </a:solidFill>
              </a:rPr>
              <a:t>(1992), 44 CPR (3d) 59, [1992] FCJ 611 (FCA).</a:t>
            </a:r>
          </a:p>
          <a:p>
            <a:pPr>
              <a:lnSpc>
                <a:spcPct val="100000"/>
              </a:lnSpc>
            </a:pPr>
            <a:r>
              <a:rPr lang="en-CA" sz="2400" dirty="0">
                <a:solidFill>
                  <a:srgbClr val="FFFF00"/>
                </a:solidFill>
              </a:rPr>
              <a:t>Stanfield</a:t>
            </a:r>
            <a:r>
              <a:rPr lang="en-CA" sz="2400" dirty="0">
                <a:solidFill>
                  <a:schemeClr val="bg1"/>
                </a:solidFill>
              </a:rPr>
              <a:t> had also </a:t>
            </a:r>
            <a:r>
              <a:rPr lang="en-CA" sz="2400" dirty="0">
                <a:solidFill>
                  <a:srgbClr val="FFFF00"/>
                </a:solidFill>
              </a:rPr>
              <a:t>expanded its products sold </a:t>
            </a:r>
            <a:r>
              <a:rPr lang="en-CA" sz="2400" dirty="0">
                <a:solidFill>
                  <a:schemeClr val="bg1"/>
                </a:solidFill>
              </a:rPr>
              <a:t>(to include sweaters and socks). </a:t>
            </a:r>
          </a:p>
          <a:p>
            <a:pPr>
              <a:lnSpc>
                <a:spcPct val="100000"/>
              </a:lnSpc>
            </a:pPr>
            <a:r>
              <a:rPr lang="en-CA" sz="2400" dirty="0">
                <a:solidFill>
                  <a:schemeClr val="bg1"/>
                </a:solidFill>
              </a:rPr>
              <a:t>Because they had expanded their clothing products and because they </a:t>
            </a:r>
            <a:r>
              <a:rPr lang="en-CA" sz="2400" dirty="0">
                <a:solidFill>
                  <a:srgbClr val="FFFF00"/>
                </a:solidFill>
              </a:rPr>
              <a:t>realized that the mark they were then using </a:t>
            </a:r>
            <a:r>
              <a:rPr lang="en-CA" sz="2400" dirty="0">
                <a:solidFill>
                  <a:schemeClr val="bg1"/>
                </a:solidFill>
              </a:rPr>
              <a:t>(corpulent penguin) </a:t>
            </a:r>
            <a:r>
              <a:rPr lang="en-CA" sz="2400" dirty="0">
                <a:solidFill>
                  <a:srgbClr val="FFFF00"/>
                </a:solidFill>
              </a:rPr>
              <a:t>differed from the mark they had registered </a:t>
            </a:r>
            <a:r>
              <a:rPr lang="en-CA" sz="2400" dirty="0">
                <a:solidFill>
                  <a:schemeClr val="bg1"/>
                </a:solidFill>
              </a:rPr>
              <a:t>(slim penguin), Stanfield </a:t>
            </a:r>
            <a:r>
              <a:rPr lang="en-CA" sz="2400" dirty="0">
                <a:solidFill>
                  <a:srgbClr val="FFFF00"/>
                </a:solidFill>
              </a:rPr>
              <a:t>filed an additional application </a:t>
            </a:r>
            <a:r>
              <a:rPr lang="en-CA" sz="2400" dirty="0">
                <a:solidFill>
                  <a:schemeClr val="bg1"/>
                </a:solidFill>
              </a:rPr>
              <a:t>to register.</a:t>
            </a:r>
          </a:p>
          <a:p>
            <a:pPr>
              <a:lnSpc>
                <a:spcPct val="100000"/>
              </a:lnSpc>
            </a:pPr>
            <a:r>
              <a:rPr lang="en-CA" sz="2400" dirty="0">
                <a:solidFill>
                  <a:srgbClr val="FFFF00"/>
                </a:solidFill>
              </a:rPr>
              <a:t>Promafil then brought an action to oppose </a:t>
            </a:r>
            <a:r>
              <a:rPr lang="en-CA" sz="2400" dirty="0">
                <a:solidFill>
                  <a:schemeClr val="bg1"/>
                </a:solidFill>
              </a:rPr>
              <a:t>the registration of the new design, and to </a:t>
            </a:r>
            <a:r>
              <a:rPr lang="en-CA" sz="2400" dirty="0">
                <a:solidFill>
                  <a:srgbClr val="FFFF00"/>
                </a:solidFill>
              </a:rPr>
              <a:t>and expunge </a:t>
            </a:r>
            <a:r>
              <a:rPr lang="en-CA" sz="2400" dirty="0">
                <a:solidFill>
                  <a:schemeClr val="bg1"/>
                </a:solidFill>
              </a:rPr>
              <a:t>the old design.</a:t>
            </a:r>
          </a:p>
          <a:p>
            <a:pPr lvl="1">
              <a:lnSpc>
                <a:spcPct val="100000"/>
              </a:lnSpc>
            </a:pPr>
            <a:r>
              <a:rPr lang="en-CA" sz="2400" dirty="0">
                <a:solidFill>
                  <a:schemeClr val="bg1"/>
                </a:solidFill>
              </a:rPr>
              <a:t>They said that the </a:t>
            </a:r>
            <a:r>
              <a:rPr lang="en-CA" sz="2400" dirty="0">
                <a:solidFill>
                  <a:srgbClr val="FFFF00"/>
                </a:solidFill>
              </a:rPr>
              <a:t>new penguin </a:t>
            </a:r>
            <a:r>
              <a:rPr lang="en-CA" sz="2400" dirty="0">
                <a:solidFill>
                  <a:schemeClr val="bg1"/>
                </a:solidFill>
              </a:rPr>
              <a:t>design shouldn’t be registered because it was </a:t>
            </a:r>
            <a:r>
              <a:rPr lang="en-CA" sz="2400" dirty="0">
                <a:solidFill>
                  <a:srgbClr val="FFFF00"/>
                </a:solidFill>
              </a:rPr>
              <a:t>confusing</a:t>
            </a:r>
          </a:p>
          <a:p>
            <a:pPr lvl="1">
              <a:lnSpc>
                <a:spcPct val="100000"/>
              </a:lnSpc>
            </a:pPr>
            <a:r>
              <a:rPr lang="en-CA" sz="2400" dirty="0">
                <a:solidFill>
                  <a:schemeClr val="bg1"/>
                </a:solidFill>
              </a:rPr>
              <a:t>The </a:t>
            </a:r>
            <a:r>
              <a:rPr lang="en-CA" sz="2400" dirty="0">
                <a:solidFill>
                  <a:srgbClr val="FFFF00"/>
                </a:solidFill>
              </a:rPr>
              <a:t>old penguin </a:t>
            </a:r>
            <a:r>
              <a:rPr lang="en-CA" sz="2400" dirty="0">
                <a:solidFill>
                  <a:schemeClr val="bg1"/>
                </a:solidFill>
              </a:rPr>
              <a:t>design should be expunged as </a:t>
            </a:r>
            <a:r>
              <a:rPr lang="en-CA" sz="2400" dirty="0">
                <a:solidFill>
                  <a:srgbClr val="FFFF00"/>
                </a:solidFill>
              </a:rPr>
              <a:t>abandoned</a:t>
            </a:r>
          </a:p>
        </p:txBody>
      </p:sp>
      <p:sp>
        <p:nvSpPr>
          <p:cNvPr id="4" name="Slide Number Placeholder 3"/>
          <p:cNvSpPr>
            <a:spLocks noGrp="1"/>
          </p:cNvSpPr>
          <p:nvPr>
            <p:ph type="sldNum" sz="quarter" idx="12"/>
          </p:nvPr>
        </p:nvSpPr>
        <p:spPr/>
        <p:txBody>
          <a:bodyPr/>
          <a:lstStyle/>
          <a:p>
            <a:fld id="{600857A6-B069-5747-8C2C-4237D03FF20B}" type="slidenum">
              <a:rPr lang="en-US" smtClean="0"/>
              <a:t>156</a:t>
            </a:fld>
            <a:endParaRPr lang="en-US"/>
          </a:p>
        </p:txBody>
      </p:sp>
    </p:spTree>
    <p:extLst>
      <p:ext uri="{BB962C8B-B14F-4D97-AF65-F5344CB8AC3E}">
        <p14:creationId xmlns:p14="http://schemas.microsoft.com/office/powerpoint/2010/main" val="23337651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954078"/>
            <a:ext cx="8229600" cy="4578817"/>
          </a:xfrm>
        </p:spPr>
        <p:txBody>
          <a:bodyPr>
            <a:normAutofit/>
          </a:bodyPr>
          <a:lstStyle/>
          <a:p>
            <a:pPr marL="0" indent="0">
              <a:buNone/>
            </a:pPr>
            <a:r>
              <a:rPr lang="en-CA" sz="3200" i="1" dirty="0">
                <a:solidFill>
                  <a:srgbClr val="00B0F0"/>
                </a:solidFill>
              </a:rPr>
              <a:t>Promafil Canada </a:t>
            </a:r>
            <a:r>
              <a:rPr lang="en-CA" sz="3200" i="1" dirty="0" err="1">
                <a:solidFill>
                  <a:srgbClr val="00B0F0"/>
                </a:solidFill>
              </a:rPr>
              <a:t>Ltée</a:t>
            </a:r>
            <a:r>
              <a:rPr lang="en-CA" sz="3200" i="1" dirty="0">
                <a:solidFill>
                  <a:srgbClr val="00B0F0"/>
                </a:solidFill>
              </a:rPr>
              <a:t> v. </a:t>
            </a:r>
            <a:r>
              <a:rPr lang="en-CA" sz="3200" i="1" dirty="0" err="1">
                <a:solidFill>
                  <a:srgbClr val="00B0F0"/>
                </a:solidFill>
              </a:rPr>
              <a:t>Munsingwear</a:t>
            </a:r>
            <a:r>
              <a:rPr lang="en-CA" sz="3200" i="1" dirty="0">
                <a:solidFill>
                  <a:srgbClr val="00B0F0"/>
                </a:solidFill>
              </a:rPr>
              <a:t> Inc. </a:t>
            </a:r>
            <a:r>
              <a:rPr lang="en-CA" sz="3200" dirty="0">
                <a:solidFill>
                  <a:schemeClr val="bg1"/>
                </a:solidFill>
              </a:rPr>
              <a:t>(1992), 44 CPR (3d) 59, [1992] FCJ 611 (FCA).</a:t>
            </a:r>
          </a:p>
          <a:p>
            <a:endParaRPr lang="en-US" i="1" dirty="0"/>
          </a:p>
        </p:txBody>
      </p:sp>
      <p:sp>
        <p:nvSpPr>
          <p:cNvPr id="4" name="Slide Number Placeholder 3"/>
          <p:cNvSpPr>
            <a:spLocks noGrp="1"/>
          </p:cNvSpPr>
          <p:nvPr>
            <p:ph type="sldNum" sz="quarter" idx="12"/>
          </p:nvPr>
        </p:nvSpPr>
        <p:spPr/>
        <p:txBody>
          <a:bodyPr/>
          <a:lstStyle/>
          <a:p>
            <a:fld id="{600857A6-B069-5747-8C2C-4237D03FF20B}" type="slidenum">
              <a:rPr lang="en-US" smtClean="0"/>
              <a:t>157</a:t>
            </a:fld>
            <a:endParaRPr lang="en-US"/>
          </a:p>
        </p:txBody>
      </p:sp>
      <p:pic>
        <p:nvPicPr>
          <p:cNvPr id="5" name="Picture 3" descr="peng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04347" y="2055237"/>
            <a:ext cx="5535305" cy="3322347"/>
          </a:xfrm>
          <a:prstGeom prst="rect">
            <a:avLst/>
          </a:prstGeom>
          <a:noFill/>
        </p:spPr>
      </p:pic>
      <p:sp>
        <p:nvSpPr>
          <p:cNvPr id="3" name="TextBox 2">
            <a:extLst>
              <a:ext uri="{FF2B5EF4-FFF2-40B4-BE49-F238E27FC236}">
                <a16:creationId xmlns:a16="http://schemas.microsoft.com/office/drawing/2014/main" id="{922D9937-11DC-2B40-B840-EB42212D8BF4}"/>
              </a:ext>
            </a:extLst>
          </p:cNvPr>
          <p:cNvSpPr txBox="1"/>
          <p:nvPr/>
        </p:nvSpPr>
        <p:spPr>
          <a:xfrm>
            <a:off x="1804347" y="5532895"/>
            <a:ext cx="1890261" cy="369332"/>
          </a:xfrm>
          <a:prstGeom prst="rect">
            <a:avLst/>
          </a:prstGeom>
          <a:noFill/>
        </p:spPr>
        <p:txBody>
          <a:bodyPr wrap="none" rtlCol="0">
            <a:spAutoFit/>
          </a:bodyPr>
          <a:lstStyle/>
          <a:p>
            <a:r>
              <a:rPr lang="en-US" dirty="0">
                <a:solidFill>
                  <a:srgbClr val="FFFF00"/>
                </a:solidFill>
              </a:rPr>
              <a:t>Original Penguin</a:t>
            </a:r>
          </a:p>
        </p:txBody>
      </p:sp>
      <p:sp>
        <p:nvSpPr>
          <p:cNvPr id="7" name="TextBox 6">
            <a:extLst>
              <a:ext uri="{FF2B5EF4-FFF2-40B4-BE49-F238E27FC236}">
                <a16:creationId xmlns:a16="http://schemas.microsoft.com/office/drawing/2014/main" id="{6ABBD08E-6F27-5841-8002-192C4E53EE19}"/>
              </a:ext>
            </a:extLst>
          </p:cNvPr>
          <p:cNvSpPr txBox="1"/>
          <p:nvPr/>
        </p:nvSpPr>
        <p:spPr>
          <a:xfrm>
            <a:off x="5410919" y="5485251"/>
            <a:ext cx="1928733" cy="369332"/>
          </a:xfrm>
          <a:prstGeom prst="rect">
            <a:avLst/>
          </a:prstGeom>
          <a:noFill/>
        </p:spPr>
        <p:txBody>
          <a:bodyPr wrap="none" rtlCol="0">
            <a:spAutoFit/>
          </a:bodyPr>
          <a:lstStyle/>
          <a:p>
            <a:r>
              <a:rPr lang="en-US" dirty="0">
                <a:solidFill>
                  <a:srgbClr val="FFFF00"/>
                </a:solidFill>
              </a:rPr>
              <a:t>Revised Penguin</a:t>
            </a:r>
          </a:p>
        </p:txBody>
      </p:sp>
    </p:spTree>
    <p:extLst>
      <p:ext uri="{BB962C8B-B14F-4D97-AF65-F5344CB8AC3E}">
        <p14:creationId xmlns:p14="http://schemas.microsoft.com/office/powerpoint/2010/main" val="13505376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4321"/>
            <a:ext cx="8229600" cy="62194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85009" y="736270"/>
            <a:ext cx="8728362" cy="5153891"/>
          </a:xfrm>
        </p:spPr>
        <p:txBody>
          <a:bodyPr>
            <a:normAutofit fontScale="92500" lnSpcReduction="10000"/>
          </a:bodyPr>
          <a:lstStyle/>
          <a:p>
            <a:pPr marL="0" indent="0">
              <a:lnSpc>
                <a:spcPct val="110000"/>
              </a:lnSpc>
              <a:buNone/>
            </a:pPr>
            <a:r>
              <a:rPr lang="en-CA" sz="2400" i="1" dirty="0">
                <a:solidFill>
                  <a:srgbClr val="00B0F0"/>
                </a:solidFill>
                <a:latin typeface="+mn-lt"/>
              </a:rPr>
              <a:t>Promafil Canada </a:t>
            </a:r>
            <a:r>
              <a:rPr lang="en-CA" sz="2400" i="1" dirty="0" err="1">
                <a:solidFill>
                  <a:srgbClr val="00B0F0"/>
                </a:solidFill>
                <a:latin typeface="+mn-lt"/>
              </a:rPr>
              <a:t>Ltée</a:t>
            </a:r>
            <a:r>
              <a:rPr lang="en-CA" sz="2400" i="1" dirty="0">
                <a:solidFill>
                  <a:srgbClr val="00B0F0"/>
                </a:solidFill>
                <a:latin typeface="+mn-lt"/>
              </a:rPr>
              <a:t> v. </a:t>
            </a:r>
            <a:r>
              <a:rPr lang="en-CA" sz="2400" i="1" dirty="0" err="1">
                <a:solidFill>
                  <a:srgbClr val="00B0F0"/>
                </a:solidFill>
                <a:latin typeface="+mn-lt"/>
              </a:rPr>
              <a:t>Munsingwear</a:t>
            </a:r>
            <a:r>
              <a:rPr lang="en-CA" sz="2400" i="1" dirty="0">
                <a:solidFill>
                  <a:srgbClr val="00B0F0"/>
                </a:solidFill>
                <a:latin typeface="+mn-lt"/>
              </a:rPr>
              <a:t> Inc. </a:t>
            </a:r>
            <a:r>
              <a:rPr lang="en-CA" sz="2400" dirty="0">
                <a:solidFill>
                  <a:schemeClr val="bg1"/>
                </a:solidFill>
                <a:latin typeface="+mn-lt"/>
              </a:rPr>
              <a:t>(1992), 44 CPR (3d) 59, [1992] FCJ 611 (FCA).</a:t>
            </a:r>
          </a:p>
          <a:p>
            <a:pPr marL="0" indent="0">
              <a:lnSpc>
                <a:spcPct val="110000"/>
              </a:lnSpc>
              <a:buNone/>
            </a:pPr>
            <a:r>
              <a:rPr lang="en-CA" sz="2400" dirty="0">
                <a:solidFill>
                  <a:schemeClr val="bg1"/>
                </a:solidFill>
              </a:rPr>
              <a:t>Main issue was </a:t>
            </a:r>
            <a:r>
              <a:rPr lang="en-CA" sz="2400" dirty="0">
                <a:solidFill>
                  <a:srgbClr val="FFFF00"/>
                </a:solidFill>
              </a:rPr>
              <a:t>whether by registering one mark, and using another</a:t>
            </a:r>
            <a:r>
              <a:rPr lang="en-CA" sz="2400" dirty="0">
                <a:solidFill>
                  <a:schemeClr val="bg1"/>
                </a:solidFill>
              </a:rPr>
              <a:t>, </a:t>
            </a:r>
            <a:r>
              <a:rPr lang="en-CA" sz="2400" dirty="0">
                <a:solidFill>
                  <a:srgbClr val="FF0000"/>
                </a:solidFill>
              </a:rPr>
              <a:t>is the first mark abandoned</a:t>
            </a:r>
            <a:r>
              <a:rPr lang="en-CA" sz="2400" dirty="0">
                <a:solidFill>
                  <a:schemeClr val="bg1"/>
                </a:solidFill>
              </a:rPr>
              <a:t>? </a:t>
            </a:r>
            <a:endParaRPr lang="en-US" sz="2400" dirty="0">
              <a:solidFill>
                <a:schemeClr val="bg1"/>
              </a:solidFill>
              <a:latin typeface="+mn-lt"/>
            </a:endParaRPr>
          </a:p>
          <a:p>
            <a:pPr>
              <a:lnSpc>
                <a:spcPct val="110000"/>
              </a:lnSpc>
            </a:pPr>
            <a:r>
              <a:rPr lang="en-US" sz="2400" dirty="0">
                <a:solidFill>
                  <a:srgbClr val="FFFF00"/>
                </a:solidFill>
                <a:latin typeface="+mn-lt"/>
              </a:rPr>
              <a:t>To show abandonment</a:t>
            </a:r>
            <a:r>
              <a:rPr lang="en-US" sz="2400" dirty="0">
                <a:solidFill>
                  <a:srgbClr val="FF0000"/>
                </a:solidFill>
                <a:latin typeface="+mn-lt"/>
              </a:rPr>
              <a:t>:</a:t>
            </a:r>
          </a:p>
          <a:p>
            <a:pPr marL="914400" lvl="1" indent="-457200">
              <a:lnSpc>
                <a:spcPct val="110000"/>
              </a:lnSpc>
              <a:buFont typeface="+mj-lt"/>
              <a:buAutoNum type="arabicPeriod"/>
            </a:pPr>
            <a:r>
              <a:rPr lang="en-US" sz="2400" dirty="0">
                <a:solidFill>
                  <a:schemeClr val="bg1"/>
                </a:solidFill>
                <a:latin typeface="+mn-lt"/>
              </a:rPr>
              <a:t>Must show </a:t>
            </a:r>
            <a:r>
              <a:rPr lang="en-US" sz="2400" dirty="0">
                <a:solidFill>
                  <a:srgbClr val="FFFF00"/>
                </a:solidFill>
                <a:latin typeface="+mn-lt"/>
              </a:rPr>
              <a:t>registered TM no longer in use </a:t>
            </a:r>
            <a:r>
              <a:rPr lang="en-US" sz="2400" dirty="0">
                <a:solidFill>
                  <a:schemeClr val="bg1"/>
                </a:solidFill>
                <a:latin typeface="+mn-lt"/>
              </a:rPr>
              <a:t>in Canada</a:t>
            </a:r>
          </a:p>
          <a:p>
            <a:pPr marL="914400" lvl="1" indent="-457200">
              <a:lnSpc>
                <a:spcPct val="110000"/>
              </a:lnSpc>
              <a:buFont typeface="+mj-lt"/>
              <a:buAutoNum type="arabicPeriod"/>
            </a:pPr>
            <a:r>
              <a:rPr lang="en-US" sz="2400" dirty="0">
                <a:solidFill>
                  <a:schemeClr val="bg1"/>
                </a:solidFill>
                <a:latin typeface="+mn-lt"/>
              </a:rPr>
              <a:t>Need to show </a:t>
            </a:r>
            <a:r>
              <a:rPr lang="en-US" sz="2400" dirty="0">
                <a:solidFill>
                  <a:srgbClr val="FFFF00"/>
                </a:solidFill>
                <a:latin typeface="+mn-lt"/>
              </a:rPr>
              <a:t>intention to abandon </a:t>
            </a:r>
            <a:r>
              <a:rPr lang="en-US" sz="2400" dirty="0">
                <a:solidFill>
                  <a:schemeClr val="bg1"/>
                </a:solidFill>
                <a:latin typeface="+mn-lt"/>
              </a:rPr>
              <a:t>mark.</a:t>
            </a:r>
            <a:endParaRPr lang="en-US" sz="2400" b="1" dirty="0">
              <a:solidFill>
                <a:schemeClr val="bg1"/>
              </a:solidFill>
              <a:latin typeface="+mn-lt"/>
            </a:endParaRPr>
          </a:p>
          <a:p>
            <a:pPr>
              <a:lnSpc>
                <a:spcPct val="110000"/>
              </a:lnSpc>
            </a:pPr>
            <a:r>
              <a:rPr lang="en-US" sz="2400" dirty="0">
                <a:solidFill>
                  <a:srgbClr val="FFFF00"/>
                </a:solidFill>
                <a:latin typeface="+mn-lt"/>
              </a:rPr>
              <a:t>Amendment</a:t>
            </a:r>
            <a:r>
              <a:rPr lang="en-US" sz="2400" dirty="0">
                <a:solidFill>
                  <a:srgbClr val="FF0000"/>
                </a:solidFill>
                <a:latin typeface="+mn-lt"/>
              </a:rPr>
              <a:t>:</a:t>
            </a:r>
          </a:p>
          <a:p>
            <a:pPr lvl="1">
              <a:lnSpc>
                <a:spcPct val="110000"/>
              </a:lnSpc>
            </a:pPr>
            <a:r>
              <a:rPr lang="en-US" sz="2400" dirty="0">
                <a:solidFill>
                  <a:srgbClr val="FFFF00"/>
                </a:solidFill>
                <a:latin typeface="+mn-lt"/>
              </a:rPr>
              <a:t>Can amend mark provided </a:t>
            </a:r>
            <a:r>
              <a:rPr lang="en-US" sz="2400" dirty="0">
                <a:solidFill>
                  <a:schemeClr val="bg1"/>
                </a:solidFill>
                <a:latin typeface="+mn-lt"/>
              </a:rPr>
              <a:t>that the </a:t>
            </a:r>
            <a:r>
              <a:rPr lang="en-US" sz="2400" dirty="0">
                <a:solidFill>
                  <a:srgbClr val="FFFF00"/>
                </a:solidFill>
                <a:latin typeface="+mn-lt"/>
              </a:rPr>
              <a:t>amendment does n</a:t>
            </a:r>
            <a:r>
              <a:rPr lang="en-CA" sz="2400" dirty="0">
                <a:solidFill>
                  <a:srgbClr val="FFFF00"/>
                </a:solidFill>
                <a:latin typeface="+mn-lt"/>
              </a:rPr>
              <a:t>o</a:t>
            </a:r>
            <a:r>
              <a:rPr lang="en-US" sz="2400" dirty="0">
                <a:solidFill>
                  <a:srgbClr val="FFFF00"/>
                </a:solidFill>
                <a:latin typeface="+mn-lt"/>
              </a:rPr>
              <a:t>t materially alter the character of the mark</a:t>
            </a:r>
            <a:r>
              <a:rPr lang="en-US" sz="2400" dirty="0">
                <a:solidFill>
                  <a:schemeClr val="bg1"/>
                </a:solidFill>
                <a:latin typeface="+mn-lt"/>
              </a:rPr>
              <a:t>. Can have variations on the same mark (both can be used). All </a:t>
            </a:r>
            <a:r>
              <a:rPr lang="en-US" sz="2400" dirty="0">
                <a:solidFill>
                  <a:srgbClr val="FFFF00"/>
                </a:solidFill>
                <a:latin typeface="+mn-lt"/>
              </a:rPr>
              <a:t>law requires </a:t>
            </a:r>
            <a:r>
              <a:rPr lang="en-US" sz="2400" dirty="0">
                <a:solidFill>
                  <a:schemeClr val="bg1"/>
                </a:solidFill>
                <a:latin typeface="+mn-lt"/>
              </a:rPr>
              <a:t>is that there</a:t>
            </a:r>
            <a:r>
              <a:rPr lang="en-CA" sz="2400" dirty="0">
                <a:solidFill>
                  <a:schemeClr val="bg1"/>
                </a:solidFill>
                <a:latin typeface="+mn-lt"/>
              </a:rPr>
              <a:t> i</a:t>
            </a:r>
            <a:r>
              <a:rPr lang="en-US" sz="2400" dirty="0">
                <a:solidFill>
                  <a:schemeClr val="bg1"/>
                </a:solidFill>
                <a:latin typeface="+mn-lt"/>
              </a:rPr>
              <a:t>s </a:t>
            </a:r>
            <a:r>
              <a:rPr lang="en-US" sz="2400" dirty="0">
                <a:solidFill>
                  <a:srgbClr val="FFFF00"/>
                </a:solidFill>
                <a:latin typeface="+mn-lt"/>
              </a:rPr>
              <a:t>maintenance of recognizability to avoid confusion</a:t>
            </a:r>
            <a:r>
              <a:rPr lang="en-US" sz="2400" dirty="0">
                <a:solidFill>
                  <a:schemeClr val="bg1"/>
                </a:solidFill>
                <a:latin typeface="+mn-lt"/>
              </a:rPr>
              <a:t> of unaware purchasers. (</a:t>
            </a:r>
            <a:r>
              <a:rPr lang="en-US" sz="2400" dirty="0" err="1">
                <a:solidFill>
                  <a:schemeClr val="bg1"/>
                </a:solidFill>
                <a:latin typeface="+mn-lt"/>
              </a:rPr>
              <a:t>Promafil</a:t>
            </a:r>
            <a:r>
              <a:rPr lang="en-US" sz="2400" dirty="0">
                <a:solidFill>
                  <a:schemeClr val="bg1"/>
                </a:solidFill>
                <a:latin typeface="+mn-lt"/>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158</a:t>
            </a:fld>
            <a:endParaRPr lang="en-US"/>
          </a:p>
        </p:txBody>
      </p:sp>
    </p:spTree>
    <p:extLst>
      <p:ext uri="{BB962C8B-B14F-4D97-AF65-F5344CB8AC3E}">
        <p14:creationId xmlns:p14="http://schemas.microsoft.com/office/powerpoint/2010/main" val="13098201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237507" y="1211283"/>
            <a:ext cx="8680862" cy="4538260"/>
          </a:xfrm>
        </p:spPr>
        <p:txBody>
          <a:bodyPr>
            <a:normAutofit/>
          </a:bodyPr>
          <a:lstStyle/>
          <a:p>
            <a:pPr marL="0" indent="0">
              <a:lnSpc>
                <a:spcPct val="100000"/>
              </a:lnSpc>
              <a:buNone/>
            </a:pPr>
            <a:r>
              <a:rPr lang="en-CA" sz="2600" i="1" dirty="0">
                <a:solidFill>
                  <a:srgbClr val="00B0F0"/>
                </a:solidFill>
                <a:latin typeface="+mn-lt"/>
              </a:rPr>
              <a:t>Promafil Canada </a:t>
            </a:r>
            <a:r>
              <a:rPr lang="en-CA" sz="2600" i="1" dirty="0" err="1">
                <a:solidFill>
                  <a:srgbClr val="00B0F0"/>
                </a:solidFill>
                <a:latin typeface="+mn-lt"/>
              </a:rPr>
              <a:t>Ltée</a:t>
            </a:r>
            <a:r>
              <a:rPr lang="en-CA" sz="2600" i="1" dirty="0">
                <a:solidFill>
                  <a:srgbClr val="00B0F0"/>
                </a:solidFill>
                <a:latin typeface="+mn-lt"/>
              </a:rPr>
              <a:t> v. </a:t>
            </a:r>
            <a:r>
              <a:rPr lang="en-CA" sz="2600" i="1" dirty="0" err="1">
                <a:solidFill>
                  <a:srgbClr val="00B0F0"/>
                </a:solidFill>
                <a:latin typeface="+mn-lt"/>
              </a:rPr>
              <a:t>Munsingwear</a:t>
            </a:r>
            <a:r>
              <a:rPr lang="en-CA" sz="2600" i="1" dirty="0">
                <a:solidFill>
                  <a:srgbClr val="00B0F0"/>
                </a:solidFill>
                <a:latin typeface="+mn-lt"/>
              </a:rPr>
              <a:t> Inc. </a:t>
            </a:r>
            <a:r>
              <a:rPr lang="en-CA" sz="2600" dirty="0">
                <a:solidFill>
                  <a:schemeClr val="bg1"/>
                </a:solidFill>
                <a:latin typeface="+mn-lt"/>
              </a:rPr>
              <a:t>(1992), 44 CPR (3d) 59, [1992] FCJ 611 (FCA).</a:t>
            </a:r>
            <a:endParaRPr lang="en-US" sz="2600" dirty="0">
              <a:solidFill>
                <a:schemeClr val="bg1"/>
              </a:solidFill>
              <a:latin typeface="+mn-lt"/>
            </a:endParaRPr>
          </a:p>
          <a:p>
            <a:pPr>
              <a:lnSpc>
                <a:spcPct val="100000"/>
              </a:lnSpc>
            </a:pPr>
            <a:r>
              <a:rPr lang="en-US" sz="2600" dirty="0">
                <a:solidFill>
                  <a:schemeClr val="bg1"/>
                </a:solidFill>
                <a:latin typeface="+mn-lt"/>
              </a:rPr>
              <a:t>At some point, a </a:t>
            </a:r>
            <a:r>
              <a:rPr lang="en-GB" sz="2600" dirty="0">
                <a:solidFill>
                  <a:srgbClr val="FFFF00"/>
                </a:solidFill>
                <a:latin typeface="+mn-lt"/>
              </a:rPr>
              <a:t>variation in a mark may be significant enough to constitute a new mark </a:t>
            </a:r>
          </a:p>
          <a:p>
            <a:pPr>
              <a:lnSpc>
                <a:spcPct val="100000"/>
              </a:lnSpc>
            </a:pPr>
            <a:r>
              <a:rPr lang="en-GB" sz="2600" dirty="0">
                <a:solidFill>
                  <a:schemeClr val="bg1"/>
                </a:solidFill>
                <a:latin typeface="+mn-lt"/>
              </a:rPr>
              <a:t>One question to ask: </a:t>
            </a:r>
            <a:r>
              <a:rPr lang="en-GB" sz="2600" dirty="0">
                <a:solidFill>
                  <a:srgbClr val="FFFF00"/>
                </a:solidFill>
                <a:latin typeface="+mn-lt"/>
              </a:rPr>
              <a:t>Has the mark varied so much as to confuse the consumer </a:t>
            </a:r>
            <a:r>
              <a:rPr lang="en-GB" sz="2600" dirty="0">
                <a:solidFill>
                  <a:schemeClr val="bg1"/>
                </a:solidFill>
                <a:latin typeface="+mn-lt"/>
              </a:rPr>
              <a:t>as to the source of the ware?</a:t>
            </a:r>
          </a:p>
          <a:p>
            <a:pPr>
              <a:lnSpc>
                <a:spcPct val="100000"/>
              </a:lnSpc>
            </a:pPr>
            <a:r>
              <a:rPr lang="en-GB" sz="2600" dirty="0">
                <a:solidFill>
                  <a:schemeClr val="bg1"/>
                </a:solidFill>
                <a:latin typeface="+mn-lt"/>
              </a:rPr>
              <a:t>Ongoing </a:t>
            </a:r>
            <a:r>
              <a:rPr lang="en-GB" sz="2600" dirty="0">
                <a:solidFill>
                  <a:srgbClr val="FFFF00"/>
                </a:solidFill>
                <a:latin typeface="+mn-lt"/>
              </a:rPr>
              <a:t>use of new mark </a:t>
            </a:r>
            <a:r>
              <a:rPr lang="en-GB" sz="2600" dirty="0">
                <a:solidFill>
                  <a:schemeClr val="bg1"/>
                </a:solidFill>
                <a:latin typeface="+mn-lt"/>
              </a:rPr>
              <a:t>could be </a:t>
            </a:r>
            <a:r>
              <a:rPr lang="en-GB" sz="2600" dirty="0">
                <a:solidFill>
                  <a:srgbClr val="FFFF00"/>
                </a:solidFill>
                <a:latin typeface="+mn-lt"/>
              </a:rPr>
              <a:t>abandonment of old</a:t>
            </a:r>
            <a:r>
              <a:rPr lang="en-GB" sz="2600" dirty="0">
                <a:solidFill>
                  <a:schemeClr val="bg1"/>
                </a:solidFill>
                <a:latin typeface="+mn-lt"/>
              </a:rPr>
              <a:t> mark.</a:t>
            </a:r>
          </a:p>
          <a:p>
            <a:pPr>
              <a:lnSpc>
                <a:spcPct val="100000"/>
              </a:lnSpc>
            </a:pPr>
            <a:r>
              <a:rPr lang="en-GB" sz="2600" dirty="0">
                <a:solidFill>
                  <a:schemeClr val="bg1"/>
                </a:solidFill>
                <a:latin typeface="+mn-lt"/>
              </a:rPr>
              <a:t>Take technology into account (reason for improvement of mark).</a:t>
            </a:r>
          </a:p>
        </p:txBody>
      </p:sp>
      <p:sp>
        <p:nvSpPr>
          <p:cNvPr id="4" name="Slide Number Placeholder 3"/>
          <p:cNvSpPr>
            <a:spLocks noGrp="1"/>
          </p:cNvSpPr>
          <p:nvPr>
            <p:ph type="sldNum" sz="quarter" idx="12"/>
          </p:nvPr>
        </p:nvSpPr>
        <p:spPr/>
        <p:txBody>
          <a:bodyPr/>
          <a:lstStyle/>
          <a:p>
            <a:fld id="{600857A6-B069-5747-8C2C-4237D03FF20B}" type="slidenum">
              <a:rPr lang="en-US" smtClean="0"/>
              <a:t>159</a:t>
            </a:fld>
            <a:endParaRPr lang="en-US"/>
          </a:p>
        </p:txBody>
      </p:sp>
    </p:spTree>
    <p:extLst>
      <p:ext uri="{BB962C8B-B14F-4D97-AF65-F5344CB8AC3E}">
        <p14:creationId xmlns:p14="http://schemas.microsoft.com/office/powerpoint/2010/main" val="800018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E44D7-0BFB-AB40-BCF3-43FFD917B8CA}"/>
              </a:ext>
            </a:extLst>
          </p:cNvPr>
          <p:cNvSpPr>
            <a:spLocks noGrp="1"/>
          </p:cNvSpPr>
          <p:nvPr>
            <p:ph type="title"/>
          </p:nvPr>
        </p:nvSpPr>
        <p:spPr>
          <a:xfrm>
            <a:off x="457200" y="84222"/>
            <a:ext cx="8229600" cy="1016000"/>
          </a:xfrm>
        </p:spPr>
        <p:txBody>
          <a:bodyPr/>
          <a:lstStyle/>
          <a:p>
            <a:r>
              <a:rPr lang="en-US" dirty="0">
                <a:solidFill>
                  <a:srgbClr val="FFFF00"/>
                </a:solidFill>
              </a:rPr>
              <a:t>A modest proposal</a:t>
            </a:r>
            <a:r>
              <a:rPr lang="en-US" dirty="0">
                <a:solidFill>
                  <a:srgbClr val="FF0000"/>
                </a:solidFill>
              </a:rPr>
              <a:t>…</a:t>
            </a:r>
          </a:p>
        </p:txBody>
      </p:sp>
      <p:sp>
        <p:nvSpPr>
          <p:cNvPr id="3" name="Content Placeholder 2">
            <a:extLst>
              <a:ext uri="{FF2B5EF4-FFF2-40B4-BE49-F238E27FC236}">
                <a16:creationId xmlns:a16="http://schemas.microsoft.com/office/drawing/2014/main" id="{4E2E3CAD-BD7B-C948-B7EC-1F2E060D0CD0}"/>
              </a:ext>
            </a:extLst>
          </p:cNvPr>
          <p:cNvSpPr>
            <a:spLocks noGrp="1"/>
          </p:cNvSpPr>
          <p:nvPr>
            <p:ph sz="quarter" idx="10"/>
          </p:nvPr>
        </p:nvSpPr>
        <p:spPr>
          <a:xfrm>
            <a:off x="457200" y="947451"/>
            <a:ext cx="8229600" cy="4913521"/>
          </a:xfrm>
        </p:spPr>
        <p:txBody>
          <a:bodyPr>
            <a:normAutofit fontScale="92500"/>
          </a:bodyPr>
          <a:lstStyle/>
          <a:p>
            <a:pPr marL="0" indent="0">
              <a:buNone/>
            </a:pPr>
            <a:endParaRPr lang="en-US" dirty="0"/>
          </a:p>
          <a:p>
            <a:r>
              <a:rPr lang="en-US" sz="4300" dirty="0">
                <a:solidFill>
                  <a:schemeClr val="bg1"/>
                </a:solidFill>
              </a:rPr>
              <a:t>500-1000 words (or equivalent) per person </a:t>
            </a:r>
          </a:p>
          <a:p>
            <a:r>
              <a:rPr lang="en-US" sz="4300" dirty="0">
                <a:solidFill>
                  <a:schemeClr val="bg1"/>
                </a:solidFill>
              </a:rPr>
              <a:t>written, video, podcast, in-class presentation (?), </a:t>
            </a:r>
            <a:r>
              <a:rPr lang="en-US" sz="4300" i="1" dirty="0">
                <a:solidFill>
                  <a:schemeClr val="bg1"/>
                </a:solidFill>
              </a:rPr>
              <a:t>interpretive dance</a:t>
            </a:r>
          </a:p>
          <a:p>
            <a:r>
              <a:rPr lang="en-US" sz="4300" dirty="0">
                <a:solidFill>
                  <a:srgbClr val="FFFF00"/>
                </a:solidFill>
              </a:rPr>
              <a:t>Website or not</a:t>
            </a:r>
          </a:p>
          <a:p>
            <a:r>
              <a:rPr lang="en-US" sz="4300" dirty="0">
                <a:solidFill>
                  <a:srgbClr val="FFFF00"/>
                </a:solidFill>
              </a:rPr>
              <a:t>If posted to website, note to me pls.</a:t>
            </a:r>
          </a:p>
          <a:p>
            <a:r>
              <a:rPr lang="en-US" sz="4300" dirty="0">
                <a:solidFill>
                  <a:schemeClr val="bg1"/>
                </a:solidFill>
              </a:rPr>
              <a:t>Groups or individually</a:t>
            </a:r>
          </a:p>
          <a:p>
            <a:endParaRPr lang="en-US" sz="4300" dirty="0">
              <a:solidFill>
                <a:schemeClr val="bg1"/>
              </a:solidFill>
            </a:endParaRPr>
          </a:p>
        </p:txBody>
      </p:sp>
    </p:spTree>
    <p:extLst>
      <p:ext uri="{BB962C8B-B14F-4D97-AF65-F5344CB8AC3E}">
        <p14:creationId xmlns:p14="http://schemas.microsoft.com/office/powerpoint/2010/main" val="14073317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0072"/>
            <a:ext cx="8229600" cy="50913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54380" y="529205"/>
            <a:ext cx="8989620" cy="5384707"/>
          </a:xfrm>
        </p:spPr>
        <p:txBody>
          <a:bodyPr>
            <a:noAutofit/>
          </a:bodyPr>
          <a:lstStyle/>
          <a:p>
            <a:pPr marL="0" indent="0">
              <a:lnSpc>
                <a:spcPct val="110000"/>
              </a:lnSpc>
              <a:buNone/>
            </a:pPr>
            <a:r>
              <a:rPr lang="en-CA" sz="2100" i="1" dirty="0">
                <a:solidFill>
                  <a:srgbClr val="00B0F0"/>
                </a:solidFill>
                <a:latin typeface="+mn-lt"/>
              </a:rPr>
              <a:t>Promafil Canada </a:t>
            </a:r>
            <a:r>
              <a:rPr lang="en-CA" sz="2100" i="1" dirty="0" err="1">
                <a:solidFill>
                  <a:srgbClr val="00B0F0"/>
                </a:solidFill>
                <a:latin typeface="+mn-lt"/>
              </a:rPr>
              <a:t>Ltée</a:t>
            </a:r>
            <a:r>
              <a:rPr lang="en-CA" sz="2100" i="1" dirty="0">
                <a:solidFill>
                  <a:srgbClr val="00B0F0"/>
                </a:solidFill>
                <a:latin typeface="+mn-lt"/>
              </a:rPr>
              <a:t> v. </a:t>
            </a:r>
            <a:r>
              <a:rPr lang="en-CA" sz="2100" i="1" dirty="0" err="1">
                <a:solidFill>
                  <a:srgbClr val="00B0F0"/>
                </a:solidFill>
                <a:latin typeface="+mn-lt"/>
              </a:rPr>
              <a:t>Munsingwear</a:t>
            </a:r>
            <a:r>
              <a:rPr lang="en-CA" sz="2100" i="1" dirty="0">
                <a:solidFill>
                  <a:srgbClr val="00B0F0"/>
                </a:solidFill>
                <a:latin typeface="+mn-lt"/>
              </a:rPr>
              <a:t> Inc. </a:t>
            </a:r>
          </a:p>
          <a:p>
            <a:pPr marL="0" indent="0">
              <a:lnSpc>
                <a:spcPct val="110000"/>
              </a:lnSpc>
              <a:buNone/>
            </a:pPr>
            <a:r>
              <a:rPr lang="en-CA" sz="2100" dirty="0">
                <a:solidFill>
                  <a:schemeClr val="bg1"/>
                </a:solidFill>
                <a:latin typeface="+mn-lt"/>
              </a:rPr>
              <a:t>FCA  (</a:t>
            </a:r>
            <a:r>
              <a:rPr lang="en-CA" sz="2100" dirty="0" err="1">
                <a:solidFill>
                  <a:schemeClr val="bg1"/>
                </a:solidFill>
                <a:latin typeface="+mn-lt"/>
              </a:rPr>
              <a:t>MacGuigan</a:t>
            </a:r>
            <a:r>
              <a:rPr lang="en-CA" sz="2100" dirty="0">
                <a:solidFill>
                  <a:schemeClr val="bg1"/>
                </a:solidFill>
                <a:latin typeface="+mn-lt"/>
              </a:rPr>
              <a:t> JA) held:</a:t>
            </a:r>
          </a:p>
          <a:p>
            <a:pPr>
              <a:lnSpc>
                <a:spcPct val="110000"/>
              </a:lnSpc>
            </a:pPr>
            <a:r>
              <a:rPr lang="en-GB" sz="2100" dirty="0">
                <a:solidFill>
                  <a:srgbClr val="FFFF00"/>
                </a:solidFill>
                <a:latin typeface="+mn-lt"/>
              </a:rPr>
              <a:t>Here differences are only petty </a:t>
            </a:r>
            <a:r>
              <a:rPr lang="en-GB" sz="2100" dirty="0">
                <a:solidFill>
                  <a:schemeClr val="bg1"/>
                </a:solidFill>
                <a:latin typeface="+mn-lt"/>
              </a:rPr>
              <a:t>and when used concurrently, </a:t>
            </a:r>
            <a:r>
              <a:rPr lang="en-GB" sz="2100" dirty="0">
                <a:solidFill>
                  <a:srgbClr val="FFFF00"/>
                </a:solidFill>
                <a:latin typeface="+mn-lt"/>
              </a:rPr>
              <a:t>one is still the variation of the other</a:t>
            </a:r>
            <a:r>
              <a:rPr lang="en-GB" sz="2100" dirty="0">
                <a:solidFill>
                  <a:schemeClr val="bg1"/>
                </a:solidFill>
                <a:latin typeface="+mn-lt"/>
              </a:rPr>
              <a:t>. A modified variant can co-exist with original…</a:t>
            </a:r>
            <a:endParaRPr lang="en-CA" sz="2100" dirty="0">
              <a:solidFill>
                <a:schemeClr val="bg1"/>
              </a:solidFill>
              <a:latin typeface="+mn-lt"/>
            </a:endParaRPr>
          </a:p>
          <a:p>
            <a:pPr>
              <a:lnSpc>
                <a:spcPct val="110000"/>
              </a:lnSpc>
            </a:pPr>
            <a:r>
              <a:rPr lang="en-GB" sz="2100" dirty="0">
                <a:solidFill>
                  <a:schemeClr val="bg1"/>
                </a:solidFill>
                <a:latin typeface="+mn-lt"/>
              </a:rPr>
              <a:t>The </a:t>
            </a:r>
            <a:r>
              <a:rPr lang="en-GB" sz="2100" dirty="0">
                <a:solidFill>
                  <a:srgbClr val="FFFF00"/>
                </a:solidFill>
                <a:latin typeface="+mn-lt"/>
              </a:rPr>
              <a:t>second design doesn’t have to replace the first design</a:t>
            </a:r>
            <a:r>
              <a:rPr lang="en-GB" sz="2100" dirty="0">
                <a:solidFill>
                  <a:schemeClr val="bg1"/>
                </a:solidFill>
                <a:latin typeface="+mn-lt"/>
              </a:rPr>
              <a:t>. </a:t>
            </a:r>
            <a:r>
              <a:rPr lang="en-GB" sz="2100" dirty="0">
                <a:solidFill>
                  <a:srgbClr val="FFFF00"/>
                </a:solidFill>
                <a:latin typeface="+mn-lt"/>
              </a:rPr>
              <a:t>There can be variations on the same design</a:t>
            </a:r>
            <a:r>
              <a:rPr lang="en-GB" sz="2100" dirty="0">
                <a:solidFill>
                  <a:schemeClr val="bg1"/>
                </a:solidFill>
                <a:latin typeface="+mn-lt"/>
              </a:rPr>
              <a:t>. The law can tolerate multiple variations of the same mark. Though, every variation is playing with fire… </a:t>
            </a:r>
            <a:endParaRPr lang="en-CA" sz="2100" dirty="0">
              <a:solidFill>
                <a:schemeClr val="bg1"/>
              </a:solidFill>
              <a:latin typeface="+mn-lt"/>
            </a:endParaRPr>
          </a:p>
          <a:p>
            <a:pPr>
              <a:lnSpc>
                <a:spcPct val="110000"/>
              </a:lnSpc>
            </a:pPr>
            <a:r>
              <a:rPr lang="en-GB" sz="2100" dirty="0">
                <a:solidFill>
                  <a:srgbClr val="FFFF00"/>
                </a:solidFill>
                <a:latin typeface="+mn-lt"/>
              </a:rPr>
              <a:t>If </a:t>
            </a:r>
            <a:r>
              <a:rPr lang="en-GB" sz="2100" dirty="0">
                <a:solidFill>
                  <a:schemeClr val="bg1"/>
                </a:solidFill>
                <a:latin typeface="+mn-lt"/>
              </a:rPr>
              <a:t>variation is </a:t>
            </a:r>
            <a:r>
              <a:rPr lang="en-GB" sz="2100" dirty="0">
                <a:solidFill>
                  <a:srgbClr val="FFFF00"/>
                </a:solidFill>
                <a:latin typeface="+mn-lt"/>
              </a:rPr>
              <a:t>too different then it would be a new mark </a:t>
            </a:r>
            <a:r>
              <a:rPr lang="en-GB" sz="2100" dirty="0">
                <a:solidFill>
                  <a:schemeClr val="bg1"/>
                </a:solidFill>
                <a:latin typeface="+mn-lt"/>
              </a:rPr>
              <a:t>or non-use of registered mark…</a:t>
            </a:r>
            <a:endParaRPr lang="en-CA" sz="2100" dirty="0">
              <a:solidFill>
                <a:schemeClr val="bg1"/>
              </a:solidFill>
              <a:latin typeface="+mn-lt"/>
            </a:endParaRPr>
          </a:p>
          <a:p>
            <a:pPr>
              <a:lnSpc>
                <a:spcPct val="110000"/>
              </a:lnSpc>
            </a:pPr>
            <a:r>
              <a:rPr lang="en-GB" sz="2100" dirty="0">
                <a:solidFill>
                  <a:schemeClr val="bg1"/>
                </a:solidFill>
                <a:latin typeface="+mn-lt"/>
              </a:rPr>
              <a:t>The </a:t>
            </a:r>
            <a:r>
              <a:rPr lang="en-GB" sz="2100" dirty="0">
                <a:solidFill>
                  <a:srgbClr val="FFFF00"/>
                </a:solidFill>
                <a:latin typeface="+mn-lt"/>
              </a:rPr>
              <a:t>key is to maintain recognisability and avoid confusion of unaware purchasers</a:t>
            </a:r>
            <a:r>
              <a:rPr lang="en-GB" sz="2100" dirty="0">
                <a:solidFill>
                  <a:schemeClr val="bg1"/>
                </a:solidFill>
                <a:latin typeface="+mn-lt"/>
              </a:rPr>
              <a:t>. If the same dominant features of the design are maintained, and the differences are petty – the unaware purchaser will not be misled.</a:t>
            </a:r>
            <a:endParaRPr lang="en-US" sz="2100" dirty="0">
              <a:solidFill>
                <a:schemeClr val="bg1"/>
              </a:solidFill>
              <a:latin typeface="+mn-lt"/>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160</a:t>
            </a:fld>
            <a:endParaRPr lang="en-US"/>
          </a:p>
        </p:txBody>
      </p:sp>
    </p:spTree>
    <p:extLst>
      <p:ext uri="{BB962C8B-B14F-4D97-AF65-F5344CB8AC3E}">
        <p14:creationId xmlns:p14="http://schemas.microsoft.com/office/powerpoint/2010/main" val="34342956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878"/>
            <a:ext cx="8229600" cy="855023"/>
          </a:xfrm>
        </p:spPr>
        <p:txBody>
          <a:bodyPr>
            <a:normAutofit/>
          </a:bodyPr>
          <a:lstStyle/>
          <a:p>
            <a:r>
              <a:rPr lang="en-US" b="1" dirty="0">
                <a:solidFill>
                  <a:srgbClr val="FFFF00"/>
                </a:solidFill>
              </a:rPr>
              <a:t>Trademarks	</a:t>
            </a:r>
          </a:p>
        </p:txBody>
      </p:sp>
      <p:sp>
        <p:nvSpPr>
          <p:cNvPr id="2" name="Content Placeholder 1"/>
          <p:cNvSpPr>
            <a:spLocks noGrp="1"/>
          </p:cNvSpPr>
          <p:nvPr>
            <p:ph idx="1"/>
          </p:nvPr>
        </p:nvSpPr>
        <p:spPr>
          <a:xfrm>
            <a:off x="457200" y="961902"/>
            <a:ext cx="8229600" cy="4787642"/>
          </a:xfrm>
        </p:spPr>
        <p:txBody>
          <a:bodyPr>
            <a:normAutofit fontScale="92500" lnSpcReduction="10000"/>
          </a:bodyPr>
          <a:lstStyle/>
          <a:p>
            <a:pPr marL="0" indent="0">
              <a:lnSpc>
                <a:spcPct val="110000"/>
              </a:lnSpc>
              <a:buNone/>
            </a:pPr>
            <a:r>
              <a:rPr lang="en-CA" sz="3200" dirty="0">
                <a:solidFill>
                  <a:schemeClr val="bg1"/>
                </a:solidFill>
              </a:rPr>
              <a:t>Are the provisions of the TMA allowing for challenges to TM registration:</a:t>
            </a:r>
          </a:p>
          <a:p>
            <a:pPr>
              <a:lnSpc>
                <a:spcPct val="110000"/>
              </a:lnSpc>
            </a:pPr>
            <a:r>
              <a:rPr lang="en-CA" sz="3200" dirty="0">
                <a:solidFill>
                  <a:srgbClr val="FFFF00"/>
                </a:solidFill>
              </a:rPr>
              <a:t>Weighted too heavily in favour of persons that have registered marks </a:t>
            </a:r>
            <a:r>
              <a:rPr lang="en-CA" sz="3200" dirty="0">
                <a:solidFill>
                  <a:schemeClr val="bg1"/>
                </a:solidFill>
              </a:rPr>
              <a:t>(or are applying to have a mark registered)?</a:t>
            </a:r>
          </a:p>
          <a:p>
            <a:pPr>
              <a:lnSpc>
                <a:spcPct val="110000"/>
              </a:lnSpc>
            </a:pPr>
            <a:r>
              <a:rPr lang="en-CA" sz="3200" dirty="0">
                <a:solidFill>
                  <a:srgbClr val="FFFF00"/>
                </a:solidFill>
              </a:rPr>
              <a:t>Weighted too heavily in favour of persons </a:t>
            </a:r>
            <a:r>
              <a:rPr lang="en-CA" sz="3200" dirty="0">
                <a:solidFill>
                  <a:schemeClr val="bg1"/>
                </a:solidFill>
              </a:rPr>
              <a:t>wishing to </a:t>
            </a:r>
            <a:r>
              <a:rPr lang="en-CA" sz="3200" dirty="0">
                <a:solidFill>
                  <a:srgbClr val="FFFF00"/>
                </a:solidFill>
              </a:rPr>
              <a:t>oppose or invalidate </a:t>
            </a:r>
            <a:r>
              <a:rPr lang="en-CA" sz="3200" dirty="0">
                <a:solidFill>
                  <a:schemeClr val="bg1"/>
                </a:solidFill>
              </a:rPr>
              <a:t>a registration?</a:t>
            </a:r>
          </a:p>
          <a:p>
            <a:pPr>
              <a:lnSpc>
                <a:spcPct val="110000"/>
              </a:lnSpc>
            </a:pPr>
            <a:r>
              <a:rPr lang="en-CA" sz="3200" dirty="0">
                <a:solidFill>
                  <a:srgbClr val="FFFF00"/>
                </a:solidFill>
              </a:rPr>
              <a:t>Adequately balanced </a:t>
            </a:r>
            <a:r>
              <a:rPr lang="en-CA" sz="3200" dirty="0">
                <a:solidFill>
                  <a:schemeClr val="bg1"/>
                </a:solidFill>
              </a:rPr>
              <a:t>between both parties (and the public interest more broadly)?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161</a:t>
            </a:fld>
            <a:endParaRPr lang="en-US"/>
          </a:p>
        </p:txBody>
      </p:sp>
    </p:spTree>
    <p:extLst>
      <p:ext uri="{BB962C8B-B14F-4D97-AF65-F5344CB8AC3E}">
        <p14:creationId xmlns:p14="http://schemas.microsoft.com/office/powerpoint/2010/main" val="32302944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539D95-4BEA-654D-8BDC-5F895F038230}"/>
              </a:ext>
            </a:extLst>
          </p:cNvPr>
          <p:cNvPicPr>
            <a:picLocks noChangeAspect="1"/>
          </p:cNvPicPr>
          <p:nvPr/>
        </p:nvPicPr>
        <p:blipFill>
          <a:blip r:embed="rId2"/>
          <a:stretch>
            <a:fillRect/>
          </a:stretch>
        </p:blipFill>
        <p:spPr>
          <a:xfrm>
            <a:off x="23599" y="269178"/>
            <a:ext cx="3929868" cy="2210551"/>
          </a:xfrm>
          <a:prstGeom prst="rect">
            <a:avLst/>
          </a:prstGeom>
        </p:spPr>
      </p:pic>
      <p:sp>
        <p:nvSpPr>
          <p:cNvPr id="3" name="TextBox 2">
            <a:extLst>
              <a:ext uri="{FF2B5EF4-FFF2-40B4-BE49-F238E27FC236}">
                <a16:creationId xmlns:a16="http://schemas.microsoft.com/office/drawing/2014/main" id="{0C3B71D2-A440-1C4A-9079-85431B4D23C1}"/>
              </a:ext>
            </a:extLst>
          </p:cNvPr>
          <p:cNvSpPr txBox="1"/>
          <p:nvPr/>
        </p:nvSpPr>
        <p:spPr>
          <a:xfrm>
            <a:off x="733233" y="2526950"/>
            <a:ext cx="2223686" cy="461665"/>
          </a:xfrm>
          <a:prstGeom prst="rect">
            <a:avLst/>
          </a:prstGeom>
          <a:noFill/>
        </p:spPr>
        <p:txBody>
          <a:bodyPr wrap="none" rtlCol="0">
            <a:spAutoFit/>
          </a:bodyPr>
          <a:lstStyle/>
          <a:p>
            <a:r>
              <a:rPr lang="en-US" sz="2400" dirty="0">
                <a:solidFill>
                  <a:schemeClr val="bg1"/>
                </a:solidFill>
              </a:rPr>
              <a:t>Original (1970)</a:t>
            </a:r>
          </a:p>
        </p:txBody>
      </p:sp>
      <p:pic>
        <p:nvPicPr>
          <p:cNvPr id="6" name="Picture 5">
            <a:extLst>
              <a:ext uri="{FF2B5EF4-FFF2-40B4-BE49-F238E27FC236}">
                <a16:creationId xmlns:a16="http://schemas.microsoft.com/office/drawing/2014/main" id="{33564C3D-AD9C-8D49-AD6A-9A6A381EF107}"/>
              </a:ext>
            </a:extLst>
          </p:cNvPr>
          <p:cNvPicPr>
            <a:picLocks noChangeAspect="1"/>
          </p:cNvPicPr>
          <p:nvPr/>
        </p:nvPicPr>
        <p:blipFill>
          <a:blip r:embed="rId3"/>
          <a:stretch>
            <a:fillRect/>
          </a:stretch>
        </p:blipFill>
        <p:spPr>
          <a:xfrm>
            <a:off x="3525217" y="2988615"/>
            <a:ext cx="5414722" cy="2707361"/>
          </a:xfrm>
          <a:prstGeom prst="rect">
            <a:avLst/>
          </a:prstGeom>
        </p:spPr>
      </p:pic>
    </p:spTree>
    <p:extLst>
      <p:ext uri="{BB962C8B-B14F-4D97-AF65-F5344CB8AC3E}">
        <p14:creationId xmlns:p14="http://schemas.microsoft.com/office/powerpoint/2010/main" val="18649593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A41B973-4A67-8946-91F4-118407A121BA}"/>
              </a:ext>
            </a:extLst>
          </p:cNvPr>
          <p:cNvPicPr>
            <a:picLocks noChangeAspect="1"/>
          </p:cNvPicPr>
          <p:nvPr/>
        </p:nvPicPr>
        <p:blipFill>
          <a:blip r:embed="rId2"/>
          <a:stretch>
            <a:fillRect/>
          </a:stretch>
        </p:blipFill>
        <p:spPr>
          <a:xfrm>
            <a:off x="2545514" y="185979"/>
            <a:ext cx="4052971" cy="5470902"/>
          </a:xfrm>
          <a:prstGeom prst="rect">
            <a:avLst/>
          </a:prstGeom>
        </p:spPr>
      </p:pic>
    </p:spTree>
    <p:extLst>
      <p:ext uri="{BB962C8B-B14F-4D97-AF65-F5344CB8AC3E}">
        <p14:creationId xmlns:p14="http://schemas.microsoft.com/office/powerpoint/2010/main" val="24154308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9060404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388141503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pic>
        <p:nvPicPr>
          <p:cNvPr id="5" name="Picture 4" descr="A screenshot of a social media post&#10;&#10;Description automatically generated">
            <a:extLst>
              <a:ext uri="{FF2B5EF4-FFF2-40B4-BE49-F238E27FC236}">
                <a16:creationId xmlns:a16="http://schemas.microsoft.com/office/drawing/2014/main" id="{51015226-24A6-774E-8E25-D59F71ADBA5B}"/>
              </a:ext>
            </a:extLst>
          </p:cNvPr>
          <p:cNvPicPr>
            <a:picLocks noChangeAspect="1"/>
          </p:cNvPicPr>
          <p:nvPr/>
        </p:nvPicPr>
        <p:blipFill>
          <a:blip r:embed="rId2"/>
          <a:stretch>
            <a:fillRect/>
          </a:stretch>
        </p:blipFill>
        <p:spPr>
          <a:xfrm>
            <a:off x="3318948" y="2268187"/>
            <a:ext cx="2506104" cy="3443845"/>
          </a:xfrm>
          <a:prstGeom prst="rect">
            <a:avLst/>
          </a:prstGeom>
        </p:spPr>
      </p:pic>
      <p:sp>
        <p:nvSpPr>
          <p:cNvPr id="6" name="TextBox 5">
            <a:extLst>
              <a:ext uri="{FF2B5EF4-FFF2-40B4-BE49-F238E27FC236}">
                <a16:creationId xmlns:a16="http://schemas.microsoft.com/office/drawing/2014/main" id="{163408E7-512A-8346-9D41-A1D072F4511F}"/>
              </a:ext>
            </a:extLst>
          </p:cNvPr>
          <p:cNvSpPr txBox="1"/>
          <p:nvPr/>
        </p:nvSpPr>
        <p:spPr>
          <a:xfrm>
            <a:off x="3610037" y="1436915"/>
            <a:ext cx="1923925" cy="707886"/>
          </a:xfrm>
          <a:prstGeom prst="rect">
            <a:avLst/>
          </a:prstGeom>
          <a:noFill/>
        </p:spPr>
        <p:txBody>
          <a:bodyPr wrap="none" rtlCol="0">
            <a:spAutoFit/>
          </a:bodyPr>
          <a:lstStyle/>
          <a:p>
            <a:r>
              <a:rPr lang="en-US" sz="4000" dirty="0">
                <a:solidFill>
                  <a:srgbClr val="FFFF00"/>
                </a:solidFill>
              </a:rPr>
              <a:t>Patents</a:t>
            </a:r>
          </a:p>
        </p:txBody>
      </p:sp>
    </p:spTree>
    <p:extLst>
      <p:ext uri="{BB962C8B-B14F-4D97-AF65-F5344CB8AC3E}">
        <p14:creationId xmlns:p14="http://schemas.microsoft.com/office/powerpoint/2010/main" val="39551748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160916147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38317004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87507"/>
            <a:ext cx="8229600" cy="4431723"/>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UNTIL NEXT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TIME</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3644342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75037335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2971718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339797428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11548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64141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093" y="663522"/>
            <a:ext cx="7846315" cy="4462760"/>
          </a:xfrm>
          <a:prstGeom prst="rect">
            <a:avLst/>
          </a:prstGeom>
          <a:noFill/>
        </p:spPr>
        <p:txBody>
          <a:bodyPr wrap="none" lIns="91440" tIns="45720" rIns="91440" bIns="45720">
            <a:spAutoFit/>
          </a:bodyPr>
          <a:lstStyle/>
          <a:p>
            <a:pPr algn="ctr"/>
            <a:r>
              <a:rPr lang="en-CA" sz="14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News of </a:t>
            </a:r>
          </a:p>
          <a:p>
            <a:pPr algn="ctr"/>
            <a:r>
              <a:rPr lang="en-CA" sz="14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Week</a:t>
            </a:r>
            <a:endParaRPr lang="en-CA" sz="14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06529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906F299C-8BC2-BF4E-90B2-0A59ACDE4789}"/>
              </a:ext>
            </a:extLst>
          </p:cNvPr>
          <p:cNvPicPr>
            <a:picLocks noChangeAspect="1"/>
          </p:cNvPicPr>
          <p:nvPr/>
        </p:nvPicPr>
        <p:blipFill>
          <a:blip r:embed="rId2"/>
          <a:stretch>
            <a:fillRect/>
          </a:stretch>
        </p:blipFill>
        <p:spPr>
          <a:xfrm>
            <a:off x="2739100" y="1024094"/>
            <a:ext cx="3665799" cy="4894031"/>
          </a:xfrm>
          <a:prstGeom prst="rect">
            <a:avLst/>
          </a:prstGeom>
        </p:spPr>
      </p:pic>
      <p:sp>
        <p:nvSpPr>
          <p:cNvPr id="4" name="Title 3">
            <a:extLst>
              <a:ext uri="{FF2B5EF4-FFF2-40B4-BE49-F238E27FC236}">
                <a16:creationId xmlns:a16="http://schemas.microsoft.com/office/drawing/2014/main" id="{701B238B-5153-BD49-BAA2-68C5000CE0B3}"/>
              </a:ext>
            </a:extLst>
          </p:cNvPr>
          <p:cNvSpPr>
            <a:spLocks noGrp="1"/>
          </p:cNvSpPr>
          <p:nvPr>
            <p:ph type="title"/>
          </p:nvPr>
        </p:nvSpPr>
        <p:spPr>
          <a:xfrm>
            <a:off x="457200" y="8094"/>
            <a:ext cx="8229600" cy="1016000"/>
          </a:xfrm>
        </p:spPr>
        <p:txBody>
          <a:bodyPr/>
          <a:lstStyle/>
          <a:p>
            <a:pPr algn="ctr"/>
            <a:r>
              <a:rPr lang="en-US" dirty="0">
                <a:solidFill>
                  <a:srgbClr val="FFFF00"/>
                </a:solidFill>
              </a:rPr>
              <a:t>Thanks</a:t>
            </a:r>
            <a:r>
              <a:rPr lang="en-US" dirty="0">
                <a:solidFill>
                  <a:srgbClr val="FF0000"/>
                </a:solidFill>
              </a:rPr>
              <a:t>!</a:t>
            </a:r>
          </a:p>
        </p:txBody>
      </p:sp>
    </p:spTree>
    <p:extLst>
      <p:ext uri="{BB962C8B-B14F-4D97-AF65-F5344CB8AC3E}">
        <p14:creationId xmlns:p14="http://schemas.microsoft.com/office/powerpoint/2010/main" val="2541621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EFDA50E2-E2EC-134A-BA1A-D84EB1699278}"/>
              </a:ext>
            </a:extLst>
          </p:cNvPr>
          <p:cNvPicPr>
            <a:picLocks noChangeAspect="1"/>
          </p:cNvPicPr>
          <p:nvPr/>
        </p:nvPicPr>
        <p:blipFill>
          <a:blip r:embed="rId2"/>
          <a:stretch>
            <a:fillRect/>
          </a:stretch>
        </p:blipFill>
        <p:spPr>
          <a:xfrm>
            <a:off x="2343363" y="130629"/>
            <a:ext cx="4457273" cy="5704114"/>
          </a:xfrm>
          <a:prstGeom prst="rect">
            <a:avLst/>
          </a:prstGeom>
        </p:spPr>
      </p:pic>
    </p:spTree>
    <p:extLst>
      <p:ext uri="{BB962C8B-B14F-4D97-AF65-F5344CB8AC3E}">
        <p14:creationId xmlns:p14="http://schemas.microsoft.com/office/powerpoint/2010/main" val="3948492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31D22F72-75C2-9047-805D-0CF8170A14D1}"/>
              </a:ext>
            </a:extLst>
          </p:cNvPr>
          <p:cNvPicPr>
            <a:picLocks noChangeAspect="1"/>
          </p:cNvPicPr>
          <p:nvPr/>
        </p:nvPicPr>
        <p:blipFill>
          <a:blip r:embed="rId2"/>
          <a:stretch>
            <a:fillRect/>
          </a:stretch>
        </p:blipFill>
        <p:spPr>
          <a:xfrm>
            <a:off x="2982689" y="158496"/>
            <a:ext cx="3178622" cy="5632704"/>
          </a:xfrm>
          <a:prstGeom prst="rect">
            <a:avLst/>
          </a:prstGeom>
        </p:spPr>
      </p:pic>
    </p:spTree>
    <p:extLst>
      <p:ext uri="{BB962C8B-B14F-4D97-AF65-F5344CB8AC3E}">
        <p14:creationId xmlns:p14="http://schemas.microsoft.com/office/powerpoint/2010/main" val="2896853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AEB7128C-8A92-B345-80A2-1DC27544B3F9}"/>
              </a:ext>
            </a:extLst>
          </p:cNvPr>
          <p:cNvPicPr>
            <a:picLocks noChangeAspect="1"/>
          </p:cNvPicPr>
          <p:nvPr/>
        </p:nvPicPr>
        <p:blipFill>
          <a:blip r:embed="rId2"/>
          <a:stretch>
            <a:fillRect/>
          </a:stretch>
        </p:blipFill>
        <p:spPr>
          <a:xfrm>
            <a:off x="1191133" y="143510"/>
            <a:ext cx="6761734" cy="5665237"/>
          </a:xfrm>
          <a:prstGeom prst="rect">
            <a:avLst/>
          </a:prstGeom>
        </p:spPr>
      </p:pic>
    </p:spTree>
    <p:extLst>
      <p:ext uri="{BB962C8B-B14F-4D97-AF65-F5344CB8AC3E}">
        <p14:creationId xmlns:p14="http://schemas.microsoft.com/office/powerpoint/2010/main" val="242184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2B756617-DD31-EF46-B6D6-4F70B258E58D}"/>
              </a:ext>
            </a:extLst>
          </p:cNvPr>
          <p:cNvPicPr>
            <a:picLocks noChangeAspect="1"/>
          </p:cNvPicPr>
          <p:nvPr/>
        </p:nvPicPr>
        <p:blipFill>
          <a:blip r:embed="rId2"/>
          <a:stretch>
            <a:fillRect/>
          </a:stretch>
        </p:blipFill>
        <p:spPr>
          <a:xfrm>
            <a:off x="3124272" y="170688"/>
            <a:ext cx="2895456" cy="5657088"/>
          </a:xfrm>
          <a:prstGeom prst="rect">
            <a:avLst/>
          </a:prstGeom>
        </p:spPr>
      </p:pic>
    </p:spTree>
    <p:extLst>
      <p:ext uri="{BB962C8B-B14F-4D97-AF65-F5344CB8AC3E}">
        <p14:creationId xmlns:p14="http://schemas.microsoft.com/office/powerpoint/2010/main" val="2059493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CED6DC5-8C56-1241-8FDC-561B8C160F02}"/>
              </a:ext>
            </a:extLst>
          </p:cNvPr>
          <p:cNvPicPr>
            <a:picLocks noChangeAspect="1"/>
          </p:cNvPicPr>
          <p:nvPr/>
        </p:nvPicPr>
        <p:blipFill>
          <a:blip r:embed="rId2"/>
          <a:stretch>
            <a:fillRect/>
          </a:stretch>
        </p:blipFill>
        <p:spPr>
          <a:xfrm>
            <a:off x="2839722" y="207264"/>
            <a:ext cx="3464555" cy="5644896"/>
          </a:xfrm>
          <a:prstGeom prst="rect">
            <a:avLst/>
          </a:prstGeom>
        </p:spPr>
      </p:pic>
    </p:spTree>
    <p:extLst>
      <p:ext uri="{BB962C8B-B14F-4D97-AF65-F5344CB8AC3E}">
        <p14:creationId xmlns:p14="http://schemas.microsoft.com/office/powerpoint/2010/main" val="221539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C117C3C3-2B55-EA45-B07D-2D3AAE99AF5C}"/>
              </a:ext>
            </a:extLst>
          </p:cNvPr>
          <p:cNvPicPr>
            <a:picLocks noChangeAspect="1"/>
          </p:cNvPicPr>
          <p:nvPr/>
        </p:nvPicPr>
        <p:blipFill>
          <a:blip r:embed="rId2"/>
          <a:stretch>
            <a:fillRect/>
          </a:stretch>
        </p:blipFill>
        <p:spPr>
          <a:xfrm>
            <a:off x="3046519" y="146304"/>
            <a:ext cx="3050962" cy="5705856"/>
          </a:xfrm>
          <a:prstGeom prst="rect">
            <a:avLst/>
          </a:prstGeom>
        </p:spPr>
      </p:pic>
    </p:spTree>
    <p:extLst>
      <p:ext uri="{BB962C8B-B14F-4D97-AF65-F5344CB8AC3E}">
        <p14:creationId xmlns:p14="http://schemas.microsoft.com/office/powerpoint/2010/main" val="3381053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BAB7036-B08A-0546-B269-4C5262AE2129}"/>
              </a:ext>
            </a:extLst>
          </p:cNvPr>
          <p:cNvPicPr>
            <a:picLocks noChangeAspect="1"/>
          </p:cNvPicPr>
          <p:nvPr/>
        </p:nvPicPr>
        <p:blipFill>
          <a:blip r:embed="rId2"/>
          <a:stretch>
            <a:fillRect/>
          </a:stretch>
        </p:blipFill>
        <p:spPr>
          <a:xfrm>
            <a:off x="2702158" y="170688"/>
            <a:ext cx="3739683" cy="5632704"/>
          </a:xfrm>
          <a:prstGeom prst="rect">
            <a:avLst/>
          </a:prstGeom>
        </p:spPr>
      </p:pic>
    </p:spTree>
    <p:extLst>
      <p:ext uri="{BB962C8B-B14F-4D97-AF65-F5344CB8AC3E}">
        <p14:creationId xmlns:p14="http://schemas.microsoft.com/office/powerpoint/2010/main" val="620772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90673DB-D89A-0D47-9136-17AF84FC3B3F}"/>
              </a:ext>
            </a:extLst>
          </p:cNvPr>
          <p:cNvPicPr>
            <a:picLocks noChangeAspect="1"/>
          </p:cNvPicPr>
          <p:nvPr/>
        </p:nvPicPr>
        <p:blipFill>
          <a:blip r:embed="rId2"/>
          <a:stretch>
            <a:fillRect/>
          </a:stretch>
        </p:blipFill>
        <p:spPr>
          <a:xfrm>
            <a:off x="3010323" y="134112"/>
            <a:ext cx="3123353" cy="5681472"/>
          </a:xfrm>
          <a:prstGeom prst="rect">
            <a:avLst/>
          </a:prstGeom>
        </p:spPr>
      </p:pic>
    </p:spTree>
    <p:extLst>
      <p:ext uri="{BB962C8B-B14F-4D97-AF65-F5344CB8AC3E}">
        <p14:creationId xmlns:p14="http://schemas.microsoft.com/office/powerpoint/2010/main" val="2772692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189B026-088F-3947-B640-F79AEB0C573C}"/>
              </a:ext>
            </a:extLst>
          </p:cNvPr>
          <p:cNvPicPr>
            <a:picLocks noChangeAspect="1"/>
          </p:cNvPicPr>
          <p:nvPr/>
        </p:nvPicPr>
        <p:blipFill>
          <a:blip r:embed="rId2"/>
          <a:stretch>
            <a:fillRect/>
          </a:stretch>
        </p:blipFill>
        <p:spPr>
          <a:xfrm>
            <a:off x="2669039" y="195072"/>
            <a:ext cx="3805922" cy="5608320"/>
          </a:xfrm>
          <a:prstGeom prst="rect">
            <a:avLst/>
          </a:prstGeom>
        </p:spPr>
      </p:pic>
    </p:spTree>
    <p:extLst>
      <p:ext uri="{BB962C8B-B14F-4D97-AF65-F5344CB8AC3E}">
        <p14:creationId xmlns:p14="http://schemas.microsoft.com/office/powerpoint/2010/main" val="604220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D255198-2B37-6747-B22A-71C219D459DA}"/>
              </a:ext>
            </a:extLst>
          </p:cNvPr>
          <p:cNvPicPr>
            <a:picLocks noChangeAspect="1"/>
          </p:cNvPicPr>
          <p:nvPr/>
        </p:nvPicPr>
        <p:blipFill>
          <a:blip r:embed="rId2"/>
          <a:stretch>
            <a:fillRect/>
          </a:stretch>
        </p:blipFill>
        <p:spPr>
          <a:xfrm>
            <a:off x="2366091" y="158496"/>
            <a:ext cx="4411818" cy="5681472"/>
          </a:xfrm>
          <a:prstGeom prst="rect">
            <a:avLst/>
          </a:prstGeom>
        </p:spPr>
      </p:pic>
    </p:spTree>
    <p:extLst>
      <p:ext uri="{BB962C8B-B14F-4D97-AF65-F5344CB8AC3E}">
        <p14:creationId xmlns:p14="http://schemas.microsoft.com/office/powerpoint/2010/main" val="2031063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F44F-1AE8-F84B-B5C2-70A9CAAE4F25}"/>
              </a:ext>
            </a:extLst>
          </p:cNvPr>
          <p:cNvSpPr>
            <a:spLocks noGrp="1"/>
          </p:cNvSpPr>
          <p:nvPr>
            <p:ph type="title"/>
          </p:nvPr>
        </p:nvSpPr>
        <p:spPr>
          <a:xfrm>
            <a:off x="0" y="74923"/>
            <a:ext cx="9144000" cy="1016000"/>
          </a:xfrm>
        </p:spPr>
        <p:txBody>
          <a:bodyPr>
            <a:normAutofit fontScale="90000"/>
          </a:bodyPr>
          <a:lstStyle/>
          <a:p>
            <a:br>
              <a:rPr lang="en-US" dirty="0">
                <a:solidFill>
                  <a:srgbClr val="FFFF00"/>
                </a:solidFill>
              </a:rPr>
            </a:br>
            <a:r>
              <a:rPr lang="en-US" dirty="0">
                <a:solidFill>
                  <a:srgbClr val="FFFF00"/>
                </a:solidFill>
              </a:rPr>
              <a:t>UBC Emerging Media Law Moot  A</a:t>
            </a:r>
            <a:r>
              <a:rPr lang="en-US" dirty="0">
                <a:solidFill>
                  <a:srgbClr val="FF0000"/>
                </a:solidFill>
              </a:rPr>
              <a:t>.</a:t>
            </a:r>
            <a:r>
              <a:rPr lang="en-US" dirty="0">
                <a:solidFill>
                  <a:srgbClr val="FFFF00"/>
                </a:solidFill>
              </a:rPr>
              <a:t>I</a:t>
            </a:r>
            <a:r>
              <a:rPr lang="en-US" dirty="0">
                <a:solidFill>
                  <a:srgbClr val="FF0000"/>
                </a:solidFill>
              </a:rPr>
              <a:t>.</a:t>
            </a:r>
            <a:r>
              <a:rPr lang="en-US" dirty="0">
                <a:solidFill>
                  <a:srgbClr val="FFFF00"/>
                </a:solidFill>
              </a:rPr>
              <a:t> Project</a:t>
            </a:r>
            <a:br>
              <a:rPr lang="en-US" dirty="0">
                <a:solidFill>
                  <a:srgbClr val="FFFF00"/>
                </a:solidFill>
              </a:rPr>
            </a:br>
            <a:endParaRPr lang="en-US" dirty="0"/>
          </a:p>
        </p:txBody>
      </p:sp>
      <p:pic>
        <p:nvPicPr>
          <p:cNvPr id="4" name="Picture 3" descr="A picture containing indoor, wall, floor, ceiling&#10;&#10;Description automatically generated">
            <a:extLst>
              <a:ext uri="{FF2B5EF4-FFF2-40B4-BE49-F238E27FC236}">
                <a16:creationId xmlns:a16="http://schemas.microsoft.com/office/drawing/2014/main" id="{D888BD08-DD01-5041-BC53-FD88A171075F}"/>
              </a:ext>
            </a:extLst>
          </p:cNvPr>
          <p:cNvPicPr>
            <a:picLocks noChangeAspect="1"/>
          </p:cNvPicPr>
          <p:nvPr/>
        </p:nvPicPr>
        <p:blipFill>
          <a:blip r:embed="rId2"/>
          <a:stretch>
            <a:fillRect/>
          </a:stretch>
        </p:blipFill>
        <p:spPr>
          <a:xfrm>
            <a:off x="458734" y="1467421"/>
            <a:ext cx="8226532" cy="3923157"/>
          </a:xfrm>
          <a:prstGeom prst="rect">
            <a:avLst/>
          </a:prstGeom>
        </p:spPr>
      </p:pic>
    </p:spTree>
    <p:extLst>
      <p:ext uri="{BB962C8B-B14F-4D97-AF65-F5344CB8AC3E}">
        <p14:creationId xmlns:p14="http://schemas.microsoft.com/office/powerpoint/2010/main" val="2418809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F2C9F3BA-53A5-384C-A576-6DCCE4AAB238}"/>
              </a:ext>
            </a:extLst>
          </p:cNvPr>
          <p:cNvPicPr>
            <a:picLocks noChangeAspect="1"/>
          </p:cNvPicPr>
          <p:nvPr/>
        </p:nvPicPr>
        <p:blipFill>
          <a:blip r:embed="rId2"/>
          <a:stretch>
            <a:fillRect/>
          </a:stretch>
        </p:blipFill>
        <p:spPr>
          <a:xfrm>
            <a:off x="1146748" y="487680"/>
            <a:ext cx="6850503" cy="5141468"/>
          </a:xfrm>
          <a:prstGeom prst="rect">
            <a:avLst/>
          </a:prstGeom>
        </p:spPr>
      </p:pic>
    </p:spTree>
    <p:extLst>
      <p:ext uri="{BB962C8B-B14F-4D97-AF65-F5344CB8AC3E}">
        <p14:creationId xmlns:p14="http://schemas.microsoft.com/office/powerpoint/2010/main" val="2758611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815EF6B-529C-D841-848D-821580E400E1}"/>
              </a:ext>
            </a:extLst>
          </p:cNvPr>
          <p:cNvPicPr>
            <a:picLocks noChangeAspect="1"/>
          </p:cNvPicPr>
          <p:nvPr/>
        </p:nvPicPr>
        <p:blipFill>
          <a:blip r:embed="rId2"/>
          <a:stretch>
            <a:fillRect/>
          </a:stretch>
        </p:blipFill>
        <p:spPr>
          <a:xfrm>
            <a:off x="3062917" y="182880"/>
            <a:ext cx="3018165" cy="5632704"/>
          </a:xfrm>
          <a:prstGeom prst="rect">
            <a:avLst/>
          </a:prstGeom>
        </p:spPr>
      </p:pic>
    </p:spTree>
    <p:extLst>
      <p:ext uri="{BB962C8B-B14F-4D97-AF65-F5344CB8AC3E}">
        <p14:creationId xmlns:p14="http://schemas.microsoft.com/office/powerpoint/2010/main" val="1547701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949EC72-B4EB-A849-9C95-799050938C2C}"/>
              </a:ext>
            </a:extLst>
          </p:cNvPr>
          <p:cNvPicPr>
            <a:picLocks noChangeAspect="1"/>
          </p:cNvPicPr>
          <p:nvPr/>
        </p:nvPicPr>
        <p:blipFill>
          <a:blip r:embed="rId2"/>
          <a:stretch>
            <a:fillRect/>
          </a:stretch>
        </p:blipFill>
        <p:spPr>
          <a:xfrm>
            <a:off x="2139058" y="206829"/>
            <a:ext cx="4865884" cy="5540829"/>
          </a:xfrm>
          <a:prstGeom prst="rect">
            <a:avLst/>
          </a:prstGeom>
        </p:spPr>
      </p:pic>
    </p:spTree>
    <p:extLst>
      <p:ext uri="{BB962C8B-B14F-4D97-AF65-F5344CB8AC3E}">
        <p14:creationId xmlns:p14="http://schemas.microsoft.com/office/powerpoint/2010/main" val="3128402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5647FB8-6F1F-2D4B-AC48-B9A1A85797B3}"/>
              </a:ext>
            </a:extLst>
          </p:cNvPr>
          <p:cNvPicPr>
            <a:picLocks noChangeAspect="1"/>
          </p:cNvPicPr>
          <p:nvPr/>
        </p:nvPicPr>
        <p:blipFill>
          <a:blip r:embed="rId2"/>
          <a:stretch>
            <a:fillRect/>
          </a:stretch>
        </p:blipFill>
        <p:spPr>
          <a:xfrm>
            <a:off x="2785027" y="170688"/>
            <a:ext cx="3573945" cy="5583936"/>
          </a:xfrm>
          <a:prstGeom prst="rect">
            <a:avLst/>
          </a:prstGeom>
        </p:spPr>
      </p:pic>
    </p:spTree>
    <p:extLst>
      <p:ext uri="{BB962C8B-B14F-4D97-AF65-F5344CB8AC3E}">
        <p14:creationId xmlns:p14="http://schemas.microsoft.com/office/powerpoint/2010/main" val="4068779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D7DD46C-BB55-C944-BCD8-2CDFED573795}"/>
              </a:ext>
            </a:extLst>
          </p:cNvPr>
          <p:cNvPicPr>
            <a:picLocks noChangeAspect="1"/>
          </p:cNvPicPr>
          <p:nvPr/>
        </p:nvPicPr>
        <p:blipFill>
          <a:blip r:embed="rId2"/>
          <a:stretch>
            <a:fillRect/>
          </a:stretch>
        </p:blipFill>
        <p:spPr>
          <a:xfrm>
            <a:off x="2110090" y="146304"/>
            <a:ext cx="4923819" cy="5730240"/>
          </a:xfrm>
          <a:prstGeom prst="rect">
            <a:avLst/>
          </a:prstGeom>
        </p:spPr>
      </p:pic>
    </p:spTree>
    <p:extLst>
      <p:ext uri="{BB962C8B-B14F-4D97-AF65-F5344CB8AC3E}">
        <p14:creationId xmlns:p14="http://schemas.microsoft.com/office/powerpoint/2010/main" val="12634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8D35313-55D6-584F-8FBB-91855FB17313}"/>
              </a:ext>
            </a:extLst>
          </p:cNvPr>
          <p:cNvPicPr>
            <a:picLocks noChangeAspect="1"/>
          </p:cNvPicPr>
          <p:nvPr/>
        </p:nvPicPr>
        <p:blipFill>
          <a:blip r:embed="rId2"/>
          <a:stretch>
            <a:fillRect/>
          </a:stretch>
        </p:blipFill>
        <p:spPr>
          <a:xfrm>
            <a:off x="1484134" y="231648"/>
            <a:ext cx="6175732" cy="5647806"/>
          </a:xfrm>
          <a:prstGeom prst="rect">
            <a:avLst/>
          </a:prstGeom>
        </p:spPr>
      </p:pic>
    </p:spTree>
    <p:extLst>
      <p:ext uri="{BB962C8B-B14F-4D97-AF65-F5344CB8AC3E}">
        <p14:creationId xmlns:p14="http://schemas.microsoft.com/office/powerpoint/2010/main" val="570099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98FFC92-5A08-814B-A74B-55B6BFC8F4C9}"/>
              </a:ext>
            </a:extLst>
          </p:cNvPr>
          <p:cNvPicPr>
            <a:picLocks noChangeAspect="1"/>
          </p:cNvPicPr>
          <p:nvPr/>
        </p:nvPicPr>
        <p:blipFill>
          <a:blip r:embed="rId2"/>
          <a:stretch>
            <a:fillRect/>
          </a:stretch>
        </p:blipFill>
        <p:spPr>
          <a:xfrm>
            <a:off x="1619555" y="152400"/>
            <a:ext cx="5904889" cy="5682343"/>
          </a:xfrm>
          <a:prstGeom prst="rect">
            <a:avLst/>
          </a:prstGeom>
        </p:spPr>
      </p:pic>
    </p:spTree>
    <p:extLst>
      <p:ext uri="{BB962C8B-B14F-4D97-AF65-F5344CB8AC3E}">
        <p14:creationId xmlns:p14="http://schemas.microsoft.com/office/powerpoint/2010/main" val="128672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E14ECFD-5428-F14C-92DD-379B11320683}"/>
              </a:ext>
            </a:extLst>
          </p:cNvPr>
          <p:cNvPicPr>
            <a:picLocks noChangeAspect="1"/>
          </p:cNvPicPr>
          <p:nvPr/>
        </p:nvPicPr>
        <p:blipFill>
          <a:blip r:embed="rId2"/>
          <a:stretch>
            <a:fillRect/>
          </a:stretch>
        </p:blipFill>
        <p:spPr>
          <a:xfrm>
            <a:off x="908050" y="422148"/>
            <a:ext cx="7327900" cy="5257800"/>
          </a:xfrm>
          <a:prstGeom prst="rect">
            <a:avLst/>
          </a:prstGeom>
        </p:spPr>
      </p:pic>
    </p:spTree>
    <p:extLst>
      <p:ext uri="{BB962C8B-B14F-4D97-AF65-F5344CB8AC3E}">
        <p14:creationId xmlns:p14="http://schemas.microsoft.com/office/powerpoint/2010/main" val="3245082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1854919-E70C-844C-B95C-4EAF2828CFF7}"/>
              </a:ext>
            </a:extLst>
          </p:cNvPr>
          <p:cNvPicPr>
            <a:picLocks noChangeAspect="1"/>
          </p:cNvPicPr>
          <p:nvPr/>
        </p:nvPicPr>
        <p:blipFill>
          <a:blip r:embed="rId2"/>
          <a:stretch>
            <a:fillRect/>
          </a:stretch>
        </p:blipFill>
        <p:spPr>
          <a:xfrm>
            <a:off x="1345883" y="292608"/>
            <a:ext cx="6452234" cy="5437632"/>
          </a:xfrm>
          <a:prstGeom prst="rect">
            <a:avLst/>
          </a:prstGeom>
        </p:spPr>
      </p:pic>
    </p:spTree>
    <p:extLst>
      <p:ext uri="{BB962C8B-B14F-4D97-AF65-F5344CB8AC3E}">
        <p14:creationId xmlns:p14="http://schemas.microsoft.com/office/powerpoint/2010/main" val="477487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33FD7-3749-6942-8ACD-3AAB33E83DAD}"/>
              </a:ext>
            </a:extLst>
          </p:cNvPr>
          <p:cNvPicPr>
            <a:picLocks noChangeAspect="1"/>
          </p:cNvPicPr>
          <p:nvPr/>
        </p:nvPicPr>
        <p:blipFill>
          <a:blip r:embed="rId2"/>
          <a:stretch>
            <a:fillRect/>
          </a:stretch>
        </p:blipFill>
        <p:spPr>
          <a:xfrm>
            <a:off x="369065" y="636912"/>
            <a:ext cx="8405870" cy="4728302"/>
          </a:xfrm>
          <a:prstGeom prst="rect">
            <a:avLst/>
          </a:prstGeom>
        </p:spPr>
      </p:pic>
      <p:grpSp>
        <p:nvGrpSpPr>
          <p:cNvPr id="5" name="Group 4">
            <a:extLst>
              <a:ext uri="{FF2B5EF4-FFF2-40B4-BE49-F238E27FC236}">
                <a16:creationId xmlns:a16="http://schemas.microsoft.com/office/drawing/2014/main" id="{69DDF0B6-ED24-B442-8904-0A7D2219E071}"/>
              </a:ext>
            </a:extLst>
          </p:cNvPr>
          <p:cNvGrpSpPr/>
          <p:nvPr/>
        </p:nvGrpSpPr>
        <p:grpSpPr>
          <a:xfrm>
            <a:off x="2070041" y="1010123"/>
            <a:ext cx="698400" cy="1463760"/>
            <a:chOff x="2070041" y="1010123"/>
            <a:chExt cx="698400" cy="146376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86C82BF-5945-474B-9CE1-BF410C084556}"/>
                    </a:ext>
                  </a:extLst>
                </p14:cNvPr>
                <p14:cNvContentPartPr/>
                <p14:nvPr/>
              </p14:nvContentPartPr>
              <p14:xfrm>
                <a:off x="2070041" y="1010123"/>
                <a:ext cx="698400" cy="696600"/>
              </p14:xfrm>
            </p:contentPart>
          </mc:Choice>
          <mc:Fallback xmlns="">
            <p:pic>
              <p:nvPicPr>
                <p:cNvPr id="2" name="Ink 1">
                  <a:extLst>
                    <a:ext uri="{FF2B5EF4-FFF2-40B4-BE49-F238E27FC236}">
                      <a16:creationId xmlns:a16="http://schemas.microsoft.com/office/drawing/2014/main" id="{386C82BF-5945-474B-9CE1-BF410C084556}"/>
                    </a:ext>
                  </a:extLst>
                </p:cNvPr>
                <p:cNvPicPr/>
                <p:nvPr/>
              </p:nvPicPr>
              <p:blipFill>
                <a:blip r:embed="rId4"/>
                <a:stretch>
                  <a:fillRect/>
                </a:stretch>
              </p:blipFill>
              <p:spPr>
                <a:xfrm>
                  <a:off x="2052401" y="992123"/>
                  <a:ext cx="734040" cy="732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A287D18-8C93-FE44-8282-0A3A7BC55A23}"/>
                    </a:ext>
                  </a:extLst>
                </p14:cNvPr>
                <p14:cNvContentPartPr/>
                <p14:nvPr/>
              </p14:nvContentPartPr>
              <p14:xfrm>
                <a:off x="2535161" y="1024883"/>
                <a:ext cx="132120" cy="1449000"/>
              </p14:xfrm>
            </p:contentPart>
          </mc:Choice>
          <mc:Fallback xmlns="">
            <p:pic>
              <p:nvPicPr>
                <p:cNvPr id="4" name="Ink 3">
                  <a:extLst>
                    <a:ext uri="{FF2B5EF4-FFF2-40B4-BE49-F238E27FC236}">
                      <a16:creationId xmlns:a16="http://schemas.microsoft.com/office/drawing/2014/main" id="{2A287D18-8C93-FE44-8282-0A3A7BC55A23}"/>
                    </a:ext>
                  </a:extLst>
                </p:cNvPr>
                <p:cNvPicPr/>
                <p:nvPr/>
              </p:nvPicPr>
              <p:blipFill>
                <a:blip r:embed="rId6"/>
                <a:stretch>
                  <a:fillRect/>
                </a:stretch>
              </p:blipFill>
              <p:spPr>
                <a:xfrm>
                  <a:off x="2517161" y="1007243"/>
                  <a:ext cx="167760" cy="148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DB02FF8F-905E-3648-8C55-1A9F324A3D5B}"/>
                  </a:ext>
                </a:extLst>
              </p14:cNvPr>
              <p14:cNvContentPartPr/>
              <p14:nvPr/>
            </p14:nvContentPartPr>
            <p14:xfrm>
              <a:off x="7424681" y="1605923"/>
              <a:ext cx="285840" cy="434160"/>
            </p14:xfrm>
          </p:contentPart>
        </mc:Choice>
        <mc:Fallback xmlns="">
          <p:pic>
            <p:nvPicPr>
              <p:cNvPr id="6" name="Ink 5">
                <a:extLst>
                  <a:ext uri="{FF2B5EF4-FFF2-40B4-BE49-F238E27FC236}">
                    <a16:creationId xmlns:a16="http://schemas.microsoft.com/office/drawing/2014/main" id="{DB02FF8F-905E-3648-8C55-1A9F324A3D5B}"/>
                  </a:ext>
                </a:extLst>
              </p:cNvPr>
              <p:cNvPicPr/>
              <p:nvPr/>
            </p:nvPicPr>
            <p:blipFill>
              <a:blip r:embed="rId8"/>
              <a:stretch>
                <a:fillRect/>
              </a:stretch>
            </p:blipFill>
            <p:spPr>
              <a:xfrm>
                <a:off x="7407041" y="1588283"/>
                <a:ext cx="321480" cy="469800"/>
              </a:xfrm>
              <a:prstGeom prst="rect">
                <a:avLst/>
              </a:prstGeom>
            </p:spPr>
          </p:pic>
        </mc:Fallback>
      </mc:AlternateContent>
    </p:spTree>
    <p:extLst>
      <p:ext uri="{BB962C8B-B14F-4D97-AF65-F5344CB8AC3E}">
        <p14:creationId xmlns:p14="http://schemas.microsoft.com/office/powerpoint/2010/main" val="176010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website&#10;&#10;Description automatically generated">
            <a:extLst>
              <a:ext uri="{FF2B5EF4-FFF2-40B4-BE49-F238E27FC236}">
                <a16:creationId xmlns:a16="http://schemas.microsoft.com/office/drawing/2014/main" id="{C6BC72C5-1554-A243-BDC5-139386A01CB0}"/>
              </a:ext>
            </a:extLst>
          </p:cNvPr>
          <p:cNvPicPr>
            <a:picLocks noGrp="1" noChangeAspect="1"/>
          </p:cNvPicPr>
          <p:nvPr>
            <p:ph sz="quarter" idx="10"/>
          </p:nvPr>
        </p:nvPicPr>
        <p:blipFill>
          <a:blip r:embed="rId2"/>
          <a:stretch>
            <a:fillRect/>
          </a:stretch>
        </p:blipFill>
        <p:spPr>
          <a:xfrm>
            <a:off x="2122957" y="261938"/>
            <a:ext cx="4898086" cy="5616575"/>
          </a:xfrm>
        </p:spPr>
      </p:pic>
    </p:spTree>
    <p:extLst>
      <p:ext uri="{BB962C8B-B14F-4D97-AF65-F5344CB8AC3E}">
        <p14:creationId xmlns:p14="http://schemas.microsoft.com/office/powerpoint/2010/main" val="4201001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FD5FBB08-03B5-834C-A5E5-D03806D3F32E}"/>
              </a:ext>
            </a:extLst>
          </p:cNvPr>
          <p:cNvPicPr>
            <a:picLocks noChangeAspect="1"/>
          </p:cNvPicPr>
          <p:nvPr/>
        </p:nvPicPr>
        <p:blipFill>
          <a:blip r:embed="rId2"/>
          <a:stretch>
            <a:fillRect/>
          </a:stretch>
        </p:blipFill>
        <p:spPr>
          <a:xfrm>
            <a:off x="3083452" y="1016000"/>
            <a:ext cx="2977096" cy="4909900"/>
          </a:xfrm>
          <a:prstGeom prst="rect">
            <a:avLst/>
          </a:prstGeom>
        </p:spPr>
      </p:pic>
      <p:sp>
        <p:nvSpPr>
          <p:cNvPr id="2" name="Title 1">
            <a:extLst>
              <a:ext uri="{FF2B5EF4-FFF2-40B4-BE49-F238E27FC236}">
                <a16:creationId xmlns:a16="http://schemas.microsoft.com/office/drawing/2014/main" id="{A86AEDBF-6C78-534A-8E91-870B81A80B7A}"/>
              </a:ext>
            </a:extLst>
          </p:cNvPr>
          <p:cNvSpPr>
            <a:spLocks noGrp="1"/>
          </p:cNvSpPr>
          <p:nvPr>
            <p:ph type="title"/>
          </p:nvPr>
        </p:nvSpPr>
        <p:spPr>
          <a:xfrm>
            <a:off x="457200" y="0"/>
            <a:ext cx="8229600" cy="1016000"/>
          </a:xfrm>
        </p:spPr>
        <p:txBody>
          <a:bodyPr/>
          <a:lstStyle/>
          <a:p>
            <a:pPr algn="ctr"/>
            <a:r>
              <a:rPr lang="en-US" dirty="0">
                <a:solidFill>
                  <a:srgbClr val="FF0000"/>
                </a:solidFill>
              </a:rPr>
              <a:t>1</a:t>
            </a:r>
            <a:r>
              <a:rPr lang="en-US" dirty="0">
                <a:solidFill>
                  <a:schemeClr val="bg1"/>
                </a:solidFill>
              </a:rPr>
              <a:t>.</a:t>
            </a:r>
            <a:r>
              <a:rPr lang="en-US" dirty="0">
                <a:solidFill>
                  <a:srgbClr val="FFFF00"/>
                </a:solidFill>
              </a:rPr>
              <a:t> From 2 weeks ago</a:t>
            </a:r>
            <a:r>
              <a:rPr lang="en-US" dirty="0">
                <a:solidFill>
                  <a:srgbClr val="FF0000"/>
                </a:solidFill>
              </a:rPr>
              <a:t>…</a:t>
            </a:r>
          </a:p>
        </p:txBody>
      </p:sp>
    </p:spTree>
    <p:extLst>
      <p:ext uri="{BB962C8B-B14F-4D97-AF65-F5344CB8AC3E}">
        <p14:creationId xmlns:p14="http://schemas.microsoft.com/office/powerpoint/2010/main" val="3082239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03C5B010-AC18-A242-A997-A61F905C98BA}"/>
              </a:ext>
            </a:extLst>
          </p:cNvPr>
          <p:cNvPicPr>
            <a:picLocks noChangeAspect="1"/>
          </p:cNvPicPr>
          <p:nvPr/>
        </p:nvPicPr>
        <p:blipFill>
          <a:blip r:embed="rId2"/>
          <a:stretch>
            <a:fillRect/>
          </a:stretch>
        </p:blipFill>
        <p:spPr>
          <a:xfrm>
            <a:off x="1876605" y="1059564"/>
            <a:ext cx="5390790" cy="4818204"/>
          </a:xfrm>
          <a:prstGeom prst="rect">
            <a:avLst/>
          </a:prstGeom>
        </p:spPr>
      </p:pic>
      <p:sp>
        <p:nvSpPr>
          <p:cNvPr id="2" name="Title 1">
            <a:extLst>
              <a:ext uri="{FF2B5EF4-FFF2-40B4-BE49-F238E27FC236}">
                <a16:creationId xmlns:a16="http://schemas.microsoft.com/office/drawing/2014/main" id="{E96018C4-0B6F-6840-B6A1-7F1C19818D7A}"/>
              </a:ext>
            </a:extLst>
          </p:cNvPr>
          <p:cNvSpPr>
            <a:spLocks noGrp="1"/>
          </p:cNvSpPr>
          <p:nvPr>
            <p:ph type="title"/>
          </p:nvPr>
        </p:nvSpPr>
        <p:spPr>
          <a:xfrm>
            <a:off x="457200" y="43564"/>
            <a:ext cx="8229600" cy="1016000"/>
          </a:xfrm>
        </p:spPr>
        <p:txBody>
          <a:bodyPr/>
          <a:lstStyle/>
          <a:p>
            <a:pPr algn="ctr"/>
            <a:r>
              <a:rPr lang="en-US" dirty="0">
                <a:solidFill>
                  <a:srgbClr val="FFFF00"/>
                </a:solidFill>
              </a:rPr>
              <a:t>This week</a:t>
            </a:r>
            <a:r>
              <a:rPr lang="en-US" dirty="0">
                <a:solidFill>
                  <a:srgbClr val="FF0000"/>
                </a:solidFill>
              </a:rPr>
              <a:t>…</a:t>
            </a:r>
          </a:p>
        </p:txBody>
      </p:sp>
    </p:spTree>
    <p:extLst>
      <p:ext uri="{BB962C8B-B14F-4D97-AF65-F5344CB8AC3E}">
        <p14:creationId xmlns:p14="http://schemas.microsoft.com/office/powerpoint/2010/main" val="2990156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F00BB09D-5A27-9A4B-9AB1-F189EDA478A7}"/>
              </a:ext>
            </a:extLst>
          </p:cNvPr>
          <p:cNvPicPr>
            <a:picLocks noChangeAspect="1"/>
          </p:cNvPicPr>
          <p:nvPr/>
        </p:nvPicPr>
        <p:blipFill>
          <a:blip r:embed="rId2"/>
          <a:stretch>
            <a:fillRect/>
          </a:stretch>
        </p:blipFill>
        <p:spPr>
          <a:xfrm>
            <a:off x="3251386" y="158496"/>
            <a:ext cx="2641227" cy="5693664"/>
          </a:xfrm>
          <a:prstGeom prst="rect">
            <a:avLst/>
          </a:prstGeom>
        </p:spPr>
      </p:pic>
    </p:spTree>
    <p:extLst>
      <p:ext uri="{BB962C8B-B14F-4D97-AF65-F5344CB8AC3E}">
        <p14:creationId xmlns:p14="http://schemas.microsoft.com/office/powerpoint/2010/main" val="815405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F265DD9-49D2-2C43-B0E7-62CE558DBFA9}"/>
              </a:ext>
            </a:extLst>
          </p:cNvPr>
          <p:cNvPicPr>
            <a:picLocks noChangeAspect="1"/>
          </p:cNvPicPr>
          <p:nvPr/>
        </p:nvPicPr>
        <p:blipFill>
          <a:blip r:embed="rId2"/>
          <a:stretch>
            <a:fillRect/>
          </a:stretch>
        </p:blipFill>
        <p:spPr>
          <a:xfrm>
            <a:off x="2683766" y="121920"/>
            <a:ext cx="3776468" cy="5657088"/>
          </a:xfrm>
          <a:prstGeom prst="rect">
            <a:avLst/>
          </a:prstGeom>
        </p:spPr>
      </p:pic>
    </p:spTree>
    <p:extLst>
      <p:ext uri="{BB962C8B-B14F-4D97-AF65-F5344CB8AC3E}">
        <p14:creationId xmlns:p14="http://schemas.microsoft.com/office/powerpoint/2010/main" val="995808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033A5D11-A092-5B47-8EBF-475A2B6324D5}"/>
              </a:ext>
            </a:extLst>
          </p:cNvPr>
          <p:cNvPicPr>
            <a:picLocks noChangeAspect="1"/>
          </p:cNvPicPr>
          <p:nvPr/>
        </p:nvPicPr>
        <p:blipFill>
          <a:blip r:embed="rId2"/>
          <a:stretch>
            <a:fillRect/>
          </a:stretch>
        </p:blipFill>
        <p:spPr>
          <a:xfrm>
            <a:off x="3027581" y="158496"/>
            <a:ext cx="3088837" cy="5705856"/>
          </a:xfrm>
          <a:prstGeom prst="rect">
            <a:avLst/>
          </a:prstGeom>
        </p:spPr>
      </p:pic>
    </p:spTree>
    <p:extLst>
      <p:ext uri="{BB962C8B-B14F-4D97-AF65-F5344CB8AC3E}">
        <p14:creationId xmlns:p14="http://schemas.microsoft.com/office/powerpoint/2010/main" val="3046582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36999AF-AC8D-FC4E-8C6A-BFCC5627B150}"/>
              </a:ext>
            </a:extLst>
          </p:cNvPr>
          <p:cNvPicPr>
            <a:picLocks noChangeAspect="1"/>
          </p:cNvPicPr>
          <p:nvPr/>
        </p:nvPicPr>
        <p:blipFill>
          <a:blip r:embed="rId2"/>
          <a:stretch>
            <a:fillRect/>
          </a:stretch>
        </p:blipFill>
        <p:spPr>
          <a:xfrm>
            <a:off x="2998937" y="121920"/>
            <a:ext cx="3146126" cy="5766816"/>
          </a:xfrm>
          <a:prstGeom prst="rect">
            <a:avLst/>
          </a:prstGeom>
        </p:spPr>
      </p:pic>
    </p:spTree>
    <p:extLst>
      <p:ext uri="{BB962C8B-B14F-4D97-AF65-F5344CB8AC3E}">
        <p14:creationId xmlns:p14="http://schemas.microsoft.com/office/powerpoint/2010/main" val="1844795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369E6DA-DE77-CB40-8A36-45DA0BBE42A1}"/>
              </a:ext>
            </a:extLst>
          </p:cNvPr>
          <p:cNvPicPr>
            <a:picLocks noChangeAspect="1"/>
          </p:cNvPicPr>
          <p:nvPr/>
        </p:nvPicPr>
        <p:blipFill>
          <a:blip r:embed="rId2"/>
          <a:stretch>
            <a:fillRect/>
          </a:stretch>
        </p:blipFill>
        <p:spPr>
          <a:xfrm>
            <a:off x="2658475" y="182880"/>
            <a:ext cx="3827049" cy="5644896"/>
          </a:xfrm>
          <a:prstGeom prst="rect">
            <a:avLst/>
          </a:prstGeom>
        </p:spPr>
      </p:pic>
    </p:spTree>
    <p:extLst>
      <p:ext uri="{BB962C8B-B14F-4D97-AF65-F5344CB8AC3E}">
        <p14:creationId xmlns:p14="http://schemas.microsoft.com/office/powerpoint/2010/main" val="2058111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7289FBC-AF89-F545-B0CE-3359B7B1615F}"/>
              </a:ext>
            </a:extLst>
          </p:cNvPr>
          <p:cNvPicPr>
            <a:picLocks noChangeAspect="1"/>
          </p:cNvPicPr>
          <p:nvPr/>
        </p:nvPicPr>
        <p:blipFill>
          <a:blip r:embed="rId2"/>
          <a:stretch>
            <a:fillRect/>
          </a:stretch>
        </p:blipFill>
        <p:spPr>
          <a:xfrm>
            <a:off x="3116753" y="182880"/>
            <a:ext cx="2910493" cy="5608320"/>
          </a:xfrm>
          <a:prstGeom prst="rect">
            <a:avLst/>
          </a:prstGeom>
        </p:spPr>
      </p:pic>
    </p:spTree>
    <p:extLst>
      <p:ext uri="{BB962C8B-B14F-4D97-AF65-F5344CB8AC3E}">
        <p14:creationId xmlns:p14="http://schemas.microsoft.com/office/powerpoint/2010/main" val="398555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5B34B06-F818-B546-9090-4AABC0712A10}"/>
              </a:ext>
            </a:extLst>
          </p:cNvPr>
          <p:cNvPicPr>
            <a:picLocks noChangeAspect="1"/>
          </p:cNvPicPr>
          <p:nvPr/>
        </p:nvPicPr>
        <p:blipFill>
          <a:blip r:embed="rId2"/>
          <a:stretch>
            <a:fillRect/>
          </a:stretch>
        </p:blipFill>
        <p:spPr>
          <a:xfrm>
            <a:off x="2695537" y="182880"/>
            <a:ext cx="3752926" cy="5644896"/>
          </a:xfrm>
          <a:prstGeom prst="rect">
            <a:avLst/>
          </a:prstGeom>
        </p:spPr>
      </p:pic>
    </p:spTree>
    <p:extLst>
      <p:ext uri="{BB962C8B-B14F-4D97-AF65-F5344CB8AC3E}">
        <p14:creationId xmlns:p14="http://schemas.microsoft.com/office/powerpoint/2010/main" val="1897079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E1D9FA53-51F7-6244-BCAE-79E375DDBBF2}"/>
              </a:ext>
            </a:extLst>
          </p:cNvPr>
          <p:cNvPicPr>
            <a:picLocks noChangeAspect="1"/>
          </p:cNvPicPr>
          <p:nvPr/>
        </p:nvPicPr>
        <p:blipFill>
          <a:blip r:embed="rId2"/>
          <a:stretch>
            <a:fillRect/>
          </a:stretch>
        </p:blipFill>
        <p:spPr>
          <a:xfrm>
            <a:off x="3011087" y="134112"/>
            <a:ext cx="3121826" cy="5657088"/>
          </a:xfrm>
          <a:prstGeom prst="rect">
            <a:avLst/>
          </a:prstGeom>
        </p:spPr>
      </p:pic>
    </p:spTree>
    <p:extLst>
      <p:ext uri="{BB962C8B-B14F-4D97-AF65-F5344CB8AC3E}">
        <p14:creationId xmlns:p14="http://schemas.microsoft.com/office/powerpoint/2010/main" val="331382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FDA9B-29E7-A049-9066-4BD0795EEAAB}"/>
              </a:ext>
            </a:extLst>
          </p:cNvPr>
          <p:cNvSpPr>
            <a:spLocks noGrp="1"/>
          </p:cNvSpPr>
          <p:nvPr>
            <p:ph type="title"/>
          </p:nvPr>
        </p:nvSpPr>
        <p:spPr>
          <a:xfrm>
            <a:off x="457200" y="115866"/>
            <a:ext cx="8229600" cy="1016000"/>
          </a:xfrm>
        </p:spPr>
        <p:txBody>
          <a:bodyPr>
            <a:normAutofit/>
          </a:bodyPr>
          <a:lstStyle/>
          <a:p>
            <a:pPr algn="ctr"/>
            <a:r>
              <a:rPr lang="en-US" sz="4800" b="1" dirty="0">
                <a:solidFill>
                  <a:srgbClr val="FFFF00"/>
                </a:solidFill>
              </a:rPr>
              <a:t>Course Evaluations</a:t>
            </a:r>
          </a:p>
        </p:txBody>
      </p:sp>
      <p:sp>
        <p:nvSpPr>
          <p:cNvPr id="3" name="Content Placeholder 2">
            <a:extLst>
              <a:ext uri="{FF2B5EF4-FFF2-40B4-BE49-F238E27FC236}">
                <a16:creationId xmlns:a16="http://schemas.microsoft.com/office/drawing/2014/main" id="{DE93D09C-FD22-C841-A157-08B1172EEC3F}"/>
              </a:ext>
            </a:extLst>
          </p:cNvPr>
          <p:cNvSpPr>
            <a:spLocks noGrp="1"/>
          </p:cNvSpPr>
          <p:nvPr>
            <p:ph sz="quarter" idx="10"/>
          </p:nvPr>
        </p:nvSpPr>
        <p:spPr/>
        <p:txBody>
          <a:bodyPr>
            <a:normAutofit/>
          </a:bodyPr>
          <a:lstStyle/>
          <a:p>
            <a:pPr marL="0" indent="0" algn="ctr">
              <a:buNone/>
            </a:pPr>
            <a:r>
              <a:rPr lang="en-US" sz="9600" dirty="0">
                <a:solidFill>
                  <a:schemeClr val="bg1"/>
                </a:solidFill>
              </a:rPr>
              <a:t>NOVEMBER 25 </a:t>
            </a:r>
          </a:p>
          <a:p>
            <a:pPr marL="0" indent="0" algn="ctr">
              <a:buNone/>
            </a:pPr>
            <a:r>
              <a:rPr lang="en-US" sz="9600" dirty="0">
                <a:solidFill>
                  <a:schemeClr val="bg1"/>
                </a:solidFill>
              </a:rPr>
              <a:t>TO </a:t>
            </a:r>
          </a:p>
          <a:p>
            <a:pPr marL="0" indent="0" algn="ctr">
              <a:buNone/>
            </a:pPr>
            <a:r>
              <a:rPr lang="en-US" sz="9600" dirty="0">
                <a:solidFill>
                  <a:schemeClr val="bg1"/>
                </a:solidFill>
              </a:rPr>
              <a:t>DECEMBER 8</a:t>
            </a:r>
          </a:p>
        </p:txBody>
      </p:sp>
    </p:spTree>
    <p:extLst>
      <p:ext uri="{BB962C8B-B14F-4D97-AF65-F5344CB8AC3E}">
        <p14:creationId xmlns:p14="http://schemas.microsoft.com/office/powerpoint/2010/main" val="2338960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02073EB-1E77-8647-914A-A2100465EBEA}"/>
              </a:ext>
            </a:extLst>
          </p:cNvPr>
          <p:cNvPicPr>
            <a:picLocks noChangeAspect="1"/>
          </p:cNvPicPr>
          <p:nvPr/>
        </p:nvPicPr>
        <p:blipFill>
          <a:blip r:embed="rId2"/>
          <a:stretch>
            <a:fillRect/>
          </a:stretch>
        </p:blipFill>
        <p:spPr>
          <a:xfrm>
            <a:off x="3266303" y="134112"/>
            <a:ext cx="2822909" cy="5693664"/>
          </a:xfrm>
          <a:prstGeom prst="rect">
            <a:avLst/>
          </a:prstGeom>
        </p:spPr>
      </p:pic>
    </p:spTree>
    <p:extLst>
      <p:ext uri="{BB962C8B-B14F-4D97-AF65-F5344CB8AC3E}">
        <p14:creationId xmlns:p14="http://schemas.microsoft.com/office/powerpoint/2010/main" val="261230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Teams&#10;&#10;Description automatically generated">
            <a:extLst>
              <a:ext uri="{FF2B5EF4-FFF2-40B4-BE49-F238E27FC236}">
                <a16:creationId xmlns:a16="http://schemas.microsoft.com/office/drawing/2014/main" id="{D86F653B-868E-0E45-83C7-B32734C29E6A}"/>
              </a:ext>
            </a:extLst>
          </p:cNvPr>
          <p:cNvPicPr>
            <a:picLocks noChangeAspect="1"/>
          </p:cNvPicPr>
          <p:nvPr/>
        </p:nvPicPr>
        <p:blipFill>
          <a:blip r:embed="rId2"/>
          <a:stretch>
            <a:fillRect/>
          </a:stretch>
        </p:blipFill>
        <p:spPr>
          <a:xfrm>
            <a:off x="292608" y="623279"/>
            <a:ext cx="8558784" cy="3609024"/>
          </a:xfrm>
          <a:prstGeom prst="rect">
            <a:avLst/>
          </a:prstGeom>
        </p:spPr>
      </p:pic>
      <p:sp>
        <p:nvSpPr>
          <p:cNvPr id="4" name="TextBox 3">
            <a:extLst>
              <a:ext uri="{FF2B5EF4-FFF2-40B4-BE49-F238E27FC236}">
                <a16:creationId xmlns:a16="http://schemas.microsoft.com/office/drawing/2014/main" id="{C4300BBF-A462-CD47-91F6-968920616A8B}"/>
              </a:ext>
            </a:extLst>
          </p:cNvPr>
          <p:cNvSpPr txBox="1"/>
          <p:nvPr/>
        </p:nvSpPr>
        <p:spPr>
          <a:xfrm>
            <a:off x="292608" y="4629172"/>
            <a:ext cx="8473345" cy="369332"/>
          </a:xfrm>
          <a:prstGeom prst="rect">
            <a:avLst/>
          </a:prstGeom>
          <a:noFill/>
        </p:spPr>
        <p:txBody>
          <a:bodyPr wrap="none" rtlCol="0">
            <a:spAutoFit/>
          </a:bodyPr>
          <a:lstStyle/>
          <a:p>
            <a:r>
              <a:rPr lang="en-CA" u="sng" dirty="0">
                <a:hlinkClick r:id="rId3"/>
              </a:rPr>
              <a:t>https://www.nytimes.com/2021/11/11/opinion/sway-kara-swisher-jaron-lanier.html</a:t>
            </a:r>
            <a:r>
              <a:rPr lang="en-CA" dirty="0"/>
              <a:t> </a:t>
            </a:r>
          </a:p>
        </p:txBody>
      </p:sp>
      <p:sp>
        <p:nvSpPr>
          <p:cNvPr id="5" name="TextBox 4">
            <a:extLst>
              <a:ext uri="{FF2B5EF4-FFF2-40B4-BE49-F238E27FC236}">
                <a16:creationId xmlns:a16="http://schemas.microsoft.com/office/drawing/2014/main" id="{3819DDCF-EED6-BD40-B38E-B0BFDB05FC42}"/>
              </a:ext>
            </a:extLst>
          </p:cNvPr>
          <p:cNvSpPr txBox="1"/>
          <p:nvPr/>
        </p:nvSpPr>
        <p:spPr>
          <a:xfrm>
            <a:off x="390144" y="5289433"/>
            <a:ext cx="8074455" cy="307777"/>
          </a:xfrm>
          <a:prstGeom prst="rect">
            <a:avLst/>
          </a:prstGeom>
          <a:noFill/>
        </p:spPr>
        <p:txBody>
          <a:bodyPr wrap="none" rtlCol="0">
            <a:spAutoFit/>
          </a:bodyPr>
          <a:lstStyle/>
          <a:p>
            <a:r>
              <a:rPr lang="en-CA" sz="1400" u="sng" dirty="0">
                <a:hlinkClick r:id="rId4"/>
              </a:rPr>
              <a:t>https://www.nytimes.com/2021/11/11/opinion/sway-kara-swisher-jaron-lanier.html?showTranscript=1</a:t>
            </a:r>
            <a:endParaRPr lang="en-CA" sz="1400" dirty="0"/>
          </a:p>
        </p:txBody>
      </p:sp>
    </p:spTree>
    <p:extLst>
      <p:ext uri="{BB962C8B-B14F-4D97-AF65-F5344CB8AC3E}">
        <p14:creationId xmlns:p14="http://schemas.microsoft.com/office/powerpoint/2010/main" val="1774974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8C55-4B1E-9748-8129-4ABB271E8119}"/>
              </a:ext>
            </a:extLst>
          </p:cNvPr>
          <p:cNvSpPr>
            <a:spLocks noGrp="1"/>
          </p:cNvSpPr>
          <p:nvPr>
            <p:ph type="title"/>
          </p:nvPr>
        </p:nvSpPr>
        <p:spPr>
          <a:xfrm>
            <a:off x="457200" y="0"/>
            <a:ext cx="8229600" cy="1016000"/>
          </a:xfrm>
        </p:spPr>
        <p:txBody>
          <a:bodyPr/>
          <a:lstStyle/>
          <a:p>
            <a:pPr algn="ctr"/>
            <a:r>
              <a:rPr lang="en-US" dirty="0">
                <a:solidFill>
                  <a:srgbClr val="FF0000"/>
                </a:solidFill>
              </a:rPr>
              <a:t>2</a:t>
            </a:r>
            <a:r>
              <a:rPr lang="en-US" dirty="0">
                <a:solidFill>
                  <a:schemeClr val="bg1"/>
                </a:solidFill>
              </a:rPr>
              <a:t>.</a:t>
            </a:r>
            <a:r>
              <a:rPr lang="en-US" dirty="0">
                <a:solidFill>
                  <a:srgbClr val="FFFF00"/>
                </a:solidFill>
              </a:rPr>
              <a:t> Orhan Works Update</a:t>
            </a:r>
            <a:r>
              <a:rPr lang="en-US" dirty="0">
                <a:solidFill>
                  <a:srgbClr val="FF0000"/>
                </a:solidFill>
              </a:rPr>
              <a:t>…</a:t>
            </a:r>
          </a:p>
        </p:txBody>
      </p:sp>
      <p:pic>
        <p:nvPicPr>
          <p:cNvPr id="4" name="Picture 3" descr="Graphical user interface, text, application, email&#10;&#10;Description automatically generated">
            <a:extLst>
              <a:ext uri="{FF2B5EF4-FFF2-40B4-BE49-F238E27FC236}">
                <a16:creationId xmlns:a16="http://schemas.microsoft.com/office/drawing/2014/main" id="{A62FAD12-B418-AC42-A417-D017EDFE1AF8}"/>
              </a:ext>
            </a:extLst>
          </p:cNvPr>
          <p:cNvPicPr>
            <a:picLocks noChangeAspect="1"/>
          </p:cNvPicPr>
          <p:nvPr/>
        </p:nvPicPr>
        <p:blipFill>
          <a:blip r:embed="rId2"/>
          <a:stretch>
            <a:fillRect/>
          </a:stretch>
        </p:blipFill>
        <p:spPr>
          <a:xfrm>
            <a:off x="1879600" y="1231900"/>
            <a:ext cx="5384800" cy="4394200"/>
          </a:xfrm>
          <a:prstGeom prst="rect">
            <a:avLst/>
          </a:prstGeom>
        </p:spPr>
      </p:pic>
    </p:spTree>
    <p:extLst>
      <p:ext uri="{BB962C8B-B14F-4D97-AF65-F5344CB8AC3E}">
        <p14:creationId xmlns:p14="http://schemas.microsoft.com/office/powerpoint/2010/main" val="1851161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DB118F98-4F33-3141-A7F8-E1A7488F7520}"/>
              </a:ext>
            </a:extLst>
          </p:cNvPr>
          <p:cNvPicPr>
            <a:picLocks noChangeAspect="1"/>
          </p:cNvPicPr>
          <p:nvPr/>
        </p:nvPicPr>
        <p:blipFill>
          <a:blip r:embed="rId2"/>
          <a:stretch>
            <a:fillRect/>
          </a:stretch>
        </p:blipFill>
        <p:spPr>
          <a:xfrm>
            <a:off x="434715" y="678268"/>
            <a:ext cx="8274570" cy="5005503"/>
          </a:xfrm>
          <a:prstGeom prst="rect">
            <a:avLst/>
          </a:prstGeom>
        </p:spPr>
      </p:pic>
    </p:spTree>
    <p:extLst>
      <p:ext uri="{BB962C8B-B14F-4D97-AF65-F5344CB8AC3E}">
        <p14:creationId xmlns:p14="http://schemas.microsoft.com/office/powerpoint/2010/main" val="2847478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488810CD-1375-F94D-9A98-E5DD1A45973A}"/>
              </a:ext>
            </a:extLst>
          </p:cNvPr>
          <p:cNvPicPr>
            <a:picLocks noChangeAspect="1"/>
          </p:cNvPicPr>
          <p:nvPr/>
        </p:nvPicPr>
        <p:blipFill>
          <a:blip r:embed="rId2"/>
          <a:stretch>
            <a:fillRect/>
          </a:stretch>
        </p:blipFill>
        <p:spPr>
          <a:xfrm>
            <a:off x="519677" y="1106749"/>
            <a:ext cx="8104646" cy="4044002"/>
          </a:xfrm>
          <a:prstGeom prst="rect">
            <a:avLst/>
          </a:prstGeom>
        </p:spPr>
      </p:pic>
    </p:spTree>
    <p:extLst>
      <p:ext uri="{BB962C8B-B14F-4D97-AF65-F5344CB8AC3E}">
        <p14:creationId xmlns:p14="http://schemas.microsoft.com/office/powerpoint/2010/main" val="606214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6A1B-C713-964A-BD5C-956B6192CD4D}"/>
              </a:ext>
            </a:extLst>
          </p:cNvPr>
          <p:cNvSpPr>
            <a:spLocks noGrp="1"/>
          </p:cNvSpPr>
          <p:nvPr>
            <p:ph type="title"/>
          </p:nvPr>
        </p:nvSpPr>
        <p:spPr>
          <a:xfrm>
            <a:off x="457200" y="74345"/>
            <a:ext cx="8229600" cy="1016000"/>
          </a:xfrm>
        </p:spPr>
        <p:txBody>
          <a:bodyPr>
            <a:normAutofit/>
          </a:bodyPr>
          <a:lstStyle/>
          <a:p>
            <a:pPr algn="ctr"/>
            <a:r>
              <a:rPr lang="en-US" sz="4800" b="1" dirty="0">
                <a:solidFill>
                  <a:srgbClr val="FF0000"/>
                </a:solidFill>
              </a:rPr>
              <a:t>3</a:t>
            </a:r>
            <a:r>
              <a:rPr lang="en-US" sz="4800" b="1" dirty="0">
                <a:solidFill>
                  <a:schemeClr val="bg1"/>
                </a:solidFill>
              </a:rPr>
              <a:t>.</a:t>
            </a:r>
            <a:r>
              <a:rPr lang="en-US" sz="4800" b="1" dirty="0">
                <a:solidFill>
                  <a:schemeClr val="bg1">
                    <a:lumMod val="65000"/>
                  </a:schemeClr>
                </a:solidFill>
              </a:rPr>
              <a:t> The Blackest Black</a:t>
            </a:r>
          </a:p>
        </p:txBody>
      </p:sp>
      <p:pic>
        <p:nvPicPr>
          <p:cNvPr id="4" name="Picture 3" descr="A person standing in front of a building with a red balloon&#10;&#10;Description automatically generated with low confidence">
            <a:extLst>
              <a:ext uri="{FF2B5EF4-FFF2-40B4-BE49-F238E27FC236}">
                <a16:creationId xmlns:a16="http://schemas.microsoft.com/office/drawing/2014/main" id="{F249EC05-DF4A-D34D-96B0-02B21394EE16}"/>
              </a:ext>
            </a:extLst>
          </p:cNvPr>
          <p:cNvPicPr>
            <a:picLocks noChangeAspect="1"/>
          </p:cNvPicPr>
          <p:nvPr/>
        </p:nvPicPr>
        <p:blipFill>
          <a:blip r:embed="rId2"/>
          <a:stretch>
            <a:fillRect/>
          </a:stretch>
        </p:blipFill>
        <p:spPr>
          <a:xfrm>
            <a:off x="2681766" y="1090345"/>
            <a:ext cx="3780467" cy="4726791"/>
          </a:xfrm>
          <a:prstGeom prst="rect">
            <a:avLst/>
          </a:prstGeom>
        </p:spPr>
      </p:pic>
    </p:spTree>
    <p:extLst>
      <p:ext uri="{BB962C8B-B14F-4D97-AF65-F5344CB8AC3E}">
        <p14:creationId xmlns:p14="http://schemas.microsoft.com/office/powerpoint/2010/main" val="3961218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3BB9F9C-FD5D-6A47-91C1-56E1F5547751}"/>
              </a:ext>
            </a:extLst>
          </p:cNvPr>
          <p:cNvPicPr>
            <a:picLocks noChangeAspect="1"/>
          </p:cNvPicPr>
          <p:nvPr/>
        </p:nvPicPr>
        <p:blipFill>
          <a:blip r:embed="rId2"/>
          <a:stretch>
            <a:fillRect/>
          </a:stretch>
        </p:blipFill>
        <p:spPr>
          <a:xfrm>
            <a:off x="3059072" y="234778"/>
            <a:ext cx="3025856" cy="5523470"/>
          </a:xfrm>
          <a:prstGeom prst="rect">
            <a:avLst/>
          </a:prstGeom>
        </p:spPr>
      </p:pic>
    </p:spTree>
    <p:extLst>
      <p:ext uri="{BB962C8B-B14F-4D97-AF65-F5344CB8AC3E}">
        <p14:creationId xmlns:p14="http://schemas.microsoft.com/office/powerpoint/2010/main" val="138050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black&#10;&#10;Description automatically generated">
            <a:extLst>
              <a:ext uri="{FF2B5EF4-FFF2-40B4-BE49-F238E27FC236}">
                <a16:creationId xmlns:a16="http://schemas.microsoft.com/office/drawing/2014/main" id="{44710914-AA3B-C741-83C4-C6A53D91D701}"/>
              </a:ext>
            </a:extLst>
          </p:cNvPr>
          <p:cNvPicPr>
            <a:picLocks noChangeAspect="1"/>
          </p:cNvPicPr>
          <p:nvPr/>
        </p:nvPicPr>
        <p:blipFill>
          <a:blip r:embed="rId2"/>
          <a:stretch>
            <a:fillRect/>
          </a:stretch>
        </p:blipFill>
        <p:spPr>
          <a:xfrm>
            <a:off x="2014938" y="111211"/>
            <a:ext cx="5114124" cy="5702391"/>
          </a:xfrm>
          <a:prstGeom prst="rect">
            <a:avLst/>
          </a:prstGeom>
        </p:spPr>
      </p:pic>
    </p:spTree>
    <p:extLst>
      <p:ext uri="{BB962C8B-B14F-4D97-AF65-F5344CB8AC3E}">
        <p14:creationId xmlns:p14="http://schemas.microsoft.com/office/powerpoint/2010/main" val="4224046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0152390-1D89-E946-BED2-879087A96141}"/>
              </a:ext>
            </a:extLst>
          </p:cNvPr>
          <p:cNvPicPr>
            <a:picLocks noChangeAspect="1"/>
          </p:cNvPicPr>
          <p:nvPr/>
        </p:nvPicPr>
        <p:blipFill>
          <a:blip r:embed="rId2"/>
          <a:stretch>
            <a:fillRect/>
          </a:stretch>
        </p:blipFill>
        <p:spPr>
          <a:xfrm>
            <a:off x="2077797" y="185352"/>
            <a:ext cx="4988406" cy="5622324"/>
          </a:xfrm>
          <a:prstGeom prst="rect">
            <a:avLst/>
          </a:prstGeom>
        </p:spPr>
      </p:pic>
    </p:spTree>
    <p:extLst>
      <p:ext uri="{BB962C8B-B14F-4D97-AF65-F5344CB8AC3E}">
        <p14:creationId xmlns:p14="http://schemas.microsoft.com/office/powerpoint/2010/main" val="881025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C0A7975-E1BD-6B43-98C8-1438D4012B36}"/>
              </a:ext>
            </a:extLst>
          </p:cNvPr>
          <p:cNvPicPr>
            <a:picLocks noChangeAspect="1"/>
          </p:cNvPicPr>
          <p:nvPr/>
        </p:nvPicPr>
        <p:blipFill>
          <a:blip r:embed="rId2"/>
          <a:stretch>
            <a:fillRect/>
          </a:stretch>
        </p:blipFill>
        <p:spPr>
          <a:xfrm>
            <a:off x="2219409" y="185351"/>
            <a:ext cx="4705182" cy="5657765"/>
          </a:xfrm>
          <a:prstGeom prst="rect">
            <a:avLst/>
          </a:prstGeom>
        </p:spPr>
      </p:pic>
    </p:spTree>
    <p:extLst>
      <p:ext uri="{BB962C8B-B14F-4D97-AF65-F5344CB8AC3E}">
        <p14:creationId xmlns:p14="http://schemas.microsoft.com/office/powerpoint/2010/main" val="4285218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Stuff</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sinesscard, screenshot&#10;&#10;Description automatically generated">
            <a:extLst>
              <a:ext uri="{FF2B5EF4-FFF2-40B4-BE49-F238E27FC236}">
                <a16:creationId xmlns:a16="http://schemas.microsoft.com/office/drawing/2014/main" id="{3EEE0D00-273A-B949-B303-840793FD9BFD}"/>
              </a:ext>
            </a:extLst>
          </p:cNvPr>
          <p:cNvPicPr>
            <a:picLocks noChangeAspect="1"/>
          </p:cNvPicPr>
          <p:nvPr/>
        </p:nvPicPr>
        <p:blipFill>
          <a:blip r:embed="rId2"/>
          <a:stretch>
            <a:fillRect/>
          </a:stretch>
        </p:blipFill>
        <p:spPr>
          <a:xfrm>
            <a:off x="2728598" y="123568"/>
            <a:ext cx="3686803" cy="5745892"/>
          </a:xfrm>
          <a:prstGeom prst="rect">
            <a:avLst/>
          </a:prstGeom>
        </p:spPr>
      </p:pic>
    </p:spTree>
    <p:extLst>
      <p:ext uri="{BB962C8B-B14F-4D97-AF65-F5344CB8AC3E}">
        <p14:creationId xmlns:p14="http://schemas.microsoft.com/office/powerpoint/2010/main" val="817604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9DF6519-BBF4-2E41-B08D-AEB9F3FB9C11}"/>
              </a:ext>
            </a:extLst>
          </p:cNvPr>
          <p:cNvPicPr>
            <a:picLocks noChangeAspect="1"/>
          </p:cNvPicPr>
          <p:nvPr/>
        </p:nvPicPr>
        <p:blipFill>
          <a:blip r:embed="rId2"/>
          <a:stretch>
            <a:fillRect/>
          </a:stretch>
        </p:blipFill>
        <p:spPr>
          <a:xfrm>
            <a:off x="2309055" y="127322"/>
            <a:ext cx="4525890" cy="5671595"/>
          </a:xfrm>
          <a:prstGeom prst="rect">
            <a:avLst/>
          </a:prstGeom>
        </p:spPr>
      </p:pic>
    </p:spTree>
    <p:extLst>
      <p:ext uri="{BB962C8B-B14F-4D97-AF65-F5344CB8AC3E}">
        <p14:creationId xmlns:p14="http://schemas.microsoft.com/office/powerpoint/2010/main" val="4167339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E086B4BD-2531-EE49-9E76-7ADC321E17ED}"/>
              </a:ext>
            </a:extLst>
          </p:cNvPr>
          <p:cNvPicPr>
            <a:picLocks noChangeAspect="1"/>
          </p:cNvPicPr>
          <p:nvPr/>
        </p:nvPicPr>
        <p:blipFill>
          <a:blip r:embed="rId2"/>
          <a:stretch>
            <a:fillRect/>
          </a:stretch>
        </p:blipFill>
        <p:spPr>
          <a:xfrm>
            <a:off x="2029201" y="173621"/>
            <a:ext cx="5085598" cy="5613870"/>
          </a:xfrm>
          <a:prstGeom prst="rect">
            <a:avLst/>
          </a:prstGeom>
        </p:spPr>
      </p:pic>
    </p:spTree>
    <p:extLst>
      <p:ext uri="{BB962C8B-B14F-4D97-AF65-F5344CB8AC3E}">
        <p14:creationId xmlns:p14="http://schemas.microsoft.com/office/powerpoint/2010/main" val="2808725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BC5E31D-AC49-FD49-A285-DA9CC2F3660A}"/>
              </a:ext>
            </a:extLst>
          </p:cNvPr>
          <p:cNvPicPr>
            <a:picLocks noChangeAspect="1"/>
          </p:cNvPicPr>
          <p:nvPr/>
        </p:nvPicPr>
        <p:blipFill>
          <a:blip r:embed="rId2"/>
          <a:stretch>
            <a:fillRect/>
          </a:stretch>
        </p:blipFill>
        <p:spPr>
          <a:xfrm>
            <a:off x="2086012" y="173621"/>
            <a:ext cx="4971975" cy="5590572"/>
          </a:xfrm>
          <a:prstGeom prst="rect">
            <a:avLst/>
          </a:prstGeom>
        </p:spPr>
      </p:pic>
    </p:spTree>
    <p:extLst>
      <p:ext uri="{BB962C8B-B14F-4D97-AF65-F5344CB8AC3E}">
        <p14:creationId xmlns:p14="http://schemas.microsoft.com/office/powerpoint/2010/main" val="3596977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AB4C-8EAA-0640-83CF-8A8B23C27246}"/>
              </a:ext>
            </a:extLst>
          </p:cNvPr>
          <p:cNvSpPr>
            <a:spLocks noGrp="1"/>
          </p:cNvSpPr>
          <p:nvPr>
            <p:ph type="title"/>
          </p:nvPr>
        </p:nvSpPr>
        <p:spPr/>
        <p:txBody>
          <a:bodyPr/>
          <a:lstStyle/>
          <a:p>
            <a:pPr algn="ctr"/>
            <a:r>
              <a:rPr lang="en-US" dirty="0">
                <a:solidFill>
                  <a:srgbClr val="FF0000"/>
                </a:solidFill>
              </a:rPr>
              <a:t>4</a:t>
            </a:r>
            <a:r>
              <a:rPr lang="en-US" dirty="0">
                <a:solidFill>
                  <a:schemeClr val="bg1"/>
                </a:solidFill>
              </a:rPr>
              <a:t>.</a:t>
            </a:r>
            <a:r>
              <a:rPr lang="en-US" dirty="0">
                <a:solidFill>
                  <a:srgbClr val="FFFF00"/>
                </a:solidFill>
              </a:rPr>
              <a:t> NFT Update</a:t>
            </a:r>
            <a:r>
              <a:rPr lang="en-US" dirty="0">
                <a:solidFill>
                  <a:srgbClr val="FF0000"/>
                </a:solidFill>
              </a:rPr>
              <a:t>…</a:t>
            </a:r>
          </a:p>
        </p:txBody>
      </p:sp>
      <p:pic>
        <p:nvPicPr>
          <p:cNvPr id="3" name="Picture 2">
            <a:extLst>
              <a:ext uri="{FF2B5EF4-FFF2-40B4-BE49-F238E27FC236}">
                <a16:creationId xmlns:a16="http://schemas.microsoft.com/office/drawing/2014/main" id="{291E5A56-7F39-B144-80B6-1B156DAEFB3A}"/>
              </a:ext>
            </a:extLst>
          </p:cNvPr>
          <p:cNvPicPr>
            <a:picLocks noChangeAspect="1"/>
          </p:cNvPicPr>
          <p:nvPr/>
        </p:nvPicPr>
        <p:blipFill>
          <a:blip r:embed="rId2"/>
          <a:stretch>
            <a:fillRect/>
          </a:stretch>
        </p:blipFill>
        <p:spPr>
          <a:xfrm>
            <a:off x="2057250" y="1590693"/>
            <a:ext cx="5029500" cy="3776870"/>
          </a:xfrm>
          <a:prstGeom prst="rect">
            <a:avLst/>
          </a:prstGeom>
        </p:spPr>
      </p:pic>
    </p:spTree>
    <p:extLst>
      <p:ext uri="{BB962C8B-B14F-4D97-AF65-F5344CB8AC3E}">
        <p14:creationId xmlns:p14="http://schemas.microsoft.com/office/powerpoint/2010/main" val="1583500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257206-4011-A54F-A951-67FE2F94B44C}"/>
              </a:ext>
            </a:extLst>
          </p:cNvPr>
          <p:cNvSpPr txBox="1"/>
          <p:nvPr/>
        </p:nvSpPr>
        <p:spPr>
          <a:xfrm>
            <a:off x="408712" y="5388428"/>
            <a:ext cx="8326575" cy="461665"/>
          </a:xfrm>
          <a:prstGeom prst="rect">
            <a:avLst/>
          </a:prstGeom>
          <a:noFill/>
        </p:spPr>
        <p:txBody>
          <a:bodyPr wrap="none" rtlCol="0">
            <a:spAutoFit/>
          </a:bodyPr>
          <a:lstStyle/>
          <a:p>
            <a:r>
              <a:rPr lang="en-US" sz="2400" dirty="0">
                <a:hlinkClick r:id="rId2"/>
              </a:rPr>
              <a:t>https://twitter.com/grimmelm/status/1459668266515931140</a:t>
            </a:r>
            <a:r>
              <a:rPr lang="en-US" sz="2400" dirty="0"/>
              <a:t> </a:t>
            </a:r>
          </a:p>
        </p:txBody>
      </p:sp>
      <p:pic>
        <p:nvPicPr>
          <p:cNvPr id="4" name="Picture 3" descr="Graphical user interface, text, application&#10;&#10;Description automatically generated">
            <a:extLst>
              <a:ext uri="{FF2B5EF4-FFF2-40B4-BE49-F238E27FC236}">
                <a16:creationId xmlns:a16="http://schemas.microsoft.com/office/drawing/2014/main" id="{CF96598C-70AA-9142-8FA3-4B09C529903A}"/>
              </a:ext>
            </a:extLst>
          </p:cNvPr>
          <p:cNvPicPr>
            <a:picLocks noChangeAspect="1"/>
          </p:cNvPicPr>
          <p:nvPr/>
        </p:nvPicPr>
        <p:blipFill>
          <a:blip r:embed="rId3"/>
          <a:stretch>
            <a:fillRect/>
          </a:stretch>
        </p:blipFill>
        <p:spPr>
          <a:xfrm>
            <a:off x="1923647" y="315687"/>
            <a:ext cx="5296703" cy="5072741"/>
          </a:xfrm>
          <a:prstGeom prst="rect">
            <a:avLst/>
          </a:prstGeom>
        </p:spPr>
      </p:pic>
    </p:spTree>
    <p:extLst>
      <p:ext uri="{BB962C8B-B14F-4D97-AF65-F5344CB8AC3E}">
        <p14:creationId xmlns:p14="http://schemas.microsoft.com/office/powerpoint/2010/main" val="493793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monitor, screen&#10;&#10;Description automatically generated">
            <a:extLst>
              <a:ext uri="{FF2B5EF4-FFF2-40B4-BE49-F238E27FC236}">
                <a16:creationId xmlns:a16="http://schemas.microsoft.com/office/drawing/2014/main" id="{47CE6F42-70D9-BC41-BD92-C22EC6046C12}"/>
              </a:ext>
            </a:extLst>
          </p:cNvPr>
          <p:cNvPicPr>
            <a:picLocks noChangeAspect="1"/>
          </p:cNvPicPr>
          <p:nvPr/>
        </p:nvPicPr>
        <p:blipFill>
          <a:blip r:embed="rId2"/>
          <a:stretch>
            <a:fillRect/>
          </a:stretch>
        </p:blipFill>
        <p:spPr>
          <a:xfrm>
            <a:off x="1657051" y="304800"/>
            <a:ext cx="5829898" cy="5268662"/>
          </a:xfrm>
          <a:prstGeom prst="rect">
            <a:avLst/>
          </a:prstGeom>
        </p:spPr>
      </p:pic>
    </p:spTree>
    <p:extLst>
      <p:ext uri="{BB962C8B-B14F-4D97-AF65-F5344CB8AC3E}">
        <p14:creationId xmlns:p14="http://schemas.microsoft.com/office/powerpoint/2010/main" val="2016846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AAC90272-86EA-3F41-A18E-0FBF23C55708}"/>
              </a:ext>
            </a:extLst>
          </p:cNvPr>
          <p:cNvPicPr>
            <a:picLocks noChangeAspect="1"/>
          </p:cNvPicPr>
          <p:nvPr/>
        </p:nvPicPr>
        <p:blipFill>
          <a:blip r:embed="rId2"/>
          <a:stretch>
            <a:fillRect/>
          </a:stretch>
        </p:blipFill>
        <p:spPr>
          <a:xfrm>
            <a:off x="1950167" y="195943"/>
            <a:ext cx="5243666" cy="5551714"/>
          </a:xfrm>
          <a:prstGeom prst="rect">
            <a:avLst/>
          </a:prstGeom>
        </p:spPr>
      </p:pic>
    </p:spTree>
    <p:extLst>
      <p:ext uri="{BB962C8B-B14F-4D97-AF65-F5344CB8AC3E}">
        <p14:creationId xmlns:p14="http://schemas.microsoft.com/office/powerpoint/2010/main" val="3311973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03B79A6-6726-7340-B588-B7EFC0CE3002}"/>
              </a:ext>
            </a:extLst>
          </p:cNvPr>
          <p:cNvPicPr>
            <a:picLocks noChangeAspect="1"/>
          </p:cNvPicPr>
          <p:nvPr/>
        </p:nvPicPr>
        <p:blipFill>
          <a:blip r:embed="rId2"/>
          <a:stretch>
            <a:fillRect/>
          </a:stretch>
        </p:blipFill>
        <p:spPr>
          <a:xfrm>
            <a:off x="2251029" y="250370"/>
            <a:ext cx="4641941" cy="5573487"/>
          </a:xfrm>
          <a:prstGeom prst="rect">
            <a:avLst/>
          </a:prstGeom>
        </p:spPr>
      </p:pic>
    </p:spTree>
    <p:extLst>
      <p:ext uri="{BB962C8B-B14F-4D97-AF65-F5344CB8AC3E}">
        <p14:creationId xmlns:p14="http://schemas.microsoft.com/office/powerpoint/2010/main" val="12054151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B892276-2E58-FA4C-AF9E-943AED4390BB}"/>
              </a:ext>
            </a:extLst>
          </p:cNvPr>
          <p:cNvPicPr>
            <a:picLocks noChangeAspect="1"/>
          </p:cNvPicPr>
          <p:nvPr/>
        </p:nvPicPr>
        <p:blipFill>
          <a:blip r:embed="rId2"/>
          <a:stretch>
            <a:fillRect/>
          </a:stretch>
        </p:blipFill>
        <p:spPr>
          <a:xfrm>
            <a:off x="2085222" y="250371"/>
            <a:ext cx="4973555" cy="5508171"/>
          </a:xfrm>
          <a:prstGeom prst="rect">
            <a:avLst/>
          </a:prstGeom>
        </p:spPr>
      </p:pic>
    </p:spTree>
    <p:extLst>
      <p:ext uri="{BB962C8B-B14F-4D97-AF65-F5344CB8AC3E}">
        <p14:creationId xmlns:p14="http://schemas.microsoft.com/office/powerpoint/2010/main" val="230652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1613-7F8F-E246-A0C2-9BA83B1081F1}"/>
              </a:ext>
            </a:extLst>
          </p:cNvPr>
          <p:cNvSpPr>
            <a:spLocks noGrp="1"/>
          </p:cNvSpPr>
          <p:nvPr>
            <p:ph type="title"/>
          </p:nvPr>
        </p:nvSpPr>
        <p:spPr>
          <a:xfrm>
            <a:off x="457200" y="0"/>
            <a:ext cx="8229600" cy="1016000"/>
          </a:xfrm>
        </p:spPr>
        <p:txBody>
          <a:bodyPr/>
          <a:lstStyle/>
          <a:p>
            <a:pPr algn="ctr"/>
            <a:r>
              <a:rPr lang="en-US" dirty="0">
                <a:solidFill>
                  <a:schemeClr val="bg1"/>
                </a:solidFill>
              </a:rPr>
              <a:t>Any Questions</a:t>
            </a:r>
            <a:r>
              <a:rPr lang="en-US" dirty="0">
                <a:solidFill>
                  <a:srgbClr val="FFFF00"/>
                </a:solidFill>
              </a:rPr>
              <a:t>?</a:t>
            </a:r>
            <a:r>
              <a:rPr lang="en-US" dirty="0">
                <a:solidFill>
                  <a:srgbClr val="FF0000"/>
                </a:solidFill>
              </a:rPr>
              <a:t>…</a:t>
            </a:r>
          </a:p>
        </p:txBody>
      </p:sp>
      <p:pic>
        <p:nvPicPr>
          <p:cNvPr id="4" name="Picture 3" descr="Graphical user interface, text, application, email&#10;&#10;Description automatically generated">
            <a:extLst>
              <a:ext uri="{FF2B5EF4-FFF2-40B4-BE49-F238E27FC236}">
                <a16:creationId xmlns:a16="http://schemas.microsoft.com/office/drawing/2014/main" id="{14BB107A-1E4B-5F4F-B3B3-3FCA56D8383C}"/>
              </a:ext>
            </a:extLst>
          </p:cNvPr>
          <p:cNvPicPr>
            <a:picLocks noChangeAspect="1"/>
          </p:cNvPicPr>
          <p:nvPr/>
        </p:nvPicPr>
        <p:blipFill>
          <a:blip r:embed="rId2"/>
          <a:stretch>
            <a:fillRect/>
          </a:stretch>
        </p:blipFill>
        <p:spPr>
          <a:xfrm>
            <a:off x="2306107" y="1031283"/>
            <a:ext cx="4241838" cy="4795434"/>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D937378-6ED9-2448-82B2-DA30ED7AD12A}"/>
                  </a:ext>
                </a:extLst>
              </p14:cNvPr>
              <p14:cNvContentPartPr/>
              <p14:nvPr/>
            </p14:nvContentPartPr>
            <p14:xfrm>
              <a:off x="4274706" y="1819043"/>
              <a:ext cx="639720" cy="338040"/>
            </p14:xfrm>
          </p:contentPart>
        </mc:Choice>
        <mc:Fallback xmlns="">
          <p:pic>
            <p:nvPicPr>
              <p:cNvPr id="6" name="Ink 5">
                <a:extLst>
                  <a:ext uri="{FF2B5EF4-FFF2-40B4-BE49-F238E27FC236}">
                    <a16:creationId xmlns:a16="http://schemas.microsoft.com/office/drawing/2014/main" id="{7D937378-6ED9-2448-82B2-DA30ED7AD12A}"/>
                  </a:ext>
                </a:extLst>
              </p:cNvPr>
              <p:cNvPicPr/>
              <p:nvPr/>
            </p:nvPicPr>
            <p:blipFill>
              <a:blip r:embed="rId4"/>
              <a:stretch>
                <a:fillRect/>
              </a:stretch>
            </p:blipFill>
            <p:spPr>
              <a:xfrm>
                <a:off x="4266066" y="1810403"/>
                <a:ext cx="657360" cy="355680"/>
              </a:xfrm>
              <a:prstGeom prst="rect">
                <a:avLst/>
              </a:prstGeom>
            </p:spPr>
          </p:pic>
        </mc:Fallback>
      </mc:AlternateContent>
    </p:spTree>
    <p:extLst>
      <p:ext uri="{BB962C8B-B14F-4D97-AF65-F5344CB8AC3E}">
        <p14:creationId xmlns:p14="http://schemas.microsoft.com/office/powerpoint/2010/main" val="39514945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7669" y="2098098"/>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31747254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169673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8AC787-053C-A94B-ADB3-799983769EC9}"/>
              </a:ext>
            </a:extLst>
          </p:cNvPr>
          <p:cNvSpPr>
            <a:spLocks noGrp="1"/>
          </p:cNvSpPr>
          <p:nvPr>
            <p:ph sz="quarter" idx="10"/>
          </p:nvPr>
        </p:nvSpPr>
        <p:spPr>
          <a:xfrm>
            <a:off x="457200" y="1501254"/>
            <a:ext cx="8229600" cy="3951748"/>
          </a:xfrm>
        </p:spPr>
        <p:txBody>
          <a:bodyPr>
            <a:normAutofit/>
          </a:bodyPr>
          <a:lstStyle/>
          <a:p>
            <a:pPr marL="0" indent="0" algn="ctr">
              <a:buNone/>
            </a:pPr>
            <a:r>
              <a:rPr lang="en-US" sz="6000" dirty="0">
                <a:solidFill>
                  <a:srgbClr val="FF0000"/>
                </a:solidFill>
              </a:rPr>
              <a:t>For Next Class</a:t>
            </a:r>
            <a:r>
              <a:rPr lang="en-US" sz="6000" dirty="0">
                <a:solidFill>
                  <a:schemeClr val="bg1"/>
                </a:solidFill>
              </a:rPr>
              <a:t>:</a:t>
            </a:r>
            <a:r>
              <a:rPr lang="en-US" sz="6000" dirty="0"/>
              <a:t> </a:t>
            </a:r>
            <a:r>
              <a:rPr lang="en-US" sz="6000" dirty="0">
                <a:solidFill>
                  <a:srgbClr val="FFFF00"/>
                </a:solidFill>
              </a:rPr>
              <a:t>Keep a list of interesting brands to see how they would hold up under Canadian trademark law</a:t>
            </a:r>
            <a:r>
              <a:rPr lang="en-US" sz="6000" dirty="0">
                <a:solidFill>
                  <a:srgbClr val="FF0000"/>
                </a:solidFill>
              </a:rPr>
              <a:t>. </a:t>
            </a:r>
            <a:r>
              <a:rPr lang="en-US" sz="6000" dirty="0"/>
              <a:t>  </a:t>
            </a:r>
          </a:p>
        </p:txBody>
      </p:sp>
    </p:spTree>
    <p:extLst>
      <p:ext uri="{BB962C8B-B14F-4D97-AF65-F5344CB8AC3E}">
        <p14:creationId xmlns:p14="http://schemas.microsoft.com/office/powerpoint/2010/main" val="1210336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8D50CCB-05EF-E246-B6F2-D1E86FD1FCC8}"/>
              </a:ext>
            </a:extLst>
          </p:cNvPr>
          <p:cNvPicPr>
            <a:picLocks noChangeAspect="1"/>
          </p:cNvPicPr>
          <p:nvPr/>
        </p:nvPicPr>
        <p:blipFill>
          <a:blip r:embed="rId2"/>
          <a:stretch>
            <a:fillRect/>
          </a:stretch>
        </p:blipFill>
        <p:spPr>
          <a:xfrm>
            <a:off x="2471979" y="201478"/>
            <a:ext cx="4200041" cy="5672380"/>
          </a:xfrm>
          <a:prstGeom prst="rect">
            <a:avLst/>
          </a:prstGeom>
        </p:spPr>
      </p:pic>
    </p:spTree>
    <p:extLst>
      <p:ext uri="{BB962C8B-B14F-4D97-AF65-F5344CB8AC3E}">
        <p14:creationId xmlns:p14="http://schemas.microsoft.com/office/powerpoint/2010/main" val="2841715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2D3443E-AB2F-314A-9EB0-09844784A65F}"/>
              </a:ext>
            </a:extLst>
          </p:cNvPr>
          <p:cNvPicPr>
            <a:picLocks noChangeAspect="1"/>
          </p:cNvPicPr>
          <p:nvPr/>
        </p:nvPicPr>
        <p:blipFill>
          <a:blip r:embed="rId2"/>
          <a:stretch>
            <a:fillRect/>
          </a:stretch>
        </p:blipFill>
        <p:spPr>
          <a:xfrm>
            <a:off x="2137828" y="139485"/>
            <a:ext cx="4868343" cy="5718875"/>
          </a:xfrm>
          <a:prstGeom prst="rect">
            <a:avLst/>
          </a:prstGeom>
        </p:spPr>
      </p:pic>
    </p:spTree>
    <p:extLst>
      <p:ext uri="{BB962C8B-B14F-4D97-AF65-F5344CB8AC3E}">
        <p14:creationId xmlns:p14="http://schemas.microsoft.com/office/powerpoint/2010/main" val="36528578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94172CA-B31F-D043-8295-33E3B2BAD8BC}"/>
              </a:ext>
            </a:extLst>
          </p:cNvPr>
          <p:cNvPicPr>
            <a:picLocks noChangeAspect="1"/>
          </p:cNvPicPr>
          <p:nvPr/>
        </p:nvPicPr>
        <p:blipFill>
          <a:blip r:embed="rId2"/>
          <a:stretch>
            <a:fillRect/>
          </a:stretch>
        </p:blipFill>
        <p:spPr>
          <a:xfrm>
            <a:off x="3125903" y="170482"/>
            <a:ext cx="2892194" cy="5610386"/>
          </a:xfrm>
          <a:prstGeom prst="rect">
            <a:avLst/>
          </a:prstGeom>
        </p:spPr>
      </p:pic>
    </p:spTree>
    <p:extLst>
      <p:ext uri="{BB962C8B-B14F-4D97-AF65-F5344CB8AC3E}">
        <p14:creationId xmlns:p14="http://schemas.microsoft.com/office/powerpoint/2010/main" val="90876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CE4F30A-F908-4640-BFE7-2C11D7D9C274}"/>
              </a:ext>
            </a:extLst>
          </p:cNvPr>
          <p:cNvPicPr>
            <a:picLocks noChangeAspect="1"/>
          </p:cNvPicPr>
          <p:nvPr/>
        </p:nvPicPr>
        <p:blipFill>
          <a:blip r:embed="rId2"/>
          <a:stretch>
            <a:fillRect/>
          </a:stretch>
        </p:blipFill>
        <p:spPr>
          <a:xfrm>
            <a:off x="3044821" y="170481"/>
            <a:ext cx="3054358" cy="5672380"/>
          </a:xfrm>
          <a:prstGeom prst="rect">
            <a:avLst/>
          </a:prstGeom>
        </p:spPr>
      </p:pic>
    </p:spTree>
    <p:extLst>
      <p:ext uri="{BB962C8B-B14F-4D97-AF65-F5344CB8AC3E}">
        <p14:creationId xmlns:p14="http://schemas.microsoft.com/office/powerpoint/2010/main" val="22417490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593142E0-E6E5-554F-B34A-791AD8843982}"/>
              </a:ext>
            </a:extLst>
          </p:cNvPr>
          <p:cNvPicPr>
            <a:picLocks noChangeAspect="1"/>
          </p:cNvPicPr>
          <p:nvPr/>
        </p:nvPicPr>
        <p:blipFill>
          <a:blip r:embed="rId2"/>
          <a:stretch>
            <a:fillRect/>
          </a:stretch>
        </p:blipFill>
        <p:spPr>
          <a:xfrm>
            <a:off x="2627354" y="278969"/>
            <a:ext cx="3889291" cy="5553459"/>
          </a:xfrm>
          <a:prstGeom prst="rect">
            <a:avLst/>
          </a:prstGeom>
        </p:spPr>
      </p:pic>
    </p:spTree>
    <p:extLst>
      <p:ext uri="{BB962C8B-B14F-4D97-AF65-F5344CB8AC3E}">
        <p14:creationId xmlns:p14="http://schemas.microsoft.com/office/powerpoint/2010/main" val="39503607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E5FCBF3-208A-C44D-BE21-E7214C2E1509}"/>
              </a:ext>
            </a:extLst>
          </p:cNvPr>
          <p:cNvPicPr>
            <a:picLocks noChangeAspect="1"/>
          </p:cNvPicPr>
          <p:nvPr/>
        </p:nvPicPr>
        <p:blipFill>
          <a:blip r:embed="rId2"/>
          <a:stretch>
            <a:fillRect/>
          </a:stretch>
        </p:blipFill>
        <p:spPr>
          <a:xfrm>
            <a:off x="2672831" y="154983"/>
            <a:ext cx="3798337" cy="5656881"/>
          </a:xfrm>
          <a:prstGeom prst="rect">
            <a:avLst/>
          </a:prstGeom>
        </p:spPr>
      </p:pic>
    </p:spTree>
    <p:extLst>
      <p:ext uri="{BB962C8B-B14F-4D97-AF65-F5344CB8AC3E}">
        <p14:creationId xmlns:p14="http://schemas.microsoft.com/office/powerpoint/2010/main" val="2841382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D6CA9B44-CEE6-EF40-B953-CF7A0E2D8636}"/>
              </a:ext>
            </a:extLst>
          </p:cNvPr>
          <p:cNvPicPr>
            <a:picLocks noChangeAspect="1"/>
          </p:cNvPicPr>
          <p:nvPr/>
        </p:nvPicPr>
        <p:blipFill>
          <a:blip r:embed="rId2"/>
          <a:stretch>
            <a:fillRect/>
          </a:stretch>
        </p:blipFill>
        <p:spPr>
          <a:xfrm rot="5400000">
            <a:off x="1834055" y="1020816"/>
            <a:ext cx="5475890" cy="4106918"/>
          </a:xfrm>
          <a:prstGeom prst="rect">
            <a:avLst/>
          </a:prstGeom>
        </p:spPr>
      </p:pic>
    </p:spTree>
    <p:extLst>
      <p:ext uri="{BB962C8B-B14F-4D97-AF65-F5344CB8AC3E}">
        <p14:creationId xmlns:p14="http://schemas.microsoft.com/office/powerpoint/2010/main" val="1314351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405F764-5FAB-0C4E-A1CF-08B81CC66B98}"/>
              </a:ext>
            </a:extLst>
          </p:cNvPr>
          <p:cNvPicPr>
            <a:picLocks noChangeAspect="1"/>
          </p:cNvPicPr>
          <p:nvPr/>
        </p:nvPicPr>
        <p:blipFill>
          <a:blip r:embed="rId2"/>
          <a:stretch>
            <a:fillRect/>
          </a:stretch>
        </p:blipFill>
        <p:spPr>
          <a:xfrm>
            <a:off x="2539246" y="265408"/>
            <a:ext cx="4065507" cy="5458112"/>
          </a:xfrm>
          <a:prstGeom prst="rect">
            <a:avLst/>
          </a:prstGeom>
        </p:spPr>
      </p:pic>
    </p:spTree>
    <p:extLst>
      <p:ext uri="{BB962C8B-B14F-4D97-AF65-F5344CB8AC3E}">
        <p14:creationId xmlns:p14="http://schemas.microsoft.com/office/powerpoint/2010/main" val="19654200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E73C1-2F39-A947-8BE3-F709F25B66BD}"/>
              </a:ext>
            </a:extLst>
          </p:cNvPr>
          <p:cNvPicPr>
            <a:picLocks noChangeAspect="1"/>
          </p:cNvPicPr>
          <p:nvPr/>
        </p:nvPicPr>
        <p:blipFill>
          <a:blip r:embed="rId2"/>
          <a:stretch>
            <a:fillRect/>
          </a:stretch>
        </p:blipFill>
        <p:spPr>
          <a:xfrm>
            <a:off x="691791" y="648748"/>
            <a:ext cx="3508251" cy="4690175"/>
          </a:xfrm>
          <a:prstGeom prst="rect">
            <a:avLst/>
          </a:prstGeom>
        </p:spPr>
      </p:pic>
      <p:pic>
        <p:nvPicPr>
          <p:cNvPr id="3" name="Picture 2">
            <a:extLst>
              <a:ext uri="{FF2B5EF4-FFF2-40B4-BE49-F238E27FC236}">
                <a16:creationId xmlns:a16="http://schemas.microsoft.com/office/drawing/2014/main" id="{B0B0C337-8FF2-4A43-819B-D54FA05E829F}"/>
              </a:ext>
            </a:extLst>
          </p:cNvPr>
          <p:cNvPicPr>
            <a:picLocks noChangeAspect="1"/>
          </p:cNvPicPr>
          <p:nvPr/>
        </p:nvPicPr>
        <p:blipFill>
          <a:blip r:embed="rId3"/>
          <a:stretch>
            <a:fillRect/>
          </a:stretch>
        </p:blipFill>
        <p:spPr>
          <a:xfrm>
            <a:off x="5228010" y="3429000"/>
            <a:ext cx="2539998" cy="2539998"/>
          </a:xfrm>
          <a:prstGeom prst="rect">
            <a:avLst/>
          </a:prstGeom>
        </p:spPr>
      </p:pic>
      <p:pic>
        <p:nvPicPr>
          <p:cNvPr id="4" name="Picture 3">
            <a:extLst>
              <a:ext uri="{FF2B5EF4-FFF2-40B4-BE49-F238E27FC236}">
                <a16:creationId xmlns:a16="http://schemas.microsoft.com/office/drawing/2014/main" id="{DF7C0142-B9F5-4342-B78B-021A5495826F}"/>
              </a:ext>
            </a:extLst>
          </p:cNvPr>
          <p:cNvPicPr>
            <a:picLocks noChangeAspect="1"/>
          </p:cNvPicPr>
          <p:nvPr/>
        </p:nvPicPr>
        <p:blipFill>
          <a:blip r:embed="rId4"/>
          <a:stretch>
            <a:fillRect/>
          </a:stretch>
        </p:blipFill>
        <p:spPr>
          <a:xfrm>
            <a:off x="4943959" y="477218"/>
            <a:ext cx="3355491" cy="2516618"/>
          </a:xfrm>
          <a:prstGeom prst="rect">
            <a:avLst/>
          </a:prstGeom>
        </p:spPr>
      </p:pic>
    </p:spTree>
    <p:extLst>
      <p:ext uri="{BB962C8B-B14F-4D97-AF65-F5344CB8AC3E}">
        <p14:creationId xmlns:p14="http://schemas.microsoft.com/office/powerpoint/2010/main" val="2753210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84026"/>
            <a:ext cx="8229600" cy="4242108"/>
          </a:xfrm>
        </p:spPr>
        <p:txBody>
          <a:bodyPr>
            <a:normAutofit/>
          </a:bodyPr>
          <a:lstStyle/>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066716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5647187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8EA9-09AD-C247-9F4E-53A656041F5C}"/>
              </a:ext>
            </a:extLst>
          </p:cNvPr>
          <p:cNvSpPr>
            <a:spLocks noGrp="1"/>
          </p:cNvSpPr>
          <p:nvPr>
            <p:ph type="title"/>
          </p:nvPr>
        </p:nvSpPr>
        <p:spPr>
          <a:xfrm>
            <a:off x="457200" y="219716"/>
            <a:ext cx="8229600" cy="1016000"/>
          </a:xfrm>
        </p:spPr>
        <p:txBody>
          <a:bodyPr>
            <a:normAutofit/>
          </a:bodyPr>
          <a:lstStyle/>
          <a:p>
            <a:pPr algn="ctr"/>
            <a:r>
              <a:rPr lang="en-US" sz="4400" dirty="0">
                <a:solidFill>
                  <a:schemeClr val="bg1"/>
                </a:solidFill>
              </a:rPr>
              <a:t>Re</a:t>
            </a:r>
            <a:r>
              <a:rPr lang="en-US" sz="4400" dirty="0">
                <a:solidFill>
                  <a:srgbClr val="FFFF00"/>
                </a:solidFill>
              </a:rPr>
              <a:t>-</a:t>
            </a:r>
            <a:r>
              <a:rPr lang="en-US" sz="4400" dirty="0">
                <a:solidFill>
                  <a:schemeClr val="bg1"/>
                </a:solidFill>
              </a:rPr>
              <a:t>capping</a:t>
            </a:r>
          </a:p>
        </p:txBody>
      </p:sp>
      <p:pic>
        <p:nvPicPr>
          <p:cNvPr id="3" name="Picture 2">
            <a:extLst>
              <a:ext uri="{FF2B5EF4-FFF2-40B4-BE49-F238E27FC236}">
                <a16:creationId xmlns:a16="http://schemas.microsoft.com/office/drawing/2014/main" id="{42A8562D-BBBA-294E-B498-CF7FADC56633}"/>
              </a:ext>
            </a:extLst>
          </p:cNvPr>
          <p:cNvPicPr>
            <a:picLocks noChangeAspect="1"/>
          </p:cNvPicPr>
          <p:nvPr/>
        </p:nvPicPr>
        <p:blipFill>
          <a:blip r:embed="rId2"/>
          <a:stretch>
            <a:fillRect/>
          </a:stretch>
        </p:blipFill>
        <p:spPr>
          <a:xfrm>
            <a:off x="2438444" y="2230583"/>
            <a:ext cx="4267111" cy="2604438"/>
          </a:xfrm>
          <a:prstGeom prst="rect">
            <a:avLst/>
          </a:prstGeom>
        </p:spPr>
      </p:pic>
    </p:spTree>
    <p:extLst>
      <p:ext uri="{BB962C8B-B14F-4D97-AF65-F5344CB8AC3E}">
        <p14:creationId xmlns:p14="http://schemas.microsoft.com/office/powerpoint/2010/main" val="21951164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lnSpcReduction="10000"/>
          </a:bodyPr>
          <a:lstStyle/>
          <a:p>
            <a:pPr>
              <a:lnSpc>
                <a:spcPct val="100000"/>
              </a:lnSpc>
            </a:pPr>
            <a:r>
              <a:rPr lang="en-US" sz="3200" dirty="0">
                <a:solidFill>
                  <a:srgbClr val="FFFF00"/>
                </a:solidFill>
                <a:latin typeface="Arial" charset="0"/>
              </a:rPr>
              <a:t>What is a Trademark </a:t>
            </a:r>
            <a:r>
              <a:rPr lang="en-US" sz="3200" dirty="0">
                <a:solidFill>
                  <a:schemeClr val="bg1"/>
                </a:solidFill>
                <a:latin typeface="Arial" charset="0"/>
              </a:rPr>
              <a:t>™</a:t>
            </a:r>
            <a:r>
              <a:rPr lang="en-US" sz="3200" dirty="0">
                <a:solidFill>
                  <a:srgbClr val="FF0000"/>
                </a:solidFill>
                <a:latin typeface="Arial" charset="0"/>
              </a:rPr>
              <a:t>?</a:t>
            </a:r>
          </a:p>
          <a:p>
            <a:pPr lvl="1">
              <a:lnSpc>
                <a:spcPct val="100000"/>
              </a:lnSpc>
              <a:buFont typeface="Courier New" panose="02070309020205020404" pitchFamily="49" charset="0"/>
              <a:buChar char="o"/>
            </a:pPr>
            <a:r>
              <a:rPr lang="en-US" sz="3200" dirty="0">
                <a:solidFill>
                  <a:schemeClr val="bg1"/>
                </a:solidFill>
                <a:latin typeface="Arial" charset="0"/>
              </a:rPr>
              <a:t>A mark used by a person for the </a:t>
            </a:r>
            <a:r>
              <a:rPr lang="en-US" sz="3200" dirty="0">
                <a:solidFill>
                  <a:srgbClr val="FFFF00"/>
                </a:solidFill>
                <a:latin typeface="Arial" charset="0"/>
              </a:rPr>
              <a:t>purpose of distinguishing that person</a:t>
            </a:r>
            <a:r>
              <a:rPr lang="en-CA" sz="3200" dirty="0">
                <a:solidFill>
                  <a:srgbClr val="FFFF00"/>
                </a:solidFill>
                <a:latin typeface="Arial" charset="0"/>
              </a:rPr>
              <a:t>’</a:t>
            </a:r>
            <a:r>
              <a:rPr lang="en-US" sz="3200" dirty="0">
                <a:solidFill>
                  <a:srgbClr val="FFFF00"/>
                </a:solidFill>
                <a:latin typeface="Arial" charset="0"/>
              </a:rPr>
              <a:t>s goods </a:t>
            </a:r>
            <a:r>
              <a:rPr lang="en-US" sz="3200" dirty="0">
                <a:solidFill>
                  <a:schemeClr val="bg1"/>
                </a:solidFill>
                <a:latin typeface="Arial" charset="0"/>
              </a:rPr>
              <a:t>or services from those of others in the marketplace </a:t>
            </a:r>
          </a:p>
          <a:p>
            <a:pPr>
              <a:lnSpc>
                <a:spcPct val="100000"/>
              </a:lnSpc>
            </a:pPr>
            <a:r>
              <a:rPr lang="en-US" sz="3200" dirty="0">
                <a:solidFill>
                  <a:schemeClr val="bg1"/>
                </a:solidFill>
                <a:latin typeface="Arial" charset="0"/>
              </a:rPr>
              <a:t>Various </a:t>
            </a:r>
            <a:r>
              <a:rPr lang="en-US" sz="3200" dirty="0">
                <a:solidFill>
                  <a:srgbClr val="FFFF00"/>
                </a:solidFill>
                <a:latin typeface="Arial" charset="0"/>
              </a:rPr>
              <a:t>types of marks</a:t>
            </a:r>
          </a:p>
          <a:p>
            <a:pPr lvl="1">
              <a:lnSpc>
                <a:spcPct val="100000"/>
              </a:lnSpc>
              <a:buFont typeface="Courier New" panose="02070309020205020404" pitchFamily="49" charset="0"/>
              <a:buChar char="o"/>
            </a:pPr>
            <a:r>
              <a:rPr lang="en-US" sz="3200" dirty="0">
                <a:solidFill>
                  <a:schemeClr val="bg1"/>
                </a:solidFill>
                <a:latin typeface="Arial" charset="0"/>
              </a:rPr>
              <a:t>Ordinary (word &amp; design), certification, collective, official, distinguishing guise</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85</a:t>
            </a:fld>
            <a:endParaRPr lang="en-US"/>
          </a:p>
        </p:txBody>
      </p:sp>
    </p:spTree>
    <p:extLst>
      <p:ext uri="{BB962C8B-B14F-4D97-AF65-F5344CB8AC3E}">
        <p14:creationId xmlns:p14="http://schemas.microsoft.com/office/powerpoint/2010/main" val="1687916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US" sz="3200" dirty="0">
                <a:solidFill>
                  <a:schemeClr val="bg1"/>
                </a:solidFill>
              </a:rPr>
              <a:t>Ordinary marks</a:t>
            </a:r>
          </a:p>
          <a:p>
            <a:pPr lvl="1">
              <a:lnSpc>
                <a:spcPct val="100000"/>
              </a:lnSpc>
              <a:buFont typeface="Courier New" panose="02070309020205020404" pitchFamily="49" charset="0"/>
              <a:buChar char="o"/>
            </a:pPr>
            <a:r>
              <a:rPr lang="en-US" sz="3200" dirty="0">
                <a:solidFill>
                  <a:schemeClr val="bg1"/>
                </a:solidFill>
              </a:rPr>
              <a:t>S. 2: definition of trade-mark (in part): </a:t>
            </a:r>
            <a:r>
              <a:rPr lang="en-CA" sz="3200" dirty="0">
                <a:solidFill>
                  <a:schemeClr val="bg1"/>
                </a:solidFill>
              </a:rPr>
              <a:t>(a) a mark that is </a:t>
            </a:r>
            <a:r>
              <a:rPr lang="en-CA" sz="3200" dirty="0">
                <a:solidFill>
                  <a:srgbClr val="FFFF00"/>
                </a:solidFill>
              </a:rPr>
              <a:t>used </a:t>
            </a:r>
            <a:r>
              <a:rPr lang="en-CA" sz="3200" dirty="0">
                <a:solidFill>
                  <a:schemeClr val="bg1"/>
                </a:solidFill>
              </a:rPr>
              <a:t>by a person for the purpose of </a:t>
            </a:r>
            <a:r>
              <a:rPr lang="en-CA" sz="3200" dirty="0">
                <a:solidFill>
                  <a:srgbClr val="FFFF00"/>
                </a:solidFill>
              </a:rPr>
              <a:t>distinguishing</a:t>
            </a:r>
            <a:r>
              <a:rPr lang="en-CA" sz="3200" dirty="0">
                <a:solidFill>
                  <a:schemeClr val="bg1"/>
                </a:solidFill>
              </a:rPr>
              <a:t> or so as to distinguish goods or services manufactured, sold, leased, hired or performed by him </a:t>
            </a:r>
            <a:r>
              <a:rPr lang="en-CA" sz="3200" dirty="0">
                <a:solidFill>
                  <a:srgbClr val="FFFF00"/>
                </a:solidFill>
              </a:rPr>
              <a:t>from those </a:t>
            </a:r>
            <a:r>
              <a:rPr lang="en-CA" sz="3200" dirty="0">
                <a:solidFill>
                  <a:schemeClr val="bg1"/>
                </a:solidFill>
              </a:rPr>
              <a:t>manufactured, sold, leased, hired or performed by others.</a:t>
            </a:r>
          </a:p>
        </p:txBody>
      </p:sp>
      <p:sp>
        <p:nvSpPr>
          <p:cNvPr id="4" name="Slide Number Placeholder 3"/>
          <p:cNvSpPr>
            <a:spLocks noGrp="1"/>
          </p:cNvSpPr>
          <p:nvPr>
            <p:ph type="sldNum" sz="quarter" idx="12"/>
          </p:nvPr>
        </p:nvSpPr>
        <p:spPr/>
        <p:txBody>
          <a:bodyPr/>
          <a:lstStyle/>
          <a:p>
            <a:fld id="{600857A6-B069-5747-8C2C-4237D03FF20B}" type="slidenum">
              <a:rPr lang="en-US" smtClean="0"/>
              <a:t>86</a:t>
            </a:fld>
            <a:endParaRPr lang="en-US"/>
          </a:p>
        </p:txBody>
      </p:sp>
    </p:spTree>
    <p:extLst>
      <p:ext uri="{BB962C8B-B14F-4D97-AF65-F5344CB8AC3E}">
        <p14:creationId xmlns:p14="http://schemas.microsoft.com/office/powerpoint/2010/main" val="3268510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3CB1E79B-43FD-154B-B801-37F27CF98904}"/>
              </a:ext>
            </a:extLst>
          </p:cNvPr>
          <p:cNvPicPr>
            <a:picLocks noChangeAspect="1"/>
          </p:cNvPicPr>
          <p:nvPr/>
        </p:nvPicPr>
        <p:blipFill>
          <a:blip r:embed="rId2"/>
          <a:stretch>
            <a:fillRect/>
          </a:stretch>
        </p:blipFill>
        <p:spPr>
          <a:xfrm>
            <a:off x="1862299" y="292842"/>
            <a:ext cx="5419402" cy="5347937"/>
          </a:xfrm>
          <a:prstGeom prst="rect">
            <a:avLst/>
          </a:prstGeom>
        </p:spPr>
      </p:pic>
    </p:spTree>
    <p:extLst>
      <p:ext uri="{BB962C8B-B14F-4D97-AF65-F5344CB8AC3E}">
        <p14:creationId xmlns:p14="http://schemas.microsoft.com/office/powerpoint/2010/main" val="2775850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77039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73132" y="926276"/>
            <a:ext cx="8728364" cy="4823268"/>
          </a:xfrm>
        </p:spPr>
        <p:txBody>
          <a:bodyPr>
            <a:normAutofit lnSpcReduction="10000"/>
          </a:bodyPr>
          <a:lstStyle/>
          <a:p>
            <a:pPr marL="0" indent="0">
              <a:lnSpc>
                <a:spcPct val="100000"/>
              </a:lnSpc>
              <a:buNone/>
            </a:pPr>
            <a:r>
              <a:rPr lang="en-US" sz="2800" b="1" dirty="0">
                <a:solidFill>
                  <a:srgbClr val="FFFF00"/>
                </a:solidFill>
              </a:rPr>
              <a:t>Ordinary marks</a:t>
            </a:r>
          </a:p>
          <a:p>
            <a:pPr>
              <a:lnSpc>
                <a:spcPct val="100000"/>
              </a:lnSpc>
            </a:pPr>
            <a:r>
              <a:rPr lang="en-CA" sz="2800" dirty="0">
                <a:solidFill>
                  <a:schemeClr val="bg1"/>
                </a:solidFill>
              </a:rPr>
              <a:t>Amended definition (2014 - in effect 2019):</a:t>
            </a:r>
          </a:p>
          <a:p>
            <a:pPr lvl="1">
              <a:lnSpc>
                <a:spcPct val="100000"/>
              </a:lnSpc>
              <a:buFont typeface="Courier New" panose="02070309020205020404" pitchFamily="49" charset="0"/>
              <a:buChar char="o"/>
            </a:pPr>
            <a:r>
              <a:rPr lang="en-CA" sz="2800" dirty="0">
                <a:solidFill>
                  <a:srgbClr val="FF0000"/>
                </a:solidFill>
              </a:rPr>
              <a:t>TM</a:t>
            </a:r>
            <a:r>
              <a:rPr lang="en-CA" sz="2800" dirty="0">
                <a:solidFill>
                  <a:schemeClr val="bg1"/>
                </a:solidFill>
              </a:rPr>
              <a:t>: A </a:t>
            </a:r>
            <a:r>
              <a:rPr lang="en-CA" sz="2800" dirty="0">
                <a:solidFill>
                  <a:srgbClr val="FFFF00"/>
                </a:solidFill>
              </a:rPr>
              <a:t>sign</a:t>
            </a:r>
            <a:r>
              <a:rPr lang="en-CA" sz="2800" dirty="0">
                <a:solidFill>
                  <a:schemeClr val="bg1"/>
                </a:solidFill>
              </a:rPr>
              <a:t> or combination of signs that is used or proposed to be used by a person </a:t>
            </a:r>
            <a:r>
              <a:rPr lang="en-CA" sz="2800" dirty="0">
                <a:solidFill>
                  <a:srgbClr val="FFFF00"/>
                </a:solidFill>
              </a:rPr>
              <a:t>for the purpose of distinguishing </a:t>
            </a:r>
            <a:r>
              <a:rPr lang="en-CA" sz="2800" dirty="0">
                <a:solidFill>
                  <a:schemeClr val="bg1"/>
                </a:solidFill>
              </a:rPr>
              <a:t>or so as to distinguish </a:t>
            </a:r>
            <a:r>
              <a:rPr lang="en-CA" sz="2800" dirty="0">
                <a:solidFill>
                  <a:srgbClr val="FFFF00"/>
                </a:solidFill>
              </a:rPr>
              <a:t>their goods </a:t>
            </a:r>
            <a:r>
              <a:rPr lang="en-CA" sz="2800" dirty="0">
                <a:solidFill>
                  <a:schemeClr val="bg1"/>
                </a:solidFill>
              </a:rPr>
              <a:t>and services from those of others.</a:t>
            </a:r>
            <a:r>
              <a:rPr lang="en-US" sz="2800" dirty="0">
                <a:solidFill>
                  <a:schemeClr val="bg1"/>
                </a:solidFill>
              </a:rPr>
              <a:t> </a:t>
            </a:r>
          </a:p>
          <a:p>
            <a:pPr lvl="1">
              <a:lnSpc>
                <a:spcPct val="100000"/>
              </a:lnSpc>
              <a:buFont typeface="Courier New" panose="02070309020205020404" pitchFamily="49" charset="0"/>
              <a:buChar char="o"/>
            </a:pPr>
            <a:r>
              <a:rPr lang="en-US" sz="2800" dirty="0">
                <a:solidFill>
                  <a:srgbClr val="FF0000"/>
                </a:solidFill>
              </a:rPr>
              <a:t>Sign</a:t>
            </a:r>
            <a:r>
              <a:rPr lang="en-US" sz="2800" dirty="0">
                <a:solidFill>
                  <a:schemeClr val="bg1"/>
                </a:solidFill>
              </a:rPr>
              <a:t>: Includes a word, a personal name, a design, a letter, a numeral, a colour, a figurative element, a </a:t>
            </a:r>
            <a:r>
              <a:rPr lang="en-US" sz="2800" dirty="0">
                <a:solidFill>
                  <a:srgbClr val="FFFF00"/>
                </a:solidFill>
              </a:rPr>
              <a:t>three-dimensional shape</a:t>
            </a:r>
            <a:r>
              <a:rPr lang="en-US" sz="2800" dirty="0">
                <a:solidFill>
                  <a:schemeClr val="bg1"/>
                </a:solidFill>
              </a:rPr>
              <a:t>, a </a:t>
            </a:r>
            <a:r>
              <a:rPr lang="en-US" sz="2800" dirty="0">
                <a:solidFill>
                  <a:srgbClr val="FFFF00"/>
                </a:solidFill>
              </a:rPr>
              <a:t>hologram</a:t>
            </a:r>
            <a:r>
              <a:rPr lang="en-US" sz="2800" dirty="0">
                <a:solidFill>
                  <a:schemeClr val="bg1"/>
                </a:solidFill>
              </a:rPr>
              <a:t>, a </a:t>
            </a:r>
            <a:r>
              <a:rPr lang="en-US" sz="2800" dirty="0">
                <a:solidFill>
                  <a:srgbClr val="FFFF00"/>
                </a:solidFill>
              </a:rPr>
              <a:t>moving image</a:t>
            </a:r>
            <a:r>
              <a:rPr lang="en-US" sz="2800" dirty="0">
                <a:solidFill>
                  <a:schemeClr val="bg1"/>
                </a:solidFill>
              </a:rPr>
              <a:t>, a mode of packaging goods, a </a:t>
            </a:r>
            <a:r>
              <a:rPr lang="en-US" sz="2800" dirty="0">
                <a:solidFill>
                  <a:srgbClr val="FFFF00"/>
                </a:solidFill>
              </a:rPr>
              <a:t>scent</a:t>
            </a:r>
            <a:r>
              <a:rPr lang="en-US" sz="2800" dirty="0">
                <a:solidFill>
                  <a:schemeClr val="bg1"/>
                </a:solidFill>
              </a:rPr>
              <a:t>, a </a:t>
            </a:r>
            <a:r>
              <a:rPr lang="en-US" sz="2800" dirty="0">
                <a:solidFill>
                  <a:srgbClr val="FFFF00"/>
                </a:solidFill>
              </a:rPr>
              <a:t>taste</a:t>
            </a:r>
            <a:r>
              <a:rPr lang="en-US" sz="2800" dirty="0">
                <a:solidFill>
                  <a:schemeClr val="bg1"/>
                </a:solidFill>
              </a:rPr>
              <a:t>, a </a:t>
            </a:r>
            <a:r>
              <a:rPr lang="en-US" sz="2800" dirty="0">
                <a:solidFill>
                  <a:srgbClr val="FFFF00"/>
                </a:solidFill>
              </a:rPr>
              <a:t>texture</a:t>
            </a:r>
            <a:r>
              <a:rPr lang="en-US" sz="2800" dirty="0">
                <a:solidFill>
                  <a:schemeClr val="bg1"/>
                </a:solidFill>
              </a:rPr>
              <a:t>, and the positioning of a sign</a:t>
            </a:r>
            <a:r>
              <a:rPr lang="en-US" sz="24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88</a:t>
            </a:fld>
            <a:endParaRPr lang="en-US"/>
          </a:p>
        </p:txBody>
      </p:sp>
    </p:spTree>
    <p:extLst>
      <p:ext uri="{BB962C8B-B14F-4D97-AF65-F5344CB8AC3E}">
        <p14:creationId xmlns:p14="http://schemas.microsoft.com/office/powerpoint/2010/main" val="3543530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06016"/>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61257" y="1104405"/>
            <a:ext cx="8752113" cy="4645138"/>
          </a:xfrm>
        </p:spPr>
        <p:txBody>
          <a:bodyPr>
            <a:normAutofit lnSpcReduction="10000"/>
          </a:bodyPr>
          <a:lstStyle/>
          <a:p>
            <a:pPr>
              <a:lnSpc>
                <a:spcPct val="100000"/>
              </a:lnSpc>
            </a:pPr>
            <a:r>
              <a:rPr lang="en-US" sz="3200" dirty="0">
                <a:solidFill>
                  <a:schemeClr val="bg1"/>
                </a:solidFill>
                <a:latin typeface="Arial" charset="0"/>
              </a:rPr>
              <a:t>S. 12(1): A TM is </a:t>
            </a:r>
            <a:r>
              <a:rPr lang="en-US" sz="3200" dirty="0">
                <a:solidFill>
                  <a:srgbClr val="FFFF00"/>
                </a:solidFill>
                <a:latin typeface="Arial" charset="0"/>
              </a:rPr>
              <a:t>registrable if </a:t>
            </a:r>
            <a:r>
              <a:rPr lang="en-US" sz="3200" dirty="0">
                <a:solidFill>
                  <a:srgbClr val="FF0000"/>
                </a:solidFill>
                <a:latin typeface="Arial" charset="0"/>
              </a:rPr>
              <a:t>it </a:t>
            </a:r>
            <a:r>
              <a:rPr lang="en-CA" sz="3200" dirty="0">
                <a:solidFill>
                  <a:srgbClr val="FF0000"/>
                </a:solidFill>
                <a:latin typeface="Arial" charset="0"/>
              </a:rPr>
              <a:t>i</a:t>
            </a:r>
            <a:r>
              <a:rPr lang="en-US" sz="3200" dirty="0">
                <a:solidFill>
                  <a:srgbClr val="FF0000"/>
                </a:solidFill>
                <a:latin typeface="Arial" charset="0"/>
              </a:rPr>
              <a:t>s not</a:t>
            </a:r>
            <a:r>
              <a:rPr lang="en-US" sz="3200" dirty="0">
                <a:solidFill>
                  <a:schemeClr val="bg1"/>
                </a:solidFill>
                <a:latin typeface="Arial" charset="0"/>
              </a:rPr>
              <a:t>:</a:t>
            </a:r>
          </a:p>
          <a:p>
            <a:pPr marL="457200" lvl="1" indent="0">
              <a:lnSpc>
                <a:spcPct val="100000"/>
              </a:lnSpc>
              <a:buNone/>
            </a:pPr>
            <a:r>
              <a:rPr lang="en-US" sz="3200" dirty="0">
                <a:solidFill>
                  <a:schemeClr val="bg1"/>
                </a:solidFill>
                <a:latin typeface="Arial" charset="0"/>
              </a:rPr>
              <a:t>(a) </a:t>
            </a:r>
            <a:r>
              <a:rPr lang="en-US" sz="3200" dirty="0">
                <a:solidFill>
                  <a:srgbClr val="FFFF00"/>
                </a:solidFill>
                <a:latin typeface="Arial" charset="0"/>
              </a:rPr>
              <a:t>Primarily merely a name or surname </a:t>
            </a:r>
            <a:r>
              <a:rPr lang="en-US" sz="3200" dirty="0">
                <a:solidFill>
                  <a:schemeClr val="bg1"/>
                </a:solidFill>
                <a:latin typeface="Arial" charset="0"/>
              </a:rPr>
              <a:t>of an individual living or who has died within 30 years</a:t>
            </a:r>
          </a:p>
          <a:p>
            <a:pPr marL="457200" lvl="1" indent="0">
              <a:lnSpc>
                <a:spcPct val="100000"/>
              </a:lnSpc>
              <a:buNone/>
            </a:pPr>
            <a:r>
              <a:rPr lang="en-US" sz="3200" dirty="0">
                <a:solidFill>
                  <a:schemeClr val="bg1"/>
                </a:solidFill>
                <a:latin typeface="Arial" charset="0"/>
              </a:rPr>
              <a:t>(b) </a:t>
            </a:r>
            <a:r>
              <a:rPr lang="en-US" sz="3200" dirty="0">
                <a:solidFill>
                  <a:srgbClr val="FF0000"/>
                </a:solidFill>
                <a:latin typeface="Arial" charset="0"/>
              </a:rPr>
              <a:t>Clearly descriptive </a:t>
            </a:r>
            <a:r>
              <a:rPr lang="en-US" sz="3200" dirty="0">
                <a:solidFill>
                  <a:srgbClr val="FFFF00"/>
                </a:solidFill>
                <a:latin typeface="Arial" charset="0"/>
              </a:rPr>
              <a:t>or</a:t>
            </a:r>
            <a:r>
              <a:rPr lang="en-US" sz="3200" dirty="0">
                <a:solidFill>
                  <a:srgbClr val="FF0000"/>
                </a:solidFill>
                <a:latin typeface="Arial" charset="0"/>
              </a:rPr>
              <a:t> deceptively </a:t>
            </a:r>
            <a:r>
              <a:rPr lang="en-US" sz="3200" dirty="0" err="1">
                <a:solidFill>
                  <a:srgbClr val="FF0000"/>
                </a:solidFill>
                <a:latin typeface="Arial" charset="0"/>
              </a:rPr>
              <a:t>misdescriptive</a:t>
            </a:r>
            <a:r>
              <a:rPr lang="en-US" sz="3200" dirty="0">
                <a:solidFill>
                  <a:srgbClr val="FF0000"/>
                </a:solidFill>
                <a:latin typeface="Arial" charset="0"/>
              </a:rPr>
              <a:t> </a:t>
            </a:r>
            <a:r>
              <a:rPr lang="en-US" sz="3200" dirty="0">
                <a:solidFill>
                  <a:schemeClr val="bg1"/>
                </a:solidFill>
                <a:latin typeface="Arial" charset="0"/>
              </a:rPr>
              <a:t>in English or French </a:t>
            </a:r>
            <a:r>
              <a:rPr lang="en-US" sz="3200" dirty="0">
                <a:solidFill>
                  <a:srgbClr val="FFFF00"/>
                </a:solidFill>
                <a:latin typeface="Arial" charset="0"/>
              </a:rPr>
              <a:t>of the character/quality of wares/services </a:t>
            </a:r>
            <a:r>
              <a:rPr lang="en-US" sz="3200" dirty="0">
                <a:solidFill>
                  <a:schemeClr val="bg1"/>
                </a:solidFill>
                <a:latin typeface="Arial" charset="0"/>
              </a:rPr>
              <a:t>or of the conditions of production/persons employed in their production/place of origin</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89</a:t>
            </a:fld>
            <a:endParaRPr lang="en-US"/>
          </a:p>
        </p:txBody>
      </p:sp>
    </p:spTree>
    <p:extLst>
      <p:ext uri="{BB962C8B-B14F-4D97-AF65-F5344CB8AC3E}">
        <p14:creationId xmlns:p14="http://schemas.microsoft.com/office/powerpoint/2010/main" val="860776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Mondays before or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CCFFCC"/>
                </a:solidFill>
              </a:rPr>
              <a:t>Email</a:t>
            </a:r>
            <a:r>
              <a:rPr lang="en-US" sz="3600" dirty="0">
                <a:solidFill>
                  <a:schemeClr val="bg1"/>
                </a:solidFill>
              </a:rPr>
              <a:t> me :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CCFFCC"/>
                </a:solidFill>
              </a:rPr>
              <a:t>Skype</a:t>
            </a:r>
            <a:r>
              <a:rPr lang="en-US" sz="3600" dirty="0">
                <a:solidFill>
                  <a:schemeClr val="bg1"/>
                </a:solidFill>
              </a:rPr>
              <a:t>: </a:t>
            </a:r>
            <a:r>
              <a:rPr lang="en-US" sz="3600" dirty="0" err="1">
                <a:solidFill>
                  <a:schemeClr val="bg1"/>
                </a:solidFill>
              </a:rPr>
              <a:t>jon.festinger</a:t>
            </a:r>
            <a:endParaRPr lang="en-US" sz="3600" dirty="0">
              <a:solidFill>
                <a:schemeClr val="bg1"/>
              </a:solidFill>
            </a:endParaRPr>
          </a:p>
          <a:p>
            <a:pPr marL="0" indent="0">
              <a:lnSpc>
                <a:spcPct val="100000"/>
              </a:lnSpc>
              <a:buNone/>
            </a:pPr>
            <a:r>
              <a:rPr lang="en-US" sz="3600" dirty="0">
                <a:solidFill>
                  <a:srgbClr val="CCFFCC"/>
                </a:solidFill>
              </a:rPr>
              <a:t>Phone</a:t>
            </a:r>
            <a:r>
              <a:rPr lang="en-US" sz="3600" dirty="0">
                <a:solidFill>
                  <a:schemeClr val="bg1"/>
                </a:solidFill>
              </a:rPr>
              <a:t>: </a:t>
            </a:r>
          </a:p>
          <a:p>
            <a:pPr marL="0" indent="0">
              <a:lnSpc>
                <a:spcPct val="100000"/>
              </a:lnSpc>
              <a:buNone/>
            </a:pPr>
            <a:r>
              <a:rPr lang="en-US" sz="3600" dirty="0">
                <a:solidFill>
                  <a:schemeClr val="bg1"/>
                </a:solidFill>
              </a:rPr>
              <a:t>o. 604-568-9192</a:t>
            </a:r>
          </a:p>
          <a:p>
            <a:pPr marL="0" indent="0">
              <a:lnSpc>
                <a:spcPct val="100000"/>
              </a:lnSpc>
              <a:buNone/>
            </a:pPr>
            <a:r>
              <a:rPr lang="en-US" sz="36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39124370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CA" sz="3600" b="1" dirty="0">
                <a:solidFill>
                  <a:srgbClr val="FF0000"/>
                </a:solidFill>
              </a:rPr>
              <a:t>Test to Apply</a:t>
            </a:r>
            <a:r>
              <a:rPr lang="en-CA" sz="3600" b="1" dirty="0">
                <a:solidFill>
                  <a:schemeClr val="bg1"/>
                </a:solidFill>
              </a:rPr>
              <a:t>: </a:t>
            </a:r>
            <a:r>
              <a:rPr lang="en-CA" sz="3600" dirty="0">
                <a:solidFill>
                  <a:srgbClr val="FFFF00"/>
                </a:solidFill>
              </a:rPr>
              <a:t>Would a person </a:t>
            </a:r>
            <a:r>
              <a:rPr lang="en-CA" sz="3600" dirty="0">
                <a:solidFill>
                  <a:schemeClr val="bg1"/>
                </a:solidFill>
              </a:rPr>
              <a:t>in Canada of ordinary intelligence and of ordinary education in English or French </a:t>
            </a:r>
            <a:r>
              <a:rPr lang="en-CA" sz="3600" dirty="0">
                <a:solidFill>
                  <a:srgbClr val="FFFF00"/>
                </a:solidFill>
              </a:rPr>
              <a:t>be just as likely</a:t>
            </a:r>
            <a:r>
              <a:rPr lang="en-CA" sz="3600" dirty="0">
                <a:solidFill>
                  <a:schemeClr val="bg1"/>
                </a:solidFill>
              </a:rPr>
              <a:t>, if not more likely, </a:t>
            </a:r>
            <a:r>
              <a:rPr lang="en-CA" sz="3600" dirty="0">
                <a:solidFill>
                  <a:srgbClr val="FFFF00"/>
                </a:solidFill>
              </a:rPr>
              <a:t>to respond to the word by thinking of it as a brand </a:t>
            </a:r>
            <a:r>
              <a:rPr lang="en-CA" sz="3600" dirty="0">
                <a:solidFill>
                  <a:schemeClr val="bg1"/>
                </a:solidFill>
              </a:rPr>
              <a:t>or a mark of a business </a:t>
            </a:r>
            <a:r>
              <a:rPr lang="en-CA" sz="3600" dirty="0">
                <a:solidFill>
                  <a:srgbClr val="FFFF00"/>
                </a:solidFill>
              </a:rPr>
              <a:t>than as a name</a:t>
            </a:r>
            <a:r>
              <a:rPr lang="en-CA" sz="3600" dirty="0">
                <a:solidFill>
                  <a:schemeClr val="bg1"/>
                </a:solidFill>
              </a:rPr>
              <a:t>/surname</a:t>
            </a:r>
            <a:r>
              <a:rPr lang="en-CA" sz="3600" dirty="0">
                <a:solidFill>
                  <a:srgbClr val="FF0000"/>
                </a:solidFill>
              </a:rPr>
              <a:t>?</a:t>
            </a:r>
            <a:r>
              <a:rPr lang="en-CA" sz="36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90</a:t>
            </a:fld>
            <a:endParaRPr lang="en-US"/>
          </a:p>
        </p:txBody>
      </p:sp>
    </p:spTree>
    <p:extLst>
      <p:ext uri="{BB962C8B-B14F-4D97-AF65-F5344CB8AC3E}">
        <p14:creationId xmlns:p14="http://schemas.microsoft.com/office/powerpoint/2010/main" val="10329673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3"/>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1175657"/>
            <a:ext cx="8532421" cy="4573886"/>
          </a:xfrm>
        </p:spPr>
        <p:txBody>
          <a:bodyPr>
            <a:normAutofit/>
          </a:bodyPr>
          <a:lstStyle/>
          <a:p>
            <a:pPr marL="0" indent="0">
              <a:lnSpc>
                <a:spcPct val="100000"/>
              </a:lnSpc>
              <a:buNone/>
            </a:pPr>
            <a:r>
              <a:rPr lang="en-US" sz="3400" i="1" dirty="0">
                <a:solidFill>
                  <a:srgbClr val="00B0F0"/>
                </a:solidFill>
              </a:rPr>
              <a:t>Unilever Canada Inc. v. Superior Quality Foods Inc. </a:t>
            </a:r>
            <a:r>
              <a:rPr lang="en-US" sz="3400" dirty="0">
                <a:solidFill>
                  <a:schemeClr val="bg1"/>
                </a:solidFill>
              </a:rPr>
              <a:t>(2007)</a:t>
            </a:r>
            <a:r>
              <a:rPr lang="en-US" sz="3400" i="1" dirty="0">
                <a:solidFill>
                  <a:schemeClr val="bg1"/>
                </a:solidFill>
              </a:rPr>
              <a:t>, </a:t>
            </a:r>
            <a:r>
              <a:rPr lang="en-US" sz="3400" dirty="0">
                <a:solidFill>
                  <a:schemeClr val="bg1"/>
                </a:solidFill>
              </a:rPr>
              <a:t>62 CPR</a:t>
            </a:r>
            <a:r>
              <a:rPr lang="en-US" sz="3400" i="1" dirty="0">
                <a:solidFill>
                  <a:schemeClr val="bg1"/>
                </a:solidFill>
              </a:rPr>
              <a:t> </a:t>
            </a:r>
            <a:r>
              <a:rPr lang="en-US" sz="3400" dirty="0">
                <a:solidFill>
                  <a:schemeClr val="bg1"/>
                </a:solidFill>
              </a:rPr>
              <a:t>(4</a:t>
            </a:r>
            <a:r>
              <a:rPr lang="en-US" sz="3400" baseline="30000" dirty="0">
                <a:solidFill>
                  <a:schemeClr val="bg1"/>
                </a:solidFill>
              </a:rPr>
              <a:t>th</a:t>
            </a:r>
            <a:r>
              <a:rPr lang="en-US" sz="3400" dirty="0">
                <a:solidFill>
                  <a:schemeClr val="bg1"/>
                </a:solidFill>
              </a:rPr>
              <a:t>) 75, [2007] TMOB No. 66</a:t>
            </a:r>
          </a:p>
          <a:p>
            <a:pPr>
              <a:lnSpc>
                <a:spcPct val="100000"/>
              </a:lnSpc>
            </a:pPr>
            <a:r>
              <a:rPr lang="en-CA" sz="3400" dirty="0">
                <a:solidFill>
                  <a:srgbClr val="FFFF00"/>
                </a:solidFill>
              </a:rPr>
              <a:t>Clearly descriptive</a:t>
            </a:r>
            <a:r>
              <a:rPr lang="en-CA" sz="3400" dirty="0">
                <a:solidFill>
                  <a:srgbClr val="FF0000"/>
                </a:solidFill>
              </a:rPr>
              <a:t> = </a:t>
            </a:r>
            <a:r>
              <a:rPr lang="en-CA" sz="3400" dirty="0">
                <a:solidFill>
                  <a:schemeClr val="bg1"/>
                </a:solidFill>
              </a:rPr>
              <a:t>does the mark tell potential dealers/purchasers of the goods/services what the goods and services are, or describe them or describe a property which is commonly associated with them</a:t>
            </a:r>
            <a:r>
              <a:rPr lang="en-CA" sz="34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91</a:t>
            </a:fld>
            <a:endParaRPr lang="en-US"/>
          </a:p>
        </p:txBody>
      </p:sp>
    </p:spTree>
    <p:extLst>
      <p:ext uri="{BB962C8B-B14F-4D97-AF65-F5344CB8AC3E}">
        <p14:creationId xmlns:p14="http://schemas.microsoft.com/office/powerpoint/2010/main" val="29939793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2763"/>
            <a:ext cx="8229600" cy="68726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25631" y="1140031"/>
            <a:ext cx="8704613" cy="4762006"/>
          </a:xfrm>
        </p:spPr>
        <p:txBody>
          <a:bodyPr>
            <a:normAutofit/>
          </a:bodyPr>
          <a:lstStyle/>
          <a:p>
            <a:pPr marL="0" lvl="1" indent="0">
              <a:lnSpc>
                <a:spcPct val="100000"/>
              </a:lnSpc>
              <a:buNone/>
            </a:pPr>
            <a:r>
              <a:rPr lang="en-US" sz="3500" i="1" dirty="0">
                <a:solidFill>
                  <a:srgbClr val="00B0F0"/>
                </a:solidFill>
              </a:rPr>
              <a:t>Unilever Canada Inc. v. Superior Quality Foods Inc. </a:t>
            </a:r>
            <a:r>
              <a:rPr lang="en-US" sz="3500" dirty="0">
                <a:solidFill>
                  <a:schemeClr val="bg1"/>
                </a:solidFill>
              </a:rPr>
              <a:t>(2007)</a:t>
            </a:r>
            <a:r>
              <a:rPr lang="en-US" sz="3500" i="1" dirty="0">
                <a:solidFill>
                  <a:schemeClr val="bg1"/>
                </a:solidFill>
              </a:rPr>
              <a:t>, </a:t>
            </a:r>
            <a:r>
              <a:rPr lang="en-US" sz="3500" dirty="0">
                <a:solidFill>
                  <a:schemeClr val="bg1"/>
                </a:solidFill>
              </a:rPr>
              <a:t>62 CPR</a:t>
            </a:r>
            <a:r>
              <a:rPr lang="en-US" sz="3500" i="1" dirty="0">
                <a:solidFill>
                  <a:schemeClr val="bg1"/>
                </a:solidFill>
              </a:rPr>
              <a:t> </a:t>
            </a:r>
            <a:r>
              <a:rPr lang="en-US" sz="3500" dirty="0">
                <a:solidFill>
                  <a:schemeClr val="bg1"/>
                </a:solidFill>
              </a:rPr>
              <a:t>(4</a:t>
            </a:r>
            <a:r>
              <a:rPr lang="en-US" sz="3500" baseline="30000" dirty="0">
                <a:solidFill>
                  <a:schemeClr val="bg1"/>
                </a:solidFill>
              </a:rPr>
              <a:t>th</a:t>
            </a:r>
            <a:r>
              <a:rPr lang="en-US" sz="3500" dirty="0">
                <a:solidFill>
                  <a:schemeClr val="bg1"/>
                </a:solidFill>
              </a:rPr>
              <a:t>) 75, [2007] TMOB No. 66</a:t>
            </a:r>
          </a:p>
          <a:p>
            <a:pPr marL="342900" lvl="1" indent="-342900">
              <a:lnSpc>
                <a:spcPct val="100000"/>
              </a:lnSpc>
            </a:pPr>
            <a:r>
              <a:rPr lang="en-CA" sz="3500" dirty="0">
                <a:solidFill>
                  <a:srgbClr val="FFFF00"/>
                </a:solidFill>
              </a:rPr>
              <a:t>Deceptively </a:t>
            </a:r>
            <a:r>
              <a:rPr lang="en-CA" sz="3500" dirty="0" err="1">
                <a:solidFill>
                  <a:srgbClr val="FFFF00"/>
                </a:solidFill>
              </a:rPr>
              <a:t>misdescriptive</a:t>
            </a:r>
            <a:r>
              <a:rPr lang="en-CA" sz="3500" dirty="0">
                <a:solidFill>
                  <a:srgbClr val="FFFF00"/>
                </a:solidFill>
              </a:rPr>
              <a:t> </a:t>
            </a:r>
            <a:r>
              <a:rPr lang="en-CA" sz="3500" dirty="0">
                <a:solidFill>
                  <a:srgbClr val="FF0000"/>
                </a:solidFill>
              </a:rPr>
              <a:t>=</a:t>
            </a:r>
            <a:r>
              <a:rPr lang="en-CA" sz="3500" dirty="0">
                <a:solidFill>
                  <a:schemeClr val="bg1"/>
                </a:solidFill>
              </a:rPr>
              <a:t> would dealers/purchasers of the goods </a:t>
            </a:r>
            <a:r>
              <a:rPr lang="en-CA" sz="3500" dirty="0">
                <a:solidFill>
                  <a:srgbClr val="FFFF00"/>
                </a:solidFill>
              </a:rPr>
              <a:t>be deceived by the </a:t>
            </a:r>
            <a:r>
              <a:rPr lang="en-CA" sz="3500" dirty="0" err="1">
                <a:solidFill>
                  <a:srgbClr val="FFFF00"/>
                </a:solidFill>
              </a:rPr>
              <a:t>misdescription</a:t>
            </a:r>
            <a:r>
              <a:rPr lang="en-CA" sz="3500" dirty="0">
                <a:solidFill>
                  <a:schemeClr val="bg1"/>
                </a:solidFill>
              </a:rPr>
              <a:t> into purchasing goods or ordering services which different in character or quality from those expected?</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92</a:t>
            </a:fld>
            <a:endParaRPr lang="en-US"/>
          </a:p>
        </p:txBody>
      </p:sp>
    </p:spTree>
    <p:extLst>
      <p:ext uri="{BB962C8B-B14F-4D97-AF65-F5344CB8AC3E}">
        <p14:creationId xmlns:p14="http://schemas.microsoft.com/office/powerpoint/2010/main" val="6862451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1211283"/>
            <a:ext cx="8461169" cy="4538260"/>
          </a:xfrm>
        </p:spPr>
        <p:txBody>
          <a:bodyPr>
            <a:normAutofit fontScale="85000" lnSpcReduction="20000"/>
          </a:bodyPr>
          <a:lstStyle/>
          <a:p>
            <a:pPr marL="0" lvl="1" indent="0">
              <a:lnSpc>
                <a:spcPct val="110000"/>
              </a:lnSpc>
              <a:buNone/>
            </a:pPr>
            <a:r>
              <a:rPr lang="en-US" sz="3600" i="1" dirty="0">
                <a:solidFill>
                  <a:srgbClr val="00B0F0"/>
                </a:solidFill>
              </a:rPr>
              <a:t>Unilever Canada Inc. v. Superior Quality Foods Inc. </a:t>
            </a:r>
            <a:r>
              <a:rPr lang="en-US" sz="3600" dirty="0">
                <a:solidFill>
                  <a:schemeClr val="bg1"/>
                </a:solidFill>
              </a:rPr>
              <a:t>(2007)</a:t>
            </a:r>
            <a:r>
              <a:rPr lang="en-US" sz="3600" i="1" dirty="0">
                <a:solidFill>
                  <a:schemeClr val="bg1"/>
                </a:solidFill>
              </a:rPr>
              <a:t>, </a:t>
            </a:r>
            <a:r>
              <a:rPr lang="en-US" sz="3600" dirty="0">
                <a:solidFill>
                  <a:schemeClr val="bg1"/>
                </a:solidFill>
              </a:rPr>
              <a:t>62 CPR</a:t>
            </a:r>
            <a:r>
              <a:rPr lang="en-US" sz="3600" i="1" dirty="0">
                <a:solidFill>
                  <a:schemeClr val="bg1"/>
                </a:solidFill>
              </a:rPr>
              <a:t> </a:t>
            </a:r>
            <a:r>
              <a:rPr lang="en-US" sz="3600" dirty="0">
                <a:solidFill>
                  <a:schemeClr val="bg1"/>
                </a:solidFill>
              </a:rPr>
              <a:t>(4</a:t>
            </a:r>
            <a:r>
              <a:rPr lang="en-US" sz="3600" baseline="30000" dirty="0">
                <a:solidFill>
                  <a:schemeClr val="bg1"/>
                </a:solidFill>
              </a:rPr>
              <a:t>th</a:t>
            </a:r>
            <a:r>
              <a:rPr lang="en-US" sz="3600" dirty="0">
                <a:solidFill>
                  <a:schemeClr val="bg1"/>
                </a:solidFill>
              </a:rPr>
              <a:t>) 75, [2007] TMOB No. 66</a:t>
            </a:r>
          </a:p>
          <a:p>
            <a:pPr>
              <a:lnSpc>
                <a:spcPct val="110000"/>
              </a:lnSpc>
            </a:pPr>
            <a:r>
              <a:rPr lang="en-US" sz="3600" dirty="0">
                <a:solidFill>
                  <a:schemeClr val="bg1"/>
                </a:solidFill>
              </a:rPr>
              <a:t>S. 12(1)(b):</a:t>
            </a:r>
          </a:p>
          <a:p>
            <a:pPr lvl="1">
              <a:lnSpc>
                <a:spcPct val="110000"/>
              </a:lnSpc>
              <a:buFont typeface="Courier New" panose="02070309020205020404" pitchFamily="49" charset="0"/>
              <a:buChar char="o"/>
            </a:pPr>
            <a:r>
              <a:rPr lang="en-US" sz="3600" dirty="0">
                <a:solidFill>
                  <a:srgbClr val="FFFF00"/>
                </a:solidFill>
              </a:rPr>
              <a:t>Point of View</a:t>
            </a:r>
            <a:r>
              <a:rPr lang="en-US" sz="3600" dirty="0">
                <a:solidFill>
                  <a:srgbClr val="FF0000"/>
                </a:solidFill>
              </a:rPr>
              <a:t>?</a:t>
            </a:r>
            <a:r>
              <a:rPr lang="en-US" sz="3600" dirty="0">
                <a:solidFill>
                  <a:srgbClr val="FFFF00"/>
                </a:solidFill>
              </a:rPr>
              <a:t>:</a:t>
            </a:r>
            <a:r>
              <a:rPr lang="en-US" sz="3600" dirty="0">
                <a:solidFill>
                  <a:schemeClr val="bg1"/>
                </a:solidFill>
              </a:rPr>
              <a:t> That of the </a:t>
            </a:r>
            <a:r>
              <a:rPr lang="en-US" sz="3600" dirty="0">
                <a:solidFill>
                  <a:srgbClr val="FFFF00"/>
                </a:solidFill>
              </a:rPr>
              <a:t>average purchaser </a:t>
            </a:r>
            <a:r>
              <a:rPr lang="en-US" sz="3600" dirty="0">
                <a:solidFill>
                  <a:schemeClr val="bg1"/>
                </a:solidFill>
              </a:rPr>
              <a:t>of the wares</a:t>
            </a:r>
          </a:p>
          <a:p>
            <a:pPr lvl="1">
              <a:lnSpc>
                <a:spcPct val="110000"/>
              </a:lnSpc>
              <a:buFont typeface="Courier New" panose="02070309020205020404" pitchFamily="49" charset="0"/>
              <a:buChar char="o"/>
            </a:pPr>
            <a:r>
              <a:rPr lang="en-US" sz="3600" dirty="0">
                <a:solidFill>
                  <a:schemeClr val="bg1"/>
                </a:solidFill>
              </a:rPr>
              <a:t>Consider the </a:t>
            </a:r>
            <a:r>
              <a:rPr lang="en-US" sz="3600" dirty="0">
                <a:solidFill>
                  <a:srgbClr val="FFFF00"/>
                </a:solidFill>
              </a:rPr>
              <a:t>mark in its entirety </a:t>
            </a:r>
            <a:r>
              <a:rPr lang="en-US" sz="3600" dirty="0">
                <a:solidFill>
                  <a:schemeClr val="bg1"/>
                </a:solidFill>
              </a:rPr>
              <a:t>(not dissected into constituent elements)</a:t>
            </a:r>
          </a:p>
          <a:p>
            <a:pPr lvl="1">
              <a:lnSpc>
                <a:spcPct val="110000"/>
              </a:lnSpc>
              <a:buFont typeface="Courier New" panose="02070309020205020404" pitchFamily="49" charset="0"/>
              <a:buChar char="o"/>
            </a:pPr>
            <a:r>
              <a:rPr lang="en-US" sz="3600" dirty="0">
                <a:solidFill>
                  <a:schemeClr val="bg1"/>
                </a:solidFill>
              </a:rPr>
              <a:t>Consider thee mark </a:t>
            </a:r>
            <a:r>
              <a:rPr lang="en-US" sz="3600" dirty="0">
                <a:solidFill>
                  <a:srgbClr val="FFFF00"/>
                </a:solidFill>
              </a:rPr>
              <a:t>as a matter of immediate impression</a:t>
            </a:r>
          </a:p>
        </p:txBody>
      </p:sp>
      <p:sp>
        <p:nvSpPr>
          <p:cNvPr id="4" name="Slide Number Placeholder 3"/>
          <p:cNvSpPr>
            <a:spLocks noGrp="1"/>
          </p:cNvSpPr>
          <p:nvPr>
            <p:ph type="sldNum" sz="quarter" idx="12"/>
          </p:nvPr>
        </p:nvSpPr>
        <p:spPr/>
        <p:txBody>
          <a:bodyPr/>
          <a:lstStyle/>
          <a:p>
            <a:fld id="{600857A6-B069-5747-8C2C-4237D03FF20B}" type="slidenum">
              <a:rPr lang="en-US" smtClean="0"/>
              <a:t>93</a:t>
            </a:fld>
            <a:endParaRPr lang="en-US"/>
          </a:p>
        </p:txBody>
      </p:sp>
    </p:spTree>
    <p:extLst>
      <p:ext uri="{BB962C8B-B14F-4D97-AF65-F5344CB8AC3E}">
        <p14:creationId xmlns:p14="http://schemas.microsoft.com/office/powerpoint/2010/main" val="23808402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3055-7185-9A40-BBC1-3744B3B4198C}"/>
              </a:ext>
            </a:extLst>
          </p:cNvPr>
          <p:cNvSpPr>
            <a:spLocks noGrp="1"/>
          </p:cNvSpPr>
          <p:nvPr>
            <p:ph type="title"/>
          </p:nvPr>
        </p:nvSpPr>
        <p:spPr>
          <a:xfrm>
            <a:off x="457200" y="255341"/>
            <a:ext cx="8229600" cy="1016000"/>
          </a:xfrm>
        </p:spPr>
        <p:txBody>
          <a:bodyPr>
            <a:normAutofit fontScale="90000"/>
          </a:bodyPr>
          <a:lstStyle/>
          <a:p>
            <a:pPr algn="ctr"/>
            <a:br>
              <a:rPr lang="en-US" b="1" dirty="0">
                <a:solidFill>
                  <a:srgbClr val="FFFF00"/>
                </a:solidFill>
              </a:rPr>
            </a:br>
            <a:r>
              <a:rPr lang="en-US" b="1" dirty="0">
                <a:solidFill>
                  <a:srgbClr val="FFFF00"/>
                </a:solidFill>
              </a:rPr>
              <a:t>Trademarks: </a:t>
            </a:r>
            <a:r>
              <a:rPr lang="en-US" dirty="0">
                <a:solidFill>
                  <a:schemeClr val="bg1"/>
                </a:solidFill>
              </a:rPr>
              <a:t>Distinguishing guise </a:t>
            </a:r>
            <a:r>
              <a:rPr lang="en-US" dirty="0">
                <a:solidFill>
                  <a:srgbClr val="FF0000"/>
                </a:solidFill>
              </a:rPr>
              <a:t>no more</a:t>
            </a:r>
            <a:br>
              <a:rPr lang="en-US" b="1" dirty="0">
                <a:solidFill>
                  <a:srgbClr val="FFFF00"/>
                </a:solidFill>
              </a:rPr>
            </a:br>
            <a:endParaRPr lang="en-US" dirty="0"/>
          </a:p>
        </p:txBody>
      </p:sp>
      <p:pic>
        <p:nvPicPr>
          <p:cNvPr id="4" name="Picture 3">
            <a:extLst>
              <a:ext uri="{FF2B5EF4-FFF2-40B4-BE49-F238E27FC236}">
                <a16:creationId xmlns:a16="http://schemas.microsoft.com/office/drawing/2014/main" id="{7ADAC499-1C76-A941-8E82-F752B29FDAAD}"/>
              </a:ext>
            </a:extLst>
          </p:cNvPr>
          <p:cNvPicPr>
            <a:picLocks noChangeAspect="1"/>
          </p:cNvPicPr>
          <p:nvPr/>
        </p:nvPicPr>
        <p:blipFill>
          <a:blip r:embed="rId2"/>
          <a:stretch>
            <a:fillRect/>
          </a:stretch>
        </p:blipFill>
        <p:spPr>
          <a:xfrm>
            <a:off x="2820629" y="1677629"/>
            <a:ext cx="3502741" cy="3502741"/>
          </a:xfrm>
          <a:prstGeom prst="rect">
            <a:avLst/>
          </a:prstGeom>
        </p:spPr>
      </p:pic>
    </p:spTree>
    <p:extLst>
      <p:ext uri="{BB962C8B-B14F-4D97-AF65-F5344CB8AC3E}">
        <p14:creationId xmlns:p14="http://schemas.microsoft.com/office/powerpoint/2010/main" val="13133862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75D6-BBF0-7D44-9A75-3CE2B8682A39}"/>
              </a:ext>
            </a:extLst>
          </p:cNvPr>
          <p:cNvSpPr>
            <a:spLocks noGrp="1"/>
          </p:cNvSpPr>
          <p:nvPr>
            <p:ph type="title"/>
          </p:nvPr>
        </p:nvSpPr>
        <p:spPr/>
        <p:txBody>
          <a:bodyPr/>
          <a:lstStyle/>
          <a:p>
            <a:r>
              <a:rPr lang="en-US" dirty="0">
                <a:solidFill>
                  <a:srgbClr val="FFFF00"/>
                </a:solidFill>
              </a:rPr>
              <a:t>Instead of </a:t>
            </a:r>
            <a:r>
              <a:rPr lang="en-US" dirty="0">
                <a:solidFill>
                  <a:srgbClr val="FF0000"/>
                </a:solidFill>
              </a:rPr>
              <a:t>“</a:t>
            </a:r>
            <a:r>
              <a:rPr lang="en-US" dirty="0">
                <a:solidFill>
                  <a:schemeClr val="bg1"/>
                </a:solidFill>
              </a:rPr>
              <a:t>distinguishing guise</a:t>
            </a:r>
            <a:r>
              <a:rPr lang="en-US" dirty="0">
                <a:solidFill>
                  <a:srgbClr val="FF0000"/>
                </a:solidFill>
              </a:rPr>
              <a:t>”</a:t>
            </a:r>
          </a:p>
        </p:txBody>
      </p:sp>
      <p:sp>
        <p:nvSpPr>
          <p:cNvPr id="3" name="Content Placeholder 2">
            <a:extLst>
              <a:ext uri="{FF2B5EF4-FFF2-40B4-BE49-F238E27FC236}">
                <a16:creationId xmlns:a16="http://schemas.microsoft.com/office/drawing/2014/main" id="{677B1517-F5F5-D14A-AAC3-F8D1558F6A8A}"/>
              </a:ext>
            </a:extLst>
          </p:cNvPr>
          <p:cNvSpPr>
            <a:spLocks noGrp="1"/>
          </p:cNvSpPr>
          <p:nvPr>
            <p:ph sz="quarter" idx="10"/>
          </p:nvPr>
        </p:nvSpPr>
        <p:spPr/>
        <p:txBody>
          <a:bodyPr>
            <a:normAutofit/>
          </a:bodyPr>
          <a:lstStyle/>
          <a:p>
            <a:pPr marL="0" indent="0">
              <a:lnSpc>
                <a:spcPct val="100000"/>
              </a:lnSpc>
              <a:buNone/>
            </a:pPr>
            <a:r>
              <a:rPr lang="en-CA" sz="3600" b="1" i="1" dirty="0">
                <a:solidFill>
                  <a:schemeClr val="bg1"/>
                </a:solidFill>
              </a:rPr>
              <a:t>s. 2 …“</a:t>
            </a:r>
            <a:r>
              <a:rPr lang="en-CA" sz="3600" b="1" i="1" dirty="0">
                <a:solidFill>
                  <a:srgbClr val="FFFF00"/>
                </a:solidFill>
              </a:rPr>
              <a:t>sign</a:t>
            </a:r>
            <a:r>
              <a:rPr lang="en-CA" sz="3600" i="1" dirty="0">
                <a:solidFill>
                  <a:schemeClr val="bg1"/>
                </a:solidFill>
              </a:rPr>
              <a:t> includes a word, a personal name, a design, a letter, a numeral, a colour, a figurative element, a </a:t>
            </a:r>
            <a:r>
              <a:rPr lang="en-CA" sz="3600" i="1" dirty="0">
                <a:solidFill>
                  <a:srgbClr val="FFFF00"/>
                </a:solidFill>
              </a:rPr>
              <a:t>three-dimensional shape</a:t>
            </a:r>
            <a:r>
              <a:rPr lang="en-CA" sz="3600" i="1" dirty="0">
                <a:solidFill>
                  <a:schemeClr val="bg1"/>
                </a:solidFill>
              </a:rPr>
              <a:t>, a hologram, a moving image, </a:t>
            </a:r>
            <a:r>
              <a:rPr lang="en-CA" sz="3600" i="1" dirty="0">
                <a:solidFill>
                  <a:srgbClr val="FFFF00"/>
                </a:solidFill>
              </a:rPr>
              <a:t>a mode of packaging goods</a:t>
            </a:r>
            <a:r>
              <a:rPr lang="en-CA" sz="3600" i="1" dirty="0">
                <a:solidFill>
                  <a:schemeClr val="bg1"/>
                </a:solidFill>
              </a:rPr>
              <a:t>, a sound, a scent, a taste, a texture and the positioning of a sign;” </a:t>
            </a:r>
            <a:endParaRPr lang="en-US" sz="3600" i="1" dirty="0">
              <a:solidFill>
                <a:schemeClr val="bg1"/>
              </a:solidFill>
            </a:endParaRPr>
          </a:p>
        </p:txBody>
      </p:sp>
    </p:spTree>
    <p:extLst>
      <p:ext uri="{BB962C8B-B14F-4D97-AF65-F5344CB8AC3E}">
        <p14:creationId xmlns:p14="http://schemas.microsoft.com/office/powerpoint/2010/main" val="5713729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1306286"/>
            <a:ext cx="8532421" cy="4443257"/>
          </a:xfrm>
        </p:spPr>
        <p:txBody>
          <a:bodyPr>
            <a:noAutofit/>
          </a:bodyPr>
          <a:lstStyle/>
          <a:p>
            <a:pPr marL="0" indent="0">
              <a:lnSpc>
                <a:spcPct val="100000"/>
              </a:lnSpc>
              <a:buNone/>
            </a:pPr>
            <a:r>
              <a:rPr lang="en-US" sz="3600" b="1" dirty="0">
                <a:solidFill>
                  <a:schemeClr val="bg1"/>
                </a:solidFill>
              </a:rPr>
              <a:t>Distinguishing guise</a:t>
            </a:r>
          </a:p>
          <a:p>
            <a:pPr>
              <a:lnSpc>
                <a:spcPct val="100000"/>
              </a:lnSpc>
            </a:pPr>
            <a:r>
              <a:rPr lang="en-US" sz="3600" dirty="0">
                <a:solidFill>
                  <a:srgbClr val="FF0000"/>
                </a:solidFill>
                <a:latin typeface="Arial" charset="0"/>
              </a:rPr>
              <a:t>Now that distinguishing guises have ceased to exist as a separate category </a:t>
            </a:r>
            <a:r>
              <a:rPr lang="en-US" sz="3600" dirty="0">
                <a:solidFill>
                  <a:schemeClr val="bg1"/>
                </a:solidFill>
                <a:latin typeface="Arial" charset="0"/>
              </a:rPr>
              <a:t>of TM, </a:t>
            </a:r>
            <a:r>
              <a:rPr lang="en-US" sz="3600" dirty="0">
                <a:solidFill>
                  <a:srgbClr val="FFFF00"/>
                </a:solidFill>
                <a:latin typeface="Arial" charset="0"/>
              </a:rPr>
              <a:t>similar limitations </a:t>
            </a:r>
            <a:r>
              <a:rPr lang="en-US" sz="3600" dirty="0">
                <a:solidFill>
                  <a:schemeClr val="bg1"/>
                </a:solidFill>
                <a:latin typeface="Arial" charset="0"/>
              </a:rPr>
              <a:t>to those set out in the previous s. 13(1) will be </a:t>
            </a:r>
            <a:r>
              <a:rPr lang="en-US" sz="3600" dirty="0">
                <a:solidFill>
                  <a:srgbClr val="FFFF00"/>
                </a:solidFill>
                <a:latin typeface="Arial" charset="0"/>
              </a:rPr>
              <a:t>carried over elsewhere</a:t>
            </a:r>
            <a:r>
              <a:rPr lang="en-US" sz="3600" dirty="0">
                <a:solidFill>
                  <a:schemeClr val="bg1"/>
                </a:solidFill>
                <a:latin typeface="Arial" charset="0"/>
              </a:rPr>
              <a:t>, and will apply to all marks</a:t>
            </a:r>
          </a:p>
        </p:txBody>
      </p:sp>
      <p:sp>
        <p:nvSpPr>
          <p:cNvPr id="4" name="Slide Number Placeholder 3"/>
          <p:cNvSpPr>
            <a:spLocks noGrp="1"/>
          </p:cNvSpPr>
          <p:nvPr>
            <p:ph type="sldNum" sz="quarter" idx="12"/>
          </p:nvPr>
        </p:nvSpPr>
        <p:spPr/>
        <p:txBody>
          <a:bodyPr/>
          <a:lstStyle/>
          <a:p>
            <a:fld id="{600857A6-B069-5747-8C2C-4237D03FF20B}" type="slidenum">
              <a:rPr lang="en-US" smtClean="0"/>
              <a:t>96</a:t>
            </a:fld>
            <a:endParaRPr lang="en-US"/>
          </a:p>
        </p:txBody>
      </p:sp>
    </p:spTree>
    <p:extLst>
      <p:ext uri="{BB962C8B-B14F-4D97-AF65-F5344CB8AC3E}">
        <p14:creationId xmlns:p14="http://schemas.microsoft.com/office/powerpoint/2010/main" val="27300762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1143000"/>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rPr>
              <a:t>Special Marks</a:t>
            </a:r>
          </a:p>
        </p:txBody>
      </p:sp>
      <p:sp>
        <p:nvSpPr>
          <p:cNvPr id="2" name="Content Placeholder 1"/>
          <p:cNvSpPr>
            <a:spLocks noGrp="1"/>
          </p:cNvSpPr>
          <p:nvPr>
            <p:ph idx="1"/>
          </p:nvPr>
        </p:nvSpPr>
        <p:spPr/>
        <p:txBody>
          <a:bodyPr>
            <a:normAutofit/>
          </a:bodyPr>
          <a:lstStyle/>
          <a:p>
            <a:pPr marL="0" indent="0">
              <a:lnSpc>
                <a:spcPct val="100000"/>
              </a:lnSpc>
              <a:buNone/>
            </a:pPr>
            <a:r>
              <a:rPr lang="en-US" sz="3200" dirty="0">
                <a:solidFill>
                  <a:schemeClr val="bg1"/>
                </a:solidFill>
              </a:rPr>
              <a:t>S. 9 Trademarks Act</a:t>
            </a:r>
          </a:p>
          <a:p>
            <a:pPr>
              <a:lnSpc>
                <a:spcPct val="100000"/>
              </a:lnSpc>
            </a:pPr>
            <a:r>
              <a:rPr lang="en-US" sz="3200" dirty="0">
                <a:solidFill>
                  <a:schemeClr val="bg1"/>
                </a:solidFill>
              </a:rPr>
              <a:t>Two categories of </a:t>
            </a:r>
            <a:r>
              <a:rPr lang="en-US" sz="3200" dirty="0">
                <a:solidFill>
                  <a:srgbClr val="FF0000"/>
                </a:solidFill>
              </a:rPr>
              <a:t>prohibited marks</a:t>
            </a:r>
          </a:p>
          <a:p>
            <a:pPr lvl="1">
              <a:lnSpc>
                <a:spcPct val="100000"/>
              </a:lnSpc>
              <a:buFont typeface="Courier New" panose="02070309020205020404" pitchFamily="49" charset="0"/>
              <a:buChar char="o"/>
            </a:pPr>
            <a:r>
              <a:rPr lang="en-US" sz="3200" dirty="0">
                <a:solidFill>
                  <a:srgbClr val="FFFF00"/>
                </a:solidFill>
              </a:rPr>
              <a:t>Absolute prohibitions</a:t>
            </a:r>
          </a:p>
          <a:p>
            <a:pPr lvl="1">
              <a:lnSpc>
                <a:spcPct val="100000"/>
              </a:lnSpc>
              <a:buFont typeface="Courier New" panose="02070309020205020404" pitchFamily="49" charset="0"/>
              <a:buChar char="o"/>
            </a:pPr>
            <a:r>
              <a:rPr lang="en-US" sz="3200" dirty="0">
                <a:solidFill>
                  <a:srgbClr val="FFFF00"/>
                </a:solidFill>
              </a:rPr>
              <a:t>Official marks </a:t>
            </a:r>
            <a:r>
              <a:rPr lang="en-US" sz="3200" dirty="0">
                <a:solidFill>
                  <a:schemeClr val="bg1"/>
                </a:solidFill>
              </a:rPr>
              <a:t>(9(1)(n)(iii)) </a:t>
            </a:r>
          </a:p>
          <a:p>
            <a:pPr>
              <a:lnSpc>
                <a:spcPct val="100000"/>
              </a:lnSpc>
            </a:pPr>
            <a:r>
              <a:rPr lang="en-US" sz="3200" dirty="0">
                <a:solidFill>
                  <a:schemeClr val="bg1"/>
                </a:solidFill>
              </a:rPr>
              <a:t>What policy reasons could justify including a type of symbol/mark on the list of absolute prohibitions?</a:t>
            </a:r>
          </a:p>
        </p:txBody>
      </p:sp>
      <p:sp>
        <p:nvSpPr>
          <p:cNvPr id="4" name="Slide Number Placeholder 3"/>
          <p:cNvSpPr>
            <a:spLocks noGrp="1"/>
          </p:cNvSpPr>
          <p:nvPr>
            <p:ph type="sldNum" sz="quarter" idx="12"/>
          </p:nvPr>
        </p:nvSpPr>
        <p:spPr/>
        <p:txBody>
          <a:bodyPr/>
          <a:lstStyle/>
          <a:p>
            <a:fld id="{600857A6-B069-5747-8C2C-4237D03FF20B}" type="slidenum">
              <a:rPr lang="en-US" smtClean="0"/>
              <a:t>97</a:t>
            </a:fld>
            <a:endParaRPr lang="en-US"/>
          </a:p>
        </p:txBody>
      </p:sp>
    </p:spTree>
    <p:extLst>
      <p:ext uri="{BB962C8B-B14F-4D97-AF65-F5344CB8AC3E}">
        <p14:creationId xmlns:p14="http://schemas.microsoft.com/office/powerpoint/2010/main" val="9190978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878"/>
            <a:ext cx="8229600" cy="100157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199" y="1235034"/>
            <a:ext cx="8496795" cy="4514509"/>
          </a:xfrm>
        </p:spPr>
        <p:txBody>
          <a:bodyPr>
            <a:normAutofit/>
          </a:bodyPr>
          <a:lstStyle/>
          <a:p>
            <a:pPr marL="0" indent="0">
              <a:lnSpc>
                <a:spcPct val="100000"/>
              </a:lnSpc>
              <a:buNone/>
            </a:pPr>
            <a:r>
              <a:rPr lang="en-US" sz="3200" dirty="0">
                <a:solidFill>
                  <a:srgbClr val="FFFF00"/>
                </a:solidFill>
                <a:latin typeface="Arial" charset="0"/>
              </a:rPr>
              <a:t>Statutory requirements </a:t>
            </a:r>
            <a:r>
              <a:rPr lang="en-US" sz="3200" dirty="0">
                <a:solidFill>
                  <a:schemeClr val="bg1"/>
                </a:solidFill>
                <a:latin typeface="Arial" charset="0"/>
              </a:rPr>
              <a:t>for public authorities</a:t>
            </a:r>
          </a:p>
          <a:p>
            <a:pPr marL="971550" lvl="1" indent="-514350">
              <a:lnSpc>
                <a:spcPct val="100000"/>
              </a:lnSpc>
              <a:buFont typeface="+mj-lt"/>
              <a:buAutoNum type="arabicPeriod"/>
            </a:pPr>
            <a:r>
              <a:rPr lang="en-US" sz="3200" dirty="0">
                <a:solidFill>
                  <a:schemeClr val="bg1"/>
                </a:solidFill>
                <a:latin typeface="Arial" charset="0"/>
              </a:rPr>
              <a:t>Mark must have been </a:t>
            </a:r>
            <a:r>
              <a:rPr lang="en-US" sz="3200" dirty="0">
                <a:solidFill>
                  <a:srgbClr val="FFFF00"/>
                </a:solidFill>
                <a:latin typeface="Arial" charset="0"/>
              </a:rPr>
              <a:t>adopted and used</a:t>
            </a:r>
          </a:p>
          <a:p>
            <a:pPr marL="971550" lvl="1" indent="-514350">
              <a:lnSpc>
                <a:spcPct val="100000"/>
              </a:lnSpc>
              <a:buFont typeface="+mj-lt"/>
              <a:buAutoNum type="arabicPeriod"/>
            </a:pPr>
            <a:r>
              <a:rPr lang="en-US" sz="3200" dirty="0">
                <a:solidFill>
                  <a:schemeClr val="bg1"/>
                </a:solidFill>
                <a:latin typeface="Arial" charset="0"/>
              </a:rPr>
              <a:t>Adoption and </a:t>
            </a:r>
            <a:r>
              <a:rPr lang="en-US" sz="3200" dirty="0">
                <a:solidFill>
                  <a:srgbClr val="FFFF00"/>
                </a:solidFill>
                <a:latin typeface="Arial" charset="0"/>
              </a:rPr>
              <a:t>use has to be by a public authority</a:t>
            </a:r>
            <a:r>
              <a:rPr lang="en-US" sz="3200" dirty="0">
                <a:solidFill>
                  <a:schemeClr val="bg1"/>
                </a:solidFill>
                <a:latin typeface="Arial" charset="0"/>
              </a:rPr>
              <a:t> in Canada</a:t>
            </a:r>
          </a:p>
          <a:p>
            <a:pPr marL="971550" lvl="1" indent="-514350">
              <a:lnSpc>
                <a:spcPct val="100000"/>
              </a:lnSpc>
              <a:buFont typeface="+mj-lt"/>
              <a:buAutoNum type="arabicPeriod"/>
            </a:pPr>
            <a:r>
              <a:rPr lang="en-US" sz="3200" dirty="0">
                <a:solidFill>
                  <a:schemeClr val="bg1"/>
                </a:solidFill>
                <a:latin typeface="Arial" charset="0"/>
              </a:rPr>
              <a:t>Adoption and use must be </a:t>
            </a:r>
            <a:r>
              <a:rPr lang="en-US" sz="3200" dirty="0">
                <a:solidFill>
                  <a:srgbClr val="FFFF00"/>
                </a:solidFill>
                <a:latin typeface="Arial" charset="0"/>
              </a:rPr>
              <a:t>as an official mark</a:t>
            </a:r>
            <a:r>
              <a:rPr lang="en-US" sz="3200" dirty="0">
                <a:solidFill>
                  <a:schemeClr val="bg1"/>
                </a:solidFill>
                <a:latin typeface="Arial" charset="0"/>
              </a:rPr>
              <a:t> for wares and services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98</a:t>
            </a:fld>
            <a:endParaRPr lang="en-US"/>
          </a:p>
        </p:txBody>
      </p:sp>
    </p:spTree>
    <p:extLst>
      <p:ext uri="{BB962C8B-B14F-4D97-AF65-F5344CB8AC3E}">
        <p14:creationId xmlns:p14="http://schemas.microsoft.com/office/powerpoint/2010/main" val="38556035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431543"/>
            <a:ext cx="8413668" cy="4318000"/>
          </a:xfrm>
        </p:spPr>
        <p:txBody>
          <a:bodyPr>
            <a:normAutofit fontScale="92500" lnSpcReduction="10000"/>
          </a:bodyPr>
          <a:lstStyle/>
          <a:p>
            <a:pPr>
              <a:lnSpc>
                <a:spcPct val="100000"/>
              </a:lnSpc>
            </a:pPr>
            <a:r>
              <a:rPr lang="en-US" sz="3500" i="1" dirty="0">
                <a:solidFill>
                  <a:srgbClr val="00B0F0"/>
                </a:solidFill>
                <a:latin typeface="Arial" charset="0"/>
              </a:rPr>
              <a:t>Ontario </a:t>
            </a:r>
            <a:r>
              <a:rPr lang="en-US" sz="3500" i="1" dirty="0" err="1">
                <a:solidFill>
                  <a:srgbClr val="00B0F0"/>
                </a:solidFill>
                <a:latin typeface="Arial" charset="0"/>
              </a:rPr>
              <a:t>Ass’n</a:t>
            </a:r>
            <a:r>
              <a:rPr lang="en-US" sz="3500" i="1" dirty="0">
                <a:solidFill>
                  <a:srgbClr val="00B0F0"/>
                </a:solidFill>
                <a:latin typeface="Arial" charset="0"/>
              </a:rPr>
              <a:t> of Architects v. Ontario Ass</a:t>
            </a:r>
            <a:r>
              <a:rPr lang="en-CA" sz="3500" i="1" dirty="0">
                <a:solidFill>
                  <a:srgbClr val="00B0F0"/>
                </a:solidFill>
                <a:latin typeface="Arial" charset="0"/>
              </a:rPr>
              <a:t>n</a:t>
            </a:r>
            <a:r>
              <a:rPr lang="en-US" sz="3500" i="1" dirty="0">
                <a:solidFill>
                  <a:srgbClr val="00B0F0"/>
                </a:solidFill>
                <a:latin typeface="Arial" charset="0"/>
              </a:rPr>
              <a:t> of Architectural Technologists</a:t>
            </a:r>
            <a:r>
              <a:rPr lang="en-US" sz="3500" dirty="0">
                <a:solidFill>
                  <a:srgbClr val="00B0F0"/>
                </a:solidFill>
                <a:latin typeface="Arial" charset="0"/>
              </a:rPr>
              <a:t>, </a:t>
            </a:r>
            <a:r>
              <a:rPr lang="en-US" sz="3500" dirty="0">
                <a:solidFill>
                  <a:schemeClr val="bg1"/>
                </a:solidFill>
                <a:latin typeface="Arial" charset="0"/>
              </a:rPr>
              <a:t>[2003] 1 F.C. 331 (FCA)</a:t>
            </a:r>
          </a:p>
          <a:p>
            <a:pPr>
              <a:lnSpc>
                <a:spcPct val="100000"/>
              </a:lnSpc>
            </a:pPr>
            <a:r>
              <a:rPr lang="en-US" sz="3500" dirty="0">
                <a:solidFill>
                  <a:srgbClr val="FFFF00"/>
                </a:solidFill>
                <a:latin typeface="Arial" charset="0"/>
              </a:rPr>
              <a:t>Defining characteristics of public authority</a:t>
            </a:r>
            <a:r>
              <a:rPr lang="en-US" sz="3500" dirty="0">
                <a:solidFill>
                  <a:srgbClr val="FF0000"/>
                </a:solidFill>
                <a:latin typeface="Arial" charset="0"/>
              </a:rPr>
              <a:t> =</a:t>
            </a:r>
          </a:p>
          <a:p>
            <a:pPr lvl="1">
              <a:lnSpc>
                <a:spcPct val="100000"/>
              </a:lnSpc>
              <a:buFont typeface="Courier New" panose="02070309020205020404" pitchFamily="49" charset="0"/>
              <a:buChar char="o"/>
            </a:pPr>
            <a:r>
              <a:rPr lang="en-US" sz="3500" dirty="0">
                <a:solidFill>
                  <a:schemeClr val="bg1"/>
                </a:solidFill>
                <a:latin typeface="Arial" charset="0"/>
              </a:rPr>
              <a:t>Degree of </a:t>
            </a:r>
            <a:r>
              <a:rPr lang="en-US" sz="3500" dirty="0">
                <a:solidFill>
                  <a:srgbClr val="FFFF00"/>
                </a:solidFill>
                <a:latin typeface="Arial" charset="0"/>
              </a:rPr>
              <a:t>government control </a:t>
            </a:r>
            <a:r>
              <a:rPr lang="en-US" sz="3500" dirty="0">
                <a:solidFill>
                  <a:schemeClr val="bg1"/>
                </a:solidFill>
                <a:latin typeface="Arial" charset="0"/>
              </a:rPr>
              <a:t>[para. 57-64]</a:t>
            </a:r>
          </a:p>
          <a:p>
            <a:pPr lvl="1">
              <a:lnSpc>
                <a:spcPct val="100000"/>
              </a:lnSpc>
              <a:buFont typeface="Courier New" panose="02070309020205020404" pitchFamily="49" charset="0"/>
              <a:buChar char="o"/>
            </a:pPr>
            <a:r>
              <a:rPr lang="en-US" sz="3500" dirty="0">
                <a:solidFill>
                  <a:schemeClr val="bg1"/>
                </a:solidFill>
                <a:latin typeface="Arial" charset="0"/>
              </a:rPr>
              <a:t>Extent to which the </a:t>
            </a:r>
            <a:r>
              <a:rPr lang="en-US" sz="3500" dirty="0">
                <a:solidFill>
                  <a:srgbClr val="FFFF00"/>
                </a:solidFill>
                <a:latin typeface="Arial" charset="0"/>
              </a:rPr>
              <a:t>body</a:t>
            </a:r>
            <a:r>
              <a:rPr lang="ja-JP" altLang="en-US" sz="3500" dirty="0">
                <a:solidFill>
                  <a:srgbClr val="FFFF00"/>
                </a:solidFill>
                <a:latin typeface="Arial" charset="0"/>
              </a:rPr>
              <a:t>’</a:t>
            </a:r>
            <a:r>
              <a:rPr lang="en-US" sz="3500" dirty="0">
                <a:solidFill>
                  <a:srgbClr val="FFFF00"/>
                </a:solidFill>
                <a:latin typeface="Arial" charset="0"/>
              </a:rPr>
              <a:t>s activities benefit the public </a:t>
            </a:r>
            <a:r>
              <a:rPr lang="en-US" sz="3500" dirty="0">
                <a:solidFill>
                  <a:schemeClr val="bg1"/>
                </a:solidFill>
                <a:latin typeface="Arial" charset="0"/>
              </a:rPr>
              <a:t>[para. 65-73]</a:t>
            </a:r>
          </a:p>
          <a:p>
            <a:r>
              <a:rPr lang="en-US" dirty="0"/>
              <a:t> </a:t>
            </a:r>
          </a:p>
        </p:txBody>
      </p:sp>
      <p:sp>
        <p:nvSpPr>
          <p:cNvPr id="4" name="Slide Number Placeholder 3"/>
          <p:cNvSpPr>
            <a:spLocks noGrp="1"/>
          </p:cNvSpPr>
          <p:nvPr>
            <p:ph type="sldNum" sz="quarter" idx="12"/>
          </p:nvPr>
        </p:nvSpPr>
        <p:spPr/>
        <p:txBody>
          <a:bodyPr/>
          <a:lstStyle/>
          <a:p>
            <a:fld id="{600857A6-B069-5747-8C2C-4237D03FF20B}" type="slidenum">
              <a:rPr lang="en-US" smtClean="0"/>
              <a:t>99</a:t>
            </a:fld>
            <a:endParaRPr lang="en-US"/>
          </a:p>
        </p:txBody>
      </p:sp>
    </p:spTree>
    <p:extLst>
      <p:ext uri="{BB962C8B-B14F-4D97-AF65-F5344CB8AC3E}">
        <p14:creationId xmlns:p14="http://schemas.microsoft.com/office/powerpoint/2010/main" val="890836063"/>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13999</TotalTime>
  <Words>6727</Words>
  <Application>Microsoft Macintosh PowerPoint</Application>
  <PresentationFormat>On-screen Show (4:3)</PresentationFormat>
  <Paragraphs>579</Paragraphs>
  <Slides>172</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172</vt:i4>
      </vt:variant>
    </vt:vector>
  </HeadingPairs>
  <TitlesOfParts>
    <vt:vector size="178" baseType="lpstr">
      <vt:lpstr>Apple Chancery</vt:lpstr>
      <vt:lpstr>Arial</vt:lpstr>
      <vt:lpstr>Calibri</vt:lpstr>
      <vt:lpstr>Courier New</vt:lpstr>
      <vt:lpstr>Klavika</vt:lpstr>
      <vt:lpstr>CDM_PPT_Template </vt:lpstr>
      <vt:lpstr>  </vt:lpstr>
      <vt:lpstr>Thanks!</vt:lpstr>
      <vt:lpstr> UBC Emerging Media Law Moot  A.I. Project </vt:lpstr>
      <vt:lpstr>PowerPoint Presentation</vt:lpstr>
      <vt:lpstr>Course Evaluations</vt:lpstr>
      <vt:lpstr>PowerPoint Presentation</vt:lpstr>
      <vt:lpstr>Any Questions?…</vt:lpstr>
      <vt:lpstr>PowerPoint Presentation</vt:lpstr>
      <vt:lpstr>Office “Hours”: Ideally Mondays before or  after class but am flexible…</vt:lpstr>
      <vt:lpstr>PowerPoint Presentation</vt:lpstr>
      <vt:lpstr>  </vt:lpstr>
      <vt:lpstr>Course Website </vt:lpstr>
      <vt:lpstr> For full privileges on the website  </vt:lpstr>
      <vt:lpstr>Evaluation</vt:lpstr>
      <vt:lpstr>Let’s talk about…</vt:lpstr>
      <vt:lpstr>A modest proposal…</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From 2 weeks ago…</vt:lpstr>
      <vt:lpstr>This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Orhan Works Update…</vt:lpstr>
      <vt:lpstr>PowerPoint Presentation</vt:lpstr>
      <vt:lpstr>PowerPoint Presentation</vt:lpstr>
      <vt:lpstr>3. The Blackest 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NFT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Re-capping</vt:lpstr>
      <vt:lpstr>Trademarks </vt:lpstr>
      <vt:lpstr>Trademarks </vt:lpstr>
      <vt:lpstr>PowerPoint Presentation</vt:lpstr>
      <vt:lpstr>Trademarks </vt:lpstr>
      <vt:lpstr>Trademarks </vt:lpstr>
      <vt:lpstr>Trademarks </vt:lpstr>
      <vt:lpstr>Trademarks </vt:lpstr>
      <vt:lpstr>Trademarks </vt:lpstr>
      <vt:lpstr>Trademarks </vt:lpstr>
      <vt:lpstr> Trademarks: Distinguishing guise no more </vt:lpstr>
      <vt:lpstr>Instead of “distinguishing guise”</vt:lpstr>
      <vt:lpstr>Trademarks </vt:lpstr>
      <vt:lpstr>Trademarks : Special Marks</vt:lpstr>
      <vt:lpstr>Trademarks </vt:lpstr>
      <vt:lpstr>Trademarks </vt:lpstr>
      <vt:lpstr>Trademarks </vt:lpstr>
      <vt:lpstr>PowerPoint Presentation</vt:lpstr>
      <vt:lpstr>Pause</vt:lpstr>
      <vt:lpstr>PowerPoint Presentation</vt:lpstr>
      <vt:lpstr>Trademarks : Use</vt:lpstr>
      <vt:lpstr>Trademarks </vt:lpstr>
      <vt:lpstr>Trademarks </vt:lpstr>
      <vt:lpstr>Trademarks </vt:lpstr>
      <vt:lpstr>Trademarks </vt:lpstr>
      <vt:lpstr>Trademarks </vt:lpstr>
      <vt:lpstr>Trademarks </vt:lpstr>
      <vt:lpstr>Trademarks </vt:lpstr>
      <vt:lpstr>What happens to trademark registrations when evolving technology has changed the manner or medium by which the identified goods and services are offered for sale to consumers?  </vt:lpstr>
      <vt:lpstr>Trademarks </vt:lpstr>
      <vt:lpstr>Trademarks </vt:lpstr>
      <vt:lpstr>Trademarks </vt:lpstr>
      <vt:lpstr>Trademarks </vt:lpstr>
      <vt:lpstr>Trademarks </vt:lpstr>
      <vt:lpstr>Trademarks </vt:lpstr>
      <vt:lpstr>Trademarks </vt:lpstr>
      <vt:lpstr>Trademarks </vt:lpstr>
      <vt:lpstr>Trademarks </vt:lpstr>
      <vt:lpstr>PowerPoint Presentation</vt:lpstr>
      <vt:lpstr>Pause</vt:lpstr>
      <vt:lpstr>Trademarks v. Passing Off</vt:lpstr>
      <vt:lpstr>Trademarks: Transfer &amp; Licensing </vt:lpstr>
      <vt:lpstr>Trademarks </vt:lpstr>
      <vt:lpstr>Trademarks </vt:lpstr>
      <vt:lpstr>Trademarks </vt:lpstr>
      <vt:lpstr>PowerPoint Presentation</vt:lpstr>
      <vt:lpstr>PowerPoint Presentation</vt:lpstr>
      <vt:lpstr>Pause</vt:lpstr>
      <vt:lpstr>Trademarks </vt:lpstr>
      <vt:lpstr>Trademarks </vt:lpstr>
      <vt:lpstr>Trademarks </vt:lpstr>
      <vt:lpstr>Trademarks </vt:lpstr>
      <vt:lpstr>Trademarks </vt:lpstr>
      <vt:lpstr>Trademarks </vt:lpstr>
      <vt:lpstr>Trademarks </vt:lpstr>
      <vt:lpstr>Trademarks </vt:lpstr>
      <vt:lpstr>PowerPoint Presentation</vt:lpstr>
      <vt:lpstr>Pause</vt:lpstr>
      <vt:lpstr>Trademarks </vt:lpstr>
      <vt:lpstr>Trademarks </vt:lpstr>
      <vt:lpstr>Trademarks </vt:lpstr>
      <vt:lpstr>Trademarks </vt:lpstr>
      <vt:lpstr>Trademarks </vt:lpstr>
      <vt:lpstr>Trademarks </vt:lpstr>
      <vt:lpstr>Trademarks </vt:lpstr>
      <vt:lpstr>Trademarks </vt:lpstr>
      <vt:lpstr>Trademarks </vt:lpstr>
      <vt:lpstr>Trademarks:  Registration invalid if… </vt:lpstr>
      <vt:lpstr>PowerPoint Presentation</vt:lpstr>
      <vt:lpstr>Trademarks: Registration invalid if… </vt:lpstr>
      <vt:lpstr>Trademarks </vt:lpstr>
      <vt:lpstr>Trademarks </vt:lpstr>
      <vt:lpstr>Trademarks </vt:lpstr>
      <vt:lpstr>Trademarks </vt:lpstr>
      <vt:lpstr>Trademarks </vt:lpstr>
      <vt:lpstr>Trademarks </vt:lpstr>
      <vt:lpstr>Trademarks </vt:lpstr>
      <vt:lpstr>Trademarks </vt:lpstr>
      <vt:lpstr>PowerPoint Presentation</vt:lpstr>
      <vt:lpstr>PowerPoint Presentation</vt:lpstr>
      <vt:lpstr>PowerPoint Presentation</vt:lpstr>
      <vt:lpstr>Pause</vt:lpstr>
      <vt:lpstr>Coming Soon</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1076</cp:revision>
  <cp:lastPrinted>2013-12-30T23:16:45Z</cp:lastPrinted>
  <dcterms:created xsi:type="dcterms:W3CDTF">2013-02-08T08:35:59Z</dcterms:created>
  <dcterms:modified xsi:type="dcterms:W3CDTF">2021-11-16T08:05:19Z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14412540</vt:lpwstr>
  </property>
  <property fmtid="{D5CDD505-2E9C-101B-9397-08002B2CF9AE}" name="NXPowerLiteSettings" pid="3">
    <vt:lpwstr>C700052003A000</vt:lpwstr>
  </property>
  <property fmtid="{D5CDD505-2E9C-101B-9397-08002B2CF9AE}" name="NXPowerLiteVersion" pid="4">
    <vt:lpwstr>D8.0.8</vt:lpwstr>
  </property>
</Properties>
</file>