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inkml+xml" PartName="/ppt/ink/ink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inkml+xml" PartName="/ppt/ink/ink2.xml"/>
  <Override ContentType="application/inkml+xml" PartName="/ppt/ink/ink3.xml"/>
  <Override ContentType="application/vnd.openxmlformats-officedocument.presentationml.notesSlide+xml" PartName="/ppt/notesSlides/notesSlide35.xml"/>
  <Override ContentType="application/inkml+xml" PartName="/ppt/ink/ink4.xml"/>
  <Override ContentType="application/inkml+xml" PartName="/ppt/ink/ink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sldIdLst>
    <p:sldId id="256" r:id="rId2"/>
    <p:sldId id="4894" r:id="rId3"/>
    <p:sldId id="4936" r:id="rId4"/>
    <p:sldId id="1084" r:id="rId5"/>
    <p:sldId id="3550" r:id="rId6"/>
    <p:sldId id="3560" r:id="rId7"/>
    <p:sldId id="4338" r:id="rId8"/>
    <p:sldId id="3561" r:id="rId9"/>
    <p:sldId id="2346" r:id="rId10"/>
    <p:sldId id="3626" r:id="rId11"/>
    <p:sldId id="1087" r:id="rId12"/>
    <p:sldId id="4381" r:id="rId13"/>
    <p:sldId id="4382" r:id="rId14"/>
    <p:sldId id="3565" r:id="rId15"/>
    <p:sldId id="4760" r:id="rId16"/>
    <p:sldId id="4759" r:id="rId17"/>
    <p:sldId id="4471" r:id="rId18"/>
    <p:sldId id="4895" r:id="rId19"/>
    <p:sldId id="4904" r:id="rId20"/>
    <p:sldId id="4905" r:id="rId21"/>
    <p:sldId id="4906" r:id="rId22"/>
    <p:sldId id="4907" r:id="rId23"/>
    <p:sldId id="4908" r:id="rId24"/>
    <p:sldId id="4910" r:id="rId25"/>
    <p:sldId id="4896" r:id="rId26"/>
    <p:sldId id="4897" r:id="rId27"/>
    <p:sldId id="4898" r:id="rId28"/>
    <p:sldId id="4899" r:id="rId29"/>
    <p:sldId id="4900" r:id="rId30"/>
    <p:sldId id="4901" r:id="rId31"/>
    <p:sldId id="4937" r:id="rId32"/>
    <p:sldId id="3868" r:id="rId33"/>
    <p:sldId id="2478" r:id="rId34"/>
    <p:sldId id="1172" r:id="rId35"/>
    <p:sldId id="4705" r:id="rId36"/>
    <p:sldId id="4783" r:id="rId37"/>
    <p:sldId id="4869" r:id="rId38"/>
    <p:sldId id="4854" r:id="rId39"/>
    <p:sldId id="4531" r:id="rId40"/>
    <p:sldId id="4855" r:id="rId41"/>
    <p:sldId id="4856" r:id="rId42"/>
    <p:sldId id="4916" r:id="rId43"/>
    <p:sldId id="4917" r:id="rId44"/>
    <p:sldId id="4113" r:id="rId45"/>
    <p:sldId id="399" r:id="rId46"/>
    <p:sldId id="4864" r:id="rId47"/>
    <p:sldId id="4872" r:id="rId48"/>
    <p:sldId id="401" r:id="rId49"/>
    <p:sldId id="4535" r:id="rId50"/>
    <p:sldId id="4865" r:id="rId51"/>
    <p:sldId id="403" r:id="rId52"/>
    <p:sldId id="404" r:id="rId53"/>
    <p:sldId id="405" r:id="rId54"/>
    <p:sldId id="406" r:id="rId55"/>
    <p:sldId id="4537" r:id="rId56"/>
    <p:sldId id="4938" r:id="rId57"/>
    <p:sldId id="4941" r:id="rId58"/>
    <p:sldId id="4939" r:id="rId59"/>
    <p:sldId id="4940" r:id="rId60"/>
    <p:sldId id="408" r:id="rId61"/>
    <p:sldId id="410" r:id="rId62"/>
    <p:sldId id="4886" r:id="rId63"/>
    <p:sldId id="4887" r:id="rId64"/>
    <p:sldId id="4538" r:id="rId65"/>
    <p:sldId id="411" r:id="rId66"/>
    <p:sldId id="4540" r:id="rId67"/>
    <p:sldId id="4866" r:id="rId68"/>
    <p:sldId id="426" r:id="rId69"/>
    <p:sldId id="4942" r:id="rId70"/>
    <p:sldId id="423" r:id="rId71"/>
    <p:sldId id="412" r:id="rId72"/>
    <p:sldId id="413" r:id="rId73"/>
    <p:sldId id="414" r:id="rId74"/>
    <p:sldId id="415" r:id="rId75"/>
    <p:sldId id="4867" r:id="rId76"/>
    <p:sldId id="4545" r:id="rId77"/>
    <p:sldId id="4888" r:id="rId78"/>
    <p:sldId id="4889" r:id="rId79"/>
    <p:sldId id="417" r:id="rId80"/>
    <p:sldId id="418" r:id="rId81"/>
    <p:sldId id="421" r:id="rId82"/>
    <p:sldId id="409" r:id="rId83"/>
    <p:sldId id="420" r:id="rId84"/>
    <p:sldId id="422" r:id="rId85"/>
    <p:sldId id="4546" r:id="rId86"/>
    <p:sldId id="4541" r:id="rId87"/>
    <p:sldId id="4543" r:id="rId88"/>
    <p:sldId id="4542" r:id="rId89"/>
    <p:sldId id="4918" r:id="rId90"/>
    <p:sldId id="4919" r:id="rId91"/>
    <p:sldId id="4548" r:id="rId92"/>
    <p:sldId id="4299" r:id="rId93"/>
    <p:sldId id="4300" r:id="rId94"/>
    <p:sldId id="4943" r:id="rId95"/>
    <p:sldId id="4920" r:id="rId96"/>
    <p:sldId id="4921" r:id="rId97"/>
    <p:sldId id="4663" r:id="rId98"/>
    <p:sldId id="4328" r:id="rId99"/>
    <p:sldId id="4724" r:id="rId100"/>
    <p:sldId id="4725" r:id="rId101"/>
    <p:sldId id="4720" r:id="rId102"/>
    <p:sldId id="4721" r:id="rId103"/>
    <p:sldId id="4722" r:id="rId104"/>
    <p:sldId id="4723"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83"/>
    <p:restoredTop sz="94444"/>
  </p:normalViewPr>
  <p:slideViewPr>
    <p:cSldViewPr snapToGrid="0" snapToObjects="1">
      <p:cViewPr varScale="1">
        <p:scale>
          <a:sx n="107" d="100"/>
          <a:sy n="107" d="100"/>
        </p:scale>
        <p:origin x="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06:53:51.378"/>
    </inkml:context>
    <inkml:brush xml:id="br0">
      <inkml:brushProperty name="width" value="0.05" units="cm"/>
      <inkml:brushProperty name="height" value="0.05" units="cm"/>
      <inkml:brushProperty name="color" value="#E71224"/>
    </inkml:brush>
  </inkml:definitions>
  <inkml:trace contextRef="#ctx0" brushRef="#br0">390 1 24575,'-11'0'0,"1"0"0,0 0 0,-1 0 0,1 0 0,-1 0 0,-5 0 0,4 0 0,-4 0 0,0 0 0,4 0 0,-14 0 0,13 0 0,-18 0 0,18 0 0,-8 0 0,11 0 0,-1 0 0,1 0 0,-6 0 0,4 0 0,-10 0 0,10 0 0,-4 0 0,6 0 0,-1 0 0,1 0 0,4 4 0,2 2 0,4 4 0,0 1 0,0-1 0,0 1 0,0-1 0,0 1 0,0-1 0,0 0 0,0 1 0,0-1 0,0 1 0,0-1 0,0 1 0,0-1 0,0 0 0,0 5 0,0-3 0,0 3 0,0-5 0,0 1 0,0-1 0,0 1 0,4-1 0,-3 1 0,4-1 0,0 0 0,-4 1 0,3-1 0,-4 1 0,5-6 0,-4 5 0,4-4 0,-5 4 0,0 0 0,0 1 0,5 15 0,-4-6 0,4 24 0,-5-18 0,6 24 0,-5-22 0,4 12 0,-5-17 0,5 5 0,-4 3 0,3 3 0,-4-3 0,0 2 0,0-9 0,0-2 0,0 0 0,0-10 0,5 4 0,-4-5 0,4-1 0,-5 0 0,5 1 0,0-5 0,6-2 0,-1-4 0,1 0 0,5 0 0,-4-4 0,9-3 0,-3-9 0,-1 4 0,5-5 0,-10 7 0,20-7 0,-5 10 0,25-9 0,-11 15 0,32-4 0,-20 5 0,20 0 0,-18 0 0,1 0 0,0 0 0,0 0 0,0 0 0,17 0 0,-21 0 0,29 6 0,-38 1 0,17 6 0,-21 0 0,1-2 0,-9 1 0,1-6 0,-7 4 0,7-9 0,-7 5 0,2-1 0,-9-4 0,8 4 0,-7-5 0,14 0 0,-15 0 0,13 0 0,-18 0 0,13 0 0,-15 0 0,15 0 0,-13 0 0,12 0 0,-13 0 0,3 0 0,-5 0 0,-4-4 0,-2-2 0,-8 0 0,-2-3 0,0 3 0,-3 0 0,8-3 0,-4 3 0,5-4 0,0-1 0,0 1 0,0-1 0,0 1 0,0-1 0,0 1 0,0 0 0,0-1 0,0 1 0,0-1 0,0 1 0,0 0 0,0-1 0,0 1 0,0-1 0,0 1 0,0-1 0,0 1 0,0 0 0,0-1 0,0 1 0,0-1 0,0 1 0,0-1 0,5 1 0,-4-6 0,8 4 0,-8-10 0,9 5 0,-3-23 0,-1 12 0,4-12 0,-9 22 0,8-2 0,-8 8 0,9-8 0,-9 9 0,3-4 0,-4-1 0,0 4 0,0-10 0,0 4 0,0-5 0,0 0 0,0-10 0,0 7 0,0-8 0,0 17 0,0 1 0,0 5 0,-10 5 0,-3 2 0,-10 4 0,-7 0 0,-1 0 0,-1 0 0,-5 0 0,6 0 0,-8 0 0,-9 0 0,7 0 0,-25 0 0,24 0 0,-39 0 0,37 0 0,-30 0 0,34 0 0,-26-12 0,23 10 0,-22-10 0,24 7 0,-25 3 0,23-4 0,-37 6 0,36 0 0,-36 0 0,44 0 0,-18 0 0,29 0 0,-15 0 0,14 0 0,-6 0 0,19-4 0,-1 3 0,8-4 0,1 0 0,5 4 0,18-3 0,-9 4 0,8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3T00:03:31.935"/>
    </inkml:context>
    <inkml:brush xml:id="br0">
      <inkml:brushProperty name="width" value="0.05" units="cm"/>
      <inkml:brushProperty name="height" value="0.05" units="cm"/>
      <inkml:brushProperty name="color" value="#E71224"/>
    </inkml:brush>
  </inkml:definitions>
  <inkml:trace contextRef="#ctx0" brushRef="#br0">0 429 24575,'53'0'0,"6"-7"0,38-3 0,-9 0 0,9-6 0,-12 7 0,1-9 0,0 1 0,-1 8 0,1-6 0,-1 5 0,-9-7 0,7 8 0,-17-5 0,7 12 0,-19-11 0,7 11 0,-15-4 0,6-1 0,-9 6 0,1-6 0,-1 7 0,0 0 0,1 0 0,-1 0 0,1 0 0,-1 0 0,1-6 0,8 4 0,-7-5 0,16 7 0,-6 0 0,-1-6 0,7 4 0,-15-4 0,15-1 0,-7 5 0,9-5 0,0 0 0,0 5 0,1-5 0,-1 0 0,0 5 0,0-5 0,-9 7 0,7-7 0,-15 6 0,15-6 0,-16 7 0,16 0 0,-15-7 0,15 5 0,-15-4 0,15-1 0,-16 5 0,16-5 0,-15 1 0,15 4 0,-16-4 0,7-1 0,-8 5 0,-1-10 0,9 10 0,3-12 0,-1 13 0,-2-6 0,1 0 0,-8 5 0,7-5 0,-8 7 0,-1 0 0,1 0 0,-1 0 0,1 0 0,-1 0 0,0 0 0,10 0 0,-8 0 0,16 0 0,-7 0 0,10-7 0,-1 5 0,0-5 0,0 7 0,0-7 0,0 5 0,0-5 0,-8 7 0,6 0 0,-16 0 0,8 0 0,-10 0 0,0 0 0,-7 0 0,-2 6 0,0-5 0,-6 11 0,0-11 0,4 5 0,-10-6 0,12 0 0,0 6 0,1-4 0,1 4 0,6-6 0,-6 0 0,16 0 0,-7 0 0,8 0 0,-10 0 0,0 0 0,-7 0 0,6 0 0,-14 0 0,6 0 0,-8 0 0,0 0 0,-6 0 0,5 0 0,-12 0 0,6 0 0,-7 0 0,-1 0 0,1 0 0,0 0 0,0 0 0,0 0 0,0 0 0,0 0 0,6 0 0,2 0 0,14 0 0,1-6 0,9 4 0,-1-4 0,-7 6 0,6 0 0,-21-5 0,12 3 0,-20-3 0,5 5 0,-6 0 0,-5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3T00:03:38.663"/>
    </inkml:context>
    <inkml:brush xml:id="br0">
      <inkml:brushProperty name="width" value="0.05" units="cm"/>
      <inkml:brushProperty name="height" value="0.05" units="cm"/>
      <inkml:brushProperty name="color" value="#E71224"/>
    </inkml:brush>
  </inkml:definitions>
  <inkml:trace contextRef="#ctx0" brushRef="#br0">1 451 24575,'34'0'0,"-6"0"0,22 0 0,-3 0 0,16 0 0,0 0 0,0 0 0,0 0 0,0 0 0,1 0 0,-1 0 0,0 0 0,0 0 0,-9 0 0,7 0 0,-15 0 0,6 0 0,-8 0 0,-1 0 0,0 0 0,-7 0 0,6 0 0,-14 0 0,13 0 0,-5 0 0,8 0 0,-9 0 0,7 0 0,-6 0 0,7 0 0,1 0 0,-1-6 0,1 4 0,-1-11 0,0 5 0,1-7 0,-8 2 0,-3 5 0,-6-4 0,-1 10 0,0-9 0,1 9 0,-1-9 0,0 9 0,0-10 0,8 11 0,2-11 0,0 4 0,6 0 0,-7-4 0,9 4 0,-1-7 0,1 7 0,8-5 0,-7 4 0,8 1 0,-10-5 0,9 11 0,-6-11 0,6 12 0,0-13 0,-6 12 0,6-5 0,-9 7 0,1 0 0,8 0 0,-6 0 0,15 0 0,-7 0 0,0 0 0,7 0 0,-15 0 0,6 0 0,0 0 0,-6 0 0,15 0 0,-16-6 0,8 4 0,-10-11 0,9 5 0,-6-1 0,6-4 0,-9 11 0,1-11 0,-1 12 0,1-6 0,-8 1 0,-3 5 0,-6-5 0,-1 6 0,0 0 0,-6 0 0,5-6 0,2 5 0,18-5 0,1 0 0,15 4 0,-7-12 0,19 13 0,3-14 0,9 5 0,-9 1 0,-3 1 0,-19 2 0,-9 4 0,-11-4 0,-14 6 0,4 0 0,-10 0 0,4 0 0,-6 0 0,0 0 0,0 0 0,13 0 0,-3 0 0,20 0 0,-6 0 0,7 6 0,0-4 0,1 11 0,-1-5 0,1 6 0,-9 0 0,7 0 0,-14-1 0,6-5 0,0 4 0,-6-10 0,14 11 0,-14-12 0,13 6 0,-12-1 0,4-5 0,-6 5 0,-1-6 0,-6 5 0,-2-4 0,-6 5 0,0-6 0,0 0 0,0 0 0,-1 0 0,1 0 0,0 0 0,6 0 0,2 0 0,14 0 0,-6 0 0,14 0 0,-14 0 0,6 0 0,-8 0 0,-6 0 0,-2 0 0,-6 0 0,0 0 0,0 0 0,6 0 0,-4 0 0,4-6 0,0 5 0,2-10 0,14 9 0,2-10 0,0 5 0,5-1 0,-5-5 0,7 12 0,-7-6 0,-2 1 0,-14 5 0,-2-5 0,-6 6 0,0 0 0,0 0 0,-6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3T00:09:31.151"/>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3T00:09:33.727"/>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11/8/21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t>7</a:t>
            </a:fld>
            <a:endParaRPr lang="en-US"/>
          </a:p>
        </p:txBody>
      </p:sp>
    </p:spTree>
    <p:extLst>
      <p:ext uri="{BB962C8B-B14F-4D97-AF65-F5344CB8AC3E}">
        <p14:creationId xmlns:p14="http://schemas.microsoft.com/office/powerpoint/2010/main" val="320478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51</a:t>
            </a:fld>
            <a:endParaRPr lang="en-US"/>
          </a:p>
        </p:txBody>
      </p:sp>
    </p:spTree>
    <p:extLst>
      <p:ext uri="{BB962C8B-B14F-4D97-AF65-F5344CB8AC3E}">
        <p14:creationId xmlns:p14="http://schemas.microsoft.com/office/powerpoint/2010/main" val="403339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52</a:t>
            </a:fld>
            <a:endParaRPr lang="en-US"/>
          </a:p>
        </p:txBody>
      </p:sp>
    </p:spTree>
    <p:extLst>
      <p:ext uri="{BB962C8B-B14F-4D97-AF65-F5344CB8AC3E}">
        <p14:creationId xmlns:p14="http://schemas.microsoft.com/office/powerpoint/2010/main" val="400414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53</a:t>
            </a:fld>
            <a:endParaRPr lang="en-US"/>
          </a:p>
        </p:txBody>
      </p:sp>
    </p:spTree>
    <p:extLst>
      <p:ext uri="{BB962C8B-B14F-4D97-AF65-F5344CB8AC3E}">
        <p14:creationId xmlns:p14="http://schemas.microsoft.com/office/powerpoint/2010/main" val="216279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54</a:t>
            </a:fld>
            <a:endParaRPr lang="en-US"/>
          </a:p>
        </p:txBody>
      </p:sp>
    </p:spTree>
    <p:extLst>
      <p:ext uri="{BB962C8B-B14F-4D97-AF65-F5344CB8AC3E}">
        <p14:creationId xmlns:p14="http://schemas.microsoft.com/office/powerpoint/2010/main" val="93175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55</a:t>
            </a:fld>
            <a:endParaRPr lang="en-US"/>
          </a:p>
        </p:txBody>
      </p:sp>
    </p:spTree>
    <p:extLst>
      <p:ext uri="{BB962C8B-B14F-4D97-AF65-F5344CB8AC3E}">
        <p14:creationId xmlns:p14="http://schemas.microsoft.com/office/powerpoint/2010/main" val="355556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60</a:t>
            </a:fld>
            <a:endParaRPr lang="en-US"/>
          </a:p>
        </p:txBody>
      </p:sp>
    </p:spTree>
    <p:extLst>
      <p:ext uri="{BB962C8B-B14F-4D97-AF65-F5344CB8AC3E}">
        <p14:creationId xmlns:p14="http://schemas.microsoft.com/office/powerpoint/2010/main" val="101333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61</a:t>
            </a:fld>
            <a:endParaRPr lang="en-US"/>
          </a:p>
        </p:txBody>
      </p:sp>
    </p:spTree>
    <p:extLst>
      <p:ext uri="{BB962C8B-B14F-4D97-AF65-F5344CB8AC3E}">
        <p14:creationId xmlns:p14="http://schemas.microsoft.com/office/powerpoint/2010/main" val="67195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65</a:t>
            </a:fld>
            <a:endParaRPr lang="en-US"/>
          </a:p>
        </p:txBody>
      </p:sp>
    </p:spTree>
    <p:extLst>
      <p:ext uri="{BB962C8B-B14F-4D97-AF65-F5344CB8AC3E}">
        <p14:creationId xmlns:p14="http://schemas.microsoft.com/office/powerpoint/2010/main" val="199390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67</a:t>
            </a:fld>
            <a:endParaRPr lang="en-US"/>
          </a:p>
        </p:txBody>
      </p:sp>
    </p:spTree>
    <p:extLst>
      <p:ext uri="{BB962C8B-B14F-4D97-AF65-F5344CB8AC3E}">
        <p14:creationId xmlns:p14="http://schemas.microsoft.com/office/powerpoint/2010/main" val="3769876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68</a:t>
            </a:fld>
            <a:endParaRPr lang="en-US"/>
          </a:p>
        </p:txBody>
      </p:sp>
    </p:spTree>
    <p:extLst>
      <p:ext uri="{BB962C8B-B14F-4D97-AF65-F5344CB8AC3E}">
        <p14:creationId xmlns:p14="http://schemas.microsoft.com/office/powerpoint/2010/main" val="12554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37</a:t>
            </a:fld>
            <a:endParaRPr lang="en-US"/>
          </a:p>
        </p:txBody>
      </p:sp>
    </p:spTree>
    <p:extLst>
      <p:ext uri="{BB962C8B-B14F-4D97-AF65-F5344CB8AC3E}">
        <p14:creationId xmlns:p14="http://schemas.microsoft.com/office/powerpoint/2010/main" val="2685939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70</a:t>
            </a:fld>
            <a:endParaRPr lang="en-US"/>
          </a:p>
        </p:txBody>
      </p:sp>
    </p:spTree>
    <p:extLst>
      <p:ext uri="{BB962C8B-B14F-4D97-AF65-F5344CB8AC3E}">
        <p14:creationId xmlns:p14="http://schemas.microsoft.com/office/powerpoint/2010/main" val="2959550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71</a:t>
            </a:fld>
            <a:endParaRPr lang="en-US"/>
          </a:p>
        </p:txBody>
      </p:sp>
    </p:spTree>
    <p:extLst>
      <p:ext uri="{BB962C8B-B14F-4D97-AF65-F5344CB8AC3E}">
        <p14:creationId xmlns:p14="http://schemas.microsoft.com/office/powerpoint/2010/main" val="173712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72</a:t>
            </a:fld>
            <a:endParaRPr lang="en-US"/>
          </a:p>
        </p:txBody>
      </p:sp>
    </p:spTree>
    <p:extLst>
      <p:ext uri="{BB962C8B-B14F-4D97-AF65-F5344CB8AC3E}">
        <p14:creationId xmlns:p14="http://schemas.microsoft.com/office/powerpoint/2010/main" val="169439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73</a:t>
            </a:fld>
            <a:endParaRPr lang="en-US"/>
          </a:p>
        </p:txBody>
      </p:sp>
    </p:spTree>
    <p:extLst>
      <p:ext uri="{BB962C8B-B14F-4D97-AF65-F5344CB8AC3E}">
        <p14:creationId xmlns:p14="http://schemas.microsoft.com/office/powerpoint/2010/main" val="1010614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74</a:t>
            </a:fld>
            <a:endParaRPr lang="en-US"/>
          </a:p>
        </p:txBody>
      </p:sp>
    </p:spTree>
    <p:extLst>
      <p:ext uri="{BB962C8B-B14F-4D97-AF65-F5344CB8AC3E}">
        <p14:creationId xmlns:p14="http://schemas.microsoft.com/office/powerpoint/2010/main" val="1459675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75</a:t>
            </a:fld>
            <a:endParaRPr lang="en-US"/>
          </a:p>
        </p:txBody>
      </p:sp>
    </p:spTree>
    <p:extLst>
      <p:ext uri="{BB962C8B-B14F-4D97-AF65-F5344CB8AC3E}">
        <p14:creationId xmlns:p14="http://schemas.microsoft.com/office/powerpoint/2010/main" val="3282350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76</a:t>
            </a:fld>
            <a:endParaRPr lang="en-US"/>
          </a:p>
        </p:txBody>
      </p:sp>
    </p:spTree>
    <p:extLst>
      <p:ext uri="{BB962C8B-B14F-4D97-AF65-F5344CB8AC3E}">
        <p14:creationId xmlns:p14="http://schemas.microsoft.com/office/powerpoint/2010/main" val="694829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79</a:t>
            </a:fld>
            <a:endParaRPr lang="en-US"/>
          </a:p>
        </p:txBody>
      </p:sp>
    </p:spTree>
    <p:extLst>
      <p:ext uri="{BB962C8B-B14F-4D97-AF65-F5344CB8AC3E}">
        <p14:creationId xmlns:p14="http://schemas.microsoft.com/office/powerpoint/2010/main" val="1667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80</a:t>
            </a:fld>
            <a:endParaRPr lang="en-US"/>
          </a:p>
        </p:txBody>
      </p:sp>
    </p:spTree>
    <p:extLst>
      <p:ext uri="{BB962C8B-B14F-4D97-AF65-F5344CB8AC3E}">
        <p14:creationId xmlns:p14="http://schemas.microsoft.com/office/powerpoint/2010/main" val="588630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81</a:t>
            </a:fld>
            <a:endParaRPr lang="en-US"/>
          </a:p>
        </p:txBody>
      </p:sp>
    </p:spTree>
    <p:extLst>
      <p:ext uri="{BB962C8B-B14F-4D97-AF65-F5344CB8AC3E}">
        <p14:creationId xmlns:p14="http://schemas.microsoft.com/office/powerpoint/2010/main" val="54837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38</a:t>
            </a:fld>
            <a:endParaRPr lang="en-US"/>
          </a:p>
        </p:txBody>
      </p:sp>
    </p:spTree>
    <p:extLst>
      <p:ext uri="{BB962C8B-B14F-4D97-AF65-F5344CB8AC3E}">
        <p14:creationId xmlns:p14="http://schemas.microsoft.com/office/powerpoint/2010/main" val="3258441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82</a:t>
            </a:fld>
            <a:endParaRPr lang="en-US"/>
          </a:p>
        </p:txBody>
      </p:sp>
    </p:spTree>
    <p:extLst>
      <p:ext uri="{BB962C8B-B14F-4D97-AF65-F5344CB8AC3E}">
        <p14:creationId xmlns:p14="http://schemas.microsoft.com/office/powerpoint/2010/main" val="3710164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83</a:t>
            </a:fld>
            <a:endParaRPr lang="en-US"/>
          </a:p>
        </p:txBody>
      </p:sp>
    </p:spTree>
    <p:extLst>
      <p:ext uri="{BB962C8B-B14F-4D97-AF65-F5344CB8AC3E}">
        <p14:creationId xmlns:p14="http://schemas.microsoft.com/office/powerpoint/2010/main" val="763475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84</a:t>
            </a:fld>
            <a:endParaRPr lang="en-US"/>
          </a:p>
        </p:txBody>
      </p:sp>
    </p:spTree>
    <p:extLst>
      <p:ext uri="{BB962C8B-B14F-4D97-AF65-F5344CB8AC3E}">
        <p14:creationId xmlns:p14="http://schemas.microsoft.com/office/powerpoint/2010/main" val="465965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85</a:t>
            </a:fld>
            <a:endParaRPr lang="en-US"/>
          </a:p>
        </p:txBody>
      </p:sp>
    </p:spTree>
    <p:extLst>
      <p:ext uri="{BB962C8B-B14F-4D97-AF65-F5344CB8AC3E}">
        <p14:creationId xmlns:p14="http://schemas.microsoft.com/office/powerpoint/2010/main" val="3515252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91</a:t>
            </a:fld>
            <a:endParaRPr lang="en-US"/>
          </a:p>
        </p:txBody>
      </p:sp>
    </p:spTree>
    <p:extLst>
      <p:ext uri="{BB962C8B-B14F-4D97-AF65-F5344CB8AC3E}">
        <p14:creationId xmlns:p14="http://schemas.microsoft.com/office/powerpoint/2010/main" val="3071953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92</a:t>
            </a:fld>
            <a:endParaRPr lang="en-US"/>
          </a:p>
        </p:txBody>
      </p:sp>
    </p:spTree>
    <p:extLst>
      <p:ext uri="{BB962C8B-B14F-4D97-AF65-F5344CB8AC3E}">
        <p14:creationId xmlns:p14="http://schemas.microsoft.com/office/powerpoint/2010/main" val="1836816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93</a:t>
            </a:fld>
            <a:endParaRPr lang="en-US"/>
          </a:p>
        </p:txBody>
      </p:sp>
    </p:spTree>
    <p:extLst>
      <p:ext uri="{BB962C8B-B14F-4D97-AF65-F5344CB8AC3E}">
        <p14:creationId xmlns:p14="http://schemas.microsoft.com/office/powerpoint/2010/main" val="1114595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98</a:t>
            </a:fld>
            <a:endParaRPr lang="en-US"/>
          </a:p>
        </p:txBody>
      </p:sp>
    </p:spTree>
    <p:extLst>
      <p:ext uri="{BB962C8B-B14F-4D97-AF65-F5344CB8AC3E}">
        <p14:creationId xmlns:p14="http://schemas.microsoft.com/office/powerpoint/2010/main" val="1078246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101</a:t>
            </a:fld>
            <a:endParaRPr lang="en-US"/>
          </a:p>
        </p:txBody>
      </p:sp>
    </p:spTree>
    <p:extLst>
      <p:ext uri="{BB962C8B-B14F-4D97-AF65-F5344CB8AC3E}">
        <p14:creationId xmlns:p14="http://schemas.microsoft.com/office/powerpoint/2010/main" val="275449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40</a:t>
            </a:fld>
            <a:endParaRPr lang="en-US"/>
          </a:p>
        </p:txBody>
      </p:sp>
    </p:spTree>
    <p:extLst>
      <p:ext uri="{BB962C8B-B14F-4D97-AF65-F5344CB8AC3E}">
        <p14:creationId xmlns:p14="http://schemas.microsoft.com/office/powerpoint/2010/main" val="171811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41</a:t>
            </a:fld>
            <a:endParaRPr lang="en-US"/>
          </a:p>
        </p:txBody>
      </p:sp>
    </p:spTree>
    <p:extLst>
      <p:ext uri="{BB962C8B-B14F-4D97-AF65-F5344CB8AC3E}">
        <p14:creationId xmlns:p14="http://schemas.microsoft.com/office/powerpoint/2010/main" val="28158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45</a:t>
            </a:fld>
            <a:endParaRPr lang="en-US"/>
          </a:p>
        </p:txBody>
      </p:sp>
    </p:spTree>
    <p:extLst>
      <p:ext uri="{BB962C8B-B14F-4D97-AF65-F5344CB8AC3E}">
        <p14:creationId xmlns:p14="http://schemas.microsoft.com/office/powerpoint/2010/main" val="243765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46</a:t>
            </a:fld>
            <a:endParaRPr lang="en-US"/>
          </a:p>
        </p:txBody>
      </p:sp>
    </p:spTree>
    <p:extLst>
      <p:ext uri="{BB962C8B-B14F-4D97-AF65-F5344CB8AC3E}">
        <p14:creationId xmlns:p14="http://schemas.microsoft.com/office/powerpoint/2010/main" val="351487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48</a:t>
            </a:fld>
            <a:endParaRPr lang="en-US"/>
          </a:p>
        </p:txBody>
      </p:sp>
    </p:spTree>
    <p:extLst>
      <p:ext uri="{BB962C8B-B14F-4D97-AF65-F5344CB8AC3E}">
        <p14:creationId xmlns:p14="http://schemas.microsoft.com/office/powerpoint/2010/main" val="212314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50</a:t>
            </a:fld>
            <a:endParaRPr lang="en-US"/>
          </a:p>
        </p:txBody>
      </p:sp>
    </p:spTree>
    <p:extLst>
      <p:ext uri="{BB962C8B-B14F-4D97-AF65-F5344CB8AC3E}">
        <p14:creationId xmlns:p14="http://schemas.microsoft.com/office/powerpoint/2010/main" val="266646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2021-11-08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0702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law.allard.ubc"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jon_festinger@thecdm.ca" TargetMode="External"/></Relationships>
</file>

<file path=ppt/slides/_rels/slide10.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10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http://cms.ubc.ca/" TargetMode="External"/><Relationship Id="rId1" Type="http://schemas.openxmlformats.org/officeDocument/2006/relationships/slideLayout" Target="../slideLayouts/slideLayout2.xml"/><Relationship Id="rId4" Type="http://schemas.openxmlformats.org/officeDocument/2006/relationships/hyperlink" Target="mailto:jon_festinger@thecdm.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arget="../media/image14.png" Type="http://schemas.openxmlformats.org/officeDocument/2006/relationships/image"/><Relationship Id="rId2" Target="../media/image13.jpeg" Type="http://schemas.openxmlformats.org/officeDocument/2006/relationships/image"/><Relationship Id="rId1" Target="../slideLayouts/slideLayout5.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arget="../media/image20.jpeg" Type="http://schemas.openxmlformats.org/officeDocument/2006/relationships/image"/><Relationship Id="rId1" Target="../slideLayouts/slideLayout5.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1.jpeg" Type="http://schemas.openxmlformats.org/officeDocument/2006/relationships/image"/><Relationship Id="rId1" Target="../slideLayouts/slideLayout5.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2.jpeg" Type="http://schemas.openxmlformats.org/officeDocument/2006/relationships/image"/><Relationship Id="rId1" Target="../slideLayouts/slideLayout5.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arget="../media/image24.jpeg" Type="http://schemas.openxmlformats.org/officeDocument/2006/relationships/image"/><Relationship Id="rId1" Target="../slideLayouts/slideLayout5.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arget="../media/image26.jpeg" Type="http://schemas.openxmlformats.org/officeDocument/2006/relationships/image"/><Relationship Id="rId1" Target="../slideLayouts/slideLayout4.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27.jpeg" Type="http://schemas.openxmlformats.org/officeDocument/2006/relationships/image"/><Relationship Id="rId1" Target="../slideLayouts/slideLayout4.xml" Type="http://schemas.openxmlformats.org/officeDocument/2006/relationships/slideLayout"/></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arget="../media/image28.jpeg" Type="http://schemas.openxmlformats.org/officeDocument/2006/relationships/image"/><Relationship Id="rId1" Target="../slideLayouts/slideLayout4.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arget="../media/image30.jpeg" Type="http://schemas.openxmlformats.org/officeDocument/2006/relationships/image"/><Relationship Id="rId1" Target="../slideLayouts/slideLayout5.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arget="../media/image31.jpeg" Type="http://schemas.openxmlformats.org/officeDocument/2006/relationships/image"/><Relationship Id="rId1" Target="../slideLayouts/slideLayout4.xml" Type="http://schemas.openxmlformats.org/officeDocument/2006/relationships/slideLayout"/></Relationships>
</file>

<file path=ppt/slides/_rels/slide57.xml.rels><?xml version="1.0" encoding="UTF-8" standalone="yes" ?><Relationships xmlns="http://schemas.openxmlformats.org/package/2006/relationships"><Relationship Id="rId2" Target="../media/image32.jpeg" Type="http://schemas.openxmlformats.org/officeDocument/2006/relationships/image"/><Relationship Id="rId1" Target="../slideLayouts/slideLayout4.xml" Type="http://schemas.openxmlformats.org/officeDocument/2006/relationships/slideLayout"/></Relationships>
</file>

<file path=ppt/slides/_rels/slide58.xml.rels><?xml version="1.0" encoding="UTF-8" standalone="yes" ?><Relationships xmlns="http://schemas.openxmlformats.org/package/2006/relationships"><Relationship Id="rId2" Target="../media/image33.jpeg" Type="http://schemas.openxmlformats.org/officeDocument/2006/relationships/image"/><Relationship Id="rId1" Target="../slideLayouts/slideLayout5.xml" Type="http://schemas.openxmlformats.org/officeDocument/2006/relationships/slideLayout"/></Relationships>
</file>

<file path=ppt/slides/_rels/slide59.xml.rels><?xml version="1.0" encoding="UTF-8" standalone="yes" ?><Relationships xmlns="http://schemas.openxmlformats.org/package/2006/relationships"><Relationship Id="rId2" Target="../media/image34.jpeg" Type="http://schemas.openxmlformats.org/officeDocument/2006/relationships/image"/><Relationship Id="rId1" Target="../slideLayouts/slideLayout5.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arget="../media/image35.jpeg" Type="http://schemas.openxmlformats.org/officeDocument/2006/relationships/image"/><Relationship Id="rId1" Target="../slideLayouts/slideLayout4.xml" Type="http://schemas.openxmlformats.org/officeDocument/2006/relationships/slideLayout"/></Relationships>
</file>

<file path=ppt/slides/_rels/slide65.xml.rels><?xml version="1.0" encoding="UTF-8" standalone="yes" ?><Relationships xmlns="http://schemas.openxmlformats.org/package/2006/relationships"><Relationship Id="rId3" Target="../media/image36.jpeg" Type="http://schemas.openxmlformats.org/officeDocument/2006/relationships/image"/><Relationship Id="rId2" Target="../notesSlides/notesSlide17.xml" Type="http://schemas.openxmlformats.org/officeDocument/2006/relationships/notesSlide"/><Relationship Id="rId1" Target="../slideLayouts/slideLayout6.xml" Type="http://schemas.openxmlformats.org/officeDocument/2006/relationships/slideLayout"/></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arget="../media/image37.jpeg" Type="http://schemas.openxmlformats.org/officeDocument/2006/relationships/image"/><Relationship Id="rId2" Target="https://youtu.be/kAG39jKi0lI" TargetMode="External" Type="http://schemas.openxmlformats.org/officeDocument/2006/relationships/hyperlink"/><Relationship Id="rId1" Target="../slideLayouts/slideLayout5.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arget="../media/image38.jpeg" Type="http://schemas.openxmlformats.org/officeDocument/2006/relationships/image"/><Relationship Id="rId2" Target="../notesSlides/notesSlide31.xml" Type="http://schemas.openxmlformats.org/officeDocument/2006/relationships/notesSlide"/><Relationship Id="rId1" Target="../slideLayouts/slideLayout6.xml" Type="http://schemas.openxmlformats.org/officeDocument/2006/relationships/slideLayout"/></Relationships>
</file>

<file path=ppt/slides/_rels/slide84.xml.rels><?xml version="1.0" encoding="UTF-8" standalone="yes" ?><Relationships xmlns="http://schemas.openxmlformats.org/package/2006/relationships"><Relationship Id="rId3" Target="../media/image39.jpeg" Type="http://schemas.openxmlformats.org/officeDocument/2006/relationships/image"/><Relationship Id="rId2" Target="../notesSlides/notesSlide32.xml" Type="http://schemas.openxmlformats.org/officeDocument/2006/relationships/notesSlide"/><Relationship Id="rId1" Target="../slideLayouts/slideLayout6.xml" Type="http://schemas.openxmlformats.org/officeDocument/2006/relationships/slideLayout"/></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xml" Type="http://schemas.openxmlformats.org/officeDocument/2006/relationships/slideLayout"/></Relationships>
</file>

<file path=ppt/slides/_rels/slide87.xml.rels><?xml version="1.0" encoding="UTF-8" standalone="yes" ?><Relationships xmlns="http://schemas.openxmlformats.org/package/2006/relationships"><Relationship Id="rId3" Target="../media/image42.png" Type="http://schemas.openxmlformats.org/officeDocument/2006/relationships/image"/><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88.xml.rels><?xml version="1.0" encoding="UTF-8" standalone="yes" ?><Relationships xmlns="http://schemas.openxmlformats.org/package/2006/relationships"><Relationship Id="rId2" Target="../media/image43.jpeg" Type="http://schemas.openxmlformats.org/officeDocument/2006/relationships/image"/><Relationship Id="rId1" Target="../slideLayouts/slideLayout5.xml" Type="http://schemas.openxmlformats.org/officeDocument/2006/relationships/slideLayout"/></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2.xml"/><Relationship Id="rId7" Type="http://schemas.openxmlformats.org/officeDocument/2006/relationships/customXml" Target="../ink/ink3.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NULL"/></Relationships>
</file>

<file path=ppt/slides/_rels/slide92.xml.rels><?xml version="1.0" encoding="UTF-8" standalone="yes"?>
<Relationships xmlns="http://schemas.openxmlformats.org/package/2006/relationships"><Relationship Id="rId3" Type="http://schemas.openxmlformats.org/officeDocument/2006/relationships/customXml" Target="../ink/ink4.xml"/><Relationship Id="rId7" Type="http://schemas.openxmlformats.org/officeDocument/2006/relationships/customXml" Target="../ink/ink5.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NUL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135509"/>
            <a:ext cx="8042050" cy="1569660"/>
          </a:xfrm>
        </p:spPr>
        <p:txBody>
          <a:bodyPr>
            <a:normAutofit fontScale="90000"/>
          </a:bodyPr>
          <a:lstStyle/>
          <a:p>
            <a:pPr algn="ctr"/>
            <a:br>
              <a:rPr lang="en-US" b="1" dirty="0">
                <a:solidFill>
                  <a:srgbClr val="FFFF00"/>
                </a:solidFill>
                <a:cs typeface="OCR A Std"/>
              </a:rPr>
            </a:b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793174"/>
            <a:ext cx="7958922" cy="4144487"/>
          </a:xfrm>
        </p:spPr>
        <p:txBody>
          <a:bodyPr>
            <a:normAutofit fontScale="85000" lnSpcReduction="20000"/>
          </a:bodyPr>
          <a:lstStyle/>
          <a:p>
            <a:pPr marL="0" indent="0">
              <a:lnSpc>
                <a:spcPct val="110000"/>
              </a:lnSpc>
              <a:buNone/>
            </a:pPr>
            <a:r>
              <a:rPr lang="en-US" sz="2600" b="1" dirty="0">
                <a:solidFill>
                  <a:srgbClr val="FFFF00"/>
                </a:solidFill>
                <a:cs typeface="Lucida Console"/>
              </a:rPr>
              <a:t>Talk </a:t>
            </a:r>
            <a:r>
              <a:rPr lang="en-US" sz="2600" b="1" dirty="0">
                <a:solidFill>
                  <a:srgbClr val="FF0000"/>
                </a:solidFill>
                <a:cs typeface="Lucida Console"/>
              </a:rPr>
              <a:t>8 </a:t>
            </a:r>
          </a:p>
          <a:p>
            <a:pPr marL="0" indent="0">
              <a:lnSpc>
                <a:spcPct val="110000"/>
              </a:lnSpc>
              <a:buNone/>
            </a:pPr>
            <a:r>
              <a:rPr lang="en-US" sz="2600" b="1" dirty="0">
                <a:solidFill>
                  <a:srgbClr val="FFFF00"/>
                </a:solidFill>
                <a:cs typeface="Lucida Console"/>
              </a:rPr>
              <a:t>LAW 422 001</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 UBC</a:t>
            </a:r>
          </a:p>
          <a:p>
            <a:pPr marL="0" indent="0">
              <a:lnSpc>
                <a:spcPct val="110000"/>
              </a:lnSpc>
              <a:buNone/>
            </a:pPr>
            <a:r>
              <a:rPr lang="en-US" sz="2600" b="1" dirty="0">
                <a:solidFill>
                  <a:srgbClr val="FFFF00"/>
                </a:solidFill>
                <a:cs typeface="Lucida Console"/>
              </a:rPr>
              <a:t>Fall, 2021</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3"/>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4"/>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5822429" y="3631800"/>
            <a:ext cx="2384718" cy="1858747"/>
          </a:xfrm>
          <a:prstGeom prst="rect">
            <a:avLst/>
          </a:prstGeom>
        </p:spPr>
      </p:pic>
      <p:sp>
        <p:nvSpPr>
          <p:cNvPr id="2" name="TextBox 1">
            <a:extLst>
              <a:ext uri="{FF2B5EF4-FFF2-40B4-BE49-F238E27FC236}">
                <a16:creationId xmlns:a16="http://schemas.microsoft.com/office/drawing/2014/main" id="{6840BB17-C7B1-FE4B-A805-A1CF01D0AEFD}"/>
              </a:ext>
            </a:extLst>
          </p:cNvPr>
          <p:cNvSpPr txBox="1"/>
          <p:nvPr/>
        </p:nvSpPr>
        <p:spPr>
          <a:xfrm>
            <a:off x="2240883" y="107903"/>
            <a:ext cx="4158191" cy="830997"/>
          </a:xfrm>
          <a:prstGeom prst="rect">
            <a:avLst/>
          </a:prstGeom>
          <a:noFill/>
        </p:spPr>
        <p:txBody>
          <a:bodyPr wrap="none" rtlCol="0">
            <a:spAutoFit/>
          </a:bodyPr>
          <a:lstStyle/>
          <a:p>
            <a:pPr algn="ctr"/>
            <a:r>
              <a:rPr lang="en-US" sz="4800" b="1" dirty="0">
                <a:solidFill>
                  <a:srgbClr val="FFFF00"/>
                </a:solidFill>
              </a:rPr>
              <a:t>Trademarks</a:t>
            </a:r>
            <a:r>
              <a:rPr lang="en-US" sz="4800" b="1" dirty="0">
                <a:solidFill>
                  <a:srgbClr val="FF0000"/>
                </a:solidFill>
              </a:rPr>
              <a:t> 2</a:t>
            </a:r>
          </a:p>
        </p:txBody>
      </p:sp>
      <p:pic>
        <p:nvPicPr>
          <p:cNvPr id="4" name="Picture 3" descr="A person eating a donut&#10;&#10;Description automatically generated with medium confidence">
            <a:extLst>
              <a:ext uri="{FF2B5EF4-FFF2-40B4-BE49-F238E27FC236}">
                <a16:creationId xmlns:a16="http://schemas.microsoft.com/office/drawing/2014/main" id="{406F6165-B3A8-E44E-A7A4-2C12B27C687B}"/>
              </a:ext>
            </a:extLst>
          </p:cNvPr>
          <p:cNvPicPr>
            <a:picLocks noChangeAspect="1"/>
          </p:cNvPicPr>
          <p:nvPr/>
        </p:nvPicPr>
        <p:blipFill>
          <a:blip r:embed="rId6"/>
          <a:stretch>
            <a:fillRect/>
          </a:stretch>
        </p:blipFill>
        <p:spPr>
          <a:xfrm flipH="1">
            <a:off x="7874422" y="3368883"/>
            <a:ext cx="116590" cy="251040"/>
          </a:xfrm>
          <a:prstGeom prst="rect">
            <a:avLst/>
          </a:prstGeom>
        </p:spPr>
      </p:pic>
    </p:spTree>
    <p:extLst>
      <p:ext uri="{BB962C8B-B14F-4D97-AF65-F5344CB8AC3E}">
        <p14:creationId xmlns:p14="http://schemas.microsoft.com/office/powerpoint/2010/main" val="14045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EE7D-0163-A043-A052-E5EFC53E4BBF}"/>
              </a:ext>
            </a:extLst>
          </p:cNvPr>
          <p:cNvSpPr>
            <a:spLocks noGrp="1"/>
          </p:cNvSpPr>
          <p:nvPr>
            <p:ph type="title"/>
          </p:nvPr>
        </p:nvSpPr>
        <p:spPr>
          <a:xfrm>
            <a:off x="457200" y="82370"/>
            <a:ext cx="8229600" cy="1016000"/>
          </a:xfrm>
        </p:spPr>
        <p:txBody>
          <a:bodyPr>
            <a:normAutofit/>
          </a:bodyPr>
          <a:lstStyle/>
          <a:p>
            <a:pPr algn="ctr"/>
            <a:r>
              <a:rPr lang="en-US" sz="4400" b="1" dirty="0">
                <a:solidFill>
                  <a:srgbClr val="FFFF00"/>
                </a:solidFill>
              </a:rPr>
              <a:t>Course Website </a:t>
            </a:r>
            <a:endParaRPr lang="en-US" sz="4400" dirty="0">
              <a:solidFill>
                <a:srgbClr val="FF0000"/>
              </a:solidFill>
            </a:endParaRPr>
          </a:p>
        </p:txBody>
      </p:sp>
      <p:pic>
        <p:nvPicPr>
          <p:cNvPr id="6" name="Content Placeholder 5" descr="Graphical user interface, text&#10;&#10;Description automatically generated">
            <a:extLst>
              <a:ext uri="{FF2B5EF4-FFF2-40B4-BE49-F238E27FC236}">
                <a16:creationId xmlns:a16="http://schemas.microsoft.com/office/drawing/2014/main" id="{196FC9A9-00B3-0B4D-B3D7-1D8E96024010}"/>
              </a:ext>
            </a:extLst>
          </p:cNvPr>
          <p:cNvPicPr>
            <a:picLocks noGrp="1" noChangeAspect="1"/>
          </p:cNvPicPr>
          <p:nvPr>
            <p:ph sz="quarter" idx="10"/>
          </p:nvPr>
        </p:nvPicPr>
        <p:blipFill>
          <a:blip r:embed="rId2"/>
          <a:stretch>
            <a:fillRect/>
          </a:stretch>
        </p:blipFill>
        <p:spPr>
          <a:xfrm>
            <a:off x="1940411" y="1098550"/>
            <a:ext cx="5263177" cy="4367213"/>
          </a:xfrm>
        </p:spPr>
      </p:pic>
      <p:sp>
        <p:nvSpPr>
          <p:cNvPr id="3" name="TextBox 2">
            <a:extLst>
              <a:ext uri="{FF2B5EF4-FFF2-40B4-BE49-F238E27FC236}">
                <a16:creationId xmlns:a16="http://schemas.microsoft.com/office/drawing/2014/main" id="{45989A6C-50D6-9643-87A2-AE6D6C5ECC0B}"/>
              </a:ext>
            </a:extLst>
          </p:cNvPr>
          <p:cNvSpPr txBox="1"/>
          <p:nvPr/>
        </p:nvSpPr>
        <p:spPr>
          <a:xfrm>
            <a:off x="4285210" y="5585474"/>
            <a:ext cx="4401590" cy="523220"/>
          </a:xfrm>
          <a:prstGeom prst="rect">
            <a:avLst/>
          </a:prstGeom>
          <a:noFill/>
        </p:spPr>
        <p:txBody>
          <a:bodyPr wrap="none" rtlCol="0">
            <a:spAutoFit/>
          </a:bodyPr>
          <a:lstStyle/>
          <a:p>
            <a:r>
              <a:rPr lang="en-US" sz="2800" dirty="0">
                <a:hlinkClick r:id="rId3"/>
              </a:rPr>
              <a:t>https://iplaw.allard.ubc.ca/</a:t>
            </a:r>
            <a:r>
              <a:rPr lang="en-US" sz="2800" dirty="0"/>
              <a:t> </a:t>
            </a:r>
          </a:p>
        </p:txBody>
      </p:sp>
    </p:spTree>
    <p:extLst>
      <p:ext uri="{BB962C8B-B14F-4D97-AF65-F5344CB8AC3E}">
        <p14:creationId xmlns:p14="http://schemas.microsoft.com/office/powerpoint/2010/main" val="37268963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227125"/>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Conclusion</a:t>
            </a:r>
          </a:p>
        </p:txBody>
      </p:sp>
      <p:pic>
        <p:nvPicPr>
          <p:cNvPr id="4" name="Content Placeholder 3" descr="Thank-you-word-cloud.jpg">
            <a:extLst>
              <a:ext uri="{FF2B5EF4-FFF2-40B4-BE49-F238E27FC236}">
                <a16:creationId xmlns:a16="http://schemas.microsoft.com/office/drawing/2014/main" id="{AA4C595C-307A-F344-A4B9-6084255B67A7}"/>
              </a:ext>
            </a:extLst>
          </p:cNvPr>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b="-211"/>
          <a:stretch/>
        </p:blipFill>
        <p:spPr>
          <a:xfrm>
            <a:off x="621259" y="1473200"/>
            <a:ext cx="8220570" cy="4391025"/>
          </a:xfrm>
        </p:spPr>
      </p:pic>
    </p:spTree>
    <p:extLst>
      <p:ext uri="{BB962C8B-B14F-4D97-AF65-F5344CB8AC3E}">
        <p14:creationId xmlns:p14="http://schemas.microsoft.com/office/powerpoint/2010/main" val="38317004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987507"/>
            <a:ext cx="8229600" cy="4431723"/>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UNTIL NEXT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TIME</a:t>
            </a:r>
            <a:r>
              <a:rPr lang="en-US" sz="10400" dirty="0">
                <a:solidFill>
                  <a:srgbClr val="FF0000"/>
                </a:solidFill>
                <a:latin typeface="Apple Chancery" charset="0"/>
                <a:ea typeface="Apple Chancery" charset="0"/>
                <a:cs typeface="Apple Chancery" charset="0"/>
              </a:rPr>
              <a:t>!</a:t>
            </a:r>
          </a:p>
        </p:txBody>
      </p:sp>
    </p:spTree>
    <p:extLst>
      <p:ext uri="{BB962C8B-B14F-4D97-AF65-F5344CB8AC3E}">
        <p14:creationId xmlns:p14="http://schemas.microsoft.com/office/powerpoint/2010/main" val="36443422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2971718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33979742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a:solidFill>
                  <a:srgbClr val="FFFFFF"/>
                </a:solidFill>
                <a:latin typeface="Arial"/>
                <a:cs typeface="Arial"/>
              </a:rPr>
              <a:t> </a:t>
            </a:r>
            <a:r>
              <a:rPr lang="en-US" b="1" dirty="0">
                <a:solidFill>
                  <a:srgbClr val="FFFF00"/>
                </a:solidFill>
                <a:latin typeface="+mn-lt"/>
                <a:cs typeface="Arial"/>
              </a:rPr>
              <a:t>Our Academic Partners</a:t>
            </a:r>
            <a:r>
              <a:rPr lang="en-US" b="1" dirty="0">
                <a:solidFill>
                  <a:srgbClr val="FFFF00"/>
                </a:solidFill>
                <a:latin typeface="Arial"/>
                <a:cs typeface="Arial"/>
              </a:rPr>
              <a:t> </a:t>
            </a: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11154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4833"/>
          </a:xfrm>
        </p:spPr>
        <p:txBody>
          <a:bodyPr>
            <a:noAutofit/>
          </a:bodyPr>
          <a:lstStyle/>
          <a:p>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228600" y="1135117"/>
            <a:ext cx="8686800" cy="5129049"/>
          </a:xfrm>
        </p:spPr>
        <p:txBody>
          <a:bodyPr>
            <a:normAutofit fontScale="85000" lnSpcReduction="10000"/>
          </a:bodyPr>
          <a:lstStyle/>
          <a:p>
            <a:pPr marL="0" indent="0">
              <a:lnSpc>
                <a:spcPct val="110000"/>
              </a:lnSpc>
              <a:buNone/>
            </a:pPr>
            <a:r>
              <a:rPr lang="en-CA" sz="3200" dirty="0">
                <a:solidFill>
                  <a:schemeClr val="bg1"/>
                </a:solidFill>
                <a:latin typeface="+mn-lt"/>
              </a:rPr>
              <a:t>1.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lnSpc>
                <a:spcPct val="110000"/>
              </a:lnSpc>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Halfway down the following page will be your WordPress email address.</a:t>
            </a:r>
          </a:p>
          <a:p>
            <a:pPr marL="0" indent="0">
              <a:lnSpc>
                <a:spcPct val="110000"/>
              </a:lnSpc>
              <a:buNone/>
            </a:pPr>
            <a:r>
              <a:rPr lang="en-CA" sz="3200" dirty="0">
                <a:solidFill>
                  <a:schemeClr val="bg1"/>
                </a:solidFill>
                <a:latin typeface="+mn-lt"/>
              </a:rPr>
              <a:t>3. Send me your WordPress email address at </a:t>
            </a:r>
            <a:r>
              <a:rPr lang="en-CA" sz="3200" dirty="0">
                <a:solidFill>
                  <a:schemeClr val="bg1"/>
                </a:solidFill>
                <a:latin typeface="+mn-lt"/>
                <a:hlinkClick r:id="rId3"/>
              </a:rPr>
              <a:t>jon.festinger@ubc.ca</a:t>
            </a:r>
            <a:r>
              <a:rPr lang="en-CA" sz="3200" dirty="0">
                <a:solidFill>
                  <a:schemeClr val="bg1"/>
                </a:solidFill>
                <a:latin typeface="+mn-lt"/>
              </a:rPr>
              <a:t>  or at </a:t>
            </a:r>
            <a:r>
              <a:rPr lang="en-CA" sz="3200" dirty="0">
                <a:solidFill>
                  <a:schemeClr val="bg1"/>
                </a:solidFill>
                <a:latin typeface="+mn-lt"/>
                <a:hlinkClick r:id="rId4"/>
              </a:rPr>
              <a:t>jon_festinger@thecdm.ca</a:t>
            </a:r>
            <a:r>
              <a:rPr lang="en-CA" sz="3200" dirty="0">
                <a:solidFill>
                  <a:schemeClr val="bg1"/>
                </a:solidFill>
                <a:latin typeface="+mn-lt"/>
              </a:rPr>
              <a:t> </a:t>
            </a:r>
          </a:p>
          <a:p>
            <a:pPr marL="0" indent="0">
              <a:lnSpc>
                <a:spcPct val="110000"/>
              </a:lnSpc>
              <a:buNone/>
            </a:pPr>
            <a:r>
              <a:rPr lang="en-CA" sz="3200" dirty="0">
                <a:solidFill>
                  <a:schemeClr val="bg1"/>
                </a:solidFill>
                <a:latin typeface="+mn-lt"/>
              </a:rPr>
              <a:t>4. Then, I will invite you to participate with authoring privileges via your WordPress email address.</a:t>
            </a:r>
          </a:p>
          <a:p>
            <a:pPr marL="0" indent="0">
              <a:buNone/>
            </a:pPr>
            <a:endParaRPr lang="en-US" dirty="0"/>
          </a:p>
        </p:txBody>
      </p:sp>
    </p:spTree>
    <p:extLst>
      <p:ext uri="{BB962C8B-B14F-4D97-AF65-F5344CB8AC3E}">
        <p14:creationId xmlns:p14="http://schemas.microsoft.com/office/powerpoint/2010/main" val="169885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0DB8-4EF4-B049-AFC9-0ACA8FA89EB9}"/>
              </a:ext>
            </a:extLst>
          </p:cNvPr>
          <p:cNvSpPr>
            <a:spLocks noGrp="1"/>
          </p:cNvSpPr>
          <p:nvPr>
            <p:ph type="title"/>
          </p:nvPr>
        </p:nvSpPr>
        <p:spPr/>
        <p:txBody>
          <a:bodyPr>
            <a:normAutofit/>
          </a:bodyPr>
          <a:lstStyle/>
          <a:p>
            <a:pPr algn="ctr"/>
            <a:r>
              <a:rPr lang="en-US" sz="4800" b="1" dirty="0">
                <a:solidFill>
                  <a:srgbClr val="FFFF00"/>
                </a:solidFill>
              </a:rPr>
              <a:t>Evaluation</a:t>
            </a:r>
          </a:p>
        </p:txBody>
      </p:sp>
      <p:sp>
        <p:nvSpPr>
          <p:cNvPr id="3" name="Content Placeholder 2">
            <a:extLst>
              <a:ext uri="{FF2B5EF4-FFF2-40B4-BE49-F238E27FC236}">
                <a16:creationId xmlns:a16="http://schemas.microsoft.com/office/drawing/2014/main" id="{F72122FC-E707-584E-AC4B-90E8518DE09F}"/>
              </a:ext>
            </a:extLst>
          </p:cNvPr>
          <p:cNvSpPr>
            <a:spLocks noGrp="1"/>
          </p:cNvSpPr>
          <p:nvPr>
            <p:ph sz="quarter" idx="10"/>
          </p:nvPr>
        </p:nvSpPr>
        <p:spPr>
          <a:xfrm>
            <a:off x="457200" y="2102069"/>
            <a:ext cx="8229600" cy="3457903"/>
          </a:xfrm>
        </p:spPr>
        <p:txBody>
          <a:bodyPr>
            <a:normAutofit/>
          </a:bodyPr>
          <a:lstStyle/>
          <a:p>
            <a:pPr algn="ctr"/>
            <a:r>
              <a:rPr lang="en-US" sz="4400" dirty="0">
                <a:solidFill>
                  <a:schemeClr val="bg1"/>
                </a:solidFill>
              </a:rPr>
              <a:t>70% = Exam</a:t>
            </a:r>
          </a:p>
          <a:p>
            <a:pPr algn="ctr"/>
            <a:r>
              <a:rPr lang="en-CA" sz="4400" dirty="0">
                <a:solidFill>
                  <a:schemeClr val="bg1"/>
                </a:solidFill>
              </a:rPr>
              <a:t>Paper/Presentation/Post = 20%</a:t>
            </a:r>
          </a:p>
          <a:p>
            <a:pPr algn="ctr"/>
            <a:r>
              <a:rPr lang="en-CA" sz="4400" dirty="0">
                <a:solidFill>
                  <a:schemeClr val="bg1"/>
                </a:solidFill>
              </a:rPr>
              <a:t>  Participation = 10% </a:t>
            </a:r>
            <a:endParaRPr lang="en-US" sz="4400" dirty="0">
              <a:solidFill>
                <a:schemeClr val="bg1"/>
              </a:solidFill>
            </a:endParaRPr>
          </a:p>
        </p:txBody>
      </p:sp>
    </p:spTree>
    <p:extLst>
      <p:ext uri="{BB962C8B-B14F-4D97-AF65-F5344CB8AC3E}">
        <p14:creationId xmlns:p14="http://schemas.microsoft.com/office/powerpoint/2010/main" val="293277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235153"/>
            <a:ext cx="8229600" cy="1016000"/>
          </a:xfrm>
        </p:spPr>
        <p:txBody>
          <a:bodyPr/>
          <a:lstStyle/>
          <a:p>
            <a:pPr algn="ctr"/>
            <a:r>
              <a:rPr lang="en-US" dirty="0">
                <a:solidFill>
                  <a:schemeClr val="bg1"/>
                </a:solidFill>
              </a:rPr>
              <a:t>Let’s talk about</a:t>
            </a:r>
            <a:r>
              <a:rPr lang="en-US" dirty="0">
                <a:solidFill>
                  <a:srgbClr val="FF0000"/>
                </a:solidFill>
              </a:rPr>
              <a:t>…</a:t>
            </a:r>
          </a:p>
        </p:txBody>
      </p:sp>
      <p:sp>
        <p:nvSpPr>
          <p:cNvPr id="3" name="TextBox 2">
            <a:extLst>
              <a:ext uri="{FF2B5EF4-FFF2-40B4-BE49-F238E27FC236}">
                <a16:creationId xmlns:a16="http://schemas.microsoft.com/office/drawing/2014/main" id="{02E7A8AF-A6AF-A344-98F5-5DB155978C65}"/>
              </a:ext>
            </a:extLst>
          </p:cNvPr>
          <p:cNvSpPr txBox="1"/>
          <p:nvPr/>
        </p:nvSpPr>
        <p:spPr>
          <a:xfrm>
            <a:off x="3321269" y="1650125"/>
            <a:ext cx="4046482" cy="3046988"/>
          </a:xfrm>
          <a:prstGeom prst="rect">
            <a:avLst/>
          </a:prstGeom>
          <a:noFill/>
        </p:spPr>
        <p:txBody>
          <a:bodyPr wrap="square" rtlCol="0">
            <a:spAutoFit/>
          </a:bodyPr>
          <a:lstStyle/>
          <a:p>
            <a:r>
              <a:rPr lang="en-US" sz="9600" dirty="0">
                <a:highlight>
                  <a:srgbClr val="FFFF00"/>
                </a:highlight>
              </a:rPr>
              <a:t>The 30%</a:t>
            </a:r>
          </a:p>
        </p:txBody>
      </p:sp>
    </p:spTree>
    <p:extLst>
      <p:ext uri="{BB962C8B-B14F-4D97-AF65-F5344CB8AC3E}">
        <p14:creationId xmlns:p14="http://schemas.microsoft.com/office/powerpoint/2010/main" val="218571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E44D7-0BFB-AB40-BCF3-43FFD917B8CA}"/>
              </a:ext>
            </a:extLst>
          </p:cNvPr>
          <p:cNvSpPr>
            <a:spLocks noGrp="1"/>
          </p:cNvSpPr>
          <p:nvPr>
            <p:ph type="title"/>
          </p:nvPr>
        </p:nvSpPr>
        <p:spPr>
          <a:xfrm>
            <a:off x="457200" y="84222"/>
            <a:ext cx="8229600" cy="1016000"/>
          </a:xfrm>
        </p:spPr>
        <p:txBody>
          <a:bodyPr/>
          <a:lstStyle/>
          <a:p>
            <a:r>
              <a:rPr lang="en-US" dirty="0">
                <a:solidFill>
                  <a:srgbClr val="FFFF00"/>
                </a:solidFill>
              </a:rPr>
              <a:t>A modest proposal</a:t>
            </a:r>
            <a:r>
              <a:rPr lang="en-US" dirty="0">
                <a:solidFill>
                  <a:srgbClr val="FF0000"/>
                </a:solidFill>
              </a:rPr>
              <a:t>…</a:t>
            </a:r>
          </a:p>
        </p:txBody>
      </p:sp>
      <p:sp>
        <p:nvSpPr>
          <p:cNvPr id="3" name="Content Placeholder 2">
            <a:extLst>
              <a:ext uri="{FF2B5EF4-FFF2-40B4-BE49-F238E27FC236}">
                <a16:creationId xmlns:a16="http://schemas.microsoft.com/office/drawing/2014/main" id="{4E2E3CAD-BD7B-C948-B7EC-1F2E060D0CD0}"/>
              </a:ext>
            </a:extLst>
          </p:cNvPr>
          <p:cNvSpPr>
            <a:spLocks noGrp="1"/>
          </p:cNvSpPr>
          <p:nvPr>
            <p:ph sz="quarter" idx="10"/>
          </p:nvPr>
        </p:nvSpPr>
        <p:spPr>
          <a:xfrm>
            <a:off x="457200" y="947451"/>
            <a:ext cx="8229600" cy="4913521"/>
          </a:xfrm>
        </p:spPr>
        <p:txBody>
          <a:bodyPr>
            <a:normAutofit fontScale="92500"/>
          </a:bodyPr>
          <a:lstStyle/>
          <a:p>
            <a:pPr marL="0" indent="0">
              <a:buNone/>
            </a:pPr>
            <a:endParaRPr lang="en-US" dirty="0"/>
          </a:p>
          <a:p>
            <a:r>
              <a:rPr lang="en-US" sz="4300" dirty="0">
                <a:solidFill>
                  <a:schemeClr val="bg1"/>
                </a:solidFill>
              </a:rPr>
              <a:t>500-1000 words (or equivalent) per person </a:t>
            </a:r>
          </a:p>
          <a:p>
            <a:r>
              <a:rPr lang="en-US" sz="4300" dirty="0">
                <a:solidFill>
                  <a:schemeClr val="bg1"/>
                </a:solidFill>
              </a:rPr>
              <a:t>written, video, podcast, in-class presentation (?), </a:t>
            </a:r>
            <a:r>
              <a:rPr lang="en-US" sz="4300" i="1" dirty="0">
                <a:solidFill>
                  <a:schemeClr val="bg1"/>
                </a:solidFill>
              </a:rPr>
              <a:t>interpretive dance</a:t>
            </a:r>
          </a:p>
          <a:p>
            <a:r>
              <a:rPr lang="en-US" sz="4300" dirty="0">
                <a:solidFill>
                  <a:srgbClr val="FFFF00"/>
                </a:solidFill>
              </a:rPr>
              <a:t>Website or not</a:t>
            </a:r>
          </a:p>
          <a:p>
            <a:r>
              <a:rPr lang="en-US" sz="4300" dirty="0">
                <a:solidFill>
                  <a:srgbClr val="FFFF00"/>
                </a:solidFill>
              </a:rPr>
              <a:t>If posted to website, note to me pls.</a:t>
            </a:r>
          </a:p>
          <a:p>
            <a:r>
              <a:rPr lang="en-US" sz="4300" dirty="0">
                <a:solidFill>
                  <a:schemeClr val="bg1"/>
                </a:solidFill>
              </a:rPr>
              <a:t>Groups or individually</a:t>
            </a:r>
          </a:p>
          <a:p>
            <a:endParaRPr lang="en-US" sz="4300" dirty="0">
              <a:solidFill>
                <a:schemeClr val="bg1"/>
              </a:solidFill>
            </a:endParaRPr>
          </a:p>
        </p:txBody>
      </p:sp>
    </p:spTree>
    <p:extLst>
      <p:ext uri="{BB962C8B-B14F-4D97-AF65-F5344CB8AC3E}">
        <p14:creationId xmlns:p14="http://schemas.microsoft.com/office/powerpoint/2010/main" val="140733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75037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6414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093" y="663522"/>
            <a:ext cx="7846315" cy="4462760"/>
          </a:xfrm>
          <a:prstGeom prst="rect">
            <a:avLst/>
          </a:prstGeom>
          <a:noFill/>
        </p:spPr>
        <p:txBody>
          <a:bodyPr wrap="none" lIns="91440" tIns="45720" rIns="91440" bIns="45720">
            <a:spAutoFit/>
          </a:bodyPr>
          <a:lstStyle/>
          <a:p>
            <a:pPr algn="ctr"/>
            <a:r>
              <a:rPr lang="en-CA" sz="14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News of </a:t>
            </a:r>
          </a:p>
          <a:p>
            <a:pPr algn="ctr"/>
            <a:r>
              <a:rPr lang="en-CA" sz="14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Week</a:t>
            </a:r>
            <a:endParaRPr lang="en-CA" sz="14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06529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983FEE7-D486-6646-A729-BA81AAE9E596}"/>
              </a:ext>
            </a:extLst>
          </p:cNvPr>
          <p:cNvPicPr>
            <a:picLocks noChangeAspect="1"/>
          </p:cNvPicPr>
          <p:nvPr/>
        </p:nvPicPr>
        <p:blipFill>
          <a:blip r:embed="rId2"/>
          <a:stretch>
            <a:fillRect/>
          </a:stretch>
        </p:blipFill>
        <p:spPr>
          <a:xfrm>
            <a:off x="2068294" y="154005"/>
            <a:ext cx="5007412" cy="5641003"/>
          </a:xfrm>
          <a:prstGeom prst="rect">
            <a:avLst/>
          </a:prstGeom>
        </p:spPr>
      </p:pic>
    </p:spTree>
    <p:extLst>
      <p:ext uri="{BB962C8B-B14F-4D97-AF65-F5344CB8AC3E}">
        <p14:creationId xmlns:p14="http://schemas.microsoft.com/office/powerpoint/2010/main" val="225716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D3D0563D-60B7-714F-B21F-1789D5990F82}"/>
              </a:ext>
            </a:extLst>
          </p:cNvPr>
          <p:cNvPicPr>
            <a:picLocks noChangeAspect="1"/>
          </p:cNvPicPr>
          <p:nvPr/>
        </p:nvPicPr>
        <p:blipFill>
          <a:blip r:embed="rId2"/>
          <a:stretch>
            <a:fillRect/>
          </a:stretch>
        </p:blipFill>
        <p:spPr>
          <a:xfrm>
            <a:off x="2793262" y="407134"/>
            <a:ext cx="2914930" cy="5470057"/>
          </a:xfrm>
          <a:prstGeom prst="rect">
            <a:avLst/>
          </a:prstGeom>
        </p:spPr>
      </p:pic>
      <p:pic>
        <p:nvPicPr>
          <p:cNvPr id="5" name="Picture 4">
            <a:extLst>
              <a:ext uri="{FF2B5EF4-FFF2-40B4-BE49-F238E27FC236}">
                <a16:creationId xmlns:a16="http://schemas.microsoft.com/office/drawing/2014/main" id="{4D3A1F69-3626-7645-A016-1EB0756EBB22}"/>
              </a:ext>
            </a:extLst>
          </p:cNvPr>
          <p:cNvPicPr>
            <a:picLocks noChangeAspect="1"/>
          </p:cNvPicPr>
          <p:nvPr/>
        </p:nvPicPr>
        <p:blipFill>
          <a:blip r:embed="rId3"/>
          <a:stretch>
            <a:fillRect/>
          </a:stretch>
        </p:blipFill>
        <p:spPr>
          <a:xfrm>
            <a:off x="2793261" y="143309"/>
            <a:ext cx="2914931" cy="263824"/>
          </a:xfrm>
          <a:prstGeom prst="rect">
            <a:avLst/>
          </a:prstGeom>
        </p:spPr>
      </p:pic>
    </p:spTree>
    <p:extLst>
      <p:ext uri="{BB962C8B-B14F-4D97-AF65-F5344CB8AC3E}">
        <p14:creationId xmlns:p14="http://schemas.microsoft.com/office/powerpoint/2010/main" val="366938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906F299C-8BC2-BF4E-90B2-0A59ACDE4789}"/>
              </a:ext>
            </a:extLst>
          </p:cNvPr>
          <p:cNvPicPr>
            <a:picLocks noChangeAspect="1"/>
          </p:cNvPicPr>
          <p:nvPr/>
        </p:nvPicPr>
        <p:blipFill>
          <a:blip r:embed="rId2"/>
          <a:stretch>
            <a:fillRect/>
          </a:stretch>
        </p:blipFill>
        <p:spPr>
          <a:xfrm>
            <a:off x="2739100" y="1024094"/>
            <a:ext cx="3665799" cy="4894031"/>
          </a:xfrm>
          <a:prstGeom prst="rect">
            <a:avLst/>
          </a:prstGeom>
        </p:spPr>
      </p:pic>
      <p:sp>
        <p:nvSpPr>
          <p:cNvPr id="4" name="Title 3">
            <a:extLst>
              <a:ext uri="{FF2B5EF4-FFF2-40B4-BE49-F238E27FC236}">
                <a16:creationId xmlns:a16="http://schemas.microsoft.com/office/drawing/2014/main" id="{701B238B-5153-BD49-BAA2-68C5000CE0B3}"/>
              </a:ext>
            </a:extLst>
          </p:cNvPr>
          <p:cNvSpPr>
            <a:spLocks noGrp="1"/>
          </p:cNvSpPr>
          <p:nvPr>
            <p:ph type="title"/>
          </p:nvPr>
        </p:nvSpPr>
        <p:spPr>
          <a:xfrm>
            <a:off x="457200" y="8094"/>
            <a:ext cx="8229600" cy="1016000"/>
          </a:xfrm>
        </p:spPr>
        <p:txBody>
          <a:bodyPr/>
          <a:lstStyle/>
          <a:p>
            <a:pPr algn="ctr"/>
            <a:r>
              <a:rPr lang="en-US" dirty="0">
                <a:solidFill>
                  <a:srgbClr val="FFFF00"/>
                </a:solidFill>
              </a:rPr>
              <a:t>Apologies</a:t>
            </a:r>
          </a:p>
        </p:txBody>
      </p:sp>
    </p:spTree>
    <p:extLst>
      <p:ext uri="{BB962C8B-B14F-4D97-AF65-F5344CB8AC3E}">
        <p14:creationId xmlns:p14="http://schemas.microsoft.com/office/powerpoint/2010/main" val="2541621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ACC8086-B696-044F-8E81-83F564939BDA}"/>
              </a:ext>
            </a:extLst>
          </p:cNvPr>
          <p:cNvPicPr>
            <a:picLocks noChangeAspect="1"/>
          </p:cNvPicPr>
          <p:nvPr/>
        </p:nvPicPr>
        <p:blipFill>
          <a:blip r:embed="rId2"/>
          <a:stretch>
            <a:fillRect/>
          </a:stretch>
        </p:blipFill>
        <p:spPr>
          <a:xfrm>
            <a:off x="3048445" y="96253"/>
            <a:ext cx="3047110" cy="5727032"/>
          </a:xfrm>
          <a:prstGeom prst="rect">
            <a:avLst/>
          </a:prstGeom>
        </p:spPr>
      </p:pic>
    </p:spTree>
    <p:extLst>
      <p:ext uri="{BB962C8B-B14F-4D97-AF65-F5344CB8AC3E}">
        <p14:creationId xmlns:p14="http://schemas.microsoft.com/office/powerpoint/2010/main" val="264192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289A91C-2A85-BD48-9A1F-3EA813610DE9}"/>
              </a:ext>
            </a:extLst>
          </p:cNvPr>
          <p:cNvPicPr>
            <a:picLocks noChangeAspect="1"/>
          </p:cNvPicPr>
          <p:nvPr/>
        </p:nvPicPr>
        <p:blipFill>
          <a:blip r:embed="rId2"/>
          <a:stretch>
            <a:fillRect/>
          </a:stretch>
        </p:blipFill>
        <p:spPr>
          <a:xfrm>
            <a:off x="3088212" y="173254"/>
            <a:ext cx="2967575" cy="5698156"/>
          </a:xfrm>
          <a:prstGeom prst="rect">
            <a:avLst/>
          </a:prstGeom>
        </p:spPr>
      </p:pic>
    </p:spTree>
    <p:extLst>
      <p:ext uri="{BB962C8B-B14F-4D97-AF65-F5344CB8AC3E}">
        <p14:creationId xmlns:p14="http://schemas.microsoft.com/office/powerpoint/2010/main" val="1257036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E33976A6-28EC-9A48-A9EA-00B7938808B7}"/>
              </a:ext>
            </a:extLst>
          </p:cNvPr>
          <p:cNvPicPr>
            <a:picLocks noChangeAspect="1"/>
          </p:cNvPicPr>
          <p:nvPr/>
        </p:nvPicPr>
        <p:blipFill>
          <a:blip r:embed="rId2"/>
          <a:stretch>
            <a:fillRect/>
          </a:stretch>
        </p:blipFill>
        <p:spPr>
          <a:xfrm>
            <a:off x="2879090" y="134754"/>
            <a:ext cx="3385820" cy="5765533"/>
          </a:xfrm>
          <a:prstGeom prst="rect">
            <a:avLst/>
          </a:prstGeom>
        </p:spPr>
      </p:pic>
    </p:spTree>
    <p:extLst>
      <p:ext uri="{BB962C8B-B14F-4D97-AF65-F5344CB8AC3E}">
        <p14:creationId xmlns:p14="http://schemas.microsoft.com/office/powerpoint/2010/main" val="110964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5C06326-ABDA-0945-A8BD-8CCB1D503085}"/>
              </a:ext>
            </a:extLst>
          </p:cNvPr>
          <p:cNvPicPr>
            <a:picLocks noChangeAspect="1"/>
          </p:cNvPicPr>
          <p:nvPr/>
        </p:nvPicPr>
        <p:blipFill>
          <a:blip r:embed="rId2"/>
          <a:stretch>
            <a:fillRect/>
          </a:stretch>
        </p:blipFill>
        <p:spPr>
          <a:xfrm>
            <a:off x="2906329" y="115503"/>
            <a:ext cx="3331342" cy="5794408"/>
          </a:xfrm>
          <a:prstGeom prst="rect">
            <a:avLst/>
          </a:prstGeom>
        </p:spPr>
      </p:pic>
    </p:spTree>
    <p:extLst>
      <p:ext uri="{BB962C8B-B14F-4D97-AF65-F5344CB8AC3E}">
        <p14:creationId xmlns:p14="http://schemas.microsoft.com/office/powerpoint/2010/main" val="3379056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1F5E9BE-67C5-1747-8C0A-6D2828126005}"/>
              </a:ext>
            </a:extLst>
          </p:cNvPr>
          <p:cNvPicPr>
            <a:picLocks noChangeAspect="1"/>
          </p:cNvPicPr>
          <p:nvPr/>
        </p:nvPicPr>
        <p:blipFill>
          <a:blip r:embed="rId2"/>
          <a:stretch>
            <a:fillRect/>
          </a:stretch>
        </p:blipFill>
        <p:spPr>
          <a:xfrm>
            <a:off x="2932950" y="105878"/>
            <a:ext cx="3278100" cy="5775158"/>
          </a:xfrm>
          <a:prstGeom prst="rect">
            <a:avLst/>
          </a:prstGeom>
        </p:spPr>
      </p:pic>
    </p:spTree>
    <p:extLst>
      <p:ext uri="{BB962C8B-B14F-4D97-AF65-F5344CB8AC3E}">
        <p14:creationId xmlns:p14="http://schemas.microsoft.com/office/powerpoint/2010/main" val="103676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66C95883-E69B-AD4A-B46B-8EA24F0A6649}"/>
              </a:ext>
            </a:extLst>
          </p:cNvPr>
          <p:cNvPicPr>
            <a:picLocks noChangeAspect="1"/>
          </p:cNvPicPr>
          <p:nvPr/>
        </p:nvPicPr>
        <p:blipFill>
          <a:blip r:embed="rId2"/>
          <a:stretch>
            <a:fillRect/>
          </a:stretch>
        </p:blipFill>
        <p:spPr>
          <a:xfrm>
            <a:off x="2503608" y="173255"/>
            <a:ext cx="4136784" cy="5573027"/>
          </a:xfrm>
          <a:prstGeom prst="rect">
            <a:avLst/>
          </a:prstGeom>
        </p:spPr>
      </p:pic>
    </p:spTree>
    <p:extLst>
      <p:ext uri="{BB962C8B-B14F-4D97-AF65-F5344CB8AC3E}">
        <p14:creationId xmlns:p14="http://schemas.microsoft.com/office/powerpoint/2010/main" val="383048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person&#10;&#10;Description automatically generated">
            <a:extLst>
              <a:ext uri="{FF2B5EF4-FFF2-40B4-BE49-F238E27FC236}">
                <a16:creationId xmlns:a16="http://schemas.microsoft.com/office/drawing/2014/main" id="{B096A97D-9F46-D24D-9E7D-66168D3BABA4}"/>
              </a:ext>
            </a:extLst>
          </p:cNvPr>
          <p:cNvPicPr>
            <a:picLocks noChangeAspect="1"/>
          </p:cNvPicPr>
          <p:nvPr/>
        </p:nvPicPr>
        <p:blipFill>
          <a:blip r:embed="rId2"/>
          <a:stretch>
            <a:fillRect/>
          </a:stretch>
        </p:blipFill>
        <p:spPr>
          <a:xfrm>
            <a:off x="3231246" y="96252"/>
            <a:ext cx="2681507" cy="5755907"/>
          </a:xfrm>
          <a:prstGeom prst="rect">
            <a:avLst/>
          </a:prstGeom>
        </p:spPr>
      </p:pic>
    </p:spTree>
    <p:extLst>
      <p:ext uri="{BB962C8B-B14F-4D97-AF65-F5344CB8AC3E}">
        <p14:creationId xmlns:p14="http://schemas.microsoft.com/office/powerpoint/2010/main" val="245374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screenshot&#10;&#10;Description automatically generated">
            <a:extLst>
              <a:ext uri="{FF2B5EF4-FFF2-40B4-BE49-F238E27FC236}">
                <a16:creationId xmlns:a16="http://schemas.microsoft.com/office/drawing/2014/main" id="{71091CE8-232D-E741-93E5-79B9A8195420}"/>
              </a:ext>
            </a:extLst>
          </p:cNvPr>
          <p:cNvPicPr>
            <a:picLocks noChangeAspect="1"/>
          </p:cNvPicPr>
          <p:nvPr/>
        </p:nvPicPr>
        <p:blipFill>
          <a:blip r:embed="rId2"/>
          <a:stretch>
            <a:fillRect/>
          </a:stretch>
        </p:blipFill>
        <p:spPr>
          <a:xfrm>
            <a:off x="3055341" y="77002"/>
            <a:ext cx="3033317" cy="5765533"/>
          </a:xfrm>
          <a:prstGeom prst="rect">
            <a:avLst/>
          </a:prstGeom>
        </p:spPr>
      </p:pic>
    </p:spTree>
    <p:extLst>
      <p:ext uri="{BB962C8B-B14F-4D97-AF65-F5344CB8AC3E}">
        <p14:creationId xmlns:p14="http://schemas.microsoft.com/office/powerpoint/2010/main" val="1939022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796F457-6F29-0F41-8B6C-A68885FEA2DB}"/>
              </a:ext>
            </a:extLst>
          </p:cNvPr>
          <p:cNvPicPr>
            <a:picLocks noChangeAspect="1"/>
          </p:cNvPicPr>
          <p:nvPr/>
        </p:nvPicPr>
        <p:blipFill>
          <a:blip r:embed="rId2"/>
          <a:stretch>
            <a:fillRect/>
          </a:stretch>
        </p:blipFill>
        <p:spPr>
          <a:xfrm>
            <a:off x="1701309" y="172453"/>
            <a:ext cx="5741381" cy="5593080"/>
          </a:xfrm>
          <a:prstGeom prst="rect">
            <a:avLst/>
          </a:prstGeom>
        </p:spPr>
      </p:pic>
    </p:spTree>
    <p:extLst>
      <p:ext uri="{BB962C8B-B14F-4D97-AF65-F5344CB8AC3E}">
        <p14:creationId xmlns:p14="http://schemas.microsoft.com/office/powerpoint/2010/main" val="405167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indoor&#10;&#10;Description automatically generated">
            <a:extLst>
              <a:ext uri="{FF2B5EF4-FFF2-40B4-BE49-F238E27FC236}">
                <a16:creationId xmlns:a16="http://schemas.microsoft.com/office/drawing/2014/main" id="{683CB046-665D-3E4F-A6C9-054D8D3A510F}"/>
              </a:ext>
            </a:extLst>
          </p:cNvPr>
          <p:cNvPicPr>
            <a:picLocks noChangeAspect="1"/>
          </p:cNvPicPr>
          <p:nvPr/>
        </p:nvPicPr>
        <p:blipFill>
          <a:blip r:embed="rId2"/>
          <a:stretch>
            <a:fillRect/>
          </a:stretch>
        </p:blipFill>
        <p:spPr>
          <a:xfrm>
            <a:off x="3091060" y="105877"/>
            <a:ext cx="2961879" cy="5804034"/>
          </a:xfrm>
          <a:prstGeom prst="rect">
            <a:avLst/>
          </a:prstGeom>
        </p:spPr>
      </p:pic>
    </p:spTree>
    <p:extLst>
      <p:ext uri="{BB962C8B-B14F-4D97-AF65-F5344CB8AC3E}">
        <p14:creationId xmlns:p14="http://schemas.microsoft.com/office/powerpoint/2010/main" val="122125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61A9C-D15B-9E4F-BD6C-6169148435B1}"/>
              </a:ext>
            </a:extLst>
          </p:cNvPr>
          <p:cNvSpPr>
            <a:spLocks noGrp="1"/>
          </p:cNvSpPr>
          <p:nvPr>
            <p:ph sz="quarter" idx="10"/>
          </p:nvPr>
        </p:nvSpPr>
        <p:spPr>
          <a:xfrm>
            <a:off x="457200" y="1270000"/>
            <a:ext cx="8229600" cy="4318000"/>
          </a:xfrm>
        </p:spPr>
        <p:txBody>
          <a:bodyPr/>
          <a:lstStyle/>
          <a:p>
            <a:pPr marL="0" indent="0" algn="ctr">
              <a:buNone/>
            </a:pPr>
            <a:r>
              <a:rPr lang="en-US" sz="5400" dirty="0">
                <a:solidFill>
                  <a:srgbClr val="FFFF00"/>
                </a:solidFill>
              </a:rPr>
              <a:t>UBC Emerging Media Law Moot  A</a:t>
            </a:r>
            <a:r>
              <a:rPr lang="en-US" sz="5400" dirty="0">
                <a:solidFill>
                  <a:srgbClr val="FF0000"/>
                </a:solidFill>
              </a:rPr>
              <a:t>.</a:t>
            </a:r>
            <a:r>
              <a:rPr lang="en-US" sz="5400" dirty="0">
                <a:solidFill>
                  <a:srgbClr val="FFFF00"/>
                </a:solidFill>
              </a:rPr>
              <a:t>I</a:t>
            </a:r>
            <a:r>
              <a:rPr lang="en-US" sz="5400" dirty="0">
                <a:solidFill>
                  <a:srgbClr val="FF0000"/>
                </a:solidFill>
              </a:rPr>
              <a:t>.</a:t>
            </a:r>
            <a:r>
              <a:rPr lang="en-US" sz="5400" dirty="0">
                <a:solidFill>
                  <a:srgbClr val="FFFF00"/>
                </a:solidFill>
              </a:rPr>
              <a:t> Project</a:t>
            </a:r>
          </a:p>
          <a:p>
            <a:pPr marL="0" indent="0">
              <a:buNone/>
            </a:pPr>
            <a:endParaRPr lang="en-US" sz="3200" dirty="0">
              <a:solidFill>
                <a:schemeClr val="bg1"/>
              </a:solidFill>
            </a:endParaRPr>
          </a:p>
          <a:p>
            <a:pPr marL="0" indent="0">
              <a:buNone/>
            </a:pPr>
            <a:r>
              <a:rPr lang="en-US" sz="3200" dirty="0">
                <a:solidFill>
                  <a:schemeClr val="bg1"/>
                </a:solidFill>
              </a:rPr>
              <a:t>Please send me an email if you have mooted at Allard and would be willing to be interviewed as we determine the feature set</a:t>
            </a:r>
          </a:p>
        </p:txBody>
      </p:sp>
    </p:spTree>
    <p:extLst>
      <p:ext uri="{BB962C8B-B14F-4D97-AF65-F5344CB8AC3E}">
        <p14:creationId xmlns:p14="http://schemas.microsoft.com/office/powerpoint/2010/main" val="4201001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291E0BB6-E755-7941-A965-EEDDA081E006}"/>
              </a:ext>
            </a:extLst>
          </p:cNvPr>
          <p:cNvPicPr>
            <a:picLocks noChangeAspect="1"/>
          </p:cNvPicPr>
          <p:nvPr/>
        </p:nvPicPr>
        <p:blipFill>
          <a:blip r:embed="rId2"/>
          <a:stretch>
            <a:fillRect/>
          </a:stretch>
        </p:blipFill>
        <p:spPr>
          <a:xfrm>
            <a:off x="1282232" y="161891"/>
            <a:ext cx="6579536" cy="5656944"/>
          </a:xfrm>
          <a:prstGeom prst="rect">
            <a:avLst/>
          </a:prstGeom>
        </p:spPr>
      </p:pic>
    </p:spTree>
    <p:extLst>
      <p:ext uri="{BB962C8B-B14F-4D97-AF65-F5344CB8AC3E}">
        <p14:creationId xmlns:p14="http://schemas.microsoft.com/office/powerpoint/2010/main" val="1850758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549-4A94-7F4A-9E60-37235F5D0729}"/>
              </a:ext>
            </a:extLst>
          </p:cNvPr>
          <p:cNvSpPr>
            <a:spLocks noGrp="1"/>
          </p:cNvSpPr>
          <p:nvPr>
            <p:ph type="title"/>
          </p:nvPr>
        </p:nvSpPr>
        <p:spPr>
          <a:xfrm>
            <a:off x="83127" y="326593"/>
            <a:ext cx="8942120" cy="1016000"/>
          </a:xfrm>
        </p:spPr>
        <p:txBody>
          <a:bodyPr>
            <a:normAutofit fontScale="90000"/>
          </a:bodyPr>
          <a:lstStyle/>
          <a:p>
            <a:pPr algn="ctr"/>
            <a:r>
              <a:rPr lang="en-US" dirty="0">
                <a:solidFill>
                  <a:srgbClr val="FFFF00"/>
                </a:solidFill>
              </a:rPr>
              <a:t>Meta Example</a:t>
            </a:r>
            <a:r>
              <a:rPr lang="en-US" dirty="0">
                <a:solidFill>
                  <a:srgbClr val="FF0000"/>
                </a:solidFill>
              </a:rPr>
              <a:t>?</a:t>
            </a:r>
            <a:r>
              <a:rPr lang="en-US" dirty="0">
                <a:solidFill>
                  <a:srgbClr val="FFFF00"/>
                </a:solidFill>
              </a:rPr>
              <a:t>:</a:t>
            </a:r>
            <a:r>
              <a:rPr lang="en-US" dirty="0"/>
              <a:t> </a:t>
            </a:r>
            <a:r>
              <a:rPr lang="en-US" dirty="0">
                <a:solidFill>
                  <a:schemeClr val="bg1"/>
                </a:solidFill>
              </a:rPr>
              <a:t>Last Friday Keynote on Compliance in the Digital World in Columbia </a:t>
            </a:r>
          </a:p>
        </p:txBody>
      </p:sp>
      <p:pic>
        <p:nvPicPr>
          <p:cNvPr id="4" name="Picture 3" descr="A picture containing indoor, person, ceiling&#10;&#10;Description automatically generated">
            <a:extLst>
              <a:ext uri="{FF2B5EF4-FFF2-40B4-BE49-F238E27FC236}">
                <a16:creationId xmlns:a16="http://schemas.microsoft.com/office/drawing/2014/main" id="{072A7355-1A8A-B949-9094-250A926BA54F}"/>
              </a:ext>
            </a:extLst>
          </p:cNvPr>
          <p:cNvPicPr>
            <a:picLocks noChangeAspect="1"/>
          </p:cNvPicPr>
          <p:nvPr/>
        </p:nvPicPr>
        <p:blipFill>
          <a:blip r:embed="rId2"/>
          <a:stretch>
            <a:fillRect/>
          </a:stretch>
        </p:blipFill>
        <p:spPr>
          <a:xfrm>
            <a:off x="790811" y="1665026"/>
            <a:ext cx="7562377" cy="4253837"/>
          </a:xfrm>
          <a:prstGeom prst="rect">
            <a:avLst/>
          </a:prstGeom>
        </p:spPr>
      </p:pic>
    </p:spTree>
    <p:extLst>
      <p:ext uri="{BB962C8B-B14F-4D97-AF65-F5344CB8AC3E}">
        <p14:creationId xmlns:p14="http://schemas.microsoft.com/office/powerpoint/2010/main" val="3698693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ord&#10;&#10;Description automatically generated">
            <a:extLst>
              <a:ext uri="{FF2B5EF4-FFF2-40B4-BE49-F238E27FC236}">
                <a16:creationId xmlns:a16="http://schemas.microsoft.com/office/drawing/2014/main" id="{D128ADDB-DE39-1C46-8CDC-6B74548C8866}"/>
              </a:ext>
            </a:extLst>
          </p:cNvPr>
          <p:cNvPicPr>
            <a:picLocks noChangeAspect="1"/>
          </p:cNvPicPr>
          <p:nvPr/>
        </p:nvPicPr>
        <p:blipFill>
          <a:blip r:embed="rId2"/>
          <a:stretch>
            <a:fillRect/>
          </a:stretch>
        </p:blipFill>
        <p:spPr>
          <a:xfrm>
            <a:off x="2546918" y="1156590"/>
            <a:ext cx="4037610" cy="4769819"/>
          </a:xfrm>
          <a:prstGeom prst="rect">
            <a:avLst/>
          </a:prstGeom>
        </p:spPr>
      </p:pic>
      <p:sp>
        <p:nvSpPr>
          <p:cNvPr id="2" name="Title 1">
            <a:extLst>
              <a:ext uri="{FF2B5EF4-FFF2-40B4-BE49-F238E27FC236}">
                <a16:creationId xmlns:a16="http://schemas.microsoft.com/office/drawing/2014/main" id="{2A226908-5998-2B47-9CFA-D8554ACB2F25}"/>
              </a:ext>
            </a:extLst>
          </p:cNvPr>
          <p:cNvSpPr>
            <a:spLocks noGrp="1"/>
          </p:cNvSpPr>
          <p:nvPr>
            <p:ph type="title"/>
          </p:nvPr>
        </p:nvSpPr>
        <p:spPr>
          <a:xfrm>
            <a:off x="-6277" y="49704"/>
            <a:ext cx="9144000" cy="1016000"/>
          </a:xfrm>
        </p:spPr>
        <p:txBody>
          <a:bodyPr>
            <a:normAutofit fontScale="90000"/>
          </a:bodyPr>
          <a:lstStyle/>
          <a:p>
            <a:pPr algn="ctr"/>
            <a:r>
              <a:rPr lang="en-US" dirty="0">
                <a:solidFill>
                  <a:srgbClr val="FF0000"/>
                </a:solidFill>
              </a:rPr>
              <a:t>CRTC </a:t>
            </a:r>
            <a:r>
              <a:rPr lang="en-US" dirty="0">
                <a:solidFill>
                  <a:srgbClr val="FFFF00"/>
                </a:solidFill>
              </a:rPr>
              <a:t>claims to have </a:t>
            </a:r>
            <a:r>
              <a:rPr lang="en-US" dirty="0">
                <a:solidFill>
                  <a:srgbClr val="FF0000"/>
                </a:solidFill>
              </a:rPr>
              <a:t>jurisdiction</a:t>
            </a:r>
            <a:r>
              <a:rPr lang="en-US" dirty="0">
                <a:solidFill>
                  <a:srgbClr val="FFFF00"/>
                </a:solidFill>
              </a:rPr>
              <a:t> over internet content but exempts it  from regulation</a:t>
            </a:r>
          </a:p>
        </p:txBody>
      </p:sp>
    </p:spTree>
    <p:extLst>
      <p:ext uri="{BB962C8B-B14F-4D97-AF65-F5344CB8AC3E}">
        <p14:creationId xmlns:p14="http://schemas.microsoft.com/office/powerpoint/2010/main" val="667950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97669" y="2098098"/>
            <a:ext cx="8548661" cy="3977169"/>
          </a:xfrm>
        </p:spPr>
        <p:txBody>
          <a:bodyPr>
            <a:normAutofit/>
          </a:bodyPr>
          <a:lstStyle/>
          <a:p>
            <a:pPr marL="0" indent="0" algn="ctr">
              <a:buNone/>
            </a:pPr>
            <a:r>
              <a:rPr lang="en-US" sz="1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Yours?</a:t>
            </a:r>
            <a:endParaRPr lang="en-US" sz="14500" dirty="0"/>
          </a:p>
        </p:txBody>
      </p:sp>
    </p:spTree>
    <p:extLst>
      <p:ext uri="{BB962C8B-B14F-4D97-AF65-F5344CB8AC3E}">
        <p14:creationId xmlns:p14="http://schemas.microsoft.com/office/powerpoint/2010/main" val="3174725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45037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16967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8EA9-09AD-C247-9F4E-53A656041F5C}"/>
              </a:ext>
            </a:extLst>
          </p:cNvPr>
          <p:cNvSpPr>
            <a:spLocks noGrp="1"/>
          </p:cNvSpPr>
          <p:nvPr>
            <p:ph type="title"/>
          </p:nvPr>
        </p:nvSpPr>
        <p:spPr>
          <a:xfrm>
            <a:off x="457200" y="219716"/>
            <a:ext cx="8229600" cy="1016000"/>
          </a:xfrm>
        </p:spPr>
        <p:txBody>
          <a:bodyPr>
            <a:normAutofit/>
          </a:bodyPr>
          <a:lstStyle/>
          <a:p>
            <a:pPr algn="ctr"/>
            <a:r>
              <a:rPr lang="en-US" sz="4400" dirty="0">
                <a:solidFill>
                  <a:schemeClr val="bg1"/>
                </a:solidFill>
              </a:rPr>
              <a:t>Re</a:t>
            </a:r>
            <a:r>
              <a:rPr lang="en-US" sz="4400" dirty="0">
                <a:solidFill>
                  <a:srgbClr val="FFFF00"/>
                </a:solidFill>
              </a:rPr>
              <a:t>-</a:t>
            </a:r>
            <a:r>
              <a:rPr lang="en-US" sz="4400" dirty="0">
                <a:solidFill>
                  <a:schemeClr val="bg1"/>
                </a:solidFill>
              </a:rPr>
              <a:t>capping</a:t>
            </a:r>
          </a:p>
        </p:txBody>
      </p:sp>
      <p:pic>
        <p:nvPicPr>
          <p:cNvPr id="3" name="Picture 2">
            <a:extLst>
              <a:ext uri="{FF2B5EF4-FFF2-40B4-BE49-F238E27FC236}">
                <a16:creationId xmlns:a16="http://schemas.microsoft.com/office/drawing/2014/main" id="{42A8562D-BBBA-294E-B498-CF7FADC56633}"/>
              </a:ext>
            </a:extLst>
          </p:cNvPr>
          <p:cNvPicPr>
            <a:picLocks noChangeAspect="1"/>
          </p:cNvPicPr>
          <p:nvPr/>
        </p:nvPicPr>
        <p:blipFill>
          <a:blip r:embed="rId2"/>
          <a:stretch>
            <a:fillRect/>
          </a:stretch>
        </p:blipFill>
        <p:spPr>
          <a:xfrm>
            <a:off x="2438444" y="2230583"/>
            <a:ext cx="4267111" cy="2604438"/>
          </a:xfrm>
          <a:prstGeom prst="rect">
            <a:avLst/>
          </a:prstGeom>
        </p:spPr>
      </p:pic>
    </p:spTree>
    <p:extLst>
      <p:ext uri="{BB962C8B-B14F-4D97-AF65-F5344CB8AC3E}">
        <p14:creationId xmlns:p14="http://schemas.microsoft.com/office/powerpoint/2010/main" val="2195116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Trademarks	</a:t>
            </a:r>
          </a:p>
        </p:txBody>
      </p:sp>
      <p:sp>
        <p:nvSpPr>
          <p:cNvPr id="2" name="Content Placeholder 1"/>
          <p:cNvSpPr>
            <a:spLocks noGrp="1"/>
          </p:cNvSpPr>
          <p:nvPr>
            <p:ph idx="1"/>
          </p:nvPr>
        </p:nvSpPr>
        <p:spPr/>
        <p:txBody>
          <a:bodyPr>
            <a:normAutofit lnSpcReduction="10000"/>
          </a:bodyPr>
          <a:lstStyle/>
          <a:p>
            <a:pPr>
              <a:lnSpc>
                <a:spcPct val="100000"/>
              </a:lnSpc>
            </a:pPr>
            <a:r>
              <a:rPr lang="en-US" sz="3200" dirty="0">
                <a:solidFill>
                  <a:srgbClr val="FFFF00"/>
                </a:solidFill>
                <a:latin typeface="Arial" charset="0"/>
              </a:rPr>
              <a:t>What is a Trademark </a:t>
            </a:r>
            <a:r>
              <a:rPr lang="en-US" sz="3200" dirty="0">
                <a:solidFill>
                  <a:schemeClr val="bg1"/>
                </a:solidFill>
                <a:latin typeface="Arial" charset="0"/>
              </a:rPr>
              <a:t>™</a:t>
            </a:r>
            <a:r>
              <a:rPr lang="en-US" sz="3200" dirty="0">
                <a:solidFill>
                  <a:srgbClr val="FF0000"/>
                </a:solidFill>
                <a:latin typeface="Arial" charset="0"/>
              </a:rPr>
              <a:t>?</a:t>
            </a:r>
          </a:p>
          <a:p>
            <a:pPr lvl="1">
              <a:lnSpc>
                <a:spcPct val="100000"/>
              </a:lnSpc>
              <a:buFont typeface="Courier New" panose="02070309020205020404" pitchFamily="49" charset="0"/>
              <a:buChar char="o"/>
            </a:pPr>
            <a:r>
              <a:rPr lang="en-US" sz="3200" dirty="0">
                <a:solidFill>
                  <a:schemeClr val="bg1"/>
                </a:solidFill>
                <a:latin typeface="Arial" charset="0"/>
              </a:rPr>
              <a:t>A mark used by a person for the </a:t>
            </a:r>
            <a:r>
              <a:rPr lang="en-US" sz="3200" dirty="0">
                <a:solidFill>
                  <a:srgbClr val="FFFF00"/>
                </a:solidFill>
                <a:latin typeface="Arial" charset="0"/>
              </a:rPr>
              <a:t>purpose of distinguishing that person</a:t>
            </a:r>
            <a:r>
              <a:rPr lang="en-CA" sz="3200" dirty="0">
                <a:solidFill>
                  <a:srgbClr val="FFFF00"/>
                </a:solidFill>
                <a:latin typeface="Arial" charset="0"/>
              </a:rPr>
              <a:t>’</a:t>
            </a:r>
            <a:r>
              <a:rPr lang="en-US" sz="3200" dirty="0">
                <a:solidFill>
                  <a:srgbClr val="FFFF00"/>
                </a:solidFill>
                <a:latin typeface="Arial" charset="0"/>
              </a:rPr>
              <a:t>s goods </a:t>
            </a:r>
            <a:r>
              <a:rPr lang="en-US" sz="3200" dirty="0">
                <a:solidFill>
                  <a:schemeClr val="bg1"/>
                </a:solidFill>
                <a:latin typeface="Arial" charset="0"/>
              </a:rPr>
              <a:t>or services from those of others in the marketplace </a:t>
            </a:r>
          </a:p>
          <a:p>
            <a:pPr>
              <a:lnSpc>
                <a:spcPct val="100000"/>
              </a:lnSpc>
            </a:pPr>
            <a:r>
              <a:rPr lang="en-US" sz="3200" dirty="0">
                <a:solidFill>
                  <a:schemeClr val="bg1"/>
                </a:solidFill>
                <a:latin typeface="Arial" charset="0"/>
              </a:rPr>
              <a:t>Various </a:t>
            </a:r>
            <a:r>
              <a:rPr lang="en-US" sz="3200" dirty="0">
                <a:solidFill>
                  <a:srgbClr val="FFFF00"/>
                </a:solidFill>
                <a:latin typeface="Arial" charset="0"/>
              </a:rPr>
              <a:t>types of marks</a:t>
            </a:r>
          </a:p>
          <a:p>
            <a:pPr lvl="1">
              <a:lnSpc>
                <a:spcPct val="100000"/>
              </a:lnSpc>
              <a:buFont typeface="Courier New" panose="02070309020205020404" pitchFamily="49" charset="0"/>
              <a:buChar char="o"/>
            </a:pPr>
            <a:r>
              <a:rPr lang="en-US" sz="3200" dirty="0">
                <a:solidFill>
                  <a:schemeClr val="bg1"/>
                </a:solidFill>
                <a:latin typeface="Arial" charset="0"/>
              </a:rPr>
              <a:t>Ordinary (word &amp; design), certification, collective, official, distinguishing guise</a:t>
            </a:r>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37</a:t>
            </a:fld>
            <a:endParaRPr lang="en-US"/>
          </a:p>
        </p:txBody>
      </p:sp>
    </p:spTree>
    <p:extLst>
      <p:ext uri="{BB962C8B-B14F-4D97-AF65-F5344CB8AC3E}">
        <p14:creationId xmlns:p14="http://schemas.microsoft.com/office/powerpoint/2010/main" val="168791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Trademarks	</a:t>
            </a:r>
          </a:p>
        </p:txBody>
      </p:sp>
      <p:sp>
        <p:nvSpPr>
          <p:cNvPr id="2" name="Content Placeholder 1"/>
          <p:cNvSpPr>
            <a:spLocks noGrp="1"/>
          </p:cNvSpPr>
          <p:nvPr>
            <p:ph idx="1"/>
          </p:nvPr>
        </p:nvSpPr>
        <p:spPr/>
        <p:txBody>
          <a:bodyPr>
            <a:normAutofit/>
          </a:bodyPr>
          <a:lstStyle/>
          <a:p>
            <a:pPr>
              <a:lnSpc>
                <a:spcPct val="100000"/>
              </a:lnSpc>
            </a:pPr>
            <a:r>
              <a:rPr lang="en-US" sz="3200" dirty="0">
                <a:solidFill>
                  <a:schemeClr val="bg1"/>
                </a:solidFill>
              </a:rPr>
              <a:t>Ordinary marks</a:t>
            </a:r>
          </a:p>
          <a:p>
            <a:pPr lvl="1">
              <a:lnSpc>
                <a:spcPct val="100000"/>
              </a:lnSpc>
              <a:buFont typeface="Courier New" panose="02070309020205020404" pitchFamily="49" charset="0"/>
              <a:buChar char="o"/>
            </a:pPr>
            <a:r>
              <a:rPr lang="en-US" sz="3200" dirty="0">
                <a:solidFill>
                  <a:schemeClr val="bg1"/>
                </a:solidFill>
              </a:rPr>
              <a:t>S. 2: definition of trade-mark (in part): </a:t>
            </a:r>
            <a:r>
              <a:rPr lang="en-CA" sz="3200" dirty="0">
                <a:solidFill>
                  <a:schemeClr val="bg1"/>
                </a:solidFill>
              </a:rPr>
              <a:t>(a) a mark that is </a:t>
            </a:r>
            <a:r>
              <a:rPr lang="en-CA" sz="3200" dirty="0">
                <a:solidFill>
                  <a:srgbClr val="FFFF00"/>
                </a:solidFill>
              </a:rPr>
              <a:t>used </a:t>
            </a:r>
            <a:r>
              <a:rPr lang="en-CA" sz="3200" dirty="0">
                <a:solidFill>
                  <a:schemeClr val="bg1"/>
                </a:solidFill>
              </a:rPr>
              <a:t>by a person for the purpose of </a:t>
            </a:r>
            <a:r>
              <a:rPr lang="en-CA" sz="3200" dirty="0">
                <a:solidFill>
                  <a:srgbClr val="FFFF00"/>
                </a:solidFill>
              </a:rPr>
              <a:t>distinguishing</a:t>
            </a:r>
            <a:r>
              <a:rPr lang="en-CA" sz="3200" dirty="0">
                <a:solidFill>
                  <a:schemeClr val="bg1"/>
                </a:solidFill>
              </a:rPr>
              <a:t> or so as to distinguish goods or services manufactured, sold, leased, hired or performed by him </a:t>
            </a:r>
            <a:r>
              <a:rPr lang="en-CA" sz="3200" dirty="0">
                <a:solidFill>
                  <a:srgbClr val="FFFF00"/>
                </a:solidFill>
              </a:rPr>
              <a:t>from those </a:t>
            </a:r>
            <a:r>
              <a:rPr lang="en-CA" sz="3200" dirty="0">
                <a:solidFill>
                  <a:schemeClr val="bg1"/>
                </a:solidFill>
              </a:rPr>
              <a:t>manufactured, sold, leased, hired or performed by others.</a:t>
            </a:r>
          </a:p>
        </p:txBody>
      </p:sp>
      <p:sp>
        <p:nvSpPr>
          <p:cNvPr id="4" name="Slide Number Placeholder 3"/>
          <p:cNvSpPr>
            <a:spLocks noGrp="1"/>
          </p:cNvSpPr>
          <p:nvPr>
            <p:ph type="sldNum" sz="quarter" idx="12"/>
          </p:nvPr>
        </p:nvSpPr>
        <p:spPr/>
        <p:txBody>
          <a:bodyPr/>
          <a:lstStyle/>
          <a:p>
            <a:fld id="{600857A6-B069-5747-8C2C-4237D03FF20B}" type="slidenum">
              <a:rPr lang="en-US" smtClean="0"/>
              <a:t>38</a:t>
            </a:fld>
            <a:endParaRPr lang="en-US"/>
          </a:p>
        </p:txBody>
      </p:sp>
    </p:spTree>
    <p:extLst>
      <p:ext uri="{BB962C8B-B14F-4D97-AF65-F5344CB8AC3E}">
        <p14:creationId xmlns:p14="http://schemas.microsoft.com/office/powerpoint/2010/main" val="3268510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CB1E79B-43FD-154B-B801-37F27CF98904}"/>
              </a:ext>
            </a:extLst>
          </p:cNvPr>
          <p:cNvPicPr>
            <a:picLocks noChangeAspect="1"/>
          </p:cNvPicPr>
          <p:nvPr/>
        </p:nvPicPr>
        <p:blipFill>
          <a:blip r:embed="rId2"/>
          <a:stretch>
            <a:fillRect/>
          </a:stretch>
        </p:blipFill>
        <p:spPr>
          <a:xfrm>
            <a:off x="1862299" y="292842"/>
            <a:ext cx="5419402" cy="5347937"/>
          </a:xfrm>
          <a:prstGeom prst="rect">
            <a:avLst/>
          </a:prstGeom>
        </p:spPr>
      </p:pic>
    </p:spTree>
    <p:extLst>
      <p:ext uri="{BB962C8B-B14F-4D97-AF65-F5344CB8AC3E}">
        <p14:creationId xmlns:p14="http://schemas.microsoft.com/office/powerpoint/2010/main" val="277585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0629" y="1946468"/>
            <a:ext cx="8875231" cy="3779665"/>
          </a:xfrm>
        </p:spPr>
        <p:txBody>
          <a:bodyPr>
            <a:normAutofit/>
          </a:bodyPr>
          <a:lstStyle/>
          <a:p>
            <a:pPr marL="0" indent="0" algn="ctr">
              <a:buNone/>
            </a:pPr>
            <a:r>
              <a:rPr lang="en-US" sz="1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Stuff</a:t>
            </a:r>
            <a:endParaRPr lang="en-US" sz="14500" dirty="0"/>
          </a:p>
        </p:txBody>
      </p:sp>
    </p:spTree>
    <p:extLst>
      <p:ext uri="{BB962C8B-B14F-4D97-AF65-F5344CB8AC3E}">
        <p14:creationId xmlns:p14="http://schemas.microsoft.com/office/powerpoint/2010/main" val="2288738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770390"/>
          </a:xfrm>
        </p:spPr>
        <p:txBody>
          <a:bodyPr>
            <a:normAutofit fontScale="90000"/>
          </a:bodyPr>
          <a:lstStyle/>
          <a:p>
            <a:r>
              <a:rPr lang="en-US" b="1" dirty="0">
                <a:solidFill>
                  <a:srgbClr val="FFFF00"/>
                </a:solidFill>
              </a:rPr>
              <a:t>Trademarks	</a:t>
            </a:r>
          </a:p>
        </p:txBody>
      </p:sp>
      <p:sp>
        <p:nvSpPr>
          <p:cNvPr id="2" name="Content Placeholder 1"/>
          <p:cNvSpPr>
            <a:spLocks noGrp="1"/>
          </p:cNvSpPr>
          <p:nvPr>
            <p:ph idx="1"/>
          </p:nvPr>
        </p:nvSpPr>
        <p:spPr>
          <a:xfrm>
            <a:off x="273132" y="926276"/>
            <a:ext cx="8728364" cy="4823268"/>
          </a:xfrm>
        </p:spPr>
        <p:txBody>
          <a:bodyPr>
            <a:normAutofit lnSpcReduction="10000"/>
          </a:bodyPr>
          <a:lstStyle/>
          <a:p>
            <a:pPr marL="0" indent="0">
              <a:lnSpc>
                <a:spcPct val="100000"/>
              </a:lnSpc>
              <a:buNone/>
            </a:pPr>
            <a:r>
              <a:rPr lang="en-US" sz="2800" b="1" dirty="0">
                <a:solidFill>
                  <a:srgbClr val="FFFF00"/>
                </a:solidFill>
              </a:rPr>
              <a:t>Ordinary marks</a:t>
            </a:r>
          </a:p>
          <a:p>
            <a:pPr>
              <a:lnSpc>
                <a:spcPct val="100000"/>
              </a:lnSpc>
            </a:pPr>
            <a:r>
              <a:rPr lang="en-CA" sz="2800" dirty="0">
                <a:solidFill>
                  <a:schemeClr val="bg1"/>
                </a:solidFill>
              </a:rPr>
              <a:t>Amended definition (2014 - in effect 2019):</a:t>
            </a:r>
          </a:p>
          <a:p>
            <a:pPr lvl="1">
              <a:lnSpc>
                <a:spcPct val="100000"/>
              </a:lnSpc>
              <a:buFont typeface="Courier New" panose="02070309020205020404" pitchFamily="49" charset="0"/>
              <a:buChar char="o"/>
            </a:pPr>
            <a:r>
              <a:rPr lang="en-CA" sz="2800" dirty="0">
                <a:solidFill>
                  <a:srgbClr val="FF0000"/>
                </a:solidFill>
              </a:rPr>
              <a:t>TM</a:t>
            </a:r>
            <a:r>
              <a:rPr lang="en-CA" sz="2800" dirty="0">
                <a:solidFill>
                  <a:schemeClr val="bg1"/>
                </a:solidFill>
              </a:rPr>
              <a:t>: A </a:t>
            </a:r>
            <a:r>
              <a:rPr lang="en-CA" sz="2800" dirty="0">
                <a:solidFill>
                  <a:srgbClr val="FFFF00"/>
                </a:solidFill>
              </a:rPr>
              <a:t>sign</a:t>
            </a:r>
            <a:r>
              <a:rPr lang="en-CA" sz="2800" dirty="0">
                <a:solidFill>
                  <a:schemeClr val="bg1"/>
                </a:solidFill>
              </a:rPr>
              <a:t> or combination of signs that is used or proposed to be used by a person </a:t>
            </a:r>
            <a:r>
              <a:rPr lang="en-CA" sz="2800" dirty="0">
                <a:solidFill>
                  <a:srgbClr val="FFFF00"/>
                </a:solidFill>
              </a:rPr>
              <a:t>for the purpose of distinguishing </a:t>
            </a:r>
            <a:r>
              <a:rPr lang="en-CA" sz="2800" dirty="0">
                <a:solidFill>
                  <a:schemeClr val="bg1"/>
                </a:solidFill>
              </a:rPr>
              <a:t>or so as to distinguish </a:t>
            </a:r>
            <a:r>
              <a:rPr lang="en-CA" sz="2800" dirty="0">
                <a:solidFill>
                  <a:srgbClr val="FFFF00"/>
                </a:solidFill>
              </a:rPr>
              <a:t>their goods </a:t>
            </a:r>
            <a:r>
              <a:rPr lang="en-CA" sz="2800" dirty="0">
                <a:solidFill>
                  <a:schemeClr val="bg1"/>
                </a:solidFill>
              </a:rPr>
              <a:t>and services from those of others.</a:t>
            </a:r>
            <a:r>
              <a:rPr lang="en-US" sz="2800" dirty="0">
                <a:solidFill>
                  <a:schemeClr val="bg1"/>
                </a:solidFill>
              </a:rPr>
              <a:t> </a:t>
            </a:r>
          </a:p>
          <a:p>
            <a:pPr lvl="1">
              <a:lnSpc>
                <a:spcPct val="100000"/>
              </a:lnSpc>
              <a:buFont typeface="Courier New" panose="02070309020205020404" pitchFamily="49" charset="0"/>
              <a:buChar char="o"/>
            </a:pPr>
            <a:r>
              <a:rPr lang="en-US" sz="2800" dirty="0">
                <a:solidFill>
                  <a:srgbClr val="FF0000"/>
                </a:solidFill>
              </a:rPr>
              <a:t>Sign</a:t>
            </a:r>
            <a:r>
              <a:rPr lang="en-US" sz="2800" dirty="0">
                <a:solidFill>
                  <a:schemeClr val="bg1"/>
                </a:solidFill>
              </a:rPr>
              <a:t>: Includes a word, a personal name, a design, a letter, a numeral, a colour, a figurative element, a </a:t>
            </a:r>
            <a:r>
              <a:rPr lang="en-US" sz="2800" dirty="0">
                <a:solidFill>
                  <a:srgbClr val="FFFF00"/>
                </a:solidFill>
              </a:rPr>
              <a:t>three-dimensional shape</a:t>
            </a:r>
            <a:r>
              <a:rPr lang="en-US" sz="2800" dirty="0">
                <a:solidFill>
                  <a:schemeClr val="bg1"/>
                </a:solidFill>
              </a:rPr>
              <a:t>, a </a:t>
            </a:r>
            <a:r>
              <a:rPr lang="en-US" sz="2800" dirty="0">
                <a:solidFill>
                  <a:srgbClr val="FFFF00"/>
                </a:solidFill>
              </a:rPr>
              <a:t>hologram</a:t>
            </a:r>
            <a:r>
              <a:rPr lang="en-US" sz="2800" dirty="0">
                <a:solidFill>
                  <a:schemeClr val="bg1"/>
                </a:solidFill>
              </a:rPr>
              <a:t>, a </a:t>
            </a:r>
            <a:r>
              <a:rPr lang="en-US" sz="2800" dirty="0">
                <a:solidFill>
                  <a:srgbClr val="FFFF00"/>
                </a:solidFill>
              </a:rPr>
              <a:t>moving image</a:t>
            </a:r>
            <a:r>
              <a:rPr lang="en-US" sz="2800" dirty="0">
                <a:solidFill>
                  <a:schemeClr val="bg1"/>
                </a:solidFill>
              </a:rPr>
              <a:t>, a mode of packaging goods, a </a:t>
            </a:r>
            <a:r>
              <a:rPr lang="en-US" sz="2800" dirty="0">
                <a:solidFill>
                  <a:srgbClr val="FFFF00"/>
                </a:solidFill>
              </a:rPr>
              <a:t>scent</a:t>
            </a:r>
            <a:r>
              <a:rPr lang="en-US" sz="2800" dirty="0">
                <a:solidFill>
                  <a:schemeClr val="bg1"/>
                </a:solidFill>
              </a:rPr>
              <a:t>, a </a:t>
            </a:r>
            <a:r>
              <a:rPr lang="en-US" sz="2800" dirty="0">
                <a:solidFill>
                  <a:srgbClr val="FFFF00"/>
                </a:solidFill>
              </a:rPr>
              <a:t>taste</a:t>
            </a:r>
            <a:r>
              <a:rPr lang="en-US" sz="2800" dirty="0">
                <a:solidFill>
                  <a:schemeClr val="bg1"/>
                </a:solidFill>
              </a:rPr>
              <a:t>, a </a:t>
            </a:r>
            <a:r>
              <a:rPr lang="en-US" sz="2800" dirty="0">
                <a:solidFill>
                  <a:srgbClr val="FFFF00"/>
                </a:solidFill>
              </a:rPr>
              <a:t>texture</a:t>
            </a:r>
            <a:r>
              <a:rPr lang="en-US" sz="2800" dirty="0">
                <a:solidFill>
                  <a:schemeClr val="bg1"/>
                </a:solidFill>
              </a:rPr>
              <a:t>, and the positioning of a sign</a:t>
            </a:r>
            <a:r>
              <a:rPr lang="en-US" sz="2400" dirty="0">
                <a:solidFill>
                  <a:schemeClr val="bg1"/>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40</a:t>
            </a:fld>
            <a:endParaRPr lang="en-US"/>
          </a:p>
        </p:txBody>
      </p:sp>
    </p:spTree>
    <p:extLst>
      <p:ext uri="{BB962C8B-B14F-4D97-AF65-F5344CB8AC3E}">
        <p14:creationId xmlns:p14="http://schemas.microsoft.com/office/powerpoint/2010/main" val="354353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806016"/>
          </a:xfrm>
        </p:spPr>
        <p:txBody>
          <a:bodyPr>
            <a:normAutofit fontScale="90000"/>
          </a:bodyPr>
          <a:lstStyle/>
          <a:p>
            <a:r>
              <a:rPr lang="en-US" b="1" dirty="0">
                <a:solidFill>
                  <a:srgbClr val="FFFF00"/>
                </a:solidFill>
              </a:rPr>
              <a:t>Trademarks	</a:t>
            </a:r>
          </a:p>
        </p:txBody>
      </p:sp>
      <p:sp>
        <p:nvSpPr>
          <p:cNvPr id="2" name="Content Placeholder 1"/>
          <p:cNvSpPr>
            <a:spLocks noGrp="1"/>
          </p:cNvSpPr>
          <p:nvPr>
            <p:ph idx="1"/>
          </p:nvPr>
        </p:nvSpPr>
        <p:spPr>
          <a:xfrm>
            <a:off x="261257" y="1104405"/>
            <a:ext cx="8752113" cy="4645138"/>
          </a:xfrm>
        </p:spPr>
        <p:txBody>
          <a:bodyPr>
            <a:normAutofit lnSpcReduction="10000"/>
          </a:bodyPr>
          <a:lstStyle/>
          <a:p>
            <a:pPr>
              <a:lnSpc>
                <a:spcPct val="100000"/>
              </a:lnSpc>
            </a:pPr>
            <a:r>
              <a:rPr lang="en-US" sz="3200" dirty="0">
                <a:solidFill>
                  <a:schemeClr val="bg1"/>
                </a:solidFill>
                <a:latin typeface="Arial" charset="0"/>
              </a:rPr>
              <a:t>S. 12(1): A TM is </a:t>
            </a:r>
            <a:r>
              <a:rPr lang="en-US" sz="3200" dirty="0">
                <a:solidFill>
                  <a:srgbClr val="FFFF00"/>
                </a:solidFill>
                <a:latin typeface="Arial" charset="0"/>
              </a:rPr>
              <a:t>registrable if </a:t>
            </a:r>
            <a:r>
              <a:rPr lang="en-US" sz="3200" dirty="0">
                <a:solidFill>
                  <a:srgbClr val="FF0000"/>
                </a:solidFill>
                <a:latin typeface="Arial" charset="0"/>
              </a:rPr>
              <a:t>it </a:t>
            </a:r>
            <a:r>
              <a:rPr lang="en-CA" sz="3200" dirty="0">
                <a:solidFill>
                  <a:srgbClr val="FF0000"/>
                </a:solidFill>
                <a:latin typeface="Arial" charset="0"/>
              </a:rPr>
              <a:t>i</a:t>
            </a:r>
            <a:r>
              <a:rPr lang="en-US" sz="3200" dirty="0">
                <a:solidFill>
                  <a:srgbClr val="FF0000"/>
                </a:solidFill>
                <a:latin typeface="Arial" charset="0"/>
              </a:rPr>
              <a:t>s not</a:t>
            </a:r>
            <a:r>
              <a:rPr lang="en-US" sz="3200" dirty="0">
                <a:solidFill>
                  <a:schemeClr val="bg1"/>
                </a:solidFill>
                <a:latin typeface="Arial" charset="0"/>
              </a:rPr>
              <a:t>:</a:t>
            </a:r>
          </a:p>
          <a:p>
            <a:pPr marL="457200" lvl="1" indent="0">
              <a:lnSpc>
                <a:spcPct val="100000"/>
              </a:lnSpc>
              <a:buNone/>
            </a:pPr>
            <a:r>
              <a:rPr lang="en-US" sz="3200" dirty="0">
                <a:solidFill>
                  <a:schemeClr val="bg1"/>
                </a:solidFill>
                <a:latin typeface="Arial" charset="0"/>
              </a:rPr>
              <a:t>(a) </a:t>
            </a:r>
            <a:r>
              <a:rPr lang="en-US" sz="3200" dirty="0">
                <a:solidFill>
                  <a:srgbClr val="FFFF00"/>
                </a:solidFill>
                <a:latin typeface="Arial" charset="0"/>
              </a:rPr>
              <a:t>Primarily merely a name or surname </a:t>
            </a:r>
            <a:r>
              <a:rPr lang="en-US" sz="3200" dirty="0">
                <a:solidFill>
                  <a:schemeClr val="bg1"/>
                </a:solidFill>
                <a:latin typeface="Arial" charset="0"/>
              </a:rPr>
              <a:t>of an individual living or who has died within 30 years</a:t>
            </a:r>
          </a:p>
          <a:p>
            <a:pPr marL="457200" lvl="1" indent="0">
              <a:lnSpc>
                <a:spcPct val="100000"/>
              </a:lnSpc>
              <a:buNone/>
            </a:pPr>
            <a:r>
              <a:rPr lang="en-US" sz="3200" dirty="0">
                <a:solidFill>
                  <a:schemeClr val="bg1"/>
                </a:solidFill>
                <a:latin typeface="Arial" charset="0"/>
              </a:rPr>
              <a:t>(b) </a:t>
            </a:r>
            <a:r>
              <a:rPr lang="en-US" sz="3200" dirty="0">
                <a:solidFill>
                  <a:srgbClr val="FF0000"/>
                </a:solidFill>
                <a:latin typeface="Arial" charset="0"/>
              </a:rPr>
              <a:t>Clearly descriptive </a:t>
            </a:r>
            <a:r>
              <a:rPr lang="en-US" sz="3200" dirty="0">
                <a:solidFill>
                  <a:srgbClr val="FFFF00"/>
                </a:solidFill>
                <a:latin typeface="Arial" charset="0"/>
              </a:rPr>
              <a:t>or</a:t>
            </a:r>
            <a:r>
              <a:rPr lang="en-US" sz="3200" dirty="0">
                <a:solidFill>
                  <a:srgbClr val="FF0000"/>
                </a:solidFill>
                <a:latin typeface="Arial" charset="0"/>
              </a:rPr>
              <a:t> deceptively </a:t>
            </a:r>
            <a:r>
              <a:rPr lang="en-US" sz="3200" dirty="0" err="1">
                <a:solidFill>
                  <a:srgbClr val="FF0000"/>
                </a:solidFill>
                <a:latin typeface="Arial" charset="0"/>
              </a:rPr>
              <a:t>misdescriptive</a:t>
            </a:r>
            <a:r>
              <a:rPr lang="en-US" sz="3200" dirty="0">
                <a:solidFill>
                  <a:srgbClr val="FF0000"/>
                </a:solidFill>
                <a:latin typeface="Arial" charset="0"/>
              </a:rPr>
              <a:t> </a:t>
            </a:r>
            <a:r>
              <a:rPr lang="en-US" sz="3200" dirty="0">
                <a:solidFill>
                  <a:schemeClr val="bg1"/>
                </a:solidFill>
                <a:latin typeface="Arial" charset="0"/>
              </a:rPr>
              <a:t>in English or French </a:t>
            </a:r>
            <a:r>
              <a:rPr lang="en-US" sz="3200" dirty="0">
                <a:solidFill>
                  <a:srgbClr val="FFFF00"/>
                </a:solidFill>
                <a:latin typeface="Arial" charset="0"/>
              </a:rPr>
              <a:t>of the character/quality of wares/services </a:t>
            </a:r>
            <a:r>
              <a:rPr lang="en-US" sz="3200" dirty="0">
                <a:solidFill>
                  <a:schemeClr val="bg1"/>
                </a:solidFill>
                <a:latin typeface="Arial" charset="0"/>
              </a:rPr>
              <a:t>or of the conditions of production/persons employed in their production/place of origin</a:t>
            </a:r>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41</a:t>
            </a:fld>
            <a:endParaRPr lang="en-US"/>
          </a:p>
        </p:txBody>
      </p:sp>
    </p:spTree>
    <p:extLst>
      <p:ext uri="{BB962C8B-B14F-4D97-AF65-F5344CB8AC3E}">
        <p14:creationId xmlns:p14="http://schemas.microsoft.com/office/powerpoint/2010/main" val="860776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506799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423580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4384" y="515007"/>
            <a:ext cx="8875231" cy="4782208"/>
          </a:xfrm>
        </p:spPr>
        <p:txBody>
          <a:bodyPr>
            <a:normAutofit/>
          </a:bodyPr>
          <a:lstStyle/>
          <a:p>
            <a:pPr marL="0" indent="0" algn="ctr">
              <a:buNone/>
            </a:pP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endParaRPr>
          </a:p>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Continuing From</a:t>
            </a:r>
          </a:p>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Last Week</a:t>
            </a:r>
          </a:p>
          <a:p>
            <a:pPr marL="0" indent="0" algn="ctr">
              <a:buNone/>
            </a:pPr>
            <a:endParaRPr lang="en-US" sz="9600" dirty="0"/>
          </a:p>
        </p:txBody>
      </p:sp>
    </p:spTree>
    <p:extLst>
      <p:ext uri="{BB962C8B-B14F-4D97-AF65-F5344CB8AC3E}">
        <p14:creationId xmlns:p14="http://schemas.microsoft.com/office/powerpoint/2010/main" val="2393002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833819"/>
          </a:xfrm>
        </p:spPr>
        <p:txBody>
          <a:bodyPr/>
          <a:lstStyle/>
          <a:p>
            <a:r>
              <a:rPr lang="en-US" b="1" dirty="0">
                <a:solidFill>
                  <a:srgbClr val="FFFF00"/>
                </a:solidFill>
              </a:rPr>
              <a:t>Trademarks	</a:t>
            </a:r>
          </a:p>
        </p:txBody>
      </p:sp>
      <p:sp>
        <p:nvSpPr>
          <p:cNvPr id="2" name="Content Placeholder 1"/>
          <p:cNvSpPr>
            <a:spLocks noGrp="1"/>
          </p:cNvSpPr>
          <p:nvPr>
            <p:ph idx="1"/>
          </p:nvPr>
        </p:nvSpPr>
        <p:spPr>
          <a:xfrm>
            <a:off x="261257" y="965953"/>
            <a:ext cx="8799616" cy="4924208"/>
          </a:xfrm>
        </p:spPr>
        <p:txBody>
          <a:bodyPr>
            <a:normAutofit fontScale="92500" lnSpcReduction="10000"/>
          </a:bodyPr>
          <a:lstStyle/>
          <a:p>
            <a:pPr>
              <a:lnSpc>
                <a:spcPct val="110000"/>
              </a:lnSpc>
            </a:pPr>
            <a:r>
              <a:rPr lang="en-US" sz="2700" dirty="0">
                <a:solidFill>
                  <a:schemeClr val="bg1"/>
                </a:solidFill>
                <a:latin typeface="Arial" charset="0"/>
              </a:rPr>
              <a:t>S. 12(1): TM is </a:t>
            </a:r>
            <a:r>
              <a:rPr lang="en-US" sz="2700" dirty="0">
                <a:solidFill>
                  <a:srgbClr val="FFFF00"/>
                </a:solidFill>
                <a:latin typeface="Arial" charset="0"/>
              </a:rPr>
              <a:t>registrable if </a:t>
            </a:r>
            <a:r>
              <a:rPr lang="en-US" sz="2700" dirty="0">
                <a:solidFill>
                  <a:srgbClr val="FF0000"/>
                </a:solidFill>
                <a:latin typeface="Arial" charset="0"/>
              </a:rPr>
              <a:t>it </a:t>
            </a:r>
            <a:r>
              <a:rPr lang="en-CA" sz="2700" dirty="0" err="1">
                <a:solidFill>
                  <a:srgbClr val="FF0000"/>
                </a:solidFill>
                <a:latin typeface="Arial" charset="0"/>
              </a:rPr>
              <a:t>i</a:t>
            </a:r>
            <a:r>
              <a:rPr lang="en-US" sz="2700" dirty="0">
                <a:solidFill>
                  <a:srgbClr val="FF0000"/>
                </a:solidFill>
                <a:latin typeface="Arial" charset="0"/>
              </a:rPr>
              <a:t>s not</a:t>
            </a:r>
            <a:r>
              <a:rPr lang="en-US" sz="2700" dirty="0">
                <a:solidFill>
                  <a:schemeClr val="bg1"/>
                </a:solidFill>
                <a:latin typeface="Arial" charset="0"/>
              </a:rPr>
              <a:t>:</a:t>
            </a:r>
          </a:p>
          <a:p>
            <a:pPr marL="457200" lvl="1" indent="0">
              <a:lnSpc>
                <a:spcPct val="110000"/>
              </a:lnSpc>
              <a:buNone/>
            </a:pPr>
            <a:r>
              <a:rPr lang="en-US" sz="2700" dirty="0">
                <a:solidFill>
                  <a:schemeClr val="bg1"/>
                </a:solidFill>
                <a:latin typeface="Arial" charset="0"/>
              </a:rPr>
              <a:t>(c) </a:t>
            </a:r>
            <a:r>
              <a:rPr lang="en-US" sz="2700" dirty="0">
                <a:solidFill>
                  <a:srgbClr val="FFFF00"/>
                </a:solidFill>
                <a:latin typeface="Arial" charset="0"/>
              </a:rPr>
              <a:t>Name in any language </a:t>
            </a:r>
            <a:r>
              <a:rPr lang="en-US" sz="2700" dirty="0">
                <a:solidFill>
                  <a:schemeClr val="bg1"/>
                </a:solidFill>
                <a:latin typeface="Arial" charset="0"/>
              </a:rPr>
              <a:t>of any of the wares or services in connection with which it is used</a:t>
            </a:r>
          </a:p>
          <a:p>
            <a:pPr marL="457200" lvl="1" indent="0">
              <a:lnSpc>
                <a:spcPct val="110000"/>
              </a:lnSpc>
              <a:buNone/>
            </a:pPr>
            <a:r>
              <a:rPr lang="en-US" sz="2700" dirty="0">
                <a:solidFill>
                  <a:schemeClr val="bg1"/>
                </a:solidFill>
                <a:latin typeface="Arial" charset="0"/>
              </a:rPr>
              <a:t>(d) </a:t>
            </a:r>
            <a:r>
              <a:rPr lang="en-US" sz="2700" dirty="0">
                <a:solidFill>
                  <a:srgbClr val="FFFF00"/>
                </a:solidFill>
                <a:latin typeface="Arial" charset="0"/>
              </a:rPr>
              <a:t>Confusing with a registered TM </a:t>
            </a:r>
            <a:r>
              <a:rPr lang="en-US" sz="2700" dirty="0">
                <a:solidFill>
                  <a:schemeClr val="bg1"/>
                </a:solidFill>
                <a:latin typeface="Arial" charset="0"/>
              </a:rPr>
              <a:t>(confusing defined in s. 6(2); factors in s.  6(5))</a:t>
            </a:r>
          </a:p>
          <a:p>
            <a:pPr marL="457200" lvl="1" indent="0">
              <a:lnSpc>
                <a:spcPct val="110000"/>
              </a:lnSpc>
              <a:buNone/>
            </a:pPr>
            <a:r>
              <a:rPr lang="en-US" sz="2700" dirty="0">
                <a:solidFill>
                  <a:schemeClr val="bg1"/>
                </a:solidFill>
                <a:latin typeface="Arial" charset="0"/>
              </a:rPr>
              <a:t>(e) </a:t>
            </a:r>
            <a:r>
              <a:rPr lang="en-US" sz="2700" dirty="0">
                <a:solidFill>
                  <a:srgbClr val="FFFF00"/>
                </a:solidFill>
                <a:latin typeface="Arial" charset="0"/>
              </a:rPr>
              <a:t>Mark prohibited </a:t>
            </a:r>
            <a:r>
              <a:rPr lang="en-US" sz="2700" dirty="0">
                <a:solidFill>
                  <a:schemeClr val="bg1"/>
                </a:solidFill>
                <a:latin typeface="Arial" charset="0"/>
              </a:rPr>
              <a:t>by s. 9 or 10…</a:t>
            </a:r>
          </a:p>
          <a:p>
            <a:pPr marL="457200" lvl="1" indent="0">
              <a:lnSpc>
                <a:spcPct val="110000"/>
              </a:lnSpc>
              <a:buNone/>
            </a:pPr>
            <a:r>
              <a:rPr lang="en-US" sz="2700" dirty="0">
                <a:solidFill>
                  <a:schemeClr val="bg1"/>
                </a:solidFill>
                <a:latin typeface="Arial" charset="0"/>
              </a:rPr>
              <a:t>S. 12(2): </a:t>
            </a:r>
            <a:r>
              <a:rPr lang="en-CA" sz="2700" dirty="0">
                <a:solidFill>
                  <a:srgbClr val="FF0000"/>
                </a:solidFill>
              </a:rPr>
              <a:t>not registrable if</a:t>
            </a:r>
            <a:r>
              <a:rPr lang="en-CA" sz="2700" dirty="0">
                <a:solidFill>
                  <a:schemeClr val="bg1"/>
                </a:solidFill>
              </a:rPr>
              <a:t> its features are dictated primarily by a </a:t>
            </a:r>
            <a:r>
              <a:rPr lang="en-CA" sz="2700" dirty="0">
                <a:solidFill>
                  <a:srgbClr val="FFFF00"/>
                </a:solidFill>
              </a:rPr>
              <a:t>utilitarian function</a:t>
            </a:r>
          </a:p>
          <a:p>
            <a:pPr marL="457200" lvl="1" indent="0">
              <a:lnSpc>
                <a:spcPct val="110000"/>
              </a:lnSpc>
              <a:buNone/>
            </a:pPr>
            <a:r>
              <a:rPr lang="en-US" sz="2700" dirty="0">
                <a:solidFill>
                  <a:schemeClr val="bg1"/>
                </a:solidFill>
                <a:latin typeface="Arial" charset="0"/>
              </a:rPr>
              <a:t>S. 12(3): </a:t>
            </a:r>
            <a:r>
              <a:rPr lang="en-US" sz="2700" dirty="0">
                <a:solidFill>
                  <a:srgbClr val="FF0000"/>
                </a:solidFill>
                <a:latin typeface="Arial" charset="0"/>
              </a:rPr>
              <a:t>If not registrable </a:t>
            </a:r>
            <a:r>
              <a:rPr lang="en-US" sz="2700" dirty="0">
                <a:solidFill>
                  <a:srgbClr val="FFFF00"/>
                </a:solidFill>
                <a:latin typeface="Arial" charset="0"/>
              </a:rPr>
              <a:t>due to (1)(a) or (b), is registrable if has … become </a:t>
            </a:r>
            <a:r>
              <a:rPr lang="en-US" sz="2700" dirty="0">
                <a:solidFill>
                  <a:srgbClr val="FF0000"/>
                </a:solidFill>
                <a:latin typeface="Arial" charset="0"/>
              </a:rPr>
              <a:t>distinctive</a:t>
            </a:r>
            <a:r>
              <a:rPr lang="en-US" sz="2700" dirty="0">
                <a:solidFill>
                  <a:srgbClr val="FFFF00"/>
                </a:solidFill>
                <a:latin typeface="Arial" charset="0"/>
              </a:rPr>
              <a:t> at the date of filing </a:t>
            </a:r>
            <a:r>
              <a:rPr lang="en-US" sz="2700" dirty="0">
                <a:solidFill>
                  <a:schemeClr val="bg1"/>
                </a:solidFill>
                <a:latin typeface="Arial" charset="0"/>
              </a:rPr>
              <a:t>an application for registration  (see also s. 32)</a:t>
            </a:r>
          </a:p>
          <a:p>
            <a:pPr marL="457200" lvl="1" indent="0">
              <a:buNone/>
            </a:pPr>
            <a:endParaRPr lang="en-US" dirty="0">
              <a:latin typeface="Arial" charset="0"/>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45</a:t>
            </a:fld>
            <a:endParaRPr lang="en-US"/>
          </a:p>
        </p:txBody>
      </p:sp>
    </p:spTree>
    <p:extLst>
      <p:ext uri="{BB962C8B-B14F-4D97-AF65-F5344CB8AC3E}">
        <p14:creationId xmlns:p14="http://schemas.microsoft.com/office/powerpoint/2010/main" val="1140759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6509"/>
            <a:ext cx="8229600" cy="833819"/>
          </a:xfrm>
        </p:spPr>
        <p:txBody>
          <a:bodyPr/>
          <a:lstStyle/>
          <a:p>
            <a:r>
              <a:rPr lang="en-US" b="1" dirty="0">
                <a:solidFill>
                  <a:srgbClr val="FFFF00"/>
                </a:solidFill>
              </a:rPr>
              <a:t>Trademarks</a:t>
            </a:r>
            <a:r>
              <a:rPr lang="en-US" b="1" dirty="0"/>
              <a:t>	</a:t>
            </a:r>
          </a:p>
        </p:txBody>
      </p:sp>
      <p:sp>
        <p:nvSpPr>
          <p:cNvPr id="2" name="Content Placeholder 1"/>
          <p:cNvSpPr>
            <a:spLocks noGrp="1"/>
          </p:cNvSpPr>
          <p:nvPr>
            <p:ph idx="1"/>
          </p:nvPr>
        </p:nvSpPr>
        <p:spPr>
          <a:xfrm>
            <a:off x="457200" y="1140030"/>
            <a:ext cx="8508670" cy="4726379"/>
          </a:xfrm>
        </p:spPr>
        <p:txBody>
          <a:bodyPr>
            <a:noAutofit/>
          </a:bodyPr>
          <a:lstStyle/>
          <a:p>
            <a:pPr marL="0" indent="0">
              <a:lnSpc>
                <a:spcPct val="100000"/>
              </a:lnSpc>
              <a:buNone/>
            </a:pPr>
            <a:r>
              <a:rPr lang="en-US" sz="3200" i="1" dirty="0">
                <a:solidFill>
                  <a:srgbClr val="00B0F0"/>
                </a:solidFill>
              </a:rPr>
              <a:t>Canada (Registrar of TMs) v. Coles Book Stores</a:t>
            </a:r>
            <a:r>
              <a:rPr lang="en-US" sz="3200" i="1" dirty="0">
                <a:solidFill>
                  <a:schemeClr val="bg1"/>
                </a:solidFill>
              </a:rPr>
              <a:t>, </a:t>
            </a:r>
            <a:r>
              <a:rPr lang="en-US" sz="3200" dirty="0">
                <a:solidFill>
                  <a:schemeClr val="bg1"/>
                </a:solidFill>
              </a:rPr>
              <a:t>[1974] SCR 438</a:t>
            </a:r>
          </a:p>
          <a:p>
            <a:pPr marL="457200" lvl="1" indent="0">
              <a:lnSpc>
                <a:spcPct val="100000"/>
              </a:lnSpc>
              <a:buNone/>
            </a:pPr>
            <a:r>
              <a:rPr lang="en-US" sz="3200" dirty="0">
                <a:solidFill>
                  <a:schemeClr val="bg1"/>
                </a:solidFill>
              </a:rPr>
              <a:t>1) </a:t>
            </a:r>
            <a:r>
              <a:rPr lang="en-US" sz="3200" dirty="0">
                <a:solidFill>
                  <a:srgbClr val="FFFF00"/>
                </a:solidFill>
              </a:rPr>
              <a:t>Is the mark a word</a:t>
            </a:r>
            <a:r>
              <a:rPr lang="en-US" sz="3200" dirty="0">
                <a:solidFill>
                  <a:schemeClr val="bg1"/>
                </a:solidFill>
              </a:rPr>
              <a:t>?</a:t>
            </a:r>
          </a:p>
          <a:p>
            <a:pPr marL="914400" lvl="2" indent="0">
              <a:lnSpc>
                <a:spcPct val="100000"/>
              </a:lnSpc>
              <a:buNone/>
            </a:pPr>
            <a:r>
              <a:rPr lang="en-US" sz="3200" i="1" dirty="0">
                <a:solidFill>
                  <a:srgbClr val="00B0F0"/>
                </a:solidFill>
              </a:rPr>
              <a:t>Standard Oil Co. v. Canada (Registrar of TM), </a:t>
            </a:r>
            <a:r>
              <a:rPr lang="en-US" sz="3200" dirty="0">
                <a:solidFill>
                  <a:schemeClr val="bg1"/>
                </a:solidFill>
              </a:rPr>
              <a:t>[1968] 2 Ex C.R. 523. </a:t>
            </a:r>
          </a:p>
          <a:p>
            <a:pPr marL="457200" lvl="1" indent="0">
              <a:lnSpc>
                <a:spcPct val="100000"/>
              </a:lnSpc>
              <a:buNone/>
            </a:pPr>
            <a:r>
              <a:rPr lang="en-US" sz="3200" dirty="0">
                <a:solidFill>
                  <a:schemeClr val="bg1"/>
                </a:solidFill>
              </a:rPr>
              <a:t>2) Is it </a:t>
            </a:r>
            <a:r>
              <a:rPr lang="en-US" sz="3200" dirty="0">
                <a:solidFill>
                  <a:srgbClr val="FFFF00"/>
                </a:solidFill>
              </a:rPr>
              <a:t>primarily merely a name </a:t>
            </a:r>
            <a:r>
              <a:rPr lang="en-US" sz="3200" dirty="0">
                <a:solidFill>
                  <a:schemeClr val="bg1"/>
                </a:solidFill>
              </a:rPr>
              <a:t>or surname of an individual who is living or who has died within the previous 30 years?</a:t>
            </a:r>
          </a:p>
        </p:txBody>
      </p:sp>
      <p:sp>
        <p:nvSpPr>
          <p:cNvPr id="4" name="Slide Number Placeholder 3"/>
          <p:cNvSpPr>
            <a:spLocks noGrp="1"/>
          </p:cNvSpPr>
          <p:nvPr>
            <p:ph type="sldNum" sz="quarter" idx="12"/>
          </p:nvPr>
        </p:nvSpPr>
        <p:spPr/>
        <p:txBody>
          <a:bodyPr/>
          <a:lstStyle/>
          <a:p>
            <a:fld id="{600857A6-B069-5747-8C2C-4237D03FF20B}" type="slidenum">
              <a:rPr lang="en-US" smtClean="0"/>
              <a:t>46</a:t>
            </a:fld>
            <a:endParaRPr lang="en-US"/>
          </a:p>
        </p:txBody>
      </p:sp>
    </p:spTree>
    <p:extLst>
      <p:ext uri="{BB962C8B-B14F-4D97-AF65-F5344CB8AC3E}">
        <p14:creationId xmlns:p14="http://schemas.microsoft.com/office/powerpoint/2010/main" val="3091850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D2451-1E36-4B4C-893E-F54057D201C0}"/>
              </a:ext>
            </a:extLst>
          </p:cNvPr>
          <p:cNvSpPr>
            <a:spLocks noGrp="1"/>
          </p:cNvSpPr>
          <p:nvPr>
            <p:ph sz="quarter" idx="10"/>
          </p:nvPr>
        </p:nvSpPr>
        <p:spPr>
          <a:xfrm>
            <a:off x="111211" y="123569"/>
            <a:ext cx="9032789" cy="5782962"/>
          </a:xfrm>
        </p:spPr>
        <p:txBody>
          <a:bodyPr>
            <a:normAutofit lnSpcReduction="10000"/>
          </a:bodyPr>
          <a:lstStyle/>
          <a:p>
            <a:pPr marL="0" indent="0">
              <a:lnSpc>
                <a:spcPct val="100000"/>
              </a:lnSpc>
              <a:buNone/>
            </a:pPr>
            <a:r>
              <a:rPr lang="en-CA" i="1" dirty="0">
                <a:solidFill>
                  <a:schemeClr val="bg1"/>
                </a:solidFill>
              </a:rPr>
              <a:t>“In the case at bar, the evidence clearly establishes that “Coles” is a surname that is well-known to the general public of Canada. On the other hand, the dictionary meanings of the word “</a:t>
            </a:r>
            <a:r>
              <a:rPr lang="en-CA" i="1" dirty="0" err="1">
                <a:solidFill>
                  <a:schemeClr val="bg1"/>
                </a:solidFill>
              </a:rPr>
              <a:t>cole</a:t>
            </a:r>
            <a:r>
              <a:rPr lang="en-CA" i="1" dirty="0">
                <a:solidFill>
                  <a:schemeClr val="bg1"/>
                </a:solidFill>
              </a:rPr>
              <a:t>” and in its plural form “</a:t>
            </a:r>
            <a:r>
              <a:rPr lang="en-CA" i="1" dirty="0" err="1">
                <a:solidFill>
                  <a:schemeClr val="bg1"/>
                </a:solidFill>
              </a:rPr>
              <a:t>coles</a:t>
            </a:r>
            <a:r>
              <a:rPr lang="en-CA" i="1" dirty="0">
                <a:solidFill>
                  <a:schemeClr val="bg1"/>
                </a:solidFill>
              </a:rPr>
              <a:t>”, particularly as found in the Oxford English Dictionary, are largely obsolete. </a:t>
            </a:r>
            <a:r>
              <a:rPr lang="en-CA" i="1" dirty="0">
                <a:solidFill>
                  <a:srgbClr val="FFFF00"/>
                </a:solidFill>
              </a:rPr>
              <a:t>A customer in need of a cabbage does not ask for a “</a:t>
            </a:r>
            <a:r>
              <a:rPr lang="en-CA" i="1" dirty="0" err="1">
                <a:solidFill>
                  <a:srgbClr val="FFFF00"/>
                </a:solidFill>
              </a:rPr>
              <a:t>cole</a:t>
            </a:r>
            <a:r>
              <a:rPr lang="en-CA" i="1" dirty="0">
                <a:solidFill>
                  <a:srgbClr val="FFFF00"/>
                </a:solidFill>
              </a:rPr>
              <a:t>”. The only common use of the word that I can think of is in the word “coleslaw”.</a:t>
            </a:r>
            <a:r>
              <a:rPr lang="en-CA" i="1" dirty="0">
                <a:solidFill>
                  <a:schemeClr val="bg1"/>
                </a:solidFill>
              </a:rPr>
              <a:t> The inference I draw from the evidence concerning the dictionary definitions of the word “</a:t>
            </a:r>
            <a:r>
              <a:rPr lang="en-CA" i="1" dirty="0" err="1">
                <a:solidFill>
                  <a:schemeClr val="bg1"/>
                </a:solidFill>
              </a:rPr>
              <a:t>cole</a:t>
            </a:r>
            <a:r>
              <a:rPr lang="en-CA" i="1" dirty="0">
                <a:solidFill>
                  <a:schemeClr val="bg1"/>
                </a:solidFill>
              </a:rPr>
              <a:t>” is that it is a word of rare, if not obsolete, usage and would be little known to the general public of Canada. </a:t>
            </a:r>
            <a:r>
              <a:rPr lang="en-CA" i="1" dirty="0">
                <a:solidFill>
                  <a:srgbClr val="FFFF00"/>
                </a:solidFill>
              </a:rPr>
              <a:t>I do not agree with the conclusion of the learned judge of the Exchequer Court that the principal character of the word “Coles” is “equally that of a surname and of a dictionary word in the English language.”</a:t>
            </a:r>
            <a:r>
              <a:rPr lang="en-CA" i="1" dirty="0">
                <a:solidFill>
                  <a:schemeClr val="bg1"/>
                </a:solidFill>
              </a:rPr>
              <a:t> My only possible conclusion in this case is that a person in Canada of ordinary intelligence and of ordinary education in English or French would immediately respond to the trade mark “Coles” by thinking of it as a surname and would not be likely to know that “Coles” has a dictionary meaning.”</a:t>
            </a:r>
            <a:endParaRPr lang="en-US" i="1" dirty="0">
              <a:solidFill>
                <a:schemeClr val="bg1"/>
              </a:solidFill>
            </a:endParaRPr>
          </a:p>
        </p:txBody>
      </p:sp>
    </p:spTree>
    <p:extLst>
      <p:ext uri="{BB962C8B-B14F-4D97-AF65-F5344CB8AC3E}">
        <p14:creationId xmlns:p14="http://schemas.microsoft.com/office/powerpoint/2010/main" val="2603008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Trademarks	</a:t>
            </a:r>
          </a:p>
        </p:txBody>
      </p:sp>
      <p:sp>
        <p:nvSpPr>
          <p:cNvPr id="2" name="Content Placeholder 1"/>
          <p:cNvSpPr>
            <a:spLocks noGrp="1"/>
          </p:cNvSpPr>
          <p:nvPr>
            <p:ph idx="1"/>
          </p:nvPr>
        </p:nvSpPr>
        <p:spPr/>
        <p:txBody>
          <a:bodyPr>
            <a:normAutofit/>
          </a:bodyPr>
          <a:lstStyle/>
          <a:p>
            <a:pPr>
              <a:lnSpc>
                <a:spcPct val="100000"/>
              </a:lnSpc>
            </a:pPr>
            <a:r>
              <a:rPr lang="en-CA" sz="3600" b="1" dirty="0">
                <a:solidFill>
                  <a:srgbClr val="FF0000"/>
                </a:solidFill>
              </a:rPr>
              <a:t>Test to Apply</a:t>
            </a:r>
            <a:r>
              <a:rPr lang="en-CA" sz="3600" b="1" dirty="0">
                <a:solidFill>
                  <a:schemeClr val="bg1"/>
                </a:solidFill>
              </a:rPr>
              <a:t>: </a:t>
            </a:r>
            <a:r>
              <a:rPr lang="en-CA" sz="3600" dirty="0">
                <a:solidFill>
                  <a:srgbClr val="FFFF00"/>
                </a:solidFill>
              </a:rPr>
              <a:t>Would a person </a:t>
            </a:r>
            <a:r>
              <a:rPr lang="en-CA" sz="3600" dirty="0">
                <a:solidFill>
                  <a:schemeClr val="bg1"/>
                </a:solidFill>
              </a:rPr>
              <a:t>in Canada of ordinary intelligence and of ordinary education in English or French </a:t>
            </a:r>
            <a:r>
              <a:rPr lang="en-CA" sz="3600" dirty="0">
                <a:solidFill>
                  <a:srgbClr val="FFFF00"/>
                </a:solidFill>
              </a:rPr>
              <a:t>be just as likely</a:t>
            </a:r>
            <a:r>
              <a:rPr lang="en-CA" sz="3600" dirty="0">
                <a:solidFill>
                  <a:schemeClr val="bg1"/>
                </a:solidFill>
              </a:rPr>
              <a:t>, if not more likely, </a:t>
            </a:r>
            <a:r>
              <a:rPr lang="en-CA" sz="3600" dirty="0">
                <a:solidFill>
                  <a:srgbClr val="FFFF00"/>
                </a:solidFill>
              </a:rPr>
              <a:t>to respond to the word by thinking of it as a brand </a:t>
            </a:r>
            <a:r>
              <a:rPr lang="en-CA" sz="3600" dirty="0">
                <a:solidFill>
                  <a:schemeClr val="bg1"/>
                </a:solidFill>
              </a:rPr>
              <a:t>or a mark of a business </a:t>
            </a:r>
            <a:r>
              <a:rPr lang="en-CA" sz="3600" dirty="0">
                <a:solidFill>
                  <a:srgbClr val="FFFF00"/>
                </a:solidFill>
              </a:rPr>
              <a:t>than as a name</a:t>
            </a:r>
            <a:r>
              <a:rPr lang="en-CA" sz="3600" dirty="0">
                <a:solidFill>
                  <a:schemeClr val="bg1"/>
                </a:solidFill>
              </a:rPr>
              <a:t>/surname</a:t>
            </a:r>
            <a:r>
              <a:rPr lang="en-CA" sz="3600" dirty="0">
                <a:solidFill>
                  <a:srgbClr val="FF0000"/>
                </a:solidFill>
              </a:rPr>
              <a:t>?</a:t>
            </a:r>
            <a:r>
              <a:rPr lang="en-CA" sz="3600" dirty="0">
                <a:solidFill>
                  <a:schemeClr val="bg1"/>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48</a:t>
            </a:fld>
            <a:endParaRPr lang="en-US"/>
          </a:p>
        </p:txBody>
      </p:sp>
    </p:spTree>
    <p:extLst>
      <p:ext uri="{BB962C8B-B14F-4D97-AF65-F5344CB8AC3E}">
        <p14:creationId xmlns:p14="http://schemas.microsoft.com/office/powerpoint/2010/main" val="1032967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A1E294-DE05-204C-91D1-85CFBB16166C}"/>
              </a:ext>
            </a:extLst>
          </p:cNvPr>
          <p:cNvPicPr>
            <a:picLocks noChangeAspect="1"/>
          </p:cNvPicPr>
          <p:nvPr/>
        </p:nvPicPr>
        <p:blipFill>
          <a:blip r:embed="rId2"/>
          <a:stretch>
            <a:fillRect/>
          </a:stretch>
        </p:blipFill>
        <p:spPr>
          <a:xfrm>
            <a:off x="1545150" y="1187532"/>
            <a:ext cx="6053700" cy="4074606"/>
          </a:xfrm>
          <a:prstGeom prst="rect">
            <a:avLst/>
          </a:prstGeom>
        </p:spPr>
      </p:pic>
    </p:spTree>
    <p:extLst>
      <p:ext uri="{BB962C8B-B14F-4D97-AF65-F5344CB8AC3E}">
        <p14:creationId xmlns:p14="http://schemas.microsoft.com/office/powerpoint/2010/main" val="300148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0"/>
            <a:ext cx="8229600" cy="1016000"/>
          </a:xfrm>
        </p:spPr>
        <p:txBody>
          <a:bodyPr/>
          <a:lstStyle/>
          <a:p>
            <a:pPr algn="ctr"/>
            <a:r>
              <a:rPr lang="en-US" dirty="0">
                <a:solidFill>
                  <a:schemeClr val="bg1"/>
                </a:solidFill>
              </a:rPr>
              <a:t>Any Questions</a:t>
            </a:r>
            <a:r>
              <a:rPr lang="en-US" dirty="0">
                <a:solidFill>
                  <a:srgbClr val="FFFF00"/>
                </a:solidFill>
              </a:rPr>
              <a:t>?</a:t>
            </a:r>
            <a:r>
              <a:rPr lang="en-US" dirty="0">
                <a:solidFill>
                  <a:srgbClr val="FF0000"/>
                </a:solidFill>
              </a:rPr>
              <a:t>…</a:t>
            </a:r>
          </a:p>
        </p:txBody>
      </p:sp>
      <p:pic>
        <p:nvPicPr>
          <p:cNvPr id="4" name="Picture 3" descr="Graphical user interface, text, application, email&#10;&#10;Description automatically generated">
            <a:extLst>
              <a:ext uri="{FF2B5EF4-FFF2-40B4-BE49-F238E27FC236}">
                <a16:creationId xmlns:a16="http://schemas.microsoft.com/office/drawing/2014/main" id="{14BB107A-1E4B-5F4F-B3B3-3FCA56D8383C}"/>
              </a:ext>
            </a:extLst>
          </p:cNvPr>
          <p:cNvPicPr>
            <a:picLocks noChangeAspect="1"/>
          </p:cNvPicPr>
          <p:nvPr/>
        </p:nvPicPr>
        <p:blipFill>
          <a:blip r:embed="rId2"/>
          <a:stretch>
            <a:fillRect/>
          </a:stretch>
        </p:blipFill>
        <p:spPr>
          <a:xfrm>
            <a:off x="2306107" y="1031283"/>
            <a:ext cx="4241838" cy="479543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937378-6ED9-2448-82B2-DA30ED7AD12A}"/>
                  </a:ext>
                </a:extLst>
              </p14:cNvPr>
              <p14:cNvContentPartPr/>
              <p14:nvPr/>
            </p14:nvContentPartPr>
            <p14:xfrm>
              <a:off x="4274706" y="1819043"/>
              <a:ext cx="639720" cy="338040"/>
            </p14:xfrm>
          </p:contentPart>
        </mc:Choice>
        <mc:Fallback xmlns="">
          <p:pic>
            <p:nvPicPr>
              <p:cNvPr id="6" name="Ink 5">
                <a:extLst>
                  <a:ext uri="{FF2B5EF4-FFF2-40B4-BE49-F238E27FC236}">
                    <a16:creationId xmlns:a16="http://schemas.microsoft.com/office/drawing/2014/main" id="{7D937378-6ED9-2448-82B2-DA30ED7AD12A}"/>
                  </a:ext>
                </a:extLst>
              </p:cNvPr>
              <p:cNvPicPr/>
              <p:nvPr/>
            </p:nvPicPr>
            <p:blipFill>
              <a:blip r:embed="rId4"/>
              <a:stretch>
                <a:fillRect/>
              </a:stretch>
            </p:blipFill>
            <p:spPr>
              <a:xfrm>
                <a:off x="4266066" y="1810403"/>
                <a:ext cx="657360" cy="355680"/>
              </a:xfrm>
              <a:prstGeom prst="rect">
                <a:avLst/>
              </a:prstGeom>
            </p:spPr>
          </p:pic>
        </mc:Fallback>
      </mc:AlternateContent>
    </p:spTree>
    <p:extLst>
      <p:ext uri="{BB962C8B-B14F-4D97-AF65-F5344CB8AC3E}">
        <p14:creationId xmlns:p14="http://schemas.microsoft.com/office/powerpoint/2010/main" val="3951494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8383"/>
            <a:ext cx="8229600" cy="833819"/>
          </a:xfrm>
        </p:spPr>
        <p:txBody>
          <a:bodyPr/>
          <a:lstStyle/>
          <a:p>
            <a:r>
              <a:rPr lang="en-US" b="1" dirty="0">
                <a:solidFill>
                  <a:srgbClr val="FFFF00"/>
                </a:solidFill>
              </a:rPr>
              <a:t>Trademarks</a:t>
            </a:r>
            <a:r>
              <a:rPr lang="en-US" b="1" dirty="0"/>
              <a:t>	</a:t>
            </a:r>
          </a:p>
        </p:txBody>
      </p:sp>
      <p:sp>
        <p:nvSpPr>
          <p:cNvPr id="2" name="Content Placeholder 1"/>
          <p:cNvSpPr>
            <a:spLocks noGrp="1"/>
          </p:cNvSpPr>
          <p:nvPr>
            <p:ph idx="1"/>
          </p:nvPr>
        </p:nvSpPr>
        <p:spPr>
          <a:xfrm>
            <a:off x="457199" y="942202"/>
            <a:ext cx="8532421" cy="4807341"/>
          </a:xfrm>
        </p:spPr>
        <p:txBody>
          <a:bodyPr>
            <a:normAutofit fontScale="92500" lnSpcReduction="10000"/>
          </a:bodyPr>
          <a:lstStyle/>
          <a:p>
            <a:pPr marL="0" indent="0">
              <a:lnSpc>
                <a:spcPct val="110000"/>
              </a:lnSpc>
              <a:buNone/>
            </a:pPr>
            <a:r>
              <a:rPr lang="en-US" sz="2800" i="1" dirty="0">
                <a:solidFill>
                  <a:srgbClr val="00B0F0"/>
                </a:solidFill>
              </a:rPr>
              <a:t>Unilever Canada Inc. v. Superior Quality Foods Inc. </a:t>
            </a:r>
            <a:r>
              <a:rPr lang="en-US" sz="2800" dirty="0">
                <a:solidFill>
                  <a:schemeClr val="bg1"/>
                </a:solidFill>
              </a:rPr>
              <a:t>(2007)</a:t>
            </a:r>
            <a:r>
              <a:rPr lang="en-US" sz="2800" i="1" dirty="0">
                <a:solidFill>
                  <a:schemeClr val="bg1"/>
                </a:solidFill>
              </a:rPr>
              <a:t>, </a:t>
            </a:r>
            <a:r>
              <a:rPr lang="en-US" sz="2800" dirty="0">
                <a:solidFill>
                  <a:schemeClr val="bg1"/>
                </a:solidFill>
              </a:rPr>
              <a:t>62 CPR</a:t>
            </a:r>
            <a:r>
              <a:rPr lang="en-US" sz="2800" i="1" dirty="0">
                <a:solidFill>
                  <a:schemeClr val="bg1"/>
                </a:solidFill>
              </a:rPr>
              <a:t> </a:t>
            </a:r>
            <a:r>
              <a:rPr lang="en-US" sz="2800" dirty="0">
                <a:solidFill>
                  <a:schemeClr val="bg1"/>
                </a:solidFill>
              </a:rPr>
              <a:t>(4</a:t>
            </a:r>
            <a:r>
              <a:rPr lang="en-US" sz="2800" baseline="30000" dirty="0">
                <a:solidFill>
                  <a:schemeClr val="bg1"/>
                </a:solidFill>
              </a:rPr>
              <a:t>th</a:t>
            </a:r>
            <a:r>
              <a:rPr lang="en-US" sz="2800" dirty="0">
                <a:solidFill>
                  <a:schemeClr val="bg1"/>
                </a:solidFill>
              </a:rPr>
              <a:t>) 75, [2007] TMOB No. 66</a:t>
            </a:r>
          </a:p>
          <a:p>
            <a:pPr>
              <a:lnSpc>
                <a:spcPct val="110000"/>
              </a:lnSpc>
            </a:pPr>
            <a:r>
              <a:rPr lang="en-CA" sz="2800" b="1" dirty="0">
                <a:solidFill>
                  <a:schemeClr val="bg1"/>
                </a:solidFill>
              </a:rPr>
              <a:t>Facts</a:t>
            </a:r>
            <a:r>
              <a:rPr lang="en-CA" sz="2800" dirty="0">
                <a:solidFill>
                  <a:schemeClr val="bg1"/>
                </a:solidFill>
              </a:rPr>
              <a:t>: Superior Quality Foods, Inc. filed an application to register the TM </a:t>
            </a:r>
            <a:r>
              <a:rPr lang="en-CA" sz="2800" dirty="0">
                <a:solidFill>
                  <a:srgbClr val="FFFF00"/>
                </a:solidFill>
              </a:rPr>
              <a:t>BETTER THAN BOULLION </a:t>
            </a:r>
            <a:r>
              <a:rPr lang="en-CA" sz="2800" dirty="0">
                <a:solidFill>
                  <a:schemeClr val="bg1"/>
                </a:solidFill>
              </a:rPr>
              <a:t>for use in association w. soups and soup bases.</a:t>
            </a:r>
          </a:p>
          <a:p>
            <a:pPr>
              <a:lnSpc>
                <a:spcPct val="110000"/>
              </a:lnSpc>
            </a:pPr>
            <a:r>
              <a:rPr lang="en-CA" sz="2800" b="1" dirty="0">
                <a:solidFill>
                  <a:schemeClr val="bg1"/>
                </a:solidFill>
              </a:rPr>
              <a:t>Issue: </a:t>
            </a:r>
            <a:r>
              <a:rPr lang="en-CA" sz="2800" dirty="0">
                <a:solidFill>
                  <a:schemeClr val="bg1"/>
                </a:solidFill>
              </a:rPr>
              <a:t>s. 12(1)(b) …</a:t>
            </a:r>
            <a:r>
              <a:rPr lang="en-CA" sz="2800" i="1" dirty="0">
                <a:solidFill>
                  <a:schemeClr val="bg1"/>
                </a:solidFill>
              </a:rPr>
              <a:t>Is the mark  </a:t>
            </a:r>
            <a:r>
              <a:rPr lang="en-CA" sz="2800" i="1" dirty="0">
                <a:solidFill>
                  <a:srgbClr val="FFFF00"/>
                </a:solidFill>
              </a:rPr>
              <a:t>clearly descriptive or deceptively </a:t>
            </a:r>
            <a:r>
              <a:rPr lang="en-CA" sz="2800" i="1" dirty="0" err="1">
                <a:solidFill>
                  <a:srgbClr val="FFFF00"/>
                </a:solidFill>
              </a:rPr>
              <a:t>misdescriptive</a:t>
            </a:r>
            <a:r>
              <a:rPr lang="en-CA" sz="2800" i="1" dirty="0">
                <a:solidFill>
                  <a:srgbClr val="FFFF00"/>
                </a:solidFill>
              </a:rPr>
              <a:t> </a:t>
            </a:r>
            <a:r>
              <a:rPr lang="en-CA" sz="2800" i="1" dirty="0">
                <a:solidFill>
                  <a:schemeClr val="bg1"/>
                </a:solidFill>
              </a:rPr>
              <a:t>in the English or French language of the character or quality of the wares or services in association with which it is used or proposed to be used or of the conditions of or the persons employed in their production or of their place of origin.</a:t>
            </a:r>
          </a:p>
          <a:p>
            <a:pPr marL="0" indent="0">
              <a:lnSpc>
                <a:spcPct val="100000"/>
              </a:lnSpc>
              <a:buNone/>
            </a:pPr>
            <a:endParaRPr lang="en-US" sz="3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50</a:t>
            </a:fld>
            <a:endParaRPr lang="en-US"/>
          </a:p>
        </p:txBody>
      </p:sp>
    </p:spTree>
    <p:extLst>
      <p:ext uri="{BB962C8B-B14F-4D97-AF65-F5344CB8AC3E}">
        <p14:creationId xmlns:p14="http://schemas.microsoft.com/office/powerpoint/2010/main" val="823416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8383"/>
            <a:ext cx="8229600" cy="833819"/>
          </a:xfrm>
        </p:spPr>
        <p:txBody>
          <a:bodyPr/>
          <a:lstStyle/>
          <a:p>
            <a:r>
              <a:rPr lang="en-US" b="1" dirty="0">
                <a:solidFill>
                  <a:srgbClr val="FFFF00"/>
                </a:solidFill>
              </a:rPr>
              <a:t>Trademarks</a:t>
            </a:r>
            <a:r>
              <a:rPr lang="en-US" b="1" dirty="0"/>
              <a:t>	</a:t>
            </a:r>
          </a:p>
        </p:txBody>
      </p:sp>
      <p:sp>
        <p:nvSpPr>
          <p:cNvPr id="2" name="Content Placeholder 1"/>
          <p:cNvSpPr>
            <a:spLocks noGrp="1"/>
          </p:cNvSpPr>
          <p:nvPr>
            <p:ph idx="1"/>
          </p:nvPr>
        </p:nvSpPr>
        <p:spPr>
          <a:xfrm>
            <a:off x="457199" y="1175657"/>
            <a:ext cx="8532421" cy="4573886"/>
          </a:xfrm>
        </p:spPr>
        <p:txBody>
          <a:bodyPr>
            <a:normAutofit/>
          </a:bodyPr>
          <a:lstStyle/>
          <a:p>
            <a:pPr marL="0" indent="0">
              <a:lnSpc>
                <a:spcPct val="100000"/>
              </a:lnSpc>
              <a:buNone/>
            </a:pPr>
            <a:r>
              <a:rPr lang="en-US" sz="3400" i="1" dirty="0">
                <a:solidFill>
                  <a:srgbClr val="00B0F0"/>
                </a:solidFill>
              </a:rPr>
              <a:t>Unilever Canada Inc. v. Superior Quality Foods Inc. </a:t>
            </a:r>
            <a:r>
              <a:rPr lang="en-US" sz="3400" dirty="0">
                <a:solidFill>
                  <a:schemeClr val="bg1"/>
                </a:solidFill>
              </a:rPr>
              <a:t>(2007)</a:t>
            </a:r>
            <a:r>
              <a:rPr lang="en-US" sz="3400" i="1" dirty="0">
                <a:solidFill>
                  <a:schemeClr val="bg1"/>
                </a:solidFill>
              </a:rPr>
              <a:t>, </a:t>
            </a:r>
            <a:r>
              <a:rPr lang="en-US" sz="3400" dirty="0">
                <a:solidFill>
                  <a:schemeClr val="bg1"/>
                </a:solidFill>
              </a:rPr>
              <a:t>62 CPR</a:t>
            </a:r>
            <a:r>
              <a:rPr lang="en-US" sz="3400" i="1" dirty="0">
                <a:solidFill>
                  <a:schemeClr val="bg1"/>
                </a:solidFill>
              </a:rPr>
              <a:t> </a:t>
            </a:r>
            <a:r>
              <a:rPr lang="en-US" sz="3400" dirty="0">
                <a:solidFill>
                  <a:schemeClr val="bg1"/>
                </a:solidFill>
              </a:rPr>
              <a:t>(4</a:t>
            </a:r>
            <a:r>
              <a:rPr lang="en-US" sz="3400" baseline="30000" dirty="0">
                <a:solidFill>
                  <a:schemeClr val="bg1"/>
                </a:solidFill>
              </a:rPr>
              <a:t>th</a:t>
            </a:r>
            <a:r>
              <a:rPr lang="en-US" sz="3400" dirty="0">
                <a:solidFill>
                  <a:schemeClr val="bg1"/>
                </a:solidFill>
              </a:rPr>
              <a:t>) 75, [2007] TMOB No. 66</a:t>
            </a:r>
          </a:p>
          <a:p>
            <a:pPr>
              <a:lnSpc>
                <a:spcPct val="100000"/>
              </a:lnSpc>
            </a:pPr>
            <a:r>
              <a:rPr lang="en-CA" sz="3400" dirty="0">
                <a:solidFill>
                  <a:srgbClr val="FFFF00"/>
                </a:solidFill>
              </a:rPr>
              <a:t>Clearly descriptive</a:t>
            </a:r>
            <a:r>
              <a:rPr lang="en-CA" sz="3400" dirty="0">
                <a:solidFill>
                  <a:srgbClr val="FF0000"/>
                </a:solidFill>
              </a:rPr>
              <a:t> = </a:t>
            </a:r>
            <a:r>
              <a:rPr lang="en-CA" sz="3400" dirty="0">
                <a:solidFill>
                  <a:schemeClr val="bg1"/>
                </a:solidFill>
              </a:rPr>
              <a:t>does the mark tell potential dealers/purchasers of the goods/services what the goods and services are, or describe them or describe a property which is commonly associated with them</a:t>
            </a:r>
            <a:r>
              <a:rPr lang="en-CA" sz="3400"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51</a:t>
            </a:fld>
            <a:endParaRPr lang="en-US"/>
          </a:p>
        </p:txBody>
      </p:sp>
    </p:spTree>
    <p:extLst>
      <p:ext uri="{BB962C8B-B14F-4D97-AF65-F5344CB8AC3E}">
        <p14:creationId xmlns:p14="http://schemas.microsoft.com/office/powerpoint/2010/main" val="2993979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2763"/>
            <a:ext cx="8229600" cy="687263"/>
          </a:xfrm>
        </p:spPr>
        <p:txBody>
          <a:bodyPr>
            <a:normAutofit fontScale="90000"/>
          </a:bodyPr>
          <a:lstStyle/>
          <a:p>
            <a:r>
              <a:rPr lang="en-US" b="1" dirty="0">
                <a:solidFill>
                  <a:srgbClr val="FFFF00"/>
                </a:solidFill>
              </a:rPr>
              <a:t>Trademarks	</a:t>
            </a:r>
          </a:p>
        </p:txBody>
      </p:sp>
      <p:sp>
        <p:nvSpPr>
          <p:cNvPr id="2" name="Content Placeholder 1"/>
          <p:cNvSpPr>
            <a:spLocks noGrp="1"/>
          </p:cNvSpPr>
          <p:nvPr>
            <p:ph idx="1"/>
          </p:nvPr>
        </p:nvSpPr>
        <p:spPr>
          <a:xfrm>
            <a:off x="225631" y="1140031"/>
            <a:ext cx="8704613" cy="4762006"/>
          </a:xfrm>
        </p:spPr>
        <p:txBody>
          <a:bodyPr>
            <a:normAutofit/>
          </a:bodyPr>
          <a:lstStyle/>
          <a:p>
            <a:pPr marL="0" lvl="1" indent="0">
              <a:lnSpc>
                <a:spcPct val="100000"/>
              </a:lnSpc>
              <a:buNone/>
            </a:pPr>
            <a:r>
              <a:rPr lang="en-US" sz="3500" i="1" dirty="0">
                <a:solidFill>
                  <a:srgbClr val="00B0F0"/>
                </a:solidFill>
              </a:rPr>
              <a:t>Unilever Canada Inc. v. Superior Quality Foods Inc. </a:t>
            </a:r>
            <a:r>
              <a:rPr lang="en-US" sz="3500" dirty="0">
                <a:solidFill>
                  <a:schemeClr val="bg1"/>
                </a:solidFill>
              </a:rPr>
              <a:t>(2007)</a:t>
            </a:r>
            <a:r>
              <a:rPr lang="en-US" sz="3500" i="1" dirty="0">
                <a:solidFill>
                  <a:schemeClr val="bg1"/>
                </a:solidFill>
              </a:rPr>
              <a:t>, </a:t>
            </a:r>
            <a:r>
              <a:rPr lang="en-US" sz="3500" dirty="0">
                <a:solidFill>
                  <a:schemeClr val="bg1"/>
                </a:solidFill>
              </a:rPr>
              <a:t>62 CPR</a:t>
            </a:r>
            <a:r>
              <a:rPr lang="en-US" sz="3500" i="1" dirty="0">
                <a:solidFill>
                  <a:schemeClr val="bg1"/>
                </a:solidFill>
              </a:rPr>
              <a:t> </a:t>
            </a:r>
            <a:r>
              <a:rPr lang="en-US" sz="3500" dirty="0">
                <a:solidFill>
                  <a:schemeClr val="bg1"/>
                </a:solidFill>
              </a:rPr>
              <a:t>(4</a:t>
            </a:r>
            <a:r>
              <a:rPr lang="en-US" sz="3500" baseline="30000" dirty="0">
                <a:solidFill>
                  <a:schemeClr val="bg1"/>
                </a:solidFill>
              </a:rPr>
              <a:t>th</a:t>
            </a:r>
            <a:r>
              <a:rPr lang="en-US" sz="3500" dirty="0">
                <a:solidFill>
                  <a:schemeClr val="bg1"/>
                </a:solidFill>
              </a:rPr>
              <a:t>) 75, [2007] TMOB No. 66</a:t>
            </a:r>
          </a:p>
          <a:p>
            <a:pPr marL="342900" lvl="1" indent="-342900">
              <a:lnSpc>
                <a:spcPct val="100000"/>
              </a:lnSpc>
            </a:pPr>
            <a:r>
              <a:rPr lang="en-CA" sz="3500" dirty="0">
                <a:solidFill>
                  <a:srgbClr val="FFFF00"/>
                </a:solidFill>
              </a:rPr>
              <a:t>Deceptively </a:t>
            </a:r>
            <a:r>
              <a:rPr lang="en-CA" sz="3500" dirty="0" err="1">
                <a:solidFill>
                  <a:srgbClr val="FFFF00"/>
                </a:solidFill>
              </a:rPr>
              <a:t>misdescriptive</a:t>
            </a:r>
            <a:r>
              <a:rPr lang="en-CA" sz="3500" dirty="0">
                <a:solidFill>
                  <a:srgbClr val="FFFF00"/>
                </a:solidFill>
              </a:rPr>
              <a:t> </a:t>
            </a:r>
            <a:r>
              <a:rPr lang="en-CA" sz="3500" dirty="0">
                <a:solidFill>
                  <a:srgbClr val="FF0000"/>
                </a:solidFill>
              </a:rPr>
              <a:t>=</a:t>
            </a:r>
            <a:r>
              <a:rPr lang="en-CA" sz="3500" dirty="0">
                <a:solidFill>
                  <a:schemeClr val="bg1"/>
                </a:solidFill>
              </a:rPr>
              <a:t> would dealers/purchasers of the goods </a:t>
            </a:r>
            <a:r>
              <a:rPr lang="en-CA" sz="3500" dirty="0">
                <a:solidFill>
                  <a:srgbClr val="FFFF00"/>
                </a:solidFill>
              </a:rPr>
              <a:t>be deceived by the </a:t>
            </a:r>
            <a:r>
              <a:rPr lang="en-CA" sz="3500" dirty="0" err="1">
                <a:solidFill>
                  <a:srgbClr val="FFFF00"/>
                </a:solidFill>
              </a:rPr>
              <a:t>misdescription</a:t>
            </a:r>
            <a:r>
              <a:rPr lang="en-CA" sz="3500" dirty="0">
                <a:solidFill>
                  <a:schemeClr val="bg1"/>
                </a:solidFill>
              </a:rPr>
              <a:t> into purchasing goods or ordering services which different in character or quality from those expected?</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52</a:t>
            </a:fld>
            <a:endParaRPr lang="en-US"/>
          </a:p>
        </p:txBody>
      </p:sp>
    </p:spTree>
    <p:extLst>
      <p:ext uri="{BB962C8B-B14F-4D97-AF65-F5344CB8AC3E}">
        <p14:creationId xmlns:p14="http://schemas.microsoft.com/office/powerpoint/2010/main" val="686245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33819"/>
          </a:xfrm>
        </p:spPr>
        <p:txBody>
          <a:bodyPr/>
          <a:lstStyle/>
          <a:p>
            <a:r>
              <a:rPr lang="en-US" b="1" dirty="0">
                <a:solidFill>
                  <a:srgbClr val="FFFF00"/>
                </a:solidFill>
              </a:rPr>
              <a:t>Trademarks</a:t>
            </a:r>
            <a:r>
              <a:rPr lang="en-US" b="1" dirty="0"/>
              <a:t>	</a:t>
            </a:r>
          </a:p>
        </p:txBody>
      </p:sp>
      <p:sp>
        <p:nvSpPr>
          <p:cNvPr id="2" name="Content Placeholder 1"/>
          <p:cNvSpPr>
            <a:spLocks noGrp="1"/>
          </p:cNvSpPr>
          <p:nvPr>
            <p:ph idx="1"/>
          </p:nvPr>
        </p:nvSpPr>
        <p:spPr>
          <a:xfrm>
            <a:off x="457199" y="1211283"/>
            <a:ext cx="8461169" cy="4538260"/>
          </a:xfrm>
        </p:spPr>
        <p:txBody>
          <a:bodyPr>
            <a:normAutofit fontScale="85000" lnSpcReduction="20000"/>
          </a:bodyPr>
          <a:lstStyle/>
          <a:p>
            <a:pPr marL="0" lvl="1" indent="0">
              <a:lnSpc>
                <a:spcPct val="110000"/>
              </a:lnSpc>
              <a:buNone/>
            </a:pPr>
            <a:r>
              <a:rPr lang="en-US" sz="3600" i="1" dirty="0">
                <a:solidFill>
                  <a:srgbClr val="00B0F0"/>
                </a:solidFill>
              </a:rPr>
              <a:t>Unilever Canada Inc. v. Superior Quality Foods Inc. </a:t>
            </a:r>
            <a:r>
              <a:rPr lang="en-US" sz="3600" dirty="0">
                <a:solidFill>
                  <a:schemeClr val="bg1"/>
                </a:solidFill>
              </a:rPr>
              <a:t>(2007)</a:t>
            </a:r>
            <a:r>
              <a:rPr lang="en-US" sz="3600" i="1" dirty="0">
                <a:solidFill>
                  <a:schemeClr val="bg1"/>
                </a:solidFill>
              </a:rPr>
              <a:t>, </a:t>
            </a:r>
            <a:r>
              <a:rPr lang="en-US" sz="3600" dirty="0">
                <a:solidFill>
                  <a:schemeClr val="bg1"/>
                </a:solidFill>
              </a:rPr>
              <a:t>62 CPR</a:t>
            </a:r>
            <a:r>
              <a:rPr lang="en-US" sz="3600" i="1" dirty="0">
                <a:solidFill>
                  <a:schemeClr val="bg1"/>
                </a:solidFill>
              </a:rPr>
              <a:t> </a:t>
            </a:r>
            <a:r>
              <a:rPr lang="en-US" sz="3600" dirty="0">
                <a:solidFill>
                  <a:schemeClr val="bg1"/>
                </a:solidFill>
              </a:rPr>
              <a:t>(4</a:t>
            </a:r>
            <a:r>
              <a:rPr lang="en-US" sz="3600" baseline="30000" dirty="0">
                <a:solidFill>
                  <a:schemeClr val="bg1"/>
                </a:solidFill>
              </a:rPr>
              <a:t>th</a:t>
            </a:r>
            <a:r>
              <a:rPr lang="en-US" sz="3600" dirty="0">
                <a:solidFill>
                  <a:schemeClr val="bg1"/>
                </a:solidFill>
              </a:rPr>
              <a:t>) 75, [2007] TMOB No. 66</a:t>
            </a:r>
          </a:p>
          <a:p>
            <a:pPr>
              <a:lnSpc>
                <a:spcPct val="110000"/>
              </a:lnSpc>
            </a:pPr>
            <a:r>
              <a:rPr lang="en-US" sz="3600" dirty="0">
                <a:solidFill>
                  <a:schemeClr val="bg1"/>
                </a:solidFill>
              </a:rPr>
              <a:t>S. 12(1)(b):</a:t>
            </a:r>
          </a:p>
          <a:p>
            <a:pPr lvl="1">
              <a:lnSpc>
                <a:spcPct val="110000"/>
              </a:lnSpc>
              <a:buFont typeface="Courier New" panose="02070309020205020404" pitchFamily="49" charset="0"/>
              <a:buChar char="o"/>
            </a:pPr>
            <a:r>
              <a:rPr lang="en-US" sz="3600" dirty="0">
                <a:solidFill>
                  <a:srgbClr val="FFFF00"/>
                </a:solidFill>
              </a:rPr>
              <a:t>Point of View</a:t>
            </a:r>
            <a:r>
              <a:rPr lang="en-US" sz="3600" dirty="0">
                <a:solidFill>
                  <a:srgbClr val="FF0000"/>
                </a:solidFill>
              </a:rPr>
              <a:t>?</a:t>
            </a:r>
            <a:r>
              <a:rPr lang="en-US" sz="3600" dirty="0">
                <a:solidFill>
                  <a:srgbClr val="FFFF00"/>
                </a:solidFill>
              </a:rPr>
              <a:t>:</a:t>
            </a:r>
            <a:r>
              <a:rPr lang="en-US" sz="3600" dirty="0">
                <a:solidFill>
                  <a:schemeClr val="bg1"/>
                </a:solidFill>
              </a:rPr>
              <a:t> That of the </a:t>
            </a:r>
            <a:r>
              <a:rPr lang="en-US" sz="3600" dirty="0">
                <a:solidFill>
                  <a:srgbClr val="FFFF00"/>
                </a:solidFill>
              </a:rPr>
              <a:t>average purchaser </a:t>
            </a:r>
            <a:r>
              <a:rPr lang="en-US" sz="3600" dirty="0">
                <a:solidFill>
                  <a:schemeClr val="bg1"/>
                </a:solidFill>
              </a:rPr>
              <a:t>of the wares</a:t>
            </a:r>
          </a:p>
          <a:p>
            <a:pPr lvl="1">
              <a:lnSpc>
                <a:spcPct val="110000"/>
              </a:lnSpc>
              <a:buFont typeface="Courier New" panose="02070309020205020404" pitchFamily="49" charset="0"/>
              <a:buChar char="o"/>
            </a:pPr>
            <a:r>
              <a:rPr lang="en-US" sz="3600" dirty="0">
                <a:solidFill>
                  <a:schemeClr val="bg1"/>
                </a:solidFill>
              </a:rPr>
              <a:t>Consider the </a:t>
            </a:r>
            <a:r>
              <a:rPr lang="en-US" sz="3600" dirty="0">
                <a:solidFill>
                  <a:srgbClr val="FFFF00"/>
                </a:solidFill>
              </a:rPr>
              <a:t>mark in its entirety </a:t>
            </a:r>
            <a:r>
              <a:rPr lang="en-US" sz="3600" dirty="0">
                <a:solidFill>
                  <a:schemeClr val="bg1"/>
                </a:solidFill>
              </a:rPr>
              <a:t>(not dissected into constituent elements)</a:t>
            </a:r>
          </a:p>
          <a:p>
            <a:pPr lvl="1">
              <a:lnSpc>
                <a:spcPct val="110000"/>
              </a:lnSpc>
              <a:buFont typeface="Courier New" panose="02070309020205020404" pitchFamily="49" charset="0"/>
              <a:buChar char="o"/>
            </a:pPr>
            <a:r>
              <a:rPr lang="en-US" sz="3600" dirty="0">
                <a:solidFill>
                  <a:schemeClr val="bg1"/>
                </a:solidFill>
              </a:rPr>
              <a:t>Consider thee mark </a:t>
            </a:r>
            <a:r>
              <a:rPr lang="en-US" sz="3600" dirty="0">
                <a:solidFill>
                  <a:srgbClr val="FFFF00"/>
                </a:solidFill>
              </a:rPr>
              <a:t>as a matter of immediate impression</a:t>
            </a:r>
          </a:p>
        </p:txBody>
      </p:sp>
      <p:sp>
        <p:nvSpPr>
          <p:cNvPr id="4" name="Slide Number Placeholder 3"/>
          <p:cNvSpPr>
            <a:spLocks noGrp="1"/>
          </p:cNvSpPr>
          <p:nvPr>
            <p:ph type="sldNum" sz="quarter" idx="12"/>
          </p:nvPr>
        </p:nvSpPr>
        <p:spPr/>
        <p:txBody>
          <a:bodyPr/>
          <a:lstStyle/>
          <a:p>
            <a:fld id="{600857A6-B069-5747-8C2C-4237D03FF20B}" type="slidenum">
              <a:rPr lang="en-US" smtClean="0"/>
              <a:t>53</a:t>
            </a:fld>
            <a:endParaRPr lang="en-US"/>
          </a:p>
        </p:txBody>
      </p:sp>
    </p:spTree>
    <p:extLst>
      <p:ext uri="{BB962C8B-B14F-4D97-AF65-F5344CB8AC3E}">
        <p14:creationId xmlns:p14="http://schemas.microsoft.com/office/powerpoint/2010/main" val="2380840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0259"/>
            <a:ext cx="8229600" cy="758515"/>
          </a:xfrm>
        </p:spPr>
        <p:txBody>
          <a:bodyPr>
            <a:normAutofit fontScale="90000"/>
          </a:bodyPr>
          <a:lstStyle/>
          <a:p>
            <a:r>
              <a:rPr lang="en-US" b="1" dirty="0">
                <a:solidFill>
                  <a:srgbClr val="FFFF00"/>
                </a:solidFill>
              </a:rPr>
              <a:t>Trademarks</a:t>
            </a:r>
            <a:r>
              <a:rPr lang="en-US" b="1" dirty="0"/>
              <a:t>	</a:t>
            </a:r>
          </a:p>
        </p:txBody>
      </p:sp>
      <p:sp>
        <p:nvSpPr>
          <p:cNvPr id="2" name="Content Placeholder 1"/>
          <p:cNvSpPr>
            <a:spLocks noGrp="1"/>
          </p:cNvSpPr>
          <p:nvPr>
            <p:ph idx="1"/>
          </p:nvPr>
        </p:nvSpPr>
        <p:spPr>
          <a:xfrm>
            <a:off x="457200" y="997527"/>
            <a:ext cx="8508670" cy="4752016"/>
          </a:xfrm>
        </p:spPr>
        <p:txBody>
          <a:bodyPr>
            <a:normAutofit fontScale="92500" lnSpcReduction="20000"/>
          </a:bodyPr>
          <a:lstStyle/>
          <a:p>
            <a:pPr marL="0" lvl="1" indent="0">
              <a:lnSpc>
                <a:spcPct val="110000"/>
              </a:lnSpc>
              <a:buNone/>
            </a:pPr>
            <a:r>
              <a:rPr lang="en-US" sz="3500" i="1" dirty="0">
                <a:solidFill>
                  <a:srgbClr val="00B0F0"/>
                </a:solidFill>
              </a:rPr>
              <a:t>Unilever Canada Inc. v. Superior Quality Foods Inc. </a:t>
            </a:r>
            <a:r>
              <a:rPr lang="en-US" sz="3500" dirty="0">
                <a:solidFill>
                  <a:schemeClr val="bg1"/>
                </a:solidFill>
              </a:rPr>
              <a:t>(2007)</a:t>
            </a:r>
            <a:r>
              <a:rPr lang="en-US" sz="3500" i="1" dirty="0">
                <a:solidFill>
                  <a:schemeClr val="bg1"/>
                </a:solidFill>
              </a:rPr>
              <a:t>, </a:t>
            </a:r>
            <a:r>
              <a:rPr lang="en-US" sz="3500" dirty="0">
                <a:solidFill>
                  <a:schemeClr val="bg1"/>
                </a:solidFill>
              </a:rPr>
              <a:t>62 CPR</a:t>
            </a:r>
            <a:r>
              <a:rPr lang="en-US" sz="3500" i="1" dirty="0">
                <a:solidFill>
                  <a:schemeClr val="bg1"/>
                </a:solidFill>
              </a:rPr>
              <a:t> </a:t>
            </a:r>
            <a:r>
              <a:rPr lang="en-US" sz="3500" dirty="0">
                <a:solidFill>
                  <a:schemeClr val="bg1"/>
                </a:solidFill>
              </a:rPr>
              <a:t>(4</a:t>
            </a:r>
            <a:r>
              <a:rPr lang="en-US" sz="3500" baseline="30000" dirty="0">
                <a:solidFill>
                  <a:schemeClr val="bg1"/>
                </a:solidFill>
              </a:rPr>
              <a:t>th</a:t>
            </a:r>
            <a:r>
              <a:rPr lang="en-US" sz="3500" dirty="0">
                <a:solidFill>
                  <a:schemeClr val="bg1"/>
                </a:solidFill>
              </a:rPr>
              <a:t>) 75, [2007] TMOB No. 66</a:t>
            </a:r>
          </a:p>
          <a:p>
            <a:pPr>
              <a:lnSpc>
                <a:spcPct val="110000"/>
              </a:lnSpc>
            </a:pPr>
            <a:r>
              <a:rPr lang="en-US" sz="3500" dirty="0">
                <a:solidFill>
                  <a:schemeClr val="bg1"/>
                </a:solidFill>
              </a:rPr>
              <a:t>S. 12(1)(b):</a:t>
            </a:r>
          </a:p>
          <a:p>
            <a:pPr lvl="1">
              <a:lnSpc>
                <a:spcPct val="110000"/>
              </a:lnSpc>
              <a:buFont typeface="Courier New" panose="02070309020205020404" pitchFamily="49" charset="0"/>
              <a:buChar char="o"/>
            </a:pPr>
            <a:r>
              <a:rPr lang="en-US" sz="3500" dirty="0">
                <a:solidFill>
                  <a:srgbClr val="FFFF00"/>
                </a:solidFill>
              </a:rPr>
              <a:t>Clearly</a:t>
            </a:r>
            <a:r>
              <a:rPr lang="en-US" sz="3500" dirty="0">
                <a:solidFill>
                  <a:schemeClr val="bg1"/>
                </a:solidFill>
              </a:rPr>
              <a:t> </a:t>
            </a:r>
            <a:r>
              <a:rPr lang="en-US" sz="3500" dirty="0">
                <a:solidFill>
                  <a:srgbClr val="FF0000"/>
                </a:solidFill>
              </a:rPr>
              <a:t>= </a:t>
            </a:r>
            <a:r>
              <a:rPr lang="en-US" sz="3500" dirty="0">
                <a:solidFill>
                  <a:schemeClr val="bg1"/>
                </a:solidFill>
              </a:rPr>
              <a:t>easy to understand, self-evidence, plain</a:t>
            </a:r>
          </a:p>
          <a:p>
            <a:pPr lvl="1">
              <a:lnSpc>
                <a:spcPct val="110000"/>
              </a:lnSpc>
              <a:buFont typeface="Courier New" panose="02070309020205020404" pitchFamily="49" charset="0"/>
              <a:buChar char="o"/>
            </a:pPr>
            <a:r>
              <a:rPr lang="en-US" sz="3500" dirty="0">
                <a:solidFill>
                  <a:srgbClr val="FFFF00"/>
                </a:solidFill>
              </a:rPr>
              <a:t>Character</a:t>
            </a:r>
            <a:r>
              <a:rPr lang="en-US" sz="3500" dirty="0">
                <a:solidFill>
                  <a:srgbClr val="FF0000"/>
                </a:solidFill>
              </a:rPr>
              <a:t> = </a:t>
            </a:r>
            <a:r>
              <a:rPr lang="en-US" sz="3500" dirty="0">
                <a:solidFill>
                  <a:schemeClr val="bg1"/>
                </a:solidFill>
              </a:rPr>
              <a:t>feature, trait, characteristic of wares</a:t>
            </a:r>
          </a:p>
          <a:p>
            <a:pPr lvl="1">
              <a:lnSpc>
                <a:spcPct val="110000"/>
              </a:lnSpc>
              <a:buFont typeface="Courier New" panose="02070309020205020404" pitchFamily="49" charset="0"/>
              <a:buChar char="o"/>
            </a:pPr>
            <a:r>
              <a:rPr lang="en-US" sz="3500" dirty="0">
                <a:solidFill>
                  <a:srgbClr val="FFFF00"/>
                </a:solidFill>
              </a:rPr>
              <a:t>Quality </a:t>
            </a:r>
            <a:r>
              <a:rPr lang="en-US" sz="3500" dirty="0">
                <a:solidFill>
                  <a:srgbClr val="FF0000"/>
                </a:solidFill>
              </a:rPr>
              <a:t>= </a:t>
            </a:r>
            <a:r>
              <a:rPr lang="en-US" sz="3500" dirty="0">
                <a:solidFill>
                  <a:schemeClr val="bg1"/>
                </a:solidFill>
              </a:rPr>
              <a:t>degree of excellence; laudatory description (i.e., expressing praise)</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54</a:t>
            </a:fld>
            <a:endParaRPr lang="en-US"/>
          </a:p>
        </p:txBody>
      </p:sp>
    </p:spTree>
    <p:extLst>
      <p:ext uri="{BB962C8B-B14F-4D97-AF65-F5344CB8AC3E}">
        <p14:creationId xmlns:p14="http://schemas.microsoft.com/office/powerpoint/2010/main" val="2428321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0260"/>
            <a:ext cx="8229600" cy="639762"/>
          </a:xfrm>
        </p:spPr>
        <p:txBody>
          <a:bodyPr>
            <a:normAutofit fontScale="90000"/>
          </a:bodyPr>
          <a:lstStyle/>
          <a:p>
            <a:r>
              <a:rPr lang="en-US" b="1" dirty="0">
                <a:solidFill>
                  <a:srgbClr val="FFFF00"/>
                </a:solidFill>
              </a:rPr>
              <a:t>Trademarks</a:t>
            </a:r>
            <a:r>
              <a:rPr lang="en-US" b="1" dirty="0"/>
              <a:t>	</a:t>
            </a:r>
          </a:p>
        </p:txBody>
      </p:sp>
      <p:sp>
        <p:nvSpPr>
          <p:cNvPr id="2" name="Content Placeholder 1"/>
          <p:cNvSpPr>
            <a:spLocks noGrp="1"/>
          </p:cNvSpPr>
          <p:nvPr>
            <p:ph idx="1"/>
          </p:nvPr>
        </p:nvSpPr>
        <p:spPr>
          <a:xfrm>
            <a:off x="457200" y="760022"/>
            <a:ext cx="8508670" cy="5082638"/>
          </a:xfrm>
        </p:spPr>
        <p:txBody>
          <a:bodyPr>
            <a:noAutofit/>
          </a:bodyPr>
          <a:lstStyle/>
          <a:p>
            <a:pPr marL="0" lvl="1" indent="0">
              <a:lnSpc>
                <a:spcPct val="100000"/>
              </a:lnSpc>
              <a:buNone/>
            </a:pPr>
            <a:r>
              <a:rPr lang="en-US" sz="2400" i="1" dirty="0">
                <a:solidFill>
                  <a:srgbClr val="00B0F0"/>
                </a:solidFill>
              </a:rPr>
              <a:t>Unilever Canada Inc. v. Superior Quality Foods Inc. </a:t>
            </a:r>
            <a:r>
              <a:rPr lang="en-US" sz="2400" dirty="0">
                <a:solidFill>
                  <a:schemeClr val="bg1"/>
                </a:solidFill>
              </a:rPr>
              <a:t>(2007)</a:t>
            </a:r>
            <a:r>
              <a:rPr lang="en-US" sz="2400" i="1" dirty="0">
                <a:solidFill>
                  <a:schemeClr val="bg1"/>
                </a:solidFill>
              </a:rPr>
              <a:t>, </a:t>
            </a:r>
            <a:r>
              <a:rPr lang="en-US" sz="2400" dirty="0">
                <a:solidFill>
                  <a:schemeClr val="bg1"/>
                </a:solidFill>
              </a:rPr>
              <a:t>62 CPR</a:t>
            </a:r>
            <a:r>
              <a:rPr lang="en-US" sz="2400" i="1" dirty="0">
                <a:solidFill>
                  <a:schemeClr val="bg1"/>
                </a:solidFill>
              </a:rPr>
              <a:t> </a:t>
            </a:r>
            <a:r>
              <a:rPr lang="en-US" sz="2400" dirty="0">
                <a:solidFill>
                  <a:schemeClr val="bg1"/>
                </a:solidFill>
              </a:rPr>
              <a:t>(4</a:t>
            </a:r>
            <a:r>
              <a:rPr lang="en-US" sz="2400" baseline="30000" dirty="0">
                <a:solidFill>
                  <a:schemeClr val="bg1"/>
                </a:solidFill>
              </a:rPr>
              <a:t>th</a:t>
            </a:r>
            <a:r>
              <a:rPr lang="en-US" sz="2400" dirty="0">
                <a:solidFill>
                  <a:schemeClr val="bg1"/>
                </a:solidFill>
              </a:rPr>
              <a:t>) 75, [2007] TMOB No. 66</a:t>
            </a:r>
          </a:p>
          <a:p>
            <a:pPr>
              <a:lnSpc>
                <a:spcPct val="100000"/>
              </a:lnSpc>
            </a:pPr>
            <a:r>
              <a:rPr lang="en-CA" sz="2400" b="1" dirty="0">
                <a:solidFill>
                  <a:schemeClr val="bg1"/>
                </a:solidFill>
              </a:rPr>
              <a:t>Decision</a:t>
            </a:r>
            <a:r>
              <a:rPr lang="en-CA" sz="2400" b="1" dirty="0">
                <a:solidFill>
                  <a:srgbClr val="FF0000"/>
                </a:solidFill>
              </a:rPr>
              <a:t>:</a:t>
            </a:r>
            <a:r>
              <a:rPr lang="en-CA" sz="2400" b="1" dirty="0">
                <a:solidFill>
                  <a:schemeClr val="bg1"/>
                </a:solidFill>
              </a:rPr>
              <a:t> </a:t>
            </a:r>
            <a:r>
              <a:rPr lang="en-CA" sz="2400" dirty="0">
                <a:solidFill>
                  <a:schemeClr val="bg1"/>
                </a:solidFill>
              </a:rPr>
              <a:t>“The Mark … </a:t>
            </a:r>
            <a:r>
              <a:rPr lang="en-CA" sz="2400" dirty="0">
                <a:solidFill>
                  <a:srgbClr val="FFFF00"/>
                </a:solidFill>
              </a:rPr>
              <a:t>clearly describe[s] as a matter of first impression that the Applicant’s soups and soup bases are ‘better than </a:t>
            </a:r>
            <a:r>
              <a:rPr lang="en-CA" sz="2400" dirty="0" err="1">
                <a:solidFill>
                  <a:srgbClr val="FFFF00"/>
                </a:solidFill>
              </a:rPr>
              <a:t>boullion</a:t>
            </a:r>
            <a:r>
              <a:rPr lang="en-CA" sz="2400" dirty="0">
                <a:solidFill>
                  <a:srgbClr val="FFFF00"/>
                </a:solidFill>
              </a:rPr>
              <a:t>’, a laudatory description that is contrary to s. 12(1)(b)</a:t>
            </a:r>
            <a:r>
              <a:rPr lang="en-CA" sz="2400" dirty="0">
                <a:solidFill>
                  <a:schemeClr val="bg1"/>
                </a:solidFill>
              </a:rPr>
              <a:t>”</a:t>
            </a:r>
          </a:p>
          <a:p>
            <a:pPr>
              <a:lnSpc>
                <a:spcPct val="100000"/>
              </a:lnSpc>
            </a:pPr>
            <a:r>
              <a:rPr lang="en-CA" sz="2400" b="1" dirty="0">
                <a:solidFill>
                  <a:schemeClr val="bg1"/>
                </a:solidFill>
              </a:rPr>
              <a:t>Policy justification</a:t>
            </a:r>
            <a:r>
              <a:rPr lang="en-CA" sz="2400" b="1" dirty="0">
                <a:solidFill>
                  <a:srgbClr val="FF0000"/>
                </a:solidFill>
              </a:rPr>
              <a:t>:</a:t>
            </a:r>
            <a:r>
              <a:rPr lang="en-CA" sz="2400" b="1" dirty="0">
                <a:solidFill>
                  <a:schemeClr val="bg1"/>
                </a:solidFill>
              </a:rPr>
              <a:t>  </a:t>
            </a:r>
            <a:r>
              <a:rPr lang="en-CA" sz="2400" dirty="0">
                <a:solidFill>
                  <a:schemeClr val="bg1"/>
                </a:solidFill>
              </a:rPr>
              <a:t>This is an ordinary, grammatical phrase that others in the industry should be able to use to fairly describe their products. / different decision - “</a:t>
            </a:r>
            <a:r>
              <a:rPr lang="en-CA" sz="2400" dirty="0">
                <a:solidFill>
                  <a:srgbClr val="FFFF00"/>
                </a:solidFill>
              </a:rPr>
              <a:t>the vocabulary of the English language is common property</a:t>
            </a:r>
            <a:r>
              <a:rPr lang="en-CA" sz="2400" dirty="0">
                <a:solidFill>
                  <a:srgbClr val="FF0000"/>
                </a:solidFill>
              </a:rPr>
              <a:t>:</a:t>
            </a:r>
            <a:r>
              <a:rPr lang="en-CA" sz="2400" dirty="0">
                <a:solidFill>
                  <a:srgbClr val="FFFF00"/>
                </a:solidFill>
              </a:rPr>
              <a:t> it belongs to all</a:t>
            </a:r>
            <a:r>
              <a:rPr lang="en-CA" sz="2400" dirty="0">
                <a:solidFill>
                  <a:schemeClr val="bg1"/>
                </a:solidFill>
              </a:rPr>
              <a:t>” (</a:t>
            </a:r>
            <a:r>
              <a:rPr lang="en-US" sz="2400" i="1" dirty="0">
                <a:solidFill>
                  <a:schemeClr val="bg1"/>
                </a:solidFill>
              </a:rPr>
              <a:t>Eastman Photographic Materials Company Ltd. v. Comptroller-General of Patents, Designs and Trade Marks</a:t>
            </a:r>
            <a:r>
              <a:rPr lang="en-US" sz="2400" dirty="0">
                <a:solidFill>
                  <a:schemeClr val="bg1"/>
                </a:solidFill>
              </a:rPr>
              <a:t>, [1898] A.C. 571 (H.L.), Lord </a:t>
            </a:r>
            <a:r>
              <a:rPr lang="en-US" sz="2400" dirty="0" err="1">
                <a:solidFill>
                  <a:schemeClr val="bg1"/>
                </a:solidFill>
              </a:rPr>
              <a:t>Herschell</a:t>
            </a:r>
            <a:r>
              <a:rPr lang="en-US" sz="2400" dirty="0">
                <a:solidFill>
                  <a:schemeClr val="bg1"/>
                </a:solidFill>
              </a:rPr>
              <a:t> at page 580 ”</a:t>
            </a:r>
            <a:endParaRPr lang="en-CA" sz="2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55</a:t>
            </a:fld>
            <a:endParaRPr lang="en-US"/>
          </a:p>
        </p:txBody>
      </p:sp>
    </p:spTree>
    <p:extLst>
      <p:ext uri="{BB962C8B-B14F-4D97-AF65-F5344CB8AC3E}">
        <p14:creationId xmlns:p14="http://schemas.microsoft.com/office/powerpoint/2010/main" val="3795842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ABFF-5857-3F4F-9608-0180B1D0BC94}"/>
              </a:ext>
            </a:extLst>
          </p:cNvPr>
          <p:cNvSpPr>
            <a:spLocks noGrp="1"/>
          </p:cNvSpPr>
          <p:nvPr>
            <p:ph type="title"/>
          </p:nvPr>
        </p:nvSpPr>
        <p:spPr>
          <a:xfrm>
            <a:off x="204717" y="326593"/>
            <a:ext cx="8748214" cy="1016000"/>
          </a:xfrm>
        </p:spPr>
        <p:txBody>
          <a:bodyPr>
            <a:normAutofit fontScale="90000"/>
          </a:bodyPr>
          <a:lstStyle/>
          <a:p>
            <a:pPr algn="ctr"/>
            <a:r>
              <a:rPr lang="en-US" dirty="0">
                <a:solidFill>
                  <a:srgbClr val="FFFF00"/>
                </a:solidFill>
              </a:rPr>
              <a:t>What about</a:t>
            </a:r>
            <a:r>
              <a:rPr lang="en-US" dirty="0">
                <a:solidFill>
                  <a:srgbClr val="FF0000"/>
                </a:solidFill>
              </a:rPr>
              <a:t>?</a:t>
            </a:r>
            <a:r>
              <a:rPr lang="en-US" dirty="0">
                <a:solidFill>
                  <a:schemeClr val="bg1"/>
                </a:solidFill>
              </a:rPr>
              <a:t>...</a:t>
            </a:r>
            <a:r>
              <a:rPr lang="en-US" dirty="0">
                <a:solidFill>
                  <a:srgbClr val="FFFF00"/>
                </a:solidFill>
              </a:rPr>
              <a:t>Descriptive</a:t>
            </a:r>
            <a:r>
              <a:rPr lang="en-US" dirty="0">
                <a:solidFill>
                  <a:srgbClr val="FF0000"/>
                </a:solidFill>
              </a:rPr>
              <a:t> or </a:t>
            </a:r>
            <a:r>
              <a:rPr lang="en-US" dirty="0">
                <a:solidFill>
                  <a:srgbClr val="FFFF00"/>
                </a:solidFill>
              </a:rPr>
              <a:t>Misdescriptive</a:t>
            </a:r>
          </a:p>
        </p:txBody>
      </p:sp>
      <p:pic>
        <p:nvPicPr>
          <p:cNvPr id="4" name="Picture 3">
            <a:extLst>
              <a:ext uri="{FF2B5EF4-FFF2-40B4-BE49-F238E27FC236}">
                <a16:creationId xmlns:a16="http://schemas.microsoft.com/office/drawing/2014/main" id="{EFCEC3BA-38DB-BB4F-B50C-84334DCDEC05}"/>
              </a:ext>
            </a:extLst>
          </p:cNvPr>
          <p:cNvPicPr>
            <a:picLocks noChangeAspect="1"/>
          </p:cNvPicPr>
          <p:nvPr/>
        </p:nvPicPr>
        <p:blipFill>
          <a:blip r:embed="rId2"/>
          <a:stretch>
            <a:fillRect/>
          </a:stretch>
        </p:blipFill>
        <p:spPr>
          <a:xfrm>
            <a:off x="2518339" y="1828115"/>
            <a:ext cx="4107321" cy="3201770"/>
          </a:xfrm>
          <a:prstGeom prst="rect">
            <a:avLst/>
          </a:prstGeom>
        </p:spPr>
      </p:pic>
    </p:spTree>
    <p:extLst>
      <p:ext uri="{BB962C8B-B14F-4D97-AF65-F5344CB8AC3E}">
        <p14:creationId xmlns:p14="http://schemas.microsoft.com/office/powerpoint/2010/main" val="1858304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5E07-9A1F-A54C-8581-D216022CCDD2}"/>
              </a:ext>
            </a:extLst>
          </p:cNvPr>
          <p:cNvSpPr>
            <a:spLocks noGrp="1"/>
          </p:cNvSpPr>
          <p:nvPr>
            <p:ph type="title"/>
          </p:nvPr>
        </p:nvSpPr>
        <p:spPr/>
        <p:txBody>
          <a:bodyPr/>
          <a:lstStyle/>
          <a:p>
            <a:pPr algn="ctr"/>
            <a:r>
              <a:rPr lang="en-US" dirty="0">
                <a:solidFill>
                  <a:srgbClr val="FFFF00"/>
                </a:solidFill>
              </a:rPr>
              <a:t>From</a:t>
            </a:r>
            <a:r>
              <a:rPr lang="en-US" dirty="0">
                <a:solidFill>
                  <a:srgbClr val="FF0000"/>
                </a:solidFill>
              </a:rPr>
              <a:t>...</a:t>
            </a:r>
          </a:p>
        </p:txBody>
      </p:sp>
      <p:pic>
        <p:nvPicPr>
          <p:cNvPr id="3" name="Picture 2">
            <a:extLst>
              <a:ext uri="{FF2B5EF4-FFF2-40B4-BE49-F238E27FC236}">
                <a16:creationId xmlns:a16="http://schemas.microsoft.com/office/drawing/2014/main" id="{4424226A-375D-7749-A6A2-4265227BA957}"/>
              </a:ext>
            </a:extLst>
          </p:cNvPr>
          <p:cNvPicPr>
            <a:picLocks noChangeAspect="1"/>
          </p:cNvPicPr>
          <p:nvPr/>
        </p:nvPicPr>
        <p:blipFill>
          <a:blip r:embed="rId2"/>
          <a:stretch>
            <a:fillRect/>
          </a:stretch>
        </p:blipFill>
        <p:spPr>
          <a:xfrm>
            <a:off x="1914896" y="1717798"/>
            <a:ext cx="5480666" cy="3626097"/>
          </a:xfrm>
          <a:prstGeom prst="rect">
            <a:avLst/>
          </a:prstGeom>
        </p:spPr>
      </p:pic>
    </p:spTree>
    <p:extLst>
      <p:ext uri="{BB962C8B-B14F-4D97-AF65-F5344CB8AC3E}">
        <p14:creationId xmlns:p14="http://schemas.microsoft.com/office/powerpoint/2010/main" val="204996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889381-222B-6042-8D5C-2DAF2CEF255E}"/>
              </a:ext>
            </a:extLst>
          </p:cNvPr>
          <p:cNvPicPr>
            <a:picLocks noChangeAspect="1"/>
          </p:cNvPicPr>
          <p:nvPr/>
        </p:nvPicPr>
        <p:blipFill>
          <a:blip r:embed="rId2"/>
          <a:stretch>
            <a:fillRect/>
          </a:stretch>
        </p:blipFill>
        <p:spPr>
          <a:xfrm>
            <a:off x="758483" y="997527"/>
            <a:ext cx="7627034" cy="4299804"/>
          </a:xfrm>
          <a:prstGeom prst="rect">
            <a:avLst/>
          </a:prstGeom>
        </p:spPr>
      </p:pic>
    </p:spTree>
    <p:extLst>
      <p:ext uri="{BB962C8B-B14F-4D97-AF65-F5344CB8AC3E}">
        <p14:creationId xmlns:p14="http://schemas.microsoft.com/office/powerpoint/2010/main" val="320649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EA9380-8B59-3847-952C-003FEAD1C469}"/>
              </a:ext>
            </a:extLst>
          </p:cNvPr>
          <p:cNvPicPr>
            <a:picLocks noChangeAspect="1"/>
          </p:cNvPicPr>
          <p:nvPr/>
        </p:nvPicPr>
        <p:blipFill>
          <a:blip r:embed="rId2"/>
          <a:stretch>
            <a:fillRect/>
          </a:stretch>
        </p:blipFill>
        <p:spPr>
          <a:xfrm>
            <a:off x="2115787" y="597724"/>
            <a:ext cx="4912426" cy="4912426"/>
          </a:xfrm>
          <a:prstGeom prst="rect">
            <a:avLst/>
          </a:prstGeom>
        </p:spPr>
      </p:pic>
    </p:spTree>
    <p:extLst>
      <p:ext uri="{BB962C8B-B14F-4D97-AF65-F5344CB8AC3E}">
        <p14:creationId xmlns:p14="http://schemas.microsoft.com/office/powerpoint/2010/main" val="253451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D6CA9B44-CEE6-EF40-B953-CF7A0E2D8636}"/>
              </a:ext>
            </a:extLst>
          </p:cNvPr>
          <p:cNvPicPr>
            <a:picLocks noChangeAspect="1"/>
          </p:cNvPicPr>
          <p:nvPr/>
        </p:nvPicPr>
        <p:blipFill>
          <a:blip r:embed="rId2"/>
          <a:stretch>
            <a:fillRect/>
          </a:stretch>
        </p:blipFill>
        <p:spPr>
          <a:xfrm rot="5400000">
            <a:off x="1834055" y="1020816"/>
            <a:ext cx="5475890" cy="4106918"/>
          </a:xfrm>
          <a:prstGeom prst="rect">
            <a:avLst/>
          </a:prstGeom>
        </p:spPr>
      </p:pic>
    </p:spTree>
    <p:extLst>
      <p:ext uri="{BB962C8B-B14F-4D97-AF65-F5344CB8AC3E}">
        <p14:creationId xmlns:p14="http://schemas.microsoft.com/office/powerpoint/2010/main" val="1314351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760"/>
            <a:ext cx="8229600" cy="485383"/>
          </a:xfrm>
        </p:spPr>
        <p:txBody>
          <a:bodyPr>
            <a:normAutofit fontScale="90000"/>
          </a:bodyPr>
          <a:lstStyle/>
          <a:p>
            <a:r>
              <a:rPr lang="en-US" b="1" dirty="0">
                <a:solidFill>
                  <a:srgbClr val="FFFF00"/>
                </a:solidFill>
              </a:rPr>
              <a:t>Trademarks	</a:t>
            </a:r>
          </a:p>
        </p:txBody>
      </p:sp>
      <p:sp>
        <p:nvSpPr>
          <p:cNvPr id="2" name="Content Placeholder 1"/>
          <p:cNvSpPr>
            <a:spLocks noGrp="1"/>
          </p:cNvSpPr>
          <p:nvPr>
            <p:ph idx="1"/>
          </p:nvPr>
        </p:nvSpPr>
        <p:spPr>
          <a:xfrm>
            <a:off x="213757" y="961900"/>
            <a:ext cx="8847116" cy="4916385"/>
          </a:xfrm>
        </p:spPr>
        <p:txBody>
          <a:bodyPr>
            <a:normAutofit fontScale="92500" lnSpcReduction="10000"/>
          </a:bodyPr>
          <a:lstStyle/>
          <a:p>
            <a:pPr>
              <a:lnSpc>
                <a:spcPct val="110000"/>
              </a:lnSpc>
            </a:pPr>
            <a:r>
              <a:rPr lang="en-US" sz="2200" i="1" dirty="0">
                <a:solidFill>
                  <a:srgbClr val="00B0F0"/>
                </a:solidFill>
                <a:latin typeface="+mn-lt"/>
              </a:rPr>
              <a:t>General Foods Ltd. v. Carnation Co. </a:t>
            </a:r>
            <a:r>
              <a:rPr lang="en-US" sz="2200" dirty="0">
                <a:solidFill>
                  <a:schemeClr val="bg1"/>
                </a:solidFill>
                <a:latin typeface="+mn-lt"/>
              </a:rPr>
              <a:t>(1978), 45 CPR (2d) 282 (TMOB)</a:t>
            </a:r>
          </a:p>
          <a:p>
            <a:pPr>
              <a:lnSpc>
                <a:spcPct val="110000"/>
              </a:lnSpc>
            </a:pPr>
            <a:r>
              <a:rPr lang="en-US" sz="2200" dirty="0">
                <a:solidFill>
                  <a:schemeClr val="bg1"/>
                </a:solidFill>
                <a:latin typeface="+mn-lt"/>
              </a:rPr>
              <a:t>Can GFL register the TM “Instant Breakfast” for use in association with wares described as “fortified powder food for mixing with milk”? </a:t>
            </a:r>
          </a:p>
          <a:p>
            <a:pPr>
              <a:lnSpc>
                <a:spcPct val="110000"/>
              </a:lnSpc>
            </a:pPr>
            <a:r>
              <a:rPr lang="en-US" sz="2200" dirty="0">
                <a:solidFill>
                  <a:schemeClr val="bg1"/>
                </a:solidFill>
                <a:latin typeface="+mn-lt"/>
              </a:rPr>
              <a:t> S. 12(1): TM is </a:t>
            </a:r>
            <a:r>
              <a:rPr lang="en-US" sz="2200" dirty="0">
                <a:solidFill>
                  <a:srgbClr val="FFFF00"/>
                </a:solidFill>
                <a:latin typeface="+mn-lt"/>
              </a:rPr>
              <a:t>registrable if </a:t>
            </a:r>
            <a:r>
              <a:rPr lang="en-US" sz="2200" dirty="0">
                <a:solidFill>
                  <a:srgbClr val="FF0000"/>
                </a:solidFill>
                <a:latin typeface="+mn-lt"/>
              </a:rPr>
              <a:t>it </a:t>
            </a:r>
            <a:r>
              <a:rPr lang="en-CA" sz="2200" dirty="0" err="1">
                <a:solidFill>
                  <a:srgbClr val="FF0000"/>
                </a:solidFill>
                <a:latin typeface="+mn-lt"/>
              </a:rPr>
              <a:t>i</a:t>
            </a:r>
            <a:r>
              <a:rPr lang="en-US" sz="2200" dirty="0">
                <a:solidFill>
                  <a:srgbClr val="FF0000"/>
                </a:solidFill>
                <a:latin typeface="+mn-lt"/>
              </a:rPr>
              <a:t>s not</a:t>
            </a:r>
            <a:r>
              <a:rPr lang="en-US" sz="2200" dirty="0">
                <a:solidFill>
                  <a:schemeClr val="bg1"/>
                </a:solidFill>
                <a:latin typeface="+mn-lt"/>
              </a:rPr>
              <a:t> (c) </a:t>
            </a:r>
            <a:r>
              <a:rPr lang="en-US" sz="2200" dirty="0">
                <a:solidFill>
                  <a:srgbClr val="FFFF00"/>
                </a:solidFill>
                <a:latin typeface="+mn-lt"/>
              </a:rPr>
              <a:t>Name in any language </a:t>
            </a:r>
            <a:r>
              <a:rPr lang="en-US" sz="2200" dirty="0">
                <a:solidFill>
                  <a:schemeClr val="bg1"/>
                </a:solidFill>
                <a:latin typeface="+mn-lt"/>
              </a:rPr>
              <a:t>of any of the wares or services in connection with which it is used</a:t>
            </a:r>
          </a:p>
          <a:p>
            <a:pPr>
              <a:lnSpc>
                <a:spcPct val="110000"/>
              </a:lnSpc>
            </a:pPr>
            <a:r>
              <a:rPr lang="en-CA" sz="2200" dirty="0">
                <a:solidFill>
                  <a:schemeClr val="bg1"/>
                </a:solidFill>
                <a:latin typeface="+mn-lt"/>
              </a:rPr>
              <a:t>Also </a:t>
            </a:r>
            <a:r>
              <a:rPr lang="en-CA" sz="2200" dirty="0">
                <a:solidFill>
                  <a:srgbClr val="FFFF00"/>
                </a:solidFill>
                <a:latin typeface="+mn-lt"/>
              </a:rPr>
              <a:t>s.30(a)</a:t>
            </a:r>
            <a:r>
              <a:rPr lang="en-CA" sz="2200" dirty="0">
                <a:solidFill>
                  <a:schemeClr val="bg1"/>
                </a:solidFill>
                <a:latin typeface="+mn-lt"/>
              </a:rPr>
              <a:t> of the Trademarks Act in setting specifics for TM applications requires that </a:t>
            </a:r>
            <a:r>
              <a:rPr lang="en-CA" sz="2200" dirty="0">
                <a:solidFill>
                  <a:srgbClr val="FFFF00"/>
                </a:solidFill>
                <a:latin typeface="+mn-lt"/>
              </a:rPr>
              <a:t>applications must contain </a:t>
            </a:r>
            <a:r>
              <a:rPr lang="en-CA" sz="2200" i="1" dirty="0">
                <a:solidFill>
                  <a:srgbClr val="FFFF00"/>
                </a:solidFill>
                <a:latin typeface="+mn-lt"/>
              </a:rPr>
              <a:t>“a statement in ordinary commercial terms </a:t>
            </a:r>
            <a:r>
              <a:rPr lang="en-CA" sz="2200" i="1" dirty="0">
                <a:solidFill>
                  <a:schemeClr val="bg1"/>
                </a:solidFill>
                <a:latin typeface="+mn-lt"/>
              </a:rPr>
              <a:t>of the specific goods or services in association with which the mark has been or is proposed to be used.”</a:t>
            </a:r>
          </a:p>
          <a:p>
            <a:pPr>
              <a:lnSpc>
                <a:spcPct val="110000"/>
              </a:lnSpc>
            </a:pPr>
            <a:r>
              <a:rPr lang="en-CA" sz="2200" dirty="0">
                <a:solidFill>
                  <a:schemeClr val="bg1"/>
                </a:solidFill>
                <a:latin typeface="+mn-lt"/>
              </a:rPr>
              <a:t>Are the words </a:t>
            </a:r>
            <a:r>
              <a:rPr lang="en-CA" sz="2200" dirty="0">
                <a:solidFill>
                  <a:srgbClr val="FFFF00"/>
                </a:solidFill>
                <a:latin typeface="+mn-lt"/>
              </a:rPr>
              <a:t>“fortified powder food for mixing with milk” ordinary commercial terms</a:t>
            </a:r>
            <a:r>
              <a:rPr lang="en-CA" sz="2200" dirty="0">
                <a:solidFill>
                  <a:schemeClr val="bg1"/>
                </a:solidFill>
                <a:latin typeface="+mn-lt"/>
              </a:rPr>
              <a:t>? </a:t>
            </a:r>
            <a:r>
              <a:rPr lang="en-CA" sz="2200" dirty="0">
                <a:solidFill>
                  <a:srgbClr val="FF0000"/>
                </a:solidFill>
                <a:latin typeface="+mn-lt"/>
              </a:rPr>
              <a:t>Board held no. </a:t>
            </a:r>
            <a:r>
              <a:rPr lang="en-CA" sz="2200" dirty="0">
                <a:solidFill>
                  <a:schemeClr val="bg1"/>
                </a:solidFill>
                <a:latin typeface="+mn-lt"/>
              </a:rPr>
              <a:t>Statement in ordinary commercial terms for the product would be “instant breakfast”.</a:t>
            </a:r>
          </a:p>
          <a:p>
            <a:pPr>
              <a:lnSpc>
                <a:spcPct val="110000"/>
              </a:lnSpc>
            </a:pPr>
            <a:r>
              <a:rPr lang="en-CA" sz="2200" dirty="0">
                <a:solidFill>
                  <a:schemeClr val="bg1"/>
                </a:solidFill>
                <a:latin typeface="+mn-lt"/>
              </a:rPr>
              <a:t>Accordingly, </a:t>
            </a:r>
            <a:r>
              <a:rPr lang="en-CA" sz="2200" dirty="0">
                <a:solidFill>
                  <a:srgbClr val="FFFF00"/>
                </a:solidFill>
                <a:latin typeface="+mn-lt"/>
              </a:rPr>
              <a:t>application to register the TM Instant Breakfast</a:t>
            </a:r>
            <a:r>
              <a:rPr lang="en-CA" sz="2200" dirty="0">
                <a:solidFill>
                  <a:schemeClr val="bg1"/>
                </a:solidFill>
                <a:latin typeface="+mn-lt"/>
              </a:rPr>
              <a:t>, which is also the name of the wares in English was found </a:t>
            </a:r>
            <a:r>
              <a:rPr lang="en-CA" sz="2200" dirty="0">
                <a:solidFill>
                  <a:srgbClr val="FFFF00"/>
                </a:solidFill>
                <a:latin typeface="+mn-lt"/>
              </a:rPr>
              <a:t>not registrable per s. 12(1)(c).</a:t>
            </a:r>
          </a:p>
          <a:p>
            <a:pPr lvl="1"/>
            <a:endParaRPr lang="en-US"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60</a:t>
            </a:fld>
            <a:endParaRPr lang="en-US"/>
          </a:p>
        </p:txBody>
      </p:sp>
    </p:spTree>
    <p:extLst>
      <p:ext uri="{BB962C8B-B14F-4D97-AF65-F5344CB8AC3E}">
        <p14:creationId xmlns:p14="http://schemas.microsoft.com/office/powerpoint/2010/main" val="1837768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Trademarks	</a:t>
            </a:r>
          </a:p>
        </p:txBody>
      </p:sp>
      <p:sp>
        <p:nvSpPr>
          <p:cNvPr id="2" name="Content Placeholder 1"/>
          <p:cNvSpPr>
            <a:spLocks noGrp="1"/>
          </p:cNvSpPr>
          <p:nvPr>
            <p:ph idx="1"/>
          </p:nvPr>
        </p:nvSpPr>
        <p:spPr/>
        <p:txBody>
          <a:bodyPr>
            <a:normAutofit/>
          </a:bodyPr>
          <a:lstStyle/>
          <a:p>
            <a:pPr marL="0" indent="0">
              <a:lnSpc>
                <a:spcPct val="100000"/>
              </a:lnSpc>
              <a:buNone/>
            </a:pPr>
            <a:r>
              <a:rPr lang="en-US" sz="2600" dirty="0">
                <a:solidFill>
                  <a:schemeClr val="bg1"/>
                </a:solidFill>
              </a:rPr>
              <a:t>What is the </a:t>
            </a:r>
            <a:r>
              <a:rPr lang="en-US" sz="2600" dirty="0">
                <a:solidFill>
                  <a:srgbClr val="FFFF00"/>
                </a:solidFill>
              </a:rPr>
              <a:t>significance in the distinction </a:t>
            </a:r>
            <a:r>
              <a:rPr lang="en-US" sz="2600" dirty="0">
                <a:solidFill>
                  <a:schemeClr val="bg1"/>
                </a:solidFill>
              </a:rPr>
              <a:t>between s. </a:t>
            </a:r>
            <a:r>
              <a:rPr lang="en-US" sz="2600" dirty="0">
                <a:solidFill>
                  <a:srgbClr val="FFFF00"/>
                </a:solidFill>
              </a:rPr>
              <a:t>12(1)(b) and 12(1)(c)</a:t>
            </a:r>
            <a:r>
              <a:rPr lang="en-US" sz="2600" dirty="0">
                <a:solidFill>
                  <a:srgbClr val="FF0000"/>
                </a:solidFill>
              </a:rPr>
              <a:t>?</a:t>
            </a:r>
            <a:r>
              <a:rPr lang="en-US" sz="2600" dirty="0">
                <a:solidFill>
                  <a:srgbClr val="FFFF00"/>
                </a:solidFill>
              </a:rPr>
              <a:t> </a:t>
            </a:r>
            <a:r>
              <a:rPr lang="en-US" sz="2600" dirty="0">
                <a:solidFill>
                  <a:schemeClr val="bg1"/>
                </a:solidFill>
              </a:rPr>
              <a:t>Why might this distinction have been formalized in the TMA?</a:t>
            </a:r>
          </a:p>
          <a:p>
            <a:pPr marL="0" indent="0">
              <a:lnSpc>
                <a:spcPct val="100000"/>
              </a:lnSpc>
              <a:buNone/>
            </a:pPr>
            <a:r>
              <a:rPr lang="en-CA" sz="2400" b="1" i="1" dirty="0">
                <a:solidFill>
                  <a:schemeClr val="bg1"/>
                </a:solidFill>
              </a:rPr>
              <a:t>12</a:t>
            </a:r>
            <a:r>
              <a:rPr lang="en-CA" sz="2400" i="1" dirty="0">
                <a:solidFill>
                  <a:schemeClr val="bg1"/>
                </a:solidFill>
              </a:rPr>
              <a:t> </a:t>
            </a:r>
            <a:r>
              <a:rPr lang="en-CA" sz="2400" b="1" i="1" dirty="0">
                <a:solidFill>
                  <a:schemeClr val="bg1"/>
                </a:solidFill>
              </a:rPr>
              <a:t>(1)</a:t>
            </a:r>
            <a:r>
              <a:rPr lang="en-CA" sz="2400" i="1" dirty="0">
                <a:solidFill>
                  <a:schemeClr val="bg1"/>
                </a:solidFill>
              </a:rPr>
              <a:t> Subject to subsection (2), a trademark is registrable if it is not..</a:t>
            </a:r>
          </a:p>
          <a:p>
            <a:pPr marL="400050" lvl="1" indent="0">
              <a:lnSpc>
                <a:spcPct val="100000"/>
              </a:lnSpc>
              <a:buNone/>
            </a:pPr>
            <a:r>
              <a:rPr lang="en-CA" sz="2400" b="1" i="1" dirty="0">
                <a:solidFill>
                  <a:schemeClr val="bg1"/>
                </a:solidFill>
              </a:rPr>
              <a:t>(b)</a:t>
            </a:r>
            <a:r>
              <a:rPr lang="en-CA" sz="2400" i="1" dirty="0">
                <a:solidFill>
                  <a:schemeClr val="bg1"/>
                </a:solidFill>
              </a:rPr>
              <a:t> …either </a:t>
            </a:r>
            <a:r>
              <a:rPr lang="en-CA" sz="2400" i="1" dirty="0">
                <a:solidFill>
                  <a:srgbClr val="FF0000"/>
                </a:solidFill>
              </a:rPr>
              <a:t>clearly descriptive or deceptively </a:t>
            </a:r>
            <a:r>
              <a:rPr lang="en-CA" sz="2400" i="1" dirty="0" err="1">
                <a:solidFill>
                  <a:srgbClr val="FF0000"/>
                </a:solidFill>
              </a:rPr>
              <a:t>misdescriptive</a:t>
            </a:r>
            <a:r>
              <a:rPr lang="en-CA" sz="2400" i="1" dirty="0">
                <a:solidFill>
                  <a:srgbClr val="FF0000"/>
                </a:solidFill>
              </a:rPr>
              <a:t> </a:t>
            </a:r>
            <a:r>
              <a:rPr lang="en-CA" sz="2400" i="1" dirty="0">
                <a:solidFill>
                  <a:schemeClr val="bg1"/>
                </a:solidFill>
              </a:rPr>
              <a:t>in the English or French language </a:t>
            </a:r>
            <a:r>
              <a:rPr lang="en-CA" sz="2400" i="1" dirty="0">
                <a:solidFill>
                  <a:srgbClr val="FFFF00"/>
                </a:solidFill>
              </a:rPr>
              <a:t>of the character or quality of the goods or services in association with which it is used</a:t>
            </a:r>
            <a:r>
              <a:rPr lang="en-CA" sz="2400" i="1" dirty="0">
                <a:solidFill>
                  <a:schemeClr val="bg1"/>
                </a:solidFill>
              </a:rPr>
              <a:t>…;</a:t>
            </a:r>
            <a:endParaRPr lang="en-US" sz="2400" i="1" dirty="0">
              <a:solidFill>
                <a:schemeClr val="bg1"/>
              </a:solidFill>
            </a:endParaRPr>
          </a:p>
          <a:p>
            <a:pPr marL="400050" lvl="1" indent="0">
              <a:lnSpc>
                <a:spcPct val="100000"/>
              </a:lnSpc>
              <a:buNone/>
            </a:pPr>
            <a:r>
              <a:rPr lang="en-CA" sz="2400" b="1" i="1" dirty="0">
                <a:solidFill>
                  <a:schemeClr val="bg1"/>
                </a:solidFill>
              </a:rPr>
              <a:t>(c)</a:t>
            </a:r>
            <a:r>
              <a:rPr lang="en-CA" sz="2400" i="1" dirty="0">
                <a:solidFill>
                  <a:schemeClr val="bg1"/>
                </a:solidFill>
              </a:rPr>
              <a:t> the name in any language of any of the goods or services in connection with which it is used or proposed to be used;</a:t>
            </a:r>
            <a:endParaRPr lang="en-US" sz="2400" i="1"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61</a:t>
            </a:fld>
            <a:endParaRPr lang="en-US"/>
          </a:p>
        </p:txBody>
      </p:sp>
    </p:spTree>
    <p:extLst>
      <p:ext uri="{BB962C8B-B14F-4D97-AF65-F5344CB8AC3E}">
        <p14:creationId xmlns:p14="http://schemas.microsoft.com/office/powerpoint/2010/main" val="833425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330564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344697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3055-7185-9A40-BBC1-3744B3B4198C}"/>
              </a:ext>
            </a:extLst>
          </p:cNvPr>
          <p:cNvSpPr>
            <a:spLocks noGrp="1"/>
          </p:cNvSpPr>
          <p:nvPr>
            <p:ph type="title"/>
          </p:nvPr>
        </p:nvSpPr>
        <p:spPr>
          <a:xfrm>
            <a:off x="457200" y="255341"/>
            <a:ext cx="8229600" cy="1016000"/>
          </a:xfrm>
        </p:spPr>
        <p:txBody>
          <a:bodyPr>
            <a:normAutofit fontScale="90000"/>
          </a:bodyPr>
          <a:lstStyle/>
          <a:p>
            <a:pPr algn="ctr"/>
            <a:br>
              <a:rPr lang="en-US" b="1" dirty="0">
                <a:solidFill>
                  <a:srgbClr val="FFFF00"/>
                </a:solidFill>
              </a:rPr>
            </a:br>
            <a:r>
              <a:rPr lang="en-US" b="1" dirty="0">
                <a:solidFill>
                  <a:srgbClr val="FFFF00"/>
                </a:solidFill>
              </a:rPr>
              <a:t>Trademarks: </a:t>
            </a:r>
            <a:r>
              <a:rPr lang="en-US" dirty="0">
                <a:solidFill>
                  <a:schemeClr val="bg1"/>
                </a:solidFill>
              </a:rPr>
              <a:t>Distinguishing guise </a:t>
            </a:r>
            <a:r>
              <a:rPr lang="en-US" dirty="0">
                <a:solidFill>
                  <a:srgbClr val="FF0000"/>
                </a:solidFill>
              </a:rPr>
              <a:t>no more</a:t>
            </a:r>
            <a:br>
              <a:rPr lang="en-US" b="1" dirty="0">
                <a:solidFill>
                  <a:srgbClr val="FFFF00"/>
                </a:solidFill>
              </a:rPr>
            </a:br>
            <a:endParaRPr lang="en-US" dirty="0"/>
          </a:p>
        </p:txBody>
      </p:sp>
      <p:pic>
        <p:nvPicPr>
          <p:cNvPr id="4" name="Picture 3">
            <a:extLst>
              <a:ext uri="{FF2B5EF4-FFF2-40B4-BE49-F238E27FC236}">
                <a16:creationId xmlns:a16="http://schemas.microsoft.com/office/drawing/2014/main" id="{7ADAC499-1C76-A941-8E82-F752B29FDAAD}"/>
              </a:ext>
            </a:extLst>
          </p:cNvPr>
          <p:cNvPicPr>
            <a:picLocks noChangeAspect="1"/>
          </p:cNvPicPr>
          <p:nvPr/>
        </p:nvPicPr>
        <p:blipFill>
          <a:blip r:embed="rId2"/>
          <a:stretch>
            <a:fillRect/>
          </a:stretch>
        </p:blipFill>
        <p:spPr>
          <a:xfrm>
            <a:off x="2820629" y="1677629"/>
            <a:ext cx="3502741" cy="3502741"/>
          </a:xfrm>
          <a:prstGeom prst="rect">
            <a:avLst/>
          </a:prstGeom>
        </p:spPr>
      </p:pic>
    </p:spTree>
    <p:extLst>
      <p:ext uri="{BB962C8B-B14F-4D97-AF65-F5344CB8AC3E}">
        <p14:creationId xmlns:p14="http://schemas.microsoft.com/office/powerpoint/2010/main" val="13133862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Trademarks</a:t>
            </a:r>
            <a:r>
              <a:rPr lang="en-US" b="1" dirty="0"/>
              <a:t>	 </a:t>
            </a:r>
            <a:r>
              <a:rPr lang="en-US" b="1" dirty="0">
                <a:solidFill>
                  <a:schemeClr val="bg1"/>
                </a:solidFill>
              </a:rPr>
              <a:t>-</a:t>
            </a:r>
            <a:r>
              <a:rPr lang="en-US" b="1" dirty="0">
                <a:solidFill>
                  <a:srgbClr val="FF0000"/>
                </a:solidFill>
              </a:rPr>
              <a:t> changes</a:t>
            </a:r>
          </a:p>
        </p:txBody>
      </p:sp>
      <p:sp>
        <p:nvSpPr>
          <p:cNvPr id="2" name="Content Placeholder 1"/>
          <p:cNvSpPr>
            <a:spLocks noGrp="1"/>
          </p:cNvSpPr>
          <p:nvPr>
            <p:ph idx="1"/>
          </p:nvPr>
        </p:nvSpPr>
        <p:spPr/>
        <p:txBody>
          <a:bodyPr>
            <a:normAutofit/>
          </a:bodyPr>
          <a:lstStyle/>
          <a:p>
            <a:pPr>
              <a:lnSpc>
                <a:spcPct val="100000"/>
              </a:lnSpc>
            </a:pPr>
            <a:r>
              <a:rPr lang="en-US" sz="2800" b="1" dirty="0">
                <a:solidFill>
                  <a:srgbClr val="FFFF00"/>
                </a:solidFill>
              </a:rPr>
              <a:t>Distinguishing guise provisions repealed in 2019</a:t>
            </a:r>
          </a:p>
          <a:p>
            <a:pPr lvl="1">
              <a:lnSpc>
                <a:spcPct val="100000"/>
              </a:lnSpc>
              <a:buFont typeface="Courier New" panose="02070309020205020404" pitchFamily="49" charset="0"/>
              <a:buChar char="o"/>
            </a:pPr>
            <a:r>
              <a:rPr lang="en-US" sz="2800" dirty="0">
                <a:solidFill>
                  <a:schemeClr val="bg1"/>
                </a:solidFill>
                <a:latin typeface="Arial" charset="0"/>
              </a:rPr>
              <a:t>The </a:t>
            </a:r>
            <a:r>
              <a:rPr lang="en-US" sz="2800" dirty="0">
                <a:solidFill>
                  <a:srgbClr val="FFFF00"/>
                </a:solidFill>
                <a:latin typeface="Arial" charset="0"/>
              </a:rPr>
              <a:t>shape or design of the product or packaging that effectively distinguishes the product from others</a:t>
            </a:r>
            <a:r>
              <a:rPr lang="en-US" sz="2800" dirty="0">
                <a:solidFill>
                  <a:schemeClr val="bg1"/>
                </a:solidFill>
                <a:latin typeface="Arial" charset="0"/>
              </a:rPr>
              <a:t>. In order for a distinguishing guise to be registered, </a:t>
            </a:r>
            <a:r>
              <a:rPr lang="en-US" sz="2800" dirty="0">
                <a:solidFill>
                  <a:srgbClr val="FFFF00"/>
                </a:solidFill>
                <a:latin typeface="Arial" charset="0"/>
              </a:rPr>
              <a:t>it must be proven that it has become distinctive through usage</a:t>
            </a:r>
            <a:r>
              <a:rPr lang="en-US" sz="2800" dirty="0">
                <a:solidFill>
                  <a:schemeClr val="bg1"/>
                </a:solidFill>
                <a:latin typeface="Arial" charset="0"/>
              </a:rPr>
              <a:t>. </a:t>
            </a:r>
          </a:p>
          <a:p>
            <a:pPr lvl="1">
              <a:lnSpc>
                <a:spcPct val="100000"/>
              </a:lnSpc>
              <a:buFont typeface="Courier New" panose="02070309020205020404" pitchFamily="49" charset="0"/>
              <a:buChar char="o"/>
            </a:pPr>
            <a:r>
              <a:rPr lang="en-US" sz="2800" dirty="0">
                <a:solidFill>
                  <a:schemeClr val="bg1"/>
                </a:solidFill>
                <a:latin typeface="Arial" charset="0"/>
              </a:rPr>
              <a:t>S. 13 Trademarks Act </a:t>
            </a:r>
            <a:r>
              <a:rPr lang="en-US" sz="2800" dirty="0">
                <a:solidFill>
                  <a:srgbClr val="FF0000"/>
                </a:solidFill>
                <a:latin typeface="Arial" charset="0"/>
              </a:rPr>
              <a:t>REPEALED</a:t>
            </a:r>
          </a:p>
          <a:p>
            <a:pPr lvl="1">
              <a:lnSpc>
                <a:spcPct val="100000"/>
              </a:lnSpc>
              <a:buFont typeface="Courier New" panose="02070309020205020404" pitchFamily="49" charset="0"/>
              <a:buChar char="o"/>
            </a:pPr>
            <a:r>
              <a:rPr lang="en-US" sz="2800" dirty="0">
                <a:solidFill>
                  <a:schemeClr val="bg1"/>
                </a:solidFill>
                <a:latin typeface="Arial" charset="0"/>
              </a:rPr>
              <a:t>Example: shape of Coca-Cola bottle</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65</a:t>
            </a:fld>
            <a:endParaRPr lang="en-US"/>
          </a:p>
        </p:txBody>
      </p:sp>
      <p:pic>
        <p:nvPicPr>
          <p:cNvPr id="7" name="Picture 6">
            <a:extLst>
              <a:ext uri="{FF2B5EF4-FFF2-40B4-BE49-F238E27FC236}">
                <a16:creationId xmlns:a16="http://schemas.microsoft.com/office/drawing/2014/main" id="{C386C63D-5867-BD4A-A666-847129BA8839}"/>
              </a:ext>
            </a:extLst>
          </p:cNvPr>
          <p:cNvPicPr>
            <a:picLocks noChangeAspect="1"/>
          </p:cNvPicPr>
          <p:nvPr/>
        </p:nvPicPr>
        <p:blipFill>
          <a:blip r:embed="rId3"/>
          <a:stretch>
            <a:fillRect/>
          </a:stretch>
        </p:blipFill>
        <p:spPr>
          <a:xfrm>
            <a:off x="7678788" y="5082639"/>
            <a:ext cx="1008012" cy="1008012"/>
          </a:xfrm>
          <a:prstGeom prst="rect">
            <a:avLst/>
          </a:prstGeom>
        </p:spPr>
      </p:pic>
    </p:spTree>
    <p:extLst>
      <p:ext uri="{BB962C8B-B14F-4D97-AF65-F5344CB8AC3E}">
        <p14:creationId xmlns:p14="http://schemas.microsoft.com/office/powerpoint/2010/main" val="727890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75D6-BBF0-7D44-9A75-3CE2B8682A39}"/>
              </a:ext>
            </a:extLst>
          </p:cNvPr>
          <p:cNvSpPr>
            <a:spLocks noGrp="1"/>
          </p:cNvSpPr>
          <p:nvPr>
            <p:ph type="title"/>
          </p:nvPr>
        </p:nvSpPr>
        <p:spPr/>
        <p:txBody>
          <a:bodyPr/>
          <a:lstStyle/>
          <a:p>
            <a:r>
              <a:rPr lang="en-US" dirty="0">
                <a:solidFill>
                  <a:srgbClr val="FFFF00"/>
                </a:solidFill>
              </a:rPr>
              <a:t>Instead of </a:t>
            </a:r>
            <a:r>
              <a:rPr lang="en-US" dirty="0">
                <a:solidFill>
                  <a:srgbClr val="FF0000"/>
                </a:solidFill>
              </a:rPr>
              <a:t>“</a:t>
            </a:r>
            <a:r>
              <a:rPr lang="en-US" dirty="0">
                <a:solidFill>
                  <a:schemeClr val="bg1"/>
                </a:solidFill>
              </a:rPr>
              <a:t>distinguishing guise</a:t>
            </a:r>
            <a:r>
              <a:rPr lang="en-US" dirty="0">
                <a:solidFill>
                  <a:srgbClr val="FF0000"/>
                </a:solidFill>
              </a:rPr>
              <a:t>”</a:t>
            </a:r>
          </a:p>
        </p:txBody>
      </p:sp>
      <p:sp>
        <p:nvSpPr>
          <p:cNvPr id="3" name="Content Placeholder 2">
            <a:extLst>
              <a:ext uri="{FF2B5EF4-FFF2-40B4-BE49-F238E27FC236}">
                <a16:creationId xmlns:a16="http://schemas.microsoft.com/office/drawing/2014/main" id="{677B1517-F5F5-D14A-AAC3-F8D1558F6A8A}"/>
              </a:ext>
            </a:extLst>
          </p:cNvPr>
          <p:cNvSpPr>
            <a:spLocks noGrp="1"/>
          </p:cNvSpPr>
          <p:nvPr>
            <p:ph sz="quarter" idx="10"/>
          </p:nvPr>
        </p:nvSpPr>
        <p:spPr/>
        <p:txBody>
          <a:bodyPr>
            <a:normAutofit/>
          </a:bodyPr>
          <a:lstStyle/>
          <a:p>
            <a:pPr marL="0" indent="0">
              <a:lnSpc>
                <a:spcPct val="100000"/>
              </a:lnSpc>
              <a:buNone/>
            </a:pPr>
            <a:r>
              <a:rPr lang="en-CA" sz="3600" b="1" i="1" dirty="0">
                <a:solidFill>
                  <a:schemeClr val="bg1"/>
                </a:solidFill>
              </a:rPr>
              <a:t>s. 2 …“</a:t>
            </a:r>
            <a:r>
              <a:rPr lang="en-CA" sz="3600" b="1" i="1" dirty="0">
                <a:solidFill>
                  <a:srgbClr val="FFFF00"/>
                </a:solidFill>
              </a:rPr>
              <a:t>sign</a:t>
            </a:r>
            <a:r>
              <a:rPr lang="en-CA" sz="3600" i="1" dirty="0">
                <a:solidFill>
                  <a:schemeClr val="bg1"/>
                </a:solidFill>
              </a:rPr>
              <a:t> includes a word, a personal name, a design, a letter, a numeral, a colour, a figurative element, a </a:t>
            </a:r>
            <a:r>
              <a:rPr lang="en-CA" sz="3600" i="1" dirty="0">
                <a:solidFill>
                  <a:srgbClr val="FFFF00"/>
                </a:solidFill>
              </a:rPr>
              <a:t>three-dimensional shape</a:t>
            </a:r>
            <a:r>
              <a:rPr lang="en-CA" sz="3600" i="1" dirty="0">
                <a:solidFill>
                  <a:schemeClr val="bg1"/>
                </a:solidFill>
              </a:rPr>
              <a:t>, a hologram, a moving image, </a:t>
            </a:r>
            <a:r>
              <a:rPr lang="en-CA" sz="3600" i="1" dirty="0">
                <a:solidFill>
                  <a:srgbClr val="FFFF00"/>
                </a:solidFill>
              </a:rPr>
              <a:t>a mode of packaging goods</a:t>
            </a:r>
            <a:r>
              <a:rPr lang="en-CA" sz="3600" i="1" dirty="0">
                <a:solidFill>
                  <a:schemeClr val="bg1"/>
                </a:solidFill>
              </a:rPr>
              <a:t>, a sound, a scent, a taste, a texture and the positioning of a sign;” </a:t>
            </a:r>
            <a:endParaRPr lang="en-US" sz="3600" i="1" dirty="0">
              <a:solidFill>
                <a:schemeClr val="bg1"/>
              </a:solidFill>
            </a:endParaRPr>
          </a:p>
        </p:txBody>
      </p:sp>
    </p:spTree>
    <p:extLst>
      <p:ext uri="{BB962C8B-B14F-4D97-AF65-F5344CB8AC3E}">
        <p14:creationId xmlns:p14="http://schemas.microsoft.com/office/powerpoint/2010/main" val="571372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33819"/>
          </a:xfrm>
        </p:spPr>
        <p:txBody>
          <a:bodyPr/>
          <a:lstStyle/>
          <a:p>
            <a:r>
              <a:rPr lang="en-US" b="1" dirty="0">
                <a:solidFill>
                  <a:srgbClr val="FFFF00"/>
                </a:solidFill>
              </a:rPr>
              <a:t>Trademarks</a:t>
            </a:r>
            <a:r>
              <a:rPr lang="en-US" b="1" dirty="0"/>
              <a:t>	</a:t>
            </a:r>
          </a:p>
        </p:txBody>
      </p:sp>
      <p:sp>
        <p:nvSpPr>
          <p:cNvPr id="2" name="Content Placeholder 1"/>
          <p:cNvSpPr>
            <a:spLocks noGrp="1"/>
          </p:cNvSpPr>
          <p:nvPr>
            <p:ph idx="1"/>
          </p:nvPr>
        </p:nvSpPr>
        <p:spPr>
          <a:xfrm>
            <a:off x="457199" y="1306286"/>
            <a:ext cx="8532421" cy="4443257"/>
          </a:xfrm>
        </p:spPr>
        <p:txBody>
          <a:bodyPr>
            <a:noAutofit/>
          </a:bodyPr>
          <a:lstStyle/>
          <a:p>
            <a:pPr marL="0" indent="0">
              <a:lnSpc>
                <a:spcPct val="100000"/>
              </a:lnSpc>
              <a:buNone/>
            </a:pPr>
            <a:r>
              <a:rPr lang="en-US" sz="3600" b="1" dirty="0">
                <a:solidFill>
                  <a:schemeClr val="bg1"/>
                </a:solidFill>
              </a:rPr>
              <a:t>Distinguishing guise</a:t>
            </a:r>
          </a:p>
          <a:p>
            <a:pPr>
              <a:lnSpc>
                <a:spcPct val="100000"/>
              </a:lnSpc>
            </a:pPr>
            <a:r>
              <a:rPr lang="en-US" sz="3600" dirty="0">
                <a:solidFill>
                  <a:srgbClr val="FF0000"/>
                </a:solidFill>
                <a:latin typeface="Arial" charset="0"/>
              </a:rPr>
              <a:t>Now that distinguishing guises have ceased to exist as a separate category </a:t>
            </a:r>
            <a:r>
              <a:rPr lang="en-US" sz="3600" dirty="0">
                <a:solidFill>
                  <a:schemeClr val="bg1"/>
                </a:solidFill>
                <a:latin typeface="Arial" charset="0"/>
              </a:rPr>
              <a:t>of TM, </a:t>
            </a:r>
            <a:r>
              <a:rPr lang="en-US" sz="3600" dirty="0">
                <a:solidFill>
                  <a:srgbClr val="FFFF00"/>
                </a:solidFill>
                <a:latin typeface="Arial" charset="0"/>
              </a:rPr>
              <a:t>similar limitations </a:t>
            </a:r>
            <a:r>
              <a:rPr lang="en-US" sz="3600" dirty="0">
                <a:solidFill>
                  <a:schemeClr val="bg1"/>
                </a:solidFill>
                <a:latin typeface="Arial" charset="0"/>
              </a:rPr>
              <a:t>to those set out in the previous s. 13(1) will be </a:t>
            </a:r>
            <a:r>
              <a:rPr lang="en-US" sz="3600" dirty="0">
                <a:solidFill>
                  <a:srgbClr val="FFFF00"/>
                </a:solidFill>
                <a:latin typeface="Arial" charset="0"/>
              </a:rPr>
              <a:t>carried over elsewhere</a:t>
            </a:r>
            <a:r>
              <a:rPr lang="en-US" sz="3600" dirty="0">
                <a:solidFill>
                  <a:schemeClr val="bg1"/>
                </a:solidFill>
                <a:latin typeface="Arial" charset="0"/>
              </a:rPr>
              <a:t>, and will apply to all marks</a:t>
            </a:r>
          </a:p>
        </p:txBody>
      </p:sp>
      <p:sp>
        <p:nvSpPr>
          <p:cNvPr id="4" name="Slide Number Placeholder 3"/>
          <p:cNvSpPr>
            <a:spLocks noGrp="1"/>
          </p:cNvSpPr>
          <p:nvPr>
            <p:ph type="sldNum" sz="quarter" idx="12"/>
          </p:nvPr>
        </p:nvSpPr>
        <p:spPr/>
        <p:txBody>
          <a:bodyPr/>
          <a:lstStyle/>
          <a:p>
            <a:fld id="{600857A6-B069-5747-8C2C-4237D03FF20B}" type="slidenum">
              <a:rPr lang="en-US" smtClean="0"/>
              <a:t>67</a:t>
            </a:fld>
            <a:endParaRPr lang="en-US"/>
          </a:p>
        </p:txBody>
      </p:sp>
    </p:spTree>
    <p:extLst>
      <p:ext uri="{BB962C8B-B14F-4D97-AF65-F5344CB8AC3E}">
        <p14:creationId xmlns:p14="http://schemas.microsoft.com/office/powerpoint/2010/main" val="2730076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0259"/>
            <a:ext cx="8229600" cy="833819"/>
          </a:xfrm>
        </p:spPr>
        <p:txBody>
          <a:bodyPr/>
          <a:lstStyle/>
          <a:p>
            <a:r>
              <a:rPr lang="en-US" b="1" dirty="0">
                <a:solidFill>
                  <a:srgbClr val="FFFF00"/>
                </a:solidFill>
              </a:rPr>
              <a:t>Trademarks	</a:t>
            </a:r>
          </a:p>
        </p:txBody>
      </p:sp>
      <p:sp>
        <p:nvSpPr>
          <p:cNvPr id="2" name="Content Placeholder 1"/>
          <p:cNvSpPr>
            <a:spLocks noGrp="1"/>
          </p:cNvSpPr>
          <p:nvPr>
            <p:ph idx="1"/>
          </p:nvPr>
        </p:nvSpPr>
        <p:spPr>
          <a:xfrm>
            <a:off x="249382" y="1116281"/>
            <a:ext cx="8811491" cy="4633262"/>
          </a:xfrm>
        </p:spPr>
        <p:txBody>
          <a:bodyPr>
            <a:noAutofit/>
          </a:bodyPr>
          <a:lstStyle/>
          <a:p>
            <a:pPr marL="0" indent="0">
              <a:lnSpc>
                <a:spcPct val="100000"/>
              </a:lnSpc>
              <a:buNone/>
            </a:pPr>
            <a:r>
              <a:rPr lang="en-US" sz="2400" b="1" dirty="0">
                <a:solidFill>
                  <a:schemeClr val="bg1"/>
                </a:solidFill>
              </a:rPr>
              <a:t>Distinguishing guise</a:t>
            </a:r>
          </a:p>
          <a:p>
            <a:pPr>
              <a:lnSpc>
                <a:spcPct val="100000"/>
              </a:lnSpc>
            </a:pPr>
            <a:r>
              <a:rPr lang="en-US" sz="2400" dirty="0">
                <a:solidFill>
                  <a:schemeClr val="bg1"/>
                </a:solidFill>
                <a:latin typeface="Arial" charset="0"/>
              </a:rPr>
              <a:t>New 12(2): </a:t>
            </a:r>
            <a:r>
              <a:rPr lang="en-CA" sz="2400" dirty="0">
                <a:solidFill>
                  <a:schemeClr val="bg1"/>
                </a:solidFill>
              </a:rPr>
              <a:t>A trademark is </a:t>
            </a:r>
            <a:r>
              <a:rPr lang="en-CA" sz="2400" dirty="0">
                <a:solidFill>
                  <a:srgbClr val="FFFF00"/>
                </a:solidFill>
              </a:rPr>
              <a:t>not registrable if</a:t>
            </a:r>
            <a:r>
              <a:rPr lang="en-CA" sz="2400" dirty="0">
                <a:solidFill>
                  <a:schemeClr val="bg1"/>
                </a:solidFill>
              </a:rPr>
              <a:t>, in relation to the goods or services in association with which it is used or proposed to be used, </a:t>
            </a:r>
            <a:r>
              <a:rPr lang="en-CA" sz="2400" dirty="0">
                <a:solidFill>
                  <a:srgbClr val="FFFF00"/>
                </a:solidFill>
              </a:rPr>
              <a:t>its features are dictated primarily by a utilitarian function</a:t>
            </a:r>
          </a:p>
          <a:p>
            <a:pPr>
              <a:lnSpc>
                <a:spcPct val="100000"/>
              </a:lnSpc>
            </a:pPr>
            <a:r>
              <a:rPr lang="en-CA" sz="2400" dirty="0">
                <a:solidFill>
                  <a:schemeClr val="bg1"/>
                </a:solidFill>
                <a:latin typeface="Arial" charset="0"/>
              </a:rPr>
              <a:t>New 18.1: </a:t>
            </a:r>
            <a:r>
              <a:rPr lang="en-CA" sz="2400" dirty="0">
                <a:solidFill>
                  <a:schemeClr val="bg1"/>
                </a:solidFill>
              </a:rPr>
              <a:t>The registration of a </a:t>
            </a:r>
            <a:r>
              <a:rPr lang="en-CA" sz="2400" dirty="0">
                <a:solidFill>
                  <a:srgbClr val="FFFF00"/>
                </a:solidFill>
              </a:rPr>
              <a:t>trademark may be expunged </a:t>
            </a:r>
            <a:r>
              <a:rPr lang="en-CA" sz="2400" dirty="0">
                <a:solidFill>
                  <a:schemeClr val="bg1"/>
                </a:solidFill>
              </a:rPr>
              <a:t>by the Federal Court on the application of any interested person if the Court decides that the </a:t>
            </a:r>
            <a:r>
              <a:rPr lang="en-CA" sz="2400" dirty="0">
                <a:solidFill>
                  <a:srgbClr val="FFFF00"/>
                </a:solidFill>
              </a:rPr>
              <a:t>registration is likely to unreasonably limit the development of any art or industry</a:t>
            </a:r>
          </a:p>
          <a:p>
            <a:pPr>
              <a:lnSpc>
                <a:spcPct val="100000"/>
              </a:lnSpc>
            </a:pPr>
            <a:r>
              <a:rPr lang="en-CA" sz="2400" dirty="0">
                <a:solidFill>
                  <a:schemeClr val="bg1"/>
                </a:solidFill>
                <a:latin typeface="Arial" charset="0"/>
              </a:rPr>
              <a:t>20(1.2): </a:t>
            </a:r>
            <a:r>
              <a:rPr lang="en-CA" sz="2400" dirty="0">
                <a:solidFill>
                  <a:schemeClr val="bg1"/>
                </a:solidFill>
              </a:rPr>
              <a:t>The </a:t>
            </a:r>
            <a:r>
              <a:rPr lang="en-CA" sz="2400" dirty="0">
                <a:solidFill>
                  <a:srgbClr val="FFFF00"/>
                </a:solidFill>
              </a:rPr>
              <a:t>registration of a trademark does not prevent a person from using any utilitarian feature </a:t>
            </a:r>
            <a:r>
              <a:rPr lang="en-CA" sz="2400" dirty="0">
                <a:solidFill>
                  <a:schemeClr val="bg1"/>
                </a:solidFill>
              </a:rPr>
              <a:t>embodied in the trademark</a:t>
            </a:r>
            <a:endParaRPr lang="en-US" sz="2400" dirty="0">
              <a:solidFill>
                <a:schemeClr val="bg1"/>
              </a:solidFill>
              <a:latin typeface="Arial" charset="0"/>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68</a:t>
            </a:fld>
            <a:endParaRPr lang="en-US"/>
          </a:p>
        </p:txBody>
      </p:sp>
    </p:spTree>
    <p:extLst>
      <p:ext uri="{BB962C8B-B14F-4D97-AF65-F5344CB8AC3E}">
        <p14:creationId xmlns:p14="http://schemas.microsoft.com/office/powerpoint/2010/main" val="2719546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87FDBA-14C8-374D-8C33-6E32D0086634}"/>
              </a:ext>
            </a:extLst>
          </p:cNvPr>
          <p:cNvSpPr txBox="1"/>
          <p:nvPr/>
        </p:nvSpPr>
        <p:spPr>
          <a:xfrm>
            <a:off x="4750131" y="5640779"/>
            <a:ext cx="4067139" cy="461665"/>
          </a:xfrm>
          <a:prstGeom prst="rect">
            <a:avLst/>
          </a:prstGeom>
          <a:noFill/>
        </p:spPr>
        <p:txBody>
          <a:bodyPr wrap="none" rtlCol="0">
            <a:spAutoFit/>
          </a:bodyPr>
          <a:lstStyle/>
          <a:p>
            <a:r>
              <a:rPr lang="en-US" sz="2400" dirty="0">
                <a:hlinkClick r:id="rId2"/>
              </a:rPr>
              <a:t>https://youtu.be/kAG39jKi0lI</a:t>
            </a:r>
            <a:r>
              <a:rPr lang="en-US" sz="2400" dirty="0"/>
              <a:t> </a:t>
            </a:r>
          </a:p>
        </p:txBody>
      </p:sp>
      <p:pic>
        <p:nvPicPr>
          <p:cNvPr id="4" name="Picture 3" descr="Graphical user interface, application&#10;&#10;Description automatically generated">
            <a:extLst>
              <a:ext uri="{FF2B5EF4-FFF2-40B4-BE49-F238E27FC236}">
                <a16:creationId xmlns:a16="http://schemas.microsoft.com/office/drawing/2014/main" id="{39C1545C-B802-8C43-96E9-7C99AFC7CF21}"/>
              </a:ext>
            </a:extLst>
          </p:cNvPr>
          <p:cNvPicPr>
            <a:picLocks noChangeAspect="1"/>
          </p:cNvPicPr>
          <p:nvPr/>
        </p:nvPicPr>
        <p:blipFill>
          <a:blip r:embed="rId3"/>
          <a:stretch>
            <a:fillRect/>
          </a:stretch>
        </p:blipFill>
        <p:spPr>
          <a:xfrm>
            <a:off x="1021278" y="209081"/>
            <a:ext cx="7101444" cy="5204226"/>
          </a:xfrm>
          <a:prstGeom prst="rect">
            <a:avLst/>
          </a:prstGeom>
        </p:spPr>
      </p:pic>
    </p:spTree>
    <p:extLst>
      <p:ext uri="{BB962C8B-B14F-4D97-AF65-F5344CB8AC3E}">
        <p14:creationId xmlns:p14="http://schemas.microsoft.com/office/powerpoint/2010/main" val="367950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0"/>
            <a:ext cx="8906493" cy="1762298"/>
          </a:xfrm>
        </p:spPr>
        <p:txBody>
          <a:bodyPr>
            <a:normAutofit/>
          </a:bodyPr>
          <a:lstStyle/>
          <a:p>
            <a:pPr algn="ctr"/>
            <a:r>
              <a:rPr lang="en-US" b="1" dirty="0">
                <a:solidFill>
                  <a:srgbClr val="FFFF00"/>
                </a:solidFill>
              </a:rPr>
              <a:t>Office </a:t>
            </a:r>
            <a:r>
              <a:rPr lang="en-US" b="1" dirty="0">
                <a:solidFill>
                  <a:schemeClr val="bg1"/>
                </a:solidFill>
              </a:rPr>
              <a:t>“</a:t>
            </a:r>
            <a:r>
              <a:rPr lang="en-US" b="1" dirty="0">
                <a:solidFill>
                  <a:srgbClr val="FFFF00"/>
                </a:solidFill>
              </a:rPr>
              <a:t>Hours</a:t>
            </a:r>
            <a:r>
              <a:rPr lang="en-US" b="1" dirty="0">
                <a:solidFill>
                  <a:schemeClr val="bg1"/>
                </a:solidFill>
              </a:rPr>
              <a:t>”</a:t>
            </a:r>
            <a:r>
              <a:rPr lang="en-US" b="1" dirty="0">
                <a:solidFill>
                  <a:srgbClr val="FF0000"/>
                </a:solidFill>
              </a:rPr>
              <a:t>:</a:t>
            </a:r>
            <a:r>
              <a:rPr lang="en-US" b="1" dirty="0">
                <a:solidFill>
                  <a:srgbClr val="FFFF00"/>
                </a:solidFill>
              </a:rPr>
              <a:t> </a:t>
            </a:r>
            <a:r>
              <a:rPr lang="en-US" b="1" dirty="0">
                <a:solidFill>
                  <a:schemeClr val="bg1"/>
                </a:solidFill>
              </a:rPr>
              <a:t>Ideally Mondays before or  after class but </a:t>
            </a:r>
            <a:r>
              <a:rPr lang="en-US" b="1" dirty="0">
                <a:solidFill>
                  <a:srgbClr val="FFFF00"/>
                </a:solidFill>
              </a:rPr>
              <a:t>am flexible</a:t>
            </a:r>
            <a:r>
              <a:rPr lang="mr-IN" b="1"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37507" y="2028305"/>
            <a:ext cx="8740238" cy="4463012"/>
          </a:xfrm>
        </p:spPr>
        <p:txBody>
          <a:bodyPr>
            <a:normAutofit/>
          </a:bodyPr>
          <a:lstStyle/>
          <a:p>
            <a:pPr marL="0" indent="0">
              <a:lnSpc>
                <a:spcPct val="100000"/>
              </a:lnSpc>
              <a:buNone/>
            </a:pPr>
            <a:r>
              <a:rPr lang="en-US" sz="3600" dirty="0">
                <a:solidFill>
                  <a:srgbClr val="CCFFCC"/>
                </a:solidFill>
              </a:rPr>
              <a:t>Email</a:t>
            </a:r>
            <a:r>
              <a:rPr lang="en-US" sz="3600" dirty="0">
                <a:solidFill>
                  <a:schemeClr val="bg1"/>
                </a:solidFill>
              </a:rPr>
              <a:t> me : </a:t>
            </a:r>
            <a:r>
              <a:rPr lang="en-US" sz="3600" dirty="0" err="1">
                <a:solidFill>
                  <a:schemeClr val="bg1"/>
                </a:solidFill>
              </a:rPr>
              <a:t>jon.festinger@ubc.ca</a:t>
            </a:r>
            <a:endParaRPr lang="en-US" sz="3600" dirty="0">
              <a:solidFill>
                <a:schemeClr val="bg1"/>
              </a:solidFill>
            </a:endParaRPr>
          </a:p>
          <a:p>
            <a:pPr marL="0" indent="0">
              <a:lnSpc>
                <a:spcPct val="100000"/>
              </a:lnSpc>
              <a:buNone/>
            </a:pPr>
            <a:r>
              <a:rPr lang="en-US" sz="3600" dirty="0">
                <a:solidFill>
                  <a:srgbClr val="CCFFCC"/>
                </a:solidFill>
              </a:rPr>
              <a:t>Skype</a:t>
            </a:r>
            <a:r>
              <a:rPr lang="en-US" sz="3600" dirty="0">
                <a:solidFill>
                  <a:schemeClr val="bg1"/>
                </a:solidFill>
              </a:rPr>
              <a:t>: </a:t>
            </a:r>
            <a:r>
              <a:rPr lang="en-US" sz="3600" dirty="0" err="1">
                <a:solidFill>
                  <a:schemeClr val="bg1"/>
                </a:solidFill>
              </a:rPr>
              <a:t>jon.festinger</a:t>
            </a:r>
            <a:endParaRPr lang="en-US" sz="3600" dirty="0">
              <a:solidFill>
                <a:schemeClr val="bg1"/>
              </a:solidFill>
            </a:endParaRPr>
          </a:p>
          <a:p>
            <a:pPr marL="0" indent="0">
              <a:lnSpc>
                <a:spcPct val="100000"/>
              </a:lnSpc>
              <a:buNone/>
            </a:pPr>
            <a:r>
              <a:rPr lang="en-US" sz="3600" dirty="0">
                <a:solidFill>
                  <a:srgbClr val="CCFFCC"/>
                </a:solidFill>
              </a:rPr>
              <a:t>Phone</a:t>
            </a:r>
            <a:r>
              <a:rPr lang="en-US" sz="3600" dirty="0">
                <a:solidFill>
                  <a:schemeClr val="bg1"/>
                </a:solidFill>
              </a:rPr>
              <a:t>: </a:t>
            </a:r>
          </a:p>
          <a:p>
            <a:pPr marL="0" indent="0">
              <a:lnSpc>
                <a:spcPct val="100000"/>
              </a:lnSpc>
              <a:buNone/>
            </a:pPr>
            <a:r>
              <a:rPr lang="en-US" sz="3600" dirty="0">
                <a:solidFill>
                  <a:schemeClr val="bg1"/>
                </a:solidFill>
              </a:rPr>
              <a:t>o. 604-568-9192</a:t>
            </a:r>
          </a:p>
          <a:p>
            <a:pPr marL="0" indent="0">
              <a:lnSpc>
                <a:spcPct val="100000"/>
              </a:lnSpc>
              <a:buNone/>
            </a:pPr>
            <a:r>
              <a:rPr lang="en-US" sz="3600" dirty="0">
                <a:solidFill>
                  <a:schemeClr val="bg1"/>
                </a:solidFill>
              </a:rPr>
              <a:t>c. 604-837-6426</a:t>
            </a:r>
          </a:p>
          <a:p>
            <a:pPr marL="0" indent="0">
              <a:buNone/>
            </a:pPr>
            <a:endParaRPr lang="en-US" sz="4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20" y="4286992"/>
            <a:ext cx="4022680" cy="1567458"/>
          </a:xfrm>
          <a:prstGeom prst="rect">
            <a:avLst/>
          </a:prstGeom>
        </p:spPr>
      </p:pic>
    </p:spTree>
    <p:extLst>
      <p:ext uri="{BB962C8B-B14F-4D97-AF65-F5344CB8AC3E}">
        <p14:creationId xmlns:p14="http://schemas.microsoft.com/office/powerpoint/2010/main" val="3912437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4633"/>
            <a:ext cx="8229600" cy="833819"/>
          </a:xfrm>
        </p:spPr>
        <p:txBody>
          <a:bodyPr/>
          <a:lstStyle/>
          <a:p>
            <a:r>
              <a:rPr lang="en-US" b="1" dirty="0">
                <a:solidFill>
                  <a:srgbClr val="FFFF00"/>
                </a:solidFill>
              </a:rPr>
              <a:t>Trademarks	</a:t>
            </a:r>
          </a:p>
        </p:txBody>
      </p:sp>
      <p:sp>
        <p:nvSpPr>
          <p:cNvPr id="2" name="Content Placeholder 1"/>
          <p:cNvSpPr>
            <a:spLocks noGrp="1"/>
          </p:cNvSpPr>
          <p:nvPr>
            <p:ph idx="1"/>
          </p:nvPr>
        </p:nvSpPr>
        <p:spPr>
          <a:xfrm>
            <a:off x="237507" y="918452"/>
            <a:ext cx="8775864" cy="4947958"/>
          </a:xfrm>
        </p:spPr>
        <p:txBody>
          <a:bodyPr>
            <a:normAutofit fontScale="92500" lnSpcReduction="20000"/>
          </a:bodyPr>
          <a:lstStyle/>
          <a:p>
            <a:pPr marL="57150" indent="0">
              <a:lnSpc>
                <a:spcPct val="110000"/>
              </a:lnSpc>
              <a:buNone/>
            </a:pPr>
            <a:r>
              <a:rPr lang="en-US" sz="2800" i="1" dirty="0" err="1">
                <a:solidFill>
                  <a:srgbClr val="00B0F0"/>
                </a:solidFill>
                <a:latin typeface="Arial" charset="0"/>
              </a:rPr>
              <a:t>Glaxo</a:t>
            </a:r>
            <a:r>
              <a:rPr lang="en-US" sz="2800" i="1" dirty="0">
                <a:solidFill>
                  <a:srgbClr val="00B0F0"/>
                </a:solidFill>
                <a:latin typeface="Arial" charset="0"/>
              </a:rPr>
              <a:t> </a:t>
            </a:r>
            <a:r>
              <a:rPr lang="en-US" sz="2800" i="1" dirty="0" err="1">
                <a:solidFill>
                  <a:srgbClr val="00B0F0"/>
                </a:solidFill>
                <a:latin typeface="Arial" charset="0"/>
              </a:rPr>
              <a:t>Wellcome</a:t>
            </a:r>
            <a:r>
              <a:rPr lang="en-US" sz="2800" i="1" dirty="0">
                <a:solidFill>
                  <a:srgbClr val="00B0F0"/>
                </a:solidFill>
                <a:latin typeface="Arial" charset="0"/>
              </a:rPr>
              <a:t> Inc. v. </a:t>
            </a:r>
            <a:r>
              <a:rPr lang="en-US" sz="2800" i="1" dirty="0" err="1">
                <a:solidFill>
                  <a:srgbClr val="00B0F0"/>
                </a:solidFill>
                <a:latin typeface="Arial" charset="0"/>
              </a:rPr>
              <a:t>Novopharm</a:t>
            </a:r>
            <a:r>
              <a:rPr lang="en-US" sz="2800" i="1" dirty="0">
                <a:solidFill>
                  <a:srgbClr val="00B0F0"/>
                </a:solidFill>
                <a:latin typeface="Arial" charset="0"/>
              </a:rPr>
              <a:t> Ltd </a:t>
            </a:r>
            <a:r>
              <a:rPr lang="en-US" sz="2800" dirty="0">
                <a:solidFill>
                  <a:schemeClr val="bg1"/>
                </a:solidFill>
                <a:latin typeface="Arial" charset="0"/>
              </a:rPr>
              <a:t>(2000)</a:t>
            </a:r>
          </a:p>
          <a:p>
            <a:pPr>
              <a:lnSpc>
                <a:spcPct val="110000"/>
              </a:lnSpc>
            </a:pPr>
            <a:r>
              <a:rPr lang="en-US" sz="2800" dirty="0">
                <a:solidFill>
                  <a:schemeClr val="bg1"/>
                </a:solidFill>
                <a:latin typeface="Arial" charset="0"/>
              </a:rPr>
              <a:t>Glaxo sought registration the distinguishing guise for a six sided tablet, shaped as a shield.</a:t>
            </a:r>
          </a:p>
          <a:p>
            <a:pPr>
              <a:lnSpc>
                <a:spcPct val="110000"/>
              </a:lnSpc>
            </a:pPr>
            <a:r>
              <a:rPr lang="en-US" sz="2800" dirty="0">
                <a:solidFill>
                  <a:schemeClr val="bg1"/>
                </a:solidFill>
                <a:latin typeface="Arial" charset="0"/>
              </a:rPr>
              <a:t>Principles</a:t>
            </a:r>
          </a:p>
          <a:p>
            <a:pPr lvl="1">
              <a:lnSpc>
                <a:spcPct val="110000"/>
              </a:lnSpc>
              <a:buFont typeface="Courier New" panose="02070309020205020404" pitchFamily="49" charset="0"/>
              <a:buChar char="o"/>
            </a:pPr>
            <a:r>
              <a:rPr lang="en-US" sz="2800" dirty="0">
                <a:solidFill>
                  <a:srgbClr val="FFFF00"/>
                </a:solidFill>
                <a:latin typeface="Arial" charset="0"/>
              </a:rPr>
              <a:t>Not required to show that most adult Canadians recognize</a:t>
            </a:r>
            <a:r>
              <a:rPr lang="en-US" sz="2800" dirty="0">
                <a:solidFill>
                  <a:schemeClr val="bg1"/>
                </a:solidFill>
                <a:latin typeface="Arial" charset="0"/>
              </a:rPr>
              <a:t> the applicant’s distinguishing guise</a:t>
            </a:r>
          </a:p>
          <a:p>
            <a:pPr lvl="1">
              <a:lnSpc>
                <a:spcPct val="110000"/>
              </a:lnSpc>
              <a:buFont typeface="Courier New" panose="02070309020205020404" pitchFamily="49" charset="0"/>
              <a:buChar char="o"/>
            </a:pPr>
            <a:r>
              <a:rPr lang="en-US" sz="2800" dirty="0">
                <a:solidFill>
                  <a:schemeClr val="bg1"/>
                </a:solidFill>
                <a:latin typeface="Arial" charset="0"/>
              </a:rPr>
              <a:t>Although the shape of a product can constitute a mark, the </a:t>
            </a:r>
            <a:r>
              <a:rPr lang="en-US" sz="2800" dirty="0">
                <a:solidFill>
                  <a:srgbClr val="FFFF00"/>
                </a:solidFill>
                <a:latin typeface="Arial" charset="0"/>
              </a:rPr>
              <a:t>mark is usually weak</a:t>
            </a:r>
          </a:p>
          <a:p>
            <a:pPr lvl="1">
              <a:lnSpc>
                <a:spcPct val="110000"/>
              </a:lnSpc>
              <a:buFont typeface="Courier New" panose="02070309020205020404" pitchFamily="49" charset="0"/>
              <a:buChar char="o"/>
            </a:pPr>
            <a:r>
              <a:rPr lang="en-US" sz="2800" dirty="0">
                <a:solidFill>
                  <a:schemeClr val="bg1"/>
                </a:solidFill>
                <a:latin typeface="Arial" charset="0"/>
              </a:rPr>
              <a:t>The </a:t>
            </a:r>
            <a:r>
              <a:rPr lang="en-US" sz="2800" dirty="0">
                <a:solidFill>
                  <a:srgbClr val="FFFF00"/>
                </a:solidFill>
                <a:latin typeface="Arial" charset="0"/>
              </a:rPr>
              <a:t>standard of proof in distinguishing guise </a:t>
            </a:r>
            <a:r>
              <a:rPr lang="en-US" sz="2800" dirty="0">
                <a:solidFill>
                  <a:schemeClr val="bg1"/>
                </a:solidFill>
                <a:latin typeface="Arial" charset="0"/>
              </a:rPr>
              <a:t>cases under is the </a:t>
            </a:r>
            <a:r>
              <a:rPr lang="en-US" sz="2800" dirty="0">
                <a:solidFill>
                  <a:srgbClr val="FFFF00"/>
                </a:solidFill>
                <a:latin typeface="Arial" charset="0"/>
              </a:rPr>
              <a:t>same as in other registration cases</a:t>
            </a:r>
          </a:p>
          <a:p>
            <a:pPr lvl="1">
              <a:lnSpc>
                <a:spcPct val="110000"/>
              </a:lnSpc>
              <a:buFont typeface="Courier New" panose="02070309020205020404" pitchFamily="49" charset="0"/>
              <a:buChar char="o"/>
            </a:pPr>
            <a:r>
              <a:rPr lang="en-US" sz="2800" dirty="0">
                <a:solidFill>
                  <a:schemeClr val="bg1"/>
                </a:solidFill>
                <a:latin typeface="Arial" charset="0"/>
              </a:rPr>
              <a:t>Relevant period of </a:t>
            </a:r>
            <a:r>
              <a:rPr lang="en-US" sz="2800" dirty="0">
                <a:solidFill>
                  <a:srgbClr val="FFFF00"/>
                </a:solidFill>
                <a:latin typeface="Arial" charset="0"/>
              </a:rPr>
              <a:t>time for distinctiveness </a:t>
            </a:r>
            <a:r>
              <a:rPr lang="en-US" sz="2800" dirty="0">
                <a:solidFill>
                  <a:schemeClr val="bg1"/>
                </a:solidFill>
                <a:latin typeface="Arial" charset="0"/>
                <a:sym typeface="Wingdings" pitchFamily="2" charset="2"/>
              </a:rPr>
              <a:t></a:t>
            </a:r>
            <a:r>
              <a:rPr lang="en-US" sz="2800" dirty="0">
                <a:solidFill>
                  <a:schemeClr val="bg1"/>
                </a:solidFill>
                <a:latin typeface="Arial" charset="0"/>
              </a:rPr>
              <a:t> </a:t>
            </a:r>
            <a:r>
              <a:rPr lang="en-US" sz="2800" dirty="0">
                <a:solidFill>
                  <a:srgbClr val="FFFF00"/>
                </a:solidFill>
                <a:latin typeface="Arial" charset="0"/>
              </a:rPr>
              <a:t>date of application</a:t>
            </a:r>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70</a:t>
            </a:fld>
            <a:endParaRPr lang="en-US"/>
          </a:p>
        </p:txBody>
      </p:sp>
    </p:spTree>
    <p:extLst>
      <p:ext uri="{BB962C8B-B14F-4D97-AF65-F5344CB8AC3E}">
        <p14:creationId xmlns:p14="http://schemas.microsoft.com/office/powerpoint/2010/main" val="1581604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760"/>
            <a:ext cx="8229600" cy="1143000"/>
          </a:xfrm>
        </p:spPr>
        <p:txBody>
          <a:bodyPr/>
          <a:lstStyle/>
          <a:p>
            <a:r>
              <a:rPr lang="en-US" b="1" dirty="0">
                <a:solidFill>
                  <a:srgbClr val="FFFF00"/>
                </a:solidFill>
              </a:rPr>
              <a:t>Trademarks</a:t>
            </a:r>
            <a:r>
              <a:rPr lang="en-US" b="1" dirty="0"/>
              <a:t>	</a:t>
            </a:r>
            <a:r>
              <a:rPr lang="en-US" b="1" dirty="0">
                <a:solidFill>
                  <a:srgbClr val="FF0000"/>
                </a:solidFill>
              </a:rPr>
              <a:t>:</a:t>
            </a:r>
            <a:r>
              <a:rPr lang="en-US" b="1" dirty="0"/>
              <a:t> </a:t>
            </a:r>
            <a:r>
              <a:rPr lang="en-US" dirty="0">
                <a:solidFill>
                  <a:schemeClr val="bg1"/>
                </a:solidFill>
              </a:rPr>
              <a:t>Special Marks</a:t>
            </a:r>
          </a:p>
        </p:txBody>
      </p:sp>
      <p:sp>
        <p:nvSpPr>
          <p:cNvPr id="2" name="Content Placeholder 1"/>
          <p:cNvSpPr>
            <a:spLocks noGrp="1"/>
          </p:cNvSpPr>
          <p:nvPr>
            <p:ph idx="1"/>
          </p:nvPr>
        </p:nvSpPr>
        <p:spPr/>
        <p:txBody>
          <a:bodyPr>
            <a:normAutofit/>
          </a:bodyPr>
          <a:lstStyle/>
          <a:p>
            <a:pPr marL="0" indent="0">
              <a:lnSpc>
                <a:spcPct val="100000"/>
              </a:lnSpc>
              <a:buNone/>
            </a:pPr>
            <a:r>
              <a:rPr lang="en-US" sz="3200" dirty="0">
                <a:solidFill>
                  <a:schemeClr val="bg1"/>
                </a:solidFill>
              </a:rPr>
              <a:t>S. 9 Trademarks Act</a:t>
            </a:r>
          </a:p>
          <a:p>
            <a:pPr>
              <a:lnSpc>
                <a:spcPct val="100000"/>
              </a:lnSpc>
            </a:pPr>
            <a:r>
              <a:rPr lang="en-US" sz="3200" dirty="0">
                <a:solidFill>
                  <a:schemeClr val="bg1"/>
                </a:solidFill>
              </a:rPr>
              <a:t>Two categories of </a:t>
            </a:r>
            <a:r>
              <a:rPr lang="en-US" sz="3200" dirty="0">
                <a:solidFill>
                  <a:srgbClr val="FF0000"/>
                </a:solidFill>
              </a:rPr>
              <a:t>prohibited marks</a:t>
            </a:r>
          </a:p>
          <a:p>
            <a:pPr lvl="1">
              <a:lnSpc>
                <a:spcPct val="100000"/>
              </a:lnSpc>
              <a:buFont typeface="Courier New" panose="02070309020205020404" pitchFamily="49" charset="0"/>
              <a:buChar char="o"/>
            </a:pPr>
            <a:r>
              <a:rPr lang="en-US" sz="3200" dirty="0">
                <a:solidFill>
                  <a:srgbClr val="FFFF00"/>
                </a:solidFill>
              </a:rPr>
              <a:t>Absolute prohibitions</a:t>
            </a:r>
          </a:p>
          <a:p>
            <a:pPr lvl="1">
              <a:lnSpc>
                <a:spcPct val="100000"/>
              </a:lnSpc>
              <a:buFont typeface="Courier New" panose="02070309020205020404" pitchFamily="49" charset="0"/>
              <a:buChar char="o"/>
            </a:pPr>
            <a:r>
              <a:rPr lang="en-US" sz="3200" dirty="0">
                <a:solidFill>
                  <a:srgbClr val="FFFF00"/>
                </a:solidFill>
              </a:rPr>
              <a:t>Official marks </a:t>
            </a:r>
            <a:r>
              <a:rPr lang="en-US" sz="3200" dirty="0">
                <a:solidFill>
                  <a:schemeClr val="bg1"/>
                </a:solidFill>
              </a:rPr>
              <a:t>(9(1)(n)(iii)) </a:t>
            </a:r>
          </a:p>
          <a:p>
            <a:pPr>
              <a:lnSpc>
                <a:spcPct val="100000"/>
              </a:lnSpc>
            </a:pPr>
            <a:r>
              <a:rPr lang="en-US" sz="3200" dirty="0">
                <a:solidFill>
                  <a:schemeClr val="bg1"/>
                </a:solidFill>
              </a:rPr>
              <a:t>What policy reasons could justify including a type of symbol/mark on the list of absolute prohibitions?</a:t>
            </a:r>
          </a:p>
        </p:txBody>
      </p:sp>
      <p:sp>
        <p:nvSpPr>
          <p:cNvPr id="4" name="Slide Number Placeholder 3"/>
          <p:cNvSpPr>
            <a:spLocks noGrp="1"/>
          </p:cNvSpPr>
          <p:nvPr>
            <p:ph type="sldNum" sz="quarter" idx="12"/>
          </p:nvPr>
        </p:nvSpPr>
        <p:spPr/>
        <p:txBody>
          <a:bodyPr/>
          <a:lstStyle/>
          <a:p>
            <a:fld id="{600857A6-B069-5747-8C2C-4237D03FF20B}" type="slidenum">
              <a:rPr lang="en-US" smtClean="0"/>
              <a:t>71</a:t>
            </a:fld>
            <a:endParaRPr lang="en-US"/>
          </a:p>
        </p:txBody>
      </p:sp>
    </p:spTree>
    <p:extLst>
      <p:ext uri="{BB962C8B-B14F-4D97-AF65-F5344CB8AC3E}">
        <p14:creationId xmlns:p14="http://schemas.microsoft.com/office/powerpoint/2010/main" val="919097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Trademarks	</a:t>
            </a:r>
          </a:p>
        </p:txBody>
      </p:sp>
      <p:sp>
        <p:nvSpPr>
          <p:cNvPr id="2" name="Content Placeholder 1"/>
          <p:cNvSpPr>
            <a:spLocks noGrp="1"/>
          </p:cNvSpPr>
          <p:nvPr>
            <p:ph idx="1"/>
          </p:nvPr>
        </p:nvSpPr>
        <p:spPr/>
        <p:txBody>
          <a:bodyPr>
            <a:normAutofit/>
          </a:bodyPr>
          <a:lstStyle/>
          <a:p>
            <a:pPr>
              <a:lnSpc>
                <a:spcPct val="100000"/>
              </a:lnSpc>
            </a:pPr>
            <a:r>
              <a:rPr lang="en-US" sz="2800" dirty="0">
                <a:solidFill>
                  <a:schemeClr val="bg1"/>
                </a:solidFill>
                <a:latin typeface="Arial" charset="0"/>
              </a:rPr>
              <a:t>S. 9(1)(n)(iii): </a:t>
            </a:r>
          </a:p>
          <a:p>
            <a:pPr lvl="1">
              <a:lnSpc>
                <a:spcPct val="100000"/>
              </a:lnSpc>
              <a:buFont typeface="Courier New" panose="02070309020205020404" pitchFamily="49" charset="0"/>
              <a:buChar char="o"/>
            </a:pPr>
            <a:r>
              <a:rPr lang="en-US" sz="2800" dirty="0">
                <a:solidFill>
                  <a:srgbClr val="FFFF00"/>
                </a:solidFill>
                <a:latin typeface="Arial" charset="0"/>
              </a:rPr>
              <a:t>Allows</a:t>
            </a:r>
            <a:r>
              <a:rPr lang="en-US" sz="2800" dirty="0">
                <a:solidFill>
                  <a:schemeClr val="bg1"/>
                </a:solidFill>
                <a:latin typeface="Arial" charset="0"/>
              </a:rPr>
              <a:t> entities which are </a:t>
            </a:r>
            <a:r>
              <a:rPr lang="ja-JP" altLang="en-US" sz="2800" dirty="0">
                <a:solidFill>
                  <a:schemeClr val="bg1"/>
                </a:solidFill>
                <a:latin typeface="Arial" charset="0"/>
              </a:rPr>
              <a:t>“</a:t>
            </a:r>
            <a:r>
              <a:rPr lang="en-US" sz="2800" dirty="0">
                <a:solidFill>
                  <a:srgbClr val="FFFF00"/>
                </a:solidFill>
                <a:latin typeface="Arial" charset="0"/>
              </a:rPr>
              <a:t>public authorities</a:t>
            </a:r>
            <a:r>
              <a:rPr lang="ja-JP" altLang="en-US" sz="2800" dirty="0">
                <a:solidFill>
                  <a:schemeClr val="bg1"/>
                </a:solidFill>
                <a:latin typeface="Arial" charset="0"/>
              </a:rPr>
              <a:t>”</a:t>
            </a:r>
            <a:r>
              <a:rPr lang="en-US" sz="2800" dirty="0">
                <a:solidFill>
                  <a:schemeClr val="bg1"/>
                </a:solidFill>
                <a:latin typeface="Arial" charset="0"/>
              </a:rPr>
              <a:t> to request the Registrar of Trade-marks </a:t>
            </a:r>
            <a:r>
              <a:rPr lang="en-US" sz="2800" dirty="0">
                <a:solidFill>
                  <a:srgbClr val="FFFF00"/>
                </a:solidFill>
                <a:latin typeface="Arial" charset="0"/>
              </a:rPr>
              <a:t>to give public notice of their adoption </a:t>
            </a:r>
            <a:r>
              <a:rPr lang="en-US" sz="2800" dirty="0">
                <a:solidFill>
                  <a:schemeClr val="bg1"/>
                </a:solidFill>
                <a:latin typeface="Arial" charset="0"/>
              </a:rPr>
              <a:t>and use </a:t>
            </a:r>
            <a:r>
              <a:rPr lang="en-US" sz="2800" dirty="0">
                <a:solidFill>
                  <a:srgbClr val="FFFF00"/>
                </a:solidFill>
                <a:latin typeface="Arial" charset="0"/>
              </a:rPr>
              <a:t>of particular names or symbols</a:t>
            </a:r>
            <a:r>
              <a:rPr lang="en-US" sz="2800" dirty="0">
                <a:solidFill>
                  <a:schemeClr val="bg1"/>
                </a:solidFill>
                <a:latin typeface="Arial" charset="0"/>
              </a:rPr>
              <a:t>.  These marks are referred to as </a:t>
            </a:r>
            <a:r>
              <a:rPr lang="ja-JP" altLang="en-US" sz="2800" dirty="0">
                <a:solidFill>
                  <a:schemeClr val="bg1"/>
                </a:solidFill>
                <a:latin typeface="Arial" charset="0"/>
              </a:rPr>
              <a:t>“</a:t>
            </a:r>
            <a:r>
              <a:rPr lang="en-US" sz="2800" dirty="0">
                <a:solidFill>
                  <a:srgbClr val="FF0000"/>
                </a:solidFill>
                <a:latin typeface="Arial" charset="0"/>
              </a:rPr>
              <a:t>official marks</a:t>
            </a:r>
            <a:r>
              <a:rPr lang="ja-JP" altLang="en-US" sz="2800" dirty="0">
                <a:solidFill>
                  <a:schemeClr val="bg1"/>
                </a:solidFill>
                <a:latin typeface="Arial" charset="0"/>
              </a:rPr>
              <a:t>”</a:t>
            </a:r>
            <a:r>
              <a:rPr lang="en-US" sz="2800" dirty="0">
                <a:solidFill>
                  <a:schemeClr val="bg1"/>
                </a:solidFill>
                <a:latin typeface="Arial" charset="0"/>
              </a:rPr>
              <a:t>. </a:t>
            </a:r>
          </a:p>
          <a:p>
            <a:pPr lvl="1">
              <a:lnSpc>
                <a:spcPct val="100000"/>
              </a:lnSpc>
              <a:buFont typeface="Courier New" panose="02070309020205020404" pitchFamily="49" charset="0"/>
              <a:buChar char="o"/>
            </a:pPr>
            <a:r>
              <a:rPr lang="en-US" sz="2800" dirty="0">
                <a:solidFill>
                  <a:schemeClr val="bg1"/>
                </a:solidFill>
                <a:latin typeface="Arial" charset="0"/>
              </a:rPr>
              <a:t>Once notice is given, these </a:t>
            </a:r>
            <a:r>
              <a:rPr lang="en-US" sz="2800" dirty="0">
                <a:solidFill>
                  <a:srgbClr val="FFFF00"/>
                </a:solidFill>
                <a:latin typeface="Arial" charset="0"/>
              </a:rPr>
              <a:t>official marks are </a:t>
            </a:r>
            <a:r>
              <a:rPr lang="en-US" sz="2800" dirty="0">
                <a:solidFill>
                  <a:schemeClr val="bg1"/>
                </a:solidFill>
                <a:latin typeface="Arial" charset="0"/>
              </a:rPr>
              <a:t>also </a:t>
            </a:r>
            <a:r>
              <a:rPr lang="en-US" sz="2800" dirty="0">
                <a:solidFill>
                  <a:srgbClr val="FFFF00"/>
                </a:solidFill>
                <a:latin typeface="Arial" charset="0"/>
              </a:rPr>
              <a:t>removed from</a:t>
            </a:r>
            <a:r>
              <a:rPr lang="en-US" sz="2800" dirty="0">
                <a:solidFill>
                  <a:schemeClr val="bg1"/>
                </a:solidFill>
                <a:latin typeface="Arial" charset="0"/>
              </a:rPr>
              <a:t> the general realm of</a:t>
            </a:r>
            <a:r>
              <a:rPr lang="en-US" sz="2800" dirty="0">
                <a:solidFill>
                  <a:srgbClr val="FFFF00"/>
                </a:solidFill>
                <a:latin typeface="Arial" charset="0"/>
              </a:rPr>
              <a:t> trade and commerce</a:t>
            </a:r>
            <a:r>
              <a:rPr lang="en-US" sz="2800" dirty="0">
                <a:solidFill>
                  <a:schemeClr val="bg1"/>
                </a:solidFill>
                <a:latin typeface="Arial" charset="0"/>
              </a:rPr>
              <a:t>. </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72</a:t>
            </a:fld>
            <a:endParaRPr lang="en-US"/>
          </a:p>
        </p:txBody>
      </p:sp>
    </p:spTree>
    <p:extLst>
      <p:ext uri="{BB962C8B-B14F-4D97-AF65-F5344CB8AC3E}">
        <p14:creationId xmlns:p14="http://schemas.microsoft.com/office/powerpoint/2010/main" val="40876834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5490"/>
            <a:ext cx="8229600" cy="833819"/>
          </a:xfrm>
        </p:spPr>
        <p:txBody>
          <a:bodyPr/>
          <a:lstStyle/>
          <a:p>
            <a:r>
              <a:rPr lang="en-US" b="1" dirty="0">
                <a:solidFill>
                  <a:srgbClr val="FFFF00"/>
                </a:solidFill>
              </a:rPr>
              <a:t>Trademarks	</a:t>
            </a:r>
          </a:p>
        </p:txBody>
      </p:sp>
      <p:sp>
        <p:nvSpPr>
          <p:cNvPr id="2" name="Content Placeholder 1"/>
          <p:cNvSpPr>
            <a:spLocks noGrp="1"/>
          </p:cNvSpPr>
          <p:nvPr>
            <p:ph idx="1"/>
          </p:nvPr>
        </p:nvSpPr>
        <p:spPr>
          <a:xfrm>
            <a:off x="457200" y="1192696"/>
            <a:ext cx="8617226" cy="4556847"/>
          </a:xfrm>
        </p:spPr>
        <p:txBody>
          <a:bodyPr>
            <a:noAutofit/>
          </a:bodyPr>
          <a:lstStyle/>
          <a:p>
            <a:pPr marL="0" indent="0">
              <a:lnSpc>
                <a:spcPct val="100000"/>
              </a:lnSpc>
              <a:buNone/>
            </a:pPr>
            <a:r>
              <a:rPr lang="en-US" sz="2600" dirty="0">
                <a:solidFill>
                  <a:srgbClr val="FFFF00"/>
                </a:solidFill>
                <a:latin typeface="Arial" charset="0"/>
              </a:rPr>
              <a:t>S. 9(1)(n)(iii) is controversial</a:t>
            </a:r>
          </a:p>
          <a:p>
            <a:pPr>
              <a:lnSpc>
                <a:spcPct val="100000"/>
              </a:lnSpc>
            </a:pPr>
            <a:r>
              <a:rPr lang="en-US" sz="2600" dirty="0">
                <a:solidFill>
                  <a:schemeClr val="bg1"/>
                </a:solidFill>
                <a:latin typeface="Arial" charset="0"/>
              </a:rPr>
              <a:t>S. 9(1) </a:t>
            </a:r>
            <a:r>
              <a:rPr lang="en-US" sz="2600" dirty="0">
                <a:solidFill>
                  <a:srgbClr val="FFFF00"/>
                </a:solidFill>
                <a:latin typeface="Arial" charset="0"/>
              </a:rPr>
              <a:t>prohibits anyone else from adopting an official mark</a:t>
            </a:r>
            <a:r>
              <a:rPr lang="en-US" sz="2600" dirty="0">
                <a:solidFill>
                  <a:schemeClr val="bg1"/>
                </a:solidFill>
                <a:latin typeface="Arial" charset="0"/>
              </a:rPr>
              <a:t>. This prohibition is </a:t>
            </a:r>
            <a:r>
              <a:rPr lang="en-US" sz="2600" dirty="0">
                <a:solidFill>
                  <a:srgbClr val="FF0000"/>
                </a:solidFill>
                <a:latin typeface="Arial" charset="0"/>
              </a:rPr>
              <a:t>absolute</a:t>
            </a:r>
            <a:r>
              <a:rPr lang="en-US" sz="2600" dirty="0">
                <a:solidFill>
                  <a:schemeClr val="bg1"/>
                </a:solidFill>
                <a:latin typeface="Arial" charset="0"/>
              </a:rPr>
              <a:t>.</a:t>
            </a:r>
          </a:p>
          <a:p>
            <a:pPr>
              <a:lnSpc>
                <a:spcPct val="100000"/>
              </a:lnSpc>
            </a:pPr>
            <a:r>
              <a:rPr lang="en-US" sz="2600" dirty="0">
                <a:solidFill>
                  <a:srgbClr val="FFFF00"/>
                </a:solidFill>
                <a:latin typeface="Arial" charset="0"/>
              </a:rPr>
              <a:t>None of the usual formalities </a:t>
            </a:r>
            <a:r>
              <a:rPr lang="en-US" sz="2600" dirty="0">
                <a:solidFill>
                  <a:schemeClr val="bg1"/>
                </a:solidFill>
                <a:latin typeface="Arial" charset="0"/>
              </a:rPr>
              <a:t>for the adoption of official marks</a:t>
            </a:r>
          </a:p>
          <a:p>
            <a:pPr>
              <a:lnSpc>
                <a:spcPct val="100000"/>
              </a:lnSpc>
            </a:pPr>
            <a:r>
              <a:rPr lang="en-US" sz="2600" dirty="0">
                <a:solidFill>
                  <a:srgbClr val="FFFF00"/>
                </a:solidFill>
                <a:latin typeface="Arial" charset="0"/>
              </a:rPr>
              <a:t>No opposition proceeding; no scrutiny by Registrar</a:t>
            </a:r>
          </a:p>
          <a:p>
            <a:pPr>
              <a:lnSpc>
                <a:spcPct val="100000"/>
              </a:lnSpc>
            </a:pPr>
            <a:r>
              <a:rPr lang="en-US" sz="2600" dirty="0">
                <a:solidFill>
                  <a:srgbClr val="FFFF00"/>
                </a:solidFill>
                <a:latin typeface="Arial" charset="0"/>
              </a:rPr>
              <a:t>Mark can be descriptive</a:t>
            </a:r>
            <a:r>
              <a:rPr lang="en-US" sz="2600" dirty="0">
                <a:solidFill>
                  <a:schemeClr val="bg1"/>
                </a:solidFill>
                <a:latin typeface="Arial" charset="0"/>
              </a:rPr>
              <a:t>; not required to be distinctive of wares, services</a:t>
            </a:r>
          </a:p>
          <a:p>
            <a:pPr>
              <a:lnSpc>
                <a:spcPct val="100000"/>
              </a:lnSpc>
            </a:pPr>
            <a:r>
              <a:rPr lang="en-US" sz="2600" dirty="0">
                <a:solidFill>
                  <a:srgbClr val="FFFF00"/>
                </a:solidFill>
                <a:latin typeface="Arial" charset="0"/>
              </a:rPr>
              <a:t>No need to renew</a:t>
            </a:r>
            <a:r>
              <a:rPr lang="en-US" sz="2600" dirty="0">
                <a:solidFill>
                  <a:schemeClr val="bg1"/>
                </a:solidFill>
                <a:latin typeface="Arial" charset="0"/>
              </a:rPr>
              <a:t>; no provisions to remove unused marks</a:t>
            </a:r>
          </a:p>
        </p:txBody>
      </p:sp>
      <p:sp>
        <p:nvSpPr>
          <p:cNvPr id="4" name="Slide Number Placeholder 3"/>
          <p:cNvSpPr>
            <a:spLocks noGrp="1"/>
          </p:cNvSpPr>
          <p:nvPr>
            <p:ph type="sldNum" sz="quarter" idx="12"/>
          </p:nvPr>
        </p:nvSpPr>
        <p:spPr/>
        <p:txBody>
          <a:bodyPr/>
          <a:lstStyle/>
          <a:p>
            <a:fld id="{600857A6-B069-5747-8C2C-4237D03FF20B}" type="slidenum">
              <a:rPr lang="en-US" smtClean="0"/>
              <a:t>73</a:t>
            </a:fld>
            <a:endParaRPr lang="en-US"/>
          </a:p>
        </p:txBody>
      </p:sp>
    </p:spTree>
    <p:extLst>
      <p:ext uri="{BB962C8B-B14F-4D97-AF65-F5344CB8AC3E}">
        <p14:creationId xmlns:p14="http://schemas.microsoft.com/office/powerpoint/2010/main" val="2148266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878"/>
            <a:ext cx="8229600" cy="1001579"/>
          </a:xfrm>
        </p:spPr>
        <p:txBody>
          <a:bodyPr/>
          <a:lstStyle/>
          <a:p>
            <a:r>
              <a:rPr lang="en-US" b="1" dirty="0">
                <a:solidFill>
                  <a:srgbClr val="FFFF00"/>
                </a:solidFill>
              </a:rPr>
              <a:t>Trademarks	</a:t>
            </a:r>
          </a:p>
        </p:txBody>
      </p:sp>
      <p:sp>
        <p:nvSpPr>
          <p:cNvPr id="2" name="Content Placeholder 1"/>
          <p:cNvSpPr>
            <a:spLocks noGrp="1"/>
          </p:cNvSpPr>
          <p:nvPr>
            <p:ph idx="1"/>
          </p:nvPr>
        </p:nvSpPr>
        <p:spPr>
          <a:xfrm>
            <a:off x="457199" y="1235034"/>
            <a:ext cx="8496795" cy="4514509"/>
          </a:xfrm>
        </p:spPr>
        <p:txBody>
          <a:bodyPr>
            <a:normAutofit/>
          </a:bodyPr>
          <a:lstStyle/>
          <a:p>
            <a:pPr marL="0" indent="0">
              <a:lnSpc>
                <a:spcPct val="100000"/>
              </a:lnSpc>
              <a:buNone/>
            </a:pPr>
            <a:r>
              <a:rPr lang="en-US" sz="3200" dirty="0">
                <a:solidFill>
                  <a:srgbClr val="FFFF00"/>
                </a:solidFill>
                <a:latin typeface="Arial" charset="0"/>
              </a:rPr>
              <a:t>Statutory requirements </a:t>
            </a:r>
            <a:r>
              <a:rPr lang="en-US" sz="3200" dirty="0">
                <a:solidFill>
                  <a:schemeClr val="bg1"/>
                </a:solidFill>
                <a:latin typeface="Arial" charset="0"/>
              </a:rPr>
              <a:t>for public authorities</a:t>
            </a:r>
          </a:p>
          <a:p>
            <a:pPr marL="971550" lvl="1" indent="-514350">
              <a:lnSpc>
                <a:spcPct val="100000"/>
              </a:lnSpc>
              <a:buFont typeface="+mj-lt"/>
              <a:buAutoNum type="arabicPeriod"/>
            </a:pPr>
            <a:r>
              <a:rPr lang="en-US" sz="3200" dirty="0">
                <a:solidFill>
                  <a:schemeClr val="bg1"/>
                </a:solidFill>
                <a:latin typeface="Arial" charset="0"/>
              </a:rPr>
              <a:t>Mark must have been </a:t>
            </a:r>
            <a:r>
              <a:rPr lang="en-US" sz="3200" dirty="0">
                <a:solidFill>
                  <a:srgbClr val="FFFF00"/>
                </a:solidFill>
                <a:latin typeface="Arial" charset="0"/>
              </a:rPr>
              <a:t>adopted and used</a:t>
            </a:r>
          </a:p>
          <a:p>
            <a:pPr marL="971550" lvl="1" indent="-514350">
              <a:lnSpc>
                <a:spcPct val="100000"/>
              </a:lnSpc>
              <a:buFont typeface="+mj-lt"/>
              <a:buAutoNum type="arabicPeriod"/>
            </a:pPr>
            <a:r>
              <a:rPr lang="en-US" sz="3200" dirty="0">
                <a:solidFill>
                  <a:schemeClr val="bg1"/>
                </a:solidFill>
                <a:latin typeface="Arial" charset="0"/>
              </a:rPr>
              <a:t>Adoption and </a:t>
            </a:r>
            <a:r>
              <a:rPr lang="en-US" sz="3200" dirty="0">
                <a:solidFill>
                  <a:srgbClr val="FFFF00"/>
                </a:solidFill>
                <a:latin typeface="Arial" charset="0"/>
              </a:rPr>
              <a:t>use has to be by a public authority</a:t>
            </a:r>
            <a:r>
              <a:rPr lang="en-US" sz="3200" dirty="0">
                <a:solidFill>
                  <a:schemeClr val="bg1"/>
                </a:solidFill>
                <a:latin typeface="Arial" charset="0"/>
              </a:rPr>
              <a:t> in Canada</a:t>
            </a:r>
          </a:p>
          <a:p>
            <a:pPr marL="971550" lvl="1" indent="-514350">
              <a:lnSpc>
                <a:spcPct val="100000"/>
              </a:lnSpc>
              <a:buFont typeface="+mj-lt"/>
              <a:buAutoNum type="arabicPeriod"/>
            </a:pPr>
            <a:r>
              <a:rPr lang="en-US" sz="3200" dirty="0">
                <a:solidFill>
                  <a:schemeClr val="bg1"/>
                </a:solidFill>
                <a:latin typeface="Arial" charset="0"/>
              </a:rPr>
              <a:t>Adoption and use must be </a:t>
            </a:r>
            <a:r>
              <a:rPr lang="en-US" sz="3200" dirty="0">
                <a:solidFill>
                  <a:srgbClr val="FFFF00"/>
                </a:solidFill>
                <a:latin typeface="Arial" charset="0"/>
              </a:rPr>
              <a:t>as an official mark</a:t>
            </a:r>
            <a:r>
              <a:rPr lang="en-US" sz="3200" dirty="0">
                <a:solidFill>
                  <a:schemeClr val="bg1"/>
                </a:solidFill>
                <a:latin typeface="Arial" charset="0"/>
              </a:rPr>
              <a:t> for wares and services</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74</a:t>
            </a:fld>
            <a:endParaRPr lang="en-US"/>
          </a:p>
        </p:txBody>
      </p:sp>
    </p:spTree>
    <p:extLst>
      <p:ext uri="{BB962C8B-B14F-4D97-AF65-F5344CB8AC3E}">
        <p14:creationId xmlns:p14="http://schemas.microsoft.com/office/powerpoint/2010/main" val="3855603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84633"/>
            <a:ext cx="8229600" cy="716953"/>
          </a:xfrm>
        </p:spPr>
        <p:txBody>
          <a:bodyPr>
            <a:normAutofit fontScale="90000"/>
          </a:bodyPr>
          <a:lstStyle/>
          <a:p>
            <a:r>
              <a:rPr lang="en-US" b="1" dirty="0">
                <a:solidFill>
                  <a:srgbClr val="FFFF00"/>
                </a:solidFill>
              </a:rPr>
              <a:t>Trademarks	</a:t>
            </a:r>
          </a:p>
        </p:txBody>
      </p:sp>
      <p:sp>
        <p:nvSpPr>
          <p:cNvPr id="2" name="Content Placeholder 1"/>
          <p:cNvSpPr>
            <a:spLocks noGrp="1"/>
          </p:cNvSpPr>
          <p:nvPr>
            <p:ph idx="1"/>
          </p:nvPr>
        </p:nvSpPr>
        <p:spPr>
          <a:xfrm>
            <a:off x="130629" y="1033154"/>
            <a:ext cx="8823365" cy="4833256"/>
          </a:xfrm>
        </p:spPr>
        <p:txBody>
          <a:bodyPr>
            <a:normAutofit fontScale="92500"/>
          </a:bodyPr>
          <a:lstStyle/>
          <a:p>
            <a:pPr>
              <a:lnSpc>
                <a:spcPct val="100000"/>
              </a:lnSpc>
            </a:pPr>
            <a:r>
              <a:rPr lang="en-US" sz="2400" i="1" dirty="0">
                <a:solidFill>
                  <a:srgbClr val="00B0F0"/>
                </a:solidFill>
                <a:latin typeface="+mn-lt"/>
              </a:rPr>
              <a:t>Ontario </a:t>
            </a:r>
            <a:r>
              <a:rPr lang="en-US" sz="2400" i="1" dirty="0" err="1">
                <a:solidFill>
                  <a:srgbClr val="00B0F0"/>
                </a:solidFill>
                <a:latin typeface="+mn-lt"/>
              </a:rPr>
              <a:t>Ass’n</a:t>
            </a:r>
            <a:r>
              <a:rPr lang="en-US" sz="2400" i="1" dirty="0">
                <a:solidFill>
                  <a:srgbClr val="00B0F0"/>
                </a:solidFill>
                <a:latin typeface="+mn-lt"/>
              </a:rPr>
              <a:t> of Architects v. Ontario Ass</a:t>
            </a:r>
            <a:r>
              <a:rPr lang="en-CA" sz="2400" i="1" dirty="0">
                <a:solidFill>
                  <a:srgbClr val="00B0F0"/>
                </a:solidFill>
                <a:latin typeface="+mn-lt"/>
              </a:rPr>
              <a:t>n</a:t>
            </a:r>
            <a:r>
              <a:rPr lang="en-US" sz="2400" i="1" dirty="0">
                <a:solidFill>
                  <a:srgbClr val="00B0F0"/>
                </a:solidFill>
                <a:latin typeface="+mn-lt"/>
              </a:rPr>
              <a:t> of Architectural Technologists</a:t>
            </a:r>
            <a:r>
              <a:rPr lang="en-US" sz="2400" dirty="0">
                <a:solidFill>
                  <a:srgbClr val="00B0F0"/>
                </a:solidFill>
                <a:latin typeface="+mn-lt"/>
              </a:rPr>
              <a:t>, </a:t>
            </a:r>
            <a:r>
              <a:rPr lang="en-US" sz="2400" dirty="0">
                <a:solidFill>
                  <a:schemeClr val="bg1"/>
                </a:solidFill>
                <a:latin typeface="+mn-lt"/>
              </a:rPr>
              <a:t>[2003] 1 F.C. 331 (FCA)</a:t>
            </a:r>
          </a:p>
          <a:p>
            <a:pPr>
              <a:lnSpc>
                <a:spcPct val="100000"/>
              </a:lnSpc>
            </a:pPr>
            <a:r>
              <a:rPr lang="en-CA" sz="2400" dirty="0">
                <a:solidFill>
                  <a:srgbClr val="FFFF00"/>
                </a:solidFill>
              </a:rPr>
              <a:t>Public notice </a:t>
            </a:r>
            <a:r>
              <a:rPr lang="en-CA" sz="2400" dirty="0">
                <a:solidFill>
                  <a:schemeClr val="bg1"/>
                </a:solidFill>
              </a:rPr>
              <a:t>was given that the Association of </a:t>
            </a:r>
            <a:r>
              <a:rPr lang="en-CA" sz="2400" dirty="0">
                <a:solidFill>
                  <a:srgbClr val="FFFF00"/>
                </a:solidFill>
              </a:rPr>
              <a:t>Architectural Technologists of Ontario</a:t>
            </a:r>
            <a:r>
              <a:rPr lang="en-CA" sz="2400" dirty="0">
                <a:solidFill>
                  <a:schemeClr val="bg1"/>
                </a:solidFill>
              </a:rPr>
              <a:t>, a self-regulatory professional body and Ontario non-for-profit corporation without share capital, adopted and used as official marks for services – the words </a:t>
            </a:r>
            <a:r>
              <a:rPr lang="en-CA" sz="2400" dirty="0">
                <a:solidFill>
                  <a:srgbClr val="FFFF00"/>
                </a:solidFill>
              </a:rPr>
              <a:t>ARCHITECTURAL TECHNICIAN, ARCHITECTE-TECHNICIEN, ARCHITECTURAL TECHNOLOGIST, ARCHITECTE-TECHNOLOGUE</a:t>
            </a:r>
            <a:r>
              <a:rPr lang="en-CA" sz="2400" dirty="0">
                <a:solidFill>
                  <a:schemeClr val="bg1"/>
                </a:solidFill>
              </a:rPr>
              <a:t>. As a </a:t>
            </a:r>
            <a:r>
              <a:rPr lang="en-CA" sz="2400" dirty="0">
                <a:solidFill>
                  <a:srgbClr val="FFFF00"/>
                </a:solidFill>
              </a:rPr>
              <a:t>result</a:t>
            </a:r>
            <a:r>
              <a:rPr lang="en-CA" sz="2400" dirty="0">
                <a:solidFill>
                  <a:schemeClr val="bg1"/>
                </a:solidFill>
              </a:rPr>
              <a:t>, members of the appellant, the </a:t>
            </a:r>
            <a:r>
              <a:rPr lang="en-CA" sz="2400" dirty="0">
                <a:solidFill>
                  <a:srgbClr val="FFFF00"/>
                </a:solidFill>
              </a:rPr>
              <a:t>Ontario Association of Architects ("OAA"), </a:t>
            </a:r>
            <a:r>
              <a:rPr lang="en-CA" sz="2400" dirty="0">
                <a:solidFill>
                  <a:srgbClr val="FF0000"/>
                </a:solidFill>
              </a:rPr>
              <a:t>can be prevented</a:t>
            </a:r>
            <a:r>
              <a:rPr lang="en-CA" sz="2400" dirty="0">
                <a:solidFill>
                  <a:srgbClr val="FFFF00"/>
                </a:solidFill>
              </a:rPr>
              <a:t> from using these words in connection with their professional services </a:t>
            </a:r>
            <a:r>
              <a:rPr lang="en-CA" sz="2400" dirty="0">
                <a:solidFill>
                  <a:schemeClr val="bg1"/>
                </a:solidFill>
              </a:rPr>
              <a:t>- unless they had started to use them before April 28, 1999, the date when the Registrar gave public notice in the Trade-marks Journal of their adoption and use by the AATO as official marks.</a:t>
            </a:r>
          </a:p>
          <a:p>
            <a:pPr>
              <a:lnSpc>
                <a:spcPct val="100000"/>
              </a:lnSpc>
            </a:pPr>
            <a:endParaRPr lang="en-US" sz="2400" dirty="0">
              <a:solidFill>
                <a:schemeClr val="bg1"/>
              </a:solidFill>
              <a:latin typeface="+mn-lt"/>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75</a:t>
            </a:fld>
            <a:endParaRPr lang="en-US"/>
          </a:p>
        </p:txBody>
      </p:sp>
    </p:spTree>
    <p:extLst>
      <p:ext uri="{BB962C8B-B14F-4D97-AF65-F5344CB8AC3E}">
        <p14:creationId xmlns:p14="http://schemas.microsoft.com/office/powerpoint/2010/main" val="38659039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Trademarks	</a:t>
            </a:r>
          </a:p>
        </p:txBody>
      </p:sp>
      <p:sp>
        <p:nvSpPr>
          <p:cNvPr id="2" name="Content Placeholder 1"/>
          <p:cNvSpPr>
            <a:spLocks noGrp="1"/>
          </p:cNvSpPr>
          <p:nvPr>
            <p:ph idx="1"/>
          </p:nvPr>
        </p:nvSpPr>
        <p:spPr>
          <a:xfrm>
            <a:off x="457200" y="1431543"/>
            <a:ext cx="8413668" cy="4318000"/>
          </a:xfrm>
        </p:spPr>
        <p:txBody>
          <a:bodyPr>
            <a:normAutofit fontScale="92500" lnSpcReduction="10000"/>
          </a:bodyPr>
          <a:lstStyle/>
          <a:p>
            <a:pPr>
              <a:lnSpc>
                <a:spcPct val="100000"/>
              </a:lnSpc>
            </a:pPr>
            <a:r>
              <a:rPr lang="en-US" sz="3500" i="1" dirty="0">
                <a:solidFill>
                  <a:srgbClr val="00B0F0"/>
                </a:solidFill>
                <a:latin typeface="Arial" charset="0"/>
              </a:rPr>
              <a:t>Ontario </a:t>
            </a:r>
            <a:r>
              <a:rPr lang="en-US" sz="3500" i="1" dirty="0" err="1">
                <a:solidFill>
                  <a:srgbClr val="00B0F0"/>
                </a:solidFill>
                <a:latin typeface="Arial" charset="0"/>
              </a:rPr>
              <a:t>Ass’n</a:t>
            </a:r>
            <a:r>
              <a:rPr lang="en-US" sz="3500" i="1" dirty="0">
                <a:solidFill>
                  <a:srgbClr val="00B0F0"/>
                </a:solidFill>
                <a:latin typeface="Arial" charset="0"/>
              </a:rPr>
              <a:t> of Architects v. Ontario Ass</a:t>
            </a:r>
            <a:r>
              <a:rPr lang="en-CA" sz="3500" i="1" dirty="0">
                <a:solidFill>
                  <a:srgbClr val="00B0F0"/>
                </a:solidFill>
                <a:latin typeface="Arial" charset="0"/>
              </a:rPr>
              <a:t>n</a:t>
            </a:r>
            <a:r>
              <a:rPr lang="en-US" sz="3500" i="1" dirty="0">
                <a:solidFill>
                  <a:srgbClr val="00B0F0"/>
                </a:solidFill>
                <a:latin typeface="Arial" charset="0"/>
              </a:rPr>
              <a:t> of Architectural Technologists</a:t>
            </a:r>
            <a:r>
              <a:rPr lang="en-US" sz="3500" dirty="0">
                <a:solidFill>
                  <a:srgbClr val="00B0F0"/>
                </a:solidFill>
                <a:latin typeface="Arial" charset="0"/>
              </a:rPr>
              <a:t>, </a:t>
            </a:r>
            <a:r>
              <a:rPr lang="en-US" sz="3500" dirty="0">
                <a:solidFill>
                  <a:schemeClr val="bg1"/>
                </a:solidFill>
                <a:latin typeface="Arial" charset="0"/>
              </a:rPr>
              <a:t>[2003] 1 F.C. 331 (FCA)</a:t>
            </a:r>
          </a:p>
          <a:p>
            <a:pPr>
              <a:lnSpc>
                <a:spcPct val="100000"/>
              </a:lnSpc>
            </a:pPr>
            <a:r>
              <a:rPr lang="en-US" sz="3500" dirty="0">
                <a:solidFill>
                  <a:srgbClr val="FFFF00"/>
                </a:solidFill>
                <a:latin typeface="Arial" charset="0"/>
              </a:rPr>
              <a:t>Defining characteristics of public authority</a:t>
            </a:r>
            <a:r>
              <a:rPr lang="en-US" sz="3500" dirty="0">
                <a:solidFill>
                  <a:srgbClr val="FF0000"/>
                </a:solidFill>
                <a:latin typeface="Arial" charset="0"/>
              </a:rPr>
              <a:t> =</a:t>
            </a:r>
          </a:p>
          <a:p>
            <a:pPr lvl="1">
              <a:lnSpc>
                <a:spcPct val="100000"/>
              </a:lnSpc>
              <a:buFont typeface="Courier New" panose="02070309020205020404" pitchFamily="49" charset="0"/>
              <a:buChar char="o"/>
            </a:pPr>
            <a:r>
              <a:rPr lang="en-US" sz="3500" dirty="0">
                <a:solidFill>
                  <a:schemeClr val="bg1"/>
                </a:solidFill>
                <a:latin typeface="Arial" charset="0"/>
              </a:rPr>
              <a:t>Degree of </a:t>
            </a:r>
            <a:r>
              <a:rPr lang="en-US" sz="3500" dirty="0">
                <a:solidFill>
                  <a:srgbClr val="FFFF00"/>
                </a:solidFill>
                <a:latin typeface="Arial" charset="0"/>
              </a:rPr>
              <a:t>government control </a:t>
            </a:r>
            <a:r>
              <a:rPr lang="en-US" sz="3500" dirty="0">
                <a:solidFill>
                  <a:schemeClr val="bg1"/>
                </a:solidFill>
                <a:latin typeface="Arial" charset="0"/>
              </a:rPr>
              <a:t>[para. 57-64]</a:t>
            </a:r>
          </a:p>
          <a:p>
            <a:pPr lvl="1">
              <a:lnSpc>
                <a:spcPct val="100000"/>
              </a:lnSpc>
              <a:buFont typeface="Courier New" panose="02070309020205020404" pitchFamily="49" charset="0"/>
              <a:buChar char="o"/>
            </a:pPr>
            <a:r>
              <a:rPr lang="en-US" sz="3500" dirty="0">
                <a:solidFill>
                  <a:schemeClr val="bg1"/>
                </a:solidFill>
                <a:latin typeface="Arial" charset="0"/>
              </a:rPr>
              <a:t>Extent to which the </a:t>
            </a:r>
            <a:r>
              <a:rPr lang="en-US" sz="3500" dirty="0">
                <a:solidFill>
                  <a:srgbClr val="FFFF00"/>
                </a:solidFill>
                <a:latin typeface="Arial" charset="0"/>
              </a:rPr>
              <a:t>body</a:t>
            </a:r>
            <a:r>
              <a:rPr lang="ja-JP" altLang="en-US" sz="3500" dirty="0">
                <a:solidFill>
                  <a:srgbClr val="FFFF00"/>
                </a:solidFill>
                <a:latin typeface="Arial" charset="0"/>
              </a:rPr>
              <a:t>’</a:t>
            </a:r>
            <a:r>
              <a:rPr lang="en-US" sz="3500" dirty="0">
                <a:solidFill>
                  <a:srgbClr val="FFFF00"/>
                </a:solidFill>
                <a:latin typeface="Arial" charset="0"/>
              </a:rPr>
              <a:t>s activities benefit the public </a:t>
            </a:r>
            <a:r>
              <a:rPr lang="en-US" sz="3500" dirty="0">
                <a:solidFill>
                  <a:schemeClr val="bg1"/>
                </a:solidFill>
                <a:latin typeface="Arial" charset="0"/>
              </a:rPr>
              <a:t>[para. 65-73]</a:t>
            </a:r>
          </a:p>
          <a:p>
            <a:r>
              <a:rPr lang="en-US" dirty="0"/>
              <a:t> </a:t>
            </a:r>
          </a:p>
        </p:txBody>
      </p:sp>
      <p:sp>
        <p:nvSpPr>
          <p:cNvPr id="4" name="Slide Number Placeholder 3"/>
          <p:cNvSpPr>
            <a:spLocks noGrp="1"/>
          </p:cNvSpPr>
          <p:nvPr>
            <p:ph type="sldNum" sz="quarter" idx="12"/>
          </p:nvPr>
        </p:nvSpPr>
        <p:spPr/>
        <p:txBody>
          <a:bodyPr/>
          <a:lstStyle/>
          <a:p>
            <a:fld id="{600857A6-B069-5747-8C2C-4237D03FF20B}" type="slidenum">
              <a:rPr lang="en-US" smtClean="0"/>
              <a:t>76</a:t>
            </a:fld>
            <a:endParaRPr lang="en-US"/>
          </a:p>
        </p:txBody>
      </p:sp>
    </p:spTree>
    <p:extLst>
      <p:ext uri="{BB962C8B-B14F-4D97-AF65-F5344CB8AC3E}">
        <p14:creationId xmlns:p14="http://schemas.microsoft.com/office/powerpoint/2010/main" val="8908360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5576655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607320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833819"/>
          </a:xfrm>
        </p:spPr>
        <p:txBody>
          <a:bodyPr/>
          <a:lstStyle/>
          <a:p>
            <a:r>
              <a:rPr lang="en-US" b="1" dirty="0">
                <a:solidFill>
                  <a:srgbClr val="FFFF00"/>
                </a:solidFill>
              </a:rPr>
              <a:t>Trademarks	</a:t>
            </a:r>
          </a:p>
        </p:txBody>
      </p:sp>
      <p:sp>
        <p:nvSpPr>
          <p:cNvPr id="2" name="Content Placeholder 1"/>
          <p:cNvSpPr>
            <a:spLocks noGrp="1"/>
          </p:cNvSpPr>
          <p:nvPr>
            <p:ph idx="1"/>
          </p:nvPr>
        </p:nvSpPr>
        <p:spPr>
          <a:xfrm>
            <a:off x="249382" y="1175657"/>
            <a:ext cx="8680862" cy="4573886"/>
          </a:xfrm>
        </p:spPr>
        <p:txBody>
          <a:bodyPr>
            <a:normAutofit fontScale="92500" lnSpcReduction="10000"/>
          </a:bodyPr>
          <a:lstStyle/>
          <a:p>
            <a:pPr marL="0" indent="0">
              <a:lnSpc>
                <a:spcPct val="110000"/>
              </a:lnSpc>
              <a:buNone/>
            </a:pPr>
            <a:r>
              <a:rPr lang="en-US" sz="3200" dirty="0">
                <a:solidFill>
                  <a:srgbClr val="FF0000"/>
                </a:solidFill>
                <a:latin typeface="Arial" charset="0"/>
              </a:rPr>
              <a:t>1. </a:t>
            </a:r>
            <a:r>
              <a:rPr lang="en-US" sz="3200" dirty="0">
                <a:solidFill>
                  <a:srgbClr val="FFFF00"/>
                </a:solidFill>
                <a:latin typeface="Arial" charset="0"/>
              </a:rPr>
              <a:t>Significant degree of governmental control</a:t>
            </a:r>
          </a:p>
          <a:p>
            <a:pPr>
              <a:lnSpc>
                <a:spcPct val="110000"/>
              </a:lnSpc>
            </a:pPr>
            <a:r>
              <a:rPr lang="en-US" sz="3200" dirty="0">
                <a:solidFill>
                  <a:schemeClr val="bg1"/>
                </a:solidFill>
                <a:latin typeface="Arial" charset="0"/>
              </a:rPr>
              <a:t>More </a:t>
            </a:r>
            <a:r>
              <a:rPr lang="en-US" sz="3200" dirty="0">
                <a:solidFill>
                  <a:srgbClr val="FFFF00"/>
                </a:solidFill>
                <a:latin typeface="Arial" charset="0"/>
              </a:rPr>
              <a:t>rigorous part of test</a:t>
            </a:r>
          </a:p>
          <a:p>
            <a:pPr>
              <a:lnSpc>
                <a:spcPct val="110000"/>
              </a:lnSpc>
            </a:pPr>
            <a:r>
              <a:rPr lang="en-US" sz="3200" dirty="0">
                <a:solidFill>
                  <a:schemeClr val="bg1"/>
                </a:solidFill>
                <a:latin typeface="Arial" charset="0"/>
              </a:rPr>
              <a:t>Consider </a:t>
            </a:r>
            <a:r>
              <a:rPr lang="en-GB" sz="3200" dirty="0">
                <a:solidFill>
                  <a:schemeClr val="bg1"/>
                </a:solidFill>
                <a:latin typeface="Arial" charset="0"/>
              </a:rPr>
              <a:t>body’s objects, duties and powers, including distribution of its assets</a:t>
            </a:r>
          </a:p>
          <a:p>
            <a:pPr>
              <a:lnSpc>
                <a:spcPct val="110000"/>
              </a:lnSpc>
            </a:pPr>
            <a:r>
              <a:rPr lang="en-GB" sz="3200" dirty="0">
                <a:solidFill>
                  <a:srgbClr val="FFFF00"/>
                </a:solidFill>
                <a:latin typeface="Arial" charset="0"/>
              </a:rPr>
              <a:t>Need </a:t>
            </a:r>
            <a:r>
              <a:rPr lang="en-US" sz="3200" dirty="0">
                <a:solidFill>
                  <a:srgbClr val="FFFF00"/>
                </a:solidFill>
                <a:latin typeface="Arial" charset="0"/>
              </a:rPr>
              <a:t>some ongoing government supervision </a:t>
            </a:r>
            <a:r>
              <a:rPr lang="en-US" sz="3200" dirty="0">
                <a:solidFill>
                  <a:schemeClr val="bg1"/>
                </a:solidFill>
                <a:latin typeface="Arial" charset="0"/>
              </a:rPr>
              <a:t>of the activities of the body claiming to be a public authority; </a:t>
            </a:r>
            <a:r>
              <a:rPr lang="en-US" sz="3200" dirty="0">
                <a:solidFill>
                  <a:srgbClr val="FFFF00"/>
                </a:solidFill>
                <a:latin typeface="Arial" charset="0"/>
              </a:rPr>
              <a:t>sufficient to allow the government to exercise a degree of ongoing influence </a:t>
            </a:r>
            <a:r>
              <a:rPr lang="en-US" sz="3200" dirty="0">
                <a:solidFill>
                  <a:schemeClr val="bg1"/>
                </a:solidFill>
                <a:latin typeface="Arial" charset="0"/>
              </a:rPr>
              <a:t>in the body</a:t>
            </a:r>
            <a:r>
              <a:rPr lang="ja-JP" altLang="en-US" sz="3200" dirty="0">
                <a:solidFill>
                  <a:schemeClr val="bg1"/>
                </a:solidFill>
                <a:latin typeface="Arial" charset="0"/>
              </a:rPr>
              <a:t>’</a:t>
            </a:r>
            <a:r>
              <a:rPr lang="en-US" sz="3200" dirty="0">
                <a:solidFill>
                  <a:schemeClr val="bg1"/>
                </a:solidFill>
                <a:latin typeface="Arial" charset="0"/>
              </a:rPr>
              <a:t>s governance and decision-making. </a:t>
            </a:r>
            <a:endParaRPr lang="en-GB" sz="3200" dirty="0">
              <a:solidFill>
                <a:schemeClr val="bg1"/>
              </a:solidFill>
              <a:latin typeface="Arial" charset="0"/>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79</a:t>
            </a:fld>
            <a:endParaRPr lang="en-US"/>
          </a:p>
        </p:txBody>
      </p:sp>
    </p:spTree>
    <p:extLst>
      <p:ext uri="{BB962C8B-B14F-4D97-AF65-F5344CB8AC3E}">
        <p14:creationId xmlns:p14="http://schemas.microsoft.com/office/powerpoint/2010/main" val="57072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476FA-8CA5-AC49-B0B2-6BEF0AF4957A}"/>
              </a:ext>
            </a:extLst>
          </p:cNvPr>
          <p:cNvSpPr>
            <a:spLocks noGrp="1"/>
          </p:cNvSpPr>
          <p:nvPr>
            <p:ph sz="quarter" idx="10"/>
          </p:nvPr>
        </p:nvSpPr>
        <p:spPr>
          <a:xfrm>
            <a:off x="457200" y="1219200"/>
            <a:ext cx="8229600" cy="4506934"/>
          </a:xfrm>
        </p:spPr>
        <p:txBody>
          <a:bodyPr>
            <a:normAutofit/>
          </a:bodyPr>
          <a:lstStyle/>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Thank you for </a:t>
            </a:r>
          </a:p>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your </a:t>
            </a:r>
            <a:r>
              <a:rPr lang="en-US" sz="7200" dirty="0">
                <a:solidFill>
                  <a:srgbClr val="FFFF00"/>
                </a:solidFill>
                <a:latin typeface="Apple Chancery" panose="03020702040506060504" pitchFamily="66" charset="-79"/>
                <a:cs typeface="Apple Chancery" panose="03020702040506060504" pitchFamily="66" charset="-79"/>
              </a:rPr>
              <a:t>(</a:t>
            </a:r>
            <a:r>
              <a:rPr lang="en-US" sz="7200" dirty="0">
                <a:solidFill>
                  <a:schemeClr val="bg1"/>
                </a:solidFill>
                <a:latin typeface="Apple Chancery" panose="03020702040506060504" pitchFamily="66" charset="-79"/>
                <a:cs typeface="Apple Chancery" panose="03020702040506060504" pitchFamily="66" charset="-79"/>
              </a:rPr>
              <a:t>optional</a:t>
            </a:r>
            <a:r>
              <a:rPr lang="en-US" sz="7200" dirty="0">
                <a:solidFill>
                  <a:srgbClr val="FFFF00"/>
                </a:solidFill>
                <a:latin typeface="Apple Chancery" panose="03020702040506060504" pitchFamily="66" charset="-79"/>
                <a:cs typeface="Apple Chancery" panose="03020702040506060504" pitchFamily="66" charset="-79"/>
              </a:rPr>
              <a:t>)</a:t>
            </a:r>
            <a:r>
              <a:rPr lang="en-US" sz="7200" dirty="0">
                <a:solidFill>
                  <a:schemeClr val="bg1"/>
                </a:solidFill>
                <a:latin typeface="Apple Chancery" panose="03020702040506060504" pitchFamily="66" charset="-79"/>
                <a:cs typeface="Apple Chancery" panose="03020702040506060504" pitchFamily="66" charset="-79"/>
              </a:rPr>
              <a:t> bios</a:t>
            </a:r>
            <a:r>
              <a:rPr lang="en-US" sz="7200" dirty="0">
                <a:solidFill>
                  <a:srgbClr val="FFFF00"/>
                </a:solidFill>
                <a:latin typeface="Apple Chancery" panose="03020702040506060504" pitchFamily="66" charset="-79"/>
                <a:cs typeface="Apple Chancery" panose="03020702040506060504" pitchFamily="66" charset="-79"/>
              </a:rPr>
              <a:t>.</a:t>
            </a:r>
            <a:r>
              <a:rPr lang="en-US" sz="7200" dirty="0">
                <a:solidFill>
                  <a:schemeClr val="bg1"/>
                </a:solidFill>
                <a:latin typeface="Apple Chancery" panose="03020702040506060504" pitchFamily="66" charset="-79"/>
                <a:cs typeface="Apple Chancery" panose="03020702040506060504" pitchFamily="66" charset="-79"/>
              </a:rPr>
              <a:t> </a:t>
            </a:r>
          </a:p>
          <a:p>
            <a:pPr marL="0" indent="0" algn="ctr">
              <a:lnSpc>
                <a:spcPct val="100000"/>
              </a:lnSpc>
              <a:buNone/>
            </a:pPr>
            <a:r>
              <a:rPr lang="en-US" sz="7200" dirty="0">
                <a:solidFill>
                  <a:srgbClr val="FFFF00"/>
                </a:solidFill>
                <a:latin typeface="Apple Chancery" panose="03020702040506060504" pitchFamily="66" charset="-79"/>
                <a:cs typeface="Apple Chancery" panose="03020702040506060504" pitchFamily="66" charset="-79"/>
              </a:rPr>
              <a:t>Much appreciated</a:t>
            </a:r>
            <a:r>
              <a:rPr lang="en-US" sz="72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4230921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0629"/>
            <a:ext cx="8229600" cy="977828"/>
          </a:xfrm>
        </p:spPr>
        <p:txBody>
          <a:bodyPr>
            <a:normAutofit/>
          </a:bodyPr>
          <a:lstStyle/>
          <a:p>
            <a:r>
              <a:rPr lang="en-US" b="1" dirty="0">
                <a:solidFill>
                  <a:srgbClr val="FFFF00"/>
                </a:solidFill>
              </a:rPr>
              <a:t>Trademarks	</a:t>
            </a:r>
          </a:p>
        </p:txBody>
      </p:sp>
      <p:sp>
        <p:nvSpPr>
          <p:cNvPr id="2" name="Content Placeholder 1"/>
          <p:cNvSpPr>
            <a:spLocks noGrp="1"/>
          </p:cNvSpPr>
          <p:nvPr>
            <p:ph idx="1"/>
          </p:nvPr>
        </p:nvSpPr>
        <p:spPr>
          <a:xfrm>
            <a:off x="293914" y="1105488"/>
            <a:ext cx="8755083" cy="5437816"/>
          </a:xfrm>
        </p:spPr>
        <p:txBody>
          <a:bodyPr>
            <a:normAutofit fontScale="32500" lnSpcReduction="20000"/>
          </a:bodyPr>
          <a:lstStyle/>
          <a:p>
            <a:pPr marL="0" indent="0">
              <a:lnSpc>
                <a:spcPct val="120000"/>
              </a:lnSpc>
              <a:buNone/>
            </a:pPr>
            <a:r>
              <a:rPr lang="en-US" sz="8600" dirty="0">
                <a:solidFill>
                  <a:srgbClr val="FF0000"/>
                </a:solidFill>
                <a:latin typeface="Arial" charset="0"/>
              </a:rPr>
              <a:t>2</a:t>
            </a:r>
            <a:r>
              <a:rPr lang="en-US" sz="8600" dirty="0">
                <a:solidFill>
                  <a:schemeClr val="bg1"/>
                </a:solidFill>
                <a:latin typeface="Arial" charset="0"/>
              </a:rPr>
              <a:t>. </a:t>
            </a:r>
            <a:r>
              <a:rPr lang="en-US" sz="8600" dirty="0">
                <a:solidFill>
                  <a:srgbClr val="FFFF00"/>
                </a:solidFill>
                <a:latin typeface="Arial" charset="0"/>
              </a:rPr>
              <a:t>Public benefit </a:t>
            </a:r>
          </a:p>
          <a:p>
            <a:pPr>
              <a:lnSpc>
                <a:spcPct val="120000"/>
              </a:lnSpc>
            </a:pPr>
            <a:r>
              <a:rPr lang="en-US" sz="8600" dirty="0">
                <a:solidFill>
                  <a:schemeClr val="bg1"/>
                </a:solidFill>
                <a:latin typeface="Arial" charset="0"/>
              </a:rPr>
              <a:t>Broadly interpreted by the courts – </a:t>
            </a:r>
            <a:r>
              <a:rPr lang="en-US" sz="8600" dirty="0">
                <a:solidFill>
                  <a:srgbClr val="FFFF00"/>
                </a:solidFill>
                <a:latin typeface="Arial" charset="0"/>
              </a:rPr>
              <a:t>some aspect for public benefit</a:t>
            </a:r>
            <a:r>
              <a:rPr lang="en-US" sz="8600" dirty="0">
                <a:solidFill>
                  <a:schemeClr val="bg1"/>
                </a:solidFill>
                <a:latin typeface="Arial" charset="0"/>
              </a:rPr>
              <a:t>? Considered to act for public benefit.</a:t>
            </a:r>
          </a:p>
          <a:p>
            <a:pPr>
              <a:lnSpc>
                <a:spcPct val="120000"/>
              </a:lnSpc>
            </a:pPr>
            <a:r>
              <a:rPr lang="en-CA" sz="8600" dirty="0">
                <a:solidFill>
                  <a:schemeClr val="bg1"/>
                </a:solidFill>
              </a:rPr>
              <a:t>In this case the </a:t>
            </a:r>
            <a:r>
              <a:rPr lang="en-CA" sz="8600" dirty="0">
                <a:solidFill>
                  <a:srgbClr val="FFFF00"/>
                </a:solidFill>
              </a:rPr>
              <a:t>Architectural Technologists set &amp; enforce standards of professional competence </a:t>
            </a:r>
            <a:r>
              <a:rPr lang="en-CA" sz="8600" dirty="0">
                <a:solidFill>
                  <a:schemeClr val="bg1"/>
                </a:solidFill>
              </a:rPr>
              <a:t>&amp; ethical conduct of its members. </a:t>
            </a:r>
          </a:p>
          <a:p>
            <a:pPr>
              <a:lnSpc>
                <a:spcPct val="120000"/>
              </a:lnSpc>
            </a:pPr>
            <a:r>
              <a:rPr lang="en-CA" sz="8600" dirty="0">
                <a:solidFill>
                  <a:schemeClr val="bg1"/>
                </a:solidFill>
              </a:rPr>
              <a:t>As a result, FCA held that the Technologists regulate part of the practice of the profession. The lower court judge concluded that </a:t>
            </a:r>
            <a:r>
              <a:rPr lang="en-CA" sz="8600" dirty="0">
                <a:solidFill>
                  <a:srgbClr val="FFFF00"/>
                </a:solidFill>
              </a:rPr>
              <a:t>these activities benefit the public</a:t>
            </a:r>
            <a:r>
              <a:rPr lang="en-CA" sz="8600" dirty="0">
                <a:solidFill>
                  <a:schemeClr val="bg1"/>
                </a:solidFill>
              </a:rPr>
              <a:t>, and the FCA agreed. </a:t>
            </a:r>
          </a:p>
          <a:p>
            <a:endParaRPr lang="en-US" sz="3600" dirty="0">
              <a:solidFill>
                <a:schemeClr val="bg1"/>
              </a:solidFill>
              <a:latin typeface="Arial" charset="0"/>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80</a:t>
            </a:fld>
            <a:endParaRPr lang="en-US"/>
          </a:p>
        </p:txBody>
      </p:sp>
    </p:spTree>
    <p:extLst>
      <p:ext uri="{BB962C8B-B14F-4D97-AF65-F5344CB8AC3E}">
        <p14:creationId xmlns:p14="http://schemas.microsoft.com/office/powerpoint/2010/main" val="29598975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Trademarks	</a:t>
            </a:r>
          </a:p>
        </p:txBody>
      </p:sp>
      <p:sp>
        <p:nvSpPr>
          <p:cNvPr id="2" name="Content Placeholder 1"/>
          <p:cNvSpPr>
            <a:spLocks noGrp="1"/>
          </p:cNvSpPr>
          <p:nvPr>
            <p:ph idx="1"/>
          </p:nvPr>
        </p:nvSpPr>
        <p:spPr/>
        <p:txBody>
          <a:bodyPr>
            <a:normAutofit/>
          </a:bodyPr>
          <a:lstStyle/>
          <a:p>
            <a:pPr>
              <a:lnSpc>
                <a:spcPct val="100000"/>
              </a:lnSpc>
            </a:pPr>
            <a:r>
              <a:rPr lang="en-US" sz="3600" dirty="0">
                <a:solidFill>
                  <a:srgbClr val="FFFF00"/>
                </a:solidFill>
                <a:latin typeface="Arial" charset="0"/>
              </a:rPr>
              <a:t>A TM owner who has a registered mark that resembles an official mark effectively has their rights frozen </a:t>
            </a:r>
            <a:r>
              <a:rPr lang="en-US" sz="3600" dirty="0">
                <a:solidFill>
                  <a:schemeClr val="bg1"/>
                </a:solidFill>
                <a:latin typeface="Arial" charset="0"/>
              </a:rPr>
              <a:t>at the time of publication of the official mark</a:t>
            </a:r>
          </a:p>
          <a:p>
            <a:pPr lvl="1">
              <a:lnSpc>
                <a:spcPct val="100000"/>
              </a:lnSpc>
            </a:pPr>
            <a:r>
              <a:rPr lang="en-US" sz="3600" dirty="0">
                <a:solidFill>
                  <a:schemeClr val="bg1"/>
                </a:solidFill>
                <a:latin typeface="Arial" charset="0"/>
              </a:rPr>
              <a:t>See </a:t>
            </a:r>
            <a:r>
              <a:rPr lang="en-US" sz="3600" i="1" dirty="0">
                <a:solidFill>
                  <a:srgbClr val="00B0F0"/>
                </a:solidFill>
                <a:latin typeface="Arial" charset="0"/>
              </a:rPr>
              <a:t>Royal Roads University v. R. </a:t>
            </a:r>
            <a:r>
              <a:rPr lang="en-US" sz="3600" dirty="0">
                <a:solidFill>
                  <a:schemeClr val="bg1"/>
                </a:solidFill>
                <a:latin typeface="Arial" charset="0"/>
              </a:rPr>
              <a:t>(2003), 27 CPR (4</a:t>
            </a:r>
            <a:r>
              <a:rPr lang="en-US" sz="3600" baseline="30000" dirty="0">
                <a:solidFill>
                  <a:schemeClr val="bg1"/>
                </a:solidFill>
                <a:latin typeface="Arial" charset="0"/>
              </a:rPr>
              <a:t>th</a:t>
            </a:r>
            <a:r>
              <a:rPr lang="en-US" sz="3600" dirty="0">
                <a:solidFill>
                  <a:schemeClr val="bg1"/>
                </a:solidFill>
                <a:latin typeface="Arial" charset="0"/>
              </a:rPr>
              <a:t>) 240 (F.C.)</a:t>
            </a:r>
          </a:p>
        </p:txBody>
      </p:sp>
      <p:sp>
        <p:nvSpPr>
          <p:cNvPr id="4" name="Slide Number Placeholder 3"/>
          <p:cNvSpPr>
            <a:spLocks noGrp="1"/>
          </p:cNvSpPr>
          <p:nvPr>
            <p:ph type="sldNum" sz="quarter" idx="12"/>
          </p:nvPr>
        </p:nvSpPr>
        <p:spPr/>
        <p:txBody>
          <a:bodyPr/>
          <a:lstStyle/>
          <a:p>
            <a:fld id="{600857A6-B069-5747-8C2C-4237D03FF20B}" type="slidenum">
              <a:rPr lang="en-US" smtClean="0"/>
              <a:t>81</a:t>
            </a:fld>
            <a:endParaRPr lang="en-US"/>
          </a:p>
        </p:txBody>
      </p:sp>
    </p:spTree>
    <p:extLst>
      <p:ext uri="{BB962C8B-B14F-4D97-AF65-F5344CB8AC3E}">
        <p14:creationId xmlns:p14="http://schemas.microsoft.com/office/powerpoint/2010/main" val="6833103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60396"/>
          </a:xfrm>
        </p:spPr>
        <p:txBody>
          <a:bodyPr>
            <a:normAutofit/>
          </a:bodyPr>
          <a:lstStyle/>
          <a:p>
            <a:r>
              <a:rPr lang="en-US" b="1" dirty="0">
                <a:solidFill>
                  <a:srgbClr val="FFFF00"/>
                </a:solidFill>
              </a:rPr>
              <a:t>Trademarks</a:t>
            </a:r>
            <a:r>
              <a:rPr lang="en-US" b="1" dirty="0">
                <a:solidFill>
                  <a:srgbClr val="FF0000"/>
                </a:solidFill>
              </a:rPr>
              <a:t>: </a:t>
            </a:r>
            <a:r>
              <a:rPr lang="en-US" dirty="0">
                <a:solidFill>
                  <a:schemeClr val="bg1"/>
                </a:solidFill>
              </a:rPr>
              <a:t>Applying the provision</a:t>
            </a:r>
          </a:p>
        </p:txBody>
      </p:sp>
      <p:sp>
        <p:nvSpPr>
          <p:cNvPr id="2" name="Content Placeholder 1"/>
          <p:cNvSpPr>
            <a:spLocks noGrp="1"/>
          </p:cNvSpPr>
          <p:nvPr>
            <p:ph idx="1"/>
          </p:nvPr>
        </p:nvSpPr>
        <p:spPr/>
        <p:txBody>
          <a:bodyPr numCol="2">
            <a:normAutofit/>
          </a:bodyPr>
          <a:lstStyle/>
          <a:p>
            <a:pPr marL="0" indent="0">
              <a:buNone/>
            </a:pPr>
            <a:r>
              <a:rPr lang="en-CA" dirty="0">
                <a:solidFill>
                  <a:schemeClr val="bg1"/>
                </a:solidFill>
              </a:rPr>
              <a:t>	</a:t>
            </a:r>
            <a:r>
              <a:rPr lang="en-CA" b="1" u="sng" dirty="0">
                <a:solidFill>
                  <a:schemeClr val="bg1"/>
                </a:solidFill>
              </a:rPr>
              <a:t>MARK/NUMBER</a:t>
            </a:r>
          </a:p>
          <a:p>
            <a:r>
              <a:rPr lang="en-CA" dirty="0">
                <a:solidFill>
                  <a:schemeClr val="bg1"/>
                </a:solidFill>
              </a:rPr>
              <a:t>	Land of Anne	907857	 </a:t>
            </a:r>
          </a:p>
          <a:p>
            <a:r>
              <a:rPr lang="en-CA" dirty="0">
                <a:solidFill>
                  <a:schemeClr val="bg1"/>
                </a:solidFill>
              </a:rPr>
              <a:t> 	The Anne Collection	907535	 </a:t>
            </a:r>
          </a:p>
          <a:p>
            <a:r>
              <a:rPr lang="en-CA" dirty="0">
                <a:solidFill>
                  <a:schemeClr val="bg1"/>
                </a:solidFill>
              </a:rPr>
              <a:t> 	Red-Haired Anne	909009	 </a:t>
            </a:r>
          </a:p>
          <a:p>
            <a:r>
              <a:rPr lang="en-CA" dirty="0">
                <a:solidFill>
                  <a:schemeClr val="bg1"/>
                </a:solidFill>
              </a:rPr>
              <a:t> 	Rainbow Valley	909010	 </a:t>
            </a:r>
          </a:p>
          <a:p>
            <a:r>
              <a:rPr lang="en-CA" dirty="0">
                <a:solidFill>
                  <a:schemeClr val="bg1"/>
                </a:solidFill>
              </a:rPr>
              <a:t> 	Gilbert Blythe	909011	 </a:t>
            </a:r>
          </a:p>
          <a:p>
            <a:r>
              <a:rPr lang="en-CA" dirty="0">
                <a:solidFill>
                  <a:schemeClr val="bg1"/>
                </a:solidFill>
              </a:rPr>
              <a:t> 	</a:t>
            </a:r>
            <a:r>
              <a:rPr lang="en-CA" dirty="0" err="1">
                <a:solidFill>
                  <a:schemeClr val="bg1"/>
                </a:solidFill>
              </a:rPr>
              <a:t>Akage</a:t>
            </a:r>
            <a:r>
              <a:rPr lang="en-CA" dirty="0">
                <a:solidFill>
                  <a:schemeClr val="bg1"/>
                </a:solidFill>
              </a:rPr>
              <a:t> No Anne	909012	 </a:t>
            </a:r>
          </a:p>
          <a:p>
            <a:r>
              <a:rPr lang="en-CA" dirty="0">
                <a:solidFill>
                  <a:schemeClr val="bg1"/>
                </a:solidFill>
              </a:rPr>
              <a:t> 	Avonlea	909013	 </a:t>
            </a:r>
          </a:p>
          <a:p>
            <a:r>
              <a:rPr lang="en-CA" dirty="0">
                <a:solidFill>
                  <a:schemeClr val="bg1"/>
                </a:solidFill>
              </a:rPr>
              <a:t> 	Matthew Cuthbert	909014	 </a:t>
            </a:r>
          </a:p>
          <a:p>
            <a:r>
              <a:rPr lang="en-CA" dirty="0">
                <a:solidFill>
                  <a:schemeClr val="bg1"/>
                </a:solidFill>
              </a:rPr>
              <a:t> 	Anne of Green Gables The Musical 909015	 </a:t>
            </a:r>
          </a:p>
          <a:p>
            <a:r>
              <a:rPr lang="en-CA" dirty="0">
                <a:solidFill>
                  <a:schemeClr val="bg1"/>
                </a:solidFill>
              </a:rPr>
              <a:t> 	Anne with an "E"	909016	 </a:t>
            </a:r>
          </a:p>
          <a:p>
            <a:r>
              <a:rPr lang="en-CA" dirty="0">
                <a:solidFill>
                  <a:schemeClr val="bg1"/>
                </a:solidFill>
              </a:rPr>
              <a:t> 	</a:t>
            </a:r>
            <a:r>
              <a:rPr lang="en-CA" dirty="0" err="1">
                <a:solidFill>
                  <a:schemeClr val="bg1"/>
                </a:solidFill>
              </a:rPr>
              <a:t>Marilla</a:t>
            </a:r>
            <a:r>
              <a:rPr lang="en-CA" dirty="0">
                <a:solidFill>
                  <a:schemeClr val="bg1"/>
                </a:solidFill>
              </a:rPr>
              <a:t> Cuthbert	909017	 </a:t>
            </a:r>
          </a:p>
          <a:p>
            <a:r>
              <a:rPr lang="en-CA" dirty="0">
                <a:solidFill>
                  <a:schemeClr val="bg1"/>
                </a:solidFill>
              </a:rPr>
              <a:t> 	Josie </a:t>
            </a:r>
            <a:r>
              <a:rPr lang="en-CA" dirty="0" err="1">
                <a:solidFill>
                  <a:schemeClr val="bg1"/>
                </a:solidFill>
              </a:rPr>
              <a:t>Pye</a:t>
            </a:r>
            <a:r>
              <a:rPr lang="en-CA" dirty="0">
                <a:solidFill>
                  <a:schemeClr val="bg1"/>
                </a:solidFill>
              </a:rPr>
              <a:t>	909018	 </a:t>
            </a:r>
          </a:p>
          <a:p>
            <a:r>
              <a:rPr lang="en-CA" dirty="0">
                <a:solidFill>
                  <a:schemeClr val="bg1"/>
                </a:solidFill>
              </a:rPr>
              <a:t> 	Road to Avonlea	909019	 </a:t>
            </a:r>
          </a:p>
          <a:p>
            <a:r>
              <a:rPr lang="en-CA" dirty="0">
                <a:solidFill>
                  <a:schemeClr val="bg1"/>
                </a:solidFill>
              </a:rPr>
              <a:t> 	Kindred Spirits	909020	 </a:t>
            </a:r>
          </a:p>
          <a:p>
            <a:r>
              <a:rPr lang="en-CA" dirty="0">
                <a:solidFill>
                  <a:schemeClr val="bg1"/>
                </a:solidFill>
              </a:rPr>
              <a:t> 	</a:t>
            </a:r>
            <a:r>
              <a:rPr lang="en-CA" dirty="0" err="1">
                <a:solidFill>
                  <a:schemeClr val="bg1"/>
                </a:solidFill>
              </a:rPr>
              <a:t>Rilla</a:t>
            </a:r>
            <a:r>
              <a:rPr lang="en-CA" dirty="0">
                <a:solidFill>
                  <a:schemeClr val="bg1"/>
                </a:solidFill>
              </a:rPr>
              <a:t> of </a:t>
            </a:r>
            <a:r>
              <a:rPr lang="en-CA" dirty="0" err="1">
                <a:solidFill>
                  <a:schemeClr val="bg1"/>
                </a:solidFill>
              </a:rPr>
              <a:t>Inglesides</a:t>
            </a:r>
            <a:r>
              <a:rPr lang="en-CA" dirty="0">
                <a:solidFill>
                  <a:schemeClr val="bg1"/>
                </a:solidFill>
              </a:rPr>
              <a:t>	909021	 </a:t>
            </a:r>
          </a:p>
          <a:p>
            <a:r>
              <a:rPr lang="en-CA" dirty="0">
                <a:solidFill>
                  <a:schemeClr val="bg1"/>
                </a:solidFill>
              </a:rPr>
              <a:t> 	Anne of Avonlea	909022	 </a:t>
            </a:r>
          </a:p>
          <a:p>
            <a:r>
              <a:rPr lang="en-CA" dirty="0">
                <a:solidFill>
                  <a:schemeClr val="bg1"/>
                </a:solidFill>
              </a:rPr>
              <a:t> 	Anne Shirley	909023	 </a:t>
            </a:r>
          </a:p>
          <a:p>
            <a:r>
              <a:rPr lang="en-CA" dirty="0">
                <a:solidFill>
                  <a:schemeClr val="bg1"/>
                </a:solidFill>
              </a:rPr>
              <a:t>    Diana Barry	909024	</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82</a:t>
            </a:fld>
            <a:endParaRPr lang="en-US"/>
          </a:p>
        </p:txBody>
      </p:sp>
    </p:spTree>
    <p:extLst>
      <p:ext uri="{BB962C8B-B14F-4D97-AF65-F5344CB8AC3E}">
        <p14:creationId xmlns:p14="http://schemas.microsoft.com/office/powerpoint/2010/main" val="646042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rPr>
              <a:t>Trademarks	</a:t>
            </a:r>
          </a:p>
        </p:txBody>
      </p:sp>
      <p:sp>
        <p:nvSpPr>
          <p:cNvPr id="4" name="Slide Number Placeholder 3"/>
          <p:cNvSpPr>
            <a:spLocks noGrp="1"/>
          </p:cNvSpPr>
          <p:nvPr>
            <p:ph type="sldNum" sz="quarter" idx="12"/>
          </p:nvPr>
        </p:nvSpPr>
        <p:spPr/>
        <p:txBody>
          <a:bodyPr/>
          <a:lstStyle/>
          <a:p>
            <a:fld id="{600857A6-B069-5747-8C2C-4237D03FF20B}" type="slidenum">
              <a:rPr lang="en-US" smtClean="0"/>
              <a:t>83</a:t>
            </a:fld>
            <a:endParaRPr lang="en-US"/>
          </a:p>
        </p:txBody>
      </p:sp>
      <p:pic>
        <p:nvPicPr>
          <p:cNvPr id="5" name="Picture 4" descr="Macintosh HD:Users:grahamreynolds11:Desktop:Screen Shot 2015-10-10 at 11.01.12 AM.png"/>
          <p:cNvPicPr/>
          <p:nvPr/>
        </p:nvPicPr>
        <p:blipFill>
          <a:blip r:embed="rId3">
            <a:extLst>
              <a:ext uri="{28A0092B-C50C-407E-A947-70E740481C1C}">
                <a14:useLocalDpi xmlns:a14="http://schemas.microsoft.com/office/drawing/2010/main" val="0"/>
              </a:ext>
            </a:extLst>
          </a:blip>
          <a:srcRect/>
          <a:stretch>
            <a:fillRect/>
          </a:stretch>
        </p:blipFill>
        <p:spPr bwMode="auto">
          <a:xfrm>
            <a:off x="861047" y="1572017"/>
            <a:ext cx="7421905" cy="4116263"/>
          </a:xfrm>
          <a:prstGeom prst="rect">
            <a:avLst/>
          </a:prstGeom>
          <a:noFill/>
          <a:ln>
            <a:noFill/>
          </a:ln>
        </p:spPr>
      </p:pic>
    </p:spTree>
    <p:extLst>
      <p:ext uri="{BB962C8B-B14F-4D97-AF65-F5344CB8AC3E}">
        <p14:creationId xmlns:p14="http://schemas.microsoft.com/office/powerpoint/2010/main" val="2737949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rPr>
              <a:t>Trademarks	</a:t>
            </a:r>
          </a:p>
        </p:txBody>
      </p:sp>
      <p:sp>
        <p:nvSpPr>
          <p:cNvPr id="2" name="Content Placeholder 1"/>
          <p:cNvSpPr>
            <a:spLocks noGrp="1"/>
          </p:cNvSpPr>
          <p:nvPr>
            <p:ph idx="1"/>
          </p:nvPr>
        </p:nvSpPr>
        <p:spPr/>
        <p:txBody>
          <a:bodyPr>
            <a:normAutofit/>
          </a:bodyPr>
          <a:lstStyle/>
          <a:p>
            <a:endParaRPr lang="en-US" dirty="0">
              <a:latin typeface="Arial" charset="0"/>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84</a:t>
            </a:fld>
            <a:endParaRPr lang="en-US"/>
          </a:p>
        </p:txBody>
      </p:sp>
      <p:pic>
        <p:nvPicPr>
          <p:cNvPr id="7" name="Picture 6" descr="Macintosh HD:Users:grahamreynolds11:Desktop:Screen Shot 2015-10-10 at 10.57.47 AM.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8229600" cy="4314166"/>
          </a:xfrm>
          <a:prstGeom prst="rect">
            <a:avLst/>
          </a:prstGeom>
          <a:noFill/>
          <a:ln>
            <a:noFill/>
          </a:ln>
        </p:spPr>
      </p:pic>
    </p:spTree>
    <p:extLst>
      <p:ext uri="{BB962C8B-B14F-4D97-AF65-F5344CB8AC3E}">
        <p14:creationId xmlns:p14="http://schemas.microsoft.com/office/powerpoint/2010/main" val="696147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8383"/>
            <a:ext cx="8229600" cy="833819"/>
          </a:xfrm>
        </p:spPr>
        <p:txBody>
          <a:bodyPr/>
          <a:lstStyle/>
          <a:p>
            <a:pPr algn="ctr"/>
            <a:r>
              <a:rPr lang="en-US" b="1" dirty="0">
                <a:solidFill>
                  <a:srgbClr val="FFFF00"/>
                </a:solidFill>
              </a:rPr>
              <a:t>Trademarks	</a:t>
            </a:r>
          </a:p>
        </p:txBody>
      </p:sp>
      <p:sp>
        <p:nvSpPr>
          <p:cNvPr id="2" name="Content Placeholder 1"/>
          <p:cNvSpPr>
            <a:spLocks noGrp="1"/>
          </p:cNvSpPr>
          <p:nvPr>
            <p:ph idx="1"/>
          </p:nvPr>
        </p:nvSpPr>
        <p:spPr>
          <a:xfrm>
            <a:off x="344384" y="942202"/>
            <a:ext cx="8692738" cy="4807341"/>
          </a:xfrm>
        </p:spPr>
        <p:txBody>
          <a:bodyPr>
            <a:normAutofit/>
          </a:bodyPr>
          <a:lstStyle/>
          <a:p>
            <a:pPr marL="0" indent="0">
              <a:lnSpc>
                <a:spcPct val="100000"/>
              </a:lnSpc>
              <a:buNone/>
            </a:pPr>
            <a:r>
              <a:rPr lang="en-US" b="1" i="1" dirty="0">
                <a:solidFill>
                  <a:schemeClr val="bg1"/>
                </a:solidFill>
              </a:rPr>
              <a:t>“170 </a:t>
            </a:r>
            <a:r>
              <a:rPr lang="en-US" i="1" dirty="0">
                <a:solidFill>
                  <a:schemeClr val="bg1"/>
                </a:solidFill>
              </a:rPr>
              <a:t>    </a:t>
            </a:r>
            <a:r>
              <a:rPr lang="en-US" i="1" dirty="0">
                <a:solidFill>
                  <a:srgbClr val="FFFF00"/>
                </a:solidFill>
              </a:rPr>
              <a:t>The PEI government has significant influence and control with respect to the Anne Authority</a:t>
            </a:r>
            <a:r>
              <a:rPr lang="en-US" i="1" dirty="0">
                <a:solidFill>
                  <a:schemeClr val="bg1"/>
                </a:solidFill>
              </a:rPr>
              <a:t>. The PEI government has members on the Anne Authority committee. The PEI branch of that committee controls all licensing in Prince Edward Island. One of the prime objectives, from the government perspective, was to protect the local craft industry in the Province, freeing it from costly licenses but maintaining a uniform-quality Anne image. The Province is partnered with the Heirs, who share a philanthropical and financial objective with respect to protecting and promoting a licensed Anne image</a:t>
            </a:r>
            <a:r>
              <a:rPr lang="en-US" i="1" dirty="0">
                <a:solidFill>
                  <a:srgbClr val="FFFF00"/>
                </a:solidFill>
              </a:rPr>
              <a:t>. Applying the combined test of control, influence and purpose to promote the public good, I conclude that the Anne Authority is a public authority</a:t>
            </a:r>
            <a:r>
              <a:rPr lang="en-US" i="1" dirty="0">
                <a:solidFill>
                  <a:schemeClr val="bg1"/>
                </a:solidFill>
              </a:rPr>
              <a:t>. If it was necessary to determine the issue, I would in all of the circumstances conclude that the Anne Authority is a public authority. Therefore, the Assignment Agreement that conveyed rights from the PEI government to the Anne Authority would be valid.”</a:t>
            </a:r>
            <a:endParaRPr lang="en-CA" i="1" dirty="0">
              <a:solidFill>
                <a:schemeClr val="bg1"/>
              </a:solidFill>
            </a:endParaRPr>
          </a:p>
          <a:p>
            <a:pPr marL="0" indent="0">
              <a:lnSpc>
                <a:spcPct val="100000"/>
              </a:lnSpc>
              <a:buNone/>
            </a:pPr>
            <a:r>
              <a:rPr lang="en-US" dirty="0">
                <a:solidFill>
                  <a:schemeClr val="bg1"/>
                </a:solidFill>
              </a:rPr>
              <a:t>(Anne of Green Gables Licensing Authority Inc. v. Avonlea</a:t>
            </a:r>
            <a:r>
              <a:rPr lang="en-CA" dirty="0">
                <a:solidFill>
                  <a:schemeClr val="bg1"/>
                </a:solidFill>
              </a:rPr>
              <a:t> </a:t>
            </a:r>
            <a:r>
              <a:rPr lang="en-US" dirty="0">
                <a:solidFill>
                  <a:schemeClr val="bg1"/>
                </a:solidFill>
              </a:rPr>
              <a:t>Traditions Inc. (2000), 4 C.P.R. (4th) 289</a:t>
            </a:r>
            <a:endParaRPr lang="en-CA" dirty="0">
              <a:solidFill>
                <a:schemeClr val="bg1"/>
              </a:solidFill>
            </a:endParaRPr>
          </a:p>
          <a:p>
            <a:pPr marL="0" indent="0">
              <a:buNone/>
            </a:pPr>
            <a:endParaRPr lang="en-US" dirty="0">
              <a:latin typeface="Arial" charset="0"/>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85</a:t>
            </a:fld>
            <a:endParaRPr lang="en-US"/>
          </a:p>
        </p:txBody>
      </p:sp>
    </p:spTree>
    <p:extLst>
      <p:ext uri="{BB962C8B-B14F-4D97-AF65-F5344CB8AC3E}">
        <p14:creationId xmlns:p14="http://schemas.microsoft.com/office/powerpoint/2010/main" val="4193055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142A-2C15-9543-B4A7-4384BABCF54F}"/>
              </a:ext>
            </a:extLst>
          </p:cNvPr>
          <p:cNvSpPr>
            <a:spLocks noGrp="1"/>
          </p:cNvSpPr>
          <p:nvPr>
            <p:ph type="title"/>
          </p:nvPr>
        </p:nvSpPr>
        <p:spPr/>
        <p:txBody>
          <a:bodyPr>
            <a:normAutofit fontScale="90000"/>
          </a:bodyPr>
          <a:lstStyle/>
          <a:p>
            <a:pPr algn="ctr"/>
            <a:r>
              <a:rPr lang="en-US" dirty="0">
                <a:solidFill>
                  <a:srgbClr val="FFFF00"/>
                </a:solidFill>
              </a:rPr>
              <a:t>S. 9(1)(o)</a:t>
            </a:r>
            <a:r>
              <a:rPr lang="en-US" dirty="0">
                <a:solidFill>
                  <a:srgbClr val="FF0000"/>
                </a:solidFill>
              </a:rPr>
              <a:t>:</a:t>
            </a:r>
            <a:r>
              <a:rPr lang="en-US" dirty="0">
                <a:solidFill>
                  <a:srgbClr val="FFFF00"/>
                </a:solidFill>
              </a:rPr>
              <a:t> </a:t>
            </a:r>
            <a:r>
              <a:rPr lang="en-CA" dirty="0">
                <a:solidFill>
                  <a:srgbClr val="FFFF00"/>
                </a:solidFill>
              </a:rPr>
              <a:t>“</a:t>
            </a:r>
            <a:r>
              <a:rPr lang="en-CA" dirty="0">
                <a:solidFill>
                  <a:schemeClr val="bg1"/>
                </a:solidFill>
              </a:rPr>
              <a:t>Royal Canadian Mounted Police</a:t>
            </a:r>
            <a:r>
              <a:rPr lang="en-CA" dirty="0">
                <a:solidFill>
                  <a:srgbClr val="FFFF00"/>
                </a:solidFill>
              </a:rPr>
              <a:t>” or “</a:t>
            </a:r>
            <a:r>
              <a:rPr lang="en-CA" dirty="0">
                <a:solidFill>
                  <a:schemeClr val="bg1"/>
                </a:solidFill>
              </a:rPr>
              <a:t>R.C.M.P.</a:t>
            </a:r>
            <a:r>
              <a:rPr lang="en-CA" dirty="0">
                <a:solidFill>
                  <a:srgbClr val="FFFF00"/>
                </a:solidFill>
              </a:rPr>
              <a:t>” </a:t>
            </a:r>
            <a:endParaRPr lang="en-US" dirty="0">
              <a:solidFill>
                <a:srgbClr val="FFFF00"/>
              </a:solidFill>
            </a:endParaRPr>
          </a:p>
        </p:txBody>
      </p:sp>
      <p:pic>
        <p:nvPicPr>
          <p:cNvPr id="8" name="Picture 7" descr="A close up of a newspaper&#10;&#10;Description automatically generated">
            <a:extLst>
              <a:ext uri="{FF2B5EF4-FFF2-40B4-BE49-F238E27FC236}">
                <a16:creationId xmlns:a16="http://schemas.microsoft.com/office/drawing/2014/main" id="{7B751FD0-52D8-FC45-9C40-5ABCCE9E1CC0}"/>
              </a:ext>
            </a:extLst>
          </p:cNvPr>
          <p:cNvPicPr>
            <a:picLocks noChangeAspect="1"/>
          </p:cNvPicPr>
          <p:nvPr/>
        </p:nvPicPr>
        <p:blipFill>
          <a:blip r:embed="rId2"/>
          <a:stretch>
            <a:fillRect/>
          </a:stretch>
        </p:blipFill>
        <p:spPr>
          <a:xfrm>
            <a:off x="1704109" y="1639544"/>
            <a:ext cx="5735782" cy="4177793"/>
          </a:xfrm>
          <a:prstGeom prst="rect">
            <a:avLst/>
          </a:prstGeom>
        </p:spPr>
      </p:pic>
    </p:spTree>
    <p:extLst>
      <p:ext uri="{BB962C8B-B14F-4D97-AF65-F5344CB8AC3E}">
        <p14:creationId xmlns:p14="http://schemas.microsoft.com/office/powerpoint/2010/main" val="28296871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23D9A0C-2454-984D-B8DB-C418C1DF5721}"/>
              </a:ext>
            </a:extLst>
          </p:cNvPr>
          <p:cNvPicPr>
            <a:picLocks noChangeAspect="1"/>
          </p:cNvPicPr>
          <p:nvPr/>
        </p:nvPicPr>
        <p:blipFill>
          <a:blip r:embed="rId2"/>
          <a:stretch>
            <a:fillRect/>
          </a:stretch>
        </p:blipFill>
        <p:spPr>
          <a:xfrm>
            <a:off x="605769" y="534390"/>
            <a:ext cx="1461430" cy="517764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9165C22-04B6-F842-A945-E897AAF8026B}"/>
              </a:ext>
            </a:extLst>
          </p:cNvPr>
          <p:cNvPicPr>
            <a:picLocks noChangeAspect="1"/>
          </p:cNvPicPr>
          <p:nvPr/>
        </p:nvPicPr>
        <p:blipFill>
          <a:blip r:embed="rId3"/>
          <a:stretch>
            <a:fillRect/>
          </a:stretch>
        </p:blipFill>
        <p:spPr>
          <a:xfrm>
            <a:off x="2630949" y="534390"/>
            <a:ext cx="5907282" cy="5177642"/>
          </a:xfrm>
          <a:prstGeom prst="rect">
            <a:avLst/>
          </a:prstGeom>
        </p:spPr>
      </p:pic>
    </p:spTree>
    <p:extLst>
      <p:ext uri="{BB962C8B-B14F-4D97-AF65-F5344CB8AC3E}">
        <p14:creationId xmlns:p14="http://schemas.microsoft.com/office/powerpoint/2010/main" val="28705286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red hat&#10;&#10;Description automatically generated">
            <a:extLst>
              <a:ext uri="{FF2B5EF4-FFF2-40B4-BE49-F238E27FC236}">
                <a16:creationId xmlns:a16="http://schemas.microsoft.com/office/drawing/2014/main" id="{B4C6CC40-F964-A349-AA59-B489AF1BD648}"/>
              </a:ext>
            </a:extLst>
          </p:cNvPr>
          <p:cNvPicPr>
            <a:picLocks noChangeAspect="1"/>
          </p:cNvPicPr>
          <p:nvPr/>
        </p:nvPicPr>
        <p:blipFill>
          <a:blip r:embed="rId2"/>
          <a:stretch>
            <a:fillRect/>
          </a:stretch>
        </p:blipFill>
        <p:spPr>
          <a:xfrm>
            <a:off x="1667947" y="893371"/>
            <a:ext cx="5808106" cy="4437249"/>
          </a:xfrm>
          <a:prstGeom prst="rect">
            <a:avLst/>
          </a:prstGeom>
        </p:spPr>
      </p:pic>
    </p:spTree>
    <p:extLst>
      <p:ext uri="{BB962C8B-B14F-4D97-AF65-F5344CB8AC3E}">
        <p14:creationId xmlns:p14="http://schemas.microsoft.com/office/powerpoint/2010/main" val="24391709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17575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C7BC-E631-A047-82F6-5BF56C544039}"/>
              </a:ext>
            </a:extLst>
          </p:cNvPr>
          <p:cNvSpPr>
            <a:spLocks noGrp="1"/>
          </p:cNvSpPr>
          <p:nvPr>
            <p:ph type="title"/>
          </p:nvPr>
        </p:nvSpPr>
        <p:spPr>
          <a:xfrm>
            <a:off x="457200" y="127087"/>
            <a:ext cx="8229600" cy="1016000"/>
          </a:xfrm>
        </p:spPr>
        <p:txBody>
          <a:bodyPr>
            <a:noAutofit/>
          </a:bodyPr>
          <a:lstStyle/>
          <a:p>
            <a:pPr algn="ctr"/>
            <a:br>
              <a:rPr lang="en-CA" sz="4400" b="1" dirty="0">
                <a:solidFill>
                  <a:srgbClr val="FFFF00"/>
                </a:solidFill>
              </a:rPr>
            </a:br>
            <a:br>
              <a:rPr lang="en-CA" sz="4400" dirty="0">
                <a:solidFill>
                  <a:srgbClr val="FFFF00"/>
                </a:solidFill>
              </a:rPr>
            </a:br>
            <a:endParaRPr lang="en-US" sz="4400" dirty="0">
              <a:solidFill>
                <a:srgbClr val="FFFF00"/>
              </a:solidFill>
            </a:endParaRPr>
          </a:p>
        </p:txBody>
      </p:sp>
      <p:sp>
        <p:nvSpPr>
          <p:cNvPr id="3" name="Content Placeholder 2">
            <a:extLst>
              <a:ext uri="{FF2B5EF4-FFF2-40B4-BE49-F238E27FC236}">
                <a16:creationId xmlns:a16="http://schemas.microsoft.com/office/drawing/2014/main" id="{0583174F-B20A-C641-BDB0-DD9B7CA6762E}"/>
              </a:ext>
            </a:extLst>
          </p:cNvPr>
          <p:cNvSpPr>
            <a:spLocks noGrp="1"/>
          </p:cNvSpPr>
          <p:nvPr>
            <p:ph sz="quarter" idx="10"/>
          </p:nvPr>
        </p:nvSpPr>
        <p:spPr>
          <a:xfrm>
            <a:off x="457200" y="1864427"/>
            <a:ext cx="8229600" cy="3788228"/>
          </a:xfrm>
        </p:spPr>
        <p:txBody>
          <a:bodyPr>
            <a:normAutofit/>
          </a:bodyPr>
          <a:lstStyle/>
          <a:p>
            <a:pPr marL="0" indent="0" algn="ctr">
              <a:buNone/>
            </a:pPr>
            <a:r>
              <a:rPr lang="en-CA" sz="9600" b="1" dirty="0">
                <a:solidFill>
                  <a:srgbClr val="FFFF00"/>
                </a:solidFill>
              </a:rPr>
              <a:t>Evaluation</a:t>
            </a:r>
          </a:p>
          <a:p>
            <a:pPr marL="0" indent="0" algn="ctr">
              <a:buNone/>
            </a:pPr>
            <a:r>
              <a:rPr lang="en-CA" sz="4000" b="1" dirty="0">
                <a:solidFill>
                  <a:schemeClr val="bg1"/>
                </a:solidFill>
                <a:latin typeface="+mn-lt"/>
              </a:rPr>
              <a:t>(LLMCL students extra)</a:t>
            </a:r>
            <a:r>
              <a:rPr lang="en-CA" sz="9600" b="1" dirty="0">
                <a:solidFill>
                  <a:srgbClr val="FFFF00"/>
                </a:solidFill>
              </a:rPr>
              <a:t> </a:t>
            </a:r>
            <a:endParaRPr lang="en-US" sz="9600" dirty="0"/>
          </a:p>
        </p:txBody>
      </p:sp>
    </p:spTree>
    <p:extLst>
      <p:ext uri="{BB962C8B-B14F-4D97-AF65-F5344CB8AC3E}">
        <p14:creationId xmlns:p14="http://schemas.microsoft.com/office/powerpoint/2010/main" val="17329442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880926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128"/>
            <a:ext cx="8229600" cy="1025330"/>
          </a:xfrm>
        </p:spPr>
        <p:txBody>
          <a:bodyPr/>
          <a:lstStyle/>
          <a:p>
            <a:pPr algn="ctr"/>
            <a:r>
              <a:rPr lang="en-US" b="1" dirty="0">
                <a:solidFill>
                  <a:srgbClr val="FFFF00"/>
                </a:solidFill>
              </a:rPr>
              <a:t>Trademarks	</a:t>
            </a:r>
            <a:r>
              <a:rPr lang="en-US" b="1" dirty="0">
                <a:solidFill>
                  <a:srgbClr val="FF0000"/>
                </a:solidFill>
              </a:rPr>
              <a:t>: </a:t>
            </a:r>
            <a:r>
              <a:rPr lang="en-US" dirty="0">
                <a:solidFill>
                  <a:schemeClr val="bg1"/>
                </a:solidFill>
              </a:rPr>
              <a:t>Use</a:t>
            </a:r>
          </a:p>
        </p:txBody>
      </p:sp>
      <p:sp>
        <p:nvSpPr>
          <p:cNvPr id="2" name="Content Placeholder 1"/>
          <p:cNvSpPr>
            <a:spLocks noGrp="1"/>
          </p:cNvSpPr>
          <p:nvPr>
            <p:ph idx="1"/>
          </p:nvPr>
        </p:nvSpPr>
        <p:spPr/>
        <p:txBody>
          <a:bodyPr>
            <a:normAutofit/>
          </a:bodyPr>
          <a:lstStyle/>
          <a:p>
            <a:pPr marL="0" indent="0" algn="ctr">
              <a:buNone/>
            </a:pPr>
            <a:r>
              <a:rPr lang="en-US" sz="9600" dirty="0">
                <a:solidFill>
                  <a:schemeClr val="bg1"/>
                </a:solidFill>
              </a:rPr>
              <a:t>USE IT </a:t>
            </a:r>
          </a:p>
          <a:p>
            <a:pPr marL="0" indent="0" algn="ctr">
              <a:buNone/>
            </a:pPr>
            <a:r>
              <a:rPr lang="en-US" sz="9600" dirty="0">
                <a:solidFill>
                  <a:srgbClr val="FFFF00"/>
                </a:solidFill>
              </a:rPr>
              <a:t>OR</a:t>
            </a:r>
            <a:r>
              <a:rPr lang="en-US" sz="9600" dirty="0">
                <a:solidFill>
                  <a:schemeClr val="bg1"/>
                </a:solidFill>
              </a:rPr>
              <a:t> </a:t>
            </a:r>
          </a:p>
          <a:p>
            <a:pPr marL="0" indent="0" algn="ctr">
              <a:buNone/>
            </a:pPr>
            <a:r>
              <a:rPr lang="en-US" sz="9600" dirty="0">
                <a:solidFill>
                  <a:schemeClr val="bg1"/>
                </a:solidFill>
              </a:rPr>
              <a:t>LOSE IT</a:t>
            </a:r>
            <a:r>
              <a:rPr lang="en-US" sz="9600"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91</a:t>
            </a:fld>
            <a:endParaRPr lang="en-US"/>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7036AEB-4B2A-D446-981A-C4B9B162BB64}"/>
                  </a:ext>
                </a:extLst>
              </p14:cNvPr>
              <p14:cNvContentPartPr/>
              <p14:nvPr/>
            </p14:nvContentPartPr>
            <p14:xfrm>
              <a:off x="2577708" y="5534028"/>
              <a:ext cx="2417040" cy="154800"/>
            </p14:xfrm>
          </p:contentPart>
        </mc:Choice>
        <mc:Fallback xmlns="">
          <p:pic>
            <p:nvPicPr>
              <p:cNvPr id="8" name="Ink 7">
                <a:extLst>
                  <a:ext uri="{FF2B5EF4-FFF2-40B4-BE49-F238E27FC236}">
                    <a16:creationId xmlns:a16="http://schemas.microsoft.com/office/drawing/2014/main" id="{47036AEB-4B2A-D446-981A-C4B9B162BB64}"/>
                  </a:ext>
                </a:extLst>
              </p:cNvPr>
              <p:cNvPicPr/>
              <p:nvPr/>
            </p:nvPicPr>
            <p:blipFill>
              <a:blip r:embed="rId6"/>
              <a:stretch>
                <a:fillRect/>
              </a:stretch>
            </p:blipFill>
            <p:spPr>
              <a:xfrm>
                <a:off x="2568708" y="5525028"/>
                <a:ext cx="2434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E8255D2-423B-7641-ACE6-5D5758DB40B2}"/>
                  </a:ext>
                </a:extLst>
              </p14:cNvPr>
              <p14:cNvContentPartPr/>
              <p14:nvPr/>
            </p14:nvContentPartPr>
            <p14:xfrm>
              <a:off x="2605068" y="5671908"/>
              <a:ext cx="2386800" cy="162360"/>
            </p14:xfrm>
          </p:contentPart>
        </mc:Choice>
        <mc:Fallback xmlns="">
          <p:pic>
            <p:nvPicPr>
              <p:cNvPr id="9" name="Ink 8">
                <a:extLst>
                  <a:ext uri="{FF2B5EF4-FFF2-40B4-BE49-F238E27FC236}">
                    <a16:creationId xmlns:a16="http://schemas.microsoft.com/office/drawing/2014/main" id="{8E8255D2-423B-7641-ACE6-5D5758DB40B2}"/>
                  </a:ext>
                </a:extLst>
              </p:cNvPr>
              <p:cNvPicPr/>
              <p:nvPr/>
            </p:nvPicPr>
            <p:blipFill>
              <a:blip r:embed="rId8"/>
              <a:stretch>
                <a:fillRect/>
              </a:stretch>
            </p:blipFill>
            <p:spPr>
              <a:xfrm>
                <a:off x="2596428" y="5663268"/>
                <a:ext cx="2404440" cy="180000"/>
              </a:xfrm>
              <a:prstGeom prst="rect">
                <a:avLst/>
              </a:prstGeom>
            </p:spPr>
          </p:pic>
        </mc:Fallback>
      </mc:AlternateContent>
    </p:spTree>
    <p:extLst>
      <p:ext uri="{BB962C8B-B14F-4D97-AF65-F5344CB8AC3E}">
        <p14:creationId xmlns:p14="http://schemas.microsoft.com/office/powerpoint/2010/main" val="17827707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833819"/>
          </a:xfrm>
        </p:spPr>
        <p:txBody>
          <a:bodyPr/>
          <a:lstStyle/>
          <a:p>
            <a:r>
              <a:rPr lang="en-US" b="1" dirty="0">
                <a:solidFill>
                  <a:srgbClr val="FFFF00"/>
                </a:solidFill>
              </a:rPr>
              <a:t>Trademarks	</a:t>
            </a:r>
          </a:p>
        </p:txBody>
      </p:sp>
      <p:sp>
        <p:nvSpPr>
          <p:cNvPr id="2" name="Content Placeholder 1"/>
          <p:cNvSpPr>
            <a:spLocks noGrp="1"/>
          </p:cNvSpPr>
          <p:nvPr>
            <p:ph idx="1"/>
          </p:nvPr>
        </p:nvSpPr>
        <p:spPr>
          <a:xfrm>
            <a:off x="457200" y="1246909"/>
            <a:ext cx="8229600" cy="4502634"/>
          </a:xfrm>
        </p:spPr>
        <p:txBody>
          <a:bodyPr>
            <a:normAutofit fontScale="85000" lnSpcReduction="20000"/>
          </a:bodyPr>
          <a:lstStyle/>
          <a:p>
            <a:pPr marL="0" indent="0">
              <a:lnSpc>
                <a:spcPct val="110000"/>
              </a:lnSpc>
              <a:buNone/>
            </a:pPr>
            <a:r>
              <a:rPr lang="en-US" sz="4000" b="1" dirty="0">
                <a:solidFill>
                  <a:srgbClr val="FF0000"/>
                </a:solidFill>
              </a:rPr>
              <a:t>“</a:t>
            </a:r>
            <a:r>
              <a:rPr lang="en-US" sz="4000" b="1" dirty="0">
                <a:solidFill>
                  <a:srgbClr val="FFFF00"/>
                </a:solidFill>
              </a:rPr>
              <a:t>Use</a:t>
            </a:r>
            <a:r>
              <a:rPr lang="en-US" sz="4000" b="1" dirty="0">
                <a:solidFill>
                  <a:srgbClr val="FF0000"/>
                </a:solidFill>
              </a:rPr>
              <a:t>”</a:t>
            </a:r>
          </a:p>
          <a:p>
            <a:pPr>
              <a:lnSpc>
                <a:spcPct val="110000"/>
              </a:lnSpc>
            </a:pPr>
            <a:r>
              <a:rPr lang="en-US" sz="4000" dirty="0">
                <a:solidFill>
                  <a:srgbClr val="FFFF00"/>
                </a:solidFill>
              </a:rPr>
              <a:t>First use … entitles you to register a TM </a:t>
            </a:r>
            <a:r>
              <a:rPr lang="en-US" sz="4000" dirty="0">
                <a:solidFill>
                  <a:schemeClr val="bg1"/>
                </a:solidFill>
              </a:rPr>
              <a:t>but amended provisions now allow for filing without intended use.</a:t>
            </a:r>
          </a:p>
          <a:p>
            <a:pPr>
              <a:lnSpc>
                <a:spcPct val="110000"/>
              </a:lnSpc>
            </a:pPr>
            <a:r>
              <a:rPr lang="en-US" sz="4000" dirty="0">
                <a:solidFill>
                  <a:srgbClr val="FFFF00"/>
                </a:solidFill>
              </a:rPr>
              <a:t>Failure to use </a:t>
            </a:r>
            <a:r>
              <a:rPr lang="en-US" sz="4000" dirty="0">
                <a:solidFill>
                  <a:schemeClr val="bg1"/>
                </a:solidFill>
              </a:rPr>
              <a:t>… basis for </a:t>
            </a:r>
            <a:r>
              <a:rPr lang="en-US" sz="4000" dirty="0">
                <a:solidFill>
                  <a:srgbClr val="FFFF00"/>
                </a:solidFill>
              </a:rPr>
              <a:t>expungement </a:t>
            </a:r>
            <a:r>
              <a:rPr lang="en-US" sz="4000" dirty="0">
                <a:solidFill>
                  <a:schemeClr val="bg1"/>
                </a:solidFill>
              </a:rPr>
              <a:t>of TM</a:t>
            </a:r>
          </a:p>
          <a:p>
            <a:pPr>
              <a:lnSpc>
                <a:spcPct val="110000"/>
              </a:lnSpc>
            </a:pPr>
            <a:r>
              <a:rPr lang="en-US" sz="4000" dirty="0">
                <a:solidFill>
                  <a:srgbClr val="FFFF00"/>
                </a:solidFill>
              </a:rPr>
              <a:t>Unauthorized use </a:t>
            </a:r>
            <a:r>
              <a:rPr lang="en-US" sz="4000" dirty="0">
                <a:solidFill>
                  <a:schemeClr val="bg1"/>
                </a:solidFill>
              </a:rPr>
              <a:t>… could lead to </a:t>
            </a:r>
            <a:r>
              <a:rPr lang="en-US" sz="4000" dirty="0">
                <a:solidFill>
                  <a:srgbClr val="FFFF00"/>
                </a:solidFill>
              </a:rPr>
              <a:t>infringement actions</a:t>
            </a:r>
          </a:p>
        </p:txBody>
      </p:sp>
      <p:sp>
        <p:nvSpPr>
          <p:cNvPr id="4" name="Slide Number Placeholder 3"/>
          <p:cNvSpPr>
            <a:spLocks noGrp="1"/>
          </p:cNvSpPr>
          <p:nvPr>
            <p:ph type="sldNum" sz="quarter" idx="12"/>
          </p:nvPr>
        </p:nvSpPr>
        <p:spPr/>
        <p:txBody>
          <a:bodyPr/>
          <a:lstStyle/>
          <a:p>
            <a:fld id="{600857A6-B069-5747-8C2C-4237D03FF20B}" type="slidenum">
              <a:rPr lang="en-US" smtClean="0"/>
              <a:t>92</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4998462-65C5-674B-BC51-ACF8D4E48ED2}"/>
                  </a:ext>
                </a:extLst>
              </p14:cNvPr>
              <p14:cNvContentPartPr/>
              <p14:nvPr/>
            </p14:nvContentPartPr>
            <p14:xfrm>
              <a:off x="1856988" y="2274228"/>
              <a:ext cx="360" cy="360"/>
            </p14:xfrm>
          </p:contentPart>
        </mc:Choice>
        <mc:Fallback xmlns="">
          <p:pic>
            <p:nvPicPr>
              <p:cNvPr id="3" name="Ink 2">
                <a:extLst>
                  <a:ext uri="{FF2B5EF4-FFF2-40B4-BE49-F238E27FC236}">
                    <a16:creationId xmlns:a16="http://schemas.microsoft.com/office/drawing/2014/main" id="{74998462-65C5-674B-BC51-ACF8D4E48ED2}"/>
                  </a:ext>
                </a:extLst>
              </p:cNvPr>
              <p:cNvPicPr/>
              <p:nvPr/>
            </p:nvPicPr>
            <p:blipFill>
              <a:blip r:embed="rId6"/>
              <a:stretch>
                <a:fillRect/>
              </a:stretch>
            </p:blipFill>
            <p:spPr>
              <a:xfrm>
                <a:off x="1847988" y="22652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B5053EE-CE34-2A45-A4FD-B54A13D2C1AB}"/>
                  </a:ext>
                </a:extLst>
              </p14:cNvPr>
              <p14:cNvContentPartPr/>
              <p14:nvPr/>
            </p14:nvContentPartPr>
            <p14:xfrm>
              <a:off x="5214348" y="3210948"/>
              <a:ext cx="360" cy="360"/>
            </p14:xfrm>
          </p:contentPart>
        </mc:Choice>
        <mc:Fallback xmlns="">
          <p:pic>
            <p:nvPicPr>
              <p:cNvPr id="5" name="Ink 4">
                <a:extLst>
                  <a:ext uri="{FF2B5EF4-FFF2-40B4-BE49-F238E27FC236}">
                    <a16:creationId xmlns:a16="http://schemas.microsoft.com/office/drawing/2014/main" id="{2B5053EE-CE34-2A45-A4FD-B54A13D2C1AB}"/>
                  </a:ext>
                </a:extLst>
              </p:cNvPr>
              <p:cNvPicPr/>
              <p:nvPr/>
            </p:nvPicPr>
            <p:blipFill>
              <a:blip r:embed="rId6"/>
              <a:stretch>
                <a:fillRect/>
              </a:stretch>
            </p:blipFill>
            <p:spPr>
              <a:xfrm>
                <a:off x="5205708" y="3201948"/>
                <a:ext cx="18000" cy="18000"/>
              </a:xfrm>
              <a:prstGeom prst="rect">
                <a:avLst/>
              </a:prstGeom>
            </p:spPr>
          </p:pic>
        </mc:Fallback>
      </mc:AlternateContent>
    </p:spTree>
    <p:extLst>
      <p:ext uri="{BB962C8B-B14F-4D97-AF65-F5344CB8AC3E}">
        <p14:creationId xmlns:p14="http://schemas.microsoft.com/office/powerpoint/2010/main" val="2747287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4"/>
            <a:ext cx="8229600" cy="833819"/>
          </a:xfrm>
        </p:spPr>
        <p:txBody>
          <a:bodyPr/>
          <a:lstStyle/>
          <a:p>
            <a:r>
              <a:rPr lang="en-US" b="1" dirty="0">
                <a:solidFill>
                  <a:srgbClr val="FFFF00"/>
                </a:solidFill>
              </a:rPr>
              <a:t>Trademarks	</a:t>
            </a:r>
          </a:p>
        </p:txBody>
      </p:sp>
      <p:sp>
        <p:nvSpPr>
          <p:cNvPr id="2" name="Content Placeholder 1"/>
          <p:cNvSpPr>
            <a:spLocks noGrp="1"/>
          </p:cNvSpPr>
          <p:nvPr>
            <p:ph idx="1"/>
          </p:nvPr>
        </p:nvSpPr>
        <p:spPr>
          <a:xfrm>
            <a:off x="457200" y="1140031"/>
            <a:ext cx="8229600" cy="4609512"/>
          </a:xfrm>
        </p:spPr>
        <p:txBody>
          <a:bodyPr>
            <a:normAutofit lnSpcReduction="10000"/>
          </a:bodyPr>
          <a:lstStyle/>
          <a:p>
            <a:pPr marL="0" lvl="0" indent="0">
              <a:lnSpc>
                <a:spcPct val="100000"/>
              </a:lnSpc>
              <a:buNone/>
            </a:pPr>
            <a:r>
              <a:rPr lang="en-US" sz="2800" b="1" i="1" dirty="0">
                <a:solidFill>
                  <a:schemeClr val="bg1"/>
                </a:solidFill>
              </a:rPr>
              <a:t>4.</a:t>
            </a:r>
            <a:r>
              <a:rPr lang="en-US" sz="2800" i="1" dirty="0">
                <a:solidFill>
                  <a:schemeClr val="bg1"/>
                </a:solidFill>
              </a:rPr>
              <a:t> (1) </a:t>
            </a:r>
            <a:r>
              <a:rPr lang="en-US" sz="2800" i="1" dirty="0">
                <a:solidFill>
                  <a:srgbClr val="FFFF00"/>
                </a:solidFill>
              </a:rPr>
              <a:t>A trade-mark is deemed to be </a:t>
            </a:r>
            <a:r>
              <a:rPr lang="en-US" sz="2800" i="1" dirty="0">
                <a:solidFill>
                  <a:srgbClr val="FF0000"/>
                </a:solidFill>
              </a:rPr>
              <a:t>used </a:t>
            </a:r>
            <a:r>
              <a:rPr lang="en-US" sz="2800" i="1" dirty="0">
                <a:solidFill>
                  <a:srgbClr val="FFFF00"/>
                </a:solidFill>
              </a:rPr>
              <a:t>in association with goods if</a:t>
            </a:r>
            <a:r>
              <a:rPr lang="en-US" sz="2800" i="1" dirty="0">
                <a:solidFill>
                  <a:schemeClr val="bg1"/>
                </a:solidFill>
              </a:rPr>
              <a:t>, at the time of the transfer of the property in or possession of the goods, in the normal course of trade, </a:t>
            </a:r>
            <a:r>
              <a:rPr lang="en-US" sz="2800" i="1" dirty="0">
                <a:solidFill>
                  <a:srgbClr val="FFFF00"/>
                </a:solidFill>
              </a:rPr>
              <a:t>it is marked on the goods themselves or on the packages</a:t>
            </a:r>
            <a:r>
              <a:rPr lang="en-US" sz="2800" i="1" dirty="0">
                <a:solidFill>
                  <a:schemeClr val="bg1"/>
                </a:solidFill>
              </a:rPr>
              <a:t> in which they are distributed or it is in any other manner so associated with the goods </a:t>
            </a:r>
            <a:r>
              <a:rPr lang="en-US" sz="2800" i="1" dirty="0">
                <a:solidFill>
                  <a:srgbClr val="FFFF00"/>
                </a:solidFill>
              </a:rPr>
              <a:t>that notice of the association is then given</a:t>
            </a:r>
            <a:r>
              <a:rPr lang="en-US" sz="2800" i="1" dirty="0">
                <a:solidFill>
                  <a:schemeClr val="bg1"/>
                </a:solidFill>
              </a:rPr>
              <a:t> to the person to whom the property or possession is transferred.</a:t>
            </a:r>
            <a:endParaRPr lang="en-CA" sz="2800" i="1" dirty="0">
              <a:solidFill>
                <a:schemeClr val="bg1"/>
              </a:solidFill>
            </a:endParaRPr>
          </a:p>
          <a:p>
            <a:pPr marL="0" lvl="0" indent="0">
              <a:lnSpc>
                <a:spcPct val="100000"/>
              </a:lnSpc>
              <a:buNone/>
            </a:pPr>
            <a:r>
              <a:rPr lang="en-US" sz="2800" i="1" dirty="0">
                <a:solidFill>
                  <a:schemeClr val="bg1"/>
                </a:solidFill>
              </a:rPr>
              <a:t>(2) A trade-mark is deemed to be </a:t>
            </a:r>
            <a:r>
              <a:rPr lang="en-US" sz="2800" i="1" dirty="0">
                <a:solidFill>
                  <a:srgbClr val="FFFF00"/>
                </a:solidFill>
              </a:rPr>
              <a:t>used in association with services </a:t>
            </a:r>
            <a:r>
              <a:rPr lang="en-US" sz="2800" i="1" dirty="0">
                <a:solidFill>
                  <a:schemeClr val="bg1"/>
                </a:solidFill>
              </a:rPr>
              <a:t>if it is used or displayed in the performance or advertising of those services.</a:t>
            </a:r>
            <a:endParaRPr lang="en-CA" sz="2800" i="1"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93</a:t>
            </a:fld>
            <a:endParaRPr lang="en-US"/>
          </a:p>
        </p:txBody>
      </p:sp>
    </p:spTree>
    <p:extLst>
      <p:ext uri="{BB962C8B-B14F-4D97-AF65-F5344CB8AC3E}">
        <p14:creationId xmlns:p14="http://schemas.microsoft.com/office/powerpoint/2010/main" val="30791341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AC787-053C-A94B-ADB3-799983769EC9}"/>
              </a:ext>
            </a:extLst>
          </p:cNvPr>
          <p:cNvSpPr>
            <a:spLocks noGrp="1"/>
          </p:cNvSpPr>
          <p:nvPr>
            <p:ph sz="quarter" idx="10"/>
          </p:nvPr>
        </p:nvSpPr>
        <p:spPr>
          <a:xfrm>
            <a:off x="457200" y="1135002"/>
            <a:ext cx="8229600" cy="4318000"/>
          </a:xfrm>
        </p:spPr>
        <p:txBody>
          <a:bodyPr>
            <a:normAutofit/>
          </a:bodyPr>
          <a:lstStyle/>
          <a:p>
            <a:pPr marL="0" indent="0" algn="ctr">
              <a:buNone/>
            </a:pPr>
            <a:r>
              <a:rPr lang="en-US" sz="4800" dirty="0">
                <a:solidFill>
                  <a:srgbClr val="FF0000"/>
                </a:solidFill>
              </a:rPr>
              <a:t>For Next Class</a:t>
            </a:r>
            <a:r>
              <a:rPr lang="en-US" sz="4800" dirty="0">
                <a:solidFill>
                  <a:schemeClr val="bg1"/>
                </a:solidFill>
              </a:rPr>
              <a:t>:</a:t>
            </a:r>
            <a:r>
              <a:rPr lang="en-US" sz="4800" dirty="0"/>
              <a:t> </a:t>
            </a:r>
            <a:r>
              <a:rPr lang="en-US" sz="4800" dirty="0">
                <a:solidFill>
                  <a:srgbClr val="FFFF00"/>
                </a:solidFill>
              </a:rPr>
              <a:t>Keep a list of interesting brands to see how they would hold up under Canadian trademark law</a:t>
            </a:r>
            <a:r>
              <a:rPr lang="en-US" sz="4800" dirty="0">
                <a:solidFill>
                  <a:srgbClr val="FF0000"/>
                </a:solidFill>
              </a:rPr>
              <a:t>. </a:t>
            </a:r>
            <a:r>
              <a:rPr lang="en-US" sz="4800" dirty="0"/>
              <a:t>  </a:t>
            </a:r>
          </a:p>
        </p:txBody>
      </p:sp>
    </p:spTree>
    <p:extLst>
      <p:ext uri="{BB962C8B-B14F-4D97-AF65-F5344CB8AC3E}">
        <p14:creationId xmlns:p14="http://schemas.microsoft.com/office/powerpoint/2010/main" val="31244622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602995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4388828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016399"/>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4" name="TextBox 3">
            <a:extLst>
              <a:ext uri="{FF2B5EF4-FFF2-40B4-BE49-F238E27FC236}">
                <a16:creationId xmlns:a16="http://schemas.microsoft.com/office/drawing/2014/main" id="{54BEDF26-5884-C146-95A8-42084130155B}"/>
              </a:ext>
            </a:extLst>
          </p:cNvPr>
          <p:cNvSpPr txBox="1"/>
          <p:nvPr/>
        </p:nvSpPr>
        <p:spPr>
          <a:xfrm>
            <a:off x="2556063" y="1662544"/>
            <a:ext cx="4176143" cy="3170099"/>
          </a:xfrm>
          <a:prstGeom prst="rect">
            <a:avLst/>
          </a:prstGeom>
          <a:noFill/>
        </p:spPr>
        <p:txBody>
          <a:bodyPr wrap="none" rtlCol="0">
            <a:spAutoFit/>
          </a:bodyPr>
          <a:lstStyle/>
          <a:p>
            <a:r>
              <a:rPr lang="en-US" sz="20000" dirty="0">
                <a:solidFill>
                  <a:srgbClr val="92D050"/>
                </a:solidFill>
              </a:rPr>
              <a:t>™</a:t>
            </a:r>
            <a:r>
              <a:rPr lang="en-US" sz="20000" dirty="0">
                <a:solidFill>
                  <a:srgbClr val="FF0000"/>
                </a:solidFill>
              </a:rPr>
              <a:t>3</a:t>
            </a:r>
            <a:endParaRPr lang="en-US" dirty="0">
              <a:solidFill>
                <a:srgbClr val="FF0000"/>
              </a:solidFill>
            </a:endParaRPr>
          </a:p>
        </p:txBody>
      </p:sp>
    </p:spTree>
    <p:extLst>
      <p:ext uri="{BB962C8B-B14F-4D97-AF65-F5344CB8AC3E}">
        <p14:creationId xmlns:p14="http://schemas.microsoft.com/office/powerpoint/2010/main" val="176441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3138" y="148101"/>
            <a:ext cx="8217724" cy="743145"/>
          </a:xfrm>
        </p:spPr>
        <p:txBody>
          <a:bodyPr>
            <a:normAutofit fontScale="90000"/>
          </a:bodyPr>
          <a:lstStyle/>
          <a:p>
            <a:pPr algn="ctr"/>
            <a:br>
              <a:rPr lang="en-US" b="1" dirty="0">
                <a:solidFill>
                  <a:srgbClr val="FFFF00"/>
                </a:solidFill>
              </a:rPr>
            </a:br>
            <a:r>
              <a:rPr lang="en-US" b="1" dirty="0">
                <a:solidFill>
                  <a:srgbClr val="FFFF00"/>
                </a:solidFill>
              </a:rPr>
              <a:t>Trademarks</a:t>
            </a:r>
            <a:r>
              <a:rPr lang="en-US" b="1" dirty="0">
                <a:solidFill>
                  <a:srgbClr val="FF0000"/>
                </a:solidFill>
              </a:rPr>
              <a:t>: </a:t>
            </a:r>
            <a:r>
              <a:rPr lang="en-US" dirty="0">
                <a:solidFill>
                  <a:schemeClr val="bg1"/>
                </a:solidFill>
              </a:rPr>
              <a:t>Doctrine of </a:t>
            </a:r>
            <a:r>
              <a:rPr lang="en-US" dirty="0">
                <a:solidFill>
                  <a:srgbClr val="FF0000"/>
                </a:solidFill>
                <a:latin typeface="Comic Sans MS" panose="030F0902030302020204" pitchFamily="66" charset="0"/>
              </a:rPr>
              <a:t>Confusion</a:t>
            </a:r>
            <a:br>
              <a:rPr lang="en-US" dirty="0">
                <a:solidFill>
                  <a:schemeClr val="bg1"/>
                </a:solidFill>
              </a:rPr>
            </a:br>
            <a:endParaRPr lang="en-US" b="1" dirty="0"/>
          </a:p>
        </p:txBody>
      </p:sp>
      <p:sp>
        <p:nvSpPr>
          <p:cNvPr id="4" name="Slide Number Placeholder 3"/>
          <p:cNvSpPr>
            <a:spLocks noGrp="1"/>
          </p:cNvSpPr>
          <p:nvPr>
            <p:ph type="sldNum" sz="quarter" idx="12"/>
          </p:nvPr>
        </p:nvSpPr>
        <p:spPr/>
        <p:txBody>
          <a:bodyPr/>
          <a:lstStyle/>
          <a:p>
            <a:fld id="{600857A6-B069-5747-8C2C-4237D03FF20B}" type="slidenum">
              <a:rPr lang="en-US" smtClean="0"/>
              <a:t>98</a:t>
            </a:fld>
            <a:endParaRPr lang="en-US"/>
          </a:p>
        </p:txBody>
      </p:sp>
      <p:pic>
        <p:nvPicPr>
          <p:cNvPr id="1026" name="Picture 2" descr="Obi-Wan Kenobi &quot;Visible Confusion&quot; Reaction | Know Your Meme">
            <a:extLst>
              <a:ext uri="{FF2B5EF4-FFF2-40B4-BE49-F238E27FC236}">
                <a16:creationId xmlns:a16="http://schemas.microsoft.com/office/drawing/2014/main" id="{C7ABFC74-FD99-264E-982A-2AB7ED1F2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67" y="1416429"/>
            <a:ext cx="7151266" cy="402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858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3" y="326593"/>
            <a:ext cx="8990077" cy="1016000"/>
          </a:xfrm>
        </p:spPr>
        <p:txBody>
          <a:bodyPr/>
          <a:lstStyle/>
          <a:p>
            <a:pPr algn="ctr"/>
            <a:r>
              <a:rPr lang="en-US" dirty="0"/>
              <a:t> </a:t>
            </a:r>
            <a:r>
              <a:rPr lang="en-US" b="1" dirty="0">
                <a:solidFill>
                  <a:srgbClr val="FFFF00"/>
                </a:solidFill>
                <a:latin typeface="+mn-lt"/>
              </a:rPr>
              <a:t>A MATTER OF PERSPECTIVE</a:t>
            </a:r>
          </a:p>
        </p:txBody>
      </p:sp>
      <p:pic>
        <p:nvPicPr>
          <p:cNvPr id="4" name="Content Placeholder 3" descr="691px-M&amp;M's_Plain.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841" r="-745" b="3814"/>
          <a:stretch/>
        </p:blipFill>
        <p:spPr>
          <a:xfrm>
            <a:off x="5467077" y="2234088"/>
            <a:ext cx="3676923" cy="3017934"/>
          </a:xfrm>
        </p:spPr>
      </p:pic>
      <p:pic>
        <p:nvPicPr>
          <p:cNvPr id="5" name="Content Placeholder 3" descr="800px-Smarties-UK-Candies.jpg"/>
          <p:cNvPicPr>
            <a:picLocks noChangeAspect="1"/>
          </p:cNvPicPr>
          <p:nvPr/>
        </p:nvPicPr>
        <p:blipFill rotWithShape="1">
          <a:blip r:embed="rId3">
            <a:extLst>
              <a:ext uri="{28A0092B-C50C-407E-A947-70E740481C1C}">
                <a14:useLocalDpi xmlns:a14="http://schemas.microsoft.com/office/drawing/2010/main" val="0"/>
              </a:ext>
            </a:extLst>
          </a:blip>
          <a:srcRect t="314" b="712"/>
          <a:stretch/>
        </p:blipFill>
        <p:spPr>
          <a:xfrm>
            <a:off x="0" y="2925334"/>
            <a:ext cx="5467078" cy="2326688"/>
          </a:xfrm>
          <a:prstGeom prst="rect">
            <a:avLst/>
          </a:prstGeom>
        </p:spPr>
      </p:pic>
    </p:spTree>
    <p:extLst>
      <p:ext uri="{BB962C8B-B14F-4D97-AF65-F5344CB8AC3E}">
        <p14:creationId xmlns:p14="http://schemas.microsoft.com/office/powerpoint/2010/main" val="1609161478"/>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13461</TotalTime>
  <Words>3820</Words>
  <Application>Microsoft Macintosh PowerPoint</Application>
  <PresentationFormat>On-screen Show (4:3)</PresentationFormat>
  <Paragraphs>370</Paragraphs>
  <Slides>104</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Apple Chancery</vt:lpstr>
      <vt:lpstr>Arial</vt:lpstr>
      <vt:lpstr>Calibri</vt:lpstr>
      <vt:lpstr>Comic Sans MS</vt:lpstr>
      <vt:lpstr>Courier New</vt:lpstr>
      <vt:lpstr>Klavika</vt:lpstr>
      <vt:lpstr>CDM_PPT_Template </vt:lpstr>
      <vt:lpstr>  </vt:lpstr>
      <vt:lpstr>Apologies</vt:lpstr>
      <vt:lpstr>PowerPoint Presentation</vt:lpstr>
      <vt:lpstr>PowerPoint Presentation</vt:lpstr>
      <vt:lpstr>Any Questions?…</vt:lpstr>
      <vt:lpstr>PowerPoint Presentation</vt:lpstr>
      <vt:lpstr>Office “Hours”: Ideally Mondays before or  after class but am flexible…</vt:lpstr>
      <vt:lpstr>PowerPoint Presentation</vt:lpstr>
      <vt:lpstr>  </vt:lpstr>
      <vt:lpstr>Course Website </vt:lpstr>
      <vt:lpstr> For full privileges on the website  </vt:lpstr>
      <vt:lpstr>Evaluation</vt:lpstr>
      <vt:lpstr>Let’s talk about…</vt:lpstr>
      <vt:lpstr>A modest proposal…</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 Example?: Last Friday Keynote on Compliance in the Digital World in Columbia </vt:lpstr>
      <vt:lpstr>CRTC claims to have jurisdiction over internet content but exempts it  from regulation</vt:lpstr>
      <vt:lpstr>PowerPoint Presentation</vt:lpstr>
      <vt:lpstr>PowerPoint Presentation</vt:lpstr>
      <vt:lpstr>Pause</vt:lpstr>
      <vt:lpstr>Re-capping</vt:lpstr>
      <vt:lpstr>Trademarks </vt:lpstr>
      <vt:lpstr>Trademarks </vt:lpstr>
      <vt:lpstr>PowerPoint Presentation</vt:lpstr>
      <vt:lpstr>Trademarks </vt:lpstr>
      <vt:lpstr>Trademarks </vt:lpstr>
      <vt:lpstr>PowerPoint Presentation</vt:lpstr>
      <vt:lpstr>Pause</vt:lpstr>
      <vt:lpstr>PowerPoint Presentation</vt:lpstr>
      <vt:lpstr>Trademarks </vt:lpstr>
      <vt:lpstr>Trademarks </vt:lpstr>
      <vt:lpstr>PowerPoint Presentation</vt:lpstr>
      <vt:lpstr>Trademarks </vt:lpstr>
      <vt:lpstr>PowerPoint Presentation</vt:lpstr>
      <vt:lpstr>Trademarks </vt:lpstr>
      <vt:lpstr>Trademarks </vt:lpstr>
      <vt:lpstr>Trademarks </vt:lpstr>
      <vt:lpstr>Trademarks </vt:lpstr>
      <vt:lpstr>Trademarks </vt:lpstr>
      <vt:lpstr>Trademarks </vt:lpstr>
      <vt:lpstr>What about?...Descriptive or Misdescriptive</vt:lpstr>
      <vt:lpstr>From...</vt:lpstr>
      <vt:lpstr>PowerPoint Presentation</vt:lpstr>
      <vt:lpstr>PowerPoint Presentation</vt:lpstr>
      <vt:lpstr>Trademarks </vt:lpstr>
      <vt:lpstr>Trademarks </vt:lpstr>
      <vt:lpstr>PowerPoint Presentation</vt:lpstr>
      <vt:lpstr>Pause</vt:lpstr>
      <vt:lpstr> Trademarks: Distinguishing guise no more </vt:lpstr>
      <vt:lpstr>Trademarks  - changes</vt:lpstr>
      <vt:lpstr>Instead of “distinguishing guise”</vt:lpstr>
      <vt:lpstr>Trademarks </vt:lpstr>
      <vt:lpstr>Trademarks </vt:lpstr>
      <vt:lpstr>PowerPoint Presentation</vt:lpstr>
      <vt:lpstr>Trademarks </vt:lpstr>
      <vt:lpstr>Trademarks : Special Marks</vt:lpstr>
      <vt:lpstr>Trademarks </vt:lpstr>
      <vt:lpstr>Trademarks </vt:lpstr>
      <vt:lpstr>Trademarks </vt:lpstr>
      <vt:lpstr>Trademarks </vt:lpstr>
      <vt:lpstr>Trademarks </vt:lpstr>
      <vt:lpstr>PowerPoint Presentation</vt:lpstr>
      <vt:lpstr>Pause</vt:lpstr>
      <vt:lpstr>Trademarks </vt:lpstr>
      <vt:lpstr>Trademarks </vt:lpstr>
      <vt:lpstr>Trademarks </vt:lpstr>
      <vt:lpstr>Trademarks: Applying the provision</vt:lpstr>
      <vt:lpstr>Trademarks </vt:lpstr>
      <vt:lpstr>Trademarks </vt:lpstr>
      <vt:lpstr>Trademarks </vt:lpstr>
      <vt:lpstr>S. 9(1)(o): “Royal Canadian Mounted Police” or “R.C.M.P.” </vt:lpstr>
      <vt:lpstr>PowerPoint Presentation</vt:lpstr>
      <vt:lpstr>PowerPoint Presentation</vt:lpstr>
      <vt:lpstr>PowerPoint Presentation</vt:lpstr>
      <vt:lpstr>Pause</vt:lpstr>
      <vt:lpstr>Trademarks : Use</vt:lpstr>
      <vt:lpstr>Trademarks </vt:lpstr>
      <vt:lpstr>Trademarks </vt:lpstr>
      <vt:lpstr>PowerPoint Presentation</vt:lpstr>
      <vt:lpstr>PowerPoint Presentation</vt:lpstr>
      <vt:lpstr>Pause</vt:lpstr>
      <vt:lpstr>Coming Soon</vt:lpstr>
      <vt:lpstr> Trademarks: Doctrine of Confusion </vt:lpstr>
      <vt:lpstr> A MATTER OF PERSPECTIVE</vt:lpstr>
      <vt:lpstr>Conclusion</vt:lpstr>
      <vt:lpstr>PowerPoint Presentation</vt:lpstr>
      <vt:lpstr>  Always include a cat picture</vt:lpstr>
      <vt:lpstr>PowerPoint Presentation</vt:lpstr>
      <vt:lpstr> Our Academic Partners </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1058</cp:revision>
  <cp:lastPrinted>2013-12-30T23:16:45Z</cp:lastPrinted>
  <dcterms:created xsi:type="dcterms:W3CDTF">2013-02-08T08:35:59Z</dcterms:created>
  <dcterms:modified xsi:type="dcterms:W3CDTF">2021-11-09T07:15:52Z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7414859</vt:lpwstr>
  </property>
  <property fmtid="{D5CDD505-2E9C-101B-9397-08002B2CF9AE}" name="NXPowerLiteSettings" pid="3">
    <vt:lpwstr>C700052003A000</vt:lpwstr>
  </property>
  <property fmtid="{D5CDD505-2E9C-101B-9397-08002B2CF9AE}" name="NXPowerLiteVersion" pid="4">
    <vt:lpwstr>D8.0.8</vt:lpwstr>
  </property>
</Properties>
</file>