
<file path=[Content_Types].xml><?xml version="1.0" encoding="utf-8"?>
<Types xmlns="http://schemas.openxmlformats.org/package/2006/content-types">
  <Default ContentType="image/x-emf" Extension="emf"/>
  <Default ContentType="image/jpeg" Extension="jpeg"/>
  <Default ContentType="image/jpeg" Extension="JPG"/>
  <Default ContentType="audio/mp4" Extension="m4a"/>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slide+xml" PartName="/ppt/slides/slide223.xml"/>
  <Override ContentType="application/vnd.openxmlformats-officedocument.presentationml.slide+xml" PartName="/ppt/slides/slide224.xml"/>
  <Override ContentType="application/vnd.openxmlformats-officedocument.presentationml.slide+xml" PartName="/ppt/slides/slide225.xml"/>
  <Override ContentType="application/vnd.openxmlformats-officedocument.presentationml.slide+xml" PartName="/ppt/slides/slide226.xml"/>
  <Override ContentType="application/vnd.openxmlformats-officedocument.presentationml.slide+xml" PartName="/ppt/slides/slide227.xml"/>
  <Override ContentType="application/vnd.openxmlformats-officedocument.presentationml.slide+xml" PartName="/ppt/slides/slide228.xml"/>
  <Override ContentType="application/vnd.openxmlformats-officedocument.presentationml.slide+xml" PartName="/ppt/slides/slide229.xml"/>
  <Override ContentType="application/vnd.openxmlformats-officedocument.presentationml.slide+xml" PartName="/ppt/slides/slide230.xml"/>
  <Override ContentType="application/vnd.openxmlformats-officedocument.presentationml.slide+xml" PartName="/ppt/slides/slide231.xml"/>
  <Override ContentType="application/vnd.openxmlformats-officedocument.presentationml.slide+xml" PartName="/ppt/slides/slide232.xml"/>
  <Override ContentType="application/vnd.openxmlformats-officedocument.presentationml.slide+xml" PartName="/ppt/slides/slide233.xml"/>
  <Override ContentType="application/vnd.openxmlformats-officedocument.presentationml.slide+xml" PartName="/ppt/slides/slide234.xml"/>
  <Override ContentType="application/vnd.openxmlformats-officedocument.presentationml.slide+xml" PartName="/ppt/slides/slide235.xml"/>
  <Override ContentType="application/vnd.openxmlformats-officedocument.presentationml.slide+xml" PartName="/ppt/slides/slide236.xml"/>
  <Override ContentType="application/vnd.openxmlformats-officedocument.presentationml.slide+xml" PartName="/ppt/slides/slide237.xml"/>
  <Override ContentType="application/vnd.openxmlformats-officedocument.presentationml.slide+xml" PartName="/ppt/slides/slide238.xml"/>
  <Override ContentType="application/vnd.openxmlformats-officedocument.presentationml.slide+xml" PartName="/ppt/slides/slide239.xml"/>
  <Override ContentType="application/vnd.openxmlformats-officedocument.presentationml.slide+xml" PartName="/ppt/slides/slide240.xml"/>
  <Override ContentType="application/vnd.openxmlformats-officedocument.presentationml.slide+xml" PartName="/ppt/slides/slide241.xml"/>
  <Override ContentType="application/vnd.openxmlformats-officedocument.presentationml.slide+xml" PartName="/ppt/slides/slide242.xml"/>
  <Override ContentType="application/vnd.openxmlformats-officedocument.presentationml.slide+xml" PartName="/ppt/slides/slide243.xml"/>
  <Override ContentType="application/vnd.openxmlformats-officedocument.presentationml.slide+xml" PartName="/ppt/slides/slide244.xml"/>
  <Override ContentType="application/vnd.openxmlformats-officedocument.presentationml.slide+xml" PartName="/ppt/slides/slide245.xml"/>
  <Override ContentType="application/vnd.openxmlformats-officedocument.presentationml.slide+xml" PartName="/ppt/slides/slide246.xml"/>
  <Override ContentType="application/vnd.openxmlformats-officedocument.presentationml.slide+xml" PartName="/ppt/slides/slide247.xml"/>
  <Override ContentType="application/vnd.openxmlformats-officedocument.presentationml.slide+xml" PartName="/ppt/slides/slide248.xml"/>
  <Override ContentType="application/vnd.openxmlformats-officedocument.presentationml.slide+xml" PartName="/ppt/slides/slide249.xml"/>
  <Override ContentType="application/vnd.openxmlformats-officedocument.presentationml.slide+xml" PartName="/ppt/slides/slide250.xml"/>
  <Override ContentType="application/vnd.openxmlformats-officedocument.presentationml.slide+xml" PartName="/ppt/slides/slide251.xml"/>
  <Override ContentType="application/vnd.openxmlformats-officedocument.presentationml.slide+xml" PartName="/ppt/slides/slide252.xml"/>
  <Override ContentType="application/vnd.openxmlformats-officedocument.presentationml.slide+xml" PartName="/ppt/slides/slide253.xml"/>
  <Override ContentType="application/vnd.openxmlformats-officedocument.presentationml.slide+xml" PartName="/ppt/slides/slide254.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theme+xml" PartName="/ppt/theme/theme2.xml"/>
  <Override ContentType="application/inkml+xml" PartName="/ppt/ink/ink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officedocument.presentationml.notesSlide+xml" PartName="/ppt/notesSlides/notesSlide91.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officedocument.presentationml.notesSlide+xml" PartName="/ppt/notesSlides/notesSlide95.xml"/>
  <Override ContentType="application/vnd.openxmlformats-officedocument.presentationml.notesSlide+xml" PartName="/ppt/notesSlides/notesSlide96.xml"/>
  <Override ContentType="application/vnd.openxmlformats-officedocument.presentationml.notesSlide+xml" PartName="/ppt/notesSlides/notesSlide97.xml"/>
  <Override ContentType="application/inkml+xml" PartName="/ppt/ink/ink2.xml"/>
  <Override ContentType="application/inkml+xml" PartName="/ppt/ink/ink3.xml"/>
  <Override ContentType="application/vnd.openxmlformats-officedocument.presentationml.notesSlide+xml" PartName="/ppt/notesSlides/notesSlide98.xml"/>
  <Override ContentType="application/inkml+xml" PartName="/ppt/ink/ink4.xml"/>
  <Override ContentType="application/inkml+xml" PartName="/ppt/ink/ink5.xml"/>
  <Override ContentType="application/vnd.openxmlformats-officedocument.presentationml.notesSlide+xml" PartName="/ppt/notesSlides/notesSlide99.xml"/>
  <Override ContentType="application/vnd.openxmlformats-officedocument.presentationml.notesSlide+xml" PartName="/ppt/notesSlides/notesSlide100.xml"/>
  <Override ContentType="application/vnd.openxmlformats-officedocument.presentationml.notesSlide+xml" PartName="/ppt/notesSlides/notesSlide101.xml"/>
  <Override ContentType="application/vnd.openxmlformats-officedocument.presentationml.notesSlide+xml" PartName="/ppt/notesSlides/notesSlide102.xml"/>
  <Override ContentType="application/vnd.openxmlformats-officedocument.presentationml.notesSlide+xml" PartName="/ppt/notesSlides/notesSlide103.xml"/>
  <Override ContentType="application/vnd.openxmlformats-officedocument.presentationml.notesSlide+xml" PartName="/ppt/notesSlides/notesSlide104.xml"/>
  <Override ContentType="application/vnd.openxmlformats-officedocument.presentationml.notesSlide+xml" PartName="/ppt/notesSlides/notesSlide105.xml"/>
  <Override ContentType="application/vnd.openxmlformats-officedocument.presentationml.notesSlide+xml" PartName="/ppt/notesSlides/notesSlide106.xml"/>
  <Override ContentType="application/vnd.openxmlformats-officedocument.presentationml.notesSlide+xml" PartName="/ppt/notesSlides/notesSlide107.xml"/>
  <Override ContentType="application/vnd.openxmlformats-officedocument.presentationml.notesSlide+xml" PartName="/ppt/notesSlides/notesSlide108.xml"/>
  <Override ContentType="application/vnd.openxmlformats-officedocument.presentationml.notesSlide+xml" PartName="/ppt/notesSlides/notesSlide109.xml"/>
  <Override ContentType="application/vnd.openxmlformats-officedocument.presentationml.notesSlide+xml" PartName="/ppt/notesSlides/notesSlide110.xml"/>
  <Override ContentType="application/vnd.openxmlformats-officedocument.presentationml.notesSlide+xml" PartName="/ppt/notesSlides/notesSlide111.xml"/>
  <Override ContentType="application/vnd.openxmlformats-officedocument.presentationml.notesSlide+xml" PartName="/ppt/notesSlides/notesSlide112.xml"/>
  <Override ContentType="application/vnd.openxmlformats-officedocument.presentationml.notesSlide+xml" PartName="/ppt/notesSlides/notesSlide113.xml"/>
  <Override ContentType="application/vnd.openxmlformats-officedocument.presentationml.notesSlide+xml" PartName="/ppt/notesSlides/notesSlide114.xml"/>
  <Override ContentType="application/vnd.openxmlformats-officedocument.presentationml.notesSlide+xml" PartName="/ppt/notesSlides/notesSlide115.xml"/>
  <Override ContentType="application/vnd.openxmlformats-officedocument.presentationml.notesSlide+xml" PartName="/ppt/notesSlides/notesSlide116.xml"/>
  <Override ContentType="application/vnd.openxmlformats-officedocument.presentationml.notesSlide+xml" PartName="/ppt/notesSlides/notesSlide117.xml"/>
  <Override ContentType="application/vnd.openxmlformats-officedocument.presentationml.notesSlide+xml" PartName="/ppt/notesSlides/notesSlide118.xml"/>
  <Override ContentType="application/vnd.openxmlformats-officedocument.presentationml.notesSlide+xml" PartName="/ppt/notesSlides/notesSlide119.xml"/>
  <Override ContentType="application/vnd.openxmlformats-officedocument.presentationml.notesSlide+xml" PartName="/ppt/notesSlides/notesSlide120.xml"/>
  <Override ContentType="application/vnd.openxmlformats-officedocument.presentationml.notesSlide+xml" PartName="/ppt/notesSlides/notesSlide121.xml"/>
  <Override ContentType="application/vnd.openxmlformats-officedocument.presentationml.notesSlide+xml" PartName="/ppt/notesSlides/notesSlide122.xml"/>
  <Override ContentType="application/vnd.openxmlformats-officedocument.presentationml.notesSlide+xml" PartName="/ppt/notesSlides/notesSlide123.xml"/>
  <Override ContentType="application/vnd.openxmlformats-officedocument.presentationml.notesSlide+xml" PartName="/ppt/notesSlides/notesSlide124.xml"/>
  <Override ContentType="application/vnd.openxmlformats-officedocument.presentationml.notesSlide+xml" PartName="/ppt/notesSlides/notesSlide125.xml"/>
  <Override ContentType="application/vnd.openxmlformats-officedocument.presentationml.notesSlide+xml" PartName="/ppt/notesSlides/notesSlide126.xml"/>
  <Override ContentType="application/vnd.openxmlformats-officedocument.presentationml.notesSlide+xml" PartName="/ppt/notesSlides/notesSlide127.xml"/>
  <Override ContentType="application/vnd.openxmlformats-officedocument.presentationml.notesSlide+xml" PartName="/ppt/notesSlides/notesSlide128.xml"/>
  <Override ContentType="application/vnd.openxmlformats-officedocument.presentationml.notesSlide+xml" PartName="/ppt/notesSlides/notesSlide129.xml"/>
  <Override ContentType="application/vnd.openxmlformats-officedocument.presentationml.notesSlide+xml" PartName="/ppt/notesSlides/notesSlide130.xml"/>
  <Override ContentType="application/vnd.openxmlformats-officedocument.presentationml.notesSlide+xml" PartName="/ppt/notesSlides/notesSlide131.xml"/>
  <Override ContentType="application/vnd.openxmlformats-officedocument.presentationml.notesSlide+xml" PartName="/ppt/notesSlides/notesSlide132.xml"/>
  <Override ContentType="application/vnd.openxmlformats-officedocument.presentationml.notesSlide+xml" PartName="/ppt/notesSlides/notesSlide133.xml"/>
  <Override ContentType="application/vnd.openxmlformats-officedocument.presentationml.notesSlide+xml" PartName="/ppt/notesSlides/notesSlide134.xml"/>
  <Override ContentType="application/vnd.openxmlformats-officedocument.presentationml.notesSlide+xml" PartName="/ppt/notesSlides/notesSlide135.xml"/>
  <Override ContentType="application/vnd.openxmlformats-officedocument.presentationml.notesSlide+xml" PartName="/ppt/notesSlides/notesSlide136.xml"/>
  <Override ContentType="application/vnd.openxmlformats-officedocument.presentationml.notesSlide+xml" PartName="/ppt/notesSlides/notesSlide137.xml"/>
  <Override ContentType="application/vnd.openxmlformats-officedocument.presentationml.notesSlide+xml" PartName="/ppt/notesSlides/notesSlide138.xml"/>
  <Override ContentType="application/vnd.openxmlformats-officedocument.presentationml.notesSlide+xml" PartName="/ppt/notesSlides/notesSlide139.xml"/>
  <Override ContentType="application/vnd.openxmlformats-officedocument.presentationml.notesSlide+xml" PartName="/ppt/notesSlides/notesSlide140.xml"/>
  <Override ContentType="application/vnd.openxmlformats-officedocument.presentationml.notesSlide+xml" PartName="/ppt/notesSlides/notesSlide141.xml"/>
  <Override ContentType="application/vnd.openxmlformats-officedocument.presentationml.notesSlide+xml" PartName="/ppt/notesSlides/notesSlide142.xml"/>
  <Override ContentType="application/vnd.openxmlformats-officedocument.presentationml.notesSlide+xml" PartName="/ppt/notesSlides/notesSlide143.xml"/>
  <Override ContentType="application/vnd.openxmlformats-officedocument.presentationml.notesSlide+xml" PartName="/ppt/notesSlides/notesSlide144.xml"/>
  <Override ContentType="application/vnd.openxmlformats-officedocument.presentationml.notesSlide+xml" PartName="/ppt/notesSlides/notesSlide145.xml"/>
  <Override ContentType="application/vnd.openxmlformats-officedocument.presentationml.notesSlide+xml" PartName="/ppt/notesSlides/notesSlide14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6"/>
  </p:notesMasterIdLst>
  <p:sldIdLst>
    <p:sldId id="256" r:id="rId2"/>
    <p:sldId id="1084" r:id="rId3"/>
    <p:sldId id="3550" r:id="rId4"/>
    <p:sldId id="3560" r:id="rId5"/>
    <p:sldId id="4338" r:id="rId6"/>
    <p:sldId id="3561" r:id="rId7"/>
    <p:sldId id="2346" r:id="rId8"/>
    <p:sldId id="3626" r:id="rId9"/>
    <p:sldId id="1087" r:id="rId10"/>
    <p:sldId id="4381" r:id="rId11"/>
    <p:sldId id="4382" r:id="rId12"/>
    <p:sldId id="3565" r:id="rId13"/>
    <p:sldId id="4760" r:id="rId14"/>
    <p:sldId id="4759" r:id="rId15"/>
    <p:sldId id="4471" r:id="rId16"/>
    <p:sldId id="4777" r:id="rId17"/>
    <p:sldId id="4784" r:id="rId18"/>
    <p:sldId id="4785" r:id="rId19"/>
    <p:sldId id="4778" r:id="rId20"/>
    <p:sldId id="4779" r:id="rId21"/>
    <p:sldId id="4711" r:id="rId22"/>
    <p:sldId id="4780" r:id="rId23"/>
    <p:sldId id="4781" r:id="rId24"/>
    <p:sldId id="4782" r:id="rId25"/>
    <p:sldId id="4786" r:id="rId26"/>
    <p:sldId id="4787" r:id="rId27"/>
    <p:sldId id="4788" r:id="rId28"/>
    <p:sldId id="4789" r:id="rId29"/>
    <p:sldId id="4790" r:id="rId30"/>
    <p:sldId id="4791" r:id="rId31"/>
    <p:sldId id="4792" r:id="rId32"/>
    <p:sldId id="4793" r:id="rId33"/>
    <p:sldId id="4794" r:id="rId34"/>
    <p:sldId id="4795" r:id="rId35"/>
    <p:sldId id="2478" r:id="rId36"/>
    <p:sldId id="1172" r:id="rId37"/>
    <p:sldId id="4705" r:id="rId38"/>
    <p:sldId id="4783" r:id="rId39"/>
    <p:sldId id="4744" r:id="rId40"/>
    <p:sldId id="4358" r:id="rId41"/>
    <p:sldId id="4530" r:id="rId42"/>
    <p:sldId id="4363" r:id="rId43"/>
    <p:sldId id="4376" r:id="rId44"/>
    <p:sldId id="4378" r:id="rId45"/>
    <p:sldId id="4890" r:id="rId46"/>
    <p:sldId id="4891" r:id="rId47"/>
    <p:sldId id="4892" r:id="rId48"/>
    <p:sldId id="4874" r:id="rId49"/>
    <p:sldId id="4875" r:id="rId50"/>
    <p:sldId id="4113" r:id="rId51"/>
    <p:sldId id="4389" r:id="rId52"/>
    <p:sldId id="4753" r:id="rId53"/>
    <p:sldId id="4754" r:id="rId54"/>
    <p:sldId id="4755" r:id="rId55"/>
    <p:sldId id="386" r:id="rId56"/>
    <p:sldId id="394" r:id="rId57"/>
    <p:sldId id="396" r:id="rId58"/>
    <p:sldId id="4399" r:id="rId59"/>
    <p:sldId id="4507" r:id="rId60"/>
    <p:sldId id="4756" r:id="rId61"/>
    <p:sldId id="4757" r:id="rId62"/>
    <p:sldId id="4396" r:id="rId63"/>
    <p:sldId id="395" r:id="rId64"/>
    <p:sldId id="4876" r:id="rId65"/>
    <p:sldId id="4877" r:id="rId66"/>
    <p:sldId id="492" r:id="rId67"/>
    <p:sldId id="490" r:id="rId68"/>
    <p:sldId id="4397" r:id="rId69"/>
    <p:sldId id="4878" r:id="rId70"/>
    <p:sldId id="4879" r:id="rId71"/>
    <p:sldId id="4598" r:id="rId72"/>
    <p:sldId id="4599" r:id="rId73"/>
    <p:sldId id="4600" r:id="rId74"/>
    <p:sldId id="4601" r:id="rId75"/>
    <p:sldId id="4602" r:id="rId76"/>
    <p:sldId id="4603" r:id="rId77"/>
    <p:sldId id="4604" r:id="rId78"/>
    <p:sldId id="4605" r:id="rId79"/>
    <p:sldId id="4606" r:id="rId80"/>
    <p:sldId id="4880" r:id="rId81"/>
    <p:sldId id="4881" r:id="rId82"/>
    <p:sldId id="4608" r:id="rId83"/>
    <p:sldId id="4609" r:id="rId84"/>
    <p:sldId id="4610" r:id="rId85"/>
    <p:sldId id="4611" r:id="rId86"/>
    <p:sldId id="4612" r:id="rId87"/>
    <p:sldId id="4613" r:id="rId88"/>
    <p:sldId id="4614" r:id="rId89"/>
    <p:sldId id="4615" r:id="rId90"/>
    <p:sldId id="4616" r:id="rId91"/>
    <p:sldId id="4617" r:id="rId92"/>
    <p:sldId id="4618" r:id="rId93"/>
    <p:sldId id="4619" r:id="rId94"/>
    <p:sldId id="4620" r:id="rId95"/>
    <p:sldId id="4621" r:id="rId96"/>
    <p:sldId id="4622" r:id="rId97"/>
    <p:sldId id="4623" r:id="rId98"/>
    <p:sldId id="4624" r:id="rId99"/>
    <p:sldId id="4882" r:id="rId100"/>
    <p:sldId id="4883" r:id="rId101"/>
    <p:sldId id="4625" r:id="rId102"/>
    <p:sldId id="4626" r:id="rId103"/>
    <p:sldId id="4627" r:id="rId104"/>
    <p:sldId id="4628" r:id="rId105"/>
    <p:sldId id="4629" r:id="rId106"/>
    <p:sldId id="4630" r:id="rId107"/>
    <p:sldId id="4631" r:id="rId108"/>
    <p:sldId id="4632" r:id="rId109"/>
    <p:sldId id="4633" r:id="rId110"/>
    <p:sldId id="4634" r:id="rId111"/>
    <p:sldId id="4635" r:id="rId112"/>
    <p:sldId id="4636" r:id="rId113"/>
    <p:sldId id="4637" r:id="rId114"/>
    <p:sldId id="4638" r:id="rId115"/>
    <p:sldId id="4639" r:id="rId116"/>
    <p:sldId id="4640" r:id="rId117"/>
    <p:sldId id="4641" r:id="rId118"/>
    <p:sldId id="4642" r:id="rId119"/>
    <p:sldId id="4643" r:id="rId120"/>
    <p:sldId id="4644" r:id="rId121"/>
    <p:sldId id="4645" r:id="rId122"/>
    <p:sldId id="4646" r:id="rId123"/>
    <p:sldId id="4647" r:id="rId124"/>
    <p:sldId id="4648" r:id="rId125"/>
    <p:sldId id="4649" r:id="rId126"/>
    <p:sldId id="4650" r:id="rId127"/>
    <p:sldId id="4651" r:id="rId128"/>
    <p:sldId id="4652" r:id="rId129"/>
    <p:sldId id="4653" r:id="rId130"/>
    <p:sldId id="4654" r:id="rId131"/>
    <p:sldId id="4655" r:id="rId132"/>
    <p:sldId id="4656" r:id="rId133"/>
    <p:sldId id="4657" r:id="rId134"/>
    <p:sldId id="4658" r:id="rId135"/>
    <p:sldId id="4659" r:id="rId136"/>
    <p:sldId id="4660" r:id="rId137"/>
    <p:sldId id="4661" r:id="rId138"/>
    <p:sldId id="4662" r:id="rId139"/>
    <p:sldId id="4884" r:id="rId140"/>
    <p:sldId id="4885" r:id="rId141"/>
    <p:sldId id="4539" r:id="rId142"/>
    <p:sldId id="4869" r:id="rId143"/>
    <p:sldId id="4290" r:id="rId144"/>
    <p:sldId id="4291" r:id="rId145"/>
    <p:sldId id="4870" r:id="rId146"/>
    <p:sldId id="4871" r:id="rId147"/>
    <p:sldId id="4293" r:id="rId148"/>
    <p:sldId id="4853" r:id="rId149"/>
    <p:sldId id="4854" r:id="rId150"/>
    <p:sldId id="4531" r:id="rId151"/>
    <p:sldId id="4532" r:id="rId152"/>
    <p:sldId id="4533" r:id="rId153"/>
    <p:sldId id="4855" r:id="rId154"/>
    <p:sldId id="4856" r:id="rId155"/>
    <p:sldId id="4863" r:id="rId156"/>
    <p:sldId id="4893" r:id="rId157"/>
    <p:sldId id="4534" r:id="rId158"/>
    <p:sldId id="399" r:id="rId159"/>
    <p:sldId id="4864" r:id="rId160"/>
    <p:sldId id="4872" r:id="rId161"/>
    <p:sldId id="401" r:id="rId162"/>
    <p:sldId id="4535" r:id="rId163"/>
    <p:sldId id="4865" r:id="rId164"/>
    <p:sldId id="403" r:id="rId165"/>
    <p:sldId id="404" r:id="rId166"/>
    <p:sldId id="405" r:id="rId167"/>
    <p:sldId id="406" r:id="rId168"/>
    <p:sldId id="4537" r:id="rId169"/>
    <p:sldId id="408" r:id="rId170"/>
    <p:sldId id="410" r:id="rId171"/>
    <p:sldId id="4886" r:id="rId172"/>
    <p:sldId id="4887" r:id="rId173"/>
    <p:sldId id="4538" r:id="rId174"/>
    <p:sldId id="411" r:id="rId175"/>
    <p:sldId id="4540" r:id="rId176"/>
    <p:sldId id="4866" r:id="rId177"/>
    <p:sldId id="426" r:id="rId178"/>
    <p:sldId id="423" r:id="rId179"/>
    <p:sldId id="412" r:id="rId180"/>
    <p:sldId id="413" r:id="rId181"/>
    <p:sldId id="414" r:id="rId182"/>
    <p:sldId id="415" r:id="rId183"/>
    <p:sldId id="4867" r:id="rId184"/>
    <p:sldId id="4545" r:id="rId185"/>
    <p:sldId id="4888" r:id="rId186"/>
    <p:sldId id="4889" r:id="rId187"/>
    <p:sldId id="417" r:id="rId188"/>
    <p:sldId id="418" r:id="rId189"/>
    <p:sldId id="421" r:id="rId190"/>
    <p:sldId id="409" r:id="rId191"/>
    <p:sldId id="420" r:id="rId192"/>
    <p:sldId id="422" r:id="rId193"/>
    <p:sldId id="4546" r:id="rId194"/>
    <p:sldId id="4541" r:id="rId195"/>
    <p:sldId id="4543" r:id="rId196"/>
    <p:sldId id="4542" r:id="rId197"/>
    <p:sldId id="4548" r:id="rId198"/>
    <p:sldId id="4299" r:id="rId199"/>
    <p:sldId id="4300" r:id="rId200"/>
    <p:sldId id="4301" r:id="rId201"/>
    <p:sldId id="4302" r:id="rId202"/>
    <p:sldId id="4303" r:id="rId203"/>
    <p:sldId id="4549" r:id="rId204"/>
    <p:sldId id="4868" r:id="rId205"/>
    <p:sldId id="4551" r:id="rId206"/>
    <p:sldId id="4304" r:id="rId207"/>
    <p:sldId id="4552" r:id="rId208"/>
    <p:sldId id="4305" r:id="rId209"/>
    <p:sldId id="4307" r:id="rId210"/>
    <p:sldId id="4308" r:id="rId211"/>
    <p:sldId id="4554" r:id="rId212"/>
    <p:sldId id="4555" r:id="rId213"/>
    <p:sldId id="4309" r:id="rId214"/>
    <p:sldId id="4310" r:id="rId215"/>
    <p:sldId id="429" r:id="rId216"/>
    <p:sldId id="4558" r:id="rId217"/>
    <p:sldId id="4311" r:id="rId218"/>
    <p:sldId id="4559" r:id="rId219"/>
    <p:sldId id="430" r:id="rId220"/>
    <p:sldId id="4312" r:id="rId221"/>
    <p:sldId id="4561" r:id="rId222"/>
    <p:sldId id="4560" r:id="rId223"/>
    <p:sldId id="4563" r:id="rId224"/>
    <p:sldId id="432" r:id="rId225"/>
    <p:sldId id="4564" r:id="rId226"/>
    <p:sldId id="4562" r:id="rId227"/>
    <p:sldId id="4313" r:id="rId228"/>
    <p:sldId id="4314" r:id="rId229"/>
    <p:sldId id="4566" r:id="rId230"/>
    <p:sldId id="4873" r:id="rId231"/>
    <p:sldId id="4569" r:id="rId232"/>
    <p:sldId id="4317" r:id="rId233"/>
    <p:sldId id="419" r:id="rId234"/>
    <p:sldId id="4570" r:id="rId235"/>
    <p:sldId id="4571" r:id="rId236"/>
    <p:sldId id="4318" r:id="rId237"/>
    <p:sldId id="4572" r:id="rId238"/>
    <p:sldId id="4319" r:id="rId239"/>
    <p:sldId id="4320" r:id="rId240"/>
    <p:sldId id="4575" r:id="rId241"/>
    <p:sldId id="4574" r:id="rId242"/>
    <p:sldId id="4573" r:id="rId243"/>
    <p:sldId id="4321" r:id="rId244"/>
    <p:sldId id="4322" r:id="rId245"/>
    <p:sldId id="4576" r:id="rId246"/>
    <p:sldId id="427" r:id="rId247"/>
    <p:sldId id="4663" r:id="rId248"/>
    <p:sldId id="4328" r:id="rId249"/>
    <p:sldId id="4847" r:id="rId250"/>
    <p:sldId id="4848" r:id="rId251"/>
    <p:sldId id="4849" r:id="rId252"/>
    <p:sldId id="4850" r:id="rId253"/>
    <p:sldId id="4851" r:id="rId254"/>
    <p:sldId id="4852" r:id="rId2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9"/>
    <p:restoredTop sz="94419"/>
  </p:normalViewPr>
  <p:slideViewPr>
    <p:cSldViewPr snapToGrid="0" snapToObjects="1">
      <p:cViewPr varScale="1">
        <p:scale>
          <a:sx n="106" d="100"/>
          <a:sy n="106" d="100"/>
        </p:scale>
        <p:origin x="89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theme" Target="theme/theme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notesMaster" Target="notesMasters/notesMaster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0T06:53:51.378"/>
    </inkml:context>
    <inkml:brush xml:id="br0">
      <inkml:brushProperty name="width" value="0.05" units="cm"/>
      <inkml:brushProperty name="height" value="0.05" units="cm"/>
      <inkml:brushProperty name="color" value="#E71224"/>
    </inkml:brush>
  </inkml:definitions>
  <inkml:trace contextRef="#ctx0" brushRef="#br0">390 1 24575,'-11'0'0,"1"0"0,0 0 0,-1 0 0,1 0 0,-1 0 0,-5 0 0,4 0 0,-4 0 0,0 0 0,4 0 0,-14 0 0,13 0 0,-18 0 0,18 0 0,-8 0 0,11 0 0,-1 0 0,1 0 0,-6 0 0,4 0 0,-10 0 0,10 0 0,-4 0 0,6 0 0,-1 0 0,1 0 0,4 4 0,2 2 0,4 4 0,0 1 0,0-1 0,0 1 0,0-1 0,0 1 0,0-1 0,0 0 0,0 1 0,0-1 0,0 1 0,0-1 0,0 1 0,0-1 0,0 0 0,0 5 0,0-3 0,0 3 0,0-5 0,0 1 0,0-1 0,0 1 0,4-1 0,-3 1 0,4-1 0,0 0 0,-4 1 0,3-1 0,-4 1 0,5-6 0,-4 5 0,4-4 0,-5 4 0,0 0 0,0 1 0,5 15 0,-4-6 0,4 24 0,-5-18 0,6 24 0,-5-22 0,4 12 0,-5-17 0,5 5 0,-4 3 0,3 3 0,-4-3 0,0 2 0,0-9 0,0-2 0,0 0 0,0-10 0,5 4 0,-4-5 0,4-1 0,-5 0 0,5 1 0,0-5 0,6-2 0,-1-4 0,1 0 0,5 0 0,-4-4 0,9-3 0,-3-9 0,-1 4 0,5-5 0,-10 7 0,20-7 0,-5 10 0,25-9 0,-11 15 0,32-4 0,-20 5 0,20 0 0,-18 0 0,1 0 0,0 0 0,0 0 0,0 0 0,17 0 0,-21 0 0,29 6 0,-38 1 0,17 6 0,-21 0 0,1-2 0,-9 1 0,1-6 0,-7 4 0,7-9 0,-7 5 0,2-1 0,-9-4 0,8 4 0,-7-5 0,14 0 0,-15 0 0,13 0 0,-18 0 0,13 0 0,-15 0 0,15 0 0,-13 0 0,12 0 0,-13 0 0,3 0 0,-5 0 0,-4-4 0,-2-2 0,-8 0 0,-2-3 0,0 3 0,-3 0 0,8-3 0,-4 3 0,5-4 0,0-1 0,0 1 0,0-1 0,0 1 0,0-1 0,0 1 0,0 0 0,0-1 0,0 1 0,0-1 0,0 1 0,0 0 0,0-1 0,0 1 0,0-1 0,0 1 0,0-1 0,0 1 0,0 0 0,0-1 0,0 1 0,0-1 0,0 1 0,0-1 0,5 1 0,-4-6 0,8 4 0,-8-10 0,9 5 0,-3-23 0,-1 12 0,4-12 0,-9 22 0,8-2 0,-8 8 0,9-8 0,-9 9 0,3-4 0,-4-1 0,0 4 0,0-10 0,0 4 0,0-5 0,0 0 0,0-10 0,0 7 0,0-8 0,0 17 0,0 1 0,0 5 0,-10 5 0,-3 2 0,-10 4 0,-7 0 0,-1 0 0,-1 0 0,-5 0 0,6 0 0,-8 0 0,-9 0 0,7 0 0,-25 0 0,24 0 0,-39 0 0,37 0 0,-30 0 0,34 0 0,-26-12 0,23 10 0,-22-10 0,24 7 0,-25 3 0,23-4 0,-37 6 0,36 0 0,-36 0 0,44 0 0,-18 0 0,29 0 0,-15 0 0,14 0 0,-6 0 0,19-4 0,-1 3 0,8-4 0,1 0 0,5 4 0,18-3 0,-9 4 0,8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3:31.935"/>
    </inkml:context>
    <inkml:brush xml:id="br0">
      <inkml:brushProperty name="width" value="0.05" units="cm"/>
      <inkml:brushProperty name="height" value="0.05" units="cm"/>
      <inkml:brushProperty name="color" value="#E71224"/>
    </inkml:brush>
  </inkml:definitions>
  <inkml:trace contextRef="#ctx0" brushRef="#br0">0 429 24575,'53'0'0,"6"-7"0,38-3 0,-9 0 0,9-6 0,-12 7 0,1-9 0,0 1 0,-1 8 0,1-6 0,-1 5 0,-9-7 0,7 8 0,-17-5 0,7 12 0,-19-11 0,7 11 0,-15-4 0,6-1 0,-9 6 0,1-6 0,-1 7 0,0 0 0,1 0 0,-1 0 0,1 0 0,-1 0 0,1-6 0,8 4 0,-7-5 0,16 7 0,-6 0 0,-1-6 0,7 4 0,-15-4 0,15-1 0,-7 5 0,9-5 0,0 0 0,0 5 0,1-5 0,-1 0 0,0 5 0,0-5 0,-9 7 0,7-7 0,-15 6 0,15-6 0,-16 7 0,16 0 0,-15-7 0,15 5 0,-15-4 0,15-1 0,-16 5 0,16-5 0,-15 1 0,15 4 0,-16-4 0,7-1 0,-8 5 0,-1-10 0,9 10 0,3-12 0,-1 13 0,-2-6 0,1 0 0,-8 5 0,7-5 0,-8 7 0,-1 0 0,1 0 0,-1 0 0,1 0 0,-1 0 0,0 0 0,10 0 0,-8 0 0,16 0 0,-7 0 0,10-7 0,-1 5 0,0-5 0,0 7 0,0-7 0,0 5 0,0-5 0,-8 7 0,6 0 0,-16 0 0,8 0 0,-10 0 0,0 0 0,-7 0 0,-2 6 0,0-5 0,-6 11 0,0-11 0,4 5 0,-10-6 0,12 0 0,0 6 0,1-4 0,1 4 0,6-6 0,-6 0 0,16 0 0,-7 0 0,8 0 0,-10 0 0,0 0 0,-7 0 0,6 0 0,-14 0 0,6 0 0,-8 0 0,0 0 0,-6 0 0,5 0 0,-12 0 0,6 0 0,-7 0 0,-1 0 0,1 0 0,0 0 0,0 0 0,0 0 0,0 0 0,0 0 0,6 0 0,2 0 0,14 0 0,1-6 0,9 4 0,-1-4 0,-7 6 0,6 0 0,-21-5 0,12 3 0,-20-3 0,5 5 0,-6 0 0,-5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3:38.663"/>
    </inkml:context>
    <inkml:brush xml:id="br0">
      <inkml:brushProperty name="width" value="0.05" units="cm"/>
      <inkml:brushProperty name="height" value="0.05" units="cm"/>
      <inkml:brushProperty name="color" value="#E71224"/>
    </inkml:brush>
  </inkml:definitions>
  <inkml:trace contextRef="#ctx0" brushRef="#br0">1 451 24575,'34'0'0,"-6"0"0,22 0 0,-3 0 0,16 0 0,0 0 0,0 0 0,0 0 0,0 0 0,1 0 0,-1 0 0,0 0 0,0 0 0,-9 0 0,7 0 0,-15 0 0,6 0 0,-8 0 0,-1 0 0,0 0 0,-7 0 0,6 0 0,-14 0 0,13 0 0,-5 0 0,8 0 0,-9 0 0,7 0 0,-6 0 0,7 0 0,1 0 0,-1-6 0,1 4 0,-1-11 0,0 5 0,1-7 0,-8 2 0,-3 5 0,-6-4 0,-1 10 0,0-9 0,1 9 0,-1-9 0,0 9 0,0-10 0,8 11 0,2-11 0,0 4 0,6 0 0,-7-4 0,9 4 0,-1-7 0,1 7 0,8-5 0,-7 4 0,8 1 0,-10-5 0,9 11 0,-6-11 0,6 12 0,0-13 0,-6 12 0,6-5 0,-9 7 0,1 0 0,8 0 0,-6 0 0,15 0 0,-7 0 0,0 0 0,7 0 0,-15 0 0,6 0 0,0 0 0,-6 0 0,15 0 0,-16-6 0,8 4 0,-10-11 0,9 5 0,-6-1 0,6-4 0,-9 11 0,1-11 0,-1 12 0,1-6 0,-8 1 0,-3 5 0,-6-5 0,-1 6 0,0 0 0,-6 0 0,5-6 0,2 5 0,18-5 0,1 0 0,15 4 0,-7-12 0,19 13 0,3-14 0,9 5 0,-9 1 0,-3 1 0,-19 2 0,-9 4 0,-11-4 0,-14 6 0,4 0 0,-10 0 0,4 0 0,-6 0 0,0 0 0,0 0 0,13 0 0,-3 0 0,20 0 0,-6 0 0,7 6 0,0-4 0,1 11 0,-1-5 0,1 6 0,-9 0 0,7 0 0,-14-1 0,6-5 0,0 4 0,-6-10 0,14 11 0,-14-12 0,13 6 0,-12-1 0,4-5 0,-6 5 0,-1-6 0,-6 5 0,-2-4 0,-6 5 0,0-6 0,0 0 0,0 0 0,-1 0 0,1 0 0,0 0 0,6 0 0,2 0 0,14 0 0,-6 0 0,14 0 0,-14 0 0,6 0 0,-8 0 0,-6 0 0,-2 0 0,-6 0 0,0 0 0,0 0 0,6 0 0,-4 0 0,4-6 0,0 5 0,2-10 0,14 9 0,2-10 0,0 5 0,5-1 0,-5-5 0,7 12 0,-7-6 0,-2 1 0,-14 5 0,-2-5 0,-6 6 0,0 0 0,0 0 0,-6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9:31.151"/>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9:33.727"/>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11/1/21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5</a:t>
            </a:fld>
            <a:endParaRPr lang="en-US"/>
          </a:p>
        </p:txBody>
      </p:sp>
    </p:spTree>
    <p:extLst>
      <p:ext uri="{BB962C8B-B14F-4D97-AF65-F5344CB8AC3E}">
        <p14:creationId xmlns:p14="http://schemas.microsoft.com/office/powerpoint/2010/main" val="320478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56</a:t>
            </a:fld>
            <a:endParaRPr lang="en-US"/>
          </a:p>
        </p:txBody>
      </p:sp>
    </p:spTree>
    <p:extLst>
      <p:ext uri="{BB962C8B-B14F-4D97-AF65-F5344CB8AC3E}">
        <p14:creationId xmlns:p14="http://schemas.microsoft.com/office/powerpoint/2010/main" val="35993485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200</a:t>
            </a:fld>
            <a:endParaRPr lang="en-US"/>
          </a:p>
        </p:txBody>
      </p:sp>
    </p:spTree>
    <p:extLst>
      <p:ext uri="{BB962C8B-B14F-4D97-AF65-F5344CB8AC3E}">
        <p14:creationId xmlns:p14="http://schemas.microsoft.com/office/powerpoint/2010/main" val="803933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201</a:t>
            </a:fld>
            <a:endParaRPr lang="en-US"/>
          </a:p>
        </p:txBody>
      </p:sp>
    </p:spTree>
    <p:extLst>
      <p:ext uri="{BB962C8B-B14F-4D97-AF65-F5344CB8AC3E}">
        <p14:creationId xmlns:p14="http://schemas.microsoft.com/office/powerpoint/2010/main" val="27431038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202</a:t>
            </a:fld>
            <a:endParaRPr lang="en-US"/>
          </a:p>
        </p:txBody>
      </p:sp>
    </p:spTree>
    <p:extLst>
      <p:ext uri="{BB962C8B-B14F-4D97-AF65-F5344CB8AC3E}">
        <p14:creationId xmlns:p14="http://schemas.microsoft.com/office/powerpoint/2010/main" val="17524645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203</a:t>
            </a:fld>
            <a:endParaRPr lang="en-US"/>
          </a:p>
        </p:txBody>
      </p:sp>
    </p:spTree>
    <p:extLst>
      <p:ext uri="{BB962C8B-B14F-4D97-AF65-F5344CB8AC3E}">
        <p14:creationId xmlns:p14="http://schemas.microsoft.com/office/powerpoint/2010/main" val="42783414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204</a:t>
            </a:fld>
            <a:endParaRPr lang="en-US"/>
          </a:p>
        </p:txBody>
      </p:sp>
    </p:spTree>
    <p:extLst>
      <p:ext uri="{BB962C8B-B14F-4D97-AF65-F5344CB8AC3E}">
        <p14:creationId xmlns:p14="http://schemas.microsoft.com/office/powerpoint/2010/main" val="15177236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205</a:t>
            </a:fld>
            <a:endParaRPr lang="en-US"/>
          </a:p>
        </p:txBody>
      </p:sp>
    </p:spTree>
    <p:extLst>
      <p:ext uri="{BB962C8B-B14F-4D97-AF65-F5344CB8AC3E}">
        <p14:creationId xmlns:p14="http://schemas.microsoft.com/office/powerpoint/2010/main" val="15388682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206</a:t>
            </a:fld>
            <a:endParaRPr lang="en-US"/>
          </a:p>
        </p:txBody>
      </p:sp>
    </p:spTree>
    <p:extLst>
      <p:ext uri="{BB962C8B-B14F-4D97-AF65-F5344CB8AC3E}">
        <p14:creationId xmlns:p14="http://schemas.microsoft.com/office/powerpoint/2010/main" val="17522481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207</a:t>
            </a:fld>
            <a:endParaRPr lang="en-US"/>
          </a:p>
        </p:txBody>
      </p:sp>
    </p:spTree>
    <p:extLst>
      <p:ext uri="{BB962C8B-B14F-4D97-AF65-F5344CB8AC3E}">
        <p14:creationId xmlns:p14="http://schemas.microsoft.com/office/powerpoint/2010/main" val="42024296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208</a:t>
            </a:fld>
            <a:endParaRPr lang="en-US"/>
          </a:p>
        </p:txBody>
      </p:sp>
    </p:spTree>
    <p:extLst>
      <p:ext uri="{BB962C8B-B14F-4D97-AF65-F5344CB8AC3E}">
        <p14:creationId xmlns:p14="http://schemas.microsoft.com/office/powerpoint/2010/main" val="40709478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209</a:t>
            </a:fld>
            <a:endParaRPr lang="en-US"/>
          </a:p>
        </p:txBody>
      </p:sp>
    </p:spTree>
    <p:extLst>
      <p:ext uri="{BB962C8B-B14F-4D97-AF65-F5344CB8AC3E}">
        <p14:creationId xmlns:p14="http://schemas.microsoft.com/office/powerpoint/2010/main" val="1601439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57</a:t>
            </a:fld>
            <a:endParaRPr lang="en-US"/>
          </a:p>
        </p:txBody>
      </p:sp>
    </p:spTree>
    <p:extLst>
      <p:ext uri="{BB962C8B-B14F-4D97-AF65-F5344CB8AC3E}">
        <p14:creationId xmlns:p14="http://schemas.microsoft.com/office/powerpoint/2010/main" val="35651211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210</a:t>
            </a:fld>
            <a:endParaRPr lang="en-US"/>
          </a:p>
        </p:txBody>
      </p:sp>
    </p:spTree>
    <p:extLst>
      <p:ext uri="{BB962C8B-B14F-4D97-AF65-F5344CB8AC3E}">
        <p14:creationId xmlns:p14="http://schemas.microsoft.com/office/powerpoint/2010/main" val="14735994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211</a:t>
            </a:fld>
            <a:endParaRPr lang="en-US"/>
          </a:p>
        </p:txBody>
      </p:sp>
    </p:spTree>
    <p:extLst>
      <p:ext uri="{BB962C8B-B14F-4D97-AF65-F5344CB8AC3E}">
        <p14:creationId xmlns:p14="http://schemas.microsoft.com/office/powerpoint/2010/main" val="22918382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212</a:t>
            </a:fld>
            <a:endParaRPr lang="en-US"/>
          </a:p>
        </p:txBody>
      </p:sp>
    </p:spTree>
    <p:extLst>
      <p:ext uri="{BB962C8B-B14F-4D97-AF65-F5344CB8AC3E}">
        <p14:creationId xmlns:p14="http://schemas.microsoft.com/office/powerpoint/2010/main" val="28116062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213</a:t>
            </a:fld>
            <a:endParaRPr lang="en-US"/>
          </a:p>
        </p:txBody>
      </p:sp>
    </p:spTree>
    <p:extLst>
      <p:ext uri="{BB962C8B-B14F-4D97-AF65-F5344CB8AC3E}">
        <p14:creationId xmlns:p14="http://schemas.microsoft.com/office/powerpoint/2010/main" val="10082706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214</a:t>
            </a:fld>
            <a:endParaRPr lang="en-US"/>
          </a:p>
        </p:txBody>
      </p:sp>
    </p:spTree>
    <p:extLst>
      <p:ext uri="{BB962C8B-B14F-4D97-AF65-F5344CB8AC3E}">
        <p14:creationId xmlns:p14="http://schemas.microsoft.com/office/powerpoint/2010/main" val="24284340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215</a:t>
            </a:fld>
            <a:endParaRPr lang="en-US"/>
          </a:p>
        </p:txBody>
      </p:sp>
    </p:spTree>
    <p:extLst>
      <p:ext uri="{BB962C8B-B14F-4D97-AF65-F5344CB8AC3E}">
        <p14:creationId xmlns:p14="http://schemas.microsoft.com/office/powerpoint/2010/main" val="26946138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216</a:t>
            </a:fld>
            <a:endParaRPr lang="en-US"/>
          </a:p>
        </p:txBody>
      </p:sp>
    </p:spTree>
    <p:extLst>
      <p:ext uri="{BB962C8B-B14F-4D97-AF65-F5344CB8AC3E}">
        <p14:creationId xmlns:p14="http://schemas.microsoft.com/office/powerpoint/2010/main" val="4218489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217</a:t>
            </a:fld>
            <a:endParaRPr lang="en-US"/>
          </a:p>
        </p:txBody>
      </p:sp>
    </p:spTree>
    <p:extLst>
      <p:ext uri="{BB962C8B-B14F-4D97-AF65-F5344CB8AC3E}">
        <p14:creationId xmlns:p14="http://schemas.microsoft.com/office/powerpoint/2010/main" val="23303651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219</a:t>
            </a:fld>
            <a:endParaRPr lang="en-US"/>
          </a:p>
        </p:txBody>
      </p:sp>
    </p:spTree>
    <p:extLst>
      <p:ext uri="{BB962C8B-B14F-4D97-AF65-F5344CB8AC3E}">
        <p14:creationId xmlns:p14="http://schemas.microsoft.com/office/powerpoint/2010/main" val="3635729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220</a:t>
            </a:fld>
            <a:endParaRPr lang="en-US"/>
          </a:p>
        </p:txBody>
      </p:sp>
    </p:spTree>
    <p:extLst>
      <p:ext uri="{BB962C8B-B14F-4D97-AF65-F5344CB8AC3E}">
        <p14:creationId xmlns:p14="http://schemas.microsoft.com/office/powerpoint/2010/main" val="205125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58</a:t>
            </a:fld>
            <a:endParaRPr lang="en-US"/>
          </a:p>
        </p:txBody>
      </p:sp>
    </p:spTree>
    <p:extLst>
      <p:ext uri="{BB962C8B-B14F-4D97-AF65-F5344CB8AC3E}">
        <p14:creationId xmlns:p14="http://schemas.microsoft.com/office/powerpoint/2010/main" val="19405024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221</a:t>
            </a:fld>
            <a:endParaRPr lang="en-US"/>
          </a:p>
        </p:txBody>
      </p:sp>
    </p:spTree>
    <p:extLst>
      <p:ext uri="{BB962C8B-B14F-4D97-AF65-F5344CB8AC3E}">
        <p14:creationId xmlns:p14="http://schemas.microsoft.com/office/powerpoint/2010/main" val="42925559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222</a:t>
            </a:fld>
            <a:endParaRPr lang="en-US"/>
          </a:p>
        </p:txBody>
      </p:sp>
    </p:spTree>
    <p:extLst>
      <p:ext uri="{BB962C8B-B14F-4D97-AF65-F5344CB8AC3E}">
        <p14:creationId xmlns:p14="http://schemas.microsoft.com/office/powerpoint/2010/main" val="13429750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223</a:t>
            </a:fld>
            <a:endParaRPr lang="en-US"/>
          </a:p>
        </p:txBody>
      </p:sp>
    </p:spTree>
    <p:extLst>
      <p:ext uri="{BB962C8B-B14F-4D97-AF65-F5344CB8AC3E}">
        <p14:creationId xmlns:p14="http://schemas.microsoft.com/office/powerpoint/2010/main" val="11991483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224</a:t>
            </a:fld>
            <a:endParaRPr lang="en-US"/>
          </a:p>
        </p:txBody>
      </p:sp>
    </p:spTree>
    <p:extLst>
      <p:ext uri="{BB962C8B-B14F-4D97-AF65-F5344CB8AC3E}">
        <p14:creationId xmlns:p14="http://schemas.microsoft.com/office/powerpoint/2010/main" val="21357143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225</a:t>
            </a:fld>
            <a:endParaRPr lang="en-US"/>
          </a:p>
        </p:txBody>
      </p:sp>
    </p:spTree>
    <p:extLst>
      <p:ext uri="{BB962C8B-B14F-4D97-AF65-F5344CB8AC3E}">
        <p14:creationId xmlns:p14="http://schemas.microsoft.com/office/powerpoint/2010/main" val="36823841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226</a:t>
            </a:fld>
            <a:endParaRPr lang="en-US"/>
          </a:p>
        </p:txBody>
      </p:sp>
    </p:spTree>
    <p:extLst>
      <p:ext uri="{BB962C8B-B14F-4D97-AF65-F5344CB8AC3E}">
        <p14:creationId xmlns:p14="http://schemas.microsoft.com/office/powerpoint/2010/main" val="37896306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227</a:t>
            </a:fld>
            <a:endParaRPr lang="en-US"/>
          </a:p>
        </p:txBody>
      </p:sp>
    </p:spTree>
    <p:extLst>
      <p:ext uri="{BB962C8B-B14F-4D97-AF65-F5344CB8AC3E}">
        <p14:creationId xmlns:p14="http://schemas.microsoft.com/office/powerpoint/2010/main" val="16572643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228</a:t>
            </a:fld>
            <a:endParaRPr lang="en-US"/>
          </a:p>
        </p:txBody>
      </p:sp>
    </p:spTree>
    <p:extLst>
      <p:ext uri="{BB962C8B-B14F-4D97-AF65-F5344CB8AC3E}">
        <p14:creationId xmlns:p14="http://schemas.microsoft.com/office/powerpoint/2010/main" val="13668264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229</a:t>
            </a:fld>
            <a:endParaRPr lang="en-US"/>
          </a:p>
        </p:txBody>
      </p:sp>
    </p:spTree>
    <p:extLst>
      <p:ext uri="{BB962C8B-B14F-4D97-AF65-F5344CB8AC3E}">
        <p14:creationId xmlns:p14="http://schemas.microsoft.com/office/powerpoint/2010/main" val="7550867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230</a:t>
            </a:fld>
            <a:endParaRPr lang="en-US"/>
          </a:p>
        </p:txBody>
      </p:sp>
    </p:spTree>
    <p:extLst>
      <p:ext uri="{BB962C8B-B14F-4D97-AF65-F5344CB8AC3E}">
        <p14:creationId xmlns:p14="http://schemas.microsoft.com/office/powerpoint/2010/main" val="812702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59</a:t>
            </a:fld>
            <a:endParaRPr lang="en-US"/>
          </a:p>
        </p:txBody>
      </p:sp>
    </p:spTree>
    <p:extLst>
      <p:ext uri="{BB962C8B-B14F-4D97-AF65-F5344CB8AC3E}">
        <p14:creationId xmlns:p14="http://schemas.microsoft.com/office/powerpoint/2010/main" val="11268619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231</a:t>
            </a:fld>
            <a:endParaRPr lang="en-US"/>
          </a:p>
        </p:txBody>
      </p:sp>
    </p:spTree>
    <p:extLst>
      <p:ext uri="{BB962C8B-B14F-4D97-AF65-F5344CB8AC3E}">
        <p14:creationId xmlns:p14="http://schemas.microsoft.com/office/powerpoint/2010/main" val="9356523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232</a:t>
            </a:fld>
            <a:endParaRPr lang="en-US"/>
          </a:p>
        </p:txBody>
      </p:sp>
    </p:spTree>
    <p:extLst>
      <p:ext uri="{BB962C8B-B14F-4D97-AF65-F5344CB8AC3E}">
        <p14:creationId xmlns:p14="http://schemas.microsoft.com/office/powerpoint/2010/main" val="34479036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233</a:t>
            </a:fld>
            <a:endParaRPr lang="en-US"/>
          </a:p>
        </p:txBody>
      </p:sp>
    </p:spTree>
    <p:extLst>
      <p:ext uri="{BB962C8B-B14F-4D97-AF65-F5344CB8AC3E}">
        <p14:creationId xmlns:p14="http://schemas.microsoft.com/office/powerpoint/2010/main" val="126678928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234</a:t>
            </a:fld>
            <a:endParaRPr lang="en-US"/>
          </a:p>
        </p:txBody>
      </p:sp>
    </p:spTree>
    <p:extLst>
      <p:ext uri="{BB962C8B-B14F-4D97-AF65-F5344CB8AC3E}">
        <p14:creationId xmlns:p14="http://schemas.microsoft.com/office/powerpoint/2010/main" val="40912111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235</a:t>
            </a:fld>
            <a:endParaRPr lang="en-US"/>
          </a:p>
        </p:txBody>
      </p:sp>
    </p:spTree>
    <p:extLst>
      <p:ext uri="{BB962C8B-B14F-4D97-AF65-F5344CB8AC3E}">
        <p14:creationId xmlns:p14="http://schemas.microsoft.com/office/powerpoint/2010/main" val="10548401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236</a:t>
            </a:fld>
            <a:endParaRPr lang="en-US"/>
          </a:p>
        </p:txBody>
      </p:sp>
    </p:spTree>
    <p:extLst>
      <p:ext uri="{BB962C8B-B14F-4D97-AF65-F5344CB8AC3E}">
        <p14:creationId xmlns:p14="http://schemas.microsoft.com/office/powerpoint/2010/main" val="21725154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238</a:t>
            </a:fld>
            <a:endParaRPr lang="en-US"/>
          </a:p>
        </p:txBody>
      </p:sp>
    </p:spTree>
    <p:extLst>
      <p:ext uri="{BB962C8B-B14F-4D97-AF65-F5344CB8AC3E}">
        <p14:creationId xmlns:p14="http://schemas.microsoft.com/office/powerpoint/2010/main" val="10812837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239</a:t>
            </a:fld>
            <a:endParaRPr lang="en-US"/>
          </a:p>
        </p:txBody>
      </p:sp>
    </p:spTree>
    <p:extLst>
      <p:ext uri="{BB962C8B-B14F-4D97-AF65-F5344CB8AC3E}">
        <p14:creationId xmlns:p14="http://schemas.microsoft.com/office/powerpoint/2010/main" val="19346627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240</a:t>
            </a:fld>
            <a:endParaRPr lang="en-US"/>
          </a:p>
        </p:txBody>
      </p:sp>
    </p:spTree>
    <p:extLst>
      <p:ext uri="{BB962C8B-B14F-4D97-AF65-F5344CB8AC3E}">
        <p14:creationId xmlns:p14="http://schemas.microsoft.com/office/powerpoint/2010/main" val="35690461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241</a:t>
            </a:fld>
            <a:endParaRPr lang="en-US"/>
          </a:p>
        </p:txBody>
      </p:sp>
    </p:spTree>
    <p:extLst>
      <p:ext uri="{BB962C8B-B14F-4D97-AF65-F5344CB8AC3E}">
        <p14:creationId xmlns:p14="http://schemas.microsoft.com/office/powerpoint/2010/main" val="2676745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60</a:t>
            </a:fld>
            <a:endParaRPr lang="en-US"/>
          </a:p>
        </p:txBody>
      </p:sp>
    </p:spTree>
    <p:extLst>
      <p:ext uri="{BB962C8B-B14F-4D97-AF65-F5344CB8AC3E}">
        <p14:creationId xmlns:p14="http://schemas.microsoft.com/office/powerpoint/2010/main" val="9162442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242</a:t>
            </a:fld>
            <a:endParaRPr lang="en-US"/>
          </a:p>
        </p:txBody>
      </p:sp>
    </p:spTree>
    <p:extLst>
      <p:ext uri="{BB962C8B-B14F-4D97-AF65-F5344CB8AC3E}">
        <p14:creationId xmlns:p14="http://schemas.microsoft.com/office/powerpoint/2010/main" val="40790419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243</a:t>
            </a:fld>
            <a:endParaRPr lang="en-US"/>
          </a:p>
        </p:txBody>
      </p:sp>
    </p:spTree>
    <p:extLst>
      <p:ext uri="{BB962C8B-B14F-4D97-AF65-F5344CB8AC3E}">
        <p14:creationId xmlns:p14="http://schemas.microsoft.com/office/powerpoint/2010/main" val="354840358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244</a:t>
            </a:fld>
            <a:endParaRPr lang="en-US"/>
          </a:p>
        </p:txBody>
      </p:sp>
    </p:spTree>
    <p:extLst>
      <p:ext uri="{BB962C8B-B14F-4D97-AF65-F5344CB8AC3E}">
        <p14:creationId xmlns:p14="http://schemas.microsoft.com/office/powerpoint/2010/main" val="30529258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245</a:t>
            </a:fld>
            <a:endParaRPr lang="en-US"/>
          </a:p>
        </p:txBody>
      </p:sp>
    </p:spTree>
    <p:extLst>
      <p:ext uri="{BB962C8B-B14F-4D97-AF65-F5344CB8AC3E}">
        <p14:creationId xmlns:p14="http://schemas.microsoft.com/office/powerpoint/2010/main" val="18907125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246</a:t>
            </a:fld>
            <a:endParaRPr lang="en-US"/>
          </a:p>
        </p:txBody>
      </p:sp>
    </p:spTree>
    <p:extLst>
      <p:ext uri="{BB962C8B-B14F-4D97-AF65-F5344CB8AC3E}">
        <p14:creationId xmlns:p14="http://schemas.microsoft.com/office/powerpoint/2010/main" val="43672116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248</a:t>
            </a:fld>
            <a:endParaRPr lang="en-US"/>
          </a:p>
        </p:txBody>
      </p:sp>
    </p:spTree>
    <p:extLst>
      <p:ext uri="{BB962C8B-B14F-4D97-AF65-F5344CB8AC3E}">
        <p14:creationId xmlns:p14="http://schemas.microsoft.com/office/powerpoint/2010/main" val="107824649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251</a:t>
            </a:fld>
            <a:endParaRPr lang="en-US"/>
          </a:p>
        </p:txBody>
      </p:sp>
    </p:spTree>
    <p:extLst>
      <p:ext uri="{BB962C8B-B14F-4D97-AF65-F5344CB8AC3E}">
        <p14:creationId xmlns:p14="http://schemas.microsoft.com/office/powerpoint/2010/main" val="1484479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61</a:t>
            </a:fld>
            <a:endParaRPr lang="en-US"/>
          </a:p>
        </p:txBody>
      </p:sp>
    </p:spTree>
    <p:extLst>
      <p:ext uri="{BB962C8B-B14F-4D97-AF65-F5344CB8AC3E}">
        <p14:creationId xmlns:p14="http://schemas.microsoft.com/office/powerpoint/2010/main" val="1053441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63</a:t>
            </a:fld>
            <a:endParaRPr lang="en-US"/>
          </a:p>
        </p:txBody>
      </p:sp>
    </p:spTree>
    <p:extLst>
      <p:ext uri="{BB962C8B-B14F-4D97-AF65-F5344CB8AC3E}">
        <p14:creationId xmlns:p14="http://schemas.microsoft.com/office/powerpoint/2010/main" val="3539796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73</a:t>
            </a:fld>
            <a:endParaRPr lang="en-US"/>
          </a:p>
        </p:txBody>
      </p:sp>
    </p:spTree>
    <p:extLst>
      <p:ext uri="{BB962C8B-B14F-4D97-AF65-F5344CB8AC3E}">
        <p14:creationId xmlns:p14="http://schemas.microsoft.com/office/powerpoint/2010/main" val="4178925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74</a:t>
            </a:fld>
            <a:endParaRPr lang="en-US"/>
          </a:p>
        </p:txBody>
      </p:sp>
    </p:spTree>
    <p:extLst>
      <p:ext uri="{BB962C8B-B14F-4D97-AF65-F5344CB8AC3E}">
        <p14:creationId xmlns:p14="http://schemas.microsoft.com/office/powerpoint/2010/main" val="1911719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75</a:t>
            </a:fld>
            <a:endParaRPr lang="en-US"/>
          </a:p>
        </p:txBody>
      </p:sp>
    </p:spTree>
    <p:extLst>
      <p:ext uri="{BB962C8B-B14F-4D97-AF65-F5344CB8AC3E}">
        <p14:creationId xmlns:p14="http://schemas.microsoft.com/office/powerpoint/2010/main" val="11859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41</a:t>
            </a:fld>
            <a:endParaRPr lang="en-US"/>
          </a:p>
        </p:txBody>
      </p:sp>
    </p:spTree>
    <p:extLst>
      <p:ext uri="{BB962C8B-B14F-4D97-AF65-F5344CB8AC3E}">
        <p14:creationId xmlns:p14="http://schemas.microsoft.com/office/powerpoint/2010/main" val="2808538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82</a:t>
            </a:fld>
            <a:endParaRPr lang="en-US"/>
          </a:p>
        </p:txBody>
      </p:sp>
    </p:spTree>
    <p:extLst>
      <p:ext uri="{BB962C8B-B14F-4D97-AF65-F5344CB8AC3E}">
        <p14:creationId xmlns:p14="http://schemas.microsoft.com/office/powerpoint/2010/main" val="1718520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83</a:t>
            </a:fld>
            <a:endParaRPr lang="en-US"/>
          </a:p>
        </p:txBody>
      </p:sp>
    </p:spTree>
    <p:extLst>
      <p:ext uri="{BB962C8B-B14F-4D97-AF65-F5344CB8AC3E}">
        <p14:creationId xmlns:p14="http://schemas.microsoft.com/office/powerpoint/2010/main" val="532700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84</a:t>
            </a:fld>
            <a:endParaRPr lang="en-US"/>
          </a:p>
        </p:txBody>
      </p:sp>
    </p:spTree>
    <p:extLst>
      <p:ext uri="{BB962C8B-B14F-4D97-AF65-F5344CB8AC3E}">
        <p14:creationId xmlns:p14="http://schemas.microsoft.com/office/powerpoint/2010/main" val="796725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86</a:t>
            </a:fld>
            <a:endParaRPr lang="en-US"/>
          </a:p>
        </p:txBody>
      </p:sp>
    </p:spTree>
    <p:extLst>
      <p:ext uri="{BB962C8B-B14F-4D97-AF65-F5344CB8AC3E}">
        <p14:creationId xmlns:p14="http://schemas.microsoft.com/office/powerpoint/2010/main" val="1681364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87</a:t>
            </a:fld>
            <a:endParaRPr lang="en-US"/>
          </a:p>
        </p:txBody>
      </p:sp>
    </p:spTree>
    <p:extLst>
      <p:ext uri="{BB962C8B-B14F-4D97-AF65-F5344CB8AC3E}">
        <p14:creationId xmlns:p14="http://schemas.microsoft.com/office/powerpoint/2010/main" val="4139014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88</a:t>
            </a:fld>
            <a:endParaRPr lang="en-US"/>
          </a:p>
        </p:txBody>
      </p:sp>
    </p:spTree>
    <p:extLst>
      <p:ext uri="{BB962C8B-B14F-4D97-AF65-F5344CB8AC3E}">
        <p14:creationId xmlns:p14="http://schemas.microsoft.com/office/powerpoint/2010/main" val="1663105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89</a:t>
            </a:fld>
            <a:endParaRPr lang="en-US"/>
          </a:p>
        </p:txBody>
      </p:sp>
    </p:spTree>
    <p:extLst>
      <p:ext uri="{BB962C8B-B14F-4D97-AF65-F5344CB8AC3E}">
        <p14:creationId xmlns:p14="http://schemas.microsoft.com/office/powerpoint/2010/main" val="2110145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91</a:t>
            </a:fld>
            <a:endParaRPr lang="en-US"/>
          </a:p>
        </p:txBody>
      </p:sp>
    </p:spTree>
    <p:extLst>
      <p:ext uri="{BB962C8B-B14F-4D97-AF65-F5344CB8AC3E}">
        <p14:creationId xmlns:p14="http://schemas.microsoft.com/office/powerpoint/2010/main" val="562914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92</a:t>
            </a:fld>
            <a:endParaRPr lang="en-US"/>
          </a:p>
        </p:txBody>
      </p:sp>
    </p:spTree>
    <p:extLst>
      <p:ext uri="{BB962C8B-B14F-4D97-AF65-F5344CB8AC3E}">
        <p14:creationId xmlns:p14="http://schemas.microsoft.com/office/powerpoint/2010/main" val="798147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96</a:t>
            </a:fld>
            <a:endParaRPr lang="en-US"/>
          </a:p>
        </p:txBody>
      </p:sp>
    </p:spTree>
    <p:extLst>
      <p:ext uri="{BB962C8B-B14F-4D97-AF65-F5344CB8AC3E}">
        <p14:creationId xmlns:p14="http://schemas.microsoft.com/office/powerpoint/2010/main" val="110944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42</a:t>
            </a:fld>
            <a:endParaRPr lang="en-US"/>
          </a:p>
        </p:txBody>
      </p:sp>
    </p:spTree>
    <p:extLst>
      <p:ext uri="{BB962C8B-B14F-4D97-AF65-F5344CB8AC3E}">
        <p14:creationId xmlns:p14="http://schemas.microsoft.com/office/powerpoint/2010/main" val="2071276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101</a:t>
            </a:fld>
            <a:endParaRPr lang="en-US"/>
          </a:p>
        </p:txBody>
      </p:sp>
    </p:spTree>
    <p:extLst>
      <p:ext uri="{BB962C8B-B14F-4D97-AF65-F5344CB8AC3E}">
        <p14:creationId xmlns:p14="http://schemas.microsoft.com/office/powerpoint/2010/main" val="1788859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102</a:t>
            </a:fld>
            <a:endParaRPr lang="en-US"/>
          </a:p>
        </p:txBody>
      </p:sp>
    </p:spTree>
    <p:extLst>
      <p:ext uri="{BB962C8B-B14F-4D97-AF65-F5344CB8AC3E}">
        <p14:creationId xmlns:p14="http://schemas.microsoft.com/office/powerpoint/2010/main" val="2426041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103</a:t>
            </a:fld>
            <a:endParaRPr lang="en-US"/>
          </a:p>
        </p:txBody>
      </p:sp>
    </p:spTree>
    <p:extLst>
      <p:ext uri="{BB962C8B-B14F-4D97-AF65-F5344CB8AC3E}">
        <p14:creationId xmlns:p14="http://schemas.microsoft.com/office/powerpoint/2010/main" val="262497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104</a:t>
            </a:fld>
            <a:endParaRPr lang="en-US"/>
          </a:p>
        </p:txBody>
      </p:sp>
    </p:spTree>
    <p:extLst>
      <p:ext uri="{BB962C8B-B14F-4D97-AF65-F5344CB8AC3E}">
        <p14:creationId xmlns:p14="http://schemas.microsoft.com/office/powerpoint/2010/main" val="3743532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105</a:t>
            </a:fld>
            <a:endParaRPr lang="en-US"/>
          </a:p>
        </p:txBody>
      </p:sp>
    </p:spTree>
    <p:extLst>
      <p:ext uri="{BB962C8B-B14F-4D97-AF65-F5344CB8AC3E}">
        <p14:creationId xmlns:p14="http://schemas.microsoft.com/office/powerpoint/2010/main" val="2183777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106</a:t>
            </a:fld>
            <a:endParaRPr lang="en-US"/>
          </a:p>
        </p:txBody>
      </p:sp>
    </p:spTree>
    <p:extLst>
      <p:ext uri="{BB962C8B-B14F-4D97-AF65-F5344CB8AC3E}">
        <p14:creationId xmlns:p14="http://schemas.microsoft.com/office/powerpoint/2010/main" val="954805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107</a:t>
            </a:fld>
            <a:endParaRPr lang="en-US"/>
          </a:p>
        </p:txBody>
      </p:sp>
    </p:spTree>
    <p:extLst>
      <p:ext uri="{BB962C8B-B14F-4D97-AF65-F5344CB8AC3E}">
        <p14:creationId xmlns:p14="http://schemas.microsoft.com/office/powerpoint/2010/main" val="3014796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108</a:t>
            </a:fld>
            <a:endParaRPr lang="en-US"/>
          </a:p>
        </p:txBody>
      </p:sp>
    </p:spTree>
    <p:extLst>
      <p:ext uri="{BB962C8B-B14F-4D97-AF65-F5344CB8AC3E}">
        <p14:creationId xmlns:p14="http://schemas.microsoft.com/office/powerpoint/2010/main" val="4129550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110</a:t>
            </a:fld>
            <a:endParaRPr lang="en-US"/>
          </a:p>
        </p:txBody>
      </p:sp>
    </p:spTree>
    <p:extLst>
      <p:ext uri="{BB962C8B-B14F-4D97-AF65-F5344CB8AC3E}">
        <p14:creationId xmlns:p14="http://schemas.microsoft.com/office/powerpoint/2010/main" val="3070311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111</a:t>
            </a:fld>
            <a:endParaRPr lang="en-US"/>
          </a:p>
        </p:txBody>
      </p:sp>
    </p:spTree>
    <p:extLst>
      <p:ext uri="{BB962C8B-B14F-4D97-AF65-F5344CB8AC3E}">
        <p14:creationId xmlns:p14="http://schemas.microsoft.com/office/powerpoint/2010/main" val="464745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43</a:t>
            </a:fld>
            <a:endParaRPr lang="en-US"/>
          </a:p>
        </p:txBody>
      </p:sp>
    </p:spTree>
    <p:extLst>
      <p:ext uri="{BB962C8B-B14F-4D97-AF65-F5344CB8AC3E}">
        <p14:creationId xmlns:p14="http://schemas.microsoft.com/office/powerpoint/2010/main" val="1529303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112</a:t>
            </a:fld>
            <a:endParaRPr lang="en-US"/>
          </a:p>
        </p:txBody>
      </p:sp>
    </p:spTree>
    <p:extLst>
      <p:ext uri="{BB962C8B-B14F-4D97-AF65-F5344CB8AC3E}">
        <p14:creationId xmlns:p14="http://schemas.microsoft.com/office/powerpoint/2010/main" val="157921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113</a:t>
            </a:fld>
            <a:endParaRPr lang="en-US"/>
          </a:p>
        </p:txBody>
      </p:sp>
    </p:spTree>
    <p:extLst>
      <p:ext uri="{BB962C8B-B14F-4D97-AF65-F5344CB8AC3E}">
        <p14:creationId xmlns:p14="http://schemas.microsoft.com/office/powerpoint/2010/main" val="172846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114</a:t>
            </a:fld>
            <a:endParaRPr lang="en-US"/>
          </a:p>
        </p:txBody>
      </p:sp>
    </p:spTree>
    <p:extLst>
      <p:ext uri="{BB962C8B-B14F-4D97-AF65-F5344CB8AC3E}">
        <p14:creationId xmlns:p14="http://schemas.microsoft.com/office/powerpoint/2010/main" val="3482584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116</a:t>
            </a:fld>
            <a:endParaRPr lang="en-US"/>
          </a:p>
        </p:txBody>
      </p:sp>
    </p:spTree>
    <p:extLst>
      <p:ext uri="{BB962C8B-B14F-4D97-AF65-F5344CB8AC3E}">
        <p14:creationId xmlns:p14="http://schemas.microsoft.com/office/powerpoint/2010/main" val="3107662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117</a:t>
            </a:fld>
            <a:endParaRPr lang="en-US"/>
          </a:p>
        </p:txBody>
      </p:sp>
    </p:spTree>
    <p:extLst>
      <p:ext uri="{BB962C8B-B14F-4D97-AF65-F5344CB8AC3E}">
        <p14:creationId xmlns:p14="http://schemas.microsoft.com/office/powerpoint/2010/main" val="1998201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118</a:t>
            </a:fld>
            <a:endParaRPr lang="en-US"/>
          </a:p>
        </p:txBody>
      </p:sp>
    </p:spTree>
    <p:extLst>
      <p:ext uri="{BB962C8B-B14F-4D97-AF65-F5344CB8AC3E}">
        <p14:creationId xmlns:p14="http://schemas.microsoft.com/office/powerpoint/2010/main" val="793940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120</a:t>
            </a:fld>
            <a:endParaRPr lang="en-US"/>
          </a:p>
        </p:txBody>
      </p:sp>
    </p:spTree>
    <p:extLst>
      <p:ext uri="{BB962C8B-B14F-4D97-AF65-F5344CB8AC3E}">
        <p14:creationId xmlns:p14="http://schemas.microsoft.com/office/powerpoint/2010/main" val="254570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121</a:t>
            </a:fld>
            <a:endParaRPr lang="en-US"/>
          </a:p>
        </p:txBody>
      </p:sp>
    </p:spTree>
    <p:extLst>
      <p:ext uri="{BB962C8B-B14F-4D97-AF65-F5344CB8AC3E}">
        <p14:creationId xmlns:p14="http://schemas.microsoft.com/office/powerpoint/2010/main" val="2521302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122</a:t>
            </a:fld>
            <a:endParaRPr lang="en-US"/>
          </a:p>
        </p:txBody>
      </p:sp>
    </p:spTree>
    <p:extLst>
      <p:ext uri="{BB962C8B-B14F-4D97-AF65-F5344CB8AC3E}">
        <p14:creationId xmlns:p14="http://schemas.microsoft.com/office/powerpoint/2010/main" val="2734001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123</a:t>
            </a:fld>
            <a:endParaRPr lang="en-US"/>
          </a:p>
        </p:txBody>
      </p:sp>
    </p:spTree>
    <p:extLst>
      <p:ext uri="{BB962C8B-B14F-4D97-AF65-F5344CB8AC3E}">
        <p14:creationId xmlns:p14="http://schemas.microsoft.com/office/powerpoint/2010/main" val="107101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44</a:t>
            </a:fld>
            <a:endParaRPr lang="en-US"/>
          </a:p>
        </p:txBody>
      </p:sp>
    </p:spTree>
    <p:extLst>
      <p:ext uri="{BB962C8B-B14F-4D97-AF65-F5344CB8AC3E}">
        <p14:creationId xmlns:p14="http://schemas.microsoft.com/office/powerpoint/2010/main" val="2433044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124</a:t>
            </a:fld>
            <a:endParaRPr lang="en-US"/>
          </a:p>
        </p:txBody>
      </p:sp>
    </p:spTree>
    <p:extLst>
      <p:ext uri="{BB962C8B-B14F-4D97-AF65-F5344CB8AC3E}">
        <p14:creationId xmlns:p14="http://schemas.microsoft.com/office/powerpoint/2010/main" val="1387429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126</a:t>
            </a:fld>
            <a:endParaRPr lang="en-US"/>
          </a:p>
        </p:txBody>
      </p:sp>
    </p:spTree>
    <p:extLst>
      <p:ext uri="{BB962C8B-B14F-4D97-AF65-F5344CB8AC3E}">
        <p14:creationId xmlns:p14="http://schemas.microsoft.com/office/powerpoint/2010/main" val="3942971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127</a:t>
            </a:fld>
            <a:endParaRPr lang="en-US"/>
          </a:p>
        </p:txBody>
      </p:sp>
    </p:spTree>
    <p:extLst>
      <p:ext uri="{BB962C8B-B14F-4D97-AF65-F5344CB8AC3E}">
        <p14:creationId xmlns:p14="http://schemas.microsoft.com/office/powerpoint/2010/main" val="26223650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128</a:t>
            </a:fld>
            <a:endParaRPr lang="en-US"/>
          </a:p>
        </p:txBody>
      </p:sp>
    </p:spTree>
    <p:extLst>
      <p:ext uri="{BB962C8B-B14F-4D97-AF65-F5344CB8AC3E}">
        <p14:creationId xmlns:p14="http://schemas.microsoft.com/office/powerpoint/2010/main" val="1867713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129</a:t>
            </a:fld>
            <a:endParaRPr lang="en-US"/>
          </a:p>
        </p:txBody>
      </p:sp>
    </p:spTree>
    <p:extLst>
      <p:ext uri="{BB962C8B-B14F-4D97-AF65-F5344CB8AC3E}">
        <p14:creationId xmlns:p14="http://schemas.microsoft.com/office/powerpoint/2010/main" val="1226911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130</a:t>
            </a:fld>
            <a:endParaRPr lang="en-US"/>
          </a:p>
        </p:txBody>
      </p:sp>
    </p:spTree>
    <p:extLst>
      <p:ext uri="{BB962C8B-B14F-4D97-AF65-F5344CB8AC3E}">
        <p14:creationId xmlns:p14="http://schemas.microsoft.com/office/powerpoint/2010/main" val="2444150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131</a:t>
            </a:fld>
            <a:endParaRPr lang="en-US"/>
          </a:p>
        </p:txBody>
      </p:sp>
    </p:spTree>
    <p:extLst>
      <p:ext uri="{BB962C8B-B14F-4D97-AF65-F5344CB8AC3E}">
        <p14:creationId xmlns:p14="http://schemas.microsoft.com/office/powerpoint/2010/main" val="29783750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132</a:t>
            </a:fld>
            <a:endParaRPr lang="en-US"/>
          </a:p>
        </p:txBody>
      </p:sp>
    </p:spTree>
    <p:extLst>
      <p:ext uri="{BB962C8B-B14F-4D97-AF65-F5344CB8AC3E}">
        <p14:creationId xmlns:p14="http://schemas.microsoft.com/office/powerpoint/2010/main" val="9878145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133</a:t>
            </a:fld>
            <a:endParaRPr lang="en-US"/>
          </a:p>
        </p:txBody>
      </p:sp>
    </p:spTree>
    <p:extLst>
      <p:ext uri="{BB962C8B-B14F-4D97-AF65-F5344CB8AC3E}">
        <p14:creationId xmlns:p14="http://schemas.microsoft.com/office/powerpoint/2010/main" val="7366578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138</a:t>
            </a:fld>
            <a:endParaRPr lang="en-US"/>
          </a:p>
        </p:txBody>
      </p:sp>
    </p:spTree>
    <p:extLst>
      <p:ext uri="{BB962C8B-B14F-4D97-AF65-F5344CB8AC3E}">
        <p14:creationId xmlns:p14="http://schemas.microsoft.com/office/powerpoint/2010/main" val="3666368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52</a:t>
            </a:fld>
            <a:endParaRPr lang="en-US"/>
          </a:p>
        </p:txBody>
      </p:sp>
    </p:spTree>
    <p:extLst>
      <p:ext uri="{BB962C8B-B14F-4D97-AF65-F5344CB8AC3E}">
        <p14:creationId xmlns:p14="http://schemas.microsoft.com/office/powerpoint/2010/main" val="1698096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142</a:t>
            </a:fld>
            <a:endParaRPr lang="en-US"/>
          </a:p>
        </p:txBody>
      </p:sp>
    </p:spTree>
    <p:extLst>
      <p:ext uri="{BB962C8B-B14F-4D97-AF65-F5344CB8AC3E}">
        <p14:creationId xmlns:p14="http://schemas.microsoft.com/office/powerpoint/2010/main" val="26859390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143</a:t>
            </a:fld>
            <a:endParaRPr lang="en-US"/>
          </a:p>
        </p:txBody>
      </p:sp>
    </p:spTree>
    <p:extLst>
      <p:ext uri="{BB962C8B-B14F-4D97-AF65-F5344CB8AC3E}">
        <p14:creationId xmlns:p14="http://schemas.microsoft.com/office/powerpoint/2010/main" val="361151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144</a:t>
            </a:fld>
            <a:endParaRPr lang="en-US"/>
          </a:p>
        </p:txBody>
      </p:sp>
    </p:spTree>
    <p:extLst>
      <p:ext uri="{BB962C8B-B14F-4D97-AF65-F5344CB8AC3E}">
        <p14:creationId xmlns:p14="http://schemas.microsoft.com/office/powerpoint/2010/main" val="26038981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145</a:t>
            </a:fld>
            <a:endParaRPr lang="en-US"/>
          </a:p>
        </p:txBody>
      </p:sp>
    </p:spTree>
    <p:extLst>
      <p:ext uri="{BB962C8B-B14F-4D97-AF65-F5344CB8AC3E}">
        <p14:creationId xmlns:p14="http://schemas.microsoft.com/office/powerpoint/2010/main" val="33072786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147</a:t>
            </a:fld>
            <a:endParaRPr lang="en-US"/>
          </a:p>
        </p:txBody>
      </p:sp>
    </p:spTree>
    <p:extLst>
      <p:ext uri="{BB962C8B-B14F-4D97-AF65-F5344CB8AC3E}">
        <p14:creationId xmlns:p14="http://schemas.microsoft.com/office/powerpoint/2010/main" val="33137933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148</a:t>
            </a:fld>
            <a:endParaRPr lang="en-US"/>
          </a:p>
        </p:txBody>
      </p:sp>
    </p:spTree>
    <p:extLst>
      <p:ext uri="{BB962C8B-B14F-4D97-AF65-F5344CB8AC3E}">
        <p14:creationId xmlns:p14="http://schemas.microsoft.com/office/powerpoint/2010/main" val="31235113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149</a:t>
            </a:fld>
            <a:endParaRPr lang="en-US"/>
          </a:p>
        </p:txBody>
      </p:sp>
    </p:spTree>
    <p:extLst>
      <p:ext uri="{BB962C8B-B14F-4D97-AF65-F5344CB8AC3E}">
        <p14:creationId xmlns:p14="http://schemas.microsoft.com/office/powerpoint/2010/main" val="32584413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153</a:t>
            </a:fld>
            <a:endParaRPr lang="en-US"/>
          </a:p>
        </p:txBody>
      </p:sp>
    </p:spTree>
    <p:extLst>
      <p:ext uri="{BB962C8B-B14F-4D97-AF65-F5344CB8AC3E}">
        <p14:creationId xmlns:p14="http://schemas.microsoft.com/office/powerpoint/2010/main" val="1718119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154</a:t>
            </a:fld>
            <a:endParaRPr lang="en-US"/>
          </a:p>
        </p:txBody>
      </p:sp>
    </p:spTree>
    <p:extLst>
      <p:ext uri="{BB962C8B-B14F-4D97-AF65-F5344CB8AC3E}">
        <p14:creationId xmlns:p14="http://schemas.microsoft.com/office/powerpoint/2010/main" val="2815874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158</a:t>
            </a:fld>
            <a:endParaRPr lang="en-US"/>
          </a:p>
        </p:txBody>
      </p:sp>
    </p:spTree>
    <p:extLst>
      <p:ext uri="{BB962C8B-B14F-4D97-AF65-F5344CB8AC3E}">
        <p14:creationId xmlns:p14="http://schemas.microsoft.com/office/powerpoint/2010/main" val="243765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53</a:t>
            </a:fld>
            <a:endParaRPr lang="en-US"/>
          </a:p>
        </p:txBody>
      </p:sp>
    </p:spTree>
    <p:extLst>
      <p:ext uri="{BB962C8B-B14F-4D97-AF65-F5344CB8AC3E}">
        <p14:creationId xmlns:p14="http://schemas.microsoft.com/office/powerpoint/2010/main" val="18064562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159</a:t>
            </a:fld>
            <a:endParaRPr lang="en-US"/>
          </a:p>
        </p:txBody>
      </p:sp>
    </p:spTree>
    <p:extLst>
      <p:ext uri="{BB962C8B-B14F-4D97-AF65-F5344CB8AC3E}">
        <p14:creationId xmlns:p14="http://schemas.microsoft.com/office/powerpoint/2010/main" val="35148788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161</a:t>
            </a:fld>
            <a:endParaRPr lang="en-US"/>
          </a:p>
        </p:txBody>
      </p:sp>
    </p:spTree>
    <p:extLst>
      <p:ext uri="{BB962C8B-B14F-4D97-AF65-F5344CB8AC3E}">
        <p14:creationId xmlns:p14="http://schemas.microsoft.com/office/powerpoint/2010/main" val="21231457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163</a:t>
            </a:fld>
            <a:endParaRPr lang="en-US"/>
          </a:p>
        </p:txBody>
      </p:sp>
    </p:spTree>
    <p:extLst>
      <p:ext uri="{BB962C8B-B14F-4D97-AF65-F5344CB8AC3E}">
        <p14:creationId xmlns:p14="http://schemas.microsoft.com/office/powerpoint/2010/main" val="26664631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164</a:t>
            </a:fld>
            <a:endParaRPr lang="en-US"/>
          </a:p>
        </p:txBody>
      </p:sp>
    </p:spTree>
    <p:extLst>
      <p:ext uri="{BB962C8B-B14F-4D97-AF65-F5344CB8AC3E}">
        <p14:creationId xmlns:p14="http://schemas.microsoft.com/office/powerpoint/2010/main" val="4033395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165</a:t>
            </a:fld>
            <a:endParaRPr lang="en-US"/>
          </a:p>
        </p:txBody>
      </p:sp>
    </p:spTree>
    <p:extLst>
      <p:ext uri="{BB962C8B-B14F-4D97-AF65-F5344CB8AC3E}">
        <p14:creationId xmlns:p14="http://schemas.microsoft.com/office/powerpoint/2010/main" val="40041413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166</a:t>
            </a:fld>
            <a:endParaRPr lang="en-US"/>
          </a:p>
        </p:txBody>
      </p:sp>
    </p:spTree>
    <p:extLst>
      <p:ext uri="{BB962C8B-B14F-4D97-AF65-F5344CB8AC3E}">
        <p14:creationId xmlns:p14="http://schemas.microsoft.com/office/powerpoint/2010/main" val="2162798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167</a:t>
            </a:fld>
            <a:endParaRPr lang="en-US"/>
          </a:p>
        </p:txBody>
      </p:sp>
    </p:spTree>
    <p:extLst>
      <p:ext uri="{BB962C8B-B14F-4D97-AF65-F5344CB8AC3E}">
        <p14:creationId xmlns:p14="http://schemas.microsoft.com/office/powerpoint/2010/main" val="9317541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168</a:t>
            </a:fld>
            <a:endParaRPr lang="en-US"/>
          </a:p>
        </p:txBody>
      </p:sp>
    </p:spTree>
    <p:extLst>
      <p:ext uri="{BB962C8B-B14F-4D97-AF65-F5344CB8AC3E}">
        <p14:creationId xmlns:p14="http://schemas.microsoft.com/office/powerpoint/2010/main" val="35555602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169</a:t>
            </a:fld>
            <a:endParaRPr lang="en-US"/>
          </a:p>
        </p:txBody>
      </p:sp>
    </p:spTree>
    <p:extLst>
      <p:ext uri="{BB962C8B-B14F-4D97-AF65-F5344CB8AC3E}">
        <p14:creationId xmlns:p14="http://schemas.microsoft.com/office/powerpoint/2010/main" val="10133367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170</a:t>
            </a:fld>
            <a:endParaRPr lang="en-US"/>
          </a:p>
        </p:txBody>
      </p:sp>
    </p:spTree>
    <p:extLst>
      <p:ext uri="{BB962C8B-B14F-4D97-AF65-F5344CB8AC3E}">
        <p14:creationId xmlns:p14="http://schemas.microsoft.com/office/powerpoint/2010/main" val="671956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54</a:t>
            </a:fld>
            <a:endParaRPr lang="en-US"/>
          </a:p>
        </p:txBody>
      </p:sp>
    </p:spTree>
    <p:extLst>
      <p:ext uri="{BB962C8B-B14F-4D97-AF65-F5344CB8AC3E}">
        <p14:creationId xmlns:p14="http://schemas.microsoft.com/office/powerpoint/2010/main" val="35745022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174</a:t>
            </a:fld>
            <a:endParaRPr lang="en-US"/>
          </a:p>
        </p:txBody>
      </p:sp>
    </p:spTree>
    <p:extLst>
      <p:ext uri="{BB962C8B-B14F-4D97-AF65-F5344CB8AC3E}">
        <p14:creationId xmlns:p14="http://schemas.microsoft.com/office/powerpoint/2010/main" val="19939063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176</a:t>
            </a:fld>
            <a:endParaRPr lang="en-US"/>
          </a:p>
        </p:txBody>
      </p:sp>
    </p:spTree>
    <p:extLst>
      <p:ext uri="{BB962C8B-B14F-4D97-AF65-F5344CB8AC3E}">
        <p14:creationId xmlns:p14="http://schemas.microsoft.com/office/powerpoint/2010/main" val="37698765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177</a:t>
            </a:fld>
            <a:endParaRPr lang="en-US"/>
          </a:p>
        </p:txBody>
      </p:sp>
    </p:spTree>
    <p:extLst>
      <p:ext uri="{BB962C8B-B14F-4D97-AF65-F5344CB8AC3E}">
        <p14:creationId xmlns:p14="http://schemas.microsoft.com/office/powerpoint/2010/main" val="12554779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178</a:t>
            </a:fld>
            <a:endParaRPr lang="en-US"/>
          </a:p>
        </p:txBody>
      </p:sp>
    </p:spTree>
    <p:extLst>
      <p:ext uri="{BB962C8B-B14F-4D97-AF65-F5344CB8AC3E}">
        <p14:creationId xmlns:p14="http://schemas.microsoft.com/office/powerpoint/2010/main" val="29595509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179</a:t>
            </a:fld>
            <a:endParaRPr lang="en-US"/>
          </a:p>
        </p:txBody>
      </p:sp>
    </p:spTree>
    <p:extLst>
      <p:ext uri="{BB962C8B-B14F-4D97-AF65-F5344CB8AC3E}">
        <p14:creationId xmlns:p14="http://schemas.microsoft.com/office/powerpoint/2010/main" val="17371229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180</a:t>
            </a:fld>
            <a:endParaRPr lang="en-US"/>
          </a:p>
        </p:txBody>
      </p:sp>
    </p:spTree>
    <p:extLst>
      <p:ext uri="{BB962C8B-B14F-4D97-AF65-F5344CB8AC3E}">
        <p14:creationId xmlns:p14="http://schemas.microsoft.com/office/powerpoint/2010/main" val="1694391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181</a:t>
            </a:fld>
            <a:endParaRPr lang="en-US"/>
          </a:p>
        </p:txBody>
      </p:sp>
    </p:spTree>
    <p:extLst>
      <p:ext uri="{BB962C8B-B14F-4D97-AF65-F5344CB8AC3E}">
        <p14:creationId xmlns:p14="http://schemas.microsoft.com/office/powerpoint/2010/main" val="10106144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182</a:t>
            </a:fld>
            <a:endParaRPr lang="en-US"/>
          </a:p>
        </p:txBody>
      </p:sp>
    </p:spTree>
    <p:extLst>
      <p:ext uri="{BB962C8B-B14F-4D97-AF65-F5344CB8AC3E}">
        <p14:creationId xmlns:p14="http://schemas.microsoft.com/office/powerpoint/2010/main" val="14596755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183</a:t>
            </a:fld>
            <a:endParaRPr lang="en-US"/>
          </a:p>
        </p:txBody>
      </p:sp>
    </p:spTree>
    <p:extLst>
      <p:ext uri="{BB962C8B-B14F-4D97-AF65-F5344CB8AC3E}">
        <p14:creationId xmlns:p14="http://schemas.microsoft.com/office/powerpoint/2010/main" val="32823502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184</a:t>
            </a:fld>
            <a:endParaRPr lang="en-US"/>
          </a:p>
        </p:txBody>
      </p:sp>
    </p:spTree>
    <p:extLst>
      <p:ext uri="{BB962C8B-B14F-4D97-AF65-F5344CB8AC3E}">
        <p14:creationId xmlns:p14="http://schemas.microsoft.com/office/powerpoint/2010/main" val="694829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55</a:t>
            </a:fld>
            <a:endParaRPr lang="en-US"/>
          </a:p>
        </p:txBody>
      </p:sp>
    </p:spTree>
    <p:extLst>
      <p:ext uri="{BB962C8B-B14F-4D97-AF65-F5344CB8AC3E}">
        <p14:creationId xmlns:p14="http://schemas.microsoft.com/office/powerpoint/2010/main" val="17779019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187</a:t>
            </a:fld>
            <a:endParaRPr lang="en-US"/>
          </a:p>
        </p:txBody>
      </p:sp>
    </p:spTree>
    <p:extLst>
      <p:ext uri="{BB962C8B-B14F-4D97-AF65-F5344CB8AC3E}">
        <p14:creationId xmlns:p14="http://schemas.microsoft.com/office/powerpoint/2010/main" val="166777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188</a:t>
            </a:fld>
            <a:endParaRPr lang="en-US"/>
          </a:p>
        </p:txBody>
      </p:sp>
    </p:spTree>
    <p:extLst>
      <p:ext uri="{BB962C8B-B14F-4D97-AF65-F5344CB8AC3E}">
        <p14:creationId xmlns:p14="http://schemas.microsoft.com/office/powerpoint/2010/main" val="5886309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189</a:t>
            </a:fld>
            <a:endParaRPr lang="en-US"/>
          </a:p>
        </p:txBody>
      </p:sp>
    </p:spTree>
    <p:extLst>
      <p:ext uri="{BB962C8B-B14F-4D97-AF65-F5344CB8AC3E}">
        <p14:creationId xmlns:p14="http://schemas.microsoft.com/office/powerpoint/2010/main" val="548376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190</a:t>
            </a:fld>
            <a:endParaRPr lang="en-US"/>
          </a:p>
        </p:txBody>
      </p:sp>
    </p:spTree>
    <p:extLst>
      <p:ext uri="{BB962C8B-B14F-4D97-AF65-F5344CB8AC3E}">
        <p14:creationId xmlns:p14="http://schemas.microsoft.com/office/powerpoint/2010/main" val="37101643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191</a:t>
            </a:fld>
            <a:endParaRPr lang="en-US"/>
          </a:p>
        </p:txBody>
      </p:sp>
    </p:spTree>
    <p:extLst>
      <p:ext uri="{BB962C8B-B14F-4D97-AF65-F5344CB8AC3E}">
        <p14:creationId xmlns:p14="http://schemas.microsoft.com/office/powerpoint/2010/main" val="7634758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192</a:t>
            </a:fld>
            <a:endParaRPr lang="en-US"/>
          </a:p>
        </p:txBody>
      </p:sp>
    </p:spTree>
    <p:extLst>
      <p:ext uri="{BB962C8B-B14F-4D97-AF65-F5344CB8AC3E}">
        <p14:creationId xmlns:p14="http://schemas.microsoft.com/office/powerpoint/2010/main" val="4659659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193</a:t>
            </a:fld>
            <a:endParaRPr lang="en-US"/>
          </a:p>
        </p:txBody>
      </p:sp>
    </p:spTree>
    <p:extLst>
      <p:ext uri="{BB962C8B-B14F-4D97-AF65-F5344CB8AC3E}">
        <p14:creationId xmlns:p14="http://schemas.microsoft.com/office/powerpoint/2010/main" val="35152521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197</a:t>
            </a:fld>
            <a:endParaRPr lang="en-US"/>
          </a:p>
        </p:txBody>
      </p:sp>
    </p:spTree>
    <p:extLst>
      <p:ext uri="{BB962C8B-B14F-4D97-AF65-F5344CB8AC3E}">
        <p14:creationId xmlns:p14="http://schemas.microsoft.com/office/powerpoint/2010/main" val="30719532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198</a:t>
            </a:fld>
            <a:endParaRPr lang="en-US"/>
          </a:p>
        </p:txBody>
      </p:sp>
    </p:spTree>
    <p:extLst>
      <p:ext uri="{BB962C8B-B14F-4D97-AF65-F5344CB8AC3E}">
        <p14:creationId xmlns:p14="http://schemas.microsoft.com/office/powerpoint/2010/main" val="18368163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199</a:t>
            </a:fld>
            <a:endParaRPr lang="en-US"/>
          </a:p>
        </p:txBody>
      </p:sp>
    </p:spTree>
    <p:extLst>
      <p:ext uri="{BB962C8B-B14F-4D97-AF65-F5344CB8AC3E}">
        <p14:creationId xmlns:p14="http://schemas.microsoft.com/office/powerpoint/2010/main" val="1114595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2021-11-01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07025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jon_festinger@thecdm.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arget="../media/image55.jpeg" Type="http://schemas.openxmlformats.org/officeDocument/2006/relationships/image"/><Relationship Id="rId1" Target="../slideLayouts/slideLayout5.xml" Type="http://schemas.openxmlformats.org/officeDocument/2006/relationships/slideLayout"/></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hyperlink" Target="http://www.bcaaonstrike.com/"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arget="../media/image58.jpeg" Type="http://schemas.openxmlformats.org/officeDocument/2006/relationships/image"/><Relationship Id="rId1" Target="../slideLayouts/slideLayout5.xml" Type="http://schemas.openxmlformats.org/officeDocument/2006/relationships/slideLayout"/></Relationships>
</file>

<file path=ppt/slides/_rels/slide135.xml.rels><?xml version="1.0" encoding="UTF-8" standalone="yes" ?><Relationships xmlns="http://schemas.openxmlformats.org/package/2006/relationships"><Relationship Id="rId2" Target="../media/image59.jpeg" Type="http://schemas.openxmlformats.org/officeDocument/2006/relationships/image"/><Relationship Id="rId1" Target="../slideLayouts/slideLayout5.xml" Type="http://schemas.openxmlformats.org/officeDocument/2006/relationships/slideLayout"/></Relationships>
</file>

<file path=ppt/slides/_rels/slide136.xml.rels><?xml version="1.0" encoding="UTF-8" standalone="yes" ?><Relationships xmlns="http://schemas.openxmlformats.org/package/2006/relationships"><Relationship Id="rId2" Target="../media/image60.jpeg" Type="http://schemas.openxmlformats.org/officeDocument/2006/relationships/image"/><Relationship Id="rId1" Target="../slideLayouts/slideLayout5.xml" Type="http://schemas.openxmlformats.org/officeDocument/2006/relationships/slideLayout"/></Relationships>
</file>

<file path=ppt/slides/_rels/slide137.xml.rels><?xml version="1.0" encoding="UTF-8" standalone="yes" ?><Relationships xmlns="http://schemas.openxmlformats.org/package/2006/relationships"><Relationship Id="rId2" Target="../media/image61.jpeg" Type="http://schemas.openxmlformats.org/officeDocument/2006/relationships/image"/><Relationship Id="rId1" Target="../slideLayouts/slideLayout5.xml" Type="http://schemas.openxmlformats.org/officeDocument/2006/relationships/slideLayout"/></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arget="../media/image62.jpeg" Type="http://schemas.openxmlformats.org/officeDocument/2006/relationships/image"/><Relationship Id="rId1" Target="../slideLayouts/slideLayout4.xml" Type="http://schemas.openxmlformats.org/officeDocument/2006/relationships/slideLayout"/></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arget="../media/image63.jpeg" Type="http://schemas.openxmlformats.org/officeDocument/2006/relationships/image"/><Relationship Id="rId2" Target="../notesSlides/notesSlide61.xml" Type="http://schemas.openxmlformats.org/officeDocument/2006/relationships/notesSlide"/><Relationship Id="rId1" Target="../slideLayouts/slideLayout6.xml" Type="http://schemas.openxmlformats.org/officeDocument/2006/relationships/slideLayout"/></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arget="../media/image66.png" Type="http://schemas.openxmlformats.org/officeDocument/2006/relationships/image"/><Relationship Id="rId2" Target="../media/image65.jpeg" Type="http://schemas.openxmlformats.org/officeDocument/2006/relationships/image"/><Relationship Id="rId1" Target="../slideLayouts/slideLayout2.xml" Type="http://schemas.openxmlformats.org/officeDocument/2006/relationships/slideLayout"/></Relationships>
</file>

<file path=ppt/slides/_rels/slide147.xml.rels><?xml version="1.0" encoding="UTF-8" standalone="yes" ?><Relationships xmlns="http://schemas.openxmlformats.org/package/2006/relationships"><Relationship Id="rId3" Target="../media/image67.jpeg" Type="http://schemas.openxmlformats.org/officeDocument/2006/relationships/image"/><Relationship Id="rId2" Target="../notesSlides/notesSlide64.xml" Type="http://schemas.openxmlformats.org/officeDocument/2006/relationships/notesSlide"/><Relationship Id="rId1" Target="../slideLayouts/slideLayout6.xml" Type="http://schemas.openxmlformats.org/officeDocument/2006/relationships/slideLayout"/></Relationships>
</file>

<file path=ppt/slides/_rels/slide148.xml.rels><?xml version="1.0" encoding="UTF-8" standalone="yes" ?><Relationships xmlns="http://schemas.openxmlformats.org/package/2006/relationships"><Relationship Id="rId3" Target="../media/image68.jpeg" Type="http://schemas.openxmlformats.org/officeDocument/2006/relationships/image"/><Relationship Id="rId2" Target="../notesSlides/notesSlide65.xml" Type="http://schemas.openxmlformats.org/officeDocument/2006/relationships/notesSlide"/><Relationship Id="rId1" Target="../slideLayouts/slideLayout6.xml" Type="http://schemas.openxmlformats.org/officeDocument/2006/relationships/slideLayout"/></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arget="../media/image70.jpeg" Type="http://schemas.openxmlformats.org/officeDocument/2006/relationships/image"/><Relationship Id="rId1" Target="../slideLayouts/slideLayout5.xml" Type="http://schemas.openxmlformats.org/officeDocument/2006/relationships/slideLayout"/></Relationships>
</file>

<file path=ppt/slides/_rels/slide152.xml.rels><?xml version="1.0" encoding="UTF-8" standalone="yes" ?><Relationships xmlns="http://schemas.openxmlformats.org/package/2006/relationships"><Relationship Id="rId2" Target="../media/image71.jpeg" Type="http://schemas.openxmlformats.org/officeDocument/2006/relationships/image"/><Relationship Id="rId1" Target="../slideLayouts/slideLayout5.xml" Type="http://schemas.openxmlformats.org/officeDocument/2006/relationships/slideLayout"/></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arget="../media/image72.jpeg" Type="http://schemas.openxmlformats.org/officeDocument/2006/relationships/image"/><Relationship Id="rId1" Target="../slideLayouts/slideLayout5.xml" Type="http://schemas.openxmlformats.org/officeDocument/2006/relationships/slideLayout"/></Relationships>
</file>

<file path=ppt/slides/_rels/slide1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arget="../media/image74.jpeg" Type="http://schemas.openxmlformats.org/officeDocument/2006/relationships/image"/><Relationship Id="rId1" Target="../slideLayouts/slideLayout5.xml" Type="http://schemas.openxmlformats.org/officeDocument/2006/relationships/slideLayout"/></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arget="../media/image11.jpeg" Type="http://schemas.openxmlformats.org/officeDocument/2006/relationships/image"/><Relationship Id="rId1" Target="../slideLayouts/slideLayout5.xml" Type="http://schemas.openxmlformats.org/officeDocument/2006/relationships/slideLayout"/></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arget="../media/image75.jpeg" Type="http://schemas.openxmlformats.org/officeDocument/2006/relationships/image"/><Relationship Id="rId1" Target="../slideLayouts/slideLayout5.xml" Type="http://schemas.openxmlformats.org/officeDocument/2006/relationships/slideLayout"/></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arget="../media/image76.jpeg" Type="http://schemas.openxmlformats.org/officeDocument/2006/relationships/image"/><Relationship Id="rId1" Target="../slideLayouts/slideLayout4.xml" Type="http://schemas.openxmlformats.org/officeDocument/2006/relationships/slideLayout"/></Relationships>
</file>

<file path=ppt/slides/_rels/slide174.xml.rels><?xml version="1.0" encoding="UTF-8" standalone="yes" ?><Relationships xmlns="http://schemas.openxmlformats.org/package/2006/relationships"><Relationship Id="rId3" Target="../media/image77.jpeg" Type="http://schemas.openxmlformats.org/officeDocument/2006/relationships/image"/><Relationship Id="rId2" Target="../notesSlides/notesSlide80.xml" Type="http://schemas.openxmlformats.org/officeDocument/2006/relationships/notesSlide"/><Relationship Id="rId1" Target="../slideLayouts/slideLayout6.xml" Type="http://schemas.openxmlformats.org/officeDocument/2006/relationships/slideLayout"/></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arget="../media/image78.jpeg" Type="http://schemas.openxmlformats.org/officeDocument/2006/relationships/image"/><Relationship Id="rId2" Target="../notesSlides/notesSlide94.xml" Type="http://schemas.openxmlformats.org/officeDocument/2006/relationships/notesSlide"/><Relationship Id="rId1" Target="../slideLayouts/slideLayout6.xml" Type="http://schemas.openxmlformats.org/officeDocument/2006/relationships/slideLayout"/></Relationships>
</file>

<file path=ppt/slides/_rels/slide192.xml.rels><?xml version="1.0" encoding="UTF-8" standalone="yes" ?><Relationships xmlns="http://schemas.openxmlformats.org/package/2006/relationships"><Relationship Id="rId3" Target="../media/image79.jpeg" Type="http://schemas.openxmlformats.org/officeDocument/2006/relationships/image"/><Relationship Id="rId2" Target="../notesSlides/notesSlide95.xml" Type="http://schemas.openxmlformats.org/officeDocument/2006/relationships/notesSlide"/><Relationship Id="rId1" Target="../slideLayouts/slideLayout6.xml" Type="http://schemas.openxmlformats.org/officeDocument/2006/relationships/slideLayout"/></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arget="../media/image80.jpeg" Type="http://schemas.openxmlformats.org/officeDocument/2006/relationships/image"/><Relationship Id="rId1" Target="../slideLayouts/slideLayout2.xml" Type="http://schemas.openxmlformats.org/officeDocument/2006/relationships/slideLayout"/></Relationships>
</file>

<file path=ppt/slides/_rels/slide195.xml.rels><?xml version="1.0" encoding="UTF-8" standalone="yes" ?><Relationships xmlns="http://schemas.openxmlformats.org/package/2006/relationships"><Relationship Id="rId3" Target="../media/image82.png" Type="http://schemas.openxmlformats.org/officeDocument/2006/relationships/image"/><Relationship Id="rId2" Target="../media/image81.jpeg" Type="http://schemas.openxmlformats.org/officeDocument/2006/relationships/image"/><Relationship Id="rId1" Target="../slideLayouts/slideLayout2.xml" Type="http://schemas.openxmlformats.org/officeDocument/2006/relationships/slideLayout"/></Relationships>
</file>

<file path=ppt/slides/_rels/slide196.xml.rels><?xml version="1.0" encoding="UTF-8" standalone="yes" ?><Relationships xmlns="http://schemas.openxmlformats.org/package/2006/relationships"><Relationship Id="rId2" Target="../media/image83.jpeg" Type="http://schemas.openxmlformats.org/officeDocument/2006/relationships/image"/><Relationship Id="rId1" Target="../slideLayouts/slideLayout5.xml" Type="http://schemas.openxmlformats.org/officeDocument/2006/relationships/slideLayout"/></Relationships>
</file>

<file path=ppt/slides/_rels/slide19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2.xml"/><Relationship Id="rId7" Type="http://schemas.openxmlformats.org/officeDocument/2006/relationships/customXml" Target="../ink/ink3.xml"/><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image" Target="NULL"/></Relationships>
</file>

<file path=ppt/slides/_rels/slide198.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customXml" Target="../ink/ink5.xml"/><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NUL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arget="../media/image15.jpeg" Type="http://schemas.openxmlformats.org/officeDocument/2006/relationships/image"/><Relationship Id="rId1" Target="../slideLayouts/slideLayout5.xml" Type="http://schemas.openxmlformats.org/officeDocument/2006/relationships/slideLayout"/></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arget="../media/image84.jpeg" Type="http://schemas.openxmlformats.org/officeDocument/2006/relationships/image"/><Relationship Id="rId2" Target="../notesSlides/notesSlide104.xml" Type="http://schemas.openxmlformats.org/officeDocument/2006/relationships/notesSlide"/><Relationship Id="rId1" Target="../slideLayouts/slideLayout6.xml" Type="http://schemas.openxmlformats.org/officeDocument/2006/relationships/slideLayout"/></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arget="../media/image16.jpeg" Type="http://schemas.openxmlformats.org/officeDocument/2006/relationships/image"/><Relationship Id="rId1" Target="../slideLayouts/slideLayout4.xml" Type="http://schemas.openxmlformats.org/officeDocument/2006/relationships/slideLayout"/></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arget="../media/image17.jpeg" Type="http://schemas.openxmlformats.org/officeDocument/2006/relationships/image"/><Relationship Id="rId1" Target="../slideLayouts/slideLayout5.xml" Type="http://schemas.openxmlformats.org/officeDocument/2006/relationships/slideLayout"/></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hyperlink" Target="https://www.canlii.org/en/ca/laws/stat/rsc-1985-c-t-13/latest/rsc-1985-c-t-13.html" TargetMode="External"/><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8.png"/><Relationship Id="rId4" Type="http://schemas.openxmlformats.org/officeDocument/2006/relationships/notesSlide" Target="../notesSlides/notesSlide13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arget="../media/image22.jpeg" Type="http://schemas.openxmlformats.org/officeDocument/2006/relationships/image"/><Relationship Id="rId1" Target="../slideLayouts/slideLayout5.xml" Type="http://schemas.openxmlformats.org/officeDocument/2006/relationships/slideLayout"/></Relationships>
</file>

<file path=ppt/slides/_rels/slide29.xml.rels><?xml version="1.0" encoding="UTF-8" standalone="yes" ?><Relationships xmlns="http://schemas.openxmlformats.org/package/2006/relationships"><Relationship Id="rId2" Target="../media/image23.jpeg" Type="http://schemas.openxmlformats.org/officeDocument/2006/relationships/image"/><Relationship Id="rId1" Target="../slideLayouts/slideLayout5.xml" Type="http://schemas.openxmlformats.org/officeDocument/2006/relationships/slideLayout"/></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arget="../media/image26.jpeg" Type="http://schemas.openxmlformats.org/officeDocument/2006/relationships/image"/><Relationship Id="rId1" Target="../slideLayouts/slideLayout5.xml" Type="http://schemas.openxmlformats.org/officeDocument/2006/relationships/slideLayout"/></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arget="../media/image29.jpeg" Type="http://schemas.openxmlformats.org/officeDocument/2006/relationships/image"/><Relationship Id="rId1" Target="../slideLayouts/slideLayout4.xml" Type="http://schemas.openxmlformats.org/officeDocument/2006/relationships/slideLayout"/></Relationships>
</file>

<file path=ppt/slides/_rels/slide39.xml.rels><?xml version="1.0" encoding="UTF-8" standalone="yes" ?><Relationships xmlns="http://schemas.openxmlformats.org/package/2006/relationships"><Relationship Id="rId2" Target="../media/image30.jpeg" Type="http://schemas.openxmlformats.org/officeDocument/2006/relationships/imag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arget="../media/image31.jpeg" Type="http://schemas.openxmlformats.org/officeDocument/2006/relationships/image"/><Relationship Id="rId1" Target="../slideLayouts/slideLayout2.xml" Type="http://schemas.openxmlformats.org/officeDocument/2006/relationships/slideLayout"/></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arget="../media/image37.jpeg" Type="http://schemas.openxmlformats.org/officeDocument/2006/relationships/image"/><Relationship Id="rId1" Target="../slideLayouts/slideLayout2.xml" Type="http://schemas.openxmlformats.org/officeDocument/2006/relationships/slideLayout"/></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arget="../media/image42.jpeg" Type="http://schemas.openxmlformats.org/officeDocument/2006/relationships/image"/><Relationship Id="rId1" Target="../slideLayouts/slideLayout5.xml" Type="http://schemas.openxmlformats.org/officeDocument/2006/relationships/slideLayout"/></Relationships>
</file>

<file path=ppt/slides/_rels/slide8.xml.rels><?xml version="1.0" encoding="UTF-8" standalone="yes" ?><Relationships xmlns="http://schemas.openxmlformats.org/package/2006/relationships"><Relationship Id="rId3" Target="https://iplaw.allard.ubc.ca/" TargetMode="External" Type="http://schemas.openxmlformats.org/officeDocument/2006/relationships/hyperlink"/><Relationship Id="rId2" Target="../media/image9.jpeg" Type="http://schemas.openxmlformats.org/officeDocument/2006/relationships/image"/><Relationship Id="rId1" Target="../slideLayouts/slideLayout2.xml" Type="http://schemas.openxmlformats.org/officeDocument/2006/relationships/slideLayout"/></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arget="../media/image46.jpeg" Type="http://schemas.openxmlformats.org/officeDocument/2006/relationships/image"/><Relationship Id="rId2" Target="../notesSlides/notesSlide21.xml" Type="http://schemas.openxmlformats.org/officeDocument/2006/relationships/notesSlide"/><Relationship Id="rId1" Target="../slideLayouts/slideLayout6.xml" Type="http://schemas.openxmlformats.org/officeDocument/2006/relationships/slideLayout"/></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arget="../media/image47.jpeg" Type="http://schemas.openxmlformats.org/officeDocument/2006/relationships/image"/><Relationship Id="rId1" Target="../slideLayouts/slideLayout5.xml" Type="http://schemas.openxmlformats.org/officeDocument/2006/relationships/slideLayout"/></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http://cms.ubc.ca/" TargetMode="External"/><Relationship Id="rId1" Type="http://schemas.openxmlformats.org/officeDocument/2006/relationships/slideLayout" Target="../slideLayouts/slideLayout2.xml"/><Relationship Id="rId4" Type="http://schemas.openxmlformats.org/officeDocument/2006/relationships/hyperlink" Target="mailto:jon_festinger@thecdm.ca"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hyperlink" Target="http://www.google.com/permissions/trademark/rules.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arget="../media/image51.jpeg" Type="http://schemas.openxmlformats.org/officeDocument/2006/relationships/image"/><Relationship Id="rId1" Target="../slideLayouts/slideLayout4.xml" Type="http://schemas.openxmlformats.org/officeDocument/2006/relationships/slideLayout"/></Relationships>
</file>

<file path=ppt/slides/_rels/slide96.xml.rels><?xml version="1.0" encoding="UTF-8" standalone="yes" ?><Relationships xmlns="http://schemas.openxmlformats.org/package/2006/relationships"><Relationship Id="rId3" Target="../media/image52.jpeg" Type="http://schemas.openxmlformats.org/officeDocument/2006/relationships/image"/><Relationship Id="rId2" Target="../notesSlides/notesSlide29.xml" Type="http://schemas.openxmlformats.org/officeDocument/2006/relationships/notesSlide"/><Relationship Id="rId1" Target="../slideLayouts/slideLayout6.xml" Type="http://schemas.openxmlformats.org/officeDocument/2006/relationships/slideLayout"/></Relationships>
</file>

<file path=ppt/slides/_rels/slide97.xml.rels><?xml version="1.0" encoding="UTF-8" standalone="yes" ?><Relationships xmlns="http://schemas.openxmlformats.org/package/2006/relationships"><Relationship Id="rId3" Target="https://youtu.be/rRi8LptvFZY" TargetMode="External" Type="http://schemas.openxmlformats.org/officeDocument/2006/relationships/hyperlink"/><Relationship Id="rId2" Target="../media/image53.jpeg" Type="http://schemas.openxmlformats.org/officeDocument/2006/relationships/image"/><Relationship Id="rId1" Target="../slideLayouts/slideLayout5.xml" Type="http://schemas.openxmlformats.org/officeDocument/2006/relationships/slideLayout"/></Relationships>
</file>

<file path=ppt/slides/_rels/slide98.xml.rels><?xml version="1.0" encoding="UTF-8" standalone="yes" ?><Relationships xmlns="http://schemas.openxmlformats.org/package/2006/relationships"><Relationship Id="rId3" Target="https://youtu.be/ZLWMQLMiTPk" TargetMode="External" Type="http://schemas.openxmlformats.org/officeDocument/2006/relationships/hyperlink"/><Relationship Id="rId2" Target="../media/image54.jpeg" Type="http://schemas.openxmlformats.org/officeDocument/2006/relationships/image"/><Relationship Id="rId1" Target="../slideLayouts/slideLayout4.xml" Type="http://schemas.openxmlformats.org/officeDocument/2006/relationships/slideLayout"/></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135509"/>
            <a:ext cx="8042050" cy="1569660"/>
          </a:xfrm>
        </p:spPr>
        <p:txBody>
          <a:bodyPr>
            <a:normAutofit fontScale="90000"/>
          </a:bodyPr>
          <a:lstStyle/>
          <a:p>
            <a:pPr algn="ctr"/>
            <a:br>
              <a:rPr lang="en-US" b="1" dirty="0">
                <a:solidFill>
                  <a:srgbClr val="FFFF00"/>
                </a:solidFill>
                <a:cs typeface="OCR A Std"/>
              </a:rPr>
            </a:b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793174"/>
            <a:ext cx="7958922" cy="4144487"/>
          </a:xfrm>
        </p:spPr>
        <p:txBody>
          <a:bodyPr>
            <a:normAutofit fontScale="85000" lnSpcReduction="20000"/>
          </a:bodyPr>
          <a:lstStyle/>
          <a:p>
            <a:pPr marL="0" indent="0">
              <a:lnSpc>
                <a:spcPct val="110000"/>
              </a:lnSpc>
              <a:buNone/>
            </a:pPr>
            <a:r>
              <a:rPr lang="en-US" sz="2600" b="1" dirty="0">
                <a:solidFill>
                  <a:srgbClr val="FFFF00"/>
                </a:solidFill>
                <a:cs typeface="Lucida Console"/>
              </a:rPr>
              <a:t>Talk </a:t>
            </a:r>
            <a:r>
              <a:rPr lang="en-US" sz="2600" b="1" dirty="0">
                <a:solidFill>
                  <a:srgbClr val="FF0000"/>
                </a:solidFill>
                <a:cs typeface="Lucida Console"/>
              </a:rPr>
              <a:t>7 </a:t>
            </a:r>
          </a:p>
          <a:p>
            <a:pPr marL="0" indent="0">
              <a:lnSpc>
                <a:spcPct val="110000"/>
              </a:lnSpc>
              <a:buNone/>
            </a:pPr>
            <a:r>
              <a:rPr lang="en-US" sz="2600" b="1" dirty="0">
                <a:solidFill>
                  <a:srgbClr val="FFFF00"/>
                </a:solidFill>
                <a:cs typeface="Lucida Console"/>
              </a:rPr>
              <a:t>LAW 422 001</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 UBC</a:t>
            </a:r>
          </a:p>
          <a:p>
            <a:pPr marL="0" indent="0">
              <a:lnSpc>
                <a:spcPct val="110000"/>
              </a:lnSpc>
              <a:buNone/>
            </a:pPr>
            <a:r>
              <a:rPr lang="en-US" sz="2600" b="1" dirty="0">
                <a:solidFill>
                  <a:srgbClr val="FFFF00"/>
                </a:solidFill>
                <a:cs typeface="Lucida Console"/>
              </a:rPr>
              <a:t>Fall, 2021</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3"/>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4"/>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5">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
        <p:nvSpPr>
          <p:cNvPr id="2" name="TextBox 1">
            <a:extLst>
              <a:ext uri="{FF2B5EF4-FFF2-40B4-BE49-F238E27FC236}">
                <a16:creationId xmlns:a16="http://schemas.microsoft.com/office/drawing/2014/main" id="{6840BB17-C7B1-FE4B-A805-A1CF01D0AEFD}"/>
              </a:ext>
            </a:extLst>
          </p:cNvPr>
          <p:cNvSpPr txBox="1"/>
          <p:nvPr/>
        </p:nvSpPr>
        <p:spPr>
          <a:xfrm>
            <a:off x="1975587" y="107903"/>
            <a:ext cx="4688784" cy="1569660"/>
          </a:xfrm>
          <a:prstGeom prst="rect">
            <a:avLst/>
          </a:prstGeom>
          <a:noFill/>
        </p:spPr>
        <p:txBody>
          <a:bodyPr wrap="none" rtlCol="0">
            <a:spAutoFit/>
          </a:bodyPr>
          <a:lstStyle/>
          <a:p>
            <a:pPr algn="ctr"/>
            <a:r>
              <a:rPr lang="en-US" sz="4800" b="1" dirty="0">
                <a:solidFill>
                  <a:srgbClr val="FFFF00"/>
                </a:solidFill>
              </a:rPr>
              <a:t>Passing Off </a:t>
            </a:r>
            <a:r>
              <a:rPr lang="en-US" sz="4800" b="1" dirty="0">
                <a:solidFill>
                  <a:srgbClr val="FF0000"/>
                </a:solidFill>
              </a:rPr>
              <a:t>2</a:t>
            </a:r>
          </a:p>
          <a:p>
            <a:pPr algn="ctr"/>
            <a:r>
              <a:rPr lang="en-US" sz="4800" b="1" dirty="0">
                <a:solidFill>
                  <a:srgbClr val="FF0000"/>
                </a:solidFill>
              </a:rPr>
              <a:t>+ </a:t>
            </a:r>
            <a:r>
              <a:rPr lang="en-US" sz="4800" b="1" dirty="0">
                <a:solidFill>
                  <a:srgbClr val="FFFF00"/>
                </a:solidFill>
              </a:rPr>
              <a:t>Trademarks</a:t>
            </a:r>
            <a:r>
              <a:rPr lang="en-US" sz="4800" b="1" dirty="0">
                <a:solidFill>
                  <a:srgbClr val="FF0000"/>
                </a:solidFill>
              </a:rPr>
              <a:t> 1</a:t>
            </a:r>
          </a:p>
        </p:txBody>
      </p:sp>
      <p:pic>
        <p:nvPicPr>
          <p:cNvPr id="4" name="Picture 3" descr="A person eating a donut&#10;&#10;Description automatically generated with medium confidence">
            <a:extLst>
              <a:ext uri="{FF2B5EF4-FFF2-40B4-BE49-F238E27FC236}">
                <a16:creationId xmlns:a16="http://schemas.microsoft.com/office/drawing/2014/main" id="{406F6165-B3A8-E44E-A7A4-2C12B27C687B}"/>
              </a:ext>
            </a:extLst>
          </p:cNvPr>
          <p:cNvPicPr>
            <a:picLocks noChangeAspect="1"/>
          </p:cNvPicPr>
          <p:nvPr/>
        </p:nvPicPr>
        <p:blipFill>
          <a:blip r:embed="rId6"/>
          <a:stretch>
            <a:fillRect/>
          </a:stretch>
        </p:blipFill>
        <p:spPr>
          <a:xfrm flipH="1">
            <a:off x="7874422" y="3368883"/>
            <a:ext cx="116590" cy="251040"/>
          </a:xfrm>
          <a:prstGeom prst="rect">
            <a:avLst/>
          </a:prstGeom>
        </p:spPr>
      </p:pic>
    </p:spTree>
    <p:extLst>
      <p:ext uri="{BB962C8B-B14F-4D97-AF65-F5344CB8AC3E}">
        <p14:creationId xmlns:p14="http://schemas.microsoft.com/office/powerpoint/2010/main" val="140457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0DB8-4EF4-B049-AFC9-0ACA8FA89EB9}"/>
              </a:ext>
            </a:extLst>
          </p:cNvPr>
          <p:cNvSpPr>
            <a:spLocks noGrp="1"/>
          </p:cNvSpPr>
          <p:nvPr>
            <p:ph type="title"/>
          </p:nvPr>
        </p:nvSpPr>
        <p:spPr/>
        <p:txBody>
          <a:bodyPr>
            <a:normAutofit/>
          </a:bodyPr>
          <a:lstStyle/>
          <a:p>
            <a:pPr algn="ctr"/>
            <a:r>
              <a:rPr lang="en-US" sz="4800" b="1" dirty="0">
                <a:solidFill>
                  <a:srgbClr val="FFFF00"/>
                </a:solidFill>
              </a:rPr>
              <a:t>Evaluation</a:t>
            </a:r>
          </a:p>
        </p:txBody>
      </p:sp>
      <p:sp>
        <p:nvSpPr>
          <p:cNvPr id="3" name="Content Placeholder 2">
            <a:extLst>
              <a:ext uri="{FF2B5EF4-FFF2-40B4-BE49-F238E27FC236}">
                <a16:creationId xmlns:a16="http://schemas.microsoft.com/office/drawing/2014/main" id="{F72122FC-E707-584E-AC4B-90E8518DE09F}"/>
              </a:ext>
            </a:extLst>
          </p:cNvPr>
          <p:cNvSpPr>
            <a:spLocks noGrp="1"/>
          </p:cNvSpPr>
          <p:nvPr>
            <p:ph sz="quarter" idx="10"/>
          </p:nvPr>
        </p:nvSpPr>
        <p:spPr>
          <a:xfrm>
            <a:off x="457200" y="2102069"/>
            <a:ext cx="8229600" cy="3457903"/>
          </a:xfrm>
        </p:spPr>
        <p:txBody>
          <a:bodyPr>
            <a:normAutofit/>
          </a:bodyPr>
          <a:lstStyle/>
          <a:p>
            <a:pPr algn="ctr"/>
            <a:r>
              <a:rPr lang="en-US" sz="4400" dirty="0">
                <a:solidFill>
                  <a:schemeClr val="bg1"/>
                </a:solidFill>
              </a:rPr>
              <a:t>70% = Exam</a:t>
            </a:r>
          </a:p>
          <a:p>
            <a:pPr algn="ctr"/>
            <a:r>
              <a:rPr lang="en-CA" sz="4400" dirty="0">
                <a:solidFill>
                  <a:schemeClr val="bg1"/>
                </a:solidFill>
              </a:rPr>
              <a:t>Paper/Presentation/Post = 20%</a:t>
            </a:r>
          </a:p>
          <a:p>
            <a:pPr algn="ctr"/>
            <a:r>
              <a:rPr lang="en-CA" sz="4400" dirty="0">
                <a:solidFill>
                  <a:schemeClr val="bg1"/>
                </a:solidFill>
              </a:rPr>
              <a:t>  Participation = 10% </a:t>
            </a:r>
            <a:endParaRPr lang="en-US" sz="4400" dirty="0">
              <a:solidFill>
                <a:schemeClr val="bg1"/>
              </a:solidFill>
            </a:endParaRPr>
          </a:p>
        </p:txBody>
      </p:sp>
    </p:spTree>
    <p:extLst>
      <p:ext uri="{BB962C8B-B14F-4D97-AF65-F5344CB8AC3E}">
        <p14:creationId xmlns:p14="http://schemas.microsoft.com/office/powerpoint/2010/main" val="29327784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36575819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a:solidFill>
                  <a:srgbClr val="FFFF00"/>
                </a:solidFill>
              </a:rPr>
              <a:t>Passing off </a:t>
            </a:r>
            <a:r>
              <a:rPr lang="en-US" sz="4800" b="1" dirty="0">
                <a:solidFill>
                  <a:srgbClr val="FF0000"/>
                </a:solidFill>
              </a:rPr>
              <a:t>Basics</a:t>
            </a:r>
          </a:p>
        </p:txBody>
      </p:sp>
      <p:sp>
        <p:nvSpPr>
          <p:cNvPr id="2" name="Content Placeholder 1"/>
          <p:cNvSpPr>
            <a:spLocks noGrp="1"/>
          </p:cNvSpPr>
          <p:nvPr>
            <p:ph idx="1"/>
          </p:nvPr>
        </p:nvSpPr>
        <p:spPr/>
        <p:txBody>
          <a:bodyPr>
            <a:normAutofit fontScale="92500" lnSpcReduction="10000"/>
          </a:bodyPr>
          <a:lstStyle/>
          <a:p>
            <a:pPr marL="0" indent="0">
              <a:lnSpc>
                <a:spcPct val="100000"/>
              </a:lnSpc>
              <a:buNone/>
            </a:pPr>
            <a:r>
              <a:rPr lang="en-US" sz="4000" b="1" dirty="0">
                <a:solidFill>
                  <a:schemeClr val="bg1"/>
                </a:solidFill>
                <a:latin typeface="Arial" charset="0"/>
              </a:rPr>
              <a:t>Three (</a:t>
            </a:r>
            <a:r>
              <a:rPr lang="en-US" sz="4000" b="1" dirty="0">
                <a:solidFill>
                  <a:srgbClr val="FF0000"/>
                </a:solidFill>
                <a:latin typeface="Arial" charset="0"/>
              </a:rPr>
              <a:t>3</a:t>
            </a:r>
            <a:r>
              <a:rPr lang="en-US" sz="4000" b="1" dirty="0">
                <a:solidFill>
                  <a:schemeClr val="bg1"/>
                </a:solidFill>
                <a:latin typeface="Arial" charset="0"/>
              </a:rPr>
              <a:t>) necessary components of a passing-off action</a:t>
            </a:r>
            <a:r>
              <a:rPr lang="en-US" sz="4000" b="1" dirty="0">
                <a:solidFill>
                  <a:srgbClr val="FF0000"/>
                </a:solidFill>
                <a:latin typeface="Arial" charset="0"/>
              </a:rPr>
              <a:t>:</a:t>
            </a:r>
          </a:p>
          <a:p>
            <a:pPr marL="457200" lvl="1" indent="0">
              <a:lnSpc>
                <a:spcPct val="100000"/>
              </a:lnSpc>
              <a:buNone/>
            </a:pPr>
            <a:r>
              <a:rPr lang="en-US" sz="4000" dirty="0">
                <a:solidFill>
                  <a:schemeClr val="bg1"/>
                </a:solidFill>
                <a:latin typeface="Arial" charset="0"/>
              </a:rPr>
              <a:t>1. The existence of </a:t>
            </a:r>
            <a:r>
              <a:rPr lang="en-US" sz="4000" dirty="0">
                <a:solidFill>
                  <a:srgbClr val="FFFF00"/>
                </a:solidFill>
                <a:latin typeface="Arial" charset="0"/>
              </a:rPr>
              <a:t>goodwill </a:t>
            </a:r>
            <a:r>
              <a:rPr lang="en-US" sz="4000" dirty="0">
                <a:solidFill>
                  <a:srgbClr val="FF0000"/>
                </a:solidFill>
                <a:latin typeface="Arial" charset="0"/>
              </a:rPr>
              <a:t>(done)</a:t>
            </a:r>
          </a:p>
          <a:p>
            <a:pPr marL="457200" lvl="1" indent="0">
              <a:lnSpc>
                <a:spcPct val="100000"/>
              </a:lnSpc>
              <a:buNone/>
            </a:pPr>
            <a:r>
              <a:rPr lang="en-US" sz="4000" dirty="0">
                <a:solidFill>
                  <a:schemeClr val="bg1"/>
                </a:solidFill>
                <a:latin typeface="Arial" charset="0"/>
              </a:rPr>
              <a:t>2. </a:t>
            </a:r>
            <a:r>
              <a:rPr lang="en-US" sz="4000" dirty="0">
                <a:solidFill>
                  <a:srgbClr val="FFFF00"/>
                </a:solidFill>
                <a:latin typeface="Arial" charset="0"/>
              </a:rPr>
              <a:t>Deception</a:t>
            </a:r>
            <a:r>
              <a:rPr lang="en-US" sz="4000" dirty="0">
                <a:solidFill>
                  <a:schemeClr val="bg1"/>
                </a:solidFill>
                <a:latin typeface="Arial" charset="0"/>
              </a:rPr>
              <a:t> of the public due to a misrepresentation</a:t>
            </a:r>
          </a:p>
          <a:p>
            <a:pPr marL="457200" lvl="1" indent="0">
              <a:lnSpc>
                <a:spcPct val="100000"/>
              </a:lnSpc>
              <a:buNone/>
            </a:pPr>
            <a:r>
              <a:rPr lang="en-US" sz="4000" dirty="0">
                <a:solidFill>
                  <a:schemeClr val="bg1"/>
                </a:solidFill>
                <a:latin typeface="Arial" charset="0"/>
              </a:rPr>
              <a:t>3. Actual or potential </a:t>
            </a:r>
            <a:r>
              <a:rPr lang="en-US" sz="4000" dirty="0">
                <a:solidFill>
                  <a:srgbClr val="FFFF00"/>
                </a:solidFill>
                <a:latin typeface="Arial" charset="0"/>
              </a:rPr>
              <a:t>damage</a:t>
            </a:r>
            <a:r>
              <a:rPr lang="en-US" sz="4000" dirty="0">
                <a:solidFill>
                  <a:schemeClr val="bg1"/>
                </a:solidFill>
                <a:latin typeface="Arial" charset="0"/>
              </a:rPr>
              <a:t> to the plaintiff</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101</a:t>
            </a:fld>
            <a:endParaRPr lang="en-US"/>
          </a:p>
        </p:txBody>
      </p:sp>
    </p:spTree>
    <p:extLst>
      <p:ext uri="{BB962C8B-B14F-4D97-AF65-F5344CB8AC3E}">
        <p14:creationId xmlns:p14="http://schemas.microsoft.com/office/powerpoint/2010/main" val="8333058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918895"/>
          </a:xfrm>
        </p:spPr>
        <p:txBody>
          <a:bodyPr/>
          <a:lstStyle/>
          <a:p>
            <a:r>
              <a:rPr lang="en-US" b="1" dirty="0">
                <a:solidFill>
                  <a:srgbClr val="FFFF00"/>
                </a:solidFill>
              </a:rPr>
              <a:t>Passing off</a:t>
            </a:r>
          </a:p>
        </p:txBody>
      </p:sp>
      <p:sp>
        <p:nvSpPr>
          <p:cNvPr id="2" name="Content Placeholder 1"/>
          <p:cNvSpPr>
            <a:spLocks noGrp="1"/>
          </p:cNvSpPr>
          <p:nvPr>
            <p:ph idx="1"/>
          </p:nvPr>
        </p:nvSpPr>
        <p:spPr>
          <a:xfrm>
            <a:off x="457200" y="1029904"/>
            <a:ext cx="8580922" cy="4880008"/>
          </a:xfrm>
        </p:spPr>
        <p:txBody>
          <a:bodyPr>
            <a:normAutofit/>
          </a:bodyPr>
          <a:lstStyle/>
          <a:p>
            <a:pPr>
              <a:lnSpc>
                <a:spcPct val="100000"/>
              </a:lnSpc>
            </a:pPr>
            <a:r>
              <a:rPr lang="en-US" sz="2600" dirty="0">
                <a:solidFill>
                  <a:srgbClr val="FFFF00"/>
                </a:solidFill>
                <a:latin typeface="+mn-lt"/>
              </a:rPr>
              <a:t>Deception</a:t>
            </a:r>
            <a:r>
              <a:rPr lang="en-US" sz="2600" dirty="0">
                <a:solidFill>
                  <a:schemeClr val="bg1"/>
                </a:solidFill>
                <a:latin typeface="+mn-lt"/>
              </a:rPr>
              <a:t> of the public due to a misrepresentation</a:t>
            </a:r>
          </a:p>
          <a:p>
            <a:pPr>
              <a:lnSpc>
                <a:spcPct val="100000"/>
              </a:lnSpc>
            </a:pPr>
            <a:r>
              <a:rPr lang="en-US" sz="2600" dirty="0">
                <a:solidFill>
                  <a:schemeClr val="bg1"/>
                </a:solidFill>
                <a:latin typeface="+mn-lt"/>
              </a:rPr>
              <a:t>Means </a:t>
            </a:r>
            <a:r>
              <a:rPr lang="en-US" sz="2600" b="1" dirty="0">
                <a:solidFill>
                  <a:srgbClr val="FFFF00"/>
                </a:solidFill>
                <a:latin typeface="+mn-lt"/>
              </a:rPr>
              <a:t>misrepresentation</a:t>
            </a:r>
          </a:p>
          <a:p>
            <a:pPr lvl="1">
              <a:lnSpc>
                <a:spcPct val="100000"/>
              </a:lnSpc>
              <a:buFontTx/>
              <a:buChar char="-"/>
            </a:pPr>
            <a:r>
              <a:rPr lang="en-US" sz="2600" dirty="0">
                <a:solidFill>
                  <a:schemeClr val="bg1"/>
                </a:solidFill>
                <a:latin typeface="+mn-lt"/>
              </a:rPr>
              <a:t>Fundamental </a:t>
            </a:r>
            <a:r>
              <a:rPr lang="en-US" sz="2600" dirty="0">
                <a:solidFill>
                  <a:srgbClr val="FFFF00"/>
                </a:solidFill>
                <a:latin typeface="+mn-lt"/>
              </a:rPr>
              <a:t>core feature of the tort </a:t>
            </a:r>
            <a:r>
              <a:rPr lang="en-US" sz="2600" dirty="0">
                <a:solidFill>
                  <a:schemeClr val="bg1"/>
                </a:solidFill>
                <a:latin typeface="+mn-lt"/>
              </a:rPr>
              <a:t>of passing off</a:t>
            </a:r>
          </a:p>
          <a:p>
            <a:pPr lvl="1">
              <a:lnSpc>
                <a:spcPct val="100000"/>
              </a:lnSpc>
              <a:buFontTx/>
              <a:buChar char="-"/>
            </a:pPr>
            <a:r>
              <a:rPr lang="en-US" sz="2600" dirty="0">
                <a:solidFill>
                  <a:schemeClr val="bg1"/>
                </a:solidFill>
                <a:latin typeface="+mn-lt"/>
              </a:rPr>
              <a:t>Plaintiff must be able to </a:t>
            </a:r>
            <a:r>
              <a:rPr lang="en-US" sz="2600" dirty="0">
                <a:solidFill>
                  <a:srgbClr val="FFFF00"/>
                </a:solidFill>
                <a:latin typeface="+mn-lt"/>
              </a:rPr>
              <a:t>establish that the defendant misrepresented</a:t>
            </a:r>
            <a:r>
              <a:rPr lang="en-US" sz="2600" dirty="0">
                <a:solidFill>
                  <a:schemeClr val="bg1"/>
                </a:solidFill>
                <a:latin typeface="+mn-lt"/>
              </a:rPr>
              <a:t> his or her wares or services as those of the plaintiff </a:t>
            </a:r>
            <a:r>
              <a:rPr lang="en-US" sz="2600" dirty="0">
                <a:solidFill>
                  <a:srgbClr val="FFFF00"/>
                </a:solidFill>
                <a:latin typeface="+mn-lt"/>
              </a:rPr>
              <a:t>in a manner that was </a:t>
            </a:r>
            <a:r>
              <a:rPr lang="en-US" sz="2600" dirty="0">
                <a:solidFill>
                  <a:srgbClr val="FF0000"/>
                </a:solidFill>
                <a:latin typeface="+mn-lt"/>
              </a:rPr>
              <a:t>likely to cause consumer confusion</a:t>
            </a:r>
            <a:r>
              <a:rPr lang="en-US" sz="2600" dirty="0">
                <a:solidFill>
                  <a:schemeClr val="bg1"/>
                </a:solidFill>
                <a:latin typeface="+mn-lt"/>
              </a:rPr>
              <a:t>.</a:t>
            </a:r>
          </a:p>
          <a:p>
            <a:pPr lvl="1">
              <a:lnSpc>
                <a:spcPct val="100000"/>
              </a:lnSpc>
              <a:buFontTx/>
              <a:buChar char="-"/>
            </a:pPr>
            <a:r>
              <a:rPr lang="en-US" sz="2600" dirty="0">
                <a:solidFill>
                  <a:srgbClr val="FFFF00"/>
                </a:solidFill>
                <a:latin typeface="+mn-lt"/>
              </a:rPr>
              <a:t>Not necessary to establish actual confusion</a:t>
            </a:r>
            <a:r>
              <a:rPr lang="en-US" sz="2600" dirty="0">
                <a:solidFill>
                  <a:schemeClr val="bg1"/>
                </a:solidFill>
                <a:latin typeface="+mn-lt"/>
              </a:rPr>
              <a:t>. Injunction to prevent </a:t>
            </a:r>
            <a:r>
              <a:rPr lang="en-US" sz="2600" dirty="0">
                <a:solidFill>
                  <a:srgbClr val="FFFF00"/>
                </a:solidFill>
                <a:latin typeface="+mn-lt"/>
              </a:rPr>
              <a:t>anticipated confusion </a:t>
            </a:r>
            <a:r>
              <a:rPr lang="en-US" sz="2600" dirty="0">
                <a:solidFill>
                  <a:schemeClr val="bg1"/>
                </a:solidFill>
                <a:latin typeface="+mn-lt"/>
              </a:rPr>
              <a:t>which would occur </a:t>
            </a:r>
            <a:r>
              <a:rPr lang="en-US" sz="2600" dirty="0">
                <a:solidFill>
                  <a:srgbClr val="FFFF00"/>
                </a:solidFill>
                <a:latin typeface="+mn-lt"/>
              </a:rPr>
              <a:t>if a product were allowed</a:t>
            </a:r>
            <a:r>
              <a:rPr lang="en-US" sz="2600" dirty="0">
                <a:solidFill>
                  <a:schemeClr val="bg1"/>
                </a:solidFill>
                <a:latin typeface="+mn-lt"/>
              </a:rPr>
              <a:t> to enter the market is possible. </a:t>
            </a:r>
            <a:endParaRPr lang="en-CA" sz="2600" dirty="0">
              <a:solidFill>
                <a:schemeClr val="bg1"/>
              </a:solidFill>
              <a:latin typeface="+mn-lt"/>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102</a:t>
            </a:fld>
            <a:endParaRPr lang="en-US"/>
          </a:p>
        </p:txBody>
      </p:sp>
    </p:spTree>
    <p:extLst>
      <p:ext uri="{BB962C8B-B14F-4D97-AF65-F5344CB8AC3E}">
        <p14:creationId xmlns:p14="http://schemas.microsoft.com/office/powerpoint/2010/main" val="465911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3"/>
            <a:ext cx="8229600" cy="822642"/>
          </a:xfrm>
        </p:spPr>
        <p:txBody>
          <a:bodyPr>
            <a:normAutofit fontScale="90000"/>
          </a:bodyPr>
          <a:lstStyle/>
          <a:p>
            <a:r>
              <a:rPr lang="en-US" b="1" dirty="0">
                <a:solidFill>
                  <a:srgbClr val="FFFF00"/>
                </a:solidFill>
              </a:rPr>
              <a:t>Passing off</a:t>
            </a:r>
          </a:p>
        </p:txBody>
      </p:sp>
      <p:sp>
        <p:nvSpPr>
          <p:cNvPr id="2" name="Content Placeholder 1"/>
          <p:cNvSpPr>
            <a:spLocks noGrp="1"/>
          </p:cNvSpPr>
          <p:nvPr>
            <p:ph idx="1"/>
          </p:nvPr>
        </p:nvSpPr>
        <p:spPr>
          <a:xfrm>
            <a:off x="457199" y="1001027"/>
            <a:ext cx="8571297" cy="4870384"/>
          </a:xfrm>
        </p:spPr>
        <p:txBody>
          <a:bodyPr>
            <a:normAutofit fontScale="85000" lnSpcReduction="10000"/>
          </a:bodyPr>
          <a:lstStyle/>
          <a:p>
            <a:pPr>
              <a:lnSpc>
                <a:spcPct val="110000"/>
              </a:lnSpc>
              <a:buNone/>
            </a:pPr>
            <a:r>
              <a:rPr lang="en-US" dirty="0">
                <a:solidFill>
                  <a:srgbClr val="FF0000"/>
                </a:solidFill>
                <a:latin typeface="Arial" charset="0"/>
              </a:rPr>
              <a:t>Back to</a:t>
            </a:r>
            <a:r>
              <a:rPr lang="en-US" dirty="0">
                <a:solidFill>
                  <a:schemeClr val="bg1"/>
                </a:solidFill>
                <a:latin typeface="Arial" charset="0"/>
              </a:rPr>
              <a:t>:</a:t>
            </a:r>
            <a:r>
              <a:rPr lang="en-US" dirty="0">
                <a:solidFill>
                  <a:srgbClr val="FF0000"/>
                </a:solidFill>
                <a:latin typeface="Arial" charset="0"/>
              </a:rPr>
              <a:t> </a:t>
            </a:r>
            <a:r>
              <a:rPr lang="en-US" b="1" i="1" dirty="0">
                <a:solidFill>
                  <a:srgbClr val="00B0F0"/>
                </a:solidFill>
              </a:rPr>
              <a:t>Institut national  des appellations </a:t>
            </a:r>
            <a:r>
              <a:rPr lang="en-US" b="1" i="1" dirty="0" err="1">
                <a:solidFill>
                  <a:srgbClr val="00B0F0"/>
                </a:solidFill>
              </a:rPr>
              <a:t>d’origine</a:t>
            </a:r>
            <a:r>
              <a:rPr lang="en-US" b="1" i="1" dirty="0">
                <a:solidFill>
                  <a:srgbClr val="00B0F0"/>
                </a:solidFill>
              </a:rPr>
              <a:t> des </a:t>
            </a:r>
            <a:r>
              <a:rPr lang="en-US" b="1" i="1" dirty="0" err="1">
                <a:solidFill>
                  <a:srgbClr val="00B0F0"/>
                </a:solidFill>
              </a:rPr>
              <a:t>vins</a:t>
            </a:r>
            <a:r>
              <a:rPr lang="en-US" b="1" i="1" dirty="0">
                <a:solidFill>
                  <a:srgbClr val="00B0F0"/>
                </a:solidFill>
              </a:rPr>
              <a:t>…v. Andres Wines Ltd</a:t>
            </a:r>
            <a:endParaRPr lang="en-US" i="1" dirty="0">
              <a:solidFill>
                <a:srgbClr val="00B0F0"/>
              </a:solidFill>
              <a:latin typeface="Arial" charset="0"/>
            </a:endParaRPr>
          </a:p>
          <a:p>
            <a:pPr>
              <a:lnSpc>
                <a:spcPct val="110000"/>
              </a:lnSpc>
            </a:pPr>
            <a:r>
              <a:rPr lang="en-US" dirty="0">
                <a:solidFill>
                  <a:schemeClr val="bg1"/>
                </a:solidFill>
              </a:rPr>
              <a:t>Established that </a:t>
            </a:r>
            <a:r>
              <a:rPr lang="en-US" dirty="0">
                <a:solidFill>
                  <a:srgbClr val="FFFF00"/>
                </a:solidFill>
              </a:rPr>
              <a:t>Plaintiff’s have goodwill </a:t>
            </a:r>
            <a:r>
              <a:rPr lang="en-US" dirty="0">
                <a:solidFill>
                  <a:schemeClr val="bg1"/>
                </a:solidFill>
              </a:rPr>
              <a:t>in “champagne”</a:t>
            </a:r>
            <a:endParaRPr lang="en-CA" dirty="0">
              <a:solidFill>
                <a:schemeClr val="bg1"/>
              </a:solidFill>
            </a:endParaRPr>
          </a:p>
          <a:p>
            <a:pPr>
              <a:lnSpc>
                <a:spcPct val="110000"/>
              </a:lnSpc>
            </a:pPr>
            <a:r>
              <a:rPr lang="en-US" dirty="0">
                <a:solidFill>
                  <a:schemeClr val="bg1"/>
                </a:solidFill>
              </a:rPr>
              <a:t>Thereafter in order </a:t>
            </a:r>
            <a:r>
              <a:rPr lang="en-US" dirty="0">
                <a:solidFill>
                  <a:srgbClr val="FFFF00"/>
                </a:solidFill>
              </a:rPr>
              <a:t>to succeed </a:t>
            </a:r>
            <a:r>
              <a:rPr lang="en-US" dirty="0">
                <a:solidFill>
                  <a:schemeClr val="bg1"/>
                </a:solidFill>
              </a:rPr>
              <a:t>Plaintiff </a:t>
            </a:r>
            <a:r>
              <a:rPr lang="en-US" dirty="0">
                <a:solidFill>
                  <a:srgbClr val="FF0000"/>
                </a:solidFill>
              </a:rPr>
              <a:t>must establish</a:t>
            </a:r>
            <a:r>
              <a:rPr lang="en-US" dirty="0">
                <a:solidFill>
                  <a:srgbClr val="FFFF00"/>
                </a:solidFill>
              </a:rPr>
              <a:t>:</a:t>
            </a:r>
            <a:r>
              <a:rPr lang="en-US" dirty="0">
                <a:solidFill>
                  <a:schemeClr val="bg1"/>
                </a:solidFill>
              </a:rPr>
              <a:t> </a:t>
            </a:r>
            <a:endParaRPr lang="en-CA" dirty="0">
              <a:solidFill>
                <a:schemeClr val="bg1"/>
              </a:solidFill>
            </a:endParaRPr>
          </a:p>
          <a:p>
            <a:pPr marL="857250" lvl="1" indent="-457200">
              <a:lnSpc>
                <a:spcPct val="110000"/>
              </a:lnSpc>
              <a:buFont typeface="+mj-lt"/>
              <a:buAutoNum type="arabicPeriod"/>
            </a:pPr>
            <a:r>
              <a:rPr lang="en-US" dirty="0">
                <a:solidFill>
                  <a:schemeClr val="bg1"/>
                </a:solidFill>
              </a:rPr>
              <a:t>That </a:t>
            </a:r>
            <a:r>
              <a:rPr lang="en-US" dirty="0">
                <a:solidFill>
                  <a:srgbClr val="FFFF00"/>
                </a:solidFill>
              </a:rPr>
              <a:t>Defendant’s misrepresented their products as being Champagne </a:t>
            </a:r>
            <a:r>
              <a:rPr lang="en-US" dirty="0">
                <a:solidFill>
                  <a:schemeClr val="bg1"/>
                </a:solidFill>
              </a:rPr>
              <a:t>(sparkling wines known as champagne and produced in France); </a:t>
            </a:r>
            <a:endParaRPr lang="en-CA" dirty="0">
              <a:solidFill>
                <a:schemeClr val="bg1"/>
              </a:solidFill>
            </a:endParaRPr>
          </a:p>
          <a:p>
            <a:pPr marL="857250" lvl="1" indent="-457200">
              <a:lnSpc>
                <a:spcPct val="110000"/>
              </a:lnSpc>
              <a:buFont typeface="+mj-lt"/>
              <a:buAutoNum type="arabicPeriod"/>
            </a:pPr>
            <a:r>
              <a:rPr lang="en-US" dirty="0">
                <a:solidFill>
                  <a:schemeClr val="bg1"/>
                </a:solidFill>
              </a:rPr>
              <a:t>That this </a:t>
            </a:r>
            <a:r>
              <a:rPr lang="en-US" dirty="0">
                <a:solidFill>
                  <a:srgbClr val="FFFF00"/>
                </a:solidFill>
              </a:rPr>
              <a:t>misrepresentation is calculated or likely to deceive the public into thinking that the Canadian product is champagne</a:t>
            </a:r>
            <a:r>
              <a:rPr lang="en-US" dirty="0">
                <a:solidFill>
                  <a:schemeClr val="bg1"/>
                </a:solidFill>
              </a:rPr>
              <a:t>;</a:t>
            </a:r>
            <a:endParaRPr lang="en-CA" dirty="0">
              <a:solidFill>
                <a:schemeClr val="bg1"/>
              </a:solidFill>
            </a:endParaRPr>
          </a:p>
          <a:p>
            <a:pPr marL="857250" lvl="1" indent="-457200">
              <a:lnSpc>
                <a:spcPct val="110000"/>
              </a:lnSpc>
              <a:buFont typeface="+mj-lt"/>
              <a:buAutoNum type="arabicPeriod"/>
            </a:pPr>
            <a:r>
              <a:rPr lang="en-US" dirty="0">
                <a:solidFill>
                  <a:schemeClr val="bg1"/>
                </a:solidFill>
              </a:rPr>
              <a:t>And that this </a:t>
            </a:r>
            <a:r>
              <a:rPr lang="en-US" dirty="0">
                <a:solidFill>
                  <a:srgbClr val="FFFF00"/>
                </a:solidFill>
              </a:rPr>
              <a:t>conduct HAS or is LIKELY to injure the goodwill </a:t>
            </a:r>
            <a:r>
              <a:rPr lang="en-US" dirty="0">
                <a:solidFill>
                  <a:schemeClr val="bg1"/>
                </a:solidFill>
              </a:rPr>
              <a:t>of the plaintiffs’ business (</a:t>
            </a:r>
            <a:r>
              <a:rPr lang="en-US" dirty="0">
                <a:solidFill>
                  <a:srgbClr val="FF0000"/>
                </a:solidFill>
              </a:rPr>
              <a:t>DAMAGE</a:t>
            </a:r>
            <a:r>
              <a:rPr lang="en-US" dirty="0">
                <a:solidFill>
                  <a:schemeClr val="bg1"/>
                </a:solidFill>
              </a:rPr>
              <a:t>).</a:t>
            </a:r>
            <a:endParaRPr lang="en-CA" dirty="0">
              <a:solidFill>
                <a:schemeClr val="bg1"/>
              </a:solidFill>
            </a:endParaRPr>
          </a:p>
          <a:p>
            <a:pPr>
              <a:lnSpc>
                <a:spcPct val="110000"/>
              </a:lnSpc>
            </a:pPr>
            <a:r>
              <a:rPr lang="en-US" dirty="0">
                <a:solidFill>
                  <a:srgbClr val="FFFF00"/>
                </a:solidFill>
              </a:rPr>
              <a:t>NOT ENOUGH for Plaintiff to establish that the Defendant was BENEFITING from the use of the term champagne (which was established in the case). </a:t>
            </a:r>
            <a:r>
              <a:rPr lang="en-US" dirty="0">
                <a:solidFill>
                  <a:srgbClr val="FF0000"/>
                </a:solidFill>
              </a:rPr>
              <a:t>MERELY  TAKING A BENEFIT DOES NOT CONSTITUTE TORT OF PASSING OFF.  </a:t>
            </a:r>
            <a:endParaRPr lang="en-CA" dirty="0">
              <a:solidFill>
                <a:srgbClr val="FF0000"/>
              </a:solidFill>
            </a:endParaRPr>
          </a:p>
          <a:p>
            <a:pPr>
              <a:lnSpc>
                <a:spcPct val="110000"/>
              </a:lnSpc>
            </a:pPr>
            <a:r>
              <a:rPr lang="en-US" dirty="0">
                <a:solidFill>
                  <a:srgbClr val="FFFF00"/>
                </a:solidFill>
              </a:rPr>
              <a:t>Must prove misrepresentation leading to actual or potential confusion</a:t>
            </a:r>
            <a:r>
              <a:rPr lang="en-US" dirty="0">
                <a:solidFill>
                  <a:schemeClr val="bg1"/>
                </a:solidFill>
              </a:rPr>
              <a:t>. </a:t>
            </a:r>
            <a:endParaRPr lang="en-CA" dirty="0">
              <a:solidFill>
                <a:schemeClr val="bg1"/>
              </a:solidFill>
            </a:endParaRPr>
          </a:p>
          <a:p>
            <a:pPr>
              <a:lnSpc>
                <a:spcPct val="110000"/>
              </a:lnSpc>
            </a:pPr>
            <a:r>
              <a:rPr lang="en-US" dirty="0">
                <a:solidFill>
                  <a:srgbClr val="FF0000"/>
                </a:solidFill>
              </a:rPr>
              <a:t>Court  in </a:t>
            </a:r>
            <a:r>
              <a:rPr lang="en-US" b="1" i="1" u="sng" dirty="0">
                <a:solidFill>
                  <a:srgbClr val="FF0000"/>
                </a:solidFill>
              </a:rPr>
              <a:t>Institut national </a:t>
            </a:r>
            <a:r>
              <a:rPr lang="en-US" dirty="0">
                <a:solidFill>
                  <a:srgbClr val="FF0000"/>
                </a:solidFill>
              </a:rPr>
              <a:t>held that there </a:t>
            </a:r>
            <a:r>
              <a:rPr lang="en-US" b="1" u="sng" dirty="0">
                <a:solidFill>
                  <a:srgbClr val="FF0000"/>
                </a:solidFill>
              </a:rPr>
              <a:t>wasn’t</a:t>
            </a:r>
            <a:r>
              <a:rPr lang="en-US" dirty="0">
                <a:solidFill>
                  <a:srgbClr val="FF0000"/>
                </a:solidFill>
              </a:rPr>
              <a:t> a misrepresentation leading to confusion. </a:t>
            </a:r>
            <a:endParaRPr lang="en-CA" dirty="0">
              <a:solidFill>
                <a:srgbClr val="FF0000"/>
              </a:solidFill>
            </a:endParaRPr>
          </a:p>
          <a:p>
            <a:pPr lvl="0">
              <a:lnSpc>
                <a:spcPct val="110000"/>
              </a:lnSpc>
            </a:pPr>
            <a:r>
              <a:rPr lang="en-US" dirty="0">
                <a:solidFill>
                  <a:srgbClr val="FFFF00"/>
                </a:solidFill>
              </a:rPr>
              <a:t>Canadian champagne is a distinct Canadian product not likely to be confused or even compared with French Champagne</a:t>
            </a:r>
            <a:r>
              <a:rPr lang="en-US" dirty="0">
                <a:solidFill>
                  <a:schemeClr val="bg1"/>
                </a:solidFill>
              </a:rPr>
              <a:t>. </a:t>
            </a:r>
            <a:endParaRPr lang="en-CA" dirty="0"/>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103</a:t>
            </a:fld>
            <a:endParaRPr lang="en-US"/>
          </a:p>
        </p:txBody>
      </p:sp>
    </p:spTree>
    <p:extLst>
      <p:ext uri="{BB962C8B-B14F-4D97-AF65-F5344CB8AC3E}">
        <p14:creationId xmlns:p14="http://schemas.microsoft.com/office/powerpoint/2010/main" val="20083819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3"/>
            <a:ext cx="8229600" cy="822642"/>
          </a:xfrm>
        </p:spPr>
        <p:txBody>
          <a:bodyPr>
            <a:normAutofit fontScale="90000"/>
          </a:bodyPr>
          <a:lstStyle/>
          <a:p>
            <a:r>
              <a:rPr lang="en-US" b="1" dirty="0">
                <a:solidFill>
                  <a:srgbClr val="FFFF00"/>
                </a:solidFill>
              </a:rPr>
              <a:t>Passing off</a:t>
            </a:r>
          </a:p>
        </p:txBody>
      </p:sp>
      <p:sp>
        <p:nvSpPr>
          <p:cNvPr id="2" name="Content Placeholder 1"/>
          <p:cNvSpPr>
            <a:spLocks noGrp="1"/>
          </p:cNvSpPr>
          <p:nvPr>
            <p:ph idx="1"/>
          </p:nvPr>
        </p:nvSpPr>
        <p:spPr>
          <a:xfrm>
            <a:off x="457199" y="1001027"/>
            <a:ext cx="8571297" cy="4870384"/>
          </a:xfrm>
        </p:spPr>
        <p:txBody>
          <a:bodyPr>
            <a:normAutofit/>
          </a:bodyPr>
          <a:lstStyle/>
          <a:p>
            <a:pPr>
              <a:lnSpc>
                <a:spcPct val="110000"/>
              </a:lnSpc>
              <a:buNone/>
            </a:pPr>
            <a:r>
              <a:rPr lang="en-US" dirty="0">
                <a:solidFill>
                  <a:srgbClr val="FF0000"/>
                </a:solidFill>
                <a:latin typeface="Arial" charset="0"/>
              </a:rPr>
              <a:t>Back to</a:t>
            </a:r>
            <a:r>
              <a:rPr lang="en-US" dirty="0">
                <a:solidFill>
                  <a:schemeClr val="bg1"/>
                </a:solidFill>
                <a:latin typeface="Arial" charset="0"/>
              </a:rPr>
              <a:t>:</a:t>
            </a:r>
            <a:r>
              <a:rPr lang="en-US" dirty="0">
                <a:solidFill>
                  <a:srgbClr val="FF0000"/>
                </a:solidFill>
                <a:latin typeface="Arial" charset="0"/>
              </a:rPr>
              <a:t> </a:t>
            </a:r>
            <a:r>
              <a:rPr lang="en-US" b="1" i="1" dirty="0">
                <a:solidFill>
                  <a:srgbClr val="00B0F0"/>
                </a:solidFill>
              </a:rPr>
              <a:t>Institut national  des appellations </a:t>
            </a:r>
            <a:r>
              <a:rPr lang="en-US" b="1" i="1" dirty="0" err="1">
                <a:solidFill>
                  <a:srgbClr val="00B0F0"/>
                </a:solidFill>
              </a:rPr>
              <a:t>d’origine</a:t>
            </a:r>
            <a:r>
              <a:rPr lang="en-US" b="1" i="1" dirty="0">
                <a:solidFill>
                  <a:srgbClr val="00B0F0"/>
                </a:solidFill>
              </a:rPr>
              <a:t> des </a:t>
            </a:r>
            <a:r>
              <a:rPr lang="en-US" b="1" i="1" dirty="0" err="1">
                <a:solidFill>
                  <a:srgbClr val="00B0F0"/>
                </a:solidFill>
              </a:rPr>
              <a:t>vins</a:t>
            </a:r>
            <a:r>
              <a:rPr lang="en-US" b="1" i="1" dirty="0">
                <a:solidFill>
                  <a:srgbClr val="00B0F0"/>
                </a:solidFill>
              </a:rPr>
              <a:t>…v. Andres Wines Ltd</a:t>
            </a:r>
            <a:endParaRPr lang="en-US" i="1" dirty="0">
              <a:solidFill>
                <a:srgbClr val="00B0F0"/>
              </a:solidFill>
              <a:latin typeface="Arial" charset="0"/>
            </a:endParaRPr>
          </a:p>
          <a:p>
            <a:r>
              <a:rPr lang="en-US" b="1" dirty="0">
                <a:solidFill>
                  <a:schemeClr val="bg1"/>
                </a:solidFill>
              </a:rPr>
              <a:t>Canadian champagne producers wanting to establish there is no misrepresentation leading to confusion could show: </a:t>
            </a:r>
          </a:p>
          <a:p>
            <a:r>
              <a:rPr lang="en-US" dirty="0">
                <a:solidFill>
                  <a:srgbClr val="FFFF00"/>
                </a:solidFill>
              </a:rPr>
              <a:t>Marketing</a:t>
            </a:r>
            <a:r>
              <a:rPr lang="en-US" dirty="0">
                <a:solidFill>
                  <a:schemeClr val="bg1"/>
                </a:solidFill>
              </a:rPr>
              <a:t> - They had marketed </a:t>
            </a:r>
            <a:r>
              <a:rPr lang="en-US" dirty="0">
                <a:solidFill>
                  <a:srgbClr val="FFFF00"/>
                </a:solidFill>
              </a:rPr>
              <a:t>Canadian champagne </a:t>
            </a:r>
            <a:r>
              <a:rPr lang="en-US" dirty="0">
                <a:solidFill>
                  <a:schemeClr val="bg1"/>
                </a:solidFill>
              </a:rPr>
              <a:t>in Ontario for many years; </a:t>
            </a:r>
            <a:endParaRPr lang="en-CA" dirty="0">
              <a:solidFill>
                <a:schemeClr val="bg1"/>
              </a:solidFill>
            </a:endParaRPr>
          </a:p>
          <a:p>
            <a:pPr lvl="0"/>
            <a:r>
              <a:rPr lang="en-US" dirty="0">
                <a:solidFill>
                  <a:srgbClr val="FFFF00"/>
                </a:solidFill>
              </a:rPr>
              <a:t>Labelling - Word Canadian displayed as prominently as the word “Champagne” </a:t>
            </a:r>
            <a:r>
              <a:rPr lang="en-US" dirty="0">
                <a:solidFill>
                  <a:schemeClr val="bg1"/>
                </a:solidFill>
              </a:rPr>
              <a:t>on Defendant’s products, in compliance with </a:t>
            </a:r>
            <a:r>
              <a:rPr lang="en-US" dirty="0">
                <a:solidFill>
                  <a:srgbClr val="FFFF00"/>
                </a:solidFill>
              </a:rPr>
              <a:t>government directives, </a:t>
            </a:r>
            <a:r>
              <a:rPr lang="en-US" dirty="0">
                <a:solidFill>
                  <a:schemeClr val="bg1"/>
                </a:solidFill>
              </a:rPr>
              <a:t>so as to clearly identify the products as Canadian; </a:t>
            </a:r>
            <a:endParaRPr lang="en-CA" dirty="0">
              <a:solidFill>
                <a:schemeClr val="bg1"/>
              </a:solidFill>
            </a:endParaRPr>
          </a:p>
          <a:p>
            <a:pPr lvl="0"/>
            <a:r>
              <a:rPr lang="en-US" dirty="0">
                <a:solidFill>
                  <a:srgbClr val="FFFF00"/>
                </a:solidFill>
              </a:rPr>
              <a:t>Physical separation </a:t>
            </a:r>
            <a:r>
              <a:rPr lang="en-US" dirty="0">
                <a:solidFill>
                  <a:schemeClr val="bg1"/>
                </a:solidFill>
              </a:rPr>
              <a:t>in Liquor Control Board of Ontario (LCBO) stores – for many years, the Canadian product has been physically separated from French champagnes in L.C.B.O. stores and listed separately by them..  </a:t>
            </a:r>
            <a:endParaRPr lang="en-CA" dirty="0">
              <a:solidFill>
                <a:schemeClr val="bg1"/>
              </a:solidFill>
            </a:endParaRPr>
          </a:p>
          <a:p>
            <a:pPr lvl="0"/>
            <a:r>
              <a:rPr lang="en-US" dirty="0">
                <a:solidFill>
                  <a:schemeClr val="bg1"/>
                </a:solidFill>
              </a:rPr>
              <a:t>ALSO evidence confirming that Canadian champagne has attained a </a:t>
            </a:r>
            <a:r>
              <a:rPr lang="en-US" dirty="0">
                <a:solidFill>
                  <a:srgbClr val="FFFF00"/>
                </a:solidFill>
              </a:rPr>
              <a:t>reputation of its own </a:t>
            </a:r>
            <a:r>
              <a:rPr lang="en-US" dirty="0">
                <a:solidFill>
                  <a:schemeClr val="bg1"/>
                </a:solidFill>
              </a:rPr>
              <a:t>in Ontario. </a:t>
            </a:r>
            <a:endParaRPr lang="en-CA" dirty="0">
              <a:solidFill>
                <a:schemeClr val="bg1"/>
              </a:solidFill>
            </a:endParaRPr>
          </a:p>
          <a:p>
            <a:pPr lvl="0"/>
            <a:r>
              <a:rPr lang="en-US" dirty="0">
                <a:solidFill>
                  <a:schemeClr val="bg1"/>
                </a:solidFill>
              </a:rPr>
              <a:t>ALSO the </a:t>
            </a:r>
            <a:r>
              <a:rPr lang="en-US" dirty="0">
                <a:solidFill>
                  <a:srgbClr val="FFFF00"/>
                </a:solidFill>
              </a:rPr>
              <a:t>Court found there was no confusion due to the </a:t>
            </a:r>
            <a:r>
              <a:rPr lang="en-US" i="1" dirty="0">
                <a:solidFill>
                  <a:srgbClr val="FFFF00"/>
                </a:solidFill>
              </a:rPr>
              <a:t>nature of the wine consumer</a:t>
            </a:r>
            <a:r>
              <a:rPr lang="en-US" dirty="0">
                <a:solidFill>
                  <a:srgbClr val="FFFF00"/>
                </a:solidFill>
              </a:rPr>
              <a:t>. </a:t>
            </a:r>
            <a:endParaRPr lang="en-CA"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104</a:t>
            </a:fld>
            <a:endParaRPr lang="en-US"/>
          </a:p>
        </p:txBody>
      </p:sp>
    </p:spTree>
    <p:extLst>
      <p:ext uri="{BB962C8B-B14F-4D97-AF65-F5344CB8AC3E}">
        <p14:creationId xmlns:p14="http://schemas.microsoft.com/office/powerpoint/2010/main" val="15762808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3"/>
            <a:ext cx="8229600" cy="822642"/>
          </a:xfrm>
        </p:spPr>
        <p:txBody>
          <a:bodyPr>
            <a:normAutofit fontScale="90000"/>
          </a:bodyPr>
          <a:lstStyle/>
          <a:p>
            <a:r>
              <a:rPr lang="en-US" b="1" dirty="0">
                <a:solidFill>
                  <a:srgbClr val="FFFF00"/>
                </a:solidFill>
              </a:rPr>
              <a:t>Passing off</a:t>
            </a:r>
          </a:p>
        </p:txBody>
      </p:sp>
      <p:sp>
        <p:nvSpPr>
          <p:cNvPr id="2" name="Content Placeholder 1"/>
          <p:cNvSpPr>
            <a:spLocks noGrp="1"/>
          </p:cNvSpPr>
          <p:nvPr>
            <p:ph idx="1"/>
          </p:nvPr>
        </p:nvSpPr>
        <p:spPr>
          <a:xfrm>
            <a:off x="457199" y="1001027"/>
            <a:ext cx="8571297" cy="4870384"/>
          </a:xfrm>
        </p:spPr>
        <p:txBody>
          <a:bodyPr>
            <a:normAutofit lnSpcReduction="10000"/>
          </a:bodyPr>
          <a:lstStyle/>
          <a:p>
            <a:pPr>
              <a:lnSpc>
                <a:spcPct val="100000"/>
              </a:lnSpc>
              <a:buNone/>
            </a:pPr>
            <a:r>
              <a:rPr lang="en-US" b="1" i="1" dirty="0">
                <a:solidFill>
                  <a:srgbClr val="00B0F0"/>
                </a:solidFill>
              </a:rPr>
              <a:t>Institut national  des appellations </a:t>
            </a:r>
            <a:r>
              <a:rPr lang="en-US" b="1" i="1" dirty="0" err="1">
                <a:solidFill>
                  <a:srgbClr val="00B0F0"/>
                </a:solidFill>
              </a:rPr>
              <a:t>d’origine</a:t>
            </a:r>
            <a:r>
              <a:rPr lang="en-US" b="1" i="1" dirty="0">
                <a:solidFill>
                  <a:srgbClr val="00B0F0"/>
                </a:solidFill>
              </a:rPr>
              <a:t> des </a:t>
            </a:r>
            <a:r>
              <a:rPr lang="en-US" b="1" i="1" dirty="0" err="1">
                <a:solidFill>
                  <a:srgbClr val="00B0F0"/>
                </a:solidFill>
              </a:rPr>
              <a:t>vins</a:t>
            </a:r>
            <a:r>
              <a:rPr lang="en-US" b="1" i="1" dirty="0">
                <a:solidFill>
                  <a:srgbClr val="00B0F0"/>
                </a:solidFill>
              </a:rPr>
              <a:t>…v. Andres Wines Ltd</a:t>
            </a:r>
            <a:endParaRPr lang="en-CA" dirty="0">
              <a:solidFill>
                <a:srgbClr val="00B0F0"/>
              </a:solidFill>
            </a:endParaRPr>
          </a:p>
          <a:p>
            <a:pPr lvl="0">
              <a:lnSpc>
                <a:spcPct val="100000"/>
              </a:lnSpc>
            </a:pPr>
            <a:r>
              <a:rPr lang="en-US" dirty="0">
                <a:solidFill>
                  <a:schemeClr val="bg1"/>
                </a:solidFill>
              </a:rPr>
              <a:t>The </a:t>
            </a:r>
            <a:r>
              <a:rPr lang="en-US" dirty="0">
                <a:solidFill>
                  <a:srgbClr val="FFFF00"/>
                </a:solidFill>
              </a:rPr>
              <a:t>Court said </a:t>
            </a:r>
            <a:r>
              <a:rPr lang="en-US" dirty="0">
                <a:solidFill>
                  <a:schemeClr val="bg1"/>
                </a:solidFill>
              </a:rPr>
              <a:t>that the g</a:t>
            </a:r>
            <a:r>
              <a:rPr lang="en-US" dirty="0">
                <a:solidFill>
                  <a:srgbClr val="FFFF00"/>
                </a:solidFill>
              </a:rPr>
              <a:t>eneral public in Ontario is knowledgeable about wine products due to increased public exposure</a:t>
            </a:r>
            <a:r>
              <a:rPr lang="en-US" dirty="0">
                <a:solidFill>
                  <a:schemeClr val="bg1"/>
                </a:solidFill>
              </a:rPr>
              <a:t>, educational exercises or publications on the subject, mass media ads that prevail on a daily basis </a:t>
            </a:r>
            <a:r>
              <a:rPr lang="en-US" dirty="0">
                <a:solidFill>
                  <a:srgbClr val="FF0000"/>
                </a:solidFill>
              </a:rPr>
              <a:t>[</a:t>
            </a:r>
            <a:r>
              <a:rPr lang="en-US" dirty="0">
                <a:solidFill>
                  <a:schemeClr val="bg1"/>
                </a:solidFill>
              </a:rPr>
              <a:t>different than the </a:t>
            </a:r>
            <a:r>
              <a:rPr lang="en-US" dirty="0">
                <a:solidFill>
                  <a:srgbClr val="FFFF00"/>
                </a:solidFill>
              </a:rPr>
              <a:t>situation in the UK in a case that dealt with Spanish Champagne - where it was found that customers would be confused</a:t>
            </a:r>
            <a:r>
              <a:rPr lang="en-US" dirty="0">
                <a:solidFill>
                  <a:schemeClr val="bg1"/>
                </a:solidFill>
              </a:rPr>
              <a:t>, would think that the use of the term Spanish champagne is the same as French champagne</a:t>
            </a:r>
            <a:r>
              <a:rPr lang="en-US" dirty="0">
                <a:solidFill>
                  <a:srgbClr val="FF0000"/>
                </a:solidFill>
              </a:rPr>
              <a:t>]</a:t>
            </a:r>
            <a:r>
              <a:rPr lang="en-US" dirty="0">
                <a:solidFill>
                  <a:schemeClr val="bg1"/>
                </a:solidFill>
              </a:rPr>
              <a:t>.</a:t>
            </a:r>
            <a:endParaRPr lang="en-CA" dirty="0">
              <a:solidFill>
                <a:schemeClr val="bg1"/>
              </a:solidFill>
            </a:endParaRPr>
          </a:p>
          <a:p>
            <a:pPr lvl="0">
              <a:lnSpc>
                <a:spcPct val="100000"/>
              </a:lnSpc>
            </a:pPr>
            <a:r>
              <a:rPr lang="en-US" dirty="0">
                <a:solidFill>
                  <a:schemeClr val="bg1"/>
                </a:solidFill>
              </a:rPr>
              <a:t>The Court also found that the </a:t>
            </a:r>
            <a:r>
              <a:rPr lang="en-US" dirty="0">
                <a:solidFill>
                  <a:srgbClr val="FFFF00"/>
                </a:solidFill>
              </a:rPr>
              <a:t>purchaser who is ignorant about wines and wishes to buy a bottle of champagne for a special occasion </a:t>
            </a:r>
            <a:r>
              <a:rPr lang="en-US" dirty="0">
                <a:solidFill>
                  <a:schemeClr val="bg1"/>
                </a:solidFill>
              </a:rPr>
              <a:t>(aware of the general reputation of champagne) </a:t>
            </a:r>
            <a:r>
              <a:rPr lang="en-US" dirty="0">
                <a:solidFill>
                  <a:srgbClr val="FFFF00"/>
                </a:solidFill>
              </a:rPr>
              <a:t>may</a:t>
            </a:r>
            <a:r>
              <a:rPr lang="en-US" dirty="0">
                <a:solidFill>
                  <a:schemeClr val="bg1"/>
                </a:solidFill>
              </a:rPr>
              <a:t> choose a Canadian champagne under the </a:t>
            </a:r>
            <a:r>
              <a:rPr lang="en-US" dirty="0">
                <a:solidFill>
                  <a:srgbClr val="FFFF00"/>
                </a:solidFill>
              </a:rPr>
              <a:t>mistaken belief that he is buying the champagne of high repute</a:t>
            </a:r>
            <a:r>
              <a:rPr lang="en-US" dirty="0">
                <a:solidFill>
                  <a:schemeClr val="bg1"/>
                </a:solidFill>
              </a:rPr>
              <a:t>. </a:t>
            </a:r>
            <a:endParaRPr lang="en-CA" dirty="0">
              <a:solidFill>
                <a:schemeClr val="bg1"/>
              </a:solidFill>
            </a:endParaRPr>
          </a:p>
          <a:p>
            <a:pPr lvl="0">
              <a:lnSpc>
                <a:spcPct val="100000"/>
              </a:lnSpc>
            </a:pPr>
            <a:r>
              <a:rPr lang="en-US" dirty="0">
                <a:solidFill>
                  <a:schemeClr val="bg1"/>
                </a:solidFill>
              </a:rPr>
              <a:t>That said, </a:t>
            </a:r>
            <a:r>
              <a:rPr lang="en-US" dirty="0">
                <a:solidFill>
                  <a:srgbClr val="FFFF00"/>
                </a:solidFill>
              </a:rPr>
              <a:t>consumers ignorant about wine would likely realize the difference</a:t>
            </a:r>
            <a:r>
              <a:rPr lang="en-US" dirty="0">
                <a:solidFill>
                  <a:schemeClr val="bg1"/>
                </a:solidFill>
              </a:rPr>
              <a:t> between Canadian Champagne and Champagne from France either by the clear labelling of both, or the difference in listing and physical location at the L.C.B.O. stores, or, finally, by the vast price differential between the products.</a:t>
            </a:r>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105</a:t>
            </a:fld>
            <a:endParaRPr lang="en-US"/>
          </a:p>
        </p:txBody>
      </p:sp>
    </p:spTree>
    <p:extLst>
      <p:ext uri="{BB962C8B-B14F-4D97-AF65-F5344CB8AC3E}">
        <p14:creationId xmlns:p14="http://schemas.microsoft.com/office/powerpoint/2010/main" val="31788875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3"/>
            <a:ext cx="8229600" cy="822642"/>
          </a:xfrm>
        </p:spPr>
        <p:txBody>
          <a:bodyPr>
            <a:normAutofit fontScale="90000"/>
          </a:bodyPr>
          <a:lstStyle/>
          <a:p>
            <a:pPr algn="ctr"/>
            <a:r>
              <a:rPr lang="en-US" b="1" dirty="0">
                <a:solidFill>
                  <a:srgbClr val="FFFF00"/>
                </a:solidFill>
              </a:rPr>
              <a:t>Passing off</a:t>
            </a:r>
            <a:r>
              <a:rPr lang="en-US" b="1" dirty="0">
                <a:solidFill>
                  <a:srgbClr val="FF0000"/>
                </a:solidFill>
              </a:rPr>
              <a:t>:</a:t>
            </a:r>
            <a:r>
              <a:rPr lang="en-US" b="1" dirty="0">
                <a:solidFill>
                  <a:srgbClr val="FFFF00"/>
                </a:solidFill>
              </a:rPr>
              <a:t> </a:t>
            </a:r>
            <a:r>
              <a:rPr lang="en-US" b="1" dirty="0">
                <a:solidFill>
                  <a:schemeClr val="bg1"/>
                </a:solidFill>
              </a:rPr>
              <a:t>Recap</a:t>
            </a:r>
          </a:p>
        </p:txBody>
      </p:sp>
      <p:sp>
        <p:nvSpPr>
          <p:cNvPr id="2" name="Content Placeholder 1"/>
          <p:cNvSpPr>
            <a:spLocks noGrp="1"/>
          </p:cNvSpPr>
          <p:nvPr>
            <p:ph idx="1"/>
          </p:nvPr>
        </p:nvSpPr>
        <p:spPr>
          <a:xfrm>
            <a:off x="457200" y="1001027"/>
            <a:ext cx="8229600" cy="4748516"/>
          </a:xfrm>
        </p:spPr>
        <p:txBody>
          <a:bodyPr>
            <a:normAutofit fontScale="92500" lnSpcReduction="20000"/>
          </a:bodyPr>
          <a:lstStyle/>
          <a:p>
            <a:pPr lvl="1">
              <a:lnSpc>
                <a:spcPct val="110000"/>
              </a:lnSpc>
            </a:pPr>
            <a:r>
              <a:rPr lang="en-US" sz="3600" dirty="0">
                <a:solidFill>
                  <a:srgbClr val="FFFF00"/>
                </a:solidFill>
                <a:latin typeface="Arial" charset="0"/>
              </a:rPr>
              <a:t>Not enough </a:t>
            </a:r>
            <a:r>
              <a:rPr lang="en-US" sz="3600" dirty="0">
                <a:solidFill>
                  <a:schemeClr val="bg1"/>
                </a:solidFill>
                <a:latin typeface="Arial" charset="0"/>
              </a:rPr>
              <a:t>for Plaintiff </a:t>
            </a:r>
            <a:r>
              <a:rPr lang="en-US" sz="3600" dirty="0">
                <a:solidFill>
                  <a:srgbClr val="FFFF00"/>
                </a:solidFill>
                <a:latin typeface="Arial" charset="0"/>
              </a:rPr>
              <a:t>to establish </a:t>
            </a:r>
            <a:r>
              <a:rPr lang="en-US" sz="3600" dirty="0">
                <a:solidFill>
                  <a:schemeClr val="bg1"/>
                </a:solidFill>
                <a:latin typeface="Arial" charset="0"/>
              </a:rPr>
              <a:t>Defendant was </a:t>
            </a:r>
            <a:r>
              <a:rPr lang="en-US" sz="3600" dirty="0">
                <a:solidFill>
                  <a:srgbClr val="FFFF00"/>
                </a:solidFill>
                <a:latin typeface="Arial" charset="0"/>
              </a:rPr>
              <a:t>benefit</a:t>
            </a:r>
            <a:r>
              <a:rPr lang="en-US" sz="3600" dirty="0">
                <a:solidFill>
                  <a:schemeClr val="bg1"/>
                </a:solidFill>
                <a:latin typeface="Arial" charset="0"/>
              </a:rPr>
              <a:t>ing from using the term or name</a:t>
            </a:r>
          </a:p>
          <a:p>
            <a:pPr lvl="1">
              <a:lnSpc>
                <a:spcPct val="110000"/>
              </a:lnSpc>
            </a:pPr>
            <a:r>
              <a:rPr lang="en-US" sz="3600" dirty="0">
                <a:solidFill>
                  <a:srgbClr val="FFFF00"/>
                </a:solidFill>
                <a:latin typeface="Arial" charset="0"/>
              </a:rPr>
              <a:t>Need to prove </a:t>
            </a:r>
            <a:r>
              <a:rPr lang="en-US" sz="3600" dirty="0">
                <a:solidFill>
                  <a:srgbClr val="FF0000"/>
                </a:solidFill>
                <a:latin typeface="Arial" charset="0"/>
              </a:rPr>
              <a:t>misrepresentation</a:t>
            </a:r>
            <a:r>
              <a:rPr lang="en-US" sz="3600" dirty="0">
                <a:solidFill>
                  <a:srgbClr val="FFFF00"/>
                </a:solidFill>
                <a:latin typeface="Arial" charset="0"/>
              </a:rPr>
              <a:t> </a:t>
            </a:r>
            <a:r>
              <a:rPr lang="en-US" sz="3600" dirty="0">
                <a:solidFill>
                  <a:srgbClr val="FF0000"/>
                </a:solidFill>
                <a:latin typeface="Arial" charset="0"/>
              </a:rPr>
              <a:t>leading to</a:t>
            </a:r>
            <a:r>
              <a:rPr lang="en-US" sz="3600" dirty="0">
                <a:solidFill>
                  <a:schemeClr val="bg1"/>
                </a:solidFill>
                <a:latin typeface="Arial" charset="0"/>
              </a:rPr>
              <a:t> actual or potential </a:t>
            </a:r>
            <a:r>
              <a:rPr lang="en-US" sz="3600" dirty="0">
                <a:solidFill>
                  <a:srgbClr val="FF0000"/>
                </a:solidFill>
                <a:latin typeface="Arial" charset="0"/>
              </a:rPr>
              <a:t>confusion</a:t>
            </a:r>
          </a:p>
          <a:p>
            <a:pPr lvl="1">
              <a:lnSpc>
                <a:spcPct val="110000"/>
              </a:lnSpc>
            </a:pPr>
            <a:r>
              <a:rPr lang="en-US" sz="3600" dirty="0">
                <a:solidFill>
                  <a:schemeClr val="bg1"/>
                </a:solidFill>
                <a:latin typeface="Arial" charset="0"/>
              </a:rPr>
              <a:t>Misrepresentation may take a variety of forms</a:t>
            </a:r>
          </a:p>
          <a:p>
            <a:pPr lvl="1">
              <a:lnSpc>
                <a:spcPct val="110000"/>
              </a:lnSpc>
            </a:pPr>
            <a:r>
              <a:rPr lang="en-US" sz="3600" dirty="0">
                <a:solidFill>
                  <a:srgbClr val="FFFF00"/>
                </a:solidFill>
                <a:latin typeface="Arial" charset="0"/>
              </a:rPr>
              <a:t>Misrepresentation may be willful, negligent or careless </a:t>
            </a:r>
            <a:r>
              <a:rPr lang="en-US" sz="3600" dirty="0">
                <a:solidFill>
                  <a:schemeClr val="bg1"/>
                </a:solidFill>
                <a:latin typeface="Arial" charset="0"/>
              </a:rPr>
              <a:t>(</a:t>
            </a:r>
            <a:r>
              <a:rPr lang="en-US" sz="3600" i="1" dirty="0">
                <a:solidFill>
                  <a:schemeClr val="bg1"/>
                </a:solidFill>
                <a:latin typeface="Arial" charset="0"/>
              </a:rPr>
              <a:t>Kirkbi v. </a:t>
            </a:r>
            <a:r>
              <a:rPr lang="en-US" sz="3600" i="1" dirty="0" err="1">
                <a:solidFill>
                  <a:schemeClr val="bg1"/>
                </a:solidFill>
                <a:latin typeface="Arial" charset="0"/>
              </a:rPr>
              <a:t>Ritvik</a:t>
            </a:r>
            <a:r>
              <a:rPr lang="en-US" sz="3600" dirty="0">
                <a:solidFill>
                  <a:schemeClr val="bg1"/>
                </a:solidFill>
                <a:latin typeface="Arial" charset="0"/>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106</a:t>
            </a:fld>
            <a:endParaRPr lang="en-US"/>
          </a:p>
        </p:txBody>
      </p:sp>
    </p:spTree>
    <p:extLst>
      <p:ext uri="{BB962C8B-B14F-4D97-AF65-F5344CB8AC3E}">
        <p14:creationId xmlns:p14="http://schemas.microsoft.com/office/powerpoint/2010/main" val="28196183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1758"/>
            <a:ext cx="8229600" cy="784141"/>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The Test Person </a:t>
            </a:r>
            <a:r>
              <a:rPr lang="en-US" dirty="0">
                <a:solidFill>
                  <a:srgbClr val="FF0000"/>
                </a:solidFill>
              </a:rPr>
              <a:t>1</a:t>
            </a:r>
          </a:p>
        </p:txBody>
      </p:sp>
      <p:sp>
        <p:nvSpPr>
          <p:cNvPr id="2" name="Content Placeholder 1"/>
          <p:cNvSpPr>
            <a:spLocks noGrp="1"/>
          </p:cNvSpPr>
          <p:nvPr>
            <p:ph idx="1"/>
          </p:nvPr>
        </p:nvSpPr>
        <p:spPr>
          <a:xfrm>
            <a:off x="213757" y="1020279"/>
            <a:ext cx="8775864" cy="4822382"/>
          </a:xfrm>
        </p:spPr>
        <p:txBody>
          <a:bodyPr>
            <a:normAutofit lnSpcReduction="10000"/>
          </a:bodyPr>
          <a:lstStyle/>
          <a:p>
            <a:pPr marL="0" indent="0">
              <a:lnSpc>
                <a:spcPct val="100000"/>
              </a:lnSpc>
              <a:buNone/>
            </a:pPr>
            <a:r>
              <a:rPr lang="en-US" sz="2300" b="1" dirty="0">
                <a:solidFill>
                  <a:srgbClr val="FF0000"/>
                </a:solidFill>
              </a:rPr>
              <a:t>“The test person” </a:t>
            </a:r>
            <a:r>
              <a:rPr lang="en-US" sz="2300" b="1" dirty="0">
                <a:solidFill>
                  <a:srgbClr val="FFFF00"/>
                </a:solidFill>
              </a:rPr>
              <a:t>is used in assessing confusion or the likelihood of confusion  is crucial to the passing off analysis.  </a:t>
            </a:r>
            <a:endParaRPr lang="en-CA" sz="2300" b="1" dirty="0">
              <a:solidFill>
                <a:srgbClr val="FFFF00"/>
              </a:solidFill>
            </a:endParaRPr>
          </a:p>
          <a:p>
            <a:pPr>
              <a:lnSpc>
                <a:spcPct val="100000"/>
              </a:lnSpc>
            </a:pPr>
            <a:r>
              <a:rPr lang="en-US" sz="2300" dirty="0">
                <a:solidFill>
                  <a:schemeClr val="bg1"/>
                </a:solidFill>
              </a:rPr>
              <a:t>Can vary depending on the nature of the goods or services at issue.  So in a case involving </a:t>
            </a:r>
            <a:r>
              <a:rPr lang="en-US" sz="2300" dirty="0">
                <a:solidFill>
                  <a:srgbClr val="FFFF00"/>
                </a:solidFill>
              </a:rPr>
              <a:t>lemon juice </a:t>
            </a:r>
            <a:r>
              <a:rPr lang="en-US" sz="2300" dirty="0">
                <a:solidFill>
                  <a:schemeClr val="bg1"/>
                </a:solidFill>
              </a:rPr>
              <a:t>in a squeeze bottle (</a:t>
            </a:r>
            <a:r>
              <a:rPr lang="en-US" sz="2300" i="1" u="sng" dirty="0">
                <a:solidFill>
                  <a:schemeClr val="bg1"/>
                </a:solidFill>
              </a:rPr>
              <a:t>RECKITT &amp; COLMAN</a:t>
            </a:r>
            <a:r>
              <a:rPr lang="en-US" sz="2300" dirty="0">
                <a:solidFill>
                  <a:schemeClr val="bg1"/>
                </a:solidFill>
              </a:rPr>
              <a:t>) </a:t>
            </a:r>
            <a:r>
              <a:rPr lang="en-CA" sz="2300" dirty="0">
                <a:solidFill>
                  <a:schemeClr val="bg1"/>
                </a:solidFill>
              </a:rPr>
              <a:t>t</a:t>
            </a:r>
            <a:r>
              <a:rPr lang="en-US" sz="2300" dirty="0">
                <a:solidFill>
                  <a:schemeClr val="bg1"/>
                </a:solidFill>
              </a:rPr>
              <a:t>he test person was the “</a:t>
            </a:r>
            <a:r>
              <a:rPr lang="en-US" sz="2300" dirty="0">
                <a:solidFill>
                  <a:srgbClr val="FFFF00"/>
                </a:solidFill>
              </a:rPr>
              <a:t>shopper in a hurry</a:t>
            </a:r>
            <a:r>
              <a:rPr lang="en-US" sz="2300" dirty="0">
                <a:solidFill>
                  <a:schemeClr val="bg1"/>
                </a:solidFill>
              </a:rPr>
              <a:t>”</a:t>
            </a:r>
            <a:endParaRPr lang="en-CA" sz="2300" dirty="0">
              <a:solidFill>
                <a:schemeClr val="bg1"/>
              </a:solidFill>
            </a:endParaRPr>
          </a:p>
          <a:p>
            <a:pPr lvl="0">
              <a:lnSpc>
                <a:spcPct val="100000"/>
              </a:lnSpc>
            </a:pPr>
            <a:r>
              <a:rPr lang="en-US" sz="2300" dirty="0">
                <a:solidFill>
                  <a:schemeClr val="bg1"/>
                </a:solidFill>
              </a:rPr>
              <a:t>Case suggests that if the product is an </a:t>
            </a:r>
            <a:r>
              <a:rPr lang="en-US" sz="2300" dirty="0">
                <a:solidFill>
                  <a:srgbClr val="FFFF00"/>
                </a:solidFill>
              </a:rPr>
              <a:t>inexpensive mass market item</a:t>
            </a:r>
            <a:r>
              <a:rPr lang="en-US" sz="2300" dirty="0">
                <a:solidFill>
                  <a:schemeClr val="bg1"/>
                </a:solidFill>
              </a:rPr>
              <a:t>, one usually </a:t>
            </a:r>
            <a:r>
              <a:rPr lang="en-US" sz="2300" dirty="0">
                <a:solidFill>
                  <a:srgbClr val="FFFF00"/>
                </a:solidFill>
              </a:rPr>
              <a:t>part of a shopping trip </a:t>
            </a:r>
            <a:r>
              <a:rPr lang="en-US" sz="2300" dirty="0">
                <a:solidFill>
                  <a:schemeClr val="bg1"/>
                </a:solidFill>
              </a:rPr>
              <a:t>for multiple items, where the consumer is likely to take it quickly from the shelf and toss it in their shopping cart, then  </a:t>
            </a:r>
            <a:r>
              <a:rPr lang="en-US" sz="2300" i="1" dirty="0">
                <a:solidFill>
                  <a:srgbClr val="FF0000"/>
                </a:solidFill>
              </a:rPr>
              <a:t>similarities in product appearance are more likely to lead to confusion</a:t>
            </a:r>
            <a:r>
              <a:rPr lang="en-US" sz="2300" dirty="0">
                <a:solidFill>
                  <a:schemeClr val="bg1"/>
                </a:solidFill>
              </a:rPr>
              <a:t>. </a:t>
            </a:r>
            <a:endParaRPr lang="en-CA" sz="2300" dirty="0">
              <a:solidFill>
                <a:schemeClr val="bg1"/>
              </a:solidFill>
            </a:endParaRPr>
          </a:p>
          <a:p>
            <a:pPr>
              <a:lnSpc>
                <a:spcPct val="100000"/>
              </a:lnSpc>
            </a:pPr>
            <a:r>
              <a:rPr lang="en-US" sz="2300" dirty="0">
                <a:solidFill>
                  <a:schemeClr val="bg1"/>
                </a:solidFill>
              </a:rPr>
              <a:t>If the item in question is a </a:t>
            </a:r>
            <a:r>
              <a:rPr lang="en-US" sz="2300" dirty="0">
                <a:solidFill>
                  <a:srgbClr val="FFFF00"/>
                </a:solidFill>
              </a:rPr>
              <a:t>luxury item</a:t>
            </a:r>
            <a:r>
              <a:rPr lang="en-US" sz="2300" dirty="0">
                <a:solidFill>
                  <a:schemeClr val="bg1"/>
                </a:solidFill>
              </a:rPr>
              <a:t>, the </a:t>
            </a:r>
            <a:r>
              <a:rPr lang="en-US" sz="2300" dirty="0">
                <a:solidFill>
                  <a:srgbClr val="FFFF00"/>
                </a:solidFill>
              </a:rPr>
              <a:t>consumer may well take more time to inspect </a:t>
            </a:r>
            <a:r>
              <a:rPr lang="en-US" sz="2300" dirty="0">
                <a:solidFill>
                  <a:schemeClr val="bg1"/>
                </a:solidFill>
              </a:rPr>
              <a:t>the item, including the label, brand name, product literature. As a result, </a:t>
            </a:r>
            <a:r>
              <a:rPr lang="en-US" sz="2300" dirty="0">
                <a:solidFill>
                  <a:srgbClr val="FF0000"/>
                </a:solidFill>
              </a:rPr>
              <a:t>similarities in product appearance are less likely to lead to confusion</a:t>
            </a:r>
            <a:r>
              <a:rPr lang="en-US" sz="2300" dirty="0">
                <a:solidFill>
                  <a:schemeClr val="bg1"/>
                </a:solidFill>
              </a:rPr>
              <a:t>.</a:t>
            </a:r>
            <a:endParaRPr lang="en-CA" sz="2300"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107</a:t>
            </a:fld>
            <a:endParaRPr lang="en-US"/>
          </a:p>
        </p:txBody>
      </p:sp>
    </p:spTree>
    <p:extLst>
      <p:ext uri="{BB962C8B-B14F-4D97-AF65-F5344CB8AC3E}">
        <p14:creationId xmlns:p14="http://schemas.microsoft.com/office/powerpoint/2010/main" val="42796458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1758"/>
            <a:ext cx="8229600" cy="784141"/>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The Test Person </a:t>
            </a:r>
            <a:r>
              <a:rPr lang="en-US" dirty="0">
                <a:solidFill>
                  <a:srgbClr val="FF0000"/>
                </a:solidFill>
              </a:rPr>
              <a:t>2</a:t>
            </a:r>
            <a:endParaRPr lang="en-US" b="1" dirty="0">
              <a:solidFill>
                <a:srgbClr val="FFFF00"/>
              </a:solidFill>
            </a:endParaRPr>
          </a:p>
        </p:txBody>
      </p:sp>
      <p:sp>
        <p:nvSpPr>
          <p:cNvPr id="2" name="Content Placeholder 1"/>
          <p:cNvSpPr>
            <a:spLocks noGrp="1"/>
          </p:cNvSpPr>
          <p:nvPr>
            <p:ph idx="1"/>
          </p:nvPr>
        </p:nvSpPr>
        <p:spPr>
          <a:xfrm>
            <a:off x="457200" y="1020278"/>
            <a:ext cx="8229600" cy="4918509"/>
          </a:xfrm>
        </p:spPr>
        <p:txBody>
          <a:bodyPr>
            <a:normAutofit lnSpcReduction="10000"/>
          </a:bodyPr>
          <a:lstStyle/>
          <a:p>
            <a:pPr>
              <a:lnSpc>
                <a:spcPct val="100000"/>
              </a:lnSpc>
            </a:pPr>
            <a:r>
              <a:rPr lang="en-US" sz="2800" b="1" dirty="0">
                <a:solidFill>
                  <a:srgbClr val="FFFF00"/>
                </a:solidFill>
              </a:rPr>
              <a:t>Why is the test person so important to the passing off analysis</a:t>
            </a:r>
            <a:r>
              <a:rPr lang="en-US" sz="2800" b="1" dirty="0">
                <a:solidFill>
                  <a:srgbClr val="FF0000"/>
                </a:solidFill>
              </a:rPr>
              <a:t>?</a:t>
            </a:r>
            <a:endParaRPr lang="en-CA" sz="2800" dirty="0">
              <a:solidFill>
                <a:srgbClr val="FF0000"/>
              </a:solidFill>
            </a:endParaRPr>
          </a:p>
          <a:p>
            <a:pPr>
              <a:lnSpc>
                <a:spcPct val="100000"/>
              </a:lnSpc>
            </a:pPr>
            <a:r>
              <a:rPr lang="en-US" sz="2800" dirty="0">
                <a:solidFill>
                  <a:srgbClr val="FFFF00"/>
                </a:solidFill>
              </a:rPr>
              <a:t>Impacts the confusion/misrepresentation requirement</a:t>
            </a:r>
            <a:r>
              <a:rPr lang="en-US" sz="2800" dirty="0">
                <a:solidFill>
                  <a:schemeClr val="bg1"/>
                </a:solidFill>
              </a:rPr>
              <a:t>.</a:t>
            </a:r>
            <a:endParaRPr lang="en-CA" sz="2800" dirty="0">
              <a:solidFill>
                <a:schemeClr val="bg1"/>
              </a:solidFill>
            </a:endParaRPr>
          </a:p>
          <a:p>
            <a:pPr>
              <a:lnSpc>
                <a:spcPct val="100000"/>
              </a:lnSpc>
            </a:pPr>
            <a:r>
              <a:rPr lang="en-US" sz="2800" dirty="0">
                <a:solidFill>
                  <a:schemeClr val="bg1"/>
                </a:solidFill>
              </a:rPr>
              <a:t>If you </a:t>
            </a:r>
            <a:r>
              <a:rPr lang="en-US" sz="2800" dirty="0">
                <a:solidFill>
                  <a:srgbClr val="FFFF00"/>
                </a:solidFill>
              </a:rPr>
              <a:t>attribute knowledge, sophistication </a:t>
            </a:r>
            <a:r>
              <a:rPr lang="en-US" sz="2800" dirty="0">
                <a:solidFill>
                  <a:schemeClr val="bg1"/>
                </a:solidFill>
              </a:rPr>
              <a:t>to the test person = </a:t>
            </a:r>
            <a:r>
              <a:rPr lang="en-US" sz="2800" dirty="0">
                <a:solidFill>
                  <a:srgbClr val="FF0000"/>
                </a:solidFill>
              </a:rPr>
              <a:t>less likely to be confused </a:t>
            </a:r>
            <a:endParaRPr lang="en-CA" sz="2800" dirty="0">
              <a:solidFill>
                <a:srgbClr val="FF0000"/>
              </a:solidFill>
            </a:endParaRPr>
          </a:p>
          <a:p>
            <a:pPr>
              <a:lnSpc>
                <a:spcPct val="100000"/>
              </a:lnSpc>
            </a:pPr>
            <a:r>
              <a:rPr lang="en-US" sz="2800" dirty="0">
                <a:solidFill>
                  <a:schemeClr val="bg1"/>
                </a:solidFill>
              </a:rPr>
              <a:t>If you say that the </a:t>
            </a:r>
            <a:r>
              <a:rPr lang="en-US" sz="2800" dirty="0">
                <a:solidFill>
                  <a:srgbClr val="FFFF00"/>
                </a:solidFill>
              </a:rPr>
              <a:t>test person is in a hurry</a:t>
            </a:r>
            <a:r>
              <a:rPr lang="en-US" sz="2800" dirty="0">
                <a:solidFill>
                  <a:schemeClr val="bg1"/>
                </a:solidFill>
              </a:rPr>
              <a:t>, not a lot of time = more likely to be confused.</a:t>
            </a:r>
            <a:endParaRPr lang="en-CA" sz="2800" dirty="0">
              <a:solidFill>
                <a:schemeClr val="bg1"/>
              </a:solidFill>
            </a:endParaRPr>
          </a:p>
          <a:p>
            <a:pPr>
              <a:lnSpc>
                <a:spcPct val="100000"/>
              </a:lnSpc>
            </a:pPr>
            <a:r>
              <a:rPr lang="en-US" sz="2800" dirty="0">
                <a:solidFill>
                  <a:schemeClr val="bg1"/>
                </a:solidFill>
              </a:rPr>
              <a:t>Varying </a:t>
            </a:r>
            <a:r>
              <a:rPr lang="en-US" sz="2800" dirty="0">
                <a:solidFill>
                  <a:srgbClr val="FFFF00"/>
                </a:solidFill>
              </a:rPr>
              <a:t>interpretations of the “test person” could either expand or narrow the tort of passing off</a:t>
            </a:r>
            <a:r>
              <a:rPr lang="en-US" sz="2800" dirty="0">
                <a:solidFill>
                  <a:schemeClr val="bg1"/>
                </a:solidFill>
              </a:rPr>
              <a:t>. As a corollary, it </a:t>
            </a:r>
            <a:r>
              <a:rPr lang="en-US" sz="2800" dirty="0">
                <a:solidFill>
                  <a:srgbClr val="FFFF00"/>
                </a:solidFill>
              </a:rPr>
              <a:t>either increases, or restricts competition</a:t>
            </a:r>
            <a:r>
              <a:rPr lang="en-US" sz="2800" dirty="0">
                <a:solidFill>
                  <a:schemeClr val="bg1"/>
                </a:solidFill>
              </a:rPr>
              <a:t>. </a:t>
            </a:r>
            <a:endParaRPr lang="en-CA" sz="2800"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108</a:t>
            </a:fld>
            <a:endParaRPr lang="en-US"/>
          </a:p>
        </p:txBody>
      </p:sp>
    </p:spTree>
    <p:extLst>
      <p:ext uri="{BB962C8B-B14F-4D97-AF65-F5344CB8AC3E}">
        <p14:creationId xmlns:p14="http://schemas.microsoft.com/office/powerpoint/2010/main" val="6308162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E9911-B109-E448-BD3C-DFDBE1DC4A84}"/>
              </a:ext>
            </a:extLst>
          </p:cNvPr>
          <p:cNvPicPr>
            <a:picLocks noChangeAspect="1"/>
          </p:cNvPicPr>
          <p:nvPr/>
        </p:nvPicPr>
        <p:blipFill>
          <a:blip r:embed="rId2"/>
          <a:stretch>
            <a:fillRect/>
          </a:stretch>
        </p:blipFill>
        <p:spPr>
          <a:xfrm>
            <a:off x="3073400" y="958315"/>
            <a:ext cx="2997200" cy="4229100"/>
          </a:xfrm>
          <a:prstGeom prst="rect">
            <a:avLst/>
          </a:prstGeom>
        </p:spPr>
      </p:pic>
      <p:sp>
        <p:nvSpPr>
          <p:cNvPr id="3" name="TextBox 2">
            <a:extLst>
              <a:ext uri="{FF2B5EF4-FFF2-40B4-BE49-F238E27FC236}">
                <a16:creationId xmlns:a16="http://schemas.microsoft.com/office/drawing/2014/main" id="{C62069A4-7AB9-9047-8EC7-24FB8C78A55D}"/>
              </a:ext>
            </a:extLst>
          </p:cNvPr>
          <p:cNvSpPr txBox="1"/>
          <p:nvPr/>
        </p:nvSpPr>
        <p:spPr>
          <a:xfrm>
            <a:off x="2293171" y="5409398"/>
            <a:ext cx="4557658" cy="369332"/>
          </a:xfrm>
          <a:prstGeom prst="rect">
            <a:avLst/>
          </a:prstGeom>
          <a:noFill/>
        </p:spPr>
        <p:txBody>
          <a:bodyPr wrap="none" rtlCol="0">
            <a:spAutoFit/>
          </a:bodyPr>
          <a:lstStyle/>
          <a:p>
            <a:r>
              <a:rPr lang="en-US" dirty="0">
                <a:solidFill>
                  <a:srgbClr val="FFFF00"/>
                </a:solidFill>
              </a:rPr>
              <a:t>What would a detailed case review reveal</a:t>
            </a:r>
            <a:r>
              <a:rPr lang="en-US" dirty="0">
                <a:solidFill>
                  <a:srgbClr val="FF0000"/>
                </a:solidFill>
              </a:rPr>
              <a:t>?</a:t>
            </a:r>
          </a:p>
        </p:txBody>
      </p:sp>
    </p:spTree>
    <p:extLst>
      <p:ext uri="{BB962C8B-B14F-4D97-AF65-F5344CB8AC3E}">
        <p14:creationId xmlns:p14="http://schemas.microsoft.com/office/powerpoint/2010/main" val="3513016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1613-7F8F-E246-A0C2-9BA83B1081F1}"/>
              </a:ext>
            </a:extLst>
          </p:cNvPr>
          <p:cNvSpPr>
            <a:spLocks noGrp="1"/>
          </p:cNvSpPr>
          <p:nvPr>
            <p:ph type="title"/>
          </p:nvPr>
        </p:nvSpPr>
        <p:spPr>
          <a:xfrm>
            <a:off x="457200" y="235153"/>
            <a:ext cx="8229600" cy="1016000"/>
          </a:xfrm>
        </p:spPr>
        <p:txBody>
          <a:bodyPr/>
          <a:lstStyle/>
          <a:p>
            <a:pPr algn="ctr"/>
            <a:r>
              <a:rPr lang="en-US" dirty="0">
                <a:solidFill>
                  <a:schemeClr val="bg1"/>
                </a:solidFill>
              </a:rPr>
              <a:t>Let’s talk about</a:t>
            </a:r>
            <a:r>
              <a:rPr lang="en-US" dirty="0">
                <a:solidFill>
                  <a:srgbClr val="FF0000"/>
                </a:solidFill>
              </a:rPr>
              <a:t>…</a:t>
            </a:r>
          </a:p>
        </p:txBody>
      </p:sp>
      <p:sp>
        <p:nvSpPr>
          <p:cNvPr id="3" name="TextBox 2">
            <a:extLst>
              <a:ext uri="{FF2B5EF4-FFF2-40B4-BE49-F238E27FC236}">
                <a16:creationId xmlns:a16="http://schemas.microsoft.com/office/drawing/2014/main" id="{02E7A8AF-A6AF-A344-98F5-5DB155978C65}"/>
              </a:ext>
            </a:extLst>
          </p:cNvPr>
          <p:cNvSpPr txBox="1"/>
          <p:nvPr/>
        </p:nvSpPr>
        <p:spPr>
          <a:xfrm>
            <a:off x="3321269" y="1650125"/>
            <a:ext cx="4046482" cy="3046988"/>
          </a:xfrm>
          <a:prstGeom prst="rect">
            <a:avLst/>
          </a:prstGeom>
          <a:noFill/>
        </p:spPr>
        <p:txBody>
          <a:bodyPr wrap="square" rtlCol="0">
            <a:spAutoFit/>
          </a:bodyPr>
          <a:lstStyle/>
          <a:p>
            <a:r>
              <a:rPr lang="en-US" sz="9600" dirty="0">
                <a:highlight>
                  <a:srgbClr val="FFFF00"/>
                </a:highlight>
              </a:rPr>
              <a:t>The 30%</a:t>
            </a:r>
          </a:p>
        </p:txBody>
      </p:sp>
    </p:spTree>
    <p:extLst>
      <p:ext uri="{BB962C8B-B14F-4D97-AF65-F5344CB8AC3E}">
        <p14:creationId xmlns:p14="http://schemas.microsoft.com/office/powerpoint/2010/main" val="21857124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3"/>
            <a:ext cx="8229600" cy="833819"/>
          </a:xfrm>
        </p:spPr>
        <p:txBody>
          <a:bodyPr/>
          <a:lstStyle/>
          <a:p>
            <a:r>
              <a:rPr lang="en-US" b="1" dirty="0">
                <a:solidFill>
                  <a:srgbClr val="FFFF00"/>
                </a:solidFill>
              </a:rPr>
              <a:t>Passing off</a:t>
            </a:r>
          </a:p>
        </p:txBody>
      </p:sp>
      <p:sp>
        <p:nvSpPr>
          <p:cNvPr id="2" name="Content Placeholder 1"/>
          <p:cNvSpPr>
            <a:spLocks noGrp="1"/>
          </p:cNvSpPr>
          <p:nvPr>
            <p:ph idx="1"/>
          </p:nvPr>
        </p:nvSpPr>
        <p:spPr>
          <a:xfrm>
            <a:off x="457200" y="1039528"/>
            <a:ext cx="8229600" cy="4710015"/>
          </a:xfrm>
        </p:spPr>
        <p:txBody>
          <a:bodyPr>
            <a:normAutofit fontScale="92500"/>
          </a:bodyPr>
          <a:lstStyle/>
          <a:p>
            <a:pPr marL="57150" indent="0">
              <a:lnSpc>
                <a:spcPct val="100000"/>
              </a:lnSpc>
              <a:buNone/>
            </a:pPr>
            <a:r>
              <a:rPr lang="en-US" sz="2400" b="1" i="1" dirty="0">
                <a:solidFill>
                  <a:srgbClr val="00B0F0"/>
                </a:solidFill>
              </a:rPr>
              <a:t>British Columbia Automobile Assn. v. Office and Professional Employees' International Union, Local 378</a:t>
            </a:r>
            <a:r>
              <a:rPr lang="en-US" sz="2400" b="1" dirty="0">
                <a:solidFill>
                  <a:srgbClr val="00B0F0"/>
                </a:solidFill>
              </a:rPr>
              <a:t>, </a:t>
            </a:r>
            <a:r>
              <a:rPr lang="en-US" sz="2400" dirty="0">
                <a:solidFill>
                  <a:srgbClr val="00B0F0"/>
                </a:solidFill>
              </a:rPr>
              <a:t>2001 BCSC 156 (B.C.S.C.)</a:t>
            </a:r>
            <a:endParaRPr lang="en-CA" sz="2400" dirty="0">
              <a:solidFill>
                <a:srgbClr val="00B0F0"/>
              </a:solidFill>
            </a:endParaRPr>
          </a:p>
          <a:p>
            <a:pPr>
              <a:lnSpc>
                <a:spcPct val="100000"/>
              </a:lnSpc>
            </a:pPr>
            <a:r>
              <a:rPr lang="en-US" sz="2400" dirty="0">
                <a:solidFill>
                  <a:schemeClr val="bg1"/>
                </a:solidFill>
                <a:latin typeface="Arial" charset="0"/>
              </a:rPr>
              <a:t>During a </a:t>
            </a:r>
            <a:r>
              <a:rPr lang="en-US" sz="2400" dirty="0" err="1">
                <a:solidFill>
                  <a:schemeClr val="bg1"/>
                </a:solidFill>
                <a:latin typeface="Arial" charset="0"/>
              </a:rPr>
              <a:t>labour</a:t>
            </a:r>
            <a:r>
              <a:rPr lang="en-US" sz="2400" dirty="0">
                <a:solidFill>
                  <a:schemeClr val="bg1"/>
                </a:solidFill>
                <a:latin typeface="Arial" charset="0"/>
              </a:rPr>
              <a:t> dispute, </a:t>
            </a:r>
            <a:r>
              <a:rPr lang="en-US" sz="2400" dirty="0">
                <a:solidFill>
                  <a:srgbClr val="FFFF00"/>
                </a:solidFill>
                <a:latin typeface="Arial" charset="0"/>
              </a:rPr>
              <a:t>Union creates various versions of websites similar to the BCAA</a:t>
            </a:r>
            <a:r>
              <a:rPr lang="ja-JP" altLang="en-US" sz="2400" dirty="0">
                <a:solidFill>
                  <a:srgbClr val="FFFF00"/>
                </a:solidFill>
                <a:latin typeface="Arial" charset="0"/>
              </a:rPr>
              <a:t>’</a:t>
            </a:r>
            <a:r>
              <a:rPr lang="en-US" sz="2400" dirty="0">
                <a:solidFill>
                  <a:srgbClr val="FFFF00"/>
                </a:solidFill>
                <a:latin typeface="Arial" charset="0"/>
              </a:rPr>
              <a:t>s website in appearance and uses the BCAA</a:t>
            </a:r>
            <a:r>
              <a:rPr lang="ja-JP" altLang="en-US" sz="2400" dirty="0">
                <a:solidFill>
                  <a:srgbClr val="FFFF00"/>
                </a:solidFill>
                <a:latin typeface="Arial" charset="0"/>
              </a:rPr>
              <a:t>’</a:t>
            </a:r>
            <a:r>
              <a:rPr lang="en-US" sz="2400" dirty="0">
                <a:solidFill>
                  <a:srgbClr val="FFFF00"/>
                </a:solidFill>
                <a:latin typeface="Arial" charset="0"/>
              </a:rPr>
              <a:t>s trademarks</a:t>
            </a:r>
            <a:r>
              <a:rPr lang="en-US" sz="2400" dirty="0">
                <a:solidFill>
                  <a:schemeClr val="bg1"/>
                </a:solidFill>
                <a:latin typeface="Arial" charset="0"/>
              </a:rPr>
              <a:t> in its domain name and meta tags</a:t>
            </a:r>
          </a:p>
          <a:p>
            <a:pPr>
              <a:lnSpc>
                <a:spcPct val="100000"/>
              </a:lnSpc>
            </a:pPr>
            <a:r>
              <a:rPr lang="en-US" sz="2400" dirty="0">
                <a:solidFill>
                  <a:schemeClr val="bg1"/>
                </a:solidFill>
              </a:rPr>
              <a:t>Union used the domain names “</a:t>
            </a:r>
            <a:r>
              <a:rPr lang="en-US" sz="2400" i="1" dirty="0" err="1">
                <a:solidFill>
                  <a:schemeClr val="bg1"/>
                </a:solidFill>
              </a:rPr>
              <a:t>bcaaonstrike</a:t>
            </a:r>
            <a:r>
              <a:rPr lang="en-US" sz="2400" dirty="0">
                <a:solidFill>
                  <a:schemeClr val="bg1"/>
                </a:solidFill>
              </a:rPr>
              <a:t>” and “</a:t>
            </a:r>
            <a:r>
              <a:rPr lang="en-US" sz="2400" i="1" dirty="0" err="1">
                <a:solidFill>
                  <a:schemeClr val="bg1"/>
                </a:solidFill>
              </a:rPr>
              <a:t>bcaabacktowork</a:t>
            </a:r>
            <a:r>
              <a:rPr lang="en-US" sz="2400" dirty="0">
                <a:solidFill>
                  <a:schemeClr val="bg1"/>
                </a:solidFill>
              </a:rPr>
              <a:t>” - Websites </a:t>
            </a:r>
            <a:r>
              <a:rPr lang="en-US" sz="2400" i="1" u="sng" dirty="0">
                <a:solidFill>
                  <a:schemeClr val="bg1"/>
                </a:solidFill>
                <a:hlinkClick r:id="rId3">
                  <a:extLst>
                    <a:ext uri="{A12FA001-AC4F-418D-AE19-62706E023703}">
                      <ahyp:hlinkClr xmlns:ahyp="http://schemas.microsoft.com/office/drawing/2018/hyperlinkcolor" val="tx"/>
                    </a:ext>
                  </a:extLst>
                </a:hlinkClick>
              </a:rPr>
              <a:t>www.bcaaonstrike.com</a:t>
            </a:r>
            <a:r>
              <a:rPr lang="en-US" sz="2400" i="1" dirty="0">
                <a:solidFill>
                  <a:schemeClr val="bg1"/>
                </a:solidFill>
              </a:rPr>
              <a:t> </a:t>
            </a:r>
            <a:r>
              <a:rPr lang="en-US" sz="2400" dirty="0">
                <a:solidFill>
                  <a:schemeClr val="bg1"/>
                </a:solidFill>
              </a:rPr>
              <a:t>and </a:t>
            </a:r>
            <a:r>
              <a:rPr lang="en-US" sz="2400" i="1" dirty="0" err="1">
                <a:solidFill>
                  <a:schemeClr val="bg1"/>
                </a:solidFill>
              </a:rPr>
              <a:t>www.bcaabacktowork.com</a:t>
            </a:r>
            <a:r>
              <a:rPr lang="en-US" sz="2400" i="1" dirty="0">
                <a:solidFill>
                  <a:schemeClr val="bg1"/>
                </a:solidFill>
              </a:rPr>
              <a:t> </a:t>
            </a:r>
            <a:endParaRPr lang="en-US" sz="2400" i="1" dirty="0">
              <a:solidFill>
                <a:schemeClr val="bg1"/>
              </a:solidFill>
              <a:latin typeface="Arial" charset="0"/>
            </a:endParaRPr>
          </a:p>
          <a:p>
            <a:pPr>
              <a:lnSpc>
                <a:spcPct val="100000"/>
              </a:lnSpc>
            </a:pPr>
            <a:r>
              <a:rPr lang="en-US" sz="2400" dirty="0">
                <a:solidFill>
                  <a:srgbClr val="FFFF00"/>
                </a:solidFill>
                <a:latin typeface="Arial" charset="0"/>
              </a:rPr>
              <a:t>Passing off</a:t>
            </a:r>
            <a:r>
              <a:rPr lang="en-US" sz="2400" dirty="0">
                <a:solidFill>
                  <a:srgbClr val="FF0000"/>
                </a:solidFill>
                <a:latin typeface="Arial" charset="0"/>
              </a:rPr>
              <a:t>? </a:t>
            </a:r>
          </a:p>
          <a:p>
            <a:pPr>
              <a:lnSpc>
                <a:spcPct val="100000"/>
              </a:lnSpc>
            </a:pPr>
            <a:r>
              <a:rPr lang="en-US" sz="2400" dirty="0" err="1">
                <a:solidFill>
                  <a:schemeClr val="bg1"/>
                </a:solidFill>
                <a:latin typeface="Arial" charset="0"/>
              </a:rPr>
              <a:t>Sigurdson</a:t>
            </a:r>
            <a:r>
              <a:rPr lang="en-US" sz="2400" dirty="0">
                <a:solidFill>
                  <a:schemeClr val="bg1"/>
                </a:solidFill>
                <a:latin typeface="Arial" charset="0"/>
              </a:rPr>
              <a:t> J. finds context (</a:t>
            </a:r>
            <a:r>
              <a:rPr lang="en-US" sz="2400" dirty="0" err="1">
                <a:solidFill>
                  <a:schemeClr val="bg1"/>
                </a:solidFill>
                <a:latin typeface="Arial" charset="0"/>
              </a:rPr>
              <a:t>labour</a:t>
            </a:r>
            <a:r>
              <a:rPr lang="en-US" sz="2400" dirty="0">
                <a:solidFill>
                  <a:schemeClr val="bg1"/>
                </a:solidFill>
                <a:latin typeface="Arial" charset="0"/>
              </a:rPr>
              <a:t> dispute) significant to determination…</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110</a:t>
            </a:fld>
            <a:endParaRPr lang="en-US"/>
          </a:p>
        </p:txBody>
      </p:sp>
    </p:spTree>
    <p:extLst>
      <p:ext uri="{BB962C8B-B14F-4D97-AF65-F5344CB8AC3E}">
        <p14:creationId xmlns:p14="http://schemas.microsoft.com/office/powerpoint/2010/main" val="1317787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3"/>
            <a:ext cx="8229600" cy="833819"/>
          </a:xfrm>
        </p:spPr>
        <p:txBody>
          <a:bodyPr/>
          <a:lstStyle/>
          <a:p>
            <a:r>
              <a:rPr lang="en-US" b="1" dirty="0">
                <a:solidFill>
                  <a:srgbClr val="FFFF00"/>
                </a:solidFill>
              </a:rPr>
              <a:t>Passing off</a:t>
            </a:r>
          </a:p>
        </p:txBody>
      </p:sp>
      <p:sp>
        <p:nvSpPr>
          <p:cNvPr id="2" name="Content Placeholder 1"/>
          <p:cNvSpPr>
            <a:spLocks noGrp="1"/>
          </p:cNvSpPr>
          <p:nvPr>
            <p:ph idx="1"/>
          </p:nvPr>
        </p:nvSpPr>
        <p:spPr>
          <a:xfrm>
            <a:off x="457199" y="1039528"/>
            <a:ext cx="8571297" cy="4710015"/>
          </a:xfrm>
        </p:spPr>
        <p:txBody>
          <a:bodyPr>
            <a:normAutofit fontScale="92500" lnSpcReduction="20000"/>
          </a:bodyPr>
          <a:lstStyle/>
          <a:p>
            <a:pPr marL="57150" indent="0">
              <a:lnSpc>
                <a:spcPct val="110000"/>
              </a:lnSpc>
              <a:buNone/>
            </a:pPr>
            <a:r>
              <a:rPr lang="en-US" sz="2400" b="1" i="1" dirty="0">
                <a:solidFill>
                  <a:srgbClr val="00B0F0"/>
                </a:solidFill>
              </a:rPr>
              <a:t>British Columbia Automobile Assn. v. Office and Professional Employees' International Union, Local 378</a:t>
            </a:r>
            <a:r>
              <a:rPr lang="en-US" sz="2400" b="1" dirty="0">
                <a:solidFill>
                  <a:srgbClr val="00B0F0"/>
                </a:solidFill>
              </a:rPr>
              <a:t>, </a:t>
            </a:r>
            <a:r>
              <a:rPr lang="en-US" sz="2400" dirty="0">
                <a:solidFill>
                  <a:srgbClr val="00B0F0"/>
                </a:solidFill>
              </a:rPr>
              <a:t>2001 BCSC 156 (B.C.S.C.)</a:t>
            </a:r>
          </a:p>
          <a:p>
            <a:pPr>
              <a:lnSpc>
                <a:spcPct val="110000"/>
              </a:lnSpc>
            </a:pPr>
            <a:r>
              <a:rPr lang="en-US" b="1" dirty="0">
                <a:solidFill>
                  <a:srgbClr val="FF0000"/>
                </a:solidFill>
              </a:rPr>
              <a:t>First website</a:t>
            </a:r>
            <a:r>
              <a:rPr lang="en-US" dirty="0">
                <a:solidFill>
                  <a:srgbClr val="FF0000"/>
                </a:solidFill>
              </a:rPr>
              <a:t> </a:t>
            </a:r>
            <a:r>
              <a:rPr lang="en-US" dirty="0">
                <a:solidFill>
                  <a:schemeClr val="bg1"/>
                </a:solidFill>
              </a:rPr>
              <a:t>looked very similar to the 1997 BCAA site</a:t>
            </a:r>
            <a:endParaRPr lang="en-CA" dirty="0">
              <a:solidFill>
                <a:schemeClr val="bg1"/>
              </a:solidFill>
            </a:endParaRPr>
          </a:p>
          <a:p>
            <a:pPr>
              <a:lnSpc>
                <a:spcPct val="110000"/>
              </a:lnSpc>
            </a:pPr>
            <a:r>
              <a:rPr lang="en-US" dirty="0">
                <a:solidFill>
                  <a:schemeClr val="bg1"/>
                </a:solidFill>
              </a:rPr>
              <a:t>The phrase “Greetings BCAA is on strike” is on the website</a:t>
            </a:r>
            <a:endParaRPr lang="en-CA" dirty="0">
              <a:solidFill>
                <a:schemeClr val="bg1"/>
              </a:solidFill>
            </a:endParaRPr>
          </a:p>
          <a:p>
            <a:pPr>
              <a:lnSpc>
                <a:spcPct val="110000"/>
              </a:lnSpc>
            </a:pPr>
            <a:r>
              <a:rPr lang="en-US" dirty="0">
                <a:solidFill>
                  <a:schemeClr val="bg1"/>
                </a:solidFill>
              </a:rPr>
              <a:t>Similarities with BCAA website design; </a:t>
            </a:r>
            <a:r>
              <a:rPr lang="en-US" dirty="0" err="1">
                <a:solidFill>
                  <a:schemeClr val="bg1"/>
                </a:solidFill>
              </a:rPr>
              <a:t>colour</a:t>
            </a:r>
            <a:r>
              <a:rPr lang="en-US" dirty="0">
                <a:solidFill>
                  <a:schemeClr val="bg1"/>
                </a:solidFill>
              </a:rPr>
              <a:t>, size of font, placement of logos</a:t>
            </a:r>
            <a:endParaRPr lang="en-CA" dirty="0">
              <a:solidFill>
                <a:schemeClr val="bg1"/>
              </a:solidFill>
            </a:endParaRPr>
          </a:p>
          <a:p>
            <a:pPr>
              <a:lnSpc>
                <a:spcPct val="110000"/>
              </a:lnSpc>
            </a:pPr>
            <a:r>
              <a:rPr lang="en-US" dirty="0">
                <a:solidFill>
                  <a:schemeClr val="bg1"/>
                </a:solidFill>
              </a:rPr>
              <a:t>Had CAA and BCAA logos on site</a:t>
            </a:r>
            <a:endParaRPr lang="en-CA" dirty="0">
              <a:solidFill>
                <a:schemeClr val="bg1"/>
              </a:solidFill>
            </a:endParaRPr>
          </a:p>
          <a:p>
            <a:pPr>
              <a:lnSpc>
                <a:spcPct val="110000"/>
              </a:lnSpc>
            </a:pPr>
            <a:r>
              <a:rPr lang="en-US" dirty="0">
                <a:solidFill>
                  <a:schemeClr val="bg1"/>
                </a:solidFill>
              </a:rPr>
              <a:t>Initial meta tags duplicated the 1997 content.</a:t>
            </a:r>
            <a:endParaRPr lang="en-CA" dirty="0">
              <a:solidFill>
                <a:schemeClr val="bg1"/>
              </a:solidFill>
            </a:endParaRPr>
          </a:p>
          <a:p>
            <a:pPr marL="0" indent="0">
              <a:lnSpc>
                <a:spcPct val="110000"/>
              </a:lnSpc>
              <a:buNone/>
            </a:pPr>
            <a:r>
              <a:rPr lang="en-US" b="1" dirty="0">
                <a:solidFill>
                  <a:srgbClr val="FFFF00"/>
                </a:solidFill>
              </a:rPr>
              <a:t>Was there a misrepresentation leading to confusion in this website?</a:t>
            </a:r>
            <a:endParaRPr lang="en-CA" dirty="0">
              <a:solidFill>
                <a:srgbClr val="FFFF00"/>
              </a:solidFill>
            </a:endParaRPr>
          </a:p>
          <a:p>
            <a:pPr>
              <a:lnSpc>
                <a:spcPct val="110000"/>
              </a:lnSpc>
            </a:pPr>
            <a:r>
              <a:rPr lang="en-US" b="1" dirty="0">
                <a:solidFill>
                  <a:schemeClr val="bg1"/>
                </a:solidFill>
              </a:rPr>
              <a:t>Y</a:t>
            </a:r>
            <a:r>
              <a:rPr lang="en-US" dirty="0">
                <a:solidFill>
                  <a:schemeClr val="bg1"/>
                </a:solidFill>
              </a:rPr>
              <a:t>es. With all the similarities, there was misrepresentation that the site was connected to the plaintiff’s site</a:t>
            </a:r>
            <a:endParaRPr lang="en-CA" dirty="0">
              <a:solidFill>
                <a:schemeClr val="bg1"/>
              </a:solidFill>
            </a:endParaRPr>
          </a:p>
          <a:p>
            <a:pPr marL="0" indent="0">
              <a:lnSpc>
                <a:spcPct val="110000"/>
              </a:lnSpc>
              <a:buNone/>
            </a:pPr>
            <a:r>
              <a:rPr lang="en-US" b="1" dirty="0">
                <a:solidFill>
                  <a:srgbClr val="FFFF00"/>
                </a:solidFill>
              </a:rPr>
              <a:t>Who is the test person for internet web sites?</a:t>
            </a:r>
          </a:p>
          <a:p>
            <a:pPr>
              <a:lnSpc>
                <a:spcPct val="110000"/>
              </a:lnSpc>
            </a:pPr>
            <a:r>
              <a:rPr lang="en-US" dirty="0">
                <a:solidFill>
                  <a:srgbClr val="FFFF00"/>
                </a:solidFill>
              </a:rPr>
              <a:t>Union argued </a:t>
            </a:r>
            <a:r>
              <a:rPr lang="en-US" dirty="0">
                <a:solidFill>
                  <a:schemeClr val="bg1"/>
                </a:solidFill>
              </a:rPr>
              <a:t>that the test is a </a:t>
            </a:r>
            <a:r>
              <a:rPr lang="en-US" dirty="0">
                <a:solidFill>
                  <a:srgbClr val="FFFF00"/>
                </a:solidFill>
              </a:rPr>
              <a:t>reasonably prudent user</a:t>
            </a:r>
            <a:r>
              <a:rPr lang="en-US" dirty="0">
                <a:solidFill>
                  <a:schemeClr val="bg1"/>
                </a:solidFill>
              </a:rPr>
              <a:t>. </a:t>
            </a:r>
            <a:r>
              <a:rPr lang="en-US" b="1" dirty="0">
                <a:solidFill>
                  <a:srgbClr val="FF0000"/>
                </a:solidFill>
              </a:rPr>
              <a:t>Rejected </a:t>
            </a:r>
            <a:r>
              <a:rPr lang="en-US" dirty="0">
                <a:solidFill>
                  <a:schemeClr val="bg1"/>
                </a:solidFill>
              </a:rPr>
              <a:t>[Note the broader concept of test person] </a:t>
            </a:r>
            <a:endParaRPr lang="en-CA" dirty="0">
              <a:solidFill>
                <a:schemeClr val="bg1"/>
              </a:solidFill>
            </a:endParaRPr>
          </a:p>
          <a:p>
            <a:pPr>
              <a:lnSpc>
                <a:spcPct val="110000"/>
              </a:lnSpc>
            </a:pPr>
            <a:r>
              <a:rPr lang="en-US" dirty="0">
                <a:solidFill>
                  <a:srgbClr val="FF0000"/>
                </a:solidFill>
              </a:rPr>
              <a:t>Was the “casual or hurried observer” </a:t>
            </a:r>
            <a:r>
              <a:rPr lang="en-US" dirty="0">
                <a:solidFill>
                  <a:schemeClr val="bg1"/>
                </a:solidFill>
              </a:rPr>
              <a:t>[para. 212]</a:t>
            </a:r>
            <a:endParaRPr lang="en-CA" dirty="0">
              <a:solidFill>
                <a:schemeClr val="bg1"/>
              </a:solidFill>
            </a:endParaRPr>
          </a:p>
          <a:p>
            <a:pPr marL="57150" indent="0">
              <a:lnSpc>
                <a:spcPct val="100000"/>
              </a:lnSpc>
              <a:buNone/>
            </a:pPr>
            <a:endParaRPr lang="en-CA" sz="2400"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111</a:t>
            </a:fld>
            <a:endParaRPr lang="en-US"/>
          </a:p>
        </p:txBody>
      </p:sp>
    </p:spTree>
    <p:extLst>
      <p:ext uri="{BB962C8B-B14F-4D97-AF65-F5344CB8AC3E}">
        <p14:creationId xmlns:p14="http://schemas.microsoft.com/office/powerpoint/2010/main" val="26540418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3"/>
            <a:ext cx="8229600" cy="833819"/>
          </a:xfrm>
        </p:spPr>
        <p:txBody>
          <a:bodyPr/>
          <a:lstStyle/>
          <a:p>
            <a:r>
              <a:rPr lang="en-US" b="1" dirty="0">
                <a:solidFill>
                  <a:srgbClr val="FFFF00"/>
                </a:solidFill>
              </a:rPr>
              <a:t>Passing off</a:t>
            </a:r>
          </a:p>
        </p:txBody>
      </p:sp>
      <p:sp>
        <p:nvSpPr>
          <p:cNvPr id="2" name="Content Placeholder 1"/>
          <p:cNvSpPr>
            <a:spLocks noGrp="1"/>
          </p:cNvSpPr>
          <p:nvPr>
            <p:ph idx="1"/>
          </p:nvPr>
        </p:nvSpPr>
        <p:spPr>
          <a:xfrm>
            <a:off x="457199" y="1039528"/>
            <a:ext cx="8571297" cy="4710015"/>
          </a:xfrm>
        </p:spPr>
        <p:txBody>
          <a:bodyPr>
            <a:normAutofit/>
          </a:bodyPr>
          <a:lstStyle/>
          <a:p>
            <a:pPr marL="57150" indent="0">
              <a:lnSpc>
                <a:spcPct val="100000"/>
              </a:lnSpc>
              <a:buNone/>
            </a:pPr>
            <a:r>
              <a:rPr lang="en-US" sz="2400" b="1" i="1" dirty="0">
                <a:solidFill>
                  <a:srgbClr val="00B0F0"/>
                </a:solidFill>
              </a:rPr>
              <a:t>British Columbia Automobile Assn. v. Office and Professional Employees' International Union, Local 378</a:t>
            </a:r>
            <a:r>
              <a:rPr lang="en-US" sz="2400" b="1" dirty="0">
                <a:solidFill>
                  <a:srgbClr val="00B0F0"/>
                </a:solidFill>
              </a:rPr>
              <a:t>, </a:t>
            </a:r>
            <a:r>
              <a:rPr lang="en-US" sz="2400" dirty="0">
                <a:solidFill>
                  <a:srgbClr val="00B0F0"/>
                </a:solidFill>
              </a:rPr>
              <a:t>2001 BCSC 156 (B.C.S.C.)</a:t>
            </a:r>
          </a:p>
          <a:p>
            <a:pPr marL="0" indent="0">
              <a:lnSpc>
                <a:spcPct val="100000"/>
              </a:lnSpc>
              <a:buNone/>
            </a:pPr>
            <a:r>
              <a:rPr lang="en-US" sz="2400" b="1" dirty="0">
                <a:solidFill>
                  <a:srgbClr val="FF0000"/>
                </a:solidFill>
              </a:rPr>
              <a:t>Second website</a:t>
            </a:r>
            <a:r>
              <a:rPr lang="en-US" sz="2400" dirty="0">
                <a:solidFill>
                  <a:srgbClr val="FF0000"/>
                </a:solidFill>
              </a:rPr>
              <a:t> </a:t>
            </a:r>
            <a:endParaRPr lang="en-CA" sz="2400" dirty="0">
              <a:solidFill>
                <a:srgbClr val="FF0000"/>
              </a:solidFill>
            </a:endParaRPr>
          </a:p>
          <a:p>
            <a:pPr>
              <a:lnSpc>
                <a:spcPct val="100000"/>
              </a:lnSpc>
            </a:pPr>
            <a:r>
              <a:rPr lang="en-US" sz="2400" dirty="0">
                <a:solidFill>
                  <a:schemeClr val="bg1"/>
                </a:solidFill>
              </a:rPr>
              <a:t>Changes made. </a:t>
            </a:r>
            <a:endParaRPr lang="en-CA" sz="2400" dirty="0">
              <a:solidFill>
                <a:schemeClr val="bg1"/>
              </a:solidFill>
            </a:endParaRPr>
          </a:p>
          <a:p>
            <a:pPr>
              <a:lnSpc>
                <a:spcPct val="100000"/>
              </a:lnSpc>
            </a:pPr>
            <a:r>
              <a:rPr lang="en-US" sz="2400" dirty="0">
                <a:solidFill>
                  <a:srgbClr val="FFFF00"/>
                </a:solidFill>
              </a:rPr>
              <a:t>Union removed CAA logo, changed BCAA</a:t>
            </a:r>
            <a:endParaRPr lang="en-CA" sz="2400" dirty="0">
              <a:solidFill>
                <a:srgbClr val="FFFF00"/>
              </a:solidFill>
            </a:endParaRPr>
          </a:p>
          <a:p>
            <a:pPr>
              <a:lnSpc>
                <a:spcPct val="100000"/>
              </a:lnSpc>
            </a:pPr>
            <a:r>
              <a:rPr lang="en-US" sz="2400" dirty="0">
                <a:solidFill>
                  <a:schemeClr val="bg1"/>
                </a:solidFill>
              </a:rPr>
              <a:t>Moved Greetings message so that most of it couldn’t be seen on a standard screen</a:t>
            </a:r>
            <a:endParaRPr lang="en-CA" sz="2400" dirty="0">
              <a:solidFill>
                <a:schemeClr val="bg1"/>
              </a:solidFill>
            </a:endParaRPr>
          </a:p>
          <a:p>
            <a:pPr>
              <a:lnSpc>
                <a:spcPct val="100000"/>
              </a:lnSpc>
            </a:pPr>
            <a:r>
              <a:rPr lang="en-US" sz="2400" b="1" dirty="0">
                <a:solidFill>
                  <a:srgbClr val="FFFF00"/>
                </a:solidFill>
              </a:rPr>
              <a:t>Passing off</a:t>
            </a:r>
            <a:r>
              <a:rPr lang="en-US" sz="2400" b="1" dirty="0">
                <a:solidFill>
                  <a:srgbClr val="FF0000"/>
                </a:solidFill>
              </a:rPr>
              <a:t>?</a:t>
            </a:r>
            <a:endParaRPr lang="en-CA" sz="2400" dirty="0">
              <a:solidFill>
                <a:srgbClr val="FF0000"/>
              </a:solidFill>
            </a:endParaRPr>
          </a:p>
          <a:p>
            <a:pPr>
              <a:lnSpc>
                <a:spcPct val="100000"/>
              </a:lnSpc>
            </a:pPr>
            <a:r>
              <a:rPr lang="en-US" sz="2400" dirty="0">
                <a:solidFill>
                  <a:srgbClr val="FF0000"/>
                </a:solidFill>
              </a:rPr>
              <a:t>No. </a:t>
            </a:r>
            <a:r>
              <a:rPr lang="en-US" sz="2400" dirty="0">
                <a:solidFill>
                  <a:schemeClr val="bg1"/>
                </a:solidFill>
              </a:rPr>
              <a:t>Reduced possibility of confusion</a:t>
            </a:r>
            <a:endParaRPr lang="en-CA" sz="2400"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112</a:t>
            </a:fld>
            <a:endParaRPr lang="en-US"/>
          </a:p>
        </p:txBody>
      </p:sp>
    </p:spTree>
    <p:extLst>
      <p:ext uri="{BB962C8B-B14F-4D97-AF65-F5344CB8AC3E}">
        <p14:creationId xmlns:p14="http://schemas.microsoft.com/office/powerpoint/2010/main" val="5445865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639762"/>
          </a:xfrm>
        </p:spPr>
        <p:txBody>
          <a:bodyPr>
            <a:normAutofit fontScale="90000"/>
          </a:bodyPr>
          <a:lstStyle/>
          <a:p>
            <a:r>
              <a:rPr lang="en-US" b="1" dirty="0">
                <a:solidFill>
                  <a:srgbClr val="FFFF00"/>
                </a:solidFill>
              </a:rPr>
              <a:t>Passing off</a:t>
            </a:r>
          </a:p>
        </p:txBody>
      </p:sp>
      <p:sp>
        <p:nvSpPr>
          <p:cNvPr id="2" name="Content Placeholder 1"/>
          <p:cNvSpPr>
            <a:spLocks noGrp="1"/>
          </p:cNvSpPr>
          <p:nvPr>
            <p:ph idx="1"/>
          </p:nvPr>
        </p:nvSpPr>
        <p:spPr>
          <a:xfrm>
            <a:off x="308009" y="721896"/>
            <a:ext cx="8720488" cy="5072512"/>
          </a:xfrm>
        </p:spPr>
        <p:txBody>
          <a:bodyPr>
            <a:normAutofit/>
          </a:bodyPr>
          <a:lstStyle/>
          <a:p>
            <a:pPr marL="57150" indent="0">
              <a:lnSpc>
                <a:spcPct val="110000"/>
              </a:lnSpc>
              <a:buNone/>
            </a:pPr>
            <a:r>
              <a:rPr lang="en-US" sz="2400" b="1" i="1" dirty="0">
                <a:solidFill>
                  <a:srgbClr val="00B0F0"/>
                </a:solidFill>
              </a:rPr>
              <a:t>British Columbia Automobile Assn. v. Office and Professional Employees' International Union, Local 378</a:t>
            </a:r>
            <a:r>
              <a:rPr lang="en-US" sz="2400" b="1" dirty="0">
                <a:solidFill>
                  <a:srgbClr val="00B0F0"/>
                </a:solidFill>
              </a:rPr>
              <a:t>, </a:t>
            </a:r>
            <a:r>
              <a:rPr lang="en-US" sz="2400" dirty="0">
                <a:solidFill>
                  <a:srgbClr val="00B0F0"/>
                </a:solidFill>
              </a:rPr>
              <a:t>2001 BCSC 156 (B.C.S.C.)</a:t>
            </a:r>
          </a:p>
          <a:p>
            <a:pPr marL="0" indent="0">
              <a:buNone/>
            </a:pPr>
            <a:r>
              <a:rPr lang="en-US" b="1" dirty="0">
                <a:solidFill>
                  <a:srgbClr val="FF0000"/>
                </a:solidFill>
              </a:rPr>
              <a:t>Third site</a:t>
            </a:r>
            <a:endParaRPr lang="en-CA" dirty="0">
              <a:solidFill>
                <a:srgbClr val="FF0000"/>
              </a:solidFill>
            </a:endParaRPr>
          </a:p>
          <a:p>
            <a:r>
              <a:rPr lang="en-US" dirty="0">
                <a:solidFill>
                  <a:schemeClr val="bg1"/>
                </a:solidFill>
              </a:rPr>
              <a:t>Relates to the domain names </a:t>
            </a:r>
            <a:r>
              <a:rPr lang="en-US" i="1" dirty="0" err="1">
                <a:solidFill>
                  <a:schemeClr val="bg1"/>
                </a:solidFill>
              </a:rPr>
              <a:t>bcaaonstrike.com</a:t>
            </a:r>
            <a:r>
              <a:rPr lang="en-US" i="1" dirty="0">
                <a:solidFill>
                  <a:schemeClr val="bg1"/>
                </a:solidFill>
              </a:rPr>
              <a:t> </a:t>
            </a:r>
            <a:r>
              <a:rPr lang="en-US" dirty="0">
                <a:solidFill>
                  <a:schemeClr val="bg1"/>
                </a:solidFill>
              </a:rPr>
              <a:t>and </a:t>
            </a:r>
            <a:r>
              <a:rPr lang="en-US" i="1" dirty="0" err="1">
                <a:solidFill>
                  <a:schemeClr val="bg1"/>
                </a:solidFill>
              </a:rPr>
              <a:t>bcaabacktowork.com</a:t>
            </a:r>
            <a:r>
              <a:rPr lang="en-US" i="1" dirty="0">
                <a:solidFill>
                  <a:schemeClr val="bg1"/>
                </a:solidFill>
              </a:rPr>
              <a:t> </a:t>
            </a:r>
            <a:r>
              <a:rPr lang="en-US" dirty="0">
                <a:solidFill>
                  <a:schemeClr val="bg1"/>
                </a:solidFill>
              </a:rPr>
              <a:t>and the use of the meta tags</a:t>
            </a:r>
            <a:endParaRPr lang="en-CA" dirty="0">
              <a:solidFill>
                <a:schemeClr val="bg1"/>
              </a:solidFill>
            </a:endParaRPr>
          </a:p>
          <a:p>
            <a:r>
              <a:rPr lang="en-US" dirty="0">
                <a:solidFill>
                  <a:srgbClr val="FF0000"/>
                </a:solidFill>
              </a:rPr>
              <a:t>Held: NO passing off</a:t>
            </a:r>
            <a:r>
              <a:rPr lang="en-US" dirty="0">
                <a:solidFill>
                  <a:schemeClr val="bg1"/>
                </a:solidFill>
              </a:rPr>
              <a:t>… No misrepresentation that the Union site is a site of the plaintiff, or a site that is endorsed by, affiliated with or connected to the plaintiff; Judge says there is no confusion or possibility of confusion in the minds of an internet web user that the site is associated with or the property of the BC Automobile Association.</a:t>
            </a:r>
            <a:endParaRPr lang="en-CA" dirty="0">
              <a:solidFill>
                <a:schemeClr val="bg1"/>
              </a:solidFill>
            </a:endParaRPr>
          </a:p>
          <a:p>
            <a:r>
              <a:rPr lang="en-US" dirty="0" err="1">
                <a:solidFill>
                  <a:schemeClr val="bg1"/>
                </a:solidFill>
              </a:rPr>
              <a:t>Sigurdson</a:t>
            </a:r>
            <a:r>
              <a:rPr lang="en-US" dirty="0">
                <a:solidFill>
                  <a:schemeClr val="bg1"/>
                </a:solidFill>
              </a:rPr>
              <a:t> J. held that in the </a:t>
            </a:r>
            <a:r>
              <a:rPr lang="en-US" dirty="0">
                <a:solidFill>
                  <a:srgbClr val="FFFF00"/>
                </a:solidFill>
              </a:rPr>
              <a:t>context of a </a:t>
            </a:r>
            <a:r>
              <a:rPr lang="en-US" dirty="0" err="1">
                <a:solidFill>
                  <a:srgbClr val="FFFF00"/>
                </a:solidFill>
              </a:rPr>
              <a:t>labour</a:t>
            </a:r>
            <a:r>
              <a:rPr lang="en-US" dirty="0">
                <a:solidFill>
                  <a:srgbClr val="FFFF00"/>
                </a:solidFill>
              </a:rPr>
              <a:t> relations campaign</a:t>
            </a:r>
            <a:r>
              <a:rPr lang="en-US" dirty="0">
                <a:solidFill>
                  <a:schemeClr val="bg1"/>
                </a:solidFill>
              </a:rPr>
              <a:t>, the fact that the Union is using </a:t>
            </a:r>
            <a:r>
              <a:rPr lang="en-US" dirty="0">
                <a:solidFill>
                  <a:srgbClr val="FFFF00"/>
                </a:solidFill>
              </a:rPr>
              <a:t>similar meta tags and domain names </a:t>
            </a:r>
            <a:r>
              <a:rPr lang="en-US" dirty="0">
                <a:solidFill>
                  <a:schemeClr val="bg1"/>
                </a:solidFill>
              </a:rPr>
              <a:t>(</a:t>
            </a:r>
            <a:r>
              <a:rPr lang="en-US" dirty="0" err="1">
                <a:solidFill>
                  <a:schemeClr val="bg1"/>
                </a:solidFill>
              </a:rPr>
              <a:t>bcaabacktowork</a:t>
            </a:r>
            <a:r>
              <a:rPr lang="en-US" dirty="0">
                <a:solidFill>
                  <a:schemeClr val="bg1"/>
                </a:solidFill>
              </a:rPr>
              <a:t> v. </a:t>
            </a:r>
            <a:r>
              <a:rPr lang="en-US" dirty="0" err="1">
                <a:solidFill>
                  <a:schemeClr val="bg1"/>
                </a:solidFill>
              </a:rPr>
              <a:t>bcaa</a:t>
            </a:r>
            <a:r>
              <a:rPr lang="en-US" dirty="0">
                <a:solidFill>
                  <a:schemeClr val="bg1"/>
                </a:solidFill>
              </a:rPr>
              <a:t>) is </a:t>
            </a:r>
            <a:r>
              <a:rPr lang="en-US" dirty="0">
                <a:solidFill>
                  <a:srgbClr val="FFFF00"/>
                </a:solidFill>
              </a:rPr>
              <a:t>not as significant</a:t>
            </a:r>
            <a:r>
              <a:rPr lang="en-US" dirty="0">
                <a:solidFill>
                  <a:schemeClr val="bg1"/>
                </a:solidFill>
              </a:rPr>
              <a:t>.</a:t>
            </a:r>
            <a:r>
              <a:rPr lang="en-CA" dirty="0">
                <a:solidFill>
                  <a:schemeClr val="bg1"/>
                </a:solidFill>
              </a:rPr>
              <a:t> </a:t>
            </a:r>
            <a:r>
              <a:rPr lang="en-US" dirty="0">
                <a:solidFill>
                  <a:schemeClr val="bg1"/>
                </a:solidFill>
              </a:rPr>
              <a:t>Particularly because there is far less of a likelihood of confusion. </a:t>
            </a:r>
            <a:endParaRPr lang="en-CA" dirty="0">
              <a:solidFill>
                <a:schemeClr val="bg1"/>
              </a:solidFill>
            </a:endParaRPr>
          </a:p>
          <a:p>
            <a:r>
              <a:rPr lang="en-US" dirty="0">
                <a:solidFill>
                  <a:srgbClr val="FFFF00"/>
                </a:solidFill>
              </a:rPr>
              <a:t>No evidence of actual confusion. Now, this is not a required element, but it’s a factor.</a:t>
            </a:r>
            <a:endParaRPr lang="en-CA" dirty="0">
              <a:solidFill>
                <a:srgbClr val="FFFF00"/>
              </a:solidFill>
            </a:endParaRPr>
          </a:p>
          <a:p>
            <a:pPr marL="0" indent="0">
              <a:buNone/>
            </a:pPr>
            <a:r>
              <a:rPr lang="en-US" b="1" dirty="0">
                <a:solidFill>
                  <a:srgbClr val="FF0000"/>
                </a:solidFill>
              </a:rPr>
              <a:t>Ultimately , passing off w. first website; not 2</a:t>
            </a:r>
            <a:r>
              <a:rPr lang="en-US" b="1" baseline="30000" dirty="0">
                <a:solidFill>
                  <a:srgbClr val="FF0000"/>
                </a:solidFill>
              </a:rPr>
              <a:t>nd</a:t>
            </a:r>
            <a:r>
              <a:rPr lang="en-US" b="1" dirty="0">
                <a:solidFill>
                  <a:srgbClr val="FF0000"/>
                </a:solidFill>
              </a:rPr>
              <a:t> or 3</a:t>
            </a:r>
            <a:r>
              <a:rPr lang="en-US" b="1" baseline="30000" dirty="0">
                <a:solidFill>
                  <a:srgbClr val="FF0000"/>
                </a:solidFill>
              </a:rPr>
              <a:t>rd</a:t>
            </a:r>
            <a:r>
              <a:rPr lang="en-US" b="1" dirty="0">
                <a:solidFill>
                  <a:srgbClr val="FF0000"/>
                </a:solidFill>
              </a:rPr>
              <a:t> website.</a:t>
            </a:r>
            <a:endParaRPr lang="en-CA" b="1" dirty="0">
              <a:solidFill>
                <a:srgbClr val="FF00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113</a:t>
            </a:fld>
            <a:endParaRPr lang="en-US"/>
          </a:p>
        </p:txBody>
      </p:sp>
    </p:spTree>
    <p:extLst>
      <p:ext uri="{BB962C8B-B14F-4D97-AF65-F5344CB8AC3E}">
        <p14:creationId xmlns:p14="http://schemas.microsoft.com/office/powerpoint/2010/main" val="17956332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639762"/>
          </a:xfrm>
        </p:spPr>
        <p:txBody>
          <a:bodyPr>
            <a:normAutofit fontScale="90000"/>
          </a:bodyPr>
          <a:lstStyle/>
          <a:p>
            <a:r>
              <a:rPr lang="en-US" b="1" dirty="0">
                <a:solidFill>
                  <a:srgbClr val="FFFF00"/>
                </a:solidFill>
              </a:rPr>
              <a:t>Passing off</a:t>
            </a:r>
          </a:p>
        </p:txBody>
      </p:sp>
      <p:sp>
        <p:nvSpPr>
          <p:cNvPr id="2" name="Content Placeholder 1"/>
          <p:cNvSpPr>
            <a:spLocks noGrp="1"/>
          </p:cNvSpPr>
          <p:nvPr>
            <p:ph idx="1"/>
          </p:nvPr>
        </p:nvSpPr>
        <p:spPr>
          <a:xfrm>
            <a:off x="308009" y="721896"/>
            <a:ext cx="8720488" cy="5072512"/>
          </a:xfrm>
        </p:spPr>
        <p:txBody>
          <a:bodyPr>
            <a:normAutofit/>
          </a:bodyPr>
          <a:lstStyle/>
          <a:p>
            <a:pPr marL="57150" indent="0">
              <a:lnSpc>
                <a:spcPct val="100000"/>
              </a:lnSpc>
              <a:buNone/>
            </a:pPr>
            <a:r>
              <a:rPr lang="en-US" sz="2400" b="1" i="1" dirty="0">
                <a:solidFill>
                  <a:srgbClr val="00B0F0"/>
                </a:solidFill>
              </a:rPr>
              <a:t>British Columbia Automobile Assn. v. Office and Professional Employees' International Union, Local 378</a:t>
            </a:r>
            <a:r>
              <a:rPr lang="en-US" sz="2400" b="1" dirty="0">
                <a:solidFill>
                  <a:srgbClr val="00B0F0"/>
                </a:solidFill>
              </a:rPr>
              <a:t>, </a:t>
            </a:r>
            <a:r>
              <a:rPr lang="en-US" sz="2400" dirty="0">
                <a:solidFill>
                  <a:srgbClr val="00B0F0"/>
                </a:solidFill>
              </a:rPr>
              <a:t>2001 BCSC 156 (B.C.S.C.)</a:t>
            </a:r>
          </a:p>
          <a:p>
            <a:pPr>
              <a:lnSpc>
                <a:spcPct val="100000"/>
              </a:lnSpc>
            </a:pPr>
            <a:r>
              <a:rPr lang="en-US" dirty="0">
                <a:solidFill>
                  <a:schemeClr val="bg1"/>
                </a:solidFill>
              </a:rPr>
              <a:t>Three more points:</a:t>
            </a:r>
          </a:p>
          <a:p>
            <a:pPr marL="457200" indent="-457200">
              <a:lnSpc>
                <a:spcPct val="100000"/>
              </a:lnSpc>
              <a:buFont typeface="+mj-lt"/>
              <a:buAutoNum type="arabicPeriod"/>
            </a:pPr>
            <a:r>
              <a:rPr lang="en-US" dirty="0">
                <a:solidFill>
                  <a:schemeClr val="bg1"/>
                </a:solidFill>
              </a:rPr>
              <a:t>Note </a:t>
            </a:r>
            <a:r>
              <a:rPr lang="en-US" dirty="0" err="1">
                <a:solidFill>
                  <a:schemeClr val="bg1"/>
                </a:solidFill>
              </a:rPr>
              <a:t>Sigurdson</a:t>
            </a:r>
            <a:r>
              <a:rPr lang="en-US" dirty="0">
                <a:solidFill>
                  <a:schemeClr val="bg1"/>
                </a:solidFill>
              </a:rPr>
              <a:t> J.’s statement that a </a:t>
            </a:r>
            <a:r>
              <a:rPr lang="en-US" dirty="0">
                <a:solidFill>
                  <a:srgbClr val="FFFF00"/>
                </a:solidFill>
              </a:rPr>
              <a:t>reasonable balance has to be struck between the legitimate protection of a party’s intellectual property and a citizen’s or a Union’s Charter right to freedom of expression</a:t>
            </a:r>
            <a:r>
              <a:rPr lang="en-US" dirty="0">
                <a:solidFill>
                  <a:schemeClr val="bg1"/>
                </a:solidFill>
              </a:rPr>
              <a:t>. </a:t>
            </a:r>
            <a:endParaRPr lang="en-CA" dirty="0">
              <a:solidFill>
                <a:schemeClr val="bg1"/>
              </a:solidFill>
            </a:endParaRPr>
          </a:p>
          <a:p>
            <a:pPr marL="457200" indent="-457200">
              <a:lnSpc>
                <a:spcPct val="100000"/>
              </a:lnSpc>
              <a:buFont typeface="+mj-lt"/>
              <a:buAutoNum type="arabicPeriod"/>
            </a:pPr>
            <a:r>
              <a:rPr lang="en-US" dirty="0" err="1">
                <a:solidFill>
                  <a:schemeClr val="bg1"/>
                </a:solidFill>
              </a:rPr>
              <a:t>Sigurdson</a:t>
            </a:r>
            <a:r>
              <a:rPr lang="en-US" dirty="0">
                <a:solidFill>
                  <a:schemeClr val="bg1"/>
                </a:solidFill>
              </a:rPr>
              <a:t> J. notes that the </a:t>
            </a:r>
            <a:r>
              <a:rPr lang="en-US" dirty="0">
                <a:solidFill>
                  <a:srgbClr val="FFFF00"/>
                </a:solidFill>
              </a:rPr>
              <a:t>prominence to be given to a disclaimer must, to some extent, depend on the likelihood of a false impression </a:t>
            </a:r>
            <a:r>
              <a:rPr lang="en-US" dirty="0">
                <a:solidFill>
                  <a:schemeClr val="bg1"/>
                </a:solidFill>
              </a:rPr>
              <a:t>being conveyed to the public if there is no disclaimer. The greater the likelihood the more prominent must be the disclaimer. There will be some situations where no disclaimer will be adequate. </a:t>
            </a:r>
            <a:r>
              <a:rPr lang="en-US" b="1" dirty="0">
                <a:solidFill>
                  <a:schemeClr val="bg1"/>
                </a:solidFill>
              </a:rPr>
              <a:t> </a:t>
            </a:r>
            <a:endParaRPr lang="en-CA" dirty="0">
              <a:solidFill>
                <a:schemeClr val="bg1"/>
              </a:solidFill>
            </a:endParaRPr>
          </a:p>
          <a:p>
            <a:pPr marL="457200" indent="-457200">
              <a:lnSpc>
                <a:spcPct val="100000"/>
              </a:lnSpc>
              <a:buFont typeface="+mj-lt"/>
              <a:buAutoNum type="arabicPeriod"/>
            </a:pPr>
            <a:r>
              <a:rPr lang="en-US" dirty="0">
                <a:solidFill>
                  <a:schemeClr val="bg1"/>
                </a:solidFill>
              </a:rPr>
              <a:t>There was </a:t>
            </a:r>
            <a:r>
              <a:rPr lang="en-US" dirty="0">
                <a:solidFill>
                  <a:srgbClr val="FFFF00"/>
                </a:solidFill>
              </a:rPr>
              <a:t>no evidence of actual confusion</a:t>
            </a:r>
            <a:r>
              <a:rPr lang="en-US" dirty="0">
                <a:solidFill>
                  <a:schemeClr val="bg1"/>
                </a:solidFill>
              </a:rPr>
              <a:t>. Now, this is not a required element, but it’s a factor.</a:t>
            </a:r>
            <a:endParaRPr lang="en-CA" dirty="0">
              <a:solidFill>
                <a:schemeClr val="bg1"/>
              </a:solidFill>
            </a:endParaRPr>
          </a:p>
          <a:p>
            <a:pPr marL="0" indent="0">
              <a:lnSpc>
                <a:spcPct val="100000"/>
              </a:lnSpc>
              <a:buNone/>
            </a:pPr>
            <a:r>
              <a:rPr lang="en-US" b="1" dirty="0">
                <a:solidFill>
                  <a:srgbClr val="FF0000"/>
                </a:solidFill>
              </a:rPr>
              <a:t>Ultimately , passing off with respect to the first website</a:t>
            </a:r>
            <a:r>
              <a:rPr lang="en-US" b="1" dirty="0">
                <a:solidFill>
                  <a:srgbClr val="FFFF00"/>
                </a:solidFill>
              </a:rPr>
              <a:t>;</a:t>
            </a:r>
            <a:r>
              <a:rPr lang="en-US" b="1" dirty="0">
                <a:solidFill>
                  <a:srgbClr val="FF0000"/>
                </a:solidFill>
              </a:rPr>
              <a:t> not 2</a:t>
            </a:r>
            <a:r>
              <a:rPr lang="en-US" b="1" baseline="30000" dirty="0">
                <a:solidFill>
                  <a:srgbClr val="FF0000"/>
                </a:solidFill>
              </a:rPr>
              <a:t>nd</a:t>
            </a:r>
            <a:r>
              <a:rPr lang="en-US" b="1" dirty="0">
                <a:solidFill>
                  <a:srgbClr val="FF0000"/>
                </a:solidFill>
              </a:rPr>
              <a:t> or 3</a:t>
            </a:r>
            <a:r>
              <a:rPr lang="en-US" b="1" baseline="30000" dirty="0">
                <a:solidFill>
                  <a:srgbClr val="FF0000"/>
                </a:solidFill>
              </a:rPr>
              <a:t>rd</a:t>
            </a:r>
            <a:r>
              <a:rPr lang="en-US" b="1" dirty="0">
                <a:solidFill>
                  <a:srgbClr val="FF0000"/>
                </a:solidFill>
              </a:rPr>
              <a:t> website</a:t>
            </a:r>
            <a:r>
              <a:rPr lang="en-US" b="1" dirty="0">
                <a:solidFill>
                  <a:srgbClr val="FFFF00"/>
                </a:solidFill>
              </a:rPr>
              <a:t>.</a:t>
            </a:r>
            <a:endParaRPr lang="en-CA" b="1"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114</a:t>
            </a:fld>
            <a:endParaRPr lang="en-US"/>
          </a:p>
        </p:txBody>
      </p:sp>
    </p:spTree>
    <p:extLst>
      <p:ext uri="{BB962C8B-B14F-4D97-AF65-F5344CB8AC3E}">
        <p14:creationId xmlns:p14="http://schemas.microsoft.com/office/powerpoint/2010/main" val="21737262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0F47-B129-E14E-BB92-CED1B0C9D039}"/>
              </a:ext>
            </a:extLst>
          </p:cNvPr>
          <p:cNvSpPr>
            <a:spLocks noGrp="1"/>
          </p:cNvSpPr>
          <p:nvPr>
            <p:ph type="title"/>
          </p:nvPr>
        </p:nvSpPr>
        <p:spPr/>
        <p:txBody>
          <a:bodyPr/>
          <a:lstStyle/>
          <a:p>
            <a:r>
              <a:rPr lang="en-US" dirty="0">
                <a:solidFill>
                  <a:srgbClr val="FFFF00"/>
                </a:solidFill>
              </a:rPr>
              <a:t>Questions to Contemplate</a:t>
            </a:r>
            <a:r>
              <a:rPr lang="en-US" dirty="0">
                <a:solidFill>
                  <a:srgbClr val="FF0000"/>
                </a:solidFill>
              </a:rPr>
              <a:t>?</a:t>
            </a:r>
          </a:p>
        </p:txBody>
      </p:sp>
      <p:sp>
        <p:nvSpPr>
          <p:cNvPr id="3" name="Content Placeholder 2">
            <a:extLst>
              <a:ext uri="{FF2B5EF4-FFF2-40B4-BE49-F238E27FC236}">
                <a16:creationId xmlns:a16="http://schemas.microsoft.com/office/drawing/2014/main" id="{070EF0AC-79FB-4C4D-9BB5-3E6F7BFD229A}"/>
              </a:ext>
            </a:extLst>
          </p:cNvPr>
          <p:cNvSpPr>
            <a:spLocks noGrp="1"/>
          </p:cNvSpPr>
          <p:nvPr>
            <p:ph sz="quarter" idx="10"/>
          </p:nvPr>
        </p:nvSpPr>
        <p:spPr>
          <a:xfrm>
            <a:off x="457200" y="1530683"/>
            <a:ext cx="8229600" cy="4318000"/>
          </a:xfrm>
        </p:spPr>
        <p:txBody>
          <a:bodyPr/>
          <a:lstStyle/>
          <a:p>
            <a:pPr marL="0" indent="0">
              <a:lnSpc>
                <a:spcPct val="100000"/>
              </a:lnSpc>
              <a:buNone/>
            </a:pPr>
            <a:r>
              <a:rPr lang="en-US" sz="3600" b="1" dirty="0">
                <a:solidFill>
                  <a:schemeClr val="bg1"/>
                </a:solidFill>
              </a:rPr>
              <a:t>If protestors can picket or leaflet outside a storefront, </a:t>
            </a:r>
            <a:r>
              <a:rPr lang="en-US" sz="3600" b="1" dirty="0">
                <a:solidFill>
                  <a:srgbClr val="FFFF00"/>
                </a:solidFill>
              </a:rPr>
              <a:t>should they not be allowed to protest an online virtual storefront</a:t>
            </a:r>
            <a:r>
              <a:rPr lang="en-US" sz="3600" b="1" dirty="0">
                <a:solidFill>
                  <a:srgbClr val="FF0000"/>
                </a:solidFill>
              </a:rPr>
              <a:t>?</a:t>
            </a:r>
            <a:r>
              <a:rPr lang="en-US" sz="3600" b="1" dirty="0">
                <a:solidFill>
                  <a:schemeClr val="bg1"/>
                </a:solidFill>
              </a:rPr>
              <a:t> Is there anything wrong with a “</a:t>
            </a:r>
            <a:r>
              <a:rPr lang="en-US" sz="3600" b="1" dirty="0">
                <a:solidFill>
                  <a:srgbClr val="FFFF00"/>
                </a:solidFill>
              </a:rPr>
              <a:t>virtual picket line</a:t>
            </a:r>
            <a:r>
              <a:rPr lang="en-US" sz="3600" b="1" dirty="0">
                <a:solidFill>
                  <a:schemeClr val="bg1"/>
                </a:solidFill>
              </a:rPr>
              <a:t>”</a:t>
            </a:r>
            <a:r>
              <a:rPr lang="en-US" sz="3600" b="1" dirty="0">
                <a:solidFill>
                  <a:srgbClr val="FF0000"/>
                </a:solidFill>
              </a:rPr>
              <a:t>?</a:t>
            </a:r>
            <a:r>
              <a:rPr lang="en-US" sz="3600" b="1" dirty="0">
                <a:solidFill>
                  <a:schemeClr val="bg1"/>
                </a:solidFill>
              </a:rPr>
              <a:t> Are there particular norms that a “virtual picket line” should be obligated to adhere to</a:t>
            </a:r>
            <a:r>
              <a:rPr lang="en-US" sz="3600" b="1" dirty="0">
                <a:solidFill>
                  <a:srgbClr val="FF0000"/>
                </a:solidFill>
              </a:rPr>
              <a:t>? </a:t>
            </a:r>
            <a:endParaRPr lang="en-CA" sz="3600" dirty="0">
              <a:solidFill>
                <a:srgbClr val="FF0000"/>
              </a:solidFill>
            </a:endParaRPr>
          </a:p>
          <a:p>
            <a:endParaRPr lang="en-US" dirty="0"/>
          </a:p>
        </p:txBody>
      </p:sp>
    </p:spTree>
    <p:extLst>
      <p:ext uri="{BB962C8B-B14F-4D97-AF65-F5344CB8AC3E}">
        <p14:creationId xmlns:p14="http://schemas.microsoft.com/office/powerpoint/2010/main" val="38091490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483474"/>
          </a:xfrm>
        </p:spPr>
        <p:txBody>
          <a:bodyPr>
            <a:normAutofit fontScale="90000"/>
          </a:bodyPr>
          <a:lstStyle/>
          <a:p>
            <a:r>
              <a:rPr lang="en-US" b="1" dirty="0">
                <a:solidFill>
                  <a:srgbClr val="FFFF00"/>
                </a:solidFill>
              </a:rPr>
              <a:t>Passing off</a:t>
            </a:r>
          </a:p>
        </p:txBody>
      </p:sp>
      <p:sp>
        <p:nvSpPr>
          <p:cNvPr id="2" name="Content Placeholder 1"/>
          <p:cNvSpPr>
            <a:spLocks noGrp="1"/>
          </p:cNvSpPr>
          <p:nvPr>
            <p:ph idx="1"/>
          </p:nvPr>
        </p:nvSpPr>
        <p:spPr>
          <a:xfrm>
            <a:off x="308009" y="565608"/>
            <a:ext cx="8720488" cy="5410986"/>
          </a:xfrm>
        </p:spPr>
        <p:txBody>
          <a:bodyPr>
            <a:noAutofit/>
          </a:bodyPr>
          <a:lstStyle/>
          <a:p>
            <a:pPr marL="0" indent="0">
              <a:lnSpc>
                <a:spcPct val="110000"/>
              </a:lnSpc>
              <a:buNone/>
            </a:pPr>
            <a:r>
              <a:rPr lang="en-US" sz="1800" b="1" i="1" dirty="0">
                <a:solidFill>
                  <a:srgbClr val="00B0F0"/>
                </a:solidFill>
              </a:rPr>
              <a:t>British Columbia Automobile Assn. v. Office and Professional Employees' International Union, Local 378</a:t>
            </a:r>
            <a:r>
              <a:rPr lang="en-US" sz="1800" b="1" dirty="0">
                <a:solidFill>
                  <a:srgbClr val="00B0F0"/>
                </a:solidFill>
              </a:rPr>
              <a:t>, </a:t>
            </a:r>
            <a:r>
              <a:rPr lang="en-US" sz="1800" dirty="0">
                <a:solidFill>
                  <a:srgbClr val="00B0F0"/>
                </a:solidFill>
              </a:rPr>
              <a:t>2001 BCSC 156 (B.C.S.C.)</a:t>
            </a:r>
          </a:p>
          <a:p>
            <a:pPr>
              <a:lnSpc>
                <a:spcPct val="110000"/>
              </a:lnSpc>
            </a:pPr>
            <a:r>
              <a:rPr lang="en-US" sz="1800" dirty="0">
                <a:solidFill>
                  <a:schemeClr val="bg1"/>
                </a:solidFill>
              </a:rPr>
              <a:t>The Court, in </a:t>
            </a:r>
            <a:r>
              <a:rPr lang="en-US" sz="1800" i="1" u="sng" dirty="0">
                <a:solidFill>
                  <a:schemeClr val="bg1"/>
                </a:solidFill>
              </a:rPr>
              <a:t>BCAA</a:t>
            </a:r>
            <a:r>
              <a:rPr lang="en-US" sz="1800" dirty="0">
                <a:solidFill>
                  <a:schemeClr val="bg1"/>
                </a:solidFill>
              </a:rPr>
              <a:t>, noted two broad categories of passing off:</a:t>
            </a:r>
            <a:endParaRPr lang="en-CA" sz="1800" dirty="0">
              <a:solidFill>
                <a:schemeClr val="bg1"/>
              </a:solidFill>
            </a:endParaRPr>
          </a:p>
          <a:p>
            <a:pPr marL="400050" lvl="1" indent="0">
              <a:lnSpc>
                <a:spcPct val="110000"/>
              </a:lnSpc>
              <a:buNone/>
            </a:pPr>
            <a:r>
              <a:rPr lang="en-US" sz="1800" dirty="0">
                <a:solidFill>
                  <a:schemeClr val="bg1"/>
                </a:solidFill>
              </a:rPr>
              <a:t>1) Where competitors are engaged in a </a:t>
            </a:r>
            <a:r>
              <a:rPr lang="en-US" sz="1800" dirty="0">
                <a:solidFill>
                  <a:srgbClr val="FFFF00"/>
                </a:solidFill>
              </a:rPr>
              <a:t>common field of activity</a:t>
            </a:r>
            <a:r>
              <a:rPr lang="en-US" sz="1800" dirty="0">
                <a:solidFill>
                  <a:schemeClr val="bg1"/>
                </a:solidFill>
              </a:rPr>
              <a:t>, and the </a:t>
            </a:r>
            <a:r>
              <a:rPr lang="en-US" sz="1800" dirty="0">
                <a:solidFill>
                  <a:srgbClr val="FFFF00"/>
                </a:solidFill>
              </a:rPr>
              <a:t>Plaintiff has alleged that the Defendant has named, packaged or described its product or business in a manner likely to lead the public to believe the Defendant’s product or business is that of the Plaintiff</a:t>
            </a:r>
            <a:endParaRPr lang="en-CA" sz="1800" dirty="0">
              <a:solidFill>
                <a:srgbClr val="FFFF00"/>
              </a:solidFill>
            </a:endParaRPr>
          </a:p>
          <a:p>
            <a:pPr marL="400050" lvl="1" indent="0">
              <a:lnSpc>
                <a:spcPct val="110000"/>
              </a:lnSpc>
              <a:buNone/>
            </a:pPr>
            <a:r>
              <a:rPr lang="en-US" sz="1800" dirty="0">
                <a:solidFill>
                  <a:schemeClr val="bg1"/>
                </a:solidFill>
              </a:rPr>
              <a:t>2) Where the Defendant has </a:t>
            </a:r>
            <a:r>
              <a:rPr lang="en-US" sz="1800" dirty="0">
                <a:solidFill>
                  <a:srgbClr val="FFFF00"/>
                </a:solidFill>
              </a:rPr>
              <a:t>promoted his product or business in such a way as to create the false impression that his product or business is in some way approved, authorized or endorsed by the Plaintiff </a:t>
            </a:r>
            <a:r>
              <a:rPr lang="en-US" sz="1800" dirty="0">
                <a:solidFill>
                  <a:schemeClr val="bg1"/>
                </a:solidFill>
              </a:rPr>
              <a:t>or that there is some business connection between the Defendant and the Plaintiff. In this way a Defendant may hope to “cash in” on the goodwill of the Plaintiff</a:t>
            </a:r>
            <a:endParaRPr lang="en-CA" sz="1800" dirty="0">
              <a:solidFill>
                <a:schemeClr val="bg1"/>
              </a:solidFill>
            </a:endParaRPr>
          </a:p>
          <a:p>
            <a:pPr>
              <a:lnSpc>
                <a:spcPct val="110000"/>
              </a:lnSpc>
            </a:pPr>
            <a:r>
              <a:rPr lang="en-US" sz="1800" dirty="0">
                <a:solidFill>
                  <a:schemeClr val="bg1"/>
                </a:solidFill>
              </a:rPr>
              <a:t>Accordingly, a large part of the issue comes to revolve around confusion as to source:</a:t>
            </a:r>
            <a:r>
              <a:rPr lang="en-CA" sz="1800" dirty="0">
                <a:solidFill>
                  <a:schemeClr val="bg1"/>
                </a:solidFill>
              </a:rPr>
              <a:t> </a:t>
            </a:r>
            <a:r>
              <a:rPr lang="en-US" sz="1800" dirty="0">
                <a:solidFill>
                  <a:schemeClr val="bg1"/>
                </a:solidFill>
              </a:rPr>
              <a:t>Were customers confused into thinking that the OPEIU site was the BCAA site?</a:t>
            </a:r>
            <a:r>
              <a:rPr lang="en-CA" sz="1800" dirty="0">
                <a:solidFill>
                  <a:schemeClr val="bg1"/>
                </a:solidFill>
              </a:rPr>
              <a:t> Or were </a:t>
            </a:r>
            <a:r>
              <a:rPr lang="en-US" sz="1800" dirty="0">
                <a:solidFill>
                  <a:schemeClr val="bg1"/>
                </a:solidFill>
              </a:rPr>
              <a:t>customers were confused into thinking that the OPEIU site was approved, authorized or endorsed by the Plaintiff – or that there is a business connection between the Defendant and the Plaintiff (which in a sense there was).</a:t>
            </a:r>
            <a:endParaRPr lang="en-CA" sz="1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116</a:t>
            </a:fld>
            <a:endParaRPr lang="en-US"/>
          </a:p>
        </p:txBody>
      </p:sp>
    </p:spTree>
    <p:extLst>
      <p:ext uri="{BB962C8B-B14F-4D97-AF65-F5344CB8AC3E}">
        <p14:creationId xmlns:p14="http://schemas.microsoft.com/office/powerpoint/2010/main" val="4954116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639762"/>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Initial Interest Confusion </a:t>
            </a:r>
            <a:r>
              <a:rPr lang="en-US" dirty="0">
                <a:solidFill>
                  <a:srgbClr val="FF0000"/>
                </a:solidFill>
              </a:rPr>
              <a:t>1</a:t>
            </a:r>
          </a:p>
        </p:txBody>
      </p:sp>
      <p:sp>
        <p:nvSpPr>
          <p:cNvPr id="2" name="Content Placeholder 1"/>
          <p:cNvSpPr>
            <a:spLocks noGrp="1"/>
          </p:cNvSpPr>
          <p:nvPr>
            <p:ph idx="1"/>
          </p:nvPr>
        </p:nvSpPr>
        <p:spPr>
          <a:xfrm>
            <a:off x="308009" y="721896"/>
            <a:ext cx="8720488" cy="5072512"/>
          </a:xfrm>
        </p:spPr>
        <p:txBody>
          <a:bodyPr>
            <a:noAutofit/>
          </a:bodyPr>
          <a:lstStyle/>
          <a:p>
            <a:pPr marL="0" indent="0">
              <a:lnSpc>
                <a:spcPct val="100000"/>
              </a:lnSpc>
              <a:buNone/>
            </a:pPr>
            <a:r>
              <a:rPr lang="en-US" sz="1800" b="1" i="1" dirty="0">
                <a:solidFill>
                  <a:srgbClr val="00B0F0"/>
                </a:solidFill>
              </a:rPr>
              <a:t>British Columbia Automobile Assn. v. Office and Professional Employees' International Union, Local 378</a:t>
            </a:r>
            <a:r>
              <a:rPr lang="en-US" sz="1800" b="1" dirty="0">
                <a:solidFill>
                  <a:srgbClr val="00B0F0"/>
                </a:solidFill>
              </a:rPr>
              <a:t>, </a:t>
            </a:r>
            <a:r>
              <a:rPr lang="en-US" sz="1800" dirty="0">
                <a:solidFill>
                  <a:srgbClr val="00B0F0"/>
                </a:solidFill>
              </a:rPr>
              <a:t>2001 BCSC 156 (B.C.S.C.)</a:t>
            </a:r>
          </a:p>
          <a:p>
            <a:pPr>
              <a:lnSpc>
                <a:spcPct val="100000"/>
              </a:lnSpc>
            </a:pPr>
            <a:r>
              <a:rPr lang="en-US" sz="1800" dirty="0">
                <a:solidFill>
                  <a:schemeClr val="bg1"/>
                </a:solidFill>
              </a:rPr>
              <a:t>The Court in </a:t>
            </a:r>
            <a:r>
              <a:rPr lang="en-US" sz="1800" i="1" dirty="0">
                <a:solidFill>
                  <a:srgbClr val="00B0F0"/>
                </a:solidFill>
              </a:rPr>
              <a:t>BCAA</a:t>
            </a:r>
            <a:r>
              <a:rPr lang="en-US" sz="1800" dirty="0">
                <a:solidFill>
                  <a:srgbClr val="00B0F0"/>
                </a:solidFill>
              </a:rPr>
              <a:t> </a:t>
            </a:r>
            <a:r>
              <a:rPr lang="en-US" sz="1800" dirty="0">
                <a:solidFill>
                  <a:schemeClr val="bg1"/>
                </a:solidFill>
              </a:rPr>
              <a:t>also brought up another type of confusion known “</a:t>
            </a:r>
            <a:r>
              <a:rPr lang="en-US" sz="1800" dirty="0">
                <a:solidFill>
                  <a:srgbClr val="FFFF00"/>
                </a:solidFill>
              </a:rPr>
              <a:t>initial interest confusion</a:t>
            </a:r>
            <a:r>
              <a:rPr lang="en-US" sz="1800" dirty="0">
                <a:solidFill>
                  <a:schemeClr val="bg1"/>
                </a:solidFill>
              </a:rPr>
              <a:t>” which is a somewhat controversial issue in passing off and TM law. </a:t>
            </a:r>
            <a:endParaRPr lang="en-CA" sz="1800" dirty="0"/>
          </a:p>
          <a:p>
            <a:pPr lvl="0">
              <a:lnSpc>
                <a:spcPct val="100000"/>
              </a:lnSpc>
            </a:pPr>
            <a:r>
              <a:rPr lang="en-US" sz="1800" dirty="0">
                <a:solidFill>
                  <a:schemeClr val="bg1"/>
                </a:solidFill>
              </a:rPr>
              <a:t>The “</a:t>
            </a:r>
            <a:r>
              <a:rPr lang="en-US" sz="1800" dirty="0">
                <a:solidFill>
                  <a:srgbClr val="FFFF00"/>
                </a:solidFill>
              </a:rPr>
              <a:t>initial interest confusion</a:t>
            </a:r>
            <a:r>
              <a:rPr lang="en-US" sz="1800" dirty="0">
                <a:solidFill>
                  <a:schemeClr val="bg1"/>
                </a:solidFill>
              </a:rPr>
              <a:t>” doctrine has received limited attention from Canadian courts, but a lot more attention in the U.S.</a:t>
            </a:r>
            <a:endParaRPr lang="en-CA" sz="1800" dirty="0">
              <a:solidFill>
                <a:schemeClr val="bg1"/>
              </a:solidFill>
            </a:endParaRPr>
          </a:p>
          <a:p>
            <a:pPr lvl="0">
              <a:lnSpc>
                <a:spcPct val="100000"/>
              </a:lnSpc>
            </a:pPr>
            <a:r>
              <a:rPr lang="en-US" sz="1800" dirty="0">
                <a:solidFill>
                  <a:srgbClr val="FFFF00"/>
                </a:solidFill>
              </a:rPr>
              <a:t>Initial interest confusion refers to the use of another's trade-mark in a manner calculated to capture initial consumer attention </a:t>
            </a:r>
            <a:r>
              <a:rPr lang="en-US" sz="1800" dirty="0">
                <a:solidFill>
                  <a:schemeClr val="bg1"/>
                </a:solidFill>
              </a:rPr>
              <a:t>even though no actual sale is completed as a result of the confusion (</a:t>
            </a:r>
            <a:r>
              <a:rPr lang="en-US" sz="1800" i="1" dirty="0">
                <a:solidFill>
                  <a:schemeClr val="bg1"/>
                </a:solidFill>
              </a:rPr>
              <a:t>Brookfield Communications Inc. v. West Coast Entertainment Corp.</a:t>
            </a:r>
            <a:r>
              <a:rPr lang="en-US" sz="1800" dirty="0">
                <a:solidFill>
                  <a:schemeClr val="bg1"/>
                </a:solidFill>
              </a:rPr>
              <a:t>, 174 F.3d 1036 (9th Cir. 1999). </a:t>
            </a:r>
            <a:endParaRPr lang="en-CA" sz="1800" dirty="0">
              <a:solidFill>
                <a:schemeClr val="bg1"/>
              </a:solidFill>
            </a:endParaRPr>
          </a:p>
          <a:p>
            <a:pPr lvl="0">
              <a:lnSpc>
                <a:spcPct val="100000"/>
              </a:lnSpc>
            </a:pPr>
            <a:r>
              <a:rPr lang="en-US" sz="1800" dirty="0">
                <a:solidFill>
                  <a:schemeClr val="bg1"/>
                </a:solidFill>
              </a:rPr>
              <a:t>This test of confusion carries with it a lower threshold than the traditional test of confusion in passing off (confusion as to source - your product is their product); confusion as to association, endorsement, approval. </a:t>
            </a:r>
            <a:endParaRPr lang="en-CA" sz="1800" dirty="0">
              <a:solidFill>
                <a:schemeClr val="bg1"/>
              </a:solidFill>
            </a:endParaRPr>
          </a:p>
          <a:p>
            <a:pPr lvl="0">
              <a:lnSpc>
                <a:spcPct val="100000"/>
              </a:lnSpc>
            </a:pPr>
            <a:r>
              <a:rPr lang="en-US" sz="1800" dirty="0">
                <a:solidFill>
                  <a:srgbClr val="FFFF00"/>
                </a:solidFill>
              </a:rPr>
              <a:t>Initial interest confusion simply considers whether the defendant's use of the plaintiff's mark evoked "initial interest” in a potential customer</a:t>
            </a:r>
            <a:r>
              <a:rPr lang="en-US" sz="1800" dirty="0">
                <a:solidFill>
                  <a:schemeClr val="bg1"/>
                </a:solidFill>
              </a:rPr>
              <a:t>, even if it did not result in a sale.</a:t>
            </a:r>
            <a:endParaRPr lang="en-CA" sz="1800" dirty="0">
              <a:solidFill>
                <a:schemeClr val="bg1"/>
              </a:solidFill>
            </a:endParaRPr>
          </a:p>
          <a:p>
            <a:pPr lvl="0">
              <a:lnSpc>
                <a:spcPct val="100000"/>
              </a:lnSpc>
            </a:pPr>
            <a:r>
              <a:rPr lang="en-US" sz="1800" dirty="0">
                <a:solidFill>
                  <a:srgbClr val="FF0000"/>
                </a:solidFill>
              </a:rPr>
              <a:t>A bit vague and amorphous</a:t>
            </a:r>
            <a:r>
              <a:rPr lang="en-US" sz="1800" dirty="0">
                <a:solidFill>
                  <a:schemeClr val="bg1"/>
                </a:solidFill>
              </a:rPr>
              <a:t>. So vague that it potentially serves as a potent weapon for keeping legitimate competitors out of the market. </a:t>
            </a:r>
            <a:endParaRPr lang="en-CA" sz="1800" dirty="0">
              <a:solidFill>
                <a:schemeClr val="bg1"/>
              </a:solidFill>
            </a:endParaRPr>
          </a:p>
          <a:p>
            <a:pPr>
              <a:lnSpc>
                <a:spcPct val="110000"/>
              </a:lnSpc>
            </a:pPr>
            <a:endParaRPr lang="en-CA" sz="1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117</a:t>
            </a:fld>
            <a:endParaRPr lang="en-US"/>
          </a:p>
        </p:txBody>
      </p:sp>
    </p:spTree>
    <p:extLst>
      <p:ext uri="{BB962C8B-B14F-4D97-AF65-F5344CB8AC3E}">
        <p14:creationId xmlns:p14="http://schemas.microsoft.com/office/powerpoint/2010/main" val="4831961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639762"/>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Initial Interest Confusion </a:t>
            </a:r>
            <a:r>
              <a:rPr lang="en-US" dirty="0">
                <a:solidFill>
                  <a:srgbClr val="FF0000"/>
                </a:solidFill>
              </a:rPr>
              <a:t>2</a:t>
            </a:r>
            <a:endParaRPr lang="en-US" b="1" dirty="0">
              <a:solidFill>
                <a:srgbClr val="FF0000"/>
              </a:solidFill>
            </a:endParaRPr>
          </a:p>
        </p:txBody>
      </p:sp>
      <p:sp>
        <p:nvSpPr>
          <p:cNvPr id="2" name="Content Placeholder 1"/>
          <p:cNvSpPr>
            <a:spLocks noGrp="1"/>
          </p:cNvSpPr>
          <p:nvPr>
            <p:ph idx="1"/>
          </p:nvPr>
        </p:nvSpPr>
        <p:spPr>
          <a:xfrm>
            <a:off x="308009" y="721896"/>
            <a:ext cx="8720488" cy="5072512"/>
          </a:xfrm>
        </p:spPr>
        <p:txBody>
          <a:bodyPr>
            <a:noAutofit/>
          </a:bodyPr>
          <a:lstStyle/>
          <a:p>
            <a:pPr marL="0" indent="0">
              <a:lnSpc>
                <a:spcPct val="100000"/>
              </a:lnSpc>
              <a:buNone/>
            </a:pPr>
            <a:r>
              <a:rPr lang="en-US" sz="1900" b="1" i="1" dirty="0">
                <a:solidFill>
                  <a:srgbClr val="00B0F0"/>
                </a:solidFill>
              </a:rPr>
              <a:t>British Columbia Automobile Assn. v. Office and Professional Employees' International Union, Local 378</a:t>
            </a:r>
            <a:r>
              <a:rPr lang="en-US" sz="1900" b="1" dirty="0">
                <a:solidFill>
                  <a:srgbClr val="00B0F0"/>
                </a:solidFill>
              </a:rPr>
              <a:t>, </a:t>
            </a:r>
            <a:r>
              <a:rPr lang="en-US" sz="1900" dirty="0">
                <a:solidFill>
                  <a:srgbClr val="00B0F0"/>
                </a:solidFill>
              </a:rPr>
              <a:t>2001 BCSC 156 (B.C.S.C.)</a:t>
            </a:r>
          </a:p>
          <a:p>
            <a:pPr lvl="0">
              <a:lnSpc>
                <a:spcPct val="100000"/>
              </a:lnSpc>
            </a:pPr>
            <a:r>
              <a:rPr lang="en-US" dirty="0">
                <a:solidFill>
                  <a:schemeClr val="bg1"/>
                </a:solidFill>
              </a:rPr>
              <a:t>The </a:t>
            </a:r>
            <a:r>
              <a:rPr lang="en-US" dirty="0">
                <a:solidFill>
                  <a:srgbClr val="FFFF00"/>
                </a:solidFill>
              </a:rPr>
              <a:t>“</a:t>
            </a:r>
            <a:r>
              <a:rPr lang="en-US" dirty="0">
                <a:solidFill>
                  <a:srgbClr val="FF0000"/>
                </a:solidFill>
              </a:rPr>
              <a:t>initial confusion</a:t>
            </a:r>
            <a:r>
              <a:rPr lang="en-US" dirty="0">
                <a:solidFill>
                  <a:srgbClr val="FFFF00"/>
                </a:solidFill>
              </a:rPr>
              <a:t>”</a:t>
            </a:r>
            <a:r>
              <a:rPr lang="en-US" dirty="0">
                <a:solidFill>
                  <a:schemeClr val="bg1"/>
                </a:solidFill>
              </a:rPr>
              <a:t> </a:t>
            </a:r>
            <a:r>
              <a:rPr lang="en-US" dirty="0">
                <a:solidFill>
                  <a:srgbClr val="FF0000"/>
                </a:solidFill>
              </a:rPr>
              <a:t>doctrine</a:t>
            </a:r>
            <a:r>
              <a:rPr lang="en-US" dirty="0">
                <a:solidFill>
                  <a:schemeClr val="bg1"/>
                </a:solidFill>
              </a:rPr>
              <a:t> was expressly adopted in </a:t>
            </a:r>
            <a:r>
              <a:rPr lang="en-US" i="1" dirty="0">
                <a:solidFill>
                  <a:srgbClr val="00B0F0"/>
                </a:solidFill>
              </a:rPr>
              <a:t>Brookfield</a:t>
            </a:r>
            <a:r>
              <a:rPr lang="en-US" i="1" u="sng" dirty="0">
                <a:solidFill>
                  <a:schemeClr val="bg1"/>
                </a:solidFill>
              </a:rPr>
              <a:t> </a:t>
            </a:r>
            <a:r>
              <a:rPr lang="en-US" i="1" dirty="0">
                <a:solidFill>
                  <a:srgbClr val="00B0F0"/>
                </a:solidFill>
              </a:rPr>
              <a:t>Communications Inc v. West Coast Entertainment Corp </a:t>
            </a:r>
            <a:r>
              <a:rPr lang="en-US" dirty="0">
                <a:solidFill>
                  <a:srgbClr val="00B0F0"/>
                </a:solidFill>
              </a:rPr>
              <a:t>(9th Cir. 1999) 174 F.3d 1036, 1061-66. </a:t>
            </a:r>
          </a:p>
          <a:p>
            <a:pPr lvl="0">
              <a:lnSpc>
                <a:spcPct val="100000"/>
              </a:lnSpc>
            </a:pPr>
            <a:r>
              <a:rPr lang="en-US" dirty="0">
                <a:solidFill>
                  <a:schemeClr val="bg1"/>
                </a:solidFill>
              </a:rPr>
              <a:t>Case mentioned in </a:t>
            </a:r>
            <a:r>
              <a:rPr lang="en-US" i="1" dirty="0">
                <a:solidFill>
                  <a:srgbClr val="00B0F0"/>
                </a:solidFill>
              </a:rPr>
              <a:t>BCAA v. OPEIU</a:t>
            </a:r>
            <a:r>
              <a:rPr lang="en-US" dirty="0">
                <a:solidFill>
                  <a:schemeClr val="bg1"/>
                </a:solidFill>
              </a:rPr>
              <a:t>. </a:t>
            </a:r>
          </a:p>
          <a:p>
            <a:pPr lvl="0">
              <a:lnSpc>
                <a:spcPct val="100000"/>
              </a:lnSpc>
            </a:pPr>
            <a:r>
              <a:rPr lang="en-US" dirty="0">
                <a:solidFill>
                  <a:schemeClr val="bg1"/>
                </a:solidFill>
              </a:rPr>
              <a:t>In </a:t>
            </a:r>
            <a:r>
              <a:rPr lang="en-US" i="1" dirty="0">
                <a:solidFill>
                  <a:schemeClr val="bg1"/>
                </a:solidFill>
              </a:rPr>
              <a:t>Brookfield</a:t>
            </a:r>
            <a:r>
              <a:rPr lang="en-US" dirty="0">
                <a:solidFill>
                  <a:schemeClr val="bg1"/>
                </a:solidFill>
              </a:rPr>
              <a:t>, two online retailers with tangentially related products went to battle over the defendant's use of plaintiff's trademark in defendant's internet website "metatags." (Metatags being computerized code words that play some role in attracting internet search engines to a website.) </a:t>
            </a:r>
          </a:p>
          <a:p>
            <a:pPr lvl="0">
              <a:lnSpc>
                <a:spcPct val="100000"/>
              </a:lnSpc>
            </a:pPr>
            <a:r>
              <a:rPr lang="en-US" dirty="0">
                <a:solidFill>
                  <a:schemeClr val="bg1"/>
                </a:solidFill>
              </a:rPr>
              <a:t>Rather than applying a traditional analysis, </a:t>
            </a:r>
            <a:r>
              <a:rPr lang="en-US" dirty="0">
                <a:solidFill>
                  <a:srgbClr val="FFFF00"/>
                </a:solidFill>
              </a:rPr>
              <a:t>the court applied the Initial Interest Confusion Doctrine</a:t>
            </a:r>
            <a:r>
              <a:rPr lang="en-US" dirty="0">
                <a:solidFill>
                  <a:schemeClr val="bg1"/>
                </a:solidFill>
              </a:rPr>
              <a:t>, finding that the use of plaintiff's mark could result in the improper initial interest in defendant's site, and therefore trademark infringement. In so doing the Court used the following analogy…</a:t>
            </a:r>
            <a:endParaRPr lang="en-CA" sz="1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118</a:t>
            </a:fld>
            <a:endParaRPr lang="en-US"/>
          </a:p>
        </p:txBody>
      </p:sp>
    </p:spTree>
    <p:extLst>
      <p:ext uri="{BB962C8B-B14F-4D97-AF65-F5344CB8AC3E}">
        <p14:creationId xmlns:p14="http://schemas.microsoft.com/office/powerpoint/2010/main" val="137761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FEC0BD-BEA4-E34F-97CD-103E890F3356}"/>
              </a:ext>
            </a:extLst>
          </p:cNvPr>
          <p:cNvSpPr>
            <a:spLocks noGrp="1"/>
          </p:cNvSpPr>
          <p:nvPr>
            <p:ph sz="quarter" idx="10"/>
          </p:nvPr>
        </p:nvSpPr>
        <p:spPr>
          <a:xfrm>
            <a:off x="457200" y="197963"/>
            <a:ext cx="8611386" cy="5528171"/>
          </a:xfrm>
        </p:spPr>
        <p:txBody>
          <a:bodyPr>
            <a:normAutofit fontScale="92500"/>
          </a:bodyPr>
          <a:lstStyle/>
          <a:p>
            <a:pPr marL="0" indent="0">
              <a:lnSpc>
                <a:spcPct val="100000"/>
              </a:lnSpc>
              <a:buNone/>
            </a:pPr>
            <a:r>
              <a:rPr lang="en-CA" i="1" dirty="0">
                <a:solidFill>
                  <a:srgbClr val="FFFF00"/>
                </a:solidFill>
              </a:rPr>
              <a:t>“</a:t>
            </a:r>
            <a:r>
              <a:rPr lang="en-CA" i="1" dirty="0">
                <a:solidFill>
                  <a:schemeClr val="bg1"/>
                </a:solidFill>
              </a:rPr>
              <a:t>Using another's trademark in one's metatags is much like posting a sign with another's trademark in front of one's store. Suppose West Coast's competitor (let's call it "Blockbuster") puts up a billboard on a highway reading--"West Coast Video: 2 miles ahead at Exit 7"--where West Coast is really located at Exit 8 but Blockbuster is located at Exit 7. Customers looking for West Coast's store will pull off at Exit 7 and drive around looking for it. </a:t>
            </a:r>
            <a:r>
              <a:rPr lang="en-CA" i="1" dirty="0">
                <a:solidFill>
                  <a:srgbClr val="FFFF00"/>
                </a:solidFill>
              </a:rPr>
              <a:t>Unable to locate West Coast, but seeing the Blockbuster store right by the highway entrance, they may simply rent there</a:t>
            </a:r>
            <a:r>
              <a:rPr lang="en-CA" i="1" dirty="0">
                <a:solidFill>
                  <a:schemeClr val="bg1"/>
                </a:solidFill>
              </a:rPr>
              <a:t>. Even consumers who prefer West Coast may find it not worth the trouble to continue searching for West Coast since there is a Blockbuster right there. Customers are not confused in the narrow sense: they are fully aware that they are purchasing from Blockbuster and they have no reason to believe that Blockbuster is related to, or in any way sponsored by, West Coast. Nevertheless, </a:t>
            </a:r>
            <a:r>
              <a:rPr lang="en-CA" i="1" dirty="0">
                <a:solidFill>
                  <a:srgbClr val="FFFF00"/>
                </a:solidFill>
              </a:rPr>
              <a:t>the fact that there is only initial consumer confusion does not alter the fact that Blockbuster would be misappropriating West Coast's acquired goodwil</a:t>
            </a:r>
            <a:r>
              <a:rPr lang="en-CA" i="1" dirty="0">
                <a:solidFill>
                  <a:schemeClr val="bg1"/>
                </a:solidFill>
              </a:rPr>
              <a:t>l.</a:t>
            </a:r>
            <a:r>
              <a:rPr lang="en-CA" i="1" dirty="0">
                <a:solidFill>
                  <a:srgbClr val="FFFF00"/>
                </a:solidFill>
              </a:rPr>
              <a:t>”</a:t>
            </a:r>
            <a:endParaRPr lang="en-US" i="1" dirty="0">
              <a:solidFill>
                <a:srgbClr val="FFFF00"/>
              </a:solidFill>
            </a:endParaRPr>
          </a:p>
        </p:txBody>
      </p:sp>
    </p:spTree>
    <p:extLst>
      <p:ext uri="{BB962C8B-B14F-4D97-AF65-F5344CB8AC3E}">
        <p14:creationId xmlns:p14="http://schemas.microsoft.com/office/powerpoint/2010/main" val="966195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E44D7-0BFB-AB40-BCF3-43FFD917B8CA}"/>
              </a:ext>
            </a:extLst>
          </p:cNvPr>
          <p:cNvSpPr>
            <a:spLocks noGrp="1"/>
          </p:cNvSpPr>
          <p:nvPr>
            <p:ph type="title"/>
          </p:nvPr>
        </p:nvSpPr>
        <p:spPr>
          <a:xfrm>
            <a:off x="457200" y="84222"/>
            <a:ext cx="8229600" cy="1016000"/>
          </a:xfrm>
        </p:spPr>
        <p:txBody>
          <a:bodyPr/>
          <a:lstStyle/>
          <a:p>
            <a:r>
              <a:rPr lang="en-US" dirty="0">
                <a:solidFill>
                  <a:srgbClr val="FFFF00"/>
                </a:solidFill>
              </a:rPr>
              <a:t>A modest proposal</a:t>
            </a:r>
            <a:r>
              <a:rPr lang="en-US" dirty="0">
                <a:solidFill>
                  <a:srgbClr val="FF0000"/>
                </a:solidFill>
              </a:rPr>
              <a:t>…</a:t>
            </a:r>
          </a:p>
        </p:txBody>
      </p:sp>
      <p:sp>
        <p:nvSpPr>
          <p:cNvPr id="3" name="Content Placeholder 2">
            <a:extLst>
              <a:ext uri="{FF2B5EF4-FFF2-40B4-BE49-F238E27FC236}">
                <a16:creationId xmlns:a16="http://schemas.microsoft.com/office/drawing/2014/main" id="{4E2E3CAD-BD7B-C948-B7EC-1F2E060D0CD0}"/>
              </a:ext>
            </a:extLst>
          </p:cNvPr>
          <p:cNvSpPr>
            <a:spLocks noGrp="1"/>
          </p:cNvSpPr>
          <p:nvPr>
            <p:ph sz="quarter" idx="10"/>
          </p:nvPr>
        </p:nvSpPr>
        <p:spPr>
          <a:xfrm>
            <a:off x="457200" y="947451"/>
            <a:ext cx="8229600" cy="4913521"/>
          </a:xfrm>
        </p:spPr>
        <p:txBody>
          <a:bodyPr>
            <a:normAutofit fontScale="92500"/>
          </a:bodyPr>
          <a:lstStyle/>
          <a:p>
            <a:pPr marL="0" indent="0">
              <a:buNone/>
            </a:pPr>
            <a:endParaRPr lang="en-US" dirty="0"/>
          </a:p>
          <a:p>
            <a:r>
              <a:rPr lang="en-US" sz="4300" dirty="0">
                <a:solidFill>
                  <a:schemeClr val="bg1"/>
                </a:solidFill>
              </a:rPr>
              <a:t>500-1000 words (or equivalent) per person </a:t>
            </a:r>
          </a:p>
          <a:p>
            <a:r>
              <a:rPr lang="en-US" sz="4300" dirty="0">
                <a:solidFill>
                  <a:schemeClr val="bg1"/>
                </a:solidFill>
              </a:rPr>
              <a:t>written, video, podcast, in-class presentation (?), </a:t>
            </a:r>
            <a:r>
              <a:rPr lang="en-US" sz="4300" i="1" dirty="0">
                <a:solidFill>
                  <a:schemeClr val="bg1"/>
                </a:solidFill>
              </a:rPr>
              <a:t>interpretive dance</a:t>
            </a:r>
          </a:p>
          <a:p>
            <a:r>
              <a:rPr lang="en-US" sz="4300" dirty="0">
                <a:solidFill>
                  <a:srgbClr val="FFFF00"/>
                </a:solidFill>
              </a:rPr>
              <a:t>Website or not</a:t>
            </a:r>
          </a:p>
          <a:p>
            <a:r>
              <a:rPr lang="en-US" sz="4300" dirty="0">
                <a:solidFill>
                  <a:srgbClr val="FFFF00"/>
                </a:solidFill>
              </a:rPr>
              <a:t>If posted to website, note to me pls.</a:t>
            </a:r>
          </a:p>
          <a:p>
            <a:r>
              <a:rPr lang="en-US" sz="4300" dirty="0">
                <a:solidFill>
                  <a:schemeClr val="bg1"/>
                </a:solidFill>
              </a:rPr>
              <a:t>Groups or individually</a:t>
            </a:r>
          </a:p>
          <a:p>
            <a:endParaRPr lang="en-US" sz="4300" dirty="0">
              <a:solidFill>
                <a:schemeClr val="bg1"/>
              </a:solidFill>
            </a:endParaRPr>
          </a:p>
        </p:txBody>
      </p:sp>
    </p:spTree>
    <p:extLst>
      <p:ext uri="{BB962C8B-B14F-4D97-AF65-F5344CB8AC3E}">
        <p14:creationId xmlns:p14="http://schemas.microsoft.com/office/powerpoint/2010/main" val="14073317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639762"/>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Initial Interest Confusion </a:t>
            </a:r>
            <a:r>
              <a:rPr lang="en-US" dirty="0">
                <a:solidFill>
                  <a:srgbClr val="FF0000"/>
                </a:solidFill>
              </a:rPr>
              <a:t>3</a:t>
            </a:r>
            <a:endParaRPr lang="en-US" b="1" dirty="0">
              <a:solidFill>
                <a:srgbClr val="FF0000"/>
              </a:solidFill>
            </a:endParaRPr>
          </a:p>
        </p:txBody>
      </p:sp>
      <p:sp>
        <p:nvSpPr>
          <p:cNvPr id="2" name="Content Placeholder 1"/>
          <p:cNvSpPr>
            <a:spLocks noGrp="1"/>
          </p:cNvSpPr>
          <p:nvPr>
            <p:ph idx="1"/>
          </p:nvPr>
        </p:nvSpPr>
        <p:spPr>
          <a:xfrm>
            <a:off x="308009" y="721896"/>
            <a:ext cx="8720488" cy="5072512"/>
          </a:xfrm>
        </p:spPr>
        <p:txBody>
          <a:bodyPr>
            <a:noAutofit/>
          </a:bodyPr>
          <a:lstStyle/>
          <a:p>
            <a:pPr marL="0" indent="0">
              <a:lnSpc>
                <a:spcPct val="100000"/>
              </a:lnSpc>
              <a:buNone/>
            </a:pPr>
            <a:r>
              <a:rPr lang="en-US" sz="2200" b="1" i="1" dirty="0">
                <a:solidFill>
                  <a:srgbClr val="00B0F0"/>
                </a:solidFill>
              </a:rPr>
              <a:t>British Columbia Automobile Assn. v. Office and Professional Employees' International Union, Local 378</a:t>
            </a:r>
            <a:r>
              <a:rPr lang="en-US" sz="2200" b="1" dirty="0">
                <a:solidFill>
                  <a:srgbClr val="00B0F0"/>
                </a:solidFill>
              </a:rPr>
              <a:t>, </a:t>
            </a:r>
            <a:r>
              <a:rPr lang="en-US" sz="2200" dirty="0">
                <a:solidFill>
                  <a:srgbClr val="00B0F0"/>
                </a:solidFill>
              </a:rPr>
              <a:t>2001 BCSC 156 (B.C.S.C.)</a:t>
            </a:r>
          </a:p>
          <a:p>
            <a:pPr lvl="0">
              <a:lnSpc>
                <a:spcPct val="100000"/>
              </a:lnSpc>
            </a:pPr>
            <a:r>
              <a:rPr lang="en-US" sz="2200" dirty="0">
                <a:solidFill>
                  <a:srgbClr val="FF0000"/>
                </a:solidFill>
              </a:rPr>
              <a:t>Any issues with the analogy </a:t>
            </a:r>
            <a:r>
              <a:rPr lang="en-US" sz="2200" dirty="0">
                <a:solidFill>
                  <a:schemeClr val="bg1"/>
                </a:solidFill>
              </a:rPr>
              <a:t>in </a:t>
            </a:r>
            <a:r>
              <a:rPr lang="en-US" sz="2200" i="1" dirty="0">
                <a:solidFill>
                  <a:srgbClr val="00B0F0"/>
                </a:solidFill>
              </a:rPr>
              <a:t>Brookfield Communications Inc v. West Coast Entertainment Corp </a:t>
            </a:r>
            <a:r>
              <a:rPr lang="en-US" sz="2200" b="1" dirty="0">
                <a:solidFill>
                  <a:schemeClr val="bg1"/>
                </a:solidFill>
              </a:rPr>
              <a:t>? </a:t>
            </a:r>
          </a:p>
          <a:p>
            <a:pPr marL="457200" lvl="0" indent="-457200">
              <a:lnSpc>
                <a:spcPct val="100000"/>
              </a:lnSpc>
              <a:buFont typeface="+mj-lt"/>
              <a:buAutoNum type="arabicPeriod"/>
            </a:pPr>
            <a:r>
              <a:rPr lang="en-US" sz="2200" dirty="0">
                <a:solidFill>
                  <a:srgbClr val="FFFF00"/>
                </a:solidFill>
              </a:rPr>
              <a:t>Big</a:t>
            </a:r>
            <a:r>
              <a:rPr lang="en-US" sz="2200" b="1" dirty="0">
                <a:solidFill>
                  <a:srgbClr val="FFFF00"/>
                </a:solidFill>
              </a:rPr>
              <a:t> </a:t>
            </a:r>
            <a:r>
              <a:rPr lang="en-US" sz="2200" dirty="0">
                <a:solidFill>
                  <a:srgbClr val="FFFF00"/>
                </a:solidFill>
              </a:rPr>
              <a:t>difference between driving around aimlessly looking for a video store, and simply hitting the ‘go-back’ button on your laptop. </a:t>
            </a:r>
            <a:r>
              <a:rPr lang="en-US" sz="2200" dirty="0">
                <a:solidFill>
                  <a:schemeClr val="bg1"/>
                </a:solidFill>
              </a:rPr>
              <a:t>We are accustomed to false starts on the web and are unlikely to be dissuaded when they end up at the wrong site. </a:t>
            </a:r>
          </a:p>
          <a:p>
            <a:pPr marL="457200" lvl="0" indent="-457200">
              <a:lnSpc>
                <a:spcPct val="100000"/>
              </a:lnSpc>
              <a:buFont typeface="+mj-lt"/>
              <a:buAutoNum type="arabicPeriod"/>
            </a:pPr>
            <a:r>
              <a:rPr lang="en-US" sz="2200" b="1" dirty="0">
                <a:solidFill>
                  <a:srgbClr val="FFFF00"/>
                </a:solidFill>
              </a:rPr>
              <a:t>Departure from the core principal of trademark law </a:t>
            </a:r>
            <a:r>
              <a:rPr lang="en-US" sz="2200" b="1" dirty="0">
                <a:solidFill>
                  <a:schemeClr val="bg1"/>
                </a:solidFill>
              </a:rPr>
              <a:t>– finds infringement where there is </a:t>
            </a:r>
            <a:r>
              <a:rPr lang="en-US" sz="2200" b="1" dirty="0">
                <a:solidFill>
                  <a:srgbClr val="FFFF00"/>
                </a:solidFill>
              </a:rPr>
              <a:t>only a fleeting confusion </a:t>
            </a:r>
            <a:r>
              <a:rPr lang="en-US" sz="2200" b="1" dirty="0">
                <a:solidFill>
                  <a:schemeClr val="bg1"/>
                </a:solidFill>
              </a:rPr>
              <a:t>which is dispelled before any purchase. </a:t>
            </a:r>
            <a:endParaRPr lang="en-CA" sz="2200" dirty="0">
              <a:solidFill>
                <a:schemeClr val="bg1"/>
              </a:solidFill>
            </a:endParaRPr>
          </a:p>
          <a:p>
            <a:pPr marL="457200" lvl="0" indent="-457200">
              <a:lnSpc>
                <a:spcPct val="100000"/>
              </a:lnSpc>
              <a:buFont typeface="+mj-lt"/>
              <a:buAutoNum type="arabicPeriod"/>
            </a:pPr>
            <a:r>
              <a:rPr lang="en-US" sz="2200" b="1" dirty="0">
                <a:solidFill>
                  <a:schemeClr val="bg1"/>
                </a:solidFill>
              </a:rPr>
              <a:t>Can there really be a </a:t>
            </a:r>
            <a:r>
              <a:rPr lang="en-US" sz="2200" b="1" dirty="0">
                <a:solidFill>
                  <a:srgbClr val="FFFF00"/>
                </a:solidFill>
              </a:rPr>
              <a:t>policy justification </a:t>
            </a:r>
            <a:r>
              <a:rPr lang="en-US" sz="2200" b="1" dirty="0">
                <a:solidFill>
                  <a:schemeClr val="bg1"/>
                </a:solidFill>
              </a:rPr>
              <a:t>for finding infringement </a:t>
            </a:r>
            <a:r>
              <a:rPr lang="en-US" sz="2200" b="1" dirty="0">
                <a:solidFill>
                  <a:srgbClr val="FF0000"/>
                </a:solidFill>
              </a:rPr>
              <a:t>where the consumer is not confused </a:t>
            </a:r>
            <a:r>
              <a:rPr lang="en-US" sz="2200" b="1" dirty="0">
                <a:solidFill>
                  <a:schemeClr val="bg1"/>
                </a:solidFill>
              </a:rPr>
              <a:t>at the time of purchase</a:t>
            </a:r>
            <a:r>
              <a:rPr lang="en-US" sz="2200" b="1" dirty="0">
                <a:solidFill>
                  <a:srgbClr val="FF0000"/>
                </a:solidFill>
              </a:rPr>
              <a:t>?</a:t>
            </a:r>
            <a:r>
              <a:rPr lang="en-US" sz="2200" b="1"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120</a:t>
            </a:fld>
            <a:endParaRPr lang="en-US"/>
          </a:p>
        </p:txBody>
      </p:sp>
    </p:spTree>
    <p:extLst>
      <p:ext uri="{BB962C8B-B14F-4D97-AF65-F5344CB8AC3E}">
        <p14:creationId xmlns:p14="http://schemas.microsoft.com/office/powerpoint/2010/main" val="20778193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639762"/>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Initial Interest Confusion </a:t>
            </a:r>
            <a:r>
              <a:rPr lang="en-US" dirty="0">
                <a:solidFill>
                  <a:srgbClr val="FF0000"/>
                </a:solidFill>
              </a:rPr>
              <a:t>4</a:t>
            </a:r>
            <a:endParaRPr lang="en-US" b="1" dirty="0">
              <a:solidFill>
                <a:srgbClr val="FF0000"/>
              </a:solidFill>
            </a:endParaRPr>
          </a:p>
        </p:txBody>
      </p:sp>
      <p:sp>
        <p:nvSpPr>
          <p:cNvPr id="2" name="Content Placeholder 1"/>
          <p:cNvSpPr>
            <a:spLocks noGrp="1"/>
          </p:cNvSpPr>
          <p:nvPr>
            <p:ph idx="1"/>
          </p:nvPr>
        </p:nvSpPr>
        <p:spPr>
          <a:xfrm>
            <a:off x="211755" y="787883"/>
            <a:ext cx="8847403" cy="5151003"/>
          </a:xfrm>
        </p:spPr>
        <p:txBody>
          <a:bodyPr>
            <a:noAutofit/>
          </a:bodyPr>
          <a:lstStyle/>
          <a:p>
            <a:pPr marL="0" indent="0">
              <a:lnSpc>
                <a:spcPct val="100000"/>
              </a:lnSpc>
              <a:buNone/>
            </a:pPr>
            <a:r>
              <a:rPr lang="en-US" sz="2400" b="1" i="1" dirty="0">
                <a:solidFill>
                  <a:srgbClr val="00B0F0"/>
                </a:solidFill>
              </a:rPr>
              <a:t>British Columbia Automobile Assn. v. Office and Professional Employees' International Union, Local 378</a:t>
            </a:r>
            <a:r>
              <a:rPr lang="en-US" sz="2400" b="1" dirty="0">
                <a:solidFill>
                  <a:srgbClr val="00B0F0"/>
                </a:solidFill>
              </a:rPr>
              <a:t>, </a:t>
            </a:r>
            <a:r>
              <a:rPr lang="en-US" sz="2400" dirty="0">
                <a:solidFill>
                  <a:srgbClr val="00B0F0"/>
                </a:solidFill>
              </a:rPr>
              <a:t>2001 BCSC 156 (B.C.S.C.)</a:t>
            </a:r>
          </a:p>
          <a:p>
            <a:pPr>
              <a:lnSpc>
                <a:spcPct val="100000"/>
              </a:lnSpc>
            </a:pPr>
            <a:r>
              <a:rPr lang="en-US" sz="2400" dirty="0">
                <a:solidFill>
                  <a:srgbClr val="FFFF00"/>
                </a:solidFill>
              </a:rPr>
              <a:t>With respect to </a:t>
            </a:r>
            <a:r>
              <a:rPr lang="en-US" sz="2400" dirty="0">
                <a:solidFill>
                  <a:srgbClr val="FF0000"/>
                </a:solidFill>
              </a:rPr>
              <a:t>“</a:t>
            </a:r>
            <a:r>
              <a:rPr lang="en-US" sz="2400" dirty="0">
                <a:solidFill>
                  <a:srgbClr val="FFFF00"/>
                </a:solidFill>
              </a:rPr>
              <a:t>Initial Interest Confusion</a:t>
            </a:r>
            <a:r>
              <a:rPr lang="en-US" sz="2400" dirty="0">
                <a:solidFill>
                  <a:srgbClr val="FF0000"/>
                </a:solidFill>
              </a:rPr>
              <a:t>”</a:t>
            </a:r>
            <a:r>
              <a:rPr lang="en-US" sz="2400" dirty="0">
                <a:solidFill>
                  <a:srgbClr val="FFFF00"/>
                </a:solidFill>
              </a:rPr>
              <a:t> doctrine in </a:t>
            </a:r>
            <a:r>
              <a:rPr lang="en-US" sz="2400" i="1" dirty="0">
                <a:solidFill>
                  <a:srgbClr val="00B0F0"/>
                </a:solidFill>
              </a:rPr>
              <a:t>Brookfield Communications Inc v. West Coast Entertainment Corp </a:t>
            </a:r>
            <a:r>
              <a:rPr lang="en-US" sz="2400" b="1" i="1" dirty="0">
                <a:solidFill>
                  <a:srgbClr val="00B0F0"/>
                </a:solidFill>
              </a:rPr>
              <a:t> </a:t>
            </a:r>
            <a:r>
              <a:rPr lang="en-US" sz="2400" dirty="0">
                <a:solidFill>
                  <a:schemeClr val="bg1"/>
                </a:solidFill>
              </a:rPr>
              <a:t>isn't more information, and competition between vendors, in the consumer's best interest? Until clear policy and evaluative standard are articulated, the Doctrine can only lead to problems. </a:t>
            </a:r>
            <a:r>
              <a:rPr lang="en-US" sz="2400" b="1" dirty="0">
                <a:solidFill>
                  <a:schemeClr val="bg1"/>
                </a:solidFill>
              </a:rPr>
              <a:t>Doctrine mostly used in </a:t>
            </a:r>
            <a:r>
              <a:rPr lang="en-US" sz="2400" b="1" dirty="0">
                <a:solidFill>
                  <a:srgbClr val="FF0000"/>
                </a:solidFill>
              </a:rPr>
              <a:t>U</a:t>
            </a:r>
            <a:r>
              <a:rPr lang="en-US" sz="2400" b="1" dirty="0">
                <a:solidFill>
                  <a:schemeClr val="bg1"/>
                </a:solidFill>
              </a:rPr>
              <a:t>.S.</a:t>
            </a:r>
            <a:r>
              <a:rPr lang="en-US" sz="2400" b="1" dirty="0">
                <a:solidFill>
                  <a:srgbClr val="00B0F0"/>
                </a:solidFill>
              </a:rPr>
              <a:t>A</a:t>
            </a:r>
            <a:r>
              <a:rPr lang="en-US" sz="2400" b="1" dirty="0">
                <a:solidFill>
                  <a:srgbClr val="92D050"/>
                </a:solidFill>
              </a:rPr>
              <a:t>*</a:t>
            </a:r>
            <a:r>
              <a:rPr lang="en-US" sz="2400" b="1" dirty="0">
                <a:solidFill>
                  <a:schemeClr val="bg1"/>
                </a:solidFill>
              </a:rPr>
              <a:t>…but has been raised in </a:t>
            </a:r>
            <a:r>
              <a:rPr lang="en-US" sz="2400" b="1" dirty="0">
                <a:solidFill>
                  <a:srgbClr val="FF0000"/>
                </a:solidFill>
              </a:rPr>
              <a:t>Ca</a:t>
            </a:r>
            <a:r>
              <a:rPr lang="en-US" sz="2400" b="1" dirty="0">
                <a:solidFill>
                  <a:schemeClr val="bg1"/>
                </a:solidFill>
              </a:rPr>
              <a:t>na</a:t>
            </a:r>
            <a:r>
              <a:rPr lang="en-US" sz="2400" b="1" dirty="0">
                <a:solidFill>
                  <a:srgbClr val="FF0000"/>
                </a:solidFill>
              </a:rPr>
              <a:t>da. </a:t>
            </a:r>
            <a:r>
              <a:rPr lang="en-US" sz="2400" b="1" dirty="0">
                <a:solidFill>
                  <a:srgbClr val="FFFF00"/>
                </a:solidFill>
              </a:rPr>
              <a:t>Though mentioned in BCAA, it was not part of analysis.</a:t>
            </a:r>
            <a:endParaRPr lang="en-US" sz="1600" b="1" dirty="0">
              <a:solidFill>
                <a:schemeClr val="bg1"/>
              </a:solidFill>
            </a:endParaRPr>
          </a:p>
          <a:p>
            <a:pPr marL="0" indent="0">
              <a:lnSpc>
                <a:spcPct val="100000"/>
              </a:lnSpc>
              <a:buNone/>
            </a:pPr>
            <a:endParaRPr lang="en-US" sz="1500" b="1" dirty="0">
              <a:solidFill>
                <a:srgbClr val="92D050"/>
              </a:solidFill>
            </a:endParaRPr>
          </a:p>
          <a:p>
            <a:pPr marL="0" indent="0">
              <a:lnSpc>
                <a:spcPct val="100000"/>
              </a:lnSpc>
              <a:buNone/>
            </a:pPr>
            <a:r>
              <a:rPr lang="en-US" sz="1500" b="1" dirty="0">
                <a:solidFill>
                  <a:srgbClr val="92D050"/>
                </a:solidFill>
              </a:rPr>
              <a:t>*</a:t>
            </a:r>
            <a:r>
              <a:rPr lang="en-US" sz="1500" dirty="0">
                <a:solidFill>
                  <a:schemeClr val="bg1"/>
                </a:solidFill>
              </a:rPr>
              <a:t>For example, the Initial Interest Confusion Doctrine has been used to curtail parodies, (See </a:t>
            </a:r>
            <a:r>
              <a:rPr lang="en-US" sz="1500" i="1" dirty="0">
                <a:solidFill>
                  <a:schemeClr val="bg1"/>
                </a:solidFill>
              </a:rPr>
              <a:t>Dr. Seuss, supra.</a:t>
            </a:r>
            <a:r>
              <a:rPr lang="en-US" sz="1500" dirty="0">
                <a:solidFill>
                  <a:schemeClr val="bg1"/>
                </a:solidFill>
              </a:rPr>
              <a:t>) criticism about the trademark owners, (</a:t>
            </a:r>
            <a:r>
              <a:rPr lang="en-US" sz="1500" i="1" u="sng" dirty="0">
                <a:solidFill>
                  <a:schemeClr val="bg1"/>
                </a:solidFill>
              </a:rPr>
              <a:t>OBH, Inc. v. Spotlight Magazine, Inc.</a:t>
            </a:r>
            <a:r>
              <a:rPr lang="en-US" sz="1500" dirty="0">
                <a:solidFill>
                  <a:schemeClr val="bg1"/>
                </a:solidFill>
              </a:rPr>
              <a:t> (W.D.N. 4 2000) 86 F.Supp.2d 176; </a:t>
            </a:r>
            <a:r>
              <a:rPr lang="en-US" sz="1500" i="1" u="sng" dirty="0">
                <a:solidFill>
                  <a:schemeClr val="bg1"/>
                </a:solidFill>
              </a:rPr>
              <a:t>J.K. Harris &amp; Co. v. </a:t>
            </a:r>
            <a:r>
              <a:rPr lang="en-US" sz="1500" i="1" u="sng" dirty="0" err="1">
                <a:solidFill>
                  <a:schemeClr val="bg1"/>
                </a:solidFill>
              </a:rPr>
              <a:t>Kassell</a:t>
            </a:r>
            <a:r>
              <a:rPr lang="en-US" sz="1500" dirty="0">
                <a:solidFill>
                  <a:schemeClr val="bg1"/>
                </a:solidFill>
              </a:rPr>
              <a:t> (N.D. Cal. 2002) 2002 WL 1303124, </a:t>
            </a:r>
            <a:r>
              <a:rPr lang="en-US" sz="1500" dirty="0" err="1">
                <a:solidFill>
                  <a:schemeClr val="bg1"/>
                </a:solidFill>
              </a:rPr>
              <a:t>rev'd</a:t>
            </a:r>
            <a:r>
              <a:rPr lang="en-US" sz="1500" dirty="0">
                <a:solidFill>
                  <a:schemeClr val="bg1"/>
                </a:solidFill>
              </a:rPr>
              <a:t> (N.D. Cal.2003) 253 F.Supp.2d 1120)), directory information about used equipment dealers, (</a:t>
            </a:r>
            <a:r>
              <a:rPr lang="en-US" sz="1500" i="1" u="sng" dirty="0">
                <a:solidFill>
                  <a:schemeClr val="bg1"/>
                </a:solidFill>
              </a:rPr>
              <a:t>Caterpillar Inc. v. </a:t>
            </a:r>
            <a:r>
              <a:rPr lang="en-US" sz="1500" i="1" u="sng" dirty="0" err="1">
                <a:solidFill>
                  <a:schemeClr val="bg1"/>
                </a:solidFill>
              </a:rPr>
              <a:t>Telescan</a:t>
            </a:r>
            <a:r>
              <a:rPr lang="en-US" sz="1500" i="1" u="sng" dirty="0">
                <a:solidFill>
                  <a:schemeClr val="bg1"/>
                </a:solidFill>
              </a:rPr>
              <a:t> Techs</a:t>
            </a:r>
            <a:r>
              <a:rPr lang="en-US" sz="1500" i="1" dirty="0">
                <a:solidFill>
                  <a:schemeClr val="bg1"/>
                </a:solidFill>
              </a:rPr>
              <a:t>, LLC</a:t>
            </a:r>
            <a:r>
              <a:rPr lang="en-US" sz="1500" dirty="0">
                <a:solidFill>
                  <a:schemeClr val="bg1"/>
                </a:solidFill>
              </a:rPr>
              <a:t> ((C.D. Ill2002) 2000 U.S. </a:t>
            </a:r>
            <a:r>
              <a:rPr lang="en-US" sz="1500" dirty="0" err="1">
                <a:solidFill>
                  <a:schemeClr val="bg1"/>
                </a:solidFill>
              </a:rPr>
              <a:t>Dist</a:t>
            </a:r>
            <a:r>
              <a:rPr lang="en-US" sz="1500" dirty="0">
                <a:solidFill>
                  <a:schemeClr val="bg1"/>
                </a:solidFill>
              </a:rPr>
              <a:t> Lexis 3477; </a:t>
            </a:r>
            <a:r>
              <a:rPr lang="en-US" sz="1500" i="1" u="sng" dirty="0">
                <a:solidFill>
                  <a:schemeClr val="bg1"/>
                </a:solidFill>
              </a:rPr>
              <a:t>PACCAR Inc. v. </a:t>
            </a:r>
            <a:r>
              <a:rPr lang="en-US" sz="1500" i="1" u="sng" dirty="0" err="1">
                <a:solidFill>
                  <a:schemeClr val="bg1"/>
                </a:solidFill>
              </a:rPr>
              <a:t>Telescan</a:t>
            </a:r>
            <a:r>
              <a:rPr lang="en-US" sz="1500" i="1" u="sng" dirty="0">
                <a:solidFill>
                  <a:schemeClr val="bg1"/>
                </a:solidFill>
              </a:rPr>
              <a:t> Techs</a:t>
            </a:r>
            <a:r>
              <a:rPr lang="en-US" sz="1500" i="1" dirty="0">
                <a:solidFill>
                  <a:schemeClr val="bg1"/>
                </a:solidFill>
              </a:rPr>
              <a:t>, LLC</a:t>
            </a:r>
            <a:r>
              <a:rPr lang="en-US" sz="1500" dirty="0">
                <a:solidFill>
                  <a:schemeClr val="bg1"/>
                </a:solidFill>
              </a:rPr>
              <a:t> (6th Cir. 2003) 319 F.3d 246), and promotions by third party vendors of after-market servicing. See </a:t>
            </a:r>
            <a:r>
              <a:rPr lang="en-US" sz="1500" i="1" u="sng" dirty="0" err="1">
                <a:solidFill>
                  <a:schemeClr val="bg1"/>
                </a:solidFill>
              </a:rPr>
              <a:t>Promatek</a:t>
            </a:r>
            <a:r>
              <a:rPr lang="en-US" sz="1500" i="1" u="sng" dirty="0">
                <a:solidFill>
                  <a:schemeClr val="bg1"/>
                </a:solidFill>
              </a:rPr>
              <a:t> Indus. Ltd. v. </a:t>
            </a:r>
            <a:r>
              <a:rPr lang="en-US" sz="1500" i="1" u="sng" dirty="0" err="1">
                <a:solidFill>
                  <a:schemeClr val="bg1"/>
                </a:solidFill>
              </a:rPr>
              <a:t>Equitrac</a:t>
            </a:r>
            <a:r>
              <a:rPr lang="en-US" sz="1500" i="1" u="sng" dirty="0">
                <a:solidFill>
                  <a:schemeClr val="bg1"/>
                </a:solidFill>
              </a:rPr>
              <a:t> Corp.</a:t>
            </a:r>
            <a:r>
              <a:rPr lang="en-US" sz="1500" dirty="0">
                <a:solidFill>
                  <a:schemeClr val="bg1"/>
                </a:solidFill>
              </a:rPr>
              <a:t> (7th Cir. 2002) 300 F.3d 808.</a:t>
            </a:r>
            <a:endParaRPr lang="en-CA" sz="1500" dirty="0">
              <a:solidFill>
                <a:schemeClr val="bg1"/>
              </a:solidFill>
            </a:endParaRPr>
          </a:p>
          <a:p>
            <a:pPr lvl="0">
              <a:lnSpc>
                <a:spcPct val="100000"/>
              </a:lnSpc>
            </a:pPr>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121</a:t>
            </a:fld>
            <a:endParaRPr lang="en-US"/>
          </a:p>
        </p:txBody>
      </p:sp>
    </p:spTree>
    <p:extLst>
      <p:ext uri="{BB962C8B-B14F-4D97-AF65-F5344CB8AC3E}">
        <p14:creationId xmlns:p14="http://schemas.microsoft.com/office/powerpoint/2010/main" val="28224794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639762"/>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Initial Interest Confusion </a:t>
            </a:r>
            <a:r>
              <a:rPr lang="en-US" dirty="0">
                <a:solidFill>
                  <a:srgbClr val="FF0000"/>
                </a:solidFill>
              </a:rPr>
              <a:t>5</a:t>
            </a:r>
            <a:endParaRPr lang="en-US" b="1" dirty="0">
              <a:solidFill>
                <a:srgbClr val="FF0000"/>
              </a:solidFill>
            </a:endParaRPr>
          </a:p>
        </p:txBody>
      </p:sp>
      <p:sp>
        <p:nvSpPr>
          <p:cNvPr id="2" name="Content Placeholder 1"/>
          <p:cNvSpPr>
            <a:spLocks noGrp="1"/>
          </p:cNvSpPr>
          <p:nvPr>
            <p:ph idx="1"/>
          </p:nvPr>
        </p:nvSpPr>
        <p:spPr>
          <a:xfrm>
            <a:off x="308009" y="721896"/>
            <a:ext cx="8720488" cy="5072512"/>
          </a:xfrm>
        </p:spPr>
        <p:txBody>
          <a:bodyPr>
            <a:noAutofit/>
          </a:bodyPr>
          <a:lstStyle/>
          <a:p>
            <a:pPr marL="0" indent="0">
              <a:lnSpc>
                <a:spcPct val="100000"/>
              </a:lnSpc>
              <a:buNone/>
            </a:pPr>
            <a:r>
              <a:rPr lang="en-US" sz="1900" b="1" i="1" dirty="0">
                <a:solidFill>
                  <a:srgbClr val="00B0F0"/>
                </a:solidFill>
              </a:rPr>
              <a:t>British Columbia Automobile Assn. v. Office and Professional Employees' International Union, Local 378</a:t>
            </a:r>
            <a:r>
              <a:rPr lang="en-US" sz="1900" b="1" dirty="0">
                <a:solidFill>
                  <a:srgbClr val="00B0F0"/>
                </a:solidFill>
              </a:rPr>
              <a:t>, </a:t>
            </a:r>
            <a:r>
              <a:rPr lang="en-US" sz="1900" dirty="0">
                <a:solidFill>
                  <a:srgbClr val="00B0F0"/>
                </a:solidFill>
              </a:rPr>
              <a:t>2001 BCSC 156 (B.C.S.C.)</a:t>
            </a:r>
          </a:p>
          <a:p>
            <a:pPr lvl="0">
              <a:lnSpc>
                <a:spcPct val="100000"/>
              </a:lnSpc>
            </a:pPr>
            <a:r>
              <a:rPr lang="en-US" dirty="0">
                <a:solidFill>
                  <a:schemeClr val="bg1"/>
                </a:solidFill>
              </a:rPr>
              <a:t>The </a:t>
            </a:r>
            <a:r>
              <a:rPr lang="en-US" dirty="0">
                <a:solidFill>
                  <a:srgbClr val="FFFF00"/>
                </a:solidFill>
              </a:rPr>
              <a:t>“</a:t>
            </a:r>
            <a:r>
              <a:rPr lang="en-US" dirty="0">
                <a:solidFill>
                  <a:srgbClr val="FF0000"/>
                </a:solidFill>
              </a:rPr>
              <a:t>initial confusion</a:t>
            </a:r>
            <a:r>
              <a:rPr lang="en-US" dirty="0">
                <a:solidFill>
                  <a:srgbClr val="FFFF00"/>
                </a:solidFill>
              </a:rPr>
              <a:t>”</a:t>
            </a:r>
            <a:r>
              <a:rPr lang="en-US" dirty="0">
                <a:solidFill>
                  <a:schemeClr val="bg1"/>
                </a:solidFill>
              </a:rPr>
              <a:t> </a:t>
            </a:r>
            <a:r>
              <a:rPr lang="en-US" dirty="0">
                <a:solidFill>
                  <a:srgbClr val="FF0000"/>
                </a:solidFill>
              </a:rPr>
              <a:t>doctrine</a:t>
            </a:r>
            <a:r>
              <a:rPr lang="en-US" dirty="0">
                <a:solidFill>
                  <a:schemeClr val="bg1"/>
                </a:solidFill>
              </a:rPr>
              <a:t> was expressly adopted in </a:t>
            </a:r>
            <a:r>
              <a:rPr lang="en-US" i="1" dirty="0">
                <a:solidFill>
                  <a:srgbClr val="00B0F0"/>
                </a:solidFill>
              </a:rPr>
              <a:t>Brookfield Communications Inc v. West Coast Entertainment Corp </a:t>
            </a:r>
            <a:r>
              <a:rPr lang="en-US" dirty="0">
                <a:solidFill>
                  <a:schemeClr val="bg1"/>
                </a:solidFill>
              </a:rPr>
              <a:t>(9th Cir. 1999) 174 F.3d 1036, 1061-66. </a:t>
            </a:r>
          </a:p>
          <a:p>
            <a:pPr lvl="0">
              <a:lnSpc>
                <a:spcPct val="100000"/>
              </a:lnSpc>
            </a:pPr>
            <a:r>
              <a:rPr lang="en-US" dirty="0">
                <a:solidFill>
                  <a:schemeClr val="bg1"/>
                </a:solidFill>
              </a:rPr>
              <a:t>Case mentioned in </a:t>
            </a:r>
            <a:r>
              <a:rPr lang="en-US" i="1" u="sng" dirty="0">
                <a:solidFill>
                  <a:schemeClr val="bg1"/>
                </a:solidFill>
              </a:rPr>
              <a:t>BCAA v. OPEIU</a:t>
            </a:r>
            <a:r>
              <a:rPr lang="en-US" dirty="0">
                <a:solidFill>
                  <a:schemeClr val="bg1"/>
                </a:solidFill>
              </a:rPr>
              <a:t>. </a:t>
            </a:r>
          </a:p>
          <a:p>
            <a:pPr lvl="0">
              <a:lnSpc>
                <a:spcPct val="100000"/>
              </a:lnSpc>
            </a:pPr>
            <a:r>
              <a:rPr lang="en-US" dirty="0">
                <a:solidFill>
                  <a:schemeClr val="bg1"/>
                </a:solidFill>
              </a:rPr>
              <a:t>In </a:t>
            </a:r>
            <a:r>
              <a:rPr lang="en-US" i="1" dirty="0">
                <a:solidFill>
                  <a:schemeClr val="bg1"/>
                </a:solidFill>
              </a:rPr>
              <a:t>Brookfield</a:t>
            </a:r>
            <a:r>
              <a:rPr lang="en-US" dirty="0">
                <a:solidFill>
                  <a:schemeClr val="bg1"/>
                </a:solidFill>
              </a:rPr>
              <a:t>, two online retailers with tangentially related products went to battle over the defendant's use of plaintiff's trademark in defendant's internet website "metatags." (Metatags being computerized code words that play some role in attracting internet search engines to a website.) </a:t>
            </a:r>
          </a:p>
          <a:p>
            <a:pPr lvl="0">
              <a:lnSpc>
                <a:spcPct val="100000"/>
              </a:lnSpc>
            </a:pPr>
            <a:r>
              <a:rPr lang="en-US" dirty="0">
                <a:solidFill>
                  <a:schemeClr val="bg1"/>
                </a:solidFill>
              </a:rPr>
              <a:t>Rather than applying a traditional analysis, </a:t>
            </a:r>
            <a:r>
              <a:rPr lang="en-US" dirty="0">
                <a:solidFill>
                  <a:srgbClr val="FFFF00"/>
                </a:solidFill>
              </a:rPr>
              <a:t>the court applied the Initial Interest Confusion Doctrine</a:t>
            </a:r>
            <a:r>
              <a:rPr lang="en-US" dirty="0">
                <a:solidFill>
                  <a:schemeClr val="bg1"/>
                </a:solidFill>
              </a:rPr>
              <a:t>, finding that the use of plaintiff's mark could result in the improper initial interest in defendant's site, and therefore trademark infringement. In so doing the Court used the following analogy…</a:t>
            </a:r>
            <a:endParaRPr lang="en-CA" sz="1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122</a:t>
            </a:fld>
            <a:endParaRPr lang="en-US"/>
          </a:p>
        </p:txBody>
      </p:sp>
    </p:spTree>
    <p:extLst>
      <p:ext uri="{BB962C8B-B14F-4D97-AF65-F5344CB8AC3E}">
        <p14:creationId xmlns:p14="http://schemas.microsoft.com/office/powerpoint/2010/main" val="3498384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511756"/>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Initial Interest Confusion </a:t>
            </a:r>
            <a:r>
              <a:rPr lang="en-US" dirty="0">
                <a:solidFill>
                  <a:srgbClr val="FF0000"/>
                </a:solidFill>
              </a:rPr>
              <a:t>6</a:t>
            </a:r>
            <a:endParaRPr lang="en-US" b="1" dirty="0">
              <a:solidFill>
                <a:srgbClr val="FFFF00"/>
              </a:solidFill>
            </a:endParaRPr>
          </a:p>
        </p:txBody>
      </p:sp>
      <p:sp>
        <p:nvSpPr>
          <p:cNvPr id="2" name="Content Placeholder 1"/>
          <p:cNvSpPr>
            <a:spLocks noGrp="1"/>
          </p:cNvSpPr>
          <p:nvPr>
            <p:ph idx="1"/>
          </p:nvPr>
        </p:nvSpPr>
        <p:spPr>
          <a:xfrm>
            <a:off x="179109" y="794209"/>
            <a:ext cx="8964891" cy="5128180"/>
          </a:xfrm>
        </p:spPr>
        <p:txBody>
          <a:bodyPr>
            <a:noAutofit/>
          </a:bodyPr>
          <a:lstStyle/>
          <a:p>
            <a:pPr marL="0" indent="0">
              <a:lnSpc>
                <a:spcPct val="110000"/>
              </a:lnSpc>
              <a:buNone/>
            </a:pPr>
            <a:r>
              <a:rPr lang="en-US" sz="2100" b="1" i="1" dirty="0">
                <a:solidFill>
                  <a:srgbClr val="00B0F0"/>
                </a:solidFill>
              </a:rPr>
              <a:t>Law Society of British Columbia v. Canada Domain Name Exchange Corp.</a:t>
            </a:r>
            <a:r>
              <a:rPr lang="en-US" sz="2100" b="1" dirty="0">
                <a:solidFill>
                  <a:srgbClr val="00B0F0"/>
                </a:solidFill>
              </a:rPr>
              <a:t>, </a:t>
            </a:r>
            <a:r>
              <a:rPr lang="en-US" sz="2100" dirty="0">
                <a:solidFill>
                  <a:srgbClr val="00B0F0"/>
                </a:solidFill>
              </a:rPr>
              <a:t>[2002] B.C.J. No. 1909 (B.C.S.C.) </a:t>
            </a:r>
            <a:r>
              <a:rPr lang="en-US" sz="2100" dirty="0">
                <a:solidFill>
                  <a:srgbClr val="FF0000"/>
                </a:solidFill>
              </a:rPr>
              <a:t>1</a:t>
            </a:r>
          </a:p>
          <a:p>
            <a:pPr marL="0" indent="0">
              <a:lnSpc>
                <a:spcPct val="110000"/>
              </a:lnSpc>
              <a:buNone/>
            </a:pPr>
            <a:r>
              <a:rPr lang="en-US" sz="2100" dirty="0">
                <a:solidFill>
                  <a:schemeClr val="bg1"/>
                </a:solidFill>
              </a:rPr>
              <a:t>Defendant resolved the domain names </a:t>
            </a:r>
            <a:r>
              <a:rPr lang="en-US" sz="2100" i="1" dirty="0" err="1">
                <a:solidFill>
                  <a:srgbClr val="FFFF00"/>
                </a:solidFill>
              </a:rPr>
              <a:t>lawsocietyofbc.ca</a:t>
            </a:r>
            <a:r>
              <a:rPr lang="en-US" sz="2100" i="1" dirty="0">
                <a:solidFill>
                  <a:srgbClr val="FFFF00"/>
                </a:solidFill>
              </a:rPr>
              <a:t> </a:t>
            </a:r>
            <a:r>
              <a:rPr lang="en-US" sz="2100" dirty="0">
                <a:solidFill>
                  <a:schemeClr val="bg1"/>
                </a:solidFill>
              </a:rPr>
              <a:t>&amp; </a:t>
            </a:r>
            <a:r>
              <a:rPr lang="en-US" sz="2100" i="1" dirty="0" err="1">
                <a:solidFill>
                  <a:srgbClr val="FFFF00"/>
                </a:solidFill>
              </a:rPr>
              <a:t>lsbc.ca</a:t>
            </a:r>
            <a:r>
              <a:rPr lang="en-US" sz="2100" i="1" dirty="0">
                <a:solidFill>
                  <a:srgbClr val="FFFF00"/>
                </a:solidFill>
              </a:rPr>
              <a:t> </a:t>
            </a:r>
            <a:r>
              <a:rPr lang="en-US" sz="2100" dirty="0">
                <a:solidFill>
                  <a:schemeClr val="bg1"/>
                </a:solidFill>
              </a:rPr>
              <a:t>to websites displaying </a:t>
            </a:r>
            <a:r>
              <a:rPr lang="en-US" sz="2100" dirty="0">
                <a:solidFill>
                  <a:srgbClr val="FFFF00"/>
                </a:solidFill>
              </a:rPr>
              <a:t>adult content</a:t>
            </a:r>
            <a:r>
              <a:rPr lang="en-US" sz="2100" dirty="0">
                <a:solidFill>
                  <a:schemeClr val="bg1"/>
                </a:solidFill>
              </a:rPr>
              <a:t>. </a:t>
            </a:r>
            <a:endParaRPr lang="en-CA" sz="2100" dirty="0">
              <a:solidFill>
                <a:schemeClr val="bg1"/>
              </a:solidFill>
            </a:endParaRPr>
          </a:p>
          <a:p>
            <a:pPr lvl="0">
              <a:lnSpc>
                <a:spcPct val="110000"/>
              </a:lnSpc>
            </a:pPr>
            <a:r>
              <a:rPr lang="en-US" sz="2100" dirty="0">
                <a:solidFill>
                  <a:schemeClr val="bg1"/>
                </a:solidFill>
              </a:rPr>
              <a:t>Court found Defendant had </a:t>
            </a:r>
            <a:r>
              <a:rPr lang="en-US" sz="2100" dirty="0">
                <a:solidFill>
                  <a:srgbClr val="FFFF00"/>
                </a:solidFill>
              </a:rPr>
              <a:t>used the disputed domain names to attract the public </a:t>
            </a:r>
            <a:r>
              <a:rPr lang="en-US" sz="2100" dirty="0">
                <a:solidFill>
                  <a:schemeClr val="bg1"/>
                </a:solidFill>
              </a:rPr>
              <a:t>to its websites for the purpose of generating income. </a:t>
            </a:r>
            <a:endParaRPr lang="en-CA" sz="2100" dirty="0">
              <a:solidFill>
                <a:schemeClr val="bg1"/>
              </a:solidFill>
            </a:endParaRPr>
          </a:p>
          <a:p>
            <a:pPr lvl="0">
              <a:lnSpc>
                <a:spcPct val="110000"/>
              </a:lnSpc>
            </a:pPr>
            <a:r>
              <a:rPr lang="en-US" sz="2100" dirty="0">
                <a:solidFill>
                  <a:srgbClr val="FF0000"/>
                </a:solidFill>
              </a:rPr>
              <a:t>The Court held there was passing off. </a:t>
            </a:r>
            <a:endParaRPr lang="en-CA" sz="2100" dirty="0">
              <a:solidFill>
                <a:srgbClr val="FF0000"/>
              </a:solidFill>
            </a:endParaRPr>
          </a:p>
          <a:p>
            <a:pPr lvl="0">
              <a:lnSpc>
                <a:spcPct val="110000"/>
              </a:lnSpc>
            </a:pPr>
            <a:r>
              <a:rPr lang="en-US" sz="2100" dirty="0">
                <a:solidFill>
                  <a:schemeClr val="bg1"/>
                </a:solidFill>
              </a:rPr>
              <a:t>Although there was </a:t>
            </a:r>
            <a:r>
              <a:rPr lang="en-US" sz="2100" dirty="0">
                <a:solidFill>
                  <a:srgbClr val="FF0000"/>
                </a:solidFill>
              </a:rPr>
              <a:t>no mention of initial interest confusion</a:t>
            </a:r>
            <a:r>
              <a:rPr lang="en-US" sz="2100" dirty="0">
                <a:solidFill>
                  <a:schemeClr val="bg1"/>
                </a:solidFill>
              </a:rPr>
              <a:t>, the </a:t>
            </a:r>
            <a:r>
              <a:rPr lang="en-US" sz="2100" dirty="0">
                <a:solidFill>
                  <a:srgbClr val="FFFF00"/>
                </a:solidFill>
              </a:rPr>
              <a:t>Court did find that the disputed domain names were being used to divert Internet traffic</a:t>
            </a:r>
            <a:r>
              <a:rPr lang="en-US" sz="2100" dirty="0">
                <a:solidFill>
                  <a:schemeClr val="bg1"/>
                </a:solidFill>
              </a:rPr>
              <a:t> to the Defendant's websites, the contents of which would  immediately  dispel confusion among Internet users looking for the Plaintiff Law Society</a:t>
            </a:r>
            <a:r>
              <a:rPr lang="en-US" sz="2100" dirty="0">
                <a:solidFill>
                  <a:srgbClr val="FF0000"/>
                </a:solidFill>
              </a:rPr>
              <a:t>*</a:t>
            </a:r>
            <a:r>
              <a:rPr lang="en-US" sz="2100" dirty="0">
                <a:solidFill>
                  <a:schemeClr val="bg1"/>
                </a:solidFill>
              </a:rPr>
              <a:t>. </a:t>
            </a:r>
          </a:p>
          <a:p>
            <a:pPr lvl="0">
              <a:lnSpc>
                <a:spcPct val="110000"/>
              </a:lnSpc>
            </a:pPr>
            <a:r>
              <a:rPr lang="en-US" sz="2100" dirty="0">
                <a:solidFill>
                  <a:schemeClr val="bg1"/>
                </a:solidFill>
              </a:rPr>
              <a:t>Finding does appear compatible with the doctrine of initial interest confusion.</a:t>
            </a:r>
            <a:endParaRPr lang="en-CA" sz="21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123</a:t>
            </a:fld>
            <a:endParaRPr lang="en-US"/>
          </a:p>
        </p:txBody>
      </p:sp>
      <p:sp>
        <p:nvSpPr>
          <p:cNvPr id="3" name="TextBox 2">
            <a:extLst>
              <a:ext uri="{FF2B5EF4-FFF2-40B4-BE49-F238E27FC236}">
                <a16:creationId xmlns:a16="http://schemas.microsoft.com/office/drawing/2014/main" id="{FAE659E4-EDDA-3F45-8451-4FCD5603DC3D}"/>
              </a:ext>
            </a:extLst>
          </p:cNvPr>
          <p:cNvSpPr txBox="1"/>
          <p:nvPr/>
        </p:nvSpPr>
        <p:spPr>
          <a:xfrm>
            <a:off x="4232635" y="6122708"/>
            <a:ext cx="1035283" cy="307777"/>
          </a:xfrm>
          <a:prstGeom prst="rect">
            <a:avLst/>
          </a:prstGeom>
          <a:noFill/>
        </p:spPr>
        <p:txBody>
          <a:bodyPr wrap="none" rtlCol="0">
            <a:spAutoFit/>
          </a:bodyPr>
          <a:lstStyle/>
          <a:p>
            <a:r>
              <a:rPr lang="en-US" sz="1400" dirty="0">
                <a:solidFill>
                  <a:srgbClr val="FF0000"/>
                </a:solidFill>
              </a:rPr>
              <a:t>* </a:t>
            </a:r>
            <a:r>
              <a:rPr lang="en-US" sz="1400" dirty="0" err="1">
                <a:solidFill>
                  <a:srgbClr val="FFFF00"/>
                </a:solidFill>
              </a:rPr>
              <a:t>Ya</a:t>
            </a:r>
            <a:r>
              <a:rPr lang="en-US" sz="1400" dirty="0">
                <a:solidFill>
                  <a:srgbClr val="FFFF00"/>
                </a:solidFill>
              </a:rPr>
              <a:t> think</a:t>
            </a:r>
            <a:r>
              <a:rPr lang="en-US" sz="1400" dirty="0">
                <a:solidFill>
                  <a:srgbClr val="FF0000"/>
                </a:solidFill>
              </a:rPr>
              <a:t>?</a:t>
            </a:r>
          </a:p>
        </p:txBody>
      </p:sp>
    </p:spTree>
    <p:extLst>
      <p:ext uri="{BB962C8B-B14F-4D97-AF65-F5344CB8AC3E}">
        <p14:creationId xmlns:p14="http://schemas.microsoft.com/office/powerpoint/2010/main" val="4807209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134"/>
            <a:ext cx="8229600" cy="521182"/>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Initial Interest Confusion </a:t>
            </a:r>
            <a:r>
              <a:rPr lang="en-US" dirty="0">
                <a:solidFill>
                  <a:srgbClr val="FF0000"/>
                </a:solidFill>
              </a:rPr>
              <a:t>7</a:t>
            </a:r>
            <a:endParaRPr lang="en-US" b="1" dirty="0">
              <a:solidFill>
                <a:srgbClr val="FFFF00"/>
              </a:solidFill>
            </a:endParaRPr>
          </a:p>
        </p:txBody>
      </p:sp>
      <p:sp>
        <p:nvSpPr>
          <p:cNvPr id="2" name="Content Placeholder 1"/>
          <p:cNvSpPr>
            <a:spLocks noGrp="1"/>
          </p:cNvSpPr>
          <p:nvPr>
            <p:ph idx="1"/>
          </p:nvPr>
        </p:nvSpPr>
        <p:spPr>
          <a:xfrm>
            <a:off x="131975" y="707010"/>
            <a:ext cx="9012025" cy="5213023"/>
          </a:xfrm>
        </p:spPr>
        <p:txBody>
          <a:bodyPr>
            <a:noAutofit/>
          </a:bodyPr>
          <a:lstStyle/>
          <a:p>
            <a:pPr marL="0" indent="0">
              <a:lnSpc>
                <a:spcPct val="120000"/>
              </a:lnSpc>
              <a:buNone/>
            </a:pPr>
            <a:r>
              <a:rPr lang="en-US" sz="1800" b="1" i="1" dirty="0">
                <a:solidFill>
                  <a:srgbClr val="00B0F0"/>
                </a:solidFill>
              </a:rPr>
              <a:t>Law Society of British Columbia v. Canada Domain Name Exchange Corp. </a:t>
            </a:r>
            <a:r>
              <a:rPr lang="en-US" sz="1800" dirty="0">
                <a:solidFill>
                  <a:srgbClr val="FF0000"/>
                </a:solidFill>
              </a:rPr>
              <a:t>2</a:t>
            </a:r>
          </a:p>
          <a:p>
            <a:pPr lvl="0">
              <a:lnSpc>
                <a:spcPct val="120000"/>
              </a:lnSpc>
            </a:pPr>
            <a:r>
              <a:rPr lang="en-US" sz="1800" dirty="0">
                <a:solidFill>
                  <a:schemeClr val="bg1"/>
                </a:solidFill>
              </a:rPr>
              <a:t>Court finds that </a:t>
            </a:r>
            <a:r>
              <a:rPr lang="en-US" sz="1800" dirty="0">
                <a:solidFill>
                  <a:srgbClr val="FFFF00"/>
                </a:solidFill>
              </a:rPr>
              <a:t>in registering the domain </a:t>
            </a:r>
            <a:r>
              <a:rPr lang="en-US" sz="1800" dirty="0">
                <a:solidFill>
                  <a:schemeClr val="bg1"/>
                </a:solidFill>
              </a:rPr>
              <a:t>name including the LSBC, </a:t>
            </a:r>
            <a:r>
              <a:rPr lang="en-US" sz="1800" dirty="0">
                <a:solidFill>
                  <a:srgbClr val="FFFF00"/>
                </a:solidFill>
              </a:rPr>
              <a:t>Defendants made a false representation that they are associated or connected with the LSBC</a:t>
            </a:r>
            <a:r>
              <a:rPr lang="en-US" sz="1800" dirty="0">
                <a:solidFill>
                  <a:schemeClr val="bg1"/>
                </a:solidFill>
              </a:rPr>
              <a:t>. </a:t>
            </a:r>
          </a:p>
          <a:p>
            <a:pPr lvl="0">
              <a:lnSpc>
                <a:spcPct val="120000"/>
              </a:lnSpc>
            </a:pPr>
            <a:r>
              <a:rPr lang="en-US" sz="1800" dirty="0">
                <a:solidFill>
                  <a:srgbClr val="FFFF00"/>
                </a:solidFill>
              </a:rPr>
              <a:t>Rather than </a:t>
            </a:r>
            <a:r>
              <a:rPr lang="en-US" sz="1800" dirty="0">
                <a:solidFill>
                  <a:schemeClr val="bg1"/>
                </a:solidFill>
              </a:rPr>
              <a:t>make a decision on the basis of </a:t>
            </a:r>
            <a:r>
              <a:rPr lang="en-US" sz="1800" dirty="0">
                <a:solidFill>
                  <a:srgbClr val="FFFF00"/>
                </a:solidFill>
              </a:rPr>
              <a:t>initial interest confusion</a:t>
            </a:r>
            <a:r>
              <a:rPr lang="en-US" sz="1800" dirty="0">
                <a:solidFill>
                  <a:schemeClr val="bg1"/>
                </a:solidFill>
              </a:rPr>
              <a:t>, the </a:t>
            </a:r>
            <a:r>
              <a:rPr lang="en-US" sz="1800" dirty="0">
                <a:solidFill>
                  <a:srgbClr val="FF0000"/>
                </a:solidFill>
              </a:rPr>
              <a:t>court in effect manages to fit this fact situation within the second type of passing off</a:t>
            </a:r>
            <a:r>
              <a:rPr lang="en-US" sz="1800" dirty="0">
                <a:solidFill>
                  <a:schemeClr val="bg1"/>
                </a:solidFill>
              </a:rPr>
              <a:t>, being where a Defendant has promoted his product or business in such a way as to create the false impression that their product or business is in some way approved, authorized or endorsed by the Plaintiff or that there is some business connection between the Defendant and Plaintiff.</a:t>
            </a:r>
            <a:endParaRPr lang="en-CA" sz="1800" dirty="0">
              <a:solidFill>
                <a:schemeClr val="bg1"/>
              </a:solidFill>
            </a:endParaRPr>
          </a:p>
          <a:p>
            <a:pPr lvl="0">
              <a:lnSpc>
                <a:spcPct val="120000"/>
              </a:lnSpc>
            </a:pPr>
            <a:r>
              <a:rPr lang="en-US" sz="1800" dirty="0">
                <a:solidFill>
                  <a:srgbClr val="FFFF00"/>
                </a:solidFill>
              </a:rPr>
              <a:t>Is the Court’s characterization somewhat tenuous</a:t>
            </a:r>
            <a:r>
              <a:rPr lang="en-US" sz="1800" dirty="0">
                <a:solidFill>
                  <a:srgbClr val="FF0000"/>
                </a:solidFill>
              </a:rPr>
              <a:t>?</a:t>
            </a:r>
            <a:r>
              <a:rPr lang="en-US" sz="1800" dirty="0">
                <a:solidFill>
                  <a:srgbClr val="FFFF00"/>
                </a:solidFill>
              </a:rPr>
              <a:t> </a:t>
            </a:r>
            <a:r>
              <a:rPr lang="en-US" sz="1800" dirty="0">
                <a:solidFill>
                  <a:schemeClr val="bg1"/>
                </a:solidFill>
              </a:rPr>
              <a:t>False representation only made at point of registration; confusion dispelled by consumers, the “test people” – as soon as they find adult content on what they thought was the Law Society site</a:t>
            </a:r>
            <a:endParaRPr lang="en-CA" sz="1800" dirty="0">
              <a:solidFill>
                <a:schemeClr val="bg1"/>
              </a:solidFill>
            </a:endParaRPr>
          </a:p>
          <a:p>
            <a:pPr lvl="0">
              <a:lnSpc>
                <a:spcPct val="120000"/>
              </a:lnSpc>
            </a:pPr>
            <a:r>
              <a:rPr lang="en-US" sz="1800" dirty="0">
                <a:solidFill>
                  <a:schemeClr val="bg1"/>
                </a:solidFill>
              </a:rPr>
              <a:t>Reminder that </a:t>
            </a:r>
            <a:r>
              <a:rPr lang="en-US" sz="1800" dirty="0">
                <a:solidFill>
                  <a:srgbClr val="FFFF00"/>
                </a:solidFill>
              </a:rPr>
              <a:t>initial interest confusion</a:t>
            </a:r>
            <a:r>
              <a:rPr lang="en-US" sz="1800" dirty="0">
                <a:solidFill>
                  <a:schemeClr val="bg1"/>
                </a:solidFill>
              </a:rPr>
              <a:t> hasn’t been formally accepted in Canadian courts (alluded to in </a:t>
            </a:r>
            <a:r>
              <a:rPr lang="en-US" sz="1800" i="1" u="sng" dirty="0">
                <a:solidFill>
                  <a:schemeClr val="bg1"/>
                </a:solidFill>
              </a:rPr>
              <a:t>LSBC v. CDNEC</a:t>
            </a:r>
            <a:r>
              <a:rPr lang="en-US" sz="1800" dirty="0">
                <a:solidFill>
                  <a:schemeClr val="bg1"/>
                </a:solidFill>
              </a:rPr>
              <a:t>; mentioned in </a:t>
            </a:r>
            <a:r>
              <a:rPr lang="en-US" sz="1800" i="1" u="sng" dirty="0">
                <a:solidFill>
                  <a:schemeClr val="bg1"/>
                </a:solidFill>
              </a:rPr>
              <a:t>BCAA)</a:t>
            </a:r>
            <a:r>
              <a:rPr lang="en-US" sz="1800" dirty="0">
                <a:solidFill>
                  <a:schemeClr val="bg1"/>
                </a:solidFill>
              </a:rPr>
              <a:t>. Watch for  it.</a:t>
            </a:r>
            <a:endParaRPr lang="en-CA" sz="1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124</a:t>
            </a:fld>
            <a:endParaRPr lang="en-US"/>
          </a:p>
        </p:txBody>
      </p:sp>
    </p:spTree>
    <p:extLst>
      <p:ext uri="{BB962C8B-B14F-4D97-AF65-F5344CB8AC3E}">
        <p14:creationId xmlns:p14="http://schemas.microsoft.com/office/powerpoint/2010/main" val="18939087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2488-0FBE-DB43-809E-AC6A39EC566C}"/>
              </a:ext>
            </a:extLst>
          </p:cNvPr>
          <p:cNvSpPr>
            <a:spLocks noGrp="1"/>
          </p:cNvSpPr>
          <p:nvPr>
            <p:ph type="title"/>
          </p:nvPr>
        </p:nvSpPr>
        <p:spPr>
          <a:xfrm>
            <a:off x="0" y="152089"/>
            <a:ext cx="9144000" cy="833819"/>
          </a:xfrm>
        </p:spPr>
        <p:txBody>
          <a:bodyPr>
            <a:normAutofit fontScale="90000"/>
          </a:bodyPr>
          <a:lstStyle/>
          <a:p>
            <a:pPr algn="ctr"/>
            <a:br>
              <a:rPr lang="en-US" sz="4000" b="1" dirty="0">
                <a:solidFill>
                  <a:srgbClr val="FFFF00"/>
                </a:solidFill>
              </a:rPr>
            </a:br>
            <a:r>
              <a:rPr lang="en-US" sz="4000" b="1" dirty="0">
                <a:solidFill>
                  <a:srgbClr val="FFFF00"/>
                </a:solidFill>
              </a:rPr>
              <a:t>Passing off</a:t>
            </a:r>
            <a:r>
              <a:rPr lang="en-US" sz="4000" b="1" dirty="0">
                <a:solidFill>
                  <a:srgbClr val="FF0000"/>
                </a:solidFill>
              </a:rPr>
              <a:t>:</a:t>
            </a:r>
            <a:r>
              <a:rPr lang="en-US" sz="4000" b="1" dirty="0">
                <a:solidFill>
                  <a:srgbClr val="FFFF00"/>
                </a:solidFill>
              </a:rPr>
              <a:t> </a:t>
            </a:r>
            <a:r>
              <a:rPr lang="en-US" altLang="en-US" sz="4000" dirty="0">
                <a:solidFill>
                  <a:schemeClr val="bg1"/>
                </a:solidFill>
              </a:rPr>
              <a:t>Initial interest confusion </a:t>
            </a:r>
            <a:r>
              <a:rPr lang="en-US" altLang="en-US" sz="4000" dirty="0">
                <a:solidFill>
                  <a:srgbClr val="FF0000"/>
                </a:solidFill>
              </a:rPr>
              <a:t>SUMMARY</a:t>
            </a:r>
            <a:br>
              <a:rPr lang="en-US" altLang="en-US" dirty="0">
                <a:solidFill>
                  <a:srgbClr val="FF0000"/>
                </a:solidFill>
              </a:rPr>
            </a:br>
            <a:endParaRPr lang="en-US" b="1" dirty="0">
              <a:solidFill>
                <a:srgbClr val="FFFF00"/>
              </a:solidFill>
            </a:endParaRPr>
          </a:p>
        </p:txBody>
      </p:sp>
      <p:sp>
        <p:nvSpPr>
          <p:cNvPr id="3" name="Content Placeholder 2">
            <a:extLst>
              <a:ext uri="{FF2B5EF4-FFF2-40B4-BE49-F238E27FC236}">
                <a16:creationId xmlns:a16="http://schemas.microsoft.com/office/drawing/2014/main" id="{8C8B4618-AD1D-7944-AF45-2274F28B7A33}"/>
              </a:ext>
            </a:extLst>
          </p:cNvPr>
          <p:cNvSpPr>
            <a:spLocks noGrp="1"/>
          </p:cNvSpPr>
          <p:nvPr>
            <p:ph idx="1"/>
          </p:nvPr>
        </p:nvSpPr>
        <p:spPr>
          <a:xfrm>
            <a:off x="457199" y="1168924"/>
            <a:ext cx="8375715" cy="4580619"/>
          </a:xfrm>
        </p:spPr>
        <p:txBody>
          <a:bodyPr>
            <a:normAutofit/>
          </a:bodyPr>
          <a:lstStyle/>
          <a:p>
            <a:pPr>
              <a:lnSpc>
                <a:spcPct val="100000"/>
              </a:lnSpc>
            </a:pPr>
            <a:r>
              <a:rPr lang="en-US" altLang="en-US" sz="3200" dirty="0">
                <a:solidFill>
                  <a:schemeClr val="bg1"/>
                </a:solidFill>
              </a:rPr>
              <a:t>Refers to the </a:t>
            </a:r>
            <a:r>
              <a:rPr lang="en-US" altLang="en-US" sz="3200" dirty="0">
                <a:solidFill>
                  <a:srgbClr val="FFFF00"/>
                </a:solidFill>
              </a:rPr>
              <a:t>use of another's trade-mark in a manner calculated to capture initial consumer attention</a:t>
            </a:r>
            <a:r>
              <a:rPr lang="en-US" altLang="en-US" sz="3200" dirty="0">
                <a:solidFill>
                  <a:schemeClr val="bg1"/>
                </a:solidFill>
              </a:rPr>
              <a:t> </a:t>
            </a:r>
            <a:r>
              <a:rPr lang="en-US" altLang="en-US" sz="3200" dirty="0">
                <a:solidFill>
                  <a:srgbClr val="FF0000"/>
                </a:solidFill>
              </a:rPr>
              <a:t>even though no actual sale is completed</a:t>
            </a:r>
            <a:r>
              <a:rPr lang="en-US" altLang="en-US" sz="3200" dirty="0">
                <a:solidFill>
                  <a:schemeClr val="bg1"/>
                </a:solidFill>
              </a:rPr>
              <a:t> as a result of the confusion </a:t>
            </a:r>
          </a:p>
          <a:p>
            <a:pPr>
              <a:lnSpc>
                <a:spcPct val="100000"/>
              </a:lnSpc>
            </a:pPr>
            <a:r>
              <a:rPr lang="en-US" altLang="en-US" sz="3200" dirty="0">
                <a:solidFill>
                  <a:schemeClr val="bg1"/>
                </a:solidFill>
              </a:rPr>
              <a:t>Can serve as a </a:t>
            </a:r>
            <a:r>
              <a:rPr lang="en-US" altLang="en-US" sz="3200" dirty="0">
                <a:solidFill>
                  <a:srgbClr val="FFFF00"/>
                </a:solidFill>
              </a:rPr>
              <a:t>potent weapon for keeping legitimate competitors out </a:t>
            </a:r>
            <a:r>
              <a:rPr lang="en-US" altLang="en-US" sz="3200" dirty="0">
                <a:solidFill>
                  <a:schemeClr val="bg1"/>
                </a:solidFill>
              </a:rPr>
              <a:t>of the market</a:t>
            </a:r>
          </a:p>
          <a:p>
            <a:pPr>
              <a:lnSpc>
                <a:spcPct val="100000"/>
              </a:lnSpc>
            </a:pPr>
            <a:r>
              <a:rPr lang="en-US" altLang="en-US" sz="3200" dirty="0">
                <a:solidFill>
                  <a:schemeClr val="bg1"/>
                </a:solidFill>
              </a:rPr>
              <a:t>Limited attention in Canada; much more in US</a:t>
            </a:r>
          </a:p>
          <a:p>
            <a:pPr>
              <a:lnSpc>
                <a:spcPct val="100000"/>
              </a:lnSpc>
            </a:pPr>
            <a:r>
              <a:rPr lang="en-US" altLang="en-US" sz="3200" dirty="0">
                <a:solidFill>
                  <a:schemeClr val="bg1"/>
                </a:solidFill>
              </a:rPr>
              <a:t>Should it be allowed or discouraged in </a:t>
            </a:r>
            <a:r>
              <a:rPr lang="en-US" altLang="en-US" sz="3200" dirty="0">
                <a:solidFill>
                  <a:srgbClr val="FF0000"/>
                </a:solidFill>
              </a:rPr>
              <a:t>Ca</a:t>
            </a:r>
            <a:r>
              <a:rPr lang="en-US" altLang="en-US" sz="3200" dirty="0">
                <a:solidFill>
                  <a:schemeClr val="bg1"/>
                </a:solidFill>
              </a:rPr>
              <a:t>na</a:t>
            </a:r>
            <a:r>
              <a:rPr lang="en-US" altLang="en-US" sz="3200" dirty="0">
                <a:solidFill>
                  <a:srgbClr val="FF0000"/>
                </a:solidFill>
              </a:rPr>
              <a:t>da</a:t>
            </a:r>
            <a:r>
              <a:rPr lang="en-US" altLang="en-US" sz="3200" dirty="0">
                <a:solidFill>
                  <a:srgbClr val="FFFF00"/>
                </a:solidFill>
              </a:rPr>
              <a:t>?</a:t>
            </a:r>
          </a:p>
          <a:p>
            <a:endParaRPr lang="en-US" dirty="0"/>
          </a:p>
        </p:txBody>
      </p:sp>
      <p:sp>
        <p:nvSpPr>
          <p:cNvPr id="4" name="Slide Number Placeholder 3">
            <a:extLst>
              <a:ext uri="{FF2B5EF4-FFF2-40B4-BE49-F238E27FC236}">
                <a16:creationId xmlns:a16="http://schemas.microsoft.com/office/drawing/2014/main" id="{E1B1EF7A-92D8-AA47-BBC7-3B472649ABCC}"/>
              </a:ext>
            </a:extLst>
          </p:cNvPr>
          <p:cNvSpPr>
            <a:spLocks noGrp="1"/>
          </p:cNvSpPr>
          <p:nvPr>
            <p:ph type="sldNum" sz="quarter" idx="12"/>
          </p:nvPr>
        </p:nvSpPr>
        <p:spPr/>
        <p:txBody>
          <a:bodyPr/>
          <a:lstStyle/>
          <a:p>
            <a:fld id="{600857A6-B069-5747-8C2C-4237D03FF20B}" type="slidenum">
              <a:rPr lang="en-US" smtClean="0"/>
              <a:t>125</a:t>
            </a:fld>
            <a:endParaRPr lang="en-US" dirty="0"/>
          </a:p>
        </p:txBody>
      </p:sp>
    </p:spTree>
    <p:extLst>
      <p:ext uri="{BB962C8B-B14F-4D97-AF65-F5344CB8AC3E}">
        <p14:creationId xmlns:p14="http://schemas.microsoft.com/office/powerpoint/2010/main" val="30816987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a:solidFill>
                  <a:srgbClr val="FFFF00"/>
                </a:solidFill>
              </a:rPr>
              <a:t>Passing off </a:t>
            </a:r>
            <a:r>
              <a:rPr lang="en-US" sz="4800" b="1" dirty="0">
                <a:solidFill>
                  <a:srgbClr val="FF0000"/>
                </a:solidFill>
              </a:rPr>
              <a:t>Basics </a:t>
            </a:r>
            <a:r>
              <a:rPr lang="en-US" sz="4800" b="1" dirty="0">
                <a:solidFill>
                  <a:schemeClr val="bg1"/>
                </a:solidFill>
              </a:rPr>
              <a:t>Redux</a:t>
            </a:r>
          </a:p>
        </p:txBody>
      </p:sp>
      <p:sp>
        <p:nvSpPr>
          <p:cNvPr id="2" name="Content Placeholder 1"/>
          <p:cNvSpPr>
            <a:spLocks noGrp="1"/>
          </p:cNvSpPr>
          <p:nvPr>
            <p:ph idx="1"/>
          </p:nvPr>
        </p:nvSpPr>
        <p:spPr/>
        <p:txBody>
          <a:bodyPr>
            <a:normAutofit fontScale="92500" lnSpcReduction="10000"/>
          </a:bodyPr>
          <a:lstStyle/>
          <a:p>
            <a:pPr marL="0" indent="0">
              <a:lnSpc>
                <a:spcPct val="100000"/>
              </a:lnSpc>
              <a:buNone/>
            </a:pPr>
            <a:r>
              <a:rPr lang="en-US" sz="4000" b="1" dirty="0">
                <a:solidFill>
                  <a:schemeClr val="bg1"/>
                </a:solidFill>
                <a:latin typeface="Arial" charset="0"/>
              </a:rPr>
              <a:t>Three (</a:t>
            </a:r>
            <a:r>
              <a:rPr lang="en-US" sz="4000" b="1" dirty="0">
                <a:solidFill>
                  <a:srgbClr val="FF0000"/>
                </a:solidFill>
                <a:latin typeface="Arial" charset="0"/>
              </a:rPr>
              <a:t>3</a:t>
            </a:r>
            <a:r>
              <a:rPr lang="en-US" sz="4000" b="1" dirty="0">
                <a:solidFill>
                  <a:schemeClr val="bg1"/>
                </a:solidFill>
                <a:latin typeface="Arial" charset="0"/>
              </a:rPr>
              <a:t>) necessary components of a passing-off action</a:t>
            </a:r>
            <a:r>
              <a:rPr lang="en-US" sz="4000" b="1" dirty="0">
                <a:solidFill>
                  <a:srgbClr val="FF0000"/>
                </a:solidFill>
                <a:latin typeface="Arial" charset="0"/>
              </a:rPr>
              <a:t>:</a:t>
            </a:r>
          </a:p>
          <a:p>
            <a:pPr marL="457200" lvl="1" indent="0">
              <a:lnSpc>
                <a:spcPct val="100000"/>
              </a:lnSpc>
              <a:buNone/>
            </a:pPr>
            <a:r>
              <a:rPr lang="en-US" sz="4000" dirty="0">
                <a:solidFill>
                  <a:schemeClr val="bg1"/>
                </a:solidFill>
                <a:latin typeface="Arial" charset="0"/>
              </a:rPr>
              <a:t>1. The existence of </a:t>
            </a:r>
            <a:r>
              <a:rPr lang="en-US" sz="4000" dirty="0">
                <a:solidFill>
                  <a:srgbClr val="FFFF00"/>
                </a:solidFill>
                <a:latin typeface="Arial" charset="0"/>
              </a:rPr>
              <a:t>goodwill (done)</a:t>
            </a:r>
          </a:p>
          <a:p>
            <a:pPr marL="457200" lvl="1" indent="0">
              <a:lnSpc>
                <a:spcPct val="100000"/>
              </a:lnSpc>
              <a:buNone/>
            </a:pPr>
            <a:r>
              <a:rPr lang="en-US" sz="4000" dirty="0">
                <a:solidFill>
                  <a:schemeClr val="bg1"/>
                </a:solidFill>
                <a:latin typeface="Arial" charset="0"/>
              </a:rPr>
              <a:t>2. </a:t>
            </a:r>
            <a:r>
              <a:rPr lang="en-US" sz="4000" dirty="0">
                <a:solidFill>
                  <a:srgbClr val="FFFF00"/>
                </a:solidFill>
                <a:latin typeface="Arial" charset="0"/>
              </a:rPr>
              <a:t>Deception</a:t>
            </a:r>
            <a:r>
              <a:rPr lang="en-US" sz="4000" dirty="0">
                <a:solidFill>
                  <a:schemeClr val="bg1"/>
                </a:solidFill>
                <a:latin typeface="Arial" charset="0"/>
              </a:rPr>
              <a:t> of the public due to a misrepresentation </a:t>
            </a:r>
            <a:r>
              <a:rPr lang="en-US" sz="4000" dirty="0">
                <a:solidFill>
                  <a:srgbClr val="FFFF00"/>
                </a:solidFill>
                <a:latin typeface="Arial" charset="0"/>
              </a:rPr>
              <a:t>(done)</a:t>
            </a:r>
          </a:p>
          <a:p>
            <a:pPr marL="457200" lvl="1" indent="0">
              <a:lnSpc>
                <a:spcPct val="100000"/>
              </a:lnSpc>
              <a:buNone/>
            </a:pPr>
            <a:r>
              <a:rPr lang="en-US" sz="4000" dirty="0">
                <a:solidFill>
                  <a:schemeClr val="bg1"/>
                </a:solidFill>
                <a:latin typeface="Arial" charset="0"/>
              </a:rPr>
              <a:t>3. Actual or potential </a:t>
            </a:r>
            <a:r>
              <a:rPr lang="en-US" sz="4000" dirty="0">
                <a:solidFill>
                  <a:srgbClr val="FF0000"/>
                </a:solidFill>
                <a:latin typeface="Arial" charset="0"/>
              </a:rPr>
              <a:t>damage</a:t>
            </a:r>
            <a:r>
              <a:rPr lang="en-US" sz="4000" dirty="0">
                <a:solidFill>
                  <a:schemeClr val="bg1"/>
                </a:solidFill>
                <a:latin typeface="Arial" charset="0"/>
              </a:rPr>
              <a:t> to the plaintiff</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126</a:t>
            </a:fld>
            <a:endParaRPr lang="en-US"/>
          </a:p>
        </p:txBody>
      </p:sp>
    </p:spTree>
    <p:extLst>
      <p:ext uri="{BB962C8B-B14F-4D97-AF65-F5344CB8AC3E}">
        <p14:creationId xmlns:p14="http://schemas.microsoft.com/office/powerpoint/2010/main" val="1625677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8011"/>
            <a:ext cx="8229600" cy="678263"/>
          </a:xfrm>
        </p:spPr>
        <p:txBody>
          <a:bodyPr>
            <a:normAutofit fontScale="90000"/>
          </a:bodyPr>
          <a:lstStyle/>
          <a:p>
            <a:r>
              <a:rPr lang="en-US" b="1" dirty="0">
                <a:solidFill>
                  <a:srgbClr val="FFFF00"/>
                </a:solidFill>
              </a:rPr>
              <a:t>Passing off</a:t>
            </a:r>
            <a:r>
              <a:rPr lang="en-US" b="1" dirty="0">
                <a:solidFill>
                  <a:schemeClr val="bg1"/>
                </a:solidFill>
              </a:rPr>
              <a:t>: </a:t>
            </a:r>
            <a:r>
              <a:rPr lang="en-US" dirty="0">
                <a:solidFill>
                  <a:srgbClr val="FF0000"/>
                </a:solidFill>
              </a:rPr>
              <a:t>Damage</a:t>
            </a:r>
          </a:p>
        </p:txBody>
      </p:sp>
      <p:sp>
        <p:nvSpPr>
          <p:cNvPr id="2" name="Content Placeholder 1"/>
          <p:cNvSpPr>
            <a:spLocks noGrp="1"/>
          </p:cNvSpPr>
          <p:nvPr>
            <p:ph idx="1"/>
          </p:nvPr>
        </p:nvSpPr>
        <p:spPr>
          <a:xfrm>
            <a:off x="457200" y="1116531"/>
            <a:ext cx="8229600" cy="4633012"/>
          </a:xfrm>
        </p:spPr>
        <p:txBody>
          <a:bodyPr>
            <a:noAutofit/>
          </a:bodyPr>
          <a:lstStyle/>
          <a:p>
            <a:pPr>
              <a:lnSpc>
                <a:spcPct val="100000"/>
              </a:lnSpc>
            </a:pPr>
            <a:r>
              <a:rPr lang="en-US" sz="3200" dirty="0">
                <a:solidFill>
                  <a:srgbClr val="FFFF00"/>
                </a:solidFill>
              </a:rPr>
              <a:t>Several types </a:t>
            </a:r>
            <a:r>
              <a:rPr lang="en-US" sz="3200" dirty="0">
                <a:solidFill>
                  <a:schemeClr val="bg1"/>
                </a:solidFill>
              </a:rPr>
              <a:t>of possible damage in the context of a passing off action …  </a:t>
            </a:r>
            <a:endParaRPr lang="en-CA" sz="3200" dirty="0">
              <a:solidFill>
                <a:schemeClr val="bg1"/>
              </a:solidFill>
            </a:endParaRPr>
          </a:p>
          <a:p>
            <a:pPr lvl="0">
              <a:lnSpc>
                <a:spcPct val="100000"/>
              </a:lnSpc>
            </a:pPr>
            <a:r>
              <a:rPr lang="en-US" sz="3200" dirty="0">
                <a:solidFill>
                  <a:srgbClr val="FFFF00"/>
                </a:solidFill>
              </a:rPr>
              <a:t>Loss of goodwill and reputation </a:t>
            </a:r>
            <a:endParaRPr lang="en-CA" sz="3200" dirty="0">
              <a:solidFill>
                <a:srgbClr val="FFFF00"/>
              </a:solidFill>
            </a:endParaRPr>
          </a:p>
          <a:p>
            <a:pPr>
              <a:lnSpc>
                <a:spcPct val="100000"/>
              </a:lnSpc>
            </a:pPr>
            <a:r>
              <a:rPr lang="en-US" sz="3200" dirty="0">
                <a:solidFill>
                  <a:schemeClr val="bg1"/>
                </a:solidFill>
              </a:rPr>
              <a:t>Where a </a:t>
            </a:r>
            <a:r>
              <a:rPr lang="en-US" sz="3200" dirty="0">
                <a:solidFill>
                  <a:srgbClr val="FFFF00"/>
                </a:solidFill>
              </a:rPr>
              <a:t>competitor passes off an inferior product</a:t>
            </a:r>
            <a:r>
              <a:rPr lang="en-US" sz="3200" dirty="0">
                <a:solidFill>
                  <a:schemeClr val="bg1"/>
                </a:solidFill>
              </a:rPr>
              <a:t> as the plaintiff’s product. </a:t>
            </a:r>
            <a:r>
              <a:rPr lang="en-US" sz="3200" dirty="0">
                <a:solidFill>
                  <a:srgbClr val="FF0000"/>
                </a:solidFill>
              </a:rPr>
              <a:t>Dissatisfied customers</a:t>
            </a:r>
            <a:r>
              <a:rPr lang="en-US" sz="3200" dirty="0">
                <a:solidFill>
                  <a:schemeClr val="bg1"/>
                </a:solidFill>
              </a:rPr>
              <a:t> who think they have purchased from the plaintiff may decide never to purchase from them again, and to tell their friends not to. </a:t>
            </a:r>
            <a:endParaRPr lang="en-CA" sz="3200" dirty="0">
              <a:solidFill>
                <a:schemeClr val="bg1"/>
              </a:solidFill>
            </a:endParaRPr>
          </a:p>
          <a:p>
            <a:pPr marL="0" indent="0">
              <a:lnSpc>
                <a:spcPct val="100000"/>
              </a:lnSpc>
              <a:buNone/>
            </a:pPr>
            <a:endParaRPr lang="en-US" sz="2700" dirty="0">
              <a:solidFill>
                <a:schemeClr val="bg1"/>
              </a:solidFill>
              <a:latin typeface="+mj-lt"/>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127</a:t>
            </a:fld>
            <a:endParaRPr lang="en-US"/>
          </a:p>
        </p:txBody>
      </p:sp>
    </p:spTree>
    <p:extLst>
      <p:ext uri="{BB962C8B-B14F-4D97-AF65-F5344CB8AC3E}">
        <p14:creationId xmlns:p14="http://schemas.microsoft.com/office/powerpoint/2010/main" val="40112561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597"/>
            <a:ext cx="8229600" cy="678263"/>
          </a:xfrm>
        </p:spPr>
        <p:txBody>
          <a:bodyPr>
            <a:normAutofit fontScale="90000"/>
          </a:bodyPr>
          <a:lstStyle/>
          <a:p>
            <a:r>
              <a:rPr lang="en-US" b="1" dirty="0">
                <a:solidFill>
                  <a:srgbClr val="FFFF00"/>
                </a:solidFill>
              </a:rPr>
              <a:t>Passing off</a:t>
            </a:r>
            <a:r>
              <a:rPr lang="en-US" b="1" dirty="0">
                <a:solidFill>
                  <a:schemeClr val="bg1"/>
                </a:solidFill>
              </a:rPr>
              <a:t>:</a:t>
            </a:r>
            <a:r>
              <a:rPr lang="en-US" b="1" dirty="0">
                <a:solidFill>
                  <a:srgbClr val="FFFF00"/>
                </a:solidFill>
              </a:rPr>
              <a:t> </a:t>
            </a:r>
            <a:r>
              <a:rPr lang="en-US" b="1" dirty="0">
                <a:solidFill>
                  <a:srgbClr val="FF0000"/>
                </a:solidFill>
              </a:rPr>
              <a:t>Damage</a:t>
            </a:r>
          </a:p>
        </p:txBody>
      </p:sp>
      <p:sp>
        <p:nvSpPr>
          <p:cNvPr id="2" name="Content Placeholder 1"/>
          <p:cNvSpPr>
            <a:spLocks noGrp="1"/>
          </p:cNvSpPr>
          <p:nvPr>
            <p:ph idx="1"/>
          </p:nvPr>
        </p:nvSpPr>
        <p:spPr>
          <a:xfrm>
            <a:off x="188536" y="857839"/>
            <a:ext cx="8955464" cy="5033914"/>
          </a:xfrm>
        </p:spPr>
        <p:txBody>
          <a:bodyPr>
            <a:noAutofit/>
          </a:bodyPr>
          <a:lstStyle/>
          <a:p>
            <a:pPr marL="0" indent="0">
              <a:buNone/>
            </a:pPr>
            <a:r>
              <a:rPr lang="en-US" sz="2500" b="1" dirty="0">
                <a:solidFill>
                  <a:srgbClr val="FFFF00"/>
                </a:solidFill>
              </a:rPr>
              <a:t>Cases that fit</a:t>
            </a:r>
            <a:r>
              <a:rPr lang="en-US" sz="2500" b="1" dirty="0">
                <a:solidFill>
                  <a:srgbClr val="FF0000"/>
                </a:solidFill>
              </a:rPr>
              <a:t>? </a:t>
            </a:r>
            <a:endParaRPr lang="en-CA" sz="2500" b="1" dirty="0">
              <a:solidFill>
                <a:srgbClr val="FF0000"/>
              </a:solidFill>
            </a:endParaRPr>
          </a:p>
          <a:p>
            <a:r>
              <a:rPr lang="en-US" sz="2500" i="1" dirty="0">
                <a:solidFill>
                  <a:srgbClr val="00B0F0"/>
                </a:solidFill>
              </a:rPr>
              <a:t>Spalding v. Gamage </a:t>
            </a:r>
            <a:r>
              <a:rPr lang="en-US" sz="2500" dirty="0">
                <a:solidFill>
                  <a:schemeClr val="bg1"/>
                </a:solidFill>
              </a:rPr>
              <a:t>where Gamage took a product of the Plaintiff’s that had been discontinued (a soccer ball discarded by Spalding as waste material and excluded from public sale) and marketed it an “improved” Spalding product.</a:t>
            </a:r>
          </a:p>
          <a:p>
            <a:r>
              <a:rPr lang="en-US" sz="2500" i="1" dirty="0">
                <a:solidFill>
                  <a:srgbClr val="00B0F0"/>
                </a:solidFill>
              </a:rPr>
              <a:t>Institut National</a:t>
            </a:r>
            <a:endParaRPr lang="en-CA" sz="2500" dirty="0">
              <a:solidFill>
                <a:srgbClr val="00B0F0"/>
              </a:solidFill>
            </a:endParaRPr>
          </a:p>
          <a:p>
            <a:r>
              <a:rPr lang="en-US" sz="2500" i="1" dirty="0">
                <a:solidFill>
                  <a:srgbClr val="00B0F0"/>
                </a:solidFill>
              </a:rPr>
              <a:t>Ray Plastics </a:t>
            </a:r>
          </a:p>
          <a:p>
            <a:r>
              <a:rPr lang="en-US" sz="2500" dirty="0">
                <a:solidFill>
                  <a:schemeClr val="bg1"/>
                </a:solidFill>
              </a:rPr>
              <a:t>A competing product which is identical or confusingly similar to the Plaintiff’s product cuts into sales.</a:t>
            </a:r>
            <a:endParaRPr lang="en-CA" sz="2500" dirty="0">
              <a:solidFill>
                <a:schemeClr val="bg1"/>
              </a:solidFill>
            </a:endParaRPr>
          </a:p>
          <a:p>
            <a:r>
              <a:rPr lang="en-US" sz="2500" dirty="0">
                <a:solidFill>
                  <a:schemeClr val="bg1"/>
                </a:solidFill>
              </a:rPr>
              <a:t>Two primary types of damages that are pled in passing off cases: </a:t>
            </a:r>
          </a:p>
          <a:p>
            <a:r>
              <a:rPr lang="en-US" sz="2500" dirty="0">
                <a:solidFill>
                  <a:schemeClr val="bg1"/>
                </a:solidFill>
              </a:rPr>
              <a:t>1. Loss of goodwill </a:t>
            </a:r>
          </a:p>
          <a:p>
            <a:r>
              <a:rPr lang="en-US" sz="2500" dirty="0">
                <a:solidFill>
                  <a:schemeClr val="bg1"/>
                </a:solidFill>
              </a:rPr>
              <a:t>2. Loss of trade</a:t>
            </a:r>
            <a:endParaRPr lang="en-CA" sz="2500" dirty="0">
              <a:solidFill>
                <a:schemeClr val="bg1"/>
              </a:solidFill>
            </a:endParaRPr>
          </a:p>
          <a:p>
            <a:pPr marL="0" indent="0">
              <a:buNone/>
            </a:pPr>
            <a:r>
              <a:rPr lang="en-US" sz="2500" dirty="0">
                <a:solidFill>
                  <a:srgbClr val="FFFF00"/>
                </a:solidFill>
              </a:rPr>
              <a:t>[Pages 433 and 434 address defenses and remedies to passing off]</a:t>
            </a:r>
            <a:endParaRPr lang="en-CA" sz="2500" dirty="0">
              <a:solidFill>
                <a:srgbClr val="FFFF00"/>
              </a:solidFill>
            </a:endParaRPr>
          </a:p>
          <a:p>
            <a:pPr marL="0" indent="0">
              <a:lnSpc>
                <a:spcPct val="100000"/>
              </a:lnSpc>
              <a:buNone/>
            </a:pPr>
            <a:endParaRPr lang="en-US" sz="2700" dirty="0">
              <a:solidFill>
                <a:schemeClr val="bg1"/>
              </a:solidFill>
              <a:latin typeface="+mj-lt"/>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128</a:t>
            </a:fld>
            <a:endParaRPr lang="en-US"/>
          </a:p>
        </p:txBody>
      </p:sp>
    </p:spTree>
    <p:extLst>
      <p:ext uri="{BB962C8B-B14F-4D97-AF65-F5344CB8AC3E}">
        <p14:creationId xmlns:p14="http://schemas.microsoft.com/office/powerpoint/2010/main" val="22375204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8011"/>
            <a:ext cx="8229600" cy="678263"/>
          </a:xfrm>
        </p:spPr>
        <p:txBody>
          <a:bodyPr>
            <a:normAutofit fontScale="90000"/>
          </a:bodyPr>
          <a:lstStyle/>
          <a:p>
            <a:br>
              <a:rPr lang="en-US" b="1" dirty="0">
                <a:solidFill>
                  <a:srgbClr val="FFFF00"/>
                </a:solidFill>
              </a:rPr>
            </a:br>
            <a:r>
              <a:rPr lang="en-US" b="1" dirty="0">
                <a:solidFill>
                  <a:srgbClr val="FFFF00"/>
                </a:solidFill>
              </a:rPr>
              <a:t>Passing off</a:t>
            </a:r>
            <a:r>
              <a:rPr lang="en-US" b="1" dirty="0">
                <a:solidFill>
                  <a:schemeClr val="bg1"/>
                </a:solidFill>
              </a:rPr>
              <a:t>: </a:t>
            </a:r>
            <a:r>
              <a:rPr lang="en-US" b="1" dirty="0">
                <a:solidFill>
                  <a:srgbClr val="FF0000"/>
                </a:solidFill>
              </a:rPr>
              <a:t>Damage </a:t>
            </a:r>
            <a:r>
              <a:rPr lang="en-US" dirty="0">
                <a:solidFill>
                  <a:schemeClr val="bg1"/>
                </a:solidFill>
              </a:rPr>
              <a:t>Summary</a:t>
            </a:r>
            <a:br>
              <a:rPr lang="en-US" b="1" dirty="0">
                <a:solidFill>
                  <a:srgbClr val="FF0000"/>
                </a:solidFill>
              </a:rPr>
            </a:br>
            <a:endParaRPr lang="en-US" b="1" dirty="0">
              <a:solidFill>
                <a:schemeClr val="bg1"/>
              </a:solidFill>
            </a:endParaRPr>
          </a:p>
        </p:txBody>
      </p:sp>
      <p:sp>
        <p:nvSpPr>
          <p:cNvPr id="2" name="Content Placeholder 1"/>
          <p:cNvSpPr>
            <a:spLocks noGrp="1"/>
          </p:cNvSpPr>
          <p:nvPr>
            <p:ph idx="1"/>
          </p:nvPr>
        </p:nvSpPr>
        <p:spPr>
          <a:xfrm>
            <a:off x="457200" y="1116531"/>
            <a:ext cx="8229600" cy="4633012"/>
          </a:xfrm>
        </p:spPr>
        <p:txBody>
          <a:bodyPr>
            <a:noAutofit/>
          </a:bodyPr>
          <a:lstStyle/>
          <a:p>
            <a:pPr lvl="1">
              <a:lnSpc>
                <a:spcPct val="100000"/>
              </a:lnSpc>
              <a:buFontTx/>
              <a:buChar char="-"/>
            </a:pPr>
            <a:r>
              <a:rPr lang="en-US" sz="2700" dirty="0">
                <a:solidFill>
                  <a:schemeClr val="bg1"/>
                </a:solidFill>
                <a:latin typeface="+mj-lt"/>
              </a:rPr>
              <a:t>Final element that a Plaintiff must establish in a passing off action</a:t>
            </a:r>
          </a:p>
          <a:p>
            <a:pPr lvl="1">
              <a:lnSpc>
                <a:spcPct val="100000"/>
              </a:lnSpc>
              <a:buFontTx/>
              <a:buChar char="-"/>
            </a:pPr>
            <a:r>
              <a:rPr lang="en-US" sz="2700" dirty="0">
                <a:solidFill>
                  <a:schemeClr val="bg1"/>
                </a:solidFill>
                <a:latin typeface="+mj-lt"/>
              </a:rPr>
              <a:t>In the case of an application </a:t>
            </a:r>
            <a:r>
              <a:rPr lang="en-US" sz="2700" dirty="0">
                <a:solidFill>
                  <a:srgbClr val="FFFF00"/>
                </a:solidFill>
                <a:latin typeface="+mj-lt"/>
              </a:rPr>
              <a:t>for an injunction</a:t>
            </a:r>
            <a:r>
              <a:rPr lang="en-US" sz="2700" dirty="0">
                <a:solidFill>
                  <a:schemeClr val="bg1"/>
                </a:solidFill>
                <a:latin typeface="+mj-lt"/>
              </a:rPr>
              <a:t>, the Plaintiff need </a:t>
            </a:r>
            <a:r>
              <a:rPr lang="en-US" sz="2700" dirty="0">
                <a:solidFill>
                  <a:srgbClr val="FFFF00"/>
                </a:solidFill>
                <a:latin typeface="+mj-lt"/>
              </a:rPr>
              <a:t>only show a likelihood of damage</a:t>
            </a:r>
          </a:p>
          <a:p>
            <a:pPr lvl="1">
              <a:lnSpc>
                <a:spcPct val="100000"/>
              </a:lnSpc>
              <a:buFontTx/>
              <a:buChar char="-"/>
            </a:pPr>
            <a:r>
              <a:rPr lang="en-US" sz="2700" dirty="0">
                <a:solidFill>
                  <a:schemeClr val="bg1"/>
                </a:solidFill>
                <a:latin typeface="+mj-lt"/>
              </a:rPr>
              <a:t>Types of recognized damage: </a:t>
            </a:r>
          </a:p>
          <a:p>
            <a:pPr lvl="2">
              <a:lnSpc>
                <a:spcPct val="100000"/>
              </a:lnSpc>
            </a:pPr>
            <a:r>
              <a:rPr lang="en-US" sz="2700" dirty="0">
                <a:solidFill>
                  <a:schemeClr val="bg1"/>
                </a:solidFill>
                <a:latin typeface="+mj-lt"/>
              </a:rPr>
              <a:t>Loss of goodwill and reputation</a:t>
            </a:r>
          </a:p>
          <a:p>
            <a:pPr lvl="2">
              <a:lnSpc>
                <a:spcPct val="100000"/>
              </a:lnSpc>
            </a:pPr>
            <a:r>
              <a:rPr lang="en-US" sz="2700" dirty="0">
                <a:solidFill>
                  <a:schemeClr val="bg1"/>
                </a:solidFill>
                <a:latin typeface="+mj-lt"/>
              </a:rPr>
              <a:t>Cases </a:t>
            </a:r>
            <a:r>
              <a:rPr lang="en-US" sz="2700" dirty="0">
                <a:solidFill>
                  <a:srgbClr val="00B0F0"/>
                </a:solidFill>
                <a:latin typeface="+mj-lt"/>
                <a:sym typeface="Wingdings" pitchFamily="2" charset="2"/>
              </a:rPr>
              <a:t></a:t>
            </a:r>
            <a:r>
              <a:rPr lang="en-US" sz="2700" dirty="0">
                <a:solidFill>
                  <a:schemeClr val="bg1"/>
                </a:solidFill>
                <a:latin typeface="+mj-lt"/>
                <a:sym typeface="Wingdings" pitchFamily="2" charset="2"/>
              </a:rPr>
              <a:t> </a:t>
            </a:r>
            <a:r>
              <a:rPr lang="en-US" sz="2700" i="1" dirty="0">
                <a:solidFill>
                  <a:schemeClr val="bg1"/>
                </a:solidFill>
                <a:latin typeface="+mj-lt"/>
              </a:rPr>
              <a:t>Spalding v. </a:t>
            </a:r>
            <a:r>
              <a:rPr lang="en-US" sz="2700" i="1" dirty="0" err="1">
                <a:solidFill>
                  <a:schemeClr val="bg1"/>
                </a:solidFill>
                <a:latin typeface="+mj-lt"/>
              </a:rPr>
              <a:t>Gamage</a:t>
            </a:r>
            <a:r>
              <a:rPr lang="en-US" sz="2700" i="1" dirty="0">
                <a:solidFill>
                  <a:schemeClr val="bg1"/>
                </a:solidFill>
                <a:latin typeface="+mj-lt"/>
              </a:rPr>
              <a:t> </a:t>
            </a:r>
            <a:r>
              <a:rPr lang="en-US" sz="2700" dirty="0">
                <a:solidFill>
                  <a:schemeClr val="bg1"/>
                </a:solidFill>
                <a:latin typeface="+mj-lt"/>
              </a:rPr>
              <a:t>(1915, UK)</a:t>
            </a:r>
          </a:p>
          <a:p>
            <a:pPr lvl="2">
              <a:lnSpc>
                <a:spcPct val="100000"/>
              </a:lnSpc>
            </a:pPr>
            <a:r>
              <a:rPr lang="en-US" sz="2700" dirty="0">
                <a:solidFill>
                  <a:schemeClr val="bg1"/>
                </a:solidFill>
                <a:latin typeface="+mj-lt"/>
              </a:rPr>
              <a:t>Loss of trade </a:t>
            </a:r>
          </a:p>
        </p:txBody>
      </p:sp>
      <p:sp>
        <p:nvSpPr>
          <p:cNvPr id="4" name="Slide Number Placeholder 3"/>
          <p:cNvSpPr>
            <a:spLocks noGrp="1"/>
          </p:cNvSpPr>
          <p:nvPr>
            <p:ph type="sldNum" sz="quarter" idx="12"/>
          </p:nvPr>
        </p:nvSpPr>
        <p:spPr/>
        <p:txBody>
          <a:bodyPr/>
          <a:lstStyle/>
          <a:p>
            <a:fld id="{600857A6-B069-5747-8C2C-4237D03FF20B}" type="slidenum">
              <a:rPr lang="en-US" smtClean="0"/>
              <a:t>129</a:t>
            </a:fld>
            <a:endParaRPr lang="en-US"/>
          </a:p>
        </p:txBody>
      </p:sp>
    </p:spTree>
    <p:extLst>
      <p:ext uri="{BB962C8B-B14F-4D97-AF65-F5344CB8AC3E}">
        <p14:creationId xmlns:p14="http://schemas.microsoft.com/office/powerpoint/2010/main" val="2993810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7503733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6101"/>
            <a:ext cx="8229600" cy="790592"/>
          </a:xfrm>
        </p:spPr>
        <p:txBody>
          <a:bodyPr>
            <a:normAutofit fontScale="90000"/>
          </a:bodyPr>
          <a:lstStyle/>
          <a:p>
            <a:br>
              <a:rPr lang="en-US" b="1" dirty="0"/>
            </a:br>
            <a:r>
              <a:rPr lang="en-US" b="1" dirty="0">
                <a:solidFill>
                  <a:srgbClr val="FFFF00"/>
                </a:solidFill>
              </a:rPr>
              <a:t>Passing off</a:t>
            </a:r>
            <a:r>
              <a:rPr lang="en-US" b="1" dirty="0">
                <a:solidFill>
                  <a:srgbClr val="FF0000"/>
                </a:solidFill>
              </a:rPr>
              <a:t>: </a:t>
            </a:r>
            <a:r>
              <a:rPr lang="en-US" b="1" dirty="0">
                <a:solidFill>
                  <a:schemeClr val="bg1"/>
                </a:solidFill>
              </a:rPr>
              <a:t>Defences</a:t>
            </a:r>
            <a:br>
              <a:rPr lang="en-US" dirty="0">
                <a:solidFill>
                  <a:schemeClr val="bg1"/>
                </a:solidFill>
              </a:rPr>
            </a:br>
            <a:endParaRPr lang="en-US" b="1" dirty="0"/>
          </a:p>
        </p:txBody>
      </p:sp>
      <p:sp>
        <p:nvSpPr>
          <p:cNvPr id="2" name="Content Placeholder 1"/>
          <p:cNvSpPr>
            <a:spLocks noGrp="1"/>
          </p:cNvSpPr>
          <p:nvPr>
            <p:ph idx="1"/>
          </p:nvPr>
        </p:nvSpPr>
        <p:spPr>
          <a:xfrm>
            <a:off x="273377" y="999241"/>
            <a:ext cx="8766927" cy="4892512"/>
          </a:xfrm>
        </p:spPr>
        <p:txBody>
          <a:bodyPr>
            <a:normAutofit/>
          </a:bodyPr>
          <a:lstStyle/>
          <a:p>
            <a:pPr marL="457200" lvl="0" indent="-457200">
              <a:lnSpc>
                <a:spcPct val="100000"/>
              </a:lnSpc>
              <a:buFont typeface="+mj-lt"/>
              <a:buAutoNum type="arabicPeriod"/>
            </a:pPr>
            <a:r>
              <a:rPr lang="en-US" sz="2400" dirty="0">
                <a:solidFill>
                  <a:schemeClr val="bg1"/>
                </a:solidFill>
              </a:rPr>
              <a:t>Plaintiff has </a:t>
            </a:r>
            <a:r>
              <a:rPr lang="en-US" sz="2400" dirty="0">
                <a:solidFill>
                  <a:srgbClr val="FFFF00"/>
                </a:solidFill>
              </a:rPr>
              <a:t>failed to make out one of the elements </a:t>
            </a:r>
            <a:r>
              <a:rPr lang="en-US" sz="2400" dirty="0">
                <a:solidFill>
                  <a:schemeClr val="bg1"/>
                </a:solidFill>
              </a:rPr>
              <a:t>of the tort</a:t>
            </a:r>
            <a:endParaRPr lang="en-CA" sz="2400" dirty="0">
              <a:solidFill>
                <a:schemeClr val="bg1"/>
              </a:solidFill>
            </a:endParaRPr>
          </a:p>
          <a:p>
            <a:pPr marL="457200" lvl="0" indent="-457200">
              <a:lnSpc>
                <a:spcPct val="100000"/>
              </a:lnSpc>
              <a:buFont typeface="+mj-lt"/>
              <a:buAutoNum type="arabicPeriod"/>
            </a:pPr>
            <a:r>
              <a:rPr lang="en-US" sz="2400" dirty="0">
                <a:solidFill>
                  <a:srgbClr val="FFFF00"/>
                </a:solidFill>
              </a:rPr>
              <a:t>Use of one’s own name </a:t>
            </a:r>
            <a:r>
              <a:rPr lang="en-US" sz="2400" dirty="0">
                <a:solidFill>
                  <a:schemeClr val="bg1"/>
                </a:solidFill>
              </a:rPr>
              <a:t>in business </a:t>
            </a:r>
            <a:r>
              <a:rPr lang="en-US" sz="2400" dirty="0">
                <a:solidFill>
                  <a:srgbClr val="FFFF00"/>
                </a:solidFill>
              </a:rPr>
              <a:t>[</a:t>
            </a:r>
            <a:r>
              <a:rPr lang="en-US" sz="2400" dirty="0">
                <a:solidFill>
                  <a:schemeClr val="bg1"/>
                </a:solidFill>
              </a:rPr>
              <a:t>within limits</a:t>
            </a:r>
            <a:r>
              <a:rPr lang="en-US" sz="2400" dirty="0">
                <a:solidFill>
                  <a:srgbClr val="FFFF00"/>
                </a:solidFill>
              </a:rPr>
              <a:t>]</a:t>
            </a:r>
            <a:endParaRPr lang="en-CA" sz="2400" dirty="0">
              <a:solidFill>
                <a:srgbClr val="FFFF00"/>
              </a:solidFill>
            </a:endParaRPr>
          </a:p>
          <a:p>
            <a:pPr lvl="1">
              <a:lnSpc>
                <a:spcPct val="100000"/>
              </a:lnSpc>
            </a:pPr>
            <a:r>
              <a:rPr lang="en-US" sz="2400" dirty="0">
                <a:solidFill>
                  <a:schemeClr val="bg1"/>
                </a:solidFill>
              </a:rPr>
              <a:t>Surname, not given name or nickname</a:t>
            </a:r>
            <a:endParaRPr lang="en-CA" sz="2400" dirty="0">
              <a:solidFill>
                <a:schemeClr val="bg1"/>
              </a:solidFill>
            </a:endParaRPr>
          </a:p>
          <a:p>
            <a:pPr lvl="1">
              <a:lnSpc>
                <a:spcPct val="100000"/>
              </a:lnSpc>
            </a:pPr>
            <a:r>
              <a:rPr lang="en-US" sz="2400" dirty="0">
                <a:solidFill>
                  <a:schemeClr val="bg1"/>
                </a:solidFill>
              </a:rPr>
              <a:t>Using name honestly, without intent to trade on goodwill or reputation of another business</a:t>
            </a:r>
            <a:endParaRPr lang="en-CA" sz="2400" dirty="0">
              <a:solidFill>
                <a:schemeClr val="bg1"/>
              </a:solidFill>
            </a:endParaRPr>
          </a:p>
          <a:p>
            <a:pPr lvl="1">
              <a:lnSpc>
                <a:spcPct val="100000"/>
              </a:lnSpc>
            </a:pPr>
            <a:r>
              <a:rPr lang="en-US" sz="2400" dirty="0">
                <a:solidFill>
                  <a:schemeClr val="bg1"/>
                </a:solidFill>
              </a:rPr>
              <a:t>Might have to use it in a way that is not confusing with an already existing business under that name</a:t>
            </a:r>
            <a:endParaRPr lang="en-CA" sz="2400" dirty="0">
              <a:solidFill>
                <a:schemeClr val="bg1"/>
              </a:solidFill>
            </a:endParaRPr>
          </a:p>
          <a:p>
            <a:pPr marL="457200" lvl="0" indent="-457200">
              <a:lnSpc>
                <a:spcPct val="100000"/>
              </a:lnSpc>
              <a:buFont typeface="+mj-lt"/>
              <a:buAutoNum type="arabicPeriod"/>
            </a:pPr>
            <a:r>
              <a:rPr lang="en-US" sz="2400" dirty="0">
                <a:solidFill>
                  <a:schemeClr val="bg1"/>
                </a:solidFill>
              </a:rPr>
              <a:t>Defendant holds a </a:t>
            </a:r>
            <a:r>
              <a:rPr lang="en-US" sz="2400" dirty="0">
                <a:solidFill>
                  <a:srgbClr val="FFFF00"/>
                </a:solidFill>
              </a:rPr>
              <a:t>TM registration </a:t>
            </a:r>
            <a:r>
              <a:rPr lang="en-US" sz="2400" dirty="0">
                <a:solidFill>
                  <a:schemeClr val="bg1"/>
                </a:solidFill>
              </a:rPr>
              <a:t>for the mark it is using</a:t>
            </a:r>
            <a:endParaRPr lang="en-CA" sz="2400" dirty="0">
              <a:solidFill>
                <a:schemeClr val="bg1"/>
              </a:solidFill>
            </a:endParaRPr>
          </a:p>
          <a:p>
            <a:pPr lvl="1">
              <a:lnSpc>
                <a:spcPct val="100000"/>
              </a:lnSpc>
            </a:pPr>
            <a:r>
              <a:rPr lang="en-US" sz="2400" i="1" dirty="0">
                <a:solidFill>
                  <a:srgbClr val="00B0F0"/>
                </a:solidFill>
              </a:rPr>
              <a:t>Molson Canada v. Oland Breweries Ltd. </a:t>
            </a:r>
            <a:r>
              <a:rPr lang="en-US" sz="2400" dirty="0">
                <a:solidFill>
                  <a:srgbClr val="00B0F0"/>
                </a:solidFill>
              </a:rPr>
              <a:t>(2002), 19 CPR (4</a:t>
            </a:r>
            <a:r>
              <a:rPr lang="en-US" sz="2400" baseline="30000" dirty="0">
                <a:solidFill>
                  <a:srgbClr val="00B0F0"/>
                </a:solidFill>
              </a:rPr>
              <a:t>th</a:t>
            </a:r>
            <a:r>
              <a:rPr lang="en-US" sz="2400" dirty="0">
                <a:solidFill>
                  <a:srgbClr val="00B0F0"/>
                </a:solidFill>
              </a:rPr>
              <a:t>) 201 </a:t>
            </a:r>
            <a:r>
              <a:rPr lang="en-US" sz="2400" dirty="0">
                <a:solidFill>
                  <a:schemeClr val="bg1"/>
                </a:solidFill>
              </a:rPr>
              <a:t>(ONCA) </a:t>
            </a:r>
            <a:r>
              <a:rPr lang="en-US" sz="2400" dirty="0">
                <a:solidFill>
                  <a:srgbClr val="FFFF00"/>
                </a:solidFill>
                <a:sym typeface="Wingdings" pitchFamily="2" charset="2"/>
              </a:rPr>
              <a:t></a:t>
            </a:r>
            <a:r>
              <a:rPr lang="en-US" sz="2400" dirty="0">
                <a:solidFill>
                  <a:schemeClr val="bg1"/>
                </a:solidFill>
              </a:rPr>
              <a:t> “a complete answer” to a claim in passing off</a:t>
            </a:r>
            <a:endParaRPr lang="en-CA" sz="2400" dirty="0">
              <a:solidFill>
                <a:schemeClr val="bg1"/>
              </a:solidFill>
            </a:endParaRPr>
          </a:p>
          <a:p>
            <a:pPr marL="457200" lvl="0" indent="-457200">
              <a:lnSpc>
                <a:spcPct val="100000"/>
              </a:lnSpc>
              <a:buFont typeface="+mj-lt"/>
              <a:buAutoNum type="arabicPeriod"/>
            </a:pPr>
            <a:r>
              <a:rPr lang="en-US" sz="2400" dirty="0">
                <a:solidFill>
                  <a:schemeClr val="bg1"/>
                </a:solidFill>
              </a:rPr>
              <a:t>Plaintiff has </a:t>
            </a:r>
            <a:r>
              <a:rPr lang="en-US" sz="2400" dirty="0">
                <a:solidFill>
                  <a:srgbClr val="FFFF00"/>
                </a:solidFill>
              </a:rPr>
              <a:t>acquiesced in use </a:t>
            </a:r>
            <a:r>
              <a:rPr lang="en-US" sz="2400" dirty="0">
                <a:solidFill>
                  <a:schemeClr val="bg1"/>
                </a:solidFill>
              </a:rPr>
              <a:t>of mark</a:t>
            </a:r>
            <a:endParaRPr lang="en-CA" sz="2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130</a:t>
            </a:fld>
            <a:endParaRPr lang="en-US"/>
          </a:p>
        </p:txBody>
      </p:sp>
    </p:spTree>
    <p:extLst>
      <p:ext uri="{BB962C8B-B14F-4D97-AF65-F5344CB8AC3E}">
        <p14:creationId xmlns:p14="http://schemas.microsoft.com/office/powerpoint/2010/main" val="15515478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5529"/>
            <a:ext cx="8229600" cy="715176"/>
          </a:xfrm>
        </p:spPr>
        <p:txBody>
          <a:bodyPr>
            <a:normAutofit fontScale="90000"/>
          </a:bodyPr>
          <a:lstStyle/>
          <a:p>
            <a:br>
              <a:rPr lang="en-US" b="1" dirty="0">
                <a:solidFill>
                  <a:srgbClr val="FFFF00"/>
                </a:solidFill>
              </a:rPr>
            </a:br>
            <a:r>
              <a:rPr lang="en-US" b="1" dirty="0">
                <a:solidFill>
                  <a:srgbClr val="FFFF00"/>
                </a:solidFill>
              </a:rPr>
              <a:t>Passing off</a:t>
            </a:r>
            <a:r>
              <a:rPr lang="en-US" b="1" dirty="0">
                <a:solidFill>
                  <a:srgbClr val="FF0000"/>
                </a:solidFill>
              </a:rPr>
              <a:t>:</a:t>
            </a:r>
            <a:r>
              <a:rPr lang="en-US" b="1" dirty="0">
                <a:solidFill>
                  <a:srgbClr val="FFFF00"/>
                </a:solidFill>
              </a:rPr>
              <a:t> </a:t>
            </a:r>
            <a:r>
              <a:rPr lang="en-US" b="1" dirty="0">
                <a:solidFill>
                  <a:schemeClr val="bg1"/>
                </a:solidFill>
              </a:rPr>
              <a:t>Remedies</a:t>
            </a:r>
            <a:br>
              <a:rPr lang="en-US"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226243" y="923827"/>
            <a:ext cx="8823489" cy="4825716"/>
          </a:xfrm>
        </p:spPr>
        <p:txBody>
          <a:bodyPr>
            <a:noAutofit/>
          </a:bodyPr>
          <a:lstStyle/>
          <a:p>
            <a:pPr marL="457200" lvl="0" indent="-457200">
              <a:lnSpc>
                <a:spcPct val="100000"/>
              </a:lnSpc>
              <a:buFont typeface="+mj-lt"/>
              <a:buAutoNum type="arabicPeriod"/>
            </a:pPr>
            <a:r>
              <a:rPr lang="en-US" sz="2800" dirty="0">
                <a:solidFill>
                  <a:srgbClr val="FFFF00"/>
                </a:solidFill>
              </a:rPr>
              <a:t>Damages</a:t>
            </a:r>
            <a:endParaRPr lang="en-CA" sz="2800" dirty="0">
              <a:solidFill>
                <a:srgbClr val="FFFF00"/>
              </a:solidFill>
            </a:endParaRPr>
          </a:p>
          <a:p>
            <a:pPr lvl="1">
              <a:lnSpc>
                <a:spcPct val="100000"/>
              </a:lnSpc>
            </a:pPr>
            <a:r>
              <a:rPr lang="en-US" sz="2800" dirty="0">
                <a:solidFill>
                  <a:schemeClr val="bg1"/>
                </a:solidFill>
              </a:rPr>
              <a:t>For </a:t>
            </a:r>
            <a:r>
              <a:rPr lang="en-US" sz="2800" dirty="0">
                <a:solidFill>
                  <a:srgbClr val="FF0000"/>
                </a:solidFill>
              </a:rPr>
              <a:t>actual harm </a:t>
            </a:r>
            <a:r>
              <a:rPr lang="en-US" sz="2800" dirty="0">
                <a:solidFill>
                  <a:schemeClr val="bg1"/>
                </a:solidFill>
              </a:rPr>
              <a:t>suffered</a:t>
            </a:r>
            <a:endParaRPr lang="en-CA" sz="2800" dirty="0">
              <a:solidFill>
                <a:schemeClr val="bg1"/>
              </a:solidFill>
            </a:endParaRPr>
          </a:p>
          <a:p>
            <a:pPr lvl="1">
              <a:lnSpc>
                <a:spcPct val="100000"/>
              </a:lnSpc>
            </a:pPr>
            <a:r>
              <a:rPr lang="en-US" sz="2800" dirty="0">
                <a:solidFill>
                  <a:schemeClr val="bg1"/>
                </a:solidFill>
              </a:rPr>
              <a:t>For </a:t>
            </a:r>
            <a:r>
              <a:rPr lang="en-US" sz="2800" dirty="0">
                <a:solidFill>
                  <a:srgbClr val="FFFF00"/>
                </a:solidFill>
              </a:rPr>
              <a:t>harm to reputation or goodwill</a:t>
            </a:r>
            <a:r>
              <a:rPr lang="en-US" sz="2800" dirty="0">
                <a:solidFill>
                  <a:schemeClr val="bg1"/>
                </a:solidFill>
              </a:rPr>
              <a:t> (courts must fix “proper and reasonable amount”)</a:t>
            </a:r>
            <a:endParaRPr lang="en-CA" sz="2800" dirty="0">
              <a:solidFill>
                <a:schemeClr val="bg1"/>
              </a:solidFill>
            </a:endParaRPr>
          </a:p>
          <a:p>
            <a:pPr marL="457200" lvl="0" indent="-457200">
              <a:lnSpc>
                <a:spcPct val="100000"/>
              </a:lnSpc>
              <a:buFont typeface="+mj-lt"/>
              <a:buAutoNum type="arabicPeriod"/>
            </a:pPr>
            <a:r>
              <a:rPr lang="en-US" sz="2800" dirty="0">
                <a:solidFill>
                  <a:schemeClr val="bg1"/>
                </a:solidFill>
              </a:rPr>
              <a:t>Permanent </a:t>
            </a:r>
            <a:r>
              <a:rPr lang="en-US" sz="2800" dirty="0">
                <a:solidFill>
                  <a:srgbClr val="FFFF00"/>
                </a:solidFill>
              </a:rPr>
              <a:t>injunctions</a:t>
            </a:r>
            <a:endParaRPr lang="en-CA" sz="2800" dirty="0">
              <a:solidFill>
                <a:srgbClr val="FFFF00"/>
              </a:solidFill>
            </a:endParaRPr>
          </a:p>
          <a:p>
            <a:pPr marL="457200" lvl="0" indent="-457200">
              <a:lnSpc>
                <a:spcPct val="100000"/>
              </a:lnSpc>
              <a:buFont typeface="+mj-lt"/>
              <a:buAutoNum type="arabicPeriod"/>
            </a:pPr>
            <a:r>
              <a:rPr lang="en-US" sz="2800" dirty="0">
                <a:solidFill>
                  <a:schemeClr val="bg1"/>
                </a:solidFill>
              </a:rPr>
              <a:t>Order for </a:t>
            </a:r>
            <a:r>
              <a:rPr lang="en-US" sz="2800" dirty="0">
                <a:solidFill>
                  <a:srgbClr val="FFFF00"/>
                </a:solidFill>
              </a:rPr>
              <a:t>disgorgement of profits </a:t>
            </a:r>
            <a:r>
              <a:rPr lang="en-US" sz="2800" dirty="0">
                <a:solidFill>
                  <a:schemeClr val="bg1"/>
                </a:solidFill>
              </a:rPr>
              <a:t>(as </a:t>
            </a:r>
            <a:r>
              <a:rPr lang="en-US" sz="2800" dirty="0">
                <a:solidFill>
                  <a:srgbClr val="FFFF00"/>
                </a:solidFill>
              </a:rPr>
              <a:t>alternative</a:t>
            </a:r>
            <a:r>
              <a:rPr lang="en-US" sz="2800" dirty="0">
                <a:solidFill>
                  <a:schemeClr val="bg1"/>
                </a:solidFill>
              </a:rPr>
              <a:t> to damages)</a:t>
            </a:r>
            <a:endParaRPr lang="en-CA" sz="2800" dirty="0">
              <a:solidFill>
                <a:schemeClr val="bg1"/>
              </a:solidFill>
            </a:endParaRPr>
          </a:p>
          <a:p>
            <a:pPr marL="457200" lvl="0" indent="-457200">
              <a:lnSpc>
                <a:spcPct val="100000"/>
              </a:lnSpc>
              <a:buFont typeface="+mj-lt"/>
              <a:buAutoNum type="arabicPeriod"/>
            </a:pPr>
            <a:r>
              <a:rPr lang="en-US" sz="2800" dirty="0">
                <a:solidFill>
                  <a:srgbClr val="FFFF00"/>
                </a:solidFill>
              </a:rPr>
              <a:t>Delivery up or destruction </a:t>
            </a:r>
            <a:r>
              <a:rPr lang="en-US" sz="2800" dirty="0">
                <a:solidFill>
                  <a:schemeClr val="bg1"/>
                </a:solidFill>
              </a:rPr>
              <a:t>of wares or materials with the offending mark</a:t>
            </a:r>
            <a:endParaRPr lang="en-CA" sz="2800" dirty="0">
              <a:solidFill>
                <a:schemeClr val="bg1"/>
              </a:solidFill>
            </a:endParaRPr>
          </a:p>
          <a:p>
            <a:pPr marL="457200" lvl="0" indent="-457200">
              <a:lnSpc>
                <a:spcPct val="100000"/>
              </a:lnSpc>
              <a:buFont typeface="+mj-lt"/>
              <a:buAutoNum type="arabicPeriod"/>
            </a:pPr>
            <a:r>
              <a:rPr lang="en-US" sz="2800" dirty="0">
                <a:solidFill>
                  <a:srgbClr val="FFFF00"/>
                </a:solidFill>
              </a:rPr>
              <a:t>Punitive</a:t>
            </a:r>
            <a:r>
              <a:rPr lang="en-US" sz="2800" dirty="0">
                <a:solidFill>
                  <a:schemeClr val="bg1"/>
                </a:solidFill>
              </a:rPr>
              <a:t> damages (to punish </a:t>
            </a:r>
            <a:r>
              <a:rPr lang="en-US" sz="2800" dirty="0">
                <a:solidFill>
                  <a:srgbClr val="FFFF00"/>
                </a:solidFill>
              </a:rPr>
              <a:t>egregious</a:t>
            </a:r>
            <a:r>
              <a:rPr lang="en-US" sz="2800" dirty="0">
                <a:solidFill>
                  <a:schemeClr val="bg1"/>
                </a:solidFill>
              </a:rPr>
              <a:t> conduct)</a:t>
            </a:r>
            <a:endParaRPr lang="en-CA" sz="2800" dirty="0">
              <a:solidFill>
                <a:schemeClr val="bg1"/>
              </a:solidFill>
            </a:endParaRPr>
          </a:p>
          <a:p>
            <a:pPr marL="457200" lvl="1" indent="0">
              <a:buNone/>
            </a:pPr>
            <a:endParaRPr lang="en-US" sz="3200"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131</a:t>
            </a:fld>
            <a:endParaRPr lang="en-US"/>
          </a:p>
        </p:txBody>
      </p:sp>
    </p:spTree>
    <p:extLst>
      <p:ext uri="{BB962C8B-B14F-4D97-AF65-F5344CB8AC3E}">
        <p14:creationId xmlns:p14="http://schemas.microsoft.com/office/powerpoint/2010/main" val="31267942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Passing off</a:t>
            </a:r>
          </a:p>
        </p:txBody>
      </p:sp>
      <p:pic>
        <p:nvPicPr>
          <p:cNvPr id="3" name="Content Placeholder 2" descr="Screen Shot 2015-10-07 at 9.29.07 PM.png"/>
          <p:cNvPicPr>
            <a:picLocks noGrp="1" noChangeAspect="1"/>
          </p:cNvPicPr>
          <p:nvPr>
            <p:ph idx="1"/>
          </p:nvPr>
        </p:nvPicPr>
        <p:blipFill>
          <a:blip r:embed="rId3">
            <a:extLst>
              <a:ext uri="{28A0092B-C50C-407E-A947-70E740481C1C}">
                <a14:useLocalDpi xmlns:a14="http://schemas.microsoft.com/office/drawing/2010/main" val="0"/>
              </a:ext>
            </a:extLst>
          </a:blip>
          <a:srcRect l="5083" r="5083"/>
          <a:stretch>
            <a:fillRect/>
          </a:stretch>
        </p:blipFill>
        <p:spPr/>
      </p:pic>
      <p:sp>
        <p:nvSpPr>
          <p:cNvPr id="4" name="Slide Number Placeholder 3"/>
          <p:cNvSpPr>
            <a:spLocks noGrp="1"/>
          </p:cNvSpPr>
          <p:nvPr>
            <p:ph type="sldNum" sz="quarter" idx="12"/>
          </p:nvPr>
        </p:nvSpPr>
        <p:spPr/>
        <p:txBody>
          <a:bodyPr/>
          <a:lstStyle/>
          <a:p>
            <a:fld id="{600857A6-B069-5747-8C2C-4237D03FF20B}" type="slidenum">
              <a:rPr lang="en-US" smtClean="0"/>
              <a:t>132</a:t>
            </a:fld>
            <a:endParaRPr lang="en-US"/>
          </a:p>
        </p:txBody>
      </p:sp>
    </p:spTree>
    <p:extLst>
      <p:ext uri="{BB962C8B-B14F-4D97-AF65-F5344CB8AC3E}">
        <p14:creationId xmlns:p14="http://schemas.microsoft.com/office/powerpoint/2010/main" val="21886128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4446"/>
            <a:ext cx="8229600" cy="1143000"/>
          </a:xfrm>
        </p:spPr>
        <p:txBody>
          <a:bodyPr/>
          <a:lstStyle/>
          <a:p>
            <a:pPr algn="ctr"/>
            <a:r>
              <a:rPr lang="en-US" b="1" dirty="0">
                <a:solidFill>
                  <a:srgbClr val="FFFF00"/>
                </a:solidFill>
              </a:rPr>
              <a:t>Passing off</a:t>
            </a:r>
          </a:p>
        </p:txBody>
      </p:sp>
      <p:sp>
        <p:nvSpPr>
          <p:cNvPr id="4" name="Slide Number Placeholder 3"/>
          <p:cNvSpPr>
            <a:spLocks noGrp="1"/>
          </p:cNvSpPr>
          <p:nvPr>
            <p:ph type="sldNum" sz="quarter" idx="12"/>
          </p:nvPr>
        </p:nvSpPr>
        <p:spPr/>
        <p:txBody>
          <a:bodyPr/>
          <a:lstStyle/>
          <a:p>
            <a:fld id="{600857A6-B069-5747-8C2C-4237D03FF20B}" type="slidenum">
              <a:rPr lang="en-US" smtClean="0"/>
              <a:t>133</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435797" y="1453264"/>
            <a:ext cx="6272405" cy="4187515"/>
          </a:xfrm>
          <a:prstGeom prst="rect">
            <a:avLst/>
          </a:prstGeom>
          <a:noFill/>
          <a:ln>
            <a:noFill/>
          </a:ln>
        </p:spPr>
      </p:pic>
    </p:spTree>
    <p:extLst>
      <p:ext uri="{BB962C8B-B14F-4D97-AF65-F5344CB8AC3E}">
        <p14:creationId xmlns:p14="http://schemas.microsoft.com/office/powerpoint/2010/main" val="40570345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A18BF6A-D0BA-2C43-8E20-5697A392E8D6}"/>
              </a:ext>
            </a:extLst>
          </p:cNvPr>
          <p:cNvPicPr>
            <a:picLocks noChangeAspect="1"/>
          </p:cNvPicPr>
          <p:nvPr/>
        </p:nvPicPr>
        <p:blipFill>
          <a:blip r:embed="rId2"/>
          <a:stretch>
            <a:fillRect/>
          </a:stretch>
        </p:blipFill>
        <p:spPr>
          <a:xfrm>
            <a:off x="1652589" y="377072"/>
            <a:ext cx="5838821" cy="5258164"/>
          </a:xfrm>
          <a:prstGeom prst="rect">
            <a:avLst/>
          </a:prstGeom>
        </p:spPr>
      </p:pic>
    </p:spTree>
    <p:extLst>
      <p:ext uri="{BB962C8B-B14F-4D97-AF65-F5344CB8AC3E}">
        <p14:creationId xmlns:p14="http://schemas.microsoft.com/office/powerpoint/2010/main" val="8003846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6404EDD-2504-B54B-8475-7B435CD13FE8}"/>
              </a:ext>
            </a:extLst>
          </p:cNvPr>
          <p:cNvPicPr>
            <a:picLocks noChangeAspect="1"/>
          </p:cNvPicPr>
          <p:nvPr/>
        </p:nvPicPr>
        <p:blipFill>
          <a:blip r:embed="rId2"/>
          <a:stretch>
            <a:fillRect/>
          </a:stretch>
        </p:blipFill>
        <p:spPr>
          <a:xfrm>
            <a:off x="1971326" y="226243"/>
            <a:ext cx="5201347" cy="5602855"/>
          </a:xfrm>
          <a:prstGeom prst="rect">
            <a:avLst/>
          </a:prstGeom>
        </p:spPr>
      </p:pic>
    </p:spTree>
    <p:extLst>
      <p:ext uri="{BB962C8B-B14F-4D97-AF65-F5344CB8AC3E}">
        <p14:creationId xmlns:p14="http://schemas.microsoft.com/office/powerpoint/2010/main" val="36246094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4351A76B-4C1E-6C47-A19B-9AF5675731E1}"/>
              </a:ext>
            </a:extLst>
          </p:cNvPr>
          <p:cNvPicPr>
            <a:picLocks noChangeAspect="1"/>
          </p:cNvPicPr>
          <p:nvPr/>
        </p:nvPicPr>
        <p:blipFill>
          <a:blip r:embed="rId2"/>
          <a:stretch>
            <a:fillRect/>
          </a:stretch>
        </p:blipFill>
        <p:spPr>
          <a:xfrm>
            <a:off x="1727558" y="311085"/>
            <a:ext cx="5688883" cy="5406010"/>
          </a:xfrm>
          <a:prstGeom prst="rect">
            <a:avLst/>
          </a:prstGeom>
        </p:spPr>
      </p:pic>
    </p:spTree>
    <p:extLst>
      <p:ext uri="{BB962C8B-B14F-4D97-AF65-F5344CB8AC3E}">
        <p14:creationId xmlns:p14="http://schemas.microsoft.com/office/powerpoint/2010/main" val="17792016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CF030785-FDE5-D243-95A1-FF988CCDF9C1}"/>
              </a:ext>
            </a:extLst>
          </p:cNvPr>
          <p:cNvPicPr>
            <a:picLocks noChangeAspect="1"/>
          </p:cNvPicPr>
          <p:nvPr/>
        </p:nvPicPr>
        <p:blipFill>
          <a:blip r:embed="rId2"/>
          <a:stretch>
            <a:fillRect/>
          </a:stretch>
        </p:blipFill>
        <p:spPr>
          <a:xfrm>
            <a:off x="2439153" y="175901"/>
            <a:ext cx="4265694" cy="5617839"/>
          </a:xfrm>
          <a:prstGeom prst="rect">
            <a:avLst/>
          </a:prstGeom>
        </p:spPr>
      </p:pic>
    </p:spTree>
    <p:extLst>
      <p:ext uri="{BB962C8B-B14F-4D97-AF65-F5344CB8AC3E}">
        <p14:creationId xmlns:p14="http://schemas.microsoft.com/office/powerpoint/2010/main" val="4730189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4878"/>
            <a:ext cx="8229600" cy="3968244"/>
          </a:xfrm>
        </p:spPr>
        <p:txBody>
          <a:bodyPr>
            <a:noAutofit/>
          </a:bodyPr>
          <a:lstStyle/>
          <a:p>
            <a:pPr marL="0" indent="0">
              <a:buNone/>
            </a:pPr>
            <a:r>
              <a:rPr lang="en-US" sz="7200" dirty="0">
                <a:solidFill>
                  <a:srgbClr val="FFFF00"/>
                </a:solidFill>
              </a:rPr>
              <a:t>How far should the tort of passing off be permitted to expand</a:t>
            </a:r>
            <a:r>
              <a:rPr lang="en-US" sz="7200" dirty="0">
                <a:solidFill>
                  <a:srgbClr val="FF0000"/>
                </a:solidFill>
              </a:rPr>
              <a:t>?</a:t>
            </a:r>
            <a:r>
              <a:rPr lang="en-US" sz="72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138</a:t>
            </a:fld>
            <a:endParaRPr lang="en-US"/>
          </a:p>
        </p:txBody>
      </p:sp>
    </p:spTree>
    <p:extLst>
      <p:ext uri="{BB962C8B-B14F-4D97-AF65-F5344CB8AC3E}">
        <p14:creationId xmlns:p14="http://schemas.microsoft.com/office/powerpoint/2010/main" val="1095373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661151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641418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4770367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584A-D545-5642-BC04-75D91F306D7F}"/>
              </a:ext>
            </a:extLst>
          </p:cNvPr>
          <p:cNvSpPr>
            <a:spLocks noGrp="1"/>
          </p:cNvSpPr>
          <p:nvPr>
            <p:ph type="title"/>
          </p:nvPr>
        </p:nvSpPr>
        <p:spPr/>
        <p:txBody>
          <a:bodyPr/>
          <a:lstStyle/>
          <a:p>
            <a:pPr algn="ctr"/>
            <a:r>
              <a:rPr lang="en-US" b="1" dirty="0">
                <a:solidFill>
                  <a:srgbClr val="FF0000"/>
                </a:solidFill>
              </a:rPr>
              <a:t>Now </a:t>
            </a:r>
            <a:r>
              <a:rPr lang="en-US" b="1" dirty="0">
                <a:solidFill>
                  <a:srgbClr val="FFFF00"/>
                </a:solidFill>
              </a:rPr>
              <a:t>Trademarks</a:t>
            </a:r>
          </a:p>
        </p:txBody>
      </p:sp>
      <p:pic>
        <p:nvPicPr>
          <p:cNvPr id="8" name="Picture 7">
            <a:extLst>
              <a:ext uri="{FF2B5EF4-FFF2-40B4-BE49-F238E27FC236}">
                <a16:creationId xmlns:a16="http://schemas.microsoft.com/office/drawing/2014/main" id="{A154591C-87BC-1F44-ADF3-9F2112F71154}"/>
              </a:ext>
            </a:extLst>
          </p:cNvPr>
          <p:cNvPicPr>
            <a:picLocks noChangeAspect="1"/>
          </p:cNvPicPr>
          <p:nvPr/>
        </p:nvPicPr>
        <p:blipFill>
          <a:blip r:embed="rId2"/>
          <a:stretch>
            <a:fillRect/>
          </a:stretch>
        </p:blipFill>
        <p:spPr>
          <a:xfrm>
            <a:off x="3414815" y="2271815"/>
            <a:ext cx="2314369" cy="2314369"/>
          </a:xfrm>
          <a:prstGeom prst="rect">
            <a:avLst/>
          </a:prstGeom>
        </p:spPr>
      </p:pic>
    </p:spTree>
    <p:extLst>
      <p:ext uri="{BB962C8B-B14F-4D97-AF65-F5344CB8AC3E}">
        <p14:creationId xmlns:p14="http://schemas.microsoft.com/office/powerpoint/2010/main" val="5284784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lnSpcReduction="10000"/>
          </a:bodyPr>
          <a:lstStyle/>
          <a:p>
            <a:pPr>
              <a:lnSpc>
                <a:spcPct val="100000"/>
              </a:lnSpc>
            </a:pPr>
            <a:r>
              <a:rPr lang="en-US" sz="3200" dirty="0">
                <a:solidFill>
                  <a:srgbClr val="FFFF00"/>
                </a:solidFill>
                <a:latin typeface="Arial" charset="0"/>
              </a:rPr>
              <a:t>What is a Trademark </a:t>
            </a:r>
            <a:r>
              <a:rPr lang="en-US" sz="3200" dirty="0">
                <a:solidFill>
                  <a:schemeClr val="bg1"/>
                </a:solidFill>
                <a:latin typeface="Arial" charset="0"/>
              </a:rPr>
              <a:t>™</a:t>
            </a:r>
            <a:r>
              <a:rPr lang="en-US" sz="3200" dirty="0">
                <a:solidFill>
                  <a:srgbClr val="FF0000"/>
                </a:solidFill>
                <a:latin typeface="Arial" charset="0"/>
              </a:rPr>
              <a:t>?</a:t>
            </a:r>
          </a:p>
          <a:p>
            <a:pPr lvl="1">
              <a:lnSpc>
                <a:spcPct val="100000"/>
              </a:lnSpc>
              <a:buFont typeface="Courier New" panose="02070309020205020404" pitchFamily="49" charset="0"/>
              <a:buChar char="o"/>
            </a:pPr>
            <a:r>
              <a:rPr lang="en-US" sz="3200" dirty="0">
                <a:solidFill>
                  <a:schemeClr val="bg1"/>
                </a:solidFill>
                <a:latin typeface="Arial" charset="0"/>
              </a:rPr>
              <a:t>A mark used by a person for the </a:t>
            </a:r>
            <a:r>
              <a:rPr lang="en-US" sz="3200" dirty="0">
                <a:solidFill>
                  <a:srgbClr val="FFFF00"/>
                </a:solidFill>
                <a:latin typeface="Arial" charset="0"/>
              </a:rPr>
              <a:t>purpose of distinguishing that person</a:t>
            </a:r>
            <a:r>
              <a:rPr lang="en-CA" sz="3200" dirty="0">
                <a:solidFill>
                  <a:srgbClr val="FFFF00"/>
                </a:solidFill>
                <a:latin typeface="Arial" charset="0"/>
              </a:rPr>
              <a:t>’</a:t>
            </a:r>
            <a:r>
              <a:rPr lang="en-US" sz="3200" dirty="0">
                <a:solidFill>
                  <a:srgbClr val="FFFF00"/>
                </a:solidFill>
                <a:latin typeface="Arial" charset="0"/>
              </a:rPr>
              <a:t>s goods </a:t>
            </a:r>
            <a:r>
              <a:rPr lang="en-US" sz="3200" dirty="0">
                <a:solidFill>
                  <a:schemeClr val="bg1"/>
                </a:solidFill>
                <a:latin typeface="Arial" charset="0"/>
              </a:rPr>
              <a:t>or services from those of others in the marketplace </a:t>
            </a:r>
          </a:p>
          <a:p>
            <a:pPr>
              <a:lnSpc>
                <a:spcPct val="100000"/>
              </a:lnSpc>
            </a:pPr>
            <a:r>
              <a:rPr lang="en-US" sz="3200" dirty="0">
                <a:solidFill>
                  <a:schemeClr val="bg1"/>
                </a:solidFill>
                <a:latin typeface="Arial" charset="0"/>
              </a:rPr>
              <a:t>Various </a:t>
            </a:r>
            <a:r>
              <a:rPr lang="en-US" sz="3200" dirty="0">
                <a:solidFill>
                  <a:srgbClr val="FFFF00"/>
                </a:solidFill>
                <a:latin typeface="Arial" charset="0"/>
              </a:rPr>
              <a:t>types of marks</a:t>
            </a:r>
          </a:p>
          <a:p>
            <a:pPr lvl="1">
              <a:lnSpc>
                <a:spcPct val="100000"/>
              </a:lnSpc>
              <a:buFont typeface="Courier New" panose="02070309020205020404" pitchFamily="49" charset="0"/>
              <a:buChar char="o"/>
            </a:pPr>
            <a:r>
              <a:rPr lang="en-US" sz="3200" dirty="0">
                <a:solidFill>
                  <a:schemeClr val="bg1"/>
                </a:solidFill>
                <a:latin typeface="Arial" charset="0"/>
              </a:rPr>
              <a:t>Ordinary (word &amp; design), certification, collective, official, distinguishing guise</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142</a:t>
            </a:fld>
            <a:endParaRPr lang="en-US"/>
          </a:p>
        </p:txBody>
      </p:sp>
    </p:spTree>
    <p:extLst>
      <p:ext uri="{BB962C8B-B14F-4D97-AF65-F5344CB8AC3E}">
        <p14:creationId xmlns:p14="http://schemas.microsoft.com/office/powerpoint/2010/main" val="16879161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143000"/>
            <a:ext cx="8229600" cy="4606543"/>
          </a:xfrm>
        </p:spPr>
        <p:txBody>
          <a:bodyPr>
            <a:normAutofit/>
          </a:bodyPr>
          <a:lstStyle/>
          <a:p>
            <a:pPr>
              <a:lnSpc>
                <a:spcPct val="100000"/>
              </a:lnSpc>
            </a:pPr>
            <a:r>
              <a:rPr lang="en-US" sz="2800" b="1" dirty="0">
                <a:solidFill>
                  <a:schemeClr val="bg1"/>
                </a:solidFill>
                <a:latin typeface="Arial" charset="0"/>
              </a:rPr>
              <a:t>Ordinary marks</a:t>
            </a:r>
          </a:p>
          <a:p>
            <a:pPr lvl="1">
              <a:lnSpc>
                <a:spcPct val="100000"/>
              </a:lnSpc>
              <a:buFont typeface="Courier New" panose="02070309020205020404" pitchFamily="49" charset="0"/>
              <a:buChar char="o"/>
            </a:pPr>
            <a:r>
              <a:rPr lang="en-US" sz="2800" dirty="0">
                <a:solidFill>
                  <a:schemeClr val="bg1"/>
                </a:solidFill>
                <a:latin typeface="Arial" charset="0"/>
              </a:rPr>
              <a:t>Distinguish the products or services of a specific firm or individual</a:t>
            </a:r>
          </a:p>
          <a:p>
            <a:endParaRPr lang="en-US" dirty="0">
              <a:latin typeface="Arial" charset="0"/>
            </a:endParaRPr>
          </a:p>
          <a:p>
            <a:endParaRPr lang="en-US" dirty="0">
              <a:latin typeface="Arial" charset="0"/>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143</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2844418"/>
            <a:ext cx="3829050" cy="290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79283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lnSpcReduction="10000"/>
          </a:bodyPr>
          <a:lstStyle/>
          <a:p>
            <a:pPr>
              <a:lnSpc>
                <a:spcPct val="100000"/>
              </a:lnSpc>
            </a:pPr>
            <a:r>
              <a:rPr lang="en-US" sz="2800" b="1" dirty="0">
                <a:solidFill>
                  <a:srgbClr val="FFFF00"/>
                </a:solidFill>
              </a:rPr>
              <a:t>Certification marks</a:t>
            </a:r>
          </a:p>
          <a:p>
            <a:pPr lvl="1">
              <a:lnSpc>
                <a:spcPct val="100000"/>
              </a:lnSpc>
              <a:buFont typeface="Courier New" panose="02070309020205020404" pitchFamily="49" charset="0"/>
              <a:buChar char="o"/>
            </a:pPr>
            <a:r>
              <a:rPr lang="en-US" sz="2800" dirty="0">
                <a:solidFill>
                  <a:srgbClr val="FFFF00"/>
                </a:solidFill>
                <a:latin typeface="Arial" charset="0"/>
              </a:rPr>
              <a:t>Identify wares or services </a:t>
            </a:r>
            <a:r>
              <a:rPr lang="en-US" sz="2800" dirty="0">
                <a:solidFill>
                  <a:schemeClr val="bg1"/>
                </a:solidFill>
                <a:latin typeface="Arial" charset="0"/>
              </a:rPr>
              <a:t>which meet </a:t>
            </a:r>
            <a:r>
              <a:rPr lang="en-US" sz="2800" dirty="0">
                <a:solidFill>
                  <a:srgbClr val="FFFF00"/>
                </a:solidFill>
                <a:latin typeface="Arial" charset="0"/>
              </a:rPr>
              <a:t>defined standards</a:t>
            </a:r>
            <a:r>
              <a:rPr lang="en-US" sz="2800" dirty="0">
                <a:solidFill>
                  <a:schemeClr val="bg1"/>
                </a:solidFill>
                <a:latin typeface="Arial" charset="0"/>
              </a:rPr>
              <a:t>. </a:t>
            </a:r>
          </a:p>
          <a:p>
            <a:pPr lvl="1">
              <a:lnSpc>
                <a:spcPct val="100000"/>
              </a:lnSpc>
              <a:buFont typeface="Courier New" panose="02070309020205020404" pitchFamily="49" charset="0"/>
              <a:buChar char="o"/>
            </a:pPr>
            <a:r>
              <a:rPr lang="en-US" sz="2800" dirty="0">
                <a:solidFill>
                  <a:schemeClr val="bg1"/>
                </a:solidFill>
                <a:latin typeface="Arial" charset="0"/>
              </a:rPr>
              <a:t>Can be </a:t>
            </a:r>
            <a:r>
              <a:rPr lang="en-US" sz="2800" dirty="0">
                <a:solidFill>
                  <a:srgbClr val="FFFF00"/>
                </a:solidFill>
                <a:latin typeface="Arial" charset="0"/>
              </a:rPr>
              <a:t>used by anyone who complies with the standards</a:t>
            </a:r>
            <a:r>
              <a:rPr lang="en-US" sz="2800" dirty="0">
                <a:solidFill>
                  <a:schemeClr val="bg1"/>
                </a:solidFill>
                <a:latin typeface="Arial" charset="0"/>
              </a:rPr>
              <a:t> defined by the owner of the certification mark; </a:t>
            </a:r>
            <a:r>
              <a:rPr lang="en-US" sz="2800" dirty="0">
                <a:solidFill>
                  <a:srgbClr val="FF0000"/>
                </a:solidFill>
                <a:latin typeface="Arial" charset="0"/>
              </a:rPr>
              <a:t>and</a:t>
            </a:r>
            <a:r>
              <a:rPr lang="en-US" sz="2800" dirty="0">
                <a:solidFill>
                  <a:srgbClr val="FFFF00"/>
                </a:solidFill>
                <a:latin typeface="Arial" charset="0"/>
              </a:rPr>
              <a:t> who is licensed </a:t>
            </a:r>
            <a:r>
              <a:rPr lang="en-US" sz="2800" dirty="0">
                <a:solidFill>
                  <a:schemeClr val="bg1"/>
                </a:solidFill>
                <a:latin typeface="Arial" charset="0"/>
              </a:rPr>
              <a:t>by the owner</a:t>
            </a:r>
          </a:p>
          <a:p>
            <a:pPr lvl="1">
              <a:lnSpc>
                <a:spcPct val="100000"/>
              </a:lnSpc>
              <a:buFont typeface="Courier New" panose="02070309020205020404" pitchFamily="49" charset="0"/>
              <a:buChar char="o"/>
            </a:pPr>
            <a:r>
              <a:rPr lang="en-US" sz="2800" dirty="0">
                <a:solidFill>
                  <a:schemeClr val="bg1"/>
                </a:solidFill>
                <a:latin typeface="Arial" charset="0"/>
              </a:rPr>
              <a:t>Owned by one person but licensed to others </a:t>
            </a:r>
          </a:p>
          <a:p>
            <a:pPr lvl="1">
              <a:lnSpc>
                <a:spcPct val="100000"/>
              </a:lnSpc>
              <a:buFont typeface="Courier New" panose="02070309020205020404" pitchFamily="49" charset="0"/>
              <a:buChar char="o"/>
            </a:pPr>
            <a:r>
              <a:rPr lang="en-US" sz="2800" dirty="0">
                <a:solidFill>
                  <a:schemeClr val="bg1"/>
                </a:solidFill>
                <a:latin typeface="Arial" charset="0"/>
              </a:rPr>
              <a:t>Defined in </a:t>
            </a:r>
            <a:r>
              <a:rPr lang="en-US" sz="2800" dirty="0">
                <a:solidFill>
                  <a:srgbClr val="FFFF00"/>
                </a:solidFill>
                <a:latin typeface="Arial" charset="0"/>
              </a:rPr>
              <a:t>s. 2 of the TMA</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144</a:t>
            </a:fld>
            <a:endParaRPr lang="en-US"/>
          </a:p>
        </p:txBody>
      </p:sp>
    </p:spTree>
    <p:extLst>
      <p:ext uri="{BB962C8B-B14F-4D97-AF65-F5344CB8AC3E}">
        <p14:creationId xmlns:p14="http://schemas.microsoft.com/office/powerpoint/2010/main" val="7205612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a:t>
            </a:r>
          </a:p>
        </p:txBody>
      </p:sp>
      <p:sp>
        <p:nvSpPr>
          <p:cNvPr id="2" name="Content Placeholder 1"/>
          <p:cNvSpPr>
            <a:spLocks noGrp="1"/>
          </p:cNvSpPr>
          <p:nvPr>
            <p:ph idx="1"/>
          </p:nvPr>
        </p:nvSpPr>
        <p:spPr/>
        <p:txBody>
          <a:bodyPr>
            <a:normAutofit/>
          </a:bodyPr>
          <a:lstStyle/>
          <a:p>
            <a:r>
              <a:rPr lang="en-US" sz="3600" dirty="0">
                <a:solidFill>
                  <a:schemeClr val="bg1"/>
                </a:solidFill>
              </a:rPr>
              <a:t>Certification marks</a:t>
            </a:r>
          </a:p>
          <a:p>
            <a:endParaRPr lang="en-US" dirty="0"/>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145</a:t>
            </a:fld>
            <a:endParaRPr lang="en-US"/>
          </a:p>
        </p:txBody>
      </p:sp>
      <p:pic>
        <p:nvPicPr>
          <p:cNvPr id="7" name="Picture 6" descr="Image:Transfaircanad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405" y="2204051"/>
            <a:ext cx="2404318" cy="3182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932101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6A76E-BF23-D546-AB97-AA200EC323A1}"/>
              </a:ext>
            </a:extLst>
          </p:cNvPr>
          <p:cNvSpPr>
            <a:spLocks noGrp="1"/>
          </p:cNvSpPr>
          <p:nvPr>
            <p:ph type="title"/>
          </p:nvPr>
        </p:nvSpPr>
        <p:spPr>
          <a:xfrm>
            <a:off x="540328" y="599726"/>
            <a:ext cx="8484920" cy="1016000"/>
          </a:xfrm>
        </p:spPr>
        <p:txBody>
          <a:bodyPr>
            <a:normAutofit fontScale="90000"/>
          </a:bodyPr>
          <a:lstStyle/>
          <a:p>
            <a:br>
              <a:rPr lang="en-CA" dirty="0"/>
            </a:br>
            <a:r>
              <a:rPr lang="en-CA" dirty="0">
                <a:solidFill>
                  <a:schemeClr val="bg1"/>
                </a:solidFill>
              </a:rPr>
              <a:t>Can you think of other </a:t>
            </a:r>
            <a:r>
              <a:rPr lang="en-CA" b="1" dirty="0">
                <a:solidFill>
                  <a:srgbClr val="FFFF00"/>
                </a:solidFill>
              </a:rPr>
              <a:t>certification marks</a:t>
            </a:r>
            <a:r>
              <a:rPr lang="en-CA" dirty="0">
                <a:solidFill>
                  <a:srgbClr val="FF0000"/>
                </a:solidFill>
              </a:rPr>
              <a:t>?</a:t>
            </a:r>
            <a:br>
              <a:rPr lang="en-CA" dirty="0"/>
            </a:br>
            <a:endParaRPr lang="en-US" dirty="0"/>
          </a:p>
        </p:txBody>
      </p:sp>
      <p:pic>
        <p:nvPicPr>
          <p:cNvPr id="4" name="Picture 3">
            <a:extLst>
              <a:ext uri="{FF2B5EF4-FFF2-40B4-BE49-F238E27FC236}">
                <a16:creationId xmlns:a16="http://schemas.microsoft.com/office/drawing/2014/main" id="{131681F9-1BC1-3D4C-8C84-BB1A0E304A77}"/>
              </a:ext>
            </a:extLst>
          </p:cNvPr>
          <p:cNvPicPr>
            <a:picLocks noChangeAspect="1"/>
          </p:cNvPicPr>
          <p:nvPr/>
        </p:nvPicPr>
        <p:blipFill>
          <a:blip r:embed="rId2"/>
          <a:stretch>
            <a:fillRect/>
          </a:stretch>
        </p:blipFill>
        <p:spPr>
          <a:xfrm>
            <a:off x="4334494" y="3004373"/>
            <a:ext cx="3393605" cy="1686131"/>
          </a:xfrm>
          <a:prstGeom prst="rect">
            <a:avLst/>
          </a:prstGeom>
        </p:spPr>
      </p:pic>
      <p:pic>
        <p:nvPicPr>
          <p:cNvPr id="5" name="Picture 4">
            <a:extLst>
              <a:ext uri="{FF2B5EF4-FFF2-40B4-BE49-F238E27FC236}">
                <a16:creationId xmlns:a16="http://schemas.microsoft.com/office/drawing/2014/main" id="{6FA70040-8384-9646-8524-AA8B885180A9}"/>
              </a:ext>
            </a:extLst>
          </p:cNvPr>
          <p:cNvPicPr>
            <a:picLocks noChangeAspect="1"/>
          </p:cNvPicPr>
          <p:nvPr/>
        </p:nvPicPr>
        <p:blipFill>
          <a:blip r:embed="rId3"/>
          <a:stretch>
            <a:fillRect/>
          </a:stretch>
        </p:blipFill>
        <p:spPr>
          <a:xfrm>
            <a:off x="1735116" y="3004373"/>
            <a:ext cx="1744354" cy="1744354"/>
          </a:xfrm>
          <a:prstGeom prst="rect">
            <a:avLst/>
          </a:prstGeom>
        </p:spPr>
      </p:pic>
    </p:spTree>
    <p:extLst>
      <p:ext uri="{BB962C8B-B14F-4D97-AF65-F5344CB8AC3E}">
        <p14:creationId xmlns:p14="http://schemas.microsoft.com/office/powerpoint/2010/main" val="2406091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0630"/>
            <a:ext cx="8229600" cy="863010"/>
          </a:xfrm>
        </p:spPr>
        <p:txBody>
          <a:bodyPr>
            <a:normAutofit/>
          </a:bodyPr>
          <a:lstStyle/>
          <a:p>
            <a:r>
              <a:rPr lang="en-US" b="1" dirty="0">
                <a:solidFill>
                  <a:srgbClr val="FFFF00"/>
                </a:solidFill>
              </a:rPr>
              <a:t>Trademarks	</a:t>
            </a:r>
          </a:p>
        </p:txBody>
      </p:sp>
      <p:sp>
        <p:nvSpPr>
          <p:cNvPr id="2" name="Content Placeholder 1"/>
          <p:cNvSpPr>
            <a:spLocks noGrp="1"/>
          </p:cNvSpPr>
          <p:nvPr>
            <p:ph idx="1"/>
          </p:nvPr>
        </p:nvSpPr>
        <p:spPr>
          <a:xfrm>
            <a:off x="457200" y="1417638"/>
            <a:ext cx="8229600" cy="4318000"/>
          </a:xfrm>
        </p:spPr>
        <p:txBody>
          <a:bodyPr>
            <a:noAutofit/>
          </a:bodyPr>
          <a:lstStyle/>
          <a:p>
            <a:pPr>
              <a:lnSpc>
                <a:spcPct val="100000"/>
              </a:lnSpc>
            </a:pPr>
            <a:r>
              <a:rPr lang="en-US" sz="2800" b="1" dirty="0">
                <a:solidFill>
                  <a:srgbClr val="FFFF00"/>
                </a:solidFill>
              </a:rPr>
              <a:t>Collective marks</a:t>
            </a:r>
          </a:p>
          <a:p>
            <a:pPr lvl="1">
              <a:lnSpc>
                <a:spcPct val="100000"/>
              </a:lnSpc>
              <a:buFont typeface="Courier New" panose="02070309020205020404" pitchFamily="49" charset="0"/>
              <a:buChar char="o"/>
            </a:pPr>
            <a:r>
              <a:rPr lang="en-US" sz="2800" dirty="0">
                <a:solidFill>
                  <a:srgbClr val="FFFF00"/>
                </a:solidFill>
                <a:latin typeface="Arial" charset="0"/>
              </a:rPr>
              <a:t>Signs that distinguish </a:t>
            </a:r>
            <a:r>
              <a:rPr lang="en-US" sz="2800" dirty="0">
                <a:solidFill>
                  <a:schemeClr val="bg1"/>
                </a:solidFill>
                <a:latin typeface="Arial" charset="0"/>
              </a:rPr>
              <a:t>the geographical origin, material, mode of manufacture or other common characteristics of goods or services of enterprises using the collective mark</a:t>
            </a:r>
          </a:p>
          <a:p>
            <a:pPr lvl="1">
              <a:lnSpc>
                <a:spcPct val="100000"/>
              </a:lnSpc>
              <a:buFont typeface="Courier New" panose="02070309020205020404" pitchFamily="49" charset="0"/>
              <a:buChar char="o"/>
            </a:pPr>
            <a:r>
              <a:rPr lang="en-US" sz="2800" dirty="0">
                <a:solidFill>
                  <a:schemeClr val="bg1"/>
                </a:solidFill>
                <a:latin typeface="Arial" charset="0"/>
              </a:rPr>
              <a:t>Function: </a:t>
            </a:r>
            <a:r>
              <a:rPr lang="en-US" sz="2800" dirty="0">
                <a:solidFill>
                  <a:srgbClr val="FFFF00"/>
                </a:solidFill>
                <a:latin typeface="Arial" charset="0"/>
              </a:rPr>
              <a:t>inform public about certain features </a:t>
            </a:r>
            <a:r>
              <a:rPr lang="en-US" sz="2800" dirty="0">
                <a:solidFill>
                  <a:schemeClr val="bg1"/>
                </a:solidFill>
                <a:latin typeface="Arial" charset="0"/>
              </a:rPr>
              <a:t>of the product</a:t>
            </a:r>
          </a:p>
          <a:p>
            <a:pPr lvl="1">
              <a:lnSpc>
                <a:spcPct val="100000"/>
              </a:lnSpc>
              <a:buFont typeface="Courier New" panose="02070309020205020404" pitchFamily="49" charset="0"/>
              <a:buChar char="o"/>
            </a:pPr>
            <a:r>
              <a:rPr lang="en-US" sz="2800" dirty="0">
                <a:solidFill>
                  <a:srgbClr val="FFFF00"/>
                </a:solidFill>
              </a:rPr>
              <a:t>Owned by an entity</a:t>
            </a:r>
            <a:r>
              <a:rPr lang="en-US" sz="2800" dirty="0">
                <a:solidFill>
                  <a:schemeClr val="bg1"/>
                </a:solidFill>
              </a:rPr>
              <a:t>; </a:t>
            </a:r>
            <a:r>
              <a:rPr lang="en-US" sz="2800" dirty="0">
                <a:solidFill>
                  <a:srgbClr val="FFFF00"/>
                </a:solidFill>
              </a:rPr>
              <a:t>members </a:t>
            </a:r>
            <a:r>
              <a:rPr lang="en-US" sz="2800" dirty="0">
                <a:solidFill>
                  <a:schemeClr val="bg1"/>
                </a:solidFill>
              </a:rPr>
              <a:t>of this entity are </a:t>
            </a:r>
            <a:r>
              <a:rPr lang="en-US" sz="2800" dirty="0">
                <a:solidFill>
                  <a:srgbClr val="FFFF00"/>
                </a:solidFill>
              </a:rPr>
              <a:t>entitled to use </a:t>
            </a:r>
            <a:r>
              <a:rPr lang="en-US" sz="2800" dirty="0">
                <a:solidFill>
                  <a:schemeClr val="bg1"/>
                </a:solidFill>
              </a:rPr>
              <a:t>the mark.</a:t>
            </a:r>
          </a:p>
        </p:txBody>
      </p:sp>
      <p:sp>
        <p:nvSpPr>
          <p:cNvPr id="4" name="Slide Number Placeholder 3"/>
          <p:cNvSpPr>
            <a:spLocks noGrp="1"/>
          </p:cNvSpPr>
          <p:nvPr>
            <p:ph type="sldNum" sz="quarter" idx="12"/>
          </p:nvPr>
        </p:nvSpPr>
        <p:spPr/>
        <p:txBody>
          <a:bodyPr/>
          <a:lstStyle/>
          <a:p>
            <a:fld id="{600857A6-B069-5747-8C2C-4237D03FF20B}" type="slidenum">
              <a:rPr lang="en-US" smtClean="0"/>
              <a:t>147</a:t>
            </a:fld>
            <a:endParaRPr lang="en-US"/>
          </a:p>
        </p:txBody>
      </p:sp>
      <p:pic>
        <p:nvPicPr>
          <p:cNvPr id="3" name="Picture 2"/>
          <p:cNvPicPr>
            <a:picLocks noChangeAspect="1"/>
          </p:cNvPicPr>
          <p:nvPr/>
        </p:nvPicPr>
        <p:blipFill>
          <a:blip r:embed="rId3"/>
          <a:stretch>
            <a:fillRect/>
          </a:stretch>
        </p:blipFill>
        <p:spPr>
          <a:xfrm>
            <a:off x="6539261" y="5311639"/>
            <a:ext cx="847998" cy="847998"/>
          </a:xfrm>
          <a:prstGeom prst="rect">
            <a:avLst/>
          </a:prstGeom>
        </p:spPr>
      </p:pic>
    </p:spTree>
    <p:extLst>
      <p:ext uri="{BB962C8B-B14F-4D97-AF65-F5344CB8AC3E}">
        <p14:creationId xmlns:p14="http://schemas.microsoft.com/office/powerpoint/2010/main" val="27447583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US" sz="3200" dirty="0">
                <a:solidFill>
                  <a:schemeClr val="bg1"/>
                </a:solidFill>
              </a:rPr>
              <a:t>A </a:t>
            </a:r>
            <a:r>
              <a:rPr lang="en-US" sz="3200" dirty="0">
                <a:solidFill>
                  <a:srgbClr val="FFFF00"/>
                </a:solidFill>
              </a:rPr>
              <a:t>purely functional design may not be the basis of a TM</a:t>
            </a:r>
            <a:r>
              <a:rPr lang="en-US" sz="3200" dirty="0">
                <a:solidFill>
                  <a:schemeClr val="bg1"/>
                </a:solidFill>
              </a:rPr>
              <a:t>, registered or unregistered</a:t>
            </a:r>
          </a:p>
          <a:p>
            <a:pPr lvl="1">
              <a:lnSpc>
                <a:spcPct val="100000"/>
              </a:lnSpc>
              <a:buFont typeface="Courier New" panose="02070309020205020404" pitchFamily="49" charset="0"/>
              <a:buChar char="o"/>
            </a:pPr>
            <a:r>
              <a:rPr lang="en-US" sz="3200" dirty="0">
                <a:solidFill>
                  <a:schemeClr val="bg1"/>
                </a:solidFill>
              </a:rPr>
              <a:t>See </a:t>
            </a:r>
            <a:r>
              <a:rPr lang="en-US" sz="3200" i="1" dirty="0">
                <a:solidFill>
                  <a:srgbClr val="00B0F0"/>
                </a:solidFill>
              </a:rPr>
              <a:t>Kirkbi v. </a:t>
            </a:r>
            <a:r>
              <a:rPr lang="en-US" sz="3200" i="1" dirty="0" err="1">
                <a:solidFill>
                  <a:srgbClr val="00B0F0"/>
                </a:solidFill>
              </a:rPr>
              <a:t>Ritvik</a:t>
            </a:r>
            <a:r>
              <a:rPr lang="en-US" sz="3200" dirty="0">
                <a:solidFill>
                  <a:srgbClr val="00B0F0"/>
                </a:solidFill>
              </a:rPr>
              <a:t> </a:t>
            </a:r>
            <a:r>
              <a:rPr lang="en-US" sz="3200" dirty="0">
                <a:solidFill>
                  <a:schemeClr val="bg1"/>
                </a:solidFill>
              </a:rPr>
              <a:t>(SCC)</a:t>
            </a:r>
          </a:p>
        </p:txBody>
      </p:sp>
      <p:sp>
        <p:nvSpPr>
          <p:cNvPr id="4" name="Slide Number Placeholder 3"/>
          <p:cNvSpPr>
            <a:spLocks noGrp="1"/>
          </p:cNvSpPr>
          <p:nvPr>
            <p:ph type="sldNum" sz="quarter" idx="12"/>
          </p:nvPr>
        </p:nvSpPr>
        <p:spPr/>
        <p:txBody>
          <a:bodyPr/>
          <a:lstStyle/>
          <a:p>
            <a:fld id="{600857A6-B069-5747-8C2C-4237D03FF20B}" type="slidenum">
              <a:rPr lang="en-US" smtClean="0"/>
              <a:t>148</a:t>
            </a:fld>
            <a:endParaRPr lang="en-US"/>
          </a:p>
        </p:txBody>
      </p:sp>
      <p:pic>
        <p:nvPicPr>
          <p:cNvPr id="3" name="Picture 2">
            <a:extLst>
              <a:ext uri="{FF2B5EF4-FFF2-40B4-BE49-F238E27FC236}">
                <a16:creationId xmlns:a16="http://schemas.microsoft.com/office/drawing/2014/main" id="{E88E7329-D649-924B-992F-B3EA9FE5DA9E}"/>
              </a:ext>
            </a:extLst>
          </p:cNvPr>
          <p:cNvPicPr>
            <a:picLocks noChangeAspect="1"/>
          </p:cNvPicPr>
          <p:nvPr/>
        </p:nvPicPr>
        <p:blipFill>
          <a:blip r:embed="rId3"/>
          <a:stretch>
            <a:fillRect/>
          </a:stretch>
        </p:blipFill>
        <p:spPr>
          <a:xfrm>
            <a:off x="3702050" y="3961080"/>
            <a:ext cx="1739900" cy="1168400"/>
          </a:xfrm>
          <a:prstGeom prst="rect">
            <a:avLst/>
          </a:prstGeom>
        </p:spPr>
      </p:pic>
    </p:spTree>
    <p:extLst>
      <p:ext uri="{BB962C8B-B14F-4D97-AF65-F5344CB8AC3E}">
        <p14:creationId xmlns:p14="http://schemas.microsoft.com/office/powerpoint/2010/main" val="23193084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US" sz="3200" dirty="0">
                <a:solidFill>
                  <a:schemeClr val="bg1"/>
                </a:solidFill>
              </a:rPr>
              <a:t>Ordinary marks</a:t>
            </a:r>
          </a:p>
          <a:p>
            <a:pPr lvl="1">
              <a:lnSpc>
                <a:spcPct val="100000"/>
              </a:lnSpc>
              <a:buFont typeface="Courier New" panose="02070309020205020404" pitchFamily="49" charset="0"/>
              <a:buChar char="o"/>
            </a:pPr>
            <a:r>
              <a:rPr lang="en-US" sz="3200" dirty="0">
                <a:solidFill>
                  <a:schemeClr val="bg1"/>
                </a:solidFill>
              </a:rPr>
              <a:t>S. 2: definition of trade-mark (in part): </a:t>
            </a:r>
            <a:r>
              <a:rPr lang="en-CA" sz="3200" dirty="0">
                <a:solidFill>
                  <a:schemeClr val="bg1"/>
                </a:solidFill>
              </a:rPr>
              <a:t>(a) a mark that is </a:t>
            </a:r>
            <a:r>
              <a:rPr lang="en-CA" sz="3200" dirty="0">
                <a:solidFill>
                  <a:srgbClr val="FFFF00"/>
                </a:solidFill>
              </a:rPr>
              <a:t>used </a:t>
            </a:r>
            <a:r>
              <a:rPr lang="en-CA" sz="3200" dirty="0">
                <a:solidFill>
                  <a:schemeClr val="bg1"/>
                </a:solidFill>
              </a:rPr>
              <a:t>by a person for the purpose of </a:t>
            </a:r>
            <a:r>
              <a:rPr lang="en-CA" sz="3200" dirty="0">
                <a:solidFill>
                  <a:srgbClr val="FFFF00"/>
                </a:solidFill>
              </a:rPr>
              <a:t>distinguishing</a:t>
            </a:r>
            <a:r>
              <a:rPr lang="en-CA" sz="3200" dirty="0">
                <a:solidFill>
                  <a:schemeClr val="bg1"/>
                </a:solidFill>
              </a:rPr>
              <a:t> or so as to distinguish goods or services manufactured, sold, leased, hired or performed by him </a:t>
            </a:r>
            <a:r>
              <a:rPr lang="en-CA" sz="3200" dirty="0">
                <a:solidFill>
                  <a:srgbClr val="FFFF00"/>
                </a:solidFill>
              </a:rPr>
              <a:t>from those </a:t>
            </a:r>
            <a:r>
              <a:rPr lang="en-CA" sz="3200" dirty="0">
                <a:solidFill>
                  <a:schemeClr val="bg1"/>
                </a:solidFill>
              </a:rPr>
              <a:t>manufactured, sold, leased, hired or performed by others.</a:t>
            </a:r>
          </a:p>
        </p:txBody>
      </p:sp>
      <p:sp>
        <p:nvSpPr>
          <p:cNvPr id="4" name="Slide Number Placeholder 3"/>
          <p:cNvSpPr>
            <a:spLocks noGrp="1"/>
          </p:cNvSpPr>
          <p:nvPr>
            <p:ph type="sldNum" sz="quarter" idx="12"/>
          </p:nvPr>
        </p:nvSpPr>
        <p:spPr/>
        <p:txBody>
          <a:bodyPr/>
          <a:lstStyle/>
          <a:p>
            <a:fld id="{600857A6-B069-5747-8C2C-4237D03FF20B}" type="slidenum">
              <a:rPr lang="en-US" smtClean="0"/>
              <a:t>149</a:t>
            </a:fld>
            <a:endParaRPr lang="en-US"/>
          </a:p>
        </p:txBody>
      </p:sp>
    </p:spTree>
    <p:extLst>
      <p:ext uri="{BB962C8B-B14F-4D97-AF65-F5344CB8AC3E}">
        <p14:creationId xmlns:p14="http://schemas.microsoft.com/office/powerpoint/2010/main" val="326851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093" y="663522"/>
            <a:ext cx="7846315" cy="4462760"/>
          </a:xfrm>
          <a:prstGeom prst="rect">
            <a:avLst/>
          </a:prstGeom>
          <a:noFill/>
        </p:spPr>
        <p:txBody>
          <a:bodyPr wrap="none" lIns="91440" tIns="45720" rIns="91440" bIns="45720">
            <a:spAutoFit/>
          </a:bodyPr>
          <a:lstStyle/>
          <a:p>
            <a:pPr algn="ctr"/>
            <a:r>
              <a:rPr lang="en-CA" sz="14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News of </a:t>
            </a:r>
          </a:p>
          <a:p>
            <a:pPr algn="ctr"/>
            <a:r>
              <a:rPr lang="en-CA" sz="14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Week</a:t>
            </a:r>
            <a:endParaRPr lang="en-CA" sz="14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0652998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3CB1E79B-43FD-154B-B801-37F27CF98904}"/>
              </a:ext>
            </a:extLst>
          </p:cNvPr>
          <p:cNvPicPr>
            <a:picLocks noChangeAspect="1"/>
          </p:cNvPicPr>
          <p:nvPr/>
        </p:nvPicPr>
        <p:blipFill>
          <a:blip r:embed="rId2"/>
          <a:stretch>
            <a:fillRect/>
          </a:stretch>
        </p:blipFill>
        <p:spPr>
          <a:xfrm>
            <a:off x="1862299" y="292842"/>
            <a:ext cx="5419402" cy="5347937"/>
          </a:xfrm>
          <a:prstGeom prst="rect">
            <a:avLst/>
          </a:prstGeom>
        </p:spPr>
      </p:pic>
    </p:spTree>
    <p:extLst>
      <p:ext uri="{BB962C8B-B14F-4D97-AF65-F5344CB8AC3E}">
        <p14:creationId xmlns:p14="http://schemas.microsoft.com/office/powerpoint/2010/main" val="27758500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4699A4BB-72EB-DD42-8922-2B1CCF7BBA0B}"/>
              </a:ext>
            </a:extLst>
          </p:cNvPr>
          <p:cNvPicPr>
            <a:picLocks noChangeAspect="1"/>
          </p:cNvPicPr>
          <p:nvPr/>
        </p:nvPicPr>
        <p:blipFill>
          <a:blip r:embed="rId2"/>
          <a:stretch>
            <a:fillRect/>
          </a:stretch>
        </p:blipFill>
        <p:spPr>
          <a:xfrm>
            <a:off x="2495473" y="206909"/>
            <a:ext cx="4153054" cy="5647625"/>
          </a:xfrm>
          <a:prstGeom prst="rect">
            <a:avLst/>
          </a:prstGeom>
        </p:spPr>
      </p:pic>
    </p:spTree>
    <p:extLst>
      <p:ext uri="{BB962C8B-B14F-4D97-AF65-F5344CB8AC3E}">
        <p14:creationId xmlns:p14="http://schemas.microsoft.com/office/powerpoint/2010/main" val="32588178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27C891C1-0A3D-DE46-BFF6-BB0B581DCF02}"/>
              </a:ext>
            </a:extLst>
          </p:cNvPr>
          <p:cNvPicPr>
            <a:picLocks noChangeAspect="1"/>
          </p:cNvPicPr>
          <p:nvPr/>
        </p:nvPicPr>
        <p:blipFill>
          <a:blip r:embed="rId2"/>
          <a:stretch>
            <a:fillRect/>
          </a:stretch>
        </p:blipFill>
        <p:spPr>
          <a:xfrm>
            <a:off x="2028787" y="213756"/>
            <a:ext cx="5086426" cy="5675912"/>
          </a:xfrm>
          <a:prstGeom prst="rect">
            <a:avLst/>
          </a:prstGeom>
        </p:spPr>
      </p:pic>
    </p:spTree>
    <p:extLst>
      <p:ext uri="{BB962C8B-B14F-4D97-AF65-F5344CB8AC3E}">
        <p14:creationId xmlns:p14="http://schemas.microsoft.com/office/powerpoint/2010/main" val="19416234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77039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73132" y="926276"/>
            <a:ext cx="8728364" cy="4823268"/>
          </a:xfrm>
        </p:spPr>
        <p:txBody>
          <a:bodyPr>
            <a:normAutofit lnSpcReduction="10000"/>
          </a:bodyPr>
          <a:lstStyle/>
          <a:p>
            <a:pPr marL="0" indent="0">
              <a:lnSpc>
                <a:spcPct val="100000"/>
              </a:lnSpc>
              <a:buNone/>
            </a:pPr>
            <a:r>
              <a:rPr lang="en-US" sz="2800" b="1" dirty="0">
                <a:solidFill>
                  <a:srgbClr val="FFFF00"/>
                </a:solidFill>
              </a:rPr>
              <a:t>Ordinary marks</a:t>
            </a:r>
          </a:p>
          <a:p>
            <a:pPr>
              <a:lnSpc>
                <a:spcPct val="100000"/>
              </a:lnSpc>
            </a:pPr>
            <a:r>
              <a:rPr lang="en-CA" sz="2800" dirty="0">
                <a:solidFill>
                  <a:schemeClr val="bg1"/>
                </a:solidFill>
              </a:rPr>
              <a:t>Amended definition (2014 - in effect 2019):</a:t>
            </a:r>
          </a:p>
          <a:p>
            <a:pPr lvl="1">
              <a:lnSpc>
                <a:spcPct val="100000"/>
              </a:lnSpc>
              <a:buFont typeface="Courier New" panose="02070309020205020404" pitchFamily="49" charset="0"/>
              <a:buChar char="o"/>
            </a:pPr>
            <a:r>
              <a:rPr lang="en-CA" sz="2800" dirty="0">
                <a:solidFill>
                  <a:srgbClr val="FF0000"/>
                </a:solidFill>
              </a:rPr>
              <a:t>TM</a:t>
            </a:r>
            <a:r>
              <a:rPr lang="en-CA" sz="2800" dirty="0">
                <a:solidFill>
                  <a:schemeClr val="bg1"/>
                </a:solidFill>
              </a:rPr>
              <a:t>: A </a:t>
            </a:r>
            <a:r>
              <a:rPr lang="en-CA" sz="2800" dirty="0">
                <a:solidFill>
                  <a:srgbClr val="FFFF00"/>
                </a:solidFill>
              </a:rPr>
              <a:t>sign</a:t>
            </a:r>
            <a:r>
              <a:rPr lang="en-CA" sz="2800" dirty="0">
                <a:solidFill>
                  <a:schemeClr val="bg1"/>
                </a:solidFill>
              </a:rPr>
              <a:t> or combination of signs that is used or proposed to be used by a person </a:t>
            </a:r>
            <a:r>
              <a:rPr lang="en-CA" sz="2800" dirty="0">
                <a:solidFill>
                  <a:srgbClr val="FFFF00"/>
                </a:solidFill>
              </a:rPr>
              <a:t>for the purpose of distinguishing </a:t>
            </a:r>
            <a:r>
              <a:rPr lang="en-CA" sz="2800" dirty="0">
                <a:solidFill>
                  <a:schemeClr val="bg1"/>
                </a:solidFill>
              </a:rPr>
              <a:t>or so as to distinguish </a:t>
            </a:r>
            <a:r>
              <a:rPr lang="en-CA" sz="2800" dirty="0">
                <a:solidFill>
                  <a:srgbClr val="FFFF00"/>
                </a:solidFill>
              </a:rPr>
              <a:t>their goods </a:t>
            </a:r>
            <a:r>
              <a:rPr lang="en-CA" sz="2800" dirty="0">
                <a:solidFill>
                  <a:schemeClr val="bg1"/>
                </a:solidFill>
              </a:rPr>
              <a:t>and services from those of others.</a:t>
            </a:r>
            <a:r>
              <a:rPr lang="en-US" sz="2800" dirty="0">
                <a:solidFill>
                  <a:schemeClr val="bg1"/>
                </a:solidFill>
              </a:rPr>
              <a:t> </a:t>
            </a:r>
          </a:p>
          <a:p>
            <a:pPr lvl="1">
              <a:lnSpc>
                <a:spcPct val="100000"/>
              </a:lnSpc>
              <a:buFont typeface="Courier New" panose="02070309020205020404" pitchFamily="49" charset="0"/>
              <a:buChar char="o"/>
            </a:pPr>
            <a:r>
              <a:rPr lang="en-US" sz="2800" dirty="0">
                <a:solidFill>
                  <a:srgbClr val="FF0000"/>
                </a:solidFill>
              </a:rPr>
              <a:t>Sign</a:t>
            </a:r>
            <a:r>
              <a:rPr lang="en-US" sz="2800" dirty="0">
                <a:solidFill>
                  <a:schemeClr val="bg1"/>
                </a:solidFill>
              </a:rPr>
              <a:t>: Includes a word, a personal name, a design, a letter, a numeral, a colour, a figurative element, a </a:t>
            </a:r>
            <a:r>
              <a:rPr lang="en-US" sz="2800" dirty="0">
                <a:solidFill>
                  <a:srgbClr val="FFFF00"/>
                </a:solidFill>
              </a:rPr>
              <a:t>three-dimensional shape</a:t>
            </a:r>
            <a:r>
              <a:rPr lang="en-US" sz="2800" dirty="0">
                <a:solidFill>
                  <a:schemeClr val="bg1"/>
                </a:solidFill>
              </a:rPr>
              <a:t>, a </a:t>
            </a:r>
            <a:r>
              <a:rPr lang="en-US" sz="2800" dirty="0">
                <a:solidFill>
                  <a:srgbClr val="FFFF00"/>
                </a:solidFill>
              </a:rPr>
              <a:t>hologram</a:t>
            </a:r>
            <a:r>
              <a:rPr lang="en-US" sz="2800" dirty="0">
                <a:solidFill>
                  <a:schemeClr val="bg1"/>
                </a:solidFill>
              </a:rPr>
              <a:t>, a </a:t>
            </a:r>
            <a:r>
              <a:rPr lang="en-US" sz="2800" dirty="0">
                <a:solidFill>
                  <a:srgbClr val="FFFF00"/>
                </a:solidFill>
              </a:rPr>
              <a:t>moving image</a:t>
            </a:r>
            <a:r>
              <a:rPr lang="en-US" sz="2800" dirty="0">
                <a:solidFill>
                  <a:schemeClr val="bg1"/>
                </a:solidFill>
              </a:rPr>
              <a:t>, a mode of packaging goods, a </a:t>
            </a:r>
            <a:r>
              <a:rPr lang="en-US" sz="2800" dirty="0">
                <a:solidFill>
                  <a:srgbClr val="FFFF00"/>
                </a:solidFill>
              </a:rPr>
              <a:t>scent</a:t>
            </a:r>
            <a:r>
              <a:rPr lang="en-US" sz="2800" dirty="0">
                <a:solidFill>
                  <a:schemeClr val="bg1"/>
                </a:solidFill>
              </a:rPr>
              <a:t>, a </a:t>
            </a:r>
            <a:r>
              <a:rPr lang="en-US" sz="2800" dirty="0">
                <a:solidFill>
                  <a:srgbClr val="FFFF00"/>
                </a:solidFill>
              </a:rPr>
              <a:t>taste</a:t>
            </a:r>
            <a:r>
              <a:rPr lang="en-US" sz="2800" dirty="0">
                <a:solidFill>
                  <a:schemeClr val="bg1"/>
                </a:solidFill>
              </a:rPr>
              <a:t>, a </a:t>
            </a:r>
            <a:r>
              <a:rPr lang="en-US" sz="2800" dirty="0">
                <a:solidFill>
                  <a:srgbClr val="FFFF00"/>
                </a:solidFill>
              </a:rPr>
              <a:t>texture</a:t>
            </a:r>
            <a:r>
              <a:rPr lang="en-US" sz="2800" dirty="0">
                <a:solidFill>
                  <a:schemeClr val="bg1"/>
                </a:solidFill>
              </a:rPr>
              <a:t>, and the positioning of a sign</a:t>
            </a:r>
            <a:r>
              <a:rPr lang="en-US" sz="24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153</a:t>
            </a:fld>
            <a:endParaRPr lang="en-US"/>
          </a:p>
        </p:txBody>
      </p:sp>
    </p:spTree>
    <p:extLst>
      <p:ext uri="{BB962C8B-B14F-4D97-AF65-F5344CB8AC3E}">
        <p14:creationId xmlns:p14="http://schemas.microsoft.com/office/powerpoint/2010/main" val="3543530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06016"/>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61257" y="1104405"/>
            <a:ext cx="8752113" cy="4645138"/>
          </a:xfrm>
        </p:spPr>
        <p:txBody>
          <a:bodyPr>
            <a:normAutofit lnSpcReduction="10000"/>
          </a:bodyPr>
          <a:lstStyle/>
          <a:p>
            <a:pPr>
              <a:lnSpc>
                <a:spcPct val="100000"/>
              </a:lnSpc>
            </a:pPr>
            <a:r>
              <a:rPr lang="en-US" sz="3200" dirty="0">
                <a:solidFill>
                  <a:schemeClr val="bg1"/>
                </a:solidFill>
                <a:latin typeface="Arial" charset="0"/>
              </a:rPr>
              <a:t>S. 12(1): A TM is </a:t>
            </a:r>
            <a:r>
              <a:rPr lang="en-US" sz="3200" dirty="0">
                <a:solidFill>
                  <a:srgbClr val="FFFF00"/>
                </a:solidFill>
                <a:latin typeface="Arial" charset="0"/>
              </a:rPr>
              <a:t>registrable if </a:t>
            </a:r>
            <a:r>
              <a:rPr lang="en-US" sz="3200" dirty="0">
                <a:solidFill>
                  <a:srgbClr val="FF0000"/>
                </a:solidFill>
                <a:latin typeface="Arial" charset="0"/>
              </a:rPr>
              <a:t>it </a:t>
            </a:r>
            <a:r>
              <a:rPr lang="en-CA" sz="3200" dirty="0">
                <a:solidFill>
                  <a:srgbClr val="FF0000"/>
                </a:solidFill>
                <a:latin typeface="Arial" charset="0"/>
              </a:rPr>
              <a:t>i</a:t>
            </a:r>
            <a:r>
              <a:rPr lang="en-US" sz="3200" dirty="0">
                <a:solidFill>
                  <a:srgbClr val="FF0000"/>
                </a:solidFill>
                <a:latin typeface="Arial" charset="0"/>
              </a:rPr>
              <a:t>s not</a:t>
            </a:r>
            <a:r>
              <a:rPr lang="en-US" sz="3200" dirty="0">
                <a:solidFill>
                  <a:schemeClr val="bg1"/>
                </a:solidFill>
                <a:latin typeface="Arial" charset="0"/>
              </a:rPr>
              <a:t>:</a:t>
            </a:r>
          </a:p>
          <a:p>
            <a:pPr marL="457200" lvl="1" indent="0">
              <a:lnSpc>
                <a:spcPct val="100000"/>
              </a:lnSpc>
              <a:buNone/>
            </a:pPr>
            <a:r>
              <a:rPr lang="en-US" sz="3200" dirty="0">
                <a:solidFill>
                  <a:schemeClr val="bg1"/>
                </a:solidFill>
                <a:latin typeface="Arial" charset="0"/>
              </a:rPr>
              <a:t>(a) </a:t>
            </a:r>
            <a:r>
              <a:rPr lang="en-US" sz="3200" dirty="0">
                <a:solidFill>
                  <a:srgbClr val="FFFF00"/>
                </a:solidFill>
                <a:latin typeface="Arial" charset="0"/>
              </a:rPr>
              <a:t>Primarily merely a name or surname </a:t>
            </a:r>
            <a:r>
              <a:rPr lang="en-US" sz="3200" dirty="0">
                <a:solidFill>
                  <a:schemeClr val="bg1"/>
                </a:solidFill>
                <a:latin typeface="Arial" charset="0"/>
              </a:rPr>
              <a:t>of an individual living or who has died within 30 years</a:t>
            </a:r>
          </a:p>
          <a:p>
            <a:pPr marL="457200" lvl="1" indent="0">
              <a:lnSpc>
                <a:spcPct val="100000"/>
              </a:lnSpc>
              <a:buNone/>
            </a:pPr>
            <a:r>
              <a:rPr lang="en-US" sz="3200" dirty="0">
                <a:solidFill>
                  <a:schemeClr val="bg1"/>
                </a:solidFill>
                <a:latin typeface="Arial" charset="0"/>
              </a:rPr>
              <a:t>(b) </a:t>
            </a:r>
            <a:r>
              <a:rPr lang="en-US" sz="3200" dirty="0">
                <a:solidFill>
                  <a:srgbClr val="FF0000"/>
                </a:solidFill>
                <a:latin typeface="Arial" charset="0"/>
              </a:rPr>
              <a:t>Clearly descriptive </a:t>
            </a:r>
            <a:r>
              <a:rPr lang="en-US" sz="3200" dirty="0">
                <a:solidFill>
                  <a:srgbClr val="FFFF00"/>
                </a:solidFill>
                <a:latin typeface="Arial" charset="0"/>
              </a:rPr>
              <a:t>or</a:t>
            </a:r>
            <a:r>
              <a:rPr lang="en-US" sz="3200" dirty="0">
                <a:solidFill>
                  <a:srgbClr val="FF0000"/>
                </a:solidFill>
                <a:latin typeface="Arial" charset="0"/>
              </a:rPr>
              <a:t> deceptively </a:t>
            </a:r>
            <a:r>
              <a:rPr lang="en-US" sz="3200" dirty="0" err="1">
                <a:solidFill>
                  <a:srgbClr val="FF0000"/>
                </a:solidFill>
                <a:latin typeface="Arial" charset="0"/>
              </a:rPr>
              <a:t>misdescriptive</a:t>
            </a:r>
            <a:r>
              <a:rPr lang="en-US" sz="3200" dirty="0">
                <a:solidFill>
                  <a:srgbClr val="FF0000"/>
                </a:solidFill>
                <a:latin typeface="Arial" charset="0"/>
              </a:rPr>
              <a:t> </a:t>
            </a:r>
            <a:r>
              <a:rPr lang="en-US" sz="3200" dirty="0">
                <a:solidFill>
                  <a:schemeClr val="bg1"/>
                </a:solidFill>
                <a:latin typeface="Arial" charset="0"/>
              </a:rPr>
              <a:t>in English or French </a:t>
            </a:r>
            <a:r>
              <a:rPr lang="en-US" sz="3200" dirty="0">
                <a:solidFill>
                  <a:srgbClr val="FFFF00"/>
                </a:solidFill>
                <a:latin typeface="Arial" charset="0"/>
              </a:rPr>
              <a:t>of the character/quality of wares/services </a:t>
            </a:r>
            <a:r>
              <a:rPr lang="en-US" sz="3200" dirty="0">
                <a:solidFill>
                  <a:schemeClr val="bg1"/>
                </a:solidFill>
                <a:latin typeface="Arial" charset="0"/>
              </a:rPr>
              <a:t>or of the conditions of production/persons employed in their production/place of origin</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154</a:t>
            </a:fld>
            <a:endParaRPr lang="en-US"/>
          </a:p>
        </p:txBody>
      </p:sp>
    </p:spTree>
    <p:extLst>
      <p:ext uri="{BB962C8B-B14F-4D97-AF65-F5344CB8AC3E}">
        <p14:creationId xmlns:p14="http://schemas.microsoft.com/office/powerpoint/2010/main" val="8607762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031A43-BFD6-3D4B-8FBE-6F017B8B41FF}"/>
              </a:ext>
            </a:extLst>
          </p:cNvPr>
          <p:cNvPicPr>
            <a:picLocks noChangeAspect="1"/>
          </p:cNvPicPr>
          <p:nvPr/>
        </p:nvPicPr>
        <p:blipFill rotWithShape="1">
          <a:blip r:embed="rId2"/>
          <a:srcRect b="2508"/>
          <a:stretch/>
        </p:blipFill>
        <p:spPr>
          <a:xfrm>
            <a:off x="2601098" y="1260390"/>
            <a:ext cx="3941804" cy="3842951"/>
          </a:xfrm>
          <a:prstGeom prst="rect">
            <a:avLst/>
          </a:prstGeom>
        </p:spPr>
      </p:pic>
    </p:spTree>
    <p:extLst>
      <p:ext uri="{BB962C8B-B14F-4D97-AF65-F5344CB8AC3E}">
        <p14:creationId xmlns:p14="http://schemas.microsoft.com/office/powerpoint/2010/main" val="28521194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733F8877-B978-BE42-A193-19228E605F8E}"/>
              </a:ext>
            </a:extLst>
          </p:cNvPr>
          <p:cNvPicPr>
            <a:picLocks noChangeAspect="1"/>
          </p:cNvPicPr>
          <p:nvPr/>
        </p:nvPicPr>
        <p:blipFill>
          <a:blip r:embed="rId2"/>
          <a:stretch>
            <a:fillRect/>
          </a:stretch>
        </p:blipFill>
        <p:spPr>
          <a:xfrm>
            <a:off x="1270668" y="719555"/>
            <a:ext cx="6602663" cy="4714714"/>
          </a:xfrm>
          <a:prstGeom prst="rect">
            <a:avLst/>
          </a:prstGeom>
        </p:spPr>
      </p:pic>
    </p:spTree>
    <p:extLst>
      <p:ext uri="{BB962C8B-B14F-4D97-AF65-F5344CB8AC3E}">
        <p14:creationId xmlns:p14="http://schemas.microsoft.com/office/powerpoint/2010/main" val="10336296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78322-3A8B-944D-AFDC-E2A7E7B26F29}"/>
              </a:ext>
            </a:extLst>
          </p:cNvPr>
          <p:cNvPicPr>
            <a:picLocks noChangeAspect="1"/>
          </p:cNvPicPr>
          <p:nvPr/>
        </p:nvPicPr>
        <p:blipFill>
          <a:blip r:embed="rId2"/>
          <a:stretch>
            <a:fillRect/>
          </a:stretch>
        </p:blipFill>
        <p:spPr>
          <a:xfrm>
            <a:off x="1508166" y="866899"/>
            <a:ext cx="6127667" cy="4607626"/>
          </a:xfrm>
          <a:prstGeom prst="rect">
            <a:avLst/>
          </a:prstGeom>
        </p:spPr>
      </p:pic>
    </p:spTree>
    <p:extLst>
      <p:ext uri="{BB962C8B-B14F-4D97-AF65-F5344CB8AC3E}">
        <p14:creationId xmlns:p14="http://schemas.microsoft.com/office/powerpoint/2010/main" val="19790337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261257" y="965953"/>
            <a:ext cx="8799616" cy="4924208"/>
          </a:xfrm>
        </p:spPr>
        <p:txBody>
          <a:bodyPr>
            <a:normAutofit fontScale="92500" lnSpcReduction="10000"/>
          </a:bodyPr>
          <a:lstStyle/>
          <a:p>
            <a:pPr>
              <a:lnSpc>
                <a:spcPct val="110000"/>
              </a:lnSpc>
            </a:pPr>
            <a:r>
              <a:rPr lang="en-US" sz="2700" dirty="0">
                <a:solidFill>
                  <a:schemeClr val="bg1"/>
                </a:solidFill>
                <a:latin typeface="Arial" charset="0"/>
              </a:rPr>
              <a:t>S. 12(1): TM is </a:t>
            </a:r>
            <a:r>
              <a:rPr lang="en-US" sz="2700" dirty="0">
                <a:solidFill>
                  <a:srgbClr val="FFFF00"/>
                </a:solidFill>
                <a:latin typeface="Arial" charset="0"/>
              </a:rPr>
              <a:t>registrable if </a:t>
            </a:r>
            <a:r>
              <a:rPr lang="en-US" sz="2700" dirty="0">
                <a:solidFill>
                  <a:srgbClr val="FF0000"/>
                </a:solidFill>
                <a:latin typeface="Arial" charset="0"/>
              </a:rPr>
              <a:t>it </a:t>
            </a:r>
            <a:r>
              <a:rPr lang="en-CA" sz="2700" dirty="0" err="1">
                <a:solidFill>
                  <a:srgbClr val="FF0000"/>
                </a:solidFill>
                <a:latin typeface="Arial" charset="0"/>
              </a:rPr>
              <a:t>i</a:t>
            </a:r>
            <a:r>
              <a:rPr lang="en-US" sz="2700" dirty="0">
                <a:solidFill>
                  <a:srgbClr val="FF0000"/>
                </a:solidFill>
                <a:latin typeface="Arial" charset="0"/>
              </a:rPr>
              <a:t>s not</a:t>
            </a:r>
            <a:r>
              <a:rPr lang="en-US" sz="2700" dirty="0">
                <a:solidFill>
                  <a:schemeClr val="bg1"/>
                </a:solidFill>
                <a:latin typeface="Arial" charset="0"/>
              </a:rPr>
              <a:t>:</a:t>
            </a:r>
          </a:p>
          <a:p>
            <a:pPr marL="457200" lvl="1" indent="0">
              <a:lnSpc>
                <a:spcPct val="110000"/>
              </a:lnSpc>
              <a:buNone/>
            </a:pPr>
            <a:r>
              <a:rPr lang="en-US" sz="2700" dirty="0">
                <a:solidFill>
                  <a:schemeClr val="bg1"/>
                </a:solidFill>
                <a:latin typeface="Arial" charset="0"/>
              </a:rPr>
              <a:t>(c) </a:t>
            </a:r>
            <a:r>
              <a:rPr lang="en-US" sz="2700" dirty="0">
                <a:solidFill>
                  <a:srgbClr val="FFFF00"/>
                </a:solidFill>
                <a:latin typeface="Arial" charset="0"/>
              </a:rPr>
              <a:t>Name in any language </a:t>
            </a:r>
            <a:r>
              <a:rPr lang="en-US" sz="2700" dirty="0">
                <a:solidFill>
                  <a:schemeClr val="bg1"/>
                </a:solidFill>
                <a:latin typeface="Arial" charset="0"/>
              </a:rPr>
              <a:t>of any of the wares or services in connection with which it is used</a:t>
            </a:r>
          </a:p>
          <a:p>
            <a:pPr marL="457200" lvl="1" indent="0">
              <a:lnSpc>
                <a:spcPct val="110000"/>
              </a:lnSpc>
              <a:buNone/>
            </a:pPr>
            <a:r>
              <a:rPr lang="en-US" sz="2700" dirty="0">
                <a:solidFill>
                  <a:schemeClr val="bg1"/>
                </a:solidFill>
                <a:latin typeface="Arial" charset="0"/>
              </a:rPr>
              <a:t>(d) </a:t>
            </a:r>
            <a:r>
              <a:rPr lang="en-US" sz="2700" dirty="0">
                <a:solidFill>
                  <a:srgbClr val="FFFF00"/>
                </a:solidFill>
                <a:latin typeface="Arial" charset="0"/>
              </a:rPr>
              <a:t>Confusing with a registered TM </a:t>
            </a:r>
            <a:r>
              <a:rPr lang="en-US" sz="2700" dirty="0">
                <a:solidFill>
                  <a:schemeClr val="bg1"/>
                </a:solidFill>
                <a:latin typeface="Arial" charset="0"/>
              </a:rPr>
              <a:t>(confusing defined in s. 6(2); factors in s.  6(5))</a:t>
            </a:r>
          </a:p>
          <a:p>
            <a:pPr marL="457200" lvl="1" indent="0">
              <a:lnSpc>
                <a:spcPct val="110000"/>
              </a:lnSpc>
              <a:buNone/>
            </a:pPr>
            <a:r>
              <a:rPr lang="en-US" sz="2700" dirty="0">
                <a:solidFill>
                  <a:schemeClr val="bg1"/>
                </a:solidFill>
                <a:latin typeface="Arial" charset="0"/>
              </a:rPr>
              <a:t>(e) </a:t>
            </a:r>
            <a:r>
              <a:rPr lang="en-US" sz="2700" dirty="0">
                <a:solidFill>
                  <a:srgbClr val="FFFF00"/>
                </a:solidFill>
                <a:latin typeface="Arial" charset="0"/>
              </a:rPr>
              <a:t>Mark prohibited </a:t>
            </a:r>
            <a:r>
              <a:rPr lang="en-US" sz="2700" dirty="0">
                <a:solidFill>
                  <a:schemeClr val="bg1"/>
                </a:solidFill>
                <a:latin typeface="Arial" charset="0"/>
              </a:rPr>
              <a:t>by s. 9 or 10…</a:t>
            </a:r>
          </a:p>
          <a:p>
            <a:pPr marL="457200" lvl="1" indent="0">
              <a:lnSpc>
                <a:spcPct val="110000"/>
              </a:lnSpc>
              <a:buNone/>
            </a:pPr>
            <a:r>
              <a:rPr lang="en-US" sz="2700" dirty="0">
                <a:solidFill>
                  <a:schemeClr val="bg1"/>
                </a:solidFill>
                <a:latin typeface="Arial" charset="0"/>
              </a:rPr>
              <a:t>S. 12(2): </a:t>
            </a:r>
            <a:r>
              <a:rPr lang="en-CA" sz="2700" dirty="0">
                <a:solidFill>
                  <a:srgbClr val="FF0000"/>
                </a:solidFill>
              </a:rPr>
              <a:t>not registrable if</a:t>
            </a:r>
            <a:r>
              <a:rPr lang="en-CA" sz="2700" dirty="0">
                <a:solidFill>
                  <a:schemeClr val="bg1"/>
                </a:solidFill>
              </a:rPr>
              <a:t> its features are dictated primarily by a </a:t>
            </a:r>
            <a:r>
              <a:rPr lang="en-CA" sz="2700" dirty="0">
                <a:solidFill>
                  <a:srgbClr val="FFFF00"/>
                </a:solidFill>
              </a:rPr>
              <a:t>utilitarian function</a:t>
            </a:r>
          </a:p>
          <a:p>
            <a:pPr marL="457200" lvl="1" indent="0">
              <a:lnSpc>
                <a:spcPct val="110000"/>
              </a:lnSpc>
              <a:buNone/>
            </a:pPr>
            <a:r>
              <a:rPr lang="en-US" sz="2700" dirty="0">
                <a:solidFill>
                  <a:schemeClr val="bg1"/>
                </a:solidFill>
                <a:latin typeface="Arial" charset="0"/>
              </a:rPr>
              <a:t>S. 12(3): </a:t>
            </a:r>
            <a:r>
              <a:rPr lang="en-US" sz="2700" dirty="0">
                <a:solidFill>
                  <a:srgbClr val="FF0000"/>
                </a:solidFill>
                <a:latin typeface="Arial" charset="0"/>
              </a:rPr>
              <a:t>If not registrable </a:t>
            </a:r>
            <a:r>
              <a:rPr lang="en-US" sz="2700" dirty="0">
                <a:solidFill>
                  <a:srgbClr val="FFFF00"/>
                </a:solidFill>
                <a:latin typeface="Arial" charset="0"/>
              </a:rPr>
              <a:t>due to (1)(a) or (b), is registrable if has … become </a:t>
            </a:r>
            <a:r>
              <a:rPr lang="en-US" sz="2700" dirty="0">
                <a:solidFill>
                  <a:srgbClr val="FF0000"/>
                </a:solidFill>
                <a:latin typeface="Arial" charset="0"/>
              </a:rPr>
              <a:t>distinctive</a:t>
            </a:r>
            <a:r>
              <a:rPr lang="en-US" sz="2700" dirty="0">
                <a:solidFill>
                  <a:srgbClr val="FFFF00"/>
                </a:solidFill>
                <a:latin typeface="Arial" charset="0"/>
              </a:rPr>
              <a:t> at the date of filing </a:t>
            </a:r>
            <a:r>
              <a:rPr lang="en-US" sz="2700" dirty="0">
                <a:solidFill>
                  <a:schemeClr val="bg1"/>
                </a:solidFill>
                <a:latin typeface="Arial" charset="0"/>
              </a:rPr>
              <a:t>an application for registration  (see also s. 32)</a:t>
            </a:r>
          </a:p>
          <a:p>
            <a:pPr marL="457200" lvl="1" indent="0">
              <a:buNone/>
            </a:pPr>
            <a:endParaRPr lang="en-US" dirty="0">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158</a:t>
            </a:fld>
            <a:endParaRPr lang="en-US"/>
          </a:p>
        </p:txBody>
      </p:sp>
    </p:spTree>
    <p:extLst>
      <p:ext uri="{BB962C8B-B14F-4D97-AF65-F5344CB8AC3E}">
        <p14:creationId xmlns:p14="http://schemas.microsoft.com/office/powerpoint/2010/main" val="11407595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1140030"/>
            <a:ext cx="8508670" cy="4726379"/>
          </a:xfrm>
        </p:spPr>
        <p:txBody>
          <a:bodyPr>
            <a:noAutofit/>
          </a:bodyPr>
          <a:lstStyle/>
          <a:p>
            <a:pPr marL="0" indent="0">
              <a:lnSpc>
                <a:spcPct val="100000"/>
              </a:lnSpc>
              <a:buNone/>
            </a:pPr>
            <a:r>
              <a:rPr lang="en-US" sz="3200" i="1" dirty="0">
                <a:solidFill>
                  <a:srgbClr val="00B0F0"/>
                </a:solidFill>
              </a:rPr>
              <a:t>Canada (Registrar of TMs) v. Coles Book Stores</a:t>
            </a:r>
            <a:r>
              <a:rPr lang="en-US" sz="3200" i="1" dirty="0">
                <a:solidFill>
                  <a:schemeClr val="bg1"/>
                </a:solidFill>
              </a:rPr>
              <a:t>, </a:t>
            </a:r>
            <a:r>
              <a:rPr lang="en-US" sz="3200" dirty="0">
                <a:solidFill>
                  <a:schemeClr val="bg1"/>
                </a:solidFill>
              </a:rPr>
              <a:t>[1974] SCR 438</a:t>
            </a:r>
          </a:p>
          <a:p>
            <a:pPr marL="457200" lvl="1" indent="0">
              <a:lnSpc>
                <a:spcPct val="100000"/>
              </a:lnSpc>
              <a:buNone/>
            </a:pPr>
            <a:r>
              <a:rPr lang="en-US" sz="3200" dirty="0">
                <a:solidFill>
                  <a:schemeClr val="bg1"/>
                </a:solidFill>
              </a:rPr>
              <a:t>1) </a:t>
            </a:r>
            <a:r>
              <a:rPr lang="en-US" sz="3200" dirty="0">
                <a:solidFill>
                  <a:srgbClr val="FFFF00"/>
                </a:solidFill>
              </a:rPr>
              <a:t>Is the mark a word</a:t>
            </a:r>
            <a:r>
              <a:rPr lang="en-US" sz="3200" dirty="0">
                <a:solidFill>
                  <a:schemeClr val="bg1"/>
                </a:solidFill>
              </a:rPr>
              <a:t>?</a:t>
            </a:r>
          </a:p>
          <a:p>
            <a:pPr marL="914400" lvl="2" indent="0">
              <a:lnSpc>
                <a:spcPct val="100000"/>
              </a:lnSpc>
              <a:buNone/>
            </a:pPr>
            <a:r>
              <a:rPr lang="en-US" sz="3200" i="1" dirty="0">
                <a:solidFill>
                  <a:srgbClr val="00B0F0"/>
                </a:solidFill>
              </a:rPr>
              <a:t>Standard Oil Co. v. Canada (Registrar of TM), </a:t>
            </a:r>
            <a:r>
              <a:rPr lang="en-US" sz="3200" dirty="0">
                <a:solidFill>
                  <a:schemeClr val="bg1"/>
                </a:solidFill>
              </a:rPr>
              <a:t>[1968] 2 Ex C.R. 523. </a:t>
            </a:r>
          </a:p>
          <a:p>
            <a:pPr marL="457200" lvl="1" indent="0">
              <a:lnSpc>
                <a:spcPct val="100000"/>
              </a:lnSpc>
              <a:buNone/>
            </a:pPr>
            <a:r>
              <a:rPr lang="en-US" sz="3200" dirty="0">
                <a:solidFill>
                  <a:schemeClr val="bg1"/>
                </a:solidFill>
              </a:rPr>
              <a:t>2) Is it </a:t>
            </a:r>
            <a:r>
              <a:rPr lang="en-US" sz="3200" dirty="0">
                <a:solidFill>
                  <a:srgbClr val="FFFF00"/>
                </a:solidFill>
              </a:rPr>
              <a:t>primarily merely a name </a:t>
            </a:r>
            <a:r>
              <a:rPr lang="en-US" sz="3200" dirty="0">
                <a:solidFill>
                  <a:schemeClr val="bg1"/>
                </a:solidFill>
              </a:rPr>
              <a:t>or surname of an individual who is living or who has died within the previous 30 years?</a:t>
            </a:r>
          </a:p>
        </p:txBody>
      </p:sp>
      <p:sp>
        <p:nvSpPr>
          <p:cNvPr id="4" name="Slide Number Placeholder 3"/>
          <p:cNvSpPr>
            <a:spLocks noGrp="1"/>
          </p:cNvSpPr>
          <p:nvPr>
            <p:ph type="sldNum" sz="quarter" idx="12"/>
          </p:nvPr>
        </p:nvSpPr>
        <p:spPr/>
        <p:txBody>
          <a:bodyPr/>
          <a:lstStyle/>
          <a:p>
            <a:fld id="{600857A6-B069-5747-8C2C-4237D03FF20B}" type="slidenum">
              <a:rPr lang="en-US" smtClean="0"/>
              <a:t>159</a:t>
            </a:fld>
            <a:endParaRPr lang="en-US"/>
          </a:p>
        </p:txBody>
      </p:sp>
    </p:spTree>
    <p:extLst>
      <p:ext uri="{BB962C8B-B14F-4D97-AF65-F5344CB8AC3E}">
        <p14:creationId xmlns:p14="http://schemas.microsoft.com/office/powerpoint/2010/main" val="3091850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B7129E3A-76C6-B248-B6AB-91ABC9C61579}"/>
              </a:ext>
            </a:extLst>
          </p:cNvPr>
          <p:cNvPicPr>
            <a:picLocks noChangeAspect="1"/>
          </p:cNvPicPr>
          <p:nvPr/>
        </p:nvPicPr>
        <p:blipFill>
          <a:blip r:embed="rId2"/>
          <a:stretch>
            <a:fillRect/>
          </a:stretch>
        </p:blipFill>
        <p:spPr>
          <a:xfrm>
            <a:off x="2890758" y="133814"/>
            <a:ext cx="3362483" cy="5664820"/>
          </a:xfrm>
          <a:prstGeom prst="rect">
            <a:avLst/>
          </a:prstGeom>
        </p:spPr>
      </p:pic>
    </p:spTree>
    <p:extLst>
      <p:ext uri="{BB962C8B-B14F-4D97-AF65-F5344CB8AC3E}">
        <p14:creationId xmlns:p14="http://schemas.microsoft.com/office/powerpoint/2010/main" val="407660593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DD2451-1E36-4B4C-893E-F54057D201C0}"/>
              </a:ext>
            </a:extLst>
          </p:cNvPr>
          <p:cNvSpPr>
            <a:spLocks noGrp="1"/>
          </p:cNvSpPr>
          <p:nvPr>
            <p:ph sz="quarter" idx="10"/>
          </p:nvPr>
        </p:nvSpPr>
        <p:spPr>
          <a:xfrm>
            <a:off x="111211" y="123569"/>
            <a:ext cx="9032789" cy="5782962"/>
          </a:xfrm>
        </p:spPr>
        <p:txBody>
          <a:bodyPr>
            <a:normAutofit lnSpcReduction="10000"/>
          </a:bodyPr>
          <a:lstStyle/>
          <a:p>
            <a:pPr marL="0" indent="0">
              <a:lnSpc>
                <a:spcPct val="100000"/>
              </a:lnSpc>
              <a:buNone/>
            </a:pPr>
            <a:r>
              <a:rPr lang="en-CA" i="1" dirty="0">
                <a:solidFill>
                  <a:schemeClr val="bg1"/>
                </a:solidFill>
              </a:rPr>
              <a:t>“In the case at bar, the evidence clearly establishes that “Coles” is a surname that is well-known to the general public of Canada. On the other hand, the dictionary meanings of the word “</a:t>
            </a:r>
            <a:r>
              <a:rPr lang="en-CA" i="1" dirty="0" err="1">
                <a:solidFill>
                  <a:schemeClr val="bg1"/>
                </a:solidFill>
              </a:rPr>
              <a:t>cole</a:t>
            </a:r>
            <a:r>
              <a:rPr lang="en-CA" i="1" dirty="0">
                <a:solidFill>
                  <a:schemeClr val="bg1"/>
                </a:solidFill>
              </a:rPr>
              <a:t>” and in its plural form “</a:t>
            </a:r>
            <a:r>
              <a:rPr lang="en-CA" i="1" dirty="0" err="1">
                <a:solidFill>
                  <a:schemeClr val="bg1"/>
                </a:solidFill>
              </a:rPr>
              <a:t>coles</a:t>
            </a:r>
            <a:r>
              <a:rPr lang="en-CA" i="1" dirty="0">
                <a:solidFill>
                  <a:schemeClr val="bg1"/>
                </a:solidFill>
              </a:rPr>
              <a:t>”, particularly as found in the Oxford English Dictionary, are largely obsolete. </a:t>
            </a:r>
            <a:r>
              <a:rPr lang="en-CA" i="1" dirty="0">
                <a:solidFill>
                  <a:srgbClr val="FFFF00"/>
                </a:solidFill>
              </a:rPr>
              <a:t>A customer in need of a cabbage does not ask for a “</a:t>
            </a:r>
            <a:r>
              <a:rPr lang="en-CA" i="1" dirty="0" err="1">
                <a:solidFill>
                  <a:srgbClr val="FFFF00"/>
                </a:solidFill>
              </a:rPr>
              <a:t>cole</a:t>
            </a:r>
            <a:r>
              <a:rPr lang="en-CA" i="1" dirty="0">
                <a:solidFill>
                  <a:srgbClr val="FFFF00"/>
                </a:solidFill>
              </a:rPr>
              <a:t>”. The only common use of the word that I can think of is in the word “coleslaw”.</a:t>
            </a:r>
            <a:r>
              <a:rPr lang="en-CA" i="1" dirty="0">
                <a:solidFill>
                  <a:schemeClr val="bg1"/>
                </a:solidFill>
              </a:rPr>
              <a:t> The inference I draw from the evidence concerning the dictionary definitions of the word “</a:t>
            </a:r>
            <a:r>
              <a:rPr lang="en-CA" i="1" dirty="0" err="1">
                <a:solidFill>
                  <a:schemeClr val="bg1"/>
                </a:solidFill>
              </a:rPr>
              <a:t>cole</a:t>
            </a:r>
            <a:r>
              <a:rPr lang="en-CA" i="1" dirty="0">
                <a:solidFill>
                  <a:schemeClr val="bg1"/>
                </a:solidFill>
              </a:rPr>
              <a:t>” is that it is a word of rare, if not obsolete, usage and would be little known to the general public of Canada. </a:t>
            </a:r>
            <a:r>
              <a:rPr lang="en-CA" i="1" dirty="0">
                <a:solidFill>
                  <a:srgbClr val="FFFF00"/>
                </a:solidFill>
              </a:rPr>
              <a:t>I do not agree with the conclusion of the learned judge of the Exchequer Court that the principal character of the word “Coles” is “equally that of a surname and of a dictionary word in the English language.”</a:t>
            </a:r>
            <a:r>
              <a:rPr lang="en-CA" i="1" dirty="0">
                <a:solidFill>
                  <a:schemeClr val="bg1"/>
                </a:solidFill>
              </a:rPr>
              <a:t> My only possible conclusion in this case is that a person in Canada of ordinary intelligence and of ordinary education in English or French would immediately respond to the trade mark “Coles” by thinking of it as a surname and would not be likely to know that “Coles” has a dictionary meaning.”</a:t>
            </a:r>
            <a:endParaRPr lang="en-US" i="1" dirty="0">
              <a:solidFill>
                <a:schemeClr val="bg1"/>
              </a:solidFill>
            </a:endParaRPr>
          </a:p>
        </p:txBody>
      </p:sp>
    </p:spTree>
    <p:extLst>
      <p:ext uri="{BB962C8B-B14F-4D97-AF65-F5344CB8AC3E}">
        <p14:creationId xmlns:p14="http://schemas.microsoft.com/office/powerpoint/2010/main" val="26030080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CA" sz="3600" b="1" dirty="0">
                <a:solidFill>
                  <a:srgbClr val="FF0000"/>
                </a:solidFill>
              </a:rPr>
              <a:t>Test to Apply</a:t>
            </a:r>
            <a:r>
              <a:rPr lang="en-CA" sz="3600" b="1" dirty="0">
                <a:solidFill>
                  <a:schemeClr val="bg1"/>
                </a:solidFill>
              </a:rPr>
              <a:t>: </a:t>
            </a:r>
            <a:r>
              <a:rPr lang="en-CA" sz="3600" dirty="0">
                <a:solidFill>
                  <a:srgbClr val="FFFF00"/>
                </a:solidFill>
              </a:rPr>
              <a:t>Would a person </a:t>
            </a:r>
            <a:r>
              <a:rPr lang="en-CA" sz="3600" dirty="0">
                <a:solidFill>
                  <a:schemeClr val="bg1"/>
                </a:solidFill>
              </a:rPr>
              <a:t>in Canada of ordinary intelligence and of ordinary education in English or French </a:t>
            </a:r>
            <a:r>
              <a:rPr lang="en-CA" sz="3600" dirty="0">
                <a:solidFill>
                  <a:srgbClr val="FFFF00"/>
                </a:solidFill>
              </a:rPr>
              <a:t>be just as likely</a:t>
            </a:r>
            <a:r>
              <a:rPr lang="en-CA" sz="3600" dirty="0">
                <a:solidFill>
                  <a:schemeClr val="bg1"/>
                </a:solidFill>
              </a:rPr>
              <a:t>, if not more likely, </a:t>
            </a:r>
            <a:r>
              <a:rPr lang="en-CA" sz="3600" dirty="0">
                <a:solidFill>
                  <a:srgbClr val="FFFF00"/>
                </a:solidFill>
              </a:rPr>
              <a:t>to respond to the word by thinking of it as a brand </a:t>
            </a:r>
            <a:r>
              <a:rPr lang="en-CA" sz="3600" dirty="0">
                <a:solidFill>
                  <a:schemeClr val="bg1"/>
                </a:solidFill>
              </a:rPr>
              <a:t>or a mark of a business </a:t>
            </a:r>
            <a:r>
              <a:rPr lang="en-CA" sz="3600" dirty="0">
                <a:solidFill>
                  <a:srgbClr val="FFFF00"/>
                </a:solidFill>
              </a:rPr>
              <a:t>than as a name</a:t>
            </a:r>
            <a:r>
              <a:rPr lang="en-CA" sz="3600" dirty="0">
                <a:solidFill>
                  <a:schemeClr val="bg1"/>
                </a:solidFill>
              </a:rPr>
              <a:t>/surname</a:t>
            </a:r>
            <a:r>
              <a:rPr lang="en-CA" sz="3600" dirty="0">
                <a:solidFill>
                  <a:srgbClr val="FF0000"/>
                </a:solidFill>
              </a:rPr>
              <a:t>?</a:t>
            </a:r>
            <a:r>
              <a:rPr lang="en-CA" sz="36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161</a:t>
            </a:fld>
            <a:endParaRPr lang="en-US"/>
          </a:p>
        </p:txBody>
      </p:sp>
    </p:spTree>
    <p:extLst>
      <p:ext uri="{BB962C8B-B14F-4D97-AF65-F5344CB8AC3E}">
        <p14:creationId xmlns:p14="http://schemas.microsoft.com/office/powerpoint/2010/main" val="103296736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A1E294-DE05-204C-91D1-85CFBB16166C}"/>
              </a:ext>
            </a:extLst>
          </p:cNvPr>
          <p:cNvPicPr>
            <a:picLocks noChangeAspect="1"/>
          </p:cNvPicPr>
          <p:nvPr/>
        </p:nvPicPr>
        <p:blipFill>
          <a:blip r:embed="rId2"/>
          <a:stretch>
            <a:fillRect/>
          </a:stretch>
        </p:blipFill>
        <p:spPr>
          <a:xfrm>
            <a:off x="1545150" y="1187532"/>
            <a:ext cx="6053700" cy="4074606"/>
          </a:xfrm>
          <a:prstGeom prst="rect">
            <a:avLst/>
          </a:prstGeom>
        </p:spPr>
      </p:pic>
    </p:spTree>
    <p:extLst>
      <p:ext uri="{BB962C8B-B14F-4D97-AF65-F5344CB8AC3E}">
        <p14:creationId xmlns:p14="http://schemas.microsoft.com/office/powerpoint/2010/main" val="30014875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3"/>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942202"/>
            <a:ext cx="8532421" cy="4807341"/>
          </a:xfrm>
        </p:spPr>
        <p:txBody>
          <a:bodyPr>
            <a:normAutofit fontScale="92500" lnSpcReduction="10000"/>
          </a:bodyPr>
          <a:lstStyle/>
          <a:p>
            <a:pPr marL="0" indent="0">
              <a:lnSpc>
                <a:spcPct val="110000"/>
              </a:lnSpc>
              <a:buNone/>
            </a:pPr>
            <a:r>
              <a:rPr lang="en-US" sz="2800" i="1" dirty="0">
                <a:solidFill>
                  <a:srgbClr val="00B0F0"/>
                </a:solidFill>
              </a:rPr>
              <a:t>Unilever Canada Inc. v. Superior Quality Foods Inc. </a:t>
            </a:r>
            <a:r>
              <a:rPr lang="en-US" sz="2800" dirty="0">
                <a:solidFill>
                  <a:schemeClr val="bg1"/>
                </a:solidFill>
              </a:rPr>
              <a:t>(2007)</a:t>
            </a:r>
            <a:r>
              <a:rPr lang="en-US" sz="2800" i="1" dirty="0">
                <a:solidFill>
                  <a:schemeClr val="bg1"/>
                </a:solidFill>
              </a:rPr>
              <a:t>, </a:t>
            </a:r>
            <a:r>
              <a:rPr lang="en-US" sz="2800" dirty="0">
                <a:solidFill>
                  <a:schemeClr val="bg1"/>
                </a:solidFill>
              </a:rPr>
              <a:t>62 CPR</a:t>
            </a:r>
            <a:r>
              <a:rPr lang="en-US" sz="2800" i="1" dirty="0">
                <a:solidFill>
                  <a:schemeClr val="bg1"/>
                </a:solidFill>
              </a:rPr>
              <a:t> </a:t>
            </a:r>
            <a:r>
              <a:rPr lang="en-US" sz="2800" dirty="0">
                <a:solidFill>
                  <a:schemeClr val="bg1"/>
                </a:solidFill>
              </a:rPr>
              <a:t>(4</a:t>
            </a:r>
            <a:r>
              <a:rPr lang="en-US" sz="2800" baseline="30000" dirty="0">
                <a:solidFill>
                  <a:schemeClr val="bg1"/>
                </a:solidFill>
              </a:rPr>
              <a:t>th</a:t>
            </a:r>
            <a:r>
              <a:rPr lang="en-US" sz="2800" dirty="0">
                <a:solidFill>
                  <a:schemeClr val="bg1"/>
                </a:solidFill>
              </a:rPr>
              <a:t>) 75, [2007] TMOB No. 66</a:t>
            </a:r>
          </a:p>
          <a:p>
            <a:pPr>
              <a:lnSpc>
                <a:spcPct val="110000"/>
              </a:lnSpc>
            </a:pPr>
            <a:r>
              <a:rPr lang="en-CA" sz="2800" b="1" dirty="0">
                <a:solidFill>
                  <a:schemeClr val="bg1"/>
                </a:solidFill>
              </a:rPr>
              <a:t>Facts</a:t>
            </a:r>
            <a:r>
              <a:rPr lang="en-CA" sz="2800" dirty="0">
                <a:solidFill>
                  <a:schemeClr val="bg1"/>
                </a:solidFill>
              </a:rPr>
              <a:t>: Superior Quality Foods, Inc. filed an application to register the TM </a:t>
            </a:r>
            <a:r>
              <a:rPr lang="en-CA" sz="2800" dirty="0">
                <a:solidFill>
                  <a:srgbClr val="FFFF00"/>
                </a:solidFill>
              </a:rPr>
              <a:t>BETTER THAN BOULLION </a:t>
            </a:r>
            <a:r>
              <a:rPr lang="en-CA" sz="2800" dirty="0">
                <a:solidFill>
                  <a:schemeClr val="bg1"/>
                </a:solidFill>
              </a:rPr>
              <a:t>for use in association w. soups and soup bases.</a:t>
            </a:r>
          </a:p>
          <a:p>
            <a:pPr>
              <a:lnSpc>
                <a:spcPct val="110000"/>
              </a:lnSpc>
            </a:pPr>
            <a:r>
              <a:rPr lang="en-CA" sz="2800" b="1" dirty="0">
                <a:solidFill>
                  <a:schemeClr val="bg1"/>
                </a:solidFill>
              </a:rPr>
              <a:t>Issue: </a:t>
            </a:r>
            <a:r>
              <a:rPr lang="en-CA" sz="2800" dirty="0">
                <a:solidFill>
                  <a:schemeClr val="bg1"/>
                </a:solidFill>
              </a:rPr>
              <a:t>s. 12(1)(b) …</a:t>
            </a:r>
            <a:r>
              <a:rPr lang="en-CA" sz="2800" i="1" dirty="0">
                <a:solidFill>
                  <a:schemeClr val="bg1"/>
                </a:solidFill>
              </a:rPr>
              <a:t>Is the mark  </a:t>
            </a:r>
            <a:r>
              <a:rPr lang="en-CA" sz="2800" i="1" dirty="0">
                <a:solidFill>
                  <a:srgbClr val="FFFF00"/>
                </a:solidFill>
              </a:rPr>
              <a:t>clearly descriptive or deceptively </a:t>
            </a:r>
            <a:r>
              <a:rPr lang="en-CA" sz="2800" i="1" dirty="0" err="1">
                <a:solidFill>
                  <a:srgbClr val="FFFF00"/>
                </a:solidFill>
              </a:rPr>
              <a:t>misdescriptive</a:t>
            </a:r>
            <a:r>
              <a:rPr lang="en-CA" sz="2800" i="1" dirty="0">
                <a:solidFill>
                  <a:srgbClr val="FFFF00"/>
                </a:solidFill>
              </a:rPr>
              <a:t> </a:t>
            </a:r>
            <a:r>
              <a:rPr lang="en-CA" sz="2800" i="1" dirty="0">
                <a:solidFill>
                  <a:schemeClr val="bg1"/>
                </a:solidFill>
              </a:rPr>
              <a:t>in the English or French language of the character or quality of the wares or services in association with which it is used or proposed to be used or of the conditions of or the persons employed in their production or of their place of origin.</a:t>
            </a:r>
          </a:p>
          <a:p>
            <a:pPr marL="0" indent="0">
              <a:lnSpc>
                <a:spcPct val="100000"/>
              </a:lnSpc>
              <a:buNone/>
            </a:pPr>
            <a:endParaRPr lang="en-US" sz="3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163</a:t>
            </a:fld>
            <a:endParaRPr lang="en-US"/>
          </a:p>
        </p:txBody>
      </p:sp>
    </p:spTree>
    <p:extLst>
      <p:ext uri="{BB962C8B-B14F-4D97-AF65-F5344CB8AC3E}">
        <p14:creationId xmlns:p14="http://schemas.microsoft.com/office/powerpoint/2010/main" val="8234163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3"/>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1175657"/>
            <a:ext cx="8532421" cy="4573886"/>
          </a:xfrm>
        </p:spPr>
        <p:txBody>
          <a:bodyPr>
            <a:normAutofit/>
          </a:bodyPr>
          <a:lstStyle/>
          <a:p>
            <a:pPr marL="0" indent="0">
              <a:lnSpc>
                <a:spcPct val="100000"/>
              </a:lnSpc>
              <a:buNone/>
            </a:pPr>
            <a:r>
              <a:rPr lang="en-US" sz="3400" i="1" dirty="0">
                <a:solidFill>
                  <a:srgbClr val="00B0F0"/>
                </a:solidFill>
              </a:rPr>
              <a:t>Unilever Canada Inc. v. Superior Quality Foods Inc. </a:t>
            </a:r>
            <a:r>
              <a:rPr lang="en-US" sz="3400" dirty="0">
                <a:solidFill>
                  <a:schemeClr val="bg1"/>
                </a:solidFill>
              </a:rPr>
              <a:t>(2007)</a:t>
            </a:r>
            <a:r>
              <a:rPr lang="en-US" sz="3400" i="1" dirty="0">
                <a:solidFill>
                  <a:schemeClr val="bg1"/>
                </a:solidFill>
              </a:rPr>
              <a:t>, </a:t>
            </a:r>
            <a:r>
              <a:rPr lang="en-US" sz="3400" dirty="0">
                <a:solidFill>
                  <a:schemeClr val="bg1"/>
                </a:solidFill>
              </a:rPr>
              <a:t>62 CPR</a:t>
            </a:r>
            <a:r>
              <a:rPr lang="en-US" sz="3400" i="1" dirty="0">
                <a:solidFill>
                  <a:schemeClr val="bg1"/>
                </a:solidFill>
              </a:rPr>
              <a:t> </a:t>
            </a:r>
            <a:r>
              <a:rPr lang="en-US" sz="3400" dirty="0">
                <a:solidFill>
                  <a:schemeClr val="bg1"/>
                </a:solidFill>
              </a:rPr>
              <a:t>(4</a:t>
            </a:r>
            <a:r>
              <a:rPr lang="en-US" sz="3400" baseline="30000" dirty="0">
                <a:solidFill>
                  <a:schemeClr val="bg1"/>
                </a:solidFill>
              </a:rPr>
              <a:t>th</a:t>
            </a:r>
            <a:r>
              <a:rPr lang="en-US" sz="3400" dirty="0">
                <a:solidFill>
                  <a:schemeClr val="bg1"/>
                </a:solidFill>
              </a:rPr>
              <a:t>) 75, [2007] TMOB No. 66</a:t>
            </a:r>
          </a:p>
          <a:p>
            <a:pPr>
              <a:lnSpc>
                <a:spcPct val="100000"/>
              </a:lnSpc>
            </a:pPr>
            <a:r>
              <a:rPr lang="en-CA" sz="3400" dirty="0">
                <a:solidFill>
                  <a:srgbClr val="FFFF00"/>
                </a:solidFill>
              </a:rPr>
              <a:t>Clearly descriptive</a:t>
            </a:r>
            <a:r>
              <a:rPr lang="en-CA" sz="3400" dirty="0">
                <a:solidFill>
                  <a:srgbClr val="FF0000"/>
                </a:solidFill>
              </a:rPr>
              <a:t> = </a:t>
            </a:r>
            <a:r>
              <a:rPr lang="en-CA" sz="3400" dirty="0">
                <a:solidFill>
                  <a:schemeClr val="bg1"/>
                </a:solidFill>
              </a:rPr>
              <a:t>does the mark tell potential dealers/purchasers of the goods/services what the goods and services are, or describe them or describe a property which is commonly associated with them</a:t>
            </a:r>
            <a:r>
              <a:rPr lang="en-CA" sz="34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164</a:t>
            </a:fld>
            <a:endParaRPr lang="en-US"/>
          </a:p>
        </p:txBody>
      </p:sp>
    </p:spTree>
    <p:extLst>
      <p:ext uri="{BB962C8B-B14F-4D97-AF65-F5344CB8AC3E}">
        <p14:creationId xmlns:p14="http://schemas.microsoft.com/office/powerpoint/2010/main" val="29939793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2763"/>
            <a:ext cx="8229600" cy="68726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25631" y="1140031"/>
            <a:ext cx="8704613" cy="4762006"/>
          </a:xfrm>
        </p:spPr>
        <p:txBody>
          <a:bodyPr>
            <a:normAutofit/>
          </a:bodyPr>
          <a:lstStyle/>
          <a:p>
            <a:pPr marL="0" lvl="1" indent="0">
              <a:lnSpc>
                <a:spcPct val="100000"/>
              </a:lnSpc>
              <a:buNone/>
            </a:pPr>
            <a:r>
              <a:rPr lang="en-US" sz="3500" i="1" dirty="0">
                <a:solidFill>
                  <a:srgbClr val="00B0F0"/>
                </a:solidFill>
              </a:rPr>
              <a:t>Unilever Canada Inc. v. Superior Quality Foods Inc. </a:t>
            </a:r>
            <a:r>
              <a:rPr lang="en-US" sz="3500" dirty="0">
                <a:solidFill>
                  <a:schemeClr val="bg1"/>
                </a:solidFill>
              </a:rPr>
              <a:t>(2007)</a:t>
            </a:r>
            <a:r>
              <a:rPr lang="en-US" sz="3500" i="1" dirty="0">
                <a:solidFill>
                  <a:schemeClr val="bg1"/>
                </a:solidFill>
              </a:rPr>
              <a:t>, </a:t>
            </a:r>
            <a:r>
              <a:rPr lang="en-US" sz="3500" dirty="0">
                <a:solidFill>
                  <a:schemeClr val="bg1"/>
                </a:solidFill>
              </a:rPr>
              <a:t>62 CPR</a:t>
            </a:r>
            <a:r>
              <a:rPr lang="en-US" sz="3500" i="1" dirty="0">
                <a:solidFill>
                  <a:schemeClr val="bg1"/>
                </a:solidFill>
              </a:rPr>
              <a:t> </a:t>
            </a:r>
            <a:r>
              <a:rPr lang="en-US" sz="3500" dirty="0">
                <a:solidFill>
                  <a:schemeClr val="bg1"/>
                </a:solidFill>
              </a:rPr>
              <a:t>(4</a:t>
            </a:r>
            <a:r>
              <a:rPr lang="en-US" sz="3500" baseline="30000" dirty="0">
                <a:solidFill>
                  <a:schemeClr val="bg1"/>
                </a:solidFill>
              </a:rPr>
              <a:t>th</a:t>
            </a:r>
            <a:r>
              <a:rPr lang="en-US" sz="3500" dirty="0">
                <a:solidFill>
                  <a:schemeClr val="bg1"/>
                </a:solidFill>
              </a:rPr>
              <a:t>) 75, [2007] TMOB No. 66</a:t>
            </a:r>
          </a:p>
          <a:p>
            <a:pPr marL="342900" lvl="1" indent="-342900">
              <a:lnSpc>
                <a:spcPct val="100000"/>
              </a:lnSpc>
            </a:pPr>
            <a:r>
              <a:rPr lang="en-CA" sz="3500" dirty="0">
                <a:solidFill>
                  <a:srgbClr val="FFFF00"/>
                </a:solidFill>
              </a:rPr>
              <a:t>Deceptively </a:t>
            </a:r>
            <a:r>
              <a:rPr lang="en-CA" sz="3500" dirty="0" err="1">
                <a:solidFill>
                  <a:srgbClr val="FFFF00"/>
                </a:solidFill>
              </a:rPr>
              <a:t>misdescriptive</a:t>
            </a:r>
            <a:r>
              <a:rPr lang="en-CA" sz="3500" dirty="0">
                <a:solidFill>
                  <a:srgbClr val="FFFF00"/>
                </a:solidFill>
              </a:rPr>
              <a:t> </a:t>
            </a:r>
            <a:r>
              <a:rPr lang="en-CA" sz="3500" dirty="0">
                <a:solidFill>
                  <a:srgbClr val="FF0000"/>
                </a:solidFill>
              </a:rPr>
              <a:t>=</a:t>
            </a:r>
            <a:r>
              <a:rPr lang="en-CA" sz="3500" dirty="0">
                <a:solidFill>
                  <a:schemeClr val="bg1"/>
                </a:solidFill>
              </a:rPr>
              <a:t> would dealers/purchasers of the goods </a:t>
            </a:r>
            <a:r>
              <a:rPr lang="en-CA" sz="3500" dirty="0">
                <a:solidFill>
                  <a:srgbClr val="FFFF00"/>
                </a:solidFill>
              </a:rPr>
              <a:t>be deceived by the </a:t>
            </a:r>
            <a:r>
              <a:rPr lang="en-CA" sz="3500" dirty="0" err="1">
                <a:solidFill>
                  <a:srgbClr val="FFFF00"/>
                </a:solidFill>
              </a:rPr>
              <a:t>misdescription</a:t>
            </a:r>
            <a:r>
              <a:rPr lang="en-CA" sz="3500" dirty="0">
                <a:solidFill>
                  <a:schemeClr val="bg1"/>
                </a:solidFill>
              </a:rPr>
              <a:t> into purchasing goods or ordering services which different in character or quality from those expected?</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165</a:t>
            </a:fld>
            <a:endParaRPr lang="en-US"/>
          </a:p>
        </p:txBody>
      </p:sp>
    </p:spTree>
    <p:extLst>
      <p:ext uri="{BB962C8B-B14F-4D97-AF65-F5344CB8AC3E}">
        <p14:creationId xmlns:p14="http://schemas.microsoft.com/office/powerpoint/2010/main" val="6862451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1211283"/>
            <a:ext cx="8461169" cy="4538260"/>
          </a:xfrm>
        </p:spPr>
        <p:txBody>
          <a:bodyPr>
            <a:normAutofit fontScale="85000" lnSpcReduction="20000"/>
          </a:bodyPr>
          <a:lstStyle/>
          <a:p>
            <a:pPr marL="0" lvl="1" indent="0">
              <a:lnSpc>
                <a:spcPct val="110000"/>
              </a:lnSpc>
              <a:buNone/>
            </a:pPr>
            <a:r>
              <a:rPr lang="en-US" sz="3600" i="1" dirty="0">
                <a:solidFill>
                  <a:srgbClr val="00B0F0"/>
                </a:solidFill>
              </a:rPr>
              <a:t>Unilever Canada Inc. v. Superior Quality Foods Inc. </a:t>
            </a:r>
            <a:r>
              <a:rPr lang="en-US" sz="3600" dirty="0">
                <a:solidFill>
                  <a:schemeClr val="bg1"/>
                </a:solidFill>
              </a:rPr>
              <a:t>(2007)</a:t>
            </a:r>
            <a:r>
              <a:rPr lang="en-US" sz="3600" i="1" dirty="0">
                <a:solidFill>
                  <a:schemeClr val="bg1"/>
                </a:solidFill>
              </a:rPr>
              <a:t>, </a:t>
            </a:r>
            <a:r>
              <a:rPr lang="en-US" sz="3600" dirty="0">
                <a:solidFill>
                  <a:schemeClr val="bg1"/>
                </a:solidFill>
              </a:rPr>
              <a:t>62 CPR</a:t>
            </a:r>
            <a:r>
              <a:rPr lang="en-US" sz="3600" i="1" dirty="0">
                <a:solidFill>
                  <a:schemeClr val="bg1"/>
                </a:solidFill>
              </a:rPr>
              <a:t> </a:t>
            </a:r>
            <a:r>
              <a:rPr lang="en-US" sz="3600" dirty="0">
                <a:solidFill>
                  <a:schemeClr val="bg1"/>
                </a:solidFill>
              </a:rPr>
              <a:t>(4</a:t>
            </a:r>
            <a:r>
              <a:rPr lang="en-US" sz="3600" baseline="30000" dirty="0">
                <a:solidFill>
                  <a:schemeClr val="bg1"/>
                </a:solidFill>
              </a:rPr>
              <a:t>th</a:t>
            </a:r>
            <a:r>
              <a:rPr lang="en-US" sz="3600" dirty="0">
                <a:solidFill>
                  <a:schemeClr val="bg1"/>
                </a:solidFill>
              </a:rPr>
              <a:t>) 75, [2007] TMOB No. 66</a:t>
            </a:r>
          </a:p>
          <a:p>
            <a:pPr>
              <a:lnSpc>
                <a:spcPct val="110000"/>
              </a:lnSpc>
            </a:pPr>
            <a:r>
              <a:rPr lang="en-US" sz="3600" dirty="0">
                <a:solidFill>
                  <a:schemeClr val="bg1"/>
                </a:solidFill>
              </a:rPr>
              <a:t>S. 12(1)(b):</a:t>
            </a:r>
          </a:p>
          <a:p>
            <a:pPr lvl="1">
              <a:lnSpc>
                <a:spcPct val="110000"/>
              </a:lnSpc>
              <a:buFont typeface="Courier New" panose="02070309020205020404" pitchFamily="49" charset="0"/>
              <a:buChar char="o"/>
            </a:pPr>
            <a:r>
              <a:rPr lang="en-US" sz="3600" dirty="0">
                <a:solidFill>
                  <a:srgbClr val="FFFF00"/>
                </a:solidFill>
              </a:rPr>
              <a:t>Point of View</a:t>
            </a:r>
            <a:r>
              <a:rPr lang="en-US" sz="3600" dirty="0">
                <a:solidFill>
                  <a:srgbClr val="FF0000"/>
                </a:solidFill>
              </a:rPr>
              <a:t>?</a:t>
            </a:r>
            <a:r>
              <a:rPr lang="en-US" sz="3600" dirty="0">
                <a:solidFill>
                  <a:srgbClr val="FFFF00"/>
                </a:solidFill>
              </a:rPr>
              <a:t>:</a:t>
            </a:r>
            <a:r>
              <a:rPr lang="en-US" sz="3600" dirty="0">
                <a:solidFill>
                  <a:schemeClr val="bg1"/>
                </a:solidFill>
              </a:rPr>
              <a:t> That of the </a:t>
            </a:r>
            <a:r>
              <a:rPr lang="en-US" sz="3600" dirty="0">
                <a:solidFill>
                  <a:srgbClr val="FFFF00"/>
                </a:solidFill>
              </a:rPr>
              <a:t>average purchaser </a:t>
            </a:r>
            <a:r>
              <a:rPr lang="en-US" sz="3600" dirty="0">
                <a:solidFill>
                  <a:schemeClr val="bg1"/>
                </a:solidFill>
              </a:rPr>
              <a:t>of the wares</a:t>
            </a:r>
          </a:p>
          <a:p>
            <a:pPr lvl="1">
              <a:lnSpc>
                <a:spcPct val="110000"/>
              </a:lnSpc>
              <a:buFont typeface="Courier New" panose="02070309020205020404" pitchFamily="49" charset="0"/>
              <a:buChar char="o"/>
            </a:pPr>
            <a:r>
              <a:rPr lang="en-US" sz="3600" dirty="0">
                <a:solidFill>
                  <a:schemeClr val="bg1"/>
                </a:solidFill>
              </a:rPr>
              <a:t>Consider the </a:t>
            </a:r>
            <a:r>
              <a:rPr lang="en-US" sz="3600" dirty="0">
                <a:solidFill>
                  <a:srgbClr val="FFFF00"/>
                </a:solidFill>
              </a:rPr>
              <a:t>mark in its entirety </a:t>
            </a:r>
            <a:r>
              <a:rPr lang="en-US" sz="3600" dirty="0">
                <a:solidFill>
                  <a:schemeClr val="bg1"/>
                </a:solidFill>
              </a:rPr>
              <a:t>(not dissected into constituent elements)</a:t>
            </a:r>
          </a:p>
          <a:p>
            <a:pPr lvl="1">
              <a:lnSpc>
                <a:spcPct val="110000"/>
              </a:lnSpc>
              <a:buFont typeface="Courier New" panose="02070309020205020404" pitchFamily="49" charset="0"/>
              <a:buChar char="o"/>
            </a:pPr>
            <a:r>
              <a:rPr lang="en-US" sz="3600" dirty="0">
                <a:solidFill>
                  <a:schemeClr val="bg1"/>
                </a:solidFill>
              </a:rPr>
              <a:t>Consider thee mark </a:t>
            </a:r>
            <a:r>
              <a:rPr lang="en-US" sz="3600" dirty="0">
                <a:solidFill>
                  <a:srgbClr val="FFFF00"/>
                </a:solidFill>
              </a:rPr>
              <a:t>as a matter of immediate impression</a:t>
            </a:r>
          </a:p>
        </p:txBody>
      </p:sp>
      <p:sp>
        <p:nvSpPr>
          <p:cNvPr id="4" name="Slide Number Placeholder 3"/>
          <p:cNvSpPr>
            <a:spLocks noGrp="1"/>
          </p:cNvSpPr>
          <p:nvPr>
            <p:ph type="sldNum" sz="quarter" idx="12"/>
          </p:nvPr>
        </p:nvSpPr>
        <p:spPr/>
        <p:txBody>
          <a:bodyPr/>
          <a:lstStyle/>
          <a:p>
            <a:fld id="{600857A6-B069-5747-8C2C-4237D03FF20B}" type="slidenum">
              <a:rPr lang="en-US" smtClean="0"/>
              <a:t>166</a:t>
            </a:fld>
            <a:endParaRPr lang="en-US"/>
          </a:p>
        </p:txBody>
      </p:sp>
    </p:spTree>
    <p:extLst>
      <p:ext uri="{BB962C8B-B14F-4D97-AF65-F5344CB8AC3E}">
        <p14:creationId xmlns:p14="http://schemas.microsoft.com/office/powerpoint/2010/main" val="23808402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758515"/>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997527"/>
            <a:ext cx="8508670" cy="4752016"/>
          </a:xfrm>
        </p:spPr>
        <p:txBody>
          <a:bodyPr>
            <a:normAutofit fontScale="92500" lnSpcReduction="20000"/>
          </a:bodyPr>
          <a:lstStyle/>
          <a:p>
            <a:pPr marL="0" lvl="1" indent="0">
              <a:lnSpc>
                <a:spcPct val="110000"/>
              </a:lnSpc>
              <a:buNone/>
            </a:pPr>
            <a:r>
              <a:rPr lang="en-US" sz="3500" i="1" dirty="0">
                <a:solidFill>
                  <a:srgbClr val="00B0F0"/>
                </a:solidFill>
              </a:rPr>
              <a:t>Unilever Canada Inc. v. Superior Quality Foods Inc. </a:t>
            </a:r>
            <a:r>
              <a:rPr lang="en-US" sz="3500" dirty="0">
                <a:solidFill>
                  <a:schemeClr val="bg1"/>
                </a:solidFill>
              </a:rPr>
              <a:t>(2007)</a:t>
            </a:r>
            <a:r>
              <a:rPr lang="en-US" sz="3500" i="1" dirty="0">
                <a:solidFill>
                  <a:schemeClr val="bg1"/>
                </a:solidFill>
              </a:rPr>
              <a:t>, </a:t>
            </a:r>
            <a:r>
              <a:rPr lang="en-US" sz="3500" dirty="0">
                <a:solidFill>
                  <a:schemeClr val="bg1"/>
                </a:solidFill>
              </a:rPr>
              <a:t>62 CPR</a:t>
            </a:r>
            <a:r>
              <a:rPr lang="en-US" sz="3500" i="1" dirty="0">
                <a:solidFill>
                  <a:schemeClr val="bg1"/>
                </a:solidFill>
              </a:rPr>
              <a:t> </a:t>
            </a:r>
            <a:r>
              <a:rPr lang="en-US" sz="3500" dirty="0">
                <a:solidFill>
                  <a:schemeClr val="bg1"/>
                </a:solidFill>
              </a:rPr>
              <a:t>(4</a:t>
            </a:r>
            <a:r>
              <a:rPr lang="en-US" sz="3500" baseline="30000" dirty="0">
                <a:solidFill>
                  <a:schemeClr val="bg1"/>
                </a:solidFill>
              </a:rPr>
              <a:t>th</a:t>
            </a:r>
            <a:r>
              <a:rPr lang="en-US" sz="3500" dirty="0">
                <a:solidFill>
                  <a:schemeClr val="bg1"/>
                </a:solidFill>
              </a:rPr>
              <a:t>) 75, [2007] TMOB No. 66</a:t>
            </a:r>
          </a:p>
          <a:p>
            <a:pPr>
              <a:lnSpc>
                <a:spcPct val="110000"/>
              </a:lnSpc>
            </a:pPr>
            <a:r>
              <a:rPr lang="en-US" sz="3500" dirty="0">
                <a:solidFill>
                  <a:schemeClr val="bg1"/>
                </a:solidFill>
              </a:rPr>
              <a:t>S. 12(1)(b):</a:t>
            </a:r>
          </a:p>
          <a:p>
            <a:pPr lvl="1">
              <a:lnSpc>
                <a:spcPct val="110000"/>
              </a:lnSpc>
              <a:buFont typeface="Courier New" panose="02070309020205020404" pitchFamily="49" charset="0"/>
              <a:buChar char="o"/>
            </a:pPr>
            <a:r>
              <a:rPr lang="en-US" sz="3500" dirty="0">
                <a:solidFill>
                  <a:srgbClr val="FFFF00"/>
                </a:solidFill>
              </a:rPr>
              <a:t>Clearly</a:t>
            </a:r>
            <a:r>
              <a:rPr lang="en-US" sz="3500" dirty="0">
                <a:solidFill>
                  <a:schemeClr val="bg1"/>
                </a:solidFill>
              </a:rPr>
              <a:t> </a:t>
            </a:r>
            <a:r>
              <a:rPr lang="en-US" sz="3500" dirty="0">
                <a:solidFill>
                  <a:srgbClr val="FF0000"/>
                </a:solidFill>
              </a:rPr>
              <a:t>= </a:t>
            </a:r>
            <a:r>
              <a:rPr lang="en-US" sz="3500" dirty="0">
                <a:solidFill>
                  <a:schemeClr val="bg1"/>
                </a:solidFill>
              </a:rPr>
              <a:t>easy to understand, self-evidence, plain</a:t>
            </a:r>
          </a:p>
          <a:p>
            <a:pPr lvl="1">
              <a:lnSpc>
                <a:spcPct val="110000"/>
              </a:lnSpc>
              <a:buFont typeface="Courier New" panose="02070309020205020404" pitchFamily="49" charset="0"/>
              <a:buChar char="o"/>
            </a:pPr>
            <a:r>
              <a:rPr lang="en-US" sz="3500" dirty="0">
                <a:solidFill>
                  <a:srgbClr val="FFFF00"/>
                </a:solidFill>
              </a:rPr>
              <a:t>Character</a:t>
            </a:r>
            <a:r>
              <a:rPr lang="en-US" sz="3500" dirty="0">
                <a:solidFill>
                  <a:srgbClr val="FF0000"/>
                </a:solidFill>
              </a:rPr>
              <a:t> = </a:t>
            </a:r>
            <a:r>
              <a:rPr lang="en-US" sz="3500" dirty="0">
                <a:solidFill>
                  <a:schemeClr val="bg1"/>
                </a:solidFill>
              </a:rPr>
              <a:t>feature, trait, characteristic of wares</a:t>
            </a:r>
          </a:p>
          <a:p>
            <a:pPr lvl="1">
              <a:lnSpc>
                <a:spcPct val="110000"/>
              </a:lnSpc>
              <a:buFont typeface="Courier New" panose="02070309020205020404" pitchFamily="49" charset="0"/>
              <a:buChar char="o"/>
            </a:pPr>
            <a:r>
              <a:rPr lang="en-US" sz="3500" dirty="0">
                <a:solidFill>
                  <a:srgbClr val="FFFF00"/>
                </a:solidFill>
              </a:rPr>
              <a:t>Quality </a:t>
            </a:r>
            <a:r>
              <a:rPr lang="en-US" sz="3500" dirty="0">
                <a:solidFill>
                  <a:srgbClr val="FF0000"/>
                </a:solidFill>
              </a:rPr>
              <a:t>= </a:t>
            </a:r>
            <a:r>
              <a:rPr lang="en-US" sz="3500" dirty="0">
                <a:solidFill>
                  <a:schemeClr val="bg1"/>
                </a:solidFill>
              </a:rPr>
              <a:t>degree of excellence; laudatory description (i.e., expressing praise)</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167</a:t>
            </a:fld>
            <a:endParaRPr lang="en-US"/>
          </a:p>
        </p:txBody>
      </p:sp>
    </p:spTree>
    <p:extLst>
      <p:ext uri="{BB962C8B-B14F-4D97-AF65-F5344CB8AC3E}">
        <p14:creationId xmlns:p14="http://schemas.microsoft.com/office/powerpoint/2010/main" val="24283217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60"/>
            <a:ext cx="8229600" cy="639762"/>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760022"/>
            <a:ext cx="8508670" cy="5082638"/>
          </a:xfrm>
        </p:spPr>
        <p:txBody>
          <a:bodyPr>
            <a:noAutofit/>
          </a:bodyPr>
          <a:lstStyle/>
          <a:p>
            <a:pPr marL="0" lvl="1" indent="0">
              <a:lnSpc>
                <a:spcPct val="100000"/>
              </a:lnSpc>
              <a:buNone/>
            </a:pPr>
            <a:r>
              <a:rPr lang="en-US" sz="2400" i="1" dirty="0">
                <a:solidFill>
                  <a:srgbClr val="00B0F0"/>
                </a:solidFill>
              </a:rPr>
              <a:t>Unilever Canada Inc. v. Superior Quality Foods Inc. </a:t>
            </a:r>
            <a:r>
              <a:rPr lang="en-US" sz="2400" dirty="0">
                <a:solidFill>
                  <a:schemeClr val="bg1"/>
                </a:solidFill>
              </a:rPr>
              <a:t>(2007)</a:t>
            </a:r>
            <a:r>
              <a:rPr lang="en-US" sz="2400" i="1" dirty="0">
                <a:solidFill>
                  <a:schemeClr val="bg1"/>
                </a:solidFill>
              </a:rPr>
              <a:t>, </a:t>
            </a:r>
            <a:r>
              <a:rPr lang="en-US" sz="2400" dirty="0">
                <a:solidFill>
                  <a:schemeClr val="bg1"/>
                </a:solidFill>
              </a:rPr>
              <a:t>62 CPR</a:t>
            </a:r>
            <a:r>
              <a:rPr lang="en-US" sz="2400" i="1" dirty="0">
                <a:solidFill>
                  <a:schemeClr val="bg1"/>
                </a:solidFill>
              </a:rPr>
              <a:t> </a:t>
            </a:r>
            <a:r>
              <a:rPr lang="en-US" sz="2400" dirty="0">
                <a:solidFill>
                  <a:schemeClr val="bg1"/>
                </a:solidFill>
              </a:rPr>
              <a:t>(4</a:t>
            </a:r>
            <a:r>
              <a:rPr lang="en-US" sz="2400" baseline="30000" dirty="0">
                <a:solidFill>
                  <a:schemeClr val="bg1"/>
                </a:solidFill>
              </a:rPr>
              <a:t>th</a:t>
            </a:r>
            <a:r>
              <a:rPr lang="en-US" sz="2400" dirty="0">
                <a:solidFill>
                  <a:schemeClr val="bg1"/>
                </a:solidFill>
              </a:rPr>
              <a:t>) 75, [2007] TMOB No. 66</a:t>
            </a:r>
          </a:p>
          <a:p>
            <a:pPr>
              <a:lnSpc>
                <a:spcPct val="100000"/>
              </a:lnSpc>
            </a:pPr>
            <a:r>
              <a:rPr lang="en-CA" sz="2400" b="1" dirty="0">
                <a:solidFill>
                  <a:schemeClr val="bg1"/>
                </a:solidFill>
              </a:rPr>
              <a:t>Decision</a:t>
            </a:r>
            <a:r>
              <a:rPr lang="en-CA" sz="2400" b="1" dirty="0">
                <a:solidFill>
                  <a:srgbClr val="FF0000"/>
                </a:solidFill>
              </a:rPr>
              <a:t>:</a:t>
            </a:r>
            <a:r>
              <a:rPr lang="en-CA" sz="2400" b="1" dirty="0">
                <a:solidFill>
                  <a:schemeClr val="bg1"/>
                </a:solidFill>
              </a:rPr>
              <a:t> </a:t>
            </a:r>
            <a:r>
              <a:rPr lang="en-CA" sz="2400" dirty="0">
                <a:solidFill>
                  <a:schemeClr val="bg1"/>
                </a:solidFill>
              </a:rPr>
              <a:t>“The Mark … </a:t>
            </a:r>
            <a:r>
              <a:rPr lang="en-CA" sz="2400" dirty="0">
                <a:solidFill>
                  <a:srgbClr val="FFFF00"/>
                </a:solidFill>
              </a:rPr>
              <a:t>clearly describe[s] as a matter of first impression that the Applicant’s soups and soup bases are ‘better than </a:t>
            </a:r>
            <a:r>
              <a:rPr lang="en-CA" sz="2400" dirty="0" err="1">
                <a:solidFill>
                  <a:srgbClr val="FFFF00"/>
                </a:solidFill>
              </a:rPr>
              <a:t>boullion</a:t>
            </a:r>
            <a:r>
              <a:rPr lang="en-CA" sz="2400" dirty="0">
                <a:solidFill>
                  <a:srgbClr val="FFFF00"/>
                </a:solidFill>
              </a:rPr>
              <a:t>’, a laudatory description that is contrary to s. 12(1)(b)</a:t>
            </a:r>
            <a:r>
              <a:rPr lang="en-CA" sz="2400" dirty="0">
                <a:solidFill>
                  <a:schemeClr val="bg1"/>
                </a:solidFill>
              </a:rPr>
              <a:t>”</a:t>
            </a:r>
          </a:p>
          <a:p>
            <a:pPr>
              <a:lnSpc>
                <a:spcPct val="100000"/>
              </a:lnSpc>
            </a:pPr>
            <a:r>
              <a:rPr lang="en-CA" sz="2400" b="1" dirty="0">
                <a:solidFill>
                  <a:schemeClr val="bg1"/>
                </a:solidFill>
              </a:rPr>
              <a:t>Policy justification</a:t>
            </a:r>
            <a:r>
              <a:rPr lang="en-CA" sz="2400" b="1" dirty="0">
                <a:solidFill>
                  <a:srgbClr val="FF0000"/>
                </a:solidFill>
              </a:rPr>
              <a:t>:</a:t>
            </a:r>
            <a:r>
              <a:rPr lang="en-CA" sz="2400" b="1" dirty="0">
                <a:solidFill>
                  <a:schemeClr val="bg1"/>
                </a:solidFill>
              </a:rPr>
              <a:t>  </a:t>
            </a:r>
            <a:r>
              <a:rPr lang="en-CA" sz="2400" dirty="0">
                <a:solidFill>
                  <a:schemeClr val="bg1"/>
                </a:solidFill>
              </a:rPr>
              <a:t>This is an ordinary, grammatical phrase that others in the industry should be able to use to fairly describe their products. / different decision - “</a:t>
            </a:r>
            <a:r>
              <a:rPr lang="en-CA" sz="2400" dirty="0">
                <a:solidFill>
                  <a:srgbClr val="FFFF00"/>
                </a:solidFill>
              </a:rPr>
              <a:t>the vocabulary of the English language is common property</a:t>
            </a:r>
            <a:r>
              <a:rPr lang="en-CA" sz="2400" dirty="0">
                <a:solidFill>
                  <a:srgbClr val="FF0000"/>
                </a:solidFill>
              </a:rPr>
              <a:t>:</a:t>
            </a:r>
            <a:r>
              <a:rPr lang="en-CA" sz="2400" dirty="0">
                <a:solidFill>
                  <a:srgbClr val="FFFF00"/>
                </a:solidFill>
              </a:rPr>
              <a:t> it belongs to all</a:t>
            </a:r>
            <a:r>
              <a:rPr lang="en-CA" sz="2400" dirty="0">
                <a:solidFill>
                  <a:schemeClr val="bg1"/>
                </a:solidFill>
              </a:rPr>
              <a:t>” (</a:t>
            </a:r>
            <a:r>
              <a:rPr lang="en-US" sz="2400" i="1" dirty="0">
                <a:solidFill>
                  <a:schemeClr val="bg1"/>
                </a:solidFill>
              </a:rPr>
              <a:t>Eastman Photographic Materials Company Ltd. v. Comptroller-General of Patents, Designs and Trade Marks</a:t>
            </a:r>
            <a:r>
              <a:rPr lang="en-US" sz="2400" dirty="0">
                <a:solidFill>
                  <a:schemeClr val="bg1"/>
                </a:solidFill>
              </a:rPr>
              <a:t>, [1898] A.C. 571 (H.L.), Lord </a:t>
            </a:r>
            <a:r>
              <a:rPr lang="en-US" sz="2400" dirty="0" err="1">
                <a:solidFill>
                  <a:schemeClr val="bg1"/>
                </a:solidFill>
              </a:rPr>
              <a:t>Herschell</a:t>
            </a:r>
            <a:r>
              <a:rPr lang="en-US" sz="2400" dirty="0">
                <a:solidFill>
                  <a:schemeClr val="bg1"/>
                </a:solidFill>
              </a:rPr>
              <a:t> at page 580 ”</a:t>
            </a:r>
            <a:endParaRPr lang="en-CA" sz="2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168</a:t>
            </a:fld>
            <a:endParaRPr lang="en-US"/>
          </a:p>
        </p:txBody>
      </p:sp>
    </p:spTree>
    <p:extLst>
      <p:ext uri="{BB962C8B-B14F-4D97-AF65-F5344CB8AC3E}">
        <p14:creationId xmlns:p14="http://schemas.microsoft.com/office/powerpoint/2010/main" val="379584259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48538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13757" y="961900"/>
            <a:ext cx="8847116" cy="4916385"/>
          </a:xfrm>
        </p:spPr>
        <p:txBody>
          <a:bodyPr>
            <a:normAutofit fontScale="92500" lnSpcReduction="10000"/>
          </a:bodyPr>
          <a:lstStyle/>
          <a:p>
            <a:pPr>
              <a:lnSpc>
                <a:spcPct val="110000"/>
              </a:lnSpc>
            </a:pPr>
            <a:r>
              <a:rPr lang="en-US" sz="2200" i="1" dirty="0">
                <a:solidFill>
                  <a:srgbClr val="00B0F0"/>
                </a:solidFill>
                <a:latin typeface="+mn-lt"/>
              </a:rPr>
              <a:t>General Foods Ltd. v. Carnation Co. </a:t>
            </a:r>
            <a:r>
              <a:rPr lang="en-US" sz="2200" dirty="0">
                <a:solidFill>
                  <a:schemeClr val="bg1"/>
                </a:solidFill>
                <a:latin typeface="+mn-lt"/>
              </a:rPr>
              <a:t>(1978), 45 CPR (2d) 282 (TMOB)</a:t>
            </a:r>
          </a:p>
          <a:p>
            <a:pPr>
              <a:lnSpc>
                <a:spcPct val="110000"/>
              </a:lnSpc>
            </a:pPr>
            <a:r>
              <a:rPr lang="en-US" sz="2200" dirty="0">
                <a:solidFill>
                  <a:schemeClr val="bg1"/>
                </a:solidFill>
                <a:latin typeface="+mn-lt"/>
              </a:rPr>
              <a:t>Can GFL register the TM “Instant Breakfast” for use in association with wares described as “fortified powder food for mixing with milk”? </a:t>
            </a:r>
          </a:p>
          <a:p>
            <a:pPr>
              <a:lnSpc>
                <a:spcPct val="110000"/>
              </a:lnSpc>
            </a:pPr>
            <a:r>
              <a:rPr lang="en-US" sz="2200" dirty="0">
                <a:solidFill>
                  <a:schemeClr val="bg1"/>
                </a:solidFill>
                <a:latin typeface="+mn-lt"/>
              </a:rPr>
              <a:t> S. 12(1): TM is </a:t>
            </a:r>
            <a:r>
              <a:rPr lang="en-US" sz="2200" dirty="0">
                <a:solidFill>
                  <a:srgbClr val="FFFF00"/>
                </a:solidFill>
                <a:latin typeface="+mn-lt"/>
              </a:rPr>
              <a:t>registrable if </a:t>
            </a:r>
            <a:r>
              <a:rPr lang="en-US" sz="2200" dirty="0">
                <a:solidFill>
                  <a:srgbClr val="FF0000"/>
                </a:solidFill>
                <a:latin typeface="+mn-lt"/>
              </a:rPr>
              <a:t>it </a:t>
            </a:r>
            <a:r>
              <a:rPr lang="en-CA" sz="2200" dirty="0" err="1">
                <a:solidFill>
                  <a:srgbClr val="FF0000"/>
                </a:solidFill>
                <a:latin typeface="+mn-lt"/>
              </a:rPr>
              <a:t>i</a:t>
            </a:r>
            <a:r>
              <a:rPr lang="en-US" sz="2200" dirty="0">
                <a:solidFill>
                  <a:srgbClr val="FF0000"/>
                </a:solidFill>
                <a:latin typeface="+mn-lt"/>
              </a:rPr>
              <a:t>s not</a:t>
            </a:r>
            <a:r>
              <a:rPr lang="en-US" sz="2200" dirty="0">
                <a:solidFill>
                  <a:schemeClr val="bg1"/>
                </a:solidFill>
                <a:latin typeface="+mn-lt"/>
              </a:rPr>
              <a:t> (c) </a:t>
            </a:r>
            <a:r>
              <a:rPr lang="en-US" sz="2200" dirty="0">
                <a:solidFill>
                  <a:srgbClr val="FFFF00"/>
                </a:solidFill>
                <a:latin typeface="+mn-lt"/>
              </a:rPr>
              <a:t>Name in any language </a:t>
            </a:r>
            <a:r>
              <a:rPr lang="en-US" sz="2200" dirty="0">
                <a:solidFill>
                  <a:schemeClr val="bg1"/>
                </a:solidFill>
                <a:latin typeface="+mn-lt"/>
              </a:rPr>
              <a:t>of any of the wares or services in connection with which it is used</a:t>
            </a:r>
          </a:p>
          <a:p>
            <a:pPr>
              <a:lnSpc>
                <a:spcPct val="110000"/>
              </a:lnSpc>
            </a:pPr>
            <a:r>
              <a:rPr lang="en-CA" sz="2200" dirty="0">
                <a:solidFill>
                  <a:schemeClr val="bg1"/>
                </a:solidFill>
                <a:latin typeface="+mn-lt"/>
              </a:rPr>
              <a:t>Also </a:t>
            </a:r>
            <a:r>
              <a:rPr lang="en-CA" sz="2200" dirty="0">
                <a:solidFill>
                  <a:srgbClr val="FFFF00"/>
                </a:solidFill>
                <a:latin typeface="+mn-lt"/>
              </a:rPr>
              <a:t>s.30(a)</a:t>
            </a:r>
            <a:r>
              <a:rPr lang="en-CA" sz="2200" dirty="0">
                <a:solidFill>
                  <a:schemeClr val="bg1"/>
                </a:solidFill>
                <a:latin typeface="+mn-lt"/>
              </a:rPr>
              <a:t> of the Trademarks Act in setting specifics for TM applications requires that </a:t>
            </a:r>
            <a:r>
              <a:rPr lang="en-CA" sz="2200" dirty="0">
                <a:solidFill>
                  <a:srgbClr val="FFFF00"/>
                </a:solidFill>
                <a:latin typeface="+mn-lt"/>
              </a:rPr>
              <a:t>applications must contain </a:t>
            </a:r>
            <a:r>
              <a:rPr lang="en-CA" sz="2200" i="1" dirty="0">
                <a:solidFill>
                  <a:srgbClr val="FFFF00"/>
                </a:solidFill>
                <a:latin typeface="+mn-lt"/>
              </a:rPr>
              <a:t>“a statement in ordinary commercial terms </a:t>
            </a:r>
            <a:r>
              <a:rPr lang="en-CA" sz="2200" i="1" dirty="0">
                <a:solidFill>
                  <a:schemeClr val="bg1"/>
                </a:solidFill>
                <a:latin typeface="+mn-lt"/>
              </a:rPr>
              <a:t>of the specific goods or services in association with which the mark has been or is proposed to be used.”</a:t>
            </a:r>
          </a:p>
          <a:p>
            <a:pPr>
              <a:lnSpc>
                <a:spcPct val="110000"/>
              </a:lnSpc>
            </a:pPr>
            <a:r>
              <a:rPr lang="en-CA" sz="2200" dirty="0">
                <a:solidFill>
                  <a:schemeClr val="bg1"/>
                </a:solidFill>
                <a:latin typeface="+mn-lt"/>
              </a:rPr>
              <a:t>Are the words </a:t>
            </a:r>
            <a:r>
              <a:rPr lang="en-CA" sz="2200" dirty="0">
                <a:solidFill>
                  <a:srgbClr val="FFFF00"/>
                </a:solidFill>
                <a:latin typeface="+mn-lt"/>
              </a:rPr>
              <a:t>“fortified powder food for mixing with milk” ordinary commercial terms</a:t>
            </a:r>
            <a:r>
              <a:rPr lang="en-CA" sz="2200" dirty="0">
                <a:solidFill>
                  <a:schemeClr val="bg1"/>
                </a:solidFill>
                <a:latin typeface="+mn-lt"/>
              </a:rPr>
              <a:t>? </a:t>
            </a:r>
            <a:r>
              <a:rPr lang="en-CA" sz="2200" dirty="0">
                <a:solidFill>
                  <a:srgbClr val="FF0000"/>
                </a:solidFill>
                <a:latin typeface="+mn-lt"/>
              </a:rPr>
              <a:t>Board held no. </a:t>
            </a:r>
            <a:r>
              <a:rPr lang="en-CA" sz="2200" dirty="0">
                <a:solidFill>
                  <a:schemeClr val="bg1"/>
                </a:solidFill>
                <a:latin typeface="+mn-lt"/>
              </a:rPr>
              <a:t>Statement in ordinary commercial terms for the product would be “instant breakfast”.</a:t>
            </a:r>
          </a:p>
          <a:p>
            <a:pPr>
              <a:lnSpc>
                <a:spcPct val="110000"/>
              </a:lnSpc>
            </a:pPr>
            <a:r>
              <a:rPr lang="en-CA" sz="2200" dirty="0">
                <a:solidFill>
                  <a:schemeClr val="bg1"/>
                </a:solidFill>
                <a:latin typeface="+mn-lt"/>
              </a:rPr>
              <a:t>Accordingly, </a:t>
            </a:r>
            <a:r>
              <a:rPr lang="en-CA" sz="2200" dirty="0">
                <a:solidFill>
                  <a:srgbClr val="FFFF00"/>
                </a:solidFill>
                <a:latin typeface="+mn-lt"/>
              </a:rPr>
              <a:t>application to register the TM Instant Breakfast</a:t>
            </a:r>
            <a:r>
              <a:rPr lang="en-CA" sz="2200" dirty="0">
                <a:solidFill>
                  <a:schemeClr val="bg1"/>
                </a:solidFill>
                <a:latin typeface="+mn-lt"/>
              </a:rPr>
              <a:t>, which is also the name of the wares in English was found </a:t>
            </a:r>
            <a:r>
              <a:rPr lang="en-CA" sz="2200" dirty="0">
                <a:solidFill>
                  <a:srgbClr val="FFFF00"/>
                </a:solidFill>
                <a:latin typeface="+mn-lt"/>
              </a:rPr>
              <a:t>not registrable per s. 12(1)(c).</a:t>
            </a:r>
          </a:p>
          <a:p>
            <a:pPr lvl="1"/>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169</a:t>
            </a:fld>
            <a:endParaRPr lang="en-US"/>
          </a:p>
        </p:txBody>
      </p:sp>
    </p:spTree>
    <p:extLst>
      <p:ext uri="{BB962C8B-B14F-4D97-AF65-F5344CB8AC3E}">
        <p14:creationId xmlns:p14="http://schemas.microsoft.com/office/powerpoint/2010/main" val="1837768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E13FF82-EA63-0C48-88F8-F6E98194369D}"/>
              </a:ext>
            </a:extLst>
          </p:cNvPr>
          <p:cNvPicPr>
            <a:picLocks noChangeAspect="1"/>
          </p:cNvPicPr>
          <p:nvPr/>
        </p:nvPicPr>
        <p:blipFill>
          <a:blip r:embed="rId2"/>
          <a:stretch>
            <a:fillRect/>
          </a:stretch>
        </p:blipFill>
        <p:spPr>
          <a:xfrm>
            <a:off x="2404531" y="189571"/>
            <a:ext cx="4334937" cy="5631366"/>
          </a:xfrm>
          <a:prstGeom prst="rect">
            <a:avLst/>
          </a:prstGeom>
        </p:spPr>
      </p:pic>
    </p:spTree>
    <p:extLst>
      <p:ext uri="{BB962C8B-B14F-4D97-AF65-F5344CB8AC3E}">
        <p14:creationId xmlns:p14="http://schemas.microsoft.com/office/powerpoint/2010/main" val="381326975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0" indent="0">
              <a:lnSpc>
                <a:spcPct val="100000"/>
              </a:lnSpc>
              <a:buNone/>
            </a:pPr>
            <a:r>
              <a:rPr lang="en-US" sz="2600" dirty="0">
                <a:solidFill>
                  <a:schemeClr val="bg1"/>
                </a:solidFill>
              </a:rPr>
              <a:t>What is the </a:t>
            </a:r>
            <a:r>
              <a:rPr lang="en-US" sz="2600" dirty="0">
                <a:solidFill>
                  <a:srgbClr val="FFFF00"/>
                </a:solidFill>
              </a:rPr>
              <a:t>significance in the distinction </a:t>
            </a:r>
            <a:r>
              <a:rPr lang="en-US" sz="2600" dirty="0">
                <a:solidFill>
                  <a:schemeClr val="bg1"/>
                </a:solidFill>
              </a:rPr>
              <a:t>between s. </a:t>
            </a:r>
            <a:r>
              <a:rPr lang="en-US" sz="2600" dirty="0">
                <a:solidFill>
                  <a:srgbClr val="FFFF00"/>
                </a:solidFill>
              </a:rPr>
              <a:t>12(1)(b) and 12(1)(c)</a:t>
            </a:r>
            <a:r>
              <a:rPr lang="en-US" sz="2600" dirty="0">
                <a:solidFill>
                  <a:srgbClr val="FF0000"/>
                </a:solidFill>
              </a:rPr>
              <a:t>?</a:t>
            </a:r>
            <a:r>
              <a:rPr lang="en-US" sz="2600" dirty="0">
                <a:solidFill>
                  <a:srgbClr val="FFFF00"/>
                </a:solidFill>
              </a:rPr>
              <a:t> </a:t>
            </a:r>
            <a:r>
              <a:rPr lang="en-US" sz="2600" dirty="0">
                <a:solidFill>
                  <a:schemeClr val="bg1"/>
                </a:solidFill>
              </a:rPr>
              <a:t>Why might this distinction have been formalized in the TMA?</a:t>
            </a:r>
          </a:p>
          <a:p>
            <a:pPr marL="0" indent="0">
              <a:lnSpc>
                <a:spcPct val="100000"/>
              </a:lnSpc>
              <a:buNone/>
            </a:pPr>
            <a:r>
              <a:rPr lang="en-CA" sz="2400" b="1" i="1" dirty="0">
                <a:solidFill>
                  <a:schemeClr val="bg1"/>
                </a:solidFill>
              </a:rPr>
              <a:t>12</a:t>
            </a:r>
            <a:r>
              <a:rPr lang="en-CA" sz="2400" i="1" dirty="0">
                <a:solidFill>
                  <a:schemeClr val="bg1"/>
                </a:solidFill>
              </a:rPr>
              <a:t> </a:t>
            </a:r>
            <a:r>
              <a:rPr lang="en-CA" sz="2400" b="1" i="1" dirty="0">
                <a:solidFill>
                  <a:schemeClr val="bg1"/>
                </a:solidFill>
              </a:rPr>
              <a:t>(1)</a:t>
            </a:r>
            <a:r>
              <a:rPr lang="en-CA" sz="2400" i="1" dirty="0">
                <a:solidFill>
                  <a:schemeClr val="bg1"/>
                </a:solidFill>
              </a:rPr>
              <a:t> Subject to subsection (2), a trademark is registrable if it is not..</a:t>
            </a:r>
          </a:p>
          <a:p>
            <a:pPr marL="400050" lvl="1" indent="0">
              <a:lnSpc>
                <a:spcPct val="100000"/>
              </a:lnSpc>
              <a:buNone/>
            </a:pPr>
            <a:r>
              <a:rPr lang="en-CA" sz="2400" b="1" i="1" dirty="0">
                <a:solidFill>
                  <a:schemeClr val="bg1"/>
                </a:solidFill>
              </a:rPr>
              <a:t>(b)</a:t>
            </a:r>
            <a:r>
              <a:rPr lang="en-CA" sz="2400" i="1" dirty="0">
                <a:solidFill>
                  <a:schemeClr val="bg1"/>
                </a:solidFill>
              </a:rPr>
              <a:t> …either </a:t>
            </a:r>
            <a:r>
              <a:rPr lang="en-CA" sz="2400" i="1" dirty="0">
                <a:solidFill>
                  <a:srgbClr val="FF0000"/>
                </a:solidFill>
              </a:rPr>
              <a:t>clearly descriptive or deceptively </a:t>
            </a:r>
            <a:r>
              <a:rPr lang="en-CA" sz="2400" i="1" dirty="0" err="1">
                <a:solidFill>
                  <a:srgbClr val="FF0000"/>
                </a:solidFill>
              </a:rPr>
              <a:t>misdescriptive</a:t>
            </a:r>
            <a:r>
              <a:rPr lang="en-CA" sz="2400" i="1" dirty="0">
                <a:solidFill>
                  <a:srgbClr val="FF0000"/>
                </a:solidFill>
              </a:rPr>
              <a:t> </a:t>
            </a:r>
            <a:r>
              <a:rPr lang="en-CA" sz="2400" i="1" dirty="0">
                <a:solidFill>
                  <a:schemeClr val="bg1"/>
                </a:solidFill>
              </a:rPr>
              <a:t>in the English or French language </a:t>
            </a:r>
            <a:r>
              <a:rPr lang="en-CA" sz="2400" i="1" dirty="0">
                <a:solidFill>
                  <a:srgbClr val="FFFF00"/>
                </a:solidFill>
              </a:rPr>
              <a:t>of the character or quality of the goods or services in association with which it is used</a:t>
            </a:r>
            <a:r>
              <a:rPr lang="en-CA" sz="2400" i="1" dirty="0">
                <a:solidFill>
                  <a:schemeClr val="bg1"/>
                </a:solidFill>
              </a:rPr>
              <a:t>…;</a:t>
            </a:r>
            <a:endParaRPr lang="en-US" sz="2400" i="1" dirty="0">
              <a:solidFill>
                <a:schemeClr val="bg1"/>
              </a:solidFill>
            </a:endParaRPr>
          </a:p>
          <a:p>
            <a:pPr marL="400050" lvl="1" indent="0">
              <a:lnSpc>
                <a:spcPct val="100000"/>
              </a:lnSpc>
              <a:buNone/>
            </a:pPr>
            <a:r>
              <a:rPr lang="en-CA" sz="2400" b="1" i="1" dirty="0">
                <a:solidFill>
                  <a:schemeClr val="bg1"/>
                </a:solidFill>
              </a:rPr>
              <a:t>(c)</a:t>
            </a:r>
            <a:r>
              <a:rPr lang="en-CA" sz="2400" i="1" dirty="0">
                <a:solidFill>
                  <a:schemeClr val="bg1"/>
                </a:solidFill>
              </a:rPr>
              <a:t> the name in any language of any of the goods or services in connection with which it is used or proposed to be used;</a:t>
            </a:r>
            <a:endParaRPr lang="en-US" sz="24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170</a:t>
            </a:fld>
            <a:endParaRPr lang="en-US"/>
          </a:p>
        </p:txBody>
      </p:sp>
    </p:spTree>
    <p:extLst>
      <p:ext uri="{BB962C8B-B14F-4D97-AF65-F5344CB8AC3E}">
        <p14:creationId xmlns:p14="http://schemas.microsoft.com/office/powerpoint/2010/main" val="8334257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3305645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3446977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3055-7185-9A40-BBC1-3744B3B4198C}"/>
              </a:ext>
            </a:extLst>
          </p:cNvPr>
          <p:cNvSpPr>
            <a:spLocks noGrp="1"/>
          </p:cNvSpPr>
          <p:nvPr>
            <p:ph type="title"/>
          </p:nvPr>
        </p:nvSpPr>
        <p:spPr>
          <a:xfrm>
            <a:off x="457200" y="255341"/>
            <a:ext cx="8229600" cy="1016000"/>
          </a:xfrm>
        </p:spPr>
        <p:txBody>
          <a:bodyPr>
            <a:normAutofit fontScale="90000"/>
          </a:bodyPr>
          <a:lstStyle/>
          <a:p>
            <a:pPr algn="ctr"/>
            <a:br>
              <a:rPr lang="en-US" b="1" dirty="0">
                <a:solidFill>
                  <a:srgbClr val="FFFF00"/>
                </a:solidFill>
              </a:rPr>
            </a:br>
            <a:r>
              <a:rPr lang="en-US" b="1" dirty="0">
                <a:solidFill>
                  <a:srgbClr val="FFFF00"/>
                </a:solidFill>
              </a:rPr>
              <a:t>Trademarks: </a:t>
            </a:r>
            <a:r>
              <a:rPr lang="en-US" dirty="0">
                <a:solidFill>
                  <a:schemeClr val="bg1"/>
                </a:solidFill>
              </a:rPr>
              <a:t>Distinguishing guise </a:t>
            </a:r>
            <a:r>
              <a:rPr lang="en-US" dirty="0">
                <a:solidFill>
                  <a:srgbClr val="FF0000"/>
                </a:solidFill>
              </a:rPr>
              <a:t>no more</a:t>
            </a:r>
            <a:br>
              <a:rPr lang="en-US" b="1" dirty="0">
                <a:solidFill>
                  <a:srgbClr val="FFFF00"/>
                </a:solidFill>
              </a:rPr>
            </a:br>
            <a:endParaRPr lang="en-US" dirty="0"/>
          </a:p>
        </p:txBody>
      </p:sp>
      <p:pic>
        <p:nvPicPr>
          <p:cNvPr id="4" name="Picture 3">
            <a:extLst>
              <a:ext uri="{FF2B5EF4-FFF2-40B4-BE49-F238E27FC236}">
                <a16:creationId xmlns:a16="http://schemas.microsoft.com/office/drawing/2014/main" id="{7ADAC499-1C76-A941-8E82-F752B29FDAAD}"/>
              </a:ext>
            </a:extLst>
          </p:cNvPr>
          <p:cNvPicPr>
            <a:picLocks noChangeAspect="1"/>
          </p:cNvPicPr>
          <p:nvPr/>
        </p:nvPicPr>
        <p:blipFill>
          <a:blip r:embed="rId2"/>
          <a:stretch>
            <a:fillRect/>
          </a:stretch>
        </p:blipFill>
        <p:spPr>
          <a:xfrm>
            <a:off x="2820629" y="1677629"/>
            <a:ext cx="3502741" cy="3502741"/>
          </a:xfrm>
          <a:prstGeom prst="rect">
            <a:avLst/>
          </a:prstGeom>
        </p:spPr>
      </p:pic>
    </p:spTree>
    <p:extLst>
      <p:ext uri="{BB962C8B-B14F-4D97-AF65-F5344CB8AC3E}">
        <p14:creationId xmlns:p14="http://schemas.microsoft.com/office/powerpoint/2010/main" val="131338624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t>	 </a:t>
            </a:r>
            <a:r>
              <a:rPr lang="en-US" b="1" dirty="0">
                <a:solidFill>
                  <a:schemeClr val="bg1"/>
                </a:solidFill>
              </a:rPr>
              <a:t>-</a:t>
            </a:r>
            <a:r>
              <a:rPr lang="en-US" b="1" dirty="0">
                <a:solidFill>
                  <a:srgbClr val="FF0000"/>
                </a:solidFill>
              </a:rPr>
              <a:t> changes</a:t>
            </a:r>
          </a:p>
        </p:txBody>
      </p:sp>
      <p:sp>
        <p:nvSpPr>
          <p:cNvPr id="2" name="Content Placeholder 1"/>
          <p:cNvSpPr>
            <a:spLocks noGrp="1"/>
          </p:cNvSpPr>
          <p:nvPr>
            <p:ph idx="1"/>
          </p:nvPr>
        </p:nvSpPr>
        <p:spPr/>
        <p:txBody>
          <a:bodyPr>
            <a:normAutofit/>
          </a:bodyPr>
          <a:lstStyle/>
          <a:p>
            <a:pPr>
              <a:lnSpc>
                <a:spcPct val="100000"/>
              </a:lnSpc>
            </a:pPr>
            <a:r>
              <a:rPr lang="en-US" sz="2800" b="1" dirty="0">
                <a:solidFill>
                  <a:srgbClr val="FFFF00"/>
                </a:solidFill>
              </a:rPr>
              <a:t>Distinguishing guise provisions repealed in 2019</a:t>
            </a:r>
          </a:p>
          <a:p>
            <a:pPr lvl="1">
              <a:lnSpc>
                <a:spcPct val="100000"/>
              </a:lnSpc>
              <a:buFont typeface="Courier New" panose="02070309020205020404" pitchFamily="49" charset="0"/>
              <a:buChar char="o"/>
            </a:pPr>
            <a:r>
              <a:rPr lang="en-US" sz="2800" dirty="0">
                <a:solidFill>
                  <a:schemeClr val="bg1"/>
                </a:solidFill>
                <a:latin typeface="Arial" charset="0"/>
              </a:rPr>
              <a:t>The </a:t>
            </a:r>
            <a:r>
              <a:rPr lang="en-US" sz="2800" dirty="0">
                <a:solidFill>
                  <a:srgbClr val="FFFF00"/>
                </a:solidFill>
                <a:latin typeface="Arial" charset="0"/>
              </a:rPr>
              <a:t>shape or design of the product or packaging that effectively distinguishes the product from others</a:t>
            </a:r>
            <a:r>
              <a:rPr lang="en-US" sz="2800" dirty="0">
                <a:solidFill>
                  <a:schemeClr val="bg1"/>
                </a:solidFill>
                <a:latin typeface="Arial" charset="0"/>
              </a:rPr>
              <a:t>. In order for a distinguishing guise to be registered, </a:t>
            </a:r>
            <a:r>
              <a:rPr lang="en-US" sz="2800" dirty="0">
                <a:solidFill>
                  <a:srgbClr val="FFFF00"/>
                </a:solidFill>
                <a:latin typeface="Arial" charset="0"/>
              </a:rPr>
              <a:t>it must be proven that it has become distinctive through usage</a:t>
            </a:r>
            <a:r>
              <a:rPr lang="en-US" sz="2800" dirty="0">
                <a:solidFill>
                  <a:schemeClr val="bg1"/>
                </a:solidFill>
                <a:latin typeface="Arial" charset="0"/>
              </a:rPr>
              <a:t>. </a:t>
            </a:r>
          </a:p>
          <a:p>
            <a:pPr lvl="1">
              <a:lnSpc>
                <a:spcPct val="100000"/>
              </a:lnSpc>
              <a:buFont typeface="Courier New" panose="02070309020205020404" pitchFamily="49" charset="0"/>
              <a:buChar char="o"/>
            </a:pPr>
            <a:r>
              <a:rPr lang="en-US" sz="2800" dirty="0">
                <a:solidFill>
                  <a:schemeClr val="bg1"/>
                </a:solidFill>
                <a:latin typeface="Arial" charset="0"/>
              </a:rPr>
              <a:t>S. 13 Trademarks Act </a:t>
            </a:r>
            <a:r>
              <a:rPr lang="en-US" sz="2800" dirty="0">
                <a:solidFill>
                  <a:srgbClr val="FF0000"/>
                </a:solidFill>
                <a:latin typeface="Arial" charset="0"/>
              </a:rPr>
              <a:t>REPEALED</a:t>
            </a:r>
          </a:p>
          <a:p>
            <a:pPr lvl="1">
              <a:lnSpc>
                <a:spcPct val="100000"/>
              </a:lnSpc>
              <a:buFont typeface="Courier New" panose="02070309020205020404" pitchFamily="49" charset="0"/>
              <a:buChar char="o"/>
            </a:pPr>
            <a:r>
              <a:rPr lang="en-US" sz="2800" dirty="0">
                <a:solidFill>
                  <a:schemeClr val="bg1"/>
                </a:solidFill>
                <a:latin typeface="Arial" charset="0"/>
              </a:rPr>
              <a:t>Example: shape of Coca-Cola bottle</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174</a:t>
            </a:fld>
            <a:endParaRPr lang="en-US"/>
          </a:p>
        </p:txBody>
      </p:sp>
      <p:pic>
        <p:nvPicPr>
          <p:cNvPr id="7" name="Picture 6">
            <a:extLst>
              <a:ext uri="{FF2B5EF4-FFF2-40B4-BE49-F238E27FC236}">
                <a16:creationId xmlns:a16="http://schemas.microsoft.com/office/drawing/2014/main" id="{C386C63D-5867-BD4A-A666-847129BA8839}"/>
              </a:ext>
            </a:extLst>
          </p:cNvPr>
          <p:cNvPicPr>
            <a:picLocks noChangeAspect="1"/>
          </p:cNvPicPr>
          <p:nvPr/>
        </p:nvPicPr>
        <p:blipFill>
          <a:blip r:embed="rId3"/>
          <a:stretch>
            <a:fillRect/>
          </a:stretch>
        </p:blipFill>
        <p:spPr>
          <a:xfrm>
            <a:off x="7678788" y="5082639"/>
            <a:ext cx="1008012" cy="1008012"/>
          </a:xfrm>
          <a:prstGeom prst="rect">
            <a:avLst/>
          </a:prstGeom>
        </p:spPr>
      </p:pic>
    </p:spTree>
    <p:extLst>
      <p:ext uri="{BB962C8B-B14F-4D97-AF65-F5344CB8AC3E}">
        <p14:creationId xmlns:p14="http://schemas.microsoft.com/office/powerpoint/2010/main" val="7278905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75D6-BBF0-7D44-9A75-3CE2B8682A39}"/>
              </a:ext>
            </a:extLst>
          </p:cNvPr>
          <p:cNvSpPr>
            <a:spLocks noGrp="1"/>
          </p:cNvSpPr>
          <p:nvPr>
            <p:ph type="title"/>
          </p:nvPr>
        </p:nvSpPr>
        <p:spPr/>
        <p:txBody>
          <a:bodyPr/>
          <a:lstStyle/>
          <a:p>
            <a:r>
              <a:rPr lang="en-US" dirty="0">
                <a:solidFill>
                  <a:srgbClr val="FFFF00"/>
                </a:solidFill>
              </a:rPr>
              <a:t>Instead of </a:t>
            </a:r>
            <a:r>
              <a:rPr lang="en-US" dirty="0">
                <a:solidFill>
                  <a:srgbClr val="FF0000"/>
                </a:solidFill>
              </a:rPr>
              <a:t>“</a:t>
            </a:r>
            <a:r>
              <a:rPr lang="en-US" dirty="0">
                <a:solidFill>
                  <a:schemeClr val="bg1"/>
                </a:solidFill>
              </a:rPr>
              <a:t>distinguishing guise</a:t>
            </a:r>
            <a:r>
              <a:rPr lang="en-US" dirty="0">
                <a:solidFill>
                  <a:srgbClr val="FF0000"/>
                </a:solidFill>
              </a:rPr>
              <a:t>”</a:t>
            </a:r>
          </a:p>
        </p:txBody>
      </p:sp>
      <p:sp>
        <p:nvSpPr>
          <p:cNvPr id="3" name="Content Placeholder 2">
            <a:extLst>
              <a:ext uri="{FF2B5EF4-FFF2-40B4-BE49-F238E27FC236}">
                <a16:creationId xmlns:a16="http://schemas.microsoft.com/office/drawing/2014/main" id="{677B1517-F5F5-D14A-AAC3-F8D1558F6A8A}"/>
              </a:ext>
            </a:extLst>
          </p:cNvPr>
          <p:cNvSpPr>
            <a:spLocks noGrp="1"/>
          </p:cNvSpPr>
          <p:nvPr>
            <p:ph sz="quarter" idx="10"/>
          </p:nvPr>
        </p:nvSpPr>
        <p:spPr/>
        <p:txBody>
          <a:bodyPr>
            <a:normAutofit/>
          </a:bodyPr>
          <a:lstStyle/>
          <a:p>
            <a:pPr marL="0" indent="0">
              <a:lnSpc>
                <a:spcPct val="100000"/>
              </a:lnSpc>
              <a:buNone/>
            </a:pPr>
            <a:r>
              <a:rPr lang="en-CA" sz="3600" b="1" i="1" dirty="0">
                <a:solidFill>
                  <a:schemeClr val="bg1"/>
                </a:solidFill>
              </a:rPr>
              <a:t>s. 2 …“</a:t>
            </a:r>
            <a:r>
              <a:rPr lang="en-CA" sz="3600" b="1" i="1" dirty="0">
                <a:solidFill>
                  <a:srgbClr val="FFFF00"/>
                </a:solidFill>
              </a:rPr>
              <a:t>sign</a:t>
            </a:r>
            <a:r>
              <a:rPr lang="en-CA" sz="3600" i="1" dirty="0">
                <a:solidFill>
                  <a:schemeClr val="bg1"/>
                </a:solidFill>
              </a:rPr>
              <a:t> includes a word, a personal name, a design, a letter, a numeral, a colour, a figurative element, a </a:t>
            </a:r>
            <a:r>
              <a:rPr lang="en-CA" sz="3600" i="1" dirty="0">
                <a:solidFill>
                  <a:srgbClr val="FFFF00"/>
                </a:solidFill>
              </a:rPr>
              <a:t>three-dimensional shape</a:t>
            </a:r>
            <a:r>
              <a:rPr lang="en-CA" sz="3600" i="1" dirty="0">
                <a:solidFill>
                  <a:schemeClr val="bg1"/>
                </a:solidFill>
              </a:rPr>
              <a:t>, a hologram, a moving image, </a:t>
            </a:r>
            <a:r>
              <a:rPr lang="en-CA" sz="3600" i="1" dirty="0">
                <a:solidFill>
                  <a:srgbClr val="FFFF00"/>
                </a:solidFill>
              </a:rPr>
              <a:t>a mode of packaging goods</a:t>
            </a:r>
            <a:r>
              <a:rPr lang="en-CA" sz="3600" i="1" dirty="0">
                <a:solidFill>
                  <a:schemeClr val="bg1"/>
                </a:solidFill>
              </a:rPr>
              <a:t>, a sound, a scent, a taste, a texture and the positioning of a sign;” </a:t>
            </a:r>
            <a:endParaRPr lang="en-US" sz="3600" i="1" dirty="0">
              <a:solidFill>
                <a:schemeClr val="bg1"/>
              </a:solidFill>
            </a:endParaRPr>
          </a:p>
        </p:txBody>
      </p:sp>
    </p:spTree>
    <p:extLst>
      <p:ext uri="{BB962C8B-B14F-4D97-AF65-F5344CB8AC3E}">
        <p14:creationId xmlns:p14="http://schemas.microsoft.com/office/powerpoint/2010/main" val="57137298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1306286"/>
            <a:ext cx="8532421" cy="4443257"/>
          </a:xfrm>
        </p:spPr>
        <p:txBody>
          <a:bodyPr>
            <a:noAutofit/>
          </a:bodyPr>
          <a:lstStyle/>
          <a:p>
            <a:pPr marL="0" indent="0">
              <a:lnSpc>
                <a:spcPct val="100000"/>
              </a:lnSpc>
              <a:buNone/>
            </a:pPr>
            <a:r>
              <a:rPr lang="en-US" sz="3600" b="1" dirty="0">
                <a:solidFill>
                  <a:schemeClr val="bg1"/>
                </a:solidFill>
              </a:rPr>
              <a:t>Distinguishing guise</a:t>
            </a:r>
          </a:p>
          <a:p>
            <a:pPr>
              <a:lnSpc>
                <a:spcPct val="100000"/>
              </a:lnSpc>
            </a:pPr>
            <a:r>
              <a:rPr lang="en-US" sz="3600" dirty="0">
                <a:solidFill>
                  <a:srgbClr val="FF0000"/>
                </a:solidFill>
                <a:latin typeface="Arial" charset="0"/>
              </a:rPr>
              <a:t>Now that distinguishing guises have ceased to exist as a separate category </a:t>
            </a:r>
            <a:r>
              <a:rPr lang="en-US" sz="3600" dirty="0">
                <a:solidFill>
                  <a:schemeClr val="bg1"/>
                </a:solidFill>
                <a:latin typeface="Arial" charset="0"/>
              </a:rPr>
              <a:t>of TM, </a:t>
            </a:r>
            <a:r>
              <a:rPr lang="en-US" sz="3600" dirty="0">
                <a:solidFill>
                  <a:srgbClr val="FFFF00"/>
                </a:solidFill>
                <a:latin typeface="Arial" charset="0"/>
              </a:rPr>
              <a:t>similar limitations </a:t>
            </a:r>
            <a:r>
              <a:rPr lang="en-US" sz="3600" dirty="0">
                <a:solidFill>
                  <a:schemeClr val="bg1"/>
                </a:solidFill>
                <a:latin typeface="Arial" charset="0"/>
              </a:rPr>
              <a:t>to those set out in the previous s. 13(1) will be </a:t>
            </a:r>
            <a:r>
              <a:rPr lang="en-US" sz="3600" dirty="0">
                <a:solidFill>
                  <a:srgbClr val="FFFF00"/>
                </a:solidFill>
                <a:latin typeface="Arial" charset="0"/>
              </a:rPr>
              <a:t>carried over elsewhere</a:t>
            </a:r>
            <a:r>
              <a:rPr lang="en-US" sz="3600" dirty="0">
                <a:solidFill>
                  <a:schemeClr val="bg1"/>
                </a:solidFill>
                <a:latin typeface="Arial" charset="0"/>
              </a:rPr>
              <a:t>, and will apply to all marks</a:t>
            </a:r>
          </a:p>
        </p:txBody>
      </p:sp>
      <p:sp>
        <p:nvSpPr>
          <p:cNvPr id="4" name="Slide Number Placeholder 3"/>
          <p:cNvSpPr>
            <a:spLocks noGrp="1"/>
          </p:cNvSpPr>
          <p:nvPr>
            <p:ph type="sldNum" sz="quarter" idx="12"/>
          </p:nvPr>
        </p:nvSpPr>
        <p:spPr/>
        <p:txBody>
          <a:bodyPr/>
          <a:lstStyle/>
          <a:p>
            <a:fld id="{600857A6-B069-5747-8C2C-4237D03FF20B}" type="slidenum">
              <a:rPr lang="en-US" smtClean="0"/>
              <a:t>176</a:t>
            </a:fld>
            <a:endParaRPr lang="en-US"/>
          </a:p>
        </p:txBody>
      </p:sp>
    </p:spTree>
    <p:extLst>
      <p:ext uri="{BB962C8B-B14F-4D97-AF65-F5344CB8AC3E}">
        <p14:creationId xmlns:p14="http://schemas.microsoft.com/office/powerpoint/2010/main" val="27300762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249382" y="1116281"/>
            <a:ext cx="8811491" cy="4633262"/>
          </a:xfrm>
        </p:spPr>
        <p:txBody>
          <a:bodyPr>
            <a:noAutofit/>
          </a:bodyPr>
          <a:lstStyle/>
          <a:p>
            <a:pPr marL="0" indent="0">
              <a:lnSpc>
                <a:spcPct val="100000"/>
              </a:lnSpc>
              <a:buNone/>
            </a:pPr>
            <a:r>
              <a:rPr lang="en-US" sz="2400" b="1" dirty="0">
                <a:solidFill>
                  <a:schemeClr val="bg1"/>
                </a:solidFill>
              </a:rPr>
              <a:t>Distinguishing guise</a:t>
            </a:r>
          </a:p>
          <a:p>
            <a:pPr>
              <a:lnSpc>
                <a:spcPct val="100000"/>
              </a:lnSpc>
            </a:pPr>
            <a:r>
              <a:rPr lang="en-US" sz="2400" dirty="0">
                <a:solidFill>
                  <a:schemeClr val="bg1"/>
                </a:solidFill>
                <a:latin typeface="Arial" charset="0"/>
              </a:rPr>
              <a:t>New 12(2): </a:t>
            </a:r>
            <a:r>
              <a:rPr lang="en-CA" sz="2400" dirty="0">
                <a:solidFill>
                  <a:schemeClr val="bg1"/>
                </a:solidFill>
              </a:rPr>
              <a:t>A trademark is </a:t>
            </a:r>
            <a:r>
              <a:rPr lang="en-CA" sz="2400" dirty="0">
                <a:solidFill>
                  <a:srgbClr val="FFFF00"/>
                </a:solidFill>
              </a:rPr>
              <a:t>not registrable if</a:t>
            </a:r>
            <a:r>
              <a:rPr lang="en-CA" sz="2400" dirty="0">
                <a:solidFill>
                  <a:schemeClr val="bg1"/>
                </a:solidFill>
              </a:rPr>
              <a:t>, in relation to the goods or services in association with which it is used or proposed to be used, </a:t>
            </a:r>
            <a:r>
              <a:rPr lang="en-CA" sz="2400" dirty="0">
                <a:solidFill>
                  <a:srgbClr val="FFFF00"/>
                </a:solidFill>
              </a:rPr>
              <a:t>its features are dictated primarily by a utilitarian function</a:t>
            </a:r>
          </a:p>
          <a:p>
            <a:pPr>
              <a:lnSpc>
                <a:spcPct val="100000"/>
              </a:lnSpc>
            </a:pPr>
            <a:r>
              <a:rPr lang="en-CA" sz="2400" dirty="0">
                <a:solidFill>
                  <a:schemeClr val="bg1"/>
                </a:solidFill>
                <a:latin typeface="Arial" charset="0"/>
              </a:rPr>
              <a:t>New 18.1: </a:t>
            </a:r>
            <a:r>
              <a:rPr lang="en-CA" sz="2400" dirty="0">
                <a:solidFill>
                  <a:schemeClr val="bg1"/>
                </a:solidFill>
              </a:rPr>
              <a:t>The registration of a </a:t>
            </a:r>
            <a:r>
              <a:rPr lang="en-CA" sz="2400" dirty="0">
                <a:solidFill>
                  <a:srgbClr val="FFFF00"/>
                </a:solidFill>
              </a:rPr>
              <a:t>trademark may be expunged </a:t>
            </a:r>
            <a:r>
              <a:rPr lang="en-CA" sz="2400" dirty="0">
                <a:solidFill>
                  <a:schemeClr val="bg1"/>
                </a:solidFill>
              </a:rPr>
              <a:t>by the Federal Court on the application of any interested person if the Court decides that the </a:t>
            </a:r>
            <a:r>
              <a:rPr lang="en-CA" sz="2400" dirty="0">
                <a:solidFill>
                  <a:srgbClr val="FFFF00"/>
                </a:solidFill>
              </a:rPr>
              <a:t>registration is likely to unreasonably limit the development of any art or industry</a:t>
            </a:r>
          </a:p>
          <a:p>
            <a:pPr>
              <a:lnSpc>
                <a:spcPct val="100000"/>
              </a:lnSpc>
            </a:pPr>
            <a:r>
              <a:rPr lang="en-CA" sz="2400" dirty="0">
                <a:solidFill>
                  <a:schemeClr val="bg1"/>
                </a:solidFill>
                <a:latin typeface="Arial" charset="0"/>
              </a:rPr>
              <a:t>20(1.2): </a:t>
            </a:r>
            <a:r>
              <a:rPr lang="en-CA" sz="2400" dirty="0">
                <a:solidFill>
                  <a:schemeClr val="bg1"/>
                </a:solidFill>
              </a:rPr>
              <a:t>The </a:t>
            </a:r>
            <a:r>
              <a:rPr lang="en-CA" sz="2400" dirty="0">
                <a:solidFill>
                  <a:srgbClr val="FFFF00"/>
                </a:solidFill>
              </a:rPr>
              <a:t>registration of a trademark does not prevent a person from using any utilitarian feature </a:t>
            </a:r>
            <a:r>
              <a:rPr lang="en-CA" sz="2400" dirty="0">
                <a:solidFill>
                  <a:schemeClr val="bg1"/>
                </a:solidFill>
              </a:rPr>
              <a:t>embodied in the trademark</a:t>
            </a:r>
            <a:endParaRPr lang="en-US" sz="2400" dirty="0">
              <a:solidFill>
                <a:schemeClr val="bg1"/>
              </a:solidFill>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177</a:t>
            </a:fld>
            <a:endParaRPr lang="en-US"/>
          </a:p>
        </p:txBody>
      </p:sp>
    </p:spTree>
    <p:extLst>
      <p:ext uri="{BB962C8B-B14F-4D97-AF65-F5344CB8AC3E}">
        <p14:creationId xmlns:p14="http://schemas.microsoft.com/office/powerpoint/2010/main" val="27195465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4633"/>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237507" y="918452"/>
            <a:ext cx="8775864" cy="4947958"/>
          </a:xfrm>
        </p:spPr>
        <p:txBody>
          <a:bodyPr>
            <a:normAutofit fontScale="92500" lnSpcReduction="20000"/>
          </a:bodyPr>
          <a:lstStyle/>
          <a:p>
            <a:pPr marL="57150" indent="0">
              <a:lnSpc>
                <a:spcPct val="110000"/>
              </a:lnSpc>
              <a:buNone/>
            </a:pPr>
            <a:r>
              <a:rPr lang="en-US" sz="2800" i="1" dirty="0" err="1">
                <a:solidFill>
                  <a:srgbClr val="00B0F0"/>
                </a:solidFill>
                <a:latin typeface="Arial" charset="0"/>
              </a:rPr>
              <a:t>Glaxo</a:t>
            </a:r>
            <a:r>
              <a:rPr lang="en-US" sz="2800" i="1" dirty="0">
                <a:solidFill>
                  <a:srgbClr val="00B0F0"/>
                </a:solidFill>
                <a:latin typeface="Arial" charset="0"/>
              </a:rPr>
              <a:t> </a:t>
            </a:r>
            <a:r>
              <a:rPr lang="en-US" sz="2800" i="1" dirty="0" err="1">
                <a:solidFill>
                  <a:srgbClr val="00B0F0"/>
                </a:solidFill>
                <a:latin typeface="Arial" charset="0"/>
              </a:rPr>
              <a:t>Wellcome</a:t>
            </a:r>
            <a:r>
              <a:rPr lang="en-US" sz="2800" i="1" dirty="0">
                <a:solidFill>
                  <a:srgbClr val="00B0F0"/>
                </a:solidFill>
                <a:latin typeface="Arial" charset="0"/>
              </a:rPr>
              <a:t> Inc. v. </a:t>
            </a:r>
            <a:r>
              <a:rPr lang="en-US" sz="2800" i="1" dirty="0" err="1">
                <a:solidFill>
                  <a:srgbClr val="00B0F0"/>
                </a:solidFill>
                <a:latin typeface="Arial" charset="0"/>
              </a:rPr>
              <a:t>Novopharm</a:t>
            </a:r>
            <a:r>
              <a:rPr lang="en-US" sz="2800" i="1" dirty="0">
                <a:solidFill>
                  <a:srgbClr val="00B0F0"/>
                </a:solidFill>
                <a:latin typeface="Arial" charset="0"/>
              </a:rPr>
              <a:t> Ltd </a:t>
            </a:r>
            <a:r>
              <a:rPr lang="en-US" sz="2800" dirty="0">
                <a:solidFill>
                  <a:schemeClr val="bg1"/>
                </a:solidFill>
                <a:latin typeface="Arial" charset="0"/>
              </a:rPr>
              <a:t>(2000)</a:t>
            </a:r>
          </a:p>
          <a:p>
            <a:pPr>
              <a:lnSpc>
                <a:spcPct val="110000"/>
              </a:lnSpc>
            </a:pPr>
            <a:r>
              <a:rPr lang="en-US" sz="2800" dirty="0">
                <a:solidFill>
                  <a:schemeClr val="bg1"/>
                </a:solidFill>
                <a:latin typeface="Arial" charset="0"/>
              </a:rPr>
              <a:t>Glaxo sought registration the distinguishing guise for a six sided tablet, shaped as a shield.</a:t>
            </a:r>
          </a:p>
          <a:p>
            <a:pPr>
              <a:lnSpc>
                <a:spcPct val="110000"/>
              </a:lnSpc>
            </a:pPr>
            <a:r>
              <a:rPr lang="en-US" sz="2800" dirty="0">
                <a:solidFill>
                  <a:schemeClr val="bg1"/>
                </a:solidFill>
                <a:latin typeface="Arial" charset="0"/>
              </a:rPr>
              <a:t>Principles</a:t>
            </a:r>
          </a:p>
          <a:p>
            <a:pPr lvl="1">
              <a:lnSpc>
                <a:spcPct val="110000"/>
              </a:lnSpc>
              <a:buFont typeface="Courier New" panose="02070309020205020404" pitchFamily="49" charset="0"/>
              <a:buChar char="o"/>
            </a:pPr>
            <a:r>
              <a:rPr lang="en-US" sz="2800" dirty="0">
                <a:solidFill>
                  <a:srgbClr val="FFFF00"/>
                </a:solidFill>
                <a:latin typeface="Arial" charset="0"/>
              </a:rPr>
              <a:t>Not required to show that most adult Canadians recognize</a:t>
            </a:r>
            <a:r>
              <a:rPr lang="en-US" sz="2800" dirty="0">
                <a:solidFill>
                  <a:schemeClr val="bg1"/>
                </a:solidFill>
                <a:latin typeface="Arial" charset="0"/>
              </a:rPr>
              <a:t> the applicant’s distinguishing guise</a:t>
            </a:r>
          </a:p>
          <a:p>
            <a:pPr lvl="1">
              <a:lnSpc>
                <a:spcPct val="110000"/>
              </a:lnSpc>
              <a:buFont typeface="Courier New" panose="02070309020205020404" pitchFamily="49" charset="0"/>
              <a:buChar char="o"/>
            </a:pPr>
            <a:r>
              <a:rPr lang="en-US" sz="2800" dirty="0">
                <a:solidFill>
                  <a:schemeClr val="bg1"/>
                </a:solidFill>
                <a:latin typeface="Arial" charset="0"/>
              </a:rPr>
              <a:t>Although the shape of a product can constitute a mark, the </a:t>
            </a:r>
            <a:r>
              <a:rPr lang="en-US" sz="2800" dirty="0">
                <a:solidFill>
                  <a:srgbClr val="FFFF00"/>
                </a:solidFill>
                <a:latin typeface="Arial" charset="0"/>
              </a:rPr>
              <a:t>mark is usually weak</a:t>
            </a:r>
          </a:p>
          <a:p>
            <a:pPr lvl="1">
              <a:lnSpc>
                <a:spcPct val="110000"/>
              </a:lnSpc>
              <a:buFont typeface="Courier New" panose="02070309020205020404" pitchFamily="49" charset="0"/>
              <a:buChar char="o"/>
            </a:pPr>
            <a:r>
              <a:rPr lang="en-US" sz="2800" dirty="0">
                <a:solidFill>
                  <a:schemeClr val="bg1"/>
                </a:solidFill>
                <a:latin typeface="Arial" charset="0"/>
              </a:rPr>
              <a:t>The </a:t>
            </a:r>
            <a:r>
              <a:rPr lang="en-US" sz="2800" dirty="0">
                <a:solidFill>
                  <a:srgbClr val="FFFF00"/>
                </a:solidFill>
                <a:latin typeface="Arial" charset="0"/>
              </a:rPr>
              <a:t>standard of proof in distinguishing guise </a:t>
            </a:r>
            <a:r>
              <a:rPr lang="en-US" sz="2800" dirty="0">
                <a:solidFill>
                  <a:schemeClr val="bg1"/>
                </a:solidFill>
                <a:latin typeface="Arial" charset="0"/>
              </a:rPr>
              <a:t>cases under is the </a:t>
            </a:r>
            <a:r>
              <a:rPr lang="en-US" sz="2800" dirty="0">
                <a:solidFill>
                  <a:srgbClr val="FFFF00"/>
                </a:solidFill>
                <a:latin typeface="Arial" charset="0"/>
              </a:rPr>
              <a:t>same as in other registration cases</a:t>
            </a:r>
          </a:p>
          <a:p>
            <a:pPr lvl="1">
              <a:lnSpc>
                <a:spcPct val="110000"/>
              </a:lnSpc>
              <a:buFont typeface="Courier New" panose="02070309020205020404" pitchFamily="49" charset="0"/>
              <a:buChar char="o"/>
            </a:pPr>
            <a:r>
              <a:rPr lang="en-US" sz="2800" dirty="0">
                <a:solidFill>
                  <a:schemeClr val="bg1"/>
                </a:solidFill>
                <a:latin typeface="Arial" charset="0"/>
              </a:rPr>
              <a:t>Relevant period of </a:t>
            </a:r>
            <a:r>
              <a:rPr lang="en-US" sz="2800" dirty="0">
                <a:solidFill>
                  <a:srgbClr val="FFFF00"/>
                </a:solidFill>
                <a:latin typeface="Arial" charset="0"/>
              </a:rPr>
              <a:t>time for distinctiveness </a:t>
            </a:r>
            <a:r>
              <a:rPr lang="en-US" sz="2800" dirty="0">
                <a:solidFill>
                  <a:schemeClr val="bg1"/>
                </a:solidFill>
                <a:latin typeface="Arial" charset="0"/>
                <a:sym typeface="Wingdings" pitchFamily="2" charset="2"/>
              </a:rPr>
              <a:t></a:t>
            </a:r>
            <a:r>
              <a:rPr lang="en-US" sz="2800" dirty="0">
                <a:solidFill>
                  <a:schemeClr val="bg1"/>
                </a:solidFill>
                <a:latin typeface="Arial" charset="0"/>
              </a:rPr>
              <a:t> </a:t>
            </a:r>
            <a:r>
              <a:rPr lang="en-US" sz="2800" dirty="0">
                <a:solidFill>
                  <a:srgbClr val="FFFF00"/>
                </a:solidFill>
                <a:latin typeface="Arial" charset="0"/>
              </a:rPr>
              <a:t>date of application</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178</a:t>
            </a:fld>
            <a:endParaRPr lang="en-US"/>
          </a:p>
        </p:txBody>
      </p:sp>
    </p:spTree>
    <p:extLst>
      <p:ext uri="{BB962C8B-B14F-4D97-AF65-F5344CB8AC3E}">
        <p14:creationId xmlns:p14="http://schemas.microsoft.com/office/powerpoint/2010/main" val="158160415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1143000"/>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rPr>
              <a:t>Special Marks</a:t>
            </a:r>
          </a:p>
        </p:txBody>
      </p:sp>
      <p:sp>
        <p:nvSpPr>
          <p:cNvPr id="2" name="Content Placeholder 1"/>
          <p:cNvSpPr>
            <a:spLocks noGrp="1"/>
          </p:cNvSpPr>
          <p:nvPr>
            <p:ph idx="1"/>
          </p:nvPr>
        </p:nvSpPr>
        <p:spPr/>
        <p:txBody>
          <a:bodyPr>
            <a:normAutofit/>
          </a:bodyPr>
          <a:lstStyle/>
          <a:p>
            <a:pPr marL="0" indent="0">
              <a:lnSpc>
                <a:spcPct val="100000"/>
              </a:lnSpc>
              <a:buNone/>
            </a:pPr>
            <a:r>
              <a:rPr lang="en-US" sz="3200" dirty="0">
                <a:solidFill>
                  <a:schemeClr val="bg1"/>
                </a:solidFill>
              </a:rPr>
              <a:t>S. 9 Trademarks Act</a:t>
            </a:r>
          </a:p>
          <a:p>
            <a:pPr>
              <a:lnSpc>
                <a:spcPct val="100000"/>
              </a:lnSpc>
            </a:pPr>
            <a:r>
              <a:rPr lang="en-US" sz="3200" dirty="0">
                <a:solidFill>
                  <a:schemeClr val="bg1"/>
                </a:solidFill>
              </a:rPr>
              <a:t>Two categories of </a:t>
            </a:r>
            <a:r>
              <a:rPr lang="en-US" sz="3200" dirty="0">
                <a:solidFill>
                  <a:srgbClr val="FF0000"/>
                </a:solidFill>
              </a:rPr>
              <a:t>prohibited marks</a:t>
            </a:r>
          </a:p>
          <a:p>
            <a:pPr lvl="1">
              <a:lnSpc>
                <a:spcPct val="100000"/>
              </a:lnSpc>
              <a:buFont typeface="Courier New" panose="02070309020205020404" pitchFamily="49" charset="0"/>
              <a:buChar char="o"/>
            </a:pPr>
            <a:r>
              <a:rPr lang="en-US" sz="3200" dirty="0">
                <a:solidFill>
                  <a:srgbClr val="FFFF00"/>
                </a:solidFill>
              </a:rPr>
              <a:t>Absolute prohibitions</a:t>
            </a:r>
          </a:p>
          <a:p>
            <a:pPr lvl="1">
              <a:lnSpc>
                <a:spcPct val="100000"/>
              </a:lnSpc>
              <a:buFont typeface="Courier New" panose="02070309020205020404" pitchFamily="49" charset="0"/>
              <a:buChar char="o"/>
            </a:pPr>
            <a:r>
              <a:rPr lang="en-US" sz="3200" dirty="0">
                <a:solidFill>
                  <a:srgbClr val="FFFF00"/>
                </a:solidFill>
              </a:rPr>
              <a:t>Official marks </a:t>
            </a:r>
            <a:r>
              <a:rPr lang="en-US" sz="3200" dirty="0">
                <a:solidFill>
                  <a:schemeClr val="bg1"/>
                </a:solidFill>
              </a:rPr>
              <a:t>(9(1)(n)(iii)) </a:t>
            </a:r>
          </a:p>
          <a:p>
            <a:pPr>
              <a:lnSpc>
                <a:spcPct val="100000"/>
              </a:lnSpc>
            </a:pPr>
            <a:r>
              <a:rPr lang="en-US" sz="3200" dirty="0">
                <a:solidFill>
                  <a:schemeClr val="bg1"/>
                </a:solidFill>
              </a:rPr>
              <a:t>What policy reasons could justify including a type of symbol/mark on the list of absolute prohibitions?</a:t>
            </a:r>
          </a:p>
        </p:txBody>
      </p:sp>
      <p:sp>
        <p:nvSpPr>
          <p:cNvPr id="4" name="Slide Number Placeholder 3"/>
          <p:cNvSpPr>
            <a:spLocks noGrp="1"/>
          </p:cNvSpPr>
          <p:nvPr>
            <p:ph type="sldNum" sz="quarter" idx="12"/>
          </p:nvPr>
        </p:nvSpPr>
        <p:spPr/>
        <p:txBody>
          <a:bodyPr/>
          <a:lstStyle/>
          <a:p>
            <a:fld id="{600857A6-B069-5747-8C2C-4237D03FF20B}" type="slidenum">
              <a:rPr lang="en-US" smtClean="0"/>
              <a:t>179</a:t>
            </a:fld>
            <a:endParaRPr lang="en-US"/>
          </a:p>
        </p:txBody>
      </p:sp>
    </p:spTree>
    <p:extLst>
      <p:ext uri="{BB962C8B-B14F-4D97-AF65-F5344CB8AC3E}">
        <p14:creationId xmlns:p14="http://schemas.microsoft.com/office/powerpoint/2010/main" val="91909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0637D87-10B4-5B42-BCB3-FD67B9691767}"/>
              </a:ext>
            </a:extLst>
          </p:cNvPr>
          <p:cNvPicPr>
            <a:picLocks noChangeAspect="1"/>
          </p:cNvPicPr>
          <p:nvPr/>
        </p:nvPicPr>
        <p:blipFill>
          <a:blip r:embed="rId2"/>
          <a:stretch>
            <a:fillRect/>
          </a:stretch>
        </p:blipFill>
        <p:spPr>
          <a:xfrm>
            <a:off x="2889480" y="133815"/>
            <a:ext cx="3365040" cy="5698273"/>
          </a:xfrm>
          <a:prstGeom prst="rect">
            <a:avLst/>
          </a:prstGeom>
        </p:spPr>
      </p:pic>
    </p:spTree>
    <p:extLst>
      <p:ext uri="{BB962C8B-B14F-4D97-AF65-F5344CB8AC3E}">
        <p14:creationId xmlns:p14="http://schemas.microsoft.com/office/powerpoint/2010/main" val="29271885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US" sz="2800" dirty="0">
                <a:solidFill>
                  <a:schemeClr val="bg1"/>
                </a:solidFill>
                <a:latin typeface="Arial" charset="0"/>
              </a:rPr>
              <a:t>S. 9(1)(n)(iii): </a:t>
            </a:r>
          </a:p>
          <a:p>
            <a:pPr lvl="1">
              <a:lnSpc>
                <a:spcPct val="100000"/>
              </a:lnSpc>
              <a:buFont typeface="Courier New" panose="02070309020205020404" pitchFamily="49" charset="0"/>
              <a:buChar char="o"/>
            </a:pPr>
            <a:r>
              <a:rPr lang="en-US" sz="2800" dirty="0">
                <a:solidFill>
                  <a:srgbClr val="FFFF00"/>
                </a:solidFill>
                <a:latin typeface="Arial" charset="0"/>
              </a:rPr>
              <a:t>Allows</a:t>
            </a:r>
            <a:r>
              <a:rPr lang="en-US" sz="2800" dirty="0">
                <a:solidFill>
                  <a:schemeClr val="bg1"/>
                </a:solidFill>
                <a:latin typeface="Arial" charset="0"/>
              </a:rPr>
              <a:t> entities which are </a:t>
            </a:r>
            <a:r>
              <a:rPr lang="ja-JP" altLang="en-US" sz="2800" dirty="0">
                <a:solidFill>
                  <a:schemeClr val="bg1"/>
                </a:solidFill>
                <a:latin typeface="Arial" charset="0"/>
              </a:rPr>
              <a:t>“</a:t>
            </a:r>
            <a:r>
              <a:rPr lang="en-US" sz="2800" dirty="0">
                <a:solidFill>
                  <a:srgbClr val="FFFF00"/>
                </a:solidFill>
                <a:latin typeface="Arial" charset="0"/>
              </a:rPr>
              <a:t>public authorities</a:t>
            </a:r>
            <a:r>
              <a:rPr lang="ja-JP" altLang="en-US" sz="2800" dirty="0">
                <a:solidFill>
                  <a:schemeClr val="bg1"/>
                </a:solidFill>
                <a:latin typeface="Arial" charset="0"/>
              </a:rPr>
              <a:t>”</a:t>
            </a:r>
            <a:r>
              <a:rPr lang="en-US" sz="2800" dirty="0">
                <a:solidFill>
                  <a:schemeClr val="bg1"/>
                </a:solidFill>
                <a:latin typeface="Arial" charset="0"/>
              </a:rPr>
              <a:t> to request the Registrar of Trade-marks </a:t>
            </a:r>
            <a:r>
              <a:rPr lang="en-US" sz="2800" dirty="0">
                <a:solidFill>
                  <a:srgbClr val="FFFF00"/>
                </a:solidFill>
                <a:latin typeface="Arial" charset="0"/>
              </a:rPr>
              <a:t>to give public notice of their adoption </a:t>
            </a:r>
            <a:r>
              <a:rPr lang="en-US" sz="2800" dirty="0">
                <a:solidFill>
                  <a:schemeClr val="bg1"/>
                </a:solidFill>
                <a:latin typeface="Arial" charset="0"/>
              </a:rPr>
              <a:t>and use </a:t>
            </a:r>
            <a:r>
              <a:rPr lang="en-US" sz="2800" dirty="0">
                <a:solidFill>
                  <a:srgbClr val="FFFF00"/>
                </a:solidFill>
                <a:latin typeface="Arial" charset="0"/>
              </a:rPr>
              <a:t>of particular names or symbols</a:t>
            </a:r>
            <a:r>
              <a:rPr lang="en-US" sz="2800" dirty="0">
                <a:solidFill>
                  <a:schemeClr val="bg1"/>
                </a:solidFill>
                <a:latin typeface="Arial" charset="0"/>
              </a:rPr>
              <a:t>.  These marks are referred to as </a:t>
            </a:r>
            <a:r>
              <a:rPr lang="ja-JP" altLang="en-US" sz="2800" dirty="0">
                <a:solidFill>
                  <a:schemeClr val="bg1"/>
                </a:solidFill>
                <a:latin typeface="Arial" charset="0"/>
              </a:rPr>
              <a:t>“</a:t>
            </a:r>
            <a:r>
              <a:rPr lang="en-US" sz="2800" dirty="0">
                <a:solidFill>
                  <a:srgbClr val="FF0000"/>
                </a:solidFill>
                <a:latin typeface="Arial" charset="0"/>
              </a:rPr>
              <a:t>official marks</a:t>
            </a:r>
            <a:r>
              <a:rPr lang="ja-JP" altLang="en-US" sz="2800" dirty="0">
                <a:solidFill>
                  <a:schemeClr val="bg1"/>
                </a:solidFill>
                <a:latin typeface="Arial" charset="0"/>
              </a:rPr>
              <a:t>”</a:t>
            </a:r>
            <a:r>
              <a:rPr lang="en-US" sz="2800" dirty="0">
                <a:solidFill>
                  <a:schemeClr val="bg1"/>
                </a:solidFill>
                <a:latin typeface="Arial" charset="0"/>
              </a:rPr>
              <a:t>. </a:t>
            </a:r>
          </a:p>
          <a:p>
            <a:pPr lvl="1">
              <a:lnSpc>
                <a:spcPct val="100000"/>
              </a:lnSpc>
              <a:buFont typeface="Courier New" panose="02070309020205020404" pitchFamily="49" charset="0"/>
              <a:buChar char="o"/>
            </a:pPr>
            <a:r>
              <a:rPr lang="en-US" sz="2800" dirty="0">
                <a:solidFill>
                  <a:schemeClr val="bg1"/>
                </a:solidFill>
                <a:latin typeface="Arial" charset="0"/>
              </a:rPr>
              <a:t>Once notice is given, these </a:t>
            </a:r>
            <a:r>
              <a:rPr lang="en-US" sz="2800" dirty="0">
                <a:solidFill>
                  <a:srgbClr val="FFFF00"/>
                </a:solidFill>
                <a:latin typeface="Arial" charset="0"/>
              </a:rPr>
              <a:t>official marks are </a:t>
            </a:r>
            <a:r>
              <a:rPr lang="en-US" sz="2800" dirty="0">
                <a:solidFill>
                  <a:schemeClr val="bg1"/>
                </a:solidFill>
                <a:latin typeface="Arial" charset="0"/>
              </a:rPr>
              <a:t>also </a:t>
            </a:r>
            <a:r>
              <a:rPr lang="en-US" sz="2800" dirty="0">
                <a:solidFill>
                  <a:srgbClr val="FFFF00"/>
                </a:solidFill>
                <a:latin typeface="Arial" charset="0"/>
              </a:rPr>
              <a:t>removed from</a:t>
            </a:r>
            <a:r>
              <a:rPr lang="en-US" sz="2800" dirty="0">
                <a:solidFill>
                  <a:schemeClr val="bg1"/>
                </a:solidFill>
                <a:latin typeface="Arial" charset="0"/>
              </a:rPr>
              <a:t> the general realm of</a:t>
            </a:r>
            <a:r>
              <a:rPr lang="en-US" sz="2800" dirty="0">
                <a:solidFill>
                  <a:srgbClr val="FFFF00"/>
                </a:solidFill>
                <a:latin typeface="Arial" charset="0"/>
              </a:rPr>
              <a:t> trade and commerce</a:t>
            </a:r>
            <a:r>
              <a:rPr lang="en-US" sz="2800" dirty="0">
                <a:solidFill>
                  <a:schemeClr val="bg1"/>
                </a:solidFill>
                <a:latin typeface="Arial" charset="0"/>
              </a:rPr>
              <a: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180</a:t>
            </a:fld>
            <a:endParaRPr lang="en-US"/>
          </a:p>
        </p:txBody>
      </p:sp>
    </p:spTree>
    <p:extLst>
      <p:ext uri="{BB962C8B-B14F-4D97-AF65-F5344CB8AC3E}">
        <p14:creationId xmlns:p14="http://schemas.microsoft.com/office/powerpoint/2010/main" val="40876834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5490"/>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192696"/>
            <a:ext cx="8617226" cy="4556847"/>
          </a:xfrm>
        </p:spPr>
        <p:txBody>
          <a:bodyPr>
            <a:noAutofit/>
          </a:bodyPr>
          <a:lstStyle/>
          <a:p>
            <a:pPr marL="0" indent="0">
              <a:lnSpc>
                <a:spcPct val="100000"/>
              </a:lnSpc>
              <a:buNone/>
            </a:pPr>
            <a:r>
              <a:rPr lang="en-US" sz="2600" dirty="0">
                <a:solidFill>
                  <a:srgbClr val="FFFF00"/>
                </a:solidFill>
                <a:latin typeface="Arial" charset="0"/>
              </a:rPr>
              <a:t>S. 9(1)(n)(iii) is controversial</a:t>
            </a:r>
          </a:p>
          <a:p>
            <a:pPr>
              <a:lnSpc>
                <a:spcPct val="100000"/>
              </a:lnSpc>
            </a:pPr>
            <a:r>
              <a:rPr lang="en-US" sz="2600" dirty="0">
                <a:solidFill>
                  <a:schemeClr val="bg1"/>
                </a:solidFill>
                <a:latin typeface="Arial" charset="0"/>
              </a:rPr>
              <a:t>S. 9(1) </a:t>
            </a:r>
            <a:r>
              <a:rPr lang="en-US" sz="2600" dirty="0">
                <a:solidFill>
                  <a:srgbClr val="FFFF00"/>
                </a:solidFill>
                <a:latin typeface="Arial" charset="0"/>
              </a:rPr>
              <a:t>prohibits anyone else from adopting an official mark</a:t>
            </a:r>
            <a:r>
              <a:rPr lang="en-US" sz="2600" dirty="0">
                <a:solidFill>
                  <a:schemeClr val="bg1"/>
                </a:solidFill>
                <a:latin typeface="Arial" charset="0"/>
              </a:rPr>
              <a:t>. This prohibition is </a:t>
            </a:r>
            <a:r>
              <a:rPr lang="en-US" sz="2600" dirty="0">
                <a:solidFill>
                  <a:srgbClr val="FF0000"/>
                </a:solidFill>
                <a:latin typeface="Arial" charset="0"/>
              </a:rPr>
              <a:t>absolute</a:t>
            </a:r>
            <a:r>
              <a:rPr lang="en-US" sz="2600" dirty="0">
                <a:solidFill>
                  <a:schemeClr val="bg1"/>
                </a:solidFill>
                <a:latin typeface="Arial" charset="0"/>
              </a:rPr>
              <a:t>.</a:t>
            </a:r>
          </a:p>
          <a:p>
            <a:pPr>
              <a:lnSpc>
                <a:spcPct val="100000"/>
              </a:lnSpc>
            </a:pPr>
            <a:r>
              <a:rPr lang="en-US" sz="2600" dirty="0">
                <a:solidFill>
                  <a:srgbClr val="FFFF00"/>
                </a:solidFill>
                <a:latin typeface="Arial" charset="0"/>
              </a:rPr>
              <a:t>None of the usual formalities </a:t>
            </a:r>
            <a:r>
              <a:rPr lang="en-US" sz="2600" dirty="0">
                <a:solidFill>
                  <a:schemeClr val="bg1"/>
                </a:solidFill>
                <a:latin typeface="Arial" charset="0"/>
              </a:rPr>
              <a:t>for the adoption of official marks</a:t>
            </a:r>
          </a:p>
          <a:p>
            <a:pPr>
              <a:lnSpc>
                <a:spcPct val="100000"/>
              </a:lnSpc>
            </a:pPr>
            <a:r>
              <a:rPr lang="en-US" sz="2600" dirty="0">
                <a:solidFill>
                  <a:srgbClr val="FFFF00"/>
                </a:solidFill>
                <a:latin typeface="Arial" charset="0"/>
              </a:rPr>
              <a:t>No opposition proceeding; no scrutiny by Registrar</a:t>
            </a:r>
          </a:p>
          <a:p>
            <a:pPr>
              <a:lnSpc>
                <a:spcPct val="100000"/>
              </a:lnSpc>
            </a:pPr>
            <a:r>
              <a:rPr lang="en-US" sz="2600" dirty="0">
                <a:solidFill>
                  <a:srgbClr val="FFFF00"/>
                </a:solidFill>
                <a:latin typeface="Arial" charset="0"/>
              </a:rPr>
              <a:t>Mark can be descriptive</a:t>
            </a:r>
            <a:r>
              <a:rPr lang="en-US" sz="2600" dirty="0">
                <a:solidFill>
                  <a:schemeClr val="bg1"/>
                </a:solidFill>
                <a:latin typeface="Arial" charset="0"/>
              </a:rPr>
              <a:t>; not required to be distinctive of wares, services</a:t>
            </a:r>
          </a:p>
          <a:p>
            <a:pPr>
              <a:lnSpc>
                <a:spcPct val="100000"/>
              </a:lnSpc>
            </a:pPr>
            <a:r>
              <a:rPr lang="en-US" sz="2600" dirty="0">
                <a:solidFill>
                  <a:srgbClr val="FFFF00"/>
                </a:solidFill>
                <a:latin typeface="Arial" charset="0"/>
              </a:rPr>
              <a:t>No need to renew</a:t>
            </a:r>
            <a:r>
              <a:rPr lang="en-US" sz="2600" dirty="0">
                <a:solidFill>
                  <a:schemeClr val="bg1"/>
                </a:solidFill>
                <a:latin typeface="Arial" charset="0"/>
              </a:rPr>
              <a:t>; no provisions to remove unused marks</a:t>
            </a:r>
          </a:p>
        </p:txBody>
      </p:sp>
      <p:sp>
        <p:nvSpPr>
          <p:cNvPr id="4" name="Slide Number Placeholder 3"/>
          <p:cNvSpPr>
            <a:spLocks noGrp="1"/>
          </p:cNvSpPr>
          <p:nvPr>
            <p:ph type="sldNum" sz="quarter" idx="12"/>
          </p:nvPr>
        </p:nvSpPr>
        <p:spPr/>
        <p:txBody>
          <a:bodyPr/>
          <a:lstStyle/>
          <a:p>
            <a:fld id="{600857A6-B069-5747-8C2C-4237D03FF20B}" type="slidenum">
              <a:rPr lang="en-US" smtClean="0"/>
              <a:t>181</a:t>
            </a:fld>
            <a:endParaRPr lang="en-US"/>
          </a:p>
        </p:txBody>
      </p:sp>
    </p:spTree>
    <p:extLst>
      <p:ext uri="{BB962C8B-B14F-4D97-AF65-F5344CB8AC3E}">
        <p14:creationId xmlns:p14="http://schemas.microsoft.com/office/powerpoint/2010/main" val="21482664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878"/>
            <a:ext cx="8229600" cy="100157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199" y="1235034"/>
            <a:ext cx="8496795" cy="4514509"/>
          </a:xfrm>
        </p:spPr>
        <p:txBody>
          <a:bodyPr>
            <a:normAutofit/>
          </a:bodyPr>
          <a:lstStyle/>
          <a:p>
            <a:pPr marL="0" indent="0">
              <a:lnSpc>
                <a:spcPct val="100000"/>
              </a:lnSpc>
              <a:buNone/>
            </a:pPr>
            <a:r>
              <a:rPr lang="en-US" sz="3200" dirty="0">
                <a:solidFill>
                  <a:srgbClr val="FFFF00"/>
                </a:solidFill>
                <a:latin typeface="Arial" charset="0"/>
              </a:rPr>
              <a:t>Statutory requirements </a:t>
            </a:r>
            <a:r>
              <a:rPr lang="en-US" sz="3200" dirty="0">
                <a:solidFill>
                  <a:schemeClr val="bg1"/>
                </a:solidFill>
                <a:latin typeface="Arial" charset="0"/>
              </a:rPr>
              <a:t>for public authorities</a:t>
            </a:r>
          </a:p>
          <a:p>
            <a:pPr marL="971550" lvl="1" indent="-514350">
              <a:lnSpc>
                <a:spcPct val="100000"/>
              </a:lnSpc>
              <a:buFont typeface="+mj-lt"/>
              <a:buAutoNum type="arabicPeriod"/>
            </a:pPr>
            <a:r>
              <a:rPr lang="en-US" sz="3200" dirty="0">
                <a:solidFill>
                  <a:schemeClr val="bg1"/>
                </a:solidFill>
                <a:latin typeface="Arial" charset="0"/>
              </a:rPr>
              <a:t>Mark must have been </a:t>
            </a:r>
            <a:r>
              <a:rPr lang="en-US" sz="3200" dirty="0">
                <a:solidFill>
                  <a:srgbClr val="FFFF00"/>
                </a:solidFill>
                <a:latin typeface="Arial" charset="0"/>
              </a:rPr>
              <a:t>adopted and used</a:t>
            </a:r>
          </a:p>
          <a:p>
            <a:pPr marL="971550" lvl="1" indent="-514350">
              <a:lnSpc>
                <a:spcPct val="100000"/>
              </a:lnSpc>
              <a:buFont typeface="+mj-lt"/>
              <a:buAutoNum type="arabicPeriod"/>
            </a:pPr>
            <a:r>
              <a:rPr lang="en-US" sz="3200" dirty="0">
                <a:solidFill>
                  <a:schemeClr val="bg1"/>
                </a:solidFill>
                <a:latin typeface="Arial" charset="0"/>
              </a:rPr>
              <a:t>Adoption and </a:t>
            </a:r>
            <a:r>
              <a:rPr lang="en-US" sz="3200" dirty="0">
                <a:solidFill>
                  <a:srgbClr val="FFFF00"/>
                </a:solidFill>
                <a:latin typeface="Arial" charset="0"/>
              </a:rPr>
              <a:t>use has to be by a public authority</a:t>
            </a:r>
            <a:r>
              <a:rPr lang="en-US" sz="3200" dirty="0">
                <a:solidFill>
                  <a:schemeClr val="bg1"/>
                </a:solidFill>
                <a:latin typeface="Arial" charset="0"/>
              </a:rPr>
              <a:t> in Canada</a:t>
            </a:r>
          </a:p>
          <a:p>
            <a:pPr marL="971550" lvl="1" indent="-514350">
              <a:lnSpc>
                <a:spcPct val="100000"/>
              </a:lnSpc>
              <a:buFont typeface="+mj-lt"/>
              <a:buAutoNum type="arabicPeriod"/>
            </a:pPr>
            <a:r>
              <a:rPr lang="en-US" sz="3200" dirty="0">
                <a:solidFill>
                  <a:schemeClr val="bg1"/>
                </a:solidFill>
                <a:latin typeface="Arial" charset="0"/>
              </a:rPr>
              <a:t>Adoption and use must be </a:t>
            </a:r>
            <a:r>
              <a:rPr lang="en-US" sz="3200" dirty="0">
                <a:solidFill>
                  <a:srgbClr val="FFFF00"/>
                </a:solidFill>
                <a:latin typeface="Arial" charset="0"/>
              </a:rPr>
              <a:t>as an official mark</a:t>
            </a:r>
            <a:r>
              <a:rPr lang="en-US" sz="3200" dirty="0">
                <a:solidFill>
                  <a:schemeClr val="bg1"/>
                </a:solidFill>
                <a:latin typeface="Arial" charset="0"/>
              </a:rPr>
              <a:t> for wares and services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182</a:t>
            </a:fld>
            <a:endParaRPr lang="en-US"/>
          </a:p>
        </p:txBody>
      </p:sp>
    </p:spTree>
    <p:extLst>
      <p:ext uri="{BB962C8B-B14F-4D97-AF65-F5344CB8AC3E}">
        <p14:creationId xmlns:p14="http://schemas.microsoft.com/office/powerpoint/2010/main" val="38556035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84633"/>
            <a:ext cx="8229600" cy="71695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30629" y="1033154"/>
            <a:ext cx="8823365" cy="4833256"/>
          </a:xfrm>
        </p:spPr>
        <p:txBody>
          <a:bodyPr>
            <a:normAutofit fontScale="92500"/>
          </a:bodyPr>
          <a:lstStyle/>
          <a:p>
            <a:pPr>
              <a:lnSpc>
                <a:spcPct val="100000"/>
              </a:lnSpc>
            </a:pPr>
            <a:r>
              <a:rPr lang="en-US" sz="2400" i="1" dirty="0">
                <a:solidFill>
                  <a:srgbClr val="00B0F0"/>
                </a:solidFill>
                <a:latin typeface="+mn-lt"/>
              </a:rPr>
              <a:t>Ontario </a:t>
            </a:r>
            <a:r>
              <a:rPr lang="en-US" sz="2400" i="1" dirty="0" err="1">
                <a:solidFill>
                  <a:srgbClr val="00B0F0"/>
                </a:solidFill>
                <a:latin typeface="+mn-lt"/>
              </a:rPr>
              <a:t>Ass’n</a:t>
            </a:r>
            <a:r>
              <a:rPr lang="en-US" sz="2400" i="1" dirty="0">
                <a:solidFill>
                  <a:srgbClr val="00B0F0"/>
                </a:solidFill>
                <a:latin typeface="+mn-lt"/>
              </a:rPr>
              <a:t> of Architects v. Ontario Ass</a:t>
            </a:r>
            <a:r>
              <a:rPr lang="en-CA" sz="2400" i="1" dirty="0">
                <a:solidFill>
                  <a:srgbClr val="00B0F0"/>
                </a:solidFill>
                <a:latin typeface="+mn-lt"/>
              </a:rPr>
              <a:t>n</a:t>
            </a:r>
            <a:r>
              <a:rPr lang="en-US" sz="2400" i="1" dirty="0">
                <a:solidFill>
                  <a:srgbClr val="00B0F0"/>
                </a:solidFill>
                <a:latin typeface="+mn-lt"/>
              </a:rPr>
              <a:t> of Architectural Technologists</a:t>
            </a:r>
            <a:r>
              <a:rPr lang="en-US" sz="2400" dirty="0">
                <a:solidFill>
                  <a:srgbClr val="00B0F0"/>
                </a:solidFill>
                <a:latin typeface="+mn-lt"/>
              </a:rPr>
              <a:t>, </a:t>
            </a:r>
            <a:r>
              <a:rPr lang="en-US" sz="2400" dirty="0">
                <a:solidFill>
                  <a:schemeClr val="bg1"/>
                </a:solidFill>
                <a:latin typeface="+mn-lt"/>
              </a:rPr>
              <a:t>[2003] 1 F.C. 331 (FCA)</a:t>
            </a:r>
          </a:p>
          <a:p>
            <a:pPr>
              <a:lnSpc>
                <a:spcPct val="100000"/>
              </a:lnSpc>
            </a:pPr>
            <a:r>
              <a:rPr lang="en-CA" sz="2400" dirty="0">
                <a:solidFill>
                  <a:srgbClr val="FFFF00"/>
                </a:solidFill>
              </a:rPr>
              <a:t>Public notice </a:t>
            </a:r>
            <a:r>
              <a:rPr lang="en-CA" sz="2400" dirty="0">
                <a:solidFill>
                  <a:schemeClr val="bg1"/>
                </a:solidFill>
              </a:rPr>
              <a:t>was given that the Association of </a:t>
            </a:r>
            <a:r>
              <a:rPr lang="en-CA" sz="2400" dirty="0">
                <a:solidFill>
                  <a:srgbClr val="FFFF00"/>
                </a:solidFill>
              </a:rPr>
              <a:t>Architectural Technologists of Ontario</a:t>
            </a:r>
            <a:r>
              <a:rPr lang="en-CA" sz="2400" dirty="0">
                <a:solidFill>
                  <a:schemeClr val="bg1"/>
                </a:solidFill>
              </a:rPr>
              <a:t>, a self-regulatory professional body and Ontario non-for-profit corporation without share capital, adopted and used as official marks for services – the words </a:t>
            </a:r>
            <a:r>
              <a:rPr lang="en-CA" sz="2400" dirty="0">
                <a:solidFill>
                  <a:srgbClr val="FFFF00"/>
                </a:solidFill>
              </a:rPr>
              <a:t>ARCHITECTURAL TECHNICIAN, ARCHITECTE-TECHNICIEN, ARCHITECTURAL TECHNOLOGIST, ARCHITECTE-TECHNOLOGUE</a:t>
            </a:r>
            <a:r>
              <a:rPr lang="en-CA" sz="2400" dirty="0">
                <a:solidFill>
                  <a:schemeClr val="bg1"/>
                </a:solidFill>
              </a:rPr>
              <a:t>. As a </a:t>
            </a:r>
            <a:r>
              <a:rPr lang="en-CA" sz="2400" dirty="0">
                <a:solidFill>
                  <a:srgbClr val="FFFF00"/>
                </a:solidFill>
              </a:rPr>
              <a:t>result</a:t>
            </a:r>
            <a:r>
              <a:rPr lang="en-CA" sz="2400" dirty="0">
                <a:solidFill>
                  <a:schemeClr val="bg1"/>
                </a:solidFill>
              </a:rPr>
              <a:t>, members of the appellant, the </a:t>
            </a:r>
            <a:r>
              <a:rPr lang="en-CA" sz="2400" dirty="0">
                <a:solidFill>
                  <a:srgbClr val="FFFF00"/>
                </a:solidFill>
              </a:rPr>
              <a:t>Ontario Association of Architects ("OAA"), </a:t>
            </a:r>
            <a:r>
              <a:rPr lang="en-CA" sz="2400" dirty="0">
                <a:solidFill>
                  <a:srgbClr val="FF0000"/>
                </a:solidFill>
              </a:rPr>
              <a:t>can be prevented</a:t>
            </a:r>
            <a:r>
              <a:rPr lang="en-CA" sz="2400" dirty="0">
                <a:solidFill>
                  <a:srgbClr val="FFFF00"/>
                </a:solidFill>
              </a:rPr>
              <a:t> from using these words in connection with their professional services </a:t>
            </a:r>
            <a:r>
              <a:rPr lang="en-CA" sz="2400" dirty="0">
                <a:solidFill>
                  <a:schemeClr val="bg1"/>
                </a:solidFill>
              </a:rPr>
              <a:t>- unless they had started to use them before April 28, 1999, the date when the Registrar gave public notice in the Trade-marks Journal of their adoption and use by the AATO as official marks.</a:t>
            </a:r>
          </a:p>
          <a:p>
            <a:pPr>
              <a:lnSpc>
                <a:spcPct val="100000"/>
              </a:lnSpc>
            </a:pPr>
            <a:endParaRPr lang="en-US" sz="2400" dirty="0">
              <a:solidFill>
                <a:schemeClr val="bg1"/>
              </a:solidFill>
              <a:latin typeface="+mn-lt"/>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183</a:t>
            </a:fld>
            <a:endParaRPr lang="en-US"/>
          </a:p>
        </p:txBody>
      </p:sp>
    </p:spTree>
    <p:extLst>
      <p:ext uri="{BB962C8B-B14F-4D97-AF65-F5344CB8AC3E}">
        <p14:creationId xmlns:p14="http://schemas.microsoft.com/office/powerpoint/2010/main" val="38659039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431543"/>
            <a:ext cx="8413668" cy="4318000"/>
          </a:xfrm>
        </p:spPr>
        <p:txBody>
          <a:bodyPr>
            <a:normAutofit fontScale="92500" lnSpcReduction="10000"/>
          </a:bodyPr>
          <a:lstStyle/>
          <a:p>
            <a:pPr>
              <a:lnSpc>
                <a:spcPct val="100000"/>
              </a:lnSpc>
            </a:pPr>
            <a:r>
              <a:rPr lang="en-US" sz="3500" i="1" dirty="0">
                <a:solidFill>
                  <a:srgbClr val="00B0F0"/>
                </a:solidFill>
                <a:latin typeface="Arial" charset="0"/>
              </a:rPr>
              <a:t>Ontario </a:t>
            </a:r>
            <a:r>
              <a:rPr lang="en-US" sz="3500" i="1" dirty="0" err="1">
                <a:solidFill>
                  <a:srgbClr val="00B0F0"/>
                </a:solidFill>
                <a:latin typeface="Arial" charset="0"/>
              </a:rPr>
              <a:t>Ass’n</a:t>
            </a:r>
            <a:r>
              <a:rPr lang="en-US" sz="3500" i="1" dirty="0">
                <a:solidFill>
                  <a:srgbClr val="00B0F0"/>
                </a:solidFill>
                <a:latin typeface="Arial" charset="0"/>
              </a:rPr>
              <a:t> of Architects v. Ontario Ass</a:t>
            </a:r>
            <a:r>
              <a:rPr lang="en-CA" sz="3500" i="1" dirty="0">
                <a:solidFill>
                  <a:srgbClr val="00B0F0"/>
                </a:solidFill>
                <a:latin typeface="Arial" charset="0"/>
              </a:rPr>
              <a:t>n</a:t>
            </a:r>
            <a:r>
              <a:rPr lang="en-US" sz="3500" i="1" dirty="0">
                <a:solidFill>
                  <a:srgbClr val="00B0F0"/>
                </a:solidFill>
                <a:latin typeface="Arial" charset="0"/>
              </a:rPr>
              <a:t> of Architectural Technologists</a:t>
            </a:r>
            <a:r>
              <a:rPr lang="en-US" sz="3500" dirty="0">
                <a:solidFill>
                  <a:srgbClr val="00B0F0"/>
                </a:solidFill>
                <a:latin typeface="Arial" charset="0"/>
              </a:rPr>
              <a:t>, </a:t>
            </a:r>
            <a:r>
              <a:rPr lang="en-US" sz="3500" dirty="0">
                <a:solidFill>
                  <a:schemeClr val="bg1"/>
                </a:solidFill>
                <a:latin typeface="Arial" charset="0"/>
              </a:rPr>
              <a:t>[2003] 1 F.C. 331 (FCA)</a:t>
            </a:r>
          </a:p>
          <a:p>
            <a:pPr>
              <a:lnSpc>
                <a:spcPct val="100000"/>
              </a:lnSpc>
            </a:pPr>
            <a:r>
              <a:rPr lang="en-US" sz="3500" dirty="0">
                <a:solidFill>
                  <a:srgbClr val="FFFF00"/>
                </a:solidFill>
                <a:latin typeface="Arial" charset="0"/>
              </a:rPr>
              <a:t>Defining characteristics of public authority</a:t>
            </a:r>
            <a:r>
              <a:rPr lang="en-US" sz="3500" dirty="0">
                <a:solidFill>
                  <a:srgbClr val="FF0000"/>
                </a:solidFill>
                <a:latin typeface="Arial" charset="0"/>
              </a:rPr>
              <a:t> =</a:t>
            </a:r>
          </a:p>
          <a:p>
            <a:pPr lvl="1">
              <a:lnSpc>
                <a:spcPct val="100000"/>
              </a:lnSpc>
              <a:buFont typeface="Courier New" panose="02070309020205020404" pitchFamily="49" charset="0"/>
              <a:buChar char="o"/>
            </a:pPr>
            <a:r>
              <a:rPr lang="en-US" sz="3500" dirty="0">
                <a:solidFill>
                  <a:schemeClr val="bg1"/>
                </a:solidFill>
                <a:latin typeface="Arial" charset="0"/>
              </a:rPr>
              <a:t>Degree of </a:t>
            </a:r>
            <a:r>
              <a:rPr lang="en-US" sz="3500" dirty="0">
                <a:solidFill>
                  <a:srgbClr val="FFFF00"/>
                </a:solidFill>
                <a:latin typeface="Arial" charset="0"/>
              </a:rPr>
              <a:t>government control </a:t>
            </a:r>
            <a:r>
              <a:rPr lang="en-US" sz="3500" dirty="0">
                <a:solidFill>
                  <a:schemeClr val="bg1"/>
                </a:solidFill>
                <a:latin typeface="Arial" charset="0"/>
              </a:rPr>
              <a:t>[para. 57-64]</a:t>
            </a:r>
          </a:p>
          <a:p>
            <a:pPr lvl="1">
              <a:lnSpc>
                <a:spcPct val="100000"/>
              </a:lnSpc>
              <a:buFont typeface="Courier New" panose="02070309020205020404" pitchFamily="49" charset="0"/>
              <a:buChar char="o"/>
            </a:pPr>
            <a:r>
              <a:rPr lang="en-US" sz="3500" dirty="0">
                <a:solidFill>
                  <a:schemeClr val="bg1"/>
                </a:solidFill>
                <a:latin typeface="Arial" charset="0"/>
              </a:rPr>
              <a:t>Extent to which the </a:t>
            </a:r>
            <a:r>
              <a:rPr lang="en-US" sz="3500" dirty="0">
                <a:solidFill>
                  <a:srgbClr val="FFFF00"/>
                </a:solidFill>
                <a:latin typeface="Arial" charset="0"/>
              </a:rPr>
              <a:t>body</a:t>
            </a:r>
            <a:r>
              <a:rPr lang="ja-JP" altLang="en-US" sz="3500" dirty="0">
                <a:solidFill>
                  <a:srgbClr val="FFFF00"/>
                </a:solidFill>
                <a:latin typeface="Arial" charset="0"/>
              </a:rPr>
              <a:t>’</a:t>
            </a:r>
            <a:r>
              <a:rPr lang="en-US" sz="3500" dirty="0">
                <a:solidFill>
                  <a:srgbClr val="FFFF00"/>
                </a:solidFill>
                <a:latin typeface="Arial" charset="0"/>
              </a:rPr>
              <a:t>s activities benefit the public </a:t>
            </a:r>
            <a:r>
              <a:rPr lang="en-US" sz="3500" dirty="0">
                <a:solidFill>
                  <a:schemeClr val="bg1"/>
                </a:solidFill>
                <a:latin typeface="Arial" charset="0"/>
              </a:rPr>
              <a:t>[para. 65-73]</a:t>
            </a:r>
          </a:p>
          <a:p>
            <a:r>
              <a:rPr lang="en-US" dirty="0"/>
              <a:t> </a:t>
            </a:r>
          </a:p>
        </p:txBody>
      </p:sp>
      <p:sp>
        <p:nvSpPr>
          <p:cNvPr id="4" name="Slide Number Placeholder 3"/>
          <p:cNvSpPr>
            <a:spLocks noGrp="1"/>
          </p:cNvSpPr>
          <p:nvPr>
            <p:ph type="sldNum" sz="quarter" idx="12"/>
          </p:nvPr>
        </p:nvSpPr>
        <p:spPr/>
        <p:txBody>
          <a:bodyPr/>
          <a:lstStyle/>
          <a:p>
            <a:fld id="{600857A6-B069-5747-8C2C-4237D03FF20B}" type="slidenum">
              <a:rPr lang="en-US" smtClean="0"/>
              <a:t>184</a:t>
            </a:fld>
            <a:endParaRPr lang="en-US"/>
          </a:p>
        </p:txBody>
      </p:sp>
    </p:spTree>
    <p:extLst>
      <p:ext uri="{BB962C8B-B14F-4D97-AF65-F5344CB8AC3E}">
        <p14:creationId xmlns:p14="http://schemas.microsoft.com/office/powerpoint/2010/main" val="89083606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5576655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60732057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249382" y="1175657"/>
            <a:ext cx="8680862" cy="4573886"/>
          </a:xfrm>
        </p:spPr>
        <p:txBody>
          <a:bodyPr>
            <a:normAutofit fontScale="92500" lnSpcReduction="10000"/>
          </a:bodyPr>
          <a:lstStyle/>
          <a:p>
            <a:pPr marL="0" indent="0">
              <a:lnSpc>
                <a:spcPct val="110000"/>
              </a:lnSpc>
              <a:buNone/>
            </a:pPr>
            <a:r>
              <a:rPr lang="en-US" sz="3200" dirty="0">
                <a:solidFill>
                  <a:srgbClr val="FF0000"/>
                </a:solidFill>
                <a:latin typeface="Arial" charset="0"/>
              </a:rPr>
              <a:t>1. </a:t>
            </a:r>
            <a:r>
              <a:rPr lang="en-US" sz="3200" dirty="0">
                <a:solidFill>
                  <a:srgbClr val="FFFF00"/>
                </a:solidFill>
                <a:latin typeface="Arial" charset="0"/>
              </a:rPr>
              <a:t>Significant degree of governmental control</a:t>
            </a:r>
          </a:p>
          <a:p>
            <a:pPr>
              <a:lnSpc>
                <a:spcPct val="110000"/>
              </a:lnSpc>
            </a:pPr>
            <a:r>
              <a:rPr lang="en-US" sz="3200" dirty="0">
                <a:solidFill>
                  <a:schemeClr val="bg1"/>
                </a:solidFill>
                <a:latin typeface="Arial" charset="0"/>
              </a:rPr>
              <a:t>More </a:t>
            </a:r>
            <a:r>
              <a:rPr lang="en-US" sz="3200" dirty="0">
                <a:solidFill>
                  <a:srgbClr val="FFFF00"/>
                </a:solidFill>
                <a:latin typeface="Arial" charset="0"/>
              </a:rPr>
              <a:t>rigorous part of test</a:t>
            </a:r>
          </a:p>
          <a:p>
            <a:pPr>
              <a:lnSpc>
                <a:spcPct val="110000"/>
              </a:lnSpc>
            </a:pPr>
            <a:r>
              <a:rPr lang="en-US" sz="3200" dirty="0">
                <a:solidFill>
                  <a:schemeClr val="bg1"/>
                </a:solidFill>
                <a:latin typeface="Arial" charset="0"/>
              </a:rPr>
              <a:t>Consider </a:t>
            </a:r>
            <a:r>
              <a:rPr lang="en-GB" sz="3200" dirty="0">
                <a:solidFill>
                  <a:schemeClr val="bg1"/>
                </a:solidFill>
                <a:latin typeface="Arial" charset="0"/>
              </a:rPr>
              <a:t>body’s objects, duties and powers, including distribution of its assets</a:t>
            </a:r>
          </a:p>
          <a:p>
            <a:pPr>
              <a:lnSpc>
                <a:spcPct val="110000"/>
              </a:lnSpc>
            </a:pPr>
            <a:r>
              <a:rPr lang="en-GB" sz="3200" dirty="0">
                <a:solidFill>
                  <a:srgbClr val="FFFF00"/>
                </a:solidFill>
                <a:latin typeface="Arial" charset="0"/>
              </a:rPr>
              <a:t>Need </a:t>
            </a:r>
            <a:r>
              <a:rPr lang="en-US" sz="3200" dirty="0">
                <a:solidFill>
                  <a:srgbClr val="FFFF00"/>
                </a:solidFill>
                <a:latin typeface="Arial" charset="0"/>
              </a:rPr>
              <a:t>some ongoing government supervision </a:t>
            </a:r>
            <a:r>
              <a:rPr lang="en-US" sz="3200" dirty="0">
                <a:solidFill>
                  <a:schemeClr val="bg1"/>
                </a:solidFill>
                <a:latin typeface="Arial" charset="0"/>
              </a:rPr>
              <a:t>of the activities of the body claiming to be a public authority; </a:t>
            </a:r>
            <a:r>
              <a:rPr lang="en-US" sz="3200" dirty="0">
                <a:solidFill>
                  <a:srgbClr val="FFFF00"/>
                </a:solidFill>
                <a:latin typeface="Arial" charset="0"/>
              </a:rPr>
              <a:t>sufficient to allow the government to exercise a degree of ongoing influence </a:t>
            </a:r>
            <a:r>
              <a:rPr lang="en-US" sz="3200" dirty="0">
                <a:solidFill>
                  <a:schemeClr val="bg1"/>
                </a:solidFill>
                <a:latin typeface="Arial" charset="0"/>
              </a:rPr>
              <a:t>in the body</a:t>
            </a:r>
            <a:r>
              <a:rPr lang="ja-JP" altLang="en-US" sz="3200" dirty="0">
                <a:solidFill>
                  <a:schemeClr val="bg1"/>
                </a:solidFill>
                <a:latin typeface="Arial" charset="0"/>
              </a:rPr>
              <a:t>’</a:t>
            </a:r>
            <a:r>
              <a:rPr lang="en-US" sz="3200" dirty="0">
                <a:solidFill>
                  <a:schemeClr val="bg1"/>
                </a:solidFill>
                <a:latin typeface="Arial" charset="0"/>
              </a:rPr>
              <a:t>s governance and decision-making. </a:t>
            </a:r>
            <a:endParaRPr lang="en-GB" sz="3200" dirty="0">
              <a:solidFill>
                <a:schemeClr val="bg1"/>
              </a:solidFill>
              <a:latin typeface="Arial" charset="0"/>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187</a:t>
            </a:fld>
            <a:endParaRPr lang="en-US"/>
          </a:p>
        </p:txBody>
      </p:sp>
    </p:spTree>
    <p:extLst>
      <p:ext uri="{BB962C8B-B14F-4D97-AF65-F5344CB8AC3E}">
        <p14:creationId xmlns:p14="http://schemas.microsoft.com/office/powerpoint/2010/main" val="57072218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0629"/>
            <a:ext cx="8229600" cy="977828"/>
          </a:xfrm>
        </p:spPr>
        <p:txBody>
          <a:bodyPr>
            <a:normAutofit/>
          </a:bodyPr>
          <a:lstStyle/>
          <a:p>
            <a:r>
              <a:rPr lang="en-US" b="1" dirty="0">
                <a:solidFill>
                  <a:srgbClr val="FFFF00"/>
                </a:solidFill>
              </a:rPr>
              <a:t>Trademarks	</a:t>
            </a:r>
          </a:p>
        </p:txBody>
      </p:sp>
      <p:sp>
        <p:nvSpPr>
          <p:cNvPr id="2" name="Content Placeholder 1"/>
          <p:cNvSpPr>
            <a:spLocks noGrp="1"/>
          </p:cNvSpPr>
          <p:nvPr>
            <p:ph idx="1"/>
          </p:nvPr>
        </p:nvSpPr>
        <p:spPr>
          <a:xfrm>
            <a:off x="293914" y="1105488"/>
            <a:ext cx="8755083" cy="5437816"/>
          </a:xfrm>
        </p:spPr>
        <p:txBody>
          <a:bodyPr>
            <a:normAutofit fontScale="32500" lnSpcReduction="20000"/>
          </a:bodyPr>
          <a:lstStyle/>
          <a:p>
            <a:pPr marL="0" indent="0">
              <a:lnSpc>
                <a:spcPct val="120000"/>
              </a:lnSpc>
              <a:buNone/>
            </a:pPr>
            <a:r>
              <a:rPr lang="en-US" sz="8600" dirty="0">
                <a:solidFill>
                  <a:srgbClr val="FF0000"/>
                </a:solidFill>
                <a:latin typeface="Arial" charset="0"/>
              </a:rPr>
              <a:t>2</a:t>
            </a:r>
            <a:r>
              <a:rPr lang="en-US" sz="8600" dirty="0">
                <a:solidFill>
                  <a:schemeClr val="bg1"/>
                </a:solidFill>
                <a:latin typeface="Arial" charset="0"/>
              </a:rPr>
              <a:t>. </a:t>
            </a:r>
            <a:r>
              <a:rPr lang="en-US" sz="8600" dirty="0">
                <a:solidFill>
                  <a:srgbClr val="FFFF00"/>
                </a:solidFill>
                <a:latin typeface="Arial" charset="0"/>
              </a:rPr>
              <a:t>Public benefit </a:t>
            </a:r>
          </a:p>
          <a:p>
            <a:pPr>
              <a:lnSpc>
                <a:spcPct val="120000"/>
              </a:lnSpc>
            </a:pPr>
            <a:r>
              <a:rPr lang="en-US" sz="8600" dirty="0">
                <a:solidFill>
                  <a:schemeClr val="bg1"/>
                </a:solidFill>
                <a:latin typeface="Arial" charset="0"/>
              </a:rPr>
              <a:t>Broadly interpreted by the courts – </a:t>
            </a:r>
            <a:r>
              <a:rPr lang="en-US" sz="8600" dirty="0">
                <a:solidFill>
                  <a:srgbClr val="FFFF00"/>
                </a:solidFill>
                <a:latin typeface="Arial" charset="0"/>
              </a:rPr>
              <a:t>some aspect for public benefit</a:t>
            </a:r>
            <a:r>
              <a:rPr lang="en-US" sz="8600" dirty="0">
                <a:solidFill>
                  <a:schemeClr val="bg1"/>
                </a:solidFill>
                <a:latin typeface="Arial" charset="0"/>
              </a:rPr>
              <a:t>? Considered to act for public benefit.</a:t>
            </a:r>
          </a:p>
          <a:p>
            <a:pPr>
              <a:lnSpc>
                <a:spcPct val="120000"/>
              </a:lnSpc>
            </a:pPr>
            <a:r>
              <a:rPr lang="en-CA" sz="8600" dirty="0">
                <a:solidFill>
                  <a:schemeClr val="bg1"/>
                </a:solidFill>
              </a:rPr>
              <a:t>In this case the </a:t>
            </a:r>
            <a:r>
              <a:rPr lang="en-CA" sz="8600" dirty="0">
                <a:solidFill>
                  <a:srgbClr val="FFFF00"/>
                </a:solidFill>
              </a:rPr>
              <a:t>Architectural Technologists set &amp; enforce standards of professional competence </a:t>
            </a:r>
            <a:r>
              <a:rPr lang="en-CA" sz="8600" dirty="0">
                <a:solidFill>
                  <a:schemeClr val="bg1"/>
                </a:solidFill>
              </a:rPr>
              <a:t>&amp; ethical conduct of its members. </a:t>
            </a:r>
          </a:p>
          <a:p>
            <a:pPr>
              <a:lnSpc>
                <a:spcPct val="120000"/>
              </a:lnSpc>
            </a:pPr>
            <a:r>
              <a:rPr lang="en-CA" sz="8600" dirty="0">
                <a:solidFill>
                  <a:schemeClr val="bg1"/>
                </a:solidFill>
              </a:rPr>
              <a:t>As a result, FCA held that the Technologists regulate part of the practice of the profession. The lower court judge concluded that </a:t>
            </a:r>
            <a:r>
              <a:rPr lang="en-CA" sz="8600" dirty="0">
                <a:solidFill>
                  <a:srgbClr val="FFFF00"/>
                </a:solidFill>
              </a:rPr>
              <a:t>these activities benefit the public</a:t>
            </a:r>
            <a:r>
              <a:rPr lang="en-CA" sz="8600" dirty="0">
                <a:solidFill>
                  <a:schemeClr val="bg1"/>
                </a:solidFill>
              </a:rPr>
              <a:t>, and the FCA agreed. </a:t>
            </a:r>
          </a:p>
          <a:p>
            <a:endParaRPr lang="en-US" sz="3600" dirty="0">
              <a:solidFill>
                <a:schemeClr val="bg1"/>
              </a:solidFill>
              <a:latin typeface="Arial" charset="0"/>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188</a:t>
            </a:fld>
            <a:endParaRPr lang="en-US"/>
          </a:p>
        </p:txBody>
      </p:sp>
    </p:spTree>
    <p:extLst>
      <p:ext uri="{BB962C8B-B14F-4D97-AF65-F5344CB8AC3E}">
        <p14:creationId xmlns:p14="http://schemas.microsoft.com/office/powerpoint/2010/main" val="295989755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US" sz="3600" dirty="0">
                <a:solidFill>
                  <a:srgbClr val="FFFF00"/>
                </a:solidFill>
                <a:latin typeface="Arial" charset="0"/>
              </a:rPr>
              <a:t>A TM owner who has a registered mark that resembles an official mark effectively has their rights frozen </a:t>
            </a:r>
            <a:r>
              <a:rPr lang="en-US" sz="3600" dirty="0">
                <a:solidFill>
                  <a:schemeClr val="bg1"/>
                </a:solidFill>
                <a:latin typeface="Arial" charset="0"/>
              </a:rPr>
              <a:t>at the time of publication of the official mark</a:t>
            </a:r>
          </a:p>
          <a:p>
            <a:pPr lvl="1">
              <a:lnSpc>
                <a:spcPct val="100000"/>
              </a:lnSpc>
            </a:pPr>
            <a:r>
              <a:rPr lang="en-US" sz="3600" dirty="0">
                <a:solidFill>
                  <a:schemeClr val="bg1"/>
                </a:solidFill>
                <a:latin typeface="Arial" charset="0"/>
              </a:rPr>
              <a:t>See </a:t>
            </a:r>
            <a:r>
              <a:rPr lang="en-US" sz="3600" i="1" dirty="0">
                <a:solidFill>
                  <a:srgbClr val="00B0F0"/>
                </a:solidFill>
                <a:latin typeface="Arial" charset="0"/>
              </a:rPr>
              <a:t>Royal Roads University v. R. </a:t>
            </a:r>
            <a:r>
              <a:rPr lang="en-US" sz="3600" dirty="0">
                <a:solidFill>
                  <a:schemeClr val="bg1"/>
                </a:solidFill>
                <a:latin typeface="Arial" charset="0"/>
              </a:rPr>
              <a:t>(2003), 27 CPR (4</a:t>
            </a:r>
            <a:r>
              <a:rPr lang="en-US" sz="3600" baseline="30000" dirty="0">
                <a:solidFill>
                  <a:schemeClr val="bg1"/>
                </a:solidFill>
                <a:latin typeface="Arial" charset="0"/>
              </a:rPr>
              <a:t>th</a:t>
            </a:r>
            <a:r>
              <a:rPr lang="en-US" sz="3600" dirty="0">
                <a:solidFill>
                  <a:schemeClr val="bg1"/>
                </a:solidFill>
                <a:latin typeface="Arial" charset="0"/>
              </a:rPr>
              <a:t>) 240 (F.C.)</a:t>
            </a:r>
          </a:p>
        </p:txBody>
      </p:sp>
      <p:sp>
        <p:nvSpPr>
          <p:cNvPr id="4" name="Slide Number Placeholder 3"/>
          <p:cNvSpPr>
            <a:spLocks noGrp="1"/>
          </p:cNvSpPr>
          <p:nvPr>
            <p:ph type="sldNum" sz="quarter" idx="12"/>
          </p:nvPr>
        </p:nvSpPr>
        <p:spPr/>
        <p:txBody>
          <a:bodyPr/>
          <a:lstStyle/>
          <a:p>
            <a:fld id="{600857A6-B069-5747-8C2C-4237D03FF20B}" type="slidenum">
              <a:rPr lang="en-US" smtClean="0"/>
              <a:t>189</a:t>
            </a:fld>
            <a:endParaRPr lang="en-US"/>
          </a:p>
        </p:txBody>
      </p:sp>
    </p:spTree>
    <p:extLst>
      <p:ext uri="{BB962C8B-B14F-4D97-AF65-F5344CB8AC3E}">
        <p14:creationId xmlns:p14="http://schemas.microsoft.com/office/powerpoint/2010/main" val="683310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07A2816-841F-E146-99BD-E3B40B68A694}"/>
              </a:ext>
            </a:extLst>
          </p:cNvPr>
          <p:cNvPicPr>
            <a:picLocks noChangeAspect="1"/>
          </p:cNvPicPr>
          <p:nvPr/>
        </p:nvPicPr>
        <p:blipFill>
          <a:blip r:embed="rId2"/>
          <a:stretch>
            <a:fillRect/>
          </a:stretch>
        </p:blipFill>
        <p:spPr>
          <a:xfrm>
            <a:off x="2647348" y="356839"/>
            <a:ext cx="3849304" cy="5475249"/>
          </a:xfrm>
          <a:prstGeom prst="rect">
            <a:avLst/>
          </a:prstGeom>
        </p:spPr>
      </p:pic>
    </p:spTree>
    <p:extLst>
      <p:ext uri="{BB962C8B-B14F-4D97-AF65-F5344CB8AC3E}">
        <p14:creationId xmlns:p14="http://schemas.microsoft.com/office/powerpoint/2010/main" val="39327353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60396"/>
          </a:xfrm>
        </p:spPr>
        <p:txBody>
          <a:bodyPr>
            <a:normAutofit/>
          </a:bodyPr>
          <a:lstStyle/>
          <a:p>
            <a:r>
              <a:rPr lang="en-US" b="1" dirty="0">
                <a:solidFill>
                  <a:srgbClr val="FFFF00"/>
                </a:solidFill>
              </a:rPr>
              <a:t>Trademarks</a:t>
            </a:r>
            <a:r>
              <a:rPr lang="en-US" b="1" dirty="0">
                <a:solidFill>
                  <a:srgbClr val="FF0000"/>
                </a:solidFill>
              </a:rPr>
              <a:t>: </a:t>
            </a:r>
            <a:r>
              <a:rPr lang="en-US" dirty="0">
                <a:solidFill>
                  <a:schemeClr val="bg1"/>
                </a:solidFill>
              </a:rPr>
              <a:t>Applying the provision</a:t>
            </a:r>
          </a:p>
        </p:txBody>
      </p:sp>
      <p:sp>
        <p:nvSpPr>
          <p:cNvPr id="2" name="Content Placeholder 1"/>
          <p:cNvSpPr>
            <a:spLocks noGrp="1"/>
          </p:cNvSpPr>
          <p:nvPr>
            <p:ph idx="1"/>
          </p:nvPr>
        </p:nvSpPr>
        <p:spPr/>
        <p:txBody>
          <a:bodyPr numCol="2">
            <a:normAutofit/>
          </a:bodyPr>
          <a:lstStyle/>
          <a:p>
            <a:pPr marL="0" indent="0">
              <a:buNone/>
            </a:pPr>
            <a:r>
              <a:rPr lang="en-CA" dirty="0">
                <a:solidFill>
                  <a:schemeClr val="bg1"/>
                </a:solidFill>
              </a:rPr>
              <a:t>	</a:t>
            </a:r>
            <a:r>
              <a:rPr lang="en-CA" b="1" u="sng" dirty="0">
                <a:solidFill>
                  <a:schemeClr val="bg1"/>
                </a:solidFill>
              </a:rPr>
              <a:t>MARK/NUMBER</a:t>
            </a:r>
          </a:p>
          <a:p>
            <a:r>
              <a:rPr lang="en-CA" dirty="0">
                <a:solidFill>
                  <a:schemeClr val="bg1"/>
                </a:solidFill>
              </a:rPr>
              <a:t>	Land of Anne	907857	 </a:t>
            </a:r>
          </a:p>
          <a:p>
            <a:r>
              <a:rPr lang="en-CA" dirty="0">
                <a:solidFill>
                  <a:schemeClr val="bg1"/>
                </a:solidFill>
              </a:rPr>
              <a:t> 	The Anne Collection	907535	 </a:t>
            </a:r>
          </a:p>
          <a:p>
            <a:r>
              <a:rPr lang="en-CA" dirty="0">
                <a:solidFill>
                  <a:schemeClr val="bg1"/>
                </a:solidFill>
              </a:rPr>
              <a:t> 	Red-Haired Anne	909009	 </a:t>
            </a:r>
          </a:p>
          <a:p>
            <a:r>
              <a:rPr lang="en-CA" dirty="0">
                <a:solidFill>
                  <a:schemeClr val="bg1"/>
                </a:solidFill>
              </a:rPr>
              <a:t> 	Rainbow Valley	909010	 </a:t>
            </a:r>
          </a:p>
          <a:p>
            <a:r>
              <a:rPr lang="en-CA" dirty="0">
                <a:solidFill>
                  <a:schemeClr val="bg1"/>
                </a:solidFill>
              </a:rPr>
              <a:t> 	Gilbert Blythe	909011	 </a:t>
            </a:r>
          </a:p>
          <a:p>
            <a:r>
              <a:rPr lang="en-CA" dirty="0">
                <a:solidFill>
                  <a:schemeClr val="bg1"/>
                </a:solidFill>
              </a:rPr>
              <a:t> 	</a:t>
            </a:r>
            <a:r>
              <a:rPr lang="en-CA" dirty="0" err="1">
                <a:solidFill>
                  <a:schemeClr val="bg1"/>
                </a:solidFill>
              </a:rPr>
              <a:t>Akage</a:t>
            </a:r>
            <a:r>
              <a:rPr lang="en-CA" dirty="0">
                <a:solidFill>
                  <a:schemeClr val="bg1"/>
                </a:solidFill>
              </a:rPr>
              <a:t> No Anne	909012	 </a:t>
            </a:r>
          </a:p>
          <a:p>
            <a:r>
              <a:rPr lang="en-CA" dirty="0">
                <a:solidFill>
                  <a:schemeClr val="bg1"/>
                </a:solidFill>
              </a:rPr>
              <a:t> 	Avonlea	909013	 </a:t>
            </a:r>
          </a:p>
          <a:p>
            <a:r>
              <a:rPr lang="en-CA" dirty="0">
                <a:solidFill>
                  <a:schemeClr val="bg1"/>
                </a:solidFill>
              </a:rPr>
              <a:t> 	Matthew Cuthbert	909014	 </a:t>
            </a:r>
          </a:p>
          <a:p>
            <a:r>
              <a:rPr lang="en-CA" dirty="0">
                <a:solidFill>
                  <a:schemeClr val="bg1"/>
                </a:solidFill>
              </a:rPr>
              <a:t> 	Anne of Green Gables The Musical 909015	 </a:t>
            </a:r>
          </a:p>
          <a:p>
            <a:r>
              <a:rPr lang="en-CA" dirty="0">
                <a:solidFill>
                  <a:schemeClr val="bg1"/>
                </a:solidFill>
              </a:rPr>
              <a:t> 	Anne with an "E"	909016	 </a:t>
            </a:r>
          </a:p>
          <a:p>
            <a:r>
              <a:rPr lang="en-CA" dirty="0">
                <a:solidFill>
                  <a:schemeClr val="bg1"/>
                </a:solidFill>
              </a:rPr>
              <a:t> 	</a:t>
            </a:r>
            <a:r>
              <a:rPr lang="en-CA" dirty="0" err="1">
                <a:solidFill>
                  <a:schemeClr val="bg1"/>
                </a:solidFill>
              </a:rPr>
              <a:t>Marilla</a:t>
            </a:r>
            <a:r>
              <a:rPr lang="en-CA" dirty="0">
                <a:solidFill>
                  <a:schemeClr val="bg1"/>
                </a:solidFill>
              </a:rPr>
              <a:t> Cuthbert	909017	 </a:t>
            </a:r>
          </a:p>
          <a:p>
            <a:r>
              <a:rPr lang="en-CA" dirty="0">
                <a:solidFill>
                  <a:schemeClr val="bg1"/>
                </a:solidFill>
              </a:rPr>
              <a:t> 	Josie </a:t>
            </a:r>
            <a:r>
              <a:rPr lang="en-CA" dirty="0" err="1">
                <a:solidFill>
                  <a:schemeClr val="bg1"/>
                </a:solidFill>
              </a:rPr>
              <a:t>Pye</a:t>
            </a:r>
            <a:r>
              <a:rPr lang="en-CA" dirty="0">
                <a:solidFill>
                  <a:schemeClr val="bg1"/>
                </a:solidFill>
              </a:rPr>
              <a:t>	909018	 </a:t>
            </a:r>
          </a:p>
          <a:p>
            <a:r>
              <a:rPr lang="en-CA" dirty="0">
                <a:solidFill>
                  <a:schemeClr val="bg1"/>
                </a:solidFill>
              </a:rPr>
              <a:t> 	Road to Avonlea	909019	 </a:t>
            </a:r>
          </a:p>
          <a:p>
            <a:r>
              <a:rPr lang="en-CA" dirty="0">
                <a:solidFill>
                  <a:schemeClr val="bg1"/>
                </a:solidFill>
              </a:rPr>
              <a:t> 	Kindred Spirits	909020	 </a:t>
            </a:r>
          </a:p>
          <a:p>
            <a:r>
              <a:rPr lang="en-CA" dirty="0">
                <a:solidFill>
                  <a:schemeClr val="bg1"/>
                </a:solidFill>
              </a:rPr>
              <a:t> 	</a:t>
            </a:r>
            <a:r>
              <a:rPr lang="en-CA" dirty="0" err="1">
                <a:solidFill>
                  <a:schemeClr val="bg1"/>
                </a:solidFill>
              </a:rPr>
              <a:t>Rilla</a:t>
            </a:r>
            <a:r>
              <a:rPr lang="en-CA" dirty="0">
                <a:solidFill>
                  <a:schemeClr val="bg1"/>
                </a:solidFill>
              </a:rPr>
              <a:t> of </a:t>
            </a:r>
            <a:r>
              <a:rPr lang="en-CA" dirty="0" err="1">
                <a:solidFill>
                  <a:schemeClr val="bg1"/>
                </a:solidFill>
              </a:rPr>
              <a:t>Inglesides</a:t>
            </a:r>
            <a:r>
              <a:rPr lang="en-CA" dirty="0">
                <a:solidFill>
                  <a:schemeClr val="bg1"/>
                </a:solidFill>
              </a:rPr>
              <a:t>	909021	 </a:t>
            </a:r>
          </a:p>
          <a:p>
            <a:r>
              <a:rPr lang="en-CA" dirty="0">
                <a:solidFill>
                  <a:schemeClr val="bg1"/>
                </a:solidFill>
              </a:rPr>
              <a:t> 	Anne of Avonlea	909022	 </a:t>
            </a:r>
          </a:p>
          <a:p>
            <a:r>
              <a:rPr lang="en-CA" dirty="0">
                <a:solidFill>
                  <a:schemeClr val="bg1"/>
                </a:solidFill>
              </a:rPr>
              <a:t> 	Anne Shirley	909023	 </a:t>
            </a:r>
          </a:p>
          <a:p>
            <a:r>
              <a:rPr lang="en-CA" dirty="0">
                <a:solidFill>
                  <a:schemeClr val="bg1"/>
                </a:solidFill>
              </a:rPr>
              <a:t>    Diana Barry	909024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190</a:t>
            </a:fld>
            <a:endParaRPr lang="en-US"/>
          </a:p>
        </p:txBody>
      </p:sp>
    </p:spTree>
    <p:extLst>
      <p:ext uri="{BB962C8B-B14F-4D97-AF65-F5344CB8AC3E}">
        <p14:creationId xmlns:p14="http://schemas.microsoft.com/office/powerpoint/2010/main" val="64604243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a:t>
            </a:r>
          </a:p>
        </p:txBody>
      </p:sp>
      <p:sp>
        <p:nvSpPr>
          <p:cNvPr id="4" name="Slide Number Placeholder 3"/>
          <p:cNvSpPr>
            <a:spLocks noGrp="1"/>
          </p:cNvSpPr>
          <p:nvPr>
            <p:ph type="sldNum" sz="quarter" idx="12"/>
          </p:nvPr>
        </p:nvSpPr>
        <p:spPr/>
        <p:txBody>
          <a:bodyPr/>
          <a:lstStyle/>
          <a:p>
            <a:fld id="{600857A6-B069-5747-8C2C-4237D03FF20B}" type="slidenum">
              <a:rPr lang="en-US" smtClean="0"/>
              <a:t>191</a:t>
            </a:fld>
            <a:endParaRPr lang="en-US"/>
          </a:p>
        </p:txBody>
      </p:sp>
      <p:pic>
        <p:nvPicPr>
          <p:cNvPr id="5" name="Picture 4" descr="Macintosh HD:Users:grahamreynolds11:Desktop:Screen Shot 2015-10-10 at 11.01.12 AM.png"/>
          <p:cNvPicPr/>
          <p:nvPr/>
        </p:nvPicPr>
        <p:blipFill>
          <a:blip r:embed="rId3">
            <a:extLst>
              <a:ext uri="{28A0092B-C50C-407E-A947-70E740481C1C}">
                <a14:useLocalDpi xmlns:a14="http://schemas.microsoft.com/office/drawing/2010/main" val="0"/>
              </a:ext>
            </a:extLst>
          </a:blip>
          <a:srcRect/>
          <a:stretch>
            <a:fillRect/>
          </a:stretch>
        </p:blipFill>
        <p:spPr bwMode="auto">
          <a:xfrm>
            <a:off x="861047" y="1572017"/>
            <a:ext cx="7421905" cy="4116263"/>
          </a:xfrm>
          <a:prstGeom prst="rect">
            <a:avLst/>
          </a:prstGeom>
          <a:noFill/>
          <a:ln>
            <a:noFill/>
          </a:ln>
        </p:spPr>
      </p:pic>
    </p:spTree>
    <p:extLst>
      <p:ext uri="{BB962C8B-B14F-4D97-AF65-F5344CB8AC3E}">
        <p14:creationId xmlns:p14="http://schemas.microsoft.com/office/powerpoint/2010/main" val="273794991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a:t>
            </a:r>
          </a:p>
        </p:txBody>
      </p:sp>
      <p:sp>
        <p:nvSpPr>
          <p:cNvPr id="2" name="Content Placeholder 1"/>
          <p:cNvSpPr>
            <a:spLocks noGrp="1"/>
          </p:cNvSpPr>
          <p:nvPr>
            <p:ph idx="1"/>
          </p:nvPr>
        </p:nvSpPr>
        <p:spPr/>
        <p:txBody>
          <a:bodyPr>
            <a:normAutofit/>
          </a:bodyPr>
          <a:lstStyle/>
          <a:p>
            <a:endParaRPr lang="en-US" dirty="0">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192</a:t>
            </a:fld>
            <a:endParaRPr lang="en-US"/>
          </a:p>
        </p:txBody>
      </p:sp>
      <p:pic>
        <p:nvPicPr>
          <p:cNvPr id="7" name="Picture 6" descr="Macintosh HD:Users:grahamreynolds11:Desktop:Screen Shot 2015-10-10 at 10.57.47 AM.png"/>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8229600" cy="4314166"/>
          </a:xfrm>
          <a:prstGeom prst="rect">
            <a:avLst/>
          </a:prstGeom>
          <a:noFill/>
          <a:ln>
            <a:noFill/>
          </a:ln>
        </p:spPr>
      </p:pic>
    </p:spTree>
    <p:extLst>
      <p:ext uri="{BB962C8B-B14F-4D97-AF65-F5344CB8AC3E}">
        <p14:creationId xmlns:p14="http://schemas.microsoft.com/office/powerpoint/2010/main" val="6961472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3"/>
            <a:ext cx="8229600" cy="833819"/>
          </a:xfrm>
        </p:spPr>
        <p:txBody>
          <a:bodyPr/>
          <a:lstStyle/>
          <a:p>
            <a:pPr algn="ctr"/>
            <a:r>
              <a:rPr lang="en-US" b="1" dirty="0">
                <a:solidFill>
                  <a:srgbClr val="FFFF00"/>
                </a:solidFill>
              </a:rPr>
              <a:t>Trademarks	</a:t>
            </a:r>
          </a:p>
        </p:txBody>
      </p:sp>
      <p:sp>
        <p:nvSpPr>
          <p:cNvPr id="2" name="Content Placeholder 1"/>
          <p:cNvSpPr>
            <a:spLocks noGrp="1"/>
          </p:cNvSpPr>
          <p:nvPr>
            <p:ph idx="1"/>
          </p:nvPr>
        </p:nvSpPr>
        <p:spPr>
          <a:xfrm>
            <a:off x="344384" y="942202"/>
            <a:ext cx="8692738" cy="4807341"/>
          </a:xfrm>
        </p:spPr>
        <p:txBody>
          <a:bodyPr>
            <a:normAutofit/>
          </a:bodyPr>
          <a:lstStyle/>
          <a:p>
            <a:pPr marL="0" indent="0">
              <a:lnSpc>
                <a:spcPct val="100000"/>
              </a:lnSpc>
              <a:buNone/>
            </a:pPr>
            <a:r>
              <a:rPr lang="en-US" b="1" i="1" dirty="0">
                <a:solidFill>
                  <a:schemeClr val="bg1"/>
                </a:solidFill>
              </a:rPr>
              <a:t>“170 </a:t>
            </a:r>
            <a:r>
              <a:rPr lang="en-US" i="1" dirty="0">
                <a:solidFill>
                  <a:schemeClr val="bg1"/>
                </a:solidFill>
              </a:rPr>
              <a:t>    </a:t>
            </a:r>
            <a:r>
              <a:rPr lang="en-US" i="1" dirty="0">
                <a:solidFill>
                  <a:srgbClr val="FFFF00"/>
                </a:solidFill>
              </a:rPr>
              <a:t>The PEI government has significant influence and control with respect to the Anne Authority</a:t>
            </a:r>
            <a:r>
              <a:rPr lang="en-US" i="1" dirty="0">
                <a:solidFill>
                  <a:schemeClr val="bg1"/>
                </a:solidFill>
              </a:rPr>
              <a:t>. The PEI government has members on the Anne Authority committee. The PEI branch of that committee controls all licensing in Prince Edward Island. One of the prime objectives, from the government perspective, was to protect the local craft industry in the Province, freeing it from costly licenses but maintaining a uniform-quality Anne image. The Province is partnered with the Heirs, who share a philanthropical and financial objective with respect to protecting and promoting a licensed Anne image</a:t>
            </a:r>
            <a:r>
              <a:rPr lang="en-US" i="1" dirty="0">
                <a:solidFill>
                  <a:srgbClr val="FFFF00"/>
                </a:solidFill>
              </a:rPr>
              <a:t>. Applying the combined test of control, influence and purpose to promote the public good, I conclude that the Anne Authority is a public authority</a:t>
            </a:r>
            <a:r>
              <a:rPr lang="en-US" i="1" dirty="0">
                <a:solidFill>
                  <a:schemeClr val="bg1"/>
                </a:solidFill>
              </a:rPr>
              <a:t>. If it was necessary to determine the issue, I would in all of the circumstances conclude that the Anne Authority is a public authority. Therefore, the Assignment Agreement that conveyed rights from the PEI government to the Anne Authority would be valid.”</a:t>
            </a:r>
            <a:endParaRPr lang="en-CA" i="1" dirty="0">
              <a:solidFill>
                <a:schemeClr val="bg1"/>
              </a:solidFill>
            </a:endParaRPr>
          </a:p>
          <a:p>
            <a:pPr marL="0" indent="0">
              <a:lnSpc>
                <a:spcPct val="100000"/>
              </a:lnSpc>
              <a:buNone/>
            </a:pPr>
            <a:r>
              <a:rPr lang="en-US" dirty="0">
                <a:solidFill>
                  <a:schemeClr val="bg1"/>
                </a:solidFill>
              </a:rPr>
              <a:t>(Anne of Green Gables Licensing Authority Inc. v. Avonlea</a:t>
            </a:r>
            <a:r>
              <a:rPr lang="en-CA" dirty="0">
                <a:solidFill>
                  <a:schemeClr val="bg1"/>
                </a:solidFill>
              </a:rPr>
              <a:t> </a:t>
            </a:r>
            <a:r>
              <a:rPr lang="en-US" dirty="0">
                <a:solidFill>
                  <a:schemeClr val="bg1"/>
                </a:solidFill>
              </a:rPr>
              <a:t>Traditions Inc. (2000), 4 C.P.R. (4th) 289</a:t>
            </a:r>
            <a:endParaRPr lang="en-CA" dirty="0">
              <a:solidFill>
                <a:schemeClr val="bg1"/>
              </a:solidFill>
            </a:endParaRPr>
          </a:p>
          <a:p>
            <a:pPr marL="0" indent="0">
              <a:buNone/>
            </a:pPr>
            <a:endParaRPr lang="en-US" dirty="0">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193</a:t>
            </a:fld>
            <a:endParaRPr lang="en-US"/>
          </a:p>
        </p:txBody>
      </p:sp>
    </p:spTree>
    <p:extLst>
      <p:ext uri="{BB962C8B-B14F-4D97-AF65-F5344CB8AC3E}">
        <p14:creationId xmlns:p14="http://schemas.microsoft.com/office/powerpoint/2010/main" val="419305561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142A-2C15-9543-B4A7-4384BABCF54F}"/>
              </a:ext>
            </a:extLst>
          </p:cNvPr>
          <p:cNvSpPr>
            <a:spLocks noGrp="1"/>
          </p:cNvSpPr>
          <p:nvPr>
            <p:ph type="title"/>
          </p:nvPr>
        </p:nvSpPr>
        <p:spPr/>
        <p:txBody>
          <a:bodyPr>
            <a:normAutofit fontScale="90000"/>
          </a:bodyPr>
          <a:lstStyle/>
          <a:p>
            <a:pPr algn="ctr"/>
            <a:r>
              <a:rPr lang="en-US" dirty="0">
                <a:solidFill>
                  <a:srgbClr val="FFFF00"/>
                </a:solidFill>
              </a:rPr>
              <a:t>S. 9(1)(o)</a:t>
            </a:r>
            <a:r>
              <a:rPr lang="en-US" dirty="0">
                <a:solidFill>
                  <a:srgbClr val="FF0000"/>
                </a:solidFill>
              </a:rPr>
              <a:t>:</a:t>
            </a:r>
            <a:r>
              <a:rPr lang="en-US" dirty="0">
                <a:solidFill>
                  <a:srgbClr val="FFFF00"/>
                </a:solidFill>
              </a:rPr>
              <a:t> </a:t>
            </a:r>
            <a:r>
              <a:rPr lang="en-CA" dirty="0">
                <a:solidFill>
                  <a:srgbClr val="FFFF00"/>
                </a:solidFill>
              </a:rPr>
              <a:t>“</a:t>
            </a:r>
            <a:r>
              <a:rPr lang="en-CA" dirty="0">
                <a:solidFill>
                  <a:schemeClr val="bg1"/>
                </a:solidFill>
              </a:rPr>
              <a:t>Royal Canadian Mounted Police</a:t>
            </a:r>
            <a:r>
              <a:rPr lang="en-CA" dirty="0">
                <a:solidFill>
                  <a:srgbClr val="FFFF00"/>
                </a:solidFill>
              </a:rPr>
              <a:t>” or “</a:t>
            </a:r>
            <a:r>
              <a:rPr lang="en-CA" dirty="0">
                <a:solidFill>
                  <a:schemeClr val="bg1"/>
                </a:solidFill>
              </a:rPr>
              <a:t>R.C.M.P.</a:t>
            </a:r>
            <a:r>
              <a:rPr lang="en-CA" dirty="0">
                <a:solidFill>
                  <a:srgbClr val="FFFF00"/>
                </a:solidFill>
              </a:rPr>
              <a:t>” </a:t>
            </a:r>
            <a:endParaRPr lang="en-US" dirty="0">
              <a:solidFill>
                <a:srgbClr val="FFFF00"/>
              </a:solidFill>
            </a:endParaRPr>
          </a:p>
        </p:txBody>
      </p:sp>
      <p:pic>
        <p:nvPicPr>
          <p:cNvPr id="8" name="Picture 7" descr="A close up of a newspaper&#10;&#10;Description automatically generated">
            <a:extLst>
              <a:ext uri="{FF2B5EF4-FFF2-40B4-BE49-F238E27FC236}">
                <a16:creationId xmlns:a16="http://schemas.microsoft.com/office/drawing/2014/main" id="{7B751FD0-52D8-FC45-9C40-5ABCCE9E1CC0}"/>
              </a:ext>
            </a:extLst>
          </p:cNvPr>
          <p:cNvPicPr>
            <a:picLocks noChangeAspect="1"/>
          </p:cNvPicPr>
          <p:nvPr/>
        </p:nvPicPr>
        <p:blipFill>
          <a:blip r:embed="rId2"/>
          <a:stretch>
            <a:fillRect/>
          </a:stretch>
        </p:blipFill>
        <p:spPr>
          <a:xfrm>
            <a:off x="1704109" y="1639544"/>
            <a:ext cx="5735782" cy="4177793"/>
          </a:xfrm>
          <a:prstGeom prst="rect">
            <a:avLst/>
          </a:prstGeom>
        </p:spPr>
      </p:pic>
    </p:spTree>
    <p:extLst>
      <p:ext uri="{BB962C8B-B14F-4D97-AF65-F5344CB8AC3E}">
        <p14:creationId xmlns:p14="http://schemas.microsoft.com/office/powerpoint/2010/main" val="28296871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123D9A0C-2454-984D-B8DB-C418C1DF5721}"/>
              </a:ext>
            </a:extLst>
          </p:cNvPr>
          <p:cNvPicPr>
            <a:picLocks noChangeAspect="1"/>
          </p:cNvPicPr>
          <p:nvPr/>
        </p:nvPicPr>
        <p:blipFill>
          <a:blip r:embed="rId2"/>
          <a:stretch>
            <a:fillRect/>
          </a:stretch>
        </p:blipFill>
        <p:spPr>
          <a:xfrm>
            <a:off x="605769" y="534390"/>
            <a:ext cx="1461430" cy="517764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E9165C22-04B6-F842-A945-E897AAF8026B}"/>
              </a:ext>
            </a:extLst>
          </p:cNvPr>
          <p:cNvPicPr>
            <a:picLocks noChangeAspect="1"/>
          </p:cNvPicPr>
          <p:nvPr/>
        </p:nvPicPr>
        <p:blipFill>
          <a:blip r:embed="rId3"/>
          <a:stretch>
            <a:fillRect/>
          </a:stretch>
        </p:blipFill>
        <p:spPr>
          <a:xfrm>
            <a:off x="2630949" y="534390"/>
            <a:ext cx="5907282" cy="5177642"/>
          </a:xfrm>
          <a:prstGeom prst="rect">
            <a:avLst/>
          </a:prstGeom>
        </p:spPr>
      </p:pic>
    </p:spTree>
    <p:extLst>
      <p:ext uri="{BB962C8B-B14F-4D97-AF65-F5344CB8AC3E}">
        <p14:creationId xmlns:p14="http://schemas.microsoft.com/office/powerpoint/2010/main" val="287052869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red hat&#10;&#10;Description automatically generated">
            <a:extLst>
              <a:ext uri="{FF2B5EF4-FFF2-40B4-BE49-F238E27FC236}">
                <a16:creationId xmlns:a16="http://schemas.microsoft.com/office/drawing/2014/main" id="{B4C6CC40-F964-A349-AA59-B489AF1BD648}"/>
              </a:ext>
            </a:extLst>
          </p:cNvPr>
          <p:cNvPicPr>
            <a:picLocks noChangeAspect="1"/>
          </p:cNvPicPr>
          <p:nvPr/>
        </p:nvPicPr>
        <p:blipFill>
          <a:blip r:embed="rId2"/>
          <a:stretch>
            <a:fillRect/>
          </a:stretch>
        </p:blipFill>
        <p:spPr>
          <a:xfrm>
            <a:off x="1667947" y="893371"/>
            <a:ext cx="5808106" cy="4437249"/>
          </a:xfrm>
          <a:prstGeom prst="rect">
            <a:avLst/>
          </a:prstGeom>
        </p:spPr>
      </p:pic>
    </p:spTree>
    <p:extLst>
      <p:ext uri="{BB962C8B-B14F-4D97-AF65-F5344CB8AC3E}">
        <p14:creationId xmlns:p14="http://schemas.microsoft.com/office/powerpoint/2010/main" val="243917090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3128"/>
            <a:ext cx="8229600" cy="1025330"/>
          </a:xfrm>
        </p:spPr>
        <p:txBody>
          <a:bodyPr/>
          <a:lstStyle/>
          <a:p>
            <a:pPr algn="ctr"/>
            <a:r>
              <a:rPr lang="en-US" b="1" dirty="0">
                <a:solidFill>
                  <a:srgbClr val="FFFF00"/>
                </a:solidFill>
              </a:rPr>
              <a:t>Trademarks	</a:t>
            </a:r>
            <a:r>
              <a:rPr lang="en-US" b="1" dirty="0">
                <a:solidFill>
                  <a:srgbClr val="FF0000"/>
                </a:solidFill>
              </a:rPr>
              <a:t>: </a:t>
            </a:r>
            <a:r>
              <a:rPr lang="en-US" dirty="0">
                <a:solidFill>
                  <a:schemeClr val="bg1"/>
                </a:solidFill>
              </a:rPr>
              <a:t>Use</a:t>
            </a:r>
          </a:p>
        </p:txBody>
      </p:sp>
      <p:sp>
        <p:nvSpPr>
          <p:cNvPr id="2" name="Content Placeholder 1"/>
          <p:cNvSpPr>
            <a:spLocks noGrp="1"/>
          </p:cNvSpPr>
          <p:nvPr>
            <p:ph idx="1"/>
          </p:nvPr>
        </p:nvSpPr>
        <p:spPr/>
        <p:txBody>
          <a:bodyPr>
            <a:normAutofit/>
          </a:bodyPr>
          <a:lstStyle/>
          <a:p>
            <a:pPr marL="0" indent="0" algn="ctr">
              <a:buNone/>
            </a:pPr>
            <a:r>
              <a:rPr lang="en-US" sz="9600" dirty="0">
                <a:solidFill>
                  <a:schemeClr val="bg1"/>
                </a:solidFill>
              </a:rPr>
              <a:t>USE IT </a:t>
            </a:r>
          </a:p>
          <a:p>
            <a:pPr marL="0" indent="0" algn="ctr">
              <a:buNone/>
            </a:pPr>
            <a:r>
              <a:rPr lang="en-US" sz="9600" dirty="0">
                <a:solidFill>
                  <a:srgbClr val="FFFF00"/>
                </a:solidFill>
              </a:rPr>
              <a:t>OR</a:t>
            </a:r>
            <a:r>
              <a:rPr lang="en-US" sz="9600" dirty="0">
                <a:solidFill>
                  <a:schemeClr val="bg1"/>
                </a:solidFill>
              </a:rPr>
              <a:t> </a:t>
            </a:r>
          </a:p>
          <a:p>
            <a:pPr marL="0" indent="0" algn="ctr">
              <a:buNone/>
            </a:pPr>
            <a:r>
              <a:rPr lang="en-US" sz="9600" dirty="0">
                <a:solidFill>
                  <a:schemeClr val="bg1"/>
                </a:solidFill>
              </a:rPr>
              <a:t>LOSE IT</a:t>
            </a:r>
            <a:r>
              <a:rPr lang="en-US" sz="96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197</a:t>
            </a:fld>
            <a:endParaRPr lang="en-US"/>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7036AEB-4B2A-D446-981A-C4B9B162BB64}"/>
                  </a:ext>
                </a:extLst>
              </p14:cNvPr>
              <p14:cNvContentPartPr/>
              <p14:nvPr/>
            </p14:nvContentPartPr>
            <p14:xfrm>
              <a:off x="2577708" y="5534028"/>
              <a:ext cx="2417040" cy="154800"/>
            </p14:xfrm>
          </p:contentPart>
        </mc:Choice>
        <mc:Fallback xmlns="">
          <p:pic>
            <p:nvPicPr>
              <p:cNvPr id="8" name="Ink 7">
                <a:extLst>
                  <a:ext uri="{FF2B5EF4-FFF2-40B4-BE49-F238E27FC236}">
                    <a16:creationId xmlns:a16="http://schemas.microsoft.com/office/drawing/2014/main" id="{47036AEB-4B2A-D446-981A-C4B9B162BB64}"/>
                  </a:ext>
                </a:extLst>
              </p:cNvPr>
              <p:cNvPicPr/>
              <p:nvPr/>
            </p:nvPicPr>
            <p:blipFill>
              <a:blip r:embed="rId6"/>
              <a:stretch>
                <a:fillRect/>
              </a:stretch>
            </p:blipFill>
            <p:spPr>
              <a:xfrm>
                <a:off x="2568708" y="5525028"/>
                <a:ext cx="24346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8E8255D2-423B-7641-ACE6-5D5758DB40B2}"/>
                  </a:ext>
                </a:extLst>
              </p14:cNvPr>
              <p14:cNvContentPartPr/>
              <p14:nvPr/>
            </p14:nvContentPartPr>
            <p14:xfrm>
              <a:off x="2605068" y="5671908"/>
              <a:ext cx="2386800" cy="162360"/>
            </p14:xfrm>
          </p:contentPart>
        </mc:Choice>
        <mc:Fallback xmlns="">
          <p:pic>
            <p:nvPicPr>
              <p:cNvPr id="9" name="Ink 8">
                <a:extLst>
                  <a:ext uri="{FF2B5EF4-FFF2-40B4-BE49-F238E27FC236}">
                    <a16:creationId xmlns:a16="http://schemas.microsoft.com/office/drawing/2014/main" id="{8E8255D2-423B-7641-ACE6-5D5758DB40B2}"/>
                  </a:ext>
                </a:extLst>
              </p:cNvPr>
              <p:cNvPicPr/>
              <p:nvPr/>
            </p:nvPicPr>
            <p:blipFill>
              <a:blip r:embed="rId8"/>
              <a:stretch>
                <a:fillRect/>
              </a:stretch>
            </p:blipFill>
            <p:spPr>
              <a:xfrm>
                <a:off x="2596428" y="5663268"/>
                <a:ext cx="2404440" cy="180000"/>
              </a:xfrm>
              <a:prstGeom prst="rect">
                <a:avLst/>
              </a:prstGeom>
            </p:spPr>
          </p:pic>
        </mc:Fallback>
      </mc:AlternateContent>
    </p:spTree>
    <p:extLst>
      <p:ext uri="{BB962C8B-B14F-4D97-AF65-F5344CB8AC3E}">
        <p14:creationId xmlns:p14="http://schemas.microsoft.com/office/powerpoint/2010/main" val="178277077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246909"/>
            <a:ext cx="8229600" cy="4502634"/>
          </a:xfrm>
        </p:spPr>
        <p:txBody>
          <a:bodyPr>
            <a:normAutofit fontScale="85000" lnSpcReduction="20000"/>
          </a:bodyPr>
          <a:lstStyle/>
          <a:p>
            <a:pPr marL="0" indent="0">
              <a:lnSpc>
                <a:spcPct val="110000"/>
              </a:lnSpc>
              <a:buNone/>
            </a:pPr>
            <a:r>
              <a:rPr lang="en-US" sz="4000" b="1" dirty="0">
                <a:solidFill>
                  <a:srgbClr val="FF0000"/>
                </a:solidFill>
              </a:rPr>
              <a:t>“</a:t>
            </a:r>
            <a:r>
              <a:rPr lang="en-US" sz="4000" b="1" dirty="0">
                <a:solidFill>
                  <a:srgbClr val="FFFF00"/>
                </a:solidFill>
              </a:rPr>
              <a:t>Use</a:t>
            </a:r>
            <a:r>
              <a:rPr lang="en-US" sz="4000" b="1" dirty="0">
                <a:solidFill>
                  <a:srgbClr val="FF0000"/>
                </a:solidFill>
              </a:rPr>
              <a:t>”</a:t>
            </a:r>
          </a:p>
          <a:p>
            <a:pPr>
              <a:lnSpc>
                <a:spcPct val="110000"/>
              </a:lnSpc>
            </a:pPr>
            <a:r>
              <a:rPr lang="en-US" sz="4000" dirty="0">
                <a:solidFill>
                  <a:srgbClr val="FFFF00"/>
                </a:solidFill>
              </a:rPr>
              <a:t>First use … entitles you to register a TM </a:t>
            </a:r>
            <a:r>
              <a:rPr lang="en-US" sz="4000" dirty="0">
                <a:solidFill>
                  <a:schemeClr val="bg1"/>
                </a:solidFill>
              </a:rPr>
              <a:t>but amended provisions now allow for filing without intended use.</a:t>
            </a:r>
          </a:p>
          <a:p>
            <a:pPr>
              <a:lnSpc>
                <a:spcPct val="110000"/>
              </a:lnSpc>
            </a:pPr>
            <a:r>
              <a:rPr lang="en-US" sz="4000" dirty="0">
                <a:solidFill>
                  <a:srgbClr val="FFFF00"/>
                </a:solidFill>
              </a:rPr>
              <a:t>Failure to use </a:t>
            </a:r>
            <a:r>
              <a:rPr lang="en-US" sz="4000" dirty="0">
                <a:solidFill>
                  <a:schemeClr val="bg1"/>
                </a:solidFill>
              </a:rPr>
              <a:t>… basis for </a:t>
            </a:r>
            <a:r>
              <a:rPr lang="en-US" sz="4000" dirty="0">
                <a:solidFill>
                  <a:srgbClr val="FFFF00"/>
                </a:solidFill>
              </a:rPr>
              <a:t>expungement </a:t>
            </a:r>
            <a:r>
              <a:rPr lang="en-US" sz="4000" dirty="0">
                <a:solidFill>
                  <a:schemeClr val="bg1"/>
                </a:solidFill>
              </a:rPr>
              <a:t>of TM</a:t>
            </a:r>
          </a:p>
          <a:p>
            <a:pPr>
              <a:lnSpc>
                <a:spcPct val="110000"/>
              </a:lnSpc>
            </a:pPr>
            <a:r>
              <a:rPr lang="en-US" sz="4000" dirty="0">
                <a:solidFill>
                  <a:srgbClr val="FFFF00"/>
                </a:solidFill>
              </a:rPr>
              <a:t>Unauthorized use </a:t>
            </a:r>
            <a:r>
              <a:rPr lang="en-US" sz="4000" dirty="0">
                <a:solidFill>
                  <a:schemeClr val="bg1"/>
                </a:solidFill>
              </a:rPr>
              <a:t>… could lead to </a:t>
            </a:r>
            <a:r>
              <a:rPr lang="en-US" sz="4000" dirty="0">
                <a:solidFill>
                  <a:srgbClr val="FFFF00"/>
                </a:solidFill>
              </a:rPr>
              <a:t>infringement actions</a:t>
            </a:r>
          </a:p>
        </p:txBody>
      </p:sp>
      <p:sp>
        <p:nvSpPr>
          <p:cNvPr id="4" name="Slide Number Placeholder 3"/>
          <p:cNvSpPr>
            <a:spLocks noGrp="1"/>
          </p:cNvSpPr>
          <p:nvPr>
            <p:ph type="sldNum" sz="quarter" idx="12"/>
          </p:nvPr>
        </p:nvSpPr>
        <p:spPr/>
        <p:txBody>
          <a:bodyPr/>
          <a:lstStyle/>
          <a:p>
            <a:fld id="{600857A6-B069-5747-8C2C-4237D03FF20B}" type="slidenum">
              <a:rPr lang="en-US" smtClean="0"/>
              <a:t>198</a:t>
            </a:fld>
            <a:endParaRPr 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4998462-65C5-674B-BC51-ACF8D4E48ED2}"/>
                  </a:ext>
                </a:extLst>
              </p14:cNvPr>
              <p14:cNvContentPartPr/>
              <p14:nvPr/>
            </p14:nvContentPartPr>
            <p14:xfrm>
              <a:off x="1856988" y="2274228"/>
              <a:ext cx="360" cy="360"/>
            </p14:xfrm>
          </p:contentPart>
        </mc:Choice>
        <mc:Fallback xmlns="">
          <p:pic>
            <p:nvPicPr>
              <p:cNvPr id="3" name="Ink 2">
                <a:extLst>
                  <a:ext uri="{FF2B5EF4-FFF2-40B4-BE49-F238E27FC236}">
                    <a16:creationId xmlns:a16="http://schemas.microsoft.com/office/drawing/2014/main" id="{74998462-65C5-674B-BC51-ACF8D4E48ED2}"/>
                  </a:ext>
                </a:extLst>
              </p:cNvPr>
              <p:cNvPicPr/>
              <p:nvPr/>
            </p:nvPicPr>
            <p:blipFill>
              <a:blip r:embed="rId6"/>
              <a:stretch>
                <a:fillRect/>
              </a:stretch>
            </p:blipFill>
            <p:spPr>
              <a:xfrm>
                <a:off x="1847988" y="2265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2B5053EE-CE34-2A45-A4FD-B54A13D2C1AB}"/>
                  </a:ext>
                </a:extLst>
              </p14:cNvPr>
              <p14:cNvContentPartPr/>
              <p14:nvPr/>
            </p14:nvContentPartPr>
            <p14:xfrm>
              <a:off x="5214348" y="3210948"/>
              <a:ext cx="360" cy="360"/>
            </p14:xfrm>
          </p:contentPart>
        </mc:Choice>
        <mc:Fallback xmlns="">
          <p:pic>
            <p:nvPicPr>
              <p:cNvPr id="5" name="Ink 4">
                <a:extLst>
                  <a:ext uri="{FF2B5EF4-FFF2-40B4-BE49-F238E27FC236}">
                    <a16:creationId xmlns:a16="http://schemas.microsoft.com/office/drawing/2014/main" id="{2B5053EE-CE34-2A45-A4FD-B54A13D2C1AB}"/>
                  </a:ext>
                </a:extLst>
              </p:cNvPr>
              <p:cNvPicPr/>
              <p:nvPr/>
            </p:nvPicPr>
            <p:blipFill>
              <a:blip r:embed="rId6"/>
              <a:stretch>
                <a:fillRect/>
              </a:stretch>
            </p:blipFill>
            <p:spPr>
              <a:xfrm>
                <a:off x="5205708" y="3201948"/>
                <a:ext cx="18000" cy="18000"/>
              </a:xfrm>
              <a:prstGeom prst="rect">
                <a:avLst/>
              </a:prstGeom>
            </p:spPr>
          </p:pic>
        </mc:Fallback>
      </mc:AlternateContent>
    </p:spTree>
    <p:extLst>
      <p:ext uri="{BB962C8B-B14F-4D97-AF65-F5344CB8AC3E}">
        <p14:creationId xmlns:p14="http://schemas.microsoft.com/office/powerpoint/2010/main" val="27472873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140031"/>
            <a:ext cx="8229600" cy="4609512"/>
          </a:xfrm>
        </p:spPr>
        <p:txBody>
          <a:bodyPr>
            <a:normAutofit lnSpcReduction="10000"/>
          </a:bodyPr>
          <a:lstStyle/>
          <a:p>
            <a:pPr marL="0" lvl="0" indent="0">
              <a:lnSpc>
                <a:spcPct val="100000"/>
              </a:lnSpc>
              <a:buNone/>
            </a:pPr>
            <a:r>
              <a:rPr lang="en-US" sz="2800" b="1" i="1" dirty="0">
                <a:solidFill>
                  <a:schemeClr val="bg1"/>
                </a:solidFill>
              </a:rPr>
              <a:t>4.</a:t>
            </a:r>
            <a:r>
              <a:rPr lang="en-US" sz="2800" i="1" dirty="0">
                <a:solidFill>
                  <a:schemeClr val="bg1"/>
                </a:solidFill>
              </a:rPr>
              <a:t> (1) </a:t>
            </a:r>
            <a:r>
              <a:rPr lang="en-US" sz="2800" i="1" dirty="0">
                <a:solidFill>
                  <a:srgbClr val="FFFF00"/>
                </a:solidFill>
              </a:rPr>
              <a:t>A trade-mark is deemed to be </a:t>
            </a:r>
            <a:r>
              <a:rPr lang="en-US" sz="2800" i="1" dirty="0">
                <a:solidFill>
                  <a:srgbClr val="FF0000"/>
                </a:solidFill>
              </a:rPr>
              <a:t>used </a:t>
            </a:r>
            <a:r>
              <a:rPr lang="en-US" sz="2800" i="1" dirty="0">
                <a:solidFill>
                  <a:srgbClr val="FFFF00"/>
                </a:solidFill>
              </a:rPr>
              <a:t>in association with goods if</a:t>
            </a:r>
            <a:r>
              <a:rPr lang="en-US" sz="2800" i="1" dirty="0">
                <a:solidFill>
                  <a:schemeClr val="bg1"/>
                </a:solidFill>
              </a:rPr>
              <a:t>, at the time of the transfer of the property in or possession of the goods, in the normal course of trade, </a:t>
            </a:r>
            <a:r>
              <a:rPr lang="en-US" sz="2800" i="1" dirty="0">
                <a:solidFill>
                  <a:srgbClr val="FFFF00"/>
                </a:solidFill>
              </a:rPr>
              <a:t>it is marked on the goods themselves or on the packages</a:t>
            </a:r>
            <a:r>
              <a:rPr lang="en-US" sz="2800" i="1" dirty="0">
                <a:solidFill>
                  <a:schemeClr val="bg1"/>
                </a:solidFill>
              </a:rPr>
              <a:t> in which they are distributed or it is in any other manner so associated with the goods </a:t>
            </a:r>
            <a:r>
              <a:rPr lang="en-US" sz="2800" i="1" dirty="0">
                <a:solidFill>
                  <a:srgbClr val="FFFF00"/>
                </a:solidFill>
              </a:rPr>
              <a:t>that notice of the association is then given</a:t>
            </a:r>
            <a:r>
              <a:rPr lang="en-US" sz="2800" i="1" dirty="0">
                <a:solidFill>
                  <a:schemeClr val="bg1"/>
                </a:solidFill>
              </a:rPr>
              <a:t> to the person to whom the property or possession is transferred.</a:t>
            </a:r>
            <a:endParaRPr lang="en-CA" sz="2800" i="1" dirty="0">
              <a:solidFill>
                <a:schemeClr val="bg1"/>
              </a:solidFill>
            </a:endParaRPr>
          </a:p>
          <a:p>
            <a:pPr marL="0" lvl="0" indent="0">
              <a:lnSpc>
                <a:spcPct val="100000"/>
              </a:lnSpc>
              <a:buNone/>
            </a:pPr>
            <a:r>
              <a:rPr lang="en-US" sz="2800" i="1" dirty="0">
                <a:solidFill>
                  <a:schemeClr val="bg1"/>
                </a:solidFill>
              </a:rPr>
              <a:t>(2) A trade-mark is deemed to be </a:t>
            </a:r>
            <a:r>
              <a:rPr lang="en-US" sz="2800" i="1" dirty="0">
                <a:solidFill>
                  <a:srgbClr val="FFFF00"/>
                </a:solidFill>
              </a:rPr>
              <a:t>used in association with services </a:t>
            </a:r>
            <a:r>
              <a:rPr lang="en-US" sz="2800" i="1" dirty="0">
                <a:solidFill>
                  <a:schemeClr val="bg1"/>
                </a:solidFill>
              </a:rPr>
              <a:t>if it is used or displayed in the performance or advertising of those services.</a:t>
            </a:r>
            <a:endParaRPr lang="en-CA" sz="2800" i="1"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199</a:t>
            </a:fld>
            <a:endParaRPr lang="en-US"/>
          </a:p>
        </p:txBody>
      </p:sp>
    </p:spTree>
    <p:extLst>
      <p:ext uri="{BB962C8B-B14F-4D97-AF65-F5344CB8AC3E}">
        <p14:creationId xmlns:p14="http://schemas.microsoft.com/office/powerpoint/2010/main" val="3079134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Stuff</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8C4A98C1-5C89-884A-A173-5FDFDDABD684}"/>
              </a:ext>
            </a:extLst>
          </p:cNvPr>
          <p:cNvPicPr>
            <a:picLocks noChangeAspect="1"/>
          </p:cNvPicPr>
          <p:nvPr/>
        </p:nvPicPr>
        <p:blipFill>
          <a:blip r:embed="rId2"/>
          <a:stretch>
            <a:fillRect/>
          </a:stretch>
        </p:blipFill>
        <p:spPr>
          <a:xfrm>
            <a:off x="2935542" y="200722"/>
            <a:ext cx="3272916" cy="5653668"/>
          </a:xfrm>
          <a:prstGeom prst="rect">
            <a:avLst/>
          </a:prstGeom>
        </p:spPr>
      </p:pic>
    </p:spTree>
    <p:extLst>
      <p:ext uri="{BB962C8B-B14F-4D97-AF65-F5344CB8AC3E}">
        <p14:creationId xmlns:p14="http://schemas.microsoft.com/office/powerpoint/2010/main" val="367529334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722888"/>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49382" y="855023"/>
            <a:ext cx="8894617" cy="5118265"/>
          </a:xfrm>
        </p:spPr>
        <p:txBody>
          <a:bodyPr>
            <a:noAutofit/>
          </a:bodyPr>
          <a:lstStyle/>
          <a:p>
            <a:pPr marL="0" indent="0">
              <a:lnSpc>
                <a:spcPct val="100000"/>
              </a:lnSpc>
              <a:buNone/>
            </a:pPr>
            <a:r>
              <a:rPr lang="en-US" sz="2300" i="1" dirty="0" err="1">
                <a:solidFill>
                  <a:srgbClr val="00B0F0"/>
                </a:solidFill>
              </a:rPr>
              <a:t>Syntex</a:t>
            </a:r>
            <a:r>
              <a:rPr lang="en-US" sz="2300" i="1" dirty="0">
                <a:solidFill>
                  <a:srgbClr val="00B0F0"/>
                </a:solidFill>
              </a:rPr>
              <a:t> Inc. v. </a:t>
            </a:r>
            <a:r>
              <a:rPr lang="en-US" sz="2300" i="1" dirty="0" err="1">
                <a:solidFill>
                  <a:srgbClr val="00B0F0"/>
                </a:solidFill>
              </a:rPr>
              <a:t>Apotex</a:t>
            </a:r>
            <a:r>
              <a:rPr lang="en-US" sz="2300" i="1" dirty="0">
                <a:solidFill>
                  <a:srgbClr val="00B0F0"/>
                </a:solidFill>
              </a:rPr>
              <a:t> Inc., </a:t>
            </a:r>
            <a:r>
              <a:rPr lang="en-US" sz="2300" dirty="0">
                <a:solidFill>
                  <a:schemeClr val="bg1"/>
                </a:solidFill>
              </a:rPr>
              <a:t>[1984] 2 FC 1012 (FCA)</a:t>
            </a:r>
          </a:p>
          <a:p>
            <a:pPr marL="0" indent="0">
              <a:lnSpc>
                <a:spcPct val="100000"/>
              </a:lnSpc>
              <a:buNone/>
            </a:pPr>
            <a:r>
              <a:rPr lang="en-US" sz="2300" dirty="0">
                <a:solidFill>
                  <a:schemeClr val="bg1"/>
                </a:solidFill>
              </a:rPr>
              <a:t>Facts: </a:t>
            </a:r>
          </a:p>
          <a:p>
            <a:pPr lvl="1">
              <a:lnSpc>
                <a:spcPct val="100000"/>
              </a:lnSpc>
            </a:pPr>
            <a:r>
              <a:rPr lang="en-CA" sz="2300" dirty="0" err="1">
                <a:solidFill>
                  <a:srgbClr val="FFFF00"/>
                </a:solidFill>
              </a:rPr>
              <a:t>Syntex</a:t>
            </a:r>
            <a:r>
              <a:rPr lang="en-CA" sz="2300" dirty="0">
                <a:solidFill>
                  <a:schemeClr val="bg1"/>
                </a:solidFill>
              </a:rPr>
              <a:t>  was the </a:t>
            </a:r>
            <a:r>
              <a:rPr lang="en-CA" sz="2300" dirty="0">
                <a:solidFill>
                  <a:srgbClr val="FFFF00"/>
                </a:solidFill>
              </a:rPr>
              <a:t>registered owner of the </a:t>
            </a:r>
            <a:r>
              <a:rPr lang="en-CA" sz="2300" dirty="0" err="1">
                <a:solidFill>
                  <a:srgbClr val="FFFF00"/>
                </a:solidFill>
              </a:rPr>
              <a:t>TradeMark</a:t>
            </a:r>
            <a:r>
              <a:rPr lang="en-CA" sz="2300" dirty="0">
                <a:solidFill>
                  <a:srgbClr val="FFFF00"/>
                </a:solidFill>
              </a:rPr>
              <a:t> </a:t>
            </a:r>
            <a:r>
              <a:rPr lang="en-CA" sz="2300" dirty="0">
                <a:solidFill>
                  <a:srgbClr val="00B0F0"/>
                </a:solidFill>
              </a:rPr>
              <a:t>Napro</a:t>
            </a:r>
            <a:r>
              <a:rPr lang="en-CA" sz="2300" dirty="0">
                <a:solidFill>
                  <a:srgbClr val="FFFF00"/>
                </a:solidFill>
              </a:rPr>
              <a:t>syn</a:t>
            </a:r>
            <a:r>
              <a:rPr lang="en-CA" sz="2300" dirty="0">
                <a:solidFill>
                  <a:schemeClr val="bg1"/>
                </a:solidFill>
              </a:rPr>
              <a:t>; has sold Naproxen under this name since 1974. </a:t>
            </a:r>
          </a:p>
          <a:p>
            <a:pPr lvl="1">
              <a:lnSpc>
                <a:spcPct val="100000"/>
              </a:lnSpc>
            </a:pPr>
            <a:r>
              <a:rPr lang="en-CA" sz="2300" dirty="0">
                <a:solidFill>
                  <a:srgbClr val="FFFF00"/>
                </a:solidFill>
              </a:rPr>
              <a:t>Apotex took </a:t>
            </a:r>
            <a:r>
              <a:rPr lang="en-CA" sz="2300" dirty="0">
                <a:solidFill>
                  <a:srgbClr val="FF0000"/>
                </a:solidFill>
              </a:rPr>
              <a:t>Apo-</a:t>
            </a:r>
            <a:r>
              <a:rPr lang="en-CA" sz="2300" dirty="0">
                <a:solidFill>
                  <a:srgbClr val="00B0F0"/>
                </a:solidFill>
              </a:rPr>
              <a:t>Napro</a:t>
            </a:r>
            <a:r>
              <a:rPr lang="en-CA" sz="2300" dirty="0">
                <a:solidFill>
                  <a:srgbClr val="FF0000"/>
                </a:solidFill>
              </a:rPr>
              <a:t>xen</a:t>
            </a:r>
            <a:r>
              <a:rPr lang="en-CA" sz="2300" dirty="0">
                <a:solidFill>
                  <a:schemeClr val="bg1"/>
                </a:solidFill>
              </a:rPr>
              <a:t> as the brand name of its product; </a:t>
            </a:r>
            <a:r>
              <a:rPr lang="en-CA" sz="2300" dirty="0">
                <a:solidFill>
                  <a:srgbClr val="FFFF00"/>
                </a:solidFill>
              </a:rPr>
              <a:t>registered it as a TM in Canada</a:t>
            </a:r>
            <a:r>
              <a:rPr lang="en-CA" sz="2300" dirty="0">
                <a:solidFill>
                  <a:schemeClr val="bg1"/>
                </a:solidFill>
              </a:rPr>
              <a:t>. </a:t>
            </a:r>
          </a:p>
          <a:p>
            <a:pPr lvl="1">
              <a:lnSpc>
                <a:spcPct val="100000"/>
              </a:lnSpc>
            </a:pPr>
            <a:r>
              <a:rPr lang="en-CA" sz="2300" dirty="0">
                <a:solidFill>
                  <a:schemeClr val="bg1"/>
                </a:solidFill>
              </a:rPr>
              <a:t>In 1982 </a:t>
            </a:r>
            <a:r>
              <a:rPr lang="en-CA" sz="2300" dirty="0">
                <a:solidFill>
                  <a:srgbClr val="FFFF00"/>
                </a:solidFill>
              </a:rPr>
              <a:t>Apotex distributed a one-page flyer</a:t>
            </a:r>
            <a:r>
              <a:rPr lang="en-CA" sz="2300" dirty="0">
                <a:solidFill>
                  <a:schemeClr val="bg1"/>
                </a:solidFill>
              </a:rPr>
              <a:t> to hospital and retail pharmacists in Canada designed </a:t>
            </a:r>
            <a:r>
              <a:rPr lang="en-CA" sz="2300" dirty="0">
                <a:solidFill>
                  <a:srgbClr val="FFFF00"/>
                </a:solidFill>
              </a:rPr>
              <a:t>to promote the sale of Apo-Naproxen</a:t>
            </a:r>
            <a:r>
              <a:rPr lang="en-CA" sz="2300" dirty="0">
                <a:solidFill>
                  <a:schemeClr val="bg1"/>
                </a:solidFill>
              </a:rPr>
              <a:t>. </a:t>
            </a:r>
            <a:r>
              <a:rPr lang="en-CA" sz="2300" dirty="0">
                <a:solidFill>
                  <a:srgbClr val="00B0F0"/>
                </a:solidFill>
              </a:rPr>
              <a:t>Napro</a:t>
            </a:r>
            <a:r>
              <a:rPr lang="en-CA" sz="2300" dirty="0">
                <a:solidFill>
                  <a:srgbClr val="FF0000"/>
                </a:solidFill>
              </a:rPr>
              <a:t>syn was referenced </a:t>
            </a:r>
            <a:r>
              <a:rPr lang="en-CA" sz="2300" dirty="0">
                <a:solidFill>
                  <a:srgbClr val="FFFF00"/>
                </a:solidFill>
              </a:rPr>
              <a:t>on this flyer</a:t>
            </a:r>
            <a:r>
              <a:rPr lang="en-CA" sz="2300" dirty="0">
                <a:solidFill>
                  <a:schemeClr val="bg1"/>
                </a:solidFill>
              </a:rPr>
              <a:t>… </a:t>
            </a:r>
            <a:r>
              <a:rPr lang="en-CA" sz="2300" i="1" dirty="0">
                <a:solidFill>
                  <a:schemeClr val="bg1"/>
                </a:solidFill>
              </a:rPr>
              <a:t>A note w. Naprosyn 250mg written on it is juxtaposed with two containers of Apo-Naproxen tablets.</a:t>
            </a:r>
          </a:p>
          <a:p>
            <a:pPr lvl="1">
              <a:lnSpc>
                <a:spcPct val="100000"/>
              </a:lnSpc>
            </a:pPr>
            <a:r>
              <a:rPr lang="en-CA" sz="2300" dirty="0">
                <a:solidFill>
                  <a:schemeClr val="bg1"/>
                </a:solidFill>
              </a:rPr>
              <a:t>Also a message …“</a:t>
            </a:r>
            <a:r>
              <a:rPr lang="en-CA" sz="2300" i="1" dirty="0">
                <a:solidFill>
                  <a:srgbClr val="FFFF00"/>
                </a:solidFill>
              </a:rPr>
              <a:t>Now pharmacists have a choice when filling a prescription for Naprosyn</a:t>
            </a:r>
            <a:r>
              <a:rPr lang="en-CA" sz="2300" i="1" dirty="0">
                <a:solidFill>
                  <a:schemeClr val="bg1"/>
                </a:solidFill>
              </a:rPr>
              <a:t>.”</a:t>
            </a:r>
            <a:r>
              <a:rPr lang="en-CA" sz="2300" dirty="0">
                <a:solidFill>
                  <a:schemeClr val="bg1"/>
                </a:solidFill>
              </a:rPr>
              <a:t>… </a:t>
            </a:r>
            <a:endParaRPr lang="en-US" sz="23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200</a:t>
            </a:fld>
            <a:endParaRPr lang="en-US"/>
          </a:p>
        </p:txBody>
      </p:sp>
    </p:spTree>
    <p:extLst>
      <p:ext uri="{BB962C8B-B14F-4D97-AF65-F5344CB8AC3E}">
        <p14:creationId xmlns:p14="http://schemas.microsoft.com/office/powerpoint/2010/main" val="316509930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199" y="965952"/>
            <a:ext cx="8568047" cy="4900457"/>
          </a:xfrm>
        </p:spPr>
        <p:txBody>
          <a:bodyPr>
            <a:normAutofit/>
          </a:bodyPr>
          <a:lstStyle/>
          <a:p>
            <a:pPr marL="0" indent="0">
              <a:lnSpc>
                <a:spcPct val="100000"/>
              </a:lnSpc>
              <a:buNone/>
            </a:pPr>
            <a:r>
              <a:rPr lang="en-US" sz="2700" i="1" dirty="0" err="1">
                <a:solidFill>
                  <a:srgbClr val="00B0F0"/>
                </a:solidFill>
              </a:rPr>
              <a:t>Syntex</a:t>
            </a:r>
            <a:r>
              <a:rPr lang="en-US" sz="2700" i="1" dirty="0">
                <a:solidFill>
                  <a:srgbClr val="00B0F0"/>
                </a:solidFill>
              </a:rPr>
              <a:t> Inc. v. </a:t>
            </a:r>
            <a:r>
              <a:rPr lang="en-US" sz="2700" i="1" dirty="0" err="1">
                <a:solidFill>
                  <a:srgbClr val="00B0F0"/>
                </a:solidFill>
              </a:rPr>
              <a:t>Apotex</a:t>
            </a:r>
            <a:r>
              <a:rPr lang="en-US" sz="2700" i="1" dirty="0">
                <a:solidFill>
                  <a:srgbClr val="00B0F0"/>
                </a:solidFill>
              </a:rPr>
              <a:t> Inc., </a:t>
            </a:r>
            <a:r>
              <a:rPr lang="en-US" sz="2700" dirty="0">
                <a:solidFill>
                  <a:schemeClr val="bg1"/>
                </a:solidFill>
              </a:rPr>
              <a:t>[1984] 2 FC 1012 (FCA)</a:t>
            </a:r>
          </a:p>
          <a:p>
            <a:pPr>
              <a:lnSpc>
                <a:spcPct val="100000"/>
              </a:lnSpc>
            </a:pPr>
            <a:r>
              <a:rPr lang="en-US" sz="2700" b="1" dirty="0">
                <a:solidFill>
                  <a:srgbClr val="FFFF00"/>
                </a:solidFill>
              </a:rPr>
              <a:t>Did the Defendants </a:t>
            </a:r>
            <a:r>
              <a:rPr lang="en-US" sz="2700" b="1" dirty="0" err="1">
                <a:solidFill>
                  <a:srgbClr val="FFFF00"/>
                </a:solidFill>
              </a:rPr>
              <a:t>Apotex</a:t>
            </a:r>
            <a:r>
              <a:rPr lang="en-US" sz="2700" b="1" dirty="0">
                <a:solidFill>
                  <a:srgbClr val="FFFF00"/>
                </a:solidFill>
              </a:rPr>
              <a:t> “use” the TM of the Plaintiffs </a:t>
            </a:r>
            <a:r>
              <a:rPr lang="en-US" sz="2700" b="1" dirty="0" err="1">
                <a:solidFill>
                  <a:srgbClr val="FFFF00"/>
                </a:solidFill>
              </a:rPr>
              <a:t>Syntex</a:t>
            </a:r>
            <a:r>
              <a:rPr lang="en-US" sz="2700" b="1" dirty="0">
                <a:solidFill>
                  <a:srgbClr val="FFFF00"/>
                </a:solidFill>
              </a:rPr>
              <a:t> (</a:t>
            </a:r>
            <a:r>
              <a:rPr lang="en-US" sz="2700" b="1" dirty="0">
                <a:solidFill>
                  <a:schemeClr val="bg1"/>
                </a:solidFill>
              </a:rPr>
              <a:t>see ss. 2, 4 TMA</a:t>
            </a:r>
            <a:r>
              <a:rPr lang="en-US" sz="2700" b="1" dirty="0">
                <a:solidFill>
                  <a:srgbClr val="FFFF00"/>
                </a:solidFill>
              </a:rPr>
              <a:t>)</a:t>
            </a:r>
            <a:r>
              <a:rPr lang="en-US" sz="2700" b="1" dirty="0">
                <a:solidFill>
                  <a:srgbClr val="FF0000"/>
                </a:solidFill>
              </a:rPr>
              <a:t>?</a:t>
            </a:r>
          </a:p>
          <a:p>
            <a:pPr marL="457200" lvl="1" indent="0">
              <a:lnSpc>
                <a:spcPct val="100000"/>
              </a:lnSpc>
              <a:buNone/>
            </a:pPr>
            <a:r>
              <a:rPr lang="en-US" sz="2700" b="1" i="1" dirty="0">
                <a:solidFill>
                  <a:schemeClr val="bg1"/>
                </a:solidFill>
              </a:rPr>
              <a:t>4.</a:t>
            </a:r>
            <a:r>
              <a:rPr lang="en-US" sz="2700" i="1" dirty="0">
                <a:solidFill>
                  <a:schemeClr val="bg1"/>
                </a:solidFill>
              </a:rPr>
              <a:t> (1) </a:t>
            </a:r>
            <a:r>
              <a:rPr lang="en-US" sz="2700" i="1" dirty="0">
                <a:solidFill>
                  <a:srgbClr val="FFFF00"/>
                </a:solidFill>
              </a:rPr>
              <a:t>A trade-mark is deemed to be used in association with goods if</a:t>
            </a:r>
            <a:r>
              <a:rPr lang="en-US" sz="2700" i="1" dirty="0">
                <a:solidFill>
                  <a:schemeClr val="bg1"/>
                </a:solidFill>
              </a:rPr>
              <a:t>, at the time of the transfer of the property in or possession of the goods, in the normal course of trade, it is marked on the goods themselves or on the packages in which they are distributed </a:t>
            </a:r>
            <a:r>
              <a:rPr lang="en-US" sz="2700" b="1" i="1" dirty="0">
                <a:solidFill>
                  <a:srgbClr val="FF0000"/>
                </a:solidFill>
              </a:rPr>
              <a:t>/ </a:t>
            </a:r>
            <a:r>
              <a:rPr lang="en-US" sz="2700" i="1" dirty="0">
                <a:solidFill>
                  <a:schemeClr val="bg1"/>
                </a:solidFill>
              </a:rPr>
              <a:t>or </a:t>
            </a:r>
            <a:r>
              <a:rPr lang="en-US" sz="2700" i="1" dirty="0">
                <a:solidFill>
                  <a:srgbClr val="FFFF00"/>
                </a:solidFill>
              </a:rPr>
              <a:t>it is in any other manner so associated with the goods that notice of the association is then given to the person to whom the property or possession is transferred</a:t>
            </a:r>
            <a:r>
              <a:rPr lang="en-US" sz="2700" i="1" dirty="0">
                <a:solidFill>
                  <a:schemeClr val="bg1"/>
                </a:solidFill>
              </a:rPr>
              <a:t>.</a:t>
            </a:r>
            <a:endParaRPr lang="en-CA" sz="27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201</a:t>
            </a:fld>
            <a:endParaRPr lang="en-US"/>
          </a:p>
        </p:txBody>
      </p:sp>
    </p:spTree>
    <p:extLst>
      <p:ext uri="{BB962C8B-B14F-4D97-AF65-F5344CB8AC3E}">
        <p14:creationId xmlns:p14="http://schemas.microsoft.com/office/powerpoint/2010/main" val="34021645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5"/>
            <a:ext cx="8229600" cy="74664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211283"/>
            <a:ext cx="8449294" cy="4538260"/>
          </a:xfrm>
        </p:spPr>
        <p:txBody>
          <a:bodyPr>
            <a:noAutofit/>
          </a:bodyPr>
          <a:lstStyle/>
          <a:p>
            <a:pPr marL="0" indent="0">
              <a:lnSpc>
                <a:spcPct val="100000"/>
              </a:lnSpc>
              <a:buNone/>
            </a:pPr>
            <a:r>
              <a:rPr lang="en-US" sz="3200" i="1" dirty="0" err="1">
                <a:solidFill>
                  <a:srgbClr val="00B0F0"/>
                </a:solidFill>
              </a:rPr>
              <a:t>Syntex</a:t>
            </a:r>
            <a:r>
              <a:rPr lang="en-US" sz="3200" i="1" dirty="0">
                <a:solidFill>
                  <a:srgbClr val="00B0F0"/>
                </a:solidFill>
              </a:rPr>
              <a:t> Inc. v. </a:t>
            </a:r>
            <a:r>
              <a:rPr lang="en-US" sz="3200" i="1" dirty="0" err="1">
                <a:solidFill>
                  <a:srgbClr val="00B0F0"/>
                </a:solidFill>
              </a:rPr>
              <a:t>Apotex</a:t>
            </a:r>
            <a:r>
              <a:rPr lang="en-US" sz="3200" i="1" dirty="0">
                <a:solidFill>
                  <a:srgbClr val="00B0F0"/>
                </a:solidFill>
              </a:rPr>
              <a:t> Inc., </a:t>
            </a:r>
            <a:r>
              <a:rPr lang="en-US" sz="3200" dirty="0">
                <a:solidFill>
                  <a:schemeClr val="bg1"/>
                </a:solidFill>
              </a:rPr>
              <a:t>[1984] 2 FC 1012 (FCA)</a:t>
            </a:r>
          </a:p>
          <a:p>
            <a:pPr marL="400050" lvl="1" indent="0">
              <a:lnSpc>
                <a:spcPct val="100000"/>
              </a:lnSpc>
              <a:buNone/>
            </a:pPr>
            <a:r>
              <a:rPr lang="en-US" sz="3200" b="1" dirty="0">
                <a:solidFill>
                  <a:schemeClr val="bg1"/>
                </a:solidFill>
              </a:rPr>
              <a:t>4.</a:t>
            </a:r>
            <a:r>
              <a:rPr lang="en-US" sz="3200" dirty="0">
                <a:solidFill>
                  <a:schemeClr val="bg1"/>
                </a:solidFill>
              </a:rPr>
              <a:t> (1) </a:t>
            </a:r>
            <a:r>
              <a:rPr lang="en-US" sz="3200" dirty="0">
                <a:solidFill>
                  <a:srgbClr val="FFFF00"/>
                </a:solidFill>
              </a:rPr>
              <a:t>A trade-mark is deemed to be used in association with goods if, </a:t>
            </a:r>
            <a:r>
              <a:rPr lang="en-US" sz="3200" dirty="0">
                <a:solidFill>
                  <a:srgbClr val="FF0000"/>
                </a:solidFill>
              </a:rPr>
              <a:t>at the time of the transfer of the property in </a:t>
            </a:r>
            <a:r>
              <a:rPr lang="en-US" sz="3200" dirty="0">
                <a:solidFill>
                  <a:srgbClr val="FFFF00"/>
                </a:solidFill>
              </a:rPr>
              <a:t>or possession of the goods</a:t>
            </a:r>
            <a:r>
              <a:rPr lang="en-US" sz="3200" dirty="0">
                <a:solidFill>
                  <a:schemeClr val="bg1"/>
                </a:solidFill>
              </a:rPr>
              <a:t>, in the normal course of trade, … </a:t>
            </a:r>
            <a:r>
              <a:rPr lang="en-US" sz="3200" dirty="0">
                <a:solidFill>
                  <a:srgbClr val="FFFF00"/>
                </a:solidFill>
              </a:rPr>
              <a:t>it is in any other manner so associated with the goods </a:t>
            </a:r>
            <a:r>
              <a:rPr lang="en-US" sz="3200" dirty="0">
                <a:solidFill>
                  <a:schemeClr val="bg1"/>
                </a:solidFill>
              </a:rPr>
              <a:t>that notice of the association is then given to the person to whom the property or possession is transferred.</a:t>
            </a:r>
            <a:endParaRPr lang="en-CA"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202</a:t>
            </a:fld>
            <a:endParaRPr lang="en-US"/>
          </a:p>
        </p:txBody>
      </p:sp>
    </p:spTree>
    <p:extLst>
      <p:ext uri="{BB962C8B-B14F-4D97-AF65-F5344CB8AC3E}">
        <p14:creationId xmlns:p14="http://schemas.microsoft.com/office/powerpoint/2010/main" val="399949471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5"/>
            <a:ext cx="8229600" cy="74664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211283"/>
            <a:ext cx="8449294" cy="4538260"/>
          </a:xfrm>
        </p:spPr>
        <p:txBody>
          <a:bodyPr>
            <a:noAutofit/>
          </a:bodyPr>
          <a:lstStyle/>
          <a:p>
            <a:pPr marL="0" indent="0">
              <a:lnSpc>
                <a:spcPct val="100000"/>
              </a:lnSpc>
              <a:buNone/>
            </a:pPr>
            <a:r>
              <a:rPr lang="en-US" sz="3200" i="1" dirty="0" err="1">
                <a:solidFill>
                  <a:srgbClr val="00B0F0"/>
                </a:solidFill>
              </a:rPr>
              <a:t>Syntex</a:t>
            </a:r>
            <a:r>
              <a:rPr lang="en-US" sz="3200" i="1" dirty="0">
                <a:solidFill>
                  <a:srgbClr val="00B0F0"/>
                </a:solidFill>
              </a:rPr>
              <a:t> Inc. v. </a:t>
            </a:r>
            <a:r>
              <a:rPr lang="en-US" sz="3200" i="1" dirty="0" err="1">
                <a:solidFill>
                  <a:srgbClr val="00B0F0"/>
                </a:solidFill>
              </a:rPr>
              <a:t>Apotex</a:t>
            </a:r>
            <a:r>
              <a:rPr lang="en-US" sz="3200" i="1" dirty="0">
                <a:solidFill>
                  <a:srgbClr val="00B0F0"/>
                </a:solidFill>
              </a:rPr>
              <a:t> Inc.</a:t>
            </a:r>
            <a:r>
              <a:rPr lang="en-US" sz="3200" i="1" dirty="0">
                <a:solidFill>
                  <a:schemeClr val="bg1"/>
                </a:solidFill>
              </a:rPr>
              <a:t>, </a:t>
            </a:r>
            <a:r>
              <a:rPr lang="en-US" sz="3200" dirty="0">
                <a:solidFill>
                  <a:schemeClr val="bg1"/>
                </a:solidFill>
              </a:rPr>
              <a:t>[1984] 2 FC 1012 (FCA)</a:t>
            </a:r>
          </a:p>
          <a:p>
            <a:pPr marL="400050" lvl="1" indent="0">
              <a:lnSpc>
                <a:spcPct val="100000"/>
              </a:lnSpc>
              <a:buNone/>
            </a:pPr>
            <a:r>
              <a:rPr lang="en-US" sz="3200" b="1" dirty="0">
                <a:solidFill>
                  <a:schemeClr val="bg1"/>
                </a:solidFill>
              </a:rPr>
              <a:t>4.</a:t>
            </a:r>
            <a:r>
              <a:rPr lang="en-US" sz="3200" dirty="0">
                <a:solidFill>
                  <a:schemeClr val="bg1"/>
                </a:solidFill>
              </a:rPr>
              <a:t> (1) </a:t>
            </a:r>
            <a:r>
              <a:rPr lang="en-US" sz="3200" dirty="0">
                <a:solidFill>
                  <a:srgbClr val="FFFF00"/>
                </a:solidFill>
              </a:rPr>
              <a:t>A trade-mark is deemed to be used in association with goods if, </a:t>
            </a:r>
            <a:r>
              <a:rPr lang="en-US" sz="3200" dirty="0">
                <a:solidFill>
                  <a:srgbClr val="FF0000"/>
                </a:solidFill>
              </a:rPr>
              <a:t>at the time of the transfer of the property in </a:t>
            </a:r>
            <a:r>
              <a:rPr lang="en-US" sz="3200" dirty="0">
                <a:solidFill>
                  <a:srgbClr val="FFFF00"/>
                </a:solidFill>
              </a:rPr>
              <a:t>or possession of the goods</a:t>
            </a:r>
            <a:r>
              <a:rPr lang="en-US" sz="3200" dirty="0">
                <a:solidFill>
                  <a:schemeClr val="bg1"/>
                </a:solidFill>
              </a:rPr>
              <a:t>, in the normal course of trade, … </a:t>
            </a:r>
            <a:r>
              <a:rPr lang="en-US" sz="3200" dirty="0">
                <a:solidFill>
                  <a:srgbClr val="FFFF00"/>
                </a:solidFill>
              </a:rPr>
              <a:t>it is in any other manner so associated with the goods </a:t>
            </a:r>
            <a:r>
              <a:rPr lang="en-US" sz="3200" dirty="0">
                <a:solidFill>
                  <a:schemeClr val="bg1"/>
                </a:solidFill>
              </a:rPr>
              <a:t>that notice of the association is then given to the person to whom the property or possession is transferred.</a:t>
            </a:r>
            <a:endParaRPr lang="en-CA"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203</a:t>
            </a:fld>
            <a:endParaRPr lang="en-US"/>
          </a:p>
        </p:txBody>
      </p:sp>
    </p:spTree>
    <p:extLst>
      <p:ext uri="{BB962C8B-B14F-4D97-AF65-F5344CB8AC3E}">
        <p14:creationId xmlns:p14="http://schemas.microsoft.com/office/powerpoint/2010/main" val="25287109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5"/>
            <a:ext cx="8229600" cy="74664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211283"/>
            <a:ext cx="8449294" cy="4538260"/>
          </a:xfrm>
        </p:spPr>
        <p:txBody>
          <a:bodyPr>
            <a:noAutofit/>
          </a:bodyPr>
          <a:lstStyle/>
          <a:p>
            <a:pPr marL="0" indent="0">
              <a:lnSpc>
                <a:spcPct val="100000"/>
              </a:lnSpc>
              <a:buNone/>
            </a:pPr>
            <a:r>
              <a:rPr lang="en-US" sz="3200" i="1" dirty="0" err="1">
                <a:solidFill>
                  <a:srgbClr val="00B0F0"/>
                </a:solidFill>
              </a:rPr>
              <a:t>Syntex</a:t>
            </a:r>
            <a:r>
              <a:rPr lang="en-US" sz="3200" i="1" dirty="0">
                <a:solidFill>
                  <a:srgbClr val="00B0F0"/>
                </a:solidFill>
              </a:rPr>
              <a:t> Inc. v. </a:t>
            </a:r>
            <a:r>
              <a:rPr lang="en-US" sz="3200" i="1" dirty="0" err="1">
                <a:solidFill>
                  <a:srgbClr val="00B0F0"/>
                </a:solidFill>
              </a:rPr>
              <a:t>Apotex</a:t>
            </a:r>
            <a:r>
              <a:rPr lang="en-US" sz="3200" i="1" dirty="0">
                <a:solidFill>
                  <a:srgbClr val="00B0F0"/>
                </a:solidFill>
              </a:rPr>
              <a:t> Inc</a:t>
            </a:r>
            <a:r>
              <a:rPr lang="en-US" sz="3200" i="1" dirty="0">
                <a:solidFill>
                  <a:schemeClr val="bg1"/>
                </a:solidFill>
              </a:rPr>
              <a:t>., </a:t>
            </a:r>
            <a:r>
              <a:rPr lang="en-US" sz="3200" dirty="0">
                <a:solidFill>
                  <a:schemeClr val="bg1"/>
                </a:solidFill>
              </a:rPr>
              <a:t>[1984] 2 FC 1012 (FCA)</a:t>
            </a:r>
          </a:p>
          <a:p>
            <a:pPr marL="0" indent="0">
              <a:lnSpc>
                <a:spcPct val="100000"/>
              </a:lnSpc>
              <a:buNone/>
            </a:pPr>
            <a:r>
              <a:rPr lang="en-US" sz="3200" dirty="0">
                <a:solidFill>
                  <a:schemeClr val="bg1"/>
                </a:solidFill>
              </a:rPr>
              <a:t>Court said on this point… </a:t>
            </a:r>
            <a:r>
              <a:rPr lang="en-US" sz="3200" i="1" dirty="0">
                <a:solidFill>
                  <a:schemeClr val="bg1"/>
                </a:solidFill>
              </a:rPr>
              <a:t>“</a:t>
            </a:r>
            <a:r>
              <a:rPr lang="en-US" sz="3200" i="1" dirty="0">
                <a:solidFill>
                  <a:srgbClr val="FFFF00"/>
                </a:solidFill>
              </a:rPr>
              <a:t>It seems to me that the respondents (</a:t>
            </a:r>
            <a:r>
              <a:rPr lang="en-US" sz="3200" i="1" dirty="0" err="1">
                <a:solidFill>
                  <a:srgbClr val="FFFF00"/>
                </a:solidFill>
              </a:rPr>
              <a:t>Syntex</a:t>
            </a:r>
            <a:r>
              <a:rPr lang="en-US" sz="3200" i="1" dirty="0">
                <a:solidFill>
                  <a:srgbClr val="FFFF00"/>
                </a:solidFill>
              </a:rPr>
              <a:t>) face considerable difficulty in establishing at trial that the presence of the trade mark “Naprosyn” in the appellant’s flyer constituted a “use”</a:t>
            </a:r>
            <a:r>
              <a:rPr lang="en-US" sz="3200" i="1" dirty="0">
                <a:solidFill>
                  <a:schemeClr val="bg1"/>
                </a:solidFill>
              </a:rPr>
              <a:t> that is contrary to subsection 22(1) of the </a:t>
            </a:r>
            <a:r>
              <a:rPr lang="en-US" sz="3200" i="1" u="sng" dirty="0">
                <a:solidFill>
                  <a:schemeClr val="bg1"/>
                </a:solidFill>
              </a:rPr>
              <a:t>Trade Marks Act</a:t>
            </a:r>
            <a:r>
              <a:rPr lang="en-US" sz="3200" i="1"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204</a:t>
            </a:fld>
            <a:endParaRPr lang="en-US"/>
          </a:p>
        </p:txBody>
      </p:sp>
      <p:pic>
        <p:nvPicPr>
          <p:cNvPr id="7" name="Picture 6">
            <a:extLst>
              <a:ext uri="{FF2B5EF4-FFF2-40B4-BE49-F238E27FC236}">
                <a16:creationId xmlns:a16="http://schemas.microsoft.com/office/drawing/2014/main" id="{D9990759-04FD-E34B-9F3C-487F11CAFC51}"/>
              </a:ext>
            </a:extLst>
          </p:cNvPr>
          <p:cNvPicPr>
            <a:picLocks noChangeAspect="1"/>
          </p:cNvPicPr>
          <p:nvPr/>
        </p:nvPicPr>
        <p:blipFill>
          <a:blip r:embed="rId3"/>
          <a:stretch>
            <a:fillRect/>
          </a:stretch>
        </p:blipFill>
        <p:spPr>
          <a:xfrm>
            <a:off x="6018315" y="4902437"/>
            <a:ext cx="1905000" cy="889000"/>
          </a:xfrm>
          <a:prstGeom prst="rect">
            <a:avLst/>
          </a:prstGeom>
        </p:spPr>
      </p:pic>
    </p:spTree>
    <p:extLst>
      <p:ext uri="{BB962C8B-B14F-4D97-AF65-F5344CB8AC3E}">
        <p14:creationId xmlns:p14="http://schemas.microsoft.com/office/powerpoint/2010/main" val="367799030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4"/>
            <a:ext cx="8229600" cy="580385"/>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25631" y="795648"/>
            <a:ext cx="8799616" cy="5118264"/>
          </a:xfrm>
        </p:spPr>
        <p:txBody>
          <a:bodyPr>
            <a:normAutofit fontScale="85000" lnSpcReduction="20000"/>
          </a:bodyPr>
          <a:lstStyle/>
          <a:p>
            <a:pPr marL="0" indent="0">
              <a:lnSpc>
                <a:spcPct val="120000"/>
              </a:lnSpc>
              <a:buNone/>
            </a:pPr>
            <a:r>
              <a:rPr lang="en-CA" sz="2600" i="1" dirty="0">
                <a:solidFill>
                  <a:srgbClr val="00B0F0"/>
                </a:solidFill>
              </a:rPr>
              <a:t>Specialty Software Inc. v. </a:t>
            </a:r>
            <a:r>
              <a:rPr lang="en-CA" sz="2600" i="1" dirty="0" err="1">
                <a:solidFill>
                  <a:srgbClr val="00B0F0"/>
                </a:solidFill>
              </a:rPr>
              <a:t>Bewatec</a:t>
            </a:r>
            <a:r>
              <a:rPr lang="en-CA" sz="2600" i="1" dirty="0">
                <a:solidFill>
                  <a:srgbClr val="00B0F0"/>
                </a:solidFill>
              </a:rPr>
              <a:t> </a:t>
            </a:r>
            <a:r>
              <a:rPr lang="en-CA" sz="2600" i="1" dirty="0" err="1">
                <a:solidFill>
                  <a:srgbClr val="00B0F0"/>
                </a:solidFill>
              </a:rPr>
              <a:t>Kommunikationstechnik</a:t>
            </a:r>
            <a:r>
              <a:rPr lang="en-CA" sz="2600" i="1" dirty="0">
                <a:solidFill>
                  <a:srgbClr val="00B0F0"/>
                </a:solidFill>
              </a:rPr>
              <a:t> GMBH</a:t>
            </a:r>
            <a:r>
              <a:rPr lang="en-CA" sz="2600" dirty="0">
                <a:solidFill>
                  <a:srgbClr val="00B0F0"/>
                </a:solidFill>
              </a:rPr>
              <a:t> </a:t>
            </a:r>
            <a:r>
              <a:rPr lang="en-CA" sz="2600" dirty="0">
                <a:solidFill>
                  <a:schemeClr val="bg1"/>
                </a:solidFill>
              </a:rPr>
              <a:t>2016 FC 223</a:t>
            </a:r>
          </a:p>
          <a:p>
            <a:pPr>
              <a:lnSpc>
                <a:spcPct val="120000"/>
              </a:lnSpc>
            </a:pPr>
            <a:r>
              <a:rPr lang="en-CA" sz="2600" dirty="0">
                <a:solidFill>
                  <a:srgbClr val="FFFF00"/>
                </a:solidFill>
              </a:rPr>
              <a:t>Specialty Software Inc. </a:t>
            </a:r>
            <a:r>
              <a:rPr lang="en-CA" sz="2600" dirty="0">
                <a:solidFill>
                  <a:schemeClr val="bg1"/>
                </a:solidFill>
              </a:rPr>
              <a:t>registered the </a:t>
            </a:r>
            <a:r>
              <a:rPr lang="en-CA" sz="2600" dirty="0">
                <a:solidFill>
                  <a:srgbClr val="FFFF00"/>
                </a:solidFill>
              </a:rPr>
              <a:t>TM “MEDINET” </a:t>
            </a:r>
            <a:r>
              <a:rPr lang="en-CA" sz="2600" dirty="0">
                <a:solidFill>
                  <a:schemeClr val="bg1"/>
                </a:solidFill>
              </a:rPr>
              <a:t>in association w. computer software programs. </a:t>
            </a:r>
          </a:p>
          <a:p>
            <a:pPr>
              <a:lnSpc>
                <a:spcPct val="120000"/>
              </a:lnSpc>
            </a:pPr>
            <a:r>
              <a:rPr lang="en-CA" sz="2600" dirty="0">
                <a:solidFill>
                  <a:srgbClr val="FFFF00"/>
                </a:solidFill>
              </a:rPr>
              <a:t>Mark was registered in relation to wares, not services</a:t>
            </a:r>
            <a:r>
              <a:rPr lang="en-CA" sz="2600" dirty="0">
                <a:solidFill>
                  <a:schemeClr val="bg1"/>
                </a:solidFill>
              </a:rPr>
              <a:t>.</a:t>
            </a:r>
          </a:p>
          <a:p>
            <a:pPr>
              <a:lnSpc>
                <a:spcPct val="120000"/>
              </a:lnSpc>
            </a:pPr>
            <a:r>
              <a:rPr lang="en-CA" sz="2600" dirty="0">
                <a:solidFill>
                  <a:schemeClr val="bg1"/>
                </a:solidFill>
              </a:rPr>
              <a:t>…2013 – </a:t>
            </a:r>
            <a:r>
              <a:rPr lang="en-CA" sz="2600" dirty="0" err="1">
                <a:solidFill>
                  <a:srgbClr val="FFFF00"/>
                </a:solidFill>
              </a:rPr>
              <a:t>Bewatec</a:t>
            </a:r>
            <a:r>
              <a:rPr lang="en-CA" sz="2600" dirty="0">
                <a:solidFill>
                  <a:srgbClr val="FFFF00"/>
                </a:solidFill>
              </a:rPr>
              <a:t> attempted to have this mark expunged </a:t>
            </a:r>
            <a:r>
              <a:rPr lang="en-CA" sz="2600" dirty="0">
                <a:solidFill>
                  <a:schemeClr val="bg1"/>
                </a:solidFill>
              </a:rPr>
              <a:t>from the register.</a:t>
            </a:r>
          </a:p>
          <a:p>
            <a:pPr>
              <a:lnSpc>
                <a:spcPct val="120000"/>
              </a:lnSpc>
            </a:pPr>
            <a:r>
              <a:rPr lang="en-CA" sz="2600" dirty="0">
                <a:solidFill>
                  <a:schemeClr val="bg1"/>
                </a:solidFill>
              </a:rPr>
              <a:t>To avoid expungement, Specialty had to show evidence of its use of the mark between November 22, 2010 and November 22, 2013. </a:t>
            </a:r>
          </a:p>
          <a:p>
            <a:pPr>
              <a:lnSpc>
                <a:spcPct val="120000"/>
              </a:lnSpc>
            </a:pPr>
            <a:r>
              <a:rPr lang="en-CA" sz="2600" dirty="0">
                <a:solidFill>
                  <a:schemeClr val="bg1"/>
                </a:solidFill>
              </a:rPr>
              <a:t>Ultimately, </a:t>
            </a:r>
            <a:r>
              <a:rPr lang="en-CA" sz="2600" dirty="0">
                <a:solidFill>
                  <a:srgbClr val="FFFF00"/>
                </a:solidFill>
              </a:rPr>
              <a:t>Specialty provided evidence of use</a:t>
            </a:r>
            <a:r>
              <a:rPr lang="en-CA" sz="2600" dirty="0">
                <a:solidFill>
                  <a:schemeClr val="bg1"/>
                </a:solidFill>
              </a:rPr>
              <a:t>. But was this use in relation to wares? </a:t>
            </a:r>
          </a:p>
          <a:p>
            <a:pPr lvl="0">
              <a:lnSpc>
                <a:spcPct val="120000"/>
              </a:lnSpc>
            </a:pPr>
            <a:r>
              <a:rPr lang="en-US" sz="2600" dirty="0" err="1">
                <a:solidFill>
                  <a:srgbClr val="FFFF00"/>
                </a:solidFill>
              </a:rPr>
              <a:t>Speciality</a:t>
            </a:r>
            <a:r>
              <a:rPr lang="en-US" sz="2600" dirty="0">
                <a:solidFill>
                  <a:srgbClr val="FFFF00"/>
                </a:solidFill>
              </a:rPr>
              <a:t> used to sell its software on disks.</a:t>
            </a:r>
            <a:r>
              <a:rPr lang="en-CA" sz="2600" dirty="0">
                <a:solidFill>
                  <a:srgbClr val="FFFF00"/>
                </a:solidFill>
              </a:rPr>
              <a:t> </a:t>
            </a:r>
            <a:r>
              <a:rPr lang="en-US" sz="2600" dirty="0">
                <a:solidFill>
                  <a:srgbClr val="FFFF00"/>
                </a:solidFill>
              </a:rPr>
              <a:t>Now, clients obtain access to the software over the Internet</a:t>
            </a:r>
            <a:r>
              <a:rPr lang="en-US" sz="2600" dirty="0">
                <a:solidFill>
                  <a:schemeClr val="bg1"/>
                </a:solidFill>
              </a:rPr>
              <a:t>.</a:t>
            </a:r>
          </a:p>
          <a:p>
            <a:pPr marL="0" indent="0">
              <a:buNone/>
            </a:pPr>
            <a:endParaRPr lang="en-CA"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205</a:t>
            </a:fld>
            <a:endParaRPr lang="en-US"/>
          </a:p>
        </p:txBody>
      </p:sp>
    </p:spTree>
    <p:extLst>
      <p:ext uri="{BB962C8B-B14F-4D97-AF65-F5344CB8AC3E}">
        <p14:creationId xmlns:p14="http://schemas.microsoft.com/office/powerpoint/2010/main" val="108351369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350322" y="1250961"/>
            <a:ext cx="8229600" cy="4621387"/>
          </a:xfrm>
        </p:spPr>
        <p:txBody>
          <a:bodyPr>
            <a:normAutofit/>
          </a:bodyPr>
          <a:lstStyle/>
          <a:p>
            <a:pPr marL="0" indent="0">
              <a:lnSpc>
                <a:spcPct val="100000"/>
              </a:lnSpc>
              <a:buNone/>
            </a:pPr>
            <a:r>
              <a:rPr lang="en-CA" sz="2800" i="1" dirty="0">
                <a:solidFill>
                  <a:srgbClr val="00B0F0"/>
                </a:solidFill>
              </a:rPr>
              <a:t>Specialty Software Inc. v. </a:t>
            </a:r>
            <a:r>
              <a:rPr lang="en-CA" sz="2800" i="1" dirty="0" err="1">
                <a:solidFill>
                  <a:srgbClr val="00B0F0"/>
                </a:solidFill>
              </a:rPr>
              <a:t>Bewatec</a:t>
            </a:r>
            <a:r>
              <a:rPr lang="en-CA" sz="2800" i="1" dirty="0">
                <a:solidFill>
                  <a:srgbClr val="00B0F0"/>
                </a:solidFill>
              </a:rPr>
              <a:t> </a:t>
            </a:r>
            <a:r>
              <a:rPr lang="en-CA" sz="2800" i="1" dirty="0" err="1">
                <a:solidFill>
                  <a:srgbClr val="00B0F0"/>
                </a:solidFill>
              </a:rPr>
              <a:t>Kommunikationstechnik</a:t>
            </a:r>
            <a:r>
              <a:rPr lang="en-CA" sz="2800" i="1" dirty="0">
                <a:solidFill>
                  <a:srgbClr val="00B0F0"/>
                </a:solidFill>
              </a:rPr>
              <a:t> GMBH</a:t>
            </a:r>
            <a:r>
              <a:rPr lang="en-CA" sz="2800" dirty="0">
                <a:solidFill>
                  <a:srgbClr val="00B0F0"/>
                </a:solidFill>
              </a:rPr>
              <a:t> </a:t>
            </a:r>
            <a:r>
              <a:rPr lang="en-CA" sz="2800" dirty="0">
                <a:solidFill>
                  <a:schemeClr val="bg1"/>
                </a:solidFill>
              </a:rPr>
              <a:t>2016 FC 223</a:t>
            </a:r>
          </a:p>
          <a:p>
            <a:pPr>
              <a:lnSpc>
                <a:spcPct val="100000"/>
              </a:lnSpc>
            </a:pPr>
            <a:r>
              <a:rPr lang="en-CA" sz="2800" dirty="0">
                <a:solidFill>
                  <a:schemeClr val="bg1"/>
                </a:solidFill>
              </a:rPr>
              <a:t>Clients obtain access to software over the Internet (they had previously received a disk containing the software).</a:t>
            </a:r>
          </a:p>
          <a:p>
            <a:pPr lvl="0">
              <a:lnSpc>
                <a:spcPct val="100000"/>
              </a:lnSpc>
            </a:pPr>
            <a:r>
              <a:rPr lang="en-CA" sz="2800" dirty="0">
                <a:solidFill>
                  <a:srgbClr val="FFFF00"/>
                </a:solidFill>
              </a:rPr>
              <a:t>Does this mean that Specialty is providing a </a:t>
            </a:r>
            <a:r>
              <a:rPr lang="en-CA" sz="2800" dirty="0">
                <a:solidFill>
                  <a:srgbClr val="FF0000"/>
                </a:solidFill>
              </a:rPr>
              <a:t>service</a:t>
            </a:r>
            <a:r>
              <a:rPr lang="en-CA" sz="2800" dirty="0">
                <a:solidFill>
                  <a:srgbClr val="FFFF00"/>
                </a:solidFill>
              </a:rPr>
              <a:t> </a:t>
            </a:r>
            <a:r>
              <a:rPr lang="en-CA" sz="2800" dirty="0">
                <a:solidFill>
                  <a:schemeClr val="bg1"/>
                </a:solidFill>
              </a:rPr>
              <a:t>as opposed to selling a</a:t>
            </a:r>
            <a:r>
              <a:rPr lang="en-CA" sz="2800" dirty="0">
                <a:solidFill>
                  <a:srgbClr val="FF0000"/>
                </a:solidFill>
              </a:rPr>
              <a:t> product?</a:t>
            </a:r>
          </a:p>
          <a:p>
            <a:pPr>
              <a:lnSpc>
                <a:spcPct val="100000"/>
              </a:lnSpc>
            </a:pPr>
            <a:r>
              <a:rPr lang="en-CA" sz="2800" i="1" dirty="0" err="1">
                <a:solidFill>
                  <a:srgbClr val="00B0F0"/>
                </a:solidFill>
              </a:rPr>
              <a:t>MyLife.com</a:t>
            </a:r>
            <a:r>
              <a:rPr lang="en-CA" sz="2800" i="1" dirty="0">
                <a:solidFill>
                  <a:srgbClr val="00B0F0"/>
                </a:solidFill>
              </a:rPr>
              <a:t> Inc v Grbic</a:t>
            </a:r>
            <a:r>
              <a:rPr lang="en-CA" sz="2800" dirty="0">
                <a:solidFill>
                  <a:schemeClr val="bg1"/>
                </a:solidFill>
              </a:rPr>
              <a:t>,2014 TMOB 175 (CanLII) says that providing free access to a website was a service. </a:t>
            </a:r>
          </a:p>
          <a:p>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206</a:t>
            </a:fld>
            <a:endParaRPr lang="en-US"/>
          </a:p>
        </p:txBody>
      </p:sp>
    </p:spTree>
    <p:extLst>
      <p:ext uri="{BB962C8B-B14F-4D97-AF65-F5344CB8AC3E}">
        <p14:creationId xmlns:p14="http://schemas.microsoft.com/office/powerpoint/2010/main" val="383884487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1"/>
            <a:ext cx="8229600" cy="663512"/>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96883" y="1128156"/>
            <a:ext cx="8740239" cy="4833257"/>
          </a:xfrm>
        </p:spPr>
        <p:txBody>
          <a:bodyPr>
            <a:normAutofit fontScale="77500" lnSpcReduction="20000"/>
          </a:bodyPr>
          <a:lstStyle/>
          <a:p>
            <a:pPr marL="0" indent="0">
              <a:lnSpc>
                <a:spcPct val="110000"/>
              </a:lnSpc>
              <a:buNone/>
            </a:pPr>
            <a:r>
              <a:rPr lang="en-CA" sz="1900" b="1" i="1" dirty="0">
                <a:solidFill>
                  <a:schemeClr val="bg1"/>
                </a:solidFill>
              </a:rPr>
              <a:t>4</a:t>
            </a:r>
            <a:r>
              <a:rPr lang="en-CA" sz="1900" i="1" dirty="0">
                <a:solidFill>
                  <a:schemeClr val="bg1"/>
                </a:solidFill>
              </a:rPr>
              <a:t> </a:t>
            </a:r>
            <a:r>
              <a:rPr lang="en-CA" sz="1900" b="1" i="1" dirty="0">
                <a:solidFill>
                  <a:schemeClr val="bg1"/>
                </a:solidFill>
              </a:rPr>
              <a:t>(1)</a:t>
            </a:r>
            <a:r>
              <a:rPr lang="en-CA" sz="1900" i="1" dirty="0">
                <a:solidFill>
                  <a:schemeClr val="bg1"/>
                </a:solidFill>
              </a:rPr>
              <a:t> A trade-mark is deemed to be used in association with </a:t>
            </a:r>
            <a:r>
              <a:rPr lang="en-CA" sz="1900" i="1" dirty="0">
                <a:solidFill>
                  <a:srgbClr val="FF0000"/>
                </a:solidFill>
              </a:rPr>
              <a:t>goods</a:t>
            </a:r>
            <a:r>
              <a:rPr lang="en-CA" sz="1900" i="1" dirty="0">
                <a:solidFill>
                  <a:schemeClr val="bg1"/>
                </a:solidFill>
              </a:rPr>
              <a:t> if, at the time of the </a:t>
            </a:r>
            <a:r>
              <a:rPr lang="en-CA" sz="1900" i="1" dirty="0">
                <a:solidFill>
                  <a:srgbClr val="FF0000"/>
                </a:solidFill>
              </a:rPr>
              <a:t>transfer</a:t>
            </a:r>
            <a:r>
              <a:rPr lang="en-CA" sz="1900" i="1" dirty="0">
                <a:solidFill>
                  <a:schemeClr val="bg1"/>
                </a:solidFill>
              </a:rPr>
              <a:t> of the </a:t>
            </a:r>
            <a:r>
              <a:rPr lang="en-CA" sz="1900" i="1" dirty="0">
                <a:solidFill>
                  <a:srgbClr val="FF0000"/>
                </a:solidFill>
              </a:rPr>
              <a:t>property</a:t>
            </a:r>
            <a:r>
              <a:rPr lang="en-CA" sz="1900" i="1" dirty="0">
                <a:solidFill>
                  <a:schemeClr val="bg1"/>
                </a:solidFill>
              </a:rPr>
              <a:t> in or possession of the goods, in the normal course of trade, it is marked on the goods themselves or on the packages in which they are distributed or it is in any other manner so associated with the goods that notice of the association is then given to the person to whom the property or possession is transferred.</a:t>
            </a:r>
          </a:p>
          <a:p>
            <a:pPr>
              <a:lnSpc>
                <a:spcPct val="110000"/>
              </a:lnSpc>
            </a:pPr>
            <a:r>
              <a:rPr lang="en-CA" sz="3100" dirty="0">
                <a:solidFill>
                  <a:srgbClr val="FFFF00"/>
                </a:solidFill>
              </a:rPr>
              <a:t>Is there a “good” here? If so, what is the good? </a:t>
            </a:r>
          </a:p>
          <a:p>
            <a:pPr>
              <a:lnSpc>
                <a:spcPct val="110000"/>
              </a:lnSpc>
            </a:pPr>
            <a:r>
              <a:rPr lang="en-CA" sz="3100" dirty="0">
                <a:solidFill>
                  <a:srgbClr val="FF0000"/>
                </a:solidFill>
              </a:rPr>
              <a:t>The good is the license to use the software</a:t>
            </a:r>
            <a:r>
              <a:rPr lang="en-CA" sz="3100" dirty="0">
                <a:solidFill>
                  <a:srgbClr val="FFFF00"/>
                </a:solidFill>
              </a:rPr>
              <a:t>. </a:t>
            </a:r>
          </a:p>
          <a:p>
            <a:pPr>
              <a:lnSpc>
                <a:spcPct val="110000"/>
              </a:lnSpc>
            </a:pPr>
            <a:r>
              <a:rPr lang="en-CA" sz="3100" dirty="0">
                <a:solidFill>
                  <a:srgbClr val="FFFF00"/>
                </a:solidFill>
              </a:rPr>
              <a:t>The property is the right or the entitlement to enjoy the use of the license.</a:t>
            </a:r>
          </a:p>
          <a:p>
            <a:pPr>
              <a:lnSpc>
                <a:spcPct val="110000"/>
              </a:lnSpc>
            </a:pPr>
            <a:r>
              <a:rPr lang="en-CA" sz="3100" dirty="0">
                <a:solidFill>
                  <a:srgbClr val="FFFF00"/>
                </a:solidFill>
              </a:rPr>
              <a:t>The transfer occurred through the granting of access in the form of login credentials.</a:t>
            </a:r>
          </a:p>
          <a:p>
            <a:pPr>
              <a:lnSpc>
                <a:spcPct val="110000"/>
              </a:lnSpc>
            </a:pPr>
            <a:r>
              <a:rPr lang="en-CA" sz="3100" dirty="0">
                <a:solidFill>
                  <a:srgbClr val="FFFF00"/>
                </a:solidFill>
              </a:rPr>
              <a:t>The mark is visible throughout this process. </a:t>
            </a:r>
          </a:p>
          <a:p>
            <a:pPr>
              <a:lnSpc>
                <a:spcPct val="110000"/>
              </a:lnSpc>
            </a:pPr>
            <a:r>
              <a:rPr lang="en-CA" sz="3100" dirty="0">
                <a:solidFill>
                  <a:srgbClr val="FFFF00"/>
                </a:solidFill>
              </a:rPr>
              <a:t>The disk, then, is just one means by which a transfer can occur. It can also occur through other ways (i.e., granting of access in the form of login credentials). </a:t>
            </a:r>
          </a:p>
          <a:p>
            <a:pPr marL="0" indent="0">
              <a:buNone/>
            </a:pPr>
            <a:endParaRPr lang="en-CA" sz="2800" dirty="0">
              <a:solidFill>
                <a:schemeClr val="bg1"/>
              </a:solidFill>
            </a:endParaRPr>
          </a:p>
          <a:p>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207</a:t>
            </a:fld>
            <a:endParaRPr lang="en-US"/>
          </a:p>
        </p:txBody>
      </p:sp>
    </p:spTree>
    <p:extLst>
      <p:ext uri="{BB962C8B-B14F-4D97-AF65-F5344CB8AC3E}">
        <p14:creationId xmlns:p14="http://schemas.microsoft.com/office/powerpoint/2010/main" val="96196553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711014"/>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140031"/>
            <a:ext cx="8544296" cy="4609512"/>
          </a:xfrm>
        </p:spPr>
        <p:txBody>
          <a:bodyPr>
            <a:normAutofit fontScale="55000" lnSpcReduction="20000"/>
          </a:bodyPr>
          <a:lstStyle/>
          <a:p>
            <a:pPr>
              <a:lnSpc>
                <a:spcPct val="120000"/>
              </a:lnSpc>
            </a:pPr>
            <a:r>
              <a:rPr lang="en-CA" sz="5600" dirty="0">
                <a:solidFill>
                  <a:schemeClr val="bg1"/>
                </a:solidFill>
              </a:rPr>
              <a:t>Has a TM been used within the meaning of s. 4(1) “</a:t>
            </a:r>
            <a:r>
              <a:rPr lang="en-US" sz="5600" i="1" dirty="0">
                <a:solidFill>
                  <a:schemeClr val="bg1"/>
                </a:solidFill>
              </a:rPr>
              <a:t>in the </a:t>
            </a:r>
            <a:r>
              <a:rPr lang="en-US" sz="5600" i="1" dirty="0">
                <a:solidFill>
                  <a:srgbClr val="FFFF00"/>
                </a:solidFill>
              </a:rPr>
              <a:t>normal course of trade</a:t>
            </a:r>
            <a:r>
              <a:rPr lang="en-US" sz="5600" i="1" dirty="0">
                <a:solidFill>
                  <a:schemeClr val="bg1"/>
                </a:solidFill>
              </a:rPr>
              <a:t>”</a:t>
            </a:r>
            <a:r>
              <a:rPr lang="en-CA" sz="5600" dirty="0">
                <a:solidFill>
                  <a:schemeClr val="bg1"/>
                </a:solidFill>
              </a:rPr>
              <a:t> where </a:t>
            </a:r>
            <a:r>
              <a:rPr lang="en-CA" sz="5600" dirty="0">
                <a:solidFill>
                  <a:srgbClr val="FFFF00"/>
                </a:solidFill>
              </a:rPr>
              <a:t>goods are given away for free, as opposed to being sold</a:t>
            </a:r>
            <a:r>
              <a:rPr lang="en-CA" sz="5600" dirty="0">
                <a:solidFill>
                  <a:srgbClr val="FF0000"/>
                </a:solidFill>
              </a:rPr>
              <a:t>? </a:t>
            </a:r>
            <a:endParaRPr lang="en-US" sz="5600" dirty="0">
              <a:solidFill>
                <a:srgbClr val="FF0000"/>
              </a:solidFill>
            </a:endParaRPr>
          </a:p>
          <a:p>
            <a:pPr>
              <a:lnSpc>
                <a:spcPct val="120000"/>
              </a:lnSpc>
            </a:pPr>
            <a:r>
              <a:rPr lang="en-CA" sz="5600" dirty="0">
                <a:solidFill>
                  <a:schemeClr val="bg1"/>
                </a:solidFill>
              </a:rPr>
              <a:t>See </a:t>
            </a:r>
            <a:r>
              <a:rPr lang="en-CA" sz="5600" i="1" dirty="0" err="1">
                <a:solidFill>
                  <a:srgbClr val="00B0F0"/>
                </a:solidFill>
              </a:rPr>
              <a:t>Distrimedic</a:t>
            </a:r>
            <a:r>
              <a:rPr lang="en-CA" sz="5600" i="1" dirty="0">
                <a:solidFill>
                  <a:srgbClr val="00B0F0"/>
                </a:solidFill>
              </a:rPr>
              <a:t> Inc. v. </a:t>
            </a:r>
            <a:r>
              <a:rPr lang="en-CA" sz="5600" i="1" dirty="0" err="1">
                <a:solidFill>
                  <a:srgbClr val="00B0F0"/>
                </a:solidFill>
              </a:rPr>
              <a:t>Dispill</a:t>
            </a:r>
            <a:r>
              <a:rPr lang="en-CA" sz="5600" i="1" dirty="0">
                <a:solidFill>
                  <a:srgbClr val="00B0F0"/>
                </a:solidFill>
              </a:rPr>
              <a:t> Inc</a:t>
            </a:r>
            <a:r>
              <a:rPr lang="en-CA" sz="5600" dirty="0">
                <a:solidFill>
                  <a:schemeClr val="bg1"/>
                </a:solidFill>
              </a:rPr>
              <a:t>., </a:t>
            </a:r>
            <a:r>
              <a:rPr lang="en-US" sz="5600" dirty="0">
                <a:solidFill>
                  <a:schemeClr val="bg1"/>
                </a:solidFill>
              </a:rPr>
              <a:t>2013 FC 1043 </a:t>
            </a:r>
            <a:r>
              <a:rPr lang="en-US" sz="5600" i="1" dirty="0">
                <a:solidFill>
                  <a:schemeClr val="bg1"/>
                </a:solidFill>
              </a:rPr>
              <a:t>[302] … The expression "in the normal course of trade"…</a:t>
            </a:r>
            <a:r>
              <a:rPr lang="en-US" sz="5600" i="1" dirty="0">
                <a:solidFill>
                  <a:srgbClr val="FFFF00"/>
                </a:solidFill>
              </a:rPr>
              <a:t>requires some payment or exchange</a:t>
            </a:r>
            <a:r>
              <a:rPr lang="en-US" sz="5600" i="1" dirty="0">
                <a:solidFill>
                  <a:schemeClr val="bg1"/>
                </a:solidFill>
              </a:rPr>
              <a:t>, which excludes the use of a trade-mark in situations where the wares are given away for free or donated.</a:t>
            </a:r>
            <a:r>
              <a:rPr lang="en-CA" sz="5600" i="1" dirty="0">
                <a:solidFill>
                  <a:schemeClr val="bg1"/>
                </a:solidFill>
              </a:rPr>
              <a:t> </a:t>
            </a:r>
            <a:r>
              <a:rPr lang="en-US" sz="5600" i="1" dirty="0">
                <a:solidFill>
                  <a:schemeClr val="bg1"/>
                </a:solidFill>
              </a:rPr>
              <a:t> </a:t>
            </a:r>
          </a:p>
          <a:p>
            <a:pPr lvl="1"/>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208</a:t>
            </a:fld>
            <a:endParaRPr lang="en-US"/>
          </a:p>
        </p:txBody>
      </p:sp>
    </p:spTree>
    <p:extLst>
      <p:ext uri="{BB962C8B-B14F-4D97-AF65-F5344CB8AC3E}">
        <p14:creationId xmlns:p14="http://schemas.microsoft.com/office/powerpoint/2010/main" val="354948938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0" indent="0">
              <a:buNone/>
            </a:pPr>
            <a:endParaRPr lang="en-US" dirty="0"/>
          </a:p>
          <a:p>
            <a:pPr marL="0" indent="0">
              <a:lnSpc>
                <a:spcPct val="100000"/>
              </a:lnSpc>
              <a:buNone/>
            </a:pPr>
            <a:r>
              <a:rPr lang="en-US" sz="4000" i="1" dirty="0">
                <a:solidFill>
                  <a:schemeClr val="bg1"/>
                </a:solidFill>
              </a:rPr>
              <a:t>4(2) A trade-mark is </a:t>
            </a:r>
            <a:r>
              <a:rPr lang="en-US" sz="4000" i="1" dirty="0">
                <a:solidFill>
                  <a:srgbClr val="FFFF00"/>
                </a:solidFill>
              </a:rPr>
              <a:t>deemed to be used in association with </a:t>
            </a:r>
            <a:r>
              <a:rPr lang="en-US" sz="4000" i="1" dirty="0">
                <a:solidFill>
                  <a:srgbClr val="00B0F0"/>
                </a:solidFill>
              </a:rPr>
              <a:t>services</a:t>
            </a:r>
            <a:r>
              <a:rPr lang="en-US" sz="4000" i="1" dirty="0">
                <a:solidFill>
                  <a:srgbClr val="FFFF00"/>
                </a:solidFill>
              </a:rPr>
              <a:t> </a:t>
            </a:r>
            <a:r>
              <a:rPr lang="en-US" sz="4000" i="1" dirty="0">
                <a:solidFill>
                  <a:srgbClr val="FF0000"/>
                </a:solidFill>
              </a:rPr>
              <a:t>if it is used or displayed in the performance or advertising</a:t>
            </a:r>
            <a:r>
              <a:rPr lang="en-US" sz="4000" i="1" dirty="0">
                <a:solidFill>
                  <a:schemeClr val="bg1"/>
                </a:solidFill>
              </a:rPr>
              <a:t> of those services.</a:t>
            </a:r>
            <a:endParaRPr lang="en-CA" sz="40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209</a:t>
            </a:fld>
            <a:endParaRPr lang="en-US"/>
          </a:p>
        </p:txBody>
      </p:sp>
    </p:spTree>
    <p:extLst>
      <p:ext uri="{BB962C8B-B14F-4D97-AF65-F5344CB8AC3E}">
        <p14:creationId xmlns:p14="http://schemas.microsoft.com/office/powerpoint/2010/main" val="3823973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33FD7-3749-6942-8ACD-3AAB33E83DAD}"/>
              </a:ext>
            </a:extLst>
          </p:cNvPr>
          <p:cNvPicPr>
            <a:picLocks noChangeAspect="1"/>
          </p:cNvPicPr>
          <p:nvPr/>
        </p:nvPicPr>
        <p:blipFill>
          <a:blip r:embed="rId2"/>
          <a:stretch>
            <a:fillRect/>
          </a:stretch>
        </p:blipFill>
        <p:spPr>
          <a:xfrm>
            <a:off x="369065" y="636912"/>
            <a:ext cx="8405870" cy="4728302"/>
          </a:xfrm>
          <a:prstGeom prst="rect">
            <a:avLst/>
          </a:prstGeom>
        </p:spPr>
      </p:pic>
    </p:spTree>
    <p:extLst>
      <p:ext uri="{BB962C8B-B14F-4D97-AF65-F5344CB8AC3E}">
        <p14:creationId xmlns:p14="http://schemas.microsoft.com/office/powerpoint/2010/main" val="176010685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616011"/>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49381" y="771896"/>
            <a:ext cx="8775865" cy="5189517"/>
          </a:xfrm>
        </p:spPr>
        <p:txBody>
          <a:bodyPr>
            <a:noAutofit/>
          </a:bodyPr>
          <a:lstStyle/>
          <a:p>
            <a:pPr marL="0" indent="0">
              <a:lnSpc>
                <a:spcPct val="100000"/>
              </a:lnSpc>
              <a:buNone/>
            </a:pPr>
            <a:r>
              <a:rPr lang="en-CA" sz="2600" i="1" dirty="0">
                <a:solidFill>
                  <a:srgbClr val="00B0F0"/>
                </a:solidFill>
              </a:rPr>
              <a:t>Gesco Industries Inc v. Sim &amp; McBurney </a:t>
            </a:r>
            <a:r>
              <a:rPr lang="en-CA" sz="2600" dirty="0">
                <a:solidFill>
                  <a:schemeClr val="bg1"/>
                </a:solidFill>
              </a:rPr>
              <a:t>(2000) 9 CPR (4</a:t>
            </a:r>
            <a:r>
              <a:rPr lang="en-CA" sz="2600" baseline="30000" dirty="0">
                <a:solidFill>
                  <a:schemeClr val="bg1"/>
                </a:solidFill>
              </a:rPr>
              <a:t>th</a:t>
            </a:r>
            <a:r>
              <a:rPr lang="en-CA" sz="2600" dirty="0">
                <a:solidFill>
                  <a:schemeClr val="bg1"/>
                </a:solidFill>
              </a:rPr>
              <a:t>) 480 (FCA)</a:t>
            </a:r>
          </a:p>
          <a:p>
            <a:pPr>
              <a:lnSpc>
                <a:spcPct val="100000"/>
              </a:lnSpc>
            </a:pPr>
            <a:r>
              <a:rPr lang="en-CA" sz="2600" dirty="0">
                <a:solidFill>
                  <a:schemeClr val="bg1"/>
                </a:solidFill>
              </a:rPr>
              <a:t>The </a:t>
            </a:r>
            <a:r>
              <a:rPr lang="en-CA" sz="2600" dirty="0">
                <a:solidFill>
                  <a:srgbClr val="FFFF00"/>
                </a:solidFill>
              </a:rPr>
              <a:t>Registrar of Trademarks </a:t>
            </a:r>
            <a:r>
              <a:rPr lang="en-CA" sz="2600" dirty="0">
                <a:solidFill>
                  <a:schemeClr val="bg1"/>
                </a:solidFill>
              </a:rPr>
              <a:t>had </a:t>
            </a:r>
            <a:r>
              <a:rPr lang="en-CA" sz="2600" dirty="0">
                <a:solidFill>
                  <a:srgbClr val="FFFF00"/>
                </a:solidFill>
              </a:rPr>
              <a:t>expunged</a:t>
            </a:r>
            <a:r>
              <a:rPr lang="en-CA" sz="2600" dirty="0">
                <a:solidFill>
                  <a:schemeClr val="bg1"/>
                </a:solidFill>
              </a:rPr>
              <a:t> </a:t>
            </a:r>
            <a:r>
              <a:rPr lang="en-CA" sz="2600" dirty="0" err="1">
                <a:solidFill>
                  <a:schemeClr val="bg1"/>
                </a:solidFill>
              </a:rPr>
              <a:t>Gesco's</a:t>
            </a:r>
            <a:r>
              <a:rPr lang="en-CA" sz="2600" dirty="0">
                <a:solidFill>
                  <a:schemeClr val="bg1"/>
                </a:solidFill>
              </a:rPr>
              <a:t> registration of the trademark "</a:t>
            </a:r>
            <a:r>
              <a:rPr lang="en-CA" sz="2600" dirty="0" err="1">
                <a:solidFill>
                  <a:srgbClr val="FFFF00"/>
                </a:solidFill>
              </a:rPr>
              <a:t>Stainshield</a:t>
            </a:r>
            <a:r>
              <a:rPr lang="en-CA" sz="2600" dirty="0">
                <a:solidFill>
                  <a:schemeClr val="bg1"/>
                </a:solidFill>
              </a:rPr>
              <a:t>" for use in association with the services of stain resistant treatment for carpets and rugs. </a:t>
            </a:r>
          </a:p>
          <a:p>
            <a:pPr>
              <a:lnSpc>
                <a:spcPct val="100000"/>
              </a:lnSpc>
            </a:pPr>
            <a:r>
              <a:rPr lang="en-CA" sz="2600" dirty="0">
                <a:solidFill>
                  <a:schemeClr val="bg1"/>
                </a:solidFill>
              </a:rPr>
              <a:t>The Registrar determined that </a:t>
            </a:r>
            <a:r>
              <a:rPr lang="en-CA" sz="2600" dirty="0">
                <a:solidFill>
                  <a:srgbClr val="FFFF00"/>
                </a:solidFill>
              </a:rPr>
              <a:t>Gesco failed to submit any evidence of use</a:t>
            </a:r>
            <a:r>
              <a:rPr lang="en-CA" sz="2600" dirty="0">
                <a:solidFill>
                  <a:schemeClr val="bg1"/>
                </a:solidFill>
              </a:rPr>
              <a:t> of the trademark. </a:t>
            </a:r>
          </a:p>
          <a:p>
            <a:pPr>
              <a:lnSpc>
                <a:spcPct val="100000"/>
              </a:lnSpc>
            </a:pPr>
            <a:r>
              <a:rPr lang="en-CA" sz="2600" dirty="0">
                <a:solidFill>
                  <a:schemeClr val="bg1"/>
                </a:solidFill>
              </a:rPr>
              <a:t>Gesco appealed the Registrar's decision.</a:t>
            </a:r>
          </a:p>
          <a:p>
            <a:pPr>
              <a:lnSpc>
                <a:spcPct val="100000"/>
              </a:lnSpc>
            </a:pPr>
            <a:r>
              <a:rPr lang="en-CA" sz="2600" dirty="0">
                <a:solidFill>
                  <a:srgbClr val="FF0000"/>
                </a:solidFill>
              </a:rPr>
              <a:t>FCA held </a:t>
            </a:r>
            <a:r>
              <a:rPr lang="en-CA" sz="2600" dirty="0">
                <a:solidFill>
                  <a:schemeClr val="bg1"/>
                </a:solidFill>
              </a:rPr>
              <a:t>that </a:t>
            </a:r>
            <a:r>
              <a:rPr lang="en-CA" sz="2600" dirty="0">
                <a:solidFill>
                  <a:srgbClr val="FFFF00"/>
                </a:solidFill>
              </a:rPr>
              <a:t>when a trademark is used in association </a:t>
            </a:r>
            <a:r>
              <a:rPr lang="en-CA" sz="2600" dirty="0">
                <a:solidFill>
                  <a:srgbClr val="FF0000"/>
                </a:solidFill>
              </a:rPr>
              <a:t>with services</a:t>
            </a:r>
            <a:r>
              <a:rPr lang="en-CA" sz="2600" dirty="0">
                <a:solidFill>
                  <a:schemeClr val="bg1"/>
                </a:solidFill>
              </a:rPr>
              <a:t>, the</a:t>
            </a:r>
            <a:r>
              <a:rPr lang="en-CA" sz="2600" dirty="0">
                <a:solidFill>
                  <a:srgbClr val="FFFF00"/>
                </a:solidFill>
              </a:rPr>
              <a:t> use does not have to occur in the normal course of trade</a:t>
            </a:r>
            <a:r>
              <a:rPr lang="en-CA" sz="26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210</a:t>
            </a:fld>
            <a:endParaRPr lang="en-US"/>
          </a:p>
        </p:txBody>
      </p:sp>
    </p:spTree>
    <p:extLst>
      <p:ext uri="{BB962C8B-B14F-4D97-AF65-F5344CB8AC3E}">
        <p14:creationId xmlns:p14="http://schemas.microsoft.com/office/powerpoint/2010/main" val="126371937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229600" cy="426006"/>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73132" y="676894"/>
            <a:ext cx="8763990" cy="5189516"/>
          </a:xfrm>
        </p:spPr>
        <p:txBody>
          <a:bodyPr>
            <a:normAutofit fontScale="92500"/>
          </a:bodyPr>
          <a:lstStyle/>
          <a:p>
            <a:pPr marL="0" indent="0">
              <a:lnSpc>
                <a:spcPct val="100000"/>
              </a:lnSpc>
              <a:buNone/>
            </a:pPr>
            <a:r>
              <a:rPr lang="en-CA" sz="2400" i="1" dirty="0">
                <a:solidFill>
                  <a:srgbClr val="00B0F0"/>
                </a:solidFill>
              </a:rPr>
              <a:t>Gesco Industries Inc v. Sim &amp; McBurney </a:t>
            </a:r>
            <a:r>
              <a:rPr lang="en-CA" sz="2400" dirty="0">
                <a:solidFill>
                  <a:schemeClr val="bg1"/>
                </a:solidFill>
              </a:rPr>
              <a:t>(2000) 9 CPR (4</a:t>
            </a:r>
            <a:r>
              <a:rPr lang="en-CA" sz="2400" baseline="30000" dirty="0">
                <a:solidFill>
                  <a:schemeClr val="bg1"/>
                </a:solidFill>
              </a:rPr>
              <a:t>th</a:t>
            </a:r>
            <a:r>
              <a:rPr lang="en-CA" sz="2400" dirty="0">
                <a:solidFill>
                  <a:schemeClr val="bg1"/>
                </a:solidFill>
              </a:rPr>
              <a:t>) 480 (FCA)</a:t>
            </a:r>
          </a:p>
          <a:p>
            <a:pPr>
              <a:lnSpc>
                <a:spcPct val="100000"/>
              </a:lnSpc>
            </a:pPr>
            <a:r>
              <a:rPr lang="en-CA" sz="2400" dirty="0">
                <a:solidFill>
                  <a:srgbClr val="FFFF00"/>
                </a:solidFill>
              </a:rPr>
              <a:t>Rothstein J. </a:t>
            </a:r>
            <a:r>
              <a:rPr lang="en-CA" sz="2400" dirty="0">
                <a:solidFill>
                  <a:srgbClr val="FF0000"/>
                </a:solidFill>
              </a:rPr>
              <a:t>defines services broadly</a:t>
            </a:r>
            <a:r>
              <a:rPr lang="en-CA" sz="2400" dirty="0">
                <a:solidFill>
                  <a:schemeClr val="bg1"/>
                </a:solidFill>
              </a:rPr>
              <a:t>. </a:t>
            </a:r>
          </a:p>
          <a:p>
            <a:pPr>
              <a:lnSpc>
                <a:spcPct val="100000"/>
              </a:lnSpc>
            </a:pPr>
            <a:r>
              <a:rPr lang="en-CA" sz="2400" dirty="0">
                <a:solidFill>
                  <a:schemeClr val="bg1"/>
                </a:solidFill>
              </a:rPr>
              <a:t>He accepts the reasoning of Strayer J in this regard: [para 10]</a:t>
            </a:r>
          </a:p>
          <a:p>
            <a:pPr lvl="0">
              <a:lnSpc>
                <a:spcPct val="100000"/>
              </a:lnSpc>
            </a:pPr>
            <a:r>
              <a:rPr lang="en-US" sz="2400" dirty="0">
                <a:solidFill>
                  <a:srgbClr val="FFFF00"/>
                </a:solidFill>
              </a:rPr>
              <a:t>No definition of services is given in the Trademarks Act because of the “plethora of services that the human mind is capable of conceiving”</a:t>
            </a:r>
            <a:endParaRPr lang="en-CA" sz="2400" dirty="0">
              <a:solidFill>
                <a:srgbClr val="FFFF00"/>
              </a:solidFill>
            </a:endParaRPr>
          </a:p>
          <a:p>
            <a:pPr lvl="0">
              <a:lnSpc>
                <a:spcPct val="100000"/>
              </a:lnSpc>
            </a:pPr>
            <a:r>
              <a:rPr lang="en-US" sz="2400" dirty="0">
                <a:solidFill>
                  <a:srgbClr val="FFFF00"/>
                </a:solidFill>
              </a:rPr>
              <a:t>Term should be liberally construed</a:t>
            </a:r>
            <a:endParaRPr lang="en-CA" sz="2400" dirty="0">
              <a:solidFill>
                <a:srgbClr val="FFFF00"/>
              </a:solidFill>
            </a:endParaRPr>
          </a:p>
          <a:p>
            <a:pPr lvl="0">
              <a:lnSpc>
                <a:spcPct val="100000"/>
              </a:lnSpc>
            </a:pPr>
            <a:r>
              <a:rPr lang="en-US" sz="2400" dirty="0">
                <a:solidFill>
                  <a:schemeClr val="bg1"/>
                </a:solidFill>
              </a:rPr>
              <a:t>Each case decided on its own facts, giving proper regard to judicial precedent. </a:t>
            </a:r>
            <a:endParaRPr lang="en-CA" sz="2400" dirty="0">
              <a:solidFill>
                <a:schemeClr val="bg1"/>
              </a:solidFill>
            </a:endParaRPr>
          </a:p>
          <a:p>
            <a:pPr lvl="0">
              <a:lnSpc>
                <a:spcPct val="100000"/>
              </a:lnSpc>
            </a:pPr>
            <a:r>
              <a:rPr lang="en-US" sz="2400" dirty="0">
                <a:solidFill>
                  <a:schemeClr val="bg1"/>
                </a:solidFill>
              </a:rPr>
              <a:t>Nothing to suggest that services with respect to which a TM may be established are limited to those which are not incidental or ancillary to the sale of goods.</a:t>
            </a:r>
            <a:endParaRPr lang="en-CA" sz="2400" dirty="0">
              <a:solidFill>
                <a:schemeClr val="bg1"/>
              </a:solidFill>
            </a:endParaRPr>
          </a:p>
          <a:p>
            <a:pPr lvl="0">
              <a:lnSpc>
                <a:spcPct val="100000"/>
              </a:lnSpc>
            </a:pPr>
            <a:r>
              <a:rPr lang="en-US" sz="2400" dirty="0">
                <a:solidFill>
                  <a:schemeClr val="bg1"/>
                </a:solidFill>
              </a:rPr>
              <a:t>So … </a:t>
            </a:r>
            <a:r>
              <a:rPr lang="en-US" sz="2400" dirty="0">
                <a:solidFill>
                  <a:srgbClr val="FFFF00"/>
                </a:solidFill>
              </a:rPr>
              <a:t>services can include services incidental or ancillary to the sale of goods</a:t>
            </a:r>
            <a:endParaRPr lang="en-CA" sz="2400" dirty="0">
              <a:solidFill>
                <a:srgbClr val="FFFF00"/>
              </a:solidFill>
            </a:endParaRPr>
          </a:p>
          <a:p>
            <a:pPr marL="0" indent="0">
              <a:buNone/>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211</a:t>
            </a:fld>
            <a:endParaRPr lang="en-US"/>
          </a:p>
        </p:txBody>
      </p:sp>
    </p:spTree>
    <p:extLst>
      <p:ext uri="{BB962C8B-B14F-4D97-AF65-F5344CB8AC3E}">
        <p14:creationId xmlns:p14="http://schemas.microsoft.com/office/powerpoint/2010/main" val="77725265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229600" cy="426006"/>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73132" y="878774"/>
            <a:ext cx="8763990" cy="4987636"/>
          </a:xfrm>
        </p:spPr>
        <p:txBody>
          <a:bodyPr>
            <a:normAutofit fontScale="92500" lnSpcReduction="10000"/>
          </a:bodyPr>
          <a:lstStyle/>
          <a:p>
            <a:pPr marL="0" indent="0">
              <a:lnSpc>
                <a:spcPct val="100000"/>
              </a:lnSpc>
              <a:buNone/>
            </a:pPr>
            <a:r>
              <a:rPr lang="en-CA" sz="2800" i="1" dirty="0">
                <a:solidFill>
                  <a:srgbClr val="00B0F0"/>
                </a:solidFill>
              </a:rPr>
              <a:t>Gesco Industries Inc v. Sim &amp; McBurney </a:t>
            </a:r>
            <a:r>
              <a:rPr lang="en-CA" sz="2800" dirty="0">
                <a:solidFill>
                  <a:schemeClr val="bg1"/>
                </a:solidFill>
              </a:rPr>
              <a:t>(2000) 9 CPR (4</a:t>
            </a:r>
            <a:r>
              <a:rPr lang="en-CA" sz="2800" baseline="30000" dirty="0">
                <a:solidFill>
                  <a:schemeClr val="bg1"/>
                </a:solidFill>
              </a:rPr>
              <a:t>th</a:t>
            </a:r>
            <a:r>
              <a:rPr lang="en-CA" sz="2800" dirty="0">
                <a:solidFill>
                  <a:schemeClr val="bg1"/>
                </a:solidFill>
              </a:rPr>
              <a:t>) 480 (FCA)</a:t>
            </a:r>
          </a:p>
          <a:p>
            <a:pPr>
              <a:lnSpc>
                <a:spcPct val="100000"/>
              </a:lnSpc>
            </a:pPr>
            <a:r>
              <a:rPr lang="en-CA" sz="2800" dirty="0">
                <a:solidFill>
                  <a:schemeClr val="bg1"/>
                </a:solidFill>
              </a:rPr>
              <a:t>Was the </a:t>
            </a:r>
            <a:r>
              <a:rPr lang="en-CA" sz="2800" dirty="0" err="1">
                <a:solidFill>
                  <a:srgbClr val="FFFF00"/>
                </a:solidFill>
              </a:rPr>
              <a:t>Stainshield</a:t>
            </a:r>
            <a:r>
              <a:rPr lang="en-CA" sz="2800" dirty="0">
                <a:solidFill>
                  <a:srgbClr val="FFFF00"/>
                </a:solidFill>
              </a:rPr>
              <a:t> TM</a:t>
            </a:r>
            <a:r>
              <a:rPr lang="en-CA" sz="2800" dirty="0">
                <a:solidFill>
                  <a:schemeClr val="bg1"/>
                </a:solidFill>
              </a:rPr>
              <a:t>, in this case, </a:t>
            </a:r>
            <a:r>
              <a:rPr lang="en-CA" sz="2800" dirty="0">
                <a:solidFill>
                  <a:srgbClr val="FFFF00"/>
                </a:solidFill>
              </a:rPr>
              <a:t>used in association with the services</a:t>
            </a:r>
            <a:r>
              <a:rPr lang="en-CA" sz="2800" dirty="0">
                <a:solidFill>
                  <a:schemeClr val="bg1"/>
                </a:solidFill>
              </a:rPr>
              <a:t> disclosed in the registration of the TM (namely services of stain resistant treatment for application to carpets and rugs)</a:t>
            </a:r>
            <a:r>
              <a:rPr lang="en-CA" sz="2800" dirty="0">
                <a:solidFill>
                  <a:srgbClr val="FF0000"/>
                </a:solidFill>
              </a:rPr>
              <a:t>?</a:t>
            </a:r>
            <a:r>
              <a:rPr lang="en-CA" sz="2800" dirty="0">
                <a:solidFill>
                  <a:schemeClr val="bg1"/>
                </a:solidFill>
              </a:rPr>
              <a:t> </a:t>
            </a:r>
          </a:p>
          <a:p>
            <a:pPr lvl="0">
              <a:lnSpc>
                <a:spcPct val="100000"/>
              </a:lnSpc>
            </a:pPr>
            <a:r>
              <a:rPr lang="en-US" sz="2800" dirty="0">
                <a:solidFill>
                  <a:schemeClr val="bg1"/>
                </a:solidFill>
              </a:rPr>
              <a:t>Yes; </a:t>
            </a:r>
            <a:r>
              <a:rPr lang="en-US" sz="2800" dirty="0" err="1">
                <a:solidFill>
                  <a:srgbClr val="FFFF00"/>
                </a:solidFill>
              </a:rPr>
              <a:t>Stainshield</a:t>
            </a:r>
            <a:r>
              <a:rPr lang="en-US" sz="2800" dirty="0">
                <a:solidFill>
                  <a:srgbClr val="FFFF00"/>
                </a:solidFill>
              </a:rPr>
              <a:t> TM displayed in the advertising </a:t>
            </a:r>
            <a:r>
              <a:rPr lang="en-US" sz="2800" dirty="0">
                <a:solidFill>
                  <a:schemeClr val="bg1"/>
                </a:solidFill>
              </a:rPr>
              <a:t>of the treatment of some of </a:t>
            </a:r>
            <a:r>
              <a:rPr lang="en-US" sz="2800" dirty="0" err="1">
                <a:solidFill>
                  <a:schemeClr val="bg1"/>
                </a:solidFill>
              </a:rPr>
              <a:t>Gesco’s</a:t>
            </a:r>
            <a:r>
              <a:rPr lang="en-US" sz="2800" dirty="0">
                <a:solidFill>
                  <a:schemeClr val="bg1"/>
                </a:solidFill>
              </a:rPr>
              <a:t> lines of carpets and rugs. </a:t>
            </a:r>
            <a:endParaRPr lang="en-CA" sz="2800" dirty="0">
              <a:solidFill>
                <a:schemeClr val="bg1"/>
              </a:solidFill>
            </a:endParaRPr>
          </a:p>
          <a:p>
            <a:pPr lvl="0">
              <a:lnSpc>
                <a:spcPct val="100000"/>
              </a:lnSpc>
            </a:pPr>
            <a:r>
              <a:rPr lang="en-US" sz="2800" dirty="0">
                <a:solidFill>
                  <a:srgbClr val="FFFF00"/>
                </a:solidFill>
              </a:rPr>
              <a:t>Services may be </a:t>
            </a:r>
            <a:r>
              <a:rPr lang="en-US" sz="2800" dirty="0">
                <a:solidFill>
                  <a:srgbClr val="FF0000"/>
                </a:solidFill>
              </a:rPr>
              <a:t>ancillary </a:t>
            </a:r>
            <a:r>
              <a:rPr lang="en-US" sz="2800" dirty="0">
                <a:solidFill>
                  <a:srgbClr val="FFFF00"/>
                </a:solidFill>
              </a:rPr>
              <a:t>to the wares, but this </a:t>
            </a:r>
            <a:r>
              <a:rPr lang="en-US" sz="2800" dirty="0">
                <a:solidFill>
                  <a:srgbClr val="FF0000"/>
                </a:solidFill>
              </a:rPr>
              <a:t>doesn’t mean </a:t>
            </a:r>
            <a:r>
              <a:rPr lang="en-US" sz="2800" dirty="0">
                <a:solidFill>
                  <a:srgbClr val="FFFF00"/>
                </a:solidFill>
              </a:rPr>
              <a:t>the TM is not used in association </a:t>
            </a:r>
            <a:r>
              <a:rPr lang="en-US" sz="2800" dirty="0">
                <a:solidFill>
                  <a:schemeClr val="bg1"/>
                </a:solidFill>
              </a:rPr>
              <a:t>with the services. [para 11]</a:t>
            </a:r>
            <a:endParaRPr lang="en-CA" sz="2800" dirty="0">
              <a:solidFill>
                <a:schemeClr val="bg1"/>
              </a:solidFill>
            </a:endParaRPr>
          </a:p>
          <a:p>
            <a:pPr>
              <a:lnSpc>
                <a:spcPct val="100000"/>
              </a:lnSpc>
            </a:pPr>
            <a:r>
              <a:rPr lang="en-CA" sz="2800" dirty="0">
                <a:solidFill>
                  <a:schemeClr val="bg1"/>
                </a:solidFill>
              </a:rPr>
              <a:t>Are there good policy reasons for “</a:t>
            </a:r>
            <a:r>
              <a:rPr lang="en-CA" sz="2800" dirty="0">
                <a:solidFill>
                  <a:srgbClr val="FFFF00"/>
                </a:solidFill>
              </a:rPr>
              <a:t>use</a:t>
            </a:r>
            <a:r>
              <a:rPr lang="en-CA" sz="2800" dirty="0">
                <a:solidFill>
                  <a:schemeClr val="bg1"/>
                </a:solidFill>
              </a:rPr>
              <a:t>” to be </a:t>
            </a:r>
            <a:r>
              <a:rPr lang="en-CA" sz="2800" dirty="0">
                <a:solidFill>
                  <a:srgbClr val="FFFF00"/>
                </a:solidFill>
              </a:rPr>
              <a:t>more permissive for services</a:t>
            </a:r>
            <a:r>
              <a:rPr lang="en-CA" sz="2800" dirty="0">
                <a:solidFill>
                  <a:schemeClr val="bg1"/>
                </a:solidFill>
              </a:rPr>
              <a:t> than for goods</a:t>
            </a:r>
            <a:r>
              <a:rPr lang="en-CA" sz="2800" dirty="0">
                <a:solidFill>
                  <a:srgbClr val="FF0000"/>
                </a:solidFill>
              </a:rPr>
              <a:t>? </a:t>
            </a:r>
          </a:p>
          <a:p>
            <a:pPr marL="0" indent="0">
              <a:buNone/>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212</a:t>
            </a:fld>
            <a:endParaRPr lang="en-US"/>
          </a:p>
        </p:txBody>
      </p:sp>
    </p:spTree>
    <p:extLst>
      <p:ext uri="{BB962C8B-B14F-4D97-AF65-F5344CB8AC3E}">
        <p14:creationId xmlns:p14="http://schemas.microsoft.com/office/powerpoint/2010/main" val="14884267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435"/>
            <a:ext cx="8229600" cy="671336"/>
          </a:xfrm>
        </p:spPr>
        <p:txBody>
          <a:bodyPr>
            <a:normAutofit fontScale="90000"/>
          </a:bodyPr>
          <a:lstStyle/>
          <a:p>
            <a:r>
              <a:rPr lang="en-US" b="1" dirty="0">
                <a:solidFill>
                  <a:srgbClr val="FFFF00"/>
                </a:solidFill>
              </a:rPr>
              <a:t>Trademarks </a:t>
            </a:r>
            <a:r>
              <a:rPr lang="en-US" b="1" dirty="0">
                <a:solidFill>
                  <a:srgbClr val="FF0000"/>
                </a:solidFill>
              </a:rPr>
              <a:t>v. </a:t>
            </a:r>
            <a:r>
              <a:rPr lang="en-US" b="1" dirty="0">
                <a:solidFill>
                  <a:schemeClr val="bg1"/>
                </a:solidFill>
              </a:rPr>
              <a:t>Passing Off</a:t>
            </a:r>
          </a:p>
        </p:txBody>
      </p:sp>
      <p:sp>
        <p:nvSpPr>
          <p:cNvPr id="2" name="Content Placeholder 1"/>
          <p:cNvSpPr>
            <a:spLocks noGrp="1"/>
          </p:cNvSpPr>
          <p:nvPr>
            <p:ph idx="1"/>
          </p:nvPr>
        </p:nvSpPr>
        <p:spPr>
          <a:xfrm>
            <a:off x="308759" y="1068779"/>
            <a:ext cx="8740238" cy="4821381"/>
          </a:xfrm>
        </p:spPr>
        <p:txBody>
          <a:bodyPr>
            <a:noAutofit/>
          </a:bodyPr>
          <a:lstStyle/>
          <a:p>
            <a:pPr marL="0" indent="0">
              <a:lnSpc>
                <a:spcPct val="100000"/>
              </a:lnSpc>
              <a:buNone/>
            </a:pPr>
            <a:r>
              <a:rPr lang="en-US" sz="2900" dirty="0">
                <a:solidFill>
                  <a:srgbClr val="FFFF00"/>
                </a:solidFill>
              </a:rPr>
              <a:t>Why would you want to register your TM</a:t>
            </a:r>
            <a:r>
              <a:rPr lang="en-US" sz="2900" dirty="0">
                <a:solidFill>
                  <a:srgbClr val="FF0000"/>
                </a:solidFill>
              </a:rPr>
              <a:t>? </a:t>
            </a:r>
          </a:p>
          <a:p>
            <a:pPr marL="0" indent="0">
              <a:lnSpc>
                <a:spcPct val="100000"/>
              </a:lnSpc>
              <a:buNone/>
            </a:pPr>
            <a:r>
              <a:rPr lang="en-US" sz="2900" dirty="0">
                <a:solidFill>
                  <a:srgbClr val="FFFF00"/>
                </a:solidFill>
              </a:rPr>
              <a:t>Why not just rely on passing off</a:t>
            </a:r>
            <a:r>
              <a:rPr lang="en-US" sz="2900" dirty="0">
                <a:solidFill>
                  <a:srgbClr val="FF0000"/>
                </a:solidFill>
              </a:rPr>
              <a:t>?</a:t>
            </a:r>
          </a:p>
          <a:p>
            <a:pPr>
              <a:lnSpc>
                <a:spcPct val="100000"/>
              </a:lnSpc>
            </a:pPr>
            <a:r>
              <a:rPr lang="en-US" sz="2900" dirty="0">
                <a:solidFill>
                  <a:schemeClr val="bg1"/>
                </a:solidFill>
              </a:rPr>
              <a:t>TM </a:t>
            </a:r>
            <a:r>
              <a:rPr lang="en-US" sz="2900" dirty="0">
                <a:solidFill>
                  <a:srgbClr val="FF0000"/>
                </a:solidFill>
              </a:rPr>
              <a:t>= </a:t>
            </a:r>
            <a:r>
              <a:rPr lang="en-US" sz="2900" dirty="0">
                <a:solidFill>
                  <a:srgbClr val="FFFF00"/>
                </a:solidFill>
              </a:rPr>
              <a:t>no proof of goodwill required</a:t>
            </a:r>
            <a:r>
              <a:rPr lang="en-US" sz="2900" dirty="0">
                <a:solidFill>
                  <a:schemeClr val="bg1"/>
                </a:solidFill>
              </a:rPr>
              <a:t>. </a:t>
            </a:r>
            <a:r>
              <a:rPr lang="en-US" sz="2900" dirty="0">
                <a:solidFill>
                  <a:srgbClr val="FF0000"/>
                </a:solidFill>
              </a:rPr>
              <a:t>Only proof of  use</a:t>
            </a:r>
            <a:r>
              <a:rPr lang="en-US" sz="2900" dirty="0">
                <a:solidFill>
                  <a:schemeClr val="bg1"/>
                </a:solidFill>
              </a:rPr>
              <a:t>.</a:t>
            </a:r>
          </a:p>
          <a:p>
            <a:pPr>
              <a:lnSpc>
                <a:spcPct val="100000"/>
              </a:lnSpc>
            </a:pPr>
            <a:r>
              <a:rPr lang="en-CA" sz="2900" dirty="0">
                <a:solidFill>
                  <a:schemeClr val="bg1"/>
                </a:solidFill>
              </a:rPr>
              <a:t>Registration of a mark provides </a:t>
            </a:r>
            <a:r>
              <a:rPr lang="en-CA" sz="2900" dirty="0">
                <a:solidFill>
                  <a:srgbClr val="FF0000"/>
                </a:solidFill>
              </a:rPr>
              <a:t>nati</a:t>
            </a:r>
            <a:r>
              <a:rPr lang="en-CA" sz="2900" dirty="0">
                <a:solidFill>
                  <a:schemeClr val="bg1"/>
                </a:solidFill>
              </a:rPr>
              <a:t>ona</a:t>
            </a:r>
            <a:r>
              <a:rPr lang="en-CA" sz="2900" dirty="0">
                <a:solidFill>
                  <a:srgbClr val="FF0000"/>
                </a:solidFill>
              </a:rPr>
              <a:t>l</a:t>
            </a:r>
            <a:r>
              <a:rPr lang="en-CA" sz="2900" dirty="0">
                <a:solidFill>
                  <a:srgbClr val="FFFF00"/>
                </a:solidFill>
              </a:rPr>
              <a:t> </a:t>
            </a:r>
            <a:r>
              <a:rPr lang="en-CA" sz="2900" dirty="0">
                <a:solidFill>
                  <a:srgbClr val="FF0000"/>
                </a:solidFill>
              </a:rPr>
              <a:t>p</a:t>
            </a:r>
            <a:r>
              <a:rPr lang="en-CA" sz="2900" dirty="0">
                <a:solidFill>
                  <a:schemeClr val="bg1"/>
                </a:solidFill>
              </a:rPr>
              <a:t>rotec</a:t>
            </a:r>
            <a:r>
              <a:rPr lang="en-CA" sz="2900" dirty="0">
                <a:solidFill>
                  <a:srgbClr val="FF0000"/>
                </a:solidFill>
              </a:rPr>
              <a:t>tion</a:t>
            </a:r>
          </a:p>
          <a:p>
            <a:pPr>
              <a:lnSpc>
                <a:spcPct val="100000"/>
              </a:lnSpc>
            </a:pPr>
            <a:r>
              <a:rPr lang="en-CA" sz="2900" dirty="0">
                <a:solidFill>
                  <a:schemeClr val="bg1"/>
                </a:solidFill>
              </a:rPr>
              <a:t>Registered marks are </a:t>
            </a:r>
            <a:r>
              <a:rPr lang="en-CA" sz="2900" dirty="0">
                <a:solidFill>
                  <a:srgbClr val="FFFF00"/>
                </a:solidFill>
              </a:rPr>
              <a:t>presumed valid </a:t>
            </a:r>
            <a:r>
              <a:rPr lang="en-CA" sz="2900" dirty="0">
                <a:solidFill>
                  <a:schemeClr val="bg1"/>
                </a:solidFill>
              </a:rPr>
              <a:t>for Canada for all the wares and services for which they are registered. </a:t>
            </a:r>
          </a:p>
          <a:p>
            <a:pPr>
              <a:lnSpc>
                <a:spcPct val="100000"/>
              </a:lnSpc>
            </a:pPr>
            <a:r>
              <a:rPr lang="en-CA" sz="2900" dirty="0">
                <a:solidFill>
                  <a:schemeClr val="bg1"/>
                </a:solidFill>
              </a:rPr>
              <a:t>s. 22 of the TMA protects against mark dilution</a:t>
            </a:r>
          </a:p>
          <a:p>
            <a:pPr>
              <a:lnSpc>
                <a:spcPct val="100000"/>
              </a:lnSpc>
            </a:pPr>
            <a:r>
              <a:rPr lang="en-CA" sz="2900" dirty="0">
                <a:solidFill>
                  <a:srgbClr val="FF0000"/>
                </a:solidFill>
              </a:rPr>
              <a:t>In situations where a mark is deemed invalid, a passing off action might still succeed </a:t>
            </a:r>
            <a:endParaRPr lang="en-US" sz="2900" dirty="0">
              <a:solidFill>
                <a:srgbClr val="FF00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213</a:t>
            </a:fld>
            <a:endParaRPr lang="en-US"/>
          </a:p>
        </p:txBody>
      </p:sp>
    </p:spTree>
    <p:extLst>
      <p:ext uri="{BB962C8B-B14F-4D97-AF65-F5344CB8AC3E}">
        <p14:creationId xmlns:p14="http://schemas.microsoft.com/office/powerpoint/2010/main" val="225384271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7"/>
            <a:ext cx="8229600" cy="663512"/>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Transfer &amp; Licensing	</a:t>
            </a:r>
          </a:p>
        </p:txBody>
      </p:sp>
      <p:sp>
        <p:nvSpPr>
          <p:cNvPr id="2" name="Content Placeholder 1"/>
          <p:cNvSpPr>
            <a:spLocks noGrp="1"/>
          </p:cNvSpPr>
          <p:nvPr>
            <p:ph idx="1"/>
          </p:nvPr>
        </p:nvSpPr>
        <p:spPr>
          <a:xfrm>
            <a:off x="296883" y="843149"/>
            <a:ext cx="8704613" cy="4999511"/>
          </a:xfrm>
        </p:spPr>
        <p:txBody>
          <a:bodyPr>
            <a:noAutofit/>
          </a:bodyPr>
          <a:lstStyle/>
          <a:p>
            <a:pPr>
              <a:lnSpc>
                <a:spcPct val="100000"/>
              </a:lnSpc>
            </a:pPr>
            <a:r>
              <a:rPr lang="en-US" sz="3200" dirty="0">
                <a:solidFill>
                  <a:schemeClr val="bg1"/>
                </a:solidFill>
              </a:rPr>
              <a:t>As a TM owner, </a:t>
            </a:r>
            <a:r>
              <a:rPr lang="en-US" sz="3200" dirty="0">
                <a:solidFill>
                  <a:srgbClr val="FFFF00"/>
                </a:solidFill>
              </a:rPr>
              <a:t>you can transfer your TM</a:t>
            </a:r>
            <a:r>
              <a:rPr lang="en-US" sz="3200" dirty="0">
                <a:solidFill>
                  <a:schemeClr val="bg1"/>
                </a:solidFill>
              </a:rPr>
              <a:t>.</a:t>
            </a:r>
          </a:p>
          <a:p>
            <a:pPr>
              <a:lnSpc>
                <a:spcPct val="100000"/>
              </a:lnSpc>
            </a:pPr>
            <a:r>
              <a:rPr lang="en-US" sz="3200" dirty="0">
                <a:solidFill>
                  <a:schemeClr val="bg1"/>
                </a:solidFill>
              </a:rPr>
              <a:t>Per s. 50 TMA you can also </a:t>
            </a:r>
            <a:r>
              <a:rPr lang="en-US" sz="3200" dirty="0">
                <a:solidFill>
                  <a:srgbClr val="FFFF00"/>
                </a:solidFill>
              </a:rPr>
              <a:t>permit another person to use your mark </a:t>
            </a:r>
            <a:r>
              <a:rPr lang="en-US" sz="3200" dirty="0">
                <a:solidFill>
                  <a:schemeClr val="bg1"/>
                </a:solidFill>
              </a:rPr>
              <a:t>without impairing the distinctiveness of the mark </a:t>
            </a:r>
            <a:r>
              <a:rPr lang="en-US" sz="3200" dirty="0">
                <a:solidFill>
                  <a:srgbClr val="FFFF00"/>
                </a:solidFill>
              </a:rPr>
              <a:t>provided that</a:t>
            </a:r>
            <a:r>
              <a:rPr lang="en-US" sz="3200" dirty="0">
                <a:solidFill>
                  <a:schemeClr val="bg1"/>
                </a:solidFill>
              </a:rPr>
              <a:t>:</a:t>
            </a:r>
          </a:p>
          <a:p>
            <a:pPr marL="1428750" lvl="2" indent="-514350">
              <a:lnSpc>
                <a:spcPct val="100000"/>
              </a:lnSpc>
              <a:buFont typeface="+mj-lt"/>
              <a:buAutoNum type="arabicPeriod"/>
            </a:pPr>
            <a:r>
              <a:rPr lang="en-US" sz="3200" dirty="0">
                <a:solidFill>
                  <a:schemeClr val="bg1"/>
                </a:solidFill>
              </a:rPr>
              <a:t>A </a:t>
            </a:r>
            <a:r>
              <a:rPr lang="en-US" sz="3200" dirty="0" err="1">
                <a:solidFill>
                  <a:srgbClr val="FFFF00"/>
                </a:solidFill>
              </a:rPr>
              <a:t>licence</a:t>
            </a:r>
            <a:r>
              <a:rPr lang="en-US" sz="3200" dirty="0">
                <a:solidFill>
                  <a:srgbClr val="FFFF00"/>
                </a:solidFill>
              </a:rPr>
              <a:t> </a:t>
            </a:r>
            <a:r>
              <a:rPr lang="en-US" sz="3200" dirty="0">
                <a:solidFill>
                  <a:schemeClr val="bg1"/>
                </a:solidFill>
              </a:rPr>
              <a:t>exists</a:t>
            </a:r>
          </a:p>
          <a:p>
            <a:pPr marL="1428750" lvl="2" indent="-514350">
              <a:lnSpc>
                <a:spcPct val="100000"/>
              </a:lnSpc>
              <a:buFont typeface="+mj-lt"/>
              <a:buAutoNum type="arabicPeriod"/>
            </a:pPr>
            <a:r>
              <a:rPr lang="en-US" sz="3200" dirty="0">
                <a:solidFill>
                  <a:schemeClr val="bg1"/>
                </a:solidFill>
              </a:rPr>
              <a:t>Certain </a:t>
            </a:r>
            <a:r>
              <a:rPr lang="en-US" sz="3200" dirty="0">
                <a:solidFill>
                  <a:srgbClr val="FFFF00"/>
                </a:solidFill>
              </a:rPr>
              <a:t>controls are in place over </a:t>
            </a:r>
            <a:r>
              <a:rPr lang="en-US" sz="3200" dirty="0">
                <a:solidFill>
                  <a:schemeClr val="bg1"/>
                </a:solidFill>
              </a:rPr>
              <a:t>the </a:t>
            </a:r>
            <a:r>
              <a:rPr lang="en-US" sz="3200" dirty="0">
                <a:solidFill>
                  <a:srgbClr val="FFFF00"/>
                </a:solidFill>
              </a:rPr>
              <a:t>quality </a:t>
            </a:r>
            <a:r>
              <a:rPr lang="en-US" sz="3200" dirty="0">
                <a:solidFill>
                  <a:schemeClr val="bg1"/>
                </a:solidFill>
              </a:rPr>
              <a:t>of the wares </a:t>
            </a:r>
            <a:r>
              <a:rPr lang="en-US" sz="3200" dirty="0">
                <a:solidFill>
                  <a:srgbClr val="FF0000"/>
                </a:solidFill>
              </a:rPr>
              <a:t>What is sufficient control</a:t>
            </a:r>
            <a:r>
              <a:rPr lang="en-US" sz="3200" dirty="0">
                <a:solidFill>
                  <a:srgbClr val="FFFF00"/>
                </a:solidFill>
              </a:rPr>
              <a:t>?</a:t>
            </a:r>
          </a:p>
          <a:p>
            <a:pPr>
              <a:lnSpc>
                <a:spcPct val="100000"/>
              </a:lnSpc>
            </a:pPr>
            <a:r>
              <a:rPr lang="en-US" sz="3200" dirty="0">
                <a:solidFill>
                  <a:schemeClr val="bg1"/>
                </a:solidFill>
              </a:rPr>
              <a:t>See also s. 48, TMA </a:t>
            </a:r>
          </a:p>
        </p:txBody>
      </p:sp>
      <p:sp>
        <p:nvSpPr>
          <p:cNvPr id="4" name="Slide Number Placeholder 3"/>
          <p:cNvSpPr>
            <a:spLocks noGrp="1"/>
          </p:cNvSpPr>
          <p:nvPr>
            <p:ph type="sldNum" sz="quarter" idx="12"/>
          </p:nvPr>
        </p:nvSpPr>
        <p:spPr/>
        <p:txBody>
          <a:bodyPr/>
          <a:lstStyle/>
          <a:p>
            <a:fld id="{600857A6-B069-5747-8C2C-4237D03FF20B}" type="slidenum">
              <a:rPr lang="en-US" smtClean="0"/>
              <a:t>214</a:t>
            </a:fld>
            <a:endParaRPr lang="en-US"/>
          </a:p>
        </p:txBody>
      </p:sp>
    </p:spTree>
    <p:extLst>
      <p:ext uri="{BB962C8B-B14F-4D97-AF65-F5344CB8AC3E}">
        <p14:creationId xmlns:p14="http://schemas.microsoft.com/office/powerpoint/2010/main" val="164932596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67760"/>
            <a:ext cx="8229600" cy="81991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108457"/>
            <a:ext cx="8229600" cy="4641086"/>
          </a:xfrm>
        </p:spPr>
        <p:txBody>
          <a:bodyPr>
            <a:normAutofit/>
          </a:bodyPr>
          <a:lstStyle/>
          <a:p>
            <a:pPr marL="0" indent="0">
              <a:lnSpc>
                <a:spcPct val="100000"/>
              </a:lnSpc>
              <a:buNone/>
            </a:pPr>
            <a:r>
              <a:rPr lang="en-CA" sz="3200" i="1" dirty="0">
                <a:solidFill>
                  <a:srgbClr val="00B0F0"/>
                </a:solidFill>
              </a:rPr>
              <a:t>Tommy Hilfiger Licensing </a:t>
            </a:r>
            <a:r>
              <a:rPr lang="en-CA" sz="3200" i="1" dirty="0" err="1">
                <a:solidFill>
                  <a:srgbClr val="00B0F0"/>
                </a:solidFill>
              </a:rPr>
              <a:t>Inc</a:t>
            </a:r>
            <a:r>
              <a:rPr lang="en-CA" sz="3200" i="1" dirty="0">
                <a:solidFill>
                  <a:srgbClr val="00B0F0"/>
                </a:solidFill>
              </a:rPr>
              <a:t> v. </a:t>
            </a:r>
            <a:r>
              <a:rPr lang="en-CA" sz="3200" i="1" dirty="0" err="1">
                <a:solidFill>
                  <a:srgbClr val="00B0F0"/>
                </a:solidFill>
              </a:rPr>
              <a:t>Produits</a:t>
            </a:r>
            <a:r>
              <a:rPr lang="en-CA" sz="3200" i="1" dirty="0">
                <a:solidFill>
                  <a:srgbClr val="00B0F0"/>
                </a:solidFill>
              </a:rPr>
              <a:t> de </a:t>
            </a:r>
            <a:r>
              <a:rPr lang="en-CA" sz="3200" i="1" dirty="0" err="1">
                <a:solidFill>
                  <a:srgbClr val="00B0F0"/>
                </a:solidFill>
              </a:rPr>
              <a:t>Qualité</a:t>
            </a:r>
            <a:r>
              <a:rPr lang="en-CA" sz="3200" i="1" dirty="0">
                <a:solidFill>
                  <a:schemeClr val="bg1"/>
                </a:solidFill>
              </a:rPr>
              <a:t>, </a:t>
            </a:r>
            <a:r>
              <a:rPr lang="en-CA" sz="3200" dirty="0">
                <a:solidFill>
                  <a:schemeClr val="bg1"/>
                </a:solidFill>
              </a:rPr>
              <a:t>2005 FC 10  </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215</a:t>
            </a:fld>
            <a:endParaRPr lang="en-US"/>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969218" y="2473801"/>
            <a:ext cx="3717581" cy="3275742"/>
          </a:xfrm>
          <a:prstGeom prst="rect">
            <a:avLst/>
          </a:prstGeom>
          <a:noFill/>
          <a:ln>
            <a:noFill/>
          </a:ln>
        </p:spPr>
      </p:pic>
      <p:pic>
        <p:nvPicPr>
          <p:cNvPr id="3" name="Picture 2">
            <a:extLst>
              <a:ext uri="{FF2B5EF4-FFF2-40B4-BE49-F238E27FC236}">
                <a16:creationId xmlns:a16="http://schemas.microsoft.com/office/drawing/2014/main" id="{160BF7EA-A37F-9946-8477-BE9389636419}"/>
              </a:ext>
            </a:extLst>
          </p:cNvPr>
          <p:cNvPicPr>
            <a:picLocks noChangeAspect="1"/>
          </p:cNvPicPr>
          <p:nvPr/>
        </p:nvPicPr>
        <p:blipFill>
          <a:blip r:embed="rId4"/>
          <a:stretch>
            <a:fillRect/>
          </a:stretch>
        </p:blipFill>
        <p:spPr>
          <a:xfrm>
            <a:off x="457199" y="2632169"/>
            <a:ext cx="4242638" cy="2986817"/>
          </a:xfrm>
          <a:prstGeom prst="rect">
            <a:avLst/>
          </a:prstGeom>
        </p:spPr>
      </p:pic>
    </p:spTree>
    <p:extLst>
      <p:ext uri="{BB962C8B-B14F-4D97-AF65-F5344CB8AC3E}">
        <p14:creationId xmlns:p14="http://schemas.microsoft.com/office/powerpoint/2010/main" val="383550506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0629"/>
            <a:ext cx="8229600" cy="67689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61257" y="973777"/>
            <a:ext cx="8752113" cy="4940134"/>
          </a:xfrm>
        </p:spPr>
        <p:txBody>
          <a:bodyPr>
            <a:noAutofit/>
          </a:bodyPr>
          <a:lstStyle/>
          <a:p>
            <a:pPr marL="0" indent="0">
              <a:lnSpc>
                <a:spcPct val="100000"/>
              </a:lnSpc>
              <a:buNone/>
            </a:pPr>
            <a:r>
              <a:rPr lang="en-CA" sz="2500" i="1" dirty="0">
                <a:solidFill>
                  <a:srgbClr val="00B0F0"/>
                </a:solidFill>
              </a:rPr>
              <a:t>Tommy Hilfiger Licensing </a:t>
            </a:r>
            <a:r>
              <a:rPr lang="en-CA" sz="2500" i="1" dirty="0" err="1">
                <a:solidFill>
                  <a:srgbClr val="00B0F0"/>
                </a:solidFill>
              </a:rPr>
              <a:t>Inc</a:t>
            </a:r>
            <a:r>
              <a:rPr lang="en-CA" sz="2500" i="1" dirty="0">
                <a:solidFill>
                  <a:srgbClr val="00B0F0"/>
                </a:solidFill>
              </a:rPr>
              <a:t> v. </a:t>
            </a:r>
            <a:r>
              <a:rPr lang="en-CA" sz="2500" i="1" dirty="0" err="1">
                <a:solidFill>
                  <a:srgbClr val="00B0F0"/>
                </a:solidFill>
              </a:rPr>
              <a:t>Produits</a:t>
            </a:r>
            <a:r>
              <a:rPr lang="en-CA" sz="2500" i="1" dirty="0">
                <a:solidFill>
                  <a:srgbClr val="00B0F0"/>
                </a:solidFill>
              </a:rPr>
              <a:t> de </a:t>
            </a:r>
            <a:r>
              <a:rPr lang="en-CA" sz="2500" i="1" dirty="0" err="1">
                <a:solidFill>
                  <a:srgbClr val="00B0F0"/>
                </a:solidFill>
              </a:rPr>
              <a:t>Qualité</a:t>
            </a:r>
            <a:r>
              <a:rPr lang="en-CA" sz="2500" i="1" dirty="0">
                <a:solidFill>
                  <a:schemeClr val="bg1"/>
                </a:solidFill>
              </a:rPr>
              <a:t>, </a:t>
            </a:r>
            <a:r>
              <a:rPr lang="en-CA" sz="2500" dirty="0">
                <a:solidFill>
                  <a:schemeClr val="bg1"/>
                </a:solidFill>
              </a:rPr>
              <a:t>2005 FC 10 </a:t>
            </a:r>
          </a:p>
          <a:p>
            <a:pPr>
              <a:lnSpc>
                <a:spcPct val="100000"/>
              </a:lnSpc>
            </a:pPr>
            <a:r>
              <a:rPr lang="en-CA" sz="2500" dirty="0">
                <a:solidFill>
                  <a:schemeClr val="bg1"/>
                </a:solidFill>
              </a:rPr>
              <a:t>Plaintiff, Tommy Hilfiger Licensing Inc. (</a:t>
            </a:r>
            <a:r>
              <a:rPr lang="en-CA" sz="2500" dirty="0">
                <a:solidFill>
                  <a:srgbClr val="FFFF00"/>
                </a:solidFill>
              </a:rPr>
              <a:t>THLI</a:t>
            </a:r>
            <a:r>
              <a:rPr lang="en-CA" sz="2500" dirty="0">
                <a:solidFill>
                  <a:schemeClr val="bg1"/>
                </a:solidFill>
              </a:rPr>
              <a:t>), owned the </a:t>
            </a:r>
            <a:r>
              <a:rPr lang="en-CA" sz="2500" dirty="0">
                <a:solidFill>
                  <a:srgbClr val="FFFF00"/>
                </a:solidFill>
              </a:rPr>
              <a:t>trademarks relating to the Tommy Hilfiger brand </a:t>
            </a:r>
            <a:r>
              <a:rPr lang="en-CA" sz="2500" dirty="0">
                <a:solidFill>
                  <a:schemeClr val="bg1"/>
                </a:solidFill>
              </a:rPr>
              <a:t>which manufactured and sold clothing. </a:t>
            </a:r>
          </a:p>
          <a:p>
            <a:pPr>
              <a:lnSpc>
                <a:spcPct val="100000"/>
              </a:lnSpc>
            </a:pPr>
            <a:r>
              <a:rPr lang="en-CA" sz="2500" dirty="0">
                <a:solidFill>
                  <a:schemeClr val="bg1"/>
                </a:solidFill>
              </a:rPr>
              <a:t>Defendant, </a:t>
            </a:r>
            <a:r>
              <a:rPr lang="en-CA" sz="2500" dirty="0">
                <a:solidFill>
                  <a:srgbClr val="FFFF00"/>
                </a:solidFill>
              </a:rPr>
              <a:t>Quality Goods </a:t>
            </a:r>
            <a:r>
              <a:rPr lang="en-CA" sz="2500" dirty="0">
                <a:solidFill>
                  <a:schemeClr val="bg1"/>
                </a:solidFill>
              </a:rPr>
              <a:t>I.M.D. Inc. (controlled by Harry Rosen), </a:t>
            </a:r>
            <a:r>
              <a:rPr lang="en-CA" sz="2500" dirty="0">
                <a:solidFill>
                  <a:srgbClr val="FFFF00"/>
                </a:solidFill>
              </a:rPr>
              <a:t>created the "Explore Canada" </a:t>
            </a:r>
            <a:r>
              <a:rPr lang="en-CA" sz="2500" dirty="0">
                <a:solidFill>
                  <a:schemeClr val="bg1"/>
                </a:solidFill>
              </a:rPr>
              <a:t>logo and began </a:t>
            </a:r>
            <a:r>
              <a:rPr lang="en-CA" sz="2500" dirty="0">
                <a:solidFill>
                  <a:srgbClr val="FFFF00"/>
                </a:solidFill>
              </a:rPr>
              <a:t>displaying it on its souvenir products</a:t>
            </a:r>
            <a:r>
              <a:rPr lang="en-CA" sz="2500" dirty="0">
                <a:solidFill>
                  <a:schemeClr val="bg1"/>
                </a:solidFill>
              </a:rPr>
              <a:t>. </a:t>
            </a:r>
          </a:p>
          <a:p>
            <a:pPr>
              <a:lnSpc>
                <a:spcPct val="100000"/>
              </a:lnSpc>
            </a:pPr>
            <a:r>
              <a:rPr lang="en-CA" sz="2500" dirty="0">
                <a:solidFill>
                  <a:schemeClr val="bg1"/>
                </a:solidFill>
              </a:rPr>
              <a:t>THLI sued Quality alleging </a:t>
            </a:r>
            <a:r>
              <a:rPr lang="en-CA" sz="2500" dirty="0">
                <a:solidFill>
                  <a:srgbClr val="FFFF00"/>
                </a:solidFill>
              </a:rPr>
              <a:t>infringement of the THLI trademarks</a:t>
            </a:r>
            <a:r>
              <a:rPr lang="en-CA" sz="2500" dirty="0">
                <a:solidFill>
                  <a:schemeClr val="bg1"/>
                </a:solidFill>
              </a:rPr>
              <a:t>. </a:t>
            </a:r>
          </a:p>
          <a:p>
            <a:pPr>
              <a:lnSpc>
                <a:spcPct val="100000"/>
              </a:lnSpc>
            </a:pPr>
            <a:r>
              <a:rPr lang="en-CA" sz="2500" dirty="0">
                <a:solidFill>
                  <a:schemeClr val="bg1"/>
                </a:solidFill>
              </a:rPr>
              <a:t>Defendants argued that the Hilfiger trademarks were invalid. </a:t>
            </a:r>
          </a:p>
          <a:p>
            <a:pPr>
              <a:lnSpc>
                <a:spcPct val="100000"/>
              </a:lnSpc>
            </a:pPr>
            <a:r>
              <a:rPr lang="en-CA" sz="2500" dirty="0">
                <a:solidFill>
                  <a:schemeClr val="bg1"/>
                </a:solidFill>
              </a:rPr>
              <a:t>Court held that the </a:t>
            </a:r>
            <a:r>
              <a:rPr lang="en-CA" sz="2500" dirty="0">
                <a:solidFill>
                  <a:srgbClr val="FFFF00"/>
                </a:solidFill>
              </a:rPr>
              <a:t>Hilfiger trademarks were valid </a:t>
            </a:r>
            <a:r>
              <a:rPr lang="en-CA" sz="2500" dirty="0">
                <a:solidFill>
                  <a:schemeClr val="bg1"/>
                </a:solidFill>
              </a:rPr>
              <a:t>and that the defendants' </a:t>
            </a:r>
            <a:r>
              <a:rPr lang="en-CA" sz="2500" dirty="0">
                <a:solidFill>
                  <a:srgbClr val="FFFF00"/>
                </a:solidFill>
              </a:rPr>
              <a:t>Explore Canada logo was likely to cause confusion</a:t>
            </a:r>
            <a:r>
              <a:rPr lang="en-CA" sz="25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216</a:t>
            </a:fld>
            <a:endParaRPr lang="en-US"/>
          </a:p>
        </p:txBody>
      </p:sp>
    </p:spTree>
    <p:extLst>
      <p:ext uri="{BB962C8B-B14F-4D97-AF65-F5344CB8AC3E}">
        <p14:creationId xmlns:p14="http://schemas.microsoft.com/office/powerpoint/2010/main" val="9931325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0629"/>
            <a:ext cx="8229600" cy="67689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61257" y="890648"/>
            <a:ext cx="8752113" cy="5023263"/>
          </a:xfrm>
        </p:spPr>
        <p:txBody>
          <a:bodyPr>
            <a:noAutofit/>
          </a:bodyPr>
          <a:lstStyle/>
          <a:p>
            <a:pPr marL="0" indent="0">
              <a:lnSpc>
                <a:spcPct val="100000"/>
              </a:lnSpc>
              <a:buNone/>
            </a:pPr>
            <a:r>
              <a:rPr lang="en-CA" sz="2400" i="1" dirty="0">
                <a:solidFill>
                  <a:srgbClr val="00B0F0"/>
                </a:solidFill>
              </a:rPr>
              <a:t>Tommy Hilfiger Licensing </a:t>
            </a:r>
            <a:r>
              <a:rPr lang="en-CA" sz="2400" i="1" dirty="0" err="1">
                <a:solidFill>
                  <a:srgbClr val="00B0F0"/>
                </a:solidFill>
              </a:rPr>
              <a:t>Inc</a:t>
            </a:r>
            <a:r>
              <a:rPr lang="en-CA" sz="2400" i="1" dirty="0">
                <a:solidFill>
                  <a:srgbClr val="00B0F0"/>
                </a:solidFill>
              </a:rPr>
              <a:t> v. </a:t>
            </a:r>
            <a:r>
              <a:rPr lang="en-CA" sz="2400" i="1" dirty="0" err="1">
                <a:solidFill>
                  <a:srgbClr val="00B0F0"/>
                </a:solidFill>
              </a:rPr>
              <a:t>Produits</a:t>
            </a:r>
            <a:r>
              <a:rPr lang="en-CA" sz="2400" i="1" dirty="0">
                <a:solidFill>
                  <a:srgbClr val="00B0F0"/>
                </a:solidFill>
              </a:rPr>
              <a:t> de </a:t>
            </a:r>
            <a:r>
              <a:rPr lang="en-CA" sz="2400" i="1" dirty="0" err="1">
                <a:solidFill>
                  <a:srgbClr val="00B0F0"/>
                </a:solidFill>
              </a:rPr>
              <a:t>Qualité</a:t>
            </a:r>
            <a:r>
              <a:rPr lang="en-CA" sz="2400" i="1" dirty="0">
                <a:solidFill>
                  <a:schemeClr val="bg1"/>
                </a:solidFill>
              </a:rPr>
              <a:t>, </a:t>
            </a:r>
            <a:r>
              <a:rPr lang="en-CA" sz="2400" dirty="0">
                <a:solidFill>
                  <a:schemeClr val="bg1"/>
                </a:solidFill>
              </a:rPr>
              <a:t>2005 FC 10 </a:t>
            </a:r>
          </a:p>
          <a:p>
            <a:pPr>
              <a:lnSpc>
                <a:spcPct val="100000"/>
              </a:lnSpc>
            </a:pPr>
            <a:r>
              <a:rPr lang="en-CA" sz="2400" dirty="0">
                <a:solidFill>
                  <a:schemeClr val="bg1"/>
                </a:solidFill>
              </a:rPr>
              <a:t>Court concluded that the </a:t>
            </a:r>
            <a:r>
              <a:rPr lang="en-CA" sz="2400" dirty="0">
                <a:solidFill>
                  <a:srgbClr val="FFFF00"/>
                </a:solidFill>
              </a:rPr>
              <a:t>Service Agreements signed by THLI allowed it to maintain sufficient control </a:t>
            </a:r>
            <a:r>
              <a:rPr lang="en-CA" sz="2400" dirty="0">
                <a:solidFill>
                  <a:schemeClr val="bg1"/>
                </a:solidFill>
              </a:rPr>
              <a:t>over the quality of the goods to avoid any potential confusion as to source</a:t>
            </a:r>
            <a:endParaRPr lang="en-US" sz="2400" dirty="0">
              <a:solidFill>
                <a:schemeClr val="bg1"/>
              </a:solidFill>
            </a:endParaRPr>
          </a:p>
          <a:p>
            <a:pPr>
              <a:lnSpc>
                <a:spcPct val="100000"/>
              </a:lnSpc>
            </a:pPr>
            <a:r>
              <a:rPr lang="en-US" sz="2400" dirty="0">
                <a:solidFill>
                  <a:schemeClr val="bg1"/>
                </a:solidFill>
              </a:rPr>
              <a:t>THLI’s service agreements required it to:</a:t>
            </a:r>
          </a:p>
          <a:p>
            <a:pPr marL="914400" lvl="1" indent="-457200">
              <a:lnSpc>
                <a:spcPct val="100000"/>
              </a:lnSpc>
              <a:buFont typeface="+mj-lt"/>
              <a:buAutoNum type="arabicPeriod"/>
            </a:pPr>
            <a:r>
              <a:rPr lang="en-US" sz="2400" dirty="0">
                <a:solidFill>
                  <a:srgbClr val="FFFF00"/>
                </a:solidFill>
              </a:rPr>
              <a:t>Coordinate design and execution of licensed products</a:t>
            </a:r>
            <a:r>
              <a:rPr lang="en-US" sz="2400" dirty="0">
                <a:solidFill>
                  <a:schemeClr val="bg1"/>
                </a:solidFill>
              </a:rPr>
              <a:t>.</a:t>
            </a:r>
          </a:p>
          <a:p>
            <a:pPr marL="914400" lvl="1" indent="-457200">
              <a:lnSpc>
                <a:spcPct val="100000"/>
              </a:lnSpc>
              <a:buFont typeface="+mj-lt"/>
              <a:buAutoNum type="arabicPeriod"/>
            </a:pPr>
            <a:r>
              <a:rPr lang="en-US" sz="2400" dirty="0">
                <a:solidFill>
                  <a:srgbClr val="FFFF00"/>
                </a:solidFill>
              </a:rPr>
              <a:t>Review samples of licensed products</a:t>
            </a:r>
            <a:r>
              <a:rPr lang="en-US" sz="2400" dirty="0">
                <a:solidFill>
                  <a:schemeClr val="bg1"/>
                </a:solidFill>
              </a:rPr>
              <a:t>.</a:t>
            </a:r>
          </a:p>
          <a:p>
            <a:pPr marL="914400" lvl="1" indent="-457200">
              <a:lnSpc>
                <a:spcPct val="100000"/>
              </a:lnSpc>
              <a:buFont typeface="+mj-lt"/>
              <a:buAutoNum type="arabicPeriod"/>
            </a:pPr>
            <a:r>
              <a:rPr lang="en-US" sz="2400" dirty="0">
                <a:solidFill>
                  <a:srgbClr val="FFFF00"/>
                </a:solidFill>
              </a:rPr>
              <a:t>Plan and coordinate construction </a:t>
            </a:r>
            <a:r>
              <a:rPr lang="en-US" sz="2400" dirty="0">
                <a:solidFill>
                  <a:schemeClr val="bg1"/>
                </a:solidFill>
              </a:rPr>
              <a:t>of </a:t>
            </a:r>
            <a:r>
              <a:rPr lang="en-US" sz="2400" dirty="0">
                <a:solidFill>
                  <a:srgbClr val="FFFF00"/>
                </a:solidFill>
              </a:rPr>
              <a:t>licensees’ </a:t>
            </a:r>
            <a:r>
              <a:rPr lang="en-US" sz="2400" dirty="0">
                <a:solidFill>
                  <a:schemeClr val="bg1"/>
                </a:solidFill>
              </a:rPr>
              <a:t>dedicated Tommy Hilfiger </a:t>
            </a:r>
            <a:r>
              <a:rPr lang="en-US" sz="2400" dirty="0">
                <a:solidFill>
                  <a:srgbClr val="FFFF00"/>
                </a:solidFill>
              </a:rPr>
              <a:t>showrooms</a:t>
            </a:r>
            <a:r>
              <a:rPr lang="en-US" sz="2400" dirty="0">
                <a:solidFill>
                  <a:schemeClr val="bg1"/>
                </a:solidFill>
              </a:rPr>
              <a:t>. </a:t>
            </a:r>
          </a:p>
          <a:p>
            <a:pPr marL="914400" lvl="1" indent="-457200">
              <a:lnSpc>
                <a:spcPct val="100000"/>
              </a:lnSpc>
              <a:buFont typeface="+mj-lt"/>
              <a:buAutoNum type="arabicPeriod"/>
            </a:pPr>
            <a:r>
              <a:rPr lang="en-US" sz="2400" dirty="0">
                <a:solidFill>
                  <a:schemeClr val="bg1"/>
                </a:solidFill>
              </a:rPr>
              <a:t>Coordinate </a:t>
            </a:r>
            <a:r>
              <a:rPr lang="en-US" sz="2400" dirty="0">
                <a:solidFill>
                  <a:srgbClr val="FFFF00"/>
                </a:solidFill>
              </a:rPr>
              <a:t>product launches</a:t>
            </a:r>
            <a:r>
              <a:rPr lang="en-US" sz="2400" dirty="0">
                <a:solidFill>
                  <a:schemeClr val="bg1"/>
                </a:solidFill>
              </a:rPr>
              <a:t>.</a:t>
            </a:r>
          </a:p>
          <a:p>
            <a:pPr marL="914400" lvl="1" indent="-457200">
              <a:lnSpc>
                <a:spcPct val="100000"/>
              </a:lnSpc>
              <a:buFont typeface="+mj-lt"/>
              <a:buAutoNum type="arabicPeriod"/>
            </a:pPr>
            <a:r>
              <a:rPr lang="en-US" sz="2400" dirty="0">
                <a:solidFill>
                  <a:schemeClr val="bg1"/>
                </a:solidFill>
              </a:rPr>
              <a:t>Plan and </a:t>
            </a:r>
            <a:r>
              <a:rPr lang="en-US" sz="2400" dirty="0">
                <a:solidFill>
                  <a:srgbClr val="FFFF00"/>
                </a:solidFill>
              </a:rPr>
              <a:t>execute advertising and promotional plans </a:t>
            </a:r>
            <a:r>
              <a:rPr lang="en-US" sz="2400" dirty="0">
                <a:solidFill>
                  <a:schemeClr val="bg1"/>
                </a:solidFill>
              </a:rPr>
              <a:t>and programs. </a:t>
            </a:r>
          </a:p>
        </p:txBody>
      </p:sp>
      <p:sp>
        <p:nvSpPr>
          <p:cNvPr id="4" name="Slide Number Placeholder 3"/>
          <p:cNvSpPr>
            <a:spLocks noGrp="1"/>
          </p:cNvSpPr>
          <p:nvPr>
            <p:ph type="sldNum" sz="quarter" idx="12"/>
          </p:nvPr>
        </p:nvSpPr>
        <p:spPr/>
        <p:txBody>
          <a:bodyPr/>
          <a:lstStyle/>
          <a:p>
            <a:fld id="{600857A6-B069-5747-8C2C-4237D03FF20B}" type="slidenum">
              <a:rPr lang="en-US" smtClean="0"/>
              <a:t>217</a:t>
            </a:fld>
            <a:endParaRPr lang="en-US"/>
          </a:p>
        </p:txBody>
      </p:sp>
    </p:spTree>
    <p:extLst>
      <p:ext uri="{BB962C8B-B14F-4D97-AF65-F5344CB8AC3E}">
        <p14:creationId xmlns:p14="http://schemas.microsoft.com/office/powerpoint/2010/main" val="402431083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9488B0-8ED5-664F-BA8A-C5C767344EA1}"/>
              </a:ext>
            </a:extLst>
          </p:cNvPr>
          <p:cNvSpPr>
            <a:spLocks noGrp="1"/>
          </p:cNvSpPr>
          <p:nvPr>
            <p:ph sz="quarter" idx="10"/>
          </p:nvPr>
        </p:nvSpPr>
        <p:spPr>
          <a:xfrm>
            <a:off x="178131" y="166255"/>
            <a:ext cx="8835240" cy="5664529"/>
          </a:xfrm>
        </p:spPr>
        <p:txBody>
          <a:bodyPr>
            <a:normAutofit fontScale="85000" lnSpcReduction="10000"/>
          </a:bodyPr>
          <a:lstStyle/>
          <a:p>
            <a:pPr marL="0" indent="0">
              <a:lnSpc>
                <a:spcPct val="110000"/>
              </a:lnSpc>
              <a:buNone/>
            </a:pPr>
            <a:r>
              <a:rPr lang="en-CA" sz="3300" b="1" i="1" dirty="0">
                <a:solidFill>
                  <a:srgbClr val="FFFF00"/>
                </a:solidFill>
              </a:rPr>
              <a:t>Trademark transferable</a:t>
            </a:r>
          </a:p>
          <a:p>
            <a:pPr marL="0" indent="0">
              <a:lnSpc>
                <a:spcPct val="110000"/>
              </a:lnSpc>
              <a:buNone/>
            </a:pPr>
            <a:r>
              <a:rPr lang="en-CA" sz="3300" b="1" i="1" dirty="0">
                <a:solidFill>
                  <a:schemeClr val="bg1"/>
                </a:solidFill>
              </a:rPr>
              <a:t>48</a:t>
            </a:r>
            <a:r>
              <a:rPr lang="en-CA" sz="3300" i="1" dirty="0">
                <a:solidFill>
                  <a:schemeClr val="bg1"/>
                </a:solidFill>
              </a:rPr>
              <a:t> </a:t>
            </a:r>
            <a:r>
              <a:rPr lang="en-CA" sz="3300" b="1" i="1" dirty="0">
                <a:solidFill>
                  <a:schemeClr val="bg1"/>
                </a:solidFill>
              </a:rPr>
              <a:t>(1)</a:t>
            </a:r>
            <a:r>
              <a:rPr lang="en-CA" sz="3300" i="1" dirty="0">
                <a:solidFill>
                  <a:schemeClr val="bg1"/>
                </a:solidFill>
              </a:rPr>
              <a:t> A </a:t>
            </a:r>
            <a:r>
              <a:rPr lang="en-CA" sz="3300" i="1" dirty="0">
                <a:solidFill>
                  <a:srgbClr val="FFFF00"/>
                </a:solidFill>
              </a:rPr>
              <a:t>trademark</a:t>
            </a:r>
            <a:r>
              <a:rPr lang="en-CA" sz="3300" i="1" dirty="0">
                <a:solidFill>
                  <a:schemeClr val="bg1"/>
                </a:solidFill>
              </a:rPr>
              <a:t>, whether registered or unregistered, </a:t>
            </a:r>
            <a:r>
              <a:rPr lang="en-CA" sz="3300" i="1" dirty="0">
                <a:solidFill>
                  <a:srgbClr val="FFFF00"/>
                </a:solidFill>
              </a:rPr>
              <a:t>is transferable</a:t>
            </a:r>
            <a:r>
              <a:rPr lang="en-CA" sz="3300" i="1" dirty="0">
                <a:solidFill>
                  <a:schemeClr val="bg1"/>
                </a:solidFill>
              </a:rPr>
              <a:t>, and deemed always to have been transferable, either in connection with or separately from the goodwill of the business and in respect of either all or some of the goods or services in association with which it has been used.</a:t>
            </a:r>
          </a:p>
          <a:p>
            <a:pPr marL="0" indent="0">
              <a:lnSpc>
                <a:spcPct val="110000"/>
              </a:lnSpc>
              <a:buNone/>
            </a:pPr>
            <a:r>
              <a:rPr lang="en-CA" sz="3300" b="1" i="1" dirty="0">
                <a:solidFill>
                  <a:srgbClr val="FFFF00"/>
                </a:solidFill>
              </a:rPr>
              <a:t>Where two or more persons interested</a:t>
            </a:r>
          </a:p>
          <a:p>
            <a:pPr marL="0" indent="0">
              <a:lnSpc>
                <a:spcPct val="110000"/>
              </a:lnSpc>
              <a:buNone/>
            </a:pPr>
            <a:r>
              <a:rPr lang="en-CA" sz="3300" b="1" i="1" dirty="0">
                <a:solidFill>
                  <a:schemeClr val="bg1"/>
                </a:solidFill>
              </a:rPr>
              <a:t>(2)</a:t>
            </a:r>
            <a:r>
              <a:rPr lang="en-CA" sz="3300" i="1" dirty="0">
                <a:solidFill>
                  <a:schemeClr val="bg1"/>
                </a:solidFill>
              </a:rPr>
              <a:t> </a:t>
            </a:r>
            <a:r>
              <a:rPr lang="en-CA" sz="3300" i="1" dirty="0">
                <a:solidFill>
                  <a:srgbClr val="FFFF00"/>
                </a:solidFill>
              </a:rPr>
              <a:t>Nothing </a:t>
            </a:r>
            <a:r>
              <a:rPr lang="en-CA" sz="3300" i="1" dirty="0">
                <a:solidFill>
                  <a:schemeClr val="bg1"/>
                </a:solidFill>
              </a:rPr>
              <a:t>in subsection (1) </a:t>
            </a:r>
            <a:r>
              <a:rPr lang="en-CA" sz="3300" i="1" dirty="0">
                <a:solidFill>
                  <a:srgbClr val="FFFF00"/>
                </a:solidFill>
              </a:rPr>
              <a:t>prevents a trademark from being held not to be distinctive</a:t>
            </a:r>
            <a:r>
              <a:rPr lang="en-CA" sz="3300" i="1" dirty="0">
                <a:solidFill>
                  <a:schemeClr val="bg1"/>
                </a:solidFill>
              </a:rPr>
              <a:t> </a:t>
            </a:r>
            <a:r>
              <a:rPr lang="en-CA" sz="3300" i="1" dirty="0">
                <a:solidFill>
                  <a:srgbClr val="FF0000"/>
                </a:solidFill>
              </a:rPr>
              <a:t>if</a:t>
            </a:r>
            <a:r>
              <a:rPr lang="en-CA" sz="3300" i="1" dirty="0">
                <a:solidFill>
                  <a:schemeClr val="bg1"/>
                </a:solidFill>
              </a:rPr>
              <a:t> as a </a:t>
            </a:r>
            <a:r>
              <a:rPr lang="en-CA" sz="3300" i="1" dirty="0">
                <a:solidFill>
                  <a:srgbClr val="FFFF00"/>
                </a:solidFill>
              </a:rPr>
              <a:t>result of a transfer </a:t>
            </a:r>
            <a:r>
              <a:rPr lang="en-CA" sz="3300" i="1" dirty="0">
                <a:solidFill>
                  <a:schemeClr val="bg1"/>
                </a:solidFill>
              </a:rPr>
              <a:t>thereof </a:t>
            </a:r>
            <a:r>
              <a:rPr lang="en-CA" sz="3300" i="1" dirty="0">
                <a:solidFill>
                  <a:srgbClr val="FFFF00"/>
                </a:solidFill>
              </a:rPr>
              <a:t>there subsisted rights in two or more persons to the use of </a:t>
            </a:r>
            <a:r>
              <a:rPr lang="en-CA" sz="3300" i="1" dirty="0">
                <a:solidFill>
                  <a:srgbClr val="FF0000"/>
                </a:solidFill>
              </a:rPr>
              <a:t>confusing trademarks </a:t>
            </a:r>
            <a:r>
              <a:rPr lang="en-CA" sz="3300" i="1" dirty="0">
                <a:solidFill>
                  <a:schemeClr val="bg1"/>
                </a:solidFill>
              </a:rPr>
              <a:t>and the rights were exercised by those persons.</a:t>
            </a:r>
          </a:p>
          <a:p>
            <a:pPr marL="0" indent="0">
              <a:buNone/>
            </a:pPr>
            <a:endParaRPr lang="en-US" dirty="0"/>
          </a:p>
        </p:txBody>
      </p:sp>
    </p:spTree>
    <p:extLst>
      <p:ext uri="{BB962C8B-B14F-4D97-AF65-F5344CB8AC3E}">
        <p14:creationId xmlns:p14="http://schemas.microsoft.com/office/powerpoint/2010/main" val="2185147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p:txBody>
          <a:bodyPr>
            <a:normAutofit/>
          </a:bodyPr>
          <a:lstStyle/>
          <a:p>
            <a:pPr marL="0" indent="0">
              <a:lnSpc>
                <a:spcPct val="100000"/>
              </a:lnSpc>
              <a:buNone/>
            </a:pPr>
            <a:r>
              <a:rPr lang="en-US" sz="3600" dirty="0">
                <a:solidFill>
                  <a:srgbClr val="FFFF00"/>
                </a:solidFill>
              </a:rPr>
              <a:t>How to remove existing Trademarks </a:t>
            </a:r>
            <a:r>
              <a:rPr lang="en-US" sz="3600" dirty="0">
                <a:solidFill>
                  <a:schemeClr val="bg1"/>
                </a:solidFill>
              </a:rPr>
              <a:t>from the register:</a:t>
            </a:r>
          </a:p>
          <a:p>
            <a:pPr marL="1200150" lvl="1" indent="-742950">
              <a:lnSpc>
                <a:spcPct val="100000"/>
              </a:lnSpc>
              <a:buFont typeface="+mj-lt"/>
              <a:buAutoNum type="arabicPeriod"/>
            </a:pPr>
            <a:r>
              <a:rPr lang="en-US" sz="3600" dirty="0">
                <a:solidFill>
                  <a:schemeClr val="bg1"/>
                </a:solidFill>
              </a:rPr>
              <a:t>S. 45: </a:t>
            </a:r>
            <a:r>
              <a:rPr lang="en-US" sz="3600" dirty="0">
                <a:solidFill>
                  <a:srgbClr val="FFFF00"/>
                </a:solidFill>
              </a:rPr>
              <a:t>Expungement</a:t>
            </a:r>
            <a:r>
              <a:rPr lang="en-US" sz="3600" dirty="0">
                <a:solidFill>
                  <a:schemeClr val="bg1"/>
                </a:solidFill>
              </a:rPr>
              <a:t> or amendment </a:t>
            </a:r>
            <a:r>
              <a:rPr lang="en-US" sz="3600" dirty="0">
                <a:solidFill>
                  <a:srgbClr val="FFFF00"/>
                </a:solidFill>
              </a:rPr>
              <a:t>on the basis of non-use</a:t>
            </a:r>
          </a:p>
          <a:p>
            <a:pPr marL="1200150" lvl="1" indent="-742950">
              <a:lnSpc>
                <a:spcPct val="100000"/>
              </a:lnSpc>
              <a:buFont typeface="+mj-lt"/>
              <a:buAutoNum type="arabicPeriod"/>
            </a:pPr>
            <a:r>
              <a:rPr lang="en-US" sz="3600" dirty="0">
                <a:solidFill>
                  <a:schemeClr val="bg1"/>
                </a:solidFill>
              </a:rPr>
              <a:t>S. 57: </a:t>
            </a:r>
            <a:r>
              <a:rPr lang="en-US" sz="3600" dirty="0">
                <a:solidFill>
                  <a:srgbClr val="FFFF00"/>
                </a:solidFill>
              </a:rPr>
              <a:t>Striking</a:t>
            </a:r>
            <a:r>
              <a:rPr lang="en-US" sz="3600" dirty="0">
                <a:solidFill>
                  <a:schemeClr val="bg1"/>
                </a:solidFill>
              </a:rPr>
              <a:t> or amending a Trademark…</a:t>
            </a:r>
          </a:p>
        </p:txBody>
      </p:sp>
      <p:sp>
        <p:nvSpPr>
          <p:cNvPr id="4" name="Slide Number Placeholder 3"/>
          <p:cNvSpPr>
            <a:spLocks noGrp="1"/>
          </p:cNvSpPr>
          <p:nvPr>
            <p:ph type="sldNum" sz="quarter" idx="12"/>
          </p:nvPr>
        </p:nvSpPr>
        <p:spPr/>
        <p:txBody>
          <a:bodyPr/>
          <a:lstStyle/>
          <a:p>
            <a:fld id="{600857A6-B069-5747-8C2C-4237D03FF20B}" type="slidenum">
              <a:rPr lang="en-US" smtClean="0"/>
              <a:t>219</a:t>
            </a:fld>
            <a:endParaRPr lang="en-US"/>
          </a:p>
        </p:txBody>
      </p:sp>
    </p:spTree>
    <p:extLst>
      <p:ext uri="{BB962C8B-B14F-4D97-AF65-F5344CB8AC3E}">
        <p14:creationId xmlns:p14="http://schemas.microsoft.com/office/powerpoint/2010/main" val="437462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FD5FBB08-03B5-834C-A5E5-D03806D3F32E}"/>
              </a:ext>
            </a:extLst>
          </p:cNvPr>
          <p:cNvPicPr>
            <a:picLocks noChangeAspect="1"/>
          </p:cNvPicPr>
          <p:nvPr/>
        </p:nvPicPr>
        <p:blipFill>
          <a:blip r:embed="rId2"/>
          <a:stretch>
            <a:fillRect/>
          </a:stretch>
        </p:blipFill>
        <p:spPr>
          <a:xfrm>
            <a:off x="2885008" y="234175"/>
            <a:ext cx="3373984" cy="5564459"/>
          </a:xfrm>
          <a:prstGeom prst="rect">
            <a:avLst/>
          </a:prstGeom>
        </p:spPr>
      </p:pic>
    </p:spTree>
    <p:extLst>
      <p:ext uri="{BB962C8B-B14F-4D97-AF65-F5344CB8AC3E}">
        <p14:creationId xmlns:p14="http://schemas.microsoft.com/office/powerpoint/2010/main" val="308223960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6"/>
            <a:ext cx="8229600" cy="734765"/>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308759" y="914400"/>
            <a:ext cx="8680862" cy="4987635"/>
          </a:xfrm>
        </p:spPr>
        <p:txBody>
          <a:bodyPr>
            <a:normAutofit/>
          </a:bodyPr>
          <a:lstStyle/>
          <a:p>
            <a:pPr marL="0" indent="0">
              <a:lnSpc>
                <a:spcPct val="100000"/>
              </a:lnSpc>
              <a:buNone/>
            </a:pPr>
            <a:r>
              <a:rPr lang="en-CA" sz="2600" i="1" dirty="0">
                <a:solidFill>
                  <a:schemeClr val="bg1"/>
                </a:solidFill>
              </a:rPr>
              <a:t>45. (1) The Registrar may at any time and, at the </a:t>
            </a:r>
            <a:r>
              <a:rPr lang="en-CA" sz="2600" i="1" dirty="0">
                <a:solidFill>
                  <a:srgbClr val="FFFF00"/>
                </a:solidFill>
              </a:rPr>
              <a:t>written request </a:t>
            </a:r>
            <a:r>
              <a:rPr lang="en-CA" sz="2600" i="1" dirty="0">
                <a:solidFill>
                  <a:schemeClr val="bg1"/>
                </a:solidFill>
              </a:rPr>
              <a:t>made </a:t>
            </a:r>
            <a:r>
              <a:rPr lang="en-CA" sz="2600" i="1" dirty="0">
                <a:solidFill>
                  <a:srgbClr val="FFFF00"/>
                </a:solidFill>
              </a:rPr>
              <a:t>after three years from the date of the registration of a trade-mark</a:t>
            </a:r>
            <a:r>
              <a:rPr lang="en-CA" sz="2600" i="1" dirty="0">
                <a:solidFill>
                  <a:schemeClr val="bg1"/>
                </a:solidFill>
              </a:rPr>
              <a:t> by </a:t>
            </a:r>
            <a:r>
              <a:rPr lang="en-CA" sz="2600" i="1" dirty="0">
                <a:solidFill>
                  <a:srgbClr val="FFFF00"/>
                </a:solidFill>
              </a:rPr>
              <a:t>any person who pays the prescribed fee </a:t>
            </a:r>
            <a:r>
              <a:rPr lang="en-CA" sz="2600" i="1" dirty="0">
                <a:solidFill>
                  <a:schemeClr val="bg1"/>
                </a:solidFill>
              </a:rPr>
              <a:t>shall, unless the Registrar sees good reason to the contrary, give notice to the registered owner of the trade-mark </a:t>
            </a:r>
            <a:r>
              <a:rPr lang="en-CA" sz="2600" i="1" dirty="0">
                <a:solidFill>
                  <a:srgbClr val="FF0000"/>
                </a:solidFill>
              </a:rPr>
              <a:t>requiring the registered owner </a:t>
            </a:r>
            <a:r>
              <a:rPr lang="en-CA" sz="2600" i="1" dirty="0">
                <a:solidFill>
                  <a:schemeClr val="bg1"/>
                </a:solidFill>
              </a:rPr>
              <a:t>to furnish </a:t>
            </a:r>
            <a:r>
              <a:rPr lang="en-CA" sz="2600" i="1" dirty="0">
                <a:solidFill>
                  <a:srgbClr val="FFFF00"/>
                </a:solidFill>
              </a:rPr>
              <a:t>within three months an affidavit or a statutory declaration</a:t>
            </a:r>
            <a:r>
              <a:rPr lang="en-CA" sz="2600" i="1" dirty="0">
                <a:solidFill>
                  <a:schemeClr val="bg1"/>
                </a:solidFill>
              </a:rPr>
              <a:t> showing, with respect to </a:t>
            </a:r>
            <a:r>
              <a:rPr lang="en-CA" sz="2600" i="1" dirty="0">
                <a:solidFill>
                  <a:srgbClr val="FFFF00"/>
                </a:solidFill>
              </a:rPr>
              <a:t>each of the goods or services specified in the registration</a:t>
            </a:r>
            <a:r>
              <a:rPr lang="en-CA" sz="2600" i="1" dirty="0">
                <a:solidFill>
                  <a:schemeClr val="bg1"/>
                </a:solidFill>
              </a:rPr>
              <a:t>, whether the trade-mark was </a:t>
            </a:r>
            <a:r>
              <a:rPr lang="en-CA" sz="2600" i="1" dirty="0">
                <a:solidFill>
                  <a:srgbClr val="FFFF00"/>
                </a:solidFill>
              </a:rPr>
              <a:t>in use in Canada</a:t>
            </a:r>
            <a:r>
              <a:rPr lang="en-CA" sz="2600" i="1" dirty="0">
                <a:solidFill>
                  <a:schemeClr val="bg1"/>
                </a:solidFill>
              </a:rPr>
              <a:t> at any time </a:t>
            </a:r>
            <a:r>
              <a:rPr lang="en-CA" sz="2600" i="1" dirty="0">
                <a:solidFill>
                  <a:srgbClr val="FFFF00"/>
                </a:solidFill>
              </a:rPr>
              <a:t>during the three year period immediately preceding the date of the notice </a:t>
            </a:r>
            <a:r>
              <a:rPr lang="en-CA" sz="2600" i="1" dirty="0">
                <a:solidFill>
                  <a:schemeClr val="bg1"/>
                </a:solidFill>
              </a:rPr>
              <a:t>and, </a:t>
            </a:r>
            <a:r>
              <a:rPr lang="en-CA" sz="2600" i="1" dirty="0">
                <a:solidFill>
                  <a:srgbClr val="FFFF00"/>
                </a:solidFill>
              </a:rPr>
              <a:t>if not, the date when it was last so in use and the reason for the absence of such use since that date</a:t>
            </a:r>
            <a:r>
              <a:rPr lang="en-CA" sz="2600" i="1"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220</a:t>
            </a:fld>
            <a:endParaRPr lang="en-US"/>
          </a:p>
        </p:txBody>
      </p:sp>
    </p:spTree>
    <p:extLst>
      <p:ext uri="{BB962C8B-B14F-4D97-AF65-F5344CB8AC3E}">
        <p14:creationId xmlns:p14="http://schemas.microsoft.com/office/powerpoint/2010/main" val="174399128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6"/>
            <a:ext cx="8229600" cy="734765"/>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308759" y="914400"/>
            <a:ext cx="8680862" cy="4987635"/>
          </a:xfrm>
        </p:spPr>
        <p:txBody>
          <a:bodyPr>
            <a:normAutofit/>
          </a:bodyPr>
          <a:lstStyle/>
          <a:p>
            <a:pPr marL="0" indent="0">
              <a:lnSpc>
                <a:spcPct val="100000"/>
              </a:lnSpc>
              <a:buNone/>
            </a:pPr>
            <a:r>
              <a:rPr lang="en-CA" sz="2800" i="1" dirty="0">
                <a:solidFill>
                  <a:schemeClr val="bg1"/>
                </a:solidFill>
              </a:rPr>
              <a:t>45. (3)</a:t>
            </a:r>
            <a:r>
              <a:rPr lang="en-CA" sz="2800" b="1" i="1" dirty="0">
                <a:solidFill>
                  <a:schemeClr val="bg1"/>
                </a:solidFill>
              </a:rPr>
              <a:t> </a:t>
            </a:r>
            <a:r>
              <a:rPr lang="en-CA" sz="2800" i="1" dirty="0">
                <a:solidFill>
                  <a:srgbClr val="FFFF00"/>
                </a:solidFill>
              </a:rPr>
              <a:t>Where</a:t>
            </a:r>
            <a:r>
              <a:rPr lang="en-CA" sz="2800" i="1" dirty="0">
                <a:solidFill>
                  <a:schemeClr val="bg1"/>
                </a:solidFill>
              </a:rPr>
              <a:t>, by reason of the evidence furnished to the Registrar or the failure to furnish any evidence</a:t>
            </a:r>
            <a:r>
              <a:rPr lang="en-CA" sz="2800" i="1" dirty="0">
                <a:solidFill>
                  <a:srgbClr val="FFFF00"/>
                </a:solidFill>
              </a:rPr>
              <a:t>, it appears to the Registrar that a trademark</a:t>
            </a:r>
            <a:r>
              <a:rPr lang="en-CA" sz="2800" i="1" dirty="0">
                <a:solidFill>
                  <a:schemeClr val="bg1"/>
                </a:solidFill>
              </a:rPr>
              <a:t>, either with respect to all of the goods or services specified in the registration or with respect to any of those goods or services, </a:t>
            </a:r>
            <a:r>
              <a:rPr lang="en-CA" sz="2800" i="1" dirty="0">
                <a:solidFill>
                  <a:srgbClr val="FFFF00"/>
                </a:solidFill>
              </a:rPr>
              <a:t>was not used in Canada at any time during the three year period </a:t>
            </a:r>
            <a:r>
              <a:rPr lang="en-CA" sz="2800" i="1" dirty="0">
                <a:solidFill>
                  <a:schemeClr val="bg1"/>
                </a:solidFill>
              </a:rPr>
              <a:t>immediately preceding the date of the notice and that the absence of use has not been due to special circumstances that excuse the absence of use, </a:t>
            </a:r>
            <a:r>
              <a:rPr lang="en-CA" sz="2800" i="1" dirty="0">
                <a:solidFill>
                  <a:srgbClr val="FFFF00"/>
                </a:solidFill>
              </a:rPr>
              <a:t>the registration of the trademark is liable to be </a:t>
            </a:r>
            <a:r>
              <a:rPr lang="en-CA" sz="2800" i="1" dirty="0">
                <a:solidFill>
                  <a:srgbClr val="FF0000"/>
                </a:solidFill>
              </a:rPr>
              <a:t>expunged or amended</a:t>
            </a:r>
            <a:r>
              <a:rPr lang="en-CA" sz="2800" i="1" dirty="0">
                <a:solidFill>
                  <a:srgbClr val="FFFF00"/>
                </a:solidFill>
              </a:rPr>
              <a:t> </a:t>
            </a:r>
            <a:r>
              <a:rPr lang="en-CA" sz="2800" i="1" dirty="0">
                <a:solidFill>
                  <a:schemeClr val="bg1"/>
                </a:solidFill>
              </a:rPr>
              <a:t>accordingly.</a:t>
            </a:r>
            <a:endParaRPr lang="en-US" sz="28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221</a:t>
            </a:fld>
            <a:endParaRPr lang="en-US"/>
          </a:p>
        </p:txBody>
      </p:sp>
    </p:spTree>
    <p:extLst>
      <p:ext uri="{BB962C8B-B14F-4D97-AF65-F5344CB8AC3E}">
        <p14:creationId xmlns:p14="http://schemas.microsoft.com/office/powerpoint/2010/main" val="42411212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1108457"/>
            <a:ext cx="8229600" cy="4641086"/>
          </a:xfrm>
        </p:spPr>
        <p:txBody>
          <a:bodyPr>
            <a:normAutofit/>
          </a:bodyPr>
          <a:lstStyle/>
          <a:p>
            <a:pPr marL="0" indent="0">
              <a:lnSpc>
                <a:spcPct val="100000"/>
              </a:lnSpc>
              <a:buNone/>
            </a:pPr>
            <a:r>
              <a:rPr lang="en-CA" sz="3200" dirty="0">
                <a:solidFill>
                  <a:schemeClr val="bg1"/>
                </a:solidFill>
              </a:rPr>
              <a:t>57 (1) The </a:t>
            </a:r>
            <a:r>
              <a:rPr lang="en-CA" sz="3200" dirty="0">
                <a:solidFill>
                  <a:srgbClr val="FFFF00"/>
                </a:solidFill>
              </a:rPr>
              <a:t>Federal Court </a:t>
            </a:r>
            <a:r>
              <a:rPr lang="en-CA" sz="3200" dirty="0">
                <a:solidFill>
                  <a:schemeClr val="bg1"/>
                </a:solidFill>
              </a:rPr>
              <a:t>has exclusive original </a:t>
            </a:r>
            <a:r>
              <a:rPr lang="en-CA" sz="3200" dirty="0">
                <a:solidFill>
                  <a:srgbClr val="FFFF00"/>
                </a:solidFill>
              </a:rPr>
              <a:t>jurisdiction</a:t>
            </a:r>
            <a:r>
              <a:rPr lang="en-CA" sz="3200" dirty="0">
                <a:solidFill>
                  <a:schemeClr val="bg1"/>
                </a:solidFill>
              </a:rPr>
              <a:t>, on the </a:t>
            </a:r>
            <a:r>
              <a:rPr lang="en-CA" sz="3200" dirty="0">
                <a:solidFill>
                  <a:srgbClr val="FFFF00"/>
                </a:solidFill>
              </a:rPr>
              <a:t>application</a:t>
            </a:r>
            <a:r>
              <a:rPr lang="en-CA" sz="3200" dirty="0">
                <a:solidFill>
                  <a:schemeClr val="bg1"/>
                </a:solidFill>
              </a:rPr>
              <a:t> of the Registrar or </a:t>
            </a:r>
            <a:r>
              <a:rPr lang="en-CA" sz="3200" dirty="0">
                <a:solidFill>
                  <a:srgbClr val="FFFF00"/>
                </a:solidFill>
              </a:rPr>
              <a:t>of any person interested</a:t>
            </a:r>
            <a:r>
              <a:rPr lang="en-CA" sz="3200" dirty="0">
                <a:solidFill>
                  <a:schemeClr val="bg1"/>
                </a:solidFill>
              </a:rPr>
              <a:t>, </a:t>
            </a:r>
            <a:r>
              <a:rPr lang="en-CA" sz="3200" dirty="0">
                <a:solidFill>
                  <a:srgbClr val="FF0000"/>
                </a:solidFill>
              </a:rPr>
              <a:t>to order that any entry in the register be struck out or amended </a:t>
            </a:r>
            <a:r>
              <a:rPr lang="en-CA" sz="3200" dirty="0">
                <a:solidFill>
                  <a:schemeClr val="bg1"/>
                </a:solidFill>
              </a:rPr>
              <a:t>on the ground that at the date of the application the </a:t>
            </a:r>
            <a:r>
              <a:rPr lang="en-CA" sz="3200" dirty="0">
                <a:solidFill>
                  <a:srgbClr val="FFFF00"/>
                </a:solidFill>
              </a:rPr>
              <a:t>entry as it appears </a:t>
            </a:r>
            <a:r>
              <a:rPr lang="en-CA" sz="3200" dirty="0">
                <a:solidFill>
                  <a:schemeClr val="bg1"/>
                </a:solidFill>
              </a:rPr>
              <a:t>on the register </a:t>
            </a:r>
            <a:r>
              <a:rPr lang="en-CA" sz="3200" dirty="0">
                <a:solidFill>
                  <a:srgbClr val="FFFF00"/>
                </a:solidFill>
              </a:rPr>
              <a:t>does not accurately express or define the existing rights </a:t>
            </a:r>
            <a:r>
              <a:rPr lang="en-CA" sz="3200" dirty="0">
                <a:solidFill>
                  <a:schemeClr val="bg1"/>
                </a:solidFill>
              </a:rPr>
              <a:t>of the person appearing to be the registered owner of the trademark.</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222</a:t>
            </a:fld>
            <a:endParaRPr lang="en-US"/>
          </a:p>
        </p:txBody>
      </p:sp>
    </p:spTree>
    <p:extLst>
      <p:ext uri="{BB962C8B-B14F-4D97-AF65-F5344CB8AC3E}">
        <p14:creationId xmlns:p14="http://schemas.microsoft.com/office/powerpoint/2010/main" val="54345037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69913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37506" y="866899"/>
            <a:ext cx="8728364" cy="5047013"/>
          </a:xfrm>
        </p:spPr>
        <p:txBody>
          <a:bodyPr>
            <a:normAutofit fontScale="85000" lnSpcReduction="10000"/>
          </a:bodyPr>
          <a:lstStyle/>
          <a:p>
            <a:pPr marL="0" indent="0">
              <a:lnSpc>
                <a:spcPct val="100000"/>
              </a:lnSpc>
              <a:buNone/>
            </a:pPr>
            <a:r>
              <a:rPr lang="en-CA" sz="2500" i="1" dirty="0">
                <a:solidFill>
                  <a:srgbClr val="00B0F0"/>
                </a:solidFill>
              </a:rPr>
              <a:t>UNICAST SA v. South Asian Broadcasting Corporation Inc. </a:t>
            </a:r>
            <a:r>
              <a:rPr lang="en-CA" sz="2500" dirty="0">
                <a:solidFill>
                  <a:schemeClr val="bg1"/>
                </a:solidFill>
              </a:rPr>
              <a:t>2014 FC 295 (CanLII)</a:t>
            </a:r>
            <a:endParaRPr lang="en-CA" sz="2500" i="1" u="sng" dirty="0">
              <a:solidFill>
                <a:schemeClr val="bg1"/>
              </a:solidFill>
            </a:endParaRPr>
          </a:p>
          <a:p>
            <a:pPr>
              <a:lnSpc>
                <a:spcPct val="100000"/>
              </a:lnSpc>
            </a:pPr>
            <a:r>
              <a:rPr lang="en-CA" sz="2500" dirty="0">
                <a:solidFill>
                  <a:schemeClr val="bg1"/>
                </a:solidFill>
              </a:rPr>
              <a:t>Applicant claims, citing to a case called </a:t>
            </a:r>
            <a:r>
              <a:rPr lang="en-CA" sz="2500" i="1" dirty="0" err="1">
                <a:solidFill>
                  <a:srgbClr val="00B0F0"/>
                </a:solidFill>
              </a:rPr>
              <a:t>HomeAway.com</a:t>
            </a:r>
            <a:r>
              <a:rPr lang="en-CA" sz="2500" i="1" dirty="0">
                <a:solidFill>
                  <a:srgbClr val="00B0F0"/>
                </a:solidFill>
              </a:rPr>
              <a:t>, Inc. v. </a:t>
            </a:r>
            <a:r>
              <a:rPr lang="en-CA" sz="2500" i="1" dirty="0" err="1">
                <a:solidFill>
                  <a:srgbClr val="00B0F0"/>
                </a:solidFill>
              </a:rPr>
              <a:t>Hrdlicka</a:t>
            </a:r>
            <a:r>
              <a:rPr lang="en-CA" sz="2500" dirty="0">
                <a:solidFill>
                  <a:schemeClr val="bg1"/>
                </a:solidFill>
              </a:rPr>
              <a:t>, 2012 FC 1467, that a </a:t>
            </a:r>
            <a:r>
              <a:rPr lang="en-US" sz="2500" dirty="0">
                <a:solidFill>
                  <a:schemeClr val="bg1"/>
                </a:solidFill>
              </a:rPr>
              <a:t>trade-mark which appears on a computer screen website in Canada, regardless where the information may have originated from or be stored, constitutes for </a:t>
            </a:r>
            <a:r>
              <a:rPr lang="en-US" sz="2500" u="sng" dirty="0">
                <a:solidFill>
                  <a:schemeClr val="bg1"/>
                </a:solidFill>
                <a:hlinkClick r:id="rId3">
                  <a:extLst>
                    <a:ext uri="{A12FA001-AC4F-418D-AE19-62706E023703}">
                      <ahyp:hlinkClr xmlns:ahyp="http://schemas.microsoft.com/office/drawing/2018/hyperlinkcolor" val="tx"/>
                    </a:ext>
                  </a:extLst>
                </a:hlinkClick>
              </a:rPr>
              <a:t>Trade-Marks Act</a:t>
            </a:r>
            <a:r>
              <a:rPr lang="en-US" sz="2500" dirty="0">
                <a:solidFill>
                  <a:schemeClr val="bg1"/>
                </a:solidFill>
              </a:rPr>
              <a:t> purposes, </a:t>
            </a:r>
            <a:r>
              <a:rPr lang="en-US" sz="2500" dirty="0">
                <a:solidFill>
                  <a:srgbClr val="FFFF00"/>
                </a:solidFill>
              </a:rPr>
              <a:t>use and advertising in Canada</a:t>
            </a:r>
            <a:r>
              <a:rPr lang="en-US" sz="2500" dirty="0">
                <a:solidFill>
                  <a:schemeClr val="bg1"/>
                </a:solidFill>
              </a:rPr>
              <a:t>.</a:t>
            </a:r>
          </a:p>
          <a:p>
            <a:pPr>
              <a:lnSpc>
                <a:spcPct val="100000"/>
              </a:lnSpc>
            </a:pPr>
            <a:r>
              <a:rPr lang="en-CA" sz="2500" dirty="0">
                <a:solidFill>
                  <a:srgbClr val="FFFF00"/>
                </a:solidFill>
              </a:rPr>
              <a:t>Court  rejects this argument</a:t>
            </a:r>
            <a:r>
              <a:rPr lang="en-CA" sz="2500" dirty="0">
                <a:solidFill>
                  <a:schemeClr val="bg1"/>
                </a:solidFill>
              </a:rPr>
              <a:t>, taking this opportunity to clarify and put </a:t>
            </a:r>
            <a:r>
              <a:rPr lang="en-CA" sz="2500" i="1" dirty="0">
                <a:solidFill>
                  <a:srgbClr val="00B0F0"/>
                </a:solidFill>
              </a:rPr>
              <a:t>HomeAway</a:t>
            </a:r>
            <a:r>
              <a:rPr lang="en-CA" sz="2500" dirty="0">
                <a:solidFill>
                  <a:schemeClr val="bg1"/>
                </a:solidFill>
              </a:rPr>
              <a:t> into context…</a:t>
            </a:r>
          </a:p>
          <a:p>
            <a:pPr marL="400050" lvl="1" indent="0">
              <a:lnSpc>
                <a:spcPct val="100000"/>
              </a:lnSpc>
              <a:buNone/>
            </a:pPr>
            <a:r>
              <a:rPr lang="en-US" sz="2500" i="1" dirty="0">
                <a:solidFill>
                  <a:schemeClr val="bg1"/>
                </a:solidFill>
              </a:rPr>
              <a:t>“[46]…</a:t>
            </a:r>
            <a:r>
              <a:rPr lang="en-US" sz="2500" i="1" dirty="0">
                <a:solidFill>
                  <a:srgbClr val="FFFF00"/>
                </a:solidFill>
              </a:rPr>
              <a:t>Although </a:t>
            </a:r>
            <a:r>
              <a:rPr lang="en-US" sz="2500" i="1" dirty="0">
                <a:solidFill>
                  <a:schemeClr val="bg1"/>
                </a:solidFill>
              </a:rPr>
              <a:t>it is </a:t>
            </a:r>
            <a:r>
              <a:rPr lang="en-US" sz="2500" i="1" dirty="0">
                <a:solidFill>
                  <a:srgbClr val="FFFF00"/>
                </a:solidFill>
              </a:rPr>
              <a:t>true</a:t>
            </a:r>
            <a:r>
              <a:rPr lang="en-US" sz="2500" i="1" dirty="0">
                <a:solidFill>
                  <a:schemeClr val="bg1"/>
                </a:solidFill>
              </a:rPr>
              <a:t> that subsection </a:t>
            </a:r>
            <a:r>
              <a:rPr lang="en-US" sz="2500" i="1" dirty="0">
                <a:solidFill>
                  <a:srgbClr val="FFFF00"/>
                </a:solidFill>
              </a:rPr>
              <a:t>4(2) TMA </a:t>
            </a:r>
            <a:r>
              <a:rPr lang="en-US" sz="2500" i="1" dirty="0">
                <a:solidFill>
                  <a:schemeClr val="bg1"/>
                </a:solidFill>
              </a:rPr>
              <a:t>provides that a “</a:t>
            </a:r>
            <a:r>
              <a:rPr lang="en-US" sz="2500" i="1" dirty="0">
                <a:solidFill>
                  <a:srgbClr val="FFFF00"/>
                </a:solidFill>
              </a:rPr>
              <a:t>trade-mark is deemed to be used in association with services if it is used or displayed in the performance […] of those services</a:t>
            </a:r>
            <a:r>
              <a:rPr lang="en-US" sz="2500" i="1" dirty="0">
                <a:solidFill>
                  <a:schemeClr val="bg1"/>
                </a:solidFill>
              </a:rPr>
              <a:t>”, the Courts and tribunals, including the Trade-marks Opposition Board, have nonetheless added that </a:t>
            </a:r>
            <a:r>
              <a:rPr lang="en-US" sz="2500" i="1" dirty="0">
                <a:solidFill>
                  <a:srgbClr val="FF0000"/>
                </a:solidFill>
              </a:rPr>
              <a:t>such services must be effectively offered to Canadians or performed in Canada </a:t>
            </a:r>
            <a:r>
              <a:rPr lang="en-US" sz="2500" i="1" dirty="0">
                <a:solidFill>
                  <a:schemeClr val="bg1"/>
                </a:solidFill>
              </a:rPr>
              <a:t>(see for example </a:t>
            </a:r>
            <a:r>
              <a:rPr lang="en-US" sz="2500" i="1" dirty="0">
                <a:solidFill>
                  <a:srgbClr val="00B0F0"/>
                </a:solidFill>
              </a:rPr>
              <a:t>Express File Inc. v HRB Royalty Inc., 2005 FC 542</a:t>
            </a:r>
            <a:r>
              <a:rPr lang="en-US" sz="2500" i="1" dirty="0">
                <a:solidFill>
                  <a:schemeClr val="bg1"/>
                </a:solidFill>
              </a:rPr>
              <a:t>(</a:t>
            </a:r>
            <a:r>
              <a:rPr lang="en-US" sz="2500" i="1" dirty="0" err="1">
                <a:solidFill>
                  <a:schemeClr val="bg1"/>
                </a:solidFill>
              </a:rPr>
              <a:t>CanLII</a:t>
            </a:r>
            <a:r>
              <a:rPr lang="en-US" sz="2500" i="1" dirty="0">
                <a:solidFill>
                  <a:schemeClr val="bg1"/>
                </a:solidFill>
              </a:rPr>
              <a:t>) at para 20, [2005] FCJ No 667).”</a:t>
            </a:r>
            <a:endParaRPr lang="en-CA" sz="2500" i="1" dirty="0">
              <a:solidFill>
                <a:schemeClr val="bg1"/>
              </a:solidFill>
            </a:endParaRPr>
          </a:p>
          <a:p>
            <a:pPr lvl="0">
              <a:lnSpc>
                <a:spcPct val="100000"/>
              </a:lnSpc>
            </a:pPr>
            <a:r>
              <a:rPr lang="en-US" sz="2500" dirty="0">
                <a:solidFill>
                  <a:srgbClr val="FFFF00"/>
                </a:solidFill>
              </a:rPr>
              <a:t>Not enough for the mark to merely appear on a computer screen… </a:t>
            </a:r>
            <a:endParaRPr lang="en-CA" sz="2500" dirty="0">
              <a:solidFill>
                <a:srgbClr val="FFFF00"/>
              </a:solidFill>
            </a:endParaRPr>
          </a:p>
          <a:p>
            <a:pPr marL="0" indent="0">
              <a:lnSpc>
                <a:spcPct val="100000"/>
              </a:lnSpc>
              <a:buNone/>
            </a:pPr>
            <a:endParaRPr lang="en-CA" sz="2400" i="1" u="sng"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223</a:t>
            </a:fld>
            <a:endParaRPr lang="en-US"/>
          </a:p>
        </p:txBody>
      </p:sp>
    </p:spTree>
    <p:extLst>
      <p:ext uri="{BB962C8B-B14F-4D97-AF65-F5344CB8AC3E}">
        <p14:creationId xmlns:p14="http://schemas.microsoft.com/office/powerpoint/2010/main" val="143884189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69913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96883" y="1092530"/>
            <a:ext cx="8668987" cy="4821382"/>
          </a:xfrm>
        </p:spPr>
        <p:txBody>
          <a:bodyPr>
            <a:normAutofit lnSpcReduction="10000"/>
          </a:bodyPr>
          <a:lstStyle/>
          <a:p>
            <a:pPr marL="0" indent="0">
              <a:lnSpc>
                <a:spcPct val="100000"/>
              </a:lnSpc>
              <a:buNone/>
            </a:pPr>
            <a:r>
              <a:rPr lang="en-CA" sz="2400" i="1" dirty="0">
                <a:solidFill>
                  <a:srgbClr val="00B0F0"/>
                </a:solidFill>
              </a:rPr>
              <a:t>UNICAST SA v. South Asian Broadcasting Corporation Inc.</a:t>
            </a:r>
          </a:p>
          <a:p>
            <a:pPr marL="0" indent="0">
              <a:lnSpc>
                <a:spcPct val="100000"/>
              </a:lnSpc>
              <a:buNone/>
            </a:pPr>
            <a:r>
              <a:rPr lang="en-CA" sz="2400" i="1" u="sng" dirty="0">
                <a:solidFill>
                  <a:schemeClr val="bg1"/>
                </a:solidFill>
              </a:rPr>
              <a:t> </a:t>
            </a:r>
            <a:r>
              <a:rPr lang="en-CA" sz="2400" i="1" dirty="0">
                <a:solidFill>
                  <a:schemeClr val="bg1"/>
                </a:solidFill>
              </a:rPr>
              <a:t>[</a:t>
            </a:r>
            <a:r>
              <a:rPr lang="en-CA" sz="2400" i="1" u="sng" dirty="0">
                <a:solidFill>
                  <a:schemeClr val="bg1"/>
                </a:solidFill>
              </a:rPr>
              <a:t>47</a:t>
            </a:r>
            <a:r>
              <a:rPr lang="en-CA" sz="2400" i="1" dirty="0">
                <a:solidFill>
                  <a:schemeClr val="bg1"/>
                </a:solidFill>
              </a:rPr>
              <a:t>]           </a:t>
            </a:r>
            <a:r>
              <a:rPr lang="en-CA" sz="2400" i="1" dirty="0">
                <a:solidFill>
                  <a:srgbClr val="FFFF00"/>
                </a:solidFill>
              </a:rPr>
              <a:t>To go against this logical interpretation of the law would lead to some twisted and unfortunate consequences </a:t>
            </a:r>
            <a:r>
              <a:rPr lang="en-CA" sz="2400" i="1" dirty="0">
                <a:solidFill>
                  <a:schemeClr val="bg1"/>
                </a:solidFill>
              </a:rPr>
              <a:t>none of which could have been Parliament’s intent in drafting the Act. For example, should we follow the Applicant…, any foreign trade-mark holder could request and obtain the expungement of a bona fide Canadian trade-mark based on previous use through the Web even if this foreign trade-mark owner had basically nothing to do with Canada and no physical presence in the country. How could it be logical to interpret the applicable legal scheme as putting every single Canadian trade-mark owner at risk of having its trade-mark taken away by another trade-mark that has no nexus to Canada?.. It would be illogical and impossible to take this approach.</a:t>
            </a:r>
          </a:p>
          <a:p>
            <a:pPr marL="0" indent="0">
              <a:lnSpc>
                <a:spcPct val="100000"/>
              </a:lnSpc>
              <a:buNone/>
            </a:pPr>
            <a:endParaRPr lang="en-CA" sz="2400" i="1" u="sng" dirty="0">
              <a:solidFill>
                <a:schemeClr val="bg1"/>
              </a:solidFill>
            </a:endParaRPr>
          </a:p>
          <a:p>
            <a:pPr marL="0" indent="0">
              <a:lnSpc>
                <a:spcPct val="100000"/>
              </a:lnSpc>
              <a:buNone/>
            </a:pPr>
            <a:endParaRPr lang="en-CA" sz="2400" i="1" u="sng"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224</a:t>
            </a:fld>
            <a:endParaRPr lang="en-US"/>
          </a:p>
        </p:txBody>
      </p:sp>
    </p:spTree>
    <p:extLst>
      <p:ext uri="{BB962C8B-B14F-4D97-AF65-F5344CB8AC3E}">
        <p14:creationId xmlns:p14="http://schemas.microsoft.com/office/powerpoint/2010/main" val="232547421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69913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199408"/>
            <a:ext cx="8508670" cy="4550135"/>
          </a:xfrm>
        </p:spPr>
        <p:txBody>
          <a:bodyPr>
            <a:normAutofit lnSpcReduction="10000"/>
          </a:bodyPr>
          <a:lstStyle/>
          <a:p>
            <a:pPr marL="0" indent="0">
              <a:lnSpc>
                <a:spcPct val="110000"/>
              </a:lnSpc>
              <a:buNone/>
            </a:pPr>
            <a:r>
              <a:rPr lang="en-CA" sz="2400" i="1" dirty="0">
                <a:solidFill>
                  <a:srgbClr val="00B0F0"/>
                </a:solidFill>
              </a:rPr>
              <a:t>UNICAST SA v. South Asian Broadcasting Corporation Inc.</a:t>
            </a:r>
          </a:p>
          <a:p>
            <a:pPr marL="0" indent="0">
              <a:lnSpc>
                <a:spcPct val="110000"/>
              </a:lnSpc>
              <a:buNone/>
            </a:pPr>
            <a:r>
              <a:rPr lang="en-CA" sz="2400" i="1" dirty="0">
                <a:solidFill>
                  <a:schemeClr val="bg1"/>
                </a:solidFill>
              </a:rPr>
              <a:t>[</a:t>
            </a:r>
            <a:r>
              <a:rPr lang="en-CA" sz="2400" i="1" u="sng" dirty="0">
                <a:solidFill>
                  <a:schemeClr val="bg1"/>
                </a:solidFill>
              </a:rPr>
              <a:t>48</a:t>
            </a:r>
            <a:r>
              <a:rPr lang="en-CA" sz="2400" i="1" dirty="0">
                <a:solidFill>
                  <a:schemeClr val="bg1"/>
                </a:solidFill>
              </a:rPr>
              <a:t>]           What is more, the Respondent quite rightly submits that this situation would be </a:t>
            </a:r>
            <a:r>
              <a:rPr lang="en-CA" sz="2400" i="1" dirty="0">
                <a:solidFill>
                  <a:srgbClr val="FFFF00"/>
                </a:solidFill>
              </a:rPr>
              <a:t>unthinkable should the roles in these proceedings be reversed</a:t>
            </a:r>
            <a:r>
              <a:rPr lang="en-CA" sz="2400" i="1" dirty="0">
                <a:solidFill>
                  <a:schemeClr val="bg1"/>
                </a:solidFill>
              </a:rPr>
              <a:t>. Would a Canadian trade-mark owner have the right to request from a foreign trade-mark owner that they stop using their trade-mark if this foreign owner’s presence in Canada is limited to the Internet? … Again, this suggestion is preposterous. The notion of performing the services is essential. </a:t>
            </a:r>
          </a:p>
          <a:p>
            <a:pPr marL="0" indent="0">
              <a:lnSpc>
                <a:spcPct val="110000"/>
              </a:lnSpc>
              <a:buNone/>
            </a:pPr>
            <a:r>
              <a:rPr lang="en-CA" sz="2400" i="1" dirty="0">
                <a:solidFill>
                  <a:schemeClr val="bg1"/>
                </a:solidFill>
              </a:rPr>
              <a:t>[</a:t>
            </a:r>
            <a:r>
              <a:rPr lang="en-CA" sz="2400" i="1" u="sng" dirty="0">
                <a:solidFill>
                  <a:schemeClr val="bg1"/>
                </a:solidFill>
              </a:rPr>
              <a:t>49</a:t>
            </a:r>
            <a:r>
              <a:rPr lang="en-CA" sz="2400" i="1" dirty="0">
                <a:solidFill>
                  <a:schemeClr val="bg1"/>
                </a:solidFill>
              </a:rPr>
              <a:t>]           </a:t>
            </a:r>
            <a:r>
              <a:rPr lang="en-CA" sz="2400" i="1" dirty="0">
                <a:solidFill>
                  <a:srgbClr val="FFFF00"/>
                </a:solidFill>
              </a:rPr>
              <a:t>Therefore, the Applicant shall have to prove having used its trade-mark with respect to services actually provided to Canadians or performed in Canada</a:t>
            </a:r>
            <a:r>
              <a:rPr lang="en-CA" sz="2400" i="1" dirty="0">
                <a:solidFill>
                  <a:schemeClr val="bg1"/>
                </a:solidFill>
              </a:rPr>
              <a:t>.</a:t>
            </a:r>
          </a:p>
          <a:p>
            <a:pPr marL="0" indent="0">
              <a:lnSpc>
                <a:spcPct val="100000"/>
              </a:lnSpc>
              <a:buNone/>
            </a:pPr>
            <a:endParaRPr lang="en-CA" sz="2400" i="1" u="sng" dirty="0">
              <a:solidFill>
                <a:schemeClr val="bg1"/>
              </a:solidFill>
            </a:endParaRPr>
          </a:p>
          <a:p>
            <a:pPr marL="0" indent="0">
              <a:lnSpc>
                <a:spcPct val="100000"/>
              </a:lnSpc>
              <a:buNone/>
            </a:pPr>
            <a:endParaRPr lang="en-CA" sz="2400" i="1" u="sng"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225</a:t>
            </a:fld>
            <a:endParaRPr lang="en-US"/>
          </a:p>
        </p:txBody>
      </p:sp>
    </p:spTree>
    <p:extLst>
      <p:ext uri="{BB962C8B-B14F-4D97-AF65-F5344CB8AC3E}">
        <p14:creationId xmlns:p14="http://schemas.microsoft.com/office/powerpoint/2010/main" val="41126368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0" indent="0">
              <a:lnSpc>
                <a:spcPct val="100000"/>
              </a:lnSpc>
              <a:buNone/>
            </a:pPr>
            <a:r>
              <a:rPr lang="en-CA" sz="3600" i="1" dirty="0">
                <a:solidFill>
                  <a:srgbClr val="00B0F0"/>
                </a:solidFill>
              </a:rPr>
              <a:t>UNICAST SA v. South Asian Broadcasting Corporation Inc. </a:t>
            </a:r>
            <a:r>
              <a:rPr lang="en-CA" sz="3600" b="1" dirty="0">
                <a:solidFill>
                  <a:srgbClr val="FFFF00"/>
                </a:solidFill>
              </a:rPr>
              <a:t>- </a:t>
            </a:r>
            <a:r>
              <a:rPr lang="en-CA" sz="3600" b="1" dirty="0">
                <a:solidFill>
                  <a:srgbClr val="FF0000"/>
                </a:solidFill>
              </a:rPr>
              <a:t>Conclusion</a:t>
            </a:r>
          </a:p>
          <a:p>
            <a:pPr marL="0" indent="0">
              <a:lnSpc>
                <a:spcPct val="100000"/>
              </a:lnSpc>
              <a:buNone/>
            </a:pPr>
            <a:r>
              <a:rPr lang="en-CA" sz="3600" dirty="0">
                <a:solidFill>
                  <a:schemeClr val="bg1"/>
                </a:solidFill>
              </a:rPr>
              <a:t>The fact that a </a:t>
            </a:r>
            <a:r>
              <a:rPr lang="en-CA" sz="3600" dirty="0">
                <a:solidFill>
                  <a:srgbClr val="FFFF00"/>
                </a:solidFill>
              </a:rPr>
              <a:t>trade-mark appears on a website that may be displayed on a computer screen in Canada </a:t>
            </a:r>
            <a:r>
              <a:rPr lang="en-CA" sz="3600" dirty="0">
                <a:solidFill>
                  <a:schemeClr val="bg1"/>
                </a:solidFill>
              </a:rPr>
              <a:t>is </a:t>
            </a:r>
            <a:r>
              <a:rPr lang="en-CA" sz="3600" dirty="0">
                <a:solidFill>
                  <a:srgbClr val="FF0000"/>
                </a:solidFill>
              </a:rPr>
              <a:t>not sufficient to constitute use</a:t>
            </a:r>
            <a:r>
              <a:rPr lang="en-CA" sz="3600" dirty="0">
                <a:solidFill>
                  <a:schemeClr val="bg1"/>
                </a:solidFill>
              </a:rPr>
              <a:t> and advertising in Canada (for the purposes of s. 4(2) of the TMA).</a:t>
            </a:r>
          </a:p>
        </p:txBody>
      </p:sp>
      <p:sp>
        <p:nvSpPr>
          <p:cNvPr id="4" name="Slide Number Placeholder 3"/>
          <p:cNvSpPr>
            <a:spLocks noGrp="1"/>
          </p:cNvSpPr>
          <p:nvPr>
            <p:ph type="sldNum" sz="quarter" idx="12"/>
          </p:nvPr>
        </p:nvSpPr>
        <p:spPr/>
        <p:txBody>
          <a:bodyPr/>
          <a:lstStyle/>
          <a:p>
            <a:fld id="{600857A6-B069-5747-8C2C-4237D03FF20B}" type="slidenum">
              <a:rPr lang="en-US" smtClean="0"/>
              <a:t>226</a:t>
            </a:fld>
            <a:endParaRPr lang="en-US"/>
          </a:p>
        </p:txBody>
      </p:sp>
    </p:spTree>
    <p:extLst>
      <p:ext uri="{BB962C8B-B14F-4D97-AF65-F5344CB8AC3E}">
        <p14:creationId xmlns:p14="http://schemas.microsoft.com/office/powerpoint/2010/main" val="356668721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344385" y="1140030"/>
            <a:ext cx="8597734" cy="4773881"/>
          </a:xfrm>
        </p:spPr>
        <p:txBody>
          <a:bodyPr>
            <a:noAutofit/>
          </a:bodyPr>
          <a:lstStyle/>
          <a:p>
            <a:pPr marL="0" indent="0">
              <a:lnSpc>
                <a:spcPct val="100000"/>
              </a:lnSpc>
              <a:buNone/>
            </a:pPr>
            <a:r>
              <a:rPr lang="en-US" sz="2800" i="1" dirty="0">
                <a:solidFill>
                  <a:schemeClr val="bg1"/>
                </a:solidFill>
              </a:rPr>
              <a:t>45. (3) Where, by reason of the evidence furnished to the Registrar or the failure to furnish any evidence, it appears to the Registrar that a trade-mark, either with respect to all of the goods or services specified in the registration or with respect to any of those goods or services, </a:t>
            </a:r>
            <a:r>
              <a:rPr lang="en-US" sz="2800" i="1" dirty="0">
                <a:solidFill>
                  <a:srgbClr val="FFFF00"/>
                </a:solidFill>
              </a:rPr>
              <a:t>was not used in Canada at any time during the three year period immediately preceding the date of the notice </a:t>
            </a:r>
            <a:r>
              <a:rPr lang="en-US" sz="2800" b="1" i="1" dirty="0">
                <a:solidFill>
                  <a:srgbClr val="FF0000"/>
                </a:solidFill>
              </a:rPr>
              <a:t>and</a:t>
            </a:r>
            <a:r>
              <a:rPr lang="en-US" sz="2800" i="1" dirty="0">
                <a:solidFill>
                  <a:schemeClr val="bg1"/>
                </a:solidFill>
              </a:rPr>
              <a:t> that </a:t>
            </a:r>
            <a:r>
              <a:rPr lang="en-US" sz="2800" i="1" dirty="0">
                <a:solidFill>
                  <a:srgbClr val="FFFF00"/>
                </a:solidFill>
              </a:rPr>
              <a:t>the absence of use has not been due to special circumstances that excuse the absence of use</a:t>
            </a:r>
            <a:r>
              <a:rPr lang="en-US" sz="2800" i="1" dirty="0">
                <a:solidFill>
                  <a:schemeClr val="bg1"/>
                </a:solidFill>
              </a:rPr>
              <a:t>, the registration of the trade-mark is liable to be expunged or amended accordingly.</a:t>
            </a:r>
          </a:p>
        </p:txBody>
      </p:sp>
      <p:sp>
        <p:nvSpPr>
          <p:cNvPr id="4" name="Slide Number Placeholder 3"/>
          <p:cNvSpPr>
            <a:spLocks noGrp="1"/>
          </p:cNvSpPr>
          <p:nvPr>
            <p:ph type="sldNum" sz="quarter" idx="12"/>
          </p:nvPr>
        </p:nvSpPr>
        <p:spPr/>
        <p:txBody>
          <a:bodyPr/>
          <a:lstStyle/>
          <a:p>
            <a:fld id="{600857A6-B069-5747-8C2C-4237D03FF20B}" type="slidenum">
              <a:rPr lang="en-US" smtClean="0"/>
              <a:t>227</a:t>
            </a:fld>
            <a:endParaRPr lang="en-US"/>
          </a:p>
        </p:txBody>
      </p:sp>
    </p:spTree>
    <p:extLst>
      <p:ext uri="{BB962C8B-B14F-4D97-AF65-F5344CB8AC3E}">
        <p14:creationId xmlns:p14="http://schemas.microsoft.com/office/powerpoint/2010/main" val="153311301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930328"/>
            <a:ext cx="8579922" cy="4971708"/>
          </a:xfrm>
        </p:spPr>
        <p:txBody>
          <a:bodyPr>
            <a:normAutofit lnSpcReduction="10000"/>
          </a:bodyPr>
          <a:lstStyle/>
          <a:p>
            <a:pPr marL="0" indent="0">
              <a:lnSpc>
                <a:spcPct val="100000"/>
              </a:lnSpc>
              <a:buNone/>
            </a:pPr>
            <a:r>
              <a:rPr lang="en-CA" sz="2400" i="1" dirty="0">
                <a:solidFill>
                  <a:srgbClr val="00B0F0"/>
                </a:solidFill>
              </a:rPr>
              <a:t>Scott Paper Limited v. Smart &amp; </a:t>
            </a:r>
            <a:r>
              <a:rPr lang="en-CA" sz="2400" i="1" dirty="0" err="1">
                <a:solidFill>
                  <a:srgbClr val="00B0F0"/>
                </a:solidFill>
              </a:rPr>
              <a:t>Biggar</a:t>
            </a:r>
            <a:r>
              <a:rPr lang="en-CA" sz="2400" i="1" dirty="0">
                <a:solidFill>
                  <a:schemeClr val="bg1"/>
                </a:solidFill>
              </a:rPr>
              <a:t> </a:t>
            </a:r>
            <a:r>
              <a:rPr lang="en-CA" sz="2400" dirty="0">
                <a:solidFill>
                  <a:schemeClr val="bg1"/>
                </a:solidFill>
              </a:rPr>
              <a:t>2008 FCA 129</a:t>
            </a:r>
            <a:endParaRPr lang="en-CA" sz="2400" dirty="0"/>
          </a:p>
          <a:p>
            <a:pPr lvl="0">
              <a:lnSpc>
                <a:spcPct val="100000"/>
              </a:lnSpc>
            </a:pPr>
            <a:r>
              <a:rPr lang="en-US" sz="2400" dirty="0">
                <a:solidFill>
                  <a:srgbClr val="FFFF00"/>
                </a:solidFill>
              </a:rPr>
              <a:t>No evidence of any use </a:t>
            </a:r>
            <a:r>
              <a:rPr lang="en-US" sz="2400" dirty="0">
                <a:solidFill>
                  <a:schemeClr val="bg1"/>
                </a:solidFill>
              </a:rPr>
              <a:t>of the registered TM “VANITY” by Scott Paper</a:t>
            </a:r>
            <a:endParaRPr lang="en-CA" sz="2400" dirty="0">
              <a:solidFill>
                <a:schemeClr val="bg1"/>
              </a:solidFill>
            </a:endParaRPr>
          </a:p>
          <a:p>
            <a:pPr lvl="0">
              <a:lnSpc>
                <a:spcPct val="100000"/>
              </a:lnSpc>
            </a:pPr>
            <a:r>
              <a:rPr lang="en-US" sz="2400" dirty="0">
                <a:solidFill>
                  <a:schemeClr val="bg1"/>
                </a:solidFill>
              </a:rPr>
              <a:t>Because of this (we know that the period of </a:t>
            </a:r>
            <a:r>
              <a:rPr lang="en-US" sz="2400" dirty="0">
                <a:solidFill>
                  <a:srgbClr val="FFFF00"/>
                </a:solidFill>
              </a:rPr>
              <a:t>non-use is defined as the period between the date of acquisition of the TM by the registered owner, and the date of notice </a:t>
            </a:r>
            <a:r>
              <a:rPr lang="en-US" sz="2400" dirty="0">
                <a:solidFill>
                  <a:schemeClr val="bg1"/>
                </a:solidFill>
              </a:rPr>
              <a:t>- approximately </a:t>
            </a:r>
            <a:r>
              <a:rPr lang="en-US" sz="2400" dirty="0">
                <a:solidFill>
                  <a:srgbClr val="FFFF00"/>
                </a:solidFill>
              </a:rPr>
              <a:t>13 years</a:t>
            </a:r>
            <a:r>
              <a:rPr lang="en-US" sz="2400" dirty="0">
                <a:solidFill>
                  <a:schemeClr val="bg1"/>
                </a:solidFill>
              </a:rPr>
              <a:t>) … long period of non-use…</a:t>
            </a:r>
            <a:endParaRPr lang="en-CA" sz="2400" dirty="0">
              <a:solidFill>
                <a:schemeClr val="bg1"/>
              </a:solidFill>
            </a:endParaRPr>
          </a:p>
          <a:p>
            <a:pPr lvl="0">
              <a:lnSpc>
                <a:spcPct val="100000"/>
              </a:lnSpc>
            </a:pPr>
            <a:r>
              <a:rPr lang="en-US" sz="2400" dirty="0">
                <a:solidFill>
                  <a:schemeClr val="bg1"/>
                </a:solidFill>
              </a:rPr>
              <a:t>Confronted, Scott Paper states that they </a:t>
            </a:r>
            <a:r>
              <a:rPr lang="en-US" sz="2400" dirty="0">
                <a:solidFill>
                  <a:srgbClr val="FFFF00"/>
                </a:solidFill>
              </a:rPr>
              <a:t>genuinely intend to use the TM</a:t>
            </a:r>
            <a:r>
              <a:rPr lang="en-US" sz="2400" dirty="0">
                <a:solidFill>
                  <a:schemeClr val="bg1"/>
                </a:solidFill>
              </a:rPr>
              <a:t>, and </a:t>
            </a:r>
            <a:r>
              <a:rPr lang="en-US" sz="2400" dirty="0">
                <a:solidFill>
                  <a:srgbClr val="FFFF00"/>
                </a:solidFill>
              </a:rPr>
              <a:t>have developed plans </a:t>
            </a:r>
            <a:r>
              <a:rPr lang="en-US" sz="2400" dirty="0">
                <a:solidFill>
                  <a:schemeClr val="bg1"/>
                </a:solidFill>
              </a:rPr>
              <a:t>in this regard  </a:t>
            </a:r>
            <a:endParaRPr lang="en-CA" sz="2400" dirty="0">
              <a:solidFill>
                <a:schemeClr val="bg1"/>
              </a:solidFill>
            </a:endParaRPr>
          </a:p>
          <a:p>
            <a:pPr lvl="0">
              <a:lnSpc>
                <a:spcPct val="100000"/>
              </a:lnSpc>
            </a:pPr>
            <a:r>
              <a:rPr lang="en-US" sz="2400" dirty="0">
                <a:solidFill>
                  <a:schemeClr val="bg1"/>
                </a:solidFill>
              </a:rPr>
              <a:t>The </a:t>
            </a:r>
            <a:r>
              <a:rPr lang="en-US" sz="2400" dirty="0">
                <a:solidFill>
                  <a:srgbClr val="FFFF00"/>
                </a:solidFill>
              </a:rPr>
              <a:t>Senior Hearing Officer </a:t>
            </a:r>
            <a:r>
              <a:rPr lang="en-US" sz="2400" dirty="0">
                <a:solidFill>
                  <a:schemeClr val="bg1"/>
                </a:solidFill>
              </a:rPr>
              <a:t>concluded that a </a:t>
            </a:r>
            <a:r>
              <a:rPr lang="en-US" sz="2400" dirty="0">
                <a:solidFill>
                  <a:srgbClr val="FFFF00"/>
                </a:solidFill>
              </a:rPr>
              <a:t>13 year period of deliberate non-use could be excused</a:t>
            </a:r>
            <a:r>
              <a:rPr lang="en-US" sz="2400" dirty="0">
                <a:solidFill>
                  <a:schemeClr val="bg1"/>
                </a:solidFill>
              </a:rPr>
              <a:t> by a registrant’s intention to use the mark in the near future.</a:t>
            </a:r>
            <a:endParaRPr lang="en-CA" sz="2400" dirty="0">
              <a:solidFill>
                <a:schemeClr val="bg1"/>
              </a:solidFill>
            </a:endParaRPr>
          </a:p>
          <a:p>
            <a:pPr lvl="0">
              <a:lnSpc>
                <a:spcPct val="100000"/>
              </a:lnSpc>
            </a:pPr>
            <a:r>
              <a:rPr lang="en-US" sz="2400" dirty="0">
                <a:solidFill>
                  <a:schemeClr val="bg1"/>
                </a:solidFill>
              </a:rPr>
              <a:t>This decision was appealed &amp; reversed.</a:t>
            </a:r>
            <a:endParaRPr lang="en-CA" sz="2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228</a:t>
            </a:fld>
            <a:endParaRPr lang="en-US"/>
          </a:p>
        </p:txBody>
      </p:sp>
    </p:spTree>
    <p:extLst>
      <p:ext uri="{BB962C8B-B14F-4D97-AF65-F5344CB8AC3E}">
        <p14:creationId xmlns:p14="http://schemas.microsoft.com/office/powerpoint/2010/main" val="154008237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10"/>
            <a:ext cx="8229600" cy="663512"/>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61257" y="760022"/>
            <a:ext cx="8775865" cy="5142014"/>
          </a:xfrm>
        </p:spPr>
        <p:txBody>
          <a:bodyPr>
            <a:noAutofit/>
          </a:bodyPr>
          <a:lstStyle/>
          <a:p>
            <a:pPr marL="0" indent="0">
              <a:lnSpc>
                <a:spcPct val="100000"/>
              </a:lnSpc>
              <a:buNone/>
            </a:pPr>
            <a:r>
              <a:rPr lang="en-CA" sz="2200" i="1" dirty="0">
                <a:solidFill>
                  <a:srgbClr val="00B0F0"/>
                </a:solidFill>
              </a:rPr>
              <a:t>Scott Paper Limited v. Smart &amp; </a:t>
            </a:r>
            <a:r>
              <a:rPr lang="en-CA" sz="2200" i="1" dirty="0" err="1">
                <a:solidFill>
                  <a:srgbClr val="00B0F0"/>
                </a:solidFill>
              </a:rPr>
              <a:t>Biggar</a:t>
            </a:r>
            <a:r>
              <a:rPr lang="en-CA" sz="2200" i="1" dirty="0">
                <a:solidFill>
                  <a:srgbClr val="00B0F0"/>
                </a:solidFill>
              </a:rPr>
              <a:t>, </a:t>
            </a:r>
            <a:r>
              <a:rPr lang="en-CA" sz="2200" dirty="0">
                <a:solidFill>
                  <a:schemeClr val="bg1"/>
                </a:solidFill>
              </a:rPr>
              <a:t>2008 FCA 129</a:t>
            </a:r>
            <a:endParaRPr lang="en-CA" sz="2200" dirty="0"/>
          </a:p>
          <a:p>
            <a:pPr>
              <a:lnSpc>
                <a:spcPct val="100000"/>
              </a:lnSpc>
            </a:pPr>
            <a:r>
              <a:rPr lang="en-CA" sz="2200" dirty="0">
                <a:solidFill>
                  <a:schemeClr val="bg1"/>
                </a:solidFill>
              </a:rPr>
              <a:t>The </a:t>
            </a:r>
            <a:r>
              <a:rPr lang="en-CA" sz="2200" dirty="0">
                <a:solidFill>
                  <a:srgbClr val="FFFF00"/>
                </a:solidFill>
              </a:rPr>
              <a:t>general rule </a:t>
            </a:r>
            <a:r>
              <a:rPr lang="en-CA" sz="2200" dirty="0">
                <a:solidFill>
                  <a:schemeClr val="bg1"/>
                </a:solidFill>
              </a:rPr>
              <a:t>is that the </a:t>
            </a:r>
            <a:r>
              <a:rPr lang="en-CA" sz="2200" dirty="0">
                <a:solidFill>
                  <a:srgbClr val="FF0000"/>
                </a:solidFill>
              </a:rPr>
              <a:t>absence of use is penalized by expungement</a:t>
            </a:r>
          </a:p>
          <a:p>
            <a:pPr>
              <a:lnSpc>
                <a:spcPct val="100000"/>
              </a:lnSpc>
            </a:pPr>
            <a:r>
              <a:rPr lang="en-CA" sz="2200" dirty="0">
                <a:solidFill>
                  <a:schemeClr val="bg1"/>
                </a:solidFill>
              </a:rPr>
              <a:t>There is an </a:t>
            </a:r>
            <a:r>
              <a:rPr lang="en-CA" sz="2200" dirty="0">
                <a:solidFill>
                  <a:srgbClr val="FFFF00"/>
                </a:solidFill>
              </a:rPr>
              <a:t>exception to the general rule </a:t>
            </a:r>
            <a:r>
              <a:rPr lang="en-CA" sz="2200" dirty="0">
                <a:solidFill>
                  <a:schemeClr val="bg1"/>
                </a:solidFill>
              </a:rPr>
              <a:t>where the </a:t>
            </a:r>
            <a:r>
              <a:rPr lang="en-CA" sz="2200" dirty="0">
                <a:solidFill>
                  <a:srgbClr val="FF0000"/>
                </a:solidFill>
              </a:rPr>
              <a:t>absence of use is due to special circumstances</a:t>
            </a:r>
            <a:r>
              <a:rPr lang="en-CA" sz="2200" dirty="0">
                <a:solidFill>
                  <a:schemeClr val="bg1"/>
                </a:solidFill>
              </a:rPr>
              <a:t>.</a:t>
            </a:r>
          </a:p>
          <a:p>
            <a:pPr>
              <a:lnSpc>
                <a:spcPct val="100000"/>
              </a:lnSpc>
            </a:pPr>
            <a:r>
              <a:rPr lang="en-CA" sz="2200" dirty="0">
                <a:solidFill>
                  <a:schemeClr val="bg1"/>
                </a:solidFill>
              </a:rPr>
              <a:t>Special circumstances alleged by Scott Paper are the </a:t>
            </a:r>
            <a:r>
              <a:rPr lang="en-CA" sz="2200" dirty="0">
                <a:solidFill>
                  <a:srgbClr val="FFFF00"/>
                </a:solidFill>
              </a:rPr>
              <a:t>plans for resumption </a:t>
            </a:r>
            <a:r>
              <a:rPr lang="en-CA" sz="2200" dirty="0">
                <a:solidFill>
                  <a:schemeClr val="bg1"/>
                </a:solidFill>
              </a:rPr>
              <a:t>of use of the mark …</a:t>
            </a:r>
          </a:p>
          <a:p>
            <a:pPr>
              <a:lnSpc>
                <a:spcPct val="100000"/>
              </a:lnSpc>
            </a:pPr>
            <a:r>
              <a:rPr lang="en-CA" sz="2200" dirty="0">
                <a:solidFill>
                  <a:schemeClr val="bg1"/>
                </a:solidFill>
              </a:rPr>
              <a:t>Pelletier JA clarifies that this is not sufficient to excuse non-use…</a:t>
            </a:r>
            <a:r>
              <a:rPr lang="en-CA" sz="2200" i="1" dirty="0">
                <a:solidFill>
                  <a:schemeClr val="bg1"/>
                </a:solidFill>
              </a:rPr>
              <a:t>“</a:t>
            </a:r>
            <a:r>
              <a:rPr lang="en-CA" sz="2200" i="1" dirty="0">
                <a:solidFill>
                  <a:srgbClr val="FFFF00"/>
                </a:solidFill>
              </a:rPr>
              <a:t>the 13 year absence of use was due to a deliberate decision not to use the mark</a:t>
            </a:r>
            <a:r>
              <a:rPr lang="en-CA" sz="2200" i="1" dirty="0">
                <a:solidFill>
                  <a:schemeClr val="bg1"/>
                </a:solidFill>
              </a:rPr>
              <a:t>”.</a:t>
            </a:r>
          </a:p>
          <a:p>
            <a:pPr>
              <a:lnSpc>
                <a:spcPct val="100000"/>
              </a:lnSpc>
            </a:pPr>
            <a:r>
              <a:rPr lang="en-CA" sz="2200" dirty="0">
                <a:solidFill>
                  <a:schemeClr val="bg1"/>
                </a:solidFill>
              </a:rPr>
              <a:t>And … </a:t>
            </a:r>
            <a:r>
              <a:rPr lang="en-CA" sz="2200" i="1" dirty="0">
                <a:solidFill>
                  <a:schemeClr val="bg1"/>
                </a:solidFill>
              </a:rPr>
              <a:t>“a </a:t>
            </a:r>
            <a:r>
              <a:rPr lang="en-CA" sz="2200" i="1" dirty="0">
                <a:solidFill>
                  <a:srgbClr val="FFFF00"/>
                </a:solidFill>
              </a:rPr>
              <a:t>registrant’s intention to resume use of a mark which has been absent from the marketplace</a:t>
            </a:r>
            <a:r>
              <a:rPr lang="en-CA" sz="2200" i="1" dirty="0">
                <a:solidFill>
                  <a:schemeClr val="bg1"/>
                </a:solidFill>
              </a:rPr>
              <a:t>, even when steps have been taken to actualize those plans, </a:t>
            </a:r>
            <a:r>
              <a:rPr lang="en-CA" sz="2200" i="1" dirty="0">
                <a:solidFill>
                  <a:srgbClr val="FFFF00"/>
                </a:solidFill>
              </a:rPr>
              <a:t>cannot amount to special circumstances </a:t>
            </a:r>
            <a:r>
              <a:rPr lang="en-CA" sz="2200" i="1" dirty="0">
                <a:solidFill>
                  <a:schemeClr val="bg1"/>
                </a:solidFill>
              </a:rPr>
              <a:t>which excuse the non-use of the TM. </a:t>
            </a:r>
            <a:r>
              <a:rPr lang="en-CA" sz="2200" i="1" dirty="0">
                <a:solidFill>
                  <a:srgbClr val="FFFF00"/>
                </a:solidFill>
              </a:rPr>
              <a:t>The plans for future use do not explain the period of non-use </a:t>
            </a:r>
            <a:r>
              <a:rPr lang="en-CA" sz="2200" i="1" dirty="0">
                <a:solidFill>
                  <a:schemeClr val="bg1"/>
                </a:solidFill>
              </a:rPr>
              <a:t>and … cannot amount to special circumstances”</a:t>
            </a:r>
          </a:p>
        </p:txBody>
      </p:sp>
      <p:sp>
        <p:nvSpPr>
          <p:cNvPr id="4" name="Slide Number Placeholder 3"/>
          <p:cNvSpPr>
            <a:spLocks noGrp="1"/>
          </p:cNvSpPr>
          <p:nvPr>
            <p:ph type="sldNum" sz="quarter" idx="12"/>
          </p:nvPr>
        </p:nvSpPr>
        <p:spPr/>
        <p:txBody>
          <a:bodyPr/>
          <a:lstStyle/>
          <a:p>
            <a:fld id="{600857A6-B069-5747-8C2C-4237D03FF20B}" type="slidenum">
              <a:rPr lang="en-US" smtClean="0"/>
              <a:t>229</a:t>
            </a:fld>
            <a:endParaRPr lang="en-US"/>
          </a:p>
        </p:txBody>
      </p:sp>
    </p:spTree>
    <p:extLst>
      <p:ext uri="{BB962C8B-B14F-4D97-AF65-F5344CB8AC3E}">
        <p14:creationId xmlns:p14="http://schemas.microsoft.com/office/powerpoint/2010/main" val="1589286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application, letter&#10;&#10;Description automatically generated">
            <a:extLst>
              <a:ext uri="{FF2B5EF4-FFF2-40B4-BE49-F238E27FC236}">
                <a16:creationId xmlns:a16="http://schemas.microsoft.com/office/drawing/2014/main" id="{26018385-1DC0-0547-B437-BAB282F5C3E2}"/>
              </a:ext>
            </a:extLst>
          </p:cNvPr>
          <p:cNvPicPr>
            <a:picLocks noChangeAspect="1"/>
          </p:cNvPicPr>
          <p:nvPr/>
        </p:nvPicPr>
        <p:blipFill>
          <a:blip r:embed="rId2"/>
          <a:stretch>
            <a:fillRect/>
          </a:stretch>
        </p:blipFill>
        <p:spPr>
          <a:xfrm>
            <a:off x="2567121" y="211874"/>
            <a:ext cx="4009758" cy="5531005"/>
          </a:xfrm>
          <a:prstGeom prst="rect">
            <a:avLst/>
          </a:prstGeom>
        </p:spPr>
      </p:pic>
    </p:spTree>
    <p:extLst>
      <p:ext uri="{BB962C8B-B14F-4D97-AF65-F5344CB8AC3E}">
        <p14:creationId xmlns:p14="http://schemas.microsoft.com/office/powerpoint/2010/main" val="114508023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10"/>
            <a:ext cx="8229600" cy="556634"/>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332509" y="823450"/>
            <a:ext cx="8704613" cy="4971708"/>
          </a:xfrm>
        </p:spPr>
        <p:txBody>
          <a:bodyPr>
            <a:noAutofit/>
          </a:bodyPr>
          <a:lstStyle/>
          <a:p>
            <a:pPr marL="0" indent="0">
              <a:lnSpc>
                <a:spcPct val="100000"/>
              </a:lnSpc>
              <a:buNone/>
            </a:pPr>
            <a:r>
              <a:rPr lang="en-CA" sz="2300" i="1" dirty="0">
                <a:solidFill>
                  <a:srgbClr val="00B0F0"/>
                </a:solidFill>
              </a:rPr>
              <a:t>Scott Paper Limited v. Smart &amp; </a:t>
            </a:r>
            <a:r>
              <a:rPr lang="en-CA" sz="2300" i="1" dirty="0" err="1">
                <a:solidFill>
                  <a:srgbClr val="00B0F0"/>
                </a:solidFill>
              </a:rPr>
              <a:t>Biggar</a:t>
            </a:r>
            <a:r>
              <a:rPr lang="en-CA" sz="2300" i="1" dirty="0">
                <a:solidFill>
                  <a:srgbClr val="00B0F0"/>
                </a:solidFill>
              </a:rPr>
              <a:t>, </a:t>
            </a:r>
            <a:r>
              <a:rPr lang="en-CA" sz="2300" dirty="0">
                <a:solidFill>
                  <a:schemeClr val="bg1"/>
                </a:solidFill>
              </a:rPr>
              <a:t>2008 FCA 129</a:t>
            </a:r>
            <a:endParaRPr lang="en-CA" sz="2300" dirty="0"/>
          </a:p>
          <a:p>
            <a:pPr marL="0" indent="0">
              <a:lnSpc>
                <a:spcPct val="100000"/>
              </a:lnSpc>
              <a:buNone/>
            </a:pPr>
            <a:r>
              <a:rPr lang="en-CA" sz="2300" b="1" dirty="0">
                <a:solidFill>
                  <a:srgbClr val="FFFF00"/>
                </a:solidFill>
              </a:rPr>
              <a:t>General principles re special circumstances that excuse non-use </a:t>
            </a:r>
            <a:endParaRPr lang="en-CA" sz="2300" dirty="0">
              <a:solidFill>
                <a:srgbClr val="FFFF00"/>
              </a:solidFill>
            </a:endParaRPr>
          </a:p>
          <a:p>
            <a:pPr marL="57150" indent="0">
              <a:lnSpc>
                <a:spcPct val="100000"/>
              </a:lnSpc>
              <a:buNone/>
            </a:pPr>
            <a:r>
              <a:rPr lang="en-US" sz="2300" dirty="0">
                <a:solidFill>
                  <a:schemeClr val="bg1"/>
                </a:solidFill>
              </a:rPr>
              <a:t>1) </a:t>
            </a:r>
            <a:r>
              <a:rPr lang="en-US" sz="2300" dirty="0">
                <a:solidFill>
                  <a:srgbClr val="FFFF00"/>
                </a:solidFill>
              </a:rPr>
              <a:t>Onus on registered owner to establish special circumstances </a:t>
            </a:r>
            <a:r>
              <a:rPr lang="en-US" sz="2300" dirty="0">
                <a:solidFill>
                  <a:schemeClr val="bg1"/>
                </a:solidFill>
              </a:rPr>
              <a:t>excusing non-use of the TM</a:t>
            </a:r>
            <a:endParaRPr lang="en-CA" sz="2300" dirty="0">
              <a:solidFill>
                <a:schemeClr val="bg1"/>
              </a:solidFill>
            </a:endParaRPr>
          </a:p>
          <a:p>
            <a:pPr marL="57150" indent="0">
              <a:lnSpc>
                <a:spcPct val="100000"/>
              </a:lnSpc>
              <a:buNone/>
            </a:pPr>
            <a:r>
              <a:rPr lang="en-US" sz="2300" dirty="0">
                <a:solidFill>
                  <a:schemeClr val="bg1"/>
                </a:solidFill>
              </a:rPr>
              <a:t>2) Consider two factors:</a:t>
            </a:r>
            <a:endParaRPr lang="en-CA" sz="2300" dirty="0">
              <a:solidFill>
                <a:schemeClr val="bg1"/>
              </a:solidFill>
            </a:endParaRPr>
          </a:p>
          <a:p>
            <a:pPr lvl="1">
              <a:lnSpc>
                <a:spcPct val="100000"/>
              </a:lnSpc>
            </a:pPr>
            <a:r>
              <a:rPr lang="en-US" sz="2300" dirty="0">
                <a:solidFill>
                  <a:srgbClr val="FFFF00"/>
                </a:solidFill>
              </a:rPr>
              <a:t>Length of time of non-use</a:t>
            </a:r>
            <a:endParaRPr lang="en-CA" sz="2300" dirty="0">
              <a:solidFill>
                <a:srgbClr val="FFFF00"/>
              </a:solidFill>
            </a:endParaRPr>
          </a:p>
          <a:p>
            <a:pPr lvl="1">
              <a:lnSpc>
                <a:spcPct val="100000"/>
              </a:lnSpc>
            </a:pPr>
            <a:r>
              <a:rPr lang="en-US" sz="2300" dirty="0">
                <a:solidFill>
                  <a:schemeClr val="bg1"/>
                </a:solidFill>
              </a:rPr>
              <a:t>What were the </a:t>
            </a:r>
            <a:r>
              <a:rPr lang="en-US" sz="2300" dirty="0">
                <a:solidFill>
                  <a:srgbClr val="FFFF00"/>
                </a:solidFill>
              </a:rPr>
              <a:t>reasons for the non-use</a:t>
            </a:r>
            <a:r>
              <a:rPr lang="en-US" sz="2300" dirty="0">
                <a:solidFill>
                  <a:srgbClr val="FF0000"/>
                </a:solidFill>
              </a:rPr>
              <a:t>?</a:t>
            </a:r>
            <a:r>
              <a:rPr lang="en-US" sz="2300" dirty="0">
                <a:solidFill>
                  <a:schemeClr val="bg1"/>
                </a:solidFill>
              </a:rPr>
              <a:t> Were these reasons </a:t>
            </a:r>
            <a:r>
              <a:rPr lang="en-US" sz="2300" dirty="0">
                <a:solidFill>
                  <a:srgbClr val="FFFF00"/>
                </a:solidFill>
              </a:rPr>
              <a:t>beyond the registered owner’s control</a:t>
            </a:r>
            <a:r>
              <a:rPr lang="en-US" sz="2300" dirty="0">
                <a:solidFill>
                  <a:srgbClr val="FF0000"/>
                </a:solidFill>
              </a:rPr>
              <a:t>?</a:t>
            </a:r>
            <a:endParaRPr lang="en-CA" sz="2300" dirty="0">
              <a:solidFill>
                <a:srgbClr val="FF0000"/>
              </a:solidFill>
            </a:endParaRPr>
          </a:p>
          <a:p>
            <a:pPr marL="57150" indent="0">
              <a:lnSpc>
                <a:spcPct val="100000"/>
              </a:lnSpc>
              <a:buNone/>
            </a:pPr>
            <a:r>
              <a:rPr lang="en-US" sz="2300" dirty="0">
                <a:solidFill>
                  <a:schemeClr val="bg1"/>
                </a:solidFill>
              </a:rPr>
              <a:t>3) </a:t>
            </a:r>
            <a:r>
              <a:rPr lang="en-US" sz="2300" dirty="0">
                <a:solidFill>
                  <a:srgbClr val="FFFF00"/>
                </a:solidFill>
              </a:rPr>
              <a:t>Circumstances of non-use must be </a:t>
            </a:r>
            <a:r>
              <a:rPr lang="en-US" sz="2300" dirty="0">
                <a:solidFill>
                  <a:srgbClr val="FF0000"/>
                </a:solidFill>
              </a:rPr>
              <a:t>special</a:t>
            </a:r>
            <a:r>
              <a:rPr lang="en-US" sz="2300" dirty="0">
                <a:solidFill>
                  <a:srgbClr val="FFFF00"/>
                </a:solidFill>
              </a:rPr>
              <a:t> </a:t>
            </a:r>
            <a:r>
              <a:rPr lang="en-US" sz="2300" dirty="0">
                <a:solidFill>
                  <a:schemeClr val="bg1"/>
                </a:solidFill>
              </a:rPr>
              <a:t>(</a:t>
            </a:r>
            <a:r>
              <a:rPr lang="en-US" sz="2300" dirty="0" err="1">
                <a:solidFill>
                  <a:schemeClr val="bg1"/>
                </a:solidFill>
              </a:rPr>
              <a:t>ie</a:t>
            </a:r>
            <a:r>
              <a:rPr lang="en-US" sz="2300" dirty="0">
                <a:solidFill>
                  <a:schemeClr val="bg1"/>
                </a:solidFill>
              </a:rPr>
              <a:t> do not exist in the majority of cases)</a:t>
            </a:r>
            <a:endParaRPr lang="en-CA" sz="2300" dirty="0">
              <a:solidFill>
                <a:schemeClr val="bg1"/>
              </a:solidFill>
            </a:endParaRPr>
          </a:p>
          <a:p>
            <a:pPr marL="57150" indent="0">
              <a:lnSpc>
                <a:spcPct val="100000"/>
              </a:lnSpc>
              <a:buNone/>
            </a:pPr>
            <a:r>
              <a:rPr lang="en-US" sz="2300" dirty="0">
                <a:solidFill>
                  <a:schemeClr val="bg1"/>
                </a:solidFill>
              </a:rPr>
              <a:t>4) </a:t>
            </a:r>
            <a:r>
              <a:rPr lang="en-US" sz="2300" dirty="0">
                <a:solidFill>
                  <a:srgbClr val="FFFF00"/>
                </a:solidFill>
              </a:rPr>
              <a:t>Special circumstances are an exception </a:t>
            </a:r>
            <a:r>
              <a:rPr lang="en-US" sz="2300" dirty="0">
                <a:solidFill>
                  <a:schemeClr val="bg1"/>
                </a:solidFill>
              </a:rPr>
              <a:t>to the general rule that a TM which is not used should be expunged</a:t>
            </a:r>
            <a:endParaRPr lang="en-CA" sz="23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230</a:t>
            </a:fld>
            <a:endParaRPr lang="en-US"/>
          </a:p>
        </p:txBody>
      </p:sp>
    </p:spTree>
    <p:extLst>
      <p:ext uri="{BB962C8B-B14F-4D97-AF65-F5344CB8AC3E}">
        <p14:creationId xmlns:p14="http://schemas.microsoft.com/office/powerpoint/2010/main" val="35934145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930328"/>
            <a:ext cx="8229600" cy="4971708"/>
          </a:xfrm>
        </p:spPr>
        <p:txBody>
          <a:bodyPr>
            <a:normAutofit/>
          </a:bodyPr>
          <a:lstStyle/>
          <a:p>
            <a:pPr marL="0" indent="0">
              <a:lnSpc>
                <a:spcPct val="100000"/>
              </a:lnSpc>
              <a:buNone/>
            </a:pPr>
            <a:r>
              <a:rPr lang="en-CA" sz="3600" i="1" dirty="0">
                <a:solidFill>
                  <a:srgbClr val="00B0F0"/>
                </a:solidFill>
              </a:rPr>
              <a:t>Scott Paper Limited v. Smart &amp; </a:t>
            </a:r>
            <a:r>
              <a:rPr lang="en-CA" sz="3600" i="1" dirty="0" err="1">
                <a:solidFill>
                  <a:srgbClr val="00B0F0"/>
                </a:solidFill>
              </a:rPr>
              <a:t>Biggar</a:t>
            </a:r>
            <a:r>
              <a:rPr lang="en-CA" sz="3600" i="1" dirty="0">
                <a:solidFill>
                  <a:srgbClr val="00B0F0"/>
                </a:solidFill>
              </a:rPr>
              <a:t>, </a:t>
            </a:r>
            <a:r>
              <a:rPr lang="en-CA" sz="3600" dirty="0">
                <a:solidFill>
                  <a:schemeClr val="bg1"/>
                </a:solidFill>
              </a:rPr>
              <a:t>2008 FCA 129 </a:t>
            </a:r>
            <a:r>
              <a:rPr lang="en-CA" sz="3600" b="1" dirty="0">
                <a:solidFill>
                  <a:srgbClr val="FF0000"/>
                </a:solidFill>
              </a:rPr>
              <a:t>Conclusion</a:t>
            </a:r>
          </a:p>
          <a:p>
            <a:pPr>
              <a:lnSpc>
                <a:spcPct val="100000"/>
              </a:lnSpc>
            </a:pPr>
            <a:r>
              <a:rPr lang="en-CA" sz="3600" dirty="0">
                <a:solidFill>
                  <a:schemeClr val="bg1"/>
                </a:solidFill>
              </a:rPr>
              <a:t>Fact that registered owner may have plans to resume use of mark is not sufficient to excuse non-use.</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231</a:t>
            </a:fld>
            <a:endParaRPr lang="en-US"/>
          </a:p>
        </p:txBody>
      </p:sp>
      <p:pic>
        <p:nvPicPr>
          <p:cNvPr id="5" name="Picture 4">
            <a:extLst>
              <a:ext uri="{FF2B5EF4-FFF2-40B4-BE49-F238E27FC236}">
                <a16:creationId xmlns:a16="http://schemas.microsoft.com/office/drawing/2014/main" id="{BDBB4B95-8CFD-F246-8231-FFE98B7AB00F}"/>
              </a:ext>
            </a:extLst>
          </p:cNvPr>
          <p:cNvPicPr>
            <a:picLocks noChangeAspect="1"/>
          </p:cNvPicPr>
          <p:nvPr/>
        </p:nvPicPr>
        <p:blipFill>
          <a:blip r:embed="rId3"/>
          <a:stretch>
            <a:fillRect/>
          </a:stretch>
        </p:blipFill>
        <p:spPr>
          <a:xfrm>
            <a:off x="3192483" y="4177640"/>
            <a:ext cx="2759034" cy="1724396"/>
          </a:xfrm>
          <a:prstGeom prst="rect">
            <a:avLst/>
          </a:prstGeom>
        </p:spPr>
      </p:pic>
    </p:spTree>
    <p:extLst>
      <p:ext uri="{BB962C8B-B14F-4D97-AF65-F5344CB8AC3E}">
        <p14:creationId xmlns:p14="http://schemas.microsoft.com/office/powerpoint/2010/main" val="26451420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60396"/>
          </a:xfrm>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457200" indent="-457200">
              <a:lnSpc>
                <a:spcPct val="100000"/>
              </a:lnSpc>
              <a:buFont typeface="+mj-lt"/>
              <a:buAutoNum type="arabicPeriod"/>
            </a:pPr>
            <a:r>
              <a:rPr lang="en-US" sz="3500" dirty="0">
                <a:solidFill>
                  <a:schemeClr val="bg1"/>
                </a:solidFill>
              </a:rPr>
              <a:t>Should trade-marks be “</a:t>
            </a:r>
            <a:r>
              <a:rPr lang="en-US" sz="3500" dirty="0">
                <a:solidFill>
                  <a:srgbClr val="FFFF00"/>
                </a:solidFill>
              </a:rPr>
              <a:t>use it or lose it</a:t>
            </a:r>
            <a:r>
              <a:rPr lang="en-US" sz="3500" dirty="0">
                <a:solidFill>
                  <a:schemeClr val="bg1"/>
                </a:solidFill>
              </a:rPr>
              <a:t>”</a:t>
            </a:r>
            <a:r>
              <a:rPr lang="en-US" sz="3500" dirty="0">
                <a:solidFill>
                  <a:srgbClr val="FF0000"/>
                </a:solidFill>
              </a:rPr>
              <a:t>? </a:t>
            </a:r>
          </a:p>
          <a:p>
            <a:pPr marL="457200" indent="-457200">
              <a:lnSpc>
                <a:spcPct val="100000"/>
              </a:lnSpc>
              <a:buFont typeface="+mj-lt"/>
              <a:buAutoNum type="arabicPeriod"/>
            </a:pPr>
            <a:r>
              <a:rPr lang="en-CA" sz="3500" dirty="0">
                <a:solidFill>
                  <a:schemeClr val="bg1"/>
                </a:solidFill>
              </a:rPr>
              <a:t>Would you make any changes</a:t>
            </a:r>
            <a:r>
              <a:rPr lang="en-CA" sz="3500" dirty="0">
                <a:solidFill>
                  <a:srgbClr val="FF0000"/>
                </a:solidFill>
              </a:rPr>
              <a:t>/</a:t>
            </a:r>
            <a:r>
              <a:rPr lang="en-CA" sz="3500" dirty="0">
                <a:solidFill>
                  <a:schemeClr val="bg1"/>
                </a:solidFill>
              </a:rPr>
              <a:t>modifications to the provision addressing expungement for non-use</a:t>
            </a:r>
            <a:r>
              <a:rPr lang="en-CA" sz="3500" dirty="0">
                <a:solidFill>
                  <a:srgbClr val="FF0000"/>
                </a:solidFill>
              </a:rPr>
              <a:t>?</a:t>
            </a:r>
          </a:p>
          <a:p>
            <a:pPr marL="457200" indent="-457200">
              <a:lnSpc>
                <a:spcPct val="100000"/>
              </a:lnSpc>
              <a:buFont typeface="+mj-lt"/>
              <a:buAutoNum type="arabicPeriod"/>
            </a:pPr>
            <a:r>
              <a:rPr lang="en-CA" sz="3500" dirty="0">
                <a:solidFill>
                  <a:schemeClr val="bg1"/>
                </a:solidFill>
              </a:rPr>
              <a:t>Is </a:t>
            </a:r>
            <a:r>
              <a:rPr lang="en-US" sz="3500" dirty="0">
                <a:solidFill>
                  <a:schemeClr val="bg1"/>
                </a:solidFill>
              </a:rPr>
              <a:t>“</a:t>
            </a:r>
            <a:r>
              <a:rPr lang="en-US" sz="3500" dirty="0">
                <a:solidFill>
                  <a:srgbClr val="FFFF00"/>
                </a:solidFill>
              </a:rPr>
              <a:t>use it or lose it</a:t>
            </a:r>
            <a:r>
              <a:rPr lang="en-US" sz="3500" dirty="0">
                <a:solidFill>
                  <a:schemeClr val="bg1"/>
                </a:solidFill>
              </a:rPr>
              <a:t>”</a:t>
            </a:r>
            <a:r>
              <a:rPr lang="en-CA" sz="3500" dirty="0">
                <a:solidFill>
                  <a:schemeClr val="bg1"/>
                </a:solidFill>
              </a:rPr>
              <a:t> something that you think should also be incorporated into patent or copyright legislation</a:t>
            </a:r>
            <a:r>
              <a:rPr lang="en-CA" sz="3500" dirty="0">
                <a:solidFill>
                  <a:srgbClr val="FF0000"/>
                </a:solidFill>
              </a:rPr>
              <a:t>? </a:t>
            </a:r>
          </a:p>
          <a:p>
            <a:pPr marL="457200" indent="-457200">
              <a:lnSpc>
                <a:spcPct val="100000"/>
              </a:lnSpc>
              <a:buFont typeface="+mj-lt"/>
              <a:buAutoNum type="arabicPeriod"/>
            </a:pPr>
            <a:endParaRPr lang="en-CA" sz="3600"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232</a:t>
            </a:fld>
            <a:endParaRPr lang="en-US" dirty="0"/>
          </a:p>
        </p:txBody>
      </p:sp>
    </p:spTree>
    <p:extLst>
      <p:ext uri="{BB962C8B-B14F-4D97-AF65-F5344CB8AC3E}">
        <p14:creationId xmlns:p14="http://schemas.microsoft.com/office/powerpoint/2010/main" val="90494601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675387"/>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49382" y="902524"/>
            <a:ext cx="8787740" cy="5035137"/>
          </a:xfrm>
        </p:spPr>
        <p:txBody>
          <a:bodyPr>
            <a:normAutofit fontScale="92500" lnSpcReduction="20000"/>
          </a:bodyPr>
          <a:lstStyle/>
          <a:p>
            <a:pPr marL="0" indent="0">
              <a:lnSpc>
                <a:spcPct val="110000"/>
              </a:lnSpc>
              <a:buNone/>
            </a:pPr>
            <a:r>
              <a:rPr lang="en-US" sz="2800" dirty="0">
                <a:solidFill>
                  <a:srgbClr val="FF0000"/>
                </a:solidFill>
              </a:rPr>
              <a:t>S. 57 TMA </a:t>
            </a:r>
            <a:r>
              <a:rPr lang="en-US" sz="2800" dirty="0">
                <a:solidFill>
                  <a:schemeClr val="bg1"/>
                </a:solidFill>
                <a:sym typeface="Wingdings" pitchFamily="2" charset="2"/>
              </a:rPr>
              <a:t></a:t>
            </a:r>
            <a:r>
              <a:rPr lang="en-US" sz="2800" dirty="0">
                <a:solidFill>
                  <a:schemeClr val="bg1"/>
                </a:solidFill>
              </a:rPr>
              <a:t> Can </a:t>
            </a:r>
            <a:r>
              <a:rPr lang="en-CA" sz="2800" dirty="0">
                <a:solidFill>
                  <a:srgbClr val="FFFF00"/>
                </a:solidFill>
              </a:rPr>
              <a:t>strike or amend a TM </a:t>
            </a:r>
            <a:r>
              <a:rPr lang="en-CA" sz="2800" dirty="0">
                <a:solidFill>
                  <a:schemeClr val="bg1"/>
                </a:solidFill>
              </a:rPr>
              <a:t>on the register on the basis that it “</a:t>
            </a:r>
            <a:r>
              <a:rPr lang="en-CA" sz="2800" dirty="0">
                <a:solidFill>
                  <a:srgbClr val="FFFF00"/>
                </a:solidFill>
              </a:rPr>
              <a:t>does not accurately express or define the existing rights of the [registered owner] of the mark</a:t>
            </a:r>
            <a:r>
              <a:rPr lang="en-CA" sz="2800" dirty="0">
                <a:solidFill>
                  <a:schemeClr val="bg1"/>
                </a:solidFill>
              </a:rPr>
              <a:t>.” (read w. s. 18)</a:t>
            </a:r>
          </a:p>
          <a:p>
            <a:pPr marL="514350" indent="-514350">
              <a:lnSpc>
                <a:spcPct val="110000"/>
              </a:lnSpc>
              <a:buFont typeface="+mj-lt"/>
              <a:buAutoNum type="arabicPeriod"/>
            </a:pPr>
            <a:r>
              <a:rPr lang="en-CA" sz="2800" dirty="0">
                <a:solidFill>
                  <a:schemeClr val="bg1"/>
                </a:solidFill>
              </a:rPr>
              <a:t>If the </a:t>
            </a:r>
            <a:r>
              <a:rPr lang="en-CA" sz="2800" dirty="0">
                <a:solidFill>
                  <a:srgbClr val="FFFF00"/>
                </a:solidFill>
              </a:rPr>
              <a:t>TM was not registrable </a:t>
            </a:r>
            <a:r>
              <a:rPr lang="en-CA" sz="2800" dirty="0">
                <a:solidFill>
                  <a:schemeClr val="bg1"/>
                </a:solidFill>
              </a:rPr>
              <a:t>at the date of registration [18(1)(a)]</a:t>
            </a:r>
          </a:p>
          <a:p>
            <a:pPr marL="514350" indent="-514350">
              <a:lnSpc>
                <a:spcPct val="110000"/>
              </a:lnSpc>
              <a:buFont typeface="+mj-lt"/>
              <a:buAutoNum type="arabicPeriod"/>
            </a:pPr>
            <a:r>
              <a:rPr lang="en-CA" sz="2800" dirty="0">
                <a:solidFill>
                  <a:schemeClr val="bg1"/>
                </a:solidFill>
              </a:rPr>
              <a:t>If the </a:t>
            </a:r>
            <a:r>
              <a:rPr lang="en-CA" sz="2800" dirty="0">
                <a:solidFill>
                  <a:srgbClr val="FFFF00"/>
                </a:solidFill>
              </a:rPr>
              <a:t>TM is not distinctive </a:t>
            </a:r>
            <a:r>
              <a:rPr lang="en-CA" sz="2800" dirty="0">
                <a:solidFill>
                  <a:schemeClr val="bg1"/>
                </a:solidFill>
              </a:rPr>
              <a:t>at the time proceedings bringing the validity of the registration into question are commenced [18(1)(b)]</a:t>
            </a:r>
          </a:p>
          <a:p>
            <a:pPr marL="514350" indent="-514350">
              <a:lnSpc>
                <a:spcPct val="110000"/>
              </a:lnSpc>
              <a:buFont typeface="+mj-lt"/>
              <a:buAutoNum type="arabicPeriod"/>
            </a:pPr>
            <a:r>
              <a:rPr lang="en-CA" sz="2800" dirty="0">
                <a:solidFill>
                  <a:schemeClr val="bg1"/>
                </a:solidFill>
              </a:rPr>
              <a:t>If the </a:t>
            </a:r>
            <a:r>
              <a:rPr lang="en-CA" sz="2800" dirty="0">
                <a:solidFill>
                  <a:srgbClr val="FFFF00"/>
                </a:solidFill>
              </a:rPr>
              <a:t>TM</a:t>
            </a:r>
            <a:r>
              <a:rPr lang="en-CA" sz="2800" dirty="0">
                <a:solidFill>
                  <a:schemeClr val="bg1"/>
                </a:solidFill>
              </a:rPr>
              <a:t> has been </a:t>
            </a:r>
            <a:r>
              <a:rPr lang="en-CA" sz="2800" dirty="0">
                <a:solidFill>
                  <a:srgbClr val="FFFF00"/>
                </a:solidFill>
              </a:rPr>
              <a:t>abandoned</a:t>
            </a:r>
            <a:r>
              <a:rPr lang="en-CA" sz="2800" dirty="0">
                <a:solidFill>
                  <a:schemeClr val="bg1"/>
                </a:solidFill>
              </a:rPr>
              <a:t> [18(1)(c)]</a:t>
            </a:r>
          </a:p>
          <a:p>
            <a:pPr marL="514350" indent="-514350">
              <a:lnSpc>
                <a:spcPct val="110000"/>
              </a:lnSpc>
              <a:buFont typeface="+mj-lt"/>
              <a:buAutoNum type="arabicPeriod"/>
            </a:pPr>
            <a:r>
              <a:rPr lang="en-CA" sz="2800" dirty="0">
                <a:solidFill>
                  <a:schemeClr val="bg1"/>
                </a:solidFill>
              </a:rPr>
              <a:t>If the applicant for registration was </a:t>
            </a:r>
            <a:r>
              <a:rPr lang="en-CA" sz="2800" dirty="0">
                <a:solidFill>
                  <a:srgbClr val="FFFF00"/>
                </a:solidFill>
              </a:rPr>
              <a:t>not the person entitled</a:t>
            </a:r>
            <a:r>
              <a:rPr lang="en-CA" sz="2800" dirty="0">
                <a:solidFill>
                  <a:schemeClr val="bg1"/>
                </a:solidFill>
              </a:rPr>
              <a:t> to secure the registration [18(1)(d)]</a:t>
            </a:r>
          </a:p>
          <a:p>
            <a:pPr marL="514350" indent="-514350">
              <a:lnSpc>
                <a:spcPct val="110000"/>
              </a:lnSpc>
              <a:buFont typeface="+mj-lt"/>
              <a:buAutoNum type="arabicPeriod"/>
            </a:pPr>
            <a:r>
              <a:rPr lang="en-US" sz="2800" dirty="0">
                <a:solidFill>
                  <a:schemeClr val="bg1"/>
                </a:solidFill>
              </a:rPr>
              <a:t>The application for registration was </a:t>
            </a:r>
            <a:r>
              <a:rPr lang="en-US" sz="2800" dirty="0">
                <a:solidFill>
                  <a:srgbClr val="FFFF00"/>
                </a:solidFill>
              </a:rPr>
              <a:t>filed in bad faith</a:t>
            </a:r>
            <a:endParaRPr lang="en-CA" sz="2800" dirty="0">
              <a:solidFill>
                <a:srgbClr val="FFFF00"/>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233</a:t>
            </a:fld>
            <a:endParaRPr lang="en-US"/>
          </a:p>
        </p:txBody>
      </p:sp>
      <p:pic>
        <p:nvPicPr>
          <p:cNvPr id="5" name="Audio Recording Mar 3, 2021 at 12:36:56 AM" descr="Audio Recording Mar 3, 2021 at 12:36:56 AM">
            <a:hlinkClick r:id="" action="ppaction://media"/>
            <a:extLst>
              <a:ext uri="{FF2B5EF4-FFF2-40B4-BE49-F238E27FC236}">
                <a16:creationId xmlns:a16="http://schemas.microsoft.com/office/drawing/2014/main" id="{81A6ACBC-F308-7F4D-99A7-C3ADFD5BA8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620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1108457"/>
            <a:ext cx="8229600" cy="4641086"/>
          </a:xfrm>
        </p:spPr>
        <p:txBody>
          <a:bodyPr>
            <a:normAutofit/>
          </a:bodyPr>
          <a:lstStyle/>
          <a:p>
            <a:pPr marL="0" indent="0">
              <a:lnSpc>
                <a:spcPct val="100000"/>
              </a:lnSpc>
              <a:buNone/>
            </a:pPr>
            <a:r>
              <a:rPr lang="en-CA" sz="3200" i="1" dirty="0">
                <a:solidFill>
                  <a:schemeClr val="bg1"/>
                </a:solidFill>
              </a:rPr>
              <a:t>57 (1) The </a:t>
            </a:r>
            <a:r>
              <a:rPr lang="en-CA" sz="3200" i="1" dirty="0">
                <a:solidFill>
                  <a:srgbClr val="FFFF00"/>
                </a:solidFill>
              </a:rPr>
              <a:t>Federal Court </a:t>
            </a:r>
            <a:r>
              <a:rPr lang="en-CA" sz="3200" i="1" dirty="0">
                <a:solidFill>
                  <a:schemeClr val="bg1"/>
                </a:solidFill>
              </a:rPr>
              <a:t>has exclusive original </a:t>
            </a:r>
            <a:r>
              <a:rPr lang="en-CA" sz="3200" i="1" dirty="0">
                <a:solidFill>
                  <a:srgbClr val="FFFF00"/>
                </a:solidFill>
              </a:rPr>
              <a:t>jurisdiction</a:t>
            </a:r>
            <a:r>
              <a:rPr lang="en-CA" sz="3200" i="1" dirty="0">
                <a:solidFill>
                  <a:schemeClr val="bg1"/>
                </a:solidFill>
              </a:rPr>
              <a:t>, on the </a:t>
            </a:r>
            <a:r>
              <a:rPr lang="en-CA" sz="3200" i="1" dirty="0">
                <a:solidFill>
                  <a:srgbClr val="FFFF00"/>
                </a:solidFill>
              </a:rPr>
              <a:t>application</a:t>
            </a:r>
            <a:r>
              <a:rPr lang="en-CA" sz="3200" i="1" dirty="0">
                <a:solidFill>
                  <a:schemeClr val="bg1"/>
                </a:solidFill>
              </a:rPr>
              <a:t> of the Registrar or </a:t>
            </a:r>
            <a:r>
              <a:rPr lang="en-CA" sz="3200" i="1" dirty="0">
                <a:solidFill>
                  <a:srgbClr val="FFFF00"/>
                </a:solidFill>
              </a:rPr>
              <a:t>of any person interested</a:t>
            </a:r>
            <a:r>
              <a:rPr lang="en-CA" sz="3200" i="1" dirty="0">
                <a:solidFill>
                  <a:schemeClr val="bg1"/>
                </a:solidFill>
              </a:rPr>
              <a:t>, </a:t>
            </a:r>
            <a:r>
              <a:rPr lang="en-CA" sz="3200" i="1" dirty="0">
                <a:solidFill>
                  <a:srgbClr val="FF0000"/>
                </a:solidFill>
              </a:rPr>
              <a:t>to order that any entry in the register be struck out or amended </a:t>
            </a:r>
            <a:r>
              <a:rPr lang="en-CA" sz="3200" i="1" dirty="0">
                <a:solidFill>
                  <a:schemeClr val="bg1"/>
                </a:solidFill>
              </a:rPr>
              <a:t>on the ground that at the date of the application the </a:t>
            </a:r>
            <a:r>
              <a:rPr lang="en-CA" sz="3200" i="1" dirty="0">
                <a:solidFill>
                  <a:srgbClr val="FFFF00"/>
                </a:solidFill>
              </a:rPr>
              <a:t>entry as it appears </a:t>
            </a:r>
            <a:r>
              <a:rPr lang="en-CA" sz="3200" i="1" dirty="0">
                <a:solidFill>
                  <a:schemeClr val="bg1"/>
                </a:solidFill>
              </a:rPr>
              <a:t>on the register </a:t>
            </a:r>
            <a:r>
              <a:rPr lang="en-CA" sz="3200" i="1" dirty="0">
                <a:solidFill>
                  <a:srgbClr val="FFFF00"/>
                </a:solidFill>
              </a:rPr>
              <a:t>does not accurately express or define the existing rights </a:t>
            </a:r>
            <a:r>
              <a:rPr lang="en-CA" sz="3200" i="1" dirty="0">
                <a:solidFill>
                  <a:schemeClr val="bg1"/>
                </a:solidFill>
              </a:rPr>
              <a:t>of the person appearing to be the registered owner of the trademark.</a:t>
            </a:r>
            <a:endParaRPr lang="en-US" sz="32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234</a:t>
            </a:fld>
            <a:endParaRPr lang="en-US"/>
          </a:p>
        </p:txBody>
      </p:sp>
    </p:spTree>
    <p:extLst>
      <p:ext uri="{BB962C8B-B14F-4D97-AF65-F5344CB8AC3E}">
        <p14:creationId xmlns:p14="http://schemas.microsoft.com/office/powerpoint/2010/main" val="18522701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8754"/>
            <a:ext cx="8229600" cy="641268"/>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142504" y="760022"/>
            <a:ext cx="8918369" cy="5106388"/>
          </a:xfrm>
        </p:spPr>
        <p:txBody>
          <a:bodyPr>
            <a:normAutofit fontScale="25000" lnSpcReduction="20000"/>
          </a:bodyPr>
          <a:lstStyle/>
          <a:p>
            <a:pPr marL="0" indent="0">
              <a:lnSpc>
                <a:spcPct val="120000"/>
              </a:lnSpc>
              <a:buNone/>
            </a:pPr>
            <a:r>
              <a:rPr lang="en-CA" sz="8000" b="1" i="1" dirty="0">
                <a:solidFill>
                  <a:srgbClr val="FFFF00"/>
                </a:solidFill>
              </a:rPr>
              <a:t>When registration invalid</a:t>
            </a:r>
          </a:p>
          <a:p>
            <a:pPr marL="0" indent="0">
              <a:lnSpc>
                <a:spcPct val="120000"/>
              </a:lnSpc>
              <a:buNone/>
            </a:pPr>
            <a:r>
              <a:rPr lang="en-CA" sz="8000" b="1" i="1" dirty="0">
                <a:solidFill>
                  <a:schemeClr val="bg1"/>
                </a:solidFill>
              </a:rPr>
              <a:t>18</a:t>
            </a:r>
            <a:r>
              <a:rPr lang="en-CA" sz="8000" i="1" dirty="0">
                <a:solidFill>
                  <a:schemeClr val="bg1"/>
                </a:solidFill>
              </a:rPr>
              <a:t> </a:t>
            </a:r>
            <a:r>
              <a:rPr lang="en-CA" sz="8000" b="1" i="1" dirty="0">
                <a:solidFill>
                  <a:schemeClr val="bg1"/>
                </a:solidFill>
              </a:rPr>
              <a:t>(1)</a:t>
            </a:r>
            <a:r>
              <a:rPr lang="en-CA" sz="8000" i="1" dirty="0">
                <a:solidFill>
                  <a:schemeClr val="bg1"/>
                </a:solidFill>
              </a:rPr>
              <a:t> The </a:t>
            </a:r>
            <a:r>
              <a:rPr lang="en-CA" sz="8000" i="1" dirty="0">
                <a:solidFill>
                  <a:srgbClr val="FF0000"/>
                </a:solidFill>
              </a:rPr>
              <a:t>registration of a trademark is invalid </a:t>
            </a:r>
            <a:r>
              <a:rPr lang="en-CA" sz="8000" i="1" dirty="0">
                <a:solidFill>
                  <a:schemeClr val="bg1"/>
                </a:solidFill>
              </a:rPr>
              <a:t>if</a:t>
            </a:r>
          </a:p>
          <a:p>
            <a:pPr marL="457200" lvl="1" indent="0">
              <a:lnSpc>
                <a:spcPct val="120000"/>
              </a:lnSpc>
              <a:buNone/>
            </a:pPr>
            <a:r>
              <a:rPr lang="en-CA" sz="8000" b="1" i="1" dirty="0">
                <a:solidFill>
                  <a:schemeClr val="bg1"/>
                </a:solidFill>
              </a:rPr>
              <a:t>(a)</a:t>
            </a:r>
            <a:r>
              <a:rPr lang="en-CA" sz="8000" i="1" dirty="0">
                <a:solidFill>
                  <a:schemeClr val="bg1"/>
                </a:solidFill>
              </a:rPr>
              <a:t> the </a:t>
            </a:r>
            <a:r>
              <a:rPr lang="en-CA" sz="8000" i="1" dirty="0">
                <a:solidFill>
                  <a:srgbClr val="FFFF00"/>
                </a:solidFill>
              </a:rPr>
              <a:t>trademark was not registrable </a:t>
            </a:r>
            <a:r>
              <a:rPr lang="en-CA" sz="8000" i="1" dirty="0">
                <a:solidFill>
                  <a:schemeClr val="bg1"/>
                </a:solidFill>
              </a:rPr>
              <a:t>at the date of registration;</a:t>
            </a:r>
          </a:p>
          <a:p>
            <a:pPr marL="457200" lvl="1" indent="0">
              <a:lnSpc>
                <a:spcPct val="120000"/>
              </a:lnSpc>
              <a:buNone/>
            </a:pPr>
            <a:r>
              <a:rPr lang="en-CA" sz="8000" b="1" i="1" dirty="0">
                <a:solidFill>
                  <a:schemeClr val="bg1"/>
                </a:solidFill>
              </a:rPr>
              <a:t>(b)</a:t>
            </a:r>
            <a:r>
              <a:rPr lang="en-CA" sz="8000" i="1" dirty="0">
                <a:solidFill>
                  <a:schemeClr val="bg1"/>
                </a:solidFill>
              </a:rPr>
              <a:t> the </a:t>
            </a:r>
            <a:r>
              <a:rPr lang="en-CA" sz="8000" i="1" dirty="0">
                <a:solidFill>
                  <a:srgbClr val="FFFF00"/>
                </a:solidFill>
              </a:rPr>
              <a:t>trademark is not distinctive</a:t>
            </a:r>
            <a:r>
              <a:rPr lang="en-CA" sz="8000" i="1" dirty="0">
                <a:solidFill>
                  <a:schemeClr val="bg1"/>
                </a:solidFill>
              </a:rPr>
              <a:t> at the time proceedings bringing the validity of the registration into question are commenced;</a:t>
            </a:r>
          </a:p>
          <a:p>
            <a:pPr marL="457200" lvl="1" indent="0">
              <a:lnSpc>
                <a:spcPct val="120000"/>
              </a:lnSpc>
              <a:buNone/>
            </a:pPr>
            <a:r>
              <a:rPr lang="en-CA" sz="8000" b="1" i="1" dirty="0">
                <a:solidFill>
                  <a:schemeClr val="bg1"/>
                </a:solidFill>
              </a:rPr>
              <a:t>(c)</a:t>
            </a:r>
            <a:r>
              <a:rPr lang="en-CA" sz="8000" i="1" dirty="0">
                <a:solidFill>
                  <a:schemeClr val="bg1"/>
                </a:solidFill>
              </a:rPr>
              <a:t> the </a:t>
            </a:r>
            <a:r>
              <a:rPr lang="en-CA" sz="8000" i="1" dirty="0">
                <a:solidFill>
                  <a:srgbClr val="FFFF00"/>
                </a:solidFill>
              </a:rPr>
              <a:t>trademark has been abandoned</a:t>
            </a:r>
            <a:r>
              <a:rPr lang="en-CA" sz="8000" i="1" dirty="0">
                <a:solidFill>
                  <a:schemeClr val="bg1"/>
                </a:solidFill>
              </a:rPr>
              <a:t>;</a:t>
            </a:r>
          </a:p>
          <a:p>
            <a:pPr marL="457200" lvl="1" indent="0">
              <a:lnSpc>
                <a:spcPct val="120000"/>
              </a:lnSpc>
              <a:buNone/>
            </a:pPr>
            <a:r>
              <a:rPr lang="en-CA" sz="8000" b="1" i="1" dirty="0">
                <a:solidFill>
                  <a:schemeClr val="bg1"/>
                </a:solidFill>
              </a:rPr>
              <a:t>(d)</a:t>
            </a:r>
            <a:r>
              <a:rPr lang="en-CA" sz="8000" i="1" dirty="0">
                <a:solidFill>
                  <a:schemeClr val="bg1"/>
                </a:solidFill>
              </a:rPr>
              <a:t> subject to section 17, the applicant for registration was </a:t>
            </a:r>
            <a:r>
              <a:rPr lang="en-CA" sz="8000" i="1" dirty="0">
                <a:solidFill>
                  <a:srgbClr val="FFFF00"/>
                </a:solidFill>
              </a:rPr>
              <a:t>not the person entitled </a:t>
            </a:r>
            <a:r>
              <a:rPr lang="en-CA" sz="8000" i="1" dirty="0">
                <a:solidFill>
                  <a:schemeClr val="bg1"/>
                </a:solidFill>
              </a:rPr>
              <a:t>to secure the registration; or</a:t>
            </a:r>
          </a:p>
          <a:p>
            <a:pPr marL="457200" lvl="1" indent="0">
              <a:lnSpc>
                <a:spcPct val="120000"/>
              </a:lnSpc>
              <a:buNone/>
            </a:pPr>
            <a:r>
              <a:rPr lang="en-CA" sz="8000" b="1" i="1" dirty="0">
                <a:solidFill>
                  <a:schemeClr val="bg1"/>
                </a:solidFill>
              </a:rPr>
              <a:t>(e)</a:t>
            </a:r>
            <a:r>
              <a:rPr lang="en-CA" sz="8000" i="1" dirty="0">
                <a:solidFill>
                  <a:schemeClr val="bg1"/>
                </a:solidFill>
              </a:rPr>
              <a:t> the application for registration was </a:t>
            </a:r>
            <a:r>
              <a:rPr lang="en-CA" sz="8000" i="1" dirty="0">
                <a:solidFill>
                  <a:srgbClr val="FFFF00"/>
                </a:solidFill>
              </a:rPr>
              <a:t>filed in bad faith</a:t>
            </a:r>
            <a:r>
              <a:rPr lang="en-CA" sz="8000" i="1" dirty="0">
                <a:solidFill>
                  <a:schemeClr val="bg1"/>
                </a:solidFill>
              </a:rPr>
              <a:t>.</a:t>
            </a:r>
          </a:p>
          <a:p>
            <a:pPr marL="0" indent="0">
              <a:lnSpc>
                <a:spcPct val="120000"/>
              </a:lnSpc>
              <a:buNone/>
            </a:pPr>
            <a:r>
              <a:rPr lang="en-CA" sz="8000" b="1" i="1" dirty="0">
                <a:solidFill>
                  <a:srgbClr val="FFFF00"/>
                </a:solidFill>
              </a:rPr>
              <a:t>Exception</a:t>
            </a:r>
          </a:p>
          <a:p>
            <a:pPr marL="0" indent="0">
              <a:lnSpc>
                <a:spcPct val="120000"/>
              </a:lnSpc>
              <a:buNone/>
            </a:pPr>
            <a:r>
              <a:rPr lang="en-CA" sz="8000" b="1" i="1" dirty="0">
                <a:solidFill>
                  <a:schemeClr val="bg1"/>
                </a:solidFill>
              </a:rPr>
              <a:t>(2)</a:t>
            </a:r>
            <a:r>
              <a:rPr lang="en-CA" sz="8000" i="1" dirty="0">
                <a:solidFill>
                  <a:schemeClr val="bg1"/>
                </a:solidFill>
              </a:rPr>
              <a:t> No registration of a trademark that had been so used in Canada by the registrant or his predecessor in title as to have become distinctive at the date of registration </a:t>
            </a:r>
            <a:r>
              <a:rPr lang="en-CA" sz="8000" i="1" dirty="0">
                <a:solidFill>
                  <a:srgbClr val="FFFF00"/>
                </a:solidFill>
              </a:rPr>
              <a:t>shall be held invalid merely on the ground that evidence of the distinctiveness was not submitted</a:t>
            </a:r>
            <a:r>
              <a:rPr lang="en-CA" sz="8000" i="1" dirty="0">
                <a:solidFill>
                  <a:schemeClr val="bg1"/>
                </a:solidFill>
              </a:rPr>
              <a:t> to the competent authority or tribunal </a:t>
            </a:r>
            <a:r>
              <a:rPr lang="en-CA" sz="8000" i="1" dirty="0">
                <a:solidFill>
                  <a:srgbClr val="FFFF00"/>
                </a:solidFill>
              </a:rPr>
              <a:t>before the grant of the registration</a:t>
            </a:r>
            <a:r>
              <a:rPr lang="en-CA" sz="8000" i="1" dirty="0">
                <a:solidFill>
                  <a:schemeClr val="bg1"/>
                </a:solidFill>
              </a:rPr>
              <a:t>.</a:t>
            </a: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235</a:t>
            </a:fld>
            <a:endParaRPr lang="en-US"/>
          </a:p>
        </p:txBody>
      </p:sp>
    </p:spTree>
    <p:extLst>
      <p:ext uri="{BB962C8B-B14F-4D97-AF65-F5344CB8AC3E}">
        <p14:creationId xmlns:p14="http://schemas.microsoft.com/office/powerpoint/2010/main" val="52123388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675388"/>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Registration invalid if</a:t>
            </a:r>
            <a:r>
              <a:rPr lang="en-US" dirty="0">
                <a:solidFill>
                  <a:srgbClr val="FF0000"/>
                </a:solidFill>
              </a:rPr>
              <a:t>…</a:t>
            </a:r>
            <a:r>
              <a:rPr lang="en-US" dirty="0">
                <a:solidFill>
                  <a:srgbClr val="FFFF00"/>
                </a:solidFill>
              </a:rPr>
              <a:t>	</a:t>
            </a:r>
            <a:endParaRPr lang="en-US" b="1" dirty="0">
              <a:solidFill>
                <a:srgbClr val="FFFF00"/>
              </a:solidFill>
            </a:endParaRPr>
          </a:p>
        </p:txBody>
      </p:sp>
      <p:sp>
        <p:nvSpPr>
          <p:cNvPr id="2" name="Content Placeholder 1"/>
          <p:cNvSpPr>
            <a:spLocks noGrp="1"/>
          </p:cNvSpPr>
          <p:nvPr>
            <p:ph idx="1"/>
          </p:nvPr>
        </p:nvSpPr>
        <p:spPr>
          <a:xfrm>
            <a:off x="457200" y="1023304"/>
            <a:ext cx="8484919" cy="4811392"/>
          </a:xfrm>
        </p:spPr>
        <p:txBody>
          <a:bodyPr>
            <a:noAutofit/>
          </a:bodyPr>
          <a:lstStyle/>
          <a:p>
            <a:pPr marL="0" lvl="0" indent="0">
              <a:lnSpc>
                <a:spcPct val="100000"/>
              </a:lnSpc>
              <a:buNone/>
            </a:pPr>
            <a:r>
              <a:rPr lang="en-CA" sz="3200" dirty="0">
                <a:solidFill>
                  <a:schemeClr val="bg1"/>
                </a:solidFill>
              </a:rPr>
              <a:t>1) If the TM was </a:t>
            </a:r>
            <a:r>
              <a:rPr lang="en-CA" sz="3200" dirty="0">
                <a:solidFill>
                  <a:srgbClr val="FFFF00"/>
                </a:solidFill>
              </a:rPr>
              <a:t>not </a:t>
            </a:r>
            <a:r>
              <a:rPr lang="en-CA" sz="3200" dirty="0" err="1">
                <a:solidFill>
                  <a:srgbClr val="FFFF00"/>
                </a:solidFill>
              </a:rPr>
              <a:t>registrable</a:t>
            </a:r>
            <a:r>
              <a:rPr lang="en-CA" sz="3200" dirty="0">
                <a:solidFill>
                  <a:srgbClr val="FFFF00"/>
                </a:solidFill>
              </a:rPr>
              <a:t> </a:t>
            </a:r>
            <a:r>
              <a:rPr lang="en-CA" sz="3200" dirty="0">
                <a:solidFill>
                  <a:schemeClr val="bg1"/>
                </a:solidFill>
              </a:rPr>
              <a:t>at the date of registration [18(1)(a)]</a:t>
            </a:r>
          </a:p>
          <a:p>
            <a:pPr lvl="1">
              <a:lnSpc>
                <a:spcPct val="100000"/>
              </a:lnSpc>
            </a:pPr>
            <a:r>
              <a:rPr lang="en-US" sz="3200" dirty="0">
                <a:solidFill>
                  <a:schemeClr val="bg1"/>
                </a:solidFill>
              </a:rPr>
              <a:t>See ss. 9, 10, </a:t>
            </a:r>
            <a:r>
              <a:rPr lang="en-US" sz="3200" dirty="0">
                <a:solidFill>
                  <a:srgbClr val="FFFF00"/>
                </a:solidFill>
              </a:rPr>
              <a:t>12</a:t>
            </a:r>
            <a:r>
              <a:rPr lang="en-US" sz="3200" dirty="0">
                <a:solidFill>
                  <a:schemeClr val="bg1"/>
                </a:solidFill>
              </a:rPr>
              <a:t>, 13</a:t>
            </a:r>
          </a:p>
          <a:p>
            <a:pPr marL="0" indent="0">
              <a:lnSpc>
                <a:spcPct val="100000"/>
              </a:lnSpc>
              <a:buNone/>
            </a:pPr>
            <a:r>
              <a:rPr lang="en-US" sz="3200" dirty="0">
                <a:solidFill>
                  <a:schemeClr val="bg1"/>
                </a:solidFill>
              </a:rPr>
              <a:t>2) If the TM is </a:t>
            </a:r>
            <a:r>
              <a:rPr lang="en-US" sz="3200" dirty="0">
                <a:solidFill>
                  <a:srgbClr val="FFFF00"/>
                </a:solidFill>
              </a:rPr>
              <a:t>not distinctive </a:t>
            </a:r>
            <a:r>
              <a:rPr lang="en-US" sz="3200" dirty="0">
                <a:solidFill>
                  <a:schemeClr val="bg1"/>
                </a:solidFill>
              </a:rPr>
              <a:t>at the time proceedings bringing the validity of the registration into question are commenced [18(1)(b)]</a:t>
            </a:r>
          </a:p>
          <a:p>
            <a:pPr lvl="1">
              <a:lnSpc>
                <a:spcPct val="100000"/>
              </a:lnSpc>
            </a:pPr>
            <a:r>
              <a:rPr lang="en-US" sz="3200" dirty="0">
                <a:solidFill>
                  <a:schemeClr val="bg1"/>
                </a:solidFill>
              </a:rPr>
              <a:t>See for example the discussion on TMs becoming generic. Also ss. 48-50 TMA</a:t>
            </a:r>
          </a:p>
        </p:txBody>
      </p:sp>
      <p:sp>
        <p:nvSpPr>
          <p:cNvPr id="4" name="Slide Number Placeholder 3"/>
          <p:cNvSpPr>
            <a:spLocks noGrp="1"/>
          </p:cNvSpPr>
          <p:nvPr>
            <p:ph type="sldNum" sz="quarter" idx="12"/>
          </p:nvPr>
        </p:nvSpPr>
        <p:spPr/>
        <p:txBody>
          <a:bodyPr/>
          <a:lstStyle/>
          <a:p>
            <a:fld id="{600857A6-B069-5747-8C2C-4237D03FF20B}" type="slidenum">
              <a:rPr lang="en-US" smtClean="0"/>
              <a:t>236</a:t>
            </a:fld>
            <a:endParaRPr lang="en-US"/>
          </a:p>
        </p:txBody>
      </p:sp>
    </p:spTree>
    <p:extLst>
      <p:ext uri="{BB962C8B-B14F-4D97-AF65-F5344CB8AC3E}">
        <p14:creationId xmlns:p14="http://schemas.microsoft.com/office/powerpoint/2010/main" val="755500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AB0833-25AD-5446-9BFD-15A480210170}"/>
              </a:ext>
            </a:extLst>
          </p:cNvPr>
          <p:cNvSpPr>
            <a:spLocks noGrp="1"/>
          </p:cNvSpPr>
          <p:nvPr>
            <p:ph sz="quarter" idx="10"/>
          </p:nvPr>
        </p:nvSpPr>
        <p:spPr>
          <a:xfrm>
            <a:off x="261257" y="332509"/>
            <a:ext cx="8668987" cy="5393625"/>
          </a:xfrm>
        </p:spPr>
        <p:txBody>
          <a:bodyPr/>
          <a:lstStyle/>
          <a:p>
            <a:pPr marL="0" indent="0">
              <a:lnSpc>
                <a:spcPct val="100000"/>
              </a:lnSpc>
              <a:buNone/>
            </a:pPr>
            <a:r>
              <a:rPr lang="en-CA" b="1" i="1" dirty="0">
                <a:solidFill>
                  <a:schemeClr val="bg1"/>
                </a:solidFill>
              </a:rPr>
              <a:t>12</a:t>
            </a:r>
            <a:r>
              <a:rPr lang="en-CA" i="1" dirty="0">
                <a:solidFill>
                  <a:schemeClr val="bg1"/>
                </a:solidFill>
              </a:rPr>
              <a:t> </a:t>
            </a:r>
            <a:r>
              <a:rPr lang="en-CA" b="1" i="1" dirty="0">
                <a:solidFill>
                  <a:schemeClr val="bg1"/>
                </a:solidFill>
              </a:rPr>
              <a:t>(1)</a:t>
            </a:r>
            <a:r>
              <a:rPr lang="en-CA" i="1" dirty="0">
                <a:solidFill>
                  <a:schemeClr val="bg1"/>
                </a:solidFill>
              </a:rPr>
              <a:t> Subject to subsection (2), </a:t>
            </a:r>
            <a:r>
              <a:rPr lang="en-CA" i="1" dirty="0">
                <a:solidFill>
                  <a:srgbClr val="FFFF00"/>
                </a:solidFill>
              </a:rPr>
              <a:t>a trademark is registrable </a:t>
            </a:r>
            <a:r>
              <a:rPr lang="en-CA" i="1" dirty="0">
                <a:solidFill>
                  <a:srgbClr val="FF0000"/>
                </a:solidFill>
              </a:rPr>
              <a:t>if it is not</a:t>
            </a:r>
          </a:p>
          <a:p>
            <a:pPr marL="0" indent="0">
              <a:lnSpc>
                <a:spcPct val="100000"/>
              </a:lnSpc>
              <a:buNone/>
            </a:pPr>
            <a:r>
              <a:rPr lang="en-CA" b="1" i="1" dirty="0">
                <a:solidFill>
                  <a:schemeClr val="bg1"/>
                </a:solidFill>
              </a:rPr>
              <a:t>(a)</a:t>
            </a:r>
            <a:r>
              <a:rPr lang="en-CA" i="1" dirty="0">
                <a:solidFill>
                  <a:schemeClr val="bg1"/>
                </a:solidFill>
              </a:rPr>
              <a:t> a </a:t>
            </a:r>
            <a:r>
              <a:rPr lang="en-CA" i="1" dirty="0">
                <a:solidFill>
                  <a:srgbClr val="FFFF00"/>
                </a:solidFill>
              </a:rPr>
              <a:t>word that is primarily merely </a:t>
            </a:r>
            <a:r>
              <a:rPr lang="en-CA" i="1" dirty="0">
                <a:solidFill>
                  <a:schemeClr val="bg1"/>
                </a:solidFill>
              </a:rPr>
              <a:t>the </a:t>
            </a:r>
            <a:r>
              <a:rPr lang="en-CA" i="1" dirty="0">
                <a:solidFill>
                  <a:srgbClr val="FFFF00"/>
                </a:solidFill>
              </a:rPr>
              <a:t>name </a:t>
            </a:r>
            <a:r>
              <a:rPr lang="en-CA" i="1" dirty="0">
                <a:solidFill>
                  <a:schemeClr val="bg1"/>
                </a:solidFill>
              </a:rPr>
              <a:t>or the surname of an individual who is living or has died within the preceding thirty years;</a:t>
            </a:r>
          </a:p>
          <a:p>
            <a:pPr marL="0" indent="0">
              <a:lnSpc>
                <a:spcPct val="100000"/>
              </a:lnSpc>
              <a:buNone/>
            </a:pPr>
            <a:r>
              <a:rPr lang="en-CA" b="1" i="1" dirty="0">
                <a:solidFill>
                  <a:schemeClr val="bg1"/>
                </a:solidFill>
              </a:rPr>
              <a:t>(b)</a:t>
            </a:r>
            <a:r>
              <a:rPr lang="en-CA" i="1" dirty="0">
                <a:solidFill>
                  <a:schemeClr val="bg1"/>
                </a:solidFill>
              </a:rPr>
              <a:t> whether depicted, written or sounded, either </a:t>
            </a:r>
            <a:r>
              <a:rPr lang="en-CA" i="1" dirty="0">
                <a:solidFill>
                  <a:srgbClr val="FFFF00"/>
                </a:solidFill>
              </a:rPr>
              <a:t>clearly descriptive or deceptively </a:t>
            </a:r>
            <a:r>
              <a:rPr lang="en-CA" i="1" dirty="0" err="1">
                <a:solidFill>
                  <a:srgbClr val="FFFF00"/>
                </a:solidFill>
              </a:rPr>
              <a:t>misdescriptive</a:t>
            </a:r>
            <a:r>
              <a:rPr lang="en-CA" i="1" dirty="0">
                <a:solidFill>
                  <a:srgbClr val="FFFF00"/>
                </a:solidFill>
              </a:rPr>
              <a:t> </a:t>
            </a:r>
            <a:r>
              <a:rPr lang="en-CA" i="1" dirty="0">
                <a:solidFill>
                  <a:schemeClr val="bg1"/>
                </a:solidFill>
              </a:rPr>
              <a:t>in the English or French language of the character or quality of the goods or services in association with which it is used or proposed to be used or of the conditions of or the persons employed in their production or of their place of origin;</a:t>
            </a:r>
          </a:p>
          <a:p>
            <a:pPr marL="0" indent="0">
              <a:lnSpc>
                <a:spcPct val="100000"/>
              </a:lnSpc>
              <a:buNone/>
            </a:pPr>
            <a:r>
              <a:rPr lang="en-CA" b="1" i="1" dirty="0">
                <a:solidFill>
                  <a:schemeClr val="bg1"/>
                </a:solidFill>
              </a:rPr>
              <a:t>(c)</a:t>
            </a:r>
            <a:r>
              <a:rPr lang="en-CA" i="1" dirty="0">
                <a:solidFill>
                  <a:schemeClr val="bg1"/>
                </a:solidFill>
              </a:rPr>
              <a:t> the </a:t>
            </a:r>
            <a:r>
              <a:rPr lang="en-CA" i="1" dirty="0">
                <a:solidFill>
                  <a:srgbClr val="FFFF00"/>
                </a:solidFill>
              </a:rPr>
              <a:t>name in any language of any of the goods or services </a:t>
            </a:r>
            <a:r>
              <a:rPr lang="en-CA" i="1" dirty="0">
                <a:solidFill>
                  <a:schemeClr val="bg1"/>
                </a:solidFill>
              </a:rPr>
              <a:t>in connection with which it is used or proposed to be used;</a:t>
            </a:r>
          </a:p>
          <a:p>
            <a:pPr marL="0" indent="0">
              <a:lnSpc>
                <a:spcPct val="100000"/>
              </a:lnSpc>
              <a:buNone/>
            </a:pPr>
            <a:r>
              <a:rPr lang="en-CA" b="1" i="1" dirty="0">
                <a:solidFill>
                  <a:schemeClr val="bg1"/>
                </a:solidFill>
              </a:rPr>
              <a:t>(d)</a:t>
            </a:r>
            <a:r>
              <a:rPr lang="en-CA" i="1" dirty="0">
                <a:solidFill>
                  <a:schemeClr val="bg1"/>
                </a:solidFill>
              </a:rPr>
              <a:t> </a:t>
            </a:r>
            <a:r>
              <a:rPr lang="en-CA" i="1" dirty="0">
                <a:solidFill>
                  <a:srgbClr val="FFFF00"/>
                </a:solidFill>
              </a:rPr>
              <a:t>confusing </a:t>
            </a:r>
            <a:r>
              <a:rPr lang="en-CA" i="1" dirty="0">
                <a:solidFill>
                  <a:schemeClr val="bg1"/>
                </a:solidFill>
              </a:rPr>
              <a:t>with a registered trademark;</a:t>
            </a:r>
          </a:p>
          <a:p>
            <a:pPr marL="0" indent="0">
              <a:lnSpc>
                <a:spcPct val="100000"/>
              </a:lnSpc>
              <a:buNone/>
            </a:pPr>
            <a:r>
              <a:rPr lang="en-CA" b="1" i="1" dirty="0">
                <a:solidFill>
                  <a:schemeClr val="bg1"/>
                </a:solidFill>
              </a:rPr>
              <a:t>(e)</a:t>
            </a:r>
            <a:r>
              <a:rPr lang="en-CA" i="1" dirty="0">
                <a:solidFill>
                  <a:schemeClr val="bg1"/>
                </a:solidFill>
              </a:rPr>
              <a:t> a </a:t>
            </a:r>
            <a:r>
              <a:rPr lang="en-CA" i="1" dirty="0">
                <a:solidFill>
                  <a:srgbClr val="FFFF00"/>
                </a:solidFill>
              </a:rPr>
              <a:t>sign or combination of signs </a:t>
            </a:r>
            <a:r>
              <a:rPr lang="en-CA" i="1" dirty="0">
                <a:solidFill>
                  <a:schemeClr val="bg1"/>
                </a:solidFill>
              </a:rPr>
              <a:t>whose adoption is</a:t>
            </a:r>
            <a:r>
              <a:rPr lang="en-CA" i="1" dirty="0">
                <a:solidFill>
                  <a:srgbClr val="FFFF00"/>
                </a:solidFill>
              </a:rPr>
              <a:t> prohibited </a:t>
            </a:r>
            <a:r>
              <a:rPr lang="en-CA" i="1" dirty="0">
                <a:solidFill>
                  <a:schemeClr val="bg1"/>
                </a:solidFill>
              </a:rPr>
              <a:t>by section 9 or 10;</a:t>
            </a:r>
          </a:p>
          <a:p>
            <a:pPr marL="0" indent="0">
              <a:buNone/>
            </a:pPr>
            <a:endParaRPr lang="en-US" dirty="0"/>
          </a:p>
        </p:txBody>
      </p:sp>
    </p:spTree>
    <p:extLst>
      <p:ext uri="{BB962C8B-B14F-4D97-AF65-F5344CB8AC3E}">
        <p14:creationId xmlns:p14="http://schemas.microsoft.com/office/powerpoint/2010/main" val="427812693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4379"/>
            <a:ext cx="8229600" cy="1175657"/>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rPr>
              <a:t>Registration invalid if</a:t>
            </a:r>
            <a:r>
              <a:rPr lang="en-US" dirty="0">
                <a:solidFill>
                  <a:srgbClr val="FF0000"/>
                </a:solidFill>
              </a:rPr>
              <a:t>…</a:t>
            </a:r>
            <a:r>
              <a:rPr lang="en-US" dirty="0">
                <a:solidFill>
                  <a:srgbClr val="FFFF00"/>
                </a:solidFill>
              </a:rPr>
              <a:t>	</a:t>
            </a:r>
          </a:p>
        </p:txBody>
      </p:sp>
      <p:sp>
        <p:nvSpPr>
          <p:cNvPr id="2" name="Content Placeholder 1"/>
          <p:cNvSpPr>
            <a:spLocks noGrp="1"/>
          </p:cNvSpPr>
          <p:nvPr>
            <p:ph idx="1"/>
          </p:nvPr>
        </p:nvSpPr>
        <p:spPr>
          <a:xfrm>
            <a:off x="457200" y="1543791"/>
            <a:ext cx="8508670" cy="4205751"/>
          </a:xfrm>
        </p:spPr>
        <p:txBody>
          <a:bodyPr>
            <a:normAutofit/>
          </a:bodyPr>
          <a:lstStyle/>
          <a:p>
            <a:pPr marL="0" indent="0">
              <a:buNone/>
            </a:pPr>
            <a:r>
              <a:rPr lang="en-US" sz="3600" dirty="0">
                <a:solidFill>
                  <a:schemeClr val="bg1"/>
                </a:solidFill>
              </a:rPr>
              <a:t>3) If the TM has been </a:t>
            </a:r>
            <a:r>
              <a:rPr lang="en-US" sz="3600" dirty="0">
                <a:solidFill>
                  <a:srgbClr val="FFFF00"/>
                </a:solidFill>
              </a:rPr>
              <a:t>abandoned</a:t>
            </a:r>
            <a:r>
              <a:rPr lang="en-US" sz="3600" dirty="0">
                <a:solidFill>
                  <a:schemeClr val="bg1"/>
                </a:solidFill>
              </a:rPr>
              <a:t> [18(1)(c)]</a:t>
            </a:r>
          </a:p>
          <a:p>
            <a:pPr lvl="1"/>
            <a:r>
              <a:rPr lang="en-US" sz="3600" dirty="0">
                <a:solidFill>
                  <a:schemeClr val="bg1"/>
                </a:solidFill>
              </a:rPr>
              <a:t>Read in conjunction w. s. 45 of the TMA</a:t>
            </a:r>
          </a:p>
          <a:p>
            <a:pPr marL="0" indent="0">
              <a:buNone/>
            </a:pPr>
            <a:r>
              <a:rPr lang="en-US" sz="3600" dirty="0">
                <a:solidFill>
                  <a:schemeClr val="bg1"/>
                </a:solidFill>
              </a:rPr>
              <a:t>4) If the applicant for registration was </a:t>
            </a:r>
            <a:r>
              <a:rPr lang="en-US" sz="3600" dirty="0">
                <a:solidFill>
                  <a:srgbClr val="FFFF00"/>
                </a:solidFill>
              </a:rPr>
              <a:t>not the person entitled</a:t>
            </a:r>
            <a:r>
              <a:rPr lang="en-US" sz="3600" dirty="0">
                <a:solidFill>
                  <a:schemeClr val="bg1"/>
                </a:solidFill>
              </a:rPr>
              <a:t> to secure the registration [18(1)]</a:t>
            </a:r>
          </a:p>
          <a:p>
            <a:pPr lvl="1"/>
            <a:r>
              <a:rPr lang="en-US" sz="3600" dirty="0">
                <a:solidFill>
                  <a:schemeClr val="bg1"/>
                </a:solidFill>
              </a:rPr>
              <a:t>See ss. 16, 17 of the TMA</a:t>
            </a:r>
          </a:p>
          <a:p>
            <a:pPr marL="0" indent="0">
              <a:buNone/>
            </a:pPr>
            <a:r>
              <a:rPr lang="en-US" sz="3600" dirty="0">
                <a:solidFill>
                  <a:schemeClr val="bg1"/>
                </a:solidFill>
              </a:rPr>
              <a:t>5) If the application for registration was filed in </a:t>
            </a:r>
            <a:r>
              <a:rPr lang="en-US" sz="3600" dirty="0">
                <a:solidFill>
                  <a:srgbClr val="FFFF00"/>
                </a:solidFill>
              </a:rPr>
              <a:t>bad faith</a:t>
            </a:r>
          </a:p>
        </p:txBody>
      </p:sp>
      <p:sp>
        <p:nvSpPr>
          <p:cNvPr id="4" name="Slide Number Placeholder 3"/>
          <p:cNvSpPr>
            <a:spLocks noGrp="1"/>
          </p:cNvSpPr>
          <p:nvPr>
            <p:ph type="sldNum" sz="quarter" idx="12"/>
          </p:nvPr>
        </p:nvSpPr>
        <p:spPr/>
        <p:txBody>
          <a:bodyPr/>
          <a:lstStyle/>
          <a:p>
            <a:fld id="{600857A6-B069-5747-8C2C-4237D03FF20B}" type="slidenum">
              <a:rPr lang="en-US" smtClean="0"/>
              <a:t>238</a:t>
            </a:fld>
            <a:endParaRPr lang="en-US"/>
          </a:p>
        </p:txBody>
      </p:sp>
    </p:spTree>
    <p:extLst>
      <p:ext uri="{BB962C8B-B14F-4D97-AF65-F5344CB8AC3E}">
        <p14:creationId xmlns:p14="http://schemas.microsoft.com/office/powerpoint/2010/main" val="354407338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60"/>
            <a:ext cx="8229600" cy="35475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66255" y="593766"/>
            <a:ext cx="8847115" cy="5308270"/>
          </a:xfrm>
        </p:spPr>
        <p:txBody>
          <a:bodyPr>
            <a:noAutofit/>
          </a:bodyPr>
          <a:lstStyle/>
          <a:p>
            <a:pPr marL="0" indent="0">
              <a:lnSpc>
                <a:spcPct val="100000"/>
              </a:lnSpc>
              <a:buNone/>
            </a:pPr>
            <a:r>
              <a:rPr lang="en-CA" sz="2500" i="1" dirty="0">
                <a:solidFill>
                  <a:srgbClr val="00B0F0"/>
                </a:solidFill>
              </a:rPr>
              <a:t>Promafil Canada </a:t>
            </a:r>
            <a:r>
              <a:rPr lang="en-CA" sz="2500" i="1" dirty="0" err="1">
                <a:solidFill>
                  <a:srgbClr val="00B0F0"/>
                </a:solidFill>
              </a:rPr>
              <a:t>Ltée</a:t>
            </a:r>
            <a:r>
              <a:rPr lang="en-CA" sz="2500" i="1" dirty="0">
                <a:solidFill>
                  <a:srgbClr val="00B0F0"/>
                </a:solidFill>
              </a:rPr>
              <a:t> v. </a:t>
            </a:r>
            <a:r>
              <a:rPr lang="en-CA" sz="2500" i="1" dirty="0" err="1">
                <a:solidFill>
                  <a:srgbClr val="00B0F0"/>
                </a:solidFill>
              </a:rPr>
              <a:t>Munsingwear</a:t>
            </a:r>
            <a:r>
              <a:rPr lang="en-CA" sz="2500" i="1" dirty="0">
                <a:solidFill>
                  <a:srgbClr val="00B0F0"/>
                </a:solidFill>
              </a:rPr>
              <a:t> Inc. </a:t>
            </a:r>
            <a:r>
              <a:rPr lang="en-CA" sz="2500" dirty="0">
                <a:solidFill>
                  <a:schemeClr val="bg1"/>
                </a:solidFill>
              </a:rPr>
              <a:t>(1992), 44 CPR (3d) 59, [1992] FCJ 611 (FCA).</a:t>
            </a:r>
          </a:p>
          <a:p>
            <a:pPr>
              <a:lnSpc>
                <a:spcPct val="100000"/>
              </a:lnSpc>
            </a:pPr>
            <a:r>
              <a:rPr lang="en-CA" sz="2500" dirty="0">
                <a:solidFill>
                  <a:srgbClr val="FFFF00"/>
                </a:solidFill>
              </a:rPr>
              <a:t>Promafil (P/R) is a French company</a:t>
            </a:r>
            <a:r>
              <a:rPr lang="en-CA" sz="2500" dirty="0">
                <a:solidFill>
                  <a:schemeClr val="bg1"/>
                </a:solidFill>
              </a:rPr>
              <a:t>; </a:t>
            </a:r>
            <a:r>
              <a:rPr lang="en-CA" sz="2500" dirty="0" err="1">
                <a:solidFill>
                  <a:srgbClr val="FFFF00"/>
                </a:solidFill>
              </a:rPr>
              <a:t>Munsingwear</a:t>
            </a:r>
            <a:r>
              <a:rPr lang="en-CA" sz="2500" dirty="0">
                <a:solidFill>
                  <a:srgbClr val="FFFF00"/>
                </a:solidFill>
              </a:rPr>
              <a:t> (D/A) a US company</a:t>
            </a:r>
            <a:r>
              <a:rPr lang="en-CA" sz="2500" dirty="0">
                <a:solidFill>
                  <a:schemeClr val="bg1"/>
                </a:solidFill>
              </a:rPr>
              <a:t>. </a:t>
            </a:r>
          </a:p>
          <a:p>
            <a:pPr>
              <a:lnSpc>
                <a:spcPct val="100000"/>
              </a:lnSpc>
            </a:pPr>
            <a:r>
              <a:rPr lang="en-CA" sz="2500" dirty="0">
                <a:solidFill>
                  <a:srgbClr val="FFFF00"/>
                </a:solidFill>
              </a:rPr>
              <a:t>Mark</a:t>
            </a:r>
            <a:r>
              <a:rPr lang="en-CA" sz="2500" dirty="0">
                <a:solidFill>
                  <a:schemeClr val="bg1"/>
                </a:solidFill>
              </a:rPr>
              <a:t> of the appellant </a:t>
            </a:r>
            <a:r>
              <a:rPr lang="en-CA" sz="2500" dirty="0" err="1">
                <a:solidFill>
                  <a:srgbClr val="FFFF00"/>
                </a:solidFill>
              </a:rPr>
              <a:t>Munsingwear</a:t>
            </a:r>
            <a:r>
              <a:rPr lang="en-CA" sz="2500" dirty="0">
                <a:solidFill>
                  <a:srgbClr val="FFFF00"/>
                </a:solidFill>
              </a:rPr>
              <a:t> is a picture of a penguin</a:t>
            </a:r>
            <a:r>
              <a:rPr lang="en-CA" sz="2500" dirty="0">
                <a:solidFill>
                  <a:schemeClr val="bg1"/>
                </a:solidFill>
              </a:rPr>
              <a:t>. Adopted by </a:t>
            </a:r>
            <a:r>
              <a:rPr lang="en-CA" sz="2500" dirty="0" err="1">
                <a:solidFill>
                  <a:schemeClr val="bg1"/>
                </a:solidFill>
              </a:rPr>
              <a:t>Munsingwear</a:t>
            </a:r>
            <a:r>
              <a:rPr lang="en-CA" sz="2500" dirty="0">
                <a:solidFill>
                  <a:schemeClr val="bg1"/>
                </a:solidFill>
              </a:rPr>
              <a:t> in the US in  the 1950s for use on </a:t>
            </a:r>
            <a:r>
              <a:rPr lang="en-CA" sz="2500" dirty="0">
                <a:solidFill>
                  <a:srgbClr val="FFFF00"/>
                </a:solidFill>
              </a:rPr>
              <a:t>golf shirts</a:t>
            </a:r>
            <a:r>
              <a:rPr lang="en-CA" sz="2500" dirty="0">
                <a:solidFill>
                  <a:schemeClr val="bg1"/>
                </a:solidFill>
              </a:rPr>
              <a:t>. </a:t>
            </a:r>
          </a:p>
          <a:p>
            <a:pPr>
              <a:lnSpc>
                <a:spcPct val="100000"/>
              </a:lnSpc>
            </a:pPr>
            <a:r>
              <a:rPr lang="en-CA" sz="2500" dirty="0" err="1">
                <a:solidFill>
                  <a:schemeClr val="bg1"/>
                </a:solidFill>
              </a:rPr>
              <a:t>Munsingwear</a:t>
            </a:r>
            <a:r>
              <a:rPr lang="en-CA" sz="2500" dirty="0">
                <a:solidFill>
                  <a:schemeClr val="bg1"/>
                </a:solidFill>
              </a:rPr>
              <a:t> is not in business in Canada. </a:t>
            </a:r>
            <a:r>
              <a:rPr lang="en-CA" sz="2500" dirty="0">
                <a:solidFill>
                  <a:srgbClr val="FFFF00"/>
                </a:solidFill>
              </a:rPr>
              <a:t>Stanfield’s</a:t>
            </a:r>
            <a:r>
              <a:rPr lang="en-CA" sz="2500" dirty="0">
                <a:solidFill>
                  <a:schemeClr val="bg1"/>
                </a:solidFill>
              </a:rPr>
              <a:t> (a </a:t>
            </a:r>
            <a:r>
              <a:rPr lang="en-CA" sz="2500" dirty="0">
                <a:solidFill>
                  <a:srgbClr val="FFFF00"/>
                </a:solidFill>
              </a:rPr>
              <a:t>Canadian company </a:t>
            </a:r>
            <a:r>
              <a:rPr lang="en-CA" sz="2500" dirty="0">
                <a:solidFill>
                  <a:schemeClr val="bg1"/>
                </a:solidFill>
              </a:rPr>
              <a:t>based in Truro, NS) </a:t>
            </a:r>
            <a:r>
              <a:rPr lang="en-CA" sz="2500" dirty="0">
                <a:solidFill>
                  <a:srgbClr val="FFFF00"/>
                </a:solidFill>
              </a:rPr>
              <a:t>obtained a licence from </a:t>
            </a:r>
            <a:r>
              <a:rPr lang="en-CA" sz="2500" dirty="0" err="1">
                <a:solidFill>
                  <a:srgbClr val="FFFF00"/>
                </a:solidFill>
              </a:rPr>
              <a:t>Munsingwear</a:t>
            </a:r>
            <a:r>
              <a:rPr lang="en-CA" sz="2500" dirty="0">
                <a:solidFill>
                  <a:srgbClr val="FFFF00"/>
                </a:solidFill>
              </a:rPr>
              <a:t> to make and sell golf shirts </a:t>
            </a:r>
            <a:r>
              <a:rPr lang="en-CA" sz="2500" dirty="0">
                <a:solidFill>
                  <a:schemeClr val="bg1"/>
                </a:solidFill>
              </a:rPr>
              <a:t>in Canada with the </a:t>
            </a:r>
            <a:r>
              <a:rPr lang="en-CA" sz="2500" dirty="0" err="1">
                <a:solidFill>
                  <a:schemeClr val="bg1"/>
                </a:solidFill>
              </a:rPr>
              <a:t>Pengiuin</a:t>
            </a:r>
            <a:r>
              <a:rPr lang="en-CA" sz="2500" dirty="0">
                <a:solidFill>
                  <a:schemeClr val="bg1"/>
                </a:solidFill>
              </a:rPr>
              <a:t> mark. </a:t>
            </a:r>
          </a:p>
          <a:p>
            <a:pPr>
              <a:lnSpc>
                <a:spcPct val="100000"/>
              </a:lnSpc>
            </a:pPr>
            <a:r>
              <a:rPr lang="en-CA" sz="2500" dirty="0">
                <a:solidFill>
                  <a:schemeClr val="bg1"/>
                </a:solidFill>
              </a:rPr>
              <a:t>Accordingly the </a:t>
            </a:r>
            <a:r>
              <a:rPr lang="en-CA" sz="2500" dirty="0">
                <a:solidFill>
                  <a:srgbClr val="FFFF00"/>
                </a:solidFill>
              </a:rPr>
              <a:t>penguin was used, but never registered</a:t>
            </a:r>
            <a:r>
              <a:rPr lang="en-CA" sz="2500" dirty="0">
                <a:solidFill>
                  <a:schemeClr val="bg1"/>
                </a:solidFill>
              </a:rPr>
              <a:t>…</a:t>
            </a:r>
          </a:p>
          <a:p>
            <a:pPr>
              <a:lnSpc>
                <a:spcPct val="100000"/>
              </a:lnSpc>
            </a:pPr>
            <a:r>
              <a:rPr lang="en-CA" sz="2500" dirty="0">
                <a:solidFill>
                  <a:srgbClr val="FFFF00"/>
                </a:solidFill>
              </a:rPr>
              <a:t>Why not</a:t>
            </a:r>
            <a:r>
              <a:rPr lang="en-CA" sz="25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239</a:t>
            </a:fld>
            <a:endParaRPr lang="en-US"/>
          </a:p>
        </p:txBody>
      </p:sp>
    </p:spTree>
    <p:extLst>
      <p:ext uri="{BB962C8B-B14F-4D97-AF65-F5344CB8AC3E}">
        <p14:creationId xmlns:p14="http://schemas.microsoft.com/office/powerpoint/2010/main" val="2291687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903A5-06DA-9E4D-80EB-4F293C6605F8}"/>
              </a:ext>
            </a:extLst>
          </p:cNvPr>
          <p:cNvSpPr>
            <a:spLocks noGrp="1"/>
          </p:cNvSpPr>
          <p:nvPr>
            <p:ph type="title"/>
          </p:nvPr>
        </p:nvSpPr>
        <p:spPr>
          <a:xfrm>
            <a:off x="457200" y="928758"/>
            <a:ext cx="8229600" cy="4301163"/>
          </a:xfrm>
        </p:spPr>
        <p:txBody>
          <a:bodyPr>
            <a:noAutofit/>
          </a:bodyPr>
          <a:lstStyle/>
          <a:p>
            <a:pPr algn="ctr"/>
            <a:r>
              <a:rPr lang="en-US" sz="7200" dirty="0">
                <a:solidFill>
                  <a:srgbClr val="FFFF00"/>
                </a:solidFill>
              </a:rPr>
              <a:t>Is there a more </a:t>
            </a:r>
            <a:r>
              <a:rPr lang="en-US" sz="7200" dirty="0">
                <a:solidFill>
                  <a:schemeClr val="bg1"/>
                </a:solidFill>
              </a:rPr>
              <a:t>IP</a:t>
            </a:r>
            <a:r>
              <a:rPr lang="en-US" sz="7200" dirty="0">
                <a:solidFill>
                  <a:srgbClr val="FF0000"/>
                </a:solidFill>
              </a:rPr>
              <a:t>-</a:t>
            </a:r>
            <a:r>
              <a:rPr lang="en-US" sz="7200" dirty="0" err="1">
                <a:solidFill>
                  <a:schemeClr val="bg1"/>
                </a:solidFill>
              </a:rPr>
              <a:t>ish</a:t>
            </a:r>
            <a:r>
              <a:rPr lang="en-US" sz="7200" dirty="0">
                <a:solidFill>
                  <a:srgbClr val="FFFF00"/>
                </a:solidFill>
              </a:rPr>
              <a:t> solution</a:t>
            </a:r>
            <a:r>
              <a:rPr lang="en-US" sz="7200" dirty="0">
                <a:solidFill>
                  <a:srgbClr val="FF0000"/>
                </a:solidFill>
              </a:rPr>
              <a:t>?</a:t>
            </a:r>
          </a:p>
        </p:txBody>
      </p:sp>
    </p:spTree>
    <p:extLst>
      <p:ext uri="{BB962C8B-B14F-4D97-AF65-F5344CB8AC3E}">
        <p14:creationId xmlns:p14="http://schemas.microsoft.com/office/powerpoint/2010/main" val="17804553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60"/>
            <a:ext cx="8229600" cy="473506"/>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66255" y="736270"/>
            <a:ext cx="8847115" cy="5165766"/>
          </a:xfrm>
        </p:spPr>
        <p:txBody>
          <a:bodyPr>
            <a:noAutofit/>
          </a:bodyPr>
          <a:lstStyle/>
          <a:p>
            <a:pPr marL="0" indent="0">
              <a:lnSpc>
                <a:spcPct val="100000"/>
              </a:lnSpc>
              <a:buNone/>
            </a:pPr>
            <a:r>
              <a:rPr lang="en-CA" sz="2400" i="1" dirty="0">
                <a:solidFill>
                  <a:srgbClr val="00B0F0"/>
                </a:solidFill>
              </a:rPr>
              <a:t>Promafil Canada </a:t>
            </a:r>
            <a:r>
              <a:rPr lang="en-CA" sz="2400" i="1" dirty="0" err="1">
                <a:solidFill>
                  <a:srgbClr val="00B0F0"/>
                </a:solidFill>
              </a:rPr>
              <a:t>Ltée</a:t>
            </a:r>
            <a:r>
              <a:rPr lang="en-CA" sz="2400" i="1" dirty="0">
                <a:solidFill>
                  <a:srgbClr val="00B0F0"/>
                </a:solidFill>
              </a:rPr>
              <a:t> v. </a:t>
            </a:r>
            <a:r>
              <a:rPr lang="en-CA" sz="2400" i="1" dirty="0" err="1">
                <a:solidFill>
                  <a:srgbClr val="00B0F0"/>
                </a:solidFill>
              </a:rPr>
              <a:t>Munsingwear</a:t>
            </a:r>
            <a:r>
              <a:rPr lang="en-CA" sz="2400" i="1" dirty="0">
                <a:solidFill>
                  <a:srgbClr val="00B0F0"/>
                </a:solidFill>
              </a:rPr>
              <a:t> Inc. </a:t>
            </a:r>
            <a:r>
              <a:rPr lang="en-CA" sz="2400" dirty="0">
                <a:solidFill>
                  <a:schemeClr val="bg1"/>
                </a:solidFill>
              </a:rPr>
              <a:t>(1992), 44 CPR (3d) 59, [1992] FCJ 611 (FCA).</a:t>
            </a:r>
          </a:p>
          <a:p>
            <a:pPr>
              <a:lnSpc>
                <a:spcPct val="100000"/>
              </a:lnSpc>
            </a:pPr>
            <a:r>
              <a:rPr lang="en-CA" sz="2400" dirty="0">
                <a:solidFill>
                  <a:srgbClr val="FFFF00"/>
                </a:solidFill>
              </a:rPr>
              <a:t>Promafil sold wool in Canada with a penguin design. </a:t>
            </a:r>
            <a:r>
              <a:rPr lang="en-CA" sz="2400" dirty="0" err="1">
                <a:solidFill>
                  <a:srgbClr val="FFFF00"/>
                </a:solidFill>
              </a:rPr>
              <a:t>Munsingwear</a:t>
            </a:r>
            <a:r>
              <a:rPr lang="en-CA" sz="2400" dirty="0">
                <a:solidFill>
                  <a:srgbClr val="FFFF00"/>
                </a:solidFill>
              </a:rPr>
              <a:t> </a:t>
            </a:r>
            <a:r>
              <a:rPr lang="en-CA" sz="2400" dirty="0">
                <a:solidFill>
                  <a:schemeClr val="bg1"/>
                </a:solidFill>
              </a:rPr>
              <a:t>was </a:t>
            </a:r>
            <a:r>
              <a:rPr lang="en-CA" sz="2400" dirty="0">
                <a:solidFill>
                  <a:srgbClr val="FFFF00"/>
                </a:solidFill>
              </a:rPr>
              <a:t>concerned</a:t>
            </a:r>
            <a:r>
              <a:rPr lang="en-CA" sz="2400" dirty="0">
                <a:solidFill>
                  <a:schemeClr val="bg1"/>
                </a:solidFill>
              </a:rPr>
              <a:t> about the possible registrability of its mark given the presence of the French design.</a:t>
            </a:r>
          </a:p>
          <a:p>
            <a:pPr>
              <a:lnSpc>
                <a:spcPct val="100000"/>
              </a:lnSpc>
            </a:pPr>
            <a:r>
              <a:rPr lang="en-CA" sz="2400" dirty="0">
                <a:solidFill>
                  <a:schemeClr val="bg1"/>
                </a:solidFill>
              </a:rPr>
              <a:t>In 1977, </a:t>
            </a:r>
            <a:r>
              <a:rPr lang="en-CA" sz="2400" dirty="0" err="1">
                <a:solidFill>
                  <a:srgbClr val="FFFF00"/>
                </a:solidFill>
              </a:rPr>
              <a:t>Munsingwear</a:t>
            </a:r>
            <a:r>
              <a:rPr lang="en-CA" sz="2400" dirty="0">
                <a:solidFill>
                  <a:srgbClr val="FFFF00"/>
                </a:solidFill>
              </a:rPr>
              <a:t> decided to attempt to register the TM with respect to shirts and shorts – but not for wool</a:t>
            </a:r>
          </a:p>
          <a:p>
            <a:pPr>
              <a:lnSpc>
                <a:spcPct val="100000"/>
              </a:lnSpc>
            </a:pPr>
            <a:r>
              <a:rPr lang="en-CA" sz="2400" dirty="0">
                <a:solidFill>
                  <a:srgbClr val="FFFF00"/>
                </a:solidFill>
              </a:rPr>
              <a:t>Promafil opposed </a:t>
            </a:r>
            <a:r>
              <a:rPr lang="en-CA" sz="2400" dirty="0">
                <a:solidFill>
                  <a:schemeClr val="bg1"/>
                </a:solidFill>
              </a:rPr>
              <a:t>the registration.</a:t>
            </a:r>
          </a:p>
          <a:p>
            <a:pPr>
              <a:lnSpc>
                <a:spcPct val="100000"/>
              </a:lnSpc>
            </a:pPr>
            <a:r>
              <a:rPr lang="en-CA" sz="2400" dirty="0">
                <a:solidFill>
                  <a:schemeClr val="bg1"/>
                </a:solidFill>
              </a:rPr>
              <a:t>Despite this, </a:t>
            </a:r>
            <a:r>
              <a:rPr lang="en-CA" sz="2400" dirty="0" err="1">
                <a:solidFill>
                  <a:srgbClr val="FFFF00"/>
                </a:solidFill>
              </a:rPr>
              <a:t>Munsingwear</a:t>
            </a:r>
            <a:r>
              <a:rPr lang="en-CA" sz="2400" dirty="0">
                <a:solidFill>
                  <a:srgbClr val="FFFF00"/>
                </a:solidFill>
              </a:rPr>
              <a:t> registration was accepted </a:t>
            </a:r>
            <a:r>
              <a:rPr lang="en-CA" sz="2400" dirty="0">
                <a:solidFill>
                  <a:schemeClr val="bg1"/>
                </a:solidFill>
              </a:rPr>
              <a:t>by the Registrar, who held that the </a:t>
            </a:r>
            <a:r>
              <a:rPr lang="en-CA" sz="2400" dirty="0">
                <a:solidFill>
                  <a:srgbClr val="FFFF00"/>
                </a:solidFill>
              </a:rPr>
              <a:t>mark for wool was not confusing </a:t>
            </a:r>
            <a:r>
              <a:rPr lang="en-CA" sz="2400" dirty="0">
                <a:solidFill>
                  <a:schemeClr val="bg1"/>
                </a:solidFill>
              </a:rPr>
              <a:t>with the mark for clothing.</a:t>
            </a:r>
          </a:p>
          <a:p>
            <a:pPr>
              <a:lnSpc>
                <a:spcPct val="100000"/>
              </a:lnSpc>
            </a:pPr>
            <a:r>
              <a:rPr lang="en-CA" sz="2400" dirty="0">
                <a:solidFill>
                  <a:schemeClr val="bg1"/>
                </a:solidFill>
              </a:rPr>
              <a:t>A few years </a:t>
            </a:r>
            <a:r>
              <a:rPr lang="en-CA" sz="2400" dirty="0">
                <a:solidFill>
                  <a:srgbClr val="FFFF00"/>
                </a:solidFill>
              </a:rPr>
              <a:t>later</a:t>
            </a:r>
            <a:r>
              <a:rPr lang="en-CA" sz="2400" dirty="0">
                <a:solidFill>
                  <a:schemeClr val="bg1"/>
                </a:solidFill>
              </a:rPr>
              <a:t>, </a:t>
            </a:r>
            <a:r>
              <a:rPr lang="en-CA" sz="2400" dirty="0" err="1">
                <a:solidFill>
                  <a:srgbClr val="FFFF00"/>
                </a:solidFill>
              </a:rPr>
              <a:t>Munsingwear</a:t>
            </a:r>
            <a:r>
              <a:rPr lang="en-CA" sz="2400" dirty="0">
                <a:solidFill>
                  <a:srgbClr val="FFFF00"/>
                </a:solidFill>
              </a:rPr>
              <a:t> found out that Promafil was attempting to sell clothing with </a:t>
            </a:r>
            <a:r>
              <a:rPr lang="en-CA" sz="2400" dirty="0">
                <a:solidFill>
                  <a:schemeClr val="bg1"/>
                </a:solidFill>
              </a:rPr>
              <a:t>a penguin design </a:t>
            </a:r>
            <a:r>
              <a:rPr lang="en-CA" sz="2400" dirty="0">
                <a:solidFill>
                  <a:srgbClr val="FFFF00"/>
                </a:solidFill>
              </a:rPr>
              <a:t>mark</a:t>
            </a:r>
            <a:r>
              <a:rPr lang="en-CA" sz="2400" dirty="0">
                <a:solidFill>
                  <a:schemeClr val="bg1"/>
                </a:solidFill>
              </a:rPr>
              <a:t>. </a:t>
            </a:r>
          </a:p>
          <a:p>
            <a:pPr>
              <a:lnSpc>
                <a:spcPct val="110000"/>
              </a:lnSpc>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240</a:t>
            </a:fld>
            <a:endParaRPr lang="en-US"/>
          </a:p>
        </p:txBody>
      </p:sp>
    </p:spTree>
    <p:extLst>
      <p:ext uri="{BB962C8B-B14F-4D97-AF65-F5344CB8AC3E}">
        <p14:creationId xmlns:p14="http://schemas.microsoft.com/office/powerpoint/2010/main" val="30318969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60"/>
            <a:ext cx="8229600" cy="59226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66255" y="795648"/>
            <a:ext cx="8847115" cy="5106388"/>
          </a:xfrm>
        </p:spPr>
        <p:txBody>
          <a:bodyPr>
            <a:noAutofit/>
          </a:bodyPr>
          <a:lstStyle/>
          <a:p>
            <a:pPr marL="0" indent="0">
              <a:lnSpc>
                <a:spcPct val="100000"/>
              </a:lnSpc>
              <a:buNone/>
            </a:pPr>
            <a:r>
              <a:rPr lang="en-CA" sz="2400" i="1" dirty="0">
                <a:solidFill>
                  <a:srgbClr val="00B0F0"/>
                </a:solidFill>
              </a:rPr>
              <a:t>Promafil Canada </a:t>
            </a:r>
            <a:r>
              <a:rPr lang="en-CA" sz="2400" i="1" dirty="0" err="1">
                <a:solidFill>
                  <a:srgbClr val="00B0F0"/>
                </a:solidFill>
              </a:rPr>
              <a:t>Ltée</a:t>
            </a:r>
            <a:r>
              <a:rPr lang="en-CA" sz="2400" i="1" dirty="0">
                <a:solidFill>
                  <a:srgbClr val="00B0F0"/>
                </a:solidFill>
              </a:rPr>
              <a:t> v. </a:t>
            </a:r>
            <a:r>
              <a:rPr lang="en-CA" sz="2400" i="1" dirty="0" err="1">
                <a:solidFill>
                  <a:srgbClr val="00B0F0"/>
                </a:solidFill>
              </a:rPr>
              <a:t>Munsingwear</a:t>
            </a:r>
            <a:r>
              <a:rPr lang="en-CA" sz="2400" i="1" dirty="0">
                <a:solidFill>
                  <a:srgbClr val="00B0F0"/>
                </a:solidFill>
              </a:rPr>
              <a:t> Inc. </a:t>
            </a:r>
            <a:r>
              <a:rPr lang="en-CA" sz="2400" dirty="0">
                <a:solidFill>
                  <a:schemeClr val="bg1"/>
                </a:solidFill>
              </a:rPr>
              <a:t>(1992), 44 CPR (3d) 59, [1992] FCJ 611 (FCA).</a:t>
            </a:r>
          </a:p>
          <a:p>
            <a:pPr>
              <a:lnSpc>
                <a:spcPct val="100000"/>
              </a:lnSpc>
            </a:pPr>
            <a:r>
              <a:rPr lang="en-CA" sz="2400" dirty="0">
                <a:solidFill>
                  <a:srgbClr val="FFFF00"/>
                </a:solidFill>
              </a:rPr>
              <a:t>Stanfield</a:t>
            </a:r>
            <a:r>
              <a:rPr lang="en-CA" sz="2400" dirty="0">
                <a:solidFill>
                  <a:schemeClr val="bg1"/>
                </a:solidFill>
              </a:rPr>
              <a:t> had also </a:t>
            </a:r>
            <a:r>
              <a:rPr lang="en-CA" sz="2400" dirty="0">
                <a:solidFill>
                  <a:srgbClr val="FFFF00"/>
                </a:solidFill>
              </a:rPr>
              <a:t>expanded its products sold </a:t>
            </a:r>
            <a:r>
              <a:rPr lang="en-CA" sz="2400" dirty="0">
                <a:solidFill>
                  <a:schemeClr val="bg1"/>
                </a:solidFill>
              </a:rPr>
              <a:t>(to include sweaters and socks). </a:t>
            </a:r>
          </a:p>
          <a:p>
            <a:pPr>
              <a:lnSpc>
                <a:spcPct val="100000"/>
              </a:lnSpc>
            </a:pPr>
            <a:r>
              <a:rPr lang="en-CA" sz="2400" dirty="0">
                <a:solidFill>
                  <a:schemeClr val="bg1"/>
                </a:solidFill>
              </a:rPr>
              <a:t>Because they had expanded their clothing products and because they </a:t>
            </a:r>
            <a:r>
              <a:rPr lang="en-CA" sz="2400" dirty="0">
                <a:solidFill>
                  <a:srgbClr val="FFFF00"/>
                </a:solidFill>
              </a:rPr>
              <a:t>realized that the mark they were then using </a:t>
            </a:r>
            <a:r>
              <a:rPr lang="en-CA" sz="2400" dirty="0">
                <a:solidFill>
                  <a:schemeClr val="bg1"/>
                </a:solidFill>
              </a:rPr>
              <a:t>(corpulent penguin) </a:t>
            </a:r>
            <a:r>
              <a:rPr lang="en-CA" sz="2400" dirty="0">
                <a:solidFill>
                  <a:srgbClr val="FFFF00"/>
                </a:solidFill>
              </a:rPr>
              <a:t>differed from the mark they had registered </a:t>
            </a:r>
            <a:r>
              <a:rPr lang="en-CA" sz="2400" dirty="0">
                <a:solidFill>
                  <a:schemeClr val="bg1"/>
                </a:solidFill>
              </a:rPr>
              <a:t>(slim penguin), Stanfield </a:t>
            </a:r>
            <a:r>
              <a:rPr lang="en-CA" sz="2400" dirty="0">
                <a:solidFill>
                  <a:srgbClr val="FFFF00"/>
                </a:solidFill>
              </a:rPr>
              <a:t>filed an additional application </a:t>
            </a:r>
            <a:r>
              <a:rPr lang="en-CA" sz="2400" dirty="0">
                <a:solidFill>
                  <a:schemeClr val="bg1"/>
                </a:solidFill>
              </a:rPr>
              <a:t>to register.</a:t>
            </a:r>
          </a:p>
          <a:p>
            <a:pPr>
              <a:lnSpc>
                <a:spcPct val="100000"/>
              </a:lnSpc>
            </a:pPr>
            <a:r>
              <a:rPr lang="en-CA" sz="2400" dirty="0">
                <a:solidFill>
                  <a:srgbClr val="FFFF00"/>
                </a:solidFill>
              </a:rPr>
              <a:t>Promafil then brought an action to oppose </a:t>
            </a:r>
            <a:r>
              <a:rPr lang="en-CA" sz="2400" dirty="0">
                <a:solidFill>
                  <a:schemeClr val="bg1"/>
                </a:solidFill>
              </a:rPr>
              <a:t>the registration of the new design, and to </a:t>
            </a:r>
            <a:r>
              <a:rPr lang="en-CA" sz="2400" dirty="0">
                <a:solidFill>
                  <a:srgbClr val="FFFF00"/>
                </a:solidFill>
              </a:rPr>
              <a:t>and expunge </a:t>
            </a:r>
            <a:r>
              <a:rPr lang="en-CA" sz="2400" dirty="0">
                <a:solidFill>
                  <a:schemeClr val="bg1"/>
                </a:solidFill>
              </a:rPr>
              <a:t>the old design.</a:t>
            </a:r>
          </a:p>
          <a:p>
            <a:pPr lvl="1">
              <a:lnSpc>
                <a:spcPct val="100000"/>
              </a:lnSpc>
            </a:pPr>
            <a:r>
              <a:rPr lang="en-CA" sz="2400" dirty="0">
                <a:solidFill>
                  <a:schemeClr val="bg1"/>
                </a:solidFill>
              </a:rPr>
              <a:t>They said that the </a:t>
            </a:r>
            <a:r>
              <a:rPr lang="en-CA" sz="2400" dirty="0">
                <a:solidFill>
                  <a:srgbClr val="FFFF00"/>
                </a:solidFill>
              </a:rPr>
              <a:t>new penguin </a:t>
            </a:r>
            <a:r>
              <a:rPr lang="en-CA" sz="2400" dirty="0">
                <a:solidFill>
                  <a:schemeClr val="bg1"/>
                </a:solidFill>
              </a:rPr>
              <a:t>design shouldn’t be registered because it was </a:t>
            </a:r>
            <a:r>
              <a:rPr lang="en-CA" sz="2400" dirty="0">
                <a:solidFill>
                  <a:srgbClr val="FFFF00"/>
                </a:solidFill>
              </a:rPr>
              <a:t>confusing</a:t>
            </a:r>
          </a:p>
          <a:p>
            <a:pPr lvl="1">
              <a:lnSpc>
                <a:spcPct val="100000"/>
              </a:lnSpc>
            </a:pPr>
            <a:r>
              <a:rPr lang="en-CA" sz="2400" dirty="0">
                <a:solidFill>
                  <a:schemeClr val="bg1"/>
                </a:solidFill>
              </a:rPr>
              <a:t>The </a:t>
            </a:r>
            <a:r>
              <a:rPr lang="en-CA" sz="2400" dirty="0">
                <a:solidFill>
                  <a:srgbClr val="FFFF00"/>
                </a:solidFill>
              </a:rPr>
              <a:t>old penguin </a:t>
            </a:r>
            <a:r>
              <a:rPr lang="en-CA" sz="2400" dirty="0">
                <a:solidFill>
                  <a:schemeClr val="bg1"/>
                </a:solidFill>
              </a:rPr>
              <a:t>design should be expunged as </a:t>
            </a:r>
            <a:r>
              <a:rPr lang="en-CA" sz="2400" dirty="0">
                <a:solidFill>
                  <a:srgbClr val="FFFF00"/>
                </a:solidFill>
              </a:rPr>
              <a:t>abandoned</a:t>
            </a:r>
          </a:p>
        </p:txBody>
      </p:sp>
      <p:sp>
        <p:nvSpPr>
          <p:cNvPr id="4" name="Slide Number Placeholder 3"/>
          <p:cNvSpPr>
            <a:spLocks noGrp="1"/>
          </p:cNvSpPr>
          <p:nvPr>
            <p:ph type="sldNum" sz="quarter" idx="12"/>
          </p:nvPr>
        </p:nvSpPr>
        <p:spPr/>
        <p:txBody>
          <a:bodyPr/>
          <a:lstStyle/>
          <a:p>
            <a:fld id="{600857A6-B069-5747-8C2C-4237D03FF20B}" type="slidenum">
              <a:rPr lang="en-US" smtClean="0"/>
              <a:t>241</a:t>
            </a:fld>
            <a:endParaRPr lang="en-US"/>
          </a:p>
        </p:txBody>
      </p:sp>
    </p:spTree>
    <p:extLst>
      <p:ext uri="{BB962C8B-B14F-4D97-AF65-F5344CB8AC3E}">
        <p14:creationId xmlns:p14="http://schemas.microsoft.com/office/powerpoint/2010/main" val="233376517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954078"/>
            <a:ext cx="8229600" cy="4795465"/>
          </a:xfrm>
        </p:spPr>
        <p:txBody>
          <a:bodyPr>
            <a:normAutofit/>
          </a:bodyPr>
          <a:lstStyle/>
          <a:p>
            <a:pPr marL="0" indent="0">
              <a:buNone/>
            </a:pPr>
            <a:r>
              <a:rPr lang="en-CA" sz="3200" i="1" dirty="0">
                <a:solidFill>
                  <a:srgbClr val="00B0F0"/>
                </a:solidFill>
              </a:rPr>
              <a:t>Promafil Canada </a:t>
            </a:r>
            <a:r>
              <a:rPr lang="en-CA" sz="3200" i="1" dirty="0" err="1">
                <a:solidFill>
                  <a:srgbClr val="00B0F0"/>
                </a:solidFill>
              </a:rPr>
              <a:t>Ltée</a:t>
            </a:r>
            <a:r>
              <a:rPr lang="en-CA" sz="3200" i="1" dirty="0">
                <a:solidFill>
                  <a:srgbClr val="00B0F0"/>
                </a:solidFill>
              </a:rPr>
              <a:t> v. </a:t>
            </a:r>
            <a:r>
              <a:rPr lang="en-CA" sz="3200" i="1" dirty="0" err="1">
                <a:solidFill>
                  <a:srgbClr val="00B0F0"/>
                </a:solidFill>
              </a:rPr>
              <a:t>Munsingwear</a:t>
            </a:r>
            <a:r>
              <a:rPr lang="en-CA" sz="3200" i="1" dirty="0">
                <a:solidFill>
                  <a:srgbClr val="00B0F0"/>
                </a:solidFill>
              </a:rPr>
              <a:t> Inc. </a:t>
            </a:r>
            <a:r>
              <a:rPr lang="en-CA" sz="3200" dirty="0">
                <a:solidFill>
                  <a:schemeClr val="bg1"/>
                </a:solidFill>
              </a:rPr>
              <a:t>(1992), 44 CPR (3d) 59, [1992] FCJ 611 (FCA).</a:t>
            </a:r>
          </a:p>
          <a:p>
            <a:endParaRPr lang="en-US" i="1" dirty="0"/>
          </a:p>
        </p:txBody>
      </p:sp>
      <p:sp>
        <p:nvSpPr>
          <p:cNvPr id="4" name="Slide Number Placeholder 3"/>
          <p:cNvSpPr>
            <a:spLocks noGrp="1"/>
          </p:cNvSpPr>
          <p:nvPr>
            <p:ph type="sldNum" sz="quarter" idx="12"/>
          </p:nvPr>
        </p:nvSpPr>
        <p:spPr/>
        <p:txBody>
          <a:bodyPr/>
          <a:lstStyle/>
          <a:p>
            <a:fld id="{600857A6-B069-5747-8C2C-4237D03FF20B}" type="slidenum">
              <a:rPr lang="en-US" smtClean="0"/>
              <a:t>242</a:t>
            </a:fld>
            <a:endParaRPr lang="en-US"/>
          </a:p>
        </p:txBody>
      </p:sp>
      <p:pic>
        <p:nvPicPr>
          <p:cNvPr id="5" name="Picture 3" descr="peng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04347" y="2427196"/>
            <a:ext cx="5535305" cy="3322347"/>
          </a:xfrm>
          <a:prstGeom prst="rect">
            <a:avLst/>
          </a:prstGeom>
          <a:noFill/>
        </p:spPr>
      </p:pic>
    </p:spTree>
    <p:extLst>
      <p:ext uri="{BB962C8B-B14F-4D97-AF65-F5344CB8AC3E}">
        <p14:creationId xmlns:p14="http://schemas.microsoft.com/office/powerpoint/2010/main" val="135053769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4321"/>
            <a:ext cx="8229600" cy="62194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85009" y="736270"/>
            <a:ext cx="8728362" cy="5153891"/>
          </a:xfrm>
        </p:spPr>
        <p:txBody>
          <a:bodyPr>
            <a:normAutofit fontScale="92500" lnSpcReduction="10000"/>
          </a:bodyPr>
          <a:lstStyle/>
          <a:p>
            <a:pPr marL="0" indent="0">
              <a:lnSpc>
                <a:spcPct val="110000"/>
              </a:lnSpc>
              <a:buNone/>
            </a:pPr>
            <a:r>
              <a:rPr lang="en-CA" sz="2400" i="1" dirty="0">
                <a:solidFill>
                  <a:srgbClr val="00B0F0"/>
                </a:solidFill>
                <a:latin typeface="+mn-lt"/>
              </a:rPr>
              <a:t>Promafil Canada </a:t>
            </a:r>
            <a:r>
              <a:rPr lang="en-CA" sz="2400" i="1" dirty="0" err="1">
                <a:solidFill>
                  <a:srgbClr val="00B0F0"/>
                </a:solidFill>
                <a:latin typeface="+mn-lt"/>
              </a:rPr>
              <a:t>Ltée</a:t>
            </a:r>
            <a:r>
              <a:rPr lang="en-CA" sz="2400" i="1" dirty="0">
                <a:solidFill>
                  <a:srgbClr val="00B0F0"/>
                </a:solidFill>
                <a:latin typeface="+mn-lt"/>
              </a:rPr>
              <a:t> v. </a:t>
            </a:r>
            <a:r>
              <a:rPr lang="en-CA" sz="2400" i="1" dirty="0" err="1">
                <a:solidFill>
                  <a:srgbClr val="00B0F0"/>
                </a:solidFill>
                <a:latin typeface="+mn-lt"/>
              </a:rPr>
              <a:t>Munsingwear</a:t>
            </a:r>
            <a:r>
              <a:rPr lang="en-CA" sz="2400" i="1" dirty="0">
                <a:solidFill>
                  <a:srgbClr val="00B0F0"/>
                </a:solidFill>
                <a:latin typeface="+mn-lt"/>
              </a:rPr>
              <a:t> Inc. </a:t>
            </a:r>
            <a:r>
              <a:rPr lang="en-CA" sz="2400" dirty="0">
                <a:solidFill>
                  <a:schemeClr val="bg1"/>
                </a:solidFill>
                <a:latin typeface="+mn-lt"/>
              </a:rPr>
              <a:t>(1992), 44 CPR (3d) 59, [1992] FCJ 611 (FCA).</a:t>
            </a:r>
          </a:p>
          <a:p>
            <a:pPr marL="0" indent="0">
              <a:lnSpc>
                <a:spcPct val="110000"/>
              </a:lnSpc>
              <a:buNone/>
            </a:pPr>
            <a:r>
              <a:rPr lang="en-CA" sz="2400" dirty="0">
                <a:solidFill>
                  <a:schemeClr val="bg1"/>
                </a:solidFill>
              </a:rPr>
              <a:t>Main issue was </a:t>
            </a:r>
            <a:r>
              <a:rPr lang="en-CA" sz="2400" dirty="0">
                <a:solidFill>
                  <a:srgbClr val="FFFF00"/>
                </a:solidFill>
              </a:rPr>
              <a:t>whether by registering one mark, and using another</a:t>
            </a:r>
            <a:r>
              <a:rPr lang="en-CA" sz="2400" dirty="0">
                <a:solidFill>
                  <a:schemeClr val="bg1"/>
                </a:solidFill>
              </a:rPr>
              <a:t>, </a:t>
            </a:r>
            <a:r>
              <a:rPr lang="en-CA" sz="2400" dirty="0">
                <a:solidFill>
                  <a:srgbClr val="FF0000"/>
                </a:solidFill>
              </a:rPr>
              <a:t>is the first mark abandoned</a:t>
            </a:r>
            <a:r>
              <a:rPr lang="en-CA" sz="2400" dirty="0">
                <a:solidFill>
                  <a:schemeClr val="bg1"/>
                </a:solidFill>
              </a:rPr>
              <a:t>? </a:t>
            </a:r>
            <a:endParaRPr lang="en-US" sz="2400" dirty="0">
              <a:solidFill>
                <a:schemeClr val="bg1"/>
              </a:solidFill>
              <a:latin typeface="+mn-lt"/>
            </a:endParaRPr>
          </a:p>
          <a:p>
            <a:pPr>
              <a:lnSpc>
                <a:spcPct val="110000"/>
              </a:lnSpc>
            </a:pPr>
            <a:r>
              <a:rPr lang="en-US" sz="2400" dirty="0">
                <a:solidFill>
                  <a:srgbClr val="FFFF00"/>
                </a:solidFill>
                <a:latin typeface="+mn-lt"/>
              </a:rPr>
              <a:t>To show abandonment</a:t>
            </a:r>
            <a:r>
              <a:rPr lang="en-US" sz="2400" dirty="0">
                <a:solidFill>
                  <a:srgbClr val="FF0000"/>
                </a:solidFill>
                <a:latin typeface="+mn-lt"/>
              </a:rPr>
              <a:t>:</a:t>
            </a:r>
          </a:p>
          <a:p>
            <a:pPr marL="914400" lvl="1" indent="-457200">
              <a:lnSpc>
                <a:spcPct val="110000"/>
              </a:lnSpc>
              <a:buFont typeface="+mj-lt"/>
              <a:buAutoNum type="arabicPeriod"/>
            </a:pPr>
            <a:r>
              <a:rPr lang="en-US" sz="2400" dirty="0">
                <a:solidFill>
                  <a:schemeClr val="bg1"/>
                </a:solidFill>
                <a:latin typeface="+mn-lt"/>
              </a:rPr>
              <a:t>Must show </a:t>
            </a:r>
            <a:r>
              <a:rPr lang="en-US" sz="2400" dirty="0">
                <a:solidFill>
                  <a:srgbClr val="FFFF00"/>
                </a:solidFill>
                <a:latin typeface="+mn-lt"/>
              </a:rPr>
              <a:t>registered TM no longer in use </a:t>
            </a:r>
            <a:r>
              <a:rPr lang="en-US" sz="2400" dirty="0">
                <a:solidFill>
                  <a:schemeClr val="bg1"/>
                </a:solidFill>
                <a:latin typeface="+mn-lt"/>
              </a:rPr>
              <a:t>in Canada</a:t>
            </a:r>
          </a:p>
          <a:p>
            <a:pPr marL="914400" lvl="1" indent="-457200">
              <a:lnSpc>
                <a:spcPct val="110000"/>
              </a:lnSpc>
              <a:buFont typeface="+mj-lt"/>
              <a:buAutoNum type="arabicPeriod"/>
            </a:pPr>
            <a:r>
              <a:rPr lang="en-US" sz="2400" dirty="0">
                <a:solidFill>
                  <a:schemeClr val="bg1"/>
                </a:solidFill>
                <a:latin typeface="+mn-lt"/>
              </a:rPr>
              <a:t>Need to show </a:t>
            </a:r>
            <a:r>
              <a:rPr lang="en-US" sz="2400" dirty="0">
                <a:solidFill>
                  <a:srgbClr val="FFFF00"/>
                </a:solidFill>
                <a:latin typeface="+mn-lt"/>
              </a:rPr>
              <a:t>intention to abandon </a:t>
            </a:r>
            <a:r>
              <a:rPr lang="en-US" sz="2400" dirty="0">
                <a:solidFill>
                  <a:schemeClr val="bg1"/>
                </a:solidFill>
                <a:latin typeface="+mn-lt"/>
              </a:rPr>
              <a:t>mark.</a:t>
            </a:r>
            <a:endParaRPr lang="en-US" sz="2400" b="1" dirty="0">
              <a:solidFill>
                <a:schemeClr val="bg1"/>
              </a:solidFill>
              <a:latin typeface="+mn-lt"/>
            </a:endParaRPr>
          </a:p>
          <a:p>
            <a:pPr>
              <a:lnSpc>
                <a:spcPct val="110000"/>
              </a:lnSpc>
            </a:pPr>
            <a:r>
              <a:rPr lang="en-US" sz="2400" dirty="0">
                <a:solidFill>
                  <a:srgbClr val="FFFF00"/>
                </a:solidFill>
                <a:latin typeface="+mn-lt"/>
              </a:rPr>
              <a:t>Amendment</a:t>
            </a:r>
            <a:r>
              <a:rPr lang="en-US" sz="2400" dirty="0">
                <a:solidFill>
                  <a:srgbClr val="FF0000"/>
                </a:solidFill>
                <a:latin typeface="+mn-lt"/>
              </a:rPr>
              <a:t>:</a:t>
            </a:r>
          </a:p>
          <a:p>
            <a:pPr lvl="1">
              <a:lnSpc>
                <a:spcPct val="110000"/>
              </a:lnSpc>
            </a:pPr>
            <a:r>
              <a:rPr lang="en-US" sz="2400" dirty="0">
                <a:solidFill>
                  <a:srgbClr val="FFFF00"/>
                </a:solidFill>
                <a:latin typeface="+mn-lt"/>
              </a:rPr>
              <a:t>Can amend mark provided </a:t>
            </a:r>
            <a:r>
              <a:rPr lang="en-US" sz="2400" dirty="0">
                <a:solidFill>
                  <a:schemeClr val="bg1"/>
                </a:solidFill>
                <a:latin typeface="+mn-lt"/>
              </a:rPr>
              <a:t>that the </a:t>
            </a:r>
            <a:r>
              <a:rPr lang="en-US" sz="2400" dirty="0">
                <a:solidFill>
                  <a:srgbClr val="FFFF00"/>
                </a:solidFill>
                <a:latin typeface="+mn-lt"/>
              </a:rPr>
              <a:t>amendment does n</a:t>
            </a:r>
            <a:r>
              <a:rPr lang="en-CA" sz="2400" dirty="0">
                <a:solidFill>
                  <a:srgbClr val="FFFF00"/>
                </a:solidFill>
                <a:latin typeface="+mn-lt"/>
              </a:rPr>
              <a:t>o</a:t>
            </a:r>
            <a:r>
              <a:rPr lang="en-US" sz="2400" dirty="0">
                <a:solidFill>
                  <a:srgbClr val="FFFF00"/>
                </a:solidFill>
                <a:latin typeface="+mn-lt"/>
              </a:rPr>
              <a:t>t materially alter the character of the mark</a:t>
            </a:r>
            <a:r>
              <a:rPr lang="en-US" sz="2400" dirty="0">
                <a:solidFill>
                  <a:schemeClr val="bg1"/>
                </a:solidFill>
                <a:latin typeface="+mn-lt"/>
              </a:rPr>
              <a:t>. Can have variations on the same mark (both can be used). All </a:t>
            </a:r>
            <a:r>
              <a:rPr lang="en-US" sz="2400" dirty="0">
                <a:solidFill>
                  <a:srgbClr val="FFFF00"/>
                </a:solidFill>
                <a:latin typeface="+mn-lt"/>
              </a:rPr>
              <a:t>law requires </a:t>
            </a:r>
            <a:r>
              <a:rPr lang="en-US" sz="2400" dirty="0">
                <a:solidFill>
                  <a:schemeClr val="bg1"/>
                </a:solidFill>
                <a:latin typeface="+mn-lt"/>
              </a:rPr>
              <a:t>is that there</a:t>
            </a:r>
            <a:r>
              <a:rPr lang="en-CA" sz="2400" dirty="0">
                <a:solidFill>
                  <a:schemeClr val="bg1"/>
                </a:solidFill>
                <a:latin typeface="+mn-lt"/>
              </a:rPr>
              <a:t> i</a:t>
            </a:r>
            <a:r>
              <a:rPr lang="en-US" sz="2400" dirty="0">
                <a:solidFill>
                  <a:schemeClr val="bg1"/>
                </a:solidFill>
                <a:latin typeface="+mn-lt"/>
              </a:rPr>
              <a:t>s </a:t>
            </a:r>
            <a:r>
              <a:rPr lang="en-US" sz="2400" dirty="0">
                <a:solidFill>
                  <a:srgbClr val="FFFF00"/>
                </a:solidFill>
                <a:latin typeface="+mn-lt"/>
              </a:rPr>
              <a:t>maintenance of recognizability to avoid confusion</a:t>
            </a:r>
            <a:r>
              <a:rPr lang="en-US" sz="2400" dirty="0">
                <a:solidFill>
                  <a:schemeClr val="bg1"/>
                </a:solidFill>
                <a:latin typeface="+mn-lt"/>
              </a:rPr>
              <a:t> of unaware purchasers. (</a:t>
            </a:r>
            <a:r>
              <a:rPr lang="en-US" sz="2400" dirty="0" err="1">
                <a:solidFill>
                  <a:schemeClr val="bg1"/>
                </a:solidFill>
                <a:latin typeface="+mn-lt"/>
              </a:rPr>
              <a:t>Promafil</a:t>
            </a:r>
            <a:r>
              <a:rPr lang="en-US" sz="2400" dirty="0">
                <a:solidFill>
                  <a:schemeClr val="bg1"/>
                </a:solidFill>
                <a:latin typeface="+mn-lt"/>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243</a:t>
            </a:fld>
            <a:endParaRPr lang="en-US"/>
          </a:p>
        </p:txBody>
      </p:sp>
    </p:spTree>
    <p:extLst>
      <p:ext uri="{BB962C8B-B14F-4D97-AF65-F5344CB8AC3E}">
        <p14:creationId xmlns:p14="http://schemas.microsoft.com/office/powerpoint/2010/main" val="130982016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237507" y="1211283"/>
            <a:ext cx="8680862" cy="4538260"/>
          </a:xfrm>
        </p:spPr>
        <p:txBody>
          <a:bodyPr>
            <a:normAutofit/>
          </a:bodyPr>
          <a:lstStyle/>
          <a:p>
            <a:pPr marL="0" indent="0">
              <a:lnSpc>
                <a:spcPct val="100000"/>
              </a:lnSpc>
              <a:buNone/>
            </a:pPr>
            <a:r>
              <a:rPr lang="en-CA" sz="2600" i="1" dirty="0">
                <a:solidFill>
                  <a:srgbClr val="00B0F0"/>
                </a:solidFill>
                <a:latin typeface="+mn-lt"/>
              </a:rPr>
              <a:t>Promafil Canada </a:t>
            </a:r>
            <a:r>
              <a:rPr lang="en-CA" sz="2600" i="1" dirty="0" err="1">
                <a:solidFill>
                  <a:srgbClr val="00B0F0"/>
                </a:solidFill>
                <a:latin typeface="+mn-lt"/>
              </a:rPr>
              <a:t>Ltée</a:t>
            </a:r>
            <a:r>
              <a:rPr lang="en-CA" sz="2600" i="1" dirty="0">
                <a:solidFill>
                  <a:srgbClr val="00B0F0"/>
                </a:solidFill>
                <a:latin typeface="+mn-lt"/>
              </a:rPr>
              <a:t> v. </a:t>
            </a:r>
            <a:r>
              <a:rPr lang="en-CA" sz="2600" i="1" dirty="0" err="1">
                <a:solidFill>
                  <a:srgbClr val="00B0F0"/>
                </a:solidFill>
                <a:latin typeface="+mn-lt"/>
              </a:rPr>
              <a:t>Munsingwear</a:t>
            </a:r>
            <a:r>
              <a:rPr lang="en-CA" sz="2600" i="1" dirty="0">
                <a:solidFill>
                  <a:srgbClr val="00B0F0"/>
                </a:solidFill>
                <a:latin typeface="+mn-lt"/>
              </a:rPr>
              <a:t> Inc. </a:t>
            </a:r>
            <a:r>
              <a:rPr lang="en-CA" sz="2600" dirty="0">
                <a:solidFill>
                  <a:schemeClr val="bg1"/>
                </a:solidFill>
                <a:latin typeface="+mn-lt"/>
              </a:rPr>
              <a:t>(1992), 44 CPR (3d) 59, [1992] FCJ 611 (FCA).</a:t>
            </a:r>
            <a:endParaRPr lang="en-US" sz="2600" dirty="0">
              <a:solidFill>
                <a:schemeClr val="bg1"/>
              </a:solidFill>
              <a:latin typeface="+mn-lt"/>
            </a:endParaRPr>
          </a:p>
          <a:p>
            <a:pPr>
              <a:lnSpc>
                <a:spcPct val="100000"/>
              </a:lnSpc>
            </a:pPr>
            <a:r>
              <a:rPr lang="en-US" sz="2600" dirty="0">
                <a:solidFill>
                  <a:schemeClr val="bg1"/>
                </a:solidFill>
                <a:latin typeface="+mn-lt"/>
              </a:rPr>
              <a:t>At some point, a </a:t>
            </a:r>
            <a:r>
              <a:rPr lang="en-GB" sz="2600" dirty="0">
                <a:solidFill>
                  <a:srgbClr val="FFFF00"/>
                </a:solidFill>
                <a:latin typeface="+mn-lt"/>
              </a:rPr>
              <a:t>variation in a mark may be significant enough to constitute a new mark </a:t>
            </a:r>
          </a:p>
          <a:p>
            <a:pPr>
              <a:lnSpc>
                <a:spcPct val="100000"/>
              </a:lnSpc>
            </a:pPr>
            <a:r>
              <a:rPr lang="en-GB" sz="2600" dirty="0">
                <a:solidFill>
                  <a:schemeClr val="bg1"/>
                </a:solidFill>
                <a:latin typeface="+mn-lt"/>
              </a:rPr>
              <a:t>One question to ask: </a:t>
            </a:r>
            <a:r>
              <a:rPr lang="en-GB" sz="2600" dirty="0">
                <a:solidFill>
                  <a:srgbClr val="FFFF00"/>
                </a:solidFill>
                <a:latin typeface="+mn-lt"/>
              </a:rPr>
              <a:t>Has the mark varied so much as to confuse the consumer </a:t>
            </a:r>
            <a:r>
              <a:rPr lang="en-GB" sz="2600" dirty="0">
                <a:solidFill>
                  <a:schemeClr val="bg1"/>
                </a:solidFill>
                <a:latin typeface="+mn-lt"/>
              </a:rPr>
              <a:t>as to the source of the ware?</a:t>
            </a:r>
          </a:p>
          <a:p>
            <a:pPr>
              <a:lnSpc>
                <a:spcPct val="100000"/>
              </a:lnSpc>
            </a:pPr>
            <a:r>
              <a:rPr lang="en-GB" sz="2600" dirty="0">
                <a:solidFill>
                  <a:schemeClr val="bg1"/>
                </a:solidFill>
                <a:latin typeface="+mn-lt"/>
              </a:rPr>
              <a:t>Ongoing </a:t>
            </a:r>
            <a:r>
              <a:rPr lang="en-GB" sz="2600" dirty="0">
                <a:solidFill>
                  <a:srgbClr val="FFFF00"/>
                </a:solidFill>
                <a:latin typeface="+mn-lt"/>
              </a:rPr>
              <a:t>use of new mark </a:t>
            </a:r>
            <a:r>
              <a:rPr lang="en-GB" sz="2600" dirty="0">
                <a:solidFill>
                  <a:schemeClr val="bg1"/>
                </a:solidFill>
                <a:latin typeface="+mn-lt"/>
              </a:rPr>
              <a:t>could be </a:t>
            </a:r>
            <a:r>
              <a:rPr lang="en-GB" sz="2600" dirty="0">
                <a:solidFill>
                  <a:srgbClr val="FFFF00"/>
                </a:solidFill>
                <a:latin typeface="+mn-lt"/>
              </a:rPr>
              <a:t>abandonment of old</a:t>
            </a:r>
            <a:r>
              <a:rPr lang="en-GB" sz="2600" dirty="0">
                <a:solidFill>
                  <a:schemeClr val="bg1"/>
                </a:solidFill>
                <a:latin typeface="+mn-lt"/>
              </a:rPr>
              <a:t> mark.</a:t>
            </a:r>
          </a:p>
          <a:p>
            <a:pPr>
              <a:lnSpc>
                <a:spcPct val="100000"/>
              </a:lnSpc>
            </a:pPr>
            <a:r>
              <a:rPr lang="en-GB" sz="2600" dirty="0">
                <a:solidFill>
                  <a:schemeClr val="bg1"/>
                </a:solidFill>
                <a:latin typeface="+mn-lt"/>
              </a:rPr>
              <a:t>Take technology into account (reason for improvement of mark).</a:t>
            </a:r>
          </a:p>
        </p:txBody>
      </p:sp>
      <p:sp>
        <p:nvSpPr>
          <p:cNvPr id="4" name="Slide Number Placeholder 3"/>
          <p:cNvSpPr>
            <a:spLocks noGrp="1"/>
          </p:cNvSpPr>
          <p:nvPr>
            <p:ph type="sldNum" sz="quarter" idx="12"/>
          </p:nvPr>
        </p:nvSpPr>
        <p:spPr/>
        <p:txBody>
          <a:bodyPr/>
          <a:lstStyle/>
          <a:p>
            <a:fld id="{600857A6-B069-5747-8C2C-4237D03FF20B}" type="slidenum">
              <a:rPr lang="en-US" smtClean="0"/>
              <a:t>244</a:t>
            </a:fld>
            <a:endParaRPr lang="en-US"/>
          </a:p>
        </p:txBody>
      </p:sp>
    </p:spTree>
    <p:extLst>
      <p:ext uri="{BB962C8B-B14F-4D97-AF65-F5344CB8AC3E}">
        <p14:creationId xmlns:p14="http://schemas.microsoft.com/office/powerpoint/2010/main" val="80001807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0072"/>
            <a:ext cx="8229600" cy="50913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54380" y="529205"/>
            <a:ext cx="8989620" cy="5384707"/>
          </a:xfrm>
        </p:spPr>
        <p:txBody>
          <a:bodyPr>
            <a:noAutofit/>
          </a:bodyPr>
          <a:lstStyle/>
          <a:p>
            <a:pPr marL="0" indent="0">
              <a:lnSpc>
                <a:spcPct val="110000"/>
              </a:lnSpc>
              <a:buNone/>
            </a:pPr>
            <a:r>
              <a:rPr lang="en-CA" sz="2100" i="1" dirty="0">
                <a:solidFill>
                  <a:srgbClr val="00B0F0"/>
                </a:solidFill>
                <a:latin typeface="+mn-lt"/>
              </a:rPr>
              <a:t>Promafil Canada </a:t>
            </a:r>
            <a:r>
              <a:rPr lang="en-CA" sz="2100" i="1" dirty="0" err="1">
                <a:solidFill>
                  <a:srgbClr val="00B0F0"/>
                </a:solidFill>
                <a:latin typeface="+mn-lt"/>
              </a:rPr>
              <a:t>Ltée</a:t>
            </a:r>
            <a:r>
              <a:rPr lang="en-CA" sz="2100" i="1" dirty="0">
                <a:solidFill>
                  <a:srgbClr val="00B0F0"/>
                </a:solidFill>
                <a:latin typeface="+mn-lt"/>
              </a:rPr>
              <a:t> v. </a:t>
            </a:r>
            <a:r>
              <a:rPr lang="en-CA" sz="2100" i="1" dirty="0" err="1">
                <a:solidFill>
                  <a:srgbClr val="00B0F0"/>
                </a:solidFill>
                <a:latin typeface="+mn-lt"/>
              </a:rPr>
              <a:t>Munsingwear</a:t>
            </a:r>
            <a:r>
              <a:rPr lang="en-CA" sz="2100" i="1" dirty="0">
                <a:solidFill>
                  <a:srgbClr val="00B0F0"/>
                </a:solidFill>
                <a:latin typeface="+mn-lt"/>
              </a:rPr>
              <a:t> Inc. </a:t>
            </a:r>
          </a:p>
          <a:p>
            <a:pPr marL="0" indent="0">
              <a:lnSpc>
                <a:spcPct val="110000"/>
              </a:lnSpc>
              <a:buNone/>
            </a:pPr>
            <a:r>
              <a:rPr lang="en-CA" sz="2100" dirty="0">
                <a:solidFill>
                  <a:schemeClr val="bg1"/>
                </a:solidFill>
                <a:latin typeface="+mn-lt"/>
              </a:rPr>
              <a:t>FCA  (</a:t>
            </a:r>
            <a:r>
              <a:rPr lang="en-CA" sz="2100" dirty="0" err="1">
                <a:solidFill>
                  <a:schemeClr val="bg1"/>
                </a:solidFill>
                <a:latin typeface="+mn-lt"/>
              </a:rPr>
              <a:t>MacGuigan</a:t>
            </a:r>
            <a:r>
              <a:rPr lang="en-CA" sz="2100" dirty="0">
                <a:solidFill>
                  <a:schemeClr val="bg1"/>
                </a:solidFill>
                <a:latin typeface="+mn-lt"/>
              </a:rPr>
              <a:t> JA) held:</a:t>
            </a:r>
          </a:p>
          <a:p>
            <a:pPr>
              <a:lnSpc>
                <a:spcPct val="110000"/>
              </a:lnSpc>
            </a:pPr>
            <a:r>
              <a:rPr lang="en-GB" sz="2100" dirty="0">
                <a:solidFill>
                  <a:srgbClr val="FFFF00"/>
                </a:solidFill>
                <a:latin typeface="+mn-lt"/>
              </a:rPr>
              <a:t>Here differences are only petty </a:t>
            </a:r>
            <a:r>
              <a:rPr lang="en-GB" sz="2100" dirty="0">
                <a:solidFill>
                  <a:schemeClr val="bg1"/>
                </a:solidFill>
                <a:latin typeface="+mn-lt"/>
              </a:rPr>
              <a:t>and when used concurrently, </a:t>
            </a:r>
            <a:r>
              <a:rPr lang="en-GB" sz="2100" dirty="0">
                <a:solidFill>
                  <a:srgbClr val="FFFF00"/>
                </a:solidFill>
                <a:latin typeface="+mn-lt"/>
              </a:rPr>
              <a:t>one is still the variation of the other</a:t>
            </a:r>
            <a:r>
              <a:rPr lang="en-GB" sz="2100" dirty="0">
                <a:solidFill>
                  <a:schemeClr val="bg1"/>
                </a:solidFill>
                <a:latin typeface="+mn-lt"/>
              </a:rPr>
              <a:t>. A modified variant can co-exist with original…</a:t>
            </a:r>
            <a:endParaRPr lang="en-CA" sz="2100" dirty="0">
              <a:solidFill>
                <a:schemeClr val="bg1"/>
              </a:solidFill>
              <a:latin typeface="+mn-lt"/>
            </a:endParaRPr>
          </a:p>
          <a:p>
            <a:pPr>
              <a:lnSpc>
                <a:spcPct val="110000"/>
              </a:lnSpc>
            </a:pPr>
            <a:r>
              <a:rPr lang="en-GB" sz="2100" dirty="0">
                <a:solidFill>
                  <a:schemeClr val="bg1"/>
                </a:solidFill>
                <a:latin typeface="+mn-lt"/>
              </a:rPr>
              <a:t>The </a:t>
            </a:r>
            <a:r>
              <a:rPr lang="en-GB" sz="2100" dirty="0">
                <a:solidFill>
                  <a:srgbClr val="FFFF00"/>
                </a:solidFill>
                <a:latin typeface="+mn-lt"/>
              </a:rPr>
              <a:t>second design doesn’t have to replace the first design</a:t>
            </a:r>
            <a:r>
              <a:rPr lang="en-GB" sz="2100" dirty="0">
                <a:solidFill>
                  <a:schemeClr val="bg1"/>
                </a:solidFill>
                <a:latin typeface="+mn-lt"/>
              </a:rPr>
              <a:t>. </a:t>
            </a:r>
            <a:r>
              <a:rPr lang="en-GB" sz="2100" dirty="0">
                <a:solidFill>
                  <a:srgbClr val="FFFF00"/>
                </a:solidFill>
                <a:latin typeface="+mn-lt"/>
              </a:rPr>
              <a:t>There can be variations on the same design</a:t>
            </a:r>
            <a:r>
              <a:rPr lang="en-GB" sz="2100" dirty="0">
                <a:solidFill>
                  <a:schemeClr val="bg1"/>
                </a:solidFill>
                <a:latin typeface="+mn-lt"/>
              </a:rPr>
              <a:t>. The law can tolerate multiple variations of the same mark. Though, every variation is playing with fire… </a:t>
            </a:r>
            <a:endParaRPr lang="en-CA" sz="2100" dirty="0">
              <a:solidFill>
                <a:schemeClr val="bg1"/>
              </a:solidFill>
              <a:latin typeface="+mn-lt"/>
            </a:endParaRPr>
          </a:p>
          <a:p>
            <a:pPr>
              <a:lnSpc>
                <a:spcPct val="110000"/>
              </a:lnSpc>
            </a:pPr>
            <a:r>
              <a:rPr lang="en-GB" sz="2100" dirty="0">
                <a:solidFill>
                  <a:srgbClr val="FFFF00"/>
                </a:solidFill>
                <a:latin typeface="+mn-lt"/>
              </a:rPr>
              <a:t>If </a:t>
            </a:r>
            <a:r>
              <a:rPr lang="en-GB" sz="2100" dirty="0">
                <a:solidFill>
                  <a:schemeClr val="bg1"/>
                </a:solidFill>
                <a:latin typeface="+mn-lt"/>
              </a:rPr>
              <a:t>variation is </a:t>
            </a:r>
            <a:r>
              <a:rPr lang="en-GB" sz="2100" dirty="0">
                <a:solidFill>
                  <a:srgbClr val="FFFF00"/>
                </a:solidFill>
                <a:latin typeface="+mn-lt"/>
              </a:rPr>
              <a:t>too different then it would be a new mark </a:t>
            </a:r>
            <a:r>
              <a:rPr lang="en-GB" sz="2100" dirty="0">
                <a:solidFill>
                  <a:schemeClr val="bg1"/>
                </a:solidFill>
                <a:latin typeface="+mn-lt"/>
              </a:rPr>
              <a:t>or non-use of registered mark…</a:t>
            </a:r>
            <a:endParaRPr lang="en-CA" sz="2100" dirty="0">
              <a:solidFill>
                <a:schemeClr val="bg1"/>
              </a:solidFill>
              <a:latin typeface="+mn-lt"/>
            </a:endParaRPr>
          </a:p>
          <a:p>
            <a:pPr>
              <a:lnSpc>
                <a:spcPct val="110000"/>
              </a:lnSpc>
            </a:pPr>
            <a:r>
              <a:rPr lang="en-GB" sz="2100" dirty="0">
                <a:solidFill>
                  <a:schemeClr val="bg1"/>
                </a:solidFill>
                <a:latin typeface="+mn-lt"/>
              </a:rPr>
              <a:t>The </a:t>
            </a:r>
            <a:r>
              <a:rPr lang="en-GB" sz="2100" dirty="0">
                <a:solidFill>
                  <a:srgbClr val="FFFF00"/>
                </a:solidFill>
                <a:latin typeface="+mn-lt"/>
              </a:rPr>
              <a:t>key is to maintain recognisability and avoid confusion of unaware purchasers</a:t>
            </a:r>
            <a:r>
              <a:rPr lang="en-GB" sz="2100" dirty="0">
                <a:solidFill>
                  <a:schemeClr val="bg1"/>
                </a:solidFill>
                <a:latin typeface="+mn-lt"/>
              </a:rPr>
              <a:t>. If the same dominant features of the design are maintained, and the differences are petty – the unaware purchaser will not be misled.</a:t>
            </a:r>
            <a:endParaRPr lang="en-US" sz="2100" dirty="0">
              <a:solidFill>
                <a:schemeClr val="bg1"/>
              </a:solidFill>
              <a:latin typeface="+mn-lt"/>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245</a:t>
            </a:fld>
            <a:endParaRPr lang="en-US"/>
          </a:p>
        </p:txBody>
      </p:sp>
    </p:spTree>
    <p:extLst>
      <p:ext uri="{BB962C8B-B14F-4D97-AF65-F5344CB8AC3E}">
        <p14:creationId xmlns:p14="http://schemas.microsoft.com/office/powerpoint/2010/main" val="34342956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878"/>
            <a:ext cx="8229600" cy="855023"/>
          </a:xfrm>
        </p:spPr>
        <p:txBody>
          <a:bodyPr>
            <a:normAutofit/>
          </a:bodyPr>
          <a:lstStyle/>
          <a:p>
            <a:r>
              <a:rPr lang="en-US" b="1" dirty="0">
                <a:solidFill>
                  <a:srgbClr val="FFFF00"/>
                </a:solidFill>
              </a:rPr>
              <a:t>Trademarks	</a:t>
            </a:r>
          </a:p>
        </p:txBody>
      </p:sp>
      <p:sp>
        <p:nvSpPr>
          <p:cNvPr id="2" name="Content Placeholder 1"/>
          <p:cNvSpPr>
            <a:spLocks noGrp="1"/>
          </p:cNvSpPr>
          <p:nvPr>
            <p:ph idx="1"/>
          </p:nvPr>
        </p:nvSpPr>
        <p:spPr>
          <a:xfrm>
            <a:off x="457200" y="961902"/>
            <a:ext cx="8229600" cy="4787642"/>
          </a:xfrm>
        </p:spPr>
        <p:txBody>
          <a:bodyPr>
            <a:normAutofit fontScale="92500" lnSpcReduction="10000"/>
          </a:bodyPr>
          <a:lstStyle/>
          <a:p>
            <a:pPr marL="0" indent="0">
              <a:lnSpc>
                <a:spcPct val="110000"/>
              </a:lnSpc>
              <a:buNone/>
            </a:pPr>
            <a:r>
              <a:rPr lang="en-CA" sz="3200" dirty="0">
                <a:solidFill>
                  <a:schemeClr val="bg1"/>
                </a:solidFill>
              </a:rPr>
              <a:t>Are the provisions of the TMA allowing for challenges to TM registration:</a:t>
            </a:r>
          </a:p>
          <a:p>
            <a:pPr>
              <a:lnSpc>
                <a:spcPct val="110000"/>
              </a:lnSpc>
            </a:pPr>
            <a:r>
              <a:rPr lang="en-CA" sz="3200" dirty="0">
                <a:solidFill>
                  <a:srgbClr val="FFFF00"/>
                </a:solidFill>
              </a:rPr>
              <a:t>Weighted too heavily in favour of persons that have registered marks </a:t>
            </a:r>
            <a:r>
              <a:rPr lang="en-CA" sz="3200" dirty="0">
                <a:solidFill>
                  <a:schemeClr val="bg1"/>
                </a:solidFill>
              </a:rPr>
              <a:t>(or are applying to have a mark registered)?</a:t>
            </a:r>
          </a:p>
          <a:p>
            <a:pPr>
              <a:lnSpc>
                <a:spcPct val="110000"/>
              </a:lnSpc>
            </a:pPr>
            <a:r>
              <a:rPr lang="en-CA" sz="3200" dirty="0">
                <a:solidFill>
                  <a:srgbClr val="FFFF00"/>
                </a:solidFill>
              </a:rPr>
              <a:t>Weighted too heavily in favour of persons </a:t>
            </a:r>
            <a:r>
              <a:rPr lang="en-CA" sz="3200" dirty="0">
                <a:solidFill>
                  <a:schemeClr val="bg1"/>
                </a:solidFill>
              </a:rPr>
              <a:t>wishing to </a:t>
            </a:r>
            <a:r>
              <a:rPr lang="en-CA" sz="3200" dirty="0">
                <a:solidFill>
                  <a:srgbClr val="FFFF00"/>
                </a:solidFill>
              </a:rPr>
              <a:t>oppose or invalidate </a:t>
            </a:r>
            <a:r>
              <a:rPr lang="en-CA" sz="3200" dirty="0">
                <a:solidFill>
                  <a:schemeClr val="bg1"/>
                </a:solidFill>
              </a:rPr>
              <a:t>a registration?</a:t>
            </a:r>
          </a:p>
          <a:p>
            <a:pPr>
              <a:lnSpc>
                <a:spcPct val="110000"/>
              </a:lnSpc>
            </a:pPr>
            <a:r>
              <a:rPr lang="en-CA" sz="3200" dirty="0">
                <a:solidFill>
                  <a:srgbClr val="FFFF00"/>
                </a:solidFill>
              </a:rPr>
              <a:t>Adequately balanced </a:t>
            </a:r>
            <a:r>
              <a:rPr lang="en-CA" sz="3200" dirty="0">
                <a:solidFill>
                  <a:schemeClr val="bg1"/>
                </a:solidFill>
              </a:rPr>
              <a:t>between both parties (and the public interest more broadly)?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246</a:t>
            </a:fld>
            <a:endParaRPr lang="en-US"/>
          </a:p>
        </p:txBody>
      </p:sp>
    </p:spTree>
    <p:extLst>
      <p:ext uri="{BB962C8B-B14F-4D97-AF65-F5344CB8AC3E}">
        <p14:creationId xmlns:p14="http://schemas.microsoft.com/office/powerpoint/2010/main" val="323029449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4" name="TextBox 3">
            <a:extLst>
              <a:ext uri="{FF2B5EF4-FFF2-40B4-BE49-F238E27FC236}">
                <a16:creationId xmlns:a16="http://schemas.microsoft.com/office/drawing/2014/main" id="{54BEDF26-5884-C146-95A8-42084130155B}"/>
              </a:ext>
            </a:extLst>
          </p:cNvPr>
          <p:cNvSpPr txBox="1"/>
          <p:nvPr/>
        </p:nvSpPr>
        <p:spPr>
          <a:xfrm>
            <a:off x="2556063" y="1662544"/>
            <a:ext cx="4176143" cy="3170099"/>
          </a:xfrm>
          <a:prstGeom prst="rect">
            <a:avLst/>
          </a:prstGeom>
          <a:noFill/>
        </p:spPr>
        <p:txBody>
          <a:bodyPr wrap="none" rtlCol="0">
            <a:spAutoFit/>
          </a:bodyPr>
          <a:lstStyle/>
          <a:p>
            <a:r>
              <a:rPr lang="en-US" sz="20000" dirty="0">
                <a:solidFill>
                  <a:srgbClr val="92D050"/>
                </a:solidFill>
              </a:rPr>
              <a:t>™</a:t>
            </a:r>
            <a:r>
              <a:rPr lang="en-US" sz="20000" dirty="0">
                <a:solidFill>
                  <a:srgbClr val="FF0000"/>
                </a:solidFill>
              </a:rPr>
              <a:t>2</a:t>
            </a:r>
            <a:endParaRPr lang="en-US" dirty="0">
              <a:solidFill>
                <a:srgbClr val="FF0000"/>
              </a:solidFill>
            </a:endParaRPr>
          </a:p>
        </p:txBody>
      </p:sp>
    </p:spTree>
    <p:extLst>
      <p:ext uri="{BB962C8B-B14F-4D97-AF65-F5344CB8AC3E}">
        <p14:creationId xmlns:p14="http://schemas.microsoft.com/office/powerpoint/2010/main" val="17644163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3138" y="148101"/>
            <a:ext cx="8217724" cy="743145"/>
          </a:xfrm>
        </p:spPr>
        <p:txBody>
          <a:bodyPr>
            <a:normAutofit fontScale="90000"/>
          </a:bodyPr>
          <a:lstStyle/>
          <a:p>
            <a:pPr algn="ctr"/>
            <a:br>
              <a:rPr lang="en-US" b="1" dirty="0">
                <a:solidFill>
                  <a:srgbClr val="FFFF00"/>
                </a:solidFill>
              </a:rPr>
            </a:br>
            <a:r>
              <a:rPr lang="en-US" b="1" dirty="0">
                <a:solidFill>
                  <a:srgbClr val="FFFF00"/>
                </a:solidFill>
              </a:rPr>
              <a:t>Trademarks</a:t>
            </a:r>
            <a:r>
              <a:rPr lang="en-US" b="1" dirty="0">
                <a:solidFill>
                  <a:srgbClr val="FF0000"/>
                </a:solidFill>
              </a:rPr>
              <a:t>: </a:t>
            </a:r>
            <a:r>
              <a:rPr lang="en-US" dirty="0">
                <a:solidFill>
                  <a:schemeClr val="bg1"/>
                </a:solidFill>
              </a:rPr>
              <a:t>Doctrine of </a:t>
            </a:r>
            <a:r>
              <a:rPr lang="en-US" dirty="0">
                <a:solidFill>
                  <a:srgbClr val="FF0000"/>
                </a:solidFill>
                <a:latin typeface="Comic Sans MS" panose="030F0902030302020204" pitchFamily="66" charset="0"/>
              </a:rPr>
              <a:t>Confusion</a:t>
            </a:r>
            <a:br>
              <a:rPr lang="en-US" dirty="0">
                <a:solidFill>
                  <a:schemeClr val="bg1"/>
                </a:solidFill>
              </a:rPr>
            </a:br>
            <a:endParaRPr lang="en-US" b="1" dirty="0"/>
          </a:p>
        </p:txBody>
      </p:sp>
      <p:sp>
        <p:nvSpPr>
          <p:cNvPr id="4" name="Slide Number Placeholder 3"/>
          <p:cNvSpPr>
            <a:spLocks noGrp="1"/>
          </p:cNvSpPr>
          <p:nvPr>
            <p:ph type="sldNum" sz="quarter" idx="12"/>
          </p:nvPr>
        </p:nvSpPr>
        <p:spPr/>
        <p:txBody>
          <a:bodyPr/>
          <a:lstStyle/>
          <a:p>
            <a:fld id="{600857A6-B069-5747-8C2C-4237D03FF20B}" type="slidenum">
              <a:rPr lang="en-US" smtClean="0"/>
              <a:t>248</a:t>
            </a:fld>
            <a:endParaRPr lang="en-US"/>
          </a:p>
        </p:txBody>
      </p:sp>
      <p:pic>
        <p:nvPicPr>
          <p:cNvPr id="1026" name="Picture 2" descr="Obi-Wan Kenobi &quot;Visible Confusion&quot; Reaction | Know Your Meme">
            <a:extLst>
              <a:ext uri="{FF2B5EF4-FFF2-40B4-BE49-F238E27FC236}">
                <a16:creationId xmlns:a16="http://schemas.microsoft.com/office/drawing/2014/main" id="{C7ABFC74-FD99-264E-982A-2AB7ED1F2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67" y="1416429"/>
            <a:ext cx="7151266" cy="402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8584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387323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F73EBB6-7D93-2D46-AD01-371C97DDF879}"/>
              </a:ext>
            </a:extLst>
          </p:cNvPr>
          <p:cNvPicPr>
            <a:picLocks noChangeAspect="1"/>
          </p:cNvPicPr>
          <p:nvPr/>
        </p:nvPicPr>
        <p:blipFill>
          <a:blip r:embed="rId2"/>
          <a:stretch>
            <a:fillRect/>
          </a:stretch>
        </p:blipFill>
        <p:spPr>
          <a:xfrm>
            <a:off x="2166781" y="256478"/>
            <a:ext cx="4810438" cy="5511580"/>
          </a:xfrm>
          <a:prstGeom prst="rect">
            <a:avLst/>
          </a:prstGeom>
        </p:spPr>
      </p:pic>
    </p:spTree>
    <p:extLst>
      <p:ext uri="{BB962C8B-B14F-4D97-AF65-F5344CB8AC3E}">
        <p14:creationId xmlns:p14="http://schemas.microsoft.com/office/powerpoint/2010/main" val="56304306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36726288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87507"/>
            <a:ext cx="8229600" cy="4431723"/>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UNTIL NEXT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TIME</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11004117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08274440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75546394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327055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CA53B49-C276-9647-9A99-7D2CABFB7E86}"/>
              </a:ext>
            </a:extLst>
          </p:cNvPr>
          <p:cNvPicPr>
            <a:picLocks noChangeAspect="1"/>
          </p:cNvPicPr>
          <p:nvPr/>
        </p:nvPicPr>
        <p:blipFill>
          <a:blip r:embed="rId2"/>
          <a:stretch>
            <a:fillRect/>
          </a:stretch>
        </p:blipFill>
        <p:spPr>
          <a:xfrm>
            <a:off x="2240622" y="144965"/>
            <a:ext cx="4662755" cy="5698273"/>
          </a:xfrm>
          <a:prstGeom prst="rect">
            <a:avLst/>
          </a:prstGeom>
        </p:spPr>
      </p:pic>
    </p:spTree>
    <p:extLst>
      <p:ext uri="{BB962C8B-B14F-4D97-AF65-F5344CB8AC3E}">
        <p14:creationId xmlns:p14="http://schemas.microsoft.com/office/powerpoint/2010/main" val="2501358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67D8FDD-4F9B-7643-B30A-98118609D09E}"/>
              </a:ext>
            </a:extLst>
          </p:cNvPr>
          <p:cNvPicPr>
            <a:picLocks noChangeAspect="1"/>
          </p:cNvPicPr>
          <p:nvPr/>
        </p:nvPicPr>
        <p:blipFill>
          <a:blip r:embed="rId2"/>
          <a:stretch>
            <a:fillRect/>
          </a:stretch>
        </p:blipFill>
        <p:spPr>
          <a:xfrm>
            <a:off x="2024593" y="289931"/>
            <a:ext cx="5094814" cy="5408341"/>
          </a:xfrm>
          <a:prstGeom prst="rect">
            <a:avLst/>
          </a:prstGeom>
        </p:spPr>
      </p:pic>
    </p:spTree>
    <p:extLst>
      <p:ext uri="{BB962C8B-B14F-4D97-AF65-F5344CB8AC3E}">
        <p14:creationId xmlns:p14="http://schemas.microsoft.com/office/powerpoint/2010/main" val="1983649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E2FB72E-5178-7E4D-A167-AC04FC5EEB03}"/>
              </a:ext>
            </a:extLst>
          </p:cNvPr>
          <p:cNvPicPr>
            <a:picLocks noChangeAspect="1"/>
          </p:cNvPicPr>
          <p:nvPr/>
        </p:nvPicPr>
        <p:blipFill>
          <a:blip r:embed="rId2"/>
          <a:stretch>
            <a:fillRect/>
          </a:stretch>
        </p:blipFill>
        <p:spPr>
          <a:xfrm>
            <a:off x="2278391" y="178420"/>
            <a:ext cx="4417933" cy="5597912"/>
          </a:xfrm>
          <a:prstGeom prst="rect">
            <a:avLst/>
          </a:prstGeom>
        </p:spPr>
      </p:pic>
    </p:spTree>
    <p:extLst>
      <p:ext uri="{BB962C8B-B14F-4D97-AF65-F5344CB8AC3E}">
        <p14:creationId xmlns:p14="http://schemas.microsoft.com/office/powerpoint/2010/main" val="1266832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5934C3E-21AC-E94C-9B35-0976408D5721}"/>
              </a:ext>
            </a:extLst>
          </p:cNvPr>
          <p:cNvPicPr>
            <a:picLocks noChangeAspect="1"/>
          </p:cNvPicPr>
          <p:nvPr/>
        </p:nvPicPr>
        <p:blipFill>
          <a:blip r:embed="rId2"/>
          <a:stretch>
            <a:fillRect/>
          </a:stretch>
        </p:blipFill>
        <p:spPr>
          <a:xfrm>
            <a:off x="1833875" y="111513"/>
            <a:ext cx="5476250" cy="5709424"/>
          </a:xfrm>
          <a:prstGeom prst="rect">
            <a:avLst/>
          </a:prstGeom>
        </p:spPr>
      </p:pic>
    </p:spTree>
    <p:extLst>
      <p:ext uri="{BB962C8B-B14F-4D97-AF65-F5344CB8AC3E}">
        <p14:creationId xmlns:p14="http://schemas.microsoft.com/office/powerpoint/2010/main" val="2576819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1613-7F8F-E246-A0C2-9BA83B1081F1}"/>
              </a:ext>
            </a:extLst>
          </p:cNvPr>
          <p:cNvSpPr>
            <a:spLocks noGrp="1"/>
          </p:cNvSpPr>
          <p:nvPr>
            <p:ph type="title"/>
          </p:nvPr>
        </p:nvSpPr>
        <p:spPr>
          <a:xfrm>
            <a:off x="457200" y="0"/>
            <a:ext cx="8229600" cy="1016000"/>
          </a:xfrm>
        </p:spPr>
        <p:txBody>
          <a:bodyPr/>
          <a:lstStyle/>
          <a:p>
            <a:pPr algn="ctr"/>
            <a:r>
              <a:rPr lang="en-US" dirty="0">
                <a:solidFill>
                  <a:schemeClr val="bg1"/>
                </a:solidFill>
              </a:rPr>
              <a:t>Any Questions</a:t>
            </a:r>
            <a:r>
              <a:rPr lang="en-US" dirty="0">
                <a:solidFill>
                  <a:srgbClr val="FFFF00"/>
                </a:solidFill>
              </a:rPr>
              <a:t>?</a:t>
            </a:r>
            <a:r>
              <a:rPr lang="en-US" dirty="0">
                <a:solidFill>
                  <a:srgbClr val="FF0000"/>
                </a:solidFill>
              </a:rPr>
              <a:t>…</a:t>
            </a:r>
          </a:p>
        </p:txBody>
      </p:sp>
      <p:pic>
        <p:nvPicPr>
          <p:cNvPr id="4" name="Picture 3" descr="Graphical user interface, text, application, email&#10;&#10;Description automatically generated">
            <a:extLst>
              <a:ext uri="{FF2B5EF4-FFF2-40B4-BE49-F238E27FC236}">
                <a16:creationId xmlns:a16="http://schemas.microsoft.com/office/drawing/2014/main" id="{14BB107A-1E4B-5F4F-B3B3-3FCA56D8383C}"/>
              </a:ext>
            </a:extLst>
          </p:cNvPr>
          <p:cNvPicPr>
            <a:picLocks noChangeAspect="1"/>
          </p:cNvPicPr>
          <p:nvPr/>
        </p:nvPicPr>
        <p:blipFill>
          <a:blip r:embed="rId2"/>
          <a:stretch>
            <a:fillRect/>
          </a:stretch>
        </p:blipFill>
        <p:spPr>
          <a:xfrm>
            <a:off x="2306107" y="1031283"/>
            <a:ext cx="4241838" cy="4795434"/>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D937378-6ED9-2448-82B2-DA30ED7AD12A}"/>
                  </a:ext>
                </a:extLst>
              </p14:cNvPr>
              <p14:cNvContentPartPr/>
              <p14:nvPr/>
            </p14:nvContentPartPr>
            <p14:xfrm>
              <a:off x="4274706" y="1819043"/>
              <a:ext cx="639720" cy="338040"/>
            </p14:xfrm>
          </p:contentPart>
        </mc:Choice>
        <mc:Fallback xmlns="">
          <p:pic>
            <p:nvPicPr>
              <p:cNvPr id="6" name="Ink 5">
                <a:extLst>
                  <a:ext uri="{FF2B5EF4-FFF2-40B4-BE49-F238E27FC236}">
                    <a16:creationId xmlns:a16="http://schemas.microsoft.com/office/drawing/2014/main" id="{7D937378-6ED9-2448-82B2-DA30ED7AD12A}"/>
                  </a:ext>
                </a:extLst>
              </p:cNvPr>
              <p:cNvPicPr/>
              <p:nvPr/>
            </p:nvPicPr>
            <p:blipFill>
              <a:blip r:embed="rId4"/>
              <a:stretch>
                <a:fillRect/>
              </a:stretch>
            </p:blipFill>
            <p:spPr>
              <a:xfrm>
                <a:off x="4266066" y="1810403"/>
                <a:ext cx="657360" cy="355680"/>
              </a:xfrm>
              <a:prstGeom prst="rect">
                <a:avLst/>
              </a:prstGeom>
            </p:spPr>
          </p:pic>
        </mc:Fallback>
      </mc:AlternateContent>
    </p:spTree>
    <p:extLst>
      <p:ext uri="{BB962C8B-B14F-4D97-AF65-F5344CB8AC3E}">
        <p14:creationId xmlns:p14="http://schemas.microsoft.com/office/powerpoint/2010/main" val="3951494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DAD85DB-B8BD-504D-AC4F-84F2305D48D7}"/>
              </a:ext>
            </a:extLst>
          </p:cNvPr>
          <p:cNvPicPr>
            <a:picLocks noChangeAspect="1"/>
          </p:cNvPicPr>
          <p:nvPr/>
        </p:nvPicPr>
        <p:blipFill>
          <a:blip r:embed="rId2"/>
          <a:stretch>
            <a:fillRect/>
          </a:stretch>
        </p:blipFill>
        <p:spPr>
          <a:xfrm>
            <a:off x="2335156" y="144966"/>
            <a:ext cx="4473688" cy="5736567"/>
          </a:xfrm>
          <a:prstGeom prst="rect">
            <a:avLst/>
          </a:prstGeom>
        </p:spPr>
      </p:pic>
    </p:spTree>
    <p:extLst>
      <p:ext uri="{BB962C8B-B14F-4D97-AF65-F5344CB8AC3E}">
        <p14:creationId xmlns:p14="http://schemas.microsoft.com/office/powerpoint/2010/main" val="3804893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1C049CB-A7B7-854C-8148-3BD100204EFB}"/>
              </a:ext>
            </a:extLst>
          </p:cNvPr>
          <p:cNvPicPr>
            <a:picLocks noChangeAspect="1"/>
          </p:cNvPicPr>
          <p:nvPr/>
        </p:nvPicPr>
        <p:blipFill>
          <a:blip r:embed="rId2"/>
          <a:stretch>
            <a:fillRect/>
          </a:stretch>
        </p:blipFill>
        <p:spPr>
          <a:xfrm>
            <a:off x="148998" y="1315843"/>
            <a:ext cx="8846004" cy="4027449"/>
          </a:xfrm>
          <a:prstGeom prst="rect">
            <a:avLst/>
          </a:prstGeom>
        </p:spPr>
      </p:pic>
    </p:spTree>
    <p:extLst>
      <p:ext uri="{BB962C8B-B14F-4D97-AF65-F5344CB8AC3E}">
        <p14:creationId xmlns:p14="http://schemas.microsoft.com/office/powerpoint/2010/main" val="1158326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6D4A8A03-C2EF-F448-BD70-1FAC9FB9E7B1}"/>
              </a:ext>
            </a:extLst>
          </p:cNvPr>
          <p:cNvPicPr>
            <a:picLocks noChangeAspect="1"/>
          </p:cNvPicPr>
          <p:nvPr/>
        </p:nvPicPr>
        <p:blipFill>
          <a:blip r:embed="rId2"/>
          <a:stretch>
            <a:fillRect/>
          </a:stretch>
        </p:blipFill>
        <p:spPr>
          <a:xfrm>
            <a:off x="2638454" y="211873"/>
            <a:ext cx="3867091" cy="5664820"/>
          </a:xfrm>
          <a:prstGeom prst="rect">
            <a:avLst/>
          </a:prstGeom>
        </p:spPr>
      </p:pic>
    </p:spTree>
    <p:extLst>
      <p:ext uri="{BB962C8B-B14F-4D97-AF65-F5344CB8AC3E}">
        <p14:creationId xmlns:p14="http://schemas.microsoft.com/office/powerpoint/2010/main" val="32993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6366EE7-40C8-5D4F-8799-6F9FC2CAFF81}"/>
              </a:ext>
            </a:extLst>
          </p:cNvPr>
          <p:cNvPicPr>
            <a:picLocks noChangeAspect="1"/>
          </p:cNvPicPr>
          <p:nvPr/>
        </p:nvPicPr>
        <p:blipFill>
          <a:blip r:embed="rId2"/>
          <a:stretch>
            <a:fillRect/>
          </a:stretch>
        </p:blipFill>
        <p:spPr>
          <a:xfrm>
            <a:off x="1600927" y="133814"/>
            <a:ext cx="5942146" cy="5694557"/>
          </a:xfrm>
          <a:prstGeom prst="rect">
            <a:avLst/>
          </a:prstGeom>
        </p:spPr>
      </p:pic>
    </p:spTree>
    <p:extLst>
      <p:ext uri="{BB962C8B-B14F-4D97-AF65-F5344CB8AC3E}">
        <p14:creationId xmlns:p14="http://schemas.microsoft.com/office/powerpoint/2010/main" val="496675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F865BA7-E746-BC41-8E66-05D335BBA901}"/>
              </a:ext>
            </a:extLst>
          </p:cNvPr>
          <p:cNvPicPr>
            <a:picLocks noChangeAspect="1"/>
          </p:cNvPicPr>
          <p:nvPr/>
        </p:nvPicPr>
        <p:blipFill>
          <a:blip r:embed="rId2"/>
          <a:stretch>
            <a:fillRect/>
          </a:stretch>
        </p:blipFill>
        <p:spPr>
          <a:xfrm>
            <a:off x="1447541" y="232007"/>
            <a:ext cx="6248918" cy="5566627"/>
          </a:xfrm>
          <a:prstGeom prst="rect">
            <a:avLst/>
          </a:prstGeom>
        </p:spPr>
      </p:pic>
    </p:spTree>
    <p:extLst>
      <p:ext uri="{BB962C8B-B14F-4D97-AF65-F5344CB8AC3E}">
        <p14:creationId xmlns:p14="http://schemas.microsoft.com/office/powerpoint/2010/main" val="1415250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7669" y="2098098"/>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3174725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169673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8EA9-09AD-C247-9F4E-53A656041F5C}"/>
              </a:ext>
            </a:extLst>
          </p:cNvPr>
          <p:cNvSpPr>
            <a:spLocks noGrp="1"/>
          </p:cNvSpPr>
          <p:nvPr>
            <p:ph type="title"/>
          </p:nvPr>
        </p:nvSpPr>
        <p:spPr>
          <a:xfrm>
            <a:off x="457200" y="219716"/>
            <a:ext cx="8229600" cy="1016000"/>
          </a:xfrm>
        </p:spPr>
        <p:txBody>
          <a:bodyPr>
            <a:normAutofit/>
          </a:bodyPr>
          <a:lstStyle/>
          <a:p>
            <a:pPr algn="ctr"/>
            <a:r>
              <a:rPr lang="en-US" sz="4400" dirty="0">
                <a:solidFill>
                  <a:schemeClr val="bg1"/>
                </a:solidFill>
              </a:rPr>
              <a:t>Re</a:t>
            </a:r>
            <a:r>
              <a:rPr lang="en-US" sz="4400" dirty="0">
                <a:solidFill>
                  <a:srgbClr val="FFFF00"/>
                </a:solidFill>
              </a:rPr>
              <a:t>-</a:t>
            </a:r>
            <a:r>
              <a:rPr lang="en-US" sz="4400" dirty="0">
                <a:solidFill>
                  <a:schemeClr val="bg1"/>
                </a:solidFill>
              </a:rPr>
              <a:t>capping</a:t>
            </a:r>
          </a:p>
        </p:txBody>
      </p:sp>
      <p:pic>
        <p:nvPicPr>
          <p:cNvPr id="3" name="Picture 2">
            <a:extLst>
              <a:ext uri="{FF2B5EF4-FFF2-40B4-BE49-F238E27FC236}">
                <a16:creationId xmlns:a16="http://schemas.microsoft.com/office/drawing/2014/main" id="{42A8562D-BBBA-294E-B498-CF7FADC56633}"/>
              </a:ext>
            </a:extLst>
          </p:cNvPr>
          <p:cNvPicPr>
            <a:picLocks noChangeAspect="1"/>
          </p:cNvPicPr>
          <p:nvPr/>
        </p:nvPicPr>
        <p:blipFill>
          <a:blip r:embed="rId2"/>
          <a:stretch>
            <a:fillRect/>
          </a:stretch>
        </p:blipFill>
        <p:spPr>
          <a:xfrm>
            <a:off x="2438444" y="2230583"/>
            <a:ext cx="4267111" cy="2604438"/>
          </a:xfrm>
          <a:prstGeom prst="rect">
            <a:avLst/>
          </a:prstGeom>
        </p:spPr>
      </p:pic>
    </p:spTree>
    <p:extLst>
      <p:ext uri="{BB962C8B-B14F-4D97-AF65-F5344CB8AC3E}">
        <p14:creationId xmlns:p14="http://schemas.microsoft.com/office/powerpoint/2010/main" val="2195116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255"/>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“Passing Off”</a:t>
            </a:r>
          </a:p>
        </p:txBody>
      </p:sp>
      <p:pic>
        <p:nvPicPr>
          <p:cNvPr id="5" name="Picture 4" descr="A hockey game in the snow&#10;&#10;Description automatically generated">
            <a:extLst>
              <a:ext uri="{FF2B5EF4-FFF2-40B4-BE49-F238E27FC236}">
                <a16:creationId xmlns:a16="http://schemas.microsoft.com/office/drawing/2014/main" id="{676ECF76-C046-0444-8FD7-D29C6738002F}"/>
              </a:ext>
            </a:extLst>
          </p:cNvPr>
          <p:cNvPicPr>
            <a:picLocks noChangeAspect="1"/>
          </p:cNvPicPr>
          <p:nvPr/>
        </p:nvPicPr>
        <p:blipFill>
          <a:blip r:embed="rId2"/>
          <a:stretch>
            <a:fillRect/>
          </a:stretch>
        </p:blipFill>
        <p:spPr>
          <a:xfrm>
            <a:off x="1975846" y="2447152"/>
            <a:ext cx="5192308" cy="2518960"/>
          </a:xfrm>
          <a:prstGeom prst="rect">
            <a:avLst/>
          </a:prstGeom>
        </p:spPr>
      </p:pic>
      <p:sp>
        <p:nvSpPr>
          <p:cNvPr id="6" name="TextBox 5">
            <a:extLst>
              <a:ext uri="{FF2B5EF4-FFF2-40B4-BE49-F238E27FC236}">
                <a16:creationId xmlns:a16="http://schemas.microsoft.com/office/drawing/2014/main" id="{1D221595-D275-AF40-82B5-B905F1E29C1D}"/>
              </a:ext>
            </a:extLst>
          </p:cNvPr>
          <p:cNvSpPr txBox="1"/>
          <p:nvPr/>
        </p:nvSpPr>
        <p:spPr>
          <a:xfrm>
            <a:off x="4572000" y="5312520"/>
            <a:ext cx="2299027" cy="430887"/>
          </a:xfrm>
          <a:prstGeom prst="rect">
            <a:avLst/>
          </a:prstGeom>
          <a:noFill/>
        </p:spPr>
        <p:txBody>
          <a:bodyPr wrap="none" rtlCol="0">
            <a:spAutoFit/>
          </a:bodyPr>
          <a:lstStyle/>
          <a:p>
            <a:r>
              <a:rPr lang="en-US" sz="1100" dirty="0">
                <a:solidFill>
                  <a:srgbClr val="FFFF00"/>
                </a:solidFill>
              </a:rPr>
              <a:t>The Golden Goal – Jerome Iginla </a:t>
            </a:r>
          </a:p>
          <a:p>
            <a:r>
              <a:rPr lang="en-US" sz="1100" dirty="0">
                <a:solidFill>
                  <a:srgbClr val="FFFF00"/>
                </a:solidFill>
              </a:rPr>
              <a:t>passing off to Sidney Crosby</a:t>
            </a:r>
          </a:p>
        </p:txBody>
      </p:sp>
    </p:spTree>
    <p:extLst>
      <p:ext uri="{BB962C8B-B14F-4D97-AF65-F5344CB8AC3E}">
        <p14:creationId xmlns:p14="http://schemas.microsoft.com/office/powerpoint/2010/main" val="582711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D6CA9B44-CEE6-EF40-B953-CF7A0E2D8636}"/>
              </a:ext>
            </a:extLst>
          </p:cNvPr>
          <p:cNvPicPr>
            <a:picLocks noChangeAspect="1"/>
          </p:cNvPicPr>
          <p:nvPr/>
        </p:nvPicPr>
        <p:blipFill>
          <a:blip r:embed="rId2"/>
          <a:stretch>
            <a:fillRect/>
          </a:stretch>
        </p:blipFill>
        <p:spPr>
          <a:xfrm rot="5400000">
            <a:off x="1834055" y="1020816"/>
            <a:ext cx="5475890" cy="4106918"/>
          </a:xfrm>
          <a:prstGeom prst="rect">
            <a:avLst/>
          </a:prstGeom>
        </p:spPr>
      </p:pic>
    </p:spTree>
    <p:extLst>
      <p:ext uri="{BB962C8B-B14F-4D97-AF65-F5344CB8AC3E}">
        <p14:creationId xmlns:p14="http://schemas.microsoft.com/office/powerpoint/2010/main" val="1314351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AAF3-D770-8F40-8CED-C1C7AA77F130}"/>
              </a:ext>
            </a:extLst>
          </p:cNvPr>
          <p:cNvSpPr>
            <a:spLocks noGrp="1"/>
          </p:cNvSpPr>
          <p:nvPr>
            <p:ph type="ctrTitle"/>
          </p:nvPr>
        </p:nvSpPr>
        <p:spPr>
          <a:xfrm>
            <a:off x="457200" y="2665414"/>
            <a:ext cx="8229600" cy="1016000"/>
          </a:xfrm>
        </p:spPr>
        <p:txBody>
          <a:bodyPr>
            <a:normAutofit/>
          </a:bodyPr>
          <a:lstStyle/>
          <a:p>
            <a:pPr algn="ctr"/>
            <a:r>
              <a:rPr lang="en-US" sz="3200" dirty="0">
                <a:solidFill>
                  <a:schemeClr val="bg1"/>
                </a:solidFill>
              </a:rPr>
              <a:t>From</a:t>
            </a:r>
            <a:r>
              <a:rPr lang="en-US" sz="3200" dirty="0">
                <a:solidFill>
                  <a:srgbClr val="FFFF00"/>
                </a:solidFill>
              </a:rPr>
              <a:t> Copyright </a:t>
            </a:r>
            <a:r>
              <a:rPr lang="en-US" sz="3200" dirty="0">
                <a:solidFill>
                  <a:schemeClr val="bg1"/>
                </a:solidFill>
              </a:rPr>
              <a:t>to </a:t>
            </a:r>
            <a:r>
              <a:rPr lang="en-US" sz="3200" dirty="0">
                <a:solidFill>
                  <a:srgbClr val="92D050"/>
                </a:solidFill>
              </a:rPr>
              <a:t>Passing Off/Trademarks</a:t>
            </a:r>
          </a:p>
        </p:txBody>
      </p:sp>
      <p:sp>
        <p:nvSpPr>
          <p:cNvPr id="3" name="Subtitle 2">
            <a:extLst>
              <a:ext uri="{FF2B5EF4-FFF2-40B4-BE49-F238E27FC236}">
                <a16:creationId xmlns:a16="http://schemas.microsoft.com/office/drawing/2014/main" id="{07DB44C0-D74A-D844-93EE-B4A52BD30030}"/>
              </a:ext>
            </a:extLst>
          </p:cNvPr>
          <p:cNvSpPr>
            <a:spLocks noGrp="1"/>
          </p:cNvSpPr>
          <p:nvPr>
            <p:ph type="subTitle" idx="1"/>
          </p:nvPr>
        </p:nvSpPr>
        <p:spPr>
          <a:xfrm>
            <a:off x="457200" y="4192586"/>
            <a:ext cx="8229600" cy="1197050"/>
          </a:xfrm>
        </p:spPr>
        <p:txBody>
          <a:bodyPr>
            <a:normAutofit/>
          </a:bodyPr>
          <a:lstStyle/>
          <a:p>
            <a:pPr algn="ctr"/>
            <a:r>
              <a:rPr lang="en-US" sz="3200" dirty="0">
                <a:solidFill>
                  <a:schemeClr val="bg1"/>
                </a:solidFill>
              </a:rPr>
              <a:t>From </a:t>
            </a:r>
            <a:r>
              <a:rPr lang="en-US" sz="3200" dirty="0">
                <a:solidFill>
                  <a:srgbClr val="FFFF00"/>
                </a:solidFill>
              </a:rPr>
              <a:t>Protecting Creativity </a:t>
            </a:r>
            <a:r>
              <a:rPr lang="en-US" sz="3200" dirty="0">
                <a:solidFill>
                  <a:schemeClr val="bg1"/>
                </a:solidFill>
              </a:rPr>
              <a:t>to </a:t>
            </a:r>
            <a:r>
              <a:rPr lang="en-US" sz="3200" dirty="0">
                <a:solidFill>
                  <a:srgbClr val="92D050"/>
                </a:solidFill>
              </a:rPr>
              <a:t>Protecting Use</a:t>
            </a:r>
          </a:p>
        </p:txBody>
      </p:sp>
      <p:sp>
        <p:nvSpPr>
          <p:cNvPr id="4" name="TextBox 3">
            <a:extLst>
              <a:ext uri="{FF2B5EF4-FFF2-40B4-BE49-F238E27FC236}">
                <a16:creationId xmlns:a16="http://schemas.microsoft.com/office/drawing/2014/main" id="{9BA718CB-79AA-C747-9A65-676EC68E1B7C}"/>
              </a:ext>
            </a:extLst>
          </p:cNvPr>
          <p:cNvSpPr txBox="1"/>
          <p:nvPr/>
        </p:nvSpPr>
        <p:spPr>
          <a:xfrm>
            <a:off x="2315688" y="1256413"/>
            <a:ext cx="760022" cy="1015663"/>
          </a:xfrm>
          <a:prstGeom prst="rect">
            <a:avLst/>
          </a:prstGeom>
          <a:noFill/>
        </p:spPr>
        <p:txBody>
          <a:bodyPr wrap="square" rtlCol="0">
            <a:spAutoFit/>
          </a:bodyPr>
          <a:lstStyle/>
          <a:p>
            <a:r>
              <a:rPr lang="en-US" sz="6000" dirty="0">
                <a:solidFill>
                  <a:srgbClr val="FFFF00"/>
                </a:solidFill>
              </a:rPr>
              <a:t>©</a:t>
            </a:r>
          </a:p>
        </p:txBody>
      </p:sp>
      <p:sp>
        <p:nvSpPr>
          <p:cNvPr id="5" name="TextBox 4">
            <a:extLst>
              <a:ext uri="{FF2B5EF4-FFF2-40B4-BE49-F238E27FC236}">
                <a16:creationId xmlns:a16="http://schemas.microsoft.com/office/drawing/2014/main" id="{BDB8064B-8545-874A-A1C0-846C5D8C0D6F}"/>
              </a:ext>
            </a:extLst>
          </p:cNvPr>
          <p:cNvSpPr txBox="1"/>
          <p:nvPr/>
        </p:nvSpPr>
        <p:spPr>
          <a:xfrm>
            <a:off x="5640779" y="1256412"/>
            <a:ext cx="1253869" cy="1015663"/>
          </a:xfrm>
          <a:prstGeom prst="rect">
            <a:avLst/>
          </a:prstGeom>
          <a:noFill/>
        </p:spPr>
        <p:txBody>
          <a:bodyPr wrap="none" rtlCol="0">
            <a:spAutoFit/>
          </a:bodyPr>
          <a:lstStyle/>
          <a:p>
            <a:r>
              <a:rPr lang="en-US" sz="6000" dirty="0">
                <a:solidFill>
                  <a:srgbClr val="92D050"/>
                </a:solidFill>
              </a:rPr>
              <a:t>™*</a:t>
            </a:r>
          </a:p>
        </p:txBody>
      </p:sp>
      <p:sp>
        <p:nvSpPr>
          <p:cNvPr id="6" name="TextBox 5">
            <a:extLst>
              <a:ext uri="{FF2B5EF4-FFF2-40B4-BE49-F238E27FC236}">
                <a16:creationId xmlns:a16="http://schemas.microsoft.com/office/drawing/2014/main" id="{FF400786-82F3-9C4C-9C2E-FF79507E5E83}"/>
              </a:ext>
            </a:extLst>
          </p:cNvPr>
          <p:cNvSpPr txBox="1"/>
          <p:nvPr/>
        </p:nvSpPr>
        <p:spPr>
          <a:xfrm>
            <a:off x="5379522" y="5747657"/>
            <a:ext cx="2373407" cy="369332"/>
          </a:xfrm>
          <a:prstGeom prst="rect">
            <a:avLst/>
          </a:prstGeom>
          <a:noFill/>
        </p:spPr>
        <p:txBody>
          <a:bodyPr wrap="none" rtlCol="0">
            <a:spAutoFit/>
          </a:bodyPr>
          <a:lstStyle/>
          <a:p>
            <a:r>
              <a:rPr lang="en-US" dirty="0">
                <a:solidFill>
                  <a:srgbClr val="92D050"/>
                </a:solidFill>
              </a:rPr>
              <a:t>*not official but useful</a:t>
            </a:r>
          </a:p>
        </p:txBody>
      </p:sp>
    </p:spTree>
    <p:extLst>
      <p:ext uri="{BB962C8B-B14F-4D97-AF65-F5344CB8AC3E}">
        <p14:creationId xmlns:p14="http://schemas.microsoft.com/office/powerpoint/2010/main" val="2380675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a:solidFill>
                  <a:srgbClr val="FFFF00"/>
                </a:solidFill>
              </a:rPr>
              <a:t>Passing off</a:t>
            </a:r>
          </a:p>
        </p:txBody>
      </p:sp>
      <p:sp>
        <p:nvSpPr>
          <p:cNvPr id="2" name="Content Placeholder 1"/>
          <p:cNvSpPr>
            <a:spLocks noGrp="1"/>
          </p:cNvSpPr>
          <p:nvPr>
            <p:ph idx="1"/>
          </p:nvPr>
        </p:nvSpPr>
        <p:spPr/>
        <p:txBody>
          <a:bodyPr>
            <a:normAutofit fontScale="92500" lnSpcReduction="10000"/>
          </a:bodyPr>
          <a:lstStyle/>
          <a:p>
            <a:pPr marL="0" indent="0">
              <a:lnSpc>
                <a:spcPct val="100000"/>
              </a:lnSpc>
              <a:buNone/>
            </a:pPr>
            <a:r>
              <a:rPr lang="en-US" sz="4000" b="1" dirty="0">
                <a:solidFill>
                  <a:schemeClr val="bg1"/>
                </a:solidFill>
                <a:latin typeface="Arial" charset="0"/>
              </a:rPr>
              <a:t>Three (</a:t>
            </a:r>
            <a:r>
              <a:rPr lang="en-US" sz="4000" b="1" dirty="0">
                <a:solidFill>
                  <a:srgbClr val="FF0000"/>
                </a:solidFill>
                <a:latin typeface="Arial" charset="0"/>
              </a:rPr>
              <a:t>3</a:t>
            </a:r>
            <a:r>
              <a:rPr lang="en-US" sz="4000" b="1" dirty="0">
                <a:solidFill>
                  <a:schemeClr val="bg1"/>
                </a:solidFill>
                <a:latin typeface="Arial" charset="0"/>
              </a:rPr>
              <a:t>) necessary components of a passing-off action</a:t>
            </a:r>
            <a:r>
              <a:rPr lang="en-US" sz="4000" b="1" dirty="0">
                <a:solidFill>
                  <a:srgbClr val="FF0000"/>
                </a:solidFill>
                <a:latin typeface="Arial" charset="0"/>
              </a:rPr>
              <a:t>:</a:t>
            </a:r>
          </a:p>
          <a:p>
            <a:pPr marL="457200" lvl="1" indent="0">
              <a:lnSpc>
                <a:spcPct val="100000"/>
              </a:lnSpc>
              <a:buNone/>
            </a:pPr>
            <a:r>
              <a:rPr lang="en-US" sz="4000" dirty="0">
                <a:solidFill>
                  <a:schemeClr val="bg1"/>
                </a:solidFill>
                <a:latin typeface="Arial" charset="0"/>
              </a:rPr>
              <a:t>1. The existence of </a:t>
            </a:r>
            <a:r>
              <a:rPr lang="en-US" sz="4000" dirty="0">
                <a:solidFill>
                  <a:srgbClr val="FFFF00"/>
                </a:solidFill>
                <a:latin typeface="Arial" charset="0"/>
              </a:rPr>
              <a:t>goodwill </a:t>
            </a:r>
            <a:r>
              <a:rPr lang="en-US" sz="4000" dirty="0">
                <a:solidFill>
                  <a:srgbClr val="FF0000"/>
                </a:solidFill>
                <a:latin typeface="Arial" charset="0"/>
              </a:rPr>
              <a:t>+</a:t>
            </a:r>
          </a:p>
          <a:p>
            <a:pPr marL="457200" lvl="1" indent="0">
              <a:lnSpc>
                <a:spcPct val="100000"/>
              </a:lnSpc>
              <a:buNone/>
            </a:pPr>
            <a:r>
              <a:rPr lang="en-US" sz="4000" dirty="0">
                <a:solidFill>
                  <a:schemeClr val="bg1"/>
                </a:solidFill>
                <a:latin typeface="Arial" charset="0"/>
              </a:rPr>
              <a:t>2. </a:t>
            </a:r>
            <a:r>
              <a:rPr lang="en-US" sz="4000" dirty="0">
                <a:solidFill>
                  <a:srgbClr val="FFFF00"/>
                </a:solidFill>
                <a:latin typeface="Arial" charset="0"/>
              </a:rPr>
              <a:t>Deception</a:t>
            </a:r>
            <a:r>
              <a:rPr lang="en-US" sz="4000" dirty="0">
                <a:solidFill>
                  <a:schemeClr val="bg1"/>
                </a:solidFill>
                <a:latin typeface="Arial" charset="0"/>
              </a:rPr>
              <a:t> of the public due to a misrepresentation </a:t>
            </a:r>
            <a:r>
              <a:rPr lang="en-US" sz="4000" dirty="0">
                <a:solidFill>
                  <a:srgbClr val="FF0000"/>
                </a:solidFill>
                <a:latin typeface="Arial" charset="0"/>
              </a:rPr>
              <a:t>+</a:t>
            </a:r>
          </a:p>
          <a:p>
            <a:pPr marL="457200" lvl="1" indent="0">
              <a:lnSpc>
                <a:spcPct val="100000"/>
              </a:lnSpc>
              <a:buNone/>
            </a:pPr>
            <a:r>
              <a:rPr lang="en-US" sz="4000" dirty="0">
                <a:solidFill>
                  <a:schemeClr val="bg1"/>
                </a:solidFill>
                <a:latin typeface="Arial" charset="0"/>
              </a:rPr>
              <a:t>3. Actual or potential </a:t>
            </a:r>
            <a:r>
              <a:rPr lang="en-US" sz="4000" dirty="0">
                <a:solidFill>
                  <a:srgbClr val="FFFF00"/>
                </a:solidFill>
                <a:latin typeface="Arial" charset="0"/>
              </a:rPr>
              <a:t>damage</a:t>
            </a:r>
            <a:r>
              <a:rPr lang="en-US" sz="4000" dirty="0">
                <a:solidFill>
                  <a:schemeClr val="bg1"/>
                </a:solidFill>
                <a:latin typeface="Arial" charset="0"/>
              </a:rPr>
              <a:t> to the plaintiff</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41</a:t>
            </a:fld>
            <a:endParaRPr lang="en-US"/>
          </a:p>
        </p:txBody>
      </p:sp>
    </p:spTree>
    <p:extLst>
      <p:ext uri="{BB962C8B-B14F-4D97-AF65-F5344CB8AC3E}">
        <p14:creationId xmlns:p14="http://schemas.microsoft.com/office/powerpoint/2010/main" val="1883811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532421" cy="1143000"/>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b="1" dirty="0">
                <a:solidFill>
                  <a:schemeClr val="bg1"/>
                </a:solidFill>
              </a:rPr>
              <a:t>Shared Goodwill Summary</a:t>
            </a:r>
            <a:endParaRPr lang="en-US" b="1" dirty="0"/>
          </a:p>
        </p:txBody>
      </p:sp>
      <p:sp>
        <p:nvSpPr>
          <p:cNvPr id="2" name="Content Placeholder 1"/>
          <p:cNvSpPr>
            <a:spLocks noGrp="1"/>
          </p:cNvSpPr>
          <p:nvPr>
            <p:ph idx="1"/>
          </p:nvPr>
        </p:nvSpPr>
        <p:spPr>
          <a:xfrm>
            <a:off x="457200" y="1431543"/>
            <a:ext cx="8532420" cy="4318000"/>
          </a:xfrm>
        </p:spPr>
        <p:txBody>
          <a:bodyPr>
            <a:normAutofit fontScale="92500"/>
          </a:bodyPr>
          <a:lstStyle/>
          <a:p>
            <a:pPr marL="0" indent="0">
              <a:lnSpc>
                <a:spcPct val="100000"/>
              </a:lnSpc>
              <a:buNone/>
            </a:pPr>
            <a:r>
              <a:rPr lang="en-US" sz="4000" b="1" i="1" dirty="0">
                <a:solidFill>
                  <a:srgbClr val="00B0F0"/>
                </a:solidFill>
                <a:latin typeface="Arial" charset="0"/>
              </a:rPr>
              <a:t>Institut National</a:t>
            </a:r>
            <a:r>
              <a:rPr lang="en-US" sz="4000" b="1" dirty="0">
                <a:solidFill>
                  <a:schemeClr val="bg1"/>
                </a:solidFill>
                <a:latin typeface="Arial" charset="0"/>
              </a:rPr>
              <a:t>:</a:t>
            </a:r>
          </a:p>
          <a:p>
            <a:pPr>
              <a:lnSpc>
                <a:spcPct val="100000"/>
              </a:lnSpc>
            </a:pPr>
            <a:r>
              <a:rPr lang="en-US" sz="4000" dirty="0">
                <a:solidFill>
                  <a:schemeClr val="bg1"/>
                </a:solidFill>
                <a:latin typeface="Arial" charset="0"/>
              </a:rPr>
              <a:t>Plaintiff entitled to bring an action in </a:t>
            </a:r>
            <a:r>
              <a:rPr lang="en-US" sz="4000" dirty="0">
                <a:solidFill>
                  <a:srgbClr val="FFFF00"/>
                </a:solidFill>
                <a:latin typeface="Arial" charset="0"/>
              </a:rPr>
              <a:t>passing off when </a:t>
            </a:r>
            <a:r>
              <a:rPr lang="en-US" sz="4000" dirty="0">
                <a:solidFill>
                  <a:schemeClr val="bg1"/>
                </a:solidFill>
                <a:latin typeface="Arial" charset="0"/>
              </a:rPr>
              <a:t>the alleged </a:t>
            </a:r>
            <a:r>
              <a:rPr lang="en-US" sz="4000" dirty="0">
                <a:solidFill>
                  <a:srgbClr val="FFFF00"/>
                </a:solidFill>
                <a:latin typeface="Arial" charset="0"/>
              </a:rPr>
              <a:t>misrepresentation relates</a:t>
            </a:r>
            <a:r>
              <a:rPr lang="en-US" sz="4000" dirty="0">
                <a:solidFill>
                  <a:schemeClr val="bg1"/>
                </a:solidFill>
                <a:latin typeface="Arial" charset="0"/>
              </a:rPr>
              <a:t>, not to the goods or services of a particular trader, but </a:t>
            </a:r>
            <a:r>
              <a:rPr lang="en-US" sz="4000" dirty="0">
                <a:solidFill>
                  <a:srgbClr val="FFFF00"/>
                </a:solidFill>
                <a:latin typeface="Arial" charset="0"/>
              </a:rPr>
              <a:t>to a kind or quality of goods produced by a </a:t>
            </a:r>
            <a:r>
              <a:rPr lang="en-US" sz="4000" dirty="0">
                <a:solidFill>
                  <a:srgbClr val="FF0000"/>
                </a:solidFill>
                <a:latin typeface="Arial" charset="0"/>
              </a:rPr>
              <a:t>group of traders</a:t>
            </a:r>
            <a:r>
              <a:rPr lang="en-US" sz="4000" dirty="0">
                <a:solidFill>
                  <a:schemeClr val="bg1"/>
                </a:solidFill>
                <a:latin typeface="Arial" charset="0"/>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42</a:t>
            </a:fld>
            <a:endParaRPr lang="en-US"/>
          </a:p>
        </p:txBody>
      </p:sp>
    </p:spTree>
    <p:extLst>
      <p:ext uri="{BB962C8B-B14F-4D97-AF65-F5344CB8AC3E}">
        <p14:creationId xmlns:p14="http://schemas.microsoft.com/office/powerpoint/2010/main" val="3634354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96509"/>
            <a:ext cx="8229600" cy="833819"/>
          </a:xfrm>
        </p:spPr>
        <p:txBody>
          <a:bodyPr>
            <a:normAutofit fontScale="90000"/>
          </a:bodyPr>
          <a:lstStyle/>
          <a:p>
            <a:br>
              <a:rPr lang="en-US" b="1" dirty="0"/>
            </a:br>
            <a:br>
              <a:rPr lang="en-US" b="1" dirty="0"/>
            </a:b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latin typeface="Arial" charset="0"/>
              </a:rPr>
            </a:br>
            <a:br>
              <a:rPr lang="en-US" dirty="0">
                <a:latin typeface="Arial" charset="0"/>
              </a:rPr>
            </a:br>
            <a:endParaRPr lang="en-US" b="1" dirty="0"/>
          </a:p>
        </p:txBody>
      </p:sp>
      <p:sp>
        <p:nvSpPr>
          <p:cNvPr id="2" name="Content Placeholder 1"/>
          <p:cNvSpPr>
            <a:spLocks noGrp="1"/>
          </p:cNvSpPr>
          <p:nvPr>
            <p:ph idx="1"/>
          </p:nvPr>
        </p:nvSpPr>
        <p:spPr>
          <a:xfrm>
            <a:off x="457199" y="1068779"/>
            <a:ext cx="8556171" cy="4680764"/>
          </a:xfrm>
        </p:spPr>
        <p:txBody>
          <a:bodyPr>
            <a:normAutofit fontScale="92500" lnSpcReduction="10000"/>
          </a:bodyPr>
          <a:lstStyle/>
          <a:p>
            <a:pPr marL="0" indent="0">
              <a:lnSpc>
                <a:spcPct val="100000"/>
              </a:lnSpc>
              <a:buNone/>
            </a:pPr>
            <a:r>
              <a:rPr lang="en-US" sz="3200" i="1" dirty="0">
                <a:solidFill>
                  <a:srgbClr val="00B0F0"/>
                </a:solidFill>
                <a:latin typeface="Arial" charset="0"/>
              </a:rPr>
              <a:t>Sadhu Singh Hamdard Trust v. </a:t>
            </a:r>
            <a:r>
              <a:rPr lang="en-US" sz="3200" i="1" dirty="0" err="1">
                <a:solidFill>
                  <a:srgbClr val="00B0F0"/>
                </a:solidFill>
                <a:latin typeface="Arial" charset="0"/>
              </a:rPr>
              <a:t>Navsun</a:t>
            </a:r>
            <a:r>
              <a:rPr lang="en-US" sz="3200" i="1" dirty="0">
                <a:solidFill>
                  <a:srgbClr val="00B0F0"/>
                </a:solidFill>
                <a:latin typeface="Arial" charset="0"/>
              </a:rPr>
              <a:t> Holdings Ltd. </a:t>
            </a:r>
            <a:r>
              <a:rPr lang="en-US" sz="3200" dirty="0">
                <a:solidFill>
                  <a:schemeClr val="bg1"/>
                </a:solidFill>
                <a:latin typeface="Arial" charset="0"/>
              </a:rPr>
              <a:t>(2016)</a:t>
            </a:r>
            <a:endParaRPr lang="en-CA" sz="3200" dirty="0">
              <a:solidFill>
                <a:schemeClr val="bg1"/>
              </a:solidFill>
            </a:endParaRPr>
          </a:p>
          <a:p>
            <a:pPr marL="0" indent="0">
              <a:lnSpc>
                <a:spcPct val="100000"/>
              </a:lnSpc>
              <a:buNone/>
            </a:pPr>
            <a:r>
              <a:rPr lang="en-US" sz="3200" dirty="0">
                <a:solidFill>
                  <a:schemeClr val="bg1"/>
                </a:solidFill>
              </a:rPr>
              <a:t>Case explores the related </a:t>
            </a:r>
            <a:r>
              <a:rPr lang="en-US" sz="3200" dirty="0">
                <a:solidFill>
                  <a:srgbClr val="FFFF00"/>
                </a:solidFill>
              </a:rPr>
              <a:t>questions of</a:t>
            </a:r>
            <a:r>
              <a:rPr lang="en-US" sz="3200" dirty="0">
                <a:solidFill>
                  <a:schemeClr val="bg1"/>
                </a:solidFill>
              </a:rPr>
              <a:t>: </a:t>
            </a:r>
            <a:endParaRPr lang="en-CA" sz="3200" dirty="0">
              <a:solidFill>
                <a:schemeClr val="bg1"/>
              </a:solidFill>
            </a:endParaRPr>
          </a:p>
          <a:p>
            <a:pPr marL="400050" lvl="1" indent="0">
              <a:lnSpc>
                <a:spcPct val="100000"/>
              </a:lnSpc>
              <a:buNone/>
            </a:pPr>
            <a:r>
              <a:rPr lang="en-US" sz="3200" dirty="0">
                <a:solidFill>
                  <a:schemeClr val="bg1"/>
                </a:solidFill>
              </a:rPr>
              <a:t>1. </a:t>
            </a:r>
            <a:r>
              <a:rPr lang="en-US" sz="3200" dirty="0">
                <a:solidFill>
                  <a:srgbClr val="FFFF00"/>
                </a:solidFill>
              </a:rPr>
              <a:t>Whether an entity that does minimal business in Canada but that has a website accessible </a:t>
            </a:r>
            <a:r>
              <a:rPr lang="en-US" sz="3200" dirty="0">
                <a:solidFill>
                  <a:schemeClr val="bg1"/>
                </a:solidFill>
              </a:rPr>
              <a:t>to (and accessed by) Canadians </a:t>
            </a:r>
            <a:r>
              <a:rPr lang="en-US" sz="3200" dirty="0">
                <a:solidFill>
                  <a:srgbClr val="FFFF00"/>
                </a:solidFill>
              </a:rPr>
              <a:t>can establish sufficient goodwill</a:t>
            </a:r>
            <a:r>
              <a:rPr lang="en-US" sz="3200" dirty="0">
                <a:solidFill>
                  <a:schemeClr val="bg1"/>
                </a:solidFill>
              </a:rPr>
              <a:t> for a successful action in passing off in a Canadian court? &amp;</a:t>
            </a:r>
            <a:endParaRPr lang="en-CA" sz="3200" dirty="0">
              <a:solidFill>
                <a:schemeClr val="bg1"/>
              </a:solidFill>
            </a:endParaRPr>
          </a:p>
          <a:p>
            <a:pPr marL="400050" lvl="1" indent="0">
              <a:lnSpc>
                <a:spcPct val="100000"/>
              </a:lnSpc>
              <a:buNone/>
            </a:pPr>
            <a:r>
              <a:rPr lang="en-US" sz="3200" dirty="0">
                <a:solidFill>
                  <a:schemeClr val="bg1"/>
                </a:solidFill>
              </a:rPr>
              <a:t>2. How can such a </a:t>
            </a:r>
            <a:r>
              <a:rPr lang="en-US" sz="3200" dirty="0">
                <a:solidFill>
                  <a:srgbClr val="FFFF00"/>
                </a:solidFill>
              </a:rPr>
              <a:t>company demonstrate its reputation</a:t>
            </a:r>
            <a:r>
              <a:rPr lang="en-US" sz="3200" dirty="0">
                <a:solidFill>
                  <a:schemeClr val="bg1"/>
                </a:solidFill>
              </a:rPr>
              <a:t>?</a:t>
            </a:r>
            <a:endParaRPr lang="en-CA" sz="3200" dirty="0">
              <a:solidFill>
                <a:schemeClr val="bg1"/>
              </a:solidFill>
            </a:endParaRPr>
          </a:p>
          <a:p>
            <a:pPr marL="0" indent="0">
              <a:buNone/>
            </a:pPr>
            <a:endParaRPr lang="en-US" dirty="0">
              <a:latin typeface="Arial" charset="0"/>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43</a:t>
            </a:fld>
            <a:endParaRPr lang="en-US"/>
          </a:p>
        </p:txBody>
      </p:sp>
    </p:spTree>
    <p:extLst>
      <p:ext uri="{BB962C8B-B14F-4D97-AF65-F5344CB8AC3E}">
        <p14:creationId xmlns:p14="http://schemas.microsoft.com/office/powerpoint/2010/main" val="2337976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96509"/>
            <a:ext cx="8229600" cy="833819"/>
          </a:xfrm>
        </p:spPr>
        <p:txBody>
          <a:bodyPr>
            <a:normAutofit fontScale="90000"/>
          </a:bodyPr>
          <a:lstStyle/>
          <a:p>
            <a:br>
              <a:rPr lang="en-US" b="1" dirty="0"/>
            </a:br>
            <a:br>
              <a:rPr lang="en-US" b="1" dirty="0"/>
            </a:b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latin typeface="Arial" charset="0"/>
              </a:rPr>
            </a:br>
            <a:br>
              <a:rPr lang="en-US" dirty="0">
                <a:latin typeface="Arial" charset="0"/>
              </a:rPr>
            </a:br>
            <a:endParaRPr lang="en-US" b="1" dirty="0"/>
          </a:p>
        </p:txBody>
      </p:sp>
      <p:sp>
        <p:nvSpPr>
          <p:cNvPr id="2" name="Content Placeholder 1"/>
          <p:cNvSpPr>
            <a:spLocks noGrp="1"/>
          </p:cNvSpPr>
          <p:nvPr>
            <p:ph idx="1"/>
          </p:nvPr>
        </p:nvSpPr>
        <p:spPr>
          <a:xfrm>
            <a:off x="225631" y="1068779"/>
            <a:ext cx="8787739" cy="4680764"/>
          </a:xfrm>
        </p:spPr>
        <p:txBody>
          <a:bodyPr>
            <a:normAutofit lnSpcReduction="10000"/>
          </a:bodyPr>
          <a:lstStyle/>
          <a:p>
            <a:pPr marL="0" indent="0">
              <a:lnSpc>
                <a:spcPct val="100000"/>
              </a:lnSpc>
              <a:buNone/>
            </a:pPr>
            <a:r>
              <a:rPr lang="en-US" sz="3200" i="1" dirty="0">
                <a:solidFill>
                  <a:srgbClr val="00B0F0"/>
                </a:solidFill>
                <a:latin typeface="Arial" charset="0"/>
              </a:rPr>
              <a:t>Sadhu Singh Hamdard Trust v. </a:t>
            </a:r>
            <a:r>
              <a:rPr lang="en-US" sz="3200" i="1" dirty="0" err="1">
                <a:solidFill>
                  <a:srgbClr val="00B0F0"/>
                </a:solidFill>
                <a:latin typeface="Arial" charset="0"/>
              </a:rPr>
              <a:t>Navsun</a:t>
            </a:r>
            <a:r>
              <a:rPr lang="en-US" sz="3200" i="1" dirty="0">
                <a:solidFill>
                  <a:srgbClr val="00B0F0"/>
                </a:solidFill>
                <a:latin typeface="Arial" charset="0"/>
              </a:rPr>
              <a:t> Holdings Ltd. </a:t>
            </a:r>
            <a:r>
              <a:rPr lang="en-US" sz="3200" dirty="0">
                <a:solidFill>
                  <a:schemeClr val="bg1"/>
                </a:solidFill>
                <a:latin typeface="Arial" charset="0"/>
              </a:rPr>
              <a:t>(2016) (continued)</a:t>
            </a:r>
            <a:endParaRPr lang="en-CA" sz="3200" dirty="0"/>
          </a:p>
          <a:p>
            <a:pPr fontAlgn="base">
              <a:lnSpc>
                <a:spcPct val="100000"/>
              </a:lnSpc>
            </a:pPr>
            <a:r>
              <a:rPr lang="en-CA" sz="3200" dirty="0">
                <a:solidFill>
                  <a:srgbClr val="FFFF00"/>
                </a:solidFill>
              </a:rPr>
              <a:t>Federal Court dismissed Hamdard Trust’s claim for passing off</a:t>
            </a:r>
            <a:r>
              <a:rPr lang="en-CA" sz="3200" dirty="0">
                <a:solidFill>
                  <a:schemeClr val="bg1"/>
                </a:solidFill>
              </a:rPr>
              <a:t>, finding that it had failed to establish any of the elements for a claim of passing off.</a:t>
            </a:r>
          </a:p>
          <a:p>
            <a:pPr fontAlgn="base">
              <a:lnSpc>
                <a:spcPct val="100000"/>
              </a:lnSpc>
            </a:pPr>
            <a:r>
              <a:rPr lang="en-CA" sz="3200" dirty="0">
                <a:solidFill>
                  <a:srgbClr val="FFFF00"/>
                </a:solidFill>
              </a:rPr>
              <a:t>Federal Court of Appeal set aside that decision</a:t>
            </a:r>
            <a:r>
              <a:rPr lang="en-CA" sz="3200" dirty="0">
                <a:solidFill>
                  <a:schemeClr val="bg1"/>
                </a:solidFill>
              </a:rPr>
              <a:t>, finding that the lower court made several palpable and overriding errors in evaluating the evidence on each element of the test.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44</a:t>
            </a:fld>
            <a:endParaRPr lang="en-US"/>
          </a:p>
        </p:txBody>
      </p:sp>
    </p:spTree>
    <p:extLst>
      <p:ext uri="{BB962C8B-B14F-4D97-AF65-F5344CB8AC3E}">
        <p14:creationId xmlns:p14="http://schemas.microsoft.com/office/powerpoint/2010/main" val="3201637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A5E3-980E-C94B-BB5A-276A84431AF7}"/>
              </a:ext>
            </a:extLst>
          </p:cNvPr>
          <p:cNvSpPr>
            <a:spLocks noGrp="1"/>
          </p:cNvSpPr>
          <p:nvPr>
            <p:ph type="title"/>
          </p:nvPr>
        </p:nvSpPr>
        <p:spPr>
          <a:xfrm>
            <a:off x="457200" y="0"/>
            <a:ext cx="8229600" cy="1016000"/>
          </a:xfrm>
        </p:spPr>
        <p:txBody>
          <a:bodyPr/>
          <a:lstStyle/>
          <a:p>
            <a:pPr algn="ctr"/>
            <a:r>
              <a:rPr lang="en-US" dirty="0">
                <a:solidFill>
                  <a:srgbClr val="FF0000"/>
                </a:solidFill>
              </a:rPr>
              <a:t>But</a:t>
            </a:r>
            <a:r>
              <a:rPr lang="en-US" dirty="0"/>
              <a:t> </a:t>
            </a:r>
            <a:r>
              <a:rPr lang="en-US" dirty="0">
                <a:solidFill>
                  <a:srgbClr val="FFFF00"/>
                </a:solidFill>
              </a:rPr>
              <a:t>Trademarks</a:t>
            </a:r>
            <a:r>
              <a:rPr lang="en-US" dirty="0">
                <a:solidFill>
                  <a:schemeClr val="bg1"/>
                </a:solidFill>
              </a:rPr>
              <a:t>?</a:t>
            </a:r>
          </a:p>
        </p:txBody>
      </p:sp>
      <p:pic>
        <p:nvPicPr>
          <p:cNvPr id="5" name="Picture 4" descr="Graphical user interface, website&#10;&#10;Description automatically generated">
            <a:extLst>
              <a:ext uri="{FF2B5EF4-FFF2-40B4-BE49-F238E27FC236}">
                <a16:creationId xmlns:a16="http://schemas.microsoft.com/office/drawing/2014/main" id="{7FD4C94B-DBF0-554E-AA2E-124C9991EF58}"/>
              </a:ext>
            </a:extLst>
          </p:cNvPr>
          <p:cNvPicPr>
            <a:picLocks noChangeAspect="1"/>
          </p:cNvPicPr>
          <p:nvPr/>
        </p:nvPicPr>
        <p:blipFill>
          <a:blip r:embed="rId2"/>
          <a:stretch>
            <a:fillRect/>
          </a:stretch>
        </p:blipFill>
        <p:spPr>
          <a:xfrm>
            <a:off x="1780811" y="1016000"/>
            <a:ext cx="5582378" cy="4833903"/>
          </a:xfrm>
          <a:prstGeom prst="rect">
            <a:avLst/>
          </a:prstGeom>
        </p:spPr>
      </p:pic>
    </p:spTree>
    <p:extLst>
      <p:ext uri="{BB962C8B-B14F-4D97-AF65-F5344CB8AC3E}">
        <p14:creationId xmlns:p14="http://schemas.microsoft.com/office/powerpoint/2010/main" val="2113962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1E6B51C6-AA60-AB47-AEA9-33A5BCEC7744}"/>
              </a:ext>
            </a:extLst>
          </p:cNvPr>
          <p:cNvPicPr>
            <a:picLocks noChangeAspect="1"/>
          </p:cNvPicPr>
          <p:nvPr/>
        </p:nvPicPr>
        <p:blipFill>
          <a:blip r:embed="rId2"/>
          <a:stretch>
            <a:fillRect/>
          </a:stretch>
        </p:blipFill>
        <p:spPr>
          <a:xfrm>
            <a:off x="2881303" y="147145"/>
            <a:ext cx="3381393" cy="5717628"/>
          </a:xfrm>
          <a:prstGeom prst="rect">
            <a:avLst/>
          </a:prstGeom>
        </p:spPr>
      </p:pic>
    </p:spTree>
    <p:extLst>
      <p:ext uri="{BB962C8B-B14F-4D97-AF65-F5344CB8AC3E}">
        <p14:creationId xmlns:p14="http://schemas.microsoft.com/office/powerpoint/2010/main" val="4280505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7470A47-0B98-DC48-B598-1AD69E82D8A8}"/>
              </a:ext>
            </a:extLst>
          </p:cNvPr>
          <p:cNvPicPr>
            <a:picLocks noChangeAspect="1"/>
          </p:cNvPicPr>
          <p:nvPr/>
        </p:nvPicPr>
        <p:blipFill>
          <a:blip r:embed="rId2"/>
          <a:stretch>
            <a:fillRect/>
          </a:stretch>
        </p:blipFill>
        <p:spPr>
          <a:xfrm>
            <a:off x="1511300" y="155466"/>
            <a:ext cx="6121400" cy="5664200"/>
          </a:xfrm>
          <a:prstGeom prst="rect">
            <a:avLst/>
          </a:prstGeom>
        </p:spPr>
      </p:pic>
    </p:spTree>
    <p:extLst>
      <p:ext uri="{BB962C8B-B14F-4D97-AF65-F5344CB8AC3E}">
        <p14:creationId xmlns:p14="http://schemas.microsoft.com/office/powerpoint/2010/main" val="1262574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305994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880364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Mondays before or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CCFFCC"/>
                </a:solidFill>
              </a:rPr>
              <a:t>Email</a:t>
            </a:r>
            <a:r>
              <a:rPr lang="en-US" sz="3600" dirty="0">
                <a:solidFill>
                  <a:schemeClr val="bg1"/>
                </a:solidFill>
              </a:rPr>
              <a:t> me :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CCFFCC"/>
                </a:solidFill>
              </a:rPr>
              <a:t>Skype</a:t>
            </a:r>
            <a:r>
              <a:rPr lang="en-US" sz="3600" dirty="0">
                <a:solidFill>
                  <a:schemeClr val="bg1"/>
                </a:solidFill>
              </a:rPr>
              <a:t>: </a:t>
            </a:r>
            <a:r>
              <a:rPr lang="en-US" sz="3600" dirty="0" err="1">
                <a:solidFill>
                  <a:schemeClr val="bg1"/>
                </a:solidFill>
              </a:rPr>
              <a:t>jon.festinger</a:t>
            </a:r>
            <a:endParaRPr lang="en-US" sz="3600" dirty="0">
              <a:solidFill>
                <a:schemeClr val="bg1"/>
              </a:solidFill>
            </a:endParaRPr>
          </a:p>
          <a:p>
            <a:pPr marL="0" indent="0">
              <a:lnSpc>
                <a:spcPct val="100000"/>
              </a:lnSpc>
              <a:buNone/>
            </a:pPr>
            <a:r>
              <a:rPr lang="en-US" sz="3600" dirty="0">
                <a:solidFill>
                  <a:srgbClr val="CCFFCC"/>
                </a:solidFill>
              </a:rPr>
              <a:t>Phone</a:t>
            </a:r>
            <a:r>
              <a:rPr lang="en-US" sz="3600" dirty="0">
                <a:solidFill>
                  <a:schemeClr val="bg1"/>
                </a:solidFill>
              </a:rPr>
              <a:t>: </a:t>
            </a:r>
          </a:p>
          <a:p>
            <a:pPr marL="0" indent="0">
              <a:lnSpc>
                <a:spcPct val="100000"/>
              </a:lnSpc>
              <a:buNone/>
            </a:pPr>
            <a:r>
              <a:rPr lang="en-US" sz="3600" dirty="0">
                <a:solidFill>
                  <a:schemeClr val="bg1"/>
                </a:solidFill>
              </a:rPr>
              <a:t>o. 604-568-9192</a:t>
            </a:r>
          </a:p>
          <a:p>
            <a:pPr marL="0" indent="0">
              <a:lnSpc>
                <a:spcPct val="100000"/>
              </a:lnSpc>
              <a:buNone/>
            </a:pPr>
            <a:r>
              <a:rPr lang="en-US" sz="36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3912437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4384" y="515007"/>
            <a:ext cx="8875231" cy="4782208"/>
          </a:xfrm>
        </p:spPr>
        <p:txBody>
          <a:bodyPr>
            <a:normAutofit/>
          </a:bodyPr>
          <a:lstStyle/>
          <a:p>
            <a:pPr marL="0" indent="0" algn="ctr">
              <a:buNone/>
            </a:pPr>
            <a:endPar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endParaRPr>
          </a:p>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Continuing From</a:t>
            </a:r>
          </a:p>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Last Week</a:t>
            </a:r>
          </a:p>
          <a:p>
            <a:pPr marL="0" indent="0" algn="ctr">
              <a:buNone/>
            </a:pPr>
            <a:endParaRPr lang="en-US" sz="9600" dirty="0"/>
          </a:p>
        </p:txBody>
      </p:sp>
    </p:spTree>
    <p:extLst>
      <p:ext uri="{BB962C8B-B14F-4D97-AF65-F5344CB8AC3E}">
        <p14:creationId xmlns:p14="http://schemas.microsoft.com/office/powerpoint/2010/main" val="4194588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4D3FB-7898-3249-BFCF-37D99BA3503A}"/>
              </a:ext>
            </a:extLst>
          </p:cNvPr>
          <p:cNvSpPr>
            <a:spLocks noGrp="1"/>
          </p:cNvSpPr>
          <p:nvPr>
            <p:ph type="title"/>
          </p:nvPr>
        </p:nvSpPr>
        <p:spPr>
          <a:xfrm>
            <a:off x="457200" y="142504"/>
            <a:ext cx="8229600" cy="1200089"/>
          </a:xfrm>
        </p:spPr>
        <p:txBody>
          <a:bodyPr>
            <a:normAutofit fontScale="90000"/>
          </a:bodyPr>
          <a:lstStyle/>
          <a:p>
            <a:pPr algn="ctr"/>
            <a:br>
              <a:rPr lang="en-US" b="1" dirty="0"/>
            </a:br>
            <a:r>
              <a:rPr lang="en-US" b="1" dirty="0">
                <a:solidFill>
                  <a:schemeClr val="bg1"/>
                </a:solidFill>
              </a:rPr>
              <a:t>To what extent can goodwill be acquired in a purely descriptive product name</a:t>
            </a:r>
            <a:r>
              <a:rPr lang="en-US" b="1" dirty="0">
                <a:solidFill>
                  <a:srgbClr val="FF0000"/>
                </a:solidFill>
              </a:rPr>
              <a:t>?</a:t>
            </a:r>
            <a:br>
              <a:rPr lang="en-CA" dirty="0"/>
            </a:br>
            <a:endParaRPr lang="en-US" dirty="0"/>
          </a:p>
        </p:txBody>
      </p:sp>
      <p:sp>
        <p:nvSpPr>
          <p:cNvPr id="3" name="Content Placeholder 2">
            <a:extLst>
              <a:ext uri="{FF2B5EF4-FFF2-40B4-BE49-F238E27FC236}">
                <a16:creationId xmlns:a16="http://schemas.microsoft.com/office/drawing/2014/main" id="{1EAE3278-2270-CE49-B6C0-53D06724B64F}"/>
              </a:ext>
            </a:extLst>
          </p:cNvPr>
          <p:cNvSpPr>
            <a:spLocks noGrp="1"/>
          </p:cNvSpPr>
          <p:nvPr>
            <p:ph sz="quarter" idx="10"/>
          </p:nvPr>
        </p:nvSpPr>
        <p:spPr>
          <a:xfrm>
            <a:off x="457200" y="1591294"/>
            <a:ext cx="8229600" cy="4275116"/>
          </a:xfrm>
        </p:spPr>
        <p:txBody>
          <a:bodyPr>
            <a:normAutofit fontScale="92500" lnSpcReduction="10000"/>
          </a:bodyPr>
          <a:lstStyle/>
          <a:p>
            <a:pPr>
              <a:lnSpc>
                <a:spcPct val="100000"/>
              </a:lnSpc>
            </a:pPr>
            <a:r>
              <a:rPr lang="en-US" dirty="0">
                <a:solidFill>
                  <a:srgbClr val="FF0000"/>
                </a:solidFill>
              </a:rPr>
              <a:t>Risky</a:t>
            </a:r>
            <a:r>
              <a:rPr lang="en-US" dirty="0">
                <a:solidFill>
                  <a:schemeClr val="bg1"/>
                </a:solidFill>
              </a:rPr>
              <a:t> to use </a:t>
            </a:r>
            <a:r>
              <a:rPr lang="en-US" dirty="0">
                <a:solidFill>
                  <a:srgbClr val="FFFF00"/>
                </a:solidFill>
              </a:rPr>
              <a:t>purely descriptive terms </a:t>
            </a:r>
            <a:r>
              <a:rPr lang="en-US" dirty="0">
                <a:solidFill>
                  <a:schemeClr val="bg1"/>
                </a:solidFill>
              </a:rPr>
              <a:t>for a mark. </a:t>
            </a:r>
            <a:endParaRPr lang="en-CA" dirty="0">
              <a:solidFill>
                <a:schemeClr val="bg1"/>
              </a:solidFill>
            </a:endParaRPr>
          </a:p>
          <a:p>
            <a:pPr>
              <a:lnSpc>
                <a:spcPct val="100000"/>
              </a:lnSpc>
            </a:pPr>
            <a:r>
              <a:rPr lang="en-US" dirty="0">
                <a:solidFill>
                  <a:srgbClr val="FFFF00"/>
                </a:solidFill>
              </a:rPr>
              <a:t>Risk is of not acquiring goodwill or reputation </a:t>
            </a:r>
            <a:r>
              <a:rPr lang="en-US" dirty="0">
                <a:solidFill>
                  <a:schemeClr val="bg1"/>
                </a:solidFill>
              </a:rPr>
              <a:t>in the product simply because the name describes the good itself. </a:t>
            </a:r>
            <a:endParaRPr lang="en-CA" dirty="0">
              <a:solidFill>
                <a:schemeClr val="bg1"/>
              </a:solidFill>
            </a:endParaRPr>
          </a:p>
          <a:p>
            <a:pPr>
              <a:lnSpc>
                <a:spcPct val="100000"/>
              </a:lnSpc>
            </a:pPr>
            <a:r>
              <a:rPr lang="en-US" dirty="0">
                <a:solidFill>
                  <a:schemeClr val="bg1"/>
                </a:solidFill>
              </a:rPr>
              <a:t>Goodwill – or secondary meaning – can be acquired through a product’s name, or through a product’s appearance… </a:t>
            </a:r>
            <a:endParaRPr lang="en-CA" dirty="0">
              <a:solidFill>
                <a:schemeClr val="bg1"/>
              </a:solidFill>
            </a:endParaRPr>
          </a:p>
          <a:p>
            <a:pPr>
              <a:lnSpc>
                <a:spcPct val="100000"/>
              </a:lnSpc>
            </a:pPr>
            <a:r>
              <a:rPr lang="en-US" dirty="0">
                <a:solidFill>
                  <a:schemeClr val="bg1"/>
                </a:solidFill>
              </a:rPr>
              <a:t>A product that has a particularly distinctive appearance might come to be associated by consumers with one trade source. </a:t>
            </a:r>
            <a:r>
              <a:rPr lang="en-CA" dirty="0">
                <a:solidFill>
                  <a:schemeClr val="bg1"/>
                </a:solidFill>
              </a:rPr>
              <a:t>T</a:t>
            </a:r>
            <a:r>
              <a:rPr lang="en-US" dirty="0">
                <a:solidFill>
                  <a:schemeClr val="bg1"/>
                </a:solidFill>
              </a:rPr>
              <a:t>hen a competitor who copies the product appearance might be liable for passing off.</a:t>
            </a:r>
            <a:endParaRPr lang="en-CA" dirty="0">
              <a:solidFill>
                <a:schemeClr val="bg1"/>
              </a:solidFill>
            </a:endParaRPr>
          </a:p>
          <a:p>
            <a:pPr>
              <a:lnSpc>
                <a:spcPct val="100000"/>
              </a:lnSpc>
            </a:pPr>
            <a:r>
              <a:rPr lang="en-US" dirty="0">
                <a:solidFill>
                  <a:schemeClr val="bg1"/>
                </a:solidFill>
              </a:rPr>
              <a:t>Challenge in these cases is that </a:t>
            </a:r>
            <a:r>
              <a:rPr lang="en-US" dirty="0">
                <a:solidFill>
                  <a:srgbClr val="FFFF00"/>
                </a:solidFill>
              </a:rPr>
              <a:t>the Plaintiff must show that the appearance of the product has acquired a secondary meaning </a:t>
            </a:r>
            <a:r>
              <a:rPr lang="en-US" dirty="0">
                <a:solidFill>
                  <a:schemeClr val="bg1"/>
                </a:solidFill>
              </a:rPr>
              <a:t>– that it comes from one trade source.  </a:t>
            </a:r>
            <a:endParaRPr lang="en-CA" dirty="0">
              <a:solidFill>
                <a:schemeClr val="bg1"/>
              </a:solidFill>
            </a:endParaRPr>
          </a:p>
          <a:p>
            <a:endParaRPr lang="en-US" dirty="0"/>
          </a:p>
        </p:txBody>
      </p:sp>
    </p:spTree>
    <p:extLst>
      <p:ext uri="{BB962C8B-B14F-4D97-AF65-F5344CB8AC3E}">
        <p14:creationId xmlns:p14="http://schemas.microsoft.com/office/powerpoint/2010/main" val="1257041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1143000"/>
          </a:xfrm>
        </p:spPr>
        <p:txBody>
          <a:bodyPr>
            <a:normAutofit fontScale="90000"/>
          </a:bodyPr>
          <a:lstStyle/>
          <a:p>
            <a:br>
              <a:rPr lang="en-US" b="1" dirty="0">
                <a:solidFill>
                  <a:schemeClr val="bg1"/>
                </a:solidFill>
              </a:rPr>
            </a:br>
            <a:r>
              <a:rPr lang="en-US" sz="4900" b="1" dirty="0">
                <a:solidFill>
                  <a:srgbClr val="FFFF00"/>
                </a:solidFill>
              </a:rPr>
              <a:t>Passing off</a:t>
            </a:r>
            <a:r>
              <a:rPr lang="en-US" sz="4900" b="1" dirty="0">
                <a:solidFill>
                  <a:srgbClr val="FF0000"/>
                </a:solidFill>
              </a:rPr>
              <a:t>:</a:t>
            </a:r>
            <a:r>
              <a:rPr lang="en-US" sz="4900" b="1" dirty="0">
                <a:solidFill>
                  <a:schemeClr val="bg1"/>
                </a:solidFill>
              </a:rPr>
              <a:t> </a:t>
            </a:r>
            <a:r>
              <a:rPr lang="en-US" sz="4900" i="1" dirty="0">
                <a:solidFill>
                  <a:srgbClr val="00B0F0"/>
                </a:solidFill>
                <a:latin typeface="Arial" charset="0"/>
              </a:rPr>
              <a:t>Ray Plastics</a:t>
            </a:r>
            <a:br>
              <a:rPr lang="en-US" i="1" dirty="0">
                <a:latin typeface="Arial" charset="0"/>
              </a:rPr>
            </a:br>
            <a:endParaRPr lang="en-US" b="1" dirty="0"/>
          </a:p>
        </p:txBody>
      </p:sp>
      <p:sp>
        <p:nvSpPr>
          <p:cNvPr id="2" name="Content Placeholder 1"/>
          <p:cNvSpPr>
            <a:spLocks noGrp="1"/>
          </p:cNvSpPr>
          <p:nvPr>
            <p:ph idx="1"/>
          </p:nvPr>
        </p:nvSpPr>
        <p:spPr>
          <a:xfrm>
            <a:off x="249382" y="1275135"/>
            <a:ext cx="8680862" cy="4591275"/>
          </a:xfrm>
        </p:spPr>
        <p:txBody>
          <a:bodyPr>
            <a:normAutofit/>
          </a:bodyPr>
          <a:lstStyle/>
          <a:p>
            <a:pPr>
              <a:lnSpc>
                <a:spcPct val="100000"/>
              </a:lnSpc>
            </a:pPr>
            <a:r>
              <a:rPr lang="en-CA" dirty="0">
                <a:solidFill>
                  <a:schemeClr val="bg1"/>
                </a:solidFill>
              </a:rPr>
              <a:t>Product was a combination snowbrush, ice scraper and squeegee called “Snow Trooper”: B</a:t>
            </a:r>
            <a:r>
              <a:rPr lang="en-CA" i="1" dirty="0">
                <a:solidFill>
                  <a:schemeClr val="bg1"/>
                </a:solidFill>
              </a:rPr>
              <a:t>lack nylon scraper is 27" in overall length, has 3 rows of bristles, 5/8" hardwood painted black, and a traditional yellow brush</a:t>
            </a:r>
            <a:endParaRPr lang="en-CA" dirty="0">
              <a:solidFill>
                <a:schemeClr val="bg1"/>
              </a:solidFill>
            </a:endParaRPr>
          </a:p>
          <a:p>
            <a:pPr>
              <a:lnSpc>
                <a:spcPct val="100000"/>
              </a:lnSpc>
            </a:pPr>
            <a:r>
              <a:rPr lang="en-CA" b="1" dirty="0">
                <a:solidFill>
                  <a:schemeClr val="bg1"/>
                </a:solidFill>
              </a:rPr>
              <a:t>uncommon appearance… </a:t>
            </a:r>
            <a:endParaRPr lang="en-CA" dirty="0">
              <a:solidFill>
                <a:schemeClr val="bg1"/>
              </a:solidFill>
            </a:endParaRPr>
          </a:p>
          <a:p>
            <a:pPr>
              <a:lnSpc>
                <a:spcPct val="100000"/>
              </a:lnSpc>
            </a:pPr>
            <a:r>
              <a:rPr lang="en-CA" b="1" dirty="0">
                <a:solidFill>
                  <a:schemeClr val="bg1"/>
                </a:solidFill>
              </a:rPr>
              <a:t>very successful seller at Canadian Tire, K Mart, Zellers and Pro Hardware in 1982 and 1983. </a:t>
            </a:r>
            <a:endParaRPr lang="en-CA" dirty="0">
              <a:solidFill>
                <a:schemeClr val="bg1"/>
              </a:solidFill>
            </a:endParaRPr>
          </a:p>
          <a:p>
            <a:pPr>
              <a:lnSpc>
                <a:spcPct val="100000"/>
              </a:lnSpc>
            </a:pPr>
            <a:r>
              <a:rPr lang="en-CA" b="1" dirty="0">
                <a:solidFill>
                  <a:schemeClr val="bg1"/>
                </a:solidFill>
              </a:rPr>
              <a:t>Constructed by </a:t>
            </a:r>
            <a:r>
              <a:rPr lang="en-CA" b="1" dirty="0" err="1">
                <a:solidFill>
                  <a:schemeClr val="bg1"/>
                </a:solidFill>
              </a:rPr>
              <a:t>Raywares</a:t>
            </a:r>
            <a:r>
              <a:rPr lang="en-CA" b="1" dirty="0">
                <a:solidFill>
                  <a:schemeClr val="bg1"/>
                </a:solidFill>
              </a:rPr>
              <a:t>, a division of Ray Plastics Limited. </a:t>
            </a:r>
            <a:endParaRPr lang="en-CA" dirty="0">
              <a:solidFill>
                <a:schemeClr val="bg1"/>
              </a:solidFill>
            </a:endParaRPr>
          </a:p>
          <a:p>
            <a:pPr>
              <a:lnSpc>
                <a:spcPct val="100000"/>
              </a:lnSpc>
            </a:pPr>
            <a:r>
              <a:rPr lang="en-CA" b="1" dirty="0">
                <a:solidFill>
                  <a:schemeClr val="bg1"/>
                </a:solidFill>
              </a:rPr>
              <a:t>One of </a:t>
            </a:r>
            <a:r>
              <a:rPr lang="en-CA" b="1" dirty="0" err="1">
                <a:solidFill>
                  <a:schemeClr val="bg1"/>
                </a:solidFill>
              </a:rPr>
              <a:t>Raywares</a:t>
            </a:r>
            <a:r>
              <a:rPr lang="en-CA" b="1" dirty="0">
                <a:solidFill>
                  <a:schemeClr val="bg1"/>
                </a:solidFill>
              </a:rPr>
              <a:t>’ main competitors was </a:t>
            </a:r>
            <a:r>
              <a:rPr lang="en-CA" b="1" dirty="0" err="1">
                <a:solidFill>
                  <a:schemeClr val="bg1"/>
                </a:solidFill>
              </a:rPr>
              <a:t>Brushcraft</a:t>
            </a:r>
            <a:r>
              <a:rPr lang="en-CA" b="1" dirty="0">
                <a:solidFill>
                  <a:schemeClr val="bg1"/>
                </a:solidFill>
              </a:rPr>
              <a:t>, a division of </a:t>
            </a:r>
            <a:r>
              <a:rPr lang="en-CA" b="1" dirty="0" err="1">
                <a:solidFill>
                  <a:schemeClr val="bg1"/>
                </a:solidFill>
              </a:rPr>
              <a:t>Dustbane</a:t>
            </a:r>
            <a:r>
              <a:rPr lang="en-CA" b="1" dirty="0">
                <a:solidFill>
                  <a:schemeClr val="bg1"/>
                </a:solidFill>
              </a:rPr>
              <a:t>. </a:t>
            </a:r>
            <a:endParaRPr lang="en-CA" dirty="0">
              <a:solidFill>
                <a:schemeClr val="bg1"/>
              </a:solidFill>
            </a:endParaRPr>
          </a:p>
          <a:p>
            <a:pPr>
              <a:lnSpc>
                <a:spcPct val="100000"/>
              </a:lnSpc>
            </a:pPr>
            <a:r>
              <a:rPr lang="en-CA" b="1" dirty="0">
                <a:solidFill>
                  <a:schemeClr val="bg1"/>
                </a:solidFill>
              </a:rPr>
              <a:t>At the initiative of Canadian Tire, </a:t>
            </a:r>
            <a:r>
              <a:rPr lang="en-CA" dirty="0" err="1">
                <a:solidFill>
                  <a:schemeClr val="bg1"/>
                </a:solidFill>
              </a:rPr>
              <a:t>Brushcraft</a:t>
            </a:r>
            <a:r>
              <a:rPr lang="en-CA" dirty="0">
                <a:solidFill>
                  <a:schemeClr val="bg1"/>
                </a:solidFill>
              </a:rPr>
              <a:t> produced a similar product to the Snow Trooper for the years 1984 and following.</a:t>
            </a:r>
          </a:p>
          <a:p>
            <a:pPr>
              <a:lnSpc>
                <a:spcPct val="100000"/>
              </a:lnSpc>
            </a:pPr>
            <a:r>
              <a:rPr lang="en-CA" dirty="0">
                <a:solidFill>
                  <a:schemeClr val="bg1"/>
                </a:solidFill>
              </a:rPr>
              <a:t>This product was described as "virtually identical", and "a virtual clone" to the Snow Trooper.</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52</a:t>
            </a:fld>
            <a:endParaRPr lang="en-US"/>
          </a:p>
        </p:txBody>
      </p:sp>
    </p:spTree>
    <p:extLst>
      <p:ext uri="{BB962C8B-B14F-4D97-AF65-F5344CB8AC3E}">
        <p14:creationId xmlns:p14="http://schemas.microsoft.com/office/powerpoint/2010/main" val="3796106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859455"/>
          </a:xfrm>
        </p:spPr>
        <p:txBody>
          <a:bodyPr>
            <a:normAutofit fontScale="90000"/>
          </a:bodyPr>
          <a:lstStyle/>
          <a:p>
            <a:br>
              <a:rPr lang="en-US" b="1" dirty="0">
                <a:solidFill>
                  <a:schemeClr val="bg1"/>
                </a:solidFill>
              </a:rPr>
            </a:br>
            <a:r>
              <a:rPr lang="en-US" sz="4900" b="1" dirty="0">
                <a:solidFill>
                  <a:srgbClr val="FFFF00"/>
                </a:solidFill>
              </a:rPr>
              <a:t>Passing off</a:t>
            </a:r>
            <a:r>
              <a:rPr lang="en-US" sz="4900" b="1" dirty="0">
                <a:solidFill>
                  <a:srgbClr val="FF0000"/>
                </a:solidFill>
              </a:rPr>
              <a:t>:</a:t>
            </a:r>
            <a:r>
              <a:rPr lang="en-US" sz="4900" b="1" dirty="0">
                <a:solidFill>
                  <a:schemeClr val="bg1"/>
                </a:solidFill>
              </a:rPr>
              <a:t> </a:t>
            </a:r>
            <a:r>
              <a:rPr lang="en-US" sz="4900" i="1" dirty="0">
                <a:solidFill>
                  <a:srgbClr val="00B0F0"/>
                </a:solidFill>
                <a:latin typeface="Arial" charset="0"/>
              </a:rPr>
              <a:t>Ray Plastics</a:t>
            </a:r>
            <a:br>
              <a:rPr lang="en-US" i="1" dirty="0">
                <a:latin typeface="Arial" charset="0"/>
              </a:rPr>
            </a:br>
            <a:endParaRPr lang="en-US" b="1" dirty="0"/>
          </a:p>
        </p:txBody>
      </p:sp>
      <p:sp>
        <p:nvSpPr>
          <p:cNvPr id="2" name="Content Placeholder 1"/>
          <p:cNvSpPr>
            <a:spLocks noGrp="1"/>
          </p:cNvSpPr>
          <p:nvPr>
            <p:ph idx="1"/>
          </p:nvPr>
        </p:nvSpPr>
        <p:spPr>
          <a:xfrm>
            <a:off x="249382" y="1128157"/>
            <a:ext cx="8680862" cy="4738254"/>
          </a:xfrm>
        </p:spPr>
        <p:txBody>
          <a:bodyPr>
            <a:normAutofit fontScale="92500" lnSpcReduction="10000"/>
          </a:bodyPr>
          <a:lstStyle/>
          <a:p>
            <a:pPr>
              <a:lnSpc>
                <a:spcPct val="100000"/>
              </a:lnSpc>
            </a:pPr>
            <a:r>
              <a:rPr lang="en-CA" b="1" dirty="0">
                <a:solidFill>
                  <a:srgbClr val="FFFF00"/>
                </a:solidFill>
              </a:rPr>
              <a:t>Ray Plastics sued </a:t>
            </a:r>
            <a:r>
              <a:rPr lang="en-CA" b="1" dirty="0" err="1">
                <a:solidFill>
                  <a:srgbClr val="FFFF00"/>
                </a:solidFill>
              </a:rPr>
              <a:t>Dustbane</a:t>
            </a:r>
            <a:r>
              <a:rPr lang="en-CA" b="1" dirty="0">
                <a:solidFill>
                  <a:srgbClr val="FFFF00"/>
                </a:solidFill>
              </a:rPr>
              <a:t> for passing off</a:t>
            </a:r>
            <a:r>
              <a:rPr lang="en-CA" b="1" dirty="0">
                <a:solidFill>
                  <a:schemeClr val="bg1"/>
                </a:solidFill>
              </a:rPr>
              <a:t>. </a:t>
            </a:r>
            <a:endParaRPr lang="en-CA" dirty="0">
              <a:solidFill>
                <a:schemeClr val="bg1"/>
              </a:solidFill>
            </a:endParaRPr>
          </a:p>
          <a:p>
            <a:pPr>
              <a:lnSpc>
                <a:spcPct val="100000"/>
              </a:lnSpc>
            </a:pPr>
            <a:r>
              <a:rPr lang="en-CA" dirty="0">
                <a:solidFill>
                  <a:schemeClr val="bg1"/>
                </a:solidFill>
              </a:rPr>
              <a:t>Issue</a:t>
            </a:r>
            <a:r>
              <a:rPr lang="en-CA" dirty="0">
                <a:solidFill>
                  <a:srgbClr val="FF0000"/>
                </a:solidFill>
              </a:rPr>
              <a:t>: </a:t>
            </a:r>
            <a:r>
              <a:rPr lang="en-CA" dirty="0">
                <a:solidFill>
                  <a:schemeClr val="bg1"/>
                </a:solidFill>
              </a:rPr>
              <a:t>Did goodwill exist</a:t>
            </a:r>
            <a:r>
              <a:rPr lang="en-CA" dirty="0">
                <a:solidFill>
                  <a:srgbClr val="FF0000"/>
                </a:solidFill>
              </a:rPr>
              <a:t>?</a:t>
            </a:r>
            <a:r>
              <a:rPr lang="en-CA" dirty="0">
                <a:solidFill>
                  <a:schemeClr val="bg1"/>
                </a:solidFill>
              </a:rPr>
              <a:t> </a:t>
            </a:r>
          </a:p>
          <a:p>
            <a:pPr>
              <a:lnSpc>
                <a:spcPct val="100000"/>
              </a:lnSpc>
            </a:pPr>
            <a:r>
              <a:rPr lang="en-CA" dirty="0">
                <a:solidFill>
                  <a:schemeClr val="bg1"/>
                </a:solidFill>
              </a:rPr>
              <a:t>Ray needed to prove that potential buyers believe that the goods being sold – here </a:t>
            </a:r>
            <a:r>
              <a:rPr lang="en-CA" dirty="0" err="1">
                <a:solidFill>
                  <a:schemeClr val="bg1"/>
                </a:solidFill>
              </a:rPr>
              <a:t>Brushcraft’s</a:t>
            </a:r>
            <a:r>
              <a:rPr lang="en-CA" dirty="0">
                <a:solidFill>
                  <a:schemeClr val="bg1"/>
                </a:solidFill>
              </a:rPr>
              <a:t> snowbrush, are either those of Ray or come from the same source as the “originals”</a:t>
            </a:r>
          </a:p>
          <a:p>
            <a:pPr>
              <a:lnSpc>
                <a:spcPct val="100000"/>
              </a:lnSpc>
            </a:pPr>
            <a:r>
              <a:rPr lang="en-CA" dirty="0">
                <a:solidFill>
                  <a:schemeClr val="bg1"/>
                </a:solidFill>
              </a:rPr>
              <a:t>Court notes that in discussing passing off in cases of “appearance” or get-up, </a:t>
            </a:r>
            <a:r>
              <a:rPr lang="en-CA" i="1" dirty="0">
                <a:solidFill>
                  <a:srgbClr val="FFFF00"/>
                </a:solidFill>
              </a:rPr>
              <a:t>…</a:t>
            </a:r>
            <a:r>
              <a:rPr lang="en-CA" b="1" i="1" dirty="0">
                <a:solidFill>
                  <a:srgbClr val="FFFF00"/>
                </a:solidFill>
              </a:rPr>
              <a:t>what you have to establish is that consumers, by virtue of the appearance of the product – regard it as coming from one trade source; OR that the product appearance has developed a secondary meaning – that it comes from one trade source.</a:t>
            </a:r>
            <a:endParaRPr lang="en-CA" i="1" dirty="0">
              <a:solidFill>
                <a:srgbClr val="FFFF00"/>
              </a:solidFill>
            </a:endParaRPr>
          </a:p>
          <a:p>
            <a:pPr>
              <a:lnSpc>
                <a:spcPct val="100000"/>
              </a:lnSpc>
            </a:pPr>
            <a:r>
              <a:rPr lang="en-CA" dirty="0">
                <a:solidFill>
                  <a:schemeClr val="bg1"/>
                </a:solidFill>
              </a:rPr>
              <a:t>Important: The consumer doesn’t have to know which company produces the original product. Just need to establish that … consumers believe that the Snowbrush made by </a:t>
            </a:r>
            <a:r>
              <a:rPr lang="en-CA" dirty="0" err="1">
                <a:solidFill>
                  <a:schemeClr val="bg1"/>
                </a:solidFill>
              </a:rPr>
              <a:t>Dustbane</a:t>
            </a:r>
            <a:r>
              <a:rPr lang="en-CA" dirty="0">
                <a:solidFill>
                  <a:schemeClr val="bg1"/>
                </a:solidFill>
              </a:rPr>
              <a:t> comes from the same source as the Snow Trooper.</a:t>
            </a:r>
          </a:p>
          <a:p>
            <a:pPr>
              <a:lnSpc>
                <a:spcPct val="100000"/>
              </a:lnSpc>
            </a:pPr>
            <a:r>
              <a:rPr lang="en-CA" dirty="0">
                <a:solidFill>
                  <a:schemeClr val="bg1"/>
                </a:solidFill>
              </a:rPr>
              <a:t>It’s easier to establish this reputation or secondary meaning with a distinctive product.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53</a:t>
            </a:fld>
            <a:endParaRPr lang="en-US"/>
          </a:p>
        </p:txBody>
      </p:sp>
    </p:spTree>
    <p:extLst>
      <p:ext uri="{BB962C8B-B14F-4D97-AF65-F5344CB8AC3E}">
        <p14:creationId xmlns:p14="http://schemas.microsoft.com/office/powerpoint/2010/main" val="3115180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6"/>
            <a:ext cx="8229600" cy="734764"/>
          </a:xfrm>
        </p:spPr>
        <p:txBody>
          <a:bodyPr>
            <a:normAutofit fontScale="90000"/>
          </a:bodyPr>
          <a:lstStyle/>
          <a:p>
            <a:br>
              <a:rPr lang="en-US" b="1" dirty="0">
                <a:solidFill>
                  <a:schemeClr val="bg1"/>
                </a:solidFill>
              </a:rPr>
            </a:br>
            <a:r>
              <a:rPr lang="en-US" sz="4900" b="1" dirty="0">
                <a:solidFill>
                  <a:srgbClr val="FFFF00"/>
                </a:solidFill>
              </a:rPr>
              <a:t>Passing off</a:t>
            </a:r>
            <a:r>
              <a:rPr lang="en-US" sz="4900" b="1" dirty="0">
                <a:solidFill>
                  <a:srgbClr val="FF0000"/>
                </a:solidFill>
              </a:rPr>
              <a:t>:</a:t>
            </a:r>
            <a:r>
              <a:rPr lang="en-US" sz="4900" b="1" dirty="0">
                <a:solidFill>
                  <a:schemeClr val="bg1"/>
                </a:solidFill>
              </a:rPr>
              <a:t> </a:t>
            </a:r>
            <a:r>
              <a:rPr lang="en-US" sz="4900" i="1" dirty="0">
                <a:solidFill>
                  <a:srgbClr val="00B0F0"/>
                </a:solidFill>
                <a:latin typeface="Arial" charset="0"/>
              </a:rPr>
              <a:t>Ray Plastics</a:t>
            </a:r>
            <a:br>
              <a:rPr lang="en-US" i="1" dirty="0">
                <a:latin typeface="Arial" charset="0"/>
              </a:rPr>
            </a:br>
            <a:endParaRPr lang="en-US" b="1" dirty="0"/>
          </a:p>
        </p:txBody>
      </p:sp>
      <p:sp>
        <p:nvSpPr>
          <p:cNvPr id="2" name="Content Placeholder 1"/>
          <p:cNvSpPr>
            <a:spLocks noGrp="1"/>
          </p:cNvSpPr>
          <p:nvPr>
            <p:ph idx="1"/>
          </p:nvPr>
        </p:nvSpPr>
        <p:spPr>
          <a:xfrm>
            <a:off x="249381" y="973776"/>
            <a:ext cx="8799615" cy="4928259"/>
          </a:xfrm>
        </p:spPr>
        <p:txBody>
          <a:bodyPr>
            <a:normAutofit/>
          </a:bodyPr>
          <a:lstStyle/>
          <a:p>
            <a:pPr>
              <a:lnSpc>
                <a:spcPct val="100000"/>
              </a:lnSpc>
            </a:pPr>
            <a:r>
              <a:rPr lang="en-CA" dirty="0">
                <a:solidFill>
                  <a:schemeClr val="bg1"/>
                </a:solidFill>
              </a:rPr>
              <a:t>Court notes that </a:t>
            </a:r>
            <a:r>
              <a:rPr lang="en-CA" dirty="0">
                <a:solidFill>
                  <a:srgbClr val="FFFF00"/>
                </a:solidFill>
              </a:rPr>
              <a:t>where the appearance is in some way novel or striking or unusual, it is easier to conclude that there has come to be an association of that appearance with a single trade source</a:t>
            </a:r>
          </a:p>
          <a:p>
            <a:pPr>
              <a:lnSpc>
                <a:spcPct val="100000"/>
              </a:lnSpc>
            </a:pPr>
            <a:r>
              <a:rPr lang="en-CA" dirty="0">
                <a:solidFill>
                  <a:schemeClr val="bg1"/>
                </a:solidFill>
              </a:rPr>
              <a:t>The Snow Trooper get-up is very distinctive. </a:t>
            </a:r>
          </a:p>
          <a:p>
            <a:pPr>
              <a:lnSpc>
                <a:spcPct val="100000"/>
              </a:lnSpc>
            </a:pPr>
            <a:r>
              <a:rPr lang="en-CA" b="1" dirty="0">
                <a:solidFill>
                  <a:schemeClr val="bg1"/>
                </a:solidFill>
              </a:rPr>
              <a:t>Other factors that the court found significant in this case: </a:t>
            </a:r>
          </a:p>
          <a:p>
            <a:pPr>
              <a:lnSpc>
                <a:spcPct val="100000"/>
              </a:lnSpc>
            </a:pPr>
            <a:r>
              <a:rPr lang="en-CA" dirty="0">
                <a:solidFill>
                  <a:schemeClr val="bg1"/>
                </a:solidFill>
              </a:rPr>
              <a:t>1) </a:t>
            </a:r>
            <a:r>
              <a:rPr lang="en-CA" dirty="0">
                <a:solidFill>
                  <a:srgbClr val="FFFF00"/>
                </a:solidFill>
              </a:rPr>
              <a:t>Ray Plastics had done extensive advertising </a:t>
            </a:r>
            <a:r>
              <a:rPr lang="en-CA" dirty="0">
                <a:solidFill>
                  <a:schemeClr val="bg1"/>
                </a:solidFill>
              </a:rPr>
              <a:t>over two years with respect to the Snow Trooper.</a:t>
            </a:r>
          </a:p>
          <a:p>
            <a:pPr>
              <a:lnSpc>
                <a:spcPct val="100000"/>
              </a:lnSpc>
            </a:pPr>
            <a:r>
              <a:rPr lang="en-CA" dirty="0">
                <a:solidFill>
                  <a:schemeClr val="bg1"/>
                </a:solidFill>
              </a:rPr>
              <a:t>2) </a:t>
            </a:r>
            <a:r>
              <a:rPr lang="en-CA" dirty="0">
                <a:solidFill>
                  <a:srgbClr val="FFFF00"/>
                </a:solidFill>
              </a:rPr>
              <a:t>Sales figures</a:t>
            </a:r>
          </a:p>
          <a:p>
            <a:pPr>
              <a:lnSpc>
                <a:spcPct val="100000"/>
              </a:lnSpc>
            </a:pPr>
            <a:r>
              <a:rPr lang="en-CA" dirty="0">
                <a:solidFill>
                  <a:schemeClr val="bg1"/>
                </a:solidFill>
              </a:rPr>
              <a:t>3) There was </a:t>
            </a:r>
            <a:r>
              <a:rPr lang="en-CA" dirty="0">
                <a:solidFill>
                  <a:srgbClr val="FFFF00"/>
                </a:solidFill>
              </a:rPr>
              <a:t>evidence of intentional, direct copying</a:t>
            </a:r>
            <a:r>
              <a:rPr lang="en-CA" dirty="0">
                <a:solidFill>
                  <a:schemeClr val="bg1"/>
                </a:solidFill>
              </a:rPr>
              <a:t>. The court found that evidence of intentional, direct copying establishes a prima facie case of secondary meaning. </a:t>
            </a:r>
          </a:p>
          <a:p>
            <a:pPr>
              <a:lnSpc>
                <a:spcPct val="100000"/>
              </a:lnSpc>
            </a:pPr>
            <a:r>
              <a:rPr lang="en-CA" b="1" dirty="0">
                <a:solidFill>
                  <a:srgbClr val="FFFF00"/>
                </a:solidFill>
              </a:rPr>
              <a:t>SO the goodwill/secondary meaning found to exist in the product appearance of the snow trooper.</a:t>
            </a:r>
            <a:endParaRPr lang="en-CA"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54</a:t>
            </a:fld>
            <a:endParaRPr lang="en-US"/>
          </a:p>
        </p:txBody>
      </p:sp>
    </p:spTree>
    <p:extLst>
      <p:ext uri="{BB962C8B-B14F-4D97-AF65-F5344CB8AC3E}">
        <p14:creationId xmlns:p14="http://schemas.microsoft.com/office/powerpoint/2010/main" val="1176202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1143000"/>
          </a:xfrm>
        </p:spPr>
        <p:txBody>
          <a:bodyPr>
            <a:normAutofit fontScale="90000"/>
          </a:bodyPr>
          <a:lstStyle/>
          <a:p>
            <a:br>
              <a:rPr lang="en-US" b="1" dirty="0">
                <a:solidFill>
                  <a:schemeClr val="bg1"/>
                </a:solidFill>
              </a:rPr>
            </a:br>
            <a:r>
              <a:rPr lang="en-US" sz="4900" b="1" dirty="0">
                <a:solidFill>
                  <a:srgbClr val="FFFF00"/>
                </a:solidFill>
              </a:rPr>
              <a:t>Passing off</a:t>
            </a:r>
            <a:r>
              <a:rPr lang="en-US" sz="4900" b="1" dirty="0">
                <a:solidFill>
                  <a:srgbClr val="FF0000"/>
                </a:solidFill>
              </a:rPr>
              <a:t>:</a:t>
            </a:r>
            <a:r>
              <a:rPr lang="en-US" sz="4900" b="1" dirty="0">
                <a:solidFill>
                  <a:schemeClr val="bg1"/>
                </a:solidFill>
              </a:rPr>
              <a:t> </a:t>
            </a:r>
            <a:r>
              <a:rPr lang="en-US" sz="4900" i="1" dirty="0">
                <a:solidFill>
                  <a:srgbClr val="00B0F0"/>
                </a:solidFill>
                <a:latin typeface="Arial" charset="0"/>
              </a:rPr>
              <a:t>Ray Plastics</a:t>
            </a:r>
            <a:br>
              <a:rPr lang="en-US" i="1" dirty="0">
                <a:latin typeface="Arial" charset="0"/>
              </a:rPr>
            </a:br>
            <a:endParaRPr lang="en-US" b="1" dirty="0"/>
          </a:p>
        </p:txBody>
      </p:sp>
      <p:sp>
        <p:nvSpPr>
          <p:cNvPr id="2" name="Content Placeholder 1"/>
          <p:cNvSpPr>
            <a:spLocks noGrp="1"/>
          </p:cNvSpPr>
          <p:nvPr>
            <p:ph idx="1"/>
          </p:nvPr>
        </p:nvSpPr>
        <p:spPr>
          <a:xfrm>
            <a:off x="457200" y="1591293"/>
            <a:ext cx="8229600" cy="4158249"/>
          </a:xfrm>
        </p:spPr>
        <p:txBody>
          <a:bodyPr>
            <a:normAutofit fontScale="92500" lnSpcReduction="20000"/>
          </a:bodyPr>
          <a:lstStyle/>
          <a:p>
            <a:pPr>
              <a:lnSpc>
                <a:spcPct val="100000"/>
              </a:lnSpc>
            </a:pPr>
            <a:r>
              <a:rPr lang="en-US" sz="4000" dirty="0">
                <a:solidFill>
                  <a:schemeClr val="bg1"/>
                </a:solidFill>
                <a:latin typeface="Arial" charset="0"/>
              </a:rPr>
              <a:t>A </a:t>
            </a:r>
            <a:r>
              <a:rPr lang="en-US" sz="4000" dirty="0">
                <a:solidFill>
                  <a:srgbClr val="FFFF00"/>
                </a:solidFill>
                <a:latin typeface="Arial" charset="0"/>
              </a:rPr>
              <a:t>product that is particularly distinctive</a:t>
            </a:r>
            <a:r>
              <a:rPr lang="en-US" sz="4000" dirty="0">
                <a:solidFill>
                  <a:schemeClr val="bg1"/>
                </a:solidFill>
                <a:latin typeface="Arial" charset="0"/>
              </a:rPr>
              <a:t> in its appearance may come to be </a:t>
            </a:r>
            <a:r>
              <a:rPr lang="en-US" sz="4000" dirty="0">
                <a:solidFill>
                  <a:srgbClr val="FFFF00"/>
                </a:solidFill>
                <a:latin typeface="Arial" charset="0"/>
              </a:rPr>
              <a:t>associated</a:t>
            </a:r>
            <a:r>
              <a:rPr lang="en-US" sz="4000" dirty="0">
                <a:solidFill>
                  <a:schemeClr val="bg1"/>
                </a:solidFill>
                <a:latin typeface="Arial" charset="0"/>
              </a:rPr>
              <a:t> by consumers </a:t>
            </a:r>
            <a:r>
              <a:rPr lang="en-US" sz="4000" dirty="0">
                <a:solidFill>
                  <a:srgbClr val="FFFF00"/>
                </a:solidFill>
                <a:latin typeface="Arial" charset="0"/>
              </a:rPr>
              <a:t>with a particular trade source </a:t>
            </a:r>
          </a:p>
          <a:p>
            <a:pPr>
              <a:lnSpc>
                <a:spcPct val="100000"/>
              </a:lnSpc>
            </a:pPr>
            <a:r>
              <a:rPr lang="en-US" sz="4000" dirty="0">
                <a:solidFill>
                  <a:schemeClr val="bg1"/>
                </a:solidFill>
                <a:latin typeface="Arial" charset="0"/>
              </a:rPr>
              <a:t>If the </a:t>
            </a:r>
            <a:r>
              <a:rPr lang="en-US" sz="4000" dirty="0">
                <a:solidFill>
                  <a:srgbClr val="FFFF00"/>
                </a:solidFill>
                <a:latin typeface="Arial" charset="0"/>
              </a:rPr>
              <a:t>product appearance is an inherent feature </a:t>
            </a:r>
            <a:r>
              <a:rPr lang="en-US" sz="4000" dirty="0">
                <a:solidFill>
                  <a:schemeClr val="bg1"/>
                </a:solidFill>
                <a:latin typeface="Arial" charset="0"/>
              </a:rPr>
              <a:t>of the product, it </a:t>
            </a:r>
            <a:r>
              <a:rPr lang="en-US" sz="4000" dirty="0">
                <a:solidFill>
                  <a:srgbClr val="FFFF00"/>
                </a:solidFill>
                <a:latin typeface="Arial" charset="0"/>
              </a:rPr>
              <a:t>can’t be relied on as a TM</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55</a:t>
            </a:fld>
            <a:endParaRPr lang="en-US"/>
          </a:p>
        </p:txBody>
      </p:sp>
    </p:spTree>
    <p:extLst>
      <p:ext uri="{BB962C8B-B14F-4D97-AF65-F5344CB8AC3E}">
        <p14:creationId xmlns:p14="http://schemas.microsoft.com/office/powerpoint/2010/main" val="1468351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7664" y="417142"/>
            <a:ext cx="8508670" cy="1143000"/>
          </a:xfrm>
        </p:spPr>
        <p:txBody>
          <a:bodyPr>
            <a:normAutofit fontScale="90000"/>
          </a:bodyPr>
          <a:lstStyle/>
          <a:p>
            <a:r>
              <a:rPr lang="en-US" sz="4000" b="1" dirty="0">
                <a:solidFill>
                  <a:srgbClr val="FFFF00"/>
                </a:solidFill>
              </a:rPr>
              <a:t>Passing off</a:t>
            </a:r>
            <a:r>
              <a:rPr lang="en-US" sz="4000" b="1" dirty="0">
                <a:solidFill>
                  <a:srgbClr val="FF0000"/>
                </a:solidFill>
              </a:rPr>
              <a:t>: </a:t>
            </a:r>
            <a:r>
              <a:rPr lang="en-CA" sz="4000" i="1" dirty="0">
                <a:solidFill>
                  <a:srgbClr val="00B0F0"/>
                </a:solidFill>
              </a:rPr>
              <a:t>Novopharm v. Bayer Inc. </a:t>
            </a:r>
            <a:r>
              <a:rPr lang="en-CA" sz="4000" dirty="0">
                <a:solidFill>
                  <a:schemeClr val="bg1"/>
                </a:solidFill>
              </a:rPr>
              <a:t>(2000)</a:t>
            </a:r>
            <a:endParaRPr lang="en-US" sz="4000" b="1" dirty="0"/>
          </a:p>
        </p:txBody>
      </p:sp>
      <p:sp>
        <p:nvSpPr>
          <p:cNvPr id="4" name="Slide Number Placeholder 3"/>
          <p:cNvSpPr>
            <a:spLocks noGrp="1"/>
          </p:cNvSpPr>
          <p:nvPr>
            <p:ph type="sldNum" sz="quarter" idx="12"/>
          </p:nvPr>
        </p:nvSpPr>
        <p:spPr/>
        <p:txBody>
          <a:bodyPr/>
          <a:lstStyle/>
          <a:p>
            <a:fld id="{600857A6-B069-5747-8C2C-4237D03FF20B}" type="slidenum">
              <a:rPr lang="en-US" smtClean="0"/>
              <a:t>56</a:t>
            </a:fld>
            <a:endParaRPr lang="en-US"/>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759528" y="2272322"/>
            <a:ext cx="3624943" cy="2756030"/>
          </a:xfrm>
          <a:prstGeom prst="rect">
            <a:avLst/>
          </a:prstGeom>
        </p:spPr>
      </p:pic>
    </p:spTree>
    <p:extLst>
      <p:ext uri="{BB962C8B-B14F-4D97-AF65-F5344CB8AC3E}">
        <p14:creationId xmlns:p14="http://schemas.microsoft.com/office/powerpoint/2010/main" val="2688476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413668" cy="1067273"/>
          </a:xfrm>
        </p:spPr>
        <p:txBody>
          <a:bodyPr>
            <a:noAutofit/>
          </a:bodyPr>
          <a:lstStyle/>
          <a:p>
            <a:r>
              <a:rPr lang="en-US" sz="3600" b="1" dirty="0">
                <a:solidFill>
                  <a:srgbClr val="FFFF00"/>
                </a:solidFill>
              </a:rPr>
              <a:t>Passing off</a:t>
            </a:r>
            <a:r>
              <a:rPr lang="en-US" sz="3600" b="1" dirty="0">
                <a:solidFill>
                  <a:srgbClr val="FF0000"/>
                </a:solidFill>
              </a:rPr>
              <a:t>: </a:t>
            </a:r>
            <a:r>
              <a:rPr lang="en-CA" sz="3600" i="1" dirty="0">
                <a:solidFill>
                  <a:srgbClr val="00B0F0"/>
                </a:solidFill>
              </a:rPr>
              <a:t>Novopharm v. Bayer Inc. </a:t>
            </a:r>
            <a:r>
              <a:rPr lang="en-CA" sz="3600" dirty="0">
                <a:solidFill>
                  <a:schemeClr val="bg1"/>
                </a:solidFill>
              </a:rPr>
              <a:t>(2000)</a:t>
            </a:r>
            <a:endParaRPr lang="en-US" sz="3600" b="1" dirty="0"/>
          </a:p>
        </p:txBody>
      </p:sp>
      <p:sp>
        <p:nvSpPr>
          <p:cNvPr id="2" name="Content Placeholder 1"/>
          <p:cNvSpPr>
            <a:spLocks noGrp="1"/>
          </p:cNvSpPr>
          <p:nvPr>
            <p:ph idx="1"/>
          </p:nvPr>
        </p:nvSpPr>
        <p:spPr>
          <a:xfrm>
            <a:off x="273133" y="1318161"/>
            <a:ext cx="8740238" cy="4431382"/>
          </a:xfrm>
        </p:spPr>
        <p:txBody>
          <a:bodyPr>
            <a:normAutofit lnSpcReduction="10000"/>
          </a:bodyPr>
          <a:lstStyle/>
          <a:p>
            <a:pPr>
              <a:lnSpc>
                <a:spcPct val="100000"/>
              </a:lnSpc>
            </a:pPr>
            <a:r>
              <a:rPr lang="en-CA" sz="2600" dirty="0">
                <a:solidFill>
                  <a:srgbClr val="FFFF00"/>
                </a:solidFill>
              </a:rPr>
              <a:t>Question is whether a manufacturer of a pharmaceutical in pill, capsule or tablet form can claim goodwill or reputation in the shape, size or colour of the tablet</a:t>
            </a:r>
            <a:r>
              <a:rPr lang="en-CA" sz="2600" dirty="0">
                <a:solidFill>
                  <a:srgbClr val="FF0000"/>
                </a:solidFill>
              </a:rPr>
              <a:t>?</a:t>
            </a:r>
          </a:p>
          <a:p>
            <a:pPr lvl="0">
              <a:lnSpc>
                <a:spcPct val="100000"/>
              </a:lnSpc>
            </a:pPr>
            <a:r>
              <a:rPr lang="en-CA" sz="2600" dirty="0">
                <a:solidFill>
                  <a:schemeClr val="bg1"/>
                </a:solidFill>
              </a:rPr>
              <a:t>Many prescription drugs are not sold in packages, they are dispensed by pharmacists in plain plastic vials.</a:t>
            </a:r>
          </a:p>
          <a:p>
            <a:pPr lvl="0">
              <a:lnSpc>
                <a:spcPct val="100000"/>
              </a:lnSpc>
            </a:pPr>
            <a:r>
              <a:rPr lang="en-US" sz="2600" i="1" dirty="0">
                <a:solidFill>
                  <a:schemeClr val="bg1"/>
                </a:solidFill>
              </a:rPr>
              <a:t>“If patients identified the plaintiff's product by its appearance, the marketing by the defendant of tablets that were confusingly similar in appearance would prevent patients from exercising consumer choice by specifying which product they wished to have prescribed.” </a:t>
            </a:r>
            <a:r>
              <a:rPr lang="en-US" sz="2600" dirty="0">
                <a:solidFill>
                  <a:schemeClr val="bg1"/>
                </a:solidFill>
              </a:rPr>
              <a:t>(para 90) / could also have negative health impacts.</a:t>
            </a:r>
            <a:endParaRPr lang="en-CA" sz="2600" dirty="0">
              <a:solidFill>
                <a:schemeClr val="bg1"/>
              </a:solidFill>
            </a:endParaRPr>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57</a:t>
            </a:fld>
            <a:endParaRPr lang="en-US"/>
          </a:p>
        </p:txBody>
      </p:sp>
    </p:spTree>
    <p:extLst>
      <p:ext uri="{BB962C8B-B14F-4D97-AF65-F5344CB8AC3E}">
        <p14:creationId xmlns:p14="http://schemas.microsoft.com/office/powerpoint/2010/main" val="3763654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413668" cy="764453"/>
          </a:xfrm>
        </p:spPr>
        <p:txBody>
          <a:bodyPr>
            <a:noAutofit/>
          </a:bodyPr>
          <a:lstStyle/>
          <a:p>
            <a:r>
              <a:rPr lang="en-US" sz="3600" b="1" dirty="0">
                <a:solidFill>
                  <a:srgbClr val="FFFF00"/>
                </a:solidFill>
              </a:rPr>
              <a:t>Passing off</a:t>
            </a:r>
            <a:r>
              <a:rPr lang="en-US" sz="3600" b="1" dirty="0">
                <a:solidFill>
                  <a:srgbClr val="FF0000"/>
                </a:solidFill>
              </a:rPr>
              <a:t>: </a:t>
            </a:r>
            <a:r>
              <a:rPr lang="en-CA" sz="3600" i="1" dirty="0">
                <a:solidFill>
                  <a:srgbClr val="00B0F0"/>
                </a:solidFill>
              </a:rPr>
              <a:t>Novopharm v. Bayer Inc. </a:t>
            </a:r>
            <a:r>
              <a:rPr lang="en-CA" sz="3600" dirty="0">
                <a:solidFill>
                  <a:srgbClr val="FFFF00"/>
                </a:solidFill>
              </a:rPr>
              <a:t>Court </a:t>
            </a:r>
            <a:r>
              <a:rPr lang="en-CA" sz="3600" dirty="0">
                <a:solidFill>
                  <a:srgbClr val="FF0000"/>
                </a:solidFill>
              </a:rPr>
              <a:t>1</a:t>
            </a:r>
            <a:endParaRPr lang="en-US" sz="3600" b="1" dirty="0">
              <a:solidFill>
                <a:srgbClr val="FF0000"/>
              </a:solidFill>
            </a:endParaRPr>
          </a:p>
        </p:txBody>
      </p:sp>
      <p:sp>
        <p:nvSpPr>
          <p:cNvPr id="2" name="Content Placeholder 1"/>
          <p:cNvSpPr>
            <a:spLocks noGrp="1"/>
          </p:cNvSpPr>
          <p:nvPr>
            <p:ph idx="1"/>
          </p:nvPr>
        </p:nvSpPr>
        <p:spPr>
          <a:xfrm>
            <a:off x="273132" y="997528"/>
            <a:ext cx="8870867" cy="4952010"/>
          </a:xfrm>
        </p:spPr>
        <p:txBody>
          <a:bodyPr>
            <a:noAutofit/>
          </a:bodyPr>
          <a:lstStyle/>
          <a:p>
            <a:pPr marL="0" indent="0">
              <a:lnSpc>
                <a:spcPct val="100000"/>
              </a:lnSpc>
              <a:buNone/>
            </a:pPr>
            <a:r>
              <a:rPr lang="en-CA" sz="2400" b="1" dirty="0">
                <a:solidFill>
                  <a:srgbClr val="FFFF00"/>
                </a:solidFill>
              </a:rPr>
              <a:t>Issue was whether consumers, by virtue of the appearance of the pill, regard it as coming from one trade source</a:t>
            </a:r>
            <a:r>
              <a:rPr lang="en-CA" sz="2400" b="1" dirty="0">
                <a:solidFill>
                  <a:srgbClr val="FF0000"/>
                </a:solidFill>
              </a:rPr>
              <a:t>?</a:t>
            </a:r>
          </a:p>
          <a:p>
            <a:pPr marL="0" indent="0">
              <a:lnSpc>
                <a:spcPct val="100000"/>
              </a:lnSpc>
              <a:buNone/>
            </a:pPr>
            <a:r>
              <a:rPr lang="en-CA" sz="2400" dirty="0">
                <a:solidFill>
                  <a:schemeClr val="bg1"/>
                </a:solidFill>
              </a:rPr>
              <a:t>Points made by the court in answering this question</a:t>
            </a:r>
            <a:r>
              <a:rPr lang="en-CA" sz="2400" dirty="0">
                <a:solidFill>
                  <a:srgbClr val="FF0000"/>
                </a:solidFill>
              </a:rPr>
              <a:t>:</a:t>
            </a:r>
          </a:p>
          <a:p>
            <a:pPr>
              <a:lnSpc>
                <a:spcPct val="100000"/>
              </a:lnSpc>
            </a:pPr>
            <a:r>
              <a:rPr lang="en-CA" sz="2400" dirty="0">
                <a:solidFill>
                  <a:schemeClr val="bg1"/>
                </a:solidFill>
              </a:rPr>
              <a:t>Pink </a:t>
            </a:r>
            <a:r>
              <a:rPr lang="en-CA" sz="2400" dirty="0">
                <a:solidFill>
                  <a:srgbClr val="FFFF00"/>
                </a:solidFill>
              </a:rPr>
              <a:t>round small tablets are commonplace </a:t>
            </a:r>
            <a:r>
              <a:rPr lang="en-CA" sz="2400" dirty="0">
                <a:solidFill>
                  <a:schemeClr val="bg1"/>
                </a:solidFill>
              </a:rPr>
              <a:t>in the pharmaceutical market. (40 medications available in Canada for treatment of high blood pressure and angina that were pink in colour – Macdonald (Pharmacist)). Accordingly, </a:t>
            </a:r>
            <a:r>
              <a:rPr lang="en-CA" sz="2400" dirty="0">
                <a:solidFill>
                  <a:srgbClr val="FFFF00"/>
                </a:solidFill>
              </a:rPr>
              <a:t>Bayer has a heavy burden to discharge to prove that they have a secondary meaning </a:t>
            </a:r>
            <a:r>
              <a:rPr lang="en-CA" sz="2400" dirty="0">
                <a:solidFill>
                  <a:schemeClr val="bg1"/>
                </a:solidFill>
              </a:rPr>
              <a:t>(that ordinary consumers associate them with a single trade source).</a:t>
            </a:r>
          </a:p>
          <a:p>
            <a:pPr>
              <a:lnSpc>
                <a:spcPct val="100000"/>
              </a:lnSpc>
            </a:pPr>
            <a:r>
              <a:rPr lang="en-CA" sz="2400" dirty="0">
                <a:solidFill>
                  <a:schemeClr val="bg1"/>
                </a:solidFill>
              </a:rPr>
              <a:t>The fact that in 1992 Adalat was the only extended-release nifedipine product on the market does not necessarily mean that consumers have identified its appearance with a single source. </a:t>
            </a:r>
          </a:p>
        </p:txBody>
      </p:sp>
      <p:sp>
        <p:nvSpPr>
          <p:cNvPr id="4" name="Slide Number Placeholder 3"/>
          <p:cNvSpPr>
            <a:spLocks noGrp="1"/>
          </p:cNvSpPr>
          <p:nvPr>
            <p:ph type="sldNum" sz="quarter" idx="12"/>
          </p:nvPr>
        </p:nvSpPr>
        <p:spPr/>
        <p:txBody>
          <a:bodyPr/>
          <a:lstStyle/>
          <a:p>
            <a:fld id="{600857A6-B069-5747-8C2C-4237D03FF20B}" type="slidenum">
              <a:rPr lang="en-US" smtClean="0"/>
              <a:t>58</a:t>
            </a:fld>
            <a:endParaRPr lang="en-US"/>
          </a:p>
        </p:txBody>
      </p:sp>
    </p:spTree>
    <p:extLst>
      <p:ext uri="{BB962C8B-B14F-4D97-AF65-F5344CB8AC3E}">
        <p14:creationId xmlns:p14="http://schemas.microsoft.com/office/powerpoint/2010/main" val="3594501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413668" cy="764453"/>
          </a:xfrm>
        </p:spPr>
        <p:txBody>
          <a:bodyPr>
            <a:noAutofit/>
          </a:bodyPr>
          <a:lstStyle/>
          <a:p>
            <a:r>
              <a:rPr lang="en-US" sz="3600" b="1" dirty="0">
                <a:solidFill>
                  <a:srgbClr val="FFFF00"/>
                </a:solidFill>
              </a:rPr>
              <a:t>Passing off</a:t>
            </a:r>
            <a:r>
              <a:rPr lang="en-US" sz="3600" b="1" dirty="0">
                <a:solidFill>
                  <a:srgbClr val="FF0000"/>
                </a:solidFill>
              </a:rPr>
              <a:t>: </a:t>
            </a:r>
            <a:r>
              <a:rPr lang="en-CA" sz="3600" i="1" dirty="0">
                <a:solidFill>
                  <a:srgbClr val="00B0F0"/>
                </a:solidFill>
              </a:rPr>
              <a:t>Novopharm v. Bayer Inc. </a:t>
            </a:r>
            <a:r>
              <a:rPr lang="en-CA" sz="3600" dirty="0">
                <a:solidFill>
                  <a:srgbClr val="FFFF00"/>
                </a:solidFill>
              </a:rPr>
              <a:t>Court </a:t>
            </a:r>
            <a:r>
              <a:rPr lang="en-CA" sz="3600" dirty="0">
                <a:solidFill>
                  <a:srgbClr val="FF0000"/>
                </a:solidFill>
              </a:rPr>
              <a:t>2</a:t>
            </a:r>
            <a:endParaRPr lang="en-US" sz="3600" b="1" dirty="0"/>
          </a:p>
        </p:txBody>
      </p:sp>
      <p:sp>
        <p:nvSpPr>
          <p:cNvPr id="2" name="Content Placeholder 1"/>
          <p:cNvSpPr>
            <a:spLocks noGrp="1"/>
          </p:cNvSpPr>
          <p:nvPr>
            <p:ph idx="1"/>
          </p:nvPr>
        </p:nvSpPr>
        <p:spPr>
          <a:xfrm>
            <a:off x="273132" y="997528"/>
            <a:ext cx="8870867" cy="4952010"/>
          </a:xfrm>
        </p:spPr>
        <p:txBody>
          <a:bodyPr>
            <a:noAutofit/>
          </a:bodyPr>
          <a:lstStyle/>
          <a:p>
            <a:pPr marL="0" indent="0">
              <a:lnSpc>
                <a:spcPct val="100000"/>
              </a:lnSpc>
              <a:buNone/>
            </a:pPr>
            <a:r>
              <a:rPr lang="en-CA" sz="2400" b="1" dirty="0">
                <a:solidFill>
                  <a:srgbClr val="FFFF00"/>
                </a:solidFill>
              </a:rPr>
              <a:t>Issue was whether consumers, by virtue of the appearance of the pill, regard it as coming from one trade source</a:t>
            </a:r>
            <a:r>
              <a:rPr lang="en-CA" sz="2400" b="1" dirty="0">
                <a:solidFill>
                  <a:srgbClr val="FF0000"/>
                </a:solidFill>
              </a:rPr>
              <a:t>?</a:t>
            </a:r>
          </a:p>
          <a:p>
            <a:pPr marL="0" indent="0">
              <a:lnSpc>
                <a:spcPct val="100000"/>
              </a:lnSpc>
              <a:buNone/>
            </a:pPr>
            <a:r>
              <a:rPr lang="en-CA" sz="2400" dirty="0">
                <a:solidFill>
                  <a:schemeClr val="bg1"/>
                </a:solidFill>
              </a:rPr>
              <a:t>Points made by the court in answering this question</a:t>
            </a:r>
            <a:r>
              <a:rPr lang="en-CA" sz="2400" dirty="0">
                <a:solidFill>
                  <a:srgbClr val="FF0000"/>
                </a:solidFill>
              </a:rPr>
              <a:t>:</a:t>
            </a:r>
          </a:p>
          <a:p>
            <a:pPr>
              <a:lnSpc>
                <a:spcPct val="100000"/>
              </a:lnSpc>
            </a:pPr>
            <a:r>
              <a:rPr lang="en-CA" sz="2400" dirty="0">
                <a:solidFill>
                  <a:schemeClr val="bg1"/>
                </a:solidFill>
              </a:rPr>
              <a:t>Consumers often identify the appearance of a pharmaceutical product with its therapeutic purposes, instead of with a single manufacturer. I.e. </a:t>
            </a:r>
            <a:r>
              <a:rPr lang="en-CA" sz="2400" dirty="0">
                <a:solidFill>
                  <a:srgbClr val="FFFF00"/>
                </a:solidFill>
              </a:rPr>
              <a:t>“Colour/shape = pill I take for condition X; as opposed to colour/shape = same manufacturer.” </a:t>
            </a:r>
          </a:p>
          <a:p>
            <a:pPr>
              <a:lnSpc>
                <a:spcPct val="100000"/>
              </a:lnSpc>
            </a:pPr>
            <a:r>
              <a:rPr lang="en-CA" sz="2400" dirty="0">
                <a:solidFill>
                  <a:schemeClr val="bg1"/>
                </a:solidFill>
              </a:rPr>
              <a:t>Evidence did not prove that </a:t>
            </a:r>
            <a:r>
              <a:rPr lang="en-CA" sz="2400" dirty="0">
                <a:solidFill>
                  <a:srgbClr val="FFFF00"/>
                </a:solidFill>
              </a:rPr>
              <a:t>physicians or pharmacists </a:t>
            </a:r>
            <a:r>
              <a:rPr lang="en-CA" sz="2400" dirty="0">
                <a:solidFill>
                  <a:schemeClr val="bg1"/>
                </a:solidFill>
              </a:rPr>
              <a:t>to any significant degree identified Adalat by colour or shape (they relied </a:t>
            </a:r>
            <a:r>
              <a:rPr lang="en-CA" sz="2400" dirty="0">
                <a:solidFill>
                  <a:srgbClr val="FFFF00"/>
                </a:solidFill>
              </a:rPr>
              <a:t>primarily on labels</a:t>
            </a:r>
            <a:r>
              <a:rPr lang="en-CA" sz="2400" dirty="0">
                <a:solidFill>
                  <a:schemeClr val="bg1"/>
                </a:solidFill>
              </a:rPr>
              <a:t>).</a:t>
            </a:r>
          </a:p>
          <a:p>
            <a:pPr>
              <a:lnSpc>
                <a:spcPct val="100000"/>
              </a:lnSpc>
            </a:pPr>
            <a:r>
              <a:rPr lang="en-CA" sz="2400" b="1" dirty="0">
                <a:solidFill>
                  <a:srgbClr val="FF0000"/>
                </a:solidFill>
              </a:rPr>
              <a:t>Bayer was unable to establish that patients associate pink round angina pills with the brand name Adalat</a:t>
            </a:r>
            <a:r>
              <a:rPr lang="en-CA" sz="2400" dirty="0">
                <a:solidFill>
                  <a:schemeClr val="bg1"/>
                </a:solidFill>
              </a:rPr>
              <a:t>.</a:t>
            </a:r>
            <a:endParaRPr lang="en-US" sz="2400" dirty="0"/>
          </a:p>
        </p:txBody>
      </p:sp>
      <p:sp>
        <p:nvSpPr>
          <p:cNvPr id="4" name="Slide Number Placeholder 3"/>
          <p:cNvSpPr>
            <a:spLocks noGrp="1"/>
          </p:cNvSpPr>
          <p:nvPr>
            <p:ph type="sldNum" sz="quarter" idx="12"/>
          </p:nvPr>
        </p:nvSpPr>
        <p:spPr/>
        <p:txBody>
          <a:bodyPr/>
          <a:lstStyle/>
          <a:p>
            <a:fld id="{600857A6-B069-5747-8C2C-4237D03FF20B}" type="slidenum">
              <a:rPr lang="en-US" smtClean="0"/>
              <a:t>59</a:t>
            </a:fld>
            <a:endParaRPr lang="en-US"/>
          </a:p>
        </p:txBody>
      </p:sp>
    </p:spTree>
    <p:extLst>
      <p:ext uri="{BB962C8B-B14F-4D97-AF65-F5344CB8AC3E}">
        <p14:creationId xmlns:p14="http://schemas.microsoft.com/office/powerpoint/2010/main" val="93477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2476FA-8CA5-AC49-B0B2-6BEF0AF4957A}"/>
              </a:ext>
            </a:extLst>
          </p:cNvPr>
          <p:cNvSpPr>
            <a:spLocks noGrp="1"/>
          </p:cNvSpPr>
          <p:nvPr>
            <p:ph sz="quarter" idx="10"/>
          </p:nvPr>
        </p:nvSpPr>
        <p:spPr>
          <a:xfrm>
            <a:off x="457200" y="1219200"/>
            <a:ext cx="8229600" cy="4506934"/>
          </a:xfrm>
        </p:spPr>
        <p:txBody>
          <a:bodyPr>
            <a:normAutofit/>
          </a:bodyPr>
          <a:lstStyle/>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Thank you for </a:t>
            </a:r>
          </a:p>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your </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optional</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 bios</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 </a:t>
            </a:r>
          </a:p>
          <a:p>
            <a:pPr marL="0" indent="0" algn="ctr">
              <a:lnSpc>
                <a:spcPct val="100000"/>
              </a:lnSpc>
              <a:buNone/>
            </a:pPr>
            <a:r>
              <a:rPr lang="en-US" sz="7200" dirty="0">
                <a:solidFill>
                  <a:srgbClr val="FFFF00"/>
                </a:solidFill>
                <a:latin typeface="Apple Chancery" panose="03020702040506060504" pitchFamily="66" charset="-79"/>
                <a:cs typeface="Apple Chancery" panose="03020702040506060504" pitchFamily="66" charset="-79"/>
              </a:rPr>
              <a:t>Much appreciated</a:t>
            </a:r>
            <a:r>
              <a:rPr lang="en-US" sz="7200" dirty="0">
                <a:solidFill>
                  <a:schemeClr val="bg1"/>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423092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413668" cy="1143000"/>
          </a:xfrm>
        </p:spPr>
        <p:txBody>
          <a:bodyPr>
            <a:noAutofit/>
          </a:bodyPr>
          <a:lstStyle/>
          <a:p>
            <a:r>
              <a:rPr lang="en-US" sz="3600" b="1" dirty="0">
                <a:solidFill>
                  <a:srgbClr val="FFFF00"/>
                </a:solidFill>
              </a:rPr>
              <a:t>Passing off</a:t>
            </a:r>
            <a:r>
              <a:rPr lang="en-US" sz="3600" b="1" dirty="0">
                <a:solidFill>
                  <a:srgbClr val="FF0000"/>
                </a:solidFill>
              </a:rPr>
              <a:t>: </a:t>
            </a:r>
            <a:r>
              <a:rPr lang="en-CA" sz="3600" i="1" dirty="0">
                <a:solidFill>
                  <a:srgbClr val="00B0F0"/>
                </a:solidFill>
              </a:rPr>
              <a:t>Novopharm v. Bayer Inc. </a:t>
            </a:r>
            <a:r>
              <a:rPr lang="en-CA" sz="3600" dirty="0">
                <a:solidFill>
                  <a:schemeClr val="bg1"/>
                </a:solidFill>
              </a:rPr>
              <a:t>(2000)</a:t>
            </a:r>
            <a:endParaRPr lang="en-US" sz="3600" b="1" dirty="0"/>
          </a:p>
        </p:txBody>
      </p:sp>
      <p:sp>
        <p:nvSpPr>
          <p:cNvPr id="2" name="Content Placeholder 1"/>
          <p:cNvSpPr>
            <a:spLocks noGrp="1"/>
          </p:cNvSpPr>
          <p:nvPr>
            <p:ph idx="1"/>
          </p:nvPr>
        </p:nvSpPr>
        <p:spPr>
          <a:xfrm>
            <a:off x="457199" y="1431543"/>
            <a:ext cx="8556171" cy="4318000"/>
          </a:xfrm>
        </p:spPr>
        <p:txBody>
          <a:bodyPr>
            <a:normAutofit fontScale="92500" lnSpcReduction="20000"/>
          </a:bodyPr>
          <a:lstStyle/>
          <a:p>
            <a:pPr marL="57150" indent="0">
              <a:lnSpc>
                <a:spcPct val="100000"/>
              </a:lnSpc>
              <a:buNone/>
            </a:pPr>
            <a:r>
              <a:rPr lang="en-CA" sz="3500" b="1" dirty="0">
                <a:solidFill>
                  <a:srgbClr val="FFFF00"/>
                </a:solidFill>
              </a:rPr>
              <a:t>Key points (</a:t>
            </a:r>
            <a:r>
              <a:rPr lang="en-CA" sz="3500" b="1" dirty="0">
                <a:solidFill>
                  <a:schemeClr val="bg1"/>
                </a:solidFill>
              </a:rPr>
              <a:t>simplified</a:t>
            </a:r>
            <a:r>
              <a:rPr lang="en-CA" sz="3500" b="1" dirty="0">
                <a:solidFill>
                  <a:srgbClr val="FFFF00"/>
                </a:solidFill>
              </a:rPr>
              <a:t>)</a:t>
            </a:r>
            <a:r>
              <a:rPr lang="en-CA" sz="3500" dirty="0">
                <a:solidFill>
                  <a:srgbClr val="FF0000"/>
                </a:solidFill>
              </a:rPr>
              <a:t>: </a:t>
            </a:r>
          </a:p>
          <a:p>
            <a:pPr marL="457200">
              <a:lnSpc>
                <a:spcPct val="100000"/>
              </a:lnSpc>
            </a:pPr>
            <a:r>
              <a:rPr lang="en-CA" sz="3500" dirty="0">
                <a:solidFill>
                  <a:srgbClr val="FFFF00"/>
                </a:solidFill>
              </a:rPr>
              <a:t>Pink round small tablets are commonplace </a:t>
            </a:r>
            <a:r>
              <a:rPr lang="en-CA" sz="3500" dirty="0">
                <a:solidFill>
                  <a:srgbClr val="FF0000"/>
                </a:solidFill>
              </a:rPr>
              <a:t>in the marketplace</a:t>
            </a:r>
          </a:p>
          <a:p>
            <a:pPr marL="457200">
              <a:lnSpc>
                <a:spcPct val="100000"/>
              </a:lnSpc>
            </a:pPr>
            <a:r>
              <a:rPr lang="en-CA" sz="3500" dirty="0">
                <a:solidFill>
                  <a:srgbClr val="FFFF00"/>
                </a:solidFill>
              </a:rPr>
              <a:t>Only product </a:t>
            </a:r>
            <a:r>
              <a:rPr lang="en-CA" sz="3500" dirty="0">
                <a:solidFill>
                  <a:schemeClr val="bg1"/>
                </a:solidFill>
              </a:rPr>
              <a:t>in the market</a:t>
            </a:r>
            <a:r>
              <a:rPr lang="en-CA" sz="3500" dirty="0">
                <a:solidFill>
                  <a:srgbClr val="FF0000"/>
                </a:solidFill>
              </a:rPr>
              <a:t>?</a:t>
            </a:r>
            <a:r>
              <a:rPr lang="en-CA" sz="3500" dirty="0">
                <a:solidFill>
                  <a:schemeClr val="bg1"/>
                </a:solidFill>
              </a:rPr>
              <a:t> </a:t>
            </a:r>
            <a:r>
              <a:rPr lang="en-CA" sz="3500" dirty="0">
                <a:solidFill>
                  <a:srgbClr val="FFFF00"/>
                </a:solidFill>
              </a:rPr>
              <a:t>Not by itself conclusive of goodwill/distinctiveness</a:t>
            </a:r>
          </a:p>
          <a:p>
            <a:pPr marL="457200">
              <a:lnSpc>
                <a:spcPct val="100000"/>
              </a:lnSpc>
            </a:pPr>
            <a:r>
              <a:rPr lang="en-CA" sz="3500" dirty="0">
                <a:solidFill>
                  <a:srgbClr val="FFFF00"/>
                </a:solidFill>
              </a:rPr>
              <a:t>Appearance of a pharma product </a:t>
            </a:r>
            <a:r>
              <a:rPr lang="en-CA" sz="3500" dirty="0">
                <a:solidFill>
                  <a:schemeClr val="bg1"/>
                </a:solidFill>
              </a:rPr>
              <a:t>often </a:t>
            </a:r>
            <a:r>
              <a:rPr lang="en-CA" sz="3500" dirty="0">
                <a:solidFill>
                  <a:srgbClr val="FFFF00"/>
                </a:solidFill>
              </a:rPr>
              <a:t>associated with therapeutic purposes</a:t>
            </a:r>
            <a:r>
              <a:rPr lang="en-CA" sz="3500" dirty="0">
                <a:solidFill>
                  <a:schemeClr val="bg1"/>
                </a:solidFill>
              </a:rPr>
              <a:t> </a:t>
            </a:r>
            <a:r>
              <a:rPr lang="en-CA" sz="3500" dirty="0">
                <a:solidFill>
                  <a:srgbClr val="FF0000"/>
                </a:solidFill>
              </a:rPr>
              <a:t>instead of </a:t>
            </a:r>
            <a:r>
              <a:rPr lang="en-CA" sz="3500" dirty="0">
                <a:solidFill>
                  <a:schemeClr val="bg1"/>
                </a:solidFill>
              </a:rPr>
              <a:t>single </a:t>
            </a:r>
            <a:r>
              <a:rPr lang="en-CA" sz="3500" dirty="0">
                <a:solidFill>
                  <a:srgbClr val="FF0000"/>
                </a:solidFill>
              </a:rPr>
              <a:t>manufacturer</a:t>
            </a:r>
          </a:p>
          <a:p>
            <a:pPr marL="457200">
              <a:lnSpc>
                <a:spcPct val="100000"/>
              </a:lnSpc>
            </a:pPr>
            <a:r>
              <a:rPr lang="en-CA" sz="3500" dirty="0">
                <a:solidFill>
                  <a:srgbClr val="FFFF00"/>
                </a:solidFill>
              </a:rPr>
              <a:t>Physicians/pharmacists rely </a:t>
            </a:r>
            <a:r>
              <a:rPr lang="en-CA" sz="3500" dirty="0">
                <a:solidFill>
                  <a:schemeClr val="bg1"/>
                </a:solidFill>
              </a:rPr>
              <a:t>primarily </a:t>
            </a:r>
            <a:r>
              <a:rPr lang="en-CA" sz="3500" dirty="0">
                <a:solidFill>
                  <a:srgbClr val="FFFF00"/>
                </a:solidFill>
              </a:rPr>
              <a:t>on labels</a:t>
            </a:r>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60</a:t>
            </a:fld>
            <a:endParaRPr lang="en-US"/>
          </a:p>
        </p:txBody>
      </p:sp>
    </p:spTree>
    <p:extLst>
      <p:ext uri="{BB962C8B-B14F-4D97-AF65-F5344CB8AC3E}">
        <p14:creationId xmlns:p14="http://schemas.microsoft.com/office/powerpoint/2010/main" val="2827372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413668" cy="964447"/>
          </a:xfrm>
        </p:spPr>
        <p:txBody>
          <a:bodyPr>
            <a:noAutofit/>
          </a:bodyPr>
          <a:lstStyle/>
          <a:p>
            <a:r>
              <a:rPr lang="en-US" sz="3600" b="1" dirty="0">
                <a:solidFill>
                  <a:srgbClr val="FFFF00"/>
                </a:solidFill>
              </a:rPr>
              <a:t>Passing off</a:t>
            </a:r>
            <a:r>
              <a:rPr lang="en-US" sz="3600" b="1" dirty="0">
                <a:solidFill>
                  <a:srgbClr val="FF0000"/>
                </a:solidFill>
              </a:rPr>
              <a:t>: </a:t>
            </a:r>
            <a:r>
              <a:rPr lang="en-CA" sz="3600" i="1" dirty="0">
                <a:solidFill>
                  <a:srgbClr val="00B0F0"/>
                </a:solidFill>
              </a:rPr>
              <a:t>Novopharm v. Bayer Inc. </a:t>
            </a:r>
            <a:r>
              <a:rPr lang="en-CA" sz="3600" dirty="0">
                <a:solidFill>
                  <a:schemeClr val="bg1"/>
                </a:solidFill>
              </a:rPr>
              <a:t>(2000)</a:t>
            </a:r>
            <a:endParaRPr lang="en-US" sz="3600" b="1" dirty="0"/>
          </a:p>
        </p:txBody>
      </p:sp>
      <p:sp>
        <p:nvSpPr>
          <p:cNvPr id="2" name="Content Placeholder 1"/>
          <p:cNvSpPr>
            <a:spLocks noGrp="1"/>
          </p:cNvSpPr>
          <p:nvPr>
            <p:ph idx="1"/>
          </p:nvPr>
        </p:nvSpPr>
        <p:spPr>
          <a:xfrm>
            <a:off x="273133" y="1318161"/>
            <a:ext cx="8740238" cy="4431382"/>
          </a:xfrm>
        </p:spPr>
        <p:txBody>
          <a:bodyPr>
            <a:normAutofit fontScale="92500" lnSpcReduction="20000"/>
          </a:bodyPr>
          <a:lstStyle/>
          <a:p>
            <a:pPr marL="0" indent="0">
              <a:lnSpc>
                <a:spcPct val="110000"/>
              </a:lnSpc>
              <a:buNone/>
            </a:pPr>
            <a:r>
              <a:rPr lang="en-CA" sz="2200" dirty="0">
                <a:solidFill>
                  <a:schemeClr val="bg1"/>
                </a:solidFill>
              </a:rPr>
              <a:t>Court also highlighted </a:t>
            </a:r>
            <a:r>
              <a:rPr lang="en-CA" sz="2200" dirty="0">
                <a:solidFill>
                  <a:srgbClr val="FF0000"/>
                </a:solidFill>
              </a:rPr>
              <a:t>two competing public policy considerations</a:t>
            </a:r>
            <a:r>
              <a:rPr lang="en-CA" sz="2200" dirty="0">
                <a:solidFill>
                  <a:schemeClr val="bg1"/>
                </a:solidFill>
              </a:rPr>
              <a:t>:</a:t>
            </a:r>
          </a:p>
          <a:p>
            <a:pPr marL="457200" indent="-457200">
              <a:lnSpc>
                <a:spcPct val="110000"/>
              </a:lnSpc>
              <a:buFont typeface="+mj-lt"/>
              <a:buAutoNum type="arabicPeriod"/>
            </a:pPr>
            <a:r>
              <a:rPr lang="en-CA" sz="2200" dirty="0">
                <a:solidFill>
                  <a:srgbClr val="FFFF00"/>
                </a:solidFill>
              </a:rPr>
              <a:t>Reducing the price of medication by not limiting competition </a:t>
            </a:r>
            <a:r>
              <a:rPr lang="en-CA" sz="2200" dirty="0">
                <a:solidFill>
                  <a:schemeClr val="bg1"/>
                </a:solidFill>
              </a:rPr>
              <a:t>through the grant of a monopoly in the product’s appearance</a:t>
            </a:r>
          </a:p>
          <a:p>
            <a:pPr marL="457200" lvl="0" indent="-457200">
              <a:lnSpc>
                <a:spcPct val="110000"/>
              </a:lnSpc>
              <a:buFont typeface="+mj-lt"/>
              <a:buAutoNum type="arabicPeriod"/>
            </a:pPr>
            <a:r>
              <a:rPr lang="en-CA" sz="2200" dirty="0">
                <a:solidFill>
                  <a:srgbClr val="FFFF00"/>
                </a:solidFill>
              </a:rPr>
              <a:t>Maximizing consumers’ freedom of choice to prefer a brand:</a:t>
            </a:r>
          </a:p>
          <a:p>
            <a:pPr lvl="1">
              <a:lnSpc>
                <a:spcPct val="110000"/>
              </a:lnSpc>
            </a:pPr>
            <a:r>
              <a:rPr lang="en-CA" sz="2200" dirty="0">
                <a:solidFill>
                  <a:schemeClr val="bg1"/>
                </a:solidFill>
              </a:rPr>
              <a:t>Some patients may experience adverse side effects from one product but not from another, even though they are interchangeable.</a:t>
            </a:r>
          </a:p>
          <a:p>
            <a:pPr lvl="1">
              <a:lnSpc>
                <a:spcPct val="110000"/>
              </a:lnSpc>
            </a:pPr>
            <a:r>
              <a:rPr lang="en-CA" sz="2200" dirty="0">
                <a:solidFill>
                  <a:schemeClr val="bg1"/>
                </a:solidFill>
              </a:rPr>
              <a:t>Not all manufacturers exercise the same level of quality control. In this case, a consumer may want to ensure that they receive the brand name product. </a:t>
            </a:r>
          </a:p>
          <a:p>
            <a:pPr marL="0" indent="0">
              <a:lnSpc>
                <a:spcPct val="110000"/>
              </a:lnSpc>
              <a:buNone/>
            </a:pPr>
            <a:r>
              <a:rPr lang="en-CA" sz="2200" dirty="0">
                <a:solidFill>
                  <a:schemeClr val="bg1"/>
                </a:solidFill>
              </a:rPr>
              <a:t>Way the</a:t>
            </a:r>
            <a:r>
              <a:rPr lang="en-CA" sz="2200" dirty="0">
                <a:solidFill>
                  <a:srgbClr val="FFFF00"/>
                </a:solidFill>
              </a:rPr>
              <a:t> tension </a:t>
            </a:r>
            <a:r>
              <a:rPr lang="en-CA" sz="2200" dirty="0">
                <a:solidFill>
                  <a:schemeClr val="bg1"/>
                </a:solidFill>
              </a:rPr>
              <a:t>between these competing public policy considerations </a:t>
            </a:r>
            <a:r>
              <a:rPr lang="en-CA" sz="2200" dirty="0">
                <a:solidFill>
                  <a:srgbClr val="FFFF00"/>
                </a:solidFill>
              </a:rPr>
              <a:t>is resolved in passing off</a:t>
            </a:r>
            <a:r>
              <a:rPr lang="en-CA" sz="2200" dirty="0">
                <a:solidFill>
                  <a:schemeClr val="bg1"/>
                </a:solidFill>
              </a:rPr>
              <a:t> is through </a:t>
            </a:r>
            <a:r>
              <a:rPr lang="en-CA" sz="2200" dirty="0">
                <a:solidFill>
                  <a:srgbClr val="FFFF00"/>
                </a:solidFill>
              </a:rPr>
              <a:t>the requirement that in order to bring a successful passing off action, evidence must be presented before the court that clearly establishes on a balance of probabilities that a significant number of consumers </a:t>
            </a:r>
            <a:r>
              <a:rPr lang="en-CA" sz="2200" dirty="0">
                <a:solidFill>
                  <a:srgbClr val="FF0000"/>
                </a:solidFill>
              </a:rPr>
              <a:t>associate the appearance of the product with a single trade source</a:t>
            </a:r>
            <a:r>
              <a:rPr lang="en-CA" sz="2200" dirty="0">
                <a:solidFill>
                  <a:schemeClr val="bg1"/>
                </a:solidFill>
              </a:rPr>
              <a:t>. Did not happen in </a:t>
            </a:r>
            <a:r>
              <a:rPr lang="en-CA" sz="2200" i="1" u="sng" dirty="0" err="1">
                <a:solidFill>
                  <a:schemeClr val="bg1"/>
                </a:solidFill>
              </a:rPr>
              <a:t>Novopharm</a:t>
            </a:r>
            <a:r>
              <a:rPr lang="en-CA" sz="2200" i="1" u="sng" dirty="0">
                <a:solidFill>
                  <a:schemeClr val="bg1"/>
                </a:solidFill>
              </a:rPr>
              <a:t> v. Bayer</a:t>
            </a:r>
            <a:r>
              <a:rPr lang="en-CA" sz="2200" dirty="0">
                <a:solidFill>
                  <a:schemeClr val="bg1"/>
                </a:solidFill>
              </a:rPr>
              <a:t>. </a:t>
            </a:r>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61</a:t>
            </a:fld>
            <a:endParaRPr lang="en-US"/>
          </a:p>
        </p:txBody>
      </p:sp>
    </p:spTree>
    <p:extLst>
      <p:ext uri="{BB962C8B-B14F-4D97-AF65-F5344CB8AC3E}">
        <p14:creationId xmlns:p14="http://schemas.microsoft.com/office/powerpoint/2010/main" val="1053367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5449-C713-B042-AAC5-DEEACEAC9F1D}"/>
              </a:ext>
            </a:extLst>
          </p:cNvPr>
          <p:cNvSpPr>
            <a:spLocks noGrp="1"/>
          </p:cNvSpPr>
          <p:nvPr>
            <p:ph type="title"/>
          </p:nvPr>
        </p:nvSpPr>
        <p:spPr>
          <a:xfrm>
            <a:off x="457200" y="115866"/>
            <a:ext cx="8229600" cy="691656"/>
          </a:xfrm>
        </p:spPr>
        <p:txBody>
          <a:bodyPr>
            <a:normAutofit fontScale="90000"/>
          </a:bodyPr>
          <a:lstStyle/>
          <a:p>
            <a:r>
              <a:rPr lang="en-US" b="1" dirty="0">
                <a:solidFill>
                  <a:srgbClr val="FFFF00"/>
                </a:solidFill>
              </a:rPr>
              <a:t>Summary</a:t>
            </a:r>
          </a:p>
        </p:txBody>
      </p:sp>
      <p:sp>
        <p:nvSpPr>
          <p:cNvPr id="3" name="Content Placeholder 2">
            <a:extLst>
              <a:ext uri="{FF2B5EF4-FFF2-40B4-BE49-F238E27FC236}">
                <a16:creationId xmlns:a16="http://schemas.microsoft.com/office/drawing/2014/main" id="{C8C010CA-15FB-B84F-B1E6-3FD46091DF7D}"/>
              </a:ext>
            </a:extLst>
          </p:cNvPr>
          <p:cNvSpPr>
            <a:spLocks noGrp="1"/>
          </p:cNvSpPr>
          <p:nvPr>
            <p:ph sz="quarter" idx="10"/>
          </p:nvPr>
        </p:nvSpPr>
        <p:spPr>
          <a:xfrm>
            <a:off x="118753" y="807523"/>
            <a:ext cx="8894617" cy="5082638"/>
          </a:xfrm>
        </p:spPr>
        <p:txBody>
          <a:bodyPr>
            <a:normAutofit lnSpcReduction="10000"/>
          </a:bodyPr>
          <a:lstStyle/>
          <a:p>
            <a:pPr>
              <a:lnSpc>
                <a:spcPct val="100000"/>
              </a:lnSpc>
            </a:pPr>
            <a:r>
              <a:rPr lang="en-US" sz="2800" dirty="0">
                <a:solidFill>
                  <a:schemeClr val="bg1"/>
                </a:solidFill>
              </a:rPr>
              <a:t>In passing off cases dealing with product appearance or product packaging </a:t>
            </a:r>
            <a:r>
              <a:rPr lang="en-US" sz="2800" dirty="0">
                <a:solidFill>
                  <a:srgbClr val="FFFF00"/>
                </a:solidFill>
              </a:rPr>
              <a:t>Plaintiff must establish that the certain product feature or packaging is </a:t>
            </a:r>
            <a:r>
              <a:rPr lang="en-US" sz="2800" dirty="0">
                <a:solidFill>
                  <a:srgbClr val="FF0000"/>
                </a:solidFill>
              </a:rPr>
              <a:t>distinctive of a particular trade or commercial source</a:t>
            </a:r>
            <a:r>
              <a:rPr lang="en-US" sz="2800" dirty="0">
                <a:solidFill>
                  <a:schemeClr val="bg1"/>
                </a:solidFill>
              </a:rPr>
              <a:t>.</a:t>
            </a:r>
            <a:endParaRPr lang="en-CA" sz="2800" dirty="0">
              <a:solidFill>
                <a:schemeClr val="bg1"/>
              </a:solidFill>
            </a:endParaRPr>
          </a:p>
          <a:p>
            <a:pPr>
              <a:lnSpc>
                <a:spcPct val="100000"/>
              </a:lnSpc>
            </a:pPr>
            <a:r>
              <a:rPr lang="en-US" sz="2800" dirty="0">
                <a:solidFill>
                  <a:schemeClr val="bg1"/>
                </a:solidFill>
              </a:rPr>
              <a:t>If not established, </a:t>
            </a:r>
            <a:r>
              <a:rPr lang="en-US" sz="2800" dirty="0">
                <a:solidFill>
                  <a:srgbClr val="FFFF00"/>
                </a:solidFill>
              </a:rPr>
              <a:t>then secondary meaning has not been established either</a:t>
            </a:r>
            <a:r>
              <a:rPr lang="en-US" sz="2800" dirty="0">
                <a:solidFill>
                  <a:schemeClr val="bg1"/>
                </a:solidFill>
              </a:rPr>
              <a:t>, and there is no goodwill or reputation that the defendant can exploit. </a:t>
            </a:r>
            <a:r>
              <a:rPr lang="en-US" sz="2800" b="1" dirty="0">
                <a:solidFill>
                  <a:schemeClr val="bg1"/>
                </a:solidFill>
              </a:rPr>
              <a:t> </a:t>
            </a:r>
            <a:endParaRPr lang="en-CA" sz="2800" dirty="0">
              <a:solidFill>
                <a:schemeClr val="bg1"/>
              </a:solidFill>
            </a:endParaRPr>
          </a:p>
          <a:p>
            <a:pPr>
              <a:lnSpc>
                <a:spcPct val="100000"/>
              </a:lnSpc>
            </a:pPr>
            <a:r>
              <a:rPr lang="en-US" sz="2800" b="1" dirty="0">
                <a:solidFill>
                  <a:srgbClr val="FFFF00"/>
                </a:solidFill>
              </a:rPr>
              <a:t>Key from casebook</a:t>
            </a:r>
            <a:r>
              <a:rPr lang="en-US" sz="2800" b="1" dirty="0">
                <a:solidFill>
                  <a:srgbClr val="FF0000"/>
                </a:solidFill>
              </a:rPr>
              <a:t>:</a:t>
            </a:r>
            <a:r>
              <a:rPr lang="en-US" sz="2800" b="1" dirty="0">
                <a:solidFill>
                  <a:schemeClr val="bg1"/>
                </a:solidFill>
              </a:rPr>
              <a:t> </a:t>
            </a:r>
            <a:r>
              <a:rPr lang="en-US" sz="2800" i="1" dirty="0">
                <a:solidFill>
                  <a:schemeClr val="bg1"/>
                </a:solidFill>
              </a:rPr>
              <a:t>“IF the product appearance is an </a:t>
            </a:r>
            <a:r>
              <a:rPr lang="en-US" sz="2800" i="1" dirty="0">
                <a:solidFill>
                  <a:srgbClr val="FF0000"/>
                </a:solidFill>
              </a:rPr>
              <a:t>inherent feature of the product </a:t>
            </a:r>
            <a:r>
              <a:rPr lang="en-US" sz="2800" i="1" dirty="0">
                <a:solidFill>
                  <a:schemeClr val="bg1"/>
                </a:solidFill>
              </a:rPr>
              <a:t>– i.e. ex given – shape and configuration of a Lego block – </a:t>
            </a:r>
            <a:r>
              <a:rPr lang="en-US" sz="2800" i="1" dirty="0">
                <a:solidFill>
                  <a:srgbClr val="FFFF00"/>
                </a:solidFill>
              </a:rPr>
              <a:t>then it can’t be relied on as a TM</a:t>
            </a:r>
            <a:r>
              <a:rPr lang="en-US" sz="2800" i="1" dirty="0">
                <a:solidFill>
                  <a:schemeClr val="bg1"/>
                </a:solidFill>
              </a:rPr>
              <a:t>.”</a:t>
            </a:r>
            <a:endParaRPr lang="en-CA" sz="2800" i="1" dirty="0">
              <a:solidFill>
                <a:schemeClr val="bg1"/>
              </a:solidFill>
            </a:endParaRPr>
          </a:p>
          <a:p>
            <a:pPr>
              <a:lnSpc>
                <a:spcPct val="100000"/>
              </a:lnSpc>
            </a:pPr>
            <a:r>
              <a:rPr lang="en-US" sz="2800" dirty="0">
                <a:solidFill>
                  <a:srgbClr val="FFFF00"/>
                </a:solidFill>
              </a:rPr>
              <a:t>Why</a:t>
            </a:r>
            <a:r>
              <a:rPr lang="en-US" sz="2800" dirty="0">
                <a:solidFill>
                  <a:srgbClr val="FF0000"/>
                </a:solidFill>
              </a:rPr>
              <a:t>?</a:t>
            </a:r>
            <a:r>
              <a:rPr lang="en-US" sz="2800" dirty="0">
                <a:solidFill>
                  <a:schemeClr val="bg1"/>
                </a:solidFill>
              </a:rPr>
              <a:t> See </a:t>
            </a:r>
            <a:r>
              <a:rPr lang="en-US" sz="2800" i="1" dirty="0" err="1">
                <a:solidFill>
                  <a:srgbClr val="00B0F0"/>
                </a:solidFill>
              </a:rPr>
              <a:t>Kirkbi</a:t>
            </a:r>
            <a:r>
              <a:rPr lang="en-US" sz="2800" i="1" dirty="0">
                <a:solidFill>
                  <a:srgbClr val="00B0F0"/>
                </a:solidFill>
              </a:rPr>
              <a:t> AG v. </a:t>
            </a:r>
            <a:r>
              <a:rPr lang="en-US" sz="2800" i="1" dirty="0" err="1">
                <a:solidFill>
                  <a:srgbClr val="00B0F0"/>
                </a:solidFill>
              </a:rPr>
              <a:t>Ritvik</a:t>
            </a:r>
            <a:r>
              <a:rPr lang="en-US" sz="2800" i="1" dirty="0">
                <a:solidFill>
                  <a:srgbClr val="00B0F0"/>
                </a:solidFill>
              </a:rPr>
              <a:t> Holdings</a:t>
            </a:r>
            <a:r>
              <a:rPr lang="en-US" sz="2800" dirty="0">
                <a:solidFill>
                  <a:schemeClr val="bg1"/>
                </a:solidFill>
              </a:rPr>
              <a:t>, 2005 SCC.</a:t>
            </a:r>
            <a:endParaRPr lang="en-CA" sz="2800" dirty="0">
              <a:solidFill>
                <a:schemeClr val="bg1"/>
              </a:solidFill>
            </a:endParaRPr>
          </a:p>
          <a:p>
            <a:endParaRPr lang="en-US" dirty="0"/>
          </a:p>
        </p:txBody>
      </p:sp>
    </p:spTree>
    <p:extLst>
      <p:ext uri="{BB962C8B-B14F-4D97-AF65-F5344CB8AC3E}">
        <p14:creationId xmlns:p14="http://schemas.microsoft.com/office/powerpoint/2010/main" val="2498012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9383" y="84632"/>
            <a:ext cx="8811490" cy="1530412"/>
          </a:xfrm>
        </p:spPr>
        <p:txBody>
          <a:bodyPr>
            <a:noAutofit/>
          </a:bodyPr>
          <a:lstStyle/>
          <a:p>
            <a:r>
              <a:rPr lang="en-US" sz="4800" b="1" dirty="0">
                <a:solidFill>
                  <a:srgbClr val="FFFF00"/>
                </a:solidFill>
              </a:rPr>
              <a:t>Passing off</a:t>
            </a:r>
            <a:r>
              <a:rPr lang="en-US" sz="4800" b="1" dirty="0">
                <a:solidFill>
                  <a:srgbClr val="FF0000"/>
                </a:solidFill>
              </a:rPr>
              <a:t>:</a:t>
            </a:r>
            <a:r>
              <a:rPr lang="en-US" sz="4800" b="1" dirty="0">
                <a:solidFill>
                  <a:srgbClr val="FFFF00"/>
                </a:solidFill>
              </a:rPr>
              <a:t> </a:t>
            </a:r>
            <a:r>
              <a:rPr lang="en-US" sz="4800" i="1" dirty="0">
                <a:solidFill>
                  <a:srgbClr val="00B0F0"/>
                </a:solidFill>
              </a:rPr>
              <a:t>Kirkbi AG v. </a:t>
            </a:r>
            <a:r>
              <a:rPr lang="en-US" sz="4800" i="1" dirty="0" err="1">
                <a:solidFill>
                  <a:srgbClr val="00B0F0"/>
                </a:solidFill>
              </a:rPr>
              <a:t>Ritvik</a:t>
            </a:r>
            <a:r>
              <a:rPr lang="en-US" sz="4800" i="1" dirty="0">
                <a:solidFill>
                  <a:srgbClr val="00B0F0"/>
                </a:solidFill>
              </a:rPr>
              <a:t> Holdings</a:t>
            </a:r>
            <a:r>
              <a:rPr lang="en-US" sz="4800" i="1" dirty="0">
                <a:solidFill>
                  <a:schemeClr val="bg1"/>
                </a:solidFill>
              </a:rPr>
              <a:t>,</a:t>
            </a:r>
            <a:r>
              <a:rPr lang="en-US" sz="4800" dirty="0">
                <a:solidFill>
                  <a:schemeClr val="bg1"/>
                </a:solidFill>
              </a:rPr>
              <a:t> 2005 SCC</a:t>
            </a:r>
            <a:endParaRPr lang="en-US" sz="4800" b="1" dirty="0">
              <a:solidFill>
                <a:schemeClr val="bg1"/>
              </a:solidFill>
            </a:endParaRPr>
          </a:p>
        </p:txBody>
      </p:sp>
      <p:sp>
        <p:nvSpPr>
          <p:cNvPr id="2" name="Content Placeholder 1"/>
          <p:cNvSpPr>
            <a:spLocks noGrp="1"/>
          </p:cNvSpPr>
          <p:nvPr>
            <p:ph idx="1"/>
          </p:nvPr>
        </p:nvSpPr>
        <p:spPr>
          <a:xfrm>
            <a:off x="457200" y="1911927"/>
            <a:ext cx="8229600" cy="3837616"/>
          </a:xfrm>
        </p:spPr>
        <p:txBody>
          <a:bodyPr>
            <a:normAutofit fontScale="85000" lnSpcReduction="10000"/>
          </a:bodyPr>
          <a:lstStyle/>
          <a:p>
            <a:pPr>
              <a:lnSpc>
                <a:spcPct val="120000"/>
              </a:lnSpc>
            </a:pPr>
            <a:r>
              <a:rPr lang="en-US" sz="4300" dirty="0">
                <a:solidFill>
                  <a:schemeClr val="bg1"/>
                </a:solidFill>
                <a:latin typeface="+mn-lt"/>
              </a:rPr>
              <a:t>If the </a:t>
            </a:r>
            <a:r>
              <a:rPr lang="en-US" sz="4300" dirty="0">
                <a:solidFill>
                  <a:srgbClr val="FFFF00"/>
                </a:solidFill>
                <a:latin typeface="+mn-lt"/>
              </a:rPr>
              <a:t>product appearance </a:t>
            </a:r>
            <a:r>
              <a:rPr lang="en-US" sz="4300" dirty="0">
                <a:solidFill>
                  <a:schemeClr val="bg1"/>
                </a:solidFill>
                <a:latin typeface="+mn-lt"/>
              </a:rPr>
              <a:t>is an inherent feature of the product, it </a:t>
            </a:r>
            <a:r>
              <a:rPr lang="en-US" sz="4300" dirty="0">
                <a:solidFill>
                  <a:srgbClr val="FFFF00"/>
                </a:solidFill>
                <a:latin typeface="+mn-lt"/>
              </a:rPr>
              <a:t>can’t be relied on as a TM</a:t>
            </a:r>
            <a:r>
              <a:rPr lang="en-US" sz="4300" dirty="0">
                <a:solidFill>
                  <a:schemeClr val="bg1"/>
                </a:solidFill>
                <a:latin typeface="+mn-lt"/>
              </a:rPr>
              <a:t>.</a:t>
            </a:r>
          </a:p>
          <a:p>
            <a:pPr>
              <a:lnSpc>
                <a:spcPct val="120000"/>
              </a:lnSpc>
            </a:pPr>
            <a:r>
              <a:rPr lang="en-US" sz="4300" dirty="0">
                <a:solidFill>
                  <a:schemeClr val="bg1"/>
                </a:solidFill>
                <a:latin typeface="+mn-lt"/>
              </a:rPr>
              <a:t>Because that would give a monopoly over the manufacture of the product.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63</a:t>
            </a:fld>
            <a:endParaRPr lang="en-US"/>
          </a:p>
        </p:txBody>
      </p:sp>
    </p:spTree>
    <p:extLst>
      <p:ext uri="{BB962C8B-B14F-4D97-AF65-F5344CB8AC3E}">
        <p14:creationId xmlns:p14="http://schemas.microsoft.com/office/powerpoint/2010/main" val="1162717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4079004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3466333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114926"/>
            <a:ext cx="8858250" cy="1016000"/>
          </a:xfrm>
        </p:spPr>
        <p:txBody>
          <a:bodyPr>
            <a:noAutofit/>
          </a:bodyPr>
          <a:lstStyle/>
          <a:p>
            <a:pPr algn="ctr"/>
            <a:r>
              <a:rPr lang="en-US" sz="3600" dirty="0">
                <a:solidFill>
                  <a:srgbClr val="FF0000"/>
                </a:solidFill>
                <a:latin typeface="+mn-lt"/>
              </a:rPr>
              <a:t>U</a:t>
            </a:r>
            <a:r>
              <a:rPr lang="en-US" sz="3600" dirty="0">
                <a:solidFill>
                  <a:schemeClr val="bg1"/>
                </a:solidFill>
                <a:latin typeface="+mn-lt"/>
              </a:rPr>
              <a:t>.</a:t>
            </a:r>
            <a:r>
              <a:rPr lang="en-US" sz="3600" dirty="0">
                <a:solidFill>
                  <a:srgbClr val="00B0F0"/>
                </a:solidFill>
                <a:latin typeface="+mn-lt"/>
              </a:rPr>
              <a:t>S</a:t>
            </a:r>
            <a:r>
              <a:rPr lang="en-US" sz="3600" dirty="0">
                <a:solidFill>
                  <a:schemeClr val="bg1"/>
                </a:solidFill>
                <a:latin typeface="+mn-lt"/>
              </a:rPr>
              <a:t>.</a:t>
            </a:r>
            <a:r>
              <a:rPr lang="en-US" sz="3600" dirty="0">
                <a:solidFill>
                  <a:srgbClr val="FF0000"/>
                </a:solidFill>
                <a:latin typeface="+mn-lt"/>
              </a:rPr>
              <a:t> </a:t>
            </a:r>
            <a:r>
              <a:rPr lang="en-US" sz="3600" dirty="0">
                <a:solidFill>
                  <a:schemeClr val="bg1"/>
                </a:solidFill>
                <a:latin typeface="Arial"/>
                <a:cs typeface="Arial"/>
              </a:rPr>
              <a:t>Copyright analogy</a:t>
            </a:r>
            <a:r>
              <a:rPr lang="en-US" sz="3600" dirty="0">
                <a:solidFill>
                  <a:srgbClr val="FF0000"/>
                </a:solidFill>
                <a:latin typeface="Arial"/>
                <a:cs typeface="Arial"/>
              </a:rPr>
              <a:t>:</a:t>
            </a:r>
            <a:r>
              <a:rPr lang="en-US" sz="3600" dirty="0">
                <a:solidFill>
                  <a:srgbClr val="FFFF00"/>
                </a:solidFill>
                <a:latin typeface="Arial"/>
                <a:cs typeface="Arial"/>
              </a:rPr>
              <a:t> </a:t>
            </a:r>
            <a:br>
              <a:rPr lang="en-US" sz="3600" dirty="0">
                <a:solidFill>
                  <a:srgbClr val="FFFF00"/>
                </a:solidFill>
                <a:latin typeface="Arial"/>
                <a:cs typeface="Arial"/>
              </a:rPr>
            </a:br>
            <a:r>
              <a:rPr lang="en-US" sz="3600" i="1" dirty="0">
                <a:solidFill>
                  <a:srgbClr val="FFFF00"/>
                </a:solidFill>
                <a:latin typeface="Arial"/>
                <a:cs typeface="Arial"/>
              </a:rPr>
              <a:t>Golden Tee v. PGA Tour Golf</a:t>
            </a:r>
          </a:p>
        </p:txBody>
      </p:sp>
      <p:pic>
        <p:nvPicPr>
          <p:cNvPr id="4"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79" r="-1598" b="-5099"/>
          <a:stretch/>
        </p:blipFill>
        <p:spPr>
          <a:xfrm>
            <a:off x="1793106" y="1448790"/>
            <a:ext cx="2093454" cy="4220328"/>
          </a:xfrm>
        </p:spPr>
      </p:pic>
      <p:pic>
        <p:nvPicPr>
          <p:cNvPr id="5" name="Picture 4" descr="imgr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441" y="1448790"/>
            <a:ext cx="2289516" cy="3986451"/>
          </a:xfrm>
          <a:prstGeom prst="rect">
            <a:avLst/>
          </a:prstGeom>
        </p:spPr>
      </p:pic>
      <p:sp>
        <p:nvSpPr>
          <p:cNvPr id="3" name="TextBox 2"/>
          <p:cNvSpPr txBox="1"/>
          <p:nvPr/>
        </p:nvSpPr>
        <p:spPr>
          <a:xfrm>
            <a:off x="4214275" y="5518067"/>
            <a:ext cx="4766900" cy="461665"/>
          </a:xfrm>
          <a:prstGeom prst="rect">
            <a:avLst/>
          </a:prstGeom>
          <a:noFill/>
        </p:spPr>
        <p:txBody>
          <a:bodyPr wrap="none" rtlCol="0">
            <a:spAutoFit/>
          </a:bodyPr>
          <a:lstStyle/>
          <a:p>
            <a:pPr defTabSz="457177"/>
            <a:r>
              <a:rPr lang="en-US" sz="2400" b="1" dirty="0">
                <a:solidFill>
                  <a:prstClr val="white"/>
                </a:solidFill>
                <a:latin typeface="Arial"/>
              </a:rPr>
              <a:t>Defendant PGA Tour Golf WINS</a:t>
            </a:r>
          </a:p>
        </p:txBody>
      </p:sp>
    </p:spTree>
    <p:extLst>
      <p:ext uri="{BB962C8B-B14F-4D97-AF65-F5344CB8AC3E}">
        <p14:creationId xmlns:p14="http://schemas.microsoft.com/office/powerpoint/2010/main" val="1257193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037" y="-1"/>
            <a:ext cx="8229600" cy="1833479"/>
          </a:xfrm>
        </p:spPr>
        <p:txBody>
          <a:bodyPr>
            <a:normAutofit fontScale="90000"/>
          </a:bodyPr>
          <a:lstStyle/>
          <a:p>
            <a:pPr algn="ctr"/>
            <a:r>
              <a:rPr lang="en-US" dirty="0">
                <a:solidFill>
                  <a:srgbClr val="FF0000"/>
                </a:solidFill>
                <a:latin typeface="+mn-lt"/>
              </a:rPr>
              <a:t>U</a:t>
            </a:r>
            <a:r>
              <a:rPr lang="en-US" dirty="0">
                <a:solidFill>
                  <a:schemeClr val="bg1"/>
                </a:solidFill>
                <a:latin typeface="+mn-lt"/>
              </a:rPr>
              <a:t>.</a:t>
            </a:r>
            <a:r>
              <a:rPr lang="en-US" dirty="0">
                <a:solidFill>
                  <a:srgbClr val="00B0F0"/>
                </a:solidFill>
                <a:latin typeface="+mn-lt"/>
              </a:rPr>
              <a:t>S</a:t>
            </a:r>
            <a:r>
              <a:rPr lang="en-US" dirty="0">
                <a:solidFill>
                  <a:schemeClr val="bg1"/>
                </a:solidFill>
                <a:latin typeface="+mn-lt"/>
              </a:rPr>
              <a:t>.</a:t>
            </a:r>
            <a:r>
              <a:rPr lang="en-US" dirty="0">
                <a:solidFill>
                  <a:srgbClr val="FF0000"/>
                </a:solidFill>
                <a:latin typeface="+mn-lt"/>
              </a:rPr>
              <a:t> Trademark analogy</a:t>
            </a:r>
            <a:r>
              <a:rPr lang="en-US" dirty="0">
                <a:solidFill>
                  <a:srgbClr val="FFFF00"/>
                </a:solidFill>
                <a:latin typeface="+mn-lt"/>
              </a:rPr>
              <a:t>:</a:t>
            </a:r>
            <a:br>
              <a:rPr lang="en-US" dirty="0">
                <a:solidFill>
                  <a:srgbClr val="FFFF00"/>
                </a:solidFill>
                <a:latin typeface="+mn-lt"/>
              </a:rPr>
            </a:br>
            <a:r>
              <a:rPr lang="en-US" dirty="0">
                <a:solidFill>
                  <a:srgbClr val="FFFF00"/>
                </a:solidFill>
                <a:latin typeface="+mn-lt"/>
              </a:rPr>
              <a:t>ESS Entertainment </a:t>
            </a:r>
            <a:r>
              <a:rPr lang="en-US" dirty="0">
                <a:solidFill>
                  <a:schemeClr val="bg1"/>
                </a:solidFill>
                <a:latin typeface="+mn-lt"/>
              </a:rPr>
              <a:t>&amp;</a:t>
            </a:r>
            <a:r>
              <a:rPr lang="en-US" dirty="0">
                <a:solidFill>
                  <a:srgbClr val="FFFF00"/>
                </a:solidFill>
                <a:latin typeface="+mn-lt"/>
              </a:rPr>
              <a:t> Rock Star </a:t>
            </a:r>
            <a:br>
              <a:rPr lang="en-US" dirty="0">
                <a:solidFill>
                  <a:srgbClr val="FFFF00"/>
                </a:solidFill>
                <a:latin typeface="+mn-lt"/>
              </a:rPr>
            </a:br>
            <a:r>
              <a:rPr lang="en-US" dirty="0">
                <a:solidFill>
                  <a:srgbClr val="FFFF00"/>
                </a:solidFill>
                <a:latin typeface="+mn-lt"/>
              </a:rPr>
              <a:t>The Play Pen </a:t>
            </a:r>
            <a:r>
              <a:rPr lang="en-US" dirty="0">
                <a:solidFill>
                  <a:schemeClr val="bg1"/>
                </a:solidFill>
                <a:latin typeface="+mn-lt"/>
              </a:rPr>
              <a:t>&amp;</a:t>
            </a:r>
            <a:r>
              <a:rPr lang="en-US" dirty="0">
                <a:solidFill>
                  <a:srgbClr val="FFFF00"/>
                </a:solidFill>
                <a:latin typeface="+mn-lt"/>
              </a:rPr>
              <a:t> The Pig Pen</a:t>
            </a:r>
          </a:p>
        </p:txBody>
      </p:sp>
      <p:pic>
        <p:nvPicPr>
          <p:cNvPr id="4" name="Picture 2"/>
          <p:cNvPicPr>
            <a:picLocks noGrp="1" noChangeAspect="1" noChangeArrowheads="1"/>
          </p:cNvPicPr>
          <p:nvPr>
            <p:ph sz="quarter" idx="10"/>
          </p:nvPr>
        </p:nvPicPr>
        <p:blipFill rotWithShape="1">
          <a:blip r:embed="rId2">
            <a:extLst>
              <a:ext uri="{28A0092B-C50C-407E-A947-70E740481C1C}">
                <a14:useLocalDpi xmlns:a14="http://schemas.microsoft.com/office/drawing/2010/main" val="0"/>
              </a:ext>
            </a:extLst>
          </a:blip>
          <a:srcRect l="753" r="-107"/>
          <a:stretch/>
        </p:blipFill>
        <p:spPr>
          <a:xfrm>
            <a:off x="2212314" y="2016815"/>
            <a:ext cx="4719372" cy="3330625"/>
          </a:xfrm>
          <a:noFill/>
        </p:spPr>
      </p:pic>
      <p:sp>
        <p:nvSpPr>
          <p:cNvPr id="3" name="TextBox 2"/>
          <p:cNvSpPr txBox="1"/>
          <p:nvPr/>
        </p:nvSpPr>
        <p:spPr>
          <a:xfrm>
            <a:off x="1435162" y="5347440"/>
            <a:ext cx="6409351" cy="523220"/>
          </a:xfrm>
          <a:prstGeom prst="rect">
            <a:avLst/>
          </a:prstGeom>
          <a:noFill/>
        </p:spPr>
        <p:txBody>
          <a:bodyPr wrap="none" rtlCol="0">
            <a:spAutoFit/>
          </a:bodyPr>
          <a:lstStyle/>
          <a:p>
            <a:pPr defTabSz="457177"/>
            <a:r>
              <a:rPr lang="en-US" sz="2800" b="1" dirty="0">
                <a:solidFill>
                  <a:srgbClr val="FFFFFF"/>
                </a:solidFill>
                <a:latin typeface="Arial"/>
              </a:rPr>
              <a:t>Defendant Rock Star (Pig Pen) WINS</a:t>
            </a:r>
          </a:p>
        </p:txBody>
      </p:sp>
    </p:spTree>
    <p:extLst>
      <p:ext uri="{BB962C8B-B14F-4D97-AF65-F5344CB8AC3E}">
        <p14:creationId xmlns:p14="http://schemas.microsoft.com/office/powerpoint/2010/main" val="270182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2443C1A-BECC-D848-975B-8EE368ACA8A8}"/>
              </a:ext>
            </a:extLst>
          </p:cNvPr>
          <p:cNvPicPr>
            <a:picLocks noChangeAspect="1"/>
          </p:cNvPicPr>
          <p:nvPr/>
        </p:nvPicPr>
        <p:blipFill>
          <a:blip r:embed="rId2"/>
          <a:stretch>
            <a:fillRect/>
          </a:stretch>
        </p:blipFill>
        <p:spPr>
          <a:xfrm>
            <a:off x="881324" y="201881"/>
            <a:ext cx="7381352" cy="5644946"/>
          </a:xfrm>
          <a:prstGeom prst="rect">
            <a:avLst/>
          </a:prstGeom>
        </p:spPr>
      </p:pic>
    </p:spTree>
    <p:extLst>
      <p:ext uri="{BB962C8B-B14F-4D97-AF65-F5344CB8AC3E}">
        <p14:creationId xmlns:p14="http://schemas.microsoft.com/office/powerpoint/2010/main" val="250288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01444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864427"/>
            <a:ext cx="8229600" cy="3788228"/>
          </a:xfrm>
        </p:spPr>
        <p:txBody>
          <a:bodyPr>
            <a:normAutofit/>
          </a:bodyPr>
          <a:lstStyle/>
          <a:p>
            <a:pPr marL="0" indent="0" algn="ctr">
              <a:buNone/>
            </a:pPr>
            <a:r>
              <a:rPr lang="en-CA" sz="9600" b="1" dirty="0">
                <a:solidFill>
                  <a:srgbClr val="FFFF00"/>
                </a:solidFill>
              </a:rPr>
              <a:t>Evaluation</a:t>
            </a:r>
          </a:p>
          <a:p>
            <a:pPr marL="0" indent="0" algn="ctr">
              <a:buNone/>
            </a:pPr>
            <a:r>
              <a:rPr lang="en-CA" sz="4000" b="1" dirty="0">
                <a:solidFill>
                  <a:schemeClr val="bg1"/>
                </a:solidFill>
                <a:latin typeface="+mn-lt"/>
              </a:rPr>
              <a:t>(LLMCL students extra)</a:t>
            </a:r>
            <a:r>
              <a:rPr lang="en-CA" sz="9600" b="1" dirty="0">
                <a:solidFill>
                  <a:srgbClr val="FFFF00"/>
                </a:solidFill>
              </a:rPr>
              <a:t> </a:t>
            </a:r>
            <a:endParaRPr lang="en-US" sz="9600" dirty="0"/>
          </a:p>
        </p:txBody>
      </p:sp>
    </p:spTree>
    <p:extLst>
      <p:ext uri="{BB962C8B-B14F-4D97-AF65-F5344CB8AC3E}">
        <p14:creationId xmlns:p14="http://schemas.microsoft.com/office/powerpoint/2010/main" val="17329442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3538973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63A0-85AE-5C42-8102-49090B59E666}"/>
              </a:ext>
            </a:extLst>
          </p:cNvPr>
          <p:cNvSpPr>
            <a:spLocks noGrp="1"/>
          </p:cNvSpPr>
          <p:nvPr>
            <p:ph type="title"/>
          </p:nvPr>
        </p:nvSpPr>
        <p:spPr>
          <a:xfrm>
            <a:off x="457200" y="115866"/>
            <a:ext cx="8229600" cy="810409"/>
          </a:xfrm>
        </p:spPr>
        <p:txBody>
          <a:bodyPr/>
          <a:lstStyle/>
          <a:p>
            <a:r>
              <a:rPr lang="en-US" dirty="0">
                <a:solidFill>
                  <a:srgbClr val="FF0000"/>
                </a:solidFill>
              </a:rPr>
              <a:t>Losing</a:t>
            </a:r>
            <a:r>
              <a:rPr lang="en-US" dirty="0">
                <a:solidFill>
                  <a:srgbClr val="FFFF00"/>
                </a:solidFill>
              </a:rPr>
              <a:t> Reputation </a:t>
            </a:r>
            <a:r>
              <a:rPr lang="en-US" dirty="0">
                <a:solidFill>
                  <a:srgbClr val="FF0000"/>
                </a:solidFill>
              </a:rPr>
              <a:t>or</a:t>
            </a:r>
            <a:r>
              <a:rPr lang="en-US" dirty="0">
                <a:solidFill>
                  <a:srgbClr val="FFFF00"/>
                </a:solidFill>
              </a:rPr>
              <a:t> Goodwill</a:t>
            </a:r>
            <a:r>
              <a:rPr lang="en-US" dirty="0">
                <a:solidFill>
                  <a:srgbClr val="FF0000"/>
                </a:solidFill>
              </a:rPr>
              <a:t>:</a:t>
            </a:r>
            <a:r>
              <a:rPr lang="en-US" dirty="0">
                <a:solidFill>
                  <a:srgbClr val="FFFF00"/>
                </a:solidFill>
              </a:rPr>
              <a:t> </a:t>
            </a:r>
            <a:r>
              <a:rPr lang="en-US" dirty="0">
                <a:solidFill>
                  <a:schemeClr val="bg1"/>
                </a:solidFill>
              </a:rPr>
              <a:t>HOW</a:t>
            </a:r>
            <a:r>
              <a:rPr lang="en-US" dirty="0">
                <a:solidFill>
                  <a:srgbClr val="FF0000"/>
                </a:solidFill>
              </a:rPr>
              <a:t>?</a:t>
            </a:r>
          </a:p>
        </p:txBody>
      </p:sp>
      <p:sp>
        <p:nvSpPr>
          <p:cNvPr id="3" name="Content Placeholder 2">
            <a:extLst>
              <a:ext uri="{FF2B5EF4-FFF2-40B4-BE49-F238E27FC236}">
                <a16:creationId xmlns:a16="http://schemas.microsoft.com/office/drawing/2014/main" id="{1AD5D6D0-B715-804E-A690-22A39328F4FB}"/>
              </a:ext>
            </a:extLst>
          </p:cNvPr>
          <p:cNvSpPr>
            <a:spLocks noGrp="1"/>
          </p:cNvSpPr>
          <p:nvPr>
            <p:ph sz="quarter" idx="10"/>
          </p:nvPr>
        </p:nvSpPr>
        <p:spPr>
          <a:xfrm>
            <a:off x="457199" y="1092530"/>
            <a:ext cx="8556171" cy="4773880"/>
          </a:xfrm>
        </p:spPr>
        <p:txBody>
          <a:bodyPr>
            <a:normAutofit/>
          </a:bodyPr>
          <a:lstStyle/>
          <a:p>
            <a:pPr marL="0" indent="0">
              <a:lnSpc>
                <a:spcPct val="110000"/>
              </a:lnSpc>
              <a:buNone/>
            </a:pPr>
            <a:r>
              <a:rPr lang="en-US" sz="3200" b="1" dirty="0">
                <a:solidFill>
                  <a:schemeClr val="bg1"/>
                </a:solidFill>
              </a:rPr>
              <a:t>3 ways top </a:t>
            </a:r>
            <a:r>
              <a:rPr lang="en-US" sz="3200" b="1" dirty="0">
                <a:solidFill>
                  <a:srgbClr val="FFFF00"/>
                </a:solidFill>
              </a:rPr>
              <a:t>lose goodwill or reputation</a:t>
            </a:r>
            <a:r>
              <a:rPr lang="en-US" sz="3200" b="1" dirty="0">
                <a:solidFill>
                  <a:srgbClr val="FF0000"/>
                </a:solidFill>
              </a:rPr>
              <a:t>:</a:t>
            </a:r>
          </a:p>
          <a:p>
            <a:pPr marL="457200" indent="-457200">
              <a:lnSpc>
                <a:spcPct val="110000"/>
              </a:lnSpc>
              <a:buFont typeface="+mj-lt"/>
              <a:buAutoNum type="arabicPeriod"/>
            </a:pPr>
            <a:r>
              <a:rPr lang="en-US" sz="3200" dirty="0">
                <a:solidFill>
                  <a:srgbClr val="FFFF00"/>
                </a:solidFill>
              </a:rPr>
              <a:t>Acquiescence</a:t>
            </a:r>
            <a:r>
              <a:rPr lang="en-US" sz="3200" dirty="0">
                <a:solidFill>
                  <a:schemeClr val="bg1"/>
                </a:solidFill>
              </a:rPr>
              <a:t> over time </a:t>
            </a:r>
            <a:r>
              <a:rPr lang="en-US" sz="3200" dirty="0">
                <a:solidFill>
                  <a:srgbClr val="FFFF00"/>
                </a:solidFill>
              </a:rPr>
              <a:t>to competitors using identical or similar get-up </a:t>
            </a:r>
            <a:r>
              <a:rPr lang="en-US" sz="3200" dirty="0">
                <a:solidFill>
                  <a:schemeClr val="bg1"/>
                </a:solidFill>
              </a:rPr>
              <a:t>so that it’s no longer distinctive of the Plaintiff as a trade source </a:t>
            </a:r>
            <a:endParaRPr lang="en-CA" sz="3200" dirty="0">
              <a:solidFill>
                <a:schemeClr val="bg1"/>
              </a:solidFill>
            </a:endParaRPr>
          </a:p>
          <a:p>
            <a:pPr marL="457200" indent="-457200">
              <a:lnSpc>
                <a:spcPct val="110000"/>
              </a:lnSpc>
              <a:buFont typeface="+mj-lt"/>
              <a:buAutoNum type="arabicPeriod"/>
            </a:pPr>
            <a:r>
              <a:rPr lang="en-US" sz="3200" dirty="0">
                <a:solidFill>
                  <a:schemeClr val="bg1"/>
                </a:solidFill>
              </a:rPr>
              <a:t>When a </a:t>
            </a:r>
            <a:r>
              <a:rPr lang="en-US" sz="3200" dirty="0">
                <a:solidFill>
                  <a:srgbClr val="FFFF00"/>
                </a:solidFill>
              </a:rPr>
              <a:t>plaintiff goes out of business </a:t>
            </a:r>
            <a:r>
              <a:rPr lang="en-US" sz="3200" dirty="0">
                <a:solidFill>
                  <a:srgbClr val="FF0000"/>
                </a:solidFill>
              </a:rPr>
              <a:t>and</a:t>
            </a:r>
            <a:r>
              <a:rPr lang="en-US" sz="3200" dirty="0">
                <a:solidFill>
                  <a:schemeClr val="bg1"/>
                </a:solidFill>
              </a:rPr>
              <a:t> is </a:t>
            </a:r>
            <a:r>
              <a:rPr lang="en-US" sz="3200" dirty="0">
                <a:solidFill>
                  <a:srgbClr val="FF0000"/>
                </a:solidFill>
              </a:rPr>
              <a:t>no longer using</a:t>
            </a:r>
            <a:r>
              <a:rPr lang="en-US" sz="3200" dirty="0">
                <a:solidFill>
                  <a:schemeClr val="bg1"/>
                </a:solidFill>
              </a:rPr>
              <a:t> a particular name…</a:t>
            </a:r>
            <a:r>
              <a:rPr lang="en-US" sz="3200" dirty="0">
                <a:solidFill>
                  <a:schemeClr val="bg1">
                    <a:lumMod val="75000"/>
                  </a:schemeClr>
                </a:solidFill>
              </a:rPr>
              <a:t>fades away</a:t>
            </a:r>
            <a:r>
              <a:rPr lang="en-US" sz="3200" dirty="0">
                <a:solidFill>
                  <a:schemeClr val="bg1"/>
                </a:solidFill>
              </a:rPr>
              <a:t>… </a:t>
            </a:r>
            <a:endParaRPr lang="en-CA" sz="3200" dirty="0">
              <a:solidFill>
                <a:schemeClr val="bg1"/>
              </a:solidFill>
            </a:endParaRPr>
          </a:p>
          <a:p>
            <a:pPr marL="457200" indent="-457200">
              <a:lnSpc>
                <a:spcPct val="110000"/>
              </a:lnSpc>
              <a:buFont typeface="+mj-lt"/>
              <a:buAutoNum type="arabicPeriod"/>
            </a:pPr>
            <a:r>
              <a:rPr lang="en-US" sz="3200" dirty="0">
                <a:solidFill>
                  <a:schemeClr val="bg1"/>
                </a:solidFill>
              </a:rPr>
              <a:t>When the </a:t>
            </a:r>
            <a:r>
              <a:rPr lang="en-US" sz="3200" dirty="0">
                <a:solidFill>
                  <a:srgbClr val="FF0000"/>
                </a:solidFill>
              </a:rPr>
              <a:t>mark becomes generic</a:t>
            </a:r>
            <a:r>
              <a:rPr lang="en-US" sz="3200" dirty="0">
                <a:solidFill>
                  <a:schemeClr val="bg1"/>
                </a:solidFill>
              </a:rPr>
              <a:t>…</a:t>
            </a:r>
            <a:endParaRPr lang="en-CA" sz="3200" dirty="0">
              <a:solidFill>
                <a:schemeClr val="bg1"/>
              </a:solidFill>
            </a:endParaRPr>
          </a:p>
          <a:p>
            <a:pPr marL="0" indent="0">
              <a:buNone/>
            </a:pPr>
            <a:endParaRPr lang="en-US" b="1" dirty="0"/>
          </a:p>
        </p:txBody>
      </p:sp>
    </p:spTree>
    <p:extLst>
      <p:ext uri="{BB962C8B-B14F-4D97-AF65-F5344CB8AC3E}">
        <p14:creationId xmlns:p14="http://schemas.microsoft.com/office/powerpoint/2010/main" val="24072271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AAB6822D-F62A-5642-A946-E288FFCE48B4}"/>
              </a:ext>
            </a:extLst>
          </p:cNvPr>
          <p:cNvPicPr>
            <a:picLocks noChangeAspect="1"/>
          </p:cNvPicPr>
          <p:nvPr/>
        </p:nvPicPr>
        <p:blipFill>
          <a:blip r:embed="rId2"/>
          <a:stretch>
            <a:fillRect/>
          </a:stretch>
        </p:blipFill>
        <p:spPr>
          <a:xfrm>
            <a:off x="2142421" y="225631"/>
            <a:ext cx="4859157" cy="5545777"/>
          </a:xfrm>
          <a:prstGeom prst="rect">
            <a:avLst/>
          </a:prstGeom>
        </p:spPr>
      </p:pic>
    </p:spTree>
    <p:extLst>
      <p:ext uri="{BB962C8B-B14F-4D97-AF65-F5344CB8AC3E}">
        <p14:creationId xmlns:p14="http://schemas.microsoft.com/office/powerpoint/2010/main" val="213178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33820"/>
          </a:xfrm>
        </p:spPr>
        <p:txBody>
          <a:bodyPr>
            <a:normAutofit fontScale="90000"/>
          </a:bodyPr>
          <a:lstStyle/>
          <a:p>
            <a:br>
              <a:rPr lang="en-US" b="1" dirty="0">
                <a:solidFill>
                  <a:srgbClr val="FFFF00"/>
                </a:solidFill>
              </a:rPr>
            </a:br>
            <a:r>
              <a:rPr lang="en-US" sz="4900" b="1" dirty="0">
                <a:solidFill>
                  <a:srgbClr val="FFFF00"/>
                </a:solidFill>
              </a:rPr>
              <a:t>Passing off</a:t>
            </a:r>
            <a:r>
              <a:rPr lang="en-US" sz="4900" b="1" dirty="0">
                <a:solidFill>
                  <a:srgbClr val="FF0000"/>
                </a:solidFill>
              </a:rPr>
              <a:t>:</a:t>
            </a:r>
            <a:r>
              <a:rPr lang="en-US" sz="4900" b="1" dirty="0">
                <a:solidFill>
                  <a:srgbClr val="FFFF00"/>
                </a:solidFill>
              </a:rPr>
              <a:t> </a:t>
            </a:r>
            <a:r>
              <a:rPr lang="en-US" sz="4900" i="1" dirty="0">
                <a:solidFill>
                  <a:srgbClr val="00B0F0"/>
                </a:solidFill>
                <a:latin typeface="Arial" charset="0"/>
              </a:rPr>
              <a:t>Ad-Lib Club Limited</a:t>
            </a:r>
            <a:br>
              <a:rPr lang="en-US" dirty="0">
                <a:latin typeface="Arial" charset="0"/>
              </a:rPr>
            </a:br>
            <a:endParaRPr lang="en-US" b="1" dirty="0">
              <a:solidFill>
                <a:srgbClr val="FFFF00"/>
              </a:solidFill>
            </a:endParaRPr>
          </a:p>
        </p:txBody>
      </p:sp>
      <p:sp>
        <p:nvSpPr>
          <p:cNvPr id="2" name="Content Placeholder 1"/>
          <p:cNvSpPr>
            <a:spLocks noGrp="1"/>
          </p:cNvSpPr>
          <p:nvPr>
            <p:ph idx="1"/>
          </p:nvPr>
        </p:nvSpPr>
        <p:spPr>
          <a:xfrm>
            <a:off x="225631" y="1045029"/>
            <a:ext cx="8740239" cy="4833257"/>
          </a:xfrm>
        </p:spPr>
        <p:txBody>
          <a:bodyPr>
            <a:normAutofit lnSpcReduction="10000"/>
          </a:bodyPr>
          <a:lstStyle/>
          <a:p>
            <a:pPr>
              <a:lnSpc>
                <a:spcPct val="100000"/>
              </a:lnSpc>
            </a:pPr>
            <a:r>
              <a:rPr lang="en-US" sz="2200" i="1" dirty="0">
                <a:solidFill>
                  <a:schemeClr val="bg1"/>
                </a:solidFill>
                <a:latin typeface="Posterama" panose="020B0604020202020204" pitchFamily="34" charset="0"/>
                <a:cs typeface="Posterama" panose="020B0604020202020204" pitchFamily="34" charset="0"/>
              </a:rPr>
              <a:t>By 1964, the </a:t>
            </a:r>
            <a:r>
              <a:rPr lang="en-US" sz="2200" i="1" dirty="0">
                <a:solidFill>
                  <a:srgbClr val="FFFF00"/>
                </a:solidFill>
                <a:latin typeface="Posterama" panose="020B0604020202020204" pitchFamily="34" charset="0"/>
                <a:cs typeface="Posterama" panose="020B0604020202020204" pitchFamily="34" charset="0"/>
              </a:rPr>
              <a:t>Ad-Lib Club </a:t>
            </a:r>
            <a:r>
              <a:rPr lang="en-US" sz="2200" i="1" dirty="0">
                <a:solidFill>
                  <a:schemeClr val="bg1"/>
                </a:solidFill>
                <a:latin typeface="Posterama" panose="020B0604020202020204" pitchFamily="34" charset="0"/>
                <a:cs typeface="Posterama" panose="020B0604020202020204" pitchFamily="34" charset="0"/>
              </a:rPr>
              <a:t>was a </a:t>
            </a:r>
            <a:r>
              <a:rPr lang="en-US" sz="2200" i="1" dirty="0">
                <a:solidFill>
                  <a:srgbClr val="FFFF00"/>
                </a:solidFill>
                <a:latin typeface="Posterama" panose="020B0604020202020204" pitchFamily="34" charset="0"/>
                <a:cs typeface="Posterama" panose="020B0604020202020204" pitchFamily="34" charset="0"/>
              </a:rPr>
              <a:t>widely known &amp; popular night club</a:t>
            </a:r>
            <a:r>
              <a:rPr lang="en-US" sz="2200" i="1" dirty="0">
                <a:solidFill>
                  <a:schemeClr val="bg1"/>
                </a:solidFill>
                <a:latin typeface="Posterama" panose="020B0604020202020204" pitchFamily="34" charset="0"/>
                <a:cs typeface="Posterama" panose="020B0604020202020204" pitchFamily="34" charset="0"/>
              </a:rPr>
              <a:t> in London, U.K., that had established a </a:t>
            </a:r>
            <a:r>
              <a:rPr lang="en-US" sz="2200" i="1" dirty="0">
                <a:solidFill>
                  <a:srgbClr val="FFFF00"/>
                </a:solidFill>
                <a:latin typeface="Posterama" panose="020B0604020202020204" pitchFamily="34" charset="0"/>
                <a:cs typeface="Posterama" panose="020B0604020202020204" pitchFamily="34" charset="0"/>
              </a:rPr>
              <a:t>substantial goodwill </a:t>
            </a:r>
            <a:r>
              <a:rPr lang="en-US" sz="2200" i="1" dirty="0">
                <a:solidFill>
                  <a:schemeClr val="bg1"/>
                </a:solidFill>
                <a:latin typeface="Posterama" panose="020B0604020202020204" pitchFamily="34" charset="0"/>
                <a:cs typeface="Posterama" panose="020B0604020202020204" pitchFamily="34" charset="0"/>
              </a:rPr>
              <a:t>attached to the name. </a:t>
            </a:r>
          </a:p>
          <a:p>
            <a:pPr>
              <a:lnSpc>
                <a:spcPct val="100000"/>
              </a:lnSpc>
            </a:pPr>
            <a:r>
              <a:rPr lang="en-US" sz="2200" i="1" dirty="0">
                <a:solidFill>
                  <a:schemeClr val="bg1"/>
                </a:solidFill>
                <a:latin typeface="Posterama" panose="020B0604020202020204" pitchFamily="34" charset="0"/>
                <a:cs typeface="Posterama" panose="020B0604020202020204" pitchFamily="34" charset="0"/>
              </a:rPr>
              <a:t>Forced to </a:t>
            </a:r>
            <a:r>
              <a:rPr lang="en-US" sz="2200" i="1" dirty="0">
                <a:solidFill>
                  <a:srgbClr val="FF0000"/>
                </a:solidFill>
                <a:latin typeface="Posterama" panose="020B0604020202020204" pitchFamily="34" charset="0"/>
                <a:cs typeface="Posterama" panose="020B0604020202020204" pitchFamily="34" charset="0"/>
              </a:rPr>
              <a:t>close</a:t>
            </a:r>
            <a:r>
              <a:rPr lang="en-US" sz="2200" i="1" dirty="0">
                <a:solidFill>
                  <a:schemeClr val="bg1"/>
                </a:solidFill>
                <a:latin typeface="Posterama" panose="020B0604020202020204" pitchFamily="34" charset="0"/>
                <a:cs typeface="Posterama" panose="020B0604020202020204" pitchFamily="34" charset="0"/>
              </a:rPr>
              <a:t> in </a:t>
            </a:r>
            <a:r>
              <a:rPr lang="en-US" sz="2200" i="1" dirty="0">
                <a:solidFill>
                  <a:srgbClr val="FF0000"/>
                </a:solidFill>
                <a:latin typeface="Posterama" panose="020B0604020202020204" pitchFamily="34" charset="0"/>
                <a:cs typeface="Posterama" panose="020B0604020202020204" pitchFamily="34" charset="0"/>
              </a:rPr>
              <a:t>1966 </a:t>
            </a:r>
            <a:r>
              <a:rPr lang="en-US" sz="2200" i="1" dirty="0">
                <a:solidFill>
                  <a:srgbClr val="FFFF00"/>
                </a:solidFill>
                <a:latin typeface="Posterama" panose="020B0604020202020204" pitchFamily="34" charset="0"/>
                <a:cs typeface="Posterama" panose="020B0604020202020204" pitchFamily="34" charset="0"/>
              </a:rPr>
              <a:t>due to noise violations</a:t>
            </a:r>
            <a:r>
              <a:rPr lang="en-US" sz="2200" i="1" dirty="0">
                <a:solidFill>
                  <a:schemeClr val="bg1"/>
                </a:solidFill>
                <a:latin typeface="Posterama" panose="020B0604020202020204" pitchFamily="34" charset="0"/>
                <a:cs typeface="Posterama" panose="020B0604020202020204" pitchFamily="34" charset="0"/>
              </a:rPr>
              <a:t>. After that it was looking for alternative premises to re-open.</a:t>
            </a:r>
            <a:endParaRPr lang="en-CA" sz="2200" i="1" dirty="0">
              <a:solidFill>
                <a:schemeClr val="bg1"/>
              </a:solidFill>
              <a:latin typeface="Posterama" panose="020B0604020202020204" pitchFamily="34" charset="0"/>
              <a:cs typeface="Posterama" panose="020B0604020202020204" pitchFamily="34" charset="0"/>
            </a:endParaRPr>
          </a:p>
          <a:p>
            <a:pPr>
              <a:lnSpc>
                <a:spcPct val="100000"/>
              </a:lnSpc>
            </a:pPr>
            <a:r>
              <a:rPr lang="en-US" sz="2200" i="1" dirty="0">
                <a:solidFill>
                  <a:schemeClr val="bg1"/>
                </a:solidFill>
                <a:latin typeface="Posterama" panose="020B0604020202020204" pitchFamily="34" charset="0"/>
                <a:cs typeface="Posterama" panose="020B0604020202020204" pitchFamily="34" charset="0"/>
              </a:rPr>
              <a:t>Then, </a:t>
            </a:r>
            <a:r>
              <a:rPr lang="en-US" sz="2200" i="1" dirty="0">
                <a:solidFill>
                  <a:srgbClr val="FFFF00"/>
                </a:solidFill>
                <a:latin typeface="Posterama" panose="020B0604020202020204" pitchFamily="34" charset="0"/>
                <a:cs typeface="Posterama" panose="020B0604020202020204" pitchFamily="34" charset="0"/>
              </a:rPr>
              <a:t>1970 </a:t>
            </a:r>
            <a:r>
              <a:rPr lang="en-US" sz="2200" i="1" dirty="0">
                <a:solidFill>
                  <a:schemeClr val="bg1"/>
                </a:solidFill>
                <a:latin typeface="Posterama" panose="020B0604020202020204" pitchFamily="34" charset="0"/>
                <a:cs typeface="Posterama" panose="020B0604020202020204" pitchFamily="34" charset="0"/>
              </a:rPr>
              <a:t>– </a:t>
            </a:r>
            <a:r>
              <a:rPr lang="en-US" sz="2200" i="1" dirty="0">
                <a:solidFill>
                  <a:srgbClr val="FFFF00"/>
                </a:solidFill>
                <a:latin typeface="Posterama" panose="020B0604020202020204" pitchFamily="34" charset="0"/>
                <a:cs typeface="Posterama" panose="020B0604020202020204" pitchFamily="34" charset="0"/>
              </a:rPr>
              <a:t>on the same premises </a:t>
            </a:r>
            <a:r>
              <a:rPr lang="en-US" sz="2200" i="1" dirty="0">
                <a:solidFill>
                  <a:schemeClr val="bg1"/>
                </a:solidFill>
                <a:latin typeface="Posterama" panose="020B0604020202020204" pitchFamily="34" charset="0"/>
                <a:cs typeface="Posterama" panose="020B0604020202020204" pitchFamily="34" charset="0"/>
              </a:rPr>
              <a:t>– it seemed as if the Ad-Lib Club is re-opening. Article stated: “</a:t>
            </a:r>
            <a:r>
              <a:rPr lang="en-US" sz="2200" i="1" dirty="0">
                <a:solidFill>
                  <a:srgbClr val="FFFF00"/>
                </a:solidFill>
                <a:latin typeface="Posterama" panose="020B0604020202020204" pitchFamily="34" charset="0"/>
                <a:cs typeface="Posterama" panose="020B0604020202020204" pitchFamily="34" charset="0"/>
              </a:rPr>
              <a:t>The AD-LIB, first and most successful of London’s swinging discotheques of the 1960s will reopen this month”</a:t>
            </a:r>
            <a:r>
              <a:rPr lang="en-US" sz="2200" i="1" dirty="0">
                <a:solidFill>
                  <a:schemeClr val="bg1"/>
                </a:solidFill>
                <a:latin typeface="Posterama" panose="020B0604020202020204" pitchFamily="34" charset="0"/>
                <a:cs typeface="Posterama" panose="020B0604020202020204" pitchFamily="34" charset="0"/>
              </a:rPr>
              <a:t>.</a:t>
            </a:r>
            <a:endParaRPr lang="en-CA" sz="2200" i="1" dirty="0">
              <a:solidFill>
                <a:schemeClr val="bg1"/>
              </a:solidFill>
              <a:latin typeface="Posterama" panose="020B0604020202020204" pitchFamily="34" charset="0"/>
              <a:cs typeface="Posterama" panose="020B0604020202020204" pitchFamily="34" charset="0"/>
            </a:endParaRPr>
          </a:p>
          <a:p>
            <a:pPr>
              <a:lnSpc>
                <a:spcPct val="100000"/>
              </a:lnSpc>
            </a:pPr>
            <a:r>
              <a:rPr lang="en-US" sz="2200" i="1" dirty="0">
                <a:solidFill>
                  <a:schemeClr val="bg1"/>
                </a:solidFill>
                <a:latin typeface="Posterama" panose="020B0604020202020204" pitchFamily="34" charset="0"/>
                <a:cs typeface="Posterama" panose="020B0604020202020204" pitchFamily="34" charset="0"/>
              </a:rPr>
              <a:t>Ad-Lib, after seeing this article, asked the court for an injunction that would prevent the Defendant from passing off the Defendant’s business as the business of the Plaintiff.</a:t>
            </a:r>
            <a:endParaRPr lang="en-CA" sz="2200" i="1" dirty="0">
              <a:solidFill>
                <a:schemeClr val="bg1"/>
              </a:solidFill>
              <a:latin typeface="Posterama" panose="020B0604020202020204" pitchFamily="34" charset="0"/>
              <a:cs typeface="Posterama" panose="020B0604020202020204" pitchFamily="34" charset="0"/>
            </a:endParaRPr>
          </a:p>
          <a:p>
            <a:pPr>
              <a:lnSpc>
                <a:spcPct val="100000"/>
              </a:lnSpc>
            </a:pPr>
            <a:r>
              <a:rPr lang="en-US" sz="2200" i="1" dirty="0">
                <a:solidFill>
                  <a:schemeClr val="bg1"/>
                </a:solidFill>
                <a:latin typeface="Posterama" panose="020B0604020202020204" pitchFamily="34" charset="0"/>
                <a:cs typeface="Posterama" panose="020B0604020202020204" pitchFamily="34" charset="0"/>
              </a:rPr>
              <a:t>The judge noted that in 1965, the Ad-Lib Club had substantial goodwill in its name. However, Ad-Lib closed in 1966. </a:t>
            </a:r>
            <a:endParaRPr lang="en-CA" sz="2200" i="1" dirty="0">
              <a:solidFill>
                <a:schemeClr val="bg1"/>
              </a:solidFill>
              <a:latin typeface="Posterama" panose="020B0604020202020204" pitchFamily="34" charset="0"/>
              <a:cs typeface="Posterama"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73</a:t>
            </a:fld>
            <a:endParaRPr lang="en-US"/>
          </a:p>
        </p:txBody>
      </p:sp>
    </p:spTree>
    <p:extLst>
      <p:ext uri="{BB962C8B-B14F-4D97-AF65-F5344CB8AC3E}">
        <p14:creationId xmlns:p14="http://schemas.microsoft.com/office/powerpoint/2010/main" val="15319806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33820"/>
          </a:xfrm>
        </p:spPr>
        <p:txBody>
          <a:bodyPr>
            <a:normAutofit fontScale="90000"/>
          </a:bodyPr>
          <a:lstStyle/>
          <a:p>
            <a:br>
              <a:rPr lang="en-US" b="1" dirty="0">
                <a:solidFill>
                  <a:srgbClr val="FFFF00"/>
                </a:solidFill>
              </a:rPr>
            </a:br>
            <a:r>
              <a:rPr lang="en-US" sz="4900" b="1" dirty="0">
                <a:solidFill>
                  <a:srgbClr val="FFFF00"/>
                </a:solidFill>
              </a:rPr>
              <a:t>Passing off</a:t>
            </a:r>
            <a:r>
              <a:rPr lang="en-US" sz="4900" b="1" dirty="0">
                <a:solidFill>
                  <a:srgbClr val="FF0000"/>
                </a:solidFill>
              </a:rPr>
              <a:t>:</a:t>
            </a:r>
            <a:r>
              <a:rPr lang="en-US" sz="4900" b="1" dirty="0">
                <a:solidFill>
                  <a:srgbClr val="FFFF00"/>
                </a:solidFill>
              </a:rPr>
              <a:t> </a:t>
            </a:r>
            <a:r>
              <a:rPr lang="en-US" sz="4900" i="1" dirty="0">
                <a:solidFill>
                  <a:srgbClr val="00B0F0"/>
                </a:solidFill>
                <a:latin typeface="Arial" charset="0"/>
              </a:rPr>
              <a:t>Ad-Lib Club Limited</a:t>
            </a:r>
            <a:br>
              <a:rPr lang="en-US" dirty="0">
                <a:latin typeface="Arial" charset="0"/>
              </a:rPr>
            </a:br>
            <a:endParaRPr lang="en-US" b="1" dirty="0">
              <a:solidFill>
                <a:srgbClr val="FFFF00"/>
              </a:solidFill>
            </a:endParaRPr>
          </a:p>
        </p:txBody>
      </p:sp>
      <p:sp>
        <p:nvSpPr>
          <p:cNvPr id="2" name="Content Placeholder 1"/>
          <p:cNvSpPr>
            <a:spLocks noGrp="1"/>
          </p:cNvSpPr>
          <p:nvPr>
            <p:ph idx="1"/>
          </p:nvPr>
        </p:nvSpPr>
        <p:spPr>
          <a:xfrm>
            <a:off x="225631" y="1045029"/>
            <a:ext cx="8740239" cy="4833257"/>
          </a:xfrm>
        </p:spPr>
        <p:txBody>
          <a:bodyPr>
            <a:normAutofit fontScale="85000" lnSpcReduction="10000"/>
          </a:bodyPr>
          <a:lstStyle/>
          <a:p>
            <a:pPr marL="0" indent="0">
              <a:lnSpc>
                <a:spcPct val="120000"/>
              </a:lnSpc>
              <a:buNone/>
            </a:pPr>
            <a:r>
              <a:rPr lang="en-US" sz="2800" b="1" dirty="0">
                <a:solidFill>
                  <a:schemeClr val="bg1"/>
                </a:solidFill>
              </a:rPr>
              <a:t>I</a:t>
            </a:r>
            <a:r>
              <a:rPr lang="en-US" sz="2800" dirty="0">
                <a:solidFill>
                  <a:schemeClr val="bg1"/>
                </a:solidFill>
              </a:rPr>
              <a:t>t had been five years since Ad-Lib carried on the business of a club. </a:t>
            </a:r>
            <a:r>
              <a:rPr lang="en-US" sz="2800" b="1" dirty="0">
                <a:solidFill>
                  <a:srgbClr val="FFFF00"/>
                </a:solidFill>
              </a:rPr>
              <a:t>Court still determined that Ad-Lib had goodwill in its name because: </a:t>
            </a:r>
            <a:endParaRPr lang="en-CA" sz="2800" dirty="0">
              <a:solidFill>
                <a:srgbClr val="FFFF00"/>
              </a:solidFill>
            </a:endParaRPr>
          </a:p>
          <a:p>
            <a:pPr marL="457200" indent="-457200">
              <a:lnSpc>
                <a:spcPct val="120000"/>
              </a:lnSpc>
              <a:buFont typeface="+mj-lt"/>
              <a:buAutoNum type="arabicPeriod"/>
            </a:pPr>
            <a:r>
              <a:rPr lang="en-US" sz="2800" dirty="0">
                <a:solidFill>
                  <a:srgbClr val="FFFF00"/>
                </a:solidFill>
              </a:rPr>
              <a:t>Defendants must  have chosen the name Ad-Lib Club by reason of the reputation </a:t>
            </a:r>
            <a:r>
              <a:rPr lang="en-US" sz="2800" dirty="0">
                <a:solidFill>
                  <a:schemeClr val="bg1"/>
                </a:solidFill>
              </a:rPr>
              <a:t>acquired by Ad-Lib (the Plaintiff). No evidence filed showing any other reason for the selection of the name. </a:t>
            </a:r>
            <a:endParaRPr lang="en-CA" sz="2800" dirty="0">
              <a:solidFill>
                <a:schemeClr val="bg1"/>
              </a:solidFill>
            </a:endParaRPr>
          </a:p>
          <a:p>
            <a:pPr marL="457200" indent="-457200">
              <a:lnSpc>
                <a:spcPct val="120000"/>
              </a:lnSpc>
              <a:buFont typeface="+mj-lt"/>
              <a:buAutoNum type="arabicPeriod"/>
            </a:pPr>
            <a:r>
              <a:rPr lang="en-US" sz="2800" dirty="0">
                <a:solidFill>
                  <a:schemeClr val="bg1"/>
                </a:solidFill>
              </a:rPr>
              <a:t>Based on various </a:t>
            </a:r>
            <a:r>
              <a:rPr lang="en-US" sz="2800" dirty="0">
                <a:solidFill>
                  <a:srgbClr val="FFFF00"/>
                </a:solidFill>
              </a:rPr>
              <a:t>news articles</a:t>
            </a:r>
            <a:r>
              <a:rPr lang="en-US" sz="2800" dirty="0">
                <a:solidFill>
                  <a:schemeClr val="bg1"/>
                </a:solidFill>
              </a:rPr>
              <a:t>, members of </a:t>
            </a:r>
            <a:r>
              <a:rPr lang="en-US" sz="2800" dirty="0">
                <a:solidFill>
                  <a:srgbClr val="FFFF00"/>
                </a:solidFill>
              </a:rPr>
              <a:t>the public clearly seemed to see the new club as a continuation</a:t>
            </a:r>
            <a:r>
              <a:rPr lang="en-US" sz="2800" dirty="0">
                <a:solidFill>
                  <a:schemeClr val="bg1"/>
                </a:solidFill>
              </a:rPr>
              <a:t> of the Plaintiff’s club. </a:t>
            </a:r>
            <a:endParaRPr lang="en-CA" sz="2800" dirty="0">
              <a:solidFill>
                <a:schemeClr val="bg1"/>
              </a:solidFill>
            </a:endParaRPr>
          </a:p>
          <a:p>
            <a:pPr marL="0" indent="0">
              <a:lnSpc>
                <a:spcPct val="120000"/>
              </a:lnSpc>
              <a:buNone/>
            </a:pPr>
            <a:r>
              <a:rPr lang="en-US" sz="2800" dirty="0">
                <a:solidFill>
                  <a:schemeClr val="bg1"/>
                </a:solidFill>
              </a:rPr>
              <a:t>Accordingly, </a:t>
            </a:r>
            <a:r>
              <a:rPr lang="en-US" sz="2800" dirty="0">
                <a:solidFill>
                  <a:srgbClr val="FF0000"/>
                </a:solidFill>
              </a:rPr>
              <a:t>Ad-Lib, the Plaintiff company, still has goodwill </a:t>
            </a:r>
            <a:r>
              <a:rPr lang="en-US" sz="2800" dirty="0">
                <a:solidFill>
                  <a:schemeClr val="bg1"/>
                </a:solidFill>
              </a:rPr>
              <a:t>and was entitled to exploit it and protect it. </a:t>
            </a:r>
            <a:endParaRPr lang="en-CA" sz="2800" dirty="0">
              <a:solidFill>
                <a:schemeClr val="bg1"/>
              </a:solidFill>
            </a:endParaRPr>
          </a:p>
          <a:p>
            <a:endParaRPr lang="en-CA" dirty="0"/>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74</a:t>
            </a:fld>
            <a:endParaRPr lang="en-US"/>
          </a:p>
        </p:txBody>
      </p:sp>
    </p:spTree>
    <p:extLst>
      <p:ext uri="{BB962C8B-B14F-4D97-AF65-F5344CB8AC3E}">
        <p14:creationId xmlns:p14="http://schemas.microsoft.com/office/powerpoint/2010/main" val="33212093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6"/>
            <a:ext cx="8354291" cy="901019"/>
          </a:xfrm>
        </p:spPr>
        <p:txBody>
          <a:bodyPr>
            <a:normAutofit fontScale="90000"/>
          </a:bodyPr>
          <a:lstStyle/>
          <a:p>
            <a:br>
              <a:rPr lang="en-US" b="1" dirty="0">
                <a:solidFill>
                  <a:srgbClr val="FFFF00"/>
                </a:solidFill>
              </a:rPr>
            </a:br>
            <a:r>
              <a:rPr lang="en-US" sz="4000" b="1" dirty="0">
                <a:solidFill>
                  <a:srgbClr val="FFFF00"/>
                </a:solidFill>
              </a:rPr>
              <a:t>Passing off</a:t>
            </a:r>
            <a:r>
              <a:rPr lang="en-US" sz="4000" b="1" dirty="0">
                <a:solidFill>
                  <a:srgbClr val="FF0000"/>
                </a:solidFill>
              </a:rPr>
              <a:t>:</a:t>
            </a:r>
            <a:r>
              <a:rPr lang="en-US" sz="4000" b="1" dirty="0">
                <a:solidFill>
                  <a:srgbClr val="FFFF00"/>
                </a:solidFill>
              </a:rPr>
              <a:t> </a:t>
            </a:r>
            <a:r>
              <a:rPr lang="en-US" sz="4000" dirty="0">
                <a:solidFill>
                  <a:schemeClr val="bg1"/>
                </a:solidFill>
              </a:rPr>
              <a:t>Principles from </a:t>
            </a:r>
            <a:r>
              <a:rPr lang="en-US" sz="4000" i="1" dirty="0">
                <a:solidFill>
                  <a:srgbClr val="00B0F0"/>
                </a:solidFill>
                <a:latin typeface="Arial" charset="0"/>
              </a:rPr>
              <a:t>Ad-Lib Club </a:t>
            </a:r>
            <a:br>
              <a:rPr lang="en-US" dirty="0">
                <a:latin typeface="Arial" charset="0"/>
              </a:rPr>
            </a:br>
            <a:endParaRPr lang="en-US" b="1" dirty="0">
              <a:solidFill>
                <a:srgbClr val="FFFF00"/>
              </a:solidFill>
            </a:endParaRPr>
          </a:p>
        </p:txBody>
      </p:sp>
      <p:sp>
        <p:nvSpPr>
          <p:cNvPr id="2" name="Content Placeholder 1"/>
          <p:cNvSpPr>
            <a:spLocks noGrp="1"/>
          </p:cNvSpPr>
          <p:nvPr>
            <p:ph idx="1"/>
          </p:nvPr>
        </p:nvSpPr>
        <p:spPr>
          <a:xfrm>
            <a:off x="457200" y="1235035"/>
            <a:ext cx="8473044" cy="4643252"/>
          </a:xfrm>
        </p:spPr>
        <p:txBody>
          <a:bodyPr>
            <a:normAutofit fontScale="77500" lnSpcReduction="20000"/>
          </a:bodyPr>
          <a:lstStyle/>
          <a:p>
            <a:pPr>
              <a:lnSpc>
                <a:spcPct val="120000"/>
              </a:lnSpc>
            </a:pPr>
            <a:r>
              <a:rPr lang="en-US" sz="4100" dirty="0">
                <a:solidFill>
                  <a:srgbClr val="FFFF00"/>
                </a:solidFill>
                <a:latin typeface="+mn-lt"/>
              </a:rPr>
              <a:t>Where someone stops carrying on a business</a:t>
            </a:r>
            <a:r>
              <a:rPr lang="en-US" sz="4100" dirty="0">
                <a:solidFill>
                  <a:schemeClr val="bg1"/>
                </a:solidFill>
                <a:latin typeface="+mn-lt"/>
              </a:rPr>
              <a:t>, </a:t>
            </a:r>
            <a:r>
              <a:rPr lang="en-US" sz="4100" dirty="0">
                <a:solidFill>
                  <a:srgbClr val="FF0000"/>
                </a:solidFill>
                <a:latin typeface="+mn-lt"/>
              </a:rPr>
              <a:t>they keep, for a period of time, the goodwill attached to that business</a:t>
            </a:r>
            <a:r>
              <a:rPr lang="en-US" sz="4100" dirty="0">
                <a:solidFill>
                  <a:schemeClr val="bg1"/>
                </a:solidFill>
                <a:latin typeface="+mn-lt"/>
              </a:rPr>
              <a:t>. </a:t>
            </a:r>
          </a:p>
          <a:p>
            <a:pPr>
              <a:lnSpc>
                <a:spcPct val="120000"/>
              </a:lnSpc>
            </a:pPr>
            <a:r>
              <a:rPr lang="en-US" sz="4100" dirty="0">
                <a:solidFill>
                  <a:schemeClr val="bg1"/>
                </a:solidFill>
                <a:latin typeface="+mn-lt"/>
              </a:rPr>
              <a:t>As long as that goodwill remains, the person should be able to enforce his rights in respect to any name attached to that goodwill.</a:t>
            </a:r>
          </a:p>
          <a:p>
            <a:pPr>
              <a:lnSpc>
                <a:spcPct val="120000"/>
              </a:lnSpc>
            </a:pPr>
            <a:r>
              <a:rPr lang="en-US" sz="4100" dirty="0">
                <a:solidFill>
                  <a:srgbClr val="FFFF00"/>
                </a:solidFill>
                <a:latin typeface="+mn-lt"/>
              </a:rPr>
              <a:t> When goodwill expires is a question of fact.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75</a:t>
            </a:fld>
            <a:endParaRPr lang="en-US"/>
          </a:p>
        </p:txBody>
      </p:sp>
    </p:spTree>
    <p:extLst>
      <p:ext uri="{BB962C8B-B14F-4D97-AF65-F5344CB8AC3E}">
        <p14:creationId xmlns:p14="http://schemas.microsoft.com/office/powerpoint/2010/main" val="176354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FC59-71E7-6140-8D8E-0AB284BD4843}"/>
              </a:ext>
            </a:extLst>
          </p:cNvPr>
          <p:cNvSpPr>
            <a:spLocks noGrp="1"/>
          </p:cNvSpPr>
          <p:nvPr>
            <p:ph type="title"/>
          </p:nvPr>
        </p:nvSpPr>
        <p:spPr>
          <a:xfrm>
            <a:off x="457200" y="207840"/>
            <a:ext cx="8229600" cy="1016000"/>
          </a:xfrm>
        </p:spPr>
        <p:txBody>
          <a:bodyPr>
            <a:noAutofit/>
          </a:bodyPr>
          <a:lstStyle/>
          <a:p>
            <a:r>
              <a:rPr lang="en-US" sz="6000" b="1" dirty="0">
                <a:solidFill>
                  <a:srgbClr val="FFFF00"/>
                </a:solidFill>
              </a:rPr>
              <a:t>Overall principle</a:t>
            </a:r>
          </a:p>
        </p:txBody>
      </p:sp>
      <p:sp>
        <p:nvSpPr>
          <p:cNvPr id="3" name="Content Placeholder 2">
            <a:extLst>
              <a:ext uri="{FF2B5EF4-FFF2-40B4-BE49-F238E27FC236}">
                <a16:creationId xmlns:a16="http://schemas.microsoft.com/office/drawing/2014/main" id="{B6586F11-19CD-9B46-B3D6-4DA19C7A0C5A}"/>
              </a:ext>
            </a:extLst>
          </p:cNvPr>
          <p:cNvSpPr>
            <a:spLocks noGrp="1"/>
          </p:cNvSpPr>
          <p:nvPr>
            <p:ph sz="quarter" idx="10"/>
          </p:nvPr>
        </p:nvSpPr>
        <p:spPr/>
        <p:txBody>
          <a:bodyPr>
            <a:normAutofit fontScale="92500" lnSpcReduction="20000"/>
          </a:bodyPr>
          <a:lstStyle/>
          <a:p>
            <a:pPr marL="0" indent="0">
              <a:lnSpc>
                <a:spcPct val="110000"/>
              </a:lnSpc>
              <a:buNone/>
            </a:pPr>
            <a:r>
              <a:rPr lang="en-US" sz="4400" dirty="0">
                <a:solidFill>
                  <a:schemeClr val="bg1"/>
                </a:solidFill>
              </a:rPr>
              <a:t>An enterprise </a:t>
            </a:r>
            <a:r>
              <a:rPr lang="en-US" sz="4400" dirty="0">
                <a:solidFill>
                  <a:srgbClr val="FFFF00"/>
                </a:solidFill>
              </a:rPr>
              <a:t>can eventually lose its goodwill</a:t>
            </a:r>
            <a:r>
              <a:rPr lang="en-US" sz="4400" dirty="0">
                <a:solidFill>
                  <a:schemeClr val="bg1"/>
                </a:solidFill>
              </a:rPr>
              <a:t>, after a period of time, </a:t>
            </a:r>
            <a:r>
              <a:rPr lang="en-US" sz="4400" dirty="0">
                <a:solidFill>
                  <a:srgbClr val="FFFF00"/>
                </a:solidFill>
              </a:rPr>
              <a:t>if it shuts down</a:t>
            </a:r>
            <a:r>
              <a:rPr lang="en-US" sz="4400" dirty="0">
                <a:solidFill>
                  <a:schemeClr val="bg1"/>
                </a:solidFill>
              </a:rPr>
              <a:t>. After a period of non-use, a name or product appearance will lose its “mojo” (not a technical term) and no longer be distinctive of a certain trade source. </a:t>
            </a:r>
            <a:endParaRPr lang="en-CA" sz="4400" dirty="0">
              <a:solidFill>
                <a:schemeClr val="bg1"/>
              </a:solidFill>
            </a:endParaRPr>
          </a:p>
          <a:p>
            <a:endParaRPr lang="en-US" dirty="0"/>
          </a:p>
        </p:txBody>
      </p:sp>
    </p:spTree>
    <p:extLst>
      <p:ext uri="{BB962C8B-B14F-4D97-AF65-F5344CB8AC3E}">
        <p14:creationId xmlns:p14="http://schemas.microsoft.com/office/powerpoint/2010/main" val="12920047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it up city at night&#10;&#10;Description automatically generated">
            <a:extLst>
              <a:ext uri="{FF2B5EF4-FFF2-40B4-BE49-F238E27FC236}">
                <a16:creationId xmlns:a16="http://schemas.microsoft.com/office/drawing/2014/main" id="{1B9EE4E8-E42C-374B-BB3E-DE6CCCBDDD31}"/>
              </a:ext>
            </a:extLst>
          </p:cNvPr>
          <p:cNvPicPr>
            <a:picLocks noChangeAspect="1"/>
          </p:cNvPicPr>
          <p:nvPr/>
        </p:nvPicPr>
        <p:blipFill>
          <a:blip r:embed="rId2"/>
          <a:stretch>
            <a:fillRect/>
          </a:stretch>
        </p:blipFill>
        <p:spPr>
          <a:xfrm>
            <a:off x="1084794" y="771897"/>
            <a:ext cx="6974412" cy="4700703"/>
          </a:xfrm>
          <a:prstGeom prst="rect">
            <a:avLst/>
          </a:prstGeom>
        </p:spPr>
      </p:pic>
    </p:spTree>
    <p:extLst>
      <p:ext uri="{BB962C8B-B14F-4D97-AF65-F5344CB8AC3E}">
        <p14:creationId xmlns:p14="http://schemas.microsoft.com/office/powerpoint/2010/main" val="25840603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9F07C0-795D-5F45-945F-6AF5D2693B38}"/>
              </a:ext>
            </a:extLst>
          </p:cNvPr>
          <p:cNvPicPr>
            <a:picLocks noChangeAspect="1"/>
          </p:cNvPicPr>
          <p:nvPr/>
        </p:nvPicPr>
        <p:blipFill>
          <a:blip r:embed="rId2"/>
          <a:stretch>
            <a:fillRect/>
          </a:stretch>
        </p:blipFill>
        <p:spPr>
          <a:xfrm>
            <a:off x="1096747" y="142504"/>
            <a:ext cx="6950505" cy="5680772"/>
          </a:xfrm>
          <a:prstGeom prst="rect">
            <a:avLst/>
          </a:prstGeom>
        </p:spPr>
      </p:pic>
    </p:spTree>
    <p:extLst>
      <p:ext uri="{BB962C8B-B14F-4D97-AF65-F5344CB8AC3E}">
        <p14:creationId xmlns:p14="http://schemas.microsoft.com/office/powerpoint/2010/main" val="3649789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ED15540-4F95-1B47-B460-716686029FFC}"/>
              </a:ext>
            </a:extLst>
          </p:cNvPr>
          <p:cNvPicPr>
            <a:picLocks noChangeAspect="1"/>
          </p:cNvPicPr>
          <p:nvPr/>
        </p:nvPicPr>
        <p:blipFill>
          <a:blip r:embed="rId2"/>
          <a:stretch>
            <a:fillRect/>
          </a:stretch>
        </p:blipFill>
        <p:spPr>
          <a:xfrm>
            <a:off x="985986" y="331399"/>
            <a:ext cx="7172028" cy="5440007"/>
          </a:xfrm>
          <a:prstGeom prst="rect">
            <a:avLst/>
          </a:prstGeom>
        </p:spPr>
      </p:pic>
    </p:spTree>
    <p:extLst>
      <p:ext uri="{BB962C8B-B14F-4D97-AF65-F5344CB8AC3E}">
        <p14:creationId xmlns:p14="http://schemas.microsoft.com/office/powerpoint/2010/main" val="711796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EE7D-0163-A043-A052-E5EFC53E4BBF}"/>
              </a:ext>
            </a:extLst>
          </p:cNvPr>
          <p:cNvSpPr>
            <a:spLocks noGrp="1"/>
          </p:cNvSpPr>
          <p:nvPr>
            <p:ph type="title"/>
          </p:nvPr>
        </p:nvSpPr>
        <p:spPr>
          <a:xfrm>
            <a:off x="457200" y="82370"/>
            <a:ext cx="8229600" cy="1016000"/>
          </a:xfrm>
        </p:spPr>
        <p:txBody>
          <a:bodyPr>
            <a:normAutofit/>
          </a:bodyPr>
          <a:lstStyle/>
          <a:p>
            <a:pPr algn="ctr"/>
            <a:r>
              <a:rPr lang="en-US" sz="4400" b="1" dirty="0">
                <a:solidFill>
                  <a:srgbClr val="FFFF00"/>
                </a:solidFill>
              </a:rPr>
              <a:t>Course Website </a:t>
            </a:r>
            <a:endParaRPr lang="en-US" sz="4400" dirty="0">
              <a:solidFill>
                <a:srgbClr val="FF0000"/>
              </a:solidFill>
            </a:endParaRPr>
          </a:p>
        </p:txBody>
      </p:sp>
      <p:pic>
        <p:nvPicPr>
          <p:cNvPr id="6" name="Content Placeholder 5" descr="Graphical user interface, text&#10;&#10;Description automatically generated">
            <a:extLst>
              <a:ext uri="{FF2B5EF4-FFF2-40B4-BE49-F238E27FC236}">
                <a16:creationId xmlns:a16="http://schemas.microsoft.com/office/drawing/2014/main" id="{196FC9A9-00B3-0B4D-B3D7-1D8E96024010}"/>
              </a:ext>
            </a:extLst>
          </p:cNvPr>
          <p:cNvPicPr>
            <a:picLocks noGrp="1" noChangeAspect="1"/>
          </p:cNvPicPr>
          <p:nvPr>
            <p:ph sz="quarter" idx="10"/>
          </p:nvPr>
        </p:nvPicPr>
        <p:blipFill>
          <a:blip r:embed="rId2"/>
          <a:stretch>
            <a:fillRect/>
          </a:stretch>
        </p:blipFill>
        <p:spPr>
          <a:xfrm>
            <a:off x="1940411" y="1098550"/>
            <a:ext cx="5263177" cy="4367213"/>
          </a:xfrm>
        </p:spPr>
      </p:pic>
      <p:sp>
        <p:nvSpPr>
          <p:cNvPr id="3" name="TextBox 2">
            <a:extLst>
              <a:ext uri="{FF2B5EF4-FFF2-40B4-BE49-F238E27FC236}">
                <a16:creationId xmlns:a16="http://schemas.microsoft.com/office/drawing/2014/main" id="{45989A6C-50D6-9643-87A2-AE6D6C5ECC0B}"/>
              </a:ext>
            </a:extLst>
          </p:cNvPr>
          <p:cNvSpPr txBox="1"/>
          <p:nvPr/>
        </p:nvSpPr>
        <p:spPr>
          <a:xfrm>
            <a:off x="4285210" y="5585474"/>
            <a:ext cx="4401590" cy="523220"/>
          </a:xfrm>
          <a:prstGeom prst="rect">
            <a:avLst/>
          </a:prstGeom>
          <a:noFill/>
        </p:spPr>
        <p:txBody>
          <a:bodyPr wrap="none" rtlCol="0">
            <a:spAutoFit/>
          </a:bodyPr>
          <a:lstStyle/>
          <a:p>
            <a:r>
              <a:rPr lang="en-US" sz="2800" dirty="0">
                <a:hlinkClick r:id="rId3"/>
              </a:rPr>
              <a:t>https://iplaw.allard.ubc.ca/</a:t>
            </a:r>
            <a:r>
              <a:rPr lang="en-US" sz="2800" dirty="0"/>
              <a:t> </a:t>
            </a:r>
          </a:p>
        </p:txBody>
      </p:sp>
    </p:spTree>
    <p:extLst>
      <p:ext uri="{BB962C8B-B14F-4D97-AF65-F5344CB8AC3E}">
        <p14:creationId xmlns:p14="http://schemas.microsoft.com/office/powerpoint/2010/main" val="37268963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6362071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2430179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3687"/>
            <a:ext cx="8229600" cy="924770"/>
          </a:xfrm>
        </p:spPr>
        <p:txBody>
          <a:bodyPr/>
          <a:lstStyle/>
          <a:p>
            <a:pPr algn="ctr"/>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Genericization</a:t>
            </a:r>
          </a:p>
        </p:txBody>
      </p:sp>
      <p:sp>
        <p:nvSpPr>
          <p:cNvPr id="4" name="Slide Number Placeholder 3"/>
          <p:cNvSpPr>
            <a:spLocks noGrp="1"/>
          </p:cNvSpPr>
          <p:nvPr>
            <p:ph type="sldNum" sz="quarter" idx="12"/>
          </p:nvPr>
        </p:nvSpPr>
        <p:spPr/>
        <p:txBody>
          <a:bodyPr/>
          <a:lstStyle/>
          <a:p>
            <a:fld id="{600857A6-B069-5747-8C2C-4237D03FF20B}" type="slidenum">
              <a:rPr lang="en-US" smtClean="0"/>
              <a:t>82</a:t>
            </a:fld>
            <a:endParaRPr lang="en-US"/>
          </a:p>
        </p:txBody>
      </p:sp>
      <p:pic>
        <p:nvPicPr>
          <p:cNvPr id="3" name="Picture 2">
            <a:extLst>
              <a:ext uri="{FF2B5EF4-FFF2-40B4-BE49-F238E27FC236}">
                <a16:creationId xmlns:a16="http://schemas.microsoft.com/office/drawing/2014/main" id="{79669FC4-66F1-1F4B-B7CC-02387E8CDF22}"/>
              </a:ext>
            </a:extLst>
          </p:cNvPr>
          <p:cNvPicPr>
            <a:picLocks noChangeAspect="1"/>
          </p:cNvPicPr>
          <p:nvPr/>
        </p:nvPicPr>
        <p:blipFill>
          <a:blip r:embed="rId3"/>
          <a:stretch>
            <a:fillRect/>
          </a:stretch>
        </p:blipFill>
        <p:spPr>
          <a:xfrm>
            <a:off x="1969572" y="1390158"/>
            <a:ext cx="5204856" cy="1055603"/>
          </a:xfrm>
          <a:prstGeom prst="rect">
            <a:avLst/>
          </a:prstGeom>
        </p:spPr>
      </p:pic>
      <p:pic>
        <p:nvPicPr>
          <p:cNvPr id="5" name="Picture 4">
            <a:extLst>
              <a:ext uri="{FF2B5EF4-FFF2-40B4-BE49-F238E27FC236}">
                <a16:creationId xmlns:a16="http://schemas.microsoft.com/office/drawing/2014/main" id="{F5622290-8644-CA41-A3EC-EEEC4B726AEC}"/>
              </a:ext>
            </a:extLst>
          </p:cNvPr>
          <p:cNvPicPr>
            <a:picLocks noChangeAspect="1"/>
          </p:cNvPicPr>
          <p:nvPr/>
        </p:nvPicPr>
        <p:blipFill>
          <a:blip r:embed="rId4"/>
          <a:stretch>
            <a:fillRect/>
          </a:stretch>
        </p:blipFill>
        <p:spPr>
          <a:xfrm>
            <a:off x="2657805" y="2751124"/>
            <a:ext cx="3828390" cy="1403399"/>
          </a:xfrm>
          <a:prstGeom prst="rect">
            <a:avLst/>
          </a:prstGeom>
        </p:spPr>
      </p:pic>
      <p:pic>
        <p:nvPicPr>
          <p:cNvPr id="7" name="Picture 6">
            <a:extLst>
              <a:ext uri="{FF2B5EF4-FFF2-40B4-BE49-F238E27FC236}">
                <a16:creationId xmlns:a16="http://schemas.microsoft.com/office/drawing/2014/main" id="{A5785857-EBFF-9C44-A2D1-BA0F7E9F1C68}"/>
              </a:ext>
            </a:extLst>
          </p:cNvPr>
          <p:cNvPicPr>
            <a:picLocks noChangeAspect="1"/>
          </p:cNvPicPr>
          <p:nvPr/>
        </p:nvPicPr>
        <p:blipFill>
          <a:blip r:embed="rId5"/>
          <a:stretch>
            <a:fillRect/>
          </a:stretch>
        </p:blipFill>
        <p:spPr>
          <a:xfrm>
            <a:off x="2743299" y="4459886"/>
            <a:ext cx="3657401" cy="1205280"/>
          </a:xfrm>
          <a:prstGeom prst="rect">
            <a:avLst/>
          </a:prstGeom>
        </p:spPr>
      </p:pic>
    </p:spTree>
    <p:extLst>
      <p:ext uri="{BB962C8B-B14F-4D97-AF65-F5344CB8AC3E}">
        <p14:creationId xmlns:p14="http://schemas.microsoft.com/office/powerpoint/2010/main" val="2692047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3687"/>
            <a:ext cx="8229600" cy="924770"/>
          </a:xfrm>
        </p:spPr>
        <p:txBody>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Genericization</a:t>
            </a:r>
          </a:p>
        </p:txBody>
      </p:sp>
      <p:sp>
        <p:nvSpPr>
          <p:cNvPr id="2" name="Content Placeholder 1"/>
          <p:cNvSpPr>
            <a:spLocks noGrp="1"/>
          </p:cNvSpPr>
          <p:nvPr>
            <p:ph idx="1"/>
          </p:nvPr>
        </p:nvSpPr>
        <p:spPr>
          <a:xfrm>
            <a:off x="457200" y="1294410"/>
            <a:ext cx="8229600" cy="4455133"/>
          </a:xfrm>
        </p:spPr>
        <p:txBody>
          <a:bodyPr>
            <a:noAutofit/>
          </a:bodyPr>
          <a:lstStyle/>
          <a:p>
            <a:pPr marL="0" indent="0">
              <a:lnSpc>
                <a:spcPct val="100000"/>
              </a:lnSpc>
              <a:buNone/>
            </a:pPr>
            <a:r>
              <a:rPr lang="en-US" sz="2800" dirty="0">
                <a:solidFill>
                  <a:srgbClr val="FF0000"/>
                </a:solidFill>
                <a:latin typeface="Arial" charset="0"/>
              </a:rPr>
              <a:t>Back to</a:t>
            </a:r>
            <a:r>
              <a:rPr lang="en-US" sz="2800" dirty="0">
                <a:solidFill>
                  <a:srgbClr val="FFFF00"/>
                </a:solidFill>
                <a:latin typeface="Arial" charset="0"/>
              </a:rPr>
              <a:t>:</a:t>
            </a:r>
            <a:r>
              <a:rPr lang="en-US" sz="2800" dirty="0">
                <a:solidFill>
                  <a:schemeClr val="bg1"/>
                </a:solidFill>
                <a:latin typeface="Arial" charset="0"/>
              </a:rPr>
              <a:t> </a:t>
            </a:r>
            <a:r>
              <a:rPr lang="en-US" sz="2800" b="1" i="1" dirty="0">
                <a:solidFill>
                  <a:srgbClr val="00B0F0"/>
                </a:solidFill>
              </a:rPr>
              <a:t>Institut national  des appellations </a:t>
            </a:r>
            <a:r>
              <a:rPr lang="en-US" sz="2800" b="1" i="1" dirty="0" err="1">
                <a:solidFill>
                  <a:srgbClr val="00B0F0"/>
                </a:solidFill>
              </a:rPr>
              <a:t>d’origine</a:t>
            </a:r>
            <a:r>
              <a:rPr lang="en-US" sz="2800" b="1" i="1" dirty="0">
                <a:solidFill>
                  <a:srgbClr val="00B0F0"/>
                </a:solidFill>
              </a:rPr>
              <a:t> des </a:t>
            </a:r>
            <a:r>
              <a:rPr lang="en-US" sz="2800" b="1" i="1" dirty="0" err="1">
                <a:solidFill>
                  <a:srgbClr val="00B0F0"/>
                </a:solidFill>
              </a:rPr>
              <a:t>vins</a:t>
            </a:r>
            <a:r>
              <a:rPr lang="en-US" sz="2800" b="1" i="1" dirty="0">
                <a:solidFill>
                  <a:srgbClr val="00B0F0"/>
                </a:solidFill>
              </a:rPr>
              <a:t>…v. Andres Wines Ltd</a:t>
            </a:r>
            <a:endParaRPr lang="en-US" sz="2800" dirty="0">
              <a:solidFill>
                <a:srgbClr val="00B0F0"/>
              </a:solidFill>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83</a:t>
            </a:fld>
            <a:endParaRPr lang="en-US"/>
          </a:p>
        </p:txBody>
      </p:sp>
      <p:pic>
        <p:nvPicPr>
          <p:cNvPr id="5" name="Picture 4" descr="A bottle of wine&#10;&#10;Description automatically generated">
            <a:extLst>
              <a:ext uri="{FF2B5EF4-FFF2-40B4-BE49-F238E27FC236}">
                <a16:creationId xmlns:a16="http://schemas.microsoft.com/office/drawing/2014/main" id="{3B0DAC1A-801E-F14E-881C-362F966F6830}"/>
              </a:ext>
            </a:extLst>
          </p:cNvPr>
          <p:cNvPicPr>
            <a:picLocks noChangeAspect="1"/>
          </p:cNvPicPr>
          <p:nvPr/>
        </p:nvPicPr>
        <p:blipFill>
          <a:blip r:embed="rId3"/>
          <a:stretch>
            <a:fillRect/>
          </a:stretch>
        </p:blipFill>
        <p:spPr>
          <a:xfrm>
            <a:off x="3970172" y="2600696"/>
            <a:ext cx="1203655" cy="3148847"/>
          </a:xfrm>
          <a:prstGeom prst="rect">
            <a:avLst/>
          </a:prstGeom>
        </p:spPr>
      </p:pic>
    </p:spTree>
    <p:extLst>
      <p:ext uri="{BB962C8B-B14F-4D97-AF65-F5344CB8AC3E}">
        <p14:creationId xmlns:p14="http://schemas.microsoft.com/office/powerpoint/2010/main" val="1801047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12435"/>
            <a:ext cx="8229600" cy="623835"/>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Genericization</a:t>
            </a:r>
          </a:p>
        </p:txBody>
      </p:sp>
      <p:sp>
        <p:nvSpPr>
          <p:cNvPr id="2" name="Content Placeholder 1"/>
          <p:cNvSpPr>
            <a:spLocks noGrp="1"/>
          </p:cNvSpPr>
          <p:nvPr>
            <p:ph idx="1"/>
          </p:nvPr>
        </p:nvSpPr>
        <p:spPr>
          <a:xfrm>
            <a:off x="225631" y="914400"/>
            <a:ext cx="8918369" cy="4963886"/>
          </a:xfrm>
        </p:spPr>
        <p:txBody>
          <a:bodyPr>
            <a:noAutofit/>
          </a:bodyPr>
          <a:lstStyle/>
          <a:p>
            <a:pPr marL="0" indent="0">
              <a:lnSpc>
                <a:spcPct val="100000"/>
              </a:lnSpc>
              <a:buNone/>
            </a:pPr>
            <a:r>
              <a:rPr lang="en-US" sz="2400" b="1" i="1" dirty="0">
                <a:solidFill>
                  <a:srgbClr val="00B0F0"/>
                </a:solidFill>
              </a:rPr>
              <a:t>Institut national  des appellations </a:t>
            </a:r>
            <a:r>
              <a:rPr lang="en-US" sz="2400" b="1" i="1" dirty="0" err="1">
                <a:solidFill>
                  <a:srgbClr val="00B0F0"/>
                </a:solidFill>
              </a:rPr>
              <a:t>d’origine</a:t>
            </a:r>
            <a:r>
              <a:rPr lang="en-US" sz="2400" b="1" i="1" dirty="0">
                <a:solidFill>
                  <a:srgbClr val="00B0F0"/>
                </a:solidFill>
              </a:rPr>
              <a:t> des </a:t>
            </a:r>
            <a:r>
              <a:rPr lang="en-US" sz="2400" b="1" i="1" dirty="0" err="1">
                <a:solidFill>
                  <a:srgbClr val="00B0F0"/>
                </a:solidFill>
              </a:rPr>
              <a:t>vins</a:t>
            </a:r>
            <a:r>
              <a:rPr lang="en-US" sz="2400" b="1" i="1" dirty="0">
                <a:solidFill>
                  <a:srgbClr val="00B0F0"/>
                </a:solidFill>
              </a:rPr>
              <a:t>…v. Andres Wines Ltd</a:t>
            </a:r>
          </a:p>
          <a:p>
            <a:pPr marL="0" indent="0">
              <a:lnSpc>
                <a:spcPct val="100000"/>
              </a:lnSpc>
              <a:buNone/>
            </a:pPr>
            <a:r>
              <a:rPr lang="en-US" sz="2400" dirty="0">
                <a:solidFill>
                  <a:srgbClr val="FFFF00"/>
                </a:solidFill>
              </a:rPr>
              <a:t>To wine experts Champagne has one meaning </a:t>
            </a:r>
            <a:r>
              <a:rPr lang="en-US" sz="2400" dirty="0">
                <a:solidFill>
                  <a:schemeClr val="bg1"/>
                </a:solidFill>
              </a:rPr>
              <a:t>, sparking wine product originating from a particular part of the Champagne District of France, produced from grapes grown there by methods dictated by French law.</a:t>
            </a:r>
            <a:endParaRPr lang="en-CA" sz="2400" dirty="0">
              <a:solidFill>
                <a:schemeClr val="bg1"/>
              </a:solidFill>
            </a:endParaRPr>
          </a:p>
          <a:p>
            <a:pPr marL="0" indent="0">
              <a:lnSpc>
                <a:spcPct val="100000"/>
              </a:lnSpc>
              <a:buNone/>
            </a:pPr>
            <a:r>
              <a:rPr lang="en-US" sz="2400" dirty="0">
                <a:solidFill>
                  <a:schemeClr val="bg1"/>
                </a:solidFill>
              </a:rPr>
              <a:t>Defendant </a:t>
            </a:r>
            <a:r>
              <a:rPr lang="en-US" sz="2400" dirty="0">
                <a:solidFill>
                  <a:srgbClr val="FFFF00"/>
                </a:solidFill>
              </a:rPr>
              <a:t>Andres claims the term champagne has become generic</a:t>
            </a:r>
            <a:r>
              <a:rPr lang="en-US" sz="2400" dirty="0">
                <a:solidFill>
                  <a:schemeClr val="bg1"/>
                </a:solidFill>
              </a:rPr>
              <a:t>. </a:t>
            </a:r>
            <a:endParaRPr lang="en-CA" sz="2400" dirty="0">
              <a:solidFill>
                <a:schemeClr val="bg1"/>
              </a:solidFill>
            </a:endParaRPr>
          </a:p>
          <a:p>
            <a:pPr marL="0" indent="0">
              <a:lnSpc>
                <a:spcPct val="100000"/>
              </a:lnSpc>
              <a:buNone/>
            </a:pPr>
            <a:r>
              <a:rPr lang="en-US" sz="2400" b="1" dirty="0">
                <a:solidFill>
                  <a:srgbClr val="FFFF00"/>
                </a:solidFill>
              </a:rPr>
              <a:t>Evidence to support this argument</a:t>
            </a:r>
            <a:r>
              <a:rPr lang="en-US" sz="2400" b="1" dirty="0">
                <a:solidFill>
                  <a:srgbClr val="FF0000"/>
                </a:solidFill>
              </a:rPr>
              <a:t>?</a:t>
            </a:r>
            <a:r>
              <a:rPr lang="en-US" sz="2400" b="1" dirty="0">
                <a:solidFill>
                  <a:schemeClr val="bg1"/>
                </a:solidFill>
              </a:rPr>
              <a:t> </a:t>
            </a:r>
            <a:endParaRPr lang="en-CA" sz="2400" dirty="0">
              <a:solidFill>
                <a:schemeClr val="bg1"/>
              </a:solidFill>
            </a:endParaRPr>
          </a:p>
          <a:p>
            <a:pPr>
              <a:lnSpc>
                <a:spcPct val="100000"/>
              </a:lnSpc>
            </a:pPr>
            <a:r>
              <a:rPr lang="en-US" sz="2400" dirty="0">
                <a:solidFill>
                  <a:srgbClr val="FFFF00"/>
                </a:solidFill>
              </a:rPr>
              <a:t>Evidence that </a:t>
            </a:r>
            <a:r>
              <a:rPr lang="en-US" sz="2400" dirty="0">
                <a:solidFill>
                  <a:schemeClr val="bg1"/>
                </a:solidFill>
              </a:rPr>
              <a:t>both nationally and internationally </a:t>
            </a:r>
            <a:r>
              <a:rPr lang="en-US" sz="2400" dirty="0">
                <a:solidFill>
                  <a:srgbClr val="FFFF00"/>
                </a:solidFill>
              </a:rPr>
              <a:t>the term has for many years been used in connection with different commercial products to suggest high quality or excellence </a:t>
            </a:r>
            <a:r>
              <a:rPr lang="en-US" sz="2400" dirty="0">
                <a:solidFill>
                  <a:schemeClr val="bg1"/>
                </a:solidFill>
              </a:rPr>
              <a:t>– </a:t>
            </a:r>
            <a:r>
              <a:rPr lang="en-US" sz="2400" dirty="0">
                <a:solidFill>
                  <a:srgbClr val="FF0000"/>
                </a:solidFill>
              </a:rPr>
              <a:t>thus diluting the distinctiveness of the term</a:t>
            </a:r>
            <a:r>
              <a:rPr lang="en-US" sz="2400" dirty="0">
                <a:solidFill>
                  <a:schemeClr val="bg1"/>
                </a:solidFill>
              </a:rPr>
              <a:t>.  </a:t>
            </a:r>
            <a:endParaRPr lang="en-CA" sz="2400" dirty="0">
              <a:solidFill>
                <a:schemeClr val="bg1"/>
              </a:solidFill>
            </a:endParaRPr>
          </a:p>
          <a:p>
            <a:pPr marL="0" indent="0">
              <a:lnSpc>
                <a:spcPct val="100000"/>
              </a:lnSpc>
              <a:buNone/>
            </a:pPr>
            <a:endParaRPr lang="en-US" sz="2800" dirty="0">
              <a:solidFill>
                <a:schemeClr val="bg1"/>
              </a:solidFill>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84</a:t>
            </a:fld>
            <a:endParaRPr lang="en-US"/>
          </a:p>
        </p:txBody>
      </p:sp>
    </p:spTree>
    <p:extLst>
      <p:ext uri="{BB962C8B-B14F-4D97-AF65-F5344CB8AC3E}">
        <p14:creationId xmlns:p14="http://schemas.microsoft.com/office/powerpoint/2010/main" val="7838926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17B29-8071-1A45-8ADF-225CEE2EB672}"/>
              </a:ext>
            </a:extLst>
          </p:cNvPr>
          <p:cNvPicPr>
            <a:picLocks noChangeAspect="1"/>
          </p:cNvPicPr>
          <p:nvPr/>
        </p:nvPicPr>
        <p:blipFill>
          <a:blip r:embed="rId2"/>
          <a:stretch>
            <a:fillRect/>
          </a:stretch>
        </p:blipFill>
        <p:spPr>
          <a:xfrm>
            <a:off x="2729552" y="546190"/>
            <a:ext cx="3684896" cy="4651426"/>
          </a:xfrm>
          <a:prstGeom prst="rect">
            <a:avLst/>
          </a:prstGeom>
        </p:spPr>
      </p:pic>
      <p:sp>
        <p:nvSpPr>
          <p:cNvPr id="3" name="TextBox 2">
            <a:extLst>
              <a:ext uri="{FF2B5EF4-FFF2-40B4-BE49-F238E27FC236}">
                <a16:creationId xmlns:a16="http://schemas.microsoft.com/office/drawing/2014/main" id="{51FA590B-9FF1-7544-9EC9-9F74BAA064F9}"/>
              </a:ext>
            </a:extLst>
          </p:cNvPr>
          <p:cNvSpPr txBox="1"/>
          <p:nvPr/>
        </p:nvSpPr>
        <p:spPr>
          <a:xfrm>
            <a:off x="4223186" y="5458395"/>
            <a:ext cx="697627" cy="369332"/>
          </a:xfrm>
          <a:prstGeom prst="rect">
            <a:avLst/>
          </a:prstGeom>
          <a:noFill/>
        </p:spPr>
        <p:txBody>
          <a:bodyPr wrap="none" rtlCol="0">
            <a:spAutoFit/>
          </a:bodyPr>
          <a:lstStyle/>
          <a:p>
            <a:r>
              <a:rPr lang="en-US" dirty="0">
                <a:solidFill>
                  <a:schemeClr val="bg1"/>
                </a:solidFill>
              </a:rPr>
              <a:t>1934</a:t>
            </a:r>
          </a:p>
        </p:txBody>
      </p:sp>
    </p:spTree>
    <p:extLst>
      <p:ext uri="{BB962C8B-B14F-4D97-AF65-F5344CB8AC3E}">
        <p14:creationId xmlns:p14="http://schemas.microsoft.com/office/powerpoint/2010/main" val="1387478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24310"/>
            <a:ext cx="8229600" cy="635711"/>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Genericization</a:t>
            </a:r>
          </a:p>
        </p:txBody>
      </p:sp>
      <p:sp>
        <p:nvSpPr>
          <p:cNvPr id="2" name="Content Placeholder 1"/>
          <p:cNvSpPr>
            <a:spLocks noGrp="1"/>
          </p:cNvSpPr>
          <p:nvPr>
            <p:ph idx="1"/>
          </p:nvPr>
        </p:nvSpPr>
        <p:spPr>
          <a:xfrm>
            <a:off x="249382" y="911431"/>
            <a:ext cx="8645235" cy="4954979"/>
          </a:xfrm>
        </p:spPr>
        <p:txBody>
          <a:bodyPr>
            <a:noAutofit/>
          </a:bodyPr>
          <a:lstStyle/>
          <a:p>
            <a:pPr marL="0" indent="0">
              <a:lnSpc>
                <a:spcPct val="100000"/>
              </a:lnSpc>
              <a:buNone/>
            </a:pPr>
            <a:r>
              <a:rPr lang="en-US" sz="2200" b="1" i="1" dirty="0">
                <a:solidFill>
                  <a:srgbClr val="00B0F0"/>
                </a:solidFill>
              </a:rPr>
              <a:t>Institut national  des appellations </a:t>
            </a:r>
            <a:r>
              <a:rPr lang="en-US" sz="2200" b="1" i="1" dirty="0" err="1">
                <a:solidFill>
                  <a:srgbClr val="00B0F0"/>
                </a:solidFill>
              </a:rPr>
              <a:t>d’origine</a:t>
            </a:r>
            <a:r>
              <a:rPr lang="en-US" sz="2200" b="1" i="1" dirty="0">
                <a:solidFill>
                  <a:srgbClr val="00B0F0"/>
                </a:solidFill>
              </a:rPr>
              <a:t> des </a:t>
            </a:r>
            <a:r>
              <a:rPr lang="en-US" sz="2200" b="1" i="1" dirty="0" err="1">
                <a:solidFill>
                  <a:srgbClr val="00B0F0"/>
                </a:solidFill>
              </a:rPr>
              <a:t>vins</a:t>
            </a:r>
            <a:r>
              <a:rPr lang="en-US" sz="2200" b="1" i="1" dirty="0">
                <a:solidFill>
                  <a:srgbClr val="00B0F0"/>
                </a:solidFill>
              </a:rPr>
              <a:t>…v. Andres Wines Ltd</a:t>
            </a:r>
          </a:p>
          <a:p>
            <a:pPr>
              <a:lnSpc>
                <a:spcPct val="100000"/>
              </a:lnSpc>
            </a:pPr>
            <a:r>
              <a:rPr lang="en-US" sz="2200" i="1" dirty="0">
                <a:solidFill>
                  <a:schemeClr val="bg1"/>
                </a:solidFill>
              </a:rPr>
              <a:t>Champagne of ginger ales</a:t>
            </a:r>
            <a:endParaRPr lang="en-CA" sz="2200" dirty="0">
              <a:solidFill>
                <a:schemeClr val="bg1"/>
              </a:solidFill>
            </a:endParaRPr>
          </a:p>
          <a:p>
            <a:pPr>
              <a:lnSpc>
                <a:spcPct val="100000"/>
              </a:lnSpc>
            </a:pPr>
            <a:r>
              <a:rPr lang="en-US" sz="2200" i="1" dirty="0">
                <a:solidFill>
                  <a:schemeClr val="bg1"/>
                </a:solidFill>
              </a:rPr>
              <a:t>Used to describe a </a:t>
            </a:r>
            <a:r>
              <a:rPr lang="en-US" sz="2200" i="1" dirty="0" err="1">
                <a:solidFill>
                  <a:schemeClr val="bg1"/>
                </a:solidFill>
              </a:rPr>
              <a:t>colour</a:t>
            </a:r>
            <a:r>
              <a:rPr lang="en-US" sz="2200" i="1" dirty="0">
                <a:solidFill>
                  <a:schemeClr val="bg1"/>
                </a:solidFill>
              </a:rPr>
              <a:t> </a:t>
            </a:r>
            <a:endParaRPr lang="en-CA" sz="2200" dirty="0">
              <a:solidFill>
                <a:schemeClr val="bg1"/>
              </a:solidFill>
            </a:endParaRPr>
          </a:p>
          <a:p>
            <a:pPr>
              <a:lnSpc>
                <a:spcPct val="100000"/>
              </a:lnSpc>
            </a:pPr>
            <a:r>
              <a:rPr lang="en-US" sz="2200" i="1" dirty="0">
                <a:solidFill>
                  <a:schemeClr val="bg1"/>
                </a:solidFill>
              </a:rPr>
              <a:t>Foreign production of sparking wine under the label champagne – with a qualification that the product’s origin is not France. </a:t>
            </a:r>
            <a:endParaRPr lang="en-CA" sz="2200" dirty="0">
              <a:solidFill>
                <a:schemeClr val="bg1"/>
              </a:solidFill>
            </a:endParaRPr>
          </a:p>
          <a:p>
            <a:pPr>
              <a:lnSpc>
                <a:spcPct val="100000"/>
              </a:lnSpc>
            </a:pPr>
            <a:r>
              <a:rPr lang="en-US" sz="2200" i="1" dirty="0">
                <a:solidFill>
                  <a:schemeClr val="bg1"/>
                </a:solidFill>
              </a:rPr>
              <a:t>Canadian Champagne, Spanish Champagne, US, Argentina, Brazil, India, Australia. </a:t>
            </a:r>
            <a:endParaRPr lang="en-CA" sz="2200" dirty="0">
              <a:solidFill>
                <a:schemeClr val="bg1"/>
              </a:solidFill>
            </a:endParaRPr>
          </a:p>
          <a:p>
            <a:pPr>
              <a:lnSpc>
                <a:spcPct val="100000"/>
              </a:lnSpc>
            </a:pPr>
            <a:r>
              <a:rPr lang="en-US" sz="2200" i="1" dirty="0">
                <a:solidFill>
                  <a:schemeClr val="bg1"/>
                </a:solidFill>
              </a:rPr>
              <a:t>Term also misused by certain champagne houses. </a:t>
            </a:r>
            <a:endParaRPr lang="en-CA" sz="2200" dirty="0">
              <a:solidFill>
                <a:schemeClr val="bg1"/>
              </a:solidFill>
            </a:endParaRPr>
          </a:p>
          <a:p>
            <a:pPr>
              <a:lnSpc>
                <a:spcPct val="100000"/>
              </a:lnSpc>
            </a:pPr>
            <a:r>
              <a:rPr lang="en-US" sz="2200" i="1" dirty="0">
                <a:solidFill>
                  <a:schemeClr val="bg1"/>
                </a:solidFill>
              </a:rPr>
              <a:t>Dictionary definitions show the diluted term.</a:t>
            </a:r>
            <a:endParaRPr lang="en-CA" sz="2200" dirty="0">
              <a:solidFill>
                <a:schemeClr val="bg1"/>
              </a:solidFill>
            </a:endParaRPr>
          </a:p>
          <a:p>
            <a:pPr>
              <a:lnSpc>
                <a:spcPct val="100000"/>
              </a:lnSpc>
            </a:pPr>
            <a:r>
              <a:rPr lang="en-US" sz="2200" dirty="0">
                <a:solidFill>
                  <a:srgbClr val="FFFF00"/>
                </a:solidFill>
              </a:rPr>
              <a:t>Used the Google Search Engine to search for “the champagne of”….</a:t>
            </a:r>
            <a:endParaRPr lang="en-CA" sz="2200" dirty="0">
              <a:solidFill>
                <a:srgbClr val="FFFF00"/>
              </a:solidFill>
            </a:endParaRPr>
          </a:p>
          <a:p>
            <a:pPr marL="0" indent="0">
              <a:lnSpc>
                <a:spcPct val="100000"/>
              </a:lnSpc>
              <a:buNone/>
            </a:pPr>
            <a:r>
              <a:rPr lang="en-US" sz="2200" b="1" dirty="0">
                <a:solidFill>
                  <a:schemeClr val="bg1"/>
                </a:solidFill>
              </a:rPr>
              <a:t>This evidence supports the Defendant’s view – that the word champagne has assumed generic characteristics.</a:t>
            </a:r>
            <a:endParaRPr lang="en-CA" sz="2200" dirty="0">
              <a:solidFill>
                <a:schemeClr val="bg1"/>
              </a:solidFill>
            </a:endParaRPr>
          </a:p>
          <a:p>
            <a:pPr marL="0" indent="0">
              <a:lnSpc>
                <a:spcPct val="100000"/>
              </a:lnSpc>
              <a:buNone/>
            </a:pPr>
            <a:endParaRPr lang="en-US" sz="2800" dirty="0">
              <a:solidFill>
                <a:schemeClr val="bg1"/>
              </a:solidFill>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86</a:t>
            </a:fld>
            <a:endParaRPr lang="en-US"/>
          </a:p>
        </p:txBody>
      </p:sp>
    </p:spTree>
    <p:extLst>
      <p:ext uri="{BB962C8B-B14F-4D97-AF65-F5344CB8AC3E}">
        <p14:creationId xmlns:p14="http://schemas.microsoft.com/office/powerpoint/2010/main" val="32086044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6186"/>
            <a:ext cx="8229600" cy="671336"/>
          </a:xfrm>
        </p:spPr>
        <p:txBody>
          <a:bodyPr>
            <a:normAutofit fontScale="90000"/>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Genericization</a:t>
            </a:r>
          </a:p>
        </p:txBody>
      </p:sp>
      <p:sp>
        <p:nvSpPr>
          <p:cNvPr id="2" name="Content Placeholder 1"/>
          <p:cNvSpPr>
            <a:spLocks noGrp="1"/>
          </p:cNvSpPr>
          <p:nvPr>
            <p:ph idx="1"/>
          </p:nvPr>
        </p:nvSpPr>
        <p:spPr>
          <a:xfrm>
            <a:off x="285008" y="807522"/>
            <a:ext cx="8763988" cy="5106390"/>
          </a:xfrm>
        </p:spPr>
        <p:txBody>
          <a:bodyPr>
            <a:noAutofit/>
          </a:bodyPr>
          <a:lstStyle/>
          <a:p>
            <a:pPr marL="0" indent="0">
              <a:lnSpc>
                <a:spcPct val="100000"/>
              </a:lnSpc>
              <a:buNone/>
            </a:pPr>
            <a:r>
              <a:rPr lang="en-US" b="1" i="1" dirty="0">
                <a:solidFill>
                  <a:srgbClr val="00B0F0"/>
                </a:solidFill>
              </a:rPr>
              <a:t>Institut national  des appellations </a:t>
            </a:r>
            <a:r>
              <a:rPr lang="en-US" b="1" i="1" dirty="0" err="1">
                <a:solidFill>
                  <a:srgbClr val="00B0F0"/>
                </a:solidFill>
              </a:rPr>
              <a:t>d’origine</a:t>
            </a:r>
            <a:r>
              <a:rPr lang="en-US" b="1" i="1" dirty="0">
                <a:solidFill>
                  <a:srgbClr val="00B0F0"/>
                </a:solidFill>
              </a:rPr>
              <a:t> des </a:t>
            </a:r>
            <a:r>
              <a:rPr lang="en-US" b="1" i="1" dirty="0" err="1">
                <a:solidFill>
                  <a:srgbClr val="00B0F0"/>
                </a:solidFill>
              </a:rPr>
              <a:t>vins</a:t>
            </a:r>
            <a:r>
              <a:rPr lang="en-US" b="1" i="1" dirty="0">
                <a:solidFill>
                  <a:srgbClr val="00B0F0"/>
                </a:solidFill>
              </a:rPr>
              <a:t>…v. Andres Wines Ltd</a:t>
            </a:r>
          </a:p>
          <a:p>
            <a:pPr>
              <a:lnSpc>
                <a:spcPct val="100000"/>
              </a:lnSpc>
            </a:pPr>
            <a:r>
              <a:rPr lang="en-US" dirty="0">
                <a:solidFill>
                  <a:schemeClr val="bg1"/>
                </a:solidFill>
              </a:rPr>
              <a:t>Plaintiff’s countered this evidence by</a:t>
            </a:r>
            <a:r>
              <a:rPr lang="en-US" dirty="0">
                <a:solidFill>
                  <a:srgbClr val="FFFF00"/>
                </a:solidFill>
              </a:rPr>
              <a:t> </a:t>
            </a:r>
            <a:r>
              <a:rPr lang="en-US" dirty="0">
                <a:solidFill>
                  <a:schemeClr val="bg1"/>
                </a:solidFill>
              </a:rPr>
              <a:t>Survey evidence supporting the Plaintiff’s view that a meaningful percentage of the population associate champagne with France. </a:t>
            </a:r>
            <a:endParaRPr lang="en-CA" dirty="0">
              <a:solidFill>
                <a:schemeClr val="bg1"/>
              </a:solidFill>
            </a:endParaRPr>
          </a:p>
          <a:p>
            <a:pPr>
              <a:lnSpc>
                <a:spcPct val="100000"/>
              </a:lnSpc>
            </a:pPr>
            <a:r>
              <a:rPr lang="en-US" dirty="0">
                <a:solidFill>
                  <a:schemeClr val="bg1"/>
                </a:solidFill>
              </a:rPr>
              <a:t>Court says that the word champagne has acquired generic attributes - </a:t>
            </a:r>
            <a:r>
              <a:rPr lang="en-CA" dirty="0">
                <a:solidFill>
                  <a:schemeClr val="bg1"/>
                </a:solidFill>
              </a:rPr>
              <a:t>u</a:t>
            </a:r>
            <a:r>
              <a:rPr lang="en-US" dirty="0">
                <a:solidFill>
                  <a:schemeClr val="bg1"/>
                </a:solidFill>
              </a:rPr>
              <a:t>sed widely to describe a style or type of wine.</a:t>
            </a:r>
            <a:r>
              <a:rPr lang="en-CA" dirty="0">
                <a:solidFill>
                  <a:schemeClr val="bg1"/>
                </a:solidFill>
              </a:rPr>
              <a:t>Notes that also</a:t>
            </a:r>
            <a:r>
              <a:rPr lang="en-US" dirty="0">
                <a:solidFill>
                  <a:schemeClr val="bg1"/>
                </a:solidFill>
              </a:rPr>
              <a:t> used to denote unique character, high quality and excellence. </a:t>
            </a:r>
            <a:endParaRPr lang="en-CA" dirty="0">
              <a:solidFill>
                <a:schemeClr val="bg1"/>
              </a:solidFill>
            </a:endParaRPr>
          </a:p>
          <a:p>
            <a:pPr>
              <a:lnSpc>
                <a:spcPct val="100000"/>
              </a:lnSpc>
            </a:pPr>
            <a:r>
              <a:rPr lang="en-US" b="1" dirty="0">
                <a:solidFill>
                  <a:srgbClr val="FFFF00"/>
                </a:solidFill>
              </a:rPr>
              <a:t>Court holds that the word champagne has </a:t>
            </a:r>
            <a:r>
              <a:rPr lang="en-US" b="1" dirty="0">
                <a:solidFill>
                  <a:srgbClr val="FF0000"/>
                </a:solidFill>
              </a:rPr>
              <a:t>at most </a:t>
            </a:r>
            <a:r>
              <a:rPr lang="en-US" b="1" dirty="0">
                <a:solidFill>
                  <a:srgbClr val="FFFF00"/>
                </a:solidFill>
              </a:rPr>
              <a:t>become “</a:t>
            </a:r>
            <a:r>
              <a:rPr lang="en-US" b="1" dirty="0">
                <a:solidFill>
                  <a:srgbClr val="FF0000"/>
                </a:solidFill>
              </a:rPr>
              <a:t>semi-generic</a:t>
            </a:r>
            <a:r>
              <a:rPr lang="en-US" b="1" dirty="0">
                <a:solidFill>
                  <a:srgbClr val="FFFF00"/>
                </a:solidFill>
              </a:rPr>
              <a:t>”</a:t>
            </a:r>
            <a:endParaRPr lang="en-CA" dirty="0">
              <a:solidFill>
                <a:srgbClr val="FFFF00"/>
              </a:solidFill>
            </a:endParaRPr>
          </a:p>
          <a:p>
            <a:pPr>
              <a:lnSpc>
                <a:spcPct val="100000"/>
              </a:lnSpc>
            </a:pPr>
            <a:r>
              <a:rPr lang="en-US" dirty="0">
                <a:solidFill>
                  <a:schemeClr val="bg1"/>
                </a:solidFill>
              </a:rPr>
              <a:t>Court </a:t>
            </a:r>
            <a:r>
              <a:rPr lang="en-US" dirty="0">
                <a:solidFill>
                  <a:srgbClr val="FFFF00"/>
                </a:solidFill>
              </a:rPr>
              <a:t>not persuaded that the word Champagne has become diluted </a:t>
            </a:r>
            <a:r>
              <a:rPr lang="en-US" dirty="0">
                <a:solidFill>
                  <a:schemeClr val="bg1"/>
                </a:solidFill>
              </a:rPr>
              <a:t>(pardon the pun) to the extent </a:t>
            </a:r>
            <a:r>
              <a:rPr lang="en-US" dirty="0">
                <a:solidFill>
                  <a:srgbClr val="FFFF00"/>
                </a:solidFill>
              </a:rPr>
              <a:t>that it just refers to a class or genus </a:t>
            </a:r>
            <a:r>
              <a:rPr lang="en-US" dirty="0">
                <a:solidFill>
                  <a:schemeClr val="bg1"/>
                </a:solidFill>
              </a:rPr>
              <a:t>of products. Still can refer to a particular merchant (group) &amp; their product</a:t>
            </a:r>
            <a:endParaRPr lang="en-CA" dirty="0">
              <a:solidFill>
                <a:schemeClr val="bg1"/>
              </a:solidFill>
            </a:endParaRPr>
          </a:p>
          <a:p>
            <a:pPr>
              <a:lnSpc>
                <a:spcPct val="100000"/>
              </a:lnSpc>
            </a:pPr>
            <a:r>
              <a:rPr lang="en-US" dirty="0">
                <a:solidFill>
                  <a:schemeClr val="bg1"/>
                </a:solidFill>
              </a:rPr>
              <a:t>It, in part, is still considered and accepted as referring to a particular type of sparking wine produced in France.  </a:t>
            </a:r>
            <a:endParaRPr lang="en-CA" dirty="0">
              <a:solidFill>
                <a:schemeClr val="bg1"/>
              </a:solidFill>
            </a:endParaRPr>
          </a:p>
          <a:p>
            <a:pPr>
              <a:lnSpc>
                <a:spcPct val="100000"/>
              </a:lnSpc>
            </a:pPr>
            <a:r>
              <a:rPr lang="en-US" b="1" dirty="0">
                <a:solidFill>
                  <a:schemeClr val="bg1"/>
                </a:solidFill>
              </a:rPr>
              <a:t>Conclusion is that CHAMPAGNE HAS NOT </a:t>
            </a:r>
            <a:r>
              <a:rPr lang="en-US" b="1" u="sng" dirty="0">
                <a:solidFill>
                  <a:schemeClr val="bg1"/>
                </a:solidFill>
              </a:rPr>
              <a:t>YET</a:t>
            </a:r>
            <a:r>
              <a:rPr lang="en-US" b="1" dirty="0">
                <a:solidFill>
                  <a:schemeClr val="bg1"/>
                </a:solidFill>
              </a:rPr>
              <a:t> fallen into complete generic use.</a:t>
            </a:r>
            <a:endParaRPr lang="en-CA" dirty="0">
              <a:solidFill>
                <a:schemeClr val="bg1"/>
              </a:solidFill>
            </a:endParaRPr>
          </a:p>
          <a:p>
            <a:pPr marL="0" indent="0">
              <a:lnSpc>
                <a:spcPct val="100000"/>
              </a:lnSpc>
              <a:buNone/>
            </a:pPr>
            <a:endParaRPr lang="en-US" sz="2800" dirty="0">
              <a:solidFill>
                <a:schemeClr val="bg1"/>
              </a:solidFill>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87</a:t>
            </a:fld>
            <a:endParaRPr lang="en-US"/>
          </a:p>
        </p:txBody>
      </p:sp>
    </p:spTree>
    <p:extLst>
      <p:ext uri="{BB962C8B-B14F-4D97-AF65-F5344CB8AC3E}">
        <p14:creationId xmlns:p14="http://schemas.microsoft.com/office/powerpoint/2010/main" val="13465992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3687"/>
            <a:ext cx="8229600" cy="924770"/>
          </a:xfrm>
        </p:spPr>
        <p:txBody>
          <a:bodyPr/>
          <a:lstStyle/>
          <a:p>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Genericization</a:t>
            </a:r>
          </a:p>
        </p:txBody>
      </p:sp>
      <p:sp>
        <p:nvSpPr>
          <p:cNvPr id="2" name="Content Placeholder 1"/>
          <p:cNvSpPr>
            <a:spLocks noGrp="1"/>
          </p:cNvSpPr>
          <p:nvPr>
            <p:ph idx="1"/>
          </p:nvPr>
        </p:nvSpPr>
        <p:spPr>
          <a:xfrm>
            <a:off x="457200" y="1294410"/>
            <a:ext cx="8229600" cy="4455133"/>
          </a:xfrm>
        </p:spPr>
        <p:txBody>
          <a:bodyPr>
            <a:noAutofit/>
          </a:bodyPr>
          <a:lstStyle/>
          <a:p>
            <a:pPr marL="0" indent="0">
              <a:lnSpc>
                <a:spcPct val="100000"/>
              </a:lnSpc>
              <a:buNone/>
            </a:pPr>
            <a:r>
              <a:rPr lang="en-US" sz="2800" b="1" dirty="0">
                <a:solidFill>
                  <a:srgbClr val="FFFF00"/>
                </a:solidFill>
                <a:latin typeface="Arial"/>
                <a:cs typeface="Arial"/>
              </a:rPr>
              <a:t>Product names becoming generic: </a:t>
            </a:r>
          </a:p>
          <a:p>
            <a:pPr lvl="1">
              <a:lnSpc>
                <a:spcPct val="100000"/>
              </a:lnSpc>
            </a:pPr>
            <a:r>
              <a:rPr lang="en-US" sz="2800" dirty="0">
                <a:solidFill>
                  <a:srgbClr val="FF0000"/>
                </a:solidFill>
              </a:rPr>
              <a:t>Q</a:t>
            </a:r>
            <a:r>
              <a:rPr lang="en-US" sz="2800" dirty="0">
                <a:solidFill>
                  <a:srgbClr val="FFFF00"/>
                </a:solidFill>
              </a:rPr>
              <a:t>:</a:t>
            </a:r>
            <a:r>
              <a:rPr lang="en-US" sz="2800" dirty="0">
                <a:solidFill>
                  <a:srgbClr val="FF0000"/>
                </a:solidFill>
              </a:rPr>
              <a:t> </a:t>
            </a:r>
            <a:r>
              <a:rPr lang="en-US" sz="2800" dirty="0">
                <a:solidFill>
                  <a:schemeClr val="bg1"/>
                </a:solidFill>
              </a:rPr>
              <a:t>Does the word </a:t>
            </a:r>
            <a:r>
              <a:rPr lang="en-US" sz="2800" dirty="0">
                <a:solidFill>
                  <a:schemeClr val="bg1"/>
                </a:solidFill>
                <a:latin typeface="Arial" charset="0"/>
              </a:rPr>
              <a:t>refer merely to a class or genus of products?</a:t>
            </a:r>
          </a:p>
          <a:p>
            <a:pPr lvl="1">
              <a:lnSpc>
                <a:spcPct val="100000"/>
              </a:lnSpc>
            </a:pPr>
            <a:r>
              <a:rPr lang="en-US" sz="2800" dirty="0">
                <a:solidFill>
                  <a:schemeClr val="bg1"/>
                </a:solidFill>
                <a:latin typeface="Arial" charset="0"/>
              </a:rPr>
              <a:t>Examples of product names that have become generic? </a:t>
            </a:r>
          </a:p>
          <a:p>
            <a:pPr lvl="1">
              <a:lnSpc>
                <a:spcPct val="100000"/>
              </a:lnSpc>
            </a:pPr>
            <a:r>
              <a:rPr lang="en-US" sz="2800" i="1" u="sng" dirty="0">
                <a:solidFill>
                  <a:schemeClr val="bg1"/>
                </a:solidFill>
                <a:latin typeface="Arial" charset="0"/>
              </a:rPr>
              <a:t>Institut National</a:t>
            </a:r>
            <a:r>
              <a:rPr lang="en-US" sz="2800" i="1" dirty="0">
                <a:solidFill>
                  <a:schemeClr val="bg1"/>
                </a:solidFill>
                <a:latin typeface="Arial" charset="0"/>
              </a:rPr>
              <a:t> - </a:t>
            </a:r>
            <a:r>
              <a:rPr lang="en-US" sz="2800" dirty="0">
                <a:solidFill>
                  <a:schemeClr val="bg1"/>
                </a:solidFill>
                <a:latin typeface="Arial" charset="0"/>
              </a:rPr>
              <a:t>Has “champagne” now become a generic term</a:t>
            </a:r>
            <a:r>
              <a:rPr lang="en-US" sz="2800" dirty="0">
                <a:solidFill>
                  <a:srgbClr val="FF0000"/>
                </a:solidFill>
                <a:latin typeface="Arial" charset="0"/>
              </a:rPr>
              <a:t>?</a:t>
            </a:r>
          </a:p>
          <a:p>
            <a:pPr lvl="1">
              <a:lnSpc>
                <a:spcPct val="100000"/>
              </a:lnSpc>
            </a:pPr>
            <a:r>
              <a:rPr lang="en-US" sz="2800" dirty="0">
                <a:solidFill>
                  <a:srgbClr val="FFFF00"/>
                </a:solidFill>
                <a:latin typeface="Arial" charset="0"/>
              </a:rPr>
              <a:t>Xerox </a:t>
            </a:r>
            <a:r>
              <a:rPr lang="en-US" sz="2800" dirty="0">
                <a:solidFill>
                  <a:schemeClr val="bg1"/>
                </a:solidFill>
                <a:latin typeface="Arial" charset="0"/>
              </a:rPr>
              <a:t>was in danger</a:t>
            </a:r>
          </a:p>
        </p:txBody>
      </p:sp>
      <p:sp>
        <p:nvSpPr>
          <p:cNvPr id="4" name="Slide Number Placeholder 3"/>
          <p:cNvSpPr>
            <a:spLocks noGrp="1"/>
          </p:cNvSpPr>
          <p:nvPr>
            <p:ph type="sldNum" sz="quarter" idx="12"/>
          </p:nvPr>
        </p:nvSpPr>
        <p:spPr/>
        <p:txBody>
          <a:bodyPr/>
          <a:lstStyle/>
          <a:p>
            <a:fld id="{600857A6-B069-5747-8C2C-4237D03FF20B}" type="slidenum">
              <a:rPr lang="en-US" smtClean="0"/>
              <a:t>88</a:t>
            </a:fld>
            <a:endParaRPr lang="en-US"/>
          </a:p>
        </p:txBody>
      </p:sp>
    </p:spTree>
    <p:extLst>
      <p:ext uri="{BB962C8B-B14F-4D97-AF65-F5344CB8AC3E}">
        <p14:creationId xmlns:p14="http://schemas.microsoft.com/office/powerpoint/2010/main" val="17767441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b="1" dirty="0">
                <a:solidFill>
                  <a:srgbClr val="FFFF00"/>
                </a:solidFill>
              </a:rPr>
              <a:t>Passing off</a:t>
            </a:r>
            <a:r>
              <a:rPr lang="en-US" b="1" dirty="0">
                <a:solidFill>
                  <a:srgbClr val="FF0000"/>
                </a:solidFill>
              </a:rPr>
              <a:t>: </a:t>
            </a:r>
            <a:r>
              <a:rPr lang="en-US" dirty="0">
                <a:solidFill>
                  <a:schemeClr val="bg1"/>
                </a:solidFill>
              </a:rPr>
              <a:t>preventing genericization</a:t>
            </a:r>
          </a:p>
        </p:txBody>
      </p:sp>
      <p:sp>
        <p:nvSpPr>
          <p:cNvPr id="2" name="Content Placeholder 1"/>
          <p:cNvSpPr>
            <a:spLocks noGrp="1"/>
          </p:cNvSpPr>
          <p:nvPr>
            <p:ph idx="1"/>
          </p:nvPr>
        </p:nvSpPr>
        <p:spPr/>
        <p:txBody>
          <a:bodyPr>
            <a:normAutofit/>
          </a:bodyPr>
          <a:lstStyle/>
          <a:p>
            <a:pPr marL="0" indent="0">
              <a:buNone/>
            </a:pPr>
            <a:r>
              <a:rPr lang="en-US" sz="4000" dirty="0">
                <a:solidFill>
                  <a:schemeClr val="bg1"/>
                </a:solidFill>
              </a:rPr>
              <a:t>How can companies prevent their product name or company name from becoming a generic term</a:t>
            </a:r>
            <a:r>
              <a:rPr lang="en-US" sz="4000" dirty="0">
                <a:solidFill>
                  <a:srgbClr val="FF0000"/>
                </a:solidFill>
              </a:rPr>
              <a:t>?</a:t>
            </a:r>
          </a:p>
          <a:p>
            <a:r>
              <a:rPr lang="en-US" sz="4000" dirty="0">
                <a:solidFill>
                  <a:srgbClr val="FFFF00"/>
                </a:solidFill>
              </a:rPr>
              <a:t>Ad campaigns</a:t>
            </a:r>
            <a:r>
              <a:rPr lang="en-US" sz="4000" dirty="0">
                <a:solidFill>
                  <a:srgbClr val="FF0000"/>
                </a:solidFill>
              </a:rPr>
              <a:t>…</a:t>
            </a:r>
            <a:endParaRPr lang="en-CA" sz="4000" dirty="0">
              <a:solidFill>
                <a:srgbClr val="FF0000"/>
              </a:solidFill>
            </a:endParaRPr>
          </a:p>
          <a:p>
            <a:r>
              <a:rPr lang="en-US" sz="4000" dirty="0">
                <a:solidFill>
                  <a:srgbClr val="FFFF00"/>
                </a:solidFill>
              </a:rPr>
              <a:t>Lawsuits for passing off</a:t>
            </a:r>
            <a:r>
              <a:rPr lang="en-US" sz="4000" dirty="0">
                <a:solidFill>
                  <a:srgbClr val="FF0000"/>
                </a:solidFill>
              </a:rPr>
              <a:t>. </a:t>
            </a:r>
            <a:endParaRPr lang="en-CA" sz="4000" dirty="0">
              <a:solidFill>
                <a:srgbClr val="FF0000"/>
              </a:solidFill>
            </a:endParaRPr>
          </a:p>
          <a:p>
            <a:r>
              <a:rPr lang="en-US" sz="4000" dirty="0">
                <a:solidFill>
                  <a:srgbClr val="FFFF00"/>
                </a:solidFill>
              </a:rPr>
              <a:t>Lobbying for changes to laws</a:t>
            </a:r>
            <a:r>
              <a:rPr lang="en-US" sz="4000" dirty="0">
                <a:solidFill>
                  <a:srgbClr val="FF0000"/>
                </a:solidFill>
              </a:rPr>
              <a:t>.</a:t>
            </a:r>
            <a:endParaRPr lang="en-CA" sz="4000" dirty="0">
              <a:solidFill>
                <a:srgbClr val="FF0000"/>
              </a:solidFill>
            </a:endParaRPr>
          </a:p>
          <a:p>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89</a:t>
            </a:fld>
            <a:endParaRPr lang="en-US"/>
          </a:p>
        </p:txBody>
      </p:sp>
    </p:spTree>
    <p:extLst>
      <p:ext uri="{BB962C8B-B14F-4D97-AF65-F5344CB8AC3E}">
        <p14:creationId xmlns:p14="http://schemas.microsoft.com/office/powerpoint/2010/main" val="3681097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228600" y="1135117"/>
            <a:ext cx="8686800" cy="5129049"/>
          </a:xfrm>
        </p:spPr>
        <p:txBody>
          <a:bodyPr>
            <a:normAutofit fontScale="85000" lnSpcReduction="10000"/>
          </a:bodyPr>
          <a:lstStyle/>
          <a:p>
            <a:pPr marL="0" indent="0">
              <a:lnSpc>
                <a:spcPct val="11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11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110000"/>
              </a:lnSpc>
              <a:buNone/>
            </a:pPr>
            <a:r>
              <a:rPr lang="en-CA" sz="3200" dirty="0">
                <a:solidFill>
                  <a:schemeClr val="bg1"/>
                </a:solidFill>
                <a:latin typeface="+mn-lt"/>
              </a:rPr>
              <a:t>3. Send me your WordPress email address at </a:t>
            </a:r>
            <a:r>
              <a:rPr lang="en-CA" sz="3200" dirty="0">
                <a:solidFill>
                  <a:schemeClr val="bg1"/>
                </a:solidFill>
                <a:latin typeface="+mn-lt"/>
                <a:hlinkClick r:id="rId3"/>
              </a:rPr>
              <a:t>jon.festinger@ubc.ca</a:t>
            </a:r>
            <a:r>
              <a:rPr lang="en-CA" sz="3200" dirty="0">
                <a:solidFill>
                  <a:schemeClr val="bg1"/>
                </a:solidFill>
                <a:latin typeface="+mn-lt"/>
              </a:rPr>
              <a:t>  or at </a:t>
            </a:r>
            <a:r>
              <a:rPr lang="en-CA" sz="3200" dirty="0">
                <a:solidFill>
                  <a:schemeClr val="bg1"/>
                </a:solidFill>
                <a:latin typeface="+mn-lt"/>
                <a:hlinkClick r:id="rId4"/>
              </a:rPr>
              <a:t>jon_festinger@thecdm.ca</a:t>
            </a:r>
            <a:r>
              <a:rPr lang="en-CA" sz="3200" dirty="0">
                <a:solidFill>
                  <a:schemeClr val="bg1"/>
                </a:solidFill>
                <a:latin typeface="+mn-lt"/>
              </a:rPr>
              <a:t> </a:t>
            </a:r>
          </a:p>
          <a:p>
            <a:pPr marL="0" indent="0">
              <a:lnSpc>
                <a:spcPct val="110000"/>
              </a:lnSpc>
              <a:buNone/>
            </a:pPr>
            <a:r>
              <a:rPr lang="en-CA" sz="3200" dirty="0">
                <a:solidFill>
                  <a:schemeClr val="bg1"/>
                </a:solidFill>
                <a:latin typeface="+mn-lt"/>
              </a:rPr>
              <a:t>4. Then, I will invite you to participate with authoring privileges via your WordPress email address.</a:t>
            </a:r>
          </a:p>
          <a:p>
            <a:pPr marL="0" indent="0">
              <a:buNone/>
            </a:pPr>
            <a:endParaRPr lang="en-US" dirty="0"/>
          </a:p>
        </p:txBody>
      </p:sp>
    </p:spTree>
    <p:extLst>
      <p:ext uri="{BB962C8B-B14F-4D97-AF65-F5344CB8AC3E}">
        <p14:creationId xmlns:p14="http://schemas.microsoft.com/office/powerpoint/2010/main" val="1698859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58E7-CCCC-A543-AF41-0F258CD308FB}"/>
              </a:ext>
            </a:extLst>
          </p:cNvPr>
          <p:cNvSpPr>
            <a:spLocks noGrp="1"/>
          </p:cNvSpPr>
          <p:nvPr>
            <p:ph type="title"/>
          </p:nvPr>
        </p:nvSpPr>
        <p:spPr>
          <a:xfrm>
            <a:off x="457200" y="115866"/>
            <a:ext cx="8229600" cy="1016000"/>
          </a:xfrm>
        </p:spPr>
        <p:txBody>
          <a:bodyPr/>
          <a:lstStyle/>
          <a:p>
            <a:r>
              <a:rPr lang="en-US" b="1" dirty="0">
                <a:solidFill>
                  <a:srgbClr val="FFFF00"/>
                </a:solidFill>
              </a:rPr>
              <a:t>Speaking of </a:t>
            </a:r>
            <a:r>
              <a:rPr lang="en-US" b="1" dirty="0">
                <a:solidFill>
                  <a:srgbClr val="FF0000"/>
                </a:solidFill>
              </a:rPr>
              <a:t>“</a:t>
            </a:r>
            <a:r>
              <a:rPr lang="en-US" b="1" dirty="0">
                <a:solidFill>
                  <a:schemeClr val="bg1"/>
                </a:solidFill>
              </a:rPr>
              <a:t>Champagne</a:t>
            </a:r>
            <a:r>
              <a:rPr lang="en-US" b="1" dirty="0">
                <a:solidFill>
                  <a:srgbClr val="FF0000"/>
                </a:solidFill>
              </a:rPr>
              <a:t>”</a:t>
            </a:r>
            <a:r>
              <a:rPr lang="en-US" b="1" dirty="0">
                <a:solidFill>
                  <a:srgbClr val="FFFF00"/>
                </a:solidFill>
              </a:rPr>
              <a:t>…</a:t>
            </a:r>
          </a:p>
        </p:txBody>
      </p:sp>
      <p:sp>
        <p:nvSpPr>
          <p:cNvPr id="3" name="Content Placeholder 2">
            <a:extLst>
              <a:ext uri="{FF2B5EF4-FFF2-40B4-BE49-F238E27FC236}">
                <a16:creationId xmlns:a16="http://schemas.microsoft.com/office/drawing/2014/main" id="{10412F3E-30D7-0846-AC17-74E31802875B}"/>
              </a:ext>
            </a:extLst>
          </p:cNvPr>
          <p:cNvSpPr>
            <a:spLocks noGrp="1"/>
          </p:cNvSpPr>
          <p:nvPr>
            <p:ph sz="quarter" idx="10"/>
          </p:nvPr>
        </p:nvSpPr>
        <p:spPr>
          <a:xfrm>
            <a:off x="457200" y="1223158"/>
            <a:ext cx="8229600" cy="4502976"/>
          </a:xfrm>
        </p:spPr>
        <p:txBody>
          <a:bodyPr>
            <a:normAutofit/>
          </a:bodyPr>
          <a:lstStyle/>
          <a:p>
            <a:r>
              <a:rPr lang="en-US" sz="3200" dirty="0">
                <a:solidFill>
                  <a:schemeClr val="bg1"/>
                </a:solidFill>
              </a:rPr>
              <a:t>With respect to the Champagne industry the French Champagne industry has tried to protect the name champagne through</a:t>
            </a:r>
            <a:r>
              <a:rPr lang="en-CA" sz="3200" dirty="0">
                <a:solidFill>
                  <a:schemeClr val="bg1"/>
                </a:solidFill>
              </a:rPr>
              <a:t> </a:t>
            </a:r>
            <a:r>
              <a:rPr lang="en-US" sz="3200" dirty="0">
                <a:solidFill>
                  <a:srgbClr val="FFFF00"/>
                </a:solidFill>
              </a:rPr>
              <a:t>lobbying efforts &amp; </a:t>
            </a:r>
            <a:r>
              <a:rPr lang="en-CA" sz="3200" dirty="0">
                <a:solidFill>
                  <a:srgbClr val="FFFF00"/>
                </a:solidFill>
              </a:rPr>
              <a:t>legal</a:t>
            </a:r>
            <a:r>
              <a:rPr lang="en-US" sz="3200" dirty="0">
                <a:solidFill>
                  <a:srgbClr val="FFFF00"/>
                </a:solidFill>
              </a:rPr>
              <a:t> actions </a:t>
            </a:r>
            <a:r>
              <a:rPr lang="en-US" sz="3200" dirty="0">
                <a:solidFill>
                  <a:schemeClr val="bg1"/>
                </a:solidFill>
              </a:rPr>
              <a:t>since the early </a:t>
            </a:r>
            <a:r>
              <a:rPr lang="en-US" sz="3200" dirty="0">
                <a:solidFill>
                  <a:srgbClr val="FFFF00"/>
                </a:solidFill>
              </a:rPr>
              <a:t>1900’s </a:t>
            </a:r>
            <a:endParaRPr lang="en-CA" sz="3200" dirty="0">
              <a:solidFill>
                <a:srgbClr val="FFFF00"/>
              </a:solidFill>
            </a:endParaRPr>
          </a:p>
          <a:p>
            <a:r>
              <a:rPr lang="en-US" sz="3200" b="1" dirty="0">
                <a:solidFill>
                  <a:schemeClr val="bg1"/>
                </a:solidFill>
              </a:rPr>
              <a:t>In </a:t>
            </a:r>
            <a:r>
              <a:rPr lang="en-US" sz="3200" b="1" dirty="0">
                <a:solidFill>
                  <a:srgbClr val="FFFF00"/>
                </a:solidFill>
              </a:rPr>
              <a:t>2003</a:t>
            </a:r>
            <a:r>
              <a:rPr lang="en-US" sz="3200" b="1" dirty="0">
                <a:solidFill>
                  <a:schemeClr val="bg1"/>
                </a:solidFill>
              </a:rPr>
              <a:t> they </a:t>
            </a:r>
            <a:r>
              <a:rPr lang="en-US" sz="3200" b="1" dirty="0">
                <a:solidFill>
                  <a:srgbClr val="FFFF00"/>
                </a:solidFill>
              </a:rPr>
              <a:t>started</a:t>
            </a:r>
            <a:r>
              <a:rPr lang="en-US" sz="3200" b="1" dirty="0">
                <a:solidFill>
                  <a:schemeClr val="bg1"/>
                </a:solidFill>
              </a:rPr>
              <a:t> to use </a:t>
            </a:r>
            <a:r>
              <a:rPr lang="en-US" sz="3200" b="1" dirty="0">
                <a:solidFill>
                  <a:srgbClr val="FFFF00"/>
                </a:solidFill>
              </a:rPr>
              <a:t>consumer advertising</a:t>
            </a:r>
            <a:r>
              <a:rPr lang="en-US" sz="3200" b="1" dirty="0">
                <a:solidFill>
                  <a:schemeClr val="bg1"/>
                </a:solidFill>
              </a:rPr>
              <a:t> to protect the name champagne from use by foreign wine producers or makers of non-wine products. </a:t>
            </a:r>
            <a:endParaRPr lang="en-CA" sz="3200" dirty="0">
              <a:solidFill>
                <a:schemeClr val="bg1"/>
              </a:solidFill>
            </a:endParaRPr>
          </a:p>
          <a:p>
            <a:r>
              <a:rPr lang="en-US" sz="3200" dirty="0">
                <a:solidFill>
                  <a:srgbClr val="FFFF00"/>
                </a:solidFill>
              </a:rPr>
              <a:t>For example</a:t>
            </a:r>
            <a:r>
              <a:rPr lang="en-US" sz="3200" dirty="0">
                <a:solidFill>
                  <a:srgbClr val="FF0000"/>
                </a:solidFill>
              </a:rPr>
              <a:t>… </a:t>
            </a:r>
            <a:endParaRPr lang="en-CA" sz="3200" dirty="0">
              <a:solidFill>
                <a:srgbClr val="FF0000"/>
              </a:solidFill>
            </a:endParaRPr>
          </a:p>
          <a:p>
            <a:endParaRPr lang="en-US" dirty="0"/>
          </a:p>
        </p:txBody>
      </p:sp>
    </p:spTree>
    <p:extLst>
      <p:ext uri="{BB962C8B-B14F-4D97-AF65-F5344CB8AC3E}">
        <p14:creationId xmlns:p14="http://schemas.microsoft.com/office/powerpoint/2010/main" val="41824950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0857A6-B069-5747-8C2C-4237D03FF20B}" type="slidenum">
              <a:rPr lang="en-US" smtClean="0"/>
              <a:t>91</a:t>
            </a:fld>
            <a:endParaRPr lang="en-US"/>
          </a:p>
        </p:txBody>
      </p:sp>
      <p:pic>
        <p:nvPicPr>
          <p:cNvPr id="5" name="Picture 5" descr="Champagne%20Masquerade%20A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559" y="507838"/>
            <a:ext cx="3266602" cy="5005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98747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00B0F0"/>
                </a:solidFill>
              </a:rPr>
              <a:t>????</a:t>
            </a:r>
            <a:r>
              <a:rPr lang="en-US" b="1" dirty="0">
                <a:solidFill>
                  <a:srgbClr val="FF0000"/>
                </a:solidFill>
              </a:rPr>
              <a:t>????</a:t>
            </a:r>
            <a:r>
              <a:rPr lang="en-US" b="1" dirty="0">
                <a:solidFill>
                  <a:srgbClr val="FFFF00"/>
                </a:solidFill>
              </a:rPr>
              <a:t>????</a:t>
            </a:r>
            <a:r>
              <a:rPr lang="en-US" b="1" dirty="0">
                <a:solidFill>
                  <a:srgbClr val="00B0F0"/>
                </a:solidFill>
              </a:rPr>
              <a:t>????</a:t>
            </a:r>
            <a:r>
              <a:rPr lang="en-US" b="1" dirty="0">
                <a:solidFill>
                  <a:srgbClr val="92D050"/>
                </a:solidFill>
              </a:rPr>
              <a:t>????</a:t>
            </a:r>
            <a:r>
              <a:rPr lang="en-US" b="1"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92</a:t>
            </a:fld>
            <a:endParaRPr lang="en-US"/>
          </a:p>
        </p:txBody>
      </p:sp>
      <p:pic>
        <p:nvPicPr>
          <p:cNvPr id="7" name="Content Placeholder 6"/>
          <p:cNvPicPr>
            <a:picLocks noGrp="1" noChangeAspect="1"/>
          </p:cNvPicPr>
          <p:nvPr>
            <p:ph idx="1"/>
          </p:nvPr>
        </p:nvPicPr>
        <p:blipFill>
          <a:blip r:embed="rId3"/>
          <a:srcRect t="8273" b="8273"/>
          <a:stretch>
            <a:fillRect/>
          </a:stretch>
        </p:blipFill>
        <p:spPr/>
      </p:pic>
    </p:spTree>
    <p:extLst>
      <p:ext uri="{BB962C8B-B14F-4D97-AF65-F5344CB8AC3E}">
        <p14:creationId xmlns:p14="http://schemas.microsoft.com/office/powerpoint/2010/main" val="42538759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8BEC0C-9723-AD43-8C4D-176C3D1AF765}"/>
              </a:ext>
            </a:extLst>
          </p:cNvPr>
          <p:cNvSpPr>
            <a:spLocks noGrp="1"/>
          </p:cNvSpPr>
          <p:nvPr>
            <p:ph sz="quarter" idx="10"/>
          </p:nvPr>
        </p:nvSpPr>
        <p:spPr>
          <a:xfrm>
            <a:off x="457200" y="415636"/>
            <a:ext cx="8229600" cy="5310498"/>
          </a:xfrm>
        </p:spPr>
        <p:txBody>
          <a:bodyPr>
            <a:normAutofit lnSpcReduction="10000"/>
          </a:bodyPr>
          <a:lstStyle/>
          <a:p>
            <a:pPr>
              <a:lnSpc>
                <a:spcPct val="100000"/>
              </a:lnSpc>
            </a:pPr>
            <a:r>
              <a:rPr lang="en-US" dirty="0">
                <a:solidFill>
                  <a:schemeClr val="bg1"/>
                </a:solidFill>
              </a:rPr>
              <a:t>Google is an </a:t>
            </a:r>
            <a:r>
              <a:rPr lang="en-US" dirty="0">
                <a:solidFill>
                  <a:srgbClr val="FFFF00"/>
                </a:solidFill>
              </a:rPr>
              <a:t>internet search engine</a:t>
            </a:r>
            <a:r>
              <a:rPr lang="en-US" dirty="0">
                <a:solidFill>
                  <a:schemeClr val="bg1"/>
                </a:solidFill>
              </a:rPr>
              <a:t>. Also a </a:t>
            </a:r>
            <a:r>
              <a:rPr lang="en-US" dirty="0">
                <a:solidFill>
                  <a:srgbClr val="FFFF00"/>
                </a:solidFill>
              </a:rPr>
              <a:t>news aggregator, map provider, storehouse for images, library</a:t>
            </a:r>
            <a:r>
              <a:rPr lang="en-US" dirty="0">
                <a:solidFill>
                  <a:srgbClr val="FF0000"/>
                </a:solidFill>
              </a:rPr>
              <a:t>…</a:t>
            </a:r>
            <a:r>
              <a:rPr lang="en-US" dirty="0">
                <a:solidFill>
                  <a:srgbClr val="FFFF00"/>
                </a:solidFill>
              </a:rPr>
              <a:t> </a:t>
            </a:r>
            <a:endParaRPr lang="en-CA" dirty="0">
              <a:solidFill>
                <a:srgbClr val="FFFF00"/>
              </a:solidFill>
            </a:endParaRPr>
          </a:p>
          <a:p>
            <a:pPr>
              <a:lnSpc>
                <a:spcPct val="100000"/>
              </a:lnSpc>
            </a:pPr>
            <a:r>
              <a:rPr lang="en-US" dirty="0">
                <a:solidFill>
                  <a:srgbClr val="FF0000"/>
                </a:solidFill>
              </a:rPr>
              <a:t>Is it a verb</a:t>
            </a:r>
            <a:r>
              <a:rPr lang="en-US" dirty="0">
                <a:solidFill>
                  <a:srgbClr val="FFFF00"/>
                </a:solidFill>
              </a:rPr>
              <a:t>?</a:t>
            </a:r>
            <a:r>
              <a:rPr lang="en-US" dirty="0">
                <a:solidFill>
                  <a:schemeClr val="bg1"/>
                </a:solidFill>
              </a:rPr>
              <a:t> (Googling, being Googled). </a:t>
            </a:r>
            <a:endParaRPr lang="en-CA" dirty="0">
              <a:solidFill>
                <a:schemeClr val="bg1"/>
              </a:solidFill>
            </a:endParaRPr>
          </a:p>
          <a:p>
            <a:pPr>
              <a:lnSpc>
                <a:spcPct val="100000"/>
              </a:lnSpc>
            </a:pPr>
            <a:r>
              <a:rPr lang="en-US" dirty="0">
                <a:solidFill>
                  <a:schemeClr val="bg1"/>
                </a:solidFill>
              </a:rPr>
              <a:t>At least one </a:t>
            </a:r>
            <a:r>
              <a:rPr lang="en-US" dirty="0">
                <a:solidFill>
                  <a:srgbClr val="FFFF00"/>
                </a:solidFill>
              </a:rPr>
              <a:t>lexicography site </a:t>
            </a:r>
            <a:r>
              <a:rPr lang="en-US" dirty="0">
                <a:solidFill>
                  <a:schemeClr val="bg1"/>
                </a:solidFill>
              </a:rPr>
              <a:t>received a letter in response to the addition of the word “google” (as a verb) asking the site manager to delete the definition or </a:t>
            </a:r>
            <a:r>
              <a:rPr lang="en-US" i="1" dirty="0">
                <a:solidFill>
                  <a:srgbClr val="FFFF00"/>
                </a:solidFill>
              </a:rPr>
              <a:t>“revise it to take account of the trademark status of Google”  </a:t>
            </a:r>
            <a:endParaRPr lang="en-CA" i="1" dirty="0">
              <a:solidFill>
                <a:srgbClr val="FFFF00"/>
              </a:solidFill>
            </a:endParaRPr>
          </a:p>
          <a:p>
            <a:pPr>
              <a:lnSpc>
                <a:spcPct val="100000"/>
              </a:lnSpc>
            </a:pPr>
            <a:r>
              <a:rPr lang="en-CA" dirty="0">
                <a:solidFill>
                  <a:schemeClr val="bg1"/>
                </a:solidFill>
              </a:rPr>
              <a:t>Aside from sending </a:t>
            </a:r>
            <a:r>
              <a:rPr lang="en-CA" dirty="0">
                <a:solidFill>
                  <a:srgbClr val="FFFF00"/>
                </a:solidFill>
              </a:rPr>
              <a:t>letters from their legal department</a:t>
            </a:r>
            <a:r>
              <a:rPr lang="en-CA" dirty="0">
                <a:solidFill>
                  <a:schemeClr val="bg1"/>
                </a:solidFill>
              </a:rPr>
              <a:t>, </a:t>
            </a:r>
            <a:r>
              <a:rPr lang="en-CA" dirty="0">
                <a:solidFill>
                  <a:srgbClr val="FFFF00"/>
                </a:solidFill>
              </a:rPr>
              <a:t>Google places policies</a:t>
            </a:r>
            <a:r>
              <a:rPr lang="en-CA" dirty="0">
                <a:solidFill>
                  <a:schemeClr val="bg1"/>
                </a:solidFill>
              </a:rPr>
              <a:t> for third party use of its trademark on the web</a:t>
            </a:r>
          </a:p>
          <a:p>
            <a:pPr>
              <a:lnSpc>
                <a:spcPct val="100000"/>
              </a:lnSpc>
            </a:pPr>
            <a:r>
              <a:rPr lang="en-US" u="sng" dirty="0">
                <a:solidFill>
                  <a:schemeClr val="bg1"/>
                </a:solidFill>
                <a:hlinkClick r:id="rId2">
                  <a:extLst>
                    <a:ext uri="{A12FA001-AC4F-418D-AE19-62706E023703}">
                      <ahyp:hlinkClr xmlns:ahyp="http://schemas.microsoft.com/office/drawing/2018/hyperlinkcolor" val="tx"/>
                    </a:ext>
                  </a:extLst>
                </a:hlinkClick>
              </a:rPr>
              <a:t>http://www.google.com/permissions/trademark/rules.html</a:t>
            </a:r>
            <a:r>
              <a:rPr lang="en-US" u="sng" dirty="0">
                <a:solidFill>
                  <a:schemeClr val="bg1"/>
                </a:solidFill>
              </a:rPr>
              <a:t> </a:t>
            </a:r>
            <a:endParaRPr lang="en-CA" dirty="0">
              <a:solidFill>
                <a:schemeClr val="bg1"/>
              </a:solidFill>
            </a:endParaRPr>
          </a:p>
          <a:p>
            <a:pPr>
              <a:lnSpc>
                <a:spcPct val="100000"/>
              </a:lnSpc>
            </a:pPr>
            <a:r>
              <a:rPr lang="en-US" b="1" dirty="0">
                <a:solidFill>
                  <a:schemeClr val="bg1"/>
                </a:solidFill>
              </a:rPr>
              <a:t>… use the Google Brand Search Engine to find “Rules for proper usage”</a:t>
            </a:r>
            <a:endParaRPr lang="en-CA" dirty="0">
              <a:solidFill>
                <a:schemeClr val="bg1"/>
              </a:solidFill>
            </a:endParaRPr>
          </a:p>
          <a:p>
            <a:pPr>
              <a:lnSpc>
                <a:spcPct val="100000"/>
              </a:lnSpc>
            </a:pPr>
            <a:r>
              <a:rPr lang="en-US" b="1" dirty="0">
                <a:solidFill>
                  <a:srgbClr val="FF0000"/>
                </a:solidFill>
              </a:rPr>
              <a:t>Has the word Google become generic</a:t>
            </a:r>
            <a:r>
              <a:rPr lang="en-US" b="1" dirty="0">
                <a:solidFill>
                  <a:srgbClr val="FFFF00"/>
                </a:solidFill>
              </a:rPr>
              <a:t>?</a:t>
            </a:r>
            <a:endParaRPr lang="en-CA" dirty="0">
              <a:solidFill>
                <a:srgbClr val="FFFF00"/>
              </a:solidFill>
            </a:endParaRPr>
          </a:p>
          <a:p>
            <a:endParaRPr lang="en-US" dirty="0"/>
          </a:p>
        </p:txBody>
      </p:sp>
    </p:spTree>
    <p:extLst>
      <p:ext uri="{BB962C8B-B14F-4D97-AF65-F5344CB8AC3E}">
        <p14:creationId xmlns:p14="http://schemas.microsoft.com/office/powerpoint/2010/main" val="20111117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7C2F106-79DE-8D49-9BAB-F8B348C9A19A}"/>
              </a:ext>
            </a:extLst>
          </p:cNvPr>
          <p:cNvPicPr>
            <a:picLocks noChangeAspect="1"/>
          </p:cNvPicPr>
          <p:nvPr/>
        </p:nvPicPr>
        <p:blipFill>
          <a:blip r:embed="rId2"/>
          <a:stretch>
            <a:fillRect/>
          </a:stretch>
        </p:blipFill>
        <p:spPr>
          <a:xfrm>
            <a:off x="1867298" y="166254"/>
            <a:ext cx="5409403" cy="5640779"/>
          </a:xfrm>
          <a:prstGeom prst="rect">
            <a:avLst/>
          </a:prstGeom>
        </p:spPr>
      </p:pic>
    </p:spTree>
    <p:extLst>
      <p:ext uri="{BB962C8B-B14F-4D97-AF65-F5344CB8AC3E}">
        <p14:creationId xmlns:p14="http://schemas.microsoft.com/office/powerpoint/2010/main" val="17441755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F8F75-377A-404B-A492-EAE5E4FFD062}"/>
              </a:ext>
            </a:extLst>
          </p:cNvPr>
          <p:cNvSpPr>
            <a:spLocks noGrp="1"/>
          </p:cNvSpPr>
          <p:nvPr>
            <p:ph type="title"/>
          </p:nvPr>
        </p:nvSpPr>
        <p:spPr>
          <a:xfrm>
            <a:off x="134754" y="82550"/>
            <a:ext cx="8873493" cy="1016000"/>
          </a:xfrm>
        </p:spPr>
        <p:txBody>
          <a:bodyPr>
            <a:normAutofit fontScale="90000"/>
          </a:bodyPr>
          <a:lstStyle/>
          <a:p>
            <a:pPr algn="ctr"/>
            <a:r>
              <a:rPr lang="en-US" dirty="0">
                <a:solidFill>
                  <a:srgbClr val="FFFF00"/>
                </a:solidFill>
              </a:rPr>
              <a:t>Corporate Strategy </a:t>
            </a:r>
            <a:r>
              <a:rPr lang="en-US" dirty="0">
                <a:solidFill>
                  <a:srgbClr val="FF0000"/>
                </a:solidFill>
              </a:rPr>
              <a:t>&amp; </a:t>
            </a:r>
            <a:r>
              <a:rPr lang="en-US" dirty="0">
                <a:solidFill>
                  <a:srgbClr val="FFFF00"/>
                </a:solidFill>
              </a:rPr>
              <a:t>Strategic Replacement</a:t>
            </a:r>
            <a:r>
              <a:rPr lang="en-US" dirty="0">
                <a:solidFill>
                  <a:srgbClr val="FF0000"/>
                </a:solidFill>
              </a:rPr>
              <a:t>?</a:t>
            </a:r>
          </a:p>
        </p:txBody>
      </p:sp>
      <p:pic>
        <p:nvPicPr>
          <p:cNvPr id="4" name="Picture 3" descr="A screenshot of a cell phone&#10;&#10;Description automatically generated">
            <a:extLst>
              <a:ext uri="{FF2B5EF4-FFF2-40B4-BE49-F238E27FC236}">
                <a16:creationId xmlns:a16="http://schemas.microsoft.com/office/drawing/2014/main" id="{1970104F-2DC1-A446-91B1-57B0C4B93F8B}"/>
              </a:ext>
            </a:extLst>
          </p:cNvPr>
          <p:cNvPicPr>
            <a:picLocks noChangeAspect="1"/>
          </p:cNvPicPr>
          <p:nvPr/>
        </p:nvPicPr>
        <p:blipFill>
          <a:blip r:embed="rId2"/>
          <a:stretch>
            <a:fillRect/>
          </a:stretch>
        </p:blipFill>
        <p:spPr>
          <a:xfrm>
            <a:off x="2393811" y="1222408"/>
            <a:ext cx="4356378" cy="4603549"/>
          </a:xfrm>
          <a:prstGeom prst="rect">
            <a:avLst/>
          </a:prstGeom>
        </p:spPr>
      </p:pic>
    </p:spTree>
    <p:extLst>
      <p:ext uri="{BB962C8B-B14F-4D97-AF65-F5344CB8AC3E}">
        <p14:creationId xmlns:p14="http://schemas.microsoft.com/office/powerpoint/2010/main" val="27936910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rcRect l="-12330" r="-12330"/>
          <a:stretch>
            <a:fillRect/>
          </a:stretch>
        </p:blipFill>
        <p:spPr>
          <a:xfrm>
            <a:off x="0" y="595653"/>
            <a:ext cx="8941208" cy="4917321"/>
          </a:xfrm>
        </p:spPr>
      </p:pic>
      <p:sp>
        <p:nvSpPr>
          <p:cNvPr id="4" name="Slide Number Placeholder 3"/>
          <p:cNvSpPr>
            <a:spLocks noGrp="1"/>
          </p:cNvSpPr>
          <p:nvPr>
            <p:ph type="sldNum" sz="quarter" idx="12"/>
          </p:nvPr>
        </p:nvSpPr>
        <p:spPr/>
        <p:txBody>
          <a:bodyPr/>
          <a:lstStyle/>
          <a:p>
            <a:fld id="{600857A6-B069-5747-8C2C-4237D03FF20B}" type="slidenum">
              <a:rPr lang="en-US" smtClean="0"/>
              <a:t>96</a:t>
            </a:fld>
            <a:endParaRPr lang="en-US"/>
          </a:p>
        </p:txBody>
      </p:sp>
    </p:spTree>
    <p:extLst>
      <p:ext uri="{BB962C8B-B14F-4D97-AF65-F5344CB8AC3E}">
        <p14:creationId xmlns:p14="http://schemas.microsoft.com/office/powerpoint/2010/main" val="3018771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 screen with text&#10;&#10;Description automatically generated">
            <a:extLst>
              <a:ext uri="{FF2B5EF4-FFF2-40B4-BE49-F238E27FC236}">
                <a16:creationId xmlns:a16="http://schemas.microsoft.com/office/drawing/2014/main" id="{6CADCAE8-5A76-374B-AD42-2CC33A717950}"/>
              </a:ext>
            </a:extLst>
          </p:cNvPr>
          <p:cNvPicPr>
            <a:picLocks noChangeAspect="1"/>
          </p:cNvPicPr>
          <p:nvPr/>
        </p:nvPicPr>
        <p:blipFill>
          <a:blip r:embed="rId2"/>
          <a:stretch>
            <a:fillRect/>
          </a:stretch>
        </p:blipFill>
        <p:spPr>
          <a:xfrm>
            <a:off x="1672592" y="122829"/>
            <a:ext cx="5798816" cy="5363570"/>
          </a:xfrm>
          <a:prstGeom prst="rect">
            <a:avLst/>
          </a:prstGeom>
        </p:spPr>
      </p:pic>
      <p:sp>
        <p:nvSpPr>
          <p:cNvPr id="4" name="TextBox 3">
            <a:extLst>
              <a:ext uri="{FF2B5EF4-FFF2-40B4-BE49-F238E27FC236}">
                <a16:creationId xmlns:a16="http://schemas.microsoft.com/office/drawing/2014/main" id="{281DA969-0403-6E4D-995D-969CD7930579}"/>
              </a:ext>
            </a:extLst>
          </p:cNvPr>
          <p:cNvSpPr txBox="1"/>
          <p:nvPr/>
        </p:nvSpPr>
        <p:spPr>
          <a:xfrm>
            <a:off x="4350041" y="5636525"/>
            <a:ext cx="3181320" cy="369332"/>
          </a:xfrm>
          <a:prstGeom prst="rect">
            <a:avLst/>
          </a:prstGeom>
          <a:noFill/>
        </p:spPr>
        <p:txBody>
          <a:bodyPr wrap="none" rtlCol="0">
            <a:spAutoFit/>
          </a:bodyPr>
          <a:lstStyle/>
          <a:p>
            <a:r>
              <a:rPr lang="en-US" dirty="0">
                <a:solidFill>
                  <a:schemeClr val="bg1"/>
                </a:solidFill>
                <a:hlinkClick r:id="rId3"/>
              </a:rPr>
              <a:t>https://youtu.be/rRi8LptvFZY</a:t>
            </a:r>
            <a:r>
              <a:rPr lang="en-US" dirty="0">
                <a:solidFill>
                  <a:schemeClr val="bg1"/>
                </a:solidFill>
              </a:rPr>
              <a:t> </a:t>
            </a:r>
          </a:p>
        </p:txBody>
      </p:sp>
    </p:spTree>
    <p:extLst>
      <p:ext uri="{BB962C8B-B14F-4D97-AF65-F5344CB8AC3E}">
        <p14:creationId xmlns:p14="http://schemas.microsoft.com/office/powerpoint/2010/main" val="40305245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6FCD-6AD3-154F-9415-5EA789F24B11}"/>
              </a:ext>
            </a:extLst>
          </p:cNvPr>
          <p:cNvSpPr>
            <a:spLocks noGrp="1"/>
          </p:cNvSpPr>
          <p:nvPr>
            <p:ph type="title"/>
          </p:nvPr>
        </p:nvSpPr>
        <p:spPr>
          <a:xfrm>
            <a:off x="457200" y="100962"/>
            <a:ext cx="8229600" cy="801563"/>
          </a:xfrm>
        </p:spPr>
        <p:txBody>
          <a:bodyPr/>
          <a:lstStyle/>
          <a:p>
            <a:pPr algn="ctr"/>
            <a:r>
              <a:rPr lang="en-US" dirty="0">
                <a:solidFill>
                  <a:schemeClr val="bg1"/>
                </a:solidFill>
              </a:rPr>
              <a:t>Follow</a:t>
            </a:r>
            <a:r>
              <a:rPr lang="en-US" dirty="0">
                <a:solidFill>
                  <a:srgbClr val="FF0000"/>
                </a:solidFill>
              </a:rPr>
              <a:t>-</a:t>
            </a:r>
            <a:r>
              <a:rPr lang="en-US" dirty="0">
                <a:solidFill>
                  <a:schemeClr val="bg1"/>
                </a:solidFill>
              </a:rPr>
              <a:t>up</a:t>
            </a:r>
          </a:p>
        </p:txBody>
      </p:sp>
      <p:pic>
        <p:nvPicPr>
          <p:cNvPr id="8" name="Picture 7" descr="A screenshot of a person&#10;&#10;Description automatically generated">
            <a:extLst>
              <a:ext uri="{FF2B5EF4-FFF2-40B4-BE49-F238E27FC236}">
                <a16:creationId xmlns:a16="http://schemas.microsoft.com/office/drawing/2014/main" id="{D1CF86C0-99F4-7B49-B969-71E475ABFAFE}"/>
              </a:ext>
            </a:extLst>
          </p:cNvPr>
          <p:cNvPicPr>
            <a:picLocks noChangeAspect="1"/>
          </p:cNvPicPr>
          <p:nvPr/>
        </p:nvPicPr>
        <p:blipFill>
          <a:blip r:embed="rId2"/>
          <a:stretch>
            <a:fillRect/>
          </a:stretch>
        </p:blipFill>
        <p:spPr>
          <a:xfrm>
            <a:off x="2148480" y="1024246"/>
            <a:ext cx="5046515" cy="4809508"/>
          </a:xfrm>
          <a:prstGeom prst="rect">
            <a:avLst/>
          </a:prstGeom>
        </p:spPr>
      </p:pic>
      <p:sp>
        <p:nvSpPr>
          <p:cNvPr id="10" name="TextBox 9">
            <a:extLst>
              <a:ext uri="{FF2B5EF4-FFF2-40B4-BE49-F238E27FC236}">
                <a16:creationId xmlns:a16="http://schemas.microsoft.com/office/drawing/2014/main" id="{7E716E9E-B067-CA46-9ABD-47FE3DB60225}"/>
              </a:ext>
            </a:extLst>
          </p:cNvPr>
          <p:cNvSpPr txBox="1"/>
          <p:nvPr/>
        </p:nvSpPr>
        <p:spPr>
          <a:xfrm>
            <a:off x="4334493" y="5955475"/>
            <a:ext cx="3514616" cy="369332"/>
          </a:xfrm>
          <a:prstGeom prst="rect">
            <a:avLst/>
          </a:prstGeom>
          <a:noFill/>
        </p:spPr>
        <p:txBody>
          <a:bodyPr wrap="none" rtlCol="0">
            <a:spAutoFit/>
          </a:bodyPr>
          <a:lstStyle/>
          <a:p>
            <a:r>
              <a:rPr lang="en-US" dirty="0">
                <a:hlinkClick r:id="rId3"/>
              </a:rPr>
              <a:t>https://youtu.be/ZLWMQLMiTPk</a:t>
            </a:r>
            <a:r>
              <a:rPr lang="en-US" dirty="0"/>
              <a:t> </a:t>
            </a:r>
          </a:p>
        </p:txBody>
      </p:sp>
    </p:spTree>
    <p:extLst>
      <p:ext uri="{BB962C8B-B14F-4D97-AF65-F5344CB8AC3E}">
        <p14:creationId xmlns:p14="http://schemas.microsoft.com/office/powerpoint/2010/main" val="11157750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79790923"/>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13260</TotalTime>
  <Words>16095</Words>
  <Application>Microsoft Macintosh PowerPoint</Application>
  <PresentationFormat>On-screen Show (4:3)</PresentationFormat>
  <Paragraphs>1234</Paragraphs>
  <Slides>254</Slides>
  <Notes>146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254</vt:i4>
      </vt:variant>
    </vt:vector>
  </HeadingPairs>
  <TitlesOfParts>
    <vt:vector size="262" baseType="lpstr">
      <vt:lpstr>Apple Chancery</vt:lpstr>
      <vt:lpstr>Arial</vt:lpstr>
      <vt:lpstr>Calibri</vt:lpstr>
      <vt:lpstr>Comic Sans MS</vt:lpstr>
      <vt:lpstr>Courier New</vt:lpstr>
      <vt:lpstr>Klavika</vt:lpstr>
      <vt:lpstr>Posterama</vt:lpstr>
      <vt:lpstr>CDM_PPT_Template </vt:lpstr>
      <vt:lpstr>  </vt:lpstr>
      <vt:lpstr>PowerPoint Presentation</vt:lpstr>
      <vt:lpstr>Any Questions?…</vt:lpstr>
      <vt:lpstr>PowerPoint Presentation</vt:lpstr>
      <vt:lpstr>Office “Hours”: Ideally Mondays before or  after class but am flexible…</vt:lpstr>
      <vt:lpstr>PowerPoint Presentation</vt:lpstr>
      <vt:lpstr>  </vt:lpstr>
      <vt:lpstr>Course Website </vt:lpstr>
      <vt:lpstr> For full privileges on the website  </vt:lpstr>
      <vt:lpstr>Evaluation</vt:lpstr>
      <vt:lpstr>Let’s talk about…</vt:lpstr>
      <vt:lpstr>A modest proposal…</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there a more IP-ish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Re-capping</vt:lpstr>
      <vt:lpstr>“Passing Off”</vt:lpstr>
      <vt:lpstr>From Copyright to Passing Off/Trademarks</vt:lpstr>
      <vt:lpstr>Passing off</vt:lpstr>
      <vt:lpstr>Passing off: Shared Goodwill Summary</vt:lpstr>
      <vt:lpstr>  Passing off: Foreign goodwill  </vt:lpstr>
      <vt:lpstr>  Passing off: Foreign goodwill  </vt:lpstr>
      <vt:lpstr>But Trademarks?</vt:lpstr>
      <vt:lpstr>PowerPoint Presentation</vt:lpstr>
      <vt:lpstr>PowerPoint Presentation</vt:lpstr>
      <vt:lpstr>PowerPoint Presentation</vt:lpstr>
      <vt:lpstr>Pause</vt:lpstr>
      <vt:lpstr>PowerPoint Presentation</vt:lpstr>
      <vt:lpstr> To what extent can goodwill be acquired in a purely descriptive product name? </vt:lpstr>
      <vt:lpstr> Passing off: Ray Plastics </vt:lpstr>
      <vt:lpstr> Passing off: Ray Plastics </vt:lpstr>
      <vt:lpstr> Passing off: Ray Plastics </vt:lpstr>
      <vt:lpstr> Passing off: Ray Plastics </vt:lpstr>
      <vt:lpstr>Passing off: Novopharm v. Bayer Inc. (2000)</vt:lpstr>
      <vt:lpstr>Passing off: Novopharm v. Bayer Inc. (2000)</vt:lpstr>
      <vt:lpstr>Passing off: Novopharm v. Bayer Inc. Court 1</vt:lpstr>
      <vt:lpstr>Passing off: Novopharm v. Bayer Inc. Court 2</vt:lpstr>
      <vt:lpstr>Passing off: Novopharm v. Bayer Inc. (2000)</vt:lpstr>
      <vt:lpstr>Passing off: Novopharm v. Bayer Inc. (2000)</vt:lpstr>
      <vt:lpstr>Summary</vt:lpstr>
      <vt:lpstr>Passing off: Kirkbi AG v. Ritvik Holdings, 2005 SCC</vt:lpstr>
      <vt:lpstr>PowerPoint Presentation</vt:lpstr>
      <vt:lpstr>Pause</vt:lpstr>
      <vt:lpstr>U.S. Copyright analogy:  Golden Tee v. PGA Tour Golf</vt:lpstr>
      <vt:lpstr>U.S. Trademark analogy: ESS Entertainment &amp; Rock Star  The Play Pen &amp; The Pig Pen</vt:lpstr>
      <vt:lpstr>PowerPoint Presentation</vt:lpstr>
      <vt:lpstr>PowerPoint Presentation</vt:lpstr>
      <vt:lpstr>Pause</vt:lpstr>
      <vt:lpstr>Losing Reputation or Goodwill: HOW?</vt:lpstr>
      <vt:lpstr>PowerPoint Presentation</vt:lpstr>
      <vt:lpstr> Passing off: Ad-Lib Club Limited </vt:lpstr>
      <vt:lpstr> Passing off: Ad-Lib Club Limited </vt:lpstr>
      <vt:lpstr> Passing off: Principles from Ad-Lib Club  </vt:lpstr>
      <vt:lpstr>Overall principle</vt:lpstr>
      <vt:lpstr>PowerPoint Presentation</vt:lpstr>
      <vt:lpstr>PowerPoint Presentation</vt:lpstr>
      <vt:lpstr>PowerPoint Presentation</vt:lpstr>
      <vt:lpstr>PowerPoint Presentation</vt:lpstr>
      <vt:lpstr>Pause</vt:lpstr>
      <vt:lpstr>Passing off: Genericization</vt:lpstr>
      <vt:lpstr>Passing off: Genericization</vt:lpstr>
      <vt:lpstr>Passing off: Genericization</vt:lpstr>
      <vt:lpstr>PowerPoint Presentation</vt:lpstr>
      <vt:lpstr>Passing off: Genericization</vt:lpstr>
      <vt:lpstr>Passing off: Genericization</vt:lpstr>
      <vt:lpstr>Passing off: Genericization</vt:lpstr>
      <vt:lpstr>Passing off: preventing genericization</vt:lpstr>
      <vt:lpstr>Speaking of “Champagne”…</vt:lpstr>
      <vt:lpstr>PowerPoint Presentation</vt:lpstr>
      <vt:lpstr>????????????????????????</vt:lpstr>
      <vt:lpstr>PowerPoint Presentation</vt:lpstr>
      <vt:lpstr>PowerPoint Presentation</vt:lpstr>
      <vt:lpstr>Corporate Strategy &amp; Strategic Replacement?</vt:lpstr>
      <vt:lpstr>PowerPoint Presentation</vt:lpstr>
      <vt:lpstr>PowerPoint Presentation</vt:lpstr>
      <vt:lpstr>Follow-up</vt:lpstr>
      <vt:lpstr>PowerPoint Presentation</vt:lpstr>
      <vt:lpstr>Pause</vt:lpstr>
      <vt:lpstr>Passing off Basics</vt:lpstr>
      <vt:lpstr>Passing off</vt:lpstr>
      <vt:lpstr>Passing off</vt:lpstr>
      <vt:lpstr>Passing off</vt:lpstr>
      <vt:lpstr>Passing off</vt:lpstr>
      <vt:lpstr>Passing off: Recap</vt:lpstr>
      <vt:lpstr>Passing off: The Test Person 1</vt:lpstr>
      <vt:lpstr>Passing off: The Test Person 2</vt:lpstr>
      <vt:lpstr>PowerPoint Presentation</vt:lpstr>
      <vt:lpstr>Passing off</vt:lpstr>
      <vt:lpstr>Passing off</vt:lpstr>
      <vt:lpstr>Passing off</vt:lpstr>
      <vt:lpstr>Passing off</vt:lpstr>
      <vt:lpstr>Passing off</vt:lpstr>
      <vt:lpstr>Questions to Contemplate?</vt:lpstr>
      <vt:lpstr>Passing off</vt:lpstr>
      <vt:lpstr>Passing off: Initial Interest Confusion 1</vt:lpstr>
      <vt:lpstr>Passing off: Initial Interest Confusion 2</vt:lpstr>
      <vt:lpstr>PowerPoint Presentation</vt:lpstr>
      <vt:lpstr>Passing off: Initial Interest Confusion 3</vt:lpstr>
      <vt:lpstr>Passing off: Initial Interest Confusion 4</vt:lpstr>
      <vt:lpstr>Passing off: Initial Interest Confusion 5</vt:lpstr>
      <vt:lpstr>Passing off: Initial Interest Confusion 6</vt:lpstr>
      <vt:lpstr>Passing off: Initial Interest Confusion 7</vt:lpstr>
      <vt:lpstr> Passing off: Initial interest confusion SUMMARY </vt:lpstr>
      <vt:lpstr>Passing off Basics Redux</vt:lpstr>
      <vt:lpstr>Passing off: Damage</vt:lpstr>
      <vt:lpstr>Passing off: Damage</vt:lpstr>
      <vt:lpstr> Passing off: Damage Summary </vt:lpstr>
      <vt:lpstr> Passing off: Defences </vt:lpstr>
      <vt:lpstr> Passing off: Remedies </vt:lpstr>
      <vt:lpstr>Passing off</vt:lpstr>
      <vt:lpstr>Passing off</vt:lpstr>
      <vt:lpstr>PowerPoint Presentation</vt:lpstr>
      <vt:lpstr>PowerPoint Presentation</vt:lpstr>
      <vt:lpstr>PowerPoint Presentation</vt:lpstr>
      <vt:lpstr>PowerPoint Presentation</vt:lpstr>
      <vt:lpstr>PowerPoint Presentation</vt:lpstr>
      <vt:lpstr>PowerPoint Presentation</vt:lpstr>
      <vt:lpstr>Pause</vt:lpstr>
      <vt:lpstr>Now Trademarks</vt:lpstr>
      <vt:lpstr>Trademarks </vt:lpstr>
      <vt:lpstr>Trademarks </vt:lpstr>
      <vt:lpstr>Trademarks </vt:lpstr>
      <vt:lpstr>Trademarks </vt:lpstr>
      <vt:lpstr> Can you think of other certification marks? </vt:lpstr>
      <vt:lpstr>Trademarks </vt:lpstr>
      <vt:lpstr>Trademarks </vt:lpstr>
      <vt:lpstr>Trademarks </vt:lpstr>
      <vt:lpstr>PowerPoint Presentation</vt:lpstr>
      <vt:lpstr>PowerPoint Presentation</vt:lpstr>
      <vt:lpstr>PowerPoint Presentation</vt:lpstr>
      <vt:lpstr>Trademarks </vt:lpstr>
      <vt:lpstr>Trademarks </vt:lpstr>
      <vt:lpstr>PowerPoint Presentation</vt:lpstr>
      <vt:lpstr>PowerPoint Presentation</vt:lpstr>
      <vt:lpstr>PowerPoint Presentation</vt:lpstr>
      <vt:lpstr>Trademarks </vt:lpstr>
      <vt:lpstr>Trademarks </vt:lpstr>
      <vt:lpstr>PowerPoint Presentation</vt:lpstr>
      <vt:lpstr>Trademarks </vt:lpstr>
      <vt:lpstr>PowerPoint Presentation</vt:lpstr>
      <vt:lpstr>Trademarks </vt:lpstr>
      <vt:lpstr>Trademarks </vt:lpstr>
      <vt:lpstr>Trademarks </vt:lpstr>
      <vt:lpstr>Trademarks </vt:lpstr>
      <vt:lpstr>Trademarks </vt:lpstr>
      <vt:lpstr>Trademarks </vt:lpstr>
      <vt:lpstr>Trademarks </vt:lpstr>
      <vt:lpstr>Trademarks </vt:lpstr>
      <vt:lpstr>PowerPoint Presentation</vt:lpstr>
      <vt:lpstr>Pause</vt:lpstr>
      <vt:lpstr> Trademarks: Distinguishing guise no more </vt:lpstr>
      <vt:lpstr>Trademarks  - changes</vt:lpstr>
      <vt:lpstr>Instead of “distinguishing guise”</vt:lpstr>
      <vt:lpstr>Trademarks </vt:lpstr>
      <vt:lpstr>Trademarks </vt:lpstr>
      <vt:lpstr>Trademarks </vt:lpstr>
      <vt:lpstr>Trademarks : Special Marks</vt:lpstr>
      <vt:lpstr>Trademarks </vt:lpstr>
      <vt:lpstr>Trademarks </vt:lpstr>
      <vt:lpstr>Trademarks </vt:lpstr>
      <vt:lpstr>Trademarks </vt:lpstr>
      <vt:lpstr>Trademarks </vt:lpstr>
      <vt:lpstr>PowerPoint Presentation</vt:lpstr>
      <vt:lpstr>Pause</vt:lpstr>
      <vt:lpstr>Trademarks </vt:lpstr>
      <vt:lpstr>Trademarks </vt:lpstr>
      <vt:lpstr>Trademarks </vt:lpstr>
      <vt:lpstr>Trademarks: Applying the provision</vt:lpstr>
      <vt:lpstr>Trademarks </vt:lpstr>
      <vt:lpstr>Trademarks </vt:lpstr>
      <vt:lpstr>Trademarks </vt:lpstr>
      <vt:lpstr>S. 9(1)(o): “Royal Canadian Mounted Police” or “R.C.M.P.” </vt:lpstr>
      <vt:lpstr>PowerPoint Presentation</vt:lpstr>
      <vt:lpstr>PowerPoint Presentation</vt:lpstr>
      <vt:lpstr>Trademarks : Use</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 Passing Off</vt:lpstr>
      <vt:lpstr>Trademarks: Transfer &amp; Licensing </vt:lpstr>
      <vt:lpstr>Trademarks </vt:lpstr>
      <vt:lpstr>Trademarks </vt:lpstr>
      <vt:lpstr>Trademarks </vt:lpstr>
      <vt:lpstr>PowerPoint Presentation</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Registration invalid if… </vt:lpstr>
      <vt:lpstr>PowerPoint Presentation</vt:lpstr>
      <vt:lpstr>Trademarks: Registration invalid if… </vt:lpstr>
      <vt:lpstr>Trademarks </vt:lpstr>
      <vt:lpstr>Trademarks </vt:lpstr>
      <vt:lpstr>Trademarks </vt:lpstr>
      <vt:lpstr>Trademarks </vt:lpstr>
      <vt:lpstr>Trademarks </vt:lpstr>
      <vt:lpstr>Trademarks </vt:lpstr>
      <vt:lpstr>Trademarks </vt:lpstr>
      <vt:lpstr>Trademarks </vt:lpstr>
      <vt:lpstr>Coming Soon</vt:lpstr>
      <vt:lpstr> Trademarks: Doctrine of Confusion </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1049</cp:revision>
  <cp:lastPrinted>2013-12-30T23:16:45Z</cp:lastPrinted>
  <dcterms:created xsi:type="dcterms:W3CDTF">2013-02-08T08:35:59Z</dcterms:created>
  <dcterms:modified xsi:type="dcterms:W3CDTF">2021-11-01T22:12:58Z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11246068</vt:lpwstr>
  </property>
  <property fmtid="{D5CDD505-2E9C-101B-9397-08002B2CF9AE}" name="NXPowerLiteSettings" pid="3">
    <vt:lpwstr>C700052003A000</vt:lpwstr>
  </property>
  <property fmtid="{D5CDD505-2E9C-101B-9397-08002B2CF9AE}" name="NXPowerLiteVersion" pid="4">
    <vt:lpwstr>D8.0.8</vt:lpwstr>
  </property>
</Properties>
</file>