
<file path=[Content_Types].xml><?xml version="1.0" encoding="utf-8"?>
<Types xmlns="http://schemas.openxmlformats.org/package/2006/content-types">
  <Default ContentType="application/vnd.openxmlformats-officedocument.wordprocessingml.document" Extension="docx"/>
  <Default ContentType="image/x-emf" Extension="emf"/>
  <Default ContentType="image/jpeg" Extension="jpeg"/>
  <Default ContentType="image/jpeg" Extension="JPG"/>
  <Default ContentType="audio/mp4" Extension="m4a"/>
  <Default ContentType="image/png" Extension="png"/>
  <Default ContentType="application/vnd.openxmlformats-package.relationships+xml" Extension="rels"/>
  <Default ContentType="image/tiff" Extension="tiff"/>
  <Default ContentType="application/vnd.openxmlformats-officedocument.vmlDrawing" Extension="vml"/>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slide+xml" PartName="/ppt/slides/slide167.xml"/>
  <Override ContentType="application/vnd.openxmlformats-officedocument.presentationml.slide+xml" PartName="/ppt/slides/slide168.xml"/>
  <Override ContentType="application/vnd.openxmlformats-officedocument.presentationml.slide+xml" PartName="/ppt/slides/slide169.xml"/>
  <Override ContentType="application/vnd.openxmlformats-officedocument.presentationml.slide+xml" PartName="/ppt/slides/slide170.xml"/>
  <Override ContentType="application/vnd.openxmlformats-officedocument.presentationml.slide+xml" PartName="/ppt/slides/slide171.xml"/>
  <Override ContentType="application/vnd.openxmlformats-officedocument.presentationml.slide+xml" PartName="/ppt/slides/slide172.xml"/>
  <Override ContentType="application/vnd.openxmlformats-officedocument.presentationml.slide+xml" PartName="/ppt/slides/slide173.xml"/>
  <Override ContentType="application/vnd.openxmlformats-officedocument.presentationml.slide+xml" PartName="/ppt/slides/slide174.xml"/>
  <Override ContentType="application/vnd.openxmlformats-officedocument.presentationml.slide+xml" PartName="/ppt/slides/slide175.xml"/>
  <Override ContentType="application/vnd.openxmlformats-officedocument.presentationml.slide+xml" PartName="/ppt/slides/slide176.xml"/>
  <Override ContentType="application/vnd.openxmlformats-officedocument.presentationml.slide+xml" PartName="/ppt/slides/slide177.xml"/>
  <Override ContentType="application/vnd.openxmlformats-officedocument.presentationml.slide+xml" PartName="/ppt/slides/slide178.xml"/>
  <Override ContentType="application/vnd.openxmlformats-officedocument.presentationml.slide+xml" PartName="/ppt/slides/slide179.xml"/>
  <Override ContentType="application/vnd.openxmlformats-officedocument.presentationml.slide+xml" PartName="/ppt/slides/slide180.xml"/>
  <Override ContentType="application/vnd.openxmlformats-officedocument.presentationml.slide+xml" PartName="/ppt/slides/slide181.xml"/>
  <Override ContentType="application/vnd.openxmlformats-officedocument.presentationml.slide+xml" PartName="/ppt/slides/slide182.xml"/>
  <Override ContentType="application/vnd.openxmlformats-officedocument.presentationml.slide+xml" PartName="/ppt/slides/slide183.xml"/>
  <Override ContentType="application/vnd.openxmlformats-officedocument.presentationml.slide+xml" PartName="/ppt/slides/slide184.xml"/>
  <Override ContentType="application/vnd.openxmlformats-officedocument.presentationml.slide+xml" PartName="/ppt/slides/slide185.xml"/>
  <Override ContentType="application/vnd.openxmlformats-officedocument.presentationml.slide+xml" PartName="/ppt/slides/slide186.xml"/>
  <Override ContentType="application/vnd.openxmlformats-officedocument.presentationml.slide+xml" PartName="/ppt/slides/slide187.xml"/>
  <Override ContentType="application/vnd.openxmlformats-officedocument.presentationml.slide+xml" PartName="/ppt/slides/slide188.xml"/>
  <Override ContentType="application/vnd.openxmlformats-officedocument.presentationml.slide+xml" PartName="/ppt/slides/slide189.xml"/>
  <Override ContentType="application/vnd.openxmlformats-officedocument.presentationml.slide+xml" PartName="/ppt/slides/slide190.xml"/>
  <Override ContentType="application/vnd.openxmlformats-officedocument.presentationml.slide+xml" PartName="/ppt/slides/slide191.xml"/>
  <Override ContentType="application/vnd.openxmlformats-officedocument.presentationml.slide+xml" PartName="/ppt/slides/slide192.xml"/>
  <Override ContentType="application/vnd.openxmlformats-officedocument.presentationml.slide+xml" PartName="/ppt/slides/slide193.xml"/>
  <Override ContentType="application/vnd.openxmlformats-officedocument.presentationml.slide+xml" PartName="/ppt/slides/slide194.xml"/>
  <Override ContentType="application/vnd.openxmlformats-officedocument.presentationml.slide+xml" PartName="/ppt/slides/slide195.xml"/>
  <Override ContentType="application/vnd.openxmlformats-officedocument.presentationml.slide+xml" PartName="/ppt/slides/slide196.xml"/>
  <Override ContentType="application/vnd.openxmlformats-officedocument.presentationml.slide+xml" PartName="/ppt/slides/slide197.xml"/>
  <Override ContentType="application/vnd.openxmlformats-officedocument.presentationml.slide+xml" PartName="/ppt/slides/slide198.xml"/>
  <Override ContentType="application/vnd.openxmlformats-officedocument.presentationml.slide+xml" PartName="/ppt/slides/slide199.xml"/>
  <Override ContentType="application/vnd.openxmlformats-officedocument.presentationml.slide+xml" PartName="/ppt/slides/slide200.xml"/>
  <Override ContentType="application/vnd.openxmlformats-officedocument.presentationml.slide+xml" PartName="/ppt/slides/slide201.xml"/>
  <Override ContentType="application/vnd.openxmlformats-officedocument.presentationml.slide+xml" PartName="/ppt/slides/slide202.xml"/>
  <Override ContentType="application/vnd.openxmlformats-officedocument.presentationml.slide+xml" PartName="/ppt/slides/slide203.xml"/>
  <Override ContentType="application/vnd.openxmlformats-officedocument.presentationml.slide+xml" PartName="/ppt/slides/slide204.xml"/>
  <Override ContentType="application/vnd.openxmlformats-officedocument.presentationml.slide+xml" PartName="/ppt/slides/slide205.xml"/>
  <Override ContentType="application/vnd.openxmlformats-officedocument.presentationml.slide+xml" PartName="/ppt/slides/slide206.xml"/>
  <Override ContentType="application/vnd.openxmlformats-officedocument.presentationml.slide+xml" PartName="/ppt/slides/slide207.xml"/>
  <Override ContentType="application/vnd.openxmlformats-officedocument.presentationml.slide+xml" PartName="/ppt/slides/slide208.xml"/>
  <Override ContentType="application/vnd.openxmlformats-officedocument.presentationml.slide+xml" PartName="/ppt/slides/slide209.xml"/>
  <Override ContentType="application/vnd.openxmlformats-officedocument.presentationml.slide+xml" PartName="/ppt/slides/slide210.xml"/>
  <Override ContentType="application/vnd.openxmlformats-officedocument.presentationml.slide+xml" PartName="/ppt/slides/slide211.xml"/>
  <Override ContentType="application/vnd.openxmlformats-officedocument.presentationml.slide+xml" PartName="/ppt/slides/slide212.xml"/>
  <Override ContentType="application/vnd.openxmlformats-officedocument.presentationml.slide+xml" PartName="/ppt/slides/slide213.xml"/>
  <Override ContentType="application/vnd.openxmlformats-officedocument.presentationml.slide+xml" PartName="/ppt/slides/slide214.xml"/>
  <Override ContentType="application/vnd.openxmlformats-officedocument.presentationml.slide+xml" PartName="/ppt/slides/slide215.xml"/>
  <Override ContentType="application/vnd.openxmlformats-officedocument.presentationml.slide+xml" PartName="/ppt/slides/slide216.xml"/>
  <Override ContentType="application/vnd.openxmlformats-officedocument.presentationml.slide+xml" PartName="/ppt/slides/slide217.xml"/>
  <Override ContentType="application/vnd.openxmlformats-officedocument.presentationml.slide+xml" PartName="/ppt/slides/slide218.xml"/>
  <Override ContentType="application/vnd.openxmlformats-officedocument.presentationml.slide+xml" PartName="/ppt/slides/slide219.xml"/>
  <Override ContentType="application/vnd.openxmlformats-officedocument.presentationml.slide+xml" PartName="/ppt/slides/slide220.xml"/>
  <Override ContentType="application/vnd.openxmlformats-officedocument.presentationml.slide+xml" PartName="/ppt/slides/slide221.xml"/>
  <Override ContentType="application/vnd.openxmlformats-officedocument.presentationml.slide+xml" PartName="/ppt/slides/slide222.xml"/>
  <Override ContentType="application/vnd.openxmlformats-officedocument.presentationml.slide+xml" PartName="/ppt/slides/slide223.xml"/>
  <Override ContentType="application/vnd.openxmlformats-officedocument.presentationml.slide+xml" PartName="/ppt/slides/slide224.xml"/>
  <Override ContentType="application/vnd.openxmlformats-officedocument.presentationml.slide+xml" PartName="/ppt/slides/slide225.xml"/>
  <Override ContentType="application/vnd.openxmlformats-officedocument.presentationml.slide+xml" PartName="/ppt/slides/slide226.xml"/>
  <Override ContentType="application/vnd.openxmlformats-officedocument.presentationml.slide+xml" PartName="/ppt/slides/slide227.xml"/>
  <Override ContentType="application/vnd.openxmlformats-officedocument.presentationml.slide+xml" PartName="/ppt/slides/slide228.xml"/>
  <Override ContentType="application/vnd.openxmlformats-officedocument.presentationml.slide+xml" PartName="/ppt/slides/slide229.xml"/>
  <Override ContentType="application/vnd.openxmlformats-officedocument.presentationml.slide+xml" PartName="/ppt/slides/slide230.xml"/>
  <Override ContentType="application/vnd.openxmlformats-officedocument.presentationml.slide+xml" PartName="/ppt/slides/slide231.xml"/>
  <Override ContentType="application/vnd.openxmlformats-officedocument.presentationml.slide+xml" PartName="/ppt/slides/slide232.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inkml+xml" PartName="/ppt/ink/ink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inkml+xml" PartName="/ppt/ink/ink2.xml"/>
  <Override ContentType="application/inkml+xml" PartName="/ppt/ink/ink3.xml"/>
  <Override ContentType="application/vnd.openxmlformats-officedocument.presentationml.notesSlide+xml" PartName="/ppt/notesSlides/notesSlide16.xml"/>
  <Override ContentType="application/inkml+xml" PartName="/ppt/ink/ink4.xml"/>
  <Override ContentType="application/inkml+xml" PartName="/ppt/ink/ink5.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officedocument.presentationml.notesSlide+xml" PartName="/ppt/notesSlides/notesSlide91.xml"/>
  <Override ContentType="application/vnd.openxmlformats-officedocument.presentationml.notesSlide+xml" PartName="/ppt/notesSlides/notesSlide92.xml"/>
  <Override ContentType="application/vnd.openxmlformats-officedocument.presentationml.notesSlide+xml" PartName="/ppt/notesSlides/notesSlide93.xml"/>
  <Override ContentType="application/vnd.openxmlformats-officedocument.presentationml.notesSlide+xml" PartName="/ppt/notesSlides/notesSlide94.xml"/>
  <Override ContentType="application/vnd.openxmlformats-officedocument.presentationml.notesSlide+xml" PartName="/ppt/notesSlides/notesSlide95.xml"/>
  <Override ContentType="application/vnd.openxmlformats-officedocument.presentationml.notesSlide+xml" PartName="/ppt/notesSlides/notesSlide96.xml"/>
  <Override ContentType="application/vnd.openxmlformats-officedocument.presentationml.notesSlide+xml" PartName="/ppt/notesSlides/notesSlide97.xml"/>
  <Override ContentType="application/vnd.openxmlformats-officedocument.presentationml.notesSlide+xml" PartName="/ppt/notesSlides/notesSlide98.xml"/>
  <Override ContentType="application/vnd.openxmlformats-officedocument.presentationml.notesSlide+xml" PartName="/ppt/notesSlides/notesSlide99.xml"/>
  <Override ContentType="application/vnd.openxmlformats-officedocument.presentationml.notesSlide+xml" PartName="/ppt/notesSlides/notesSlide100.xml"/>
  <Override ContentType="application/vnd.openxmlformats-officedocument.presentationml.notesSlide+xml" PartName="/ppt/notesSlides/notesSlide101.xml"/>
  <Override ContentType="application/vnd.openxmlformats-officedocument.presentationml.notesSlide+xml" PartName="/ppt/notesSlides/notesSlide102.xml"/>
  <Override ContentType="application/vnd.openxmlformats-officedocument.presentationml.notesSlide+xml" PartName="/ppt/notesSlides/notesSlide103.xml"/>
  <Override ContentType="application/vnd.openxmlformats-officedocument.presentationml.notesSlide+xml" PartName="/ppt/notesSlides/notesSlide104.xml"/>
  <Override ContentType="application/vnd.openxmlformats-officedocument.presentationml.notesSlide+xml" PartName="/ppt/notesSlides/notesSlide105.xml"/>
  <Override ContentType="application/vnd.openxmlformats-officedocument.presentationml.notesSlide+xml" PartName="/ppt/notesSlides/notesSlide106.xml"/>
  <Override ContentType="application/vnd.openxmlformats-officedocument.presentationml.notesSlide+xml" PartName="/ppt/notesSlides/notesSlide107.xml"/>
  <Override ContentType="application/vnd.openxmlformats-officedocument.presentationml.notesSlide+xml" PartName="/ppt/notesSlides/notesSlide108.xml"/>
  <Override ContentType="application/vnd.openxmlformats-officedocument.presentationml.notesSlide+xml" PartName="/ppt/notesSlides/notesSlide109.xml"/>
  <Override ContentType="application/vnd.openxmlformats-officedocument.presentationml.notesSlide+xml" PartName="/ppt/notesSlides/notesSlide110.xml"/>
  <Override ContentType="application/vnd.openxmlformats-officedocument.presentationml.notesSlide+xml" PartName="/ppt/notesSlides/notesSlide111.xml"/>
  <Override ContentType="application/vnd.openxmlformats-officedocument.presentationml.notesSlide+xml" PartName="/ppt/notesSlides/notesSlide112.xml"/>
  <Override ContentType="application/vnd.openxmlformats-officedocument.presentationml.notesSlide+xml" PartName="/ppt/notesSlides/notesSlide113.xml"/>
  <Override ContentType="application/vnd.openxmlformats-officedocument.presentationml.notesSlide+xml" PartName="/ppt/notesSlides/notesSlide114.xml"/>
  <Override ContentType="application/vnd.openxmlformats-officedocument.presentationml.notesSlide+xml" PartName="/ppt/notesSlides/notesSlide115.xml"/>
  <Override ContentType="application/vnd.openxmlformats-officedocument.presentationml.notesSlide+xml" PartName="/ppt/notesSlides/notesSlide116.xml"/>
  <Override ContentType="application/vnd.openxmlformats-officedocument.presentationml.notesSlide+xml" PartName="/ppt/notesSlides/notesSlide117.xml"/>
  <Override ContentType="application/vnd.openxmlformats-officedocument.presentationml.notesSlide+xml" PartName="/ppt/notesSlides/notesSlide118.xml"/>
  <Override ContentType="application/vnd.openxmlformats-officedocument.presentationml.notesSlide+xml" PartName="/ppt/notesSlides/notesSlide119.xml"/>
  <Override ContentType="application/vnd.openxmlformats-officedocument.presentationml.notesSlide+xml" PartName="/ppt/notesSlides/notesSlide120.xml"/>
  <Override ContentType="application/vnd.openxmlformats-officedocument.presentationml.notesSlide+xml" PartName="/ppt/notesSlides/notesSlide121.xml"/>
  <Override ContentType="application/vnd.openxmlformats-officedocument.presentationml.notesSlide+xml" PartName="/ppt/notesSlides/notesSlide122.xml"/>
  <Override ContentType="application/vnd.openxmlformats-officedocument.presentationml.notesSlide+xml" PartName="/ppt/notesSlides/notesSlide123.xml"/>
  <Override ContentType="application/vnd.openxmlformats-officedocument.presentationml.notesSlide+xml" PartName="/ppt/notesSlides/notesSlide124.xml"/>
  <Override ContentType="application/vnd.openxmlformats-officedocument.presentationml.notesSlide+xml" PartName="/ppt/notesSlides/notesSlide125.xml"/>
  <Override ContentType="application/vnd.openxmlformats-officedocument.presentationml.notesSlide+xml" PartName="/ppt/notesSlides/notesSlide126.xml"/>
  <Override ContentType="application/vnd.openxmlformats-officedocument.presentationml.notesSlide+xml" PartName="/ppt/notesSlides/notesSlide127.xml"/>
  <Override ContentType="application/vnd.openxmlformats-officedocument.presentationml.notesSlide+xml" PartName="/ppt/notesSlides/notesSlide128.xml"/>
  <Override ContentType="application/vnd.openxmlformats-officedocument.presentationml.notesSlide+xml" PartName="/ppt/notesSlides/notesSlide129.xml"/>
  <Override ContentType="application/vnd.openxmlformats-officedocument.presentationml.notesSlide+xml" PartName="/ppt/notesSlides/notesSlide130.xml"/>
  <Override ContentType="application/vnd.openxmlformats-officedocument.presentationml.notesSlide+xml" PartName="/ppt/notesSlides/notesSlide131.xml"/>
  <Override ContentType="application/vnd.openxmlformats-officedocument.presentationml.notesSlide+xml" PartName="/ppt/notesSlides/notesSlide132.xml"/>
  <Override ContentType="application/vnd.openxmlformats-officedocument.presentationml.notesSlide+xml" PartName="/ppt/notesSlides/notesSlide133.xml"/>
  <Override ContentType="application/vnd.openxmlformats-officedocument.presentationml.notesSlide+xml" PartName="/ppt/notesSlides/notesSlide134.xml"/>
  <Override ContentType="application/vnd.openxmlformats-officedocument.presentationml.notesSlide+xml" PartName="/ppt/notesSlides/notesSlide135.xml"/>
  <Override ContentType="application/vnd.openxmlformats-officedocument.presentationml.notesSlide+xml" PartName="/ppt/notesSlides/notesSlide136.xml"/>
  <Override ContentType="application/vnd.openxmlformats-officedocument.presentationml.notesSlide+xml" PartName="/ppt/notesSlides/notesSlide137.xml"/>
  <Override ContentType="application/vnd.openxmlformats-officedocument.presentationml.notesSlide+xml" PartName="/ppt/notesSlides/notesSlide138.xml"/>
  <Override ContentType="application/vnd.openxmlformats-officedocument.presentationml.notesSlide+xml" PartName="/ppt/notesSlides/notesSlide139.xml"/>
  <Override ContentType="application/vnd.openxmlformats-officedocument.presentationml.notesSlide+xml" PartName="/ppt/notesSlides/notesSlide140.xml"/>
  <Override ContentType="application/vnd.openxmlformats-officedocument.presentationml.notesSlide+xml" PartName="/ppt/notesSlides/notesSlide141.xml"/>
  <Override ContentType="application/vnd.openxmlformats-officedocument.presentationml.notesSlide+xml" PartName="/ppt/notesSlides/notesSlide142.xml"/>
  <Override ContentType="application/vnd.openxmlformats-officedocument.presentationml.notesSlide+xml" PartName="/ppt/notesSlides/notesSlide143.xml"/>
  <Override ContentType="application/vnd.openxmlformats-officedocument.presentationml.notesSlide+xml" PartName="/ppt/notesSlides/notesSlide144.xml"/>
  <Override ContentType="application/vnd.openxmlformats-officedocument.presentationml.notesSlide+xml" PartName="/ppt/notesSlides/notesSlide145.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4"/>
  </p:notesMasterIdLst>
  <p:sldIdLst>
    <p:sldId id="256" r:id="rId2"/>
    <p:sldId id="1084" r:id="rId3"/>
    <p:sldId id="5013" r:id="rId4"/>
    <p:sldId id="3550" r:id="rId5"/>
    <p:sldId id="3560" r:id="rId6"/>
    <p:sldId id="4338" r:id="rId7"/>
    <p:sldId id="3561" r:id="rId8"/>
    <p:sldId id="2346" r:id="rId9"/>
    <p:sldId id="3626" r:id="rId10"/>
    <p:sldId id="1087" r:id="rId11"/>
    <p:sldId id="4381" r:id="rId12"/>
    <p:sldId id="4382" r:id="rId13"/>
    <p:sldId id="3565" r:id="rId14"/>
    <p:sldId id="4945" r:id="rId15"/>
    <p:sldId id="4936" r:id="rId16"/>
    <p:sldId id="4760" r:id="rId17"/>
    <p:sldId id="4759" r:id="rId18"/>
    <p:sldId id="4471" r:id="rId19"/>
    <p:sldId id="5027" r:id="rId20"/>
    <p:sldId id="5028" r:id="rId21"/>
    <p:sldId id="5029" r:id="rId22"/>
    <p:sldId id="5030" r:id="rId23"/>
    <p:sldId id="5050" r:id="rId24"/>
    <p:sldId id="5051" r:id="rId25"/>
    <p:sldId id="5052" r:id="rId26"/>
    <p:sldId id="5053" r:id="rId27"/>
    <p:sldId id="5054" r:id="rId28"/>
    <p:sldId id="5055" r:id="rId29"/>
    <p:sldId id="5170" r:id="rId30"/>
    <p:sldId id="5035" r:id="rId31"/>
    <p:sldId id="5049" r:id="rId32"/>
    <p:sldId id="5064" r:id="rId33"/>
    <p:sldId id="5065" r:id="rId34"/>
    <p:sldId id="5344" r:id="rId35"/>
    <p:sldId id="5343" r:id="rId36"/>
    <p:sldId id="5036" r:id="rId37"/>
    <p:sldId id="5171" r:id="rId38"/>
    <p:sldId id="5031" r:id="rId39"/>
    <p:sldId id="5310" r:id="rId40"/>
    <p:sldId id="5034" r:id="rId41"/>
    <p:sldId id="5067" r:id="rId42"/>
    <p:sldId id="1219" r:id="rId43"/>
    <p:sldId id="1220" r:id="rId44"/>
    <p:sldId id="2478" r:id="rId45"/>
    <p:sldId id="1172" r:id="rId46"/>
    <p:sldId id="4705" r:id="rId47"/>
    <p:sldId id="4783" r:id="rId48"/>
    <p:sldId id="4869" r:id="rId49"/>
    <p:sldId id="4854" r:id="rId50"/>
    <p:sldId id="4531" r:id="rId51"/>
    <p:sldId id="4855" r:id="rId52"/>
    <p:sldId id="4856" r:id="rId53"/>
    <p:sldId id="401" r:id="rId54"/>
    <p:sldId id="403" r:id="rId55"/>
    <p:sldId id="404" r:id="rId56"/>
    <p:sldId id="405" r:id="rId57"/>
    <p:sldId id="4538" r:id="rId58"/>
    <p:sldId id="4540" r:id="rId59"/>
    <p:sldId id="4866" r:id="rId60"/>
    <p:sldId id="412" r:id="rId61"/>
    <p:sldId id="415" r:id="rId62"/>
    <p:sldId id="4545" r:id="rId63"/>
    <p:sldId id="421" r:id="rId64"/>
    <p:sldId id="5339" r:id="rId65"/>
    <p:sldId id="5340" r:id="rId66"/>
    <p:sldId id="4868" r:id="rId67"/>
    <p:sldId id="4309" r:id="rId68"/>
    <p:sldId id="429" r:id="rId69"/>
    <p:sldId id="430" r:id="rId70"/>
    <p:sldId id="4562" r:id="rId71"/>
    <p:sldId id="4569" r:id="rId72"/>
    <p:sldId id="4573" r:id="rId73"/>
    <p:sldId id="5345" r:id="rId74"/>
    <p:sldId id="5346" r:id="rId75"/>
    <p:sldId id="5347" r:id="rId76"/>
    <p:sldId id="5348" r:id="rId77"/>
    <p:sldId id="5350" r:id="rId78"/>
    <p:sldId id="5352" r:id="rId79"/>
    <p:sldId id="5353" r:id="rId80"/>
    <p:sldId id="4918" r:id="rId81"/>
    <p:sldId id="4919" r:id="rId82"/>
    <p:sldId id="4998" r:id="rId83"/>
    <p:sldId id="4912" r:id="rId84"/>
    <p:sldId id="4577" r:id="rId85"/>
    <p:sldId id="4578" r:id="rId86"/>
    <p:sldId id="4579" r:id="rId87"/>
    <p:sldId id="4580" r:id="rId88"/>
    <p:sldId id="5349" r:id="rId89"/>
    <p:sldId id="5351" r:id="rId90"/>
    <p:sldId id="4928" r:id="rId91"/>
    <p:sldId id="4929" r:id="rId92"/>
    <p:sldId id="4581" r:id="rId93"/>
    <p:sldId id="4329" r:id="rId94"/>
    <p:sldId id="4330" r:id="rId95"/>
    <p:sldId id="4331" r:id="rId96"/>
    <p:sldId id="4587" r:id="rId97"/>
    <p:sldId id="4643" r:id="rId98"/>
    <p:sldId id="4332" r:id="rId99"/>
    <p:sldId id="4582" r:id="rId100"/>
    <p:sldId id="4583" r:id="rId101"/>
    <p:sldId id="4584" r:id="rId102"/>
    <p:sldId id="4588" r:id="rId103"/>
    <p:sldId id="4586" r:id="rId104"/>
    <p:sldId id="4930" r:id="rId105"/>
    <p:sldId id="4931" r:id="rId106"/>
    <p:sldId id="4333" r:id="rId107"/>
    <p:sldId id="402" r:id="rId108"/>
    <p:sldId id="4589" r:id="rId109"/>
    <p:sldId id="4336" r:id="rId110"/>
    <p:sldId id="4334" r:id="rId111"/>
    <p:sldId id="4644" r:id="rId112"/>
    <p:sldId id="4592" r:id="rId113"/>
    <p:sldId id="4590" r:id="rId114"/>
    <p:sldId id="4591" r:id="rId115"/>
    <p:sldId id="4646" r:id="rId116"/>
    <p:sldId id="4593" r:id="rId117"/>
    <p:sldId id="4595" r:id="rId118"/>
    <p:sldId id="4596" r:id="rId119"/>
    <p:sldId id="4766" r:id="rId120"/>
    <p:sldId id="4767" r:id="rId121"/>
    <p:sldId id="4601" r:id="rId122"/>
    <p:sldId id="4597" r:id="rId123"/>
    <p:sldId id="4602" r:id="rId124"/>
    <p:sldId id="4768" r:id="rId125"/>
    <p:sldId id="4932" r:id="rId126"/>
    <p:sldId id="4933" r:id="rId127"/>
    <p:sldId id="4913" r:id="rId128"/>
    <p:sldId id="4647" r:id="rId129"/>
    <p:sldId id="4339" r:id="rId130"/>
    <p:sldId id="4607" r:id="rId131"/>
    <p:sldId id="4769" r:id="rId132"/>
    <p:sldId id="4342" r:id="rId133"/>
    <p:sldId id="4770" r:id="rId134"/>
    <p:sldId id="4337" r:id="rId135"/>
    <p:sldId id="4771" r:id="rId136"/>
    <p:sldId id="4772" r:id="rId137"/>
    <p:sldId id="4773" r:id="rId138"/>
    <p:sldId id="4340" r:id="rId139"/>
    <p:sldId id="4648" r:id="rId140"/>
    <p:sldId id="4341" r:id="rId141"/>
    <p:sldId id="4612" r:id="rId142"/>
    <p:sldId id="4774" r:id="rId143"/>
    <p:sldId id="4343" r:id="rId144"/>
    <p:sldId id="4775" r:id="rId145"/>
    <p:sldId id="4613" r:id="rId146"/>
    <p:sldId id="4934" r:id="rId147"/>
    <p:sldId id="4935" r:id="rId148"/>
    <p:sldId id="4776" r:id="rId149"/>
    <p:sldId id="4777" r:id="rId150"/>
    <p:sldId id="4778" r:id="rId151"/>
    <p:sldId id="4779" r:id="rId152"/>
    <p:sldId id="382" r:id="rId153"/>
    <p:sldId id="4780" r:id="rId154"/>
    <p:sldId id="4781" r:id="rId155"/>
    <p:sldId id="4782" r:id="rId156"/>
    <p:sldId id="4914" r:id="rId157"/>
    <p:sldId id="4784" r:id="rId158"/>
    <p:sldId id="4785" r:id="rId159"/>
    <p:sldId id="4786" r:id="rId160"/>
    <p:sldId id="4787" r:id="rId161"/>
    <p:sldId id="4788" r:id="rId162"/>
    <p:sldId id="4789" r:id="rId163"/>
    <p:sldId id="4790" r:id="rId164"/>
    <p:sldId id="4791" r:id="rId165"/>
    <p:sldId id="4792" r:id="rId166"/>
    <p:sldId id="4793" r:id="rId167"/>
    <p:sldId id="4794" r:id="rId168"/>
    <p:sldId id="4795" r:id="rId169"/>
    <p:sldId id="4796" r:id="rId170"/>
    <p:sldId id="4797" r:id="rId171"/>
    <p:sldId id="4798" r:id="rId172"/>
    <p:sldId id="4799" r:id="rId173"/>
    <p:sldId id="387" r:id="rId174"/>
    <p:sldId id="4627" r:id="rId175"/>
    <p:sldId id="4800" r:id="rId176"/>
    <p:sldId id="4801" r:id="rId177"/>
    <p:sldId id="4666" r:id="rId178"/>
    <p:sldId id="4802" r:id="rId179"/>
    <p:sldId id="4803" r:id="rId180"/>
    <p:sldId id="389" r:id="rId181"/>
    <p:sldId id="4804" r:id="rId182"/>
    <p:sldId id="4664" r:id="rId183"/>
    <p:sldId id="4665" r:id="rId184"/>
    <p:sldId id="4667" r:id="rId185"/>
    <p:sldId id="390" r:id="rId186"/>
    <p:sldId id="4628" r:id="rId187"/>
    <p:sldId id="4805" r:id="rId188"/>
    <p:sldId id="4636" r:id="rId189"/>
    <p:sldId id="4669" r:id="rId190"/>
    <p:sldId id="4806" r:id="rId191"/>
    <p:sldId id="4629" r:id="rId192"/>
    <p:sldId id="391" r:id="rId193"/>
    <p:sldId id="392" r:id="rId194"/>
    <p:sldId id="4807" r:id="rId195"/>
    <p:sldId id="396" r:id="rId196"/>
    <p:sldId id="4808" r:id="rId197"/>
    <p:sldId id="397" r:id="rId198"/>
    <p:sldId id="4809" r:id="rId199"/>
    <p:sldId id="4524" r:id="rId200"/>
    <p:sldId id="4810" r:id="rId201"/>
    <p:sldId id="4915" r:id="rId202"/>
    <p:sldId id="4637" r:id="rId203"/>
    <p:sldId id="4639" r:id="rId204"/>
    <p:sldId id="4525" r:id="rId205"/>
    <p:sldId id="4634" r:id="rId206"/>
    <p:sldId id="4526" r:id="rId207"/>
    <p:sldId id="4635" r:id="rId208"/>
    <p:sldId id="4640" r:id="rId209"/>
    <p:sldId id="4527" r:id="rId210"/>
    <p:sldId id="4528" r:id="rId211"/>
    <p:sldId id="4727" r:id="rId212"/>
    <p:sldId id="4749" r:id="rId213"/>
    <p:sldId id="4750" r:id="rId214"/>
    <p:sldId id="4946" r:id="rId215"/>
    <p:sldId id="4752" r:id="rId216"/>
    <p:sldId id="4754" r:id="rId217"/>
    <p:sldId id="4755" r:id="rId218"/>
    <p:sldId id="4756" r:id="rId219"/>
    <p:sldId id="4757" r:id="rId220"/>
    <p:sldId id="4758" r:id="rId221"/>
    <p:sldId id="5341" r:id="rId222"/>
    <p:sldId id="394" r:id="rId223"/>
    <p:sldId id="5342" r:id="rId224"/>
    <p:sldId id="4947" r:id="rId225"/>
    <p:sldId id="4387" r:id="rId226"/>
    <p:sldId id="4380" r:id="rId227"/>
    <p:sldId id="4724" r:id="rId228"/>
    <p:sldId id="4725" r:id="rId229"/>
    <p:sldId id="4720" r:id="rId230"/>
    <p:sldId id="4721" r:id="rId231"/>
    <p:sldId id="4722" r:id="rId232"/>
    <p:sldId id="4723" r:id="rId2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44"/>
    <p:restoredTop sz="94430"/>
  </p:normalViewPr>
  <p:slideViewPr>
    <p:cSldViewPr snapToGrid="0" snapToObjects="1">
      <p:cViewPr varScale="1">
        <p:scale>
          <a:sx n="186" d="100"/>
          <a:sy n="186" d="100"/>
        </p:scale>
        <p:origin x="216" y="4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tableStyles" Target="tableStyle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presProps" Target="pres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0T06:53:51.378"/>
    </inkml:context>
    <inkml:brush xml:id="br0">
      <inkml:brushProperty name="width" value="0.05" units="cm"/>
      <inkml:brushProperty name="height" value="0.05" units="cm"/>
      <inkml:brushProperty name="color" value="#E71224"/>
    </inkml:brush>
  </inkml:definitions>
  <inkml:trace contextRef="#ctx0" brushRef="#br0">390 1 24575,'-11'0'0,"1"0"0,0 0 0,-1 0 0,1 0 0,-1 0 0,-5 0 0,4 0 0,-4 0 0,0 0 0,4 0 0,-14 0 0,13 0 0,-18 0 0,18 0 0,-8 0 0,11 0 0,-1 0 0,1 0 0,-6 0 0,4 0 0,-10 0 0,10 0 0,-4 0 0,6 0 0,-1 0 0,1 0 0,4 4 0,2 2 0,4 4 0,0 1 0,0-1 0,0 1 0,0-1 0,0 1 0,0-1 0,0 0 0,0 1 0,0-1 0,0 1 0,0-1 0,0 1 0,0-1 0,0 0 0,0 5 0,0-3 0,0 3 0,0-5 0,0 1 0,0-1 0,0 1 0,4-1 0,-3 1 0,4-1 0,0 0 0,-4 1 0,3-1 0,-4 1 0,5-6 0,-4 5 0,4-4 0,-5 4 0,0 0 0,0 1 0,5 15 0,-4-6 0,4 24 0,-5-18 0,6 24 0,-5-22 0,4 12 0,-5-17 0,5 5 0,-4 3 0,3 3 0,-4-3 0,0 2 0,0-9 0,0-2 0,0 0 0,0-10 0,5 4 0,-4-5 0,4-1 0,-5 0 0,5 1 0,0-5 0,6-2 0,-1-4 0,1 0 0,5 0 0,-4-4 0,9-3 0,-3-9 0,-1 4 0,5-5 0,-10 7 0,20-7 0,-5 10 0,25-9 0,-11 15 0,32-4 0,-20 5 0,20 0 0,-18 0 0,1 0 0,0 0 0,0 0 0,0 0 0,17 0 0,-21 0 0,29 6 0,-38 1 0,17 6 0,-21 0 0,1-2 0,-9 1 0,1-6 0,-7 4 0,7-9 0,-7 5 0,2-1 0,-9-4 0,8 4 0,-7-5 0,14 0 0,-15 0 0,13 0 0,-18 0 0,13 0 0,-15 0 0,15 0 0,-13 0 0,12 0 0,-13 0 0,3 0 0,-5 0 0,-4-4 0,-2-2 0,-8 0 0,-2-3 0,0 3 0,-3 0 0,8-3 0,-4 3 0,5-4 0,0-1 0,0 1 0,0-1 0,0 1 0,0-1 0,0 1 0,0 0 0,0-1 0,0 1 0,0-1 0,0 1 0,0 0 0,0-1 0,0 1 0,0-1 0,0 1 0,0-1 0,0 1 0,0 0 0,0-1 0,0 1 0,0-1 0,0 1 0,0-1 0,5 1 0,-4-6 0,8 4 0,-8-10 0,9 5 0,-3-23 0,-1 12 0,4-12 0,-9 22 0,8-2 0,-8 8 0,9-8 0,-9 9 0,3-4 0,-4-1 0,0 4 0,0-10 0,0 4 0,0-5 0,0 0 0,0-10 0,0 7 0,0-8 0,0 17 0,0 1 0,0 5 0,-10 5 0,-3 2 0,-10 4 0,-7 0 0,-1 0 0,-1 0 0,-5 0 0,6 0 0,-8 0 0,-9 0 0,7 0 0,-25 0 0,24 0 0,-39 0 0,37 0 0,-30 0 0,34 0 0,-26-12 0,23 10 0,-22-10 0,24 7 0,-25 3 0,23-4 0,-37 6 0,36 0 0,-36 0 0,44 0 0,-18 0 0,29 0 0,-15 0 0,14 0 0,-6 0 0,19-4 0,-1 3 0,8-4 0,1 0 0,5 4 0,18-3 0,-9 4 0,8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3:31.935"/>
    </inkml:context>
    <inkml:brush xml:id="br0">
      <inkml:brushProperty name="width" value="0.05" units="cm"/>
      <inkml:brushProperty name="height" value="0.05" units="cm"/>
      <inkml:brushProperty name="color" value="#E71224"/>
    </inkml:brush>
  </inkml:definitions>
  <inkml:trace contextRef="#ctx0" brushRef="#br0">0 429 24575,'53'0'0,"6"-7"0,38-3 0,-9 0 0,9-6 0,-12 7 0,1-9 0,0 1 0,-1 8 0,1-6 0,-1 5 0,-9-7 0,7 8 0,-17-5 0,7 12 0,-19-11 0,7 11 0,-15-4 0,6-1 0,-9 6 0,1-6 0,-1 7 0,0 0 0,1 0 0,-1 0 0,1 0 0,-1 0 0,1-6 0,8 4 0,-7-5 0,16 7 0,-6 0 0,-1-6 0,7 4 0,-15-4 0,15-1 0,-7 5 0,9-5 0,0 0 0,0 5 0,1-5 0,-1 0 0,0 5 0,0-5 0,-9 7 0,7-7 0,-15 6 0,15-6 0,-16 7 0,16 0 0,-15-7 0,15 5 0,-15-4 0,15-1 0,-16 5 0,16-5 0,-15 1 0,15 4 0,-16-4 0,7-1 0,-8 5 0,-1-10 0,9 10 0,3-12 0,-1 13 0,-2-6 0,1 0 0,-8 5 0,7-5 0,-8 7 0,-1 0 0,1 0 0,-1 0 0,1 0 0,-1 0 0,0 0 0,10 0 0,-8 0 0,16 0 0,-7 0 0,10-7 0,-1 5 0,0-5 0,0 7 0,0-7 0,0 5 0,0-5 0,-8 7 0,6 0 0,-16 0 0,8 0 0,-10 0 0,0 0 0,-7 0 0,-2 6 0,0-5 0,-6 11 0,0-11 0,4 5 0,-10-6 0,12 0 0,0 6 0,1-4 0,1 4 0,6-6 0,-6 0 0,16 0 0,-7 0 0,8 0 0,-10 0 0,0 0 0,-7 0 0,6 0 0,-14 0 0,6 0 0,-8 0 0,0 0 0,-6 0 0,5 0 0,-12 0 0,6 0 0,-7 0 0,-1 0 0,1 0 0,0 0 0,0 0 0,0 0 0,0 0 0,0 0 0,6 0 0,2 0 0,14 0 0,1-6 0,9 4 0,-1-4 0,-7 6 0,6 0 0,-21-5 0,12 3 0,-20-3 0,5 5 0,-6 0 0,-5 0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3:38.663"/>
    </inkml:context>
    <inkml:brush xml:id="br0">
      <inkml:brushProperty name="width" value="0.05" units="cm"/>
      <inkml:brushProperty name="height" value="0.05" units="cm"/>
      <inkml:brushProperty name="color" value="#E71224"/>
    </inkml:brush>
  </inkml:definitions>
  <inkml:trace contextRef="#ctx0" brushRef="#br0">1 451 24575,'34'0'0,"-6"0"0,22 0 0,-3 0 0,16 0 0,0 0 0,0 0 0,0 0 0,0 0 0,1 0 0,-1 0 0,0 0 0,0 0 0,-9 0 0,7 0 0,-15 0 0,6 0 0,-8 0 0,-1 0 0,0 0 0,-7 0 0,6 0 0,-14 0 0,13 0 0,-5 0 0,8 0 0,-9 0 0,7 0 0,-6 0 0,7 0 0,1 0 0,-1-6 0,1 4 0,-1-11 0,0 5 0,1-7 0,-8 2 0,-3 5 0,-6-4 0,-1 10 0,0-9 0,1 9 0,-1-9 0,0 9 0,0-10 0,8 11 0,2-11 0,0 4 0,6 0 0,-7-4 0,9 4 0,-1-7 0,1 7 0,8-5 0,-7 4 0,8 1 0,-10-5 0,9 11 0,-6-11 0,6 12 0,0-13 0,-6 12 0,6-5 0,-9 7 0,1 0 0,8 0 0,-6 0 0,15 0 0,-7 0 0,0 0 0,7 0 0,-15 0 0,6 0 0,0 0 0,-6 0 0,15 0 0,-16-6 0,8 4 0,-10-11 0,9 5 0,-6-1 0,6-4 0,-9 11 0,1-11 0,-1 12 0,1-6 0,-8 1 0,-3 5 0,-6-5 0,-1 6 0,0 0 0,-6 0 0,5-6 0,2 5 0,18-5 0,1 0 0,15 4 0,-7-12 0,19 13 0,3-14 0,9 5 0,-9 1 0,-3 1 0,-19 2 0,-9 4 0,-11-4 0,-14 6 0,4 0 0,-10 0 0,4 0 0,-6 0 0,0 0 0,0 0 0,13 0 0,-3 0 0,20 0 0,-6 0 0,7 6 0,0-4 0,1 11 0,-1-5 0,1 6 0,-9 0 0,7 0 0,-14-1 0,6-5 0,0 4 0,-6-10 0,14 11 0,-14-12 0,13 6 0,-12-1 0,4-5 0,-6 5 0,-1-6 0,-6 5 0,-2-4 0,-6 5 0,0-6 0,0 0 0,0 0 0,-1 0 0,1 0 0,0 0 0,6 0 0,2 0 0,14 0 0,-6 0 0,14 0 0,-14 0 0,6 0 0,-8 0 0,-6 0 0,-2 0 0,-6 0 0,0 0 0,0 0 0,6 0 0,-4 0 0,4-6 0,0 5 0,2-10 0,14 9 0,2-10 0,0 5 0,5-1 0,-5-5 0,7 12 0,-7-6 0,-2 1 0,-14 5 0,-2-5 0,-6 6 0,0 0 0,0 0 0,-6 0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9:31.15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9:33.72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11/26/21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6</a:t>
            </a:fld>
            <a:endParaRPr lang="en-US"/>
          </a:p>
        </p:txBody>
      </p:sp>
    </p:spTree>
    <p:extLst>
      <p:ext uri="{BB962C8B-B14F-4D97-AF65-F5344CB8AC3E}">
        <p14:creationId xmlns:p14="http://schemas.microsoft.com/office/powerpoint/2010/main" val="3204787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59</a:t>
            </a:fld>
            <a:endParaRPr lang="en-US"/>
          </a:p>
        </p:txBody>
      </p:sp>
    </p:spTree>
    <p:extLst>
      <p:ext uri="{BB962C8B-B14F-4D97-AF65-F5344CB8AC3E}">
        <p14:creationId xmlns:p14="http://schemas.microsoft.com/office/powerpoint/2010/main" val="37698765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172</a:t>
            </a:fld>
            <a:endParaRPr lang="en-US"/>
          </a:p>
        </p:txBody>
      </p:sp>
    </p:spTree>
    <p:extLst>
      <p:ext uri="{BB962C8B-B14F-4D97-AF65-F5344CB8AC3E}">
        <p14:creationId xmlns:p14="http://schemas.microsoft.com/office/powerpoint/2010/main" val="23558016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173</a:t>
            </a:fld>
            <a:endParaRPr lang="en-US"/>
          </a:p>
        </p:txBody>
      </p:sp>
    </p:spTree>
    <p:extLst>
      <p:ext uri="{BB962C8B-B14F-4D97-AF65-F5344CB8AC3E}">
        <p14:creationId xmlns:p14="http://schemas.microsoft.com/office/powerpoint/2010/main" val="11981257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174</a:t>
            </a:fld>
            <a:endParaRPr lang="en-US"/>
          </a:p>
        </p:txBody>
      </p:sp>
    </p:spTree>
    <p:extLst>
      <p:ext uri="{BB962C8B-B14F-4D97-AF65-F5344CB8AC3E}">
        <p14:creationId xmlns:p14="http://schemas.microsoft.com/office/powerpoint/2010/main" val="3787478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175</a:t>
            </a:fld>
            <a:endParaRPr lang="en-US"/>
          </a:p>
        </p:txBody>
      </p:sp>
    </p:spTree>
    <p:extLst>
      <p:ext uri="{BB962C8B-B14F-4D97-AF65-F5344CB8AC3E}">
        <p14:creationId xmlns:p14="http://schemas.microsoft.com/office/powerpoint/2010/main" val="13700366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176</a:t>
            </a:fld>
            <a:endParaRPr lang="en-US"/>
          </a:p>
        </p:txBody>
      </p:sp>
    </p:spTree>
    <p:extLst>
      <p:ext uri="{BB962C8B-B14F-4D97-AF65-F5344CB8AC3E}">
        <p14:creationId xmlns:p14="http://schemas.microsoft.com/office/powerpoint/2010/main" val="27918762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180</a:t>
            </a:fld>
            <a:endParaRPr lang="en-US"/>
          </a:p>
        </p:txBody>
      </p:sp>
    </p:spTree>
    <p:extLst>
      <p:ext uri="{BB962C8B-B14F-4D97-AF65-F5344CB8AC3E}">
        <p14:creationId xmlns:p14="http://schemas.microsoft.com/office/powerpoint/2010/main" val="23607731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185</a:t>
            </a:fld>
            <a:endParaRPr lang="en-US"/>
          </a:p>
        </p:txBody>
      </p:sp>
    </p:spTree>
    <p:extLst>
      <p:ext uri="{BB962C8B-B14F-4D97-AF65-F5344CB8AC3E}">
        <p14:creationId xmlns:p14="http://schemas.microsoft.com/office/powerpoint/2010/main" val="26822428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186</a:t>
            </a:fld>
            <a:endParaRPr lang="en-US"/>
          </a:p>
        </p:txBody>
      </p:sp>
    </p:spTree>
    <p:extLst>
      <p:ext uri="{BB962C8B-B14F-4D97-AF65-F5344CB8AC3E}">
        <p14:creationId xmlns:p14="http://schemas.microsoft.com/office/powerpoint/2010/main" val="27274049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187</a:t>
            </a:fld>
            <a:endParaRPr lang="en-US"/>
          </a:p>
        </p:txBody>
      </p:sp>
    </p:spTree>
    <p:extLst>
      <p:ext uri="{BB962C8B-B14F-4D97-AF65-F5344CB8AC3E}">
        <p14:creationId xmlns:p14="http://schemas.microsoft.com/office/powerpoint/2010/main" val="9856584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188</a:t>
            </a:fld>
            <a:endParaRPr lang="en-US"/>
          </a:p>
        </p:txBody>
      </p:sp>
    </p:spTree>
    <p:extLst>
      <p:ext uri="{BB962C8B-B14F-4D97-AF65-F5344CB8AC3E}">
        <p14:creationId xmlns:p14="http://schemas.microsoft.com/office/powerpoint/2010/main" val="2358833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60</a:t>
            </a:fld>
            <a:endParaRPr lang="en-US"/>
          </a:p>
        </p:txBody>
      </p:sp>
    </p:spTree>
    <p:extLst>
      <p:ext uri="{BB962C8B-B14F-4D97-AF65-F5344CB8AC3E}">
        <p14:creationId xmlns:p14="http://schemas.microsoft.com/office/powerpoint/2010/main" val="17371229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189</a:t>
            </a:fld>
            <a:endParaRPr lang="en-US"/>
          </a:p>
        </p:txBody>
      </p:sp>
    </p:spTree>
    <p:extLst>
      <p:ext uri="{BB962C8B-B14F-4D97-AF65-F5344CB8AC3E}">
        <p14:creationId xmlns:p14="http://schemas.microsoft.com/office/powerpoint/2010/main" val="158266550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190</a:t>
            </a:fld>
            <a:endParaRPr lang="en-US"/>
          </a:p>
        </p:txBody>
      </p:sp>
    </p:spTree>
    <p:extLst>
      <p:ext uri="{BB962C8B-B14F-4D97-AF65-F5344CB8AC3E}">
        <p14:creationId xmlns:p14="http://schemas.microsoft.com/office/powerpoint/2010/main" val="6010678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191</a:t>
            </a:fld>
            <a:endParaRPr lang="en-US"/>
          </a:p>
        </p:txBody>
      </p:sp>
    </p:spTree>
    <p:extLst>
      <p:ext uri="{BB962C8B-B14F-4D97-AF65-F5344CB8AC3E}">
        <p14:creationId xmlns:p14="http://schemas.microsoft.com/office/powerpoint/2010/main" val="34345703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192</a:t>
            </a:fld>
            <a:endParaRPr lang="en-US"/>
          </a:p>
        </p:txBody>
      </p:sp>
    </p:spTree>
    <p:extLst>
      <p:ext uri="{BB962C8B-B14F-4D97-AF65-F5344CB8AC3E}">
        <p14:creationId xmlns:p14="http://schemas.microsoft.com/office/powerpoint/2010/main" val="26458872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193</a:t>
            </a:fld>
            <a:endParaRPr lang="en-US"/>
          </a:p>
        </p:txBody>
      </p:sp>
    </p:spTree>
    <p:extLst>
      <p:ext uri="{BB962C8B-B14F-4D97-AF65-F5344CB8AC3E}">
        <p14:creationId xmlns:p14="http://schemas.microsoft.com/office/powerpoint/2010/main" val="310771491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194</a:t>
            </a:fld>
            <a:endParaRPr lang="en-US"/>
          </a:p>
        </p:txBody>
      </p:sp>
    </p:spTree>
    <p:extLst>
      <p:ext uri="{BB962C8B-B14F-4D97-AF65-F5344CB8AC3E}">
        <p14:creationId xmlns:p14="http://schemas.microsoft.com/office/powerpoint/2010/main" val="2455137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195</a:t>
            </a:fld>
            <a:endParaRPr lang="en-US"/>
          </a:p>
        </p:txBody>
      </p:sp>
    </p:spTree>
    <p:extLst>
      <p:ext uri="{BB962C8B-B14F-4D97-AF65-F5344CB8AC3E}">
        <p14:creationId xmlns:p14="http://schemas.microsoft.com/office/powerpoint/2010/main" val="31210156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196</a:t>
            </a:fld>
            <a:endParaRPr lang="en-US"/>
          </a:p>
        </p:txBody>
      </p:sp>
    </p:spTree>
    <p:extLst>
      <p:ext uri="{BB962C8B-B14F-4D97-AF65-F5344CB8AC3E}">
        <p14:creationId xmlns:p14="http://schemas.microsoft.com/office/powerpoint/2010/main" val="283274173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197</a:t>
            </a:fld>
            <a:endParaRPr lang="en-US"/>
          </a:p>
        </p:txBody>
      </p:sp>
    </p:spTree>
    <p:extLst>
      <p:ext uri="{BB962C8B-B14F-4D97-AF65-F5344CB8AC3E}">
        <p14:creationId xmlns:p14="http://schemas.microsoft.com/office/powerpoint/2010/main" val="97492591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198</a:t>
            </a:fld>
            <a:endParaRPr lang="en-US"/>
          </a:p>
        </p:txBody>
      </p:sp>
    </p:spTree>
    <p:extLst>
      <p:ext uri="{BB962C8B-B14F-4D97-AF65-F5344CB8AC3E}">
        <p14:creationId xmlns:p14="http://schemas.microsoft.com/office/powerpoint/2010/main" val="689921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61</a:t>
            </a:fld>
            <a:endParaRPr lang="en-US"/>
          </a:p>
        </p:txBody>
      </p:sp>
    </p:spTree>
    <p:extLst>
      <p:ext uri="{BB962C8B-B14F-4D97-AF65-F5344CB8AC3E}">
        <p14:creationId xmlns:p14="http://schemas.microsoft.com/office/powerpoint/2010/main" val="14596755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199</a:t>
            </a:fld>
            <a:endParaRPr lang="en-US"/>
          </a:p>
        </p:txBody>
      </p:sp>
    </p:spTree>
    <p:extLst>
      <p:ext uri="{BB962C8B-B14F-4D97-AF65-F5344CB8AC3E}">
        <p14:creationId xmlns:p14="http://schemas.microsoft.com/office/powerpoint/2010/main" val="7459974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200</a:t>
            </a:fld>
            <a:endParaRPr lang="en-US"/>
          </a:p>
        </p:txBody>
      </p:sp>
    </p:spTree>
    <p:extLst>
      <p:ext uri="{BB962C8B-B14F-4D97-AF65-F5344CB8AC3E}">
        <p14:creationId xmlns:p14="http://schemas.microsoft.com/office/powerpoint/2010/main" val="21033409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201</a:t>
            </a:fld>
            <a:endParaRPr lang="en-US"/>
          </a:p>
        </p:txBody>
      </p:sp>
    </p:spTree>
    <p:extLst>
      <p:ext uri="{BB962C8B-B14F-4D97-AF65-F5344CB8AC3E}">
        <p14:creationId xmlns:p14="http://schemas.microsoft.com/office/powerpoint/2010/main" val="27868481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202</a:t>
            </a:fld>
            <a:endParaRPr lang="en-US"/>
          </a:p>
        </p:txBody>
      </p:sp>
    </p:spTree>
    <p:extLst>
      <p:ext uri="{BB962C8B-B14F-4D97-AF65-F5344CB8AC3E}">
        <p14:creationId xmlns:p14="http://schemas.microsoft.com/office/powerpoint/2010/main" val="34633572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203</a:t>
            </a:fld>
            <a:endParaRPr lang="en-US"/>
          </a:p>
        </p:txBody>
      </p:sp>
    </p:spTree>
    <p:extLst>
      <p:ext uri="{BB962C8B-B14F-4D97-AF65-F5344CB8AC3E}">
        <p14:creationId xmlns:p14="http://schemas.microsoft.com/office/powerpoint/2010/main" val="176190514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204</a:t>
            </a:fld>
            <a:endParaRPr lang="en-US"/>
          </a:p>
        </p:txBody>
      </p:sp>
    </p:spTree>
    <p:extLst>
      <p:ext uri="{BB962C8B-B14F-4D97-AF65-F5344CB8AC3E}">
        <p14:creationId xmlns:p14="http://schemas.microsoft.com/office/powerpoint/2010/main" val="28973686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205</a:t>
            </a:fld>
            <a:endParaRPr lang="en-US"/>
          </a:p>
        </p:txBody>
      </p:sp>
    </p:spTree>
    <p:extLst>
      <p:ext uri="{BB962C8B-B14F-4D97-AF65-F5344CB8AC3E}">
        <p14:creationId xmlns:p14="http://schemas.microsoft.com/office/powerpoint/2010/main" val="8413558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206</a:t>
            </a:fld>
            <a:endParaRPr lang="en-US"/>
          </a:p>
        </p:txBody>
      </p:sp>
    </p:spTree>
    <p:extLst>
      <p:ext uri="{BB962C8B-B14F-4D97-AF65-F5344CB8AC3E}">
        <p14:creationId xmlns:p14="http://schemas.microsoft.com/office/powerpoint/2010/main" val="41581679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207</a:t>
            </a:fld>
            <a:endParaRPr lang="en-US"/>
          </a:p>
        </p:txBody>
      </p:sp>
    </p:spTree>
    <p:extLst>
      <p:ext uri="{BB962C8B-B14F-4D97-AF65-F5344CB8AC3E}">
        <p14:creationId xmlns:p14="http://schemas.microsoft.com/office/powerpoint/2010/main" val="28728066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208</a:t>
            </a:fld>
            <a:endParaRPr lang="en-US"/>
          </a:p>
        </p:txBody>
      </p:sp>
    </p:spTree>
    <p:extLst>
      <p:ext uri="{BB962C8B-B14F-4D97-AF65-F5344CB8AC3E}">
        <p14:creationId xmlns:p14="http://schemas.microsoft.com/office/powerpoint/2010/main" val="3679456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62</a:t>
            </a:fld>
            <a:endParaRPr lang="en-US"/>
          </a:p>
        </p:txBody>
      </p:sp>
    </p:spTree>
    <p:extLst>
      <p:ext uri="{BB962C8B-B14F-4D97-AF65-F5344CB8AC3E}">
        <p14:creationId xmlns:p14="http://schemas.microsoft.com/office/powerpoint/2010/main" val="6948296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209</a:t>
            </a:fld>
            <a:endParaRPr lang="en-US"/>
          </a:p>
        </p:txBody>
      </p:sp>
    </p:spTree>
    <p:extLst>
      <p:ext uri="{BB962C8B-B14F-4D97-AF65-F5344CB8AC3E}">
        <p14:creationId xmlns:p14="http://schemas.microsoft.com/office/powerpoint/2010/main" val="4943008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210</a:t>
            </a:fld>
            <a:endParaRPr lang="en-US"/>
          </a:p>
        </p:txBody>
      </p:sp>
    </p:spTree>
    <p:extLst>
      <p:ext uri="{BB962C8B-B14F-4D97-AF65-F5344CB8AC3E}">
        <p14:creationId xmlns:p14="http://schemas.microsoft.com/office/powerpoint/2010/main" val="412260435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212</a:t>
            </a:fld>
            <a:endParaRPr lang="en-US"/>
          </a:p>
        </p:txBody>
      </p:sp>
    </p:spTree>
    <p:extLst>
      <p:ext uri="{BB962C8B-B14F-4D97-AF65-F5344CB8AC3E}">
        <p14:creationId xmlns:p14="http://schemas.microsoft.com/office/powerpoint/2010/main" val="204543930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213</a:t>
            </a:fld>
            <a:endParaRPr lang="en-US"/>
          </a:p>
        </p:txBody>
      </p:sp>
    </p:spTree>
    <p:extLst>
      <p:ext uri="{BB962C8B-B14F-4D97-AF65-F5344CB8AC3E}">
        <p14:creationId xmlns:p14="http://schemas.microsoft.com/office/powerpoint/2010/main" val="179919148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214</a:t>
            </a:fld>
            <a:endParaRPr lang="en-US"/>
          </a:p>
        </p:txBody>
      </p:sp>
    </p:spTree>
    <p:extLst>
      <p:ext uri="{BB962C8B-B14F-4D97-AF65-F5344CB8AC3E}">
        <p14:creationId xmlns:p14="http://schemas.microsoft.com/office/powerpoint/2010/main" val="776392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215</a:t>
            </a:fld>
            <a:endParaRPr lang="en-US"/>
          </a:p>
        </p:txBody>
      </p:sp>
    </p:spTree>
    <p:extLst>
      <p:ext uri="{BB962C8B-B14F-4D97-AF65-F5344CB8AC3E}">
        <p14:creationId xmlns:p14="http://schemas.microsoft.com/office/powerpoint/2010/main" val="339555721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216</a:t>
            </a:fld>
            <a:endParaRPr lang="en-US"/>
          </a:p>
        </p:txBody>
      </p:sp>
    </p:spTree>
    <p:extLst>
      <p:ext uri="{BB962C8B-B14F-4D97-AF65-F5344CB8AC3E}">
        <p14:creationId xmlns:p14="http://schemas.microsoft.com/office/powerpoint/2010/main" val="6216319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217</a:t>
            </a:fld>
            <a:endParaRPr lang="en-US"/>
          </a:p>
        </p:txBody>
      </p:sp>
    </p:spTree>
    <p:extLst>
      <p:ext uri="{BB962C8B-B14F-4D97-AF65-F5344CB8AC3E}">
        <p14:creationId xmlns:p14="http://schemas.microsoft.com/office/powerpoint/2010/main" val="68563266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218</a:t>
            </a:fld>
            <a:endParaRPr lang="en-US"/>
          </a:p>
        </p:txBody>
      </p:sp>
    </p:spTree>
    <p:extLst>
      <p:ext uri="{BB962C8B-B14F-4D97-AF65-F5344CB8AC3E}">
        <p14:creationId xmlns:p14="http://schemas.microsoft.com/office/powerpoint/2010/main" val="41731966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219</a:t>
            </a:fld>
            <a:endParaRPr lang="en-US"/>
          </a:p>
        </p:txBody>
      </p:sp>
    </p:spTree>
    <p:extLst>
      <p:ext uri="{BB962C8B-B14F-4D97-AF65-F5344CB8AC3E}">
        <p14:creationId xmlns:p14="http://schemas.microsoft.com/office/powerpoint/2010/main" val="386864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63</a:t>
            </a:fld>
            <a:endParaRPr lang="en-US"/>
          </a:p>
        </p:txBody>
      </p:sp>
    </p:spTree>
    <p:extLst>
      <p:ext uri="{BB962C8B-B14F-4D97-AF65-F5344CB8AC3E}">
        <p14:creationId xmlns:p14="http://schemas.microsoft.com/office/powerpoint/2010/main" val="5483769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220</a:t>
            </a:fld>
            <a:endParaRPr lang="en-US"/>
          </a:p>
        </p:txBody>
      </p:sp>
    </p:spTree>
    <p:extLst>
      <p:ext uri="{BB962C8B-B14F-4D97-AF65-F5344CB8AC3E}">
        <p14:creationId xmlns:p14="http://schemas.microsoft.com/office/powerpoint/2010/main" val="8251026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221</a:t>
            </a:fld>
            <a:endParaRPr lang="en-US"/>
          </a:p>
        </p:txBody>
      </p:sp>
    </p:spTree>
    <p:extLst>
      <p:ext uri="{BB962C8B-B14F-4D97-AF65-F5344CB8AC3E}">
        <p14:creationId xmlns:p14="http://schemas.microsoft.com/office/powerpoint/2010/main" val="124543116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222</a:t>
            </a:fld>
            <a:endParaRPr lang="en-US"/>
          </a:p>
        </p:txBody>
      </p:sp>
    </p:spTree>
    <p:extLst>
      <p:ext uri="{BB962C8B-B14F-4D97-AF65-F5344CB8AC3E}">
        <p14:creationId xmlns:p14="http://schemas.microsoft.com/office/powerpoint/2010/main" val="244040945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223</a:t>
            </a:fld>
            <a:endParaRPr lang="en-US"/>
          </a:p>
        </p:txBody>
      </p:sp>
    </p:spTree>
    <p:extLst>
      <p:ext uri="{BB962C8B-B14F-4D97-AF65-F5344CB8AC3E}">
        <p14:creationId xmlns:p14="http://schemas.microsoft.com/office/powerpoint/2010/main" val="32812228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224</a:t>
            </a:fld>
            <a:endParaRPr lang="en-US"/>
          </a:p>
        </p:txBody>
      </p:sp>
    </p:spTree>
    <p:extLst>
      <p:ext uri="{BB962C8B-B14F-4D97-AF65-F5344CB8AC3E}">
        <p14:creationId xmlns:p14="http://schemas.microsoft.com/office/powerpoint/2010/main" val="3821801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229</a:t>
            </a:fld>
            <a:endParaRPr lang="en-US"/>
          </a:p>
        </p:txBody>
      </p:sp>
    </p:spTree>
    <p:extLst>
      <p:ext uri="{BB962C8B-B14F-4D97-AF65-F5344CB8AC3E}">
        <p14:creationId xmlns:p14="http://schemas.microsoft.com/office/powerpoint/2010/main" val="2754491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64</a:t>
            </a:fld>
            <a:endParaRPr lang="en-US"/>
          </a:p>
        </p:txBody>
      </p:sp>
    </p:spTree>
    <p:extLst>
      <p:ext uri="{BB962C8B-B14F-4D97-AF65-F5344CB8AC3E}">
        <p14:creationId xmlns:p14="http://schemas.microsoft.com/office/powerpoint/2010/main" val="3381110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65</a:t>
            </a:fld>
            <a:endParaRPr lang="en-US"/>
          </a:p>
        </p:txBody>
      </p:sp>
    </p:spTree>
    <p:extLst>
      <p:ext uri="{BB962C8B-B14F-4D97-AF65-F5344CB8AC3E}">
        <p14:creationId xmlns:p14="http://schemas.microsoft.com/office/powerpoint/2010/main" val="132407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66</a:t>
            </a:fld>
            <a:endParaRPr lang="en-US"/>
          </a:p>
        </p:txBody>
      </p:sp>
    </p:spTree>
    <p:extLst>
      <p:ext uri="{BB962C8B-B14F-4D97-AF65-F5344CB8AC3E}">
        <p14:creationId xmlns:p14="http://schemas.microsoft.com/office/powerpoint/2010/main" val="1939843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67</a:t>
            </a:fld>
            <a:endParaRPr lang="en-US"/>
          </a:p>
        </p:txBody>
      </p:sp>
    </p:spTree>
    <p:extLst>
      <p:ext uri="{BB962C8B-B14F-4D97-AF65-F5344CB8AC3E}">
        <p14:creationId xmlns:p14="http://schemas.microsoft.com/office/powerpoint/2010/main" val="3486208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68</a:t>
            </a:fld>
            <a:endParaRPr lang="en-US"/>
          </a:p>
        </p:txBody>
      </p:sp>
    </p:spTree>
    <p:extLst>
      <p:ext uri="{BB962C8B-B14F-4D97-AF65-F5344CB8AC3E}">
        <p14:creationId xmlns:p14="http://schemas.microsoft.com/office/powerpoint/2010/main" val="216714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48</a:t>
            </a:fld>
            <a:endParaRPr lang="en-US"/>
          </a:p>
        </p:txBody>
      </p:sp>
    </p:spTree>
    <p:extLst>
      <p:ext uri="{BB962C8B-B14F-4D97-AF65-F5344CB8AC3E}">
        <p14:creationId xmlns:p14="http://schemas.microsoft.com/office/powerpoint/2010/main" val="2685939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69</a:t>
            </a:fld>
            <a:endParaRPr lang="en-US"/>
          </a:p>
        </p:txBody>
      </p:sp>
    </p:spTree>
    <p:extLst>
      <p:ext uri="{BB962C8B-B14F-4D97-AF65-F5344CB8AC3E}">
        <p14:creationId xmlns:p14="http://schemas.microsoft.com/office/powerpoint/2010/main" val="3149294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70</a:t>
            </a:fld>
            <a:endParaRPr lang="en-US"/>
          </a:p>
        </p:txBody>
      </p:sp>
    </p:spTree>
    <p:extLst>
      <p:ext uri="{BB962C8B-B14F-4D97-AF65-F5344CB8AC3E}">
        <p14:creationId xmlns:p14="http://schemas.microsoft.com/office/powerpoint/2010/main" val="3694513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71</a:t>
            </a:fld>
            <a:endParaRPr lang="en-US"/>
          </a:p>
        </p:txBody>
      </p:sp>
    </p:spTree>
    <p:extLst>
      <p:ext uri="{BB962C8B-B14F-4D97-AF65-F5344CB8AC3E}">
        <p14:creationId xmlns:p14="http://schemas.microsoft.com/office/powerpoint/2010/main" val="4226818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72</a:t>
            </a:fld>
            <a:endParaRPr lang="en-US"/>
          </a:p>
        </p:txBody>
      </p:sp>
    </p:spTree>
    <p:extLst>
      <p:ext uri="{BB962C8B-B14F-4D97-AF65-F5344CB8AC3E}">
        <p14:creationId xmlns:p14="http://schemas.microsoft.com/office/powerpoint/2010/main" val="4002096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73</a:t>
            </a:fld>
            <a:endParaRPr lang="en-US"/>
          </a:p>
        </p:txBody>
      </p:sp>
    </p:spTree>
    <p:extLst>
      <p:ext uri="{BB962C8B-B14F-4D97-AF65-F5344CB8AC3E}">
        <p14:creationId xmlns:p14="http://schemas.microsoft.com/office/powerpoint/2010/main" val="2611086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74</a:t>
            </a:fld>
            <a:endParaRPr lang="en-US"/>
          </a:p>
        </p:txBody>
      </p:sp>
    </p:spTree>
    <p:extLst>
      <p:ext uri="{BB962C8B-B14F-4D97-AF65-F5344CB8AC3E}">
        <p14:creationId xmlns:p14="http://schemas.microsoft.com/office/powerpoint/2010/main" val="6542001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75</a:t>
            </a:fld>
            <a:endParaRPr lang="en-US"/>
          </a:p>
        </p:txBody>
      </p:sp>
    </p:spTree>
    <p:extLst>
      <p:ext uri="{BB962C8B-B14F-4D97-AF65-F5344CB8AC3E}">
        <p14:creationId xmlns:p14="http://schemas.microsoft.com/office/powerpoint/2010/main" val="1294245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76</a:t>
            </a:fld>
            <a:endParaRPr lang="en-US"/>
          </a:p>
        </p:txBody>
      </p:sp>
    </p:spTree>
    <p:extLst>
      <p:ext uri="{BB962C8B-B14F-4D97-AF65-F5344CB8AC3E}">
        <p14:creationId xmlns:p14="http://schemas.microsoft.com/office/powerpoint/2010/main" val="16402270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78</a:t>
            </a:fld>
            <a:endParaRPr lang="en-US"/>
          </a:p>
        </p:txBody>
      </p:sp>
    </p:spTree>
    <p:extLst>
      <p:ext uri="{BB962C8B-B14F-4D97-AF65-F5344CB8AC3E}">
        <p14:creationId xmlns:p14="http://schemas.microsoft.com/office/powerpoint/2010/main" val="3140946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79</a:t>
            </a:fld>
            <a:endParaRPr lang="en-US"/>
          </a:p>
        </p:txBody>
      </p:sp>
    </p:spTree>
    <p:extLst>
      <p:ext uri="{BB962C8B-B14F-4D97-AF65-F5344CB8AC3E}">
        <p14:creationId xmlns:p14="http://schemas.microsoft.com/office/powerpoint/2010/main" val="300763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49</a:t>
            </a:fld>
            <a:endParaRPr lang="en-US"/>
          </a:p>
        </p:txBody>
      </p:sp>
    </p:spTree>
    <p:extLst>
      <p:ext uri="{BB962C8B-B14F-4D97-AF65-F5344CB8AC3E}">
        <p14:creationId xmlns:p14="http://schemas.microsoft.com/office/powerpoint/2010/main" val="3258441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83</a:t>
            </a:fld>
            <a:endParaRPr lang="en-US"/>
          </a:p>
        </p:txBody>
      </p:sp>
    </p:spTree>
    <p:extLst>
      <p:ext uri="{BB962C8B-B14F-4D97-AF65-F5344CB8AC3E}">
        <p14:creationId xmlns:p14="http://schemas.microsoft.com/office/powerpoint/2010/main" val="2430783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84</a:t>
            </a:fld>
            <a:endParaRPr lang="en-US"/>
          </a:p>
        </p:txBody>
      </p:sp>
    </p:spTree>
    <p:extLst>
      <p:ext uri="{BB962C8B-B14F-4D97-AF65-F5344CB8AC3E}">
        <p14:creationId xmlns:p14="http://schemas.microsoft.com/office/powerpoint/2010/main" val="3589042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85</a:t>
            </a:fld>
            <a:endParaRPr lang="en-US"/>
          </a:p>
        </p:txBody>
      </p:sp>
    </p:spTree>
    <p:extLst>
      <p:ext uri="{BB962C8B-B14F-4D97-AF65-F5344CB8AC3E}">
        <p14:creationId xmlns:p14="http://schemas.microsoft.com/office/powerpoint/2010/main" val="2215923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86</a:t>
            </a:fld>
            <a:endParaRPr lang="en-US"/>
          </a:p>
        </p:txBody>
      </p:sp>
    </p:spTree>
    <p:extLst>
      <p:ext uri="{BB962C8B-B14F-4D97-AF65-F5344CB8AC3E}">
        <p14:creationId xmlns:p14="http://schemas.microsoft.com/office/powerpoint/2010/main" val="2876354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87</a:t>
            </a:fld>
            <a:endParaRPr lang="en-US"/>
          </a:p>
        </p:txBody>
      </p:sp>
    </p:spTree>
    <p:extLst>
      <p:ext uri="{BB962C8B-B14F-4D97-AF65-F5344CB8AC3E}">
        <p14:creationId xmlns:p14="http://schemas.microsoft.com/office/powerpoint/2010/main" val="3087630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88</a:t>
            </a:fld>
            <a:endParaRPr lang="en-US"/>
          </a:p>
        </p:txBody>
      </p:sp>
    </p:spTree>
    <p:extLst>
      <p:ext uri="{BB962C8B-B14F-4D97-AF65-F5344CB8AC3E}">
        <p14:creationId xmlns:p14="http://schemas.microsoft.com/office/powerpoint/2010/main" val="2005035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89</a:t>
            </a:fld>
            <a:endParaRPr lang="en-US"/>
          </a:p>
        </p:txBody>
      </p:sp>
    </p:spTree>
    <p:extLst>
      <p:ext uri="{BB962C8B-B14F-4D97-AF65-F5344CB8AC3E}">
        <p14:creationId xmlns:p14="http://schemas.microsoft.com/office/powerpoint/2010/main" val="39624181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93</a:t>
            </a:fld>
            <a:endParaRPr lang="en-US"/>
          </a:p>
        </p:txBody>
      </p:sp>
    </p:spTree>
    <p:extLst>
      <p:ext uri="{BB962C8B-B14F-4D97-AF65-F5344CB8AC3E}">
        <p14:creationId xmlns:p14="http://schemas.microsoft.com/office/powerpoint/2010/main" val="20308406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94</a:t>
            </a:fld>
            <a:endParaRPr lang="en-US"/>
          </a:p>
        </p:txBody>
      </p:sp>
    </p:spTree>
    <p:extLst>
      <p:ext uri="{BB962C8B-B14F-4D97-AF65-F5344CB8AC3E}">
        <p14:creationId xmlns:p14="http://schemas.microsoft.com/office/powerpoint/2010/main" val="3247394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95</a:t>
            </a:fld>
            <a:endParaRPr lang="en-US"/>
          </a:p>
        </p:txBody>
      </p:sp>
    </p:spTree>
    <p:extLst>
      <p:ext uri="{BB962C8B-B14F-4D97-AF65-F5344CB8AC3E}">
        <p14:creationId xmlns:p14="http://schemas.microsoft.com/office/powerpoint/2010/main" val="281482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51</a:t>
            </a:fld>
            <a:endParaRPr lang="en-US"/>
          </a:p>
        </p:txBody>
      </p:sp>
    </p:spTree>
    <p:extLst>
      <p:ext uri="{BB962C8B-B14F-4D97-AF65-F5344CB8AC3E}">
        <p14:creationId xmlns:p14="http://schemas.microsoft.com/office/powerpoint/2010/main" val="1718119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97</a:t>
            </a:fld>
            <a:endParaRPr lang="en-US"/>
          </a:p>
        </p:txBody>
      </p:sp>
    </p:spTree>
    <p:extLst>
      <p:ext uri="{BB962C8B-B14F-4D97-AF65-F5344CB8AC3E}">
        <p14:creationId xmlns:p14="http://schemas.microsoft.com/office/powerpoint/2010/main" val="1095936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98</a:t>
            </a:fld>
            <a:endParaRPr lang="en-US"/>
          </a:p>
        </p:txBody>
      </p:sp>
    </p:spTree>
    <p:extLst>
      <p:ext uri="{BB962C8B-B14F-4D97-AF65-F5344CB8AC3E}">
        <p14:creationId xmlns:p14="http://schemas.microsoft.com/office/powerpoint/2010/main" val="4282427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99</a:t>
            </a:fld>
            <a:endParaRPr lang="en-US"/>
          </a:p>
        </p:txBody>
      </p:sp>
    </p:spTree>
    <p:extLst>
      <p:ext uri="{BB962C8B-B14F-4D97-AF65-F5344CB8AC3E}">
        <p14:creationId xmlns:p14="http://schemas.microsoft.com/office/powerpoint/2010/main" val="3071528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100</a:t>
            </a:fld>
            <a:endParaRPr lang="en-US"/>
          </a:p>
        </p:txBody>
      </p:sp>
    </p:spTree>
    <p:extLst>
      <p:ext uri="{BB962C8B-B14F-4D97-AF65-F5344CB8AC3E}">
        <p14:creationId xmlns:p14="http://schemas.microsoft.com/office/powerpoint/2010/main" val="41805500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101</a:t>
            </a:fld>
            <a:endParaRPr lang="en-US"/>
          </a:p>
        </p:txBody>
      </p:sp>
    </p:spTree>
    <p:extLst>
      <p:ext uri="{BB962C8B-B14F-4D97-AF65-F5344CB8AC3E}">
        <p14:creationId xmlns:p14="http://schemas.microsoft.com/office/powerpoint/2010/main" val="9139061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102</a:t>
            </a:fld>
            <a:endParaRPr lang="en-US"/>
          </a:p>
        </p:txBody>
      </p:sp>
    </p:spTree>
    <p:extLst>
      <p:ext uri="{BB962C8B-B14F-4D97-AF65-F5344CB8AC3E}">
        <p14:creationId xmlns:p14="http://schemas.microsoft.com/office/powerpoint/2010/main" val="42732353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103</a:t>
            </a:fld>
            <a:endParaRPr lang="en-US"/>
          </a:p>
        </p:txBody>
      </p:sp>
    </p:spTree>
    <p:extLst>
      <p:ext uri="{BB962C8B-B14F-4D97-AF65-F5344CB8AC3E}">
        <p14:creationId xmlns:p14="http://schemas.microsoft.com/office/powerpoint/2010/main" val="3108907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106</a:t>
            </a:fld>
            <a:endParaRPr lang="en-US"/>
          </a:p>
        </p:txBody>
      </p:sp>
    </p:spTree>
    <p:extLst>
      <p:ext uri="{BB962C8B-B14F-4D97-AF65-F5344CB8AC3E}">
        <p14:creationId xmlns:p14="http://schemas.microsoft.com/office/powerpoint/2010/main" val="3237653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107</a:t>
            </a:fld>
            <a:endParaRPr lang="en-US"/>
          </a:p>
        </p:txBody>
      </p:sp>
    </p:spTree>
    <p:extLst>
      <p:ext uri="{BB962C8B-B14F-4D97-AF65-F5344CB8AC3E}">
        <p14:creationId xmlns:p14="http://schemas.microsoft.com/office/powerpoint/2010/main" val="1480506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109</a:t>
            </a:fld>
            <a:endParaRPr lang="en-US"/>
          </a:p>
        </p:txBody>
      </p:sp>
    </p:spTree>
    <p:extLst>
      <p:ext uri="{BB962C8B-B14F-4D97-AF65-F5344CB8AC3E}">
        <p14:creationId xmlns:p14="http://schemas.microsoft.com/office/powerpoint/2010/main" val="1294666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52</a:t>
            </a:fld>
            <a:endParaRPr lang="en-US"/>
          </a:p>
        </p:txBody>
      </p:sp>
    </p:spTree>
    <p:extLst>
      <p:ext uri="{BB962C8B-B14F-4D97-AF65-F5344CB8AC3E}">
        <p14:creationId xmlns:p14="http://schemas.microsoft.com/office/powerpoint/2010/main" val="281587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110</a:t>
            </a:fld>
            <a:endParaRPr lang="en-US"/>
          </a:p>
        </p:txBody>
      </p:sp>
    </p:spTree>
    <p:extLst>
      <p:ext uri="{BB962C8B-B14F-4D97-AF65-F5344CB8AC3E}">
        <p14:creationId xmlns:p14="http://schemas.microsoft.com/office/powerpoint/2010/main" val="1615857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1521996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112</a:t>
            </a:fld>
            <a:endParaRPr lang="en-US"/>
          </a:p>
        </p:txBody>
      </p:sp>
    </p:spTree>
    <p:extLst>
      <p:ext uri="{BB962C8B-B14F-4D97-AF65-F5344CB8AC3E}">
        <p14:creationId xmlns:p14="http://schemas.microsoft.com/office/powerpoint/2010/main" val="19260193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113</a:t>
            </a:fld>
            <a:endParaRPr lang="en-US"/>
          </a:p>
        </p:txBody>
      </p:sp>
    </p:spTree>
    <p:extLst>
      <p:ext uri="{BB962C8B-B14F-4D97-AF65-F5344CB8AC3E}">
        <p14:creationId xmlns:p14="http://schemas.microsoft.com/office/powerpoint/2010/main" val="1035348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114</a:t>
            </a:fld>
            <a:endParaRPr lang="en-US"/>
          </a:p>
        </p:txBody>
      </p:sp>
    </p:spTree>
    <p:extLst>
      <p:ext uri="{BB962C8B-B14F-4D97-AF65-F5344CB8AC3E}">
        <p14:creationId xmlns:p14="http://schemas.microsoft.com/office/powerpoint/2010/main" val="2191741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116</a:t>
            </a:fld>
            <a:endParaRPr lang="en-US"/>
          </a:p>
        </p:txBody>
      </p:sp>
    </p:spTree>
    <p:extLst>
      <p:ext uri="{BB962C8B-B14F-4D97-AF65-F5344CB8AC3E}">
        <p14:creationId xmlns:p14="http://schemas.microsoft.com/office/powerpoint/2010/main" val="37423920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117</a:t>
            </a:fld>
            <a:endParaRPr lang="en-US"/>
          </a:p>
        </p:txBody>
      </p:sp>
    </p:spTree>
    <p:extLst>
      <p:ext uri="{BB962C8B-B14F-4D97-AF65-F5344CB8AC3E}">
        <p14:creationId xmlns:p14="http://schemas.microsoft.com/office/powerpoint/2010/main" val="4196510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118</a:t>
            </a:fld>
            <a:endParaRPr lang="en-US"/>
          </a:p>
        </p:txBody>
      </p:sp>
    </p:spTree>
    <p:extLst>
      <p:ext uri="{BB962C8B-B14F-4D97-AF65-F5344CB8AC3E}">
        <p14:creationId xmlns:p14="http://schemas.microsoft.com/office/powerpoint/2010/main" val="38265875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119</a:t>
            </a:fld>
            <a:endParaRPr lang="en-US"/>
          </a:p>
        </p:txBody>
      </p:sp>
    </p:spTree>
    <p:extLst>
      <p:ext uri="{BB962C8B-B14F-4D97-AF65-F5344CB8AC3E}">
        <p14:creationId xmlns:p14="http://schemas.microsoft.com/office/powerpoint/2010/main" val="34986973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120</a:t>
            </a:fld>
            <a:endParaRPr lang="en-US"/>
          </a:p>
        </p:txBody>
      </p:sp>
    </p:spTree>
    <p:extLst>
      <p:ext uri="{BB962C8B-B14F-4D97-AF65-F5344CB8AC3E}">
        <p14:creationId xmlns:p14="http://schemas.microsoft.com/office/powerpoint/2010/main" val="1902153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53</a:t>
            </a:fld>
            <a:endParaRPr lang="en-US"/>
          </a:p>
        </p:txBody>
      </p:sp>
    </p:spTree>
    <p:extLst>
      <p:ext uri="{BB962C8B-B14F-4D97-AF65-F5344CB8AC3E}">
        <p14:creationId xmlns:p14="http://schemas.microsoft.com/office/powerpoint/2010/main" val="21231457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121</a:t>
            </a:fld>
            <a:endParaRPr lang="en-US"/>
          </a:p>
        </p:txBody>
      </p:sp>
    </p:spTree>
    <p:extLst>
      <p:ext uri="{BB962C8B-B14F-4D97-AF65-F5344CB8AC3E}">
        <p14:creationId xmlns:p14="http://schemas.microsoft.com/office/powerpoint/2010/main" val="10446112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122</a:t>
            </a:fld>
            <a:endParaRPr lang="en-US"/>
          </a:p>
        </p:txBody>
      </p:sp>
    </p:spTree>
    <p:extLst>
      <p:ext uri="{BB962C8B-B14F-4D97-AF65-F5344CB8AC3E}">
        <p14:creationId xmlns:p14="http://schemas.microsoft.com/office/powerpoint/2010/main" val="2276915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123</a:t>
            </a:fld>
            <a:endParaRPr lang="en-US"/>
          </a:p>
        </p:txBody>
      </p:sp>
    </p:spTree>
    <p:extLst>
      <p:ext uri="{BB962C8B-B14F-4D97-AF65-F5344CB8AC3E}">
        <p14:creationId xmlns:p14="http://schemas.microsoft.com/office/powerpoint/2010/main" val="81177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124</a:t>
            </a:fld>
            <a:endParaRPr lang="en-US"/>
          </a:p>
        </p:txBody>
      </p:sp>
    </p:spTree>
    <p:extLst>
      <p:ext uri="{BB962C8B-B14F-4D97-AF65-F5344CB8AC3E}">
        <p14:creationId xmlns:p14="http://schemas.microsoft.com/office/powerpoint/2010/main" val="71571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127</a:t>
            </a:fld>
            <a:endParaRPr lang="en-US"/>
          </a:p>
        </p:txBody>
      </p:sp>
    </p:spTree>
    <p:extLst>
      <p:ext uri="{BB962C8B-B14F-4D97-AF65-F5344CB8AC3E}">
        <p14:creationId xmlns:p14="http://schemas.microsoft.com/office/powerpoint/2010/main" val="42876130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128</a:t>
            </a:fld>
            <a:endParaRPr lang="en-US"/>
          </a:p>
        </p:txBody>
      </p:sp>
    </p:spTree>
    <p:extLst>
      <p:ext uri="{BB962C8B-B14F-4D97-AF65-F5344CB8AC3E}">
        <p14:creationId xmlns:p14="http://schemas.microsoft.com/office/powerpoint/2010/main" val="1453820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129</a:t>
            </a:fld>
            <a:endParaRPr lang="en-US"/>
          </a:p>
        </p:txBody>
      </p:sp>
    </p:spTree>
    <p:extLst>
      <p:ext uri="{BB962C8B-B14F-4D97-AF65-F5344CB8AC3E}">
        <p14:creationId xmlns:p14="http://schemas.microsoft.com/office/powerpoint/2010/main" val="35906206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130</a:t>
            </a:fld>
            <a:endParaRPr lang="en-US"/>
          </a:p>
        </p:txBody>
      </p:sp>
    </p:spTree>
    <p:extLst>
      <p:ext uri="{BB962C8B-B14F-4D97-AF65-F5344CB8AC3E}">
        <p14:creationId xmlns:p14="http://schemas.microsoft.com/office/powerpoint/2010/main" val="1817581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131</a:t>
            </a:fld>
            <a:endParaRPr lang="en-US"/>
          </a:p>
        </p:txBody>
      </p:sp>
    </p:spTree>
    <p:extLst>
      <p:ext uri="{BB962C8B-B14F-4D97-AF65-F5344CB8AC3E}">
        <p14:creationId xmlns:p14="http://schemas.microsoft.com/office/powerpoint/2010/main" val="6148326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132</a:t>
            </a:fld>
            <a:endParaRPr lang="en-US"/>
          </a:p>
        </p:txBody>
      </p:sp>
    </p:spTree>
    <p:extLst>
      <p:ext uri="{BB962C8B-B14F-4D97-AF65-F5344CB8AC3E}">
        <p14:creationId xmlns:p14="http://schemas.microsoft.com/office/powerpoint/2010/main" val="243522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54</a:t>
            </a:fld>
            <a:endParaRPr lang="en-US"/>
          </a:p>
        </p:txBody>
      </p:sp>
    </p:spTree>
    <p:extLst>
      <p:ext uri="{BB962C8B-B14F-4D97-AF65-F5344CB8AC3E}">
        <p14:creationId xmlns:p14="http://schemas.microsoft.com/office/powerpoint/2010/main" val="40333951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133</a:t>
            </a:fld>
            <a:endParaRPr lang="en-US"/>
          </a:p>
        </p:txBody>
      </p:sp>
    </p:spTree>
    <p:extLst>
      <p:ext uri="{BB962C8B-B14F-4D97-AF65-F5344CB8AC3E}">
        <p14:creationId xmlns:p14="http://schemas.microsoft.com/office/powerpoint/2010/main" val="37385031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134</a:t>
            </a:fld>
            <a:endParaRPr lang="en-US"/>
          </a:p>
        </p:txBody>
      </p:sp>
    </p:spTree>
    <p:extLst>
      <p:ext uri="{BB962C8B-B14F-4D97-AF65-F5344CB8AC3E}">
        <p14:creationId xmlns:p14="http://schemas.microsoft.com/office/powerpoint/2010/main" val="34391927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135</a:t>
            </a:fld>
            <a:endParaRPr lang="en-US"/>
          </a:p>
        </p:txBody>
      </p:sp>
    </p:spTree>
    <p:extLst>
      <p:ext uri="{BB962C8B-B14F-4D97-AF65-F5344CB8AC3E}">
        <p14:creationId xmlns:p14="http://schemas.microsoft.com/office/powerpoint/2010/main" val="35736506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136</a:t>
            </a:fld>
            <a:endParaRPr lang="en-US"/>
          </a:p>
        </p:txBody>
      </p:sp>
    </p:spTree>
    <p:extLst>
      <p:ext uri="{BB962C8B-B14F-4D97-AF65-F5344CB8AC3E}">
        <p14:creationId xmlns:p14="http://schemas.microsoft.com/office/powerpoint/2010/main" val="28400433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137</a:t>
            </a:fld>
            <a:endParaRPr lang="en-US"/>
          </a:p>
        </p:txBody>
      </p:sp>
    </p:spTree>
    <p:extLst>
      <p:ext uri="{BB962C8B-B14F-4D97-AF65-F5344CB8AC3E}">
        <p14:creationId xmlns:p14="http://schemas.microsoft.com/office/powerpoint/2010/main" val="21155255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138</a:t>
            </a:fld>
            <a:endParaRPr lang="en-US"/>
          </a:p>
        </p:txBody>
      </p:sp>
    </p:spTree>
    <p:extLst>
      <p:ext uri="{BB962C8B-B14F-4D97-AF65-F5344CB8AC3E}">
        <p14:creationId xmlns:p14="http://schemas.microsoft.com/office/powerpoint/2010/main" val="11509112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139</a:t>
            </a:fld>
            <a:endParaRPr lang="en-US"/>
          </a:p>
        </p:txBody>
      </p:sp>
    </p:spTree>
    <p:extLst>
      <p:ext uri="{BB962C8B-B14F-4D97-AF65-F5344CB8AC3E}">
        <p14:creationId xmlns:p14="http://schemas.microsoft.com/office/powerpoint/2010/main" val="34910682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140</a:t>
            </a:fld>
            <a:endParaRPr lang="en-US"/>
          </a:p>
        </p:txBody>
      </p:sp>
    </p:spTree>
    <p:extLst>
      <p:ext uri="{BB962C8B-B14F-4D97-AF65-F5344CB8AC3E}">
        <p14:creationId xmlns:p14="http://schemas.microsoft.com/office/powerpoint/2010/main" val="35460592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141</a:t>
            </a:fld>
            <a:endParaRPr lang="en-US"/>
          </a:p>
        </p:txBody>
      </p:sp>
    </p:spTree>
    <p:extLst>
      <p:ext uri="{BB962C8B-B14F-4D97-AF65-F5344CB8AC3E}">
        <p14:creationId xmlns:p14="http://schemas.microsoft.com/office/powerpoint/2010/main" val="21362973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142</a:t>
            </a:fld>
            <a:endParaRPr lang="en-US"/>
          </a:p>
        </p:txBody>
      </p:sp>
    </p:spTree>
    <p:extLst>
      <p:ext uri="{BB962C8B-B14F-4D97-AF65-F5344CB8AC3E}">
        <p14:creationId xmlns:p14="http://schemas.microsoft.com/office/powerpoint/2010/main" val="1711165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55</a:t>
            </a:fld>
            <a:endParaRPr lang="en-US"/>
          </a:p>
        </p:txBody>
      </p:sp>
    </p:spTree>
    <p:extLst>
      <p:ext uri="{BB962C8B-B14F-4D97-AF65-F5344CB8AC3E}">
        <p14:creationId xmlns:p14="http://schemas.microsoft.com/office/powerpoint/2010/main" val="40041413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143</a:t>
            </a:fld>
            <a:endParaRPr lang="en-US"/>
          </a:p>
        </p:txBody>
      </p:sp>
    </p:spTree>
    <p:extLst>
      <p:ext uri="{BB962C8B-B14F-4D97-AF65-F5344CB8AC3E}">
        <p14:creationId xmlns:p14="http://schemas.microsoft.com/office/powerpoint/2010/main" val="13787843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144</a:t>
            </a:fld>
            <a:endParaRPr lang="en-US"/>
          </a:p>
        </p:txBody>
      </p:sp>
    </p:spTree>
    <p:extLst>
      <p:ext uri="{BB962C8B-B14F-4D97-AF65-F5344CB8AC3E}">
        <p14:creationId xmlns:p14="http://schemas.microsoft.com/office/powerpoint/2010/main" val="748430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145</a:t>
            </a:fld>
            <a:endParaRPr lang="en-US"/>
          </a:p>
        </p:txBody>
      </p:sp>
    </p:spTree>
    <p:extLst>
      <p:ext uri="{BB962C8B-B14F-4D97-AF65-F5344CB8AC3E}">
        <p14:creationId xmlns:p14="http://schemas.microsoft.com/office/powerpoint/2010/main" val="22362315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148</a:t>
            </a:fld>
            <a:endParaRPr lang="en-US"/>
          </a:p>
        </p:txBody>
      </p:sp>
    </p:spTree>
    <p:extLst>
      <p:ext uri="{BB962C8B-B14F-4D97-AF65-F5344CB8AC3E}">
        <p14:creationId xmlns:p14="http://schemas.microsoft.com/office/powerpoint/2010/main" val="222106353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149</a:t>
            </a:fld>
            <a:endParaRPr lang="en-US"/>
          </a:p>
        </p:txBody>
      </p:sp>
    </p:spTree>
    <p:extLst>
      <p:ext uri="{BB962C8B-B14F-4D97-AF65-F5344CB8AC3E}">
        <p14:creationId xmlns:p14="http://schemas.microsoft.com/office/powerpoint/2010/main" val="41756465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151</a:t>
            </a:fld>
            <a:endParaRPr lang="en-US"/>
          </a:p>
        </p:txBody>
      </p:sp>
    </p:spTree>
    <p:extLst>
      <p:ext uri="{BB962C8B-B14F-4D97-AF65-F5344CB8AC3E}">
        <p14:creationId xmlns:p14="http://schemas.microsoft.com/office/powerpoint/2010/main" val="1327500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152</a:t>
            </a:fld>
            <a:endParaRPr lang="en-US"/>
          </a:p>
        </p:txBody>
      </p:sp>
    </p:spTree>
    <p:extLst>
      <p:ext uri="{BB962C8B-B14F-4D97-AF65-F5344CB8AC3E}">
        <p14:creationId xmlns:p14="http://schemas.microsoft.com/office/powerpoint/2010/main" val="16965730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153</a:t>
            </a:fld>
            <a:endParaRPr lang="en-US"/>
          </a:p>
        </p:txBody>
      </p:sp>
    </p:spTree>
    <p:extLst>
      <p:ext uri="{BB962C8B-B14F-4D97-AF65-F5344CB8AC3E}">
        <p14:creationId xmlns:p14="http://schemas.microsoft.com/office/powerpoint/2010/main" val="20096819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154</a:t>
            </a:fld>
            <a:endParaRPr lang="en-US"/>
          </a:p>
        </p:txBody>
      </p:sp>
    </p:spTree>
    <p:extLst>
      <p:ext uri="{BB962C8B-B14F-4D97-AF65-F5344CB8AC3E}">
        <p14:creationId xmlns:p14="http://schemas.microsoft.com/office/powerpoint/2010/main" val="29722109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155</a:t>
            </a:fld>
            <a:endParaRPr lang="en-US"/>
          </a:p>
        </p:txBody>
      </p:sp>
    </p:spTree>
    <p:extLst>
      <p:ext uri="{BB962C8B-B14F-4D97-AF65-F5344CB8AC3E}">
        <p14:creationId xmlns:p14="http://schemas.microsoft.com/office/powerpoint/2010/main" val="3875507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56</a:t>
            </a:fld>
            <a:endParaRPr lang="en-US"/>
          </a:p>
        </p:txBody>
      </p:sp>
    </p:spTree>
    <p:extLst>
      <p:ext uri="{BB962C8B-B14F-4D97-AF65-F5344CB8AC3E}">
        <p14:creationId xmlns:p14="http://schemas.microsoft.com/office/powerpoint/2010/main" val="2162798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156</a:t>
            </a:fld>
            <a:endParaRPr lang="en-US"/>
          </a:p>
        </p:txBody>
      </p:sp>
    </p:spTree>
    <p:extLst>
      <p:ext uri="{BB962C8B-B14F-4D97-AF65-F5344CB8AC3E}">
        <p14:creationId xmlns:p14="http://schemas.microsoft.com/office/powerpoint/2010/main" val="4454143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160</a:t>
            </a:fld>
            <a:endParaRPr lang="en-US"/>
          </a:p>
        </p:txBody>
      </p:sp>
    </p:spTree>
    <p:extLst>
      <p:ext uri="{BB962C8B-B14F-4D97-AF65-F5344CB8AC3E}">
        <p14:creationId xmlns:p14="http://schemas.microsoft.com/office/powerpoint/2010/main" val="23382190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161</a:t>
            </a:fld>
            <a:endParaRPr lang="en-US"/>
          </a:p>
        </p:txBody>
      </p:sp>
    </p:spTree>
    <p:extLst>
      <p:ext uri="{BB962C8B-B14F-4D97-AF65-F5344CB8AC3E}">
        <p14:creationId xmlns:p14="http://schemas.microsoft.com/office/powerpoint/2010/main" val="3042340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163</a:t>
            </a:fld>
            <a:endParaRPr lang="en-US"/>
          </a:p>
        </p:txBody>
      </p:sp>
    </p:spTree>
    <p:extLst>
      <p:ext uri="{BB962C8B-B14F-4D97-AF65-F5344CB8AC3E}">
        <p14:creationId xmlns:p14="http://schemas.microsoft.com/office/powerpoint/2010/main" val="41531785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E3FEEC-81F5-9048-8408-13A7B5AB11F1}" type="slidenum">
              <a:rPr lang="en-US" smtClean="0"/>
              <a:t>166</a:t>
            </a:fld>
            <a:endParaRPr lang="en-US"/>
          </a:p>
        </p:txBody>
      </p:sp>
    </p:spTree>
    <p:extLst>
      <p:ext uri="{BB962C8B-B14F-4D97-AF65-F5344CB8AC3E}">
        <p14:creationId xmlns:p14="http://schemas.microsoft.com/office/powerpoint/2010/main" val="24512097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167</a:t>
            </a:fld>
            <a:endParaRPr lang="en-US"/>
          </a:p>
        </p:txBody>
      </p:sp>
    </p:spTree>
    <p:extLst>
      <p:ext uri="{BB962C8B-B14F-4D97-AF65-F5344CB8AC3E}">
        <p14:creationId xmlns:p14="http://schemas.microsoft.com/office/powerpoint/2010/main" val="31453511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168</a:t>
            </a:fld>
            <a:endParaRPr lang="en-US"/>
          </a:p>
        </p:txBody>
      </p:sp>
    </p:spTree>
    <p:extLst>
      <p:ext uri="{BB962C8B-B14F-4D97-AF65-F5344CB8AC3E}">
        <p14:creationId xmlns:p14="http://schemas.microsoft.com/office/powerpoint/2010/main" val="15605230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169</a:t>
            </a:fld>
            <a:endParaRPr lang="en-US"/>
          </a:p>
        </p:txBody>
      </p:sp>
    </p:spTree>
    <p:extLst>
      <p:ext uri="{BB962C8B-B14F-4D97-AF65-F5344CB8AC3E}">
        <p14:creationId xmlns:p14="http://schemas.microsoft.com/office/powerpoint/2010/main" val="20261835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170</a:t>
            </a:fld>
            <a:endParaRPr lang="en-US"/>
          </a:p>
        </p:txBody>
      </p:sp>
    </p:spTree>
    <p:extLst>
      <p:ext uri="{BB962C8B-B14F-4D97-AF65-F5344CB8AC3E}">
        <p14:creationId xmlns:p14="http://schemas.microsoft.com/office/powerpoint/2010/main" val="28513424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171</a:t>
            </a:fld>
            <a:endParaRPr lang="en-US"/>
          </a:p>
        </p:txBody>
      </p:sp>
    </p:spTree>
    <p:extLst>
      <p:ext uri="{BB962C8B-B14F-4D97-AF65-F5344CB8AC3E}">
        <p14:creationId xmlns:p14="http://schemas.microsoft.com/office/powerpoint/2010/main" val="1403009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070255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jon_festinger@thecdm.ca"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http://cms.ubc.ca/" TargetMode="External"/><Relationship Id="rId1" Type="http://schemas.openxmlformats.org/officeDocument/2006/relationships/slideLayout" Target="../slideLayouts/slideLayout2.xml"/><Relationship Id="rId4" Type="http://schemas.openxmlformats.org/officeDocument/2006/relationships/hyperlink" Target="mailto:jon_festinger@thecdm.ca" TargetMode="Externa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arget="../media/image53.jpeg" Type="http://schemas.openxmlformats.org/officeDocument/2006/relationships/image"/><Relationship Id="rId2" Target="../notesSlides/notesSlide48.xml" Type="http://schemas.openxmlformats.org/officeDocument/2006/relationships/notesSlide"/><Relationship Id="rId1" Target="../slideLayouts/slideLayout6.xml" Type="http://schemas.openxmlformats.org/officeDocument/2006/relationships/slideLayout"/><Relationship Id="rId5" Target="../media/image55.jpeg" Type="http://schemas.openxmlformats.org/officeDocument/2006/relationships/image"/><Relationship Id="rId4" Target="../media/image54.png" Type="http://schemas.openxmlformats.org/officeDocument/2006/relationships/image"/></Relationships>
</file>

<file path=ppt/slides/_rels/slide108.xml.rels><?xml version="1.0" encoding="UTF-8" standalone="yes" ?><Relationships xmlns="http://schemas.openxmlformats.org/package/2006/relationships"><Relationship Id="rId3" Target="../media/image57.jpeg" Type="http://schemas.openxmlformats.org/officeDocument/2006/relationships/image"/><Relationship Id="rId2" Target="../media/image56.jpeg" Type="http://schemas.openxmlformats.org/officeDocument/2006/relationships/image"/><Relationship Id="rId1" Target="../slideLayouts/slideLayout5.xml" Type="http://schemas.openxmlformats.org/officeDocument/2006/relationships/slideLayout"/></Relationships>
</file>

<file path=ppt/slides/_rels/slide10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notesSlide" Target="../notesSlides/notesSlide5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arget="../media/image61.jpeg" Type="http://schemas.openxmlformats.org/officeDocument/2006/relationships/image"/><Relationship Id="rId1" Target="../slideLayouts/slideLayout5.xml" Type="http://schemas.openxmlformats.org/officeDocument/2006/relationships/slideLayout"/></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arget="../media/image10.jpeg" Type="http://schemas.openxmlformats.org/officeDocument/2006/relationships/image"/><Relationship Id="rId1" Target="../slideLayouts/slideLayout4.xml" Type="http://schemas.openxmlformats.org/officeDocument/2006/relationships/slideLayout"/></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arget="../media/image62.jpeg" Type="http://schemas.openxmlformats.org/officeDocument/2006/relationships/image"/><Relationship Id="rId2" Target="../notesSlides/notesSlide84.xml" Type="http://schemas.openxmlformats.org/officeDocument/2006/relationships/notesSlide"/><Relationship Id="rId1" Target="../slideLayouts/slideLayout6.xml" Type="http://schemas.openxmlformats.org/officeDocument/2006/relationships/slideLayout"/></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arget="../media/image63.jpeg" Type="http://schemas.openxmlformats.org/officeDocument/2006/relationships/image"/><Relationship Id="rId1" Target="../slideLayouts/slideLayout5.xml" Type="http://schemas.openxmlformats.org/officeDocument/2006/relationships/slideLayout"/></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arget="../media/image65.jpeg" Type="http://schemas.openxmlformats.org/officeDocument/2006/relationships/image"/><Relationship Id="rId2" Target="../media/image64.jpg" Type="http://schemas.openxmlformats.org/officeDocument/2006/relationships/image"/><Relationship Id="rId1" Target="../slideLayouts/slideLayout5.xml" Type="http://schemas.openxmlformats.org/officeDocument/2006/relationships/slideLayout"/></Relationships>
</file>

<file path=ppt/slides/_rels/slide178.xml.rels><?xml version="1.0" encoding="UTF-8" standalone="yes" ?><Relationships xmlns="http://schemas.openxmlformats.org/package/2006/relationships"><Relationship Id="rId2" Target="../media/image66.jpeg" Type="http://schemas.openxmlformats.org/officeDocument/2006/relationships/image"/><Relationship Id="rId1" Target="../slideLayouts/slideLayout5.xml" Type="http://schemas.openxmlformats.org/officeDocument/2006/relationships/slideLayout"/></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2" Target="../media/image67.jpeg" Type="http://schemas.openxmlformats.org/officeDocument/2006/relationships/image"/><Relationship Id="rId1" Target="../slideLayouts/slideLayout5.xml" Type="http://schemas.openxmlformats.org/officeDocument/2006/relationships/slideLayout"/></Relationships>
</file>

<file path=ppt/slides/_rels/slide182.xml.rels><?xml version="1.0" encoding="UTF-8" standalone="yes" ?><Relationships xmlns="http://schemas.openxmlformats.org/package/2006/relationships"><Relationship Id="rId2" Target="../media/image68.jpeg" Type="http://schemas.openxmlformats.org/officeDocument/2006/relationships/image"/><Relationship Id="rId1" Target="../slideLayouts/slideLayout5.xml" Type="http://schemas.openxmlformats.org/officeDocument/2006/relationships/slideLayout"/></Relationships>
</file>

<file path=ppt/slides/_rels/slide183.xml.rels><?xml version="1.0" encoding="UTF-8" standalone="yes" ?><Relationships xmlns="http://schemas.openxmlformats.org/package/2006/relationships"><Relationship Id="rId2" Target="../media/image69.jpeg" Type="http://schemas.openxmlformats.org/officeDocument/2006/relationships/image"/><Relationship Id="rId1" Target="../slideLayouts/slideLayout5.xml" Type="http://schemas.openxmlformats.org/officeDocument/2006/relationships/slideLayout"/></Relationships>
</file>

<file path=ppt/slides/_rels/slide184.xml.rels><?xml version="1.0" encoding="UTF-8" standalone="yes" ?><Relationships xmlns="http://schemas.openxmlformats.org/package/2006/relationships"><Relationship Id="rId2" Target="../media/image70.jpeg" Type="http://schemas.openxmlformats.org/officeDocument/2006/relationships/image"/><Relationship Id="rId1" Target="../slideLayouts/slideLayout2.xml" Type="http://schemas.openxmlformats.org/officeDocument/2006/relationships/slideLayout"/></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arget="../media/image13.jpeg" Type="http://schemas.openxmlformats.org/officeDocument/2006/relationships/image"/><Relationship Id="rId1" Target="../slideLayouts/slideLayout5.xml" Type="http://schemas.openxmlformats.org/officeDocument/2006/relationships/slideLayout"/></Relationships>
</file>

<file path=ppt/slides/_rels/slide190.xml.rels><?xml version="1.0" encoding="UTF-8" standalone="yes" ?><Relationships xmlns="http://schemas.openxmlformats.org/package/2006/relationships"><Relationship Id="rId3" Target="../media/image45.jpeg" Type="http://schemas.openxmlformats.org/officeDocument/2006/relationships/image"/><Relationship Id="rId2" Target="../notesSlides/notesSlide111.xml" Type="http://schemas.openxmlformats.org/officeDocument/2006/relationships/notesSlide"/><Relationship Id="rId1" Target="../slideLayouts/slideLayout6.xml" Type="http://schemas.openxmlformats.org/officeDocument/2006/relationships/slideLayout"/></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arget="../media/image71.jpeg" Type="http://schemas.openxmlformats.org/officeDocument/2006/relationships/image"/><Relationship Id="rId2" Target="../notesSlides/notesSlide124.xml" Type="http://schemas.openxmlformats.org/officeDocument/2006/relationships/notesSlide"/><Relationship Id="rId1" Target="../slideLayouts/slideLayout6.xml" Type="http://schemas.openxmlformats.org/officeDocument/2006/relationships/slideLayout"/></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0.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0.png"/><Relationship Id="rId4" Type="http://schemas.openxmlformats.org/officeDocument/2006/relationships/package" Target="../embeddings/Microsoft_Word_Document.docx"/></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arget="../media/image18.jpeg" Type="http://schemas.openxmlformats.org/officeDocument/2006/relationships/image"/><Relationship Id="rId1" Target="../slideLayouts/slideLayout5.xml" Type="http://schemas.openxmlformats.org/officeDocument/2006/relationships/slideLayout"/></Relationships>
</file>

<file path=ppt/slides/_rels/slide25.xml.rels><?xml version="1.0" encoding="UTF-8" standalone="yes" ?><Relationships xmlns="http://schemas.openxmlformats.org/package/2006/relationships"><Relationship Id="rId2" Target="../media/image19.jpeg" Type="http://schemas.openxmlformats.org/officeDocument/2006/relationships/image"/><Relationship Id="rId1" Target="../slideLayouts/slideLayout5.xml" Type="http://schemas.openxmlformats.org/officeDocument/2006/relationships/slideLayout"/></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arget="../media/image23.jpeg" Type="http://schemas.openxmlformats.org/officeDocument/2006/relationships/image"/><Relationship Id="rId1" Target="../slideLayouts/slideLayout4.xml" Type="http://schemas.openxmlformats.org/officeDocument/2006/relationships/slideLayout"/></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arget="../media/image24.jpeg" Type="http://schemas.openxmlformats.org/officeDocument/2006/relationships/image"/><Relationship Id="rId1" Target="../slideLayouts/slideLayout5.xml" Type="http://schemas.openxmlformats.org/officeDocument/2006/relationships/slideLayout"/></Relationships>
</file>

<file path=ppt/slides/_rels/slide31.xml.rels><?xml version="1.0" encoding="UTF-8" standalone="yes" ?><Relationships xmlns="http://schemas.openxmlformats.org/package/2006/relationships"><Relationship Id="rId2" Target="../media/image25.jpeg" Type="http://schemas.openxmlformats.org/officeDocument/2006/relationships/image"/><Relationship Id="rId1" Target="../slideLayouts/slideLayout5.xml" Type="http://schemas.openxmlformats.org/officeDocument/2006/relationships/slideLayout"/></Relationships>
</file>

<file path=ppt/slides/_rels/slide32.xml.rels><?xml version="1.0" encoding="UTF-8" standalone="yes" ?><Relationships xmlns="http://schemas.openxmlformats.org/package/2006/relationships"><Relationship Id="rId2" Target="../media/image26.jpeg" Type="http://schemas.openxmlformats.org/officeDocument/2006/relationships/image"/><Relationship Id="rId1" Target="../slideLayouts/slideLayout5.xml" Type="http://schemas.openxmlformats.org/officeDocument/2006/relationships/slideLayout"/></Relationships>
</file>

<file path=ppt/slides/_rels/slide33.xml.rels><?xml version="1.0" encoding="UTF-8" standalone="yes" ?><Relationships xmlns="http://schemas.openxmlformats.org/package/2006/relationships"><Relationship Id="rId2" Target="../media/image27.jpeg" Type="http://schemas.openxmlformats.org/officeDocument/2006/relationships/image"/><Relationship Id="rId1" Target="../slideLayouts/slideLayout5.xml" Type="http://schemas.openxmlformats.org/officeDocument/2006/relationships/slideLayout"/></Relationships>
</file>

<file path=ppt/slides/_rels/slide34.xml.rels><?xml version="1.0" encoding="UTF-8" standalone="yes" ?><Relationships xmlns="http://schemas.openxmlformats.org/package/2006/relationships"><Relationship Id="rId2" Target="../media/image28.jpeg" Type="http://schemas.openxmlformats.org/officeDocument/2006/relationships/image"/><Relationship Id="rId1" Target="../slideLayouts/slideLayout5.xml" Type="http://schemas.openxmlformats.org/officeDocument/2006/relationships/slideLayout"/></Relationships>
</file>

<file path=ppt/slides/_rels/slide35.xml.rels><?xml version="1.0" encoding="UTF-8" standalone="yes" ?><Relationships xmlns="http://schemas.openxmlformats.org/package/2006/relationships"><Relationship Id="rId2" Target="../media/image29.jpeg" Type="http://schemas.openxmlformats.org/officeDocument/2006/relationships/image"/><Relationship Id="rId1" Target="../slideLayouts/slideLayout5.xml" Type="http://schemas.openxmlformats.org/officeDocument/2006/relationships/slideLayout"/></Relationships>
</file>

<file path=ppt/slides/_rels/slide36.xml.rels><?xml version="1.0" encoding="UTF-8" standalone="yes" ?><Relationships xmlns="http://schemas.openxmlformats.org/package/2006/relationships"><Relationship Id="rId2" Target="../media/image30.jpeg" Type="http://schemas.openxmlformats.org/officeDocument/2006/relationships/image"/><Relationship Id="rId1" Target="../slideLayouts/slideLayout5.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31.png" Type="http://schemas.openxmlformats.org/officeDocument/2006/relationships/image"/><Relationship Id="rId1" Target="../slideLayouts/slideLayout4.xml" Type="http://schemas.openxmlformats.org/officeDocument/2006/relationships/slideLayout"/></Relationships>
</file>

<file path=ppt/slides/_rels/slide38.xml.rels><?xml version="1.0" encoding="UTF-8" standalone="yes" ?><Relationships xmlns="http://schemas.openxmlformats.org/package/2006/relationships"><Relationship Id="rId2" Target="../media/image32.jpeg" Type="http://schemas.openxmlformats.org/officeDocument/2006/relationships/image"/><Relationship Id="rId1" Target="../slideLayouts/slideLayout4.xml" Type="http://schemas.openxmlformats.org/officeDocument/2006/relationships/slideLayout"/></Relationships>
</file>

<file path=ppt/slides/_rels/slide39.xml.rels><?xml version="1.0" encoding="UTF-8" standalone="yes" ?><Relationships xmlns="http://schemas.openxmlformats.org/package/2006/relationships"><Relationship Id="rId2" Target="../media/image33.jpeg" Type="http://schemas.openxmlformats.org/officeDocument/2006/relationships/image"/><Relationship Id="rId1" Target="../slideLayouts/slideLayout5.xml" Type="http://schemas.openxmlformats.org/officeDocument/2006/relationships/slideLayout"/></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arget="../media/image35.jpeg" Type="http://schemas.openxmlformats.org/officeDocument/2006/relationships/image"/><Relationship Id="rId1" Target="../slideLayouts/slideLayout4.xml" Type="http://schemas.openxmlformats.org/officeDocument/2006/relationships/slideLayout"/></Relationships>
</file>

<file path=ppt/slides/_rels/slide42.xml.rels><?xml version="1.0" encoding="UTF-8" standalone="yes" ?><Relationships xmlns="http://schemas.openxmlformats.org/package/2006/relationships"><Relationship Id="rId2" Target="../media/image36.jpeg" Type="http://schemas.openxmlformats.org/officeDocument/2006/relationships/image"/><Relationship Id="rId1" Target="../slideLayouts/slideLayout4.xml" Type="http://schemas.openxmlformats.org/officeDocument/2006/relationships/slideLayout"/></Relationships>
</file>

<file path=ppt/slides/_rels/slide43.xml.rels><?xml version="1.0" encoding="UTF-8" standalone="yes" ?><Relationships xmlns="http://schemas.openxmlformats.org/package/2006/relationships"><Relationship Id="rId2" Target="../media/image37.jpeg" Type="http://schemas.openxmlformats.org/officeDocument/2006/relationships/image"/><Relationship Id="rId1" Target="../slideLayouts/slideLayout2.xml" Type="http://schemas.openxmlformats.org/officeDocument/2006/relationships/slideLayout"/></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arget="../media/image38.jpeg" Type="http://schemas.openxmlformats.org/officeDocument/2006/relationships/image"/><Relationship Id="rId1" Target="../slideLayouts/slideLayout4.xml" Type="http://schemas.openxmlformats.org/officeDocument/2006/relationships/slideLayout"/></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arget="../media/image40.jpeg" Type="http://schemas.openxmlformats.org/officeDocument/2006/relationships/image"/><Relationship Id="rId1" Target="../slideLayouts/slideLayout4.xml" Type="http://schemas.openxmlformats.org/officeDocument/2006/relationships/slideLayout"/></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2.xml"/><Relationship Id="rId7" Type="http://schemas.openxmlformats.org/officeDocument/2006/relationships/customXml" Target="../ink/ink3.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NULL"/></Relationships>
</file>

<file path=ppt/slides/_rels/slide65.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customXml" Target="../ink/ink5.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NULL"/></Relationships>
</file>

<file path=ppt/slides/_rels/slide66.xml.rels><?xml version="1.0" encoding="UTF-8" standalone="yes" ?><Relationships xmlns="http://schemas.openxmlformats.org/package/2006/relationships"><Relationship Id="rId3" Target="../media/image41.jpeg" Type="http://schemas.openxmlformats.org/officeDocument/2006/relationships/image"/><Relationship Id="rId2" Target="../notesSlides/notesSlide17.xml" Type="http://schemas.openxmlformats.org/officeDocument/2006/relationships/notesSlide"/><Relationship Id="rId1" Target="../slideLayouts/slideLayout6.xml" Type="http://schemas.openxmlformats.org/officeDocument/2006/relationships/slideLayout"/></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arget="../media/image45.jpeg" Type="http://schemas.openxmlformats.org/officeDocument/2006/relationships/image"/><Relationship Id="rId2" Target="../notesSlides/notesSlide28.xml" Type="http://schemas.openxmlformats.org/officeDocument/2006/relationships/notesSlide"/><Relationship Id="rId1" Target="../slideLayouts/slideLayout6.xml" Type="http://schemas.openxmlformats.org/officeDocument/2006/relationships/slideLayout"/></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arget="https://iplaw.allard.ubc.ca/" TargetMode="External" Type="http://schemas.openxmlformats.org/officeDocument/2006/relationships/hyperlink"/><Relationship Id="rId2" Target="../media/image9.jpeg" Type="http://schemas.openxmlformats.org/officeDocument/2006/relationships/image"/><Relationship Id="rId1" Target="../slideLayouts/slideLayout2.xml" Type="http://schemas.openxmlformats.org/officeDocument/2006/relationships/slideLayout"/></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arget="../media/image47.jpeg" Type="http://schemas.openxmlformats.org/officeDocument/2006/relationships/image"/><Relationship Id="rId1" Target="../slideLayouts/slideLayout5.xml" Type="http://schemas.openxmlformats.org/officeDocument/2006/relationships/slideLayout"/></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96.xml.rels><?xml version="1.0" encoding="UTF-8" standalone="yes" ?><Relationships xmlns="http://schemas.openxmlformats.org/package/2006/relationships"><Relationship Id="rId2" Target="../media/image51.jpeg" Type="http://schemas.openxmlformats.org/officeDocument/2006/relationships/image"/><Relationship Id="rId1" Target="../slideLayouts/slideLayout5.xml" Type="http://schemas.openxmlformats.org/officeDocument/2006/relationships/slideLayout"/></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135509"/>
            <a:ext cx="8042050" cy="1569660"/>
          </a:xfrm>
        </p:spPr>
        <p:txBody>
          <a:bodyPr>
            <a:normAutofit fontScale="90000"/>
          </a:bodyPr>
          <a:lstStyle/>
          <a:p>
            <a:pPr algn="ctr"/>
            <a:br>
              <a:rPr lang="en-US" b="1" dirty="0">
                <a:solidFill>
                  <a:srgbClr val="FFFF00"/>
                </a:solidFill>
                <a:cs typeface="OCR A Std"/>
              </a:rPr>
            </a:b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793174"/>
            <a:ext cx="7958922" cy="4144487"/>
          </a:xfrm>
        </p:spPr>
        <p:txBody>
          <a:bodyPr>
            <a:normAutofit fontScale="85000" lnSpcReduction="20000"/>
          </a:bodyPr>
          <a:lstStyle/>
          <a:p>
            <a:pPr marL="0" indent="0">
              <a:lnSpc>
                <a:spcPct val="110000"/>
              </a:lnSpc>
              <a:buNone/>
            </a:pPr>
            <a:r>
              <a:rPr lang="en-US" sz="2600" b="1" dirty="0">
                <a:solidFill>
                  <a:srgbClr val="FFFF00"/>
                </a:solidFill>
                <a:cs typeface="Lucida Console"/>
              </a:rPr>
              <a:t>Talk </a:t>
            </a:r>
            <a:r>
              <a:rPr lang="en-US" sz="2600" b="1" dirty="0">
                <a:solidFill>
                  <a:srgbClr val="FF0000"/>
                </a:solidFill>
                <a:cs typeface="Lucida Console"/>
              </a:rPr>
              <a:t>10 </a:t>
            </a:r>
          </a:p>
          <a:p>
            <a:pPr marL="0" indent="0">
              <a:lnSpc>
                <a:spcPct val="110000"/>
              </a:lnSpc>
              <a:buNone/>
            </a:pPr>
            <a:r>
              <a:rPr lang="en-US" sz="2600" b="1" dirty="0">
                <a:solidFill>
                  <a:srgbClr val="FFFF00"/>
                </a:solidFill>
                <a:cs typeface="Lucida Console"/>
              </a:rPr>
              <a:t>LAW 422 001</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Fall,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3"/>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4"/>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5">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
        <p:nvSpPr>
          <p:cNvPr id="2" name="TextBox 1">
            <a:extLst>
              <a:ext uri="{FF2B5EF4-FFF2-40B4-BE49-F238E27FC236}">
                <a16:creationId xmlns:a16="http://schemas.microsoft.com/office/drawing/2014/main" id="{6840BB17-C7B1-FE4B-A805-A1CF01D0AEFD}"/>
              </a:ext>
            </a:extLst>
          </p:cNvPr>
          <p:cNvSpPr txBox="1"/>
          <p:nvPr/>
        </p:nvSpPr>
        <p:spPr>
          <a:xfrm>
            <a:off x="2240887" y="107903"/>
            <a:ext cx="4158190" cy="830997"/>
          </a:xfrm>
          <a:prstGeom prst="rect">
            <a:avLst/>
          </a:prstGeom>
          <a:noFill/>
        </p:spPr>
        <p:txBody>
          <a:bodyPr wrap="none" rtlCol="0">
            <a:spAutoFit/>
          </a:bodyPr>
          <a:lstStyle/>
          <a:p>
            <a:pPr algn="ctr"/>
            <a:r>
              <a:rPr lang="en-US" sz="4800" b="1" dirty="0">
                <a:solidFill>
                  <a:srgbClr val="FFFF00"/>
                </a:solidFill>
              </a:rPr>
              <a:t>Trademarks</a:t>
            </a:r>
            <a:r>
              <a:rPr lang="en-US" sz="4800" b="1" dirty="0">
                <a:solidFill>
                  <a:srgbClr val="FF0000"/>
                </a:solidFill>
              </a:rPr>
              <a:t> 4</a:t>
            </a:r>
          </a:p>
        </p:txBody>
      </p:sp>
      <p:pic>
        <p:nvPicPr>
          <p:cNvPr id="4" name="Picture 3" descr="A person eating a donut&#10;&#10;Description automatically generated with medium confidence">
            <a:extLst>
              <a:ext uri="{FF2B5EF4-FFF2-40B4-BE49-F238E27FC236}">
                <a16:creationId xmlns:a16="http://schemas.microsoft.com/office/drawing/2014/main" id="{406F6165-B3A8-E44E-A7A4-2C12B27C687B}"/>
              </a:ext>
            </a:extLst>
          </p:cNvPr>
          <p:cNvPicPr>
            <a:picLocks noChangeAspect="1"/>
          </p:cNvPicPr>
          <p:nvPr/>
        </p:nvPicPr>
        <p:blipFill>
          <a:blip r:embed="rId6"/>
          <a:stretch>
            <a:fillRect/>
          </a:stretch>
        </p:blipFill>
        <p:spPr>
          <a:xfrm flipH="1">
            <a:off x="7874422" y="3368883"/>
            <a:ext cx="116590" cy="251040"/>
          </a:xfrm>
          <a:prstGeom prst="rect">
            <a:avLst/>
          </a:prstGeom>
        </p:spPr>
      </p:pic>
    </p:spTree>
    <p:extLst>
      <p:ext uri="{BB962C8B-B14F-4D97-AF65-F5344CB8AC3E}">
        <p14:creationId xmlns:p14="http://schemas.microsoft.com/office/powerpoint/2010/main" val="1404579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228600" y="1135117"/>
            <a:ext cx="8686800" cy="5129049"/>
          </a:xfrm>
        </p:spPr>
        <p:txBody>
          <a:bodyPr>
            <a:normAutofit fontScale="85000" lnSpcReduction="10000"/>
          </a:bodyPr>
          <a:lstStyle/>
          <a:p>
            <a:pPr marL="0" indent="0">
              <a:lnSpc>
                <a:spcPct val="11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11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110000"/>
              </a:lnSpc>
              <a:buNone/>
            </a:pPr>
            <a:r>
              <a:rPr lang="en-CA" sz="3200" dirty="0">
                <a:solidFill>
                  <a:schemeClr val="bg1"/>
                </a:solidFill>
                <a:latin typeface="+mn-lt"/>
              </a:rPr>
              <a:t>3. Send me your WordPress email address at </a:t>
            </a:r>
            <a:r>
              <a:rPr lang="en-CA" sz="3200" dirty="0">
                <a:solidFill>
                  <a:schemeClr val="bg1"/>
                </a:solidFill>
                <a:latin typeface="+mn-lt"/>
                <a:hlinkClick r:id="rId3"/>
              </a:rPr>
              <a:t>jon.festinger@ubc.ca</a:t>
            </a:r>
            <a:r>
              <a:rPr lang="en-CA" sz="3200" dirty="0">
                <a:solidFill>
                  <a:schemeClr val="bg1"/>
                </a:solidFill>
                <a:latin typeface="+mn-lt"/>
              </a:rPr>
              <a:t>  or at </a:t>
            </a:r>
            <a:r>
              <a:rPr lang="en-CA" sz="3200" dirty="0">
                <a:solidFill>
                  <a:schemeClr val="bg1"/>
                </a:solidFill>
                <a:latin typeface="+mn-lt"/>
                <a:hlinkClick r:id="rId4"/>
              </a:rPr>
              <a:t>jon_festinger@thecdm.ca</a:t>
            </a:r>
            <a:r>
              <a:rPr lang="en-CA" sz="3200" dirty="0">
                <a:solidFill>
                  <a:schemeClr val="bg1"/>
                </a:solidFill>
                <a:latin typeface="+mn-lt"/>
              </a:rPr>
              <a:t> </a:t>
            </a:r>
          </a:p>
          <a:p>
            <a:pPr marL="0" indent="0">
              <a:lnSpc>
                <a:spcPct val="110000"/>
              </a:lnSpc>
              <a:buNone/>
            </a:pPr>
            <a:r>
              <a:rPr lang="en-CA" sz="3200" dirty="0">
                <a:solidFill>
                  <a:schemeClr val="bg1"/>
                </a:solidFill>
                <a:latin typeface="+mn-lt"/>
              </a:rPr>
              <a:t>4. Then, I will invite you to participate with authoring privileges via your WordPress email address.</a:t>
            </a:r>
          </a:p>
          <a:p>
            <a:pPr marL="0" indent="0">
              <a:buNone/>
            </a:pPr>
            <a:endParaRPr lang="en-US" dirty="0"/>
          </a:p>
        </p:txBody>
      </p:sp>
    </p:spTree>
    <p:extLst>
      <p:ext uri="{BB962C8B-B14F-4D97-AF65-F5344CB8AC3E}">
        <p14:creationId xmlns:p14="http://schemas.microsoft.com/office/powerpoint/2010/main" val="16988597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0962"/>
            <a:ext cx="8229600" cy="676872"/>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201881" y="1011937"/>
            <a:ext cx="8835241" cy="4901184"/>
          </a:xfrm>
        </p:spPr>
        <p:txBody>
          <a:bodyPr>
            <a:normAutofit lnSpcReduction="10000"/>
          </a:bodyPr>
          <a:lstStyle/>
          <a:p>
            <a:pPr>
              <a:lnSpc>
                <a:spcPct val="100000"/>
              </a:lnSpc>
            </a:pPr>
            <a:r>
              <a:rPr lang="en-US" sz="2600" dirty="0">
                <a:solidFill>
                  <a:schemeClr val="bg1"/>
                </a:solidFill>
              </a:rPr>
              <a:t>In the </a:t>
            </a:r>
            <a:r>
              <a:rPr lang="en-US" sz="2600" i="1" dirty="0">
                <a:solidFill>
                  <a:srgbClr val="00B0F0"/>
                </a:solidFill>
              </a:rPr>
              <a:t>Possum Lodges </a:t>
            </a:r>
            <a:r>
              <a:rPr lang="en-US" sz="2600" dirty="0">
                <a:solidFill>
                  <a:schemeClr val="bg1"/>
                </a:solidFill>
              </a:rPr>
              <a:t>case </a:t>
            </a:r>
            <a:r>
              <a:rPr lang="en-CA" sz="2600" dirty="0">
                <a:solidFill>
                  <a:srgbClr val="FFFF00"/>
                </a:solidFill>
              </a:rPr>
              <a:t>both</a:t>
            </a:r>
            <a:r>
              <a:rPr lang="en-US" sz="2600" dirty="0">
                <a:solidFill>
                  <a:srgbClr val="FFFF00"/>
                </a:solidFill>
              </a:rPr>
              <a:t> marks were </a:t>
            </a:r>
            <a:r>
              <a:rPr lang="en-US" sz="2600" dirty="0">
                <a:solidFill>
                  <a:schemeClr val="bg1"/>
                </a:solidFill>
              </a:rPr>
              <a:t>said to be </a:t>
            </a:r>
            <a:r>
              <a:rPr lang="en-US" sz="2600" dirty="0">
                <a:solidFill>
                  <a:srgbClr val="FFFF00"/>
                </a:solidFill>
              </a:rPr>
              <a:t>inherently distinctive with respect to their respective goods and services</a:t>
            </a:r>
            <a:r>
              <a:rPr lang="en-US" sz="2600" dirty="0">
                <a:solidFill>
                  <a:schemeClr val="bg1"/>
                </a:solidFill>
              </a:rPr>
              <a:t>…(i.e., don’t really serve a descriptive function).</a:t>
            </a:r>
            <a:endParaRPr lang="en-CA" sz="2600" dirty="0">
              <a:solidFill>
                <a:schemeClr val="bg1"/>
              </a:solidFill>
            </a:endParaRPr>
          </a:p>
          <a:p>
            <a:pPr>
              <a:lnSpc>
                <a:spcPct val="100000"/>
              </a:lnSpc>
            </a:pPr>
            <a:r>
              <a:rPr lang="en-US" sz="2600" dirty="0">
                <a:solidFill>
                  <a:schemeClr val="bg1"/>
                </a:solidFill>
              </a:rPr>
              <a:t>But Applicant Messier’s mark is  less inherently distinctive because its second half describes its services i.e. lodging; lodges </a:t>
            </a:r>
          </a:p>
          <a:p>
            <a:pPr marL="400050" lvl="1" indent="0">
              <a:lnSpc>
                <a:spcPct val="100000"/>
              </a:lnSpc>
              <a:buNone/>
            </a:pPr>
            <a:r>
              <a:rPr lang="en-US" sz="2600" b="1" i="1" dirty="0">
                <a:solidFill>
                  <a:srgbClr val="FF0000"/>
                </a:solidFill>
              </a:rPr>
              <a:t>(b) </a:t>
            </a:r>
            <a:r>
              <a:rPr lang="en-US" sz="2600" b="1" i="1" dirty="0">
                <a:solidFill>
                  <a:srgbClr val="92D050"/>
                </a:solidFill>
              </a:rPr>
              <a:t>The extent to which each trade-mark has become known</a:t>
            </a:r>
            <a:endParaRPr lang="en-CA" sz="2600" i="1" dirty="0">
              <a:solidFill>
                <a:srgbClr val="92D050"/>
              </a:solidFill>
            </a:endParaRPr>
          </a:p>
          <a:p>
            <a:pPr>
              <a:lnSpc>
                <a:spcPct val="100000"/>
              </a:lnSpc>
            </a:pPr>
            <a:r>
              <a:rPr lang="en-US" sz="2600" dirty="0">
                <a:solidFill>
                  <a:schemeClr val="bg1"/>
                </a:solidFill>
              </a:rPr>
              <a:t>No evidence of use or promotion of Applicant’s mark while</a:t>
            </a:r>
            <a:r>
              <a:rPr lang="en-CA" sz="2600" dirty="0">
                <a:solidFill>
                  <a:schemeClr val="bg1"/>
                </a:solidFill>
              </a:rPr>
              <a:t> </a:t>
            </a:r>
            <a:r>
              <a:rPr lang="en-CA" sz="2600" dirty="0">
                <a:solidFill>
                  <a:srgbClr val="FFFF00"/>
                </a:solidFill>
              </a:rPr>
              <a:t>extensive </a:t>
            </a:r>
            <a:r>
              <a:rPr lang="en-US" sz="2600" dirty="0">
                <a:solidFill>
                  <a:srgbClr val="FFFF00"/>
                </a:solidFill>
              </a:rPr>
              <a:t>use of Opponent’s Possum Lodge mark</a:t>
            </a:r>
            <a:r>
              <a:rPr lang="en-US" sz="2600" dirty="0">
                <a:solidFill>
                  <a:schemeClr val="bg1"/>
                </a:solidFill>
              </a:rPr>
              <a:t>…which was </a:t>
            </a:r>
            <a:r>
              <a:rPr lang="en-US" sz="2600" dirty="0">
                <a:solidFill>
                  <a:srgbClr val="FFFF00"/>
                </a:solidFill>
              </a:rPr>
              <a:t>much better known</a:t>
            </a:r>
            <a:r>
              <a:rPr lang="en-US" sz="2600" dirty="0">
                <a:solidFill>
                  <a:schemeClr val="bg1"/>
                </a:solidFill>
              </a:rPr>
              <a:t>…</a:t>
            </a:r>
            <a:endParaRPr lang="en-CA" sz="2600" dirty="0">
              <a:solidFill>
                <a:schemeClr val="bg1"/>
              </a:solidFill>
            </a:endParaRPr>
          </a:p>
          <a:p>
            <a:pPr>
              <a:lnSpc>
                <a:spcPct val="100000"/>
              </a:lnSpc>
            </a:pPr>
            <a:r>
              <a:rPr lang="en-US" sz="2600" dirty="0">
                <a:solidFill>
                  <a:schemeClr val="bg1"/>
                </a:solidFill>
              </a:rPr>
              <a:t>Possum Lodge figures prominently in “The </a:t>
            </a:r>
            <a:r>
              <a:rPr lang="en-US" sz="2600" dirty="0">
                <a:solidFill>
                  <a:srgbClr val="FF0000"/>
                </a:solidFill>
              </a:rPr>
              <a:t>Red</a:t>
            </a:r>
            <a:r>
              <a:rPr lang="en-US" sz="2600" dirty="0">
                <a:solidFill>
                  <a:schemeClr val="bg1"/>
                </a:solidFill>
              </a:rPr>
              <a:t> </a:t>
            </a:r>
            <a:r>
              <a:rPr lang="en-US" sz="2600" dirty="0">
                <a:solidFill>
                  <a:srgbClr val="92D050"/>
                </a:solidFill>
              </a:rPr>
              <a:t>Green</a:t>
            </a:r>
            <a:r>
              <a:rPr lang="en-US" sz="2600" dirty="0">
                <a:solidFill>
                  <a:schemeClr val="bg1"/>
                </a:solidFill>
              </a:rPr>
              <a:t> Show”… (great description of Possum Lodge in para. 16 of decision…)</a:t>
            </a:r>
            <a:endParaRPr lang="en-CA" sz="2600"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100</a:t>
            </a:fld>
            <a:endParaRPr lang="en-US"/>
          </a:p>
        </p:txBody>
      </p:sp>
    </p:spTree>
    <p:extLst>
      <p:ext uri="{BB962C8B-B14F-4D97-AF65-F5344CB8AC3E}">
        <p14:creationId xmlns:p14="http://schemas.microsoft.com/office/powerpoint/2010/main" val="39495459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810409"/>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237507" y="1033153"/>
            <a:ext cx="8811490" cy="4843391"/>
          </a:xfrm>
        </p:spPr>
        <p:txBody>
          <a:bodyPr>
            <a:normAutofit fontScale="77500" lnSpcReduction="20000"/>
          </a:bodyPr>
          <a:lstStyle/>
          <a:p>
            <a:pPr marL="457200" lvl="1" indent="0">
              <a:lnSpc>
                <a:spcPct val="120000"/>
              </a:lnSpc>
              <a:buNone/>
            </a:pPr>
            <a:r>
              <a:rPr lang="en-US" sz="3100" b="1" i="1" dirty="0">
                <a:solidFill>
                  <a:srgbClr val="FF0000"/>
                </a:solidFill>
              </a:rPr>
              <a:t>(b) </a:t>
            </a:r>
            <a:r>
              <a:rPr lang="en-US" sz="3100" b="1" i="1" dirty="0">
                <a:solidFill>
                  <a:srgbClr val="92D050"/>
                </a:solidFill>
              </a:rPr>
              <a:t>the length of time the trade-marks or trade-names have been in use</a:t>
            </a:r>
            <a:endParaRPr lang="en-CA" sz="3100" i="1" dirty="0">
              <a:solidFill>
                <a:srgbClr val="92D050"/>
              </a:solidFill>
            </a:endParaRPr>
          </a:p>
          <a:p>
            <a:pPr>
              <a:lnSpc>
                <a:spcPct val="120000"/>
              </a:lnSpc>
            </a:pPr>
            <a:r>
              <a:rPr lang="en-US" sz="3100" dirty="0">
                <a:solidFill>
                  <a:schemeClr val="bg1"/>
                </a:solidFill>
              </a:rPr>
              <a:t>Applicant’s mark hadn’t yet been used</a:t>
            </a:r>
            <a:r>
              <a:rPr lang="en-US" sz="3100" dirty="0">
                <a:solidFill>
                  <a:srgbClr val="FF0000"/>
                </a:solidFill>
              </a:rPr>
              <a:t>/</a:t>
            </a:r>
            <a:r>
              <a:rPr lang="en-US" sz="3100" dirty="0">
                <a:solidFill>
                  <a:schemeClr val="bg1"/>
                </a:solidFill>
              </a:rPr>
              <a:t>promoted while Opponent’s mark was used extensively in Canada since 1991 </a:t>
            </a:r>
            <a:endParaRPr lang="en-CA" sz="3100" dirty="0">
              <a:solidFill>
                <a:schemeClr val="bg1"/>
              </a:solidFill>
            </a:endParaRPr>
          </a:p>
          <a:p>
            <a:pPr marL="400050" lvl="1" indent="0">
              <a:lnSpc>
                <a:spcPct val="120000"/>
              </a:lnSpc>
              <a:buNone/>
            </a:pPr>
            <a:r>
              <a:rPr lang="en-US" sz="3100" b="1" i="1" dirty="0">
                <a:solidFill>
                  <a:srgbClr val="FF0000"/>
                </a:solidFill>
              </a:rPr>
              <a:t>(c) </a:t>
            </a:r>
            <a:r>
              <a:rPr lang="en-US" sz="3100" b="1" i="1" dirty="0">
                <a:solidFill>
                  <a:srgbClr val="92D050"/>
                </a:solidFill>
              </a:rPr>
              <a:t>the nature of the goods, services or business</a:t>
            </a:r>
            <a:r>
              <a:rPr lang="en-US" sz="3100" b="1" i="1" dirty="0">
                <a:solidFill>
                  <a:schemeClr val="bg1"/>
                </a:solidFill>
              </a:rPr>
              <a:t>;</a:t>
            </a:r>
            <a:r>
              <a:rPr lang="en-US" sz="3100" b="1" i="1" dirty="0">
                <a:solidFill>
                  <a:srgbClr val="92D050"/>
                </a:solidFill>
              </a:rPr>
              <a:t> </a:t>
            </a:r>
            <a:r>
              <a:rPr lang="en-US" sz="3100" b="1" i="1" dirty="0">
                <a:solidFill>
                  <a:srgbClr val="FF0000"/>
                </a:solidFill>
              </a:rPr>
              <a:t>(d) </a:t>
            </a:r>
            <a:r>
              <a:rPr lang="en-US" sz="3100" b="1" i="1" dirty="0">
                <a:solidFill>
                  <a:srgbClr val="92D050"/>
                </a:solidFill>
              </a:rPr>
              <a:t>nature of the trade</a:t>
            </a:r>
            <a:endParaRPr lang="en-CA" sz="3100" i="1" dirty="0">
              <a:solidFill>
                <a:srgbClr val="92D050"/>
              </a:solidFill>
            </a:endParaRPr>
          </a:p>
          <a:p>
            <a:pPr>
              <a:lnSpc>
                <a:spcPct val="120000"/>
              </a:lnSpc>
            </a:pPr>
            <a:r>
              <a:rPr lang="en-US" sz="3100" dirty="0">
                <a:solidFill>
                  <a:schemeClr val="bg1"/>
                </a:solidFill>
              </a:rPr>
              <a:t>Is there a nexus or connection between the goods, services and business of the Applicant and the Opponent</a:t>
            </a:r>
            <a:r>
              <a:rPr lang="en-US" sz="3100" dirty="0">
                <a:solidFill>
                  <a:srgbClr val="FF0000"/>
                </a:solidFill>
              </a:rPr>
              <a:t>?</a:t>
            </a:r>
            <a:r>
              <a:rPr lang="en-US" sz="3100" dirty="0">
                <a:solidFill>
                  <a:schemeClr val="bg1"/>
                </a:solidFill>
              </a:rPr>
              <a:t> </a:t>
            </a:r>
            <a:endParaRPr lang="en-CA" sz="3100" dirty="0">
              <a:solidFill>
                <a:schemeClr val="bg1"/>
              </a:solidFill>
            </a:endParaRPr>
          </a:p>
          <a:p>
            <a:pPr>
              <a:lnSpc>
                <a:spcPct val="120000"/>
              </a:lnSpc>
            </a:pPr>
            <a:r>
              <a:rPr lang="en-US" sz="3100" dirty="0">
                <a:solidFill>
                  <a:schemeClr val="bg1"/>
                </a:solidFill>
              </a:rPr>
              <a:t>No overlap, but connection </a:t>
            </a:r>
            <a:r>
              <a:rPr lang="en-US" sz="3100" dirty="0">
                <a:solidFill>
                  <a:srgbClr val="FF0000"/>
                </a:solidFill>
              </a:rPr>
              <a:t>…</a:t>
            </a:r>
            <a:r>
              <a:rPr lang="en-US" sz="3100" dirty="0">
                <a:solidFill>
                  <a:schemeClr val="bg1"/>
                </a:solidFill>
              </a:rPr>
              <a:t> Applicant’s business involves recreational accommodation; Opponent’s television show [para 21] “satirize[s] the stereotypical Canadian outdoorsman and sportsman”. </a:t>
            </a:r>
            <a:endParaRPr lang="en-CA" sz="3100"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101</a:t>
            </a:fld>
            <a:endParaRPr lang="en-US"/>
          </a:p>
        </p:txBody>
      </p:sp>
    </p:spTree>
    <p:extLst>
      <p:ext uri="{BB962C8B-B14F-4D97-AF65-F5344CB8AC3E}">
        <p14:creationId xmlns:p14="http://schemas.microsoft.com/office/powerpoint/2010/main" val="30835236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810409"/>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237507" y="1033153"/>
            <a:ext cx="8811490" cy="4892634"/>
          </a:xfrm>
        </p:spPr>
        <p:txBody>
          <a:bodyPr>
            <a:normAutofit lnSpcReduction="10000"/>
          </a:bodyPr>
          <a:lstStyle/>
          <a:p>
            <a:pPr marL="0" indent="0">
              <a:lnSpc>
                <a:spcPct val="100000"/>
              </a:lnSpc>
              <a:buNone/>
            </a:pPr>
            <a:r>
              <a:rPr lang="en-US" b="1" i="1" dirty="0">
                <a:solidFill>
                  <a:srgbClr val="FF0000"/>
                </a:solidFill>
              </a:rPr>
              <a:t>(e) </a:t>
            </a:r>
            <a:r>
              <a:rPr lang="en-US" b="1" i="1" dirty="0">
                <a:solidFill>
                  <a:srgbClr val="92D050"/>
                </a:solidFill>
              </a:rPr>
              <a:t>the degree of resemblance between the trade-marks or trade-names in appearance or sound or in the ideas suggested by them</a:t>
            </a:r>
            <a:endParaRPr lang="en-CA" sz="1800" i="1" dirty="0">
              <a:solidFill>
                <a:srgbClr val="92D050"/>
              </a:solidFill>
            </a:endParaRPr>
          </a:p>
          <a:p>
            <a:pPr>
              <a:lnSpc>
                <a:spcPct val="100000"/>
              </a:lnSpc>
            </a:pPr>
            <a:r>
              <a:rPr lang="en-US" dirty="0">
                <a:solidFill>
                  <a:schemeClr val="bg1"/>
                </a:solidFill>
              </a:rPr>
              <a:t>Essentially identical…</a:t>
            </a:r>
            <a:r>
              <a:rPr lang="en-CA" dirty="0">
                <a:solidFill>
                  <a:schemeClr val="bg1"/>
                </a:solidFill>
              </a:rPr>
              <a:t> </a:t>
            </a:r>
          </a:p>
          <a:p>
            <a:pPr marL="0" indent="0">
              <a:lnSpc>
                <a:spcPct val="100000"/>
              </a:lnSpc>
              <a:buNone/>
            </a:pPr>
            <a:r>
              <a:rPr lang="en-US" b="1" dirty="0">
                <a:solidFill>
                  <a:srgbClr val="FF0000"/>
                </a:solidFill>
              </a:rPr>
              <a:t>Conclusion</a:t>
            </a:r>
            <a:endParaRPr lang="en-CA" dirty="0">
              <a:solidFill>
                <a:srgbClr val="FF0000"/>
              </a:solidFill>
            </a:endParaRPr>
          </a:p>
          <a:p>
            <a:pPr lvl="0">
              <a:lnSpc>
                <a:spcPct val="100000"/>
              </a:lnSpc>
            </a:pPr>
            <a:r>
              <a:rPr lang="en-US" dirty="0">
                <a:solidFill>
                  <a:srgbClr val="FFFF00"/>
                </a:solidFill>
              </a:rPr>
              <a:t>Applicant </a:t>
            </a:r>
            <a:r>
              <a:rPr lang="en-US" dirty="0">
                <a:solidFill>
                  <a:schemeClr val="bg1"/>
                </a:solidFill>
              </a:rPr>
              <a:t>is required to </a:t>
            </a:r>
            <a:r>
              <a:rPr lang="en-US" dirty="0">
                <a:solidFill>
                  <a:srgbClr val="FFFF00"/>
                </a:solidFill>
              </a:rPr>
              <a:t>show </a:t>
            </a:r>
            <a:r>
              <a:rPr lang="en-US" dirty="0">
                <a:solidFill>
                  <a:schemeClr val="bg1"/>
                </a:solidFill>
              </a:rPr>
              <a:t>that </a:t>
            </a:r>
            <a:r>
              <a:rPr lang="en-US" dirty="0">
                <a:solidFill>
                  <a:srgbClr val="FFFF00"/>
                </a:solidFill>
              </a:rPr>
              <a:t>there is not a reasonable likelihood of </a:t>
            </a:r>
            <a:r>
              <a:rPr lang="en-US" dirty="0">
                <a:solidFill>
                  <a:srgbClr val="FF0000"/>
                </a:solidFill>
                <a:latin typeface="Comic Sans MS" panose="030F0902030302020204" pitchFamily="66" charset="0"/>
              </a:rPr>
              <a:t>confusion</a:t>
            </a:r>
            <a:r>
              <a:rPr lang="en-US" dirty="0">
                <a:solidFill>
                  <a:srgbClr val="FFFF00"/>
                </a:solidFill>
              </a:rPr>
              <a:t> </a:t>
            </a:r>
            <a:r>
              <a:rPr lang="en-US" dirty="0">
                <a:solidFill>
                  <a:schemeClr val="bg1"/>
                </a:solidFill>
              </a:rPr>
              <a:t>between the marks</a:t>
            </a:r>
            <a:endParaRPr lang="en-CA" dirty="0">
              <a:solidFill>
                <a:schemeClr val="bg1"/>
              </a:solidFill>
            </a:endParaRPr>
          </a:p>
          <a:p>
            <a:pPr lvl="0">
              <a:lnSpc>
                <a:spcPct val="100000"/>
              </a:lnSpc>
            </a:pPr>
            <a:r>
              <a:rPr lang="en-US" dirty="0">
                <a:solidFill>
                  <a:srgbClr val="FF0000"/>
                </a:solidFill>
              </a:rPr>
              <a:t>Could not do so</a:t>
            </a:r>
            <a:r>
              <a:rPr lang="en-US" dirty="0">
                <a:solidFill>
                  <a:schemeClr val="bg1"/>
                </a:solidFill>
              </a:rPr>
              <a:t>: </a:t>
            </a:r>
            <a:r>
              <a:rPr lang="en-US" i="1" dirty="0">
                <a:solidFill>
                  <a:schemeClr val="bg1"/>
                </a:solidFill>
              </a:rPr>
              <a:t>“[para 24] “the Applicant has not satisfied me that, on a balance of probabilities, a Canadian who has an imperfect recollection of the Opponent’s TM as associated with the Opponent’s show, would not, </a:t>
            </a:r>
            <a:r>
              <a:rPr lang="en-US" i="1" dirty="0">
                <a:solidFill>
                  <a:srgbClr val="FFFF00"/>
                </a:solidFill>
              </a:rPr>
              <a:t>as a matter of first impression, assume that there was some connection </a:t>
            </a:r>
            <a:r>
              <a:rPr lang="en-US" i="1" dirty="0">
                <a:solidFill>
                  <a:schemeClr val="bg1"/>
                </a:solidFill>
              </a:rPr>
              <a:t>between the Applicant’s POSSUM LODGES recreational lodging, real estate and restaurant services and the Opponent’s television show.”</a:t>
            </a:r>
            <a:endParaRPr lang="en-CA" i="1" dirty="0">
              <a:solidFill>
                <a:schemeClr val="bg1"/>
              </a:solidFill>
            </a:endParaRPr>
          </a:p>
          <a:p>
            <a:pPr>
              <a:lnSpc>
                <a:spcPct val="100000"/>
              </a:lnSpc>
            </a:pPr>
            <a:endParaRPr lang="en-US"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102</a:t>
            </a:fld>
            <a:endParaRPr lang="en-US"/>
          </a:p>
        </p:txBody>
      </p:sp>
    </p:spTree>
    <p:extLst>
      <p:ext uri="{BB962C8B-B14F-4D97-AF65-F5344CB8AC3E}">
        <p14:creationId xmlns:p14="http://schemas.microsoft.com/office/powerpoint/2010/main" val="17288491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837"/>
            <a:ext cx="8229600" cy="805273"/>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78131" y="918110"/>
            <a:ext cx="8870866" cy="4982818"/>
          </a:xfrm>
        </p:spPr>
        <p:txBody>
          <a:bodyPr>
            <a:normAutofit fontScale="92500"/>
          </a:bodyPr>
          <a:lstStyle/>
          <a:p>
            <a:pPr marL="0" indent="0">
              <a:lnSpc>
                <a:spcPct val="100000"/>
              </a:lnSpc>
              <a:buNone/>
            </a:pPr>
            <a:r>
              <a:rPr lang="en-US" b="1" dirty="0">
                <a:solidFill>
                  <a:srgbClr val="FF0000"/>
                </a:solidFill>
              </a:rPr>
              <a:t>The Applicant failed in their duty to select a name with care to avoid any </a:t>
            </a:r>
            <a:r>
              <a:rPr lang="en-US" b="1" dirty="0">
                <a:solidFill>
                  <a:srgbClr val="FF0000"/>
                </a:solidFill>
                <a:latin typeface="Comic Sans MS" panose="030F0902030302020204" pitchFamily="66" charset="0"/>
              </a:rPr>
              <a:t>confusion</a:t>
            </a:r>
            <a:r>
              <a:rPr lang="en-US" b="1" dirty="0">
                <a:solidFill>
                  <a:srgbClr val="FF0000"/>
                </a:solidFill>
              </a:rPr>
              <a:t>. </a:t>
            </a:r>
            <a:r>
              <a:rPr lang="en-US" b="1" dirty="0">
                <a:solidFill>
                  <a:srgbClr val="FFFF00"/>
                </a:solidFill>
              </a:rPr>
              <a:t>Does the decision make sense</a:t>
            </a:r>
            <a:r>
              <a:rPr lang="en-US" b="1" dirty="0">
                <a:solidFill>
                  <a:srgbClr val="FF0000"/>
                </a:solidFill>
              </a:rPr>
              <a:t>? </a:t>
            </a:r>
            <a:endParaRPr lang="en-CA" b="1" dirty="0">
              <a:solidFill>
                <a:srgbClr val="FF0000"/>
              </a:solidFill>
            </a:endParaRPr>
          </a:p>
          <a:p>
            <a:pPr>
              <a:lnSpc>
                <a:spcPct val="100000"/>
              </a:lnSpc>
            </a:pPr>
            <a:r>
              <a:rPr lang="en-US" dirty="0">
                <a:solidFill>
                  <a:schemeClr val="bg1"/>
                </a:solidFill>
              </a:rPr>
              <a:t>Note the language … “</a:t>
            </a:r>
            <a:r>
              <a:rPr lang="en-US" dirty="0">
                <a:solidFill>
                  <a:srgbClr val="FF0000"/>
                </a:solidFill>
              </a:rPr>
              <a:t>assume there was some connection </a:t>
            </a:r>
            <a:r>
              <a:rPr lang="en-US" dirty="0">
                <a:solidFill>
                  <a:schemeClr val="bg1"/>
                </a:solidFill>
              </a:rPr>
              <a:t>between the Applicant’s [goods and services]” and those of the Opponent. </a:t>
            </a:r>
            <a:endParaRPr lang="en-CA" dirty="0">
              <a:solidFill>
                <a:schemeClr val="bg1"/>
              </a:solidFill>
            </a:endParaRPr>
          </a:p>
          <a:p>
            <a:pPr>
              <a:lnSpc>
                <a:spcPct val="100000"/>
              </a:lnSpc>
            </a:pPr>
            <a:r>
              <a:rPr lang="en-US" dirty="0">
                <a:solidFill>
                  <a:schemeClr val="bg1"/>
                </a:solidFill>
              </a:rPr>
              <a:t>Compare this with the language of s. 6(2) … </a:t>
            </a:r>
            <a:endParaRPr lang="en-CA" dirty="0">
              <a:solidFill>
                <a:schemeClr val="bg1"/>
              </a:solidFill>
            </a:endParaRPr>
          </a:p>
          <a:p>
            <a:pPr lvl="0">
              <a:lnSpc>
                <a:spcPct val="100000"/>
              </a:lnSpc>
            </a:pPr>
            <a:r>
              <a:rPr lang="en-US" i="1" dirty="0">
                <a:solidFill>
                  <a:srgbClr val="FFFF00"/>
                </a:solidFill>
              </a:rPr>
              <a:t>The use of a trade-mark </a:t>
            </a:r>
            <a:r>
              <a:rPr lang="en-US" i="1" dirty="0">
                <a:solidFill>
                  <a:srgbClr val="FF0000"/>
                </a:solidFill>
              </a:rPr>
              <a:t>causes</a:t>
            </a:r>
            <a:r>
              <a:rPr lang="en-US" i="1" dirty="0">
                <a:solidFill>
                  <a:srgbClr val="FF0000"/>
                </a:solidFill>
                <a:latin typeface="Comic Sans MS" panose="030F0902030302020204" pitchFamily="66" charset="0"/>
              </a:rPr>
              <a:t> confusion </a:t>
            </a:r>
            <a:r>
              <a:rPr lang="en-US" i="1" dirty="0">
                <a:solidFill>
                  <a:srgbClr val="FFFF00"/>
                </a:solidFill>
              </a:rPr>
              <a:t>with another trade-mark </a:t>
            </a:r>
            <a:r>
              <a:rPr lang="en-US" i="1" dirty="0">
                <a:solidFill>
                  <a:schemeClr val="bg1"/>
                </a:solidFill>
              </a:rPr>
              <a:t>if the use of both trade-marks in the same area would be </a:t>
            </a:r>
            <a:r>
              <a:rPr lang="en-US" i="1" dirty="0">
                <a:solidFill>
                  <a:srgbClr val="FFFF00"/>
                </a:solidFill>
              </a:rPr>
              <a:t>likely to lead to the inference that the goods or services associated with those trade-marks are manufactured, sold, leased, hired or performed by the same person</a:t>
            </a:r>
            <a:r>
              <a:rPr lang="en-US" i="1" dirty="0">
                <a:solidFill>
                  <a:schemeClr val="bg1"/>
                </a:solidFill>
              </a:rPr>
              <a:t>, whether or not the goods or services are of the same general class.</a:t>
            </a:r>
          </a:p>
          <a:p>
            <a:pPr lvl="0">
              <a:lnSpc>
                <a:spcPct val="100000"/>
              </a:lnSpc>
            </a:pPr>
            <a:r>
              <a:rPr lang="en-US" i="1" dirty="0">
                <a:solidFill>
                  <a:srgbClr val="FFFF00"/>
                </a:solidFill>
                <a:latin typeface="Herculanum" panose="02000505000000020004" pitchFamily="2" charset="77"/>
              </a:rPr>
              <a:t>Fundamental tension</a:t>
            </a:r>
            <a:endParaRPr lang="en-CA" i="1" dirty="0">
              <a:solidFill>
                <a:srgbClr val="FFFF00"/>
              </a:solidFill>
              <a:latin typeface="Herculanum" panose="02000505000000020004" pitchFamily="2" charset="77"/>
            </a:endParaRPr>
          </a:p>
          <a:p>
            <a:pPr>
              <a:lnSpc>
                <a:spcPct val="100000"/>
              </a:lnSpc>
            </a:pPr>
            <a:r>
              <a:rPr lang="en-US" dirty="0">
                <a:solidFill>
                  <a:schemeClr val="bg1"/>
                </a:solidFill>
              </a:rPr>
              <a:t>How much protection TM owners should receive, and how much protection owners of well-known or famous TMs should receive</a:t>
            </a:r>
            <a:r>
              <a:rPr lang="en-US" dirty="0">
                <a:solidFill>
                  <a:srgbClr val="FF0000"/>
                </a:solidFill>
              </a:rPr>
              <a:t>?</a:t>
            </a:r>
            <a:endParaRPr lang="en-CA" dirty="0">
              <a:solidFill>
                <a:srgbClr val="FF0000"/>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103</a:t>
            </a:fld>
            <a:endParaRPr lang="en-US"/>
          </a:p>
        </p:txBody>
      </p:sp>
    </p:spTree>
    <p:extLst>
      <p:ext uri="{BB962C8B-B14F-4D97-AF65-F5344CB8AC3E}">
        <p14:creationId xmlns:p14="http://schemas.microsoft.com/office/powerpoint/2010/main" val="13281353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4305308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9454712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878"/>
            <a:ext cx="8229600" cy="80752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t>	</a:t>
            </a:r>
          </a:p>
        </p:txBody>
      </p:sp>
      <p:sp>
        <p:nvSpPr>
          <p:cNvPr id="2" name="Content Placeholder 1"/>
          <p:cNvSpPr>
            <a:spLocks noGrp="1"/>
          </p:cNvSpPr>
          <p:nvPr>
            <p:ph idx="1"/>
          </p:nvPr>
        </p:nvSpPr>
        <p:spPr>
          <a:xfrm>
            <a:off x="457200" y="1033153"/>
            <a:ext cx="8591796" cy="4716390"/>
          </a:xfrm>
        </p:spPr>
        <p:txBody>
          <a:bodyPr>
            <a:normAutofit/>
          </a:bodyPr>
          <a:lstStyle/>
          <a:p>
            <a:pPr marL="0" indent="0">
              <a:buNone/>
            </a:pPr>
            <a:r>
              <a:rPr lang="en-US" sz="3000" i="1" dirty="0">
                <a:solidFill>
                  <a:srgbClr val="00B0F0"/>
                </a:solidFill>
              </a:rPr>
              <a:t>Mattel v. 3894207 Canada Inc., </a:t>
            </a:r>
            <a:r>
              <a:rPr lang="en-US" sz="3000" dirty="0">
                <a:solidFill>
                  <a:schemeClr val="bg1"/>
                </a:solidFill>
              </a:rPr>
              <a:t>2006 SCC 22</a:t>
            </a:r>
            <a:r>
              <a:rPr lang="en-CA" sz="3000" dirty="0">
                <a:solidFill>
                  <a:schemeClr val="bg1"/>
                </a:solidFill>
              </a:rPr>
              <a:t> </a:t>
            </a:r>
            <a:endParaRPr lang="en-CA" sz="3000" dirty="0"/>
          </a:p>
          <a:p>
            <a:r>
              <a:rPr lang="en-CA" sz="3000" dirty="0">
                <a:solidFill>
                  <a:schemeClr val="bg1"/>
                </a:solidFill>
              </a:rPr>
              <a:t>The Numbered Company wanted to register TMs in connection with its small </a:t>
            </a:r>
            <a:r>
              <a:rPr lang="en-CA" sz="3000" dirty="0">
                <a:solidFill>
                  <a:srgbClr val="FFFF00"/>
                </a:solidFill>
              </a:rPr>
              <a:t>chain of Montreal suburban </a:t>
            </a:r>
            <a:r>
              <a:rPr lang="en-CA" sz="3000" dirty="0">
                <a:solidFill>
                  <a:schemeClr val="accent2">
                    <a:lumMod val="40000"/>
                    <a:lumOff val="60000"/>
                  </a:schemeClr>
                </a:solidFill>
              </a:rPr>
              <a:t>Barbie</a:t>
            </a:r>
            <a:r>
              <a:rPr lang="en-CA" sz="3000" dirty="0">
                <a:solidFill>
                  <a:srgbClr val="FF0000"/>
                </a:solidFill>
              </a:rPr>
              <a:t>’</a:t>
            </a:r>
            <a:r>
              <a:rPr lang="en-CA" sz="3000" dirty="0">
                <a:solidFill>
                  <a:schemeClr val="accent2">
                    <a:lumMod val="40000"/>
                    <a:lumOff val="60000"/>
                  </a:schemeClr>
                </a:solidFill>
              </a:rPr>
              <a:t>s</a:t>
            </a:r>
            <a:r>
              <a:rPr lang="en-CA" sz="3000" dirty="0">
                <a:solidFill>
                  <a:srgbClr val="FFFF00"/>
                </a:solidFill>
              </a:rPr>
              <a:t> restaurants</a:t>
            </a:r>
            <a:r>
              <a:rPr lang="en-CA" sz="3000" dirty="0">
                <a:solidFill>
                  <a:schemeClr val="bg1"/>
                </a:solidFill>
              </a:rPr>
              <a:t>. </a:t>
            </a:r>
          </a:p>
          <a:p>
            <a:r>
              <a:rPr lang="en-CA" sz="3000" dirty="0">
                <a:solidFill>
                  <a:srgbClr val="FFFF00"/>
                </a:solidFill>
              </a:rPr>
              <a:t>Mattel opposed </a:t>
            </a:r>
            <a:r>
              <a:rPr lang="en-CA" sz="3000" dirty="0">
                <a:solidFill>
                  <a:schemeClr val="bg1"/>
                </a:solidFill>
              </a:rPr>
              <a:t>the application on the basis that use of the name would create </a:t>
            </a:r>
            <a:r>
              <a:rPr lang="en-CA" sz="3000" dirty="0">
                <a:solidFill>
                  <a:srgbClr val="FF0000"/>
                </a:solidFill>
                <a:latin typeface="Comic Sans MS" panose="030F0902030302020204" pitchFamily="66" charset="0"/>
              </a:rPr>
              <a:t>confusion</a:t>
            </a:r>
            <a:r>
              <a:rPr lang="en-CA" sz="3000" dirty="0">
                <a:solidFill>
                  <a:schemeClr val="bg1"/>
                </a:solidFill>
              </a:rPr>
              <a:t> with respect to its Mark BARBIE</a:t>
            </a:r>
            <a:r>
              <a:rPr lang="en-CA" sz="3200" dirty="0">
                <a:solidFill>
                  <a:schemeClr val="bg1"/>
                </a:solidFill>
              </a:rPr>
              <a:t>.</a:t>
            </a:r>
          </a:p>
          <a:p>
            <a:pPr marL="457200" lvl="1" indent="0">
              <a:buNone/>
            </a:pPr>
            <a:r>
              <a:rPr lang="en-CA" dirty="0">
                <a:solidFill>
                  <a:schemeClr val="bg1"/>
                </a:solidFill>
              </a:rPr>
              <a: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106</a:t>
            </a:fld>
            <a:endParaRPr lang="en-US"/>
          </a:p>
        </p:txBody>
      </p:sp>
      <p:pic>
        <p:nvPicPr>
          <p:cNvPr id="5" name="Picture 4">
            <a:extLst>
              <a:ext uri="{FF2B5EF4-FFF2-40B4-BE49-F238E27FC236}">
                <a16:creationId xmlns:a16="http://schemas.microsoft.com/office/drawing/2014/main" id="{821E5B04-E987-8B47-8B5F-994070AEF2EF}"/>
              </a:ext>
            </a:extLst>
          </p:cNvPr>
          <p:cNvPicPr>
            <a:picLocks noChangeAspect="1"/>
          </p:cNvPicPr>
          <p:nvPr/>
        </p:nvPicPr>
        <p:blipFill>
          <a:blip r:embed="rId3"/>
          <a:stretch>
            <a:fillRect/>
          </a:stretch>
        </p:blipFill>
        <p:spPr>
          <a:xfrm>
            <a:off x="4412636" y="4049485"/>
            <a:ext cx="4137598" cy="2048111"/>
          </a:xfrm>
          <a:prstGeom prst="rect">
            <a:avLst/>
          </a:prstGeom>
        </p:spPr>
      </p:pic>
    </p:spTree>
    <p:extLst>
      <p:ext uri="{BB962C8B-B14F-4D97-AF65-F5344CB8AC3E}">
        <p14:creationId xmlns:p14="http://schemas.microsoft.com/office/powerpoint/2010/main" val="32346361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5-10-11 at 5.59.06 PM.png"/>
          <p:cNvPicPr>
            <a:picLocks noGrp="1" noChangeAspect="1"/>
          </p:cNvPicPr>
          <p:nvPr>
            <p:ph idx="1"/>
          </p:nvPr>
        </p:nvPicPr>
        <p:blipFill>
          <a:blip r:embed="rId3">
            <a:extLst>
              <a:ext uri="{28A0092B-C50C-407E-A947-70E740481C1C}">
                <a14:useLocalDpi xmlns:a14="http://schemas.microsoft.com/office/drawing/2010/main" val="0"/>
              </a:ext>
            </a:extLst>
          </a:blip>
          <a:srcRect l="-5005" r="-5005"/>
          <a:stretch>
            <a:fillRect/>
          </a:stretch>
        </p:blipFill>
        <p:spPr>
          <a:xfrm>
            <a:off x="216276" y="712842"/>
            <a:ext cx="5149533" cy="2832045"/>
          </a:xfrm>
        </p:spPr>
      </p:pic>
      <p:sp>
        <p:nvSpPr>
          <p:cNvPr id="4" name="Slide Number Placeholder 3"/>
          <p:cNvSpPr>
            <a:spLocks noGrp="1"/>
          </p:cNvSpPr>
          <p:nvPr>
            <p:ph type="sldNum" sz="quarter" idx="12"/>
          </p:nvPr>
        </p:nvSpPr>
        <p:spPr/>
        <p:txBody>
          <a:bodyPr/>
          <a:lstStyle/>
          <a:p>
            <a:fld id="{600857A6-B069-5747-8C2C-4237D03FF20B}" type="slidenum">
              <a:rPr lang="en-US" smtClean="0"/>
              <a:t>107</a:t>
            </a:fld>
            <a:endParaRPr lang="en-US"/>
          </a:p>
        </p:txBody>
      </p:sp>
      <p:pic>
        <p:nvPicPr>
          <p:cNvPr id="7" name="Picture 4" descr="BARBIE'S &amp;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48" y="3655917"/>
            <a:ext cx="2276475"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A person in a suit and tie&#10;&#10;Description automatically generated">
            <a:extLst>
              <a:ext uri="{FF2B5EF4-FFF2-40B4-BE49-F238E27FC236}">
                <a16:creationId xmlns:a16="http://schemas.microsoft.com/office/drawing/2014/main" id="{74E757BA-9BF2-354D-85AE-A718879CE4B1}"/>
              </a:ext>
            </a:extLst>
          </p:cNvPr>
          <p:cNvPicPr>
            <a:picLocks noChangeAspect="1"/>
          </p:cNvPicPr>
          <p:nvPr/>
        </p:nvPicPr>
        <p:blipFill>
          <a:blip r:embed="rId5"/>
          <a:stretch>
            <a:fillRect/>
          </a:stretch>
        </p:blipFill>
        <p:spPr>
          <a:xfrm>
            <a:off x="5676405" y="721748"/>
            <a:ext cx="2996623" cy="5430428"/>
          </a:xfrm>
          <a:prstGeom prst="rect">
            <a:avLst/>
          </a:prstGeom>
        </p:spPr>
      </p:pic>
    </p:spTree>
    <p:extLst>
      <p:ext uri="{BB962C8B-B14F-4D97-AF65-F5344CB8AC3E}">
        <p14:creationId xmlns:p14="http://schemas.microsoft.com/office/powerpoint/2010/main" val="527048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ny, white, photo, covered&#10;&#10;Description automatically generated">
            <a:extLst>
              <a:ext uri="{FF2B5EF4-FFF2-40B4-BE49-F238E27FC236}">
                <a16:creationId xmlns:a16="http://schemas.microsoft.com/office/drawing/2014/main" id="{FD18B60B-C9C2-0344-B84D-1D638E3DDC9F}"/>
              </a:ext>
            </a:extLst>
          </p:cNvPr>
          <p:cNvPicPr>
            <a:picLocks noChangeAspect="1"/>
          </p:cNvPicPr>
          <p:nvPr/>
        </p:nvPicPr>
        <p:blipFill>
          <a:blip r:embed="rId2"/>
          <a:stretch>
            <a:fillRect/>
          </a:stretch>
        </p:blipFill>
        <p:spPr>
          <a:xfrm>
            <a:off x="214993" y="372588"/>
            <a:ext cx="4533900" cy="5257800"/>
          </a:xfrm>
          <a:prstGeom prst="rect">
            <a:avLst/>
          </a:prstGeom>
        </p:spPr>
      </p:pic>
      <p:pic>
        <p:nvPicPr>
          <p:cNvPr id="5" name="Picture 4" descr="A person posing for a picture&#10;&#10;Description automatically generated">
            <a:extLst>
              <a:ext uri="{FF2B5EF4-FFF2-40B4-BE49-F238E27FC236}">
                <a16:creationId xmlns:a16="http://schemas.microsoft.com/office/drawing/2014/main" id="{6EDAB85B-3B61-DE4F-8F2C-8B1ED986BC4B}"/>
              </a:ext>
            </a:extLst>
          </p:cNvPr>
          <p:cNvPicPr>
            <a:picLocks noChangeAspect="1"/>
          </p:cNvPicPr>
          <p:nvPr/>
        </p:nvPicPr>
        <p:blipFill>
          <a:blip r:embed="rId3"/>
          <a:stretch>
            <a:fillRect/>
          </a:stretch>
        </p:blipFill>
        <p:spPr>
          <a:xfrm>
            <a:off x="5264645" y="1263898"/>
            <a:ext cx="3664362" cy="3664362"/>
          </a:xfrm>
          <a:prstGeom prst="rect">
            <a:avLst/>
          </a:prstGeom>
        </p:spPr>
      </p:pic>
    </p:spTree>
    <p:extLst>
      <p:ext uri="{BB962C8B-B14F-4D97-AF65-F5344CB8AC3E}">
        <p14:creationId xmlns:p14="http://schemas.microsoft.com/office/powerpoint/2010/main" val="3047748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0857A6-B069-5747-8C2C-4237D03FF20B}" type="slidenum">
              <a:rPr lang="en-US" smtClean="0"/>
              <a:t>109</a:t>
            </a:fld>
            <a:endParaRPr lang="en-US"/>
          </a:p>
        </p:txBody>
      </p:sp>
      <p:pic>
        <p:nvPicPr>
          <p:cNvPr id="7" name="Picture 6" descr="A person wearing a costume&#10;&#10;Description automatically generated">
            <a:extLst>
              <a:ext uri="{FF2B5EF4-FFF2-40B4-BE49-F238E27FC236}">
                <a16:creationId xmlns:a16="http://schemas.microsoft.com/office/drawing/2014/main" id="{90D37251-F069-6B40-834A-6921968A5A83}"/>
              </a:ext>
            </a:extLst>
          </p:cNvPr>
          <p:cNvPicPr>
            <a:picLocks noChangeAspect="1"/>
          </p:cNvPicPr>
          <p:nvPr/>
        </p:nvPicPr>
        <p:blipFill>
          <a:blip r:embed="rId3"/>
          <a:stretch>
            <a:fillRect/>
          </a:stretch>
        </p:blipFill>
        <p:spPr>
          <a:xfrm>
            <a:off x="2876550" y="494929"/>
            <a:ext cx="3390900" cy="5080000"/>
          </a:xfrm>
          <a:prstGeom prst="rect">
            <a:avLst/>
          </a:prstGeom>
        </p:spPr>
      </p:pic>
    </p:spTree>
    <p:extLst>
      <p:ext uri="{BB962C8B-B14F-4D97-AF65-F5344CB8AC3E}">
        <p14:creationId xmlns:p14="http://schemas.microsoft.com/office/powerpoint/2010/main" val="400364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0DB8-4EF4-B049-AFC9-0ACA8FA89EB9}"/>
              </a:ext>
            </a:extLst>
          </p:cNvPr>
          <p:cNvSpPr>
            <a:spLocks noGrp="1"/>
          </p:cNvSpPr>
          <p:nvPr>
            <p:ph type="title"/>
          </p:nvPr>
        </p:nvSpPr>
        <p:spPr/>
        <p:txBody>
          <a:bodyPr>
            <a:normAutofit/>
          </a:bodyPr>
          <a:lstStyle/>
          <a:p>
            <a:pPr algn="ctr"/>
            <a:r>
              <a:rPr lang="en-US" sz="4800" b="1" dirty="0">
                <a:solidFill>
                  <a:srgbClr val="FFFF00"/>
                </a:solidFill>
              </a:rPr>
              <a:t>Evaluation</a:t>
            </a:r>
          </a:p>
        </p:txBody>
      </p:sp>
      <p:sp>
        <p:nvSpPr>
          <p:cNvPr id="3" name="Content Placeholder 2">
            <a:extLst>
              <a:ext uri="{FF2B5EF4-FFF2-40B4-BE49-F238E27FC236}">
                <a16:creationId xmlns:a16="http://schemas.microsoft.com/office/drawing/2014/main" id="{F72122FC-E707-584E-AC4B-90E8518DE09F}"/>
              </a:ext>
            </a:extLst>
          </p:cNvPr>
          <p:cNvSpPr>
            <a:spLocks noGrp="1"/>
          </p:cNvSpPr>
          <p:nvPr>
            <p:ph sz="quarter" idx="10"/>
          </p:nvPr>
        </p:nvSpPr>
        <p:spPr>
          <a:xfrm>
            <a:off x="457200" y="2102069"/>
            <a:ext cx="8229600" cy="3457903"/>
          </a:xfrm>
        </p:spPr>
        <p:txBody>
          <a:bodyPr>
            <a:normAutofit/>
          </a:bodyPr>
          <a:lstStyle/>
          <a:p>
            <a:pPr algn="ctr"/>
            <a:r>
              <a:rPr lang="en-US" sz="4400" dirty="0">
                <a:solidFill>
                  <a:schemeClr val="bg1"/>
                </a:solidFill>
              </a:rPr>
              <a:t>70% = Exam</a:t>
            </a:r>
          </a:p>
          <a:p>
            <a:pPr algn="ctr"/>
            <a:r>
              <a:rPr lang="en-CA" sz="4400" dirty="0">
                <a:solidFill>
                  <a:schemeClr val="bg1"/>
                </a:solidFill>
              </a:rPr>
              <a:t>Paper/Presentation/Post = 20%</a:t>
            </a:r>
          </a:p>
          <a:p>
            <a:pPr algn="ctr"/>
            <a:r>
              <a:rPr lang="en-CA" sz="4400" dirty="0">
                <a:solidFill>
                  <a:schemeClr val="bg1"/>
                </a:solidFill>
              </a:rPr>
              <a:t>  Participation = 10% </a:t>
            </a:r>
            <a:endParaRPr lang="en-US" sz="4400" dirty="0">
              <a:solidFill>
                <a:schemeClr val="bg1"/>
              </a:solidFill>
            </a:endParaRPr>
          </a:p>
        </p:txBody>
      </p:sp>
    </p:spTree>
    <p:extLst>
      <p:ext uri="{BB962C8B-B14F-4D97-AF65-F5344CB8AC3E}">
        <p14:creationId xmlns:p14="http://schemas.microsoft.com/office/powerpoint/2010/main" val="29327784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0"/>
            <a:ext cx="8229600" cy="65195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95072" y="938784"/>
            <a:ext cx="8839200" cy="4974336"/>
          </a:xfrm>
        </p:spPr>
        <p:txBody>
          <a:bodyPr>
            <a:normAutofit fontScale="92500"/>
          </a:bodyPr>
          <a:lstStyle/>
          <a:p>
            <a:pPr marL="0" indent="0">
              <a:lnSpc>
                <a:spcPct val="110000"/>
              </a:lnSpc>
              <a:buNone/>
            </a:pPr>
            <a:r>
              <a:rPr lang="en-US" sz="2800" i="1" dirty="0">
                <a:solidFill>
                  <a:srgbClr val="00B0F0"/>
                </a:solidFill>
              </a:rPr>
              <a:t>Mattel v. 3894207 Canada Inc., </a:t>
            </a:r>
            <a:r>
              <a:rPr lang="en-US" sz="2800" dirty="0">
                <a:solidFill>
                  <a:schemeClr val="bg1"/>
                </a:solidFill>
              </a:rPr>
              <a:t>2006 SCC 22</a:t>
            </a:r>
          </a:p>
          <a:p>
            <a:pPr marL="0" indent="0">
              <a:lnSpc>
                <a:spcPct val="110000"/>
              </a:lnSpc>
              <a:buNone/>
            </a:pPr>
            <a:r>
              <a:rPr lang="en-CA" sz="2800" dirty="0">
                <a:solidFill>
                  <a:schemeClr val="bg1"/>
                </a:solidFill>
              </a:rPr>
              <a:t>Binnie J.:</a:t>
            </a:r>
          </a:p>
          <a:p>
            <a:pPr lvl="1">
              <a:lnSpc>
                <a:spcPct val="110000"/>
              </a:lnSpc>
            </a:pPr>
            <a:r>
              <a:rPr lang="en-CA" sz="2800" dirty="0">
                <a:solidFill>
                  <a:schemeClr val="bg1"/>
                </a:solidFill>
              </a:rPr>
              <a:t>Some </a:t>
            </a:r>
            <a:r>
              <a:rPr lang="en-CA" sz="2800" dirty="0">
                <a:solidFill>
                  <a:srgbClr val="FFFF00"/>
                </a:solidFill>
              </a:rPr>
              <a:t>TMs are so well-known that use in connection with any wares or services would generate </a:t>
            </a:r>
            <a:r>
              <a:rPr lang="en-CA" sz="2800" dirty="0">
                <a:solidFill>
                  <a:srgbClr val="FF0000"/>
                </a:solidFill>
                <a:latin typeface="Comic Sans MS" panose="030F0902030302020204" pitchFamily="66" charset="0"/>
              </a:rPr>
              <a:t>confusion</a:t>
            </a:r>
            <a:r>
              <a:rPr lang="en-CA" sz="2800" dirty="0">
                <a:solidFill>
                  <a:schemeClr val="bg1"/>
                </a:solidFill>
              </a:rPr>
              <a:t>.</a:t>
            </a:r>
          </a:p>
          <a:p>
            <a:pPr lvl="1">
              <a:lnSpc>
                <a:spcPct val="110000"/>
              </a:lnSpc>
            </a:pPr>
            <a:r>
              <a:rPr lang="en-CA" sz="2800" dirty="0">
                <a:solidFill>
                  <a:schemeClr val="bg1"/>
                </a:solidFill>
              </a:rPr>
              <a:t>In those circumstances, </a:t>
            </a:r>
            <a:r>
              <a:rPr lang="en-CA" sz="2800" dirty="0">
                <a:solidFill>
                  <a:srgbClr val="FFFF00"/>
                </a:solidFill>
              </a:rPr>
              <a:t>no need to establish a connection between the goods and/or services for a finding of </a:t>
            </a:r>
            <a:r>
              <a:rPr lang="en-CA" sz="2800" dirty="0">
                <a:solidFill>
                  <a:srgbClr val="FF0000"/>
                </a:solidFill>
                <a:latin typeface="Comic Sans MS" panose="030F0902030302020204" pitchFamily="66" charset="0"/>
              </a:rPr>
              <a:t>confusion</a:t>
            </a:r>
            <a:r>
              <a:rPr lang="en-CA" sz="2800" dirty="0">
                <a:solidFill>
                  <a:schemeClr val="bg1"/>
                </a:solidFill>
              </a:rPr>
              <a:t> to be made out (cf. </a:t>
            </a:r>
            <a:r>
              <a:rPr lang="en-CA" sz="2800" dirty="0">
                <a:solidFill>
                  <a:schemeClr val="accent2">
                    <a:lumMod val="60000"/>
                    <a:lumOff val="40000"/>
                  </a:schemeClr>
                </a:solidFill>
              </a:rPr>
              <a:t>Pink Panther </a:t>
            </a:r>
            <a:r>
              <a:rPr lang="en-CA" sz="2800" dirty="0">
                <a:solidFill>
                  <a:schemeClr val="bg1"/>
                </a:solidFill>
              </a:rPr>
              <a:t>case)</a:t>
            </a:r>
          </a:p>
          <a:p>
            <a:pPr>
              <a:lnSpc>
                <a:spcPct val="110000"/>
              </a:lnSpc>
            </a:pPr>
            <a:r>
              <a:rPr lang="en-US" sz="2800" dirty="0">
                <a:solidFill>
                  <a:srgbClr val="FFFF00"/>
                </a:solidFill>
              </a:rPr>
              <a:t>Who is the test person </a:t>
            </a:r>
            <a:r>
              <a:rPr lang="en-US" sz="2800" dirty="0">
                <a:solidFill>
                  <a:schemeClr val="bg1"/>
                </a:solidFill>
              </a:rPr>
              <a:t>for the purpose of the </a:t>
            </a:r>
            <a:r>
              <a:rPr lang="en-US" sz="2800" dirty="0">
                <a:solidFill>
                  <a:srgbClr val="FF0000"/>
                </a:solidFill>
                <a:latin typeface="Comic Sans MS" panose="030F0902030302020204" pitchFamily="66" charset="0"/>
              </a:rPr>
              <a:t>confusion </a:t>
            </a:r>
            <a:r>
              <a:rPr lang="en-US" sz="2800" dirty="0">
                <a:solidFill>
                  <a:schemeClr val="bg1"/>
                </a:solidFill>
              </a:rPr>
              <a:t>analysis?</a:t>
            </a:r>
          </a:p>
          <a:p>
            <a:pPr>
              <a:lnSpc>
                <a:spcPct val="110000"/>
              </a:lnSpc>
            </a:pPr>
            <a:r>
              <a:rPr lang="en-US" sz="2800" dirty="0">
                <a:solidFill>
                  <a:schemeClr val="bg1"/>
                </a:solidFill>
              </a:rPr>
              <a:t>How were the </a:t>
            </a:r>
            <a:r>
              <a:rPr lang="en-US" sz="2800" dirty="0">
                <a:solidFill>
                  <a:srgbClr val="FFFF00"/>
                </a:solidFill>
              </a:rPr>
              <a:t>s. 6(5) factors </a:t>
            </a:r>
            <a:r>
              <a:rPr lang="en-US" sz="2800" dirty="0">
                <a:solidFill>
                  <a:schemeClr val="bg1"/>
                </a:solidFill>
              </a:rPr>
              <a:t>applied?</a:t>
            </a:r>
          </a:p>
          <a:p>
            <a:pPr>
              <a:lnSpc>
                <a:spcPct val="100000"/>
              </a:lnSpc>
            </a:pPr>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110</a:t>
            </a:fld>
            <a:endParaRPr lang="en-US"/>
          </a:p>
        </p:txBody>
      </p:sp>
    </p:spTree>
    <p:extLst>
      <p:ext uri="{BB962C8B-B14F-4D97-AF65-F5344CB8AC3E}">
        <p14:creationId xmlns:p14="http://schemas.microsoft.com/office/powerpoint/2010/main" val="25401983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6022"/>
            <a:ext cx="8229600" cy="787146"/>
          </a:xfrm>
        </p:spPr>
        <p:txBody>
          <a:bodyPr>
            <a:normAutofit fontScale="90000"/>
          </a:bodyPr>
          <a:lstStyle/>
          <a:p>
            <a:pPr algn="ctr"/>
            <a:r>
              <a:rPr lang="en-US" b="1" dirty="0">
                <a:solidFill>
                  <a:srgbClr val="FFFF00"/>
                </a:solidFill>
              </a:rPr>
              <a:t>Trademarks</a:t>
            </a:r>
            <a:r>
              <a:rPr lang="en-US" b="1" dirty="0">
                <a:solidFill>
                  <a:srgbClr val="FF0000"/>
                </a:solidFill>
              </a:rPr>
              <a:t>:</a:t>
            </a:r>
            <a:r>
              <a:rPr lang="en-US" b="1" dirty="0"/>
              <a:t> </a:t>
            </a:r>
            <a:r>
              <a:rPr lang="en-US" dirty="0">
                <a:solidFill>
                  <a:schemeClr val="bg1"/>
                </a:solidFill>
              </a:rPr>
              <a:t>Confusion </a:t>
            </a:r>
            <a:r>
              <a:rPr lang="en-US" b="1" dirty="0">
                <a:solidFill>
                  <a:srgbClr val="FFFF00"/>
                </a:solidFill>
              </a:rPr>
              <a:t>	</a:t>
            </a:r>
          </a:p>
        </p:txBody>
      </p:sp>
      <p:sp>
        <p:nvSpPr>
          <p:cNvPr id="2" name="Content Placeholder 1"/>
          <p:cNvSpPr>
            <a:spLocks noGrp="1"/>
          </p:cNvSpPr>
          <p:nvPr>
            <p:ph idx="1"/>
          </p:nvPr>
        </p:nvSpPr>
        <p:spPr>
          <a:xfrm>
            <a:off x="457200" y="1341120"/>
            <a:ext cx="8229600" cy="4408423"/>
          </a:xfrm>
        </p:spPr>
        <p:txBody>
          <a:bodyPr>
            <a:normAutofit/>
          </a:bodyPr>
          <a:lstStyle/>
          <a:p>
            <a:pPr marL="0" indent="0" algn="ctr">
              <a:buNone/>
            </a:pPr>
            <a:r>
              <a:rPr lang="en-US" sz="3200" i="1" dirty="0">
                <a:solidFill>
                  <a:srgbClr val="00B0F0"/>
                </a:solidFill>
              </a:rPr>
              <a:t>Mattel v. 3894207 Canada Inc., </a:t>
            </a:r>
            <a:r>
              <a:rPr lang="en-US" sz="3200" dirty="0">
                <a:solidFill>
                  <a:schemeClr val="bg1"/>
                </a:solidFill>
              </a:rPr>
              <a:t>2006 SCC 22</a:t>
            </a:r>
            <a:r>
              <a:rPr lang="en-CA" sz="32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pic>
        <p:nvPicPr>
          <p:cNvPr id="5" name="Picture 4" descr="BARBIE'S RESTAURANT &amp; DE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2349500"/>
            <a:ext cx="2741613" cy="345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Recorded Sound" descr="Recorded Sound">
            <a:hlinkClick r:id="" action="ppaction://media"/>
            <a:extLst>
              <a:ext uri="{FF2B5EF4-FFF2-40B4-BE49-F238E27FC236}">
                <a16:creationId xmlns:a16="http://schemas.microsoft.com/office/drawing/2014/main" id="{DA027469-1DA6-F240-8069-781282CC2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8664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83381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31648" y="949960"/>
            <a:ext cx="8790432" cy="4963159"/>
          </a:xfrm>
        </p:spPr>
        <p:txBody>
          <a:bodyPr>
            <a:normAutofit lnSpcReduction="10000"/>
          </a:bodyPr>
          <a:lstStyle/>
          <a:p>
            <a:pPr marL="0" indent="0">
              <a:lnSpc>
                <a:spcPct val="100000"/>
              </a:lnSpc>
              <a:buNone/>
            </a:pPr>
            <a:r>
              <a:rPr lang="en-US" sz="2400" i="1" dirty="0">
                <a:solidFill>
                  <a:srgbClr val="00B0F0"/>
                </a:solidFill>
              </a:rPr>
              <a:t>Mattel v. 3894207 Canada Inc., </a:t>
            </a:r>
            <a:r>
              <a:rPr lang="en-US" sz="2400" dirty="0">
                <a:solidFill>
                  <a:schemeClr val="bg1"/>
                </a:solidFill>
              </a:rPr>
              <a:t>2006 SCC 22</a:t>
            </a:r>
          </a:p>
          <a:p>
            <a:pPr>
              <a:lnSpc>
                <a:spcPct val="100000"/>
              </a:lnSpc>
            </a:pPr>
            <a:r>
              <a:rPr lang="en-CA" sz="2400" dirty="0">
                <a:solidFill>
                  <a:srgbClr val="FFFF00"/>
                </a:solidFill>
              </a:rPr>
              <a:t>Main  issue</a:t>
            </a:r>
            <a:r>
              <a:rPr lang="en-CA" sz="2400" dirty="0">
                <a:solidFill>
                  <a:schemeClr val="bg1"/>
                </a:solidFill>
              </a:rPr>
              <a:t> is </a:t>
            </a:r>
            <a:r>
              <a:rPr lang="en-CA" sz="2400" dirty="0">
                <a:solidFill>
                  <a:srgbClr val="FFFF00"/>
                </a:solidFill>
              </a:rPr>
              <a:t>whether Mattel can use TM law to prevent </a:t>
            </a:r>
            <a:r>
              <a:rPr lang="en-CA" sz="2400" dirty="0">
                <a:solidFill>
                  <a:schemeClr val="bg1"/>
                </a:solidFill>
              </a:rPr>
              <a:t>people from using the name </a:t>
            </a:r>
            <a:r>
              <a:rPr lang="en-CA" sz="2400" dirty="0">
                <a:solidFill>
                  <a:schemeClr val="accent2">
                    <a:lumMod val="60000"/>
                    <a:lumOff val="40000"/>
                  </a:schemeClr>
                </a:solidFill>
              </a:rPr>
              <a:t>Barbie</a:t>
            </a:r>
            <a:r>
              <a:rPr lang="en-CA" sz="2400" dirty="0">
                <a:solidFill>
                  <a:schemeClr val="bg1"/>
                </a:solidFill>
              </a:rPr>
              <a:t> (a common name) in relation to services (like restaurants) </a:t>
            </a:r>
            <a:r>
              <a:rPr lang="en-CA" sz="2400" dirty="0">
                <a:solidFill>
                  <a:srgbClr val="FFFF00"/>
                </a:solidFill>
              </a:rPr>
              <a:t>very different from dolls </a:t>
            </a:r>
            <a:r>
              <a:rPr lang="en-CA" sz="2400" dirty="0">
                <a:solidFill>
                  <a:schemeClr val="bg1"/>
                </a:solidFill>
              </a:rPr>
              <a:t>and other wares aimed at 3-11 year old girls.</a:t>
            </a:r>
          </a:p>
          <a:p>
            <a:pPr>
              <a:lnSpc>
                <a:spcPct val="100000"/>
              </a:lnSpc>
            </a:pPr>
            <a:r>
              <a:rPr lang="en-CA" sz="2400" dirty="0">
                <a:solidFill>
                  <a:schemeClr val="bg1"/>
                </a:solidFill>
              </a:rPr>
              <a:t>Based on the TMA, </a:t>
            </a:r>
            <a:r>
              <a:rPr lang="en-CA" sz="2400" dirty="0">
                <a:solidFill>
                  <a:srgbClr val="FFFF00"/>
                </a:solidFill>
              </a:rPr>
              <a:t>is </a:t>
            </a:r>
            <a:r>
              <a:rPr lang="en-CA" sz="2400" dirty="0">
                <a:solidFill>
                  <a:schemeClr val="bg1"/>
                </a:solidFill>
              </a:rPr>
              <a:t>the </a:t>
            </a:r>
            <a:r>
              <a:rPr lang="en-CA" sz="2400" dirty="0">
                <a:solidFill>
                  <a:srgbClr val="FFFF00"/>
                </a:solidFill>
              </a:rPr>
              <a:t>Defendant’s use of </a:t>
            </a:r>
            <a:r>
              <a:rPr lang="en-CA" sz="2400" dirty="0">
                <a:solidFill>
                  <a:schemeClr val="bg1"/>
                </a:solidFill>
              </a:rPr>
              <a:t>the mark </a:t>
            </a:r>
            <a:r>
              <a:rPr lang="en-CA" sz="2400" dirty="0">
                <a:solidFill>
                  <a:schemeClr val="accent2">
                    <a:lumMod val="60000"/>
                    <a:lumOff val="40000"/>
                  </a:schemeClr>
                </a:solidFill>
              </a:rPr>
              <a:t>Barbie</a:t>
            </a:r>
            <a:r>
              <a:rPr lang="en-CA" sz="2400" dirty="0">
                <a:solidFill>
                  <a:schemeClr val="bg1"/>
                </a:solidFill>
              </a:rPr>
              <a:t> confusing with the registered mark </a:t>
            </a:r>
            <a:r>
              <a:rPr lang="en-CA" sz="2400" dirty="0">
                <a:solidFill>
                  <a:schemeClr val="accent2">
                    <a:lumMod val="60000"/>
                    <a:lumOff val="40000"/>
                  </a:schemeClr>
                </a:solidFill>
              </a:rPr>
              <a:t>BARBIE</a:t>
            </a:r>
            <a:r>
              <a:rPr lang="en-CA" sz="2400" dirty="0">
                <a:solidFill>
                  <a:srgbClr val="FF0000"/>
                </a:solidFill>
              </a:rPr>
              <a:t>?</a:t>
            </a:r>
            <a:r>
              <a:rPr lang="en-CA" sz="2400" dirty="0">
                <a:solidFill>
                  <a:schemeClr val="bg1"/>
                </a:solidFill>
              </a:rPr>
              <a:t> </a:t>
            </a:r>
          </a:p>
          <a:p>
            <a:pPr>
              <a:lnSpc>
                <a:spcPct val="100000"/>
              </a:lnSpc>
            </a:pPr>
            <a:r>
              <a:rPr lang="en-CA" sz="2400" dirty="0">
                <a:solidFill>
                  <a:srgbClr val="FFFF00"/>
                </a:solidFill>
              </a:rPr>
              <a:t>Applicant</a:t>
            </a:r>
            <a:r>
              <a:rPr lang="en-CA" sz="2400" dirty="0">
                <a:solidFill>
                  <a:schemeClr val="bg1"/>
                </a:solidFill>
              </a:rPr>
              <a:t> </a:t>
            </a:r>
            <a:r>
              <a:rPr lang="en-CA" sz="2400" dirty="0">
                <a:solidFill>
                  <a:srgbClr val="FF0000"/>
                </a:solidFill>
              </a:rPr>
              <a:t>has onus </a:t>
            </a:r>
            <a:r>
              <a:rPr lang="en-CA" sz="2400" dirty="0">
                <a:solidFill>
                  <a:schemeClr val="bg1"/>
                </a:solidFill>
              </a:rPr>
              <a:t>to show that there is n</a:t>
            </a:r>
            <a:r>
              <a:rPr lang="en-CA" sz="2400" dirty="0">
                <a:solidFill>
                  <a:srgbClr val="FFFF00"/>
                </a:solidFill>
              </a:rPr>
              <a:t>ot a reasonable likelihood of </a:t>
            </a:r>
            <a:r>
              <a:rPr lang="en-CA" sz="2400" dirty="0">
                <a:solidFill>
                  <a:srgbClr val="FF0000"/>
                </a:solidFill>
                <a:latin typeface="Comic Sans MS" panose="030F0902030302020204" pitchFamily="66" charset="0"/>
              </a:rPr>
              <a:t>confusion</a:t>
            </a:r>
            <a:r>
              <a:rPr lang="en-CA" sz="2400" dirty="0">
                <a:solidFill>
                  <a:schemeClr val="bg1"/>
                </a:solidFill>
              </a:rPr>
              <a:t> between the two marks. </a:t>
            </a:r>
          </a:p>
          <a:p>
            <a:pPr>
              <a:lnSpc>
                <a:spcPct val="100000"/>
              </a:lnSpc>
            </a:pPr>
            <a:r>
              <a:rPr lang="en-CA" sz="2400" dirty="0">
                <a:solidFill>
                  <a:srgbClr val="FFFF00"/>
                </a:solidFill>
              </a:rPr>
              <a:t>Confusion</a:t>
            </a:r>
            <a:r>
              <a:rPr lang="en-CA" sz="2400" dirty="0">
                <a:solidFill>
                  <a:schemeClr val="bg1"/>
                </a:solidFill>
              </a:rPr>
              <a:t> is </a:t>
            </a:r>
            <a:r>
              <a:rPr lang="en-CA" sz="2400" dirty="0">
                <a:solidFill>
                  <a:srgbClr val="FFFF00"/>
                </a:solidFill>
              </a:rPr>
              <a:t>caused if the use of both TMs leads</a:t>
            </a:r>
            <a:r>
              <a:rPr lang="en-CA" sz="2400" dirty="0">
                <a:solidFill>
                  <a:schemeClr val="bg1"/>
                </a:solidFill>
              </a:rPr>
              <a:t> the </a:t>
            </a:r>
            <a:r>
              <a:rPr lang="en-CA" sz="2400" dirty="0">
                <a:solidFill>
                  <a:srgbClr val="FFFF00"/>
                </a:solidFill>
              </a:rPr>
              <a:t>consumer to believe </a:t>
            </a:r>
            <a:r>
              <a:rPr lang="en-CA" sz="2400" dirty="0">
                <a:solidFill>
                  <a:schemeClr val="bg1"/>
                </a:solidFill>
              </a:rPr>
              <a:t>that the </a:t>
            </a:r>
            <a:r>
              <a:rPr lang="en-CA" sz="2400" dirty="0">
                <a:solidFill>
                  <a:srgbClr val="FFFF00"/>
                </a:solidFill>
              </a:rPr>
              <a:t>wares and services are supplied by the same person</a:t>
            </a:r>
            <a:r>
              <a:rPr lang="en-CA" sz="2400" dirty="0">
                <a:solidFill>
                  <a:schemeClr val="bg1"/>
                </a:solidFill>
              </a:rPr>
              <a:t>: </a:t>
            </a:r>
            <a:r>
              <a:rPr lang="en-CA" sz="2400" dirty="0">
                <a:solidFill>
                  <a:srgbClr val="FF0000"/>
                </a:solidFill>
              </a:rPr>
              <a:t>s. 6(2) TMA</a:t>
            </a:r>
            <a:r>
              <a:rPr lang="en-CA" sz="2400" dirty="0">
                <a:solidFill>
                  <a:schemeClr val="bg1"/>
                </a:solidFill>
              </a:rPr>
              <a:t>. </a:t>
            </a:r>
          </a:p>
          <a:p>
            <a:pPr>
              <a:lnSpc>
                <a:spcPct val="100000"/>
              </a:lnSpc>
            </a:pPr>
            <a:r>
              <a:rPr lang="en-CA" sz="2400" dirty="0">
                <a:solidFill>
                  <a:srgbClr val="FF0000"/>
                </a:solidFill>
              </a:rPr>
              <a:t>Factors</a:t>
            </a:r>
            <a:r>
              <a:rPr lang="en-CA" sz="2400" dirty="0">
                <a:solidFill>
                  <a:schemeClr val="bg1"/>
                </a:solidFill>
              </a:rPr>
              <a:t> in determining </a:t>
            </a:r>
            <a:r>
              <a:rPr lang="en-CA" sz="2400" dirty="0">
                <a:solidFill>
                  <a:srgbClr val="FFFF00"/>
                </a:solidFill>
              </a:rPr>
              <a:t>whether</a:t>
            </a:r>
            <a:r>
              <a:rPr lang="en-CA" sz="2400" dirty="0">
                <a:solidFill>
                  <a:schemeClr val="bg1"/>
                </a:solidFill>
              </a:rPr>
              <a:t> TMs are </a:t>
            </a:r>
            <a:r>
              <a:rPr lang="en-CA" sz="2400" dirty="0">
                <a:solidFill>
                  <a:srgbClr val="FF0000"/>
                </a:solidFill>
                <a:latin typeface="Comic Sans MS" panose="030F0902030302020204" pitchFamily="66" charset="0"/>
              </a:rPr>
              <a:t>confusing</a:t>
            </a:r>
            <a:r>
              <a:rPr lang="en-CA" sz="2400" dirty="0">
                <a:solidFill>
                  <a:schemeClr val="bg1"/>
                </a:solidFill>
              </a:rPr>
              <a:t> in </a:t>
            </a:r>
            <a:r>
              <a:rPr lang="en-CA" sz="2400" dirty="0">
                <a:solidFill>
                  <a:srgbClr val="FF0000"/>
                </a:solidFill>
              </a:rPr>
              <a:t>s. 6(5) TMA</a:t>
            </a:r>
            <a:r>
              <a:rPr lang="en-CA" sz="2400" dirty="0">
                <a:solidFill>
                  <a:schemeClr val="bg1"/>
                </a:solidFill>
              </a:rPr>
              <a:t>. </a:t>
            </a:r>
          </a:p>
          <a:p>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112</a:t>
            </a:fld>
            <a:endParaRPr lang="en-US"/>
          </a:p>
        </p:txBody>
      </p:sp>
    </p:spTree>
    <p:extLst>
      <p:ext uri="{BB962C8B-B14F-4D97-AF65-F5344CB8AC3E}">
        <p14:creationId xmlns:p14="http://schemas.microsoft.com/office/powerpoint/2010/main" val="3820572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700722"/>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19456" y="963168"/>
            <a:ext cx="8753856" cy="4876800"/>
          </a:xfrm>
        </p:spPr>
        <p:txBody>
          <a:bodyPr>
            <a:normAutofit/>
          </a:bodyPr>
          <a:lstStyle/>
          <a:p>
            <a:pPr marL="0" indent="0">
              <a:lnSpc>
                <a:spcPct val="100000"/>
              </a:lnSpc>
              <a:buNone/>
            </a:pPr>
            <a:r>
              <a:rPr lang="en-US" i="1" dirty="0">
                <a:solidFill>
                  <a:srgbClr val="00B0F0"/>
                </a:solidFill>
              </a:rPr>
              <a:t>Mattel v. 3894207 Canada Inc., </a:t>
            </a:r>
            <a:r>
              <a:rPr lang="en-US" dirty="0">
                <a:solidFill>
                  <a:schemeClr val="bg1"/>
                </a:solidFill>
              </a:rPr>
              <a:t>2006 SCC 22</a:t>
            </a:r>
          </a:p>
          <a:p>
            <a:pPr>
              <a:lnSpc>
                <a:spcPct val="100000"/>
              </a:lnSpc>
            </a:pPr>
            <a:r>
              <a:rPr lang="en-CA" dirty="0">
                <a:solidFill>
                  <a:schemeClr val="bg1"/>
                </a:solidFill>
              </a:rPr>
              <a:t>In applying the criteria set out in s. 6(5) of the TMA, </a:t>
            </a:r>
            <a:r>
              <a:rPr lang="en-CA" b="1" dirty="0">
                <a:solidFill>
                  <a:srgbClr val="FFFF00"/>
                </a:solidFill>
              </a:rPr>
              <a:t>TM Opposition Board </a:t>
            </a:r>
            <a:r>
              <a:rPr lang="en-CA" dirty="0">
                <a:solidFill>
                  <a:schemeClr val="bg1"/>
                </a:solidFill>
              </a:rPr>
              <a:t>found </a:t>
            </a:r>
            <a:r>
              <a:rPr lang="en-CA" dirty="0">
                <a:solidFill>
                  <a:srgbClr val="FFFF00"/>
                </a:solidFill>
              </a:rPr>
              <a:t>no real connection between the two marks</a:t>
            </a:r>
            <a:r>
              <a:rPr lang="en-CA" dirty="0">
                <a:solidFill>
                  <a:schemeClr val="bg1"/>
                </a:solidFill>
              </a:rPr>
              <a:t>. </a:t>
            </a:r>
            <a:r>
              <a:rPr lang="en-CA" dirty="0">
                <a:solidFill>
                  <a:schemeClr val="accent2">
                    <a:lumMod val="60000"/>
                    <a:lumOff val="40000"/>
                  </a:schemeClr>
                </a:solidFill>
              </a:rPr>
              <a:t>Barbie’s</a:t>
            </a:r>
            <a:r>
              <a:rPr lang="en-CA" dirty="0">
                <a:solidFill>
                  <a:schemeClr val="bg1"/>
                </a:solidFill>
              </a:rPr>
              <a:t> </a:t>
            </a:r>
            <a:r>
              <a:rPr lang="en-CA" dirty="0">
                <a:solidFill>
                  <a:srgbClr val="FFFF00"/>
                </a:solidFill>
              </a:rPr>
              <a:t>fame</a:t>
            </a:r>
            <a:r>
              <a:rPr lang="en-CA" dirty="0">
                <a:solidFill>
                  <a:schemeClr val="bg1"/>
                </a:solidFill>
              </a:rPr>
              <a:t> was limited to </a:t>
            </a:r>
            <a:r>
              <a:rPr lang="en-CA" dirty="0">
                <a:solidFill>
                  <a:srgbClr val="FFFF00"/>
                </a:solidFill>
              </a:rPr>
              <a:t>dolls</a:t>
            </a:r>
            <a:r>
              <a:rPr lang="en-CA" dirty="0">
                <a:solidFill>
                  <a:schemeClr val="bg1"/>
                </a:solidFill>
              </a:rPr>
              <a:t> and dolls’ accessories. Therefor, </a:t>
            </a:r>
            <a:r>
              <a:rPr lang="en-CA" dirty="0">
                <a:solidFill>
                  <a:srgbClr val="FF0000"/>
                </a:solidFill>
              </a:rPr>
              <a:t>Mattel’s opposition </a:t>
            </a:r>
            <a:r>
              <a:rPr lang="en-CA" dirty="0">
                <a:solidFill>
                  <a:schemeClr val="bg1"/>
                </a:solidFill>
              </a:rPr>
              <a:t>was </a:t>
            </a:r>
            <a:r>
              <a:rPr lang="en-CA" dirty="0">
                <a:solidFill>
                  <a:srgbClr val="FF0000"/>
                </a:solidFill>
              </a:rPr>
              <a:t>rejected</a:t>
            </a:r>
            <a:r>
              <a:rPr lang="en-CA" dirty="0">
                <a:solidFill>
                  <a:schemeClr val="bg1"/>
                </a:solidFill>
              </a:rPr>
              <a:t> &amp; registration allowed.</a:t>
            </a:r>
          </a:p>
          <a:p>
            <a:pPr>
              <a:lnSpc>
                <a:spcPct val="100000"/>
              </a:lnSpc>
            </a:pPr>
            <a:r>
              <a:rPr lang="en-CA" b="1" dirty="0">
                <a:solidFill>
                  <a:srgbClr val="FFFF00"/>
                </a:solidFill>
              </a:rPr>
              <a:t>Federal Court (Rouleau J) </a:t>
            </a:r>
            <a:r>
              <a:rPr lang="en-CA" b="1" dirty="0">
                <a:solidFill>
                  <a:schemeClr val="bg1"/>
                </a:solidFill>
              </a:rPr>
              <a:t>o</a:t>
            </a:r>
            <a:r>
              <a:rPr lang="en-CA" dirty="0">
                <a:solidFill>
                  <a:schemeClr val="bg1"/>
                </a:solidFill>
              </a:rPr>
              <a:t>bserved that we c</a:t>
            </a:r>
            <a:r>
              <a:rPr lang="en-CA" dirty="0">
                <a:solidFill>
                  <a:srgbClr val="FFFF00"/>
                </a:solidFill>
              </a:rPr>
              <a:t>annot automatically presume that there will be </a:t>
            </a:r>
            <a:r>
              <a:rPr lang="en-CA" dirty="0">
                <a:solidFill>
                  <a:srgbClr val="FF0000"/>
                </a:solidFill>
                <a:latin typeface="Comic Sans MS" panose="030F0902030302020204" pitchFamily="66" charset="0"/>
              </a:rPr>
              <a:t>confusion</a:t>
            </a:r>
            <a:r>
              <a:rPr lang="en-CA" dirty="0">
                <a:solidFill>
                  <a:schemeClr val="bg1"/>
                </a:solidFill>
              </a:rPr>
              <a:t> </a:t>
            </a:r>
            <a:r>
              <a:rPr lang="en-CA" dirty="0">
                <a:solidFill>
                  <a:srgbClr val="FFFF00"/>
                </a:solidFill>
              </a:rPr>
              <a:t>just because </a:t>
            </a:r>
            <a:r>
              <a:rPr lang="en-CA" dirty="0">
                <a:solidFill>
                  <a:schemeClr val="bg1"/>
                </a:solidFill>
              </a:rPr>
              <a:t>the </a:t>
            </a:r>
            <a:r>
              <a:rPr lang="en-CA" dirty="0">
                <a:solidFill>
                  <a:schemeClr val="accent2">
                    <a:lumMod val="60000"/>
                    <a:lumOff val="40000"/>
                  </a:schemeClr>
                </a:solidFill>
              </a:rPr>
              <a:t>BARBIE</a:t>
            </a:r>
            <a:r>
              <a:rPr lang="en-CA" dirty="0">
                <a:solidFill>
                  <a:schemeClr val="bg1"/>
                </a:solidFill>
              </a:rPr>
              <a:t> mark is </a:t>
            </a:r>
            <a:r>
              <a:rPr lang="en-CA" dirty="0">
                <a:solidFill>
                  <a:srgbClr val="FF0000"/>
                </a:solidFill>
              </a:rPr>
              <a:t>famous</a:t>
            </a:r>
            <a:r>
              <a:rPr lang="en-CA" dirty="0">
                <a:solidFill>
                  <a:schemeClr val="bg1"/>
                </a:solidFill>
              </a:rPr>
              <a:t>. </a:t>
            </a:r>
          </a:p>
          <a:p>
            <a:pPr lvl="0">
              <a:lnSpc>
                <a:spcPct val="100000"/>
              </a:lnSpc>
            </a:pPr>
            <a:r>
              <a:rPr lang="en-CA" dirty="0">
                <a:solidFill>
                  <a:srgbClr val="FFFF00"/>
                </a:solidFill>
              </a:rPr>
              <a:t>Test is</a:t>
            </a:r>
            <a:r>
              <a:rPr lang="en-CA" dirty="0">
                <a:solidFill>
                  <a:srgbClr val="FF0000"/>
                </a:solidFill>
              </a:rPr>
              <a:t> reasonable likelihood of </a:t>
            </a:r>
            <a:r>
              <a:rPr lang="en-CA" dirty="0">
                <a:solidFill>
                  <a:srgbClr val="FF0000"/>
                </a:solidFill>
                <a:latin typeface="Comic Sans MS" panose="030F0902030302020204" pitchFamily="66" charset="0"/>
              </a:rPr>
              <a:t>confusion</a:t>
            </a:r>
            <a:r>
              <a:rPr lang="en-CA" dirty="0">
                <a:solidFill>
                  <a:schemeClr val="bg1"/>
                </a:solidFill>
              </a:rPr>
              <a:t>, using the factors set out in </a:t>
            </a:r>
            <a:r>
              <a:rPr lang="en-CA" dirty="0">
                <a:solidFill>
                  <a:srgbClr val="FF0000"/>
                </a:solidFill>
              </a:rPr>
              <a:t>s. 6(5</a:t>
            </a:r>
            <a:r>
              <a:rPr lang="en-CA" dirty="0">
                <a:solidFill>
                  <a:schemeClr val="bg1"/>
                </a:solidFill>
              </a:rPr>
              <a:t>). </a:t>
            </a:r>
          </a:p>
          <a:p>
            <a:pPr lvl="0">
              <a:lnSpc>
                <a:spcPct val="100000"/>
              </a:lnSpc>
            </a:pPr>
            <a:r>
              <a:rPr lang="en-CA" dirty="0">
                <a:solidFill>
                  <a:schemeClr val="bg1"/>
                </a:solidFill>
              </a:rPr>
              <a:t>The </a:t>
            </a:r>
            <a:r>
              <a:rPr lang="en-CA" dirty="0">
                <a:solidFill>
                  <a:srgbClr val="FF0000"/>
                </a:solidFill>
              </a:rPr>
              <a:t>fame of a mark can’t simply obliterate </a:t>
            </a:r>
            <a:r>
              <a:rPr lang="en-CA" dirty="0">
                <a:solidFill>
                  <a:srgbClr val="FFFF00"/>
                </a:solidFill>
              </a:rPr>
              <a:t>the other factors</a:t>
            </a:r>
            <a:r>
              <a:rPr lang="en-CA" dirty="0">
                <a:solidFill>
                  <a:schemeClr val="bg1"/>
                </a:solidFill>
              </a:rPr>
              <a:t>. Need to look at all the factors in s. 6(5)</a:t>
            </a:r>
          </a:p>
          <a:p>
            <a:pPr lvl="0">
              <a:lnSpc>
                <a:spcPct val="100000"/>
              </a:lnSpc>
            </a:pPr>
            <a:r>
              <a:rPr lang="en-CA" dirty="0">
                <a:solidFill>
                  <a:schemeClr val="bg1"/>
                </a:solidFill>
              </a:rPr>
              <a:t>One of the </a:t>
            </a:r>
            <a:r>
              <a:rPr lang="en-CA" dirty="0">
                <a:solidFill>
                  <a:srgbClr val="FFFF00"/>
                </a:solidFill>
              </a:rPr>
              <a:t>key factors in s. 6(5) in </a:t>
            </a:r>
            <a:r>
              <a:rPr lang="en-CA" dirty="0">
                <a:solidFill>
                  <a:schemeClr val="bg1"/>
                </a:solidFill>
              </a:rPr>
              <a:t>this case is the </a:t>
            </a:r>
            <a:r>
              <a:rPr lang="en-CA" dirty="0">
                <a:solidFill>
                  <a:srgbClr val="FFFF00"/>
                </a:solidFill>
              </a:rPr>
              <a:t>striking difference between the wares</a:t>
            </a:r>
            <a:r>
              <a:rPr lang="en-CA" dirty="0">
                <a:solidFill>
                  <a:schemeClr val="bg1"/>
                </a:solidFill>
              </a:rPr>
              <a:t>. Appeal dismissed accordingly; </a:t>
            </a:r>
            <a:r>
              <a:rPr lang="en-CA" dirty="0">
                <a:solidFill>
                  <a:srgbClr val="FF0000"/>
                </a:solidFill>
              </a:rPr>
              <a:t>Mattel loses</a:t>
            </a:r>
            <a:r>
              <a:rPr lang="en-CA" dirty="0">
                <a:solidFill>
                  <a:schemeClr val="bg1"/>
                </a:solidFill>
              </a:rPr>
              <a:t>.</a:t>
            </a:r>
          </a:p>
          <a:p>
            <a:pPr>
              <a:lnSpc>
                <a:spcPct val="100000"/>
              </a:lnSpc>
            </a:pPr>
            <a:r>
              <a:rPr lang="en-CA" b="1" dirty="0">
                <a:solidFill>
                  <a:srgbClr val="FFFF00"/>
                </a:solidFill>
              </a:rPr>
              <a:t>Federal Court of Appeal </a:t>
            </a:r>
            <a:r>
              <a:rPr lang="en-CA" b="1" dirty="0">
                <a:solidFill>
                  <a:schemeClr val="bg1"/>
                </a:solidFill>
              </a:rPr>
              <a:t>a</a:t>
            </a:r>
            <a:r>
              <a:rPr lang="en-CA" dirty="0">
                <a:solidFill>
                  <a:schemeClr val="bg1"/>
                </a:solidFill>
              </a:rPr>
              <a:t>greed with Rouleau J &amp; dismissed the appeal. </a:t>
            </a:r>
            <a:r>
              <a:rPr lang="en-CA" dirty="0">
                <a:solidFill>
                  <a:srgbClr val="FF0000"/>
                </a:solidFill>
              </a:rPr>
              <a:t>Mattel loses </a:t>
            </a:r>
            <a:r>
              <a:rPr lang="en-CA" dirty="0">
                <a:solidFill>
                  <a:schemeClr val="bg1"/>
                </a:solidFill>
              </a:rPr>
              <a:t>again.</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113</a:t>
            </a:fld>
            <a:endParaRPr lang="en-US"/>
          </a:p>
        </p:txBody>
      </p:sp>
    </p:spTree>
    <p:extLst>
      <p:ext uri="{BB962C8B-B14F-4D97-AF65-F5344CB8AC3E}">
        <p14:creationId xmlns:p14="http://schemas.microsoft.com/office/powerpoint/2010/main" val="2121910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8334"/>
            <a:ext cx="8229600" cy="83381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43840" y="962152"/>
            <a:ext cx="8802624" cy="4938775"/>
          </a:xfrm>
        </p:spPr>
        <p:txBody>
          <a:bodyPr>
            <a:normAutofit fontScale="92500"/>
          </a:bodyPr>
          <a:lstStyle/>
          <a:p>
            <a:pPr marL="0" indent="0">
              <a:lnSpc>
                <a:spcPct val="100000"/>
              </a:lnSpc>
              <a:buNone/>
            </a:pPr>
            <a:r>
              <a:rPr lang="en-US" sz="2400" i="1" dirty="0">
                <a:solidFill>
                  <a:srgbClr val="00B0F0"/>
                </a:solidFill>
              </a:rPr>
              <a:t>Mattel v. 3894207 Canada Inc., </a:t>
            </a:r>
            <a:r>
              <a:rPr lang="en-US" sz="2400" dirty="0">
                <a:solidFill>
                  <a:schemeClr val="bg1"/>
                </a:solidFill>
              </a:rPr>
              <a:t>2006 SCC 22</a:t>
            </a:r>
          </a:p>
          <a:p>
            <a:pPr>
              <a:lnSpc>
                <a:spcPct val="100000"/>
              </a:lnSpc>
            </a:pPr>
            <a:r>
              <a:rPr lang="en-CA" sz="2400" b="1" dirty="0">
                <a:solidFill>
                  <a:srgbClr val="FFFF00"/>
                </a:solidFill>
              </a:rPr>
              <a:t>In Supreme Court of Canada</a:t>
            </a:r>
            <a:r>
              <a:rPr lang="en-CA" sz="2400" b="1" dirty="0">
                <a:solidFill>
                  <a:srgbClr val="FF0000"/>
                </a:solidFill>
              </a:rPr>
              <a:t>…</a:t>
            </a:r>
            <a:r>
              <a:rPr lang="en-CA" sz="2400" b="1" dirty="0">
                <a:solidFill>
                  <a:srgbClr val="FFFF00"/>
                </a:solidFill>
              </a:rPr>
              <a:t>Binnie J. did find that some trade-marks are so well known that use in connection with any wares or services would generate confusion. Other brands are product specific.</a:t>
            </a:r>
            <a:endParaRPr lang="en-CA" sz="2400" dirty="0">
              <a:solidFill>
                <a:srgbClr val="FFFF00"/>
              </a:solidFill>
            </a:endParaRPr>
          </a:p>
          <a:p>
            <a:pPr lvl="0">
              <a:lnSpc>
                <a:spcPct val="100000"/>
              </a:lnSpc>
            </a:pPr>
            <a:r>
              <a:rPr lang="en-CA" sz="2400" dirty="0">
                <a:solidFill>
                  <a:srgbClr val="FFFF00"/>
                </a:solidFill>
              </a:rPr>
              <a:t>Example given of a brand that may not be product specific</a:t>
            </a:r>
            <a:r>
              <a:rPr lang="en-CA" sz="2400" dirty="0">
                <a:solidFill>
                  <a:srgbClr val="FF0000"/>
                </a:solidFill>
              </a:rPr>
              <a:t>?</a:t>
            </a:r>
            <a:r>
              <a:rPr lang="en-CA" sz="2400" dirty="0">
                <a:solidFill>
                  <a:schemeClr val="bg1"/>
                </a:solidFill>
              </a:rPr>
              <a:t> Virgin – used in connection with such a wide variety of wares and services that it knows virtually no bounds.</a:t>
            </a:r>
          </a:p>
          <a:p>
            <a:pPr lvl="0">
              <a:lnSpc>
                <a:spcPct val="100000"/>
              </a:lnSpc>
            </a:pPr>
            <a:r>
              <a:rPr lang="en-CA" sz="2400" dirty="0">
                <a:solidFill>
                  <a:srgbClr val="FFFF00"/>
                </a:solidFill>
              </a:rPr>
              <a:t>Example given of a brand that may be product specific</a:t>
            </a:r>
            <a:r>
              <a:rPr lang="en-CA" sz="2400" dirty="0">
                <a:solidFill>
                  <a:srgbClr val="FF0000"/>
                </a:solidFill>
              </a:rPr>
              <a:t>? </a:t>
            </a:r>
            <a:r>
              <a:rPr lang="en-CA" sz="2400" dirty="0">
                <a:solidFill>
                  <a:schemeClr val="bg1"/>
                </a:solidFill>
              </a:rPr>
              <a:t>Apple = well-known TMs associated separately with computers, record label, automobile glass.</a:t>
            </a:r>
          </a:p>
          <a:p>
            <a:pPr>
              <a:lnSpc>
                <a:spcPct val="100000"/>
              </a:lnSpc>
            </a:pPr>
            <a:r>
              <a:rPr lang="en-CA" sz="2400" dirty="0">
                <a:solidFill>
                  <a:schemeClr val="bg1"/>
                </a:solidFill>
              </a:rPr>
              <a:t>In discussing the </a:t>
            </a:r>
            <a:r>
              <a:rPr lang="en-CA" sz="2400" dirty="0">
                <a:solidFill>
                  <a:srgbClr val="FF0000"/>
                </a:solidFill>
              </a:rPr>
              <a:t>role to be played by fame </a:t>
            </a:r>
            <a:r>
              <a:rPr lang="en-CA" sz="2400" dirty="0">
                <a:solidFill>
                  <a:schemeClr val="bg1"/>
                </a:solidFill>
              </a:rPr>
              <a:t>in </a:t>
            </a:r>
            <a:r>
              <a:rPr lang="en-CA" sz="2400" dirty="0">
                <a:solidFill>
                  <a:srgbClr val="FF0000"/>
                </a:solidFill>
                <a:latin typeface="Comic Sans MS" panose="030F0902030302020204" pitchFamily="66" charset="0"/>
              </a:rPr>
              <a:t>confusion</a:t>
            </a:r>
            <a:r>
              <a:rPr lang="en-CA" sz="2400" dirty="0">
                <a:solidFill>
                  <a:srgbClr val="FFFF00"/>
                </a:solidFill>
              </a:rPr>
              <a:t> cases</a:t>
            </a:r>
            <a:r>
              <a:rPr lang="en-CA" sz="2400" dirty="0">
                <a:solidFill>
                  <a:schemeClr val="bg1"/>
                </a:solidFill>
              </a:rPr>
              <a:t>, the SCC had to address another case; the </a:t>
            </a:r>
            <a:r>
              <a:rPr lang="en-CA" sz="2400" dirty="0">
                <a:solidFill>
                  <a:schemeClr val="accent2">
                    <a:lumMod val="60000"/>
                    <a:lumOff val="40000"/>
                  </a:schemeClr>
                </a:solidFill>
              </a:rPr>
              <a:t>Pink Panther </a:t>
            </a:r>
            <a:r>
              <a:rPr lang="en-CA" sz="2400" dirty="0">
                <a:solidFill>
                  <a:schemeClr val="bg1"/>
                </a:solidFill>
              </a:rPr>
              <a:t>case of the Ont. CA.</a:t>
            </a:r>
          </a:p>
          <a:p>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114</a:t>
            </a:fld>
            <a:endParaRPr lang="en-US"/>
          </a:p>
        </p:txBody>
      </p:sp>
    </p:spTree>
    <p:extLst>
      <p:ext uri="{BB962C8B-B14F-4D97-AF65-F5344CB8AC3E}">
        <p14:creationId xmlns:p14="http://schemas.microsoft.com/office/powerpoint/2010/main" val="1565020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4AD79-3F5A-6D4B-A851-749E17BED9F3}"/>
              </a:ext>
            </a:extLst>
          </p:cNvPr>
          <p:cNvPicPr>
            <a:picLocks noChangeAspect="1"/>
          </p:cNvPicPr>
          <p:nvPr/>
        </p:nvPicPr>
        <p:blipFill>
          <a:blip r:embed="rId2"/>
          <a:stretch>
            <a:fillRect/>
          </a:stretch>
        </p:blipFill>
        <p:spPr>
          <a:xfrm>
            <a:off x="2846832" y="640228"/>
            <a:ext cx="3450336" cy="5091758"/>
          </a:xfrm>
          <a:prstGeom prst="rect">
            <a:avLst/>
          </a:prstGeom>
        </p:spPr>
      </p:pic>
    </p:spTree>
    <p:extLst>
      <p:ext uri="{BB962C8B-B14F-4D97-AF65-F5344CB8AC3E}">
        <p14:creationId xmlns:p14="http://schemas.microsoft.com/office/powerpoint/2010/main" val="41568232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8334"/>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182880" y="962152"/>
            <a:ext cx="8839200" cy="5011927"/>
          </a:xfrm>
        </p:spPr>
        <p:txBody>
          <a:bodyPr>
            <a:normAutofit fontScale="85000" lnSpcReduction="10000"/>
          </a:bodyPr>
          <a:lstStyle/>
          <a:p>
            <a:pPr>
              <a:lnSpc>
                <a:spcPct val="100000"/>
              </a:lnSpc>
            </a:pPr>
            <a:r>
              <a:rPr lang="en-CA" sz="2500" b="1" dirty="0">
                <a:solidFill>
                  <a:srgbClr val="FFFF00"/>
                </a:solidFill>
              </a:rPr>
              <a:t>In that case </a:t>
            </a:r>
            <a:r>
              <a:rPr lang="en-CA" sz="2500" i="1" dirty="0">
                <a:solidFill>
                  <a:schemeClr val="accent2">
                    <a:lumMod val="40000"/>
                    <a:lumOff val="60000"/>
                  </a:schemeClr>
                </a:solidFill>
              </a:rPr>
              <a:t>Pink Panther Beauty Corp</a:t>
            </a:r>
            <a:r>
              <a:rPr lang="en-CA" sz="2500" dirty="0">
                <a:solidFill>
                  <a:schemeClr val="accent2">
                    <a:lumMod val="40000"/>
                    <a:lumOff val="60000"/>
                  </a:schemeClr>
                </a:solidFill>
              </a:rPr>
              <a:t>. </a:t>
            </a:r>
            <a:r>
              <a:rPr lang="en-CA" sz="2500" dirty="0">
                <a:solidFill>
                  <a:schemeClr val="bg1"/>
                </a:solidFill>
              </a:rPr>
              <a:t>wanted to register the </a:t>
            </a:r>
            <a:r>
              <a:rPr lang="en-CA" sz="2500" dirty="0">
                <a:solidFill>
                  <a:schemeClr val="accent2">
                    <a:lumMod val="40000"/>
                    <a:lumOff val="60000"/>
                  </a:schemeClr>
                </a:solidFill>
              </a:rPr>
              <a:t>TM Pink Panther</a:t>
            </a:r>
            <a:r>
              <a:rPr lang="en-CA" sz="2500" dirty="0">
                <a:solidFill>
                  <a:schemeClr val="bg1"/>
                </a:solidFill>
              </a:rPr>
              <a:t> in association with </a:t>
            </a:r>
            <a:r>
              <a:rPr lang="en-CA" sz="2500" dirty="0">
                <a:solidFill>
                  <a:srgbClr val="FFFF00"/>
                </a:solidFill>
              </a:rPr>
              <a:t>beauty products</a:t>
            </a:r>
            <a:r>
              <a:rPr lang="en-CA" sz="2500" dirty="0">
                <a:solidFill>
                  <a:schemeClr val="bg1"/>
                </a:solidFill>
              </a:rPr>
              <a:t>. </a:t>
            </a:r>
            <a:r>
              <a:rPr lang="en-CA" sz="2500" i="1" dirty="0">
                <a:solidFill>
                  <a:srgbClr val="FFFF00"/>
                </a:solidFill>
              </a:rPr>
              <a:t>United Artists Corp</a:t>
            </a:r>
            <a:r>
              <a:rPr lang="en-CA" sz="2500" dirty="0">
                <a:solidFill>
                  <a:schemeClr val="bg1"/>
                </a:solidFill>
              </a:rPr>
              <a:t>., owner of the famous </a:t>
            </a:r>
            <a:r>
              <a:rPr lang="en-CA" sz="2500" dirty="0">
                <a:solidFill>
                  <a:schemeClr val="accent2">
                    <a:lumMod val="40000"/>
                    <a:lumOff val="60000"/>
                  </a:schemeClr>
                </a:solidFill>
              </a:rPr>
              <a:t>Pink Panther </a:t>
            </a:r>
            <a:r>
              <a:rPr lang="en-CA" sz="2500" dirty="0">
                <a:solidFill>
                  <a:schemeClr val="bg1"/>
                </a:solidFill>
              </a:rPr>
              <a:t>mark registered in association with the entertainment business </a:t>
            </a:r>
            <a:r>
              <a:rPr lang="en-CA" sz="2500" dirty="0">
                <a:solidFill>
                  <a:srgbClr val="FFFF00"/>
                </a:solidFill>
              </a:rPr>
              <a:t>objected</a:t>
            </a:r>
            <a:r>
              <a:rPr lang="en-CA" sz="2500" dirty="0">
                <a:solidFill>
                  <a:schemeClr val="bg1"/>
                </a:solidFill>
              </a:rPr>
              <a:t>, </a:t>
            </a:r>
            <a:r>
              <a:rPr lang="en-CA" sz="2500" dirty="0">
                <a:solidFill>
                  <a:srgbClr val="FFFF00"/>
                </a:solidFill>
              </a:rPr>
              <a:t>arguing</a:t>
            </a:r>
            <a:r>
              <a:rPr lang="en-CA" sz="2500" dirty="0">
                <a:solidFill>
                  <a:schemeClr val="bg1"/>
                </a:solidFill>
              </a:rPr>
              <a:t> that </a:t>
            </a:r>
            <a:r>
              <a:rPr lang="en-CA" sz="2500" dirty="0">
                <a:solidFill>
                  <a:srgbClr val="FFFF00"/>
                </a:solidFill>
              </a:rPr>
              <a:t>consumers</a:t>
            </a:r>
            <a:r>
              <a:rPr lang="en-CA" sz="2500" dirty="0">
                <a:solidFill>
                  <a:schemeClr val="bg1"/>
                </a:solidFill>
              </a:rPr>
              <a:t> </a:t>
            </a:r>
            <a:r>
              <a:rPr lang="en-CA" sz="2500" dirty="0">
                <a:solidFill>
                  <a:srgbClr val="FF0000"/>
                </a:solidFill>
              </a:rPr>
              <a:t>would be </a:t>
            </a:r>
            <a:r>
              <a:rPr lang="en-CA" sz="2500" dirty="0">
                <a:solidFill>
                  <a:srgbClr val="FF0000"/>
                </a:solidFill>
                <a:latin typeface="Comic Sans MS" panose="030F0902030302020204" pitchFamily="66" charset="0"/>
              </a:rPr>
              <a:t>confused</a:t>
            </a:r>
            <a:r>
              <a:rPr lang="en-CA" sz="2500" dirty="0">
                <a:solidFill>
                  <a:schemeClr val="bg1"/>
                </a:solidFill>
              </a:rPr>
              <a:t>. </a:t>
            </a:r>
          </a:p>
          <a:p>
            <a:pPr>
              <a:lnSpc>
                <a:spcPct val="100000"/>
              </a:lnSpc>
            </a:pPr>
            <a:r>
              <a:rPr lang="en-CA" sz="2500" b="1" dirty="0">
                <a:solidFill>
                  <a:srgbClr val="FFFF00"/>
                </a:solidFill>
              </a:rPr>
              <a:t>Would consumers think that these goods came from the same source</a:t>
            </a:r>
            <a:r>
              <a:rPr lang="en-CA" sz="2500" b="1" dirty="0">
                <a:solidFill>
                  <a:srgbClr val="FF0000"/>
                </a:solidFill>
              </a:rPr>
              <a:t>?</a:t>
            </a:r>
            <a:endParaRPr lang="en-CA" sz="2500" dirty="0">
              <a:solidFill>
                <a:srgbClr val="FF0000"/>
              </a:solidFill>
            </a:endParaRPr>
          </a:p>
          <a:p>
            <a:pPr>
              <a:lnSpc>
                <a:spcPct val="100000"/>
              </a:lnSpc>
            </a:pPr>
            <a:r>
              <a:rPr lang="en-CA" sz="2500" dirty="0">
                <a:solidFill>
                  <a:srgbClr val="FF0000"/>
                </a:solidFill>
              </a:rPr>
              <a:t>Ont. CA held </a:t>
            </a:r>
            <a:r>
              <a:rPr lang="en-CA" sz="2500" dirty="0">
                <a:solidFill>
                  <a:schemeClr val="bg1"/>
                </a:solidFill>
              </a:rPr>
              <a:t>in the Pink Panther case </a:t>
            </a:r>
            <a:r>
              <a:rPr lang="en-CA" sz="2500" dirty="0">
                <a:solidFill>
                  <a:srgbClr val="FFFF00"/>
                </a:solidFill>
              </a:rPr>
              <a:t>that it was unlikely consumers would be </a:t>
            </a:r>
            <a:r>
              <a:rPr lang="en-CA" sz="2500" dirty="0">
                <a:solidFill>
                  <a:srgbClr val="FF0000"/>
                </a:solidFill>
                <a:latin typeface="Comic Sans MS" panose="030F0902030302020204" pitchFamily="66" charset="0"/>
              </a:rPr>
              <a:t>confused</a:t>
            </a:r>
            <a:r>
              <a:rPr lang="en-CA" sz="2500" dirty="0">
                <a:solidFill>
                  <a:schemeClr val="bg1"/>
                </a:solidFill>
              </a:rPr>
              <a:t>; PINK PANTHER beauty parlour patron would not be likely to think that the hairdressing services she received were provided by United Artists Studios.</a:t>
            </a:r>
          </a:p>
          <a:p>
            <a:pPr>
              <a:lnSpc>
                <a:spcPct val="100000"/>
              </a:lnSpc>
            </a:pPr>
            <a:r>
              <a:rPr lang="en-CA" sz="2500" dirty="0">
                <a:solidFill>
                  <a:schemeClr val="bg1"/>
                </a:solidFill>
              </a:rPr>
              <a:t>The aspect of the </a:t>
            </a:r>
            <a:r>
              <a:rPr lang="en-CA" sz="2500" dirty="0">
                <a:solidFill>
                  <a:schemeClr val="accent2">
                    <a:lumMod val="60000"/>
                    <a:lumOff val="40000"/>
                  </a:schemeClr>
                </a:solidFill>
              </a:rPr>
              <a:t>Pink Panther </a:t>
            </a:r>
            <a:r>
              <a:rPr lang="en-CA" sz="2500" dirty="0">
                <a:solidFill>
                  <a:schemeClr val="bg1"/>
                </a:solidFill>
              </a:rPr>
              <a:t>decision the </a:t>
            </a:r>
            <a:r>
              <a:rPr lang="en-CA" sz="2500" dirty="0">
                <a:solidFill>
                  <a:srgbClr val="FFFF00"/>
                </a:solidFill>
              </a:rPr>
              <a:t>SCC chose to address </a:t>
            </a:r>
            <a:r>
              <a:rPr lang="en-CA" sz="2500" dirty="0">
                <a:solidFill>
                  <a:schemeClr val="bg1"/>
                </a:solidFill>
              </a:rPr>
              <a:t>was Linden JA’s statement for the majority that for confusion to occur, </a:t>
            </a:r>
            <a:r>
              <a:rPr lang="en-CA" sz="2500" dirty="0">
                <a:solidFill>
                  <a:srgbClr val="FF0000"/>
                </a:solidFill>
              </a:rPr>
              <a:t>there must be </a:t>
            </a:r>
            <a:r>
              <a:rPr lang="en-CA" sz="2500" dirty="0">
                <a:solidFill>
                  <a:srgbClr val="FFFF00"/>
                </a:solidFill>
              </a:rPr>
              <a:t>some resemblance or linkage between the two products </a:t>
            </a:r>
            <a:r>
              <a:rPr lang="en-CA" sz="2500" dirty="0">
                <a:solidFill>
                  <a:schemeClr val="bg1"/>
                </a:solidFill>
              </a:rPr>
              <a:t>(i.e., </a:t>
            </a:r>
            <a:r>
              <a:rPr lang="en-CA" sz="2500" dirty="0">
                <a:solidFill>
                  <a:schemeClr val="accent2">
                    <a:lumMod val="60000"/>
                    <a:lumOff val="40000"/>
                  </a:schemeClr>
                </a:solidFill>
              </a:rPr>
              <a:t>Barbie doll </a:t>
            </a:r>
            <a:r>
              <a:rPr lang="en-CA" sz="2500" dirty="0">
                <a:solidFill>
                  <a:schemeClr val="bg1"/>
                </a:solidFill>
              </a:rPr>
              <a:t>and </a:t>
            </a:r>
            <a:r>
              <a:rPr lang="en-CA" sz="2500" dirty="0">
                <a:solidFill>
                  <a:schemeClr val="accent2">
                    <a:lumMod val="60000"/>
                    <a:lumOff val="40000"/>
                  </a:schemeClr>
                </a:solidFill>
              </a:rPr>
              <a:t>Barbie’s restaurant</a:t>
            </a:r>
            <a:r>
              <a:rPr lang="en-CA" sz="2500" dirty="0">
                <a:solidFill>
                  <a:schemeClr val="bg1"/>
                </a:solidFill>
              </a:rPr>
              <a:t>); and that </a:t>
            </a:r>
            <a:r>
              <a:rPr lang="en-CA" sz="2500" dirty="0">
                <a:solidFill>
                  <a:srgbClr val="FFFF00"/>
                </a:solidFill>
              </a:rPr>
              <a:t>only in exceptional circumstances can </a:t>
            </a:r>
            <a:r>
              <a:rPr lang="en-CA" sz="2500" dirty="0">
                <a:solidFill>
                  <a:srgbClr val="FF0000"/>
                </a:solidFill>
                <a:latin typeface="Comic Sans MS" panose="030F0902030302020204" pitchFamily="66" charset="0"/>
              </a:rPr>
              <a:t>confusion</a:t>
            </a:r>
            <a:r>
              <a:rPr lang="en-CA" sz="2500" dirty="0">
                <a:solidFill>
                  <a:srgbClr val="FFFF00"/>
                </a:solidFill>
              </a:rPr>
              <a:t> be found when there is no connection between the products or services</a:t>
            </a:r>
            <a:r>
              <a:rPr lang="en-CA" sz="2500"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116</a:t>
            </a:fld>
            <a:endParaRPr lang="en-US"/>
          </a:p>
        </p:txBody>
      </p:sp>
    </p:spTree>
    <p:extLst>
      <p:ext uri="{BB962C8B-B14F-4D97-AF65-F5344CB8AC3E}">
        <p14:creationId xmlns:p14="http://schemas.microsoft.com/office/powerpoint/2010/main" val="9355396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3381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09728" y="989704"/>
            <a:ext cx="8936736" cy="4911224"/>
          </a:xfrm>
        </p:spPr>
        <p:txBody>
          <a:bodyPr>
            <a:normAutofit lnSpcReduction="10000"/>
          </a:bodyPr>
          <a:lstStyle/>
          <a:p>
            <a:pPr>
              <a:lnSpc>
                <a:spcPct val="100000"/>
              </a:lnSpc>
            </a:pPr>
            <a:r>
              <a:rPr lang="en-CA" dirty="0">
                <a:solidFill>
                  <a:srgbClr val="FFFF00"/>
                </a:solidFill>
              </a:rPr>
              <a:t>Binnie J. of SCC </a:t>
            </a:r>
            <a:r>
              <a:rPr lang="en-CA" dirty="0">
                <a:solidFill>
                  <a:schemeClr val="bg1"/>
                </a:solidFill>
              </a:rPr>
              <a:t>in </a:t>
            </a:r>
            <a:r>
              <a:rPr lang="en-CA" i="1" dirty="0">
                <a:solidFill>
                  <a:srgbClr val="00B0F0"/>
                </a:solidFill>
              </a:rPr>
              <a:t>Mattel </a:t>
            </a:r>
            <a:r>
              <a:rPr lang="en-CA" dirty="0">
                <a:solidFill>
                  <a:srgbClr val="FF0000"/>
                </a:solidFill>
              </a:rPr>
              <a:t>rejected </a:t>
            </a:r>
            <a:r>
              <a:rPr lang="en-CA" dirty="0">
                <a:solidFill>
                  <a:schemeClr val="bg1"/>
                </a:solidFill>
              </a:rPr>
              <a:t>Linden JA’s statement </a:t>
            </a:r>
            <a:r>
              <a:rPr lang="en-CA" dirty="0">
                <a:solidFill>
                  <a:srgbClr val="FFFF00"/>
                </a:solidFill>
              </a:rPr>
              <a:t>that for </a:t>
            </a:r>
            <a:r>
              <a:rPr lang="en-CA" dirty="0">
                <a:solidFill>
                  <a:srgbClr val="FF0000"/>
                </a:solidFill>
                <a:latin typeface="Comic Sans MS" panose="030F0902030302020204" pitchFamily="66" charset="0"/>
              </a:rPr>
              <a:t>confusion</a:t>
            </a:r>
            <a:r>
              <a:rPr lang="en-CA" dirty="0">
                <a:solidFill>
                  <a:schemeClr val="bg1"/>
                </a:solidFill>
              </a:rPr>
              <a:t> to occur, </a:t>
            </a:r>
            <a:r>
              <a:rPr lang="en-CA" dirty="0">
                <a:solidFill>
                  <a:srgbClr val="FFFF00"/>
                </a:solidFill>
              </a:rPr>
              <a:t>there must be some resemblance or linkage </a:t>
            </a:r>
            <a:r>
              <a:rPr lang="en-CA" dirty="0">
                <a:solidFill>
                  <a:schemeClr val="bg1"/>
                </a:solidFill>
              </a:rPr>
              <a:t>between the two products (i.e., </a:t>
            </a:r>
            <a:r>
              <a:rPr lang="en-CA" dirty="0">
                <a:solidFill>
                  <a:schemeClr val="accent2">
                    <a:lumMod val="60000"/>
                    <a:lumOff val="40000"/>
                  </a:schemeClr>
                </a:solidFill>
              </a:rPr>
              <a:t>Barbie doll </a:t>
            </a:r>
            <a:r>
              <a:rPr lang="en-CA" dirty="0">
                <a:solidFill>
                  <a:schemeClr val="bg1"/>
                </a:solidFill>
              </a:rPr>
              <a:t>and </a:t>
            </a:r>
            <a:r>
              <a:rPr lang="en-CA" dirty="0">
                <a:solidFill>
                  <a:schemeClr val="accent2">
                    <a:lumMod val="60000"/>
                    <a:lumOff val="40000"/>
                  </a:schemeClr>
                </a:solidFill>
              </a:rPr>
              <a:t>Barbie’s restaurant</a:t>
            </a:r>
            <a:r>
              <a:rPr lang="en-CA" dirty="0">
                <a:solidFill>
                  <a:schemeClr val="bg1"/>
                </a:solidFill>
              </a:rPr>
              <a:t>); and that </a:t>
            </a:r>
            <a:r>
              <a:rPr lang="en-CA" dirty="0">
                <a:solidFill>
                  <a:srgbClr val="FFFF00"/>
                </a:solidFill>
              </a:rPr>
              <a:t>only in exceptional circumstances can confusion be found when there is no connection between the products or services</a:t>
            </a:r>
            <a:r>
              <a:rPr lang="en-CA" dirty="0">
                <a:solidFill>
                  <a:schemeClr val="bg1"/>
                </a:solidFill>
              </a:rPr>
              <a:t>.</a:t>
            </a:r>
            <a:endParaRPr lang="en-CA" i="1" u="sng" dirty="0">
              <a:solidFill>
                <a:schemeClr val="bg1"/>
              </a:solidFill>
            </a:endParaRPr>
          </a:p>
          <a:p>
            <a:pPr lvl="0">
              <a:lnSpc>
                <a:spcPct val="100000"/>
              </a:lnSpc>
            </a:pPr>
            <a:r>
              <a:rPr lang="en-CA" dirty="0">
                <a:solidFill>
                  <a:srgbClr val="FFFF00"/>
                </a:solidFill>
              </a:rPr>
              <a:t>Test articulated by SCC </a:t>
            </a:r>
            <a:r>
              <a:rPr lang="en-CA" dirty="0">
                <a:solidFill>
                  <a:schemeClr val="bg1"/>
                </a:solidFill>
              </a:rPr>
              <a:t>was that </a:t>
            </a:r>
            <a:r>
              <a:rPr lang="en-CA" dirty="0">
                <a:solidFill>
                  <a:srgbClr val="FFFF00"/>
                </a:solidFill>
              </a:rPr>
              <a:t>for famous and non-famous marks alike</a:t>
            </a:r>
            <a:r>
              <a:rPr lang="en-CA" dirty="0">
                <a:solidFill>
                  <a:schemeClr val="bg1"/>
                </a:solidFill>
              </a:rPr>
              <a:t>, </a:t>
            </a:r>
            <a:r>
              <a:rPr lang="en-CA" dirty="0">
                <a:solidFill>
                  <a:srgbClr val="FF0000"/>
                </a:solidFill>
              </a:rPr>
              <a:t>whether </a:t>
            </a:r>
            <a:r>
              <a:rPr lang="en-CA" dirty="0">
                <a:solidFill>
                  <a:schemeClr val="bg1"/>
                </a:solidFill>
              </a:rPr>
              <a:t>there is </a:t>
            </a:r>
            <a:r>
              <a:rPr lang="en-CA" dirty="0">
                <a:solidFill>
                  <a:srgbClr val="FF0000"/>
                </a:solidFill>
                <a:latin typeface="Comic Sans MS" panose="030F0902030302020204" pitchFamily="66" charset="0"/>
              </a:rPr>
              <a:t>confusion</a:t>
            </a:r>
            <a:r>
              <a:rPr lang="en-CA" dirty="0">
                <a:solidFill>
                  <a:schemeClr val="bg1"/>
                </a:solidFill>
              </a:rPr>
              <a:t> in the s. 6(2) sense, </a:t>
            </a:r>
            <a:r>
              <a:rPr lang="en-CA" dirty="0">
                <a:solidFill>
                  <a:srgbClr val="FF0000"/>
                </a:solidFill>
              </a:rPr>
              <a:t>is determined by if the consumer thinks that the goods come from the same source</a:t>
            </a:r>
            <a:r>
              <a:rPr lang="en-CA" dirty="0">
                <a:solidFill>
                  <a:schemeClr val="bg1"/>
                </a:solidFill>
              </a:rPr>
              <a:t>. This question has must be analyzed in all the circumstances (as set out in s. 6(5) and beyond).</a:t>
            </a:r>
            <a:endParaRPr lang="en-CA" sz="1600" dirty="0">
              <a:solidFill>
                <a:schemeClr val="bg1"/>
              </a:solidFill>
            </a:endParaRPr>
          </a:p>
          <a:p>
            <a:pPr lvl="0">
              <a:lnSpc>
                <a:spcPct val="100000"/>
              </a:lnSpc>
            </a:pPr>
            <a:r>
              <a:rPr lang="en-CA" dirty="0">
                <a:solidFill>
                  <a:schemeClr val="bg1"/>
                </a:solidFill>
              </a:rPr>
              <a:t>The </a:t>
            </a:r>
            <a:r>
              <a:rPr lang="en-CA" dirty="0">
                <a:solidFill>
                  <a:srgbClr val="FFFF00"/>
                </a:solidFill>
              </a:rPr>
              <a:t>nature of the wares is important</a:t>
            </a:r>
            <a:r>
              <a:rPr lang="en-CA" dirty="0">
                <a:solidFill>
                  <a:schemeClr val="bg1"/>
                </a:solidFill>
              </a:rPr>
              <a:t>: </a:t>
            </a:r>
            <a:endParaRPr lang="en-CA" sz="1600" dirty="0">
              <a:solidFill>
                <a:schemeClr val="bg1"/>
              </a:solidFill>
            </a:endParaRPr>
          </a:p>
          <a:p>
            <a:pPr lvl="1">
              <a:lnSpc>
                <a:spcPct val="100000"/>
              </a:lnSpc>
            </a:pPr>
            <a:r>
              <a:rPr lang="en-CA" dirty="0">
                <a:solidFill>
                  <a:schemeClr val="bg1"/>
                </a:solidFill>
              </a:rPr>
              <a:t>It is one of the criteria in 6(5)</a:t>
            </a:r>
            <a:endParaRPr lang="en-CA" sz="1600" dirty="0">
              <a:solidFill>
                <a:schemeClr val="bg1"/>
              </a:solidFill>
            </a:endParaRPr>
          </a:p>
          <a:p>
            <a:pPr lvl="1">
              <a:lnSpc>
                <a:spcPct val="100000"/>
              </a:lnSpc>
            </a:pPr>
            <a:r>
              <a:rPr lang="en-CA" dirty="0">
                <a:solidFill>
                  <a:schemeClr val="bg1"/>
                </a:solidFill>
              </a:rPr>
              <a:t>In cases involving famous marks it is likely to be an important factor (i.e., </a:t>
            </a:r>
            <a:r>
              <a:rPr lang="en-CA" dirty="0">
                <a:solidFill>
                  <a:schemeClr val="accent2">
                    <a:lumMod val="60000"/>
                    <a:lumOff val="40000"/>
                  </a:schemeClr>
                </a:solidFill>
              </a:rPr>
              <a:t>Barbie doll </a:t>
            </a:r>
            <a:r>
              <a:rPr lang="en-CA" dirty="0">
                <a:solidFill>
                  <a:schemeClr val="bg1"/>
                </a:solidFill>
              </a:rPr>
              <a:t>and </a:t>
            </a:r>
            <a:r>
              <a:rPr lang="en-CA" dirty="0">
                <a:solidFill>
                  <a:schemeClr val="accent2">
                    <a:lumMod val="60000"/>
                    <a:lumOff val="40000"/>
                  </a:schemeClr>
                </a:solidFill>
              </a:rPr>
              <a:t>Barbie’s restaurants</a:t>
            </a:r>
            <a:r>
              <a:rPr lang="en-CA" dirty="0">
                <a:solidFill>
                  <a:schemeClr val="bg1"/>
                </a:solidFill>
              </a:rPr>
              <a:t>), as fame can possibly carry the mark across product lines. </a:t>
            </a:r>
            <a:endParaRPr lang="en-CA" sz="1600" dirty="0">
              <a:solidFill>
                <a:schemeClr val="bg1"/>
              </a:solidFill>
            </a:endParaRPr>
          </a:p>
          <a:p>
            <a:pPr lvl="0">
              <a:lnSpc>
                <a:spcPct val="100000"/>
              </a:lnSpc>
            </a:pPr>
            <a:r>
              <a:rPr lang="en-CA" b="1" dirty="0">
                <a:solidFill>
                  <a:srgbClr val="FFFF00"/>
                </a:solidFill>
              </a:rPr>
              <a:t>SCC emphasized in Mattel is that you do not have to establish a connection between the goods and</a:t>
            </a:r>
            <a:r>
              <a:rPr lang="en-CA" b="1" dirty="0">
                <a:solidFill>
                  <a:srgbClr val="FF0000"/>
                </a:solidFill>
              </a:rPr>
              <a:t>/</a:t>
            </a:r>
            <a:r>
              <a:rPr lang="en-CA" b="1" dirty="0">
                <a:solidFill>
                  <a:srgbClr val="FFFF00"/>
                </a:solidFill>
              </a:rPr>
              <a:t>or services for a finding of </a:t>
            </a:r>
            <a:r>
              <a:rPr lang="en-CA" b="1" dirty="0">
                <a:solidFill>
                  <a:srgbClr val="FF0000"/>
                </a:solidFill>
                <a:latin typeface="Comic Sans MS" panose="030F0902030302020204" pitchFamily="66" charset="0"/>
              </a:rPr>
              <a:t>confusion</a:t>
            </a:r>
            <a:r>
              <a:rPr lang="en-CA" b="1" dirty="0">
                <a:solidFill>
                  <a:srgbClr val="FFFF00"/>
                </a:solidFill>
              </a:rPr>
              <a:t> to be made out. </a:t>
            </a:r>
            <a:endParaRPr lang="en-CA"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117</a:t>
            </a:fld>
            <a:endParaRPr lang="en-US"/>
          </a:p>
        </p:txBody>
      </p:sp>
    </p:spTree>
    <p:extLst>
      <p:ext uri="{BB962C8B-B14F-4D97-AF65-F5344CB8AC3E}">
        <p14:creationId xmlns:p14="http://schemas.microsoft.com/office/powerpoint/2010/main" val="40148236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55441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46304" y="792480"/>
            <a:ext cx="8887968" cy="5754624"/>
          </a:xfrm>
        </p:spPr>
        <p:txBody>
          <a:bodyPr>
            <a:normAutofit fontScale="62500" lnSpcReduction="20000"/>
          </a:bodyPr>
          <a:lstStyle/>
          <a:p>
            <a:pPr>
              <a:lnSpc>
                <a:spcPct val="100000"/>
              </a:lnSpc>
            </a:pPr>
            <a:r>
              <a:rPr lang="en-CA" sz="3700" i="1" dirty="0">
                <a:solidFill>
                  <a:schemeClr val="accent2">
                    <a:lumMod val="60000"/>
                    <a:lumOff val="40000"/>
                  </a:schemeClr>
                </a:solidFill>
              </a:rPr>
              <a:t>Pink Panther </a:t>
            </a:r>
            <a:r>
              <a:rPr lang="en-CA" sz="3700" dirty="0">
                <a:solidFill>
                  <a:schemeClr val="bg1"/>
                </a:solidFill>
              </a:rPr>
              <a:t>and </a:t>
            </a:r>
            <a:r>
              <a:rPr lang="en-CA" sz="3700" i="1" dirty="0">
                <a:solidFill>
                  <a:srgbClr val="00B0F0"/>
                </a:solidFill>
              </a:rPr>
              <a:t>Mattel</a:t>
            </a:r>
            <a:r>
              <a:rPr lang="en-CA" sz="3700" i="1" dirty="0">
                <a:solidFill>
                  <a:schemeClr val="bg1"/>
                </a:solidFill>
              </a:rPr>
              <a:t> </a:t>
            </a:r>
            <a:r>
              <a:rPr lang="en-CA" sz="3700" dirty="0">
                <a:solidFill>
                  <a:schemeClr val="bg1"/>
                </a:solidFill>
              </a:rPr>
              <a:t>are examples of </a:t>
            </a:r>
            <a:r>
              <a:rPr lang="en-CA" sz="3700" dirty="0">
                <a:solidFill>
                  <a:srgbClr val="FFFF00"/>
                </a:solidFill>
              </a:rPr>
              <a:t>courts dealing with </a:t>
            </a:r>
            <a:r>
              <a:rPr lang="en-CA" sz="3700" dirty="0">
                <a:solidFill>
                  <a:schemeClr val="bg1"/>
                </a:solidFill>
              </a:rPr>
              <a:t>the contemporary reality of famous </a:t>
            </a:r>
            <a:r>
              <a:rPr lang="en-CA" sz="3700" dirty="0">
                <a:solidFill>
                  <a:srgbClr val="FFFF00"/>
                </a:solidFill>
              </a:rPr>
              <a:t>brands attempting to protect themselves against every incursion</a:t>
            </a:r>
            <a:r>
              <a:rPr lang="en-CA" sz="3700" dirty="0">
                <a:solidFill>
                  <a:schemeClr val="bg1"/>
                </a:solidFill>
              </a:rPr>
              <a:t> on their goodwill to preserve their investment in their brands. </a:t>
            </a:r>
          </a:p>
          <a:p>
            <a:pPr>
              <a:lnSpc>
                <a:spcPct val="100000"/>
              </a:lnSpc>
            </a:pPr>
            <a:r>
              <a:rPr lang="en-CA" sz="3700" dirty="0">
                <a:solidFill>
                  <a:srgbClr val="FF0000"/>
                </a:solidFill>
              </a:rPr>
              <a:t>FCA</a:t>
            </a:r>
            <a:r>
              <a:rPr lang="en-CA" sz="3700" dirty="0">
                <a:solidFill>
                  <a:schemeClr val="bg1"/>
                </a:solidFill>
              </a:rPr>
              <a:t> in </a:t>
            </a:r>
            <a:r>
              <a:rPr lang="en-CA" sz="3700" i="1" dirty="0">
                <a:solidFill>
                  <a:schemeClr val="accent2">
                    <a:lumMod val="60000"/>
                    <a:lumOff val="40000"/>
                  </a:schemeClr>
                </a:solidFill>
              </a:rPr>
              <a:t>Pink Panther</a:t>
            </a:r>
            <a:r>
              <a:rPr lang="en-CA" sz="3700" dirty="0">
                <a:solidFill>
                  <a:schemeClr val="bg1"/>
                </a:solidFill>
              </a:rPr>
              <a:t> </a:t>
            </a:r>
            <a:r>
              <a:rPr lang="en-CA" sz="3700" dirty="0">
                <a:solidFill>
                  <a:srgbClr val="FFFF00"/>
                </a:solidFill>
              </a:rPr>
              <a:t>restricts the ability of companies to protect famous marks</a:t>
            </a:r>
            <a:r>
              <a:rPr lang="en-CA" sz="3700" dirty="0">
                <a:solidFill>
                  <a:schemeClr val="bg1"/>
                </a:solidFill>
              </a:rPr>
              <a:t>; companies can only object to others using famous marks where there is a connection/resemblance between the goods, services.</a:t>
            </a:r>
          </a:p>
          <a:p>
            <a:pPr>
              <a:lnSpc>
                <a:spcPct val="100000"/>
              </a:lnSpc>
            </a:pPr>
            <a:r>
              <a:rPr lang="en-CA" sz="3700" dirty="0">
                <a:solidFill>
                  <a:srgbClr val="FF0000"/>
                </a:solidFill>
              </a:rPr>
              <a:t>SCC held FCA was wrong </a:t>
            </a:r>
            <a:r>
              <a:rPr lang="en-CA" sz="3700" dirty="0">
                <a:solidFill>
                  <a:srgbClr val="FFFF00"/>
                </a:solidFill>
              </a:rPr>
              <a:t>as net of protection drawn too narrowly</a:t>
            </a:r>
            <a:r>
              <a:rPr lang="en-CA" sz="3700" dirty="0">
                <a:solidFill>
                  <a:schemeClr val="bg1"/>
                </a:solidFill>
              </a:rPr>
              <a:t>. </a:t>
            </a:r>
          </a:p>
          <a:p>
            <a:pPr>
              <a:lnSpc>
                <a:spcPct val="100000"/>
              </a:lnSpc>
            </a:pPr>
            <a:r>
              <a:rPr lang="en-CA" sz="3700" dirty="0">
                <a:solidFill>
                  <a:srgbClr val="FF0000"/>
                </a:solidFill>
              </a:rPr>
              <a:t>SCC</a:t>
            </a:r>
            <a:r>
              <a:rPr lang="en-CA" sz="3700" dirty="0">
                <a:solidFill>
                  <a:schemeClr val="bg1"/>
                </a:solidFill>
              </a:rPr>
              <a:t> </a:t>
            </a:r>
            <a:r>
              <a:rPr lang="en-CA" sz="3700" dirty="0">
                <a:solidFill>
                  <a:srgbClr val="FFFF00"/>
                </a:solidFill>
              </a:rPr>
              <a:t>focused on the issue of </a:t>
            </a:r>
            <a:r>
              <a:rPr lang="en-CA" sz="3700" dirty="0">
                <a:solidFill>
                  <a:srgbClr val="FF0000"/>
                </a:solidFill>
                <a:latin typeface="Comic Sans MS" panose="030F0902030302020204" pitchFamily="66" charset="0"/>
              </a:rPr>
              <a:t>confusion</a:t>
            </a:r>
            <a:r>
              <a:rPr lang="en-CA" sz="3700" dirty="0">
                <a:solidFill>
                  <a:srgbClr val="FFFF00"/>
                </a:solidFill>
              </a:rPr>
              <a:t> </a:t>
            </a:r>
            <a:r>
              <a:rPr lang="en-CA" sz="3700" dirty="0">
                <a:solidFill>
                  <a:schemeClr val="bg1"/>
                </a:solidFill>
              </a:rPr>
              <a:t>as to </a:t>
            </a:r>
            <a:r>
              <a:rPr lang="en-CA" sz="3700" dirty="0">
                <a:solidFill>
                  <a:srgbClr val="FFFF00"/>
                </a:solidFill>
              </a:rPr>
              <a:t>whether the consumer was confused </a:t>
            </a:r>
            <a:r>
              <a:rPr lang="en-CA" sz="3700" dirty="0">
                <a:solidFill>
                  <a:schemeClr val="bg1"/>
                </a:solidFill>
              </a:rPr>
              <a:t>into thinking that the </a:t>
            </a:r>
            <a:r>
              <a:rPr lang="en-CA" sz="3700" dirty="0">
                <a:solidFill>
                  <a:srgbClr val="FFFF00"/>
                </a:solidFill>
              </a:rPr>
              <a:t>goods came from the same source</a:t>
            </a:r>
            <a:r>
              <a:rPr lang="en-CA" sz="3700" dirty="0">
                <a:solidFill>
                  <a:schemeClr val="bg1"/>
                </a:solidFill>
              </a:rPr>
              <a:t>. </a:t>
            </a:r>
          </a:p>
          <a:p>
            <a:pPr>
              <a:lnSpc>
                <a:spcPct val="100000"/>
              </a:lnSpc>
            </a:pPr>
            <a:r>
              <a:rPr lang="en-CA" sz="3700" dirty="0">
                <a:solidFill>
                  <a:schemeClr val="bg1"/>
                </a:solidFill>
              </a:rPr>
              <a:t>The </a:t>
            </a:r>
            <a:r>
              <a:rPr lang="en-CA" sz="3700" dirty="0">
                <a:solidFill>
                  <a:srgbClr val="FFFF00"/>
                </a:solidFill>
              </a:rPr>
              <a:t>nature of the goods </a:t>
            </a:r>
            <a:r>
              <a:rPr lang="en-CA" sz="3700" dirty="0">
                <a:solidFill>
                  <a:schemeClr val="bg1"/>
                </a:solidFill>
              </a:rPr>
              <a:t>is a factor in this analysis; an important factor in some cases. But it is </a:t>
            </a:r>
            <a:r>
              <a:rPr lang="en-CA" sz="3700" dirty="0">
                <a:solidFill>
                  <a:srgbClr val="FF0000"/>
                </a:solidFill>
              </a:rPr>
              <a:t>not the sole issue</a:t>
            </a:r>
            <a:r>
              <a:rPr lang="en-CA" sz="3700" dirty="0">
                <a:solidFill>
                  <a:schemeClr val="bg1"/>
                </a:solidFill>
              </a:rPr>
              <a:t>.</a:t>
            </a:r>
          </a:p>
          <a:p>
            <a:pPr>
              <a:lnSpc>
                <a:spcPct val="100000"/>
              </a:lnSpc>
            </a:pPr>
            <a:r>
              <a:rPr lang="en-CA" sz="3700" dirty="0">
                <a:solidFill>
                  <a:schemeClr val="bg1"/>
                </a:solidFill>
              </a:rPr>
              <a:t>In </a:t>
            </a:r>
            <a:r>
              <a:rPr lang="en-CA" sz="3700" i="1" dirty="0">
                <a:solidFill>
                  <a:schemeClr val="accent2">
                    <a:lumMod val="60000"/>
                    <a:lumOff val="40000"/>
                  </a:schemeClr>
                </a:solidFill>
              </a:rPr>
              <a:t>Mattel</a:t>
            </a:r>
            <a:r>
              <a:rPr lang="en-CA" sz="3700" i="1" dirty="0">
                <a:solidFill>
                  <a:schemeClr val="bg1"/>
                </a:solidFill>
              </a:rPr>
              <a:t> </a:t>
            </a:r>
            <a:r>
              <a:rPr lang="en-CA" sz="3700" dirty="0">
                <a:solidFill>
                  <a:schemeClr val="bg1"/>
                </a:solidFill>
              </a:rPr>
              <a:t>the </a:t>
            </a:r>
            <a:r>
              <a:rPr lang="en-CA" sz="3700" dirty="0">
                <a:solidFill>
                  <a:srgbClr val="FFFF00"/>
                </a:solidFill>
              </a:rPr>
              <a:t>SCC attempts to ensure </a:t>
            </a:r>
            <a:r>
              <a:rPr lang="en-CA" sz="3700" dirty="0">
                <a:solidFill>
                  <a:schemeClr val="bg1"/>
                </a:solidFill>
              </a:rPr>
              <a:t>that the protection given to marks (famous or not) relates to the </a:t>
            </a:r>
            <a:r>
              <a:rPr lang="en-CA" sz="3700" dirty="0">
                <a:solidFill>
                  <a:srgbClr val="FF0000"/>
                </a:solidFill>
              </a:rPr>
              <a:t>purpose</a:t>
            </a:r>
            <a:r>
              <a:rPr lang="en-CA" sz="3700" dirty="0">
                <a:solidFill>
                  <a:schemeClr val="bg1"/>
                </a:solidFill>
              </a:rPr>
              <a:t> of TM law; </a:t>
            </a:r>
            <a:r>
              <a:rPr lang="en-CA" sz="3700" dirty="0">
                <a:solidFill>
                  <a:srgbClr val="FFFF00"/>
                </a:solidFill>
              </a:rPr>
              <a:t>protecting against </a:t>
            </a:r>
            <a:r>
              <a:rPr lang="en-CA" sz="3700" dirty="0">
                <a:solidFill>
                  <a:srgbClr val="FFFF00"/>
                </a:solidFill>
                <a:latin typeface="Comic Sans MS" panose="030F0902030302020204" pitchFamily="66" charset="0"/>
              </a:rPr>
              <a:t>confusion</a:t>
            </a:r>
            <a:r>
              <a:rPr lang="en-CA" sz="3700" dirty="0">
                <a:solidFill>
                  <a:srgbClr val="FFFF00"/>
                </a:solidFill>
              </a:rPr>
              <a:t> as to source</a:t>
            </a:r>
            <a:r>
              <a:rPr lang="en-CA" sz="3700" dirty="0">
                <a:solidFill>
                  <a:schemeClr val="bg1"/>
                </a:solidFill>
              </a:rPr>
              <a:t>. </a:t>
            </a:r>
          </a:p>
          <a:p>
            <a:endParaRPr lang="en-CA" dirty="0"/>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118</a:t>
            </a:fld>
            <a:endParaRPr lang="en-US"/>
          </a:p>
        </p:txBody>
      </p:sp>
    </p:spTree>
    <p:extLst>
      <p:ext uri="{BB962C8B-B14F-4D97-AF65-F5344CB8AC3E}">
        <p14:creationId xmlns:p14="http://schemas.microsoft.com/office/powerpoint/2010/main" val="22293627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1921"/>
            <a:ext cx="8229600" cy="75590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US" dirty="0">
                <a:solidFill>
                  <a:schemeClr val="bg1"/>
                </a:solidFill>
              </a:rPr>
              <a:t>Test Person</a:t>
            </a:r>
            <a:endParaRPr lang="en-US" b="1" dirty="0"/>
          </a:p>
        </p:txBody>
      </p:sp>
      <p:sp>
        <p:nvSpPr>
          <p:cNvPr id="2" name="Content Placeholder 1"/>
          <p:cNvSpPr>
            <a:spLocks noGrp="1"/>
          </p:cNvSpPr>
          <p:nvPr>
            <p:ph idx="1"/>
          </p:nvPr>
        </p:nvSpPr>
        <p:spPr>
          <a:xfrm>
            <a:off x="301752" y="877824"/>
            <a:ext cx="8732520" cy="5047487"/>
          </a:xfrm>
        </p:spPr>
        <p:txBody>
          <a:bodyPr>
            <a:normAutofit fontScale="92500" lnSpcReduction="10000"/>
          </a:bodyPr>
          <a:lstStyle/>
          <a:p>
            <a:pPr>
              <a:lnSpc>
                <a:spcPct val="100000"/>
              </a:lnSpc>
            </a:pPr>
            <a:r>
              <a:rPr lang="en-CA" sz="2500" dirty="0">
                <a:solidFill>
                  <a:srgbClr val="FF0000"/>
                </a:solidFill>
              </a:rPr>
              <a:t>Important question</a:t>
            </a:r>
            <a:r>
              <a:rPr lang="en-CA" sz="2500" dirty="0">
                <a:solidFill>
                  <a:schemeClr val="bg1"/>
                </a:solidFill>
              </a:rPr>
              <a:t>: </a:t>
            </a:r>
            <a:r>
              <a:rPr lang="en-CA" sz="2500" dirty="0">
                <a:solidFill>
                  <a:srgbClr val="FFFF00"/>
                </a:solidFill>
              </a:rPr>
              <a:t>F</a:t>
            </a:r>
            <a:r>
              <a:rPr lang="en-CA" sz="2500" b="1" dirty="0">
                <a:solidFill>
                  <a:srgbClr val="FFFF00"/>
                </a:solidFill>
              </a:rPr>
              <a:t>rom what perspective should consumer </a:t>
            </a:r>
            <a:r>
              <a:rPr lang="en-CA" sz="2500" b="1" dirty="0">
                <a:solidFill>
                  <a:srgbClr val="FFFF00"/>
                </a:solidFill>
                <a:latin typeface="Comic Sans MS" panose="030F0902030302020204" pitchFamily="66" charset="0"/>
              </a:rPr>
              <a:t>confusion</a:t>
            </a:r>
            <a:r>
              <a:rPr lang="en-CA" sz="2500" b="1" dirty="0">
                <a:solidFill>
                  <a:srgbClr val="FFFF00"/>
                </a:solidFill>
              </a:rPr>
              <a:t> be analyzed</a:t>
            </a:r>
            <a:r>
              <a:rPr lang="en-CA" sz="2500" b="1" dirty="0">
                <a:solidFill>
                  <a:srgbClr val="FF0000"/>
                </a:solidFill>
              </a:rPr>
              <a:t>?</a:t>
            </a:r>
            <a:r>
              <a:rPr lang="en-CA" sz="2500" b="1" dirty="0">
                <a:solidFill>
                  <a:schemeClr val="bg1"/>
                </a:solidFill>
              </a:rPr>
              <a:t> </a:t>
            </a:r>
            <a:r>
              <a:rPr lang="en-CA" sz="2500" b="1" dirty="0">
                <a:solidFill>
                  <a:srgbClr val="FFFF00"/>
                </a:solidFill>
              </a:rPr>
              <a:t>Who is the test person for the purpose of the confusion analysis</a:t>
            </a:r>
            <a:r>
              <a:rPr lang="en-CA" sz="2500" b="1" dirty="0">
                <a:solidFill>
                  <a:srgbClr val="FF0000"/>
                </a:solidFill>
              </a:rPr>
              <a:t>?</a:t>
            </a:r>
            <a:r>
              <a:rPr lang="en-CA" sz="2500" b="1" dirty="0">
                <a:solidFill>
                  <a:schemeClr val="bg1"/>
                </a:solidFill>
              </a:rPr>
              <a:t> </a:t>
            </a:r>
            <a:endParaRPr lang="en-CA" sz="2500" dirty="0">
              <a:solidFill>
                <a:schemeClr val="bg1"/>
              </a:solidFill>
            </a:endParaRPr>
          </a:p>
          <a:p>
            <a:pPr>
              <a:lnSpc>
                <a:spcPct val="100000"/>
              </a:lnSpc>
            </a:pPr>
            <a:r>
              <a:rPr lang="en-CA" sz="2500" dirty="0">
                <a:solidFill>
                  <a:schemeClr val="bg1"/>
                </a:solidFill>
              </a:rPr>
              <a:t>Addressed by SCC in </a:t>
            </a:r>
            <a:r>
              <a:rPr lang="en-CA" sz="2500" i="1" u="sng" dirty="0">
                <a:solidFill>
                  <a:schemeClr val="bg1"/>
                </a:solidFill>
              </a:rPr>
              <a:t>Mattel</a:t>
            </a:r>
            <a:r>
              <a:rPr lang="en-CA" sz="2500" i="1" dirty="0">
                <a:solidFill>
                  <a:schemeClr val="bg1"/>
                </a:solidFill>
              </a:rPr>
              <a:t>. </a:t>
            </a:r>
            <a:r>
              <a:rPr lang="en-CA" sz="2500" dirty="0">
                <a:solidFill>
                  <a:schemeClr val="bg1"/>
                </a:solidFill>
              </a:rPr>
              <a:t>A few “</a:t>
            </a:r>
            <a:r>
              <a:rPr lang="en-CA" sz="2500" dirty="0">
                <a:solidFill>
                  <a:srgbClr val="FFFF00"/>
                </a:solidFill>
              </a:rPr>
              <a:t>test people</a:t>
            </a:r>
            <a:r>
              <a:rPr lang="en-CA" sz="2500" dirty="0">
                <a:solidFill>
                  <a:schemeClr val="bg1"/>
                </a:solidFill>
              </a:rPr>
              <a:t>” were </a:t>
            </a:r>
            <a:r>
              <a:rPr lang="en-CA" sz="2500" dirty="0">
                <a:solidFill>
                  <a:srgbClr val="FFFF00"/>
                </a:solidFill>
              </a:rPr>
              <a:t>rejected</a:t>
            </a:r>
            <a:r>
              <a:rPr lang="en-CA" sz="2500" dirty="0">
                <a:solidFill>
                  <a:schemeClr val="bg1"/>
                </a:solidFill>
              </a:rPr>
              <a:t>:</a:t>
            </a:r>
          </a:p>
          <a:p>
            <a:pPr marL="914400" lvl="1" indent="-457200">
              <a:lnSpc>
                <a:spcPct val="100000"/>
              </a:lnSpc>
              <a:buFont typeface="+mj-lt"/>
              <a:buAutoNum type="arabicPeriod"/>
            </a:pPr>
            <a:r>
              <a:rPr lang="en-CA" sz="2500" dirty="0">
                <a:solidFill>
                  <a:schemeClr val="bg1"/>
                </a:solidFill>
              </a:rPr>
              <a:t>The careful and diligent purchaser</a:t>
            </a:r>
          </a:p>
          <a:p>
            <a:pPr marL="914400" lvl="1" indent="-457200">
              <a:lnSpc>
                <a:spcPct val="100000"/>
              </a:lnSpc>
              <a:buFont typeface="+mj-lt"/>
              <a:buAutoNum type="arabicPeriod"/>
            </a:pPr>
            <a:r>
              <a:rPr lang="en-CA" sz="2500" dirty="0">
                <a:solidFill>
                  <a:schemeClr val="bg1"/>
                </a:solidFill>
              </a:rPr>
              <a:t>The “moron in a hurry”</a:t>
            </a:r>
          </a:p>
          <a:p>
            <a:pPr lvl="0">
              <a:lnSpc>
                <a:spcPct val="100000"/>
              </a:lnSpc>
            </a:pPr>
            <a:r>
              <a:rPr lang="en-CA" sz="2500" dirty="0">
                <a:solidFill>
                  <a:srgbClr val="FFFF00"/>
                </a:solidFill>
              </a:rPr>
              <a:t>SCC adopted</a:t>
            </a:r>
            <a:r>
              <a:rPr lang="en-CA" sz="2500" dirty="0">
                <a:solidFill>
                  <a:schemeClr val="bg1"/>
                </a:solidFill>
              </a:rPr>
              <a:t> the </a:t>
            </a:r>
            <a:r>
              <a:rPr lang="en-CA" sz="2500" b="1" dirty="0">
                <a:solidFill>
                  <a:srgbClr val="FF0000"/>
                </a:solidFill>
              </a:rPr>
              <a:t>ordinary hurried purchaser</a:t>
            </a:r>
            <a:r>
              <a:rPr lang="en-CA" sz="2500" dirty="0">
                <a:solidFill>
                  <a:srgbClr val="FF0000"/>
                </a:solidFill>
              </a:rPr>
              <a:t> </a:t>
            </a:r>
            <a:r>
              <a:rPr lang="en-CA" sz="2500" dirty="0">
                <a:solidFill>
                  <a:schemeClr val="bg1"/>
                </a:solidFill>
              </a:rPr>
              <a:t>and looked at the probability of the average person with average intellect acting with ordinary caution being deceived. Points to consider:</a:t>
            </a:r>
          </a:p>
          <a:p>
            <a:pPr marL="914400" lvl="1" indent="-457200">
              <a:lnSpc>
                <a:spcPct val="100000"/>
              </a:lnSpc>
              <a:buFont typeface="+mj-lt"/>
              <a:buAutoNum type="arabicPeriod"/>
            </a:pPr>
            <a:r>
              <a:rPr lang="en-CA" sz="2500" dirty="0">
                <a:solidFill>
                  <a:srgbClr val="FFFF00"/>
                </a:solidFill>
              </a:rPr>
              <a:t>Give the average consumer some credit</a:t>
            </a:r>
            <a:r>
              <a:rPr lang="en-CA" sz="2500" dirty="0">
                <a:solidFill>
                  <a:schemeClr val="bg1"/>
                </a:solidFill>
              </a:rPr>
              <a:t> – don’t assume that they’re totally devoid of intelligence, normal powers of recollection, or are totally unaware or uninformed.</a:t>
            </a:r>
          </a:p>
          <a:p>
            <a:pPr marL="914400" lvl="1" indent="-457200">
              <a:lnSpc>
                <a:spcPct val="100000"/>
              </a:lnSpc>
              <a:buFont typeface="+mj-lt"/>
              <a:buAutoNum type="arabicPeriod"/>
            </a:pPr>
            <a:r>
              <a:rPr lang="en-CA" sz="2500" dirty="0">
                <a:solidFill>
                  <a:schemeClr val="bg1"/>
                </a:solidFill>
              </a:rPr>
              <a:t>More </a:t>
            </a:r>
            <a:r>
              <a:rPr lang="en-CA" sz="2500" dirty="0">
                <a:solidFill>
                  <a:srgbClr val="FFFF00"/>
                </a:solidFill>
              </a:rPr>
              <a:t>care taken/attention </a:t>
            </a:r>
            <a:r>
              <a:rPr lang="en-CA" sz="2500" dirty="0">
                <a:solidFill>
                  <a:schemeClr val="bg1"/>
                </a:solidFill>
              </a:rPr>
              <a:t>given </a:t>
            </a:r>
            <a:r>
              <a:rPr lang="en-CA" sz="2500" dirty="0">
                <a:solidFill>
                  <a:srgbClr val="FFFF00"/>
                </a:solidFill>
              </a:rPr>
              <a:t>to big purchases </a:t>
            </a:r>
            <a:r>
              <a:rPr lang="en-CA" sz="2500" dirty="0">
                <a:solidFill>
                  <a:schemeClr val="bg1"/>
                </a:solidFill>
              </a:rPr>
              <a:t>(car as opposed to toy)</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119</a:t>
            </a:fld>
            <a:endParaRPr lang="en-US"/>
          </a:p>
        </p:txBody>
      </p:sp>
    </p:spTree>
    <p:extLst>
      <p:ext uri="{BB962C8B-B14F-4D97-AF65-F5344CB8AC3E}">
        <p14:creationId xmlns:p14="http://schemas.microsoft.com/office/powerpoint/2010/main" val="1862626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1613-7F8F-E246-A0C2-9BA83B1081F1}"/>
              </a:ext>
            </a:extLst>
          </p:cNvPr>
          <p:cNvSpPr>
            <a:spLocks noGrp="1"/>
          </p:cNvSpPr>
          <p:nvPr>
            <p:ph type="title"/>
          </p:nvPr>
        </p:nvSpPr>
        <p:spPr>
          <a:xfrm>
            <a:off x="457200" y="235153"/>
            <a:ext cx="8229600" cy="1016000"/>
          </a:xfrm>
        </p:spPr>
        <p:txBody>
          <a:bodyPr/>
          <a:lstStyle/>
          <a:p>
            <a:pPr algn="ctr"/>
            <a:r>
              <a:rPr lang="en-US" dirty="0">
                <a:solidFill>
                  <a:schemeClr val="bg1"/>
                </a:solidFill>
              </a:rPr>
              <a:t>Let’s talk about</a:t>
            </a:r>
            <a:r>
              <a:rPr lang="en-US" dirty="0">
                <a:solidFill>
                  <a:srgbClr val="FF0000"/>
                </a:solidFill>
              </a:rPr>
              <a:t>…</a:t>
            </a:r>
          </a:p>
        </p:txBody>
      </p:sp>
      <p:sp>
        <p:nvSpPr>
          <p:cNvPr id="3" name="TextBox 2">
            <a:extLst>
              <a:ext uri="{FF2B5EF4-FFF2-40B4-BE49-F238E27FC236}">
                <a16:creationId xmlns:a16="http://schemas.microsoft.com/office/drawing/2014/main" id="{02E7A8AF-A6AF-A344-98F5-5DB155978C65}"/>
              </a:ext>
            </a:extLst>
          </p:cNvPr>
          <p:cNvSpPr txBox="1"/>
          <p:nvPr/>
        </p:nvSpPr>
        <p:spPr>
          <a:xfrm>
            <a:off x="3321269" y="1650125"/>
            <a:ext cx="4046482" cy="3046988"/>
          </a:xfrm>
          <a:prstGeom prst="rect">
            <a:avLst/>
          </a:prstGeom>
          <a:noFill/>
        </p:spPr>
        <p:txBody>
          <a:bodyPr wrap="square" rtlCol="0">
            <a:spAutoFit/>
          </a:bodyPr>
          <a:lstStyle/>
          <a:p>
            <a:r>
              <a:rPr lang="en-US" sz="9600" dirty="0">
                <a:highlight>
                  <a:srgbClr val="FFFF00"/>
                </a:highlight>
              </a:rPr>
              <a:t>The 30%</a:t>
            </a:r>
          </a:p>
        </p:txBody>
      </p:sp>
    </p:spTree>
    <p:extLst>
      <p:ext uri="{BB962C8B-B14F-4D97-AF65-F5344CB8AC3E}">
        <p14:creationId xmlns:p14="http://schemas.microsoft.com/office/powerpoint/2010/main" val="21857124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6"/>
            <a:ext cx="8229600" cy="73729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a:t>
            </a:r>
            <a:r>
              <a:rPr lang="en-US" dirty="0">
                <a:solidFill>
                  <a:schemeClr val="bg1"/>
                </a:solidFill>
              </a:rPr>
              <a:t> Test Person</a:t>
            </a:r>
            <a:endParaRPr lang="en-US" b="1" dirty="0"/>
          </a:p>
        </p:txBody>
      </p:sp>
      <p:sp>
        <p:nvSpPr>
          <p:cNvPr id="2" name="Content Placeholder 1"/>
          <p:cNvSpPr>
            <a:spLocks noGrp="1"/>
          </p:cNvSpPr>
          <p:nvPr>
            <p:ph idx="1"/>
          </p:nvPr>
        </p:nvSpPr>
        <p:spPr>
          <a:xfrm>
            <a:off x="182880" y="877824"/>
            <a:ext cx="8875776" cy="5023104"/>
          </a:xfrm>
        </p:spPr>
        <p:txBody>
          <a:bodyPr>
            <a:normAutofit fontScale="85000" lnSpcReduction="20000"/>
          </a:bodyPr>
          <a:lstStyle/>
          <a:p>
            <a:pPr>
              <a:lnSpc>
                <a:spcPct val="100000"/>
              </a:lnSpc>
            </a:pPr>
            <a:r>
              <a:rPr lang="en-CA" sz="2600" dirty="0">
                <a:solidFill>
                  <a:schemeClr val="bg1"/>
                </a:solidFill>
              </a:rPr>
              <a:t>In buying ordinary run-of-the-mill consumer wares and services, </a:t>
            </a:r>
            <a:r>
              <a:rPr lang="en-CA" sz="2600" dirty="0">
                <a:solidFill>
                  <a:srgbClr val="FFFF00"/>
                </a:solidFill>
              </a:rPr>
              <a:t>the consumer is of average intelligence, generally running behind schedule, and has more money to spend than time to pay a lot of attention to detail</a:t>
            </a:r>
            <a:r>
              <a:rPr lang="en-CA" sz="2600" dirty="0">
                <a:solidFill>
                  <a:schemeClr val="bg1"/>
                </a:solidFill>
              </a:rPr>
              <a:t>.</a:t>
            </a:r>
          </a:p>
          <a:p>
            <a:pPr>
              <a:lnSpc>
                <a:spcPct val="100000"/>
              </a:lnSpc>
            </a:pPr>
            <a:r>
              <a:rPr lang="en-CA" sz="2600" dirty="0">
                <a:solidFill>
                  <a:schemeClr val="bg1"/>
                </a:solidFill>
              </a:rPr>
              <a:t>In appropriate markets, this person is </a:t>
            </a:r>
            <a:r>
              <a:rPr lang="en-CA" sz="2600" dirty="0">
                <a:solidFill>
                  <a:srgbClr val="FFFF00"/>
                </a:solidFill>
              </a:rPr>
              <a:t>functionally bilingual</a:t>
            </a:r>
            <a:r>
              <a:rPr lang="en-CA" sz="2600" dirty="0">
                <a:solidFill>
                  <a:schemeClr val="bg1"/>
                </a:solidFill>
              </a:rPr>
              <a:t>.</a:t>
            </a:r>
          </a:p>
          <a:p>
            <a:pPr>
              <a:lnSpc>
                <a:spcPct val="100000"/>
              </a:lnSpc>
            </a:pPr>
            <a:r>
              <a:rPr lang="en-CA" sz="2600" dirty="0">
                <a:solidFill>
                  <a:schemeClr val="bg1"/>
                </a:solidFill>
              </a:rPr>
              <a:t>To this person, TMs make shopping faster and easier. </a:t>
            </a:r>
          </a:p>
          <a:p>
            <a:pPr>
              <a:lnSpc>
                <a:spcPct val="100000"/>
              </a:lnSpc>
            </a:pPr>
            <a:r>
              <a:rPr lang="en-CA" sz="2600" dirty="0">
                <a:solidFill>
                  <a:schemeClr val="bg1"/>
                </a:solidFill>
              </a:rPr>
              <a:t>When the new trade-mark catches their eye, they </a:t>
            </a:r>
            <a:r>
              <a:rPr lang="en-CA" sz="2600" dirty="0">
                <a:solidFill>
                  <a:srgbClr val="FFFF00"/>
                </a:solidFill>
              </a:rPr>
              <a:t>will have only a general and not very precise recollection of the earlier trade-mark</a:t>
            </a:r>
            <a:r>
              <a:rPr lang="en-CA" sz="2600" dirty="0">
                <a:solidFill>
                  <a:schemeClr val="bg1"/>
                </a:solidFill>
              </a:rPr>
              <a:t> (as it would be remembered by persons possessed of an average memory with its usual imperfections).</a:t>
            </a:r>
          </a:p>
          <a:p>
            <a:pPr>
              <a:lnSpc>
                <a:spcPct val="100000"/>
              </a:lnSpc>
            </a:pPr>
            <a:r>
              <a:rPr lang="en-CA" sz="2600" dirty="0">
                <a:solidFill>
                  <a:schemeClr val="bg1"/>
                </a:solidFill>
              </a:rPr>
              <a:t>The </a:t>
            </a:r>
            <a:r>
              <a:rPr lang="en-CA" sz="2600" dirty="0">
                <a:solidFill>
                  <a:srgbClr val="FFFF00"/>
                </a:solidFill>
              </a:rPr>
              <a:t>standard</a:t>
            </a:r>
            <a:r>
              <a:rPr lang="en-CA" sz="2600" dirty="0">
                <a:solidFill>
                  <a:schemeClr val="bg1"/>
                </a:solidFill>
              </a:rPr>
              <a:t> is not people who do not notice anything. Rather it </a:t>
            </a:r>
            <a:r>
              <a:rPr lang="en-CA" sz="2600" dirty="0">
                <a:solidFill>
                  <a:srgbClr val="FFFF00"/>
                </a:solidFill>
              </a:rPr>
              <a:t>is persons who take no more than ordinary care </a:t>
            </a:r>
            <a:r>
              <a:rPr lang="en-CA" sz="2600" dirty="0">
                <a:solidFill>
                  <a:schemeClr val="bg1"/>
                </a:solidFill>
              </a:rPr>
              <a:t>to observe what is staring them in the face.</a:t>
            </a:r>
          </a:p>
          <a:p>
            <a:pPr>
              <a:lnSpc>
                <a:spcPct val="100000"/>
              </a:lnSpc>
            </a:pPr>
            <a:r>
              <a:rPr lang="en-CA" sz="2600" dirty="0">
                <a:solidFill>
                  <a:schemeClr val="bg1"/>
                </a:solidFill>
              </a:rPr>
              <a:t>If the </a:t>
            </a:r>
            <a:r>
              <a:rPr lang="en-CA" sz="2600" b="1" dirty="0">
                <a:solidFill>
                  <a:srgbClr val="FF0000"/>
                </a:solidFill>
              </a:rPr>
              <a:t>ordinary casual consumer somewhat in a hurry </a:t>
            </a:r>
            <a:r>
              <a:rPr lang="en-CA" sz="2600" dirty="0">
                <a:solidFill>
                  <a:schemeClr val="bg1"/>
                </a:solidFill>
              </a:rPr>
              <a:t>is </a:t>
            </a:r>
            <a:r>
              <a:rPr lang="en-CA" sz="2600" dirty="0">
                <a:solidFill>
                  <a:srgbClr val="FF0000"/>
                </a:solidFill>
              </a:rPr>
              <a:t>likely to be deceived about the origin </a:t>
            </a:r>
            <a:r>
              <a:rPr lang="en-CA" sz="2600" dirty="0">
                <a:solidFill>
                  <a:schemeClr val="bg1"/>
                </a:solidFill>
              </a:rPr>
              <a:t>of the wares or services, then the </a:t>
            </a:r>
            <a:r>
              <a:rPr lang="en-CA" sz="2600" dirty="0">
                <a:solidFill>
                  <a:srgbClr val="FF0000"/>
                </a:solidFill>
              </a:rPr>
              <a:t>statutory test is met</a:t>
            </a:r>
            <a:r>
              <a:rPr lang="en-CA" sz="2600"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120</a:t>
            </a:fld>
            <a:endParaRPr lang="en-US"/>
          </a:p>
        </p:txBody>
      </p:sp>
    </p:spTree>
    <p:extLst>
      <p:ext uri="{BB962C8B-B14F-4D97-AF65-F5344CB8AC3E}">
        <p14:creationId xmlns:p14="http://schemas.microsoft.com/office/powerpoint/2010/main" val="7699690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3"/>
            <a:ext cx="8369808" cy="67633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CA" dirty="0">
                <a:solidFill>
                  <a:schemeClr val="bg1"/>
                </a:solidFill>
              </a:rPr>
              <a:t>s. 6(5) factors </a:t>
            </a:r>
            <a:endParaRPr lang="en-US" dirty="0"/>
          </a:p>
        </p:txBody>
      </p:sp>
      <p:sp>
        <p:nvSpPr>
          <p:cNvPr id="2" name="Content Placeholder 1"/>
          <p:cNvSpPr>
            <a:spLocks noGrp="1"/>
          </p:cNvSpPr>
          <p:nvPr>
            <p:ph idx="1"/>
          </p:nvPr>
        </p:nvSpPr>
        <p:spPr>
          <a:xfrm>
            <a:off x="316992" y="792481"/>
            <a:ext cx="8717280" cy="5084063"/>
          </a:xfrm>
        </p:spPr>
        <p:txBody>
          <a:bodyPr>
            <a:normAutofit/>
          </a:bodyPr>
          <a:lstStyle/>
          <a:p>
            <a:pPr marL="0" indent="0">
              <a:lnSpc>
                <a:spcPct val="100000"/>
              </a:lnSpc>
              <a:buNone/>
            </a:pPr>
            <a:r>
              <a:rPr lang="en-CA" sz="2200" b="1" i="1" dirty="0">
                <a:solidFill>
                  <a:srgbClr val="FF0000"/>
                </a:solidFill>
              </a:rPr>
              <a:t>(a) </a:t>
            </a:r>
            <a:r>
              <a:rPr lang="en-CA" sz="2200" b="1" i="1" dirty="0">
                <a:solidFill>
                  <a:srgbClr val="92D050"/>
                </a:solidFill>
              </a:rPr>
              <a:t>Inherent distinctiveness of the TM and the extent to which they have become known</a:t>
            </a:r>
          </a:p>
          <a:p>
            <a:pPr>
              <a:lnSpc>
                <a:spcPct val="100000"/>
              </a:lnSpc>
            </a:pPr>
            <a:r>
              <a:rPr lang="en-CA" sz="2200" b="1" dirty="0">
                <a:solidFill>
                  <a:srgbClr val="FF0000"/>
                </a:solidFill>
              </a:rPr>
              <a:t>Is Barbie inherently distinctive</a:t>
            </a:r>
            <a:r>
              <a:rPr lang="en-CA" sz="2200" b="1" dirty="0">
                <a:solidFill>
                  <a:srgbClr val="FFFF00"/>
                </a:solidFill>
              </a:rPr>
              <a:t>?</a:t>
            </a:r>
            <a:r>
              <a:rPr lang="en-CA" sz="2200" b="1" dirty="0">
                <a:solidFill>
                  <a:srgbClr val="FF0000"/>
                </a:solidFill>
              </a:rPr>
              <a:t> </a:t>
            </a:r>
            <a:endParaRPr lang="en-CA" sz="2200" dirty="0">
              <a:solidFill>
                <a:srgbClr val="FF0000"/>
              </a:solidFill>
            </a:endParaRPr>
          </a:p>
          <a:p>
            <a:pPr>
              <a:lnSpc>
                <a:spcPct val="100000"/>
              </a:lnSpc>
            </a:pPr>
            <a:r>
              <a:rPr lang="en-CA" sz="2200" dirty="0">
                <a:solidFill>
                  <a:srgbClr val="FFFF00"/>
                </a:solidFill>
              </a:rPr>
              <a:t>Marks which are inherently distinctive are unique marks</a:t>
            </a:r>
            <a:r>
              <a:rPr lang="en-CA" sz="2200" dirty="0">
                <a:solidFill>
                  <a:schemeClr val="bg1"/>
                </a:solidFill>
              </a:rPr>
              <a:t>; they intrinsically serve to identify a unique source of a product. They have no other meaning or significance other than as a TM. </a:t>
            </a:r>
          </a:p>
          <a:p>
            <a:pPr>
              <a:lnSpc>
                <a:spcPct val="100000"/>
              </a:lnSpc>
            </a:pPr>
            <a:r>
              <a:rPr lang="en-CA" sz="2200" dirty="0">
                <a:solidFill>
                  <a:schemeClr val="accent2">
                    <a:lumMod val="60000"/>
                    <a:lumOff val="40000"/>
                  </a:schemeClr>
                </a:solidFill>
              </a:rPr>
              <a:t>Barbie</a:t>
            </a:r>
            <a:r>
              <a:rPr lang="en-CA" sz="2200" dirty="0">
                <a:solidFill>
                  <a:srgbClr val="FFFF00"/>
                </a:solidFill>
              </a:rPr>
              <a:t> is not inherently distinctive</a:t>
            </a:r>
            <a:r>
              <a:rPr lang="en-CA" sz="2200" dirty="0">
                <a:solidFill>
                  <a:schemeClr val="bg1"/>
                </a:solidFill>
              </a:rPr>
              <a:t>. </a:t>
            </a:r>
            <a:r>
              <a:rPr lang="en-CA" sz="2200" dirty="0">
                <a:solidFill>
                  <a:schemeClr val="accent2">
                    <a:lumMod val="60000"/>
                    <a:lumOff val="40000"/>
                  </a:schemeClr>
                </a:solidFill>
              </a:rPr>
              <a:t>Barbie</a:t>
            </a:r>
            <a:r>
              <a:rPr lang="en-CA" sz="2200" dirty="0">
                <a:solidFill>
                  <a:schemeClr val="bg1"/>
                </a:solidFill>
              </a:rPr>
              <a:t> is an </a:t>
            </a:r>
            <a:r>
              <a:rPr lang="en-CA" sz="2200" dirty="0">
                <a:solidFill>
                  <a:srgbClr val="FFFF00"/>
                </a:solidFill>
              </a:rPr>
              <a:t>everyday expression</a:t>
            </a:r>
            <a:r>
              <a:rPr lang="en-CA" sz="2200" dirty="0">
                <a:solidFill>
                  <a:schemeClr val="bg1"/>
                </a:solidFill>
              </a:rPr>
              <a:t> not developed by Mattel; would normally receive less protection than an invented/unique/non-descriptive word.</a:t>
            </a:r>
          </a:p>
          <a:p>
            <a:pPr>
              <a:lnSpc>
                <a:spcPct val="100000"/>
              </a:lnSpc>
            </a:pPr>
            <a:r>
              <a:rPr lang="en-CA" sz="2200" b="1" dirty="0">
                <a:solidFill>
                  <a:srgbClr val="FFFF00"/>
                </a:solidFill>
              </a:rPr>
              <a:t>Policy reason for receiving less protection</a:t>
            </a:r>
            <a:r>
              <a:rPr lang="en-CA" sz="2200" b="1" dirty="0">
                <a:solidFill>
                  <a:srgbClr val="FF0000"/>
                </a:solidFill>
              </a:rPr>
              <a:t>?</a:t>
            </a:r>
            <a:r>
              <a:rPr lang="en-CA" sz="2200" b="1" dirty="0">
                <a:solidFill>
                  <a:schemeClr val="bg1"/>
                </a:solidFill>
              </a:rPr>
              <a:t> </a:t>
            </a:r>
            <a:r>
              <a:rPr lang="en-CA" sz="2200" dirty="0">
                <a:solidFill>
                  <a:schemeClr val="bg1"/>
                </a:solidFill>
              </a:rPr>
              <a:t>To </a:t>
            </a:r>
            <a:r>
              <a:rPr lang="en-CA" sz="2200" dirty="0">
                <a:solidFill>
                  <a:srgbClr val="FFFF00"/>
                </a:solidFill>
              </a:rPr>
              <a:t>prevent fencing in or appropriating words of a general nature </a:t>
            </a:r>
            <a:r>
              <a:rPr lang="en-CA" sz="2200" dirty="0">
                <a:solidFill>
                  <a:schemeClr val="bg1"/>
                </a:solidFill>
              </a:rPr>
              <a:t>in English or French.</a:t>
            </a:r>
          </a:p>
          <a:p>
            <a:pPr>
              <a:lnSpc>
                <a:spcPct val="100000"/>
              </a:lnSpc>
            </a:pPr>
            <a:r>
              <a:rPr lang="en-CA" sz="2200" dirty="0">
                <a:solidFill>
                  <a:schemeClr val="bg1"/>
                </a:solidFill>
              </a:rPr>
              <a:t>That said </a:t>
            </a:r>
            <a:r>
              <a:rPr lang="en-CA" sz="2200" dirty="0">
                <a:solidFill>
                  <a:srgbClr val="FFFF00"/>
                </a:solidFill>
              </a:rPr>
              <a:t>Mattel’s mark </a:t>
            </a:r>
            <a:r>
              <a:rPr lang="en-CA" sz="2200" dirty="0">
                <a:solidFill>
                  <a:schemeClr val="bg1"/>
                </a:solidFill>
              </a:rPr>
              <a:t>had achieved strong secondary meaning (acquired distinctiveness) as associated with dolls, doll accessories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121</a:t>
            </a:fld>
            <a:endParaRPr lang="en-US"/>
          </a:p>
        </p:txBody>
      </p:sp>
    </p:spTree>
    <p:extLst>
      <p:ext uri="{BB962C8B-B14F-4D97-AF65-F5344CB8AC3E}">
        <p14:creationId xmlns:p14="http://schemas.microsoft.com/office/powerpoint/2010/main" val="27952060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3"/>
            <a:ext cx="8455152" cy="603186"/>
          </a:xfrm>
        </p:spPr>
        <p:txBody>
          <a:bodyPr>
            <a:normAutofit fontScale="90000"/>
          </a:bodyPr>
          <a:lstStyle/>
          <a:p>
            <a:br>
              <a:rPr lang="en-US" b="1" dirty="0">
                <a:solidFill>
                  <a:srgbClr val="FFFF00"/>
                </a:solidFill>
              </a:rPr>
            </a:br>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CA" dirty="0">
                <a:solidFill>
                  <a:schemeClr val="bg1"/>
                </a:solidFill>
              </a:rPr>
              <a:t>s. 6(5) factors </a:t>
            </a:r>
            <a:r>
              <a:rPr lang="en-US" b="1" dirty="0"/>
              <a:t>	</a:t>
            </a:r>
          </a:p>
        </p:txBody>
      </p:sp>
      <p:sp>
        <p:nvSpPr>
          <p:cNvPr id="2" name="Content Placeholder 1"/>
          <p:cNvSpPr>
            <a:spLocks noGrp="1"/>
          </p:cNvSpPr>
          <p:nvPr>
            <p:ph idx="1"/>
          </p:nvPr>
        </p:nvSpPr>
        <p:spPr>
          <a:xfrm>
            <a:off x="329184" y="841248"/>
            <a:ext cx="8705088" cy="5023103"/>
          </a:xfrm>
        </p:spPr>
        <p:txBody>
          <a:bodyPr>
            <a:normAutofit fontScale="77500" lnSpcReduction="20000"/>
          </a:bodyPr>
          <a:lstStyle/>
          <a:p>
            <a:pPr marL="0" indent="0">
              <a:lnSpc>
                <a:spcPct val="110000"/>
              </a:lnSpc>
              <a:buNone/>
            </a:pPr>
            <a:r>
              <a:rPr lang="en-CA" sz="2300" b="1" i="1" dirty="0">
                <a:solidFill>
                  <a:srgbClr val="FF0000"/>
                </a:solidFill>
              </a:rPr>
              <a:t>(b) </a:t>
            </a:r>
            <a:r>
              <a:rPr lang="en-CA" sz="2300" b="1" i="1" dirty="0">
                <a:solidFill>
                  <a:srgbClr val="92D050"/>
                </a:solidFill>
              </a:rPr>
              <a:t>Length of time the TM has been in use</a:t>
            </a:r>
          </a:p>
          <a:p>
            <a:pPr>
              <a:lnSpc>
                <a:spcPct val="110000"/>
              </a:lnSpc>
            </a:pPr>
            <a:r>
              <a:rPr lang="en-CA" sz="2300" dirty="0">
                <a:solidFill>
                  <a:schemeClr val="bg1"/>
                </a:solidFill>
              </a:rPr>
              <a:t>Important in considering whether the mark has really become distinctive. Here, Mattel’s mark publicized widely since 1960s; numbered company’s since 1992. Deeper roots for Mattel’s mark, over much wider area.</a:t>
            </a:r>
          </a:p>
          <a:p>
            <a:pPr marL="0" indent="0">
              <a:lnSpc>
                <a:spcPct val="110000"/>
              </a:lnSpc>
              <a:buNone/>
            </a:pPr>
            <a:r>
              <a:rPr lang="en-CA" sz="2300" b="1" i="1" dirty="0">
                <a:solidFill>
                  <a:srgbClr val="FF0000"/>
                </a:solidFill>
              </a:rPr>
              <a:t>(c) </a:t>
            </a:r>
            <a:r>
              <a:rPr lang="en-CA" sz="2300" b="1" i="1" dirty="0">
                <a:solidFill>
                  <a:srgbClr val="92D050"/>
                </a:solidFill>
              </a:rPr>
              <a:t>Nature of the wares, services or businesses</a:t>
            </a:r>
          </a:p>
          <a:p>
            <a:pPr>
              <a:lnSpc>
                <a:spcPct val="110000"/>
              </a:lnSpc>
            </a:pPr>
            <a:r>
              <a:rPr lang="en-CA" sz="2300" dirty="0">
                <a:solidFill>
                  <a:schemeClr val="bg1"/>
                </a:solidFill>
              </a:rPr>
              <a:t>Long way from the initial rule of 1866 that if a business carries on a trade in linen and not iron and stamps a lion on their linen; another business can stamp a lion on iron. In this example the  nature of the wares is crucial</a:t>
            </a:r>
          </a:p>
          <a:p>
            <a:pPr lvl="0">
              <a:lnSpc>
                <a:spcPct val="110000"/>
              </a:lnSpc>
            </a:pPr>
            <a:r>
              <a:rPr lang="en-CA" sz="2300" dirty="0">
                <a:solidFill>
                  <a:srgbClr val="FFFF00"/>
                </a:solidFill>
              </a:rPr>
              <a:t>Today a relatively strong mark can leap vast product line differences in a single bound </a:t>
            </a:r>
            <a:r>
              <a:rPr lang="en-CA" sz="2300" dirty="0">
                <a:solidFill>
                  <a:schemeClr val="bg1"/>
                </a:solidFill>
              </a:rPr>
              <a:t>because confusion can still be found where there is no connection. That said, </a:t>
            </a:r>
            <a:r>
              <a:rPr lang="en-CA" sz="2300" dirty="0">
                <a:solidFill>
                  <a:srgbClr val="FFFF00"/>
                </a:solidFill>
              </a:rPr>
              <a:t>fact that there may be vast product line differences remains a significant obstacle</a:t>
            </a:r>
            <a:r>
              <a:rPr lang="en-CA" sz="2300" dirty="0">
                <a:solidFill>
                  <a:schemeClr val="bg1"/>
                </a:solidFill>
              </a:rPr>
              <a:t>.</a:t>
            </a:r>
          </a:p>
          <a:p>
            <a:pPr>
              <a:lnSpc>
                <a:spcPct val="110000"/>
              </a:lnSpc>
            </a:pPr>
            <a:r>
              <a:rPr lang="en-CA" sz="2300" dirty="0">
                <a:solidFill>
                  <a:schemeClr val="bg1"/>
                </a:solidFill>
              </a:rPr>
              <a:t>In </a:t>
            </a:r>
            <a:r>
              <a:rPr lang="en-CA" sz="2300" i="1" u="sng" dirty="0">
                <a:solidFill>
                  <a:schemeClr val="bg1"/>
                </a:solidFill>
              </a:rPr>
              <a:t>Mattel</a:t>
            </a:r>
            <a:r>
              <a:rPr lang="en-CA" sz="2300" dirty="0">
                <a:solidFill>
                  <a:schemeClr val="bg1"/>
                </a:solidFill>
              </a:rPr>
              <a:t> the </a:t>
            </a:r>
            <a:r>
              <a:rPr lang="en-CA" sz="2300" dirty="0">
                <a:solidFill>
                  <a:srgbClr val="FFFF00"/>
                </a:solidFill>
              </a:rPr>
              <a:t>nature of the wares are very different</a:t>
            </a:r>
            <a:r>
              <a:rPr lang="en-CA" sz="2300" dirty="0">
                <a:solidFill>
                  <a:schemeClr val="bg1"/>
                </a:solidFill>
              </a:rPr>
              <a:t>: Dolls and doll’s accessories v. restaurants</a:t>
            </a:r>
          </a:p>
          <a:p>
            <a:pPr>
              <a:lnSpc>
                <a:spcPct val="110000"/>
              </a:lnSpc>
            </a:pPr>
            <a:r>
              <a:rPr lang="en-CA" sz="2300" dirty="0">
                <a:solidFill>
                  <a:schemeClr val="bg1"/>
                </a:solidFill>
              </a:rPr>
              <a:t>Court  also dealt with argument that </a:t>
            </a:r>
            <a:r>
              <a:rPr lang="en-CA" sz="2300" i="1" dirty="0">
                <a:solidFill>
                  <a:srgbClr val="FFFF00"/>
                </a:solidFill>
              </a:rPr>
              <a:t>“the natural tendency towards corporate diversification” </a:t>
            </a:r>
            <a:r>
              <a:rPr lang="en-CA" sz="2300" dirty="0">
                <a:solidFill>
                  <a:schemeClr val="bg1"/>
                </a:solidFill>
              </a:rPr>
              <a:t>would lead the consumer to assume that the products/businesses would be connected. SCC rejected that argument because the law of TMs is based on use. </a:t>
            </a:r>
            <a:r>
              <a:rPr lang="en-CA" sz="2300" dirty="0">
                <a:solidFill>
                  <a:srgbClr val="FF0000"/>
                </a:solidFill>
              </a:rPr>
              <a:t>No evidence that</a:t>
            </a:r>
            <a:r>
              <a:rPr lang="en-CA" sz="2300" dirty="0">
                <a:solidFill>
                  <a:schemeClr val="bg1"/>
                </a:solidFill>
              </a:rPr>
              <a:t> </a:t>
            </a:r>
            <a:r>
              <a:rPr lang="en-CA" sz="2300" dirty="0">
                <a:solidFill>
                  <a:schemeClr val="accent2">
                    <a:lumMod val="60000"/>
                    <a:lumOff val="40000"/>
                  </a:schemeClr>
                </a:solidFill>
              </a:rPr>
              <a:t>Barbie</a:t>
            </a:r>
            <a:r>
              <a:rPr lang="en-CA" sz="2300" dirty="0">
                <a:solidFill>
                  <a:schemeClr val="bg1"/>
                </a:solidFill>
              </a:rPr>
              <a:t> </a:t>
            </a:r>
            <a:r>
              <a:rPr lang="en-CA" sz="2300" dirty="0">
                <a:solidFill>
                  <a:srgbClr val="FF0000"/>
                </a:solidFill>
              </a:rPr>
              <a:t>mark is distinctive </a:t>
            </a:r>
            <a:r>
              <a:rPr lang="en-CA" sz="2300" dirty="0">
                <a:solidFill>
                  <a:srgbClr val="FFFF00"/>
                </a:solidFill>
              </a:rPr>
              <a:t>of anything other than dolls and doll accessories</a:t>
            </a:r>
            <a:r>
              <a:rPr lang="en-CA" sz="2300" dirty="0">
                <a:solidFill>
                  <a:schemeClr val="bg1"/>
                </a:solidFill>
              </a:rPr>
              <a:t>.</a:t>
            </a:r>
          </a:p>
          <a:p>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122</a:t>
            </a:fld>
            <a:endParaRPr lang="en-US"/>
          </a:p>
        </p:txBody>
      </p:sp>
    </p:spTree>
    <p:extLst>
      <p:ext uri="{BB962C8B-B14F-4D97-AF65-F5344CB8AC3E}">
        <p14:creationId xmlns:p14="http://schemas.microsoft.com/office/powerpoint/2010/main" val="18665011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6992" y="103951"/>
            <a:ext cx="8705088" cy="67633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CA" dirty="0">
                <a:solidFill>
                  <a:schemeClr val="bg1"/>
                </a:solidFill>
              </a:rPr>
              <a:t>s. 6(5) factors </a:t>
            </a:r>
            <a:endParaRPr lang="en-US" b="1" dirty="0"/>
          </a:p>
        </p:txBody>
      </p:sp>
      <p:sp>
        <p:nvSpPr>
          <p:cNvPr id="2" name="Content Placeholder 1"/>
          <p:cNvSpPr>
            <a:spLocks noGrp="1"/>
          </p:cNvSpPr>
          <p:nvPr>
            <p:ph idx="1"/>
          </p:nvPr>
        </p:nvSpPr>
        <p:spPr>
          <a:xfrm>
            <a:off x="158496" y="890016"/>
            <a:ext cx="8863584" cy="5010912"/>
          </a:xfrm>
        </p:spPr>
        <p:txBody>
          <a:bodyPr>
            <a:normAutofit/>
          </a:bodyPr>
          <a:lstStyle/>
          <a:p>
            <a:pPr marL="0" indent="0">
              <a:lnSpc>
                <a:spcPct val="100000"/>
              </a:lnSpc>
              <a:buNone/>
            </a:pPr>
            <a:r>
              <a:rPr lang="en-CA" sz="2400" b="1" i="1" dirty="0">
                <a:solidFill>
                  <a:srgbClr val="FF0000"/>
                </a:solidFill>
              </a:rPr>
              <a:t> (d) </a:t>
            </a:r>
            <a:r>
              <a:rPr lang="en-CA" sz="2400" b="1" i="1" dirty="0">
                <a:solidFill>
                  <a:srgbClr val="92D050"/>
                </a:solidFill>
              </a:rPr>
              <a:t>Nature of the trade</a:t>
            </a:r>
          </a:p>
          <a:p>
            <a:pPr>
              <a:lnSpc>
                <a:spcPct val="100000"/>
              </a:lnSpc>
            </a:pPr>
            <a:r>
              <a:rPr lang="en-CA" sz="2400" dirty="0">
                <a:solidFill>
                  <a:srgbClr val="FFFF00"/>
                </a:solidFill>
              </a:rPr>
              <a:t>Parties operated in different channels of trade</a:t>
            </a:r>
            <a:r>
              <a:rPr lang="en-CA" sz="2400" dirty="0">
                <a:solidFill>
                  <a:schemeClr val="bg1"/>
                </a:solidFill>
              </a:rPr>
              <a:t>: </a:t>
            </a:r>
            <a:r>
              <a:rPr lang="en-CA" sz="2400" dirty="0">
                <a:solidFill>
                  <a:srgbClr val="FF0000"/>
                </a:solidFill>
              </a:rPr>
              <a:t>wares v. services</a:t>
            </a:r>
            <a:r>
              <a:rPr lang="en-CA" sz="2400" dirty="0">
                <a:solidFill>
                  <a:schemeClr val="bg1"/>
                </a:solidFill>
              </a:rPr>
              <a:t>; in this case the wares and services do not intermingle. </a:t>
            </a:r>
          </a:p>
          <a:p>
            <a:pPr marL="0" indent="0">
              <a:lnSpc>
                <a:spcPct val="100000"/>
              </a:lnSpc>
              <a:buNone/>
            </a:pPr>
            <a:r>
              <a:rPr lang="en-CA" sz="2400" b="1" i="1" dirty="0">
                <a:solidFill>
                  <a:srgbClr val="FF0000"/>
                </a:solidFill>
              </a:rPr>
              <a:t>(e) </a:t>
            </a:r>
            <a:r>
              <a:rPr lang="en-CA" sz="2400" b="1" i="1" dirty="0">
                <a:solidFill>
                  <a:srgbClr val="92D050"/>
                </a:solidFill>
              </a:rPr>
              <a:t>Degree of resemblance between the TM in appearance, sound, ideas suggested by them</a:t>
            </a:r>
            <a:endParaRPr lang="en-CA" sz="2400" i="1" dirty="0">
              <a:solidFill>
                <a:srgbClr val="92D050"/>
              </a:solidFill>
            </a:endParaRPr>
          </a:p>
          <a:p>
            <a:pPr>
              <a:lnSpc>
                <a:spcPct val="100000"/>
              </a:lnSpc>
            </a:pPr>
            <a:r>
              <a:rPr lang="en-CA" sz="2400" dirty="0">
                <a:solidFill>
                  <a:srgbClr val="FFFF00"/>
                </a:solidFill>
              </a:rPr>
              <a:t>Both marks use name </a:t>
            </a:r>
            <a:r>
              <a:rPr lang="en-CA" sz="2400" dirty="0">
                <a:solidFill>
                  <a:schemeClr val="accent2">
                    <a:lumMod val="60000"/>
                    <a:lumOff val="40000"/>
                  </a:schemeClr>
                </a:solidFill>
              </a:rPr>
              <a:t>Barbie</a:t>
            </a:r>
            <a:r>
              <a:rPr lang="en-CA" sz="2400" dirty="0">
                <a:solidFill>
                  <a:schemeClr val="bg1"/>
                </a:solidFill>
              </a:rPr>
              <a:t>; sound the same; numbered company’s applied for mark wraps name in design. Mattel’s mark does not. </a:t>
            </a:r>
            <a:r>
              <a:rPr lang="en-CA" sz="2400" dirty="0">
                <a:solidFill>
                  <a:srgbClr val="FFFF00"/>
                </a:solidFill>
              </a:rPr>
              <a:t>Considerable resemblance</a:t>
            </a:r>
            <a:r>
              <a:rPr lang="en-CA" sz="2400" dirty="0">
                <a:solidFill>
                  <a:schemeClr val="bg1"/>
                </a:solidFill>
              </a:rPr>
              <a:t>.</a:t>
            </a:r>
          </a:p>
          <a:p>
            <a:pPr marL="0" indent="0">
              <a:lnSpc>
                <a:spcPct val="100000"/>
              </a:lnSpc>
              <a:buNone/>
            </a:pPr>
            <a:r>
              <a:rPr lang="en-CA" sz="2400" b="1" i="1" dirty="0">
                <a:solidFill>
                  <a:srgbClr val="FF0000"/>
                </a:solidFill>
              </a:rPr>
              <a:t>(f) </a:t>
            </a:r>
            <a:r>
              <a:rPr lang="en-CA" sz="2400" b="1" i="1" dirty="0">
                <a:solidFill>
                  <a:srgbClr val="92D050"/>
                </a:solidFill>
              </a:rPr>
              <a:t>Other surrounding circumstances</a:t>
            </a:r>
            <a:endParaRPr lang="en-CA" sz="2400" i="1" dirty="0">
              <a:solidFill>
                <a:srgbClr val="92D050"/>
              </a:solidFill>
            </a:endParaRPr>
          </a:p>
          <a:p>
            <a:pPr>
              <a:lnSpc>
                <a:spcPct val="100000"/>
              </a:lnSpc>
            </a:pPr>
            <a:r>
              <a:rPr lang="en-CA" sz="2400" dirty="0">
                <a:solidFill>
                  <a:srgbClr val="FFFF00"/>
                </a:solidFill>
              </a:rPr>
              <a:t>Evidence of actual </a:t>
            </a:r>
            <a:r>
              <a:rPr lang="en-CA" sz="2400" dirty="0">
                <a:solidFill>
                  <a:srgbClr val="FF0000"/>
                </a:solidFill>
                <a:latin typeface="Comic Sans MS" panose="030F0902030302020204" pitchFamily="66" charset="0"/>
              </a:rPr>
              <a:t>confusion</a:t>
            </a:r>
            <a:r>
              <a:rPr lang="en-CA" sz="2400" dirty="0">
                <a:solidFill>
                  <a:schemeClr val="bg1"/>
                </a:solidFill>
              </a:rPr>
              <a:t> </a:t>
            </a:r>
            <a:r>
              <a:rPr lang="en-CA" sz="2400" dirty="0">
                <a:solidFill>
                  <a:srgbClr val="FFFF00"/>
                </a:solidFill>
              </a:rPr>
              <a:t>would have been helpful</a:t>
            </a:r>
            <a:r>
              <a:rPr lang="en-CA" sz="2400" dirty="0">
                <a:solidFill>
                  <a:schemeClr val="bg1"/>
                </a:solidFill>
              </a:rPr>
              <a:t>. </a:t>
            </a:r>
            <a:r>
              <a:rPr lang="en-CA" sz="2400" dirty="0">
                <a:solidFill>
                  <a:srgbClr val="FF0000"/>
                </a:solidFill>
              </a:rPr>
              <a:t>Not absolutely necessary</a:t>
            </a:r>
            <a:r>
              <a:rPr lang="en-CA" sz="2400" dirty="0">
                <a:solidFill>
                  <a:schemeClr val="bg1"/>
                </a:solidFill>
              </a:rPr>
              <a:t>, </a:t>
            </a:r>
            <a:r>
              <a:rPr lang="en-CA" sz="2400" dirty="0">
                <a:solidFill>
                  <a:srgbClr val="FFFF00"/>
                </a:solidFill>
              </a:rPr>
              <a:t>but the lack of any evidence of actual confusion </a:t>
            </a:r>
            <a:r>
              <a:rPr lang="en-CA" sz="2400" dirty="0">
                <a:solidFill>
                  <a:schemeClr val="bg1"/>
                </a:solidFill>
              </a:rPr>
              <a:t>is another “circumstance” </a:t>
            </a:r>
            <a:r>
              <a:rPr lang="en-CA" sz="2400" dirty="0">
                <a:solidFill>
                  <a:srgbClr val="FFFF00"/>
                </a:solidFill>
              </a:rPr>
              <a:t>to be considered</a:t>
            </a:r>
            <a:r>
              <a:rPr lang="en-CA" sz="2400" dirty="0">
                <a:solidFill>
                  <a:schemeClr val="bg1"/>
                </a:solidFill>
              </a:rPr>
              <a:t>.</a:t>
            </a:r>
          </a:p>
          <a:p>
            <a:pPr marL="0" indent="0">
              <a:buNone/>
            </a:pPr>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123</a:t>
            </a:fld>
            <a:endParaRPr lang="en-US"/>
          </a:p>
        </p:txBody>
      </p:sp>
    </p:spTree>
    <p:extLst>
      <p:ext uri="{BB962C8B-B14F-4D97-AF65-F5344CB8AC3E}">
        <p14:creationId xmlns:p14="http://schemas.microsoft.com/office/powerpoint/2010/main" val="3280403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664146"/>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43840" y="780288"/>
            <a:ext cx="8729472" cy="5145024"/>
          </a:xfrm>
        </p:spPr>
        <p:txBody>
          <a:bodyPr>
            <a:normAutofit lnSpcReduction="10000"/>
          </a:bodyPr>
          <a:lstStyle/>
          <a:p>
            <a:pPr marL="0" indent="0">
              <a:lnSpc>
                <a:spcPct val="100000"/>
              </a:lnSpc>
              <a:buNone/>
            </a:pPr>
            <a:r>
              <a:rPr lang="en-CA" sz="2200" dirty="0">
                <a:solidFill>
                  <a:srgbClr val="FFFF00"/>
                </a:solidFill>
              </a:rPr>
              <a:t>Mattel argued as well that the # co. was a free rider; they adopted TM to pirate the goodwill of Mattel. </a:t>
            </a:r>
          </a:p>
          <a:p>
            <a:pPr>
              <a:lnSpc>
                <a:spcPct val="100000"/>
              </a:lnSpc>
            </a:pPr>
            <a:r>
              <a:rPr lang="en-CA" sz="2200" dirty="0">
                <a:solidFill>
                  <a:schemeClr val="bg1"/>
                </a:solidFill>
              </a:rPr>
              <a:t>To support this argument, </a:t>
            </a:r>
            <a:r>
              <a:rPr lang="en-CA" sz="2200" dirty="0">
                <a:solidFill>
                  <a:srgbClr val="FFFF00"/>
                </a:solidFill>
              </a:rPr>
              <a:t>Mattel pointed to a later TM application </a:t>
            </a:r>
            <a:r>
              <a:rPr lang="en-CA" sz="2200" dirty="0">
                <a:solidFill>
                  <a:schemeClr val="bg1"/>
                </a:solidFill>
              </a:rPr>
              <a:t>by the #  co. (abandoned), </a:t>
            </a:r>
            <a:r>
              <a:rPr lang="en-CA" sz="2200" dirty="0">
                <a:solidFill>
                  <a:srgbClr val="FFFF00"/>
                </a:solidFill>
              </a:rPr>
              <a:t>that included a waitress </a:t>
            </a:r>
            <a:r>
              <a:rPr lang="en-CA" sz="2200" dirty="0">
                <a:solidFill>
                  <a:schemeClr val="bg1"/>
                </a:solidFill>
              </a:rPr>
              <a:t>in the design</a:t>
            </a:r>
            <a:r>
              <a:rPr lang="en-CA" sz="2200" dirty="0">
                <a:solidFill>
                  <a:srgbClr val="FF0000"/>
                </a:solidFill>
              </a:rPr>
              <a:t>…</a:t>
            </a:r>
          </a:p>
          <a:p>
            <a:pPr>
              <a:lnSpc>
                <a:spcPct val="100000"/>
              </a:lnSpc>
            </a:pPr>
            <a:r>
              <a:rPr lang="en-CA" sz="2200" dirty="0">
                <a:solidFill>
                  <a:schemeClr val="bg1"/>
                </a:solidFill>
              </a:rPr>
              <a:t>SCC said that </a:t>
            </a:r>
            <a:r>
              <a:rPr lang="en-CA" sz="2200" dirty="0">
                <a:solidFill>
                  <a:srgbClr val="FFFF00"/>
                </a:solidFill>
              </a:rPr>
              <a:t>there may be some justice in this argument</a:t>
            </a:r>
            <a:r>
              <a:rPr lang="en-CA" sz="2200" dirty="0">
                <a:solidFill>
                  <a:schemeClr val="bg1"/>
                </a:solidFill>
              </a:rPr>
              <a:t>, </a:t>
            </a:r>
            <a:r>
              <a:rPr lang="en-CA" sz="2200" dirty="0">
                <a:solidFill>
                  <a:srgbClr val="FF0000"/>
                </a:solidFill>
              </a:rPr>
              <a:t>but that intent isn’t relevant to the issue of </a:t>
            </a:r>
            <a:r>
              <a:rPr lang="en-CA" sz="2200" dirty="0">
                <a:solidFill>
                  <a:srgbClr val="FF0000"/>
                </a:solidFill>
                <a:latin typeface="Comic Sans MS" panose="030F0902030302020204" pitchFamily="66" charset="0"/>
              </a:rPr>
              <a:t>confusion</a:t>
            </a:r>
            <a:r>
              <a:rPr lang="en-CA" sz="2200" dirty="0">
                <a:solidFill>
                  <a:schemeClr val="bg1"/>
                </a:solidFill>
              </a:rPr>
              <a:t>. It comes back to the fact that the </a:t>
            </a:r>
            <a:r>
              <a:rPr lang="en-CA" sz="2200" dirty="0">
                <a:solidFill>
                  <a:srgbClr val="FF0000"/>
                </a:solidFill>
              </a:rPr>
              <a:t>test is </a:t>
            </a:r>
            <a:r>
              <a:rPr lang="en-CA" sz="2200" dirty="0">
                <a:solidFill>
                  <a:srgbClr val="FFFF00"/>
                </a:solidFill>
              </a:rPr>
              <a:t>whether the consumer would be confused</a:t>
            </a:r>
            <a:r>
              <a:rPr lang="en-CA" sz="2200" dirty="0">
                <a:solidFill>
                  <a:schemeClr val="bg1"/>
                </a:solidFill>
              </a:rPr>
              <a:t>. </a:t>
            </a:r>
          </a:p>
          <a:p>
            <a:pPr>
              <a:lnSpc>
                <a:spcPct val="100000"/>
              </a:lnSpc>
            </a:pPr>
            <a:r>
              <a:rPr lang="en-CA" sz="2200" dirty="0">
                <a:solidFill>
                  <a:srgbClr val="FF0000"/>
                </a:solidFill>
              </a:rPr>
              <a:t>Mattel lost yet again</a:t>
            </a:r>
            <a:r>
              <a:rPr lang="en-CA" sz="2200" dirty="0">
                <a:solidFill>
                  <a:schemeClr val="bg1"/>
                </a:solidFill>
              </a:rPr>
              <a:t>. SCC upheld the decision of the Board that </a:t>
            </a:r>
            <a:r>
              <a:rPr lang="en-CA" sz="2200" dirty="0">
                <a:solidFill>
                  <a:srgbClr val="FFFF00"/>
                </a:solidFill>
              </a:rPr>
              <a:t>there was no likelihood of </a:t>
            </a:r>
            <a:r>
              <a:rPr lang="en-CA" sz="2200" dirty="0">
                <a:solidFill>
                  <a:srgbClr val="FFFF00"/>
                </a:solidFill>
                <a:latin typeface="Comic Sans MS" panose="030F0902030302020204" pitchFamily="66" charset="0"/>
              </a:rPr>
              <a:t>confusion</a:t>
            </a:r>
            <a:r>
              <a:rPr lang="en-CA" sz="2200" dirty="0">
                <a:solidFill>
                  <a:srgbClr val="FFFF00"/>
                </a:solidFill>
              </a:rPr>
              <a:t> in the marketplace</a:t>
            </a:r>
            <a:r>
              <a:rPr lang="en-CA" sz="2200" dirty="0">
                <a:solidFill>
                  <a:schemeClr val="bg1"/>
                </a:solidFill>
              </a:rPr>
              <a:t>. </a:t>
            </a:r>
          </a:p>
          <a:p>
            <a:pPr marL="0" indent="0">
              <a:lnSpc>
                <a:spcPct val="100000"/>
              </a:lnSpc>
              <a:buNone/>
            </a:pPr>
            <a:r>
              <a:rPr lang="en-CA" sz="2200" dirty="0">
                <a:solidFill>
                  <a:schemeClr val="bg1"/>
                </a:solidFill>
              </a:rPr>
              <a:t>      -----------------------------------------------</a:t>
            </a:r>
          </a:p>
          <a:p>
            <a:pPr>
              <a:lnSpc>
                <a:spcPct val="100000"/>
              </a:lnSpc>
            </a:pPr>
            <a:r>
              <a:rPr lang="en-CA" sz="2200" dirty="0">
                <a:solidFill>
                  <a:srgbClr val="FFFF00"/>
                </a:solidFill>
              </a:rPr>
              <a:t>Thoughts on this decision</a:t>
            </a:r>
            <a:r>
              <a:rPr lang="en-CA" sz="2200" dirty="0">
                <a:solidFill>
                  <a:srgbClr val="FF0000"/>
                </a:solidFill>
              </a:rPr>
              <a:t>?</a:t>
            </a:r>
            <a:r>
              <a:rPr lang="en-CA" sz="2200" dirty="0">
                <a:solidFill>
                  <a:srgbClr val="FFFF00"/>
                </a:solidFill>
              </a:rPr>
              <a:t> </a:t>
            </a:r>
            <a:r>
              <a:rPr lang="en-CA" sz="2200" dirty="0">
                <a:solidFill>
                  <a:schemeClr val="bg1"/>
                </a:solidFill>
              </a:rPr>
              <a:t>Agree with the outcome</a:t>
            </a:r>
            <a:r>
              <a:rPr lang="en-CA" sz="2200" dirty="0">
                <a:solidFill>
                  <a:srgbClr val="FF0000"/>
                </a:solidFill>
              </a:rPr>
              <a:t>?</a:t>
            </a:r>
            <a:r>
              <a:rPr lang="en-CA" sz="2200" dirty="0">
                <a:solidFill>
                  <a:srgbClr val="FFFF00"/>
                </a:solidFill>
              </a:rPr>
              <a:t> Should famous marks receive more protection than permitted by the SCC’s articulation of this test</a:t>
            </a:r>
            <a:r>
              <a:rPr lang="en-CA" sz="2200" dirty="0">
                <a:solidFill>
                  <a:srgbClr val="FF0000"/>
                </a:solidFill>
              </a:rPr>
              <a:t>?</a:t>
            </a:r>
            <a:r>
              <a:rPr lang="en-CA" sz="2200" dirty="0">
                <a:solidFill>
                  <a:srgbClr val="FFFF00"/>
                </a:solidFill>
              </a:rPr>
              <a:t> </a:t>
            </a:r>
            <a:r>
              <a:rPr lang="en-CA" sz="2200" dirty="0">
                <a:solidFill>
                  <a:schemeClr val="bg1"/>
                </a:solidFill>
              </a:rPr>
              <a:t>Should the SCC reinstitute the determination in Pink Panther that, absent exceptional circumstances, there must be a resemblance or linkage between the two products</a:t>
            </a:r>
            <a:r>
              <a:rPr lang="en-CA" sz="2200" dirty="0">
                <a:solidFill>
                  <a:srgbClr val="FF0000"/>
                </a:solidFill>
              </a:rPr>
              <a:t>?</a:t>
            </a:r>
            <a:r>
              <a:rPr lang="en-CA" sz="2200" dirty="0">
                <a:solidFill>
                  <a:srgbClr val="FFFF00"/>
                </a:solidFill>
              </a:rPr>
              <a:t> </a:t>
            </a:r>
          </a:p>
          <a:p>
            <a:pPr marL="0" indent="0">
              <a:buNone/>
            </a:pPr>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124</a:t>
            </a:fld>
            <a:endParaRPr lang="en-US"/>
          </a:p>
        </p:txBody>
      </p:sp>
    </p:spTree>
    <p:extLst>
      <p:ext uri="{BB962C8B-B14F-4D97-AF65-F5344CB8AC3E}">
        <p14:creationId xmlns:p14="http://schemas.microsoft.com/office/powerpoint/2010/main" val="41750569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416605708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396798751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7"/>
            <a:ext cx="8229600" cy="71291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70688" y="999744"/>
            <a:ext cx="8973312" cy="4937760"/>
          </a:xfrm>
        </p:spPr>
        <p:txBody>
          <a:bodyPr>
            <a:noAutofit/>
          </a:bodyPr>
          <a:lstStyle/>
          <a:p>
            <a:pPr marL="0" indent="0">
              <a:lnSpc>
                <a:spcPct val="100000"/>
              </a:lnSpc>
              <a:buNone/>
            </a:pPr>
            <a:r>
              <a:rPr lang="en-US" sz="2700" i="1" dirty="0">
                <a:solidFill>
                  <a:srgbClr val="00B0F0"/>
                </a:solidFill>
              </a:rPr>
              <a:t>Masterpiece Inc. v. </a:t>
            </a:r>
            <a:r>
              <a:rPr lang="en-US" sz="2700" i="1" dirty="0" err="1">
                <a:solidFill>
                  <a:srgbClr val="00B0F0"/>
                </a:solidFill>
              </a:rPr>
              <a:t>Alavida</a:t>
            </a:r>
            <a:r>
              <a:rPr lang="en-US" sz="2700" i="1" dirty="0">
                <a:solidFill>
                  <a:srgbClr val="00B0F0"/>
                </a:solidFill>
              </a:rPr>
              <a:t> Lifestyles Inc, </a:t>
            </a:r>
            <a:r>
              <a:rPr lang="en-US" sz="2700" dirty="0">
                <a:solidFill>
                  <a:schemeClr val="bg1"/>
                </a:solidFill>
              </a:rPr>
              <a:t>2011 SCC 27</a:t>
            </a:r>
          </a:p>
          <a:p>
            <a:pPr marL="0" indent="0">
              <a:lnSpc>
                <a:spcPct val="100000"/>
              </a:lnSpc>
              <a:buNone/>
            </a:pPr>
            <a:r>
              <a:rPr lang="en-CA" sz="2700" dirty="0">
                <a:solidFill>
                  <a:srgbClr val="FF0000"/>
                </a:solidFill>
              </a:rPr>
              <a:t>Issue:</a:t>
            </a:r>
            <a:r>
              <a:rPr lang="en-CA" sz="2700" dirty="0">
                <a:solidFill>
                  <a:schemeClr val="bg1"/>
                </a:solidFill>
              </a:rPr>
              <a:t> </a:t>
            </a:r>
            <a:r>
              <a:rPr lang="en-CA" sz="2700" dirty="0">
                <a:solidFill>
                  <a:srgbClr val="FFFF00"/>
                </a:solidFill>
              </a:rPr>
              <a:t>Whether </a:t>
            </a:r>
            <a:r>
              <a:rPr lang="en-CA" sz="2700" dirty="0">
                <a:solidFill>
                  <a:schemeClr val="bg1"/>
                </a:solidFill>
              </a:rPr>
              <a:t>the </a:t>
            </a:r>
            <a:r>
              <a:rPr lang="en-CA" sz="2700" dirty="0">
                <a:solidFill>
                  <a:srgbClr val="FF0000"/>
                </a:solidFill>
              </a:rPr>
              <a:t>trade-mark</a:t>
            </a:r>
            <a:r>
              <a:rPr lang="en-CA" sz="2700" dirty="0">
                <a:solidFill>
                  <a:schemeClr val="bg1"/>
                </a:solidFill>
              </a:rPr>
              <a:t> “</a:t>
            </a:r>
            <a:r>
              <a:rPr lang="en-CA" sz="2700" dirty="0">
                <a:solidFill>
                  <a:srgbClr val="FFFF00"/>
                </a:solidFill>
              </a:rPr>
              <a:t>Masterpiece Living</a:t>
            </a:r>
            <a:r>
              <a:rPr lang="en-CA" sz="2700" dirty="0">
                <a:solidFill>
                  <a:schemeClr val="bg1"/>
                </a:solidFill>
              </a:rPr>
              <a:t>”, proposed and subsequently registered by </a:t>
            </a:r>
            <a:r>
              <a:rPr lang="en-CA" sz="2700" dirty="0" err="1">
                <a:solidFill>
                  <a:schemeClr val="bg1"/>
                </a:solidFill>
              </a:rPr>
              <a:t>Alavida</a:t>
            </a:r>
            <a:r>
              <a:rPr lang="en-CA" sz="2700" dirty="0">
                <a:solidFill>
                  <a:schemeClr val="bg1"/>
                </a:solidFill>
              </a:rPr>
              <a:t> Lifestyles Inc. (“</a:t>
            </a:r>
            <a:r>
              <a:rPr lang="en-CA" sz="2700" dirty="0" err="1">
                <a:solidFill>
                  <a:schemeClr val="bg1"/>
                </a:solidFill>
              </a:rPr>
              <a:t>Alavida</a:t>
            </a:r>
            <a:r>
              <a:rPr lang="en-CA" sz="2700" dirty="0">
                <a:solidFill>
                  <a:schemeClr val="bg1"/>
                </a:solidFill>
              </a:rPr>
              <a:t>”), a </a:t>
            </a:r>
            <a:r>
              <a:rPr lang="en-CA" sz="2700" dirty="0">
                <a:solidFill>
                  <a:srgbClr val="FFFF00"/>
                </a:solidFill>
              </a:rPr>
              <a:t>company entering the retirement residence industry in Ontario</a:t>
            </a:r>
            <a:r>
              <a:rPr lang="en-CA" sz="2700" dirty="0">
                <a:solidFill>
                  <a:schemeClr val="bg1"/>
                </a:solidFill>
              </a:rPr>
              <a:t>, was [at the time it applied for registration – namely December 1, 2005] </a:t>
            </a:r>
            <a:r>
              <a:rPr lang="en-CA" sz="2700" dirty="0">
                <a:solidFill>
                  <a:srgbClr val="FF0000"/>
                </a:solidFill>
                <a:latin typeface="Comic Sans MS" panose="030F0902030302020204" pitchFamily="66" charset="0"/>
              </a:rPr>
              <a:t>confusing</a:t>
            </a:r>
            <a:r>
              <a:rPr lang="en-CA" sz="2700" dirty="0">
                <a:solidFill>
                  <a:schemeClr val="bg1"/>
                </a:solidFill>
              </a:rPr>
              <a:t> with the </a:t>
            </a:r>
            <a:r>
              <a:rPr lang="en-CA" sz="2700" dirty="0">
                <a:solidFill>
                  <a:srgbClr val="FF0000"/>
                </a:solidFill>
              </a:rPr>
              <a:t>unregistered trade-marks or trade-name </a:t>
            </a:r>
            <a:r>
              <a:rPr lang="en-CA" sz="2700" dirty="0">
                <a:solidFill>
                  <a:srgbClr val="FFFF00"/>
                </a:solidFill>
              </a:rPr>
              <a:t>previously used </a:t>
            </a:r>
            <a:r>
              <a:rPr lang="en-CA" sz="2700" dirty="0">
                <a:solidFill>
                  <a:schemeClr val="bg1"/>
                </a:solidFill>
              </a:rPr>
              <a:t>Masterpiece Inc. in the </a:t>
            </a:r>
            <a:r>
              <a:rPr lang="en-CA" sz="2700" dirty="0">
                <a:solidFill>
                  <a:srgbClr val="FFFF00"/>
                </a:solidFill>
              </a:rPr>
              <a:t>retirement residence industry in Alberta </a:t>
            </a:r>
            <a:r>
              <a:rPr lang="en-CA" sz="2700" dirty="0">
                <a:solidFill>
                  <a:schemeClr val="bg1"/>
                </a:solidFill>
              </a:rPr>
              <a:t>(marks which included “Masterpiece the Art of Living”, “Masterpiece and the Art of Retirement Living”, and a stylized word “Masterpiece” alongside a butterfly logo).</a:t>
            </a: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127</a:t>
            </a:fld>
            <a:endParaRPr lang="en-US"/>
          </a:p>
        </p:txBody>
      </p:sp>
    </p:spTree>
    <p:extLst>
      <p:ext uri="{BB962C8B-B14F-4D97-AF65-F5344CB8AC3E}">
        <p14:creationId xmlns:p14="http://schemas.microsoft.com/office/powerpoint/2010/main" val="37766597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7"/>
            <a:ext cx="8229600" cy="71291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70688" y="999744"/>
            <a:ext cx="8973312" cy="4937760"/>
          </a:xfrm>
        </p:spPr>
        <p:txBody>
          <a:bodyPr>
            <a:noAutofit/>
          </a:bodyPr>
          <a:lstStyle/>
          <a:p>
            <a:pPr marL="0" indent="0">
              <a:lnSpc>
                <a:spcPct val="100000"/>
              </a:lnSpc>
              <a:buNone/>
            </a:pPr>
            <a:r>
              <a:rPr lang="en-US" sz="3200" i="1" dirty="0">
                <a:solidFill>
                  <a:srgbClr val="00B0F0"/>
                </a:solidFill>
              </a:rPr>
              <a:t>Masterpiece Inc. v. </a:t>
            </a:r>
            <a:r>
              <a:rPr lang="en-US" sz="3200" i="1" dirty="0" err="1">
                <a:solidFill>
                  <a:srgbClr val="00B0F0"/>
                </a:solidFill>
              </a:rPr>
              <a:t>Alavida</a:t>
            </a:r>
            <a:r>
              <a:rPr lang="en-US" sz="3200" i="1" dirty="0">
                <a:solidFill>
                  <a:srgbClr val="00B0F0"/>
                </a:solidFill>
              </a:rPr>
              <a:t> Lifestyles Inc, </a:t>
            </a:r>
            <a:r>
              <a:rPr lang="en-US" sz="3200" dirty="0">
                <a:solidFill>
                  <a:schemeClr val="bg1"/>
                </a:solidFill>
              </a:rPr>
              <a:t>2011 SCC 27</a:t>
            </a:r>
          </a:p>
          <a:p>
            <a:pPr marL="57150" indent="0">
              <a:lnSpc>
                <a:spcPct val="100000"/>
              </a:lnSpc>
              <a:buNone/>
            </a:pPr>
            <a:r>
              <a:rPr lang="en-US" sz="3200" dirty="0">
                <a:solidFill>
                  <a:schemeClr val="bg1"/>
                </a:solidFill>
              </a:rPr>
              <a:t>1) </a:t>
            </a:r>
            <a:r>
              <a:rPr lang="en-US" sz="3200" dirty="0">
                <a:solidFill>
                  <a:srgbClr val="FFFF00"/>
                </a:solidFill>
              </a:rPr>
              <a:t>Is geography relevant </a:t>
            </a:r>
            <a:r>
              <a:rPr lang="en-US" sz="3200" dirty="0">
                <a:solidFill>
                  <a:schemeClr val="bg1"/>
                </a:solidFill>
              </a:rPr>
              <a:t>when performing a </a:t>
            </a:r>
            <a:r>
              <a:rPr lang="en-US" sz="3200" dirty="0">
                <a:solidFill>
                  <a:srgbClr val="FF0000"/>
                </a:solidFill>
                <a:latin typeface="Comic Sans MS" panose="030F0902030302020204" pitchFamily="66" charset="0"/>
              </a:rPr>
              <a:t>confusion</a:t>
            </a:r>
            <a:r>
              <a:rPr lang="en-US" sz="3200" dirty="0">
                <a:solidFill>
                  <a:srgbClr val="FFFF00"/>
                </a:solidFill>
              </a:rPr>
              <a:t> analysis</a:t>
            </a:r>
            <a:r>
              <a:rPr lang="en-US" sz="3200" dirty="0">
                <a:solidFill>
                  <a:srgbClr val="FF0000"/>
                </a:solidFill>
              </a:rPr>
              <a:t>?</a:t>
            </a:r>
          </a:p>
          <a:p>
            <a:pPr marL="57150" indent="0">
              <a:lnSpc>
                <a:spcPct val="100000"/>
              </a:lnSpc>
              <a:buNone/>
            </a:pPr>
            <a:r>
              <a:rPr lang="en-US" sz="3200" dirty="0">
                <a:solidFill>
                  <a:schemeClr val="bg1"/>
                </a:solidFill>
              </a:rPr>
              <a:t>2) </a:t>
            </a:r>
            <a:r>
              <a:rPr lang="en-US" sz="3200" dirty="0">
                <a:solidFill>
                  <a:srgbClr val="FFFF00"/>
                </a:solidFill>
              </a:rPr>
              <a:t>How to assess</a:t>
            </a:r>
            <a:r>
              <a:rPr lang="en-US" sz="3200" dirty="0">
                <a:solidFill>
                  <a:schemeClr val="bg1"/>
                </a:solidFill>
              </a:rPr>
              <a:t> the resemblance between a </a:t>
            </a:r>
            <a:r>
              <a:rPr lang="en-US" sz="3200" dirty="0">
                <a:solidFill>
                  <a:srgbClr val="FFFF00"/>
                </a:solidFill>
              </a:rPr>
              <a:t>proposed use TM </a:t>
            </a:r>
            <a:r>
              <a:rPr lang="en-US" sz="3200" dirty="0">
                <a:solidFill>
                  <a:schemeClr val="bg1"/>
                </a:solidFill>
              </a:rPr>
              <a:t>and an </a:t>
            </a:r>
            <a:r>
              <a:rPr lang="en-US" sz="3200" dirty="0">
                <a:solidFill>
                  <a:srgbClr val="FFFF00"/>
                </a:solidFill>
              </a:rPr>
              <a:t>existing unregistered TM</a:t>
            </a:r>
            <a:r>
              <a:rPr lang="en-US" sz="3200" dirty="0">
                <a:solidFill>
                  <a:srgbClr val="FF0000"/>
                </a:solidFill>
              </a:rPr>
              <a:t>?</a:t>
            </a:r>
          </a:p>
          <a:p>
            <a:pPr marL="57150" indent="0">
              <a:lnSpc>
                <a:spcPct val="100000"/>
              </a:lnSpc>
              <a:buNone/>
            </a:pPr>
            <a:r>
              <a:rPr lang="en-US" sz="3200" dirty="0">
                <a:solidFill>
                  <a:schemeClr val="bg1"/>
                </a:solidFill>
              </a:rPr>
              <a:t>3) </a:t>
            </a:r>
            <a:r>
              <a:rPr lang="en-US" sz="3200" dirty="0">
                <a:solidFill>
                  <a:srgbClr val="FFFF00"/>
                </a:solidFill>
              </a:rPr>
              <a:t>Impact of </a:t>
            </a:r>
            <a:r>
              <a:rPr lang="en-US" sz="3200" dirty="0">
                <a:solidFill>
                  <a:schemeClr val="bg1"/>
                </a:solidFill>
              </a:rPr>
              <a:t>the </a:t>
            </a:r>
            <a:r>
              <a:rPr lang="en-US" sz="3200" dirty="0">
                <a:solidFill>
                  <a:srgbClr val="FFFF00"/>
                </a:solidFill>
              </a:rPr>
              <a:t>nature and cost </a:t>
            </a:r>
            <a:r>
              <a:rPr lang="en-US" sz="3200" dirty="0">
                <a:solidFill>
                  <a:schemeClr val="bg1"/>
                </a:solidFill>
              </a:rPr>
              <a:t>of wares and services on the </a:t>
            </a:r>
            <a:r>
              <a:rPr lang="en-US" sz="3200" dirty="0">
                <a:solidFill>
                  <a:srgbClr val="FF0000"/>
                </a:solidFill>
                <a:latin typeface="Comic Sans MS" panose="030F0902030302020204" pitchFamily="66" charset="0"/>
              </a:rPr>
              <a:t>confusion</a:t>
            </a:r>
            <a:r>
              <a:rPr lang="en-US" sz="3200" dirty="0">
                <a:solidFill>
                  <a:schemeClr val="bg1"/>
                </a:solidFill>
              </a:rPr>
              <a:t> analysis</a:t>
            </a:r>
          </a:p>
          <a:p>
            <a:pPr marL="57150" indent="0">
              <a:lnSpc>
                <a:spcPct val="100000"/>
              </a:lnSpc>
              <a:buNone/>
            </a:pPr>
            <a:r>
              <a:rPr lang="en-US" sz="3200" dirty="0">
                <a:solidFill>
                  <a:schemeClr val="bg1"/>
                </a:solidFill>
              </a:rPr>
              <a:t>4) Relevance of expert evidence</a:t>
            </a:r>
          </a:p>
        </p:txBody>
      </p:sp>
      <p:sp>
        <p:nvSpPr>
          <p:cNvPr id="4" name="Slide Number Placeholder 3"/>
          <p:cNvSpPr>
            <a:spLocks noGrp="1"/>
          </p:cNvSpPr>
          <p:nvPr>
            <p:ph type="sldNum" sz="quarter" idx="12"/>
          </p:nvPr>
        </p:nvSpPr>
        <p:spPr/>
        <p:txBody>
          <a:bodyPr/>
          <a:lstStyle/>
          <a:p>
            <a:fld id="{600857A6-B069-5747-8C2C-4237D03FF20B}" type="slidenum">
              <a:rPr lang="en-US" smtClean="0"/>
              <a:t>128</a:t>
            </a:fld>
            <a:endParaRPr lang="en-US"/>
          </a:p>
        </p:txBody>
      </p:sp>
    </p:spTree>
    <p:extLst>
      <p:ext uri="{BB962C8B-B14F-4D97-AF65-F5344CB8AC3E}">
        <p14:creationId xmlns:p14="http://schemas.microsoft.com/office/powerpoint/2010/main" val="8177489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200" y="1536193"/>
            <a:ext cx="8540496" cy="4213350"/>
          </a:xfrm>
        </p:spPr>
        <p:txBody>
          <a:bodyPr>
            <a:normAutofit/>
          </a:bodyPr>
          <a:lstStyle/>
          <a:p>
            <a:pPr marL="0" indent="0">
              <a:lnSpc>
                <a:spcPct val="100000"/>
              </a:lnSpc>
              <a:buNone/>
            </a:pPr>
            <a:r>
              <a:rPr lang="en-US" sz="3200" b="1" dirty="0">
                <a:solidFill>
                  <a:srgbClr val="FF0000"/>
                </a:solidFill>
              </a:rPr>
              <a:t>1) </a:t>
            </a:r>
            <a:r>
              <a:rPr lang="en-US" sz="3200" b="1" dirty="0">
                <a:solidFill>
                  <a:srgbClr val="FFFF00"/>
                </a:solidFill>
              </a:rPr>
              <a:t>Is geography relevant when performing a </a:t>
            </a:r>
            <a:r>
              <a:rPr lang="en-US" sz="3200" b="1" dirty="0">
                <a:solidFill>
                  <a:srgbClr val="FF0000"/>
                </a:solidFill>
                <a:latin typeface="Comic Sans MS" panose="030F0902030302020204" pitchFamily="66" charset="0"/>
              </a:rPr>
              <a:t>confusion</a:t>
            </a:r>
            <a:r>
              <a:rPr lang="en-US" sz="3200" b="1" dirty="0">
                <a:solidFill>
                  <a:srgbClr val="FFFF00"/>
                </a:solidFill>
              </a:rPr>
              <a:t> analysis</a:t>
            </a:r>
            <a:r>
              <a:rPr lang="en-US" sz="3200" b="1" dirty="0">
                <a:solidFill>
                  <a:srgbClr val="FF0000"/>
                </a:solidFill>
              </a:rPr>
              <a:t>?</a:t>
            </a:r>
          </a:p>
          <a:p>
            <a:pPr>
              <a:lnSpc>
                <a:spcPct val="100000"/>
              </a:lnSpc>
            </a:pPr>
            <a:r>
              <a:rPr lang="en-CA" sz="3200" dirty="0">
                <a:solidFill>
                  <a:schemeClr val="bg1"/>
                </a:solidFill>
              </a:rPr>
              <a:t>The location where a mark is used is </a:t>
            </a:r>
            <a:r>
              <a:rPr lang="en-CA" sz="3200" dirty="0">
                <a:solidFill>
                  <a:srgbClr val="FFFF00"/>
                </a:solidFill>
              </a:rPr>
              <a:t>not relevant when considering </a:t>
            </a:r>
            <a:r>
              <a:rPr lang="en-CA" sz="3200" dirty="0">
                <a:solidFill>
                  <a:schemeClr val="bg1"/>
                </a:solidFill>
              </a:rPr>
              <a:t>the likelihood of </a:t>
            </a:r>
            <a:r>
              <a:rPr lang="en-CA" sz="3200" dirty="0">
                <a:solidFill>
                  <a:srgbClr val="FF0000"/>
                </a:solidFill>
                <a:latin typeface="Comic Sans MS" panose="030F0902030302020204" pitchFamily="66" charset="0"/>
              </a:rPr>
              <a:t>confusion</a:t>
            </a:r>
            <a:r>
              <a:rPr lang="en-CA" sz="3200" dirty="0">
                <a:solidFill>
                  <a:schemeClr val="bg1"/>
                </a:solidFill>
              </a:rPr>
              <a:t> between a mark that is registered (or for which an application for registration has been made) and a prior unregistered mark.</a:t>
            </a:r>
          </a:p>
          <a:p>
            <a:pPr marL="457200" lvl="1"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129</a:t>
            </a:fld>
            <a:endParaRPr lang="en-US"/>
          </a:p>
        </p:txBody>
      </p:sp>
    </p:spTree>
    <p:extLst>
      <p:ext uri="{BB962C8B-B14F-4D97-AF65-F5344CB8AC3E}">
        <p14:creationId xmlns:p14="http://schemas.microsoft.com/office/powerpoint/2010/main" val="2607214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E44D7-0BFB-AB40-BCF3-43FFD917B8CA}"/>
              </a:ext>
            </a:extLst>
          </p:cNvPr>
          <p:cNvSpPr>
            <a:spLocks noGrp="1"/>
          </p:cNvSpPr>
          <p:nvPr>
            <p:ph type="title"/>
          </p:nvPr>
        </p:nvSpPr>
        <p:spPr>
          <a:xfrm>
            <a:off x="457200" y="84222"/>
            <a:ext cx="8229600" cy="1016000"/>
          </a:xfrm>
        </p:spPr>
        <p:txBody>
          <a:bodyPr/>
          <a:lstStyle/>
          <a:p>
            <a:r>
              <a:rPr lang="en-US" dirty="0">
                <a:solidFill>
                  <a:srgbClr val="FFFF00"/>
                </a:solidFill>
              </a:rPr>
              <a:t>A modest proposal</a:t>
            </a:r>
            <a:r>
              <a:rPr lang="en-US" dirty="0">
                <a:solidFill>
                  <a:srgbClr val="FF0000"/>
                </a:solidFill>
              </a:rPr>
              <a:t>…</a:t>
            </a:r>
          </a:p>
        </p:txBody>
      </p:sp>
      <p:sp>
        <p:nvSpPr>
          <p:cNvPr id="3" name="Content Placeholder 2">
            <a:extLst>
              <a:ext uri="{FF2B5EF4-FFF2-40B4-BE49-F238E27FC236}">
                <a16:creationId xmlns:a16="http://schemas.microsoft.com/office/drawing/2014/main" id="{4E2E3CAD-BD7B-C948-B7EC-1F2E060D0CD0}"/>
              </a:ext>
            </a:extLst>
          </p:cNvPr>
          <p:cNvSpPr>
            <a:spLocks noGrp="1"/>
          </p:cNvSpPr>
          <p:nvPr>
            <p:ph sz="quarter" idx="10"/>
          </p:nvPr>
        </p:nvSpPr>
        <p:spPr>
          <a:xfrm>
            <a:off x="457200" y="947451"/>
            <a:ext cx="8229600" cy="4913521"/>
          </a:xfrm>
        </p:spPr>
        <p:txBody>
          <a:bodyPr>
            <a:normAutofit fontScale="92500"/>
          </a:bodyPr>
          <a:lstStyle/>
          <a:p>
            <a:pPr marL="0" indent="0">
              <a:buNone/>
            </a:pPr>
            <a:endParaRPr lang="en-US" dirty="0"/>
          </a:p>
          <a:p>
            <a:r>
              <a:rPr lang="en-US" sz="4300" dirty="0">
                <a:solidFill>
                  <a:schemeClr val="bg1"/>
                </a:solidFill>
              </a:rPr>
              <a:t>500-1000 words (or equivalent) per person </a:t>
            </a:r>
          </a:p>
          <a:p>
            <a:r>
              <a:rPr lang="en-US" sz="4300" dirty="0">
                <a:solidFill>
                  <a:schemeClr val="bg1"/>
                </a:solidFill>
              </a:rPr>
              <a:t>written, video, podcast, in-class presentation (?), </a:t>
            </a:r>
            <a:r>
              <a:rPr lang="en-US" sz="4300" i="1" dirty="0">
                <a:solidFill>
                  <a:schemeClr val="bg1"/>
                </a:solidFill>
              </a:rPr>
              <a:t>interpretive dance</a:t>
            </a:r>
          </a:p>
          <a:p>
            <a:r>
              <a:rPr lang="en-US" sz="4300" dirty="0">
                <a:solidFill>
                  <a:srgbClr val="FFFF00"/>
                </a:solidFill>
              </a:rPr>
              <a:t>Website or not</a:t>
            </a:r>
          </a:p>
          <a:p>
            <a:r>
              <a:rPr lang="en-US" sz="4300" dirty="0">
                <a:solidFill>
                  <a:srgbClr val="FFFF00"/>
                </a:solidFill>
              </a:rPr>
              <a:t>If posted to website, note to me pls.</a:t>
            </a:r>
          </a:p>
          <a:p>
            <a:r>
              <a:rPr lang="en-US" sz="4300" dirty="0">
                <a:solidFill>
                  <a:schemeClr val="bg1"/>
                </a:solidFill>
              </a:rPr>
              <a:t>Groups or individually</a:t>
            </a:r>
          </a:p>
          <a:p>
            <a:endParaRPr lang="en-US" sz="4300" dirty="0">
              <a:solidFill>
                <a:schemeClr val="bg1"/>
              </a:solidFill>
            </a:endParaRPr>
          </a:p>
        </p:txBody>
      </p:sp>
    </p:spTree>
    <p:extLst>
      <p:ext uri="{BB962C8B-B14F-4D97-AF65-F5344CB8AC3E}">
        <p14:creationId xmlns:p14="http://schemas.microsoft.com/office/powerpoint/2010/main" val="14073317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3840" y="116142"/>
            <a:ext cx="8442960" cy="833819"/>
          </a:xfrm>
        </p:spPr>
        <p:txBody>
          <a:bodyPr/>
          <a:lstStyle/>
          <a:p>
            <a:r>
              <a:rPr lang="en-US" b="1" dirty="0">
                <a:solidFill>
                  <a:srgbClr val="FFFF00"/>
                </a:solidFill>
              </a:rPr>
              <a:t>Trademarks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243840" y="1036320"/>
            <a:ext cx="8766048" cy="4713223"/>
          </a:xfrm>
        </p:spPr>
        <p:txBody>
          <a:bodyPr>
            <a:normAutofit lnSpcReduction="10000"/>
          </a:bodyPr>
          <a:lstStyle/>
          <a:p>
            <a:pPr marL="0" lvl="1" indent="0">
              <a:lnSpc>
                <a:spcPct val="110000"/>
              </a:lnSpc>
              <a:buNone/>
            </a:pPr>
            <a:r>
              <a:rPr lang="en-US" sz="3200" b="1" dirty="0">
                <a:solidFill>
                  <a:srgbClr val="FF0000"/>
                </a:solidFill>
              </a:rPr>
              <a:t>2) </a:t>
            </a:r>
            <a:r>
              <a:rPr lang="en-US" sz="3200" b="1" dirty="0">
                <a:solidFill>
                  <a:srgbClr val="FFFF00"/>
                </a:solidFill>
              </a:rPr>
              <a:t>How to assess the resemblance between a proposed use TM and an existing unregistered TM</a:t>
            </a:r>
            <a:r>
              <a:rPr lang="en-US" sz="3200" b="1" dirty="0">
                <a:solidFill>
                  <a:srgbClr val="FF0000"/>
                </a:solidFill>
              </a:rPr>
              <a:t>?</a:t>
            </a:r>
          </a:p>
          <a:p>
            <a:pPr marL="571500" lvl="1" indent="-571500">
              <a:lnSpc>
                <a:spcPct val="110000"/>
              </a:lnSpc>
              <a:buFont typeface="+mj-lt"/>
              <a:buAutoNum type="romanLcPeriod"/>
            </a:pPr>
            <a:r>
              <a:rPr lang="en-US" sz="3200" dirty="0">
                <a:solidFill>
                  <a:schemeClr val="bg1"/>
                </a:solidFill>
              </a:rPr>
              <a:t>Separate analyses with respect to each of TMs, TNs (paras. 42-48)</a:t>
            </a:r>
          </a:p>
          <a:p>
            <a:pPr marL="571500" lvl="1" indent="-571500">
              <a:lnSpc>
                <a:spcPct val="110000"/>
              </a:lnSpc>
              <a:buFont typeface="+mj-lt"/>
              <a:buAutoNum type="romanLcPeriod"/>
            </a:pPr>
            <a:r>
              <a:rPr lang="en-US" sz="3200" dirty="0">
                <a:solidFill>
                  <a:schemeClr val="bg1"/>
                </a:solidFill>
              </a:rPr>
              <a:t>Factor with </a:t>
            </a:r>
            <a:r>
              <a:rPr lang="en-US" sz="3200" dirty="0">
                <a:solidFill>
                  <a:srgbClr val="FFFF00"/>
                </a:solidFill>
              </a:rPr>
              <a:t>greatest impact on </a:t>
            </a:r>
            <a:r>
              <a:rPr lang="en-US" sz="3200" dirty="0">
                <a:solidFill>
                  <a:srgbClr val="FF0000"/>
                </a:solidFill>
                <a:latin typeface="Comic Sans MS" panose="030F0902030302020204" pitchFamily="66" charset="0"/>
              </a:rPr>
              <a:t>confusion</a:t>
            </a:r>
            <a:r>
              <a:rPr lang="en-US" sz="3200" dirty="0">
                <a:solidFill>
                  <a:schemeClr val="bg1"/>
                </a:solidFill>
              </a:rPr>
              <a:t> analysis</a:t>
            </a:r>
            <a:r>
              <a:rPr lang="en-US" sz="3200" dirty="0">
                <a:solidFill>
                  <a:srgbClr val="FF0000"/>
                </a:solidFill>
              </a:rPr>
              <a:t> = </a:t>
            </a:r>
            <a:r>
              <a:rPr lang="en-US" sz="3200" dirty="0">
                <a:solidFill>
                  <a:srgbClr val="FFFF00"/>
                </a:solidFill>
              </a:rPr>
              <a:t>de</a:t>
            </a:r>
            <a:r>
              <a:rPr lang="en-US" sz="3200" dirty="0">
                <a:solidFill>
                  <a:schemeClr val="bg1"/>
                </a:solidFill>
              </a:rPr>
              <a:t>g</a:t>
            </a:r>
            <a:r>
              <a:rPr lang="en-US" sz="3200" dirty="0">
                <a:solidFill>
                  <a:srgbClr val="FFFF00"/>
                </a:solidFill>
              </a:rPr>
              <a:t>ree of resemblance </a:t>
            </a:r>
            <a:r>
              <a:rPr lang="en-US" sz="3200" dirty="0">
                <a:solidFill>
                  <a:schemeClr val="bg1"/>
                </a:solidFill>
              </a:rPr>
              <a:t>(paras. 49-50)</a:t>
            </a:r>
          </a:p>
          <a:p>
            <a:pPr marL="571500" lvl="1" indent="-571500">
              <a:lnSpc>
                <a:spcPct val="110000"/>
              </a:lnSpc>
              <a:buFont typeface="+mj-lt"/>
              <a:buAutoNum type="romanLcPeriod"/>
            </a:pPr>
            <a:r>
              <a:rPr lang="en-US" sz="3200" dirty="0">
                <a:solidFill>
                  <a:srgbClr val="FF0000"/>
                </a:solidFill>
              </a:rPr>
              <a:t>Focus</a:t>
            </a:r>
            <a:r>
              <a:rPr lang="en-US" sz="3200" dirty="0">
                <a:solidFill>
                  <a:schemeClr val="bg1"/>
                </a:solidFill>
              </a:rPr>
              <a:t> on </a:t>
            </a:r>
            <a:r>
              <a:rPr lang="en-US" sz="3200" dirty="0">
                <a:solidFill>
                  <a:srgbClr val="FFFF00"/>
                </a:solidFill>
              </a:rPr>
              <a:t>full scope of possible uses </a:t>
            </a:r>
            <a:r>
              <a:rPr lang="en-US" sz="3200" dirty="0">
                <a:solidFill>
                  <a:schemeClr val="bg1"/>
                </a:solidFill>
              </a:rPr>
              <a:t>of registered TM, </a:t>
            </a:r>
            <a:r>
              <a:rPr lang="en-US" sz="3200" dirty="0">
                <a:solidFill>
                  <a:srgbClr val="FFFF00"/>
                </a:solidFill>
              </a:rPr>
              <a:t>not actual use </a:t>
            </a:r>
            <a:r>
              <a:rPr lang="en-US" sz="3200" dirty="0">
                <a:solidFill>
                  <a:schemeClr val="bg1"/>
                </a:solidFill>
              </a:rPr>
              <a:t>(</a:t>
            </a:r>
            <a:r>
              <a:rPr lang="en-US" sz="3200" dirty="0" err="1">
                <a:solidFill>
                  <a:schemeClr val="bg1"/>
                </a:solidFill>
              </a:rPr>
              <a:t>paras</a:t>
            </a:r>
            <a:r>
              <a:rPr lang="en-US" sz="3200" dirty="0">
                <a:solidFill>
                  <a:schemeClr val="bg1"/>
                </a:solidFill>
              </a:rPr>
              <a:t>. 51-59)</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130</a:t>
            </a:fld>
            <a:endParaRPr lang="en-US"/>
          </a:p>
        </p:txBody>
      </p:sp>
    </p:spTree>
    <p:extLst>
      <p:ext uri="{BB962C8B-B14F-4D97-AF65-F5344CB8AC3E}">
        <p14:creationId xmlns:p14="http://schemas.microsoft.com/office/powerpoint/2010/main" val="21482316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8334"/>
            <a:ext cx="8229600" cy="114300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457200" y="1431543"/>
            <a:ext cx="8577072" cy="4318000"/>
          </a:xfrm>
        </p:spPr>
        <p:txBody>
          <a:bodyPr>
            <a:normAutofit/>
          </a:bodyPr>
          <a:lstStyle/>
          <a:p>
            <a:pPr marL="0" lvl="1" indent="0">
              <a:lnSpc>
                <a:spcPct val="100000"/>
              </a:lnSpc>
              <a:buNone/>
            </a:pPr>
            <a:r>
              <a:rPr lang="en-US" sz="3200" b="1" dirty="0">
                <a:solidFill>
                  <a:srgbClr val="FF0000"/>
                </a:solidFill>
              </a:rPr>
              <a:t>2) </a:t>
            </a:r>
            <a:r>
              <a:rPr lang="en-US" sz="3200" b="1" dirty="0">
                <a:solidFill>
                  <a:srgbClr val="FFFF00"/>
                </a:solidFill>
              </a:rPr>
              <a:t>How to assess the resemblance between a proposed use TM and an existing unregistered TM</a:t>
            </a:r>
            <a:r>
              <a:rPr lang="en-US" sz="3200" b="1" dirty="0">
                <a:solidFill>
                  <a:srgbClr val="FF0000"/>
                </a:solidFill>
              </a:rPr>
              <a:t>?</a:t>
            </a:r>
          </a:p>
          <a:p>
            <a:pPr marL="571500" lvl="1" indent="-571500">
              <a:lnSpc>
                <a:spcPct val="100000"/>
              </a:lnSpc>
              <a:buFont typeface="+mj-lt"/>
              <a:buAutoNum type="romanLcPeriod" startAt="4"/>
            </a:pPr>
            <a:r>
              <a:rPr lang="en-US" sz="3200" dirty="0">
                <a:solidFill>
                  <a:srgbClr val="FFFF00"/>
                </a:solidFill>
              </a:rPr>
              <a:t>Unregistered marks</a:t>
            </a:r>
            <a:r>
              <a:rPr lang="en-US" sz="3200" dirty="0">
                <a:solidFill>
                  <a:srgbClr val="FF0000"/>
                </a:solidFill>
              </a:rPr>
              <a:t>?</a:t>
            </a:r>
            <a:r>
              <a:rPr lang="en-US" sz="3200" dirty="0">
                <a:solidFill>
                  <a:schemeClr val="bg1"/>
                </a:solidFill>
              </a:rPr>
              <a:t> Consider </a:t>
            </a:r>
            <a:r>
              <a:rPr lang="en-US" sz="3200" dirty="0">
                <a:solidFill>
                  <a:srgbClr val="FF0000"/>
                </a:solidFill>
              </a:rPr>
              <a:t>how</a:t>
            </a:r>
            <a:r>
              <a:rPr lang="en-US" sz="3200" dirty="0">
                <a:solidFill>
                  <a:schemeClr val="bg1"/>
                </a:solidFill>
              </a:rPr>
              <a:t> they have </a:t>
            </a:r>
            <a:r>
              <a:rPr lang="en-US" sz="3200" dirty="0">
                <a:solidFill>
                  <a:srgbClr val="FF0000"/>
                </a:solidFill>
              </a:rPr>
              <a:t>actually</a:t>
            </a:r>
            <a:r>
              <a:rPr lang="en-US" sz="3200" dirty="0">
                <a:solidFill>
                  <a:schemeClr val="bg1"/>
                </a:solidFill>
              </a:rPr>
              <a:t> been </a:t>
            </a:r>
            <a:r>
              <a:rPr lang="en-US" sz="3200" dirty="0">
                <a:solidFill>
                  <a:srgbClr val="FF0000"/>
                </a:solidFill>
              </a:rPr>
              <a:t>used</a:t>
            </a:r>
            <a:r>
              <a:rPr lang="en-US" sz="3200" dirty="0">
                <a:solidFill>
                  <a:schemeClr val="bg1"/>
                </a:solidFill>
              </a:rPr>
              <a:t> (</a:t>
            </a:r>
            <a:r>
              <a:rPr lang="en-US" sz="3200" dirty="0" err="1">
                <a:solidFill>
                  <a:schemeClr val="bg1"/>
                </a:solidFill>
              </a:rPr>
              <a:t>para</a:t>
            </a:r>
            <a:r>
              <a:rPr lang="en-US" sz="3200" dirty="0">
                <a:solidFill>
                  <a:schemeClr val="bg1"/>
                </a:solidFill>
              </a:rPr>
              <a:t>. 60)</a:t>
            </a:r>
          </a:p>
          <a:p>
            <a:pPr marL="571500" lvl="1" indent="-571500">
              <a:lnSpc>
                <a:spcPct val="100000"/>
              </a:lnSpc>
              <a:buFont typeface="+mj-lt"/>
              <a:buAutoNum type="romanLcPeriod" startAt="4"/>
            </a:pPr>
            <a:r>
              <a:rPr lang="en-US" sz="3200" dirty="0">
                <a:solidFill>
                  <a:schemeClr val="bg1"/>
                </a:solidFill>
              </a:rPr>
              <a:t>In </a:t>
            </a:r>
            <a:r>
              <a:rPr lang="en-US" sz="3200" dirty="0">
                <a:solidFill>
                  <a:srgbClr val="FFFF00"/>
                </a:solidFill>
              </a:rPr>
              <a:t>assessing resemblance</a:t>
            </a:r>
            <a:r>
              <a:rPr lang="en-US" sz="3200" dirty="0">
                <a:solidFill>
                  <a:schemeClr val="bg1"/>
                </a:solidFill>
              </a:rPr>
              <a:t>, consider </a:t>
            </a:r>
            <a:r>
              <a:rPr lang="en-US" sz="3200" dirty="0">
                <a:solidFill>
                  <a:srgbClr val="FF0000"/>
                </a:solidFill>
              </a:rPr>
              <a:t>whether</a:t>
            </a:r>
            <a:r>
              <a:rPr lang="en-US" sz="3200" dirty="0">
                <a:solidFill>
                  <a:schemeClr val="bg1"/>
                </a:solidFill>
              </a:rPr>
              <a:t> a </a:t>
            </a:r>
            <a:r>
              <a:rPr lang="en-US" sz="3200" dirty="0">
                <a:solidFill>
                  <a:srgbClr val="FFFF00"/>
                </a:solidFill>
              </a:rPr>
              <a:t>part of the mark is particularly striking </a:t>
            </a:r>
            <a:r>
              <a:rPr lang="en-US" sz="3200" dirty="0">
                <a:solidFill>
                  <a:schemeClr val="bg1"/>
                </a:solidFill>
              </a:rPr>
              <a:t>or unique (</a:t>
            </a:r>
            <a:r>
              <a:rPr lang="en-US" sz="3200" dirty="0" err="1">
                <a:solidFill>
                  <a:schemeClr val="bg1"/>
                </a:solidFill>
              </a:rPr>
              <a:t>paras</a:t>
            </a:r>
            <a:r>
              <a:rPr lang="en-US" sz="3200" dirty="0">
                <a:solidFill>
                  <a:schemeClr val="bg1"/>
                </a:solidFill>
              </a:rPr>
              <a:t>. 60-65)</a:t>
            </a:r>
          </a:p>
        </p:txBody>
      </p:sp>
      <p:sp>
        <p:nvSpPr>
          <p:cNvPr id="4" name="Slide Number Placeholder 3"/>
          <p:cNvSpPr>
            <a:spLocks noGrp="1"/>
          </p:cNvSpPr>
          <p:nvPr>
            <p:ph type="sldNum" sz="quarter" idx="12"/>
          </p:nvPr>
        </p:nvSpPr>
        <p:spPr/>
        <p:txBody>
          <a:bodyPr/>
          <a:lstStyle/>
          <a:p>
            <a:fld id="{600857A6-B069-5747-8C2C-4237D03FF20B}" type="slidenum">
              <a:rPr lang="en-US" smtClean="0"/>
              <a:t>131</a:t>
            </a:fld>
            <a:endParaRPr lang="en-US"/>
          </a:p>
        </p:txBody>
      </p:sp>
    </p:spTree>
    <p:extLst>
      <p:ext uri="{BB962C8B-B14F-4D97-AF65-F5344CB8AC3E}">
        <p14:creationId xmlns:p14="http://schemas.microsoft.com/office/powerpoint/2010/main" val="36539884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1703"/>
            <a:ext cx="8229600" cy="956754"/>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457200" y="1108457"/>
            <a:ext cx="8540496" cy="4641086"/>
          </a:xfrm>
        </p:spPr>
        <p:txBody>
          <a:bodyPr>
            <a:normAutofit lnSpcReduction="10000"/>
          </a:bodyPr>
          <a:lstStyle/>
          <a:p>
            <a:pPr marL="0" indent="0">
              <a:lnSpc>
                <a:spcPct val="100000"/>
              </a:lnSpc>
              <a:buNone/>
            </a:pPr>
            <a:r>
              <a:rPr lang="en-US" sz="2800" dirty="0">
                <a:solidFill>
                  <a:srgbClr val="FF0000"/>
                </a:solidFill>
              </a:rPr>
              <a:t>3) </a:t>
            </a:r>
            <a:r>
              <a:rPr lang="en-CA" sz="2800" b="1" dirty="0">
                <a:solidFill>
                  <a:srgbClr val="FFFF00"/>
                </a:solidFill>
              </a:rPr>
              <a:t>When Considering the “Nature of the Trade” Under Section 6(5) of the Act</a:t>
            </a:r>
            <a:r>
              <a:rPr lang="en-CA" sz="2800" b="1" dirty="0">
                <a:solidFill>
                  <a:srgbClr val="FF0000"/>
                </a:solidFill>
              </a:rPr>
              <a:t>,</a:t>
            </a:r>
            <a:r>
              <a:rPr lang="en-CA" sz="2800" b="1" dirty="0">
                <a:solidFill>
                  <a:srgbClr val="FFFF00"/>
                </a:solidFill>
              </a:rPr>
              <a:t> What Effect Does the Nature and Cost of the Wares or Services Have on the Confusion Analysis</a:t>
            </a:r>
            <a:r>
              <a:rPr lang="en-CA" sz="2800" b="1" dirty="0">
                <a:solidFill>
                  <a:srgbClr val="FF0000"/>
                </a:solidFill>
              </a:rPr>
              <a:t>?</a:t>
            </a:r>
            <a:endParaRPr lang="en-CA" sz="2800" dirty="0">
              <a:solidFill>
                <a:srgbClr val="FF0000"/>
              </a:solidFill>
            </a:endParaRPr>
          </a:p>
          <a:p>
            <a:pPr marL="342900" lvl="1" indent="-342900">
              <a:lnSpc>
                <a:spcPct val="100000"/>
              </a:lnSpc>
              <a:buFont typeface="Arial"/>
              <a:buChar char="•"/>
            </a:pPr>
            <a:r>
              <a:rPr lang="en-US" sz="2800" dirty="0">
                <a:solidFill>
                  <a:schemeClr val="bg1"/>
                </a:solidFill>
              </a:rPr>
              <a:t>The test is one of first impression (even if consumers shopping for expensive wares or services might be more alert, aware of TMs)</a:t>
            </a:r>
          </a:p>
          <a:p>
            <a:pPr marL="342900" lvl="1" indent="-342900">
              <a:lnSpc>
                <a:spcPct val="100000"/>
              </a:lnSpc>
            </a:pPr>
            <a:r>
              <a:rPr lang="en-CA" sz="2800" dirty="0">
                <a:solidFill>
                  <a:schemeClr val="bg1"/>
                </a:solidFill>
              </a:rPr>
              <a:t>Careful research which may later remedy confusion does not mean that no confusion ever existed or that it will not continue to exist in the minds of consumers who did not carry out that research. (</a:t>
            </a:r>
            <a:r>
              <a:rPr lang="en-CA" sz="2800" dirty="0" err="1">
                <a:solidFill>
                  <a:schemeClr val="bg1"/>
                </a:solidFill>
              </a:rPr>
              <a:t>para</a:t>
            </a:r>
            <a:r>
              <a:rPr lang="en-CA" sz="2800" dirty="0">
                <a:solidFill>
                  <a:schemeClr val="bg1"/>
                </a:solidFill>
              </a:rPr>
              <a:t>. 72)</a:t>
            </a:r>
            <a:endParaRPr lang="en-US" sz="28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132</a:t>
            </a:fld>
            <a:endParaRPr lang="en-US"/>
          </a:p>
        </p:txBody>
      </p:sp>
    </p:spTree>
    <p:extLst>
      <p:ext uri="{BB962C8B-B14F-4D97-AF65-F5344CB8AC3E}">
        <p14:creationId xmlns:p14="http://schemas.microsoft.com/office/powerpoint/2010/main" val="22222185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20178"/>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200" y="1431542"/>
            <a:ext cx="8577072" cy="4493769"/>
          </a:xfrm>
        </p:spPr>
        <p:txBody>
          <a:bodyPr>
            <a:normAutofit lnSpcReduction="10000"/>
          </a:bodyPr>
          <a:lstStyle/>
          <a:p>
            <a:pPr marL="0" indent="0">
              <a:lnSpc>
                <a:spcPct val="100000"/>
              </a:lnSpc>
              <a:buNone/>
            </a:pPr>
            <a:r>
              <a:rPr lang="en-US" sz="3200" b="1" dirty="0">
                <a:solidFill>
                  <a:srgbClr val="FF0000"/>
                </a:solidFill>
              </a:rPr>
              <a:t>4) </a:t>
            </a:r>
            <a:r>
              <a:rPr lang="en-US" sz="3200" b="1" dirty="0">
                <a:solidFill>
                  <a:srgbClr val="FFFF00"/>
                </a:solidFill>
              </a:rPr>
              <a:t>Relevance of expert evidence</a:t>
            </a:r>
          </a:p>
          <a:p>
            <a:pPr>
              <a:lnSpc>
                <a:spcPct val="100000"/>
              </a:lnSpc>
            </a:pPr>
            <a:r>
              <a:rPr lang="en-US" sz="3200" dirty="0">
                <a:solidFill>
                  <a:srgbClr val="FFFF00"/>
                </a:solidFill>
              </a:rPr>
              <a:t>Necessity &amp; relevance </a:t>
            </a:r>
            <a:r>
              <a:rPr lang="en-US" sz="3200" dirty="0">
                <a:solidFill>
                  <a:schemeClr val="bg1"/>
                </a:solidFill>
              </a:rPr>
              <a:t>of expert evidence </a:t>
            </a:r>
            <a:r>
              <a:rPr lang="en-US" sz="3200" dirty="0">
                <a:solidFill>
                  <a:srgbClr val="FF0000"/>
                </a:solidFill>
              </a:rPr>
              <a:t>should be questioned</a:t>
            </a:r>
            <a:r>
              <a:rPr lang="en-US" sz="3200" dirty="0">
                <a:solidFill>
                  <a:schemeClr val="bg1"/>
                </a:solidFill>
              </a:rPr>
              <a:t> before such evidence is admitted (para. 99)</a:t>
            </a:r>
          </a:p>
          <a:p>
            <a:pPr>
              <a:lnSpc>
                <a:spcPct val="100000"/>
              </a:lnSpc>
            </a:pPr>
            <a:r>
              <a:rPr lang="en-US" sz="3200" dirty="0">
                <a:solidFill>
                  <a:srgbClr val="FFFF00"/>
                </a:solidFill>
              </a:rPr>
              <a:t>Judges should use</a:t>
            </a:r>
            <a:r>
              <a:rPr lang="en-US" sz="3200" dirty="0">
                <a:solidFill>
                  <a:schemeClr val="bg1"/>
                </a:solidFill>
              </a:rPr>
              <a:t> </a:t>
            </a:r>
            <a:r>
              <a:rPr lang="en-US" sz="3200" dirty="0">
                <a:solidFill>
                  <a:srgbClr val="FF0000"/>
                </a:solidFill>
              </a:rPr>
              <a:t>their own </a:t>
            </a:r>
            <a:r>
              <a:rPr lang="en-US" sz="3200" dirty="0">
                <a:solidFill>
                  <a:srgbClr val="FFFF00"/>
                </a:solidFill>
              </a:rPr>
              <a:t>common sense to determine whether</a:t>
            </a:r>
            <a:r>
              <a:rPr lang="en-US" sz="3200" dirty="0">
                <a:solidFill>
                  <a:schemeClr val="bg1"/>
                </a:solidFill>
              </a:rPr>
              <a:t> the </a:t>
            </a:r>
            <a:r>
              <a:rPr lang="en-US" sz="3200" dirty="0">
                <a:solidFill>
                  <a:srgbClr val="FF0000"/>
                </a:solidFill>
              </a:rPr>
              <a:t>casual consumer </a:t>
            </a:r>
            <a:r>
              <a:rPr lang="en-US" sz="3200" dirty="0">
                <a:solidFill>
                  <a:schemeClr val="bg1"/>
                </a:solidFill>
              </a:rPr>
              <a:t>would likely be </a:t>
            </a:r>
            <a:r>
              <a:rPr lang="en-US" sz="3200" dirty="0">
                <a:solidFill>
                  <a:srgbClr val="FF0000"/>
                </a:solidFill>
                <a:latin typeface="Comic Sans MS" panose="030F0902030302020204" pitchFamily="66" charset="0"/>
              </a:rPr>
              <a:t>confused</a:t>
            </a:r>
            <a:r>
              <a:rPr lang="en-US" sz="3200" dirty="0">
                <a:solidFill>
                  <a:schemeClr val="bg1"/>
                </a:solidFill>
              </a:rPr>
              <a:t> in cases of wares or services being marketed to the general public (</a:t>
            </a:r>
            <a:r>
              <a:rPr lang="en-US" sz="3200" dirty="0" err="1">
                <a:solidFill>
                  <a:schemeClr val="bg1"/>
                </a:solidFill>
              </a:rPr>
              <a:t>para</a:t>
            </a:r>
            <a:r>
              <a:rPr lang="en-US" sz="3200" dirty="0">
                <a:solidFill>
                  <a:schemeClr val="bg1"/>
                </a:solidFill>
              </a:rPr>
              <a:t>. 92)</a:t>
            </a:r>
          </a:p>
          <a:p>
            <a:pPr>
              <a:lnSpc>
                <a:spcPct val="100000"/>
              </a:lnSpc>
            </a:pPr>
            <a:r>
              <a:rPr lang="en-US" sz="3200" dirty="0">
                <a:solidFill>
                  <a:srgbClr val="FFFF00"/>
                </a:solidFill>
              </a:rPr>
              <a:t>Surveys</a:t>
            </a:r>
            <a:r>
              <a:rPr lang="en-US" sz="3200" dirty="0">
                <a:solidFill>
                  <a:schemeClr val="bg1"/>
                </a:solidFill>
              </a:rPr>
              <a:t> can be </a:t>
            </a:r>
            <a:r>
              <a:rPr lang="en-US" sz="3200" dirty="0">
                <a:solidFill>
                  <a:srgbClr val="FFFF00"/>
                </a:solidFill>
              </a:rPr>
              <a:t>valuable</a:t>
            </a:r>
            <a:r>
              <a:rPr lang="en-US" sz="3200" dirty="0">
                <a:solidFill>
                  <a:schemeClr val="bg1"/>
                </a:solidFill>
              </a:rPr>
              <a:t> (</a:t>
            </a:r>
            <a:r>
              <a:rPr lang="en-US" sz="3200" dirty="0" err="1">
                <a:solidFill>
                  <a:schemeClr val="bg1"/>
                </a:solidFill>
              </a:rPr>
              <a:t>para</a:t>
            </a:r>
            <a:r>
              <a:rPr lang="en-US" sz="3200" dirty="0">
                <a:solidFill>
                  <a:schemeClr val="bg1"/>
                </a:solidFill>
              </a:rPr>
              <a:t>. 93)</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133</a:t>
            </a:fld>
            <a:endParaRPr lang="en-US"/>
          </a:p>
        </p:txBody>
      </p:sp>
    </p:spTree>
    <p:extLst>
      <p:ext uri="{BB962C8B-B14F-4D97-AF65-F5344CB8AC3E}">
        <p14:creationId xmlns:p14="http://schemas.microsoft.com/office/powerpoint/2010/main" val="11253081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687889"/>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dirty="0">
                <a:solidFill>
                  <a:schemeClr val="bg1"/>
                </a:solidFill>
              </a:rPr>
              <a:t>	</a:t>
            </a:r>
          </a:p>
        </p:txBody>
      </p:sp>
      <p:sp>
        <p:nvSpPr>
          <p:cNvPr id="2" name="Content Placeholder 1"/>
          <p:cNvSpPr>
            <a:spLocks noGrp="1"/>
          </p:cNvSpPr>
          <p:nvPr>
            <p:ph idx="1"/>
          </p:nvPr>
        </p:nvSpPr>
        <p:spPr>
          <a:xfrm>
            <a:off x="300789" y="927983"/>
            <a:ext cx="8843211" cy="4991554"/>
          </a:xfrm>
        </p:spPr>
        <p:txBody>
          <a:bodyPr>
            <a:normAutofit fontScale="85000" lnSpcReduction="10000"/>
          </a:bodyPr>
          <a:lstStyle/>
          <a:p>
            <a:pPr marL="0" indent="0">
              <a:lnSpc>
                <a:spcPct val="120000"/>
              </a:lnSpc>
              <a:buNone/>
            </a:pPr>
            <a:r>
              <a:rPr lang="en-US" u="sng" dirty="0">
                <a:solidFill>
                  <a:srgbClr val="00B0F0"/>
                </a:solidFill>
              </a:rPr>
              <a:t>Masterpiece Inc. v. </a:t>
            </a:r>
            <a:r>
              <a:rPr lang="en-US" u="sng" dirty="0" err="1">
                <a:solidFill>
                  <a:srgbClr val="00B0F0"/>
                </a:solidFill>
              </a:rPr>
              <a:t>Alavida</a:t>
            </a:r>
            <a:r>
              <a:rPr lang="en-US" u="sng" dirty="0">
                <a:solidFill>
                  <a:srgbClr val="00B0F0"/>
                </a:solidFill>
              </a:rPr>
              <a:t> Lifestyles Inc</a:t>
            </a:r>
            <a:r>
              <a:rPr lang="en-US" dirty="0">
                <a:solidFill>
                  <a:srgbClr val="00B0F0"/>
                </a:solidFill>
              </a:rPr>
              <a:t>., </a:t>
            </a:r>
            <a:r>
              <a:rPr lang="en-US" dirty="0">
                <a:solidFill>
                  <a:schemeClr val="bg1"/>
                </a:solidFill>
              </a:rPr>
              <a:t>2011 SCC 27</a:t>
            </a:r>
          </a:p>
          <a:p>
            <a:pPr>
              <a:lnSpc>
                <a:spcPct val="120000"/>
              </a:lnSpc>
            </a:pPr>
            <a:r>
              <a:rPr lang="en-CA" dirty="0">
                <a:solidFill>
                  <a:schemeClr val="bg1"/>
                </a:solidFill>
              </a:rPr>
              <a:t>Decision </a:t>
            </a:r>
            <a:r>
              <a:rPr lang="en-CA" dirty="0">
                <a:solidFill>
                  <a:srgbClr val="FFFF00"/>
                </a:solidFill>
              </a:rPr>
              <a:t>clarifies several issues </a:t>
            </a:r>
            <a:r>
              <a:rPr lang="en-CA" dirty="0">
                <a:solidFill>
                  <a:schemeClr val="bg1"/>
                </a:solidFill>
              </a:rPr>
              <a:t>related to the </a:t>
            </a:r>
            <a:r>
              <a:rPr lang="en-CA" dirty="0">
                <a:solidFill>
                  <a:srgbClr val="FF0000"/>
                </a:solidFill>
                <a:latin typeface="Comic Sans MS" panose="030F0902030302020204" pitchFamily="66" charset="0"/>
              </a:rPr>
              <a:t>confusion</a:t>
            </a:r>
            <a:r>
              <a:rPr lang="en-CA" dirty="0">
                <a:solidFill>
                  <a:srgbClr val="FF0000"/>
                </a:solidFill>
              </a:rPr>
              <a:t> analysis</a:t>
            </a:r>
            <a:r>
              <a:rPr lang="en-CA" dirty="0">
                <a:solidFill>
                  <a:schemeClr val="bg1"/>
                </a:solidFill>
              </a:rPr>
              <a:t>. </a:t>
            </a:r>
          </a:p>
          <a:p>
            <a:pPr>
              <a:lnSpc>
                <a:spcPct val="120000"/>
              </a:lnSpc>
            </a:pPr>
            <a:r>
              <a:rPr lang="en-CA" dirty="0">
                <a:solidFill>
                  <a:schemeClr val="bg1"/>
                </a:solidFill>
              </a:rPr>
              <a:t>Question dealt with in this case is [para2] </a:t>
            </a:r>
            <a:r>
              <a:rPr lang="en-CA" dirty="0">
                <a:solidFill>
                  <a:srgbClr val="FFFF00"/>
                </a:solidFill>
              </a:rPr>
              <a:t>whether the trade-mark “Masterpiece Living”, </a:t>
            </a:r>
            <a:r>
              <a:rPr lang="en-CA" dirty="0">
                <a:solidFill>
                  <a:schemeClr val="bg1"/>
                </a:solidFill>
              </a:rPr>
              <a:t>proposed and subsequently </a:t>
            </a:r>
            <a:r>
              <a:rPr lang="en-CA" dirty="0">
                <a:solidFill>
                  <a:srgbClr val="FFFF00"/>
                </a:solidFill>
              </a:rPr>
              <a:t>registered by </a:t>
            </a:r>
            <a:r>
              <a:rPr lang="en-CA" dirty="0" err="1">
                <a:solidFill>
                  <a:srgbClr val="FFFF00"/>
                </a:solidFill>
              </a:rPr>
              <a:t>Alavida</a:t>
            </a:r>
            <a:r>
              <a:rPr lang="en-CA" dirty="0">
                <a:solidFill>
                  <a:srgbClr val="FFFF00"/>
                </a:solidFill>
              </a:rPr>
              <a:t> Lifestyles </a:t>
            </a:r>
            <a:r>
              <a:rPr lang="en-CA" dirty="0">
                <a:solidFill>
                  <a:schemeClr val="bg1"/>
                </a:solidFill>
              </a:rPr>
              <a:t>Inc. (“</a:t>
            </a:r>
            <a:r>
              <a:rPr lang="en-CA" dirty="0" err="1">
                <a:solidFill>
                  <a:schemeClr val="bg1"/>
                </a:solidFill>
              </a:rPr>
              <a:t>Alavida</a:t>
            </a:r>
            <a:r>
              <a:rPr lang="en-CA" dirty="0">
                <a:solidFill>
                  <a:schemeClr val="bg1"/>
                </a:solidFill>
              </a:rPr>
              <a:t>”), a company </a:t>
            </a:r>
            <a:r>
              <a:rPr lang="en-CA" dirty="0">
                <a:solidFill>
                  <a:srgbClr val="FF0000"/>
                </a:solidFill>
              </a:rPr>
              <a:t>entering</a:t>
            </a:r>
            <a:r>
              <a:rPr lang="en-CA" dirty="0">
                <a:solidFill>
                  <a:schemeClr val="bg1"/>
                </a:solidFill>
              </a:rPr>
              <a:t> the </a:t>
            </a:r>
            <a:r>
              <a:rPr lang="en-CA" dirty="0">
                <a:solidFill>
                  <a:srgbClr val="FFFF00"/>
                </a:solidFill>
              </a:rPr>
              <a:t>retirement residence industry in Ontario</a:t>
            </a:r>
            <a:r>
              <a:rPr lang="en-CA" dirty="0">
                <a:solidFill>
                  <a:schemeClr val="bg1"/>
                </a:solidFill>
              </a:rPr>
              <a:t>, was [at the time it applied for registration – namely December 1, 2005] </a:t>
            </a:r>
            <a:r>
              <a:rPr lang="en-CA" dirty="0">
                <a:solidFill>
                  <a:srgbClr val="FF0000"/>
                </a:solidFill>
                <a:latin typeface="Comic Sans MS" panose="030F0902030302020204" pitchFamily="66" charset="0"/>
              </a:rPr>
              <a:t>confusing</a:t>
            </a:r>
            <a:r>
              <a:rPr lang="en-CA" dirty="0">
                <a:solidFill>
                  <a:schemeClr val="bg1"/>
                </a:solidFill>
              </a:rPr>
              <a:t> </a:t>
            </a:r>
            <a:r>
              <a:rPr lang="en-CA" dirty="0">
                <a:solidFill>
                  <a:srgbClr val="FFFF00"/>
                </a:solidFill>
              </a:rPr>
              <a:t>with the </a:t>
            </a:r>
            <a:r>
              <a:rPr lang="en-CA" dirty="0">
                <a:solidFill>
                  <a:srgbClr val="FF0000"/>
                </a:solidFill>
              </a:rPr>
              <a:t>unregistered trade-marks or trade-name </a:t>
            </a:r>
            <a:r>
              <a:rPr lang="en-CA" dirty="0">
                <a:solidFill>
                  <a:srgbClr val="FFFF00"/>
                </a:solidFill>
              </a:rPr>
              <a:t>previously used by </a:t>
            </a:r>
            <a:r>
              <a:rPr lang="en-CA" dirty="0">
                <a:solidFill>
                  <a:schemeClr val="bg1"/>
                </a:solidFill>
              </a:rPr>
              <a:t>another company, </a:t>
            </a:r>
            <a:r>
              <a:rPr lang="en-CA" dirty="0">
                <a:solidFill>
                  <a:srgbClr val="FFFF00"/>
                </a:solidFill>
              </a:rPr>
              <a:t>Masterpiece Inc. in the retirement residence industry in Alberta </a:t>
            </a:r>
            <a:r>
              <a:rPr lang="en-CA" dirty="0">
                <a:solidFill>
                  <a:schemeClr val="bg1"/>
                </a:solidFill>
              </a:rPr>
              <a:t>(marks which included “Masterpiece the Art of Living”, “Masterpiece and the Art of Retirement Living”, and a stylized word “Masterpiece” alongside a butterfly logo).</a:t>
            </a:r>
          </a:p>
          <a:p>
            <a:pPr>
              <a:lnSpc>
                <a:spcPct val="120000"/>
              </a:lnSpc>
            </a:pPr>
            <a:r>
              <a:rPr lang="en-CA" dirty="0">
                <a:solidFill>
                  <a:schemeClr val="bg1"/>
                </a:solidFill>
              </a:rPr>
              <a:t>Shortly after </a:t>
            </a:r>
            <a:r>
              <a:rPr lang="en-CA" dirty="0" err="1">
                <a:solidFill>
                  <a:schemeClr val="bg1"/>
                </a:solidFill>
              </a:rPr>
              <a:t>Alavida’s</a:t>
            </a:r>
            <a:r>
              <a:rPr lang="en-CA" dirty="0">
                <a:solidFill>
                  <a:schemeClr val="bg1"/>
                </a:solidFill>
              </a:rPr>
              <a:t> application, Masterpiece Inc. also started to use the TM “Masterpiece Living”.</a:t>
            </a:r>
          </a:p>
          <a:p>
            <a:pPr>
              <a:lnSpc>
                <a:spcPct val="120000"/>
              </a:lnSpc>
            </a:pPr>
            <a:r>
              <a:rPr lang="en-CA" dirty="0">
                <a:solidFill>
                  <a:schemeClr val="bg1"/>
                </a:solidFill>
              </a:rPr>
              <a:t>January 2006 – Masterpiece Inc. applied to register Masterpiece as a TM; June 2006, it applied to register the TM Masterpiece Living. Both applications were denied on the basis that they were confusing with </a:t>
            </a:r>
            <a:r>
              <a:rPr lang="en-CA" dirty="0" err="1">
                <a:solidFill>
                  <a:schemeClr val="bg1"/>
                </a:solidFill>
              </a:rPr>
              <a:t>Alavida’s</a:t>
            </a:r>
            <a:r>
              <a:rPr lang="en-CA" dirty="0">
                <a:solidFill>
                  <a:schemeClr val="bg1"/>
                </a:solidFill>
              </a:rPr>
              <a:t> TM “Masterpiece Living” </a:t>
            </a:r>
          </a:p>
          <a:p>
            <a:pPr>
              <a:lnSpc>
                <a:spcPct val="120000"/>
              </a:lnSpc>
            </a:pPr>
            <a:r>
              <a:rPr lang="en-CA" dirty="0">
                <a:solidFill>
                  <a:srgbClr val="FFFF00"/>
                </a:solidFill>
              </a:rPr>
              <a:t>Masterpiece Inc. then started this application to expunge </a:t>
            </a:r>
            <a:r>
              <a:rPr lang="en-CA" dirty="0" err="1">
                <a:solidFill>
                  <a:srgbClr val="FFFF00"/>
                </a:solidFill>
              </a:rPr>
              <a:t>Alavida’s</a:t>
            </a:r>
            <a:r>
              <a:rPr lang="en-CA" dirty="0">
                <a:solidFill>
                  <a:srgbClr val="FFFF00"/>
                </a:solidFill>
              </a:rPr>
              <a:t> registration of the term “Masterpiece Living”.</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134</a:t>
            </a:fld>
            <a:endParaRPr lang="en-US"/>
          </a:p>
        </p:txBody>
      </p:sp>
    </p:spTree>
    <p:extLst>
      <p:ext uri="{BB962C8B-B14F-4D97-AF65-F5344CB8AC3E}">
        <p14:creationId xmlns:p14="http://schemas.microsoft.com/office/powerpoint/2010/main" val="38100560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259"/>
            <a:ext cx="8229600" cy="68788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88758" y="962526"/>
            <a:ext cx="8674768" cy="4787017"/>
          </a:xfrm>
        </p:spPr>
        <p:txBody>
          <a:bodyPr>
            <a:normAutofit lnSpcReduction="10000"/>
          </a:bodyPr>
          <a:lstStyle/>
          <a:p>
            <a:pPr marL="0" indent="0">
              <a:lnSpc>
                <a:spcPct val="100000"/>
              </a:lnSpc>
              <a:buNone/>
            </a:pPr>
            <a:r>
              <a:rPr lang="en-CA" sz="2800" b="1" dirty="0">
                <a:solidFill>
                  <a:schemeClr val="bg1"/>
                </a:solidFill>
              </a:rPr>
              <a:t>A few aspects of this decision </a:t>
            </a:r>
            <a:r>
              <a:rPr lang="en-CA" sz="2800" b="1" dirty="0">
                <a:solidFill>
                  <a:srgbClr val="FFFF00"/>
                </a:solidFill>
              </a:rPr>
              <a:t>worth highlighting</a:t>
            </a:r>
            <a:r>
              <a:rPr lang="en-CA" sz="2800" b="1" dirty="0">
                <a:solidFill>
                  <a:srgbClr val="FF0000"/>
                </a:solidFill>
              </a:rPr>
              <a:t>: </a:t>
            </a:r>
          </a:p>
          <a:p>
            <a:pPr marL="457200" lvl="0" indent="-457200">
              <a:lnSpc>
                <a:spcPct val="100000"/>
              </a:lnSpc>
              <a:buFont typeface="+mj-lt"/>
              <a:buAutoNum type="arabicPeriod"/>
            </a:pPr>
            <a:r>
              <a:rPr lang="en-CA" sz="2800" dirty="0">
                <a:solidFill>
                  <a:schemeClr val="bg1"/>
                </a:solidFill>
              </a:rPr>
              <a:t>The possible </a:t>
            </a:r>
            <a:r>
              <a:rPr lang="en-CA" sz="2800" dirty="0">
                <a:solidFill>
                  <a:srgbClr val="FFFF00"/>
                </a:solidFill>
              </a:rPr>
              <a:t>relevance of </a:t>
            </a:r>
            <a:r>
              <a:rPr lang="en-CA" sz="2800" dirty="0">
                <a:solidFill>
                  <a:schemeClr val="bg1"/>
                </a:solidFill>
              </a:rPr>
              <a:t>the </a:t>
            </a:r>
            <a:r>
              <a:rPr lang="en-CA" sz="2800" dirty="0">
                <a:solidFill>
                  <a:srgbClr val="FFFF00"/>
                </a:solidFill>
              </a:rPr>
              <a:t>location</a:t>
            </a:r>
            <a:r>
              <a:rPr lang="en-CA" sz="2800" dirty="0">
                <a:solidFill>
                  <a:schemeClr val="bg1"/>
                </a:solidFill>
              </a:rPr>
              <a:t> where a mark is used when engaging </a:t>
            </a:r>
            <a:r>
              <a:rPr lang="en-CA" sz="2800" dirty="0">
                <a:solidFill>
                  <a:srgbClr val="FF0000"/>
                </a:solidFill>
              </a:rPr>
              <a:t>in the </a:t>
            </a:r>
            <a:r>
              <a:rPr lang="en-CA" sz="2800" dirty="0">
                <a:solidFill>
                  <a:srgbClr val="FF0000"/>
                </a:solidFill>
                <a:latin typeface="Comic Sans MS" panose="030F0902030302020204" pitchFamily="66" charset="0"/>
              </a:rPr>
              <a:t>confusion</a:t>
            </a:r>
            <a:r>
              <a:rPr lang="en-CA" sz="2800" dirty="0">
                <a:solidFill>
                  <a:srgbClr val="FF0000"/>
                </a:solidFill>
              </a:rPr>
              <a:t> analysis</a:t>
            </a:r>
          </a:p>
          <a:p>
            <a:pPr marL="457200" lvl="0" indent="-457200">
              <a:lnSpc>
                <a:spcPct val="100000"/>
              </a:lnSpc>
              <a:buFont typeface="+mj-lt"/>
              <a:buAutoNum type="arabicPeriod"/>
            </a:pPr>
            <a:r>
              <a:rPr lang="en-CA" sz="2800" dirty="0">
                <a:solidFill>
                  <a:schemeClr val="bg1"/>
                </a:solidFill>
              </a:rPr>
              <a:t>The considerations applicable in </a:t>
            </a:r>
            <a:r>
              <a:rPr lang="en-CA" sz="2800" dirty="0">
                <a:solidFill>
                  <a:srgbClr val="FFFF00"/>
                </a:solidFill>
              </a:rPr>
              <a:t>assessing the resemblance between a proposed use TM and an existing unregistered TM</a:t>
            </a:r>
          </a:p>
          <a:p>
            <a:pPr marL="457200" lvl="0" indent="-457200">
              <a:lnSpc>
                <a:spcPct val="100000"/>
              </a:lnSpc>
              <a:buFont typeface="+mj-lt"/>
              <a:buAutoNum type="arabicPeriod"/>
            </a:pPr>
            <a:r>
              <a:rPr lang="en-CA" sz="2800" dirty="0">
                <a:solidFill>
                  <a:schemeClr val="bg1"/>
                </a:solidFill>
              </a:rPr>
              <a:t>The </a:t>
            </a:r>
            <a:r>
              <a:rPr lang="en-CA" sz="2800" dirty="0">
                <a:solidFill>
                  <a:srgbClr val="FFFF00"/>
                </a:solidFill>
              </a:rPr>
              <a:t>impact of the nature and cost of the wares or services </a:t>
            </a:r>
            <a:r>
              <a:rPr lang="en-CA" sz="2800" dirty="0">
                <a:solidFill>
                  <a:srgbClr val="FF0000"/>
                </a:solidFill>
              </a:rPr>
              <a:t>on the </a:t>
            </a:r>
            <a:r>
              <a:rPr lang="en-CA" sz="2800" dirty="0">
                <a:solidFill>
                  <a:srgbClr val="FF0000"/>
                </a:solidFill>
                <a:latin typeface="Comic Sans MS" panose="030F0902030302020204" pitchFamily="66" charset="0"/>
              </a:rPr>
              <a:t>confusion</a:t>
            </a:r>
            <a:r>
              <a:rPr lang="en-CA" sz="2800" dirty="0">
                <a:solidFill>
                  <a:srgbClr val="FF0000"/>
                </a:solidFill>
              </a:rPr>
              <a:t> analysis</a:t>
            </a:r>
            <a:r>
              <a:rPr lang="en-CA" sz="2800" dirty="0">
                <a:solidFill>
                  <a:schemeClr val="bg1"/>
                </a:solidFill>
              </a:rPr>
              <a:t> (particularly the nature of the trade consideration)</a:t>
            </a:r>
          </a:p>
          <a:p>
            <a:pPr marL="457200" lvl="0" indent="-457200">
              <a:lnSpc>
                <a:spcPct val="100000"/>
              </a:lnSpc>
              <a:buFont typeface="+mj-lt"/>
              <a:buAutoNum type="arabicPeriod"/>
            </a:pPr>
            <a:r>
              <a:rPr lang="en-CA" sz="2800" dirty="0">
                <a:solidFill>
                  <a:schemeClr val="bg1"/>
                </a:solidFill>
              </a:rPr>
              <a:t>Relevance of </a:t>
            </a:r>
            <a:r>
              <a:rPr lang="en-CA" sz="2800" dirty="0">
                <a:solidFill>
                  <a:srgbClr val="FFFF00"/>
                </a:solidFill>
              </a:rPr>
              <a:t>expert evidence </a:t>
            </a:r>
            <a:r>
              <a:rPr lang="en-CA" sz="2800" dirty="0">
                <a:solidFill>
                  <a:schemeClr val="bg1"/>
                </a:solidFill>
              </a:rPr>
              <a:t>in TM/TN </a:t>
            </a:r>
            <a:r>
              <a:rPr lang="en-CA" sz="2800" dirty="0">
                <a:solidFill>
                  <a:srgbClr val="FF0000"/>
                </a:solidFill>
                <a:latin typeface="Comic Sans MS" panose="030F0902030302020204" pitchFamily="66" charset="0"/>
              </a:rPr>
              <a:t>confusion</a:t>
            </a:r>
            <a:r>
              <a:rPr lang="en-CA" sz="2800" dirty="0">
                <a:solidFill>
                  <a:schemeClr val="bg1"/>
                </a:solidFill>
              </a:rPr>
              <a:t> cases.</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135</a:t>
            </a:fld>
            <a:endParaRPr lang="en-US"/>
          </a:p>
        </p:txBody>
      </p:sp>
    </p:spTree>
    <p:extLst>
      <p:ext uri="{BB962C8B-B14F-4D97-AF65-F5344CB8AC3E}">
        <p14:creationId xmlns:p14="http://schemas.microsoft.com/office/powerpoint/2010/main" val="22897918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6"/>
            <a:ext cx="8229600" cy="658051"/>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endParaRPr lang="en-US" baseline="30000" dirty="0">
              <a:solidFill>
                <a:schemeClr val="bg1"/>
              </a:solidFill>
              <a:latin typeface="Comic Sans MS" panose="030F0902030302020204" pitchFamily="66" charset="0"/>
            </a:endParaRPr>
          </a:p>
        </p:txBody>
      </p:sp>
      <p:sp>
        <p:nvSpPr>
          <p:cNvPr id="2" name="Content Placeholder 1"/>
          <p:cNvSpPr>
            <a:spLocks noGrp="1"/>
          </p:cNvSpPr>
          <p:nvPr>
            <p:ph idx="1"/>
          </p:nvPr>
        </p:nvSpPr>
        <p:spPr>
          <a:xfrm>
            <a:off x="457200" y="798578"/>
            <a:ext cx="8564880" cy="5126734"/>
          </a:xfrm>
        </p:spPr>
        <p:txBody>
          <a:bodyPr>
            <a:normAutofit lnSpcReduction="10000"/>
          </a:bodyPr>
          <a:lstStyle/>
          <a:p>
            <a:pPr marL="0" indent="0">
              <a:lnSpc>
                <a:spcPct val="120000"/>
              </a:lnSpc>
              <a:buNone/>
            </a:pPr>
            <a:r>
              <a:rPr lang="en-US" i="1" dirty="0">
                <a:solidFill>
                  <a:srgbClr val="00B0F0"/>
                </a:solidFill>
              </a:rPr>
              <a:t>Masterpiece Inc. v. </a:t>
            </a:r>
            <a:r>
              <a:rPr lang="en-US" i="1" dirty="0" err="1">
                <a:solidFill>
                  <a:srgbClr val="00B0F0"/>
                </a:solidFill>
              </a:rPr>
              <a:t>Alavida</a:t>
            </a:r>
            <a:r>
              <a:rPr lang="en-US" i="1" dirty="0">
                <a:solidFill>
                  <a:srgbClr val="00B0F0"/>
                </a:solidFill>
              </a:rPr>
              <a:t> Lifestyles Inc., </a:t>
            </a:r>
            <a:r>
              <a:rPr lang="en-US" dirty="0">
                <a:solidFill>
                  <a:schemeClr val="bg1"/>
                </a:solidFill>
              </a:rPr>
              <a:t>2011 SCC 27</a:t>
            </a:r>
            <a:endParaRPr lang="en-CA" b="1" dirty="0">
              <a:solidFill>
                <a:schemeClr val="bg1"/>
              </a:solidFill>
            </a:endParaRPr>
          </a:p>
          <a:p>
            <a:pPr marL="0" indent="0">
              <a:lnSpc>
                <a:spcPct val="120000"/>
              </a:lnSpc>
              <a:buNone/>
            </a:pPr>
            <a:r>
              <a:rPr lang="en-CA" b="1" dirty="0">
                <a:solidFill>
                  <a:srgbClr val="FF0000"/>
                </a:solidFill>
              </a:rPr>
              <a:t>First</a:t>
            </a:r>
            <a:r>
              <a:rPr lang="en-CA" b="1" dirty="0">
                <a:solidFill>
                  <a:schemeClr val="bg1"/>
                </a:solidFill>
              </a:rPr>
              <a:t>: </a:t>
            </a:r>
            <a:r>
              <a:rPr lang="en-CA" b="1" dirty="0">
                <a:solidFill>
                  <a:srgbClr val="FFFF00"/>
                </a:solidFill>
              </a:rPr>
              <a:t>The SCC dealt with the issue of whether “the location where a mark is used is relevant when considering the likelihood of confusion between an applied for or registered TM and a prior unregistered TM or TN”</a:t>
            </a:r>
            <a:endParaRPr lang="en-CA" dirty="0">
              <a:solidFill>
                <a:srgbClr val="FFFF00"/>
              </a:solidFill>
            </a:endParaRPr>
          </a:p>
          <a:p>
            <a:pPr>
              <a:lnSpc>
                <a:spcPct val="120000"/>
              </a:lnSpc>
            </a:pPr>
            <a:r>
              <a:rPr lang="en-CA" dirty="0">
                <a:solidFill>
                  <a:schemeClr val="bg1"/>
                </a:solidFill>
              </a:rPr>
              <a:t>Or – </a:t>
            </a:r>
            <a:r>
              <a:rPr lang="en-CA" dirty="0">
                <a:solidFill>
                  <a:srgbClr val="FFFF00"/>
                </a:solidFill>
              </a:rPr>
              <a:t>is geography relevant </a:t>
            </a:r>
            <a:r>
              <a:rPr lang="en-CA" dirty="0">
                <a:solidFill>
                  <a:schemeClr val="bg1"/>
                </a:solidFill>
              </a:rPr>
              <a:t>when performing a </a:t>
            </a:r>
            <a:r>
              <a:rPr lang="en-CA" dirty="0">
                <a:solidFill>
                  <a:srgbClr val="FF0000"/>
                </a:solidFill>
                <a:latin typeface="Comic Sans MS" panose="030F0902030302020204" pitchFamily="66" charset="0"/>
              </a:rPr>
              <a:t>confusion</a:t>
            </a:r>
            <a:r>
              <a:rPr lang="en-CA" dirty="0">
                <a:solidFill>
                  <a:schemeClr val="bg1"/>
                </a:solidFill>
              </a:rPr>
              <a:t> analysis</a:t>
            </a:r>
            <a:r>
              <a:rPr lang="en-CA" dirty="0">
                <a:solidFill>
                  <a:srgbClr val="FF0000"/>
                </a:solidFill>
              </a:rPr>
              <a:t>?</a:t>
            </a:r>
          </a:p>
          <a:p>
            <a:pPr>
              <a:lnSpc>
                <a:spcPct val="120000"/>
              </a:lnSpc>
            </a:pPr>
            <a:r>
              <a:rPr lang="en-CA" dirty="0">
                <a:solidFill>
                  <a:schemeClr val="bg1"/>
                </a:solidFill>
              </a:rPr>
              <a:t>SCC held that </a:t>
            </a:r>
            <a:r>
              <a:rPr lang="en-CA" dirty="0">
                <a:solidFill>
                  <a:srgbClr val="FFFF00"/>
                </a:solidFill>
              </a:rPr>
              <a:t>“geographical separation in the use of otherwise confusingly similar TN and TM does not play a role” </a:t>
            </a:r>
            <a:r>
              <a:rPr lang="en-CA" dirty="0">
                <a:solidFill>
                  <a:schemeClr val="bg1"/>
                </a:solidFill>
              </a:rPr>
              <a:t>in the Confusion analysis. The location where a mark is used is not relevant when considering the likelihood of confusion between a mark that is registered (or for which an application for registration has been made) and a prior unregistered mark.</a:t>
            </a:r>
          </a:p>
          <a:p>
            <a:pPr>
              <a:lnSpc>
                <a:spcPct val="120000"/>
              </a:lnSpc>
            </a:pPr>
            <a:r>
              <a:rPr lang="en-CA" dirty="0">
                <a:solidFill>
                  <a:schemeClr val="bg1"/>
                </a:solidFill>
              </a:rPr>
              <a:t>The SCC reached this conclusion largely through statutory interpretation – particularly – the way ss. 6(2-4) are framed “if the use of both ... in the same area would be likely to lead to the inference”</a:t>
            </a:r>
          </a:p>
          <a:p>
            <a:pPr marL="0" indent="0">
              <a:lnSpc>
                <a:spcPct val="100000"/>
              </a:lnSpc>
              <a:buNone/>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136</a:t>
            </a:fld>
            <a:endParaRPr lang="en-US"/>
          </a:p>
        </p:txBody>
      </p:sp>
    </p:spTree>
    <p:extLst>
      <p:ext uri="{BB962C8B-B14F-4D97-AF65-F5344CB8AC3E}">
        <p14:creationId xmlns:p14="http://schemas.microsoft.com/office/powerpoint/2010/main" val="32299271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8228"/>
            <a:ext cx="8229600" cy="711951"/>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 </a:t>
            </a:r>
            <a:r>
              <a:rPr lang="en-US" b="1" dirty="0"/>
              <a:t>	</a:t>
            </a:r>
          </a:p>
        </p:txBody>
      </p:sp>
      <p:sp>
        <p:nvSpPr>
          <p:cNvPr id="2" name="Content Placeholder 1"/>
          <p:cNvSpPr>
            <a:spLocks noGrp="1"/>
          </p:cNvSpPr>
          <p:nvPr>
            <p:ph idx="1"/>
          </p:nvPr>
        </p:nvSpPr>
        <p:spPr>
          <a:xfrm>
            <a:off x="252663" y="830179"/>
            <a:ext cx="8722895" cy="5077326"/>
          </a:xfrm>
        </p:spPr>
        <p:txBody>
          <a:bodyPr>
            <a:normAutofit fontScale="92500" lnSpcReduction="10000"/>
          </a:bodyPr>
          <a:lstStyle/>
          <a:p>
            <a:pPr marL="0" indent="0">
              <a:lnSpc>
                <a:spcPct val="120000"/>
              </a:lnSpc>
              <a:buNone/>
            </a:pPr>
            <a:r>
              <a:rPr lang="en-US" i="1" dirty="0">
                <a:solidFill>
                  <a:srgbClr val="00B0F0"/>
                </a:solidFill>
              </a:rPr>
              <a:t>Masterpiece Inc. v. </a:t>
            </a:r>
            <a:r>
              <a:rPr lang="en-US" i="1" dirty="0" err="1">
                <a:solidFill>
                  <a:srgbClr val="00B0F0"/>
                </a:solidFill>
              </a:rPr>
              <a:t>Alavida</a:t>
            </a:r>
            <a:r>
              <a:rPr lang="en-US" i="1" dirty="0">
                <a:solidFill>
                  <a:srgbClr val="00B0F0"/>
                </a:solidFill>
              </a:rPr>
              <a:t> Lifestyles Inc., </a:t>
            </a:r>
            <a:r>
              <a:rPr lang="en-US" dirty="0">
                <a:solidFill>
                  <a:schemeClr val="bg1"/>
                </a:solidFill>
              </a:rPr>
              <a:t>2011 SCC 27</a:t>
            </a:r>
            <a:endParaRPr lang="en-CA" b="1" dirty="0">
              <a:solidFill>
                <a:schemeClr val="bg1"/>
              </a:solidFill>
            </a:endParaRPr>
          </a:p>
          <a:p>
            <a:pPr>
              <a:lnSpc>
                <a:spcPct val="120000"/>
              </a:lnSpc>
            </a:pPr>
            <a:r>
              <a:rPr lang="en-CA" dirty="0">
                <a:solidFill>
                  <a:schemeClr val="bg1"/>
                </a:solidFill>
              </a:rPr>
              <a:t>See para 30 of the decision…It is immediately apparent from these words, “if the use of both . . . in the same area”, that </a:t>
            </a:r>
            <a:r>
              <a:rPr lang="en-CA" dirty="0">
                <a:solidFill>
                  <a:srgbClr val="FFFF00"/>
                </a:solidFill>
              </a:rPr>
              <a:t>the test for confusion is based upon the hypothetical assumption that both trade-names and trade-marks are used “in the same area”, irrespective of whether this is actually the case.  </a:t>
            </a:r>
            <a:r>
              <a:rPr lang="en-CA" dirty="0">
                <a:solidFill>
                  <a:schemeClr val="bg1"/>
                </a:solidFill>
              </a:rPr>
              <a:t>As a result, </a:t>
            </a:r>
            <a:r>
              <a:rPr lang="en-CA" dirty="0">
                <a:solidFill>
                  <a:srgbClr val="FF0000"/>
                </a:solidFill>
              </a:rPr>
              <a:t>geographical separation in the use of otherwise confusingly similar trade-names and trade-marks does not play a role in this hypothetical test</a:t>
            </a:r>
            <a:r>
              <a:rPr lang="en-CA" dirty="0">
                <a:solidFill>
                  <a:schemeClr val="bg1"/>
                </a:solidFill>
              </a:rPr>
              <a:t>.  This must be the case, because, pursuant to s. 19 TMA, subject to certain exceptions, </a:t>
            </a:r>
            <a:r>
              <a:rPr lang="en-CA" dirty="0">
                <a:solidFill>
                  <a:srgbClr val="FFFF00"/>
                </a:solidFill>
              </a:rPr>
              <a:t>registration gives the owner the exclusive right to the use of the trade-mark throughout Canada</a:t>
            </a:r>
            <a:r>
              <a:rPr lang="en-CA" dirty="0">
                <a:solidFill>
                  <a:schemeClr val="bg1"/>
                </a:solidFill>
              </a:rPr>
              <a:t>.</a:t>
            </a:r>
          </a:p>
          <a:p>
            <a:pPr>
              <a:lnSpc>
                <a:spcPct val="120000"/>
              </a:lnSpc>
            </a:pPr>
            <a:r>
              <a:rPr lang="en-CA" dirty="0">
                <a:solidFill>
                  <a:schemeClr val="bg1"/>
                </a:solidFill>
              </a:rPr>
              <a:t>Accordingly, in the </a:t>
            </a:r>
            <a:r>
              <a:rPr lang="en-CA" dirty="0">
                <a:solidFill>
                  <a:srgbClr val="FFFF00"/>
                </a:solidFill>
              </a:rPr>
              <a:t>fact situation of this case there can be </a:t>
            </a:r>
            <a:r>
              <a:rPr lang="en-CA" dirty="0">
                <a:solidFill>
                  <a:srgbClr val="FF0000"/>
                </a:solidFill>
                <a:latin typeface="Comic Sans MS" panose="030F0902030302020204" pitchFamily="66" charset="0"/>
              </a:rPr>
              <a:t>confusion</a:t>
            </a:r>
            <a:r>
              <a:rPr lang="en-CA" dirty="0">
                <a:solidFill>
                  <a:srgbClr val="FFFF00"/>
                </a:solidFill>
              </a:rPr>
              <a:t> </a:t>
            </a:r>
            <a:r>
              <a:rPr lang="en-CA" dirty="0">
                <a:solidFill>
                  <a:schemeClr val="bg1"/>
                </a:solidFill>
              </a:rPr>
              <a:t>between a prior unregistered mark and a registered mark, even if they operate in two different provinces (Alberta/Ontario). As the </a:t>
            </a:r>
            <a:r>
              <a:rPr lang="en-CA" dirty="0">
                <a:solidFill>
                  <a:srgbClr val="FF0000"/>
                </a:solidFill>
              </a:rPr>
              <a:t>Canadian TM regime is national in scope</a:t>
            </a:r>
            <a:r>
              <a:rPr lang="en-CA" dirty="0">
                <a:solidFill>
                  <a:schemeClr val="bg1"/>
                </a:solidFill>
              </a:rPr>
              <a:t>, the owner of a registered TM is entitled to the exclusive use of that mark in association with the wares or services to which it is connected throughout Canada.</a:t>
            </a:r>
          </a:p>
          <a:p>
            <a:pPr>
              <a:lnSpc>
                <a:spcPct val="100000"/>
              </a:lnSpc>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137</a:t>
            </a:fld>
            <a:endParaRPr lang="en-US"/>
          </a:p>
        </p:txBody>
      </p:sp>
    </p:spTree>
    <p:extLst>
      <p:ext uri="{BB962C8B-B14F-4D97-AF65-F5344CB8AC3E}">
        <p14:creationId xmlns:p14="http://schemas.microsoft.com/office/powerpoint/2010/main" val="17548513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06196"/>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199" y="940015"/>
            <a:ext cx="8554453" cy="4809528"/>
          </a:xfrm>
        </p:spPr>
        <p:txBody>
          <a:bodyPr>
            <a:normAutofit fontScale="92500" lnSpcReduction="20000"/>
          </a:bodyPr>
          <a:lstStyle/>
          <a:p>
            <a:pPr marL="0" lvl="1" indent="0">
              <a:lnSpc>
                <a:spcPct val="120000"/>
              </a:lnSpc>
              <a:buNone/>
            </a:pPr>
            <a:r>
              <a:rPr lang="en-US" sz="2800" b="1" dirty="0">
                <a:solidFill>
                  <a:srgbClr val="FF0000"/>
                </a:solidFill>
              </a:rPr>
              <a:t>Second</a:t>
            </a:r>
            <a:r>
              <a:rPr lang="en-US" sz="2800" dirty="0">
                <a:solidFill>
                  <a:schemeClr val="bg1"/>
                </a:solidFill>
              </a:rPr>
              <a:t>: </a:t>
            </a:r>
            <a:r>
              <a:rPr lang="en-US" sz="2800" b="1" dirty="0">
                <a:solidFill>
                  <a:srgbClr val="FFFF00"/>
                </a:solidFill>
              </a:rPr>
              <a:t>How to assess the resemblance between a proposed use TM and an existing unregistered TM</a:t>
            </a:r>
            <a:r>
              <a:rPr lang="en-US" sz="2800" b="1" dirty="0">
                <a:solidFill>
                  <a:srgbClr val="FF0000"/>
                </a:solidFill>
              </a:rPr>
              <a:t>?</a:t>
            </a:r>
          </a:p>
          <a:p>
            <a:pPr>
              <a:lnSpc>
                <a:spcPct val="120000"/>
              </a:lnSpc>
            </a:pPr>
            <a:r>
              <a:rPr lang="en-CA" sz="2800" dirty="0">
                <a:solidFill>
                  <a:schemeClr val="bg1"/>
                </a:solidFill>
              </a:rPr>
              <a:t>Focussing on certain aspects of the court’s decision can clarify additional points</a:t>
            </a:r>
            <a:r>
              <a:rPr lang="en-CA" sz="2800" dirty="0">
                <a:solidFill>
                  <a:srgbClr val="FF0000"/>
                </a:solidFill>
              </a:rPr>
              <a:t>:</a:t>
            </a:r>
            <a:r>
              <a:rPr lang="en-CA" sz="2800" dirty="0">
                <a:solidFill>
                  <a:schemeClr val="bg1"/>
                </a:solidFill>
              </a:rPr>
              <a:t> </a:t>
            </a:r>
          </a:p>
          <a:p>
            <a:pPr lvl="0">
              <a:lnSpc>
                <a:spcPct val="120000"/>
              </a:lnSpc>
            </a:pPr>
            <a:r>
              <a:rPr lang="en-CA" sz="2800" dirty="0">
                <a:solidFill>
                  <a:srgbClr val="FFFF00"/>
                </a:solidFill>
              </a:rPr>
              <a:t>Paras 42-48</a:t>
            </a:r>
            <a:r>
              <a:rPr lang="en-CA" sz="2800" dirty="0">
                <a:solidFill>
                  <a:srgbClr val="FF0000"/>
                </a:solidFill>
              </a:rPr>
              <a:t>:</a:t>
            </a:r>
            <a:r>
              <a:rPr lang="en-CA" sz="2800" dirty="0">
                <a:solidFill>
                  <a:schemeClr val="bg1"/>
                </a:solidFill>
              </a:rPr>
              <a:t> If the question is whether a TM for which a person has applied is </a:t>
            </a:r>
            <a:r>
              <a:rPr lang="en-CA" sz="2800" dirty="0">
                <a:solidFill>
                  <a:srgbClr val="FF0000"/>
                </a:solidFill>
                <a:latin typeface="Comic Sans MS" panose="030F0902030302020204" pitchFamily="66" charset="0"/>
              </a:rPr>
              <a:t>confusing</a:t>
            </a:r>
            <a:r>
              <a:rPr lang="en-CA" sz="2800" dirty="0">
                <a:solidFill>
                  <a:schemeClr val="bg1"/>
                </a:solidFill>
              </a:rPr>
              <a:t> with any TM or TN  (i.e. Masterpiece Living with Masterpiece the Art of Living, Masterpiece the Art of Retirement Living, and stylized Masterpiece w. butterfly logo) </a:t>
            </a:r>
            <a:r>
              <a:rPr lang="en-CA" sz="2800" dirty="0">
                <a:solidFill>
                  <a:srgbClr val="FFFF00"/>
                </a:solidFill>
              </a:rPr>
              <a:t>then separate analyses need to be undertaken with respect to each of the TMs and TNs</a:t>
            </a:r>
            <a:r>
              <a:rPr lang="en-CA" sz="2800" dirty="0">
                <a:solidFill>
                  <a:schemeClr val="bg1"/>
                </a:solidFill>
              </a:rPr>
              <a:t>. </a:t>
            </a:r>
            <a:r>
              <a:rPr lang="en-CA" sz="2800" dirty="0">
                <a:solidFill>
                  <a:srgbClr val="FF0000"/>
                </a:solidFill>
              </a:rPr>
              <a:t>This was not done here</a:t>
            </a:r>
            <a:r>
              <a:rPr lang="en-CA" sz="2800" dirty="0">
                <a:solidFill>
                  <a:schemeClr val="bg1"/>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138</a:t>
            </a:fld>
            <a:endParaRPr lang="en-US"/>
          </a:p>
        </p:txBody>
      </p:sp>
    </p:spTree>
    <p:extLst>
      <p:ext uri="{BB962C8B-B14F-4D97-AF65-F5344CB8AC3E}">
        <p14:creationId xmlns:p14="http://schemas.microsoft.com/office/powerpoint/2010/main" val="11604175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06196"/>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207264" y="940014"/>
            <a:ext cx="8641961" cy="4960913"/>
          </a:xfrm>
        </p:spPr>
        <p:txBody>
          <a:bodyPr>
            <a:normAutofit fontScale="92500" lnSpcReduction="10000"/>
          </a:bodyPr>
          <a:lstStyle/>
          <a:p>
            <a:pPr lvl="0">
              <a:lnSpc>
                <a:spcPct val="120000"/>
              </a:lnSpc>
            </a:pPr>
            <a:r>
              <a:rPr lang="en-CA" sz="2300" dirty="0">
                <a:solidFill>
                  <a:srgbClr val="FFFF00"/>
                </a:solidFill>
              </a:rPr>
              <a:t>Paras. 49-50</a:t>
            </a:r>
            <a:r>
              <a:rPr lang="en-CA" sz="2300" dirty="0">
                <a:solidFill>
                  <a:srgbClr val="FF0000"/>
                </a:solidFill>
              </a:rPr>
              <a:t>:</a:t>
            </a:r>
            <a:r>
              <a:rPr lang="en-CA" sz="2300" dirty="0">
                <a:solidFill>
                  <a:schemeClr val="bg1"/>
                </a:solidFill>
              </a:rPr>
              <a:t> Rothstein J. states that the </a:t>
            </a:r>
            <a:r>
              <a:rPr lang="en-CA" sz="2300" dirty="0">
                <a:solidFill>
                  <a:srgbClr val="FFFF00"/>
                </a:solidFill>
              </a:rPr>
              <a:t>degree of resemblance is often likely to have the greatest effect on the confusion analysis</a:t>
            </a:r>
            <a:r>
              <a:rPr lang="en-CA" sz="2300" dirty="0">
                <a:solidFill>
                  <a:schemeClr val="bg1"/>
                </a:solidFill>
              </a:rPr>
              <a:t>; that the other factors become significant only once the marks are found to be identical or very similar; and that </a:t>
            </a:r>
            <a:r>
              <a:rPr lang="en-CA" sz="2300" dirty="0">
                <a:solidFill>
                  <a:srgbClr val="FFFF00"/>
                </a:solidFill>
              </a:rPr>
              <a:t>it has been suggested that consideration of resemblance is where most</a:t>
            </a:r>
            <a:r>
              <a:rPr lang="en-CA" sz="2300" dirty="0">
                <a:solidFill>
                  <a:schemeClr val="bg1"/>
                </a:solidFill>
              </a:rPr>
              <a:t> </a:t>
            </a:r>
            <a:r>
              <a:rPr lang="en-CA" sz="2300" dirty="0">
                <a:solidFill>
                  <a:srgbClr val="FF0000"/>
                </a:solidFill>
                <a:latin typeface="Comic Sans MS" panose="030F0902030302020204" pitchFamily="66" charset="0"/>
              </a:rPr>
              <a:t>confusion</a:t>
            </a:r>
            <a:r>
              <a:rPr lang="en-CA" sz="2300" dirty="0">
                <a:solidFill>
                  <a:schemeClr val="bg1"/>
                </a:solidFill>
              </a:rPr>
              <a:t> </a:t>
            </a:r>
            <a:r>
              <a:rPr lang="en-CA" sz="2300" dirty="0">
                <a:solidFill>
                  <a:srgbClr val="FFFF00"/>
                </a:solidFill>
              </a:rPr>
              <a:t>analyses should start</a:t>
            </a:r>
            <a:r>
              <a:rPr lang="en-CA" sz="2300" dirty="0">
                <a:solidFill>
                  <a:schemeClr val="bg1"/>
                </a:solidFill>
              </a:rPr>
              <a:t>.  </a:t>
            </a:r>
          </a:p>
          <a:p>
            <a:pPr lvl="0">
              <a:lnSpc>
                <a:spcPct val="120000"/>
              </a:lnSpc>
            </a:pPr>
            <a:r>
              <a:rPr lang="en-CA" sz="2300" dirty="0">
                <a:solidFill>
                  <a:srgbClr val="FFFF00"/>
                </a:solidFill>
              </a:rPr>
              <a:t>Paras 51-59</a:t>
            </a:r>
            <a:r>
              <a:rPr lang="en-CA" sz="2300" dirty="0">
                <a:solidFill>
                  <a:srgbClr val="FF0000"/>
                </a:solidFill>
              </a:rPr>
              <a:t>:</a:t>
            </a:r>
            <a:r>
              <a:rPr lang="en-CA" sz="2300" dirty="0">
                <a:solidFill>
                  <a:schemeClr val="bg1"/>
                </a:solidFill>
              </a:rPr>
              <a:t> When considering whether a TM for which a person has applied is </a:t>
            </a:r>
            <a:r>
              <a:rPr lang="en-CA" sz="2300" dirty="0">
                <a:solidFill>
                  <a:srgbClr val="FF0000"/>
                </a:solidFill>
                <a:latin typeface="Comic Sans MS" panose="030F0902030302020204" pitchFamily="66" charset="0"/>
              </a:rPr>
              <a:t>confusing</a:t>
            </a:r>
            <a:r>
              <a:rPr lang="en-CA" sz="2300" dirty="0">
                <a:solidFill>
                  <a:schemeClr val="bg1"/>
                </a:solidFill>
              </a:rPr>
              <a:t> with any TM or TN, </a:t>
            </a:r>
            <a:r>
              <a:rPr lang="en-CA" sz="2300" dirty="0">
                <a:solidFill>
                  <a:srgbClr val="FFFF00"/>
                </a:solidFill>
              </a:rPr>
              <a:t>the entire scope of the exclusive rights that would be granted to it under its registration needs to be considered</a:t>
            </a:r>
            <a:r>
              <a:rPr lang="en-CA" sz="2300" dirty="0">
                <a:solidFill>
                  <a:schemeClr val="bg1"/>
                </a:solidFill>
              </a:rPr>
              <a:t>, and not the limited uses to which it may have been put after the registration date. </a:t>
            </a:r>
            <a:r>
              <a:rPr lang="en-CA" sz="2300" dirty="0">
                <a:solidFill>
                  <a:srgbClr val="FF0000"/>
                </a:solidFill>
              </a:rPr>
              <a:t>This wasn’t done here</a:t>
            </a:r>
            <a:r>
              <a:rPr lang="en-CA" sz="2300" dirty="0">
                <a:solidFill>
                  <a:schemeClr val="bg1"/>
                </a:solidFill>
              </a:rPr>
              <a:t>. </a:t>
            </a:r>
            <a:r>
              <a:rPr lang="en-CA" sz="2300" dirty="0">
                <a:solidFill>
                  <a:srgbClr val="FFFF00"/>
                </a:solidFill>
              </a:rPr>
              <a:t>Rather, the focus was on </a:t>
            </a:r>
            <a:r>
              <a:rPr lang="en-CA" sz="2300" dirty="0" err="1">
                <a:solidFill>
                  <a:srgbClr val="FFFF00"/>
                </a:solidFill>
              </a:rPr>
              <a:t>Alavida’s</a:t>
            </a:r>
            <a:r>
              <a:rPr lang="en-CA" sz="2300" dirty="0">
                <a:solidFill>
                  <a:srgbClr val="FFFF00"/>
                </a:solidFill>
              </a:rPr>
              <a:t> actual use</a:t>
            </a:r>
            <a:r>
              <a:rPr lang="en-CA" sz="2300" dirty="0">
                <a:solidFill>
                  <a:schemeClr val="bg1"/>
                </a:solidFill>
              </a:rPr>
              <a:t>, </a:t>
            </a:r>
            <a:r>
              <a:rPr lang="en-CA" sz="2300" dirty="0">
                <a:solidFill>
                  <a:srgbClr val="FFFF00"/>
                </a:solidFill>
              </a:rPr>
              <a:t>rather than the full scope of its possible uses </a:t>
            </a:r>
            <a:r>
              <a:rPr lang="en-CA" sz="2300" dirty="0">
                <a:solidFill>
                  <a:schemeClr val="bg1"/>
                </a:solidFill>
              </a:rPr>
              <a:t>(i.e. altering the advertising to give Masterpiece more prominence, Living less prominence; changing the font or style of lettering).</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139</a:t>
            </a:fld>
            <a:endParaRPr lang="en-US"/>
          </a:p>
        </p:txBody>
      </p:sp>
    </p:spTree>
    <p:extLst>
      <p:ext uri="{BB962C8B-B14F-4D97-AF65-F5344CB8AC3E}">
        <p14:creationId xmlns:p14="http://schemas.microsoft.com/office/powerpoint/2010/main" val="4280704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F44F-1AE8-F84B-B5C2-70A9CAAE4F25}"/>
              </a:ext>
            </a:extLst>
          </p:cNvPr>
          <p:cNvSpPr>
            <a:spLocks noGrp="1"/>
          </p:cNvSpPr>
          <p:nvPr>
            <p:ph type="title"/>
          </p:nvPr>
        </p:nvSpPr>
        <p:spPr>
          <a:xfrm>
            <a:off x="0" y="74923"/>
            <a:ext cx="9144000" cy="1016000"/>
          </a:xfrm>
        </p:spPr>
        <p:txBody>
          <a:bodyPr>
            <a:normAutofit fontScale="90000"/>
          </a:bodyPr>
          <a:lstStyle/>
          <a:p>
            <a:pPr algn="ctr"/>
            <a:br>
              <a:rPr lang="en-US" dirty="0">
                <a:solidFill>
                  <a:srgbClr val="FFFF00"/>
                </a:solidFill>
              </a:rPr>
            </a:br>
            <a:r>
              <a:rPr lang="en-US" dirty="0">
                <a:solidFill>
                  <a:srgbClr val="FFFF00"/>
                </a:solidFill>
              </a:rPr>
              <a:t>UBC Emerging Media Law Moot  A</a:t>
            </a:r>
            <a:r>
              <a:rPr lang="en-US" dirty="0">
                <a:solidFill>
                  <a:srgbClr val="FF0000"/>
                </a:solidFill>
              </a:rPr>
              <a:t>.</a:t>
            </a:r>
            <a:r>
              <a:rPr lang="en-US" dirty="0">
                <a:solidFill>
                  <a:srgbClr val="FFFF00"/>
                </a:solidFill>
              </a:rPr>
              <a:t>I</a:t>
            </a:r>
            <a:r>
              <a:rPr lang="en-US" dirty="0">
                <a:solidFill>
                  <a:srgbClr val="FF0000"/>
                </a:solidFill>
              </a:rPr>
              <a:t>.</a:t>
            </a:r>
            <a:r>
              <a:rPr lang="en-US" dirty="0">
                <a:solidFill>
                  <a:srgbClr val="FFFF00"/>
                </a:solidFill>
              </a:rPr>
              <a:t> Project</a:t>
            </a:r>
            <a:br>
              <a:rPr lang="en-US" dirty="0">
                <a:solidFill>
                  <a:srgbClr val="FFFF00"/>
                </a:solidFill>
              </a:rPr>
            </a:br>
            <a:endParaRPr lang="en-US" dirty="0"/>
          </a:p>
        </p:txBody>
      </p:sp>
      <p:pic>
        <p:nvPicPr>
          <p:cNvPr id="4" name="Picture 3" descr="A picture containing indoor, wall, floor, ceiling&#10;&#10;Description automatically generated">
            <a:extLst>
              <a:ext uri="{FF2B5EF4-FFF2-40B4-BE49-F238E27FC236}">
                <a16:creationId xmlns:a16="http://schemas.microsoft.com/office/drawing/2014/main" id="{D888BD08-DD01-5041-BC53-FD88A171075F}"/>
              </a:ext>
            </a:extLst>
          </p:cNvPr>
          <p:cNvPicPr>
            <a:picLocks noChangeAspect="1"/>
          </p:cNvPicPr>
          <p:nvPr/>
        </p:nvPicPr>
        <p:blipFill>
          <a:blip r:embed="rId2"/>
          <a:stretch>
            <a:fillRect/>
          </a:stretch>
        </p:blipFill>
        <p:spPr>
          <a:xfrm>
            <a:off x="458734" y="1467421"/>
            <a:ext cx="8226532" cy="3923157"/>
          </a:xfrm>
          <a:prstGeom prst="rect">
            <a:avLst/>
          </a:prstGeom>
        </p:spPr>
      </p:pic>
    </p:spTree>
    <p:extLst>
      <p:ext uri="{BB962C8B-B14F-4D97-AF65-F5344CB8AC3E}">
        <p14:creationId xmlns:p14="http://schemas.microsoft.com/office/powerpoint/2010/main" val="11780673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1758"/>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82880" y="925576"/>
            <a:ext cx="8863584" cy="4950967"/>
          </a:xfrm>
        </p:spPr>
        <p:txBody>
          <a:bodyPr>
            <a:normAutofit fontScale="92500" lnSpcReduction="20000"/>
          </a:bodyPr>
          <a:lstStyle/>
          <a:p>
            <a:pPr lvl="0">
              <a:lnSpc>
                <a:spcPct val="110000"/>
              </a:lnSpc>
            </a:pPr>
            <a:r>
              <a:rPr lang="en-CA" sz="3200" dirty="0">
                <a:solidFill>
                  <a:srgbClr val="FFFF00"/>
                </a:solidFill>
              </a:rPr>
              <a:t>Para 60</a:t>
            </a:r>
            <a:r>
              <a:rPr lang="en-CA" sz="3200" dirty="0">
                <a:solidFill>
                  <a:srgbClr val="FF0000"/>
                </a:solidFill>
              </a:rPr>
              <a:t>: </a:t>
            </a:r>
            <a:r>
              <a:rPr lang="en-CA" sz="3200" dirty="0">
                <a:solidFill>
                  <a:schemeClr val="bg1"/>
                </a:solidFill>
              </a:rPr>
              <a:t>For </a:t>
            </a:r>
            <a:r>
              <a:rPr lang="en-CA" sz="3200" dirty="0">
                <a:solidFill>
                  <a:srgbClr val="FF0000"/>
                </a:solidFill>
              </a:rPr>
              <a:t>unregistered marks</a:t>
            </a:r>
            <a:r>
              <a:rPr lang="en-CA" sz="3200" dirty="0">
                <a:solidFill>
                  <a:schemeClr val="bg1"/>
                </a:solidFill>
              </a:rPr>
              <a:t>, one need to </a:t>
            </a:r>
            <a:r>
              <a:rPr lang="en-CA" sz="3200" dirty="0">
                <a:solidFill>
                  <a:srgbClr val="FFFF00"/>
                </a:solidFill>
              </a:rPr>
              <a:t>consider how they had actually  been used</a:t>
            </a:r>
            <a:r>
              <a:rPr lang="en-CA" sz="3200" dirty="0">
                <a:solidFill>
                  <a:schemeClr val="bg1"/>
                </a:solidFill>
              </a:rPr>
              <a:t>.</a:t>
            </a:r>
          </a:p>
          <a:p>
            <a:pPr lvl="0">
              <a:lnSpc>
                <a:spcPct val="110000"/>
              </a:lnSpc>
            </a:pPr>
            <a:r>
              <a:rPr lang="en-CA" sz="3200" dirty="0">
                <a:solidFill>
                  <a:srgbClr val="FFFF00"/>
                </a:solidFill>
              </a:rPr>
              <a:t>Paras. 60-65</a:t>
            </a:r>
            <a:r>
              <a:rPr lang="en-CA" sz="3200" dirty="0">
                <a:solidFill>
                  <a:srgbClr val="FF0000"/>
                </a:solidFill>
              </a:rPr>
              <a:t>:</a:t>
            </a:r>
            <a:r>
              <a:rPr lang="en-CA" sz="3200" dirty="0">
                <a:solidFill>
                  <a:schemeClr val="bg1"/>
                </a:solidFill>
              </a:rPr>
              <a:t> In </a:t>
            </a:r>
            <a:r>
              <a:rPr lang="en-CA" sz="3200" dirty="0">
                <a:solidFill>
                  <a:srgbClr val="FF0000"/>
                </a:solidFill>
              </a:rPr>
              <a:t>assessing resemblance</a:t>
            </a:r>
            <a:r>
              <a:rPr lang="en-CA" sz="3200" dirty="0">
                <a:solidFill>
                  <a:schemeClr val="bg1"/>
                </a:solidFill>
              </a:rPr>
              <a:t> (defined as the quality of being either like or similar), </a:t>
            </a:r>
            <a:r>
              <a:rPr lang="en-CA" sz="3200" dirty="0">
                <a:solidFill>
                  <a:srgbClr val="FFFF00"/>
                </a:solidFill>
              </a:rPr>
              <a:t>first consider whether there is an aspect of a trade-mark that is particularly striking or unique</a:t>
            </a:r>
            <a:r>
              <a:rPr lang="en-CA" sz="3200" dirty="0">
                <a:solidFill>
                  <a:schemeClr val="bg1"/>
                </a:solidFill>
              </a:rPr>
              <a:t>. In this case Rothstein J., </a:t>
            </a:r>
            <a:r>
              <a:rPr lang="en-CA" sz="3200" dirty="0">
                <a:solidFill>
                  <a:srgbClr val="FFFF00"/>
                </a:solidFill>
              </a:rPr>
              <a:t>Masterpiece is the word that distinguishes </a:t>
            </a:r>
            <a:r>
              <a:rPr lang="en-CA" sz="3200" dirty="0" err="1">
                <a:solidFill>
                  <a:srgbClr val="FFFF00"/>
                </a:solidFill>
              </a:rPr>
              <a:t>Alavida</a:t>
            </a:r>
            <a:r>
              <a:rPr lang="en-CA" sz="3200" dirty="0">
                <a:solidFill>
                  <a:srgbClr val="FFFF00"/>
                </a:solidFill>
              </a:rPr>
              <a:t> and Masterpiece Inc</a:t>
            </a:r>
            <a:r>
              <a:rPr lang="en-CA" sz="3200" dirty="0">
                <a:solidFill>
                  <a:schemeClr val="bg1"/>
                </a:solidFill>
              </a:rPr>
              <a:t>. from other sources of retirement residence services. This is the dominant word in the TMs and is </a:t>
            </a:r>
            <a:r>
              <a:rPr lang="en-CA" sz="3200" dirty="0">
                <a:solidFill>
                  <a:srgbClr val="FF0000"/>
                </a:solidFill>
              </a:rPr>
              <a:t>identical</a:t>
            </a:r>
            <a:r>
              <a:rPr lang="en-CA" sz="3200" dirty="0">
                <a:solidFill>
                  <a:srgbClr val="FFFF00"/>
                </a:solidFill>
              </a:rPr>
              <a:t> between the two</a:t>
            </a:r>
            <a:r>
              <a:rPr lang="en-CA" sz="3200" dirty="0">
                <a:solidFill>
                  <a:schemeClr val="bg1"/>
                </a:solidFill>
              </a:rPr>
              <a:t>.</a:t>
            </a:r>
            <a:r>
              <a:rPr lang="en-CA" sz="3200" b="1" dirty="0">
                <a:solidFill>
                  <a:schemeClr val="bg1"/>
                </a:solidFill>
              </a:rPr>
              <a:t> </a:t>
            </a:r>
            <a:endParaRPr lang="en-CA" sz="3200" dirty="0">
              <a:solidFill>
                <a:schemeClr val="bg1"/>
              </a:solidFill>
            </a:endParaRPr>
          </a:p>
          <a:p>
            <a:pPr marL="0" lvl="1" indent="0">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140</a:t>
            </a:fld>
            <a:endParaRPr lang="en-US"/>
          </a:p>
        </p:txBody>
      </p:sp>
    </p:spTree>
    <p:extLst>
      <p:ext uri="{BB962C8B-B14F-4D97-AF65-F5344CB8AC3E}">
        <p14:creationId xmlns:p14="http://schemas.microsoft.com/office/powerpoint/2010/main" val="44093968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291"/>
            <a:ext cx="8229600" cy="662382"/>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276726" y="926592"/>
            <a:ext cx="8867273" cy="4944819"/>
          </a:xfrm>
        </p:spPr>
        <p:txBody>
          <a:bodyPr>
            <a:normAutofit fontScale="55000" lnSpcReduction="20000"/>
          </a:bodyPr>
          <a:lstStyle/>
          <a:p>
            <a:pPr marL="0" indent="0">
              <a:lnSpc>
                <a:spcPct val="120000"/>
              </a:lnSpc>
              <a:buNone/>
            </a:pPr>
            <a:r>
              <a:rPr lang="en-US" sz="3800" b="1" dirty="0">
                <a:solidFill>
                  <a:srgbClr val="FF0000"/>
                </a:solidFill>
              </a:rPr>
              <a:t>Third</a:t>
            </a:r>
            <a:r>
              <a:rPr lang="en-US" sz="3800" b="1" dirty="0">
                <a:solidFill>
                  <a:schemeClr val="bg1"/>
                </a:solidFill>
              </a:rPr>
              <a:t>:</a:t>
            </a:r>
            <a:r>
              <a:rPr lang="en-US" sz="3800" b="1" dirty="0">
                <a:solidFill>
                  <a:srgbClr val="FF0000"/>
                </a:solidFill>
              </a:rPr>
              <a:t> </a:t>
            </a:r>
            <a:r>
              <a:rPr lang="en-CA" sz="3800" b="1" dirty="0">
                <a:solidFill>
                  <a:srgbClr val="FFFF00"/>
                </a:solidFill>
              </a:rPr>
              <a:t>When Considering the “</a:t>
            </a:r>
            <a:r>
              <a:rPr lang="en-CA" sz="3800" b="1" dirty="0">
                <a:solidFill>
                  <a:srgbClr val="FF0000"/>
                </a:solidFill>
              </a:rPr>
              <a:t>Nature of the Trade</a:t>
            </a:r>
            <a:r>
              <a:rPr lang="en-CA" sz="3800" b="1" dirty="0">
                <a:solidFill>
                  <a:srgbClr val="FFFF00"/>
                </a:solidFill>
              </a:rPr>
              <a:t>” Under Section 6(5) of the Act, what Effect Does the Nature and Cost of the Wares or Services Have on the Confusion Analysis</a:t>
            </a:r>
            <a:r>
              <a:rPr lang="en-CA" sz="3800" b="1" dirty="0">
                <a:solidFill>
                  <a:srgbClr val="FF0000"/>
                </a:solidFill>
              </a:rPr>
              <a:t>?</a:t>
            </a:r>
            <a:endParaRPr lang="en-CA" sz="3800" dirty="0">
              <a:solidFill>
                <a:srgbClr val="FF0000"/>
              </a:solidFill>
            </a:endParaRPr>
          </a:p>
          <a:p>
            <a:pPr>
              <a:lnSpc>
                <a:spcPct val="120000"/>
              </a:lnSpc>
            </a:pPr>
            <a:r>
              <a:rPr lang="en-CA" sz="3800" dirty="0">
                <a:solidFill>
                  <a:schemeClr val="bg1"/>
                </a:solidFill>
              </a:rPr>
              <a:t>When addressing this issue the SCC’s starting point was Binnie J’s statement in </a:t>
            </a:r>
            <a:r>
              <a:rPr lang="en-CA" sz="3800" i="1" u="sng" dirty="0">
                <a:solidFill>
                  <a:schemeClr val="bg1"/>
                </a:solidFill>
              </a:rPr>
              <a:t>Mattel</a:t>
            </a:r>
            <a:r>
              <a:rPr lang="en-CA" sz="3800" dirty="0">
                <a:solidFill>
                  <a:schemeClr val="bg1"/>
                </a:solidFill>
              </a:rPr>
              <a:t> that when buying a car or a refrigerator, </a:t>
            </a:r>
            <a:r>
              <a:rPr lang="en-CA" sz="3800" dirty="0">
                <a:solidFill>
                  <a:srgbClr val="FFFF00"/>
                </a:solidFill>
              </a:rPr>
              <a:t>more care will naturally be taken than when buying a doll or a mid-priced meal</a:t>
            </a:r>
            <a:r>
              <a:rPr lang="en-CA" sz="3800" dirty="0">
                <a:solidFill>
                  <a:schemeClr val="bg1"/>
                </a:solidFill>
              </a:rPr>
              <a:t>. </a:t>
            </a:r>
          </a:p>
          <a:p>
            <a:pPr>
              <a:lnSpc>
                <a:spcPct val="120000"/>
              </a:lnSpc>
            </a:pPr>
            <a:r>
              <a:rPr lang="en-CA" sz="3800" dirty="0">
                <a:solidFill>
                  <a:schemeClr val="bg1"/>
                </a:solidFill>
              </a:rPr>
              <a:t>The </a:t>
            </a:r>
            <a:r>
              <a:rPr lang="en-CA" sz="3800" dirty="0">
                <a:solidFill>
                  <a:srgbClr val="FFFF00"/>
                </a:solidFill>
              </a:rPr>
              <a:t>SCC’s main concern </a:t>
            </a:r>
            <a:r>
              <a:rPr lang="en-CA" sz="3800" dirty="0">
                <a:solidFill>
                  <a:schemeClr val="bg1"/>
                </a:solidFill>
              </a:rPr>
              <a:t>in </a:t>
            </a:r>
            <a:r>
              <a:rPr lang="en-CA" sz="3800" i="1" u="sng" dirty="0">
                <a:solidFill>
                  <a:schemeClr val="bg1"/>
                </a:solidFill>
              </a:rPr>
              <a:t>Masterpiece</a:t>
            </a:r>
            <a:r>
              <a:rPr lang="en-CA" sz="3800" dirty="0">
                <a:solidFill>
                  <a:schemeClr val="bg1"/>
                </a:solidFill>
              </a:rPr>
              <a:t>, though, is that </a:t>
            </a:r>
            <a:r>
              <a:rPr lang="en-CA" sz="3800" dirty="0">
                <a:solidFill>
                  <a:srgbClr val="FFFF00"/>
                </a:solidFill>
              </a:rPr>
              <a:t>Courts may assume that this “care” may include research or inquiries or care that may be taken </a:t>
            </a:r>
            <a:r>
              <a:rPr lang="en-CA" sz="3800" b="1" dirty="0">
                <a:solidFill>
                  <a:srgbClr val="FF0000"/>
                </a:solidFill>
              </a:rPr>
              <a:t>AFTER</a:t>
            </a:r>
            <a:r>
              <a:rPr lang="en-CA" sz="3800" dirty="0">
                <a:solidFill>
                  <a:schemeClr val="bg1"/>
                </a:solidFill>
              </a:rPr>
              <a:t> </a:t>
            </a:r>
            <a:r>
              <a:rPr lang="en-CA" sz="3800" dirty="0">
                <a:solidFill>
                  <a:srgbClr val="FFFF00"/>
                </a:solidFill>
              </a:rPr>
              <a:t>the test consumer encounters the TM</a:t>
            </a:r>
            <a:r>
              <a:rPr lang="en-CA" sz="3800" dirty="0">
                <a:solidFill>
                  <a:schemeClr val="bg1"/>
                </a:solidFill>
              </a:rPr>
              <a:t>.</a:t>
            </a:r>
          </a:p>
          <a:p>
            <a:pPr>
              <a:lnSpc>
                <a:spcPct val="120000"/>
              </a:lnSpc>
            </a:pPr>
            <a:r>
              <a:rPr lang="en-CA" sz="3800" dirty="0">
                <a:solidFill>
                  <a:srgbClr val="FFFF00"/>
                </a:solidFill>
              </a:rPr>
              <a:t>This an issue because the more discerning we make our fictional test consumer</a:t>
            </a:r>
            <a:r>
              <a:rPr lang="en-CA" sz="3800" dirty="0">
                <a:solidFill>
                  <a:schemeClr val="bg1"/>
                </a:solidFill>
              </a:rPr>
              <a:t>; the more we grant them the ability to be perceptive; to do research after the fact; to make complex and time-consuming inquiries; </a:t>
            </a:r>
            <a:r>
              <a:rPr lang="en-CA" sz="3800" dirty="0">
                <a:solidFill>
                  <a:srgbClr val="FF0000"/>
                </a:solidFill>
              </a:rPr>
              <a:t>the more difficult it is to ever establish confusion with respect to expensive or costly items</a:t>
            </a:r>
            <a:r>
              <a:rPr lang="en-CA" sz="3800" dirty="0">
                <a:solidFill>
                  <a:schemeClr val="bg1"/>
                </a:solidFill>
              </a:rPr>
              <a: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141</a:t>
            </a:fld>
            <a:endParaRPr lang="en-US"/>
          </a:p>
        </p:txBody>
      </p:sp>
    </p:spTree>
    <p:extLst>
      <p:ext uri="{BB962C8B-B14F-4D97-AF65-F5344CB8AC3E}">
        <p14:creationId xmlns:p14="http://schemas.microsoft.com/office/powerpoint/2010/main" val="23557388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291"/>
            <a:ext cx="8229600" cy="589230"/>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170688" y="926591"/>
            <a:ext cx="8973311" cy="5789117"/>
          </a:xfrm>
        </p:spPr>
        <p:txBody>
          <a:bodyPr>
            <a:normAutofit fontScale="55000" lnSpcReduction="20000"/>
          </a:bodyPr>
          <a:lstStyle/>
          <a:p>
            <a:pPr>
              <a:lnSpc>
                <a:spcPct val="120000"/>
              </a:lnSpc>
            </a:pPr>
            <a:r>
              <a:rPr lang="en-CA" sz="3600" dirty="0">
                <a:solidFill>
                  <a:schemeClr val="bg1"/>
                </a:solidFill>
              </a:rPr>
              <a:t>The SCC notes in para. 72 that </a:t>
            </a:r>
            <a:r>
              <a:rPr lang="en-CA" sz="3600" dirty="0">
                <a:solidFill>
                  <a:srgbClr val="FFFF00"/>
                </a:solidFill>
              </a:rPr>
              <a:t>careful research which may later remedy </a:t>
            </a:r>
            <a:r>
              <a:rPr lang="en-CA" sz="3600" dirty="0">
                <a:solidFill>
                  <a:srgbClr val="FF0000"/>
                </a:solidFill>
                <a:latin typeface="Comic Sans MS" panose="030F0902030302020204" pitchFamily="66" charset="0"/>
              </a:rPr>
              <a:t>confusion</a:t>
            </a:r>
            <a:r>
              <a:rPr lang="en-CA" sz="3600" dirty="0">
                <a:solidFill>
                  <a:srgbClr val="FFFF00"/>
                </a:solidFill>
              </a:rPr>
              <a:t> does not mean that no </a:t>
            </a:r>
            <a:r>
              <a:rPr lang="en-CA" sz="3600" dirty="0">
                <a:solidFill>
                  <a:srgbClr val="FF0000"/>
                </a:solidFill>
                <a:latin typeface="Comic Sans MS" panose="030F0902030302020204" pitchFamily="66" charset="0"/>
              </a:rPr>
              <a:t>confusion</a:t>
            </a:r>
            <a:r>
              <a:rPr lang="en-CA" sz="3600" dirty="0">
                <a:solidFill>
                  <a:srgbClr val="FFFF00"/>
                </a:solidFill>
              </a:rPr>
              <a:t> ever existed</a:t>
            </a:r>
            <a:r>
              <a:rPr lang="en-CA" sz="3600" dirty="0">
                <a:solidFill>
                  <a:schemeClr val="bg1"/>
                </a:solidFill>
              </a:rPr>
              <a:t>, or that it will not continue to exist in the minds of consumers who did not carry out that research.  </a:t>
            </a:r>
          </a:p>
          <a:p>
            <a:pPr>
              <a:lnSpc>
                <a:spcPct val="120000"/>
              </a:lnSpc>
            </a:pPr>
            <a:r>
              <a:rPr lang="en-CA" sz="3600" dirty="0">
                <a:solidFill>
                  <a:schemeClr val="bg1"/>
                </a:solidFill>
              </a:rPr>
              <a:t>Consequently, </a:t>
            </a:r>
            <a:r>
              <a:rPr lang="en-CA" sz="3600" dirty="0">
                <a:solidFill>
                  <a:srgbClr val="FFFF00"/>
                </a:solidFill>
              </a:rPr>
              <a:t>the SCC affirms </a:t>
            </a:r>
            <a:r>
              <a:rPr lang="en-CA" sz="3600" dirty="0">
                <a:solidFill>
                  <a:schemeClr val="bg1"/>
                </a:solidFill>
              </a:rPr>
              <a:t>in this case that </a:t>
            </a:r>
            <a:r>
              <a:rPr lang="en-CA" sz="3600" dirty="0">
                <a:solidFill>
                  <a:srgbClr val="FF0000"/>
                </a:solidFill>
              </a:rPr>
              <a:t>the test is still one of first impression</a:t>
            </a:r>
            <a:r>
              <a:rPr lang="en-CA" sz="3600" dirty="0">
                <a:solidFill>
                  <a:schemeClr val="bg1"/>
                </a:solidFill>
              </a:rPr>
              <a:t>: </a:t>
            </a:r>
            <a:r>
              <a:rPr lang="en-CA" sz="3600" dirty="0">
                <a:solidFill>
                  <a:srgbClr val="FFFF00"/>
                </a:solidFill>
              </a:rPr>
              <a:t>What is the first impression of a consumer when they encounter a TM in the context of making a costly or important purchase</a:t>
            </a:r>
            <a:r>
              <a:rPr lang="en-CA" sz="3600" dirty="0">
                <a:solidFill>
                  <a:srgbClr val="FF0000"/>
                </a:solidFill>
              </a:rPr>
              <a:t>?</a:t>
            </a:r>
            <a:r>
              <a:rPr lang="en-CA" sz="3600" dirty="0">
                <a:solidFill>
                  <a:schemeClr val="bg1"/>
                </a:solidFill>
              </a:rPr>
              <a:t> It is </a:t>
            </a:r>
            <a:r>
              <a:rPr lang="en-CA" sz="3600" dirty="0">
                <a:solidFill>
                  <a:srgbClr val="FF0000"/>
                </a:solidFill>
              </a:rPr>
              <a:t>not relevant what the consumer does AFTER </a:t>
            </a:r>
            <a:r>
              <a:rPr lang="en-CA" sz="3600" dirty="0">
                <a:solidFill>
                  <a:srgbClr val="FFFF00"/>
                </a:solidFill>
              </a:rPr>
              <a:t>the consumer encounters the mark</a:t>
            </a:r>
            <a:r>
              <a:rPr lang="en-CA" sz="3600" dirty="0">
                <a:solidFill>
                  <a:schemeClr val="bg1"/>
                </a:solidFill>
              </a:rPr>
              <a:t>; it’s also not relevant that with expensive goods, consumers are not likely to make choices based on first impressions.  </a:t>
            </a:r>
          </a:p>
          <a:p>
            <a:pPr>
              <a:lnSpc>
                <a:spcPct val="120000"/>
              </a:lnSpc>
            </a:pPr>
            <a:r>
              <a:rPr lang="en-CA" sz="3600" dirty="0">
                <a:solidFill>
                  <a:schemeClr val="bg1"/>
                </a:solidFill>
              </a:rPr>
              <a:t>Certainly, as the SCC notes in para 70, where consumers are shopping for expensive wares or services, while still having an imperfect recollection of a prior trade-mark, they are likely to be somewhat more alert and aware of the trade-mark associated with the wares or services they are examining and its similarity or difference with that of the prior trade-mark. </a:t>
            </a:r>
            <a:r>
              <a:rPr lang="en-CA" sz="3600" dirty="0">
                <a:solidFill>
                  <a:srgbClr val="FF0000"/>
                </a:solidFill>
              </a:rPr>
              <a:t>BUT</a:t>
            </a:r>
            <a:r>
              <a:rPr lang="en-CA" sz="3600" dirty="0">
                <a:solidFill>
                  <a:srgbClr val="FFFF00"/>
                </a:solidFill>
              </a:rPr>
              <a:t> still, we are just looking at the question </a:t>
            </a:r>
            <a:r>
              <a:rPr lang="en-CA" sz="3600" dirty="0">
                <a:solidFill>
                  <a:srgbClr val="FF0000"/>
                </a:solidFill>
              </a:rPr>
              <a:t>of what is the first impression </a:t>
            </a:r>
            <a:r>
              <a:rPr lang="en-CA" sz="3600" dirty="0">
                <a:solidFill>
                  <a:srgbClr val="FFFF00"/>
                </a:solidFill>
              </a:rPr>
              <a:t>of a consumer when they encounter a TM</a:t>
            </a:r>
            <a:r>
              <a:rPr lang="en-CA" sz="3600"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142</a:t>
            </a:fld>
            <a:endParaRPr lang="en-US"/>
          </a:p>
        </p:txBody>
      </p:sp>
    </p:spTree>
    <p:extLst>
      <p:ext uri="{BB962C8B-B14F-4D97-AF65-F5344CB8AC3E}">
        <p14:creationId xmlns:p14="http://schemas.microsoft.com/office/powerpoint/2010/main" val="33862273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1"/>
            <a:ext cx="8229600" cy="688530"/>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200" y="792482"/>
            <a:ext cx="8552688" cy="5120638"/>
          </a:xfrm>
        </p:spPr>
        <p:txBody>
          <a:bodyPr>
            <a:noAutofit/>
          </a:bodyPr>
          <a:lstStyle/>
          <a:p>
            <a:pPr marL="0" indent="0">
              <a:lnSpc>
                <a:spcPct val="100000"/>
              </a:lnSpc>
              <a:buNone/>
            </a:pPr>
            <a:r>
              <a:rPr lang="en-US" sz="2600" b="1" dirty="0">
                <a:solidFill>
                  <a:srgbClr val="FF0000"/>
                </a:solidFill>
              </a:rPr>
              <a:t>Fourth</a:t>
            </a:r>
            <a:r>
              <a:rPr lang="en-US" sz="2600" b="1" dirty="0">
                <a:solidFill>
                  <a:schemeClr val="bg1"/>
                </a:solidFill>
              </a:rPr>
              <a:t>: </a:t>
            </a:r>
            <a:r>
              <a:rPr lang="en-US" sz="2600" b="1" dirty="0">
                <a:solidFill>
                  <a:srgbClr val="FFFF00"/>
                </a:solidFill>
              </a:rPr>
              <a:t>Relevance of expert evidence</a:t>
            </a:r>
          </a:p>
          <a:p>
            <a:pPr>
              <a:lnSpc>
                <a:spcPct val="100000"/>
              </a:lnSpc>
            </a:pPr>
            <a:r>
              <a:rPr lang="en-CA" sz="2600" dirty="0">
                <a:solidFill>
                  <a:srgbClr val="FFFF00"/>
                </a:solidFill>
              </a:rPr>
              <a:t>Rothstein J. did not find the expert evidence in this case helpful. </a:t>
            </a:r>
            <a:endParaRPr lang="en-CA" sz="2600" dirty="0">
              <a:solidFill>
                <a:schemeClr val="bg1"/>
              </a:solidFill>
            </a:endParaRPr>
          </a:p>
          <a:p>
            <a:pPr>
              <a:lnSpc>
                <a:spcPct val="100000"/>
              </a:lnSpc>
            </a:pPr>
            <a:r>
              <a:rPr lang="en-CA" sz="2600" dirty="0">
                <a:solidFill>
                  <a:schemeClr val="bg1"/>
                </a:solidFill>
              </a:rPr>
              <a:t>He stated that where parties propose to introduce </a:t>
            </a:r>
            <a:r>
              <a:rPr lang="en-CA" sz="2600" dirty="0">
                <a:solidFill>
                  <a:srgbClr val="FF0000"/>
                </a:solidFill>
              </a:rPr>
              <a:t>expert evidence</a:t>
            </a:r>
            <a:r>
              <a:rPr lang="en-CA" sz="2600" dirty="0">
                <a:solidFill>
                  <a:schemeClr val="bg1"/>
                </a:solidFill>
              </a:rPr>
              <a:t>, a </a:t>
            </a:r>
            <a:r>
              <a:rPr lang="en-CA" sz="2600" dirty="0">
                <a:solidFill>
                  <a:srgbClr val="FFFF00"/>
                </a:solidFill>
              </a:rPr>
              <a:t>trial judge should question the necessity and relevance of the evidence</a:t>
            </a:r>
            <a:r>
              <a:rPr lang="en-CA" sz="2600" dirty="0">
                <a:solidFill>
                  <a:schemeClr val="bg1"/>
                </a:solidFill>
              </a:rPr>
              <a:t> before admitting it (99).</a:t>
            </a:r>
          </a:p>
          <a:p>
            <a:pPr>
              <a:lnSpc>
                <a:spcPct val="100000"/>
              </a:lnSpc>
            </a:pPr>
            <a:r>
              <a:rPr lang="en-CA" sz="2600" dirty="0">
                <a:solidFill>
                  <a:schemeClr val="bg1"/>
                </a:solidFill>
              </a:rPr>
              <a:t>He noted that </a:t>
            </a:r>
            <a:r>
              <a:rPr lang="en-CA" sz="2600" dirty="0">
                <a:solidFill>
                  <a:srgbClr val="FF0000"/>
                </a:solidFill>
              </a:rPr>
              <a:t>“</a:t>
            </a:r>
            <a:r>
              <a:rPr lang="en-CA" sz="2600" dirty="0">
                <a:solidFill>
                  <a:schemeClr val="bg1"/>
                </a:solidFill>
              </a:rPr>
              <a:t>In cases of wares or services being marketed to the general public, such as retirement residences, </a:t>
            </a:r>
            <a:r>
              <a:rPr lang="en-CA" sz="2600" dirty="0">
                <a:solidFill>
                  <a:srgbClr val="FFFF00"/>
                </a:solidFill>
              </a:rPr>
              <a:t>judges should…use their own common sense</a:t>
            </a:r>
            <a:r>
              <a:rPr lang="en-CA" sz="2600" dirty="0">
                <a:solidFill>
                  <a:schemeClr val="bg1"/>
                </a:solidFill>
              </a:rPr>
              <a:t>, excluding influences of their ‘own idiosyncratic knowledge or temperament’ </a:t>
            </a:r>
            <a:r>
              <a:rPr lang="en-CA" sz="2600" dirty="0">
                <a:solidFill>
                  <a:srgbClr val="FFFF00"/>
                </a:solidFill>
              </a:rPr>
              <a:t>to determine whether the casual consumer would be likely to be confused</a:t>
            </a:r>
            <a:r>
              <a:rPr lang="en-CA" sz="2600" dirty="0">
                <a:solidFill>
                  <a:schemeClr val="bg1"/>
                </a:solidFill>
              </a:rPr>
              <a:t>.</a:t>
            </a:r>
            <a:r>
              <a:rPr lang="en-CA" sz="2600" dirty="0">
                <a:solidFill>
                  <a:srgbClr val="FF0000"/>
                </a:solidFill>
              </a:rPr>
              <a:t>”</a:t>
            </a:r>
            <a:r>
              <a:rPr lang="en-CA" sz="2600" dirty="0">
                <a:solidFill>
                  <a:schemeClr val="bg1"/>
                </a:solidFill>
              </a:rPr>
              <a:t> (92) </a:t>
            </a:r>
          </a:p>
        </p:txBody>
      </p:sp>
      <p:sp>
        <p:nvSpPr>
          <p:cNvPr id="4" name="Slide Number Placeholder 3"/>
          <p:cNvSpPr>
            <a:spLocks noGrp="1"/>
          </p:cNvSpPr>
          <p:nvPr>
            <p:ph type="sldNum" sz="quarter" idx="12"/>
          </p:nvPr>
        </p:nvSpPr>
        <p:spPr/>
        <p:txBody>
          <a:bodyPr/>
          <a:lstStyle/>
          <a:p>
            <a:fld id="{600857A6-B069-5747-8C2C-4237D03FF20B}" type="slidenum">
              <a:rPr lang="en-US" smtClean="0"/>
              <a:t>143</a:t>
            </a:fld>
            <a:endParaRPr lang="en-US"/>
          </a:p>
        </p:txBody>
      </p:sp>
    </p:spTree>
    <p:extLst>
      <p:ext uri="{BB962C8B-B14F-4D97-AF65-F5344CB8AC3E}">
        <p14:creationId xmlns:p14="http://schemas.microsoft.com/office/powerpoint/2010/main" val="37753646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0"/>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146304" y="937768"/>
            <a:ext cx="8863584" cy="4975351"/>
          </a:xfrm>
        </p:spPr>
        <p:txBody>
          <a:bodyPr>
            <a:noAutofit/>
          </a:bodyPr>
          <a:lstStyle/>
          <a:p>
            <a:pPr>
              <a:lnSpc>
                <a:spcPct val="100000"/>
              </a:lnSpc>
            </a:pPr>
            <a:r>
              <a:rPr lang="en-CA" sz="2400" dirty="0">
                <a:solidFill>
                  <a:schemeClr val="bg1"/>
                </a:solidFill>
              </a:rPr>
              <a:t>Rothstein J. did note however that </a:t>
            </a:r>
            <a:r>
              <a:rPr lang="en-CA" sz="2400" dirty="0">
                <a:solidFill>
                  <a:srgbClr val="FFFF00"/>
                </a:solidFill>
              </a:rPr>
              <a:t>surveys can be valuable</a:t>
            </a:r>
            <a:r>
              <a:rPr lang="en-CA" sz="2400" dirty="0">
                <a:solidFill>
                  <a:schemeClr val="bg1"/>
                </a:solidFill>
              </a:rPr>
              <a:t>, that they </a:t>
            </a:r>
            <a:r>
              <a:rPr lang="en-CA" sz="2400" i="1" dirty="0">
                <a:solidFill>
                  <a:srgbClr val="FF0000"/>
                </a:solidFill>
              </a:rPr>
              <a:t>“</a:t>
            </a:r>
            <a:r>
              <a:rPr lang="en-CA" sz="2400" i="1" dirty="0">
                <a:solidFill>
                  <a:srgbClr val="FFFF00"/>
                </a:solidFill>
              </a:rPr>
              <a:t>have the </a:t>
            </a:r>
            <a:r>
              <a:rPr lang="en-US" sz="2400" i="1" dirty="0">
                <a:solidFill>
                  <a:srgbClr val="FFFF00"/>
                </a:solidFill>
              </a:rPr>
              <a:t>potential to provide empirical evidence</a:t>
            </a:r>
            <a:r>
              <a:rPr lang="en-US" sz="2400" i="1" dirty="0">
                <a:solidFill>
                  <a:schemeClr val="bg1"/>
                </a:solidFill>
              </a:rPr>
              <a:t> which demonstrates consumer reactions in the marketplace — exactly the question that the trial judge is addressing in a confusion case</a:t>
            </a:r>
            <a:r>
              <a:rPr lang="en-US" sz="2400" i="1" dirty="0">
                <a:solidFill>
                  <a:srgbClr val="FF0000"/>
                </a:solidFill>
              </a:rPr>
              <a:t>”</a:t>
            </a:r>
            <a:r>
              <a:rPr lang="en-US" sz="2400" dirty="0">
                <a:solidFill>
                  <a:schemeClr val="bg1"/>
                </a:solidFill>
              </a:rPr>
              <a:t> (93)</a:t>
            </a:r>
            <a:endParaRPr lang="en-CA" sz="2400" dirty="0">
              <a:solidFill>
                <a:schemeClr val="bg1"/>
              </a:solidFill>
            </a:endParaRPr>
          </a:p>
          <a:p>
            <a:pPr>
              <a:lnSpc>
                <a:spcPct val="100000"/>
              </a:lnSpc>
            </a:pPr>
            <a:r>
              <a:rPr lang="en-US" sz="2400" dirty="0">
                <a:solidFill>
                  <a:srgbClr val="FFFF00"/>
                </a:solidFill>
              </a:rPr>
              <a:t>Per Rothstein J. the problem with the survey in this case was that </a:t>
            </a:r>
            <a:r>
              <a:rPr lang="en-US" sz="2400" b="1" dirty="0">
                <a:solidFill>
                  <a:schemeClr val="bg1"/>
                </a:solidFill>
              </a:rPr>
              <a:t>b</a:t>
            </a:r>
            <a:r>
              <a:rPr lang="en-US" sz="2400" dirty="0">
                <a:solidFill>
                  <a:schemeClr val="bg1"/>
                </a:solidFill>
              </a:rPr>
              <a:t>ecause </a:t>
            </a:r>
            <a:r>
              <a:rPr lang="en-US" sz="2400" dirty="0">
                <a:solidFill>
                  <a:srgbClr val="FFFF00"/>
                </a:solidFill>
              </a:rPr>
              <a:t>Masterpiece Inc. had not yet established a presence in the community </a:t>
            </a:r>
            <a:r>
              <a:rPr lang="en-US" sz="2400" dirty="0">
                <a:solidFill>
                  <a:schemeClr val="bg1"/>
                </a:solidFill>
              </a:rPr>
              <a:t>in which it operated, there were no casual or average consumers with ‘imperfect recollection’ of Masterpiece Inc.’s marks to test.</a:t>
            </a:r>
            <a:endParaRPr lang="en-CA" sz="2400" dirty="0">
              <a:solidFill>
                <a:schemeClr val="bg1"/>
              </a:solidFill>
            </a:endParaRPr>
          </a:p>
          <a:p>
            <a:pPr>
              <a:lnSpc>
                <a:spcPct val="100000"/>
              </a:lnSpc>
            </a:pPr>
            <a:r>
              <a:rPr lang="en-US" sz="2400" dirty="0">
                <a:solidFill>
                  <a:schemeClr val="bg1"/>
                </a:solidFill>
              </a:rPr>
              <a:t>Rothstein J. went so far as to say that it is </a:t>
            </a:r>
            <a:r>
              <a:rPr lang="en-US" sz="2400" dirty="0">
                <a:solidFill>
                  <a:srgbClr val="FFFF00"/>
                </a:solidFill>
              </a:rPr>
              <a:t>highly unlikely that party may devise a valid survey in a case where a trade-mark user has not established a sufficient presence in the marketplace </a:t>
            </a:r>
            <a:r>
              <a:rPr lang="en-US" sz="2400" dirty="0">
                <a:solidFill>
                  <a:schemeClr val="bg1"/>
                </a:solidFill>
              </a:rPr>
              <a:t>for consumers to have formed an imperfect recollection of its trade-mark (97)</a:t>
            </a:r>
          </a:p>
        </p:txBody>
      </p:sp>
      <p:sp>
        <p:nvSpPr>
          <p:cNvPr id="4" name="Slide Number Placeholder 3"/>
          <p:cNvSpPr>
            <a:spLocks noGrp="1"/>
          </p:cNvSpPr>
          <p:nvPr>
            <p:ph type="sldNum" sz="quarter" idx="12"/>
          </p:nvPr>
        </p:nvSpPr>
        <p:spPr/>
        <p:txBody>
          <a:bodyPr/>
          <a:lstStyle/>
          <a:p>
            <a:fld id="{600857A6-B069-5747-8C2C-4237D03FF20B}" type="slidenum">
              <a:rPr lang="en-US" smtClean="0"/>
              <a:t>144</a:t>
            </a:fld>
            <a:endParaRPr lang="en-US"/>
          </a:p>
        </p:txBody>
      </p:sp>
    </p:spTree>
    <p:extLst>
      <p:ext uri="{BB962C8B-B14F-4D97-AF65-F5344CB8AC3E}">
        <p14:creationId xmlns:p14="http://schemas.microsoft.com/office/powerpoint/2010/main" val="28801313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2"/>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 </a:t>
            </a:r>
            <a:r>
              <a:rPr lang="en-US" b="1" dirty="0">
                <a:latin typeface="Comic Sans MS" panose="030F0902030302020204" pitchFamily="66" charset="0"/>
              </a:rPr>
              <a:t>	</a:t>
            </a:r>
          </a:p>
        </p:txBody>
      </p:sp>
      <p:sp>
        <p:nvSpPr>
          <p:cNvPr id="2" name="Content Placeholder 1"/>
          <p:cNvSpPr>
            <a:spLocks noGrp="1"/>
          </p:cNvSpPr>
          <p:nvPr>
            <p:ph idx="1"/>
          </p:nvPr>
        </p:nvSpPr>
        <p:spPr>
          <a:xfrm>
            <a:off x="280416" y="949960"/>
            <a:ext cx="8753856" cy="4987543"/>
          </a:xfrm>
        </p:spPr>
        <p:txBody>
          <a:bodyPr>
            <a:normAutofit/>
          </a:bodyPr>
          <a:lstStyle/>
          <a:p>
            <a:pPr marL="0" indent="0">
              <a:lnSpc>
                <a:spcPct val="100000"/>
              </a:lnSpc>
              <a:buNone/>
            </a:pPr>
            <a:r>
              <a:rPr lang="en-US" i="1" dirty="0">
                <a:solidFill>
                  <a:srgbClr val="00B0F0"/>
                </a:solidFill>
              </a:rPr>
              <a:t>Masterpiece Inc. v. </a:t>
            </a:r>
            <a:r>
              <a:rPr lang="en-US" i="1" dirty="0" err="1">
                <a:solidFill>
                  <a:srgbClr val="00B0F0"/>
                </a:solidFill>
              </a:rPr>
              <a:t>Alavida</a:t>
            </a:r>
            <a:r>
              <a:rPr lang="en-US" i="1" dirty="0">
                <a:solidFill>
                  <a:srgbClr val="00B0F0"/>
                </a:solidFill>
              </a:rPr>
              <a:t> Lifestyles Inc., </a:t>
            </a:r>
            <a:r>
              <a:rPr lang="en-US" dirty="0">
                <a:solidFill>
                  <a:schemeClr val="bg1"/>
                </a:solidFill>
              </a:rPr>
              <a:t>2011 SCC 27: </a:t>
            </a:r>
            <a:r>
              <a:rPr lang="en-US" dirty="0">
                <a:solidFill>
                  <a:srgbClr val="FF0000"/>
                </a:solidFill>
              </a:rPr>
              <a:t>Outcome</a:t>
            </a:r>
          </a:p>
          <a:p>
            <a:pPr>
              <a:lnSpc>
                <a:spcPct val="100000"/>
              </a:lnSpc>
            </a:pPr>
            <a:r>
              <a:rPr lang="en-CA" dirty="0">
                <a:solidFill>
                  <a:srgbClr val="FFFF00"/>
                </a:solidFill>
              </a:rPr>
              <a:t>Para. 104</a:t>
            </a:r>
            <a:r>
              <a:rPr lang="en-CA" dirty="0">
                <a:solidFill>
                  <a:srgbClr val="FF0000"/>
                </a:solidFill>
              </a:rPr>
              <a:t>:</a:t>
            </a:r>
            <a:r>
              <a:rPr lang="en-CA" dirty="0">
                <a:solidFill>
                  <a:schemeClr val="bg1"/>
                </a:solidFill>
              </a:rPr>
              <a:t> </a:t>
            </a:r>
            <a:r>
              <a:rPr lang="en-CA" i="1" dirty="0">
                <a:solidFill>
                  <a:schemeClr val="bg1"/>
                </a:solidFill>
              </a:rPr>
              <a:t>“</a:t>
            </a:r>
            <a:r>
              <a:rPr lang="en-US" i="1" dirty="0">
                <a:solidFill>
                  <a:schemeClr val="bg1"/>
                </a:solidFill>
              </a:rPr>
              <a:t>a </a:t>
            </a:r>
            <a:r>
              <a:rPr lang="en-US" i="1" dirty="0">
                <a:solidFill>
                  <a:srgbClr val="FFFF00"/>
                </a:solidFill>
              </a:rPr>
              <a:t>casual consumer </a:t>
            </a:r>
            <a:r>
              <a:rPr lang="en-US" i="1" dirty="0">
                <a:solidFill>
                  <a:schemeClr val="bg1"/>
                </a:solidFill>
              </a:rPr>
              <a:t>observing the </a:t>
            </a:r>
            <a:r>
              <a:rPr lang="en-US" i="1" dirty="0" err="1">
                <a:solidFill>
                  <a:schemeClr val="bg1"/>
                </a:solidFill>
              </a:rPr>
              <a:t>Alavida</a:t>
            </a:r>
            <a:r>
              <a:rPr lang="en-US" i="1" dirty="0">
                <a:solidFill>
                  <a:schemeClr val="bg1"/>
                </a:solidFill>
              </a:rPr>
              <a:t> trade-mark and having no more than an imperfect recollection of Masterpiece Inc.’s trade-mark </a:t>
            </a:r>
            <a:r>
              <a:rPr lang="en-US" i="1" dirty="0">
                <a:solidFill>
                  <a:srgbClr val="FFFF00"/>
                </a:solidFill>
              </a:rPr>
              <a:t>would likely be </a:t>
            </a:r>
            <a:r>
              <a:rPr lang="en-US" i="1" dirty="0">
                <a:solidFill>
                  <a:srgbClr val="FF0000"/>
                </a:solidFill>
                <a:latin typeface="Comic Sans MS" panose="030F0902030302020204" pitchFamily="66" charset="0"/>
              </a:rPr>
              <a:t>confused </a:t>
            </a:r>
            <a:r>
              <a:rPr lang="en-US" i="1" dirty="0">
                <a:solidFill>
                  <a:srgbClr val="FFFF00"/>
                </a:solidFill>
              </a:rPr>
              <a:t>into thinking that the source of the services associated with the </a:t>
            </a:r>
            <a:r>
              <a:rPr lang="en-US" i="1" dirty="0" err="1">
                <a:solidFill>
                  <a:srgbClr val="FFFF00"/>
                </a:solidFill>
              </a:rPr>
              <a:t>Alavida</a:t>
            </a:r>
            <a:r>
              <a:rPr lang="en-US" i="1" dirty="0">
                <a:solidFill>
                  <a:srgbClr val="FFFF00"/>
                </a:solidFill>
              </a:rPr>
              <a:t> trade-mark was one and the same as the source of the services associated with the Masterpiece Inc. trade-mark</a:t>
            </a:r>
            <a:r>
              <a:rPr lang="en-US" i="1" dirty="0">
                <a:solidFill>
                  <a:schemeClr val="bg1"/>
                </a:solidFill>
              </a:rPr>
              <a:t>”</a:t>
            </a:r>
            <a:endParaRPr lang="en-CA" i="1" dirty="0">
              <a:solidFill>
                <a:schemeClr val="bg1"/>
              </a:solidFill>
            </a:endParaRPr>
          </a:p>
          <a:p>
            <a:pPr>
              <a:lnSpc>
                <a:spcPct val="100000"/>
              </a:lnSpc>
            </a:pPr>
            <a:r>
              <a:rPr lang="en-US" dirty="0">
                <a:solidFill>
                  <a:schemeClr val="bg1"/>
                </a:solidFill>
              </a:rPr>
              <a:t>Rothstein J. held that </a:t>
            </a:r>
            <a:r>
              <a:rPr lang="en-US" i="1" dirty="0">
                <a:solidFill>
                  <a:schemeClr val="bg1"/>
                </a:solidFill>
              </a:rPr>
              <a:t>“no other circumstances reduce[d] this likelihood of confusion to the point that confusion is not likely to occur” </a:t>
            </a:r>
            <a:r>
              <a:rPr lang="en-US" dirty="0">
                <a:solidFill>
                  <a:schemeClr val="bg1"/>
                </a:solidFill>
              </a:rPr>
              <a:t>(consideration of some circumstances – i.e. nature of the services involved enhanced the likelihood of confusion). </a:t>
            </a:r>
            <a:endParaRPr lang="en-CA" dirty="0">
              <a:solidFill>
                <a:schemeClr val="bg1"/>
              </a:solidFill>
            </a:endParaRPr>
          </a:p>
          <a:p>
            <a:pPr>
              <a:lnSpc>
                <a:spcPct val="100000"/>
              </a:lnSpc>
            </a:pPr>
            <a:r>
              <a:rPr lang="en-US" dirty="0">
                <a:solidFill>
                  <a:schemeClr val="bg1"/>
                </a:solidFill>
              </a:rPr>
              <a:t>Rothstein J. therefore </a:t>
            </a:r>
            <a:r>
              <a:rPr lang="en-US" dirty="0">
                <a:solidFill>
                  <a:srgbClr val="FFFF00"/>
                </a:solidFill>
              </a:rPr>
              <a:t>concluded that </a:t>
            </a:r>
            <a:r>
              <a:rPr lang="en-US" dirty="0" err="1">
                <a:solidFill>
                  <a:srgbClr val="FFFF00"/>
                </a:solidFill>
              </a:rPr>
              <a:t>Alavida</a:t>
            </a:r>
            <a:r>
              <a:rPr lang="en-US" dirty="0">
                <a:solidFill>
                  <a:srgbClr val="FFFF00"/>
                </a:solidFill>
              </a:rPr>
              <a:t> was not the person entitled to secure the registration of its TM under s. 18(1) on the basis that it wasn’t entitled under 16(3) to register its mark (</a:t>
            </a:r>
            <a:r>
              <a:rPr lang="en-US" dirty="0">
                <a:solidFill>
                  <a:srgbClr val="FF0000"/>
                </a:solidFill>
              </a:rPr>
              <a:t>Masterpiece Inc’s use preceded </a:t>
            </a:r>
            <a:r>
              <a:rPr lang="en-US" dirty="0" err="1">
                <a:solidFill>
                  <a:srgbClr val="FF0000"/>
                </a:solidFill>
              </a:rPr>
              <a:t>Alavida’s</a:t>
            </a:r>
            <a:r>
              <a:rPr lang="en-US" dirty="0">
                <a:solidFill>
                  <a:srgbClr val="FF0000"/>
                </a:solidFill>
              </a:rPr>
              <a:t> proposed use</a:t>
            </a:r>
            <a:r>
              <a:rPr lang="en-US" dirty="0">
                <a:solidFill>
                  <a:schemeClr val="bg1"/>
                </a:solidFill>
              </a:rPr>
              <a:t>); and ordered the Registrar to expunge this registration. </a:t>
            </a:r>
            <a:endParaRPr lang="en-CA"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145</a:t>
            </a:fld>
            <a:endParaRPr lang="en-US"/>
          </a:p>
        </p:txBody>
      </p:sp>
    </p:spTree>
    <p:extLst>
      <p:ext uri="{BB962C8B-B14F-4D97-AF65-F5344CB8AC3E}">
        <p14:creationId xmlns:p14="http://schemas.microsoft.com/office/powerpoint/2010/main" val="8892742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6370361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3849115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r>
              <a:rPr lang="en-US" b="1" dirty="0">
                <a:solidFill>
                  <a:srgbClr val="FFFF00"/>
                </a:solidFill>
              </a:rPr>
              <a:t>	</a:t>
            </a:r>
          </a:p>
        </p:txBody>
      </p:sp>
      <p:sp>
        <p:nvSpPr>
          <p:cNvPr id="2" name="Content Placeholder 1"/>
          <p:cNvSpPr>
            <a:spLocks noGrp="1"/>
          </p:cNvSpPr>
          <p:nvPr>
            <p:ph idx="1"/>
          </p:nvPr>
        </p:nvSpPr>
        <p:spPr/>
        <p:txBody>
          <a:bodyPr>
            <a:normAutofit/>
          </a:bodyPr>
          <a:lstStyle/>
          <a:p>
            <a:pPr marL="457200" lvl="1" indent="0">
              <a:lnSpc>
                <a:spcPct val="100000"/>
              </a:lnSpc>
              <a:buNone/>
            </a:pPr>
            <a:r>
              <a:rPr lang="en-US" sz="3200" dirty="0">
                <a:solidFill>
                  <a:schemeClr val="bg1"/>
                </a:solidFill>
              </a:rPr>
              <a:t>Focus on </a:t>
            </a:r>
            <a:r>
              <a:rPr lang="en-US" sz="3200" i="1" dirty="0">
                <a:solidFill>
                  <a:schemeClr val="bg1"/>
                </a:solidFill>
              </a:rPr>
              <a:t>Infringement</a:t>
            </a:r>
          </a:p>
          <a:p>
            <a:pPr lvl="2">
              <a:lnSpc>
                <a:spcPct val="100000"/>
              </a:lnSpc>
            </a:pPr>
            <a:r>
              <a:rPr lang="en-US" sz="3200" dirty="0">
                <a:solidFill>
                  <a:schemeClr val="bg1"/>
                </a:solidFill>
              </a:rPr>
              <a:t>What </a:t>
            </a:r>
            <a:r>
              <a:rPr lang="en-US" sz="3200" dirty="0">
                <a:solidFill>
                  <a:srgbClr val="FFFF00"/>
                </a:solidFill>
              </a:rPr>
              <a:t>rights </a:t>
            </a:r>
            <a:r>
              <a:rPr lang="en-US" sz="3200" dirty="0">
                <a:solidFill>
                  <a:schemeClr val="bg1"/>
                </a:solidFill>
              </a:rPr>
              <a:t>do </a:t>
            </a:r>
            <a:r>
              <a:rPr lang="en-US" sz="3200" dirty="0">
                <a:solidFill>
                  <a:srgbClr val="FFFF00"/>
                </a:solidFill>
              </a:rPr>
              <a:t>you have </a:t>
            </a:r>
            <a:r>
              <a:rPr lang="en-US" sz="3200" dirty="0">
                <a:solidFill>
                  <a:schemeClr val="bg1"/>
                </a:solidFill>
              </a:rPr>
              <a:t>as TM owners</a:t>
            </a:r>
            <a:r>
              <a:rPr lang="en-US" sz="3200" dirty="0">
                <a:solidFill>
                  <a:srgbClr val="FF0000"/>
                </a:solidFill>
              </a:rPr>
              <a:t>?</a:t>
            </a:r>
          </a:p>
          <a:p>
            <a:pPr lvl="2">
              <a:lnSpc>
                <a:spcPct val="100000"/>
              </a:lnSpc>
            </a:pPr>
            <a:r>
              <a:rPr lang="en-US" sz="3200" dirty="0">
                <a:solidFill>
                  <a:srgbClr val="FFFF00"/>
                </a:solidFill>
              </a:rPr>
              <a:t>How</a:t>
            </a:r>
            <a:r>
              <a:rPr lang="en-US" sz="3200" dirty="0">
                <a:solidFill>
                  <a:schemeClr val="bg1"/>
                </a:solidFill>
              </a:rPr>
              <a:t> are those rights </a:t>
            </a:r>
            <a:r>
              <a:rPr lang="en-US" sz="3200" dirty="0">
                <a:solidFill>
                  <a:srgbClr val="FFFF00"/>
                </a:solidFill>
              </a:rPr>
              <a:t>infringed</a:t>
            </a:r>
            <a:r>
              <a:rPr lang="en-US" sz="3200" dirty="0">
                <a:solidFill>
                  <a:srgbClr val="FF0000"/>
                </a:solidFill>
              </a:rPr>
              <a:t>?</a:t>
            </a:r>
            <a:r>
              <a:rPr lang="en-US" sz="3200" dirty="0">
                <a:solidFill>
                  <a:schemeClr val="bg1"/>
                </a:solidFill>
              </a:rPr>
              <a:t> </a:t>
            </a:r>
          </a:p>
          <a:p>
            <a:pPr lvl="2">
              <a:lnSpc>
                <a:spcPct val="100000"/>
              </a:lnSpc>
            </a:pPr>
            <a:r>
              <a:rPr lang="en-US" sz="3200" dirty="0">
                <a:solidFill>
                  <a:schemeClr val="bg1"/>
                </a:solidFill>
              </a:rPr>
              <a:t>What </a:t>
            </a:r>
            <a:r>
              <a:rPr lang="en-US" sz="3200" dirty="0">
                <a:solidFill>
                  <a:srgbClr val="FFFF00"/>
                </a:solidFill>
              </a:rPr>
              <a:t>remedies</a:t>
            </a:r>
            <a:r>
              <a:rPr lang="en-US" sz="3200" dirty="0">
                <a:solidFill>
                  <a:schemeClr val="bg1"/>
                </a:solidFill>
              </a:rPr>
              <a:t> do you have as TM owners</a:t>
            </a:r>
            <a:r>
              <a:rPr lang="en-US" sz="3200" dirty="0">
                <a:solidFill>
                  <a:srgbClr val="FF0000"/>
                </a:solidFill>
              </a:rPr>
              <a:t>?</a:t>
            </a:r>
          </a:p>
          <a:p>
            <a:pPr lvl="2">
              <a:lnSpc>
                <a:spcPct val="100000"/>
              </a:lnSpc>
            </a:pPr>
            <a:r>
              <a:rPr lang="en-US" sz="3200" dirty="0">
                <a:solidFill>
                  <a:schemeClr val="bg1"/>
                </a:solidFill>
              </a:rPr>
              <a:t>What </a:t>
            </a:r>
            <a:r>
              <a:rPr lang="en-US" sz="3200" dirty="0">
                <a:solidFill>
                  <a:srgbClr val="FFFF00"/>
                </a:solidFill>
              </a:rPr>
              <a:t>defenses</a:t>
            </a:r>
            <a:r>
              <a:rPr lang="en-US" sz="3200" dirty="0">
                <a:solidFill>
                  <a:schemeClr val="bg1"/>
                </a:solidFill>
              </a:rPr>
              <a:t> are available</a:t>
            </a:r>
            <a:r>
              <a:rPr lang="en-US" sz="32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148</a:t>
            </a:fld>
            <a:endParaRPr lang="en-US"/>
          </a:p>
        </p:txBody>
      </p:sp>
    </p:spTree>
    <p:extLst>
      <p:ext uri="{BB962C8B-B14F-4D97-AF65-F5344CB8AC3E}">
        <p14:creationId xmlns:p14="http://schemas.microsoft.com/office/powerpoint/2010/main" val="8551996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r>
              <a:rPr lang="en-US" b="1" dirty="0">
                <a:solidFill>
                  <a:srgbClr val="FFFF00"/>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149</a:t>
            </a:fld>
            <a:endParaRPr lang="en-US"/>
          </a:p>
        </p:txBody>
      </p:sp>
      <p:pic>
        <p:nvPicPr>
          <p:cNvPr id="10" name="Content Placeholder 9" descr="A picture containing drawing&#10;&#10;Description automatically generated">
            <a:extLst>
              <a:ext uri="{FF2B5EF4-FFF2-40B4-BE49-F238E27FC236}">
                <a16:creationId xmlns:a16="http://schemas.microsoft.com/office/drawing/2014/main" id="{0413E2AF-C73A-8B4D-9370-20A30F2419FD}"/>
              </a:ext>
            </a:extLst>
          </p:cNvPr>
          <p:cNvPicPr>
            <a:picLocks noGrp="1" noChangeAspect="1"/>
          </p:cNvPicPr>
          <p:nvPr>
            <p:ph idx="1"/>
          </p:nvPr>
        </p:nvPicPr>
        <p:blipFill>
          <a:blip r:embed="rId3"/>
          <a:stretch>
            <a:fillRect/>
          </a:stretch>
        </p:blipFill>
        <p:spPr>
          <a:xfrm>
            <a:off x="1464605" y="1788829"/>
            <a:ext cx="6214789" cy="3565224"/>
          </a:xfrm>
        </p:spPr>
      </p:pic>
    </p:spTree>
    <p:extLst>
      <p:ext uri="{BB962C8B-B14F-4D97-AF65-F5344CB8AC3E}">
        <p14:creationId xmlns:p14="http://schemas.microsoft.com/office/powerpoint/2010/main" val="1248416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aphical user interface, text, website&#10;&#10;Description automatically generated">
            <a:extLst>
              <a:ext uri="{FF2B5EF4-FFF2-40B4-BE49-F238E27FC236}">
                <a16:creationId xmlns:a16="http://schemas.microsoft.com/office/drawing/2014/main" id="{C6BC72C5-1554-A243-BDC5-139386A01CB0}"/>
              </a:ext>
            </a:extLst>
          </p:cNvPr>
          <p:cNvPicPr>
            <a:picLocks noGrp="1" noChangeAspect="1"/>
          </p:cNvPicPr>
          <p:nvPr>
            <p:ph sz="quarter" idx="10"/>
          </p:nvPr>
        </p:nvPicPr>
        <p:blipFill>
          <a:blip r:embed="rId2"/>
          <a:stretch>
            <a:fillRect/>
          </a:stretch>
        </p:blipFill>
        <p:spPr>
          <a:xfrm>
            <a:off x="2122957" y="261938"/>
            <a:ext cx="4898086" cy="5616575"/>
          </a:xfrm>
        </p:spPr>
      </p:pic>
    </p:spTree>
    <p:extLst>
      <p:ext uri="{BB962C8B-B14F-4D97-AF65-F5344CB8AC3E}">
        <p14:creationId xmlns:p14="http://schemas.microsoft.com/office/powerpoint/2010/main" val="260286171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097D8959-9EC4-3743-A890-DEDA67984A12}"/>
              </a:ext>
            </a:extLst>
          </p:cNvPr>
          <p:cNvPicPr>
            <a:picLocks noChangeAspect="1"/>
          </p:cNvPicPr>
          <p:nvPr/>
        </p:nvPicPr>
        <p:blipFill>
          <a:blip r:embed="rId2"/>
          <a:stretch>
            <a:fillRect/>
          </a:stretch>
        </p:blipFill>
        <p:spPr>
          <a:xfrm>
            <a:off x="2778626" y="216125"/>
            <a:ext cx="3586747" cy="5662638"/>
          </a:xfrm>
          <a:prstGeom prst="rect">
            <a:avLst/>
          </a:prstGeom>
        </p:spPr>
      </p:pic>
      <p:sp>
        <p:nvSpPr>
          <p:cNvPr id="4" name="TextBox 3">
            <a:extLst>
              <a:ext uri="{FF2B5EF4-FFF2-40B4-BE49-F238E27FC236}">
                <a16:creationId xmlns:a16="http://schemas.microsoft.com/office/drawing/2014/main" id="{0D97C1A4-E0AA-8B42-AB9C-15E98456E050}"/>
              </a:ext>
            </a:extLst>
          </p:cNvPr>
          <p:cNvSpPr txBox="1"/>
          <p:nvPr/>
        </p:nvSpPr>
        <p:spPr>
          <a:xfrm>
            <a:off x="4259179" y="5878763"/>
            <a:ext cx="1774845" cy="369332"/>
          </a:xfrm>
          <a:prstGeom prst="rect">
            <a:avLst/>
          </a:prstGeom>
          <a:noFill/>
        </p:spPr>
        <p:txBody>
          <a:bodyPr wrap="none" rtlCol="0">
            <a:spAutoFit/>
          </a:bodyPr>
          <a:lstStyle/>
          <a:p>
            <a:r>
              <a:rPr lang="en-US" dirty="0">
                <a:solidFill>
                  <a:schemeClr val="bg1"/>
                </a:solidFill>
              </a:rPr>
              <a:t>Wichita Kansas</a:t>
            </a:r>
          </a:p>
        </p:txBody>
      </p:sp>
    </p:spTree>
    <p:extLst>
      <p:ext uri="{BB962C8B-B14F-4D97-AF65-F5344CB8AC3E}">
        <p14:creationId xmlns:p14="http://schemas.microsoft.com/office/powerpoint/2010/main" val="149606744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3"/>
            <a:ext cx="8229600" cy="566610"/>
          </a:xfrm>
        </p:spPr>
        <p:txBody>
          <a:bodyPr>
            <a:normAutofit fontScale="90000"/>
          </a:bodyPr>
          <a:lstStyle/>
          <a:p>
            <a:r>
              <a:rPr lang="en-US" b="1" dirty="0">
                <a:solidFill>
                  <a:srgbClr val="FFFF00"/>
                </a:solidFill>
              </a:rPr>
              <a:t>Trademarks</a:t>
            </a:r>
            <a:r>
              <a:rPr lang="en-US" b="1" dirty="0"/>
              <a:t>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p>
        </p:txBody>
      </p:sp>
      <p:sp>
        <p:nvSpPr>
          <p:cNvPr id="2" name="Content Placeholder 1"/>
          <p:cNvSpPr>
            <a:spLocks noGrp="1"/>
          </p:cNvSpPr>
          <p:nvPr>
            <p:ph idx="1"/>
          </p:nvPr>
        </p:nvSpPr>
        <p:spPr>
          <a:xfrm>
            <a:off x="85344" y="682753"/>
            <a:ext cx="9058656" cy="5218175"/>
          </a:xfrm>
        </p:spPr>
        <p:txBody>
          <a:bodyPr>
            <a:normAutofit fontScale="25000" lnSpcReduction="20000"/>
          </a:bodyPr>
          <a:lstStyle/>
          <a:p>
            <a:pPr>
              <a:lnSpc>
                <a:spcPct val="100000"/>
              </a:lnSpc>
            </a:pPr>
            <a:r>
              <a:rPr lang="en-US" sz="10400" dirty="0">
                <a:solidFill>
                  <a:srgbClr val="FFFF00"/>
                </a:solidFill>
              </a:rPr>
              <a:t>Four main provisions </a:t>
            </a:r>
            <a:r>
              <a:rPr lang="en-US" sz="10400" dirty="0">
                <a:solidFill>
                  <a:schemeClr val="bg1"/>
                </a:solidFill>
              </a:rPr>
              <a:t>in the TMA that address TM </a:t>
            </a:r>
            <a:r>
              <a:rPr lang="en-US" sz="10400" dirty="0">
                <a:solidFill>
                  <a:srgbClr val="FF0000"/>
                </a:solidFill>
              </a:rPr>
              <a:t>infringement</a:t>
            </a:r>
          </a:p>
          <a:p>
            <a:pPr lvl="1">
              <a:lnSpc>
                <a:spcPct val="100000"/>
              </a:lnSpc>
            </a:pPr>
            <a:r>
              <a:rPr lang="en-US" sz="10400" dirty="0">
                <a:solidFill>
                  <a:srgbClr val="FF0000"/>
                </a:solidFill>
              </a:rPr>
              <a:t>S. 7</a:t>
            </a:r>
            <a:r>
              <a:rPr lang="en-US" sz="10400" dirty="0">
                <a:solidFill>
                  <a:schemeClr val="bg1"/>
                </a:solidFill>
              </a:rPr>
              <a:t>: provides protection against </a:t>
            </a:r>
            <a:r>
              <a:rPr lang="en-US" sz="10400" dirty="0">
                <a:solidFill>
                  <a:srgbClr val="FF0000"/>
                </a:solidFill>
              </a:rPr>
              <a:t>passing off</a:t>
            </a:r>
            <a:r>
              <a:rPr lang="en-US" sz="10400" dirty="0">
                <a:solidFill>
                  <a:schemeClr val="bg1"/>
                </a:solidFill>
              </a:rPr>
              <a:t>; applies to </a:t>
            </a:r>
            <a:r>
              <a:rPr lang="en-US" sz="10400" dirty="0">
                <a:solidFill>
                  <a:srgbClr val="FF0000"/>
                </a:solidFill>
              </a:rPr>
              <a:t>both</a:t>
            </a:r>
            <a:r>
              <a:rPr lang="en-US" sz="10400" dirty="0">
                <a:solidFill>
                  <a:srgbClr val="FFFF00"/>
                </a:solidFill>
              </a:rPr>
              <a:t> registered </a:t>
            </a:r>
            <a:r>
              <a:rPr lang="en-US" sz="10400" dirty="0">
                <a:solidFill>
                  <a:schemeClr val="bg1"/>
                </a:solidFill>
              </a:rPr>
              <a:t>and </a:t>
            </a:r>
            <a:r>
              <a:rPr lang="en-US" sz="10400" dirty="0">
                <a:solidFill>
                  <a:srgbClr val="FFFF00"/>
                </a:solidFill>
              </a:rPr>
              <a:t>unregistered marks</a:t>
            </a:r>
          </a:p>
          <a:p>
            <a:pPr lvl="1">
              <a:lnSpc>
                <a:spcPct val="100000"/>
              </a:lnSpc>
            </a:pPr>
            <a:r>
              <a:rPr lang="en-US" sz="10400" dirty="0">
                <a:solidFill>
                  <a:srgbClr val="FF0000"/>
                </a:solidFill>
              </a:rPr>
              <a:t>S. 19</a:t>
            </a:r>
            <a:r>
              <a:rPr lang="en-US" sz="10400" dirty="0">
                <a:solidFill>
                  <a:schemeClr val="bg1"/>
                </a:solidFill>
              </a:rPr>
              <a:t>: governs use of precise TM registered for same wares and services</a:t>
            </a:r>
          </a:p>
          <a:p>
            <a:pPr lvl="1">
              <a:lnSpc>
                <a:spcPct val="100000"/>
              </a:lnSpc>
            </a:pPr>
            <a:r>
              <a:rPr lang="en-US" sz="10400" dirty="0">
                <a:solidFill>
                  <a:srgbClr val="FF0000"/>
                </a:solidFill>
              </a:rPr>
              <a:t>S. 20</a:t>
            </a:r>
            <a:r>
              <a:rPr lang="en-US" sz="10400" dirty="0">
                <a:solidFill>
                  <a:schemeClr val="bg1"/>
                </a:solidFill>
              </a:rPr>
              <a:t>: deals with confusing uses of TMs</a:t>
            </a:r>
          </a:p>
          <a:p>
            <a:pPr lvl="1">
              <a:lnSpc>
                <a:spcPct val="100000"/>
              </a:lnSpc>
            </a:pPr>
            <a:r>
              <a:rPr lang="en-US" sz="10400" dirty="0">
                <a:solidFill>
                  <a:srgbClr val="FF0000"/>
                </a:solidFill>
              </a:rPr>
              <a:t>S. 22</a:t>
            </a:r>
            <a:r>
              <a:rPr lang="en-US" sz="10400" dirty="0">
                <a:solidFill>
                  <a:schemeClr val="bg1"/>
                </a:solidFill>
              </a:rPr>
              <a:t>: governs uses that depreciate value of goodwill</a:t>
            </a:r>
            <a:r>
              <a:rPr lang="en-CA" sz="10400" dirty="0"/>
              <a:t> </a:t>
            </a:r>
          </a:p>
          <a:p>
            <a:pPr>
              <a:lnSpc>
                <a:spcPct val="100000"/>
              </a:lnSpc>
            </a:pPr>
            <a:r>
              <a:rPr lang="en-CA" sz="10400" dirty="0">
                <a:solidFill>
                  <a:srgbClr val="FF0000"/>
                </a:solidFill>
              </a:rPr>
              <a:t>Only S. 7 </a:t>
            </a:r>
            <a:r>
              <a:rPr lang="en-CA" sz="10400" dirty="0">
                <a:solidFill>
                  <a:schemeClr val="bg1"/>
                </a:solidFill>
              </a:rPr>
              <a:t>provides </a:t>
            </a:r>
            <a:r>
              <a:rPr lang="en-CA" sz="10400" dirty="0">
                <a:solidFill>
                  <a:srgbClr val="FF0000"/>
                </a:solidFill>
              </a:rPr>
              <a:t>protection for UNREGISTERED MARKS </a:t>
            </a:r>
            <a:r>
              <a:rPr lang="en-CA" sz="10400" dirty="0">
                <a:solidFill>
                  <a:schemeClr val="bg1"/>
                </a:solidFill>
              </a:rPr>
              <a:t>– s. 7. This section </a:t>
            </a:r>
            <a:r>
              <a:rPr lang="en-CA" sz="10400" dirty="0">
                <a:solidFill>
                  <a:srgbClr val="FFFF00"/>
                </a:solidFill>
              </a:rPr>
              <a:t>applies to both registered and unregistered </a:t>
            </a:r>
            <a:r>
              <a:rPr lang="en-CA" sz="10400" dirty="0">
                <a:solidFill>
                  <a:schemeClr val="bg1"/>
                </a:solidFill>
              </a:rPr>
              <a:t>marks and provides protection against passing off. It can be understood as the codification of the two main types of passing off…</a:t>
            </a:r>
          </a:p>
          <a:p>
            <a:pPr>
              <a:lnSpc>
                <a:spcPct val="100000"/>
              </a:lnSpc>
            </a:pPr>
            <a:r>
              <a:rPr lang="en-CA" sz="10400" dirty="0">
                <a:solidFill>
                  <a:schemeClr val="bg1"/>
                </a:solidFill>
              </a:rPr>
              <a:t>The other three provisions – ss. 19, 20, and 22 - </a:t>
            </a:r>
            <a:r>
              <a:rPr lang="en-CA" sz="10400" b="1" dirty="0">
                <a:solidFill>
                  <a:srgbClr val="FF0000"/>
                </a:solidFill>
              </a:rPr>
              <a:t>ONLY</a:t>
            </a:r>
            <a:r>
              <a:rPr lang="en-CA" sz="10400" dirty="0">
                <a:solidFill>
                  <a:srgbClr val="FF0000"/>
                </a:solidFill>
              </a:rPr>
              <a:t> apply </a:t>
            </a:r>
            <a:r>
              <a:rPr lang="en-CA" sz="10400" dirty="0">
                <a:solidFill>
                  <a:srgbClr val="FFFF00"/>
                </a:solidFill>
              </a:rPr>
              <a:t>to registered TMs</a:t>
            </a:r>
            <a:r>
              <a:rPr lang="en-CA" sz="10400" dirty="0">
                <a:solidFill>
                  <a:schemeClr val="bg1"/>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151</a:t>
            </a:fld>
            <a:endParaRPr lang="en-US"/>
          </a:p>
        </p:txBody>
      </p:sp>
    </p:spTree>
    <p:extLst>
      <p:ext uri="{BB962C8B-B14F-4D97-AF65-F5344CB8AC3E}">
        <p14:creationId xmlns:p14="http://schemas.microsoft.com/office/powerpoint/2010/main" val="31060414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755647"/>
            <a:ext cx="8418576" cy="3993895"/>
          </a:xfrm>
        </p:spPr>
        <p:txBody>
          <a:bodyPr>
            <a:normAutofit/>
          </a:bodyPr>
          <a:lstStyle/>
          <a:p>
            <a:pPr marL="0" lvl="1" indent="0">
              <a:buNone/>
            </a:pPr>
            <a:r>
              <a:rPr lang="en-US" sz="3200" dirty="0">
                <a:solidFill>
                  <a:srgbClr val="FF0000"/>
                </a:solidFill>
              </a:rPr>
              <a:t>S. 19</a:t>
            </a:r>
            <a:r>
              <a:rPr lang="en-US" sz="3200" dirty="0">
                <a:solidFill>
                  <a:schemeClr val="bg1"/>
                </a:solidFill>
              </a:rPr>
              <a:t>: governs use of </a:t>
            </a:r>
            <a:r>
              <a:rPr lang="en-US" sz="3200" dirty="0">
                <a:solidFill>
                  <a:srgbClr val="FFFF00"/>
                </a:solidFill>
              </a:rPr>
              <a:t>precise TM registered for </a:t>
            </a:r>
            <a:r>
              <a:rPr lang="en-US" sz="3200" dirty="0">
                <a:solidFill>
                  <a:srgbClr val="FF0000"/>
                </a:solidFill>
              </a:rPr>
              <a:t>same</a:t>
            </a:r>
            <a:r>
              <a:rPr lang="en-US" sz="3200" dirty="0">
                <a:solidFill>
                  <a:srgbClr val="FFFF00"/>
                </a:solidFill>
              </a:rPr>
              <a:t> wares and services</a:t>
            </a:r>
          </a:p>
          <a:p>
            <a:pPr marL="342900" lvl="1" indent="-342900"/>
            <a:r>
              <a:rPr lang="en-US" sz="3200" dirty="0">
                <a:solidFill>
                  <a:srgbClr val="FFFF00"/>
                </a:solidFill>
              </a:rPr>
              <a:t>Subject to </a:t>
            </a:r>
            <a:r>
              <a:rPr lang="en-US" sz="3200" dirty="0">
                <a:solidFill>
                  <a:srgbClr val="FF0000"/>
                </a:solidFill>
              </a:rPr>
              <a:t>ss. 21, 32, 67</a:t>
            </a:r>
          </a:p>
          <a:p>
            <a:pPr marL="342900" lvl="1" indent="-342900"/>
            <a:r>
              <a:rPr lang="en-US" sz="3200" dirty="0">
                <a:solidFill>
                  <a:srgbClr val="FF0000"/>
                </a:solidFill>
              </a:rPr>
              <a:t>S. 21</a:t>
            </a:r>
            <a:r>
              <a:rPr lang="en-US" sz="3200" dirty="0">
                <a:solidFill>
                  <a:schemeClr val="bg1"/>
                </a:solidFill>
              </a:rPr>
              <a:t>:</a:t>
            </a:r>
          </a:p>
          <a:p>
            <a:pPr marL="742950" lvl="2" indent="-342900"/>
            <a:r>
              <a:rPr lang="en-US" sz="3200" dirty="0">
                <a:solidFill>
                  <a:srgbClr val="FFFF00"/>
                </a:solidFill>
              </a:rPr>
              <a:t>Honest, concurrent use </a:t>
            </a:r>
            <a:r>
              <a:rPr lang="en-US" sz="3200" dirty="0">
                <a:solidFill>
                  <a:schemeClr val="bg1"/>
                </a:solidFill>
              </a:rPr>
              <a:t>of the mark</a:t>
            </a:r>
          </a:p>
          <a:p>
            <a:pPr marL="742950" lvl="2" indent="-342900"/>
            <a:r>
              <a:rPr lang="en-US" sz="3200" dirty="0">
                <a:solidFill>
                  <a:schemeClr val="bg1"/>
                </a:solidFill>
              </a:rPr>
              <a:t>Allows the </a:t>
            </a:r>
            <a:r>
              <a:rPr lang="en-US" sz="3200" dirty="0">
                <a:solidFill>
                  <a:srgbClr val="FFFF00"/>
                </a:solidFill>
              </a:rPr>
              <a:t>court to carve out space for a party’s continuing use </a:t>
            </a:r>
            <a:r>
              <a:rPr lang="en-US" sz="3200" dirty="0">
                <a:solidFill>
                  <a:schemeClr val="bg1"/>
                </a:solidFill>
              </a:rPr>
              <a:t>of a mark</a:t>
            </a:r>
          </a:p>
          <a:p>
            <a:pPr marL="742950" lvl="2" indent="-342900"/>
            <a:r>
              <a:rPr lang="en-US" sz="3200" dirty="0">
                <a:solidFill>
                  <a:schemeClr val="bg1"/>
                </a:solidFill>
              </a:rPr>
              <a:t>Compromise provision</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152</a:t>
            </a:fld>
            <a:endParaRPr lang="en-US"/>
          </a:p>
        </p:txBody>
      </p:sp>
    </p:spTree>
    <p:extLst>
      <p:ext uri="{BB962C8B-B14F-4D97-AF65-F5344CB8AC3E}">
        <p14:creationId xmlns:p14="http://schemas.microsoft.com/office/powerpoint/2010/main" val="19225767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755647"/>
            <a:ext cx="8418576" cy="3993895"/>
          </a:xfrm>
        </p:spPr>
        <p:txBody>
          <a:bodyPr>
            <a:normAutofit/>
          </a:bodyPr>
          <a:lstStyle/>
          <a:p>
            <a:pPr marL="0" indent="0">
              <a:lnSpc>
                <a:spcPct val="100000"/>
              </a:lnSpc>
              <a:buNone/>
            </a:pPr>
            <a:r>
              <a:rPr lang="en-CA" sz="3200" b="1" i="1" dirty="0">
                <a:solidFill>
                  <a:srgbClr val="FFFF00"/>
                </a:solidFill>
              </a:rPr>
              <a:t>Rights conferred by registration</a:t>
            </a:r>
          </a:p>
          <a:p>
            <a:pPr marL="0" indent="0">
              <a:lnSpc>
                <a:spcPct val="100000"/>
              </a:lnSpc>
              <a:buNone/>
            </a:pPr>
            <a:r>
              <a:rPr lang="en-CA" sz="3200" b="1" i="1" dirty="0">
                <a:solidFill>
                  <a:srgbClr val="FF0000"/>
                </a:solidFill>
              </a:rPr>
              <a:t>19</a:t>
            </a:r>
            <a:r>
              <a:rPr lang="en-CA" sz="3200" i="1" dirty="0"/>
              <a:t> </a:t>
            </a:r>
            <a:r>
              <a:rPr lang="en-CA" sz="3200" i="1" dirty="0">
                <a:solidFill>
                  <a:schemeClr val="bg1"/>
                </a:solidFill>
              </a:rPr>
              <a:t>Subject to sections 21, 32 and 67, the </a:t>
            </a:r>
            <a:r>
              <a:rPr lang="en-CA" sz="3200" i="1" dirty="0">
                <a:solidFill>
                  <a:srgbClr val="FFFF00"/>
                </a:solidFill>
              </a:rPr>
              <a:t>registration </a:t>
            </a:r>
            <a:r>
              <a:rPr lang="en-CA" sz="3200" i="1" dirty="0">
                <a:solidFill>
                  <a:schemeClr val="bg1"/>
                </a:solidFill>
              </a:rPr>
              <a:t>of a trademark in respect of any goods or services, </a:t>
            </a:r>
            <a:r>
              <a:rPr lang="en-CA" sz="3200" i="1" dirty="0">
                <a:solidFill>
                  <a:srgbClr val="FFFF00"/>
                </a:solidFill>
              </a:rPr>
              <a:t>unless shown to be invalid</a:t>
            </a:r>
            <a:r>
              <a:rPr lang="en-CA" sz="3200" i="1" dirty="0">
                <a:solidFill>
                  <a:schemeClr val="bg1"/>
                </a:solidFill>
              </a:rPr>
              <a:t>, </a:t>
            </a:r>
            <a:r>
              <a:rPr lang="en-CA" sz="3200" i="1" dirty="0">
                <a:solidFill>
                  <a:srgbClr val="FFFF00"/>
                </a:solidFill>
              </a:rPr>
              <a:t>gives to the owner </a:t>
            </a:r>
            <a:r>
              <a:rPr lang="en-CA" sz="3200" i="1" dirty="0">
                <a:solidFill>
                  <a:schemeClr val="bg1"/>
                </a:solidFill>
              </a:rPr>
              <a:t>of the trademark the </a:t>
            </a:r>
            <a:r>
              <a:rPr lang="en-CA" sz="3200" i="1" dirty="0">
                <a:solidFill>
                  <a:srgbClr val="FFFF00"/>
                </a:solidFill>
              </a:rPr>
              <a:t>exclusive right to the use throughout Canada of the trademark in respect of those goods or services</a:t>
            </a:r>
            <a:r>
              <a:rPr lang="en-CA" sz="3200" i="1" dirty="0">
                <a:solidFill>
                  <a:srgbClr val="FF0000"/>
                </a:solidFill>
              </a:rPr>
              <a:t>.</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153</a:t>
            </a:fld>
            <a:endParaRPr lang="en-US"/>
          </a:p>
        </p:txBody>
      </p:sp>
    </p:spTree>
    <p:extLst>
      <p:ext uri="{BB962C8B-B14F-4D97-AF65-F5344CB8AC3E}">
        <p14:creationId xmlns:p14="http://schemas.microsoft.com/office/powerpoint/2010/main" val="33153590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6999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82880" y="794084"/>
            <a:ext cx="8828773" cy="5838364"/>
          </a:xfrm>
        </p:spPr>
        <p:txBody>
          <a:bodyPr>
            <a:normAutofit fontScale="47500" lnSpcReduction="20000"/>
          </a:bodyPr>
          <a:lstStyle/>
          <a:p>
            <a:pPr>
              <a:lnSpc>
                <a:spcPct val="120000"/>
              </a:lnSpc>
            </a:pPr>
            <a:r>
              <a:rPr lang="en-CA" sz="4200" dirty="0">
                <a:solidFill>
                  <a:srgbClr val="FF0000"/>
                </a:solidFill>
              </a:rPr>
              <a:t>S. 19  </a:t>
            </a:r>
            <a:r>
              <a:rPr lang="en-CA" sz="4200" dirty="0">
                <a:solidFill>
                  <a:schemeClr val="bg1"/>
                </a:solidFill>
              </a:rPr>
              <a:t>gives the owner of a TM the </a:t>
            </a:r>
            <a:r>
              <a:rPr lang="en-CA" sz="4200" dirty="0">
                <a:solidFill>
                  <a:srgbClr val="FFFF00"/>
                </a:solidFill>
              </a:rPr>
              <a:t>exclusive right to use, throughout Canada, the TM in association with those wares and services</a:t>
            </a:r>
            <a:r>
              <a:rPr lang="en-CA" sz="4200" dirty="0">
                <a:solidFill>
                  <a:schemeClr val="bg1"/>
                </a:solidFill>
              </a:rPr>
              <a:t> </a:t>
            </a:r>
            <a:r>
              <a:rPr lang="en-CA" sz="4200" dirty="0">
                <a:solidFill>
                  <a:srgbClr val="FF0000"/>
                </a:solidFill>
              </a:rPr>
              <a:t>for which it is registered</a:t>
            </a:r>
            <a:r>
              <a:rPr lang="en-CA" sz="4200" dirty="0">
                <a:solidFill>
                  <a:schemeClr val="bg1"/>
                </a:solidFill>
              </a:rPr>
              <a:t>. </a:t>
            </a:r>
          </a:p>
          <a:p>
            <a:pPr>
              <a:lnSpc>
                <a:spcPct val="120000"/>
              </a:lnSpc>
            </a:pPr>
            <a:r>
              <a:rPr lang="en-CA" sz="4200" dirty="0">
                <a:solidFill>
                  <a:srgbClr val="FF0000"/>
                </a:solidFill>
              </a:rPr>
              <a:t>S. 19 only applies </a:t>
            </a:r>
            <a:r>
              <a:rPr lang="en-CA" sz="4200" dirty="0">
                <a:solidFill>
                  <a:srgbClr val="FFFF00"/>
                </a:solidFill>
              </a:rPr>
              <a:t>where someone uses EXACTLY THE SAME TM</a:t>
            </a:r>
            <a:r>
              <a:rPr lang="en-CA" sz="4200" dirty="0">
                <a:solidFill>
                  <a:schemeClr val="bg1"/>
                </a:solidFill>
              </a:rPr>
              <a:t>; and uses it in association with one of the wares or services for which the original mark is registered. </a:t>
            </a:r>
          </a:p>
          <a:p>
            <a:pPr>
              <a:lnSpc>
                <a:spcPct val="120000"/>
              </a:lnSpc>
            </a:pPr>
            <a:r>
              <a:rPr lang="en-CA" sz="4200" dirty="0">
                <a:solidFill>
                  <a:schemeClr val="bg1"/>
                </a:solidFill>
              </a:rPr>
              <a:t>For example say that </a:t>
            </a:r>
            <a:r>
              <a:rPr lang="en-CA" sz="4200" dirty="0">
                <a:solidFill>
                  <a:srgbClr val="FF0000"/>
                </a:solidFill>
              </a:rPr>
              <a:t>Coca Cola </a:t>
            </a:r>
            <a:r>
              <a:rPr lang="en-CA" sz="4200" dirty="0">
                <a:solidFill>
                  <a:schemeClr val="bg1"/>
                </a:solidFill>
              </a:rPr>
              <a:t>is </a:t>
            </a:r>
            <a:r>
              <a:rPr lang="en-CA" sz="4200" dirty="0">
                <a:solidFill>
                  <a:srgbClr val="FFFF00"/>
                </a:solidFill>
              </a:rPr>
              <a:t>registered only for soda drinks</a:t>
            </a:r>
          </a:p>
          <a:p>
            <a:pPr>
              <a:lnSpc>
                <a:spcPct val="120000"/>
              </a:lnSpc>
            </a:pPr>
            <a:r>
              <a:rPr lang="en-CA" sz="4200" dirty="0">
                <a:solidFill>
                  <a:schemeClr val="bg1"/>
                </a:solidFill>
              </a:rPr>
              <a:t>If </a:t>
            </a:r>
            <a:r>
              <a:rPr lang="en-CA" sz="4200" dirty="0">
                <a:solidFill>
                  <a:srgbClr val="FFFF00"/>
                </a:solidFill>
              </a:rPr>
              <a:t>someone uses the TM Coca Cola with respect to couches</a:t>
            </a:r>
            <a:r>
              <a:rPr lang="en-CA" sz="4200" dirty="0">
                <a:solidFill>
                  <a:schemeClr val="bg1"/>
                </a:solidFill>
              </a:rPr>
              <a:t>, this would </a:t>
            </a:r>
            <a:r>
              <a:rPr lang="en-CA" sz="4200" dirty="0">
                <a:solidFill>
                  <a:srgbClr val="FFFF00"/>
                </a:solidFill>
              </a:rPr>
              <a:t>not be covered</a:t>
            </a:r>
            <a:r>
              <a:rPr lang="en-CA" sz="4200" dirty="0">
                <a:solidFill>
                  <a:schemeClr val="bg1"/>
                </a:solidFill>
              </a:rPr>
              <a:t> by s. 19.</a:t>
            </a:r>
          </a:p>
          <a:p>
            <a:pPr>
              <a:lnSpc>
                <a:spcPct val="120000"/>
              </a:lnSpc>
            </a:pPr>
            <a:r>
              <a:rPr lang="en-CA" sz="4200" dirty="0">
                <a:solidFill>
                  <a:schemeClr val="bg1"/>
                </a:solidFill>
              </a:rPr>
              <a:t>As well, if someone </a:t>
            </a:r>
            <a:r>
              <a:rPr lang="en-CA" sz="4200" dirty="0">
                <a:solidFill>
                  <a:srgbClr val="FFFF00"/>
                </a:solidFill>
              </a:rPr>
              <a:t>uses the TM </a:t>
            </a:r>
            <a:r>
              <a:rPr lang="en-CA" sz="4200" dirty="0" err="1">
                <a:solidFill>
                  <a:srgbClr val="FF0000"/>
                </a:solidFill>
              </a:rPr>
              <a:t>Cocca</a:t>
            </a:r>
            <a:r>
              <a:rPr lang="en-CA" sz="4200" dirty="0">
                <a:solidFill>
                  <a:srgbClr val="FF0000"/>
                </a:solidFill>
              </a:rPr>
              <a:t> </a:t>
            </a:r>
            <a:r>
              <a:rPr lang="en-CA" sz="4200" dirty="0" err="1">
                <a:solidFill>
                  <a:srgbClr val="FF0000"/>
                </a:solidFill>
              </a:rPr>
              <a:t>Colla</a:t>
            </a:r>
            <a:r>
              <a:rPr lang="en-CA" sz="4200" dirty="0">
                <a:solidFill>
                  <a:srgbClr val="FF0000"/>
                </a:solidFill>
              </a:rPr>
              <a:t> </a:t>
            </a:r>
            <a:r>
              <a:rPr lang="en-CA" sz="4200" dirty="0">
                <a:solidFill>
                  <a:schemeClr val="bg1"/>
                </a:solidFill>
              </a:rPr>
              <a:t>(two cs, two ls) with respect to soda drinks, that would </a:t>
            </a:r>
            <a:r>
              <a:rPr lang="en-CA" sz="4200" dirty="0">
                <a:solidFill>
                  <a:srgbClr val="FFFF00"/>
                </a:solidFill>
              </a:rPr>
              <a:t>not be covered </a:t>
            </a:r>
            <a:r>
              <a:rPr lang="en-CA" sz="4200" dirty="0">
                <a:solidFill>
                  <a:schemeClr val="bg1"/>
                </a:solidFill>
              </a:rPr>
              <a:t>by s. 19.</a:t>
            </a:r>
          </a:p>
          <a:p>
            <a:pPr>
              <a:lnSpc>
                <a:spcPct val="120000"/>
              </a:lnSpc>
            </a:pPr>
            <a:r>
              <a:rPr lang="en-CA" sz="4200" dirty="0">
                <a:solidFill>
                  <a:srgbClr val="FF0000"/>
                </a:solidFill>
              </a:rPr>
              <a:t>Only if </a:t>
            </a:r>
            <a:r>
              <a:rPr lang="en-CA" sz="4200" dirty="0">
                <a:solidFill>
                  <a:srgbClr val="FFFF00"/>
                </a:solidFill>
              </a:rPr>
              <a:t>a second person used the TM Coca Cola</a:t>
            </a:r>
            <a:r>
              <a:rPr lang="en-CA" sz="4200" dirty="0">
                <a:solidFill>
                  <a:schemeClr val="bg1"/>
                </a:solidFill>
              </a:rPr>
              <a:t> (same TM) with respect to soda drinks (same wares and services) </a:t>
            </a:r>
            <a:r>
              <a:rPr lang="en-CA" sz="4200" dirty="0">
                <a:solidFill>
                  <a:srgbClr val="FFFF00"/>
                </a:solidFill>
              </a:rPr>
              <a:t>that </a:t>
            </a:r>
            <a:r>
              <a:rPr lang="en-CA" sz="4200" dirty="0">
                <a:solidFill>
                  <a:srgbClr val="FF0000"/>
                </a:solidFill>
              </a:rPr>
              <a:t>S. 19 </a:t>
            </a:r>
            <a:r>
              <a:rPr lang="en-CA" sz="4200" dirty="0">
                <a:solidFill>
                  <a:srgbClr val="FFFF00"/>
                </a:solidFill>
              </a:rPr>
              <a:t>would be infringed. </a:t>
            </a:r>
          </a:p>
          <a:p>
            <a:pPr>
              <a:lnSpc>
                <a:spcPct val="120000"/>
              </a:lnSpc>
            </a:pPr>
            <a:r>
              <a:rPr lang="en-CA" sz="4200" dirty="0">
                <a:solidFill>
                  <a:schemeClr val="bg1"/>
                </a:solidFill>
              </a:rPr>
              <a:t>In S. 19, it states that the rights conferred are subject to S. 21, 32, and 67... </a:t>
            </a:r>
          </a:p>
          <a:p>
            <a:pPr>
              <a:lnSpc>
                <a:spcPct val="120000"/>
              </a:lnSpc>
            </a:pPr>
            <a:r>
              <a:rPr lang="en-CA" sz="4200" dirty="0">
                <a:solidFill>
                  <a:schemeClr val="bg1"/>
                </a:solidFill>
              </a:rPr>
              <a:t>Examine </a:t>
            </a:r>
            <a:r>
              <a:rPr lang="en-CA" sz="4200" dirty="0">
                <a:solidFill>
                  <a:srgbClr val="FF0000"/>
                </a:solidFill>
              </a:rPr>
              <a:t>S. 21 </a:t>
            </a:r>
            <a:r>
              <a:rPr lang="en-CA" sz="4200" dirty="0">
                <a:solidFill>
                  <a:schemeClr val="bg1"/>
                </a:solidFill>
              </a:rPr>
              <a:t>which exception refers to the </a:t>
            </a:r>
            <a:r>
              <a:rPr lang="en-CA" sz="4200" dirty="0">
                <a:solidFill>
                  <a:srgbClr val="FFFF00"/>
                </a:solidFill>
              </a:rPr>
              <a:t>Honest, Concurrent use </a:t>
            </a:r>
            <a:r>
              <a:rPr lang="en-CA" sz="4200" dirty="0">
                <a:solidFill>
                  <a:schemeClr val="bg1"/>
                </a:solidFill>
              </a:rPr>
              <a:t>of the mark. </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154</a:t>
            </a:fld>
            <a:endParaRPr lang="en-US"/>
          </a:p>
        </p:txBody>
      </p:sp>
    </p:spTree>
    <p:extLst>
      <p:ext uri="{BB962C8B-B14F-4D97-AF65-F5344CB8AC3E}">
        <p14:creationId xmlns:p14="http://schemas.microsoft.com/office/powerpoint/2010/main" val="12851286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4713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28601" y="794084"/>
            <a:ext cx="8771020" cy="5113421"/>
          </a:xfrm>
        </p:spPr>
        <p:txBody>
          <a:bodyPr>
            <a:normAutofit/>
          </a:bodyPr>
          <a:lstStyle/>
          <a:p>
            <a:pPr>
              <a:lnSpc>
                <a:spcPct val="120000"/>
              </a:lnSpc>
            </a:pPr>
            <a:r>
              <a:rPr lang="en-CA" dirty="0">
                <a:solidFill>
                  <a:srgbClr val="FF0000"/>
                </a:solidFill>
              </a:rPr>
              <a:t>For example</a:t>
            </a:r>
            <a:r>
              <a:rPr lang="en-CA" dirty="0">
                <a:solidFill>
                  <a:schemeClr val="bg1"/>
                </a:solidFill>
              </a:rPr>
              <a:t>: </a:t>
            </a:r>
            <a:r>
              <a:rPr lang="en-CA" dirty="0">
                <a:solidFill>
                  <a:srgbClr val="FFFF00"/>
                </a:solidFill>
              </a:rPr>
              <a:t>Company X has the common law trademark </a:t>
            </a:r>
            <a:r>
              <a:rPr lang="en-CA" dirty="0">
                <a:solidFill>
                  <a:srgbClr val="FF0000"/>
                </a:solidFill>
              </a:rPr>
              <a:t>PRAIRIE</a:t>
            </a:r>
            <a:r>
              <a:rPr lang="en-CA" dirty="0">
                <a:solidFill>
                  <a:srgbClr val="FFFF00"/>
                </a:solidFill>
              </a:rPr>
              <a:t> for luggage</a:t>
            </a:r>
            <a:r>
              <a:rPr lang="en-CA" dirty="0">
                <a:solidFill>
                  <a:schemeClr val="bg1"/>
                </a:solidFill>
              </a:rPr>
              <a:t>. They have been </a:t>
            </a:r>
            <a:r>
              <a:rPr lang="en-CA" dirty="0">
                <a:solidFill>
                  <a:srgbClr val="FFFF00"/>
                </a:solidFill>
              </a:rPr>
              <a:t>in business in Manitoba and Sask. since 1980 </a:t>
            </a:r>
            <a:r>
              <a:rPr lang="en-CA" dirty="0">
                <a:solidFill>
                  <a:schemeClr val="bg1"/>
                </a:solidFill>
              </a:rPr>
              <a:t>but haven’t registered their mark</a:t>
            </a:r>
          </a:p>
          <a:p>
            <a:pPr>
              <a:lnSpc>
                <a:spcPct val="120000"/>
              </a:lnSpc>
            </a:pPr>
            <a:r>
              <a:rPr lang="en-CA" dirty="0">
                <a:solidFill>
                  <a:srgbClr val="FFFF00"/>
                </a:solidFill>
              </a:rPr>
              <a:t>1990 Company Y </a:t>
            </a:r>
            <a:r>
              <a:rPr lang="en-CA" dirty="0">
                <a:solidFill>
                  <a:schemeClr val="bg1"/>
                </a:solidFill>
              </a:rPr>
              <a:t>comes along and would like to use the </a:t>
            </a:r>
            <a:r>
              <a:rPr lang="en-CA" dirty="0">
                <a:solidFill>
                  <a:srgbClr val="FFFF00"/>
                </a:solidFill>
              </a:rPr>
              <a:t>TM PRAIRIE</a:t>
            </a:r>
            <a:r>
              <a:rPr lang="en-CA" dirty="0">
                <a:solidFill>
                  <a:schemeClr val="bg1"/>
                </a:solidFill>
              </a:rPr>
              <a:t>.  They do a registered search, find nothing similar, and register the same TM without knowing that X has been in business in Manitoba &amp; Sask. with that trademark. </a:t>
            </a:r>
          </a:p>
          <a:p>
            <a:pPr>
              <a:lnSpc>
                <a:spcPct val="120000"/>
              </a:lnSpc>
            </a:pPr>
            <a:r>
              <a:rPr lang="en-CA" dirty="0">
                <a:solidFill>
                  <a:srgbClr val="FFFF00"/>
                </a:solidFill>
              </a:rPr>
              <a:t>Company X not aware that company Y registered this mark until 1998</a:t>
            </a:r>
            <a:r>
              <a:rPr lang="en-CA" dirty="0">
                <a:solidFill>
                  <a:schemeClr val="bg1"/>
                </a:solidFill>
              </a:rPr>
              <a:t>, when it is sued for TM infringement by Company Y. But X was using the mark since 1980! </a:t>
            </a:r>
          </a:p>
          <a:p>
            <a:pPr>
              <a:lnSpc>
                <a:spcPct val="120000"/>
              </a:lnSpc>
            </a:pPr>
            <a:r>
              <a:rPr lang="en-CA" dirty="0">
                <a:solidFill>
                  <a:schemeClr val="bg1"/>
                </a:solidFill>
              </a:rPr>
              <a:t>X’s response is to challenge the registration of the mark under s. 18.  Specifically  </a:t>
            </a:r>
            <a:r>
              <a:rPr lang="en-CA" dirty="0">
                <a:solidFill>
                  <a:srgbClr val="FFFF00"/>
                </a:solidFill>
              </a:rPr>
              <a:t>X cites the “entitled to register” section of s. 18 </a:t>
            </a:r>
            <a:r>
              <a:rPr lang="en-CA" dirty="0">
                <a:solidFill>
                  <a:schemeClr val="bg1"/>
                </a:solidFill>
              </a:rPr>
              <a:t>, saying that Company Y isn’t entitled to register the mark because Y’s mark was confusing with X’s mark, which X had used prior to the time Y applied to register.</a:t>
            </a:r>
          </a:p>
        </p:txBody>
      </p:sp>
      <p:sp>
        <p:nvSpPr>
          <p:cNvPr id="4" name="Slide Number Placeholder 3"/>
          <p:cNvSpPr>
            <a:spLocks noGrp="1"/>
          </p:cNvSpPr>
          <p:nvPr>
            <p:ph type="sldNum" sz="quarter" idx="12"/>
          </p:nvPr>
        </p:nvSpPr>
        <p:spPr/>
        <p:txBody>
          <a:bodyPr/>
          <a:lstStyle/>
          <a:p>
            <a:fld id="{600857A6-B069-5747-8C2C-4237D03FF20B}" type="slidenum">
              <a:rPr lang="en-US" smtClean="0"/>
              <a:t>155</a:t>
            </a:fld>
            <a:endParaRPr lang="en-US"/>
          </a:p>
        </p:txBody>
      </p:sp>
    </p:spTree>
    <p:extLst>
      <p:ext uri="{BB962C8B-B14F-4D97-AF65-F5344CB8AC3E}">
        <p14:creationId xmlns:p14="http://schemas.microsoft.com/office/powerpoint/2010/main" val="2191288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4713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28601" y="794084"/>
            <a:ext cx="8771020" cy="5113421"/>
          </a:xfrm>
        </p:spPr>
        <p:txBody>
          <a:bodyPr>
            <a:normAutofit/>
          </a:bodyPr>
          <a:lstStyle/>
          <a:p>
            <a:pPr>
              <a:lnSpc>
                <a:spcPct val="120000"/>
              </a:lnSpc>
            </a:pPr>
            <a:r>
              <a:rPr lang="en-CA" b="1" dirty="0">
                <a:solidFill>
                  <a:srgbClr val="FFFF00"/>
                </a:solidFill>
              </a:rPr>
              <a:t>Argument will fail</a:t>
            </a:r>
            <a:r>
              <a:rPr lang="en-CA" b="1" dirty="0">
                <a:solidFill>
                  <a:schemeClr val="bg1"/>
                </a:solidFill>
              </a:rPr>
              <a:t>.  </a:t>
            </a:r>
            <a:endParaRPr lang="en-CA" dirty="0">
              <a:solidFill>
                <a:schemeClr val="bg1"/>
              </a:solidFill>
            </a:endParaRPr>
          </a:p>
          <a:p>
            <a:pPr>
              <a:lnSpc>
                <a:spcPct val="120000"/>
              </a:lnSpc>
            </a:pPr>
            <a:r>
              <a:rPr lang="en-CA" dirty="0">
                <a:solidFill>
                  <a:schemeClr val="bg1"/>
                </a:solidFill>
              </a:rPr>
              <a:t>Defence, in s. 18, is no longer available because </a:t>
            </a:r>
            <a:r>
              <a:rPr lang="en-CA" dirty="0">
                <a:solidFill>
                  <a:srgbClr val="FFFF00"/>
                </a:solidFill>
              </a:rPr>
              <a:t>it has been more than 5 years since the mark was registered </a:t>
            </a:r>
          </a:p>
          <a:p>
            <a:pPr>
              <a:lnSpc>
                <a:spcPct val="120000"/>
              </a:lnSpc>
            </a:pPr>
            <a:r>
              <a:rPr lang="en-CA" dirty="0">
                <a:solidFill>
                  <a:srgbClr val="FFFF00"/>
                </a:solidFill>
              </a:rPr>
              <a:t>17(2) </a:t>
            </a:r>
            <a:r>
              <a:rPr lang="en-CA" dirty="0">
                <a:solidFill>
                  <a:schemeClr val="bg1"/>
                </a:solidFill>
              </a:rPr>
              <a:t>says you have </a:t>
            </a:r>
            <a:r>
              <a:rPr lang="en-CA" dirty="0">
                <a:solidFill>
                  <a:srgbClr val="FF0000"/>
                </a:solidFill>
              </a:rPr>
              <a:t>5 years to object to the registration of a mark </a:t>
            </a:r>
            <a:r>
              <a:rPr lang="en-CA" dirty="0">
                <a:solidFill>
                  <a:schemeClr val="bg1"/>
                </a:solidFill>
              </a:rPr>
              <a:t>on the basis of your prior use of the mark.</a:t>
            </a:r>
          </a:p>
          <a:p>
            <a:pPr>
              <a:lnSpc>
                <a:spcPct val="120000"/>
              </a:lnSpc>
            </a:pPr>
            <a:r>
              <a:rPr lang="en-CA" dirty="0">
                <a:solidFill>
                  <a:srgbClr val="FF0000"/>
                </a:solidFill>
              </a:rPr>
              <a:t>s. 21 allows the court to carve out space for X’s continuing use of the mark. </a:t>
            </a:r>
            <a:r>
              <a:rPr lang="en-CA" dirty="0">
                <a:solidFill>
                  <a:schemeClr val="bg1"/>
                </a:solidFill>
              </a:rPr>
              <a:t>However the </a:t>
            </a:r>
            <a:r>
              <a:rPr lang="en-CA" dirty="0">
                <a:solidFill>
                  <a:srgbClr val="FFFF00"/>
                </a:solidFill>
              </a:rPr>
              <a:t>catch is that there has to be an “adequate specified distinction from the registered TM”, as the court  may order. </a:t>
            </a:r>
          </a:p>
          <a:p>
            <a:pPr>
              <a:lnSpc>
                <a:spcPct val="120000"/>
              </a:lnSpc>
            </a:pPr>
            <a:r>
              <a:rPr lang="en-CA" dirty="0">
                <a:solidFill>
                  <a:schemeClr val="bg1"/>
                </a:solidFill>
              </a:rPr>
              <a:t>So, the Court  indeed </a:t>
            </a:r>
            <a:r>
              <a:rPr lang="en-CA" dirty="0">
                <a:solidFill>
                  <a:srgbClr val="FFFF00"/>
                </a:solidFill>
              </a:rPr>
              <a:t>allows X use the mark, but they have to distinguish it in some way</a:t>
            </a:r>
            <a:r>
              <a:rPr lang="en-CA" dirty="0">
                <a:solidFill>
                  <a:schemeClr val="bg1"/>
                </a:solidFill>
              </a:rPr>
              <a:t> to ensure the public is not confused as to source.</a:t>
            </a:r>
          </a:p>
          <a:p>
            <a:pPr>
              <a:lnSpc>
                <a:spcPct val="120000"/>
              </a:lnSpc>
            </a:pPr>
            <a:r>
              <a:rPr lang="en-CA" dirty="0">
                <a:solidFill>
                  <a:srgbClr val="FF0000"/>
                </a:solidFill>
              </a:rPr>
              <a:t>S. 21 </a:t>
            </a:r>
            <a:r>
              <a:rPr lang="en-CA" dirty="0">
                <a:solidFill>
                  <a:schemeClr val="bg1"/>
                </a:solidFill>
              </a:rPr>
              <a:t>has been described by commentators as </a:t>
            </a:r>
            <a:r>
              <a:rPr lang="en-CA" dirty="0">
                <a:solidFill>
                  <a:srgbClr val="FF0000"/>
                </a:solidFill>
              </a:rPr>
              <a:t>the compromise provision</a:t>
            </a:r>
            <a:r>
              <a:rPr lang="en-CA" dirty="0">
                <a:solidFill>
                  <a:schemeClr val="bg1"/>
                </a:solidFill>
              </a:rPr>
              <a:t>. Through it, the </a:t>
            </a:r>
            <a:r>
              <a:rPr lang="en-CA" dirty="0">
                <a:solidFill>
                  <a:srgbClr val="FFFF00"/>
                </a:solidFill>
              </a:rPr>
              <a:t>court will find some way for both parties to use the TMs</a:t>
            </a:r>
            <a:r>
              <a:rPr lang="en-CA"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156</a:t>
            </a:fld>
            <a:endParaRPr lang="en-US"/>
          </a:p>
        </p:txBody>
      </p:sp>
    </p:spTree>
    <p:extLst>
      <p:ext uri="{BB962C8B-B14F-4D97-AF65-F5344CB8AC3E}">
        <p14:creationId xmlns:p14="http://schemas.microsoft.com/office/powerpoint/2010/main" val="12591457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p:txBody>
          <a:bodyPr>
            <a:normAutofit lnSpcReduction="10000"/>
          </a:bodyPr>
          <a:lstStyle/>
          <a:p>
            <a:pPr marL="0" indent="0">
              <a:lnSpc>
                <a:spcPct val="100000"/>
              </a:lnSpc>
              <a:buNone/>
            </a:pPr>
            <a:r>
              <a:rPr lang="en-CA" b="1" i="1" dirty="0">
                <a:solidFill>
                  <a:srgbClr val="FFFF00"/>
                </a:solidFill>
              </a:rPr>
              <a:t>When registration invalid</a:t>
            </a:r>
          </a:p>
          <a:p>
            <a:pPr marL="0" indent="0">
              <a:lnSpc>
                <a:spcPct val="100000"/>
              </a:lnSpc>
              <a:buNone/>
            </a:pPr>
            <a:r>
              <a:rPr lang="en-CA" b="1" i="1" dirty="0">
                <a:solidFill>
                  <a:srgbClr val="FF0000"/>
                </a:solidFill>
              </a:rPr>
              <a:t>18</a:t>
            </a:r>
            <a:r>
              <a:rPr lang="en-CA" i="1" dirty="0">
                <a:solidFill>
                  <a:srgbClr val="FF0000"/>
                </a:solidFill>
              </a:rPr>
              <a:t> </a:t>
            </a:r>
            <a:r>
              <a:rPr lang="en-CA" b="1" i="1" dirty="0">
                <a:solidFill>
                  <a:schemeClr val="bg1"/>
                </a:solidFill>
              </a:rPr>
              <a:t>(1)</a:t>
            </a:r>
            <a:r>
              <a:rPr lang="en-CA" i="1" dirty="0">
                <a:solidFill>
                  <a:schemeClr val="bg1"/>
                </a:solidFill>
              </a:rPr>
              <a:t> The registration of a trademark is </a:t>
            </a:r>
            <a:r>
              <a:rPr lang="en-CA" i="1" dirty="0">
                <a:solidFill>
                  <a:srgbClr val="FF0000"/>
                </a:solidFill>
              </a:rPr>
              <a:t>invalid if</a:t>
            </a:r>
          </a:p>
          <a:p>
            <a:pPr marL="457200" lvl="1" indent="0">
              <a:lnSpc>
                <a:spcPct val="100000"/>
              </a:lnSpc>
              <a:buNone/>
            </a:pPr>
            <a:r>
              <a:rPr lang="en-CA" b="1" i="1" dirty="0">
                <a:solidFill>
                  <a:schemeClr val="bg1"/>
                </a:solidFill>
              </a:rPr>
              <a:t>(a)</a:t>
            </a:r>
            <a:r>
              <a:rPr lang="en-CA" i="1" dirty="0">
                <a:solidFill>
                  <a:schemeClr val="bg1"/>
                </a:solidFill>
              </a:rPr>
              <a:t> the trademark was </a:t>
            </a:r>
            <a:r>
              <a:rPr lang="en-CA" i="1" dirty="0">
                <a:solidFill>
                  <a:srgbClr val="FFFF00"/>
                </a:solidFill>
              </a:rPr>
              <a:t>not registrable </a:t>
            </a:r>
            <a:r>
              <a:rPr lang="en-CA" i="1" dirty="0">
                <a:solidFill>
                  <a:schemeClr val="bg1"/>
                </a:solidFill>
              </a:rPr>
              <a:t>at the date of registration;</a:t>
            </a:r>
          </a:p>
          <a:p>
            <a:pPr marL="457200" lvl="1" indent="0">
              <a:lnSpc>
                <a:spcPct val="100000"/>
              </a:lnSpc>
              <a:buNone/>
            </a:pPr>
            <a:r>
              <a:rPr lang="en-CA" b="1" i="1" dirty="0">
                <a:solidFill>
                  <a:schemeClr val="bg1"/>
                </a:solidFill>
              </a:rPr>
              <a:t>(b)</a:t>
            </a:r>
            <a:r>
              <a:rPr lang="en-CA" i="1" dirty="0">
                <a:solidFill>
                  <a:schemeClr val="bg1"/>
                </a:solidFill>
              </a:rPr>
              <a:t> the trademark is </a:t>
            </a:r>
            <a:r>
              <a:rPr lang="en-CA" i="1" dirty="0">
                <a:solidFill>
                  <a:srgbClr val="FFFF00"/>
                </a:solidFill>
              </a:rPr>
              <a:t>not distinctive </a:t>
            </a:r>
            <a:r>
              <a:rPr lang="en-CA" i="1" dirty="0">
                <a:solidFill>
                  <a:schemeClr val="bg1"/>
                </a:solidFill>
              </a:rPr>
              <a:t>at the time proceedings bringing the validity of the registration into question are commenced;</a:t>
            </a:r>
          </a:p>
          <a:p>
            <a:pPr marL="457200" lvl="1" indent="0">
              <a:lnSpc>
                <a:spcPct val="100000"/>
              </a:lnSpc>
              <a:buNone/>
            </a:pPr>
            <a:r>
              <a:rPr lang="en-CA" b="1" i="1" dirty="0">
                <a:solidFill>
                  <a:schemeClr val="bg1"/>
                </a:solidFill>
              </a:rPr>
              <a:t>(c)</a:t>
            </a:r>
            <a:r>
              <a:rPr lang="en-CA" i="1" dirty="0">
                <a:solidFill>
                  <a:schemeClr val="bg1"/>
                </a:solidFill>
              </a:rPr>
              <a:t> the trademark has been</a:t>
            </a:r>
            <a:r>
              <a:rPr lang="en-CA" i="1" dirty="0">
                <a:solidFill>
                  <a:srgbClr val="FFFF00"/>
                </a:solidFill>
              </a:rPr>
              <a:t> abandoned</a:t>
            </a:r>
            <a:r>
              <a:rPr lang="en-CA" i="1" dirty="0">
                <a:solidFill>
                  <a:schemeClr val="bg1"/>
                </a:solidFill>
              </a:rPr>
              <a:t>;</a:t>
            </a:r>
          </a:p>
          <a:p>
            <a:pPr marL="457200" lvl="1" indent="0">
              <a:lnSpc>
                <a:spcPct val="100000"/>
              </a:lnSpc>
              <a:buNone/>
            </a:pPr>
            <a:r>
              <a:rPr lang="en-CA" b="1" i="1" dirty="0">
                <a:solidFill>
                  <a:schemeClr val="bg1"/>
                </a:solidFill>
              </a:rPr>
              <a:t>(d)</a:t>
            </a:r>
            <a:r>
              <a:rPr lang="en-CA" i="1" dirty="0">
                <a:solidFill>
                  <a:schemeClr val="bg1"/>
                </a:solidFill>
              </a:rPr>
              <a:t> subject to section 17, the applicant for registration was </a:t>
            </a:r>
            <a:r>
              <a:rPr lang="en-CA" i="1" dirty="0">
                <a:solidFill>
                  <a:srgbClr val="FFFF00"/>
                </a:solidFill>
              </a:rPr>
              <a:t>not the person entitled </a:t>
            </a:r>
            <a:r>
              <a:rPr lang="en-CA" i="1" dirty="0">
                <a:solidFill>
                  <a:schemeClr val="bg1"/>
                </a:solidFill>
              </a:rPr>
              <a:t>to secure the registration; or</a:t>
            </a:r>
          </a:p>
          <a:p>
            <a:pPr marL="457200" lvl="1" indent="0">
              <a:lnSpc>
                <a:spcPct val="100000"/>
              </a:lnSpc>
              <a:buNone/>
            </a:pPr>
            <a:r>
              <a:rPr lang="en-CA" b="1" i="1" dirty="0">
                <a:solidFill>
                  <a:schemeClr val="bg1"/>
                </a:solidFill>
              </a:rPr>
              <a:t>(e)</a:t>
            </a:r>
            <a:r>
              <a:rPr lang="en-CA" i="1" dirty="0">
                <a:solidFill>
                  <a:schemeClr val="bg1"/>
                </a:solidFill>
              </a:rPr>
              <a:t> the application for registration was </a:t>
            </a:r>
            <a:r>
              <a:rPr lang="en-CA" i="1" dirty="0">
                <a:solidFill>
                  <a:srgbClr val="FFFF00"/>
                </a:solidFill>
              </a:rPr>
              <a:t>filed in bad faith</a:t>
            </a:r>
            <a:r>
              <a:rPr lang="en-CA" i="1" dirty="0">
                <a:solidFill>
                  <a:schemeClr val="bg1"/>
                </a:solidFill>
              </a:rPr>
              <a:t>.</a:t>
            </a:r>
          </a:p>
          <a:p>
            <a:endParaRPr lang="en-US" dirty="0"/>
          </a:p>
        </p:txBody>
      </p:sp>
    </p:spTree>
    <p:extLst>
      <p:ext uri="{BB962C8B-B14F-4D97-AF65-F5344CB8AC3E}">
        <p14:creationId xmlns:p14="http://schemas.microsoft.com/office/powerpoint/2010/main" val="42812368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a:xfrm>
            <a:off x="457200" y="1408134"/>
            <a:ext cx="8229600" cy="4456218"/>
          </a:xfrm>
        </p:spPr>
        <p:txBody>
          <a:bodyPr>
            <a:normAutofit fontScale="92500"/>
          </a:bodyPr>
          <a:lstStyle/>
          <a:p>
            <a:pPr marL="0" indent="0">
              <a:lnSpc>
                <a:spcPct val="110000"/>
              </a:lnSpc>
              <a:buNone/>
            </a:pPr>
            <a:r>
              <a:rPr lang="en-CA" sz="2800" b="1" i="1" dirty="0">
                <a:solidFill>
                  <a:srgbClr val="FFFF00"/>
                </a:solidFill>
              </a:rPr>
              <a:t>When registration incontestable</a:t>
            </a:r>
          </a:p>
          <a:p>
            <a:pPr marL="0" indent="0">
              <a:lnSpc>
                <a:spcPct val="110000"/>
              </a:lnSpc>
              <a:buNone/>
            </a:pPr>
            <a:r>
              <a:rPr lang="en-CA" sz="2800" b="1" i="1" dirty="0">
                <a:solidFill>
                  <a:srgbClr val="FF0000"/>
                </a:solidFill>
              </a:rPr>
              <a:t>17</a:t>
            </a:r>
            <a:r>
              <a:rPr lang="en-CA" sz="2800" i="1" dirty="0">
                <a:solidFill>
                  <a:srgbClr val="FF0000"/>
                </a:solidFill>
              </a:rPr>
              <a:t> </a:t>
            </a:r>
            <a:r>
              <a:rPr lang="en-CA" sz="2800" b="1" i="1" dirty="0">
                <a:solidFill>
                  <a:schemeClr val="bg1"/>
                </a:solidFill>
              </a:rPr>
              <a:t>(2)</a:t>
            </a:r>
            <a:r>
              <a:rPr lang="en-CA" sz="2800" i="1" dirty="0">
                <a:solidFill>
                  <a:schemeClr val="bg1"/>
                </a:solidFill>
              </a:rPr>
              <a:t> In </a:t>
            </a:r>
            <a:r>
              <a:rPr lang="en-CA" sz="2800" i="1" dirty="0">
                <a:solidFill>
                  <a:srgbClr val="FFFF00"/>
                </a:solidFill>
              </a:rPr>
              <a:t>proceedings commenced </a:t>
            </a:r>
            <a:r>
              <a:rPr lang="en-CA" sz="2800" i="1" dirty="0">
                <a:solidFill>
                  <a:srgbClr val="FF0000"/>
                </a:solidFill>
              </a:rPr>
              <a:t>after the expiration of five years from the date of registration</a:t>
            </a:r>
            <a:r>
              <a:rPr lang="en-CA" sz="2800" i="1" dirty="0">
                <a:solidFill>
                  <a:schemeClr val="bg1"/>
                </a:solidFill>
              </a:rPr>
              <a:t> of a trademark or from July 1, 1954, whichever is the later</a:t>
            </a:r>
            <a:r>
              <a:rPr lang="en-CA" sz="2800" i="1" dirty="0">
                <a:solidFill>
                  <a:srgbClr val="FFFF00"/>
                </a:solidFill>
              </a:rPr>
              <a:t>, no registration shall be expunged or amended or held invalid on the ground of the previous use or making known</a:t>
            </a:r>
            <a:r>
              <a:rPr lang="en-CA" sz="2800" i="1" dirty="0">
                <a:solidFill>
                  <a:schemeClr val="bg1"/>
                </a:solidFill>
              </a:rPr>
              <a:t> referred to in subsection (1), </a:t>
            </a:r>
            <a:r>
              <a:rPr lang="en-CA" sz="2800" i="1" dirty="0">
                <a:solidFill>
                  <a:srgbClr val="FF0000"/>
                </a:solidFill>
              </a:rPr>
              <a:t>unless</a:t>
            </a:r>
            <a:r>
              <a:rPr lang="en-CA" sz="2800" i="1" dirty="0">
                <a:solidFill>
                  <a:schemeClr val="bg1"/>
                </a:solidFill>
              </a:rPr>
              <a:t> it is established that the person who adopted the registered trademark in Canada did so with knowledge of that previous use or making known.</a:t>
            </a:r>
          </a:p>
          <a:p>
            <a:pPr marL="0" indent="0">
              <a:buNone/>
            </a:pPr>
            <a:endParaRPr lang="en-US" dirty="0"/>
          </a:p>
        </p:txBody>
      </p:sp>
    </p:spTree>
    <p:extLst>
      <p:ext uri="{BB962C8B-B14F-4D97-AF65-F5344CB8AC3E}">
        <p14:creationId xmlns:p14="http://schemas.microsoft.com/office/powerpoint/2010/main" val="41994467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a:xfrm>
            <a:off x="457200" y="119329"/>
            <a:ext cx="8229600" cy="526847"/>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a:xfrm>
            <a:off x="457200" y="819912"/>
            <a:ext cx="8528304" cy="5218176"/>
          </a:xfrm>
        </p:spPr>
        <p:txBody>
          <a:bodyPr>
            <a:normAutofit fontScale="92500" lnSpcReduction="10000"/>
          </a:bodyPr>
          <a:lstStyle/>
          <a:p>
            <a:pPr marL="0" indent="0">
              <a:lnSpc>
                <a:spcPct val="110000"/>
              </a:lnSpc>
              <a:buNone/>
            </a:pPr>
            <a:r>
              <a:rPr lang="en-CA" b="1" i="1" dirty="0">
                <a:solidFill>
                  <a:srgbClr val="FFFF00"/>
                </a:solidFill>
              </a:rPr>
              <a:t>Concurrent use of confusing marks</a:t>
            </a:r>
          </a:p>
          <a:p>
            <a:pPr marL="0" indent="0">
              <a:lnSpc>
                <a:spcPct val="110000"/>
              </a:lnSpc>
              <a:buNone/>
            </a:pPr>
            <a:r>
              <a:rPr lang="en-CA" b="1" i="1" dirty="0">
                <a:solidFill>
                  <a:srgbClr val="FF0000"/>
                </a:solidFill>
              </a:rPr>
              <a:t>21</a:t>
            </a:r>
            <a:r>
              <a:rPr lang="en-CA" i="1" dirty="0">
                <a:solidFill>
                  <a:srgbClr val="FF0000"/>
                </a:solidFill>
              </a:rPr>
              <a:t> </a:t>
            </a:r>
            <a:r>
              <a:rPr lang="en-CA" b="1" i="1" dirty="0">
                <a:solidFill>
                  <a:schemeClr val="bg1"/>
                </a:solidFill>
              </a:rPr>
              <a:t>(1)</a:t>
            </a:r>
            <a:r>
              <a:rPr lang="en-CA" i="1" dirty="0">
                <a:solidFill>
                  <a:schemeClr val="bg1"/>
                </a:solidFill>
              </a:rPr>
              <a:t> If, in any proceedings respecting a registered trademark the registration of which is entitled to the protection of subsection 17(2), it is made to appear to the Federal Court that one of the parties to the proceedings, other than the registered owner of the trademark, had in good faith used a confusing trademark or trade name in Canada before the filing date of the application for that registration, and the </a:t>
            </a:r>
            <a:r>
              <a:rPr lang="en-CA" i="1" dirty="0">
                <a:solidFill>
                  <a:srgbClr val="FFFF00"/>
                </a:solidFill>
              </a:rPr>
              <a:t>Court considers that it is not contrary to the public interest that the continued use of the confusing trademark or trade name should be permitted in a defined territorial area concurrently with the use of the registered trademark</a:t>
            </a:r>
            <a:r>
              <a:rPr lang="en-CA" i="1" dirty="0">
                <a:solidFill>
                  <a:schemeClr val="bg1"/>
                </a:solidFill>
              </a:rPr>
              <a:t>, the Court may, subject to any terms that it considers just, order that the other party may continue to use the confusing trademark or trade name within that area with an adequate specified distinction from the registered trademark.</a:t>
            </a:r>
          </a:p>
          <a:p>
            <a:pPr marL="0" indent="0">
              <a:lnSpc>
                <a:spcPct val="110000"/>
              </a:lnSpc>
              <a:buNone/>
            </a:pPr>
            <a:endParaRPr lang="en-CA" sz="2800" b="1" i="1" dirty="0">
              <a:solidFill>
                <a:srgbClr val="FFFF00"/>
              </a:solidFill>
            </a:endParaRPr>
          </a:p>
        </p:txBody>
      </p:sp>
    </p:spTree>
    <p:extLst>
      <p:ext uri="{BB962C8B-B14F-4D97-AF65-F5344CB8AC3E}">
        <p14:creationId xmlns:p14="http://schemas.microsoft.com/office/powerpoint/2010/main" val="1324033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7503733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p:txBody>
          <a:bodyPr>
            <a:normAutofit/>
          </a:bodyPr>
          <a:lstStyle/>
          <a:p>
            <a:pPr marL="0" lvl="1" indent="0">
              <a:lnSpc>
                <a:spcPct val="100000"/>
              </a:lnSpc>
              <a:buNone/>
            </a:pPr>
            <a:r>
              <a:rPr lang="en-US" sz="2800" dirty="0">
                <a:solidFill>
                  <a:srgbClr val="FF0000"/>
                </a:solidFill>
              </a:rPr>
              <a:t>S. 20</a:t>
            </a:r>
            <a:r>
              <a:rPr lang="en-US" sz="2800" dirty="0">
                <a:solidFill>
                  <a:schemeClr val="bg1"/>
                </a:solidFill>
              </a:rPr>
              <a:t>: deals with </a:t>
            </a:r>
            <a:r>
              <a:rPr lang="en-US" sz="2800" dirty="0">
                <a:solidFill>
                  <a:srgbClr val="FFFF00"/>
                </a:solidFill>
              </a:rPr>
              <a:t>confusing uses of TMs</a:t>
            </a:r>
            <a:r>
              <a:rPr lang="en-US" sz="2800" dirty="0">
                <a:solidFill>
                  <a:schemeClr val="bg1"/>
                </a:solidFill>
              </a:rPr>
              <a:t>.</a:t>
            </a:r>
          </a:p>
          <a:p>
            <a:pPr marL="342900" lvl="1" indent="-342900">
              <a:lnSpc>
                <a:spcPct val="100000"/>
              </a:lnSpc>
            </a:pPr>
            <a:r>
              <a:rPr lang="en-US" sz="2800" dirty="0">
                <a:solidFill>
                  <a:schemeClr val="bg1"/>
                </a:solidFill>
              </a:rPr>
              <a:t>Covers two types of situations:</a:t>
            </a:r>
          </a:p>
          <a:p>
            <a:pPr marL="514350" indent="-457200">
              <a:lnSpc>
                <a:spcPct val="100000"/>
              </a:lnSpc>
              <a:buFont typeface="+mj-lt"/>
              <a:buAutoNum type="arabicPeriod"/>
            </a:pPr>
            <a:r>
              <a:rPr lang="en-CA" sz="2800" dirty="0">
                <a:solidFill>
                  <a:schemeClr val="bg1"/>
                </a:solidFill>
              </a:rPr>
              <a:t>Where it is </a:t>
            </a:r>
            <a:r>
              <a:rPr lang="en-CA" sz="2800" dirty="0">
                <a:solidFill>
                  <a:srgbClr val="FFFF00"/>
                </a:solidFill>
              </a:rPr>
              <a:t>not the identical TM that has been used, but one that is confusing </a:t>
            </a:r>
            <a:r>
              <a:rPr lang="en-CA" sz="2800" dirty="0">
                <a:solidFill>
                  <a:schemeClr val="bg1"/>
                </a:solidFill>
              </a:rPr>
              <a:t>with the registered TM; (</a:t>
            </a:r>
            <a:r>
              <a:rPr lang="en-CA" sz="2800" i="1" dirty="0" err="1">
                <a:solidFill>
                  <a:srgbClr val="FF0000"/>
                </a:solidFill>
              </a:rPr>
              <a:t>Cocca</a:t>
            </a:r>
            <a:r>
              <a:rPr lang="en-CA" sz="2800" i="1" dirty="0">
                <a:solidFill>
                  <a:srgbClr val="FF0000"/>
                </a:solidFill>
              </a:rPr>
              <a:t> </a:t>
            </a:r>
            <a:r>
              <a:rPr lang="en-CA" sz="2800" i="1" dirty="0" err="1">
                <a:solidFill>
                  <a:srgbClr val="FF0000"/>
                </a:solidFill>
              </a:rPr>
              <a:t>Colla</a:t>
            </a:r>
            <a:r>
              <a:rPr lang="en-CA" sz="2800" i="1" dirty="0">
                <a:solidFill>
                  <a:srgbClr val="FF0000"/>
                </a:solidFill>
              </a:rPr>
              <a:t> </a:t>
            </a:r>
            <a:r>
              <a:rPr lang="en-CA" sz="2800" dirty="0">
                <a:solidFill>
                  <a:schemeClr val="bg1"/>
                </a:solidFill>
              </a:rPr>
              <a:t>for soft drinks)</a:t>
            </a:r>
          </a:p>
          <a:p>
            <a:pPr marL="514350" indent="-457200">
              <a:lnSpc>
                <a:spcPct val="100000"/>
              </a:lnSpc>
              <a:buFont typeface="+mj-lt"/>
              <a:buAutoNum type="arabicPeriod"/>
            </a:pPr>
            <a:r>
              <a:rPr lang="en-CA" sz="2800" dirty="0">
                <a:solidFill>
                  <a:schemeClr val="bg1"/>
                </a:solidFill>
              </a:rPr>
              <a:t>Where it is </a:t>
            </a:r>
            <a:r>
              <a:rPr lang="en-CA" sz="2800" dirty="0">
                <a:solidFill>
                  <a:srgbClr val="FFFF00"/>
                </a:solidFill>
              </a:rPr>
              <a:t>the identical TM but one used with respect to different wares or services</a:t>
            </a:r>
            <a:r>
              <a:rPr lang="en-CA" sz="2800" dirty="0">
                <a:solidFill>
                  <a:schemeClr val="bg1"/>
                </a:solidFill>
              </a:rPr>
              <a:t>.  I.e., Coca Cola for chairs - something Coca Cola [original company] is not registered for)</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160</a:t>
            </a:fld>
            <a:endParaRPr lang="en-US"/>
          </a:p>
        </p:txBody>
      </p:sp>
    </p:spTree>
    <p:extLst>
      <p:ext uri="{BB962C8B-B14F-4D97-AF65-F5344CB8AC3E}">
        <p14:creationId xmlns:p14="http://schemas.microsoft.com/office/powerpoint/2010/main" val="31905319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196"/>
            <a:ext cx="8229600" cy="57960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950495"/>
            <a:ext cx="8566484" cy="4799048"/>
          </a:xfrm>
        </p:spPr>
        <p:txBody>
          <a:bodyPr>
            <a:normAutofit/>
          </a:bodyPr>
          <a:lstStyle/>
          <a:p>
            <a:pPr>
              <a:lnSpc>
                <a:spcPct val="110000"/>
              </a:lnSpc>
            </a:pPr>
            <a:r>
              <a:rPr lang="en-CA" sz="2800" dirty="0">
                <a:solidFill>
                  <a:schemeClr val="bg1"/>
                </a:solidFill>
              </a:rPr>
              <a:t>Final section dealing with </a:t>
            </a:r>
            <a:r>
              <a:rPr lang="en-CA" sz="2800" dirty="0">
                <a:solidFill>
                  <a:srgbClr val="FFFF00"/>
                </a:solidFill>
              </a:rPr>
              <a:t>TM infringement of registered marks </a:t>
            </a:r>
            <a:r>
              <a:rPr lang="en-CA" sz="2800" dirty="0">
                <a:solidFill>
                  <a:schemeClr val="bg1"/>
                </a:solidFill>
              </a:rPr>
              <a:t>is </a:t>
            </a:r>
            <a:r>
              <a:rPr lang="en-CA" sz="2800" dirty="0">
                <a:solidFill>
                  <a:srgbClr val="FF0000"/>
                </a:solidFill>
              </a:rPr>
              <a:t>S. 22</a:t>
            </a:r>
            <a:r>
              <a:rPr lang="en-CA" sz="2800" dirty="0">
                <a:solidFill>
                  <a:schemeClr val="bg1"/>
                </a:solidFill>
              </a:rPr>
              <a:t>.</a:t>
            </a:r>
          </a:p>
          <a:p>
            <a:pPr>
              <a:lnSpc>
                <a:spcPct val="110000"/>
              </a:lnSpc>
            </a:pPr>
            <a:r>
              <a:rPr lang="en-CA" sz="2800" dirty="0">
                <a:solidFill>
                  <a:srgbClr val="FF0000"/>
                </a:solidFill>
              </a:rPr>
              <a:t>S. 22  </a:t>
            </a:r>
            <a:r>
              <a:rPr lang="en-CA" sz="2800" dirty="0">
                <a:solidFill>
                  <a:schemeClr val="bg1"/>
                </a:solidFill>
              </a:rPr>
              <a:t>governs </a:t>
            </a:r>
            <a:r>
              <a:rPr lang="en-CA" sz="2800" dirty="0">
                <a:solidFill>
                  <a:srgbClr val="FFFF00"/>
                </a:solidFill>
              </a:rPr>
              <a:t>use of a mark that has the effect of depreciating the value of the goodwill </a:t>
            </a:r>
            <a:r>
              <a:rPr lang="en-CA" sz="2800" dirty="0">
                <a:solidFill>
                  <a:schemeClr val="bg1"/>
                </a:solidFill>
              </a:rPr>
              <a:t>of that mark (</a:t>
            </a:r>
            <a:r>
              <a:rPr lang="en-CA" sz="2800" dirty="0">
                <a:solidFill>
                  <a:srgbClr val="FF0000"/>
                </a:solidFill>
              </a:rPr>
              <a:t>no confusion is necessary</a:t>
            </a:r>
            <a:r>
              <a:rPr lang="en-CA" sz="2800" dirty="0">
                <a:solidFill>
                  <a:schemeClr val="bg1"/>
                </a:solidFill>
              </a:rPr>
              <a:t>). </a:t>
            </a:r>
          </a:p>
          <a:p>
            <a:pPr>
              <a:lnSpc>
                <a:spcPct val="110000"/>
              </a:lnSpc>
            </a:pPr>
            <a:r>
              <a:rPr lang="en-CA" sz="2800" dirty="0">
                <a:solidFill>
                  <a:schemeClr val="bg1"/>
                </a:solidFill>
              </a:rPr>
              <a:t>Leading case is </a:t>
            </a:r>
            <a:r>
              <a:rPr lang="en-CA" sz="2800" i="1" dirty="0">
                <a:solidFill>
                  <a:srgbClr val="00B0F0"/>
                </a:solidFill>
              </a:rPr>
              <a:t>Veuve </a:t>
            </a:r>
            <a:r>
              <a:rPr lang="en-CA" sz="2800" i="1" dirty="0" err="1">
                <a:solidFill>
                  <a:srgbClr val="00B0F0"/>
                </a:solidFill>
              </a:rPr>
              <a:t>Cliquot</a:t>
            </a:r>
            <a:r>
              <a:rPr lang="en-CA" sz="2800" i="1" dirty="0">
                <a:solidFill>
                  <a:srgbClr val="00B0F0"/>
                </a:solidFill>
              </a:rPr>
              <a:t> </a:t>
            </a:r>
            <a:r>
              <a:rPr lang="en-CA" sz="2800" dirty="0">
                <a:solidFill>
                  <a:schemeClr val="bg1"/>
                </a:solidFill>
              </a:rPr>
              <a:t>but first case to deal with s. 22 is </a:t>
            </a:r>
            <a:r>
              <a:rPr lang="en-CA" sz="2800" i="1" u="sng" dirty="0">
                <a:solidFill>
                  <a:schemeClr val="bg1"/>
                </a:solidFill>
              </a:rPr>
              <a:t>Clairol</a:t>
            </a:r>
            <a:r>
              <a:rPr lang="en-CA" sz="2800" dirty="0">
                <a:solidFill>
                  <a:schemeClr val="bg1"/>
                </a:solidFill>
              </a:rPr>
              <a:t> but first</a:t>
            </a:r>
            <a:r>
              <a:rPr lang="en-CA" sz="2800" dirty="0">
                <a:solidFill>
                  <a:srgbClr val="FF0000"/>
                </a:solidFill>
              </a:rPr>
              <a:t>…</a:t>
            </a:r>
          </a:p>
          <a:p>
            <a:pPr>
              <a:lnSpc>
                <a:spcPct val="110000"/>
              </a:lnSpc>
            </a:pPr>
            <a:r>
              <a:rPr lang="en-CA" sz="2800" i="1" dirty="0">
                <a:solidFill>
                  <a:srgbClr val="00B0F0"/>
                </a:solidFill>
              </a:rPr>
              <a:t>Clairol International Corp. v. Thomas Supply &amp; Equipment Co</a:t>
            </a:r>
            <a:r>
              <a:rPr lang="en-CA" sz="2800" dirty="0">
                <a:solidFill>
                  <a:srgbClr val="00B0F0"/>
                </a:solidFill>
              </a:rPr>
              <a:t>., </a:t>
            </a:r>
            <a:r>
              <a:rPr lang="en-CA" sz="2800" dirty="0">
                <a:solidFill>
                  <a:schemeClr val="bg1"/>
                </a:solidFill>
              </a:rPr>
              <a:t>[1968] 2 Ex. C.R. 552</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161</a:t>
            </a:fld>
            <a:endParaRPr lang="en-US"/>
          </a:p>
        </p:txBody>
      </p:sp>
    </p:spTree>
    <p:extLst>
      <p:ext uri="{BB962C8B-B14F-4D97-AF65-F5344CB8AC3E}">
        <p14:creationId xmlns:p14="http://schemas.microsoft.com/office/powerpoint/2010/main" val="92731559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6032" y="116142"/>
            <a:ext cx="8430768" cy="59099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56032" y="707136"/>
            <a:ext cx="8887968" cy="5181600"/>
          </a:xfrm>
        </p:spPr>
        <p:txBody>
          <a:bodyPr>
            <a:noAutofit/>
          </a:bodyPr>
          <a:lstStyle/>
          <a:p>
            <a:pPr marL="0" indent="0">
              <a:lnSpc>
                <a:spcPct val="100000"/>
              </a:lnSpc>
              <a:buNone/>
            </a:pPr>
            <a:r>
              <a:rPr lang="en-US" sz="2800" i="1" dirty="0">
                <a:solidFill>
                  <a:srgbClr val="00B0F0"/>
                </a:solidFill>
              </a:rPr>
              <a:t>Clairol International Corp. v. Thomas Supply &amp; Equipment </a:t>
            </a:r>
            <a:r>
              <a:rPr lang="en-CA" sz="2800" dirty="0">
                <a:solidFill>
                  <a:schemeClr val="bg1"/>
                </a:solidFill>
              </a:rPr>
              <a:t>[1968] 2 Ex. C.R. 552 </a:t>
            </a:r>
            <a:endParaRPr lang="en-US" sz="2800" i="1" dirty="0">
              <a:solidFill>
                <a:schemeClr val="bg1"/>
              </a:solidFill>
            </a:endParaRPr>
          </a:p>
          <a:p>
            <a:pPr>
              <a:lnSpc>
                <a:spcPct val="100000"/>
              </a:lnSpc>
            </a:pPr>
            <a:r>
              <a:rPr lang="en-CA" sz="2800" dirty="0">
                <a:solidFill>
                  <a:srgbClr val="FF0000"/>
                </a:solidFill>
              </a:rPr>
              <a:t>Facts</a:t>
            </a:r>
            <a:r>
              <a:rPr lang="en-CA" sz="2800" dirty="0">
                <a:solidFill>
                  <a:schemeClr val="bg1"/>
                </a:solidFill>
              </a:rPr>
              <a:t>: </a:t>
            </a:r>
            <a:r>
              <a:rPr lang="en-CA" sz="2800" dirty="0">
                <a:solidFill>
                  <a:srgbClr val="FFFF00"/>
                </a:solidFill>
              </a:rPr>
              <a:t>Revlon creates comparison charts</a:t>
            </a:r>
            <a:r>
              <a:rPr lang="is-IS" sz="2800" dirty="0">
                <a:solidFill>
                  <a:schemeClr val="bg1"/>
                </a:solidFill>
              </a:rPr>
              <a:t>…</a:t>
            </a:r>
            <a:endParaRPr lang="en-CA" sz="2800" dirty="0">
              <a:solidFill>
                <a:schemeClr val="bg1"/>
              </a:solidFill>
            </a:endParaRPr>
          </a:p>
          <a:p>
            <a:pPr>
              <a:lnSpc>
                <a:spcPct val="100000"/>
              </a:lnSpc>
            </a:pPr>
            <a:r>
              <a:rPr lang="en-CA" sz="2800" dirty="0">
                <a:solidFill>
                  <a:schemeClr val="bg1"/>
                </a:solidFill>
              </a:rPr>
              <a:t>To infringe </a:t>
            </a:r>
            <a:r>
              <a:rPr lang="en-US" sz="2800" dirty="0">
                <a:solidFill>
                  <a:schemeClr val="bg1"/>
                </a:solidFill>
              </a:rPr>
              <a:t>s. 19: (see ss. 2, 4)</a:t>
            </a:r>
          </a:p>
          <a:p>
            <a:pPr marL="457200" lvl="1" indent="0">
              <a:lnSpc>
                <a:spcPct val="100000"/>
              </a:lnSpc>
              <a:buNone/>
            </a:pPr>
            <a:r>
              <a:rPr lang="en-US" sz="2800" dirty="0">
                <a:solidFill>
                  <a:schemeClr val="bg1"/>
                </a:solidFill>
              </a:rPr>
              <a:t>1) The </a:t>
            </a:r>
            <a:r>
              <a:rPr lang="en-US" sz="2800" dirty="0">
                <a:solidFill>
                  <a:srgbClr val="FFFF00"/>
                </a:solidFill>
              </a:rPr>
              <a:t>mark has to be “used” </a:t>
            </a:r>
            <a:r>
              <a:rPr lang="en-US" sz="2800" dirty="0">
                <a:solidFill>
                  <a:schemeClr val="bg1"/>
                </a:solidFill>
              </a:rPr>
              <a:t>(see ss. 2, 4)</a:t>
            </a:r>
          </a:p>
          <a:p>
            <a:pPr marL="457200" lvl="1" indent="0">
              <a:lnSpc>
                <a:spcPct val="100000"/>
              </a:lnSpc>
              <a:buNone/>
            </a:pPr>
            <a:r>
              <a:rPr lang="en-US" sz="2800" dirty="0">
                <a:solidFill>
                  <a:schemeClr val="bg1"/>
                </a:solidFill>
              </a:rPr>
              <a:t>2) Also </a:t>
            </a:r>
            <a:r>
              <a:rPr lang="ja-JP" altLang="en-US" sz="2800" dirty="0">
                <a:solidFill>
                  <a:schemeClr val="bg1"/>
                </a:solidFill>
              </a:rPr>
              <a:t>“</a:t>
            </a:r>
            <a:r>
              <a:rPr lang="en-US" sz="2800" dirty="0">
                <a:solidFill>
                  <a:schemeClr val="bg1"/>
                </a:solidFill>
              </a:rPr>
              <a:t>used</a:t>
            </a:r>
            <a:r>
              <a:rPr lang="ja-JP" altLang="en-US" sz="2800" dirty="0">
                <a:solidFill>
                  <a:schemeClr val="bg1"/>
                </a:solidFill>
              </a:rPr>
              <a:t>”</a:t>
            </a:r>
            <a:r>
              <a:rPr lang="en-US" sz="2800" dirty="0">
                <a:solidFill>
                  <a:schemeClr val="bg1"/>
                </a:solidFill>
              </a:rPr>
              <a:t> as a TM </a:t>
            </a:r>
            <a:r>
              <a:rPr lang="en-US" sz="2800" dirty="0">
                <a:solidFill>
                  <a:srgbClr val="FF0000"/>
                </a:solidFill>
              </a:rPr>
              <a:t>=</a:t>
            </a:r>
            <a:r>
              <a:rPr lang="en-US" sz="2800" dirty="0">
                <a:solidFill>
                  <a:schemeClr val="bg1"/>
                </a:solidFill>
              </a:rPr>
              <a:t> must be </a:t>
            </a:r>
            <a:r>
              <a:rPr lang="en-US" sz="2800" dirty="0">
                <a:solidFill>
                  <a:srgbClr val="FFFF00"/>
                </a:solidFill>
              </a:rPr>
              <a:t>used for the purposes of distinguishing wares and services </a:t>
            </a:r>
            <a:r>
              <a:rPr lang="en-US" sz="2800" dirty="0">
                <a:solidFill>
                  <a:srgbClr val="FF0000"/>
                </a:solidFill>
                <a:sym typeface="Wingdings" pitchFamily="2" charset="2"/>
              </a:rPr>
              <a:t></a:t>
            </a:r>
            <a:r>
              <a:rPr lang="en-US" sz="2800" dirty="0">
                <a:solidFill>
                  <a:schemeClr val="bg1"/>
                </a:solidFill>
                <a:sym typeface="Wingdings" pitchFamily="2" charset="2"/>
              </a:rPr>
              <a:t> </a:t>
            </a:r>
            <a:r>
              <a:rPr lang="en-US" sz="2800" dirty="0">
                <a:solidFill>
                  <a:schemeClr val="bg1"/>
                </a:solidFill>
              </a:rPr>
              <a:t>used as an indicator of source</a:t>
            </a:r>
          </a:p>
          <a:p>
            <a:pPr marL="457200" lvl="1" indent="0">
              <a:lnSpc>
                <a:spcPct val="100000"/>
              </a:lnSpc>
              <a:buNone/>
            </a:pPr>
            <a:r>
              <a:rPr lang="en-US" sz="2800" dirty="0">
                <a:solidFill>
                  <a:schemeClr val="bg1"/>
                </a:solidFill>
              </a:rPr>
              <a:t>3) Applies only where someone uses the mark as registered; in association with goods or services for which it is registered</a:t>
            </a:r>
          </a:p>
        </p:txBody>
      </p:sp>
      <p:sp>
        <p:nvSpPr>
          <p:cNvPr id="5124"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162</a:t>
            </a:fld>
            <a:endParaRPr lang="en-US"/>
          </a:p>
        </p:txBody>
      </p:sp>
    </p:spTree>
    <p:extLst>
      <p:ext uri="{BB962C8B-B14F-4D97-AF65-F5344CB8AC3E}">
        <p14:creationId xmlns:p14="http://schemas.microsoft.com/office/powerpoint/2010/main" val="242484949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80416" y="116142"/>
            <a:ext cx="8406384" cy="664146"/>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80416" y="926592"/>
            <a:ext cx="8778240" cy="5815266"/>
          </a:xfrm>
        </p:spPr>
        <p:txBody>
          <a:bodyPr>
            <a:normAutofit/>
          </a:bodyPr>
          <a:lstStyle/>
          <a:p>
            <a:pPr marL="0" indent="0">
              <a:lnSpc>
                <a:spcPct val="100000"/>
              </a:lnSpc>
              <a:buNone/>
            </a:pPr>
            <a:r>
              <a:rPr lang="en-US" sz="2200" i="1" dirty="0">
                <a:solidFill>
                  <a:srgbClr val="00B0F0"/>
                </a:solidFill>
              </a:rPr>
              <a:t>Clairol International Corp. v. Thomas Supply &amp; Equipment </a:t>
            </a:r>
            <a:r>
              <a:rPr lang="en-CA" sz="2200" dirty="0">
                <a:solidFill>
                  <a:schemeClr val="bg1"/>
                </a:solidFill>
              </a:rPr>
              <a:t>[1968] 2 Ex. C.R. 552 </a:t>
            </a:r>
          </a:p>
          <a:p>
            <a:pPr>
              <a:lnSpc>
                <a:spcPct val="100000"/>
              </a:lnSpc>
            </a:pPr>
            <a:r>
              <a:rPr lang="en-CA" sz="2200" dirty="0">
                <a:solidFill>
                  <a:schemeClr val="bg1"/>
                </a:solidFill>
              </a:rPr>
              <a:t> </a:t>
            </a:r>
            <a:r>
              <a:rPr lang="en-CA" sz="2200" dirty="0">
                <a:solidFill>
                  <a:srgbClr val="FFFF00"/>
                </a:solidFill>
              </a:rPr>
              <a:t>Clairol owns the </a:t>
            </a:r>
            <a:r>
              <a:rPr lang="en-CA" sz="2200" dirty="0">
                <a:solidFill>
                  <a:srgbClr val="FF0000"/>
                </a:solidFill>
              </a:rPr>
              <a:t>TM</a:t>
            </a:r>
            <a:r>
              <a:rPr lang="en-CA" sz="2200" dirty="0">
                <a:solidFill>
                  <a:srgbClr val="FFFF00"/>
                </a:solidFill>
              </a:rPr>
              <a:t>s </a:t>
            </a:r>
            <a:r>
              <a:rPr lang="en-CA" sz="2200" dirty="0">
                <a:solidFill>
                  <a:srgbClr val="FF0000"/>
                </a:solidFill>
              </a:rPr>
              <a:t>Miss Clairol </a:t>
            </a:r>
            <a:r>
              <a:rPr lang="en-CA" sz="2200" dirty="0">
                <a:solidFill>
                  <a:srgbClr val="FFFF00"/>
                </a:solidFill>
              </a:rPr>
              <a:t>and </a:t>
            </a:r>
            <a:r>
              <a:rPr lang="en-CA" sz="2200" dirty="0">
                <a:solidFill>
                  <a:srgbClr val="FF0000"/>
                </a:solidFill>
              </a:rPr>
              <a:t>Hair Color Bath</a:t>
            </a:r>
            <a:r>
              <a:rPr lang="en-CA" sz="2200" dirty="0">
                <a:solidFill>
                  <a:srgbClr val="FFFF00"/>
                </a:solidFill>
              </a:rPr>
              <a:t>; </a:t>
            </a:r>
            <a:r>
              <a:rPr lang="en-CA" sz="2200" dirty="0">
                <a:solidFill>
                  <a:schemeClr val="bg1"/>
                </a:solidFill>
              </a:rPr>
              <a:t>both registered for use </a:t>
            </a:r>
            <a:r>
              <a:rPr lang="en-CA" sz="2200" dirty="0">
                <a:solidFill>
                  <a:srgbClr val="FFFF00"/>
                </a:solidFill>
              </a:rPr>
              <a:t>in association with hair tinting and coloring </a:t>
            </a:r>
            <a:r>
              <a:rPr lang="en-CA" sz="2200" dirty="0">
                <a:solidFill>
                  <a:schemeClr val="bg1"/>
                </a:solidFill>
              </a:rPr>
              <a:t>preparations. </a:t>
            </a:r>
          </a:p>
          <a:p>
            <a:pPr>
              <a:lnSpc>
                <a:spcPct val="100000"/>
              </a:lnSpc>
            </a:pPr>
            <a:r>
              <a:rPr lang="en-CA" sz="2200" dirty="0">
                <a:solidFill>
                  <a:srgbClr val="FFFF00"/>
                </a:solidFill>
              </a:rPr>
              <a:t>Revlon</a:t>
            </a:r>
            <a:r>
              <a:rPr lang="en-CA" sz="2200" dirty="0">
                <a:solidFill>
                  <a:schemeClr val="bg1"/>
                </a:solidFill>
              </a:rPr>
              <a:t>, attempting to increase market share, </a:t>
            </a:r>
            <a:r>
              <a:rPr lang="en-CA" sz="2200" dirty="0">
                <a:solidFill>
                  <a:srgbClr val="FFFF00"/>
                </a:solidFill>
              </a:rPr>
              <a:t>devised two different ways by which users of products of competitors could successfully choose the same product shades</a:t>
            </a:r>
            <a:r>
              <a:rPr lang="en-CA" sz="2200" dirty="0">
                <a:solidFill>
                  <a:schemeClr val="bg1"/>
                </a:solidFill>
              </a:rPr>
              <a:t>.  </a:t>
            </a:r>
          </a:p>
          <a:p>
            <a:pPr>
              <a:lnSpc>
                <a:spcPct val="100000"/>
              </a:lnSpc>
            </a:pPr>
            <a:r>
              <a:rPr lang="en-CA" sz="2200" dirty="0">
                <a:solidFill>
                  <a:schemeClr val="bg1"/>
                </a:solidFill>
              </a:rPr>
              <a:t>On packages for Revlon Color Silk, </a:t>
            </a:r>
            <a:r>
              <a:rPr lang="en-CA" sz="2200" dirty="0">
                <a:solidFill>
                  <a:srgbClr val="FF0000"/>
                </a:solidFill>
              </a:rPr>
              <a:t>Revlon put comparison charts indicating the equivalent Clairol products</a:t>
            </a:r>
            <a:r>
              <a:rPr lang="en-CA" sz="2200" dirty="0">
                <a:solidFill>
                  <a:schemeClr val="bg1"/>
                </a:solidFill>
              </a:rPr>
              <a:t>. </a:t>
            </a:r>
          </a:p>
          <a:p>
            <a:pPr>
              <a:lnSpc>
                <a:spcPct val="100000"/>
              </a:lnSpc>
            </a:pPr>
            <a:r>
              <a:rPr lang="en-CA" sz="2200" dirty="0">
                <a:solidFill>
                  <a:schemeClr val="bg1"/>
                </a:solidFill>
              </a:rPr>
              <a:t>They also created brochures featuring the comparison charts. </a:t>
            </a:r>
          </a:p>
          <a:p>
            <a:pPr>
              <a:lnSpc>
                <a:spcPct val="100000"/>
              </a:lnSpc>
            </a:pPr>
            <a:r>
              <a:rPr lang="en-CA" sz="2200" dirty="0">
                <a:solidFill>
                  <a:schemeClr val="bg1"/>
                </a:solidFill>
              </a:rPr>
              <a:t>Two of the plaintiff Clairol’s arguments were that the </a:t>
            </a:r>
            <a:r>
              <a:rPr lang="en-CA" sz="2200" dirty="0">
                <a:solidFill>
                  <a:srgbClr val="FFFF00"/>
                </a:solidFill>
              </a:rPr>
              <a:t>use of their trademarks in the color comparison charts infringed </a:t>
            </a:r>
            <a:r>
              <a:rPr lang="en-CA" sz="2200" dirty="0">
                <a:solidFill>
                  <a:schemeClr val="bg1"/>
                </a:solidFill>
              </a:rPr>
              <a:t>s. 19 and s. 22 of the Trademarks Act.</a:t>
            </a:r>
          </a:p>
          <a:p>
            <a:endParaRPr lang="en-US" i="1" dirty="0">
              <a:solidFill>
                <a:schemeClr val="bg1"/>
              </a:solidFill>
            </a:endParaRPr>
          </a:p>
        </p:txBody>
      </p:sp>
      <p:sp>
        <p:nvSpPr>
          <p:cNvPr id="5124"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163</a:t>
            </a:fld>
            <a:endParaRPr lang="en-US"/>
          </a:p>
        </p:txBody>
      </p:sp>
    </p:spTree>
    <p:extLst>
      <p:ext uri="{BB962C8B-B14F-4D97-AF65-F5344CB8AC3E}">
        <p14:creationId xmlns:p14="http://schemas.microsoft.com/office/powerpoint/2010/main" val="4763106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94165"/>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76727" y="770021"/>
            <a:ext cx="8783052" cy="5101390"/>
          </a:xfrm>
        </p:spPr>
        <p:txBody>
          <a:bodyPr>
            <a:normAutofit fontScale="92500" lnSpcReduction="20000"/>
          </a:bodyPr>
          <a:lstStyle/>
          <a:p>
            <a:pPr marL="0" indent="0">
              <a:lnSpc>
                <a:spcPct val="110000"/>
              </a:lnSpc>
              <a:buNone/>
            </a:pPr>
            <a:r>
              <a:rPr lang="en-US" i="1" dirty="0">
                <a:solidFill>
                  <a:srgbClr val="00B0F0"/>
                </a:solidFill>
              </a:rPr>
              <a:t>Clairol International Corp. v. Thomas Supply &amp; Equipment </a:t>
            </a:r>
            <a:r>
              <a:rPr lang="en-CA" dirty="0">
                <a:solidFill>
                  <a:schemeClr val="bg1"/>
                </a:solidFill>
              </a:rPr>
              <a:t>[1968] 2 Ex. C.R. 552</a:t>
            </a:r>
          </a:p>
          <a:p>
            <a:pPr marL="0" indent="0">
              <a:lnSpc>
                <a:spcPct val="110000"/>
              </a:lnSpc>
              <a:buNone/>
            </a:pPr>
            <a:r>
              <a:rPr lang="en-CA" b="1" dirty="0">
                <a:solidFill>
                  <a:srgbClr val="FFFF00"/>
                </a:solidFill>
              </a:rPr>
              <a:t>Deals with the question “</a:t>
            </a:r>
            <a:r>
              <a:rPr lang="en-CA" b="1" i="1" dirty="0">
                <a:solidFill>
                  <a:srgbClr val="FFFF00"/>
                </a:solidFill>
              </a:rPr>
              <a:t>what does the word “USE” mean in s. 19?” </a:t>
            </a:r>
            <a:endParaRPr lang="en-CA" b="1" i="1" dirty="0">
              <a:solidFill>
                <a:schemeClr val="bg1"/>
              </a:solidFill>
            </a:endParaRPr>
          </a:p>
          <a:p>
            <a:pPr>
              <a:lnSpc>
                <a:spcPct val="110000"/>
              </a:lnSpc>
            </a:pPr>
            <a:r>
              <a:rPr lang="en-CA" dirty="0">
                <a:solidFill>
                  <a:schemeClr val="bg1"/>
                </a:solidFill>
              </a:rPr>
              <a:t>Look first to </a:t>
            </a:r>
            <a:r>
              <a:rPr lang="en-CA" dirty="0">
                <a:solidFill>
                  <a:srgbClr val="FFFF00"/>
                </a:solidFill>
              </a:rPr>
              <a:t>s. 2 of the Act for a definition of “use”  </a:t>
            </a:r>
            <a:r>
              <a:rPr lang="en-CA" dirty="0">
                <a:solidFill>
                  <a:schemeClr val="bg1"/>
                </a:solidFill>
              </a:rPr>
              <a:t>in relation to a TM. “Use” is defined in s. 2 as </a:t>
            </a:r>
            <a:r>
              <a:rPr lang="en-CA" dirty="0">
                <a:solidFill>
                  <a:srgbClr val="FFFF00"/>
                </a:solidFill>
              </a:rPr>
              <a:t>“any use that by Section 4 is deemed to be a use in association with wares or services”. </a:t>
            </a:r>
          </a:p>
          <a:p>
            <a:pPr>
              <a:lnSpc>
                <a:spcPct val="110000"/>
              </a:lnSpc>
            </a:pPr>
            <a:r>
              <a:rPr lang="en-CA" dirty="0">
                <a:solidFill>
                  <a:schemeClr val="bg1"/>
                </a:solidFill>
              </a:rPr>
              <a:t>Look to </a:t>
            </a:r>
            <a:r>
              <a:rPr lang="en-CA" dirty="0">
                <a:solidFill>
                  <a:srgbClr val="FFFF00"/>
                </a:solidFill>
              </a:rPr>
              <a:t>s. 4 </a:t>
            </a:r>
            <a:r>
              <a:rPr lang="en-CA" dirty="0">
                <a:solidFill>
                  <a:schemeClr val="bg1"/>
                </a:solidFill>
              </a:rPr>
              <a:t>which is very specific about use </a:t>
            </a:r>
          </a:p>
          <a:p>
            <a:pPr>
              <a:lnSpc>
                <a:spcPct val="110000"/>
              </a:lnSpc>
            </a:pPr>
            <a:r>
              <a:rPr lang="en-CA" dirty="0">
                <a:solidFill>
                  <a:schemeClr val="bg1"/>
                </a:solidFill>
              </a:rPr>
              <a:t>s. 4(1) deals with use in association with wares; s. 4(2) deals with use in association with services.  </a:t>
            </a:r>
          </a:p>
          <a:p>
            <a:pPr>
              <a:lnSpc>
                <a:spcPct val="110000"/>
              </a:lnSpc>
            </a:pPr>
            <a:r>
              <a:rPr lang="en-CA" dirty="0">
                <a:solidFill>
                  <a:schemeClr val="bg1"/>
                </a:solidFill>
              </a:rPr>
              <a:t>In this case, there are no services at issue, only wares, actual boxes of hair dye</a:t>
            </a:r>
            <a:r>
              <a:rPr lang="en-CA" dirty="0">
                <a:solidFill>
                  <a:srgbClr val="FFFF00"/>
                </a:solidFill>
              </a:rPr>
              <a:t>. Did Revlon use Clairol’s marks in association with their own wares within the meaning of s. 4(1)? </a:t>
            </a:r>
          </a:p>
          <a:p>
            <a:pPr>
              <a:lnSpc>
                <a:spcPct val="110000"/>
              </a:lnSpc>
            </a:pPr>
            <a:r>
              <a:rPr lang="en-CA" dirty="0">
                <a:solidFill>
                  <a:schemeClr val="bg1"/>
                </a:solidFill>
              </a:rPr>
              <a:t>Per s. 4(1), </a:t>
            </a:r>
            <a:r>
              <a:rPr lang="en-CA" dirty="0">
                <a:solidFill>
                  <a:srgbClr val="FFFF00"/>
                </a:solidFill>
              </a:rPr>
              <a:t>a TM is used in association with wares if, the TM is marked on the product or package at time of transfer of possession </a:t>
            </a:r>
            <a:r>
              <a:rPr lang="en-CA" dirty="0">
                <a:solidFill>
                  <a:schemeClr val="bg1"/>
                </a:solidFill>
              </a:rPr>
              <a:t>or is in any other manner so associated with the wares that notice of the association is given to the person to whom the property is transferred.</a:t>
            </a:r>
          </a:p>
          <a:p>
            <a:pPr>
              <a:lnSpc>
                <a:spcPct val="110000"/>
              </a:lnSpc>
            </a:pPr>
            <a:r>
              <a:rPr lang="en-CA" dirty="0">
                <a:solidFill>
                  <a:schemeClr val="bg1"/>
                </a:solidFill>
              </a:rPr>
              <a:t>In this situation </a:t>
            </a:r>
            <a:r>
              <a:rPr lang="en-CA" dirty="0" err="1">
                <a:solidFill>
                  <a:srgbClr val="FFFF00"/>
                </a:solidFill>
              </a:rPr>
              <a:t>Clariol’s</a:t>
            </a:r>
            <a:r>
              <a:rPr lang="en-CA" dirty="0">
                <a:solidFill>
                  <a:srgbClr val="FFFF00"/>
                </a:solidFill>
              </a:rPr>
              <a:t> TMs are marked on the boxes</a:t>
            </a:r>
            <a:r>
              <a:rPr lang="en-CA" dirty="0">
                <a:solidFill>
                  <a:schemeClr val="bg1"/>
                </a:solidFill>
              </a:rPr>
              <a:t>, so on the package at the time of the transfer of possession.  </a:t>
            </a:r>
          </a:p>
        </p:txBody>
      </p:sp>
      <p:sp>
        <p:nvSpPr>
          <p:cNvPr id="5124"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164</a:t>
            </a:fld>
            <a:endParaRPr lang="en-US"/>
          </a:p>
        </p:txBody>
      </p:sp>
    </p:spTree>
    <p:extLst>
      <p:ext uri="{BB962C8B-B14F-4D97-AF65-F5344CB8AC3E}">
        <p14:creationId xmlns:p14="http://schemas.microsoft.com/office/powerpoint/2010/main" val="299375866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94165"/>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76727" y="770021"/>
            <a:ext cx="8783052" cy="5101390"/>
          </a:xfrm>
        </p:spPr>
        <p:txBody>
          <a:bodyPr>
            <a:normAutofit lnSpcReduction="10000"/>
          </a:bodyPr>
          <a:lstStyle/>
          <a:p>
            <a:pPr marL="0" indent="0">
              <a:lnSpc>
                <a:spcPct val="120000"/>
              </a:lnSpc>
              <a:buNone/>
            </a:pPr>
            <a:r>
              <a:rPr lang="en-US" i="1" dirty="0">
                <a:solidFill>
                  <a:srgbClr val="00B0F0"/>
                </a:solidFill>
              </a:rPr>
              <a:t>Clairol International Corp. v. Thomas Supply &amp; Equipment </a:t>
            </a:r>
            <a:r>
              <a:rPr lang="en-CA" dirty="0">
                <a:solidFill>
                  <a:schemeClr val="bg1"/>
                </a:solidFill>
              </a:rPr>
              <a:t>[1968] 2 Ex. C.R. 552</a:t>
            </a:r>
          </a:p>
          <a:p>
            <a:pPr>
              <a:lnSpc>
                <a:spcPct val="120000"/>
              </a:lnSpc>
            </a:pPr>
            <a:r>
              <a:rPr lang="en-CA" dirty="0">
                <a:solidFill>
                  <a:srgbClr val="FF0000"/>
                </a:solidFill>
              </a:rPr>
              <a:t>However, this is not the end of the issue. </a:t>
            </a:r>
          </a:p>
          <a:p>
            <a:pPr>
              <a:lnSpc>
                <a:spcPct val="120000"/>
              </a:lnSpc>
            </a:pPr>
            <a:r>
              <a:rPr lang="en-CA" dirty="0">
                <a:solidFill>
                  <a:schemeClr val="bg1"/>
                </a:solidFill>
              </a:rPr>
              <a:t>S. 19 talks about when a </a:t>
            </a:r>
            <a:r>
              <a:rPr lang="en-CA" b="1" dirty="0">
                <a:solidFill>
                  <a:schemeClr val="bg1"/>
                </a:solidFill>
              </a:rPr>
              <a:t>TM</a:t>
            </a:r>
            <a:r>
              <a:rPr lang="en-CA" dirty="0">
                <a:solidFill>
                  <a:schemeClr val="bg1"/>
                </a:solidFill>
              </a:rPr>
              <a:t> is used: In order </a:t>
            </a:r>
            <a:r>
              <a:rPr lang="en-CA" dirty="0">
                <a:solidFill>
                  <a:srgbClr val="FFFF00"/>
                </a:solidFill>
              </a:rPr>
              <a:t>to ensure that this section is not interpreted in an overly broad manner, the court holds that we cannot look only at the word “use”, but also at the definition of TM</a:t>
            </a:r>
            <a:r>
              <a:rPr lang="en-CA" dirty="0">
                <a:solidFill>
                  <a:schemeClr val="bg1"/>
                </a:solidFill>
              </a:rPr>
              <a:t>. </a:t>
            </a:r>
          </a:p>
          <a:p>
            <a:pPr>
              <a:lnSpc>
                <a:spcPct val="120000"/>
              </a:lnSpc>
            </a:pPr>
            <a:r>
              <a:rPr lang="en-CA" dirty="0">
                <a:solidFill>
                  <a:schemeClr val="bg1"/>
                </a:solidFill>
              </a:rPr>
              <a:t>In order to infringe s. 19, the mark must be used (s. 2, then s. 4 (1 or 2) depending on whether the Defendant uses the mark in association with their own wares or services.</a:t>
            </a:r>
          </a:p>
          <a:p>
            <a:pPr lvl="0">
              <a:lnSpc>
                <a:spcPct val="120000"/>
              </a:lnSpc>
            </a:pPr>
            <a:r>
              <a:rPr lang="en-CA" dirty="0">
                <a:solidFill>
                  <a:schemeClr val="bg1"/>
                </a:solidFill>
              </a:rPr>
              <a:t>The mark </a:t>
            </a:r>
            <a:r>
              <a:rPr lang="en-CA" dirty="0">
                <a:solidFill>
                  <a:srgbClr val="FFFF00"/>
                </a:solidFill>
              </a:rPr>
              <a:t>also must be used as a TM</a:t>
            </a:r>
            <a:r>
              <a:rPr lang="en-CA" dirty="0">
                <a:solidFill>
                  <a:schemeClr val="bg1"/>
                </a:solidFill>
              </a:rPr>
              <a:t>. This essentially means that the </a:t>
            </a:r>
            <a:r>
              <a:rPr lang="en-CA" dirty="0">
                <a:solidFill>
                  <a:srgbClr val="FFFF00"/>
                </a:solidFill>
              </a:rPr>
              <a:t>mark must be used in a way that would indicate that the company behind the TM is the SOURCE</a:t>
            </a:r>
            <a:r>
              <a:rPr lang="en-CA" dirty="0">
                <a:solidFill>
                  <a:schemeClr val="bg1"/>
                </a:solidFill>
              </a:rPr>
              <a:t> of the product. </a:t>
            </a:r>
          </a:p>
          <a:p>
            <a:pPr lvl="0">
              <a:lnSpc>
                <a:spcPct val="120000"/>
              </a:lnSpc>
            </a:pPr>
            <a:r>
              <a:rPr lang="en-CA" dirty="0">
                <a:solidFill>
                  <a:schemeClr val="bg1"/>
                </a:solidFill>
              </a:rPr>
              <a:t>As well,  this section </a:t>
            </a:r>
            <a:r>
              <a:rPr lang="en-CA" dirty="0">
                <a:solidFill>
                  <a:srgbClr val="FFFF00"/>
                </a:solidFill>
              </a:rPr>
              <a:t>applies only where someone </a:t>
            </a:r>
            <a:r>
              <a:rPr lang="en-CA" dirty="0">
                <a:solidFill>
                  <a:schemeClr val="bg1"/>
                </a:solidFill>
              </a:rPr>
              <a:t>uses the mark as registered; </a:t>
            </a:r>
            <a:r>
              <a:rPr lang="en-CA" dirty="0">
                <a:solidFill>
                  <a:srgbClr val="FFFF00"/>
                </a:solidFill>
              </a:rPr>
              <a:t>in association with </a:t>
            </a:r>
            <a:r>
              <a:rPr lang="en-CA" dirty="0">
                <a:solidFill>
                  <a:srgbClr val="FF0000"/>
                </a:solidFill>
              </a:rPr>
              <a:t>goods or services for which it is registered</a:t>
            </a:r>
          </a:p>
        </p:txBody>
      </p:sp>
      <p:sp>
        <p:nvSpPr>
          <p:cNvPr id="5124"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165</a:t>
            </a:fld>
            <a:endParaRPr lang="en-US"/>
          </a:p>
        </p:txBody>
      </p:sp>
    </p:spTree>
    <p:extLst>
      <p:ext uri="{BB962C8B-B14F-4D97-AF65-F5344CB8AC3E}">
        <p14:creationId xmlns:p14="http://schemas.microsoft.com/office/powerpoint/2010/main" val="378578375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p:txBody>
          <a:bodyPr>
            <a:normAutofit/>
          </a:bodyPr>
          <a:lstStyle/>
          <a:p>
            <a:pPr marL="0" indent="0">
              <a:lnSpc>
                <a:spcPct val="100000"/>
              </a:lnSpc>
              <a:buNone/>
            </a:pPr>
            <a:r>
              <a:rPr lang="en-US" sz="2400" i="1" dirty="0">
                <a:solidFill>
                  <a:srgbClr val="00B0F0"/>
                </a:solidFill>
              </a:rPr>
              <a:t>Clairol International Corp. v. Thomas Supply &amp; Equipment </a:t>
            </a:r>
            <a:r>
              <a:rPr lang="en-CA" sz="2400" dirty="0">
                <a:solidFill>
                  <a:schemeClr val="bg1"/>
                </a:solidFill>
              </a:rPr>
              <a:t>[1968] 2 Ex. C.R. 552</a:t>
            </a:r>
          </a:p>
          <a:p>
            <a:pPr>
              <a:lnSpc>
                <a:spcPct val="100000"/>
              </a:lnSpc>
            </a:pPr>
            <a:r>
              <a:rPr lang="en-CA" sz="2400" b="1" dirty="0">
                <a:solidFill>
                  <a:srgbClr val="FFFF00"/>
                </a:solidFill>
              </a:rPr>
              <a:t>Is there “</a:t>
            </a:r>
            <a:r>
              <a:rPr lang="en-CA" sz="2400" b="1" dirty="0">
                <a:solidFill>
                  <a:srgbClr val="FF0000"/>
                </a:solidFill>
              </a:rPr>
              <a:t>use</a:t>
            </a:r>
            <a:r>
              <a:rPr lang="en-CA" sz="2400" b="1" dirty="0">
                <a:solidFill>
                  <a:srgbClr val="FFFF00"/>
                </a:solidFill>
              </a:rPr>
              <a:t>” as a “</a:t>
            </a:r>
            <a:r>
              <a:rPr lang="en-CA" sz="2400" b="1" dirty="0">
                <a:solidFill>
                  <a:srgbClr val="FF0000"/>
                </a:solidFill>
              </a:rPr>
              <a:t>trademark</a:t>
            </a:r>
            <a:r>
              <a:rPr lang="en-CA" sz="2400" b="1" dirty="0">
                <a:solidFill>
                  <a:srgbClr val="FFFF00"/>
                </a:solidFill>
              </a:rPr>
              <a:t>” here with respect to the packages</a:t>
            </a:r>
            <a:r>
              <a:rPr lang="en-CA" sz="2400" b="1" dirty="0">
                <a:solidFill>
                  <a:srgbClr val="FF0000"/>
                </a:solidFill>
              </a:rPr>
              <a:t>?</a:t>
            </a:r>
            <a:r>
              <a:rPr lang="en-CA" sz="2400" b="1" dirty="0">
                <a:solidFill>
                  <a:srgbClr val="FFFF00"/>
                </a:solidFill>
              </a:rPr>
              <a:t> </a:t>
            </a:r>
            <a:r>
              <a:rPr lang="en-CA" sz="2400" dirty="0">
                <a:solidFill>
                  <a:schemeClr val="bg1"/>
                </a:solidFill>
              </a:rPr>
              <a:t> </a:t>
            </a:r>
          </a:p>
          <a:p>
            <a:pPr>
              <a:lnSpc>
                <a:spcPct val="100000"/>
              </a:lnSpc>
            </a:pPr>
            <a:r>
              <a:rPr lang="en-CA" sz="2400" dirty="0">
                <a:solidFill>
                  <a:schemeClr val="bg1"/>
                </a:solidFill>
              </a:rPr>
              <a:t>No, there is not. Clear that </a:t>
            </a:r>
            <a:r>
              <a:rPr lang="en-CA" sz="2400" dirty="0">
                <a:solidFill>
                  <a:srgbClr val="FF0000"/>
                </a:solidFill>
              </a:rPr>
              <a:t>Revlon is not trying to pretend that it is a Clairol product</a:t>
            </a:r>
            <a:r>
              <a:rPr lang="en-CA" sz="2400" dirty="0">
                <a:solidFill>
                  <a:schemeClr val="bg1"/>
                </a:solidFill>
              </a:rPr>
              <a:t>,  </a:t>
            </a:r>
            <a:r>
              <a:rPr lang="en-CA" sz="2400" dirty="0">
                <a:solidFill>
                  <a:srgbClr val="FFFF00"/>
                </a:solidFill>
              </a:rPr>
              <a:t>just trying to show what the right Revlon product to purchase is </a:t>
            </a:r>
            <a:r>
              <a:rPr lang="en-CA" sz="2400" dirty="0">
                <a:solidFill>
                  <a:schemeClr val="bg1"/>
                </a:solidFill>
              </a:rPr>
              <a:t>if you usually buy Clairol</a:t>
            </a:r>
          </a:p>
          <a:p>
            <a:pPr>
              <a:lnSpc>
                <a:spcPct val="100000"/>
              </a:lnSpc>
            </a:pPr>
            <a:r>
              <a:rPr lang="en-CA" sz="2400" dirty="0">
                <a:solidFill>
                  <a:schemeClr val="bg1"/>
                </a:solidFill>
              </a:rPr>
              <a:t>Accordingly, the </a:t>
            </a:r>
            <a:r>
              <a:rPr lang="en-CA" sz="2400" dirty="0">
                <a:solidFill>
                  <a:srgbClr val="FFFF00"/>
                </a:solidFill>
              </a:rPr>
              <a:t>test for s. 19 infringement not made out</a:t>
            </a:r>
            <a:r>
              <a:rPr lang="en-CA" sz="2400" dirty="0">
                <a:solidFill>
                  <a:schemeClr val="bg1"/>
                </a:solidFill>
              </a:rPr>
              <a:t>.</a:t>
            </a:r>
          </a:p>
          <a:p>
            <a:pPr>
              <a:lnSpc>
                <a:spcPct val="100000"/>
              </a:lnSpc>
            </a:pPr>
            <a:r>
              <a:rPr lang="en-CA" sz="2400" dirty="0">
                <a:solidFill>
                  <a:schemeClr val="bg1"/>
                </a:solidFill>
              </a:rPr>
              <a:t>The brochures are also fine.</a:t>
            </a:r>
            <a:endParaRPr lang="en-US" i="1" dirty="0">
              <a:solidFill>
                <a:schemeClr val="bg1"/>
              </a:solidFill>
            </a:endParaRPr>
          </a:p>
        </p:txBody>
      </p:sp>
      <p:sp>
        <p:nvSpPr>
          <p:cNvPr id="5124" name="Slide Number Placeholder 3"/>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166</a:t>
            </a:fld>
            <a:endParaRPr lang="en-US"/>
          </a:p>
        </p:txBody>
      </p:sp>
    </p:spTree>
    <p:extLst>
      <p:ext uri="{BB962C8B-B14F-4D97-AF65-F5344CB8AC3E}">
        <p14:creationId xmlns:p14="http://schemas.microsoft.com/office/powerpoint/2010/main" val="38133022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31993"/>
          </a:xfrm>
        </p:spPr>
        <p:txBody>
          <a:bodyPr/>
          <a:lstStyle/>
          <a:p>
            <a:r>
              <a:rPr lang="en-US" b="1" dirty="0">
                <a:solidFill>
                  <a:srgbClr val="FFFF00"/>
                </a:solidFill>
              </a:rPr>
              <a:t>Trademarks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94290" y="1431542"/>
            <a:ext cx="8548052" cy="4479063"/>
          </a:xfrm>
        </p:spPr>
        <p:txBody>
          <a:bodyPr>
            <a:normAutofit/>
          </a:bodyPr>
          <a:lstStyle/>
          <a:p>
            <a:pPr marL="0" indent="0">
              <a:lnSpc>
                <a:spcPct val="100000"/>
              </a:lnSpc>
              <a:buNone/>
            </a:pPr>
            <a:r>
              <a:rPr lang="en-US" sz="2800" i="1" dirty="0">
                <a:solidFill>
                  <a:srgbClr val="00B0F0"/>
                </a:solidFill>
              </a:rPr>
              <a:t>Clairol International Corp. v. Thomas Supply &amp; Equipment </a:t>
            </a:r>
            <a:r>
              <a:rPr lang="en-US" sz="2800" dirty="0">
                <a:solidFill>
                  <a:srgbClr val="00B0F0"/>
                </a:solidFill>
              </a:rPr>
              <a:t>(1968)</a:t>
            </a:r>
            <a:endParaRPr lang="en-US" sz="2800" i="1" dirty="0">
              <a:solidFill>
                <a:srgbClr val="00B0F0"/>
              </a:solidFill>
            </a:endParaRPr>
          </a:p>
          <a:p>
            <a:pPr>
              <a:lnSpc>
                <a:spcPct val="100000"/>
              </a:lnSpc>
            </a:pPr>
            <a:r>
              <a:rPr lang="en-US" sz="2800" dirty="0">
                <a:solidFill>
                  <a:srgbClr val="FF0000"/>
                </a:solidFill>
              </a:rPr>
              <a:t>S. 22</a:t>
            </a:r>
            <a:r>
              <a:rPr lang="en-US" sz="2800" dirty="0">
                <a:solidFill>
                  <a:schemeClr val="bg1"/>
                </a:solidFill>
              </a:rPr>
              <a:t>: </a:t>
            </a:r>
          </a:p>
          <a:p>
            <a:pPr lvl="1">
              <a:lnSpc>
                <a:spcPct val="100000"/>
              </a:lnSpc>
            </a:pPr>
            <a:r>
              <a:rPr lang="en-US" sz="2800" dirty="0">
                <a:solidFill>
                  <a:schemeClr val="bg1"/>
                </a:solidFill>
              </a:rPr>
              <a:t>The defendant </a:t>
            </a:r>
            <a:r>
              <a:rPr lang="en-US" sz="2800" dirty="0">
                <a:solidFill>
                  <a:srgbClr val="FFFF00"/>
                </a:solidFill>
              </a:rPr>
              <a:t>must have </a:t>
            </a:r>
            <a:r>
              <a:rPr lang="en-US" sz="2800" dirty="0">
                <a:solidFill>
                  <a:srgbClr val="FF0000"/>
                </a:solidFill>
              </a:rPr>
              <a:t>used</a:t>
            </a:r>
            <a:r>
              <a:rPr lang="en-US" sz="2800" dirty="0">
                <a:solidFill>
                  <a:srgbClr val="FFFF00"/>
                </a:solidFill>
              </a:rPr>
              <a:t> the mark</a:t>
            </a:r>
            <a:r>
              <a:rPr lang="en-US" sz="2800" dirty="0">
                <a:solidFill>
                  <a:schemeClr val="bg1"/>
                </a:solidFill>
              </a:rPr>
              <a:t> as set out in s. 2 and 4 of the Act.</a:t>
            </a:r>
          </a:p>
          <a:p>
            <a:pPr lvl="1">
              <a:lnSpc>
                <a:spcPct val="100000"/>
              </a:lnSpc>
            </a:pPr>
            <a:r>
              <a:rPr lang="en-US" sz="2800" dirty="0">
                <a:solidFill>
                  <a:srgbClr val="FF0000"/>
                </a:solidFill>
              </a:rPr>
              <a:t>If there is </a:t>
            </a:r>
            <a:r>
              <a:rPr lang="ja-JP" altLang="en-US" sz="2800" dirty="0">
                <a:solidFill>
                  <a:srgbClr val="FF0000"/>
                </a:solidFill>
              </a:rPr>
              <a:t>“</a:t>
            </a:r>
            <a:r>
              <a:rPr lang="en-US" sz="2800" dirty="0">
                <a:solidFill>
                  <a:srgbClr val="FF0000"/>
                </a:solidFill>
              </a:rPr>
              <a:t>use</a:t>
            </a:r>
            <a:r>
              <a:rPr lang="ja-JP" altLang="en-US" sz="2800" dirty="0">
                <a:solidFill>
                  <a:srgbClr val="FF0000"/>
                </a:solidFill>
              </a:rPr>
              <a:t>”</a:t>
            </a:r>
            <a:r>
              <a:rPr lang="en-US" sz="2800" dirty="0">
                <a:solidFill>
                  <a:schemeClr val="bg1"/>
                </a:solidFill>
              </a:rPr>
              <a:t>, then </a:t>
            </a:r>
            <a:r>
              <a:rPr lang="en-US" sz="2800" dirty="0">
                <a:solidFill>
                  <a:srgbClr val="FFFF00"/>
                </a:solidFill>
              </a:rPr>
              <a:t>the test becomes whether the use is likely to depreciate the value of the goodwill </a:t>
            </a:r>
            <a:r>
              <a:rPr lang="en-US" sz="2800" dirty="0">
                <a:solidFill>
                  <a:schemeClr val="bg1"/>
                </a:solidFill>
              </a:rPr>
              <a:t>attaching to the mark (i.e. by reducing the esteem in which the mark is held; or enticing customers away)</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167</a:t>
            </a:fld>
            <a:endParaRPr lang="en-US"/>
          </a:p>
        </p:txBody>
      </p:sp>
    </p:spTree>
    <p:extLst>
      <p:ext uri="{BB962C8B-B14F-4D97-AF65-F5344CB8AC3E}">
        <p14:creationId xmlns:p14="http://schemas.microsoft.com/office/powerpoint/2010/main" val="40242602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528005"/>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0" y="763570"/>
            <a:ext cx="9143999" cy="5269368"/>
          </a:xfrm>
        </p:spPr>
        <p:txBody>
          <a:bodyPr>
            <a:normAutofit fontScale="92500" lnSpcReduction="10000"/>
          </a:bodyPr>
          <a:lstStyle/>
          <a:p>
            <a:pPr marL="0" indent="0">
              <a:lnSpc>
                <a:spcPct val="110000"/>
              </a:lnSpc>
              <a:buNone/>
            </a:pPr>
            <a:r>
              <a:rPr lang="en-US" sz="2100" b="1" i="1" dirty="0">
                <a:solidFill>
                  <a:srgbClr val="00B0F0"/>
                </a:solidFill>
              </a:rPr>
              <a:t>Clairol International Corp. v. Thomas Supply &amp; Equipment </a:t>
            </a:r>
            <a:r>
              <a:rPr lang="en-US" sz="2100" dirty="0">
                <a:solidFill>
                  <a:schemeClr val="bg1"/>
                </a:solidFill>
              </a:rPr>
              <a:t>(1968)</a:t>
            </a:r>
            <a:endParaRPr lang="en-CA" sz="2100" dirty="0"/>
          </a:p>
          <a:p>
            <a:pPr>
              <a:lnSpc>
                <a:spcPct val="110000"/>
              </a:lnSpc>
            </a:pPr>
            <a:r>
              <a:rPr lang="en-CA" sz="2100" dirty="0">
                <a:solidFill>
                  <a:schemeClr val="bg1"/>
                </a:solidFill>
              </a:rPr>
              <a:t>This is the </a:t>
            </a:r>
            <a:r>
              <a:rPr lang="en-CA" sz="2100" dirty="0">
                <a:solidFill>
                  <a:srgbClr val="FFFF00"/>
                </a:solidFill>
              </a:rPr>
              <a:t>first time a s. 22 issue was before the court</a:t>
            </a:r>
            <a:r>
              <a:rPr lang="en-CA" sz="2100" dirty="0">
                <a:solidFill>
                  <a:schemeClr val="bg1"/>
                </a:solidFill>
              </a:rPr>
              <a:t>. [exact s. 22 test will come from </a:t>
            </a:r>
            <a:r>
              <a:rPr lang="en-CA" sz="2100" i="1" dirty="0">
                <a:solidFill>
                  <a:srgbClr val="00B0F0"/>
                </a:solidFill>
              </a:rPr>
              <a:t>Veuve,</a:t>
            </a:r>
            <a:r>
              <a:rPr lang="en-CA" sz="2100" dirty="0">
                <a:solidFill>
                  <a:srgbClr val="00B0F0"/>
                </a:solidFill>
              </a:rPr>
              <a:t> </a:t>
            </a:r>
            <a:r>
              <a:rPr lang="en-CA" sz="2100" dirty="0">
                <a:solidFill>
                  <a:schemeClr val="bg1"/>
                </a:solidFill>
              </a:rPr>
              <a:t>but this is useful for historical purposes, and to see the stance taken by this Court on comparative advertising].</a:t>
            </a:r>
          </a:p>
          <a:p>
            <a:pPr>
              <a:lnSpc>
                <a:spcPct val="110000"/>
              </a:lnSpc>
            </a:pPr>
            <a:r>
              <a:rPr lang="en-CA" sz="2100" b="1" i="1" dirty="0">
                <a:solidFill>
                  <a:srgbClr val="FFFF00"/>
                </a:solidFill>
              </a:rPr>
              <a:t>22.</a:t>
            </a:r>
            <a:r>
              <a:rPr lang="en-CA" sz="2100" i="1" dirty="0">
                <a:solidFill>
                  <a:srgbClr val="FFFF00"/>
                </a:solidFill>
              </a:rPr>
              <a:t> (1) No person shall use a trade-mark registered by another person in a manner that is likely to have the effect of depreciating the value of the goodwill attaching thereto.</a:t>
            </a:r>
          </a:p>
          <a:p>
            <a:pPr>
              <a:lnSpc>
                <a:spcPct val="110000"/>
              </a:lnSpc>
            </a:pPr>
            <a:r>
              <a:rPr lang="en-CA" sz="2100" dirty="0">
                <a:solidFill>
                  <a:srgbClr val="FFFF00"/>
                </a:solidFill>
              </a:rPr>
              <a:t>How far is this section meant to extend</a:t>
            </a:r>
            <a:r>
              <a:rPr lang="en-CA" sz="2100" dirty="0">
                <a:solidFill>
                  <a:srgbClr val="FF0000"/>
                </a:solidFill>
              </a:rPr>
              <a:t>?</a:t>
            </a:r>
            <a:r>
              <a:rPr lang="en-CA" sz="2100" dirty="0">
                <a:solidFill>
                  <a:schemeClr val="bg1"/>
                </a:solidFill>
              </a:rPr>
              <a:t> </a:t>
            </a:r>
          </a:p>
          <a:p>
            <a:pPr>
              <a:lnSpc>
                <a:spcPct val="110000"/>
              </a:lnSpc>
            </a:pPr>
            <a:r>
              <a:rPr lang="en-CA" sz="2100" dirty="0">
                <a:solidFill>
                  <a:schemeClr val="bg1"/>
                </a:solidFill>
              </a:rPr>
              <a:t>Written broadly enough to capture negative comments made in conversation about a specific product.  </a:t>
            </a:r>
          </a:p>
          <a:p>
            <a:pPr>
              <a:lnSpc>
                <a:spcPct val="110000"/>
              </a:lnSpc>
            </a:pPr>
            <a:r>
              <a:rPr lang="en-CA" sz="2100" dirty="0">
                <a:solidFill>
                  <a:schemeClr val="bg1"/>
                </a:solidFill>
              </a:rPr>
              <a:t>The court acknowledges that this section is worded broadly, but says that it’s unlikely that there is any attempt to suppress critical expression.</a:t>
            </a:r>
          </a:p>
          <a:p>
            <a:pPr>
              <a:lnSpc>
                <a:spcPct val="110000"/>
              </a:lnSpc>
            </a:pPr>
            <a:r>
              <a:rPr lang="en-CA" sz="2100" dirty="0">
                <a:solidFill>
                  <a:srgbClr val="FF0000"/>
                </a:solidFill>
              </a:rPr>
              <a:t>*</a:t>
            </a:r>
            <a:r>
              <a:rPr lang="en-CA" sz="2100" dirty="0">
                <a:solidFill>
                  <a:schemeClr val="bg1"/>
                </a:solidFill>
              </a:rPr>
              <a:t>One key is that the court reads in an implied limitation in this section…</a:t>
            </a:r>
            <a:r>
              <a:rPr lang="en-CA" sz="2100" i="1" dirty="0">
                <a:solidFill>
                  <a:srgbClr val="FF0000"/>
                </a:solidFill>
              </a:rPr>
              <a:t>use in the course of trade</a:t>
            </a:r>
            <a:r>
              <a:rPr lang="en-CA" sz="2100" dirty="0">
                <a:solidFill>
                  <a:schemeClr val="bg1"/>
                </a:solidFill>
              </a:rPr>
              <a:t>.</a:t>
            </a:r>
          </a:p>
          <a:p>
            <a:pPr>
              <a:lnSpc>
                <a:spcPct val="110000"/>
              </a:lnSpc>
            </a:pPr>
            <a:r>
              <a:rPr lang="en-CA" sz="2100" dirty="0">
                <a:solidFill>
                  <a:schemeClr val="bg1"/>
                </a:solidFill>
              </a:rPr>
              <a:t>But even with this implied limitation,  this is </a:t>
            </a:r>
            <a:r>
              <a:rPr lang="en-CA" sz="2100" dirty="0">
                <a:solidFill>
                  <a:srgbClr val="FFFF00"/>
                </a:solidFill>
              </a:rPr>
              <a:t>still potentially a very broad right</a:t>
            </a:r>
            <a:r>
              <a:rPr lang="en-CA" sz="2100" dirty="0">
                <a:solidFill>
                  <a:schemeClr val="bg1"/>
                </a:solidFill>
              </a:rPr>
              <a:t>. It could cover comparison price charts or discussion by sales-clerks of competing products.</a:t>
            </a:r>
          </a:p>
          <a:p>
            <a:pPr>
              <a:lnSpc>
                <a:spcPct val="110000"/>
              </a:lnSpc>
            </a:pPr>
            <a:r>
              <a:rPr lang="en-CA" sz="2100" dirty="0">
                <a:solidFill>
                  <a:schemeClr val="bg1"/>
                </a:solidFill>
              </a:rPr>
              <a:t>We see the </a:t>
            </a:r>
            <a:r>
              <a:rPr lang="en-CA" sz="2100" dirty="0">
                <a:solidFill>
                  <a:srgbClr val="FF0000"/>
                </a:solidFill>
              </a:rPr>
              <a:t>court reiterate that purpose of s. 22 is not to stop legitimate comparisons</a:t>
            </a:r>
            <a:r>
              <a:rPr lang="en-CA" sz="2100" dirty="0">
                <a:solidFill>
                  <a:schemeClr val="bg1"/>
                </a:solidFill>
              </a:rPr>
              <a:t>.</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168</a:t>
            </a:fld>
            <a:endParaRPr lang="en-US"/>
          </a:p>
        </p:txBody>
      </p:sp>
    </p:spTree>
    <p:extLst>
      <p:ext uri="{BB962C8B-B14F-4D97-AF65-F5344CB8AC3E}">
        <p14:creationId xmlns:p14="http://schemas.microsoft.com/office/powerpoint/2010/main" val="129609633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18229"/>
            <a:ext cx="8229600" cy="588908"/>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56033" y="707136"/>
            <a:ext cx="8755620" cy="5181599"/>
          </a:xfrm>
        </p:spPr>
        <p:txBody>
          <a:bodyPr>
            <a:normAutofit fontScale="92500"/>
          </a:bodyPr>
          <a:lstStyle/>
          <a:p>
            <a:pPr marL="0" indent="0">
              <a:lnSpc>
                <a:spcPct val="120000"/>
              </a:lnSpc>
              <a:buNone/>
            </a:pPr>
            <a:r>
              <a:rPr lang="en-US" sz="2500" i="1" dirty="0">
                <a:solidFill>
                  <a:srgbClr val="00B0F0"/>
                </a:solidFill>
              </a:rPr>
              <a:t>Clairol International Corp. v. Thomas Supply &amp; Equipment </a:t>
            </a:r>
            <a:r>
              <a:rPr lang="en-US" sz="2500" dirty="0">
                <a:solidFill>
                  <a:schemeClr val="bg1"/>
                </a:solidFill>
              </a:rPr>
              <a:t>(1968)</a:t>
            </a:r>
            <a:endParaRPr lang="en-US" sz="2500" i="1" dirty="0">
              <a:solidFill>
                <a:schemeClr val="bg1"/>
              </a:solidFill>
            </a:endParaRPr>
          </a:p>
          <a:p>
            <a:pPr>
              <a:lnSpc>
                <a:spcPct val="120000"/>
              </a:lnSpc>
            </a:pPr>
            <a:r>
              <a:rPr lang="en-CA" sz="2500" dirty="0">
                <a:solidFill>
                  <a:schemeClr val="bg1"/>
                </a:solidFill>
              </a:rPr>
              <a:t>In evaluating use in s. 22 the court in </a:t>
            </a:r>
            <a:r>
              <a:rPr lang="en-CA" sz="2500" i="1" dirty="0">
                <a:solidFill>
                  <a:srgbClr val="00B0F0"/>
                </a:solidFill>
              </a:rPr>
              <a:t>Clairol</a:t>
            </a:r>
            <a:r>
              <a:rPr lang="en-CA" sz="2500" dirty="0">
                <a:solidFill>
                  <a:srgbClr val="00B0F0"/>
                </a:solidFill>
              </a:rPr>
              <a:t> </a:t>
            </a:r>
            <a:r>
              <a:rPr lang="en-CA" sz="2500" dirty="0">
                <a:solidFill>
                  <a:schemeClr val="bg1"/>
                </a:solidFill>
              </a:rPr>
              <a:t>held that we again need to go to </a:t>
            </a:r>
            <a:r>
              <a:rPr lang="en-CA" sz="2500" dirty="0">
                <a:solidFill>
                  <a:srgbClr val="FFFF00"/>
                </a:solidFill>
              </a:rPr>
              <a:t>s. 4 </a:t>
            </a:r>
            <a:r>
              <a:rPr lang="en-CA" sz="2500" dirty="0">
                <a:solidFill>
                  <a:schemeClr val="bg1"/>
                </a:solidFill>
              </a:rPr>
              <a:t>of the TMA</a:t>
            </a:r>
          </a:p>
          <a:p>
            <a:pPr>
              <a:lnSpc>
                <a:spcPct val="120000"/>
              </a:lnSpc>
            </a:pPr>
            <a:r>
              <a:rPr lang="en-CA" sz="2500" dirty="0">
                <a:solidFill>
                  <a:schemeClr val="bg1"/>
                </a:solidFill>
              </a:rPr>
              <a:t>The TM must be “used” by the Defendant in association with their own wares and services. </a:t>
            </a:r>
          </a:p>
          <a:p>
            <a:pPr>
              <a:lnSpc>
                <a:spcPct val="120000"/>
              </a:lnSpc>
            </a:pPr>
            <a:r>
              <a:rPr lang="en-CA" sz="2500" dirty="0">
                <a:solidFill>
                  <a:schemeClr val="bg1"/>
                </a:solidFill>
              </a:rPr>
              <a:t>Court already found the </a:t>
            </a:r>
            <a:r>
              <a:rPr lang="en-CA" sz="2500" dirty="0">
                <a:solidFill>
                  <a:srgbClr val="FFFF00"/>
                </a:solidFill>
              </a:rPr>
              <a:t>Clairol marks were “used” in accordance with wares</a:t>
            </a:r>
            <a:r>
              <a:rPr lang="en-CA" sz="2500" dirty="0">
                <a:solidFill>
                  <a:schemeClr val="bg1"/>
                </a:solidFill>
              </a:rPr>
              <a:t> on the package, but </a:t>
            </a:r>
            <a:r>
              <a:rPr lang="en-CA" sz="2500" dirty="0">
                <a:solidFill>
                  <a:srgbClr val="FFFF00"/>
                </a:solidFill>
              </a:rPr>
              <a:t>not on brochures</a:t>
            </a:r>
            <a:r>
              <a:rPr lang="en-CA" sz="2500" dirty="0">
                <a:solidFill>
                  <a:schemeClr val="bg1"/>
                </a:solidFill>
              </a:rPr>
              <a:t>. </a:t>
            </a:r>
          </a:p>
          <a:p>
            <a:pPr>
              <a:lnSpc>
                <a:spcPct val="120000"/>
              </a:lnSpc>
            </a:pPr>
            <a:r>
              <a:rPr lang="en-CA" sz="2500" dirty="0">
                <a:solidFill>
                  <a:schemeClr val="bg1"/>
                </a:solidFill>
              </a:rPr>
              <a:t>So the </a:t>
            </a:r>
            <a:r>
              <a:rPr lang="en-CA" sz="2500" dirty="0">
                <a:solidFill>
                  <a:srgbClr val="FFFF00"/>
                </a:solidFill>
              </a:rPr>
              <a:t>TM is used on the package, so the first part of the s. 22 analysis was met</a:t>
            </a:r>
            <a:r>
              <a:rPr lang="en-CA" sz="2500" dirty="0">
                <a:solidFill>
                  <a:schemeClr val="bg1"/>
                </a:solidFill>
              </a:rPr>
              <a:t> (as the analysis was structured in this case). </a:t>
            </a:r>
          </a:p>
          <a:p>
            <a:pPr>
              <a:lnSpc>
                <a:spcPct val="120000"/>
              </a:lnSpc>
            </a:pPr>
            <a:r>
              <a:rPr lang="en-CA" sz="2500" dirty="0">
                <a:solidFill>
                  <a:schemeClr val="bg1"/>
                </a:solidFill>
              </a:rPr>
              <a:t>NB: </a:t>
            </a:r>
            <a:r>
              <a:rPr lang="en-CA" sz="2500" dirty="0">
                <a:solidFill>
                  <a:srgbClr val="FFFF00"/>
                </a:solidFill>
              </a:rPr>
              <a:t>Do not need to apply the second part of the “use” test</a:t>
            </a:r>
            <a:r>
              <a:rPr lang="en-CA" sz="2500" dirty="0">
                <a:solidFill>
                  <a:schemeClr val="bg1"/>
                </a:solidFill>
              </a:rPr>
              <a:t>; not a requirement under s. 22 for the mark to have been “used” as a TM.</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169</a:t>
            </a:fld>
            <a:endParaRPr lang="en-US"/>
          </a:p>
        </p:txBody>
      </p:sp>
    </p:spTree>
    <p:extLst>
      <p:ext uri="{BB962C8B-B14F-4D97-AF65-F5344CB8AC3E}">
        <p14:creationId xmlns:p14="http://schemas.microsoft.com/office/powerpoint/2010/main" val="2173330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641418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18229"/>
            <a:ext cx="8229600" cy="588908"/>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56033" y="707136"/>
            <a:ext cx="8755620" cy="5181599"/>
          </a:xfrm>
        </p:spPr>
        <p:txBody>
          <a:bodyPr>
            <a:normAutofit/>
          </a:bodyPr>
          <a:lstStyle/>
          <a:p>
            <a:pPr marL="0" indent="0">
              <a:lnSpc>
                <a:spcPct val="120000"/>
              </a:lnSpc>
              <a:buNone/>
            </a:pPr>
            <a:r>
              <a:rPr lang="en-US" sz="2500" i="1" dirty="0">
                <a:solidFill>
                  <a:srgbClr val="00B0F0"/>
                </a:solidFill>
              </a:rPr>
              <a:t>Clairol International Corp. v. Thomas Supply &amp; Equipment </a:t>
            </a:r>
            <a:r>
              <a:rPr lang="en-US" sz="2500" dirty="0">
                <a:solidFill>
                  <a:schemeClr val="bg1"/>
                </a:solidFill>
              </a:rPr>
              <a:t>(1968)</a:t>
            </a:r>
            <a:endParaRPr lang="en-US" sz="2500" i="1" dirty="0">
              <a:solidFill>
                <a:schemeClr val="bg1"/>
              </a:solidFill>
            </a:endParaRPr>
          </a:p>
          <a:p>
            <a:pPr>
              <a:lnSpc>
                <a:spcPct val="120000"/>
              </a:lnSpc>
            </a:pPr>
            <a:r>
              <a:rPr lang="en-CA" sz="2500" dirty="0">
                <a:solidFill>
                  <a:schemeClr val="bg1"/>
                </a:solidFill>
              </a:rPr>
              <a:t>The </a:t>
            </a:r>
            <a:r>
              <a:rPr lang="en-CA" sz="2500" dirty="0">
                <a:solidFill>
                  <a:srgbClr val="FFFF00"/>
                </a:solidFill>
              </a:rPr>
              <a:t>second part of the s. 22 test is whether the TM used in matter likely to depreciate the goodwill in the mark</a:t>
            </a:r>
            <a:r>
              <a:rPr lang="en-CA" sz="2500" dirty="0">
                <a:solidFill>
                  <a:srgbClr val="FF0000"/>
                </a:solidFill>
              </a:rPr>
              <a:t>? </a:t>
            </a:r>
          </a:p>
          <a:p>
            <a:pPr>
              <a:lnSpc>
                <a:spcPct val="120000"/>
              </a:lnSpc>
            </a:pPr>
            <a:r>
              <a:rPr lang="en-CA" sz="2500" dirty="0">
                <a:solidFill>
                  <a:schemeClr val="bg1"/>
                </a:solidFill>
              </a:rPr>
              <a:t>This brings up the question of </a:t>
            </a:r>
            <a:r>
              <a:rPr lang="en-CA" sz="2500" dirty="0">
                <a:solidFill>
                  <a:srgbClr val="FFFF00"/>
                </a:solidFill>
              </a:rPr>
              <a:t>what is to be regarded as the goodwill attaching to a TM? </a:t>
            </a:r>
            <a:r>
              <a:rPr lang="en-CA" sz="2500" dirty="0">
                <a:solidFill>
                  <a:schemeClr val="bg1"/>
                </a:solidFill>
              </a:rPr>
              <a:t>The definition given by the court is: </a:t>
            </a:r>
            <a:r>
              <a:rPr lang="en-CA" sz="2500" i="1" dirty="0">
                <a:solidFill>
                  <a:srgbClr val="FFFF00"/>
                </a:solidFill>
              </a:rPr>
              <a:t>the goodwill attaching to the TM is that portion of goodwill that consists of the whole advantage that may have been built up by years of honest work/trade, or money promoting the mark</a:t>
            </a:r>
            <a:r>
              <a:rPr lang="en-CA" sz="2500" dirty="0">
                <a:solidFill>
                  <a:schemeClr val="bg1"/>
                </a:solidFill>
              </a:rPr>
              <a:t>.</a:t>
            </a:r>
          </a:p>
          <a:p>
            <a:pPr>
              <a:lnSpc>
                <a:spcPct val="120000"/>
              </a:lnSpc>
            </a:pPr>
            <a:r>
              <a:rPr lang="en-CA" sz="2500" dirty="0">
                <a:solidFill>
                  <a:schemeClr val="bg1"/>
                </a:solidFill>
              </a:rPr>
              <a:t>To depreciate the value of this goodwill, then, is to reduce the advantage of the reputation/connection</a:t>
            </a:r>
            <a:endParaRPr lang="en-US" sz="2500" dirty="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170</a:t>
            </a:fld>
            <a:endParaRPr lang="en-US"/>
          </a:p>
        </p:txBody>
      </p:sp>
    </p:spTree>
    <p:extLst>
      <p:ext uri="{BB962C8B-B14F-4D97-AF65-F5344CB8AC3E}">
        <p14:creationId xmlns:p14="http://schemas.microsoft.com/office/powerpoint/2010/main" val="32267384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3363"/>
            <a:ext cx="8229600" cy="540621"/>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311085" y="780288"/>
            <a:ext cx="8748073" cy="5132832"/>
          </a:xfrm>
        </p:spPr>
        <p:txBody>
          <a:bodyPr>
            <a:normAutofit fontScale="92500"/>
          </a:bodyPr>
          <a:lstStyle/>
          <a:p>
            <a:pPr marL="0" indent="0">
              <a:lnSpc>
                <a:spcPct val="120000"/>
              </a:lnSpc>
              <a:buNone/>
            </a:pPr>
            <a:r>
              <a:rPr lang="en-US" sz="2400" i="1" dirty="0">
                <a:solidFill>
                  <a:srgbClr val="00B0F0"/>
                </a:solidFill>
              </a:rPr>
              <a:t>Clairol International Corp. v. Thomas Supply &amp; Equipment</a:t>
            </a:r>
            <a:r>
              <a:rPr lang="en-US" sz="2400" i="1" dirty="0">
                <a:solidFill>
                  <a:schemeClr val="bg1"/>
                </a:solidFill>
              </a:rPr>
              <a:t> </a:t>
            </a:r>
            <a:r>
              <a:rPr lang="en-US" sz="2400" dirty="0">
                <a:solidFill>
                  <a:schemeClr val="bg1"/>
                </a:solidFill>
              </a:rPr>
              <a:t>(1968):</a:t>
            </a:r>
          </a:p>
          <a:p>
            <a:pPr marL="0" indent="0">
              <a:lnSpc>
                <a:spcPct val="120000"/>
              </a:lnSpc>
              <a:buNone/>
            </a:pPr>
            <a:r>
              <a:rPr lang="en-CA" sz="2400" b="1" dirty="0">
                <a:solidFill>
                  <a:srgbClr val="FFFF00"/>
                </a:solidFill>
              </a:rPr>
              <a:t>How might depreciating goodwill occur</a:t>
            </a:r>
            <a:r>
              <a:rPr lang="en-CA" sz="2400" b="1" dirty="0">
                <a:solidFill>
                  <a:srgbClr val="FF0000"/>
                </a:solidFill>
              </a:rPr>
              <a:t>?</a:t>
            </a:r>
            <a:endParaRPr lang="en-CA" sz="2400" dirty="0">
              <a:solidFill>
                <a:srgbClr val="FF0000"/>
              </a:solidFill>
            </a:endParaRPr>
          </a:p>
          <a:p>
            <a:pPr>
              <a:lnSpc>
                <a:spcPct val="120000"/>
              </a:lnSpc>
            </a:pPr>
            <a:r>
              <a:rPr lang="en-CA" sz="2400" dirty="0">
                <a:solidFill>
                  <a:schemeClr val="bg1"/>
                </a:solidFill>
              </a:rPr>
              <a:t>Court says that the value of goodwill can be depreciated </a:t>
            </a:r>
            <a:r>
              <a:rPr lang="en-CA" sz="2400" dirty="0">
                <a:solidFill>
                  <a:srgbClr val="FFFF00"/>
                </a:solidFill>
              </a:rPr>
              <a:t>in two ways</a:t>
            </a:r>
            <a:r>
              <a:rPr lang="en-CA" sz="2400" dirty="0">
                <a:solidFill>
                  <a:schemeClr val="bg1"/>
                </a:solidFill>
              </a:rPr>
              <a:t>:  </a:t>
            </a:r>
          </a:p>
          <a:p>
            <a:pPr marL="457200" lvl="1" indent="0">
              <a:lnSpc>
                <a:spcPct val="120000"/>
              </a:lnSpc>
              <a:buNone/>
            </a:pPr>
            <a:r>
              <a:rPr lang="en-CA" sz="2400" dirty="0">
                <a:solidFill>
                  <a:schemeClr val="bg1"/>
                </a:solidFill>
              </a:rPr>
              <a:t>(1) </a:t>
            </a:r>
            <a:r>
              <a:rPr lang="en-CA" sz="2400" dirty="0">
                <a:solidFill>
                  <a:srgbClr val="FFFF00"/>
                </a:solidFill>
              </a:rPr>
              <a:t>Reduce the esteem in which the mark is held</a:t>
            </a:r>
          </a:p>
          <a:p>
            <a:pPr marL="457200" lvl="1" indent="0">
              <a:lnSpc>
                <a:spcPct val="120000"/>
              </a:lnSpc>
              <a:buNone/>
            </a:pPr>
            <a:r>
              <a:rPr lang="en-CA" sz="2400" dirty="0">
                <a:solidFill>
                  <a:schemeClr val="bg1"/>
                </a:solidFill>
              </a:rPr>
              <a:t>(2) By </a:t>
            </a:r>
            <a:r>
              <a:rPr lang="en-CA" sz="2400" dirty="0">
                <a:solidFill>
                  <a:srgbClr val="FFFF00"/>
                </a:solidFill>
              </a:rPr>
              <a:t>enticing customers away</a:t>
            </a:r>
            <a:r>
              <a:rPr lang="en-CA" sz="2400" dirty="0">
                <a:solidFill>
                  <a:schemeClr val="bg1"/>
                </a:solidFill>
              </a:rPr>
              <a:t>. </a:t>
            </a:r>
          </a:p>
          <a:p>
            <a:pPr>
              <a:lnSpc>
                <a:spcPct val="120000"/>
              </a:lnSpc>
            </a:pPr>
            <a:r>
              <a:rPr lang="en-CA" sz="2400" dirty="0">
                <a:solidFill>
                  <a:schemeClr val="bg1"/>
                </a:solidFill>
              </a:rPr>
              <a:t>That said, it is </a:t>
            </a:r>
            <a:r>
              <a:rPr lang="en-CA" sz="2400" dirty="0">
                <a:solidFill>
                  <a:srgbClr val="FFFF00"/>
                </a:solidFill>
              </a:rPr>
              <a:t>legitimate for businesses to attract consumers from competitors </a:t>
            </a:r>
            <a:r>
              <a:rPr lang="en-CA" sz="2400" dirty="0">
                <a:solidFill>
                  <a:srgbClr val="FF0000"/>
                </a:solidFill>
              </a:rPr>
              <a:t>BUT</a:t>
            </a:r>
            <a:r>
              <a:rPr lang="en-CA" sz="2400" dirty="0">
                <a:solidFill>
                  <a:schemeClr val="bg1"/>
                </a:solidFill>
              </a:rPr>
              <a:t> they must do so </a:t>
            </a:r>
            <a:r>
              <a:rPr lang="en-CA" sz="2400" dirty="0">
                <a:solidFill>
                  <a:srgbClr val="FF0000"/>
                </a:solidFill>
              </a:rPr>
              <a:t>by honest means </a:t>
            </a:r>
          </a:p>
          <a:p>
            <a:pPr>
              <a:lnSpc>
                <a:spcPct val="120000"/>
              </a:lnSpc>
            </a:pPr>
            <a:r>
              <a:rPr lang="en-CA" sz="2400" dirty="0">
                <a:solidFill>
                  <a:schemeClr val="bg1"/>
                </a:solidFill>
              </a:rPr>
              <a:t>s. 22 sets some limits on what those honest means are. </a:t>
            </a:r>
            <a:r>
              <a:rPr lang="en-CA" sz="2400" dirty="0">
                <a:solidFill>
                  <a:srgbClr val="FF0000"/>
                </a:solidFill>
              </a:rPr>
              <a:t>You can </a:t>
            </a:r>
            <a:r>
              <a:rPr lang="en-CA" sz="2400" dirty="0">
                <a:solidFill>
                  <a:schemeClr val="bg1"/>
                </a:solidFill>
              </a:rPr>
              <a:t>put information on your wares for the </a:t>
            </a:r>
            <a:r>
              <a:rPr lang="en-CA" sz="2400" dirty="0">
                <a:solidFill>
                  <a:srgbClr val="FFFF00"/>
                </a:solidFill>
              </a:rPr>
              <a:t>purpose of telling customers about your own wares in order to get them to buy your goods in preference to those of the owner of a particular TM</a:t>
            </a:r>
            <a:r>
              <a:rPr lang="en-CA" sz="2400" dirty="0">
                <a:solidFill>
                  <a:schemeClr val="bg1"/>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171</a:t>
            </a:fld>
            <a:endParaRPr lang="en-US"/>
          </a:p>
        </p:txBody>
      </p:sp>
    </p:spTree>
    <p:extLst>
      <p:ext uri="{BB962C8B-B14F-4D97-AF65-F5344CB8AC3E}">
        <p14:creationId xmlns:p14="http://schemas.microsoft.com/office/powerpoint/2010/main" val="356477502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3363"/>
            <a:ext cx="8229600" cy="540621"/>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780288"/>
            <a:ext cx="8470232" cy="5132832"/>
          </a:xfrm>
        </p:spPr>
        <p:txBody>
          <a:bodyPr>
            <a:normAutofit fontScale="92500" lnSpcReduction="10000"/>
          </a:bodyPr>
          <a:lstStyle/>
          <a:p>
            <a:pPr>
              <a:lnSpc>
                <a:spcPct val="120000"/>
              </a:lnSpc>
            </a:pPr>
            <a:r>
              <a:rPr lang="en-CA" dirty="0">
                <a:solidFill>
                  <a:srgbClr val="FF0000"/>
                </a:solidFill>
              </a:rPr>
              <a:t>You can </a:t>
            </a:r>
            <a:r>
              <a:rPr lang="en-CA" dirty="0">
                <a:solidFill>
                  <a:srgbClr val="FFFF00"/>
                </a:solidFill>
              </a:rPr>
              <a:t>put information on your wares for the purpose of telling customers about your own wares in order to get them to buy your goods in preference to those of the owner of a particular TM</a:t>
            </a:r>
            <a:r>
              <a:rPr lang="en-CA" dirty="0">
                <a:solidFill>
                  <a:schemeClr val="bg1"/>
                </a:solidFill>
              </a:rPr>
              <a:t>. </a:t>
            </a:r>
            <a:endParaRPr lang="en-CA" sz="1600" dirty="0">
              <a:solidFill>
                <a:schemeClr val="bg1"/>
              </a:solidFill>
            </a:endParaRPr>
          </a:p>
          <a:p>
            <a:pPr>
              <a:lnSpc>
                <a:spcPct val="120000"/>
              </a:lnSpc>
            </a:pPr>
            <a:r>
              <a:rPr lang="en-CA" dirty="0">
                <a:solidFill>
                  <a:srgbClr val="FF0000"/>
                </a:solidFill>
              </a:rPr>
              <a:t>What you can not do</a:t>
            </a:r>
            <a:r>
              <a:rPr lang="en-CA" dirty="0">
                <a:solidFill>
                  <a:schemeClr val="bg1"/>
                </a:solidFill>
              </a:rPr>
              <a:t>, however, is </a:t>
            </a:r>
            <a:r>
              <a:rPr lang="en-CA" dirty="0">
                <a:solidFill>
                  <a:srgbClr val="FFFF00"/>
                </a:solidFill>
              </a:rPr>
              <a:t>put your competitor’s TM on your goods to entice customers away</a:t>
            </a:r>
            <a:r>
              <a:rPr lang="en-CA" dirty="0">
                <a:solidFill>
                  <a:schemeClr val="bg1"/>
                </a:solidFill>
              </a:rPr>
              <a:t>. </a:t>
            </a:r>
            <a:endParaRPr lang="en-CA" sz="1600" dirty="0">
              <a:solidFill>
                <a:schemeClr val="bg1"/>
              </a:solidFill>
            </a:endParaRPr>
          </a:p>
          <a:p>
            <a:pPr>
              <a:lnSpc>
                <a:spcPct val="120000"/>
              </a:lnSpc>
            </a:pPr>
            <a:r>
              <a:rPr lang="en-CA" dirty="0">
                <a:solidFill>
                  <a:schemeClr val="bg1"/>
                </a:solidFill>
              </a:rPr>
              <a:t>That is what happened in this situation.  </a:t>
            </a:r>
            <a:endParaRPr lang="en-CA" sz="1600" dirty="0">
              <a:solidFill>
                <a:schemeClr val="bg1"/>
              </a:solidFill>
            </a:endParaRPr>
          </a:p>
          <a:p>
            <a:pPr>
              <a:lnSpc>
                <a:spcPct val="120000"/>
              </a:lnSpc>
            </a:pPr>
            <a:r>
              <a:rPr lang="en-CA" dirty="0">
                <a:solidFill>
                  <a:schemeClr val="bg1"/>
                </a:solidFill>
              </a:rPr>
              <a:t>The </a:t>
            </a:r>
            <a:r>
              <a:rPr lang="en-CA" dirty="0">
                <a:solidFill>
                  <a:srgbClr val="FFFF00"/>
                </a:solidFill>
              </a:rPr>
              <a:t>competitor’s TMs were used on the package </a:t>
            </a:r>
            <a:r>
              <a:rPr lang="en-CA" dirty="0">
                <a:solidFill>
                  <a:srgbClr val="FF0000"/>
                </a:solidFill>
              </a:rPr>
              <a:t>to suggest to customers that they could easily make the switch</a:t>
            </a:r>
            <a:r>
              <a:rPr lang="en-CA" dirty="0">
                <a:solidFill>
                  <a:schemeClr val="bg1"/>
                </a:solidFill>
              </a:rPr>
              <a:t>. </a:t>
            </a:r>
            <a:endParaRPr lang="en-CA" sz="1600" dirty="0">
              <a:solidFill>
                <a:schemeClr val="bg1"/>
              </a:solidFill>
            </a:endParaRPr>
          </a:p>
          <a:p>
            <a:pPr>
              <a:lnSpc>
                <a:spcPct val="120000"/>
              </a:lnSpc>
            </a:pPr>
            <a:r>
              <a:rPr lang="en-CA" dirty="0">
                <a:solidFill>
                  <a:schemeClr val="bg1"/>
                </a:solidFill>
              </a:rPr>
              <a:t>This was found by the court to be </a:t>
            </a:r>
            <a:r>
              <a:rPr lang="en-CA" dirty="0">
                <a:solidFill>
                  <a:srgbClr val="FFFF00"/>
                </a:solidFill>
              </a:rPr>
              <a:t>a violation of s. 22</a:t>
            </a:r>
            <a:r>
              <a:rPr lang="en-CA" dirty="0">
                <a:solidFill>
                  <a:schemeClr val="bg1"/>
                </a:solidFill>
              </a:rPr>
              <a:t>.</a:t>
            </a:r>
            <a:endParaRPr lang="en-CA" sz="1600" dirty="0">
              <a:solidFill>
                <a:schemeClr val="bg1"/>
              </a:solidFill>
            </a:endParaRPr>
          </a:p>
          <a:p>
            <a:pPr>
              <a:lnSpc>
                <a:spcPct val="120000"/>
              </a:lnSpc>
            </a:pPr>
            <a:r>
              <a:rPr lang="en-CA" dirty="0">
                <a:solidFill>
                  <a:schemeClr val="bg1"/>
                </a:solidFill>
              </a:rPr>
              <a:t>The </a:t>
            </a:r>
            <a:r>
              <a:rPr lang="en-CA" dirty="0">
                <a:solidFill>
                  <a:srgbClr val="FF0000"/>
                </a:solidFill>
              </a:rPr>
              <a:t>use on the brochures is not a violation </a:t>
            </a:r>
            <a:r>
              <a:rPr lang="en-CA" dirty="0">
                <a:solidFill>
                  <a:schemeClr val="bg1"/>
                </a:solidFill>
              </a:rPr>
              <a:t>of s. 22; </a:t>
            </a:r>
            <a:r>
              <a:rPr lang="en-CA" dirty="0">
                <a:solidFill>
                  <a:srgbClr val="FFFF00"/>
                </a:solidFill>
              </a:rPr>
              <a:t>in putting the marks on the brochures</a:t>
            </a:r>
            <a:r>
              <a:rPr lang="en-CA" dirty="0">
                <a:solidFill>
                  <a:schemeClr val="bg1"/>
                </a:solidFill>
              </a:rPr>
              <a:t>, the </a:t>
            </a:r>
            <a:r>
              <a:rPr lang="en-CA" dirty="0">
                <a:solidFill>
                  <a:srgbClr val="FFFF00"/>
                </a:solidFill>
              </a:rPr>
              <a:t>Defendant isn’t using the mark in association with its wares</a:t>
            </a:r>
            <a:r>
              <a:rPr lang="en-CA" dirty="0">
                <a:solidFill>
                  <a:schemeClr val="bg1"/>
                </a:solidFill>
              </a:rPr>
              <a:t>.</a:t>
            </a:r>
            <a:endParaRPr lang="en-CA" sz="1600" dirty="0">
              <a:solidFill>
                <a:schemeClr val="bg1"/>
              </a:solidFill>
            </a:endParaRPr>
          </a:p>
          <a:p>
            <a:pPr>
              <a:lnSpc>
                <a:spcPct val="120000"/>
              </a:lnSpc>
            </a:pPr>
            <a:r>
              <a:rPr lang="en-CA" dirty="0">
                <a:solidFill>
                  <a:schemeClr val="bg1"/>
                </a:solidFill>
              </a:rPr>
              <a:t>As a result, </a:t>
            </a:r>
            <a:r>
              <a:rPr lang="en-CA" dirty="0">
                <a:solidFill>
                  <a:srgbClr val="FFFF00"/>
                </a:solidFill>
              </a:rPr>
              <a:t>Revlon can make brochures that give the comparison between the two products</a:t>
            </a:r>
            <a:r>
              <a:rPr lang="en-CA" dirty="0">
                <a:solidFill>
                  <a:schemeClr val="bg1"/>
                </a:solidFill>
              </a:rPr>
              <a:t>; </a:t>
            </a:r>
            <a:r>
              <a:rPr lang="en-CA" dirty="0">
                <a:solidFill>
                  <a:srgbClr val="FF0000"/>
                </a:solidFill>
              </a:rPr>
              <a:t>they just can not </a:t>
            </a:r>
            <a:r>
              <a:rPr lang="en-CA" dirty="0">
                <a:solidFill>
                  <a:srgbClr val="FFFF00"/>
                </a:solidFill>
              </a:rPr>
              <a:t>put the Clairol marks </a:t>
            </a:r>
            <a:r>
              <a:rPr lang="en-CA" dirty="0">
                <a:solidFill>
                  <a:schemeClr val="bg1"/>
                </a:solidFill>
              </a:rPr>
              <a:t>or the chart </a:t>
            </a:r>
            <a:r>
              <a:rPr lang="en-CA" dirty="0">
                <a:solidFill>
                  <a:srgbClr val="FFFF00"/>
                </a:solidFill>
              </a:rPr>
              <a:t>on their product boxes</a:t>
            </a:r>
            <a:r>
              <a:rPr lang="en-CA" dirty="0">
                <a:solidFill>
                  <a:schemeClr val="bg1"/>
                </a:solidFill>
              </a:rPr>
              <a:t>. </a:t>
            </a:r>
            <a:endParaRPr lang="en-US" dirty="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172</a:t>
            </a:fld>
            <a:endParaRPr lang="en-US"/>
          </a:p>
        </p:txBody>
      </p:sp>
    </p:spTree>
    <p:extLst>
      <p:ext uri="{BB962C8B-B14F-4D97-AF65-F5344CB8AC3E}">
        <p14:creationId xmlns:p14="http://schemas.microsoft.com/office/powerpoint/2010/main" val="14511997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2804" y="66876"/>
            <a:ext cx="8229600" cy="658987"/>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82804" y="725863"/>
            <a:ext cx="8766928" cy="5203597"/>
          </a:xfrm>
        </p:spPr>
        <p:txBody>
          <a:bodyPr>
            <a:normAutofit fontScale="25000" lnSpcReduction="20000"/>
          </a:bodyPr>
          <a:lstStyle/>
          <a:p>
            <a:pPr marL="0" indent="0">
              <a:lnSpc>
                <a:spcPct val="120000"/>
              </a:lnSpc>
              <a:buNone/>
            </a:pPr>
            <a:r>
              <a:rPr lang="en-US" sz="9600" b="1" dirty="0">
                <a:solidFill>
                  <a:srgbClr val="FFFF00"/>
                </a:solidFill>
              </a:rPr>
              <a:t>What is the impact of </a:t>
            </a:r>
            <a:r>
              <a:rPr lang="en-US" sz="9600" b="1" i="1" dirty="0">
                <a:solidFill>
                  <a:srgbClr val="00B0F0"/>
                </a:solidFill>
              </a:rPr>
              <a:t>Clairol</a:t>
            </a:r>
            <a:r>
              <a:rPr lang="en-US" sz="9600" b="1" i="1" dirty="0">
                <a:solidFill>
                  <a:srgbClr val="FFFF00"/>
                </a:solidFill>
              </a:rPr>
              <a:t> </a:t>
            </a:r>
            <a:r>
              <a:rPr lang="en-US" sz="9600" b="1" dirty="0">
                <a:solidFill>
                  <a:srgbClr val="FFFF00"/>
                </a:solidFill>
              </a:rPr>
              <a:t>on comparative advertising</a:t>
            </a:r>
            <a:r>
              <a:rPr lang="en-US" sz="9600" b="1" dirty="0">
                <a:solidFill>
                  <a:srgbClr val="FF0000"/>
                </a:solidFill>
              </a:rPr>
              <a:t>?</a:t>
            </a:r>
          </a:p>
          <a:p>
            <a:pPr>
              <a:lnSpc>
                <a:spcPct val="120000"/>
              </a:lnSpc>
            </a:pPr>
            <a:r>
              <a:rPr lang="en-US" sz="9600" dirty="0">
                <a:solidFill>
                  <a:schemeClr val="bg1"/>
                </a:solidFill>
              </a:rPr>
              <a:t>Case </a:t>
            </a:r>
            <a:r>
              <a:rPr lang="en-CA" sz="9600" dirty="0">
                <a:solidFill>
                  <a:srgbClr val="FFFF00"/>
                </a:solidFill>
              </a:rPr>
              <a:t>suggests we </a:t>
            </a:r>
            <a:r>
              <a:rPr lang="en-CA" sz="9600" b="1" dirty="0">
                <a:solidFill>
                  <a:srgbClr val="FFFF00"/>
                </a:solidFill>
              </a:rPr>
              <a:t>CAN</a:t>
            </a:r>
            <a:r>
              <a:rPr lang="en-CA" sz="9600" dirty="0">
                <a:solidFill>
                  <a:srgbClr val="FFFF00"/>
                </a:solidFill>
              </a:rPr>
              <a:t> have comparative advertising </a:t>
            </a:r>
            <a:r>
              <a:rPr lang="en-CA" sz="9600" dirty="0">
                <a:solidFill>
                  <a:schemeClr val="bg1"/>
                </a:solidFill>
              </a:rPr>
              <a:t>with respect to </a:t>
            </a:r>
            <a:r>
              <a:rPr lang="en-CA" sz="9600" dirty="0">
                <a:solidFill>
                  <a:srgbClr val="FF0000"/>
                </a:solidFill>
              </a:rPr>
              <a:t>products</a:t>
            </a:r>
            <a:r>
              <a:rPr lang="en-CA" sz="9600" dirty="0">
                <a:solidFill>
                  <a:schemeClr val="bg1"/>
                </a:solidFill>
              </a:rPr>
              <a:t>, but </a:t>
            </a:r>
            <a:r>
              <a:rPr lang="en-CA" sz="9600" dirty="0">
                <a:solidFill>
                  <a:srgbClr val="FF0000"/>
                </a:solidFill>
              </a:rPr>
              <a:t>not services</a:t>
            </a:r>
            <a:r>
              <a:rPr lang="en-CA" sz="9600" dirty="0">
                <a:solidFill>
                  <a:schemeClr val="bg1"/>
                </a:solidFill>
              </a:rPr>
              <a:t>.</a:t>
            </a:r>
          </a:p>
          <a:p>
            <a:pPr>
              <a:lnSpc>
                <a:spcPct val="120000"/>
              </a:lnSpc>
            </a:pPr>
            <a:r>
              <a:rPr lang="en-CA" sz="9600" dirty="0">
                <a:solidFill>
                  <a:schemeClr val="bg1"/>
                </a:solidFill>
              </a:rPr>
              <a:t>With respect to </a:t>
            </a:r>
            <a:r>
              <a:rPr lang="en-CA" sz="9600" dirty="0">
                <a:solidFill>
                  <a:srgbClr val="FF0000"/>
                </a:solidFill>
              </a:rPr>
              <a:t>wares (</a:t>
            </a:r>
            <a:r>
              <a:rPr lang="en-CA" sz="9600" dirty="0">
                <a:solidFill>
                  <a:srgbClr val="FFFF00"/>
                </a:solidFill>
              </a:rPr>
              <a:t>products</a:t>
            </a:r>
            <a:r>
              <a:rPr lang="en-CA" sz="9600" dirty="0">
                <a:solidFill>
                  <a:srgbClr val="FF0000"/>
                </a:solidFill>
              </a:rPr>
              <a:t>)</a:t>
            </a:r>
            <a:r>
              <a:rPr lang="en-CA" sz="9600" dirty="0">
                <a:solidFill>
                  <a:schemeClr val="bg1"/>
                </a:solidFill>
              </a:rPr>
              <a:t>, you </a:t>
            </a:r>
            <a:r>
              <a:rPr lang="en-CA" sz="9600" dirty="0">
                <a:solidFill>
                  <a:srgbClr val="FFFF00"/>
                </a:solidFill>
              </a:rPr>
              <a:t>can mention opposing TMs in ads, or put them on charts and in displays</a:t>
            </a:r>
            <a:r>
              <a:rPr lang="en-CA" sz="9600" dirty="0">
                <a:solidFill>
                  <a:schemeClr val="bg1"/>
                </a:solidFill>
              </a:rPr>
              <a:t>. In doing so, you’re not “using” the TM according to the </a:t>
            </a:r>
            <a:r>
              <a:rPr lang="en-CA" sz="9600" i="1" dirty="0">
                <a:solidFill>
                  <a:schemeClr val="bg1"/>
                </a:solidFill>
              </a:rPr>
              <a:t>Trademarks Act</a:t>
            </a:r>
            <a:r>
              <a:rPr lang="en-CA" sz="9600" dirty="0">
                <a:solidFill>
                  <a:schemeClr val="bg1"/>
                </a:solidFill>
              </a:rPr>
              <a:t>; and s. 22 doesn’t kick in since the TM isn’t being “used”.  </a:t>
            </a:r>
          </a:p>
          <a:p>
            <a:pPr>
              <a:lnSpc>
                <a:spcPct val="120000"/>
              </a:lnSpc>
            </a:pPr>
            <a:r>
              <a:rPr lang="en-CA" sz="9600" dirty="0">
                <a:solidFill>
                  <a:srgbClr val="FFFF00"/>
                </a:solidFill>
              </a:rPr>
              <a:t>Result of </a:t>
            </a:r>
            <a:r>
              <a:rPr lang="en-CA" sz="9600" i="1" u="sng" dirty="0">
                <a:solidFill>
                  <a:srgbClr val="FFFF00"/>
                </a:solidFill>
              </a:rPr>
              <a:t>CLAIROL</a:t>
            </a:r>
            <a:r>
              <a:rPr lang="en-CA" sz="9600" dirty="0">
                <a:solidFill>
                  <a:srgbClr val="FFFF00"/>
                </a:solidFill>
              </a:rPr>
              <a:t> seems to be that if your TM is registered in association with </a:t>
            </a:r>
            <a:r>
              <a:rPr lang="en-CA" sz="9600" dirty="0">
                <a:solidFill>
                  <a:srgbClr val="FF0000"/>
                </a:solidFill>
              </a:rPr>
              <a:t>services</a:t>
            </a:r>
            <a:r>
              <a:rPr lang="en-CA" sz="9600" dirty="0">
                <a:solidFill>
                  <a:schemeClr val="bg1"/>
                </a:solidFill>
              </a:rPr>
              <a:t>,</a:t>
            </a:r>
            <a:r>
              <a:rPr lang="en-CA" sz="9600" dirty="0">
                <a:solidFill>
                  <a:srgbClr val="FF0000"/>
                </a:solidFill>
              </a:rPr>
              <a:t> and </a:t>
            </a:r>
            <a:r>
              <a:rPr lang="en-CA" sz="9600" dirty="0">
                <a:solidFill>
                  <a:srgbClr val="FFFF00"/>
                </a:solidFill>
              </a:rPr>
              <a:t>if you produce an advertisement that uses your </a:t>
            </a:r>
            <a:r>
              <a:rPr lang="en-CA" sz="9600" dirty="0">
                <a:solidFill>
                  <a:srgbClr val="FF0000"/>
                </a:solidFill>
              </a:rPr>
              <a:t>competitor’s marks</a:t>
            </a:r>
            <a:r>
              <a:rPr lang="en-CA" sz="9600" b="1" dirty="0">
                <a:solidFill>
                  <a:srgbClr val="FF0000"/>
                </a:solidFill>
              </a:rPr>
              <a:t> </a:t>
            </a:r>
            <a:r>
              <a:rPr lang="en-CA" sz="9600" b="1" dirty="0">
                <a:solidFill>
                  <a:schemeClr val="bg1"/>
                </a:solidFill>
              </a:rPr>
              <a:t>=</a:t>
            </a:r>
            <a:r>
              <a:rPr lang="en-CA" sz="9600" b="1" dirty="0">
                <a:solidFill>
                  <a:srgbClr val="FF0000"/>
                </a:solidFill>
              </a:rPr>
              <a:t> </a:t>
            </a:r>
            <a:r>
              <a:rPr lang="en-CA" sz="9600" dirty="0">
                <a:solidFill>
                  <a:srgbClr val="FF0000"/>
                </a:solidFill>
              </a:rPr>
              <a:t>you are infringing  s. 22 </a:t>
            </a:r>
            <a:r>
              <a:rPr lang="en-CA" sz="9600" dirty="0">
                <a:solidFill>
                  <a:srgbClr val="FFFF00"/>
                </a:solidFill>
              </a:rPr>
              <a:t>because of s. 4(2) </a:t>
            </a:r>
            <a:r>
              <a:rPr lang="en-CA" sz="9600" dirty="0">
                <a:solidFill>
                  <a:schemeClr val="bg1"/>
                </a:solidFill>
              </a:rPr>
              <a:t>which clarifies that </a:t>
            </a:r>
            <a:r>
              <a:rPr lang="en-CA" sz="9600" dirty="0">
                <a:solidFill>
                  <a:srgbClr val="FFFF00"/>
                </a:solidFill>
              </a:rPr>
              <a:t>use in association with services includes ads</a:t>
            </a:r>
            <a:r>
              <a:rPr lang="en-CA" sz="9600" dirty="0">
                <a:solidFill>
                  <a:schemeClr val="bg1"/>
                </a:solidFill>
              </a:rPr>
              <a:t>.</a:t>
            </a:r>
          </a:p>
          <a:p>
            <a:pPr marL="0" indent="0">
              <a:lnSpc>
                <a:spcPct val="120000"/>
              </a:lnSpc>
              <a:buNone/>
            </a:pPr>
            <a:r>
              <a:rPr lang="en-CA" sz="9600" dirty="0">
                <a:solidFill>
                  <a:schemeClr val="bg1"/>
                </a:solidFill>
              </a:rPr>
              <a:t> </a:t>
            </a:r>
            <a:r>
              <a:rPr lang="en-CA" sz="9600" b="1" dirty="0">
                <a:solidFill>
                  <a:srgbClr val="FFFF00"/>
                </a:solidFill>
              </a:rPr>
              <a:t>This is </a:t>
            </a:r>
            <a:r>
              <a:rPr lang="en-CA" sz="9600" b="1" dirty="0">
                <a:solidFill>
                  <a:srgbClr val="FF0000"/>
                </a:solidFill>
              </a:rPr>
              <a:t>not the law </a:t>
            </a:r>
            <a:r>
              <a:rPr lang="en-CA" sz="9600" b="1" dirty="0">
                <a:solidFill>
                  <a:srgbClr val="FFFF00"/>
                </a:solidFill>
              </a:rPr>
              <a:t>today</a:t>
            </a:r>
            <a:r>
              <a:rPr lang="en-CA" sz="9600" b="1" dirty="0">
                <a:solidFill>
                  <a:srgbClr val="FF0000"/>
                </a:solidFill>
              </a:rPr>
              <a:t>,</a:t>
            </a:r>
            <a:r>
              <a:rPr lang="en-CA" sz="9600" b="1" dirty="0">
                <a:solidFill>
                  <a:srgbClr val="FFFF00"/>
                </a:solidFill>
              </a:rPr>
              <a:t> though</a:t>
            </a:r>
            <a:r>
              <a:rPr lang="en-CA" sz="9600" b="1" dirty="0">
                <a:solidFill>
                  <a:srgbClr val="FF0000"/>
                </a:solidFill>
              </a:rPr>
              <a:t>… </a:t>
            </a:r>
          </a:p>
          <a:p>
            <a:pPr>
              <a:lnSpc>
                <a:spcPct val="110000"/>
              </a:lnSpc>
            </a:pPr>
            <a:endParaRPr lang="en-CA" sz="2800" dirty="0"/>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173</a:t>
            </a:fld>
            <a:endParaRPr lang="en-US"/>
          </a:p>
        </p:txBody>
      </p:sp>
    </p:spTree>
    <p:extLst>
      <p:ext uri="{BB962C8B-B14F-4D97-AF65-F5344CB8AC3E}">
        <p14:creationId xmlns:p14="http://schemas.microsoft.com/office/powerpoint/2010/main" val="10305318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9223"/>
            <a:ext cx="8583104" cy="833819"/>
          </a:xfrm>
        </p:spPr>
        <p:txBody>
          <a:bodyPr>
            <a:normAutofit/>
          </a:bodyPr>
          <a:lstStyle/>
          <a:p>
            <a:r>
              <a:rPr lang="en-US" sz="3600" b="1" dirty="0">
                <a:solidFill>
                  <a:srgbClr val="FFFF00"/>
                </a:solidFill>
              </a:rPr>
              <a:t>Trademarks	</a:t>
            </a:r>
            <a:r>
              <a:rPr lang="en-US" sz="3600" b="1" dirty="0">
                <a:solidFill>
                  <a:srgbClr val="FF0000"/>
                </a:solidFill>
              </a:rPr>
              <a:t>:</a:t>
            </a:r>
            <a:r>
              <a:rPr lang="en-US" sz="3600" b="1" dirty="0">
                <a:solidFill>
                  <a:srgbClr val="FFFF00"/>
                </a:solidFill>
              </a:rPr>
              <a:t> </a:t>
            </a:r>
            <a:r>
              <a:rPr lang="en-US" sz="3600" dirty="0">
                <a:solidFill>
                  <a:schemeClr val="bg1"/>
                </a:solidFill>
              </a:rPr>
              <a:t>Infringement </a:t>
            </a:r>
            <a:r>
              <a:rPr lang="en-US" sz="3600" dirty="0">
                <a:solidFill>
                  <a:srgbClr val="FF0000"/>
                </a:solidFill>
              </a:rPr>
              <a:t>–</a:t>
            </a:r>
            <a:r>
              <a:rPr lang="en-US" sz="3600" dirty="0">
                <a:solidFill>
                  <a:schemeClr val="bg1"/>
                </a:solidFill>
              </a:rPr>
              <a:t> </a:t>
            </a:r>
            <a:r>
              <a:rPr lang="en-US" sz="3600" dirty="0">
                <a:solidFill>
                  <a:srgbClr val="FFFF00"/>
                </a:solidFill>
              </a:rPr>
              <a:t>the law today </a:t>
            </a:r>
            <a:endParaRPr lang="en-US" sz="3600" b="1" dirty="0">
              <a:solidFill>
                <a:srgbClr val="FFFF00"/>
              </a:solidFill>
            </a:endParaRPr>
          </a:p>
        </p:txBody>
      </p:sp>
      <p:sp>
        <p:nvSpPr>
          <p:cNvPr id="2" name="Content Placeholder 1"/>
          <p:cNvSpPr>
            <a:spLocks noGrp="1"/>
          </p:cNvSpPr>
          <p:nvPr>
            <p:ph idx="1"/>
          </p:nvPr>
        </p:nvSpPr>
        <p:spPr>
          <a:xfrm>
            <a:off x="457200" y="1310326"/>
            <a:ext cx="8229600" cy="4439217"/>
          </a:xfrm>
        </p:spPr>
        <p:txBody>
          <a:bodyPr>
            <a:normAutofit/>
          </a:bodyPr>
          <a:lstStyle/>
          <a:p>
            <a:pPr marL="0" indent="0">
              <a:lnSpc>
                <a:spcPct val="100000"/>
              </a:lnSpc>
              <a:buNone/>
            </a:pPr>
            <a:r>
              <a:rPr lang="en-US" sz="2800" i="1" dirty="0">
                <a:solidFill>
                  <a:srgbClr val="00B0F0"/>
                </a:solidFill>
              </a:rPr>
              <a:t>Future Shop v. A&amp;B Sound</a:t>
            </a:r>
            <a:r>
              <a:rPr lang="en-US" sz="2800" i="1" dirty="0">
                <a:solidFill>
                  <a:schemeClr val="bg1"/>
                </a:solidFill>
              </a:rPr>
              <a:t>, </a:t>
            </a:r>
            <a:r>
              <a:rPr lang="en-US" sz="2800" dirty="0">
                <a:solidFill>
                  <a:schemeClr val="bg1"/>
                </a:solidFill>
              </a:rPr>
              <a:t>[1994] 8 W.W.R. 376</a:t>
            </a:r>
          </a:p>
          <a:p>
            <a:pPr>
              <a:lnSpc>
                <a:spcPct val="100000"/>
              </a:lnSpc>
            </a:pPr>
            <a:r>
              <a:rPr lang="en-US" sz="2800" dirty="0">
                <a:solidFill>
                  <a:srgbClr val="FFFF00"/>
                </a:solidFill>
              </a:rPr>
              <a:t>Facts</a:t>
            </a:r>
            <a:r>
              <a:rPr lang="en-US" sz="2800" dirty="0">
                <a:solidFill>
                  <a:srgbClr val="FF0000"/>
                </a:solidFill>
              </a:rPr>
              <a:t>:</a:t>
            </a:r>
            <a:r>
              <a:rPr lang="en-US" sz="2800" dirty="0">
                <a:solidFill>
                  <a:schemeClr val="bg1"/>
                </a:solidFill>
              </a:rPr>
              <a:t> A&amp;B Sound creates price comparison ads</a:t>
            </a:r>
          </a:p>
          <a:p>
            <a:pPr>
              <a:lnSpc>
                <a:spcPct val="100000"/>
              </a:lnSpc>
            </a:pPr>
            <a:r>
              <a:rPr lang="en-US" sz="2800" dirty="0">
                <a:solidFill>
                  <a:schemeClr val="bg1"/>
                </a:solidFill>
              </a:rPr>
              <a:t>The </a:t>
            </a:r>
            <a:r>
              <a:rPr lang="en-US" sz="2800" dirty="0">
                <a:solidFill>
                  <a:srgbClr val="FF0000"/>
                </a:solidFill>
              </a:rPr>
              <a:t>public</a:t>
            </a:r>
            <a:r>
              <a:rPr lang="en-US" sz="2800" dirty="0">
                <a:solidFill>
                  <a:srgbClr val="FFFF00"/>
                </a:solidFill>
              </a:rPr>
              <a:t> has an </a:t>
            </a:r>
            <a:r>
              <a:rPr lang="en-US" sz="2800" dirty="0">
                <a:solidFill>
                  <a:srgbClr val="FF0000"/>
                </a:solidFill>
              </a:rPr>
              <a:t>interest</a:t>
            </a:r>
            <a:r>
              <a:rPr lang="en-US" sz="2800" dirty="0">
                <a:solidFill>
                  <a:srgbClr val="FFFF00"/>
                </a:solidFill>
              </a:rPr>
              <a:t> in comparative advertising</a:t>
            </a:r>
          </a:p>
          <a:p>
            <a:pPr>
              <a:lnSpc>
                <a:spcPct val="100000"/>
              </a:lnSpc>
            </a:pPr>
            <a:r>
              <a:rPr lang="en-CA" sz="2800" dirty="0">
                <a:solidFill>
                  <a:srgbClr val="FFFF00"/>
                </a:solidFill>
              </a:rPr>
              <a:t>Is</a:t>
            </a:r>
            <a:r>
              <a:rPr lang="en-CA" sz="2800" dirty="0">
                <a:solidFill>
                  <a:schemeClr val="bg1"/>
                </a:solidFill>
              </a:rPr>
              <a:t> the </a:t>
            </a:r>
            <a:r>
              <a:rPr lang="en-CA" sz="2800" dirty="0">
                <a:solidFill>
                  <a:srgbClr val="FFFF00"/>
                </a:solidFill>
              </a:rPr>
              <a:t>use of</a:t>
            </a:r>
            <a:r>
              <a:rPr lang="en-CA" sz="2800" dirty="0">
                <a:solidFill>
                  <a:schemeClr val="bg1"/>
                </a:solidFill>
              </a:rPr>
              <a:t> the </a:t>
            </a:r>
            <a:r>
              <a:rPr lang="en-CA" sz="2800" dirty="0">
                <a:solidFill>
                  <a:srgbClr val="FFFF00"/>
                </a:solidFill>
              </a:rPr>
              <a:t>competitor's trademark </a:t>
            </a:r>
            <a:r>
              <a:rPr lang="en-CA" sz="2800" dirty="0">
                <a:solidFill>
                  <a:schemeClr val="bg1"/>
                </a:solidFill>
              </a:rPr>
              <a:t>for a </a:t>
            </a:r>
            <a:r>
              <a:rPr lang="en-CA" sz="2800" dirty="0">
                <a:solidFill>
                  <a:srgbClr val="FFFF00"/>
                </a:solidFill>
              </a:rPr>
              <a:t>purpose which stresses</a:t>
            </a:r>
            <a:r>
              <a:rPr lang="en-CA" sz="2800" dirty="0">
                <a:solidFill>
                  <a:schemeClr val="bg1"/>
                </a:solidFill>
              </a:rPr>
              <a:t> the </a:t>
            </a:r>
            <a:r>
              <a:rPr lang="en-CA" sz="2800" dirty="0">
                <a:solidFill>
                  <a:srgbClr val="FF0000"/>
                </a:solidFill>
              </a:rPr>
              <a:t>similarities or </a:t>
            </a:r>
            <a:r>
              <a:rPr lang="en-CA" sz="2800" dirty="0">
                <a:solidFill>
                  <a:schemeClr val="bg1"/>
                </a:solidFill>
              </a:rPr>
              <a:t>the </a:t>
            </a:r>
            <a:r>
              <a:rPr lang="en-CA" sz="2800" dirty="0">
                <a:solidFill>
                  <a:srgbClr val="FF0000"/>
                </a:solidFill>
              </a:rPr>
              <a:t>differences</a:t>
            </a:r>
            <a:r>
              <a:rPr lang="en-CA" sz="2800" dirty="0">
                <a:solidFill>
                  <a:schemeClr val="bg1"/>
                </a:solidFill>
              </a:rPr>
              <a:t> with the trademarked competition </a:t>
            </a:r>
            <a:r>
              <a:rPr lang="en-CA" sz="2800" dirty="0">
                <a:solidFill>
                  <a:srgbClr val="FFFF00"/>
                </a:solidFill>
              </a:rPr>
              <a:t>ok</a:t>
            </a:r>
            <a:r>
              <a:rPr lang="en-CA" sz="2800" dirty="0">
                <a:solidFill>
                  <a:srgbClr val="FF0000"/>
                </a:solidFill>
              </a:rPr>
              <a:t>?</a:t>
            </a:r>
            <a:r>
              <a:rPr lang="en-CA" sz="2800" dirty="0">
                <a:solidFill>
                  <a:schemeClr val="bg1"/>
                </a:solidFill>
              </a:rPr>
              <a:t> </a:t>
            </a:r>
          </a:p>
          <a:p>
            <a:pPr lvl="1">
              <a:lnSpc>
                <a:spcPct val="100000"/>
              </a:lnSpc>
            </a:pPr>
            <a:r>
              <a:rPr lang="en-CA" sz="2800" dirty="0">
                <a:solidFill>
                  <a:srgbClr val="FFFF00"/>
                </a:solidFill>
              </a:rPr>
              <a:t>Similarities</a:t>
            </a:r>
            <a:r>
              <a:rPr lang="en-CA" sz="2800" dirty="0">
                <a:solidFill>
                  <a:srgbClr val="FF0000"/>
                </a:solidFill>
              </a:rPr>
              <a:t>?</a:t>
            </a:r>
            <a:r>
              <a:rPr lang="en-CA" sz="2800" dirty="0">
                <a:solidFill>
                  <a:schemeClr val="bg1"/>
                </a:solidFill>
              </a:rPr>
              <a:t>: </a:t>
            </a:r>
            <a:r>
              <a:rPr lang="en-CA" sz="2800" dirty="0">
                <a:solidFill>
                  <a:srgbClr val="FF0000"/>
                </a:solidFill>
              </a:rPr>
              <a:t>Not ok </a:t>
            </a:r>
            <a:r>
              <a:rPr lang="en-CA" sz="2800" dirty="0">
                <a:solidFill>
                  <a:schemeClr val="bg1"/>
                </a:solidFill>
              </a:rPr>
              <a:t>- </a:t>
            </a:r>
            <a:r>
              <a:rPr lang="en-CA" sz="2800" dirty="0">
                <a:solidFill>
                  <a:srgbClr val="FFFF00"/>
                </a:solidFill>
              </a:rPr>
              <a:t>S. 22 infringed</a:t>
            </a:r>
            <a:r>
              <a:rPr lang="en-CA" sz="2800" dirty="0">
                <a:solidFill>
                  <a:srgbClr val="FF0000"/>
                </a:solidFill>
              </a:rPr>
              <a:t>.</a:t>
            </a:r>
          </a:p>
          <a:p>
            <a:pPr lvl="1">
              <a:lnSpc>
                <a:spcPct val="100000"/>
              </a:lnSpc>
            </a:pPr>
            <a:r>
              <a:rPr lang="en-CA" sz="2800" dirty="0">
                <a:solidFill>
                  <a:srgbClr val="FFFF00"/>
                </a:solidFill>
              </a:rPr>
              <a:t>Differences</a:t>
            </a:r>
            <a:r>
              <a:rPr lang="en-CA" sz="2800" dirty="0">
                <a:solidFill>
                  <a:srgbClr val="FF0000"/>
                </a:solidFill>
              </a:rPr>
              <a:t>?</a:t>
            </a:r>
            <a:r>
              <a:rPr lang="en-CA" sz="2800" dirty="0">
                <a:solidFill>
                  <a:schemeClr val="bg1"/>
                </a:solidFill>
              </a:rPr>
              <a:t>: </a:t>
            </a:r>
            <a:r>
              <a:rPr lang="en-CA" sz="2800" dirty="0">
                <a:solidFill>
                  <a:srgbClr val="FF0000"/>
                </a:solidFill>
              </a:rPr>
              <a:t>Ok</a:t>
            </a:r>
            <a:r>
              <a:rPr lang="en-CA" sz="2800" dirty="0">
                <a:solidFill>
                  <a:schemeClr val="bg1"/>
                </a:solidFill>
              </a:rPr>
              <a:t> - </a:t>
            </a:r>
            <a:r>
              <a:rPr lang="en-CA" sz="2800" dirty="0">
                <a:solidFill>
                  <a:srgbClr val="FFFF00"/>
                </a:solidFill>
              </a:rPr>
              <a:t>S. 22 not infringed</a:t>
            </a:r>
            <a:r>
              <a:rPr lang="en-CA" sz="2800" dirty="0">
                <a:solidFill>
                  <a:srgbClr val="FF0000"/>
                </a:solidFill>
              </a:rPr>
              <a:t>.</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174</a:t>
            </a:fld>
            <a:endParaRPr lang="en-US"/>
          </a:p>
        </p:txBody>
      </p:sp>
    </p:spTree>
    <p:extLst>
      <p:ext uri="{BB962C8B-B14F-4D97-AF65-F5344CB8AC3E}">
        <p14:creationId xmlns:p14="http://schemas.microsoft.com/office/powerpoint/2010/main" val="12461867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42291"/>
            <a:ext cx="8530389" cy="603667"/>
          </a:xfrm>
        </p:spPr>
        <p:txBody>
          <a:bodyPr>
            <a:normAutofit fontScale="90000"/>
          </a:bodyPr>
          <a:lstStyle/>
          <a:p>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Infringement </a:t>
            </a:r>
            <a:r>
              <a:rPr lang="en-US" sz="4000" dirty="0">
                <a:solidFill>
                  <a:srgbClr val="FF0000"/>
                </a:solidFill>
              </a:rPr>
              <a:t>–</a:t>
            </a:r>
            <a:r>
              <a:rPr lang="en-US" sz="4000" dirty="0">
                <a:solidFill>
                  <a:schemeClr val="bg1"/>
                </a:solidFill>
              </a:rPr>
              <a:t> </a:t>
            </a:r>
            <a:r>
              <a:rPr lang="en-US" sz="4000" dirty="0">
                <a:solidFill>
                  <a:srgbClr val="FFFF00"/>
                </a:solidFill>
              </a:rPr>
              <a:t>the law today</a:t>
            </a:r>
            <a:r>
              <a:rPr lang="en-US" sz="4000" dirty="0">
                <a:solidFill>
                  <a:schemeClr val="bg1"/>
                </a:solidFill>
              </a:rPr>
              <a:t> </a:t>
            </a:r>
            <a:r>
              <a:rPr lang="en-US" b="1" dirty="0">
                <a:solidFill>
                  <a:srgbClr val="FFFF00"/>
                </a:solidFill>
              </a:rPr>
              <a:t>	</a:t>
            </a:r>
          </a:p>
        </p:txBody>
      </p:sp>
      <p:sp>
        <p:nvSpPr>
          <p:cNvPr id="2" name="Content Placeholder 1"/>
          <p:cNvSpPr>
            <a:spLocks noGrp="1"/>
          </p:cNvSpPr>
          <p:nvPr>
            <p:ph idx="1"/>
          </p:nvPr>
        </p:nvSpPr>
        <p:spPr>
          <a:xfrm>
            <a:off x="276726" y="745958"/>
            <a:ext cx="8791859" cy="5149516"/>
          </a:xfrm>
        </p:spPr>
        <p:txBody>
          <a:bodyPr>
            <a:normAutofit fontScale="92500" lnSpcReduction="20000"/>
          </a:bodyPr>
          <a:lstStyle/>
          <a:p>
            <a:pPr marL="0" indent="0">
              <a:lnSpc>
                <a:spcPct val="120000"/>
              </a:lnSpc>
              <a:buNone/>
            </a:pPr>
            <a:r>
              <a:rPr lang="en-US" sz="2200" i="1" dirty="0">
                <a:solidFill>
                  <a:srgbClr val="00B0F0"/>
                </a:solidFill>
              </a:rPr>
              <a:t>Future Shop v. A&amp;B Sound</a:t>
            </a:r>
            <a:r>
              <a:rPr lang="en-US" sz="2200" i="1" dirty="0">
                <a:solidFill>
                  <a:schemeClr val="bg1"/>
                </a:solidFill>
              </a:rPr>
              <a:t>, </a:t>
            </a:r>
            <a:r>
              <a:rPr lang="en-US" sz="2200" dirty="0">
                <a:solidFill>
                  <a:srgbClr val="FF0000"/>
                </a:solidFill>
              </a:rPr>
              <a:t>[1994] </a:t>
            </a:r>
            <a:r>
              <a:rPr lang="en-US" sz="2200" dirty="0">
                <a:solidFill>
                  <a:schemeClr val="bg1"/>
                </a:solidFill>
              </a:rPr>
              <a:t>8 W.W.R. 376</a:t>
            </a:r>
          </a:p>
          <a:p>
            <a:pPr>
              <a:lnSpc>
                <a:spcPct val="120000"/>
              </a:lnSpc>
            </a:pPr>
            <a:r>
              <a:rPr lang="en-CA" sz="2200" dirty="0">
                <a:solidFill>
                  <a:schemeClr val="bg1"/>
                </a:solidFill>
              </a:rPr>
              <a:t>A &amp; B sound put up </a:t>
            </a:r>
            <a:r>
              <a:rPr lang="en-CA" sz="2200" dirty="0">
                <a:solidFill>
                  <a:srgbClr val="FFFF00"/>
                </a:solidFill>
              </a:rPr>
              <a:t>price comparison ads</a:t>
            </a:r>
            <a:r>
              <a:rPr lang="en-CA" sz="2200" dirty="0">
                <a:solidFill>
                  <a:schemeClr val="bg1"/>
                </a:solidFill>
              </a:rPr>
              <a:t> in which they effectively stated; </a:t>
            </a:r>
            <a:r>
              <a:rPr lang="en-CA" sz="2200" i="1" dirty="0">
                <a:solidFill>
                  <a:srgbClr val="FFFF00"/>
                </a:solidFill>
              </a:rPr>
              <a:t>here are our products and prices, here are Future Shop’s prices</a:t>
            </a:r>
            <a:r>
              <a:rPr lang="en-CA" sz="2200" dirty="0">
                <a:solidFill>
                  <a:schemeClr val="bg1"/>
                </a:solidFill>
              </a:rPr>
              <a:t>. </a:t>
            </a:r>
          </a:p>
          <a:p>
            <a:pPr>
              <a:lnSpc>
                <a:spcPct val="120000"/>
              </a:lnSpc>
            </a:pPr>
            <a:r>
              <a:rPr lang="en-CA" sz="2200" dirty="0">
                <a:solidFill>
                  <a:srgbClr val="FF0000"/>
                </a:solidFill>
              </a:rPr>
              <a:t>Future shop sued for TM infringement</a:t>
            </a:r>
            <a:r>
              <a:rPr lang="en-CA" sz="2200" dirty="0">
                <a:solidFill>
                  <a:schemeClr val="bg1"/>
                </a:solidFill>
              </a:rPr>
              <a:t>. It said that using their mark which was registered for services in comparative advertising is a </a:t>
            </a:r>
            <a:r>
              <a:rPr lang="en-CA" sz="2200" dirty="0">
                <a:solidFill>
                  <a:srgbClr val="FFFF00"/>
                </a:solidFill>
              </a:rPr>
              <a:t>violation of s. 22</a:t>
            </a:r>
            <a:r>
              <a:rPr lang="en-CA" sz="2200" dirty="0">
                <a:solidFill>
                  <a:schemeClr val="bg1"/>
                </a:solidFill>
              </a:rPr>
              <a:t>. </a:t>
            </a:r>
            <a:r>
              <a:rPr lang="en-CA" sz="2200" b="1" dirty="0">
                <a:solidFill>
                  <a:schemeClr val="bg1"/>
                </a:solidFill>
              </a:rPr>
              <a:t> </a:t>
            </a:r>
            <a:endParaRPr lang="en-CA" sz="2200" dirty="0">
              <a:solidFill>
                <a:schemeClr val="bg1"/>
              </a:solidFill>
            </a:endParaRPr>
          </a:p>
          <a:p>
            <a:pPr marL="0" indent="0">
              <a:lnSpc>
                <a:spcPct val="120000"/>
              </a:lnSpc>
              <a:buNone/>
            </a:pPr>
            <a:r>
              <a:rPr lang="en-CA" sz="2200" i="1" dirty="0">
                <a:solidFill>
                  <a:srgbClr val="FFFF00"/>
                </a:solidFill>
              </a:rPr>
              <a:t>Based on </a:t>
            </a:r>
            <a:r>
              <a:rPr lang="en-CA" sz="2200" i="1" u="sng" dirty="0">
                <a:solidFill>
                  <a:srgbClr val="FFFF00"/>
                </a:solidFill>
              </a:rPr>
              <a:t>Clairol</a:t>
            </a:r>
            <a:r>
              <a:rPr lang="en-CA" sz="2200" i="1" dirty="0">
                <a:solidFill>
                  <a:srgbClr val="FFFF00"/>
                </a:solidFill>
              </a:rPr>
              <a:t> it seemed like Future Shop’s argument was sound</a:t>
            </a:r>
            <a:r>
              <a:rPr lang="en-CA" sz="2200" i="1" dirty="0">
                <a:solidFill>
                  <a:schemeClr val="bg1"/>
                </a:solidFill>
              </a:rPr>
              <a:t>, and that the use of mark, registered for services, in comparative advertising, is a violation of s. 22.</a:t>
            </a:r>
            <a:endParaRPr lang="en-CA" sz="2200" dirty="0">
              <a:solidFill>
                <a:schemeClr val="bg1"/>
              </a:solidFill>
            </a:endParaRPr>
          </a:p>
          <a:p>
            <a:pPr marL="0" indent="0">
              <a:lnSpc>
                <a:spcPct val="120000"/>
              </a:lnSpc>
              <a:buNone/>
            </a:pPr>
            <a:r>
              <a:rPr lang="en-CA" sz="2200" b="1" dirty="0">
                <a:solidFill>
                  <a:srgbClr val="FF0000"/>
                </a:solidFill>
              </a:rPr>
              <a:t>HOWEVER</a:t>
            </a:r>
            <a:r>
              <a:rPr lang="en-CA" sz="2200" b="1" dirty="0">
                <a:solidFill>
                  <a:srgbClr val="FFFF00"/>
                </a:solidFill>
              </a:rPr>
              <a:t>:</a:t>
            </a:r>
          </a:p>
          <a:p>
            <a:pPr>
              <a:lnSpc>
                <a:spcPct val="120000"/>
              </a:lnSpc>
            </a:pPr>
            <a:r>
              <a:rPr lang="en-CA" sz="2200" dirty="0">
                <a:solidFill>
                  <a:schemeClr val="bg1"/>
                </a:solidFill>
              </a:rPr>
              <a:t>Court held that granting an </a:t>
            </a:r>
            <a:r>
              <a:rPr lang="en-CA" sz="2200" dirty="0">
                <a:solidFill>
                  <a:srgbClr val="FFFF00"/>
                </a:solidFill>
              </a:rPr>
              <a:t>injunction in this case would deprive the defendant of the option of continuing to pursue its strategy of seeking to attract customers by highlighting its low prices</a:t>
            </a:r>
            <a:r>
              <a:rPr lang="en-CA" sz="2200" dirty="0">
                <a:solidFill>
                  <a:schemeClr val="bg1"/>
                </a:solidFill>
              </a:rPr>
              <a:t> in comparison with those of the plaintiff by fair and accurate ads. </a:t>
            </a:r>
          </a:p>
          <a:p>
            <a:pPr>
              <a:lnSpc>
                <a:spcPct val="120000"/>
              </a:lnSpc>
            </a:pPr>
            <a:r>
              <a:rPr lang="en-CA" sz="2200" dirty="0">
                <a:solidFill>
                  <a:srgbClr val="FFFF00"/>
                </a:solidFill>
              </a:rPr>
              <a:t>Also, </a:t>
            </a:r>
            <a:r>
              <a:rPr lang="en-CA" sz="2200" b="1" dirty="0">
                <a:solidFill>
                  <a:srgbClr val="FF0000"/>
                </a:solidFill>
              </a:rPr>
              <a:t>the public has an interest in comparative advertising</a:t>
            </a:r>
            <a:r>
              <a:rPr lang="en-CA" sz="2200" dirty="0">
                <a:solidFill>
                  <a:srgbClr val="FF0000"/>
                </a:solidFill>
              </a:rPr>
              <a:t> </a:t>
            </a:r>
            <a:r>
              <a:rPr lang="en-CA" sz="2200" dirty="0">
                <a:solidFill>
                  <a:schemeClr val="bg1"/>
                </a:solidFill>
              </a:rPr>
              <a:t>to the extent that the comparative information offered in those ads helped consumers make better choices.</a:t>
            </a:r>
          </a:p>
          <a:p>
            <a:pPr>
              <a:lnSpc>
                <a:spcPct val="120000"/>
              </a:lnSpc>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175</a:t>
            </a:fld>
            <a:endParaRPr lang="en-US"/>
          </a:p>
        </p:txBody>
      </p:sp>
    </p:spTree>
    <p:extLst>
      <p:ext uri="{BB962C8B-B14F-4D97-AF65-F5344CB8AC3E}">
        <p14:creationId xmlns:p14="http://schemas.microsoft.com/office/powerpoint/2010/main" val="23116072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42291"/>
            <a:ext cx="8530389" cy="603667"/>
          </a:xfrm>
        </p:spPr>
        <p:txBody>
          <a:bodyPr>
            <a:normAutofit fontScale="90000"/>
          </a:bodyPr>
          <a:lstStyle/>
          <a:p>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Infringement </a:t>
            </a:r>
            <a:r>
              <a:rPr lang="en-US" sz="4000" dirty="0">
                <a:solidFill>
                  <a:srgbClr val="FF0000"/>
                </a:solidFill>
              </a:rPr>
              <a:t>–</a:t>
            </a:r>
            <a:r>
              <a:rPr lang="en-US" sz="4000" dirty="0">
                <a:solidFill>
                  <a:schemeClr val="bg1"/>
                </a:solidFill>
              </a:rPr>
              <a:t> </a:t>
            </a:r>
            <a:r>
              <a:rPr lang="en-US" sz="4000" dirty="0">
                <a:solidFill>
                  <a:srgbClr val="FFFF00"/>
                </a:solidFill>
              </a:rPr>
              <a:t>the law today</a:t>
            </a:r>
            <a:r>
              <a:rPr lang="en-US" sz="4000" dirty="0">
                <a:solidFill>
                  <a:schemeClr val="bg1"/>
                </a:solidFill>
              </a:rPr>
              <a:t> </a:t>
            </a:r>
            <a:r>
              <a:rPr lang="en-US" b="1" dirty="0">
                <a:solidFill>
                  <a:srgbClr val="FFFF00"/>
                </a:solidFill>
              </a:rPr>
              <a:t>	</a:t>
            </a:r>
          </a:p>
        </p:txBody>
      </p:sp>
      <p:sp>
        <p:nvSpPr>
          <p:cNvPr id="2" name="Content Placeholder 1"/>
          <p:cNvSpPr>
            <a:spLocks noGrp="1"/>
          </p:cNvSpPr>
          <p:nvPr>
            <p:ph idx="1"/>
          </p:nvPr>
        </p:nvSpPr>
        <p:spPr>
          <a:xfrm>
            <a:off x="276726" y="745957"/>
            <a:ext cx="8867273" cy="5240063"/>
          </a:xfrm>
        </p:spPr>
        <p:txBody>
          <a:bodyPr>
            <a:noAutofit/>
          </a:bodyPr>
          <a:lstStyle/>
          <a:p>
            <a:pPr>
              <a:lnSpc>
                <a:spcPct val="100000"/>
              </a:lnSpc>
            </a:pPr>
            <a:r>
              <a:rPr lang="en-CA" dirty="0">
                <a:solidFill>
                  <a:schemeClr val="bg1"/>
                </a:solidFill>
              </a:rPr>
              <a:t>It </a:t>
            </a:r>
            <a:r>
              <a:rPr lang="en-CA" dirty="0">
                <a:solidFill>
                  <a:srgbClr val="FFFF00"/>
                </a:solidFill>
              </a:rPr>
              <a:t>appeared after </a:t>
            </a:r>
            <a:r>
              <a:rPr lang="en-CA" i="1" dirty="0">
                <a:solidFill>
                  <a:srgbClr val="00B0F0"/>
                </a:solidFill>
              </a:rPr>
              <a:t>Clairol</a:t>
            </a:r>
            <a:r>
              <a:rPr lang="en-CA" dirty="0">
                <a:solidFill>
                  <a:schemeClr val="bg1"/>
                </a:solidFill>
              </a:rPr>
              <a:t>, that if you run a </a:t>
            </a:r>
            <a:r>
              <a:rPr lang="en-CA" dirty="0">
                <a:solidFill>
                  <a:srgbClr val="FFFF00"/>
                </a:solidFill>
              </a:rPr>
              <a:t>service</a:t>
            </a:r>
            <a:r>
              <a:rPr lang="en-CA" dirty="0">
                <a:solidFill>
                  <a:schemeClr val="bg1"/>
                </a:solidFill>
              </a:rPr>
              <a:t> and produce an </a:t>
            </a:r>
            <a:r>
              <a:rPr lang="en-CA" dirty="0">
                <a:solidFill>
                  <a:srgbClr val="FFFF00"/>
                </a:solidFill>
              </a:rPr>
              <a:t>ad</a:t>
            </a:r>
            <a:r>
              <a:rPr lang="en-CA" dirty="0">
                <a:solidFill>
                  <a:schemeClr val="bg1"/>
                </a:solidFill>
              </a:rPr>
              <a:t> which </a:t>
            </a:r>
            <a:r>
              <a:rPr lang="en-CA" dirty="0">
                <a:solidFill>
                  <a:srgbClr val="FFFF00"/>
                </a:solidFill>
              </a:rPr>
              <a:t>refers to competitor’s marks</a:t>
            </a:r>
            <a:r>
              <a:rPr lang="en-CA" dirty="0">
                <a:solidFill>
                  <a:schemeClr val="bg1"/>
                </a:solidFill>
              </a:rPr>
              <a:t>, </a:t>
            </a:r>
            <a:r>
              <a:rPr lang="en-CA" dirty="0">
                <a:solidFill>
                  <a:srgbClr val="FF0000"/>
                </a:solidFill>
              </a:rPr>
              <a:t>s. 22 would be infringed </a:t>
            </a:r>
            <a:r>
              <a:rPr lang="en-CA" dirty="0">
                <a:solidFill>
                  <a:srgbClr val="FFFF00"/>
                </a:solidFill>
              </a:rPr>
              <a:t>because </a:t>
            </a:r>
            <a:r>
              <a:rPr lang="en-CA" i="1" dirty="0">
                <a:solidFill>
                  <a:srgbClr val="FFFF00"/>
                </a:solidFill>
              </a:rPr>
              <a:t>use in association with services includes ads</a:t>
            </a:r>
            <a:r>
              <a:rPr lang="en-CA" dirty="0">
                <a:solidFill>
                  <a:schemeClr val="bg1"/>
                </a:solidFill>
              </a:rPr>
              <a:t>.</a:t>
            </a:r>
          </a:p>
          <a:p>
            <a:pPr>
              <a:lnSpc>
                <a:spcPct val="100000"/>
              </a:lnSpc>
            </a:pPr>
            <a:r>
              <a:rPr lang="en-CA" dirty="0">
                <a:solidFill>
                  <a:schemeClr val="bg1"/>
                </a:solidFill>
              </a:rPr>
              <a:t>Court in </a:t>
            </a:r>
            <a:r>
              <a:rPr lang="en-CA" i="1" dirty="0">
                <a:solidFill>
                  <a:srgbClr val="00B0F0"/>
                </a:solidFill>
              </a:rPr>
              <a:t>Future Shop v. A&amp;B Sound </a:t>
            </a:r>
            <a:r>
              <a:rPr lang="en-CA" dirty="0">
                <a:solidFill>
                  <a:schemeClr val="bg1"/>
                </a:solidFill>
              </a:rPr>
              <a:t>holds that this is not the case, that the </a:t>
            </a:r>
            <a:r>
              <a:rPr lang="en-CA" dirty="0">
                <a:solidFill>
                  <a:srgbClr val="FF0000"/>
                </a:solidFill>
              </a:rPr>
              <a:t>previous principle is too broad </a:t>
            </a:r>
            <a:r>
              <a:rPr lang="en-CA" dirty="0">
                <a:solidFill>
                  <a:schemeClr val="bg1"/>
                </a:solidFill>
              </a:rPr>
              <a:t>and is </a:t>
            </a:r>
            <a:r>
              <a:rPr lang="en-CA" dirty="0">
                <a:solidFill>
                  <a:srgbClr val="FFFF00"/>
                </a:solidFill>
              </a:rPr>
              <a:t>detrimental to commerce and to the public interest</a:t>
            </a:r>
            <a:r>
              <a:rPr lang="en-CA" dirty="0">
                <a:solidFill>
                  <a:schemeClr val="bg1"/>
                </a:solidFill>
              </a:rPr>
              <a:t>. </a:t>
            </a:r>
          </a:p>
          <a:p>
            <a:pPr>
              <a:lnSpc>
                <a:spcPct val="100000"/>
              </a:lnSpc>
            </a:pPr>
            <a:r>
              <a:rPr lang="en-CA" dirty="0">
                <a:solidFill>
                  <a:schemeClr val="bg1"/>
                </a:solidFill>
              </a:rPr>
              <a:t>The question, depending on the evidence in any particular case, </a:t>
            </a:r>
            <a:r>
              <a:rPr lang="en-CA" b="1" dirty="0">
                <a:solidFill>
                  <a:srgbClr val="FF0000"/>
                </a:solidFill>
              </a:rPr>
              <a:t>is whether the use of the competitor's trademark is for a purpose which stresses the similarities or the differences with the trademarked competition</a:t>
            </a:r>
            <a:r>
              <a:rPr lang="en-CA" b="1" dirty="0">
                <a:solidFill>
                  <a:schemeClr val="bg1"/>
                </a:solidFill>
              </a:rPr>
              <a:t>. </a:t>
            </a:r>
            <a:endParaRPr lang="en-CA" dirty="0">
              <a:solidFill>
                <a:schemeClr val="bg1"/>
              </a:solidFill>
            </a:endParaRPr>
          </a:p>
          <a:p>
            <a:pPr>
              <a:lnSpc>
                <a:spcPct val="100000"/>
              </a:lnSpc>
            </a:pPr>
            <a:r>
              <a:rPr lang="en-CA" dirty="0">
                <a:solidFill>
                  <a:srgbClr val="FF0000"/>
                </a:solidFill>
              </a:rPr>
              <a:t>If the purpose </a:t>
            </a:r>
            <a:r>
              <a:rPr lang="en-CA" dirty="0">
                <a:solidFill>
                  <a:srgbClr val="FFFF00"/>
                </a:solidFill>
              </a:rPr>
              <a:t>is to stress the similarities</a:t>
            </a:r>
            <a:r>
              <a:rPr lang="en-CA" dirty="0">
                <a:solidFill>
                  <a:schemeClr val="bg1"/>
                </a:solidFill>
              </a:rPr>
              <a:t>, then </a:t>
            </a:r>
            <a:r>
              <a:rPr lang="en-CA" b="1" dirty="0">
                <a:solidFill>
                  <a:srgbClr val="FF0000"/>
                </a:solidFill>
              </a:rPr>
              <a:t>you are appropriating the value of the goodwill associated with the TM, </a:t>
            </a:r>
            <a:r>
              <a:rPr lang="en-CA" b="1" dirty="0">
                <a:solidFill>
                  <a:srgbClr val="FFFF00"/>
                </a:solidFill>
              </a:rPr>
              <a:t>contrary to s. 22</a:t>
            </a:r>
            <a:r>
              <a:rPr lang="en-CA" b="1" dirty="0">
                <a:solidFill>
                  <a:schemeClr val="bg1"/>
                </a:solidFill>
              </a:rPr>
              <a:t>.</a:t>
            </a:r>
            <a:endParaRPr lang="en-CA" dirty="0">
              <a:solidFill>
                <a:schemeClr val="bg1"/>
              </a:solidFill>
            </a:endParaRPr>
          </a:p>
          <a:p>
            <a:pPr>
              <a:lnSpc>
                <a:spcPct val="100000"/>
              </a:lnSpc>
            </a:pPr>
            <a:r>
              <a:rPr lang="en-CA" dirty="0">
                <a:solidFill>
                  <a:srgbClr val="FF0000"/>
                </a:solidFill>
              </a:rPr>
              <a:t>If the purpose </a:t>
            </a:r>
            <a:r>
              <a:rPr lang="en-CA" dirty="0">
                <a:solidFill>
                  <a:srgbClr val="FFFF00"/>
                </a:solidFill>
              </a:rPr>
              <a:t>is to stress the differences </a:t>
            </a:r>
            <a:r>
              <a:rPr lang="en-CA" dirty="0">
                <a:solidFill>
                  <a:schemeClr val="bg1"/>
                </a:solidFill>
              </a:rPr>
              <a:t>with the trademark, t</a:t>
            </a:r>
            <a:r>
              <a:rPr lang="en-CA" dirty="0">
                <a:solidFill>
                  <a:srgbClr val="FFFF00"/>
                </a:solidFill>
              </a:rPr>
              <a:t>hen the use is for the purpose of distancing the trademarked ware or service </a:t>
            </a:r>
            <a:r>
              <a:rPr lang="en-CA" dirty="0">
                <a:solidFill>
                  <a:srgbClr val="FF0000"/>
                </a:solidFill>
              </a:rPr>
              <a:t>and s. 22 is not offended</a:t>
            </a:r>
            <a:r>
              <a:rPr lang="en-CA" dirty="0">
                <a:solidFill>
                  <a:schemeClr val="bg1"/>
                </a:solidFill>
              </a:rPr>
              <a:t>.</a:t>
            </a:r>
          </a:p>
          <a:p>
            <a:pPr>
              <a:lnSpc>
                <a:spcPct val="100000"/>
              </a:lnSpc>
            </a:pPr>
            <a:r>
              <a:rPr lang="en-CA" dirty="0">
                <a:solidFill>
                  <a:schemeClr val="bg1"/>
                </a:solidFill>
              </a:rPr>
              <a:t>Court in </a:t>
            </a:r>
            <a:r>
              <a:rPr lang="en-CA" i="1" dirty="0">
                <a:solidFill>
                  <a:srgbClr val="00B0F0"/>
                </a:solidFill>
              </a:rPr>
              <a:t>Future Shop v. A&amp;B Sound </a:t>
            </a:r>
            <a:r>
              <a:rPr lang="en-CA" dirty="0">
                <a:solidFill>
                  <a:schemeClr val="bg1"/>
                </a:solidFill>
              </a:rPr>
              <a:t>held that we should </a:t>
            </a:r>
            <a:r>
              <a:rPr lang="en-CA" dirty="0">
                <a:solidFill>
                  <a:srgbClr val="FFFF00"/>
                </a:solidFill>
              </a:rPr>
              <a:t>still allow comparison</a:t>
            </a:r>
            <a:r>
              <a:rPr lang="en-CA" dirty="0">
                <a:solidFill>
                  <a:schemeClr val="bg1"/>
                </a:solidFill>
              </a:rPr>
              <a:t>; and that we should </a:t>
            </a:r>
            <a:r>
              <a:rPr lang="en-CA" dirty="0">
                <a:solidFill>
                  <a:srgbClr val="FFFF00"/>
                </a:solidFill>
              </a:rPr>
              <a:t>protect freedom of expression</a:t>
            </a:r>
            <a:r>
              <a:rPr lang="en-CA"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176</a:t>
            </a:fld>
            <a:endParaRPr lang="en-US"/>
          </a:p>
        </p:txBody>
      </p:sp>
    </p:spTree>
    <p:extLst>
      <p:ext uri="{BB962C8B-B14F-4D97-AF65-F5344CB8AC3E}">
        <p14:creationId xmlns:p14="http://schemas.microsoft.com/office/powerpoint/2010/main" val="193152914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 front at day&#10;&#10;Description automatically generated">
            <a:extLst>
              <a:ext uri="{FF2B5EF4-FFF2-40B4-BE49-F238E27FC236}">
                <a16:creationId xmlns:a16="http://schemas.microsoft.com/office/drawing/2014/main" id="{81399E97-1542-2B41-94AF-5F77EB574DBB}"/>
              </a:ext>
            </a:extLst>
          </p:cNvPr>
          <p:cNvPicPr>
            <a:picLocks noChangeAspect="1"/>
          </p:cNvPicPr>
          <p:nvPr/>
        </p:nvPicPr>
        <p:blipFill>
          <a:blip r:embed="rId2"/>
          <a:stretch>
            <a:fillRect/>
          </a:stretch>
        </p:blipFill>
        <p:spPr>
          <a:xfrm>
            <a:off x="5458120" y="371311"/>
            <a:ext cx="3544282" cy="2654790"/>
          </a:xfrm>
          <a:prstGeom prst="rect">
            <a:avLst/>
          </a:prstGeom>
        </p:spPr>
      </p:pic>
      <p:pic>
        <p:nvPicPr>
          <p:cNvPr id="5" name="Picture 4" descr="A close up of a newspaper&#10;&#10;Description automatically generated">
            <a:extLst>
              <a:ext uri="{FF2B5EF4-FFF2-40B4-BE49-F238E27FC236}">
                <a16:creationId xmlns:a16="http://schemas.microsoft.com/office/drawing/2014/main" id="{329FEE49-710F-4540-A665-C0775F2B19BE}"/>
              </a:ext>
            </a:extLst>
          </p:cNvPr>
          <p:cNvPicPr>
            <a:picLocks noChangeAspect="1"/>
          </p:cNvPicPr>
          <p:nvPr/>
        </p:nvPicPr>
        <p:blipFill>
          <a:blip r:embed="rId3"/>
          <a:stretch>
            <a:fillRect/>
          </a:stretch>
        </p:blipFill>
        <p:spPr>
          <a:xfrm>
            <a:off x="141598" y="1686350"/>
            <a:ext cx="4956648" cy="3979159"/>
          </a:xfrm>
          <a:prstGeom prst="rect">
            <a:avLst/>
          </a:prstGeom>
        </p:spPr>
      </p:pic>
    </p:spTree>
    <p:extLst>
      <p:ext uri="{BB962C8B-B14F-4D97-AF65-F5344CB8AC3E}">
        <p14:creationId xmlns:p14="http://schemas.microsoft.com/office/powerpoint/2010/main" val="73537187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0DB3282-CF4A-3040-926F-36DC2DCAF88C}"/>
              </a:ext>
            </a:extLst>
          </p:cNvPr>
          <p:cNvPicPr>
            <a:picLocks noChangeAspect="1"/>
          </p:cNvPicPr>
          <p:nvPr/>
        </p:nvPicPr>
        <p:blipFill>
          <a:blip r:embed="rId2"/>
          <a:stretch>
            <a:fillRect/>
          </a:stretch>
        </p:blipFill>
        <p:spPr>
          <a:xfrm>
            <a:off x="2677886" y="255881"/>
            <a:ext cx="3788228" cy="5614086"/>
          </a:xfrm>
          <a:prstGeom prst="rect">
            <a:avLst/>
          </a:prstGeom>
        </p:spPr>
      </p:pic>
    </p:spTree>
    <p:extLst>
      <p:ext uri="{BB962C8B-B14F-4D97-AF65-F5344CB8AC3E}">
        <p14:creationId xmlns:p14="http://schemas.microsoft.com/office/powerpoint/2010/main" val="23652976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ACEF-B680-2B40-BC27-CAD372C8DAC2}"/>
              </a:ext>
            </a:extLst>
          </p:cNvPr>
          <p:cNvSpPr>
            <a:spLocks noGrp="1"/>
          </p:cNvSpPr>
          <p:nvPr>
            <p:ph type="title"/>
          </p:nvPr>
        </p:nvSpPr>
        <p:spPr>
          <a:xfrm>
            <a:off x="457200" y="113123"/>
            <a:ext cx="8469984" cy="1442300"/>
          </a:xfrm>
        </p:spPr>
        <p:txBody>
          <a:bodyPr>
            <a:noAutofit/>
          </a:bodyPr>
          <a:lstStyle/>
          <a:p>
            <a:pPr>
              <a:lnSpc>
                <a:spcPct val="100000"/>
              </a:lnSpc>
            </a:pPr>
            <a:r>
              <a:rPr lang="en-US" sz="4400" b="1" dirty="0">
                <a:solidFill>
                  <a:srgbClr val="FFFF00"/>
                </a:solidFill>
              </a:rPr>
              <a:t>Trademarks</a:t>
            </a:r>
            <a:r>
              <a:rPr lang="en-US" sz="4400" b="1" dirty="0">
                <a:solidFill>
                  <a:srgbClr val="FF0000"/>
                </a:solidFill>
              </a:rPr>
              <a:t>:</a:t>
            </a:r>
            <a:r>
              <a:rPr lang="en-US" sz="4400" b="1" dirty="0">
                <a:solidFill>
                  <a:srgbClr val="FFFF00"/>
                </a:solidFill>
              </a:rPr>
              <a:t> </a:t>
            </a:r>
            <a:r>
              <a:rPr lang="en-US" sz="4400" dirty="0">
                <a:solidFill>
                  <a:schemeClr val="bg1"/>
                </a:solidFill>
              </a:rPr>
              <a:t>Infringement </a:t>
            </a:r>
            <a:br>
              <a:rPr lang="en-US" sz="4400" dirty="0">
                <a:solidFill>
                  <a:schemeClr val="bg1"/>
                </a:solidFill>
              </a:rPr>
            </a:br>
            <a:r>
              <a:rPr lang="en-US" sz="4400" dirty="0">
                <a:solidFill>
                  <a:schemeClr val="bg1"/>
                </a:solidFill>
              </a:rPr>
              <a:t>         </a:t>
            </a:r>
            <a:r>
              <a:rPr lang="en-US" sz="4400" dirty="0">
                <a:solidFill>
                  <a:srgbClr val="FF0000"/>
                </a:solidFill>
              </a:rPr>
              <a:t>–</a:t>
            </a:r>
            <a:r>
              <a:rPr lang="en-US" sz="4400" dirty="0">
                <a:solidFill>
                  <a:schemeClr val="bg1"/>
                </a:solidFill>
              </a:rPr>
              <a:t> </a:t>
            </a:r>
            <a:r>
              <a:rPr lang="en-US" sz="4400" dirty="0">
                <a:solidFill>
                  <a:srgbClr val="FFFF00"/>
                </a:solidFill>
              </a:rPr>
              <a:t>the law today</a:t>
            </a:r>
            <a:endParaRPr lang="en-US" sz="4400" dirty="0"/>
          </a:p>
        </p:txBody>
      </p:sp>
      <p:sp>
        <p:nvSpPr>
          <p:cNvPr id="3" name="Content Placeholder 2">
            <a:extLst>
              <a:ext uri="{FF2B5EF4-FFF2-40B4-BE49-F238E27FC236}">
                <a16:creationId xmlns:a16="http://schemas.microsoft.com/office/drawing/2014/main" id="{DF1087AA-16E8-5B4D-A8DE-3E5EF72144BB}"/>
              </a:ext>
            </a:extLst>
          </p:cNvPr>
          <p:cNvSpPr>
            <a:spLocks noGrp="1"/>
          </p:cNvSpPr>
          <p:nvPr>
            <p:ph sz="quarter" idx="10"/>
          </p:nvPr>
        </p:nvSpPr>
        <p:spPr>
          <a:xfrm>
            <a:off x="457199" y="1734532"/>
            <a:ext cx="8592533" cy="4138367"/>
          </a:xfrm>
        </p:spPr>
        <p:txBody>
          <a:bodyPr>
            <a:normAutofit fontScale="32500" lnSpcReduction="20000"/>
          </a:bodyPr>
          <a:lstStyle/>
          <a:p>
            <a:pPr marL="0" indent="0">
              <a:lnSpc>
                <a:spcPct val="120000"/>
              </a:lnSpc>
              <a:buNone/>
            </a:pPr>
            <a:r>
              <a:rPr lang="en-CA" sz="11100" b="1" dirty="0">
                <a:solidFill>
                  <a:srgbClr val="FFFF00"/>
                </a:solidFill>
              </a:rPr>
              <a:t>SUMMARY</a:t>
            </a:r>
            <a:br>
              <a:rPr lang="en-CA" sz="11100" dirty="0">
                <a:solidFill>
                  <a:schemeClr val="bg1"/>
                </a:solidFill>
              </a:rPr>
            </a:br>
            <a:r>
              <a:rPr lang="en-CA" sz="11100" dirty="0">
                <a:solidFill>
                  <a:srgbClr val="FF0000"/>
                </a:solidFill>
              </a:rPr>
              <a:t>1</a:t>
            </a:r>
            <a:r>
              <a:rPr lang="en-CA" sz="11100" dirty="0">
                <a:solidFill>
                  <a:schemeClr val="bg1"/>
                </a:solidFill>
              </a:rPr>
              <a:t>. </a:t>
            </a:r>
            <a:r>
              <a:rPr lang="en-CA" sz="11100" dirty="0">
                <a:solidFill>
                  <a:srgbClr val="FFFF00"/>
                </a:solidFill>
              </a:rPr>
              <a:t>Emphasizing differences in services </a:t>
            </a:r>
            <a:r>
              <a:rPr lang="en-CA" sz="11100" dirty="0">
                <a:solidFill>
                  <a:schemeClr val="bg1"/>
                </a:solidFill>
              </a:rPr>
              <a:t>and products is </a:t>
            </a:r>
            <a:r>
              <a:rPr lang="en-CA" sz="11100" dirty="0">
                <a:solidFill>
                  <a:srgbClr val="FF0000"/>
                </a:solidFill>
              </a:rPr>
              <a:t>fine</a:t>
            </a:r>
            <a:r>
              <a:rPr lang="en-CA" sz="11100" dirty="0">
                <a:solidFill>
                  <a:schemeClr val="bg1"/>
                </a:solidFill>
              </a:rPr>
              <a:t> according to s. 22. </a:t>
            </a:r>
            <a:br>
              <a:rPr lang="en-CA" sz="11100" dirty="0">
                <a:solidFill>
                  <a:schemeClr val="bg1"/>
                </a:solidFill>
              </a:rPr>
            </a:br>
            <a:r>
              <a:rPr lang="en-CA" sz="11100" dirty="0">
                <a:solidFill>
                  <a:srgbClr val="FF0000"/>
                </a:solidFill>
              </a:rPr>
              <a:t>2</a:t>
            </a:r>
            <a:r>
              <a:rPr lang="en-CA" sz="11100" dirty="0">
                <a:solidFill>
                  <a:schemeClr val="bg1"/>
                </a:solidFill>
              </a:rPr>
              <a:t>. It is when trying to a</a:t>
            </a:r>
            <a:r>
              <a:rPr lang="en-CA" sz="11100" dirty="0">
                <a:solidFill>
                  <a:srgbClr val="FFFF00"/>
                </a:solidFill>
              </a:rPr>
              <a:t>ppropriate the value of goodwill by emphasizing </a:t>
            </a:r>
            <a:r>
              <a:rPr lang="en-CA" sz="11100" dirty="0">
                <a:solidFill>
                  <a:schemeClr val="bg1"/>
                </a:solidFill>
              </a:rPr>
              <a:t>the </a:t>
            </a:r>
            <a:r>
              <a:rPr lang="en-CA" sz="11100" dirty="0">
                <a:solidFill>
                  <a:srgbClr val="FFFF00"/>
                </a:solidFill>
              </a:rPr>
              <a:t>similarities</a:t>
            </a:r>
            <a:r>
              <a:rPr lang="en-CA" sz="11100" dirty="0">
                <a:solidFill>
                  <a:schemeClr val="bg1"/>
                </a:solidFill>
              </a:rPr>
              <a:t> between products, the use would </a:t>
            </a:r>
            <a:r>
              <a:rPr lang="en-CA" sz="11100" dirty="0">
                <a:solidFill>
                  <a:srgbClr val="FF0000"/>
                </a:solidFill>
              </a:rPr>
              <a:t>run afoul </a:t>
            </a:r>
            <a:r>
              <a:rPr lang="en-CA" sz="11100" dirty="0">
                <a:solidFill>
                  <a:schemeClr val="bg1"/>
                </a:solidFill>
              </a:rPr>
              <a:t>of s. 22. </a:t>
            </a:r>
            <a:br>
              <a:rPr lang="en-CA" dirty="0">
                <a:solidFill>
                  <a:schemeClr val="bg1"/>
                </a:solidFill>
              </a:rPr>
            </a:br>
            <a:endParaRPr lang="en-US" dirty="0"/>
          </a:p>
        </p:txBody>
      </p:sp>
    </p:spTree>
    <p:extLst>
      <p:ext uri="{BB962C8B-B14F-4D97-AF65-F5344CB8AC3E}">
        <p14:creationId xmlns:p14="http://schemas.microsoft.com/office/powerpoint/2010/main" val="2279485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5093" y="663522"/>
            <a:ext cx="7846315" cy="4462760"/>
          </a:xfrm>
          <a:prstGeom prst="rect">
            <a:avLst/>
          </a:prstGeom>
          <a:noFill/>
        </p:spPr>
        <p:txBody>
          <a:bodyPr wrap="none" lIns="91440" tIns="45720" rIns="91440" bIns="45720">
            <a:spAutoFit/>
          </a:bodyPr>
          <a:lstStyle/>
          <a:p>
            <a:pPr algn="ctr"/>
            <a:r>
              <a:rPr lang="en-CA" sz="14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News of </a:t>
            </a:r>
          </a:p>
          <a:p>
            <a:pPr algn="ctr"/>
            <a:r>
              <a:rPr lang="en-CA" sz="142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Week</a:t>
            </a:r>
            <a:endParaRPr lang="en-CA" sz="14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06529986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7266" y="274638"/>
            <a:ext cx="7819534" cy="114300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br>
              <a:rPr lang="en-US" dirty="0">
                <a:solidFill>
                  <a:schemeClr val="bg1"/>
                </a:solidFill>
              </a:rPr>
            </a:br>
            <a:r>
              <a:rPr lang="en-US" i="1" dirty="0">
                <a:solidFill>
                  <a:schemeClr val="bg1"/>
                </a:solidFill>
                <a:latin typeface="Apple Chancery" panose="03020702040506060504" pitchFamily="66" charset="-79"/>
                <a:cs typeface="Apple Chancery" panose="03020702040506060504" pitchFamily="66" charset="-79"/>
              </a:rPr>
              <a:t>Questions to Ponder </a:t>
            </a:r>
            <a:r>
              <a:rPr lang="en-US" b="1" dirty="0">
                <a:solidFill>
                  <a:srgbClr val="FFFF00"/>
                </a:solidFill>
              </a:rPr>
              <a:t>	</a:t>
            </a:r>
          </a:p>
        </p:txBody>
      </p:sp>
      <p:sp>
        <p:nvSpPr>
          <p:cNvPr id="2" name="Content Placeholder 1"/>
          <p:cNvSpPr>
            <a:spLocks noGrp="1"/>
          </p:cNvSpPr>
          <p:nvPr>
            <p:ph idx="1"/>
          </p:nvPr>
        </p:nvSpPr>
        <p:spPr>
          <a:xfrm>
            <a:off x="457200" y="1706252"/>
            <a:ext cx="8229600" cy="4043290"/>
          </a:xfrm>
        </p:spPr>
        <p:txBody>
          <a:bodyPr>
            <a:normAutofit/>
          </a:bodyPr>
          <a:lstStyle/>
          <a:p>
            <a:pPr marL="514350" indent="-514350">
              <a:lnSpc>
                <a:spcPct val="100000"/>
              </a:lnSpc>
              <a:buFont typeface="+mj-lt"/>
              <a:buAutoNum type="arabicPeriod"/>
            </a:pPr>
            <a:r>
              <a:rPr lang="en-CA" sz="3200" dirty="0">
                <a:solidFill>
                  <a:schemeClr val="bg1"/>
                </a:solidFill>
              </a:rPr>
              <a:t>Is it important, in constructing a legal regime around trademarks, to preserve space for comparative advertising</a:t>
            </a:r>
            <a:r>
              <a:rPr lang="en-CA" sz="3200" dirty="0">
                <a:solidFill>
                  <a:srgbClr val="FF0000"/>
                </a:solidFill>
              </a:rPr>
              <a:t>?</a:t>
            </a:r>
            <a:r>
              <a:rPr lang="en-CA" sz="3200" dirty="0">
                <a:solidFill>
                  <a:schemeClr val="bg1"/>
                </a:solidFill>
              </a:rPr>
              <a:t> </a:t>
            </a:r>
          </a:p>
          <a:p>
            <a:pPr marL="514350" indent="-514350">
              <a:lnSpc>
                <a:spcPct val="100000"/>
              </a:lnSpc>
              <a:buFont typeface="+mj-lt"/>
              <a:buAutoNum type="arabicPeriod"/>
            </a:pPr>
            <a:r>
              <a:rPr lang="en-CA" sz="3200" dirty="0">
                <a:solidFill>
                  <a:schemeClr val="bg1"/>
                </a:solidFill>
              </a:rPr>
              <a:t>What limits, if any, should be placed on comparative advertising</a:t>
            </a:r>
            <a:r>
              <a:rPr lang="en-CA" sz="3200" dirty="0">
                <a:solidFill>
                  <a:srgbClr val="FF0000"/>
                </a:solidFill>
              </a:rPr>
              <a:t>? </a:t>
            </a:r>
          </a:p>
          <a:p>
            <a:pPr marL="514350" indent="-514350">
              <a:lnSpc>
                <a:spcPct val="100000"/>
              </a:lnSpc>
              <a:buFont typeface="+mj-lt"/>
              <a:buAutoNum type="arabicPeriod"/>
            </a:pPr>
            <a:r>
              <a:rPr lang="en-CA" sz="3200" dirty="0">
                <a:solidFill>
                  <a:schemeClr val="bg1"/>
                </a:solidFill>
              </a:rPr>
              <a:t>How do you feel about the balance struck by the courts in this regard</a:t>
            </a:r>
            <a:r>
              <a:rPr lang="en-CA" sz="3200" dirty="0">
                <a:solidFill>
                  <a:srgbClr val="FF0000"/>
                </a:solidFill>
              </a:rPr>
              <a:t>?</a:t>
            </a:r>
            <a:r>
              <a:rPr lang="en-CA" sz="3200" dirty="0">
                <a:solidFill>
                  <a:schemeClr val="bg1"/>
                </a:solidFill>
              </a:rPr>
              <a:t>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180</a:t>
            </a:fld>
            <a:endParaRPr lang="en-US"/>
          </a:p>
        </p:txBody>
      </p:sp>
    </p:spTree>
    <p:extLst>
      <p:ext uri="{BB962C8B-B14F-4D97-AF65-F5344CB8AC3E}">
        <p14:creationId xmlns:p14="http://schemas.microsoft.com/office/powerpoint/2010/main" val="795773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29FBEFC-E123-704C-B7DF-978F0F286929}"/>
              </a:ext>
            </a:extLst>
          </p:cNvPr>
          <p:cNvPicPr>
            <a:picLocks noChangeAspect="1"/>
          </p:cNvPicPr>
          <p:nvPr/>
        </p:nvPicPr>
        <p:blipFill>
          <a:blip r:embed="rId2"/>
          <a:stretch>
            <a:fillRect/>
          </a:stretch>
        </p:blipFill>
        <p:spPr>
          <a:xfrm>
            <a:off x="1083021" y="306798"/>
            <a:ext cx="6977958" cy="5395130"/>
          </a:xfrm>
          <a:prstGeom prst="rect">
            <a:avLst/>
          </a:prstGeom>
        </p:spPr>
      </p:pic>
    </p:spTree>
    <p:extLst>
      <p:ext uri="{BB962C8B-B14F-4D97-AF65-F5344CB8AC3E}">
        <p14:creationId xmlns:p14="http://schemas.microsoft.com/office/powerpoint/2010/main" val="140343264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16E016D-CA54-D84D-A9D8-24FDF3E28891}"/>
              </a:ext>
            </a:extLst>
          </p:cNvPr>
          <p:cNvPicPr>
            <a:picLocks noChangeAspect="1"/>
          </p:cNvPicPr>
          <p:nvPr/>
        </p:nvPicPr>
        <p:blipFill>
          <a:blip r:embed="rId2"/>
          <a:stretch>
            <a:fillRect/>
          </a:stretch>
        </p:blipFill>
        <p:spPr>
          <a:xfrm>
            <a:off x="1090890" y="227094"/>
            <a:ext cx="6962219" cy="5485038"/>
          </a:xfrm>
          <a:prstGeom prst="rect">
            <a:avLst/>
          </a:prstGeom>
        </p:spPr>
      </p:pic>
    </p:spTree>
    <p:extLst>
      <p:ext uri="{BB962C8B-B14F-4D97-AF65-F5344CB8AC3E}">
        <p14:creationId xmlns:p14="http://schemas.microsoft.com/office/powerpoint/2010/main" val="193575551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C3F75B4-AE09-034B-9492-31DFD47E049C}"/>
              </a:ext>
            </a:extLst>
          </p:cNvPr>
          <p:cNvPicPr>
            <a:picLocks noChangeAspect="1"/>
          </p:cNvPicPr>
          <p:nvPr/>
        </p:nvPicPr>
        <p:blipFill>
          <a:blip r:embed="rId2"/>
          <a:stretch>
            <a:fillRect/>
          </a:stretch>
        </p:blipFill>
        <p:spPr>
          <a:xfrm>
            <a:off x="742950" y="303163"/>
            <a:ext cx="7658100" cy="5346700"/>
          </a:xfrm>
          <a:prstGeom prst="rect">
            <a:avLst/>
          </a:prstGeom>
        </p:spPr>
      </p:pic>
    </p:spTree>
    <p:extLst>
      <p:ext uri="{BB962C8B-B14F-4D97-AF65-F5344CB8AC3E}">
        <p14:creationId xmlns:p14="http://schemas.microsoft.com/office/powerpoint/2010/main" val="12321155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D189-F0D5-F140-B1C1-F3660BA9CEB7}"/>
              </a:ext>
            </a:extLst>
          </p:cNvPr>
          <p:cNvSpPr>
            <a:spLocks noGrp="1"/>
          </p:cNvSpPr>
          <p:nvPr>
            <p:ph type="title"/>
          </p:nvPr>
        </p:nvSpPr>
        <p:spPr>
          <a:xfrm>
            <a:off x="457200" y="115866"/>
            <a:ext cx="8229600" cy="1016000"/>
          </a:xfrm>
        </p:spPr>
        <p:txBody>
          <a:bodyPr/>
          <a:lstStyle/>
          <a:p>
            <a:pPr algn="ctr"/>
            <a:r>
              <a:rPr lang="en-US" dirty="0">
                <a:solidFill>
                  <a:srgbClr val="FFFF00"/>
                </a:solidFill>
              </a:rPr>
              <a:t>How is </a:t>
            </a:r>
            <a:r>
              <a:rPr lang="en-US" dirty="0">
                <a:solidFill>
                  <a:srgbClr val="FF0000"/>
                </a:solidFill>
              </a:rPr>
              <a:t>S</a:t>
            </a:r>
            <a:r>
              <a:rPr lang="en-US" dirty="0">
                <a:solidFill>
                  <a:schemeClr val="bg1"/>
                </a:solidFill>
              </a:rPr>
              <a:t>.</a:t>
            </a:r>
            <a:r>
              <a:rPr lang="en-US" dirty="0">
                <a:solidFill>
                  <a:srgbClr val="FF0000"/>
                </a:solidFill>
              </a:rPr>
              <a:t> 22 </a:t>
            </a:r>
            <a:r>
              <a:rPr lang="en-US" dirty="0">
                <a:solidFill>
                  <a:srgbClr val="FFFF00"/>
                </a:solidFill>
              </a:rPr>
              <a:t>TMA like this Guy</a:t>
            </a:r>
            <a:r>
              <a:rPr lang="en-US" dirty="0">
                <a:solidFill>
                  <a:srgbClr val="FF0000"/>
                </a:solidFill>
              </a:rPr>
              <a:t>?</a:t>
            </a:r>
          </a:p>
        </p:txBody>
      </p:sp>
      <p:pic>
        <p:nvPicPr>
          <p:cNvPr id="4" name="Picture 3">
            <a:extLst>
              <a:ext uri="{FF2B5EF4-FFF2-40B4-BE49-F238E27FC236}">
                <a16:creationId xmlns:a16="http://schemas.microsoft.com/office/drawing/2014/main" id="{AE2E29EE-C8D1-FC49-A679-94DA8B46C326}"/>
              </a:ext>
            </a:extLst>
          </p:cNvPr>
          <p:cNvPicPr>
            <a:picLocks noChangeAspect="1"/>
          </p:cNvPicPr>
          <p:nvPr/>
        </p:nvPicPr>
        <p:blipFill>
          <a:blip r:embed="rId2"/>
          <a:stretch>
            <a:fillRect/>
          </a:stretch>
        </p:blipFill>
        <p:spPr>
          <a:xfrm>
            <a:off x="457200" y="1143000"/>
            <a:ext cx="8128000" cy="4572000"/>
          </a:xfrm>
          <a:prstGeom prst="rect">
            <a:avLst/>
          </a:prstGeom>
        </p:spPr>
      </p:pic>
    </p:spTree>
    <p:extLst>
      <p:ext uri="{BB962C8B-B14F-4D97-AF65-F5344CB8AC3E}">
        <p14:creationId xmlns:p14="http://schemas.microsoft.com/office/powerpoint/2010/main" val="21076324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431543"/>
            <a:ext cx="8469984" cy="4318000"/>
          </a:xfrm>
        </p:spPr>
        <p:txBody>
          <a:bodyPr>
            <a:noAutofit/>
          </a:bodyPr>
          <a:lstStyle/>
          <a:p>
            <a:pPr marL="0" indent="0">
              <a:lnSpc>
                <a:spcPct val="100000"/>
              </a:lnSpc>
              <a:buNone/>
            </a:pPr>
            <a:r>
              <a:rPr lang="en-US" sz="2800" i="1" dirty="0" err="1">
                <a:solidFill>
                  <a:srgbClr val="00B0F0"/>
                </a:solidFill>
              </a:rPr>
              <a:t>Veuve</a:t>
            </a:r>
            <a:r>
              <a:rPr lang="en-US" sz="2800" i="1" dirty="0">
                <a:solidFill>
                  <a:srgbClr val="00B0F0"/>
                </a:solidFill>
              </a:rPr>
              <a:t> </a:t>
            </a:r>
            <a:r>
              <a:rPr lang="en-US" sz="2800" i="1" dirty="0" err="1">
                <a:solidFill>
                  <a:srgbClr val="00B0F0"/>
                </a:solidFill>
              </a:rPr>
              <a:t>Clicquot</a:t>
            </a:r>
            <a:r>
              <a:rPr lang="en-US" sz="2800" i="1" dirty="0">
                <a:solidFill>
                  <a:srgbClr val="00B0F0"/>
                </a:solidFill>
              </a:rPr>
              <a:t> </a:t>
            </a:r>
            <a:r>
              <a:rPr lang="en-US" sz="2800" i="1" dirty="0" err="1">
                <a:solidFill>
                  <a:srgbClr val="00B0F0"/>
                </a:solidFill>
              </a:rPr>
              <a:t>Ponsardin</a:t>
            </a:r>
            <a:r>
              <a:rPr lang="en-US" sz="2800" i="1" dirty="0">
                <a:solidFill>
                  <a:srgbClr val="00B0F0"/>
                </a:solidFill>
              </a:rPr>
              <a:t> v. Boutiques </a:t>
            </a:r>
            <a:r>
              <a:rPr lang="en-US" sz="2800" i="1" dirty="0" err="1">
                <a:solidFill>
                  <a:srgbClr val="00B0F0"/>
                </a:solidFill>
              </a:rPr>
              <a:t>Cliquot</a:t>
            </a:r>
            <a:r>
              <a:rPr lang="en-US" sz="2800" i="1" dirty="0">
                <a:solidFill>
                  <a:srgbClr val="00B0F0"/>
                </a:solidFill>
              </a:rPr>
              <a:t> </a:t>
            </a:r>
            <a:r>
              <a:rPr lang="en-US" sz="2800" i="1" dirty="0">
                <a:solidFill>
                  <a:schemeClr val="bg1"/>
                </a:solidFill>
              </a:rPr>
              <a:t>(SCC, 2006)</a:t>
            </a:r>
          </a:p>
          <a:p>
            <a:pPr>
              <a:lnSpc>
                <a:spcPct val="100000"/>
              </a:lnSpc>
            </a:pPr>
            <a:r>
              <a:rPr lang="en-US" sz="2800" dirty="0">
                <a:solidFill>
                  <a:srgbClr val="FFFF00"/>
                </a:solidFill>
              </a:rPr>
              <a:t>Facts</a:t>
            </a:r>
            <a:r>
              <a:rPr lang="en-US" sz="2800" dirty="0">
                <a:solidFill>
                  <a:srgbClr val="FF0000"/>
                </a:solidFill>
              </a:rPr>
              <a:t>:</a:t>
            </a:r>
            <a:r>
              <a:rPr lang="en-US" sz="2800" dirty="0">
                <a:solidFill>
                  <a:schemeClr val="bg1"/>
                </a:solidFill>
              </a:rPr>
              <a:t> Champagne house objects to use of similar name by women’s wear store</a:t>
            </a:r>
          </a:p>
          <a:p>
            <a:pPr>
              <a:lnSpc>
                <a:spcPct val="100000"/>
              </a:lnSpc>
            </a:pPr>
            <a:r>
              <a:rPr lang="en-US" sz="2800" dirty="0">
                <a:solidFill>
                  <a:schemeClr val="bg1"/>
                </a:solidFill>
              </a:rPr>
              <a:t>The </a:t>
            </a:r>
            <a:r>
              <a:rPr lang="en-US" sz="2800" dirty="0">
                <a:solidFill>
                  <a:srgbClr val="FF0000"/>
                </a:solidFill>
              </a:rPr>
              <a:t>mere mental association </a:t>
            </a:r>
            <a:r>
              <a:rPr lang="en-US" sz="2800" dirty="0">
                <a:solidFill>
                  <a:srgbClr val="FFFF00"/>
                </a:solidFill>
              </a:rPr>
              <a:t>of the two marks does not necessarily give rise to a likelihood of depreciation</a:t>
            </a:r>
          </a:p>
          <a:p>
            <a:pPr>
              <a:lnSpc>
                <a:spcPct val="100000"/>
              </a:lnSpc>
            </a:pPr>
            <a:r>
              <a:rPr lang="en-US" sz="2800" dirty="0">
                <a:solidFill>
                  <a:srgbClr val="FF0000"/>
                </a:solidFill>
              </a:rPr>
              <a:t>S. 22 </a:t>
            </a:r>
            <a:r>
              <a:rPr lang="en-US" sz="2800" dirty="0">
                <a:solidFill>
                  <a:srgbClr val="FFFF00"/>
                </a:solidFill>
              </a:rPr>
              <a:t>=</a:t>
            </a:r>
            <a:r>
              <a:rPr lang="en-US" sz="2800" dirty="0">
                <a:solidFill>
                  <a:schemeClr val="bg1"/>
                </a:solidFill>
              </a:rPr>
              <a:t> “</a:t>
            </a:r>
            <a:r>
              <a:rPr lang="en-US" sz="2800" dirty="0">
                <a:solidFill>
                  <a:srgbClr val="FF0000"/>
                </a:solidFill>
              </a:rPr>
              <a:t>super weapon</a:t>
            </a:r>
            <a:r>
              <a:rPr lang="en-US" sz="2800" dirty="0">
                <a:solidFill>
                  <a:schemeClr val="bg1"/>
                </a:solidFill>
              </a:rPr>
              <a:t>” </a:t>
            </a:r>
            <a:r>
              <a:rPr lang="en-US" sz="2800" dirty="0">
                <a:solidFill>
                  <a:srgbClr val="FFFF00"/>
                </a:solidFill>
              </a:rPr>
              <a:t>-</a:t>
            </a:r>
            <a:r>
              <a:rPr lang="en-US" sz="2800" dirty="0">
                <a:solidFill>
                  <a:schemeClr val="bg1"/>
                </a:solidFill>
              </a:rPr>
              <a:t> </a:t>
            </a:r>
            <a:r>
              <a:rPr lang="en-US" sz="2800" dirty="0">
                <a:solidFill>
                  <a:srgbClr val="FFFF00"/>
                </a:solidFill>
              </a:rPr>
              <a:t>Needs to be kept in check</a:t>
            </a:r>
          </a:p>
          <a:p>
            <a:pPr>
              <a:lnSpc>
                <a:spcPct val="100000"/>
              </a:lnSpc>
            </a:pPr>
            <a:r>
              <a:rPr lang="en-US" sz="2800" dirty="0">
                <a:solidFill>
                  <a:schemeClr val="bg1"/>
                </a:solidFill>
              </a:rPr>
              <a:t>Courts should</a:t>
            </a:r>
            <a:r>
              <a:rPr lang="en-US" sz="2800" dirty="0">
                <a:solidFill>
                  <a:srgbClr val="FFFF00"/>
                </a:solidFill>
              </a:rPr>
              <a:t> </a:t>
            </a:r>
            <a:r>
              <a:rPr lang="en-US" sz="2800" dirty="0">
                <a:solidFill>
                  <a:srgbClr val="FF0000"/>
                </a:solidFill>
              </a:rPr>
              <a:t>separate</a:t>
            </a:r>
            <a:r>
              <a:rPr lang="en-US" sz="2800" dirty="0">
                <a:solidFill>
                  <a:srgbClr val="FFFF00"/>
                </a:solidFill>
              </a:rPr>
              <a:t> anti-dilution claims into discrete elements</a:t>
            </a:r>
            <a:r>
              <a:rPr lang="en-US" sz="2800" dirty="0">
                <a:solidFill>
                  <a:schemeClr val="bg1"/>
                </a:solidFill>
              </a:rPr>
              <a:t>; </a:t>
            </a:r>
            <a:r>
              <a:rPr lang="en-US" sz="2800" dirty="0">
                <a:solidFill>
                  <a:srgbClr val="FF0000"/>
                </a:solidFill>
              </a:rPr>
              <a:t>require</a:t>
            </a:r>
            <a:r>
              <a:rPr lang="en-US" sz="2800" dirty="0">
                <a:solidFill>
                  <a:schemeClr val="bg1"/>
                </a:solidFill>
              </a:rPr>
              <a:t> </a:t>
            </a:r>
            <a:r>
              <a:rPr lang="en-US" sz="2800" dirty="0">
                <a:solidFill>
                  <a:srgbClr val="FFFF00"/>
                </a:solidFill>
              </a:rPr>
              <a:t>proof for each element</a:t>
            </a:r>
          </a:p>
        </p:txBody>
      </p:sp>
      <p:sp>
        <p:nvSpPr>
          <p:cNvPr id="4" name="Slide Number Placeholder 3"/>
          <p:cNvSpPr>
            <a:spLocks noGrp="1"/>
          </p:cNvSpPr>
          <p:nvPr>
            <p:ph type="sldNum" sz="quarter" idx="12"/>
          </p:nvPr>
        </p:nvSpPr>
        <p:spPr/>
        <p:txBody>
          <a:bodyPr/>
          <a:lstStyle/>
          <a:p>
            <a:fld id="{600857A6-B069-5747-8C2C-4237D03FF20B}" type="slidenum">
              <a:rPr lang="en-US" smtClean="0"/>
              <a:t>185</a:t>
            </a:fld>
            <a:endParaRPr lang="en-US"/>
          </a:p>
        </p:txBody>
      </p:sp>
    </p:spTree>
    <p:extLst>
      <p:ext uri="{BB962C8B-B14F-4D97-AF65-F5344CB8AC3E}">
        <p14:creationId xmlns:p14="http://schemas.microsoft.com/office/powerpoint/2010/main" val="34122608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2663" y="142291"/>
            <a:ext cx="8434137" cy="41389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141403" y="697584"/>
            <a:ext cx="9002598" cy="5194169"/>
          </a:xfrm>
        </p:spPr>
        <p:txBody>
          <a:bodyPr>
            <a:normAutofit fontScale="32500" lnSpcReduction="20000"/>
          </a:bodyPr>
          <a:lstStyle/>
          <a:p>
            <a:pPr marL="0" indent="0">
              <a:lnSpc>
                <a:spcPct val="120000"/>
              </a:lnSpc>
              <a:buNone/>
            </a:pPr>
            <a:r>
              <a:rPr lang="en-US" sz="6800" i="1" dirty="0">
                <a:solidFill>
                  <a:srgbClr val="00B0F0"/>
                </a:solidFill>
              </a:rPr>
              <a:t>Veuve </a:t>
            </a:r>
            <a:r>
              <a:rPr lang="en-US" sz="6800" i="1" dirty="0" err="1">
                <a:solidFill>
                  <a:srgbClr val="00B0F0"/>
                </a:solidFill>
              </a:rPr>
              <a:t>Clicquot</a:t>
            </a:r>
            <a:r>
              <a:rPr lang="en-US" sz="6800" i="1" dirty="0">
                <a:solidFill>
                  <a:srgbClr val="00B0F0"/>
                </a:solidFill>
              </a:rPr>
              <a:t> </a:t>
            </a:r>
            <a:r>
              <a:rPr lang="en-US" sz="6800" i="1" dirty="0" err="1">
                <a:solidFill>
                  <a:srgbClr val="00B0F0"/>
                </a:solidFill>
              </a:rPr>
              <a:t>Ponsardin</a:t>
            </a:r>
            <a:r>
              <a:rPr lang="en-US" sz="6800" i="1" dirty="0">
                <a:solidFill>
                  <a:srgbClr val="00B0F0"/>
                </a:solidFill>
              </a:rPr>
              <a:t> v. Boutiques </a:t>
            </a:r>
            <a:r>
              <a:rPr lang="en-US" sz="6800" i="1" dirty="0" err="1">
                <a:solidFill>
                  <a:srgbClr val="00B0F0"/>
                </a:solidFill>
              </a:rPr>
              <a:t>Cliquot</a:t>
            </a:r>
            <a:r>
              <a:rPr lang="en-US" sz="6800" i="1" dirty="0">
                <a:solidFill>
                  <a:srgbClr val="00B0F0"/>
                </a:solidFill>
              </a:rPr>
              <a:t> </a:t>
            </a:r>
            <a:r>
              <a:rPr lang="en-US" sz="6800" i="1" dirty="0">
                <a:solidFill>
                  <a:schemeClr val="bg1"/>
                </a:solidFill>
              </a:rPr>
              <a:t>(SCC, 2006)</a:t>
            </a:r>
          </a:p>
          <a:p>
            <a:pPr marL="0" indent="0">
              <a:lnSpc>
                <a:spcPct val="120000"/>
              </a:lnSpc>
              <a:buNone/>
            </a:pPr>
            <a:r>
              <a:rPr lang="en-CA" sz="6800" dirty="0">
                <a:solidFill>
                  <a:srgbClr val="FF0000"/>
                </a:solidFill>
              </a:rPr>
              <a:t>“Veuve </a:t>
            </a:r>
            <a:r>
              <a:rPr lang="en-CA" sz="6800" dirty="0" err="1">
                <a:solidFill>
                  <a:srgbClr val="FF0000"/>
                </a:solidFill>
              </a:rPr>
              <a:t>Clicquot</a:t>
            </a:r>
            <a:r>
              <a:rPr lang="en-CA" sz="6800" dirty="0">
                <a:solidFill>
                  <a:srgbClr val="FF0000"/>
                </a:solidFill>
              </a:rPr>
              <a:t>”:</a:t>
            </a:r>
          </a:p>
          <a:p>
            <a:pPr lvl="1">
              <a:lnSpc>
                <a:spcPct val="120000"/>
              </a:lnSpc>
            </a:pPr>
            <a:r>
              <a:rPr lang="en-US" sz="6800" dirty="0">
                <a:solidFill>
                  <a:schemeClr val="bg1"/>
                </a:solidFill>
              </a:rPr>
              <a:t>One of the world’s great champagne houses</a:t>
            </a:r>
            <a:endParaRPr lang="en-CA" sz="6800" dirty="0">
              <a:solidFill>
                <a:schemeClr val="bg1"/>
              </a:solidFill>
            </a:endParaRPr>
          </a:p>
          <a:p>
            <a:pPr lvl="1">
              <a:lnSpc>
                <a:spcPct val="120000"/>
              </a:lnSpc>
            </a:pPr>
            <a:r>
              <a:rPr lang="en-US" sz="6800" dirty="0">
                <a:solidFill>
                  <a:schemeClr val="bg1"/>
                </a:solidFill>
              </a:rPr>
              <a:t>Numerous marks registered in Canada, and used in connection with products in Canada since at least 1899</a:t>
            </a:r>
            <a:endParaRPr lang="en-CA" sz="6800" dirty="0">
              <a:solidFill>
                <a:schemeClr val="bg1"/>
              </a:solidFill>
            </a:endParaRPr>
          </a:p>
          <a:p>
            <a:pPr lvl="1">
              <a:lnSpc>
                <a:spcPct val="120000"/>
              </a:lnSpc>
            </a:pPr>
            <a:r>
              <a:rPr lang="en-US" sz="6800" dirty="0">
                <a:solidFill>
                  <a:schemeClr val="bg1"/>
                </a:solidFill>
              </a:rPr>
              <a:t>Part of the Louis Vuitton luxury goods group </a:t>
            </a:r>
            <a:r>
              <a:rPr lang="en-CA" sz="6800" dirty="0">
                <a:solidFill>
                  <a:schemeClr val="bg1"/>
                </a:solidFill>
              </a:rPr>
              <a:t> </a:t>
            </a:r>
          </a:p>
          <a:p>
            <a:pPr marL="0" indent="0">
              <a:lnSpc>
                <a:spcPct val="120000"/>
              </a:lnSpc>
              <a:buNone/>
            </a:pPr>
            <a:r>
              <a:rPr lang="en-CA" sz="6800" dirty="0">
                <a:solidFill>
                  <a:srgbClr val="FF0000"/>
                </a:solidFill>
              </a:rPr>
              <a:t>“</a:t>
            </a:r>
            <a:r>
              <a:rPr lang="en-CA" sz="6800" dirty="0" err="1">
                <a:solidFill>
                  <a:srgbClr val="FF0000"/>
                </a:solidFill>
              </a:rPr>
              <a:t>Cliquot</a:t>
            </a:r>
            <a:r>
              <a:rPr lang="en-CA" sz="6800" dirty="0">
                <a:solidFill>
                  <a:srgbClr val="FF0000"/>
                </a:solidFill>
              </a:rPr>
              <a:t>”:</a:t>
            </a:r>
          </a:p>
          <a:p>
            <a:pPr lvl="1">
              <a:lnSpc>
                <a:spcPct val="120000"/>
              </a:lnSpc>
            </a:pPr>
            <a:r>
              <a:rPr lang="en-US" sz="6800" dirty="0">
                <a:solidFill>
                  <a:schemeClr val="bg1"/>
                </a:solidFill>
              </a:rPr>
              <a:t>Name of six women’s wear shops in Quebec &amp; eastern Ontario</a:t>
            </a:r>
            <a:endParaRPr lang="en-CA" sz="6800" dirty="0">
              <a:solidFill>
                <a:schemeClr val="bg1"/>
              </a:solidFill>
            </a:endParaRPr>
          </a:p>
          <a:p>
            <a:pPr lvl="1">
              <a:lnSpc>
                <a:spcPct val="120000"/>
              </a:lnSpc>
            </a:pPr>
            <a:r>
              <a:rPr lang="en-US" sz="6800" dirty="0">
                <a:solidFill>
                  <a:schemeClr val="bg1"/>
                </a:solidFill>
              </a:rPr>
              <a:t>TMs registered are </a:t>
            </a:r>
            <a:r>
              <a:rPr lang="en-US" sz="6800" dirty="0" err="1">
                <a:solidFill>
                  <a:schemeClr val="bg1"/>
                </a:solidFill>
              </a:rPr>
              <a:t>Cliquot</a:t>
            </a:r>
            <a:r>
              <a:rPr lang="en-US" sz="6800" dirty="0">
                <a:solidFill>
                  <a:schemeClr val="bg1"/>
                </a:solidFill>
              </a:rPr>
              <a:t>, </a:t>
            </a:r>
            <a:r>
              <a:rPr lang="en-US" sz="6800" dirty="0" err="1">
                <a:solidFill>
                  <a:schemeClr val="bg1"/>
                </a:solidFill>
              </a:rPr>
              <a:t>Cliquot</a:t>
            </a:r>
            <a:r>
              <a:rPr lang="en-US" sz="6800" dirty="0">
                <a:solidFill>
                  <a:schemeClr val="bg1"/>
                </a:solidFill>
              </a:rPr>
              <a:t> “Un Monde a Part”; also “</a:t>
            </a:r>
            <a:r>
              <a:rPr lang="en-US" sz="6800" dirty="0" err="1">
                <a:solidFill>
                  <a:schemeClr val="bg1"/>
                </a:solidFill>
              </a:rPr>
              <a:t>Cliquot</a:t>
            </a:r>
            <a:r>
              <a:rPr lang="en-US" sz="6800" dirty="0">
                <a:solidFill>
                  <a:schemeClr val="bg1"/>
                </a:solidFill>
              </a:rPr>
              <a:t>” is trade name</a:t>
            </a:r>
            <a:endParaRPr lang="en-CA" sz="6800" dirty="0">
              <a:solidFill>
                <a:schemeClr val="bg1"/>
              </a:solidFill>
            </a:endParaRPr>
          </a:p>
          <a:p>
            <a:pPr lvl="1">
              <a:lnSpc>
                <a:spcPct val="120000"/>
              </a:lnSpc>
            </a:pPr>
            <a:r>
              <a:rPr lang="en-US" sz="6800" dirty="0">
                <a:solidFill>
                  <a:schemeClr val="bg1"/>
                </a:solidFill>
              </a:rPr>
              <a:t>Sell clothing that is “marketed as good value”; that “appeals to the career woman rather than </a:t>
            </a:r>
            <a:r>
              <a:rPr lang="en-US" sz="6800" i="1" dirty="0" err="1">
                <a:solidFill>
                  <a:schemeClr val="bg1"/>
                </a:solidFill>
              </a:rPr>
              <a:t>grandes</a:t>
            </a:r>
            <a:r>
              <a:rPr lang="en-US" sz="6800" i="1" dirty="0">
                <a:solidFill>
                  <a:schemeClr val="bg1"/>
                </a:solidFill>
              </a:rPr>
              <a:t> dames”</a:t>
            </a:r>
            <a:r>
              <a:rPr lang="en-US" sz="6800" dirty="0">
                <a:solidFill>
                  <a:schemeClr val="bg1"/>
                </a:solidFill>
              </a:rPr>
              <a:t> [interesting play on words given the TM registration, by Veuve </a:t>
            </a:r>
            <a:r>
              <a:rPr lang="en-US" sz="6800" dirty="0" err="1">
                <a:solidFill>
                  <a:schemeClr val="bg1"/>
                </a:solidFill>
              </a:rPr>
              <a:t>Clicquot</a:t>
            </a:r>
            <a:r>
              <a:rPr lang="en-US" sz="6800" dirty="0">
                <a:solidFill>
                  <a:schemeClr val="bg1"/>
                </a:solidFill>
              </a:rPr>
              <a:t>, of </a:t>
            </a:r>
            <a:r>
              <a:rPr lang="en-US" sz="6800" i="1" dirty="0">
                <a:solidFill>
                  <a:schemeClr val="bg1"/>
                </a:solidFill>
              </a:rPr>
              <a:t>La Grande Dame</a:t>
            </a:r>
            <a:r>
              <a:rPr lang="en-US" sz="6800" dirty="0">
                <a:solidFill>
                  <a:schemeClr val="bg1"/>
                </a:solidFill>
              </a:rPr>
              <a:t>]</a:t>
            </a:r>
            <a:endParaRPr lang="en-CA" sz="6800" dirty="0">
              <a:solidFill>
                <a:schemeClr val="bg1"/>
              </a:solidFill>
            </a:endParaRPr>
          </a:p>
          <a:p>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186</a:t>
            </a:fld>
            <a:endParaRPr lang="en-US"/>
          </a:p>
        </p:txBody>
      </p:sp>
    </p:spTree>
    <p:extLst>
      <p:ext uri="{BB962C8B-B14F-4D97-AF65-F5344CB8AC3E}">
        <p14:creationId xmlns:p14="http://schemas.microsoft.com/office/powerpoint/2010/main" val="41713451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2663" y="142291"/>
            <a:ext cx="8434137" cy="49873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52663" y="735291"/>
            <a:ext cx="8891338" cy="5980418"/>
          </a:xfrm>
        </p:spPr>
        <p:txBody>
          <a:bodyPr>
            <a:normAutofit fontScale="47500" lnSpcReduction="20000"/>
          </a:bodyPr>
          <a:lstStyle/>
          <a:p>
            <a:pPr marL="0" indent="0">
              <a:lnSpc>
                <a:spcPct val="120000"/>
              </a:lnSpc>
              <a:buNone/>
            </a:pPr>
            <a:r>
              <a:rPr lang="en-US" sz="4800" i="1" dirty="0">
                <a:solidFill>
                  <a:srgbClr val="00B0F0"/>
                </a:solidFill>
              </a:rPr>
              <a:t>Veuve </a:t>
            </a:r>
            <a:r>
              <a:rPr lang="en-US" sz="4800" i="1" dirty="0" err="1">
                <a:solidFill>
                  <a:srgbClr val="00B0F0"/>
                </a:solidFill>
              </a:rPr>
              <a:t>Clicquot</a:t>
            </a:r>
            <a:r>
              <a:rPr lang="en-US" sz="4800" i="1" dirty="0">
                <a:solidFill>
                  <a:srgbClr val="00B0F0"/>
                </a:solidFill>
              </a:rPr>
              <a:t> </a:t>
            </a:r>
            <a:r>
              <a:rPr lang="en-US" sz="4800" i="1" dirty="0" err="1">
                <a:solidFill>
                  <a:srgbClr val="00B0F0"/>
                </a:solidFill>
              </a:rPr>
              <a:t>Ponsardin</a:t>
            </a:r>
            <a:r>
              <a:rPr lang="en-US" sz="4800" i="1" dirty="0">
                <a:solidFill>
                  <a:srgbClr val="00B0F0"/>
                </a:solidFill>
              </a:rPr>
              <a:t> v. Boutiques </a:t>
            </a:r>
            <a:r>
              <a:rPr lang="en-US" sz="4800" i="1" dirty="0" err="1">
                <a:solidFill>
                  <a:srgbClr val="00B0F0"/>
                </a:solidFill>
              </a:rPr>
              <a:t>Cliquot</a:t>
            </a:r>
            <a:r>
              <a:rPr lang="en-US" sz="4800" i="1" dirty="0">
                <a:solidFill>
                  <a:srgbClr val="00B0F0"/>
                </a:solidFill>
              </a:rPr>
              <a:t> </a:t>
            </a:r>
            <a:r>
              <a:rPr lang="en-US" sz="4800" i="1" dirty="0">
                <a:solidFill>
                  <a:schemeClr val="bg1"/>
                </a:solidFill>
              </a:rPr>
              <a:t>(SCC, 2006)</a:t>
            </a:r>
          </a:p>
          <a:p>
            <a:pPr>
              <a:lnSpc>
                <a:spcPct val="120000"/>
              </a:lnSpc>
            </a:pPr>
            <a:r>
              <a:rPr lang="en-US" sz="4800" b="1" dirty="0">
                <a:solidFill>
                  <a:srgbClr val="FFFF00"/>
                </a:solidFill>
              </a:rPr>
              <a:t>Word </a:t>
            </a:r>
            <a:r>
              <a:rPr lang="en-US" sz="4800" b="1" dirty="0" err="1">
                <a:solidFill>
                  <a:srgbClr val="FFFF00"/>
                </a:solidFill>
              </a:rPr>
              <a:t>Cliquot</a:t>
            </a:r>
            <a:r>
              <a:rPr lang="en-US" sz="4800" b="1" dirty="0">
                <a:solidFill>
                  <a:srgbClr val="FFFF00"/>
                </a:solidFill>
              </a:rPr>
              <a:t> does not appear on any of the clothing in the </a:t>
            </a:r>
            <a:r>
              <a:rPr lang="en-US" sz="4800" b="1" dirty="0" err="1">
                <a:solidFill>
                  <a:srgbClr val="FFFF00"/>
                </a:solidFill>
              </a:rPr>
              <a:t>Cliquot</a:t>
            </a:r>
            <a:r>
              <a:rPr lang="en-US" sz="4800" b="1" dirty="0">
                <a:solidFill>
                  <a:srgbClr val="FFFF00"/>
                </a:solidFill>
              </a:rPr>
              <a:t> boutiques. </a:t>
            </a:r>
            <a:r>
              <a:rPr lang="en-US" sz="4800" dirty="0">
                <a:solidFill>
                  <a:schemeClr val="bg1"/>
                </a:solidFill>
              </a:rPr>
              <a:t>It appears only on exterior signs, bags, wrapping, business cards, and invoices. </a:t>
            </a:r>
          </a:p>
          <a:p>
            <a:pPr>
              <a:lnSpc>
                <a:spcPct val="120000"/>
              </a:lnSpc>
            </a:pPr>
            <a:r>
              <a:rPr lang="en-US" sz="4800" b="1" dirty="0">
                <a:solidFill>
                  <a:srgbClr val="FFFF00"/>
                </a:solidFill>
              </a:rPr>
              <a:t>Appellants’ and respondents’ marks have co-existed for about 10 years. </a:t>
            </a:r>
            <a:r>
              <a:rPr lang="en-CA" sz="4800" b="1" dirty="0">
                <a:solidFill>
                  <a:srgbClr val="FFFF00"/>
                </a:solidFill>
              </a:rPr>
              <a:t> </a:t>
            </a:r>
          </a:p>
          <a:p>
            <a:pPr>
              <a:lnSpc>
                <a:spcPct val="120000"/>
              </a:lnSpc>
            </a:pPr>
            <a:r>
              <a:rPr lang="en-CA" sz="4800" dirty="0">
                <a:solidFill>
                  <a:srgbClr val="FFFF00"/>
                </a:solidFill>
              </a:rPr>
              <a:t>Veuve </a:t>
            </a:r>
            <a:r>
              <a:rPr lang="en-CA" sz="4800" dirty="0" err="1">
                <a:solidFill>
                  <a:srgbClr val="FFFF00"/>
                </a:solidFill>
              </a:rPr>
              <a:t>Clicquot</a:t>
            </a:r>
            <a:r>
              <a:rPr lang="en-CA" sz="4800" dirty="0">
                <a:solidFill>
                  <a:srgbClr val="FFFF00"/>
                </a:solidFill>
              </a:rPr>
              <a:t> </a:t>
            </a:r>
            <a:r>
              <a:rPr lang="en-CA" sz="4800" dirty="0">
                <a:solidFill>
                  <a:srgbClr val="FF0000"/>
                </a:solidFill>
              </a:rPr>
              <a:t>claims BOTH </a:t>
            </a:r>
            <a:r>
              <a:rPr lang="en-CA" sz="4800" dirty="0">
                <a:solidFill>
                  <a:schemeClr val="bg1"/>
                </a:solidFill>
              </a:rPr>
              <a:t>that: </a:t>
            </a:r>
          </a:p>
          <a:p>
            <a:pPr marL="914400" lvl="1" indent="-514350">
              <a:lnSpc>
                <a:spcPct val="120000"/>
              </a:lnSpc>
              <a:buFont typeface="+mj-lt"/>
              <a:buAutoNum type="arabicPeriod"/>
            </a:pPr>
            <a:r>
              <a:rPr lang="en-CA" sz="4800" dirty="0">
                <a:solidFill>
                  <a:srgbClr val="FFFF00"/>
                </a:solidFill>
              </a:rPr>
              <a:t>Consumers will be confused that the women’s clothing and the champagne originate from the same source</a:t>
            </a:r>
            <a:r>
              <a:rPr lang="en-CA" sz="4800" dirty="0">
                <a:solidFill>
                  <a:schemeClr val="bg1"/>
                </a:solidFill>
              </a:rPr>
              <a:t>, thereby infringing the registered TMs of the appellant contrary to s. 20 of the TMA; </a:t>
            </a:r>
            <a:r>
              <a:rPr lang="en-CA" sz="4800" dirty="0">
                <a:solidFill>
                  <a:srgbClr val="FF0000"/>
                </a:solidFill>
              </a:rPr>
              <a:t>AND</a:t>
            </a:r>
          </a:p>
          <a:p>
            <a:pPr marL="914400" lvl="1" indent="-514350">
              <a:lnSpc>
                <a:spcPct val="120000"/>
              </a:lnSpc>
              <a:buFont typeface="+mj-lt"/>
              <a:buAutoNum type="arabicPeriod"/>
            </a:pPr>
            <a:r>
              <a:rPr lang="en-CA" sz="4800" dirty="0">
                <a:solidFill>
                  <a:schemeClr val="bg1"/>
                </a:solidFill>
              </a:rPr>
              <a:t>That the use by the Respondents </a:t>
            </a:r>
            <a:r>
              <a:rPr lang="en-CA" sz="4800" dirty="0">
                <a:solidFill>
                  <a:srgbClr val="FFFF00"/>
                </a:solidFill>
              </a:rPr>
              <a:t>depreciates the value of the goodwill</a:t>
            </a:r>
            <a:r>
              <a:rPr lang="en-CA" sz="4800" dirty="0">
                <a:solidFill>
                  <a:schemeClr val="bg1"/>
                </a:solidFill>
              </a:rPr>
              <a:t> attached to the appellants’ marks, contrary to s. 22 of the Act. </a:t>
            </a:r>
          </a:p>
          <a:p>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187</a:t>
            </a:fld>
            <a:endParaRPr lang="en-US"/>
          </a:p>
        </p:txBody>
      </p:sp>
    </p:spTree>
    <p:extLst>
      <p:ext uri="{BB962C8B-B14F-4D97-AF65-F5344CB8AC3E}">
        <p14:creationId xmlns:p14="http://schemas.microsoft.com/office/powerpoint/2010/main" val="166231920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457200" y="688158"/>
            <a:ext cx="8578516" cy="5061386"/>
          </a:xfrm>
        </p:spPr>
        <p:txBody>
          <a:bodyPr>
            <a:noAutofit/>
          </a:bodyPr>
          <a:lstStyle/>
          <a:p>
            <a:pPr marL="0" indent="0">
              <a:lnSpc>
                <a:spcPct val="120000"/>
              </a:lnSpc>
              <a:buNone/>
            </a:pPr>
            <a:r>
              <a:rPr lang="en-US" i="1" dirty="0">
                <a:solidFill>
                  <a:srgbClr val="00B0F0"/>
                </a:solidFill>
              </a:rPr>
              <a:t>Veuve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r>
              <a:rPr lang="en-CA" dirty="0">
                <a:solidFill>
                  <a:schemeClr val="bg1"/>
                </a:solidFill>
              </a:rPr>
              <a:t> </a:t>
            </a:r>
          </a:p>
          <a:p>
            <a:pPr>
              <a:lnSpc>
                <a:spcPct val="120000"/>
              </a:lnSpc>
            </a:pPr>
            <a:r>
              <a:rPr lang="en-CA" dirty="0">
                <a:solidFill>
                  <a:schemeClr val="bg1"/>
                </a:solidFill>
              </a:rPr>
              <a:t>Trial Judge found that there was </a:t>
            </a:r>
            <a:r>
              <a:rPr lang="en-CA" dirty="0">
                <a:solidFill>
                  <a:srgbClr val="FFFF00"/>
                </a:solidFill>
              </a:rPr>
              <a:t>little (if any) confusion as to source</a:t>
            </a:r>
            <a:r>
              <a:rPr lang="en-CA" dirty="0">
                <a:solidFill>
                  <a:schemeClr val="bg1"/>
                </a:solidFill>
              </a:rPr>
              <a:t>.</a:t>
            </a:r>
          </a:p>
          <a:p>
            <a:pPr>
              <a:lnSpc>
                <a:spcPct val="120000"/>
              </a:lnSpc>
            </a:pPr>
            <a:r>
              <a:rPr lang="en-CA" dirty="0">
                <a:solidFill>
                  <a:schemeClr val="bg1"/>
                </a:solidFill>
              </a:rPr>
              <a:t>Trial Judge also found that the </a:t>
            </a:r>
            <a:r>
              <a:rPr lang="en-CA" dirty="0">
                <a:solidFill>
                  <a:srgbClr val="FFFF00"/>
                </a:solidFill>
              </a:rPr>
              <a:t>use,</a:t>
            </a:r>
            <a:r>
              <a:rPr lang="en-CA" dirty="0">
                <a:solidFill>
                  <a:schemeClr val="bg1"/>
                </a:solidFill>
              </a:rPr>
              <a:t> by the respondents, </a:t>
            </a:r>
            <a:r>
              <a:rPr lang="en-CA" dirty="0">
                <a:solidFill>
                  <a:srgbClr val="FFFF00"/>
                </a:solidFill>
              </a:rPr>
              <a:t>of the words </a:t>
            </a:r>
            <a:r>
              <a:rPr lang="en-CA" dirty="0" err="1">
                <a:solidFill>
                  <a:srgbClr val="FFFF00"/>
                </a:solidFill>
              </a:rPr>
              <a:t>Cliquot</a:t>
            </a:r>
            <a:r>
              <a:rPr lang="en-CA" dirty="0">
                <a:solidFill>
                  <a:srgbClr val="FFFF00"/>
                </a:solidFill>
              </a:rPr>
              <a:t> </a:t>
            </a:r>
            <a:r>
              <a:rPr lang="en-CA" dirty="0">
                <a:solidFill>
                  <a:schemeClr val="bg1"/>
                </a:solidFill>
              </a:rPr>
              <a:t>or </a:t>
            </a:r>
            <a:r>
              <a:rPr lang="en-CA" dirty="0" err="1">
                <a:solidFill>
                  <a:schemeClr val="bg1"/>
                </a:solidFill>
              </a:rPr>
              <a:t>Cliquot</a:t>
            </a:r>
            <a:r>
              <a:rPr lang="en-CA" dirty="0">
                <a:solidFill>
                  <a:schemeClr val="bg1"/>
                </a:solidFill>
              </a:rPr>
              <a:t> un monde a part, </a:t>
            </a:r>
            <a:r>
              <a:rPr lang="en-CA" dirty="0">
                <a:solidFill>
                  <a:srgbClr val="FFFF00"/>
                </a:solidFill>
              </a:rPr>
              <a:t>did not violate s. 22 of the Act</a:t>
            </a:r>
            <a:r>
              <a:rPr lang="en-CA" dirty="0">
                <a:solidFill>
                  <a:schemeClr val="bg1"/>
                </a:solidFill>
              </a:rPr>
              <a:t>. </a:t>
            </a:r>
          </a:p>
          <a:p>
            <a:pPr>
              <a:lnSpc>
                <a:spcPct val="120000"/>
              </a:lnSpc>
            </a:pPr>
            <a:r>
              <a:rPr lang="en-CA" dirty="0">
                <a:solidFill>
                  <a:schemeClr val="bg1"/>
                </a:solidFill>
              </a:rPr>
              <a:t>Federal CA agreed, as did the SCC. </a:t>
            </a:r>
          </a:p>
          <a:p>
            <a:pPr marL="0" indent="0">
              <a:lnSpc>
                <a:spcPct val="120000"/>
              </a:lnSpc>
              <a:buNone/>
            </a:pPr>
            <a:r>
              <a:rPr lang="en-CA" dirty="0">
                <a:solidFill>
                  <a:srgbClr val="FFFF00"/>
                </a:solidFill>
              </a:rPr>
              <a:t>S. 22 analysis</a:t>
            </a:r>
            <a:r>
              <a:rPr lang="en-CA" dirty="0">
                <a:solidFill>
                  <a:srgbClr val="FF0000"/>
                </a:solidFill>
              </a:rPr>
              <a:t>: </a:t>
            </a:r>
            <a:r>
              <a:rPr lang="en-CA" dirty="0">
                <a:solidFill>
                  <a:srgbClr val="FFFF00"/>
                </a:solidFill>
              </a:rPr>
              <a:t> </a:t>
            </a:r>
          </a:p>
          <a:p>
            <a:pPr>
              <a:lnSpc>
                <a:spcPct val="120000"/>
              </a:lnSpc>
            </a:pPr>
            <a:r>
              <a:rPr lang="en-CA" dirty="0">
                <a:solidFill>
                  <a:schemeClr val="bg1"/>
                </a:solidFill>
              </a:rPr>
              <a:t>The </a:t>
            </a:r>
            <a:r>
              <a:rPr lang="en-CA" dirty="0">
                <a:solidFill>
                  <a:srgbClr val="FFFF00"/>
                </a:solidFill>
              </a:rPr>
              <a:t>s. 22 remedy was introduced as part of the 1953 </a:t>
            </a:r>
            <a:r>
              <a:rPr lang="en-CA" dirty="0">
                <a:solidFill>
                  <a:schemeClr val="bg1"/>
                </a:solidFill>
              </a:rPr>
              <a:t>amendments to the Trade-Marks Act. </a:t>
            </a:r>
            <a:r>
              <a:rPr lang="en-CA" dirty="0">
                <a:solidFill>
                  <a:srgbClr val="FFFF00"/>
                </a:solidFill>
              </a:rPr>
              <a:t>Justification was that TM would  be less valuable to the owner if it were used by others in connection with a wide variety of other goods even in situations where there was no confusion</a:t>
            </a:r>
            <a:r>
              <a:rPr lang="en-CA" dirty="0">
                <a:solidFill>
                  <a:schemeClr val="bg1"/>
                </a:solidFill>
              </a:rPr>
              <a:t>. </a:t>
            </a:r>
          </a:p>
          <a:p>
            <a:pPr>
              <a:lnSpc>
                <a:spcPct val="120000"/>
              </a:lnSpc>
            </a:pPr>
            <a:r>
              <a:rPr lang="en-CA" dirty="0">
                <a:solidFill>
                  <a:schemeClr val="bg1"/>
                </a:solidFill>
              </a:rPr>
              <a:t>Canada is not the only country to have such a remedy. It can also be found in the US, UK, Europe. </a:t>
            </a:r>
          </a:p>
        </p:txBody>
      </p:sp>
      <p:sp>
        <p:nvSpPr>
          <p:cNvPr id="4" name="Slide Number Placeholder 3"/>
          <p:cNvSpPr>
            <a:spLocks noGrp="1"/>
          </p:cNvSpPr>
          <p:nvPr>
            <p:ph type="sldNum" sz="quarter" idx="12"/>
          </p:nvPr>
        </p:nvSpPr>
        <p:spPr/>
        <p:txBody>
          <a:bodyPr/>
          <a:lstStyle/>
          <a:p>
            <a:fld id="{600857A6-B069-5747-8C2C-4237D03FF20B}" type="slidenum">
              <a:rPr lang="en-US" smtClean="0"/>
              <a:t>188</a:t>
            </a:fld>
            <a:endParaRPr lang="en-US"/>
          </a:p>
        </p:txBody>
      </p:sp>
    </p:spTree>
    <p:extLst>
      <p:ext uri="{BB962C8B-B14F-4D97-AF65-F5344CB8AC3E}">
        <p14:creationId xmlns:p14="http://schemas.microsoft.com/office/powerpoint/2010/main" val="114366627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79109" y="688157"/>
            <a:ext cx="8964891" cy="5891751"/>
          </a:xfrm>
        </p:spPr>
        <p:txBody>
          <a:bodyPr>
            <a:noAutofit/>
          </a:bodyPr>
          <a:lstStyle/>
          <a:p>
            <a:pPr marL="0" indent="0">
              <a:lnSpc>
                <a:spcPct val="120000"/>
              </a:lnSpc>
              <a:buNone/>
            </a:pPr>
            <a:r>
              <a:rPr lang="en-US" sz="2200" i="1" dirty="0">
                <a:solidFill>
                  <a:srgbClr val="00B0F0"/>
                </a:solidFill>
              </a:rPr>
              <a:t>Veuve </a:t>
            </a:r>
            <a:r>
              <a:rPr lang="en-US" sz="2200" i="1" dirty="0" err="1">
                <a:solidFill>
                  <a:srgbClr val="00B0F0"/>
                </a:solidFill>
              </a:rPr>
              <a:t>Clicquot</a:t>
            </a:r>
            <a:r>
              <a:rPr lang="en-US" sz="2200" i="1" dirty="0">
                <a:solidFill>
                  <a:srgbClr val="00B0F0"/>
                </a:solidFill>
              </a:rPr>
              <a:t> </a:t>
            </a:r>
            <a:r>
              <a:rPr lang="en-US" sz="2200" i="1" dirty="0" err="1">
                <a:solidFill>
                  <a:srgbClr val="00B0F0"/>
                </a:solidFill>
              </a:rPr>
              <a:t>Ponsardin</a:t>
            </a:r>
            <a:r>
              <a:rPr lang="en-US" sz="2200" i="1" dirty="0">
                <a:solidFill>
                  <a:srgbClr val="00B0F0"/>
                </a:solidFill>
              </a:rPr>
              <a:t> v. Boutiques </a:t>
            </a:r>
            <a:r>
              <a:rPr lang="en-US" sz="2200" i="1" dirty="0" err="1">
                <a:solidFill>
                  <a:srgbClr val="00B0F0"/>
                </a:solidFill>
              </a:rPr>
              <a:t>Cliquot</a:t>
            </a:r>
            <a:r>
              <a:rPr lang="en-US" sz="2200" i="1" dirty="0">
                <a:solidFill>
                  <a:srgbClr val="00B0F0"/>
                </a:solidFill>
              </a:rPr>
              <a:t> </a:t>
            </a:r>
            <a:r>
              <a:rPr lang="en-US" sz="2200" i="1" dirty="0">
                <a:solidFill>
                  <a:schemeClr val="bg1"/>
                </a:solidFill>
              </a:rPr>
              <a:t>(SCC, 2006)</a:t>
            </a:r>
            <a:r>
              <a:rPr lang="en-CA" sz="2200" dirty="0">
                <a:solidFill>
                  <a:schemeClr val="bg1"/>
                </a:solidFill>
              </a:rPr>
              <a:t> </a:t>
            </a:r>
          </a:p>
          <a:p>
            <a:pPr marL="0" indent="0">
              <a:lnSpc>
                <a:spcPct val="120000"/>
              </a:lnSpc>
              <a:buNone/>
            </a:pPr>
            <a:r>
              <a:rPr lang="en-CA" sz="2200" b="1" dirty="0">
                <a:solidFill>
                  <a:srgbClr val="FFFF00"/>
                </a:solidFill>
              </a:rPr>
              <a:t>Crucial point in the </a:t>
            </a:r>
            <a:r>
              <a:rPr lang="en-US" sz="2200" i="1" dirty="0">
                <a:solidFill>
                  <a:srgbClr val="00B0F0"/>
                </a:solidFill>
              </a:rPr>
              <a:t>Veuve </a:t>
            </a:r>
            <a:r>
              <a:rPr lang="en-US" sz="2200" i="1" dirty="0" err="1">
                <a:solidFill>
                  <a:srgbClr val="00B0F0"/>
                </a:solidFill>
              </a:rPr>
              <a:t>Clicquot</a:t>
            </a:r>
            <a:r>
              <a:rPr lang="en-US" sz="2200" i="1" dirty="0">
                <a:solidFill>
                  <a:srgbClr val="00B0F0"/>
                </a:solidFill>
              </a:rPr>
              <a:t> </a:t>
            </a:r>
            <a:r>
              <a:rPr lang="en-CA" sz="2200" b="1" dirty="0">
                <a:solidFill>
                  <a:srgbClr val="FFFF00"/>
                </a:solidFill>
              </a:rPr>
              <a:t>case is Binnie J.’s statement that </a:t>
            </a:r>
            <a:r>
              <a:rPr lang="en-CA" sz="2200" b="1" i="1" dirty="0">
                <a:solidFill>
                  <a:srgbClr val="FF0000"/>
                </a:solidFill>
              </a:rPr>
              <a:t>the mere mental association of the two marks does not necessarily give rise to a likelihood of depreciation</a:t>
            </a:r>
            <a:r>
              <a:rPr lang="en-CA" sz="2200" b="1" dirty="0">
                <a:solidFill>
                  <a:schemeClr val="bg1"/>
                </a:solidFill>
              </a:rPr>
              <a:t>. There are other steps to the test</a:t>
            </a:r>
            <a:r>
              <a:rPr lang="en-CA" sz="2200" b="1" dirty="0">
                <a:solidFill>
                  <a:srgbClr val="FF0000"/>
                </a:solidFill>
              </a:rPr>
              <a:t>…</a:t>
            </a:r>
            <a:endParaRPr lang="en-CA" sz="2200" dirty="0">
              <a:solidFill>
                <a:srgbClr val="FF0000"/>
              </a:solidFill>
            </a:endParaRPr>
          </a:p>
          <a:p>
            <a:pPr marL="0" indent="0">
              <a:lnSpc>
                <a:spcPct val="120000"/>
              </a:lnSpc>
              <a:buNone/>
            </a:pPr>
            <a:r>
              <a:rPr lang="en-CA" sz="2200" b="1" dirty="0">
                <a:solidFill>
                  <a:srgbClr val="FFFF00"/>
                </a:solidFill>
              </a:rPr>
              <a:t>There are also some other important remarks on this provision should be interpreted:</a:t>
            </a:r>
            <a:endParaRPr lang="en-CA" sz="2200" dirty="0">
              <a:solidFill>
                <a:srgbClr val="FFFF00"/>
              </a:solidFill>
            </a:endParaRPr>
          </a:p>
          <a:p>
            <a:pPr>
              <a:lnSpc>
                <a:spcPct val="120000"/>
              </a:lnSpc>
            </a:pPr>
            <a:r>
              <a:rPr lang="en-CA" sz="2200" dirty="0">
                <a:solidFill>
                  <a:schemeClr val="bg1"/>
                </a:solidFill>
              </a:rPr>
              <a:t>S. 22 is sometimes referred to as a </a:t>
            </a:r>
            <a:r>
              <a:rPr lang="en-CA" sz="2200" dirty="0">
                <a:solidFill>
                  <a:srgbClr val="FFFF00"/>
                </a:solidFill>
              </a:rPr>
              <a:t>“</a:t>
            </a:r>
            <a:r>
              <a:rPr lang="en-CA" sz="2200" dirty="0">
                <a:solidFill>
                  <a:srgbClr val="FF0000"/>
                </a:solidFill>
              </a:rPr>
              <a:t>super weapon</a:t>
            </a:r>
            <a:r>
              <a:rPr lang="en-CA" sz="2200" dirty="0">
                <a:solidFill>
                  <a:srgbClr val="FFFF00"/>
                </a:solidFill>
              </a:rPr>
              <a:t>”</a:t>
            </a:r>
            <a:r>
              <a:rPr lang="en-CA" sz="2200" dirty="0">
                <a:solidFill>
                  <a:schemeClr val="bg1"/>
                </a:solidFill>
              </a:rPr>
              <a:t> which, </a:t>
            </a:r>
            <a:r>
              <a:rPr lang="en-CA" sz="2200" dirty="0">
                <a:solidFill>
                  <a:srgbClr val="FFFF00"/>
                </a:solidFill>
              </a:rPr>
              <a:t>in the interest of fair competition, needs to be kept in check</a:t>
            </a:r>
          </a:p>
          <a:p>
            <a:pPr>
              <a:lnSpc>
                <a:spcPct val="120000"/>
              </a:lnSpc>
            </a:pPr>
            <a:r>
              <a:rPr lang="en-CA" sz="2200" b="1" dirty="0">
                <a:solidFill>
                  <a:schemeClr val="bg1"/>
                </a:solidFill>
              </a:rPr>
              <a:t>A </a:t>
            </a:r>
            <a:r>
              <a:rPr lang="en-CA" sz="2200" b="1" dirty="0">
                <a:solidFill>
                  <a:srgbClr val="FF0000"/>
                </a:solidFill>
              </a:rPr>
              <a:t>super weapon </a:t>
            </a:r>
            <a:r>
              <a:rPr lang="en-CA" sz="2200" b="1" dirty="0">
                <a:solidFill>
                  <a:schemeClr val="bg1"/>
                </a:solidFill>
              </a:rPr>
              <a:t>because c</a:t>
            </a:r>
            <a:r>
              <a:rPr lang="en-CA" sz="2200" dirty="0">
                <a:solidFill>
                  <a:schemeClr val="bg1"/>
                </a:solidFill>
              </a:rPr>
              <a:t>onceivably could apply in a wide range of situations to constrain individual behaviour and constrain competition. </a:t>
            </a:r>
            <a:r>
              <a:rPr lang="en-CA" sz="2200" dirty="0">
                <a:solidFill>
                  <a:srgbClr val="FFFF00"/>
                </a:solidFill>
              </a:rPr>
              <a:t>Recall that the main purpose of TM law is not to protect the mark itself</a:t>
            </a:r>
            <a:r>
              <a:rPr lang="en-CA" sz="2200" dirty="0">
                <a:solidFill>
                  <a:schemeClr val="bg1"/>
                </a:solidFill>
              </a:rPr>
              <a:t>.</a:t>
            </a:r>
            <a:r>
              <a:rPr lang="en-CA" sz="2200" dirty="0">
                <a:solidFill>
                  <a:srgbClr val="FFFF00"/>
                </a:solidFill>
              </a:rPr>
              <a:t> It’s to protect the mark as representative of source</a:t>
            </a:r>
            <a:r>
              <a:rPr lang="en-CA" sz="22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189</a:t>
            </a:fld>
            <a:endParaRPr lang="en-US"/>
          </a:p>
        </p:txBody>
      </p:sp>
    </p:spTree>
    <p:extLst>
      <p:ext uri="{BB962C8B-B14F-4D97-AF65-F5344CB8AC3E}">
        <p14:creationId xmlns:p14="http://schemas.microsoft.com/office/powerpoint/2010/main" val="2226304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extLst>
              <a:ext uri="{FF2B5EF4-FFF2-40B4-BE49-F238E27FC236}">
                <a16:creationId xmlns:a16="http://schemas.microsoft.com/office/drawing/2014/main" id="{0A88C0D5-9F9A-FC4E-9AF8-ED32BBCFE1BE}"/>
              </a:ext>
            </a:extLst>
          </p:cNvPr>
          <p:cNvPicPr>
            <a:picLocks noChangeAspect="1"/>
          </p:cNvPicPr>
          <p:nvPr/>
        </p:nvPicPr>
        <p:blipFill>
          <a:blip r:embed="rId2"/>
          <a:stretch>
            <a:fillRect/>
          </a:stretch>
        </p:blipFill>
        <p:spPr>
          <a:xfrm>
            <a:off x="2795409" y="280416"/>
            <a:ext cx="3553181" cy="5447868"/>
          </a:xfrm>
          <a:prstGeom prst="rect">
            <a:avLst/>
          </a:prstGeom>
        </p:spPr>
      </p:pic>
    </p:spTree>
    <p:extLst>
      <p:ext uri="{BB962C8B-B14F-4D97-AF65-F5344CB8AC3E}">
        <p14:creationId xmlns:p14="http://schemas.microsoft.com/office/powerpoint/2010/main" val="607719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79109" y="688157"/>
            <a:ext cx="8964891" cy="5891751"/>
          </a:xfrm>
        </p:spPr>
        <p:txBody>
          <a:bodyPr>
            <a:noAutofit/>
          </a:bodyPr>
          <a:lstStyle/>
          <a:p>
            <a:pPr marL="0" indent="0">
              <a:lnSpc>
                <a:spcPct val="120000"/>
              </a:lnSpc>
              <a:buNone/>
            </a:pPr>
            <a:r>
              <a:rPr lang="en-US" i="1" dirty="0">
                <a:solidFill>
                  <a:srgbClr val="00B0F0"/>
                </a:solidFill>
              </a:rPr>
              <a:t>Veuve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r>
              <a:rPr lang="en-CA" dirty="0">
                <a:solidFill>
                  <a:schemeClr val="bg1"/>
                </a:solidFill>
              </a:rPr>
              <a:t> </a:t>
            </a:r>
          </a:p>
          <a:p>
            <a:pPr marL="0" indent="0">
              <a:lnSpc>
                <a:spcPct val="120000"/>
              </a:lnSpc>
              <a:buNone/>
            </a:pPr>
            <a:r>
              <a:rPr lang="en-CA" b="1" dirty="0">
                <a:solidFill>
                  <a:srgbClr val="FFFF00"/>
                </a:solidFill>
              </a:rPr>
              <a:t>How does the SCC keep this “super weapon” in check?</a:t>
            </a:r>
            <a:r>
              <a:rPr lang="en-CA" b="1" dirty="0">
                <a:solidFill>
                  <a:schemeClr val="bg1"/>
                </a:solidFill>
              </a:rPr>
              <a:t> </a:t>
            </a:r>
            <a:endParaRPr lang="en-CA" dirty="0">
              <a:solidFill>
                <a:schemeClr val="bg1"/>
              </a:solidFill>
            </a:endParaRPr>
          </a:p>
          <a:p>
            <a:pPr>
              <a:lnSpc>
                <a:spcPct val="120000"/>
              </a:lnSpc>
            </a:pPr>
            <a:r>
              <a:rPr lang="en-CA" dirty="0">
                <a:solidFill>
                  <a:schemeClr val="bg1"/>
                </a:solidFill>
              </a:rPr>
              <a:t>SCC says - because of its status as a super weapon, any… </a:t>
            </a:r>
          </a:p>
          <a:p>
            <a:pPr lvl="1">
              <a:lnSpc>
                <a:spcPct val="120000"/>
              </a:lnSpc>
              <a:buFont typeface="Courier New" panose="02070309020205020404" pitchFamily="49" charset="0"/>
              <a:buChar char="o"/>
            </a:pPr>
            <a:r>
              <a:rPr lang="en-CA" dirty="0">
                <a:solidFill>
                  <a:schemeClr val="bg1"/>
                </a:solidFill>
              </a:rPr>
              <a:t>Dilution should be proved by evidence</a:t>
            </a:r>
          </a:p>
          <a:p>
            <a:pPr lvl="1">
              <a:lnSpc>
                <a:spcPct val="120000"/>
              </a:lnSpc>
              <a:buFont typeface="Courier New" panose="02070309020205020404" pitchFamily="49" charset="0"/>
              <a:buChar char="o"/>
            </a:pPr>
            <a:r>
              <a:rPr lang="en-CA" dirty="0">
                <a:solidFill>
                  <a:schemeClr val="bg1"/>
                </a:solidFill>
              </a:rPr>
              <a:t>Courts should separate any anti-dilution claim into its discrete elements and require proof for each of those elements. </a:t>
            </a:r>
          </a:p>
        </p:txBody>
      </p:sp>
      <p:sp>
        <p:nvSpPr>
          <p:cNvPr id="4" name="Slide Number Placeholder 3"/>
          <p:cNvSpPr>
            <a:spLocks noGrp="1"/>
          </p:cNvSpPr>
          <p:nvPr>
            <p:ph type="sldNum" sz="quarter" idx="12"/>
          </p:nvPr>
        </p:nvSpPr>
        <p:spPr/>
        <p:txBody>
          <a:bodyPr/>
          <a:lstStyle/>
          <a:p>
            <a:fld id="{600857A6-B069-5747-8C2C-4237D03FF20B}" type="slidenum">
              <a:rPr lang="en-US" smtClean="0"/>
              <a:t>190</a:t>
            </a:fld>
            <a:endParaRPr lang="en-US"/>
          </a:p>
        </p:txBody>
      </p:sp>
      <p:pic>
        <p:nvPicPr>
          <p:cNvPr id="5" name="Picture 4" descr="A airplane that is parked on the side of a building&#10;&#10;Description automatically generated">
            <a:extLst>
              <a:ext uri="{FF2B5EF4-FFF2-40B4-BE49-F238E27FC236}">
                <a16:creationId xmlns:a16="http://schemas.microsoft.com/office/drawing/2014/main" id="{F3E209DF-A46E-D54A-B9FB-B25C7CD43C30}"/>
              </a:ext>
            </a:extLst>
          </p:cNvPr>
          <p:cNvPicPr>
            <a:picLocks noChangeAspect="1"/>
          </p:cNvPicPr>
          <p:nvPr/>
        </p:nvPicPr>
        <p:blipFill>
          <a:blip r:embed="rId3"/>
          <a:stretch>
            <a:fillRect/>
          </a:stretch>
        </p:blipFill>
        <p:spPr>
          <a:xfrm>
            <a:off x="2286000" y="3617536"/>
            <a:ext cx="4571999" cy="2188470"/>
          </a:xfrm>
          <a:prstGeom prst="rect">
            <a:avLst/>
          </a:prstGeom>
        </p:spPr>
      </p:pic>
    </p:spTree>
    <p:extLst>
      <p:ext uri="{BB962C8B-B14F-4D97-AF65-F5344CB8AC3E}">
        <p14:creationId xmlns:p14="http://schemas.microsoft.com/office/powerpoint/2010/main" val="36683818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6675"/>
            <a:ext cx="8229600" cy="66804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989814"/>
            <a:ext cx="8573678" cy="4920792"/>
          </a:xfrm>
        </p:spPr>
        <p:txBody>
          <a:bodyPr>
            <a:normAutofit/>
          </a:bodyPr>
          <a:lstStyle/>
          <a:p>
            <a:pPr marL="0" indent="0">
              <a:lnSpc>
                <a:spcPct val="100000"/>
              </a:lnSpc>
              <a:buNone/>
            </a:pPr>
            <a:r>
              <a:rPr lang="en-US" sz="2800" i="1" dirty="0" err="1">
                <a:solidFill>
                  <a:srgbClr val="00B0F0"/>
                </a:solidFill>
              </a:rPr>
              <a:t>Veuve</a:t>
            </a:r>
            <a:r>
              <a:rPr lang="en-US" sz="2800" i="1" dirty="0">
                <a:solidFill>
                  <a:srgbClr val="00B0F0"/>
                </a:solidFill>
              </a:rPr>
              <a:t> </a:t>
            </a:r>
            <a:r>
              <a:rPr lang="en-US" sz="2800" i="1" dirty="0" err="1">
                <a:solidFill>
                  <a:srgbClr val="00B0F0"/>
                </a:solidFill>
              </a:rPr>
              <a:t>Clicquot</a:t>
            </a:r>
            <a:r>
              <a:rPr lang="en-US" sz="2800" i="1" dirty="0">
                <a:solidFill>
                  <a:srgbClr val="00B0F0"/>
                </a:solidFill>
              </a:rPr>
              <a:t> </a:t>
            </a:r>
            <a:r>
              <a:rPr lang="en-US" sz="2800" i="1" dirty="0" err="1">
                <a:solidFill>
                  <a:srgbClr val="00B0F0"/>
                </a:solidFill>
              </a:rPr>
              <a:t>Ponsardin</a:t>
            </a:r>
            <a:r>
              <a:rPr lang="en-US" sz="2800" i="1" dirty="0">
                <a:solidFill>
                  <a:srgbClr val="00B0F0"/>
                </a:solidFill>
              </a:rPr>
              <a:t> v. Boutiques </a:t>
            </a:r>
            <a:r>
              <a:rPr lang="en-US" sz="2800" i="1" dirty="0" err="1">
                <a:solidFill>
                  <a:srgbClr val="00B0F0"/>
                </a:solidFill>
              </a:rPr>
              <a:t>Cliquot</a:t>
            </a:r>
            <a:r>
              <a:rPr lang="en-US" sz="2800" i="1" dirty="0">
                <a:solidFill>
                  <a:srgbClr val="00B0F0"/>
                </a:solidFill>
              </a:rPr>
              <a:t> </a:t>
            </a:r>
            <a:r>
              <a:rPr lang="en-US" sz="2800" dirty="0">
                <a:solidFill>
                  <a:schemeClr val="bg1"/>
                </a:solidFill>
              </a:rPr>
              <a:t>(SCC, 2006)</a:t>
            </a:r>
          </a:p>
          <a:p>
            <a:pPr marL="57150" indent="0">
              <a:lnSpc>
                <a:spcPct val="100000"/>
              </a:lnSpc>
              <a:buNone/>
            </a:pPr>
            <a:r>
              <a:rPr lang="en-US" sz="2800" dirty="0">
                <a:solidFill>
                  <a:schemeClr val="bg1"/>
                </a:solidFill>
              </a:rPr>
              <a:t>1) Was the Plaintiff’s registered </a:t>
            </a:r>
            <a:r>
              <a:rPr lang="en-US" sz="2800" dirty="0">
                <a:solidFill>
                  <a:srgbClr val="FFFF00"/>
                </a:solidFill>
              </a:rPr>
              <a:t>TM “used” in connection with the Defendant’s wares or services </a:t>
            </a:r>
            <a:r>
              <a:rPr lang="en-US" sz="2800" dirty="0">
                <a:solidFill>
                  <a:schemeClr val="bg1"/>
                </a:solidFill>
              </a:rPr>
              <a:t>in a way that gives </a:t>
            </a:r>
            <a:r>
              <a:rPr lang="en-US" sz="2800" dirty="0">
                <a:solidFill>
                  <a:srgbClr val="FFFF00"/>
                </a:solidFill>
              </a:rPr>
              <a:t>notice of the association</a:t>
            </a:r>
            <a:r>
              <a:rPr lang="en-US" sz="2800" dirty="0">
                <a:solidFill>
                  <a:srgbClr val="FF0000"/>
                </a:solidFill>
              </a:rPr>
              <a:t>?</a:t>
            </a:r>
          </a:p>
          <a:p>
            <a:pPr marL="57150" indent="0">
              <a:lnSpc>
                <a:spcPct val="100000"/>
              </a:lnSpc>
              <a:buNone/>
            </a:pPr>
            <a:r>
              <a:rPr lang="en-US" sz="2800" dirty="0">
                <a:solidFill>
                  <a:schemeClr val="bg1"/>
                </a:solidFill>
              </a:rPr>
              <a:t>2) Is the Plaintiff’s registered </a:t>
            </a:r>
            <a:r>
              <a:rPr lang="en-US" sz="2800" dirty="0">
                <a:solidFill>
                  <a:srgbClr val="FFFF00"/>
                </a:solidFill>
              </a:rPr>
              <a:t>TM sufficiently well-known </a:t>
            </a:r>
            <a:r>
              <a:rPr lang="en-US" sz="2800" dirty="0">
                <a:solidFill>
                  <a:schemeClr val="bg1"/>
                </a:solidFill>
              </a:rPr>
              <a:t>to have </a:t>
            </a:r>
            <a:r>
              <a:rPr lang="en-US" sz="2800" dirty="0">
                <a:solidFill>
                  <a:srgbClr val="FFFF00"/>
                </a:solidFill>
              </a:rPr>
              <a:t>significant goodwill </a:t>
            </a:r>
            <a:r>
              <a:rPr lang="en-US" sz="2800" dirty="0">
                <a:solidFill>
                  <a:schemeClr val="bg1"/>
                </a:solidFill>
              </a:rPr>
              <a:t>attached to it</a:t>
            </a:r>
            <a:r>
              <a:rPr lang="en-US" sz="2800" dirty="0">
                <a:solidFill>
                  <a:srgbClr val="FF0000"/>
                </a:solidFill>
              </a:rPr>
              <a:t>?</a:t>
            </a:r>
          </a:p>
          <a:p>
            <a:pPr marL="57150" indent="0">
              <a:lnSpc>
                <a:spcPct val="100000"/>
              </a:lnSpc>
              <a:buNone/>
            </a:pPr>
            <a:r>
              <a:rPr lang="en-US" sz="2800" dirty="0">
                <a:solidFill>
                  <a:schemeClr val="bg1"/>
                </a:solidFill>
              </a:rPr>
              <a:t>3) Is the Plaintiff’s </a:t>
            </a:r>
            <a:r>
              <a:rPr lang="en-US" sz="2800" dirty="0">
                <a:solidFill>
                  <a:srgbClr val="FFFF00"/>
                </a:solidFill>
              </a:rPr>
              <a:t>mark used in a manner likely to have an effect on that goodwill</a:t>
            </a:r>
            <a:r>
              <a:rPr lang="en-US" sz="2800" dirty="0">
                <a:solidFill>
                  <a:srgbClr val="FF0000"/>
                </a:solidFill>
              </a:rPr>
              <a:t>?</a:t>
            </a:r>
          </a:p>
          <a:p>
            <a:pPr marL="57150" indent="0">
              <a:lnSpc>
                <a:spcPct val="100000"/>
              </a:lnSpc>
              <a:buNone/>
            </a:pPr>
            <a:r>
              <a:rPr lang="en-US" sz="2800" dirty="0">
                <a:solidFill>
                  <a:schemeClr val="bg1"/>
                </a:solidFill>
              </a:rPr>
              <a:t>4) Is the likely effect to </a:t>
            </a:r>
            <a:r>
              <a:rPr lang="en-US" sz="2800" dirty="0">
                <a:solidFill>
                  <a:srgbClr val="FFFF00"/>
                </a:solidFill>
              </a:rPr>
              <a:t>depreciate the value of the goodwill</a:t>
            </a:r>
            <a:r>
              <a:rPr lang="en-US" sz="28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191</a:t>
            </a:fld>
            <a:endParaRPr lang="en-US"/>
          </a:p>
        </p:txBody>
      </p:sp>
    </p:spTree>
    <p:extLst>
      <p:ext uri="{BB962C8B-B14F-4D97-AF65-F5344CB8AC3E}">
        <p14:creationId xmlns:p14="http://schemas.microsoft.com/office/powerpoint/2010/main" val="91846064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6102"/>
            <a:ext cx="8229600" cy="743457"/>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457199" y="829559"/>
            <a:ext cx="8601959" cy="5090473"/>
          </a:xfrm>
        </p:spPr>
        <p:txBody>
          <a:bodyPr>
            <a:normAutofit lnSpcReduction="10000"/>
          </a:bodyPr>
          <a:lstStyle/>
          <a:p>
            <a:pPr marL="0" indent="0">
              <a:lnSpc>
                <a:spcPct val="100000"/>
              </a:lnSpc>
              <a:buNone/>
            </a:pPr>
            <a:r>
              <a:rPr lang="en-US" sz="2200" i="1" dirty="0" err="1">
                <a:solidFill>
                  <a:srgbClr val="00B0F0"/>
                </a:solidFill>
              </a:rPr>
              <a:t>Veuve</a:t>
            </a:r>
            <a:r>
              <a:rPr lang="en-US" sz="2200" i="1" dirty="0">
                <a:solidFill>
                  <a:srgbClr val="00B0F0"/>
                </a:solidFill>
              </a:rPr>
              <a:t> </a:t>
            </a:r>
            <a:r>
              <a:rPr lang="en-US" sz="2200" i="1" dirty="0" err="1">
                <a:solidFill>
                  <a:srgbClr val="00B0F0"/>
                </a:solidFill>
              </a:rPr>
              <a:t>Clicquot</a:t>
            </a:r>
            <a:r>
              <a:rPr lang="en-US" sz="2200" i="1" dirty="0">
                <a:solidFill>
                  <a:srgbClr val="00B0F0"/>
                </a:solidFill>
              </a:rPr>
              <a:t> </a:t>
            </a:r>
            <a:r>
              <a:rPr lang="en-US" sz="2200" i="1" dirty="0" err="1">
                <a:solidFill>
                  <a:srgbClr val="00B0F0"/>
                </a:solidFill>
              </a:rPr>
              <a:t>Ponsardin</a:t>
            </a:r>
            <a:r>
              <a:rPr lang="en-US" sz="2200" i="1" dirty="0">
                <a:solidFill>
                  <a:srgbClr val="00B0F0"/>
                </a:solidFill>
              </a:rPr>
              <a:t> v. Boutiques </a:t>
            </a:r>
            <a:r>
              <a:rPr lang="en-US" sz="2200" i="1" dirty="0" err="1">
                <a:solidFill>
                  <a:srgbClr val="00B0F0"/>
                </a:solidFill>
              </a:rPr>
              <a:t>Cliquot</a:t>
            </a:r>
            <a:r>
              <a:rPr lang="en-US" sz="2200" i="1" dirty="0">
                <a:solidFill>
                  <a:srgbClr val="00B0F0"/>
                </a:solidFill>
              </a:rPr>
              <a:t> </a:t>
            </a:r>
            <a:r>
              <a:rPr lang="en-US" sz="2200" i="1" dirty="0">
                <a:solidFill>
                  <a:schemeClr val="bg1"/>
                </a:solidFill>
              </a:rPr>
              <a:t>(SCC, 2006)</a:t>
            </a:r>
          </a:p>
          <a:p>
            <a:pPr marL="0" indent="0">
              <a:lnSpc>
                <a:spcPct val="100000"/>
              </a:lnSpc>
              <a:buNone/>
            </a:pPr>
            <a:r>
              <a:rPr lang="en-CA" sz="2200" b="1" dirty="0">
                <a:solidFill>
                  <a:srgbClr val="FFFF00"/>
                </a:solidFill>
              </a:rPr>
              <a:t>THE TEST FOR S. 22…Test to use when evaluating s. 22 claims.</a:t>
            </a:r>
            <a:endParaRPr lang="en-CA" sz="2200" dirty="0">
              <a:solidFill>
                <a:srgbClr val="FFFF00"/>
              </a:solidFill>
            </a:endParaRPr>
          </a:p>
          <a:p>
            <a:pPr marL="0" indent="0">
              <a:lnSpc>
                <a:spcPct val="100000"/>
              </a:lnSpc>
              <a:buNone/>
            </a:pPr>
            <a:r>
              <a:rPr lang="en-CA" sz="2200" b="1" dirty="0">
                <a:solidFill>
                  <a:srgbClr val="FF0000"/>
                </a:solidFill>
              </a:rPr>
              <a:t>S. 22 has four elements</a:t>
            </a:r>
            <a:endParaRPr lang="en-CA" sz="2200" dirty="0">
              <a:solidFill>
                <a:srgbClr val="FF0000"/>
              </a:solidFill>
            </a:endParaRPr>
          </a:p>
          <a:p>
            <a:pPr marL="57150" indent="0">
              <a:lnSpc>
                <a:spcPct val="100000"/>
              </a:lnSpc>
              <a:buNone/>
            </a:pPr>
            <a:r>
              <a:rPr lang="en-CA" sz="2200" b="1" dirty="0">
                <a:solidFill>
                  <a:schemeClr val="bg1"/>
                </a:solidFill>
              </a:rPr>
              <a:t>1) T</a:t>
            </a:r>
            <a:r>
              <a:rPr lang="en-CA" sz="2200" dirty="0">
                <a:solidFill>
                  <a:schemeClr val="bg1"/>
                </a:solidFill>
              </a:rPr>
              <a:t>hat a claimant's </a:t>
            </a:r>
            <a:r>
              <a:rPr lang="en-CA" sz="2200" dirty="0">
                <a:solidFill>
                  <a:srgbClr val="FFFF00"/>
                </a:solidFill>
              </a:rPr>
              <a:t>registered trade-mark was used by the defendant in connection with wares or services in a way that gives notice of the association</a:t>
            </a:r>
            <a:r>
              <a:rPr lang="en-CA" sz="2200" dirty="0">
                <a:solidFill>
                  <a:schemeClr val="bg1"/>
                </a:solidFill>
              </a:rPr>
              <a:t>; does not matter whether or not those wares and services are competitive with those of the claimant.</a:t>
            </a:r>
          </a:p>
          <a:p>
            <a:pPr marL="57150" indent="0">
              <a:lnSpc>
                <a:spcPct val="100000"/>
              </a:lnSpc>
              <a:buNone/>
            </a:pPr>
            <a:r>
              <a:rPr lang="en-CA" sz="2200" dirty="0">
                <a:solidFill>
                  <a:schemeClr val="bg1"/>
                </a:solidFill>
              </a:rPr>
              <a:t>2) That the claimant's </a:t>
            </a:r>
            <a:r>
              <a:rPr lang="en-CA" sz="2200" dirty="0">
                <a:solidFill>
                  <a:srgbClr val="FFFF00"/>
                </a:solidFill>
              </a:rPr>
              <a:t>registered trade-mark is sufficiently well known to have significant goodwill</a:t>
            </a:r>
            <a:r>
              <a:rPr lang="en-CA" sz="2200" dirty="0">
                <a:solidFill>
                  <a:schemeClr val="bg1"/>
                </a:solidFill>
              </a:rPr>
              <a:t> attached to it. Canada’s dilution/depreciation provision doesn’t require the mark to be famous (difference between US, European laws)</a:t>
            </a:r>
          </a:p>
          <a:p>
            <a:pPr marL="57150" indent="0">
              <a:lnSpc>
                <a:spcPct val="100000"/>
              </a:lnSpc>
              <a:buNone/>
            </a:pPr>
            <a:r>
              <a:rPr lang="en-CA" sz="2200" dirty="0">
                <a:solidFill>
                  <a:schemeClr val="bg1"/>
                </a:solidFill>
              </a:rPr>
              <a:t>3) The claimant’s </a:t>
            </a:r>
            <a:r>
              <a:rPr lang="en-CA" sz="2200" dirty="0">
                <a:solidFill>
                  <a:srgbClr val="FFFF00"/>
                </a:solidFill>
              </a:rPr>
              <a:t>mark used in a manner </a:t>
            </a:r>
            <a:r>
              <a:rPr lang="en-CA" sz="2200" i="1" dirty="0">
                <a:solidFill>
                  <a:srgbClr val="FFFF00"/>
                </a:solidFill>
              </a:rPr>
              <a:t>likely</a:t>
            </a:r>
            <a:r>
              <a:rPr lang="en-CA" sz="2200" dirty="0">
                <a:solidFill>
                  <a:srgbClr val="FFFF00"/>
                </a:solidFill>
              </a:rPr>
              <a:t> to have an effect on that goodwill</a:t>
            </a:r>
            <a:r>
              <a:rPr lang="en-CA" sz="2200" dirty="0">
                <a:solidFill>
                  <a:schemeClr val="bg1"/>
                </a:solidFill>
              </a:rPr>
              <a:t> (i.e. </a:t>
            </a:r>
            <a:r>
              <a:rPr lang="en-CA" sz="2200" dirty="0">
                <a:solidFill>
                  <a:srgbClr val="FF0000"/>
                </a:solidFill>
              </a:rPr>
              <a:t>linkage</a:t>
            </a:r>
            <a:r>
              <a:rPr lang="en-CA" sz="2200" dirty="0">
                <a:solidFill>
                  <a:schemeClr val="bg1"/>
                </a:solidFill>
              </a:rPr>
              <a:t>) </a:t>
            </a:r>
          </a:p>
          <a:p>
            <a:pPr marL="57150" indent="0">
              <a:lnSpc>
                <a:spcPct val="100000"/>
              </a:lnSpc>
              <a:buNone/>
            </a:pPr>
            <a:r>
              <a:rPr lang="en-CA" sz="2200" dirty="0">
                <a:solidFill>
                  <a:schemeClr val="bg1"/>
                </a:solidFill>
              </a:rPr>
              <a:t>4) </a:t>
            </a:r>
            <a:r>
              <a:rPr lang="en-CA" sz="2200" dirty="0">
                <a:solidFill>
                  <a:srgbClr val="FF0000"/>
                </a:solidFill>
              </a:rPr>
              <a:t>Likely effect </a:t>
            </a:r>
            <a:r>
              <a:rPr lang="en-CA" sz="2200" dirty="0">
                <a:solidFill>
                  <a:srgbClr val="FFFF00"/>
                </a:solidFill>
              </a:rPr>
              <a:t>would be to </a:t>
            </a:r>
            <a:r>
              <a:rPr lang="en-CA" sz="2200" dirty="0">
                <a:solidFill>
                  <a:srgbClr val="FF0000"/>
                </a:solidFill>
              </a:rPr>
              <a:t>depreciate</a:t>
            </a:r>
            <a:r>
              <a:rPr lang="en-CA" sz="2200" dirty="0">
                <a:solidFill>
                  <a:schemeClr val="bg1"/>
                </a:solidFill>
              </a:rPr>
              <a:t> </a:t>
            </a:r>
            <a:r>
              <a:rPr lang="en-CA" sz="2200" dirty="0">
                <a:solidFill>
                  <a:srgbClr val="FFFF00"/>
                </a:solidFill>
              </a:rPr>
              <a:t>the value of its goodwill</a:t>
            </a:r>
          </a:p>
          <a:p>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192</a:t>
            </a:fld>
            <a:endParaRPr lang="en-US"/>
          </a:p>
        </p:txBody>
      </p:sp>
    </p:spTree>
    <p:extLst>
      <p:ext uri="{BB962C8B-B14F-4D97-AF65-F5344CB8AC3E}">
        <p14:creationId xmlns:p14="http://schemas.microsoft.com/office/powerpoint/2010/main" val="80296626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3809"/>
            <a:ext cx="8229600" cy="762310"/>
          </a:xfrm>
        </p:spPr>
        <p:txBody>
          <a:bodyPr>
            <a:normAutofit fontScale="90000"/>
          </a:bodyPr>
          <a:lstStyle/>
          <a:p>
            <a:r>
              <a:rPr lang="en-US" sz="4900" b="1" dirty="0">
                <a:solidFill>
                  <a:srgbClr val="FFFF00"/>
                </a:solidFill>
              </a:rPr>
              <a:t>Trademarks</a:t>
            </a:r>
            <a:r>
              <a:rPr lang="en-US" sz="4900" b="1" dirty="0">
                <a:solidFill>
                  <a:srgbClr val="FF0000"/>
                </a:solidFill>
              </a:rPr>
              <a:t>:</a:t>
            </a:r>
            <a:r>
              <a:rPr lang="en-US" sz="4900" b="1" dirty="0">
                <a:solidFill>
                  <a:srgbClr val="FFFF00"/>
                </a:solidFill>
              </a:rPr>
              <a:t> </a:t>
            </a:r>
            <a:r>
              <a:rPr lang="en-US" sz="4900" dirty="0">
                <a:solidFill>
                  <a:schemeClr val="bg1"/>
                </a:solidFill>
              </a:rPr>
              <a:t>Infringement </a:t>
            </a:r>
            <a:r>
              <a:rPr lang="en-US" b="1" dirty="0"/>
              <a:t>	</a:t>
            </a:r>
          </a:p>
        </p:txBody>
      </p:sp>
      <p:sp>
        <p:nvSpPr>
          <p:cNvPr id="2" name="Content Placeholder 1"/>
          <p:cNvSpPr>
            <a:spLocks noGrp="1"/>
          </p:cNvSpPr>
          <p:nvPr>
            <p:ph idx="1"/>
          </p:nvPr>
        </p:nvSpPr>
        <p:spPr>
          <a:xfrm>
            <a:off x="457200" y="1197204"/>
            <a:ext cx="8545398" cy="4552339"/>
          </a:xfrm>
        </p:spPr>
        <p:txBody>
          <a:bodyPr>
            <a:normAutofit/>
          </a:bodyPr>
          <a:lstStyle/>
          <a:p>
            <a:pPr marL="0" indent="0">
              <a:lnSpc>
                <a:spcPct val="100000"/>
              </a:lnSpc>
              <a:buNone/>
            </a:pPr>
            <a:r>
              <a:rPr lang="en-US" sz="3200" i="1" dirty="0" err="1">
                <a:solidFill>
                  <a:srgbClr val="00B0F0"/>
                </a:solidFill>
              </a:rPr>
              <a:t>Veuve</a:t>
            </a:r>
            <a:r>
              <a:rPr lang="en-US" sz="3200" i="1" dirty="0">
                <a:solidFill>
                  <a:srgbClr val="00B0F0"/>
                </a:solidFill>
              </a:rPr>
              <a:t> </a:t>
            </a:r>
            <a:r>
              <a:rPr lang="en-US" sz="3200" i="1" dirty="0" err="1">
                <a:solidFill>
                  <a:srgbClr val="00B0F0"/>
                </a:solidFill>
              </a:rPr>
              <a:t>Clicquot</a:t>
            </a:r>
            <a:r>
              <a:rPr lang="en-US" sz="3200" i="1" dirty="0">
                <a:solidFill>
                  <a:srgbClr val="00B0F0"/>
                </a:solidFill>
              </a:rPr>
              <a:t> </a:t>
            </a:r>
            <a:r>
              <a:rPr lang="en-US" sz="3200" i="1" dirty="0" err="1">
                <a:solidFill>
                  <a:srgbClr val="00B0F0"/>
                </a:solidFill>
              </a:rPr>
              <a:t>Ponsardin</a:t>
            </a:r>
            <a:r>
              <a:rPr lang="en-US" sz="3200" i="1" dirty="0">
                <a:solidFill>
                  <a:srgbClr val="00B0F0"/>
                </a:solidFill>
              </a:rPr>
              <a:t> v. Boutiques </a:t>
            </a:r>
            <a:r>
              <a:rPr lang="en-US" sz="3200" i="1" dirty="0" err="1">
                <a:solidFill>
                  <a:srgbClr val="00B0F0"/>
                </a:solidFill>
              </a:rPr>
              <a:t>Cliquot</a:t>
            </a:r>
            <a:r>
              <a:rPr lang="en-US" sz="3200" i="1" dirty="0">
                <a:solidFill>
                  <a:srgbClr val="00B0F0"/>
                </a:solidFill>
              </a:rPr>
              <a:t> </a:t>
            </a:r>
            <a:r>
              <a:rPr lang="en-US" sz="3200" i="1" dirty="0">
                <a:solidFill>
                  <a:schemeClr val="bg1"/>
                </a:solidFill>
              </a:rPr>
              <a:t>(SCC, 2006)</a:t>
            </a:r>
          </a:p>
          <a:p>
            <a:pPr marL="0" indent="0">
              <a:lnSpc>
                <a:spcPct val="100000"/>
              </a:lnSpc>
              <a:buNone/>
            </a:pPr>
            <a:r>
              <a:rPr lang="en-US" sz="3200" dirty="0">
                <a:solidFill>
                  <a:srgbClr val="FF0000"/>
                </a:solidFill>
              </a:rPr>
              <a:t>1) </a:t>
            </a:r>
            <a:r>
              <a:rPr lang="en-US" sz="3200" dirty="0">
                <a:solidFill>
                  <a:srgbClr val="FFFF00"/>
                </a:solidFill>
              </a:rPr>
              <a:t>Was</a:t>
            </a:r>
            <a:r>
              <a:rPr lang="en-US" sz="3200" dirty="0">
                <a:solidFill>
                  <a:schemeClr val="bg1"/>
                </a:solidFill>
              </a:rPr>
              <a:t> the Plaintiff’s </a:t>
            </a:r>
            <a:r>
              <a:rPr lang="en-US" sz="3200" dirty="0">
                <a:solidFill>
                  <a:srgbClr val="FFFF00"/>
                </a:solidFill>
              </a:rPr>
              <a:t>registered TM “used” in connection with the Defendant’s wares or services in a way that gives notice of the association</a:t>
            </a:r>
            <a:r>
              <a:rPr lang="en-US" sz="3200" dirty="0">
                <a:solidFill>
                  <a:srgbClr val="FF0000"/>
                </a:solidFill>
              </a:rPr>
              <a:t>?</a:t>
            </a:r>
          </a:p>
          <a:p>
            <a:pPr>
              <a:lnSpc>
                <a:spcPct val="100000"/>
              </a:lnSpc>
            </a:pPr>
            <a:r>
              <a:rPr lang="en-US" sz="3200" dirty="0">
                <a:solidFill>
                  <a:schemeClr val="bg1"/>
                </a:solidFill>
              </a:rPr>
              <a:t>“Use” as defined in s. 4</a:t>
            </a:r>
          </a:p>
          <a:p>
            <a:pPr>
              <a:lnSpc>
                <a:spcPct val="100000"/>
              </a:lnSpc>
            </a:pPr>
            <a:r>
              <a:rPr lang="en-US" sz="3200" dirty="0">
                <a:solidFill>
                  <a:schemeClr val="bg1"/>
                </a:solidFill>
              </a:rPr>
              <a:t>Would the casual observer recognize the mark used by the Defendant as the mark of the P</a:t>
            </a:r>
            <a:r>
              <a:rPr lang="en-US" sz="3200" dirty="0">
                <a:solidFill>
                  <a:srgbClr val="FF0000"/>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193</a:t>
            </a:fld>
            <a:endParaRPr lang="en-US"/>
          </a:p>
        </p:txBody>
      </p:sp>
    </p:spTree>
    <p:extLst>
      <p:ext uri="{BB962C8B-B14F-4D97-AF65-F5344CB8AC3E}">
        <p14:creationId xmlns:p14="http://schemas.microsoft.com/office/powerpoint/2010/main" val="394588356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0256" y="86102"/>
            <a:ext cx="8229600" cy="40409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p>
        </p:txBody>
      </p:sp>
      <p:sp>
        <p:nvSpPr>
          <p:cNvPr id="2" name="Content Placeholder 1"/>
          <p:cNvSpPr>
            <a:spLocks noGrp="1"/>
          </p:cNvSpPr>
          <p:nvPr>
            <p:ph idx="1"/>
          </p:nvPr>
        </p:nvSpPr>
        <p:spPr>
          <a:xfrm>
            <a:off x="160256" y="565608"/>
            <a:ext cx="8983744" cy="5373279"/>
          </a:xfrm>
        </p:spPr>
        <p:txBody>
          <a:bodyPr>
            <a:normAutofit fontScale="92500" lnSpcReduction="20000"/>
          </a:bodyPr>
          <a:lstStyle/>
          <a:p>
            <a:pPr marL="0" indent="0">
              <a:lnSpc>
                <a:spcPct val="120000"/>
              </a:lnSpc>
              <a:buNone/>
            </a:pPr>
            <a:r>
              <a:rPr lang="en-US" i="1" dirty="0" err="1">
                <a:solidFill>
                  <a:srgbClr val="00B0F0"/>
                </a:solidFill>
              </a:rPr>
              <a:t>Veuve</a:t>
            </a:r>
            <a:r>
              <a:rPr lang="en-US" i="1" dirty="0">
                <a:solidFill>
                  <a:srgbClr val="00B0F0"/>
                </a:solidFill>
              </a:rPr>
              <a:t>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p>
          <a:p>
            <a:pPr marL="0" indent="0">
              <a:lnSpc>
                <a:spcPct val="120000"/>
              </a:lnSpc>
              <a:buNone/>
            </a:pPr>
            <a:r>
              <a:rPr lang="en-CA" dirty="0">
                <a:solidFill>
                  <a:schemeClr val="bg1"/>
                </a:solidFill>
              </a:rPr>
              <a:t>1) Use of the claimant’s registered mark</a:t>
            </a:r>
          </a:p>
          <a:p>
            <a:pPr>
              <a:lnSpc>
                <a:spcPct val="120000"/>
              </a:lnSpc>
            </a:pPr>
            <a:r>
              <a:rPr lang="en-CA" dirty="0">
                <a:solidFill>
                  <a:schemeClr val="bg1"/>
                </a:solidFill>
              </a:rPr>
              <a:t>“</a:t>
            </a:r>
            <a:r>
              <a:rPr lang="en-CA" dirty="0">
                <a:solidFill>
                  <a:srgbClr val="FFFF00"/>
                </a:solidFill>
              </a:rPr>
              <a:t>Use</a:t>
            </a:r>
            <a:r>
              <a:rPr lang="en-CA" dirty="0">
                <a:solidFill>
                  <a:schemeClr val="bg1"/>
                </a:solidFill>
              </a:rPr>
              <a:t>” defined in </a:t>
            </a:r>
            <a:r>
              <a:rPr lang="en-CA" dirty="0">
                <a:solidFill>
                  <a:srgbClr val="FF0000"/>
                </a:solidFill>
              </a:rPr>
              <a:t>s. 4</a:t>
            </a:r>
          </a:p>
          <a:p>
            <a:pPr>
              <a:lnSpc>
                <a:spcPct val="120000"/>
              </a:lnSpc>
            </a:pPr>
            <a:r>
              <a:rPr lang="en-CA" dirty="0">
                <a:solidFill>
                  <a:schemeClr val="bg1"/>
                </a:solidFill>
              </a:rPr>
              <a:t>“Use”, </a:t>
            </a:r>
            <a:r>
              <a:rPr lang="en-CA" dirty="0">
                <a:solidFill>
                  <a:srgbClr val="FFFF00"/>
                </a:solidFill>
              </a:rPr>
              <a:t>if for wares, marked on the wares </a:t>
            </a:r>
            <a:r>
              <a:rPr lang="en-CA" dirty="0">
                <a:solidFill>
                  <a:schemeClr val="bg1"/>
                </a:solidFill>
              </a:rPr>
              <a:t>themselves </a:t>
            </a:r>
            <a:r>
              <a:rPr lang="en-CA" dirty="0">
                <a:solidFill>
                  <a:srgbClr val="FF0000"/>
                </a:solidFill>
              </a:rPr>
              <a:t>or</a:t>
            </a:r>
            <a:r>
              <a:rPr lang="en-CA" dirty="0">
                <a:solidFill>
                  <a:schemeClr val="bg1"/>
                </a:solidFill>
              </a:rPr>
              <a:t> on </a:t>
            </a:r>
            <a:r>
              <a:rPr lang="en-CA" dirty="0">
                <a:solidFill>
                  <a:srgbClr val="FFFF00"/>
                </a:solidFill>
              </a:rPr>
              <a:t>packaging</a:t>
            </a:r>
            <a:r>
              <a:rPr lang="en-CA" dirty="0">
                <a:solidFill>
                  <a:schemeClr val="bg1"/>
                </a:solidFill>
              </a:rPr>
              <a:t> </a:t>
            </a:r>
            <a:r>
              <a:rPr lang="en-CA" dirty="0">
                <a:solidFill>
                  <a:srgbClr val="FF0000"/>
                </a:solidFill>
              </a:rPr>
              <a:t>or </a:t>
            </a:r>
            <a:r>
              <a:rPr lang="en-CA" dirty="0">
                <a:solidFill>
                  <a:schemeClr val="bg1"/>
                </a:solidFill>
              </a:rPr>
              <a:t>in any </a:t>
            </a:r>
            <a:r>
              <a:rPr lang="en-CA" dirty="0">
                <a:solidFill>
                  <a:srgbClr val="FFFF00"/>
                </a:solidFill>
              </a:rPr>
              <a:t>other manner so associated </a:t>
            </a:r>
            <a:r>
              <a:rPr lang="en-CA" dirty="0">
                <a:solidFill>
                  <a:schemeClr val="bg1"/>
                </a:solidFill>
              </a:rPr>
              <a:t>with the wares that </a:t>
            </a:r>
            <a:r>
              <a:rPr lang="en-CA" dirty="0">
                <a:solidFill>
                  <a:srgbClr val="FF0000"/>
                </a:solidFill>
              </a:rPr>
              <a:t>notice of the association </a:t>
            </a:r>
            <a:r>
              <a:rPr lang="en-CA" dirty="0">
                <a:solidFill>
                  <a:schemeClr val="bg1"/>
                </a:solidFill>
              </a:rPr>
              <a:t>is given  </a:t>
            </a:r>
          </a:p>
          <a:p>
            <a:pPr>
              <a:lnSpc>
                <a:spcPct val="120000"/>
              </a:lnSpc>
            </a:pPr>
            <a:r>
              <a:rPr lang="en-CA" dirty="0">
                <a:solidFill>
                  <a:schemeClr val="bg1"/>
                </a:solidFill>
              </a:rPr>
              <a:t>Important to note that the </a:t>
            </a:r>
            <a:r>
              <a:rPr lang="en-CA" dirty="0">
                <a:solidFill>
                  <a:srgbClr val="FFFF00"/>
                </a:solidFill>
              </a:rPr>
              <a:t>fact</a:t>
            </a:r>
            <a:r>
              <a:rPr lang="en-CA" dirty="0">
                <a:solidFill>
                  <a:schemeClr val="bg1"/>
                </a:solidFill>
              </a:rPr>
              <a:t> that </a:t>
            </a:r>
            <a:r>
              <a:rPr lang="en-CA" dirty="0" err="1">
                <a:solidFill>
                  <a:srgbClr val="FFFF00"/>
                </a:solidFill>
              </a:rPr>
              <a:t>Cliquot</a:t>
            </a:r>
            <a:r>
              <a:rPr lang="en-CA" dirty="0">
                <a:solidFill>
                  <a:srgbClr val="FFFF00"/>
                </a:solidFill>
              </a:rPr>
              <a:t> was spelled differently does not </a:t>
            </a:r>
            <a:r>
              <a:rPr lang="en-CA" dirty="0">
                <a:solidFill>
                  <a:schemeClr val="bg1"/>
                </a:solidFill>
              </a:rPr>
              <a:t>by itself </a:t>
            </a:r>
            <a:r>
              <a:rPr lang="en-CA" dirty="0">
                <a:solidFill>
                  <a:srgbClr val="FFFF00"/>
                </a:solidFill>
              </a:rPr>
              <a:t>mean</a:t>
            </a:r>
            <a:r>
              <a:rPr lang="en-CA" dirty="0">
                <a:solidFill>
                  <a:schemeClr val="bg1"/>
                </a:solidFill>
              </a:rPr>
              <a:t> that the </a:t>
            </a:r>
            <a:r>
              <a:rPr lang="en-CA" dirty="0">
                <a:solidFill>
                  <a:srgbClr val="FFFF00"/>
                </a:solidFill>
              </a:rPr>
              <a:t>TM was not used</a:t>
            </a:r>
            <a:r>
              <a:rPr lang="en-CA" dirty="0">
                <a:solidFill>
                  <a:schemeClr val="bg1"/>
                </a:solidFill>
              </a:rPr>
              <a:t>. What matters is </a:t>
            </a:r>
            <a:r>
              <a:rPr lang="en-CA" dirty="0">
                <a:solidFill>
                  <a:srgbClr val="FFFF00"/>
                </a:solidFill>
              </a:rPr>
              <a:t>would</a:t>
            </a:r>
            <a:r>
              <a:rPr lang="en-CA" dirty="0">
                <a:solidFill>
                  <a:schemeClr val="bg1"/>
                </a:solidFill>
              </a:rPr>
              <a:t> the </a:t>
            </a:r>
            <a:r>
              <a:rPr lang="en-CA" i="1" dirty="0">
                <a:solidFill>
                  <a:srgbClr val="FFFF00"/>
                </a:solidFill>
              </a:rPr>
              <a:t>casual observer</a:t>
            </a:r>
            <a:r>
              <a:rPr lang="en-CA" dirty="0">
                <a:solidFill>
                  <a:schemeClr val="bg1"/>
                </a:solidFill>
              </a:rPr>
              <a:t> </a:t>
            </a:r>
            <a:r>
              <a:rPr lang="en-CA" dirty="0">
                <a:solidFill>
                  <a:srgbClr val="FF0000"/>
                </a:solidFill>
              </a:rPr>
              <a:t>recognize the mark</a:t>
            </a:r>
            <a:r>
              <a:rPr lang="en-CA" dirty="0">
                <a:solidFill>
                  <a:schemeClr val="bg1"/>
                </a:solidFill>
              </a:rPr>
              <a:t> used by the Respondent as the mark of the Appellant (IE Coke, </a:t>
            </a:r>
            <a:r>
              <a:rPr lang="en-CA" dirty="0" err="1">
                <a:solidFill>
                  <a:schemeClr val="bg1"/>
                </a:solidFill>
              </a:rPr>
              <a:t>Koke</a:t>
            </a:r>
            <a:r>
              <a:rPr lang="en-CA" dirty="0">
                <a:solidFill>
                  <a:schemeClr val="bg1"/>
                </a:solidFill>
              </a:rPr>
              <a:t>).</a:t>
            </a:r>
          </a:p>
          <a:p>
            <a:pPr>
              <a:lnSpc>
                <a:spcPct val="120000"/>
              </a:lnSpc>
            </a:pPr>
            <a:r>
              <a:rPr lang="en-CA" dirty="0">
                <a:solidFill>
                  <a:srgbClr val="FFFF00"/>
                </a:solidFill>
              </a:rPr>
              <a:t>Trial Judge held that a consumer who saw the word </a:t>
            </a:r>
            <a:r>
              <a:rPr lang="en-CA" dirty="0" err="1">
                <a:solidFill>
                  <a:srgbClr val="FFFF00"/>
                </a:solidFill>
              </a:rPr>
              <a:t>cliquot</a:t>
            </a:r>
            <a:r>
              <a:rPr lang="en-CA" dirty="0">
                <a:solidFill>
                  <a:srgbClr val="FFFF00"/>
                </a:solidFill>
              </a:rPr>
              <a:t> used in the D’s stores </a:t>
            </a:r>
            <a:r>
              <a:rPr lang="en-CA" dirty="0">
                <a:solidFill>
                  <a:srgbClr val="FF0000"/>
                </a:solidFill>
              </a:rPr>
              <a:t>WOULD NOT MAKE ANY ASSOCIATION </a:t>
            </a:r>
            <a:r>
              <a:rPr lang="en-CA" dirty="0">
                <a:solidFill>
                  <a:schemeClr val="bg1"/>
                </a:solidFill>
              </a:rPr>
              <a:t>with the Plaintiff’s mark. </a:t>
            </a:r>
            <a:r>
              <a:rPr lang="en-CA" dirty="0">
                <a:solidFill>
                  <a:srgbClr val="FFFF00"/>
                </a:solidFill>
              </a:rPr>
              <a:t>Accordingly, there is </a:t>
            </a:r>
            <a:r>
              <a:rPr lang="en-CA" dirty="0">
                <a:solidFill>
                  <a:srgbClr val="FF0000"/>
                </a:solidFill>
              </a:rPr>
              <a:t>NO USE </a:t>
            </a:r>
            <a:r>
              <a:rPr lang="en-CA" dirty="0">
                <a:solidFill>
                  <a:schemeClr val="bg1"/>
                </a:solidFill>
              </a:rPr>
              <a:t>for services pursuant to s. 4.</a:t>
            </a:r>
          </a:p>
          <a:p>
            <a:pPr>
              <a:lnSpc>
                <a:spcPct val="120000"/>
              </a:lnSpc>
            </a:pPr>
            <a:r>
              <a:rPr lang="en-CA" dirty="0">
                <a:solidFill>
                  <a:srgbClr val="FFFF00"/>
                </a:solidFill>
              </a:rPr>
              <a:t>Without a link </a:t>
            </a:r>
            <a:r>
              <a:rPr lang="en-CA" dirty="0">
                <a:solidFill>
                  <a:schemeClr val="bg1"/>
                </a:solidFill>
              </a:rPr>
              <a:t>between the respondents’ store and the Veuve </a:t>
            </a:r>
            <a:r>
              <a:rPr lang="en-CA" dirty="0" err="1">
                <a:solidFill>
                  <a:schemeClr val="bg1"/>
                </a:solidFill>
              </a:rPr>
              <a:t>Clicquot</a:t>
            </a:r>
            <a:r>
              <a:rPr lang="en-CA" dirty="0">
                <a:solidFill>
                  <a:schemeClr val="bg1"/>
                </a:solidFill>
              </a:rPr>
              <a:t> mark, the </a:t>
            </a:r>
            <a:r>
              <a:rPr lang="en-CA" dirty="0">
                <a:solidFill>
                  <a:srgbClr val="FFFF00"/>
                </a:solidFill>
              </a:rPr>
              <a:t>Veuve </a:t>
            </a:r>
            <a:r>
              <a:rPr lang="en-CA" dirty="0" err="1">
                <a:solidFill>
                  <a:srgbClr val="FFFF00"/>
                </a:solidFill>
              </a:rPr>
              <a:t>Clicquot</a:t>
            </a:r>
            <a:r>
              <a:rPr lang="en-CA" dirty="0">
                <a:solidFill>
                  <a:srgbClr val="FFFF00"/>
                </a:solidFill>
              </a:rPr>
              <a:t> mark cannot be depreciated</a:t>
            </a:r>
            <a:r>
              <a:rPr lang="en-CA" dirty="0">
                <a:solidFill>
                  <a:schemeClr val="bg1"/>
                </a:solidFill>
              </a:rPr>
              <a:t>. </a:t>
            </a:r>
          </a:p>
          <a:p>
            <a:pPr>
              <a:lnSpc>
                <a:spcPct val="120000"/>
              </a:lnSpc>
            </a:pPr>
            <a:r>
              <a:rPr lang="en-CA" dirty="0">
                <a:solidFill>
                  <a:srgbClr val="FF0000"/>
                </a:solidFill>
              </a:rPr>
              <a:t>S. 22 claim fails at the first step</a:t>
            </a:r>
            <a:r>
              <a:rPr lang="en-CA" dirty="0">
                <a:solidFill>
                  <a:schemeClr val="bg1"/>
                </a:solidFill>
              </a:rPr>
              <a:t>. </a:t>
            </a:r>
          </a:p>
          <a:p>
            <a:pPr>
              <a:lnSpc>
                <a:spcPct val="120000"/>
              </a:lnSpc>
            </a:pPr>
            <a:r>
              <a:rPr lang="en-CA" dirty="0">
                <a:solidFill>
                  <a:schemeClr val="bg1"/>
                </a:solidFill>
              </a:rPr>
              <a:t>However, the Court thankfully (for us) goes through the rest of the analysis, partly because s. 22 just doesn’t get litigated very often.</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194</a:t>
            </a:fld>
            <a:endParaRPr lang="en-US"/>
          </a:p>
        </p:txBody>
      </p:sp>
    </p:spTree>
    <p:extLst>
      <p:ext uri="{BB962C8B-B14F-4D97-AF65-F5344CB8AC3E}">
        <p14:creationId xmlns:p14="http://schemas.microsoft.com/office/powerpoint/2010/main" val="83213225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4956"/>
            <a:ext cx="8229600" cy="1003501"/>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t>	</a:t>
            </a:r>
          </a:p>
        </p:txBody>
      </p:sp>
      <p:sp>
        <p:nvSpPr>
          <p:cNvPr id="2" name="Content Placeholder 1"/>
          <p:cNvSpPr>
            <a:spLocks noGrp="1"/>
          </p:cNvSpPr>
          <p:nvPr>
            <p:ph idx="1"/>
          </p:nvPr>
        </p:nvSpPr>
        <p:spPr>
          <a:xfrm>
            <a:off x="457200" y="1319753"/>
            <a:ext cx="8517118" cy="4429790"/>
          </a:xfrm>
        </p:spPr>
        <p:txBody>
          <a:bodyPr>
            <a:normAutofit/>
          </a:bodyPr>
          <a:lstStyle/>
          <a:p>
            <a:pPr marL="0" indent="0">
              <a:lnSpc>
                <a:spcPct val="100000"/>
              </a:lnSpc>
              <a:buNone/>
            </a:pPr>
            <a:r>
              <a:rPr lang="en-US" sz="3200" i="1" dirty="0" err="1">
                <a:solidFill>
                  <a:srgbClr val="00B0F0"/>
                </a:solidFill>
              </a:rPr>
              <a:t>Veuve</a:t>
            </a:r>
            <a:r>
              <a:rPr lang="en-US" sz="3200" i="1" dirty="0">
                <a:solidFill>
                  <a:srgbClr val="00B0F0"/>
                </a:solidFill>
              </a:rPr>
              <a:t> </a:t>
            </a:r>
            <a:r>
              <a:rPr lang="en-US" sz="3200" i="1" dirty="0" err="1">
                <a:solidFill>
                  <a:srgbClr val="00B0F0"/>
                </a:solidFill>
              </a:rPr>
              <a:t>Clicquot</a:t>
            </a:r>
            <a:r>
              <a:rPr lang="en-US" sz="3200" i="1" dirty="0">
                <a:solidFill>
                  <a:srgbClr val="00B0F0"/>
                </a:solidFill>
              </a:rPr>
              <a:t> </a:t>
            </a:r>
            <a:r>
              <a:rPr lang="en-US" sz="3200" i="1" dirty="0" err="1">
                <a:solidFill>
                  <a:srgbClr val="00B0F0"/>
                </a:solidFill>
              </a:rPr>
              <a:t>Ponsardin</a:t>
            </a:r>
            <a:r>
              <a:rPr lang="en-US" sz="3200" i="1" dirty="0">
                <a:solidFill>
                  <a:srgbClr val="00B0F0"/>
                </a:solidFill>
              </a:rPr>
              <a:t> v. Boutiques </a:t>
            </a:r>
            <a:r>
              <a:rPr lang="en-US" sz="3200" i="1" dirty="0" err="1">
                <a:solidFill>
                  <a:srgbClr val="00B0F0"/>
                </a:solidFill>
              </a:rPr>
              <a:t>Cliquot</a:t>
            </a:r>
            <a:r>
              <a:rPr lang="en-US" sz="3200" i="1" dirty="0">
                <a:solidFill>
                  <a:srgbClr val="00B0F0"/>
                </a:solidFill>
              </a:rPr>
              <a:t> </a:t>
            </a:r>
            <a:r>
              <a:rPr lang="en-US" sz="3200" i="1" dirty="0">
                <a:solidFill>
                  <a:schemeClr val="bg1"/>
                </a:solidFill>
              </a:rPr>
              <a:t>(SCC, 2006)</a:t>
            </a:r>
          </a:p>
          <a:p>
            <a:pPr marL="0" indent="0">
              <a:lnSpc>
                <a:spcPct val="100000"/>
              </a:lnSpc>
              <a:buNone/>
            </a:pPr>
            <a:r>
              <a:rPr lang="en-US" sz="3200" dirty="0">
                <a:solidFill>
                  <a:srgbClr val="FF0000"/>
                </a:solidFill>
              </a:rPr>
              <a:t>2) </a:t>
            </a:r>
            <a:r>
              <a:rPr lang="en-US" sz="3200" dirty="0">
                <a:solidFill>
                  <a:srgbClr val="FFFF00"/>
                </a:solidFill>
              </a:rPr>
              <a:t>Is</a:t>
            </a:r>
            <a:r>
              <a:rPr lang="en-US" sz="3200" dirty="0">
                <a:solidFill>
                  <a:schemeClr val="bg1"/>
                </a:solidFill>
              </a:rPr>
              <a:t> the Plaintiff’s </a:t>
            </a:r>
            <a:r>
              <a:rPr lang="en-US" sz="3200" dirty="0">
                <a:solidFill>
                  <a:srgbClr val="FFFF00"/>
                </a:solidFill>
              </a:rPr>
              <a:t>registered TM sufficiently well-known to have significant goodwill </a:t>
            </a:r>
            <a:r>
              <a:rPr lang="en-US" sz="3200" dirty="0">
                <a:solidFill>
                  <a:schemeClr val="bg1"/>
                </a:solidFill>
              </a:rPr>
              <a:t>attached to it?</a:t>
            </a:r>
          </a:p>
          <a:p>
            <a:pPr>
              <a:lnSpc>
                <a:spcPct val="100000"/>
              </a:lnSpc>
            </a:pPr>
            <a:r>
              <a:rPr lang="en-US" sz="3200" dirty="0">
                <a:solidFill>
                  <a:srgbClr val="FFFF00"/>
                </a:solidFill>
              </a:rPr>
              <a:t>Goodwill</a:t>
            </a:r>
            <a:r>
              <a:rPr lang="en-US" sz="3200" dirty="0">
                <a:solidFill>
                  <a:schemeClr val="bg1"/>
                </a:solidFill>
              </a:rPr>
              <a:t> </a:t>
            </a:r>
            <a:r>
              <a:rPr lang="en-US" sz="3200" dirty="0">
                <a:solidFill>
                  <a:srgbClr val="FF0000"/>
                </a:solidFill>
              </a:rPr>
              <a:t>=</a:t>
            </a:r>
            <a:r>
              <a:rPr lang="en-US" sz="3200" dirty="0">
                <a:solidFill>
                  <a:schemeClr val="bg1"/>
                </a:solidFill>
              </a:rPr>
              <a:t> </a:t>
            </a:r>
            <a:r>
              <a:rPr lang="en-US" sz="3200" dirty="0">
                <a:solidFill>
                  <a:srgbClr val="FFFF00"/>
                </a:solidFill>
              </a:rPr>
              <a:t>positive association </a:t>
            </a:r>
            <a:r>
              <a:rPr lang="en-US" sz="3200" dirty="0">
                <a:solidFill>
                  <a:schemeClr val="bg1"/>
                </a:solidFill>
              </a:rPr>
              <a:t>that attracts customers towards its owner’s wares or services</a:t>
            </a:r>
          </a:p>
          <a:p>
            <a:pPr>
              <a:lnSpc>
                <a:spcPct val="100000"/>
              </a:lnSpc>
            </a:pPr>
            <a:r>
              <a:rPr lang="en-US" sz="3200" dirty="0">
                <a:solidFill>
                  <a:schemeClr val="bg1"/>
                </a:solidFill>
              </a:rPr>
              <a:t>How to determine how much goodwill exists in a mark [see para. 54]</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195</a:t>
            </a:fld>
            <a:endParaRPr lang="en-US"/>
          </a:p>
        </p:txBody>
      </p:sp>
    </p:spTree>
    <p:extLst>
      <p:ext uri="{BB962C8B-B14F-4D97-AF65-F5344CB8AC3E}">
        <p14:creationId xmlns:p14="http://schemas.microsoft.com/office/powerpoint/2010/main" val="268917473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196"/>
            <a:ext cx="8229600" cy="497119"/>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p>
        </p:txBody>
      </p:sp>
      <p:sp>
        <p:nvSpPr>
          <p:cNvPr id="2" name="Content Placeholder 1"/>
          <p:cNvSpPr>
            <a:spLocks noGrp="1"/>
          </p:cNvSpPr>
          <p:nvPr>
            <p:ph idx="1"/>
          </p:nvPr>
        </p:nvSpPr>
        <p:spPr>
          <a:xfrm>
            <a:off x="300789" y="763571"/>
            <a:ext cx="8758370" cy="5137608"/>
          </a:xfrm>
        </p:spPr>
        <p:txBody>
          <a:bodyPr>
            <a:normAutofit fontScale="85000" lnSpcReduction="10000"/>
          </a:bodyPr>
          <a:lstStyle/>
          <a:p>
            <a:pPr marL="0" indent="0">
              <a:lnSpc>
                <a:spcPct val="110000"/>
              </a:lnSpc>
              <a:buNone/>
            </a:pPr>
            <a:r>
              <a:rPr lang="en-US" i="1" dirty="0" err="1">
                <a:solidFill>
                  <a:srgbClr val="00B0F0"/>
                </a:solidFill>
              </a:rPr>
              <a:t>Veuve</a:t>
            </a:r>
            <a:r>
              <a:rPr lang="en-US" i="1" dirty="0">
                <a:solidFill>
                  <a:srgbClr val="00B0F0"/>
                </a:solidFill>
              </a:rPr>
              <a:t>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(SCC, 2006)</a:t>
            </a:r>
          </a:p>
          <a:p>
            <a:pPr marL="0" indent="0">
              <a:lnSpc>
                <a:spcPct val="110000"/>
              </a:lnSpc>
              <a:buNone/>
            </a:pPr>
            <a:r>
              <a:rPr lang="en-CA" dirty="0">
                <a:solidFill>
                  <a:schemeClr val="bg1"/>
                </a:solidFill>
              </a:rPr>
              <a:t>2) Proof of goodwill</a:t>
            </a:r>
            <a:endParaRPr lang="en-CA" sz="1600" dirty="0">
              <a:solidFill>
                <a:schemeClr val="bg1"/>
              </a:solidFill>
            </a:endParaRPr>
          </a:p>
          <a:p>
            <a:pPr>
              <a:lnSpc>
                <a:spcPct val="110000"/>
              </a:lnSpc>
            </a:pPr>
            <a:r>
              <a:rPr lang="en-CA" dirty="0">
                <a:solidFill>
                  <a:schemeClr val="bg1"/>
                </a:solidFill>
              </a:rPr>
              <a:t>“</a:t>
            </a:r>
            <a:r>
              <a:rPr lang="en-CA" dirty="0">
                <a:solidFill>
                  <a:srgbClr val="FFFF00"/>
                </a:solidFill>
              </a:rPr>
              <a:t>Goodwill</a:t>
            </a:r>
            <a:r>
              <a:rPr lang="en-CA" dirty="0">
                <a:solidFill>
                  <a:schemeClr val="bg1"/>
                </a:solidFill>
              </a:rPr>
              <a:t>” isn’t defined in the Act, but generally means the </a:t>
            </a:r>
            <a:r>
              <a:rPr lang="en-CA" dirty="0">
                <a:solidFill>
                  <a:srgbClr val="FFFF00"/>
                </a:solidFill>
              </a:rPr>
              <a:t>positive association that attracts customers</a:t>
            </a:r>
            <a:r>
              <a:rPr lang="en-CA" dirty="0">
                <a:solidFill>
                  <a:schemeClr val="bg1"/>
                </a:solidFill>
              </a:rPr>
              <a:t> towards its owner’s wares or services rather than those of its competitors</a:t>
            </a:r>
            <a:endParaRPr lang="en-CA" sz="1600" dirty="0">
              <a:solidFill>
                <a:schemeClr val="bg1"/>
              </a:solidFill>
            </a:endParaRPr>
          </a:p>
          <a:p>
            <a:pPr>
              <a:lnSpc>
                <a:spcPct val="110000"/>
              </a:lnSpc>
            </a:pPr>
            <a:r>
              <a:rPr lang="en-CA" dirty="0">
                <a:solidFill>
                  <a:srgbClr val="FFFF00"/>
                </a:solidFill>
              </a:rPr>
              <a:t>For s. 22 </a:t>
            </a:r>
            <a:r>
              <a:rPr lang="en-CA" dirty="0">
                <a:solidFill>
                  <a:schemeClr val="bg1"/>
                </a:solidFill>
              </a:rPr>
              <a:t>to apply there needs to be the existence of </a:t>
            </a:r>
            <a:r>
              <a:rPr lang="en-CA" dirty="0">
                <a:solidFill>
                  <a:srgbClr val="FFFF00"/>
                </a:solidFill>
              </a:rPr>
              <a:t>goodwill capable of depreciation </a:t>
            </a:r>
            <a:r>
              <a:rPr lang="en-CA" dirty="0">
                <a:solidFill>
                  <a:schemeClr val="bg1"/>
                </a:solidFill>
              </a:rPr>
              <a:t>by a “non-confusing use”. </a:t>
            </a:r>
          </a:p>
          <a:p>
            <a:pPr>
              <a:lnSpc>
                <a:spcPct val="110000"/>
              </a:lnSpc>
            </a:pPr>
            <a:r>
              <a:rPr lang="en-CA" dirty="0">
                <a:solidFill>
                  <a:schemeClr val="bg1"/>
                </a:solidFill>
              </a:rPr>
              <a:t>“[54] </a:t>
            </a:r>
            <a:r>
              <a:rPr lang="en-CA" i="1" dirty="0">
                <a:solidFill>
                  <a:schemeClr val="bg1"/>
                </a:solidFill>
              </a:rPr>
              <a:t> </a:t>
            </a:r>
            <a:r>
              <a:rPr lang="en-CA" i="1" dirty="0">
                <a:solidFill>
                  <a:srgbClr val="FFFF00"/>
                </a:solidFill>
              </a:rPr>
              <a:t>While “fame” is not a requirement </a:t>
            </a:r>
            <a:r>
              <a:rPr lang="en-CA" i="1" dirty="0">
                <a:solidFill>
                  <a:schemeClr val="bg1"/>
                </a:solidFill>
              </a:rPr>
              <a:t>of s. 22, </a:t>
            </a:r>
            <a:r>
              <a:rPr lang="en-CA" i="1" dirty="0">
                <a:solidFill>
                  <a:srgbClr val="FF0000"/>
                </a:solidFill>
              </a:rPr>
              <a:t>a court </a:t>
            </a:r>
            <a:r>
              <a:rPr lang="en-CA" i="1" dirty="0">
                <a:solidFill>
                  <a:schemeClr val="bg1"/>
                </a:solidFill>
              </a:rPr>
              <a:t>required to </a:t>
            </a:r>
            <a:r>
              <a:rPr lang="en-CA" i="1" dirty="0">
                <a:solidFill>
                  <a:srgbClr val="FFFF00"/>
                </a:solidFill>
              </a:rPr>
              <a:t>determine the existence of goodwill capable of depreciation by a “non-confusing” use </a:t>
            </a:r>
            <a:r>
              <a:rPr lang="en-CA" i="1" dirty="0">
                <a:solidFill>
                  <a:schemeClr val="bg1"/>
                </a:solidFill>
              </a:rPr>
              <a:t>(as here) </a:t>
            </a:r>
            <a:r>
              <a:rPr lang="en-CA" i="1" dirty="0">
                <a:solidFill>
                  <a:srgbClr val="FF0000"/>
                </a:solidFill>
              </a:rPr>
              <a:t>will want to take that approach into consideration, as well as more general factors such as </a:t>
            </a:r>
            <a:r>
              <a:rPr lang="en-CA" i="1" dirty="0">
                <a:solidFill>
                  <a:schemeClr val="bg1"/>
                </a:solidFill>
              </a:rPr>
              <a:t>the degree of recognition of the mark within the relevant universe of consumers, the volume of sales and the depth of market penetration of products associated with the claimant’s mark, the extent and duration of advertising and publicity accorded the claimant’s mark, the geographic reach of the claimant’s mark, its degree of inherent or acquired distinctiveness, whether products associated with the claimant’s mark are confined to a narrow or specialized channel of trade, or move in multiple channels, and the extent to which the mark is identified with a particular quality.</a:t>
            </a:r>
            <a:r>
              <a:rPr lang="en-CA" dirty="0">
                <a:solidFill>
                  <a:schemeClr val="bg1"/>
                </a:solidFill>
              </a:rPr>
              <a:t>”</a:t>
            </a:r>
            <a:endParaRPr lang="en-CA" sz="1600" dirty="0">
              <a:solidFill>
                <a:schemeClr val="bg1"/>
              </a:solidFill>
            </a:endParaRPr>
          </a:p>
          <a:p>
            <a:pPr>
              <a:lnSpc>
                <a:spcPct val="110000"/>
              </a:lnSpc>
            </a:pPr>
            <a:r>
              <a:rPr lang="en-CA" dirty="0">
                <a:solidFill>
                  <a:schemeClr val="bg1"/>
                </a:solidFill>
              </a:rPr>
              <a:t>In this case there is a </a:t>
            </a:r>
            <a:r>
              <a:rPr lang="en-CA" dirty="0">
                <a:solidFill>
                  <a:srgbClr val="FF0000"/>
                </a:solidFill>
              </a:rPr>
              <a:t>substantial amount of goodwill that attaches </a:t>
            </a:r>
            <a:r>
              <a:rPr lang="en-CA" dirty="0">
                <a:solidFill>
                  <a:srgbClr val="FFFF00"/>
                </a:solidFill>
              </a:rPr>
              <a:t>to</a:t>
            </a:r>
            <a:r>
              <a:rPr lang="en-CA" dirty="0">
                <a:solidFill>
                  <a:schemeClr val="bg1"/>
                </a:solidFill>
              </a:rPr>
              <a:t> the </a:t>
            </a:r>
            <a:r>
              <a:rPr lang="en-CA" dirty="0">
                <a:solidFill>
                  <a:srgbClr val="FFFF00"/>
                </a:solidFill>
              </a:rPr>
              <a:t>Veuve </a:t>
            </a:r>
            <a:r>
              <a:rPr lang="en-CA" dirty="0" err="1">
                <a:solidFill>
                  <a:srgbClr val="FFFF00"/>
                </a:solidFill>
              </a:rPr>
              <a:t>Clicquot</a:t>
            </a:r>
            <a:r>
              <a:rPr lang="en-CA" dirty="0">
                <a:solidFill>
                  <a:srgbClr val="FFFF00"/>
                </a:solidFill>
              </a:rPr>
              <a:t> </a:t>
            </a:r>
            <a:r>
              <a:rPr lang="en-CA" dirty="0">
                <a:solidFill>
                  <a:schemeClr val="bg1"/>
                </a:solidFill>
              </a:rPr>
              <a:t>mark. This </a:t>
            </a:r>
            <a:r>
              <a:rPr lang="en-CA" dirty="0">
                <a:solidFill>
                  <a:srgbClr val="FFFF00"/>
                </a:solidFill>
              </a:rPr>
              <a:t>goodwill extends beyond wine and champagne</a:t>
            </a:r>
            <a:r>
              <a:rPr lang="en-CA" dirty="0">
                <a:solidFill>
                  <a:schemeClr val="bg1"/>
                </a:solidFill>
              </a:rPr>
              <a:t>. </a:t>
            </a:r>
            <a:endParaRPr lang="en-CA" sz="1600"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196</a:t>
            </a:fld>
            <a:endParaRPr lang="en-US"/>
          </a:p>
        </p:txBody>
      </p:sp>
    </p:spTree>
    <p:extLst>
      <p:ext uri="{BB962C8B-B14F-4D97-AF65-F5344CB8AC3E}">
        <p14:creationId xmlns:p14="http://schemas.microsoft.com/office/powerpoint/2010/main" val="263976781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80369"/>
            <a:ext cx="8229600" cy="928088"/>
          </a:xfrm>
        </p:spPr>
        <p:txBody>
          <a:bodyPr>
            <a:normAutofit/>
          </a:bodyPr>
          <a:lstStyle/>
          <a:p>
            <a:r>
              <a:rPr lang="en-US" sz="4800" b="1" dirty="0">
                <a:solidFill>
                  <a:srgbClr val="FFFF00"/>
                </a:solidFill>
              </a:rPr>
              <a:t>Trademarks</a:t>
            </a:r>
            <a:r>
              <a:rPr lang="en-US" sz="4800" b="1" dirty="0">
                <a:solidFill>
                  <a:srgbClr val="FF0000"/>
                </a:solidFill>
              </a:rPr>
              <a:t>:</a:t>
            </a:r>
            <a:r>
              <a:rPr lang="en-US" sz="4800" b="1" dirty="0">
                <a:solidFill>
                  <a:srgbClr val="FFFF00"/>
                </a:solidFill>
              </a:rPr>
              <a:t> </a:t>
            </a:r>
            <a:r>
              <a:rPr lang="en-US" sz="4800" dirty="0">
                <a:solidFill>
                  <a:schemeClr val="bg1"/>
                </a:solidFill>
              </a:rPr>
              <a:t>Infringement </a:t>
            </a:r>
            <a:r>
              <a:rPr lang="en-US" sz="4800" b="1" dirty="0">
                <a:solidFill>
                  <a:srgbClr val="FFFF00"/>
                </a:solidFill>
              </a:rPr>
              <a:t>	</a:t>
            </a:r>
          </a:p>
        </p:txBody>
      </p:sp>
      <p:sp>
        <p:nvSpPr>
          <p:cNvPr id="2" name="Content Placeholder 1"/>
          <p:cNvSpPr>
            <a:spLocks noGrp="1"/>
          </p:cNvSpPr>
          <p:nvPr>
            <p:ph idx="1"/>
          </p:nvPr>
        </p:nvSpPr>
        <p:spPr>
          <a:xfrm>
            <a:off x="457200" y="1376313"/>
            <a:ext cx="8229600" cy="4373230"/>
          </a:xfrm>
        </p:spPr>
        <p:txBody>
          <a:bodyPr>
            <a:normAutofit lnSpcReduction="10000"/>
          </a:bodyPr>
          <a:lstStyle/>
          <a:p>
            <a:pPr marL="0" indent="0">
              <a:lnSpc>
                <a:spcPct val="100000"/>
              </a:lnSpc>
              <a:buNone/>
            </a:pPr>
            <a:r>
              <a:rPr lang="en-US" sz="3600" i="1" dirty="0" err="1">
                <a:solidFill>
                  <a:srgbClr val="00B0F0"/>
                </a:solidFill>
              </a:rPr>
              <a:t>Veuve</a:t>
            </a:r>
            <a:r>
              <a:rPr lang="en-US" sz="3600" i="1" dirty="0">
                <a:solidFill>
                  <a:srgbClr val="00B0F0"/>
                </a:solidFill>
              </a:rPr>
              <a:t> </a:t>
            </a:r>
            <a:r>
              <a:rPr lang="en-US" sz="3600" i="1" dirty="0" err="1">
                <a:solidFill>
                  <a:srgbClr val="00B0F0"/>
                </a:solidFill>
              </a:rPr>
              <a:t>Clicquot</a:t>
            </a:r>
            <a:r>
              <a:rPr lang="en-US" sz="3600" i="1" dirty="0">
                <a:solidFill>
                  <a:srgbClr val="00B0F0"/>
                </a:solidFill>
              </a:rPr>
              <a:t> </a:t>
            </a:r>
            <a:r>
              <a:rPr lang="en-US" sz="3600" i="1" dirty="0" err="1">
                <a:solidFill>
                  <a:srgbClr val="00B0F0"/>
                </a:solidFill>
              </a:rPr>
              <a:t>Ponsardin</a:t>
            </a:r>
            <a:r>
              <a:rPr lang="en-US" sz="3600" i="1" dirty="0">
                <a:solidFill>
                  <a:srgbClr val="00B0F0"/>
                </a:solidFill>
              </a:rPr>
              <a:t> v. Boutiques </a:t>
            </a:r>
            <a:r>
              <a:rPr lang="en-US" sz="3600" i="1" dirty="0" err="1">
                <a:solidFill>
                  <a:srgbClr val="00B0F0"/>
                </a:solidFill>
              </a:rPr>
              <a:t>Cliquot</a:t>
            </a:r>
            <a:r>
              <a:rPr lang="en-US" sz="3600" i="1" dirty="0">
                <a:solidFill>
                  <a:srgbClr val="00B0F0"/>
                </a:solidFill>
              </a:rPr>
              <a:t> </a:t>
            </a:r>
            <a:r>
              <a:rPr lang="en-US" sz="3600" i="1" dirty="0">
                <a:solidFill>
                  <a:schemeClr val="bg1"/>
                </a:solidFill>
              </a:rPr>
              <a:t>(SCC, 2006)</a:t>
            </a:r>
          </a:p>
          <a:p>
            <a:pPr marL="57150" indent="0">
              <a:lnSpc>
                <a:spcPct val="100000"/>
              </a:lnSpc>
              <a:buNone/>
            </a:pPr>
            <a:r>
              <a:rPr lang="en-US" sz="3600" dirty="0">
                <a:solidFill>
                  <a:srgbClr val="FF0000"/>
                </a:solidFill>
              </a:rPr>
              <a:t>3) </a:t>
            </a:r>
            <a:r>
              <a:rPr lang="en-US" sz="3600" dirty="0">
                <a:solidFill>
                  <a:srgbClr val="FFFF00"/>
                </a:solidFill>
              </a:rPr>
              <a:t>Is</a:t>
            </a:r>
            <a:r>
              <a:rPr lang="en-US" sz="3600" dirty="0">
                <a:solidFill>
                  <a:schemeClr val="bg1"/>
                </a:solidFill>
              </a:rPr>
              <a:t> the Plaintiff’s </a:t>
            </a:r>
            <a:r>
              <a:rPr lang="en-US" sz="3600" dirty="0">
                <a:solidFill>
                  <a:srgbClr val="FFFF00"/>
                </a:solidFill>
              </a:rPr>
              <a:t>mark</a:t>
            </a:r>
            <a:r>
              <a:rPr lang="en-US" sz="3600" dirty="0">
                <a:solidFill>
                  <a:schemeClr val="bg1"/>
                </a:solidFill>
              </a:rPr>
              <a:t> </a:t>
            </a:r>
            <a:r>
              <a:rPr lang="en-US" sz="3600" dirty="0">
                <a:solidFill>
                  <a:srgbClr val="FFFF00"/>
                </a:solidFill>
              </a:rPr>
              <a:t>used in a manner likely</a:t>
            </a:r>
            <a:r>
              <a:rPr lang="en-US" sz="3600" dirty="0">
                <a:solidFill>
                  <a:schemeClr val="bg1"/>
                </a:solidFill>
              </a:rPr>
              <a:t> </a:t>
            </a:r>
            <a:r>
              <a:rPr lang="en-US" sz="3600" dirty="0">
                <a:solidFill>
                  <a:srgbClr val="FF0000"/>
                </a:solidFill>
              </a:rPr>
              <a:t>to have an effect </a:t>
            </a:r>
            <a:r>
              <a:rPr lang="en-US" sz="3600" dirty="0">
                <a:solidFill>
                  <a:schemeClr val="bg1"/>
                </a:solidFill>
              </a:rPr>
              <a:t>on that </a:t>
            </a:r>
            <a:r>
              <a:rPr lang="en-US" sz="3600" dirty="0">
                <a:solidFill>
                  <a:srgbClr val="FF0000"/>
                </a:solidFill>
              </a:rPr>
              <a:t>goodwill</a:t>
            </a:r>
            <a:r>
              <a:rPr lang="en-US" sz="3600" dirty="0">
                <a:solidFill>
                  <a:schemeClr val="bg1"/>
                </a:solidFill>
              </a:rPr>
              <a:t>?</a:t>
            </a:r>
          </a:p>
          <a:p>
            <a:pPr>
              <a:lnSpc>
                <a:spcPct val="100000"/>
              </a:lnSpc>
            </a:pPr>
            <a:r>
              <a:rPr lang="en-US" sz="3600" dirty="0">
                <a:solidFill>
                  <a:schemeClr val="bg1"/>
                </a:solidFill>
              </a:rPr>
              <a:t>Plaintiff must prove a </a:t>
            </a:r>
            <a:r>
              <a:rPr lang="en-US" sz="3600" dirty="0">
                <a:solidFill>
                  <a:srgbClr val="FFFF00"/>
                </a:solidFill>
              </a:rPr>
              <a:t>connection or linkage made by consumers</a:t>
            </a:r>
            <a:r>
              <a:rPr lang="en-US" sz="3600" dirty="0">
                <a:solidFill>
                  <a:schemeClr val="bg1"/>
                </a:solidFill>
              </a:rPr>
              <a:t> between the Plaintiff’s goodwill and the defendant’s use</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197</a:t>
            </a:fld>
            <a:endParaRPr lang="en-US"/>
          </a:p>
        </p:txBody>
      </p:sp>
    </p:spTree>
    <p:extLst>
      <p:ext uri="{BB962C8B-B14F-4D97-AF65-F5344CB8AC3E}">
        <p14:creationId xmlns:p14="http://schemas.microsoft.com/office/powerpoint/2010/main" val="14709715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3236"/>
            <a:ext cx="8229600" cy="833819"/>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967055"/>
            <a:ext cx="8564252" cy="4924698"/>
          </a:xfrm>
        </p:spPr>
        <p:txBody>
          <a:bodyPr>
            <a:normAutofit fontScale="92500" lnSpcReduction="10000"/>
          </a:bodyPr>
          <a:lstStyle/>
          <a:p>
            <a:pPr marL="0" indent="0">
              <a:lnSpc>
                <a:spcPct val="110000"/>
              </a:lnSpc>
              <a:buNone/>
            </a:pPr>
            <a:r>
              <a:rPr lang="en-US" sz="2400" i="1" dirty="0" err="1">
                <a:solidFill>
                  <a:srgbClr val="00B0F0"/>
                </a:solidFill>
              </a:rPr>
              <a:t>Veuve</a:t>
            </a:r>
            <a:r>
              <a:rPr lang="en-US" sz="2400" i="1" dirty="0">
                <a:solidFill>
                  <a:srgbClr val="00B0F0"/>
                </a:solidFill>
              </a:rPr>
              <a:t> </a:t>
            </a:r>
            <a:r>
              <a:rPr lang="en-US" sz="2400" i="1" dirty="0" err="1">
                <a:solidFill>
                  <a:srgbClr val="00B0F0"/>
                </a:solidFill>
              </a:rPr>
              <a:t>Clicquot</a:t>
            </a:r>
            <a:r>
              <a:rPr lang="en-US" sz="2400" i="1" dirty="0">
                <a:solidFill>
                  <a:srgbClr val="00B0F0"/>
                </a:solidFill>
              </a:rPr>
              <a:t> </a:t>
            </a:r>
            <a:r>
              <a:rPr lang="en-US" sz="2400" i="1" dirty="0" err="1">
                <a:solidFill>
                  <a:srgbClr val="00B0F0"/>
                </a:solidFill>
              </a:rPr>
              <a:t>Ponsardin</a:t>
            </a:r>
            <a:r>
              <a:rPr lang="en-US" sz="2400" i="1" dirty="0">
                <a:solidFill>
                  <a:srgbClr val="00B0F0"/>
                </a:solidFill>
              </a:rPr>
              <a:t> v. Boutiques </a:t>
            </a:r>
            <a:r>
              <a:rPr lang="en-US" sz="2400" i="1" dirty="0" err="1">
                <a:solidFill>
                  <a:srgbClr val="00B0F0"/>
                </a:solidFill>
              </a:rPr>
              <a:t>Cliquot</a:t>
            </a:r>
            <a:r>
              <a:rPr lang="en-US" sz="2400" i="1" dirty="0">
                <a:solidFill>
                  <a:srgbClr val="00B0F0"/>
                </a:solidFill>
              </a:rPr>
              <a:t> </a:t>
            </a:r>
            <a:r>
              <a:rPr lang="en-US" sz="2400" dirty="0">
                <a:solidFill>
                  <a:schemeClr val="bg1"/>
                </a:solidFill>
              </a:rPr>
              <a:t>(SCC, 2006)</a:t>
            </a:r>
          </a:p>
          <a:p>
            <a:pPr marL="0" indent="0">
              <a:lnSpc>
                <a:spcPct val="110000"/>
              </a:lnSpc>
              <a:buNone/>
            </a:pPr>
            <a:r>
              <a:rPr lang="en-CA" sz="2400" dirty="0">
                <a:solidFill>
                  <a:schemeClr val="bg1"/>
                </a:solidFill>
              </a:rPr>
              <a:t>3) Likely connection or linkage made by consumers between claimant’s goodwill and defendants’ use</a:t>
            </a:r>
            <a:r>
              <a:rPr lang="en-CA" sz="2400" dirty="0">
                <a:solidFill>
                  <a:srgbClr val="FF0000"/>
                </a:solidFill>
              </a:rPr>
              <a:t>?</a:t>
            </a:r>
          </a:p>
          <a:p>
            <a:pPr>
              <a:lnSpc>
                <a:spcPct val="110000"/>
              </a:lnSpc>
            </a:pPr>
            <a:r>
              <a:rPr lang="en-CA" sz="2400" dirty="0">
                <a:solidFill>
                  <a:schemeClr val="bg1"/>
                </a:solidFill>
              </a:rPr>
              <a:t>Trial Judge found that </a:t>
            </a:r>
            <a:r>
              <a:rPr lang="en-CA" sz="2400" dirty="0">
                <a:solidFill>
                  <a:srgbClr val="FFFF00"/>
                </a:solidFill>
              </a:rPr>
              <a:t>the </a:t>
            </a:r>
            <a:r>
              <a:rPr lang="en-CA" sz="2400" i="1" dirty="0">
                <a:solidFill>
                  <a:srgbClr val="FFFF00"/>
                </a:solidFill>
              </a:rPr>
              <a:t>somewhat hurried consumer </a:t>
            </a:r>
            <a:r>
              <a:rPr lang="en-CA" sz="2400" dirty="0">
                <a:solidFill>
                  <a:srgbClr val="FF0000"/>
                </a:solidFill>
              </a:rPr>
              <a:t>does not associate </a:t>
            </a:r>
            <a:r>
              <a:rPr lang="en-CA" sz="2400" dirty="0">
                <a:solidFill>
                  <a:schemeClr val="bg1"/>
                </a:solidFill>
              </a:rPr>
              <a:t>what is displayed in the </a:t>
            </a:r>
            <a:r>
              <a:rPr lang="en-CA" sz="2400" dirty="0">
                <a:solidFill>
                  <a:srgbClr val="FFFF00"/>
                </a:solidFill>
              </a:rPr>
              <a:t>Respondents' stores </a:t>
            </a:r>
            <a:r>
              <a:rPr lang="en-CA" sz="2400" dirty="0">
                <a:solidFill>
                  <a:srgbClr val="FF0000"/>
                </a:solidFill>
              </a:rPr>
              <a:t>with the mark of </a:t>
            </a:r>
            <a:r>
              <a:rPr lang="en-CA" sz="2400" dirty="0">
                <a:solidFill>
                  <a:srgbClr val="FFFF00"/>
                </a:solidFill>
              </a:rPr>
              <a:t>Veuve </a:t>
            </a:r>
            <a:r>
              <a:rPr lang="en-CA" sz="2400" dirty="0" err="1">
                <a:solidFill>
                  <a:srgbClr val="FFFF00"/>
                </a:solidFill>
              </a:rPr>
              <a:t>Clicquot</a:t>
            </a:r>
            <a:r>
              <a:rPr lang="en-CA" sz="2400" dirty="0">
                <a:solidFill>
                  <a:schemeClr val="bg1"/>
                </a:solidFill>
              </a:rPr>
              <a:t>. As a result, there can be </a:t>
            </a:r>
            <a:r>
              <a:rPr lang="en-CA" sz="2400" dirty="0">
                <a:solidFill>
                  <a:srgbClr val="FF0000"/>
                </a:solidFill>
              </a:rPr>
              <a:t>no impact on the goodwill </a:t>
            </a:r>
            <a:r>
              <a:rPr lang="en-CA" sz="2400" dirty="0">
                <a:solidFill>
                  <a:schemeClr val="bg1"/>
                </a:solidFill>
              </a:rPr>
              <a:t>attached to VEUVE CLICQUOT.</a:t>
            </a:r>
          </a:p>
          <a:p>
            <a:pPr>
              <a:lnSpc>
                <a:spcPct val="110000"/>
              </a:lnSpc>
            </a:pPr>
            <a:r>
              <a:rPr lang="en-CA" sz="2400" dirty="0">
                <a:solidFill>
                  <a:srgbClr val="FF0000"/>
                </a:solidFill>
              </a:rPr>
              <a:t>AND</a:t>
            </a:r>
            <a:r>
              <a:rPr lang="en-CA" sz="2400" dirty="0">
                <a:solidFill>
                  <a:schemeClr val="bg1"/>
                </a:solidFill>
              </a:rPr>
              <a:t> any </a:t>
            </a:r>
            <a:r>
              <a:rPr lang="en-CA" sz="2400" dirty="0">
                <a:solidFill>
                  <a:srgbClr val="FF0000"/>
                </a:solidFill>
              </a:rPr>
              <a:t>linkage does have to be proved</a:t>
            </a:r>
            <a:r>
              <a:rPr lang="en-CA" sz="2400" dirty="0">
                <a:solidFill>
                  <a:schemeClr val="bg1"/>
                </a:solidFill>
              </a:rPr>
              <a:t>. That is why the </a:t>
            </a:r>
            <a:r>
              <a:rPr lang="en-CA" sz="2400" dirty="0">
                <a:solidFill>
                  <a:srgbClr val="FFFF00"/>
                </a:solidFill>
              </a:rPr>
              <a:t>section does not read</a:t>
            </a:r>
            <a:r>
              <a:rPr lang="en-CA" sz="2400" dirty="0">
                <a:solidFill>
                  <a:schemeClr val="bg1"/>
                </a:solidFill>
              </a:rPr>
              <a:t>: </a:t>
            </a:r>
            <a:r>
              <a:rPr lang="en-CA" sz="2400" i="1" dirty="0">
                <a:solidFill>
                  <a:schemeClr val="bg1"/>
                </a:solidFill>
              </a:rPr>
              <a:t>No person shall use a [famous] trade-mark registered by another person [because to do so] is likely to have the effect of depreciating the value of the goodwill attaching thereto.</a:t>
            </a:r>
          </a:p>
          <a:p>
            <a:pPr>
              <a:lnSpc>
                <a:spcPct val="110000"/>
              </a:lnSpc>
            </a:pPr>
            <a:r>
              <a:rPr lang="en-CA" sz="2400" dirty="0">
                <a:solidFill>
                  <a:schemeClr val="bg1"/>
                </a:solidFill>
              </a:rPr>
              <a:t>The complainant </a:t>
            </a:r>
            <a:r>
              <a:rPr lang="en-CA" sz="2400" dirty="0">
                <a:solidFill>
                  <a:srgbClr val="FFFF00"/>
                </a:solidFill>
              </a:rPr>
              <a:t>must prove a connection or linkage </a:t>
            </a:r>
            <a:r>
              <a:rPr lang="en-CA" sz="2400" dirty="0">
                <a:solidFill>
                  <a:srgbClr val="FF0000"/>
                </a:solidFill>
              </a:rPr>
              <a:t>made by consumers </a:t>
            </a:r>
            <a:r>
              <a:rPr lang="en-CA" sz="2400" dirty="0">
                <a:solidFill>
                  <a:srgbClr val="FFFF00"/>
                </a:solidFill>
              </a:rPr>
              <a:t>between the claimant’s goodwill and the defendants’ use</a:t>
            </a:r>
            <a:r>
              <a:rPr lang="en-CA" sz="2400" dirty="0">
                <a:solidFill>
                  <a:schemeClr val="bg1"/>
                </a:solidFill>
              </a:rPr>
              <a: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198</a:t>
            </a:fld>
            <a:endParaRPr lang="en-US"/>
          </a:p>
        </p:txBody>
      </p:sp>
    </p:spTree>
    <p:extLst>
      <p:ext uri="{BB962C8B-B14F-4D97-AF65-F5344CB8AC3E}">
        <p14:creationId xmlns:p14="http://schemas.microsoft.com/office/powerpoint/2010/main" val="356760884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31993"/>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p:txBody>
          <a:bodyPr>
            <a:normAutofit fontScale="92500"/>
          </a:bodyPr>
          <a:lstStyle/>
          <a:p>
            <a:pPr marL="0" indent="0">
              <a:lnSpc>
                <a:spcPct val="100000"/>
              </a:lnSpc>
              <a:buNone/>
            </a:pPr>
            <a:r>
              <a:rPr lang="en-US" sz="2800" i="1" dirty="0" err="1">
                <a:solidFill>
                  <a:srgbClr val="00B0F0"/>
                </a:solidFill>
              </a:rPr>
              <a:t>Veuve</a:t>
            </a:r>
            <a:r>
              <a:rPr lang="en-US" sz="2800" i="1" dirty="0">
                <a:solidFill>
                  <a:srgbClr val="00B0F0"/>
                </a:solidFill>
              </a:rPr>
              <a:t> </a:t>
            </a:r>
            <a:r>
              <a:rPr lang="en-US" sz="2800" i="1" dirty="0" err="1">
                <a:solidFill>
                  <a:srgbClr val="00B0F0"/>
                </a:solidFill>
              </a:rPr>
              <a:t>Clicquot</a:t>
            </a:r>
            <a:r>
              <a:rPr lang="en-US" sz="2800" i="1" dirty="0">
                <a:solidFill>
                  <a:srgbClr val="00B0F0"/>
                </a:solidFill>
              </a:rPr>
              <a:t> </a:t>
            </a:r>
            <a:r>
              <a:rPr lang="en-US" sz="2800" i="1" dirty="0" err="1">
                <a:solidFill>
                  <a:srgbClr val="00B0F0"/>
                </a:solidFill>
              </a:rPr>
              <a:t>Ponsardin</a:t>
            </a:r>
            <a:r>
              <a:rPr lang="en-US" sz="2800" i="1" dirty="0">
                <a:solidFill>
                  <a:srgbClr val="00B0F0"/>
                </a:solidFill>
              </a:rPr>
              <a:t> v. Boutiques </a:t>
            </a:r>
            <a:r>
              <a:rPr lang="en-US" sz="2800" i="1" dirty="0" err="1">
                <a:solidFill>
                  <a:srgbClr val="00B0F0"/>
                </a:solidFill>
              </a:rPr>
              <a:t>Cliquot</a:t>
            </a:r>
            <a:r>
              <a:rPr lang="en-US" sz="2800" i="1" dirty="0">
                <a:solidFill>
                  <a:srgbClr val="00B0F0"/>
                </a:solidFill>
              </a:rPr>
              <a:t> </a:t>
            </a:r>
            <a:r>
              <a:rPr lang="en-US" sz="2800" dirty="0">
                <a:solidFill>
                  <a:schemeClr val="bg1"/>
                </a:solidFill>
              </a:rPr>
              <a:t>(SCC, 2006)</a:t>
            </a:r>
          </a:p>
          <a:p>
            <a:pPr marL="0" indent="0">
              <a:lnSpc>
                <a:spcPct val="100000"/>
              </a:lnSpc>
              <a:buNone/>
            </a:pPr>
            <a:r>
              <a:rPr lang="en-US" sz="2800" dirty="0">
                <a:solidFill>
                  <a:srgbClr val="FF0000"/>
                </a:solidFill>
              </a:rPr>
              <a:t>4) </a:t>
            </a:r>
            <a:r>
              <a:rPr lang="en-US" sz="2800" dirty="0">
                <a:solidFill>
                  <a:srgbClr val="FFFF00"/>
                </a:solidFill>
              </a:rPr>
              <a:t>Is the likely effect to depreciate the value of the goodwill</a:t>
            </a:r>
            <a:r>
              <a:rPr lang="en-US" sz="2800" dirty="0">
                <a:solidFill>
                  <a:srgbClr val="FF0000"/>
                </a:solidFill>
              </a:rPr>
              <a:t>?</a:t>
            </a:r>
          </a:p>
          <a:p>
            <a:pPr>
              <a:lnSpc>
                <a:spcPct val="100000"/>
              </a:lnSpc>
            </a:pPr>
            <a:r>
              <a:rPr lang="en-US" sz="2800" i="1" dirty="0">
                <a:solidFill>
                  <a:srgbClr val="FF0000"/>
                </a:solidFill>
              </a:rPr>
              <a:t>Depreciate</a:t>
            </a:r>
            <a:r>
              <a:rPr lang="en-US" sz="2800" dirty="0">
                <a:solidFill>
                  <a:schemeClr val="bg1"/>
                </a:solidFill>
              </a:rPr>
              <a:t> = lower the value of; to disparage, belittle, underrate</a:t>
            </a:r>
          </a:p>
          <a:p>
            <a:pPr lvl="1">
              <a:lnSpc>
                <a:spcPct val="100000"/>
              </a:lnSpc>
              <a:buFont typeface="Courier New" panose="02070309020205020404" pitchFamily="49" charset="0"/>
              <a:buChar char="o"/>
            </a:pPr>
            <a:r>
              <a:rPr lang="en-US" sz="2800" dirty="0">
                <a:solidFill>
                  <a:schemeClr val="bg1"/>
                </a:solidFill>
              </a:rPr>
              <a:t>Lower value:</a:t>
            </a:r>
          </a:p>
          <a:p>
            <a:pPr lvl="2">
              <a:lnSpc>
                <a:spcPct val="100000"/>
              </a:lnSpc>
              <a:buFont typeface="Wingdings" pitchFamily="2" charset="2"/>
              <a:buChar char="§"/>
            </a:pPr>
            <a:r>
              <a:rPr lang="en-US" sz="2800" dirty="0">
                <a:solidFill>
                  <a:schemeClr val="bg1"/>
                </a:solidFill>
              </a:rPr>
              <a:t>Loss of distinctiveness</a:t>
            </a:r>
          </a:p>
          <a:p>
            <a:pPr lvl="2">
              <a:lnSpc>
                <a:spcPct val="100000"/>
              </a:lnSpc>
              <a:buFont typeface="Wingdings" pitchFamily="2" charset="2"/>
              <a:buChar char="§"/>
            </a:pPr>
            <a:r>
              <a:rPr lang="en-US" sz="2800" dirty="0">
                <a:solidFill>
                  <a:schemeClr val="bg1"/>
                </a:solidFill>
              </a:rPr>
              <a:t>Dilution (blurring of brand image)</a:t>
            </a:r>
          </a:p>
          <a:p>
            <a:pPr>
              <a:lnSpc>
                <a:spcPct val="100000"/>
              </a:lnSpc>
            </a:pPr>
            <a:r>
              <a:rPr lang="en-US" sz="2800" i="1" dirty="0">
                <a:solidFill>
                  <a:srgbClr val="FF0000"/>
                </a:solidFill>
              </a:rPr>
              <a:t>Disparage</a:t>
            </a:r>
            <a:r>
              <a:rPr lang="en-US" sz="2800" i="1" dirty="0">
                <a:solidFill>
                  <a:schemeClr val="bg1"/>
                </a:solidFill>
              </a:rPr>
              <a:t> </a:t>
            </a:r>
            <a:r>
              <a:rPr lang="en-US" sz="2800" dirty="0">
                <a:solidFill>
                  <a:schemeClr val="bg1"/>
                </a:solidFill>
              </a:rPr>
              <a:t>= tarnish; creation of negative associations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199</a:t>
            </a:fld>
            <a:endParaRPr lang="en-US"/>
          </a:p>
        </p:txBody>
      </p:sp>
    </p:spTree>
    <p:extLst>
      <p:ext uri="{BB962C8B-B14F-4D97-AF65-F5344CB8AC3E}">
        <p14:creationId xmlns:p14="http://schemas.microsoft.com/office/powerpoint/2010/main" val="1665815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0629" y="1946468"/>
            <a:ext cx="8875231"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Stuff</a:t>
            </a:r>
            <a:endParaRPr lang="en-US" sz="14500" dirty="0"/>
          </a:p>
        </p:txBody>
      </p:sp>
    </p:spTree>
    <p:extLst>
      <p:ext uri="{BB962C8B-B14F-4D97-AF65-F5344CB8AC3E}">
        <p14:creationId xmlns:p14="http://schemas.microsoft.com/office/powerpoint/2010/main" val="228873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745942F-6DEB-0A45-9647-0D689A2F9F62}"/>
              </a:ext>
            </a:extLst>
          </p:cNvPr>
          <p:cNvPicPr>
            <a:picLocks noChangeAspect="1"/>
          </p:cNvPicPr>
          <p:nvPr/>
        </p:nvPicPr>
        <p:blipFill>
          <a:blip r:embed="rId2"/>
          <a:stretch>
            <a:fillRect/>
          </a:stretch>
        </p:blipFill>
        <p:spPr>
          <a:xfrm>
            <a:off x="3063756" y="170688"/>
            <a:ext cx="3016488" cy="5657088"/>
          </a:xfrm>
          <a:prstGeom prst="rect">
            <a:avLst/>
          </a:prstGeom>
        </p:spPr>
      </p:pic>
    </p:spTree>
    <p:extLst>
      <p:ext uri="{BB962C8B-B14F-4D97-AF65-F5344CB8AC3E}">
        <p14:creationId xmlns:p14="http://schemas.microsoft.com/office/powerpoint/2010/main" val="202461731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484095"/>
          </a:xfrm>
        </p:spPr>
        <p:txBody>
          <a:bodyPr>
            <a:normAutofit fontScale="90000"/>
          </a:bodyPr>
          <a:lstStyle/>
          <a:p>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156754" y="593888"/>
            <a:ext cx="8987245" cy="5684992"/>
          </a:xfrm>
        </p:spPr>
        <p:txBody>
          <a:bodyPr>
            <a:normAutofit fontScale="32500" lnSpcReduction="20000"/>
          </a:bodyPr>
          <a:lstStyle/>
          <a:p>
            <a:pPr marL="0" indent="0">
              <a:lnSpc>
                <a:spcPct val="120000"/>
              </a:lnSpc>
              <a:buNone/>
            </a:pPr>
            <a:r>
              <a:rPr lang="en-US" sz="5500" i="1" dirty="0" err="1">
                <a:solidFill>
                  <a:srgbClr val="00B0F0"/>
                </a:solidFill>
              </a:rPr>
              <a:t>Veuve</a:t>
            </a:r>
            <a:r>
              <a:rPr lang="en-US" sz="5500" i="1" dirty="0">
                <a:solidFill>
                  <a:srgbClr val="00B0F0"/>
                </a:solidFill>
              </a:rPr>
              <a:t> </a:t>
            </a:r>
            <a:r>
              <a:rPr lang="en-US" sz="5500" i="1" dirty="0" err="1">
                <a:solidFill>
                  <a:srgbClr val="00B0F0"/>
                </a:solidFill>
              </a:rPr>
              <a:t>Clicquot</a:t>
            </a:r>
            <a:r>
              <a:rPr lang="en-US" sz="5500" i="1" dirty="0">
                <a:solidFill>
                  <a:srgbClr val="00B0F0"/>
                </a:solidFill>
              </a:rPr>
              <a:t> </a:t>
            </a:r>
            <a:r>
              <a:rPr lang="en-US" sz="5500" i="1" dirty="0" err="1">
                <a:solidFill>
                  <a:srgbClr val="00B0F0"/>
                </a:solidFill>
              </a:rPr>
              <a:t>Ponsardin</a:t>
            </a:r>
            <a:r>
              <a:rPr lang="en-US" sz="5500" i="1" dirty="0">
                <a:solidFill>
                  <a:srgbClr val="00B0F0"/>
                </a:solidFill>
              </a:rPr>
              <a:t> v. Boutiques </a:t>
            </a:r>
            <a:r>
              <a:rPr lang="en-US" sz="5500" i="1" dirty="0" err="1">
                <a:solidFill>
                  <a:srgbClr val="00B0F0"/>
                </a:solidFill>
              </a:rPr>
              <a:t>Cliquot</a:t>
            </a:r>
            <a:r>
              <a:rPr lang="en-US" sz="5500" i="1" dirty="0">
                <a:solidFill>
                  <a:srgbClr val="00B0F0"/>
                </a:solidFill>
              </a:rPr>
              <a:t> </a:t>
            </a:r>
            <a:r>
              <a:rPr lang="en-US" sz="5500" dirty="0">
                <a:solidFill>
                  <a:schemeClr val="bg1"/>
                </a:solidFill>
              </a:rPr>
              <a:t>(SCC, 2006)</a:t>
            </a:r>
          </a:p>
          <a:p>
            <a:pPr marL="0" indent="0">
              <a:lnSpc>
                <a:spcPct val="120000"/>
              </a:lnSpc>
              <a:buNone/>
            </a:pPr>
            <a:r>
              <a:rPr lang="en-CA" sz="5500" dirty="0">
                <a:solidFill>
                  <a:schemeClr val="bg1"/>
                </a:solidFill>
              </a:rPr>
              <a:t>Likelihood of depreciation</a:t>
            </a:r>
          </a:p>
          <a:p>
            <a:pPr>
              <a:lnSpc>
                <a:spcPct val="120000"/>
              </a:lnSpc>
            </a:pPr>
            <a:r>
              <a:rPr lang="en-CA" sz="5500" dirty="0">
                <a:solidFill>
                  <a:schemeClr val="bg1"/>
                </a:solidFill>
              </a:rPr>
              <a:t>Veuve </a:t>
            </a:r>
            <a:r>
              <a:rPr lang="en-CA" sz="5500" dirty="0" err="1">
                <a:solidFill>
                  <a:schemeClr val="bg1"/>
                </a:solidFill>
              </a:rPr>
              <a:t>Clicquot</a:t>
            </a:r>
            <a:r>
              <a:rPr lang="en-CA" sz="5500" dirty="0">
                <a:solidFill>
                  <a:schemeClr val="bg1"/>
                </a:solidFill>
              </a:rPr>
              <a:t> is a famous mark with significant goodwill is attached to it in the luxury goods trade</a:t>
            </a:r>
          </a:p>
          <a:p>
            <a:pPr>
              <a:lnSpc>
                <a:spcPct val="120000"/>
              </a:lnSpc>
            </a:pPr>
            <a:r>
              <a:rPr lang="en-CA" sz="5500" dirty="0">
                <a:solidFill>
                  <a:schemeClr val="bg1"/>
                </a:solidFill>
              </a:rPr>
              <a:t>Word “depreciate” is used in its ordinary dictionary meaning of "lower the value of" as well as to "disparage, belittle, underrate"</a:t>
            </a:r>
          </a:p>
          <a:p>
            <a:pPr lvl="1">
              <a:lnSpc>
                <a:spcPct val="120000"/>
              </a:lnSpc>
              <a:buFont typeface="Courier New" panose="02070309020205020404" pitchFamily="49" charset="0"/>
              <a:buChar char="o"/>
            </a:pPr>
            <a:r>
              <a:rPr lang="en-CA" sz="5500" dirty="0">
                <a:solidFill>
                  <a:schemeClr val="bg1"/>
                </a:solidFill>
              </a:rPr>
              <a:t>Value can be lowered in a variety of ways:</a:t>
            </a:r>
          </a:p>
          <a:p>
            <a:pPr marL="971550" lvl="1" indent="-457200">
              <a:lnSpc>
                <a:spcPct val="120000"/>
              </a:lnSpc>
              <a:buFont typeface="+mj-lt"/>
              <a:buAutoNum type="arabicPeriod"/>
            </a:pPr>
            <a:r>
              <a:rPr lang="en-CA" sz="5500" b="1" dirty="0">
                <a:solidFill>
                  <a:srgbClr val="FF0000"/>
                </a:solidFill>
              </a:rPr>
              <a:t>Loss of distinctiveness: </a:t>
            </a:r>
            <a:r>
              <a:rPr lang="en-CA" sz="5500" dirty="0">
                <a:solidFill>
                  <a:schemeClr val="bg1"/>
                </a:solidFill>
              </a:rPr>
              <a:t>Value can be lowered in situations where the mark is used by different users (either by company itself licensing too widely. For example, the </a:t>
            </a:r>
            <a:r>
              <a:rPr lang="en-CA" sz="5500" i="1" dirty="0">
                <a:solidFill>
                  <a:schemeClr val="bg1"/>
                </a:solidFill>
              </a:rPr>
              <a:t>Pierre Cardin brand </a:t>
            </a:r>
            <a:r>
              <a:rPr lang="en-CA" sz="5500" dirty="0">
                <a:solidFill>
                  <a:schemeClr val="bg1"/>
                </a:solidFill>
              </a:rPr>
              <a:t>moved down market through overuse of licensing; or  through others using). </a:t>
            </a:r>
          </a:p>
          <a:p>
            <a:pPr marL="971550" lvl="1" indent="-457200">
              <a:lnSpc>
                <a:spcPct val="120000"/>
              </a:lnSpc>
              <a:buFont typeface="+mj-lt"/>
              <a:buAutoNum type="arabicPeriod"/>
            </a:pPr>
            <a:r>
              <a:rPr lang="en-CA" sz="5500" b="1" dirty="0">
                <a:solidFill>
                  <a:srgbClr val="FF0000"/>
                </a:solidFill>
              </a:rPr>
              <a:t>Dilution:</a:t>
            </a:r>
            <a:r>
              <a:rPr lang="en-CA" sz="5500" dirty="0">
                <a:solidFill>
                  <a:schemeClr val="bg1"/>
                </a:solidFill>
              </a:rPr>
              <a:t> Meaning a </a:t>
            </a:r>
            <a:r>
              <a:rPr lang="en-CA" sz="5500" dirty="0">
                <a:solidFill>
                  <a:srgbClr val="FFFF00"/>
                </a:solidFill>
              </a:rPr>
              <a:t>blurring of brand image</a:t>
            </a:r>
            <a:r>
              <a:rPr lang="en-CA" sz="5500" dirty="0">
                <a:solidFill>
                  <a:schemeClr val="bg1"/>
                </a:solidFill>
              </a:rPr>
              <a:t>. </a:t>
            </a:r>
            <a:r>
              <a:rPr lang="en-CA" sz="5500" dirty="0">
                <a:solidFill>
                  <a:srgbClr val="FFFF00"/>
                </a:solidFill>
              </a:rPr>
              <a:t>Dilution </a:t>
            </a:r>
            <a:r>
              <a:rPr lang="en-CA" sz="5500" dirty="0">
                <a:solidFill>
                  <a:schemeClr val="bg1"/>
                </a:solidFill>
              </a:rPr>
              <a:t>works its harm </a:t>
            </a:r>
            <a:r>
              <a:rPr lang="en-CA" sz="5500" dirty="0">
                <a:solidFill>
                  <a:srgbClr val="FFFF00"/>
                </a:solidFill>
              </a:rPr>
              <a:t>not by causing confusion in consumers’ minds </a:t>
            </a:r>
            <a:r>
              <a:rPr lang="en-CA" sz="5500" dirty="0">
                <a:solidFill>
                  <a:schemeClr val="bg1"/>
                </a:solidFill>
              </a:rPr>
              <a:t>regarding the source of a good or a service, </a:t>
            </a:r>
            <a:r>
              <a:rPr lang="en-CA" sz="5500" dirty="0">
                <a:solidFill>
                  <a:srgbClr val="FFFF00"/>
                </a:solidFill>
              </a:rPr>
              <a:t>but by creating an association in consumers’ minds between a mark and a different good or service</a:t>
            </a:r>
            <a:r>
              <a:rPr lang="en-CA" sz="5500" dirty="0">
                <a:solidFill>
                  <a:schemeClr val="bg1"/>
                </a:solidFill>
              </a:rPr>
              <a:t>. I.e. Tiffany ex ample </a:t>
            </a:r>
            <a:r>
              <a:rPr lang="en-CA" sz="5500" dirty="0">
                <a:solidFill>
                  <a:schemeClr val="bg1"/>
                </a:solidFill>
                <a:sym typeface="Wingdings" pitchFamily="2" charset="2"/>
              </a:rPr>
              <a:t> </a:t>
            </a:r>
            <a:r>
              <a:rPr lang="en-CA" sz="5500" dirty="0">
                <a:solidFill>
                  <a:schemeClr val="bg1"/>
                </a:solidFill>
              </a:rPr>
              <a:t>Mass. court, in dealing with a local restaurant calling itself Tiffany, talked about the risk of erosion of the public's identification of the mark </a:t>
            </a:r>
            <a:r>
              <a:rPr lang="en-CA" sz="5500" i="1" dirty="0">
                <a:solidFill>
                  <a:schemeClr val="bg1"/>
                </a:solidFill>
              </a:rPr>
              <a:t>uniquely</a:t>
            </a:r>
            <a:r>
              <a:rPr lang="en-CA" sz="5500" dirty="0">
                <a:solidFill>
                  <a:schemeClr val="bg1"/>
                </a:solidFill>
              </a:rPr>
              <a:t> with the plaintiff's jewellery and luxury business, diminishing its distinctiveness, uniqueness, effectiveness and prestigious connotations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200</a:t>
            </a:fld>
            <a:endParaRPr lang="en-US"/>
          </a:p>
        </p:txBody>
      </p:sp>
    </p:spTree>
    <p:extLst>
      <p:ext uri="{BB962C8B-B14F-4D97-AF65-F5344CB8AC3E}">
        <p14:creationId xmlns:p14="http://schemas.microsoft.com/office/powerpoint/2010/main" val="1190435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9793"/>
            <a:ext cx="8229600" cy="484095"/>
          </a:xfrm>
        </p:spPr>
        <p:txBody>
          <a:bodyPr>
            <a:normAutofit fontScale="90000"/>
          </a:bodyPr>
          <a:lstStyle/>
          <a:p>
            <a:r>
              <a:rPr lang="en-US" sz="4000" b="1" dirty="0">
                <a:solidFill>
                  <a:srgbClr val="FFFF00"/>
                </a:solidFill>
              </a:rPr>
              <a:t>Trademarks</a:t>
            </a:r>
            <a:r>
              <a:rPr lang="en-US" sz="4000" b="1" dirty="0">
                <a:solidFill>
                  <a:srgbClr val="FF0000"/>
                </a:solidFill>
              </a:rPr>
              <a:t>:</a:t>
            </a:r>
            <a:r>
              <a:rPr lang="en-US" sz="4000" b="1" dirty="0">
                <a:solidFill>
                  <a:srgbClr val="FFFF00"/>
                </a:solidFill>
              </a:rPr>
              <a:t> </a:t>
            </a:r>
            <a:r>
              <a:rPr lang="en-US" sz="4000"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40632" y="725864"/>
            <a:ext cx="8903367" cy="5439805"/>
          </a:xfrm>
        </p:spPr>
        <p:txBody>
          <a:bodyPr>
            <a:normAutofit fontScale="47500" lnSpcReduction="20000"/>
          </a:bodyPr>
          <a:lstStyle/>
          <a:p>
            <a:pPr marL="0" indent="0">
              <a:lnSpc>
                <a:spcPct val="120000"/>
              </a:lnSpc>
              <a:buNone/>
            </a:pPr>
            <a:r>
              <a:rPr lang="en-US" sz="4400" i="1" dirty="0" err="1">
                <a:solidFill>
                  <a:srgbClr val="00B0F0"/>
                </a:solidFill>
              </a:rPr>
              <a:t>Veuve</a:t>
            </a:r>
            <a:r>
              <a:rPr lang="en-US" sz="4400" i="1" dirty="0">
                <a:solidFill>
                  <a:srgbClr val="00B0F0"/>
                </a:solidFill>
              </a:rPr>
              <a:t> </a:t>
            </a:r>
            <a:r>
              <a:rPr lang="en-US" sz="4400" i="1" dirty="0" err="1">
                <a:solidFill>
                  <a:srgbClr val="00B0F0"/>
                </a:solidFill>
              </a:rPr>
              <a:t>Clicquot</a:t>
            </a:r>
            <a:r>
              <a:rPr lang="en-US" sz="4400" i="1" dirty="0">
                <a:solidFill>
                  <a:srgbClr val="00B0F0"/>
                </a:solidFill>
              </a:rPr>
              <a:t> </a:t>
            </a:r>
            <a:r>
              <a:rPr lang="en-US" sz="4400" i="1" dirty="0" err="1">
                <a:solidFill>
                  <a:srgbClr val="00B0F0"/>
                </a:solidFill>
              </a:rPr>
              <a:t>Ponsardin</a:t>
            </a:r>
            <a:r>
              <a:rPr lang="en-US" sz="4400" i="1" dirty="0">
                <a:solidFill>
                  <a:srgbClr val="00B0F0"/>
                </a:solidFill>
              </a:rPr>
              <a:t> v. Boutiques </a:t>
            </a:r>
            <a:r>
              <a:rPr lang="en-US" sz="4400" i="1" dirty="0" err="1">
                <a:solidFill>
                  <a:srgbClr val="00B0F0"/>
                </a:solidFill>
              </a:rPr>
              <a:t>Cliquot</a:t>
            </a:r>
            <a:r>
              <a:rPr lang="en-US" sz="4400" i="1" dirty="0">
                <a:solidFill>
                  <a:srgbClr val="00B0F0"/>
                </a:solidFill>
              </a:rPr>
              <a:t> </a:t>
            </a:r>
            <a:r>
              <a:rPr lang="en-US" sz="4400" dirty="0">
                <a:solidFill>
                  <a:schemeClr val="bg1"/>
                </a:solidFill>
              </a:rPr>
              <a:t>(SCC, 2006)</a:t>
            </a:r>
          </a:p>
          <a:p>
            <a:pPr marL="0" indent="0">
              <a:lnSpc>
                <a:spcPct val="120000"/>
              </a:lnSpc>
              <a:buNone/>
            </a:pPr>
            <a:r>
              <a:rPr lang="en-CA" sz="4400" dirty="0">
                <a:solidFill>
                  <a:schemeClr val="bg1"/>
                </a:solidFill>
              </a:rPr>
              <a:t>Likelihood of depreciation </a:t>
            </a:r>
            <a:r>
              <a:rPr lang="en-CA" sz="4400" dirty="0">
                <a:solidFill>
                  <a:srgbClr val="FF0000"/>
                </a:solidFill>
              </a:rPr>
              <a:t>(</a:t>
            </a:r>
            <a:r>
              <a:rPr lang="en-CA" sz="4400" dirty="0">
                <a:solidFill>
                  <a:schemeClr val="bg1"/>
                </a:solidFill>
              </a:rPr>
              <a:t>con’d</a:t>
            </a:r>
            <a:r>
              <a:rPr lang="en-CA" sz="4400" dirty="0">
                <a:solidFill>
                  <a:srgbClr val="FF0000"/>
                </a:solidFill>
              </a:rPr>
              <a:t>)</a:t>
            </a:r>
          </a:p>
          <a:p>
            <a:pPr lvl="1">
              <a:lnSpc>
                <a:spcPct val="120000"/>
              </a:lnSpc>
              <a:buFont typeface="Courier New" panose="02070309020205020404" pitchFamily="49" charset="0"/>
              <a:buChar char="o"/>
            </a:pPr>
            <a:r>
              <a:rPr lang="en-CA" sz="4400" dirty="0">
                <a:solidFill>
                  <a:srgbClr val="FFFF00"/>
                </a:solidFill>
              </a:rPr>
              <a:t>Disparagement or tarnishing of a TM is where the Defendant creates negative association for the mark</a:t>
            </a:r>
            <a:r>
              <a:rPr lang="en-CA" sz="4400" dirty="0">
                <a:solidFill>
                  <a:schemeClr val="bg1"/>
                </a:solidFill>
              </a:rPr>
              <a:t>.</a:t>
            </a:r>
          </a:p>
          <a:p>
            <a:pPr lvl="2">
              <a:lnSpc>
                <a:spcPct val="120000"/>
              </a:lnSpc>
              <a:buFont typeface="Wingdings" pitchFamily="2" charset="2"/>
              <a:buChar char="§"/>
            </a:pPr>
            <a:r>
              <a:rPr lang="en-CA" sz="4400" dirty="0">
                <a:solidFill>
                  <a:schemeClr val="bg1"/>
                </a:solidFill>
              </a:rPr>
              <a:t>Thurlow J. considered this was the case in the </a:t>
            </a:r>
            <a:r>
              <a:rPr lang="en-CA" sz="4400" i="1" u="sng" dirty="0">
                <a:solidFill>
                  <a:schemeClr val="bg1"/>
                </a:solidFill>
              </a:rPr>
              <a:t>Clairol</a:t>
            </a:r>
            <a:r>
              <a:rPr lang="en-CA" sz="4400" dirty="0">
                <a:solidFill>
                  <a:schemeClr val="bg1"/>
                </a:solidFill>
              </a:rPr>
              <a:t> case</a:t>
            </a:r>
          </a:p>
          <a:p>
            <a:pPr lvl="2">
              <a:lnSpc>
                <a:spcPct val="120000"/>
              </a:lnSpc>
              <a:buFont typeface="Wingdings" pitchFamily="2" charset="2"/>
              <a:buChar char="§"/>
            </a:pPr>
            <a:r>
              <a:rPr lang="en-CA" sz="4400" dirty="0">
                <a:solidFill>
                  <a:schemeClr val="bg1"/>
                </a:solidFill>
              </a:rPr>
              <a:t>Examples given was </a:t>
            </a:r>
            <a:r>
              <a:rPr lang="en-CA" sz="4400" i="1" dirty="0">
                <a:solidFill>
                  <a:srgbClr val="00B0F0"/>
                </a:solidFill>
              </a:rPr>
              <a:t>Dallas Cowboy Cheerleaders Inc. v. Pussycat Cinema Ltd.  </a:t>
            </a:r>
            <a:r>
              <a:rPr lang="en-CA" sz="4400" dirty="0">
                <a:solidFill>
                  <a:schemeClr val="bg1"/>
                </a:solidFill>
              </a:rPr>
              <a:t>as well as other cases involving sexually explicit or pornographic businesses in the US [para. 66]</a:t>
            </a:r>
          </a:p>
          <a:p>
            <a:pPr lvl="1">
              <a:lnSpc>
                <a:spcPct val="120000"/>
              </a:lnSpc>
              <a:buFont typeface="Courier New" panose="02070309020205020404" pitchFamily="49" charset="0"/>
              <a:buChar char="o"/>
            </a:pPr>
            <a:r>
              <a:rPr lang="en-CA" sz="4400" dirty="0">
                <a:solidFill>
                  <a:srgbClr val="FFFF00"/>
                </a:solidFill>
              </a:rPr>
              <a:t>Depreciation not limited to BLURRING and TARNISHMENT in Canada. </a:t>
            </a:r>
            <a:r>
              <a:rPr lang="en-CA" sz="4400" b="1" dirty="0">
                <a:solidFill>
                  <a:srgbClr val="FF0000"/>
                </a:solidFill>
              </a:rPr>
              <a:t>It is not enough to show that depreciation COULD occur – must prove that it’s LIKLELY to occur. </a:t>
            </a:r>
          </a:p>
          <a:p>
            <a:pPr>
              <a:lnSpc>
                <a:spcPct val="120000"/>
              </a:lnSpc>
            </a:pPr>
            <a:r>
              <a:rPr lang="en-CA" sz="4400" dirty="0">
                <a:solidFill>
                  <a:schemeClr val="bg1"/>
                </a:solidFill>
              </a:rPr>
              <a:t>In this case the Court found that a casual consumer would not associate the name of the respondents’ stores with the house of Veuve </a:t>
            </a:r>
            <a:r>
              <a:rPr lang="en-CA" sz="4400" dirty="0" err="1">
                <a:solidFill>
                  <a:schemeClr val="bg1"/>
                </a:solidFill>
              </a:rPr>
              <a:t>Clicquot</a:t>
            </a:r>
            <a:r>
              <a:rPr lang="en-CA" sz="4400" dirty="0">
                <a:solidFill>
                  <a:schemeClr val="bg1"/>
                </a:solidFill>
              </a:rPr>
              <a:t>. Accordingly, the necessary elements for a s. 22 depreciation claim were not established.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201</a:t>
            </a:fld>
            <a:endParaRPr lang="en-US"/>
          </a:p>
        </p:txBody>
      </p:sp>
    </p:spTree>
    <p:extLst>
      <p:ext uri="{BB962C8B-B14F-4D97-AF65-F5344CB8AC3E}">
        <p14:creationId xmlns:p14="http://schemas.microsoft.com/office/powerpoint/2010/main" val="35495164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6354"/>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40633" y="938463"/>
            <a:ext cx="8771020" cy="4920916"/>
          </a:xfrm>
        </p:spPr>
        <p:txBody>
          <a:bodyPr>
            <a:normAutofit fontScale="92500"/>
          </a:bodyPr>
          <a:lstStyle/>
          <a:p>
            <a:pPr marL="0" indent="0">
              <a:lnSpc>
                <a:spcPct val="100000"/>
              </a:lnSpc>
              <a:buNone/>
            </a:pPr>
            <a:r>
              <a:rPr lang="en-CA" sz="2400" b="1" dirty="0">
                <a:solidFill>
                  <a:srgbClr val="FFFF00"/>
                </a:solidFill>
              </a:rPr>
              <a:t>Conclusion on s. 19</a:t>
            </a:r>
            <a:r>
              <a:rPr lang="en-CA" sz="2400" b="1" dirty="0">
                <a:solidFill>
                  <a:srgbClr val="FF0000"/>
                </a:solidFill>
              </a:rPr>
              <a:t>,</a:t>
            </a:r>
            <a:r>
              <a:rPr lang="en-CA" sz="2400" b="1" dirty="0">
                <a:solidFill>
                  <a:srgbClr val="FFFF00"/>
                </a:solidFill>
              </a:rPr>
              <a:t> 20</a:t>
            </a:r>
            <a:r>
              <a:rPr lang="en-CA" sz="2400" b="1" dirty="0">
                <a:solidFill>
                  <a:srgbClr val="FF0000"/>
                </a:solidFill>
              </a:rPr>
              <a:t>,</a:t>
            </a:r>
            <a:r>
              <a:rPr lang="en-CA" sz="2400" b="1" dirty="0">
                <a:solidFill>
                  <a:srgbClr val="FFFF00"/>
                </a:solidFill>
              </a:rPr>
              <a:t> 22</a:t>
            </a:r>
            <a:endParaRPr lang="en-CA" sz="2400" dirty="0">
              <a:solidFill>
                <a:srgbClr val="FFFF00"/>
              </a:solidFill>
            </a:endParaRPr>
          </a:p>
          <a:p>
            <a:pPr>
              <a:lnSpc>
                <a:spcPct val="100000"/>
              </a:lnSpc>
            </a:pPr>
            <a:r>
              <a:rPr lang="en-CA" sz="2400" dirty="0">
                <a:solidFill>
                  <a:schemeClr val="bg1"/>
                </a:solidFill>
              </a:rPr>
              <a:t>In these cases, we see the </a:t>
            </a:r>
            <a:r>
              <a:rPr lang="en-CA" sz="2400" dirty="0">
                <a:solidFill>
                  <a:srgbClr val="FFFF00"/>
                </a:solidFill>
              </a:rPr>
              <a:t>Courts interpreting s. 19, 20, 22 in a narrow fashion</a:t>
            </a:r>
            <a:r>
              <a:rPr lang="en-CA" sz="2400" dirty="0">
                <a:solidFill>
                  <a:schemeClr val="bg1"/>
                </a:solidFill>
              </a:rPr>
              <a:t>, restricting the ambit of the sections to the context of commercial competition. </a:t>
            </a:r>
          </a:p>
          <a:p>
            <a:pPr>
              <a:lnSpc>
                <a:spcPct val="100000"/>
              </a:lnSpc>
            </a:pPr>
            <a:r>
              <a:rPr lang="en-CA" sz="2400" dirty="0">
                <a:solidFill>
                  <a:srgbClr val="FFFF00"/>
                </a:solidFill>
              </a:rPr>
              <a:t>This leaves magazines, unions, and individuals generally free to criticize companies without the fear of trade-mark consequences</a:t>
            </a:r>
            <a:r>
              <a:rPr lang="en-CA" sz="2400" dirty="0">
                <a:solidFill>
                  <a:schemeClr val="bg1"/>
                </a:solidFill>
              </a:rPr>
              <a:t>. The courts are reluctant to use TM law to shut down the ability of people to protest.</a:t>
            </a:r>
          </a:p>
          <a:p>
            <a:pPr>
              <a:lnSpc>
                <a:spcPct val="100000"/>
              </a:lnSpc>
            </a:pPr>
            <a:r>
              <a:rPr lang="en-CA" sz="2400" dirty="0">
                <a:solidFill>
                  <a:schemeClr val="bg1"/>
                </a:solidFill>
              </a:rPr>
              <a:t>In </a:t>
            </a:r>
            <a:r>
              <a:rPr lang="en-CA" sz="2400" i="1" dirty="0">
                <a:solidFill>
                  <a:srgbClr val="00B0F0"/>
                </a:solidFill>
              </a:rPr>
              <a:t>Clairol</a:t>
            </a:r>
            <a:r>
              <a:rPr lang="en-CA" sz="2400" dirty="0">
                <a:solidFill>
                  <a:schemeClr val="bg1"/>
                </a:solidFill>
              </a:rPr>
              <a:t>, when court talks about goodwill, </a:t>
            </a:r>
            <a:r>
              <a:rPr lang="en-CA" sz="2400" dirty="0">
                <a:solidFill>
                  <a:srgbClr val="FFFF00"/>
                </a:solidFill>
              </a:rPr>
              <a:t>depreciation is found on basis that customers will be diverted </a:t>
            </a:r>
            <a:r>
              <a:rPr lang="en-CA" sz="2400" dirty="0">
                <a:solidFill>
                  <a:schemeClr val="bg1"/>
                </a:solidFill>
              </a:rPr>
              <a:t>to the opposing party (appropriated) as opposed to simply driven away. </a:t>
            </a:r>
          </a:p>
          <a:p>
            <a:pPr>
              <a:lnSpc>
                <a:spcPct val="100000"/>
              </a:lnSpc>
            </a:pPr>
            <a:r>
              <a:rPr lang="en-CA" sz="2400" dirty="0">
                <a:solidFill>
                  <a:srgbClr val="FF0000"/>
                </a:solidFill>
              </a:rPr>
              <a:t>Absent a commercially competitive context </a:t>
            </a:r>
            <a:r>
              <a:rPr lang="en-CA" sz="2400" dirty="0">
                <a:solidFill>
                  <a:srgbClr val="FFFF00"/>
                </a:solidFill>
              </a:rPr>
              <a:t>it is much less likely that there will be depreciation in the value of goodwill</a:t>
            </a:r>
            <a:r>
              <a:rPr lang="en-CA" sz="2400" dirty="0">
                <a:solidFill>
                  <a:schemeClr val="bg1"/>
                </a:solidFill>
              </a:rPr>
              <a:t>. Other parties are not taking goodwill away for their own use.</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202</a:t>
            </a:fld>
            <a:endParaRPr lang="en-US"/>
          </a:p>
        </p:txBody>
      </p:sp>
    </p:spTree>
    <p:extLst>
      <p:ext uri="{BB962C8B-B14F-4D97-AF65-F5344CB8AC3E}">
        <p14:creationId xmlns:p14="http://schemas.microsoft.com/office/powerpoint/2010/main" val="4140125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393391"/>
            <a:ext cx="8229600" cy="829767"/>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r>
              <a:rPr lang="en-US" b="1" dirty="0"/>
              <a:t>	</a:t>
            </a:r>
          </a:p>
        </p:txBody>
      </p:sp>
      <p:sp>
        <p:nvSpPr>
          <p:cNvPr id="4" name="Slide Number Placeholder 3"/>
          <p:cNvSpPr>
            <a:spLocks noGrp="1"/>
          </p:cNvSpPr>
          <p:nvPr>
            <p:ph type="sldNum" sz="quarter" idx="12"/>
          </p:nvPr>
        </p:nvSpPr>
        <p:spPr/>
        <p:txBody>
          <a:bodyPr/>
          <a:lstStyle/>
          <a:p>
            <a:fld id="{600857A6-B069-5747-8C2C-4237D03FF20B}" type="slidenum">
              <a:rPr lang="en-US" smtClean="0"/>
              <a:t>203</a:t>
            </a:fld>
            <a:endParaRPr lang="en-US"/>
          </a:p>
        </p:txBody>
      </p:sp>
      <p:pic>
        <p:nvPicPr>
          <p:cNvPr id="3" name="Picture 2" descr="A picture containing text, book&#10;&#10;Description automatically generated">
            <a:extLst>
              <a:ext uri="{FF2B5EF4-FFF2-40B4-BE49-F238E27FC236}">
                <a16:creationId xmlns:a16="http://schemas.microsoft.com/office/drawing/2014/main" id="{F956DC4E-095B-CC4D-A170-EDDC94B44B97}"/>
              </a:ext>
            </a:extLst>
          </p:cNvPr>
          <p:cNvPicPr>
            <a:picLocks noChangeAspect="1"/>
          </p:cNvPicPr>
          <p:nvPr/>
        </p:nvPicPr>
        <p:blipFill>
          <a:blip r:embed="rId3"/>
          <a:stretch>
            <a:fillRect/>
          </a:stretch>
        </p:blipFill>
        <p:spPr>
          <a:xfrm>
            <a:off x="2939750" y="1936685"/>
            <a:ext cx="3264497" cy="3293387"/>
          </a:xfrm>
          <a:prstGeom prst="rect">
            <a:avLst/>
          </a:prstGeom>
        </p:spPr>
      </p:pic>
    </p:spTree>
    <p:extLst>
      <p:ext uri="{BB962C8B-B14F-4D97-AF65-F5344CB8AC3E}">
        <p14:creationId xmlns:p14="http://schemas.microsoft.com/office/powerpoint/2010/main" val="14909771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663"/>
            <a:ext cx="8229600" cy="67747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 </a:t>
            </a:r>
            <a:r>
              <a:rPr lang="en-US" b="1" dirty="0"/>
              <a:t>	</a:t>
            </a:r>
          </a:p>
        </p:txBody>
      </p:sp>
      <p:sp>
        <p:nvSpPr>
          <p:cNvPr id="2" name="Content Placeholder 1"/>
          <p:cNvSpPr>
            <a:spLocks noGrp="1"/>
          </p:cNvSpPr>
          <p:nvPr>
            <p:ph idx="1"/>
          </p:nvPr>
        </p:nvSpPr>
        <p:spPr>
          <a:xfrm>
            <a:off x="457199" y="976481"/>
            <a:ext cx="8554825" cy="4773062"/>
          </a:xfrm>
        </p:spPr>
        <p:txBody>
          <a:bodyPr>
            <a:noAutofit/>
          </a:bodyPr>
          <a:lstStyle/>
          <a:p>
            <a:pPr marL="0" indent="0">
              <a:lnSpc>
                <a:spcPct val="100000"/>
              </a:lnSpc>
              <a:buNone/>
            </a:pPr>
            <a:r>
              <a:rPr lang="en-US" sz="2400" b="1" dirty="0">
                <a:solidFill>
                  <a:srgbClr val="FFFF00"/>
                </a:solidFill>
              </a:rPr>
              <a:t>Remedies</a:t>
            </a:r>
          </a:p>
          <a:p>
            <a:pPr>
              <a:lnSpc>
                <a:spcPct val="100000"/>
              </a:lnSpc>
            </a:pPr>
            <a:r>
              <a:rPr lang="en-US" sz="2400" dirty="0">
                <a:solidFill>
                  <a:schemeClr val="bg1"/>
                </a:solidFill>
              </a:rPr>
              <a:t>See s. 53.2 (read together w. s. 2, “</a:t>
            </a:r>
            <a:r>
              <a:rPr lang="en-US" sz="2400" dirty="0">
                <a:solidFill>
                  <a:srgbClr val="FFFF00"/>
                </a:solidFill>
              </a:rPr>
              <a:t>interested person</a:t>
            </a:r>
            <a:r>
              <a:rPr lang="en-US" sz="2400" dirty="0">
                <a:solidFill>
                  <a:schemeClr val="bg1"/>
                </a:solidFill>
              </a:rPr>
              <a:t>”)</a:t>
            </a:r>
          </a:p>
          <a:p>
            <a:pPr>
              <a:lnSpc>
                <a:spcPct val="100000"/>
              </a:lnSpc>
            </a:pPr>
            <a:r>
              <a:rPr lang="en-US" sz="2400" dirty="0">
                <a:solidFill>
                  <a:srgbClr val="FFFF00"/>
                </a:solidFill>
              </a:rPr>
              <a:t>Including</a:t>
            </a:r>
            <a:r>
              <a:rPr lang="en-US" sz="2400" dirty="0">
                <a:solidFill>
                  <a:srgbClr val="FF0000"/>
                </a:solidFill>
              </a:rPr>
              <a:t>:</a:t>
            </a:r>
          </a:p>
          <a:p>
            <a:pPr marL="971550" lvl="1" indent="-457200">
              <a:lnSpc>
                <a:spcPct val="100000"/>
              </a:lnSpc>
              <a:buFont typeface="+mj-lt"/>
              <a:buAutoNum type="arabicPeriod"/>
            </a:pPr>
            <a:r>
              <a:rPr lang="en-US" sz="2400" dirty="0">
                <a:solidFill>
                  <a:srgbClr val="FFFF00"/>
                </a:solidFill>
              </a:rPr>
              <a:t>Injunctions</a:t>
            </a:r>
            <a:r>
              <a:rPr lang="en-US" sz="2400" dirty="0">
                <a:solidFill>
                  <a:schemeClr val="bg1"/>
                </a:solidFill>
              </a:rPr>
              <a:t> (interlocutory or permanent)</a:t>
            </a:r>
          </a:p>
          <a:p>
            <a:pPr marL="971550" lvl="1" indent="-457200">
              <a:lnSpc>
                <a:spcPct val="100000"/>
              </a:lnSpc>
              <a:buFont typeface="+mj-lt"/>
              <a:buAutoNum type="arabicPeriod"/>
            </a:pPr>
            <a:r>
              <a:rPr lang="en-US" sz="2400" dirty="0">
                <a:solidFill>
                  <a:srgbClr val="FFFF00"/>
                </a:solidFill>
              </a:rPr>
              <a:t>Damages</a:t>
            </a:r>
            <a:r>
              <a:rPr lang="en-US" sz="2400" dirty="0">
                <a:solidFill>
                  <a:schemeClr val="bg1"/>
                </a:solidFill>
              </a:rPr>
              <a:t> compensating for lost sales, damage to goodwill, loss of control of reputation</a:t>
            </a:r>
          </a:p>
          <a:p>
            <a:pPr marL="971550" lvl="1" indent="-457200">
              <a:lnSpc>
                <a:spcPct val="100000"/>
              </a:lnSpc>
              <a:buFont typeface="+mj-lt"/>
              <a:buAutoNum type="arabicPeriod"/>
            </a:pPr>
            <a:r>
              <a:rPr lang="en-US" sz="2400" dirty="0">
                <a:solidFill>
                  <a:schemeClr val="bg1"/>
                </a:solidFill>
              </a:rPr>
              <a:t>Accounting of </a:t>
            </a:r>
            <a:r>
              <a:rPr lang="en-US" sz="2400" dirty="0">
                <a:solidFill>
                  <a:srgbClr val="FFFF00"/>
                </a:solidFill>
              </a:rPr>
              <a:t>profits</a:t>
            </a:r>
            <a:r>
              <a:rPr lang="en-US" sz="2400" dirty="0">
                <a:solidFill>
                  <a:schemeClr val="bg1"/>
                </a:solidFill>
              </a:rPr>
              <a:t> (alternative to damages)</a:t>
            </a:r>
          </a:p>
          <a:p>
            <a:pPr marL="971550" lvl="1" indent="-457200">
              <a:lnSpc>
                <a:spcPct val="100000"/>
              </a:lnSpc>
              <a:buFont typeface="+mj-lt"/>
              <a:buAutoNum type="arabicPeriod"/>
            </a:pPr>
            <a:r>
              <a:rPr lang="en-US" sz="2400" dirty="0">
                <a:solidFill>
                  <a:srgbClr val="FFFF00"/>
                </a:solidFill>
              </a:rPr>
              <a:t>Destruction of </a:t>
            </a:r>
            <a:r>
              <a:rPr lang="en-US" sz="2400" dirty="0">
                <a:solidFill>
                  <a:schemeClr val="bg1"/>
                </a:solidFill>
              </a:rPr>
              <a:t>offending </a:t>
            </a:r>
            <a:r>
              <a:rPr lang="en-US" sz="2400" dirty="0">
                <a:solidFill>
                  <a:srgbClr val="FFFF00"/>
                </a:solidFill>
              </a:rPr>
              <a:t>materials</a:t>
            </a:r>
          </a:p>
          <a:p>
            <a:pPr marL="971550" lvl="1" indent="-457200">
              <a:lnSpc>
                <a:spcPct val="100000"/>
              </a:lnSpc>
              <a:buFont typeface="+mj-lt"/>
              <a:buAutoNum type="arabicPeriod"/>
            </a:pPr>
            <a:r>
              <a:rPr lang="en-US" sz="2400" dirty="0">
                <a:solidFill>
                  <a:srgbClr val="FFFF00"/>
                </a:solidFill>
              </a:rPr>
              <a:t>Removal of mark </a:t>
            </a:r>
            <a:r>
              <a:rPr lang="en-US" sz="2400" dirty="0">
                <a:solidFill>
                  <a:schemeClr val="bg1"/>
                </a:solidFill>
              </a:rPr>
              <a:t>from wares</a:t>
            </a:r>
          </a:p>
          <a:p>
            <a:pPr marL="971550" lvl="1" indent="-457200">
              <a:lnSpc>
                <a:spcPct val="100000"/>
              </a:lnSpc>
              <a:buFont typeface="+mj-lt"/>
              <a:buAutoNum type="arabicPeriod"/>
            </a:pPr>
            <a:r>
              <a:rPr lang="en-US" sz="2400" dirty="0">
                <a:solidFill>
                  <a:srgbClr val="FFFF00"/>
                </a:solidFill>
              </a:rPr>
              <a:t>Concealment of mark </a:t>
            </a:r>
            <a:r>
              <a:rPr lang="en-US" sz="2400" dirty="0">
                <a:solidFill>
                  <a:schemeClr val="bg1"/>
                </a:solidFill>
              </a:rPr>
              <a:t>on wares</a:t>
            </a:r>
          </a:p>
          <a:p>
            <a:pPr marL="971550" lvl="1" indent="-457200">
              <a:lnSpc>
                <a:spcPct val="100000"/>
              </a:lnSpc>
              <a:buFont typeface="+mj-lt"/>
              <a:buAutoNum type="arabicPeriod"/>
            </a:pPr>
            <a:r>
              <a:rPr lang="en-US" sz="2400" dirty="0">
                <a:solidFill>
                  <a:srgbClr val="FFFF00"/>
                </a:solidFill>
              </a:rPr>
              <a:t>Punitive damages </a:t>
            </a:r>
            <a:r>
              <a:rPr lang="en-US" sz="2400" dirty="0">
                <a:solidFill>
                  <a:schemeClr val="bg1"/>
                </a:solidFill>
              </a:rPr>
              <a:t>(in certain circumstances)</a:t>
            </a:r>
          </a:p>
        </p:txBody>
      </p:sp>
      <p:sp>
        <p:nvSpPr>
          <p:cNvPr id="4" name="Slide Number Placeholder 3"/>
          <p:cNvSpPr>
            <a:spLocks noGrp="1"/>
          </p:cNvSpPr>
          <p:nvPr>
            <p:ph type="sldNum" sz="quarter" idx="12"/>
          </p:nvPr>
        </p:nvSpPr>
        <p:spPr/>
        <p:txBody>
          <a:bodyPr/>
          <a:lstStyle/>
          <a:p>
            <a:fld id="{600857A6-B069-5747-8C2C-4237D03FF20B}" type="slidenum">
              <a:rPr lang="en-US" smtClean="0"/>
              <a:t>204</a:t>
            </a:fld>
            <a:endParaRPr lang="en-US"/>
          </a:p>
        </p:txBody>
      </p:sp>
    </p:spTree>
    <p:extLst>
      <p:ext uri="{BB962C8B-B14F-4D97-AF65-F5344CB8AC3E}">
        <p14:creationId xmlns:p14="http://schemas.microsoft.com/office/powerpoint/2010/main" val="380719628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5530"/>
            <a:ext cx="8229600" cy="73403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 </a:t>
            </a:r>
            <a:r>
              <a:rPr lang="en-US" b="1" dirty="0"/>
              <a:t>	</a:t>
            </a:r>
          </a:p>
        </p:txBody>
      </p:sp>
      <p:sp>
        <p:nvSpPr>
          <p:cNvPr id="2" name="Content Placeholder 1"/>
          <p:cNvSpPr>
            <a:spLocks noGrp="1"/>
          </p:cNvSpPr>
          <p:nvPr>
            <p:ph idx="1"/>
          </p:nvPr>
        </p:nvSpPr>
        <p:spPr>
          <a:xfrm>
            <a:off x="122548" y="961534"/>
            <a:ext cx="8880050" cy="4949072"/>
          </a:xfrm>
        </p:spPr>
        <p:txBody>
          <a:bodyPr>
            <a:normAutofit fontScale="92500" lnSpcReduction="10000"/>
          </a:bodyPr>
          <a:lstStyle/>
          <a:p>
            <a:pPr>
              <a:lnSpc>
                <a:spcPct val="110000"/>
              </a:lnSpc>
            </a:pPr>
            <a:r>
              <a:rPr lang="en-CA" dirty="0">
                <a:solidFill>
                  <a:schemeClr val="bg1"/>
                </a:solidFill>
              </a:rPr>
              <a:t>The primary remedies provision in the TMA is s. 53.2. This provision needs to be read together with s. 2 – for the definition of an “interested person”. </a:t>
            </a:r>
            <a:endParaRPr lang="en-CA" sz="1600" dirty="0">
              <a:solidFill>
                <a:schemeClr val="bg1"/>
              </a:solidFill>
            </a:endParaRPr>
          </a:p>
          <a:p>
            <a:pPr>
              <a:lnSpc>
                <a:spcPct val="110000"/>
              </a:lnSpc>
            </a:pPr>
            <a:r>
              <a:rPr lang="en-CA" dirty="0">
                <a:solidFill>
                  <a:schemeClr val="bg1"/>
                </a:solidFill>
              </a:rPr>
              <a:t>Remedies available include:</a:t>
            </a:r>
            <a:endParaRPr lang="en-CA" sz="1600" dirty="0">
              <a:solidFill>
                <a:schemeClr val="bg1"/>
              </a:solidFill>
            </a:endParaRPr>
          </a:p>
          <a:p>
            <a:pPr lvl="1">
              <a:lnSpc>
                <a:spcPct val="110000"/>
              </a:lnSpc>
            </a:pPr>
            <a:r>
              <a:rPr lang="en-US" dirty="0">
                <a:solidFill>
                  <a:srgbClr val="FFFF00"/>
                </a:solidFill>
              </a:rPr>
              <a:t>Injunctions</a:t>
            </a:r>
            <a:r>
              <a:rPr lang="en-US" dirty="0">
                <a:solidFill>
                  <a:schemeClr val="bg1"/>
                </a:solidFill>
              </a:rPr>
              <a:t> (interlocutory or permanent)</a:t>
            </a:r>
            <a:endParaRPr lang="en-CA" sz="1400" dirty="0">
              <a:solidFill>
                <a:schemeClr val="bg1"/>
              </a:solidFill>
            </a:endParaRPr>
          </a:p>
          <a:p>
            <a:pPr lvl="1">
              <a:lnSpc>
                <a:spcPct val="110000"/>
              </a:lnSpc>
            </a:pPr>
            <a:r>
              <a:rPr lang="en-US" b="1" dirty="0">
                <a:solidFill>
                  <a:srgbClr val="FF0000"/>
                </a:solidFill>
              </a:rPr>
              <a:t>Damages</a:t>
            </a:r>
            <a:endParaRPr lang="en-CA" sz="1400" b="1" dirty="0">
              <a:solidFill>
                <a:srgbClr val="FF0000"/>
              </a:solidFill>
            </a:endParaRPr>
          </a:p>
          <a:p>
            <a:pPr lvl="2">
              <a:lnSpc>
                <a:spcPct val="110000"/>
              </a:lnSpc>
            </a:pPr>
            <a:r>
              <a:rPr lang="en-US" dirty="0">
                <a:solidFill>
                  <a:schemeClr val="bg1"/>
                </a:solidFill>
              </a:rPr>
              <a:t>To compensate for harm suffered:</a:t>
            </a:r>
            <a:endParaRPr lang="en-CA" sz="1400" dirty="0">
              <a:solidFill>
                <a:schemeClr val="bg1"/>
              </a:solidFill>
            </a:endParaRPr>
          </a:p>
          <a:p>
            <a:pPr lvl="3">
              <a:lnSpc>
                <a:spcPct val="110000"/>
              </a:lnSpc>
            </a:pPr>
            <a:r>
              <a:rPr lang="en-US" dirty="0">
                <a:solidFill>
                  <a:schemeClr val="bg1"/>
                </a:solidFill>
              </a:rPr>
              <a:t>Lost sales</a:t>
            </a:r>
            <a:endParaRPr lang="en-CA" sz="1400" dirty="0">
              <a:solidFill>
                <a:schemeClr val="bg1"/>
              </a:solidFill>
            </a:endParaRPr>
          </a:p>
          <a:p>
            <a:pPr lvl="3">
              <a:lnSpc>
                <a:spcPct val="110000"/>
              </a:lnSpc>
            </a:pPr>
            <a:r>
              <a:rPr lang="en-US" dirty="0">
                <a:solidFill>
                  <a:schemeClr val="bg1"/>
                </a:solidFill>
              </a:rPr>
              <a:t>Damage to goodwill</a:t>
            </a:r>
            <a:endParaRPr lang="en-CA" sz="1400" dirty="0">
              <a:solidFill>
                <a:schemeClr val="bg1"/>
              </a:solidFill>
            </a:endParaRPr>
          </a:p>
          <a:p>
            <a:pPr lvl="3">
              <a:lnSpc>
                <a:spcPct val="110000"/>
              </a:lnSpc>
            </a:pPr>
            <a:r>
              <a:rPr lang="en-US" dirty="0">
                <a:solidFill>
                  <a:schemeClr val="bg1"/>
                </a:solidFill>
              </a:rPr>
              <a:t>Loss of control of reputation </a:t>
            </a:r>
            <a:endParaRPr lang="en-CA" sz="1400" dirty="0">
              <a:solidFill>
                <a:schemeClr val="bg1"/>
              </a:solidFill>
            </a:endParaRPr>
          </a:p>
          <a:p>
            <a:pPr lvl="1">
              <a:lnSpc>
                <a:spcPct val="110000"/>
              </a:lnSpc>
            </a:pPr>
            <a:r>
              <a:rPr lang="en-US" b="1" dirty="0">
                <a:solidFill>
                  <a:srgbClr val="FFFF00"/>
                </a:solidFill>
              </a:rPr>
              <a:t>(</a:t>
            </a:r>
            <a:r>
              <a:rPr lang="en-US" b="1" dirty="0">
                <a:solidFill>
                  <a:srgbClr val="FF0000"/>
                </a:solidFill>
              </a:rPr>
              <a:t>or</a:t>
            </a:r>
            <a:r>
              <a:rPr lang="en-US" b="1" dirty="0">
                <a:solidFill>
                  <a:srgbClr val="FFFF00"/>
                </a:solidFill>
              </a:rPr>
              <a:t>)</a:t>
            </a:r>
            <a:r>
              <a:rPr lang="en-CA" sz="1400" b="1" dirty="0">
                <a:solidFill>
                  <a:srgbClr val="FF0000"/>
                </a:solidFill>
              </a:rPr>
              <a:t> </a:t>
            </a:r>
            <a:r>
              <a:rPr lang="en-US" b="1" dirty="0">
                <a:solidFill>
                  <a:srgbClr val="FF0000"/>
                </a:solidFill>
              </a:rPr>
              <a:t>Accounting of profits</a:t>
            </a:r>
            <a:endParaRPr lang="en-CA" sz="1400" b="1" dirty="0">
              <a:solidFill>
                <a:srgbClr val="FF0000"/>
              </a:solidFill>
            </a:endParaRPr>
          </a:p>
          <a:p>
            <a:pPr lvl="1">
              <a:lnSpc>
                <a:spcPct val="110000"/>
              </a:lnSpc>
            </a:pPr>
            <a:r>
              <a:rPr lang="en-US" dirty="0">
                <a:solidFill>
                  <a:schemeClr val="bg1"/>
                </a:solidFill>
              </a:rPr>
              <a:t>Order for the </a:t>
            </a:r>
            <a:r>
              <a:rPr lang="en-US" dirty="0">
                <a:solidFill>
                  <a:srgbClr val="FFFF00"/>
                </a:solidFill>
              </a:rPr>
              <a:t>destruction or other disposition </a:t>
            </a:r>
            <a:r>
              <a:rPr lang="en-US" dirty="0">
                <a:solidFill>
                  <a:schemeClr val="bg1"/>
                </a:solidFill>
              </a:rPr>
              <a:t>of offending materials</a:t>
            </a:r>
            <a:endParaRPr lang="en-CA" sz="1400" dirty="0">
              <a:solidFill>
                <a:schemeClr val="bg1"/>
              </a:solidFill>
            </a:endParaRPr>
          </a:p>
          <a:p>
            <a:pPr lvl="1">
              <a:lnSpc>
                <a:spcPct val="110000"/>
              </a:lnSpc>
            </a:pPr>
            <a:r>
              <a:rPr lang="en-US" dirty="0">
                <a:solidFill>
                  <a:srgbClr val="FFFF00"/>
                </a:solidFill>
              </a:rPr>
              <a:t>Removal of offending mark </a:t>
            </a:r>
            <a:r>
              <a:rPr lang="en-US" dirty="0">
                <a:solidFill>
                  <a:schemeClr val="bg1"/>
                </a:solidFill>
              </a:rPr>
              <a:t>from wares</a:t>
            </a:r>
            <a:endParaRPr lang="en-CA" sz="1400" dirty="0">
              <a:solidFill>
                <a:schemeClr val="bg1"/>
              </a:solidFill>
            </a:endParaRPr>
          </a:p>
          <a:p>
            <a:pPr lvl="1">
              <a:lnSpc>
                <a:spcPct val="110000"/>
              </a:lnSpc>
            </a:pPr>
            <a:r>
              <a:rPr lang="en-US" dirty="0">
                <a:solidFill>
                  <a:schemeClr val="bg1"/>
                </a:solidFill>
              </a:rPr>
              <a:t>Permanent </a:t>
            </a:r>
            <a:r>
              <a:rPr lang="en-US" dirty="0">
                <a:solidFill>
                  <a:srgbClr val="FFFF00"/>
                </a:solidFill>
              </a:rPr>
              <a:t>concealment of mark </a:t>
            </a:r>
            <a:r>
              <a:rPr lang="en-US" dirty="0">
                <a:solidFill>
                  <a:schemeClr val="bg1"/>
                </a:solidFill>
              </a:rPr>
              <a:t>on wares</a:t>
            </a:r>
            <a:endParaRPr lang="en-CA" sz="1400" dirty="0">
              <a:solidFill>
                <a:schemeClr val="bg1"/>
              </a:solidFill>
            </a:endParaRPr>
          </a:p>
          <a:p>
            <a:pPr lvl="1">
              <a:lnSpc>
                <a:spcPct val="110000"/>
              </a:lnSpc>
            </a:pPr>
            <a:r>
              <a:rPr lang="en-US" dirty="0">
                <a:solidFill>
                  <a:srgbClr val="FFFF00"/>
                </a:solidFill>
              </a:rPr>
              <a:t>Punitive damages </a:t>
            </a:r>
            <a:r>
              <a:rPr lang="en-US" dirty="0">
                <a:solidFill>
                  <a:schemeClr val="bg1"/>
                </a:solidFill>
              </a:rPr>
              <a:t>in certain circumstances</a:t>
            </a:r>
            <a:endParaRPr lang="en-CA" sz="1400"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205</a:t>
            </a:fld>
            <a:endParaRPr lang="en-US"/>
          </a:p>
        </p:txBody>
      </p:sp>
    </p:spTree>
    <p:extLst>
      <p:ext uri="{BB962C8B-B14F-4D97-AF65-F5344CB8AC3E}">
        <p14:creationId xmlns:p14="http://schemas.microsoft.com/office/powerpoint/2010/main" val="5469666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5318"/>
            <a:ext cx="8229600" cy="913140"/>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457200" y="1489435"/>
            <a:ext cx="8229600" cy="4260107"/>
          </a:xfrm>
        </p:spPr>
        <p:txBody>
          <a:bodyPr>
            <a:normAutofit/>
          </a:bodyPr>
          <a:lstStyle/>
          <a:p>
            <a:pPr marL="0" indent="0">
              <a:buNone/>
            </a:pPr>
            <a:r>
              <a:rPr lang="en-US" sz="2800" b="1" dirty="0" err="1">
                <a:solidFill>
                  <a:srgbClr val="FFFF00"/>
                </a:solidFill>
              </a:rPr>
              <a:t>Defences</a:t>
            </a:r>
            <a:r>
              <a:rPr lang="en-US" sz="2800" b="1" dirty="0">
                <a:solidFill>
                  <a:srgbClr val="FFFF00"/>
                </a:solidFill>
              </a:rPr>
              <a:t> to TM infringement</a:t>
            </a:r>
          </a:p>
          <a:p>
            <a:pPr marL="57150" indent="0">
              <a:buNone/>
            </a:pPr>
            <a:r>
              <a:rPr lang="en-US" sz="2800" dirty="0">
                <a:solidFill>
                  <a:schemeClr val="bg1"/>
                </a:solidFill>
              </a:rPr>
              <a:t>1) Challenge the </a:t>
            </a:r>
            <a:r>
              <a:rPr lang="en-US" sz="2800" dirty="0">
                <a:solidFill>
                  <a:srgbClr val="FFFF00"/>
                </a:solidFill>
              </a:rPr>
              <a:t>validity of the other party’s TM</a:t>
            </a:r>
          </a:p>
          <a:p>
            <a:pPr marL="857250" lvl="1" indent="-342900"/>
            <a:r>
              <a:rPr lang="en-US" sz="2800" dirty="0">
                <a:solidFill>
                  <a:schemeClr val="bg1"/>
                </a:solidFill>
              </a:rPr>
              <a:t>See s. 18</a:t>
            </a:r>
          </a:p>
          <a:p>
            <a:pPr marL="57150" indent="0">
              <a:buNone/>
            </a:pPr>
            <a:r>
              <a:rPr lang="en-US" sz="2800" dirty="0">
                <a:solidFill>
                  <a:schemeClr val="bg1"/>
                </a:solidFill>
              </a:rPr>
              <a:t>2) A </a:t>
            </a:r>
            <a:r>
              <a:rPr lang="en-US" sz="2800" dirty="0">
                <a:solidFill>
                  <a:srgbClr val="FFFF00"/>
                </a:solidFill>
              </a:rPr>
              <a:t>Defendant</a:t>
            </a:r>
            <a:r>
              <a:rPr lang="en-US" sz="2800" dirty="0">
                <a:solidFill>
                  <a:schemeClr val="bg1"/>
                </a:solidFill>
              </a:rPr>
              <a:t> had </a:t>
            </a:r>
            <a:r>
              <a:rPr lang="en-US" sz="2800" dirty="0">
                <a:solidFill>
                  <a:srgbClr val="FFFF00"/>
                </a:solidFill>
              </a:rPr>
              <a:t>used</a:t>
            </a:r>
            <a:r>
              <a:rPr lang="en-US" sz="2800" dirty="0">
                <a:solidFill>
                  <a:schemeClr val="bg1"/>
                </a:solidFill>
              </a:rPr>
              <a:t>, in good faith, </a:t>
            </a:r>
            <a:r>
              <a:rPr lang="en-US" sz="2800" dirty="0">
                <a:solidFill>
                  <a:srgbClr val="FFFF00"/>
                </a:solidFill>
              </a:rPr>
              <a:t>a confusing Trade Name in Canada</a:t>
            </a:r>
            <a:r>
              <a:rPr lang="en-US" sz="2800" dirty="0">
                <a:solidFill>
                  <a:schemeClr val="bg1"/>
                </a:solidFill>
              </a:rPr>
              <a:t> </a:t>
            </a:r>
            <a:r>
              <a:rPr lang="en-US" sz="2800" dirty="0">
                <a:solidFill>
                  <a:srgbClr val="FF0000"/>
                </a:solidFill>
              </a:rPr>
              <a:t>prior to </a:t>
            </a:r>
            <a:r>
              <a:rPr lang="en-US" sz="2800" dirty="0">
                <a:solidFill>
                  <a:schemeClr val="bg1"/>
                </a:solidFill>
              </a:rPr>
              <a:t>the </a:t>
            </a:r>
            <a:r>
              <a:rPr lang="en-US" sz="2800" dirty="0">
                <a:solidFill>
                  <a:srgbClr val="FFFF00"/>
                </a:solidFill>
              </a:rPr>
              <a:t>filing of the Plaintiff’s </a:t>
            </a:r>
            <a:r>
              <a:rPr lang="en-US" sz="2800" dirty="0">
                <a:solidFill>
                  <a:schemeClr val="bg1"/>
                </a:solidFill>
              </a:rPr>
              <a:t>application for registration of </a:t>
            </a:r>
            <a:r>
              <a:rPr lang="en-US" sz="2800" dirty="0">
                <a:solidFill>
                  <a:srgbClr val="FF0000"/>
                </a:solidFill>
              </a:rPr>
              <a:t>TM</a:t>
            </a:r>
          </a:p>
          <a:p>
            <a:pPr marL="857250" lvl="1" indent="-342900"/>
            <a:r>
              <a:rPr lang="en-US" sz="2800" dirty="0">
                <a:solidFill>
                  <a:schemeClr val="bg1"/>
                </a:solidFill>
              </a:rPr>
              <a:t>See s. 21</a:t>
            </a:r>
          </a:p>
          <a:p>
            <a:pPr marL="57150" indent="0">
              <a:buNone/>
            </a:pPr>
            <a:r>
              <a:rPr lang="en-US" sz="2800" dirty="0">
                <a:solidFill>
                  <a:schemeClr val="bg1"/>
                </a:solidFill>
              </a:rPr>
              <a:t>3) Mark should be </a:t>
            </a:r>
            <a:r>
              <a:rPr lang="en-US" sz="2800" dirty="0">
                <a:solidFill>
                  <a:srgbClr val="FFFF00"/>
                </a:solidFill>
              </a:rPr>
              <a:t>cancelled  where non-use</a:t>
            </a:r>
          </a:p>
          <a:p>
            <a:pPr marL="57150" indent="0">
              <a:buNone/>
            </a:pPr>
            <a:r>
              <a:rPr lang="en-US" sz="2800" dirty="0">
                <a:solidFill>
                  <a:schemeClr val="bg1"/>
                </a:solidFill>
              </a:rPr>
              <a:t>4) </a:t>
            </a:r>
            <a:r>
              <a:rPr lang="en-US" sz="2800" dirty="0" err="1">
                <a:solidFill>
                  <a:srgbClr val="FFFF00"/>
                </a:solidFill>
              </a:rPr>
              <a:t>Defences</a:t>
            </a:r>
            <a:r>
              <a:rPr lang="en-US" sz="2800" dirty="0">
                <a:solidFill>
                  <a:schemeClr val="bg1"/>
                </a:solidFill>
              </a:rPr>
              <a:t> set out in </a:t>
            </a:r>
            <a:r>
              <a:rPr lang="en-US" sz="2800" dirty="0">
                <a:solidFill>
                  <a:srgbClr val="FFFF00"/>
                </a:solidFill>
              </a:rPr>
              <a:t>s. 20 </a:t>
            </a:r>
            <a:r>
              <a:rPr lang="en-US" sz="2800" dirty="0">
                <a:solidFill>
                  <a:schemeClr val="bg1"/>
                </a:solidFill>
              </a:rPr>
              <a:t>(bona fide…)</a:t>
            </a:r>
          </a:p>
        </p:txBody>
      </p:sp>
      <p:sp>
        <p:nvSpPr>
          <p:cNvPr id="4" name="Slide Number Placeholder 3"/>
          <p:cNvSpPr>
            <a:spLocks noGrp="1"/>
          </p:cNvSpPr>
          <p:nvPr>
            <p:ph type="sldNum" sz="quarter" idx="12"/>
          </p:nvPr>
        </p:nvSpPr>
        <p:spPr/>
        <p:txBody>
          <a:bodyPr/>
          <a:lstStyle/>
          <a:p>
            <a:fld id="{600857A6-B069-5747-8C2C-4237D03FF20B}" type="slidenum">
              <a:rPr lang="en-US" smtClean="0"/>
              <a:t>206</a:t>
            </a:fld>
            <a:endParaRPr lang="en-US"/>
          </a:p>
        </p:txBody>
      </p:sp>
    </p:spTree>
    <p:extLst>
      <p:ext uri="{BB962C8B-B14F-4D97-AF65-F5344CB8AC3E}">
        <p14:creationId xmlns:p14="http://schemas.microsoft.com/office/powerpoint/2010/main" val="10447558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9365" y="132135"/>
            <a:ext cx="8347435" cy="61258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339365" y="744719"/>
            <a:ext cx="8697757" cy="5147034"/>
          </a:xfrm>
        </p:spPr>
        <p:txBody>
          <a:bodyPr>
            <a:noAutofit/>
          </a:bodyPr>
          <a:lstStyle/>
          <a:p>
            <a:pPr marL="0" indent="0">
              <a:lnSpc>
                <a:spcPct val="100000"/>
              </a:lnSpc>
              <a:buNone/>
            </a:pPr>
            <a:r>
              <a:rPr lang="en-CA" sz="2400" b="1" dirty="0">
                <a:solidFill>
                  <a:srgbClr val="FFFF00"/>
                </a:solidFill>
              </a:rPr>
              <a:t>Defences to TM infringement </a:t>
            </a:r>
          </a:p>
          <a:p>
            <a:pPr>
              <a:lnSpc>
                <a:spcPct val="100000"/>
              </a:lnSpc>
            </a:pPr>
            <a:r>
              <a:rPr lang="en-CA" sz="2400" dirty="0">
                <a:solidFill>
                  <a:srgbClr val="FFFF00"/>
                </a:solidFill>
              </a:rPr>
              <a:t>A defendant could </a:t>
            </a:r>
            <a:r>
              <a:rPr lang="en-CA" sz="2400" dirty="0">
                <a:solidFill>
                  <a:srgbClr val="FF0000"/>
                </a:solidFill>
              </a:rPr>
              <a:t>challenge the validity </a:t>
            </a:r>
            <a:r>
              <a:rPr lang="en-CA" sz="2400" dirty="0">
                <a:solidFill>
                  <a:srgbClr val="FFFF00"/>
                </a:solidFill>
              </a:rPr>
              <a:t>of the other party’s TM</a:t>
            </a:r>
            <a:r>
              <a:rPr lang="en-CA" sz="2400" dirty="0">
                <a:solidFill>
                  <a:srgbClr val="FF0000"/>
                </a:solidFill>
              </a:rPr>
              <a:t>:</a:t>
            </a:r>
            <a:r>
              <a:rPr lang="en-CA" sz="2400" dirty="0">
                <a:solidFill>
                  <a:schemeClr val="bg1"/>
                </a:solidFill>
              </a:rPr>
              <a:t> S. 18 is the provision to rely on if this defence is to be raised (TM registered).</a:t>
            </a:r>
          </a:p>
          <a:p>
            <a:pPr lvl="1">
              <a:lnSpc>
                <a:spcPct val="100000"/>
              </a:lnSpc>
              <a:buFont typeface="Courier New" panose="02070309020205020404" pitchFamily="49" charset="0"/>
              <a:buChar char="o"/>
            </a:pPr>
            <a:r>
              <a:rPr lang="en-CA" sz="2400" dirty="0">
                <a:solidFill>
                  <a:srgbClr val="FFFF00"/>
                </a:solidFill>
              </a:rPr>
              <a:t>s. 18(1)(a)</a:t>
            </a:r>
            <a:r>
              <a:rPr lang="en-CA" sz="2400" dirty="0">
                <a:solidFill>
                  <a:srgbClr val="FF0000"/>
                </a:solidFill>
              </a:rPr>
              <a:t>:</a:t>
            </a:r>
            <a:r>
              <a:rPr lang="en-CA" sz="2400" dirty="0">
                <a:solidFill>
                  <a:srgbClr val="FFFF00"/>
                </a:solidFill>
              </a:rPr>
              <a:t> </a:t>
            </a:r>
            <a:r>
              <a:rPr lang="en-CA" sz="2400" dirty="0">
                <a:solidFill>
                  <a:schemeClr val="bg1"/>
                </a:solidFill>
              </a:rPr>
              <a:t>Invalid if the TM was </a:t>
            </a:r>
            <a:r>
              <a:rPr lang="en-CA" sz="2400" dirty="0">
                <a:solidFill>
                  <a:srgbClr val="FFFF00"/>
                </a:solidFill>
              </a:rPr>
              <a:t>not registrable </a:t>
            </a:r>
            <a:r>
              <a:rPr lang="en-CA" sz="2400" dirty="0">
                <a:solidFill>
                  <a:schemeClr val="bg1"/>
                </a:solidFill>
              </a:rPr>
              <a:t>at the date of registration (ss. 9, 10, 12, 13) </a:t>
            </a:r>
          </a:p>
          <a:p>
            <a:pPr lvl="1">
              <a:lnSpc>
                <a:spcPct val="100000"/>
              </a:lnSpc>
              <a:buFont typeface="Courier New" panose="02070309020205020404" pitchFamily="49" charset="0"/>
              <a:buChar char="o"/>
            </a:pPr>
            <a:r>
              <a:rPr lang="en-CA" sz="2400" dirty="0">
                <a:solidFill>
                  <a:srgbClr val="FFFF00"/>
                </a:solidFill>
              </a:rPr>
              <a:t>s. 18(1)(b)</a:t>
            </a:r>
            <a:r>
              <a:rPr lang="en-CA" sz="2400" dirty="0">
                <a:solidFill>
                  <a:srgbClr val="FF0000"/>
                </a:solidFill>
              </a:rPr>
              <a:t>:</a:t>
            </a:r>
            <a:r>
              <a:rPr lang="en-CA" sz="2400" dirty="0">
                <a:solidFill>
                  <a:srgbClr val="FFFF00"/>
                </a:solidFill>
              </a:rPr>
              <a:t> </a:t>
            </a:r>
            <a:r>
              <a:rPr lang="en-CA" sz="2400" dirty="0">
                <a:solidFill>
                  <a:schemeClr val="bg1"/>
                </a:solidFill>
              </a:rPr>
              <a:t>Invalid if the TM is </a:t>
            </a:r>
            <a:r>
              <a:rPr lang="en-CA" sz="2400" dirty="0">
                <a:solidFill>
                  <a:srgbClr val="FFFF00"/>
                </a:solidFill>
              </a:rPr>
              <a:t>not distinctive </a:t>
            </a:r>
            <a:r>
              <a:rPr lang="en-CA" sz="2400" dirty="0">
                <a:solidFill>
                  <a:schemeClr val="bg1"/>
                </a:solidFill>
              </a:rPr>
              <a:t>at the time of the challenge (become generic – see </a:t>
            </a:r>
            <a:r>
              <a:rPr lang="en-CA" sz="2400" i="1" u="sng" dirty="0">
                <a:solidFill>
                  <a:schemeClr val="bg1"/>
                </a:solidFill>
              </a:rPr>
              <a:t>Champagne</a:t>
            </a:r>
            <a:r>
              <a:rPr lang="en-CA" sz="2400" dirty="0">
                <a:solidFill>
                  <a:schemeClr val="bg1"/>
                </a:solidFill>
              </a:rPr>
              <a:t> case)</a:t>
            </a:r>
          </a:p>
          <a:p>
            <a:pPr lvl="1">
              <a:lnSpc>
                <a:spcPct val="100000"/>
              </a:lnSpc>
              <a:buFont typeface="Courier New" panose="02070309020205020404" pitchFamily="49" charset="0"/>
              <a:buChar char="o"/>
            </a:pPr>
            <a:r>
              <a:rPr lang="en-CA" sz="2400" dirty="0">
                <a:solidFill>
                  <a:srgbClr val="FFFF00"/>
                </a:solidFill>
              </a:rPr>
              <a:t>s. 18(1)(c)</a:t>
            </a:r>
            <a:r>
              <a:rPr lang="en-CA" sz="2400" dirty="0">
                <a:solidFill>
                  <a:srgbClr val="FF0000"/>
                </a:solidFill>
              </a:rPr>
              <a:t>:</a:t>
            </a:r>
            <a:r>
              <a:rPr lang="en-CA" sz="2400" dirty="0">
                <a:solidFill>
                  <a:srgbClr val="FFFF00"/>
                </a:solidFill>
              </a:rPr>
              <a:t> </a:t>
            </a:r>
            <a:r>
              <a:rPr lang="en-CA" sz="2400" dirty="0">
                <a:solidFill>
                  <a:schemeClr val="bg1"/>
                </a:solidFill>
              </a:rPr>
              <a:t>Invalid if it has been a</a:t>
            </a:r>
            <a:r>
              <a:rPr lang="en-CA" sz="2400" dirty="0">
                <a:solidFill>
                  <a:srgbClr val="FFFF00"/>
                </a:solidFill>
              </a:rPr>
              <a:t>bandoned</a:t>
            </a:r>
            <a:r>
              <a:rPr lang="en-CA" sz="2400" dirty="0">
                <a:solidFill>
                  <a:schemeClr val="bg1"/>
                </a:solidFill>
              </a:rPr>
              <a:t> (see the corpulent penguin case for the test for abandonment)</a:t>
            </a:r>
          </a:p>
          <a:p>
            <a:pPr lvl="1">
              <a:lnSpc>
                <a:spcPct val="100000"/>
              </a:lnSpc>
              <a:buFont typeface="Courier New" panose="02070309020205020404" pitchFamily="49" charset="0"/>
              <a:buChar char="o"/>
            </a:pPr>
            <a:r>
              <a:rPr lang="en-CA" sz="2400" dirty="0">
                <a:solidFill>
                  <a:srgbClr val="FFFF00"/>
                </a:solidFill>
              </a:rPr>
              <a:t>s. 18(1)(d)</a:t>
            </a:r>
            <a:r>
              <a:rPr lang="en-CA" sz="2400" dirty="0">
                <a:solidFill>
                  <a:srgbClr val="FF0000"/>
                </a:solidFill>
              </a:rPr>
              <a:t>:</a:t>
            </a:r>
            <a:r>
              <a:rPr lang="en-CA" sz="2400" dirty="0">
                <a:solidFill>
                  <a:srgbClr val="FFFF00"/>
                </a:solidFill>
              </a:rPr>
              <a:t> </a:t>
            </a:r>
            <a:r>
              <a:rPr lang="en-CA" sz="2400" dirty="0">
                <a:solidFill>
                  <a:schemeClr val="bg1"/>
                </a:solidFill>
              </a:rPr>
              <a:t>Invalid if the applicant was </a:t>
            </a:r>
            <a:r>
              <a:rPr lang="en-CA" sz="2400" dirty="0">
                <a:solidFill>
                  <a:srgbClr val="FFFF00"/>
                </a:solidFill>
              </a:rPr>
              <a:t>not the person entitled</a:t>
            </a:r>
            <a:r>
              <a:rPr lang="en-CA" sz="2400" dirty="0">
                <a:solidFill>
                  <a:schemeClr val="bg1"/>
                </a:solidFill>
              </a:rPr>
              <a:t> to register the mark [refer back to s. 16, but note the limitation in s. 17]</a:t>
            </a:r>
          </a:p>
        </p:txBody>
      </p:sp>
      <p:sp>
        <p:nvSpPr>
          <p:cNvPr id="4" name="Slide Number Placeholder 3"/>
          <p:cNvSpPr>
            <a:spLocks noGrp="1"/>
          </p:cNvSpPr>
          <p:nvPr>
            <p:ph type="sldNum" sz="quarter" idx="12"/>
          </p:nvPr>
        </p:nvSpPr>
        <p:spPr/>
        <p:txBody>
          <a:bodyPr/>
          <a:lstStyle/>
          <a:p>
            <a:fld id="{600857A6-B069-5747-8C2C-4237D03FF20B}" type="slidenum">
              <a:rPr lang="en-US" smtClean="0"/>
              <a:t>207</a:t>
            </a:fld>
            <a:endParaRPr lang="en-US"/>
          </a:p>
        </p:txBody>
      </p:sp>
    </p:spTree>
    <p:extLst>
      <p:ext uri="{BB962C8B-B14F-4D97-AF65-F5344CB8AC3E}">
        <p14:creationId xmlns:p14="http://schemas.microsoft.com/office/powerpoint/2010/main" val="34520895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2487" y="0"/>
            <a:ext cx="8229600" cy="70440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75414" y="704404"/>
            <a:ext cx="9068585" cy="5177922"/>
          </a:xfrm>
        </p:spPr>
        <p:txBody>
          <a:bodyPr>
            <a:noAutofit/>
          </a:bodyPr>
          <a:lstStyle/>
          <a:p>
            <a:pPr>
              <a:lnSpc>
                <a:spcPct val="100000"/>
              </a:lnSpc>
            </a:pPr>
            <a:r>
              <a:rPr lang="en-US" sz="2200" dirty="0">
                <a:solidFill>
                  <a:schemeClr val="bg1"/>
                </a:solidFill>
              </a:rPr>
              <a:t>Defendant had </a:t>
            </a:r>
            <a:r>
              <a:rPr lang="en-US" sz="2200" dirty="0">
                <a:solidFill>
                  <a:srgbClr val="FFFF00"/>
                </a:solidFill>
              </a:rPr>
              <a:t>used in good faith a confusing Trade Name </a:t>
            </a:r>
            <a:r>
              <a:rPr lang="en-US" sz="2200" dirty="0">
                <a:solidFill>
                  <a:schemeClr val="bg1"/>
                </a:solidFill>
              </a:rPr>
              <a:t>in Canada before the date of the filing of the Plaintiff’s application for registration (s. 21)</a:t>
            </a:r>
            <a:r>
              <a:rPr lang="en-CA" sz="2200" dirty="0">
                <a:solidFill>
                  <a:schemeClr val="bg1"/>
                </a:solidFill>
              </a:rPr>
              <a:t> </a:t>
            </a:r>
          </a:p>
          <a:p>
            <a:pPr lvl="0">
              <a:lnSpc>
                <a:spcPct val="100000"/>
              </a:lnSpc>
            </a:pPr>
            <a:r>
              <a:rPr lang="en-US" sz="2200" dirty="0">
                <a:solidFill>
                  <a:schemeClr val="bg1"/>
                </a:solidFill>
              </a:rPr>
              <a:t>The Plaintiff’s mark should be cancelled because of </a:t>
            </a:r>
            <a:r>
              <a:rPr lang="en-US" sz="2200" dirty="0">
                <a:solidFill>
                  <a:srgbClr val="FFFF00"/>
                </a:solidFill>
              </a:rPr>
              <a:t>non-use</a:t>
            </a:r>
            <a:r>
              <a:rPr lang="en-CA" sz="2200" dirty="0">
                <a:solidFill>
                  <a:srgbClr val="FFFF00"/>
                </a:solidFill>
              </a:rPr>
              <a:t> </a:t>
            </a:r>
            <a:r>
              <a:rPr lang="en-CA" sz="2200" b="1" dirty="0">
                <a:solidFill>
                  <a:schemeClr val="bg1"/>
                </a:solidFill>
              </a:rPr>
              <a:t>(s</a:t>
            </a:r>
            <a:r>
              <a:rPr lang="en-CA" sz="2200" dirty="0">
                <a:solidFill>
                  <a:schemeClr val="bg1"/>
                </a:solidFill>
              </a:rPr>
              <a:t>ee S. 45)</a:t>
            </a:r>
          </a:p>
          <a:p>
            <a:pPr lvl="0">
              <a:lnSpc>
                <a:spcPct val="100000"/>
              </a:lnSpc>
            </a:pPr>
            <a:r>
              <a:rPr lang="en-US" sz="2200" dirty="0">
                <a:solidFill>
                  <a:schemeClr val="bg1"/>
                </a:solidFill>
              </a:rPr>
              <a:t>Certain </a:t>
            </a:r>
            <a:r>
              <a:rPr lang="en-US" sz="2200" dirty="0" err="1">
                <a:solidFill>
                  <a:srgbClr val="FFFF00"/>
                </a:solidFill>
              </a:rPr>
              <a:t>defences</a:t>
            </a:r>
            <a:r>
              <a:rPr lang="en-US" sz="2200" dirty="0">
                <a:solidFill>
                  <a:srgbClr val="FFFF00"/>
                </a:solidFill>
              </a:rPr>
              <a:t> contained in s. 20 </a:t>
            </a:r>
            <a:r>
              <a:rPr lang="en-US" sz="2200" dirty="0">
                <a:solidFill>
                  <a:schemeClr val="bg1"/>
                </a:solidFill>
              </a:rPr>
              <a:t>can be invoked where a TM owner alleges that the Defendant has infringed their TM by using a confusing mark.</a:t>
            </a:r>
            <a:r>
              <a:rPr lang="en-CA" sz="2200" dirty="0">
                <a:solidFill>
                  <a:schemeClr val="bg1"/>
                </a:solidFill>
              </a:rPr>
              <a:t> </a:t>
            </a:r>
          </a:p>
          <a:p>
            <a:pPr lvl="1">
              <a:lnSpc>
                <a:spcPct val="100000"/>
              </a:lnSpc>
              <a:buFont typeface="Courier New" panose="02070309020205020404" pitchFamily="49" charset="0"/>
              <a:buChar char="o"/>
            </a:pPr>
            <a:r>
              <a:rPr lang="en-CA" sz="2200" dirty="0">
                <a:solidFill>
                  <a:schemeClr val="bg1"/>
                </a:solidFill>
              </a:rPr>
              <a:t>I.e.: </a:t>
            </a:r>
            <a:r>
              <a:rPr lang="en-US" sz="2200" dirty="0">
                <a:solidFill>
                  <a:schemeClr val="bg1"/>
                </a:solidFill>
              </a:rPr>
              <a:t>(1.1) The registration of a trade-mark does not prevent a person from making, in a manner that is not likely to have the effect of depreciating the value of the goodwill attaching to the trade-mark,</a:t>
            </a:r>
            <a:endParaRPr lang="en-CA" sz="2200" dirty="0">
              <a:solidFill>
                <a:schemeClr val="bg1"/>
              </a:solidFill>
            </a:endParaRPr>
          </a:p>
          <a:p>
            <a:pPr lvl="2" indent="-342900">
              <a:lnSpc>
                <a:spcPct val="100000"/>
              </a:lnSpc>
              <a:buFont typeface="Wingdings" pitchFamily="2" charset="2"/>
              <a:buChar char="§"/>
            </a:pPr>
            <a:r>
              <a:rPr lang="en-US" sz="2200" dirty="0">
                <a:solidFill>
                  <a:schemeClr val="bg1"/>
                </a:solidFill>
              </a:rPr>
              <a:t>(</a:t>
            </a:r>
            <a:r>
              <a:rPr lang="en-US" sz="2200" i="1" dirty="0">
                <a:solidFill>
                  <a:schemeClr val="bg1"/>
                </a:solidFill>
              </a:rPr>
              <a:t>a</a:t>
            </a:r>
            <a:r>
              <a:rPr lang="en-US" sz="2200" dirty="0">
                <a:solidFill>
                  <a:schemeClr val="bg1"/>
                </a:solidFill>
              </a:rPr>
              <a:t>) any </a:t>
            </a:r>
            <a:r>
              <a:rPr lang="en-US" sz="2200" i="1" dirty="0">
                <a:solidFill>
                  <a:srgbClr val="FFFF00"/>
                </a:solidFill>
              </a:rPr>
              <a:t>bona fide</a:t>
            </a:r>
            <a:r>
              <a:rPr lang="en-US" sz="2200" dirty="0">
                <a:solidFill>
                  <a:srgbClr val="FFFF00"/>
                </a:solidFill>
              </a:rPr>
              <a:t> use </a:t>
            </a:r>
            <a:r>
              <a:rPr lang="en-US" sz="2200" dirty="0">
                <a:solidFill>
                  <a:schemeClr val="bg1"/>
                </a:solidFill>
              </a:rPr>
              <a:t>of his or her </a:t>
            </a:r>
            <a:r>
              <a:rPr lang="en-US" sz="2200" dirty="0">
                <a:solidFill>
                  <a:srgbClr val="FFFF00"/>
                </a:solidFill>
              </a:rPr>
              <a:t>personal name </a:t>
            </a:r>
            <a:r>
              <a:rPr lang="en-US" sz="2200" dirty="0">
                <a:solidFill>
                  <a:schemeClr val="bg1"/>
                </a:solidFill>
              </a:rPr>
              <a:t>as a trade-name; </a:t>
            </a:r>
            <a:r>
              <a:rPr lang="en-US" sz="2200" dirty="0">
                <a:solidFill>
                  <a:srgbClr val="FF0000"/>
                </a:solidFill>
              </a:rPr>
              <a:t>or</a:t>
            </a:r>
            <a:r>
              <a:rPr lang="en-CA" sz="2200" dirty="0">
                <a:solidFill>
                  <a:srgbClr val="FF0000"/>
                </a:solidFill>
              </a:rPr>
              <a:t> </a:t>
            </a:r>
            <a:r>
              <a:rPr lang="en-CA" sz="2200" dirty="0">
                <a:solidFill>
                  <a:schemeClr val="bg1"/>
                </a:solidFill>
              </a:rPr>
              <a:t>     </a:t>
            </a:r>
            <a:r>
              <a:rPr lang="en-US" sz="2200" dirty="0">
                <a:solidFill>
                  <a:schemeClr val="bg1"/>
                </a:solidFill>
              </a:rPr>
              <a:t>(</a:t>
            </a:r>
            <a:r>
              <a:rPr lang="en-US" sz="2200" i="1" dirty="0">
                <a:solidFill>
                  <a:schemeClr val="bg1"/>
                </a:solidFill>
              </a:rPr>
              <a:t>b</a:t>
            </a:r>
            <a:r>
              <a:rPr lang="en-US" sz="2200" dirty="0">
                <a:solidFill>
                  <a:schemeClr val="bg1"/>
                </a:solidFill>
              </a:rPr>
              <a:t>) any </a:t>
            </a:r>
            <a:r>
              <a:rPr lang="en-US" sz="2200" i="1" dirty="0">
                <a:solidFill>
                  <a:srgbClr val="FFFF00"/>
                </a:solidFill>
              </a:rPr>
              <a:t>bona fide</a:t>
            </a:r>
            <a:r>
              <a:rPr lang="en-US" sz="2200" dirty="0">
                <a:solidFill>
                  <a:srgbClr val="FFFF00"/>
                </a:solidFill>
              </a:rPr>
              <a:t> use</a:t>
            </a:r>
            <a:r>
              <a:rPr lang="en-US" sz="2200" dirty="0">
                <a:solidFill>
                  <a:schemeClr val="bg1"/>
                </a:solidFill>
              </a:rPr>
              <a:t>, other than as a trade-mark, of the </a:t>
            </a:r>
            <a:r>
              <a:rPr lang="en-US" sz="2200" dirty="0">
                <a:solidFill>
                  <a:srgbClr val="FFFF00"/>
                </a:solidFill>
              </a:rPr>
              <a:t>geographical name of </a:t>
            </a:r>
            <a:r>
              <a:rPr lang="en-US" sz="2200" dirty="0">
                <a:solidFill>
                  <a:schemeClr val="bg1"/>
                </a:solidFill>
              </a:rPr>
              <a:t>his or her </a:t>
            </a:r>
            <a:r>
              <a:rPr lang="en-US" sz="2200" dirty="0">
                <a:solidFill>
                  <a:srgbClr val="FFFF00"/>
                </a:solidFill>
              </a:rPr>
              <a:t>place of business </a:t>
            </a:r>
            <a:r>
              <a:rPr lang="en-US" sz="2200" dirty="0">
                <a:solidFill>
                  <a:schemeClr val="bg1"/>
                </a:solidFill>
              </a:rPr>
              <a:t>or of any accurate description of the character or quality of his or her goods or services.</a:t>
            </a:r>
          </a:p>
        </p:txBody>
      </p:sp>
      <p:sp>
        <p:nvSpPr>
          <p:cNvPr id="4" name="Slide Number Placeholder 3"/>
          <p:cNvSpPr>
            <a:spLocks noGrp="1"/>
          </p:cNvSpPr>
          <p:nvPr>
            <p:ph type="sldNum" sz="quarter" idx="12"/>
          </p:nvPr>
        </p:nvSpPr>
        <p:spPr/>
        <p:txBody>
          <a:bodyPr/>
          <a:lstStyle/>
          <a:p>
            <a:fld id="{600857A6-B069-5747-8C2C-4237D03FF20B}" type="slidenum">
              <a:rPr lang="en-US" smtClean="0"/>
              <a:t>208</a:t>
            </a:fld>
            <a:endParaRPr lang="en-US"/>
          </a:p>
        </p:txBody>
      </p:sp>
    </p:spTree>
    <p:extLst>
      <p:ext uri="{BB962C8B-B14F-4D97-AF65-F5344CB8AC3E}">
        <p14:creationId xmlns:p14="http://schemas.microsoft.com/office/powerpoint/2010/main" val="28771561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4633"/>
            <a:ext cx="8229600" cy="923330"/>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209</a:t>
            </a:fld>
            <a:endParaRPr lang="en-US"/>
          </a:p>
        </p:txBody>
      </p:sp>
      <p:pic>
        <p:nvPicPr>
          <p:cNvPr id="5" name="Content Placeholder 4"/>
          <p:cNvPicPr>
            <a:picLocks noGrp="1"/>
          </p:cNvPicPr>
          <p:nvPr>
            <p:ph idx="1"/>
          </p:nvPr>
        </p:nvPicPr>
        <p:blipFill rotWithShape="1">
          <a:blip r:embed="rId3">
            <a:extLst>
              <a:ext uri="{28A0092B-C50C-407E-A947-70E740481C1C}">
                <a14:useLocalDpi xmlns:a14="http://schemas.microsoft.com/office/drawing/2010/main" val="0"/>
              </a:ext>
            </a:extLst>
          </a:blip>
          <a:srcRect l="-144" t="1" r="-502" b="920"/>
          <a:stretch/>
        </p:blipFill>
        <p:spPr bwMode="auto">
          <a:xfrm>
            <a:off x="1748971" y="1213850"/>
            <a:ext cx="4833258" cy="3617500"/>
          </a:xfrm>
          <a:prstGeom prst="rect">
            <a:avLst/>
          </a:prstGeom>
          <a:noFill/>
          <a:ln>
            <a:noFill/>
          </a:ln>
        </p:spPr>
      </p:pic>
      <p:sp>
        <p:nvSpPr>
          <p:cNvPr id="3" name="TextBox 2">
            <a:extLst>
              <a:ext uri="{FF2B5EF4-FFF2-40B4-BE49-F238E27FC236}">
                <a16:creationId xmlns:a16="http://schemas.microsoft.com/office/drawing/2014/main" id="{9220ECBE-4A3A-DE40-84F3-CDB3B9917BAC}"/>
              </a:ext>
            </a:extLst>
          </p:cNvPr>
          <p:cNvSpPr txBox="1"/>
          <p:nvPr/>
        </p:nvSpPr>
        <p:spPr>
          <a:xfrm>
            <a:off x="457200" y="5182485"/>
            <a:ext cx="7674280" cy="923330"/>
          </a:xfrm>
          <a:prstGeom prst="rect">
            <a:avLst/>
          </a:prstGeom>
          <a:noFill/>
        </p:spPr>
        <p:txBody>
          <a:bodyPr wrap="none" rtlCol="0">
            <a:spAutoFit/>
          </a:bodyPr>
          <a:lstStyle/>
          <a:p>
            <a:pPr marL="342900" indent="-342900">
              <a:buAutoNum type="arabicPeriod"/>
            </a:pPr>
            <a:r>
              <a:rPr lang="en-CA" dirty="0">
                <a:solidFill>
                  <a:schemeClr val="bg1"/>
                </a:solidFill>
              </a:rPr>
              <a:t>Assume Trader Joe’s TM is registered in Canada – as of 2011. </a:t>
            </a:r>
          </a:p>
          <a:p>
            <a:pPr marL="342900" indent="-342900">
              <a:buAutoNum type="arabicPeriod"/>
            </a:pPr>
            <a:r>
              <a:rPr lang="en-CA" dirty="0">
                <a:solidFill>
                  <a:schemeClr val="bg1"/>
                </a:solidFill>
              </a:rPr>
              <a:t>Is Pirate Joe’s infringing Trader Joe’s registered TM? s. 19, 20, 22…  </a:t>
            </a:r>
          </a:p>
          <a:p>
            <a:endParaRPr lang="en-US" dirty="0"/>
          </a:p>
        </p:txBody>
      </p:sp>
    </p:spTree>
    <p:extLst>
      <p:ext uri="{BB962C8B-B14F-4D97-AF65-F5344CB8AC3E}">
        <p14:creationId xmlns:p14="http://schemas.microsoft.com/office/powerpoint/2010/main" val="2050591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61CB6F0A-E4EF-2046-BF66-7EAA91CBC013}"/>
              </a:ext>
            </a:extLst>
          </p:cNvPr>
          <p:cNvPicPr>
            <a:picLocks noChangeAspect="1"/>
          </p:cNvPicPr>
          <p:nvPr/>
        </p:nvPicPr>
        <p:blipFill>
          <a:blip r:embed="rId2"/>
          <a:stretch>
            <a:fillRect/>
          </a:stretch>
        </p:blipFill>
        <p:spPr>
          <a:xfrm>
            <a:off x="2907416" y="134112"/>
            <a:ext cx="3329168" cy="5693664"/>
          </a:xfrm>
          <a:prstGeom prst="rect">
            <a:avLst/>
          </a:prstGeom>
        </p:spPr>
      </p:pic>
    </p:spTree>
    <p:extLst>
      <p:ext uri="{BB962C8B-B14F-4D97-AF65-F5344CB8AC3E}">
        <p14:creationId xmlns:p14="http://schemas.microsoft.com/office/powerpoint/2010/main" val="177781954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Remedies </a:t>
            </a:r>
            <a:r>
              <a:rPr lang="en-US" dirty="0">
                <a:solidFill>
                  <a:srgbClr val="FF0000"/>
                </a:solidFill>
              </a:rPr>
              <a:t>–</a:t>
            </a:r>
            <a:r>
              <a:rPr lang="en-US" dirty="0">
                <a:solidFill>
                  <a:schemeClr val="bg1"/>
                </a:solidFill>
              </a:rPr>
              <a:t> Q</a:t>
            </a:r>
            <a:r>
              <a:rPr lang="en-US" dirty="0">
                <a:solidFill>
                  <a:srgbClr val="FF0000"/>
                </a:solidFill>
              </a:rPr>
              <a:t>&amp;</a:t>
            </a:r>
            <a:r>
              <a:rPr lang="en-US" dirty="0">
                <a:solidFill>
                  <a:schemeClr val="bg1"/>
                </a:solidFill>
              </a:rPr>
              <a:t>A</a:t>
            </a:r>
            <a:r>
              <a:rPr lang="en-US" b="1" dirty="0">
                <a:solidFill>
                  <a:srgbClr val="FFFF00"/>
                </a:solidFill>
              </a:rPr>
              <a:t> 	</a:t>
            </a:r>
          </a:p>
        </p:txBody>
      </p:sp>
      <p:sp>
        <p:nvSpPr>
          <p:cNvPr id="2" name="Content Placeholder 1"/>
          <p:cNvSpPr>
            <a:spLocks noGrp="1"/>
          </p:cNvSpPr>
          <p:nvPr>
            <p:ph idx="1"/>
          </p:nvPr>
        </p:nvSpPr>
        <p:spPr/>
        <p:txBody>
          <a:bodyPr>
            <a:normAutofit/>
          </a:bodyPr>
          <a:lstStyle/>
          <a:p>
            <a:pPr marL="57150" indent="0">
              <a:lnSpc>
                <a:spcPct val="100000"/>
              </a:lnSpc>
              <a:buNone/>
            </a:pPr>
            <a:r>
              <a:rPr lang="en-CA" sz="2800" dirty="0">
                <a:solidFill>
                  <a:schemeClr val="bg1"/>
                </a:solidFill>
              </a:rPr>
              <a:t>1.  Do you think the provisions in the TMA provide sufficient protection against infringement for TM owners</a:t>
            </a:r>
            <a:r>
              <a:rPr lang="en-CA" sz="2800" dirty="0">
                <a:solidFill>
                  <a:srgbClr val="FF0000"/>
                </a:solidFill>
              </a:rPr>
              <a:t>? </a:t>
            </a:r>
            <a:r>
              <a:rPr lang="en-CA" sz="2800" dirty="0">
                <a:solidFill>
                  <a:schemeClr val="bg1"/>
                </a:solidFill>
              </a:rPr>
              <a:t> </a:t>
            </a:r>
          </a:p>
          <a:p>
            <a:pPr marL="57150" indent="0">
              <a:lnSpc>
                <a:spcPct val="100000"/>
              </a:lnSpc>
              <a:buNone/>
            </a:pPr>
            <a:r>
              <a:rPr lang="en-CA" sz="2800" dirty="0">
                <a:solidFill>
                  <a:schemeClr val="bg1"/>
                </a:solidFill>
              </a:rPr>
              <a:t>2. Do you think the provisions in the TMA overprotect TM owners</a:t>
            </a:r>
            <a:r>
              <a:rPr lang="en-CA" sz="2800" dirty="0">
                <a:solidFill>
                  <a:srgbClr val="FF0000"/>
                </a:solidFill>
              </a:rPr>
              <a:t>?</a:t>
            </a:r>
            <a:r>
              <a:rPr lang="en-CA" sz="2800" dirty="0">
                <a:solidFill>
                  <a:schemeClr val="bg1"/>
                </a:solidFill>
              </a:rPr>
              <a:t> </a:t>
            </a:r>
          </a:p>
          <a:p>
            <a:pPr lvl="0">
              <a:lnSpc>
                <a:spcPct val="100000"/>
              </a:lnSpc>
            </a:pPr>
            <a:r>
              <a:rPr lang="en-CA" sz="2800" dirty="0">
                <a:solidFill>
                  <a:schemeClr val="bg1"/>
                </a:solidFill>
              </a:rPr>
              <a:t>In answering these questions please think of specific legislative reforms that in your view would make the degree of protection available to TM owners more appropriate. </a:t>
            </a:r>
          </a:p>
        </p:txBody>
      </p:sp>
      <p:sp>
        <p:nvSpPr>
          <p:cNvPr id="4" name="Slide Number Placeholder 3"/>
          <p:cNvSpPr>
            <a:spLocks noGrp="1"/>
          </p:cNvSpPr>
          <p:nvPr>
            <p:ph type="sldNum" sz="quarter" idx="12"/>
          </p:nvPr>
        </p:nvSpPr>
        <p:spPr/>
        <p:txBody>
          <a:bodyPr/>
          <a:lstStyle/>
          <a:p>
            <a:fld id="{600857A6-B069-5747-8C2C-4237D03FF20B}" type="slidenum">
              <a:rPr lang="en-US" smtClean="0"/>
              <a:t>210</a:t>
            </a:fld>
            <a:endParaRPr lang="en-US"/>
          </a:p>
        </p:txBody>
      </p:sp>
    </p:spTree>
    <p:extLst>
      <p:ext uri="{BB962C8B-B14F-4D97-AF65-F5344CB8AC3E}">
        <p14:creationId xmlns:p14="http://schemas.microsoft.com/office/powerpoint/2010/main" val="183439225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728768"/>
            <a:ext cx="8229600" cy="4185144"/>
          </a:xfrm>
        </p:spPr>
        <p:txBody>
          <a:bodyPr/>
          <a:lstStyle/>
          <a:p>
            <a:pPr marL="0" indent="0" algn="ctr">
              <a:buNone/>
            </a:pPr>
            <a:r>
              <a:rPr lang="en-US" sz="9600" dirty="0">
                <a:solidFill>
                  <a:schemeClr val="bg1"/>
                </a:solidFill>
                <a:latin typeface="American Typewriter"/>
                <a:cs typeface="American Typewriter"/>
              </a:rPr>
              <a:t>Trademarks</a:t>
            </a:r>
          </a:p>
          <a:p>
            <a:pPr marL="0" indent="0" algn="ctr">
              <a:buNone/>
            </a:pPr>
            <a:r>
              <a:rPr lang="en-US" sz="9600" dirty="0">
                <a:solidFill>
                  <a:schemeClr val="bg1"/>
                </a:solidFill>
                <a:latin typeface="American Typewriter"/>
                <a:cs typeface="American Typewriter"/>
              </a:rPr>
              <a:t>Review</a:t>
            </a:r>
            <a:endParaRPr lang="en-US" sz="9600" dirty="0">
              <a:solidFill>
                <a:srgbClr val="FF0000"/>
              </a:solidFill>
              <a:latin typeface="American Typewriter"/>
              <a:cs typeface="American Typewriter"/>
            </a:endParaRPr>
          </a:p>
          <a:p>
            <a:endParaRPr lang="en-US" dirty="0"/>
          </a:p>
        </p:txBody>
      </p:sp>
    </p:spTree>
    <p:extLst>
      <p:ext uri="{BB962C8B-B14F-4D97-AF65-F5344CB8AC3E}">
        <p14:creationId xmlns:p14="http://schemas.microsoft.com/office/powerpoint/2010/main" val="24477308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pic>
        <p:nvPicPr>
          <p:cNvPr id="3" name="Content Placeholder 2" descr="Screen Shot 2015-10-12 at 3.40.18 PM.png"/>
          <p:cNvPicPr>
            <a:picLocks noGrp="1" noChangeAspect="1"/>
          </p:cNvPicPr>
          <p:nvPr>
            <p:ph idx="1"/>
          </p:nvPr>
        </p:nvPicPr>
        <p:blipFill>
          <a:blip r:embed="rId3">
            <a:extLst>
              <a:ext uri="{28A0092B-C50C-407E-A947-70E740481C1C}">
                <a14:useLocalDpi xmlns:a14="http://schemas.microsoft.com/office/drawing/2010/main" val="0"/>
              </a:ext>
            </a:extLst>
          </a:blip>
          <a:srcRect t="-23886" b="-23886"/>
          <a:stretch>
            <a:fillRect/>
          </a:stretch>
        </p:blipFill>
        <p:spPr/>
      </p:pic>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212</a:t>
            </a:fld>
            <a:endParaRPr lang="en-US"/>
          </a:p>
        </p:txBody>
      </p:sp>
    </p:spTree>
    <p:extLst>
      <p:ext uri="{BB962C8B-B14F-4D97-AF65-F5344CB8AC3E}">
        <p14:creationId xmlns:p14="http://schemas.microsoft.com/office/powerpoint/2010/main" val="402045447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213</a:t>
            </a:fld>
            <a:endParaRPr lang="en-US"/>
          </a:p>
        </p:txBody>
      </p:sp>
      <p:pic>
        <p:nvPicPr>
          <p:cNvPr id="5" name="Content Placeholder 4" descr="Screen Shot 2015-10-13 at 11.57.44 AM.png"/>
          <p:cNvPicPr>
            <a:picLocks noGrp="1" noChangeAspect="1"/>
          </p:cNvPicPr>
          <p:nvPr>
            <p:ph idx="1"/>
          </p:nvPr>
        </p:nvPicPr>
        <p:blipFill>
          <a:blip r:embed="rId3">
            <a:extLst>
              <a:ext uri="{28A0092B-C50C-407E-A947-70E740481C1C}">
                <a14:useLocalDpi xmlns:a14="http://schemas.microsoft.com/office/drawing/2010/main" val="0"/>
              </a:ext>
            </a:extLst>
          </a:blip>
          <a:srcRect t="-40813" b="-40813"/>
          <a:stretch>
            <a:fillRect/>
          </a:stretch>
        </p:blipFill>
        <p:spPr/>
      </p:pic>
    </p:spTree>
    <p:extLst>
      <p:ext uri="{BB962C8B-B14F-4D97-AF65-F5344CB8AC3E}">
        <p14:creationId xmlns:p14="http://schemas.microsoft.com/office/powerpoint/2010/main" val="333050506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214</a:t>
            </a:fld>
            <a:endParaRPr lang="en-US"/>
          </a:p>
        </p:txBody>
      </p:sp>
      <p:sp>
        <p:nvSpPr>
          <p:cNvPr id="5" name="Content Placeholder 4"/>
          <p:cNvSpPr>
            <a:spLocks noGrp="1"/>
          </p:cNvSpPr>
          <p:nvPr>
            <p:ph idx="1"/>
          </p:nvPr>
        </p:nvSpPr>
        <p:spPr>
          <a:xfrm>
            <a:off x="457200" y="1911927"/>
            <a:ext cx="8229600" cy="3837616"/>
          </a:xfrm>
        </p:spPr>
        <p:txBody>
          <a:bodyPr/>
          <a:lstStyle/>
          <a:p>
            <a:endParaRPr lang="en-CA" dirty="0"/>
          </a:p>
          <a:p>
            <a:pPr marL="0" indent="0">
              <a:lnSpc>
                <a:spcPct val="100000"/>
              </a:lnSpc>
              <a:buNone/>
            </a:pPr>
            <a:r>
              <a:rPr lang="en-CA" sz="3200" dirty="0">
                <a:solidFill>
                  <a:schemeClr val="bg1"/>
                </a:solidFill>
              </a:rPr>
              <a:t>The </a:t>
            </a:r>
            <a:r>
              <a:rPr lang="en-CA" sz="3200" dirty="0" err="1">
                <a:solidFill>
                  <a:schemeClr val="bg1"/>
                </a:solidFill>
              </a:rPr>
              <a:t>Kitasoo</a:t>
            </a:r>
            <a:r>
              <a:rPr lang="en-CA" sz="3200" dirty="0">
                <a:solidFill>
                  <a:schemeClr val="bg1"/>
                </a:solidFill>
              </a:rPr>
              <a:t> Band Council approaches you and would like to register the mark SPIRIT BEAR as an official mark</a:t>
            </a:r>
            <a:r>
              <a:rPr lang="en-CA" sz="3200" dirty="0">
                <a:solidFill>
                  <a:srgbClr val="FF0000"/>
                </a:solidFill>
              </a:rPr>
              <a:t>.</a:t>
            </a:r>
            <a:r>
              <a:rPr lang="en-CA" sz="3200" dirty="0">
                <a:solidFill>
                  <a:schemeClr val="bg1"/>
                </a:solidFill>
              </a:rPr>
              <a:t> Do you anticipate any issues with the registration of this mark</a:t>
            </a:r>
            <a:r>
              <a:rPr lang="en-CA" sz="3200" dirty="0">
                <a:solidFill>
                  <a:srgbClr val="FF0000"/>
                </a:solidFill>
              </a:rPr>
              <a:t>? </a:t>
            </a:r>
          </a:p>
          <a:p>
            <a:endParaRPr lang="en-US" dirty="0"/>
          </a:p>
        </p:txBody>
      </p:sp>
    </p:spTree>
    <p:extLst>
      <p:ext uri="{BB962C8B-B14F-4D97-AF65-F5344CB8AC3E}">
        <p14:creationId xmlns:p14="http://schemas.microsoft.com/office/powerpoint/2010/main" val="133807005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215</a:t>
            </a:fld>
            <a:endParaRPr lang="en-US"/>
          </a:p>
        </p:txBody>
      </p:sp>
      <p:pic>
        <p:nvPicPr>
          <p:cNvPr id="3" name="Content Placeholder 2" descr="Screen Shot 2015-10-12 at 2.13.51 PM.png"/>
          <p:cNvPicPr>
            <a:picLocks noGrp="1" noChangeAspect="1"/>
          </p:cNvPicPr>
          <p:nvPr>
            <p:ph idx="1"/>
          </p:nvPr>
        </p:nvPicPr>
        <p:blipFill>
          <a:blip r:embed="rId3">
            <a:extLst>
              <a:ext uri="{28A0092B-C50C-407E-A947-70E740481C1C}">
                <a14:useLocalDpi xmlns:a14="http://schemas.microsoft.com/office/drawing/2010/main" val="0"/>
              </a:ext>
            </a:extLst>
          </a:blip>
          <a:srcRect l="-20431" r="-20431"/>
          <a:stretch>
            <a:fillRect/>
          </a:stretch>
        </p:blipFill>
        <p:spPr/>
      </p:pic>
    </p:spTree>
    <p:extLst>
      <p:ext uri="{BB962C8B-B14F-4D97-AF65-F5344CB8AC3E}">
        <p14:creationId xmlns:p14="http://schemas.microsoft.com/office/powerpoint/2010/main" val="386157155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216</a:t>
            </a:fld>
            <a:endParaRPr lang="en-US"/>
          </a:p>
        </p:txBody>
      </p:sp>
      <p:sp>
        <p:nvSpPr>
          <p:cNvPr id="2" name="Content Placeholder 1"/>
          <p:cNvSpPr>
            <a:spLocks noGrp="1"/>
          </p:cNvSpPr>
          <p:nvPr>
            <p:ph idx="1"/>
          </p:nvPr>
        </p:nvSpPr>
        <p:spPr>
          <a:xfrm>
            <a:off x="457200" y="1793173"/>
            <a:ext cx="8229600" cy="3956369"/>
          </a:xfrm>
        </p:spPr>
        <p:txBody>
          <a:bodyPr>
            <a:normAutofit/>
          </a:bodyPr>
          <a:lstStyle/>
          <a:p>
            <a:pPr marL="0" indent="0">
              <a:lnSpc>
                <a:spcPct val="100000"/>
              </a:lnSpc>
              <a:buNone/>
            </a:pPr>
            <a:r>
              <a:rPr lang="en-CA" sz="3600" dirty="0">
                <a:solidFill>
                  <a:schemeClr val="bg1"/>
                </a:solidFill>
              </a:rPr>
              <a:t>Is a TM registered in association with goods and not services “used” when it is reproduced, by a competitor, on a brochure placed next to both the product on which the TM is marked and the competitor’s product</a:t>
            </a:r>
            <a:r>
              <a:rPr lang="en-CA" sz="3600" dirty="0">
                <a:solidFill>
                  <a:srgbClr val="FF0000"/>
                </a:solidFill>
              </a:rPr>
              <a:t>?</a:t>
            </a:r>
            <a:r>
              <a:rPr lang="en-CA" sz="3600" dirty="0">
                <a:solidFill>
                  <a:schemeClr val="bg1"/>
                </a:solidFill>
              </a:rPr>
              <a:t> </a:t>
            </a:r>
          </a:p>
        </p:txBody>
      </p:sp>
    </p:spTree>
    <p:extLst>
      <p:ext uri="{BB962C8B-B14F-4D97-AF65-F5344CB8AC3E}">
        <p14:creationId xmlns:p14="http://schemas.microsoft.com/office/powerpoint/2010/main" val="22934243"/>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217</a:t>
            </a:fld>
            <a:endParaRPr lang="en-US"/>
          </a:p>
        </p:txBody>
      </p:sp>
      <p:sp>
        <p:nvSpPr>
          <p:cNvPr id="2" name="Content Placeholder 1"/>
          <p:cNvSpPr>
            <a:spLocks noGrp="1"/>
          </p:cNvSpPr>
          <p:nvPr>
            <p:ph idx="1"/>
          </p:nvPr>
        </p:nvSpPr>
        <p:spPr/>
        <p:txBody>
          <a:bodyPr/>
          <a:lstStyle/>
          <a:p>
            <a:pPr marL="0" indent="0" algn="ctr">
              <a:buNone/>
            </a:pPr>
            <a:endParaRPr lang="en-US" i="1" dirty="0"/>
          </a:p>
          <a:p>
            <a:pPr marL="0" indent="0">
              <a:lnSpc>
                <a:spcPct val="100000"/>
              </a:lnSpc>
              <a:buNone/>
            </a:pPr>
            <a:r>
              <a:rPr lang="en-US" sz="3600" i="1" dirty="0" err="1">
                <a:solidFill>
                  <a:srgbClr val="00B0F0"/>
                </a:solidFill>
              </a:rPr>
              <a:t>Kropp</a:t>
            </a:r>
            <a:r>
              <a:rPr lang="en-US" sz="3600" i="1" dirty="0">
                <a:solidFill>
                  <a:srgbClr val="00B0F0"/>
                </a:solidFill>
              </a:rPr>
              <a:t> (Re), </a:t>
            </a:r>
            <a:r>
              <a:rPr lang="en-US" sz="3600" dirty="0">
                <a:solidFill>
                  <a:schemeClr val="bg1"/>
                </a:solidFill>
              </a:rPr>
              <a:t>2012 TMOB 232</a:t>
            </a:r>
          </a:p>
          <a:p>
            <a:pPr marL="0" indent="0">
              <a:lnSpc>
                <a:spcPct val="100000"/>
              </a:lnSpc>
              <a:buNone/>
            </a:pPr>
            <a:r>
              <a:rPr lang="en-US" sz="3600" dirty="0">
                <a:solidFill>
                  <a:schemeClr val="bg1"/>
                </a:solidFill>
              </a:rPr>
              <a:t>Facts</a:t>
            </a:r>
            <a:r>
              <a:rPr lang="en-US" sz="3600" dirty="0">
                <a:solidFill>
                  <a:srgbClr val="FF0000"/>
                </a:solidFill>
              </a:rPr>
              <a:t>:</a:t>
            </a:r>
            <a:r>
              <a:rPr lang="en-US" sz="3600" dirty="0">
                <a:solidFill>
                  <a:schemeClr val="bg1"/>
                </a:solidFill>
              </a:rPr>
              <a:t> Hudson’s Bay Co. requests that the Registrar of TMs issue a notice under s. 45 to Fairy Bay Guest House Inc. regarding the trade-mark FAIRY BAY</a:t>
            </a:r>
            <a:r>
              <a:rPr lang="en-US" sz="3600" dirty="0">
                <a:solidFill>
                  <a:srgbClr val="FF0000"/>
                </a:solidFill>
              </a:rPr>
              <a:t>.</a:t>
            </a:r>
          </a:p>
        </p:txBody>
      </p:sp>
    </p:spTree>
    <p:extLst>
      <p:ext uri="{BB962C8B-B14F-4D97-AF65-F5344CB8AC3E}">
        <p14:creationId xmlns:p14="http://schemas.microsoft.com/office/powerpoint/2010/main" val="245643986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218</a:t>
            </a:fld>
            <a:endParaRPr lang="en-US"/>
          </a:p>
        </p:txBody>
      </p:sp>
      <p:sp>
        <p:nvSpPr>
          <p:cNvPr id="2" name="Content Placeholder 1"/>
          <p:cNvSpPr>
            <a:spLocks noGrp="1"/>
          </p:cNvSpPr>
          <p:nvPr>
            <p:ph idx="1"/>
          </p:nvPr>
        </p:nvSpPr>
        <p:spPr>
          <a:xfrm>
            <a:off x="457200" y="1840675"/>
            <a:ext cx="8229600" cy="3908868"/>
          </a:xfrm>
        </p:spPr>
        <p:txBody>
          <a:bodyPr/>
          <a:lstStyle/>
          <a:p>
            <a:pPr marL="0" indent="0">
              <a:lnSpc>
                <a:spcPct val="100000"/>
              </a:lnSpc>
              <a:buNone/>
            </a:pPr>
            <a:r>
              <a:rPr lang="en-CA" sz="3600" dirty="0">
                <a:solidFill>
                  <a:schemeClr val="bg1"/>
                </a:solidFill>
              </a:rPr>
              <a:t>Do you think the provisions in the TMA provide adequate protection against infringement for TM owners</a:t>
            </a:r>
            <a:r>
              <a:rPr lang="en-CA" sz="3600" dirty="0">
                <a:solidFill>
                  <a:srgbClr val="FF0000"/>
                </a:solidFill>
              </a:rPr>
              <a:t>?</a:t>
            </a:r>
            <a:r>
              <a:rPr lang="en-CA" sz="3600" dirty="0">
                <a:solidFill>
                  <a:schemeClr val="bg1"/>
                </a:solidFill>
              </a:rPr>
              <a:t> If so, why</a:t>
            </a:r>
            <a:r>
              <a:rPr lang="en-CA" sz="3600" dirty="0">
                <a:solidFill>
                  <a:srgbClr val="FF0000"/>
                </a:solidFill>
              </a:rPr>
              <a:t>?</a:t>
            </a:r>
            <a:r>
              <a:rPr lang="en-CA" sz="3600" dirty="0">
                <a:solidFill>
                  <a:schemeClr val="bg1"/>
                </a:solidFill>
              </a:rPr>
              <a:t> If not, what changes would you make to the TMA to increase protection against infringement</a:t>
            </a:r>
            <a:r>
              <a:rPr lang="en-CA" sz="3600" dirty="0">
                <a:solidFill>
                  <a:srgbClr val="FF0000"/>
                </a:solidFill>
              </a:rPr>
              <a:t>?</a:t>
            </a:r>
          </a:p>
          <a:p>
            <a:endParaRPr lang="en-US" dirty="0"/>
          </a:p>
        </p:txBody>
      </p:sp>
    </p:spTree>
    <p:extLst>
      <p:ext uri="{BB962C8B-B14F-4D97-AF65-F5344CB8AC3E}">
        <p14:creationId xmlns:p14="http://schemas.microsoft.com/office/powerpoint/2010/main" val="425913930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219</a:t>
            </a:fld>
            <a:endParaRPr lang="en-US"/>
          </a:p>
        </p:txBody>
      </p:sp>
      <p:sp>
        <p:nvSpPr>
          <p:cNvPr id="2" name="Content Placeholder 1"/>
          <p:cNvSpPr>
            <a:spLocks noGrp="1"/>
          </p:cNvSpPr>
          <p:nvPr>
            <p:ph idx="1"/>
          </p:nvPr>
        </p:nvSpPr>
        <p:spPr>
          <a:xfrm>
            <a:off x="457200" y="2054431"/>
            <a:ext cx="8229600" cy="3695112"/>
          </a:xfrm>
        </p:spPr>
        <p:txBody>
          <a:bodyPr/>
          <a:lstStyle/>
          <a:p>
            <a:endParaRPr lang="en-CA" dirty="0"/>
          </a:p>
          <a:p>
            <a:pPr marL="0" indent="0">
              <a:lnSpc>
                <a:spcPct val="100000"/>
              </a:lnSpc>
              <a:buNone/>
            </a:pPr>
            <a:r>
              <a:rPr lang="en-CA" sz="3600" dirty="0">
                <a:solidFill>
                  <a:schemeClr val="bg1"/>
                </a:solidFill>
              </a:rPr>
              <a:t>Does the TMA sufficiently balance the property rights of TM owners with the speech rights of non-TM-owning parties</a:t>
            </a:r>
            <a:r>
              <a:rPr lang="en-CA" sz="3600" dirty="0">
                <a:solidFill>
                  <a:srgbClr val="FF0000"/>
                </a:solidFill>
              </a:rPr>
              <a:t>?</a:t>
            </a:r>
            <a:r>
              <a:rPr lang="en-CA" sz="3600" dirty="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3122077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7CE0D521-B447-8741-A724-CB582F414548}"/>
              </a:ext>
            </a:extLst>
          </p:cNvPr>
          <p:cNvPicPr>
            <a:picLocks noChangeAspect="1"/>
          </p:cNvPicPr>
          <p:nvPr/>
        </p:nvPicPr>
        <p:blipFill>
          <a:blip r:embed="rId2"/>
          <a:stretch>
            <a:fillRect/>
          </a:stretch>
        </p:blipFill>
        <p:spPr>
          <a:xfrm>
            <a:off x="1164844" y="337566"/>
            <a:ext cx="6814312" cy="5308569"/>
          </a:xfrm>
          <a:prstGeom prst="rect">
            <a:avLst/>
          </a:prstGeom>
        </p:spPr>
      </p:pic>
    </p:spTree>
    <p:extLst>
      <p:ext uri="{BB962C8B-B14F-4D97-AF65-F5344CB8AC3E}">
        <p14:creationId xmlns:p14="http://schemas.microsoft.com/office/powerpoint/2010/main" val="136912365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88031" y="46676"/>
            <a:ext cx="7898769" cy="1143000"/>
          </a:xfrm>
        </p:spPr>
        <p:txBody>
          <a:bodyPr/>
          <a:lstStyle/>
          <a:p>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220</a:t>
            </a:fld>
            <a:endParaRPr lang="en-US"/>
          </a:p>
        </p:txBody>
      </p:sp>
      <p:pic>
        <p:nvPicPr>
          <p:cNvPr id="3" name="Content Placeholder 2" descr="Screen Shot 2015-10-12 at 3.29.33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330" t="1532" r="669" b="-299"/>
          <a:stretch/>
        </p:blipFill>
        <p:spPr>
          <a:xfrm>
            <a:off x="2013996" y="1189676"/>
            <a:ext cx="4641448" cy="2421625"/>
          </a:xfrm>
        </p:spPr>
      </p:pic>
      <p:pic>
        <p:nvPicPr>
          <p:cNvPr id="5" name="Picture 4" descr="Screen Shot 2015-10-12 at 3.32.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996" y="3611301"/>
            <a:ext cx="4638951" cy="2046596"/>
          </a:xfrm>
          <a:prstGeom prst="rect">
            <a:avLst/>
          </a:prstGeom>
        </p:spPr>
      </p:pic>
    </p:spTree>
    <p:extLst>
      <p:ext uri="{BB962C8B-B14F-4D97-AF65-F5344CB8AC3E}">
        <p14:creationId xmlns:p14="http://schemas.microsoft.com/office/powerpoint/2010/main" val="188229320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221</a:t>
            </a:fld>
            <a:endParaRPr lang="en-US"/>
          </a:p>
        </p:txBody>
      </p:sp>
      <p:pic>
        <p:nvPicPr>
          <p:cNvPr id="3" name="Content Placeholder 2" descr="Screen Shot 2015-10-12 at 3.39.49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45205" r="-45205"/>
          <a:stretch/>
        </p:blipFill>
        <p:spPr/>
      </p:pic>
    </p:spTree>
    <p:extLst>
      <p:ext uri="{BB962C8B-B14F-4D97-AF65-F5344CB8AC3E}">
        <p14:creationId xmlns:p14="http://schemas.microsoft.com/office/powerpoint/2010/main" val="329679155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222</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64964" y="1417638"/>
            <a:ext cx="8014071" cy="4525963"/>
          </a:xfrm>
          <a:prstGeom prst="rect">
            <a:avLst/>
          </a:prstGeom>
          <a:noFill/>
          <a:ln>
            <a:noFill/>
          </a:ln>
        </p:spPr>
      </p:pic>
    </p:spTree>
    <p:extLst>
      <p:ext uri="{BB962C8B-B14F-4D97-AF65-F5344CB8AC3E}">
        <p14:creationId xmlns:p14="http://schemas.microsoft.com/office/powerpoint/2010/main" val="16881805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223</a:t>
            </a:fld>
            <a:endParaRPr lang="en-US"/>
          </a:p>
        </p:txBody>
      </p:sp>
      <p:graphicFrame>
        <p:nvGraphicFramePr>
          <p:cNvPr id="3" name="Object 2"/>
          <p:cNvGraphicFramePr>
            <a:graphicFrameLocks noChangeAspect="1"/>
          </p:cNvGraphicFramePr>
          <p:nvPr/>
        </p:nvGraphicFramePr>
        <p:xfrm>
          <a:off x="869427" y="1751525"/>
          <a:ext cx="7605716" cy="3116231"/>
        </p:xfrm>
        <a:graphic>
          <a:graphicData uri="http://schemas.openxmlformats.org/presentationml/2006/ole">
            <mc:AlternateContent xmlns:mc="http://schemas.openxmlformats.org/markup-compatibility/2006">
              <mc:Choice xmlns:v="urn:schemas-microsoft-com:vml" Requires="v">
                <p:oleObj spid="_x0000_s1050" name="Document" r:id="rId4" imgW="5486400" imgH="2247900" progId="Word.Document.12">
                  <p:embed/>
                </p:oleObj>
              </mc:Choice>
              <mc:Fallback>
                <p:oleObj name="Document" r:id="rId4" imgW="5486400" imgH="2247900" progId="Word.Document.12">
                  <p:embed/>
                  <p:pic>
                    <p:nvPicPr>
                      <p:cNvPr id="3" name="Object 2"/>
                      <p:cNvPicPr/>
                      <p:nvPr/>
                    </p:nvPicPr>
                    <p:blipFill>
                      <a:blip r:embed="rId5"/>
                      <a:stretch>
                        <a:fillRect/>
                      </a:stretch>
                    </p:blipFill>
                    <p:spPr>
                      <a:xfrm>
                        <a:off x="869427" y="1751525"/>
                        <a:ext cx="7605716" cy="3116231"/>
                      </a:xfrm>
                      <a:prstGeom prst="rect">
                        <a:avLst/>
                      </a:prstGeom>
                    </p:spPr>
                  </p:pic>
                </p:oleObj>
              </mc:Fallback>
            </mc:AlternateContent>
          </a:graphicData>
        </a:graphic>
      </p:graphicFrame>
    </p:spTree>
    <p:extLst>
      <p:ext uri="{BB962C8B-B14F-4D97-AF65-F5344CB8AC3E}">
        <p14:creationId xmlns:p14="http://schemas.microsoft.com/office/powerpoint/2010/main" val="138409319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Review</a:t>
            </a:r>
            <a:r>
              <a:rPr lang="en-US" b="1" dirty="0"/>
              <a:t>	</a:t>
            </a:r>
          </a:p>
        </p:txBody>
      </p:sp>
      <p:sp>
        <p:nvSpPr>
          <p:cNvPr id="4" name="Slide Number Placeholder 3"/>
          <p:cNvSpPr>
            <a:spLocks noGrp="1"/>
          </p:cNvSpPr>
          <p:nvPr>
            <p:ph type="sldNum" sz="quarter" idx="12"/>
          </p:nvPr>
        </p:nvSpPr>
        <p:spPr>
          <a:xfrm>
            <a:off x="6553200" y="6339189"/>
            <a:ext cx="2133600" cy="365125"/>
          </a:xfrm>
        </p:spPr>
        <p:txBody>
          <a:bodyPr/>
          <a:lstStyle/>
          <a:p>
            <a:fld id="{600857A6-B069-5747-8C2C-4237D03FF20B}" type="slidenum">
              <a:rPr lang="en-US" smtClean="0"/>
              <a:t>224</a:t>
            </a:fld>
            <a:endParaRPr lang="en-US"/>
          </a:p>
        </p:txBody>
      </p:sp>
      <p:sp>
        <p:nvSpPr>
          <p:cNvPr id="2" name="Content Placeholder 1"/>
          <p:cNvSpPr>
            <a:spLocks noGrp="1"/>
          </p:cNvSpPr>
          <p:nvPr>
            <p:ph idx="1"/>
          </p:nvPr>
        </p:nvSpPr>
        <p:spPr>
          <a:xfrm>
            <a:off x="457200" y="1579417"/>
            <a:ext cx="8229600" cy="4170125"/>
          </a:xfrm>
        </p:spPr>
        <p:txBody>
          <a:bodyPr/>
          <a:lstStyle/>
          <a:p>
            <a:pPr>
              <a:lnSpc>
                <a:spcPct val="100000"/>
              </a:lnSpc>
            </a:pPr>
            <a:endParaRPr lang="en-US" sz="3600" dirty="0">
              <a:solidFill>
                <a:schemeClr val="bg1"/>
              </a:solidFill>
            </a:endParaRPr>
          </a:p>
          <a:p>
            <a:pPr marL="0" indent="0">
              <a:lnSpc>
                <a:spcPct val="100000"/>
              </a:lnSpc>
              <a:buNone/>
            </a:pPr>
            <a:r>
              <a:rPr lang="en-US" sz="3600" dirty="0">
                <a:solidFill>
                  <a:schemeClr val="bg1"/>
                </a:solidFill>
              </a:rPr>
              <a:t>Does TM law in Canada adequately balance between the rights of TM owners and the rights of the public to make use of marks capable of being protected under TM law</a:t>
            </a:r>
            <a:r>
              <a:rPr lang="en-US" sz="3600" dirty="0">
                <a:solidFill>
                  <a:srgbClr val="FF0000"/>
                </a:solidFill>
              </a:rPr>
              <a:t>?</a:t>
            </a:r>
            <a:r>
              <a:rPr lang="en-US" sz="3600" dirty="0">
                <a:solidFill>
                  <a:schemeClr val="bg1"/>
                </a:solidFill>
              </a:rPr>
              <a:t> </a:t>
            </a:r>
            <a:endParaRPr lang="en-CA" sz="3600" dirty="0">
              <a:solidFill>
                <a:schemeClr val="bg1"/>
              </a:solidFill>
            </a:endParaRPr>
          </a:p>
          <a:p>
            <a:endParaRPr lang="en-US" dirty="0"/>
          </a:p>
        </p:txBody>
      </p:sp>
    </p:spTree>
    <p:extLst>
      <p:ext uri="{BB962C8B-B14F-4D97-AF65-F5344CB8AC3E}">
        <p14:creationId xmlns:p14="http://schemas.microsoft.com/office/powerpoint/2010/main" val="420865558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69835737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pic>
        <p:nvPicPr>
          <p:cNvPr id="5" name="Picture 4" descr="A screenshot of a social media post&#10;&#10;Description automatically generated">
            <a:extLst>
              <a:ext uri="{FF2B5EF4-FFF2-40B4-BE49-F238E27FC236}">
                <a16:creationId xmlns:a16="http://schemas.microsoft.com/office/drawing/2014/main" id="{51015226-24A6-774E-8E25-D59F71ADBA5B}"/>
              </a:ext>
            </a:extLst>
          </p:cNvPr>
          <p:cNvPicPr>
            <a:picLocks noChangeAspect="1"/>
          </p:cNvPicPr>
          <p:nvPr/>
        </p:nvPicPr>
        <p:blipFill>
          <a:blip r:embed="rId2"/>
          <a:stretch>
            <a:fillRect/>
          </a:stretch>
        </p:blipFill>
        <p:spPr>
          <a:xfrm>
            <a:off x="3318948" y="2268187"/>
            <a:ext cx="2506104" cy="3443845"/>
          </a:xfrm>
          <a:prstGeom prst="rect">
            <a:avLst/>
          </a:prstGeom>
        </p:spPr>
      </p:pic>
      <p:sp>
        <p:nvSpPr>
          <p:cNvPr id="6" name="TextBox 5">
            <a:extLst>
              <a:ext uri="{FF2B5EF4-FFF2-40B4-BE49-F238E27FC236}">
                <a16:creationId xmlns:a16="http://schemas.microsoft.com/office/drawing/2014/main" id="{163408E7-512A-8346-9D41-A1D072F4511F}"/>
              </a:ext>
            </a:extLst>
          </p:cNvPr>
          <p:cNvSpPr txBox="1"/>
          <p:nvPr/>
        </p:nvSpPr>
        <p:spPr>
          <a:xfrm>
            <a:off x="3396037" y="1473491"/>
            <a:ext cx="2351926" cy="707886"/>
          </a:xfrm>
          <a:prstGeom prst="rect">
            <a:avLst/>
          </a:prstGeom>
          <a:noFill/>
        </p:spPr>
        <p:txBody>
          <a:bodyPr wrap="none" rtlCol="0">
            <a:spAutoFit/>
          </a:bodyPr>
          <a:lstStyle/>
          <a:p>
            <a:r>
              <a:rPr lang="en-US" sz="4000" dirty="0">
                <a:solidFill>
                  <a:srgbClr val="FFFF00"/>
                </a:solidFill>
              </a:rPr>
              <a:t>Patents </a:t>
            </a:r>
            <a:r>
              <a:rPr lang="en-US" sz="4000" dirty="0">
                <a:solidFill>
                  <a:srgbClr val="FF0000"/>
                </a:solidFill>
              </a:rPr>
              <a:t>2</a:t>
            </a:r>
          </a:p>
        </p:txBody>
      </p:sp>
    </p:spTree>
    <p:extLst>
      <p:ext uri="{BB962C8B-B14F-4D97-AF65-F5344CB8AC3E}">
        <p14:creationId xmlns:p14="http://schemas.microsoft.com/office/powerpoint/2010/main" val="395517487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160916147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383170042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87507"/>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UNTIL NEXT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TIME</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3644342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6A22FF7-A6D5-824B-99D9-8E2AB55B1483}"/>
              </a:ext>
            </a:extLst>
          </p:cNvPr>
          <p:cNvPicPr>
            <a:picLocks noChangeAspect="1"/>
          </p:cNvPicPr>
          <p:nvPr/>
        </p:nvPicPr>
        <p:blipFill>
          <a:blip r:embed="rId2"/>
          <a:stretch>
            <a:fillRect/>
          </a:stretch>
        </p:blipFill>
        <p:spPr>
          <a:xfrm>
            <a:off x="2502401" y="231648"/>
            <a:ext cx="4139198" cy="5571744"/>
          </a:xfrm>
          <a:prstGeom prst="rect">
            <a:avLst/>
          </a:prstGeom>
        </p:spPr>
      </p:pic>
    </p:spTree>
    <p:extLst>
      <p:ext uri="{BB962C8B-B14F-4D97-AF65-F5344CB8AC3E}">
        <p14:creationId xmlns:p14="http://schemas.microsoft.com/office/powerpoint/2010/main" val="237446483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29717186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339797428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11548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95D99C2-C2A2-8D47-B57D-7980639A6123}"/>
              </a:ext>
            </a:extLst>
          </p:cNvPr>
          <p:cNvPicPr>
            <a:picLocks noChangeAspect="1"/>
          </p:cNvPicPr>
          <p:nvPr/>
        </p:nvPicPr>
        <p:blipFill>
          <a:blip r:embed="rId2"/>
          <a:stretch>
            <a:fillRect/>
          </a:stretch>
        </p:blipFill>
        <p:spPr>
          <a:xfrm>
            <a:off x="2810201" y="109728"/>
            <a:ext cx="3523597" cy="5742432"/>
          </a:xfrm>
          <a:prstGeom prst="rect">
            <a:avLst/>
          </a:prstGeom>
        </p:spPr>
      </p:pic>
    </p:spTree>
    <p:extLst>
      <p:ext uri="{BB962C8B-B14F-4D97-AF65-F5344CB8AC3E}">
        <p14:creationId xmlns:p14="http://schemas.microsoft.com/office/powerpoint/2010/main" val="1730445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working&#10;&#10;Description automatically generated">
            <a:extLst>
              <a:ext uri="{FF2B5EF4-FFF2-40B4-BE49-F238E27FC236}">
                <a16:creationId xmlns:a16="http://schemas.microsoft.com/office/drawing/2014/main" id="{3343BD5F-171A-F141-9651-134D84E4EBB0}"/>
              </a:ext>
            </a:extLst>
          </p:cNvPr>
          <p:cNvPicPr>
            <a:picLocks noChangeAspect="1"/>
          </p:cNvPicPr>
          <p:nvPr/>
        </p:nvPicPr>
        <p:blipFill>
          <a:blip r:embed="rId2"/>
          <a:stretch>
            <a:fillRect/>
          </a:stretch>
        </p:blipFill>
        <p:spPr>
          <a:xfrm>
            <a:off x="2761403" y="292608"/>
            <a:ext cx="3621193" cy="5547360"/>
          </a:xfrm>
          <a:prstGeom prst="rect">
            <a:avLst/>
          </a:prstGeom>
        </p:spPr>
      </p:pic>
    </p:spTree>
    <p:extLst>
      <p:ext uri="{BB962C8B-B14F-4D97-AF65-F5344CB8AC3E}">
        <p14:creationId xmlns:p14="http://schemas.microsoft.com/office/powerpoint/2010/main" val="272024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992FFB6-C5C2-AD45-822F-4310A0D7FD05}"/>
              </a:ext>
            </a:extLst>
          </p:cNvPr>
          <p:cNvPicPr>
            <a:picLocks noChangeAspect="1"/>
          </p:cNvPicPr>
          <p:nvPr/>
        </p:nvPicPr>
        <p:blipFill>
          <a:blip r:embed="rId2"/>
          <a:stretch>
            <a:fillRect/>
          </a:stretch>
        </p:blipFill>
        <p:spPr>
          <a:xfrm>
            <a:off x="3134784" y="134112"/>
            <a:ext cx="2874432" cy="5644896"/>
          </a:xfrm>
          <a:prstGeom prst="rect">
            <a:avLst/>
          </a:prstGeom>
        </p:spPr>
      </p:pic>
    </p:spTree>
    <p:extLst>
      <p:ext uri="{BB962C8B-B14F-4D97-AF65-F5344CB8AC3E}">
        <p14:creationId xmlns:p14="http://schemas.microsoft.com/office/powerpoint/2010/main" val="1951736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946E6692-5A9D-C346-8FDD-D435C5CDA110}"/>
              </a:ext>
            </a:extLst>
          </p:cNvPr>
          <p:cNvPicPr>
            <a:picLocks noChangeAspect="1"/>
          </p:cNvPicPr>
          <p:nvPr/>
        </p:nvPicPr>
        <p:blipFill>
          <a:blip r:embed="rId2"/>
          <a:stretch>
            <a:fillRect/>
          </a:stretch>
        </p:blipFill>
        <p:spPr>
          <a:xfrm>
            <a:off x="2673064" y="158496"/>
            <a:ext cx="3797871" cy="5718048"/>
          </a:xfrm>
          <a:prstGeom prst="rect">
            <a:avLst/>
          </a:prstGeom>
        </p:spPr>
      </p:pic>
    </p:spTree>
    <p:extLst>
      <p:ext uri="{BB962C8B-B14F-4D97-AF65-F5344CB8AC3E}">
        <p14:creationId xmlns:p14="http://schemas.microsoft.com/office/powerpoint/2010/main" val="1592385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letter&#10;&#10;Description automatically generated">
            <a:extLst>
              <a:ext uri="{FF2B5EF4-FFF2-40B4-BE49-F238E27FC236}">
                <a16:creationId xmlns:a16="http://schemas.microsoft.com/office/drawing/2014/main" id="{5B53107A-0B35-9841-B247-AE88578E2A9A}"/>
              </a:ext>
            </a:extLst>
          </p:cNvPr>
          <p:cNvPicPr>
            <a:picLocks noChangeAspect="1"/>
          </p:cNvPicPr>
          <p:nvPr/>
        </p:nvPicPr>
        <p:blipFill>
          <a:blip r:embed="rId2"/>
          <a:stretch>
            <a:fillRect/>
          </a:stretch>
        </p:blipFill>
        <p:spPr>
          <a:xfrm>
            <a:off x="2919351" y="170688"/>
            <a:ext cx="3305297" cy="5669280"/>
          </a:xfrm>
          <a:prstGeom prst="rect">
            <a:avLst/>
          </a:prstGeom>
        </p:spPr>
      </p:pic>
    </p:spTree>
    <p:extLst>
      <p:ext uri="{BB962C8B-B14F-4D97-AF65-F5344CB8AC3E}">
        <p14:creationId xmlns:p14="http://schemas.microsoft.com/office/powerpoint/2010/main" val="2571576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1F093-4F8A-F541-A617-F0F40AFD71B9}"/>
              </a:ext>
            </a:extLst>
          </p:cNvPr>
          <p:cNvSpPr>
            <a:spLocks noGrp="1"/>
          </p:cNvSpPr>
          <p:nvPr>
            <p:ph type="title"/>
          </p:nvPr>
        </p:nvSpPr>
        <p:spPr/>
        <p:txBody>
          <a:bodyPr/>
          <a:lstStyle/>
          <a:p>
            <a:pPr algn="ctr"/>
            <a:r>
              <a:rPr lang="en-US" dirty="0">
                <a:solidFill>
                  <a:srgbClr val="FFFF00"/>
                </a:solidFill>
              </a:rPr>
              <a:t>In </a:t>
            </a:r>
            <a:r>
              <a:rPr lang="en-US" dirty="0">
                <a:solidFill>
                  <a:srgbClr val="00B0F0"/>
                </a:solidFill>
              </a:rPr>
              <a:t>Facebook</a:t>
            </a:r>
            <a:r>
              <a:rPr lang="en-US" dirty="0">
                <a:solidFill>
                  <a:srgbClr val="FF0000"/>
                </a:solidFill>
              </a:rPr>
              <a:t>/</a:t>
            </a:r>
            <a:r>
              <a:rPr lang="en-US" dirty="0">
                <a:solidFill>
                  <a:schemeClr val="bg1">
                    <a:lumMod val="85000"/>
                  </a:schemeClr>
                </a:solidFill>
              </a:rPr>
              <a:t>Meta </a:t>
            </a:r>
            <a:r>
              <a:rPr lang="en-US" dirty="0">
                <a:solidFill>
                  <a:srgbClr val="FFFF00"/>
                </a:solidFill>
              </a:rPr>
              <a:t>News</a:t>
            </a:r>
          </a:p>
        </p:txBody>
      </p:sp>
      <p:pic>
        <p:nvPicPr>
          <p:cNvPr id="3" name="Picture 2">
            <a:extLst>
              <a:ext uri="{FF2B5EF4-FFF2-40B4-BE49-F238E27FC236}">
                <a16:creationId xmlns:a16="http://schemas.microsoft.com/office/drawing/2014/main" id="{F22F91CB-8D44-1641-84FD-97FFC26E7980}"/>
              </a:ext>
            </a:extLst>
          </p:cNvPr>
          <p:cNvPicPr>
            <a:picLocks noChangeAspect="1"/>
          </p:cNvPicPr>
          <p:nvPr/>
        </p:nvPicPr>
        <p:blipFill>
          <a:blip r:embed="rId2"/>
          <a:stretch>
            <a:fillRect/>
          </a:stretch>
        </p:blipFill>
        <p:spPr>
          <a:xfrm>
            <a:off x="2285982" y="2493240"/>
            <a:ext cx="4572035" cy="2577523"/>
          </a:xfrm>
          <a:prstGeom prst="rect">
            <a:avLst/>
          </a:prstGeom>
        </p:spPr>
      </p:pic>
    </p:spTree>
    <p:extLst>
      <p:ext uri="{BB962C8B-B14F-4D97-AF65-F5344CB8AC3E}">
        <p14:creationId xmlns:p14="http://schemas.microsoft.com/office/powerpoint/2010/main" val="352580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DA9B-29E7-A049-9066-4BD0795EEAAB}"/>
              </a:ext>
            </a:extLst>
          </p:cNvPr>
          <p:cNvSpPr>
            <a:spLocks noGrp="1"/>
          </p:cNvSpPr>
          <p:nvPr>
            <p:ph type="title"/>
          </p:nvPr>
        </p:nvSpPr>
        <p:spPr>
          <a:xfrm>
            <a:off x="457200" y="115866"/>
            <a:ext cx="8229600" cy="1016000"/>
          </a:xfrm>
        </p:spPr>
        <p:txBody>
          <a:bodyPr>
            <a:normAutofit/>
          </a:bodyPr>
          <a:lstStyle/>
          <a:p>
            <a:pPr algn="ctr"/>
            <a:r>
              <a:rPr lang="en-US" sz="4800" b="1" dirty="0">
                <a:solidFill>
                  <a:srgbClr val="FFFF00"/>
                </a:solidFill>
              </a:rPr>
              <a:t>Course Evaluations</a:t>
            </a:r>
          </a:p>
        </p:txBody>
      </p:sp>
      <p:sp>
        <p:nvSpPr>
          <p:cNvPr id="3" name="Content Placeholder 2">
            <a:extLst>
              <a:ext uri="{FF2B5EF4-FFF2-40B4-BE49-F238E27FC236}">
                <a16:creationId xmlns:a16="http://schemas.microsoft.com/office/drawing/2014/main" id="{DE93D09C-FD22-C841-A157-08B1172EEC3F}"/>
              </a:ext>
            </a:extLst>
          </p:cNvPr>
          <p:cNvSpPr>
            <a:spLocks noGrp="1"/>
          </p:cNvSpPr>
          <p:nvPr>
            <p:ph sz="quarter" idx="10"/>
          </p:nvPr>
        </p:nvSpPr>
        <p:spPr/>
        <p:txBody>
          <a:bodyPr>
            <a:normAutofit/>
          </a:bodyPr>
          <a:lstStyle/>
          <a:p>
            <a:pPr marL="0" indent="0" algn="ctr">
              <a:buNone/>
            </a:pPr>
            <a:r>
              <a:rPr lang="en-US" sz="9600" dirty="0">
                <a:solidFill>
                  <a:schemeClr val="bg1"/>
                </a:solidFill>
              </a:rPr>
              <a:t>NOVEMBER 25 </a:t>
            </a:r>
          </a:p>
          <a:p>
            <a:pPr marL="0" indent="0" algn="ctr">
              <a:buNone/>
            </a:pPr>
            <a:r>
              <a:rPr lang="en-US" sz="9600" dirty="0">
                <a:solidFill>
                  <a:schemeClr val="bg1"/>
                </a:solidFill>
              </a:rPr>
              <a:t>TO </a:t>
            </a:r>
          </a:p>
          <a:p>
            <a:pPr marL="0" indent="0" algn="ctr">
              <a:buNone/>
            </a:pPr>
            <a:r>
              <a:rPr lang="en-US" sz="9600" dirty="0">
                <a:solidFill>
                  <a:schemeClr val="bg1"/>
                </a:solidFill>
              </a:rPr>
              <a:t>DECEMBER 8</a:t>
            </a:r>
          </a:p>
        </p:txBody>
      </p:sp>
    </p:spTree>
    <p:extLst>
      <p:ext uri="{BB962C8B-B14F-4D97-AF65-F5344CB8AC3E}">
        <p14:creationId xmlns:p14="http://schemas.microsoft.com/office/powerpoint/2010/main" val="2338960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93B326-50F6-E642-9F7E-2E01B13FE24A}"/>
              </a:ext>
            </a:extLst>
          </p:cNvPr>
          <p:cNvSpPr txBox="1"/>
          <p:nvPr/>
        </p:nvSpPr>
        <p:spPr>
          <a:xfrm>
            <a:off x="4852416" y="5925312"/>
            <a:ext cx="1903150" cy="369332"/>
          </a:xfrm>
          <a:prstGeom prst="rect">
            <a:avLst/>
          </a:prstGeom>
          <a:noFill/>
        </p:spPr>
        <p:txBody>
          <a:bodyPr wrap="none" rtlCol="0">
            <a:spAutoFit/>
          </a:bodyPr>
          <a:lstStyle/>
          <a:p>
            <a:r>
              <a:rPr lang="en-US" dirty="0">
                <a:solidFill>
                  <a:schemeClr val="bg1"/>
                </a:solidFill>
              </a:rPr>
              <a:t>Thanks Veronica</a:t>
            </a:r>
          </a:p>
        </p:txBody>
      </p:sp>
      <p:pic>
        <p:nvPicPr>
          <p:cNvPr id="4" name="Picture 3" descr="Graphical user interface, website&#10;&#10;Description automatically generated">
            <a:extLst>
              <a:ext uri="{FF2B5EF4-FFF2-40B4-BE49-F238E27FC236}">
                <a16:creationId xmlns:a16="http://schemas.microsoft.com/office/drawing/2014/main" id="{61D9368A-B07D-D249-BFE6-8C31E987E9E7}"/>
              </a:ext>
            </a:extLst>
          </p:cNvPr>
          <p:cNvPicPr>
            <a:picLocks noChangeAspect="1"/>
          </p:cNvPicPr>
          <p:nvPr/>
        </p:nvPicPr>
        <p:blipFill>
          <a:blip r:embed="rId2"/>
          <a:stretch>
            <a:fillRect/>
          </a:stretch>
        </p:blipFill>
        <p:spPr>
          <a:xfrm>
            <a:off x="2865079" y="207264"/>
            <a:ext cx="3413841" cy="5559552"/>
          </a:xfrm>
          <a:prstGeom prst="rect">
            <a:avLst/>
          </a:prstGeom>
        </p:spPr>
      </p:pic>
    </p:spTree>
    <p:extLst>
      <p:ext uri="{BB962C8B-B14F-4D97-AF65-F5344CB8AC3E}">
        <p14:creationId xmlns:p14="http://schemas.microsoft.com/office/powerpoint/2010/main" val="4122065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FFA7D156-C1AC-0443-9E19-10873EF9E08D}"/>
              </a:ext>
            </a:extLst>
          </p:cNvPr>
          <p:cNvPicPr>
            <a:picLocks noChangeAspect="1"/>
          </p:cNvPicPr>
          <p:nvPr/>
        </p:nvPicPr>
        <p:blipFill>
          <a:blip r:embed="rId2"/>
          <a:stretch>
            <a:fillRect/>
          </a:stretch>
        </p:blipFill>
        <p:spPr>
          <a:xfrm>
            <a:off x="713232" y="270176"/>
            <a:ext cx="7717536" cy="5579056"/>
          </a:xfrm>
          <a:prstGeom prst="rect">
            <a:avLst/>
          </a:prstGeom>
        </p:spPr>
      </p:pic>
    </p:spTree>
    <p:extLst>
      <p:ext uri="{BB962C8B-B14F-4D97-AF65-F5344CB8AC3E}">
        <p14:creationId xmlns:p14="http://schemas.microsoft.com/office/powerpoint/2010/main" val="948126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BA0510B0-EB59-BA4F-B5B3-D28BFF73BC48}"/>
              </a:ext>
            </a:extLst>
          </p:cNvPr>
          <p:cNvPicPr>
            <a:picLocks noChangeAspect="1"/>
          </p:cNvPicPr>
          <p:nvPr/>
        </p:nvPicPr>
        <p:blipFill>
          <a:blip r:embed="rId2"/>
          <a:stretch>
            <a:fillRect/>
          </a:stretch>
        </p:blipFill>
        <p:spPr>
          <a:xfrm>
            <a:off x="596386" y="423065"/>
            <a:ext cx="7951227" cy="5185255"/>
          </a:xfrm>
          <a:prstGeom prst="rect">
            <a:avLst/>
          </a:prstGeom>
        </p:spPr>
      </p:pic>
    </p:spTree>
    <p:extLst>
      <p:ext uri="{BB962C8B-B14F-4D97-AF65-F5344CB8AC3E}">
        <p14:creationId xmlns:p14="http://schemas.microsoft.com/office/powerpoint/2010/main" val="1755933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9AE38293-0418-B84F-AEFD-1E950CBFB62B}"/>
              </a:ext>
            </a:extLst>
          </p:cNvPr>
          <p:cNvPicPr>
            <a:picLocks noChangeAspect="1"/>
          </p:cNvPicPr>
          <p:nvPr/>
        </p:nvPicPr>
        <p:blipFill>
          <a:blip r:embed="rId2"/>
          <a:stretch>
            <a:fillRect/>
          </a:stretch>
        </p:blipFill>
        <p:spPr>
          <a:xfrm>
            <a:off x="438047" y="877824"/>
            <a:ext cx="8267906" cy="4643406"/>
          </a:xfrm>
          <a:prstGeom prst="rect">
            <a:avLst/>
          </a:prstGeom>
        </p:spPr>
      </p:pic>
    </p:spTree>
    <p:extLst>
      <p:ext uri="{BB962C8B-B14F-4D97-AF65-F5344CB8AC3E}">
        <p14:creationId xmlns:p14="http://schemas.microsoft.com/office/powerpoint/2010/main" val="1906421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EAED9D9B-5B8E-DC41-BD62-207F5C690C37}"/>
              </a:ext>
            </a:extLst>
          </p:cNvPr>
          <p:cNvPicPr>
            <a:picLocks noChangeAspect="1"/>
          </p:cNvPicPr>
          <p:nvPr/>
        </p:nvPicPr>
        <p:blipFill>
          <a:blip r:embed="rId2"/>
          <a:stretch>
            <a:fillRect/>
          </a:stretch>
        </p:blipFill>
        <p:spPr>
          <a:xfrm>
            <a:off x="729578" y="236072"/>
            <a:ext cx="7684844" cy="5583815"/>
          </a:xfrm>
          <a:prstGeom prst="rect">
            <a:avLst/>
          </a:prstGeom>
        </p:spPr>
      </p:pic>
    </p:spTree>
    <p:extLst>
      <p:ext uri="{BB962C8B-B14F-4D97-AF65-F5344CB8AC3E}">
        <p14:creationId xmlns:p14="http://schemas.microsoft.com/office/powerpoint/2010/main" val="3752059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594A936E-96E1-4643-9093-C4C3AE5D01A8}"/>
              </a:ext>
            </a:extLst>
          </p:cNvPr>
          <p:cNvPicPr>
            <a:picLocks noChangeAspect="1"/>
          </p:cNvPicPr>
          <p:nvPr/>
        </p:nvPicPr>
        <p:blipFill>
          <a:blip r:embed="rId2"/>
          <a:stretch>
            <a:fillRect/>
          </a:stretch>
        </p:blipFill>
        <p:spPr>
          <a:xfrm>
            <a:off x="1466935" y="326678"/>
            <a:ext cx="6210129" cy="5514724"/>
          </a:xfrm>
          <a:prstGeom prst="rect">
            <a:avLst/>
          </a:prstGeom>
        </p:spPr>
      </p:pic>
    </p:spTree>
    <p:extLst>
      <p:ext uri="{BB962C8B-B14F-4D97-AF65-F5344CB8AC3E}">
        <p14:creationId xmlns:p14="http://schemas.microsoft.com/office/powerpoint/2010/main" val="636459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D8D83762-D803-EA4F-B1E7-B7B5424D63CF}"/>
              </a:ext>
            </a:extLst>
          </p:cNvPr>
          <p:cNvPicPr>
            <a:picLocks noChangeAspect="1"/>
          </p:cNvPicPr>
          <p:nvPr/>
        </p:nvPicPr>
        <p:blipFill>
          <a:blip r:embed="rId2"/>
          <a:stretch>
            <a:fillRect/>
          </a:stretch>
        </p:blipFill>
        <p:spPr>
          <a:xfrm>
            <a:off x="2668920" y="219456"/>
            <a:ext cx="3806159" cy="5599197"/>
          </a:xfrm>
          <a:prstGeom prst="rect">
            <a:avLst/>
          </a:prstGeom>
        </p:spPr>
      </p:pic>
    </p:spTree>
    <p:extLst>
      <p:ext uri="{BB962C8B-B14F-4D97-AF65-F5344CB8AC3E}">
        <p14:creationId xmlns:p14="http://schemas.microsoft.com/office/powerpoint/2010/main" val="475346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AB4C-8EAA-0640-83CF-8A8B23C27246}"/>
              </a:ext>
            </a:extLst>
          </p:cNvPr>
          <p:cNvSpPr>
            <a:spLocks noGrp="1"/>
          </p:cNvSpPr>
          <p:nvPr>
            <p:ph type="title"/>
          </p:nvPr>
        </p:nvSpPr>
        <p:spPr/>
        <p:txBody>
          <a:bodyPr/>
          <a:lstStyle/>
          <a:p>
            <a:pPr algn="ctr"/>
            <a:r>
              <a:rPr lang="en-US" dirty="0">
                <a:solidFill>
                  <a:srgbClr val="FFFF00"/>
                </a:solidFill>
              </a:rPr>
              <a:t>NFT Update</a:t>
            </a:r>
            <a:r>
              <a:rPr lang="en-US" dirty="0">
                <a:solidFill>
                  <a:srgbClr val="FF0000"/>
                </a:solidFill>
              </a:rPr>
              <a:t>…</a:t>
            </a:r>
          </a:p>
        </p:txBody>
      </p:sp>
      <p:pic>
        <p:nvPicPr>
          <p:cNvPr id="3" name="Picture 2">
            <a:extLst>
              <a:ext uri="{FF2B5EF4-FFF2-40B4-BE49-F238E27FC236}">
                <a16:creationId xmlns:a16="http://schemas.microsoft.com/office/drawing/2014/main" id="{291E5A56-7F39-B144-80B6-1B156DAEFB3A}"/>
              </a:ext>
            </a:extLst>
          </p:cNvPr>
          <p:cNvPicPr>
            <a:picLocks noChangeAspect="1"/>
          </p:cNvPicPr>
          <p:nvPr/>
        </p:nvPicPr>
        <p:blipFill>
          <a:blip r:embed="rId2"/>
          <a:stretch>
            <a:fillRect/>
          </a:stretch>
        </p:blipFill>
        <p:spPr>
          <a:xfrm>
            <a:off x="2057250" y="1590693"/>
            <a:ext cx="5029500" cy="3776870"/>
          </a:xfrm>
          <a:prstGeom prst="rect">
            <a:avLst/>
          </a:prstGeom>
        </p:spPr>
      </p:pic>
    </p:spTree>
    <p:extLst>
      <p:ext uri="{BB962C8B-B14F-4D97-AF65-F5344CB8AC3E}">
        <p14:creationId xmlns:p14="http://schemas.microsoft.com/office/powerpoint/2010/main" val="2321504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28484-9FE0-8B48-B6E1-A4937FDB9FF0}"/>
              </a:ext>
            </a:extLst>
          </p:cNvPr>
          <p:cNvSpPr>
            <a:spLocks noGrp="1"/>
          </p:cNvSpPr>
          <p:nvPr>
            <p:ph type="title"/>
          </p:nvPr>
        </p:nvSpPr>
        <p:spPr>
          <a:xfrm>
            <a:off x="457200" y="0"/>
            <a:ext cx="8229600" cy="1016000"/>
          </a:xfrm>
        </p:spPr>
        <p:txBody>
          <a:bodyPr/>
          <a:lstStyle/>
          <a:p>
            <a:pPr algn="ctr"/>
            <a:r>
              <a:rPr lang="en-US" dirty="0">
                <a:solidFill>
                  <a:schemeClr val="bg1"/>
                </a:solidFill>
              </a:rPr>
              <a:t>On Website</a:t>
            </a:r>
          </a:p>
        </p:txBody>
      </p:sp>
      <p:pic>
        <p:nvPicPr>
          <p:cNvPr id="4" name="Picture 3" descr="Graphical user interface, application&#10;&#10;Description automatically generated">
            <a:extLst>
              <a:ext uri="{FF2B5EF4-FFF2-40B4-BE49-F238E27FC236}">
                <a16:creationId xmlns:a16="http://schemas.microsoft.com/office/drawing/2014/main" id="{04FE65D2-F169-EB43-A55A-2A273EA57DD1}"/>
              </a:ext>
            </a:extLst>
          </p:cNvPr>
          <p:cNvPicPr>
            <a:picLocks noChangeAspect="1"/>
          </p:cNvPicPr>
          <p:nvPr/>
        </p:nvPicPr>
        <p:blipFill>
          <a:blip r:embed="rId2"/>
          <a:stretch>
            <a:fillRect/>
          </a:stretch>
        </p:blipFill>
        <p:spPr>
          <a:xfrm>
            <a:off x="3562734" y="981294"/>
            <a:ext cx="2018532" cy="4895412"/>
          </a:xfrm>
          <a:prstGeom prst="rect">
            <a:avLst/>
          </a:prstGeom>
        </p:spPr>
      </p:pic>
      <p:sp>
        <p:nvSpPr>
          <p:cNvPr id="6" name="TextBox 5">
            <a:extLst>
              <a:ext uri="{FF2B5EF4-FFF2-40B4-BE49-F238E27FC236}">
                <a16:creationId xmlns:a16="http://schemas.microsoft.com/office/drawing/2014/main" id="{4B634447-FDFE-074D-BF1D-25D578ACBA68}"/>
              </a:ext>
            </a:extLst>
          </p:cNvPr>
          <p:cNvSpPr txBox="1"/>
          <p:nvPr/>
        </p:nvSpPr>
        <p:spPr>
          <a:xfrm>
            <a:off x="6193536" y="5705856"/>
            <a:ext cx="1659493" cy="369332"/>
          </a:xfrm>
          <a:prstGeom prst="rect">
            <a:avLst/>
          </a:prstGeom>
          <a:noFill/>
        </p:spPr>
        <p:txBody>
          <a:bodyPr wrap="none" rtlCol="0">
            <a:spAutoFit/>
          </a:bodyPr>
          <a:lstStyle/>
          <a:p>
            <a:r>
              <a:rPr lang="en-US" dirty="0">
                <a:solidFill>
                  <a:schemeClr val="bg1"/>
                </a:solidFill>
              </a:rPr>
              <a:t>Thanks Trevor</a:t>
            </a:r>
          </a:p>
        </p:txBody>
      </p:sp>
    </p:spTree>
    <p:extLst>
      <p:ext uri="{BB962C8B-B14F-4D97-AF65-F5344CB8AC3E}">
        <p14:creationId xmlns:p14="http://schemas.microsoft.com/office/powerpoint/2010/main" val="3525670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10;&#10;Description automatically generated with low confidence">
            <a:extLst>
              <a:ext uri="{FF2B5EF4-FFF2-40B4-BE49-F238E27FC236}">
                <a16:creationId xmlns:a16="http://schemas.microsoft.com/office/drawing/2014/main" id="{5E9B6256-5434-0140-8ABA-77636AF9C5BE}"/>
              </a:ext>
            </a:extLst>
          </p:cNvPr>
          <p:cNvPicPr>
            <a:picLocks noChangeAspect="1"/>
          </p:cNvPicPr>
          <p:nvPr/>
        </p:nvPicPr>
        <p:blipFill>
          <a:blip r:embed="rId2"/>
          <a:stretch>
            <a:fillRect/>
          </a:stretch>
        </p:blipFill>
        <p:spPr>
          <a:xfrm>
            <a:off x="2700195" y="139850"/>
            <a:ext cx="3743610" cy="5669280"/>
          </a:xfrm>
          <a:prstGeom prst="rect">
            <a:avLst/>
          </a:prstGeom>
        </p:spPr>
      </p:pic>
    </p:spTree>
    <p:extLst>
      <p:ext uri="{BB962C8B-B14F-4D97-AF65-F5344CB8AC3E}">
        <p14:creationId xmlns:p14="http://schemas.microsoft.com/office/powerpoint/2010/main" val="128735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1613-7F8F-E246-A0C2-9BA83B1081F1}"/>
              </a:ext>
            </a:extLst>
          </p:cNvPr>
          <p:cNvSpPr>
            <a:spLocks noGrp="1"/>
          </p:cNvSpPr>
          <p:nvPr>
            <p:ph type="title"/>
          </p:nvPr>
        </p:nvSpPr>
        <p:spPr>
          <a:xfrm>
            <a:off x="457200" y="0"/>
            <a:ext cx="8229600" cy="1016000"/>
          </a:xfrm>
        </p:spPr>
        <p:txBody>
          <a:bodyPr/>
          <a:lstStyle/>
          <a:p>
            <a:pPr algn="ctr"/>
            <a:r>
              <a:rPr lang="en-US" dirty="0">
                <a:solidFill>
                  <a:schemeClr val="bg1"/>
                </a:solidFill>
              </a:rPr>
              <a:t>Any Questions</a:t>
            </a:r>
            <a:r>
              <a:rPr lang="en-US" dirty="0">
                <a:solidFill>
                  <a:srgbClr val="FFFF00"/>
                </a:solidFill>
              </a:rPr>
              <a:t>?</a:t>
            </a:r>
            <a:r>
              <a:rPr lang="en-US" dirty="0">
                <a:solidFill>
                  <a:srgbClr val="FF0000"/>
                </a:solidFill>
              </a:rPr>
              <a:t>…</a:t>
            </a:r>
          </a:p>
        </p:txBody>
      </p:sp>
      <p:pic>
        <p:nvPicPr>
          <p:cNvPr id="4" name="Picture 3" descr="Graphical user interface, text, application, email&#10;&#10;Description automatically generated">
            <a:extLst>
              <a:ext uri="{FF2B5EF4-FFF2-40B4-BE49-F238E27FC236}">
                <a16:creationId xmlns:a16="http://schemas.microsoft.com/office/drawing/2014/main" id="{14BB107A-1E4B-5F4F-B3B3-3FCA56D8383C}"/>
              </a:ext>
            </a:extLst>
          </p:cNvPr>
          <p:cNvPicPr>
            <a:picLocks noChangeAspect="1"/>
          </p:cNvPicPr>
          <p:nvPr/>
        </p:nvPicPr>
        <p:blipFill>
          <a:blip r:embed="rId2"/>
          <a:stretch>
            <a:fillRect/>
          </a:stretch>
        </p:blipFill>
        <p:spPr>
          <a:xfrm>
            <a:off x="2306107" y="1031283"/>
            <a:ext cx="4241838" cy="4795434"/>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7D937378-6ED9-2448-82B2-DA30ED7AD12A}"/>
                  </a:ext>
                </a:extLst>
              </p14:cNvPr>
              <p14:cNvContentPartPr/>
              <p14:nvPr/>
            </p14:nvContentPartPr>
            <p14:xfrm>
              <a:off x="4274706" y="1819043"/>
              <a:ext cx="639720" cy="338040"/>
            </p14:xfrm>
          </p:contentPart>
        </mc:Choice>
        <mc:Fallback xmlns="">
          <p:pic>
            <p:nvPicPr>
              <p:cNvPr id="6" name="Ink 5">
                <a:extLst>
                  <a:ext uri="{FF2B5EF4-FFF2-40B4-BE49-F238E27FC236}">
                    <a16:creationId xmlns:a16="http://schemas.microsoft.com/office/drawing/2014/main" id="{7D937378-6ED9-2448-82B2-DA30ED7AD12A}"/>
                  </a:ext>
                </a:extLst>
              </p:cNvPr>
              <p:cNvPicPr/>
              <p:nvPr/>
            </p:nvPicPr>
            <p:blipFill>
              <a:blip r:embed="rId4"/>
              <a:stretch>
                <a:fillRect/>
              </a:stretch>
            </p:blipFill>
            <p:spPr>
              <a:xfrm>
                <a:off x="4266066" y="1810403"/>
                <a:ext cx="657360" cy="355680"/>
              </a:xfrm>
              <a:prstGeom prst="rect">
                <a:avLst/>
              </a:prstGeom>
            </p:spPr>
          </p:pic>
        </mc:Fallback>
      </mc:AlternateContent>
    </p:spTree>
    <p:extLst>
      <p:ext uri="{BB962C8B-B14F-4D97-AF65-F5344CB8AC3E}">
        <p14:creationId xmlns:p14="http://schemas.microsoft.com/office/powerpoint/2010/main" val="3951494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858CE9A7-A526-4C4E-8DBF-B6C6A0EA61DE}"/>
              </a:ext>
            </a:extLst>
          </p:cNvPr>
          <p:cNvPicPr>
            <a:picLocks noChangeAspect="1"/>
          </p:cNvPicPr>
          <p:nvPr/>
        </p:nvPicPr>
        <p:blipFill>
          <a:blip r:embed="rId2"/>
          <a:stretch>
            <a:fillRect/>
          </a:stretch>
        </p:blipFill>
        <p:spPr>
          <a:xfrm>
            <a:off x="1988388" y="195072"/>
            <a:ext cx="5167224" cy="5583936"/>
          </a:xfrm>
          <a:prstGeom prst="rect">
            <a:avLst/>
          </a:prstGeom>
        </p:spPr>
      </p:pic>
    </p:spTree>
    <p:extLst>
      <p:ext uri="{BB962C8B-B14F-4D97-AF65-F5344CB8AC3E}">
        <p14:creationId xmlns:p14="http://schemas.microsoft.com/office/powerpoint/2010/main" val="4259528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33FD7-3749-6942-8ACD-3AAB33E83DAD}"/>
              </a:ext>
            </a:extLst>
          </p:cNvPr>
          <p:cNvPicPr>
            <a:picLocks noChangeAspect="1"/>
          </p:cNvPicPr>
          <p:nvPr/>
        </p:nvPicPr>
        <p:blipFill>
          <a:blip r:embed="rId2"/>
          <a:stretch>
            <a:fillRect/>
          </a:stretch>
        </p:blipFill>
        <p:spPr>
          <a:xfrm>
            <a:off x="369065" y="636912"/>
            <a:ext cx="8405870" cy="4728302"/>
          </a:xfrm>
          <a:prstGeom prst="rect">
            <a:avLst/>
          </a:prstGeom>
        </p:spPr>
      </p:pic>
    </p:spTree>
    <p:extLst>
      <p:ext uri="{BB962C8B-B14F-4D97-AF65-F5344CB8AC3E}">
        <p14:creationId xmlns:p14="http://schemas.microsoft.com/office/powerpoint/2010/main" val="781818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FB18D-5C8A-F04D-BA83-181EAC42E5C3}"/>
              </a:ext>
            </a:extLst>
          </p:cNvPr>
          <p:cNvSpPr>
            <a:spLocks noGrp="1"/>
          </p:cNvSpPr>
          <p:nvPr>
            <p:ph type="title"/>
          </p:nvPr>
        </p:nvSpPr>
        <p:spPr>
          <a:xfrm>
            <a:off x="457200" y="38100"/>
            <a:ext cx="8229600" cy="1016000"/>
          </a:xfrm>
        </p:spPr>
        <p:txBody>
          <a:bodyPr>
            <a:normAutofit/>
          </a:bodyPr>
          <a:lstStyle/>
          <a:p>
            <a:pPr algn="ctr"/>
            <a:r>
              <a:rPr lang="en-US" sz="4400" dirty="0">
                <a:solidFill>
                  <a:srgbClr val="FFFF00"/>
                </a:solidFill>
              </a:rPr>
              <a:t>Follow</a:t>
            </a:r>
            <a:r>
              <a:rPr lang="en-US" sz="4400" dirty="0">
                <a:solidFill>
                  <a:srgbClr val="FF0000"/>
                </a:solidFill>
              </a:rPr>
              <a:t>-</a:t>
            </a:r>
            <a:r>
              <a:rPr lang="en-US" sz="4400" dirty="0">
                <a:solidFill>
                  <a:srgbClr val="FFFF00"/>
                </a:solidFill>
              </a:rPr>
              <a:t>Up</a:t>
            </a:r>
          </a:p>
        </p:txBody>
      </p:sp>
      <p:pic>
        <p:nvPicPr>
          <p:cNvPr id="4" name="Content Placeholder 3" descr="Screen Shot 2016-06-15 at 2.05.34 PM.png"/>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76" r="1043" b="662"/>
          <a:stretch/>
        </p:blipFill>
        <p:spPr>
          <a:xfrm>
            <a:off x="488805" y="1139444"/>
            <a:ext cx="8166390" cy="4785868"/>
          </a:xfrm>
        </p:spPr>
      </p:pic>
    </p:spTree>
    <p:extLst>
      <p:ext uri="{BB962C8B-B14F-4D97-AF65-F5344CB8AC3E}">
        <p14:creationId xmlns:p14="http://schemas.microsoft.com/office/powerpoint/2010/main" val="275563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6-15 at 2.06.45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08" b="-108"/>
          <a:stretch/>
        </p:blipFill>
        <p:spPr>
          <a:xfrm>
            <a:off x="404102" y="252277"/>
            <a:ext cx="8383664" cy="5598942"/>
          </a:xfrm>
        </p:spPr>
      </p:pic>
    </p:spTree>
    <p:extLst>
      <p:ext uri="{BB962C8B-B14F-4D97-AF65-F5344CB8AC3E}">
        <p14:creationId xmlns:p14="http://schemas.microsoft.com/office/powerpoint/2010/main" val="155061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7669" y="2098098"/>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3174725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450374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169673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8EA9-09AD-C247-9F4E-53A656041F5C}"/>
              </a:ext>
            </a:extLst>
          </p:cNvPr>
          <p:cNvSpPr>
            <a:spLocks noGrp="1"/>
          </p:cNvSpPr>
          <p:nvPr>
            <p:ph type="title"/>
          </p:nvPr>
        </p:nvSpPr>
        <p:spPr>
          <a:xfrm>
            <a:off x="457200" y="219716"/>
            <a:ext cx="8229600" cy="1016000"/>
          </a:xfrm>
        </p:spPr>
        <p:txBody>
          <a:bodyPr>
            <a:normAutofit/>
          </a:bodyPr>
          <a:lstStyle/>
          <a:p>
            <a:pPr algn="ctr"/>
            <a:r>
              <a:rPr lang="en-US" sz="4400" dirty="0">
                <a:solidFill>
                  <a:schemeClr val="bg1"/>
                </a:solidFill>
              </a:rPr>
              <a:t>Re</a:t>
            </a:r>
            <a:r>
              <a:rPr lang="en-US" sz="4400" dirty="0">
                <a:solidFill>
                  <a:srgbClr val="FFFF00"/>
                </a:solidFill>
              </a:rPr>
              <a:t>-</a:t>
            </a:r>
            <a:r>
              <a:rPr lang="en-US" sz="4400" dirty="0">
                <a:solidFill>
                  <a:schemeClr val="bg1"/>
                </a:solidFill>
              </a:rPr>
              <a:t>capping</a:t>
            </a:r>
          </a:p>
        </p:txBody>
      </p:sp>
      <p:pic>
        <p:nvPicPr>
          <p:cNvPr id="3" name="Picture 2">
            <a:extLst>
              <a:ext uri="{FF2B5EF4-FFF2-40B4-BE49-F238E27FC236}">
                <a16:creationId xmlns:a16="http://schemas.microsoft.com/office/drawing/2014/main" id="{42A8562D-BBBA-294E-B498-CF7FADC56633}"/>
              </a:ext>
            </a:extLst>
          </p:cNvPr>
          <p:cNvPicPr>
            <a:picLocks noChangeAspect="1"/>
          </p:cNvPicPr>
          <p:nvPr/>
        </p:nvPicPr>
        <p:blipFill>
          <a:blip r:embed="rId2"/>
          <a:stretch>
            <a:fillRect/>
          </a:stretch>
        </p:blipFill>
        <p:spPr>
          <a:xfrm>
            <a:off x="2438444" y="2230583"/>
            <a:ext cx="4267111" cy="2604438"/>
          </a:xfrm>
          <a:prstGeom prst="rect">
            <a:avLst/>
          </a:prstGeom>
        </p:spPr>
      </p:pic>
    </p:spTree>
    <p:extLst>
      <p:ext uri="{BB962C8B-B14F-4D97-AF65-F5344CB8AC3E}">
        <p14:creationId xmlns:p14="http://schemas.microsoft.com/office/powerpoint/2010/main" val="21951164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lnSpcReduction="10000"/>
          </a:bodyPr>
          <a:lstStyle/>
          <a:p>
            <a:pPr>
              <a:lnSpc>
                <a:spcPct val="100000"/>
              </a:lnSpc>
            </a:pPr>
            <a:r>
              <a:rPr lang="en-US" sz="3200" dirty="0">
                <a:solidFill>
                  <a:srgbClr val="FFFF00"/>
                </a:solidFill>
                <a:latin typeface="Arial" charset="0"/>
              </a:rPr>
              <a:t>What is a Trademark </a:t>
            </a:r>
            <a:r>
              <a:rPr lang="en-US" sz="3200" dirty="0">
                <a:solidFill>
                  <a:schemeClr val="bg1"/>
                </a:solidFill>
                <a:latin typeface="Arial" charset="0"/>
              </a:rPr>
              <a:t>™</a:t>
            </a:r>
            <a:r>
              <a:rPr lang="en-US" sz="3200" dirty="0">
                <a:solidFill>
                  <a:srgbClr val="FF0000"/>
                </a:solidFill>
                <a:latin typeface="Arial" charset="0"/>
              </a:rPr>
              <a:t>?</a:t>
            </a:r>
          </a:p>
          <a:p>
            <a:pPr lvl="1">
              <a:lnSpc>
                <a:spcPct val="100000"/>
              </a:lnSpc>
              <a:buFont typeface="Courier New" panose="02070309020205020404" pitchFamily="49" charset="0"/>
              <a:buChar char="o"/>
            </a:pPr>
            <a:r>
              <a:rPr lang="en-US" sz="3200" dirty="0">
                <a:solidFill>
                  <a:schemeClr val="bg1"/>
                </a:solidFill>
                <a:latin typeface="Arial" charset="0"/>
              </a:rPr>
              <a:t>A mark used by a person for the </a:t>
            </a:r>
            <a:r>
              <a:rPr lang="en-US" sz="3200" dirty="0">
                <a:solidFill>
                  <a:srgbClr val="FFFF00"/>
                </a:solidFill>
                <a:latin typeface="Arial" charset="0"/>
              </a:rPr>
              <a:t>purpose of distinguishing that person</a:t>
            </a:r>
            <a:r>
              <a:rPr lang="en-CA" sz="3200" dirty="0">
                <a:solidFill>
                  <a:srgbClr val="FFFF00"/>
                </a:solidFill>
                <a:latin typeface="Arial" charset="0"/>
              </a:rPr>
              <a:t>’</a:t>
            </a:r>
            <a:r>
              <a:rPr lang="en-US" sz="3200" dirty="0">
                <a:solidFill>
                  <a:srgbClr val="FFFF00"/>
                </a:solidFill>
                <a:latin typeface="Arial" charset="0"/>
              </a:rPr>
              <a:t>s goods </a:t>
            </a:r>
            <a:r>
              <a:rPr lang="en-US" sz="3200" dirty="0">
                <a:solidFill>
                  <a:schemeClr val="bg1"/>
                </a:solidFill>
                <a:latin typeface="Arial" charset="0"/>
              </a:rPr>
              <a:t>or services from those of others in the marketplace </a:t>
            </a:r>
          </a:p>
          <a:p>
            <a:pPr>
              <a:lnSpc>
                <a:spcPct val="100000"/>
              </a:lnSpc>
            </a:pPr>
            <a:r>
              <a:rPr lang="en-US" sz="3200" dirty="0">
                <a:solidFill>
                  <a:schemeClr val="bg1"/>
                </a:solidFill>
                <a:latin typeface="Arial" charset="0"/>
              </a:rPr>
              <a:t>Various </a:t>
            </a:r>
            <a:r>
              <a:rPr lang="en-US" sz="3200" dirty="0">
                <a:solidFill>
                  <a:srgbClr val="FFFF00"/>
                </a:solidFill>
                <a:latin typeface="Arial" charset="0"/>
              </a:rPr>
              <a:t>types of marks</a:t>
            </a:r>
          </a:p>
          <a:p>
            <a:pPr lvl="1">
              <a:lnSpc>
                <a:spcPct val="100000"/>
              </a:lnSpc>
              <a:buFont typeface="Courier New" panose="02070309020205020404" pitchFamily="49" charset="0"/>
              <a:buChar char="o"/>
            </a:pPr>
            <a:r>
              <a:rPr lang="en-US" sz="3200" dirty="0">
                <a:solidFill>
                  <a:schemeClr val="bg1"/>
                </a:solidFill>
                <a:latin typeface="Arial" charset="0"/>
              </a:rPr>
              <a:t>Ordinary (word &amp; design), certification, collective, official, distinguishing guise</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48</a:t>
            </a:fld>
            <a:endParaRPr lang="en-US"/>
          </a:p>
        </p:txBody>
      </p:sp>
    </p:spTree>
    <p:extLst>
      <p:ext uri="{BB962C8B-B14F-4D97-AF65-F5344CB8AC3E}">
        <p14:creationId xmlns:p14="http://schemas.microsoft.com/office/powerpoint/2010/main" val="1687916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3200" dirty="0">
                <a:solidFill>
                  <a:schemeClr val="bg1"/>
                </a:solidFill>
              </a:rPr>
              <a:t>Ordinary marks</a:t>
            </a:r>
          </a:p>
          <a:p>
            <a:pPr lvl="1">
              <a:lnSpc>
                <a:spcPct val="100000"/>
              </a:lnSpc>
              <a:buFont typeface="Courier New" panose="02070309020205020404" pitchFamily="49" charset="0"/>
              <a:buChar char="o"/>
            </a:pPr>
            <a:r>
              <a:rPr lang="en-US" sz="3200" dirty="0">
                <a:solidFill>
                  <a:schemeClr val="bg1"/>
                </a:solidFill>
              </a:rPr>
              <a:t>S. 2: definition of trade-mark (in part): </a:t>
            </a:r>
            <a:r>
              <a:rPr lang="en-CA" sz="3200" dirty="0">
                <a:solidFill>
                  <a:schemeClr val="bg1"/>
                </a:solidFill>
              </a:rPr>
              <a:t>(a) a mark that is </a:t>
            </a:r>
            <a:r>
              <a:rPr lang="en-CA" sz="3200" dirty="0">
                <a:solidFill>
                  <a:srgbClr val="FFFF00"/>
                </a:solidFill>
              </a:rPr>
              <a:t>used </a:t>
            </a:r>
            <a:r>
              <a:rPr lang="en-CA" sz="3200" dirty="0">
                <a:solidFill>
                  <a:schemeClr val="bg1"/>
                </a:solidFill>
              </a:rPr>
              <a:t>by a person for the purpose of </a:t>
            </a:r>
            <a:r>
              <a:rPr lang="en-CA" sz="3200" dirty="0">
                <a:solidFill>
                  <a:srgbClr val="FFFF00"/>
                </a:solidFill>
              </a:rPr>
              <a:t>distinguishing</a:t>
            </a:r>
            <a:r>
              <a:rPr lang="en-CA" sz="3200" dirty="0">
                <a:solidFill>
                  <a:schemeClr val="bg1"/>
                </a:solidFill>
              </a:rPr>
              <a:t> or so as to distinguish goods or services manufactured, sold, leased, hired or performed by him </a:t>
            </a:r>
            <a:r>
              <a:rPr lang="en-CA" sz="3200" dirty="0">
                <a:solidFill>
                  <a:srgbClr val="FFFF00"/>
                </a:solidFill>
              </a:rPr>
              <a:t>from those </a:t>
            </a:r>
            <a:r>
              <a:rPr lang="en-CA" sz="3200" dirty="0">
                <a:solidFill>
                  <a:schemeClr val="bg1"/>
                </a:solidFill>
              </a:rPr>
              <a:t>manufactured, sold, leased, hired or performed by others.</a:t>
            </a:r>
          </a:p>
        </p:txBody>
      </p:sp>
      <p:sp>
        <p:nvSpPr>
          <p:cNvPr id="4" name="Slide Number Placeholder 3"/>
          <p:cNvSpPr>
            <a:spLocks noGrp="1"/>
          </p:cNvSpPr>
          <p:nvPr>
            <p:ph type="sldNum" sz="quarter" idx="12"/>
          </p:nvPr>
        </p:nvSpPr>
        <p:spPr/>
        <p:txBody>
          <a:bodyPr/>
          <a:lstStyle/>
          <a:p>
            <a:fld id="{600857A6-B069-5747-8C2C-4237D03FF20B}" type="slidenum">
              <a:rPr lang="en-US" smtClean="0"/>
              <a:t>49</a:t>
            </a:fld>
            <a:endParaRPr lang="en-US"/>
          </a:p>
        </p:txBody>
      </p:sp>
    </p:spTree>
    <p:extLst>
      <p:ext uri="{BB962C8B-B14F-4D97-AF65-F5344CB8AC3E}">
        <p14:creationId xmlns:p14="http://schemas.microsoft.com/office/powerpoint/2010/main" val="326851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D6CA9B44-CEE6-EF40-B953-CF7A0E2D8636}"/>
              </a:ext>
            </a:extLst>
          </p:cNvPr>
          <p:cNvPicPr>
            <a:picLocks noChangeAspect="1"/>
          </p:cNvPicPr>
          <p:nvPr/>
        </p:nvPicPr>
        <p:blipFill>
          <a:blip r:embed="rId2"/>
          <a:stretch>
            <a:fillRect/>
          </a:stretch>
        </p:blipFill>
        <p:spPr>
          <a:xfrm rot="5400000">
            <a:off x="1834055" y="1020816"/>
            <a:ext cx="5475890" cy="4106918"/>
          </a:xfrm>
          <a:prstGeom prst="rect">
            <a:avLst/>
          </a:prstGeom>
        </p:spPr>
      </p:pic>
    </p:spTree>
    <p:extLst>
      <p:ext uri="{BB962C8B-B14F-4D97-AF65-F5344CB8AC3E}">
        <p14:creationId xmlns:p14="http://schemas.microsoft.com/office/powerpoint/2010/main" val="1314351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3CB1E79B-43FD-154B-B801-37F27CF98904}"/>
              </a:ext>
            </a:extLst>
          </p:cNvPr>
          <p:cNvPicPr>
            <a:picLocks noChangeAspect="1"/>
          </p:cNvPicPr>
          <p:nvPr/>
        </p:nvPicPr>
        <p:blipFill>
          <a:blip r:embed="rId2"/>
          <a:stretch>
            <a:fillRect/>
          </a:stretch>
        </p:blipFill>
        <p:spPr>
          <a:xfrm>
            <a:off x="1862299" y="292842"/>
            <a:ext cx="5419402" cy="5347937"/>
          </a:xfrm>
          <a:prstGeom prst="rect">
            <a:avLst/>
          </a:prstGeom>
        </p:spPr>
      </p:pic>
    </p:spTree>
    <p:extLst>
      <p:ext uri="{BB962C8B-B14F-4D97-AF65-F5344CB8AC3E}">
        <p14:creationId xmlns:p14="http://schemas.microsoft.com/office/powerpoint/2010/main" val="2775850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77039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73132" y="926276"/>
            <a:ext cx="8728364" cy="4823268"/>
          </a:xfrm>
        </p:spPr>
        <p:txBody>
          <a:bodyPr>
            <a:normAutofit lnSpcReduction="10000"/>
          </a:bodyPr>
          <a:lstStyle/>
          <a:p>
            <a:pPr marL="0" indent="0">
              <a:lnSpc>
                <a:spcPct val="100000"/>
              </a:lnSpc>
              <a:buNone/>
            </a:pPr>
            <a:r>
              <a:rPr lang="en-US" sz="2800" b="1" dirty="0">
                <a:solidFill>
                  <a:srgbClr val="FFFF00"/>
                </a:solidFill>
              </a:rPr>
              <a:t>Ordinary marks</a:t>
            </a:r>
          </a:p>
          <a:p>
            <a:pPr>
              <a:lnSpc>
                <a:spcPct val="100000"/>
              </a:lnSpc>
            </a:pPr>
            <a:r>
              <a:rPr lang="en-CA" sz="2800" dirty="0">
                <a:solidFill>
                  <a:schemeClr val="bg1"/>
                </a:solidFill>
              </a:rPr>
              <a:t>Amended definition (2014 - in effect 2019):</a:t>
            </a:r>
          </a:p>
          <a:p>
            <a:pPr lvl="1">
              <a:lnSpc>
                <a:spcPct val="100000"/>
              </a:lnSpc>
              <a:buFont typeface="Courier New" panose="02070309020205020404" pitchFamily="49" charset="0"/>
              <a:buChar char="o"/>
            </a:pPr>
            <a:r>
              <a:rPr lang="en-CA" sz="2800" dirty="0">
                <a:solidFill>
                  <a:srgbClr val="FF0000"/>
                </a:solidFill>
              </a:rPr>
              <a:t>TM</a:t>
            </a:r>
            <a:r>
              <a:rPr lang="en-CA" sz="2800" dirty="0">
                <a:solidFill>
                  <a:schemeClr val="bg1"/>
                </a:solidFill>
              </a:rPr>
              <a:t>: A </a:t>
            </a:r>
            <a:r>
              <a:rPr lang="en-CA" sz="2800" dirty="0">
                <a:solidFill>
                  <a:srgbClr val="FFFF00"/>
                </a:solidFill>
              </a:rPr>
              <a:t>sign</a:t>
            </a:r>
            <a:r>
              <a:rPr lang="en-CA" sz="2800" dirty="0">
                <a:solidFill>
                  <a:schemeClr val="bg1"/>
                </a:solidFill>
              </a:rPr>
              <a:t> or combination of signs that is used or proposed to be used by a person </a:t>
            </a:r>
            <a:r>
              <a:rPr lang="en-CA" sz="2800" dirty="0">
                <a:solidFill>
                  <a:srgbClr val="FFFF00"/>
                </a:solidFill>
              </a:rPr>
              <a:t>for the purpose of distinguishing </a:t>
            </a:r>
            <a:r>
              <a:rPr lang="en-CA" sz="2800" dirty="0">
                <a:solidFill>
                  <a:schemeClr val="bg1"/>
                </a:solidFill>
              </a:rPr>
              <a:t>or so as to distinguish </a:t>
            </a:r>
            <a:r>
              <a:rPr lang="en-CA" sz="2800" dirty="0">
                <a:solidFill>
                  <a:srgbClr val="FFFF00"/>
                </a:solidFill>
              </a:rPr>
              <a:t>their goods </a:t>
            </a:r>
            <a:r>
              <a:rPr lang="en-CA" sz="2800" dirty="0">
                <a:solidFill>
                  <a:schemeClr val="bg1"/>
                </a:solidFill>
              </a:rPr>
              <a:t>and services from those of others.</a:t>
            </a:r>
            <a:r>
              <a:rPr lang="en-US" sz="2800" dirty="0">
                <a:solidFill>
                  <a:schemeClr val="bg1"/>
                </a:solidFill>
              </a:rPr>
              <a:t> </a:t>
            </a:r>
          </a:p>
          <a:p>
            <a:pPr lvl="1">
              <a:lnSpc>
                <a:spcPct val="100000"/>
              </a:lnSpc>
              <a:buFont typeface="Courier New" panose="02070309020205020404" pitchFamily="49" charset="0"/>
              <a:buChar char="o"/>
            </a:pPr>
            <a:r>
              <a:rPr lang="en-US" sz="2800" dirty="0">
                <a:solidFill>
                  <a:srgbClr val="FF0000"/>
                </a:solidFill>
              </a:rPr>
              <a:t>Sign</a:t>
            </a:r>
            <a:r>
              <a:rPr lang="en-US" sz="2800" dirty="0">
                <a:solidFill>
                  <a:schemeClr val="bg1"/>
                </a:solidFill>
              </a:rPr>
              <a:t>: Includes a word, a personal name, a design, a letter, a numeral, a colour, a figurative element, a </a:t>
            </a:r>
            <a:r>
              <a:rPr lang="en-US" sz="2800" dirty="0">
                <a:solidFill>
                  <a:srgbClr val="FFFF00"/>
                </a:solidFill>
              </a:rPr>
              <a:t>three-dimensional shape</a:t>
            </a:r>
            <a:r>
              <a:rPr lang="en-US" sz="2800" dirty="0">
                <a:solidFill>
                  <a:schemeClr val="bg1"/>
                </a:solidFill>
              </a:rPr>
              <a:t>, a </a:t>
            </a:r>
            <a:r>
              <a:rPr lang="en-US" sz="2800" dirty="0">
                <a:solidFill>
                  <a:srgbClr val="FFFF00"/>
                </a:solidFill>
              </a:rPr>
              <a:t>hologram</a:t>
            </a:r>
            <a:r>
              <a:rPr lang="en-US" sz="2800" dirty="0">
                <a:solidFill>
                  <a:schemeClr val="bg1"/>
                </a:solidFill>
              </a:rPr>
              <a:t>, a </a:t>
            </a:r>
            <a:r>
              <a:rPr lang="en-US" sz="2800" dirty="0">
                <a:solidFill>
                  <a:srgbClr val="FFFF00"/>
                </a:solidFill>
              </a:rPr>
              <a:t>moving image</a:t>
            </a:r>
            <a:r>
              <a:rPr lang="en-US" sz="2800" dirty="0">
                <a:solidFill>
                  <a:schemeClr val="bg1"/>
                </a:solidFill>
              </a:rPr>
              <a:t>, a mode of packaging goods, a </a:t>
            </a:r>
            <a:r>
              <a:rPr lang="en-US" sz="2800" dirty="0">
                <a:solidFill>
                  <a:srgbClr val="FFFF00"/>
                </a:solidFill>
              </a:rPr>
              <a:t>scent</a:t>
            </a:r>
            <a:r>
              <a:rPr lang="en-US" sz="2800" dirty="0">
                <a:solidFill>
                  <a:schemeClr val="bg1"/>
                </a:solidFill>
              </a:rPr>
              <a:t>, a </a:t>
            </a:r>
            <a:r>
              <a:rPr lang="en-US" sz="2800" dirty="0">
                <a:solidFill>
                  <a:srgbClr val="FFFF00"/>
                </a:solidFill>
              </a:rPr>
              <a:t>taste</a:t>
            </a:r>
            <a:r>
              <a:rPr lang="en-US" sz="2800" dirty="0">
                <a:solidFill>
                  <a:schemeClr val="bg1"/>
                </a:solidFill>
              </a:rPr>
              <a:t>, a </a:t>
            </a:r>
            <a:r>
              <a:rPr lang="en-US" sz="2800" dirty="0">
                <a:solidFill>
                  <a:srgbClr val="FFFF00"/>
                </a:solidFill>
              </a:rPr>
              <a:t>texture</a:t>
            </a:r>
            <a:r>
              <a:rPr lang="en-US" sz="2800" dirty="0">
                <a:solidFill>
                  <a:schemeClr val="bg1"/>
                </a:solidFill>
              </a:rPr>
              <a:t>, and the positioning of a sign</a:t>
            </a:r>
            <a:r>
              <a:rPr lang="en-US" sz="24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51</a:t>
            </a:fld>
            <a:endParaRPr lang="en-US"/>
          </a:p>
        </p:txBody>
      </p:sp>
    </p:spTree>
    <p:extLst>
      <p:ext uri="{BB962C8B-B14F-4D97-AF65-F5344CB8AC3E}">
        <p14:creationId xmlns:p14="http://schemas.microsoft.com/office/powerpoint/2010/main" val="354353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06016"/>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61257" y="1104405"/>
            <a:ext cx="8752113" cy="4645138"/>
          </a:xfrm>
        </p:spPr>
        <p:txBody>
          <a:bodyPr>
            <a:normAutofit lnSpcReduction="10000"/>
          </a:bodyPr>
          <a:lstStyle/>
          <a:p>
            <a:pPr>
              <a:lnSpc>
                <a:spcPct val="100000"/>
              </a:lnSpc>
            </a:pPr>
            <a:r>
              <a:rPr lang="en-US" sz="3200" dirty="0">
                <a:solidFill>
                  <a:schemeClr val="bg1"/>
                </a:solidFill>
                <a:latin typeface="Arial" charset="0"/>
              </a:rPr>
              <a:t>S. 12(1): A TM is </a:t>
            </a:r>
            <a:r>
              <a:rPr lang="en-US" sz="3200" dirty="0">
                <a:solidFill>
                  <a:srgbClr val="FFFF00"/>
                </a:solidFill>
                <a:latin typeface="Arial" charset="0"/>
              </a:rPr>
              <a:t>registrable if </a:t>
            </a:r>
            <a:r>
              <a:rPr lang="en-US" sz="3200" dirty="0">
                <a:solidFill>
                  <a:srgbClr val="FF0000"/>
                </a:solidFill>
                <a:latin typeface="Arial" charset="0"/>
              </a:rPr>
              <a:t>it </a:t>
            </a:r>
            <a:r>
              <a:rPr lang="en-CA" sz="3200" dirty="0">
                <a:solidFill>
                  <a:srgbClr val="FF0000"/>
                </a:solidFill>
                <a:latin typeface="Arial" charset="0"/>
              </a:rPr>
              <a:t>i</a:t>
            </a:r>
            <a:r>
              <a:rPr lang="en-US" sz="3200" dirty="0">
                <a:solidFill>
                  <a:srgbClr val="FF0000"/>
                </a:solidFill>
                <a:latin typeface="Arial" charset="0"/>
              </a:rPr>
              <a:t>s not</a:t>
            </a:r>
            <a:r>
              <a:rPr lang="en-US" sz="3200" dirty="0">
                <a:solidFill>
                  <a:schemeClr val="bg1"/>
                </a:solidFill>
                <a:latin typeface="Arial" charset="0"/>
              </a:rPr>
              <a:t>:</a:t>
            </a:r>
          </a:p>
          <a:p>
            <a:pPr marL="457200" lvl="1" indent="0">
              <a:lnSpc>
                <a:spcPct val="100000"/>
              </a:lnSpc>
              <a:buNone/>
            </a:pPr>
            <a:r>
              <a:rPr lang="en-US" sz="3200" dirty="0">
                <a:solidFill>
                  <a:schemeClr val="bg1"/>
                </a:solidFill>
                <a:latin typeface="Arial" charset="0"/>
              </a:rPr>
              <a:t>(a) </a:t>
            </a:r>
            <a:r>
              <a:rPr lang="en-US" sz="3200" dirty="0">
                <a:solidFill>
                  <a:srgbClr val="FFFF00"/>
                </a:solidFill>
                <a:latin typeface="Arial" charset="0"/>
              </a:rPr>
              <a:t>Primarily merely a name or surname </a:t>
            </a:r>
            <a:r>
              <a:rPr lang="en-US" sz="3200" dirty="0">
                <a:solidFill>
                  <a:schemeClr val="bg1"/>
                </a:solidFill>
                <a:latin typeface="Arial" charset="0"/>
              </a:rPr>
              <a:t>of an individual living or who has died within 30 years</a:t>
            </a:r>
          </a:p>
          <a:p>
            <a:pPr marL="457200" lvl="1" indent="0">
              <a:lnSpc>
                <a:spcPct val="100000"/>
              </a:lnSpc>
              <a:buNone/>
            </a:pPr>
            <a:r>
              <a:rPr lang="en-US" sz="3200" dirty="0">
                <a:solidFill>
                  <a:schemeClr val="bg1"/>
                </a:solidFill>
                <a:latin typeface="Arial" charset="0"/>
              </a:rPr>
              <a:t>(b) </a:t>
            </a:r>
            <a:r>
              <a:rPr lang="en-US" sz="3200" dirty="0">
                <a:solidFill>
                  <a:srgbClr val="FF0000"/>
                </a:solidFill>
                <a:latin typeface="Arial" charset="0"/>
              </a:rPr>
              <a:t>Clearly descriptive </a:t>
            </a:r>
            <a:r>
              <a:rPr lang="en-US" sz="3200" dirty="0">
                <a:solidFill>
                  <a:srgbClr val="FFFF00"/>
                </a:solidFill>
                <a:latin typeface="Arial" charset="0"/>
              </a:rPr>
              <a:t>or</a:t>
            </a:r>
            <a:r>
              <a:rPr lang="en-US" sz="3200" dirty="0">
                <a:solidFill>
                  <a:srgbClr val="FF0000"/>
                </a:solidFill>
                <a:latin typeface="Arial" charset="0"/>
              </a:rPr>
              <a:t> deceptively </a:t>
            </a:r>
            <a:r>
              <a:rPr lang="en-US" sz="3200" dirty="0" err="1">
                <a:solidFill>
                  <a:srgbClr val="FF0000"/>
                </a:solidFill>
                <a:latin typeface="Arial" charset="0"/>
              </a:rPr>
              <a:t>misdescriptive</a:t>
            </a:r>
            <a:r>
              <a:rPr lang="en-US" sz="3200" dirty="0">
                <a:solidFill>
                  <a:srgbClr val="FF0000"/>
                </a:solidFill>
                <a:latin typeface="Arial" charset="0"/>
              </a:rPr>
              <a:t> </a:t>
            </a:r>
            <a:r>
              <a:rPr lang="en-US" sz="3200" dirty="0">
                <a:solidFill>
                  <a:schemeClr val="bg1"/>
                </a:solidFill>
                <a:latin typeface="Arial" charset="0"/>
              </a:rPr>
              <a:t>in English or French </a:t>
            </a:r>
            <a:r>
              <a:rPr lang="en-US" sz="3200" dirty="0">
                <a:solidFill>
                  <a:srgbClr val="FFFF00"/>
                </a:solidFill>
                <a:latin typeface="Arial" charset="0"/>
              </a:rPr>
              <a:t>of the character/quality of wares/services </a:t>
            </a:r>
            <a:r>
              <a:rPr lang="en-US" sz="3200" dirty="0">
                <a:solidFill>
                  <a:schemeClr val="bg1"/>
                </a:solidFill>
                <a:latin typeface="Arial" charset="0"/>
              </a:rPr>
              <a:t>or of the conditions of production/persons employed in their production/place of origin</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52</a:t>
            </a:fld>
            <a:endParaRPr lang="en-US"/>
          </a:p>
        </p:txBody>
      </p:sp>
    </p:spTree>
    <p:extLst>
      <p:ext uri="{BB962C8B-B14F-4D97-AF65-F5344CB8AC3E}">
        <p14:creationId xmlns:p14="http://schemas.microsoft.com/office/powerpoint/2010/main" val="860776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CA" sz="3600" b="1" dirty="0">
                <a:solidFill>
                  <a:srgbClr val="FF0000"/>
                </a:solidFill>
              </a:rPr>
              <a:t>Test to Apply</a:t>
            </a:r>
            <a:r>
              <a:rPr lang="en-CA" sz="3600" b="1" dirty="0">
                <a:solidFill>
                  <a:schemeClr val="bg1"/>
                </a:solidFill>
              </a:rPr>
              <a:t>: </a:t>
            </a:r>
            <a:r>
              <a:rPr lang="en-CA" sz="3600" dirty="0">
                <a:solidFill>
                  <a:srgbClr val="FFFF00"/>
                </a:solidFill>
              </a:rPr>
              <a:t>Would a person </a:t>
            </a:r>
            <a:r>
              <a:rPr lang="en-CA" sz="3600" dirty="0">
                <a:solidFill>
                  <a:schemeClr val="bg1"/>
                </a:solidFill>
              </a:rPr>
              <a:t>in Canada of ordinary intelligence and of ordinary education in English or French </a:t>
            </a:r>
            <a:r>
              <a:rPr lang="en-CA" sz="3600" dirty="0">
                <a:solidFill>
                  <a:srgbClr val="FFFF00"/>
                </a:solidFill>
              </a:rPr>
              <a:t>be just as likely</a:t>
            </a:r>
            <a:r>
              <a:rPr lang="en-CA" sz="3600" dirty="0">
                <a:solidFill>
                  <a:schemeClr val="bg1"/>
                </a:solidFill>
              </a:rPr>
              <a:t>, if not more likely, </a:t>
            </a:r>
            <a:r>
              <a:rPr lang="en-CA" sz="3600" dirty="0">
                <a:solidFill>
                  <a:srgbClr val="FFFF00"/>
                </a:solidFill>
              </a:rPr>
              <a:t>to respond to the word by thinking of it as a brand </a:t>
            </a:r>
            <a:r>
              <a:rPr lang="en-CA" sz="3600" dirty="0">
                <a:solidFill>
                  <a:schemeClr val="bg1"/>
                </a:solidFill>
              </a:rPr>
              <a:t>or a mark of a business </a:t>
            </a:r>
            <a:r>
              <a:rPr lang="en-CA" sz="3600" dirty="0">
                <a:solidFill>
                  <a:srgbClr val="FFFF00"/>
                </a:solidFill>
              </a:rPr>
              <a:t>than as a name</a:t>
            </a:r>
            <a:r>
              <a:rPr lang="en-CA" sz="3600" dirty="0">
                <a:solidFill>
                  <a:schemeClr val="bg1"/>
                </a:solidFill>
              </a:rPr>
              <a:t>/surname</a:t>
            </a:r>
            <a:r>
              <a:rPr lang="en-CA" sz="3600" dirty="0">
                <a:solidFill>
                  <a:srgbClr val="FF0000"/>
                </a:solidFill>
              </a:rPr>
              <a:t>?</a:t>
            </a:r>
            <a:r>
              <a:rPr lang="en-CA" sz="36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53</a:t>
            </a:fld>
            <a:endParaRPr lang="en-US"/>
          </a:p>
        </p:txBody>
      </p:sp>
    </p:spTree>
    <p:extLst>
      <p:ext uri="{BB962C8B-B14F-4D97-AF65-F5344CB8AC3E}">
        <p14:creationId xmlns:p14="http://schemas.microsoft.com/office/powerpoint/2010/main" val="1032967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3"/>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175657"/>
            <a:ext cx="8532421" cy="4573886"/>
          </a:xfrm>
        </p:spPr>
        <p:txBody>
          <a:bodyPr>
            <a:normAutofit/>
          </a:bodyPr>
          <a:lstStyle/>
          <a:p>
            <a:pPr marL="0" indent="0">
              <a:lnSpc>
                <a:spcPct val="100000"/>
              </a:lnSpc>
              <a:buNone/>
            </a:pPr>
            <a:r>
              <a:rPr lang="en-US" sz="3400" i="1" dirty="0">
                <a:solidFill>
                  <a:srgbClr val="00B0F0"/>
                </a:solidFill>
              </a:rPr>
              <a:t>Unilever Canada Inc. v. Superior Quality Foods Inc. </a:t>
            </a:r>
            <a:r>
              <a:rPr lang="en-US" sz="3400" dirty="0">
                <a:solidFill>
                  <a:schemeClr val="bg1"/>
                </a:solidFill>
              </a:rPr>
              <a:t>(2007)</a:t>
            </a:r>
            <a:r>
              <a:rPr lang="en-US" sz="3400" i="1" dirty="0">
                <a:solidFill>
                  <a:schemeClr val="bg1"/>
                </a:solidFill>
              </a:rPr>
              <a:t>, </a:t>
            </a:r>
            <a:r>
              <a:rPr lang="en-US" sz="3400" dirty="0">
                <a:solidFill>
                  <a:schemeClr val="bg1"/>
                </a:solidFill>
              </a:rPr>
              <a:t>62 CPR</a:t>
            </a:r>
            <a:r>
              <a:rPr lang="en-US" sz="3400" i="1" dirty="0">
                <a:solidFill>
                  <a:schemeClr val="bg1"/>
                </a:solidFill>
              </a:rPr>
              <a:t> </a:t>
            </a:r>
            <a:r>
              <a:rPr lang="en-US" sz="3400" dirty="0">
                <a:solidFill>
                  <a:schemeClr val="bg1"/>
                </a:solidFill>
              </a:rPr>
              <a:t>(4</a:t>
            </a:r>
            <a:r>
              <a:rPr lang="en-US" sz="3400" baseline="30000" dirty="0">
                <a:solidFill>
                  <a:schemeClr val="bg1"/>
                </a:solidFill>
              </a:rPr>
              <a:t>th</a:t>
            </a:r>
            <a:r>
              <a:rPr lang="en-US" sz="3400" dirty="0">
                <a:solidFill>
                  <a:schemeClr val="bg1"/>
                </a:solidFill>
              </a:rPr>
              <a:t>) 75, [2007] TMOB No. 66</a:t>
            </a:r>
          </a:p>
          <a:p>
            <a:pPr>
              <a:lnSpc>
                <a:spcPct val="100000"/>
              </a:lnSpc>
            </a:pPr>
            <a:r>
              <a:rPr lang="en-CA" sz="3400" dirty="0">
                <a:solidFill>
                  <a:srgbClr val="FFFF00"/>
                </a:solidFill>
              </a:rPr>
              <a:t>Clearly descriptive</a:t>
            </a:r>
            <a:r>
              <a:rPr lang="en-CA" sz="3400" dirty="0">
                <a:solidFill>
                  <a:srgbClr val="FF0000"/>
                </a:solidFill>
              </a:rPr>
              <a:t> = </a:t>
            </a:r>
            <a:r>
              <a:rPr lang="en-CA" sz="3400" dirty="0">
                <a:solidFill>
                  <a:schemeClr val="bg1"/>
                </a:solidFill>
              </a:rPr>
              <a:t>does the mark tell potential dealers/purchasers of the goods/services what the goods and services are, or describe them or describe a property which is commonly associated with them</a:t>
            </a:r>
            <a:r>
              <a:rPr lang="en-CA" sz="34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54</a:t>
            </a:fld>
            <a:endParaRPr lang="en-US"/>
          </a:p>
        </p:txBody>
      </p:sp>
    </p:spTree>
    <p:extLst>
      <p:ext uri="{BB962C8B-B14F-4D97-AF65-F5344CB8AC3E}">
        <p14:creationId xmlns:p14="http://schemas.microsoft.com/office/powerpoint/2010/main" val="29939793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2763"/>
            <a:ext cx="8229600" cy="68726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25631" y="1140031"/>
            <a:ext cx="8704613" cy="4762006"/>
          </a:xfrm>
        </p:spPr>
        <p:txBody>
          <a:bodyPr>
            <a:normAutofit/>
          </a:bodyPr>
          <a:lstStyle/>
          <a:p>
            <a:pPr marL="0" lvl="1" indent="0">
              <a:lnSpc>
                <a:spcPct val="100000"/>
              </a:lnSpc>
              <a:buNone/>
            </a:pPr>
            <a:r>
              <a:rPr lang="en-US" sz="3500" i="1" dirty="0">
                <a:solidFill>
                  <a:srgbClr val="00B0F0"/>
                </a:solidFill>
              </a:rPr>
              <a:t>Unilever Canada Inc. v. Superior Quality Foods Inc. </a:t>
            </a:r>
            <a:r>
              <a:rPr lang="en-US" sz="3500" dirty="0">
                <a:solidFill>
                  <a:schemeClr val="bg1"/>
                </a:solidFill>
              </a:rPr>
              <a:t>(2007)</a:t>
            </a:r>
            <a:r>
              <a:rPr lang="en-US" sz="3500" i="1" dirty="0">
                <a:solidFill>
                  <a:schemeClr val="bg1"/>
                </a:solidFill>
              </a:rPr>
              <a:t>, </a:t>
            </a:r>
            <a:r>
              <a:rPr lang="en-US" sz="3500" dirty="0">
                <a:solidFill>
                  <a:schemeClr val="bg1"/>
                </a:solidFill>
              </a:rPr>
              <a:t>62 CPR</a:t>
            </a:r>
            <a:r>
              <a:rPr lang="en-US" sz="3500" i="1" dirty="0">
                <a:solidFill>
                  <a:schemeClr val="bg1"/>
                </a:solidFill>
              </a:rPr>
              <a:t> </a:t>
            </a:r>
            <a:r>
              <a:rPr lang="en-US" sz="3500" dirty="0">
                <a:solidFill>
                  <a:schemeClr val="bg1"/>
                </a:solidFill>
              </a:rPr>
              <a:t>(4</a:t>
            </a:r>
            <a:r>
              <a:rPr lang="en-US" sz="3500" baseline="30000" dirty="0">
                <a:solidFill>
                  <a:schemeClr val="bg1"/>
                </a:solidFill>
              </a:rPr>
              <a:t>th</a:t>
            </a:r>
            <a:r>
              <a:rPr lang="en-US" sz="3500" dirty="0">
                <a:solidFill>
                  <a:schemeClr val="bg1"/>
                </a:solidFill>
              </a:rPr>
              <a:t>) 75, [2007] TMOB No. 66</a:t>
            </a:r>
          </a:p>
          <a:p>
            <a:pPr marL="342900" lvl="1" indent="-342900">
              <a:lnSpc>
                <a:spcPct val="100000"/>
              </a:lnSpc>
            </a:pPr>
            <a:r>
              <a:rPr lang="en-CA" sz="3500" dirty="0">
                <a:solidFill>
                  <a:srgbClr val="FFFF00"/>
                </a:solidFill>
              </a:rPr>
              <a:t>Deceptively </a:t>
            </a:r>
            <a:r>
              <a:rPr lang="en-CA" sz="3500" dirty="0" err="1">
                <a:solidFill>
                  <a:srgbClr val="FFFF00"/>
                </a:solidFill>
              </a:rPr>
              <a:t>misdescriptive</a:t>
            </a:r>
            <a:r>
              <a:rPr lang="en-CA" sz="3500" dirty="0">
                <a:solidFill>
                  <a:srgbClr val="FFFF00"/>
                </a:solidFill>
              </a:rPr>
              <a:t> </a:t>
            </a:r>
            <a:r>
              <a:rPr lang="en-CA" sz="3500" dirty="0">
                <a:solidFill>
                  <a:srgbClr val="FF0000"/>
                </a:solidFill>
              </a:rPr>
              <a:t>=</a:t>
            </a:r>
            <a:r>
              <a:rPr lang="en-CA" sz="3500" dirty="0">
                <a:solidFill>
                  <a:schemeClr val="bg1"/>
                </a:solidFill>
              </a:rPr>
              <a:t> would dealers/purchasers of the goods </a:t>
            </a:r>
            <a:r>
              <a:rPr lang="en-CA" sz="3500" dirty="0">
                <a:solidFill>
                  <a:srgbClr val="FFFF00"/>
                </a:solidFill>
              </a:rPr>
              <a:t>be deceived by the </a:t>
            </a:r>
            <a:r>
              <a:rPr lang="en-CA" sz="3500" dirty="0" err="1">
                <a:solidFill>
                  <a:srgbClr val="FFFF00"/>
                </a:solidFill>
              </a:rPr>
              <a:t>misdescription</a:t>
            </a:r>
            <a:r>
              <a:rPr lang="en-CA" sz="3500" dirty="0">
                <a:solidFill>
                  <a:schemeClr val="bg1"/>
                </a:solidFill>
              </a:rPr>
              <a:t> into purchasing goods or ordering services which different in character or quality from those expected?</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55</a:t>
            </a:fld>
            <a:endParaRPr lang="en-US"/>
          </a:p>
        </p:txBody>
      </p:sp>
    </p:spTree>
    <p:extLst>
      <p:ext uri="{BB962C8B-B14F-4D97-AF65-F5344CB8AC3E}">
        <p14:creationId xmlns:p14="http://schemas.microsoft.com/office/powerpoint/2010/main" val="686245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211283"/>
            <a:ext cx="8461169" cy="4538260"/>
          </a:xfrm>
        </p:spPr>
        <p:txBody>
          <a:bodyPr>
            <a:normAutofit fontScale="85000" lnSpcReduction="20000"/>
          </a:bodyPr>
          <a:lstStyle/>
          <a:p>
            <a:pPr marL="0" lvl="1" indent="0">
              <a:lnSpc>
                <a:spcPct val="110000"/>
              </a:lnSpc>
              <a:buNone/>
            </a:pPr>
            <a:r>
              <a:rPr lang="en-US" sz="3600" i="1" dirty="0">
                <a:solidFill>
                  <a:srgbClr val="00B0F0"/>
                </a:solidFill>
              </a:rPr>
              <a:t>Unilever Canada Inc. v. Superior Quality Foods Inc. </a:t>
            </a:r>
            <a:r>
              <a:rPr lang="en-US" sz="3600" dirty="0">
                <a:solidFill>
                  <a:schemeClr val="bg1"/>
                </a:solidFill>
              </a:rPr>
              <a:t>(2007)</a:t>
            </a:r>
            <a:r>
              <a:rPr lang="en-US" sz="3600" i="1" dirty="0">
                <a:solidFill>
                  <a:schemeClr val="bg1"/>
                </a:solidFill>
              </a:rPr>
              <a:t>, </a:t>
            </a:r>
            <a:r>
              <a:rPr lang="en-US" sz="3600" dirty="0">
                <a:solidFill>
                  <a:schemeClr val="bg1"/>
                </a:solidFill>
              </a:rPr>
              <a:t>62 CPR</a:t>
            </a:r>
            <a:r>
              <a:rPr lang="en-US" sz="3600" i="1" dirty="0">
                <a:solidFill>
                  <a:schemeClr val="bg1"/>
                </a:solidFill>
              </a:rPr>
              <a:t> </a:t>
            </a:r>
            <a:r>
              <a:rPr lang="en-US" sz="3600" dirty="0">
                <a:solidFill>
                  <a:schemeClr val="bg1"/>
                </a:solidFill>
              </a:rPr>
              <a:t>(4</a:t>
            </a:r>
            <a:r>
              <a:rPr lang="en-US" sz="3600" baseline="30000" dirty="0">
                <a:solidFill>
                  <a:schemeClr val="bg1"/>
                </a:solidFill>
              </a:rPr>
              <a:t>th</a:t>
            </a:r>
            <a:r>
              <a:rPr lang="en-US" sz="3600" dirty="0">
                <a:solidFill>
                  <a:schemeClr val="bg1"/>
                </a:solidFill>
              </a:rPr>
              <a:t>) 75, [2007] TMOB No. 66</a:t>
            </a:r>
          </a:p>
          <a:p>
            <a:pPr>
              <a:lnSpc>
                <a:spcPct val="110000"/>
              </a:lnSpc>
            </a:pPr>
            <a:r>
              <a:rPr lang="en-US" sz="3600" dirty="0">
                <a:solidFill>
                  <a:schemeClr val="bg1"/>
                </a:solidFill>
              </a:rPr>
              <a:t>S. 12(1)(b):</a:t>
            </a:r>
          </a:p>
          <a:p>
            <a:pPr lvl="1">
              <a:lnSpc>
                <a:spcPct val="110000"/>
              </a:lnSpc>
              <a:buFont typeface="Courier New" panose="02070309020205020404" pitchFamily="49" charset="0"/>
              <a:buChar char="o"/>
            </a:pPr>
            <a:r>
              <a:rPr lang="en-US" sz="3600" dirty="0">
                <a:solidFill>
                  <a:srgbClr val="FFFF00"/>
                </a:solidFill>
              </a:rPr>
              <a:t>Point of View</a:t>
            </a:r>
            <a:r>
              <a:rPr lang="en-US" sz="3600" dirty="0">
                <a:solidFill>
                  <a:srgbClr val="FF0000"/>
                </a:solidFill>
              </a:rPr>
              <a:t>?</a:t>
            </a:r>
            <a:r>
              <a:rPr lang="en-US" sz="3600" dirty="0">
                <a:solidFill>
                  <a:srgbClr val="FFFF00"/>
                </a:solidFill>
              </a:rPr>
              <a:t>:</a:t>
            </a:r>
            <a:r>
              <a:rPr lang="en-US" sz="3600" dirty="0">
                <a:solidFill>
                  <a:schemeClr val="bg1"/>
                </a:solidFill>
              </a:rPr>
              <a:t> That of the </a:t>
            </a:r>
            <a:r>
              <a:rPr lang="en-US" sz="3600" dirty="0">
                <a:solidFill>
                  <a:srgbClr val="FFFF00"/>
                </a:solidFill>
              </a:rPr>
              <a:t>average purchaser </a:t>
            </a:r>
            <a:r>
              <a:rPr lang="en-US" sz="3600" dirty="0">
                <a:solidFill>
                  <a:schemeClr val="bg1"/>
                </a:solidFill>
              </a:rPr>
              <a:t>of the wares</a:t>
            </a:r>
          </a:p>
          <a:p>
            <a:pPr lvl="1">
              <a:lnSpc>
                <a:spcPct val="110000"/>
              </a:lnSpc>
              <a:buFont typeface="Courier New" panose="02070309020205020404" pitchFamily="49" charset="0"/>
              <a:buChar char="o"/>
            </a:pPr>
            <a:r>
              <a:rPr lang="en-US" sz="3600" dirty="0">
                <a:solidFill>
                  <a:schemeClr val="bg1"/>
                </a:solidFill>
              </a:rPr>
              <a:t>Consider the </a:t>
            </a:r>
            <a:r>
              <a:rPr lang="en-US" sz="3600" dirty="0">
                <a:solidFill>
                  <a:srgbClr val="FFFF00"/>
                </a:solidFill>
              </a:rPr>
              <a:t>mark in its entirety </a:t>
            </a:r>
            <a:r>
              <a:rPr lang="en-US" sz="3600" dirty="0">
                <a:solidFill>
                  <a:schemeClr val="bg1"/>
                </a:solidFill>
              </a:rPr>
              <a:t>(not dissected into constituent elements)</a:t>
            </a:r>
          </a:p>
          <a:p>
            <a:pPr lvl="1">
              <a:lnSpc>
                <a:spcPct val="110000"/>
              </a:lnSpc>
              <a:buFont typeface="Courier New" panose="02070309020205020404" pitchFamily="49" charset="0"/>
              <a:buChar char="o"/>
            </a:pPr>
            <a:r>
              <a:rPr lang="en-US" sz="3600" dirty="0">
                <a:solidFill>
                  <a:schemeClr val="bg1"/>
                </a:solidFill>
              </a:rPr>
              <a:t>Consider thee mark </a:t>
            </a:r>
            <a:r>
              <a:rPr lang="en-US" sz="3600" dirty="0">
                <a:solidFill>
                  <a:srgbClr val="FFFF00"/>
                </a:solidFill>
              </a:rPr>
              <a:t>as a matter of immediate impression</a:t>
            </a:r>
          </a:p>
        </p:txBody>
      </p:sp>
      <p:sp>
        <p:nvSpPr>
          <p:cNvPr id="4" name="Slide Number Placeholder 3"/>
          <p:cNvSpPr>
            <a:spLocks noGrp="1"/>
          </p:cNvSpPr>
          <p:nvPr>
            <p:ph type="sldNum" sz="quarter" idx="12"/>
          </p:nvPr>
        </p:nvSpPr>
        <p:spPr/>
        <p:txBody>
          <a:bodyPr/>
          <a:lstStyle/>
          <a:p>
            <a:fld id="{600857A6-B069-5747-8C2C-4237D03FF20B}" type="slidenum">
              <a:rPr lang="en-US" smtClean="0"/>
              <a:t>56</a:t>
            </a:fld>
            <a:endParaRPr lang="en-US"/>
          </a:p>
        </p:txBody>
      </p:sp>
    </p:spTree>
    <p:extLst>
      <p:ext uri="{BB962C8B-B14F-4D97-AF65-F5344CB8AC3E}">
        <p14:creationId xmlns:p14="http://schemas.microsoft.com/office/powerpoint/2010/main" val="2380840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3055-7185-9A40-BBC1-3744B3B4198C}"/>
              </a:ext>
            </a:extLst>
          </p:cNvPr>
          <p:cNvSpPr>
            <a:spLocks noGrp="1"/>
          </p:cNvSpPr>
          <p:nvPr>
            <p:ph type="title"/>
          </p:nvPr>
        </p:nvSpPr>
        <p:spPr>
          <a:xfrm>
            <a:off x="457200" y="255341"/>
            <a:ext cx="8229600" cy="1016000"/>
          </a:xfrm>
        </p:spPr>
        <p:txBody>
          <a:bodyPr>
            <a:normAutofit fontScale="90000"/>
          </a:bodyPr>
          <a:lstStyle/>
          <a:p>
            <a:pPr algn="ctr"/>
            <a:br>
              <a:rPr lang="en-US" b="1" dirty="0">
                <a:solidFill>
                  <a:srgbClr val="FFFF00"/>
                </a:solidFill>
              </a:rPr>
            </a:br>
            <a:r>
              <a:rPr lang="en-US" b="1" dirty="0">
                <a:solidFill>
                  <a:srgbClr val="FFFF00"/>
                </a:solidFill>
              </a:rPr>
              <a:t>Trademarks: </a:t>
            </a:r>
            <a:r>
              <a:rPr lang="en-US" dirty="0">
                <a:solidFill>
                  <a:schemeClr val="bg1"/>
                </a:solidFill>
              </a:rPr>
              <a:t>Distinguishing guise </a:t>
            </a:r>
            <a:r>
              <a:rPr lang="en-US" dirty="0">
                <a:solidFill>
                  <a:srgbClr val="FF0000"/>
                </a:solidFill>
              </a:rPr>
              <a:t>no more</a:t>
            </a:r>
            <a:br>
              <a:rPr lang="en-US" b="1" dirty="0">
                <a:solidFill>
                  <a:srgbClr val="FFFF00"/>
                </a:solidFill>
              </a:rPr>
            </a:br>
            <a:endParaRPr lang="en-US" dirty="0"/>
          </a:p>
        </p:txBody>
      </p:sp>
      <p:pic>
        <p:nvPicPr>
          <p:cNvPr id="4" name="Picture 3">
            <a:extLst>
              <a:ext uri="{FF2B5EF4-FFF2-40B4-BE49-F238E27FC236}">
                <a16:creationId xmlns:a16="http://schemas.microsoft.com/office/drawing/2014/main" id="{7ADAC499-1C76-A941-8E82-F752B29FDAAD}"/>
              </a:ext>
            </a:extLst>
          </p:cNvPr>
          <p:cNvPicPr>
            <a:picLocks noChangeAspect="1"/>
          </p:cNvPicPr>
          <p:nvPr/>
        </p:nvPicPr>
        <p:blipFill>
          <a:blip r:embed="rId2"/>
          <a:stretch>
            <a:fillRect/>
          </a:stretch>
        </p:blipFill>
        <p:spPr>
          <a:xfrm>
            <a:off x="2820629" y="1677629"/>
            <a:ext cx="3502741" cy="3502741"/>
          </a:xfrm>
          <a:prstGeom prst="rect">
            <a:avLst/>
          </a:prstGeom>
        </p:spPr>
      </p:pic>
    </p:spTree>
    <p:extLst>
      <p:ext uri="{BB962C8B-B14F-4D97-AF65-F5344CB8AC3E}">
        <p14:creationId xmlns:p14="http://schemas.microsoft.com/office/powerpoint/2010/main" val="13133862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75D6-BBF0-7D44-9A75-3CE2B8682A39}"/>
              </a:ext>
            </a:extLst>
          </p:cNvPr>
          <p:cNvSpPr>
            <a:spLocks noGrp="1"/>
          </p:cNvSpPr>
          <p:nvPr>
            <p:ph type="title"/>
          </p:nvPr>
        </p:nvSpPr>
        <p:spPr/>
        <p:txBody>
          <a:bodyPr/>
          <a:lstStyle/>
          <a:p>
            <a:r>
              <a:rPr lang="en-US" dirty="0">
                <a:solidFill>
                  <a:srgbClr val="FFFF00"/>
                </a:solidFill>
              </a:rPr>
              <a:t>Instead of </a:t>
            </a:r>
            <a:r>
              <a:rPr lang="en-US" dirty="0">
                <a:solidFill>
                  <a:srgbClr val="FF0000"/>
                </a:solidFill>
              </a:rPr>
              <a:t>“</a:t>
            </a:r>
            <a:r>
              <a:rPr lang="en-US" dirty="0">
                <a:solidFill>
                  <a:schemeClr val="bg1"/>
                </a:solidFill>
              </a:rPr>
              <a:t>distinguishing guise</a:t>
            </a:r>
            <a:r>
              <a:rPr lang="en-US" dirty="0">
                <a:solidFill>
                  <a:srgbClr val="FF0000"/>
                </a:solidFill>
              </a:rPr>
              <a:t>”</a:t>
            </a:r>
          </a:p>
        </p:txBody>
      </p:sp>
      <p:sp>
        <p:nvSpPr>
          <p:cNvPr id="3" name="Content Placeholder 2">
            <a:extLst>
              <a:ext uri="{FF2B5EF4-FFF2-40B4-BE49-F238E27FC236}">
                <a16:creationId xmlns:a16="http://schemas.microsoft.com/office/drawing/2014/main" id="{677B1517-F5F5-D14A-AAC3-F8D1558F6A8A}"/>
              </a:ext>
            </a:extLst>
          </p:cNvPr>
          <p:cNvSpPr>
            <a:spLocks noGrp="1"/>
          </p:cNvSpPr>
          <p:nvPr>
            <p:ph sz="quarter" idx="10"/>
          </p:nvPr>
        </p:nvSpPr>
        <p:spPr/>
        <p:txBody>
          <a:bodyPr>
            <a:normAutofit/>
          </a:bodyPr>
          <a:lstStyle/>
          <a:p>
            <a:pPr marL="0" indent="0">
              <a:lnSpc>
                <a:spcPct val="100000"/>
              </a:lnSpc>
              <a:buNone/>
            </a:pPr>
            <a:r>
              <a:rPr lang="en-CA" sz="3600" b="1" i="1" dirty="0">
                <a:solidFill>
                  <a:schemeClr val="bg1"/>
                </a:solidFill>
              </a:rPr>
              <a:t>s. 2 …“</a:t>
            </a:r>
            <a:r>
              <a:rPr lang="en-CA" sz="3600" b="1" i="1" dirty="0">
                <a:solidFill>
                  <a:srgbClr val="FFFF00"/>
                </a:solidFill>
              </a:rPr>
              <a:t>sign</a:t>
            </a:r>
            <a:r>
              <a:rPr lang="en-CA" sz="3600" i="1" dirty="0">
                <a:solidFill>
                  <a:schemeClr val="bg1"/>
                </a:solidFill>
              </a:rPr>
              <a:t> includes a word, a personal name, a design, a letter, a numeral, a colour, a figurative element, a </a:t>
            </a:r>
            <a:r>
              <a:rPr lang="en-CA" sz="3600" i="1" dirty="0">
                <a:solidFill>
                  <a:srgbClr val="FFFF00"/>
                </a:solidFill>
              </a:rPr>
              <a:t>three-dimensional shape</a:t>
            </a:r>
            <a:r>
              <a:rPr lang="en-CA" sz="3600" i="1" dirty="0">
                <a:solidFill>
                  <a:schemeClr val="bg1"/>
                </a:solidFill>
              </a:rPr>
              <a:t>, a hologram, a moving image, </a:t>
            </a:r>
            <a:r>
              <a:rPr lang="en-CA" sz="3600" i="1" dirty="0">
                <a:solidFill>
                  <a:srgbClr val="FFFF00"/>
                </a:solidFill>
              </a:rPr>
              <a:t>a mode of packaging goods</a:t>
            </a:r>
            <a:r>
              <a:rPr lang="en-CA" sz="3600" i="1" dirty="0">
                <a:solidFill>
                  <a:schemeClr val="bg1"/>
                </a:solidFill>
              </a:rPr>
              <a:t>, a sound, a scent, a taste, a texture and the positioning of a sign;” </a:t>
            </a:r>
            <a:endParaRPr lang="en-US" sz="3600" i="1" dirty="0">
              <a:solidFill>
                <a:schemeClr val="bg1"/>
              </a:solidFill>
            </a:endParaRPr>
          </a:p>
        </p:txBody>
      </p:sp>
    </p:spTree>
    <p:extLst>
      <p:ext uri="{BB962C8B-B14F-4D97-AF65-F5344CB8AC3E}">
        <p14:creationId xmlns:p14="http://schemas.microsoft.com/office/powerpoint/2010/main" val="571372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199" y="1306286"/>
            <a:ext cx="8532421" cy="4443257"/>
          </a:xfrm>
        </p:spPr>
        <p:txBody>
          <a:bodyPr>
            <a:noAutofit/>
          </a:bodyPr>
          <a:lstStyle/>
          <a:p>
            <a:pPr marL="0" indent="0">
              <a:lnSpc>
                <a:spcPct val="100000"/>
              </a:lnSpc>
              <a:buNone/>
            </a:pPr>
            <a:r>
              <a:rPr lang="en-US" sz="3600" b="1" dirty="0">
                <a:solidFill>
                  <a:schemeClr val="bg1"/>
                </a:solidFill>
              </a:rPr>
              <a:t>Distinguishing guise</a:t>
            </a:r>
          </a:p>
          <a:p>
            <a:pPr>
              <a:lnSpc>
                <a:spcPct val="100000"/>
              </a:lnSpc>
            </a:pPr>
            <a:r>
              <a:rPr lang="en-US" sz="3600" dirty="0">
                <a:solidFill>
                  <a:srgbClr val="FF0000"/>
                </a:solidFill>
                <a:latin typeface="Arial" charset="0"/>
              </a:rPr>
              <a:t>Now that distinguishing guises have ceased to exist as a separate category </a:t>
            </a:r>
            <a:r>
              <a:rPr lang="en-US" sz="3600" dirty="0">
                <a:solidFill>
                  <a:schemeClr val="bg1"/>
                </a:solidFill>
                <a:latin typeface="Arial" charset="0"/>
              </a:rPr>
              <a:t>of TM, </a:t>
            </a:r>
            <a:r>
              <a:rPr lang="en-US" sz="3600" dirty="0">
                <a:solidFill>
                  <a:srgbClr val="FFFF00"/>
                </a:solidFill>
                <a:latin typeface="Arial" charset="0"/>
              </a:rPr>
              <a:t>similar limitations </a:t>
            </a:r>
            <a:r>
              <a:rPr lang="en-US" sz="3600" dirty="0">
                <a:solidFill>
                  <a:schemeClr val="bg1"/>
                </a:solidFill>
                <a:latin typeface="Arial" charset="0"/>
              </a:rPr>
              <a:t>to those set out in the previous s. 13(1) will be </a:t>
            </a:r>
            <a:r>
              <a:rPr lang="en-US" sz="3600" dirty="0">
                <a:solidFill>
                  <a:srgbClr val="FFFF00"/>
                </a:solidFill>
                <a:latin typeface="Arial" charset="0"/>
              </a:rPr>
              <a:t>carried over elsewhere</a:t>
            </a:r>
            <a:r>
              <a:rPr lang="en-US" sz="3600" dirty="0">
                <a:solidFill>
                  <a:schemeClr val="bg1"/>
                </a:solidFill>
                <a:latin typeface="Arial" charset="0"/>
              </a:rPr>
              <a:t>, and will apply to all marks</a:t>
            </a:r>
          </a:p>
        </p:txBody>
      </p:sp>
      <p:sp>
        <p:nvSpPr>
          <p:cNvPr id="4" name="Slide Number Placeholder 3"/>
          <p:cNvSpPr>
            <a:spLocks noGrp="1"/>
          </p:cNvSpPr>
          <p:nvPr>
            <p:ph type="sldNum" sz="quarter" idx="12"/>
          </p:nvPr>
        </p:nvSpPr>
        <p:spPr/>
        <p:txBody>
          <a:bodyPr/>
          <a:lstStyle/>
          <a:p>
            <a:fld id="{600857A6-B069-5747-8C2C-4237D03FF20B}" type="slidenum">
              <a:rPr lang="en-US" smtClean="0"/>
              <a:t>59</a:t>
            </a:fld>
            <a:endParaRPr lang="en-US"/>
          </a:p>
        </p:txBody>
      </p:sp>
    </p:spTree>
    <p:extLst>
      <p:ext uri="{BB962C8B-B14F-4D97-AF65-F5344CB8AC3E}">
        <p14:creationId xmlns:p14="http://schemas.microsoft.com/office/powerpoint/2010/main" val="2730076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Mondays before or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CCFFCC"/>
                </a:solidFill>
              </a:rPr>
              <a:t>Email</a:t>
            </a:r>
            <a:r>
              <a:rPr lang="en-US" sz="3600" dirty="0">
                <a:solidFill>
                  <a:schemeClr val="bg1"/>
                </a:solidFill>
              </a:rPr>
              <a:t> me :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CCFFCC"/>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CCFFCC"/>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3912437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114300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rPr>
              <a:t>Special Marks</a:t>
            </a:r>
          </a:p>
        </p:txBody>
      </p:sp>
      <p:sp>
        <p:nvSpPr>
          <p:cNvPr id="2" name="Content Placeholder 1"/>
          <p:cNvSpPr>
            <a:spLocks noGrp="1"/>
          </p:cNvSpPr>
          <p:nvPr>
            <p:ph idx="1"/>
          </p:nvPr>
        </p:nvSpPr>
        <p:spPr/>
        <p:txBody>
          <a:bodyPr>
            <a:normAutofit/>
          </a:bodyPr>
          <a:lstStyle/>
          <a:p>
            <a:pPr marL="0" indent="0">
              <a:lnSpc>
                <a:spcPct val="100000"/>
              </a:lnSpc>
              <a:buNone/>
            </a:pPr>
            <a:r>
              <a:rPr lang="en-US" sz="3200" dirty="0">
                <a:solidFill>
                  <a:schemeClr val="bg1"/>
                </a:solidFill>
              </a:rPr>
              <a:t>S. 9 Trademarks Act</a:t>
            </a:r>
          </a:p>
          <a:p>
            <a:pPr>
              <a:lnSpc>
                <a:spcPct val="100000"/>
              </a:lnSpc>
            </a:pPr>
            <a:r>
              <a:rPr lang="en-US" sz="3200" dirty="0">
                <a:solidFill>
                  <a:schemeClr val="bg1"/>
                </a:solidFill>
              </a:rPr>
              <a:t>Two categories of </a:t>
            </a:r>
            <a:r>
              <a:rPr lang="en-US" sz="3200" dirty="0">
                <a:solidFill>
                  <a:srgbClr val="FF0000"/>
                </a:solidFill>
              </a:rPr>
              <a:t>prohibited marks</a:t>
            </a:r>
          </a:p>
          <a:p>
            <a:pPr lvl="1">
              <a:lnSpc>
                <a:spcPct val="100000"/>
              </a:lnSpc>
              <a:buFont typeface="Courier New" panose="02070309020205020404" pitchFamily="49" charset="0"/>
              <a:buChar char="o"/>
            </a:pPr>
            <a:r>
              <a:rPr lang="en-US" sz="3200" dirty="0">
                <a:solidFill>
                  <a:srgbClr val="FFFF00"/>
                </a:solidFill>
              </a:rPr>
              <a:t>Absolute prohibitions</a:t>
            </a:r>
          </a:p>
          <a:p>
            <a:pPr lvl="1">
              <a:lnSpc>
                <a:spcPct val="100000"/>
              </a:lnSpc>
              <a:buFont typeface="Courier New" panose="02070309020205020404" pitchFamily="49" charset="0"/>
              <a:buChar char="o"/>
            </a:pPr>
            <a:r>
              <a:rPr lang="en-US" sz="3200" dirty="0">
                <a:solidFill>
                  <a:srgbClr val="FFFF00"/>
                </a:solidFill>
              </a:rPr>
              <a:t>Official marks </a:t>
            </a:r>
            <a:r>
              <a:rPr lang="en-US" sz="3200" dirty="0">
                <a:solidFill>
                  <a:schemeClr val="bg1"/>
                </a:solidFill>
              </a:rPr>
              <a:t>(9(1)(n)(iii)) </a:t>
            </a:r>
          </a:p>
          <a:p>
            <a:pPr>
              <a:lnSpc>
                <a:spcPct val="100000"/>
              </a:lnSpc>
            </a:pPr>
            <a:r>
              <a:rPr lang="en-US" sz="3200" dirty="0">
                <a:solidFill>
                  <a:schemeClr val="bg1"/>
                </a:solidFill>
              </a:rPr>
              <a:t>What policy reasons could justify including a type of symbol/mark on the list of absolute prohibitions?</a:t>
            </a:r>
          </a:p>
        </p:txBody>
      </p:sp>
      <p:sp>
        <p:nvSpPr>
          <p:cNvPr id="4" name="Slide Number Placeholder 3"/>
          <p:cNvSpPr>
            <a:spLocks noGrp="1"/>
          </p:cNvSpPr>
          <p:nvPr>
            <p:ph type="sldNum" sz="quarter" idx="12"/>
          </p:nvPr>
        </p:nvSpPr>
        <p:spPr/>
        <p:txBody>
          <a:bodyPr/>
          <a:lstStyle/>
          <a:p>
            <a:fld id="{600857A6-B069-5747-8C2C-4237D03FF20B}" type="slidenum">
              <a:rPr lang="en-US" smtClean="0"/>
              <a:t>60</a:t>
            </a:fld>
            <a:endParaRPr lang="en-US"/>
          </a:p>
        </p:txBody>
      </p:sp>
    </p:spTree>
    <p:extLst>
      <p:ext uri="{BB962C8B-B14F-4D97-AF65-F5344CB8AC3E}">
        <p14:creationId xmlns:p14="http://schemas.microsoft.com/office/powerpoint/2010/main" val="919097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878"/>
            <a:ext cx="8229600" cy="100157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199" y="1235034"/>
            <a:ext cx="8496795" cy="4514509"/>
          </a:xfrm>
        </p:spPr>
        <p:txBody>
          <a:bodyPr>
            <a:normAutofit/>
          </a:bodyPr>
          <a:lstStyle/>
          <a:p>
            <a:pPr marL="0" indent="0">
              <a:lnSpc>
                <a:spcPct val="100000"/>
              </a:lnSpc>
              <a:buNone/>
            </a:pPr>
            <a:r>
              <a:rPr lang="en-US" sz="3200" dirty="0">
                <a:solidFill>
                  <a:srgbClr val="FFFF00"/>
                </a:solidFill>
                <a:latin typeface="Arial" charset="0"/>
              </a:rPr>
              <a:t>Statutory requirements </a:t>
            </a:r>
            <a:r>
              <a:rPr lang="en-US" sz="3200" dirty="0">
                <a:solidFill>
                  <a:schemeClr val="bg1"/>
                </a:solidFill>
                <a:latin typeface="Arial" charset="0"/>
              </a:rPr>
              <a:t>for public authorities</a:t>
            </a:r>
          </a:p>
          <a:p>
            <a:pPr marL="971550" lvl="1" indent="-514350">
              <a:lnSpc>
                <a:spcPct val="100000"/>
              </a:lnSpc>
              <a:buFont typeface="+mj-lt"/>
              <a:buAutoNum type="arabicPeriod"/>
            </a:pPr>
            <a:r>
              <a:rPr lang="en-US" sz="3200" dirty="0">
                <a:solidFill>
                  <a:schemeClr val="bg1"/>
                </a:solidFill>
                <a:latin typeface="Arial" charset="0"/>
              </a:rPr>
              <a:t>Mark must have been </a:t>
            </a:r>
            <a:r>
              <a:rPr lang="en-US" sz="3200" dirty="0">
                <a:solidFill>
                  <a:srgbClr val="FFFF00"/>
                </a:solidFill>
                <a:latin typeface="Arial" charset="0"/>
              </a:rPr>
              <a:t>adopted and used</a:t>
            </a:r>
          </a:p>
          <a:p>
            <a:pPr marL="971550" lvl="1" indent="-514350">
              <a:lnSpc>
                <a:spcPct val="100000"/>
              </a:lnSpc>
              <a:buFont typeface="+mj-lt"/>
              <a:buAutoNum type="arabicPeriod"/>
            </a:pPr>
            <a:r>
              <a:rPr lang="en-US" sz="3200" dirty="0">
                <a:solidFill>
                  <a:schemeClr val="bg1"/>
                </a:solidFill>
                <a:latin typeface="Arial" charset="0"/>
              </a:rPr>
              <a:t>Adoption and </a:t>
            </a:r>
            <a:r>
              <a:rPr lang="en-US" sz="3200" dirty="0">
                <a:solidFill>
                  <a:srgbClr val="FFFF00"/>
                </a:solidFill>
                <a:latin typeface="Arial" charset="0"/>
              </a:rPr>
              <a:t>use has to be by a public authority</a:t>
            </a:r>
            <a:r>
              <a:rPr lang="en-US" sz="3200" dirty="0">
                <a:solidFill>
                  <a:schemeClr val="bg1"/>
                </a:solidFill>
                <a:latin typeface="Arial" charset="0"/>
              </a:rPr>
              <a:t> in Canada</a:t>
            </a:r>
          </a:p>
          <a:p>
            <a:pPr marL="971550" lvl="1" indent="-514350">
              <a:lnSpc>
                <a:spcPct val="100000"/>
              </a:lnSpc>
              <a:buFont typeface="+mj-lt"/>
              <a:buAutoNum type="arabicPeriod"/>
            </a:pPr>
            <a:r>
              <a:rPr lang="en-US" sz="3200" dirty="0">
                <a:solidFill>
                  <a:schemeClr val="bg1"/>
                </a:solidFill>
                <a:latin typeface="Arial" charset="0"/>
              </a:rPr>
              <a:t>Adoption and use must be </a:t>
            </a:r>
            <a:r>
              <a:rPr lang="en-US" sz="3200" dirty="0">
                <a:solidFill>
                  <a:srgbClr val="FFFF00"/>
                </a:solidFill>
                <a:latin typeface="Arial" charset="0"/>
              </a:rPr>
              <a:t>as an official mark</a:t>
            </a:r>
            <a:r>
              <a:rPr lang="en-US" sz="3200" dirty="0">
                <a:solidFill>
                  <a:schemeClr val="bg1"/>
                </a:solidFill>
                <a:latin typeface="Arial" charset="0"/>
              </a:rPr>
              <a:t> for wares and services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61</a:t>
            </a:fld>
            <a:endParaRPr lang="en-US"/>
          </a:p>
        </p:txBody>
      </p:sp>
    </p:spTree>
    <p:extLst>
      <p:ext uri="{BB962C8B-B14F-4D97-AF65-F5344CB8AC3E}">
        <p14:creationId xmlns:p14="http://schemas.microsoft.com/office/powerpoint/2010/main" val="3855603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431543"/>
            <a:ext cx="8413668" cy="4318000"/>
          </a:xfrm>
        </p:spPr>
        <p:txBody>
          <a:bodyPr>
            <a:normAutofit fontScale="92500" lnSpcReduction="10000"/>
          </a:bodyPr>
          <a:lstStyle/>
          <a:p>
            <a:pPr>
              <a:lnSpc>
                <a:spcPct val="100000"/>
              </a:lnSpc>
            </a:pPr>
            <a:r>
              <a:rPr lang="en-US" sz="3500" i="1" dirty="0">
                <a:solidFill>
                  <a:srgbClr val="00B0F0"/>
                </a:solidFill>
                <a:latin typeface="Arial" charset="0"/>
              </a:rPr>
              <a:t>Ontario </a:t>
            </a:r>
            <a:r>
              <a:rPr lang="en-US" sz="3500" i="1" dirty="0" err="1">
                <a:solidFill>
                  <a:srgbClr val="00B0F0"/>
                </a:solidFill>
                <a:latin typeface="Arial" charset="0"/>
              </a:rPr>
              <a:t>Ass’n</a:t>
            </a:r>
            <a:r>
              <a:rPr lang="en-US" sz="3500" i="1" dirty="0">
                <a:solidFill>
                  <a:srgbClr val="00B0F0"/>
                </a:solidFill>
                <a:latin typeface="Arial" charset="0"/>
              </a:rPr>
              <a:t> of Architects v. Ontario Ass</a:t>
            </a:r>
            <a:r>
              <a:rPr lang="en-CA" sz="3500" i="1" dirty="0">
                <a:solidFill>
                  <a:srgbClr val="00B0F0"/>
                </a:solidFill>
                <a:latin typeface="Arial" charset="0"/>
              </a:rPr>
              <a:t>n</a:t>
            </a:r>
            <a:r>
              <a:rPr lang="en-US" sz="3500" i="1" dirty="0">
                <a:solidFill>
                  <a:srgbClr val="00B0F0"/>
                </a:solidFill>
                <a:latin typeface="Arial" charset="0"/>
              </a:rPr>
              <a:t> of Architectural Technologists</a:t>
            </a:r>
            <a:r>
              <a:rPr lang="en-US" sz="3500" dirty="0">
                <a:solidFill>
                  <a:srgbClr val="00B0F0"/>
                </a:solidFill>
                <a:latin typeface="Arial" charset="0"/>
              </a:rPr>
              <a:t>, </a:t>
            </a:r>
            <a:r>
              <a:rPr lang="en-US" sz="3500" dirty="0">
                <a:solidFill>
                  <a:schemeClr val="bg1"/>
                </a:solidFill>
                <a:latin typeface="Arial" charset="0"/>
              </a:rPr>
              <a:t>[2003] 1 F.C. 331 (FCA)</a:t>
            </a:r>
          </a:p>
          <a:p>
            <a:pPr>
              <a:lnSpc>
                <a:spcPct val="100000"/>
              </a:lnSpc>
            </a:pPr>
            <a:r>
              <a:rPr lang="en-US" sz="3500" dirty="0">
                <a:solidFill>
                  <a:srgbClr val="FFFF00"/>
                </a:solidFill>
                <a:latin typeface="Arial" charset="0"/>
              </a:rPr>
              <a:t>Defining characteristics of public authority</a:t>
            </a:r>
            <a:r>
              <a:rPr lang="en-US" sz="3500" dirty="0">
                <a:solidFill>
                  <a:srgbClr val="FF0000"/>
                </a:solidFill>
                <a:latin typeface="Arial" charset="0"/>
              </a:rPr>
              <a:t> =</a:t>
            </a:r>
          </a:p>
          <a:p>
            <a:pPr lvl="1">
              <a:lnSpc>
                <a:spcPct val="100000"/>
              </a:lnSpc>
              <a:buFont typeface="Courier New" panose="02070309020205020404" pitchFamily="49" charset="0"/>
              <a:buChar char="o"/>
            </a:pPr>
            <a:r>
              <a:rPr lang="en-US" sz="3500" dirty="0">
                <a:solidFill>
                  <a:schemeClr val="bg1"/>
                </a:solidFill>
                <a:latin typeface="Arial" charset="0"/>
              </a:rPr>
              <a:t>Degree of </a:t>
            </a:r>
            <a:r>
              <a:rPr lang="en-US" sz="3500" dirty="0">
                <a:solidFill>
                  <a:srgbClr val="FFFF00"/>
                </a:solidFill>
                <a:latin typeface="Arial" charset="0"/>
              </a:rPr>
              <a:t>government control </a:t>
            </a:r>
            <a:r>
              <a:rPr lang="en-US" sz="3500" dirty="0">
                <a:solidFill>
                  <a:schemeClr val="bg1"/>
                </a:solidFill>
                <a:latin typeface="Arial" charset="0"/>
              </a:rPr>
              <a:t>[para. 57-64]</a:t>
            </a:r>
          </a:p>
          <a:p>
            <a:pPr lvl="1">
              <a:lnSpc>
                <a:spcPct val="100000"/>
              </a:lnSpc>
              <a:buFont typeface="Courier New" panose="02070309020205020404" pitchFamily="49" charset="0"/>
              <a:buChar char="o"/>
            </a:pPr>
            <a:r>
              <a:rPr lang="en-US" sz="3500" dirty="0">
                <a:solidFill>
                  <a:schemeClr val="bg1"/>
                </a:solidFill>
                <a:latin typeface="Arial" charset="0"/>
              </a:rPr>
              <a:t>Extent to which the </a:t>
            </a:r>
            <a:r>
              <a:rPr lang="en-US" sz="3500" dirty="0">
                <a:solidFill>
                  <a:srgbClr val="FFFF00"/>
                </a:solidFill>
                <a:latin typeface="Arial" charset="0"/>
              </a:rPr>
              <a:t>body</a:t>
            </a:r>
            <a:r>
              <a:rPr lang="ja-JP" altLang="en-US" sz="3500" dirty="0">
                <a:solidFill>
                  <a:srgbClr val="FFFF00"/>
                </a:solidFill>
                <a:latin typeface="Arial" charset="0"/>
              </a:rPr>
              <a:t>’</a:t>
            </a:r>
            <a:r>
              <a:rPr lang="en-US" sz="3500" dirty="0">
                <a:solidFill>
                  <a:srgbClr val="FFFF00"/>
                </a:solidFill>
                <a:latin typeface="Arial" charset="0"/>
              </a:rPr>
              <a:t>s activities benefit the public </a:t>
            </a:r>
            <a:r>
              <a:rPr lang="en-US" sz="3500" dirty="0">
                <a:solidFill>
                  <a:schemeClr val="bg1"/>
                </a:solidFill>
                <a:latin typeface="Arial" charset="0"/>
              </a:rPr>
              <a:t>[para. 65-73]</a:t>
            </a:r>
          </a:p>
          <a:p>
            <a:r>
              <a:rPr lang="en-US" dirty="0"/>
              <a:t> </a:t>
            </a:r>
          </a:p>
        </p:txBody>
      </p:sp>
      <p:sp>
        <p:nvSpPr>
          <p:cNvPr id="4" name="Slide Number Placeholder 3"/>
          <p:cNvSpPr>
            <a:spLocks noGrp="1"/>
          </p:cNvSpPr>
          <p:nvPr>
            <p:ph type="sldNum" sz="quarter" idx="12"/>
          </p:nvPr>
        </p:nvSpPr>
        <p:spPr/>
        <p:txBody>
          <a:bodyPr/>
          <a:lstStyle/>
          <a:p>
            <a:fld id="{600857A6-B069-5747-8C2C-4237D03FF20B}" type="slidenum">
              <a:rPr lang="en-US" smtClean="0"/>
              <a:t>62</a:t>
            </a:fld>
            <a:endParaRPr lang="en-US"/>
          </a:p>
        </p:txBody>
      </p:sp>
    </p:spTree>
    <p:extLst>
      <p:ext uri="{BB962C8B-B14F-4D97-AF65-F5344CB8AC3E}">
        <p14:creationId xmlns:p14="http://schemas.microsoft.com/office/powerpoint/2010/main" val="8908360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3600" dirty="0">
                <a:solidFill>
                  <a:srgbClr val="FFFF00"/>
                </a:solidFill>
                <a:latin typeface="Arial" charset="0"/>
              </a:rPr>
              <a:t>A TM owner who has a registered mark that resembles an official mark effectively has their rights frozen </a:t>
            </a:r>
            <a:r>
              <a:rPr lang="en-US" sz="3600" dirty="0">
                <a:solidFill>
                  <a:schemeClr val="bg1"/>
                </a:solidFill>
                <a:latin typeface="Arial" charset="0"/>
              </a:rPr>
              <a:t>at the time of publication of the official mark</a:t>
            </a:r>
          </a:p>
          <a:p>
            <a:pPr lvl="1">
              <a:lnSpc>
                <a:spcPct val="100000"/>
              </a:lnSpc>
            </a:pPr>
            <a:r>
              <a:rPr lang="en-US" sz="3600" dirty="0">
                <a:solidFill>
                  <a:schemeClr val="bg1"/>
                </a:solidFill>
                <a:latin typeface="Arial" charset="0"/>
              </a:rPr>
              <a:t>See </a:t>
            </a:r>
            <a:r>
              <a:rPr lang="en-US" sz="3600" i="1" dirty="0">
                <a:solidFill>
                  <a:srgbClr val="00B0F0"/>
                </a:solidFill>
                <a:latin typeface="Arial" charset="0"/>
              </a:rPr>
              <a:t>Royal Roads University v. R. </a:t>
            </a:r>
            <a:r>
              <a:rPr lang="en-US" sz="3600" dirty="0">
                <a:solidFill>
                  <a:schemeClr val="bg1"/>
                </a:solidFill>
                <a:latin typeface="Arial" charset="0"/>
              </a:rPr>
              <a:t>(2003), 27 CPR (4</a:t>
            </a:r>
            <a:r>
              <a:rPr lang="en-US" sz="3600" baseline="30000" dirty="0">
                <a:solidFill>
                  <a:schemeClr val="bg1"/>
                </a:solidFill>
                <a:latin typeface="Arial" charset="0"/>
              </a:rPr>
              <a:t>th</a:t>
            </a:r>
            <a:r>
              <a:rPr lang="en-US" sz="3600" dirty="0">
                <a:solidFill>
                  <a:schemeClr val="bg1"/>
                </a:solidFill>
                <a:latin typeface="Arial" charset="0"/>
              </a:rPr>
              <a:t>) 240 (F.C.)</a:t>
            </a:r>
          </a:p>
        </p:txBody>
      </p:sp>
      <p:sp>
        <p:nvSpPr>
          <p:cNvPr id="4" name="Slide Number Placeholder 3"/>
          <p:cNvSpPr>
            <a:spLocks noGrp="1"/>
          </p:cNvSpPr>
          <p:nvPr>
            <p:ph type="sldNum" sz="quarter" idx="12"/>
          </p:nvPr>
        </p:nvSpPr>
        <p:spPr/>
        <p:txBody>
          <a:bodyPr/>
          <a:lstStyle/>
          <a:p>
            <a:fld id="{600857A6-B069-5747-8C2C-4237D03FF20B}" type="slidenum">
              <a:rPr lang="en-US" smtClean="0"/>
              <a:t>63</a:t>
            </a:fld>
            <a:endParaRPr lang="en-US"/>
          </a:p>
        </p:txBody>
      </p:sp>
    </p:spTree>
    <p:extLst>
      <p:ext uri="{BB962C8B-B14F-4D97-AF65-F5344CB8AC3E}">
        <p14:creationId xmlns:p14="http://schemas.microsoft.com/office/powerpoint/2010/main" val="6833103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3128"/>
            <a:ext cx="8229600" cy="1025330"/>
          </a:xfrm>
        </p:spPr>
        <p:txBody>
          <a:bodyPr/>
          <a:lstStyle/>
          <a:p>
            <a:pPr algn="ctr"/>
            <a:r>
              <a:rPr lang="en-US" b="1" dirty="0">
                <a:solidFill>
                  <a:srgbClr val="FFFF00"/>
                </a:solidFill>
              </a:rPr>
              <a:t>Trademarks	</a:t>
            </a:r>
            <a:r>
              <a:rPr lang="en-US" b="1" dirty="0">
                <a:solidFill>
                  <a:srgbClr val="FF0000"/>
                </a:solidFill>
              </a:rPr>
              <a:t>: </a:t>
            </a:r>
            <a:r>
              <a:rPr lang="en-US" dirty="0">
                <a:solidFill>
                  <a:schemeClr val="bg1"/>
                </a:solidFill>
              </a:rPr>
              <a:t>Use</a:t>
            </a:r>
          </a:p>
        </p:txBody>
      </p:sp>
      <p:sp>
        <p:nvSpPr>
          <p:cNvPr id="2" name="Content Placeholder 1"/>
          <p:cNvSpPr>
            <a:spLocks noGrp="1"/>
          </p:cNvSpPr>
          <p:nvPr>
            <p:ph idx="1"/>
          </p:nvPr>
        </p:nvSpPr>
        <p:spPr/>
        <p:txBody>
          <a:bodyPr>
            <a:normAutofit/>
          </a:bodyPr>
          <a:lstStyle/>
          <a:p>
            <a:pPr marL="0" indent="0" algn="ctr">
              <a:buNone/>
            </a:pPr>
            <a:r>
              <a:rPr lang="en-US" sz="9600" dirty="0">
                <a:solidFill>
                  <a:schemeClr val="bg1"/>
                </a:solidFill>
              </a:rPr>
              <a:t>USE IT </a:t>
            </a:r>
          </a:p>
          <a:p>
            <a:pPr marL="0" indent="0" algn="ctr">
              <a:buNone/>
            </a:pPr>
            <a:r>
              <a:rPr lang="en-US" sz="9600" dirty="0">
                <a:solidFill>
                  <a:srgbClr val="FFFF00"/>
                </a:solidFill>
              </a:rPr>
              <a:t>OR</a:t>
            </a:r>
            <a:r>
              <a:rPr lang="en-US" sz="9600" dirty="0">
                <a:solidFill>
                  <a:schemeClr val="bg1"/>
                </a:solidFill>
              </a:rPr>
              <a:t> </a:t>
            </a:r>
          </a:p>
          <a:p>
            <a:pPr marL="0" indent="0" algn="ctr">
              <a:buNone/>
            </a:pPr>
            <a:r>
              <a:rPr lang="en-US" sz="9600" dirty="0">
                <a:solidFill>
                  <a:schemeClr val="bg1"/>
                </a:solidFill>
              </a:rPr>
              <a:t>LOSE IT</a:t>
            </a:r>
            <a:r>
              <a:rPr lang="en-US" sz="96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64</a:t>
            </a:fld>
            <a:endParaRPr lang="en-US"/>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7036AEB-4B2A-D446-981A-C4B9B162BB64}"/>
                  </a:ext>
                </a:extLst>
              </p14:cNvPr>
              <p14:cNvContentPartPr/>
              <p14:nvPr/>
            </p14:nvContentPartPr>
            <p14:xfrm>
              <a:off x="2577708" y="5534028"/>
              <a:ext cx="2417040" cy="154800"/>
            </p14:xfrm>
          </p:contentPart>
        </mc:Choice>
        <mc:Fallback xmlns="">
          <p:pic>
            <p:nvPicPr>
              <p:cNvPr id="8" name="Ink 7">
                <a:extLst>
                  <a:ext uri="{FF2B5EF4-FFF2-40B4-BE49-F238E27FC236}">
                    <a16:creationId xmlns:a16="http://schemas.microsoft.com/office/drawing/2014/main" id="{47036AEB-4B2A-D446-981A-C4B9B162BB64}"/>
                  </a:ext>
                </a:extLst>
              </p:cNvPr>
              <p:cNvPicPr/>
              <p:nvPr/>
            </p:nvPicPr>
            <p:blipFill>
              <a:blip r:embed="rId6"/>
              <a:stretch>
                <a:fillRect/>
              </a:stretch>
            </p:blipFill>
            <p:spPr>
              <a:xfrm>
                <a:off x="2568708" y="5525028"/>
                <a:ext cx="24346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8E8255D2-423B-7641-ACE6-5D5758DB40B2}"/>
                  </a:ext>
                </a:extLst>
              </p14:cNvPr>
              <p14:cNvContentPartPr/>
              <p14:nvPr/>
            </p14:nvContentPartPr>
            <p14:xfrm>
              <a:off x="2605068" y="5671908"/>
              <a:ext cx="2386800" cy="162360"/>
            </p14:xfrm>
          </p:contentPart>
        </mc:Choice>
        <mc:Fallback xmlns="">
          <p:pic>
            <p:nvPicPr>
              <p:cNvPr id="9" name="Ink 8">
                <a:extLst>
                  <a:ext uri="{FF2B5EF4-FFF2-40B4-BE49-F238E27FC236}">
                    <a16:creationId xmlns:a16="http://schemas.microsoft.com/office/drawing/2014/main" id="{8E8255D2-423B-7641-ACE6-5D5758DB40B2}"/>
                  </a:ext>
                </a:extLst>
              </p:cNvPr>
              <p:cNvPicPr/>
              <p:nvPr/>
            </p:nvPicPr>
            <p:blipFill>
              <a:blip r:embed="rId8"/>
              <a:stretch>
                <a:fillRect/>
              </a:stretch>
            </p:blipFill>
            <p:spPr>
              <a:xfrm>
                <a:off x="2596428" y="5663268"/>
                <a:ext cx="2404440" cy="180000"/>
              </a:xfrm>
              <a:prstGeom prst="rect">
                <a:avLst/>
              </a:prstGeom>
            </p:spPr>
          </p:pic>
        </mc:Fallback>
      </mc:AlternateContent>
    </p:spTree>
    <p:extLst>
      <p:ext uri="{BB962C8B-B14F-4D97-AF65-F5344CB8AC3E}">
        <p14:creationId xmlns:p14="http://schemas.microsoft.com/office/powerpoint/2010/main" val="2718048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246909"/>
            <a:ext cx="8229600" cy="4502634"/>
          </a:xfrm>
        </p:spPr>
        <p:txBody>
          <a:bodyPr>
            <a:normAutofit fontScale="85000" lnSpcReduction="20000"/>
          </a:bodyPr>
          <a:lstStyle/>
          <a:p>
            <a:pPr marL="0" indent="0">
              <a:lnSpc>
                <a:spcPct val="110000"/>
              </a:lnSpc>
              <a:buNone/>
            </a:pPr>
            <a:r>
              <a:rPr lang="en-US" sz="4000" b="1" dirty="0">
                <a:solidFill>
                  <a:srgbClr val="FF0000"/>
                </a:solidFill>
              </a:rPr>
              <a:t>“</a:t>
            </a:r>
            <a:r>
              <a:rPr lang="en-US" sz="4000" b="1" dirty="0">
                <a:solidFill>
                  <a:srgbClr val="FFFF00"/>
                </a:solidFill>
              </a:rPr>
              <a:t>Use</a:t>
            </a:r>
            <a:r>
              <a:rPr lang="en-US" sz="4000" b="1" dirty="0">
                <a:solidFill>
                  <a:srgbClr val="FF0000"/>
                </a:solidFill>
              </a:rPr>
              <a:t>”</a:t>
            </a:r>
          </a:p>
          <a:p>
            <a:pPr>
              <a:lnSpc>
                <a:spcPct val="110000"/>
              </a:lnSpc>
            </a:pPr>
            <a:r>
              <a:rPr lang="en-US" sz="4000" dirty="0">
                <a:solidFill>
                  <a:srgbClr val="FFFF00"/>
                </a:solidFill>
              </a:rPr>
              <a:t>First use … entitles you to register a TM </a:t>
            </a:r>
            <a:r>
              <a:rPr lang="en-US" sz="4000" dirty="0">
                <a:solidFill>
                  <a:schemeClr val="bg1"/>
                </a:solidFill>
              </a:rPr>
              <a:t>but amended provisions now allow for filing without intended use.</a:t>
            </a:r>
          </a:p>
          <a:p>
            <a:pPr>
              <a:lnSpc>
                <a:spcPct val="110000"/>
              </a:lnSpc>
            </a:pPr>
            <a:r>
              <a:rPr lang="en-US" sz="4000" dirty="0">
                <a:solidFill>
                  <a:srgbClr val="FFFF00"/>
                </a:solidFill>
              </a:rPr>
              <a:t>Failure to use </a:t>
            </a:r>
            <a:r>
              <a:rPr lang="en-US" sz="4000" dirty="0">
                <a:solidFill>
                  <a:schemeClr val="bg1"/>
                </a:solidFill>
              </a:rPr>
              <a:t>… basis for </a:t>
            </a:r>
            <a:r>
              <a:rPr lang="en-US" sz="4000" dirty="0">
                <a:solidFill>
                  <a:srgbClr val="FFFF00"/>
                </a:solidFill>
              </a:rPr>
              <a:t>expungement </a:t>
            </a:r>
            <a:r>
              <a:rPr lang="en-US" sz="4000" dirty="0">
                <a:solidFill>
                  <a:schemeClr val="bg1"/>
                </a:solidFill>
              </a:rPr>
              <a:t>of TM</a:t>
            </a:r>
          </a:p>
          <a:p>
            <a:pPr>
              <a:lnSpc>
                <a:spcPct val="110000"/>
              </a:lnSpc>
            </a:pPr>
            <a:r>
              <a:rPr lang="en-US" sz="4000" dirty="0">
                <a:solidFill>
                  <a:srgbClr val="FFFF00"/>
                </a:solidFill>
              </a:rPr>
              <a:t>Unauthorized use </a:t>
            </a:r>
            <a:r>
              <a:rPr lang="en-US" sz="4000" dirty="0">
                <a:solidFill>
                  <a:schemeClr val="bg1"/>
                </a:solidFill>
              </a:rPr>
              <a:t>… could lead to </a:t>
            </a:r>
            <a:r>
              <a:rPr lang="en-US" sz="4000" dirty="0">
                <a:solidFill>
                  <a:srgbClr val="FFFF00"/>
                </a:solidFill>
              </a:rPr>
              <a:t>infringement actions</a:t>
            </a:r>
          </a:p>
        </p:txBody>
      </p:sp>
      <p:sp>
        <p:nvSpPr>
          <p:cNvPr id="4" name="Slide Number Placeholder 3"/>
          <p:cNvSpPr>
            <a:spLocks noGrp="1"/>
          </p:cNvSpPr>
          <p:nvPr>
            <p:ph type="sldNum" sz="quarter" idx="12"/>
          </p:nvPr>
        </p:nvSpPr>
        <p:spPr/>
        <p:txBody>
          <a:bodyPr/>
          <a:lstStyle/>
          <a:p>
            <a:fld id="{600857A6-B069-5747-8C2C-4237D03FF20B}" type="slidenum">
              <a:rPr lang="en-US" smtClean="0"/>
              <a:t>65</a:t>
            </a:fld>
            <a:endParaRPr 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4998462-65C5-674B-BC51-ACF8D4E48ED2}"/>
                  </a:ext>
                </a:extLst>
              </p14:cNvPr>
              <p14:cNvContentPartPr/>
              <p14:nvPr/>
            </p14:nvContentPartPr>
            <p14:xfrm>
              <a:off x="1856988" y="2274228"/>
              <a:ext cx="360" cy="360"/>
            </p14:xfrm>
          </p:contentPart>
        </mc:Choice>
        <mc:Fallback xmlns="">
          <p:pic>
            <p:nvPicPr>
              <p:cNvPr id="3" name="Ink 2">
                <a:extLst>
                  <a:ext uri="{FF2B5EF4-FFF2-40B4-BE49-F238E27FC236}">
                    <a16:creationId xmlns:a16="http://schemas.microsoft.com/office/drawing/2014/main" id="{74998462-65C5-674B-BC51-ACF8D4E48ED2}"/>
                  </a:ext>
                </a:extLst>
              </p:cNvPr>
              <p:cNvPicPr/>
              <p:nvPr/>
            </p:nvPicPr>
            <p:blipFill>
              <a:blip r:embed="rId6"/>
              <a:stretch>
                <a:fillRect/>
              </a:stretch>
            </p:blipFill>
            <p:spPr>
              <a:xfrm>
                <a:off x="1847988" y="2265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2B5053EE-CE34-2A45-A4FD-B54A13D2C1AB}"/>
                  </a:ext>
                </a:extLst>
              </p14:cNvPr>
              <p14:cNvContentPartPr/>
              <p14:nvPr/>
            </p14:nvContentPartPr>
            <p14:xfrm>
              <a:off x="5214348" y="3210948"/>
              <a:ext cx="360" cy="360"/>
            </p14:xfrm>
          </p:contentPart>
        </mc:Choice>
        <mc:Fallback xmlns="">
          <p:pic>
            <p:nvPicPr>
              <p:cNvPr id="5" name="Ink 4">
                <a:extLst>
                  <a:ext uri="{FF2B5EF4-FFF2-40B4-BE49-F238E27FC236}">
                    <a16:creationId xmlns:a16="http://schemas.microsoft.com/office/drawing/2014/main" id="{2B5053EE-CE34-2A45-A4FD-B54A13D2C1AB}"/>
                  </a:ext>
                </a:extLst>
              </p:cNvPr>
              <p:cNvPicPr/>
              <p:nvPr/>
            </p:nvPicPr>
            <p:blipFill>
              <a:blip r:embed="rId6"/>
              <a:stretch>
                <a:fillRect/>
              </a:stretch>
            </p:blipFill>
            <p:spPr>
              <a:xfrm>
                <a:off x="5205708" y="3201948"/>
                <a:ext cx="18000" cy="18000"/>
              </a:xfrm>
              <a:prstGeom prst="rect">
                <a:avLst/>
              </a:prstGeom>
            </p:spPr>
          </p:pic>
        </mc:Fallback>
      </mc:AlternateContent>
    </p:spTree>
    <p:extLst>
      <p:ext uri="{BB962C8B-B14F-4D97-AF65-F5344CB8AC3E}">
        <p14:creationId xmlns:p14="http://schemas.microsoft.com/office/powerpoint/2010/main" val="1014593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a:t>
            </a:r>
            <a:r>
              <a:rPr lang="en-US" sz="3200" i="1" dirty="0">
                <a:solidFill>
                  <a:schemeClr val="bg1"/>
                </a:solidFill>
              </a:rPr>
              <a:t>., </a:t>
            </a:r>
            <a:r>
              <a:rPr lang="en-US" sz="3200" dirty="0">
                <a:solidFill>
                  <a:schemeClr val="bg1"/>
                </a:solidFill>
              </a:rPr>
              <a:t>[1984] 2 FC 1012 (FCA)</a:t>
            </a:r>
          </a:p>
          <a:p>
            <a:pPr marL="0" indent="0">
              <a:lnSpc>
                <a:spcPct val="100000"/>
              </a:lnSpc>
              <a:buNone/>
            </a:pPr>
            <a:r>
              <a:rPr lang="en-US" sz="3200" dirty="0">
                <a:solidFill>
                  <a:schemeClr val="bg1"/>
                </a:solidFill>
              </a:rPr>
              <a:t>Court said on this point… </a:t>
            </a:r>
            <a:r>
              <a:rPr lang="en-US" sz="3200" i="1" dirty="0">
                <a:solidFill>
                  <a:schemeClr val="bg1"/>
                </a:solidFill>
              </a:rPr>
              <a:t>“</a:t>
            </a:r>
            <a:r>
              <a:rPr lang="en-US" sz="3200" i="1" dirty="0">
                <a:solidFill>
                  <a:srgbClr val="FFFF00"/>
                </a:solidFill>
              </a:rPr>
              <a:t>It seems to me that the respondents (</a:t>
            </a:r>
            <a:r>
              <a:rPr lang="en-US" sz="3200" i="1" dirty="0" err="1">
                <a:solidFill>
                  <a:srgbClr val="FFFF00"/>
                </a:solidFill>
              </a:rPr>
              <a:t>Syntex</a:t>
            </a:r>
            <a:r>
              <a:rPr lang="en-US" sz="3200" i="1" dirty="0">
                <a:solidFill>
                  <a:srgbClr val="FFFF00"/>
                </a:solidFill>
              </a:rPr>
              <a:t>) face considerable difficulty in establishing at trial that the presence of the trade mark “Naprosyn” in the appellant’s flyer constituted a “use”</a:t>
            </a:r>
            <a:r>
              <a:rPr lang="en-US" sz="3200" i="1" dirty="0">
                <a:solidFill>
                  <a:schemeClr val="bg1"/>
                </a:solidFill>
              </a:rPr>
              <a:t> that is contrary to subsection 22(1) of the </a:t>
            </a:r>
            <a:r>
              <a:rPr lang="en-US" sz="3200" i="1" u="sng" dirty="0">
                <a:solidFill>
                  <a:schemeClr val="bg1"/>
                </a:solidFill>
              </a:rPr>
              <a:t>Trade Marks Act</a:t>
            </a:r>
            <a:r>
              <a:rPr lang="en-US" sz="3200" i="1"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66</a:t>
            </a:fld>
            <a:endParaRPr lang="en-US"/>
          </a:p>
        </p:txBody>
      </p:sp>
      <p:pic>
        <p:nvPicPr>
          <p:cNvPr id="7" name="Picture 6">
            <a:extLst>
              <a:ext uri="{FF2B5EF4-FFF2-40B4-BE49-F238E27FC236}">
                <a16:creationId xmlns:a16="http://schemas.microsoft.com/office/drawing/2014/main" id="{D9990759-04FD-E34B-9F3C-487F11CAFC51}"/>
              </a:ext>
            </a:extLst>
          </p:cNvPr>
          <p:cNvPicPr>
            <a:picLocks noChangeAspect="1"/>
          </p:cNvPicPr>
          <p:nvPr/>
        </p:nvPicPr>
        <p:blipFill>
          <a:blip r:embed="rId3"/>
          <a:stretch>
            <a:fillRect/>
          </a:stretch>
        </p:blipFill>
        <p:spPr>
          <a:xfrm>
            <a:off x="6018315" y="4902437"/>
            <a:ext cx="1905000" cy="889000"/>
          </a:xfrm>
          <a:prstGeom prst="rect">
            <a:avLst/>
          </a:prstGeom>
        </p:spPr>
      </p:pic>
    </p:spTree>
    <p:extLst>
      <p:ext uri="{BB962C8B-B14F-4D97-AF65-F5344CB8AC3E}">
        <p14:creationId xmlns:p14="http://schemas.microsoft.com/office/powerpoint/2010/main" val="3594043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435"/>
            <a:ext cx="8229600" cy="671336"/>
          </a:xfrm>
        </p:spPr>
        <p:txBody>
          <a:bodyPr>
            <a:normAutofit fontScale="90000"/>
          </a:bodyPr>
          <a:lstStyle/>
          <a:p>
            <a:r>
              <a:rPr lang="en-US" b="1" dirty="0">
                <a:solidFill>
                  <a:srgbClr val="FFFF00"/>
                </a:solidFill>
              </a:rPr>
              <a:t>Trademarks </a:t>
            </a:r>
            <a:r>
              <a:rPr lang="en-US" b="1" dirty="0">
                <a:solidFill>
                  <a:srgbClr val="FF0000"/>
                </a:solidFill>
              </a:rPr>
              <a:t>v. </a:t>
            </a:r>
            <a:r>
              <a:rPr lang="en-US" b="1" dirty="0">
                <a:solidFill>
                  <a:schemeClr val="bg1"/>
                </a:solidFill>
              </a:rPr>
              <a:t>Passing Off</a:t>
            </a:r>
          </a:p>
        </p:txBody>
      </p:sp>
      <p:sp>
        <p:nvSpPr>
          <p:cNvPr id="2" name="Content Placeholder 1"/>
          <p:cNvSpPr>
            <a:spLocks noGrp="1"/>
          </p:cNvSpPr>
          <p:nvPr>
            <p:ph idx="1"/>
          </p:nvPr>
        </p:nvSpPr>
        <p:spPr>
          <a:xfrm>
            <a:off x="308759" y="1068779"/>
            <a:ext cx="8740238" cy="4821381"/>
          </a:xfrm>
        </p:spPr>
        <p:txBody>
          <a:bodyPr>
            <a:noAutofit/>
          </a:bodyPr>
          <a:lstStyle/>
          <a:p>
            <a:pPr marL="0" indent="0">
              <a:lnSpc>
                <a:spcPct val="100000"/>
              </a:lnSpc>
              <a:buNone/>
            </a:pPr>
            <a:r>
              <a:rPr lang="en-US" sz="2900" dirty="0">
                <a:solidFill>
                  <a:srgbClr val="FFFF00"/>
                </a:solidFill>
              </a:rPr>
              <a:t>Why would you want to register your TM</a:t>
            </a:r>
            <a:r>
              <a:rPr lang="en-US" sz="2900" dirty="0">
                <a:solidFill>
                  <a:srgbClr val="FF0000"/>
                </a:solidFill>
              </a:rPr>
              <a:t>? </a:t>
            </a:r>
          </a:p>
          <a:p>
            <a:pPr marL="0" indent="0">
              <a:lnSpc>
                <a:spcPct val="100000"/>
              </a:lnSpc>
              <a:buNone/>
            </a:pPr>
            <a:r>
              <a:rPr lang="en-US" sz="2900" dirty="0">
                <a:solidFill>
                  <a:srgbClr val="FFFF00"/>
                </a:solidFill>
              </a:rPr>
              <a:t>Why not just rely on passing off</a:t>
            </a:r>
            <a:r>
              <a:rPr lang="en-US" sz="2900" dirty="0">
                <a:solidFill>
                  <a:srgbClr val="FF0000"/>
                </a:solidFill>
              </a:rPr>
              <a:t>?</a:t>
            </a:r>
          </a:p>
          <a:p>
            <a:pPr>
              <a:lnSpc>
                <a:spcPct val="100000"/>
              </a:lnSpc>
            </a:pPr>
            <a:r>
              <a:rPr lang="en-US" sz="2900" dirty="0">
                <a:solidFill>
                  <a:schemeClr val="bg1"/>
                </a:solidFill>
              </a:rPr>
              <a:t>TM </a:t>
            </a:r>
            <a:r>
              <a:rPr lang="en-US" sz="2900" dirty="0">
                <a:solidFill>
                  <a:srgbClr val="FF0000"/>
                </a:solidFill>
              </a:rPr>
              <a:t>= </a:t>
            </a:r>
            <a:r>
              <a:rPr lang="en-US" sz="2900" dirty="0">
                <a:solidFill>
                  <a:srgbClr val="FFFF00"/>
                </a:solidFill>
              </a:rPr>
              <a:t>no proof of goodwill required</a:t>
            </a:r>
            <a:r>
              <a:rPr lang="en-US" sz="2900" dirty="0">
                <a:solidFill>
                  <a:schemeClr val="bg1"/>
                </a:solidFill>
              </a:rPr>
              <a:t>. </a:t>
            </a:r>
            <a:r>
              <a:rPr lang="en-US" sz="2900" dirty="0">
                <a:solidFill>
                  <a:srgbClr val="FF0000"/>
                </a:solidFill>
              </a:rPr>
              <a:t>Only proof of  use</a:t>
            </a:r>
            <a:r>
              <a:rPr lang="en-US" sz="2900" dirty="0">
                <a:solidFill>
                  <a:schemeClr val="bg1"/>
                </a:solidFill>
              </a:rPr>
              <a:t>.</a:t>
            </a:r>
          </a:p>
          <a:p>
            <a:pPr>
              <a:lnSpc>
                <a:spcPct val="100000"/>
              </a:lnSpc>
            </a:pPr>
            <a:r>
              <a:rPr lang="en-CA" sz="2900" dirty="0">
                <a:solidFill>
                  <a:schemeClr val="bg1"/>
                </a:solidFill>
              </a:rPr>
              <a:t>Registration of a mark provides </a:t>
            </a:r>
            <a:r>
              <a:rPr lang="en-CA" sz="2900" dirty="0">
                <a:solidFill>
                  <a:srgbClr val="FF0000"/>
                </a:solidFill>
              </a:rPr>
              <a:t>nati</a:t>
            </a:r>
            <a:r>
              <a:rPr lang="en-CA" sz="2900" dirty="0">
                <a:solidFill>
                  <a:schemeClr val="bg1"/>
                </a:solidFill>
              </a:rPr>
              <a:t>ona</a:t>
            </a:r>
            <a:r>
              <a:rPr lang="en-CA" sz="2900" dirty="0">
                <a:solidFill>
                  <a:srgbClr val="FF0000"/>
                </a:solidFill>
              </a:rPr>
              <a:t>l</a:t>
            </a:r>
            <a:r>
              <a:rPr lang="en-CA" sz="2900" dirty="0">
                <a:solidFill>
                  <a:srgbClr val="FFFF00"/>
                </a:solidFill>
              </a:rPr>
              <a:t> </a:t>
            </a:r>
            <a:r>
              <a:rPr lang="en-CA" sz="2900" dirty="0">
                <a:solidFill>
                  <a:srgbClr val="FF0000"/>
                </a:solidFill>
              </a:rPr>
              <a:t>p</a:t>
            </a:r>
            <a:r>
              <a:rPr lang="en-CA" sz="2900" dirty="0">
                <a:solidFill>
                  <a:schemeClr val="bg1"/>
                </a:solidFill>
              </a:rPr>
              <a:t>rotec</a:t>
            </a:r>
            <a:r>
              <a:rPr lang="en-CA" sz="2900" dirty="0">
                <a:solidFill>
                  <a:srgbClr val="FF0000"/>
                </a:solidFill>
              </a:rPr>
              <a:t>tion</a:t>
            </a:r>
          </a:p>
          <a:p>
            <a:pPr>
              <a:lnSpc>
                <a:spcPct val="100000"/>
              </a:lnSpc>
            </a:pPr>
            <a:r>
              <a:rPr lang="en-CA" sz="2900" dirty="0">
                <a:solidFill>
                  <a:schemeClr val="bg1"/>
                </a:solidFill>
              </a:rPr>
              <a:t>Registered marks are </a:t>
            </a:r>
            <a:r>
              <a:rPr lang="en-CA" sz="2900" dirty="0">
                <a:solidFill>
                  <a:srgbClr val="FFFF00"/>
                </a:solidFill>
              </a:rPr>
              <a:t>presumed valid </a:t>
            </a:r>
            <a:r>
              <a:rPr lang="en-CA" sz="2900" dirty="0">
                <a:solidFill>
                  <a:schemeClr val="bg1"/>
                </a:solidFill>
              </a:rPr>
              <a:t>for Canada for all the wares and services for which they are registered. </a:t>
            </a:r>
          </a:p>
          <a:p>
            <a:pPr>
              <a:lnSpc>
                <a:spcPct val="100000"/>
              </a:lnSpc>
            </a:pPr>
            <a:r>
              <a:rPr lang="en-CA" sz="2900" dirty="0">
                <a:solidFill>
                  <a:schemeClr val="bg1"/>
                </a:solidFill>
              </a:rPr>
              <a:t>s. 22 of the TMA protects against mark dilution</a:t>
            </a:r>
          </a:p>
          <a:p>
            <a:pPr>
              <a:lnSpc>
                <a:spcPct val="100000"/>
              </a:lnSpc>
            </a:pPr>
            <a:r>
              <a:rPr lang="en-CA" sz="2900" dirty="0">
                <a:solidFill>
                  <a:srgbClr val="FF0000"/>
                </a:solidFill>
              </a:rPr>
              <a:t>In situations where a mark is deemed invalid, a passing off action might still succeed </a:t>
            </a:r>
            <a:endParaRPr lang="en-US" sz="2900" dirty="0">
              <a:solidFill>
                <a:srgbClr val="FF00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67</a:t>
            </a:fld>
            <a:endParaRPr lang="en-US"/>
          </a:p>
        </p:txBody>
      </p:sp>
    </p:spTree>
    <p:extLst>
      <p:ext uri="{BB962C8B-B14F-4D97-AF65-F5344CB8AC3E}">
        <p14:creationId xmlns:p14="http://schemas.microsoft.com/office/powerpoint/2010/main" val="28471255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67760"/>
            <a:ext cx="8229600" cy="81991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108457"/>
            <a:ext cx="8229600" cy="4641086"/>
          </a:xfrm>
        </p:spPr>
        <p:txBody>
          <a:bodyPr>
            <a:normAutofit/>
          </a:bodyPr>
          <a:lstStyle/>
          <a:p>
            <a:pPr marL="0" indent="0">
              <a:lnSpc>
                <a:spcPct val="100000"/>
              </a:lnSpc>
              <a:buNone/>
            </a:pPr>
            <a:r>
              <a:rPr lang="en-CA" sz="3200" i="1" dirty="0">
                <a:solidFill>
                  <a:srgbClr val="00B0F0"/>
                </a:solidFill>
              </a:rPr>
              <a:t>Tommy Hilfiger Licensing </a:t>
            </a:r>
            <a:r>
              <a:rPr lang="en-CA" sz="3200" i="1" dirty="0" err="1">
                <a:solidFill>
                  <a:srgbClr val="00B0F0"/>
                </a:solidFill>
              </a:rPr>
              <a:t>Inc</a:t>
            </a:r>
            <a:r>
              <a:rPr lang="en-CA" sz="3200" i="1" dirty="0">
                <a:solidFill>
                  <a:srgbClr val="00B0F0"/>
                </a:solidFill>
              </a:rPr>
              <a:t> v. </a:t>
            </a:r>
            <a:r>
              <a:rPr lang="en-CA" sz="3200" i="1" dirty="0" err="1">
                <a:solidFill>
                  <a:srgbClr val="00B0F0"/>
                </a:solidFill>
              </a:rPr>
              <a:t>Produits</a:t>
            </a:r>
            <a:r>
              <a:rPr lang="en-CA" sz="3200" i="1" dirty="0">
                <a:solidFill>
                  <a:srgbClr val="00B0F0"/>
                </a:solidFill>
              </a:rPr>
              <a:t> de </a:t>
            </a:r>
            <a:r>
              <a:rPr lang="en-CA" sz="3200" i="1" dirty="0" err="1">
                <a:solidFill>
                  <a:srgbClr val="00B0F0"/>
                </a:solidFill>
              </a:rPr>
              <a:t>Qualité</a:t>
            </a:r>
            <a:r>
              <a:rPr lang="en-CA" sz="3200" i="1" dirty="0">
                <a:solidFill>
                  <a:schemeClr val="bg1"/>
                </a:solidFill>
              </a:rPr>
              <a:t>, </a:t>
            </a:r>
            <a:r>
              <a:rPr lang="en-CA" sz="3200" dirty="0">
                <a:solidFill>
                  <a:schemeClr val="bg1"/>
                </a:solidFill>
              </a:rPr>
              <a:t>2005 FC 10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68</a:t>
            </a:fld>
            <a:endParaRPr lang="en-US"/>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969218" y="2473801"/>
            <a:ext cx="3717581" cy="3275742"/>
          </a:xfrm>
          <a:prstGeom prst="rect">
            <a:avLst/>
          </a:prstGeom>
          <a:noFill/>
          <a:ln>
            <a:noFill/>
          </a:ln>
        </p:spPr>
      </p:pic>
      <p:pic>
        <p:nvPicPr>
          <p:cNvPr id="3" name="Picture 2">
            <a:extLst>
              <a:ext uri="{FF2B5EF4-FFF2-40B4-BE49-F238E27FC236}">
                <a16:creationId xmlns:a16="http://schemas.microsoft.com/office/drawing/2014/main" id="{160BF7EA-A37F-9946-8477-BE9389636419}"/>
              </a:ext>
            </a:extLst>
          </p:cNvPr>
          <p:cNvPicPr>
            <a:picLocks noChangeAspect="1"/>
          </p:cNvPicPr>
          <p:nvPr/>
        </p:nvPicPr>
        <p:blipFill>
          <a:blip r:embed="rId4"/>
          <a:stretch>
            <a:fillRect/>
          </a:stretch>
        </p:blipFill>
        <p:spPr>
          <a:xfrm>
            <a:off x="457199" y="2632169"/>
            <a:ext cx="4242638" cy="2986817"/>
          </a:xfrm>
          <a:prstGeom prst="rect">
            <a:avLst/>
          </a:prstGeom>
        </p:spPr>
      </p:pic>
    </p:spTree>
    <p:extLst>
      <p:ext uri="{BB962C8B-B14F-4D97-AF65-F5344CB8AC3E}">
        <p14:creationId xmlns:p14="http://schemas.microsoft.com/office/powerpoint/2010/main" val="34673399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p:txBody>
          <a:bodyPr>
            <a:normAutofit/>
          </a:bodyPr>
          <a:lstStyle/>
          <a:p>
            <a:pPr marL="0" indent="0">
              <a:lnSpc>
                <a:spcPct val="100000"/>
              </a:lnSpc>
              <a:buNone/>
            </a:pPr>
            <a:r>
              <a:rPr lang="en-US" sz="3600" dirty="0">
                <a:solidFill>
                  <a:srgbClr val="FFFF00"/>
                </a:solidFill>
              </a:rPr>
              <a:t>How to remove existing Trademarks </a:t>
            </a:r>
            <a:r>
              <a:rPr lang="en-US" sz="3600" dirty="0">
                <a:solidFill>
                  <a:schemeClr val="bg1"/>
                </a:solidFill>
              </a:rPr>
              <a:t>from the register:</a:t>
            </a:r>
          </a:p>
          <a:p>
            <a:pPr marL="1200150" lvl="1" indent="-742950">
              <a:lnSpc>
                <a:spcPct val="100000"/>
              </a:lnSpc>
              <a:buFont typeface="+mj-lt"/>
              <a:buAutoNum type="arabicPeriod"/>
            </a:pPr>
            <a:r>
              <a:rPr lang="en-US" sz="3600" dirty="0">
                <a:solidFill>
                  <a:schemeClr val="bg1"/>
                </a:solidFill>
              </a:rPr>
              <a:t>S. 45: </a:t>
            </a:r>
            <a:r>
              <a:rPr lang="en-US" sz="3600" dirty="0">
                <a:solidFill>
                  <a:srgbClr val="FFFF00"/>
                </a:solidFill>
              </a:rPr>
              <a:t>Expungement</a:t>
            </a:r>
            <a:r>
              <a:rPr lang="en-US" sz="3600" dirty="0">
                <a:solidFill>
                  <a:schemeClr val="bg1"/>
                </a:solidFill>
              </a:rPr>
              <a:t> or amendment </a:t>
            </a:r>
            <a:r>
              <a:rPr lang="en-US" sz="3600" dirty="0">
                <a:solidFill>
                  <a:srgbClr val="FFFF00"/>
                </a:solidFill>
              </a:rPr>
              <a:t>on the basis of non-use</a:t>
            </a:r>
          </a:p>
          <a:p>
            <a:pPr marL="1200150" lvl="1" indent="-742950">
              <a:lnSpc>
                <a:spcPct val="100000"/>
              </a:lnSpc>
              <a:buFont typeface="+mj-lt"/>
              <a:buAutoNum type="arabicPeriod"/>
            </a:pPr>
            <a:r>
              <a:rPr lang="en-US" sz="3600" dirty="0">
                <a:solidFill>
                  <a:schemeClr val="bg1"/>
                </a:solidFill>
              </a:rPr>
              <a:t>S. 57: </a:t>
            </a:r>
            <a:r>
              <a:rPr lang="en-US" sz="3600" dirty="0">
                <a:solidFill>
                  <a:srgbClr val="FFFF00"/>
                </a:solidFill>
              </a:rPr>
              <a:t>Striking</a:t>
            </a:r>
            <a:r>
              <a:rPr lang="en-US" sz="3600" dirty="0">
                <a:solidFill>
                  <a:schemeClr val="bg1"/>
                </a:solidFill>
              </a:rPr>
              <a:t> or amending a Trademark…</a:t>
            </a:r>
          </a:p>
        </p:txBody>
      </p:sp>
      <p:sp>
        <p:nvSpPr>
          <p:cNvPr id="4" name="Slide Number Placeholder 3"/>
          <p:cNvSpPr>
            <a:spLocks noGrp="1"/>
          </p:cNvSpPr>
          <p:nvPr>
            <p:ph type="sldNum" sz="quarter" idx="12"/>
          </p:nvPr>
        </p:nvSpPr>
        <p:spPr/>
        <p:txBody>
          <a:bodyPr/>
          <a:lstStyle/>
          <a:p>
            <a:fld id="{600857A6-B069-5747-8C2C-4237D03FF20B}" type="slidenum">
              <a:rPr lang="en-US" smtClean="0"/>
              <a:t>69</a:t>
            </a:fld>
            <a:endParaRPr lang="en-US"/>
          </a:p>
        </p:txBody>
      </p:sp>
    </p:spTree>
    <p:extLst>
      <p:ext uri="{BB962C8B-B14F-4D97-AF65-F5344CB8AC3E}">
        <p14:creationId xmlns:p14="http://schemas.microsoft.com/office/powerpoint/2010/main" val="3463857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2476FA-8CA5-AC49-B0B2-6BEF0AF4957A}"/>
              </a:ext>
            </a:extLst>
          </p:cNvPr>
          <p:cNvSpPr>
            <a:spLocks noGrp="1"/>
          </p:cNvSpPr>
          <p:nvPr>
            <p:ph sz="quarter" idx="10"/>
          </p:nvPr>
        </p:nvSpPr>
        <p:spPr>
          <a:xfrm>
            <a:off x="457200" y="1219200"/>
            <a:ext cx="8229600" cy="4506934"/>
          </a:xfrm>
        </p:spPr>
        <p:txBody>
          <a:bodyPr>
            <a:normAutofit/>
          </a:bodyPr>
          <a:lstStyle/>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Thank you for </a:t>
            </a:r>
          </a:p>
          <a:p>
            <a:pPr marL="0" indent="0" algn="ctr">
              <a:lnSpc>
                <a:spcPct val="100000"/>
              </a:lnSpc>
              <a:buNone/>
            </a:pPr>
            <a:r>
              <a:rPr lang="en-US" sz="7200" dirty="0">
                <a:solidFill>
                  <a:schemeClr val="bg1"/>
                </a:solidFill>
                <a:latin typeface="Apple Chancery" panose="03020702040506060504" pitchFamily="66" charset="-79"/>
                <a:cs typeface="Apple Chancery" panose="03020702040506060504" pitchFamily="66" charset="-79"/>
              </a:rPr>
              <a:t>your </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optional</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 bios</a:t>
            </a:r>
            <a:r>
              <a:rPr lang="en-US" sz="7200" dirty="0">
                <a:solidFill>
                  <a:srgbClr val="FFFF00"/>
                </a:solidFill>
                <a:latin typeface="Apple Chancery" panose="03020702040506060504" pitchFamily="66" charset="-79"/>
                <a:cs typeface="Apple Chancery" panose="03020702040506060504" pitchFamily="66" charset="-79"/>
              </a:rPr>
              <a:t>.</a:t>
            </a:r>
            <a:r>
              <a:rPr lang="en-US" sz="7200" dirty="0">
                <a:solidFill>
                  <a:schemeClr val="bg1"/>
                </a:solidFill>
                <a:latin typeface="Apple Chancery" panose="03020702040506060504" pitchFamily="66" charset="-79"/>
                <a:cs typeface="Apple Chancery" panose="03020702040506060504" pitchFamily="66" charset="-79"/>
              </a:rPr>
              <a:t> </a:t>
            </a:r>
          </a:p>
          <a:p>
            <a:pPr marL="0" indent="0" algn="ctr">
              <a:lnSpc>
                <a:spcPct val="100000"/>
              </a:lnSpc>
              <a:buNone/>
            </a:pPr>
            <a:r>
              <a:rPr lang="en-US" sz="7200" dirty="0">
                <a:solidFill>
                  <a:srgbClr val="FFFF00"/>
                </a:solidFill>
                <a:latin typeface="Apple Chancery" panose="03020702040506060504" pitchFamily="66" charset="-79"/>
                <a:cs typeface="Apple Chancery" panose="03020702040506060504" pitchFamily="66" charset="-79"/>
              </a:rPr>
              <a:t>Much appreciated</a:t>
            </a:r>
            <a:r>
              <a:rPr lang="en-US" sz="7200" dirty="0">
                <a:solidFill>
                  <a:schemeClr val="bg1"/>
                </a:solidFill>
                <a:latin typeface="Apple Chancery" panose="03020702040506060504" pitchFamily="66" charset="-79"/>
                <a:cs typeface="Apple Chancery" panose="03020702040506060504" pitchFamily="66" charset="-79"/>
              </a:rPr>
              <a:t>.</a:t>
            </a:r>
          </a:p>
        </p:txBody>
      </p:sp>
    </p:spTree>
    <p:extLst>
      <p:ext uri="{BB962C8B-B14F-4D97-AF65-F5344CB8AC3E}">
        <p14:creationId xmlns:p14="http://schemas.microsoft.com/office/powerpoint/2010/main" val="24230921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lnSpc>
                <a:spcPct val="100000"/>
              </a:lnSpc>
              <a:buNone/>
            </a:pPr>
            <a:r>
              <a:rPr lang="en-CA" sz="3600" i="1" dirty="0">
                <a:solidFill>
                  <a:srgbClr val="00B0F0"/>
                </a:solidFill>
              </a:rPr>
              <a:t>UNICAST SA v. South Asian Broadcasting Corporation Inc. </a:t>
            </a:r>
            <a:r>
              <a:rPr lang="en-CA" sz="3600" b="1" dirty="0">
                <a:solidFill>
                  <a:srgbClr val="FFFF00"/>
                </a:solidFill>
              </a:rPr>
              <a:t>- </a:t>
            </a:r>
            <a:r>
              <a:rPr lang="en-CA" sz="3600" b="1" dirty="0">
                <a:solidFill>
                  <a:srgbClr val="FF0000"/>
                </a:solidFill>
              </a:rPr>
              <a:t>Conclusion</a:t>
            </a:r>
          </a:p>
          <a:p>
            <a:pPr marL="0" indent="0">
              <a:lnSpc>
                <a:spcPct val="100000"/>
              </a:lnSpc>
              <a:buNone/>
            </a:pPr>
            <a:r>
              <a:rPr lang="en-CA" sz="3600" dirty="0">
                <a:solidFill>
                  <a:schemeClr val="bg1"/>
                </a:solidFill>
              </a:rPr>
              <a:t>The fact that a </a:t>
            </a:r>
            <a:r>
              <a:rPr lang="en-CA" sz="3600" dirty="0">
                <a:solidFill>
                  <a:srgbClr val="FFFF00"/>
                </a:solidFill>
              </a:rPr>
              <a:t>trade-mark appears on a website that may be displayed on a computer screen in Canada </a:t>
            </a:r>
            <a:r>
              <a:rPr lang="en-CA" sz="3600" dirty="0">
                <a:solidFill>
                  <a:schemeClr val="bg1"/>
                </a:solidFill>
              </a:rPr>
              <a:t>is </a:t>
            </a:r>
            <a:r>
              <a:rPr lang="en-CA" sz="3600" dirty="0">
                <a:solidFill>
                  <a:srgbClr val="FF0000"/>
                </a:solidFill>
              </a:rPr>
              <a:t>not sufficient to constitute use</a:t>
            </a:r>
            <a:r>
              <a:rPr lang="en-CA" sz="3600" dirty="0">
                <a:solidFill>
                  <a:schemeClr val="bg1"/>
                </a:solidFill>
              </a:rPr>
              <a:t> and advertising in Canada (for the purposes of s. 4(2) of the TMA).</a:t>
            </a:r>
          </a:p>
        </p:txBody>
      </p:sp>
      <p:sp>
        <p:nvSpPr>
          <p:cNvPr id="4" name="Slide Number Placeholder 3"/>
          <p:cNvSpPr>
            <a:spLocks noGrp="1"/>
          </p:cNvSpPr>
          <p:nvPr>
            <p:ph type="sldNum" sz="quarter" idx="12"/>
          </p:nvPr>
        </p:nvSpPr>
        <p:spPr/>
        <p:txBody>
          <a:bodyPr/>
          <a:lstStyle/>
          <a:p>
            <a:fld id="{600857A6-B069-5747-8C2C-4237D03FF20B}" type="slidenum">
              <a:rPr lang="en-US" smtClean="0"/>
              <a:t>70</a:t>
            </a:fld>
            <a:endParaRPr lang="en-US"/>
          </a:p>
        </p:txBody>
      </p:sp>
    </p:spTree>
    <p:extLst>
      <p:ext uri="{BB962C8B-B14F-4D97-AF65-F5344CB8AC3E}">
        <p14:creationId xmlns:p14="http://schemas.microsoft.com/office/powerpoint/2010/main" val="4055130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1207008"/>
            <a:ext cx="8229600" cy="4695028"/>
          </a:xfrm>
        </p:spPr>
        <p:txBody>
          <a:bodyPr>
            <a:noAutofit/>
          </a:bodyPr>
          <a:lstStyle/>
          <a:p>
            <a:pPr marL="0" indent="0">
              <a:lnSpc>
                <a:spcPct val="100000"/>
              </a:lnSpc>
              <a:buNone/>
            </a:pPr>
            <a:r>
              <a:rPr lang="en-CA" sz="4400" i="1" dirty="0">
                <a:solidFill>
                  <a:srgbClr val="00B0F0"/>
                </a:solidFill>
              </a:rPr>
              <a:t>Scott Paper Limited v. Smart &amp; </a:t>
            </a:r>
            <a:r>
              <a:rPr lang="en-CA" sz="4400" i="1" dirty="0" err="1">
                <a:solidFill>
                  <a:srgbClr val="00B0F0"/>
                </a:solidFill>
              </a:rPr>
              <a:t>Biggar</a:t>
            </a:r>
            <a:r>
              <a:rPr lang="en-CA" sz="4400" i="1" dirty="0">
                <a:solidFill>
                  <a:srgbClr val="00B0F0"/>
                </a:solidFill>
              </a:rPr>
              <a:t>, </a:t>
            </a:r>
            <a:r>
              <a:rPr lang="en-CA" sz="4400" dirty="0">
                <a:solidFill>
                  <a:schemeClr val="bg1"/>
                </a:solidFill>
              </a:rPr>
              <a:t>2008 FCA 129 </a:t>
            </a:r>
            <a:r>
              <a:rPr lang="en-CA" sz="4400" b="1" dirty="0">
                <a:solidFill>
                  <a:srgbClr val="FF0000"/>
                </a:solidFill>
              </a:rPr>
              <a:t>Conclusion</a:t>
            </a:r>
          </a:p>
          <a:p>
            <a:pPr>
              <a:lnSpc>
                <a:spcPct val="100000"/>
              </a:lnSpc>
            </a:pPr>
            <a:r>
              <a:rPr lang="en-CA" sz="4400" dirty="0">
                <a:solidFill>
                  <a:srgbClr val="FFFF00"/>
                </a:solidFill>
              </a:rPr>
              <a:t>Fact that registered owner may have plans to resume use of mark </a:t>
            </a:r>
            <a:r>
              <a:rPr lang="en-CA" sz="4400" dirty="0">
                <a:solidFill>
                  <a:srgbClr val="FF0000"/>
                </a:solidFill>
              </a:rPr>
              <a:t>is not sufficient to excuse non-use</a:t>
            </a:r>
            <a:r>
              <a:rPr lang="en-CA" sz="4400" dirty="0">
                <a:solidFill>
                  <a:schemeClr val="bg1"/>
                </a:solidFill>
              </a:rPr>
              <a:t>.</a:t>
            </a:r>
            <a:endParaRPr lang="en-US" sz="4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71</a:t>
            </a:fld>
            <a:endParaRPr lang="en-US"/>
          </a:p>
        </p:txBody>
      </p:sp>
    </p:spTree>
    <p:extLst>
      <p:ext uri="{BB962C8B-B14F-4D97-AF65-F5344CB8AC3E}">
        <p14:creationId xmlns:p14="http://schemas.microsoft.com/office/powerpoint/2010/main" val="2367980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954078"/>
            <a:ext cx="8229600" cy="4578817"/>
          </a:xfrm>
        </p:spPr>
        <p:txBody>
          <a:bodyPr>
            <a:normAutofit/>
          </a:bodyPr>
          <a:lstStyle/>
          <a:p>
            <a:pPr marL="0" indent="0">
              <a:buNone/>
            </a:pPr>
            <a:r>
              <a:rPr lang="en-CA" sz="3200" i="1" dirty="0">
                <a:solidFill>
                  <a:srgbClr val="00B0F0"/>
                </a:solidFill>
              </a:rPr>
              <a:t>Promafil Canada </a:t>
            </a:r>
            <a:r>
              <a:rPr lang="en-CA" sz="3200" i="1" dirty="0" err="1">
                <a:solidFill>
                  <a:srgbClr val="00B0F0"/>
                </a:solidFill>
              </a:rPr>
              <a:t>Ltée</a:t>
            </a:r>
            <a:r>
              <a:rPr lang="en-CA" sz="3200" i="1" dirty="0">
                <a:solidFill>
                  <a:srgbClr val="00B0F0"/>
                </a:solidFill>
              </a:rPr>
              <a:t> v. </a:t>
            </a:r>
            <a:r>
              <a:rPr lang="en-CA" sz="3200" i="1" dirty="0" err="1">
                <a:solidFill>
                  <a:srgbClr val="00B0F0"/>
                </a:solidFill>
              </a:rPr>
              <a:t>Munsingwear</a:t>
            </a:r>
            <a:r>
              <a:rPr lang="en-CA" sz="3200" i="1" dirty="0">
                <a:solidFill>
                  <a:srgbClr val="00B0F0"/>
                </a:solidFill>
              </a:rPr>
              <a:t> Inc. </a:t>
            </a:r>
            <a:r>
              <a:rPr lang="en-CA" sz="3200" dirty="0">
                <a:solidFill>
                  <a:schemeClr val="bg1"/>
                </a:solidFill>
              </a:rPr>
              <a:t>(1992), 44 CPR (3d) 59, [1992] FCJ 611 (FCA).</a:t>
            </a:r>
          </a:p>
          <a:p>
            <a:endParaRPr lang="en-US" i="1" dirty="0"/>
          </a:p>
        </p:txBody>
      </p:sp>
      <p:sp>
        <p:nvSpPr>
          <p:cNvPr id="4" name="Slide Number Placeholder 3"/>
          <p:cNvSpPr>
            <a:spLocks noGrp="1"/>
          </p:cNvSpPr>
          <p:nvPr>
            <p:ph type="sldNum" sz="quarter" idx="12"/>
          </p:nvPr>
        </p:nvSpPr>
        <p:spPr/>
        <p:txBody>
          <a:bodyPr/>
          <a:lstStyle/>
          <a:p>
            <a:fld id="{600857A6-B069-5747-8C2C-4237D03FF20B}" type="slidenum">
              <a:rPr lang="en-US" smtClean="0"/>
              <a:t>72</a:t>
            </a:fld>
            <a:endParaRPr lang="en-US"/>
          </a:p>
        </p:txBody>
      </p:sp>
      <p:pic>
        <p:nvPicPr>
          <p:cNvPr id="5" name="Picture 3" descr="peng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04347" y="2055237"/>
            <a:ext cx="5535305" cy="3322347"/>
          </a:xfrm>
          <a:prstGeom prst="rect">
            <a:avLst/>
          </a:prstGeom>
          <a:noFill/>
        </p:spPr>
      </p:pic>
      <p:sp>
        <p:nvSpPr>
          <p:cNvPr id="3" name="TextBox 2">
            <a:extLst>
              <a:ext uri="{FF2B5EF4-FFF2-40B4-BE49-F238E27FC236}">
                <a16:creationId xmlns:a16="http://schemas.microsoft.com/office/drawing/2014/main" id="{922D9937-11DC-2B40-B840-EB42212D8BF4}"/>
              </a:ext>
            </a:extLst>
          </p:cNvPr>
          <p:cNvSpPr txBox="1"/>
          <p:nvPr/>
        </p:nvSpPr>
        <p:spPr>
          <a:xfrm>
            <a:off x="1804347" y="5532895"/>
            <a:ext cx="1890261" cy="369332"/>
          </a:xfrm>
          <a:prstGeom prst="rect">
            <a:avLst/>
          </a:prstGeom>
          <a:noFill/>
        </p:spPr>
        <p:txBody>
          <a:bodyPr wrap="none" rtlCol="0">
            <a:spAutoFit/>
          </a:bodyPr>
          <a:lstStyle/>
          <a:p>
            <a:r>
              <a:rPr lang="en-US" dirty="0">
                <a:solidFill>
                  <a:srgbClr val="FFFF00"/>
                </a:solidFill>
              </a:rPr>
              <a:t>Original Penguin</a:t>
            </a:r>
          </a:p>
        </p:txBody>
      </p:sp>
      <p:sp>
        <p:nvSpPr>
          <p:cNvPr id="7" name="TextBox 6">
            <a:extLst>
              <a:ext uri="{FF2B5EF4-FFF2-40B4-BE49-F238E27FC236}">
                <a16:creationId xmlns:a16="http://schemas.microsoft.com/office/drawing/2014/main" id="{6ABBD08E-6F27-5841-8002-192C4E53EE19}"/>
              </a:ext>
            </a:extLst>
          </p:cNvPr>
          <p:cNvSpPr txBox="1"/>
          <p:nvPr/>
        </p:nvSpPr>
        <p:spPr>
          <a:xfrm>
            <a:off x="5410919" y="5485251"/>
            <a:ext cx="1928733" cy="369332"/>
          </a:xfrm>
          <a:prstGeom prst="rect">
            <a:avLst/>
          </a:prstGeom>
          <a:noFill/>
        </p:spPr>
        <p:txBody>
          <a:bodyPr wrap="none" rtlCol="0">
            <a:spAutoFit/>
          </a:bodyPr>
          <a:lstStyle/>
          <a:p>
            <a:r>
              <a:rPr lang="en-US" dirty="0">
                <a:solidFill>
                  <a:srgbClr val="FFFF00"/>
                </a:solidFill>
              </a:rPr>
              <a:t>Revised Penguin</a:t>
            </a:r>
          </a:p>
        </p:txBody>
      </p:sp>
    </p:spTree>
    <p:extLst>
      <p:ext uri="{BB962C8B-B14F-4D97-AF65-F5344CB8AC3E}">
        <p14:creationId xmlns:p14="http://schemas.microsoft.com/office/powerpoint/2010/main" val="3173082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73131" y="1995055"/>
            <a:ext cx="8716490" cy="3754488"/>
          </a:xfrm>
        </p:spPr>
        <p:txBody>
          <a:bodyPr>
            <a:normAutofit/>
          </a:bodyPr>
          <a:lstStyle/>
          <a:p>
            <a:pPr marL="0" indent="0">
              <a:lnSpc>
                <a:spcPct val="100000"/>
              </a:lnSpc>
              <a:buNone/>
            </a:pPr>
            <a:r>
              <a:rPr lang="en-US" sz="3200" b="1" dirty="0">
                <a:solidFill>
                  <a:srgbClr val="FFFF00"/>
                </a:solidFill>
              </a:rPr>
              <a:t>Doctrine of </a:t>
            </a:r>
            <a:r>
              <a:rPr lang="en-US" sz="3200" b="1" dirty="0">
                <a:solidFill>
                  <a:srgbClr val="FF0000"/>
                </a:solidFill>
                <a:latin typeface="Comic Sans MS" panose="030F0902030302020204" pitchFamily="66" charset="0"/>
              </a:rPr>
              <a:t>confusion</a:t>
            </a:r>
            <a:r>
              <a:rPr lang="en-US" sz="3200" b="1" dirty="0">
                <a:solidFill>
                  <a:srgbClr val="FFFF00"/>
                </a:solidFill>
              </a:rPr>
              <a:t> –</a:t>
            </a:r>
            <a:r>
              <a:rPr lang="en-US" sz="3200" b="1" dirty="0">
                <a:solidFill>
                  <a:srgbClr val="FF0000"/>
                </a:solidFill>
              </a:rPr>
              <a:t> </a:t>
            </a:r>
            <a:r>
              <a:rPr lang="en-US" sz="3200" b="1" dirty="0">
                <a:solidFill>
                  <a:schemeClr val="bg1"/>
                </a:solidFill>
              </a:rPr>
              <a:t>Critical Concept</a:t>
            </a:r>
            <a:endParaRPr lang="en-US" sz="3200" dirty="0">
              <a:solidFill>
                <a:schemeClr val="bg1"/>
              </a:solidFill>
            </a:endParaRPr>
          </a:p>
          <a:p>
            <a:pPr>
              <a:lnSpc>
                <a:spcPct val="100000"/>
              </a:lnSpc>
            </a:pPr>
            <a:r>
              <a:rPr lang="en-US" sz="3200" dirty="0">
                <a:solidFill>
                  <a:schemeClr val="bg1"/>
                </a:solidFill>
              </a:rPr>
              <a:t>Important in the context of </a:t>
            </a:r>
            <a:r>
              <a:rPr lang="en-US" sz="3200" dirty="0">
                <a:solidFill>
                  <a:srgbClr val="FFFF00"/>
                </a:solidFill>
              </a:rPr>
              <a:t>registrability</a:t>
            </a:r>
            <a:r>
              <a:rPr lang="en-US" sz="3200" dirty="0">
                <a:solidFill>
                  <a:schemeClr val="bg1"/>
                </a:solidFill>
              </a:rPr>
              <a:t> (see ss. 12, 16)</a:t>
            </a:r>
          </a:p>
          <a:p>
            <a:pPr>
              <a:lnSpc>
                <a:spcPct val="100000"/>
              </a:lnSpc>
            </a:pPr>
            <a:r>
              <a:rPr lang="en-US" sz="3200" dirty="0">
                <a:solidFill>
                  <a:schemeClr val="bg1"/>
                </a:solidFill>
              </a:rPr>
              <a:t>Also important in </a:t>
            </a:r>
            <a:r>
              <a:rPr lang="en-US" sz="3200" dirty="0">
                <a:solidFill>
                  <a:srgbClr val="FFFF00"/>
                </a:solidFill>
              </a:rPr>
              <a:t>infringement</a:t>
            </a:r>
            <a:r>
              <a:rPr lang="en-US" sz="3200" dirty="0">
                <a:solidFill>
                  <a:schemeClr val="bg1"/>
                </a:solidFill>
              </a:rPr>
              <a:t> actions (see s. 20)</a:t>
            </a:r>
          </a:p>
          <a:p>
            <a:pPr>
              <a:lnSpc>
                <a:spcPct val="100000"/>
              </a:lnSpc>
            </a:pPr>
            <a:r>
              <a:rPr lang="en-US" sz="3200" dirty="0">
                <a:solidFill>
                  <a:srgbClr val="FF0000"/>
                </a:solidFill>
              </a:rPr>
              <a:t>Core</a:t>
            </a:r>
            <a:r>
              <a:rPr lang="en-US" sz="3200" dirty="0">
                <a:solidFill>
                  <a:schemeClr val="bg1"/>
                </a:solidFill>
              </a:rPr>
              <a:t> provision: </a:t>
            </a:r>
            <a:r>
              <a:rPr lang="en-US" sz="3200" dirty="0">
                <a:solidFill>
                  <a:srgbClr val="FF0000"/>
                </a:solidFill>
              </a:rPr>
              <a:t>s. 6 TMA </a:t>
            </a:r>
            <a:r>
              <a:rPr lang="en-US" sz="3200" dirty="0">
                <a:solidFill>
                  <a:schemeClr val="bg1"/>
                </a:solidFill>
              </a:rPr>
              <a:t>(specifically s. 6(2) and 6(5))</a:t>
            </a:r>
          </a:p>
        </p:txBody>
      </p:sp>
      <p:sp>
        <p:nvSpPr>
          <p:cNvPr id="4" name="Slide Number Placeholder 3"/>
          <p:cNvSpPr>
            <a:spLocks noGrp="1"/>
          </p:cNvSpPr>
          <p:nvPr>
            <p:ph type="sldNum" sz="quarter" idx="12"/>
          </p:nvPr>
        </p:nvSpPr>
        <p:spPr/>
        <p:txBody>
          <a:bodyPr/>
          <a:lstStyle/>
          <a:p>
            <a:fld id="{600857A6-B069-5747-8C2C-4237D03FF20B}" type="slidenum">
              <a:rPr lang="en-US" smtClean="0"/>
              <a:t>73</a:t>
            </a:fld>
            <a:endParaRPr lang="en-US"/>
          </a:p>
        </p:txBody>
      </p:sp>
    </p:spTree>
    <p:extLst>
      <p:ext uri="{BB962C8B-B14F-4D97-AF65-F5344CB8AC3E}">
        <p14:creationId xmlns:p14="http://schemas.microsoft.com/office/powerpoint/2010/main" val="42860815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8"/>
            <a:ext cx="8229600" cy="92477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457200" y="1021278"/>
            <a:ext cx="8229600" cy="4728265"/>
          </a:xfrm>
        </p:spPr>
        <p:txBody>
          <a:bodyPr>
            <a:normAutofit/>
          </a:bodyPr>
          <a:lstStyle/>
          <a:p>
            <a:pPr lvl="0">
              <a:lnSpc>
                <a:spcPct val="100000"/>
              </a:lnSpc>
            </a:pPr>
            <a:r>
              <a:rPr lang="en-US" sz="3200" dirty="0">
                <a:solidFill>
                  <a:schemeClr val="bg1"/>
                </a:solidFill>
              </a:rPr>
              <a:t>TM is </a:t>
            </a:r>
            <a:r>
              <a:rPr lang="en-US" sz="3200" dirty="0">
                <a:solidFill>
                  <a:srgbClr val="FFFF00"/>
                </a:solidFill>
              </a:rPr>
              <a:t>not registrable </a:t>
            </a:r>
            <a:r>
              <a:rPr lang="en-US" sz="3200" dirty="0">
                <a:solidFill>
                  <a:srgbClr val="FF0000"/>
                </a:solidFill>
              </a:rPr>
              <a:t>if</a:t>
            </a:r>
            <a:r>
              <a:rPr lang="en-US" sz="3200" dirty="0">
                <a:solidFill>
                  <a:schemeClr val="bg1"/>
                </a:solidFill>
              </a:rPr>
              <a:t> it is </a:t>
            </a:r>
            <a:r>
              <a:rPr lang="en-US" sz="3200" dirty="0">
                <a:solidFill>
                  <a:srgbClr val="FF0000"/>
                </a:solidFill>
                <a:latin typeface="Comic Sans MS" panose="030F0902030302020204" pitchFamily="66" charset="0"/>
              </a:rPr>
              <a:t>confusing</a:t>
            </a:r>
            <a:r>
              <a:rPr lang="en-US" sz="3200" dirty="0">
                <a:solidFill>
                  <a:srgbClr val="FF0000"/>
                </a:solidFill>
              </a:rPr>
              <a:t> with a registered TM</a:t>
            </a:r>
            <a:r>
              <a:rPr lang="en-US" sz="3200" dirty="0">
                <a:solidFill>
                  <a:schemeClr val="bg1"/>
                </a:solidFill>
              </a:rPr>
              <a:t> (12(1)(d)) or TMs or Trade-Names (“TN’s”) that had been previously used or made known (see s. 16)</a:t>
            </a:r>
            <a:endParaRPr lang="en-CA" sz="3200" dirty="0">
              <a:solidFill>
                <a:schemeClr val="bg1"/>
              </a:solidFill>
            </a:endParaRPr>
          </a:p>
          <a:p>
            <a:pPr lvl="0">
              <a:lnSpc>
                <a:spcPct val="100000"/>
              </a:lnSpc>
            </a:pPr>
            <a:r>
              <a:rPr lang="en-US" sz="3200" dirty="0">
                <a:solidFill>
                  <a:srgbClr val="FF0000"/>
                </a:solidFill>
                <a:latin typeface="Comic Sans MS" panose="030F0902030302020204" pitchFamily="66" charset="0"/>
              </a:rPr>
              <a:t>Confusion</a:t>
            </a:r>
            <a:r>
              <a:rPr lang="en-US" sz="3200" dirty="0">
                <a:solidFill>
                  <a:schemeClr val="bg1"/>
                </a:solidFill>
              </a:rPr>
              <a:t> is also an </a:t>
            </a:r>
            <a:r>
              <a:rPr lang="en-US" sz="3200" dirty="0">
                <a:solidFill>
                  <a:srgbClr val="FFFF00"/>
                </a:solidFill>
              </a:rPr>
              <a:t>important part of infringement actions</a:t>
            </a:r>
            <a:r>
              <a:rPr lang="en-US" sz="3200" dirty="0">
                <a:solidFill>
                  <a:schemeClr val="bg1"/>
                </a:solidFill>
              </a:rPr>
              <a:t>. An action in infringement can be successfully brought where there is unauthorized use of a mark that is </a:t>
            </a:r>
            <a:r>
              <a:rPr lang="en-US" sz="3200" dirty="0">
                <a:solidFill>
                  <a:srgbClr val="FF0000"/>
                </a:solidFill>
                <a:latin typeface="Comic Sans MS" panose="030F0902030302020204" pitchFamily="66" charset="0"/>
              </a:rPr>
              <a:t>confusing</a:t>
            </a:r>
            <a:r>
              <a:rPr lang="en-US" sz="3200" dirty="0">
                <a:solidFill>
                  <a:schemeClr val="bg1"/>
                </a:solidFill>
              </a:rPr>
              <a:t> with a registered TM.</a:t>
            </a:r>
            <a:endParaRPr lang="en-CA" sz="3200" dirty="0">
              <a:solidFill>
                <a:schemeClr val="bg1"/>
              </a:solidFill>
            </a:endParaRP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74</a:t>
            </a:fld>
            <a:endParaRPr lang="en-US"/>
          </a:p>
        </p:txBody>
      </p:sp>
    </p:spTree>
    <p:extLst>
      <p:ext uri="{BB962C8B-B14F-4D97-AF65-F5344CB8AC3E}">
        <p14:creationId xmlns:p14="http://schemas.microsoft.com/office/powerpoint/2010/main" val="2305112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1511"/>
            <a:ext cx="8229600" cy="101194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225631" y="1484416"/>
            <a:ext cx="8775865" cy="4405744"/>
          </a:xfrm>
        </p:spPr>
        <p:txBody>
          <a:bodyPr>
            <a:normAutofit/>
          </a:bodyPr>
          <a:lstStyle/>
          <a:p>
            <a:pPr marL="0" lvl="0" indent="0">
              <a:lnSpc>
                <a:spcPct val="100000"/>
              </a:lnSpc>
              <a:buNone/>
            </a:pPr>
            <a:r>
              <a:rPr lang="en-US" sz="3200" b="1" dirty="0">
                <a:solidFill>
                  <a:schemeClr val="bg1"/>
                </a:solidFill>
              </a:rPr>
              <a:t>6. </a:t>
            </a:r>
            <a:r>
              <a:rPr lang="en-US" sz="3200" dirty="0">
                <a:solidFill>
                  <a:schemeClr val="bg1"/>
                </a:solidFill>
              </a:rPr>
              <a:t>(2) </a:t>
            </a:r>
            <a:r>
              <a:rPr lang="en-US" sz="3200" dirty="0">
                <a:solidFill>
                  <a:srgbClr val="FFFF00"/>
                </a:solidFill>
              </a:rPr>
              <a:t>The use of a trade-mark causes </a:t>
            </a:r>
            <a:r>
              <a:rPr lang="en-US" sz="3200" dirty="0">
                <a:solidFill>
                  <a:srgbClr val="FF0000"/>
                </a:solidFill>
                <a:latin typeface="Comic Sans MS" panose="030F0902030302020204" pitchFamily="66" charset="0"/>
              </a:rPr>
              <a:t>confusion</a:t>
            </a:r>
            <a:r>
              <a:rPr lang="en-US" sz="3200" dirty="0">
                <a:solidFill>
                  <a:srgbClr val="FFFF00"/>
                </a:solidFill>
              </a:rPr>
              <a:t> with another trade-mark </a:t>
            </a:r>
            <a:r>
              <a:rPr lang="en-US" sz="3200" dirty="0">
                <a:solidFill>
                  <a:schemeClr val="bg1"/>
                </a:solidFill>
              </a:rPr>
              <a:t>if the use of both trade-marks in the same area would be </a:t>
            </a:r>
            <a:r>
              <a:rPr lang="en-US" sz="3200" dirty="0">
                <a:solidFill>
                  <a:srgbClr val="FF0000"/>
                </a:solidFill>
              </a:rPr>
              <a:t>likely to lead to the inference that the goods or services associated with those trade-marks are manufactured, sold, leased, hired or performed by the same person</a:t>
            </a:r>
            <a:r>
              <a:rPr lang="en-US" sz="3200" dirty="0">
                <a:solidFill>
                  <a:schemeClr val="bg1"/>
                </a:solidFill>
              </a:rPr>
              <a:t>, whether or not the goods or services are of the same general class.</a:t>
            </a:r>
            <a:endParaRPr lang="en-CA" sz="3200" dirty="0">
              <a:solidFill>
                <a:schemeClr val="bg1"/>
              </a:solidFill>
            </a:endParaRP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75</a:t>
            </a:fld>
            <a:endParaRPr lang="en-US"/>
          </a:p>
        </p:txBody>
      </p:sp>
    </p:spTree>
    <p:extLst>
      <p:ext uri="{BB962C8B-B14F-4D97-AF65-F5344CB8AC3E}">
        <p14:creationId xmlns:p14="http://schemas.microsoft.com/office/powerpoint/2010/main" val="2528919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71332"/>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296883" y="967841"/>
            <a:ext cx="8716487" cy="4922319"/>
          </a:xfrm>
        </p:spPr>
        <p:txBody>
          <a:bodyPr>
            <a:normAutofit lnSpcReduction="10000"/>
          </a:bodyPr>
          <a:lstStyle/>
          <a:p>
            <a:pPr marL="0" lvl="0" indent="0">
              <a:lnSpc>
                <a:spcPct val="100000"/>
              </a:lnSpc>
              <a:buNone/>
            </a:pPr>
            <a:r>
              <a:rPr lang="en-US" sz="2200" b="1" dirty="0">
                <a:solidFill>
                  <a:srgbClr val="FFFF00"/>
                </a:solidFill>
              </a:rPr>
              <a:t>What to be considered </a:t>
            </a:r>
            <a:endParaRPr lang="en-CA" sz="2200" dirty="0">
              <a:solidFill>
                <a:srgbClr val="FFFF00"/>
              </a:solidFill>
            </a:endParaRPr>
          </a:p>
          <a:p>
            <a:pPr marL="0" lvl="0" indent="0">
              <a:lnSpc>
                <a:spcPct val="100000"/>
              </a:lnSpc>
              <a:buNone/>
            </a:pPr>
            <a:r>
              <a:rPr lang="en-US" sz="2200" b="1" dirty="0">
                <a:solidFill>
                  <a:schemeClr val="bg1"/>
                </a:solidFill>
              </a:rPr>
              <a:t>6. </a:t>
            </a:r>
            <a:r>
              <a:rPr lang="en-US" sz="2200" dirty="0">
                <a:solidFill>
                  <a:schemeClr val="bg1"/>
                </a:solidFill>
              </a:rPr>
              <a:t>(5) </a:t>
            </a:r>
            <a:r>
              <a:rPr lang="en-US" sz="2200" dirty="0">
                <a:solidFill>
                  <a:srgbClr val="FFFF00"/>
                </a:solidFill>
              </a:rPr>
              <a:t>In determining whether </a:t>
            </a:r>
            <a:r>
              <a:rPr lang="en-US" sz="2200" dirty="0">
                <a:solidFill>
                  <a:schemeClr val="bg1"/>
                </a:solidFill>
              </a:rPr>
              <a:t>trade-marks or trade-names are </a:t>
            </a:r>
            <a:r>
              <a:rPr lang="en-US" sz="2200" dirty="0">
                <a:solidFill>
                  <a:srgbClr val="FF0000"/>
                </a:solidFill>
                <a:latin typeface="Comic Sans MS" panose="030F0902030302020204" pitchFamily="66" charset="0"/>
              </a:rPr>
              <a:t>confusing</a:t>
            </a:r>
            <a:r>
              <a:rPr lang="en-US" sz="2200" dirty="0">
                <a:solidFill>
                  <a:schemeClr val="bg1"/>
                </a:solidFill>
              </a:rPr>
              <a:t>, the court or the Registrar, as the case may be, shall have regard to all the surrounding circumstances including</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a</a:t>
            </a:r>
            <a:r>
              <a:rPr lang="en-US" sz="2200" dirty="0">
                <a:solidFill>
                  <a:schemeClr val="bg1"/>
                </a:solidFill>
              </a:rPr>
              <a:t>) the </a:t>
            </a:r>
            <a:r>
              <a:rPr lang="en-US" sz="2200" dirty="0">
                <a:solidFill>
                  <a:srgbClr val="FFFF00"/>
                </a:solidFill>
              </a:rPr>
              <a:t>inherent distinctiveness of the trade-marks </a:t>
            </a:r>
            <a:r>
              <a:rPr lang="en-US" sz="2200" dirty="0">
                <a:solidFill>
                  <a:schemeClr val="bg1"/>
                </a:solidFill>
              </a:rPr>
              <a:t>or trade-names and the extent to which they have become known;</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b</a:t>
            </a:r>
            <a:r>
              <a:rPr lang="en-US" sz="2200" dirty="0">
                <a:solidFill>
                  <a:schemeClr val="bg1"/>
                </a:solidFill>
              </a:rPr>
              <a:t>) the </a:t>
            </a:r>
            <a:r>
              <a:rPr lang="en-US" sz="2200" dirty="0">
                <a:solidFill>
                  <a:srgbClr val="FFFF00"/>
                </a:solidFill>
              </a:rPr>
              <a:t>length of time </a:t>
            </a:r>
            <a:r>
              <a:rPr lang="en-US" sz="2200" dirty="0">
                <a:solidFill>
                  <a:schemeClr val="bg1"/>
                </a:solidFill>
              </a:rPr>
              <a:t>the trade-marks or trade-names have been </a:t>
            </a:r>
            <a:r>
              <a:rPr lang="en-US" sz="2200" dirty="0">
                <a:solidFill>
                  <a:srgbClr val="FFFF00"/>
                </a:solidFill>
              </a:rPr>
              <a:t>in use</a:t>
            </a:r>
            <a:r>
              <a:rPr lang="en-US" sz="2200" dirty="0">
                <a:solidFill>
                  <a:schemeClr val="bg1"/>
                </a:solidFill>
              </a:rPr>
              <a:t>;</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c</a:t>
            </a:r>
            <a:r>
              <a:rPr lang="en-US" sz="2200" dirty="0">
                <a:solidFill>
                  <a:schemeClr val="bg1"/>
                </a:solidFill>
              </a:rPr>
              <a:t>) the </a:t>
            </a:r>
            <a:r>
              <a:rPr lang="en-US" sz="2200" dirty="0">
                <a:solidFill>
                  <a:srgbClr val="FFFF00"/>
                </a:solidFill>
              </a:rPr>
              <a:t>nature of the goods, services or business</a:t>
            </a:r>
            <a:r>
              <a:rPr lang="en-US" sz="2200" dirty="0">
                <a:solidFill>
                  <a:schemeClr val="bg1"/>
                </a:solidFill>
              </a:rPr>
              <a:t>;</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d</a:t>
            </a:r>
            <a:r>
              <a:rPr lang="en-US" sz="2200" dirty="0">
                <a:solidFill>
                  <a:schemeClr val="bg1"/>
                </a:solidFill>
              </a:rPr>
              <a:t>) the </a:t>
            </a:r>
            <a:r>
              <a:rPr lang="en-US" sz="2200" dirty="0">
                <a:solidFill>
                  <a:srgbClr val="FFFF00"/>
                </a:solidFill>
              </a:rPr>
              <a:t>nature of the trade</a:t>
            </a:r>
            <a:r>
              <a:rPr lang="en-US" sz="2200" dirty="0">
                <a:solidFill>
                  <a:schemeClr val="bg1"/>
                </a:solidFill>
              </a:rPr>
              <a:t>; </a:t>
            </a:r>
            <a:r>
              <a:rPr lang="en-US" sz="2200" dirty="0">
                <a:solidFill>
                  <a:srgbClr val="FF0000"/>
                </a:solidFill>
              </a:rPr>
              <a:t>and</a:t>
            </a:r>
            <a:endParaRPr lang="en-CA" sz="2200" dirty="0">
              <a:solidFill>
                <a:srgbClr val="FF0000"/>
              </a:solidFill>
            </a:endParaRPr>
          </a:p>
          <a:p>
            <a:pPr marL="457200" lvl="1" indent="0">
              <a:lnSpc>
                <a:spcPct val="100000"/>
              </a:lnSpc>
              <a:buNone/>
            </a:pPr>
            <a:r>
              <a:rPr lang="en-US" sz="2200" dirty="0">
                <a:solidFill>
                  <a:schemeClr val="bg1"/>
                </a:solidFill>
              </a:rPr>
              <a:t>		(</a:t>
            </a:r>
            <a:r>
              <a:rPr lang="en-US" sz="2200" i="1" dirty="0">
                <a:solidFill>
                  <a:schemeClr val="bg1"/>
                </a:solidFill>
              </a:rPr>
              <a:t>e</a:t>
            </a:r>
            <a:r>
              <a:rPr lang="en-US" sz="2200" dirty="0">
                <a:solidFill>
                  <a:schemeClr val="bg1"/>
                </a:solidFill>
              </a:rPr>
              <a:t>) the </a:t>
            </a:r>
            <a:r>
              <a:rPr lang="en-US" sz="2200" dirty="0">
                <a:solidFill>
                  <a:srgbClr val="FFFF00"/>
                </a:solidFill>
              </a:rPr>
              <a:t>degree of resemblance </a:t>
            </a:r>
            <a:r>
              <a:rPr lang="en-US" sz="2200" dirty="0">
                <a:solidFill>
                  <a:schemeClr val="bg1"/>
                </a:solidFill>
              </a:rPr>
              <a:t>between the trade-marks or trade-names </a:t>
            </a:r>
            <a:r>
              <a:rPr lang="en-US" sz="2200" dirty="0">
                <a:solidFill>
                  <a:srgbClr val="FF0000"/>
                </a:solidFill>
              </a:rPr>
              <a:t>in</a:t>
            </a:r>
            <a:r>
              <a:rPr lang="en-US" sz="2200" dirty="0">
                <a:solidFill>
                  <a:schemeClr val="bg1"/>
                </a:solidFill>
              </a:rPr>
              <a:t> </a:t>
            </a:r>
            <a:r>
              <a:rPr lang="en-US" sz="2200" dirty="0">
                <a:solidFill>
                  <a:srgbClr val="FFFF00"/>
                </a:solidFill>
              </a:rPr>
              <a:t>appearance</a:t>
            </a:r>
            <a:r>
              <a:rPr lang="en-US" sz="2200" dirty="0">
                <a:solidFill>
                  <a:schemeClr val="bg1"/>
                </a:solidFill>
              </a:rPr>
              <a:t> or </a:t>
            </a:r>
            <a:r>
              <a:rPr lang="en-US" sz="2200" dirty="0">
                <a:solidFill>
                  <a:srgbClr val="FFFF00"/>
                </a:solidFill>
              </a:rPr>
              <a:t>sound</a:t>
            </a:r>
            <a:r>
              <a:rPr lang="en-US" sz="2200" dirty="0">
                <a:solidFill>
                  <a:schemeClr val="bg1"/>
                </a:solidFill>
              </a:rPr>
              <a:t> or in the </a:t>
            </a:r>
            <a:r>
              <a:rPr lang="en-US" sz="2200" dirty="0">
                <a:solidFill>
                  <a:srgbClr val="FFFF00"/>
                </a:solidFill>
              </a:rPr>
              <a:t>ideas </a:t>
            </a:r>
            <a:r>
              <a:rPr lang="en-US" sz="2200" dirty="0">
                <a:solidFill>
                  <a:schemeClr val="bg1"/>
                </a:solidFill>
              </a:rPr>
              <a:t>suggested by them.</a:t>
            </a:r>
            <a:endParaRPr lang="en-CA" sz="2200" dirty="0">
              <a:solidFill>
                <a:schemeClr val="bg1"/>
              </a:solidFill>
            </a:endParaRPr>
          </a:p>
          <a:p>
            <a:pPr marL="0" lvl="0" indent="0">
              <a:buNone/>
            </a:pPr>
            <a:r>
              <a:rPr lang="en-US" dirty="0"/>
              <a:t>		</a:t>
            </a:r>
            <a:endParaRPr lang="en-CA" sz="1600" dirty="0"/>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76</a:t>
            </a:fld>
            <a:endParaRPr lang="en-US"/>
          </a:p>
        </p:txBody>
      </p:sp>
    </p:spTree>
    <p:extLst>
      <p:ext uri="{BB962C8B-B14F-4D97-AF65-F5344CB8AC3E}">
        <p14:creationId xmlns:p14="http://schemas.microsoft.com/office/powerpoint/2010/main" val="2643802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ACEF-B680-2B40-BC27-CAD372C8DAC2}"/>
              </a:ext>
            </a:extLst>
          </p:cNvPr>
          <p:cNvSpPr>
            <a:spLocks noGrp="1"/>
          </p:cNvSpPr>
          <p:nvPr>
            <p:ph type="title"/>
          </p:nvPr>
        </p:nvSpPr>
        <p:spPr>
          <a:xfrm>
            <a:off x="457200" y="113123"/>
            <a:ext cx="8469984" cy="1442300"/>
          </a:xfrm>
        </p:spPr>
        <p:txBody>
          <a:bodyPr>
            <a:noAutofit/>
          </a:bodyPr>
          <a:lstStyle/>
          <a:p>
            <a:pPr>
              <a:lnSpc>
                <a:spcPct val="100000"/>
              </a:lnSpc>
            </a:pPr>
            <a:r>
              <a:rPr lang="en-US" sz="4400" b="1" dirty="0">
                <a:solidFill>
                  <a:srgbClr val="FFFF00"/>
                </a:solidFill>
              </a:rPr>
              <a:t>Trademarks</a:t>
            </a:r>
            <a:r>
              <a:rPr lang="en-US" sz="4400" b="1" dirty="0">
                <a:solidFill>
                  <a:srgbClr val="FF0000"/>
                </a:solidFill>
              </a:rPr>
              <a:t>:</a:t>
            </a:r>
            <a:r>
              <a:rPr lang="en-US" sz="4400" b="1" dirty="0">
                <a:solidFill>
                  <a:srgbClr val="FFFF00"/>
                </a:solidFill>
              </a:rPr>
              <a:t> </a:t>
            </a:r>
            <a:r>
              <a:rPr lang="en-US" sz="4400" dirty="0">
                <a:solidFill>
                  <a:schemeClr val="bg1"/>
                </a:solidFill>
              </a:rPr>
              <a:t>Infringement </a:t>
            </a:r>
            <a:br>
              <a:rPr lang="en-US" sz="4400" dirty="0">
                <a:solidFill>
                  <a:schemeClr val="bg1"/>
                </a:solidFill>
              </a:rPr>
            </a:br>
            <a:r>
              <a:rPr lang="en-US" sz="4400" dirty="0">
                <a:solidFill>
                  <a:schemeClr val="bg1"/>
                </a:solidFill>
              </a:rPr>
              <a:t>         </a:t>
            </a:r>
            <a:r>
              <a:rPr lang="en-US" sz="4400" dirty="0">
                <a:solidFill>
                  <a:srgbClr val="FF0000"/>
                </a:solidFill>
              </a:rPr>
              <a:t>–</a:t>
            </a:r>
            <a:r>
              <a:rPr lang="en-US" sz="4400" dirty="0">
                <a:solidFill>
                  <a:schemeClr val="bg1"/>
                </a:solidFill>
              </a:rPr>
              <a:t> </a:t>
            </a:r>
            <a:r>
              <a:rPr lang="en-US" sz="4400" dirty="0">
                <a:solidFill>
                  <a:srgbClr val="FFFF00"/>
                </a:solidFill>
              </a:rPr>
              <a:t>the law today</a:t>
            </a:r>
            <a:endParaRPr lang="en-US" sz="4400" dirty="0"/>
          </a:p>
        </p:txBody>
      </p:sp>
      <p:sp>
        <p:nvSpPr>
          <p:cNvPr id="3" name="Content Placeholder 2">
            <a:extLst>
              <a:ext uri="{FF2B5EF4-FFF2-40B4-BE49-F238E27FC236}">
                <a16:creationId xmlns:a16="http://schemas.microsoft.com/office/drawing/2014/main" id="{DF1087AA-16E8-5B4D-A8DE-3E5EF72144BB}"/>
              </a:ext>
            </a:extLst>
          </p:cNvPr>
          <p:cNvSpPr>
            <a:spLocks noGrp="1"/>
          </p:cNvSpPr>
          <p:nvPr>
            <p:ph sz="quarter" idx="10"/>
          </p:nvPr>
        </p:nvSpPr>
        <p:spPr>
          <a:xfrm>
            <a:off x="457199" y="1734532"/>
            <a:ext cx="8592533" cy="4138367"/>
          </a:xfrm>
        </p:spPr>
        <p:txBody>
          <a:bodyPr>
            <a:normAutofit fontScale="32500" lnSpcReduction="20000"/>
          </a:bodyPr>
          <a:lstStyle/>
          <a:p>
            <a:pPr marL="0" indent="0">
              <a:lnSpc>
                <a:spcPct val="120000"/>
              </a:lnSpc>
              <a:buNone/>
            </a:pPr>
            <a:r>
              <a:rPr lang="en-CA" sz="11100" b="1" dirty="0">
                <a:solidFill>
                  <a:srgbClr val="FFFF00"/>
                </a:solidFill>
              </a:rPr>
              <a:t>SUMMARY</a:t>
            </a:r>
            <a:br>
              <a:rPr lang="en-CA" sz="11100" dirty="0">
                <a:solidFill>
                  <a:schemeClr val="bg1"/>
                </a:solidFill>
              </a:rPr>
            </a:br>
            <a:r>
              <a:rPr lang="en-CA" sz="11100" dirty="0">
                <a:solidFill>
                  <a:srgbClr val="FF0000"/>
                </a:solidFill>
              </a:rPr>
              <a:t>1</a:t>
            </a:r>
            <a:r>
              <a:rPr lang="en-CA" sz="11100" dirty="0">
                <a:solidFill>
                  <a:schemeClr val="bg1"/>
                </a:solidFill>
              </a:rPr>
              <a:t>. </a:t>
            </a:r>
            <a:r>
              <a:rPr lang="en-CA" sz="11100" dirty="0">
                <a:solidFill>
                  <a:srgbClr val="FFFF00"/>
                </a:solidFill>
              </a:rPr>
              <a:t>Emphasizing differences in services </a:t>
            </a:r>
            <a:r>
              <a:rPr lang="en-CA" sz="11100" dirty="0">
                <a:solidFill>
                  <a:schemeClr val="bg1"/>
                </a:solidFill>
              </a:rPr>
              <a:t>and products is </a:t>
            </a:r>
            <a:r>
              <a:rPr lang="en-CA" sz="11100" dirty="0">
                <a:solidFill>
                  <a:srgbClr val="FF0000"/>
                </a:solidFill>
              </a:rPr>
              <a:t>fine</a:t>
            </a:r>
            <a:r>
              <a:rPr lang="en-CA" sz="11100" dirty="0">
                <a:solidFill>
                  <a:schemeClr val="bg1"/>
                </a:solidFill>
              </a:rPr>
              <a:t> according to s. 22. </a:t>
            </a:r>
            <a:br>
              <a:rPr lang="en-CA" sz="11100" dirty="0">
                <a:solidFill>
                  <a:schemeClr val="bg1"/>
                </a:solidFill>
              </a:rPr>
            </a:br>
            <a:r>
              <a:rPr lang="en-CA" sz="11100" dirty="0">
                <a:solidFill>
                  <a:srgbClr val="FF0000"/>
                </a:solidFill>
              </a:rPr>
              <a:t>2</a:t>
            </a:r>
            <a:r>
              <a:rPr lang="en-CA" sz="11100" dirty="0">
                <a:solidFill>
                  <a:schemeClr val="bg1"/>
                </a:solidFill>
              </a:rPr>
              <a:t>. It is when trying to a</a:t>
            </a:r>
            <a:r>
              <a:rPr lang="en-CA" sz="11100" dirty="0">
                <a:solidFill>
                  <a:srgbClr val="FFFF00"/>
                </a:solidFill>
              </a:rPr>
              <a:t>ppropriate the value of goodwill by emphasizing </a:t>
            </a:r>
            <a:r>
              <a:rPr lang="en-CA" sz="11100" dirty="0">
                <a:solidFill>
                  <a:schemeClr val="bg1"/>
                </a:solidFill>
              </a:rPr>
              <a:t>the </a:t>
            </a:r>
            <a:r>
              <a:rPr lang="en-CA" sz="11100" dirty="0">
                <a:solidFill>
                  <a:srgbClr val="FFFF00"/>
                </a:solidFill>
              </a:rPr>
              <a:t>similarities</a:t>
            </a:r>
            <a:r>
              <a:rPr lang="en-CA" sz="11100" dirty="0">
                <a:solidFill>
                  <a:schemeClr val="bg1"/>
                </a:solidFill>
              </a:rPr>
              <a:t> between products, the use would </a:t>
            </a:r>
            <a:r>
              <a:rPr lang="en-CA" sz="11100" dirty="0">
                <a:solidFill>
                  <a:srgbClr val="FF0000"/>
                </a:solidFill>
              </a:rPr>
              <a:t>run afoul </a:t>
            </a:r>
            <a:r>
              <a:rPr lang="en-CA" sz="11100" dirty="0">
                <a:solidFill>
                  <a:schemeClr val="bg1"/>
                </a:solidFill>
              </a:rPr>
              <a:t>of s. 22. </a:t>
            </a:r>
            <a:br>
              <a:rPr lang="en-CA" dirty="0">
                <a:solidFill>
                  <a:schemeClr val="bg1"/>
                </a:solidFill>
              </a:rPr>
            </a:br>
            <a:endParaRPr lang="en-US" dirty="0"/>
          </a:p>
        </p:txBody>
      </p:sp>
    </p:spTree>
    <p:extLst>
      <p:ext uri="{BB962C8B-B14F-4D97-AF65-F5344CB8AC3E}">
        <p14:creationId xmlns:p14="http://schemas.microsoft.com/office/powerpoint/2010/main" val="18516667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79109" y="688157"/>
            <a:ext cx="8964891" cy="5891751"/>
          </a:xfrm>
        </p:spPr>
        <p:txBody>
          <a:bodyPr>
            <a:noAutofit/>
          </a:bodyPr>
          <a:lstStyle/>
          <a:p>
            <a:pPr marL="0" indent="0">
              <a:lnSpc>
                <a:spcPct val="120000"/>
              </a:lnSpc>
              <a:buNone/>
            </a:pPr>
            <a:r>
              <a:rPr lang="en-US" i="1" dirty="0">
                <a:solidFill>
                  <a:srgbClr val="00B0F0"/>
                </a:solidFill>
              </a:rPr>
              <a:t>Veuve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r>
              <a:rPr lang="en-CA" dirty="0">
                <a:solidFill>
                  <a:schemeClr val="bg1"/>
                </a:solidFill>
              </a:rPr>
              <a:t> </a:t>
            </a:r>
          </a:p>
          <a:p>
            <a:pPr marL="0" indent="0">
              <a:lnSpc>
                <a:spcPct val="120000"/>
              </a:lnSpc>
              <a:buNone/>
            </a:pPr>
            <a:r>
              <a:rPr lang="en-CA" b="1" dirty="0">
                <a:solidFill>
                  <a:srgbClr val="FFFF00"/>
                </a:solidFill>
              </a:rPr>
              <a:t>How does the SCC keep this “super weapon” in check?</a:t>
            </a:r>
            <a:r>
              <a:rPr lang="en-CA" b="1" dirty="0">
                <a:solidFill>
                  <a:schemeClr val="bg1"/>
                </a:solidFill>
              </a:rPr>
              <a:t> </a:t>
            </a:r>
            <a:endParaRPr lang="en-CA" dirty="0">
              <a:solidFill>
                <a:schemeClr val="bg1"/>
              </a:solidFill>
            </a:endParaRPr>
          </a:p>
          <a:p>
            <a:pPr>
              <a:lnSpc>
                <a:spcPct val="120000"/>
              </a:lnSpc>
            </a:pPr>
            <a:r>
              <a:rPr lang="en-CA" dirty="0">
                <a:solidFill>
                  <a:schemeClr val="bg1"/>
                </a:solidFill>
              </a:rPr>
              <a:t>SCC says - because of its status as a super weapon, any… </a:t>
            </a:r>
          </a:p>
          <a:p>
            <a:pPr lvl="1">
              <a:lnSpc>
                <a:spcPct val="120000"/>
              </a:lnSpc>
            </a:pPr>
            <a:r>
              <a:rPr lang="en-CA" dirty="0">
                <a:solidFill>
                  <a:schemeClr val="bg1"/>
                </a:solidFill>
              </a:rPr>
              <a:t>Dilution should be proved by evidence</a:t>
            </a:r>
          </a:p>
          <a:p>
            <a:pPr lvl="1">
              <a:lnSpc>
                <a:spcPct val="120000"/>
              </a:lnSpc>
            </a:pPr>
            <a:r>
              <a:rPr lang="en-CA" dirty="0">
                <a:solidFill>
                  <a:schemeClr val="bg1"/>
                </a:solidFill>
              </a:rPr>
              <a:t>Courts should separate any anti-dilution claim into its discrete elements and require proof for each of those elements. </a:t>
            </a:r>
          </a:p>
        </p:txBody>
      </p:sp>
      <p:sp>
        <p:nvSpPr>
          <p:cNvPr id="4" name="Slide Number Placeholder 3"/>
          <p:cNvSpPr>
            <a:spLocks noGrp="1"/>
          </p:cNvSpPr>
          <p:nvPr>
            <p:ph type="sldNum" sz="quarter" idx="12"/>
          </p:nvPr>
        </p:nvSpPr>
        <p:spPr/>
        <p:txBody>
          <a:bodyPr/>
          <a:lstStyle/>
          <a:p>
            <a:fld id="{600857A6-B069-5747-8C2C-4237D03FF20B}" type="slidenum">
              <a:rPr lang="en-US" smtClean="0"/>
              <a:t>78</a:t>
            </a:fld>
            <a:endParaRPr lang="en-US"/>
          </a:p>
        </p:txBody>
      </p:sp>
      <p:pic>
        <p:nvPicPr>
          <p:cNvPr id="5" name="Picture 4" descr="A airplane that is parked on the side of a building&#10;&#10;Description automatically generated">
            <a:extLst>
              <a:ext uri="{FF2B5EF4-FFF2-40B4-BE49-F238E27FC236}">
                <a16:creationId xmlns:a16="http://schemas.microsoft.com/office/drawing/2014/main" id="{F3E209DF-A46E-D54A-B9FB-B25C7CD43C30}"/>
              </a:ext>
            </a:extLst>
          </p:cNvPr>
          <p:cNvPicPr>
            <a:picLocks noChangeAspect="1"/>
          </p:cNvPicPr>
          <p:nvPr/>
        </p:nvPicPr>
        <p:blipFill>
          <a:blip r:embed="rId3"/>
          <a:stretch>
            <a:fillRect/>
          </a:stretch>
        </p:blipFill>
        <p:spPr>
          <a:xfrm>
            <a:off x="2286000" y="3617536"/>
            <a:ext cx="4571999" cy="2188470"/>
          </a:xfrm>
          <a:prstGeom prst="rect">
            <a:avLst/>
          </a:prstGeom>
        </p:spPr>
      </p:pic>
    </p:spTree>
    <p:extLst>
      <p:ext uri="{BB962C8B-B14F-4D97-AF65-F5344CB8AC3E}">
        <p14:creationId xmlns:p14="http://schemas.microsoft.com/office/powerpoint/2010/main" val="589248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663"/>
            <a:ext cx="8229600" cy="67747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 </a:t>
            </a:r>
            <a:r>
              <a:rPr lang="en-US" b="1" dirty="0"/>
              <a:t>	</a:t>
            </a:r>
          </a:p>
        </p:txBody>
      </p:sp>
      <p:sp>
        <p:nvSpPr>
          <p:cNvPr id="2" name="Content Placeholder 1"/>
          <p:cNvSpPr>
            <a:spLocks noGrp="1"/>
          </p:cNvSpPr>
          <p:nvPr>
            <p:ph idx="1"/>
          </p:nvPr>
        </p:nvSpPr>
        <p:spPr>
          <a:xfrm>
            <a:off x="457199" y="976481"/>
            <a:ext cx="8554825" cy="4773062"/>
          </a:xfrm>
        </p:spPr>
        <p:txBody>
          <a:bodyPr>
            <a:noAutofit/>
          </a:bodyPr>
          <a:lstStyle/>
          <a:p>
            <a:pPr marL="0" indent="0">
              <a:lnSpc>
                <a:spcPct val="100000"/>
              </a:lnSpc>
              <a:buNone/>
            </a:pPr>
            <a:r>
              <a:rPr lang="en-US" sz="2400" b="1" dirty="0">
                <a:solidFill>
                  <a:srgbClr val="FFFF00"/>
                </a:solidFill>
              </a:rPr>
              <a:t>Remedies</a:t>
            </a:r>
          </a:p>
          <a:p>
            <a:pPr>
              <a:lnSpc>
                <a:spcPct val="100000"/>
              </a:lnSpc>
            </a:pPr>
            <a:r>
              <a:rPr lang="en-US" sz="2400" dirty="0">
                <a:solidFill>
                  <a:schemeClr val="bg1"/>
                </a:solidFill>
              </a:rPr>
              <a:t>See s. 53.2 (read together w. s. 2, “</a:t>
            </a:r>
            <a:r>
              <a:rPr lang="en-US" sz="2400" dirty="0">
                <a:solidFill>
                  <a:srgbClr val="FFFF00"/>
                </a:solidFill>
              </a:rPr>
              <a:t>interested person</a:t>
            </a:r>
            <a:r>
              <a:rPr lang="en-US" sz="2400" dirty="0">
                <a:solidFill>
                  <a:schemeClr val="bg1"/>
                </a:solidFill>
              </a:rPr>
              <a:t>”)</a:t>
            </a:r>
          </a:p>
          <a:p>
            <a:pPr>
              <a:lnSpc>
                <a:spcPct val="100000"/>
              </a:lnSpc>
            </a:pPr>
            <a:r>
              <a:rPr lang="en-US" sz="2400" dirty="0">
                <a:solidFill>
                  <a:srgbClr val="FFFF00"/>
                </a:solidFill>
              </a:rPr>
              <a:t>Including</a:t>
            </a:r>
            <a:r>
              <a:rPr lang="en-US" sz="2400" dirty="0">
                <a:solidFill>
                  <a:srgbClr val="FF0000"/>
                </a:solidFill>
              </a:rPr>
              <a:t>:</a:t>
            </a:r>
          </a:p>
          <a:p>
            <a:pPr marL="971550" lvl="1" indent="-457200">
              <a:lnSpc>
                <a:spcPct val="100000"/>
              </a:lnSpc>
              <a:buFont typeface="+mj-lt"/>
              <a:buAutoNum type="arabicPeriod"/>
            </a:pPr>
            <a:r>
              <a:rPr lang="en-US" sz="2400" dirty="0">
                <a:solidFill>
                  <a:srgbClr val="FFFF00"/>
                </a:solidFill>
              </a:rPr>
              <a:t>Injunctions</a:t>
            </a:r>
            <a:r>
              <a:rPr lang="en-US" sz="2400" dirty="0">
                <a:solidFill>
                  <a:schemeClr val="bg1"/>
                </a:solidFill>
              </a:rPr>
              <a:t> (interlocutory or permanent)</a:t>
            </a:r>
          </a:p>
          <a:p>
            <a:pPr marL="971550" lvl="1" indent="-457200">
              <a:lnSpc>
                <a:spcPct val="100000"/>
              </a:lnSpc>
              <a:buFont typeface="+mj-lt"/>
              <a:buAutoNum type="arabicPeriod"/>
            </a:pPr>
            <a:r>
              <a:rPr lang="en-US" sz="2400" dirty="0">
                <a:solidFill>
                  <a:srgbClr val="FFFF00"/>
                </a:solidFill>
              </a:rPr>
              <a:t>Damages</a:t>
            </a:r>
            <a:r>
              <a:rPr lang="en-US" sz="2400" dirty="0">
                <a:solidFill>
                  <a:schemeClr val="bg1"/>
                </a:solidFill>
              </a:rPr>
              <a:t> compensating for lost sales, damage to goodwill, loss of control of reputation</a:t>
            </a:r>
          </a:p>
          <a:p>
            <a:pPr marL="971550" lvl="1" indent="-457200">
              <a:lnSpc>
                <a:spcPct val="100000"/>
              </a:lnSpc>
              <a:buFont typeface="+mj-lt"/>
              <a:buAutoNum type="arabicPeriod"/>
            </a:pPr>
            <a:r>
              <a:rPr lang="en-US" sz="2400" dirty="0">
                <a:solidFill>
                  <a:schemeClr val="bg1"/>
                </a:solidFill>
              </a:rPr>
              <a:t>Accounting of </a:t>
            </a:r>
            <a:r>
              <a:rPr lang="en-US" sz="2400" dirty="0">
                <a:solidFill>
                  <a:srgbClr val="FFFF00"/>
                </a:solidFill>
              </a:rPr>
              <a:t>profits</a:t>
            </a:r>
            <a:r>
              <a:rPr lang="en-US" sz="2400" dirty="0">
                <a:solidFill>
                  <a:schemeClr val="bg1"/>
                </a:solidFill>
              </a:rPr>
              <a:t> (alternative to damages)</a:t>
            </a:r>
          </a:p>
          <a:p>
            <a:pPr marL="971550" lvl="1" indent="-457200">
              <a:lnSpc>
                <a:spcPct val="100000"/>
              </a:lnSpc>
              <a:buFont typeface="+mj-lt"/>
              <a:buAutoNum type="arabicPeriod"/>
            </a:pPr>
            <a:r>
              <a:rPr lang="en-US" sz="2400" dirty="0">
                <a:solidFill>
                  <a:srgbClr val="FFFF00"/>
                </a:solidFill>
              </a:rPr>
              <a:t>Destruction of </a:t>
            </a:r>
            <a:r>
              <a:rPr lang="en-US" sz="2400" dirty="0">
                <a:solidFill>
                  <a:schemeClr val="bg1"/>
                </a:solidFill>
              </a:rPr>
              <a:t>offending </a:t>
            </a:r>
            <a:r>
              <a:rPr lang="en-US" sz="2400" dirty="0">
                <a:solidFill>
                  <a:srgbClr val="FFFF00"/>
                </a:solidFill>
              </a:rPr>
              <a:t>materials</a:t>
            </a:r>
          </a:p>
          <a:p>
            <a:pPr marL="971550" lvl="1" indent="-457200">
              <a:lnSpc>
                <a:spcPct val="100000"/>
              </a:lnSpc>
              <a:buFont typeface="+mj-lt"/>
              <a:buAutoNum type="arabicPeriod"/>
            </a:pPr>
            <a:r>
              <a:rPr lang="en-US" sz="2400" dirty="0">
                <a:solidFill>
                  <a:srgbClr val="FFFF00"/>
                </a:solidFill>
              </a:rPr>
              <a:t>Removal of mark </a:t>
            </a:r>
            <a:r>
              <a:rPr lang="en-US" sz="2400" dirty="0">
                <a:solidFill>
                  <a:schemeClr val="bg1"/>
                </a:solidFill>
              </a:rPr>
              <a:t>from wares</a:t>
            </a:r>
          </a:p>
          <a:p>
            <a:pPr marL="971550" lvl="1" indent="-457200">
              <a:lnSpc>
                <a:spcPct val="100000"/>
              </a:lnSpc>
              <a:buFont typeface="+mj-lt"/>
              <a:buAutoNum type="arabicPeriod"/>
            </a:pPr>
            <a:r>
              <a:rPr lang="en-US" sz="2400" dirty="0">
                <a:solidFill>
                  <a:srgbClr val="FFFF00"/>
                </a:solidFill>
              </a:rPr>
              <a:t>Concealment of mark </a:t>
            </a:r>
            <a:r>
              <a:rPr lang="en-US" sz="2400" dirty="0">
                <a:solidFill>
                  <a:schemeClr val="bg1"/>
                </a:solidFill>
              </a:rPr>
              <a:t>on wares</a:t>
            </a:r>
          </a:p>
          <a:p>
            <a:pPr marL="971550" lvl="1" indent="-457200">
              <a:lnSpc>
                <a:spcPct val="100000"/>
              </a:lnSpc>
              <a:buFont typeface="+mj-lt"/>
              <a:buAutoNum type="arabicPeriod"/>
            </a:pPr>
            <a:r>
              <a:rPr lang="en-US" sz="2400" dirty="0">
                <a:solidFill>
                  <a:srgbClr val="FFFF00"/>
                </a:solidFill>
              </a:rPr>
              <a:t>Punitive damages </a:t>
            </a:r>
            <a:r>
              <a:rPr lang="en-US" sz="2400" dirty="0">
                <a:solidFill>
                  <a:schemeClr val="bg1"/>
                </a:solidFill>
              </a:rPr>
              <a:t>(in certain circumstances)</a:t>
            </a:r>
          </a:p>
        </p:txBody>
      </p:sp>
      <p:sp>
        <p:nvSpPr>
          <p:cNvPr id="4" name="Slide Number Placeholder 3"/>
          <p:cNvSpPr>
            <a:spLocks noGrp="1"/>
          </p:cNvSpPr>
          <p:nvPr>
            <p:ph type="sldNum" sz="quarter" idx="12"/>
          </p:nvPr>
        </p:nvSpPr>
        <p:spPr/>
        <p:txBody>
          <a:bodyPr/>
          <a:lstStyle/>
          <a:p>
            <a:fld id="{600857A6-B069-5747-8C2C-4237D03FF20B}" type="slidenum">
              <a:rPr lang="en-US" smtClean="0"/>
              <a:t>79</a:t>
            </a:fld>
            <a:endParaRPr lang="en-US"/>
          </a:p>
        </p:txBody>
      </p:sp>
    </p:spTree>
    <p:extLst>
      <p:ext uri="{BB962C8B-B14F-4D97-AF65-F5344CB8AC3E}">
        <p14:creationId xmlns:p14="http://schemas.microsoft.com/office/powerpoint/2010/main" val="63648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864427"/>
            <a:ext cx="8229600" cy="3788228"/>
          </a:xfrm>
        </p:spPr>
        <p:txBody>
          <a:bodyPr>
            <a:normAutofit/>
          </a:bodyPr>
          <a:lstStyle/>
          <a:p>
            <a:pPr marL="0" indent="0" algn="ctr">
              <a:buNone/>
            </a:pPr>
            <a:r>
              <a:rPr lang="en-CA" sz="9600" b="1" dirty="0">
                <a:solidFill>
                  <a:srgbClr val="FFFF00"/>
                </a:solidFill>
              </a:rPr>
              <a:t>Evaluation</a:t>
            </a:r>
          </a:p>
          <a:p>
            <a:pPr marL="0" indent="0" algn="ctr">
              <a:buNone/>
            </a:pPr>
            <a:r>
              <a:rPr lang="en-CA" sz="4000" b="1" dirty="0">
                <a:solidFill>
                  <a:schemeClr val="bg1"/>
                </a:solidFill>
                <a:latin typeface="+mn-lt"/>
              </a:rPr>
              <a:t>(LLMCL students extra)</a:t>
            </a:r>
            <a:r>
              <a:rPr lang="en-CA" sz="9600" b="1" dirty="0">
                <a:solidFill>
                  <a:srgbClr val="FFFF00"/>
                </a:solidFill>
              </a:rPr>
              <a:t> </a:t>
            </a:r>
            <a:endParaRPr lang="en-US" sz="9600" dirty="0"/>
          </a:p>
        </p:txBody>
      </p:sp>
    </p:spTree>
    <p:extLst>
      <p:ext uri="{BB962C8B-B14F-4D97-AF65-F5344CB8AC3E}">
        <p14:creationId xmlns:p14="http://schemas.microsoft.com/office/powerpoint/2010/main" val="17329442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1757598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880926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34384" y="515007"/>
            <a:ext cx="8875231" cy="4782208"/>
          </a:xfrm>
        </p:spPr>
        <p:txBody>
          <a:bodyPr>
            <a:normAutofit/>
          </a:bodyPr>
          <a:lstStyle/>
          <a:p>
            <a:pPr marL="0" indent="0" algn="ctr">
              <a:buNone/>
            </a:pPr>
            <a:endPar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endParaRP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Continuing From</a:t>
            </a:r>
          </a:p>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Last Week</a:t>
            </a:r>
          </a:p>
          <a:p>
            <a:pPr marL="0" indent="0" algn="ctr">
              <a:buNone/>
            </a:pPr>
            <a:endParaRPr lang="en-US" sz="9600" dirty="0"/>
          </a:p>
        </p:txBody>
      </p:sp>
    </p:spTree>
    <p:extLst>
      <p:ext uri="{BB962C8B-B14F-4D97-AF65-F5344CB8AC3E}">
        <p14:creationId xmlns:p14="http://schemas.microsoft.com/office/powerpoint/2010/main" val="2519847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3138" y="148101"/>
            <a:ext cx="8217724" cy="743145"/>
          </a:xfrm>
        </p:spPr>
        <p:txBody>
          <a:bodyPr>
            <a:normAutofit fontScale="90000"/>
          </a:bodyPr>
          <a:lstStyle/>
          <a:p>
            <a:pPr algn="ctr"/>
            <a:br>
              <a:rPr lang="en-US" b="1" dirty="0">
                <a:solidFill>
                  <a:srgbClr val="FFFF00"/>
                </a:solidFill>
              </a:rPr>
            </a:br>
            <a:r>
              <a:rPr lang="en-US" b="1" dirty="0">
                <a:solidFill>
                  <a:srgbClr val="FFFF00"/>
                </a:solidFill>
              </a:rPr>
              <a:t>Trademarks</a:t>
            </a:r>
            <a:r>
              <a:rPr lang="en-US" b="1" dirty="0">
                <a:solidFill>
                  <a:srgbClr val="FF0000"/>
                </a:solidFill>
              </a:rPr>
              <a:t>: </a:t>
            </a:r>
            <a:r>
              <a:rPr lang="en-US" dirty="0">
                <a:solidFill>
                  <a:schemeClr val="bg1"/>
                </a:solidFill>
              </a:rPr>
              <a:t>Doctrine of </a:t>
            </a:r>
            <a:r>
              <a:rPr lang="en-US" dirty="0">
                <a:solidFill>
                  <a:srgbClr val="FF0000"/>
                </a:solidFill>
                <a:latin typeface="Comic Sans MS" panose="030F0902030302020204" pitchFamily="66" charset="0"/>
              </a:rPr>
              <a:t>Confusion</a:t>
            </a:r>
            <a:br>
              <a:rPr lang="en-US" dirty="0">
                <a:solidFill>
                  <a:schemeClr val="bg1"/>
                </a:solidFill>
              </a:rPr>
            </a:br>
            <a:endParaRPr lang="en-US" b="1" dirty="0"/>
          </a:p>
        </p:txBody>
      </p:sp>
      <p:sp>
        <p:nvSpPr>
          <p:cNvPr id="4" name="Slide Number Placeholder 3"/>
          <p:cNvSpPr>
            <a:spLocks noGrp="1"/>
          </p:cNvSpPr>
          <p:nvPr>
            <p:ph type="sldNum" sz="quarter" idx="12"/>
          </p:nvPr>
        </p:nvSpPr>
        <p:spPr/>
        <p:txBody>
          <a:bodyPr/>
          <a:lstStyle/>
          <a:p>
            <a:fld id="{600857A6-B069-5747-8C2C-4237D03FF20B}" type="slidenum">
              <a:rPr lang="en-US" smtClean="0"/>
              <a:t>83</a:t>
            </a:fld>
            <a:endParaRPr lang="en-US"/>
          </a:p>
        </p:txBody>
      </p:sp>
      <p:pic>
        <p:nvPicPr>
          <p:cNvPr id="1026" name="Picture 2" descr="Obi-Wan Kenobi &quot;Visible Confusion&quot; Reaction | Know Your Meme">
            <a:extLst>
              <a:ext uri="{FF2B5EF4-FFF2-40B4-BE49-F238E27FC236}">
                <a16:creationId xmlns:a16="http://schemas.microsoft.com/office/drawing/2014/main" id="{C7ABFC74-FD99-264E-982A-2AB7ED1F2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67" y="1416429"/>
            <a:ext cx="7151266" cy="402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931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73131" y="1995055"/>
            <a:ext cx="8716490" cy="3754488"/>
          </a:xfrm>
        </p:spPr>
        <p:txBody>
          <a:bodyPr>
            <a:normAutofit/>
          </a:bodyPr>
          <a:lstStyle/>
          <a:p>
            <a:pPr marL="0" indent="0">
              <a:lnSpc>
                <a:spcPct val="100000"/>
              </a:lnSpc>
              <a:buNone/>
            </a:pPr>
            <a:r>
              <a:rPr lang="en-US" sz="3200" b="1" dirty="0">
                <a:solidFill>
                  <a:srgbClr val="FFFF00"/>
                </a:solidFill>
              </a:rPr>
              <a:t>Doctrine of </a:t>
            </a:r>
            <a:r>
              <a:rPr lang="en-US" sz="3200" b="1" dirty="0">
                <a:solidFill>
                  <a:srgbClr val="FF0000"/>
                </a:solidFill>
                <a:latin typeface="Comic Sans MS" panose="030F0902030302020204" pitchFamily="66" charset="0"/>
              </a:rPr>
              <a:t>confusion</a:t>
            </a:r>
            <a:r>
              <a:rPr lang="en-US" sz="3200" b="1" dirty="0">
                <a:solidFill>
                  <a:srgbClr val="FFFF00"/>
                </a:solidFill>
              </a:rPr>
              <a:t> –</a:t>
            </a:r>
            <a:r>
              <a:rPr lang="en-US" sz="3200" b="1" dirty="0">
                <a:solidFill>
                  <a:srgbClr val="FF0000"/>
                </a:solidFill>
              </a:rPr>
              <a:t> </a:t>
            </a:r>
            <a:r>
              <a:rPr lang="en-US" sz="3200" b="1" dirty="0">
                <a:solidFill>
                  <a:schemeClr val="bg1"/>
                </a:solidFill>
              </a:rPr>
              <a:t>Critical Concept</a:t>
            </a:r>
            <a:endParaRPr lang="en-US" sz="3200" dirty="0">
              <a:solidFill>
                <a:schemeClr val="bg1"/>
              </a:solidFill>
            </a:endParaRPr>
          </a:p>
          <a:p>
            <a:pPr>
              <a:lnSpc>
                <a:spcPct val="100000"/>
              </a:lnSpc>
            </a:pPr>
            <a:r>
              <a:rPr lang="en-US" sz="3200" dirty="0">
                <a:solidFill>
                  <a:schemeClr val="bg1"/>
                </a:solidFill>
              </a:rPr>
              <a:t>Important in the context of </a:t>
            </a:r>
            <a:r>
              <a:rPr lang="en-US" sz="3200" dirty="0">
                <a:solidFill>
                  <a:srgbClr val="FFFF00"/>
                </a:solidFill>
              </a:rPr>
              <a:t>registrability</a:t>
            </a:r>
            <a:r>
              <a:rPr lang="en-US" sz="3200" dirty="0">
                <a:solidFill>
                  <a:schemeClr val="bg1"/>
                </a:solidFill>
              </a:rPr>
              <a:t> (see ss. 12, 16)</a:t>
            </a:r>
          </a:p>
          <a:p>
            <a:pPr>
              <a:lnSpc>
                <a:spcPct val="100000"/>
              </a:lnSpc>
            </a:pPr>
            <a:r>
              <a:rPr lang="en-US" sz="3200" dirty="0">
                <a:solidFill>
                  <a:schemeClr val="bg1"/>
                </a:solidFill>
              </a:rPr>
              <a:t>Also important in </a:t>
            </a:r>
            <a:r>
              <a:rPr lang="en-US" sz="3200" dirty="0">
                <a:solidFill>
                  <a:srgbClr val="FFFF00"/>
                </a:solidFill>
              </a:rPr>
              <a:t>infringement</a:t>
            </a:r>
            <a:r>
              <a:rPr lang="en-US" sz="3200" dirty="0">
                <a:solidFill>
                  <a:schemeClr val="bg1"/>
                </a:solidFill>
              </a:rPr>
              <a:t> actions (see s. 20)</a:t>
            </a:r>
          </a:p>
          <a:p>
            <a:pPr>
              <a:lnSpc>
                <a:spcPct val="100000"/>
              </a:lnSpc>
            </a:pPr>
            <a:r>
              <a:rPr lang="en-US" sz="3200" dirty="0">
                <a:solidFill>
                  <a:srgbClr val="FF0000"/>
                </a:solidFill>
              </a:rPr>
              <a:t>Core</a:t>
            </a:r>
            <a:r>
              <a:rPr lang="en-US" sz="3200" dirty="0">
                <a:solidFill>
                  <a:schemeClr val="bg1"/>
                </a:solidFill>
              </a:rPr>
              <a:t> provision: </a:t>
            </a:r>
            <a:r>
              <a:rPr lang="en-US" sz="3200" dirty="0">
                <a:solidFill>
                  <a:srgbClr val="FF0000"/>
                </a:solidFill>
              </a:rPr>
              <a:t>s. 6 TMA </a:t>
            </a:r>
            <a:r>
              <a:rPr lang="en-US" sz="3200" dirty="0">
                <a:solidFill>
                  <a:schemeClr val="bg1"/>
                </a:solidFill>
              </a:rPr>
              <a:t>(specifically s. 6(2) and 6(5))</a:t>
            </a:r>
          </a:p>
        </p:txBody>
      </p:sp>
      <p:sp>
        <p:nvSpPr>
          <p:cNvPr id="4" name="Slide Number Placeholder 3"/>
          <p:cNvSpPr>
            <a:spLocks noGrp="1"/>
          </p:cNvSpPr>
          <p:nvPr>
            <p:ph type="sldNum" sz="quarter" idx="12"/>
          </p:nvPr>
        </p:nvSpPr>
        <p:spPr/>
        <p:txBody>
          <a:bodyPr/>
          <a:lstStyle/>
          <a:p>
            <a:fld id="{600857A6-B069-5747-8C2C-4237D03FF20B}" type="slidenum">
              <a:rPr lang="en-US" smtClean="0"/>
              <a:t>84</a:t>
            </a:fld>
            <a:endParaRPr lang="en-US"/>
          </a:p>
        </p:txBody>
      </p:sp>
    </p:spTree>
    <p:extLst>
      <p:ext uri="{BB962C8B-B14F-4D97-AF65-F5344CB8AC3E}">
        <p14:creationId xmlns:p14="http://schemas.microsoft.com/office/powerpoint/2010/main" val="32239329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8"/>
            <a:ext cx="8229600" cy="92477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457200" y="1021278"/>
            <a:ext cx="8229600" cy="4728265"/>
          </a:xfrm>
        </p:spPr>
        <p:txBody>
          <a:bodyPr>
            <a:normAutofit/>
          </a:bodyPr>
          <a:lstStyle/>
          <a:p>
            <a:pPr lvl="0">
              <a:lnSpc>
                <a:spcPct val="100000"/>
              </a:lnSpc>
            </a:pPr>
            <a:r>
              <a:rPr lang="en-US" sz="3200" dirty="0">
                <a:solidFill>
                  <a:schemeClr val="bg1"/>
                </a:solidFill>
              </a:rPr>
              <a:t>TM is </a:t>
            </a:r>
            <a:r>
              <a:rPr lang="en-US" sz="3200" dirty="0">
                <a:solidFill>
                  <a:srgbClr val="FFFF00"/>
                </a:solidFill>
              </a:rPr>
              <a:t>not registrable </a:t>
            </a:r>
            <a:r>
              <a:rPr lang="en-US" sz="3200" dirty="0">
                <a:solidFill>
                  <a:srgbClr val="FF0000"/>
                </a:solidFill>
              </a:rPr>
              <a:t>if</a:t>
            </a:r>
            <a:r>
              <a:rPr lang="en-US" sz="3200" dirty="0">
                <a:solidFill>
                  <a:schemeClr val="bg1"/>
                </a:solidFill>
              </a:rPr>
              <a:t> it is </a:t>
            </a:r>
            <a:r>
              <a:rPr lang="en-US" sz="3200" dirty="0">
                <a:solidFill>
                  <a:srgbClr val="FF0000"/>
                </a:solidFill>
                <a:latin typeface="Comic Sans MS" panose="030F0902030302020204" pitchFamily="66" charset="0"/>
              </a:rPr>
              <a:t>confusing</a:t>
            </a:r>
            <a:r>
              <a:rPr lang="en-US" sz="3200" dirty="0">
                <a:solidFill>
                  <a:srgbClr val="FF0000"/>
                </a:solidFill>
              </a:rPr>
              <a:t> with a registered TM</a:t>
            </a:r>
            <a:r>
              <a:rPr lang="en-US" sz="3200" dirty="0">
                <a:solidFill>
                  <a:schemeClr val="bg1"/>
                </a:solidFill>
              </a:rPr>
              <a:t> (12(1)(d)) or TMs or Trade-Names (“TN’s”) that had been previously used or made known (see s. 16)</a:t>
            </a:r>
            <a:endParaRPr lang="en-CA" sz="3200" dirty="0">
              <a:solidFill>
                <a:schemeClr val="bg1"/>
              </a:solidFill>
            </a:endParaRPr>
          </a:p>
          <a:p>
            <a:pPr lvl="0">
              <a:lnSpc>
                <a:spcPct val="100000"/>
              </a:lnSpc>
            </a:pPr>
            <a:r>
              <a:rPr lang="en-US" sz="3200" dirty="0">
                <a:solidFill>
                  <a:srgbClr val="FF0000"/>
                </a:solidFill>
                <a:latin typeface="Comic Sans MS" panose="030F0902030302020204" pitchFamily="66" charset="0"/>
              </a:rPr>
              <a:t>Confusion</a:t>
            </a:r>
            <a:r>
              <a:rPr lang="en-US" sz="3200" dirty="0">
                <a:solidFill>
                  <a:schemeClr val="bg1"/>
                </a:solidFill>
              </a:rPr>
              <a:t> is also an </a:t>
            </a:r>
            <a:r>
              <a:rPr lang="en-US" sz="3200" dirty="0">
                <a:solidFill>
                  <a:srgbClr val="FFFF00"/>
                </a:solidFill>
              </a:rPr>
              <a:t>important part of infringement actions</a:t>
            </a:r>
            <a:r>
              <a:rPr lang="en-US" sz="3200" dirty="0">
                <a:solidFill>
                  <a:schemeClr val="bg1"/>
                </a:solidFill>
              </a:rPr>
              <a:t>. An action in infringement can be successfully brought where there is unauthorized use of a mark that is </a:t>
            </a:r>
            <a:r>
              <a:rPr lang="en-US" sz="3200" dirty="0">
                <a:solidFill>
                  <a:srgbClr val="FF0000"/>
                </a:solidFill>
                <a:latin typeface="Comic Sans MS" panose="030F0902030302020204" pitchFamily="66" charset="0"/>
              </a:rPr>
              <a:t>confusing</a:t>
            </a:r>
            <a:r>
              <a:rPr lang="en-US" sz="3200" dirty="0">
                <a:solidFill>
                  <a:schemeClr val="bg1"/>
                </a:solidFill>
              </a:rPr>
              <a:t> with a registered TM.</a:t>
            </a:r>
            <a:endParaRPr lang="en-CA" sz="3200" dirty="0">
              <a:solidFill>
                <a:schemeClr val="bg1"/>
              </a:solidFill>
            </a:endParaRP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85</a:t>
            </a:fld>
            <a:endParaRPr lang="en-US"/>
          </a:p>
        </p:txBody>
      </p:sp>
    </p:spTree>
    <p:extLst>
      <p:ext uri="{BB962C8B-B14F-4D97-AF65-F5344CB8AC3E}">
        <p14:creationId xmlns:p14="http://schemas.microsoft.com/office/powerpoint/2010/main" val="9491981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1511"/>
            <a:ext cx="8229600" cy="101194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225631" y="1484416"/>
            <a:ext cx="8775865" cy="4405744"/>
          </a:xfrm>
        </p:spPr>
        <p:txBody>
          <a:bodyPr>
            <a:normAutofit/>
          </a:bodyPr>
          <a:lstStyle/>
          <a:p>
            <a:pPr marL="0" lvl="0" indent="0">
              <a:lnSpc>
                <a:spcPct val="100000"/>
              </a:lnSpc>
              <a:buNone/>
            </a:pPr>
            <a:r>
              <a:rPr lang="en-US" sz="3200" b="1" dirty="0">
                <a:solidFill>
                  <a:schemeClr val="bg1"/>
                </a:solidFill>
              </a:rPr>
              <a:t>6. </a:t>
            </a:r>
            <a:r>
              <a:rPr lang="en-US" sz="3200" dirty="0">
                <a:solidFill>
                  <a:schemeClr val="bg1"/>
                </a:solidFill>
              </a:rPr>
              <a:t>(2) </a:t>
            </a:r>
            <a:r>
              <a:rPr lang="en-US" sz="3200" dirty="0">
                <a:solidFill>
                  <a:srgbClr val="FFFF00"/>
                </a:solidFill>
              </a:rPr>
              <a:t>The use of a trade-mark causes </a:t>
            </a:r>
            <a:r>
              <a:rPr lang="en-US" sz="3200" dirty="0">
                <a:solidFill>
                  <a:srgbClr val="FF0000"/>
                </a:solidFill>
                <a:latin typeface="Comic Sans MS" panose="030F0902030302020204" pitchFamily="66" charset="0"/>
              </a:rPr>
              <a:t>confusion</a:t>
            </a:r>
            <a:r>
              <a:rPr lang="en-US" sz="3200" dirty="0">
                <a:solidFill>
                  <a:srgbClr val="FFFF00"/>
                </a:solidFill>
              </a:rPr>
              <a:t> with another trade-mark </a:t>
            </a:r>
            <a:r>
              <a:rPr lang="en-US" sz="3200" dirty="0">
                <a:solidFill>
                  <a:schemeClr val="bg1"/>
                </a:solidFill>
              </a:rPr>
              <a:t>if the use of both trade-marks in the same area would be </a:t>
            </a:r>
            <a:r>
              <a:rPr lang="en-US" sz="3200" dirty="0">
                <a:solidFill>
                  <a:srgbClr val="FF0000"/>
                </a:solidFill>
              </a:rPr>
              <a:t>likely to lead to the inference that the goods or services associated with those trade-marks are manufactured, sold, leased, hired or performed by the same person</a:t>
            </a:r>
            <a:r>
              <a:rPr lang="en-US" sz="3200" dirty="0">
                <a:solidFill>
                  <a:schemeClr val="bg1"/>
                </a:solidFill>
              </a:rPr>
              <a:t>, whether or not the goods or services are of the same general class.</a:t>
            </a:r>
            <a:endParaRPr lang="en-CA" sz="3200" dirty="0">
              <a:solidFill>
                <a:schemeClr val="bg1"/>
              </a:solidFill>
            </a:endParaRP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86</a:t>
            </a:fld>
            <a:endParaRPr lang="en-US"/>
          </a:p>
        </p:txBody>
      </p:sp>
    </p:spTree>
    <p:extLst>
      <p:ext uri="{BB962C8B-B14F-4D97-AF65-F5344CB8AC3E}">
        <p14:creationId xmlns:p14="http://schemas.microsoft.com/office/powerpoint/2010/main" val="19111285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71332"/>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296883" y="967841"/>
            <a:ext cx="8716487" cy="4922319"/>
          </a:xfrm>
        </p:spPr>
        <p:txBody>
          <a:bodyPr>
            <a:normAutofit lnSpcReduction="10000"/>
          </a:bodyPr>
          <a:lstStyle/>
          <a:p>
            <a:pPr marL="0" lvl="0" indent="0">
              <a:lnSpc>
                <a:spcPct val="100000"/>
              </a:lnSpc>
              <a:buNone/>
            </a:pPr>
            <a:r>
              <a:rPr lang="en-US" sz="2200" b="1" dirty="0">
                <a:solidFill>
                  <a:srgbClr val="FFFF00"/>
                </a:solidFill>
              </a:rPr>
              <a:t>What to be considered </a:t>
            </a:r>
            <a:endParaRPr lang="en-CA" sz="2200" dirty="0">
              <a:solidFill>
                <a:srgbClr val="FFFF00"/>
              </a:solidFill>
            </a:endParaRPr>
          </a:p>
          <a:p>
            <a:pPr marL="0" lvl="0" indent="0">
              <a:lnSpc>
                <a:spcPct val="100000"/>
              </a:lnSpc>
              <a:buNone/>
            </a:pPr>
            <a:r>
              <a:rPr lang="en-US" sz="2200" b="1" dirty="0">
                <a:solidFill>
                  <a:schemeClr val="bg1"/>
                </a:solidFill>
              </a:rPr>
              <a:t>6. </a:t>
            </a:r>
            <a:r>
              <a:rPr lang="en-US" sz="2200" dirty="0">
                <a:solidFill>
                  <a:schemeClr val="bg1"/>
                </a:solidFill>
              </a:rPr>
              <a:t>(5) </a:t>
            </a:r>
            <a:r>
              <a:rPr lang="en-US" sz="2200" dirty="0">
                <a:solidFill>
                  <a:srgbClr val="FFFF00"/>
                </a:solidFill>
              </a:rPr>
              <a:t>In determining whether </a:t>
            </a:r>
            <a:r>
              <a:rPr lang="en-US" sz="2200" dirty="0">
                <a:solidFill>
                  <a:schemeClr val="bg1"/>
                </a:solidFill>
              </a:rPr>
              <a:t>trade-marks or trade-names are </a:t>
            </a:r>
            <a:r>
              <a:rPr lang="en-US" sz="2200" dirty="0">
                <a:solidFill>
                  <a:srgbClr val="FF0000"/>
                </a:solidFill>
                <a:latin typeface="Comic Sans MS" panose="030F0902030302020204" pitchFamily="66" charset="0"/>
              </a:rPr>
              <a:t>confusing</a:t>
            </a:r>
            <a:r>
              <a:rPr lang="en-US" sz="2200" dirty="0">
                <a:solidFill>
                  <a:schemeClr val="bg1"/>
                </a:solidFill>
              </a:rPr>
              <a:t>, the court or the Registrar, as the case may be, shall have regard to all the surrounding circumstances including</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a</a:t>
            </a:r>
            <a:r>
              <a:rPr lang="en-US" sz="2200" dirty="0">
                <a:solidFill>
                  <a:schemeClr val="bg1"/>
                </a:solidFill>
              </a:rPr>
              <a:t>) the </a:t>
            </a:r>
            <a:r>
              <a:rPr lang="en-US" sz="2200" dirty="0">
                <a:solidFill>
                  <a:srgbClr val="FFFF00"/>
                </a:solidFill>
              </a:rPr>
              <a:t>inherent distinctiveness of the trade-marks </a:t>
            </a:r>
            <a:r>
              <a:rPr lang="en-US" sz="2200" dirty="0">
                <a:solidFill>
                  <a:schemeClr val="bg1"/>
                </a:solidFill>
              </a:rPr>
              <a:t>or trade-names and the extent to which they have become known;</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b</a:t>
            </a:r>
            <a:r>
              <a:rPr lang="en-US" sz="2200" dirty="0">
                <a:solidFill>
                  <a:schemeClr val="bg1"/>
                </a:solidFill>
              </a:rPr>
              <a:t>) the </a:t>
            </a:r>
            <a:r>
              <a:rPr lang="en-US" sz="2200" dirty="0">
                <a:solidFill>
                  <a:srgbClr val="FFFF00"/>
                </a:solidFill>
              </a:rPr>
              <a:t>length of time </a:t>
            </a:r>
            <a:r>
              <a:rPr lang="en-US" sz="2200" dirty="0">
                <a:solidFill>
                  <a:schemeClr val="bg1"/>
                </a:solidFill>
              </a:rPr>
              <a:t>the trade-marks or trade-names have been </a:t>
            </a:r>
            <a:r>
              <a:rPr lang="en-US" sz="2200" dirty="0">
                <a:solidFill>
                  <a:srgbClr val="FFFF00"/>
                </a:solidFill>
              </a:rPr>
              <a:t>in use</a:t>
            </a:r>
            <a:r>
              <a:rPr lang="en-US" sz="2200" dirty="0">
                <a:solidFill>
                  <a:schemeClr val="bg1"/>
                </a:solidFill>
              </a:rPr>
              <a:t>;</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c</a:t>
            </a:r>
            <a:r>
              <a:rPr lang="en-US" sz="2200" dirty="0">
                <a:solidFill>
                  <a:schemeClr val="bg1"/>
                </a:solidFill>
              </a:rPr>
              <a:t>) the </a:t>
            </a:r>
            <a:r>
              <a:rPr lang="en-US" sz="2200" dirty="0">
                <a:solidFill>
                  <a:srgbClr val="FFFF00"/>
                </a:solidFill>
              </a:rPr>
              <a:t>nature of the goods, services or business</a:t>
            </a:r>
            <a:r>
              <a:rPr lang="en-US" sz="2200" dirty="0">
                <a:solidFill>
                  <a:schemeClr val="bg1"/>
                </a:solidFill>
              </a:rPr>
              <a:t>;</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d</a:t>
            </a:r>
            <a:r>
              <a:rPr lang="en-US" sz="2200" dirty="0">
                <a:solidFill>
                  <a:schemeClr val="bg1"/>
                </a:solidFill>
              </a:rPr>
              <a:t>) the </a:t>
            </a:r>
            <a:r>
              <a:rPr lang="en-US" sz="2200" dirty="0">
                <a:solidFill>
                  <a:srgbClr val="FFFF00"/>
                </a:solidFill>
              </a:rPr>
              <a:t>nature of the trade</a:t>
            </a:r>
            <a:r>
              <a:rPr lang="en-US" sz="2200" dirty="0">
                <a:solidFill>
                  <a:schemeClr val="bg1"/>
                </a:solidFill>
              </a:rPr>
              <a:t>; </a:t>
            </a:r>
            <a:r>
              <a:rPr lang="en-US" sz="2200" dirty="0">
                <a:solidFill>
                  <a:srgbClr val="FF0000"/>
                </a:solidFill>
              </a:rPr>
              <a:t>and</a:t>
            </a:r>
            <a:endParaRPr lang="en-CA" sz="2200" dirty="0">
              <a:solidFill>
                <a:srgbClr val="FF0000"/>
              </a:solidFill>
            </a:endParaRPr>
          </a:p>
          <a:p>
            <a:pPr marL="457200" lvl="1" indent="0">
              <a:lnSpc>
                <a:spcPct val="100000"/>
              </a:lnSpc>
              <a:buNone/>
            </a:pPr>
            <a:r>
              <a:rPr lang="en-US" sz="2200" dirty="0">
                <a:solidFill>
                  <a:schemeClr val="bg1"/>
                </a:solidFill>
              </a:rPr>
              <a:t>		(</a:t>
            </a:r>
            <a:r>
              <a:rPr lang="en-US" sz="2200" i="1" dirty="0">
                <a:solidFill>
                  <a:schemeClr val="bg1"/>
                </a:solidFill>
              </a:rPr>
              <a:t>e</a:t>
            </a:r>
            <a:r>
              <a:rPr lang="en-US" sz="2200" dirty="0">
                <a:solidFill>
                  <a:schemeClr val="bg1"/>
                </a:solidFill>
              </a:rPr>
              <a:t>) the </a:t>
            </a:r>
            <a:r>
              <a:rPr lang="en-US" sz="2200" dirty="0">
                <a:solidFill>
                  <a:srgbClr val="FFFF00"/>
                </a:solidFill>
              </a:rPr>
              <a:t>degree of resemblance </a:t>
            </a:r>
            <a:r>
              <a:rPr lang="en-US" sz="2200" dirty="0">
                <a:solidFill>
                  <a:schemeClr val="bg1"/>
                </a:solidFill>
              </a:rPr>
              <a:t>between the trade-marks or trade-names </a:t>
            </a:r>
            <a:r>
              <a:rPr lang="en-US" sz="2200" dirty="0">
                <a:solidFill>
                  <a:srgbClr val="FF0000"/>
                </a:solidFill>
              </a:rPr>
              <a:t>in</a:t>
            </a:r>
            <a:r>
              <a:rPr lang="en-US" sz="2200" dirty="0">
                <a:solidFill>
                  <a:schemeClr val="bg1"/>
                </a:solidFill>
              </a:rPr>
              <a:t> </a:t>
            </a:r>
            <a:r>
              <a:rPr lang="en-US" sz="2200" dirty="0">
                <a:solidFill>
                  <a:srgbClr val="FFFF00"/>
                </a:solidFill>
              </a:rPr>
              <a:t>appearance</a:t>
            </a:r>
            <a:r>
              <a:rPr lang="en-US" sz="2200" dirty="0">
                <a:solidFill>
                  <a:schemeClr val="bg1"/>
                </a:solidFill>
              </a:rPr>
              <a:t> or </a:t>
            </a:r>
            <a:r>
              <a:rPr lang="en-US" sz="2200" dirty="0">
                <a:solidFill>
                  <a:srgbClr val="FFFF00"/>
                </a:solidFill>
              </a:rPr>
              <a:t>sound</a:t>
            </a:r>
            <a:r>
              <a:rPr lang="en-US" sz="2200" dirty="0">
                <a:solidFill>
                  <a:schemeClr val="bg1"/>
                </a:solidFill>
              </a:rPr>
              <a:t> or in the </a:t>
            </a:r>
            <a:r>
              <a:rPr lang="en-US" sz="2200" dirty="0">
                <a:solidFill>
                  <a:srgbClr val="FFFF00"/>
                </a:solidFill>
              </a:rPr>
              <a:t>ideas </a:t>
            </a:r>
            <a:r>
              <a:rPr lang="en-US" sz="2200" dirty="0">
                <a:solidFill>
                  <a:schemeClr val="bg1"/>
                </a:solidFill>
              </a:rPr>
              <a:t>suggested by them.</a:t>
            </a:r>
            <a:endParaRPr lang="en-CA" sz="2200" dirty="0">
              <a:solidFill>
                <a:schemeClr val="bg1"/>
              </a:solidFill>
            </a:endParaRPr>
          </a:p>
          <a:p>
            <a:pPr marL="0" lvl="0" indent="0">
              <a:buNone/>
            </a:pPr>
            <a:r>
              <a:rPr lang="en-US" dirty="0"/>
              <a:t>		</a:t>
            </a:r>
            <a:endParaRPr lang="en-CA" sz="1600" dirty="0"/>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87</a:t>
            </a:fld>
            <a:endParaRPr lang="en-US"/>
          </a:p>
        </p:txBody>
      </p:sp>
    </p:spTree>
    <p:extLst>
      <p:ext uri="{BB962C8B-B14F-4D97-AF65-F5344CB8AC3E}">
        <p14:creationId xmlns:p14="http://schemas.microsoft.com/office/powerpoint/2010/main" val="33174144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3"/>
            <a:ext cx="8229600" cy="566610"/>
          </a:xfrm>
        </p:spPr>
        <p:txBody>
          <a:bodyPr>
            <a:normAutofit fontScale="90000"/>
          </a:bodyPr>
          <a:lstStyle/>
          <a:p>
            <a:r>
              <a:rPr lang="en-US" b="1" dirty="0">
                <a:solidFill>
                  <a:srgbClr val="FFFF00"/>
                </a:solidFill>
              </a:rPr>
              <a:t>Trademarks</a:t>
            </a:r>
            <a:r>
              <a:rPr lang="en-US" b="1" dirty="0"/>
              <a:t>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p>
        </p:txBody>
      </p:sp>
      <p:sp>
        <p:nvSpPr>
          <p:cNvPr id="2" name="Content Placeholder 1"/>
          <p:cNvSpPr>
            <a:spLocks noGrp="1"/>
          </p:cNvSpPr>
          <p:nvPr>
            <p:ph idx="1"/>
          </p:nvPr>
        </p:nvSpPr>
        <p:spPr>
          <a:xfrm>
            <a:off x="85344" y="682753"/>
            <a:ext cx="9058656" cy="5218175"/>
          </a:xfrm>
        </p:spPr>
        <p:txBody>
          <a:bodyPr>
            <a:normAutofit fontScale="25000" lnSpcReduction="20000"/>
          </a:bodyPr>
          <a:lstStyle/>
          <a:p>
            <a:pPr>
              <a:lnSpc>
                <a:spcPct val="100000"/>
              </a:lnSpc>
            </a:pPr>
            <a:r>
              <a:rPr lang="en-US" sz="10400" dirty="0">
                <a:solidFill>
                  <a:srgbClr val="FFFF00"/>
                </a:solidFill>
              </a:rPr>
              <a:t>Four main provisions </a:t>
            </a:r>
            <a:r>
              <a:rPr lang="en-US" sz="10400" dirty="0">
                <a:solidFill>
                  <a:schemeClr val="bg1"/>
                </a:solidFill>
              </a:rPr>
              <a:t>in the TMA that address TM </a:t>
            </a:r>
            <a:r>
              <a:rPr lang="en-US" sz="10400" dirty="0">
                <a:solidFill>
                  <a:srgbClr val="FF0000"/>
                </a:solidFill>
              </a:rPr>
              <a:t>infringement</a:t>
            </a:r>
          </a:p>
          <a:p>
            <a:pPr lvl="1">
              <a:lnSpc>
                <a:spcPct val="100000"/>
              </a:lnSpc>
            </a:pPr>
            <a:r>
              <a:rPr lang="en-US" sz="10400" dirty="0">
                <a:solidFill>
                  <a:srgbClr val="FF0000"/>
                </a:solidFill>
              </a:rPr>
              <a:t>S. 7</a:t>
            </a:r>
            <a:r>
              <a:rPr lang="en-US" sz="10400" dirty="0">
                <a:solidFill>
                  <a:schemeClr val="bg1"/>
                </a:solidFill>
              </a:rPr>
              <a:t>: provides protection against </a:t>
            </a:r>
            <a:r>
              <a:rPr lang="en-US" sz="10400" dirty="0">
                <a:solidFill>
                  <a:srgbClr val="FF0000"/>
                </a:solidFill>
              </a:rPr>
              <a:t>passing off</a:t>
            </a:r>
            <a:r>
              <a:rPr lang="en-US" sz="10400" dirty="0">
                <a:solidFill>
                  <a:schemeClr val="bg1"/>
                </a:solidFill>
              </a:rPr>
              <a:t>; applies to </a:t>
            </a:r>
            <a:r>
              <a:rPr lang="en-US" sz="10400" dirty="0">
                <a:solidFill>
                  <a:srgbClr val="FF0000"/>
                </a:solidFill>
              </a:rPr>
              <a:t>both</a:t>
            </a:r>
            <a:r>
              <a:rPr lang="en-US" sz="10400" dirty="0">
                <a:solidFill>
                  <a:srgbClr val="FFFF00"/>
                </a:solidFill>
              </a:rPr>
              <a:t> registered </a:t>
            </a:r>
            <a:r>
              <a:rPr lang="en-US" sz="10400" dirty="0">
                <a:solidFill>
                  <a:schemeClr val="bg1"/>
                </a:solidFill>
              </a:rPr>
              <a:t>and </a:t>
            </a:r>
            <a:r>
              <a:rPr lang="en-US" sz="10400" dirty="0">
                <a:solidFill>
                  <a:srgbClr val="FFFF00"/>
                </a:solidFill>
              </a:rPr>
              <a:t>unregistered marks</a:t>
            </a:r>
          </a:p>
          <a:p>
            <a:pPr lvl="1">
              <a:lnSpc>
                <a:spcPct val="100000"/>
              </a:lnSpc>
            </a:pPr>
            <a:r>
              <a:rPr lang="en-US" sz="10400" dirty="0">
                <a:solidFill>
                  <a:srgbClr val="FF0000"/>
                </a:solidFill>
              </a:rPr>
              <a:t>S. 19</a:t>
            </a:r>
            <a:r>
              <a:rPr lang="en-US" sz="10400" dirty="0">
                <a:solidFill>
                  <a:schemeClr val="bg1"/>
                </a:solidFill>
              </a:rPr>
              <a:t>: governs use of precise TM registered for same wares and services</a:t>
            </a:r>
          </a:p>
          <a:p>
            <a:pPr lvl="1">
              <a:lnSpc>
                <a:spcPct val="100000"/>
              </a:lnSpc>
            </a:pPr>
            <a:r>
              <a:rPr lang="en-US" sz="10400" dirty="0">
                <a:solidFill>
                  <a:srgbClr val="FF0000"/>
                </a:solidFill>
              </a:rPr>
              <a:t>S. 20</a:t>
            </a:r>
            <a:r>
              <a:rPr lang="en-US" sz="10400" dirty="0">
                <a:solidFill>
                  <a:schemeClr val="bg1"/>
                </a:solidFill>
              </a:rPr>
              <a:t>: deals with confusing uses of TMs</a:t>
            </a:r>
          </a:p>
          <a:p>
            <a:pPr lvl="1">
              <a:lnSpc>
                <a:spcPct val="100000"/>
              </a:lnSpc>
            </a:pPr>
            <a:r>
              <a:rPr lang="en-US" sz="10400" dirty="0">
                <a:solidFill>
                  <a:srgbClr val="FF0000"/>
                </a:solidFill>
              </a:rPr>
              <a:t>S. 22</a:t>
            </a:r>
            <a:r>
              <a:rPr lang="en-US" sz="10400" dirty="0">
                <a:solidFill>
                  <a:schemeClr val="bg1"/>
                </a:solidFill>
              </a:rPr>
              <a:t>: governs uses that depreciate value of goodwill</a:t>
            </a:r>
            <a:r>
              <a:rPr lang="en-CA" sz="10400" dirty="0"/>
              <a:t> </a:t>
            </a:r>
          </a:p>
          <a:p>
            <a:pPr>
              <a:lnSpc>
                <a:spcPct val="100000"/>
              </a:lnSpc>
            </a:pPr>
            <a:r>
              <a:rPr lang="en-CA" sz="10400" dirty="0">
                <a:solidFill>
                  <a:srgbClr val="FF0000"/>
                </a:solidFill>
              </a:rPr>
              <a:t>Only S. 7 </a:t>
            </a:r>
            <a:r>
              <a:rPr lang="en-CA" sz="10400" dirty="0">
                <a:solidFill>
                  <a:schemeClr val="bg1"/>
                </a:solidFill>
              </a:rPr>
              <a:t>provides </a:t>
            </a:r>
            <a:r>
              <a:rPr lang="en-CA" sz="10400" dirty="0">
                <a:solidFill>
                  <a:srgbClr val="FF0000"/>
                </a:solidFill>
              </a:rPr>
              <a:t>protection for UNREGISTERED MARKS </a:t>
            </a:r>
            <a:r>
              <a:rPr lang="en-CA" sz="10400" dirty="0">
                <a:solidFill>
                  <a:schemeClr val="bg1"/>
                </a:solidFill>
              </a:rPr>
              <a:t>– s. 7. This section </a:t>
            </a:r>
            <a:r>
              <a:rPr lang="en-CA" sz="10400" dirty="0">
                <a:solidFill>
                  <a:srgbClr val="FFFF00"/>
                </a:solidFill>
              </a:rPr>
              <a:t>applies to both registered and unregistered </a:t>
            </a:r>
            <a:r>
              <a:rPr lang="en-CA" sz="10400" dirty="0">
                <a:solidFill>
                  <a:schemeClr val="bg1"/>
                </a:solidFill>
              </a:rPr>
              <a:t>marks and provides protection against passing off. It can be understood as the codification of the two main types of passing off…</a:t>
            </a:r>
          </a:p>
          <a:p>
            <a:pPr>
              <a:lnSpc>
                <a:spcPct val="100000"/>
              </a:lnSpc>
            </a:pPr>
            <a:r>
              <a:rPr lang="en-CA" sz="10400" dirty="0">
                <a:solidFill>
                  <a:schemeClr val="bg1"/>
                </a:solidFill>
              </a:rPr>
              <a:t>The other three provisions – ss. 19, 20, and 22 - </a:t>
            </a:r>
            <a:r>
              <a:rPr lang="en-CA" sz="10400" b="1" dirty="0">
                <a:solidFill>
                  <a:srgbClr val="FF0000"/>
                </a:solidFill>
              </a:rPr>
              <a:t>ONLY</a:t>
            </a:r>
            <a:r>
              <a:rPr lang="en-CA" sz="10400" dirty="0">
                <a:solidFill>
                  <a:srgbClr val="FF0000"/>
                </a:solidFill>
              </a:rPr>
              <a:t> apply </a:t>
            </a:r>
            <a:r>
              <a:rPr lang="en-CA" sz="10400" dirty="0">
                <a:solidFill>
                  <a:srgbClr val="FFFF00"/>
                </a:solidFill>
              </a:rPr>
              <a:t>to registered TMs</a:t>
            </a:r>
            <a:r>
              <a:rPr lang="en-CA" sz="10400" dirty="0">
                <a:solidFill>
                  <a:schemeClr val="bg1"/>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88</a:t>
            </a:fld>
            <a:endParaRPr lang="en-US"/>
          </a:p>
        </p:txBody>
      </p:sp>
    </p:spTree>
    <p:extLst>
      <p:ext uri="{BB962C8B-B14F-4D97-AF65-F5344CB8AC3E}">
        <p14:creationId xmlns:p14="http://schemas.microsoft.com/office/powerpoint/2010/main" val="42177449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431543"/>
            <a:ext cx="8469984" cy="4318000"/>
          </a:xfrm>
        </p:spPr>
        <p:txBody>
          <a:bodyPr>
            <a:noAutofit/>
          </a:bodyPr>
          <a:lstStyle/>
          <a:p>
            <a:pPr marL="0" indent="0">
              <a:lnSpc>
                <a:spcPct val="100000"/>
              </a:lnSpc>
              <a:buNone/>
            </a:pPr>
            <a:r>
              <a:rPr lang="en-US" sz="2800" i="1" dirty="0" err="1">
                <a:solidFill>
                  <a:srgbClr val="00B0F0"/>
                </a:solidFill>
              </a:rPr>
              <a:t>Veuve</a:t>
            </a:r>
            <a:r>
              <a:rPr lang="en-US" sz="2800" i="1" dirty="0">
                <a:solidFill>
                  <a:srgbClr val="00B0F0"/>
                </a:solidFill>
              </a:rPr>
              <a:t> </a:t>
            </a:r>
            <a:r>
              <a:rPr lang="en-US" sz="2800" i="1" dirty="0" err="1">
                <a:solidFill>
                  <a:srgbClr val="00B0F0"/>
                </a:solidFill>
              </a:rPr>
              <a:t>Clicquot</a:t>
            </a:r>
            <a:r>
              <a:rPr lang="en-US" sz="2800" i="1" dirty="0">
                <a:solidFill>
                  <a:srgbClr val="00B0F0"/>
                </a:solidFill>
              </a:rPr>
              <a:t> </a:t>
            </a:r>
            <a:r>
              <a:rPr lang="en-US" sz="2800" i="1" dirty="0" err="1">
                <a:solidFill>
                  <a:srgbClr val="00B0F0"/>
                </a:solidFill>
              </a:rPr>
              <a:t>Ponsardin</a:t>
            </a:r>
            <a:r>
              <a:rPr lang="en-US" sz="2800" i="1" dirty="0">
                <a:solidFill>
                  <a:srgbClr val="00B0F0"/>
                </a:solidFill>
              </a:rPr>
              <a:t> v. Boutiques </a:t>
            </a:r>
            <a:r>
              <a:rPr lang="en-US" sz="2800" i="1" dirty="0" err="1">
                <a:solidFill>
                  <a:srgbClr val="00B0F0"/>
                </a:solidFill>
              </a:rPr>
              <a:t>Cliquot</a:t>
            </a:r>
            <a:r>
              <a:rPr lang="en-US" sz="2800" i="1" dirty="0">
                <a:solidFill>
                  <a:srgbClr val="00B0F0"/>
                </a:solidFill>
              </a:rPr>
              <a:t> </a:t>
            </a:r>
            <a:r>
              <a:rPr lang="en-US" sz="2800" i="1" dirty="0">
                <a:solidFill>
                  <a:schemeClr val="bg1"/>
                </a:solidFill>
              </a:rPr>
              <a:t>(SCC, 2006)</a:t>
            </a:r>
          </a:p>
          <a:p>
            <a:pPr>
              <a:lnSpc>
                <a:spcPct val="100000"/>
              </a:lnSpc>
            </a:pPr>
            <a:r>
              <a:rPr lang="en-US" sz="2800" dirty="0">
                <a:solidFill>
                  <a:srgbClr val="FFFF00"/>
                </a:solidFill>
              </a:rPr>
              <a:t>Facts</a:t>
            </a:r>
            <a:r>
              <a:rPr lang="en-US" sz="2800" dirty="0">
                <a:solidFill>
                  <a:srgbClr val="FF0000"/>
                </a:solidFill>
              </a:rPr>
              <a:t>:</a:t>
            </a:r>
            <a:r>
              <a:rPr lang="en-US" sz="2800" dirty="0">
                <a:solidFill>
                  <a:schemeClr val="bg1"/>
                </a:solidFill>
              </a:rPr>
              <a:t> Champagne house objects to use of similar name by women’s wear store</a:t>
            </a:r>
          </a:p>
          <a:p>
            <a:pPr>
              <a:lnSpc>
                <a:spcPct val="100000"/>
              </a:lnSpc>
            </a:pPr>
            <a:r>
              <a:rPr lang="en-US" sz="2800" dirty="0">
                <a:solidFill>
                  <a:schemeClr val="bg1"/>
                </a:solidFill>
              </a:rPr>
              <a:t>The </a:t>
            </a:r>
            <a:r>
              <a:rPr lang="en-US" sz="2800" dirty="0">
                <a:solidFill>
                  <a:srgbClr val="FF0000"/>
                </a:solidFill>
              </a:rPr>
              <a:t>mere mental association </a:t>
            </a:r>
            <a:r>
              <a:rPr lang="en-US" sz="2800" dirty="0">
                <a:solidFill>
                  <a:srgbClr val="FFFF00"/>
                </a:solidFill>
              </a:rPr>
              <a:t>of the two marks does not necessarily give rise to a likelihood of depreciation</a:t>
            </a:r>
          </a:p>
          <a:p>
            <a:pPr>
              <a:lnSpc>
                <a:spcPct val="100000"/>
              </a:lnSpc>
            </a:pPr>
            <a:r>
              <a:rPr lang="en-US" sz="2800" dirty="0">
                <a:solidFill>
                  <a:srgbClr val="FF0000"/>
                </a:solidFill>
              </a:rPr>
              <a:t>S. 22 </a:t>
            </a:r>
            <a:r>
              <a:rPr lang="en-US" sz="2800" dirty="0">
                <a:solidFill>
                  <a:srgbClr val="FFFF00"/>
                </a:solidFill>
              </a:rPr>
              <a:t>=</a:t>
            </a:r>
            <a:r>
              <a:rPr lang="en-US" sz="2800" dirty="0">
                <a:solidFill>
                  <a:schemeClr val="bg1"/>
                </a:solidFill>
              </a:rPr>
              <a:t> “</a:t>
            </a:r>
            <a:r>
              <a:rPr lang="en-US" sz="2800" dirty="0">
                <a:solidFill>
                  <a:srgbClr val="FF0000"/>
                </a:solidFill>
              </a:rPr>
              <a:t>super weapon</a:t>
            </a:r>
            <a:r>
              <a:rPr lang="en-US" sz="2800" dirty="0">
                <a:solidFill>
                  <a:schemeClr val="bg1"/>
                </a:solidFill>
              </a:rPr>
              <a:t>” </a:t>
            </a:r>
            <a:r>
              <a:rPr lang="en-US" sz="2800" dirty="0">
                <a:solidFill>
                  <a:srgbClr val="FF0000"/>
                </a:solidFill>
              </a:rPr>
              <a:t>-</a:t>
            </a:r>
            <a:r>
              <a:rPr lang="en-US" sz="2800" dirty="0">
                <a:solidFill>
                  <a:schemeClr val="bg1"/>
                </a:solidFill>
              </a:rPr>
              <a:t> </a:t>
            </a:r>
            <a:r>
              <a:rPr lang="en-US" sz="2800" dirty="0">
                <a:solidFill>
                  <a:srgbClr val="FFFF00"/>
                </a:solidFill>
              </a:rPr>
              <a:t>Needs to be kept in check</a:t>
            </a:r>
          </a:p>
          <a:p>
            <a:pPr>
              <a:lnSpc>
                <a:spcPct val="100000"/>
              </a:lnSpc>
            </a:pPr>
            <a:r>
              <a:rPr lang="en-US" sz="2800" dirty="0">
                <a:solidFill>
                  <a:schemeClr val="bg1"/>
                </a:solidFill>
              </a:rPr>
              <a:t>Courts should</a:t>
            </a:r>
            <a:r>
              <a:rPr lang="en-US" sz="2800" dirty="0">
                <a:solidFill>
                  <a:srgbClr val="FFFF00"/>
                </a:solidFill>
              </a:rPr>
              <a:t> </a:t>
            </a:r>
            <a:r>
              <a:rPr lang="en-US" sz="2800" dirty="0">
                <a:solidFill>
                  <a:srgbClr val="FF0000"/>
                </a:solidFill>
              </a:rPr>
              <a:t>separate</a:t>
            </a:r>
            <a:r>
              <a:rPr lang="en-US" sz="2800" dirty="0">
                <a:solidFill>
                  <a:srgbClr val="FFFF00"/>
                </a:solidFill>
              </a:rPr>
              <a:t> anti-dilution claims into discrete elements</a:t>
            </a:r>
            <a:r>
              <a:rPr lang="en-US" sz="2800" dirty="0">
                <a:solidFill>
                  <a:schemeClr val="bg1"/>
                </a:solidFill>
              </a:rPr>
              <a:t>; </a:t>
            </a:r>
            <a:r>
              <a:rPr lang="en-US" sz="2800" dirty="0">
                <a:solidFill>
                  <a:srgbClr val="FF0000"/>
                </a:solidFill>
              </a:rPr>
              <a:t>require</a:t>
            </a:r>
            <a:r>
              <a:rPr lang="en-US" sz="2800" dirty="0">
                <a:solidFill>
                  <a:schemeClr val="bg1"/>
                </a:solidFill>
              </a:rPr>
              <a:t> </a:t>
            </a:r>
            <a:r>
              <a:rPr lang="en-US" sz="2800" dirty="0">
                <a:solidFill>
                  <a:srgbClr val="FFFF00"/>
                </a:solidFill>
              </a:rPr>
              <a:t>proof for each element</a:t>
            </a:r>
          </a:p>
        </p:txBody>
      </p:sp>
      <p:sp>
        <p:nvSpPr>
          <p:cNvPr id="4" name="Slide Number Placeholder 3"/>
          <p:cNvSpPr>
            <a:spLocks noGrp="1"/>
          </p:cNvSpPr>
          <p:nvPr>
            <p:ph type="sldNum" sz="quarter" idx="12"/>
          </p:nvPr>
        </p:nvSpPr>
        <p:spPr/>
        <p:txBody>
          <a:bodyPr/>
          <a:lstStyle/>
          <a:p>
            <a:fld id="{600857A6-B069-5747-8C2C-4237D03FF20B}" type="slidenum">
              <a:rPr lang="en-US" smtClean="0"/>
              <a:t>89</a:t>
            </a:fld>
            <a:endParaRPr lang="en-US"/>
          </a:p>
        </p:txBody>
      </p:sp>
    </p:spTree>
    <p:extLst>
      <p:ext uri="{BB962C8B-B14F-4D97-AF65-F5344CB8AC3E}">
        <p14:creationId xmlns:p14="http://schemas.microsoft.com/office/powerpoint/2010/main" val="74070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EE7D-0163-A043-A052-E5EFC53E4BBF}"/>
              </a:ext>
            </a:extLst>
          </p:cNvPr>
          <p:cNvSpPr>
            <a:spLocks noGrp="1"/>
          </p:cNvSpPr>
          <p:nvPr>
            <p:ph type="title"/>
          </p:nvPr>
        </p:nvSpPr>
        <p:spPr>
          <a:xfrm>
            <a:off x="457200" y="82370"/>
            <a:ext cx="8229600" cy="1016000"/>
          </a:xfrm>
        </p:spPr>
        <p:txBody>
          <a:bodyPr>
            <a:normAutofit/>
          </a:bodyPr>
          <a:lstStyle/>
          <a:p>
            <a:pPr algn="ctr"/>
            <a:r>
              <a:rPr lang="en-US" sz="4400" b="1" dirty="0">
                <a:solidFill>
                  <a:srgbClr val="FFFF00"/>
                </a:solidFill>
              </a:rPr>
              <a:t>Course Website </a:t>
            </a:r>
            <a:endParaRPr lang="en-US" sz="4400" dirty="0">
              <a:solidFill>
                <a:srgbClr val="FF0000"/>
              </a:solidFill>
            </a:endParaRPr>
          </a:p>
        </p:txBody>
      </p:sp>
      <p:pic>
        <p:nvPicPr>
          <p:cNvPr id="6" name="Content Placeholder 5" descr="Graphical user interface, text&#10;&#10;Description automatically generated">
            <a:extLst>
              <a:ext uri="{FF2B5EF4-FFF2-40B4-BE49-F238E27FC236}">
                <a16:creationId xmlns:a16="http://schemas.microsoft.com/office/drawing/2014/main" id="{196FC9A9-00B3-0B4D-B3D7-1D8E96024010}"/>
              </a:ext>
            </a:extLst>
          </p:cNvPr>
          <p:cNvPicPr>
            <a:picLocks noGrp="1" noChangeAspect="1"/>
          </p:cNvPicPr>
          <p:nvPr>
            <p:ph sz="quarter" idx="10"/>
          </p:nvPr>
        </p:nvPicPr>
        <p:blipFill>
          <a:blip r:embed="rId2"/>
          <a:stretch>
            <a:fillRect/>
          </a:stretch>
        </p:blipFill>
        <p:spPr>
          <a:xfrm>
            <a:off x="1940411" y="1098550"/>
            <a:ext cx="5263177" cy="4367213"/>
          </a:xfrm>
        </p:spPr>
      </p:pic>
      <p:sp>
        <p:nvSpPr>
          <p:cNvPr id="3" name="TextBox 2">
            <a:extLst>
              <a:ext uri="{FF2B5EF4-FFF2-40B4-BE49-F238E27FC236}">
                <a16:creationId xmlns:a16="http://schemas.microsoft.com/office/drawing/2014/main" id="{45989A6C-50D6-9643-87A2-AE6D6C5ECC0B}"/>
              </a:ext>
            </a:extLst>
          </p:cNvPr>
          <p:cNvSpPr txBox="1"/>
          <p:nvPr/>
        </p:nvSpPr>
        <p:spPr>
          <a:xfrm>
            <a:off x="4285210" y="5585474"/>
            <a:ext cx="4401590" cy="523220"/>
          </a:xfrm>
          <a:prstGeom prst="rect">
            <a:avLst/>
          </a:prstGeom>
          <a:noFill/>
        </p:spPr>
        <p:txBody>
          <a:bodyPr wrap="none" rtlCol="0">
            <a:spAutoFit/>
          </a:bodyPr>
          <a:lstStyle/>
          <a:p>
            <a:r>
              <a:rPr lang="en-US" sz="2800" dirty="0">
                <a:hlinkClick r:id="rId3"/>
              </a:rPr>
              <a:t>https://iplaw.allard.ubc.ca/</a:t>
            </a:r>
            <a:r>
              <a:rPr lang="en-US" sz="2800" dirty="0"/>
              <a:t> </a:t>
            </a:r>
          </a:p>
        </p:txBody>
      </p:sp>
    </p:spTree>
    <p:extLst>
      <p:ext uri="{BB962C8B-B14F-4D97-AF65-F5344CB8AC3E}">
        <p14:creationId xmlns:p14="http://schemas.microsoft.com/office/powerpoint/2010/main" val="37268963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780799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1925697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F0500-AAC8-7F40-A637-CC08EBB4321E}"/>
              </a:ext>
            </a:extLst>
          </p:cNvPr>
          <p:cNvPicPr>
            <a:picLocks noChangeAspect="1"/>
          </p:cNvPicPr>
          <p:nvPr/>
        </p:nvPicPr>
        <p:blipFill>
          <a:blip r:embed="rId2"/>
          <a:stretch>
            <a:fillRect/>
          </a:stretch>
        </p:blipFill>
        <p:spPr>
          <a:xfrm>
            <a:off x="698704" y="322007"/>
            <a:ext cx="7746591" cy="5164394"/>
          </a:xfrm>
          <a:prstGeom prst="rect">
            <a:avLst/>
          </a:prstGeom>
        </p:spPr>
      </p:pic>
      <p:sp>
        <p:nvSpPr>
          <p:cNvPr id="3" name="TextBox 2">
            <a:extLst>
              <a:ext uri="{FF2B5EF4-FFF2-40B4-BE49-F238E27FC236}">
                <a16:creationId xmlns:a16="http://schemas.microsoft.com/office/drawing/2014/main" id="{343ADC27-4938-654B-A2C5-E919D0922113}"/>
              </a:ext>
            </a:extLst>
          </p:cNvPr>
          <p:cNvSpPr txBox="1"/>
          <p:nvPr/>
        </p:nvSpPr>
        <p:spPr>
          <a:xfrm>
            <a:off x="4993574" y="5685982"/>
            <a:ext cx="1980029" cy="369332"/>
          </a:xfrm>
          <a:prstGeom prst="rect">
            <a:avLst/>
          </a:prstGeom>
          <a:noFill/>
        </p:spPr>
        <p:txBody>
          <a:bodyPr wrap="none" rtlCol="0">
            <a:spAutoFit/>
          </a:bodyPr>
          <a:lstStyle/>
          <a:p>
            <a:r>
              <a:rPr lang="en-US" dirty="0">
                <a:solidFill>
                  <a:schemeClr val="bg1"/>
                </a:solidFill>
              </a:rPr>
              <a:t>Brushtail Possum</a:t>
            </a:r>
          </a:p>
        </p:txBody>
      </p:sp>
    </p:spTree>
    <p:extLst>
      <p:ext uri="{BB962C8B-B14F-4D97-AF65-F5344CB8AC3E}">
        <p14:creationId xmlns:p14="http://schemas.microsoft.com/office/powerpoint/2010/main" val="20390959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006" y="108384"/>
            <a:ext cx="8496794" cy="544759"/>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solidFill>
                  <a:srgbClr val="FFFF00"/>
                </a:solidFill>
              </a:rPr>
              <a:t>	</a:t>
            </a:r>
          </a:p>
        </p:txBody>
      </p:sp>
      <p:sp>
        <p:nvSpPr>
          <p:cNvPr id="2" name="Content Placeholder 1"/>
          <p:cNvSpPr>
            <a:spLocks noGrp="1"/>
          </p:cNvSpPr>
          <p:nvPr>
            <p:ph idx="1"/>
          </p:nvPr>
        </p:nvSpPr>
        <p:spPr>
          <a:xfrm>
            <a:off x="190006" y="748144"/>
            <a:ext cx="8953994" cy="5189517"/>
          </a:xfrm>
        </p:spPr>
        <p:txBody>
          <a:bodyPr>
            <a:normAutofit lnSpcReduction="10000"/>
          </a:bodyPr>
          <a:lstStyle/>
          <a:p>
            <a:pPr marL="0" indent="0">
              <a:lnSpc>
                <a:spcPct val="100000"/>
              </a:lnSpc>
              <a:buNone/>
            </a:pPr>
            <a:r>
              <a:rPr lang="en-US" sz="2500" i="1" dirty="0">
                <a:solidFill>
                  <a:srgbClr val="00B0F0"/>
                </a:solidFill>
              </a:rPr>
              <a:t>S &amp; S Productions Inc. v. Possum Lodges (Messier),</a:t>
            </a:r>
            <a:r>
              <a:rPr lang="en-US" sz="2500" i="1" dirty="0">
                <a:solidFill>
                  <a:schemeClr val="bg1"/>
                </a:solidFill>
              </a:rPr>
              <a:t> </a:t>
            </a:r>
            <a:r>
              <a:rPr lang="en-US" sz="2500" dirty="0">
                <a:solidFill>
                  <a:schemeClr val="bg1"/>
                </a:solidFill>
              </a:rPr>
              <a:t>[2006] TMOB No. 144</a:t>
            </a:r>
          </a:p>
          <a:p>
            <a:pPr marL="0" indent="0">
              <a:lnSpc>
                <a:spcPct val="100000"/>
              </a:lnSpc>
              <a:buNone/>
            </a:pPr>
            <a:r>
              <a:rPr lang="en-CA" sz="2500" dirty="0">
                <a:solidFill>
                  <a:schemeClr val="bg1"/>
                </a:solidFill>
              </a:rPr>
              <a:t>Applicant </a:t>
            </a:r>
            <a:r>
              <a:rPr lang="en-CA" sz="2500" dirty="0">
                <a:solidFill>
                  <a:srgbClr val="FF0000"/>
                </a:solidFill>
              </a:rPr>
              <a:t>– </a:t>
            </a:r>
            <a:r>
              <a:rPr lang="en-CA" sz="2500" dirty="0">
                <a:solidFill>
                  <a:schemeClr val="bg1"/>
                </a:solidFill>
              </a:rPr>
              <a:t>Messier</a:t>
            </a:r>
            <a:r>
              <a:rPr lang="en-CA" sz="2500" dirty="0">
                <a:solidFill>
                  <a:srgbClr val="FF0000"/>
                </a:solidFill>
              </a:rPr>
              <a:t> ; </a:t>
            </a:r>
            <a:r>
              <a:rPr lang="en-CA" sz="2500" dirty="0">
                <a:solidFill>
                  <a:schemeClr val="bg1"/>
                </a:solidFill>
              </a:rPr>
              <a:t>Opponent </a:t>
            </a:r>
            <a:r>
              <a:rPr lang="en-CA" sz="2500" dirty="0">
                <a:solidFill>
                  <a:srgbClr val="FF0000"/>
                </a:solidFill>
              </a:rPr>
              <a:t>– </a:t>
            </a:r>
            <a:r>
              <a:rPr lang="en-CA" sz="2500" dirty="0">
                <a:solidFill>
                  <a:schemeClr val="bg1"/>
                </a:solidFill>
              </a:rPr>
              <a:t>S &amp; S Productions, Producers </a:t>
            </a:r>
            <a:r>
              <a:rPr lang="en-CA" sz="2500" i="1" dirty="0">
                <a:solidFill>
                  <a:schemeClr val="bg1"/>
                </a:solidFill>
              </a:rPr>
              <a:t>The Red Green Show </a:t>
            </a:r>
            <a:r>
              <a:rPr lang="en-CA" sz="2500" dirty="0">
                <a:solidFill>
                  <a:schemeClr val="bg1"/>
                </a:solidFill>
              </a:rPr>
              <a:t>on television</a:t>
            </a:r>
          </a:p>
          <a:p>
            <a:pPr marL="0" indent="0">
              <a:lnSpc>
                <a:spcPct val="100000"/>
              </a:lnSpc>
              <a:buNone/>
            </a:pPr>
            <a:r>
              <a:rPr lang="en-CA" sz="2500" dirty="0">
                <a:solidFill>
                  <a:schemeClr val="bg1"/>
                </a:solidFill>
              </a:rPr>
              <a:t>Messier filed an </a:t>
            </a:r>
            <a:r>
              <a:rPr lang="en-CA" sz="2500" dirty="0">
                <a:solidFill>
                  <a:srgbClr val="FFFF00"/>
                </a:solidFill>
              </a:rPr>
              <a:t>application to register the Trademark </a:t>
            </a:r>
            <a:r>
              <a:rPr lang="en-CA" sz="2500" i="1" dirty="0">
                <a:solidFill>
                  <a:srgbClr val="FFFF00"/>
                </a:solidFill>
              </a:rPr>
              <a:t>Possum Lodges</a:t>
            </a:r>
            <a:r>
              <a:rPr lang="en-CA" sz="2500" i="1" dirty="0">
                <a:solidFill>
                  <a:schemeClr val="bg1"/>
                </a:solidFill>
              </a:rPr>
              <a:t> </a:t>
            </a:r>
            <a:r>
              <a:rPr lang="en-CA" sz="2500" dirty="0">
                <a:solidFill>
                  <a:schemeClr val="bg1"/>
                </a:solidFill>
              </a:rPr>
              <a:t>based upon proposed use in association with “sale and rental of recreational lodging, namely, cabins, camps, lodges, campsites and cottages; time-sharing of recreational real estate; … restaurants”</a:t>
            </a:r>
          </a:p>
          <a:p>
            <a:pPr marL="0" indent="0">
              <a:lnSpc>
                <a:spcPct val="100000"/>
              </a:lnSpc>
              <a:buNone/>
            </a:pPr>
            <a:r>
              <a:rPr lang="en-CA" sz="2500" dirty="0">
                <a:solidFill>
                  <a:schemeClr val="bg1"/>
                </a:solidFill>
              </a:rPr>
              <a:t>Application was opposed by </a:t>
            </a:r>
            <a:r>
              <a:rPr lang="en-CA" sz="2500" i="1" dirty="0">
                <a:solidFill>
                  <a:schemeClr val="bg1"/>
                </a:solidFill>
              </a:rPr>
              <a:t>S &amp; S Productions </a:t>
            </a:r>
            <a:r>
              <a:rPr lang="en-CA" sz="2500" dirty="0">
                <a:solidFill>
                  <a:schemeClr val="bg1"/>
                </a:solidFill>
              </a:rPr>
              <a:t>on basis of s. 38(2)(b) that the TM is not registrable because under s. 12(1)(d) it is </a:t>
            </a:r>
            <a:r>
              <a:rPr lang="en-CA" sz="2500" dirty="0">
                <a:solidFill>
                  <a:srgbClr val="FF0000"/>
                </a:solidFill>
                <a:latin typeface="Comic Sans MS" panose="030F0902030302020204" pitchFamily="66" charset="0"/>
              </a:rPr>
              <a:t>confusing</a:t>
            </a:r>
            <a:r>
              <a:rPr lang="en-CA" sz="2500" dirty="0">
                <a:solidFill>
                  <a:schemeClr val="bg1"/>
                </a:solidFill>
              </a:rPr>
              <a:t> with their TM’s </a:t>
            </a:r>
            <a:r>
              <a:rPr lang="en-CA" sz="2500" i="1" dirty="0">
                <a:solidFill>
                  <a:srgbClr val="FFFF00"/>
                </a:solidFill>
              </a:rPr>
              <a:t>Possum Lodge </a:t>
            </a:r>
            <a:r>
              <a:rPr lang="en-CA" sz="2500" dirty="0">
                <a:solidFill>
                  <a:schemeClr val="bg1"/>
                </a:solidFill>
              </a:rPr>
              <a:t>and </a:t>
            </a:r>
            <a:r>
              <a:rPr lang="en-CA" sz="2500" i="1" dirty="0">
                <a:solidFill>
                  <a:srgbClr val="FFFF00"/>
                </a:solidFill>
              </a:rPr>
              <a:t>International Possum Brotherhood</a:t>
            </a:r>
            <a:r>
              <a:rPr lang="en-CA" sz="2500" dirty="0">
                <a:solidFill>
                  <a:schemeClr val="bg1"/>
                </a:solidFill>
              </a:rPr>
              <a:t> and design. </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93</a:t>
            </a:fld>
            <a:endParaRPr lang="en-US"/>
          </a:p>
        </p:txBody>
      </p:sp>
    </p:spTree>
    <p:extLst>
      <p:ext uri="{BB962C8B-B14F-4D97-AF65-F5344CB8AC3E}">
        <p14:creationId xmlns:p14="http://schemas.microsoft.com/office/powerpoint/2010/main" val="36384439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89144"/>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solidFill>
                  <a:srgbClr val="FFFF00"/>
                </a:solidFill>
              </a:rPr>
              <a:t>		</a:t>
            </a:r>
          </a:p>
        </p:txBody>
      </p:sp>
      <p:pic>
        <p:nvPicPr>
          <p:cNvPr id="3" name="Content Placeholder 2" descr="Screen Shot 2015-10-11 at 4.34.1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16" r="1087" b="-255"/>
          <a:stretch/>
        </p:blipFill>
        <p:spPr>
          <a:xfrm>
            <a:off x="2184671" y="1114413"/>
            <a:ext cx="4774657" cy="4629173"/>
          </a:xfrm>
        </p:spPr>
      </p:pic>
      <p:sp>
        <p:nvSpPr>
          <p:cNvPr id="4" name="Slide Number Placeholder 3"/>
          <p:cNvSpPr>
            <a:spLocks noGrp="1"/>
          </p:cNvSpPr>
          <p:nvPr>
            <p:ph type="sldNum" sz="quarter" idx="12"/>
          </p:nvPr>
        </p:nvSpPr>
        <p:spPr/>
        <p:txBody>
          <a:bodyPr/>
          <a:lstStyle/>
          <a:p>
            <a:fld id="{600857A6-B069-5747-8C2C-4237D03FF20B}" type="slidenum">
              <a:rPr lang="en-US" smtClean="0"/>
              <a:t>94</a:t>
            </a:fld>
            <a:endParaRPr lang="en-US"/>
          </a:p>
        </p:txBody>
      </p:sp>
    </p:spTree>
    <p:extLst>
      <p:ext uri="{BB962C8B-B14F-4D97-AF65-F5344CB8AC3E}">
        <p14:creationId xmlns:p14="http://schemas.microsoft.com/office/powerpoint/2010/main" val="3421932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pic>
        <p:nvPicPr>
          <p:cNvPr id="3" name="Content Placeholder 2" descr="Screen Shot 2015-10-11 at 4.35.09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62" r="423"/>
          <a:stretch/>
        </p:blipFill>
        <p:spPr>
          <a:xfrm>
            <a:off x="457200" y="1417638"/>
            <a:ext cx="3616036" cy="3313817"/>
          </a:xfrm>
        </p:spPr>
      </p:pic>
      <p:sp>
        <p:nvSpPr>
          <p:cNvPr id="4" name="Slide Number Placeholder 3"/>
          <p:cNvSpPr>
            <a:spLocks noGrp="1"/>
          </p:cNvSpPr>
          <p:nvPr>
            <p:ph type="sldNum" sz="quarter" idx="12"/>
          </p:nvPr>
        </p:nvSpPr>
        <p:spPr/>
        <p:txBody>
          <a:bodyPr/>
          <a:lstStyle/>
          <a:p>
            <a:fld id="{600857A6-B069-5747-8C2C-4237D03FF20B}" type="slidenum">
              <a:rPr lang="en-US" smtClean="0"/>
              <a:t>95</a:t>
            </a:fld>
            <a:endParaRPr lang="en-US"/>
          </a:p>
        </p:txBody>
      </p:sp>
      <p:pic>
        <p:nvPicPr>
          <p:cNvPr id="5" name="Picture 4" descr="Screen Shot 2015-10-11 at 4.34.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690" y="1420607"/>
            <a:ext cx="4526863" cy="4393720"/>
          </a:xfrm>
          <a:prstGeom prst="rect">
            <a:avLst/>
          </a:prstGeom>
        </p:spPr>
      </p:pic>
    </p:spTree>
    <p:extLst>
      <p:ext uri="{BB962C8B-B14F-4D97-AF65-F5344CB8AC3E}">
        <p14:creationId xmlns:p14="http://schemas.microsoft.com/office/powerpoint/2010/main" val="681045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food, woman, man&#10;&#10;Description automatically generated">
            <a:extLst>
              <a:ext uri="{FF2B5EF4-FFF2-40B4-BE49-F238E27FC236}">
                <a16:creationId xmlns:a16="http://schemas.microsoft.com/office/drawing/2014/main" id="{FABB3693-DCE6-8949-B7F3-3ACDD9140C87}"/>
              </a:ext>
            </a:extLst>
          </p:cNvPr>
          <p:cNvPicPr>
            <a:picLocks noChangeAspect="1"/>
          </p:cNvPicPr>
          <p:nvPr/>
        </p:nvPicPr>
        <p:blipFill>
          <a:blip r:embed="rId2"/>
          <a:stretch>
            <a:fillRect/>
          </a:stretch>
        </p:blipFill>
        <p:spPr>
          <a:xfrm>
            <a:off x="423710" y="729873"/>
            <a:ext cx="8296580" cy="4550050"/>
          </a:xfrm>
          <a:prstGeom prst="rect">
            <a:avLst/>
          </a:prstGeom>
        </p:spPr>
      </p:pic>
      <p:sp>
        <p:nvSpPr>
          <p:cNvPr id="4" name="TextBox 3">
            <a:extLst>
              <a:ext uri="{FF2B5EF4-FFF2-40B4-BE49-F238E27FC236}">
                <a16:creationId xmlns:a16="http://schemas.microsoft.com/office/drawing/2014/main" id="{8D621F94-C81F-3947-BEFF-E7A8DE285ECB}"/>
              </a:ext>
            </a:extLst>
          </p:cNvPr>
          <p:cNvSpPr txBox="1"/>
          <p:nvPr/>
        </p:nvSpPr>
        <p:spPr>
          <a:xfrm>
            <a:off x="5338916" y="5707626"/>
            <a:ext cx="2569934" cy="369332"/>
          </a:xfrm>
          <a:prstGeom prst="rect">
            <a:avLst/>
          </a:prstGeom>
          <a:noFill/>
        </p:spPr>
        <p:txBody>
          <a:bodyPr wrap="none" rtlCol="0">
            <a:spAutoFit/>
          </a:bodyPr>
          <a:lstStyle/>
          <a:p>
            <a:r>
              <a:rPr lang="en-US" dirty="0">
                <a:solidFill>
                  <a:schemeClr val="bg1"/>
                </a:solidFill>
              </a:rPr>
              <a:t>“The </a:t>
            </a:r>
            <a:r>
              <a:rPr lang="en-US" dirty="0">
                <a:solidFill>
                  <a:srgbClr val="FF0000"/>
                </a:solidFill>
              </a:rPr>
              <a:t>Red</a:t>
            </a:r>
            <a:r>
              <a:rPr lang="en-US" dirty="0">
                <a:solidFill>
                  <a:srgbClr val="FFFF00"/>
                </a:solidFill>
              </a:rPr>
              <a:t> </a:t>
            </a:r>
            <a:r>
              <a:rPr lang="en-US" dirty="0">
                <a:solidFill>
                  <a:srgbClr val="92D050"/>
                </a:solidFill>
              </a:rPr>
              <a:t>Green </a:t>
            </a:r>
            <a:r>
              <a:rPr lang="en-US" dirty="0">
                <a:solidFill>
                  <a:schemeClr val="bg1"/>
                </a:solidFill>
              </a:rPr>
              <a:t>Show</a:t>
            </a:r>
            <a:r>
              <a:rPr lang="en-US" dirty="0">
                <a:solidFill>
                  <a:srgbClr val="FFFF00"/>
                </a:solidFill>
              </a:rPr>
              <a:t>”</a:t>
            </a:r>
          </a:p>
        </p:txBody>
      </p:sp>
    </p:spTree>
    <p:extLst>
      <p:ext uri="{BB962C8B-B14F-4D97-AF65-F5344CB8AC3E}">
        <p14:creationId xmlns:p14="http://schemas.microsoft.com/office/powerpoint/2010/main" val="38314920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905412"/>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66255" y="1021278"/>
            <a:ext cx="8880209" cy="4952010"/>
          </a:xfrm>
        </p:spPr>
        <p:txBody>
          <a:bodyPr>
            <a:normAutofit fontScale="40000" lnSpcReduction="20000"/>
          </a:bodyPr>
          <a:lstStyle/>
          <a:p>
            <a:pPr marL="0" indent="0">
              <a:lnSpc>
                <a:spcPct val="120000"/>
              </a:lnSpc>
              <a:buNone/>
            </a:pPr>
            <a:r>
              <a:rPr lang="en-CA" sz="5000" b="1" dirty="0">
                <a:solidFill>
                  <a:srgbClr val="FFFF00"/>
                </a:solidFill>
              </a:rPr>
              <a:t>To assess </a:t>
            </a:r>
            <a:r>
              <a:rPr lang="en-CA" sz="5000" b="1" dirty="0">
                <a:solidFill>
                  <a:srgbClr val="FF0000"/>
                </a:solidFill>
                <a:latin typeface="Comic Sans MS" panose="030F0902030302020204" pitchFamily="66" charset="0"/>
              </a:rPr>
              <a:t>confusion</a:t>
            </a:r>
            <a:r>
              <a:rPr lang="en-CA" sz="5000" b="1" dirty="0">
                <a:solidFill>
                  <a:srgbClr val="FFFF00"/>
                </a:solidFill>
              </a:rPr>
              <a:t>, go back to </a:t>
            </a:r>
            <a:r>
              <a:rPr lang="en-CA" sz="5000" b="1" i="1" dirty="0">
                <a:solidFill>
                  <a:srgbClr val="FFFF00"/>
                </a:solidFill>
              </a:rPr>
              <a:t>s. 6(5)</a:t>
            </a:r>
            <a:r>
              <a:rPr lang="en-CA" sz="5000" b="1" i="1" dirty="0">
                <a:solidFill>
                  <a:srgbClr val="FF0000"/>
                </a:solidFill>
              </a:rPr>
              <a:t>…</a:t>
            </a:r>
            <a:r>
              <a:rPr lang="en-CA" sz="5000" b="1" i="1" dirty="0">
                <a:solidFill>
                  <a:srgbClr val="FFFF00"/>
                </a:solidFill>
              </a:rPr>
              <a:t> </a:t>
            </a:r>
          </a:p>
          <a:p>
            <a:pPr>
              <a:lnSpc>
                <a:spcPct val="120000"/>
              </a:lnSpc>
            </a:pPr>
            <a:r>
              <a:rPr lang="en-CA" sz="5000" dirty="0">
                <a:solidFill>
                  <a:schemeClr val="bg1"/>
                </a:solidFill>
              </a:rPr>
              <a:t>Question that needs to be asked is </a:t>
            </a:r>
            <a:r>
              <a:rPr lang="en-CA" sz="5000" i="1" dirty="0">
                <a:solidFill>
                  <a:srgbClr val="FFFF00"/>
                </a:solidFill>
              </a:rPr>
              <a:t>(2)…would </a:t>
            </a:r>
            <a:r>
              <a:rPr lang="en-US" sz="5000" i="1" dirty="0">
                <a:solidFill>
                  <a:srgbClr val="FFFF00"/>
                </a:solidFill>
              </a:rPr>
              <a:t>the use of both trade-marks in the same area…</a:t>
            </a:r>
            <a:r>
              <a:rPr lang="en-US" sz="5000" i="1" dirty="0">
                <a:solidFill>
                  <a:srgbClr val="FF0000"/>
                </a:solidFill>
              </a:rPr>
              <a:t>be likely to lead to the inference</a:t>
            </a:r>
            <a:r>
              <a:rPr lang="en-US" sz="5000" i="1" dirty="0">
                <a:solidFill>
                  <a:srgbClr val="FFFF00"/>
                </a:solidFill>
              </a:rPr>
              <a:t> </a:t>
            </a:r>
            <a:r>
              <a:rPr lang="en-US" sz="5000" i="1" dirty="0">
                <a:solidFill>
                  <a:schemeClr val="bg1"/>
                </a:solidFill>
              </a:rPr>
              <a:t>that the goods or services associated with those trade-marks are</a:t>
            </a:r>
            <a:r>
              <a:rPr lang="en-US" sz="5000" i="1" dirty="0">
                <a:solidFill>
                  <a:srgbClr val="FFFF00"/>
                </a:solidFill>
              </a:rPr>
              <a:t> manufactured, sold, leased, hired or performed by the </a:t>
            </a:r>
            <a:r>
              <a:rPr lang="en-US" sz="5000" i="1" dirty="0">
                <a:solidFill>
                  <a:srgbClr val="FF0000"/>
                </a:solidFill>
              </a:rPr>
              <a:t>same person</a:t>
            </a:r>
            <a:r>
              <a:rPr lang="en-US" sz="5000" i="1" dirty="0">
                <a:solidFill>
                  <a:srgbClr val="FFFF00"/>
                </a:solidFill>
              </a:rPr>
              <a:t>?</a:t>
            </a:r>
            <a:endParaRPr lang="en-CA" sz="5000" i="1" dirty="0">
              <a:solidFill>
                <a:srgbClr val="FFFF00"/>
              </a:solidFill>
            </a:endParaRPr>
          </a:p>
          <a:p>
            <a:pPr>
              <a:lnSpc>
                <a:spcPct val="120000"/>
              </a:lnSpc>
            </a:pPr>
            <a:r>
              <a:rPr lang="en-US" sz="5000" b="1" dirty="0">
                <a:solidFill>
                  <a:srgbClr val="FFFF00"/>
                </a:solidFill>
              </a:rPr>
              <a:t>Application of s. 6(5) factors</a:t>
            </a:r>
            <a:r>
              <a:rPr lang="en-US" sz="5000" b="1" dirty="0">
                <a:solidFill>
                  <a:srgbClr val="FF0000"/>
                </a:solidFill>
              </a:rPr>
              <a:t>: </a:t>
            </a:r>
          </a:p>
          <a:p>
            <a:pPr marL="0" indent="0">
              <a:lnSpc>
                <a:spcPct val="120000"/>
              </a:lnSpc>
              <a:buNone/>
            </a:pPr>
            <a:r>
              <a:rPr lang="en-US" sz="5000" b="1" i="1" dirty="0">
                <a:solidFill>
                  <a:srgbClr val="FF0000"/>
                </a:solidFill>
              </a:rPr>
              <a:t>(a) </a:t>
            </a:r>
            <a:r>
              <a:rPr lang="en-US" sz="5000" b="1" i="1" dirty="0">
                <a:solidFill>
                  <a:srgbClr val="92D050"/>
                </a:solidFill>
              </a:rPr>
              <a:t>the inherent distinctiveness of the trade-marks or trade-names and the extent to which they have become known</a:t>
            </a:r>
            <a:r>
              <a:rPr lang="en-US" sz="5000" b="1" i="1" dirty="0">
                <a:solidFill>
                  <a:schemeClr val="bg1"/>
                </a:solidFill>
              </a:rPr>
              <a:t> </a:t>
            </a:r>
          </a:p>
          <a:p>
            <a:pPr marL="0" indent="0">
              <a:lnSpc>
                <a:spcPct val="120000"/>
              </a:lnSpc>
              <a:buNone/>
            </a:pPr>
            <a:r>
              <a:rPr lang="en-US" sz="5000" b="1" i="1" dirty="0">
                <a:solidFill>
                  <a:srgbClr val="FF0000"/>
                </a:solidFill>
              </a:rPr>
              <a:t>(b) </a:t>
            </a:r>
            <a:r>
              <a:rPr lang="en-US" sz="5000" b="1" i="1" dirty="0">
                <a:solidFill>
                  <a:srgbClr val="92D050"/>
                </a:solidFill>
              </a:rPr>
              <a:t>The extent to which each trade-mark has become known</a:t>
            </a:r>
            <a:endParaRPr lang="en-US" sz="5000" b="1" i="1" dirty="0">
              <a:solidFill>
                <a:schemeClr val="bg1"/>
              </a:solidFill>
            </a:endParaRPr>
          </a:p>
          <a:p>
            <a:pPr marL="0" indent="0">
              <a:lnSpc>
                <a:spcPct val="120000"/>
              </a:lnSpc>
              <a:buNone/>
            </a:pPr>
            <a:r>
              <a:rPr lang="en-US" sz="5000" b="1" i="1" dirty="0">
                <a:solidFill>
                  <a:srgbClr val="FF0000"/>
                </a:solidFill>
              </a:rPr>
              <a:t>(b) </a:t>
            </a:r>
            <a:r>
              <a:rPr lang="en-US" sz="5000" b="1" i="1" dirty="0">
                <a:solidFill>
                  <a:srgbClr val="92D050"/>
                </a:solidFill>
              </a:rPr>
              <a:t>the length of time the trade-marks or trade-names have been in use</a:t>
            </a:r>
            <a:endParaRPr lang="en-US" sz="5000" b="1" i="1" dirty="0">
              <a:solidFill>
                <a:schemeClr val="bg1"/>
              </a:solidFill>
            </a:endParaRPr>
          </a:p>
          <a:p>
            <a:pPr marL="0" indent="0">
              <a:lnSpc>
                <a:spcPct val="120000"/>
              </a:lnSpc>
              <a:buNone/>
            </a:pPr>
            <a:r>
              <a:rPr lang="en-US" sz="5000" b="1" i="1" dirty="0">
                <a:solidFill>
                  <a:srgbClr val="FF0000"/>
                </a:solidFill>
              </a:rPr>
              <a:t>(c) </a:t>
            </a:r>
            <a:r>
              <a:rPr lang="en-US" sz="5000" b="1" i="1" dirty="0">
                <a:solidFill>
                  <a:srgbClr val="92D050"/>
                </a:solidFill>
              </a:rPr>
              <a:t>the nature of the goods, services or business; (d) nature of the trade</a:t>
            </a:r>
            <a:r>
              <a:rPr lang="en-US" sz="5000" b="1" i="1" dirty="0">
                <a:solidFill>
                  <a:srgbClr val="FF0000"/>
                </a:solidFill>
              </a:rPr>
              <a:t>…</a:t>
            </a:r>
          </a:p>
          <a:p>
            <a:pPr marL="0" indent="0">
              <a:lnSpc>
                <a:spcPct val="120000"/>
              </a:lnSpc>
              <a:buNone/>
            </a:pPr>
            <a:r>
              <a:rPr lang="en-US" sz="5000" b="1" i="1" dirty="0">
                <a:solidFill>
                  <a:srgbClr val="FF0000"/>
                </a:solidFill>
              </a:rPr>
              <a:t>(d) </a:t>
            </a:r>
            <a:r>
              <a:rPr lang="en-US" sz="5000" b="1" i="1" dirty="0">
                <a:solidFill>
                  <a:srgbClr val="92D050"/>
                </a:solidFill>
              </a:rPr>
              <a:t>the nature of the trade</a:t>
            </a:r>
          </a:p>
          <a:p>
            <a:pPr marL="0" indent="0">
              <a:lnSpc>
                <a:spcPct val="120000"/>
              </a:lnSpc>
              <a:buNone/>
            </a:pPr>
            <a:r>
              <a:rPr lang="en-US" sz="5000" b="1" i="1" dirty="0">
                <a:solidFill>
                  <a:srgbClr val="FF0000"/>
                </a:solidFill>
              </a:rPr>
              <a:t>(e) </a:t>
            </a:r>
            <a:r>
              <a:rPr lang="en-US" sz="5000" b="1" i="1" dirty="0">
                <a:solidFill>
                  <a:srgbClr val="92D050"/>
                </a:solidFill>
              </a:rPr>
              <a:t>the degree of resemblance between the trade-marks or trade-names in appearance or sound or in the ideas suggested by them</a:t>
            </a:r>
            <a:endParaRPr lang="en-CA" sz="5000" i="1" dirty="0">
              <a:solidFill>
                <a:srgbClr val="92D050"/>
              </a:solidFill>
            </a:endParaRPr>
          </a:p>
          <a:p>
            <a:pPr marL="0" indent="0">
              <a:buNone/>
            </a:pPr>
            <a:endParaRPr lang="en-CA" sz="1400" i="1" dirty="0">
              <a:solidFill>
                <a:srgbClr val="92D050"/>
              </a:solidFill>
            </a:endParaRPr>
          </a:p>
          <a:p>
            <a:pPr marL="0" indent="0">
              <a:buNone/>
            </a:pPr>
            <a:endParaRPr lang="en-CA" sz="1800" i="1" dirty="0">
              <a:solidFill>
                <a:schemeClr val="bg1"/>
              </a:solidFill>
            </a:endParaRPr>
          </a:p>
          <a:p>
            <a:pPr marL="0" indent="0">
              <a:buNone/>
            </a:pPr>
            <a:endParaRPr lang="en-CA" i="1"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97</a:t>
            </a:fld>
            <a:endParaRPr lang="en-US"/>
          </a:p>
        </p:txBody>
      </p:sp>
    </p:spTree>
    <p:extLst>
      <p:ext uri="{BB962C8B-B14F-4D97-AF65-F5344CB8AC3E}">
        <p14:creationId xmlns:p14="http://schemas.microsoft.com/office/powerpoint/2010/main" val="18567104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905412"/>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66255" y="1021278"/>
            <a:ext cx="8787739" cy="4952010"/>
          </a:xfrm>
        </p:spPr>
        <p:txBody>
          <a:bodyPr>
            <a:normAutofit/>
          </a:bodyPr>
          <a:lstStyle/>
          <a:p>
            <a:pPr>
              <a:lnSpc>
                <a:spcPct val="100000"/>
              </a:lnSpc>
            </a:pPr>
            <a:r>
              <a:rPr lang="en-CA" sz="2800" b="1" dirty="0">
                <a:solidFill>
                  <a:srgbClr val="FFFF00"/>
                </a:solidFill>
              </a:rPr>
              <a:t>To assess </a:t>
            </a:r>
            <a:r>
              <a:rPr lang="en-CA" sz="2800" b="1" dirty="0">
                <a:solidFill>
                  <a:srgbClr val="FF0000"/>
                </a:solidFill>
                <a:latin typeface="Comic Sans MS" panose="030F0902030302020204" pitchFamily="66" charset="0"/>
              </a:rPr>
              <a:t>confusion</a:t>
            </a:r>
            <a:r>
              <a:rPr lang="en-CA" sz="2800" b="1" dirty="0">
                <a:solidFill>
                  <a:srgbClr val="FFFF00"/>
                </a:solidFill>
              </a:rPr>
              <a:t>, go back to </a:t>
            </a:r>
            <a:r>
              <a:rPr lang="en-CA" sz="2800" b="1" i="1" dirty="0">
                <a:solidFill>
                  <a:srgbClr val="FFFF00"/>
                </a:solidFill>
              </a:rPr>
              <a:t>s. 6(5)</a:t>
            </a:r>
            <a:r>
              <a:rPr lang="en-CA" sz="2800" b="1" i="1" dirty="0">
                <a:solidFill>
                  <a:srgbClr val="FF0000"/>
                </a:solidFill>
              </a:rPr>
              <a:t>…</a:t>
            </a:r>
            <a:r>
              <a:rPr lang="en-CA" sz="2800" b="1" i="1" dirty="0">
                <a:solidFill>
                  <a:srgbClr val="FFFF00"/>
                </a:solidFill>
              </a:rPr>
              <a:t> </a:t>
            </a:r>
          </a:p>
          <a:p>
            <a:pPr>
              <a:lnSpc>
                <a:spcPct val="100000"/>
              </a:lnSpc>
            </a:pPr>
            <a:r>
              <a:rPr lang="en-CA" sz="2800" dirty="0">
                <a:solidFill>
                  <a:schemeClr val="bg1"/>
                </a:solidFill>
              </a:rPr>
              <a:t>Question that needs to be asked is </a:t>
            </a:r>
            <a:r>
              <a:rPr lang="en-CA" sz="2800" i="1" dirty="0">
                <a:solidFill>
                  <a:srgbClr val="FFFF00"/>
                </a:solidFill>
              </a:rPr>
              <a:t>(2)…would </a:t>
            </a:r>
            <a:r>
              <a:rPr lang="en-US" sz="2800" i="1" dirty="0">
                <a:solidFill>
                  <a:srgbClr val="FFFF00"/>
                </a:solidFill>
              </a:rPr>
              <a:t>the use of both trade-marks in the same area…</a:t>
            </a:r>
            <a:r>
              <a:rPr lang="en-US" sz="2800" i="1" dirty="0">
                <a:solidFill>
                  <a:srgbClr val="FF0000"/>
                </a:solidFill>
              </a:rPr>
              <a:t>be likely to lead to the inference</a:t>
            </a:r>
            <a:r>
              <a:rPr lang="en-US" sz="2800" i="1" dirty="0">
                <a:solidFill>
                  <a:srgbClr val="FFFF00"/>
                </a:solidFill>
              </a:rPr>
              <a:t> </a:t>
            </a:r>
            <a:r>
              <a:rPr lang="en-US" sz="2800" i="1" dirty="0">
                <a:solidFill>
                  <a:schemeClr val="bg1"/>
                </a:solidFill>
              </a:rPr>
              <a:t>that the goods or services associated with those trade-marks are</a:t>
            </a:r>
            <a:r>
              <a:rPr lang="en-US" sz="2800" i="1" dirty="0">
                <a:solidFill>
                  <a:srgbClr val="FFFF00"/>
                </a:solidFill>
              </a:rPr>
              <a:t> manufactured, sold, leased, hired or performed by the </a:t>
            </a:r>
            <a:r>
              <a:rPr lang="en-US" sz="2800" i="1" dirty="0">
                <a:solidFill>
                  <a:srgbClr val="FF0000"/>
                </a:solidFill>
              </a:rPr>
              <a:t>same person</a:t>
            </a:r>
            <a:r>
              <a:rPr lang="en-US" sz="2800" i="1" dirty="0">
                <a:solidFill>
                  <a:srgbClr val="FFFF00"/>
                </a:solidFill>
              </a:rPr>
              <a:t>?</a:t>
            </a:r>
            <a:endParaRPr lang="en-CA" sz="2800" i="1" dirty="0">
              <a:solidFill>
                <a:srgbClr val="FFFF00"/>
              </a:solidFill>
            </a:endParaRPr>
          </a:p>
          <a:p>
            <a:pPr>
              <a:lnSpc>
                <a:spcPct val="100000"/>
              </a:lnSpc>
            </a:pPr>
            <a:r>
              <a:rPr lang="en-US" sz="2800" b="1" dirty="0">
                <a:solidFill>
                  <a:srgbClr val="FFFF00"/>
                </a:solidFill>
              </a:rPr>
              <a:t>Application of s. 6(5) factors</a:t>
            </a:r>
            <a:r>
              <a:rPr lang="en-US" sz="2800" b="1" dirty="0">
                <a:solidFill>
                  <a:srgbClr val="FF0000"/>
                </a:solidFill>
              </a:rPr>
              <a:t>: </a:t>
            </a:r>
          </a:p>
          <a:p>
            <a:pPr marL="400050" lvl="1" indent="0">
              <a:lnSpc>
                <a:spcPct val="100000"/>
              </a:lnSpc>
              <a:buNone/>
            </a:pPr>
            <a:r>
              <a:rPr lang="en-US" sz="2800" b="1" i="1" dirty="0">
                <a:solidFill>
                  <a:srgbClr val="FF0000"/>
                </a:solidFill>
              </a:rPr>
              <a:t>(a) </a:t>
            </a:r>
            <a:r>
              <a:rPr lang="en-US" sz="2800" b="1" i="1" dirty="0">
                <a:solidFill>
                  <a:srgbClr val="92D050"/>
                </a:solidFill>
              </a:rPr>
              <a:t>The inherent distinctiveness of the trade-marks or trade-names and the extent to which they have become known</a:t>
            </a:r>
            <a:endParaRPr lang="en-CA" sz="2800" i="1"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98</a:t>
            </a:fld>
            <a:endParaRPr lang="en-US"/>
          </a:p>
        </p:txBody>
      </p:sp>
    </p:spTree>
    <p:extLst>
      <p:ext uri="{BB962C8B-B14F-4D97-AF65-F5344CB8AC3E}">
        <p14:creationId xmlns:p14="http://schemas.microsoft.com/office/powerpoint/2010/main" val="491260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774783"/>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78130" y="1194816"/>
            <a:ext cx="8858992" cy="4754722"/>
          </a:xfrm>
        </p:spPr>
        <p:txBody>
          <a:bodyPr>
            <a:normAutofit fontScale="92500" lnSpcReduction="20000"/>
          </a:bodyPr>
          <a:lstStyle/>
          <a:p>
            <a:pPr>
              <a:lnSpc>
                <a:spcPct val="110000"/>
              </a:lnSpc>
            </a:pPr>
            <a:r>
              <a:rPr lang="en-CA" dirty="0">
                <a:solidFill>
                  <a:schemeClr val="bg1"/>
                </a:solidFill>
              </a:rPr>
              <a:t>Marks which are </a:t>
            </a:r>
            <a:r>
              <a:rPr lang="en-CA" dirty="0">
                <a:solidFill>
                  <a:srgbClr val="FF0000"/>
                </a:solidFill>
              </a:rPr>
              <a:t>inherently distinctive are </a:t>
            </a:r>
            <a:r>
              <a:rPr lang="en-CA" dirty="0">
                <a:solidFill>
                  <a:schemeClr val="bg1"/>
                </a:solidFill>
              </a:rPr>
              <a:t>unique marks – they intrinsically serve to identify a </a:t>
            </a:r>
            <a:r>
              <a:rPr lang="en-CA" i="1" dirty="0">
                <a:solidFill>
                  <a:srgbClr val="FFFF00"/>
                </a:solidFill>
              </a:rPr>
              <a:t>particular source of a product</a:t>
            </a:r>
            <a:r>
              <a:rPr lang="en-CA" dirty="0">
                <a:solidFill>
                  <a:schemeClr val="bg1"/>
                </a:solidFill>
              </a:rPr>
              <a:t>.</a:t>
            </a:r>
            <a:endParaRPr lang="en-CA" sz="1800" dirty="0">
              <a:solidFill>
                <a:schemeClr val="bg1"/>
              </a:solidFill>
            </a:endParaRPr>
          </a:p>
          <a:p>
            <a:pPr>
              <a:lnSpc>
                <a:spcPct val="110000"/>
              </a:lnSpc>
            </a:pPr>
            <a:r>
              <a:rPr lang="en-CA" dirty="0">
                <a:solidFill>
                  <a:schemeClr val="bg1"/>
                </a:solidFill>
              </a:rPr>
              <a:t>Examples are </a:t>
            </a:r>
            <a:r>
              <a:rPr lang="en-CA" dirty="0">
                <a:solidFill>
                  <a:srgbClr val="FFFF00"/>
                </a:solidFill>
              </a:rPr>
              <a:t>words or symbols invented </a:t>
            </a:r>
            <a:r>
              <a:rPr lang="en-CA" dirty="0">
                <a:solidFill>
                  <a:schemeClr val="bg1"/>
                </a:solidFill>
              </a:rPr>
              <a:t>or coined </a:t>
            </a:r>
            <a:r>
              <a:rPr lang="en-CA" dirty="0">
                <a:solidFill>
                  <a:srgbClr val="FFFF00"/>
                </a:solidFill>
              </a:rPr>
              <a:t>for the purpose of functioning as a TM </a:t>
            </a:r>
            <a:r>
              <a:rPr lang="en-CA" dirty="0">
                <a:solidFill>
                  <a:schemeClr val="bg1"/>
                </a:solidFill>
              </a:rPr>
              <a:t>(i.e., Exxon). Have no other significance than as a TM. They don’t suggest any characteristic of the goods or services they identify (Kodak cameras; Clorox  bleach).</a:t>
            </a:r>
            <a:endParaRPr lang="en-CA" sz="1800" dirty="0">
              <a:solidFill>
                <a:schemeClr val="bg1"/>
              </a:solidFill>
            </a:endParaRPr>
          </a:p>
          <a:p>
            <a:pPr>
              <a:lnSpc>
                <a:spcPct val="110000"/>
              </a:lnSpc>
            </a:pPr>
            <a:r>
              <a:rPr lang="en-US" dirty="0">
                <a:solidFill>
                  <a:schemeClr val="bg1"/>
                </a:solidFill>
              </a:rPr>
              <a:t>Marks have high inherent distinctiveness if they </a:t>
            </a:r>
            <a:r>
              <a:rPr lang="en-US" dirty="0">
                <a:solidFill>
                  <a:srgbClr val="FFFF00"/>
                </a:solidFill>
              </a:rPr>
              <a:t>only communicate the message that they are identifying</a:t>
            </a:r>
            <a:r>
              <a:rPr lang="en-US" dirty="0">
                <a:solidFill>
                  <a:schemeClr val="bg1"/>
                </a:solidFill>
              </a:rPr>
              <a:t> or signifying the source of the product. </a:t>
            </a:r>
            <a:endParaRPr lang="en-CA" sz="1800" dirty="0">
              <a:solidFill>
                <a:schemeClr val="bg1"/>
              </a:solidFill>
            </a:endParaRPr>
          </a:p>
          <a:p>
            <a:pPr>
              <a:lnSpc>
                <a:spcPct val="110000"/>
              </a:lnSpc>
            </a:pPr>
            <a:r>
              <a:rPr lang="en-US" dirty="0">
                <a:solidFill>
                  <a:srgbClr val="FFFF00"/>
                </a:solidFill>
              </a:rPr>
              <a:t>Coined terms with design elements </a:t>
            </a:r>
            <a:r>
              <a:rPr lang="en-US" dirty="0">
                <a:solidFill>
                  <a:schemeClr val="bg1"/>
                </a:solidFill>
              </a:rPr>
              <a:t>are generally seen as having high degrees of inherent distinctiveness. </a:t>
            </a:r>
            <a:endParaRPr lang="en-CA" sz="1800" dirty="0">
              <a:solidFill>
                <a:schemeClr val="bg1"/>
              </a:solidFill>
            </a:endParaRPr>
          </a:p>
          <a:p>
            <a:pPr>
              <a:lnSpc>
                <a:spcPct val="110000"/>
              </a:lnSpc>
            </a:pPr>
            <a:r>
              <a:rPr lang="en-US" dirty="0">
                <a:solidFill>
                  <a:srgbClr val="FFFF00"/>
                </a:solidFill>
              </a:rPr>
              <a:t>Marks have lower inherent distinctiveness if they are descriptive or suggestive of a parties’ respective wares</a:t>
            </a:r>
            <a:r>
              <a:rPr lang="en-US" dirty="0">
                <a:solidFill>
                  <a:schemeClr val="bg1"/>
                </a:solidFill>
              </a:rPr>
              <a:t> or services. (Marks made up of ordinary words, for instance, have lower inherent distinctiveness than marks made up of coined words and design elements). </a:t>
            </a:r>
            <a:r>
              <a:rPr lang="en-US" dirty="0"/>
              <a:t> </a:t>
            </a:r>
            <a:endParaRPr lang="en-CA" sz="1800" dirty="0"/>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99</a:t>
            </a:fld>
            <a:endParaRPr lang="en-US"/>
          </a:p>
        </p:txBody>
      </p:sp>
    </p:spTree>
    <p:extLst>
      <p:ext uri="{BB962C8B-B14F-4D97-AF65-F5344CB8AC3E}">
        <p14:creationId xmlns:p14="http://schemas.microsoft.com/office/powerpoint/2010/main" val="168257249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14213</TotalTime>
  <Words>15890</Words>
  <Application>Microsoft Macintosh PowerPoint</Application>
  <PresentationFormat>On-screen Show (4:3)</PresentationFormat>
  <Paragraphs>1214</Paragraphs>
  <Slides>232</Slides>
  <Notes>145</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232</vt:i4>
      </vt:variant>
    </vt:vector>
  </HeadingPairs>
  <TitlesOfParts>
    <vt:vector size="243" baseType="lpstr">
      <vt:lpstr>American Typewriter</vt:lpstr>
      <vt:lpstr>Apple Chancery</vt:lpstr>
      <vt:lpstr>Arial</vt:lpstr>
      <vt:lpstr>Calibri</vt:lpstr>
      <vt:lpstr>Comic Sans MS</vt:lpstr>
      <vt:lpstr>Courier New</vt:lpstr>
      <vt:lpstr>Herculanum</vt:lpstr>
      <vt:lpstr>Klavika</vt:lpstr>
      <vt:lpstr>Wingdings</vt:lpstr>
      <vt:lpstr>CDM_PPT_Template </vt:lpstr>
      <vt:lpstr>Document</vt:lpstr>
      <vt:lpstr>  </vt:lpstr>
      <vt:lpstr>PowerPoint Presentation</vt:lpstr>
      <vt:lpstr>Course Evaluations</vt:lpstr>
      <vt:lpstr>Any Questions?…</vt:lpstr>
      <vt:lpstr>PowerPoint Presentation</vt:lpstr>
      <vt:lpstr>Office “Hours”: Ideally Mondays before or  after class but am flexible…</vt:lpstr>
      <vt:lpstr>PowerPoint Presentation</vt:lpstr>
      <vt:lpstr>  </vt:lpstr>
      <vt:lpstr>Course Website </vt:lpstr>
      <vt:lpstr> For full privileges on the website  </vt:lpstr>
      <vt:lpstr>Evaluation</vt:lpstr>
      <vt:lpstr>Let’s talk about…</vt:lpstr>
      <vt:lpstr>A modest proposal…</vt:lpstr>
      <vt:lpstr> UBC Emerging Media Law Moot  A.I. Project </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Facebook/Meta News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NFT Update…</vt:lpstr>
      <vt:lpstr>On Website</vt:lpstr>
      <vt:lpstr>PowerPoint Presentation</vt:lpstr>
      <vt:lpstr>PowerPoint Presentation</vt:lpstr>
      <vt:lpstr>PowerPoint Presentation</vt:lpstr>
      <vt:lpstr>Follow-Up</vt:lpstr>
      <vt:lpstr>PowerPoint Presentation</vt:lpstr>
      <vt:lpstr>PowerPoint Presentation</vt:lpstr>
      <vt:lpstr>PowerPoint Presentation</vt:lpstr>
      <vt:lpstr>Pause</vt:lpstr>
      <vt:lpstr>Re-capping</vt:lpstr>
      <vt:lpstr>Trademarks </vt:lpstr>
      <vt:lpstr>Trademarks </vt:lpstr>
      <vt:lpstr>PowerPoint Presentation</vt:lpstr>
      <vt:lpstr>Trademarks </vt:lpstr>
      <vt:lpstr>Trademarks </vt:lpstr>
      <vt:lpstr>Trademarks </vt:lpstr>
      <vt:lpstr>Trademarks </vt:lpstr>
      <vt:lpstr>Trademarks </vt:lpstr>
      <vt:lpstr>Trademarks </vt:lpstr>
      <vt:lpstr> Trademarks: Distinguishing guise no more </vt:lpstr>
      <vt:lpstr>Instead of “distinguishing guise”</vt:lpstr>
      <vt:lpstr>Trademarks </vt:lpstr>
      <vt:lpstr>Trademarks : Special Marks</vt:lpstr>
      <vt:lpstr>Trademarks </vt:lpstr>
      <vt:lpstr>Trademarks </vt:lpstr>
      <vt:lpstr>Trademarks </vt:lpstr>
      <vt:lpstr>Trademarks : Use</vt:lpstr>
      <vt:lpstr>Trademarks </vt:lpstr>
      <vt:lpstr>Trademarks </vt:lpstr>
      <vt:lpstr>Trademarks v. Passing Off</vt:lpstr>
      <vt:lpstr>Trademarks </vt:lpstr>
      <vt:lpstr>Trademarks </vt:lpstr>
      <vt:lpstr>Trademarks </vt:lpstr>
      <vt:lpstr>Trademarks </vt:lpstr>
      <vt:lpstr>Trademarks </vt:lpstr>
      <vt:lpstr>Trademarks : Confusion</vt:lpstr>
      <vt:lpstr>Trademarks : Confusion</vt:lpstr>
      <vt:lpstr>Trademarks : Confusion</vt:lpstr>
      <vt:lpstr>Trademarks : Confusion</vt:lpstr>
      <vt:lpstr>Trademarks: Infringement           – the law today</vt:lpstr>
      <vt:lpstr>Trademarks: Infringement</vt:lpstr>
      <vt:lpstr>Trademarks: Remedies  </vt:lpstr>
      <vt:lpstr>PowerPoint Presentation</vt:lpstr>
      <vt:lpstr>Pause</vt:lpstr>
      <vt:lpstr>PowerPoint Presentation</vt:lpstr>
      <vt:lpstr> Trademarks: Doctrine of Confusion </vt:lpstr>
      <vt:lpstr>Trademarks : Confusion</vt:lpstr>
      <vt:lpstr>Trademarks : Confusion</vt:lpstr>
      <vt:lpstr>Trademarks : Confusion</vt:lpstr>
      <vt:lpstr>Trademarks : Confusion</vt:lpstr>
      <vt:lpstr>Trademarks : Infringement</vt:lpstr>
      <vt:lpstr>Trademarks: Infringement  </vt:lpstr>
      <vt:lpstr>PowerPoint Presentation</vt:lpstr>
      <vt:lpstr>Pause</vt:lpstr>
      <vt:lpstr>PowerPoint Presentation</vt:lpstr>
      <vt:lpstr>Trademarks: Confusion </vt:lpstr>
      <vt:lpstr>Trademarks: Confusion  </vt:lpstr>
      <vt:lpstr>Trademarks : Confusion</vt:lpstr>
      <vt:lpstr>PowerPoint Presentation</vt:lpstr>
      <vt:lpstr>Trademarks: Application of s. 6</vt:lpstr>
      <vt:lpstr>Trademarks: Application of s. 6</vt:lpstr>
      <vt:lpstr>Trademarks: Application of s. 6</vt:lpstr>
      <vt:lpstr>Trademarks: Application of s. 6</vt:lpstr>
      <vt:lpstr>Trademarks: Application of s. 6</vt:lpstr>
      <vt:lpstr>Trademarks: Application of s. 6</vt:lpstr>
      <vt:lpstr>Trademarks: Application of s. 6</vt:lpstr>
      <vt:lpstr>PowerPoint Presentation</vt:lpstr>
      <vt:lpstr>Pause</vt:lpstr>
      <vt:lpstr>Trademarks: Confusion </vt:lpstr>
      <vt:lpstr>PowerPoint Presentation</vt:lpstr>
      <vt:lpstr>PowerPoint Presentation</vt:lpstr>
      <vt:lpstr>PowerPoint Presentation</vt:lpstr>
      <vt:lpstr>Trademarks: Confusion</vt:lpstr>
      <vt:lpstr>Trademarks: Confusion  </vt:lpstr>
      <vt:lpstr>Trademarks : Confusion</vt:lpstr>
      <vt:lpstr>Trademarks: Confusion</vt:lpstr>
      <vt:lpstr>Trademarks : Confusion</vt:lpstr>
      <vt:lpstr>PowerPoint Presentation</vt:lpstr>
      <vt:lpstr>Trademarks: Confusion  </vt:lpstr>
      <vt:lpstr>Trademarks : Confusion</vt:lpstr>
      <vt:lpstr>Trademarks: Confusion</vt:lpstr>
      <vt:lpstr>Trademarks: Confusion – Test Person</vt:lpstr>
      <vt:lpstr>Trademarks: Confusion – Test Person</vt:lpstr>
      <vt:lpstr>Trademarks: Confusion - s. 6(5) factors </vt:lpstr>
      <vt:lpstr> Trademarks: Confusion - s. 6(5) factors  </vt:lpstr>
      <vt:lpstr>Trademarks: Confusion - s. 6(5) factors </vt:lpstr>
      <vt:lpstr>Trademarks: Confusion</vt:lpstr>
      <vt:lpstr>PowerPoint Presentation</vt:lpstr>
      <vt:lpstr>Pause</vt:lpstr>
      <vt:lpstr>Trademarks: Confusion</vt:lpstr>
      <vt:lpstr>Trademarks: Confusion</vt:lpstr>
      <vt:lpstr>Trademarks : Confusion</vt:lpstr>
      <vt:lpstr>Trademarks : Confusion</vt:lpstr>
      <vt:lpstr>Trademarks : Confusion</vt:lpstr>
      <vt:lpstr>Trademarks: Confusion  </vt:lpstr>
      <vt:lpstr>Trademarks: Confusion</vt:lpstr>
      <vt:lpstr>Trademarks: Confusion </vt:lpstr>
      <vt:lpstr>Trademarks: Confusion</vt:lpstr>
      <vt:lpstr>Trademarks: Confusion</vt:lpstr>
      <vt:lpstr>Trademarks: Confusion  </vt:lpstr>
      <vt:lpstr>Trademarks: Confusion</vt:lpstr>
      <vt:lpstr>Trademarks: Confusion</vt:lpstr>
      <vt:lpstr>Trademarks: Confusion</vt:lpstr>
      <vt:lpstr>Trademarks: Confusion  </vt:lpstr>
      <vt:lpstr>Trademarks: Confusion  </vt:lpstr>
      <vt:lpstr>Trademarks: Confusion</vt:lpstr>
      <vt:lpstr>Trademarks: Confusion</vt:lpstr>
      <vt:lpstr>Trademarks: Confusion  </vt:lpstr>
      <vt:lpstr>PowerPoint Presentation</vt:lpstr>
      <vt:lpstr>Pause</vt:lpstr>
      <vt:lpstr>Trademarks: Infringement </vt:lpstr>
      <vt:lpstr>Trademarks: Infringement </vt:lpstr>
      <vt:lpstr>PowerPoint Presentation</vt:lpstr>
      <vt:lpstr>Trademarks : Infringement</vt:lpstr>
      <vt:lpstr>Trademarks: Infringement  </vt:lpstr>
      <vt:lpstr>Trademarks: Infringement  </vt:lpstr>
      <vt:lpstr>Trademarks: Infringement</vt:lpstr>
      <vt:lpstr>Trademarks: Infringement  </vt:lpstr>
      <vt:lpstr>Trademarks: Infringement  </vt:lpstr>
      <vt:lpstr>Trademarks: Infringement</vt:lpstr>
      <vt:lpstr>Trademarks: Infringement</vt:lpstr>
      <vt:lpstr>Trademarks: Infringement</vt:lpstr>
      <vt:lpstr>Trademarks : Infringement</vt:lpstr>
      <vt:lpstr>Trademarks: Infringement  </vt:lpstr>
      <vt:lpstr>Trademarks: Infringement</vt:lpstr>
      <vt:lpstr>Trademarks: Infringement</vt:lpstr>
      <vt:lpstr>Trademarks: Infringement</vt:lpstr>
      <vt:lpstr>Trademarks: Infringement</vt:lpstr>
      <vt:lpstr>Trademarks: Infringement</vt:lpstr>
      <vt:lpstr>Trademarks : Infringement</vt:lpstr>
      <vt:lpstr>Trademarks: Infringement  </vt:lpstr>
      <vt:lpstr>Trademarks: Infringement</vt:lpstr>
      <vt:lpstr>Trademarks: Infringement</vt:lpstr>
      <vt:lpstr>Trademarks: Infringement  </vt:lpstr>
      <vt:lpstr>Trademarks: Infringement  </vt:lpstr>
      <vt:lpstr>Trademarks: Infringement</vt:lpstr>
      <vt:lpstr>Trademarks : Infringement – the law today </vt:lpstr>
      <vt:lpstr>Trademarks: Infringement – the law today  </vt:lpstr>
      <vt:lpstr>Trademarks: Infringement – the law today  </vt:lpstr>
      <vt:lpstr>PowerPoint Presentation</vt:lpstr>
      <vt:lpstr>PowerPoint Presentation</vt:lpstr>
      <vt:lpstr>Trademarks: Infringement           – the law today</vt:lpstr>
      <vt:lpstr>Trademarks: Infringement Questions to Ponder  </vt:lpstr>
      <vt:lpstr>PowerPoint Presentation</vt:lpstr>
      <vt:lpstr>PowerPoint Presentation</vt:lpstr>
      <vt:lpstr>PowerPoint Presentation</vt:lpstr>
      <vt:lpstr>How is S. 22 TMA like this Guy?</vt:lpstr>
      <vt:lpstr>Trademarks: Infringement  </vt:lpstr>
      <vt:lpstr>Trademarks: Infringement  </vt:lpstr>
      <vt:lpstr>Trademarks: Infringement  </vt:lpstr>
      <vt:lpstr>Trademarks: Infringement</vt:lpstr>
      <vt:lpstr>Trademarks: Infringement</vt:lpstr>
      <vt:lpstr>Trademarks: Infringement</vt:lpstr>
      <vt:lpstr>Trademarks: Infringement  </vt:lpstr>
      <vt:lpstr>Trademarks: Infringement</vt:lpstr>
      <vt:lpstr>Trademarks: Infringement  </vt:lpstr>
      <vt:lpstr>Trademarks: Infringement</vt:lpstr>
      <vt:lpstr>Trademarks: Infringement  </vt:lpstr>
      <vt:lpstr>Trademarks: Infringement</vt:lpstr>
      <vt:lpstr>Trademarks: Infringement  </vt:lpstr>
      <vt:lpstr>Trademarks: Infringement  </vt:lpstr>
      <vt:lpstr>Trademarks: Infringement</vt:lpstr>
      <vt:lpstr>Trademarks: Infringement  </vt:lpstr>
      <vt:lpstr>Trademarks: Infringement  </vt:lpstr>
      <vt:lpstr>Trademarks: Infringement  </vt:lpstr>
      <vt:lpstr>Trademarks: Remedies </vt:lpstr>
      <vt:lpstr>Trademarks: Remedies  </vt:lpstr>
      <vt:lpstr>Trademarks: Remedies  </vt:lpstr>
      <vt:lpstr>Trademarks: Remedies</vt:lpstr>
      <vt:lpstr>Trademarks: Remedies</vt:lpstr>
      <vt:lpstr>Trademarks: Remedies</vt:lpstr>
      <vt:lpstr>Trademarks: Remedies</vt:lpstr>
      <vt:lpstr>Trademarks: Remedies – Q&amp;A  </vt:lpstr>
      <vt:lpstr>PowerPoint Presentation</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Trademarks Review </vt:lpstr>
      <vt:lpstr>Pause</vt:lpstr>
      <vt:lpstr>Coming Soon</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1087</cp:revision>
  <cp:lastPrinted>2013-12-30T23:16:45Z</cp:lastPrinted>
  <dcterms:created xsi:type="dcterms:W3CDTF">2013-02-08T08:35:59Z</dcterms:created>
  <dcterms:modified xsi:type="dcterms:W3CDTF">2021-11-27T08:07:40Z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16579173</vt:lpwstr>
  </property>
  <property fmtid="{D5CDD505-2E9C-101B-9397-08002B2CF9AE}" name="NXPowerLiteSettings" pid="3">
    <vt:lpwstr>C700052003A000</vt:lpwstr>
  </property>
  <property fmtid="{D5CDD505-2E9C-101B-9397-08002B2CF9AE}" name="NXPowerLiteVersion" pid="4">
    <vt:lpwstr>D8.0.8</vt:lpwstr>
  </property>
</Properties>
</file>