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theme+xml" PartName="/ppt/theme/theme2.xml"/>
  <Override ContentType="application/inkml+xml" PartName="/ppt/ink/ink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9"/>
  </p:notesMasterIdLst>
  <p:sldIdLst>
    <p:sldId id="256" r:id="rId2"/>
    <p:sldId id="1084" r:id="rId3"/>
    <p:sldId id="3550" r:id="rId4"/>
    <p:sldId id="3560" r:id="rId5"/>
    <p:sldId id="3624" r:id="rId6"/>
    <p:sldId id="2346" r:id="rId7"/>
    <p:sldId id="3626" r:id="rId8"/>
    <p:sldId id="3625" r:id="rId9"/>
    <p:sldId id="1087" r:id="rId10"/>
    <p:sldId id="1155" r:id="rId11"/>
    <p:sldId id="1088" r:id="rId12"/>
    <p:sldId id="1245" r:id="rId13"/>
    <p:sldId id="3561" r:id="rId14"/>
    <p:sldId id="3967" r:id="rId15"/>
    <p:sldId id="3541" r:id="rId16"/>
    <p:sldId id="3960" r:id="rId17"/>
    <p:sldId id="3959" r:id="rId18"/>
    <p:sldId id="3961" r:id="rId19"/>
    <p:sldId id="3962" r:id="rId20"/>
    <p:sldId id="3963" r:id="rId21"/>
    <p:sldId id="3964" r:id="rId22"/>
    <p:sldId id="3965" r:id="rId23"/>
    <p:sldId id="3966" r:id="rId24"/>
    <p:sldId id="3544" r:id="rId25"/>
    <p:sldId id="1172" r:id="rId26"/>
    <p:sldId id="3563" r:id="rId27"/>
    <p:sldId id="3557" r:id="rId28"/>
    <p:sldId id="3957" r:id="rId29"/>
    <p:sldId id="3958" r:id="rId30"/>
    <p:sldId id="3937" r:id="rId31"/>
    <p:sldId id="3627" r:id="rId32"/>
    <p:sldId id="3628" r:id="rId33"/>
    <p:sldId id="3629" r:id="rId34"/>
    <p:sldId id="3600" r:id="rId35"/>
    <p:sldId id="3567" r:id="rId36"/>
    <p:sldId id="295" r:id="rId37"/>
    <p:sldId id="294" r:id="rId38"/>
    <p:sldId id="3630" r:id="rId39"/>
    <p:sldId id="297" r:id="rId40"/>
    <p:sldId id="1149" r:id="rId41"/>
    <p:sldId id="1150" r:id="rId42"/>
    <p:sldId id="1151" r:id="rId43"/>
    <p:sldId id="1152" r:id="rId44"/>
    <p:sldId id="1153" r:id="rId45"/>
    <p:sldId id="1154" r:id="rId46"/>
    <p:sldId id="3570" r:id="rId47"/>
    <p:sldId id="1159" r:id="rId48"/>
    <p:sldId id="3949" r:id="rId49"/>
    <p:sldId id="1156" r:id="rId50"/>
    <p:sldId id="1158" r:id="rId51"/>
    <p:sldId id="3938" r:id="rId52"/>
    <p:sldId id="298" r:id="rId53"/>
    <p:sldId id="3605" r:id="rId54"/>
    <p:sldId id="588" r:id="rId55"/>
    <p:sldId id="589" r:id="rId56"/>
    <p:sldId id="590" r:id="rId57"/>
    <p:sldId id="591" r:id="rId58"/>
    <p:sldId id="592" r:id="rId59"/>
    <p:sldId id="3606" r:id="rId60"/>
    <p:sldId id="3939" r:id="rId61"/>
    <p:sldId id="299" r:id="rId62"/>
    <p:sldId id="3631" r:id="rId63"/>
    <p:sldId id="3632" r:id="rId64"/>
    <p:sldId id="3573" r:id="rId65"/>
    <p:sldId id="3571" r:id="rId66"/>
    <p:sldId id="3599" r:id="rId67"/>
    <p:sldId id="3940" r:id="rId68"/>
    <p:sldId id="300" r:id="rId69"/>
    <p:sldId id="3634" r:id="rId70"/>
    <p:sldId id="3574" r:id="rId71"/>
    <p:sldId id="3633" r:id="rId72"/>
    <p:sldId id="3635" r:id="rId73"/>
    <p:sldId id="3597" r:id="rId74"/>
    <p:sldId id="3941" r:id="rId75"/>
    <p:sldId id="3575" r:id="rId76"/>
    <p:sldId id="302" r:id="rId77"/>
    <p:sldId id="303" r:id="rId78"/>
    <p:sldId id="3636" r:id="rId79"/>
    <p:sldId id="3607" r:id="rId80"/>
    <p:sldId id="305" r:id="rId81"/>
    <p:sldId id="3608" r:id="rId82"/>
    <p:sldId id="3610" r:id="rId83"/>
    <p:sldId id="3950" r:id="rId84"/>
    <p:sldId id="3637" r:id="rId85"/>
    <p:sldId id="3945" r:id="rId86"/>
    <p:sldId id="3602" r:id="rId87"/>
    <p:sldId id="307" r:id="rId88"/>
    <p:sldId id="308" r:id="rId89"/>
    <p:sldId id="3611" r:id="rId90"/>
    <p:sldId id="3638" r:id="rId91"/>
    <p:sldId id="3612" r:id="rId92"/>
    <p:sldId id="310" r:id="rId93"/>
    <p:sldId id="3613" r:id="rId94"/>
    <p:sldId id="3623" r:id="rId95"/>
    <p:sldId id="573" r:id="rId96"/>
    <p:sldId id="3953" r:id="rId97"/>
    <p:sldId id="3946" r:id="rId98"/>
    <p:sldId id="3639" r:id="rId99"/>
    <p:sldId id="311" r:id="rId100"/>
    <p:sldId id="3603" r:id="rId101"/>
    <p:sldId id="3577" r:id="rId102"/>
    <p:sldId id="3640" r:id="rId103"/>
    <p:sldId id="3641" r:id="rId104"/>
    <p:sldId id="3942" r:id="rId105"/>
    <p:sldId id="3943" r:id="rId106"/>
    <p:sldId id="3944" r:id="rId107"/>
    <p:sldId id="3947" r:id="rId108"/>
    <p:sldId id="314" r:id="rId109"/>
    <p:sldId id="3614" r:id="rId110"/>
    <p:sldId id="3578" r:id="rId111"/>
    <p:sldId id="265" r:id="rId112"/>
    <p:sldId id="266" r:id="rId113"/>
    <p:sldId id="3616" r:id="rId114"/>
    <p:sldId id="3615" r:id="rId115"/>
    <p:sldId id="267" r:id="rId116"/>
    <p:sldId id="3576" r:id="rId117"/>
    <p:sldId id="289" r:id="rId118"/>
    <p:sldId id="3951" r:id="rId119"/>
    <p:sldId id="268" r:id="rId120"/>
    <p:sldId id="269" r:id="rId121"/>
    <p:sldId id="3579" r:id="rId122"/>
    <p:sldId id="3580" r:id="rId123"/>
    <p:sldId id="3581" r:id="rId124"/>
    <p:sldId id="3582" r:id="rId125"/>
    <p:sldId id="3586" r:id="rId126"/>
    <p:sldId id="3587" r:id="rId127"/>
    <p:sldId id="271" r:id="rId128"/>
    <p:sldId id="3617" r:id="rId129"/>
    <p:sldId id="3952" r:id="rId130"/>
    <p:sldId id="3618" r:id="rId131"/>
    <p:sldId id="272" r:id="rId132"/>
    <p:sldId id="3619" r:id="rId133"/>
    <p:sldId id="273" r:id="rId134"/>
    <p:sldId id="275" r:id="rId135"/>
    <p:sldId id="3620" r:id="rId136"/>
    <p:sldId id="3621" r:id="rId137"/>
    <p:sldId id="276" r:id="rId138"/>
    <p:sldId id="280" r:id="rId139"/>
    <p:sldId id="3590" r:id="rId140"/>
    <p:sldId id="3591" r:id="rId141"/>
    <p:sldId id="277" r:id="rId142"/>
    <p:sldId id="3622" r:id="rId143"/>
    <p:sldId id="281" r:id="rId144"/>
    <p:sldId id="278" r:id="rId145"/>
    <p:sldId id="3592" r:id="rId146"/>
    <p:sldId id="3593" r:id="rId147"/>
    <p:sldId id="282" r:id="rId148"/>
    <p:sldId id="283" r:id="rId149"/>
    <p:sldId id="3594" r:id="rId150"/>
    <p:sldId id="284" r:id="rId151"/>
    <p:sldId id="1171" r:id="rId152"/>
    <p:sldId id="3556" r:id="rId153"/>
    <p:sldId id="1082" r:id="rId154"/>
    <p:sldId id="2539" r:id="rId155"/>
    <p:sldId id="823" r:id="rId156"/>
    <p:sldId id="2125" r:id="rId157"/>
    <p:sldId id="824" r:id="rId1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90"/>
    <p:restoredTop sz="94428"/>
  </p:normalViewPr>
  <p:slideViewPr>
    <p:cSldViewPr snapToGrid="0" snapToObjects="1">
      <p:cViewPr varScale="1">
        <p:scale>
          <a:sx n="111" d="100"/>
          <a:sy n="111" d="100"/>
        </p:scale>
        <p:origin x="808"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06:53:51.378"/>
    </inkml:context>
    <inkml:brush xml:id="br0">
      <inkml:brushProperty name="width" value="0.05" units="cm"/>
      <inkml:brushProperty name="height" value="0.05" units="cm"/>
      <inkml:brushProperty name="color" value="#E71224"/>
    </inkml:brush>
  </inkml:definitions>
  <inkml:trace contextRef="#ctx0" brushRef="#br0">390 1 24575,'-11'0'0,"1"0"0,0 0 0,-1 0 0,1 0 0,-1 0 0,-5 0 0,4 0 0,-4 0 0,0 0 0,4 0 0,-14 0 0,13 0 0,-18 0 0,18 0 0,-8 0 0,11 0 0,-1 0 0,1 0 0,-6 0 0,4 0 0,-10 0 0,10 0 0,-4 0 0,6 0 0,-1 0 0,1 0 0,4 4 0,2 2 0,4 4 0,0 1 0,0-1 0,0 1 0,0-1 0,0 1 0,0-1 0,0 0 0,0 1 0,0-1 0,0 1 0,0-1 0,0 1 0,0-1 0,0 0 0,0 5 0,0-3 0,0 3 0,0-5 0,0 1 0,0-1 0,0 1 0,4-1 0,-3 1 0,4-1 0,0 0 0,-4 1 0,3-1 0,-4 1 0,5-6 0,-4 5 0,4-4 0,-5 4 0,0 0 0,0 1 0,5 15 0,-4-6 0,4 24 0,-5-18 0,6 24 0,-5-22 0,4 12 0,-5-17 0,5 5 0,-4 3 0,3 3 0,-4-3 0,0 2 0,0-9 0,0-2 0,0 0 0,0-10 0,5 4 0,-4-5 0,4-1 0,-5 0 0,5 1 0,0-5 0,6-2 0,-1-4 0,1 0 0,5 0 0,-4-4 0,9-3 0,-3-9 0,-1 4 0,5-5 0,-10 7 0,20-7 0,-5 10 0,25-9 0,-11 15 0,32-4 0,-20 5 0,20 0 0,-18 0 0,1 0 0,0 0 0,0 0 0,0 0 0,17 0 0,-21 0 0,29 6 0,-38 1 0,17 6 0,-21 0 0,1-2 0,-9 1 0,1-6 0,-7 4 0,7-9 0,-7 5 0,2-1 0,-9-4 0,8 4 0,-7-5 0,14 0 0,-15 0 0,13 0 0,-18 0 0,13 0 0,-15 0 0,15 0 0,-13 0 0,12 0 0,-13 0 0,3 0 0,-5 0 0,-4-4 0,-2-2 0,-8 0 0,-2-3 0,0 3 0,-3 0 0,8-3 0,-4 3 0,5-4 0,0-1 0,0 1 0,0-1 0,0 1 0,0-1 0,0 1 0,0 0 0,0-1 0,0 1 0,0-1 0,0 1 0,0 0 0,0-1 0,0 1 0,0-1 0,0 1 0,0-1 0,0 1 0,0 0 0,0-1 0,0 1 0,0-1 0,0 1 0,0-1 0,5 1 0,-4-6 0,8 4 0,-8-10 0,9 5 0,-3-23 0,-1 12 0,4-12 0,-9 22 0,8-2 0,-8 8 0,9-8 0,-9 9 0,3-4 0,-4-1 0,0 4 0,0-10 0,0 4 0,0-5 0,0 0 0,0-10 0,0 7 0,0-8 0,0 17 0,0 1 0,0 5 0,-10 5 0,-3 2 0,-10 4 0,-7 0 0,-1 0 0,-1 0 0,-5 0 0,6 0 0,-8 0 0,-9 0 0,7 0 0,-25 0 0,24 0 0,-39 0 0,37 0 0,-30 0 0,34 0 0,-26-12 0,23 10 0,-22-10 0,24 7 0,-25 3 0,23-4 0,-37 6 0,36 0 0,-36 0 0,44 0 0,-18 0 0,29 0 0,-15 0 0,14 0 0,-6 0 0,19-4 0,-1 3 0,8-4 0,1 0 0,5 4 0,18-3 0,-9 4 0,8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202BD-CF37-7941-B69F-ED83CD9CEFE7}" type="datetimeFigureOut">
              <a:rPr lang="en-US" smtClean="0"/>
              <a:t>9/21/21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3FEEC-81F5-9048-8408-13A7B5AB11F1}" type="slidenum">
              <a:rPr lang="en-US" smtClean="0"/>
              <a:t>‹#›</a:t>
            </a:fld>
            <a:endParaRPr lang="en-US"/>
          </a:p>
        </p:txBody>
      </p:sp>
    </p:spTree>
    <p:extLst>
      <p:ext uri="{BB962C8B-B14F-4D97-AF65-F5344CB8AC3E}">
        <p14:creationId xmlns:p14="http://schemas.microsoft.com/office/powerpoint/2010/main" val="2009133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E3FEEC-81F5-9048-8408-13A7B5AB11F1}" type="slidenum">
              <a:rPr lang="en-US" smtClean="0"/>
              <a:t>5</a:t>
            </a:fld>
            <a:endParaRPr lang="en-US"/>
          </a:p>
        </p:txBody>
      </p:sp>
    </p:spTree>
    <p:extLst>
      <p:ext uri="{BB962C8B-B14F-4D97-AF65-F5344CB8AC3E}">
        <p14:creationId xmlns:p14="http://schemas.microsoft.com/office/powerpoint/2010/main" val="3204787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53</a:t>
            </a:fld>
            <a:endParaRPr lang="en-US"/>
          </a:p>
        </p:txBody>
      </p:sp>
    </p:spTree>
    <p:extLst>
      <p:ext uri="{BB962C8B-B14F-4D97-AF65-F5344CB8AC3E}">
        <p14:creationId xmlns:p14="http://schemas.microsoft.com/office/powerpoint/2010/main" val="378411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61</a:t>
            </a:fld>
            <a:endParaRPr lang="en-US"/>
          </a:p>
        </p:txBody>
      </p:sp>
    </p:spTree>
    <p:extLst>
      <p:ext uri="{BB962C8B-B14F-4D97-AF65-F5344CB8AC3E}">
        <p14:creationId xmlns:p14="http://schemas.microsoft.com/office/powerpoint/2010/main" val="601246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62</a:t>
            </a:fld>
            <a:endParaRPr lang="en-US"/>
          </a:p>
        </p:txBody>
      </p:sp>
    </p:spTree>
    <p:extLst>
      <p:ext uri="{BB962C8B-B14F-4D97-AF65-F5344CB8AC3E}">
        <p14:creationId xmlns:p14="http://schemas.microsoft.com/office/powerpoint/2010/main" val="53496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63</a:t>
            </a:fld>
            <a:endParaRPr lang="en-US"/>
          </a:p>
        </p:txBody>
      </p:sp>
    </p:spTree>
    <p:extLst>
      <p:ext uri="{BB962C8B-B14F-4D97-AF65-F5344CB8AC3E}">
        <p14:creationId xmlns:p14="http://schemas.microsoft.com/office/powerpoint/2010/main" val="1505672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68</a:t>
            </a:fld>
            <a:endParaRPr lang="en-US"/>
          </a:p>
        </p:txBody>
      </p:sp>
    </p:spTree>
    <p:extLst>
      <p:ext uri="{BB962C8B-B14F-4D97-AF65-F5344CB8AC3E}">
        <p14:creationId xmlns:p14="http://schemas.microsoft.com/office/powerpoint/2010/main" val="3143882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71</a:t>
            </a:fld>
            <a:endParaRPr lang="en-US"/>
          </a:p>
        </p:txBody>
      </p:sp>
    </p:spTree>
    <p:extLst>
      <p:ext uri="{BB962C8B-B14F-4D97-AF65-F5344CB8AC3E}">
        <p14:creationId xmlns:p14="http://schemas.microsoft.com/office/powerpoint/2010/main" val="4216844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76</a:t>
            </a:fld>
            <a:endParaRPr lang="en-US"/>
          </a:p>
        </p:txBody>
      </p:sp>
    </p:spTree>
    <p:extLst>
      <p:ext uri="{BB962C8B-B14F-4D97-AF65-F5344CB8AC3E}">
        <p14:creationId xmlns:p14="http://schemas.microsoft.com/office/powerpoint/2010/main" val="1080330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77</a:t>
            </a:fld>
            <a:endParaRPr lang="en-US"/>
          </a:p>
        </p:txBody>
      </p:sp>
    </p:spTree>
    <p:extLst>
      <p:ext uri="{BB962C8B-B14F-4D97-AF65-F5344CB8AC3E}">
        <p14:creationId xmlns:p14="http://schemas.microsoft.com/office/powerpoint/2010/main" val="1492441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78</a:t>
            </a:fld>
            <a:endParaRPr lang="en-US"/>
          </a:p>
        </p:txBody>
      </p:sp>
    </p:spTree>
    <p:extLst>
      <p:ext uri="{BB962C8B-B14F-4D97-AF65-F5344CB8AC3E}">
        <p14:creationId xmlns:p14="http://schemas.microsoft.com/office/powerpoint/2010/main" val="3307743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80</a:t>
            </a:fld>
            <a:endParaRPr lang="en-US"/>
          </a:p>
        </p:txBody>
      </p:sp>
    </p:spTree>
    <p:extLst>
      <p:ext uri="{BB962C8B-B14F-4D97-AF65-F5344CB8AC3E}">
        <p14:creationId xmlns:p14="http://schemas.microsoft.com/office/powerpoint/2010/main" val="991418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31</a:t>
            </a:fld>
            <a:endParaRPr lang="en-US"/>
          </a:p>
        </p:txBody>
      </p:sp>
    </p:spTree>
    <p:extLst>
      <p:ext uri="{BB962C8B-B14F-4D97-AF65-F5344CB8AC3E}">
        <p14:creationId xmlns:p14="http://schemas.microsoft.com/office/powerpoint/2010/main" val="2348535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86</a:t>
            </a:fld>
            <a:endParaRPr lang="en-US"/>
          </a:p>
        </p:txBody>
      </p:sp>
    </p:spTree>
    <p:extLst>
      <p:ext uri="{BB962C8B-B14F-4D97-AF65-F5344CB8AC3E}">
        <p14:creationId xmlns:p14="http://schemas.microsoft.com/office/powerpoint/2010/main" val="3383978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87</a:t>
            </a:fld>
            <a:endParaRPr lang="en-US"/>
          </a:p>
        </p:txBody>
      </p:sp>
    </p:spTree>
    <p:extLst>
      <p:ext uri="{BB962C8B-B14F-4D97-AF65-F5344CB8AC3E}">
        <p14:creationId xmlns:p14="http://schemas.microsoft.com/office/powerpoint/2010/main" val="3684555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88</a:t>
            </a:fld>
            <a:endParaRPr lang="en-US"/>
          </a:p>
        </p:txBody>
      </p:sp>
    </p:spTree>
    <p:extLst>
      <p:ext uri="{BB962C8B-B14F-4D97-AF65-F5344CB8AC3E}">
        <p14:creationId xmlns:p14="http://schemas.microsoft.com/office/powerpoint/2010/main" val="2186242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90</a:t>
            </a:fld>
            <a:endParaRPr lang="en-US"/>
          </a:p>
        </p:txBody>
      </p:sp>
    </p:spTree>
    <p:extLst>
      <p:ext uri="{BB962C8B-B14F-4D97-AF65-F5344CB8AC3E}">
        <p14:creationId xmlns:p14="http://schemas.microsoft.com/office/powerpoint/2010/main" val="163678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3FEEC-81F5-9048-8408-13A7B5AB11F1}" type="slidenum">
              <a:rPr lang="en-US" smtClean="0"/>
              <a:t>91</a:t>
            </a:fld>
            <a:endParaRPr lang="en-US"/>
          </a:p>
        </p:txBody>
      </p:sp>
    </p:spTree>
    <p:extLst>
      <p:ext uri="{BB962C8B-B14F-4D97-AF65-F5344CB8AC3E}">
        <p14:creationId xmlns:p14="http://schemas.microsoft.com/office/powerpoint/2010/main" val="3317009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92</a:t>
            </a:fld>
            <a:endParaRPr lang="en-US"/>
          </a:p>
        </p:txBody>
      </p:sp>
    </p:spTree>
    <p:extLst>
      <p:ext uri="{BB962C8B-B14F-4D97-AF65-F5344CB8AC3E}">
        <p14:creationId xmlns:p14="http://schemas.microsoft.com/office/powerpoint/2010/main" val="1280418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99</a:t>
            </a:fld>
            <a:endParaRPr lang="en-US"/>
          </a:p>
        </p:txBody>
      </p:sp>
    </p:spTree>
    <p:extLst>
      <p:ext uri="{BB962C8B-B14F-4D97-AF65-F5344CB8AC3E}">
        <p14:creationId xmlns:p14="http://schemas.microsoft.com/office/powerpoint/2010/main" val="2749196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108</a:t>
            </a:fld>
            <a:endParaRPr lang="en-US"/>
          </a:p>
        </p:txBody>
      </p:sp>
    </p:spTree>
    <p:extLst>
      <p:ext uri="{BB962C8B-B14F-4D97-AF65-F5344CB8AC3E}">
        <p14:creationId xmlns:p14="http://schemas.microsoft.com/office/powerpoint/2010/main" val="2937847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109</a:t>
            </a:fld>
            <a:endParaRPr lang="en-US"/>
          </a:p>
        </p:txBody>
      </p:sp>
    </p:spTree>
    <p:extLst>
      <p:ext uri="{BB962C8B-B14F-4D97-AF65-F5344CB8AC3E}">
        <p14:creationId xmlns:p14="http://schemas.microsoft.com/office/powerpoint/2010/main" val="2152442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3FEEC-81F5-9048-8408-13A7B5AB11F1}" type="slidenum">
              <a:rPr lang="en-US" smtClean="0"/>
              <a:t>110</a:t>
            </a:fld>
            <a:endParaRPr lang="en-US"/>
          </a:p>
        </p:txBody>
      </p:sp>
    </p:spTree>
    <p:extLst>
      <p:ext uri="{BB962C8B-B14F-4D97-AF65-F5344CB8AC3E}">
        <p14:creationId xmlns:p14="http://schemas.microsoft.com/office/powerpoint/2010/main" val="189022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32</a:t>
            </a:fld>
            <a:endParaRPr lang="en-US"/>
          </a:p>
        </p:txBody>
      </p:sp>
    </p:spTree>
    <p:extLst>
      <p:ext uri="{BB962C8B-B14F-4D97-AF65-F5344CB8AC3E}">
        <p14:creationId xmlns:p14="http://schemas.microsoft.com/office/powerpoint/2010/main" val="911630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111</a:t>
            </a:fld>
            <a:endParaRPr lang="en-US"/>
          </a:p>
        </p:txBody>
      </p:sp>
    </p:spTree>
    <p:extLst>
      <p:ext uri="{BB962C8B-B14F-4D97-AF65-F5344CB8AC3E}">
        <p14:creationId xmlns:p14="http://schemas.microsoft.com/office/powerpoint/2010/main" val="4077442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112</a:t>
            </a:fld>
            <a:endParaRPr lang="en-US"/>
          </a:p>
        </p:txBody>
      </p:sp>
    </p:spTree>
    <p:extLst>
      <p:ext uri="{BB962C8B-B14F-4D97-AF65-F5344CB8AC3E}">
        <p14:creationId xmlns:p14="http://schemas.microsoft.com/office/powerpoint/2010/main" val="3207556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3FEEC-81F5-9048-8408-13A7B5AB11F1}" type="slidenum">
              <a:rPr lang="en-US" smtClean="0"/>
              <a:t>114</a:t>
            </a:fld>
            <a:endParaRPr lang="en-US"/>
          </a:p>
        </p:txBody>
      </p:sp>
    </p:spTree>
    <p:extLst>
      <p:ext uri="{BB962C8B-B14F-4D97-AF65-F5344CB8AC3E}">
        <p14:creationId xmlns:p14="http://schemas.microsoft.com/office/powerpoint/2010/main" val="1449589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115</a:t>
            </a:fld>
            <a:endParaRPr lang="en-US"/>
          </a:p>
        </p:txBody>
      </p:sp>
    </p:spTree>
    <p:extLst>
      <p:ext uri="{BB962C8B-B14F-4D97-AF65-F5344CB8AC3E}">
        <p14:creationId xmlns:p14="http://schemas.microsoft.com/office/powerpoint/2010/main" val="4239590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119</a:t>
            </a:fld>
            <a:endParaRPr lang="en-US"/>
          </a:p>
        </p:txBody>
      </p:sp>
    </p:spTree>
    <p:extLst>
      <p:ext uri="{BB962C8B-B14F-4D97-AF65-F5344CB8AC3E}">
        <p14:creationId xmlns:p14="http://schemas.microsoft.com/office/powerpoint/2010/main" val="3968916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120</a:t>
            </a:fld>
            <a:endParaRPr lang="en-US"/>
          </a:p>
        </p:txBody>
      </p:sp>
    </p:spTree>
    <p:extLst>
      <p:ext uri="{BB962C8B-B14F-4D97-AF65-F5344CB8AC3E}">
        <p14:creationId xmlns:p14="http://schemas.microsoft.com/office/powerpoint/2010/main" val="821686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127</a:t>
            </a:fld>
            <a:endParaRPr lang="en-US"/>
          </a:p>
        </p:txBody>
      </p:sp>
    </p:spTree>
    <p:extLst>
      <p:ext uri="{BB962C8B-B14F-4D97-AF65-F5344CB8AC3E}">
        <p14:creationId xmlns:p14="http://schemas.microsoft.com/office/powerpoint/2010/main" val="1252389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130</a:t>
            </a:fld>
            <a:endParaRPr lang="en-US"/>
          </a:p>
        </p:txBody>
      </p:sp>
    </p:spTree>
    <p:extLst>
      <p:ext uri="{BB962C8B-B14F-4D97-AF65-F5344CB8AC3E}">
        <p14:creationId xmlns:p14="http://schemas.microsoft.com/office/powerpoint/2010/main" val="1573385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131</a:t>
            </a:fld>
            <a:endParaRPr lang="en-US"/>
          </a:p>
        </p:txBody>
      </p:sp>
    </p:spTree>
    <p:extLst>
      <p:ext uri="{BB962C8B-B14F-4D97-AF65-F5344CB8AC3E}">
        <p14:creationId xmlns:p14="http://schemas.microsoft.com/office/powerpoint/2010/main" val="3309547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133</a:t>
            </a:fld>
            <a:endParaRPr lang="en-US"/>
          </a:p>
        </p:txBody>
      </p:sp>
    </p:spTree>
    <p:extLst>
      <p:ext uri="{BB962C8B-B14F-4D97-AF65-F5344CB8AC3E}">
        <p14:creationId xmlns:p14="http://schemas.microsoft.com/office/powerpoint/2010/main" val="312745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71CE-28E3-0849-B5BD-89ADA4ACFDE9}" type="slidenum">
              <a:rPr lang="en-US" smtClean="0"/>
              <a:t>33</a:t>
            </a:fld>
            <a:endParaRPr lang="en-US"/>
          </a:p>
        </p:txBody>
      </p:sp>
    </p:spTree>
    <p:extLst>
      <p:ext uri="{BB962C8B-B14F-4D97-AF65-F5344CB8AC3E}">
        <p14:creationId xmlns:p14="http://schemas.microsoft.com/office/powerpoint/2010/main" val="3677845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134</a:t>
            </a:fld>
            <a:endParaRPr lang="en-US"/>
          </a:p>
        </p:txBody>
      </p:sp>
    </p:spTree>
    <p:extLst>
      <p:ext uri="{BB962C8B-B14F-4D97-AF65-F5344CB8AC3E}">
        <p14:creationId xmlns:p14="http://schemas.microsoft.com/office/powerpoint/2010/main" val="1087517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137</a:t>
            </a:fld>
            <a:endParaRPr lang="en-US"/>
          </a:p>
        </p:txBody>
      </p:sp>
    </p:spTree>
    <p:extLst>
      <p:ext uri="{BB962C8B-B14F-4D97-AF65-F5344CB8AC3E}">
        <p14:creationId xmlns:p14="http://schemas.microsoft.com/office/powerpoint/2010/main" val="803642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138</a:t>
            </a:fld>
            <a:endParaRPr lang="en-US"/>
          </a:p>
        </p:txBody>
      </p:sp>
    </p:spTree>
    <p:extLst>
      <p:ext uri="{BB962C8B-B14F-4D97-AF65-F5344CB8AC3E}">
        <p14:creationId xmlns:p14="http://schemas.microsoft.com/office/powerpoint/2010/main" val="41833634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139</a:t>
            </a:fld>
            <a:endParaRPr lang="en-US"/>
          </a:p>
        </p:txBody>
      </p:sp>
    </p:spTree>
    <p:extLst>
      <p:ext uri="{BB962C8B-B14F-4D97-AF65-F5344CB8AC3E}">
        <p14:creationId xmlns:p14="http://schemas.microsoft.com/office/powerpoint/2010/main" val="1310976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141</a:t>
            </a:fld>
            <a:endParaRPr lang="en-US"/>
          </a:p>
        </p:txBody>
      </p:sp>
    </p:spTree>
    <p:extLst>
      <p:ext uri="{BB962C8B-B14F-4D97-AF65-F5344CB8AC3E}">
        <p14:creationId xmlns:p14="http://schemas.microsoft.com/office/powerpoint/2010/main" val="890021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143</a:t>
            </a:fld>
            <a:endParaRPr lang="en-US"/>
          </a:p>
        </p:txBody>
      </p:sp>
    </p:spTree>
    <p:extLst>
      <p:ext uri="{BB962C8B-B14F-4D97-AF65-F5344CB8AC3E}">
        <p14:creationId xmlns:p14="http://schemas.microsoft.com/office/powerpoint/2010/main" val="596378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144</a:t>
            </a:fld>
            <a:endParaRPr lang="en-US"/>
          </a:p>
        </p:txBody>
      </p:sp>
    </p:spTree>
    <p:extLst>
      <p:ext uri="{BB962C8B-B14F-4D97-AF65-F5344CB8AC3E}">
        <p14:creationId xmlns:p14="http://schemas.microsoft.com/office/powerpoint/2010/main" val="24460002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147</a:t>
            </a:fld>
            <a:endParaRPr lang="en-US"/>
          </a:p>
        </p:txBody>
      </p:sp>
    </p:spTree>
    <p:extLst>
      <p:ext uri="{BB962C8B-B14F-4D97-AF65-F5344CB8AC3E}">
        <p14:creationId xmlns:p14="http://schemas.microsoft.com/office/powerpoint/2010/main" val="2467349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148</a:t>
            </a:fld>
            <a:endParaRPr lang="en-US"/>
          </a:p>
        </p:txBody>
      </p:sp>
    </p:spTree>
    <p:extLst>
      <p:ext uri="{BB962C8B-B14F-4D97-AF65-F5344CB8AC3E}">
        <p14:creationId xmlns:p14="http://schemas.microsoft.com/office/powerpoint/2010/main" val="29162383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150</a:t>
            </a:fld>
            <a:endParaRPr lang="en-US"/>
          </a:p>
        </p:txBody>
      </p:sp>
    </p:spTree>
    <p:extLst>
      <p:ext uri="{BB962C8B-B14F-4D97-AF65-F5344CB8AC3E}">
        <p14:creationId xmlns:p14="http://schemas.microsoft.com/office/powerpoint/2010/main" val="3337986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71CE-28E3-0849-B5BD-89ADA4ACFDE9}" type="slidenum">
              <a:rPr lang="en-US" smtClean="0"/>
              <a:t>34</a:t>
            </a:fld>
            <a:endParaRPr lang="en-US"/>
          </a:p>
        </p:txBody>
      </p:sp>
    </p:spTree>
    <p:extLst>
      <p:ext uri="{BB962C8B-B14F-4D97-AF65-F5344CB8AC3E}">
        <p14:creationId xmlns:p14="http://schemas.microsoft.com/office/powerpoint/2010/main" val="1109086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5DA9B-A4FC-2A41-AE4D-737D8F57035E}" type="slidenum">
              <a:rPr lang="en-US" smtClean="0"/>
              <a:t>154</a:t>
            </a:fld>
            <a:endParaRPr lang="en-US"/>
          </a:p>
        </p:txBody>
      </p:sp>
    </p:spTree>
    <p:extLst>
      <p:ext uri="{BB962C8B-B14F-4D97-AF65-F5344CB8AC3E}">
        <p14:creationId xmlns:p14="http://schemas.microsoft.com/office/powerpoint/2010/main" val="229319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36</a:t>
            </a:fld>
            <a:endParaRPr lang="en-US"/>
          </a:p>
        </p:txBody>
      </p:sp>
    </p:spTree>
    <p:extLst>
      <p:ext uri="{BB962C8B-B14F-4D97-AF65-F5344CB8AC3E}">
        <p14:creationId xmlns:p14="http://schemas.microsoft.com/office/powerpoint/2010/main" val="107891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37</a:t>
            </a:fld>
            <a:endParaRPr lang="en-US"/>
          </a:p>
        </p:txBody>
      </p:sp>
    </p:spTree>
    <p:extLst>
      <p:ext uri="{BB962C8B-B14F-4D97-AF65-F5344CB8AC3E}">
        <p14:creationId xmlns:p14="http://schemas.microsoft.com/office/powerpoint/2010/main" val="1510210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39</a:t>
            </a:fld>
            <a:endParaRPr lang="en-US"/>
          </a:p>
        </p:txBody>
      </p:sp>
    </p:spTree>
    <p:extLst>
      <p:ext uri="{BB962C8B-B14F-4D97-AF65-F5344CB8AC3E}">
        <p14:creationId xmlns:p14="http://schemas.microsoft.com/office/powerpoint/2010/main" val="415140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52</a:t>
            </a:fld>
            <a:endParaRPr lang="en-US"/>
          </a:p>
        </p:txBody>
      </p:sp>
    </p:spTree>
    <p:extLst>
      <p:ext uri="{BB962C8B-B14F-4D97-AF65-F5344CB8AC3E}">
        <p14:creationId xmlns:p14="http://schemas.microsoft.com/office/powerpoint/2010/main" val="314316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EBDB439-BBB3-1246-BF88-94A2B3D732B9}" type="datetime1">
              <a:rPr lang="en-CA" smtClean="0"/>
              <a:t>2021-09-21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57A6-B069-5747-8C2C-4237D03FF20B}" type="slidenum">
              <a:rPr lang="en-US" smtClean="0"/>
              <a:t>‹#›</a:t>
            </a:fld>
            <a:endParaRPr lang="en-US"/>
          </a:p>
        </p:txBody>
      </p:sp>
    </p:spTree>
    <p:extLst>
      <p:ext uri="{BB962C8B-B14F-4D97-AF65-F5344CB8AC3E}">
        <p14:creationId xmlns:p14="http://schemas.microsoft.com/office/powerpoint/2010/main" val="307025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a:stretch>
            <a:fillRect/>
          </a:stretch>
        </p:blipFill>
        <p:spPr>
          <a:xfrm>
            <a:off x="431220" y="6347963"/>
            <a:ext cx="3321425" cy="268516"/>
          </a:xfrm>
          <a:prstGeom prst="rect">
            <a:avLst/>
          </a:prstGeom>
        </p:spPr>
      </p:pic>
      <p:pic>
        <p:nvPicPr>
          <p:cNvPr id="7" name="Picture 6"/>
          <p:cNvPicPr>
            <a:picLocks noChangeAspect="1"/>
          </p:cNvPicPr>
          <p:nvPr/>
        </p:nvPicPr>
        <p:blipFill>
          <a:blip r:embed="rId9"/>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law.allard.ubc"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jon_festinger@thecdm.c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arget="../media/image48.jpeg" Type="http://schemas.openxmlformats.org/officeDocument/2006/relationships/image"/><Relationship Id="rId2" Target="../media/image47.jpeg" Type="http://schemas.openxmlformats.org/officeDocument/2006/relationships/image"/><Relationship Id="rId1" Target="../slideLayouts/slideLayout2.xml" Type="http://schemas.openxmlformats.org/officeDocument/2006/relationships/slideLayout"/></Relationships>
</file>

<file path=ppt/slides/_rels/slide10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arget="../media/image51.jpeg" Type="http://schemas.openxmlformats.org/officeDocument/2006/relationships/image"/><Relationship Id="rId2" Target="../notesSlides/notesSlide30.xml" Type="http://schemas.openxmlformats.org/officeDocument/2006/relationships/notesSlide"/><Relationship Id="rId1" Target="../slideLayouts/slideLayout6.xml" Type="http://schemas.openxmlformats.org/officeDocument/2006/relationships/slideLayout"/></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cholar.google.ca/scholar_case?case=16631771208846018552&amp;hl=en&amp;as_sdt=2&amp;as_vis=1&amp;oi=scholarr&amp;sa=X&amp;ei=eZUvUq_9G8jRiAKtkICgBA&amp;ved=0CC4QgAMoATAA" TargetMode="External"/><Relationship Id="rId2" Type="http://schemas.openxmlformats.org/officeDocument/2006/relationships/hyperlink" Target="http://scholar.google.ca/scholar_case?case=11202168367195629653&amp;hl=en&amp;as_sdt=2&amp;as_vis=1&amp;oi=scholarr&amp;sa=X&amp;ei=eZUvUq_9G8jRiAKtkICgBA&amp;ved=0CC0QgAMoADAA" TargetMode="External"/><Relationship Id="rId1" Type="http://schemas.openxmlformats.org/officeDocument/2006/relationships/slideLayout" Target="../slideLayouts/slideLayout2.xml"/><Relationship Id="rId4" Type="http://schemas.openxmlformats.org/officeDocument/2006/relationships/hyperlink" Target="http://scholar.google.ca/scholar_case?case=9699486805539296327&amp;hl=en&amp;as_sdt=2&amp;as_vis=1&amp;oi=scholarr&amp;sa=X&amp;ei=eZUvUq_9G8jRiAKtkICgBA&amp;ved=0CC8QgAMoAjAA" TargetMode="External"/></Relationships>
</file>

<file path=ppt/slides/_rels/slide1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arget="../media/image56.jpeg" Type="http://schemas.openxmlformats.org/officeDocument/2006/relationships/image"/><Relationship Id="rId2" Target="../notesSlides/notesSlide34.xml" Type="http://schemas.openxmlformats.org/officeDocument/2006/relationships/notesSlide"/><Relationship Id="rId1" Target="../slideLayouts/slideLayout6.xml" Type="http://schemas.openxmlformats.org/officeDocument/2006/relationships/slideLayout"/><Relationship Id="rId4" Target="../media/image57.jpeg" Type="http://schemas.openxmlformats.org/officeDocument/2006/relationships/image"/></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arget="../media/image59.jpeg" Type="http://schemas.openxmlformats.org/officeDocument/2006/relationships/image"/><Relationship Id="rId1" Target="../slideLayouts/slideLayout5.xml" Type="http://schemas.openxmlformats.org/officeDocument/2006/relationships/slideLayout"/></Relationships>
</file>

<file path=ppt/slides/_rels/slide122.xml.rels><?xml version="1.0" encoding="UTF-8" standalone="yes" ?><Relationships xmlns="http://schemas.openxmlformats.org/package/2006/relationships"><Relationship Id="rId2" Target="../media/image60.jpeg" Type="http://schemas.openxmlformats.org/officeDocument/2006/relationships/image"/><Relationship Id="rId1" Target="../slideLayouts/slideLayout5.xml" Type="http://schemas.openxmlformats.org/officeDocument/2006/relationships/slideLayout"/></Relationships>
</file>

<file path=ppt/slides/_rels/slide123.xml.rels><?xml version="1.0" encoding="UTF-8" standalone="yes" ?><Relationships xmlns="http://schemas.openxmlformats.org/package/2006/relationships"><Relationship Id="rId3" Target="../media/image62.jpeg" Type="http://schemas.openxmlformats.org/officeDocument/2006/relationships/image"/><Relationship Id="rId2" Target="../media/image61.emf" Type="http://schemas.openxmlformats.org/officeDocument/2006/relationships/image"/><Relationship Id="rId1" Target="../slideLayouts/slideLayout5.xml" Type="http://schemas.openxmlformats.org/officeDocument/2006/relationships/slideLayout"/></Relationships>
</file>

<file path=ppt/slides/_rels/slide124.xml.rels><?xml version="1.0" encoding="UTF-8" standalone="yes" ?><Relationships xmlns="http://schemas.openxmlformats.org/package/2006/relationships"><Relationship Id="rId2" Target="../media/image63.jpeg" Type="http://schemas.openxmlformats.org/officeDocument/2006/relationships/image"/><Relationship Id="rId1" Target="../slideLayouts/slideLayout5.xml" Type="http://schemas.openxmlformats.org/officeDocument/2006/relationships/slideLayout"/></Relationships>
</file>

<file path=ppt/slides/_rels/slide125.xml.rels><?xml version="1.0" encoding="UTF-8" standalone="yes" ?><Relationships xmlns="http://schemas.openxmlformats.org/package/2006/relationships"><Relationship Id="rId2" Target="../media/image64.jpeg" Type="http://schemas.openxmlformats.org/officeDocument/2006/relationships/image"/><Relationship Id="rId1" Target="../slideLayouts/slideLayout5.xml" Type="http://schemas.openxmlformats.org/officeDocument/2006/relationships/slideLayout"/></Relationships>
</file>

<file path=ppt/slides/_rels/slide126.xml.rels><?xml version="1.0" encoding="UTF-8" standalone="yes" ?><Relationships xmlns="http://schemas.openxmlformats.org/package/2006/relationships"><Relationship Id="rId2" Target="../media/image65.jpeg" Type="http://schemas.openxmlformats.org/officeDocument/2006/relationships/image"/><Relationship Id="rId1" Target="../slideLayouts/slideLayout5.xml" Type="http://schemas.openxmlformats.org/officeDocument/2006/relationships/slideLayout"/></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arget="../media/image67.jpeg" Type="http://schemas.openxmlformats.org/officeDocument/2006/relationships/image"/><Relationship Id="rId2" Target="../notesSlides/notesSlide39.xml" Type="http://schemas.openxmlformats.org/officeDocument/2006/relationships/notesSlide"/><Relationship Id="rId1" Target="../slideLayouts/slideLayout6.xml" Type="http://schemas.openxmlformats.org/officeDocument/2006/relationships/slideLayout"/></Relationships>
</file>

<file path=ppt/slides/_rels/slide134.xml.rels><?xml version="1.0" encoding="UTF-8" standalone="yes" ?><Relationships xmlns="http://schemas.openxmlformats.org/package/2006/relationships"><Relationship Id="rId3" Target="../media/image68.jpeg" Type="http://schemas.openxmlformats.org/officeDocument/2006/relationships/image"/><Relationship Id="rId2" Target="../notesSlides/notesSlide40.xml" Type="http://schemas.openxmlformats.org/officeDocument/2006/relationships/notesSlide"/><Relationship Id="rId1" Target="../slideLayouts/slideLayout6.xml" Type="http://schemas.openxmlformats.org/officeDocument/2006/relationships/slideLayout"/></Relationships>
</file>

<file path=ppt/slides/_rels/slide135.xml.rels><?xml version="1.0" encoding="UTF-8" standalone="yes" ?><Relationships xmlns="http://schemas.openxmlformats.org/package/2006/relationships"><Relationship Id="rId2" Target="../media/image69.jpeg" Type="http://schemas.openxmlformats.org/officeDocument/2006/relationships/image"/><Relationship Id="rId1" Target="../slideLayouts/slideLayout2.xml" Type="http://schemas.openxmlformats.org/officeDocument/2006/relationships/slideLayout"/></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arget="../media/image73.jpeg" Type="http://schemas.openxmlformats.org/officeDocument/2006/relationships/image"/><Relationship Id="rId1" Target="../slideLayouts/slideLayout5.xml" Type="http://schemas.openxmlformats.org/officeDocument/2006/relationships/slideLayout"/></Relationships>
</file>

<file path=ppt/slides/_rels/slide147.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hyperlink" Target="https://youtu.be/JTEFKFiXSx4"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arget="../media/image75.jpeg" Type="http://schemas.openxmlformats.org/officeDocument/2006/relationships/image"/><Relationship Id="rId1" Target="../slideLayouts/slideLayout5.xml" Type="http://schemas.openxmlformats.org/officeDocument/2006/relationships/slideLayout"/></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arget="../media/image12.jpeg" Type="http://schemas.openxmlformats.org/officeDocument/2006/relationships/image"/><Relationship Id="rId1" Target="../slideLayouts/slideLayout5.xml" Type="http://schemas.openxmlformats.org/officeDocument/2006/relationships/slideLayout"/></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arget="../media/image16.jpeg" Type="http://schemas.openxmlformats.org/officeDocument/2006/relationships/image"/><Relationship Id="rId1" Target="../slideLayouts/slideLayout5.xml" Type="http://schemas.openxmlformats.org/officeDocument/2006/relationships/slideLayout"/></Relationships>
</file>

<file path=ppt/slides/_rels/slide21.xml.rels><?xml version="1.0" encoding="UTF-8" standalone="yes" ?><Relationships xmlns="http://schemas.openxmlformats.org/package/2006/relationships"><Relationship Id="rId2" Target="../media/image17.jpeg" Type="http://schemas.openxmlformats.org/officeDocument/2006/relationships/image"/><Relationship Id="rId1" Target="../slideLayouts/slideLayout5.xml" Type="http://schemas.openxmlformats.org/officeDocument/2006/relationships/slideLayout"/></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arget="../media/image19.jpeg" Type="http://schemas.openxmlformats.org/officeDocument/2006/relationships/image"/><Relationship Id="rId1" Target="../slideLayouts/slideLayout5.xml" Type="http://schemas.openxmlformats.org/officeDocument/2006/relationships/slideLayout"/></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arget="../media/image23.jpeg" Type="http://schemas.openxmlformats.org/officeDocument/2006/relationships/image"/><Relationship Id="rId2" Target="../notesSlides/notesSlide6.xml" Type="http://schemas.openxmlformats.org/officeDocument/2006/relationships/notesSlide"/><Relationship Id="rId1" Target="../slideLayouts/slideLayout6.xml" Type="http://schemas.openxmlformats.org/officeDocument/2006/relationships/slideLayout"/></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blog.ninapaley.com/2010/02/09/all-creative-work-is-derivative/" TargetMode="External"/><Relationship Id="rId2" Type="http://schemas.openxmlformats.org/officeDocument/2006/relationships/hyperlink" Target="http://www.wired.com/wired/archive/4.02/jobs_pr.html"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arget="../media/image27.jpeg" Type="http://schemas.openxmlformats.org/officeDocument/2006/relationships/image"/><Relationship Id="rId2" Target="../media/image26.png" Type="http://schemas.openxmlformats.org/officeDocument/2006/relationships/image"/><Relationship Id="rId1" Target="../slideLayouts/slideLayout2.xml" Type="http://schemas.openxmlformats.org/officeDocument/2006/relationships/slideLayout"/><Relationship Id="rId4" Target="../media/image28.jpeg" Type="http://schemas.openxmlformats.org/officeDocument/2006/relationships/image"/></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arget="../media/image29.jpeg" Type="http://schemas.openxmlformats.org/officeDocument/2006/relationships/image"/><Relationship Id="rId2" Target="https://www.ted.com/talks/steven_johnson_where_good_ideas_come_from" TargetMode="External" Type="http://schemas.openxmlformats.org/officeDocument/2006/relationships/hyperlink"/><Relationship Id="rId1" Target="../slideLayouts/slideLayout4.xml" Type="http://schemas.openxmlformats.org/officeDocument/2006/relationships/slideLayout"/></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arget="../media/image34.jpeg" Type="http://schemas.openxmlformats.org/officeDocument/2006/relationships/image"/><Relationship Id="rId1" Target="../slideLayouts/slideLayout2.xml" Type="http://schemas.openxmlformats.org/officeDocument/2006/relationships/slideLayout"/></Relationships>
</file>

<file path=ppt/slides/_rels/slide5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arget="../media/image37.jpeg" Type="http://schemas.openxmlformats.org/officeDocument/2006/relationships/image"/><Relationship Id="rId1" Target="../slideLayouts/slideLayout5.xml" Type="http://schemas.openxmlformats.org/officeDocument/2006/relationships/slideLayout"/></Relationships>
</file>

<file path=ppt/slides/_rels/slide65.xml.rels><?xml version="1.0" encoding="UTF-8" standalone="yes" ?><Relationships xmlns="http://schemas.openxmlformats.org/package/2006/relationships"><Relationship Id="rId2" Target="../media/image38.jpeg" Type="http://schemas.openxmlformats.org/officeDocument/2006/relationships/image"/><Relationship Id="rId1" Target="../slideLayouts/slideLayout2.xml" Type="http://schemas.openxmlformats.org/officeDocument/2006/relationships/slideLayout"/></Relationships>
</file>

<file path=ppt/slides/_rels/slide66.xml.rels><?xml version="1.0" encoding="UTF-8" standalone="yes" ?><Relationships xmlns="http://schemas.openxmlformats.org/package/2006/relationships"><Relationship Id="rId2" Target="../media/image39.jpeg" Type="http://schemas.openxmlformats.org/officeDocument/2006/relationships/image"/><Relationship Id="rId1" Target="../slideLayouts/slideLayout2.xml" Type="http://schemas.openxmlformats.org/officeDocument/2006/relationships/slideLayout"/></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arget="https://iplaw.allard.ubc.ca/" TargetMode="External" Type="http://schemas.openxmlformats.org/officeDocument/2006/relationships/hyperlink"/><Relationship Id="rId2" Target="../media/image8.jpeg" Type="http://schemas.openxmlformats.org/officeDocument/2006/relationships/image"/><Relationship Id="rId1" Target="../slideLayouts/slideLayout2.xml" Type="http://schemas.openxmlformats.org/officeDocument/2006/relationships/slideLayout"/></Relationships>
</file>

<file path=ppt/slides/_rels/slide70.xml.rels><?xml version="1.0" encoding="UTF-8" standalone="yes" ?><Relationships xmlns="http://schemas.openxmlformats.org/package/2006/relationships"><Relationship Id="rId2" Target="../media/image40.jpeg" Type="http://schemas.openxmlformats.org/officeDocument/2006/relationships/image"/><Relationship Id="rId1" Target="../slideLayouts/slideLayout5.xml" Type="http://schemas.openxmlformats.org/officeDocument/2006/relationships/slideLayout"/></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arget="../media/image43.jpeg" Type="http://schemas.openxmlformats.org/officeDocument/2006/relationships/image"/><Relationship Id="rId1" Target="../slideLayouts/slideLayout4.xml" Type="http://schemas.openxmlformats.org/officeDocument/2006/relationships/slideLayout"/></Relationships>
</file>

<file path=ppt/slides/_rels/slide83.xml.rels><?xml version="1.0" encoding="UTF-8" standalone="yes" ?><Relationships xmlns="http://schemas.openxmlformats.org/package/2006/relationships"><Relationship Id="rId2" Target="../media/image44.jpeg" Type="http://schemas.openxmlformats.org/officeDocument/2006/relationships/image"/><Relationship Id="rId1" Target="../slideLayouts/slideLayout5.xml" Type="http://schemas.openxmlformats.org/officeDocument/2006/relationships/slideLayout"/></Relationships>
</file>

<file path=ppt/slides/_rels/slide84.xml.rels><?xml version="1.0" encoding="UTF-8" standalone="yes" ?><Relationships xmlns="http://schemas.openxmlformats.org/package/2006/relationships"><Relationship Id="rId3" Target="../media/image45.jpeg" Type="http://schemas.openxmlformats.org/officeDocument/2006/relationships/image"/><Relationship Id="rId2" Target="https://youtu.be/8U7bUo1vChs" TargetMode="External" Type="http://schemas.openxmlformats.org/officeDocument/2006/relationships/hyperlink"/><Relationship Id="rId1" Target="../slideLayouts/slideLayout4.xml" Type="http://schemas.openxmlformats.org/officeDocument/2006/relationships/slideLayout"/></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arget="../media/image39.jpeg" Type="http://schemas.openxmlformats.org/officeDocument/2006/relationships/image"/><Relationship Id="rId1" Target="../slideLayouts/slideLayout4.xml" Type="http://schemas.openxmlformats.org/officeDocument/2006/relationships/slideLayout"/></Relationships>
</file>

<file path=ppt/slides/_rels/slide9.xml.rels><?xml version="1.0" encoding="UTF-8" standalone="yes"?>
<Relationships xmlns="http://schemas.openxmlformats.org/package/2006/relationships"><Relationship Id="rId3" Type="http://schemas.openxmlformats.org/officeDocument/2006/relationships/hyperlink" Target="mailto:jon.festinger@ubc.ca" TargetMode="External"/><Relationship Id="rId2" Type="http://schemas.openxmlformats.org/officeDocument/2006/relationships/hyperlink" Target="http://cms.ubc.ca/" TargetMode="External"/><Relationship Id="rId1" Type="http://schemas.openxmlformats.org/officeDocument/2006/relationships/slideLayout" Target="../slideLayouts/slideLayout2.xml"/><Relationship Id="rId4" Type="http://schemas.openxmlformats.org/officeDocument/2006/relationships/hyperlink" Target="mailto:jon_festinger@thecdm.ca"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55686" y="261257"/>
            <a:ext cx="8042050" cy="1151907"/>
          </a:xfrm>
        </p:spPr>
        <p:txBody>
          <a:bodyPr>
            <a:normAutofit fontScale="90000"/>
          </a:bodyPr>
          <a:lstStyle/>
          <a:p>
            <a:pPr algn="ctr"/>
            <a:br>
              <a:rPr lang="en-US" b="1" dirty="0">
                <a:solidFill>
                  <a:srgbClr val="FFFF00"/>
                </a:solidFill>
                <a:cs typeface="OCR A Std"/>
              </a:rPr>
            </a:br>
            <a:r>
              <a:rPr lang="en-US" b="1" dirty="0">
                <a:solidFill>
                  <a:schemeClr val="bg1"/>
                </a:solidFill>
                <a:cs typeface="OCR A Std"/>
              </a:rPr>
              <a:t>Copyright Overview </a:t>
            </a:r>
            <a:r>
              <a:rPr lang="en-US" b="1" dirty="0">
                <a:solidFill>
                  <a:srgbClr val="FF0000"/>
                </a:solidFill>
                <a:cs typeface="OCR A Std"/>
              </a:rPr>
              <a:t>&amp; </a:t>
            </a:r>
            <a:r>
              <a:rPr lang="en-US" b="1" dirty="0">
                <a:solidFill>
                  <a:srgbClr val="FFFF00"/>
                </a:solidFill>
                <a:cs typeface="OCR A Std"/>
              </a:rPr>
              <a:t> </a:t>
            </a:r>
            <a:br>
              <a:rPr lang="en-US" b="1" dirty="0">
                <a:solidFill>
                  <a:srgbClr val="FFFF00"/>
                </a:solidFill>
                <a:cs typeface="OCR A Std"/>
              </a:rPr>
            </a:br>
            <a:r>
              <a:rPr lang="en-US" b="1" dirty="0">
                <a:solidFill>
                  <a:schemeClr val="bg1"/>
                </a:solidFill>
                <a:cs typeface="OCR A Std"/>
              </a:rPr>
              <a:t>What </a:t>
            </a:r>
            <a:r>
              <a:rPr lang="en-US" b="1">
                <a:solidFill>
                  <a:schemeClr val="bg1"/>
                </a:solidFill>
                <a:cs typeface="OCR A Std"/>
              </a:rPr>
              <a:t>is Copyrightable</a:t>
            </a:r>
            <a:r>
              <a:rPr lang="en-US" b="1" dirty="0">
                <a:solidFill>
                  <a:srgbClr val="FF0000"/>
                </a:solidFill>
                <a:cs typeface="OCR A Std"/>
              </a:rPr>
              <a:t>? </a:t>
            </a:r>
            <a:br>
              <a:rPr lang="en-US" dirty="0"/>
            </a:br>
            <a:endParaRPr lang="en-US" b="1" dirty="0">
              <a:solidFill>
                <a:schemeClr val="bg1"/>
              </a:solidFill>
              <a:latin typeface="+mn-lt"/>
            </a:endParaRPr>
          </a:p>
        </p:txBody>
      </p:sp>
      <p:sp>
        <p:nvSpPr>
          <p:cNvPr id="9" name="Content Placeholder 8"/>
          <p:cNvSpPr>
            <a:spLocks noGrp="1"/>
          </p:cNvSpPr>
          <p:nvPr>
            <p:ph sz="quarter" idx="10"/>
          </p:nvPr>
        </p:nvSpPr>
        <p:spPr>
          <a:xfrm>
            <a:off x="555686" y="1793174"/>
            <a:ext cx="7958922" cy="4144487"/>
          </a:xfrm>
        </p:spPr>
        <p:txBody>
          <a:bodyPr>
            <a:normAutofit fontScale="85000" lnSpcReduction="20000"/>
          </a:bodyPr>
          <a:lstStyle/>
          <a:p>
            <a:pPr marL="0" indent="0">
              <a:lnSpc>
                <a:spcPct val="110000"/>
              </a:lnSpc>
              <a:buNone/>
            </a:pPr>
            <a:r>
              <a:rPr lang="en-US" sz="2600" b="1" dirty="0">
                <a:solidFill>
                  <a:srgbClr val="FFFF00"/>
                </a:solidFill>
                <a:cs typeface="Lucida Console"/>
              </a:rPr>
              <a:t>Week </a:t>
            </a:r>
            <a:r>
              <a:rPr lang="en-US" sz="2600" b="1" dirty="0">
                <a:solidFill>
                  <a:srgbClr val="FF0000"/>
                </a:solidFill>
                <a:cs typeface="Lucida Console"/>
              </a:rPr>
              <a:t>2</a:t>
            </a:r>
            <a:r>
              <a:rPr lang="en-US" sz="2600" b="1" dirty="0">
                <a:solidFill>
                  <a:srgbClr val="FFFF00"/>
                </a:solidFill>
                <a:cs typeface="Lucida Console"/>
              </a:rPr>
              <a:t> </a:t>
            </a:r>
          </a:p>
          <a:p>
            <a:pPr marL="0" indent="0">
              <a:lnSpc>
                <a:spcPct val="110000"/>
              </a:lnSpc>
              <a:buNone/>
            </a:pPr>
            <a:r>
              <a:rPr lang="en-US" sz="2600" b="1" dirty="0">
                <a:solidFill>
                  <a:srgbClr val="FFFF00"/>
                </a:solidFill>
                <a:cs typeface="Lucida Console"/>
              </a:rPr>
              <a:t>LAW 424 002</a:t>
            </a:r>
          </a:p>
          <a:p>
            <a:pPr marL="0" indent="0">
              <a:lnSpc>
                <a:spcPct val="110000"/>
              </a:lnSpc>
              <a:buNone/>
            </a:pPr>
            <a:r>
              <a:rPr lang="en-US" sz="2600" b="1" dirty="0">
                <a:solidFill>
                  <a:srgbClr val="FFFF00"/>
                </a:solidFill>
                <a:cs typeface="Lucida Console"/>
              </a:rPr>
              <a:t>Intellectual Property Law </a:t>
            </a:r>
          </a:p>
          <a:p>
            <a:pPr marL="0" indent="0">
              <a:lnSpc>
                <a:spcPct val="110000"/>
              </a:lnSpc>
              <a:buNone/>
            </a:pPr>
            <a:r>
              <a:rPr lang="en-US" sz="2600" b="1" dirty="0">
                <a:solidFill>
                  <a:srgbClr val="FFFF00"/>
                </a:solidFill>
                <a:cs typeface="Lucida Console"/>
              </a:rPr>
              <a:t>Allard School of Law, UBC</a:t>
            </a:r>
          </a:p>
          <a:p>
            <a:pPr marL="0" indent="0">
              <a:lnSpc>
                <a:spcPct val="110000"/>
              </a:lnSpc>
              <a:buNone/>
            </a:pPr>
            <a:r>
              <a:rPr lang="en-US" sz="2600" b="1" dirty="0">
                <a:solidFill>
                  <a:srgbClr val="FFFF00"/>
                </a:solidFill>
                <a:cs typeface="Lucida Console"/>
              </a:rPr>
              <a:t>Spring, 2021</a:t>
            </a:r>
          </a:p>
          <a:p>
            <a:pPr marL="0" indent="0">
              <a:buNone/>
            </a:pPr>
            <a:endParaRPr lang="en-US"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r>
              <a:rPr lang="en-US" sz="1900" dirty="0">
                <a:solidFill>
                  <a:srgbClr val="FFFFFF"/>
                </a:solidFill>
                <a:cs typeface="Lucida Console"/>
              </a:rPr>
              <a:t>Jon Festinger Q.C.</a:t>
            </a:r>
          </a:p>
          <a:p>
            <a:pPr marL="0" indent="0">
              <a:buNone/>
            </a:pPr>
            <a:r>
              <a:rPr lang="en-US" sz="1900" dirty="0">
                <a:solidFill>
                  <a:srgbClr val="FFFFFF"/>
                </a:solidFill>
                <a:cs typeface="Lucida Console"/>
              </a:rPr>
              <a:t>Centre for Digital Media</a:t>
            </a:r>
          </a:p>
          <a:p>
            <a:pPr marL="0" indent="0">
              <a:buNone/>
            </a:pPr>
            <a:r>
              <a:rPr lang="en-CA" sz="1900" dirty="0">
                <a:solidFill>
                  <a:srgbClr val="FFFFFF"/>
                </a:solidFill>
                <a:cs typeface="Lucida Console"/>
              </a:rPr>
              <a:t>QMUL School of Law (CCLS)</a:t>
            </a:r>
          </a:p>
          <a:p>
            <a:pPr marL="0" indent="0">
              <a:buNone/>
            </a:pPr>
            <a:r>
              <a:rPr lang="en-CA" sz="1900" dirty="0">
                <a:solidFill>
                  <a:srgbClr val="FFFFFF"/>
                </a:solidFill>
                <a:cs typeface="Lucida Console"/>
              </a:rPr>
              <a:t>Whiteboard Law</a:t>
            </a:r>
          </a:p>
          <a:p>
            <a:pPr marL="0" indent="0">
              <a:buNone/>
            </a:pPr>
            <a:r>
              <a:rPr lang="en-US" sz="1900" dirty="0">
                <a:solidFill>
                  <a:srgbClr val="FFFF00"/>
                </a:solidFill>
                <a:cs typeface="Lucida Console"/>
                <a:hlinkClick r:id="rId3"/>
              </a:rPr>
              <a:t>http://commlaw.allard.ubc</a:t>
            </a:r>
            <a:r>
              <a:rPr lang="en-US" sz="1900" dirty="0">
                <a:solidFill>
                  <a:srgbClr val="FFFF00"/>
                </a:solidFill>
                <a:cs typeface="Lucida Console"/>
              </a:rPr>
              <a:t> </a:t>
            </a:r>
          </a:p>
          <a:p>
            <a:pPr marL="0" indent="0">
              <a:buNone/>
            </a:pPr>
            <a:r>
              <a:rPr lang="en-US" sz="1900" dirty="0">
                <a:solidFill>
                  <a:srgbClr val="FFFFFF"/>
                </a:solidFill>
                <a:cs typeface="Lucida Console"/>
              </a:rPr>
              <a:t>@</a:t>
            </a:r>
            <a:r>
              <a:rPr lang="en-US" sz="1900" dirty="0" err="1">
                <a:solidFill>
                  <a:srgbClr val="FFFFFF"/>
                </a:solidFill>
                <a:cs typeface="Lucida Console"/>
              </a:rPr>
              <a:t>jonfestinger</a:t>
            </a:r>
            <a:endParaRPr lang="en-US" sz="1900" dirty="0">
              <a:solidFill>
                <a:srgbClr val="FFFFFF"/>
              </a:solidFill>
              <a:cs typeface="Lucida Console"/>
            </a:endParaRPr>
          </a:p>
          <a:p>
            <a:pPr marL="0" indent="0">
              <a:buNone/>
            </a:pPr>
            <a:r>
              <a:rPr lang="en-US" sz="1900" dirty="0">
                <a:solidFill>
                  <a:srgbClr val="FFFF00"/>
                </a:solidFill>
                <a:cs typeface="Lucida Console"/>
                <a:hlinkClick r:id="rId4"/>
              </a:rPr>
              <a:t>jon_festinger@thecdm.ca</a:t>
            </a:r>
            <a:endParaRPr lang="en-US" sz="1900" dirty="0">
              <a:solidFill>
                <a:srgbClr val="FFFF00"/>
              </a:solidFill>
              <a:cs typeface="Lucida Console"/>
            </a:endParaRPr>
          </a:p>
          <a:p>
            <a:pPr marL="0" indent="0">
              <a:buNone/>
            </a:pPr>
            <a:endParaRPr lang="en-US" sz="1600" dirty="0">
              <a:solidFill>
                <a:schemeClr val="bg1"/>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Content Placeholder 3" descr="JF.png">
            <a:extLst>
              <a:ext uri="{FF2B5EF4-FFF2-40B4-BE49-F238E27FC236}">
                <a16:creationId xmlns:a16="http://schemas.microsoft.com/office/drawing/2014/main" id="{52C6527D-1855-3E4C-B033-779C7409E83B}"/>
              </a:ext>
            </a:extLst>
          </p:cNvPr>
          <p:cNvPicPr>
            <a:picLocks noChangeAspect="1"/>
          </p:cNvPicPr>
          <p:nvPr/>
        </p:nvPicPr>
        <p:blipFill rotWithShape="1">
          <a:blip r:embed="rId5">
            <a:extLst>
              <a:ext uri="{28A0092B-C50C-407E-A947-70E740481C1C}">
                <a14:useLocalDpi xmlns:a14="http://schemas.microsoft.com/office/drawing/2010/main" val="0"/>
              </a:ext>
            </a:extLst>
          </a:blip>
          <a:srcRect l="20968" t="29807" r="941" b="27147"/>
          <a:stretch/>
        </p:blipFill>
        <p:spPr>
          <a:xfrm>
            <a:off x="5822429" y="3631800"/>
            <a:ext cx="2384718" cy="1858747"/>
          </a:xfrm>
          <a:prstGeom prst="rect">
            <a:avLst/>
          </a:prstGeom>
        </p:spPr>
      </p:pic>
    </p:spTree>
    <p:extLst>
      <p:ext uri="{BB962C8B-B14F-4D97-AF65-F5344CB8AC3E}">
        <p14:creationId xmlns:p14="http://schemas.microsoft.com/office/powerpoint/2010/main" val="140457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50" y="18693"/>
            <a:ext cx="7795549" cy="961618"/>
          </a:xfrm>
        </p:spPr>
        <p:txBody>
          <a:bodyPr>
            <a:noAutofit/>
          </a:bodyPr>
          <a:lstStyle/>
          <a:p>
            <a:r>
              <a:rPr lang="en-US" sz="6000" b="1" dirty="0">
                <a:solidFill>
                  <a:srgbClr val="FFFF00"/>
                </a:solidFill>
                <a:latin typeface="+mn-lt"/>
              </a:rPr>
              <a:t>Why post?</a:t>
            </a:r>
          </a:p>
        </p:txBody>
      </p:sp>
      <p:sp>
        <p:nvSpPr>
          <p:cNvPr id="3" name="Content Placeholder 2"/>
          <p:cNvSpPr>
            <a:spLocks noGrp="1"/>
          </p:cNvSpPr>
          <p:nvPr>
            <p:ph sz="quarter" idx="10"/>
          </p:nvPr>
        </p:nvSpPr>
        <p:spPr>
          <a:xfrm>
            <a:off x="457200" y="1180829"/>
            <a:ext cx="8686800" cy="4737163"/>
          </a:xfrm>
        </p:spPr>
        <p:txBody>
          <a:bodyPr>
            <a:normAutofit fontScale="25000" lnSpcReduction="20000"/>
          </a:bodyPr>
          <a:lstStyle/>
          <a:p>
            <a:pPr marL="457200" indent="-457200">
              <a:lnSpc>
                <a:spcPct val="120000"/>
              </a:lnSpc>
              <a:buAutoNum type="arabicPeriod"/>
            </a:pPr>
            <a:r>
              <a:rPr lang="en-US" sz="14400" dirty="0">
                <a:solidFill>
                  <a:schemeClr val="bg1"/>
                </a:solidFill>
                <a:latin typeface="+mn-lt"/>
                <a:cs typeface="Lucida Console"/>
              </a:rPr>
              <a:t>Engaging and engaging others is the key.</a:t>
            </a:r>
          </a:p>
          <a:p>
            <a:pPr marL="457200" indent="-457200">
              <a:lnSpc>
                <a:spcPct val="120000"/>
              </a:lnSpc>
              <a:buAutoNum type="arabicPeriod"/>
            </a:pPr>
            <a:r>
              <a:rPr lang="en-US" sz="14400" dirty="0">
                <a:solidFill>
                  <a:schemeClr val="bg1"/>
                </a:solidFill>
                <a:latin typeface="+mn-lt"/>
                <a:cs typeface="Lucida Console"/>
              </a:rPr>
              <a:t>Because you don’t love speaking up in class.</a:t>
            </a:r>
          </a:p>
          <a:p>
            <a:pPr marL="457200" indent="-457200">
              <a:lnSpc>
                <a:spcPct val="120000"/>
              </a:lnSpc>
              <a:buAutoNum type="arabicPeriod"/>
            </a:pPr>
            <a:r>
              <a:rPr lang="en-US" sz="14400" dirty="0">
                <a:solidFill>
                  <a:schemeClr val="bg1"/>
                </a:solidFill>
                <a:latin typeface="+mn-lt"/>
                <a:cs typeface="Lucida Console"/>
              </a:rPr>
              <a:t>Because you just saw or realized something, and you’ll never remember it unless you post it now.</a:t>
            </a:r>
          </a:p>
          <a:p>
            <a:pPr marL="457200" indent="-457200">
              <a:lnSpc>
                <a:spcPct val="120000"/>
              </a:lnSpc>
              <a:buAutoNum type="arabicPeriod"/>
            </a:pPr>
            <a:r>
              <a:rPr lang="en-US" sz="14400" dirty="0">
                <a:solidFill>
                  <a:schemeClr val="bg1"/>
                </a:solidFill>
                <a:latin typeface="+mn-lt"/>
                <a:cs typeface="Lucida Console"/>
              </a:rPr>
              <a:t>       # </a:t>
            </a:r>
            <a:r>
              <a:rPr lang="en-US" sz="14400" dirty="0" err="1">
                <a:solidFill>
                  <a:schemeClr val="bg1"/>
                </a:solidFill>
                <a:latin typeface="+mn-lt"/>
                <a:cs typeface="Lucida Console"/>
              </a:rPr>
              <a:t>AllardIPLaw</a:t>
            </a:r>
            <a:r>
              <a:rPr lang="en-US" sz="14400" dirty="0">
                <a:solidFill>
                  <a:schemeClr val="bg1"/>
                </a:solidFill>
                <a:latin typeface="+mn-lt"/>
                <a:cs typeface="Lucida Console"/>
              </a:rPr>
              <a:t> </a:t>
            </a:r>
            <a:endParaRPr lang="en-US" sz="14400" dirty="0">
              <a:solidFill>
                <a:srgbClr val="00B0F0"/>
              </a:solidFill>
              <a:latin typeface="+mn-lt"/>
              <a:cs typeface="Lucida Console"/>
            </a:endParaRPr>
          </a:p>
          <a:p>
            <a:pPr marL="457200" indent="-457200">
              <a:buAutoNum type="arabicPeriod"/>
            </a:pPr>
            <a:endParaRPr lang="en-US" sz="4000" dirty="0">
              <a:solidFill>
                <a:schemeClr val="bg1"/>
              </a:solidFill>
              <a:latin typeface="+mn-lt"/>
              <a:cs typeface="Lucida Console"/>
            </a:endParaRPr>
          </a:p>
          <a:p>
            <a:pPr marL="0" indent="0">
              <a:buNone/>
            </a:pPr>
            <a:r>
              <a:rPr lang="en-US" sz="4000" dirty="0">
                <a:solidFill>
                  <a:schemeClr val="bg1"/>
                </a:solidFill>
                <a:latin typeface="+mn-lt"/>
                <a:cs typeface="Lucida Console"/>
              </a:rPr>
              <a:t>    </a:t>
            </a:r>
            <a:endParaRPr lang="en-US" sz="4000" dirty="0">
              <a:solidFill>
                <a:srgbClr val="FFFF00"/>
              </a:solidFill>
              <a:latin typeface="+mn-lt"/>
              <a:cs typeface="Lucida Console"/>
            </a:endParaRPr>
          </a:p>
        </p:txBody>
      </p:sp>
      <p:pic>
        <p:nvPicPr>
          <p:cNvPr id="7" name="Picture 6" descr="Twitter_Logo_White_On_Blu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5300" y="5372021"/>
            <a:ext cx="612725" cy="612725"/>
          </a:xfrm>
          <a:prstGeom prst="rect">
            <a:avLst/>
          </a:prstGeom>
        </p:spPr>
      </p:pic>
    </p:spTree>
    <p:extLst>
      <p:ext uri="{BB962C8B-B14F-4D97-AF65-F5344CB8AC3E}">
        <p14:creationId xmlns:p14="http://schemas.microsoft.com/office/powerpoint/2010/main" val="31701458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9699-04B2-6D43-AD01-7692F0A136C0}"/>
              </a:ext>
            </a:extLst>
          </p:cNvPr>
          <p:cNvSpPr>
            <a:spLocks noGrp="1"/>
          </p:cNvSpPr>
          <p:nvPr>
            <p:ph type="title"/>
          </p:nvPr>
        </p:nvSpPr>
        <p:spPr>
          <a:xfrm>
            <a:off x="457200" y="274638"/>
            <a:ext cx="8229600" cy="960396"/>
          </a:xfrm>
        </p:spPr>
        <p:txBody>
          <a:bodyPr/>
          <a:lstStyle/>
          <a:p>
            <a:r>
              <a:rPr lang="en-US" b="1" dirty="0">
                <a:solidFill>
                  <a:srgbClr val="FFFF00"/>
                </a:solidFill>
              </a:rPr>
              <a:t>What is copyrightable</a:t>
            </a:r>
            <a:endParaRPr lang="en-US" dirty="0"/>
          </a:p>
        </p:txBody>
      </p:sp>
      <p:sp>
        <p:nvSpPr>
          <p:cNvPr id="3" name="Content Placeholder 2">
            <a:extLst>
              <a:ext uri="{FF2B5EF4-FFF2-40B4-BE49-F238E27FC236}">
                <a16:creationId xmlns:a16="http://schemas.microsoft.com/office/drawing/2014/main" id="{8B3A9EF4-304B-8A44-9780-CBB694AA4B3F}"/>
              </a:ext>
            </a:extLst>
          </p:cNvPr>
          <p:cNvSpPr>
            <a:spLocks noGrp="1"/>
          </p:cNvSpPr>
          <p:nvPr>
            <p:ph idx="1"/>
          </p:nvPr>
        </p:nvSpPr>
        <p:spPr>
          <a:xfrm>
            <a:off x="457199" y="1235034"/>
            <a:ext cx="8556171" cy="4619501"/>
          </a:xfrm>
        </p:spPr>
        <p:txBody>
          <a:bodyPr>
            <a:noAutofit/>
          </a:bodyPr>
          <a:lstStyle/>
          <a:p>
            <a:pPr>
              <a:lnSpc>
                <a:spcPct val="100000"/>
              </a:lnSpc>
            </a:pPr>
            <a:r>
              <a:rPr lang="en-US" sz="2800" dirty="0">
                <a:solidFill>
                  <a:schemeClr val="bg1"/>
                </a:solidFill>
              </a:rPr>
              <a:t>Plaintiff printers drew a </a:t>
            </a:r>
            <a:r>
              <a:rPr lang="en-US" sz="2800" dirty="0">
                <a:solidFill>
                  <a:srgbClr val="00B0F0"/>
                </a:solidFill>
              </a:rPr>
              <a:t>representation of hand holding a pencil completing a cross in a box as a method to instruct voters </a:t>
            </a:r>
            <a:r>
              <a:rPr lang="en-US" sz="2800" dirty="0">
                <a:solidFill>
                  <a:schemeClr val="bg1"/>
                </a:solidFill>
              </a:rPr>
              <a:t>who couldn’t  read  on how to exercise their democratic franchise.</a:t>
            </a:r>
          </a:p>
          <a:p>
            <a:pPr>
              <a:lnSpc>
                <a:spcPct val="100000"/>
              </a:lnSpc>
            </a:pPr>
            <a:r>
              <a:rPr lang="en-US" sz="2800" dirty="0">
                <a:solidFill>
                  <a:schemeClr val="bg1"/>
                </a:solidFill>
              </a:rPr>
              <a:t>Plaintiffs duly registered their drawing under the copyright laws of the time.</a:t>
            </a:r>
          </a:p>
          <a:p>
            <a:pPr>
              <a:lnSpc>
                <a:spcPct val="100000"/>
              </a:lnSpc>
            </a:pPr>
            <a:r>
              <a:rPr lang="en-US" sz="2800" dirty="0">
                <a:solidFill>
                  <a:schemeClr val="bg1"/>
                </a:solidFill>
              </a:rPr>
              <a:t>Defendants created a </a:t>
            </a:r>
            <a:r>
              <a:rPr lang="en-US" sz="2800" dirty="0">
                <a:solidFill>
                  <a:srgbClr val="FFFF00"/>
                </a:solidFill>
              </a:rPr>
              <a:t>similar but not identical drawing </a:t>
            </a:r>
            <a:r>
              <a:rPr lang="en-US" sz="2800" dirty="0">
                <a:solidFill>
                  <a:schemeClr val="bg1"/>
                </a:solidFill>
              </a:rPr>
              <a:t>for the same purpose and were sued by the plaintiffs for infringement.</a:t>
            </a:r>
          </a:p>
          <a:p>
            <a:pPr>
              <a:lnSpc>
                <a:spcPct val="100000"/>
              </a:lnSpc>
            </a:pPr>
            <a:r>
              <a:rPr lang="en-US" sz="2800" dirty="0">
                <a:solidFill>
                  <a:schemeClr val="bg1"/>
                </a:solidFill>
              </a:rPr>
              <a:t>The plaintiffs action failed.</a:t>
            </a:r>
          </a:p>
        </p:txBody>
      </p:sp>
    </p:spTree>
    <p:extLst>
      <p:ext uri="{BB962C8B-B14F-4D97-AF65-F5344CB8AC3E}">
        <p14:creationId xmlns:p14="http://schemas.microsoft.com/office/powerpoint/2010/main" val="24200834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4D3C9-E6E4-1C4B-BDF9-9272FC1458BD}"/>
              </a:ext>
            </a:extLst>
          </p:cNvPr>
          <p:cNvSpPr>
            <a:spLocks noGrp="1"/>
          </p:cNvSpPr>
          <p:nvPr>
            <p:ph sz="quarter" idx="10"/>
          </p:nvPr>
        </p:nvSpPr>
        <p:spPr>
          <a:xfrm>
            <a:off x="457200" y="285008"/>
            <a:ext cx="8229600" cy="5617028"/>
          </a:xfrm>
        </p:spPr>
        <p:txBody>
          <a:bodyPr>
            <a:noAutofit/>
          </a:bodyPr>
          <a:lstStyle/>
          <a:p>
            <a:pPr marL="0" indent="0">
              <a:buNone/>
            </a:pPr>
            <a:r>
              <a:rPr lang="en-US" sz="3200" i="1" dirty="0">
                <a:solidFill>
                  <a:schemeClr val="bg1"/>
                </a:solidFill>
              </a:rPr>
              <a:t>“</a:t>
            </a:r>
            <a:r>
              <a:rPr lang="en-CA" sz="3200" i="1" dirty="0">
                <a:solidFill>
                  <a:schemeClr val="bg1"/>
                </a:solidFill>
              </a:rPr>
              <a:t>It seems to me, therefore, that although every drawing of whatever kind may be entitled to registration</a:t>
            </a:r>
            <a:r>
              <a:rPr lang="en-CA" sz="3200" i="1" dirty="0">
                <a:solidFill>
                  <a:srgbClr val="FFFF00"/>
                </a:solidFill>
              </a:rPr>
              <a:t>, the degree and kind of protection given must vary greatly with the character of the drawing</a:t>
            </a:r>
            <a:r>
              <a:rPr lang="en-CA" sz="3200" i="1" dirty="0">
                <a:solidFill>
                  <a:schemeClr val="bg1"/>
                </a:solidFill>
              </a:rPr>
              <a:t>, and that with such a drawing as we are dealing </a:t>
            </a:r>
            <a:r>
              <a:rPr lang="en-CA" sz="3200" i="1" dirty="0">
                <a:solidFill>
                  <a:srgbClr val="FFFF00"/>
                </a:solidFill>
              </a:rPr>
              <a:t>with the copyright must be confined to that which is special to the individual drawing over and above the idea</a:t>
            </a:r>
            <a:r>
              <a:rPr lang="en-CA" sz="3200" i="1" dirty="0">
                <a:solidFill>
                  <a:schemeClr val="bg1"/>
                </a:solidFill>
              </a:rPr>
              <a:t>...</a:t>
            </a:r>
            <a:r>
              <a:rPr lang="en-CA" sz="3200" i="1" dirty="0">
                <a:solidFill>
                  <a:srgbClr val="FF0000"/>
                </a:solidFill>
              </a:rPr>
              <a:t>there are scarcely more ways that one of drawing a pencil or the hand that holds it</a:t>
            </a:r>
            <a:r>
              <a:rPr lang="en-CA" sz="3200" i="1" dirty="0">
                <a:solidFill>
                  <a:schemeClr val="bg1"/>
                </a:solidFill>
              </a:rPr>
              <a:t>. If the particular arrangement of square, cross, hand, or pencil be relied upon </a:t>
            </a:r>
            <a:r>
              <a:rPr lang="en-CA" sz="3200" i="1" dirty="0">
                <a:solidFill>
                  <a:srgbClr val="FFFF00"/>
                </a:solidFill>
              </a:rPr>
              <a:t>it is nothing more than a claim of copyright for the subject, which in my opinion cannot possibly be supported</a:t>
            </a:r>
            <a:r>
              <a:rPr lang="en-CA" sz="3200" i="1" dirty="0">
                <a:solidFill>
                  <a:schemeClr val="bg1"/>
                </a:solidFill>
              </a:rPr>
              <a:t>.”</a:t>
            </a:r>
            <a:endParaRPr lang="en-US" sz="3200" i="1" dirty="0">
              <a:solidFill>
                <a:schemeClr val="bg1"/>
              </a:solidFill>
            </a:endParaRPr>
          </a:p>
        </p:txBody>
      </p:sp>
    </p:spTree>
    <p:extLst>
      <p:ext uri="{BB962C8B-B14F-4D97-AF65-F5344CB8AC3E}">
        <p14:creationId xmlns:p14="http://schemas.microsoft.com/office/powerpoint/2010/main" val="8306668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986" y="400753"/>
            <a:ext cx="8156027" cy="1446550"/>
          </a:xfrm>
          <a:prstGeom prst="rect">
            <a:avLst/>
          </a:prstGeom>
          <a:noFill/>
        </p:spPr>
        <p:txBody>
          <a:bodyPr wrap="square" rtlCol="0">
            <a:spAutoFit/>
          </a:bodyPr>
          <a:lstStyle/>
          <a:p>
            <a:pPr algn="ctr"/>
            <a:r>
              <a:rPr lang="en-US" sz="4400" dirty="0">
                <a:solidFill>
                  <a:srgbClr val="FFFFFF"/>
                </a:solidFill>
                <a:latin typeface="Arial"/>
              </a:rPr>
              <a:t>IDEA</a:t>
            </a:r>
            <a:r>
              <a:rPr lang="en-US" sz="4400" dirty="0">
                <a:solidFill>
                  <a:srgbClr val="FF0000"/>
                </a:solidFill>
                <a:latin typeface="Arial"/>
              </a:rPr>
              <a:t>/</a:t>
            </a:r>
            <a:r>
              <a:rPr lang="en-US" sz="4400" dirty="0">
                <a:solidFill>
                  <a:srgbClr val="FFFFFF"/>
                </a:solidFill>
                <a:latin typeface="Arial"/>
              </a:rPr>
              <a:t>EPRESSION</a:t>
            </a:r>
          </a:p>
          <a:p>
            <a:pPr algn="ctr"/>
            <a:r>
              <a:rPr lang="en-US" sz="4400" dirty="0">
                <a:solidFill>
                  <a:srgbClr val="FFFF00"/>
                </a:solidFill>
                <a:latin typeface="Arial"/>
              </a:rPr>
              <a:t>DICHOTOMY</a:t>
            </a:r>
          </a:p>
        </p:txBody>
      </p:sp>
      <p:sp>
        <p:nvSpPr>
          <p:cNvPr id="4" name="Content Placeholder 3">
            <a:extLst>
              <a:ext uri="{FF2B5EF4-FFF2-40B4-BE49-F238E27FC236}">
                <a16:creationId xmlns:a16="http://schemas.microsoft.com/office/drawing/2014/main" id="{EE14BDAE-CD97-364F-B441-722F775B2D07}"/>
              </a:ext>
            </a:extLst>
          </p:cNvPr>
          <p:cNvSpPr>
            <a:spLocks noGrp="1"/>
          </p:cNvSpPr>
          <p:nvPr>
            <p:ph sz="quarter" idx="10"/>
          </p:nvPr>
        </p:nvSpPr>
        <p:spPr>
          <a:xfrm>
            <a:off x="457200" y="2259724"/>
            <a:ext cx="8229600" cy="3466410"/>
          </a:xfrm>
        </p:spPr>
        <p:txBody>
          <a:bodyPr>
            <a:normAutofit/>
          </a:bodyPr>
          <a:lstStyle/>
          <a:p>
            <a:pPr marL="0" indent="0">
              <a:buNone/>
            </a:pPr>
            <a:r>
              <a:rPr lang="en-CA" sz="4000" i="1" dirty="0">
                <a:solidFill>
                  <a:srgbClr val="00B0F0"/>
                </a:solidFill>
              </a:rPr>
              <a:t>Donoghue v. Allied Newspapers Limited </a:t>
            </a:r>
            <a:r>
              <a:rPr lang="en-CA" sz="4000" dirty="0">
                <a:solidFill>
                  <a:schemeClr val="bg1"/>
                </a:solidFill>
              </a:rPr>
              <a:t>(1938) Ch 106</a:t>
            </a:r>
          </a:p>
          <a:p>
            <a:pPr marL="0" indent="0">
              <a:buNone/>
            </a:pPr>
            <a:r>
              <a:rPr lang="en-CA" sz="4000" dirty="0">
                <a:solidFill>
                  <a:schemeClr val="bg1"/>
                </a:solidFill>
              </a:rPr>
              <a:t>Copyright owner is</a:t>
            </a:r>
            <a:r>
              <a:rPr lang="en-CA" sz="4000" dirty="0">
                <a:solidFill>
                  <a:srgbClr val="FF0000"/>
                </a:solidFill>
              </a:rPr>
              <a:t>…</a:t>
            </a:r>
            <a:r>
              <a:rPr lang="en-CA" sz="4000" i="1" dirty="0">
                <a:solidFill>
                  <a:schemeClr val="bg1"/>
                </a:solidFill>
              </a:rPr>
              <a:t>"</a:t>
            </a:r>
            <a:r>
              <a:rPr lang="en-CA" sz="4000" i="1" dirty="0">
                <a:solidFill>
                  <a:srgbClr val="FFFF00"/>
                </a:solidFill>
              </a:rPr>
              <a:t>the person who has clothed the idea in form</a:t>
            </a:r>
            <a:r>
              <a:rPr lang="en-CA" sz="4000" i="1" dirty="0">
                <a:solidFill>
                  <a:schemeClr val="bg1"/>
                </a:solidFill>
              </a:rPr>
              <a:t>, whether by means of a picture, a play or a book"</a:t>
            </a:r>
            <a:endParaRPr lang="en-US" sz="4000" i="1" dirty="0">
              <a:solidFill>
                <a:schemeClr val="bg1"/>
              </a:solidFill>
            </a:endParaRPr>
          </a:p>
        </p:txBody>
      </p:sp>
    </p:spTree>
    <p:extLst>
      <p:ext uri="{BB962C8B-B14F-4D97-AF65-F5344CB8AC3E}">
        <p14:creationId xmlns:p14="http://schemas.microsoft.com/office/powerpoint/2010/main" val="755907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273A-B105-5449-B012-615B0CC1D01C}"/>
              </a:ext>
            </a:extLst>
          </p:cNvPr>
          <p:cNvSpPr>
            <a:spLocks noGrp="1"/>
          </p:cNvSpPr>
          <p:nvPr>
            <p:ph type="title"/>
          </p:nvPr>
        </p:nvSpPr>
        <p:spPr>
          <a:xfrm>
            <a:off x="457200" y="115866"/>
            <a:ext cx="8229600" cy="1016000"/>
          </a:xfrm>
        </p:spPr>
        <p:txBody>
          <a:bodyPr/>
          <a:lstStyle/>
          <a:p>
            <a:pPr algn="ctr"/>
            <a:r>
              <a:rPr lang="en-US" dirty="0">
                <a:solidFill>
                  <a:schemeClr val="bg1"/>
                </a:solidFill>
              </a:rPr>
              <a:t>Footnote</a:t>
            </a:r>
            <a:r>
              <a:rPr lang="en-US" dirty="0">
                <a:solidFill>
                  <a:srgbClr val="FF0000"/>
                </a:solidFill>
              </a:rPr>
              <a:t>:</a:t>
            </a:r>
            <a:r>
              <a:rPr lang="en-US" dirty="0"/>
              <a:t> </a:t>
            </a:r>
            <a:r>
              <a:rPr lang="en-US" dirty="0">
                <a:solidFill>
                  <a:srgbClr val="FFFF00"/>
                </a:solidFill>
              </a:rPr>
              <a:t>Scenes a faire doctrine</a:t>
            </a:r>
          </a:p>
        </p:txBody>
      </p:sp>
      <p:pic>
        <p:nvPicPr>
          <p:cNvPr id="4" name="Picture 3">
            <a:extLst>
              <a:ext uri="{FF2B5EF4-FFF2-40B4-BE49-F238E27FC236}">
                <a16:creationId xmlns:a16="http://schemas.microsoft.com/office/drawing/2014/main" id="{580F485B-99C9-2543-B502-479B07B85BA4}"/>
              </a:ext>
            </a:extLst>
          </p:cNvPr>
          <p:cNvPicPr>
            <a:picLocks noChangeAspect="1"/>
          </p:cNvPicPr>
          <p:nvPr/>
        </p:nvPicPr>
        <p:blipFill>
          <a:blip r:embed="rId2"/>
          <a:stretch>
            <a:fillRect/>
          </a:stretch>
        </p:blipFill>
        <p:spPr>
          <a:xfrm>
            <a:off x="836143" y="1131867"/>
            <a:ext cx="3138243" cy="4711886"/>
          </a:xfrm>
          <a:prstGeom prst="rect">
            <a:avLst/>
          </a:prstGeom>
        </p:spPr>
      </p:pic>
      <p:pic>
        <p:nvPicPr>
          <p:cNvPr id="5" name="Picture 4">
            <a:extLst>
              <a:ext uri="{FF2B5EF4-FFF2-40B4-BE49-F238E27FC236}">
                <a16:creationId xmlns:a16="http://schemas.microsoft.com/office/drawing/2014/main" id="{573DB61E-F4B8-5D45-8013-46C7AEDA90DA}"/>
              </a:ext>
            </a:extLst>
          </p:cNvPr>
          <p:cNvPicPr>
            <a:picLocks noChangeAspect="1"/>
          </p:cNvPicPr>
          <p:nvPr/>
        </p:nvPicPr>
        <p:blipFill rotWithShape="1">
          <a:blip r:embed="rId3"/>
          <a:srcRect l="12115" r="11747" b="1678"/>
          <a:stretch/>
        </p:blipFill>
        <p:spPr>
          <a:xfrm>
            <a:off x="4659090" y="1131866"/>
            <a:ext cx="3648767" cy="4711887"/>
          </a:xfrm>
          <a:prstGeom prst="rect">
            <a:avLst/>
          </a:prstGeom>
        </p:spPr>
      </p:pic>
    </p:spTree>
    <p:extLst>
      <p:ext uri="{BB962C8B-B14F-4D97-AF65-F5344CB8AC3E}">
        <p14:creationId xmlns:p14="http://schemas.microsoft.com/office/powerpoint/2010/main" val="33908987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273A-B105-5449-B012-615B0CC1D01C}"/>
              </a:ext>
            </a:extLst>
          </p:cNvPr>
          <p:cNvSpPr>
            <a:spLocks noGrp="1"/>
          </p:cNvSpPr>
          <p:nvPr>
            <p:ph type="title"/>
          </p:nvPr>
        </p:nvSpPr>
        <p:spPr>
          <a:xfrm>
            <a:off x="457200" y="115866"/>
            <a:ext cx="8229600" cy="1016000"/>
          </a:xfrm>
        </p:spPr>
        <p:txBody>
          <a:bodyPr/>
          <a:lstStyle/>
          <a:p>
            <a:pPr algn="ctr"/>
            <a:r>
              <a:rPr lang="en-US" dirty="0">
                <a:solidFill>
                  <a:schemeClr val="bg1"/>
                </a:solidFill>
              </a:rPr>
              <a:t>Footnote</a:t>
            </a:r>
            <a:r>
              <a:rPr lang="en-US" dirty="0">
                <a:solidFill>
                  <a:srgbClr val="FF0000"/>
                </a:solidFill>
              </a:rPr>
              <a:t>:</a:t>
            </a:r>
            <a:r>
              <a:rPr lang="en-US" dirty="0"/>
              <a:t> </a:t>
            </a:r>
            <a:r>
              <a:rPr lang="en-US" dirty="0">
                <a:solidFill>
                  <a:srgbClr val="FFFF00"/>
                </a:solidFill>
              </a:rPr>
              <a:t>No Copyright in Facts</a:t>
            </a:r>
          </a:p>
        </p:txBody>
      </p:sp>
      <p:pic>
        <p:nvPicPr>
          <p:cNvPr id="6" name="Picture 5" descr="Text, letter&#10;&#10;Description automatically generated">
            <a:extLst>
              <a:ext uri="{FF2B5EF4-FFF2-40B4-BE49-F238E27FC236}">
                <a16:creationId xmlns:a16="http://schemas.microsoft.com/office/drawing/2014/main" id="{CE114FBF-B5AE-2247-B429-AE70EAA4DA76}"/>
              </a:ext>
            </a:extLst>
          </p:cNvPr>
          <p:cNvPicPr>
            <a:picLocks noChangeAspect="1"/>
          </p:cNvPicPr>
          <p:nvPr/>
        </p:nvPicPr>
        <p:blipFill>
          <a:blip r:embed="rId2"/>
          <a:stretch>
            <a:fillRect/>
          </a:stretch>
        </p:blipFill>
        <p:spPr>
          <a:xfrm>
            <a:off x="1931956" y="1245331"/>
            <a:ext cx="5280088" cy="4658139"/>
          </a:xfrm>
          <a:prstGeom prst="rect">
            <a:avLst/>
          </a:prstGeom>
        </p:spPr>
      </p:pic>
    </p:spTree>
    <p:extLst>
      <p:ext uri="{BB962C8B-B14F-4D97-AF65-F5344CB8AC3E}">
        <p14:creationId xmlns:p14="http://schemas.microsoft.com/office/powerpoint/2010/main" val="817416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B7551FAF-C1F6-2643-86E3-2783F2F9EA4D}"/>
              </a:ext>
            </a:extLst>
          </p:cNvPr>
          <p:cNvPicPr>
            <a:picLocks noChangeAspect="1"/>
          </p:cNvPicPr>
          <p:nvPr/>
        </p:nvPicPr>
        <p:blipFill>
          <a:blip r:embed="rId2"/>
          <a:stretch>
            <a:fillRect/>
          </a:stretch>
        </p:blipFill>
        <p:spPr>
          <a:xfrm>
            <a:off x="976940" y="147144"/>
            <a:ext cx="7190119" cy="5720020"/>
          </a:xfrm>
          <a:prstGeom prst="rect">
            <a:avLst/>
          </a:prstGeom>
        </p:spPr>
      </p:pic>
    </p:spTree>
    <p:extLst>
      <p:ext uri="{BB962C8B-B14F-4D97-AF65-F5344CB8AC3E}">
        <p14:creationId xmlns:p14="http://schemas.microsoft.com/office/powerpoint/2010/main" val="17811193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7F7C96-086D-444D-B64D-8EB5E1F43FBB}"/>
              </a:ext>
            </a:extLst>
          </p:cNvPr>
          <p:cNvSpPr>
            <a:spLocks noGrp="1"/>
          </p:cNvSpPr>
          <p:nvPr>
            <p:ph sz="quarter" idx="10"/>
          </p:nvPr>
        </p:nvSpPr>
        <p:spPr>
          <a:xfrm>
            <a:off x="457200" y="157402"/>
            <a:ext cx="8229600" cy="5675839"/>
          </a:xfrm>
        </p:spPr>
        <p:txBody>
          <a:bodyPr>
            <a:noAutofit/>
          </a:bodyPr>
          <a:lstStyle/>
          <a:p>
            <a:pPr marL="0" indent="0">
              <a:lnSpc>
                <a:spcPct val="100000"/>
              </a:lnSpc>
              <a:buNone/>
            </a:pPr>
            <a:r>
              <a:rPr lang="en-CA" sz="3200" i="1" dirty="0">
                <a:solidFill>
                  <a:srgbClr val="FF0000"/>
                </a:solidFill>
              </a:rPr>
              <a:t>“</a:t>
            </a:r>
            <a:r>
              <a:rPr lang="en-CA" sz="3200" i="1" dirty="0">
                <a:solidFill>
                  <a:schemeClr val="bg1"/>
                </a:solidFill>
              </a:rPr>
              <a:t>[47]           Although the Documentary and the Book each recount some of the same facts of </a:t>
            </a:r>
            <a:r>
              <a:rPr lang="en-CA" sz="3200" i="1" dirty="0" err="1">
                <a:solidFill>
                  <a:schemeClr val="bg1"/>
                </a:solidFill>
              </a:rPr>
              <a:t>Francizska</a:t>
            </a:r>
            <a:r>
              <a:rPr lang="en-CA" sz="3200" i="1" dirty="0">
                <a:solidFill>
                  <a:schemeClr val="bg1"/>
                </a:solidFill>
              </a:rPr>
              <a:t> </a:t>
            </a:r>
            <a:r>
              <a:rPr lang="en-CA" sz="3200" i="1" dirty="0" err="1">
                <a:solidFill>
                  <a:schemeClr val="bg1"/>
                </a:solidFill>
              </a:rPr>
              <a:t>Halamajowa’s</a:t>
            </a:r>
            <a:r>
              <a:rPr lang="en-CA" sz="3200" i="1" dirty="0">
                <a:solidFill>
                  <a:schemeClr val="bg1"/>
                </a:solidFill>
              </a:rPr>
              <a:t> story, </a:t>
            </a:r>
            <a:r>
              <a:rPr lang="en-CA" sz="3200" i="1" dirty="0">
                <a:solidFill>
                  <a:srgbClr val="FFFF00"/>
                </a:solidFill>
              </a:rPr>
              <a:t>there is no substantial taking or use by the Respondents of anything owned by the Applicants because the use of common historical facts is not copyright infringement</a:t>
            </a:r>
            <a:r>
              <a:rPr lang="en-CA" sz="3200" i="1" dirty="0">
                <a:solidFill>
                  <a:schemeClr val="bg1"/>
                </a:solidFill>
              </a:rPr>
              <a:t>. The Respondents have not appropriated or taken a substantial portion of the Documentary’s originality. It is difficult to identify a single element taken that is not either something generic or merely a fact.</a:t>
            </a:r>
            <a:r>
              <a:rPr lang="en-CA" sz="3200" i="1" dirty="0">
                <a:solidFill>
                  <a:srgbClr val="FF0000"/>
                </a:solidFill>
              </a:rPr>
              <a:t>”</a:t>
            </a:r>
            <a:endParaRPr lang="en-US" sz="3200" i="1" dirty="0">
              <a:solidFill>
                <a:srgbClr val="FF0000"/>
              </a:solidFill>
            </a:endParaRPr>
          </a:p>
        </p:txBody>
      </p:sp>
    </p:spTree>
    <p:extLst>
      <p:ext uri="{BB962C8B-B14F-4D97-AF65-F5344CB8AC3E}">
        <p14:creationId xmlns:p14="http://schemas.microsoft.com/office/powerpoint/2010/main" val="12536621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18129060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dirty="0">
                <a:solidFill>
                  <a:srgbClr val="FFFF00"/>
                </a:solidFill>
              </a:rPr>
              <a:t>Continuing</a:t>
            </a:r>
            <a:r>
              <a:rPr lang="en-US" b="1" dirty="0">
                <a:solidFill>
                  <a:srgbClr val="FF0000"/>
                </a:solidFill>
              </a:rPr>
              <a:t>:</a:t>
            </a:r>
            <a:r>
              <a:rPr lang="en-US" b="1" dirty="0">
                <a:solidFill>
                  <a:srgbClr val="FFFF00"/>
                </a:solidFill>
              </a:rPr>
              <a:t> What is copyrightable</a:t>
            </a:r>
          </a:p>
        </p:txBody>
      </p:sp>
      <p:sp>
        <p:nvSpPr>
          <p:cNvPr id="2" name="Content Placeholder 1"/>
          <p:cNvSpPr>
            <a:spLocks noGrp="1"/>
          </p:cNvSpPr>
          <p:nvPr>
            <p:ph idx="1"/>
          </p:nvPr>
        </p:nvSpPr>
        <p:spPr/>
        <p:txBody>
          <a:bodyPr>
            <a:normAutofit/>
          </a:bodyPr>
          <a:lstStyle/>
          <a:p>
            <a:endParaRPr lang="en-US" dirty="0">
              <a:solidFill>
                <a:schemeClr val="bg1"/>
              </a:solidFill>
            </a:endParaRPr>
          </a:p>
          <a:p>
            <a:pPr lvl="1"/>
            <a:r>
              <a:rPr lang="en-US" sz="4000" dirty="0">
                <a:solidFill>
                  <a:schemeClr val="bg1"/>
                </a:solidFill>
              </a:rPr>
              <a:t>What does it mean to say that something is </a:t>
            </a:r>
            <a:r>
              <a:rPr lang="en-US" sz="4000" i="1" dirty="0">
                <a:solidFill>
                  <a:srgbClr val="FFFF00"/>
                </a:solidFill>
              </a:rPr>
              <a:t>literary, artistic, dramatic, or musical </a:t>
            </a:r>
            <a:r>
              <a:rPr lang="en-US" sz="4000" dirty="0">
                <a:solidFill>
                  <a:schemeClr val="bg1"/>
                </a:solidFill>
                <a:sym typeface="Wingdings" pitchFamily="2" charset="2"/>
              </a:rPr>
              <a:t> </a:t>
            </a:r>
            <a:r>
              <a:rPr lang="en-US" sz="4000" dirty="0">
                <a:solidFill>
                  <a:srgbClr val="FFFF00"/>
                </a:solidFill>
              </a:rPr>
              <a:t>S.3</a:t>
            </a:r>
            <a:r>
              <a:rPr lang="en-US" sz="4000" dirty="0">
                <a:solidFill>
                  <a:schemeClr val="bg1"/>
                </a:solidFill>
              </a:rPr>
              <a:t>(</a:t>
            </a:r>
            <a:r>
              <a:rPr lang="en-US" sz="4000" dirty="0">
                <a:solidFill>
                  <a:srgbClr val="FFFF00"/>
                </a:solidFill>
              </a:rPr>
              <a:t>1</a:t>
            </a:r>
            <a:r>
              <a:rPr lang="en-US" sz="4000" dirty="0">
                <a:solidFill>
                  <a:schemeClr val="bg1"/>
                </a:solidFill>
              </a:rPr>
              <a:t>)(</a:t>
            </a:r>
            <a:r>
              <a:rPr lang="en-US" sz="4000" dirty="0">
                <a:solidFill>
                  <a:srgbClr val="FFFF00"/>
                </a:solidFill>
              </a:rPr>
              <a:t>e</a:t>
            </a:r>
            <a:r>
              <a:rPr lang="en-US" sz="4000" dirty="0">
                <a:solidFill>
                  <a:schemeClr val="bg1"/>
                </a:solidFill>
              </a:rPr>
              <a:t>)</a:t>
            </a:r>
            <a:r>
              <a:rPr lang="en-US" sz="4000" dirty="0">
                <a:solidFill>
                  <a:srgbClr val="FF0000"/>
                </a:solidFill>
              </a:rPr>
              <a:t>?</a:t>
            </a:r>
            <a:r>
              <a:rPr lang="en-US" sz="4000" dirty="0">
                <a:solidFill>
                  <a:schemeClr val="bg1"/>
                </a:solidFill>
              </a:rPr>
              <a:t> </a:t>
            </a:r>
          </a:p>
          <a:p>
            <a:pPr lvl="1"/>
            <a:r>
              <a:rPr lang="en-US" sz="4000" dirty="0">
                <a:solidFill>
                  <a:schemeClr val="bg1"/>
                </a:solidFill>
              </a:rPr>
              <a:t>What should qualify as copyrightable “</a:t>
            </a:r>
            <a:r>
              <a:rPr lang="en-US" sz="4000" dirty="0">
                <a:solidFill>
                  <a:srgbClr val="FFFF00"/>
                </a:solidFill>
              </a:rPr>
              <a:t>works</a:t>
            </a:r>
            <a:r>
              <a:rPr lang="en-US" sz="4000" dirty="0">
                <a:solidFill>
                  <a:schemeClr val="bg1"/>
                </a:solidFill>
              </a:rPr>
              <a:t>”</a:t>
            </a:r>
            <a:r>
              <a:rPr lang="en-US" sz="4000" dirty="0">
                <a:solidFill>
                  <a:srgbClr val="FF0000"/>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108</a:t>
            </a:fld>
            <a:endParaRPr lang="en-US"/>
          </a:p>
        </p:txBody>
      </p:sp>
    </p:spTree>
    <p:extLst>
      <p:ext uri="{BB962C8B-B14F-4D97-AF65-F5344CB8AC3E}">
        <p14:creationId xmlns:p14="http://schemas.microsoft.com/office/powerpoint/2010/main" val="15815770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rgbClr val="FFFF00"/>
                </a:solidFill>
              </a:rPr>
              <a:t>What is copyrightable</a:t>
            </a:r>
            <a:r>
              <a:rPr lang="en-US" b="1" dirty="0">
                <a:solidFill>
                  <a:schemeClr val="bg1"/>
                </a:solidFill>
              </a:rPr>
              <a:t>:</a:t>
            </a:r>
            <a:r>
              <a:rPr lang="en-US" b="1" dirty="0">
                <a:solidFill>
                  <a:srgbClr val="FFFF00"/>
                </a:solidFill>
              </a:rPr>
              <a:t> </a:t>
            </a:r>
            <a:r>
              <a:rPr lang="en-US" b="1" dirty="0">
                <a:solidFill>
                  <a:srgbClr val="FF0000"/>
                </a:solidFill>
              </a:rPr>
              <a:t>Artistic Works</a:t>
            </a:r>
          </a:p>
        </p:txBody>
      </p:sp>
      <p:sp>
        <p:nvSpPr>
          <p:cNvPr id="2" name="Content Placeholder 1"/>
          <p:cNvSpPr>
            <a:spLocks noGrp="1"/>
          </p:cNvSpPr>
          <p:nvPr>
            <p:ph idx="1"/>
          </p:nvPr>
        </p:nvSpPr>
        <p:spPr>
          <a:xfrm>
            <a:off x="457200" y="1431542"/>
            <a:ext cx="8229600" cy="4339865"/>
          </a:xfrm>
        </p:spPr>
        <p:txBody>
          <a:bodyPr>
            <a:noAutofit/>
          </a:bodyPr>
          <a:lstStyle/>
          <a:p>
            <a:pPr marL="0" indent="0">
              <a:lnSpc>
                <a:spcPct val="100000"/>
              </a:lnSpc>
              <a:buNone/>
            </a:pPr>
            <a:r>
              <a:rPr lang="en-US" sz="4400" b="1" dirty="0">
                <a:solidFill>
                  <a:schemeClr val="bg1"/>
                </a:solidFill>
              </a:rPr>
              <a:t>5.</a:t>
            </a:r>
            <a:r>
              <a:rPr lang="en-US" sz="4400" dirty="0">
                <a:solidFill>
                  <a:schemeClr val="bg1"/>
                </a:solidFill>
              </a:rPr>
              <a:t> (1) Subject to this Act, copyright shall subsist in Canada, for the term hereinafter mentioned, </a:t>
            </a:r>
            <a:r>
              <a:rPr lang="en-US" sz="4400" dirty="0">
                <a:solidFill>
                  <a:srgbClr val="FF0000"/>
                </a:solidFill>
              </a:rPr>
              <a:t>in</a:t>
            </a:r>
            <a:r>
              <a:rPr lang="en-US" sz="4400" dirty="0">
                <a:solidFill>
                  <a:schemeClr val="bg1"/>
                </a:solidFill>
              </a:rPr>
              <a:t> every original </a:t>
            </a:r>
            <a:r>
              <a:rPr lang="en-US" sz="4400" dirty="0">
                <a:solidFill>
                  <a:srgbClr val="FF0000"/>
                </a:solidFill>
              </a:rPr>
              <a:t>literary, dramatic, musical and artistic work </a:t>
            </a:r>
            <a:r>
              <a:rPr lang="en-US" sz="4400" dirty="0">
                <a:solidFill>
                  <a:schemeClr val="bg1"/>
                </a:solidFill>
              </a:rPr>
              <a:t>if…</a:t>
            </a:r>
            <a:endParaRPr lang="en-CA" sz="44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109</a:t>
            </a:fld>
            <a:endParaRPr lang="en-US"/>
          </a:p>
        </p:txBody>
      </p:sp>
    </p:spTree>
    <p:extLst>
      <p:ext uri="{BB962C8B-B14F-4D97-AF65-F5344CB8AC3E}">
        <p14:creationId xmlns:p14="http://schemas.microsoft.com/office/powerpoint/2010/main" val="1816501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50" y="18692"/>
            <a:ext cx="7795549" cy="1314807"/>
          </a:xfrm>
        </p:spPr>
        <p:txBody>
          <a:bodyPr>
            <a:noAutofit/>
          </a:bodyPr>
          <a:lstStyle/>
          <a:p>
            <a:pPr algn="ctr"/>
            <a:r>
              <a:rPr lang="en-US" sz="6000" b="1" dirty="0">
                <a:solidFill>
                  <a:srgbClr val="FFFF00"/>
                </a:solidFill>
                <a:latin typeface="+mn-lt"/>
              </a:rPr>
              <a:t>Tips</a:t>
            </a:r>
            <a:r>
              <a:rPr lang="en-US" sz="6000" b="1" dirty="0">
                <a:solidFill>
                  <a:schemeClr val="bg1"/>
                </a:solidFill>
                <a:latin typeface="+mn-lt"/>
              </a:rPr>
              <a:t>:</a:t>
            </a:r>
          </a:p>
        </p:txBody>
      </p:sp>
      <p:sp>
        <p:nvSpPr>
          <p:cNvPr id="3" name="Content Placeholder 2"/>
          <p:cNvSpPr>
            <a:spLocks noGrp="1"/>
          </p:cNvSpPr>
          <p:nvPr>
            <p:ph sz="quarter" idx="10"/>
          </p:nvPr>
        </p:nvSpPr>
        <p:spPr>
          <a:xfrm>
            <a:off x="457200" y="1714499"/>
            <a:ext cx="8686800" cy="4203493"/>
          </a:xfrm>
        </p:spPr>
        <p:txBody>
          <a:bodyPr>
            <a:normAutofit/>
          </a:bodyPr>
          <a:lstStyle/>
          <a:p>
            <a:pPr marL="0" indent="0" algn="ctr">
              <a:buNone/>
            </a:pPr>
            <a:r>
              <a:rPr lang="en-US" sz="6000" dirty="0">
                <a:solidFill>
                  <a:schemeClr val="bg1"/>
                </a:solidFill>
                <a:latin typeface="+mn-lt"/>
                <a:cs typeface="Lucida Console"/>
              </a:rPr>
              <a:t>Don’t feel your posts have to be perfect. </a:t>
            </a:r>
            <a:r>
              <a:rPr lang="en-US" sz="6000" dirty="0">
                <a:solidFill>
                  <a:srgbClr val="FFFF00"/>
                </a:solidFill>
                <a:latin typeface="+mn-lt"/>
                <a:cs typeface="Lucida Console"/>
              </a:rPr>
              <a:t>Engaging and engaging others is the key</a:t>
            </a:r>
            <a:r>
              <a:rPr lang="en-US" sz="6000" dirty="0">
                <a:solidFill>
                  <a:schemeClr val="bg1"/>
                </a:solidFill>
                <a:latin typeface="+mn-lt"/>
                <a:cs typeface="Lucida Console"/>
              </a:rPr>
              <a:t>.</a:t>
            </a:r>
          </a:p>
          <a:p>
            <a:pPr marL="0" indent="0">
              <a:buNone/>
            </a:pPr>
            <a:endParaRPr lang="en-US" sz="4800" dirty="0">
              <a:solidFill>
                <a:schemeClr val="bg1"/>
              </a:solidFill>
              <a:latin typeface="+mn-lt"/>
              <a:cs typeface="Lucida Console"/>
            </a:endParaRPr>
          </a:p>
        </p:txBody>
      </p:sp>
    </p:spTree>
    <p:extLst>
      <p:ext uri="{BB962C8B-B14F-4D97-AF65-F5344CB8AC3E}">
        <p14:creationId xmlns:p14="http://schemas.microsoft.com/office/powerpoint/2010/main" val="4160632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11D6-B6A3-794C-9155-3B6639074426}"/>
              </a:ext>
            </a:extLst>
          </p:cNvPr>
          <p:cNvSpPr>
            <a:spLocks noGrp="1"/>
          </p:cNvSpPr>
          <p:nvPr>
            <p:ph type="title"/>
          </p:nvPr>
        </p:nvSpPr>
        <p:spPr>
          <a:xfrm>
            <a:off x="457200" y="195966"/>
            <a:ext cx="8229600" cy="736248"/>
          </a:xfrm>
        </p:spPr>
        <p:txBody>
          <a:bodyPr>
            <a:normAutofit fontScale="90000"/>
          </a:bodyPr>
          <a:lstStyle/>
          <a:p>
            <a:r>
              <a:rPr lang="en-US" b="1" dirty="0">
                <a:solidFill>
                  <a:srgbClr val="FFFF00"/>
                </a:solidFill>
              </a:rPr>
              <a:t>S. 2 Definitions</a:t>
            </a:r>
          </a:p>
        </p:txBody>
      </p:sp>
      <p:sp>
        <p:nvSpPr>
          <p:cNvPr id="3" name="Content Placeholder 2">
            <a:extLst>
              <a:ext uri="{FF2B5EF4-FFF2-40B4-BE49-F238E27FC236}">
                <a16:creationId xmlns:a16="http://schemas.microsoft.com/office/drawing/2014/main" id="{76382EEE-6721-E04A-AA78-F6283F37884E}"/>
              </a:ext>
            </a:extLst>
          </p:cNvPr>
          <p:cNvSpPr>
            <a:spLocks noGrp="1"/>
          </p:cNvSpPr>
          <p:nvPr>
            <p:ph sz="quarter" idx="10"/>
          </p:nvPr>
        </p:nvSpPr>
        <p:spPr>
          <a:xfrm>
            <a:off x="457200" y="1223158"/>
            <a:ext cx="8431481" cy="4714503"/>
          </a:xfrm>
        </p:spPr>
        <p:txBody>
          <a:bodyPr>
            <a:normAutofit fontScale="92500" lnSpcReduction="20000"/>
          </a:bodyPr>
          <a:lstStyle/>
          <a:p>
            <a:pPr marL="0" indent="0">
              <a:lnSpc>
                <a:spcPct val="110000"/>
              </a:lnSpc>
              <a:buNone/>
            </a:pPr>
            <a:r>
              <a:rPr lang="en-CA" b="1" i="1" dirty="0">
                <a:solidFill>
                  <a:srgbClr val="FFFF00"/>
                </a:solidFill>
              </a:rPr>
              <a:t>literary work</a:t>
            </a:r>
            <a:r>
              <a:rPr lang="en-CA" dirty="0">
                <a:solidFill>
                  <a:srgbClr val="FFFF00"/>
                </a:solidFill>
              </a:rPr>
              <a:t> </a:t>
            </a:r>
            <a:r>
              <a:rPr lang="en-CA" dirty="0">
                <a:solidFill>
                  <a:schemeClr val="bg1"/>
                </a:solidFill>
              </a:rPr>
              <a:t>includes tables, </a:t>
            </a:r>
            <a:r>
              <a:rPr lang="en-CA" dirty="0">
                <a:solidFill>
                  <a:srgbClr val="FFFF00"/>
                </a:solidFill>
              </a:rPr>
              <a:t>computer programs</a:t>
            </a:r>
            <a:r>
              <a:rPr lang="en-CA" dirty="0">
                <a:solidFill>
                  <a:schemeClr val="bg1"/>
                </a:solidFill>
              </a:rPr>
              <a:t>, and </a:t>
            </a:r>
            <a:r>
              <a:rPr lang="en-CA" dirty="0">
                <a:solidFill>
                  <a:srgbClr val="FFFF00"/>
                </a:solidFill>
              </a:rPr>
              <a:t>compilations</a:t>
            </a:r>
            <a:r>
              <a:rPr lang="en-CA" dirty="0">
                <a:solidFill>
                  <a:schemeClr val="bg1"/>
                </a:solidFill>
              </a:rPr>
              <a:t> of literary works; (</a:t>
            </a:r>
            <a:r>
              <a:rPr lang="en-CA" i="1" dirty="0">
                <a:solidFill>
                  <a:schemeClr val="bg1"/>
                </a:solidFill>
              </a:rPr>
              <a:t>oeuvre </a:t>
            </a:r>
            <a:r>
              <a:rPr lang="en-CA" i="1" dirty="0" err="1">
                <a:solidFill>
                  <a:schemeClr val="bg1"/>
                </a:solidFill>
              </a:rPr>
              <a:t>littéraire</a:t>
            </a:r>
            <a:r>
              <a:rPr lang="en-CA" dirty="0">
                <a:solidFill>
                  <a:schemeClr val="bg1"/>
                </a:solidFill>
              </a:rPr>
              <a:t>)</a:t>
            </a:r>
            <a:endParaRPr lang="en-CA" b="1" i="1" dirty="0">
              <a:solidFill>
                <a:schemeClr val="bg1"/>
              </a:solidFill>
            </a:endParaRPr>
          </a:p>
          <a:p>
            <a:pPr marL="0" indent="0">
              <a:lnSpc>
                <a:spcPct val="110000"/>
              </a:lnSpc>
              <a:buNone/>
            </a:pPr>
            <a:r>
              <a:rPr lang="en-CA" b="1" i="1" dirty="0">
                <a:solidFill>
                  <a:srgbClr val="FFFF00"/>
                </a:solidFill>
              </a:rPr>
              <a:t>dramatic work</a:t>
            </a:r>
            <a:r>
              <a:rPr lang="en-CA" dirty="0">
                <a:solidFill>
                  <a:srgbClr val="FFFF00"/>
                </a:solidFill>
              </a:rPr>
              <a:t> </a:t>
            </a:r>
            <a:r>
              <a:rPr lang="en-CA" dirty="0">
                <a:solidFill>
                  <a:schemeClr val="bg1"/>
                </a:solidFill>
              </a:rPr>
              <a:t>includes</a:t>
            </a:r>
          </a:p>
          <a:p>
            <a:pPr>
              <a:lnSpc>
                <a:spcPct val="110000"/>
              </a:lnSpc>
            </a:pPr>
            <a:r>
              <a:rPr lang="en-CA" b="1" dirty="0">
                <a:solidFill>
                  <a:schemeClr val="bg1"/>
                </a:solidFill>
              </a:rPr>
              <a:t>(a)</a:t>
            </a:r>
            <a:r>
              <a:rPr lang="en-CA" dirty="0">
                <a:solidFill>
                  <a:schemeClr val="bg1"/>
                </a:solidFill>
              </a:rPr>
              <a:t> any </a:t>
            </a:r>
            <a:r>
              <a:rPr lang="en-CA" dirty="0">
                <a:solidFill>
                  <a:srgbClr val="FFFF00"/>
                </a:solidFill>
              </a:rPr>
              <a:t>piece for </a:t>
            </a:r>
            <a:r>
              <a:rPr lang="en-CA" dirty="0">
                <a:solidFill>
                  <a:schemeClr val="bg1"/>
                </a:solidFill>
              </a:rPr>
              <a:t>recitation, choreographic work or </a:t>
            </a:r>
            <a:r>
              <a:rPr lang="en-CA" dirty="0">
                <a:solidFill>
                  <a:srgbClr val="FFFF00"/>
                </a:solidFill>
              </a:rPr>
              <a:t>mime</a:t>
            </a:r>
            <a:r>
              <a:rPr lang="en-CA" dirty="0">
                <a:solidFill>
                  <a:schemeClr val="bg1"/>
                </a:solidFill>
              </a:rPr>
              <a:t>, the </a:t>
            </a:r>
            <a:r>
              <a:rPr lang="en-CA" dirty="0">
                <a:solidFill>
                  <a:srgbClr val="FFFF00"/>
                </a:solidFill>
              </a:rPr>
              <a:t>scenic arrangement </a:t>
            </a:r>
            <a:r>
              <a:rPr lang="en-CA" dirty="0">
                <a:solidFill>
                  <a:schemeClr val="bg1"/>
                </a:solidFill>
              </a:rPr>
              <a:t>or acting form of which is fixed in writing or otherwise,</a:t>
            </a:r>
          </a:p>
          <a:p>
            <a:pPr>
              <a:lnSpc>
                <a:spcPct val="110000"/>
              </a:lnSpc>
            </a:pPr>
            <a:r>
              <a:rPr lang="en-CA" b="1" dirty="0">
                <a:solidFill>
                  <a:schemeClr val="bg1"/>
                </a:solidFill>
              </a:rPr>
              <a:t>(b)</a:t>
            </a:r>
            <a:r>
              <a:rPr lang="en-CA" dirty="0">
                <a:solidFill>
                  <a:schemeClr val="bg1"/>
                </a:solidFill>
              </a:rPr>
              <a:t> any cinematographic work, and</a:t>
            </a:r>
          </a:p>
          <a:p>
            <a:pPr>
              <a:lnSpc>
                <a:spcPct val="110000"/>
              </a:lnSpc>
            </a:pPr>
            <a:r>
              <a:rPr lang="en-CA" b="1" dirty="0">
                <a:solidFill>
                  <a:schemeClr val="bg1"/>
                </a:solidFill>
              </a:rPr>
              <a:t>(c)</a:t>
            </a:r>
            <a:r>
              <a:rPr lang="en-CA" dirty="0">
                <a:solidFill>
                  <a:schemeClr val="bg1"/>
                </a:solidFill>
              </a:rPr>
              <a:t> any compilation of dramatic works; (</a:t>
            </a:r>
            <a:r>
              <a:rPr lang="en-CA" i="1" dirty="0">
                <a:solidFill>
                  <a:schemeClr val="bg1"/>
                </a:solidFill>
              </a:rPr>
              <a:t>oeuvre </a:t>
            </a:r>
            <a:r>
              <a:rPr lang="en-CA" i="1" dirty="0" err="1">
                <a:solidFill>
                  <a:schemeClr val="bg1"/>
                </a:solidFill>
              </a:rPr>
              <a:t>dramatique</a:t>
            </a:r>
            <a:r>
              <a:rPr lang="en-CA" dirty="0">
                <a:solidFill>
                  <a:schemeClr val="bg1"/>
                </a:solidFill>
              </a:rPr>
              <a:t>)</a:t>
            </a:r>
          </a:p>
          <a:p>
            <a:pPr marL="0" indent="0">
              <a:lnSpc>
                <a:spcPct val="110000"/>
              </a:lnSpc>
              <a:buNone/>
            </a:pPr>
            <a:r>
              <a:rPr lang="en-CA" b="1" i="1" dirty="0">
                <a:solidFill>
                  <a:srgbClr val="FFFF00"/>
                </a:solidFill>
              </a:rPr>
              <a:t>musical work</a:t>
            </a:r>
            <a:r>
              <a:rPr lang="en-CA" dirty="0">
                <a:solidFill>
                  <a:srgbClr val="FFFF00"/>
                </a:solidFill>
              </a:rPr>
              <a:t> </a:t>
            </a:r>
            <a:r>
              <a:rPr lang="en-CA" dirty="0">
                <a:solidFill>
                  <a:schemeClr val="bg1"/>
                </a:solidFill>
              </a:rPr>
              <a:t>means any work of music or musical composition, with or without words, and includes any compilation thereof; (</a:t>
            </a:r>
            <a:r>
              <a:rPr lang="en-CA" i="1" dirty="0">
                <a:solidFill>
                  <a:schemeClr val="bg1"/>
                </a:solidFill>
              </a:rPr>
              <a:t>oeuvre musicale</a:t>
            </a:r>
            <a:r>
              <a:rPr lang="en-CA" dirty="0">
                <a:solidFill>
                  <a:schemeClr val="bg1"/>
                </a:solidFill>
              </a:rPr>
              <a:t>)</a:t>
            </a:r>
          </a:p>
          <a:p>
            <a:pPr marL="0" indent="0">
              <a:lnSpc>
                <a:spcPct val="110000"/>
              </a:lnSpc>
              <a:buNone/>
            </a:pPr>
            <a:r>
              <a:rPr lang="en-CA" b="1" i="1" dirty="0">
                <a:solidFill>
                  <a:srgbClr val="FFFF00"/>
                </a:solidFill>
              </a:rPr>
              <a:t>artistic work</a:t>
            </a:r>
            <a:r>
              <a:rPr lang="en-CA" dirty="0">
                <a:solidFill>
                  <a:srgbClr val="FFFF00"/>
                </a:solidFill>
              </a:rPr>
              <a:t> </a:t>
            </a:r>
            <a:r>
              <a:rPr lang="en-CA" dirty="0">
                <a:solidFill>
                  <a:schemeClr val="bg1"/>
                </a:solidFill>
              </a:rPr>
              <a:t>includes paintings, drawings, maps, charts, plans, photographs, engravings, sculptures, works of artistic craftsmanship, </a:t>
            </a:r>
            <a:r>
              <a:rPr lang="en-CA" dirty="0">
                <a:solidFill>
                  <a:srgbClr val="FFFF00"/>
                </a:solidFill>
              </a:rPr>
              <a:t>architectural works</a:t>
            </a:r>
            <a:r>
              <a:rPr lang="en-CA" dirty="0">
                <a:solidFill>
                  <a:schemeClr val="bg1"/>
                </a:solidFill>
              </a:rPr>
              <a:t>, and compilations of artistic works; (</a:t>
            </a:r>
            <a:r>
              <a:rPr lang="en-CA" i="1" dirty="0">
                <a:solidFill>
                  <a:schemeClr val="bg1"/>
                </a:solidFill>
              </a:rPr>
              <a:t>oeuvre </a:t>
            </a:r>
            <a:r>
              <a:rPr lang="en-CA" i="1" dirty="0" err="1">
                <a:solidFill>
                  <a:schemeClr val="bg1"/>
                </a:solidFill>
              </a:rPr>
              <a:t>artistique</a:t>
            </a:r>
            <a:r>
              <a:rPr lang="en-CA"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4917163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p:txBody>
          <a:bodyPr>
            <a:normAutofit/>
          </a:bodyPr>
          <a:lstStyle/>
          <a:p>
            <a:r>
              <a:rPr lang="en-CA" sz="4000" dirty="0">
                <a:solidFill>
                  <a:schemeClr val="bg1"/>
                </a:solidFill>
              </a:rPr>
              <a:t>How might </a:t>
            </a:r>
            <a:r>
              <a:rPr lang="en-CA" sz="4000" dirty="0">
                <a:solidFill>
                  <a:srgbClr val="FF0000"/>
                </a:solidFill>
              </a:rPr>
              <a:t>“</a:t>
            </a:r>
            <a:r>
              <a:rPr lang="en-CA" sz="4000" dirty="0">
                <a:solidFill>
                  <a:srgbClr val="00B0F0"/>
                </a:solidFill>
              </a:rPr>
              <a:t>literary work</a:t>
            </a:r>
            <a:r>
              <a:rPr lang="en-CA" sz="4000" dirty="0">
                <a:solidFill>
                  <a:srgbClr val="FF0000"/>
                </a:solidFill>
              </a:rPr>
              <a:t>”</a:t>
            </a:r>
            <a:r>
              <a:rPr lang="en-CA" sz="4000" dirty="0">
                <a:solidFill>
                  <a:schemeClr val="bg1"/>
                </a:solidFill>
              </a:rPr>
              <a:t> be defined</a:t>
            </a:r>
            <a:r>
              <a:rPr lang="en-CA" sz="4000" dirty="0">
                <a:solidFill>
                  <a:srgbClr val="FF0000"/>
                </a:solidFill>
              </a:rPr>
              <a:t>?</a:t>
            </a:r>
            <a:r>
              <a:rPr lang="en-CA" sz="4000"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111</a:t>
            </a:fld>
            <a:endParaRPr lang="en-US"/>
          </a:p>
        </p:txBody>
      </p:sp>
      <p:pic>
        <p:nvPicPr>
          <p:cNvPr id="5" name="Picture 4">
            <a:extLst>
              <a:ext uri="{FF2B5EF4-FFF2-40B4-BE49-F238E27FC236}">
                <a16:creationId xmlns:a16="http://schemas.microsoft.com/office/drawing/2014/main" id="{98A16E23-3BC0-F74E-BCB4-7013E4BF40A7}"/>
              </a:ext>
            </a:extLst>
          </p:cNvPr>
          <p:cNvPicPr>
            <a:picLocks noChangeAspect="1"/>
          </p:cNvPicPr>
          <p:nvPr/>
        </p:nvPicPr>
        <p:blipFill>
          <a:blip r:embed="rId3"/>
          <a:stretch>
            <a:fillRect/>
          </a:stretch>
        </p:blipFill>
        <p:spPr>
          <a:xfrm>
            <a:off x="4572000" y="3159836"/>
            <a:ext cx="4089351" cy="2888619"/>
          </a:xfrm>
          <a:prstGeom prst="rect">
            <a:avLst/>
          </a:prstGeom>
        </p:spPr>
      </p:pic>
    </p:spTree>
    <p:extLst>
      <p:ext uri="{BB962C8B-B14F-4D97-AF65-F5344CB8AC3E}">
        <p14:creationId xmlns:p14="http://schemas.microsoft.com/office/powerpoint/2010/main" val="24016415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p:txBody>
          <a:bodyPr>
            <a:normAutofit/>
          </a:bodyPr>
          <a:lstStyle/>
          <a:p>
            <a:pPr marL="0" lvl="1" indent="0">
              <a:lnSpc>
                <a:spcPct val="100000"/>
              </a:lnSpc>
              <a:buNone/>
            </a:pPr>
            <a:r>
              <a:rPr lang="en-US" sz="4000" i="1" u="sng" dirty="0">
                <a:solidFill>
                  <a:srgbClr val="00B0F0"/>
                </a:solidFill>
                <a:latin typeface="Arial" charset="0"/>
              </a:rPr>
              <a:t>University of London Press, Ltd. v. University Tutorial Press, Ltd</a:t>
            </a:r>
            <a:r>
              <a:rPr lang="en-US" sz="4000" i="1" dirty="0">
                <a:solidFill>
                  <a:srgbClr val="00B0F0"/>
                </a:solidFill>
                <a:latin typeface="Arial" charset="0"/>
              </a:rPr>
              <a:t>. </a:t>
            </a:r>
            <a:r>
              <a:rPr lang="en-US" sz="4000" dirty="0">
                <a:solidFill>
                  <a:schemeClr val="bg1"/>
                </a:solidFill>
                <a:latin typeface="Arial" charset="0"/>
              </a:rPr>
              <a:t>[1916] 2 Ch. 601</a:t>
            </a:r>
            <a:endParaRPr lang="en-US" sz="4000" i="1" dirty="0">
              <a:solidFill>
                <a:schemeClr val="bg1"/>
              </a:solidFill>
              <a:latin typeface="Arial" charset="0"/>
            </a:endParaRPr>
          </a:p>
          <a:p>
            <a:pPr lvl="1">
              <a:lnSpc>
                <a:spcPct val="100000"/>
              </a:lnSpc>
            </a:pPr>
            <a:r>
              <a:rPr lang="en-US" sz="4000" dirty="0">
                <a:solidFill>
                  <a:srgbClr val="FFFF00"/>
                </a:solidFill>
                <a:latin typeface="Arial" charset="0"/>
              </a:rPr>
              <a:t>Literary merit and quality </a:t>
            </a:r>
            <a:r>
              <a:rPr lang="en-US" sz="4000" dirty="0">
                <a:solidFill>
                  <a:srgbClr val="FF0000"/>
                </a:solidFill>
                <a:latin typeface="Arial" charset="0"/>
              </a:rPr>
              <a:t>are not factors</a:t>
            </a:r>
            <a:r>
              <a:rPr lang="en-US" sz="4000" dirty="0">
                <a:solidFill>
                  <a:schemeClr val="bg1"/>
                </a:solidFill>
                <a:latin typeface="Arial" charset="0"/>
              </a:rPr>
              <a:t> when assessing if something is a literary work</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112</a:t>
            </a:fld>
            <a:endParaRPr lang="en-US"/>
          </a:p>
        </p:txBody>
      </p:sp>
    </p:spTree>
    <p:extLst>
      <p:ext uri="{BB962C8B-B14F-4D97-AF65-F5344CB8AC3E}">
        <p14:creationId xmlns:p14="http://schemas.microsoft.com/office/powerpoint/2010/main" val="13666607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picture containing monitor, table&#10;&#10;Description automatically generated">
            <a:extLst>
              <a:ext uri="{FF2B5EF4-FFF2-40B4-BE49-F238E27FC236}">
                <a16:creationId xmlns:a16="http://schemas.microsoft.com/office/drawing/2014/main" id="{49C8B06F-4E0D-B84A-AC35-95AC50C43E3F}"/>
              </a:ext>
            </a:extLst>
          </p:cNvPr>
          <p:cNvPicPr>
            <a:picLocks noGrp="1" noChangeAspect="1"/>
          </p:cNvPicPr>
          <p:nvPr>
            <p:ph sz="half" idx="1"/>
          </p:nvPr>
        </p:nvPicPr>
        <p:blipFill>
          <a:blip r:embed="rId2"/>
          <a:stretch>
            <a:fillRect/>
          </a:stretch>
        </p:blipFill>
        <p:spPr>
          <a:xfrm>
            <a:off x="5167162" y="380753"/>
            <a:ext cx="3442516" cy="5443538"/>
          </a:xfrm>
        </p:spPr>
      </p:pic>
      <p:pic>
        <p:nvPicPr>
          <p:cNvPr id="10" name="Content Placeholder 9" descr="A picture containing food, lotion&#10;&#10;Description automatically generated">
            <a:extLst>
              <a:ext uri="{FF2B5EF4-FFF2-40B4-BE49-F238E27FC236}">
                <a16:creationId xmlns:a16="http://schemas.microsoft.com/office/drawing/2014/main" id="{6A0DB927-29A8-3749-BC24-84E855FED7E4}"/>
              </a:ext>
            </a:extLst>
          </p:cNvPr>
          <p:cNvPicPr>
            <a:picLocks noGrp="1" noChangeAspect="1"/>
          </p:cNvPicPr>
          <p:nvPr>
            <p:ph sz="half" idx="2"/>
          </p:nvPr>
        </p:nvPicPr>
        <p:blipFill>
          <a:blip r:embed="rId3"/>
          <a:stretch>
            <a:fillRect/>
          </a:stretch>
        </p:blipFill>
        <p:spPr>
          <a:xfrm>
            <a:off x="528621" y="380753"/>
            <a:ext cx="3448219" cy="5443538"/>
          </a:xfrm>
        </p:spPr>
      </p:pic>
    </p:spTree>
    <p:extLst>
      <p:ext uri="{BB962C8B-B14F-4D97-AF65-F5344CB8AC3E}">
        <p14:creationId xmlns:p14="http://schemas.microsoft.com/office/powerpoint/2010/main" val="5646970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D4E2E8-CC34-114B-AA25-61AED881F867}"/>
              </a:ext>
            </a:extLst>
          </p:cNvPr>
          <p:cNvSpPr>
            <a:spLocks noGrp="1"/>
          </p:cNvSpPr>
          <p:nvPr>
            <p:ph sz="quarter" idx="10"/>
          </p:nvPr>
        </p:nvSpPr>
        <p:spPr>
          <a:xfrm>
            <a:off x="457200" y="154379"/>
            <a:ext cx="8544296" cy="5783283"/>
          </a:xfrm>
        </p:spPr>
        <p:txBody>
          <a:bodyPr>
            <a:normAutofit/>
          </a:bodyPr>
          <a:lstStyle/>
          <a:p>
            <a:pPr marL="0" indent="0">
              <a:lnSpc>
                <a:spcPct val="100000"/>
              </a:lnSpc>
              <a:buNone/>
            </a:pPr>
            <a:r>
              <a:rPr lang="en-CA" b="1" dirty="0">
                <a:solidFill>
                  <a:srgbClr val="FFFF00"/>
                </a:solidFill>
              </a:rPr>
              <a:t>Peterson J. </a:t>
            </a:r>
            <a:r>
              <a:rPr lang="en-CA" i="1" dirty="0">
                <a:solidFill>
                  <a:schemeClr val="bg1"/>
                </a:solidFill>
              </a:rPr>
              <a:t>“Assuming that they are ``literary work'’, the question then is whether they are original…Copyright Acts are not concerned with the originality of ideas, but with the expression of thought, and, in the case of ``literary work'’, with the expression of thought in print or writing…In the present case it was not suggested that any of the papers were copied…  If an author, for purposes of copyright, must not draw on the stock of knowledge which is common to himself and others who are students of the same branch of learning, only those historians who discovered fresh historical facts could acquire copyright for their works…The objections with which I have dealt do not appear to me to have any substance, and, after all, there remains the rough practical test that what is worth copying is prima facie worth protecting. </a:t>
            </a:r>
            <a:r>
              <a:rPr lang="en-CA" i="1" dirty="0">
                <a:solidFill>
                  <a:srgbClr val="FFFF00"/>
                </a:solidFill>
              </a:rPr>
              <a:t>In my judgment, then, the papers set by Professor Lodge and Mr. Jackson are "original literary work"</a:t>
            </a:r>
            <a:r>
              <a:rPr lang="en-CA" i="1" dirty="0">
                <a:solidFill>
                  <a:schemeClr val="bg1"/>
                </a:solidFill>
              </a:rPr>
              <a:t> and proper subject for copyright under the Act of 1911.”</a:t>
            </a:r>
            <a:endParaRPr lang="en-US" i="1" dirty="0">
              <a:solidFill>
                <a:schemeClr val="bg1"/>
              </a:solidFill>
            </a:endParaRPr>
          </a:p>
        </p:txBody>
      </p:sp>
    </p:spTree>
    <p:extLst>
      <p:ext uri="{BB962C8B-B14F-4D97-AF65-F5344CB8AC3E}">
        <p14:creationId xmlns:p14="http://schemas.microsoft.com/office/powerpoint/2010/main" val="38203561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a:xfrm>
            <a:off x="457200" y="1431543"/>
            <a:ext cx="8229600" cy="4422992"/>
          </a:xfrm>
        </p:spPr>
        <p:txBody>
          <a:bodyPr>
            <a:normAutofit/>
          </a:bodyPr>
          <a:lstStyle/>
          <a:p>
            <a:pPr marL="0" lvl="1" indent="0">
              <a:lnSpc>
                <a:spcPct val="100000"/>
              </a:lnSpc>
              <a:buNone/>
            </a:pPr>
            <a:r>
              <a:rPr lang="en-US" sz="3200" i="1" u="sng" dirty="0">
                <a:solidFill>
                  <a:srgbClr val="00B0F0"/>
                </a:solidFill>
                <a:latin typeface="Arial" charset="0"/>
              </a:rPr>
              <a:t>Exxon Corp v. Exxon Insurance Consultants International Ltd., </a:t>
            </a:r>
            <a:r>
              <a:rPr lang="en-US" sz="3200" dirty="0">
                <a:solidFill>
                  <a:schemeClr val="bg1"/>
                </a:solidFill>
                <a:latin typeface="Arial" charset="0"/>
              </a:rPr>
              <a:t>[1981] 3 All E.R. 241 (</a:t>
            </a:r>
            <a:r>
              <a:rPr lang="en-US" sz="3200" dirty="0" err="1">
                <a:solidFill>
                  <a:schemeClr val="bg1"/>
                </a:solidFill>
                <a:latin typeface="Arial" charset="0"/>
              </a:rPr>
              <a:t>Ch.D</a:t>
            </a:r>
            <a:r>
              <a:rPr lang="en-US" sz="3200" dirty="0">
                <a:solidFill>
                  <a:schemeClr val="bg1"/>
                </a:solidFill>
                <a:latin typeface="Arial" charset="0"/>
              </a:rPr>
              <a:t>)</a:t>
            </a:r>
            <a:r>
              <a:rPr lang="en-US" sz="3200" i="1" dirty="0">
                <a:solidFill>
                  <a:schemeClr val="bg1"/>
                </a:solidFill>
                <a:latin typeface="Arial" charset="0"/>
              </a:rPr>
              <a:t> </a:t>
            </a:r>
          </a:p>
          <a:p>
            <a:pPr lvl="1">
              <a:lnSpc>
                <a:spcPct val="100000"/>
              </a:lnSpc>
            </a:pPr>
            <a:r>
              <a:rPr lang="en-US" sz="3200" dirty="0">
                <a:solidFill>
                  <a:srgbClr val="FFFF00"/>
                </a:solidFill>
                <a:latin typeface="Arial" charset="0"/>
              </a:rPr>
              <a:t>Some expression </a:t>
            </a:r>
            <a:r>
              <a:rPr lang="en-US" sz="3200" dirty="0">
                <a:solidFill>
                  <a:schemeClr val="bg1"/>
                </a:solidFill>
                <a:latin typeface="Arial" charset="0"/>
              </a:rPr>
              <a:t>is </a:t>
            </a:r>
            <a:r>
              <a:rPr lang="en-US" sz="3200" dirty="0">
                <a:solidFill>
                  <a:srgbClr val="FFFF00"/>
                </a:solidFill>
                <a:latin typeface="Arial" charset="0"/>
              </a:rPr>
              <a:t>not eligible </a:t>
            </a:r>
            <a:r>
              <a:rPr lang="en-US" sz="3200" dirty="0">
                <a:solidFill>
                  <a:schemeClr val="bg1"/>
                </a:solidFill>
                <a:latin typeface="Arial" charset="0"/>
              </a:rPr>
              <a:t>for copyright protection because it is </a:t>
            </a:r>
            <a:r>
              <a:rPr lang="en-US" sz="3200" dirty="0">
                <a:solidFill>
                  <a:srgbClr val="FF0000"/>
                </a:solidFill>
                <a:latin typeface="Arial" charset="0"/>
              </a:rPr>
              <a:t>too minimal to satisfy </a:t>
            </a:r>
            <a:r>
              <a:rPr lang="en-US" sz="3200" dirty="0">
                <a:solidFill>
                  <a:schemeClr val="bg1"/>
                </a:solidFill>
                <a:latin typeface="Arial" charset="0"/>
              </a:rPr>
              <a:t>the requirements of an </a:t>
            </a:r>
            <a:r>
              <a:rPr lang="ja-JP" altLang="en-US" sz="3200" dirty="0">
                <a:solidFill>
                  <a:schemeClr val="bg1"/>
                </a:solidFill>
                <a:latin typeface="Arial" charset="0"/>
              </a:rPr>
              <a:t>“</a:t>
            </a:r>
            <a:r>
              <a:rPr lang="en-US" sz="3200" dirty="0">
                <a:solidFill>
                  <a:schemeClr val="bg1"/>
                </a:solidFill>
                <a:latin typeface="Arial" charset="0"/>
              </a:rPr>
              <a:t>original literary work</a:t>
            </a:r>
            <a:r>
              <a:rPr lang="ja-JP" altLang="en-US" sz="3200" dirty="0">
                <a:solidFill>
                  <a:schemeClr val="bg1"/>
                </a:solidFill>
                <a:latin typeface="Arial" charset="0"/>
              </a:rPr>
              <a:t>”</a:t>
            </a:r>
            <a:r>
              <a:rPr lang="en-US" sz="3200" dirty="0">
                <a:solidFill>
                  <a:schemeClr val="bg1"/>
                </a:solidFill>
                <a:latin typeface="Arial" charset="0"/>
              </a:rPr>
              <a:t> under s. 2. </a:t>
            </a:r>
          </a:p>
          <a:p>
            <a:pPr>
              <a:lnSpc>
                <a:spcPct val="100000"/>
              </a:lnSpc>
            </a:pPr>
            <a:r>
              <a:rPr lang="en-US" sz="3200" dirty="0">
                <a:solidFill>
                  <a:srgbClr val="FFFF00"/>
                </a:solidFill>
                <a:latin typeface="Arial" charset="0"/>
              </a:rPr>
              <a:t>What about </a:t>
            </a:r>
            <a:r>
              <a:rPr lang="en-US" sz="3200" dirty="0">
                <a:solidFill>
                  <a:srgbClr val="00B0F0"/>
                </a:solidFill>
                <a:latin typeface="Arial" charset="0"/>
              </a:rPr>
              <a:t>Twitter      messages</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115</a:t>
            </a:fld>
            <a:endParaRPr lang="en-US"/>
          </a:p>
        </p:txBody>
      </p:sp>
      <p:pic>
        <p:nvPicPr>
          <p:cNvPr id="7" name="Picture 6">
            <a:extLst>
              <a:ext uri="{FF2B5EF4-FFF2-40B4-BE49-F238E27FC236}">
                <a16:creationId xmlns:a16="http://schemas.microsoft.com/office/drawing/2014/main" id="{739FF121-0DEA-FF4B-872A-6AD7ED4D7BEE}"/>
              </a:ext>
            </a:extLst>
          </p:cNvPr>
          <p:cNvPicPr>
            <a:picLocks noChangeAspect="1"/>
          </p:cNvPicPr>
          <p:nvPr/>
        </p:nvPicPr>
        <p:blipFill>
          <a:blip r:embed="rId3"/>
          <a:stretch>
            <a:fillRect/>
          </a:stretch>
        </p:blipFill>
        <p:spPr>
          <a:xfrm>
            <a:off x="4352306" y="5206763"/>
            <a:ext cx="439387" cy="439387"/>
          </a:xfrm>
          <a:prstGeom prst="rect">
            <a:avLst/>
          </a:prstGeom>
        </p:spPr>
      </p:pic>
    </p:spTree>
    <p:extLst>
      <p:ext uri="{BB962C8B-B14F-4D97-AF65-F5344CB8AC3E}">
        <p14:creationId xmlns:p14="http://schemas.microsoft.com/office/powerpoint/2010/main" val="29044257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54001" y="181429"/>
            <a:ext cx="8616867" cy="5733141"/>
          </a:xfrm>
        </p:spPr>
        <p:txBody>
          <a:bodyPr>
            <a:normAutofit/>
          </a:bodyPr>
          <a:lstStyle/>
          <a:p>
            <a:pPr marL="0" indent="0" algn="ctr">
              <a:buNone/>
            </a:pPr>
            <a:r>
              <a:rPr lang="en-US" sz="4000" b="1" dirty="0">
                <a:solidFill>
                  <a:srgbClr val="CCFFCC"/>
                </a:solidFill>
                <a:latin typeface="+mn-lt"/>
              </a:rPr>
              <a:t>  </a:t>
            </a:r>
            <a:r>
              <a:rPr lang="en-US" sz="3600" b="1" dirty="0">
                <a:solidFill>
                  <a:schemeClr val="tx2">
                    <a:lumMod val="60000"/>
                    <a:lumOff val="40000"/>
                  </a:schemeClr>
                </a:solidFill>
                <a:latin typeface="+mn-lt"/>
              </a:rPr>
              <a:t>BREAKOUT</a:t>
            </a:r>
          </a:p>
          <a:p>
            <a:pPr marL="0" indent="0" algn="ctr">
              <a:buNone/>
            </a:pPr>
            <a:r>
              <a:rPr lang="en-US" sz="2800" b="1" dirty="0">
                <a:solidFill>
                  <a:srgbClr val="FF0000"/>
                </a:solidFill>
                <a:latin typeface="+mn-lt"/>
                <a:cs typeface="Arial Black"/>
              </a:rPr>
              <a:t>   Issue</a:t>
            </a:r>
            <a:r>
              <a:rPr lang="en-US" sz="2800" b="1" dirty="0">
                <a:solidFill>
                  <a:srgbClr val="FFFF00"/>
                </a:solidFill>
                <a:latin typeface="+mn-lt"/>
                <a:cs typeface="Arial Black"/>
              </a:rPr>
              <a:t>:</a:t>
            </a:r>
            <a:r>
              <a:rPr lang="en-US" sz="2800" b="1" dirty="0">
                <a:solidFill>
                  <a:schemeClr val="bg1"/>
                </a:solidFill>
                <a:latin typeface="+mn-lt"/>
                <a:cs typeface="Arial Black"/>
              </a:rPr>
              <a:t> The </a:t>
            </a:r>
            <a:r>
              <a:rPr lang="en-US" sz="2800" b="1" dirty="0">
                <a:solidFill>
                  <a:srgbClr val="FF0000"/>
                </a:solidFill>
                <a:latin typeface="+mn-lt"/>
                <a:cs typeface="Arial Black"/>
              </a:rPr>
              <a:t>“</a:t>
            </a:r>
            <a:r>
              <a:rPr lang="en-US" sz="2800" b="1" dirty="0">
                <a:solidFill>
                  <a:srgbClr val="FFFF00"/>
                </a:solidFill>
                <a:latin typeface="+mn-lt"/>
                <a:cs typeface="Arial Black"/>
              </a:rPr>
              <a:t>creativity standard</a:t>
            </a:r>
            <a:r>
              <a:rPr lang="en-US" sz="2800" b="1" dirty="0">
                <a:solidFill>
                  <a:srgbClr val="FF0000"/>
                </a:solidFill>
                <a:latin typeface="+mn-lt"/>
                <a:cs typeface="Arial Black"/>
              </a:rPr>
              <a:t>”</a:t>
            </a:r>
            <a:r>
              <a:rPr lang="en-US" sz="2800" b="1" dirty="0">
                <a:solidFill>
                  <a:schemeClr val="bg1"/>
                </a:solidFill>
                <a:latin typeface="+mn-lt"/>
                <a:cs typeface="Arial Black"/>
              </a:rPr>
              <a:t> in copyright</a:t>
            </a:r>
            <a:r>
              <a:rPr lang="en-US" sz="2800" b="1" dirty="0">
                <a:solidFill>
                  <a:srgbClr val="FF0000"/>
                </a:solidFill>
                <a:latin typeface="+mn-lt"/>
                <a:cs typeface="Arial Black"/>
              </a:rPr>
              <a:t>.</a:t>
            </a:r>
          </a:p>
          <a:p>
            <a:endParaRPr lang="en-US" sz="4000" dirty="0"/>
          </a:p>
          <a:p>
            <a:pPr marL="0" indent="0">
              <a:buNone/>
            </a:pPr>
            <a:endParaRPr lang="en-US" sz="4000" b="1" dirty="0">
              <a:solidFill>
                <a:srgbClr val="CCFFCC"/>
              </a:solidFill>
              <a:latin typeface="+mn-lt"/>
            </a:endParaRPr>
          </a:p>
        </p:txBody>
      </p:sp>
      <p:pic>
        <p:nvPicPr>
          <p:cNvPr id="4" name="Picture 3" descr="Breakout26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586" y="1949532"/>
            <a:ext cx="5861006" cy="3846284"/>
          </a:xfrm>
          <a:prstGeom prst="rect">
            <a:avLst/>
          </a:prstGeom>
        </p:spPr>
      </p:pic>
    </p:spTree>
    <p:extLst>
      <p:ext uri="{BB962C8B-B14F-4D97-AF65-F5344CB8AC3E}">
        <p14:creationId xmlns:p14="http://schemas.microsoft.com/office/powerpoint/2010/main" val="2880351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56"/>
            <a:ext cx="9144000" cy="904865"/>
          </a:xfrm>
        </p:spPr>
        <p:txBody>
          <a:bodyPr>
            <a:normAutofit/>
          </a:bodyPr>
          <a:lstStyle/>
          <a:p>
            <a:r>
              <a:rPr lang="en-US" b="1" i="1" dirty="0">
                <a:solidFill>
                  <a:schemeClr val="tx1"/>
                </a:solidFill>
              </a:rPr>
              <a:t>  </a:t>
            </a:r>
            <a:r>
              <a:rPr lang="en-US" b="1" i="1" dirty="0">
                <a:solidFill>
                  <a:srgbClr val="00B0F0"/>
                </a:solidFill>
              </a:rPr>
              <a:t>Atari v. Oman </a:t>
            </a:r>
            <a:r>
              <a:rPr lang="en-US" dirty="0">
                <a:solidFill>
                  <a:srgbClr val="FF0000"/>
                </a:solidFill>
              </a:rPr>
              <a:t>-</a:t>
            </a:r>
            <a:r>
              <a:rPr lang="en-US" dirty="0">
                <a:solidFill>
                  <a:srgbClr val="FFFF00"/>
                </a:solidFill>
              </a:rPr>
              <a:t> </a:t>
            </a:r>
            <a:r>
              <a:rPr lang="en-US" sz="3200" dirty="0">
                <a:solidFill>
                  <a:srgbClr val="FFFF00"/>
                </a:solidFill>
              </a:rPr>
              <a:t>1989</a:t>
            </a:r>
            <a:r>
              <a:rPr lang="en-US" sz="3200" dirty="0">
                <a:solidFill>
                  <a:srgbClr val="FF0000"/>
                </a:solidFill>
              </a:rPr>
              <a:t>/</a:t>
            </a:r>
            <a:r>
              <a:rPr lang="en-US" sz="3200" dirty="0">
                <a:solidFill>
                  <a:srgbClr val="FFFF00"/>
                </a:solidFill>
              </a:rPr>
              <a:t>1992 USCA DC Cir.</a:t>
            </a:r>
          </a:p>
        </p:txBody>
      </p:sp>
      <p:sp>
        <p:nvSpPr>
          <p:cNvPr id="3" name="Content Placeholder 2"/>
          <p:cNvSpPr>
            <a:spLocks noGrp="1"/>
          </p:cNvSpPr>
          <p:nvPr>
            <p:ph sz="quarter" idx="10"/>
          </p:nvPr>
        </p:nvSpPr>
        <p:spPr>
          <a:xfrm>
            <a:off x="273132" y="936419"/>
            <a:ext cx="8597736" cy="4965617"/>
          </a:xfrm>
        </p:spPr>
        <p:txBody>
          <a:bodyPr>
            <a:normAutofit fontScale="85000" lnSpcReduction="10000"/>
          </a:bodyPr>
          <a:lstStyle/>
          <a:p>
            <a:pPr marL="0" indent="0">
              <a:lnSpc>
                <a:spcPct val="110000"/>
              </a:lnSpc>
              <a:buNone/>
            </a:pPr>
            <a:r>
              <a:rPr lang="en-US" sz="1800" dirty="0">
                <a:solidFill>
                  <a:srgbClr val="FFFFFF"/>
                </a:solidFill>
                <a:latin typeface="+mn-lt"/>
              </a:rPr>
              <a:t>“</a:t>
            </a:r>
            <a:r>
              <a:rPr lang="en-US" sz="1800" i="1" dirty="0">
                <a:solidFill>
                  <a:srgbClr val="FFFFFF"/>
                </a:solidFill>
                <a:latin typeface="+mn-lt"/>
              </a:rPr>
              <a:t>BREAKOUT's audiovisual display features a wall formed by </a:t>
            </a:r>
            <a:r>
              <a:rPr lang="en-US" sz="1800" i="1" dirty="0">
                <a:solidFill>
                  <a:srgbClr val="FF0000"/>
                </a:solidFill>
                <a:latin typeface="+mn-lt"/>
              </a:rPr>
              <a:t>red</a:t>
            </a:r>
            <a:r>
              <a:rPr lang="en-US" sz="1800" i="1" dirty="0">
                <a:solidFill>
                  <a:srgbClr val="FFFFFF"/>
                </a:solidFill>
                <a:latin typeface="+mn-lt"/>
              </a:rPr>
              <a:t>,</a:t>
            </a:r>
            <a:r>
              <a:rPr lang="en-US" sz="1800" i="1" dirty="0">
                <a:latin typeface="+mn-lt"/>
              </a:rPr>
              <a:t> </a:t>
            </a:r>
            <a:r>
              <a:rPr lang="en-US" sz="1800" i="1" dirty="0">
                <a:solidFill>
                  <a:schemeClr val="accent6">
                    <a:lumMod val="75000"/>
                  </a:schemeClr>
                </a:solidFill>
                <a:latin typeface="+mn-lt"/>
              </a:rPr>
              <a:t>ambe</a:t>
            </a:r>
            <a:r>
              <a:rPr lang="en-US" sz="1800" i="1" dirty="0">
                <a:solidFill>
                  <a:srgbClr val="E46C0A"/>
                </a:solidFill>
                <a:latin typeface="+mn-lt"/>
              </a:rPr>
              <a:t>r</a:t>
            </a:r>
            <a:r>
              <a:rPr lang="en-US" sz="1800" i="1" dirty="0">
                <a:solidFill>
                  <a:srgbClr val="FFFFFF"/>
                </a:solidFill>
                <a:latin typeface="+mn-lt"/>
              </a:rPr>
              <a:t>, </a:t>
            </a:r>
            <a:r>
              <a:rPr lang="en-US" sz="1800" i="1" dirty="0">
                <a:solidFill>
                  <a:srgbClr val="008000"/>
                </a:solidFill>
                <a:latin typeface="+mn-lt"/>
              </a:rPr>
              <a:t>green</a:t>
            </a:r>
            <a:r>
              <a:rPr lang="en-US" sz="1800" i="1" dirty="0">
                <a:solidFill>
                  <a:srgbClr val="FFFFFF"/>
                </a:solidFill>
                <a:latin typeface="+mn-lt"/>
              </a:rPr>
              <a:t>, and</a:t>
            </a:r>
            <a:r>
              <a:rPr lang="en-US" sz="1800" i="1" dirty="0">
                <a:latin typeface="+mn-lt"/>
              </a:rPr>
              <a:t> </a:t>
            </a:r>
            <a:r>
              <a:rPr lang="en-US" sz="1800" i="1" dirty="0">
                <a:solidFill>
                  <a:schemeClr val="tx2">
                    <a:lumMod val="40000"/>
                    <a:lumOff val="60000"/>
                  </a:schemeClr>
                </a:solidFill>
                <a:latin typeface="+mn-lt"/>
              </a:rPr>
              <a:t>blue </a:t>
            </a:r>
            <a:r>
              <a:rPr lang="en-US" sz="1800" i="1" dirty="0">
                <a:solidFill>
                  <a:schemeClr val="bg1"/>
                </a:solidFill>
                <a:latin typeface="+mn-lt"/>
              </a:rPr>
              <a:t>layers of </a:t>
            </a:r>
            <a:r>
              <a:rPr lang="en-US" sz="1800" i="1" dirty="0">
                <a:solidFill>
                  <a:srgbClr val="CCFFCC"/>
                </a:solidFill>
                <a:latin typeface="+mn-lt"/>
              </a:rPr>
              <a:t>rectangles representing bricks</a:t>
            </a:r>
            <a:r>
              <a:rPr lang="en-US" sz="1800" i="1" dirty="0">
                <a:solidFill>
                  <a:schemeClr val="bg1"/>
                </a:solidFill>
                <a:latin typeface="+mn-lt"/>
              </a:rPr>
              <a:t>. A player maneuvers a control knob that causes a rectangular-shaped representation of a paddle to hit a square-shaped representation of a ball against the brick wall. When the ball hits a brick, that brick disappears from its row, the player scores points, and a brick on a higher row becomes exposed. </a:t>
            </a:r>
            <a:r>
              <a:rPr lang="en-US" sz="1800" i="1" dirty="0">
                <a:solidFill>
                  <a:srgbClr val="CCFFCC"/>
                </a:solidFill>
                <a:latin typeface="+mn-lt"/>
              </a:rPr>
              <a:t>A "breakout" occurs when the ball penetrates through all rows of bricks and moves into the space between the wall and the top of the screen</a:t>
            </a:r>
            <a:r>
              <a:rPr lang="en-US" sz="1800" i="1" dirty="0">
                <a:solidFill>
                  <a:schemeClr val="bg1"/>
                </a:solidFill>
                <a:latin typeface="+mn-lt"/>
              </a:rPr>
              <a:t>; the ball then ricochets in a </a:t>
            </a:r>
            <a:r>
              <a:rPr lang="en-US" sz="1800" i="1" dirty="0" err="1">
                <a:solidFill>
                  <a:schemeClr val="bg1"/>
                </a:solidFill>
                <a:latin typeface="+mn-lt"/>
              </a:rPr>
              <a:t>zig-zag</a:t>
            </a:r>
            <a:r>
              <a:rPr lang="en-US" sz="1800" i="1" dirty="0">
                <a:solidFill>
                  <a:schemeClr val="bg1"/>
                </a:solidFill>
                <a:latin typeface="+mn-lt"/>
              </a:rPr>
              <a:t> pattern off the sides of the screen and the top layer of the wall, removing bricks upon contact and adding more points to the player's score. </a:t>
            </a:r>
            <a:r>
              <a:rPr lang="en-US" sz="1800" i="1" dirty="0">
                <a:solidFill>
                  <a:srgbClr val="CCFFCC"/>
                </a:solidFill>
                <a:latin typeface="+mn-lt"/>
              </a:rPr>
              <a:t>Various tones sound as the ball touches different objects or places on the screen. The size of the paddle diminishes and the motion of the ball accelerates as the game is played</a:t>
            </a:r>
            <a:r>
              <a:rPr lang="en-US" sz="1800" dirty="0">
                <a:solidFill>
                  <a:schemeClr val="bg1"/>
                </a:solidFill>
                <a:latin typeface="+mn-lt"/>
              </a:rPr>
              <a:t>.”</a:t>
            </a:r>
          </a:p>
          <a:p>
            <a:pPr marL="0" indent="0">
              <a:lnSpc>
                <a:spcPct val="110000"/>
              </a:lnSpc>
              <a:buNone/>
            </a:pPr>
            <a:r>
              <a:rPr lang="en-US" b="1" dirty="0">
                <a:solidFill>
                  <a:srgbClr val="FFFF00"/>
                </a:solidFill>
                <a:latin typeface="+mn-lt"/>
              </a:rPr>
              <a:t>District court judge asked counsel for the Register, </a:t>
            </a:r>
            <a:r>
              <a:rPr lang="en-US" b="1" dirty="0">
                <a:solidFill>
                  <a:schemeClr val="bg1"/>
                </a:solidFill>
                <a:latin typeface="+mn-lt"/>
              </a:rPr>
              <a:t>"</a:t>
            </a:r>
            <a:r>
              <a:rPr lang="en-US" b="1" i="1" dirty="0">
                <a:solidFill>
                  <a:srgbClr val="FFFF00"/>
                </a:solidFill>
                <a:latin typeface="+mn-lt"/>
              </a:rPr>
              <a:t>If Picasso had painted a round object on a canvas, would you say because it depicts a familiar subject</a:t>
            </a:r>
            <a:r>
              <a:rPr lang="en-US" b="1" i="1" dirty="0">
                <a:solidFill>
                  <a:schemeClr val="bg1"/>
                </a:solidFill>
                <a:latin typeface="+mn-lt"/>
              </a:rPr>
              <a:t>--</a:t>
            </a:r>
            <a:r>
              <a:rPr lang="en-US" b="1" i="1" dirty="0">
                <a:solidFill>
                  <a:srgbClr val="FFFF00"/>
                </a:solidFill>
                <a:latin typeface="+mn-lt"/>
              </a:rPr>
              <a:t>namely, something that's round</a:t>
            </a:r>
            <a:r>
              <a:rPr lang="en-US" b="1" i="1" dirty="0">
                <a:solidFill>
                  <a:schemeClr val="bg1"/>
                </a:solidFill>
                <a:latin typeface="+mn-lt"/>
              </a:rPr>
              <a:t>--</a:t>
            </a:r>
            <a:r>
              <a:rPr lang="en-US" b="1" i="1" dirty="0">
                <a:solidFill>
                  <a:srgbClr val="FFFF00"/>
                </a:solidFill>
                <a:latin typeface="+mn-lt"/>
              </a:rPr>
              <a:t>it can't be copyrighted</a:t>
            </a:r>
            <a:r>
              <a:rPr lang="en-US" b="1" i="1" dirty="0">
                <a:solidFill>
                  <a:srgbClr val="FF0000"/>
                </a:solidFill>
                <a:latin typeface="+mn-lt"/>
              </a:rPr>
              <a:t>?</a:t>
            </a:r>
            <a:r>
              <a:rPr lang="en-US" b="1" dirty="0">
                <a:solidFill>
                  <a:schemeClr val="bg1"/>
                </a:solidFill>
                <a:latin typeface="+mn-lt"/>
              </a:rPr>
              <a:t>”</a:t>
            </a:r>
          </a:p>
          <a:p>
            <a:pPr marL="0" indent="0">
              <a:lnSpc>
                <a:spcPct val="110000"/>
              </a:lnSpc>
              <a:buNone/>
            </a:pPr>
            <a:endParaRPr lang="en-US" sz="1600" b="1" dirty="0">
              <a:hlinkClick r:id="" action="ppaction://noaction"/>
            </a:endParaRPr>
          </a:p>
          <a:p>
            <a:pPr marL="0" indent="0">
              <a:lnSpc>
                <a:spcPct val="110000"/>
              </a:lnSpc>
              <a:buNone/>
            </a:pPr>
            <a:r>
              <a:rPr lang="en-US" sz="1600" b="1" dirty="0">
                <a:hlinkClick r:id="" action="ppaction://noaction"/>
              </a:rPr>
              <a:t>Atari </a:t>
            </a:r>
            <a:r>
              <a:rPr lang="en-US" sz="1600" dirty="0">
                <a:hlinkClick r:id="rId2"/>
              </a:rPr>
              <a:t>Games Corp. v. </a:t>
            </a:r>
            <a:r>
              <a:rPr lang="en-US" sz="1600" b="1" dirty="0">
                <a:hlinkClick r:id="rId2"/>
              </a:rPr>
              <a:t>Oman</a:t>
            </a:r>
            <a:r>
              <a:rPr lang="en-US" sz="1600" dirty="0">
                <a:hlinkClick r:id="rId2"/>
              </a:rPr>
              <a:t>, 979 F. 2d 242 - 1992</a:t>
            </a:r>
            <a:r>
              <a:rPr lang="en-US" sz="1600" dirty="0"/>
              <a:t> </a:t>
            </a:r>
            <a:r>
              <a:rPr lang="en-US" sz="1600" dirty="0">
                <a:solidFill>
                  <a:srgbClr val="FFFFFF"/>
                </a:solidFill>
              </a:rPr>
              <a:t>- ‎Court of Appeals, Dist. of Columbia Circuit</a:t>
            </a:r>
          </a:p>
          <a:p>
            <a:pPr marL="0" indent="0">
              <a:lnSpc>
                <a:spcPct val="110000"/>
              </a:lnSpc>
              <a:buNone/>
            </a:pPr>
            <a:r>
              <a:rPr lang="en-US" sz="1600" b="1" dirty="0">
                <a:hlinkClick r:id="rId3"/>
              </a:rPr>
              <a:t>Atari </a:t>
            </a:r>
            <a:r>
              <a:rPr lang="en-US" sz="1600" dirty="0">
                <a:hlinkClick r:id="rId3"/>
              </a:rPr>
              <a:t>Games Corp. v. </a:t>
            </a:r>
            <a:r>
              <a:rPr lang="en-US" sz="1600" b="1" dirty="0">
                <a:hlinkClick r:id="rId3"/>
              </a:rPr>
              <a:t>Oman</a:t>
            </a:r>
            <a:r>
              <a:rPr lang="en-US" sz="1600" dirty="0">
                <a:hlinkClick r:id="rId3"/>
              </a:rPr>
              <a:t>, 888 F. 2d 878 - 1989</a:t>
            </a:r>
            <a:r>
              <a:rPr lang="en-US" sz="1600" dirty="0"/>
              <a:t> </a:t>
            </a:r>
            <a:r>
              <a:rPr lang="en-US" sz="1600" dirty="0">
                <a:solidFill>
                  <a:srgbClr val="FFFFFF"/>
                </a:solidFill>
              </a:rPr>
              <a:t>- ‎Court of Appeals, Dist. of Columbia Circuit</a:t>
            </a:r>
          </a:p>
          <a:p>
            <a:pPr marL="0" indent="0">
              <a:lnSpc>
                <a:spcPct val="110000"/>
              </a:lnSpc>
              <a:buNone/>
            </a:pPr>
            <a:r>
              <a:rPr lang="en-US" sz="1600" b="1" dirty="0">
                <a:hlinkClick r:id="rId4"/>
              </a:rPr>
              <a:t>Atari </a:t>
            </a:r>
            <a:r>
              <a:rPr lang="en-US" sz="1600" dirty="0">
                <a:hlinkClick r:id="rId4"/>
              </a:rPr>
              <a:t>Games Corp. v. </a:t>
            </a:r>
            <a:r>
              <a:rPr lang="en-US" sz="1600" b="1" dirty="0">
                <a:hlinkClick r:id="rId4"/>
              </a:rPr>
              <a:t>Oman</a:t>
            </a:r>
            <a:r>
              <a:rPr lang="en-US" sz="1600" dirty="0">
                <a:hlinkClick r:id="rId4"/>
              </a:rPr>
              <a:t>, 693 F. Supp. 1204 - 1988</a:t>
            </a:r>
            <a:r>
              <a:rPr lang="en-US" sz="1600" dirty="0"/>
              <a:t> </a:t>
            </a:r>
            <a:r>
              <a:rPr lang="en-US" sz="1600" dirty="0">
                <a:solidFill>
                  <a:schemeClr val="bg1"/>
                </a:solidFill>
              </a:rPr>
              <a:t>- ‎Dist. Court, Dist. of Columbia </a:t>
            </a:r>
            <a:endParaRPr lang="en-US" sz="1600" b="1" dirty="0">
              <a:solidFill>
                <a:schemeClr val="bg1"/>
              </a:solidFill>
            </a:endParaRPr>
          </a:p>
          <a:p>
            <a:endParaRPr lang="en-US" dirty="0"/>
          </a:p>
        </p:txBody>
      </p:sp>
    </p:spTree>
    <p:extLst>
      <p:ext uri="{BB962C8B-B14F-4D97-AF65-F5344CB8AC3E}">
        <p14:creationId xmlns:p14="http://schemas.microsoft.com/office/powerpoint/2010/main" val="13494976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817791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solidFill>
                  <a:srgbClr val="FFFF00"/>
                </a:solidFill>
              </a:rPr>
              <a:t>What is copyrightable</a:t>
            </a:r>
          </a:p>
        </p:txBody>
      </p:sp>
      <p:pic>
        <p:nvPicPr>
          <p:cNvPr id="3" name="Content Placeholder 2"/>
          <p:cNvPicPr>
            <a:picLocks noGrp="1" noChangeAspect="1"/>
          </p:cNvPicPr>
          <p:nvPr>
            <p:ph idx="1"/>
          </p:nvPr>
        </p:nvPicPr>
        <p:blipFill>
          <a:blip r:embed="rId3"/>
          <a:stretch>
            <a:fillRect/>
          </a:stretch>
        </p:blipFill>
        <p:spPr>
          <a:xfrm>
            <a:off x="1104420" y="1417638"/>
            <a:ext cx="3296644" cy="4502551"/>
          </a:xfrm>
          <a:prstGeom prst="rect">
            <a:avLst/>
          </a:prstGeom>
        </p:spPr>
      </p:pic>
      <p:sp>
        <p:nvSpPr>
          <p:cNvPr id="4" name="Slide Number Placeholder 3"/>
          <p:cNvSpPr>
            <a:spLocks noGrp="1"/>
          </p:cNvSpPr>
          <p:nvPr>
            <p:ph type="sldNum" sz="quarter" idx="12"/>
          </p:nvPr>
        </p:nvSpPr>
        <p:spPr/>
        <p:txBody>
          <a:bodyPr/>
          <a:lstStyle/>
          <a:p>
            <a:fld id="{600857A6-B069-5747-8C2C-4237D03FF20B}" type="slidenum">
              <a:rPr lang="en-US" smtClean="0"/>
              <a:t>119</a:t>
            </a:fld>
            <a:endParaRPr lang="en-US"/>
          </a:p>
        </p:txBody>
      </p:sp>
      <p:pic>
        <p:nvPicPr>
          <p:cNvPr id="5" name="Picture 4" descr="ManWhoBrokeBankAtMonteCar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703" y="1417638"/>
            <a:ext cx="3190029" cy="4686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51245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15044"/>
          </a:xfrm>
        </p:spPr>
        <p:txBody>
          <a:bodyPr>
            <a:normAutofit/>
          </a:bodyPr>
          <a:lstStyle/>
          <a:p>
            <a:pPr algn="ctr"/>
            <a:r>
              <a:rPr lang="en-US" sz="4400" b="1" dirty="0">
                <a:solidFill>
                  <a:srgbClr val="FFFF00"/>
                </a:solidFill>
              </a:rPr>
              <a:t>Anything </a:t>
            </a:r>
            <a:r>
              <a:rPr lang="en-US" sz="4400" b="1" dirty="0">
                <a:solidFill>
                  <a:schemeClr val="bg1"/>
                </a:solidFill>
              </a:rPr>
              <a:t>&amp;</a:t>
            </a:r>
            <a:r>
              <a:rPr lang="en-US" sz="4400" b="1" dirty="0">
                <a:solidFill>
                  <a:srgbClr val="FFFF00"/>
                </a:solidFill>
              </a:rPr>
              <a:t> everything </a:t>
            </a:r>
            <a:r>
              <a:rPr lang="en-US" sz="4400" b="1" dirty="0">
                <a:solidFill>
                  <a:srgbClr val="92D050"/>
                </a:solidFill>
              </a:rPr>
              <a:t>can be done via email</a:t>
            </a:r>
            <a:r>
              <a:rPr lang="en-US" sz="4400" b="1" dirty="0">
                <a:solidFill>
                  <a:srgbClr val="FFFF00"/>
                </a:solidFill>
              </a:rPr>
              <a:t> if you prefer</a:t>
            </a:r>
          </a:p>
        </p:txBody>
      </p:sp>
      <p:pic>
        <p:nvPicPr>
          <p:cNvPr id="6" name="Content Placeholder 5"/>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864426" y="2066307"/>
            <a:ext cx="5415147" cy="3384467"/>
          </a:xfrm>
        </p:spPr>
      </p:pic>
    </p:spTree>
    <p:extLst>
      <p:ext uri="{BB962C8B-B14F-4D97-AF65-F5344CB8AC3E}">
        <p14:creationId xmlns:p14="http://schemas.microsoft.com/office/powerpoint/2010/main" val="2165643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p:txBody>
          <a:bodyPr>
            <a:normAutofit/>
          </a:bodyPr>
          <a:lstStyle/>
          <a:p>
            <a:pPr marL="0" indent="0">
              <a:buNone/>
            </a:pPr>
            <a:r>
              <a:rPr lang="en-CA" sz="4000" i="1" dirty="0">
                <a:solidFill>
                  <a:srgbClr val="00B0F0"/>
                </a:solidFill>
              </a:rPr>
              <a:t>Francis Day and Hunter v. 20</a:t>
            </a:r>
            <a:r>
              <a:rPr lang="en-CA" sz="4000" i="1" baseline="30000" dirty="0">
                <a:solidFill>
                  <a:srgbClr val="00B0F0"/>
                </a:solidFill>
              </a:rPr>
              <a:t>th</a:t>
            </a:r>
            <a:r>
              <a:rPr lang="en-CA" sz="4000" i="1" dirty="0">
                <a:solidFill>
                  <a:srgbClr val="00B0F0"/>
                </a:solidFill>
              </a:rPr>
              <a:t> Century Fox Corp, Ltd.</a:t>
            </a:r>
          </a:p>
          <a:p>
            <a:pPr lvl="1"/>
            <a:r>
              <a:rPr lang="en-CA" sz="4000" dirty="0">
                <a:solidFill>
                  <a:schemeClr val="bg1"/>
                </a:solidFill>
              </a:rPr>
              <a:t>Generally, there is </a:t>
            </a:r>
            <a:r>
              <a:rPr lang="en-CA" sz="4000" dirty="0">
                <a:solidFill>
                  <a:srgbClr val="FFFF00"/>
                </a:solidFill>
              </a:rPr>
              <a:t>no separate copyright in the title of a work</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120</a:t>
            </a:fld>
            <a:endParaRPr lang="en-US"/>
          </a:p>
        </p:txBody>
      </p:sp>
      <p:pic>
        <p:nvPicPr>
          <p:cNvPr id="5" name="Picture 4" descr="A screenshot of a cell phone&#10;&#10;Description automatically generated">
            <a:extLst>
              <a:ext uri="{FF2B5EF4-FFF2-40B4-BE49-F238E27FC236}">
                <a16:creationId xmlns:a16="http://schemas.microsoft.com/office/drawing/2014/main" id="{BA6467A6-5A63-2146-9420-DF764E1A9A8D}"/>
              </a:ext>
            </a:extLst>
          </p:cNvPr>
          <p:cNvPicPr>
            <a:picLocks noChangeAspect="1"/>
          </p:cNvPicPr>
          <p:nvPr/>
        </p:nvPicPr>
        <p:blipFill>
          <a:blip r:embed="rId3"/>
          <a:stretch>
            <a:fillRect/>
          </a:stretch>
        </p:blipFill>
        <p:spPr>
          <a:xfrm>
            <a:off x="1349879" y="3918393"/>
            <a:ext cx="6444241" cy="1831150"/>
          </a:xfrm>
          <a:prstGeom prst="rect">
            <a:avLst/>
          </a:prstGeom>
        </p:spPr>
      </p:pic>
    </p:spTree>
    <p:extLst>
      <p:ext uri="{BB962C8B-B14F-4D97-AF65-F5344CB8AC3E}">
        <p14:creationId xmlns:p14="http://schemas.microsoft.com/office/powerpoint/2010/main" val="29411991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around each other&#10;&#10;Description automatically generated">
            <a:extLst>
              <a:ext uri="{FF2B5EF4-FFF2-40B4-BE49-F238E27FC236}">
                <a16:creationId xmlns:a16="http://schemas.microsoft.com/office/drawing/2014/main" id="{2352657C-32AC-0446-BAF0-3F397E49DDE8}"/>
              </a:ext>
            </a:extLst>
          </p:cNvPr>
          <p:cNvPicPr>
            <a:picLocks noChangeAspect="1"/>
          </p:cNvPicPr>
          <p:nvPr/>
        </p:nvPicPr>
        <p:blipFill>
          <a:blip r:embed="rId2"/>
          <a:stretch>
            <a:fillRect/>
          </a:stretch>
        </p:blipFill>
        <p:spPr>
          <a:xfrm>
            <a:off x="807240" y="370701"/>
            <a:ext cx="7529520" cy="5327747"/>
          </a:xfrm>
          <a:prstGeom prst="rect">
            <a:avLst/>
          </a:prstGeom>
        </p:spPr>
      </p:pic>
    </p:spTree>
    <p:extLst>
      <p:ext uri="{BB962C8B-B14F-4D97-AF65-F5344CB8AC3E}">
        <p14:creationId xmlns:p14="http://schemas.microsoft.com/office/powerpoint/2010/main" val="40498295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AD2F4483-0578-A746-8F81-E12E8090CA10}"/>
              </a:ext>
            </a:extLst>
          </p:cNvPr>
          <p:cNvPicPr>
            <a:picLocks noChangeAspect="1"/>
          </p:cNvPicPr>
          <p:nvPr/>
        </p:nvPicPr>
        <p:blipFill>
          <a:blip r:embed="rId2"/>
          <a:stretch>
            <a:fillRect/>
          </a:stretch>
        </p:blipFill>
        <p:spPr>
          <a:xfrm>
            <a:off x="1037967" y="566921"/>
            <a:ext cx="7068065" cy="4952805"/>
          </a:xfrm>
          <a:prstGeom prst="rect">
            <a:avLst/>
          </a:prstGeom>
        </p:spPr>
      </p:pic>
    </p:spTree>
    <p:extLst>
      <p:ext uri="{BB962C8B-B14F-4D97-AF65-F5344CB8AC3E}">
        <p14:creationId xmlns:p14="http://schemas.microsoft.com/office/powerpoint/2010/main" val="19279675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9B6F5F-B39B-804D-8BB0-AF508E335993}"/>
              </a:ext>
            </a:extLst>
          </p:cNvPr>
          <p:cNvPicPr>
            <a:picLocks noChangeAspect="1"/>
          </p:cNvPicPr>
          <p:nvPr/>
        </p:nvPicPr>
        <p:blipFill>
          <a:blip r:embed="rId2"/>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819450DB-AA92-CD4B-BA6B-58BE5576BE2F}"/>
              </a:ext>
            </a:extLst>
          </p:cNvPr>
          <p:cNvPicPr>
            <a:picLocks noChangeAspect="1"/>
          </p:cNvPicPr>
          <p:nvPr/>
        </p:nvPicPr>
        <p:blipFill>
          <a:blip r:embed="rId2"/>
          <a:stretch>
            <a:fillRect/>
          </a:stretch>
        </p:blipFill>
        <p:spPr>
          <a:xfrm>
            <a:off x="0" y="0"/>
            <a:ext cx="9144000" cy="6858000"/>
          </a:xfrm>
          <a:prstGeom prst="rect">
            <a:avLst/>
          </a:prstGeom>
        </p:spPr>
      </p:pic>
      <p:pic>
        <p:nvPicPr>
          <p:cNvPr id="5" name="Picture 4" descr="A group of people looking at a phone&#10;&#10;Description automatically generated">
            <a:extLst>
              <a:ext uri="{FF2B5EF4-FFF2-40B4-BE49-F238E27FC236}">
                <a16:creationId xmlns:a16="http://schemas.microsoft.com/office/drawing/2014/main" id="{091CB464-6343-7E4E-A996-D863F1A632AF}"/>
              </a:ext>
            </a:extLst>
          </p:cNvPr>
          <p:cNvPicPr>
            <a:picLocks noChangeAspect="1"/>
          </p:cNvPicPr>
          <p:nvPr/>
        </p:nvPicPr>
        <p:blipFill>
          <a:blip r:embed="rId3"/>
          <a:stretch>
            <a:fillRect/>
          </a:stretch>
        </p:blipFill>
        <p:spPr>
          <a:xfrm>
            <a:off x="958926" y="667265"/>
            <a:ext cx="7226147" cy="5018888"/>
          </a:xfrm>
          <a:prstGeom prst="rect">
            <a:avLst/>
          </a:prstGeom>
        </p:spPr>
      </p:pic>
    </p:spTree>
    <p:extLst>
      <p:ext uri="{BB962C8B-B14F-4D97-AF65-F5344CB8AC3E}">
        <p14:creationId xmlns:p14="http://schemas.microsoft.com/office/powerpoint/2010/main" val="13368624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around each other&#10;&#10;Description automatically generated">
            <a:extLst>
              <a:ext uri="{FF2B5EF4-FFF2-40B4-BE49-F238E27FC236}">
                <a16:creationId xmlns:a16="http://schemas.microsoft.com/office/drawing/2014/main" id="{64DDB1C3-FD4A-8E4A-918D-BA10DC28EB71}"/>
              </a:ext>
            </a:extLst>
          </p:cNvPr>
          <p:cNvPicPr>
            <a:picLocks noChangeAspect="1"/>
          </p:cNvPicPr>
          <p:nvPr/>
        </p:nvPicPr>
        <p:blipFill>
          <a:blip r:embed="rId2"/>
          <a:stretch>
            <a:fillRect/>
          </a:stretch>
        </p:blipFill>
        <p:spPr>
          <a:xfrm>
            <a:off x="1365422" y="935114"/>
            <a:ext cx="6413156" cy="4406161"/>
          </a:xfrm>
          <a:prstGeom prst="rect">
            <a:avLst/>
          </a:prstGeom>
        </p:spPr>
      </p:pic>
    </p:spTree>
    <p:extLst>
      <p:ext uri="{BB962C8B-B14F-4D97-AF65-F5344CB8AC3E}">
        <p14:creationId xmlns:p14="http://schemas.microsoft.com/office/powerpoint/2010/main" val="39661509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woman, photo, holding&#10;&#10;Description automatically generated">
            <a:extLst>
              <a:ext uri="{FF2B5EF4-FFF2-40B4-BE49-F238E27FC236}">
                <a16:creationId xmlns:a16="http://schemas.microsoft.com/office/drawing/2014/main" id="{32C928D1-A4BA-8448-BEA1-6F3208493DDD}"/>
              </a:ext>
            </a:extLst>
          </p:cNvPr>
          <p:cNvPicPr>
            <a:picLocks noChangeAspect="1"/>
          </p:cNvPicPr>
          <p:nvPr/>
        </p:nvPicPr>
        <p:blipFill>
          <a:blip r:embed="rId2"/>
          <a:stretch>
            <a:fillRect/>
          </a:stretch>
        </p:blipFill>
        <p:spPr>
          <a:xfrm>
            <a:off x="1124031" y="704336"/>
            <a:ext cx="6895938" cy="4745592"/>
          </a:xfrm>
          <a:prstGeom prst="rect">
            <a:avLst/>
          </a:prstGeom>
        </p:spPr>
      </p:pic>
    </p:spTree>
    <p:extLst>
      <p:ext uri="{BB962C8B-B14F-4D97-AF65-F5344CB8AC3E}">
        <p14:creationId xmlns:p14="http://schemas.microsoft.com/office/powerpoint/2010/main" val="12087190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68DFE97E-8F8F-F24A-81FB-AAD752DC4977}"/>
              </a:ext>
            </a:extLst>
          </p:cNvPr>
          <p:cNvPicPr>
            <a:picLocks noChangeAspect="1"/>
          </p:cNvPicPr>
          <p:nvPr/>
        </p:nvPicPr>
        <p:blipFill>
          <a:blip r:embed="rId2"/>
          <a:stretch>
            <a:fillRect/>
          </a:stretch>
        </p:blipFill>
        <p:spPr>
          <a:xfrm>
            <a:off x="1241467" y="691977"/>
            <a:ext cx="6661065" cy="4633784"/>
          </a:xfrm>
          <a:prstGeom prst="rect">
            <a:avLst/>
          </a:prstGeom>
        </p:spPr>
      </p:pic>
    </p:spTree>
    <p:extLst>
      <p:ext uri="{BB962C8B-B14F-4D97-AF65-F5344CB8AC3E}">
        <p14:creationId xmlns:p14="http://schemas.microsoft.com/office/powerpoint/2010/main" val="67474094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p:txBody>
          <a:bodyPr>
            <a:normAutofit/>
          </a:bodyPr>
          <a:lstStyle/>
          <a:p>
            <a:pPr marL="0" indent="0">
              <a:lnSpc>
                <a:spcPct val="100000"/>
              </a:lnSpc>
              <a:buNone/>
            </a:pPr>
            <a:r>
              <a:rPr lang="en-CA" sz="4000" i="1" u="sng" dirty="0">
                <a:solidFill>
                  <a:srgbClr val="00B0F0"/>
                </a:solidFill>
              </a:rPr>
              <a:t>Francis Day and Hunter v. 20</a:t>
            </a:r>
            <a:r>
              <a:rPr lang="en-CA" sz="4000" i="1" u="sng" baseline="30000" dirty="0">
                <a:solidFill>
                  <a:srgbClr val="00B0F0"/>
                </a:solidFill>
              </a:rPr>
              <a:t>th</a:t>
            </a:r>
            <a:r>
              <a:rPr lang="en-CA" sz="4000" i="1" u="sng" dirty="0">
                <a:solidFill>
                  <a:srgbClr val="00B0F0"/>
                </a:solidFill>
              </a:rPr>
              <a:t> Century Fox Corp, Ltd.</a:t>
            </a:r>
          </a:p>
          <a:p>
            <a:pPr lvl="1">
              <a:lnSpc>
                <a:spcPct val="100000"/>
              </a:lnSpc>
            </a:pPr>
            <a:r>
              <a:rPr lang="en-US" sz="4000" dirty="0">
                <a:solidFill>
                  <a:srgbClr val="FFFF00"/>
                </a:solidFill>
              </a:rPr>
              <a:t>NOTE</a:t>
            </a:r>
            <a:r>
              <a:rPr lang="en-US" sz="4000" dirty="0">
                <a:solidFill>
                  <a:srgbClr val="FF0000"/>
                </a:solidFill>
              </a:rPr>
              <a:t>:</a:t>
            </a:r>
            <a:r>
              <a:rPr lang="en-US" sz="4000" dirty="0">
                <a:solidFill>
                  <a:schemeClr val="bg1"/>
                </a:solidFill>
              </a:rPr>
              <a:t> definition of a “</a:t>
            </a:r>
            <a:r>
              <a:rPr lang="en-US" sz="4000" dirty="0">
                <a:solidFill>
                  <a:srgbClr val="FFFF00"/>
                </a:solidFill>
              </a:rPr>
              <a:t>work</a:t>
            </a:r>
            <a:r>
              <a:rPr lang="en-US" sz="4000" dirty="0">
                <a:solidFill>
                  <a:schemeClr val="bg1"/>
                </a:solidFill>
              </a:rPr>
              <a:t>” in the Copyright Act - </a:t>
            </a:r>
            <a:r>
              <a:rPr lang="en-US" sz="4000" dirty="0">
                <a:solidFill>
                  <a:srgbClr val="FFFF00"/>
                </a:solidFill>
              </a:rPr>
              <a:t>includes</a:t>
            </a:r>
            <a:r>
              <a:rPr lang="en-US" sz="4000" dirty="0">
                <a:solidFill>
                  <a:schemeClr val="bg1"/>
                </a:solidFill>
              </a:rPr>
              <a:t> “the </a:t>
            </a:r>
            <a:r>
              <a:rPr lang="en-US" sz="4000" dirty="0">
                <a:solidFill>
                  <a:srgbClr val="FFFF00"/>
                </a:solidFill>
              </a:rPr>
              <a:t>title</a:t>
            </a:r>
            <a:r>
              <a:rPr lang="en-US" sz="4000" dirty="0">
                <a:solidFill>
                  <a:schemeClr val="bg1"/>
                </a:solidFill>
              </a:rPr>
              <a:t> thereof </a:t>
            </a:r>
            <a:r>
              <a:rPr lang="en-US" sz="4000" dirty="0">
                <a:solidFill>
                  <a:srgbClr val="FF0000"/>
                </a:solidFill>
              </a:rPr>
              <a:t>when</a:t>
            </a:r>
            <a:r>
              <a:rPr lang="en-US" sz="4000" dirty="0">
                <a:solidFill>
                  <a:schemeClr val="bg1"/>
                </a:solidFill>
              </a:rPr>
              <a:t> such title is </a:t>
            </a:r>
            <a:r>
              <a:rPr lang="en-US" sz="4000" dirty="0">
                <a:solidFill>
                  <a:srgbClr val="FFFF00"/>
                </a:solidFill>
              </a:rPr>
              <a:t>original and distinctive</a:t>
            </a:r>
            <a:r>
              <a:rPr lang="en-US" sz="4000" dirty="0">
                <a:solidFill>
                  <a:schemeClr val="bg1"/>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127</a:t>
            </a:fld>
            <a:endParaRPr lang="en-US"/>
          </a:p>
        </p:txBody>
      </p:sp>
    </p:spTree>
    <p:extLst>
      <p:ext uri="{BB962C8B-B14F-4D97-AF65-F5344CB8AC3E}">
        <p14:creationId xmlns:p14="http://schemas.microsoft.com/office/powerpoint/2010/main" val="25194051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C43C-8A9D-864E-B034-B18739C4937F}"/>
              </a:ext>
            </a:extLst>
          </p:cNvPr>
          <p:cNvSpPr>
            <a:spLocks noGrp="1"/>
          </p:cNvSpPr>
          <p:nvPr>
            <p:ph type="title"/>
          </p:nvPr>
        </p:nvSpPr>
        <p:spPr/>
        <p:txBody>
          <a:bodyPr/>
          <a:lstStyle/>
          <a:p>
            <a:pPr algn="ctr"/>
            <a:r>
              <a:rPr lang="en-US" b="1" dirty="0">
                <a:solidFill>
                  <a:srgbClr val="FFFF00"/>
                </a:solidFill>
              </a:rPr>
              <a:t>Note also Trademark alternative</a:t>
            </a:r>
          </a:p>
        </p:txBody>
      </p:sp>
      <p:pic>
        <p:nvPicPr>
          <p:cNvPr id="3" name="Picture 2">
            <a:extLst>
              <a:ext uri="{FF2B5EF4-FFF2-40B4-BE49-F238E27FC236}">
                <a16:creationId xmlns:a16="http://schemas.microsoft.com/office/drawing/2014/main" id="{E9BF2063-F379-5240-BA73-97D2FFB35629}"/>
              </a:ext>
            </a:extLst>
          </p:cNvPr>
          <p:cNvPicPr>
            <a:picLocks noChangeAspect="1"/>
          </p:cNvPicPr>
          <p:nvPr/>
        </p:nvPicPr>
        <p:blipFill>
          <a:blip r:embed="rId2"/>
          <a:stretch>
            <a:fillRect/>
          </a:stretch>
        </p:blipFill>
        <p:spPr>
          <a:xfrm>
            <a:off x="3153558" y="2271816"/>
            <a:ext cx="2836883" cy="2836883"/>
          </a:xfrm>
          <a:prstGeom prst="rect">
            <a:avLst/>
          </a:prstGeom>
        </p:spPr>
      </p:pic>
    </p:spTree>
    <p:extLst>
      <p:ext uri="{BB962C8B-B14F-4D97-AF65-F5344CB8AC3E}">
        <p14:creationId xmlns:p14="http://schemas.microsoft.com/office/powerpoint/2010/main" val="40760218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522766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476FA-8CA5-AC49-B0B2-6BEF0AF4957A}"/>
              </a:ext>
            </a:extLst>
          </p:cNvPr>
          <p:cNvSpPr>
            <a:spLocks noGrp="1"/>
          </p:cNvSpPr>
          <p:nvPr>
            <p:ph sz="quarter" idx="10"/>
          </p:nvPr>
        </p:nvSpPr>
        <p:spPr>
          <a:xfrm>
            <a:off x="457200" y="1219200"/>
            <a:ext cx="8229600" cy="4506934"/>
          </a:xfrm>
        </p:spPr>
        <p:txBody>
          <a:bodyPr>
            <a:normAutofit/>
          </a:bodyPr>
          <a:lstStyle/>
          <a:p>
            <a:pPr marL="0" indent="0" algn="ctr">
              <a:lnSpc>
                <a:spcPct val="100000"/>
              </a:lnSpc>
              <a:buNone/>
            </a:pPr>
            <a:r>
              <a:rPr lang="en-US" sz="7200" dirty="0">
                <a:solidFill>
                  <a:schemeClr val="bg1"/>
                </a:solidFill>
                <a:latin typeface="Apple Chancery" panose="03020702040506060504" pitchFamily="66" charset="-79"/>
                <a:cs typeface="Apple Chancery" panose="03020702040506060504" pitchFamily="66" charset="-79"/>
              </a:rPr>
              <a:t>Thank you for </a:t>
            </a:r>
          </a:p>
          <a:p>
            <a:pPr marL="0" indent="0" algn="ctr">
              <a:lnSpc>
                <a:spcPct val="100000"/>
              </a:lnSpc>
              <a:buNone/>
            </a:pPr>
            <a:r>
              <a:rPr lang="en-US" sz="7200" dirty="0">
                <a:solidFill>
                  <a:schemeClr val="bg1"/>
                </a:solidFill>
                <a:latin typeface="Apple Chancery" panose="03020702040506060504" pitchFamily="66" charset="-79"/>
                <a:cs typeface="Apple Chancery" panose="03020702040506060504" pitchFamily="66" charset="-79"/>
              </a:rPr>
              <a:t>your bios</a:t>
            </a:r>
            <a:r>
              <a:rPr lang="en-US" sz="7200" dirty="0">
                <a:solidFill>
                  <a:srgbClr val="FFFF00"/>
                </a:solidFill>
                <a:latin typeface="Apple Chancery" panose="03020702040506060504" pitchFamily="66" charset="-79"/>
                <a:cs typeface="Apple Chancery" panose="03020702040506060504" pitchFamily="66" charset="-79"/>
              </a:rPr>
              <a:t>.</a:t>
            </a:r>
            <a:r>
              <a:rPr lang="en-US" sz="7200" dirty="0">
                <a:solidFill>
                  <a:schemeClr val="bg1"/>
                </a:solidFill>
                <a:latin typeface="Apple Chancery" panose="03020702040506060504" pitchFamily="66" charset="-79"/>
                <a:cs typeface="Apple Chancery" panose="03020702040506060504" pitchFamily="66" charset="-79"/>
              </a:rPr>
              <a:t> </a:t>
            </a:r>
          </a:p>
          <a:p>
            <a:pPr marL="0" indent="0" algn="ctr">
              <a:lnSpc>
                <a:spcPct val="100000"/>
              </a:lnSpc>
              <a:buNone/>
            </a:pPr>
            <a:r>
              <a:rPr lang="en-US" sz="7200" dirty="0">
                <a:solidFill>
                  <a:srgbClr val="FFFF00"/>
                </a:solidFill>
                <a:latin typeface="Apple Chancery" panose="03020702040506060504" pitchFamily="66" charset="-79"/>
                <a:cs typeface="Apple Chancery" panose="03020702040506060504" pitchFamily="66" charset="-79"/>
              </a:rPr>
              <a:t>Much appreciated</a:t>
            </a:r>
            <a:r>
              <a:rPr lang="en-US" sz="7200" dirty="0">
                <a:solidFill>
                  <a:schemeClr val="bg1"/>
                </a:solidFill>
                <a:latin typeface="Apple Chancery" panose="03020702040506060504" pitchFamily="66" charset="-79"/>
                <a:cs typeface="Apple Chancery" panose="03020702040506060504" pitchFamily="66" charset="-79"/>
              </a:rPr>
              <a:t>.</a:t>
            </a:r>
          </a:p>
        </p:txBody>
      </p:sp>
    </p:spTree>
    <p:extLst>
      <p:ext uri="{BB962C8B-B14F-4D97-AF65-F5344CB8AC3E}">
        <p14:creationId xmlns:p14="http://schemas.microsoft.com/office/powerpoint/2010/main" val="242309219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rgbClr val="FFFF00"/>
                </a:solidFill>
              </a:rPr>
              <a:t>What is copyrightable: </a:t>
            </a:r>
            <a:r>
              <a:rPr lang="en-US" b="1" dirty="0">
                <a:solidFill>
                  <a:srgbClr val="FF0000"/>
                </a:solidFill>
              </a:rPr>
              <a:t>Dramatic Work</a:t>
            </a:r>
          </a:p>
        </p:txBody>
      </p:sp>
      <p:sp>
        <p:nvSpPr>
          <p:cNvPr id="2" name="Content Placeholder 1"/>
          <p:cNvSpPr>
            <a:spLocks noGrp="1"/>
          </p:cNvSpPr>
          <p:nvPr>
            <p:ph idx="1"/>
          </p:nvPr>
        </p:nvSpPr>
        <p:spPr>
          <a:xfrm>
            <a:off x="457200" y="1431542"/>
            <a:ext cx="8229600" cy="4339865"/>
          </a:xfrm>
        </p:spPr>
        <p:txBody>
          <a:bodyPr>
            <a:noAutofit/>
          </a:bodyPr>
          <a:lstStyle/>
          <a:p>
            <a:pPr marL="0" indent="0">
              <a:lnSpc>
                <a:spcPct val="100000"/>
              </a:lnSpc>
              <a:buNone/>
            </a:pPr>
            <a:r>
              <a:rPr lang="en-US" sz="4400" b="1" dirty="0">
                <a:solidFill>
                  <a:schemeClr val="bg1"/>
                </a:solidFill>
              </a:rPr>
              <a:t>5.</a:t>
            </a:r>
            <a:r>
              <a:rPr lang="en-US" sz="4400" dirty="0">
                <a:solidFill>
                  <a:schemeClr val="bg1"/>
                </a:solidFill>
              </a:rPr>
              <a:t> (1) Subject to this Act, copyright shall subsist in Canada, for the term hereinafter mentioned, in every original literary, </a:t>
            </a:r>
            <a:r>
              <a:rPr lang="en-US" sz="4400" dirty="0">
                <a:solidFill>
                  <a:srgbClr val="FF0000"/>
                </a:solidFill>
              </a:rPr>
              <a:t>dramatic</a:t>
            </a:r>
            <a:r>
              <a:rPr lang="en-US" sz="4400" dirty="0">
                <a:solidFill>
                  <a:schemeClr val="bg1"/>
                </a:solidFill>
              </a:rPr>
              <a:t>, musical and artistic </a:t>
            </a:r>
            <a:r>
              <a:rPr lang="en-US" sz="4400" dirty="0">
                <a:solidFill>
                  <a:srgbClr val="FF0000"/>
                </a:solidFill>
              </a:rPr>
              <a:t>work</a:t>
            </a:r>
            <a:r>
              <a:rPr lang="en-US" sz="4400" dirty="0">
                <a:solidFill>
                  <a:schemeClr val="bg1"/>
                </a:solidFill>
              </a:rPr>
              <a:t> </a:t>
            </a:r>
            <a:r>
              <a:rPr lang="en-US" sz="4400" dirty="0">
                <a:solidFill>
                  <a:srgbClr val="FFFF00"/>
                </a:solidFill>
              </a:rPr>
              <a:t>if</a:t>
            </a:r>
            <a:r>
              <a:rPr lang="en-US" sz="4400" dirty="0">
                <a:solidFill>
                  <a:schemeClr val="bg1"/>
                </a:solidFill>
              </a:rPr>
              <a:t>…</a:t>
            </a:r>
            <a:endParaRPr lang="en-CA" sz="44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130</a:t>
            </a:fld>
            <a:endParaRPr lang="en-US"/>
          </a:p>
        </p:txBody>
      </p:sp>
    </p:spTree>
    <p:extLst>
      <p:ext uri="{BB962C8B-B14F-4D97-AF65-F5344CB8AC3E}">
        <p14:creationId xmlns:p14="http://schemas.microsoft.com/office/powerpoint/2010/main" val="57416294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7760"/>
            <a:ext cx="8229600" cy="1143000"/>
          </a:xfrm>
        </p:spPr>
        <p:txBody>
          <a:bodyPr/>
          <a:lstStyle/>
          <a:p>
            <a:r>
              <a:rPr lang="en-US" b="1" dirty="0">
                <a:solidFill>
                  <a:srgbClr val="FFFF00"/>
                </a:solidFill>
              </a:rPr>
              <a:t>What is copyrightable</a:t>
            </a:r>
          </a:p>
        </p:txBody>
      </p:sp>
      <p:sp>
        <p:nvSpPr>
          <p:cNvPr id="2" name="Content Placeholder 1"/>
          <p:cNvSpPr>
            <a:spLocks noGrp="1"/>
          </p:cNvSpPr>
          <p:nvPr>
            <p:ph idx="1"/>
          </p:nvPr>
        </p:nvSpPr>
        <p:spPr>
          <a:xfrm>
            <a:off x="457200" y="1310760"/>
            <a:ext cx="8449294" cy="4603151"/>
          </a:xfrm>
        </p:spPr>
        <p:txBody>
          <a:bodyPr>
            <a:normAutofit fontScale="70000" lnSpcReduction="20000"/>
          </a:bodyPr>
          <a:lstStyle/>
          <a:p>
            <a:pPr marL="0" indent="0">
              <a:lnSpc>
                <a:spcPct val="120000"/>
              </a:lnSpc>
              <a:buNone/>
            </a:pPr>
            <a:r>
              <a:rPr lang="en-US" sz="3600" b="1" dirty="0">
                <a:solidFill>
                  <a:srgbClr val="FF0000"/>
                </a:solidFill>
              </a:rPr>
              <a:t>Dramatic work</a:t>
            </a:r>
          </a:p>
          <a:p>
            <a:pPr lvl="1">
              <a:lnSpc>
                <a:spcPct val="120000"/>
              </a:lnSpc>
            </a:pPr>
            <a:r>
              <a:rPr lang="en-US" sz="3600" dirty="0">
                <a:solidFill>
                  <a:srgbClr val="FFFF00"/>
                </a:solidFill>
                <a:latin typeface="Arial" charset="0"/>
              </a:rPr>
              <a:t>Must have a story, a thread of consecutively based events </a:t>
            </a:r>
            <a:r>
              <a:rPr lang="en-US" sz="3600" dirty="0">
                <a:solidFill>
                  <a:schemeClr val="bg1"/>
                </a:solidFill>
                <a:latin typeface="Arial" charset="0"/>
              </a:rPr>
              <a:t>either narrated or presented by dialogue or action or both </a:t>
            </a:r>
            <a:r>
              <a:rPr lang="en-US" sz="3600" dirty="0">
                <a:solidFill>
                  <a:srgbClr val="FFFF00"/>
                </a:solidFill>
                <a:latin typeface="Arial" charset="0"/>
              </a:rPr>
              <a:t>(</a:t>
            </a:r>
            <a:r>
              <a:rPr lang="en-US" sz="3600" i="1" u="sng" dirty="0">
                <a:solidFill>
                  <a:srgbClr val="00B0F0"/>
                </a:solidFill>
                <a:latin typeface="Arial" charset="0"/>
              </a:rPr>
              <a:t>Hutton v. CBC</a:t>
            </a:r>
            <a:r>
              <a:rPr lang="en-US" sz="3600" i="1" dirty="0">
                <a:solidFill>
                  <a:srgbClr val="00B0F0"/>
                </a:solidFill>
                <a:latin typeface="Arial" charset="0"/>
              </a:rPr>
              <a:t> </a:t>
            </a:r>
            <a:r>
              <a:rPr lang="en-US" sz="3600" dirty="0">
                <a:solidFill>
                  <a:srgbClr val="FFFF00"/>
                </a:solidFill>
                <a:latin typeface="Arial" charset="0"/>
              </a:rPr>
              <a:t>(1989))</a:t>
            </a:r>
          </a:p>
          <a:p>
            <a:pPr lvl="1">
              <a:lnSpc>
                <a:spcPct val="120000"/>
              </a:lnSpc>
            </a:pPr>
            <a:r>
              <a:rPr lang="en-US" sz="3600" dirty="0">
                <a:solidFill>
                  <a:schemeClr val="bg1"/>
                </a:solidFill>
                <a:latin typeface="Arial" charset="0"/>
              </a:rPr>
              <a:t>Or (based on s. 2):</a:t>
            </a:r>
          </a:p>
          <a:p>
            <a:pPr lvl="2">
              <a:lnSpc>
                <a:spcPct val="120000"/>
              </a:lnSpc>
            </a:pPr>
            <a:r>
              <a:rPr lang="en-US" sz="3600" dirty="0">
                <a:solidFill>
                  <a:schemeClr val="bg1"/>
                </a:solidFill>
                <a:latin typeface="Arial" charset="0"/>
              </a:rPr>
              <a:t>Choreography, </a:t>
            </a:r>
            <a:r>
              <a:rPr lang="en-US" sz="3600" dirty="0">
                <a:solidFill>
                  <a:srgbClr val="FFFF00"/>
                </a:solidFill>
                <a:latin typeface="Arial" charset="0"/>
              </a:rPr>
              <a:t>mime</a:t>
            </a:r>
            <a:r>
              <a:rPr lang="en-US" sz="3600" dirty="0">
                <a:solidFill>
                  <a:schemeClr val="bg1"/>
                </a:solidFill>
                <a:latin typeface="Arial" charset="0"/>
              </a:rPr>
              <a:t> and recitation piece with </a:t>
            </a:r>
            <a:r>
              <a:rPr lang="en-US" sz="3600" dirty="0">
                <a:solidFill>
                  <a:srgbClr val="FFFF00"/>
                </a:solidFill>
                <a:latin typeface="Arial" charset="0"/>
              </a:rPr>
              <a:t>scenic arrangement </a:t>
            </a:r>
            <a:r>
              <a:rPr lang="en-US" sz="3600" dirty="0">
                <a:solidFill>
                  <a:schemeClr val="bg1"/>
                </a:solidFill>
                <a:latin typeface="Arial" charset="0"/>
              </a:rPr>
              <a:t>or acting form fixed in writing or otherwise</a:t>
            </a:r>
          </a:p>
          <a:p>
            <a:pPr lvl="2">
              <a:lnSpc>
                <a:spcPct val="120000"/>
              </a:lnSpc>
            </a:pPr>
            <a:r>
              <a:rPr lang="en-US" sz="3600" dirty="0">
                <a:solidFill>
                  <a:schemeClr val="bg1"/>
                </a:solidFill>
                <a:latin typeface="Arial" charset="0"/>
              </a:rPr>
              <a:t>Cinematographic work</a:t>
            </a:r>
          </a:p>
          <a:p>
            <a:pPr lvl="2">
              <a:lnSpc>
                <a:spcPct val="120000"/>
              </a:lnSpc>
            </a:pPr>
            <a:r>
              <a:rPr lang="en-US" sz="3600" dirty="0">
                <a:solidFill>
                  <a:schemeClr val="bg1"/>
                </a:solidFill>
                <a:latin typeface="Arial" charset="0"/>
              </a:rPr>
              <a:t>Compilation of dramatic works</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131</a:t>
            </a:fld>
            <a:endParaRPr lang="en-US"/>
          </a:p>
        </p:txBody>
      </p:sp>
    </p:spTree>
    <p:extLst>
      <p:ext uri="{BB962C8B-B14F-4D97-AF65-F5344CB8AC3E}">
        <p14:creationId xmlns:p14="http://schemas.microsoft.com/office/powerpoint/2010/main" val="5267707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76C7E-AB0A-0146-ACEB-D1E63010666A}"/>
              </a:ext>
            </a:extLst>
          </p:cNvPr>
          <p:cNvSpPr>
            <a:spLocks noGrp="1"/>
          </p:cNvSpPr>
          <p:nvPr>
            <p:ph type="title"/>
          </p:nvPr>
        </p:nvSpPr>
        <p:spPr>
          <a:xfrm>
            <a:off x="457200" y="219715"/>
            <a:ext cx="8229600" cy="1016000"/>
          </a:xfrm>
        </p:spPr>
        <p:txBody>
          <a:bodyPr/>
          <a:lstStyle/>
          <a:p>
            <a:r>
              <a:rPr lang="en-US" b="1" dirty="0">
                <a:solidFill>
                  <a:srgbClr val="FFFF00"/>
                </a:solidFill>
              </a:rPr>
              <a:t>1994 (</a:t>
            </a:r>
            <a:r>
              <a:rPr lang="en-US" dirty="0">
                <a:solidFill>
                  <a:schemeClr val="bg1"/>
                </a:solidFill>
              </a:rPr>
              <a:t>5 years after </a:t>
            </a:r>
            <a:r>
              <a:rPr lang="en-US" i="1" u="sng" dirty="0">
                <a:solidFill>
                  <a:schemeClr val="bg1"/>
                </a:solidFill>
              </a:rPr>
              <a:t>Hutton v. CBC</a:t>
            </a:r>
            <a:r>
              <a:rPr lang="en-US" b="1" dirty="0">
                <a:solidFill>
                  <a:srgbClr val="FFFF00"/>
                </a:solidFill>
              </a:rPr>
              <a:t>)</a:t>
            </a:r>
          </a:p>
        </p:txBody>
      </p:sp>
      <p:sp>
        <p:nvSpPr>
          <p:cNvPr id="3" name="Content Placeholder 2">
            <a:extLst>
              <a:ext uri="{FF2B5EF4-FFF2-40B4-BE49-F238E27FC236}">
                <a16:creationId xmlns:a16="http://schemas.microsoft.com/office/drawing/2014/main" id="{0CD580A7-7EB0-2C4C-8844-0538911F4587}"/>
              </a:ext>
            </a:extLst>
          </p:cNvPr>
          <p:cNvSpPr>
            <a:spLocks noGrp="1"/>
          </p:cNvSpPr>
          <p:nvPr>
            <p:ph sz="quarter" idx="10"/>
          </p:nvPr>
        </p:nvSpPr>
        <p:spPr>
          <a:xfrm>
            <a:off x="457200" y="1235715"/>
            <a:ext cx="8544296" cy="4618819"/>
          </a:xfrm>
        </p:spPr>
        <p:txBody>
          <a:bodyPr>
            <a:normAutofit fontScale="92500" lnSpcReduction="20000"/>
          </a:bodyPr>
          <a:lstStyle/>
          <a:p>
            <a:pPr>
              <a:lnSpc>
                <a:spcPct val="110000"/>
              </a:lnSpc>
            </a:pPr>
            <a:r>
              <a:rPr lang="en-US" i="1" dirty="0">
                <a:solidFill>
                  <a:schemeClr val="bg1"/>
                </a:solidFill>
              </a:rPr>
              <a:t>Copyright Act </a:t>
            </a:r>
            <a:r>
              <a:rPr lang="en-US" dirty="0">
                <a:solidFill>
                  <a:schemeClr val="bg1"/>
                </a:solidFill>
              </a:rPr>
              <a:t>was </a:t>
            </a:r>
            <a:r>
              <a:rPr lang="en-US" dirty="0">
                <a:solidFill>
                  <a:srgbClr val="FFFF00"/>
                </a:solidFill>
              </a:rPr>
              <a:t>amended</a:t>
            </a:r>
            <a:r>
              <a:rPr lang="en-US" dirty="0">
                <a:solidFill>
                  <a:schemeClr val="bg1"/>
                </a:solidFill>
              </a:rPr>
              <a:t> to provide:</a:t>
            </a:r>
          </a:p>
          <a:p>
            <a:pPr lvl="1">
              <a:lnSpc>
                <a:spcPct val="110000"/>
              </a:lnSpc>
            </a:pPr>
            <a:r>
              <a:rPr lang="en-US" dirty="0">
                <a:solidFill>
                  <a:schemeClr val="bg1"/>
                </a:solidFill>
              </a:rPr>
              <a:t>"dramatic work" includes</a:t>
            </a:r>
            <a:r>
              <a:rPr lang="en-CA" dirty="0">
                <a:solidFill>
                  <a:schemeClr val="bg1"/>
                </a:solidFill>
              </a:rPr>
              <a:t> </a:t>
            </a:r>
          </a:p>
          <a:p>
            <a:pPr marL="914400" lvl="2" indent="0">
              <a:lnSpc>
                <a:spcPct val="110000"/>
              </a:lnSpc>
              <a:buNone/>
            </a:pPr>
            <a:r>
              <a:rPr lang="en-US" dirty="0">
                <a:solidFill>
                  <a:schemeClr val="bg1"/>
                </a:solidFill>
              </a:rPr>
              <a:t>(</a:t>
            </a:r>
            <a:r>
              <a:rPr lang="en-US" i="1" dirty="0">
                <a:solidFill>
                  <a:schemeClr val="bg1"/>
                </a:solidFill>
              </a:rPr>
              <a:t>a</a:t>
            </a:r>
            <a:r>
              <a:rPr lang="en-US" dirty="0">
                <a:solidFill>
                  <a:schemeClr val="bg1"/>
                </a:solidFill>
              </a:rPr>
              <a:t>) </a:t>
            </a:r>
            <a:r>
              <a:rPr lang="en-US" dirty="0">
                <a:solidFill>
                  <a:srgbClr val="FFFF00"/>
                </a:solidFill>
              </a:rPr>
              <a:t>any piece for recitation, choreographic work or mime</a:t>
            </a:r>
            <a:r>
              <a:rPr lang="en-US" dirty="0">
                <a:solidFill>
                  <a:schemeClr val="bg1"/>
                </a:solidFill>
              </a:rPr>
              <a:t>, the scenic arrangement or acting form of which is fixed in writing or otherwise,</a:t>
            </a:r>
            <a:endParaRPr lang="en-CA" dirty="0">
              <a:solidFill>
                <a:schemeClr val="bg1"/>
              </a:solidFill>
            </a:endParaRPr>
          </a:p>
          <a:p>
            <a:pPr marL="914400" lvl="2" indent="0">
              <a:lnSpc>
                <a:spcPct val="110000"/>
              </a:lnSpc>
              <a:buNone/>
            </a:pPr>
            <a:r>
              <a:rPr lang="en-US" dirty="0">
                <a:solidFill>
                  <a:schemeClr val="bg1"/>
                </a:solidFill>
              </a:rPr>
              <a:t>(</a:t>
            </a:r>
            <a:r>
              <a:rPr lang="en-US" i="1" dirty="0">
                <a:solidFill>
                  <a:schemeClr val="bg1"/>
                </a:solidFill>
              </a:rPr>
              <a:t>b</a:t>
            </a:r>
            <a:r>
              <a:rPr lang="en-US" dirty="0">
                <a:solidFill>
                  <a:schemeClr val="bg1"/>
                </a:solidFill>
              </a:rPr>
              <a:t>) any cinematographic work, and</a:t>
            </a:r>
            <a:endParaRPr lang="en-CA" dirty="0">
              <a:solidFill>
                <a:schemeClr val="bg1"/>
              </a:solidFill>
            </a:endParaRPr>
          </a:p>
          <a:p>
            <a:pPr marL="914400" lvl="2" indent="0">
              <a:lnSpc>
                <a:spcPct val="110000"/>
              </a:lnSpc>
              <a:buNone/>
            </a:pPr>
            <a:r>
              <a:rPr lang="en-CA" dirty="0">
                <a:solidFill>
                  <a:schemeClr val="bg1"/>
                </a:solidFill>
              </a:rPr>
              <a:t>(</a:t>
            </a:r>
            <a:r>
              <a:rPr lang="en-CA" i="1" dirty="0">
                <a:solidFill>
                  <a:schemeClr val="bg1"/>
                </a:solidFill>
              </a:rPr>
              <a:t>c</a:t>
            </a:r>
            <a:r>
              <a:rPr lang="en-CA" dirty="0">
                <a:solidFill>
                  <a:schemeClr val="bg1"/>
                </a:solidFill>
              </a:rPr>
              <a:t>) any compilation of dramatic works;</a:t>
            </a:r>
          </a:p>
          <a:p>
            <a:pPr>
              <a:lnSpc>
                <a:spcPct val="110000"/>
              </a:lnSpc>
            </a:pPr>
            <a:r>
              <a:rPr lang="en-CA" dirty="0">
                <a:solidFill>
                  <a:schemeClr val="bg1"/>
                </a:solidFill>
              </a:rPr>
              <a:t>[Cinematographic work – defined as </a:t>
            </a:r>
            <a:r>
              <a:rPr lang="en-CA" dirty="0">
                <a:solidFill>
                  <a:srgbClr val="FFFF00"/>
                </a:solidFill>
              </a:rPr>
              <a:t>“</a:t>
            </a:r>
            <a:r>
              <a:rPr lang="en-US" dirty="0" err="1">
                <a:solidFill>
                  <a:srgbClr val="FFFF00"/>
                </a:solidFill>
              </a:rPr>
              <a:t>includ</a:t>
            </a:r>
            <a:r>
              <a:rPr lang="en-US" dirty="0">
                <a:solidFill>
                  <a:srgbClr val="FFFF00"/>
                </a:solidFill>
              </a:rPr>
              <a:t>[</a:t>
            </a:r>
            <a:r>
              <a:rPr lang="en-US" dirty="0" err="1">
                <a:solidFill>
                  <a:srgbClr val="FFFF00"/>
                </a:solidFill>
              </a:rPr>
              <a:t>ing</a:t>
            </a:r>
            <a:r>
              <a:rPr lang="en-US" dirty="0">
                <a:solidFill>
                  <a:srgbClr val="FFFF00"/>
                </a:solidFill>
              </a:rPr>
              <a:t>] any work expressed by any process analogous to cinematography</a:t>
            </a:r>
            <a:r>
              <a:rPr lang="en-US" dirty="0">
                <a:solidFill>
                  <a:schemeClr val="bg1"/>
                </a:solidFill>
              </a:rPr>
              <a:t> (motion-picture photography – tv, video, film, etc.), whether or not accompanied by a soundtrack” </a:t>
            </a:r>
            <a:r>
              <a:rPr lang="en-CA" dirty="0">
                <a:solidFill>
                  <a:schemeClr val="bg1"/>
                </a:solidFill>
              </a:rPr>
              <a:t>]</a:t>
            </a:r>
          </a:p>
          <a:p>
            <a:pPr>
              <a:lnSpc>
                <a:spcPct val="110000"/>
              </a:lnSpc>
            </a:pPr>
            <a:r>
              <a:rPr lang="en-US" dirty="0">
                <a:solidFill>
                  <a:schemeClr val="bg1"/>
                </a:solidFill>
              </a:rPr>
              <a:t>[Choreographic work</a:t>
            </a:r>
            <a:r>
              <a:rPr lang="en-US" i="1" dirty="0">
                <a:solidFill>
                  <a:schemeClr val="bg1"/>
                </a:solidFill>
              </a:rPr>
              <a:t> –</a:t>
            </a:r>
            <a:r>
              <a:rPr lang="en-US" dirty="0">
                <a:solidFill>
                  <a:schemeClr val="bg1"/>
                </a:solidFill>
              </a:rPr>
              <a:t>defined as “</a:t>
            </a:r>
            <a:r>
              <a:rPr lang="en-US" dirty="0" err="1">
                <a:solidFill>
                  <a:schemeClr val="bg1"/>
                </a:solidFill>
              </a:rPr>
              <a:t>includ</a:t>
            </a:r>
            <a:r>
              <a:rPr lang="en-US" dirty="0">
                <a:solidFill>
                  <a:schemeClr val="bg1"/>
                </a:solidFill>
              </a:rPr>
              <a:t>[</a:t>
            </a:r>
            <a:r>
              <a:rPr lang="en-US" dirty="0" err="1">
                <a:solidFill>
                  <a:schemeClr val="bg1"/>
                </a:solidFill>
              </a:rPr>
              <a:t>ing</a:t>
            </a:r>
            <a:r>
              <a:rPr lang="en-US" dirty="0">
                <a:solidFill>
                  <a:schemeClr val="bg1"/>
                </a:solidFill>
              </a:rPr>
              <a:t>] </a:t>
            </a:r>
            <a:r>
              <a:rPr lang="en-US" dirty="0">
                <a:solidFill>
                  <a:srgbClr val="FFFF00"/>
                </a:solidFill>
              </a:rPr>
              <a:t>any work of choreography</a:t>
            </a:r>
            <a:r>
              <a:rPr lang="en-US" dirty="0">
                <a:solidFill>
                  <a:schemeClr val="bg1"/>
                </a:solidFill>
              </a:rPr>
              <a:t>, whether or not it has any story line;]</a:t>
            </a:r>
            <a:endParaRPr lang="en-CA" dirty="0">
              <a:solidFill>
                <a:schemeClr val="bg1"/>
              </a:solidFill>
            </a:endParaRPr>
          </a:p>
          <a:p>
            <a:endParaRPr lang="en-US" dirty="0"/>
          </a:p>
          <a:p>
            <a:endParaRPr lang="en-US" dirty="0"/>
          </a:p>
        </p:txBody>
      </p:sp>
    </p:spTree>
    <p:extLst>
      <p:ext uri="{BB962C8B-B14F-4D97-AF65-F5344CB8AC3E}">
        <p14:creationId xmlns:p14="http://schemas.microsoft.com/office/powerpoint/2010/main" val="4216032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a:xfrm>
            <a:off x="457199" y="1431543"/>
            <a:ext cx="8520545" cy="4318000"/>
          </a:xfrm>
        </p:spPr>
        <p:txBody>
          <a:bodyPr>
            <a:normAutofit/>
          </a:bodyPr>
          <a:lstStyle/>
          <a:p>
            <a:pPr marL="0" indent="0">
              <a:lnSpc>
                <a:spcPct val="100000"/>
              </a:lnSpc>
              <a:buNone/>
            </a:pPr>
            <a:r>
              <a:rPr lang="en-US" sz="3600" i="1" u="sng" dirty="0">
                <a:solidFill>
                  <a:srgbClr val="00B0F0"/>
                </a:solidFill>
              </a:rPr>
              <a:t>FWS Joint Sports Claimants v. Canada </a:t>
            </a:r>
            <a:r>
              <a:rPr lang="en-US" sz="3600" i="1" dirty="0">
                <a:solidFill>
                  <a:schemeClr val="bg1"/>
                </a:solidFill>
              </a:rPr>
              <a:t>1991 FCA (CB)</a:t>
            </a:r>
          </a:p>
          <a:p>
            <a:r>
              <a:rPr lang="en-US" sz="3600" dirty="0">
                <a:solidFill>
                  <a:schemeClr val="bg1"/>
                </a:solidFill>
              </a:rPr>
              <a:t>No copyright in a sporting event though television production of a sporting event is</a:t>
            </a:r>
          </a:p>
          <a:p>
            <a:r>
              <a:rPr lang="en-US" sz="3600" dirty="0">
                <a:solidFill>
                  <a:schemeClr val="bg1"/>
                </a:solidFill>
              </a:rPr>
              <a:t>Unpredictable and incompatible with the notion of a choreographic piece of art</a:t>
            </a:r>
            <a:r>
              <a:rPr lang="en-US" sz="3600" dirty="0">
                <a:solidFill>
                  <a:srgbClr val="FFFF00"/>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133</a:t>
            </a:fld>
            <a:endParaRPr lang="en-US"/>
          </a:p>
        </p:txBody>
      </p:sp>
      <p:pic>
        <p:nvPicPr>
          <p:cNvPr id="3" name="Picture 2">
            <a:extLst>
              <a:ext uri="{FF2B5EF4-FFF2-40B4-BE49-F238E27FC236}">
                <a16:creationId xmlns:a16="http://schemas.microsoft.com/office/drawing/2014/main" id="{3350FBF6-3FC6-4047-ACFB-463B14076A98}"/>
              </a:ext>
            </a:extLst>
          </p:cNvPr>
          <p:cNvPicPr>
            <a:picLocks noChangeAspect="1"/>
          </p:cNvPicPr>
          <p:nvPr/>
        </p:nvPicPr>
        <p:blipFill>
          <a:blip r:embed="rId3"/>
          <a:stretch>
            <a:fillRect/>
          </a:stretch>
        </p:blipFill>
        <p:spPr>
          <a:xfrm>
            <a:off x="5935846" y="4916384"/>
            <a:ext cx="1977737" cy="1271402"/>
          </a:xfrm>
          <a:prstGeom prst="rect">
            <a:avLst/>
          </a:prstGeom>
        </p:spPr>
      </p:pic>
    </p:spTree>
    <p:extLst>
      <p:ext uri="{BB962C8B-B14F-4D97-AF65-F5344CB8AC3E}">
        <p14:creationId xmlns:p14="http://schemas.microsoft.com/office/powerpoint/2010/main" val="37744738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792"/>
            <a:ext cx="8229600" cy="1143000"/>
          </a:xfrm>
        </p:spPr>
        <p:txBody>
          <a:bodyPr/>
          <a:lstStyle/>
          <a:p>
            <a:r>
              <a:rPr lang="en-US" b="1" dirty="0">
                <a:solidFill>
                  <a:srgbClr val="FFFF00"/>
                </a:solidFill>
              </a:rPr>
              <a:t>What is copyrightable</a:t>
            </a:r>
          </a:p>
        </p:txBody>
      </p:sp>
      <p:sp>
        <p:nvSpPr>
          <p:cNvPr id="2" name="Content Placeholder 1"/>
          <p:cNvSpPr>
            <a:spLocks noGrp="1"/>
          </p:cNvSpPr>
          <p:nvPr>
            <p:ph idx="1"/>
          </p:nvPr>
        </p:nvSpPr>
        <p:spPr>
          <a:xfrm>
            <a:off x="457200" y="1152792"/>
            <a:ext cx="8455572" cy="4596751"/>
          </a:xfrm>
        </p:spPr>
        <p:txBody>
          <a:bodyPr>
            <a:normAutofit/>
          </a:bodyPr>
          <a:lstStyle/>
          <a:p>
            <a:pPr marL="0" indent="0">
              <a:lnSpc>
                <a:spcPct val="100000"/>
              </a:lnSpc>
              <a:buNone/>
            </a:pPr>
            <a:r>
              <a:rPr lang="en-CA" sz="4000" i="1" u="sng" dirty="0">
                <a:solidFill>
                  <a:srgbClr val="00B0F0"/>
                </a:solidFill>
              </a:rPr>
              <a:t>National Basketball Association v. Motorola, Inc.</a:t>
            </a:r>
            <a:r>
              <a:rPr lang="en-CA" sz="4000" i="1" dirty="0">
                <a:solidFill>
                  <a:srgbClr val="00B0F0"/>
                </a:solidFill>
              </a:rPr>
              <a:t>,</a:t>
            </a:r>
            <a:r>
              <a:rPr lang="en-CA" sz="4000" dirty="0">
                <a:solidFill>
                  <a:srgbClr val="00B0F0"/>
                </a:solidFill>
              </a:rPr>
              <a:t> </a:t>
            </a:r>
            <a:r>
              <a:rPr lang="en-CA" sz="4000" dirty="0">
                <a:solidFill>
                  <a:schemeClr val="bg1"/>
                </a:solidFill>
              </a:rPr>
              <a:t>105 F 3d. 841 (2</a:t>
            </a:r>
            <a:r>
              <a:rPr lang="en-CA" sz="4000" baseline="30000" dirty="0">
                <a:solidFill>
                  <a:schemeClr val="bg1"/>
                </a:solidFill>
              </a:rPr>
              <a:t>nd</a:t>
            </a:r>
            <a:r>
              <a:rPr lang="en-CA" sz="4000" dirty="0">
                <a:solidFill>
                  <a:schemeClr val="bg1"/>
                </a:solidFill>
              </a:rPr>
              <a:t> Cir. 1997)</a:t>
            </a:r>
          </a:p>
          <a:p>
            <a:pPr lvl="1">
              <a:lnSpc>
                <a:spcPct val="100000"/>
              </a:lnSpc>
            </a:pPr>
            <a:r>
              <a:rPr lang="en-CA" sz="4000" dirty="0">
                <a:solidFill>
                  <a:schemeClr val="bg1"/>
                </a:solidFill>
              </a:rPr>
              <a:t>You can’t have copyright in specific athletic feats</a:t>
            </a:r>
          </a:p>
          <a:p>
            <a:pPr lvl="1">
              <a:lnSpc>
                <a:spcPct val="100000"/>
              </a:lnSpc>
            </a:pPr>
            <a:r>
              <a:rPr lang="en-CA" sz="4000" dirty="0">
                <a:solidFill>
                  <a:schemeClr val="bg1"/>
                </a:solidFill>
              </a:rPr>
              <a:t>Not in scores either</a:t>
            </a:r>
          </a:p>
        </p:txBody>
      </p:sp>
      <p:sp>
        <p:nvSpPr>
          <p:cNvPr id="4" name="Slide Number Placeholder 3"/>
          <p:cNvSpPr>
            <a:spLocks noGrp="1"/>
          </p:cNvSpPr>
          <p:nvPr>
            <p:ph type="sldNum" sz="quarter" idx="12"/>
          </p:nvPr>
        </p:nvSpPr>
        <p:spPr/>
        <p:txBody>
          <a:bodyPr/>
          <a:lstStyle/>
          <a:p>
            <a:fld id="{600857A6-B069-5747-8C2C-4237D03FF20B}" type="slidenum">
              <a:rPr lang="en-US" smtClean="0"/>
              <a:t>134</a:t>
            </a:fld>
            <a:endParaRPr lang="en-US"/>
          </a:p>
        </p:txBody>
      </p:sp>
      <p:pic>
        <p:nvPicPr>
          <p:cNvPr id="7" name="Picture 6" descr="A close up of a sign&#10;&#10;Description automatically generated">
            <a:extLst>
              <a:ext uri="{FF2B5EF4-FFF2-40B4-BE49-F238E27FC236}">
                <a16:creationId xmlns:a16="http://schemas.microsoft.com/office/drawing/2014/main" id="{0014BF67-F4BB-764E-9525-FFDEAC9849B3}"/>
              </a:ext>
            </a:extLst>
          </p:cNvPr>
          <p:cNvPicPr>
            <a:picLocks noChangeAspect="1"/>
          </p:cNvPicPr>
          <p:nvPr/>
        </p:nvPicPr>
        <p:blipFill>
          <a:blip r:embed="rId3"/>
          <a:stretch>
            <a:fillRect/>
          </a:stretch>
        </p:blipFill>
        <p:spPr>
          <a:xfrm>
            <a:off x="5730753" y="4120056"/>
            <a:ext cx="1453444" cy="1897728"/>
          </a:xfrm>
          <a:prstGeom prst="rect">
            <a:avLst/>
          </a:prstGeom>
        </p:spPr>
      </p:pic>
    </p:spTree>
    <p:extLst>
      <p:ext uri="{BB962C8B-B14F-4D97-AF65-F5344CB8AC3E}">
        <p14:creationId xmlns:p14="http://schemas.microsoft.com/office/powerpoint/2010/main" val="31024782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3E58-AC52-DE4D-940B-85E5F2777608}"/>
              </a:ext>
            </a:extLst>
          </p:cNvPr>
          <p:cNvSpPr>
            <a:spLocks noGrp="1"/>
          </p:cNvSpPr>
          <p:nvPr>
            <p:ph type="title"/>
          </p:nvPr>
        </p:nvSpPr>
        <p:spPr>
          <a:xfrm>
            <a:off x="1332110" y="326593"/>
            <a:ext cx="7354689" cy="1016000"/>
          </a:xfrm>
        </p:spPr>
        <p:txBody>
          <a:bodyPr>
            <a:normAutofit/>
          </a:bodyPr>
          <a:lstStyle/>
          <a:p>
            <a:r>
              <a:rPr lang="en-US" sz="4400" b="1" dirty="0">
                <a:solidFill>
                  <a:srgbClr val="FFFF00"/>
                </a:solidFill>
              </a:rPr>
              <a:t>Found no Copyright in</a:t>
            </a:r>
            <a:r>
              <a:rPr lang="en-US" sz="4400" b="1" dirty="0">
                <a:solidFill>
                  <a:schemeClr val="bg1"/>
                </a:solidFill>
              </a:rPr>
              <a:t>…</a:t>
            </a:r>
          </a:p>
        </p:txBody>
      </p:sp>
      <p:pic>
        <p:nvPicPr>
          <p:cNvPr id="4" name="Content Placeholder 3">
            <a:extLst>
              <a:ext uri="{FF2B5EF4-FFF2-40B4-BE49-F238E27FC236}">
                <a16:creationId xmlns:a16="http://schemas.microsoft.com/office/drawing/2014/main" id="{5FCF732D-2637-8A48-92FD-50C80CBA13DC}"/>
              </a:ext>
            </a:extLst>
          </p:cNvPr>
          <p:cNvPicPr>
            <a:picLocks noGrp="1" noChangeAspect="1"/>
          </p:cNvPicPr>
          <p:nvPr>
            <p:ph sz="quarter" idx="10"/>
          </p:nvPr>
        </p:nvPicPr>
        <p:blipFill>
          <a:blip r:embed="rId2"/>
          <a:stretch>
            <a:fillRect/>
          </a:stretch>
        </p:blipFill>
        <p:spPr>
          <a:xfrm>
            <a:off x="1332111" y="1408113"/>
            <a:ext cx="6479778" cy="4318000"/>
          </a:xfrm>
          <a:prstGeom prst="rect">
            <a:avLst/>
          </a:prstGeom>
        </p:spPr>
      </p:pic>
    </p:spTree>
    <p:extLst>
      <p:ext uri="{BB962C8B-B14F-4D97-AF65-F5344CB8AC3E}">
        <p14:creationId xmlns:p14="http://schemas.microsoft.com/office/powerpoint/2010/main" val="23670135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CF5F51-59FC-5D4B-B418-599ECFE1F271}"/>
              </a:ext>
            </a:extLst>
          </p:cNvPr>
          <p:cNvSpPr>
            <a:spLocks noGrp="1"/>
          </p:cNvSpPr>
          <p:nvPr>
            <p:ph sz="quarter" idx="10"/>
          </p:nvPr>
        </p:nvSpPr>
        <p:spPr>
          <a:xfrm>
            <a:off x="457199" y="261257"/>
            <a:ext cx="8520545" cy="5569527"/>
          </a:xfrm>
        </p:spPr>
        <p:txBody>
          <a:bodyPr>
            <a:normAutofit lnSpcReduction="10000"/>
          </a:bodyPr>
          <a:lstStyle/>
          <a:p>
            <a:pPr marL="0" indent="0">
              <a:lnSpc>
                <a:spcPct val="100000"/>
              </a:lnSpc>
              <a:buNone/>
            </a:pPr>
            <a:r>
              <a:rPr lang="en-CA" sz="2800" dirty="0">
                <a:solidFill>
                  <a:schemeClr val="bg1"/>
                </a:solidFill>
              </a:rPr>
              <a:t>WINTER, Circuit Judge: </a:t>
            </a:r>
            <a:r>
              <a:rPr lang="en-CA" sz="2800" i="1" dirty="0">
                <a:solidFill>
                  <a:schemeClr val="bg1"/>
                </a:solidFill>
              </a:rPr>
              <a:t>“</a:t>
            </a:r>
            <a:r>
              <a:rPr lang="en-CA" sz="2800" i="1" dirty="0">
                <a:solidFill>
                  <a:srgbClr val="FFFF00"/>
                </a:solidFill>
              </a:rPr>
              <a:t>What "authorship" there is in a sports event, moreover, must be open to copying by competitors if fans are to be attracted</a:t>
            </a:r>
            <a:r>
              <a:rPr lang="en-CA" sz="2800" i="1" dirty="0">
                <a:solidFill>
                  <a:schemeClr val="bg1"/>
                </a:solidFill>
              </a:rPr>
              <a:t>.   If the inventor of the T-formation in football had been able to copyright it, the sport might have come to an end instead of prospering.   </a:t>
            </a:r>
            <a:r>
              <a:rPr lang="en-CA" sz="2800" i="1" dirty="0">
                <a:solidFill>
                  <a:srgbClr val="FF0000"/>
                </a:solidFill>
              </a:rPr>
              <a:t>Even where athletic preparation most resembles authorship</a:t>
            </a:r>
            <a:r>
              <a:rPr lang="en-CA" sz="2800" i="1" dirty="0">
                <a:solidFill>
                  <a:schemeClr val="bg1"/>
                </a:solidFill>
              </a:rPr>
              <a:t>--figure skating, gymnastics,</a:t>
            </a:r>
            <a:r>
              <a:rPr lang="en-CA" sz="2800" i="1" dirty="0">
                <a:solidFill>
                  <a:srgbClr val="FF0000"/>
                </a:solidFill>
              </a:rPr>
              <a:t> and, some would uncharitably say, professional wrestling</a:t>
            </a:r>
            <a:r>
              <a:rPr lang="en-CA" sz="2800" i="1" dirty="0">
                <a:solidFill>
                  <a:schemeClr val="bg1"/>
                </a:solidFill>
              </a:rPr>
              <a:t>--</a:t>
            </a:r>
            <a:r>
              <a:rPr lang="en-CA" sz="2800" i="1" dirty="0">
                <a:solidFill>
                  <a:srgbClr val="FFFF00"/>
                </a:solidFill>
              </a:rPr>
              <a:t>a performer who conceives and executes a particularly graceful and difficult</a:t>
            </a:r>
            <a:r>
              <a:rPr lang="en-CA" sz="2800" i="1" dirty="0">
                <a:solidFill>
                  <a:schemeClr val="bg1"/>
                </a:solidFill>
              </a:rPr>
              <a:t>--or, in the case of wrestling, seemingly painful--</a:t>
            </a:r>
            <a:r>
              <a:rPr lang="en-CA" sz="2800" i="1" dirty="0">
                <a:solidFill>
                  <a:srgbClr val="FFFF00"/>
                </a:solidFill>
              </a:rPr>
              <a:t>acrobatic feat cannot copyright it without impairing the underlying competition in the future</a:t>
            </a:r>
            <a:r>
              <a:rPr lang="en-CA" sz="2800" i="1" dirty="0">
                <a:solidFill>
                  <a:schemeClr val="bg1"/>
                </a:solidFill>
              </a:rPr>
              <a:t>.   </a:t>
            </a:r>
            <a:r>
              <a:rPr lang="en-CA" sz="2800" i="1" dirty="0">
                <a:solidFill>
                  <a:srgbClr val="FF0000"/>
                </a:solidFill>
              </a:rPr>
              <a:t>A claim of being the only athlete to perform a feat doesn't mean much if no one else is allowed to try.”</a:t>
            </a:r>
          </a:p>
          <a:p>
            <a:endParaRPr lang="en-CA" dirty="0"/>
          </a:p>
          <a:p>
            <a:pPr marL="0" indent="0">
              <a:buNone/>
            </a:pPr>
            <a:endParaRPr lang="en-US" dirty="0"/>
          </a:p>
        </p:txBody>
      </p:sp>
    </p:spTree>
    <p:extLst>
      <p:ext uri="{BB962C8B-B14F-4D97-AF65-F5344CB8AC3E}">
        <p14:creationId xmlns:p14="http://schemas.microsoft.com/office/powerpoint/2010/main" val="1048395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p:txBody>
          <a:bodyPr>
            <a:normAutofit/>
          </a:bodyPr>
          <a:lstStyle/>
          <a:p>
            <a:pPr marL="0" indent="0">
              <a:buNone/>
            </a:pPr>
            <a:r>
              <a:rPr lang="en-US" sz="4000" b="1" dirty="0">
                <a:solidFill>
                  <a:srgbClr val="00B0F0"/>
                </a:solidFill>
              </a:rPr>
              <a:t>Artistic works</a:t>
            </a:r>
          </a:p>
          <a:p>
            <a:pPr lvl="1"/>
            <a:r>
              <a:rPr lang="en-US" sz="4000" dirty="0">
                <a:solidFill>
                  <a:schemeClr val="bg1"/>
                </a:solidFill>
              </a:rPr>
              <a:t>How should</a:t>
            </a:r>
            <a:r>
              <a:rPr lang="en-US" sz="4000" dirty="0">
                <a:solidFill>
                  <a:srgbClr val="FFFF00"/>
                </a:solidFill>
              </a:rPr>
              <a:t> artistic </a:t>
            </a:r>
            <a:r>
              <a:rPr lang="en-US" sz="4000" dirty="0">
                <a:solidFill>
                  <a:schemeClr val="bg1"/>
                </a:solidFill>
              </a:rPr>
              <a:t>be defined? </a:t>
            </a:r>
          </a:p>
          <a:p>
            <a:pPr lvl="1"/>
            <a:r>
              <a:rPr lang="en-US" sz="4000" dirty="0">
                <a:solidFill>
                  <a:schemeClr val="bg1"/>
                </a:solidFill>
              </a:rPr>
              <a:t>Should</a:t>
            </a:r>
            <a:r>
              <a:rPr lang="en-US" sz="4000" dirty="0">
                <a:solidFill>
                  <a:schemeClr val="tx2">
                    <a:lumMod val="20000"/>
                    <a:lumOff val="80000"/>
                  </a:schemeClr>
                </a:solidFill>
              </a:rPr>
              <a:t> </a:t>
            </a:r>
            <a:r>
              <a:rPr lang="en-US" sz="4000" dirty="0">
                <a:solidFill>
                  <a:srgbClr val="FFFF00"/>
                </a:solidFill>
              </a:rPr>
              <a:t>artistic merit</a:t>
            </a:r>
            <a:r>
              <a:rPr lang="en-US" sz="4000" dirty="0">
                <a:solidFill>
                  <a:schemeClr val="bg1"/>
                </a:solidFill>
              </a:rPr>
              <a:t>, the artist’s </a:t>
            </a:r>
            <a:r>
              <a:rPr lang="en-US" sz="4000" dirty="0">
                <a:solidFill>
                  <a:srgbClr val="FFFF00"/>
                </a:solidFill>
              </a:rPr>
              <a:t>intention to create </a:t>
            </a:r>
            <a:r>
              <a:rPr lang="en-US" sz="4000" dirty="0">
                <a:solidFill>
                  <a:schemeClr val="bg1"/>
                </a:solidFill>
              </a:rPr>
              <a:t>“</a:t>
            </a:r>
            <a:r>
              <a:rPr lang="en-US" sz="4000" dirty="0">
                <a:solidFill>
                  <a:schemeClr val="accent5"/>
                </a:solidFill>
              </a:rPr>
              <a:t>art</a:t>
            </a:r>
            <a:r>
              <a:rPr lang="en-US" sz="4000" dirty="0">
                <a:solidFill>
                  <a:schemeClr val="bg1"/>
                </a:solidFill>
              </a:rPr>
              <a:t>”, and the </a:t>
            </a:r>
            <a:r>
              <a:rPr lang="en-US" sz="4000" dirty="0">
                <a:solidFill>
                  <a:srgbClr val="FFFF00"/>
                </a:solidFill>
              </a:rPr>
              <a:t>aesthetic value </a:t>
            </a:r>
            <a:r>
              <a:rPr lang="en-US" sz="4000" dirty="0">
                <a:solidFill>
                  <a:schemeClr val="bg1"/>
                </a:solidFill>
              </a:rPr>
              <a:t>of the work be </a:t>
            </a:r>
            <a:r>
              <a:rPr lang="en-US" sz="4000" dirty="0">
                <a:solidFill>
                  <a:srgbClr val="FFFF00"/>
                </a:solidFill>
              </a:rPr>
              <a:t>relevant</a:t>
            </a:r>
            <a:r>
              <a:rPr lang="en-US" sz="4000" dirty="0">
                <a:solidFill>
                  <a:schemeClr val="bg1"/>
                </a:solidFill>
              </a:rPr>
              <a:t> to whether something meets the classification of artistic works</a:t>
            </a:r>
            <a:r>
              <a:rPr lang="en-US" sz="4000" dirty="0">
                <a:solidFill>
                  <a:srgbClr val="FF0000"/>
                </a:solidFill>
              </a:rPr>
              <a:t>?</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600857A6-B069-5747-8C2C-4237D03FF20B}" type="slidenum">
              <a:rPr lang="en-US" smtClean="0"/>
              <a:t>137</a:t>
            </a:fld>
            <a:endParaRPr lang="en-US"/>
          </a:p>
        </p:txBody>
      </p:sp>
    </p:spTree>
    <p:extLst>
      <p:ext uri="{BB962C8B-B14F-4D97-AF65-F5344CB8AC3E}">
        <p14:creationId xmlns:p14="http://schemas.microsoft.com/office/powerpoint/2010/main" val="290248076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33819"/>
          </a:xfrm>
        </p:spPr>
        <p:txBody>
          <a:bodyPr/>
          <a:lstStyle/>
          <a:p>
            <a:r>
              <a:rPr lang="en-US" b="1" dirty="0">
                <a:solidFill>
                  <a:srgbClr val="FFFF00"/>
                </a:solidFill>
              </a:rPr>
              <a:t>What is copyrightable</a:t>
            </a:r>
          </a:p>
        </p:txBody>
      </p:sp>
      <p:sp>
        <p:nvSpPr>
          <p:cNvPr id="2" name="Content Placeholder 1"/>
          <p:cNvSpPr>
            <a:spLocks noGrp="1"/>
          </p:cNvSpPr>
          <p:nvPr>
            <p:ph idx="1"/>
          </p:nvPr>
        </p:nvSpPr>
        <p:spPr>
          <a:xfrm>
            <a:off x="457199" y="1270660"/>
            <a:ext cx="8461169" cy="4478883"/>
          </a:xfrm>
        </p:spPr>
        <p:txBody>
          <a:bodyPr>
            <a:normAutofit lnSpcReduction="10000"/>
          </a:bodyPr>
          <a:lstStyle/>
          <a:p>
            <a:pPr marL="0" indent="0">
              <a:lnSpc>
                <a:spcPct val="100000"/>
              </a:lnSpc>
              <a:buNone/>
            </a:pPr>
            <a:r>
              <a:rPr lang="en-US" sz="3600" dirty="0">
                <a:solidFill>
                  <a:srgbClr val="00B0F0"/>
                </a:solidFill>
              </a:rPr>
              <a:t>Artistic works</a:t>
            </a:r>
          </a:p>
          <a:p>
            <a:pPr lvl="1">
              <a:lnSpc>
                <a:spcPct val="100000"/>
              </a:lnSpc>
            </a:pPr>
            <a:r>
              <a:rPr lang="en-US" sz="3600" dirty="0">
                <a:solidFill>
                  <a:schemeClr val="bg1"/>
                </a:solidFill>
              </a:rPr>
              <a:t>“</a:t>
            </a:r>
            <a:r>
              <a:rPr lang="en-US" sz="3600" dirty="0">
                <a:solidFill>
                  <a:srgbClr val="FFFF00"/>
                </a:solidFill>
              </a:rPr>
              <a:t>artistic work</a:t>
            </a:r>
            <a:r>
              <a:rPr lang="en-US" sz="3600" dirty="0">
                <a:solidFill>
                  <a:schemeClr val="bg1"/>
                </a:solidFill>
              </a:rPr>
              <a:t>” defined in s. 2 as including:</a:t>
            </a:r>
          </a:p>
          <a:p>
            <a:pPr lvl="2">
              <a:lnSpc>
                <a:spcPct val="100000"/>
              </a:lnSpc>
              <a:buFont typeface="Courier New" panose="02070309020205020404" pitchFamily="49" charset="0"/>
              <a:buChar char="o"/>
            </a:pPr>
            <a:r>
              <a:rPr lang="en-CA" sz="3600" dirty="0">
                <a:solidFill>
                  <a:schemeClr val="bg1"/>
                </a:solidFill>
              </a:rPr>
              <a:t>paintings, drawings, maps, charts, plans, photographs, engravings, sculptures, </a:t>
            </a:r>
            <a:r>
              <a:rPr lang="en-CA" sz="3600" dirty="0">
                <a:solidFill>
                  <a:srgbClr val="FFFF00"/>
                </a:solidFill>
              </a:rPr>
              <a:t>works of artistic craftsmanship</a:t>
            </a:r>
            <a:r>
              <a:rPr lang="en-CA" sz="3600" dirty="0">
                <a:solidFill>
                  <a:schemeClr val="bg1"/>
                </a:solidFill>
              </a:rPr>
              <a:t>, architectural works, and compilations of artistic works.</a:t>
            </a:r>
          </a:p>
        </p:txBody>
      </p:sp>
      <p:sp>
        <p:nvSpPr>
          <p:cNvPr id="4" name="Slide Number Placeholder 3"/>
          <p:cNvSpPr>
            <a:spLocks noGrp="1"/>
          </p:cNvSpPr>
          <p:nvPr>
            <p:ph type="sldNum" sz="quarter" idx="12"/>
          </p:nvPr>
        </p:nvSpPr>
        <p:spPr/>
        <p:txBody>
          <a:bodyPr/>
          <a:lstStyle/>
          <a:p>
            <a:fld id="{600857A6-B069-5747-8C2C-4237D03FF20B}" type="slidenum">
              <a:rPr lang="en-US" smtClean="0"/>
              <a:t>138</a:t>
            </a:fld>
            <a:endParaRPr lang="en-US"/>
          </a:p>
        </p:txBody>
      </p:sp>
    </p:spTree>
    <p:extLst>
      <p:ext uri="{BB962C8B-B14F-4D97-AF65-F5344CB8AC3E}">
        <p14:creationId xmlns:p14="http://schemas.microsoft.com/office/powerpoint/2010/main" val="4224159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2504"/>
            <a:ext cx="8229600" cy="1160296"/>
          </a:xfrm>
        </p:spPr>
        <p:txBody>
          <a:bodyPr/>
          <a:lstStyle/>
          <a:p>
            <a:pPr algn="ctr"/>
            <a:r>
              <a:rPr lang="en-US" b="1" dirty="0">
                <a:solidFill>
                  <a:srgbClr val="FFFF00"/>
                </a:solidFill>
              </a:rPr>
              <a:t>What is copyrightable</a:t>
            </a:r>
          </a:p>
        </p:txBody>
      </p:sp>
      <p:sp>
        <p:nvSpPr>
          <p:cNvPr id="2" name="Content Placeholder 1"/>
          <p:cNvSpPr>
            <a:spLocks noGrp="1"/>
          </p:cNvSpPr>
          <p:nvPr>
            <p:ph idx="1"/>
          </p:nvPr>
        </p:nvSpPr>
        <p:spPr>
          <a:xfrm>
            <a:off x="457200" y="1302800"/>
            <a:ext cx="8229600" cy="4446743"/>
          </a:xfrm>
        </p:spPr>
        <p:txBody>
          <a:bodyPr>
            <a:normAutofit/>
          </a:bodyPr>
          <a:lstStyle/>
          <a:p>
            <a:pPr marL="0" indent="0" algn="ctr">
              <a:buNone/>
            </a:pPr>
            <a:r>
              <a:rPr lang="en-US" sz="4000" dirty="0">
                <a:solidFill>
                  <a:schemeClr val="bg1"/>
                </a:solidFill>
              </a:rPr>
              <a:t>Medium is the message</a:t>
            </a:r>
            <a:r>
              <a:rPr lang="en-US" sz="4000" dirty="0">
                <a:solidFill>
                  <a:srgbClr val="FF0000"/>
                </a:solidFill>
              </a:rPr>
              <a:t>,</a:t>
            </a:r>
            <a:r>
              <a:rPr lang="en-US" sz="4000" dirty="0">
                <a:solidFill>
                  <a:schemeClr val="bg1"/>
                </a:solidFill>
              </a:rPr>
              <a:t> </a:t>
            </a:r>
          </a:p>
          <a:p>
            <a:pPr marL="0" indent="0" algn="ctr">
              <a:buNone/>
            </a:pPr>
            <a:r>
              <a:rPr lang="en-US" sz="4000" dirty="0">
                <a:solidFill>
                  <a:schemeClr val="bg1"/>
                </a:solidFill>
              </a:rPr>
              <a:t>not aesthetic value</a:t>
            </a:r>
            <a:r>
              <a:rPr lang="en-US" sz="4800" b="1" dirty="0">
                <a:solidFill>
                  <a:srgbClr val="FF0000"/>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139</a:t>
            </a:fld>
            <a:endParaRPr lang="en-US"/>
          </a:p>
        </p:txBody>
      </p:sp>
      <p:pic>
        <p:nvPicPr>
          <p:cNvPr id="8" name="Picture 7" descr="A screenshot of a social media post&#10;&#10;Description automatically generated">
            <a:extLst>
              <a:ext uri="{FF2B5EF4-FFF2-40B4-BE49-F238E27FC236}">
                <a16:creationId xmlns:a16="http://schemas.microsoft.com/office/drawing/2014/main" id="{1A8BA905-2D7A-3A4C-A386-068FDA1E5A0B}"/>
              </a:ext>
            </a:extLst>
          </p:cNvPr>
          <p:cNvPicPr>
            <a:picLocks noChangeAspect="1"/>
          </p:cNvPicPr>
          <p:nvPr/>
        </p:nvPicPr>
        <p:blipFill>
          <a:blip r:embed="rId3"/>
          <a:stretch>
            <a:fillRect/>
          </a:stretch>
        </p:blipFill>
        <p:spPr>
          <a:xfrm>
            <a:off x="2138491" y="2983299"/>
            <a:ext cx="4867017" cy="2894987"/>
          </a:xfrm>
          <a:prstGeom prst="rect">
            <a:avLst/>
          </a:prstGeom>
        </p:spPr>
      </p:pic>
    </p:spTree>
    <p:extLst>
      <p:ext uri="{BB962C8B-B14F-4D97-AF65-F5344CB8AC3E}">
        <p14:creationId xmlns:p14="http://schemas.microsoft.com/office/powerpoint/2010/main" val="685812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DAA3-D82D-CC4F-B3F6-3988DECA42AC}"/>
              </a:ext>
            </a:extLst>
          </p:cNvPr>
          <p:cNvPicPr>
            <a:picLocks noChangeAspect="1"/>
          </p:cNvPicPr>
          <p:nvPr/>
        </p:nvPicPr>
        <p:blipFill>
          <a:blip r:embed="rId2"/>
          <a:stretch>
            <a:fillRect/>
          </a:stretch>
        </p:blipFill>
        <p:spPr>
          <a:xfrm>
            <a:off x="2613401" y="433952"/>
            <a:ext cx="3917197" cy="5222929"/>
          </a:xfrm>
          <a:prstGeom prst="rect">
            <a:avLst/>
          </a:prstGeom>
        </p:spPr>
      </p:pic>
    </p:spTree>
    <p:extLst>
      <p:ext uri="{BB962C8B-B14F-4D97-AF65-F5344CB8AC3E}">
        <p14:creationId xmlns:p14="http://schemas.microsoft.com/office/powerpoint/2010/main" val="96339576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D7C5EB-4F0F-7B44-B2F9-3F917E04F6BD}"/>
              </a:ext>
            </a:extLst>
          </p:cNvPr>
          <p:cNvSpPr txBox="1"/>
          <p:nvPr/>
        </p:nvSpPr>
        <p:spPr>
          <a:xfrm>
            <a:off x="4572000" y="5807034"/>
            <a:ext cx="3570208" cy="369332"/>
          </a:xfrm>
          <a:prstGeom prst="rect">
            <a:avLst/>
          </a:prstGeom>
          <a:noFill/>
        </p:spPr>
        <p:txBody>
          <a:bodyPr wrap="none" rtlCol="0">
            <a:spAutoFit/>
          </a:bodyPr>
          <a:lstStyle/>
          <a:p>
            <a:r>
              <a:rPr lang="en-CA" dirty="0">
                <a:solidFill>
                  <a:schemeClr val="bg1"/>
                </a:solidFill>
              </a:rPr>
              <a:t>The Dream, Pablo Picasso, 1932</a:t>
            </a:r>
            <a:endParaRPr lang="en-US" dirty="0"/>
          </a:p>
        </p:txBody>
      </p:sp>
      <p:pic>
        <p:nvPicPr>
          <p:cNvPr id="5" name="Picture 4" descr="A picture containing table&#10;&#10;Description automatically generated">
            <a:extLst>
              <a:ext uri="{FF2B5EF4-FFF2-40B4-BE49-F238E27FC236}">
                <a16:creationId xmlns:a16="http://schemas.microsoft.com/office/drawing/2014/main" id="{3495BA79-8347-2A47-8F5C-B879579C0E82}"/>
              </a:ext>
            </a:extLst>
          </p:cNvPr>
          <p:cNvPicPr>
            <a:picLocks noChangeAspect="1"/>
          </p:cNvPicPr>
          <p:nvPr/>
        </p:nvPicPr>
        <p:blipFill>
          <a:blip r:embed="rId2"/>
          <a:stretch>
            <a:fillRect/>
          </a:stretch>
        </p:blipFill>
        <p:spPr>
          <a:xfrm>
            <a:off x="2967594" y="489280"/>
            <a:ext cx="3694463" cy="4997194"/>
          </a:xfrm>
          <a:prstGeom prst="rect">
            <a:avLst/>
          </a:prstGeom>
        </p:spPr>
      </p:pic>
    </p:spTree>
    <p:extLst>
      <p:ext uri="{BB962C8B-B14F-4D97-AF65-F5344CB8AC3E}">
        <p14:creationId xmlns:p14="http://schemas.microsoft.com/office/powerpoint/2010/main" val="61410563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8061"/>
            <a:ext cx="8229600" cy="837591"/>
          </a:xfrm>
        </p:spPr>
        <p:txBody>
          <a:bodyPr/>
          <a:lstStyle/>
          <a:p>
            <a:r>
              <a:rPr lang="en-US" b="1" dirty="0">
                <a:solidFill>
                  <a:srgbClr val="FFFF00"/>
                </a:solidFill>
              </a:rPr>
              <a:t>What is copyrightable</a:t>
            </a:r>
          </a:p>
        </p:txBody>
      </p:sp>
      <p:sp>
        <p:nvSpPr>
          <p:cNvPr id="2" name="Content Placeholder 1"/>
          <p:cNvSpPr>
            <a:spLocks noGrp="1"/>
          </p:cNvSpPr>
          <p:nvPr>
            <p:ph idx="1"/>
          </p:nvPr>
        </p:nvSpPr>
        <p:spPr>
          <a:xfrm>
            <a:off x="457199" y="1080654"/>
            <a:ext cx="8579923" cy="4762005"/>
          </a:xfrm>
        </p:spPr>
        <p:txBody>
          <a:bodyPr>
            <a:noAutofit/>
          </a:bodyPr>
          <a:lstStyle/>
          <a:p>
            <a:pPr marL="0" indent="0">
              <a:lnSpc>
                <a:spcPct val="100000"/>
              </a:lnSpc>
              <a:buNone/>
            </a:pPr>
            <a:r>
              <a:rPr lang="en-US" sz="3100" b="1" dirty="0">
                <a:solidFill>
                  <a:srgbClr val="FF0000"/>
                </a:solidFill>
              </a:rPr>
              <a:t>Artistic works</a:t>
            </a:r>
          </a:p>
          <a:p>
            <a:pPr>
              <a:lnSpc>
                <a:spcPct val="100000"/>
              </a:lnSpc>
            </a:pPr>
            <a:r>
              <a:rPr lang="en-US" sz="3100" i="1" u="sng" dirty="0">
                <a:solidFill>
                  <a:srgbClr val="00B0F0"/>
                </a:solidFill>
              </a:rPr>
              <a:t>DRG Inc. v. </a:t>
            </a:r>
            <a:r>
              <a:rPr lang="en-US" sz="3100" i="1" u="sng" dirty="0" err="1">
                <a:solidFill>
                  <a:srgbClr val="00B0F0"/>
                </a:solidFill>
              </a:rPr>
              <a:t>Datfile</a:t>
            </a:r>
            <a:r>
              <a:rPr lang="en-US" sz="3100" i="1" u="sng" dirty="0">
                <a:solidFill>
                  <a:srgbClr val="00B0F0"/>
                </a:solidFill>
              </a:rPr>
              <a:t> Ltd. </a:t>
            </a:r>
            <a:r>
              <a:rPr lang="en-CA" sz="3100" dirty="0">
                <a:solidFill>
                  <a:schemeClr val="bg1"/>
                </a:solidFill>
              </a:rPr>
              <a:t>[1988] 2 F.C. 243</a:t>
            </a:r>
            <a:endParaRPr lang="en-US" sz="3100" i="1" u="sng" dirty="0">
              <a:solidFill>
                <a:schemeClr val="bg1"/>
              </a:solidFill>
            </a:endParaRPr>
          </a:p>
          <a:p>
            <a:pPr lvl="1">
              <a:lnSpc>
                <a:spcPct val="100000"/>
              </a:lnSpc>
            </a:pPr>
            <a:r>
              <a:rPr lang="en-CA" sz="2400" dirty="0">
                <a:solidFill>
                  <a:schemeClr val="bg1"/>
                </a:solidFill>
              </a:rPr>
              <a:t>Two series of </a:t>
            </a:r>
            <a:r>
              <a:rPr lang="en-CA" sz="2400" dirty="0">
                <a:solidFill>
                  <a:srgbClr val="FFFF00"/>
                </a:solidFill>
              </a:rPr>
              <a:t>colour coded labels </a:t>
            </a:r>
            <a:r>
              <a:rPr lang="en-CA" sz="2400" dirty="0">
                <a:solidFill>
                  <a:schemeClr val="bg1"/>
                </a:solidFill>
              </a:rPr>
              <a:t>were registered under the </a:t>
            </a:r>
            <a:r>
              <a:rPr lang="en-CA" sz="2400" i="1" dirty="0">
                <a:solidFill>
                  <a:schemeClr val="bg1"/>
                </a:solidFill>
              </a:rPr>
              <a:t>Copyright Act</a:t>
            </a:r>
            <a:r>
              <a:rPr lang="en-CA" sz="2400" dirty="0">
                <a:solidFill>
                  <a:schemeClr val="bg1"/>
                </a:solidFill>
              </a:rPr>
              <a:t>. It was </a:t>
            </a:r>
            <a:r>
              <a:rPr lang="en-CA" sz="2400" dirty="0">
                <a:solidFill>
                  <a:srgbClr val="FF0000"/>
                </a:solidFill>
              </a:rPr>
              <a:t>unsuccessfully argued </a:t>
            </a:r>
            <a:r>
              <a:rPr lang="en-CA" sz="2400" dirty="0">
                <a:solidFill>
                  <a:srgbClr val="FFFF00"/>
                </a:solidFill>
              </a:rPr>
              <a:t>that the registrations were not properly the subject of copyright</a:t>
            </a:r>
            <a:r>
              <a:rPr lang="en-CA" sz="2400" dirty="0">
                <a:solidFill>
                  <a:schemeClr val="bg1"/>
                </a:solidFill>
              </a:rPr>
              <a:t>.</a:t>
            </a:r>
          </a:p>
          <a:p>
            <a:pPr lvl="1">
              <a:lnSpc>
                <a:spcPct val="100000"/>
              </a:lnSpc>
            </a:pPr>
            <a:r>
              <a:rPr lang="en-US" sz="2400" dirty="0">
                <a:solidFill>
                  <a:srgbClr val="FFFF00"/>
                </a:solidFill>
              </a:rPr>
              <a:t>Court found that an artistic work is a work that finds expression in a visual medium</a:t>
            </a:r>
            <a:r>
              <a:rPr lang="en-US" sz="2400" dirty="0">
                <a:solidFill>
                  <a:schemeClr val="bg1"/>
                </a:solidFill>
              </a:rPr>
              <a:t>.</a:t>
            </a:r>
          </a:p>
          <a:p>
            <a:pPr lvl="1">
              <a:lnSpc>
                <a:spcPct val="100000"/>
              </a:lnSpc>
            </a:pPr>
            <a:r>
              <a:rPr lang="en-US" sz="2400" dirty="0">
                <a:solidFill>
                  <a:srgbClr val="FF0000"/>
                </a:solidFill>
              </a:rPr>
              <a:t>Artistic merit, artist</a:t>
            </a:r>
            <a:r>
              <a:rPr lang="ja-JP" altLang="en-US" sz="2400" dirty="0">
                <a:solidFill>
                  <a:srgbClr val="FF0000"/>
                </a:solidFill>
              </a:rPr>
              <a:t>’</a:t>
            </a:r>
            <a:r>
              <a:rPr lang="en-US" sz="2400" dirty="0">
                <a:solidFill>
                  <a:srgbClr val="FF0000"/>
                </a:solidFill>
              </a:rPr>
              <a:t>s intention to create </a:t>
            </a:r>
            <a:r>
              <a:rPr lang="ja-JP" altLang="en-US" sz="2400" dirty="0">
                <a:solidFill>
                  <a:srgbClr val="FF0000"/>
                </a:solidFill>
              </a:rPr>
              <a:t>“</a:t>
            </a:r>
            <a:r>
              <a:rPr lang="en-US" sz="2400" dirty="0">
                <a:solidFill>
                  <a:srgbClr val="FF0000"/>
                </a:solidFill>
              </a:rPr>
              <a:t>art</a:t>
            </a:r>
            <a:r>
              <a:rPr lang="ja-JP" altLang="en-US" sz="2400" dirty="0">
                <a:solidFill>
                  <a:srgbClr val="FF0000"/>
                </a:solidFill>
              </a:rPr>
              <a:t>”</a:t>
            </a:r>
            <a:r>
              <a:rPr lang="en-US" sz="2400" dirty="0">
                <a:solidFill>
                  <a:srgbClr val="FF0000"/>
                </a:solidFill>
              </a:rPr>
              <a:t> and the actual aesthetic value of the work are not pertinent to the question of whether a work meets the classification of </a:t>
            </a:r>
            <a:r>
              <a:rPr lang="ja-JP" altLang="en-US" sz="2400" dirty="0">
                <a:solidFill>
                  <a:srgbClr val="FF0000"/>
                </a:solidFill>
              </a:rPr>
              <a:t>“</a:t>
            </a:r>
            <a:r>
              <a:rPr lang="en-US" sz="2400" dirty="0">
                <a:solidFill>
                  <a:srgbClr val="FF0000"/>
                </a:solidFill>
              </a:rPr>
              <a:t>artistic work</a:t>
            </a:r>
            <a:r>
              <a:rPr lang="ja-JP" altLang="en-US" sz="2400" dirty="0">
                <a:solidFill>
                  <a:srgbClr val="FF0000"/>
                </a:solidFill>
              </a:rPr>
              <a:t>”</a:t>
            </a:r>
            <a:r>
              <a:rPr lang="en-US" sz="2400" dirty="0">
                <a:solidFill>
                  <a:srgbClr val="FF0000"/>
                </a:solidFill>
              </a:rPr>
              <a:t> </a:t>
            </a:r>
          </a:p>
        </p:txBody>
      </p:sp>
      <p:sp>
        <p:nvSpPr>
          <p:cNvPr id="4" name="Slide Number Placeholder 3"/>
          <p:cNvSpPr>
            <a:spLocks noGrp="1"/>
          </p:cNvSpPr>
          <p:nvPr>
            <p:ph type="sldNum" sz="quarter" idx="12"/>
          </p:nvPr>
        </p:nvSpPr>
        <p:spPr/>
        <p:txBody>
          <a:bodyPr/>
          <a:lstStyle/>
          <a:p>
            <a:fld id="{600857A6-B069-5747-8C2C-4237D03FF20B}" type="slidenum">
              <a:rPr lang="en-US" smtClean="0"/>
              <a:t>141</a:t>
            </a:fld>
            <a:endParaRPr lang="en-US"/>
          </a:p>
        </p:txBody>
      </p:sp>
    </p:spTree>
    <p:extLst>
      <p:ext uri="{BB962C8B-B14F-4D97-AF65-F5344CB8AC3E}">
        <p14:creationId xmlns:p14="http://schemas.microsoft.com/office/powerpoint/2010/main" val="126856661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79F4CA5-43CD-3541-80F2-F4187926E5ED}"/>
              </a:ext>
            </a:extLst>
          </p:cNvPr>
          <p:cNvSpPr>
            <a:spLocks noGrp="1"/>
          </p:cNvSpPr>
          <p:nvPr>
            <p:ph sz="quarter" idx="10"/>
          </p:nvPr>
        </p:nvSpPr>
        <p:spPr>
          <a:xfrm>
            <a:off x="457199" y="154379"/>
            <a:ext cx="8556172" cy="5759533"/>
          </a:xfrm>
        </p:spPr>
        <p:txBody>
          <a:bodyPr>
            <a:noAutofit/>
          </a:bodyPr>
          <a:lstStyle/>
          <a:p>
            <a:pPr marL="0" indent="0">
              <a:lnSpc>
                <a:spcPct val="100000"/>
              </a:lnSpc>
              <a:buNone/>
            </a:pPr>
            <a:r>
              <a:rPr lang="en-US" sz="2600" dirty="0">
                <a:solidFill>
                  <a:schemeClr val="bg1"/>
                </a:solidFill>
              </a:rPr>
              <a:t>Reed J.: [</a:t>
            </a:r>
            <a:r>
              <a:rPr lang="en-CA" sz="2600" dirty="0">
                <a:solidFill>
                  <a:schemeClr val="bg1"/>
                </a:solidFill>
              </a:rPr>
              <a:t>15]   </a:t>
            </a:r>
            <a:r>
              <a:rPr lang="en-CA" sz="2600" i="1" dirty="0">
                <a:solidFill>
                  <a:schemeClr val="bg1"/>
                </a:solidFill>
              </a:rPr>
              <a:t>“</a:t>
            </a:r>
            <a:r>
              <a:rPr lang="en-CA" sz="2600" i="1" dirty="0">
                <a:solidFill>
                  <a:srgbClr val="FFFF00"/>
                </a:solidFill>
              </a:rPr>
              <a:t>Even if works of craftsmanship and architecture must be measured against some test of “artistic”-ness </a:t>
            </a:r>
            <a:r>
              <a:rPr lang="en-CA" sz="2600" i="1" dirty="0">
                <a:solidFill>
                  <a:schemeClr val="bg1"/>
                </a:solidFill>
              </a:rPr>
              <a:t>(as set out in the </a:t>
            </a:r>
            <a:r>
              <a:rPr lang="en-CA" sz="2600" i="1" dirty="0" err="1">
                <a:solidFill>
                  <a:schemeClr val="bg1"/>
                </a:solidFill>
              </a:rPr>
              <a:t>Hensher</a:t>
            </a:r>
            <a:r>
              <a:rPr lang="en-CA" sz="2600" i="1" dirty="0">
                <a:solidFill>
                  <a:schemeClr val="bg1"/>
                </a:solidFill>
              </a:rPr>
              <a:t>, </a:t>
            </a:r>
            <a:r>
              <a:rPr lang="en-CA" sz="2600" i="1" dirty="0" err="1">
                <a:solidFill>
                  <a:schemeClr val="bg1"/>
                </a:solidFill>
              </a:rPr>
              <a:t>Merlet</a:t>
            </a:r>
            <a:r>
              <a:rPr lang="en-CA" sz="2600" i="1" dirty="0">
                <a:solidFill>
                  <a:schemeClr val="bg1"/>
                </a:solidFill>
              </a:rPr>
              <a:t> or Hay cases) </a:t>
            </a:r>
            <a:r>
              <a:rPr lang="en-CA" sz="2600" i="1" dirty="0">
                <a:solidFill>
                  <a:srgbClr val="FFFF00"/>
                </a:solidFill>
              </a:rPr>
              <a:t>I do not accept that the category of artistic works in general must meet such a test</a:t>
            </a:r>
            <a:r>
              <a:rPr lang="en-CA" sz="2600" i="1" dirty="0">
                <a:solidFill>
                  <a:schemeClr val="bg1"/>
                </a:solidFill>
              </a:rPr>
              <a:t>. I do not accept that the word “artistic” in reference to “artistic works” is being used in the same sense as the word “artistic” in reference to “works of artistic craftsmanship”, that is, if in the latter case “artistic”-ness requires a determination along the lines of that attempted in </a:t>
            </a:r>
            <a:r>
              <a:rPr lang="en-CA" sz="2600" i="1" dirty="0" err="1">
                <a:solidFill>
                  <a:schemeClr val="bg1"/>
                </a:solidFill>
              </a:rPr>
              <a:t>Hensher</a:t>
            </a:r>
            <a:r>
              <a:rPr lang="en-CA" sz="2600" i="1" dirty="0">
                <a:solidFill>
                  <a:schemeClr val="bg1"/>
                </a:solidFill>
              </a:rPr>
              <a:t>, </a:t>
            </a:r>
            <a:r>
              <a:rPr lang="en-CA" sz="2600" i="1" dirty="0" err="1">
                <a:solidFill>
                  <a:schemeClr val="bg1"/>
                </a:solidFill>
              </a:rPr>
              <a:t>Merlet</a:t>
            </a:r>
            <a:r>
              <a:rPr lang="en-CA" sz="2600" i="1" dirty="0">
                <a:solidFill>
                  <a:schemeClr val="bg1"/>
                </a:solidFill>
              </a:rPr>
              <a:t> or Hay. </a:t>
            </a:r>
            <a:r>
              <a:rPr lang="en-CA" sz="2600" i="1" dirty="0">
                <a:solidFill>
                  <a:srgbClr val="FFFF00"/>
                </a:solidFill>
              </a:rPr>
              <a:t>In my view the phrase “artistic work” is used merely as a generic description of the type of works which follow</a:t>
            </a:r>
            <a:r>
              <a:rPr lang="en-CA" sz="2600" i="1" dirty="0">
                <a:solidFill>
                  <a:schemeClr val="bg1"/>
                </a:solidFill>
              </a:rPr>
              <a:t>. It is used as a general description of works which find expression in a visual medium as opposed to works of literary, musical or dramatic expression.”</a:t>
            </a:r>
            <a:endParaRPr lang="en-US" sz="2600" i="1" dirty="0">
              <a:solidFill>
                <a:schemeClr val="bg1"/>
              </a:solidFill>
            </a:endParaRPr>
          </a:p>
        </p:txBody>
      </p:sp>
    </p:spTree>
    <p:extLst>
      <p:ext uri="{BB962C8B-B14F-4D97-AF65-F5344CB8AC3E}">
        <p14:creationId xmlns:p14="http://schemas.microsoft.com/office/powerpoint/2010/main" val="141897601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972271"/>
          </a:xfrm>
        </p:spPr>
        <p:txBody>
          <a:bodyPr/>
          <a:lstStyle/>
          <a:p>
            <a:r>
              <a:rPr lang="en-US" b="1" dirty="0">
                <a:solidFill>
                  <a:srgbClr val="FFFF00"/>
                </a:solidFill>
              </a:rPr>
              <a:t>What is copyrightable</a:t>
            </a:r>
          </a:p>
        </p:txBody>
      </p:sp>
      <p:sp>
        <p:nvSpPr>
          <p:cNvPr id="2" name="Content Placeholder 1"/>
          <p:cNvSpPr>
            <a:spLocks noGrp="1"/>
          </p:cNvSpPr>
          <p:nvPr>
            <p:ph idx="1"/>
          </p:nvPr>
        </p:nvSpPr>
        <p:spPr>
          <a:xfrm>
            <a:off x="457199" y="1330036"/>
            <a:ext cx="8484919" cy="4476997"/>
          </a:xfrm>
        </p:spPr>
        <p:txBody>
          <a:bodyPr>
            <a:noAutofit/>
          </a:bodyPr>
          <a:lstStyle/>
          <a:p>
            <a:pPr marL="0" indent="0">
              <a:lnSpc>
                <a:spcPct val="100000"/>
              </a:lnSpc>
              <a:buNone/>
            </a:pPr>
            <a:r>
              <a:rPr lang="en-US" sz="3000" dirty="0">
                <a:solidFill>
                  <a:schemeClr val="bg1"/>
                </a:solidFill>
              </a:rPr>
              <a:t>Are raw and processed seismic data original artistic and literary works? </a:t>
            </a:r>
          </a:p>
          <a:p>
            <a:pPr lvl="1">
              <a:lnSpc>
                <a:spcPct val="100000"/>
              </a:lnSpc>
            </a:pPr>
            <a:r>
              <a:rPr lang="en-US" sz="3000" dirty="0">
                <a:solidFill>
                  <a:schemeClr val="bg1"/>
                </a:solidFill>
              </a:rPr>
              <a:t>See </a:t>
            </a:r>
            <a:r>
              <a:rPr lang="en-US" sz="3000" i="1" u="sng" dirty="0">
                <a:solidFill>
                  <a:srgbClr val="00B0F0"/>
                </a:solidFill>
              </a:rPr>
              <a:t>Geophysical Service Incorporated v. Encana Corporation</a:t>
            </a:r>
            <a:r>
              <a:rPr lang="en-US" sz="3000" i="1" dirty="0">
                <a:solidFill>
                  <a:schemeClr val="bg1"/>
                </a:solidFill>
              </a:rPr>
              <a:t>, </a:t>
            </a:r>
            <a:r>
              <a:rPr lang="en-US" sz="3000" dirty="0">
                <a:solidFill>
                  <a:schemeClr val="bg1"/>
                </a:solidFill>
              </a:rPr>
              <a:t>2016 ABQB 230</a:t>
            </a:r>
          </a:p>
          <a:p>
            <a:pPr lvl="2">
              <a:lnSpc>
                <a:spcPct val="100000"/>
              </a:lnSpc>
            </a:pPr>
            <a:r>
              <a:rPr lang="en-US" sz="3000" dirty="0" err="1">
                <a:solidFill>
                  <a:schemeClr val="bg1"/>
                </a:solidFill>
              </a:rPr>
              <a:t>Eidsvik</a:t>
            </a:r>
            <a:r>
              <a:rPr lang="en-US" sz="3000" dirty="0">
                <a:solidFill>
                  <a:schemeClr val="bg1"/>
                </a:solidFill>
              </a:rPr>
              <a:t> J. stated that “</a:t>
            </a:r>
            <a:r>
              <a:rPr lang="en-CA" sz="3000" dirty="0">
                <a:solidFill>
                  <a:schemeClr val="bg1"/>
                </a:solidFill>
              </a:rPr>
              <a:t>the </a:t>
            </a:r>
            <a:r>
              <a:rPr lang="en-CA" sz="3000" dirty="0">
                <a:solidFill>
                  <a:srgbClr val="FFFF00"/>
                </a:solidFill>
              </a:rPr>
              <a:t>raw seismic field data and written reports are a literary work </a:t>
            </a:r>
            <a:r>
              <a:rPr lang="en-CA" sz="3000" dirty="0">
                <a:solidFill>
                  <a:srgbClr val="FF0000"/>
                </a:solidFill>
              </a:rPr>
              <a:t>or</a:t>
            </a:r>
            <a:r>
              <a:rPr lang="en-CA" sz="3000" dirty="0">
                <a:solidFill>
                  <a:schemeClr val="bg1"/>
                </a:solidFill>
              </a:rPr>
              <a:t> a </a:t>
            </a:r>
            <a:r>
              <a:rPr lang="en-CA" sz="3000" dirty="0">
                <a:solidFill>
                  <a:srgbClr val="FFFF00"/>
                </a:solidFill>
              </a:rPr>
              <a:t>compilation</a:t>
            </a:r>
            <a:r>
              <a:rPr lang="en-CA" sz="3000" dirty="0">
                <a:solidFill>
                  <a:schemeClr val="bg1"/>
                </a:solidFill>
              </a:rPr>
              <a:t> of a literary work</a:t>
            </a:r>
            <a:r>
              <a:rPr lang="en-US" sz="3000" dirty="0">
                <a:solidFill>
                  <a:schemeClr val="bg1"/>
                </a:solidFill>
              </a:rPr>
              <a:t>” (para. 75) and that “</a:t>
            </a:r>
            <a:r>
              <a:rPr lang="en-CA" sz="3000" dirty="0">
                <a:solidFill>
                  <a:srgbClr val="FF0000"/>
                </a:solidFill>
              </a:rPr>
              <a:t>the seismic sections</a:t>
            </a:r>
            <a:r>
              <a:rPr lang="is-IS" sz="3000" dirty="0">
                <a:solidFill>
                  <a:srgbClr val="FF0000"/>
                </a:solidFill>
              </a:rPr>
              <a:t>…fit within the definition of an artistic work</a:t>
            </a:r>
            <a:r>
              <a:rPr lang="is-IS" sz="3000" dirty="0">
                <a:solidFill>
                  <a:schemeClr val="bg1"/>
                </a:solidFill>
              </a:rPr>
              <a:t>” (para 76).</a:t>
            </a:r>
          </a:p>
        </p:txBody>
      </p:sp>
      <p:sp>
        <p:nvSpPr>
          <p:cNvPr id="4" name="Slide Number Placeholder 3"/>
          <p:cNvSpPr>
            <a:spLocks noGrp="1"/>
          </p:cNvSpPr>
          <p:nvPr>
            <p:ph type="sldNum" sz="quarter" idx="12"/>
          </p:nvPr>
        </p:nvSpPr>
        <p:spPr/>
        <p:txBody>
          <a:bodyPr/>
          <a:lstStyle/>
          <a:p>
            <a:fld id="{600857A6-B069-5747-8C2C-4237D03FF20B}" type="slidenum">
              <a:rPr lang="en-US" smtClean="0"/>
              <a:t>143</a:t>
            </a:fld>
            <a:endParaRPr lang="en-US"/>
          </a:p>
        </p:txBody>
      </p:sp>
    </p:spTree>
    <p:extLst>
      <p:ext uri="{BB962C8B-B14F-4D97-AF65-F5344CB8AC3E}">
        <p14:creationId xmlns:p14="http://schemas.microsoft.com/office/powerpoint/2010/main" val="177875472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p:txBody>
          <a:bodyPr>
            <a:normAutofit fontScale="92500" lnSpcReduction="20000"/>
          </a:bodyPr>
          <a:lstStyle/>
          <a:p>
            <a:pPr marL="0" indent="0">
              <a:lnSpc>
                <a:spcPct val="100000"/>
              </a:lnSpc>
              <a:buNone/>
            </a:pPr>
            <a:r>
              <a:rPr lang="en-US" sz="3900" b="1" dirty="0">
                <a:solidFill>
                  <a:srgbClr val="00B0F0"/>
                </a:solidFill>
              </a:rPr>
              <a:t>Musical works</a:t>
            </a:r>
          </a:p>
          <a:p>
            <a:pPr lvl="1">
              <a:lnSpc>
                <a:spcPct val="100000"/>
              </a:lnSpc>
            </a:pPr>
            <a:r>
              <a:rPr lang="en-US" sz="3900" dirty="0">
                <a:solidFill>
                  <a:srgbClr val="FFFF00"/>
                </a:solidFill>
              </a:rPr>
              <a:t>Any work </a:t>
            </a:r>
            <a:r>
              <a:rPr lang="en-US" sz="3900" dirty="0">
                <a:solidFill>
                  <a:schemeClr val="bg1"/>
                </a:solidFill>
              </a:rPr>
              <a:t>of music or musical composition, </a:t>
            </a:r>
            <a:r>
              <a:rPr lang="en-US" sz="3900" dirty="0">
                <a:solidFill>
                  <a:srgbClr val="FFFF00"/>
                </a:solidFill>
              </a:rPr>
              <a:t>with or without words </a:t>
            </a:r>
            <a:r>
              <a:rPr lang="en-US" sz="3900" dirty="0">
                <a:solidFill>
                  <a:schemeClr val="bg1"/>
                </a:solidFill>
              </a:rPr>
              <a:t>(s. 2 CA)</a:t>
            </a:r>
          </a:p>
          <a:p>
            <a:pPr lvl="1">
              <a:lnSpc>
                <a:spcPct val="100000"/>
              </a:lnSpc>
            </a:pPr>
            <a:r>
              <a:rPr lang="en-US" sz="3900" dirty="0">
                <a:solidFill>
                  <a:srgbClr val="FFFF00"/>
                </a:solidFill>
              </a:rPr>
              <a:t>Prior to 1993</a:t>
            </a:r>
            <a:r>
              <a:rPr lang="en-US" sz="3900" dirty="0">
                <a:solidFill>
                  <a:schemeClr val="bg1"/>
                </a:solidFill>
              </a:rPr>
              <a:t>, </a:t>
            </a:r>
            <a:r>
              <a:rPr lang="en-CA" sz="3900" dirty="0">
                <a:solidFill>
                  <a:schemeClr val="bg1"/>
                </a:solidFill>
              </a:rPr>
              <a:t>a musical work had to be “</a:t>
            </a:r>
            <a:r>
              <a:rPr lang="en-CA" sz="3900" dirty="0">
                <a:solidFill>
                  <a:srgbClr val="FFFF00"/>
                </a:solidFill>
              </a:rPr>
              <a:t>printed</a:t>
            </a:r>
            <a:r>
              <a:rPr lang="en-CA" sz="3900" dirty="0">
                <a:solidFill>
                  <a:schemeClr val="bg1"/>
                </a:solidFill>
              </a:rPr>
              <a:t>, reduced to writing or otherwise graphically produced or reproduced” in order to be protected. </a:t>
            </a:r>
            <a:endParaRPr lang="en-US" sz="3900" dirty="0">
              <a:solidFill>
                <a:schemeClr val="bg1"/>
              </a:solidFill>
            </a:endParaRP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144</a:t>
            </a:fld>
            <a:endParaRPr lang="en-US"/>
          </a:p>
        </p:txBody>
      </p:sp>
    </p:spTree>
    <p:extLst>
      <p:ext uri="{BB962C8B-B14F-4D97-AF65-F5344CB8AC3E}">
        <p14:creationId xmlns:p14="http://schemas.microsoft.com/office/powerpoint/2010/main" val="411302713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D578A450-EB64-7D43-92B0-5FF4A12E5244}"/>
              </a:ext>
            </a:extLst>
          </p:cNvPr>
          <p:cNvPicPr>
            <a:picLocks noChangeAspect="1"/>
          </p:cNvPicPr>
          <p:nvPr/>
        </p:nvPicPr>
        <p:blipFill>
          <a:blip r:embed="rId2"/>
          <a:stretch>
            <a:fillRect/>
          </a:stretch>
        </p:blipFill>
        <p:spPr>
          <a:xfrm>
            <a:off x="1555668" y="233861"/>
            <a:ext cx="6032663" cy="5536305"/>
          </a:xfrm>
          <a:prstGeom prst="rect">
            <a:avLst/>
          </a:prstGeom>
        </p:spPr>
      </p:pic>
      <p:sp>
        <p:nvSpPr>
          <p:cNvPr id="4" name="TextBox 3">
            <a:extLst>
              <a:ext uri="{FF2B5EF4-FFF2-40B4-BE49-F238E27FC236}">
                <a16:creationId xmlns:a16="http://schemas.microsoft.com/office/drawing/2014/main" id="{82B8FF78-08AC-5249-A232-127A74271F8E}"/>
              </a:ext>
            </a:extLst>
          </p:cNvPr>
          <p:cNvSpPr txBox="1"/>
          <p:nvPr/>
        </p:nvSpPr>
        <p:spPr>
          <a:xfrm>
            <a:off x="4571999" y="5854535"/>
            <a:ext cx="825867" cy="369332"/>
          </a:xfrm>
          <a:prstGeom prst="rect">
            <a:avLst/>
          </a:prstGeom>
          <a:noFill/>
        </p:spPr>
        <p:txBody>
          <a:bodyPr wrap="none" rtlCol="0">
            <a:spAutoFit/>
          </a:bodyPr>
          <a:lstStyle/>
          <a:p>
            <a:r>
              <a:rPr lang="en-US" dirty="0">
                <a:solidFill>
                  <a:srgbClr val="FFFF00"/>
                </a:solidFill>
              </a:rPr>
              <a:t>SSRN</a:t>
            </a:r>
          </a:p>
        </p:txBody>
      </p:sp>
    </p:spTree>
    <p:extLst>
      <p:ext uri="{BB962C8B-B14F-4D97-AF65-F5344CB8AC3E}">
        <p14:creationId xmlns:p14="http://schemas.microsoft.com/office/powerpoint/2010/main" val="315333421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2B76D91-4E93-994E-BEA8-A428623E9192}"/>
              </a:ext>
            </a:extLst>
          </p:cNvPr>
          <p:cNvPicPr>
            <a:picLocks noChangeAspect="1"/>
          </p:cNvPicPr>
          <p:nvPr/>
        </p:nvPicPr>
        <p:blipFill>
          <a:blip r:embed="rId2"/>
          <a:stretch>
            <a:fillRect/>
          </a:stretch>
        </p:blipFill>
        <p:spPr>
          <a:xfrm>
            <a:off x="860961" y="523548"/>
            <a:ext cx="7422077" cy="5125744"/>
          </a:xfrm>
          <a:prstGeom prst="rect">
            <a:avLst/>
          </a:prstGeom>
        </p:spPr>
      </p:pic>
    </p:spTree>
    <p:extLst>
      <p:ext uri="{BB962C8B-B14F-4D97-AF65-F5344CB8AC3E}">
        <p14:creationId xmlns:p14="http://schemas.microsoft.com/office/powerpoint/2010/main" val="375822301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solidFill>
                  <a:srgbClr val="FFFF00"/>
                </a:solidFill>
                <a:highlight>
                  <a:srgbClr val="000000"/>
                </a:highlight>
              </a:rPr>
              <a:t>What is copyrightable</a:t>
            </a:r>
          </a:p>
        </p:txBody>
      </p:sp>
      <p:sp>
        <p:nvSpPr>
          <p:cNvPr id="2" name="Content Placeholder 1"/>
          <p:cNvSpPr>
            <a:spLocks noGrp="1"/>
          </p:cNvSpPr>
          <p:nvPr>
            <p:ph idx="1"/>
          </p:nvPr>
        </p:nvSpPr>
        <p:spPr/>
        <p:txBody>
          <a:bodyPr>
            <a:normAutofit/>
          </a:bodyPr>
          <a:lstStyle/>
          <a:p>
            <a:endParaRPr lang="en-CA" dirty="0"/>
          </a:p>
          <a:p>
            <a:endParaRPr lang="en-CA" dirty="0"/>
          </a:p>
          <a:p>
            <a:pPr marL="0" indent="0" algn="ctr">
              <a:buNone/>
            </a:pPr>
            <a:r>
              <a:rPr lang="en-CA" sz="3200" dirty="0">
                <a:solidFill>
                  <a:schemeClr val="bg1"/>
                </a:solidFill>
                <a:highlight>
                  <a:srgbClr val="000000"/>
                </a:highlight>
              </a:rPr>
              <a:t>Is a fireworks display a dramatic work</a:t>
            </a:r>
            <a:r>
              <a:rPr lang="en-CA" sz="3200" dirty="0">
                <a:solidFill>
                  <a:srgbClr val="FF0000"/>
                </a:solidFill>
                <a:highlight>
                  <a:srgbClr val="000000"/>
                </a:highlight>
              </a:rPr>
              <a:t>?</a:t>
            </a:r>
            <a:r>
              <a:rPr lang="en-CA" sz="3200" dirty="0">
                <a:solidFill>
                  <a:schemeClr val="bg1"/>
                </a:solidFill>
                <a:highlight>
                  <a:srgbClr val="000000"/>
                </a:highlight>
              </a:rPr>
              <a:t> </a:t>
            </a:r>
            <a:endParaRPr lang="en-US" sz="3200" dirty="0">
              <a:solidFill>
                <a:schemeClr val="bg1"/>
              </a:solidFill>
              <a:highlight>
                <a:srgbClr val="000000"/>
              </a:highlight>
            </a:endParaRP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147</a:t>
            </a:fld>
            <a:endParaRPr lang="en-US"/>
          </a:p>
        </p:txBody>
      </p:sp>
    </p:spTree>
    <p:extLst>
      <p:ext uri="{BB962C8B-B14F-4D97-AF65-F5344CB8AC3E}">
        <p14:creationId xmlns:p14="http://schemas.microsoft.com/office/powerpoint/2010/main" val="42681153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solidFill>
                  <a:srgbClr val="FFFF00"/>
                </a:solidFill>
              </a:rPr>
              <a:t>What is copyrightable</a:t>
            </a:r>
          </a:p>
        </p:txBody>
      </p:sp>
      <p:sp>
        <p:nvSpPr>
          <p:cNvPr id="2" name="Content Placeholder 1"/>
          <p:cNvSpPr>
            <a:spLocks noGrp="1"/>
          </p:cNvSpPr>
          <p:nvPr>
            <p:ph idx="1"/>
          </p:nvPr>
        </p:nvSpPr>
        <p:spPr/>
        <p:txBody>
          <a:bodyPr>
            <a:normAutofit/>
          </a:bodyPr>
          <a:lstStyle/>
          <a:p>
            <a:endParaRPr lang="en-CA" dirty="0"/>
          </a:p>
          <a:p>
            <a:endParaRPr lang="en-CA" dirty="0"/>
          </a:p>
          <a:p>
            <a:pPr marL="0" indent="0" algn="ctr">
              <a:buNone/>
            </a:pPr>
            <a:r>
              <a:rPr lang="en-CA" sz="3200" dirty="0">
                <a:solidFill>
                  <a:schemeClr val="bg1"/>
                </a:solidFill>
              </a:rPr>
              <a:t>Is John Cage’s 4’33” a musical work</a:t>
            </a:r>
            <a:r>
              <a:rPr lang="en-CA" sz="3200" dirty="0">
                <a:solidFill>
                  <a:srgbClr val="FF0000"/>
                </a:solidFill>
              </a:rPr>
              <a:t>?</a:t>
            </a:r>
            <a:r>
              <a:rPr lang="en-CA" sz="3200" dirty="0">
                <a:solidFill>
                  <a:schemeClr val="bg1"/>
                </a:solidFill>
              </a:rPr>
              <a:t> </a:t>
            </a:r>
            <a:endParaRPr lang="en-US" sz="3200" dirty="0">
              <a:solidFill>
                <a:schemeClr val="bg1"/>
              </a:solidFill>
            </a:endParaRPr>
          </a:p>
          <a:p>
            <a:pPr marL="457200" lvl="1" indent="0" algn="ctr">
              <a:buNone/>
            </a:pPr>
            <a:endParaRPr lang="en-US" dirty="0"/>
          </a:p>
          <a:p>
            <a:pPr marL="457200" lvl="1" indent="0" algn="ctr">
              <a:buNone/>
            </a:pPr>
            <a:endParaRPr lang="en-US" dirty="0"/>
          </a:p>
          <a:p>
            <a:pPr marL="457200" lvl="1" indent="0" algn="ctr">
              <a:buNone/>
            </a:pPr>
            <a:endParaRPr lang="en-US" dirty="0"/>
          </a:p>
          <a:p>
            <a:pPr marL="457200" lvl="1" indent="0" algn="ctr">
              <a:buNone/>
            </a:pPr>
            <a:r>
              <a:rPr lang="en-US" dirty="0">
                <a:hlinkClick r:id="rId3"/>
              </a:rPr>
              <a:t>https://youtu.be/JTEFKFiXSx4</a:t>
            </a:r>
            <a:r>
              <a:rPr lang="en-US" dirty="0"/>
              <a:t> </a:t>
            </a:r>
          </a:p>
        </p:txBody>
      </p:sp>
      <p:sp>
        <p:nvSpPr>
          <p:cNvPr id="4" name="Slide Number Placeholder 3"/>
          <p:cNvSpPr>
            <a:spLocks noGrp="1"/>
          </p:cNvSpPr>
          <p:nvPr>
            <p:ph type="sldNum" sz="quarter" idx="12"/>
          </p:nvPr>
        </p:nvSpPr>
        <p:spPr/>
        <p:txBody>
          <a:bodyPr/>
          <a:lstStyle/>
          <a:p>
            <a:fld id="{600857A6-B069-5747-8C2C-4237D03FF20B}" type="slidenum">
              <a:rPr lang="en-US" smtClean="0"/>
              <a:t>148</a:t>
            </a:fld>
            <a:endParaRPr lang="en-US"/>
          </a:p>
        </p:txBody>
      </p:sp>
    </p:spTree>
    <p:extLst>
      <p:ext uri="{BB962C8B-B14F-4D97-AF65-F5344CB8AC3E}">
        <p14:creationId xmlns:p14="http://schemas.microsoft.com/office/powerpoint/2010/main" val="310790406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piano&#10;&#10;Description automatically generated">
            <a:extLst>
              <a:ext uri="{FF2B5EF4-FFF2-40B4-BE49-F238E27FC236}">
                <a16:creationId xmlns:a16="http://schemas.microsoft.com/office/drawing/2014/main" id="{A9E61756-3E1C-7744-BF85-7EAA880A78E7}"/>
              </a:ext>
            </a:extLst>
          </p:cNvPr>
          <p:cNvPicPr>
            <a:picLocks noChangeAspect="1"/>
          </p:cNvPicPr>
          <p:nvPr/>
        </p:nvPicPr>
        <p:blipFill>
          <a:blip r:embed="rId2"/>
          <a:stretch>
            <a:fillRect/>
          </a:stretch>
        </p:blipFill>
        <p:spPr>
          <a:xfrm>
            <a:off x="1155032" y="407774"/>
            <a:ext cx="6833936" cy="5263978"/>
          </a:xfrm>
          <a:prstGeom prst="rect">
            <a:avLst/>
          </a:prstGeom>
        </p:spPr>
      </p:pic>
    </p:spTree>
    <p:extLst>
      <p:ext uri="{BB962C8B-B14F-4D97-AF65-F5344CB8AC3E}">
        <p14:creationId xmlns:p14="http://schemas.microsoft.com/office/powerpoint/2010/main" val="178800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D0E5A-3016-C542-B3FE-C16284CC650D}"/>
              </a:ext>
            </a:extLst>
          </p:cNvPr>
          <p:cNvSpPr>
            <a:spLocks noGrp="1"/>
          </p:cNvSpPr>
          <p:nvPr>
            <p:ph sz="quarter" idx="10"/>
          </p:nvPr>
        </p:nvSpPr>
        <p:spPr>
          <a:xfrm>
            <a:off x="457200" y="1336428"/>
            <a:ext cx="8229600" cy="4185144"/>
          </a:xfrm>
        </p:spPr>
        <p:txBody>
          <a:bodyPr/>
          <a:lstStyle/>
          <a:p>
            <a:pPr marL="0" indent="0" algn="ctr">
              <a:buNone/>
            </a:pPr>
            <a:r>
              <a:rPr lang="en-US" sz="9600" dirty="0">
                <a:solidFill>
                  <a:schemeClr val="bg1"/>
                </a:solidFill>
                <a:latin typeface="American Typewriter"/>
                <a:cs typeface="American Typewriter"/>
              </a:rPr>
              <a:t>News of </a:t>
            </a:r>
          </a:p>
          <a:p>
            <a:pPr marL="0" indent="0" algn="ctr">
              <a:buNone/>
            </a:pPr>
            <a:r>
              <a:rPr lang="en-US" sz="9600" dirty="0">
                <a:solidFill>
                  <a:schemeClr val="bg1"/>
                </a:solidFill>
                <a:latin typeface="American Typewriter"/>
                <a:cs typeface="American Typewriter"/>
              </a:rPr>
              <a:t>the Week</a:t>
            </a:r>
            <a:r>
              <a:rPr lang="en-US" sz="9600" dirty="0">
                <a:solidFill>
                  <a:srgbClr val="FFFF00"/>
                </a:solidFill>
                <a:latin typeface="American Typewriter"/>
                <a:cs typeface="American Typewriter"/>
              </a:rPr>
              <a:t>s</a:t>
            </a:r>
          </a:p>
          <a:p>
            <a:pPr marL="0" indent="0">
              <a:buNone/>
            </a:pPr>
            <a:endParaRPr lang="en-US" dirty="0"/>
          </a:p>
        </p:txBody>
      </p:sp>
    </p:spTree>
    <p:extLst>
      <p:ext uri="{BB962C8B-B14F-4D97-AF65-F5344CB8AC3E}">
        <p14:creationId xmlns:p14="http://schemas.microsoft.com/office/powerpoint/2010/main" val="291865052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r>
              <a:rPr lang="en-US" b="1" dirty="0">
                <a:solidFill>
                  <a:srgbClr val="FF0000"/>
                </a:solidFill>
              </a:rPr>
              <a:t>?</a:t>
            </a:r>
          </a:p>
        </p:txBody>
      </p:sp>
      <p:sp>
        <p:nvSpPr>
          <p:cNvPr id="2" name="Content Placeholder 1"/>
          <p:cNvSpPr>
            <a:spLocks noGrp="1"/>
          </p:cNvSpPr>
          <p:nvPr>
            <p:ph idx="1"/>
          </p:nvPr>
        </p:nvSpPr>
        <p:spPr/>
        <p:txBody>
          <a:bodyPr>
            <a:normAutofit/>
          </a:bodyPr>
          <a:lstStyle/>
          <a:p>
            <a:pPr>
              <a:lnSpc>
                <a:spcPct val="100000"/>
              </a:lnSpc>
            </a:pPr>
            <a:r>
              <a:rPr lang="en-CA" sz="3200" dirty="0">
                <a:solidFill>
                  <a:srgbClr val="FFFF00"/>
                </a:solidFill>
              </a:rPr>
              <a:t>Should additional categories of works be added to the Copyright Act</a:t>
            </a:r>
            <a:r>
              <a:rPr lang="en-CA" sz="3200" dirty="0">
                <a:solidFill>
                  <a:srgbClr val="FF0000"/>
                </a:solidFill>
              </a:rPr>
              <a:t>?</a:t>
            </a:r>
            <a:r>
              <a:rPr lang="en-CA" sz="3200" dirty="0">
                <a:solidFill>
                  <a:schemeClr val="bg1"/>
                </a:solidFill>
              </a:rPr>
              <a:t> If so, what </a:t>
            </a:r>
            <a:r>
              <a:rPr lang="en-CA" sz="3200" dirty="0">
                <a:solidFill>
                  <a:srgbClr val="FFFF00"/>
                </a:solidFill>
              </a:rPr>
              <a:t>categories of works would you add</a:t>
            </a:r>
            <a:r>
              <a:rPr lang="en-CA" sz="3200" dirty="0">
                <a:solidFill>
                  <a:schemeClr val="bg1"/>
                </a:solidFill>
              </a:rPr>
              <a:t>, and why? </a:t>
            </a:r>
          </a:p>
          <a:p>
            <a:pPr>
              <a:lnSpc>
                <a:spcPct val="100000"/>
              </a:lnSpc>
            </a:pPr>
            <a:r>
              <a:rPr lang="en-CA" sz="3200" dirty="0">
                <a:solidFill>
                  <a:schemeClr val="bg1"/>
                </a:solidFill>
              </a:rPr>
              <a:t>Should the concept of </a:t>
            </a:r>
            <a:r>
              <a:rPr lang="en-CA" sz="3200" dirty="0">
                <a:solidFill>
                  <a:srgbClr val="FFFF00"/>
                </a:solidFill>
              </a:rPr>
              <a:t>categories of works be discarded entirely</a:t>
            </a:r>
            <a:r>
              <a:rPr lang="en-CA" sz="3200" dirty="0">
                <a:solidFill>
                  <a:schemeClr val="bg1"/>
                </a:solidFill>
              </a:rPr>
              <a:t>? Why or why not? </a:t>
            </a:r>
          </a:p>
          <a:p>
            <a:pPr>
              <a:lnSpc>
                <a:spcPct val="100000"/>
              </a:lnSpc>
            </a:pPr>
            <a:r>
              <a:rPr lang="en-CA" sz="3200" dirty="0">
                <a:solidFill>
                  <a:schemeClr val="bg1"/>
                </a:solidFill>
              </a:rPr>
              <a:t>Should “</a:t>
            </a:r>
            <a:r>
              <a:rPr lang="en-CA" sz="3200" dirty="0">
                <a:solidFill>
                  <a:srgbClr val="FFFF00"/>
                </a:solidFill>
              </a:rPr>
              <a:t>intentionality</a:t>
            </a:r>
            <a:r>
              <a:rPr lang="en-CA" sz="3200" dirty="0">
                <a:solidFill>
                  <a:schemeClr val="bg1"/>
                </a:solidFill>
              </a:rPr>
              <a:t>” (that you intend your work to be copyright) be added to the copyright act</a:t>
            </a:r>
            <a:r>
              <a:rPr lang="en-CA" sz="3200" dirty="0">
                <a:solidFill>
                  <a:srgbClr val="FF0000"/>
                </a:solidFill>
              </a:rPr>
              <a:t>?</a:t>
            </a:r>
            <a:endParaRPr lang="en-US" sz="3200" dirty="0">
              <a:solidFill>
                <a:srgbClr val="FF0000"/>
              </a:solidFill>
            </a:endParaRP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150</a:t>
            </a:fld>
            <a:endParaRPr lang="en-US"/>
          </a:p>
        </p:txBody>
      </p:sp>
    </p:spTree>
    <p:extLst>
      <p:ext uri="{BB962C8B-B14F-4D97-AF65-F5344CB8AC3E}">
        <p14:creationId xmlns:p14="http://schemas.microsoft.com/office/powerpoint/2010/main" val="232063172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236429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20264645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68"/>
            <a:ext cx="8229600" cy="1227125"/>
          </a:xfrm>
        </p:spPr>
        <p:txBody>
          <a:bodyPr>
            <a:noAutofit/>
          </a:bodyPr>
          <a:lstStyle/>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Coming Soon</a:t>
            </a:r>
          </a:p>
        </p:txBody>
      </p:sp>
      <p:sp>
        <p:nvSpPr>
          <p:cNvPr id="3" name="Content Placeholder 2"/>
          <p:cNvSpPr>
            <a:spLocks noGrp="1"/>
          </p:cNvSpPr>
          <p:nvPr>
            <p:ph sz="quarter" idx="10"/>
          </p:nvPr>
        </p:nvSpPr>
        <p:spPr>
          <a:xfrm>
            <a:off x="160867" y="1543792"/>
            <a:ext cx="8844993" cy="4182341"/>
          </a:xfrm>
        </p:spPr>
        <p:txBody>
          <a:bodyPr>
            <a:normAutofit/>
          </a:bodyPr>
          <a:lstStyle/>
          <a:p>
            <a:pPr marL="0" indent="0" algn="ctr">
              <a:buNone/>
            </a:pPr>
            <a:r>
              <a:rPr lang="en-CA" sz="6000" dirty="0">
                <a:solidFill>
                  <a:schemeClr val="bg1"/>
                </a:solidFill>
              </a:rPr>
              <a:t>“Rights of Copyright Owners”</a:t>
            </a:r>
          </a:p>
          <a:p>
            <a:pPr marL="0" indent="0" algn="ctr">
              <a:buNone/>
            </a:pPr>
            <a:r>
              <a:rPr lang="en-US" sz="3600" dirty="0">
                <a:solidFill>
                  <a:srgbClr val="FFFF00"/>
                </a:solidFill>
              </a:rPr>
              <a:t>What rights should be part of the bundle of rights of copyright owners? </a:t>
            </a:r>
          </a:p>
          <a:p>
            <a:pPr marL="0" indent="0" algn="ctr">
              <a:buNone/>
            </a:pPr>
            <a:endParaRPr lang="en-US" sz="6000" dirty="0">
              <a:solidFill>
                <a:schemeClr val="bg1"/>
              </a:solidFill>
            </a:endParaRPr>
          </a:p>
        </p:txBody>
      </p:sp>
      <p:pic>
        <p:nvPicPr>
          <p:cNvPr id="5" name="Picture 4">
            <a:extLst>
              <a:ext uri="{FF2B5EF4-FFF2-40B4-BE49-F238E27FC236}">
                <a16:creationId xmlns:a16="http://schemas.microsoft.com/office/drawing/2014/main" id="{32B27E4D-DB66-B246-9585-ABE05B2E31B3}"/>
              </a:ext>
            </a:extLst>
          </p:cNvPr>
          <p:cNvPicPr>
            <a:picLocks noChangeAspect="1"/>
          </p:cNvPicPr>
          <p:nvPr/>
        </p:nvPicPr>
        <p:blipFill>
          <a:blip r:embed="rId2"/>
          <a:stretch>
            <a:fillRect/>
          </a:stretch>
        </p:blipFill>
        <p:spPr>
          <a:xfrm>
            <a:off x="3181023" y="4310743"/>
            <a:ext cx="2781953" cy="1557894"/>
          </a:xfrm>
          <a:prstGeom prst="rect">
            <a:avLst/>
          </a:prstGeom>
        </p:spPr>
      </p:pic>
    </p:spTree>
    <p:extLst>
      <p:ext uri="{BB962C8B-B14F-4D97-AF65-F5344CB8AC3E}">
        <p14:creationId xmlns:p14="http://schemas.microsoft.com/office/powerpoint/2010/main" val="258333792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69076" y="593766"/>
            <a:ext cx="8229600" cy="5322373"/>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400" dirty="0">
                <a:solidFill>
                  <a:srgbClr val="FFFF00"/>
                </a:solidFill>
                <a:latin typeface="Apple Chancery" charset="0"/>
                <a:ea typeface="Apple Chancery" charset="0"/>
                <a:cs typeface="Apple Chancery" charset="0"/>
              </a:rPr>
              <a:t>SEE YOU NEXT WEEK</a:t>
            </a:r>
            <a:r>
              <a:rPr lang="en-US" sz="10400" dirty="0">
                <a:solidFill>
                  <a:srgbClr val="FF0000"/>
                </a:solidFill>
                <a:latin typeface="Apple Chancery" charset="0"/>
                <a:ea typeface="Apple Chancery" charset="0"/>
                <a:cs typeface="Apple Chancery" charset="0"/>
              </a:rPr>
              <a:t>!</a:t>
            </a:r>
          </a:p>
        </p:txBody>
      </p:sp>
    </p:spTree>
    <p:extLst>
      <p:ext uri="{BB962C8B-B14F-4D97-AF65-F5344CB8AC3E}">
        <p14:creationId xmlns:p14="http://schemas.microsoft.com/office/powerpoint/2010/main" val="32839808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pPr algn="ctr"/>
            <a:r>
              <a:rPr lang="en-US" sz="48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a:solidFill>
                  <a:schemeClr val="bg1"/>
                </a:solidFill>
                <a:latin typeface="+mn-lt"/>
                <a:cs typeface="Times New Roman"/>
              </a:rPr>
              <a:t>          </a:t>
            </a:r>
            <a:endParaRPr lang="en-US" sz="3200" dirty="0">
              <a:solidFill>
                <a:schemeClr val="bg1"/>
              </a:solidFill>
              <a:latin typeface="+mn-lt"/>
              <a:cs typeface="Times New Roman"/>
            </a:endParaRPr>
          </a:p>
          <a:p>
            <a:pPr marL="0" indent="0">
              <a:buNone/>
            </a:pPr>
            <a:r>
              <a:rPr lang="en-US" dirty="0"/>
              <a:t> </a:t>
            </a:r>
          </a:p>
        </p:txBody>
      </p:sp>
      <p:pic>
        <p:nvPicPr>
          <p:cNvPr id="6" name="Content Placeholder 3" descr="cat-1382015906Wuw.jpg"/>
          <p:cNvPicPr>
            <a:picLocks noChangeAspect="1"/>
          </p:cNvPicPr>
          <p:nvPr/>
        </p:nvPicPr>
        <p:blipFill rotWithShape="1">
          <a:blip r:embed="rId2">
            <a:extLst>
              <a:ext uri="{28A0092B-C50C-407E-A947-70E740481C1C}">
                <a14:useLocalDpi xmlns:a14="http://schemas.microsoft.com/office/drawing/2010/main" val="0"/>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337256212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CD4E67-81EB-DA46-A659-3E51151D4C79}"/>
              </a:ext>
            </a:extLst>
          </p:cNvPr>
          <p:cNvSpPr>
            <a:spLocks noGrp="1"/>
          </p:cNvSpPr>
          <p:nvPr>
            <p:ph sz="quarter" idx="10"/>
          </p:nvPr>
        </p:nvSpPr>
        <p:spPr>
          <a:xfrm>
            <a:off x="457200" y="2201332"/>
            <a:ext cx="8229600" cy="3524801"/>
          </a:xfrm>
        </p:spPr>
        <p:txBody>
          <a:bodyPr/>
          <a:lstStyle/>
          <a:p>
            <a:pPr marL="0" indent="0" algn="ctr" fontAlgn="base">
              <a:buNone/>
            </a:pPr>
            <a:r>
              <a:rPr lang="en-CA" i="1" dirty="0">
                <a:solidFill>
                  <a:schemeClr val="bg1"/>
                </a:solidFill>
              </a:rPr>
              <a:t>In learning you will teach</a:t>
            </a:r>
          </a:p>
          <a:p>
            <a:pPr marL="0" indent="0" algn="ctr" fontAlgn="base">
              <a:buNone/>
            </a:pPr>
            <a:r>
              <a:rPr lang="en-CA" i="1" dirty="0">
                <a:solidFill>
                  <a:schemeClr val="bg1"/>
                </a:solidFill>
              </a:rPr>
              <a:t>And in teaching you will learn</a:t>
            </a:r>
          </a:p>
          <a:p>
            <a:pPr marL="0" indent="0" algn="ctr">
              <a:buNone/>
            </a:pPr>
            <a:endParaRPr lang="en-US" dirty="0"/>
          </a:p>
          <a:p>
            <a:pPr marL="0" indent="0" algn="ctr">
              <a:buNone/>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extLst>
      <p:ext uri="{BB962C8B-B14F-4D97-AF65-F5344CB8AC3E}">
        <p14:creationId xmlns:p14="http://schemas.microsoft.com/office/powerpoint/2010/main" val="78532266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078"/>
            <a:ext cx="8229600" cy="1016000"/>
          </a:xfrm>
        </p:spPr>
        <p:txBody>
          <a:bodyPr>
            <a:normAutofit/>
          </a:bodyPr>
          <a:lstStyle/>
          <a:p>
            <a:pPr algn="ctr"/>
            <a:r>
              <a:rPr lang="en-US" sz="5400" b="1" dirty="0">
                <a:solidFill>
                  <a:srgbClr val="FFFFFF"/>
                </a:solidFill>
                <a:latin typeface="Arial"/>
                <a:cs typeface="Arial"/>
              </a:rPr>
              <a:t> </a:t>
            </a:r>
            <a:r>
              <a:rPr lang="en-US" b="1" dirty="0">
                <a:solidFill>
                  <a:srgbClr val="FFFF00"/>
                </a:solidFill>
                <a:latin typeface="+mn-lt"/>
                <a:cs typeface="Arial"/>
              </a:rPr>
              <a:t>Our Academic Partners</a:t>
            </a:r>
            <a:r>
              <a:rPr lang="en-US" b="1" dirty="0">
                <a:solidFill>
                  <a:srgbClr val="FFFF00"/>
                </a:solidFill>
                <a:latin typeface="Arial"/>
                <a:cs typeface="Arial"/>
              </a:rPr>
              <a:t> </a:t>
            </a:r>
          </a:p>
        </p:txBody>
      </p:sp>
      <p:pic>
        <p:nvPicPr>
          <p:cNvPr id="10" name="Picture 9"/>
          <p:cNvPicPr>
            <a:picLocks noChangeAspect="1"/>
          </p:cNvPicPr>
          <p:nvPr/>
        </p:nvPicPr>
        <p:blipFill>
          <a:blip r:embed="rId2"/>
          <a:stretch>
            <a:fillRect/>
          </a:stretch>
        </p:blipFill>
        <p:spPr>
          <a:xfrm>
            <a:off x="446536" y="2526632"/>
            <a:ext cx="8210484" cy="1225445"/>
          </a:xfrm>
          <a:prstGeom prst="rect">
            <a:avLst/>
          </a:prstGeom>
        </p:spPr>
      </p:pic>
    </p:spTree>
    <p:extLst>
      <p:ext uri="{BB962C8B-B14F-4D97-AF65-F5344CB8AC3E}">
        <p14:creationId xmlns:p14="http://schemas.microsoft.com/office/powerpoint/2010/main" val="18682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website&#10;&#10;Description automatically generated">
            <a:extLst>
              <a:ext uri="{FF2B5EF4-FFF2-40B4-BE49-F238E27FC236}">
                <a16:creationId xmlns:a16="http://schemas.microsoft.com/office/drawing/2014/main" id="{52D1CDAE-F66A-D548-87C5-B20C9E023BE5}"/>
              </a:ext>
            </a:extLst>
          </p:cNvPr>
          <p:cNvPicPr>
            <a:picLocks noChangeAspect="1"/>
          </p:cNvPicPr>
          <p:nvPr/>
        </p:nvPicPr>
        <p:blipFill>
          <a:blip r:embed="rId2"/>
          <a:stretch>
            <a:fillRect/>
          </a:stretch>
        </p:blipFill>
        <p:spPr>
          <a:xfrm>
            <a:off x="2016024" y="294290"/>
            <a:ext cx="5111951" cy="5408296"/>
          </a:xfrm>
          <a:prstGeom prst="rect">
            <a:avLst/>
          </a:prstGeom>
        </p:spPr>
      </p:pic>
    </p:spTree>
    <p:extLst>
      <p:ext uri="{BB962C8B-B14F-4D97-AF65-F5344CB8AC3E}">
        <p14:creationId xmlns:p14="http://schemas.microsoft.com/office/powerpoint/2010/main" val="3255464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F8C8A6F5-D719-FD49-983B-FE92F1FA6FA1}"/>
              </a:ext>
            </a:extLst>
          </p:cNvPr>
          <p:cNvPicPr>
            <a:picLocks noChangeAspect="1"/>
          </p:cNvPicPr>
          <p:nvPr/>
        </p:nvPicPr>
        <p:blipFill>
          <a:blip r:embed="rId2"/>
          <a:stretch>
            <a:fillRect/>
          </a:stretch>
        </p:blipFill>
        <p:spPr>
          <a:xfrm>
            <a:off x="1944324" y="451944"/>
            <a:ext cx="5255352" cy="5150069"/>
          </a:xfrm>
          <a:prstGeom prst="rect">
            <a:avLst/>
          </a:prstGeom>
        </p:spPr>
      </p:pic>
    </p:spTree>
    <p:extLst>
      <p:ext uri="{BB962C8B-B14F-4D97-AF65-F5344CB8AC3E}">
        <p14:creationId xmlns:p14="http://schemas.microsoft.com/office/powerpoint/2010/main" val="2699320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ECE06B49-DC7E-764A-9807-06EB56195CB5}"/>
              </a:ext>
            </a:extLst>
          </p:cNvPr>
          <p:cNvPicPr>
            <a:picLocks noChangeAspect="1"/>
          </p:cNvPicPr>
          <p:nvPr/>
        </p:nvPicPr>
        <p:blipFill>
          <a:blip r:embed="rId2"/>
          <a:stretch>
            <a:fillRect/>
          </a:stretch>
        </p:blipFill>
        <p:spPr>
          <a:xfrm>
            <a:off x="1890953" y="252248"/>
            <a:ext cx="5362094" cy="5507421"/>
          </a:xfrm>
          <a:prstGeom prst="rect">
            <a:avLst/>
          </a:prstGeom>
        </p:spPr>
      </p:pic>
    </p:spTree>
    <p:extLst>
      <p:ext uri="{BB962C8B-B14F-4D97-AF65-F5344CB8AC3E}">
        <p14:creationId xmlns:p14="http://schemas.microsoft.com/office/powerpoint/2010/main" val="3312844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CB55F3B0-1ABE-8945-8478-4C9542C8C949}"/>
              </a:ext>
            </a:extLst>
          </p:cNvPr>
          <p:cNvPicPr>
            <a:picLocks noChangeAspect="1"/>
          </p:cNvPicPr>
          <p:nvPr/>
        </p:nvPicPr>
        <p:blipFill>
          <a:blip r:embed="rId2"/>
          <a:stretch>
            <a:fillRect/>
          </a:stretch>
        </p:blipFill>
        <p:spPr>
          <a:xfrm>
            <a:off x="1777142" y="283779"/>
            <a:ext cx="5589715" cy="5433848"/>
          </a:xfrm>
          <a:prstGeom prst="rect">
            <a:avLst/>
          </a:prstGeom>
        </p:spPr>
      </p:pic>
    </p:spTree>
    <p:extLst>
      <p:ext uri="{BB962C8B-B14F-4D97-AF65-F5344CB8AC3E}">
        <p14:creationId xmlns:p14="http://schemas.microsoft.com/office/powerpoint/2010/main" val="1564615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30629" y="1946468"/>
            <a:ext cx="8875231" cy="3779665"/>
          </a:xfrm>
        </p:spPr>
        <p:txBody>
          <a:bodyPr>
            <a:normAutofit/>
          </a:bodyPr>
          <a:lstStyle/>
          <a:p>
            <a:pPr marL="0" indent="0" algn="ctr">
              <a:buNone/>
            </a:pPr>
            <a:r>
              <a:rPr lang="en-US" sz="1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Stuff</a:t>
            </a:r>
            <a:endParaRPr lang="en-US" sz="14500" dirty="0"/>
          </a:p>
        </p:txBody>
      </p:sp>
    </p:spTree>
    <p:extLst>
      <p:ext uri="{BB962C8B-B14F-4D97-AF65-F5344CB8AC3E}">
        <p14:creationId xmlns:p14="http://schemas.microsoft.com/office/powerpoint/2010/main" val="228873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E273213-B3F4-744B-8934-C276E3615359}"/>
              </a:ext>
            </a:extLst>
          </p:cNvPr>
          <p:cNvPicPr>
            <a:picLocks noChangeAspect="1"/>
          </p:cNvPicPr>
          <p:nvPr/>
        </p:nvPicPr>
        <p:blipFill>
          <a:blip r:embed="rId2"/>
          <a:stretch>
            <a:fillRect/>
          </a:stretch>
        </p:blipFill>
        <p:spPr>
          <a:xfrm>
            <a:off x="2467492" y="199696"/>
            <a:ext cx="4209016" cy="5686939"/>
          </a:xfrm>
          <a:prstGeom prst="rect">
            <a:avLst/>
          </a:prstGeom>
        </p:spPr>
      </p:pic>
    </p:spTree>
    <p:extLst>
      <p:ext uri="{BB962C8B-B14F-4D97-AF65-F5344CB8AC3E}">
        <p14:creationId xmlns:p14="http://schemas.microsoft.com/office/powerpoint/2010/main" val="273599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website&#10;&#10;Description automatically generated">
            <a:extLst>
              <a:ext uri="{FF2B5EF4-FFF2-40B4-BE49-F238E27FC236}">
                <a16:creationId xmlns:a16="http://schemas.microsoft.com/office/drawing/2014/main" id="{3AFDACC8-5D17-D147-976B-F682D3F9D514}"/>
              </a:ext>
            </a:extLst>
          </p:cNvPr>
          <p:cNvPicPr>
            <a:picLocks noChangeAspect="1"/>
          </p:cNvPicPr>
          <p:nvPr/>
        </p:nvPicPr>
        <p:blipFill>
          <a:blip r:embed="rId2"/>
          <a:stretch>
            <a:fillRect/>
          </a:stretch>
        </p:blipFill>
        <p:spPr>
          <a:xfrm>
            <a:off x="974048" y="210207"/>
            <a:ext cx="7195903" cy="5594342"/>
          </a:xfrm>
          <a:prstGeom prst="rect">
            <a:avLst/>
          </a:prstGeom>
        </p:spPr>
      </p:pic>
    </p:spTree>
    <p:extLst>
      <p:ext uri="{BB962C8B-B14F-4D97-AF65-F5344CB8AC3E}">
        <p14:creationId xmlns:p14="http://schemas.microsoft.com/office/powerpoint/2010/main" val="1404152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B2E237F-3A72-D942-BE7C-A40DEFBEDBD9}"/>
              </a:ext>
            </a:extLst>
          </p:cNvPr>
          <p:cNvPicPr>
            <a:picLocks noChangeAspect="1"/>
          </p:cNvPicPr>
          <p:nvPr/>
        </p:nvPicPr>
        <p:blipFill>
          <a:blip r:embed="rId2"/>
          <a:stretch>
            <a:fillRect/>
          </a:stretch>
        </p:blipFill>
        <p:spPr>
          <a:xfrm>
            <a:off x="311150" y="419319"/>
            <a:ext cx="8521700" cy="5346700"/>
          </a:xfrm>
          <a:prstGeom prst="rect">
            <a:avLst/>
          </a:prstGeom>
        </p:spPr>
      </p:pic>
    </p:spTree>
    <p:extLst>
      <p:ext uri="{BB962C8B-B14F-4D97-AF65-F5344CB8AC3E}">
        <p14:creationId xmlns:p14="http://schemas.microsoft.com/office/powerpoint/2010/main" val="3677107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DF2D3872-AB89-3542-B698-887114531133}"/>
              </a:ext>
            </a:extLst>
          </p:cNvPr>
          <p:cNvPicPr>
            <a:picLocks noChangeAspect="1"/>
          </p:cNvPicPr>
          <p:nvPr/>
        </p:nvPicPr>
        <p:blipFill>
          <a:blip r:embed="rId2"/>
          <a:stretch>
            <a:fillRect/>
          </a:stretch>
        </p:blipFill>
        <p:spPr>
          <a:xfrm>
            <a:off x="2588743" y="189186"/>
            <a:ext cx="3966513" cy="5675586"/>
          </a:xfrm>
          <a:prstGeom prst="rect">
            <a:avLst/>
          </a:prstGeom>
        </p:spPr>
      </p:pic>
    </p:spTree>
    <p:extLst>
      <p:ext uri="{BB962C8B-B14F-4D97-AF65-F5344CB8AC3E}">
        <p14:creationId xmlns:p14="http://schemas.microsoft.com/office/powerpoint/2010/main" val="499173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403035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450374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0DF17B-1789-7349-B306-747C266E6148}"/>
              </a:ext>
            </a:extLst>
          </p:cNvPr>
          <p:cNvSpPr>
            <a:spLocks noGrp="1"/>
          </p:cNvSpPr>
          <p:nvPr>
            <p:ph sz="quarter" idx="10"/>
          </p:nvPr>
        </p:nvSpPr>
        <p:spPr>
          <a:xfrm>
            <a:off x="457200" y="2953407"/>
            <a:ext cx="8229600" cy="2772727"/>
          </a:xfrm>
        </p:spPr>
        <p:txBody>
          <a:bodyPr/>
          <a:lstStyle/>
          <a:p>
            <a:pPr marL="0" indent="0" algn="ctr">
              <a:buNone/>
            </a:pPr>
            <a:r>
              <a:rPr lang="en-US" dirty="0">
                <a:solidFill>
                  <a:schemeClr val="bg1"/>
                </a:solidFill>
              </a:rPr>
              <a:t>Have you thought about</a:t>
            </a:r>
            <a:r>
              <a:rPr lang="en-US" dirty="0">
                <a:solidFill>
                  <a:srgbClr val="FF0000"/>
                </a:solidFill>
              </a:rPr>
              <a:t>?</a:t>
            </a:r>
            <a:r>
              <a:rPr lang="en-US" dirty="0">
                <a:solidFill>
                  <a:schemeClr val="bg1"/>
                </a:solidFill>
              </a:rPr>
              <a:t> </a:t>
            </a:r>
            <a:r>
              <a:rPr lang="en-US" dirty="0">
                <a:solidFill>
                  <a:srgbClr val="FFFF00"/>
                </a:solidFill>
              </a:rPr>
              <a:t>…</a:t>
            </a:r>
          </a:p>
        </p:txBody>
      </p:sp>
    </p:spTree>
    <p:extLst>
      <p:ext uri="{BB962C8B-B14F-4D97-AF65-F5344CB8AC3E}">
        <p14:creationId xmlns:p14="http://schemas.microsoft.com/office/powerpoint/2010/main" val="4239288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3384D-BDCB-4847-B7E3-3C54DEBBF272}"/>
              </a:ext>
            </a:extLst>
          </p:cNvPr>
          <p:cNvPicPr>
            <a:picLocks noChangeAspect="1"/>
          </p:cNvPicPr>
          <p:nvPr/>
        </p:nvPicPr>
        <p:blipFill rotWithShape="1">
          <a:blip r:embed="rId2"/>
          <a:srcRect l="29833" r="29833"/>
          <a:stretch/>
        </p:blipFill>
        <p:spPr>
          <a:xfrm>
            <a:off x="2484087" y="170555"/>
            <a:ext cx="4175826" cy="5696845"/>
          </a:xfrm>
          <a:prstGeom prst="rect">
            <a:avLst/>
          </a:prstGeom>
        </p:spPr>
      </p:pic>
    </p:spTree>
    <p:extLst>
      <p:ext uri="{BB962C8B-B14F-4D97-AF65-F5344CB8AC3E}">
        <p14:creationId xmlns:p14="http://schemas.microsoft.com/office/powerpoint/2010/main" val="712303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740728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09935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1613-7F8F-E246-A0C2-9BA83B1081F1}"/>
              </a:ext>
            </a:extLst>
          </p:cNvPr>
          <p:cNvSpPr>
            <a:spLocks noGrp="1"/>
          </p:cNvSpPr>
          <p:nvPr>
            <p:ph type="title"/>
          </p:nvPr>
        </p:nvSpPr>
        <p:spPr>
          <a:xfrm>
            <a:off x="457200" y="0"/>
            <a:ext cx="8229600" cy="1016000"/>
          </a:xfrm>
        </p:spPr>
        <p:txBody>
          <a:bodyPr/>
          <a:lstStyle/>
          <a:p>
            <a:pPr algn="ctr"/>
            <a:r>
              <a:rPr lang="en-US" dirty="0">
                <a:solidFill>
                  <a:schemeClr val="bg1"/>
                </a:solidFill>
              </a:rPr>
              <a:t>Any Questions</a:t>
            </a:r>
            <a:r>
              <a:rPr lang="en-US" dirty="0">
                <a:solidFill>
                  <a:srgbClr val="FFFF00"/>
                </a:solidFill>
              </a:rPr>
              <a:t>?</a:t>
            </a:r>
            <a:r>
              <a:rPr lang="en-US" dirty="0">
                <a:solidFill>
                  <a:srgbClr val="FF0000"/>
                </a:solidFill>
              </a:rPr>
              <a:t>…</a:t>
            </a:r>
          </a:p>
        </p:txBody>
      </p:sp>
      <p:pic>
        <p:nvPicPr>
          <p:cNvPr id="4" name="Picture 3" descr="Graphical user interface, text, application, email&#10;&#10;Description automatically generated">
            <a:extLst>
              <a:ext uri="{FF2B5EF4-FFF2-40B4-BE49-F238E27FC236}">
                <a16:creationId xmlns:a16="http://schemas.microsoft.com/office/drawing/2014/main" id="{14BB107A-1E4B-5F4F-B3B3-3FCA56D8383C}"/>
              </a:ext>
            </a:extLst>
          </p:cNvPr>
          <p:cNvPicPr>
            <a:picLocks noChangeAspect="1"/>
          </p:cNvPicPr>
          <p:nvPr/>
        </p:nvPicPr>
        <p:blipFill>
          <a:blip r:embed="rId2"/>
          <a:stretch>
            <a:fillRect/>
          </a:stretch>
        </p:blipFill>
        <p:spPr>
          <a:xfrm>
            <a:off x="2306107" y="1031283"/>
            <a:ext cx="4241838" cy="4795434"/>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D937378-6ED9-2448-82B2-DA30ED7AD12A}"/>
                  </a:ext>
                </a:extLst>
              </p14:cNvPr>
              <p14:cNvContentPartPr/>
              <p14:nvPr/>
            </p14:nvContentPartPr>
            <p14:xfrm>
              <a:off x="4274706" y="1819043"/>
              <a:ext cx="639720" cy="338040"/>
            </p14:xfrm>
          </p:contentPart>
        </mc:Choice>
        <mc:Fallback xmlns="">
          <p:pic>
            <p:nvPicPr>
              <p:cNvPr id="6" name="Ink 5">
                <a:extLst>
                  <a:ext uri="{FF2B5EF4-FFF2-40B4-BE49-F238E27FC236}">
                    <a16:creationId xmlns:a16="http://schemas.microsoft.com/office/drawing/2014/main" id="{7D937378-6ED9-2448-82B2-DA30ED7AD12A}"/>
                  </a:ext>
                </a:extLst>
              </p:cNvPr>
              <p:cNvPicPr/>
              <p:nvPr/>
            </p:nvPicPr>
            <p:blipFill>
              <a:blip r:embed="rId4"/>
              <a:stretch>
                <a:fillRect/>
              </a:stretch>
            </p:blipFill>
            <p:spPr>
              <a:xfrm>
                <a:off x="4266066" y="1810403"/>
                <a:ext cx="657360" cy="355680"/>
              </a:xfrm>
              <a:prstGeom prst="rect">
                <a:avLst/>
              </a:prstGeom>
            </p:spPr>
          </p:pic>
        </mc:Fallback>
      </mc:AlternateContent>
    </p:spTree>
    <p:extLst>
      <p:ext uri="{BB962C8B-B14F-4D97-AF65-F5344CB8AC3E}">
        <p14:creationId xmlns:p14="http://schemas.microsoft.com/office/powerpoint/2010/main" val="3951494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02582" y="448887"/>
            <a:ext cx="8309156" cy="5522834"/>
          </a:xfrm>
        </p:spPr>
        <p:txBody>
          <a:bodyPr>
            <a:normAutofit/>
          </a:bodyPr>
          <a:lstStyle/>
          <a:p>
            <a:pPr marL="0" indent="0" algn="ctr">
              <a:buNone/>
            </a:pPr>
            <a:r>
              <a:rPr lang="en-US" sz="4400" dirty="0">
                <a:solidFill>
                  <a:srgbClr val="FFFF00"/>
                </a:solidFill>
                <a:latin typeface="P22 Typewriter"/>
                <a:cs typeface="P22 Typewriter"/>
              </a:rPr>
              <a:t>Now</a:t>
            </a:r>
            <a:r>
              <a:rPr lang="en-US" sz="4400" dirty="0">
                <a:solidFill>
                  <a:srgbClr val="FF0000"/>
                </a:solidFill>
                <a:latin typeface="P22 Typewriter"/>
                <a:cs typeface="P22 Typewriter"/>
              </a:rPr>
              <a:t>,</a:t>
            </a:r>
            <a:r>
              <a:rPr lang="en-US" sz="4400" dirty="0">
                <a:solidFill>
                  <a:srgbClr val="FFFF00"/>
                </a:solidFill>
                <a:latin typeface="P22 Typewriter"/>
                <a:cs typeface="P22 Typewriter"/>
              </a:rPr>
              <a:t> to our regularly </a:t>
            </a:r>
          </a:p>
          <a:p>
            <a:pPr marL="0" indent="0" algn="ctr">
              <a:buNone/>
            </a:pPr>
            <a:r>
              <a:rPr lang="en-US" sz="4400" dirty="0">
                <a:solidFill>
                  <a:srgbClr val="FFFF00"/>
                </a:solidFill>
                <a:latin typeface="P22 Typewriter"/>
                <a:cs typeface="P22 Typewriter"/>
              </a:rPr>
              <a:t>scheduled programming</a:t>
            </a:r>
            <a:r>
              <a:rPr lang="en-US" sz="4400" dirty="0">
                <a:solidFill>
                  <a:srgbClr val="FF0000"/>
                </a:solidFill>
                <a:latin typeface="P22 Typewriter"/>
                <a:cs typeface="P22 Typewriter"/>
              </a:rPr>
              <a:t>…</a:t>
            </a:r>
          </a:p>
        </p:txBody>
      </p:sp>
      <p:pic>
        <p:nvPicPr>
          <p:cNvPr id="4" name="Content Placeholder 3" descr="file7991274103168.jpg"/>
          <p:cNvPicPr>
            <a:picLocks noChangeAspect="1"/>
          </p:cNvPicPr>
          <p:nvPr/>
        </p:nvPicPr>
        <p:blipFill rotWithShape="1">
          <a:blip r:embed="rId2">
            <a:extLst>
              <a:ext uri="{28A0092B-C50C-407E-A947-70E740481C1C}">
                <a14:useLocalDpi xmlns:a14="http://schemas.microsoft.com/office/drawing/2010/main" val="0"/>
              </a:ext>
            </a:extLst>
          </a:blip>
          <a:srcRect l="-242" r="-124"/>
          <a:stretch/>
        </p:blipFill>
        <p:spPr>
          <a:xfrm>
            <a:off x="1992958" y="2151580"/>
            <a:ext cx="5158083" cy="3648914"/>
          </a:xfrm>
          <a:prstGeom prst="rect">
            <a:avLst/>
          </a:prstGeom>
        </p:spPr>
      </p:pic>
    </p:spTree>
    <p:extLst>
      <p:ext uri="{BB962C8B-B14F-4D97-AF65-F5344CB8AC3E}">
        <p14:creationId xmlns:p14="http://schemas.microsoft.com/office/powerpoint/2010/main" val="1727873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Outline of Class</a:t>
            </a:r>
          </a:p>
        </p:txBody>
      </p:sp>
      <p:sp>
        <p:nvSpPr>
          <p:cNvPr id="2" name="Content Placeholder 1"/>
          <p:cNvSpPr>
            <a:spLocks noGrp="1"/>
          </p:cNvSpPr>
          <p:nvPr>
            <p:ph idx="1"/>
          </p:nvPr>
        </p:nvSpPr>
        <p:spPr/>
        <p:txBody>
          <a:bodyPr>
            <a:normAutofit/>
          </a:bodyPr>
          <a:lstStyle/>
          <a:p>
            <a:pPr marL="0" indent="0">
              <a:buNone/>
            </a:pPr>
            <a:r>
              <a:rPr lang="en-US" sz="4000" dirty="0">
                <a:solidFill>
                  <a:schemeClr val="bg1"/>
                </a:solidFill>
              </a:rPr>
              <a:t>1) </a:t>
            </a:r>
            <a:r>
              <a:rPr lang="en-US" sz="4000" dirty="0">
                <a:solidFill>
                  <a:srgbClr val="FFFF00"/>
                </a:solidFill>
              </a:rPr>
              <a:t>Overview of copyright</a:t>
            </a:r>
            <a:r>
              <a:rPr lang="en-US" sz="4000" dirty="0">
                <a:solidFill>
                  <a:srgbClr val="FF0000"/>
                </a:solidFill>
              </a:rPr>
              <a:t>:</a:t>
            </a:r>
          </a:p>
          <a:p>
            <a:pPr lvl="1"/>
            <a:r>
              <a:rPr lang="en-US" sz="4000" dirty="0">
                <a:solidFill>
                  <a:schemeClr val="bg1"/>
                </a:solidFill>
              </a:rPr>
              <a:t>A. </a:t>
            </a:r>
            <a:r>
              <a:rPr lang="en-US" sz="4000" dirty="0">
                <a:solidFill>
                  <a:srgbClr val="FFFF00"/>
                </a:solidFill>
              </a:rPr>
              <a:t>Definition</a:t>
            </a:r>
            <a:r>
              <a:rPr lang="en-US" sz="4000" dirty="0">
                <a:solidFill>
                  <a:schemeClr val="bg1"/>
                </a:solidFill>
              </a:rPr>
              <a:t> of copyright</a:t>
            </a:r>
          </a:p>
          <a:p>
            <a:pPr lvl="1"/>
            <a:r>
              <a:rPr lang="en-US" sz="4000" dirty="0">
                <a:solidFill>
                  <a:schemeClr val="bg1"/>
                </a:solidFill>
              </a:rPr>
              <a:t>B. </a:t>
            </a:r>
            <a:r>
              <a:rPr lang="en-US" sz="4000" dirty="0">
                <a:solidFill>
                  <a:srgbClr val="00B0F0"/>
                </a:solidFill>
              </a:rPr>
              <a:t>Purpose</a:t>
            </a:r>
            <a:r>
              <a:rPr lang="en-US" sz="4000" dirty="0">
                <a:solidFill>
                  <a:schemeClr val="bg1"/>
                </a:solidFill>
              </a:rPr>
              <a:t> of copyright</a:t>
            </a:r>
          </a:p>
          <a:p>
            <a:pPr lvl="1"/>
            <a:r>
              <a:rPr lang="en-US" sz="4000" dirty="0">
                <a:solidFill>
                  <a:schemeClr val="bg1"/>
                </a:solidFill>
              </a:rPr>
              <a:t>C. </a:t>
            </a:r>
            <a:r>
              <a:rPr lang="en-US" sz="4000" dirty="0">
                <a:solidFill>
                  <a:srgbClr val="92D050"/>
                </a:solidFill>
              </a:rPr>
              <a:t>Origins</a:t>
            </a:r>
            <a:r>
              <a:rPr lang="en-US" sz="4000" dirty="0">
                <a:solidFill>
                  <a:schemeClr val="bg1"/>
                </a:solidFill>
              </a:rPr>
              <a:t> of copyright</a:t>
            </a:r>
          </a:p>
          <a:p>
            <a:pPr lvl="1"/>
            <a:r>
              <a:rPr lang="en-US" sz="4000" dirty="0">
                <a:solidFill>
                  <a:schemeClr val="bg1"/>
                </a:solidFill>
              </a:rPr>
              <a:t>D. Which level of government has </a:t>
            </a:r>
            <a:r>
              <a:rPr lang="en-US" sz="4000" dirty="0">
                <a:solidFill>
                  <a:srgbClr val="FFFF00"/>
                </a:solidFill>
              </a:rPr>
              <a:t>legislative authority </a:t>
            </a:r>
            <a:r>
              <a:rPr lang="en-US" sz="4000" dirty="0">
                <a:solidFill>
                  <a:schemeClr val="bg1"/>
                </a:solidFill>
              </a:rPr>
              <a:t>over copyright?</a:t>
            </a:r>
          </a:p>
        </p:txBody>
      </p:sp>
      <p:sp>
        <p:nvSpPr>
          <p:cNvPr id="4" name="Slide Number Placeholder 3"/>
          <p:cNvSpPr>
            <a:spLocks noGrp="1"/>
          </p:cNvSpPr>
          <p:nvPr>
            <p:ph type="sldNum" sz="quarter" idx="12"/>
          </p:nvPr>
        </p:nvSpPr>
        <p:spPr/>
        <p:txBody>
          <a:bodyPr/>
          <a:lstStyle/>
          <a:p>
            <a:fld id="{600857A6-B069-5747-8C2C-4237D03FF20B}" type="slidenum">
              <a:rPr lang="en-US" smtClean="0"/>
              <a:t>31</a:t>
            </a:fld>
            <a:endParaRPr lang="en-US"/>
          </a:p>
        </p:txBody>
      </p:sp>
    </p:spTree>
    <p:extLst>
      <p:ext uri="{BB962C8B-B14F-4D97-AF65-F5344CB8AC3E}">
        <p14:creationId xmlns:p14="http://schemas.microsoft.com/office/powerpoint/2010/main" val="2217666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1143000"/>
          </a:xfrm>
        </p:spPr>
        <p:txBody>
          <a:bodyPr/>
          <a:lstStyle/>
          <a:p>
            <a:r>
              <a:rPr lang="en-US" b="1" dirty="0">
                <a:solidFill>
                  <a:srgbClr val="FFFF00"/>
                </a:solidFill>
              </a:rPr>
              <a:t>Outline</a:t>
            </a:r>
          </a:p>
        </p:txBody>
      </p:sp>
      <p:sp>
        <p:nvSpPr>
          <p:cNvPr id="2" name="Content Placeholder 1"/>
          <p:cNvSpPr>
            <a:spLocks noGrp="1"/>
          </p:cNvSpPr>
          <p:nvPr>
            <p:ph idx="1"/>
          </p:nvPr>
        </p:nvSpPr>
        <p:spPr/>
        <p:txBody>
          <a:bodyPr>
            <a:noAutofit/>
          </a:bodyPr>
          <a:lstStyle/>
          <a:p>
            <a:pPr marL="0" indent="0">
              <a:buNone/>
            </a:pPr>
            <a:r>
              <a:rPr lang="en-US" sz="3800" dirty="0">
                <a:solidFill>
                  <a:schemeClr val="bg1"/>
                </a:solidFill>
              </a:rPr>
              <a:t>2) </a:t>
            </a:r>
            <a:r>
              <a:rPr lang="en-US" sz="3800" dirty="0">
                <a:solidFill>
                  <a:srgbClr val="FFFF00"/>
                </a:solidFill>
              </a:rPr>
              <a:t>What is copyrightable</a:t>
            </a:r>
            <a:r>
              <a:rPr lang="en-US" sz="3800" dirty="0">
                <a:solidFill>
                  <a:srgbClr val="FF0000"/>
                </a:solidFill>
              </a:rPr>
              <a:t>?</a:t>
            </a:r>
          </a:p>
          <a:p>
            <a:pPr lvl="1"/>
            <a:r>
              <a:rPr lang="en-US" sz="3800" dirty="0">
                <a:solidFill>
                  <a:schemeClr val="bg1"/>
                </a:solidFill>
              </a:rPr>
              <a:t>Subsistence of copyright in works</a:t>
            </a:r>
          </a:p>
          <a:p>
            <a:pPr lvl="2">
              <a:buFont typeface="Courier New" panose="02070309020205020404" pitchFamily="49" charset="0"/>
              <a:buChar char="o"/>
            </a:pPr>
            <a:r>
              <a:rPr lang="en-US" sz="3800" dirty="0">
                <a:solidFill>
                  <a:srgbClr val="FFFF00"/>
                </a:solidFill>
              </a:rPr>
              <a:t>Registration</a:t>
            </a:r>
            <a:r>
              <a:rPr lang="en-US" sz="3800" dirty="0">
                <a:solidFill>
                  <a:schemeClr val="bg1"/>
                </a:solidFill>
              </a:rPr>
              <a:t> as a </a:t>
            </a:r>
            <a:r>
              <a:rPr lang="en-US" sz="3800" dirty="0">
                <a:solidFill>
                  <a:srgbClr val="FFFF00"/>
                </a:solidFill>
              </a:rPr>
              <a:t>requirement</a:t>
            </a:r>
            <a:r>
              <a:rPr lang="en-US" sz="3800" dirty="0">
                <a:solidFill>
                  <a:schemeClr val="bg1"/>
                </a:solidFill>
              </a:rPr>
              <a:t> for copyright protection</a:t>
            </a:r>
            <a:r>
              <a:rPr lang="en-US" sz="3800" dirty="0">
                <a:solidFill>
                  <a:srgbClr val="FF0000"/>
                </a:solidFill>
              </a:rPr>
              <a:t>?</a:t>
            </a:r>
          </a:p>
          <a:p>
            <a:pPr lvl="2">
              <a:buFont typeface="Courier New" panose="02070309020205020404" pitchFamily="49" charset="0"/>
              <a:buChar char="o"/>
            </a:pPr>
            <a:r>
              <a:rPr lang="en-US" sz="3800" dirty="0">
                <a:solidFill>
                  <a:srgbClr val="00B0F0"/>
                </a:solidFill>
              </a:rPr>
              <a:t>Fixation</a:t>
            </a:r>
          </a:p>
          <a:p>
            <a:pPr lvl="2">
              <a:buFont typeface="Courier New" panose="02070309020205020404" pitchFamily="49" charset="0"/>
              <a:buChar char="o"/>
            </a:pPr>
            <a:r>
              <a:rPr lang="en-US" sz="3800" dirty="0">
                <a:solidFill>
                  <a:srgbClr val="00B0F0"/>
                </a:solidFill>
              </a:rPr>
              <a:t>Originality</a:t>
            </a:r>
          </a:p>
          <a:p>
            <a:pPr lvl="2">
              <a:buFont typeface="Courier New" panose="02070309020205020404" pitchFamily="49" charset="0"/>
              <a:buChar char="o"/>
            </a:pPr>
            <a:r>
              <a:rPr lang="en-US" sz="3800" dirty="0">
                <a:solidFill>
                  <a:schemeClr val="bg1"/>
                </a:solidFill>
              </a:rPr>
              <a:t>Are </a:t>
            </a:r>
            <a:r>
              <a:rPr lang="en-US" sz="3800" dirty="0">
                <a:solidFill>
                  <a:srgbClr val="00B0F0"/>
                </a:solidFill>
              </a:rPr>
              <a:t>facts and ideas </a:t>
            </a:r>
            <a:r>
              <a:rPr lang="en-US" sz="3800" dirty="0">
                <a:solidFill>
                  <a:schemeClr val="bg1"/>
                </a:solidFill>
              </a:rPr>
              <a:t>protected</a:t>
            </a:r>
            <a:r>
              <a:rPr lang="en-US" sz="3800" dirty="0">
                <a:solidFill>
                  <a:srgbClr val="FF0000"/>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32</a:t>
            </a:fld>
            <a:endParaRPr lang="en-US"/>
          </a:p>
        </p:txBody>
      </p:sp>
    </p:spTree>
    <p:extLst>
      <p:ext uri="{BB962C8B-B14F-4D97-AF65-F5344CB8AC3E}">
        <p14:creationId xmlns:p14="http://schemas.microsoft.com/office/powerpoint/2010/main" val="3128072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1143000"/>
          </a:xfrm>
        </p:spPr>
        <p:txBody>
          <a:bodyPr/>
          <a:lstStyle/>
          <a:p>
            <a:r>
              <a:rPr lang="en-US" b="1" dirty="0">
                <a:solidFill>
                  <a:srgbClr val="FFFF00"/>
                </a:solidFill>
              </a:rPr>
              <a:t>Outline</a:t>
            </a:r>
          </a:p>
        </p:txBody>
      </p:sp>
      <p:sp>
        <p:nvSpPr>
          <p:cNvPr id="2" name="Content Placeholder 1"/>
          <p:cNvSpPr>
            <a:spLocks noGrp="1"/>
          </p:cNvSpPr>
          <p:nvPr>
            <p:ph idx="1"/>
          </p:nvPr>
        </p:nvSpPr>
        <p:spPr/>
        <p:txBody>
          <a:bodyPr>
            <a:noAutofit/>
          </a:bodyPr>
          <a:lstStyle/>
          <a:p>
            <a:pPr marL="457200" lvl="1" indent="0">
              <a:lnSpc>
                <a:spcPct val="100000"/>
              </a:lnSpc>
              <a:buNone/>
            </a:pPr>
            <a:r>
              <a:rPr lang="en-US" sz="3800" dirty="0">
                <a:solidFill>
                  <a:schemeClr val="bg1"/>
                </a:solidFill>
              </a:rPr>
              <a:t>3)</a:t>
            </a:r>
            <a:r>
              <a:rPr lang="en-US" dirty="0"/>
              <a:t> </a:t>
            </a:r>
            <a:r>
              <a:rPr lang="en-US" sz="4000" dirty="0">
                <a:solidFill>
                  <a:srgbClr val="FFFF00"/>
                </a:solidFill>
              </a:rPr>
              <a:t>What does it mean to say that something is </a:t>
            </a:r>
            <a:r>
              <a:rPr lang="en-US" sz="4000" dirty="0">
                <a:solidFill>
                  <a:srgbClr val="00B0F0"/>
                </a:solidFill>
              </a:rPr>
              <a:t>literary, artistic, dramatic, or musical</a:t>
            </a:r>
            <a:r>
              <a:rPr lang="en-US" sz="4000" dirty="0">
                <a:solidFill>
                  <a:srgbClr val="FF0000"/>
                </a:solidFill>
              </a:rPr>
              <a:t>?</a:t>
            </a:r>
            <a:r>
              <a:rPr lang="en-US" sz="4000" dirty="0">
                <a:solidFill>
                  <a:schemeClr val="bg1"/>
                </a:solidFill>
              </a:rPr>
              <a:t> </a:t>
            </a:r>
          </a:p>
          <a:p>
            <a:pPr lvl="1">
              <a:lnSpc>
                <a:spcPct val="100000"/>
              </a:lnSpc>
            </a:pPr>
            <a:r>
              <a:rPr lang="en-US" sz="4000" dirty="0">
                <a:solidFill>
                  <a:schemeClr val="bg1"/>
                </a:solidFill>
              </a:rPr>
              <a:t>What should qualify as copyrightable </a:t>
            </a:r>
            <a:r>
              <a:rPr lang="en-US" sz="4000" dirty="0">
                <a:solidFill>
                  <a:srgbClr val="FFFF00"/>
                </a:solidFill>
              </a:rPr>
              <a:t>“</a:t>
            </a:r>
            <a:r>
              <a:rPr lang="en-US" sz="4000" dirty="0">
                <a:solidFill>
                  <a:srgbClr val="FF0000"/>
                </a:solidFill>
              </a:rPr>
              <a:t>works</a:t>
            </a:r>
            <a:r>
              <a:rPr lang="en-US" sz="4000" dirty="0">
                <a:solidFill>
                  <a:srgbClr val="FFFF00"/>
                </a:solidFill>
              </a:rPr>
              <a:t>”</a:t>
            </a:r>
            <a:r>
              <a:rPr lang="en-US" sz="4000" dirty="0">
                <a:solidFill>
                  <a:srgbClr val="FF0000"/>
                </a:solidFill>
              </a:rPr>
              <a:t>?</a:t>
            </a:r>
          </a:p>
          <a:p>
            <a:pPr marL="457200" lvl="1" indent="0">
              <a:buNone/>
            </a:pPr>
            <a:endParaRPr lang="en-US" sz="4000" dirty="0">
              <a:solidFill>
                <a:schemeClr val="bg1"/>
              </a:solidFill>
            </a:endParaRPr>
          </a:p>
          <a:p>
            <a:pPr marL="0" indent="0">
              <a:buNone/>
            </a:pPr>
            <a:endParaRPr lang="en-US" sz="38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33</a:t>
            </a:fld>
            <a:endParaRPr lang="en-US"/>
          </a:p>
        </p:txBody>
      </p:sp>
    </p:spTree>
    <p:extLst>
      <p:ext uri="{BB962C8B-B14F-4D97-AF65-F5344CB8AC3E}">
        <p14:creationId xmlns:p14="http://schemas.microsoft.com/office/powerpoint/2010/main" val="1219054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4"/>
            <a:ext cx="8229600" cy="1637289"/>
          </a:xfrm>
        </p:spPr>
        <p:txBody>
          <a:bodyPr/>
          <a:lstStyle/>
          <a:p>
            <a:r>
              <a:rPr lang="en-US" b="1" dirty="0">
                <a:solidFill>
                  <a:srgbClr val="FFFF00"/>
                </a:solidFill>
              </a:rPr>
              <a:t>Outline</a:t>
            </a:r>
          </a:p>
        </p:txBody>
      </p:sp>
      <p:sp>
        <p:nvSpPr>
          <p:cNvPr id="2" name="Content Placeholder 1"/>
          <p:cNvSpPr>
            <a:spLocks noGrp="1"/>
          </p:cNvSpPr>
          <p:nvPr>
            <p:ph idx="1"/>
          </p:nvPr>
        </p:nvSpPr>
        <p:spPr>
          <a:xfrm>
            <a:off x="457200" y="1971303"/>
            <a:ext cx="8229600" cy="3778239"/>
          </a:xfrm>
        </p:spPr>
        <p:txBody>
          <a:bodyPr>
            <a:noAutofit/>
          </a:bodyPr>
          <a:lstStyle/>
          <a:p>
            <a:pPr lvl="1"/>
            <a:endParaRPr lang="en-US" sz="4000" dirty="0">
              <a:solidFill>
                <a:schemeClr val="bg1"/>
              </a:solidFill>
            </a:endParaRPr>
          </a:p>
          <a:p>
            <a:pPr marL="457200" lvl="1" indent="0">
              <a:buNone/>
            </a:pPr>
            <a:r>
              <a:rPr lang="en-US" sz="4800" dirty="0">
                <a:solidFill>
                  <a:schemeClr val="bg1"/>
                </a:solidFill>
              </a:rPr>
              <a:t>“</a:t>
            </a:r>
            <a:r>
              <a:rPr lang="en-US" sz="4800" dirty="0">
                <a:solidFill>
                  <a:srgbClr val="FF0000"/>
                </a:solidFill>
              </a:rPr>
              <a:t>Works</a:t>
            </a:r>
            <a:r>
              <a:rPr lang="en-US" sz="4800" dirty="0">
                <a:solidFill>
                  <a:schemeClr val="bg1"/>
                </a:solidFill>
              </a:rPr>
              <a:t>” in today’s class, </a:t>
            </a:r>
          </a:p>
          <a:p>
            <a:pPr marL="457200" lvl="1" indent="0">
              <a:buNone/>
            </a:pPr>
            <a:r>
              <a:rPr lang="en-US" sz="4800" dirty="0">
                <a:solidFill>
                  <a:schemeClr val="bg1"/>
                </a:solidFill>
              </a:rPr>
              <a:t>“</a:t>
            </a:r>
            <a:r>
              <a:rPr lang="en-US" sz="4800" dirty="0">
                <a:solidFill>
                  <a:srgbClr val="FF0000"/>
                </a:solidFill>
              </a:rPr>
              <a:t>Rights</a:t>
            </a:r>
            <a:r>
              <a:rPr lang="en-US" sz="4800" dirty="0">
                <a:solidFill>
                  <a:schemeClr val="bg1"/>
                </a:solidFill>
              </a:rPr>
              <a:t>” in future classes</a:t>
            </a:r>
          </a:p>
          <a:p>
            <a:pPr marL="0" indent="0">
              <a:buNone/>
            </a:pPr>
            <a:endParaRPr lang="en-US" sz="38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34</a:t>
            </a:fld>
            <a:endParaRPr lang="en-US"/>
          </a:p>
        </p:txBody>
      </p:sp>
    </p:spTree>
    <p:extLst>
      <p:ext uri="{BB962C8B-B14F-4D97-AF65-F5344CB8AC3E}">
        <p14:creationId xmlns:p14="http://schemas.microsoft.com/office/powerpoint/2010/main" val="248459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132263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Overview of copyright</a:t>
            </a:r>
          </a:p>
        </p:txBody>
      </p:sp>
      <p:sp>
        <p:nvSpPr>
          <p:cNvPr id="2" name="Content Placeholder 1"/>
          <p:cNvSpPr>
            <a:spLocks noGrp="1"/>
          </p:cNvSpPr>
          <p:nvPr>
            <p:ph idx="1"/>
          </p:nvPr>
        </p:nvSpPr>
        <p:spPr/>
        <p:txBody>
          <a:bodyPr>
            <a:normAutofit/>
          </a:bodyPr>
          <a:lstStyle/>
          <a:p>
            <a:pPr marL="0" indent="0">
              <a:buNone/>
            </a:pPr>
            <a:r>
              <a:rPr lang="en-US" sz="4000" b="1" dirty="0">
                <a:solidFill>
                  <a:srgbClr val="00B0F0"/>
                </a:solidFill>
              </a:rPr>
              <a:t>Definition of copyright</a:t>
            </a:r>
            <a:r>
              <a:rPr lang="en-US" sz="4000" b="1" dirty="0">
                <a:solidFill>
                  <a:srgbClr val="FF0000"/>
                </a:solidFill>
              </a:rPr>
              <a:t>:</a:t>
            </a:r>
          </a:p>
          <a:p>
            <a:pPr lvl="1"/>
            <a:r>
              <a:rPr lang="en-CA" sz="4000" dirty="0">
                <a:solidFill>
                  <a:schemeClr val="bg1"/>
                </a:solidFill>
              </a:rPr>
              <a:t>Set of </a:t>
            </a:r>
            <a:r>
              <a:rPr lang="en-CA" sz="4000" dirty="0">
                <a:solidFill>
                  <a:srgbClr val="FF0000"/>
                </a:solidFill>
              </a:rPr>
              <a:t>exclusive </a:t>
            </a:r>
            <a:r>
              <a:rPr lang="en-CA" sz="4000" dirty="0">
                <a:solidFill>
                  <a:schemeClr val="bg1"/>
                </a:solidFill>
              </a:rPr>
              <a:t>rights in works of </a:t>
            </a:r>
            <a:r>
              <a:rPr lang="en-CA" sz="4000" i="1" dirty="0">
                <a:solidFill>
                  <a:srgbClr val="FFFF00"/>
                </a:solidFill>
              </a:rPr>
              <a:t>expression</a:t>
            </a:r>
            <a:r>
              <a:rPr lang="en-CA" sz="4000" dirty="0">
                <a:solidFill>
                  <a:schemeClr val="bg1"/>
                </a:solidFill>
              </a:rPr>
              <a:t>; performers’ </a:t>
            </a:r>
            <a:r>
              <a:rPr lang="en-CA" sz="4000" i="1" dirty="0">
                <a:solidFill>
                  <a:srgbClr val="FFFF00"/>
                </a:solidFill>
              </a:rPr>
              <a:t>performances</a:t>
            </a:r>
            <a:r>
              <a:rPr lang="en-CA" sz="4000" dirty="0">
                <a:solidFill>
                  <a:schemeClr val="bg1"/>
                </a:solidFill>
              </a:rPr>
              <a:t>; sound </a:t>
            </a:r>
            <a:r>
              <a:rPr lang="en-CA" sz="4000" i="1" dirty="0">
                <a:solidFill>
                  <a:srgbClr val="FFFF00"/>
                </a:solidFill>
              </a:rPr>
              <a:t>recordings</a:t>
            </a:r>
            <a:r>
              <a:rPr lang="en-CA" sz="4000" dirty="0">
                <a:solidFill>
                  <a:schemeClr val="bg1"/>
                </a:solidFill>
              </a:rPr>
              <a:t>; and communication </a:t>
            </a:r>
            <a:r>
              <a:rPr lang="en-CA" sz="4000" i="1" dirty="0">
                <a:solidFill>
                  <a:srgbClr val="FFFF00"/>
                </a:solidFill>
              </a:rPr>
              <a:t>signals</a:t>
            </a:r>
            <a:r>
              <a:rPr lang="en-CA" sz="4000"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36</a:t>
            </a:fld>
            <a:endParaRPr lang="en-US"/>
          </a:p>
        </p:txBody>
      </p:sp>
      <p:pic>
        <p:nvPicPr>
          <p:cNvPr id="5" name="Picture 4">
            <a:extLst>
              <a:ext uri="{FF2B5EF4-FFF2-40B4-BE49-F238E27FC236}">
                <a16:creationId xmlns:a16="http://schemas.microsoft.com/office/drawing/2014/main" id="{8B71751E-99EE-614C-824E-6B96744CB00A}"/>
              </a:ext>
            </a:extLst>
          </p:cNvPr>
          <p:cNvPicPr>
            <a:picLocks noChangeAspect="1"/>
          </p:cNvPicPr>
          <p:nvPr/>
        </p:nvPicPr>
        <p:blipFill>
          <a:blip r:embed="rId3"/>
          <a:stretch>
            <a:fillRect/>
          </a:stretch>
        </p:blipFill>
        <p:spPr>
          <a:xfrm>
            <a:off x="4738941" y="4319794"/>
            <a:ext cx="2450998" cy="1429749"/>
          </a:xfrm>
          <a:prstGeom prst="rect">
            <a:avLst/>
          </a:prstGeom>
        </p:spPr>
      </p:pic>
      <p:sp>
        <p:nvSpPr>
          <p:cNvPr id="7" name="TextBox 6">
            <a:extLst>
              <a:ext uri="{FF2B5EF4-FFF2-40B4-BE49-F238E27FC236}">
                <a16:creationId xmlns:a16="http://schemas.microsoft.com/office/drawing/2014/main" id="{9472A6E4-F91F-DD48-AA72-BB171E35D0B7}"/>
              </a:ext>
            </a:extLst>
          </p:cNvPr>
          <p:cNvSpPr txBox="1"/>
          <p:nvPr/>
        </p:nvSpPr>
        <p:spPr>
          <a:xfrm>
            <a:off x="4222460" y="5763448"/>
            <a:ext cx="2967479" cy="461665"/>
          </a:xfrm>
          <a:prstGeom prst="rect">
            <a:avLst/>
          </a:prstGeom>
          <a:noFill/>
        </p:spPr>
        <p:txBody>
          <a:bodyPr wrap="none" rtlCol="0">
            <a:spAutoFit/>
          </a:bodyPr>
          <a:lstStyle/>
          <a:p>
            <a:pPr algn="ctr"/>
            <a:r>
              <a:rPr lang="en-CA" sz="1200" dirty="0">
                <a:solidFill>
                  <a:schemeClr val="bg1"/>
                </a:solidFill>
              </a:rPr>
              <a:t>The Clash, Chateau </a:t>
            </a:r>
            <a:r>
              <a:rPr lang="en-CA" sz="1200" dirty="0" err="1">
                <a:solidFill>
                  <a:schemeClr val="bg1"/>
                </a:solidFill>
              </a:rPr>
              <a:t>Neuf</a:t>
            </a:r>
            <a:r>
              <a:rPr lang="en-CA" sz="1200" dirty="0">
                <a:solidFill>
                  <a:schemeClr val="bg1"/>
                </a:solidFill>
              </a:rPr>
              <a:t>, Oslo, Norway </a:t>
            </a:r>
          </a:p>
          <a:p>
            <a:pPr algn="ctr"/>
            <a:r>
              <a:rPr lang="en-CA" sz="1200" dirty="0">
                <a:solidFill>
                  <a:schemeClr val="bg1"/>
                </a:solidFill>
              </a:rPr>
              <a:t>21 May 1980  Helge </a:t>
            </a:r>
            <a:r>
              <a:rPr lang="en-CA" sz="1200" dirty="0" err="1">
                <a:solidFill>
                  <a:schemeClr val="bg1"/>
                </a:solidFill>
              </a:rPr>
              <a:t>Øverås</a:t>
            </a:r>
            <a:r>
              <a:rPr lang="en-CA" sz="1200" dirty="0">
                <a:solidFill>
                  <a:schemeClr val="bg1"/>
                </a:solidFill>
              </a:rPr>
              <a:t> </a:t>
            </a:r>
            <a:endParaRPr lang="en-US" sz="1200" dirty="0">
              <a:solidFill>
                <a:schemeClr val="bg1"/>
              </a:solidFill>
            </a:endParaRPr>
          </a:p>
        </p:txBody>
      </p:sp>
    </p:spTree>
    <p:extLst>
      <p:ext uri="{BB962C8B-B14F-4D97-AF65-F5344CB8AC3E}">
        <p14:creationId xmlns:p14="http://schemas.microsoft.com/office/powerpoint/2010/main" val="4259924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5962"/>
            <a:ext cx="8229600" cy="1018135"/>
          </a:xfrm>
        </p:spPr>
        <p:txBody>
          <a:bodyPr/>
          <a:lstStyle/>
          <a:p>
            <a:r>
              <a:rPr lang="en-US" b="1" dirty="0">
                <a:solidFill>
                  <a:srgbClr val="FFFF00"/>
                </a:solidFill>
              </a:rPr>
              <a:t>Overview of copyright</a:t>
            </a:r>
          </a:p>
        </p:txBody>
      </p:sp>
      <p:sp>
        <p:nvSpPr>
          <p:cNvPr id="2" name="Content Placeholder 1"/>
          <p:cNvSpPr>
            <a:spLocks noGrp="1"/>
          </p:cNvSpPr>
          <p:nvPr>
            <p:ph idx="1"/>
          </p:nvPr>
        </p:nvSpPr>
        <p:spPr>
          <a:xfrm>
            <a:off x="457200" y="1114097"/>
            <a:ext cx="8508124" cy="4803227"/>
          </a:xfrm>
        </p:spPr>
        <p:txBody>
          <a:bodyPr>
            <a:noAutofit/>
          </a:bodyPr>
          <a:lstStyle/>
          <a:p>
            <a:pPr marL="0" indent="0">
              <a:lnSpc>
                <a:spcPct val="100000"/>
              </a:lnSpc>
              <a:buNone/>
            </a:pPr>
            <a:r>
              <a:rPr lang="en-US" sz="3600" b="1" dirty="0">
                <a:solidFill>
                  <a:srgbClr val="00B0F0"/>
                </a:solidFill>
              </a:rPr>
              <a:t>Purpose of copyright</a:t>
            </a:r>
            <a:r>
              <a:rPr lang="en-US" sz="3600" b="1" dirty="0">
                <a:solidFill>
                  <a:srgbClr val="FF0000"/>
                </a:solidFill>
              </a:rPr>
              <a:t>:</a:t>
            </a:r>
          </a:p>
          <a:p>
            <a:pPr lvl="1">
              <a:lnSpc>
                <a:spcPct val="100000"/>
              </a:lnSpc>
            </a:pPr>
            <a:r>
              <a:rPr lang="en-US" sz="3600" dirty="0">
                <a:solidFill>
                  <a:schemeClr val="bg1"/>
                </a:solidFill>
              </a:rPr>
              <a:t>On what basis can copyright be justified</a:t>
            </a:r>
            <a:r>
              <a:rPr lang="en-US" sz="3600" dirty="0">
                <a:solidFill>
                  <a:srgbClr val="FF0000"/>
                </a:solidFill>
              </a:rPr>
              <a:t>?</a:t>
            </a:r>
            <a:r>
              <a:rPr lang="en-US" sz="3600" dirty="0">
                <a:solidFill>
                  <a:schemeClr val="bg1"/>
                </a:solidFill>
              </a:rPr>
              <a:t> </a:t>
            </a:r>
          </a:p>
          <a:p>
            <a:pPr lvl="2">
              <a:lnSpc>
                <a:spcPct val="100000"/>
              </a:lnSpc>
              <a:buFont typeface="Courier New" panose="02070309020205020404" pitchFamily="49" charset="0"/>
              <a:buChar char="o"/>
            </a:pPr>
            <a:r>
              <a:rPr lang="en-CA" sz="3600" i="1" dirty="0">
                <a:solidFill>
                  <a:schemeClr val="bg1"/>
                </a:solidFill>
              </a:rPr>
              <a:t>You have been asked by the leader of a newly independent country to advise her on whether her state  should establish a copyright regime. </a:t>
            </a:r>
          </a:p>
          <a:p>
            <a:pPr lvl="2">
              <a:lnSpc>
                <a:spcPct val="100000"/>
              </a:lnSpc>
              <a:buFont typeface="Courier New" panose="02070309020205020404" pitchFamily="49" charset="0"/>
              <a:buChar char="o"/>
            </a:pPr>
            <a:r>
              <a:rPr lang="en-CA" sz="3600" i="1" dirty="0">
                <a:solidFill>
                  <a:srgbClr val="FFFF00"/>
                </a:solidFill>
              </a:rPr>
              <a:t>On what basis might you justify the creation of such a system</a:t>
            </a:r>
            <a:r>
              <a:rPr lang="en-CA" sz="3600" i="1" dirty="0">
                <a:solidFill>
                  <a:srgbClr val="FF0000"/>
                </a:solidFill>
              </a:rPr>
              <a:t>?</a:t>
            </a:r>
            <a:r>
              <a:rPr lang="en-CA" sz="3600" dirty="0">
                <a:solidFill>
                  <a:schemeClr val="bg1"/>
                </a:solidFill>
              </a:rPr>
              <a:t> </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37</a:t>
            </a:fld>
            <a:endParaRPr lang="en-US"/>
          </a:p>
        </p:txBody>
      </p:sp>
    </p:spTree>
    <p:extLst>
      <p:ext uri="{BB962C8B-B14F-4D97-AF65-F5344CB8AC3E}">
        <p14:creationId xmlns:p14="http://schemas.microsoft.com/office/powerpoint/2010/main" val="3087283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5058-BFED-414A-B478-E80F2C648BC4}"/>
              </a:ext>
            </a:extLst>
          </p:cNvPr>
          <p:cNvSpPr>
            <a:spLocks noGrp="1"/>
          </p:cNvSpPr>
          <p:nvPr>
            <p:ph type="title"/>
          </p:nvPr>
        </p:nvSpPr>
        <p:spPr/>
        <p:txBody>
          <a:bodyPr/>
          <a:lstStyle/>
          <a:p>
            <a:r>
              <a:rPr lang="en-US" b="1" dirty="0">
                <a:solidFill>
                  <a:srgbClr val="FFFF00"/>
                </a:solidFill>
              </a:rPr>
              <a:t>Overview of copyright</a:t>
            </a:r>
            <a:endParaRPr lang="en-US" dirty="0"/>
          </a:p>
        </p:txBody>
      </p:sp>
      <p:sp>
        <p:nvSpPr>
          <p:cNvPr id="3" name="Content Placeholder 2">
            <a:extLst>
              <a:ext uri="{FF2B5EF4-FFF2-40B4-BE49-F238E27FC236}">
                <a16:creationId xmlns:a16="http://schemas.microsoft.com/office/drawing/2014/main" id="{0E7D0EF8-F8DE-6443-86F2-D94483A8AE42}"/>
              </a:ext>
            </a:extLst>
          </p:cNvPr>
          <p:cNvSpPr>
            <a:spLocks noGrp="1"/>
          </p:cNvSpPr>
          <p:nvPr>
            <p:ph sz="quarter" idx="10"/>
          </p:nvPr>
        </p:nvSpPr>
        <p:spPr>
          <a:xfrm>
            <a:off x="457199" y="1408134"/>
            <a:ext cx="8520545" cy="4318000"/>
          </a:xfrm>
        </p:spPr>
        <p:txBody>
          <a:bodyPr>
            <a:normAutofit lnSpcReduction="10000"/>
          </a:bodyPr>
          <a:lstStyle/>
          <a:p>
            <a:pPr marL="0" indent="0">
              <a:lnSpc>
                <a:spcPct val="100000"/>
              </a:lnSpc>
              <a:buNone/>
            </a:pPr>
            <a:r>
              <a:rPr lang="en-US" sz="3600" b="1" dirty="0">
                <a:solidFill>
                  <a:srgbClr val="00B0F0"/>
                </a:solidFill>
              </a:rPr>
              <a:t>Justifications</a:t>
            </a:r>
          </a:p>
          <a:p>
            <a:pPr>
              <a:lnSpc>
                <a:spcPct val="100000"/>
              </a:lnSpc>
            </a:pPr>
            <a:r>
              <a:rPr lang="en-US" sz="3600" dirty="0">
                <a:solidFill>
                  <a:schemeClr val="bg1"/>
                </a:solidFill>
              </a:rPr>
              <a:t>Economic incentive for creation (</a:t>
            </a:r>
            <a:r>
              <a:rPr lang="en-US" sz="3600" dirty="0">
                <a:solidFill>
                  <a:srgbClr val="FFFF00"/>
                </a:solidFill>
              </a:rPr>
              <a:t>then why does copyright continue after death</a:t>
            </a:r>
            <a:r>
              <a:rPr lang="en-US" sz="3600" dirty="0">
                <a:solidFill>
                  <a:schemeClr val="bg1"/>
                </a:solidFill>
              </a:rPr>
              <a:t>)?</a:t>
            </a:r>
          </a:p>
          <a:p>
            <a:pPr>
              <a:lnSpc>
                <a:spcPct val="100000"/>
              </a:lnSpc>
            </a:pPr>
            <a:r>
              <a:rPr lang="en-US" sz="3600" dirty="0">
                <a:solidFill>
                  <a:schemeClr val="bg1"/>
                </a:solidFill>
              </a:rPr>
              <a:t>Societal </a:t>
            </a:r>
            <a:r>
              <a:rPr lang="en-US" sz="3600" dirty="0">
                <a:solidFill>
                  <a:srgbClr val="FFFF00"/>
                </a:solidFill>
              </a:rPr>
              <a:t>“</a:t>
            </a:r>
            <a:r>
              <a:rPr lang="en-US" sz="3600" dirty="0">
                <a:solidFill>
                  <a:srgbClr val="00B0F0"/>
                </a:solidFill>
              </a:rPr>
              <a:t>progress in the arts &amp; sciences</a:t>
            </a:r>
            <a:r>
              <a:rPr lang="en-US" sz="3600" dirty="0">
                <a:solidFill>
                  <a:srgbClr val="FFFF00"/>
                </a:solidFill>
              </a:rPr>
              <a:t>”</a:t>
            </a:r>
          </a:p>
          <a:p>
            <a:pPr>
              <a:lnSpc>
                <a:spcPct val="100000"/>
              </a:lnSpc>
            </a:pPr>
            <a:r>
              <a:rPr lang="en-US" sz="3600" dirty="0">
                <a:solidFill>
                  <a:schemeClr val="bg1"/>
                </a:solidFill>
              </a:rPr>
              <a:t>Natural </a:t>
            </a:r>
            <a:r>
              <a:rPr lang="en-US" sz="3600" dirty="0">
                <a:solidFill>
                  <a:srgbClr val="FFFF00"/>
                </a:solidFill>
              </a:rPr>
              <a:t>rights to </a:t>
            </a:r>
            <a:r>
              <a:rPr lang="en-US" sz="3600" dirty="0">
                <a:solidFill>
                  <a:schemeClr val="bg1"/>
                </a:solidFill>
              </a:rPr>
              <a:t>one’s own </a:t>
            </a:r>
            <a:r>
              <a:rPr lang="en-US" sz="3600" dirty="0">
                <a:solidFill>
                  <a:srgbClr val="FFFF00"/>
                </a:solidFill>
              </a:rPr>
              <a:t>labour </a:t>
            </a:r>
            <a:r>
              <a:rPr lang="en-US" sz="3600" dirty="0">
                <a:solidFill>
                  <a:srgbClr val="FF0000"/>
                </a:solidFill>
              </a:rPr>
              <a:t>&amp;</a:t>
            </a:r>
            <a:r>
              <a:rPr lang="en-US" sz="3600" dirty="0">
                <a:solidFill>
                  <a:srgbClr val="FFFF00"/>
                </a:solidFill>
              </a:rPr>
              <a:t> </a:t>
            </a:r>
            <a:r>
              <a:rPr lang="en-US" sz="3600" dirty="0">
                <a:solidFill>
                  <a:srgbClr val="00B0F0"/>
                </a:solidFill>
              </a:rPr>
              <a:t>personality </a:t>
            </a:r>
            <a:r>
              <a:rPr lang="en-US" sz="3600" dirty="0">
                <a:solidFill>
                  <a:srgbClr val="FFFF00"/>
                </a:solidFill>
              </a:rPr>
              <a:t>(</a:t>
            </a:r>
            <a:r>
              <a:rPr lang="en-US" sz="3600" dirty="0">
                <a:solidFill>
                  <a:srgbClr val="FF0000"/>
                </a:solidFill>
                <a:sym typeface="Wingdings" pitchFamily="2" charset="2"/>
              </a:rPr>
              <a:t></a:t>
            </a:r>
            <a:r>
              <a:rPr lang="en-US" sz="3600" dirty="0">
                <a:solidFill>
                  <a:schemeClr val="bg1"/>
                </a:solidFill>
                <a:sym typeface="Wingdings" pitchFamily="2" charset="2"/>
              </a:rPr>
              <a:t> personality </a:t>
            </a:r>
            <a:r>
              <a:rPr lang="en-US" sz="3600" dirty="0">
                <a:solidFill>
                  <a:srgbClr val="FF0000"/>
                </a:solidFill>
                <a:sym typeface="Wingdings" pitchFamily="2" charset="2"/>
              </a:rPr>
              <a:t>=</a:t>
            </a:r>
            <a:r>
              <a:rPr lang="en-US" sz="3600" dirty="0">
                <a:solidFill>
                  <a:schemeClr val="bg1"/>
                </a:solidFill>
                <a:sym typeface="Wingdings" pitchFamily="2" charset="2"/>
              </a:rPr>
              <a:t> privacy </a:t>
            </a:r>
            <a:r>
              <a:rPr lang="en-US" sz="3600" dirty="0">
                <a:solidFill>
                  <a:srgbClr val="FF0000"/>
                </a:solidFill>
                <a:sym typeface="Wingdings" pitchFamily="2" charset="2"/>
              </a:rPr>
              <a:t>or</a:t>
            </a:r>
            <a:r>
              <a:rPr lang="en-US" sz="3600" dirty="0">
                <a:solidFill>
                  <a:schemeClr val="bg1"/>
                </a:solidFill>
                <a:sym typeface="Wingdings" pitchFamily="2" charset="2"/>
              </a:rPr>
              <a:t> IP</a:t>
            </a:r>
            <a:r>
              <a:rPr lang="en-US" sz="3600" dirty="0">
                <a:solidFill>
                  <a:srgbClr val="FFFF00"/>
                </a:solidFill>
                <a:sym typeface="Wingdings" pitchFamily="2" charset="2"/>
              </a:rPr>
              <a:t>)</a:t>
            </a:r>
            <a:endParaRPr lang="en-US" sz="3600" dirty="0">
              <a:solidFill>
                <a:srgbClr val="FFFF00"/>
              </a:solidFill>
            </a:endParaRPr>
          </a:p>
          <a:p>
            <a:pPr>
              <a:lnSpc>
                <a:spcPct val="100000"/>
              </a:lnSpc>
            </a:pPr>
            <a:r>
              <a:rPr lang="en-US" sz="3600" dirty="0">
                <a:solidFill>
                  <a:schemeClr val="bg1"/>
                </a:solidFill>
              </a:rPr>
              <a:t>Reinforces </a:t>
            </a:r>
            <a:r>
              <a:rPr lang="en-US" sz="3600" dirty="0">
                <a:solidFill>
                  <a:srgbClr val="FFFF00"/>
                </a:solidFill>
              </a:rPr>
              <a:t>free expression</a:t>
            </a:r>
            <a:r>
              <a:rPr lang="en-US" sz="3600" dirty="0">
                <a:solidFill>
                  <a:srgbClr val="FF0000"/>
                </a:solidFill>
              </a:rPr>
              <a:t>?</a:t>
            </a:r>
          </a:p>
        </p:txBody>
      </p:sp>
    </p:spTree>
    <p:extLst>
      <p:ext uri="{BB962C8B-B14F-4D97-AF65-F5344CB8AC3E}">
        <p14:creationId xmlns:p14="http://schemas.microsoft.com/office/powerpoint/2010/main" val="2458425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Overview of copyright</a:t>
            </a:r>
          </a:p>
        </p:txBody>
      </p:sp>
      <p:sp>
        <p:nvSpPr>
          <p:cNvPr id="2" name="Content Placeholder 1"/>
          <p:cNvSpPr>
            <a:spLocks noGrp="1"/>
          </p:cNvSpPr>
          <p:nvPr>
            <p:ph idx="1"/>
          </p:nvPr>
        </p:nvSpPr>
        <p:spPr/>
        <p:txBody>
          <a:bodyPr>
            <a:normAutofit/>
          </a:bodyPr>
          <a:lstStyle/>
          <a:p>
            <a:pPr marL="0" indent="0">
              <a:buNone/>
            </a:pPr>
            <a:r>
              <a:rPr lang="en-US" sz="3600" b="1" dirty="0">
                <a:solidFill>
                  <a:srgbClr val="00B0F0"/>
                </a:solidFill>
              </a:rPr>
              <a:t>Purpose of copyright</a:t>
            </a:r>
          </a:p>
          <a:p>
            <a:pPr lvl="1"/>
            <a:r>
              <a:rPr lang="en-US" sz="3600" i="1" dirty="0">
                <a:solidFill>
                  <a:srgbClr val="FFFF00"/>
                </a:solidFill>
              </a:rPr>
              <a:t>Significant consequences flow from the adoption of one purpose of copyright or another</a:t>
            </a:r>
            <a:r>
              <a:rPr lang="en-US" sz="3600" dirty="0">
                <a:solidFill>
                  <a:schemeClr val="bg1"/>
                </a:solidFill>
              </a:rPr>
              <a:t>, due to the prevailing approach to statutory interpretation in Canada (</a:t>
            </a:r>
            <a:r>
              <a:rPr lang="en-US" sz="3600" dirty="0" err="1">
                <a:solidFill>
                  <a:schemeClr val="bg1"/>
                </a:solidFill>
              </a:rPr>
              <a:t>Driedger’s</a:t>
            </a:r>
            <a:r>
              <a:rPr lang="en-US" sz="3600" dirty="0">
                <a:solidFill>
                  <a:schemeClr val="bg1"/>
                </a:solidFill>
              </a:rPr>
              <a:t> “modern approach”), </a:t>
            </a:r>
            <a:r>
              <a:rPr lang="en-US" sz="3600" dirty="0">
                <a:solidFill>
                  <a:srgbClr val="00B0F0"/>
                </a:solidFill>
              </a:rPr>
              <a:t>under which provisions are interpreted purposively</a:t>
            </a:r>
            <a:r>
              <a:rPr lang="en-US" sz="3600" dirty="0">
                <a:solidFill>
                  <a:schemeClr val="bg1"/>
                </a:solidFill>
              </a:rPr>
              <a:t>. </a:t>
            </a:r>
          </a:p>
        </p:txBody>
      </p:sp>
      <p:sp>
        <p:nvSpPr>
          <p:cNvPr id="4" name="Slide Number Placeholder 3"/>
          <p:cNvSpPr>
            <a:spLocks noGrp="1"/>
          </p:cNvSpPr>
          <p:nvPr>
            <p:ph type="sldNum" sz="quarter" idx="12"/>
          </p:nvPr>
        </p:nvSpPr>
        <p:spPr/>
        <p:txBody>
          <a:bodyPr/>
          <a:lstStyle/>
          <a:p>
            <a:fld id="{600857A6-B069-5747-8C2C-4237D03FF20B}" type="slidenum">
              <a:rPr lang="en-US" smtClean="0"/>
              <a:t>39</a:t>
            </a:fld>
            <a:endParaRPr lang="en-US"/>
          </a:p>
        </p:txBody>
      </p:sp>
    </p:spTree>
    <p:extLst>
      <p:ext uri="{BB962C8B-B14F-4D97-AF65-F5344CB8AC3E}">
        <p14:creationId xmlns:p14="http://schemas.microsoft.com/office/powerpoint/2010/main" val="23038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ircuit board&#10;&#10;Description automatically generated">
            <a:extLst>
              <a:ext uri="{FF2B5EF4-FFF2-40B4-BE49-F238E27FC236}">
                <a16:creationId xmlns:a16="http://schemas.microsoft.com/office/drawing/2014/main" id="{D6CA9B44-CEE6-EF40-B953-CF7A0E2D8636}"/>
              </a:ext>
            </a:extLst>
          </p:cNvPr>
          <p:cNvPicPr>
            <a:picLocks noChangeAspect="1"/>
          </p:cNvPicPr>
          <p:nvPr/>
        </p:nvPicPr>
        <p:blipFill>
          <a:blip r:embed="rId2"/>
          <a:stretch>
            <a:fillRect/>
          </a:stretch>
        </p:blipFill>
        <p:spPr>
          <a:xfrm rot="5400000">
            <a:off x="1834055" y="1020816"/>
            <a:ext cx="5475890" cy="4106918"/>
          </a:xfrm>
          <a:prstGeom prst="rect">
            <a:avLst/>
          </a:prstGeom>
        </p:spPr>
      </p:pic>
    </p:spTree>
    <p:extLst>
      <p:ext uri="{BB962C8B-B14F-4D97-AF65-F5344CB8AC3E}">
        <p14:creationId xmlns:p14="http://schemas.microsoft.com/office/powerpoint/2010/main" val="1314351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i="1" dirty="0">
                <a:latin typeface="Apple Chancery"/>
                <a:cs typeface="Apple Chancery"/>
              </a:rPr>
              <a:t>    </a:t>
            </a:r>
            <a:r>
              <a:rPr lang="en-US" sz="4800" b="1" i="1" dirty="0">
                <a:solidFill>
                  <a:srgbClr val="558ED5"/>
                </a:solidFill>
                <a:latin typeface="Apple Chancery"/>
                <a:cs typeface="Apple Chancery"/>
              </a:rPr>
              <a:t>Please Self Identify</a:t>
            </a:r>
            <a:r>
              <a:rPr lang="en-US" sz="4800" dirty="0">
                <a:solidFill>
                  <a:srgbClr val="558ED5"/>
                </a:solidFill>
              </a:rPr>
              <a:t> </a:t>
            </a:r>
            <a:r>
              <a:rPr lang="en-US" sz="4800" dirty="0"/>
              <a:t> </a:t>
            </a:r>
            <a:r>
              <a:rPr lang="en-US" dirty="0"/>
              <a:t> </a:t>
            </a:r>
          </a:p>
        </p:txBody>
      </p:sp>
      <p:sp>
        <p:nvSpPr>
          <p:cNvPr id="3" name="Content Placeholder 2"/>
          <p:cNvSpPr>
            <a:spLocks noGrp="1"/>
          </p:cNvSpPr>
          <p:nvPr>
            <p:ph sz="quarter" idx="10"/>
          </p:nvPr>
        </p:nvSpPr>
        <p:spPr>
          <a:xfrm>
            <a:off x="457200" y="1670893"/>
            <a:ext cx="8229600" cy="4193879"/>
          </a:xfrm>
        </p:spPr>
        <p:txBody>
          <a:bodyPr>
            <a:normAutofit/>
          </a:bodyPr>
          <a:lstStyle/>
          <a:p>
            <a:pPr marL="0" indent="0">
              <a:buNone/>
            </a:pPr>
            <a:r>
              <a:rPr lang="en-US" sz="6000" b="1" dirty="0">
                <a:solidFill>
                  <a:schemeClr val="tx1"/>
                </a:solidFill>
                <a:latin typeface="American Typewriter"/>
                <a:cs typeface="American Typewriter"/>
              </a:rPr>
              <a:t>         </a:t>
            </a:r>
            <a:r>
              <a:rPr lang="en-US" sz="7200" b="1" dirty="0">
                <a:solidFill>
                  <a:srgbClr val="FFFFFF"/>
                </a:solidFill>
                <a:latin typeface="American Typewriter"/>
                <a:cs typeface="American Typewriter"/>
              </a:rPr>
              <a:t>AUTHOR</a:t>
            </a:r>
          </a:p>
          <a:p>
            <a:pPr marL="0" indent="0">
              <a:buNone/>
            </a:pPr>
            <a:r>
              <a:rPr lang="en-US" sz="7200" b="1" dirty="0">
                <a:solidFill>
                  <a:schemeClr val="tx1"/>
                </a:solidFill>
                <a:latin typeface="American Typewriter"/>
                <a:cs typeface="American Typewriter"/>
              </a:rPr>
              <a:t>               </a:t>
            </a:r>
            <a:r>
              <a:rPr lang="en-US" sz="7200" b="1" dirty="0">
                <a:solidFill>
                  <a:srgbClr val="FF0000"/>
                </a:solidFill>
                <a:latin typeface="American Typewriter"/>
                <a:cs typeface="American Typewriter"/>
              </a:rPr>
              <a:t>or</a:t>
            </a:r>
          </a:p>
          <a:p>
            <a:pPr marL="0" indent="0">
              <a:buNone/>
            </a:pPr>
            <a:r>
              <a:rPr lang="en-US" sz="7200" b="1" dirty="0">
                <a:solidFill>
                  <a:schemeClr val="tx1"/>
                </a:solidFill>
                <a:latin typeface="American Typewriter"/>
                <a:cs typeface="American Typewriter"/>
              </a:rPr>
              <a:t>     </a:t>
            </a:r>
            <a:r>
              <a:rPr lang="en-US" sz="7200" b="1" dirty="0">
                <a:solidFill>
                  <a:srgbClr val="FFFFFF"/>
                </a:solidFill>
                <a:latin typeface="American Typewriter"/>
                <a:cs typeface="American Typewriter"/>
              </a:rPr>
              <a:t>CONNECTOR</a:t>
            </a:r>
          </a:p>
          <a:p>
            <a:pPr marL="0" indent="0">
              <a:buNone/>
            </a:pPr>
            <a:endParaRPr lang="en-US" b="1" dirty="0">
              <a:solidFill>
                <a:schemeClr val="tx1"/>
              </a:solidFill>
              <a:latin typeface="American Typewriter"/>
              <a:cs typeface="American Typewriter"/>
            </a:endParaRPr>
          </a:p>
          <a:p>
            <a:pPr marL="0" indent="0">
              <a:buNone/>
            </a:pPr>
            <a:r>
              <a:rPr lang="en-US" b="1" dirty="0">
                <a:solidFill>
                  <a:schemeClr val="tx1"/>
                </a:solidFill>
                <a:latin typeface="American Typewriter"/>
                <a:cs typeface="American Typewriter"/>
              </a:rPr>
              <a:t>                       </a:t>
            </a:r>
            <a:endParaRPr lang="en-US" b="1" dirty="0">
              <a:solidFill>
                <a:srgbClr val="008000"/>
              </a:solidFill>
              <a:latin typeface="Apple Chancery"/>
              <a:cs typeface="Apple Chancery"/>
            </a:endParaRPr>
          </a:p>
        </p:txBody>
      </p:sp>
    </p:spTree>
    <p:extLst>
      <p:ext uri="{BB962C8B-B14F-4D97-AF65-F5344CB8AC3E}">
        <p14:creationId xmlns:p14="http://schemas.microsoft.com/office/powerpoint/2010/main" val="3138106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8229600" cy="1081541"/>
          </a:xfrm>
        </p:spPr>
        <p:txBody>
          <a:bodyPr>
            <a:normAutofit fontScale="90000"/>
          </a:bodyPr>
          <a:lstStyle/>
          <a:p>
            <a:r>
              <a:rPr lang="en-US" b="1" dirty="0">
                <a:solidFill>
                  <a:srgbClr val="FFFFFF"/>
                </a:solidFill>
                <a:latin typeface="American Typewriter"/>
                <a:cs typeface="American Typewriter"/>
              </a:rPr>
              <a:t>  </a:t>
            </a:r>
            <a:r>
              <a:rPr lang="en-US" sz="6000" b="1" dirty="0">
                <a:solidFill>
                  <a:srgbClr val="FFFFFF"/>
                </a:solidFill>
                <a:latin typeface="American Typewriter"/>
                <a:cs typeface="American Typewriter"/>
              </a:rPr>
              <a:t>Who is an AUTHOR</a:t>
            </a:r>
            <a:r>
              <a:rPr lang="en-US" sz="6000" b="1" dirty="0">
                <a:solidFill>
                  <a:srgbClr val="FF0000"/>
                </a:solidFill>
                <a:latin typeface="American Typewriter"/>
                <a:cs typeface="American Typewriter"/>
              </a:rPr>
              <a:t>?</a:t>
            </a:r>
            <a:endParaRPr lang="en-US" sz="6000" dirty="0">
              <a:solidFill>
                <a:srgbClr val="FF0000"/>
              </a:solidFill>
            </a:endParaRPr>
          </a:p>
        </p:txBody>
      </p:sp>
      <p:sp>
        <p:nvSpPr>
          <p:cNvPr id="3" name="Content Placeholder 2"/>
          <p:cNvSpPr>
            <a:spLocks noGrp="1"/>
          </p:cNvSpPr>
          <p:nvPr>
            <p:ph sz="quarter" idx="10"/>
          </p:nvPr>
        </p:nvSpPr>
        <p:spPr/>
        <p:txBody>
          <a:bodyPr/>
          <a:lstStyle/>
          <a:p>
            <a:pPr marL="0" indent="0">
              <a:buNone/>
            </a:pPr>
            <a:endParaRPr lang="en-US" sz="4000" dirty="0">
              <a:solidFill>
                <a:srgbClr val="0000FF"/>
              </a:solidFill>
            </a:endParaRPr>
          </a:p>
          <a:p>
            <a:pPr marL="0" indent="0">
              <a:buNone/>
            </a:pPr>
            <a:r>
              <a:rPr lang="en-US" sz="3600" dirty="0">
                <a:solidFill>
                  <a:srgbClr val="FF0000"/>
                </a:solidFill>
              </a:rPr>
              <a:t>“</a:t>
            </a:r>
            <a:r>
              <a:rPr lang="en-US" sz="3600" b="1" dirty="0">
                <a:solidFill>
                  <a:srgbClr val="FFFF00"/>
                </a:solidFill>
              </a:rPr>
              <a:t>T</a:t>
            </a:r>
            <a:r>
              <a:rPr lang="en-US" sz="3600" b="1" i="1" dirty="0">
                <a:solidFill>
                  <a:srgbClr val="FFFF00"/>
                </a:solidFill>
              </a:rPr>
              <a:t>he creative is the place where no one else has ever been. </a:t>
            </a:r>
            <a:r>
              <a:rPr lang="en-US" sz="3600" i="1" dirty="0">
                <a:solidFill>
                  <a:schemeClr val="bg1"/>
                </a:solidFill>
              </a:rPr>
              <a:t>You have to leave the city of your comfort and go into the wilderness of your intuition. What you’ll discover will be wonderful. </a:t>
            </a:r>
            <a:r>
              <a:rPr lang="en-US" sz="3600" b="1" i="1" dirty="0">
                <a:solidFill>
                  <a:srgbClr val="FFFF00"/>
                </a:solidFill>
              </a:rPr>
              <a:t>What you’ll discover is yourself</a:t>
            </a:r>
            <a:r>
              <a:rPr lang="en-US" sz="3600" dirty="0">
                <a:solidFill>
                  <a:schemeClr val="bg1"/>
                </a:solidFill>
              </a:rPr>
              <a:t>.</a:t>
            </a:r>
            <a:r>
              <a:rPr lang="en-US" sz="3600" dirty="0">
                <a:solidFill>
                  <a:srgbClr val="FF0000"/>
                </a:solidFill>
              </a:rPr>
              <a:t>”</a:t>
            </a:r>
          </a:p>
          <a:p>
            <a:endParaRPr lang="en-US" dirty="0"/>
          </a:p>
        </p:txBody>
      </p:sp>
    </p:spTree>
    <p:extLst>
      <p:ext uri="{BB962C8B-B14F-4D97-AF65-F5344CB8AC3E}">
        <p14:creationId xmlns:p14="http://schemas.microsoft.com/office/powerpoint/2010/main" val="3907076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75615" cy="1558869"/>
          </a:xfrm>
        </p:spPr>
        <p:txBody>
          <a:bodyPr>
            <a:noAutofit/>
          </a:bodyPr>
          <a:lstStyle/>
          <a:p>
            <a:r>
              <a:rPr lang="en-US" sz="6000" b="1" dirty="0">
                <a:solidFill>
                  <a:srgbClr val="FFFFFF"/>
                </a:solidFill>
                <a:latin typeface="American Typewriter"/>
                <a:cs typeface="American Typewriter"/>
              </a:rPr>
              <a:t>Who is a CONNECTOR</a:t>
            </a:r>
            <a:r>
              <a:rPr lang="en-US" sz="6000" b="1" dirty="0">
                <a:solidFill>
                  <a:srgbClr val="FF0000"/>
                </a:solidFill>
                <a:latin typeface="American Typewriter"/>
                <a:cs typeface="American Typewriter"/>
              </a:rPr>
              <a:t>?</a:t>
            </a:r>
            <a:endParaRPr lang="en-US" sz="6000" dirty="0">
              <a:solidFill>
                <a:srgbClr val="FF0000"/>
              </a:solidFill>
            </a:endParaRPr>
          </a:p>
        </p:txBody>
      </p:sp>
      <p:sp>
        <p:nvSpPr>
          <p:cNvPr id="3" name="Content Placeholder 2"/>
          <p:cNvSpPr>
            <a:spLocks noGrp="1"/>
          </p:cNvSpPr>
          <p:nvPr>
            <p:ph sz="quarter" idx="10"/>
          </p:nvPr>
        </p:nvSpPr>
        <p:spPr>
          <a:xfrm>
            <a:off x="322384" y="1558870"/>
            <a:ext cx="8821615" cy="4449208"/>
          </a:xfrm>
        </p:spPr>
        <p:txBody>
          <a:bodyPr>
            <a:noAutofit/>
          </a:bodyPr>
          <a:lstStyle/>
          <a:p>
            <a:pPr marL="0" indent="0">
              <a:buNone/>
            </a:pPr>
            <a:r>
              <a:rPr lang="en-US" sz="3600" i="1" dirty="0">
                <a:solidFill>
                  <a:srgbClr val="FF0000"/>
                </a:solidFill>
              </a:rPr>
              <a:t>“</a:t>
            </a:r>
            <a:r>
              <a:rPr lang="en-US" sz="3600" b="1" i="1" dirty="0">
                <a:solidFill>
                  <a:srgbClr val="FFFF00"/>
                </a:solidFill>
              </a:rPr>
              <a:t>Creativity is just connecting things</a:t>
            </a:r>
            <a:r>
              <a:rPr lang="en-US" sz="3600" i="1" dirty="0">
                <a:solidFill>
                  <a:srgbClr val="FFFF00"/>
                </a:solidFill>
              </a:rPr>
              <a:t>. </a:t>
            </a:r>
            <a:r>
              <a:rPr lang="en-US" sz="3600" i="1" dirty="0">
                <a:solidFill>
                  <a:schemeClr val="bg1"/>
                </a:solidFill>
              </a:rPr>
              <a:t>When you ask creative people how they did something, they feel a little guilty because they didn't really do it, they just saw something. It seemed obvious to them after a while. That's because they were able to connect experiences they've had and synthesize new things</a:t>
            </a:r>
            <a:r>
              <a:rPr lang="en-US" sz="3600" i="1" dirty="0">
                <a:solidFill>
                  <a:srgbClr val="FFFF00"/>
                </a:solidFill>
              </a:rPr>
              <a:t>.</a:t>
            </a:r>
            <a:r>
              <a:rPr lang="en-US" sz="3600" i="1" dirty="0">
                <a:solidFill>
                  <a:srgbClr val="FF0000"/>
                </a:solidFill>
              </a:rPr>
              <a:t>”</a:t>
            </a:r>
            <a:r>
              <a:rPr lang="en-US" sz="3600" i="1" dirty="0">
                <a:solidFill>
                  <a:srgbClr val="FFFF00"/>
                </a:solidFill>
              </a:rPr>
              <a:t> </a:t>
            </a:r>
          </a:p>
        </p:txBody>
      </p:sp>
    </p:spTree>
    <p:extLst>
      <p:ext uri="{BB962C8B-B14F-4D97-AF65-F5344CB8AC3E}">
        <p14:creationId xmlns:p14="http://schemas.microsoft.com/office/powerpoint/2010/main" val="2633724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i="1" dirty="0">
                <a:latin typeface="Apple Chancery"/>
                <a:cs typeface="Apple Chancery"/>
              </a:rPr>
              <a:t>    </a:t>
            </a:r>
            <a:r>
              <a:rPr lang="en-US" sz="4800" b="1" i="1" dirty="0">
                <a:solidFill>
                  <a:srgbClr val="558ED5"/>
                </a:solidFill>
                <a:latin typeface="Apple Chancery"/>
                <a:cs typeface="Apple Chancery"/>
              </a:rPr>
              <a:t>Please Self Identify</a:t>
            </a:r>
            <a:r>
              <a:rPr lang="en-US" sz="4800" dirty="0">
                <a:solidFill>
                  <a:srgbClr val="558ED5"/>
                </a:solidFill>
              </a:rPr>
              <a:t> </a:t>
            </a:r>
            <a:r>
              <a:rPr lang="en-US" sz="4800" dirty="0"/>
              <a:t> </a:t>
            </a:r>
            <a:r>
              <a:rPr lang="en-US" dirty="0"/>
              <a:t> </a:t>
            </a:r>
          </a:p>
        </p:txBody>
      </p:sp>
      <p:sp>
        <p:nvSpPr>
          <p:cNvPr id="3" name="Content Placeholder 2"/>
          <p:cNvSpPr>
            <a:spLocks noGrp="1"/>
          </p:cNvSpPr>
          <p:nvPr>
            <p:ph sz="quarter" idx="10"/>
          </p:nvPr>
        </p:nvSpPr>
        <p:spPr>
          <a:xfrm>
            <a:off x="457200" y="1975945"/>
            <a:ext cx="8229600" cy="3888828"/>
          </a:xfrm>
        </p:spPr>
        <p:txBody>
          <a:bodyPr>
            <a:normAutofit lnSpcReduction="10000"/>
          </a:bodyPr>
          <a:lstStyle/>
          <a:p>
            <a:pPr marL="0" indent="0">
              <a:buNone/>
            </a:pPr>
            <a:r>
              <a:rPr lang="en-US" sz="6000" b="1" dirty="0">
                <a:solidFill>
                  <a:schemeClr val="tx1"/>
                </a:solidFill>
                <a:latin typeface="American Typewriter"/>
                <a:cs typeface="American Typewriter"/>
              </a:rPr>
              <a:t>         </a:t>
            </a:r>
            <a:r>
              <a:rPr lang="en-US" sz="7200" b="1" dirty="0">
                <a:solidFill>
                  <a:srgbClr val="FFFFFF"/>
                </a:solidFill>
                <a:latin typeface="American Typewriter"/>
                <a:cs typeface="American Typewriter"/>
              </a:rPr>
              <a:t>AUTHOR</a:t>
            </a:r>
          </a:p>
          <a:p>
            <a:pPr marL="0" indent="0">
              <a:buNone/>
            </a:pPr>
            <a:r>
              <a:rPr lang="en-US" sz="7200" b="1" dirty="0">
                <a:solidFill>
                  <a:schemeClr val="tx1"/>
                </a:solidFill>
                <a:latin typeface="American Typewriter"/>
                <a:cs typeface="American Typewriter"/>
              </a:rPr>
              <a:t>               </a:t>
            </a:r>
            <a:r>
              <a:rPr lang="en-US" sz="7200" b="1" dirty="0">
                <a:solidFill>
                  <a:srgbClr val="FF0000"/>
                </a:solidFill>
                <a:latin typeface="American Typewriter"/>
                <a:cs typeface="American Typewriter"/>
              </a:rPr>
              <a:t>or</a:t>
            </a:r>
          </a:p>
          <a:p>
            <a:pPr marL="0" indent="0">
              <a:buNone/>
            </a:pPr>
            <a:r>
              <a:rPr lang="en-US" sz="7200" b="1" dirty="0">
                <a:solidFill>
                  <a:schemeClr val="tx1"/>
                </a:solidFill>
                <a:latin typeface="American Typewriter"/>
                <a:cs typeface="American Typewriter"/>
              </a:rPr>
              <a:t>     </a:t>
            </a:r>
            <a:r>
              <a:rPr lang="en-US" sz="7200" b="1" dirty="0">
                <a:solidFill>
                  <a:srgbClr val="FFFFFF"/>
                </a:solidFill>
                <a:latin typeface="American Typewriter"/>
                <a:cs typeface="American Typewriter"/>
              </a:rPr>
              <a:t>CONNECTOR</a:t>
            </a:r>
          </a:p>
          <a:p>
            <a:pPr marL="0" indent="0">
              <a:buNone/>
            </a:pPr>
            <a:endParaRPr lang="en-US" b="1" dirty="0">
              <a:solidFill>
                <a:schemeClr val="tx1"/>
              </a:solidFill>
              <a:latin typeface="American Typewriter"/>
              <a:cs typeface="American Typewriter"/>
            </a:endParaRPr>
          </a:p>
          <a:p>
            <a:pPr marL="0" indent="0">
              <a:buNone/>
            </a:pPr>
            <a:r>
              <a:rPr lang="en-US" b="1" dirty="0">
                <a:solidFill>
                  <a:schemeClr val="tx1"/>
                </a:solidFill>
                <a:latin typeface="American Typewriter"/>
                <a:cs typeface="American Typewriter"/>
              </a:rPr>
              <a:t>                       </a:t>
            </a:r>
            <a:endParaRPr lang="en-US" b="1" dirty="0">
              <a:solidFill>
                <a:srgbClr val="008000"/>
              </a:solidFill>
              <a:latin typeface="Apple Chancery"/>
              <a:cs typeface="Apple Chancery"/>
            </a:endParaRPr>
          </a:p>
        </p:txBody>
      </p:sp>
    </p:spTree>
    <p:extLst>
      <p:ext uri="{BB962C8B-B14F-4D97-AF65-F5344CB8AC3E}">
        <p14:creationId xmlns:p14="http://schemas.microsoft.com/office/powerpoint/2010/main" val="2336689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100"/>
            <a:ext cx="9144000" cy="780132"/>
          </a:xfrm>
        </p:spPr>
        <p:txBody>
          <a:bodyPr>
            <a:normAutofit fontScale="90000"/>
          </a:bodyPr>
          <a:lstStyle/>
          <a:p>
            <a:r>
              <a:rPr lang="en-US" dirty="0">
                <a:solidFill>
                  <a:schemeClr val="bg1"/>
                </a:solidFill>
              </a:rPr>
              <a:t> </a:t>
            </a:r>
            <a:r>
              <a:rPr lang="en-US" sz="4900" dirty="0">
                <a:solidFill>
                  <a:schemeClr val="bg1"/>
                </a:solidFill>
                <a:latin typeface="+mn-lt"/>
              </a:rPr>
              <a:t>“</a:t>
            </a:r>
            <a:r>
              <a:rPr lang="en-US" sz="4900" b="1" i="1" dirty="0">
                <a:solidFill>
                  <a:srgbClr val="FFFF00"/>
                </a:solidFill>
                <a:latin typeface="+mn-lt"/>
              </a:rPr>
              <a:t>Connecting</a:t>
            </a:r>
            <a:r>
              <a:rPr lang="en-US" sz="4900" dirty="0">
                <a:solidFill>
                  <a:srgbClr val="FFFFFF"/>
                </a:solidFill>
                <a:latin typeface="+mn-lt"/>
              </a:rPr>
              <a:t>”</a:t>
            </a:r>
            <a:r>
              <a:rPr lang="en-US" sz="4900" dirty="0">
                <a:solidFill>
                  <a:srgbClr val="FF0000"/>
                </a:solidFill>
                <a:latin typeface="+mn-lt"/>
              </a:rPr>
              <a:t>(</a:t>
            </a:r>
            <a:r>
              <a:rPr lang="en-US" sz="4900" dirty="0">
                <a:solidFill>
                  <a:srgbClr val="FFFFFF"/>
                </a:solidFill>
                <a:latin typeface="+mn-lt"/>
              </a:rPr>
              <a:t>remixing</a:t>
            </a:r>
            <a:r>
              <a:rPr lang="en-US" sz="4900" dirty="0">
                <a:solidFill>
                  <a:srgbClr val="FF0000"/>
                </a:solidFill>
                <a:latin typeface="+mn-lt"/>
              </a:rPr>
              <a:t>)</a:t>
            </a:r>
          </a:p>
        </p:txBody>
      </p:sp>
      <p:sp>
        <p:nvSpPr>
          <p:cNvPr id="3" name="Content Placeholder 2"/>
          <p:cNvSpPr>
            <a:spLocks noGrp="1"/>
          </p:cNvSpPr>
          <p:nvPr>
            <p:ph sz="quarter" idx="10"/>
          </p:nvPr>
        </p:nvSpPr>
        <p:spPr>
          <a:xfrm>
            <a:off x="273538" y="918309"/>
            <a:ext cx="8870462" cy="5021383"/>
          </a:xfrm>
        </p:spPr>
        <p:txBody>
          <a:bodyPr>
            <a:normAutofit fontScale="55000" lnSpcReduction="20000"/>
          </a:bodyPr>
          <a:lstStyle/>
          <a:p>
            <a:pPr marL="0" indent="0">
              <a:lnSpc>
                <a:spcPct val="110000"/>
              </a:lnSpc>
              <a:buNone/>
            </a:pPr>
            <a:r>
              <a:rPr lang="en-US" sz="3200" dirty="0">
                <a:solidFill>
                  <a:srgbClr val="FFFFFF"/>
                </a:solidFill>
                <a:latin typeface="+mn-lt"/>
              </a:rPr>
              <a:t>*“If you wish to make an apple pie from scratch, you must first invent the universe.” – Carl Sagan</a:t>
            </a:r>
          </a:p>
          <a:p>
            <a:pPr marL="0" indent="0">
              <a:lnSpc>
                <a:spcPct val="110000"/>
              </a:lnSpc>
              <a:buNone/>
            </a:pPr>
            <a:endParaRPr lang="en-US" sz="2200" dirty="0"/>
          </a:p>
          <a:p>
            <a:pPr marL="0" indent="0">
              <a:lnSpc>
                <a:spcPct val="110000"/>
              </a:lnSpc>
              <a:buNone/>
            </a:pPr>
            <a:r>
              <a:rPr lang="en-US" sz="2900" b="1" i="1" dirty="0">
                <a:solidFill>
                  <a:srgbClr val="FFFFFF"/>
                </a:solidFill>
                <a:latin typeface="+mn-lt"/>
              </a:rPr>
              <a:t>* “</a:t>
            </a:r>
            <a:r>
              <a:rPr lang="en-US" sz="2900" b="1" i="1" dirty="0">
                <a:solidFill>
                  <a:srgbClr val="FFFF00"/>
                </a:solidFill>
                <a:latin typeface="+mn-lt"/>
              </a:rPr>
              <a:t>Creativity is just connecting things</a:t>
            </a:r>
            <a:r>
              <a:rPr lang="en-US" sz="2900" dirty="0">
                <a:solidFill>
                  <a:srgbClr val="FFFF00"/>
                </a:solidFill>
                <a:latin typeface="+mn-lt"/>
              </a:rPr>
              <a:t>. </a:t>
            </a:r>
            <a:r>
              <a:rPr lang="en-US" sz="2900" dirty="0">
                <a:solidFill>
                  <a:srgbClr val="FFFFFF"/>
                </a:solidFill>
                <a:latin typeface="+mn-lt"/>
              </a:rPr>
              <a:t>When you ask creative people how </a:t>
            </a:r>
          </a:p>
          <a:p>
            <a:pPr marL="0" indent="0">
              <a:lnSpc>
                <a:spcPct val="110000"/>
              </a:lnSpc>
              <a:buNone/>
            </a:pPr>
            <a:r>
              <a:rPr lang="en-US" sz="2900" dirty="0">
                <a:solidFill>
                  <a:srgbClr val="FFFFFF"/>
                </a:solidFill>
                <a:latin typeface="+mn-lt"/>
              </a:rPr>
              <a:t>they did something, they feel a little guilty because they didn't really </a:t>
            </a:r>
            <a:r>
              <a:rPr lang="en-US" sz="2900" i="1" dirty="0">
                <a:solidFill>
                  <a:srgbClr val="FFFFFF"/>
                </a:solidFill>
                <a:latin typeface="+mn-lt"/>
              </a:rPr>
              <a:t>do</a:t>
            </a:r>
            <a:r>
              <a:rPr lang="en-US" sz="2900" dirty="0">
                <a:solidFill>
                  <a:srgbClr val="FFFFFF"/>
                </a:solidFill>
                <a:latin typeface="+mn-lt"/>
              </a:rPr>
              <a:t> it, they </a:t>
            </a:r>
          </a:p>
          <a:p>
            <a:pPr marL="0" indent="0">
              <a:lnSpc>
                <a:spcPct val="110000"/>
              </a:lnSpc>
              <a:buNone/>
            </a:pPr>
            <a:r>
              <a:rPr lang="en-US" sz="2900" dirty="0">
                <a:solidFill>
                  <a:srgbClr val="FFFFFF"/>
                </a:solidFill>
                <a:latin typeface="+mn-lt"/>
              </a:rPr>
              <a:t>just </a:t>
            </a:r>
            <a:r>
              <a:rPr lang="en-US" sz="2900" i="1" dirty="0">
                <a:solidFill>
                  <a:srgbClr val="FFFFFF"/>
                </a:solidFill>
                <a:latin typeface="+mn-lt"/>
              </a:rPr>
              <a:t>saw</a:t>
            </a:r>
            <a:r>
              <a:rPr lang="en-US" sz="2900" dirty="0">
                <a:solidFill>
                  <a:srgbClr val="FFFFFF"/>
                </a:solidFill>
                <a:latin typeface="+mn-lt"/>
              </a:rPr>
              <a:t> something. It seemed obvious to them after a while. That's because </a:t>
            </a:r>
          </a:p>
          <a:p>
            <a:pPr marL="0" indent="0">
              <a:lnSpc>
                <a:spcPct val="110000"/>
              </a:lnSpc>
              <a:buNone/>
            </a:pPr>
            <a:r>
              <a:rPr lang="en-US" sz="2900" dirty="0">
                <a:solidFill>
                  <a:srgbClr val="FFFFFF"/>
                </a:solidFill>
                <a:latin typeface="+mn-lt"/>
              </a:rPr>
              <a:t>they were able to connect experiences they've had and synthesize new things.” </a:t>
            </a:r>
          </a:p>
          <a:p>
            <a:pPr marL="0" indent="0">
              <a:lnSpc>
                <a:spcPct val="110000"/>
              </a:lnSpc>
              <a:buNone/>
            </a:pPr>
            <a:r>
              <a:rPr lang="en-US" sz="2900" dirty="0">
                <a:solidFill>
                  <a:srgbClr val="FFFFFF"/>
                </a:solidFill>
                <a:latin typeface="+mn-lt"/>
              </a:rPr>
              <a:t>Steve Jobs in a Wired Magazine interview (Feb. 1996) </a:t>
            </a:r>
          </a:p>
          <a:p>
            <a:pPr marL="0" indent="0">
              <a:lnSpc>
                <a:spcPct val="110000"/>
              </a:lnSpc>
              <a:buNone/>
            </a:pPr>
            <a:r>
              <a:rPr lang="en-US" sz="1700" dirty="0">
                <a:hlinkClick r:id="rId2"/>
              </a:rPr>
              <a:t>http://www.wired.com/wired/archive/4.02/jobs_pr.html</a:t>
            </a:r>
            <a:endParaRPr lang="en-US" sz="1700" dirty="0"/>
          </a:p>
          <a:p>
            <a:pPr marL="0" indent="0">
              <a:lnSpc>
                <a:spcPct val="110000"/>
              </a:lnSpc>
              <a:buNone/>
            </a:pPr>
            <a:endParaRPr lang="en-US" sz="2200" dirty="0"/>
          </a:p>
          <a:p>
            <a:pPr marL="0" indent="0">
              <a:lnSpc>
                <a:spcPct val="110000"/>
              </a:lnSpc>
              <a:buNone/>
            </a:pPr>
            <a:r>
              <a:rPr lang="en-US" sz="2900" dirty="0">
                <a:solidFill>
                  <a:schemeClr val="bg1"/>
                </a:solidFill>
              </a:rPr>
              <a:t>* </a:t>
            </a:r>
            <a:r>
              <a:rPr lang="en-US" sz="2900" b="1" dirty="0">
                <a:solidFill>
                  <a:srgbClr val="FFFF00"/>
                </a:solidFill>
                <a:latin typeface="+mn-lt"/>
              </a:rPr>
              <a:t>“Creativity is contagious. Pass it on.” </a:t>
            </a:r>
            <a:r>
              <a:rPr lang="en-US" sz="2900" dirty="0">
                <a:solidFill>
                  <a:schemeClr val="bg1"/>
                </a:solidFill>
                <a:latin typeface="+mn-lt"/>
              </a:rPr>
              <a:t>– Albert Einstein</a:t>
            </a:r>
          </a:p>
          <a:p>
            <a:pPr>
              <a:lnSpc>
                <a:spcPct val="110000"/>
              </a:lnSpc>
            </a:pPr>
            <a:endParaRPr lang="en-US" sz="2900" dirty="0">
              <a:latin typeface="+mn-lt"/>
            </a:endParaRPr>
          </a:p>
          <a:p>
            <a:pPr marL="0" indent="0">
              <a:lnSpc>
                <a:spcPct val="110000"/>
              </a:lnSpc>
              <a:buNone/>
            </a:pPr>
            <a:r>
              <a:rPr lang="en-US" sz="2900" dirty="0">
                <a:solidFill>
                  <a:schemeClr val="bg1"/>
                </a:solidFill>
                <a:latin typeface="+mn-lt"/>
              </a:rPr>
              <a:t>*</a:t>
            </a:r>
            <a:r>
              <a:rPr lang="en-US" sz="2900" dirty="0">
                <a:latin typeface="+mn-lt"/>
              </a:rPr>
              <a:t> </a:t>
            </a:r>
            <a:r>
              <a:rPr lang="en-US" sz="2900" dirty="0">
                <a:solidFill>
                  <a:srgbClr val="FFFF00"/>
                </a:solidFill>
                <a:latin typeface="+mn-lt"/>
              </a:rPr>
              <a:t>“</a:t>
            </a:r>
            <a:r>
              <a:rPr lang="en-US" sz="2900" b="1" dirty="0">
                <a:solidFill>
                  <a:srgbClr val="FFFF00"/>
                </a:solidFill>
                <a:latin typeface="+mn-lt"/>
              </a:rPr>
              <a:t>All Creative Work is Derivative</a:t>
            </a:r>
            <a:r>
              <a:rPr lang="en-US" sz="2900" dirty="0">
                <a:solidFill>
                  <a:srgbClr val="FFFF00"/>
                </a:solidFill>
                <a:latin typeface="+mn-lt"/>
              </a:rPr>
              <a:t>” </a:t>
            </a:r>
            <a:r>
              <a:rPr lang="en-US" sz="2900" dirty="0">
                <a:solidFill>
                  <a:srgbClr val="FFFFFF"/>
                </a:solidFill>
                <a:latin typeface="+mn-lt"/>
              </a:rPr>
              <a:t>– Nina Paley</a:t>
            </a:r>
          </a:p>
          <a:p>
            <a:pPr marL="0" indent="0">
              <a:lnSpc>
                <a:spcPct val="110000"/>
              </a:lnSpc>
              <a:buNone/>
            </a:pPr>
            <a:r>
              <a:rPr lang="en-US" sz="1700" dirty="0">
                <a:hlinkClick r:id="rId3"/>
              </a:rPr>
              <a:t>http://blog.ninapaley.com/2010/02/09/all-creative-work-is-derivative/</a:t>
            </a:r>
            <a:endParaRPr lang="en-US" sz="1700" dirty="0"/>
          </a:p>
          <a:p>
            <a:pPr marL="0" indent="0">
              <a:lnSpc>
                <a:spcPct val="110000"/>
              </a:lnSpc>
              <a:buNone/>
            </a:pPr>
            <a:endParaRPr lang="en-US" sz="2200" dirty="0"/>
          </a:p>
          <a:p>
            <a:pPr marL="0" indent="0">
              <a:lnSpc>
                <a:spcPct val="110000"/>
              </a:lnSpc>
              <a:buNone/>
            </a:pPr>
            <a:r>
              <a:rPr lang="en-US" sz="2900" dirty="0">
                <a:solidFill>
                  <a:schemeClr val="bg1"/>
                </a:solidFill>
                <a:latin typeface="+mn-lt"/>
              </a:rPr>
              <a:t>* “The </a:t>
            </a:r>
            <a:r>
              <a:rPr lang="en-US" sz="2900" b="1" dirty="0">
                <a:solidFill>
                  <a:schemeClr val="bg1"/>
                </a:solidFill>
                <a:latin typeface="+mn-lt"/>
              </a:rPr>
              <a:t>great driver of scientific and technological innovation </a:t>
            </a:r>
            <a:r>
              <a:rPr lang="en-US" sz="2900" dirty="0">
                <a:solidFill>
                  <a:schemeClr val="bg1"/>
                </a:solidFill>
                <a:latin typeface="+mn-lt"/>
              </a:rPr>
              <a:t>[in the last 600 years has been] </a:t>
            </a:r>
            <a:r>
              <a:rPr lang="en-US" sz="2900" b="1" dirty="0">
                <a:solidFill>
                  <a:schemeClr val="bg1"/>
                </a:solidFill>
                <a:latin typeface="+mn-lt"/>
              </a:rPr>
              <a:t>the increase in our ability to reach out and exchange ideas with other people, and to borrow other people’s hunches and combine them with our hunches and turn them into something new</a:t>
            </a:r>
            <a:r>
              <a:rPr lang="en-US" sz="2900" dirty="0">
                <a:solidFill>
                  <a:schemeClr val="bg1"/>
                </a:solidFill>
                <a:latin typeface="+mn-lt"/>
              </a:rPr>
              <a:t>.” – </a:t>
            </a:r>
            <a:r>
              <a:rPr lang="en-US" sz="2900" b="1" dirty="0">
                <a:solidFill>
                  <a:schemeClr val="bg1"/>
                </a:solidFill>
                <a:latin typeface="+mn-lt"/>
              </a:rPr>
              <a:t>Steven Johnson </a:t>
            </a:r>
            <a:r>
              <a:rPr lang="en-US" sz="2900" dirty="0">
                <a:solidFill>
                  <a:schemeClr val="bg1"/>
                </a:solidFill>
                <a:latin typeface="+mn-lt"/>
              </a:rPr>
              <a:t>“Where Good Ideas Come From: The Natural History of Innovation”</a:t>
            </a:r>
          </a:p>
          <a:p>
            <a:endParaRPr lang="en-US" sz="2000" dirty="0"/>
          </a:p>
          <a:p>
            <a:endParaRPr lang="en-US" dirty="0"/>
          </a:p>
          <a:p>
            <a:endParaRPr lang="en-US" dirty="0"/>
          </a:p>
        </p:txBody>
      </p:sp>
      <p:pic>
        <p:nvPicPr>
          <p:cNvPr id="4" name="Content Placeholder 3" descr="120px-Mixer-icon.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503208" y="3262923"/>
            <a:ext cx="1366815" cy="1064683"/>
          </a:xfrm>
          <a:prstGeom prst="rect">
            <a:avLst/>
          </a:prstGeom>
        </p:spPr>
      </p:pic>
    </p:spTree>
    <p:extLst>
      <p:ext uri="{BB962C8B-B14F-4D97-AF65-F5344CB8AC3E}">
        <p14:creationId xmlns:p14="http://schemas.microsoft.com/office/powerpoint/2010/main" val="3067839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818"/>
            <a:ext cx="9144000" cy="890865"/>
          </a:xfrm>
        </p:spPr>
        <p:txBody>
          <a:bodyPr>
            <a:normAutofit/>
          </a:bodyPr>
          <a:lstStyle/>
          <a:p>
            <a:pPr algn="ctr"/>
            <a:r>
              <a:rPr lang="en-US" b="1" i="1" dirty="0">
                <a:solidFill>
                  <a:srgbClr val="FFFF00"/>
                </a:solidFill>
              </a:rPr>
              <a:t>The Romantic Author</a:t>
            </a:r>
            <a:r>
              <a:rPr lang="en-US" b="1" i="1" dirty="0">
                <a:solidFill>
                  <a:srgbClr val="0000FF"/>
                </a:solidFill>
              </a:rPr>
              <a:t> </a:t>
            </a:r>
            <a:r>
              <a:rPr lang="en-US" dirty="0">
                <a:solidFill>
                  <a:srgbClr val="FF0000"/>
                </a:solidFill>
              </a:rPr>
              <a:t>(</a:t>
            </a:r>
            <a:r>
              <a:rPr lang="en-US" dirty="0">
                <a:solidFill>
                  <a:schemeClr val="bg1"/>
                </a:solidFill>
              </a:rPr>
              <a:t>The “Unique Gift”</a:t>
            </a:r>
            <a:r>
              <a:rPr lang="en-US" dirty="0">
                <a:solidFill>
                  <a:srgbClr val="FF0000"/>
                </a:solidFill>
              </a:rPr>
              <a:t>)</a:t>
            </a:r>
            <a:endParaRPr lang="en-US" b="1" dirty="0">
              <a:solidFill>
                <a:srgbClr val="FF0000"/>
              </a:solidFill>
            </a:endParaRPr>
          </a:p>
        </p:txBody>
      </p:sp>
      <p:sp>
        <p:nvSpPr>
          <p:cNvPr id="3" name="Content Placeholder 2"/>
          <p:cNvSpPr>
            <a:spLocks noGrp="1"/>
          </p:cNvSpPr>
          <p:nvPr>
            <p:ph sz="quarter" idx="10"/>
          </p:nvPr>
        </p:nvSpPr>
        <p:spPr>
          <a:xfrm>
            <a:off x="463138" y="982324"/>
            <a:ext cx="8223662" cy="5161397"/>
          </a:xfrm>
        </p:spPr>
        <p:txBody>
          <a:bodyPr>
            <a:normAutofit lnSpcReduction="10000"/>
          </a:bodyPr>
          <a:lstStyle/>
          <a:p>
            <a:pPr marL="0" indent="0">
              <a:lnSpc>
                <a:spcPct val="100000"/>
              </a:lnSpc>
              <a:buNone/>
            </a:pPr>
            <a:r>
              <a:rPr lang="en-US" sz="2800" dirty="0">
                <a:solidFill>
                  <a:srgbClr val="FFFFFF"/>
                </a:solidFill>
              </a:rPr>
              <a:t>* “T</a:t>
            </a:r>
            <a:r>
              <a:rPr lang="en-US" sz="2800" i="1" dirty="0">
                <a:solidFill>
                  <a:srgbClr val="FFFFFF"/>
                </a:solidFill>
              </a:rPr>
              <a:t>he creative is the place where no one else has ever been. You have to leave the city of your comfort and go into the wilderness of your intuition. What you’ll discover will be wonderful. </a:t>
            </a:r>
            <a:r>
              <a:rPr lang="en-US" sz="2800" i="1" dirty="0">
                <a:solidFill>
                  <a:schemeClr val="accent5"/>
                </a:solidFill>
              </a:rPr>
              <a:t>What you’ll discover is yourself</a:t>
            </a:r>
            <a:r>
              <a:rPr lang="en-US" sz="2800" dirty="0">
                <a:solidFill>
                  <a:srgbClr val="FFFFFF"/>
                </a:solidFill>
              </a:rPr>
              <a:t>.”</a:t>
            </a:r>
            <a:endParaRPr lang="en-US" sz="2800" b="1" dirty="0">
              <a:solidFill>
                <a:srgbClr val="000000"/>
              </a:solidFill>
            </a:endParaRPr>
          </a:p>
          <a:p>
            <a:pPr marL="0" indent="0">
              <a:lnSpc>
                <a:spcPct val="100000"/>
              </a:lnSpc>
              <a:buNone/>
            </a:pPr>
            <a:r>
              <a:rPr lang="en-US" sz="2800" b="1" dirty="0">
                <a:solidFill>
                  <a:srgbClr val="FFFFFF"/>
                </a:solidFill>
              </a:rPr>
              <a:t>*</a:t>
            </a:r>
            <a:r>
              <a:rPr lang="en-US" sz="2800" dirty="0">
                <a:solidFill>
                  <a:srgbClr val="FFFFFF"/>
                </a:solidFill>
              </a:rPr>
              <a:t> </a:t>
            </a:r>
            <a:r>
              <a:rPr lang="en-US" sz="2800" dirty="0">
                <a:solidFill>
                  <a:srgbClr val="FF0000"/>
                </a:solidFill>
              </a:rPr>
              <a:t>Personal creation </a:t>
            </a:r>
            <a:r>
              <a:rPr lang="en-US" sz="2800" b="1" i="1" dirty="0">
                <a:solidFill>
                  <a:schemeClr val="accent5"/>
                </a:solidFill>
              </a:rPr>
              <a:t>mythology</a:t>
            </a:r>
            <a:r>
              <a:rPr lang="en-US" sz="2800" dirty="0">
                <a:solidFill>
                  <a:schemeClr val="tx1"/>
                </a:solidFill>
              </a:rPr>
              <a:t> </a:t>
            </a:r>
            <a:r>
              <a:rPr lang="en-US" sz="2800" dirty="0">
                <a:solidFill>
                  <a:schemeClr val="bg1"/>
                </a:solidFill>
              </a:rPr>
              <a:t>deeply rooted in our psyches’: </a:t>
            </a:r>
            <a:r>
              <a:rPr lang="en-US" sz="2800" b="1" i="1" dirty="0">
                <a:solidFill>
                  <a:schemeClr val="bg1"/>
                </a:solidFill>
              </a:rPr>
              <a:t>“And G-d said: ‘Let us make man in our image, after our likeness;”</a:t>
            </a:r>
            <a:r>
              <a:rPr lang="en-US" sz="2800" dirty="0">
                <a:solidFill>
                  <a:schemeClr val="bg1"/>
                </a:solidFill>
              </a:rPr>
              <a:t>(Genesis, Chap. 1 Verse 26)</a:t>
            </a:r>
            <a:endParaRPr lang="en-US" sz="2800" b="1" i="1" dirty="0"/>
          </a:p>
          <a:p>
            <a:pPr marL="0" indent="0">
              <a:lnSpc>
                <a:spcPct val="100000"/>
              </a:lnSpc>
              <a:buNone/>
            </a:pPr>
            <a:r>
              <a:rPr lang="en-US" sz="2800" b="1" i="1" dirty="0">
                <a:solidFill>
                  <a:srgbClr val="FFFFFF"/>
                </a:solidFill>
              </a:rPr>
              <a:t>* View of creativity as </a:t>
            </a:r>
            <a:r>
              <a:rPr lang="en-US" sz="2800" b="1" i="1" dirty="0">
                <a:solidFill>
                  <a:srgbClr val="FF0000"/>
                </a:solidFill>
              </a:rPr>
              <a:t>uniquely personal </a:t>
            </a:r>
            <a:r>
              <a:rPr lang="en-US" sz="2800" b="1" i="1" dirty="0">
                <a:solidFill>
                  <a:srgbClr val="FFFF00"/>
                </a:solidFill>
              </a:rPr>
              <a:t>(or not) </a:t>
            </a:r>
            <a:r>
              <a:rPr lang="en-US" sz="2800" b="1" i="1" dirty="0">
                <a:solidFill>
                  <a:srgbClr val="FFFFFF"/>
                </a:solidFill>
              </a:rPr>
              <a:t>impacts beliefs about copyright &amp; IP (e.g. film &amp; music business – T.V. more flexible?) – consequences of “specialness”</a:t>
            </a:r>
          </a:p>
          <a:p>
            <a:pPr>
              <a:buFontTx/>
              <a:buChar char="•"/>
            </a:pPr>
            <a:endParaRPr lang="en-US" sz="2800" b="1" i="1" dirty="0"/>
          </a:p>
          <a:p>
            <a:pPr>
              <a:buFontTx/>
              <a:buChar char="•"/>
            </a:pPr>
            <a:endParaRPr lang="en-US" sz="2800" b="1" i="1" dirty="0"/>
          </a:p>
          <a:p>
            <a:pPr>
              <a:buFontTx/>
              <a:buChar char="•"/>
            </a:pPr>
            <a:endParaRPr lang="en-US" sz="2800" b="1" i="1" dirty="0"/>
          </a:p>
          <a:p>
            <a:pPr marL="0" indent="0">
              <a:buNone/>
            </a:pPr>
            <a:endParaRPr lang="en-US" sz="2800" b="1" i="1" dirty="0"/>
          </a:p>
          <a:p>
            <a:pPr>
              <a:buFontTx/>
              <a:buChar char="•"/>
            </a:pPr>
            <a:endParaRPr lang="en-US" dirty="0"/>
          </a:p>
          <a:p>
            <a:endParaRPr lang="en-US" dirty="0"/>
          </a:p>
        </p:txBody>
      </p:sp>
      <p:pic>
        <p:nvPicPr>
          <p:cNvPr id="4" name="Content Placeholder 5" descr="file00059507652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72311" y="5562219"/>
            <a:ext cx="1743481" cy="699308"/>
          </a:xfrm>
          <a:prstGeom prst="rect">
            <a:avLst/>
          </a:prstGeom>
        </p:spPr>
      </p:pic>
    </p:spTree>
    <p:extLst>
      <p:ext uri="{BB962C8B-B14F-4D97-AF65-F5344CB8AC3E}">
        <p14:creationId xmlns:p14="http://schemas.microsoft.com/office/powerpoint/2010/main" val="3591239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8"/>
            <a:ext cx="8229600" cy="1016000"/>
          </a:xfrm>
        </p:spPr>
        <p:txBody>
          <a:bodyPr/>
          <a:lstStyle/>
          <a:p>
            <a:r>
              <a:rPr lang="en-US" dirty="0"/>
              <a:t>               </a:t>
            </a:r>
            <a:r>
              <a:rPr lang="en-US" sz="4800" dirty="0">
                <a:solidFill>
                  <a:srgbClr val="FFFF00"/>
                </a:solidFill>
                <a:latin typeface="+mn-lt"/>
              </a:rPr>
              <a:t> </a:t>
            </a:r>
            <a:r>
              <a:rPr lang="en-US" sz="4800" b="1" dirty="0">
                <a:solidFill>
                  <a:srgbClr val="FFFF00"/>
                </a:solidFill>
                <a:latin typeface="+mn-lt"/>
              </a:rPr>
              <a:t>The Result?</a:t>
            </a:r>
          </a:p>
        </p:txBody>
      </p:sp>
      <p:sp>
        <p:nvSpPr>
          <p:cNvPr id="3" name="Content Placeholder 2"/>
          <p:cNvSpPr>
            <a:spLocks noGrp="1"/>
          </p:cNvSpPr>
          <p:nvPr>
            <p:ph sz="quarter" idx="10"/>
          </p:nvPr>
        </p:nvSpPr>
        <p:spPr>
          <a:xfrm>
            <a:off x="457199" y="1020209"/>
            <a:ext cx="8569569" cy="4705926"/>
          </a:xfrm>
        </p:spPr>
        <p:txBody>
          <a:bodyPr/>
          <a:lstStyle/>
          <a:p>
            <a:pPr marL="0" indent="0">
              <a:buNone/>
            </a:pPr>
            <a:r>
              <a:rPr lang="en-US" sz="3200" b="1" dirty="0">
                <a:solidFill>
                  <a:srgbClr val="FFFFFF"/>
                </a:solidFill>
              </a:rPr>
              <a:t>*</a:t>
            </a:r>
            <a:r>
              <a:rPr lang="en-US" sz="3200" dirty="0">
                <a:solidFill>
                  <a:srgbClr val="FFFFFF"/>
                </a:solidFill>
              </a:rPr>
              <a:t> Role and consequences of </a:t>
            </a:r>
            <a:r>
              <a:rPr lang="en-US" sz="3200" b="1" dirty="0">
                <a:solidFill>
                  <a:srgbClr val="FFFFFF"/>
                </a:solidFill>
              </a:rPr>
              <a:t>IP law aligning </a:t>
            </a:r>
            <a:r>
              <a:rPr lang="en-US" sz="3200" dirty="0">
                <a:solidFill>
                  <a:srgbClr val="FFFFFF"/>
                </a:solidFill>
              </a:rPr>
              <a:t>along </a:t>
            </a:r>
            <a:r>
              <a:rPr lang="en-US" sz="3200" b="1" dirty="0">
                <a:solidFill>
                  <a:srgbClr val="FFFFFF"/>
                </a:solidFill>
              </a:rPr>
              <a:t>according to personal belief</a:t>
            </a:r>
            <a:r>
              <a:rPr lang="en-US" sz="3200" dirty="0">
                <a:solidFill>
                  <a:srgbClr val="FFFFFF"/>
                </a:solidFill>
              </a:rPr>
              <a:t>: Do Copyright literalists’ adopt “self” generated model of creativity? Do “Connection-</a:t>
            </a:r>
            <a:r>
              <a:rPr lang="en-US" sz="3200" dirty="0" err="1">
                <a:solidFill>
                  <a:srgbClr val="FFFFFF"/>
                </a:solidFill>
              </a:rPr>
              <a:t>ists</a:t>
            </a:r>
            <a:r>
              <a:rPr lang="en-US" sz="3200" dirty="0">
                <a:solidFill>
                  <a:srgbClr val="FFFFFF"/>
                </a:solidFill>
              </a:rPr>
              <a:t>” adopt open source model?</a:t>
            </a:r>
          </a:p>
          <a:p>
            <a:pPr marL="0" indent="0">
              <a:buNone/>
            </a:pPr>
            <a:r>
              <a:rPr lang="en-US" sz="3200" b="1" dirty="0">
                <a:solidFill>
                  <a:schemeClr val="bg1"/>
                </a:solidFill>
              </a:rPr>
              <a:t>*</a:t>
            </a:r>
            <a:r>
              <a:rPr lang="en-US" sz="3200" dirty="0">
                <a:solidFill>
                  <a:schemeClr val="bg1"/>
                </a:solidFill>
              </a:rPr>
              <a:t> the </a:t>
            </a:r>
            <a:r>
              <a:rPr lang="en-US" sz="3200" dirty="0">
                <a:solidFill>
                  <a:srgbClr val="FF0000"/>
                </a:solidFill>
              </a:rPr>
              <a:t>“Hollywood Model” </a:t>
            </a:r>
            <a:r>
              <a:rPr lang="en-US" sz="3200" dirty="0">
                <a:solidFill>
                  <a:srgbClr val="FFFF00"/>
                </a:solidFill>
              </a:rPr>
              <a:t>v. </a:t>
            </a:r>
            <a:r>
              <a:rPr lang="en-US" sz="3200" dirty="0">
                <a:solidFill>
                  <a:srgbClr val="FFFFFF"/>
                </a:solidFill>
              </a:rPr>
              <a:t>the </a:t>
            </a:r>
            <a:r>
              <a:rPr lang="en-US" sz="3200" dirty="0">
                <a:solidFill>
                  <a:srgbClr val="CCFFCC"/>
                </a:solidFill>
              </a:rPr>
              <a:t>“Remix Model”</a:t>
            </a:r>
          </a:p>
          <a:p>
            <a:pPr marL="0" indent="0">
              <a:buNone/>
            </a:pPr>
            <a:endParaRPr lang="en-US" dirty="0"/>
          </a:p>
        </p:txBody>
      </p:sp>
      <p:pic>
        <p:nvPicPr>
          <p:cNvPr id="5" name="Content Placeholder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98461" y="3907692"/>
            <a:ext cx="3227077" cy="1994288"/>
          </a:xfrm>
          <a:prstGeom prst="rect">
            <a:avLst/>
          </a:prstGeom>
        </p:spPr>
      </p:pic>
      <p:pic>
        <p:nvPicPr>
          <p:cNvPr id="6" name="Content Placeholder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50808" y="4200769"/>
            <a:ext cx="2593192" cy="1447211"/>
          </a:xfrm>
          <a:prstGeom prst="rect">
            <a:avLst/>
          </a:prstGeom>
        </p:spPr>
      </p:pic>
      <p:pic>
        <p:nvPicPr>
          <p:cNvPr id="7" name="Content Placeholder 3" descr="Mail Attachment.jpeg"/>
          <p:cNvPicPr>
            <a:picLocks noChangeAspect="1"/>
          </p:cNvPicPr>
          <p:nvPr/>
        </p:nvPicPr>
        <p:blipFill rotWithShape="1">
          <a:blip r:embed="rId4">
            <a:extLst>
              <a:ext uri="{28A0092B-C50C-407E-A947-70E740481C1C}">
                <a14:useLocalDpi xmlns:a14="http://schemas.microsoft.com/office/drawing/2010/main" val="0"/>
              </a:ext>
            </a:extLst>
          </a:blip>
          <a:srcRect l="-57" r="112"/>
          <a:stretch/>
        </p:blipFill>
        <p:spPr>
          <a:xfrm>
            <a:off x="0" y="3907692"/>
            <a:ext cx="2774711" cy="2082211"/>
          </a:xfrm>
          <a:prstGeom prst="rect">
            <a:avLst/>
          </a:prstGeom>
        </p:spPr>
      </p:pic>
    </p:spTree>
    <p:extLst>
      <p:ext uri="{BB962C8B-B14F-4D97-AF65-F5344CB8AC3E}">
        <p14:creationId xmlns:p14="http://schemas.microsoft.com/office/powerpoint/2010/main" val="2345991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43742" y="1554171"/>
            <a:ext cx="6412781" cy="3046988"/>
          </a:xfrm>
          <a:prstGeom prst="rect">
            <a:avLst/>
          </a:prstGeom>
          <a:noFill/>
        </p:spPr>
        <p:txBody>
          <a:bodyPr wrap="none" lIns="91440" tIns="45720" rIns="91440" bIns="45720">
            <a:spAutoFit/>
          </a:bodyPr>
          <a:lstStyle/>
          <a:p>
            <a:pPr algn="ctr"/>
            <a:r>
              <a:rPr lang="en-CA"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Know Your </a:t>
            </a:r>
          </a:p>
          <a:p>
            <a:pPr algn="ctr"/>
            <a:r>
              <a:rPr lang="en-CA"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Bias!</a:t>
            </a:r>
          </a:p>
        </p:txBody>
      </p:sp>
    </p:spTree>
    <p:extLst>
      <p:ext uri="{BB962C8B-B14F-4D97-AF65-F5344CB8AC3E}">
        <p14:creationId xmlns:p14="http://schemas.microsoft.com/office/powerpoint/2010/main" val="81476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9AD01A-CAFD-8E4C-9778-932BCADF240E}"/>
              </a:ext>
            </a:extLst>
          </p:cNvPr>
          <p:cNvSpPr txBox="1"/>
          <p:nvPr/>
        </p:nvSpPr>
        <p:spPr>
          <a:xfrm>
            <a:off x="6375055" y="5871735"/>
            <a:ext cx="1826141" cy="369332"/>
          </a:xfrm>
          <a:prstGeom prst="rect">
            <a:avLst/>
          </a:prstGeom>
          <a:noFill/>
        </p:spPr>
        <p:txBody>
          <a:bodyPr wrap="none" rtlCol="0">
            <a:spAutoFit/>
          </a:bodyPr>
          <a:lstStyle/>
          <a:p>
            <a:r>
              <a:rPr lang="en-US" dirty="0">
                <a:solidFill>
                  <a:srgbClr val="FFFF00"/>
                </a:solidFill>
              </a:rPr>
              <a:t>Entirely optional</a:t>
            </a:r>
          </a:p>
        </p:txBody>
      </p:sp>
      <p:sp>
        <p:nvSpPr>
          <p:cNvPr id="6" name="TextBox 5">
            <a:extLst>
              <a:ext uri="{FF2B5EF4-FFF2-40B4-BE49-F238E27FC236}">
                <a16:creationId xmlns:a16="http://schemas.microsoft.com/office/drawing/2014/main" id="{839F9909-0F14-8143-9835-6852F7169057}"/>
              </a:ext>
            </a:extLst>
          </p:cNvPr>
          <p:cNvSpPr txBox="1"/>
          <p:nvPr/>
        </p:nvSpPr>
        <p:spPr>
          <a:xfrm>
            <a:off x="457200" y="5427793"/>
            <a:ext cx="7827849" cy="369332"/>
          </a:xfrm>
          <a:prstGeom prst="rect">
            <a:avLst/>
          </a:prstGeom>
          <a:noFill/>
        </p:spPr>
        <p:txBody>
          <a:bodyPr wrap="none" rtlCol="0">
            <a:spAutoFit/>
          </a:bodyPr>
          <a:lstStyle/>
          <a:p>
            <a:r>
              <a:rPr lang="en-US" dirty="0">
                <a:hlinkClick r:id="rId2"/>
              </a:rPr>
              <a:t>https://www.ted.com/talks/steven_johnson_where_good_ideas_come_from</a:t>
            </a:r>
            <a:r>
              <a:rPr lang="en-US" dirty="0"/>
              <a:t> </a:t>
            </a:r>
          </a:p>
        </p:txBody>
      </p:sp>
      <p:pic>
        <p:nvPicPr>
          <p:cNvPr id="8" name="Picture 7" descr="Graphical user interface&#10;&#10;Description automatically generated">
            <a:extLst>
              <a:ext uri="{FF2B5EF4-FFF2-40B4-BE49-F238E27FC236}">
                <a16:creationId xmlns:a16="http://schemas.microsoft.com/office/drawing/2014/main" id="{7901BADE-112F-FA47-BFCF-2FC578900608}"/>
              </a:ext>
            </a:extLst>
          </p:cNvPr>
          <p:cNvPicPr>
            <a:picLocks noChangeAspect="1"/>
          </p:cNvPicPr>
          <p:nvPr/>
        </p:nvPicPr>
        <p:blipFill>
          <a:blip r:embed="rId3"/>
          <a:stretch>
            <a:fillRect/>
          </a:stretch>
        </p:blipFill>
        <p:spPr>
          <a:xfrm>
            <a:off x="1736835" y="220717"/>
            <a:ext cx="5268577" cy="5096350"/>
          </a:xfrm>
          <a:prstGeom prst="rect">
            <a:avLst/>
          </a:prstGeom>
        </p:spPr>
      </p:pic>
    </p:spTree>
    <p:extLst>
      <p:ext uri="{BB962C8B-B14F-4D97-AF65-F5344CB8AC3E}">
        <p14:creationId xmlns:p14="http://schemas.microsoft.com/office/powerpoint/2010/main" val="942093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4800" b="1" i="1" dirty="0">
                <a:solidFill>
                  <a:srgbClr val="FFFF00"/>
                </a:solidFill>
                <a:latin typeface="+mn-lt"/>
              </a:rPr>
              <a:t>Education as remixing</a:t>
            </a:r>
          </a:p>
        </p:txBody>
      </p:sp>
      <p:pic>
        <p:nvPicPr>
          <p:cNvPr id="7" name="Content Placeholder 6"/>
          <p:cNvPicPr>
            <a:picLocks noGrp="1" noChangeAspect="1"/>
          </p:cNvPicPr>
          <p:nvPr>
            <p:ph sz="quarter" idx="10"/>
          </p:nvPr>
        </p:nvPicPr>
        <p:blipFill>
          <a:blip r:embed="rId2" cstate="print">
            <a:extLst>
              <a:ext uri="{28A0092B-C50C-407E-A947-70E740481C1C}">
                <a14:useLocalDpi xmlns:a14="http://schemas.microsoft.com/office/drawing/2010/main"/>
              </a:ext>
            </a:extLst>
          </a:blip>
          <a:srcRect/>
          <a:stretch>
            <a:fillRect/>
          </a:stretch>
        </p:blipFill>
        <p:spPr>
          <a:xfrm>
            <a:off x="457200" y="1408113"/>
            <a:ext cx="8229600" cy="4318000"/>
          </a:xfrm>
        </p:spPr>
      </p:pic>
    </p:spTree>
    <p:extLst>
      <p:ext uri="{BB962C8B-B14F-4D97-AF65-F5344CB8AC3E}">
        <p14:creationId xmlns:p14="http://schemas.microsoft.com/office/powerpoint/2010/main" val="74352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7" y="0"/>
            <a:ext cx="8906493" cy="1762298"/>
          </a:xfrm>
        </p:spPr>
        <p:txBody>
          <a:bodyPr>
            <a:normAutofit/>
          </a:bodyPr>
          <a:lstStyle/>
          <a:p>
            <a:pPr algn="ctr"/>
            <a:r>
              <a:rPr lang="en-US" b="1" dirty="0">
                <a:solidFill>
                  <a:srgbClr val="FFFF00"/>
                </a:solidFill>
              </a:rPr>
              <a:t>Office </a:t>
            </a:r>
            <a:r>
              <a:rPr lang="en-US" b="1" dirty="0">
                <a:solidFill>
                  <a:schemeClr val="bg1"/>
                </a:solidFill>
              </a:rPr>
              <a:t>“</a:t>
            </a:r>
            <a:r>
              <a:rPr lang="en-US" b="1" dirty="0">
                <a:solidFill>
                  <a:srgbClr val="FFFF00"/>
                </a:solidFill>
              </a:rPr>
              <a:t>Hours</a:t>
            </a:r>
            <a:r>
              <a:rPr lang="en-US" b="1" dirty="0">
                <a:solidFill>
                  <a:schemeClr val="bg1"/>
                </a:solidFill>
              </a:rPr>
              <a:t>”</a:t>
            </a:r>
            <a:r>
              <a:rPr lang="en-US" b="1" dirty="0">
                <a:solidFill>
                  <a:srgbClr val="FF0000"/>
                </a:solidFill>
              </a:rPr>
              <a:t>:</a:t>
            </a:r>
            <a:r>
              <a:rPr lang="en-US" b="1" dirty="0">
                <a:solidFill>
                  <a:srgbClr val="FFFF00"/>
                </a:solidFill>
              </a:rPr>
              <a:t> </a:t>
            </a:r>
            <a:r>
              <a:rPr lang="en-US" b="1" dirty="0">
                <a:solidFill>
                  <a:schemeClr val="bg1"/>
                </a:solidFill>
              </a:rPr>
              <a:t>Ideally Mondays before or  after class but </a:t>
            </a:r>
            <a:r>
              <a:rPr lang="en-US" b="1" dirty="0">
                <a:solidFill>
                  <a:srgbClr val="FFFF00"/>
                </a:solidFill>
              </a:rPr>
              <a:t>am flexible</a:t>
            </a:r>
            <a:r>
              <a:rPr lang="mr-IN" b="1" dirty="0">
                <a:solidFill>
                  <a:srgbClr val="FF0000"/>
                </a:solidFill>
              </a:rPr>
              <a:t>…</a:t>
            </a:r>
            <a:endParaRPr lang="en-US" b="1" dirty="0">
              <a:solidFill>
                <a:srgbClr val="FF0000"/>
              </a:solidFill>
            </a:endParaRPr>
          </a:p>
        </p:txBody>
      </p:sp>
      <p:sp>
        <p:nvSpPr>
          <p:cNvPr id="3" name="Content Placeholder 2"/>
          <p:cNvSpPr>
            <a:spLocks noGrp="1"/>
          </p:cNvSpPr>
          <p:nvPr>
            <p:ph sz="quarter" idx="10"/>
          </p:nvPr>
        </p:nvSpPr>
        <p:spPr>
          <a:xfrm>
            <a:off x="237507" y="2028305"/>
            <a:ext cx="8740238" cy="4463012"/>
          </a:xfrm>
        </p:spPr>
        <p:txBody>
          <a:bodyPr>
            <a:normAutofit/>
          </a:bodyPr>
          <a:lstStyle/>
          <a:p>
            <a:pPr marL="0" indent="0">
              <a:lnSpc>
                <a:spcPct val="100000"/>
              </a:lnSpc>
              <a:buNone/>
            </a:pPr>
            <a:r>
              <a:rPr lang="en-US" sz="3600" dirty="0">
                <a:solidFill>
                  <a:srgbClr val="CCFFCC"/>
                </a:solidFill>
              </a:rPr>
              <a:t>Email</a:t>
            </a:r>
            <a:r>
              <a:rPr lang="en-US" sz="3600" dirty="0">
                <a:solidFill>
                  <a:schemeClr val="bg1"/>
                </a:solidFill>
              </a:rPr>
              <a:t> me : </a:t>
            </a:r>
            <a:r>
              <a:rPr lang="en-US" sz="3600" dirty="0" err="1">
                <a:solidFill>
                  <a:schemeClr val="bg1"/>
                </a:solidFill>
              </a:rPr>
              <a:t>jon.festinger@ubc.ca</a:t>
            </a:r>
            <a:endParaRPr lang="en-US" sz="3600" dirty="0">
              <a:solidFill>
                <a:schemeClr val="bg1"/>
              </a:solidFill>
            </a:endParaRPr>
          </a:p>
          <a:p>
            <a:pPr marL="0" indent="0">
              <a:lnSpc>
                <a:spcPct val="100000"/>
              </a:lnSpc>
              <a:buNone/>
            </a:pPr>
            <a:r>
              <a:rPr lang="en-US" sz="3600" dirty="0">
                <a:solidFill>
                  <a:srgbClr val="CCFFCC"/>
                </a:solidFill>
              </a:rPr>
              <a:t>Skype</a:t>
            </a:r>
            <a:r>
              <a:rPr lang="en-US" sz="3600" dirty="0">
                <a:solidFill>
                  <a:schemeClr val="bg1"/>
                </a:solidFill>
              </a:rPr>
              <a:t>: </a:t>
            </a:r>
            <a:r>
              <a:rPr lang="en-US" sz="3600" dirty="0" err="1">
                <a:solidFill>
                  <a:schemeClr val="bg1"/>
                </a:solidFill>
              </a:rPr>
              <a:t>jon.festinger</a:t>
            </a:r>
            <a:endParaRPr lang="en-US" sz="3600" dirty="0">
              <a:solidFill>
                <a:schemeClr val="bg1"/>
              </a:solidFill>
            </a:endParaRPr>
          </a:p>
          <a:p>
            <a:pPr marL="0" indent="0">
              <a:lnSpc>
                <a:spcPct val="100000"/>
              </a:lnSpc>
              <a:buNone/>
            </a:pPr>
            <a:r>
              <a:rPr lang="en-US" sz="3600" dirty="0">
                <a:solidFill>
                  <a:srgbClr val="CCFFCC"/>
                </a:solidFill>
              </a:rPr>
              <a:t>Phone</a:t>
            </a:r>
            <a:r>
              <a:rPr lang="en-US" sz="3600" dirty="0">
                <a:solidFill>
                  <a:schemeClr val="bg1"/>
                </a:solidFill>
              </a:rPr>
              <a:t>: </a:t>
            </a:r>
          </a:p>
          <a:p>
            <a:pPr marL="0" indent="0">
              <a:lnSpc>
                <a:spcPct val="100000"/>
              </a:lnSpc>
              <a:buNone/>
            </a:pPr>
            <a:r>
              <a:rPr lang="en-US" sz="3600" dirty="0">
                <a:solidFill>
                  <a:schemeClr val="bg1"/>
                </a:solidFill>
              </a:rPr>
              <a:t>o. 604-568-9192</a:t>
            </a:r>
          </a:p>
          <a:p>
            <a:pPr marL="0" indent="0">
              <a:lnSpc>
                <a:spcPct val="100000"/>
              </a:lnSpc>
              <a:buNone/>
            </a:pPr>
            <a:r>
              <a:rPr lang="en-US" sz="3600" dirty="0">
                <a:solidFill>
                  <a:schemeClr val="bg1"/>
                </a:solidFill>
              </a:rPr>
              <a:t>c. 604-837-6426</a:t>
            </a:r>
          </a:p>
          <a:p>
            <a:pPr marL="0" indent="0">
              <a:buNone/>
            </a:pPr>
            <a:endParaRPr lang="en-US" sz="40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120" y="4286992"/>
            <a:ext cx="4022680" cy="1567458"/>
          </a:xfrm>
          <a:prstGeom prst="rect">
            <a:avLst/>
          </a:prstGeom>
        </p:spPr>
      </p:pic>
    </p:spTree>
    <p:extLst>
      <p:ext uri="{BB962C8B-B14F-4D97-AF65-F5344CB8AC3E}">
        <p14:creationId xmlns:p14="http://schemas.microsoft.com/office/powerpoint/2010/main" val="39124370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8686800" cy="1016000"/>
          </a:xfrm>
        </p:spPr>
        <p:txBody>
          <a:bodyPr>
            <a:noAutofit/>
          </a:bodyPr>
          <a:lstStyle/>
          <a:p>
            <a:r>
              <a:rPr lang="en-US" sz="4800" b="1" dirty="0">
                <a:solidFill>
                  <a:srgbClr val="FFFF00"/>
                </a:solidFill>
                <a:latin typeface="+mn-lt"/>
                <a:cs typeface="Century Gothic"/>
              </a:rPr>
              <a:t>The Common Law as Remix</a:t>
            </a:r>
          </a:p>
        </p:txBody>
      </p:sp>
      <p:pic>
        <p:nvPicPr>
          <p:cNvPr id="7" name="Content Placeholder 6" descr="file5581281481565.jpg"/>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t="-600" b="-600"/>
          <a:stretch/>
        </p:blipFill>
        <p:spPr>
          <a:xfrm>
            <a:off x="445741" y="1960762"/>
            <a:ext cx="4588078" cy="3510699"/>
          </a:xfrm>
        </p:spPr>
      </p:pic>
      <p:pic>
        <p:nvPicPr>
          <p:cNvPr id="8" name="Content Placeholder 7" descr="Supreme_Court_of_Canada.jp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5033819" y="1195131"/>
            <a:ext cx="3679369" cy="2271825"/>
          </a:xfrm>
        </p:spPr>
      </p:pic>
      <p:pic>
        <p:nvPicPr>
          <p:cNvPr id="9" name="Picture 8" descr="file000495587744.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33819" y="3466955"/>
            <a:ext cx="3652981" cy="2739735"/>
          </a:xfrm>
          <a:prstGeom prst="rect">
            <a:avLst/>
          </a:prstGeom>
        </p:spPr>
      </p:pic>
    </p:spTree>
    <p:extLst>
      <p:ext uri="{BB962C8B-B14F-4D97-AF65-F5344CB8AC3E}">
        <p14:creationId xmlns:p14="http://schemas.microsoft.com/office/powerpoint/2010/main" val="2825391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4100825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Origins of copyright</a:t>
            </a:r>
          </a:p>
        </p:txBody>
      </p:sp>
      <p:sp>
        <p:nvSpPr>
          <p:cNvPr id="2" name="Content Placeholder 1"/>
          <p:cNvSpPr>
            <a:spLocks noGrp="1"/>
          </p:cNvSpPr>
          <p:nvPr>
            <p:ph idx="1"/>
          </p:nvPr>
        </p:nvSpPr>
        <p:spPr>
          <a:xfrm>
            <a:off x="457200" y="1744717"/>
            <a:ext cx="8229600" cy="4004826"/>
          </a:xfrm>
        </p:spPr>
        <p:txBody>
          <a:bodyPr>
            <a:normAutofit/>
          </a:bodyPr>
          <a:lstStyle/>
          <a:p>
            <a:pPr lvl="1"/>
            <a:r>
              <a:rPr lang="en-US" sz="4000" dirty="0">
                <a:solidFill>
                  <a:schemeClr val="bg1"/>
                </a:solidFill>
              </a:rPr>
              <a:t>Stationers Company</a:t>
            </a:r>
            <a:r>
              <a:rPr lang="en-US" sz="4000" dirty="0">
                <a:solidFill>
                  <a:srgbClr val="FF0000"/>
                </a:solidFill>
              </a:rPr>
              <a:t>…</a:t>
            </a:r>
            <a:r>
              <a:rPr lang="en-US" sz="4000" dirty="0">
                <a:solidFill>
                  <a:schemeClr val="bg1"/>
                </a:solidFill>
              </a:rPr>
              <a:t> </a:t>
            </a:r>
          </a:p>
          <a:p>
            <a:pPr lvl="1"/>
            <a:r>
              <a:rPr lang="en-US" sz="4000" dirty="0">
                <a:solidFill>
                  <a:schemeClr val="bg1"/>
                </a:solidFill>
              </a:rPr>
              <a:t>Statute of Anne </a:t>
            </a:r>
            <a:r>
              <a:rPr lang="en-US" sz="4000" dirty="0">
                <a:solidFill>
                  <a:srgbClr val="FF0000"/>
                </a:solidFill>
              </a:rPr>
              <a:t>(</a:t>
            </a:r>
            <a:r>
              <a:rPr lang="en-US" sz="4000" dirty="0">
                <a:solidFill>
                  <a:srgbClr val="FFFF00"/>
                </a:solidFill>
              </a:rPr>
              <a:t>1709</a:t>
            </a:r>
            <a:r>
              <a:rPr lang="en-US" sz="4000" dirty="0">
                <a:solidFill>
                  <a:srgbClr val="FF0000"/>
                </a:solidFill>
              </a:rPr>
              <a:t>/</a:t>
            </a:r>
            <a:r>
              <a:rPr lang="en-US" sz="4000" dirty="0">
                <a:solidFill>
                  <a:srgbClr val="FFFF00"/>
                </a:solidFill>
              </a:rPr>
              <a:t>10</a:t>
            </a:r>
            <a:r>
              <a:rPr lang="en-US" sz="4000" dirty="0">
                <a:solidFill>
                  <a:srgbClr val="FF0000"/>
                </a:solidFill>
              </a:rPr>
              <a:t>)</a:t>
            </a:r>
          </a:p>
          <a:p>
            <a:pPr lvl="1"/>
            <a:r>
              <a:rPr lang="en-US" sz="4000" dirty="0">
                <a:solidFill>
                  <a:schemeClr val="bg1"/>
                </a:solidFill>
              </a:rPr>
              <a:t>Impact of </a:t>
            </a:r>
            <a:r>
              <a:rPr lang="en-US" sz="4000" dirty="0">
                <a:solidFill>
                  <a:srgbClr val="0070C0"/>
                </a:solidFill>
              </a:rPr>
              <a:t>Fr</a:t>
            </a:r>
            <a:r>
              <a:rPr lang="en-US" sz="4000" dirty="0">
                <a:solidFill>
                  <a:schemeClr val="bg1"/>
                </a:solidFill>
              </a:rPr>
              <a:t>en</a:t>
            </a:r>
            <a:r>
              <a:rPr lang="en-US" sz="4000" dirty="0">
                <a:solidFill>
                  <a:srgbClr val="FF0000"/>
                </a:solidFill>
              </a:rPr>
              <a:t>ch</a:t>
            </a:r>
            <a:r>
              <a:rPr lang="en-US" sz="4000" dirty="0">
                <a:solidFill>
                  <a:schemeClr val="bg1"/>
                </a:solidFill>
              </a:rPr>
              <a:t> “</a:t>
            </a:r>
            <a:r>
              <a:rPr lang="en-US" sz="4000" dirty="0">
                <a:solidFill>
                  <a:srgbClr val="FFFF00"/>
                </a:solidFill>
              </a:rPr>
              <a:t>droits </a:t>
            </a:r>
            <a:r>
              <a:rPr lang="en-US" sz="4000" dirty="0" err="1">
                <a:solidFill>
                  <a:srgbClr val="FFFF00"/>
                </a:solidFill>
              </a:rPr>
              <a:t>d</a:t>
            </a:r>
            <a:r>
              <a:rPr lang="en-US" sz="4000" dirty="0" err="1">
                <a:solidFill>
                  <a:srgbClr val="FF0000"/>
                </a:solidFill>
              </a:rPr>
              <a:t>’</a:t>
            </a:r>
            <a:r>
              <a:rPr lang="en-US" sz="4000" dirty="0" err="1">
                <a:solidFill>
                  <a:srgbClr val="FFFF00"/>
                </a:solidFill>
              </a:rPr>
              <a:t>auteur</a:t>
            </a:r>
            <a:r>
              <a:rPr lang="en-US" sz="4000" dirty="0">
                <a:solidFill>
                  <a:schemeClr val="bg1"/>
                </a:solidFill>
              </a:rPr>
              <a:t>” system</a:t>
            </a:r>
            <a:r>
              <a:rPr lang="en-US" sz="4000" dirty="0">
                <a:solidFill>
                  <a:srgbClr val="FF0000"/>
                </a:solidFill>
              </a:rPr>
              <a:t>?</a:t>
            </a:r>
          </a:p>
          <a:p>
            <a:pPr lvl="1"/>
            <a:r>
              <a:rPr lang="en-US" sz="4000" dirty="0">
                <a:solidFill>
                  <a:schemeClr val="bg1"/>
                </a:solidFill>
              </a:rPr>
              <a:t>Is </a:t>
            </a:r>
            <a:r>
              <a:rPr lang="en-US" sz="4000" dirty="0">
                <a:solidFill>
                  <a:srgbClr val="FF0000"/>
                </a:solidFill>
              </a:rPr>
              <a:t>Ca</a:t>
            </a:r>
            <a:r>
              <a:rPr lang="en-US" sz="4000" dirty="0">
                <a:solidFill>
                  <a:schemeClr val="bg1"/>
                </a:solidFill>
              </a:rPr>
              <a:t>nad</a:t>
            </a:r>
            <a:r>
              <a:rPr lang="en-US" sz="4000" dirty="0">
                <a:solidFill>
                  <a:srgbClr val="FF0000"/>
                </a:solidFill>
              </a:rPr>
              <a:t>ian</a:t>
            </a:r>
            <a:r>
              <a:rPr lang="en-US" sz="4000" dirty="0">
                <a:solidFill>
                  <a:schemeClr val="bg1"/>
                </a:solidFill>
              </a:rPr>
              <a:t> copyright an amalgam of the UK and French approaches? </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52</a:t>
            </a:fld>
            <a:endParaRPr lang="en-US"/>
          </a:p>
        </p:txBody>
      </p:sp>
    </p:spTree>
    <p:extLst>
      <p:ext uri="{BB962C8B-B14F-4D97-AF65-F5344CB8AC3E}">
        <p14:creationId xmlns:p14="http://schemas.microsoft.com/office/powerpoint/2010/main" val="1179050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3755" y="274638"/>
            <a:ext cx="8704613" cy="1143000"/>
          </a:xfrm>
        </p:spPr>
        <p:txBody>
          <a:bodyPr>
            <a:normAutofit fontScale="90000"/>
          </a:bodyPr>
          <a:lstStyle/>
          <a:p>
            <a:pPr algn="ctr"/>
            <a:r>
              <a:rPr lang="en-US" b="1" dirty="0">
                <a:solidFill>
                  <a:srgbClr val="FFFF00"/>
                </a:solidFill>
              </a:rPr>
              <a:t>Overview of copyright </a:t>
            </a:r>
            <a:r>
              <a:rPr lang="en-US" dirty="0">
                <a:solidFill>
                  <a:srgbClr val="FFFF00"/>
                </a:solidFill>
              </a:rPr>
              <a:t>(</a:t>
            </a:r>
            <a:r>
              <a:rPr lang="en-US" dirty="0">
                <a:solidFill>
                  <a:schemeClr val="bg1"/>
                </a:solidFill>
              </a:rPr>
              <a:t>one perspective</a:t>
            </a:r>
            <a:r>
              <a:rPr lang="en-US" dirty="0">
                <a:solidFill>
                  <a:srgbClr val="FFFF00"/>
                </a:solidFill>
              </a:rPr>
              <a:t>)</a:t>
            </a:r>
          </a:p>
        </p:txBody>
      </p:sp>
      <p:sp>
        <p:nvSpPr>
          <p:cNvPr id="2" name="Content Placeholder 1"/>
          <p:cNvSpPr>
            <a:spLocks noGrp="1"/>
          </p:cNvSpPr>
          <p:nvPr>
            <p:ph idx="1"/>
          </p:nvPr>
        </p:nvSpPr>
        <p:spPr/>
        <p:txBody>
          <a:bodyPr>
            <a:noAutofit/>
          </a:bodyPr>
          <a:lstStyle/>
          <a:p>
            <a:pPr marL="0" indent="0">
              <a:lnSpc>
                <a:spcPct val="120000"/>
              </a:lnSpc>
              <a:buNone/>
            </a:pPr>
            <a:r>
              <a:rPr lang="en-US" sz="3000" b="1" dirty="0">
                <a:solidFill>
                  <a:schemeClr val="bg1"/>
                </a:solidFill>
              </a:rPr>
              <a:t>Origins of copyright:</a:t>
            </a:r>
          </a:p>
          <a:p>
            <a:pPr lvl="1">
              <a:lnSpc>
                <a:spcPct val="120000"/>
              </a:lnSpc>
            </a:pPr>
            <a:r>
              <a:rPr lang="en-US" sz="3000" dirty="0">
                <a:solidFill>
                  <a:schemeClr val="bg1"/>
                </a:solidFill>
              </a:rPr>
              <a:t>Stationers Company</a:t>
            </a:r>
            <a:r>
              <a:rPr lang="en-US" sz="3000" dirty="0">
                <a:solidFill>
                  <a:srgbClr val="FF0000"/>
                </a:solidFill>
              </a:rPr>
              <a:t>… </a:t>
            </a:r>
          </a:p>
          <a:p>
            <a:pPr lvl="1">
              <a:lnSpc>
                <a:spcPct val="120000"/>
              </a:lnSpc>
            </a:pPr>
            <a:r>
              <a:rPr lang="en-US" sz="3000" dirty="0">
                <a:solidFill>
                  <a:schemeClr val="bg1"/>
                </a:solidFill>
              </a:rPr>
              <a:t>Limited competition amongst themselves</a:t>
            </a:r>
          </a:p>
          <a:p>
            <a:pPr lvl="1">
              <a:lnSpc>
                <a:spcPct val="120000"/>
              </a:lnSpc>
            </a:pPr>
            <a:r>
              <a:rPr lang="en-US" sz="3000" dirty="0">
                <a:solidFill>
                  <a:schemeClr val="bg1"/>
                </a:solidFill>
              </a:rPr>
              <a:t>Received special privileges  </a:t>
            </a:r>
            <a:r>
              <a:rPr lang="en-CA" sz="3000" dirty="0">
                <a:solidFill>
                  <a:schemeClr val="bg1"/>
                </a:solidFill>
              </a:rPr>
              <a:t>to “</a:t>
            </a:r>
            <a:r>
              <a:rPr lang="en-CA" sz="3000" dirty="0">
                <a:solidFill>
                  <a:srgbClr val="FF0000"/>
                </a:solidFill>
              </a:rPr>
              <a:t>regulate</a:t>
            </a:r>
            <a:r>
              <a:rPr lang="en-CA" sz="3000" dirty="0">
                <a:solidFill>
                  <a:srgbClr val="FFFF00"/>
                </a:solidFill>
              </a:rPr>
              <a:t> </a:t>
            </a:r>
            <a:r>
              <a:rPr lang="en-CA" sz="3000" dirty="0">
                <a:solidFill>
                  <a:srgbClr val="FF0000"/>
                </a:solidFill>
              </a:rPr>
              <a:t>and to censor works</a:t>
            </a:r>
            <a:r>
              <a:rPr lang="en-CA" sz="3000" dirty="0">
                <a:solidFill>
                  <a:srgbClr val="FFFF00"/>
                </a:solidFill>
              </a:rPr>
              <a:t> on the government’s behalf</a:t>
            </a:r>
            <a:r>
              <a:rPr lang="en-CA" sz="3000" dirty="0">
                <a:solidFill>
                  <a:schemeClr val="bg1"/>
                </a:solidFill>
              </a:rPr>
              <a:t>”</a:t>
            </a:r>
            <a:r>
              <a:rPr lang="en-CA" sz="3000" dirty="0">
                <a:solidFill>
                  <a:srgbClr val="FF0000"/>
                </a:solidFill>
              </a:rPr>
              <a:t>.</a:t>
            </a:r>
          </a:p>
          <a:p>
            <a:pPr lvl="1">
              <a:lnSpc>
                <a:spcPct val="120000"/>
              </a:lnSpc>
            </a:pPr>
            <a:r>
              <a:rPr lang="en-CA" sz="3000" dirty="0">
                <a:solidFill>
                  <a:schemeClr val="bg1"/>
                </a:solidFill>
              </a:rPr>
              <a:t>Negative reaction to this iron grip</a:t>
            </a:r>
          </a:p>
          <a:p>
            <a:pPr lvl="1">
              <a:lnSpc>
                <a:spcPct val="120000"/>
              </a:lnSpc>
            </a:pPr>
            <a:r>
              <a:rPr lang="en-US" sz="3000" dirty="0">
                <a:solidFill>
                  <a:schemeClr val="bg1"/>
                </a:solidFill>
              </a:rPr>
              <a:t>Statute of Anne (1709/10)</a:t>
            </a:r>
          </a:p>
        </p:txBody>
      </p:sp>
      <p:sp>
        <p:nvSpPr>
          <p:cNvPr id="4" name="Slide Number Placeholder 3"/>
          <p:cNvSpPr>
            <a:spLocks noGrp="1"/>
          </p:cNvSpPr>
          <p:nvPr>
            <p:ph type="sldNum" sz="quarter" idx="12"/>
          </p:nvPr>
        </p:nvSpPr>
        <p:spPr/>
        <p:txBody>
          <a:bodyPr/>
          <a:lstStyle/>
          <a:p>
            <a:fld id="{600857A6-B069-5747-8C2C-4237D03FF20B}" type="slidenum">
              <a:rPr lang="en-US" smtClean="0"/>
              <a:t>53</a:t>
            </a:fld>
            <a:endParaRPr lang="en-US"/>
          </a:p>
        </p:txBody>
      </p:sp>
    </p:spTree>
    <p:extLst>
      <p:ext uri="{BB962C8B-B14F-4D97-AF65-F5344CB8AC3E}">
        <p14:creationId xmlns:p14="http://schemas.microsoft.com/office/powerpoint/2010/main" val="17294155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5398" y="2705725"/>
            <a:ext cx="7253204" cy="1446550"/>
          </a:xfrm>
          <a:prstGeom prst="rect">
            <a:avLst/>
          </a:prstGeom>
          <a:noFill/>
        </p:spPr>
        <p:txBody>
          <a:bodyPr wrap="none" rtlCol="0">
            <a:spAutoFit/>
          </a:bodyPr>
          <a:lstStyle/>
          <a:p>
            <a:pPr algn="ctr"/>
            <a:r>
              <a:rPr lang="en-US" sz="4400" dirty="0">
                <a:solidFill>
                  <a:prstClr val="white"/>
                </a:solidFill>
                <a:latin typeface="Arial"/>
              </a:rPr>
              <a:t>STATUTE OF ANNE (1710) </a:t>
            </a:r>
          </a:p>
          <a:p>
            <a:pPr algn="ctr"/>
            <a:r>
              <a:rPr lang="en-US" sz="4400" dirty="0">
                <a:solidFill>
                  <a:prstClr val="white"/>
                </a:solidFill>
                <a:latin typeface="Arial"/>
              </a:rPr>
              <a:t>AS </a:t>
            </a:r>
            <a:r>
              <a:rPr lang="en-US" sz="4400" dirty="0">
                <a:solidFill>
                  <a:srgbClr val="FFFF00"/>
                </a:solidFill>
                <a:latin typeface="Arial"/>
              </a:rPr>
              <a:t>FREE SPEECH</a:t>
            </a:r>
          </a:p>
        </p:txBody>
      </p:sp>
      <p:sp>
        <p:nvSpPr>
          <p:cNvPr id="3" name="Title 2">
            <a:extLst>
              <a:ext uri="{FF2B5EF4-FFF2-40B4-BE49-F238E27FC236}">
                <a16:creationId xmlns:a16="http://schemas.microsoft.com/office/drawing/2014/main" id="{227997D4-830A-4F45-B176-B5A0379F57B7}"/>
              </a:ext>
            </a:extLst>
          </p:cNvPr>
          <p:cNvSpPr>
            <a:spLocks noGrp="1"/>
          </p:cNvSpPr>
          <p:nvPr>
            <p:ph type="title"/>
          </p:nvPr>
        </p:nvSpPr>
        <p:spPr>
          <a:xfrm>
            <a:off x="457200" y="326592"/>
            <a:ext cx="8229600" cy="1446549"/>
          </a:xfrm>
        </p:spPr>
        <p:txBody>
          <a:bodyPr>
            <a:normAutofit/>
          </a:bodyPr>
          <a:lstStyle/>
          <a:p>
            <a:pPr algn="ctr"/>
            <a:r>
              <a:rPr lang="en-US" b="1" dirty="0">
                <a:solidFill>
                  <a:srgbClr val="FFFF00"/>
                </a:solidFill>
              </a:rPr>
              <a:t>Overview of copyright </a:t>
            </a:r>
            <a:br>
              <a:rPr lang="en-US" b="1" dirty="0">
                <a:solidFill>
                  <a:srgbClr val="FFFF00"/>
                </a:solidFill>
              </a:rPr>
            </a:br>
            <a:r>
              <a:rPr lang="en-US" dirty="0">
                <a:solidFill>
                  <a:srgbClr val="FFFF00"/>
                </a:solidFill>
              </a:rPr>
              <a:t>(</a:t>
            </a:r>
            <a:r>
              <a:rPr lang="en-US" dirty="0">
                <a:solidFill>
                  <a:schemeClr val="bg1"/>
                </a:solidFill>
              </a:rPr>
              <a:t>another perspective</a:t>
            </a:r>
            <a:r>
              <a:rPr lang="en-US" dirty="0">
                <a:solidFill>
                  <a:srgbClr val="FFFF00"/>
                </a:solidFill>
              </a:rPr>
              <a:t>)</a:t>
            </a:r>
            <a:endParaRPr lang="en-US" dirty="0"/>
          </a:p>
        </p:txBody>
      </p:sp>
    </p:spTree>
    <p:extLst>
      <p:ext uri="{BB962C8B-B14F-4D97-AF65-F5344CB8AC3E}">
        <p14:creationId xmlns:p14="http://schemas.microsoft.com/office/powerpoint/2010/main" val="755912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527856"/>
            <a:ext cx="5707483" cy="5033323"/>
          </a:xfrm>
        </p:spPr>
        <p:txBody>
          <a:bodyPr>
            <a:normAutofit/>
          </a:bodyPr>
          <a:lstStyle/>
          <a:p>
            <a:pPr marL="0" indent="0">
              <a:lnSpc>
                <a:spcPct val="100000"/>
              </a:lnSpc>
              <a:buNone/>
            </a:pPr>
            <a:r>
              <a:rPr lang="en-US" sz="4400" dirty="0">
                <a:solidFill>
                  <a:schemeClr val="bg1"/>
                </a:solidFill>
                <a:latin typeface="+mn-lt"/>
              </a:rPr>
              <a:t>The Statute of Anne </a:t>
            </a:r>
            <a:r>
              <a:rPr lang="en-US" sz="4400">
                <a:solidFill>
                  <a:schemeClr val="bg1"/>
                </a:solidFill>
                <a:latin typeface="+mn-lt"/>
              </a:rPr>
              <a:t>(1710</a:t>
            </a:r>
            <a:r>
              <a:rPr lang="en-US" sz="4400" dirty="0">
                <a:solidFill>
                  <a:schemeClr val="bg1"/>
                </a:solidFill>
                <a:latin typeface="+mn-lt"/>
              </a:rPr>
              <a:t>) can be interpreted as the apotheosis in a </a:t>
            </a:r>
            <a:r>
              <a:rPr lang="en-US" sz="4400" dirty="0">
                <a:solidFill>
                  <a:srgbClr val="FFFF00"/>
                </a:solidFill>
                <a:latin typeface="+mn-lt"/>
              </a:rPr>
              <a:t>trajectory of authorial freedom</a:t>
            </a:r>
            <a:r>
              <a:rPr lang="en-US" sz="4400" dirty="0">
                <a:solidFill>
                  <a:schemeClr val="bg1"/>
                </a:solidFill>
                <a:latin typeface="+mn-lt"/>
              </a:rPr>
              <a:t> from censorship.</a:t>
            </a:r>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l="-187"/>
          <a:stretch/>
        </p:blipFill>
        <p:spPr>
          <a:xfrm>
            <a:off x="6304215" y="1443209"/>
            <a:ext cx="2690019" cy="2987406"/>
          </a:xfrm>
          <a:prstGeom prst="rect">
            <a:avLst/>
          </a:prstGeom>
        </p:spPr>
      </p:pic>
    </p:spTree>
    <p:extLst>
      <p:ext uri="{BB962C8B-B14F-4D97-AF65-F5344CB8AC3E}">
        <p14:creationId xmlns:p14="http://schemas.microsoft.com/office/powerpoint/2010/main" val="35841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_are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467" y="685296"/>
            <a:ext cx="3782901" cy="4837384"/>
          </a:xfrm>
          <a:prstGeom prst="rect">
            <a:avLst/>
          </a:prstGeom>
        </p:spPr>
      </p:pic>
    </p:spTree>
    <p:extLst>
      <p:ext uri="{BB962C8B-B14F-4D97-AF65-F5344CB8AC3E}">
        <p14:creationId xmlns:p14="http://schemas.microsoft.com/office/powerpoint/2010/main" val="29128363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585304"/>
            <a:ext cx="8609496" cy="5389218"/>
          </a:xfrm>
        </p:spPr>
        <p:txBody>
          <a:bodyPr>
            <a:normAutofit/>
          </a:bodyPr>
          <a:lstStyle/>
          <a:p>
            <a:pPr marL="0" indent="0">
              <a:buNone/>
            </a:pPr>
            <a:r>
              <a:rPr lang="en-CA" dirty="0">
                <a:solidFill>
                  <a:srgbClr val="FFFFFF"/>
                </a:solidFill>
                <a:latin typeface="+mn-lt"/>
              </a:rPr>
              <a:t>“For Books are not absolutely dead things, but </a:t>
            </a:r>
            <a:r>
              <a:rPr lang="en-CA" dirty="0">
                <a:solidFill>
                  <a:srgbClr val="FFFF00"/>
                </a:solidFill>
                <a:latin typeface="+mn-lt"/>
              </a:rPr>
              <a:t>doe contain a </a:t>
            </a:r>
            <a:r>
              <a:rPr lang="en-CA" dirty="0" err="1">
                <a:solidFill>
                  <a:srgbClr val="FFFF00"/>
                </a:solidFill>
                <a:latin typeface="+mn-lt"/>
              </a:rPr>
              <a:t>potencie</a:t>
            </a:r>
            <a:r>
              <a:rPr lang="en-CA" dirty="0">
                <a:solidFill>
                  <a:srgbClr val="FFFF00"/>
                </a:solidFill>
                <a:latin typeface="+mn-lt"/>
              </a:rPr>
              <a:t> of life in them to be as active as that </a:t>
            </a:r>
            <a:r>
              <a:rPr lang="en-CA" dirty="0" err="1">
                <a:solidFill>
                  <a:srgbClr val="FFFF00"/>
                </a:solidFill>
                <a:latin typeface="+mn-lt"/>
              </a:rPr>
              <a:t>soule</a:t>
            </a:r>
            <a:r>
              <a:rPr lang="en-CA" dirty="0">
                <a:solidFill>
                  <a:srgbClr val="FFFF00"/>
                </a:solidFill>
                <a:latin typeface="+mn-lt"/>
              </a:rPr>
              <a:t> was whose progeny they are</a:t>
            </a:r>
            <a:r>
              <a:rPr lang="en-CA" dirty="0">
                <a:solidFill>
                  <a:srgbClr val="FFFFFF"/>
                </a:solidFill>
                <a:latin typeface="+mn-lt"/>
              </a:rPr>
              <a:t>; nay they do preserve as in a </a:t>
            </a:r>
            <a:r>
              <a:rPr lang="en-CA" dirty="0" err="1">
                <a:solidFill>
                  <a:srgbClr val="FFFFFF"/>
                </a:solidFill>
                <a:latin typeface="+mn-lt"/>
              </a:rPr>
              <a:t>violl</a:t>
            </a:r>
            <a:r>
              <a:rPr lang="en-CA" dirty="0">
                <a:solidFill>
                  <a:srgbClr val="FFFFFF"/>
                </a:solidFill>
                <a:latin typeface="+mn-lt"/>
              </a:rPr>
              <a:t> the purest </a:t>
            </a:r>
            <a:r>
              <a:rPr lang="en-CA" dirty="0" err="1">
                <a:solidFill>
                  <a:srgbClr val="FFFFFF"/>
                </a:solidFill>
                <a:latin typeface="+mn-lt"/>
              </a:rPr>
              <a:t>efficacie</a:t>
            </a:r>
            <a:r>
              <a:rPr lang="en-CA" dirty="0">
                <a:solidFill>
                  <a:srgbClr val="FFFFFF"/>
                </a:solidFill>
                <a:latin typeface="+mn-lt"/>
              </a:rPr>
              <a:t> and extraction of that living intellect that bred them…</a:t>
            </a:r>
          </a:p>
          <a:p>
            <a:pPr marL="0" indent="0">
              <a:buNone/>
            </a:pPr>
            <a:r>
              <a:rPr lang="en-CA" dirty="0">
                <a:solidFill>
                  <a:srgbClr val="FFFFFF"/>
                </a:solidFill>
                <a:latin typeface="+mn-lt"/>
              </a:rPr>
              <a:t>And though all the </a:t>
            </a:r>
            <a:r>
              <a:rPr lang="en-CA" dirty="0" err="1">
                <a:solidFill>
                  <a:srgbClr val="FFFFFF"/>
                </a:solidFill>
                <a:latin typeface="+mn-lt"/>
              </a:rPr>
              <a:t>windes</a:t>
            </a:r>
            <a:r>
              <a:rPr lang="en-CA" dirty="0">
                <a:solidFill>
                  <a:srgbClr val="FFFFFF"/>
                </a:solidFill>
                <a:latin typeface="+mn-lt"/>
              </a:rPr>
              <a:t> of </a:t>
            </a:r>
            <a:r>
              <a:rPr lang="en-CA" dirty="0" err="1">
                <a:solidFill>
                  <a:srgbClr val="FFFFFF"/>
                </a:solidFill>
                <a:latin typeface="+mn-lt"/>
              </a:rPr>
              <a:t>doctrin</a:t>
            </a:r>
            <a:r>
              <a:rPr lang="en-CA" dirty="0">
                <a:solidFill>
                  <a:srgbClr val="FFFFFF"/>
                </a:solidFill>
                <a:latin typeface="+mn-lt"/>
              </a:rPr>
              <a:t> were let loose to play upon the earth, so Truth be in the field, we do injuriously, by licencing and prohibiting to misdoubt her strength</a:t>
            </a:r>
            <a:r>
              <a:rPr lang="en-CA" dirty="0">
                <a:solidFill>
                  <a:srgbClr val="FFFF00"/>
                </a:solidFill>
                <a:latin typeface="+mn-lt"/>
              </a:rPr>
              <a:t>. Let her and </a:t>
            </a:r>
            <a:r>
              <a:rPr lang="en-CA" dirty="0" err="1">
                <a:solidFill>
                  <a:srgbClr val="FFFF00"/>
                </a:solidFill>
                <a:latin typeface="+mn-lt"/>
              </a:rPr>
              <a:t>Falshood</a:t>
            </a:r>
            <a:r>
              <a:rPr lang="en-CA" dirty="0">
                <a:solidFill>
                  <a:srgbClr val="FFFF00"/>
                </a:solidFill>
                <a:latin typeface="+mn-lt"/>
              </a:rPr>
              <a:t> grapple; who ever knew Truth put to the </a:t>
            </a:r>
            <a:r>
              <a:rPr lang="en-CA" dirty="0" err="1">
                <a:solidFill>
                  <a:srgbClr val="FFFF00"/>
                </a:solidFill>
                <a:latin typeface="+mn-lt"/>
              </a:rPr>
              <a:t>wors</a:t>
            </a:r>
            <a:r>
              <a:rPr lang="en-CA" dirty="0">
                <a:solidFill>
                  <a:srgbClr val="FFFF00"/>
                </a:solidFill>
                <a:latin typeface="+mn-lt"/>
              </a:rPr>
              <a:t>, in a free and open encounter</a:t>
            </a:r>
          </a:p>
          <a:p>
            <a:pPr marL="0" indent="0">
              <a:buNone/>
            </a:pPr>
            <a:r>
              <a:rPr lang="en-CA" dirty="0">
                <a:solidFill>
                  <a:srgbClr val="FFFFFF"/>
                </a:solidFill>
                <a:latin typeface="+mn-lt"/>
              </a:rPr>
              <a:t>Lords and Commons of England, consider what Nation it is whereof ye are, and whereof ye are the </a:t>
            </a:r>
            <a:r>
              <a:rPr lang="en-CA" dirty="0" err="1">
                <a:solidFill>
                  <a:srgbClr val="FFFFFF"/>
                </a:solidFill>
                <a:latin typeface="+mn-lt"/>
              </a:rPr>
              <a:t>governours</a:t>
            </a:r>
            <a:r>
              <a:rPr lang="en-CA" dirty="0">
                <a:solidFill>
                  <a:srgbClr val="FFFFFF"/>
                </a:solidFill>
                <a:latin typeface="+mn-lt"/>
              </a:rPr>
              <a:t>: </a:t>
            </a:r>
            <a:r>
              <a:rPr lang="en-CA" dirty="0">
                <a:solidFill>
                  <a:srgbClr val="FFFF00"/>
                </a:solidFill>
                <a:latin typeface="+mn-lt"/>
              </a:rPr>
              <a:t>a Nation not slow and dull</a:t>
            </a:r>
            <a:r>
              <a:rPr lang="en-CA" dirty="0">
                <a:solidFill>
                  <a:srgbClr val="FFFFFF"/>
                </a:solidFill>
                <a:latin typeface="+mn-lt"/>
              </a:rPr>
              <a:t>, but of a quick, ingenious, and piercing spirit, </a:t>
            </a:r>
            <a:r>
              <a:rPr lang="en-CA" dirty="0">
                <a:solidFill>
                  <a:srgbClr val="FFFF00"/>
                </a:solidFill>
                <a:latin typeface="+mn-lt"/>
              </a:rPr>
              <a:t>acute to invent, </a:t>
            </a:r>
            <a:r>
              <a:rPr lang="en-CA" dirty="0" err="1">
                <a:solidFill>
                  <a:srgbClr val="FFFF00"/>
                </a:solidFill>
                <a:latin typeface="+mn-lt"/>
              </a:rPr>
              <a:t>suttle</a:t>
            </a:r>
            <a:r>
              <a:rPr lang="en-CA" dirty="0">
                <a:solidFill>
                  <a:srgbClr val="FFFF00"/>
                </a:solidFill>
                <a:latin typeface="+mn-lt"/>
              </a:rPr>
              <a:t> and sinewy to </a:t>
            </a:r>
            <a:r>
              <a:rPr lang="en-CA" dirty="0" err="1">
                <a:solidFill>
                  <a:srgbClr val="FFFF00"/>
                </a:solidFill>
                <a:latin typeface="+mn-lt"/>
              </a:rPr>
              <a:t>discours</a:t>
            </a:r>
            <a:r>
              <a:rPr lang="en-CA" dirty="0">
                <a:solidFill>
                  <a:srgbClr val="FFFFFF"/>
                </a:solidFill>
                <a:latin typeface="+mn-lt"/>
              </a:rPr>
              <a:t>, not beneath the </a:t>
            </a:r>
            <a:r>
              <a:rPr lang="en-CA" dirty="0">
                <a:solidFill>
                  <a:schemeClr val="bg1"/>
                </a:solidFill>
                <a:latin typeface="+mn-lt"/>
              </a:rPr>
              <a:t>reach of any point the highest that human capacity can soar to.”</a:t>
            </a:r>
          </a:p>
          <a:p>
            <a:pPr marL="0" indent="0">
              <a:buNone/>
            </a:pPr>
            <a:endParaRPr lang="en-US" dirty="0"/>
          </a:p>
        </p:txBody>
      </p:sp>
    </p:spTree>
    <p:extLst>
      <p:ext uri="{BB962C8B-B14F-4D97-AF65-F5344CB8AC3E}">
        <p14:creationId xmlns:p14="http://schemas.microsoft.com/office/powerpoint/2010/main" val="1237808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121" y="51524"/>
            <a:ext cx="8491878" cy="669317"/>
          </a:xfrm>
        </p:spPr>
        <p:txBody>
          <a:bodyPr>
            <a:normAutofit fontScale="90000"/>
          </a:bodyPr>
          <a:lstStyle/>
          <a:p>
            <a:pPr marL="0" indent="0"/>
            <a:br>
              <a:rPr lang="en-US" b="1" i="1" dirty="0">
                <a:solidFill>
                  <a:schemeClr val="tx1"/>
                </a:solidFill>
              </a:rPr>
            </a:br>
            <a:r>
              <a:rPr lang="en-US" b="1" i="1" dirty="0">
                <a:solidFill>
                  <a:schemeClr val="tx1"/>
                </a:solidFill>
              </a:rPr>
              <a:t> </a:t>
            </a:r>
            <a:r>
              <a:rPr lang="en-US" sz="3600" b="1" dirty="0">
                <a:solidFill>
                  <a:srgbClr val="FFFF00"/>
                </a:solidFill>
                <a:latin typeface="+mn-lt"/>
              </a:rPr>
              <a:t>TRAJECTORY OF CREATIVE FREEDOMS</a:t>
            </a:r>
            <a:r>
              <a:rPr lang="en-US" sz="3600" b="1" i="1" dirty="0">
                <a:solidFill>
                  <a:srgbClr val="FFFF00"/>
                </a:solidFill>
                <a:latin typeface="+mn-lt"/>
              </a:rPr>
              <a:t> </a:t>
            </a:r>
            <a:br>
              <a:rPr lang="en-US" sz="3600" i="1" dirty="0">
                <a:latin typeface="+mn-lt"/>
              </a:rPr>
            </a:br>
            <a:endParaRPr lang="en-US" sz="3600" dirty="0">
              <a:latin typeface="+mn-lt"/>
            </a:endParaRPr>
          </a:p>
        </p:txBody>
      </p:sp>
      <p:sp>
        <p:nvSpPr>
          <p:cNvPr id="3" name="Content Placeholder 2"/>
          <p:cNvSpPr>
            <a:spLocks noGrp="1"/>
          </p:cNvSpPr>
          <p:nvPr>
            <p:ph sz="quarter" idx="10"/>
          </p:nvPr>
        </p:nvSpPr>
        <p:spPr>
          <a:xfrm>
            <a:off x="240254" y="720841"/>
            <a:ext cx="8903746" cy="5569173"/>
          </a:xfrm>
        </p:spPr>
        <p:txBody>
          <a:bodyPr>
            <a:normAutofit/>
          </a:bodyPr>
          <a:lstStyle/>
          <a:p>
            <a:pPr marL="457200" indent="-457200">
              <a:lnSpc>
                <a:spcPct val="90000"/>
              </a:lnSpc>
              <a:buFont typeface="+mj-lt"/>
              <a:buAutoNum type="arabicPeriod"/>
            </a:pPr>
            <a:r>
              <a:rPr lang="en-US" dirty="0">
                <a:solidFill>
                  <a:srgbClr val="FFFF00"/>
                </a:solidFill>
                <a:latin typeface="+mn-lt"/>
              </a:rPr>
              <a:t>{KING..} </a:t>
            </a:r>
            <a:r>
              <a:rPr lang="en-US" i="1" dirty="0">
                <a:solidFill>
                  <a:srgbClr val="FFFFFF"/>
                </a:solidFill>
                <a:latin typeface="+mn-lt"/>
              </a:rPr>
              <a:t>Star Chamber</a:t>
            </a:r>
            <a:r>
              <a:rPr lang="en-US" dirty="0">
                <a:solidFill>
                  <a:srgbClr val="FFFFFF"/>
                </a:solidFill>
                <a:latin typeface="+mn-lt"/>
              </a:rPr>
              <a:t> (UK) abolished July </a:t>
            </a:r>
            <a:r>
              <a:rPr lang="en-US" dirty="0">
                <a:solidFill>
                  <a:srgbClr val="FF0000"/>
                </a:solidFill>
                <a:latin typeface="+mn-lt"/>
              </a:rPr>
              <a:t>1641</a:t>
            </a:r>
            <a:r>
              <a:rPr lang="en-US" dirty="0">
                <a:solidFill>
                  <a:srgbClr val="FFFFFF"/>
                </a:solidFill>
                <a:latin typeface="+mn-lt"/>
              </a:rPr>
              <a:t>; </a:t>
            </a:r>
            <a:r>
              <a:rPr lang="en-US" dirty="0">
                <a:solidFill>
                  <a:srgbClr val="FFFF00"/>
                </a:solidFill>
                <a:latin typeface="+mn-lt"/>
              </a:rPr>
              <a:t>{TO PARLIAMENT..} </a:t>
            </a:r>
            <a:r>
              <a:rPr lang="en-US" dirty="0">
                <a:solidFill>
                  <a:srgbClr val="FF0000"/>
                </a:solidFill>
                <a:latin typeface="+mn-lt"/>
                <a:sym typeface="Wingdings"/>
              </a:rPr>
              <a:t></a:t>
            </a:r>
            <a:r>
              <a:rPr lang="en-US" dirty="0">
                <a:solidFill>
                  <a:srgbClr val="FF0000"/>
                </a:solidFill>
                <a:latin typeface="+mn-lt"/>
              </a:rPr>
              <a:t> </a:t>
            </a:r>
            <a:r>
              <a:rPr lang="en-US" dirty="0">
                <a:solidFill>
                  <a:srgbClr val="FFFFFF"/>
                </a:solidFill>
                <a:latin typeface="+mn-lt"/>
              </a:rPr>
              <a:t>Replacement of Royal censorship with Parliamentary censorship.</a:t>
            </a:r>
          </a:p>
          <a:p>
            <a:pPr marL="457200" indent="-457200">
              <a:lnSpc>
                <a:spcPct val="90000"/>
              </a:lnSpc>
              <a:buFont typeface="+mj-lt"/>
              <a:buAutoNum type="arabicPeriod"/>
            </a:pPr>
            <a:r>
              <a:rPr lang="en-US" dirty="0">
                <a:solidFill>
                  <a:srgbClr val="FFFF00"/>
                </a:solidFill>
                <a:latin typeface="+mn-lt"/>
              </a:rPr>
              <a:t>{TO REGULATOR..} </a:t>
            </a:r>
            <a:r>
              <a:rPr lang="en-US" i="1" dirty="0">
                <a:solidFill>
                  <a:srgbClr val="FFFFFF"/>
                </a:solidFill>
                <a:latin typeface="+mn-lt"/>
              </a:rPr>
              <a:t>“Licensing Order of</a:t>
            </a:r>
            <a:r>
              <a:rPr lang="en-US" i="1" dirty="0">
                <a:solidFill>
                  <a:schemeClr val="tx1"/>
                </a:solidFill>
                <a:latin typeface="+mn-lt"/>
              </a:rPr>
              <a:t> </a:t>
            </a:r>
            <a:r>
              <a:rPr lang="en-US" i="1" dirty="0">
                <a:solidFill>
                  <a:srgbClr val="FF0000"/>
                </a:solidFill>
                <a:latin typeface="+mn-lt"/>
              </a:rPr>
              <a:t>1643</a:t>
            </a:r>
            <a:r>
              <a:rPr lang="en-US" i="1" dirty="0">
                <a:solidFill>
                  <a:schemeClr val="bg1"/>
                </a:solidFill>
                <a:latin typeface="+mn-lt"/>
              </a:rPr>
              <a:t>”</a:t>
            </a:r>
            <a:r>
              <a:rPr lang="en-US" dirty="0">
                <a:solidFill>
                  <a:srgbClr val="FFFFFF"/>
                </a:solidFill>
                <a:latin typeface="+mn-lt"/>
              </a:rPr>
              <a:t>: Parliament required authors to have a government license before a work could be published. Enforced by </a:t>
            </a:r>
            <a:r>
              <a:rPr lang="en-US" i="1" dirty="0">
                <a:solidFill>
                  <a:srgbClr val="FFFFFF"/>
                </a:solidFill>
                <a:latin typeface="+mn-lt"/>
              </a:rPr>
              <a:t>Stationers’ Company</a:t>
            </a:r>
            <a:r>
              <a:rPr lang="en-US" dirty="0">
                <a:solidFill>
                  <a:srgbClr val="FFFFFF"/>
                </a:solidFill>
                <a:latin typeface="+mn-lt"/>
              </a:rPr>
              <a:t>, a printers guild with the exclusive power to print literary works, and the responsibility to censor them, </a:t>
            </a:r>
            <a:r>
              <a:rPr lang="en-US" dirty="0">
                <a:solidFill>
                  <a:srgbClr val="CCFFCC"/>
                </a:solidFill>
                <a:latin typeface="+mn-lt"/>
              </a:rPr>
              <a:t>in return for monopoly on the printing trade</a:t>
            </a:r>
            <a:r>
              <a:rPr lang="en-US" dirty="0">
                <a:solidFill>
                  <a:srgbClr val="FFFFFF"/>
                </a:solidFill>
                <a:latin typeface="+mn-lt"/>
              </a:rPr>
              <a:t>.</a:t>
            </a:r>
          </a:p>
          <a:p>
            <a:pPr marL="457200" lvl="0" indent="-457200">
              <a:lnSpc>
                <a:spcPct val="90000"/>
              </a:lnSpc>
              <a:buFont typeface="+mj-lt"/>
              <a:buAutoNum type="arabicPeriod"/>
            </a:pPr>
            <a:r>
              <a:rPr lang="en-US" dirty="0">
                <a:solidFill>
                  <a:srgbClr val="FFFF00"/>
                </a:solidFill>
                <a:latin typeface="+mn-lt"/>
              </a:rPr>
              <a:t>{TO EXCLUSIVE GUILD..</a:t>
            </a:r>
            <a:r>
              <a:rPr lang="en-US" i="1" dirty="0">
                <a:solidFill>
                  <a:srgbClr val="FFFF00"/>
                </a:solidFill>
                <a:latin typeface="+mn-lt"/>
              </a:rPr>
              <a:t>} </a:t>
            </a:r>
            <a:r>
              <a:rPr lang="en-US" i="1" dirty="0">
                <a:solidFill>
                  <a:srgbClr val="FFFFFF"/>
                </a:solidFill>
                <a:latin typeface="+mn-lt"/>
              </a:rPr>
              <a:t> “Licensing of the Press Act </a:t>
            </a:r>
            <a:r>
              <a:rPr lang="en-US" i="1" dirty="0">
                <a:solidFill>
                  <a:srgbClr val="FF0000"/>
                </a:solidFill>
                <a:latin typeface="+mn-lt"/>
              </a:rPr>
              <a:t>1662</a:t>
            </a:r>
            <a:r>
              <a:rPr lang="en-US" i="1" dirty="0">
                <a:solidFill>
                  <a:srgbClr val="FFFFFF"/>
                </a:solidFill>
                <a:latin typeface="+mn-lt"/>
              </a:rPr>
              <a:t>”</a:t>
            </a:r>
            <a:r>
              <a:rPr lang="en-US" dirty="0">
                <a:solidFill>
                  <a:srgbClr val="FFFFFF"/>
                </a:solidFill>
                <a:latin typeface="+mn-lt"/>
              </a:rPr>
              <a:t> - "An Act for preventing the frequent Abuses in printing seditious treasonable and unlicensed </a:t>
            </a:r>
            <a:r>
              <a:rPr lang="en-US" dirty="0" err="1">
                <a:solidFill>
                  <a:srgbClr val="FFFFFF"/>
                </a:solidFill>
                <a:latin typeface="+mn-lt"/>
              </a:rPr>
              <a:t>Bookes</a:t>
            </a:r>
            <a:r>
              <a:rPr lang="en-US" dirty="0">
                <a:solidFill>
                  <a:srgbClr val="FFFFFF"/>
                </a:solidFill>
                <a:latin typeface="+mn-lt"/>
              </a:rPr>
              <a:t> and Pamphlets and for regulating of Printing and Printing Presses.” </a:t>
            </a:r>
          </a:p>
          <a:p>
            <a:pPr marL="514350" lvl="0" indent="-514350">
              <a:lnSpc>
                <a:spcPct val="90000"/>
              </a:lnSpc>
              <a:buFont typeface="+mj-lt"/>
              <a:buAutoNum type="arabicPeriod"/>
            </a:pPr>
            <a:r>
              <a:rPr lang="en-US" dirty="0">
                <a:solidFill>
                  <a:srgbClr val="FFFF00"/>
                </a:solidFill>
                <a:latin typeface="+mn-lt"/>
              </a:rPr>
              <a:t>{TO PUBLISHERS/AUTHORS..} </a:t>
            </a:r>
            <a:r>
              <a:rPr lang="en-US" i="1" dirty="0">
                <a:solidFill>
                  <a:schemeClr val="bg1"/>
                </a:solidFill>
                <a:latin typeface="+mn-lt"/>
              </a:rPr>
              <a:t>“The Statute of Anne”</a:t>
            </a:r>
            <a:r>
              <a:rPr lang="en-US" dirty="0">
                <a:solidFill>
                  <a:schemeClr val="bg1"/>
                </a:solidFill>
                <a:latin typeface="+mn-lt"/>
              </a:rPr>
              <a:t> </a:t>
            </a:r>
            <a:r>
              <a:rPr lang="en-US" i="1" dirty="0">
                <a:solidFill>
                  <a:srgbClr val="FF0000"/>
                </a:solidFill>
                <a:latin typeface="+mn-lt"/>
              </a:rPr>
              <a:t>1710</a:t>
            </a:r>
            <a:r>
              <a:rPr lang="en-US" dirty="0">
                <a:solidFill>
                  <a:srgbClr val="FF0000"/>
                </a:solidFill>
                <a:latin typeface="+mn-lt"/>
              </a:rPr>
              <a:t>  </a:t>
            </a:r>
            <a:r>
              <a:rPr lang="en-US" dirty="0">
                <a:solidFill>
                  <a:srgbClr val="FFFFFF"/>
                </a:solidFill>
                <a:latin typeface="+mn-lt"/>
              </a:rPr>
              <a:t>moved control to publishers/authors…</a:t>
            </a:r>
          </a:p>
          <a:p>
            <a:endParaRPr lang="en-US" dirty="0">
              <a:latin typeface="+mn-lt"/>
            </a:endParaRPr>
          </a:p>
        </p:txBody>
      </p:sp>
    </p:spTree>
    <p:extLst>
      <p:ext uri="{BB962C8B-B14F-4D97-AF65-F5344CB8AC3E}">
        <p14:creationId xmlns:p14="http://schemas.microsoft.com/office/powerpoint/2010/main" val="4252639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BBB9-861B-1041-B693-402C26A07CAD}"/>
              </a:ext>
            </a:extLst>
          </p:cNvPr>
          <p:cNvSpPr>
            <a:spLocks noGrp="1"/>
          </p:cNvSpPr>
          <p:nvPr>
            <p:ph type="title"/>
          </p:nvPr>
        </p:nvSpPr>
        <p:spPr/>
        <p:txBody>
          <a:bodyPr/>
          <a:lstStyle/>
          <a:p>
            <a:r>
              <a:rPr lang="en-US" b="1" dirty="0">
                <a:solidFill>
                  <a:srgbClr val="FFFF00"/>
                </a:solidFill>
              </a:rPr>
              <a:t>Meanwhile in France</a:t>
            </a:r>
          </a:p>
        </p:txBody>
      </p:sp>
      <p:sp>
        <p:nvSpPr>
          <p:cNvPr id="3" name="Content Placeholder 2">
            <a:extLst>
              <a:ext uri="{FF2B5EF4-FFF2-40B4-BE49-F238E27FC236}">
                <a16:creationId xmlns:a16="http://schemas.microsoft.com/office/drawing/2014/main" id="{98C8688A-0CFF-2344-AC8C-ADE162C778A0}"/>
              </a:ext>
            </a:extLst>
          </p:cNvPr>
          <p:cNvSpPr>
            <a:spLocks noGrp="1"/>
          </p:cNvSpPr>
          <p:nvPr>
            <p:ph sz="quarter" idx="10"/>
          </p:nvPr>
        </p:nvSpPr>
        <p:spPr/>
        <p:txBody>
          <a:bodyPr>
            <a:normAutofit/>
          </a:bodyPr>
          <a:lstStyle/>
          <a:p>
            <a:pPr>
              <a:lnSpc>
                <a:spcPct val="100000"/>
              </a:lnSpc>
            </a:pPr>
            <a:r>
              <a:rPr lang="en-US" sz="3200" dirty="0">
                <a:solidFill>
                  <a:schemeClr val="bg1"/>
                </a:solidFill>
              </a:rPr>
              <a:t>System was based on “</a:t>
            </a:r>
            <a:r>
              <a:rPr lang="en-US" sz="3200" dirty="0">
                <a:solidFill>
                  <a:srgbClr val="00B0F0"/>
                </a:solidFill>
              </a:rPr>
              <a:t>les droits </a:t>
            </a:r>
            <a:r>
              <a:rPr lang="en-US" sz="3200" dirty="0" err="1">
                <a:solidFill>
                  <a:srgbClr val="00B0F0"/>
                </a:solidFill>
              </a:rPr>
              <a:t>d’auteur</a:t>
            </a:r>
            <a:r>
              <a:rPr lang="en-US" sz="3200" dirty="0">
                <a:solidFill>
                  <a:schemeClr val="bg1"/>
                </a:solidFill>
              </a:rPr>
              <a:t>” to protect the </a:t>
            </a:r>
            <a:r>
              <a:rPr lang="en-US" sz="3200" dirty="0">
                <a:solidFill>
                  <a:srgbClr val="FF0000"/>
                </a:solidFill>
              </a:rPr>
              <a:t>integrity </a:t>
            </a:r>
            <a:r>
              <a:rPr lang="en-US" sz="3200" dirty="0">
                <a:solidFill>
                  <a:schemeClr val="bg1"/>
                </a:solidFill>
              </a:rPr>
              <a:t>of the authors work and </a:t>
            </a:r>
            <a:r>
              <a:rPr lang="en-US" sz="3200" dirty="0">
                <a:solidFill>
                  <a:srgbClr val="FF0000"/>
                </a:solidFill>
              </a:rPr>
              <a:t>personality</a:t>
            </a:r>
            <a:r>
              <a:rPr lang="en-US" sz="3200" dirty="0">
                <a:solidFill>
                  <a:schemeClr val="bg1"/>
                </a:solidFill>
              </a:rPr>
              <a:t>, as well  to reward the author for their </a:t>
            </a:r>
            <a:r>
              <a:rPr lang="en-US" sz="3200" dirty="0" err="1">
                <a:solidFill>
                  <a:schemeClr val="bg1"/>
                </a:solidFill>
              </a:rPr>
              <a:t>labour</a:t>
            </a:r>
            <a:endParaRPr lang="en-US" sz="3200" dirty="0">
              <a:solidFill>
                <a:schemeClr val="bg1"/>
              </a:solidFill>
            </a:endParaRPr>
          </a:p>
          <a:p>
            <a:pPr>
              <a:lnSpc>
                <a:spcPct val="100000"/>
              </a:lnSpc>
            </a:pPr>
            <a:r>
              <a:rPr lang="en-US" sz="3200" dirty="0">
                <a:solidFill>
                  <a:schemeClr val="bg1"/>
                </a:solidFill>
              </a:rPr>
              <a:t>Antecedent of  </a:t>
            </a:r>
            <a:r>
              <a:rPr lang="en-US" sz="3200" dirty="0">
                <a:solidFill>
                  <a:srgbClr val="FF0000"/>
                </a:solidFill>
              </a:rPr>
              <a:t>“</a:t>
            </a:r>
            <a:r>
              <a:rPr lang="en-US" sz="3200" dirty="0">
                <a:solidFill>
                  <a:srgbClr val="FFFF00"/>
                </a:solidFill>
              </a:rPr>
              <a:t>droits </a:t>
            </a:r>
            <a:r>
              <a:rPr lang="en-US" sz="3200" dirty="0" err="1">
                <a:solidFill>
                  <a:srgbClr val="FFFF00"/>
                </a:solidFill>
              </a:rPr>
              <a:t>moraux</a:t>
            </a:r>
            <a:r>
              <a:rPr lang="en-US" sz="3200" dirty="0">
                <a:solidFill>
                  <a:srgbClr val="FF0000"/>
                </a:solidFill>
              </a:rPr>
              <a:t>” </a:t>
            </a:r>
            <a:r>
              <a:rPr lang="en-US" sz="3200" dirty="0">
                <a:solidFill>
                  <a:schemeClr val="bg1"/>
                </a:solidFill>
              </a:rPr>
              <a:t>(</a:t>
            </a:r>
            <a:r>
              <a:rPr lang="en-US" sz="3200" dirty="0">
                <a:solidFill>
                  <a:srgbClr val="FFFF00"/>
                </a:solidFill>
              </a:rPr>
              <a:t>moral rights</a:t>
            </a:r>
            <a:r>
              <a:rPr lang="en-US" sz="3200" dirty="0">
                <a:solidFill>
                  <a:schemeClr val="bg1"/>
                </a:solidFill>
              </a:rPr>
              <a:t>) as recognized by Canada.</a:t>
            </a:r>
          </a:p>
        </p:txBody>
      </p:sp>
      <p:pic>
        <p:nvPicPr>
          <p:cNvPr id="5" name="Picture 4">
            <a:extLst>
              <a:ext uri="{FF2B5EF4-FFF2-40B4-BE49-F238E27FC236}">
                <a16:creationId xmlns:a16="http://schemas.microsoft.com/office/drawing/2014/main" id="{29771EC6-4BC9-B740-BA75-F7AFCF57F252}"/>
              </a:ext>
            </a:extLst>
          </p:cNvPr>
          <p:cNvPicPr>
            <a:picLocks noChangeAspect="1"/>
          </p:cNvPicPr>
          <p:nvPr/>
        </p:nvPicPr>
        <p:blipFill>
          <a:blip r:embed="rId2"/>
          <a:stretch>
            <a:fillRect/>
          </a:stretch>
        </p:blipFill>
        <p:spPr>
          <a:xfrm>
            <a:off x="5946487" y="4617813"/>
            <a:ext cx="2176236" cy="1445529"/>
          </a:xfrm>
          <a:prstGeom prst="rect">
            <a:avLst/>
          </a:prstGeom>
        </p:spPr>
      </p:pic>
    </p:spTree>
    <p:extLst>
      <p:ext uri="{BB962C8B-B14F-4D97-AF65-F5344CB8AC3E}">
        <p14:creationId xmlns:p14="http://schemas.microsoft.com/office/powerpoint/2010/main" val="1698062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C7BC-E631-A047-82F6-5BF56C544039}"/>
              </a:ext>
            </a:extLst>
          </p:cNvPr>
          <p:cNvSpPr>
            <a:spLocks noGrp="1"/>
          </p:cNvSpPr>
          <p:nvPr>
            <p:ph type="title"/>
          </p:nvPr>
        </p:nvSpPr>
        <p:spPr>
          <a:xfrm>
            <a:off x="457200" y="127087"/>
            <a:ext cx="8229600" cy="1016000"/>
          </a:xfrm>
        </p:spPr>
        <p:txBody>
          <a:bodyPr>
            <a:noAutofit/>
          </a:bodyPr>
          <a:lstStyle/>
          <a:p>
            <a:pPr algn="ctr"/>
            <a:br>
              <a:rPr lang="en-CA" sz="4400" b="1" dirty="0">
                <a:solidFill>
                  <a:srgbClr val="FFFF00"/>
                </a:solidFill>
              </a:rPr>
            </a:br>
            <a:br>
              <a:rPr lang="en-CA" sz="4400" dirty="0">
                <a:solidFill>
                  <a:srgbClr val="FFFF00"/>
                </a:solidFill>
              </a:rPr>
            </a:br>
            <a:endParaRPr lang="en-US" sz="4400" dirty="0">
              <a:solidFill>
                <a:srgbClr val="FFFF00"/>
              </a:solidFill>
            </a:endParaRPr>
          </a:p>
        </p:txBody>
      </p:sp>
      <p:sp>
        <p:nvSpPr>
          <p:cNvPr id="3" name="Content Placeholder 2">
            <a:extLst>
              <a:ext uri="{FF2B5EF4-FFF2-40B4-BE49-F238E27FC236}">
                <a16:creationId xmlns:a16="http://schemas.microsoft.com/office/drawing/2014/main" id="{0583174F-B20A-C641-BDB0-DD9B7CA6762E}"/>
              </a:ext>
            </a:extLst>
          </p:cNvPr>
          <p:cNvSpPr>
            <a:spLocks noGrp="1"/>
          </p:cNvSpPr>
          <p:nvPr>
            <p:ph sz="quarter" idx="10"/>
          </p:nvPr>
        </p:nvSpPr>
        <p:spPr>
          <a:xfrm>
            <a:off x="457200" y="1864427"/>
            <a:ext cx="8229600" cy="3788228"/>
          </a:xfrm>
        </p:spPr>
        <p:txBody>
          <a:bodyPr>
            <a:normAutofit/>
          </a:bodyPr>
          <a:lstStyle/>
          <a:p>
            <a:pPr marL="0" indent="0" algn="ctr">
              <a:buNone/>
            </a:pPr>
            <a:r>
              <a:rPr lang="en-CA" sz="9600" b="1" dirty="0">
                <a:solidFill>
                  <a:srgbClr val="FFFF00"/>
                </a:solidFill>
              </a:rPr>
              <a:t>Evaluation</a:t>
            </a:r>
          </a:p>
          <a:p>
            <a:pPr marL="0" indent="0" algn="ctr">
              <a:buNone/>
            </a:pPr>
            <a:r>
              <a:rPr lang="en-CA" sz="4000" b="1" dirty="0">
                <a:solidFill>
                  <a:schemeClr val="bg1"/>
                </a:solidFill>
                <a:latin typeface="+mn-lt"/>
              </a:rPr>
              <a:t>(LLMCL students?)</a:t>
            </a:r>
            <a:r>
              <a:rPr lang="en-CA" sz="9600" b="1" dirty="0">
                <a:solidFill>
                  <a:srgbClr val="FFFF00"/>
                </a:solidFill>
              </a:rPr>
              <a:t> </a:t>
            </a:r>
            <a:endParaRPr lang="en-US" sz="9600" dirty="0"/>
          </a:p>
        </p:txBody>
      </p:sp>
    </p:spTree>
    <p:extLst>
      <p:ext uri="{BB962C8B-B14F-4D97-AF65-F5344CB8AC3E}">
        <p14:creationId xmlns:p14="http://schemas.microsoft.com/office/powerpoint/2010/main" val="1732944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5106690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1434" y="0"/>
            <a:ext cx="8245366" cy="1104405"/>
          </a:xfrm>
        </p:spPr>
        <p:txBody>
          <a:bodyPr>
            <a:normAutofit fontScale="90000"/>
          </a:bodyPr>
          <a:lstStyle/>
          <a:p>
            <a:br>
              <a:rPr lang="en-US" b="1" dirty="0">
                <a:solidFill>
                  <a:srgbClr val="00B0F0"/>
                </a:solidFill>
              </a:rPr>
            </a:br>
            <a:r>
              <a:rPr lang="en-US" b="1" dirty="0">
                <a:solidFill>
                  <a:srgbClr val="FFFF00"/>
                </a:solidFill>
              </a:rPr>
              <a:t>Purpose of copyright in Canada</a:t>
            </a:r>
            <a:r>
              <a:rPr lang="en-US" b="1" dirty="0">
                <a:solidFill>
                  <a:srgbClr val="FF0000"/>
                </a:solidFill>
              </a:rPr>
              <a:t>?</a:t>
            </a:r>
            <a:br>
              <a:rPr lang="en-US" b="1" dirty="0">
                <a:solidFill>
                  <a:srgbClr val="FF0000"/>
                </a:solidFill>
              </a:rPr>
            </a:br>
            <a:endParaRPr lang="en-US" b="1" dirty="0">
              <a:solidFill>
                <a:srgbClr val="FFFF00"/>
              </a:solidFill>
            </a:endParaRPr>
          </a:p>
        </p:txBody>
      </p:sp>
      <p:sp>
        <p:nvSpPr>
          <p:cNvPr id="2" name="Content Placeholder 1"/>
          <p:cNvSpPr>
            <a:spLocks noGrp="1"/>
          </p:cNvSpPr>
          <p:nvPr>
            <p:ph idx="1"/>
          </p:nvPr>
        </p:nvSpPr>
        <p:spPr>
          <a:xfrm>
            <a:off x="168166" y="1104406"/>
            <a:ext cx="8975833" cy="4802408"/>
          </a:xfrm>
        </p:spPr>
        <p:txBody>
          <a:bodyPr>
            <a:noAutofit/>
          </a:bodyPr>
          <a:lstStyle/>
          <a:p>
            <a:pPr>
              <a:lnSpc>
                <a:spcPct val="100000"/>
              </a:lnSpc>
            </a:pPr>
            <a:r>
              <a:rPr lang="en-US" sz="2600" i="1" u="sng" dirty="0" err="1">
                <a:solidFill>
                  <a:srgbClr val="00B0F0"/>
                </a:solidFill>
              </a:rPr>
              <a:t>Théberge</a:t>
            </a:r>
            <a:r>
              <a:rPr lang="en-US" sz="2600" i="1" dirty="0">
                <a:solidFill>
                  <a:srgbClr val="FF0000"/>
                </a:solidFill>
              </a:rPr>
              <a:t>: </a:t>
            </a:r>
          </a:p>
          <a:p>
            <a:pPr lvl="1">
              <a:lnSpc>
                <a:spcPct val="100000"/>
              </a:lnSpc>
              <a:buFont typeface="Courier New" panose="02070309020205020404" pitchFamily="49" charset="0"/>
              <a:buChar char="o"/>
            </a:pPr>
            <a:r>
              <a:rPr lang="en-CA" sz="2600" i="1" dirty="0">
                <a:solidFill>
                  <a:schemeClr val="bg1"/>
                </a:solidFill>
              </a:rPr>
              <a:t>“[12] Generally speaking, </a:t>
            </a:r>
            <a:r>
              <a:rPr lang="en-CA" sz="2600" i="1" dirty="0">
                <a:solidFill>
                  <a:srgbClr val="FFFF00"/>
                </a:solidFill>
              </a:rPr>
              <a:t>Canadian copyright law has traditionally been more concerned with economic than moral rights</a:t>
            </a:r>
            <a:r>
              <a:rPr lang="en-CA" sz="2600" i="1" dirty="0">
                <a:solidFill>
                  <a:schemeClr val="bg1"/>
                </a:solidFill>
              </a:rPr>
              <a:t>.… The economic rights are based on a conception of artistic and literary works essentially as articles of commerce.” </a:t>
            </a:r>
            <a:r>
              <a:rPr lang="en-CA" sz="2600" dirty="0">
                <a:solidFill>
                  <a:schemeClr val="bg1"/>
                </a:solidFill>
              </a:rPr>
              <a:t>(Binnie J.)</a:t>
            </a:r>
          </a:p>
          <a:p>
            <a:pPr>
              <a:lnSpc>
                <a:spcPct val="100000"/>
              </a:lnSpc>
            </a:pPr>
            <a:r>
              <a:rPr lang="en-US" sz="2600" dirty="0">
                <a:solidFill>
                  <a:schemeClr val="bg1"/>
                </a:solidFill>
              </a:rPr>
              <a:t>But </a:t>
            </a:r>
            <a:r>
              <a:rPr lang="en-US" sz="2600" i="1" u="sng" dirty="0" err="1">
                <a:solidFill>
                  <a:srgbClr val="00B0F0"/>
                </a:solidFill>
              </a:rPr>
              <a:t>Cinar</a:t>
            </a:r>
            <a:r>
              <a:rPr lang="en-US" sz="2600" i="1" u="sng" dirty="0">
                <a:solidFill>
                  <a:srgbClr val="00B0F0"/>
                </a:solidFill>
              </a:rPr>
              <a:t> Corp. v. Robinson</a:t>
            </a:r>
            <a:r>
              <a:rPr lang="en-US" sz="2600" i="1" dirty="0">
                <a:solidFill>
                  <a:srgbClr val="FF0000"/>
                </a:solidFill>
              </a:rPr>
              <a:t>? </a:t>
            </a:r>
            <a:endParaRPr lang="en-US" sz="2600" dirty="0">
              <a:solidFill>
                <a:srgbClr val="FF0000"/>
              </a:solidFill>
            </a:endParaRPr>
          </a:p>
          <a:p>
            <a:pPr lvl="1">
              <a:lnSpc>
                <a:spcPct val="100000"/>
              </a:lnSpc>
              <a:buFont typeface="Courier New" panose="02070309020205020404" pitchFamily="49" charset="0"/>
              <a:buChar char="o"/>
            </a:pPr>
            <a:r>
              <a:rPr lang="en-US" sz="2600" i="1" dirty="0">
                <a:solidFill>
                  <a:schemeClr val="bg1"/>
                </a:solidFill>
              </a:rPr>
              <a:t>[114] … </a:t>
            </a:r>
            <a:r>
              <a:rPr lang="en-CA" sz="2600" i="1" dirty="0">
                <a:solidFill>
                  <a:schemeClr val="bg1"/>
                </a:solidFill>
              </a:rPr>
              <a:t>the infringement of copyright in this case interfered with </a:t>
            </a:r>
            <a:r>
              <a:rPr lang="en-CA" sz="2600" i="1" dirty="0">
                <a:solidFill>
                  <a:srgbClr val="FFFF00"/>
                </a:solidFill>
              </a:rPr>
              <a:t>Robinson’s personal rights to inviolability and to dignity</a:t>
            </a:r>
            <a:r>
              <a:rPr lang="en-CA" sz="2600" i="1" dirty="0">
                <a:solidFill>
                  <a:schemeClr val="bg1"/>
                </a:solidFill>
              </a:rPr>
              <a:t>, recognized by ss. 1 and 4 of the [Quebec] Charter.  </a:t>
            </a:r>
            <a:r>
              <a:rPr lang="en-CA" sz="2600" dirty="0">
                <a:solidFill>
                  <a:schemeClr val="bg1"/>
                </a:solidFill>
              </a:rPr>
              <a:t>(McLachlin CJ)</a:t>
            </a:r>
            <a:endParaRPr lang="en-US" sz="26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61</a:t>
            </a:fld>
            <a:endParaRPr lang="en-US"/>
          </a:p>
        </p:txBody>
      </p:sp>
    </p:spTree>
    <p:extLst>
      <p:ext uri="{BB962C8B-B14F-4D97-AF65-F5344CB8AC3E}">
        <p14:creationId xmlns:p14="http://schemas.microsoft.com/office/powerpoint/2010/main" val="439648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1143000"/>
          </a:xfrm>
        </p:spPr>
        <p:txBody>
          <a:bodyPr/>
          <a:lstStyle/>
          <a:p>
            <a:r>
              <a:rPr lang="en-US" b="1" dirty="0">
                <a:solidFill>
                  <a:srgbClr val="FFFF00"/>
                </a:solidFill>
              </a:rPr>
              <a:t>Overview of copyright</a:t>
            </a:r>
          </a:p>
        </p:txBody>
      </p:sp>
      <p:sp>
        <p:nvSpPr>
          <p:cNvPr id="2" name="Content Placeholder 1"/>
          <p:cNvSpPr>
            <a:spLocks noGrp="1"/>
          </p:cNvSpPr>
          <p:nvPr>
            <p:ph idx="1"/>
          </p:nvPr>
        </p:nvSpPr>
        <p:spPr>
          <a:xfrm>
            <a:off x="457200" y="1298885"/>
            <a:ext cx="8437418" cy="4626902"/>
          </a:xfrm>
        </p:spPr>
        <p:txBody>
          <a:bodyPr>
            <a:noAutofit/>
          </a:bodyPr>
          <a:lstStyle/>
          <a:p>
            <a:pPr marL="0" indent="0">
              <a:buNone/>
            </a:pPr>
            <a:r>
              <a:rPr lang="en-US" sz="2800" b="1" dirty="0">
                <a:solidFill>
                  <a:schemeClr val="bg1"/>
                </a:solidFill>
              </a:rPr>
              <a:t>Purpose of copyright as articulated by the SCC</a:t>
            </a:r>
          </a:p>
          <a:p>
            <a:pPr lvl="1"/>
            <a:r>
              <a:rPr lang="en-US" sz="2800" dirty="0">
                <a:solidFill>
                  <a:schemeClr val="bg1"/>
                </a:solidFill>
              </a:rPr>
              <a:t>Former approach: “</a:t>
            </a:r>
            <a:r>
              <a:rPr lang="en-US" sz="2800" dirty="0">
                <a:solidFill>
                  <a:srgbClr val="FFFF00"/>
                </a:solidFill>
              </a:rPr>
              <a:t>author-centric</a:t>
            </a:r>
            <a:r>
              <a:rPr lang="en-US" sz="2800" dirty="0">
                <a:solidFill>
                  <a:schemeClr val="bg1"/>
                </a:solidFill>
              </a:rPr>
              <a:t>”</a:t>
            </a:r>
          </a:p>
          <a:p>
            <a:pPr lvl="1"/>
            <a:r>
              <a:rPr lang="en-US" sz="2800" dirty="0">
                <a:solidFill>
                  <a:schemeClr val="bg1"/>
                </a:solidFill>
              </a:rPr>
              <a:t>Shift in </a:t>
            </a:r>
            <a:r>
              <a:rPr lang="en-US" sz="2800" i="1" u="sng" dirty="0">
                <a:solidFill>
                  <a:srgbClr val="00B0F0"/>
                </a:solidFill>
              </a:rPr>
              <a:t>Théberge</a:t>
            </a:r>
            <a:endParaRPr lang="en-US" sz="2800" u="sng" dirty="0">
              <a:solidFill>
                <a:srgbClr val="00B0F0"/>
              </a:solidFill>
            </a:endParaRPr>
          </a:p>
          <a:p>
            <a:pPr lvl="2"/>
            <a:r>
              <a:rPr lang="en-US" sz="2800" dirty="0">
                <a:solidFill>
                  <a:schemeClr val="bg1"/>
                </a:solidFill>
              </a:rPr>
              <a:t>“</a:t>
            </a:r>
            <a:r>
              <a:rPr lang="en-US" sz="2800" dirty="0">
                <a:solidFill>
                  <a:srgbClr val="FFFF00"/>
                </a:solidFill>
              </a:rPr>
              <a:t>balance</a:t>
            </a:r>
            <a:r>
              <a:rPr lang="en-US" sz="2800" dirty="0">
                <a:solidFill>
                  <a:schemeClr val="bg1"/>
                </a:solidFill>
              </a:rPr>
              <a:t> between promoting </a:t>
            </a:r>
            <a:r>
              <a:rPr lang="en-US" sz="2800" dirty="0">
                <a:solidFill>
                  <a:srgbClr val="FFFF00"/>
                </a:solidFill>
              </a:rPr>
              <a:t>the public interest </a:t>
            </a:r>
            <a:r>
              <a:rPr lang="en-US" sz="2800" dirty="0">
                <a:solidFill>
                  <a:schemeClr val="bg1"/>
                </a:solidFill>
              </a:rPr>
              <a:t>in the encouragement and dissemination of works of the arts and intellect </a:t>
            </a:r>
            <a:r>
              <a:rPr lang="en-US" sz="2800" dirty="0">
                <a:solidFill>
                  <a:srgbClr val="FF0000"/>
                </a:solidFill>
              </a:rPr>
              <a:t>and </a:t>
            </a:r>
            <a:r>
              <a:rPr lang="en-US" sz="2800" dirty="0">
                <a:solidFill>
                  <a:schemeClr val="bg1"/>
                </a:solidFill>
              </a:rPr>
              <a:t>obtaining a </a:t>
            </a:r>
            <a:r>
              <a:rPr lang="en-US" sz="2800" dirty="0">
                <a:solidFill>
                  <a:srgbClr val="FFFF00"/>
                </a:solidFill>
              </a:rPr>
              <a:t>just reward </a:t>
            </a:r>
            <a:r>
              <a:rPr lang="en-US" sz="2800" dirty="0">
                <a:solidFill>
                  <a:schemeClr val="bg1"/>
                </a:solidFill>
              </a:rPr>
              <a:t>for the creator</a:t>
            </a:r>
            <a:r>
              <a:rPr lang="en-CA" sz="2800" dirty="0">
                <a:solidFill>
                  <a:schemeClr val="bg1"/>
                </a:solidFill>
              </a:rPr>
              <a:t>“ (</a:t>
            </a:r>
            <a:r>
              <a:rPr lang="en-CA" sz="2800" dirty="0" err="1">
                <a:solidFill>
                  <a:schemeClr val="bg1"/>
                </a:solidFill>
              </a:rPr>
              <a:t>para</a:t>
            </a:r>
            <a:r>
              <a:rPr lang="en-CA" sz="2800" dirty="0">
                <a:solidFill>
                  <a:schemeClr val="bg1"/>
                </a:solidFill>
              </a:rPr>
              <a:t>. 30)</a:t>
            </a:r>
          </a:p>
          <a:p>
            <a:pPr lvl="1"/>
            <a:r>
              <a:rPr lang="en-CA" sz="2800" dirty="0">
                <a:solidFill>
                  <a:schemeClr val="bg1"/>
                </a:solidFill>
              </a:rPr>
              <a:t>Refined in </a:t>
            </a:r>
            <a:r>
              <a:rPr lang="en-CA" sz="2800" i="1" u="sng" dirty="0" err="1">
                <a:solidFill>
                  <a:srgbClr val="00B0F0"/>
                </a:solidFill>
              </a:rPr>
              <a:t>Cinar</a:t>
            </a:r>
            <a:r>
              <a:rPr lang="en-CA" sz="2800" i="1" u="sng" dirty="0">
                <a:solidFill>
                  <a:srgbClr val="00B0F0"/>
                </a:solidFill>
              </a:rPr>
              <a:t> Corporation v. Robinson</a:t>
            </a:r>
            <a:r>
              <a:rPr lang="en-CA" sz="2800" i="1" dirty="0">
                <a:solidFill>
                  <a:schemeClr val="bg1"/>
                </a:solidFill>
              </a:rPr>
              <a:t>, </a:t>
            </a:r>
            <a:r>
              <a:rPr lang="en-CA" sz="2800" dirty="0">
                <a:solidFill>
                  <a:schemeClr val="bg1"/>
                </a:solidFill>
              </a:rPr>
              <a:t>2013 SCC 73</a:t>
            </a:r>
          </a:p>
          <a:p>
            <a:pPr lvl="2"/>
            <a:r>
              <a:rPr lang="en-US" sz="2800" i="1" dirty="0">
                <a:solidFill>
                  <a:schemeClr val="bg1"/>
                </a:solidFill>
              </a:rPr>
              <a:t>Copyright Act </a:t>
            </a:r>
            <a:r>
              <a:rPr lang="en-US" sz="2800" dirty="0">
                <a:solidFill>
                  <a:schemeClr val="bg1"/>
                </a:solidFill>
              </a:rPr>
              <a:t>“seeks to ensure that an author will reap the benefits of his efforts, in order to incentivize the creation of new works” (para. 23)</a:t>
            </a:r>
            <a:endParaRPr lang="en-US" sz="2800" i="1"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62</a:t>
            </a:fld>
            <a:endParaRPr lang="en-US" dirty="0"/>
          </a:p>
        </p:txBody>
      </p:sp>
    </p:spTree>
    <p:extLst>
      <p:ext uri="{BB962C8B-B14F-4D97-AF65-F5344CB8AC3E}">
        <p14:creationId xmlns:p14="http://schemas.microsoft.com/office/powerpoint/2010/main" val="26489949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47701"/>
          </a:xfrm>
        </p:spPr>
        <p:txBody>
          <a:bodyPr/>
          <a:lstStyle/>
          <a:p>
            <a:r>
              <a:rPr lang="en-US" b="1" dirty="0">
                <a:solidFill>
                  <a:srgbClr val="FFFF00"/>
                </a:solidFill>
              </a:rPr>
              <a:t>Overview of copyright</a:t>
            </a:r>
          </a:p>
        </p:txBody>
      </p:sp>
      <p:sp>
        <p:nvSpPr>
          <p:cNvPr id="2" name="Content Placeholder 1"/>
          <p:cNvSpPr>
            <a:spLocks noGrp="1"/>
          </p:cNvSpPr>
          <p:nvPr>
            <p:ph idx="1"/>
          </p:nvPr>
        </p:nvSpPr>
        <p:spPr>
          <a:xfrm>
            <a:off x="457200" y="947701"/>
            <a:ext cx="8437418" cy="4978086"/>
          </a:xfrm>
        </p:spPr>
        <p:txBody>
          <a:bodyPr>
            <a:noAutofit/>
          </a:bodyPr>
          <a:lstStyle/>
          <a:p>
            <a:pPr marL="57150" indent="0">
              <a:lnSpc>
                <a:spcPct val="100000"/>
              </a:lnSpc>
              <a:buNone/>
            </a:pPr>
            <a:r>
              <a:rPr lang="en-US" sz="2800" i="1" u="sng" dirty="0">
                <a:solidFill>
                  <a:srgbClr val="00B0F0"/>
                </a:solidFill>
              </a:rPr>
              <a:t>Théberge v. Galerie </a:t>
            </a:r>
            <a:r>
              <a:rPr lang="en-US" sz="2800" i="1" u="sng" dirty="0" err="1">
                <a:solidFill>
                  <a:srgbClr val="00B0F0"/>
                </a:solidFill>
              </a:rPr>
              <a:t>d’Art</a:t>
            </a:r>
            <a:r>
              <a:rPr lang="en-US" sz="2800" i="1" u="sng" dirty="0">
                <a:solidFill>
                  <a:srgbClr val="00B0F0"/>
                </a:solidFill>
              </a:rPr>
              <a:t> du Petit Champlain Inc.</a:t>
            </a:r>
            <a:r>
              <a:rPr lang="en-US" sz="2800" i="1" dirty="0">
                <a:solidFill>
                  <a:srgbClr val="00B0F0"/>
                </a:solidFill>
              </a:rPr>
              <a:t> </a:t>
            </a:r>
            <a:r>
              <a:rPr lang="en-US" sz="2800" dirty="0">
                <a:solidFill>
                  <a:schemeClr val="bg1"/>
                </a:solidFill>
              </a:rPr>
              <a:t>(2002)</a:t>
            </a:r>
          </a:p>
          <a:p>
            <a:pPr lvl="1">
              <a:lnSpc>
                <a:spcPct val="100000"/>
              </a:lnSpc>
            </a:pPr>
            <a:r>
              <a:rPr lang="en-CA" sz="2400" dirty="0">
                <a:solidFill>
                  <a:schemeClr val="bg1"/>
                </a:solidFill>
              </a:rPr>
              <a:t>Whether </a:t>
            </a:r>
            <a:r>
              <a:rPr lang="en-CA" sz="2400" dirty="0">
                <a:solidFill>
                  <a:srgbClr val="FFFF00"/>
                </a:solidFill>
              </a:rPr>
              <a:t>transferring the work from paper to canvas </a:t>
            </a:r>
            <a:r>
              <a:rPr lang="en-CA" sz="2400" dirty="0">
                <a:solidFill>
                  <a:schemeClr val="bg1"/>
                </a:solidFill>
              </a:rPr>
              <a:t>violated the Copyright Act by creating an unauthorized reproduction? 4/7 SCC found there was no copy made, only ink had been transferred. Moral rights claim could have been made to prevent but not for economic compensation</a:t>
            </a:r>
            <a:endParaRPr lang="en-CA" sz="2400" i="1" u="sng" dirty="0">
              <a:solidFill>
                <a:schemeClr val="bg1"/>
              </a:solidFill>
            </a:endParaRPr>
          </a:p>
          <a:p>
            <a:pPr marL="0" indent="0">
              <a:lnSpc>
                <a:spcPct val="100000"/>
              </a:lnSpc>
              <a:buNone/>
            </a:pPr>
            <a:r>
              <a:rPr lang="en-CA" sz="2800" i="1" u="sng" dirty="0" err="1">
                <a:solidFill>
                  <a:srgbClr val="00B0F0"/>
                </a:solidFill>
              </a:rPr>
              <a:t>Cinar</a:t>
            </a:r>
            <a:r>
              <a:rPr lang="en-CA" sz="2800" i="1" u="sng" dirty="0">
                <a:solidFill>
                  <a:srgbClr val="00B0F0"/>
                </a:solidFill>
              </a:rPr>
              <a:t> Corporation v. Robinson</a:t>
            </a:r>
            <a:r>
              <a:rPr lang="en-CA" sz="2800" i="1" dirty="0">
                <a:solidFill>
                  <a:schemeClr val="bg1"/>
                </a:solidFill>
              </a:rPr>
              <a:t>, </a:t>
            </a:r>
            <a:r>
              <a:rPr lang="en-CA" sz="2800" dirty="0">
                <a:solidFill>
                  <a:schemeClr val="bg1"/>
                </a:solidFill>
              </a:rPr>
              <a:t>2013</a:t>
            </a:r>
          </a:p>
          <a:p>
            <a:pPr lvl="1">
              <a:lnSpc>
                <a:spcPct val="100000"/>
              </a:lnSpc>
            </a:pPr>
            <a:r>
              <a:rPr lang="en-CA" sz="2400" dirty="0">
                <a:solidFill>
                  <a:schemeClr val="bg1"/>
                </a:solidFill>
              </a:rPr>
              <a:t>In 1982, Robinson drew sketches of the characters for a proposed children's television series to be called </a:t>
            </a:r>
            <a:r>
              <a:rPr lang="en-CA" sz="2400" i="1" dirty="0">
                <a:solidFill>
                  <a:srgbClr val="FFFF00"/>
                </a:solidFill>
              </a:rPr>
              <a:t>The Adventures of Robinson Curiosity</a:t>
            </a:r>
            <a:r>
              <a:rPr lang="en-CA" sz="2400" i="1" dirty="0">
                <a:solidFill>
                  <a:schemeClr val="bg1"/>
                </a:solidFill>
              </a:rPr>
              <a:t>. Presented to </a:t>
            </a:r>
            <a:r>
              <a:rPr lang="en-CA" sz="2400" i="1" dirty="0" err="1">
                <a:solidFill>
                  <a:schemeClr val="bg1"/>
                </a:solidFill>
              </a:rPr>
              <a:t>Cinar</a:t>
            </a:r>
            <a:r>
              <a:rPr lang="en-CA" sz="2400" i="1" dirty="0">
                <a:solidFill>
                  <a:schemeClr val="bg1"/>
                </a:solidFill>
              </a:rPr>
              <a:t> and others unsuccessfully. In 1994 the first episode of Robinson </a:t>
            </a:r>
            <a:r>
              <a:rPr lang="en-CA" sz="2400" i="1" dirty="0" err="1">
                <a:solidFill>
                  <a:schemeClr val="bg1"/>
                </a:solidFill>
              </a:rPr>
              <a:t>Sucroe</a:t>
            </a:r>
            <a:r>
              <a:rPr lang="en-CA" sz="2400" i="1" dirty="0">
                <a:solidFill>
                  <a:schemeClr val="bg1"/>
                </a:solidFill>
              </a:rPr>
              <a:t> was broadcast in Quebec.</a:t>
            </a:r>
            <a:endParaRPr lang="en-CA" sz="24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63</a:t>
            </a:fld>
            <a:endParaRPr lang="en-US" dirty="0"/>
          </a:p>
        </p:txBody>
      </p:sp>
    </p:spTree>
    <p:extLst>
      <p:ext uri="{BB962C8B-B14F-4D97-AF65-F5344CB8AC3E}">
        <p14:creationId xmlns:p14="http://schemas.microsoft.com/office/powerpoint/2010/main" val="34004675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erson in a suit and tie&#10;&#10;Description automatically generated">
            <a:extLst>
              <a:ext uri="{FF2B5EF4-FFF2-40B4-BE49-F238E27FC236}">
                <a16:creationId xmlns:a16="http://schemas.microsoft.com/office/drawing/2014/main" id="{3C172659-A9BB-6F42-9385-443C6D0B71C1}"/>
              </a:ext>
            </a:extLst>
          </p:cNvPr>
          <p:cNvPicPr>
            <a:picLocks noChangeAspect="1"/>
          </p:cNvPicPr>
          <p:nvPr/>
        </p:nvPicPr>
        <p:blipFill>
          <a:blip r:embed="rId2"/>
          <a:stretch>
            <a:fillRect/>
          </a:stretch>
        </p:blipFill>
        <p:spPr>
          <a:xfrm>
            <a:off x="2647950" y="389741"/>
            <a:ext cx="3848100" cy="5461000"/>
          </a:xfrm>
          <a:prstGeom prst="rect">
            <a:avLst/>
          </a:prstGeom>
        </p:spPr>
      </p:pic>
    </p:spTree>
    <p:extLst>
      <p:ext uri="{BB962C8B-B14F-4D97-AF65-F5344CB8AC3E}">
        <p14:creationId xmlns:p14="http://schemas.microsoft.com/office/powerpoint/2010/main" val="23019817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02429-3D8B-AB46-A46A-314BEB05DAC7}"/>
              </a:ext>
            </a:extLst>
          </p:cNvPr>
          <p:cNvSpPr>
            <a:spLocks noGrp="1"/>
          </p:cNvSpPr>
          <p:nvPr>
            <p:ph type="title"/>
          </p:nvPr>
        </p:nvSpPr>
        <p:spPr>
          <a:xfrm>
            <a:off x="457200" y="106878"/>
            <a:ext cx="8229600" cy="2600695"/>
          </a:xfrm>
        </p:spPr>
        <p:txBody>
          <a:bodyPr>
            <a:normAutofit fontScale="90000"/>
          </a:bodyPr>
          <a:lstStyle/>
          <a:p>
            <a:pPr algn="ctr"/>
            <a:br>
              <a:rPr lang="en-US" i="1" dirty="0">
                <a:solidFill>
                  <a:schemeClr val="bg1"/>
                </a:solidFill>
              </a:rPr>
            </a:br>
            <a:r>
              <a:rPr lang="en-US" sz="4400" i="1" u="sng" dirty="0">
                <a:solidFill>
                  <a:schemeClr val="bg1"/>
                </a:solidFill>
              </a:rPr>
              <a:t>Théberge</a:t>
            </a:r>
            <a:r>
              <a:rPr lang="en-US" sz="4400" i="1" dirty="0">
                <a:solidFill>
                  <a:schemeClr val="bg1"/>
                </a:solidFill>
              </a:rPr>
              <a:t> promotes “</a:t>
            </a:r>
            <a:r>
              <a:rPr lang="en-US" sz="4400" i="1" dirty="0">
                <a:solidFill>
                  <a:srgbClr val="FFFF00"/>
                </a:solidFill>
              </a:rPr>
              <a:t>balance</a:t>
            </a:r>
            <a:r>
              <a:rPr lang="en-US" sz="4400" i="1" dirty="0">
                <a:solidFill>
                  <a:schemeClr val="bg1"/>
                </a:solidFill>
              </a:rPr>
              <a:t>” between the </a:t>
            </a:r>
            <a:r>
              <a:rPr lang="en-US" sz="4400" i="1" dirty="0">
                <a:solidFill>
                  <a:srgbClr val="FFFF00"/>
                </a:solidFill>
              </a:rPr>
              <a:t>public interest </a:t>
            </a:r>
            <a:r>
              <a:rPr lang="en-US" sz="4400" i="1" dirty="0">
                <a:solidFill>
                  <a:schemeClr val="bg1"/>
                </a:solidFill>
              </a:rPr>
              <a:t>in connecting </a:t>
            </a:r>
            <a:r>
              <a:rPr lang="en-US" sz="4400" i="1" dirty="0">
                <a:solidFill>
                  <a:srgbClr val="FF0000"/>
                </a:solidFill>
              </a:rPr>
              <a:t>&amp;</a:t>
            </a:r>
            <a:r>
              <a:rPr lang="en-US" sz="4400" i="1" dirty="0">
                <a:solidFill>
                  <a:schemeClr val="bg1"/>
                </a:solidFill>
              </a:rPr>
              <a:t> </a:t>
            </a:r>
            <a:r>
              <a:rPr lang="en-US" sz="4400" i="1" dirty="0">
                <a:solidFill>
                  <a:srgbClr val="FFFF00"/>
                </a:solidFill>
              </a:rPr>
              <a:t>just</a:t>
            </a:r>
            <a:r>
              <a:rPr lang="en-US" sz="4400" i="1" dirty="0">
                <a:solidFill>
                  <a:schemeClr val="bg1"/>
                </a:solidFill>
              </a:rPr>
              <a:t>  </a:t>
            </a:r>
            <a:r>
              <a:rPr lang="en-US" sz="4400" i="1" dirty="0">
                <a:solidFill>
                  <a:srgbClr val="FFFF00"/>
                </a:solidFill>
              </a:rPr>
              <a:t>reward</a:t>
            </a:r>
            <a:r>
              <a:rPr lang="en-US" sz="4400" i="1" dirty="0">
                <a:solidFill>
                  <a:schemeClr val="bg1"/>
                </a:solidFill>
              </a:rPr>
              <a:t> for the author</a:t>
            </a:r>
            <a:br>
              <a:rPr lang="en-US" dirty="0">
                <a:solidFill>
                  <a:schemeClr val="bg1"/>
                </a:solidFill>
              </a:rPr>
            </a:br>
            <a:endParaRPr lang="en-US" dirty="0"/>
          </a:p>
        </p:txBody>
      </p:sp>
      <p:pic>
        <p:nvPicPr>
          <p:cNvPr id="4" name="Picture 3">
            <a:extLst>
              <a:ext uri="{FF2B5EF4-FFF2-40B4-BE49-F238E27FC236}">
                <a16:creationId xmlns:a16="http://schemas.microsoft.com/office/drawing/2014/main" id="{3EB3A3BA-A72C-184F-AE95-0B2C53EB86BD}"/>
              </a:ext>
            </a:extLst>
          </p:cNvPr>
          <p:cNvPicPr>
            <a:picLocks noChangeAspect="1"/>
          </p:cNvPicPr>
          <p:nvPr/>
        </p:nvPicPr>
        <p:blipFill>
          <a:blip r:embed="rId2"/>
          <a:stretch>
            <a:fillRect/>
          </a:stretch>
        </p:blipFill>
        <p:spPr>
          <a:xfrm>
            <a:off x="2537361" y="2977142"/>
            <a:ext cx="4069278" cy="2746763"/>
          </a:xfrm>
          <a:prstGeom prst="rect">
            <a:avLst/>
          </a:prstGeom>
        </p:spPr>
      </p:pic>
    </p:spTree>
    <p:extLst>
      <p:ext uri="{BB962C8B-B14F-4D97-AF65-F5344CB8AC3E}">
        <p14:creationId xmlns:p14="http://schemas.microsoft.com/office/powerpoint/2010/main" val="14729111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D14E30-098C-0645-BA19-6F84B4AE6AED}"/>
              </a:ext>
            </a:extLst>
          </p:cNvPr>
          <p:cNvPicPr>
            <a:picLocks noChangeAspect="1"/>
          </p:cNvPicPr>
          <p:nvPr/>
        </p:nvPicPr>
        <p:blipFill>
          <a:blip r:embed="rId2"/>
          <a:stretch>
            <a:fillRect/>
          </a:stretch>
        </p:blipFill>
        <p:spPr>
          <a:xfrm>
            <a:off x="3358567" y="3429000"/>
            <a:ext cx="2426866" cy="1819798"/>
          </a:xfrm>
          <a:prstGeom prst="rect">
            <a:avLst/>
          </a:prstGeom>
        </p:spPr>
      </p:pic>
      <p:sp>
        <p:nvSpPr>
          <p:cNvPr id="3" name="Title 2">
            <a:extLst>
              <a:ext uri="{FF2B5EF4-FFF2-40B4-BE49-F238E27FC236}">
                <a16:creationId xmlns:a16="http://schemas.microsoft.com/office/drawing/2014/main" id="{94D73500-9970-6D4F-9126-6002EC3B8CC4}"/>
              </a:ext>
            </a:extLst>
          </p:cNvPr>
          <p:cNvSpPr>
            <a:spLocks noGrp="1"/>
          </p:cNvSpPr>
          <p:nvPr>
            <p:ph type="title"/>
          </p:nvPr>
        </p:nvSpPr>
        <p:spPr>
          <a:xfrm>
            <a:off x="457200" y="326592"/>
            <a:ext cx="8229600" cy="2321605"/>
          </a:xfrm>
        </p:spPr>
        <p:txBody>
          <a:bodyPr>
            <a:normAutofit fontScale="90000"/>
          </a:bodyPr>
          <a:lstStyle/>
          <a:p>
            <a:pPr algn="ctr"/>
            <a:r>
              <a:rPr lang="en-US" sz="4800" dirty="0">
                <a:solidFill>
                  <a:schemeClr val="bg1"/>
                </a:solidFill>
              </a:rPr>
              <a:t>Why did the </a:t>
            </a:r>
            <a:r>
              <a:rPr lang="en-US" sz="4800" dirty="0">
                <a:solidFill>
                  <a:srgbClr val="FF0000"/>
                </a:solidFill>
              </a:rPr>
              <a:t>Can</a:t>
            </a:r>
            <a:r>
              <a:rPr lang="en-US" sz="4800" dirty="0">
                <a:solidFill>
                  <a:schemeClr val="bg1"/>
                </a:solidFill>
              </a:rPr>
              <a:t>ad</a:t>
            </a:r>
            <a:r>
              <a:rPr lang="en-US" sz="4800" dirty="0">
                <a:solidFill>
                  <a:srgbClr val="FF0000"/>
                </a:solidFill>
              </a:rPr>
              <a:t>ian</a:t>
            </a:r>
            <a:r>
              <a:rPr lang="en-US" sz="4800" dirty="0">
                <a:solidFill>
                  <a:schemeClr val="bg1"/>
                </a:solidFill>
              </a:rPr>
              <a:t> </a:t>
            </a:r>
            <a:br>
              <a:rPr lang="en-US" sz="4800" dirty="0">
                <a:solidFill>
                  <a:schemeClr val="bg1"/>
                </a:solidFill>
              </a:rPr>
            </a:br>
            <a:r>
              <a:rPr lang="en-US" sz="4800" dirty="0">
                <a:solidFill>
                  <a:schemeClr val="bg1"/>
                </a:solidFill>
              </a:rPr>
              <a:t>chicken </a:t>
            </a:r>
            <a:br>
              <a:rPr lang="en-US" sz="4800" dirty="0">
                <a:solidFill>
                  <a:schemeClr val="bg1"/>
                </a:solidFill>
              </a:rPr>
            </a:br>
            <a:r>
              <a:rPr lang="en-US" sz="4800" dirty="0">
                <a:solidFill>
                  <a:schemeClr val="bg1"/>
                </a:solidFill>
              </a:rPr>
              <a:t>cross the road</a:t>
            </a:r>
            <a:r>
              <a:rPr lang="en-US" sz="4800" dirty="0">
                <a:solidFill>
                  <a:srgbClr val="FF0000"/>
                </a:solidFill>
              </a:rPr>
              <a:t>?</a:t>
            </a:r>
          </a:p>
        </p:txBody>
      </p:sp>
    </p:spTree>
    <p:extLst>
      <p:ext uri="{BB962C8B-B14F-4D97-AF65-F5344CB8AC3E}">
        <p14:creationId xmlns:p14="http://schemas.microsoft.com/office/powerpoint/2010/main" val="12791669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4232045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lstStyle/>
          <a:p>
            <a:r>
              <a:rPr lang="en-US" b="1" dirty="0">
                <a:solidFill>
                  <a:srgbClr val="FFFF00"/>
                </a:solidFill>
              </a:rPr>
              <a:t>Overview of copyright</a:t>
            </a:r>
          </a:p>
        </p:txBody>
      </p:sp>
      <p:sp>
        <p:nvSpPr>
          <p:cNvPr id="2" name="Content Placeholder 1"/>
          <p:cNvSpPr>
            <a:spLocks noGrp="1"/>
          </p:cNvSpPr>
          <p:nvPr>
            <p:ph idx="1"/>
          </p:nvPr>
        </p:nvSpPr>
        <p:spPr>
          <a:xfrm>
            <a:off x="457200" y="1143000"/>
            <a:ext cx="8686800" cy="4837386"/>
          </a:xfrm>
        </p:spPr>
        <p:txBody>
          <a:bodyPr>
            <a:noAutofit/>
          </a:bodyPr>
          <a:lstStyle/>
          <a:p>
            <a:pPr marL="0" indent="0">
              <a:lnSpc>
                <a:spcPct val="100000"/>
              </a:lnSpc>
              <a:buNone/>
            </a:pPr>
            <a:r>
              <a:rPr lang="en-US" sz="2800" b="1" dirty="0">
                <a:solidFill>
                  <a:schemeClr val="bg1"/>
                </a:solidFill>
              </a:rPr>
              <a:t>Legislative authority over copyright in Canada</a:t>
            </a:r>
          </a:p>
          <a:p>
            <a:pPr lvl="1">
              <a:lnSpc>
                <a:spcPct val="100000"/>
              </a:lnSpc>
            </a:pPr>
            <a:r>
              <a:rPr lang="en-US" sz="2800" dirty="0">
                <a:solidFill>
                  <a:srgbClr val="FFFF00"/>
                </a:solidFill>
              </a:rPr>
              <a:t>Federal Government </a:t>
            </a:r>
            <a:r>
              <a:rPr lang="en-US" sz="2800" dirty="0">
                <a:solidFill>
                  <a:schemeClr val="bg1"/>
                </a:solidFill>
              </a:rPr>
              <a:t>(</a:t>
            </a:r>
            <a:r>
              <a:rPr lang="en-US" sz="2800" dirty="0">
                <a:solidFill>
                  <a:srgbClr val="FF0000"/>
                </a:solidFill>
              </a:rPr>
              <a:t>s. 91(23) </a:t>
            </a:r>
            <a:r>
              <a:rPr lang="en-US" sz="2800" dirty="0">
                <a:solidFill>
                  <a:schemeClr val="bg1"/>
                </a:solidFill>
              </a:rPr>
              <a:t>Constitution Act, 1867)</a:t>
            </a:r>
          </a:p>
          <a:p>
            <a:pPr lvl="1">
              <a:lnSpc>
                <a:spcPct val="100000"/>
              </a:lnSpc>
            </a:pPr>
            <a:r>
              <a:rPr lang="en-US" sz="2800" dirty="0">
                <a:solidFill>
                  <a:schemeClr val="bg1"/>
                </a:solidFill>
              </a:rPr>
              <a:t>First Copyright Act (1921, Came Into Force 1924) largely a copy of the UK Copyright Act of 1911</a:t>
            </a:r>
          </a:p>
          <a:p>
            <a:pPr lvl="1">
              <a:lnSpc>
                <a:spcPct val="100000"/>
              </a:lnSpc>
            </a:pPr>
            <a:r>
              <a:rPr lang="en-US" sz="2800" dirty="0">
                <a:solidFill>
                  <a:srgbClr val="FFFF00"/>
                </a:solidFill>
              </a:rPr>
              <a:t>Modernization of Canadian copyright law</a:t>
            </a:r>
            <a:r>
              <a:rPr lang="en-US" sz="2800" dirty="0">
                <a:solidFill>
                  <a:srgbClr val="FF0000"/>
                </a:solidFill>
              </a:rPr>
              <a:t>:</a:t>
            </a:r>
            <a:r>
              <a:rPr lang="en-US" sz="2800" dirty="0">
                <a:solidFill>
                  <a:schemeClr val="bg1"/>
                </a:solidFill>
              </a:rPr>
              <a:t> a work constantly in progress</a:t>
            </a:r>
          </a:p>
          <a:p>
            <a:pPr lvl="1">
              <a:lnSpc>
                <a:spcPct val="100000"/>
              </a:lnSpc>
            </a:pPr>
            <a:r>
              <a:rPr lang="en-US" sz="2800" dirty="0">
                <a:solidFill>
                  <a:schemeClr val="bg1"/>
                </a:solidFill>
              </a:rPr>
              <a:t>Bill C-11: Copyright Modernization Act (CIF 2012)</a:t>
            </a:r>
          </a:p>
          <a:p>
            <a:pPr lvl="1">
              <a:lnSpc>
                <a:spcPct val="100000"/>
              </a:lnSpc>
            </a:pPr>
            <a:r>
              <a:rPr lang="en-US" sz="2800" dirty="0">
                <a:solidFill>
                  <a:srgbClr val="FFFF00"/>
                </a:solidFill>
              </a:rPr>
              <a:t>Relatively recent copyright extension for sound recordings</a:t>
            </a:r>
          </a:p>
        </p:txBody>
      </p:sp>
      <p:sp>
        <p:nvSpPr>
          <p:cNvPr id="4" name="Slide Number Placeholder 3"/>
          <p:cNvSpPr>
            <a:spLocks noGrp="1"/>
          </p:cNvSpPr>
          <p:nvPr>
            <p:ph type="sldNum" sz="quarter" idx="12"/>
          </p:nvPr>
        </p:nvSpPr>
        <p:spPr/>
        <p:txBody>
          <a:bodyPr/>
          <a:lstStyle/>
          <a:p>
            <a:fld id="{600857A6-B069-5747-8C2C-4237D03FF20B}" type="slidenum">
              <a:rPr lang="en-US" smtClean="0"/>
              <a:t>68</a:t>
            </a:fld>
            <a:endParaRPr lang="en-US"/>
          </a:p>
        </p:txBody>
      </p:sp>
    </p:spTree>
    <p:extLst>
      <p:ext uri="{BB962C8B-B14F-4D97-AF65-F5344CB8AC3E}">
        <p14:creationId xmlns:p14="http://schemas.microsoft.com/office/powerpoint/2010/main" val="26416474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DDAA-24AB-3E44-9562-EE2C74EB8D9A}"/>
              </a:ext>
            </a:extLst>
          </p:cNvPr>
          <p:cNvSpPr>
            <a:spLocks noGrp="1"/>
          </p:cNvSpPr>
          <p:nvPr>
            <p:ph type="title"/>
          </p:nvPr>
        </p:nvSpPr>
        <p:spPr/>
        <p:txBody>
          <a:bodyPr>
            <a:normAutofit/>
          </a:bodyPr>
          <a:lstStyle/>
          <a:p>
            <a:pPr algn="ctr"/>
            <a:r>
              <a:rPr lang="en-US" sz="4400" b="1" dirty="0">
                <a:solidFill>
                  <a:srgbClr val="FFFF00"/>
                </a:solidFill>
              </a:rPr>
              <a:t>Copyright is Federal</a:t>
            </a:r>
          </a:p>
        </p:txBody>
      </p:sp>
      <p:sp>
        <p:nvSpPr>
          <p:cNvPr id="3" name="Content Placeholder 2">
            <a:extLst>
              <a:ext uri="{FF2B5EF4-FFF2-40B4-BE49-F238E27FC236}">
                <a16:creationId xmlns:a16="http://schemas.microsoft.com/office/drawing/2014/main" id="{946BC3C2-8127-1948-A3A9-6E241EAC28E7}"/>
              </a:ext>
            </a:extLst>
          </p:cNvPr>
          <p:cNvSpPr>
            <a:spLocks noGrp="1"/>
          </p:cNvSpPr>
          <p:nvPr>
            <p:ph sz="quarter" idx="10"/>
          </p:nvPr>
        </p:nvSpPr>
        <p:spPr/>
        <p:txBody>
          <a:bodyPr>
            <a:normAutofit/>
          </a:bodyPr>
          <a:lstStyle/>
          <a:p>
            <a:pPr marL="0" indent="0">
              <a:buNone/>
            </a:pPr>
            <a:r>
              <a:rPr lang="en-CA" b="1" i="1" dirty="0">
                <a:solidFill>
                  <a:schemeClr val="bg1"/>
                </a:solidFill>
              </a:rPr>
              <a:t>91.</a:t>
            </a:r>
            <a:r>
              <a:rPr lang="en-CA" i="1" dirty="0">
                <a:solidFill>
                  <a:schemeClr val="bg1"/>
                </a:solidFill>
              </a:rPr>
              <a:t> It shall be lawful for the Queen, by and with the Advice and Consent of the Senate and House of Commons, to make Laws for the Peace, Order, and good Government of Canada, in relation to all Matters not coming within the Classes of Subjects by this Act assigned exclusively to the Legislatures of the Provinces; and for greater Certainty, but not so as to restrict the Generality of the foregoing Terms of this Section, it is hereby declared that (notwithstanding anything in this Act) the </a:t>
            </a:r>
            <a:r>
              <a:rPr lang="en-CA" i="1" dirty="0">
                <a:solidFill>
                  <a:srgbClr val="FFFF00"/>
                </a:solidFill>
              </a:rPr>
              <a:t>exclusive Legislative Authority of the Parliament of Canada </a:t>
            </a:r>
            <a:r>
              <a:rPr lang="en-CA" i="1" dirty="0">
                <a:solidFill>
                  <a:schemeClr val="bg1"/>
                </a:solidFill>
              </a:rPr>
              <a:t>extends to all Matters coming within the Classes of Subjects next hereinafter enumerated; that is to say,…</a:t>
            </a:r>
          </a:p>
          <a:p>
            <a:r>
              <a:rPr lang="en-CA" i="1" dirty="0">
                <a:solidFill>
                  <a:schemeClr val="bg1"/>
                </a:solidFill>
              </a:rPr>
              <a:t>22. Patents of Invention and Discovery.</a:t>
            </a:r>
          </a:p>
          <a:p>
            <a:r>
              <a:rPr lang="en-CA" i="1" dirty="0">
                <a:solidFill>
                  <a:schemeClr val="bg1"/>
                </a:solidFill>
              </a:rPr>
              <a:t>23. </a:t>
            </a:r>
            <a:r>
              <a:rPr lang="en-CA" i="1" dirty="0">
                <a:solidFill>
                  <a:srgbClr val="FFFF00"/>
                </a:solidFill>
              </a:rPr>
              <a:t>Copyrights</a:t>
            </a:r>
          </a:p>
          <a:p>
            <a:pPr marL="0" indent="0">
              <a:buNone/>
            </a:pPr>
            <a:endParaRPr lang="en-US" i="1" dirty="0">
              <a:solidFill>
                <a:schemeClr val="bg1"/>
              </a:solidFill>
            </a:endParaRPr>
          </a:p>
        </p:txBody>
      </p:sp>
    </p:spTree>
    <p:extLst>
      <p:ext uri="{BB962C8B-B14F-4D97-AF65-F5344CB8AC3E}">
        <p14:creationId xmlns:p14="http://schemas.microsoft.com/office/powerpoint/2010/main" val="1027434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CEE7D-0163-A043-A052-E5EFC53E4BBF}"/>
              </a:ext>
            </a:extLst>
          </p:cNvPr>
          <p:cNvSpPr>
            <a:spLocks noGrp="1"/>
          </p:cNvSpPr>
          <p:nvPr>
            <p:ph type="title"/>
          </p:nvPr>
        </p:nvSpPr>
        <p:spPr>
          <a:xfrm>
            <a:off x="457200" y="82370"/>
            <a:ext cx="8229600" cy="1016000"/>
          </a:xfrm>
        </p:spPr>
        <p:txBody>
          <a:bodyPr>
            <a:normAutofit/>
          </a:bodyPr>
          <a:lstStyle/>
          <a:p>
            <a:pPr algn="ctr"/>
            <a:r>
              <a:rPr lang="en-US" sz="4400" b="1" dirty="0">
                <a:solidFill>
                  <a:srgbClr val="FFFF00"/>
                </a:solidFill>
              </a:rPr>
              <a:t>Course Website </a:t>
            </a:r>
            <a:endParaRPr lang="en-US" sz="4400" dirty="0">
              <a:solidFill>
                <a:srgbClr val="FF0000"/>
              </a:solidFill>
            </a:endParaRPr>
          </a:p>
        </p:txBody>
      </p:sp>
      <p:pic>
        <p:nvPicPr>
          <p:cNvPr id="6" name="Content Placeholder 5" descr="Graphical user interface, text&#10;&#10;Description automatically generated">
            <a:extLst>
              <a:ext uri="{FF2B5EF4-FFF2-40B4-BE49-F238E27FC236}">
                <a16:creationId xmlns:a16="http://schemas.microsoft.com/office/drawing/2014/main" id="{196FC9A9-00B3-0B4D-B3D7-1D8E96024010}"/>
              </a:ext>
            </a:extLst>
          </p:cNvPr>
          <p:cNvPicPr>
            <a:picLocks noGrp="1" noChangeAspect="1"/>
          </p:cNvPicPr>
          <p:nvPr>
            <p:ph sz="quarter" idx="10"/>
          </p:nvPr>
        </p:nvPicPr>
        <p:blipFill>
          <a:blip r:embed="rId2"/>
          <a:stretch>
            <a:fillRect/>
          </a:stretch>
        </p:blipFill>
        <p:spPr>
          <a:xfrm>
            <a:off x="1940411" y="1098550"/>
            <a:ext cx="5263177" cy="4367213"/>
          </a:xfrm>
        </p:spPr>
      </p:pic>
      <p:sp>
        <p:nvSpPr>
          <p:cNvPr id="3" name="TextBox 2">
            <a:extLst>
              <a:ext uri="{FF2B5EF4-FFF2-40B4-BE49-F238E27FC236}">
                <a16:creationId xmlns:a16="http://schemas.microsoft.com/office/drawing/2014/main" id="{45989A6C-50D6-9643-87A2-AE6D6C5ECC0B}"/>
              </a:ext>
            </a:extLst>
          </p:cNvPr>
          <p:cNvSpPr txBox="1"/>
          <p:nvPr/>
        </p:nvSpPr>
        <p:spPr>
          <a:xfrm>
            <a:off x="4285210" y="5585474"/>
            <a:ext cx="4401590" cy="523220"/>
          </a:xfrm>
          <a:prstGeom prst="rect">
            <a:avLst/>
          </a:prstGeom>
          <a:noFill/>
        </p:spPr>
        <p:txBody>
          <a:bodyPr wrap="none" rtlCol="0">
            <a:spAutoFit/>
          </a:bodyPr>
          <a:lstStyle/>
          <a:p>
            <a:r>
              <a:rPr lang="en-US" sz="2800" dirty="0">
                <a:hlinkClick r:id="rId3"/>
              </a:rPr>
              <a:t>https://iplaw.allard.ubc.ca/</a:t>
            </a:r>
            <a:r>
              <a:rPr lang="en-US" sz="2800" dirty="0"/>
              <a:t> </a:t>
            </a:r>
          </a:p>
        </p:txBody>
      </p:sp>
    </p:spTree>
    <p:extLst>
      <p:ext uri="{BB962C8B-B14F-4D97-AF65-F5344CB8AC3E}">
        <p14:creationId xmlns:p14="http://schemas.microsoft.com/office/powerpoint/2010/main" val="37268963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9FB25BB1-EDF6-9D42-A8AD-CA412AE6B161}"/>
              </a:ext>
            </a:extLst>
          </p:cNvPr>
          <p:cNvPicPr>
            <a:picLocks noChangeAspect="1"/>
          </p:cNvPicPr>
          <p:nvPr/>
        </p:nvPicPr>
        <p:blipFill>
          <a:blip r:embed="rId2"/>
          <a:stretch>
            <a:fillRect/>
          </a:stretch>
        </p:blipFill>
        <p:spPr>
          <a:xfrm>
            <a:off x="1416545" y="116115"/>
            <a:ext cx="6310910" cy="5782906"/>
          </a:xfrm>
          <a:prstGeom prst="rect">
            <a:avLst/>
          </a:prstGeom>
        </p:spPr>
      </p:pic>
    </p:spTree>
    <p:extLst>
      <p:ext uri="{BB962C8B-B14F-4D97-AF65-F5344CB8AC3E}">
        <p14:creationId xmlns:p14="http://schemas.microsoft.com/office/powerpoint/2010/main" val="11469560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Overview of copyright</a:t>
            </a:r>
          </a:p>
        </p:txBody>
      </p:sp>
      <p:sp>
        <p:nvSpPr>
          <p:cNvPr id="2" name="Content Placeholder 1"/>
          <p:cNvSpPr>
            <a:spLocks noGrp="1"/>
          </p:cNvSpPr>
          <p:nvPr>
            <p:ph idx="1"/>
          </p:nvPr>
        </p:nvSpPr>
        <p:spPr/>
        <p:txBody>
          <a:bodyPr>
            <a:normAutofit fontScale="92500" lnSpcReduction="10000"/>
          </a:bodyPr>
          <a:lstStyle/>
          <a:p>
            <a:pPr marL="0" indent="0">
              <a:buNone/>
            </a:pPr>
            <a:r>
              <a:rPr lang="en-US" sz="3200" b="1" dirty="0">
                <a:solidFill>
                  <a:schemeClr val="bg1"/>
                </a:solidFill>
              </a:rPr>
              <a:t>Legislative authority over copyright in Canada</a:t>
            </a:r>
          </a:p>
          <a:p>
            <a:pPr lvl="1"/>
            <a:r>
              <a:rPr lang="en-US" sz="3200" dirty="0">
                <a:solidFill>
                  <a:srgbClr val="FF0000"/>
                </a:solidFill>
              </a:rPr>
              <a:t>No common law copyright in Canada</a:t>
            </a:r>
          </a:p>
          <a:p>
            <a:pPr lvl="1"/>
            <a:r>
              <a:rPr lang="en-US" sz="3200" i="1" u="sng" dirty="0">
                <a:solidFill>
                  <a:schemeClr val="bg1"/>
                </a:solidFill>
              </a:rPr>
              <a:t>Théberge</a:t>
            </a:r>
            <a:r>
              <a:rPr lang="en-US" sz="3200" i="1" dirty="0">
                <a:solidFill>
                  <a:schemeClr val="bg1"/>
                </a:solidFill>
              </a:rPr>
              <a:t>:</a:t>
            </a:r>
          </a:p>
          <a:p>
            <a:pPr lvl="2"/>
            <a:r>
              <a:rPr lang="en-US" sz="3200" dirty="0">
                <a:solidFill>
                  <a:schemeClr val="bg1"/>
                </a:solidFill>
              </a:rPr>
              <a:t>[5] </a:t>
            </a:r>
            <a:r>
              <a:rPr lang="en-CA" sz="3200" dirty="0">
                <a:solidFill>
                  <a:schemeClr val="bg1"/>
                </a:solidFill>
              </a:rPr>
              <a:t>Copyright in [Canada] is a </a:t>
            </a:r>
            <a:r>
              <a:rPr lang="en-CA" sz="3200" dirty="0">
                <a:solidFill>
                  <a:srgbClr val="FFFF00"/>
                </a:solidFill>
              </a:rPr>
              <a:t>creature of statute </a:t>
            </a:r>
            <a:r>
              <a:rPr lang="en-CA" sz="3200" dirty="0">
                <a:solidFill>
                  <a:schemeClr val="bg1"/>
                </a:solidFill>
              </a:rPr>
              <a:t>and the </a:t>
            </a:r>
            <a:r>
              <a:rPr lang="en-CA" sz="3200" dirty="0">
                <a:solidFill>
                  <a:srgbClr val="FFFF00"/>
                </a:solidFill>
              </a:rPr>
              <a:t>rights and remedies </a:t>
            </a:r>
            <a:r>
              <a:rPr lang="en-CA" sz="3200" dirty="0">
                <a:solidFill>
                  <a:schemeClr val="bg1"/>
                </a:solidFill>
              </a:rPr>
              <a:t>it provides </a:t>
            </a:r>
            <a:r>
              <a:rPr lang="en-CA" sz="3200" dirty="0">
                <a:solidFill>
                  <a:srgbClr val="FFFF00"/>
                </a:solidFill>
              </a:rPr>
              <a:t>are exhaustive</a:t>
            </a:r>
            <a:r>
              <a:rPr lang="en-CA" sz="3200" dirty="0">
                <a:solidFill>
                  <a:schemeClr val="bg1"/>
                </a:solidFill>
              </a:rPr>
              <a:t>. </a:t>
            </a:r>
          </a:p>
          <a:p>
            <a:pPr lvl="2"/>
            <a:r>
              <a:rPr lang="en-CA" sz="3200" dirty="0">
                <a:solidFill>
                  <a:schemeClr val="bg1"/>
                </a:solidFill>
              </a:rPr>
              <a:t>Also see </a:t>
            </a:r>
            <a:r>
              <a:rPr lang="en-CA" sz="3200" dirty="0">
                <a:solidFill>
                  <a:srgbClr val="FFFF00"/>
                </a:solidFill>
              </a:rPr>
              <a:t>s. 89, Copyright Act</a:t>
            </a:r>
            <a:r>
              <a:rPr lang="en-CA" sz="3200" dirty="0">
                <a:solidFill>
                  <a:schemeClr val="bg1"/>
                </a:solidFill>
              </a:rPr>
              <a:t>: “No person is entitled to copyright otherwise than under and in accordance with this Act…”</a:t>
            </a:r>
          </a:p>
          <a:p>
            <a:pPr lvl="1"/>
            <a:r>
              <a:rPr lang="en-CA" sz="3200" dirty="0">
                <a:solidFill>
                  <a:schemeClr val="bg1"/>
                </a:solidFill>
              </a:rPr>
              <a:t>Relevant statute: </a:t>
            </a:r>
            <a:r>
              <a:rPr lang="en-CA" sz="3200" i="1" dirty="0">
                <a:solidFill>
                  <a:srgbClr val="FFFF00"/>
                </a:solidFill>
              </a:rPr>
              <a:t>Copyright Act, </a:t>
            </a:r>
            <a:r>
              <a:rPr lang="en-CA" sz="3200" dirty="0">
                <a:solidFill>
                  <a:srgbClr val="FFFF00"/>
                </a:solidFill>
              </a:rPr>
              <a:t>RSC 1985, c. C-42 as amended</a:t>
            </a:r>
            <a:r>
              <a:rPr lang="en-CA" sz="3200" dirty="0">
                <a:solidFill>
                  <a:schemeClr val="bg1"/>
                </a:solidFill>
              </a:rPr>
              <a:t>. </a:t>
            </a:r>
            <a:endParaRPr lang="en-US" sz="3200" i="1"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71</a:t>
            </a:fld>
            <a:endParaRPr lang="en-US"/>
          </a:p>
        </p:txBody>
      </p:sp>
    </p:spTree>
    <p:extLst>
      <p:ext uri="{BB962C8B-B14F-4D97-AF65-F5344CB8AC3E}">
        <p14:creationId xmlns:p14="http://schemas.microsoft.com/office/powerpoint/2010/main" val="11705377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B667-4698-B344-9A3F-59336BD1F27C}"/>
              </a:ext>
            </a:extLst>
          </p:cNvPr>
          <p:cNvSpPr>
            <a:spLocks noGrp="1"/>
          </p:cNvSpPr>
          <p:nvPr>
            <p:ph type="title"/>
          </p:nvPr>
        </p:nvSpPr>
        <p:spPr>
          <a:xfrm>
            <a:off x="457200" y="203026"/>
            <a:ext cx="8229600" cy="1016000"/>
          </a:xfrm>
        </p:spPr>
        <p:txBody>
          <a:bodyPr/>
          <a:lstStyle/>
          <a:p>
            <a:pPr algn="ctr"/>
            <a:r>
              <a:rPr lang="en-US" b="1" dirty="0">
                <a:solidFill>
                  <a:srgbClr val="FFFF00"/>
                </a:solidFill>
              </a:rPr>
              <a:t>Role of International Treaties</a:t>
            </a:r>
            <a:r>
              <a:rPr lang="en-US" b="1" dirty="0">
                <a:solidFill>
                  <a:srgbClr val="FF0000"/>
                </a:solidFill>
              </a:rPr>
              <a:t>:</a:t>
            </a:r>
          </a:p>
        </p:txBody>
      </p:sp>
      <p:pic>
        <p:nvPicPr>
          <p:cNvPr id="5" name="Content Placeholder 4" descr="A screenshot of a social media post&#10;&#10;Description automatically generated">
            <a:extLst>
              <a:ext uri="{FF2B5EF4-FFF2-40B4-BE49-F238E27FC236}">
                <a16:creationId xmlns:a16="http://schemas.microsoft.com/office/drawing/2014/main" id="{0E1667E2-6BCD-4649-962C-8B29B47948D0}"/>
              </a:ext>
            </a:extLst>
          </p:cNvPr>
          <p:cNvPicPr>
            <a:picLocks noGrp="1" noChangeAspect="1"/>
          </p:cNvPicPr>
          <p:nvPr>
            <p:ph sz="quarter" idx="10"/>
          </p:nvPr>
        </p:nvPicPr>
        <p:blipFill>
          <a:blip r:embed="rId2"/>
          <a:stretch>
            <a:fillRect/>
          </a:stretch>
        </p:blipFill>
        <p:spPr>
          <a:xfrm>
            <a:off x="1431636" y="1408113"/>
            <a:ext cx="6280727" cy="4318000"/>
          </a:xfrm>
        </p:spPr>
      </p:pic>
    </p:spTree>
    <p:extLst>
      <p:ext uri="{BB962C8B-B14F-4D97-AF65-F5344CB8AC3E}">
        <p14:creationId xmlns:p14="http://schemas.microsoft.com/office/powerpoint/2010/main" val="7307834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ext&#10;&#10;Description automatically generated">
            <a:extLst>
              <a:ext uri="{FF2B5EF4-FFF2-40B4-BE49-F238E27FC236}">
                <a16:creationId xmlns:a16="http://schemas.microsoft.com/office/drawing/2014/main" id="{EB895F72-CCC1-3942-BF5B-D9BE5EF34263}"/>
              </a:ext>
            </a:extLst>
          </p:cNvPr>
          <p:cNvPicPr>
            <a:picLocks noChangeAspect="1"/>
          </p:cNvPicPr>
          <p:nvPr/>
        </p:nvPicPr>
        <p:blipFill>
          <a:blip r:embed="rId2"/>
          <a:stretch>
            <a:fillRect/>
          </a:stretch>
        </p:blipFill>
        <p:spPr>
          <a:xfrm>
            <a:off x="2292309" y="167128"/>
            <a:ext cx="4559382" cy="5363145"/>
          </a:xfrm>
          <a:prstGeom prst="rect">
            <a:avLst/>
          </a:prstGeom>
        </p:spPr>
      </p:pic>
      <p:sp>
        <p:nvSpPr>
          <p:cNvPr id="2" name="TextBox 1">
            <a:extLst>
              <a:ext uri="{FF2B5EF4-FFF2-40B4-BE49-F238E27FC236}">
                <a16:creationId xmlns:a16="http://schemas.microsoft.com/office/drawing/2014/main" id="{E1C42B4B-422B-F04F-A49E-A770E814CBC4}"/>
              </a:ext>
            </a:extLst>
          </p:cNvPr>
          <p:cNvSpPr txBox="1"/>
          <p:nvPr/>
        </p:nvSpPr>
        <p:spPr>
          <a:xfrm>
            <a:off x="2292309" y="5530274"/>
            <a:ext cx="4726008" cy="369332"/>
          </a:xfrm>
          <a:prstGeom prst="rect">
            <a:avLst/>
          </a:prstGeom>
          <a:noFill/>
        </p:spPr>
        <p:txBody>
          <a:bodyPr wrap="square" rtlCol="0">
            <a:spAutoFit/>
          </a:bodyPr>
          <a:lstStyle/>
          <a:p>
            <a:r>
              <a:rPr lang="en-US" dirty="0">
                <a:solidFill>
                  <a:srgbClr val="FFFF00"/>
                </a:solidFill>
              </a:rPr>
              <a:t>168 parties to Berne; 161 members of WTO</a:t>
            </a:r>
          </a:p>
        </p:txBody>
      </p:sp>
    </p:spTree>
    <p:extLst>
      <p:ext uri="{BB962C8B-B14F-4D97-AF65-F5344CB8AC3E}">
        <p14:creationId xmlns:p14="http://schemas.microsoft.com/office/powerpoint/2010/main" val="32672914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4890635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1490-93D7-F847-827D-446366B42F34}"/>
              </a:ext>
            </a:extLst>
          </p:cNvPr>
          <p:cNvSpPr>
            <a:spLocks noGrp="1"/>
          </p:cNvSpPr>
          <p:nvPr>
            <p:ph type="title"/>
          </p:nvPr>
        </p:nvSpPr>
        <p:spPr/>
        <p:txBody>
          <a:bodyPr/>
          <a:lstStyle/>
          <a:p>
            <a:pPr algn="ctr"/>
            <a:r>
              <a:rPr lang="en-US" b="1" dirty="0">
                <a:solidFill>
                  <a:srgbClr val="FFFF00"/>
                </a:solidFill>
              </a:rPr>
              <a:t>What is copyrightable</a:t>
            </a:r>
            <a:r>
              <a:rPr lang="en-US" b="1"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2BE89FDC-67DD-7A4E-95CF-FA3A3128CDB9}"/>
              </a:ext>
            </a:extLst>
          </p:cNvPr>
          <p:cNvSpPr txBox="1"/>
          <p:nvPr/>
        </p:nvSpPr>
        <p:spPr>
          <a:xfrm>
            <a:off x="3081046" y="1360883"/>
            <a:ext cx="2981907" cy="4647426"/>
          </a:xfrm>
          <a:prstGeom prst="rect">
            <a:avLst/>
          </a:prstGeom>
          <a:noFill/>
        </p:spPr>
        <p:txBody>
          <a:bodyPr wrap="none" rtlCol="0">
            <a:spAutoFit/>
          </a:bodyPr>
          <a:lstStyle/>
          <a:p>
            <a:r>
              <a:rPr lang="en-US" sz="29600" dirty="0">
                <a:solidFill>
                  <a:schemeClr val="bg1"/>
                </a:solidFill>
              </a:rPr>
              <a:t>©</a:t>
            </a:r>
          </a:p>
        </p:txBody>
      </p:sp>
    </p:spTree>
    <p:extLst>
      <p:ext uri="{BB962C8B-B14F-4D97-AF65-F5344CB8AC3E}">
        <p14:creationId xmlns:p14="http://schemas.microsoft.com/office/powerpoint/2010/main" val="13341290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a:xfrm>
            <a:off x="457200" y="1431542"/>
            <a:ext cx="8229600" cy="4339865"/>
          </a:xfrm>
        </p:spPr>
        <p:txBody>
          <a:bodyPr>
            <a:noAutofit/>
          </a:bodyPr>
          <a:lstStyle/>
          <a:p>
            <a:pPr marL="0" indent="0">
              <a:buNone/>
            </a:pPr>
            <a:r>
              <a:rPr lang="en-US" sz="3000" b="1" dirty="0">
                <a:solidFill>
                  <a:srgbClr val="00B0F0"/>
                </a:solidFill>
              </a:rPr>
              <a:t>Subsistence of copyright</a:t>
            </a:r>
          </a:p>
          <a:p>
            <a:r>
              <a:rPr lang="en-US" sz="3000" b="1" dirty="0">
                <a:solidFill>
                  <a:schemeClr val="bg1"/>
                </a:solidFill>
              </a:rPr>
              <a:t>5.</a:t>
            </a:r>
            <a:r>
              <a:rPr lang="en-US" sz="3000" dirty="0">
                <a:solidFill>
                  <a:schemeClr val="bg1"/>
                </a:solidFill>
              </a:rPr>
              <a:t> (1) Subject to this Act, </a:t>
            </a:r>
            <a:r>
              <a:rPr lang="en-US" sz="3000" dirty="0">
                <a:solidFill>
                  <a:srgbClr val="FFFF00"/>
                </a:solidFill>
              </a:rPr>
              <a:t>copyright shall subsist in Canada</a:t>
            </a:r>
            <a:r>
              <a:rPr lang="en-US" sz="3000" dirty="0">
                <a:solidFill>
                  <a:schemeClr val="bg1"/>
                </a:solidFill>
              </a:rPr>
              <a:t>, for the term hereinafter mentioned, in </a:t>
            </a:r>
            <a:r>
              <a:rPr lang="en-US" sz="3000" dirty="0">
                <a:solidFill>
                  <a:srgbClr val="FFFF00"/>
                </a:solidFill>
              </a:rPr>
              <a:t>every original literary, dramatic, musical and artistic work</a:t>
            </a:r>
            <a:r>
              <a:rPr lang="en-US" sz="3000" dirty="0">
                <a:solidFill>
                  <a:schemeClr val="bg1"/>
                </a:solidFill>
              </a:rPr>
              <a:t> </a:t>
            </a:r>
            <a:r>
              <a:rPr lang="en-US" sz="3000" dirty="0">
                <a:solidFill>
                  <a:srgbClr val="FF0000"/>
                </a:solidFill>
              </a:rPr>
              <a:t>if </a:t>
            </a:r>
            <a:r>
              <a:rPr lang="en-US" sz="3000" dirty="0">
                <a:solidFill>
                  <a:schemeClr val="bg1"/>
                </a:solidFill>
              </a:rPr>
              <a:t>any </a:t>
            </a:r>
            <a:r>
              <a:rPr lang="en-US" sz="3000" dirty="0">
                <a:solidFill>
                  <a:srgbClr val="FFFF00"/>
                </a:solidFill>
              </a:rPr>
              <a:t>one</a:t>
            </a:r>
            <a:r>
              <a:rPr lang="en-US" sz="3000" dirty="0">
                <a:solidFill>
                  <a:schemeClr val="bg1"/>
                </a:solidFill>
              </a:rPr>
              <a:t> of the following </a:t>
            </a:r>
            <a:r>
              <a:rPr lang="en-US" sz="3000" dirty="0">
                <a:solidFill>
                  <a:srgbClr val="FFFF00"/>
                </a:solidFill>
              </a:rPr>
              <a:t>conditions</a:t>
            </a:r>
            <a:r>
              <a:rPr lang="en-US" sz="3000" dirty="0">
                <a:solidFill>
                  <a:schemeClr val="bg1"/>
                </a:solidFill>
              </a:rPr>
              <a:t> is met:</a:t>
            </a:r>
            <a:endParaRPr lang="en-CA" sz="3000" dirty="0">
              <a:solidFill>
                <a:schemeClr val="bg1"/>
              </a:solidFill>
            </a:endParaRPr>
          </a:p>
          <a:p>
            <a:pPr lvl="1"/>
            <a:r>
              <a:rPr lang="en-US" sz="3000" dirty="0">
                <a:solidFill>
                  <a:schemeClr val="bg1"/>
                </a:solidFill>
              </a:rPr>
              <a:t>(</a:t>
            </a:r>
            <a:r>
              <a:rPr lang="en-US" sz="3000" i="1" dirty="0">
                <a:solidFill>
                  <a:schemeClr val="bg1"/>
                </a:solidFill>
              </a:rPr>
              <a:t>a</a:t>
            </a:r>
            <a:r>
              <a:rPr lang="en-US" sz="3000" dirty="0">
                <a:solidFill>
                  <a:schemeClr val="bg1"/>
                </a:solidFill>
              </a:rPr>
              <a:t>) in the case of any work, whether published or unpublished, including a cinematographic work, the </a:t>
            </a:r>
            <a:r>
              <a:rPr lang="en-US" sz="3000" dirty="0">
                <a:solidFill>
                  <a:srgbClr val="FF0000"/>
                </a:solidFill>
              </a:rPr>
              <a:t>author</a:t>
            </a:r>
            <a:r>
              <a:rPr lang="en-US" sz="3000" dirty="0">
                <a:solidFill>
                  <a:schemeClr val="bg1"/>
                </a:solidFill>
              </a:rPr>
              <a:t> </a:t>
            </a:r>
            <a:r>
              <a:rPr lang="en-US" sz="3000" dirty="0">
                <a:solidFill>
                  <a:srgbClr val="FFFF00"/>
                </a:solidFill>
              </a:rPr>
              <a:t>was</a:t>
            </a:r>
            <a:r>
              <a:rPr lang="en-US" sz="3000" dirty="0">
                <a:solidFill>
                  <a:schemeClr val="bg1"/>
                </a:solidFill>
              </a:rPr>
              <a:t>, at the </a:t>
            </a:r>
            <a:r>
              <a:rPr lang="en-US" sz="3000" dirty="0">
                <a:solidFill>
                  <a:srgbClr val="FFFF00"/>
                </a:solidFill>
              </a:rPr>
              <a:t>date</a:t>
            </a:r>
            <a:r>
              <a:rPr lang="en-US" sz="3000" dirty="0">
                <a:solidFill>
                  <a:schemeClr val="bg1"/>
                </a:solidFill>
              </a:rPr>
              <a:t> </a:t>
            </a:r>
            <a:r>
              <a:rPr lang="en-US" sz="3000" dirty="0">
                <a:solidFill>
                  <a:srgbClr val="FFFF00"/>
                </a:solidFill>
              </a:rPr>
              <a:t>of the </a:t>
            </a:r>
            <a:r>
              <a:rPr lang="en-US" sz="3000" dirty="0">
                <a:solidFill>
                  <a:schemeClr val="bg1"/>
                </a:solidFill>
              </a:rPr>
              <a:t>making of the </a:t>
            </a:r>
            <a:r>
              <a:rPr lang="en-US" sz="3000" dirty="0">
                <a:solidFill>
                  <a:srgbClr val="FFFF00"/>
                </a:solidFill>
              </a:rPr>
              <a:t>work</a:t>
            </a:r>
            <a:r>
              <a:rPr lang="en-US" sz="3000" dirty="0">
                <a:solidFill>
                  <a:schemeClr val="bg1"/>
                </a:solidFill>
              </a:rPr>
              <a:t>, a</a:t>
            </a:r>
            <a:r>
              <a:rPr lang="en-US" sz="3000" dirty="0">
                <a:solidFill>
                  <a:srgbClr val="FFFF00"/>
                </a:solidFill>
              </a:rPr>
              <a:t> </a:t>
            </a:r>
            <a:r>
              <a:rPr lang="en-US" sz="3000" dirty="0">
                <a:solidFill>
                  <a:srgbClr val="FF0000"/>
                </a:solidFill>
              </a:rPr>
              <a:t>citizen or subject of</a:t>
            </a:r>
            <a:r>
              <a:rPr lang="en-US" sz="3000" dirty="0">
                <a:solidFill>
                  <a:schemeClr val="bg1"/>
                </a:solidFill>
              </a:rPr>
              <a:t>, or a person ordinarily resident in, </a:t>
            </a:r>
            <a:r>
              <a:rPr lang="en-US" sz="3000" dirty="0">
                <a:solidFill>
                  <a:srgbClr val="FF0000"/>
                </a:solidFill>
              </a:rPr>
              <a:t>a treaty country</a:t>
            </a:r>
            <a:r>
              <a:rPr lang="en-US" sz="3000" dirty="0">
                <a:solidFill>
                  <a:schemeClr val="bg1"/>
                </a:solidFill>
              </a:rPr>
              <a:t>;</a:t>
            </a:r>
            <a:endParaRPr lang="en-CA" sz="30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76</a:t>
            </a:fld>
            <a:endParaRPr lang="en-US"/>
          </a:p>
        </p:txBody>
      </p:sp>
    </p:spTree>
    <p:extLst>
      <p:ext uri="{BB962C8B-B14F-4D97-AF65-F5344CB8AC3E}">
        <p14:creationId xmlns:p14="http://schemas.microsoft.com/office/powerpoint/2010/main" val="8042554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p:txBody>
          <a:bodyPr>
            <a:normAutofit/>
          </a:bodyPr>
          <a:lstStyle/>
          <a:p>
            <a:pPr marL="0" indent="0">
              <a:buNone/>
            </a:pPr>
            <a:r>
              <a:rPr lang="en-US" sz="3600" b="1" dirty="0">
                <a:solidFill>
                  <a:srgbClr val="00B0F0"/>
                </a:solidFill>
              </a:rPr>
              <a:t>Registration</a:t>
            </a:r>
          </a:p>
          <a:p>
            <a:pPr lvl="1"/>
            <a:r>
              <a:rPr lang="en-US" sz="3600" dirty="0">
                <a:solidFill>
                  <a:srgbClr val="FF0000"/>
                </a:solidFill>
              </a:rPr>
              <a:t>Not a condition </a:t>
            </a:r>
            <a:r>
              <a:rPr lang="en-US" sz="3600" dirty="0">
                <a:solidFill>
                  <a:schemeClr val="bg1"/>
                </a:solidFill>
              </a:rPr>
              <a:t>for the subsistence of copyright</a:t>
            </a:r>
          </a:p>
          <a:p>
            <a:pPr lvl="1"/>
            <a:r>
              <a:rPr lang="en-US" sz="3600" dirty="0">
                <a:solidFill>
                  <a:srgbClr val="FFFF00"/>
                </a:solidFill>
              </a:rPr>
              <a:t>Should it be?</a:t>
            </a:r>
          </a:p>
          <a:p>
            <a:pPr lvl="1"/>
            <a:r>
              <a:rPr lang="en-US" sz="3600" dirty="0">
                <a:solidFill>
                  <a:schemeClr val="bg1"/>
                </a:solidFill>
              </a:rPr>
              <a:t>Possible to register your copyright (benefits to be discussed later in the term)</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77</a:t>
            </a:fld>
            <a:endParaRPr lang="en-US"/>
          </a:p>
        </p:txBody>
      </p:sp>
    </p:spTree>
    <p:extLst>
      <p:ext uri="{BB962C8B-B14F-4D97-AF65-F5344CB8AC3E}">
        <p14:creationId xmlns:p14="http://schemas.microsoft.com/office/powerpoint/2010/main" val="22847251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178130"/>
            <a:ext cx="8229601" cy="930327"/>
          </a:xfrm>
        </p:spPr>
        <p:txBody>
          <a:bodyPr/>
          <a:lstStyle/>
          <a:p>
            <a:r>
              <a:rPr lang="en-US" b="1" dirty="0">
                <a:solidFill>
                  <a:srgbClr val="FFFF00"/>
                </a:solidFill>
              </a:rPr>
              <a:t>What is copyrightable</a:t>
            </a:r>
          </a:p>
        </p:txBody>
      </p:sp>
      <p:sp>
        <p:nvSpPr>
          <p:cNvPr id="2" name="Content Placeholder 1"/>
          <p:cNvSpPr>
            <a:spLocks noGrp="1"/>
          </p:cNvSpPr>
          <p:nvPr>
            <p:ph idx="1"/>
          </p:nvPr>
        </p:nvSpPr>
        <p:spPr>
          <a:xfrm>
            <a:off x="457199" y="1108457"/>
            <a:ext cx="8520545" cy="4641086"/>
          </a:xfrm>
        </p:spPr>
        <p:txBody>
          <a:bodyPr>
            <a:noAutofit/>
          </a:bodyPr>
          <a:lstStyle/>
          <a:p>
            <a:pPr marL="0" indent="0">
              <a:lnSpc>
                <a:spcPct val="100000"/>
              </a:lnSpc>
              <a:buNone/>
            </a:pPr>
            <a:r>
              <a:rPr lang="en-US" sz="2800" b="1" dirty="0">
                <a:solidFill>
                  <a:srgbClr val="00B0F0"/>
                </a:solidFill>
              </a:rPr>
              <a:t>Fixation</a:t>
            </a:r>
          </a:p>
          <a:p>
            <a:pPr>
              <a:lnSpc>
                <a:spcPct val="100000"/>
              </a:lnSpc>
            </a:pPr>
            <a:r>
              <a:rPr lang="en-US" sz="2800" dirty="0">
                <a:solidFill>
                  <a:schemeClr val="bg1"/>
                </a:solidFill>
              </a:rPr>
              <a:t>A requirement for the subsistence of copyright </a:t>
            </a:r>
            <a:r>
              <a:rPr lang="en-US" sz="2800" dirty="0">
                <a:solidFill>
                  <a:srgbClr val="FFFF00"/>
                </a:solidFill>
              </a:rPr>
              <a:t>imposed by judicial interpretation </a:t>
            </a:r>
          </a:p>
          <a:p>
            <a:pPr lvl="1">
              <a:lnSpc>
                <a:spcPct val="100000"/>
              </a:lnSpc>
            </a:pPr>
            <a:r>
              <a:rPr lang="en-US" sz="2800" i="1" dirty="0">
                <a:solidFill>
                  <a:schemeClr val="bg1"/>
                </a:solidFill>
              </a:rPr>
              <a:t>“The work, to be capable of copyright protection, </a:t>
            </a:r>
            <a:r>
              <a:rPr lang="en-US" sz="2800" i="1" dirty="0">
                <a:solidFill>
                  <a:srgbClr val="FF0000"/>
                </a:solidFill>
              </a:rPr>
              <a:t>must be fixed in a tangible form</a:t>
            </a:r>
            <a:r>
              <a:rPr lang="en-US" sz="2800" i="1" dirty="0">
                <a:solidFill>
                  <a:schemeClr val="bg1"/>
                </a:solidFill>
              </a:rPr>
              <a:t>” </a:t>
            </a:r>
            <a:r>
              <a:rPr lang="en-US" sz="2800" dirty="0">
                <a:solidFill>
                  <a:schemeClr val="bg1"/>
                </a:solidFill>
              </a:rPr>
              <a:t>(</a:t>
            </a:r>
            <a:r>
              <a:rPr lang="en-CA" sz="2800" i="1" u="sng" dirty="0">
                <a:solidFill>
                  <a:srgbClr val="00B0F0"/>
                </a:solidFill>
              </a:rPr>
              <a:t>Canadian Admiral Corp. v. </a:t>
            </a:r>
            <a:r>
              <a:rPr lang="en-CA" sz="2800" i="1" u="sng" dirty="0" err="1">
                <a:solidFill>
                  <a:srgbClr val="00B0F0"/>
                </a:solidFill>
              </a:rPr>
              <a:t>Rediffusion</a:t>
            </a:r>
            <a:r>
              <a:rPr lang="en-CA" sz="2800" i="1" u="sng" dirty="0">
                <a:solidFill>
                  <a:srgbClr val="00B0F0"/>
                </a:solidFill>
              </a:rPr>
              <a:t> Inc</a:t>
            </a:r>
            <a:r>
              <a:rPr lang="en-CA" sz="2800" i="1" dirty="0">
                <a:solidFill>
                  <a:srgbClr val="00B0F0"/>
                </a:solidFill>
              </a:rPr>
              <a:t>.</a:t>
            </a:r>
            <a:r>
              <a:rPr lang="en-CA" sz="2800" dirty="0">
                <a:solidFill>
                  <a:srgbClr val="00B0F0"/>
                </a:solidFill>
              </a:rPr>
              <a:t>, </a:t>
            </a:r>
            <a:r>
              <a:rPr lang="en-CA" sz="2800" dirty="0">
                <a:solidFill>
                  <a:schemeClr val="bg1"/>
                </a:solidFill>
              </a:rPr>
              <a:t>[1954] Ex. CR 382, 20 CPR 75</a:t>
            </a:r>
          </a:p>
          <a:p>
            <a:pPr>
              <a:lnSpc>
                <a:spcPct val="100000"/>
              </a:lnSpc>
            </a:pPr>
            <a:r>
              <a:rPr lang="en-CA" sz="2800" dirty="0">
                <a:solidFill>
                  <a:srgbClr val="FFFF00"/>
                </a:solidFill>
              </a:rPr>
              <a:t>Is the fixation requirement beneficial</a:t>
            </a:r>
            <a:r>
              <a:rPr lang="en-CA" sz="2800" dirty="0">
                <a:solidFill>
                  <a:srgbClr val="FF0000"/>
                </a:solidFill>
              </a:rPr>
              <a:t>?</a:t>
            </a:r>
            <a:r>
              <a:rPr lang="en-CA" sz="2800" dirty="0">
                <a:solidFill>
                  <a:srgbClr val="FFFF00"/>
                </a:solidFill>
              </a:rPr>
              <a:t> </a:t>
            </a:r>
          </a:p>
          <a:p>
            <a:pPr>
              <a:lnSpc>
                <a:spcPct val="100000"/>
              </a:lnSpc>
            </a:pPr>
            <a:r>
              <a:rPr lang="en-CA" sz="2800" dirty="0">
                <a:solidFill>
                  <a:schemeClr val="bg1"/>
                </a:solidFill>
              </a:rPr>
              <a:t>Does add some certainty + more works in public domain</a:t>
            </a:r>
          </a:p>
        </p:txBody>
      </p:sp>
      <p:sp>
        <p:nvSpPr>
          <p:cNvPr id="4" name="Slide Number Placeholder 3"/>
          <p:cNvSpPr>
            <a:spLocks noGrp="1"/>
          </p:cNvSpPr>
          <p:nvPr>
            <p:ph type="sldNum" sz="quarter" idx="12"/>
          </p:nvPr>
        </p:nvSpPr>
        <p:spPr/>
        <p:txBody>
          <a:bodyPr/>
          <a:lstStyle/>
          <a:p>
            <a:fld id="{600857A6-B069-5747-8C2C-4237D03FF20B}" type="slidenum">
              <a:rPr lang="en-US" smtClean="0"/>
              <a:t>78</a:t>
            </a:fld>
            <a:endParaRPr lang="en-US"/>
          </a:p>
        </p:txBody>
      </p:sp>
    </p:spTree>
    <p:extLst>
      <p:ext uri="{BB962C8B-B14F-4D97-AF65-F5344CB8AC3E}">
        <p14:creationId xmlns:p14="http://schemas.microsoft.com/office/powerpoint/2010/main" val="20226844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2E63-491C-974E-885D-E358DAD9279D}"/>
              </a:ext>
            </a:extLst>
          </p:cNvPr>
          <p:cNvSpPr>
            <a:spLocks noGrp="1"/>
          </p:cNvSpPr>
          <p:nvPr>
            <p:ph type="title"/>
          </p:nvPr>
        </p:nvSpPr>
        <p:spPr/>
        <p:txBody>
          <a:bodyPr/>
          <a:lstStyle/>
          <a:p>
            <a:r>
              <a:rPr lang="en-US" b="1" dirty="0">
                <a:solidFill>
                  <a:srgbClr val="FFFF00"/>
                </a:solidFill>
              </a:rPr>
              <a:t>Result of </a:t>
            </a:r>
            <a:r>
              <a:rPr lang="en-US" b="1" dirty="0">
                <a:solidFill>
                  <a:schemeClr val="bg1"/>
                </a:solidFill>
              </a:rPr>
              <a:t>Fixation</a:t>
            </a:r>
            <a:r>
              <a:rPr lang="en-US" b="1" dirty="0">
                <a:solidFill>
                  <a:srgbClr val="FFFF00"/>
                </a:solidFill>
              </a:rPr>
              <a:t> Requirement</a:t>
            </a:r>
          </a:p>
        </p:txBody>
      </p:sp>
      <p:sp>
        <p:nvSpPr>
          <p:cNvPr id="3" name="Content Placeholder 2">
            <a:extLst>
              <a:ext uri="{FF2B5EF4-FFF2-40B4-BE49-F238E27FC236}">
                <a16:creationId xmlns:a16="http://schemas.microsoft.com/office/drawing/2014/main" id="{A66947CC-2A1C-BA47-81A1-25450A6FB218}"/>
              </a:ext>
            </a:extLst>
          </p:cNvPr>
          <p:cNvSpPr>
            <a:spLocks noGrp="1"/>
          </p:cNvSpPr>
          <p:nvPr>
            <p:ph sz="quarter" idx="10"/>
          </p:nvPr>
        </p:nvSpPr>
        <p:spPr/>
        <p:txBody>
          <a:bodyPr>
            <a:normAutofit lnSpcReduction="10000"/>
          </a:bodyPr>
          <a:lstStyle/>
          <a:p>
            <a:pPr>
              <a:lnSpc>
                <a:spcPct val="100000"/>
              </a:lnSpc>
            </a:pPr>
            <a:r>
              <a:rPr lang="en-US" sz="3200" dirty="0">
                <a:solidFill>
                  <a:srgbClr val="00B0F0"/>
                </a:solidFill>
              </a:rPr>
              <a:t>Improvisational, performance art, kinetic pieces, open world massively multiplayer video game scenarios, </a:t>
            </a:r>
            <a:r>
              <a:rPr lang="en-US" sz="3200" dirty="0">
                <a:solidFill>
                  <a:srgbClr val="FF0000"/>
                </a:solidFill>
              </a:rPr>
              <a:t>are more at risk of not having copyright protection</a:t>
            </a:r>
            <a:r>
              <a:rPr lang="en-US" sz="3200" dirty="0">
                <a:solidFill>
                  <a:schemeClr val="bg1"/>
                </a:solidFill>
              </a:rPr>
              <a:t>. See for example </a:t>
            </a:r>
            <a:r>
              <a:rPr lang="en-CA" sz="3200" dirty="0">
                <a:solidFill>
                  <a:schemeClr val="bg1"/>
                </a:solidFill>
              </a:rPr>
              <a:t> </a:t>
            </a:r>
            <a:r>
              <a:rPr lang="en-CA" sz="3200" i="1" u="sng" dirty="0" err="1">
                <a:solidFill>
                  <a:srgbClr val="00B0F0"/>
                </a:solidFill>
              </a:rPr>
              <a:t>Komesaroff</a:t>
            </a:r>
            <a:r>
              <a:rPr lang="en-CA" sz="3200" i="1" u="sng" dirty="0">
                <a:solidFill>
                  <a:srgbClr val="00B0F0"/>
                </a:solidFill>
              </a:rPr>
              <a:t> v. Mickle</a:t>
            </a:r>
            <a:r>
              <a:rPr lang="en-CA" sz="3200" b="1" dirty="0">
                <a:solidFill>
                  <a:srgbClr val="00B0F0"/>
                </a:solidFill>
              </a:rPr>
              <a:t>, </a:t>
            </a:r>
            <a:r>
              <a:rPr lang="en-CA" sz="3200" b="1" dirty="0">
                <a:solidFill>
                  <a:schemeClr val="bg1"/>
                </a:solidFill>
              </a:rPr>
              <a:t>[1988] R.P.C. 204 at 210 (</a:t>
            </a:r>
            <a:r>
              <a:rPr lang="en-CA" sz="3200" b="1" dirty="0" err="1">
                <a:solidFill>
                  <a:schemeClr val="bg1"/>
                </a:solidFill>
              </a:rPr>
              <a:t>Vict</a:t>
            </a:r>
            <a:r>
              <a:rPr lang="en-CA" sz="3200" b="1" dirty="0">
                <a:solidFill>
                  <a:schemeClr val="bg1"/>
                </a:solidFill>
              </a:rPr>
              <a:t>. S.C.</a:t>
            </a:r>
            <a:r>
              <a:rPr lang="en-CA" sz="3200" dirty="0">
                <a:solidFill>
                  <a:schemeClr val="bg1"/>
                </a:solidFill>
              </a:rPr>
              <a:t>), refusing protection to a moving sand sculpture. </a:t>
            </a:r>
          </a:p>
          <a:p>
            <a:pPr>
              <a:lnSpc>
                <a:spcPct val="100000"/>
              </a:lnSpc>
            </a:pPr>
            <a:r>
              <a:rPr lang="en-CA" sz="3200" dirty="0">
                <a:solidFill>
                  <a:schemeClr val="bg1"/>
                </a:solidFill>
              </a:rPr>
              <a:t>Content in RAM computer memory?</a:t>
            </a:r>
          </a:p>
          <a:p>
            <a:pPr>
              <a:lnSpc>
                <a:spcPct val="100000"/>
              </a:lnSpc>
            </a:pPr>
            <a:r>
              <a:rPr lang="en-CA" sz="3200" dirty="0">
                <a:solidFill>
                  <a:srgbClr val="00B0F0"/>
                </a:solidFill>
              </a:rPr>
              <a:t>Indigenous oral story-telling </a:t>
            </a:r>
            <a:endParaRPr lang="en-US" sz="3200" dirty="0">
              <a:solidFill>
                <a:srgbClr val="00B0F0"/>
              </a:solidFill>
            </a:endParaRPr>
          </a:p>
        </p:txBody>
      </p:sp>
    </p:spTree>
    <p:extLst>
      <p:ext uri="{BB962C8B-B14F-4D97-AF65-F5344CB8AC3E}">
        <p14:creationId xmlns:p14="http://schemas.microsoft.com/office/powerpoint/2010/main" val="128705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E8F00E-0E5C-5B41-A797-C3B570476D99}"/>
              </a:ext>
            </a:extLst>
          </p:cNvPr>
          <p:cNvSpPr>
            <a:spLocks noGrp="1"/>
          </p:cNvSpPr>
          <p:nvPr>
            <p:ph sz="quarter" idx="10"/>
          </p:nvPr>
        </p:nvSpPr>
        <p:spPr>
          <a:xfrm>
            <a:off x="457200" y="1433911"/>
            <a:ext cx="8229600" cy="3766705"/>
          </a:xfrm>
        </p:spPr>
        <p:txBody>
          <a:bodyPr/>
          <a:lstStyle/>
          <a:p>
            <a:pPr marL="0" indent="0" algn="ctr">
              <a:buNone/>
            </a:pPr>
            <a:r>
              <a:rPr lang="en-US" sz="9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PLEASE </a:t>
            </a:r>
          </a:p>
          <a:p>
            <a:pPr marL="0" indent="0" algn="ctr">
              <a:buNone/>
            </a:pPr>
            <a:r>
              <a:rPr lang="en-US" sz="9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SIGN UP</a:t>
            </a:r>
          </a:p>
        </p:txBody>
      </p:sp>
    </p:spTree>
    <p:extLst>
      <p:ext uri="{BB962C8B-B14F-4D97-AF65-F5344CB8AC3E}">
        <p14:creationId xmlns:p14="http://schemas.microsoft.com/office/powerpoint/2010/main" val="17692180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 </a:t>
            </a:r>
            <a:r>
              <a:rPr lang="en-US" b="1" dirty="0">
                <a:solidFill>
                  <a:srgbClr val="FF0000"/>
                </a:solidFill>
              </a:rPr>
              <a:t>(</a:t>
            </a:r>
            <a:r>
              <a:rPr lang="en-US" b="1" dirty="0">
                <a:solidFill>
                  <a:schemeClr val="bg1"/>
                </a:solidFill>
              </a:rPr>
              <a:t>Fixation</a:t>
            </a:r>
            <a:r>
              <a:rPr lang="en-US" b="1" dirty="0">
                <a:solidFill>
                  <a:srgbClr val="FF0000"/>
                </a:solidFill>
              </a:rPr>
              <a:t>)</a:t>
            </a:r>
            <a:r>
              <a:rPr lang="en-US" b="1" dirty="0">
                <a:solidFill>
                  <a:schemeClr val="bg1"/>
                </a:solidFill>
              </a:rPr>
              <a:t> </a:t>
            </a:r>
          </a:p>
        </p:txBody>
      </p:sp>
      <p:sp>
        <p:nvSpPr>
          <p:cNvPr id="2" name="Content Placeholder 1"/>
          <p:cNvSpPr>
            <a:spLocks noGrp="1"/>
          </p:cNvSpPr>
          <p:nvPr>
            <p:ph idx="1"/>
          </p:nvPr>
        </p:nvSpPr>
        <p:spPr>
          <a:xfrm>
            <a:off x="457199" y="1431543"/>
            <a:ext cx="8413531" cy="4318000"/>
          </a:xfrm>
        </p:spPr>
        <p:txBody>
          <a:bodyPr>
            <a:noAutofit/>
          </a:bodyPr>
          <a:lstStyle/>
          <a:p>
            <a:pPr marL="0" indent="0">
              <a:buNone/>
            </a:pPr>
            <a:r>
              <a:rPr lang="en-US" sz="3600" b="1" i="1" u="sng" dirty="0">
                <a:solidFill>
                  <a:srgbClr val="00B0F0"/>
                </a:solidFill>
              </a:rPr>
              <a:t>Gould Estate et al v. </a:t>
            </a:r>
            <a:r>
              <a:rPr lang="en-US" sz="3600" b="1" i="1" u="sng" dirty="0" err="1">
                <a:solidFill>
                  <a:srgbClr val="00B0F0"/>
                </a:solidFill>
              </a:rPr>
              <a:t>Stoddart</a:t>
            </a:r>
            <a:r>
              <a:rPr lang="en-US" sz="3600" b="1" i="1" u="sng" dirty="0">
                <a:solidFill>
                  <a:srgbClr val="00B0F0"/>
                </a:solidFill>
              </a:rPr>
              <a:t> Publishing Co. Ltd et al</a:t>
            </a:r>
            <a:r>
              <a:rPr lang="en-US" sz="3600" b="1" i="1" dirty="0">
                <a:solidFill>
                  <a:srgbClr val="00B0F0"/>
                </a:solidFill>
              </a:rPr>
              <a:t> </a:t>
            </a:r>
            <a:r>
              <a:rPr lang="en-US" sz="3600" b="1" dirty="0">
                <a:solidFill>
                  <a:schemeClr val="bg1"/>
                </a:solidFill>
              </a:rPr>
              <a:t>(1996)</a:t>
            </a:r>
            <a:endParaRPr lang="en-US" sz="3600" b="1" i="1" dirty="0">
              <a:solidFill>
                <a:schemeClr val="bg1"/>
              </a:solidFill>
            </a:endParaRPr>
          </a:p>
          <a:p>
            <a:pPr lvl="1"/>
            <a:r>
              <a:rPr lang="en-US" sz="3600" dirty="0">
                <a:solidFill>
                  <a:srgbClr val="FFFF00"/>
                </a:solidFill>
              </a:rPr>
              <a:t>Can copyright subsist in spoken words?</a:t>
            </a:r>
          </a:p>
          <a:p>
            <a:pPr lvl="2">
              <a:buFont typeface="Courier New" panose="02070309020205020404" pitchFamily="49" charset="0"/>
              <a:buChar char="o"/>
            </a:pPr>
            <a:r>
              <a:rPr lang="en-US" sz="3600" dirty="0">
                <a:solidFill>
                  <a:srgbClr val="FF0000"/>
                </a:solidFill>
              </a:rPr>
              <a:t>No</a:t>
            </a:r>
            <a:r>
              <a:rPr lang="en-US" sz="3600" dirty="0">
                <a:solidFill>
                  <a:schemeClr val="bg1"/>
                </a:solidFill>
              </a:rPr>
              <a:t> – not every utterance made by individuals is a “valuable property right” </a:t>
            </a:r>
          </a:p>
          <a:p>
            <a:pPr lvl="1"/>
            <a:r>
              <a:rPr lang="en-US" sz="3600" dirty="0">
                <a:solidFill>
                  <a:schemeClr val="bg1"/>
                </a:solidFill>
              </a:rPr>
              <a:t>A person’s </a:t>
            </a:r>
            <a:r>
              <a:rPr lang="en-US" sz="3600" dirty="0">
                <a:solidFill>
                  <a:srgbClr val="FFFF00"/>
                </a:solidFill>
              </a:rPr>
              <a:t>oral statements are not literary creations</a:t>
            </a:r>
            <a:r>
              <a:rPr lang="en-US" sz="3600" dirty="0">
                <a:solidFill>
                  <a:schemeClr val="bg1"/>
                </a:solidFill>
              </a:rPr>
              <a:t> and </a:t>
            </a:r>
            <a:r>
              <a:rPr lang="en-US" sz="3600" dirty="0">
                <a:solidFill>
                  <a:srgbClr val="FF0000"/>
                </a:solidFill>
              </a:rPr>
              <a:t>do not </a:t>
            </a:r>
            <a:r>
              <a:rPr lang="en-US" sz="3600" dirty="0">
                <a:solidFill>
                  <a:schemeClr val="bg1"/>
                </a:solidFill>
              </a:rPr>
              <a:t>attract </a:t>
            </a:r>
            <a:r>
              <a:rPr lang="en-US" sz="3600" dirty="0">
                <a:solidFill>
                  <a:srgbClr val="FF0000"/>
                </a:solidFill>
              </a:rPr>
              <a:t>copyright protection</a:t>
            </a:r>
          </a:p>
        </p:txBody>
      </p:sp>
      <p:sp>
        <p:nvSpPr>
          <p:cNvPr id="4" name="Slide Number Placeholder 3"/>
          <p:cNvSpPr>
            <a:spLocks noGrp="1"/>
          </p:cNvSpPr>
          <p:nvPr>
            <p:ph type="sldNum" sz="quarter" idx="12"/>
          </p:nvPr>
        </p:nvSpPr>
        <p:spPr/>
        <p:txBody>
          <a:bodyPr/>
          <a:lstStyle/>
          <a:p>
            <a:fld id="{600857A6-B069-5747-8C2C-4237D03FF20B}" type="slidenum">
              <a:rPr lang="en-US" smtClean="0"/>
              <a:t>80</a:t>
            </a:fld>
            <a:endParaRPr lang="en-US"/>
          </a:p>
        </p:txBody>
      </p:sp>
    </p:spTree>
    <p:extLst>
      <p:ext uri="{BB962C8B-B14F-4D97-AF65-F5344CB8AC3E}">
        <p14:creationId xmlns:p14="http://schemas.microsoft.com/office/powerpoint/2010/main" val="41731843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2461-1F20-F345-AD2C-54E7D7E263BA}"/>
              </a:ext>
            </a:extLst>
          </p:cNvPr>
          <p:cNvSpPr>
            <a:spLocks noGrp="1"/>
          </p:cNvSpPr>
          <p:nvPr>
            <p:ph type="title"/>
          </p:nvPr>
        </p:nvSpPr>
        <p:spPr/>
        <p:txBody>
          <a:bodyPr>
            <a:normAutofit/>
          </a:bodyPr>
          <a:lstStyle/>
          <a:p>
            <a:r>
              <a:rPr lang="en-US" sz="4400" b="1" dirty="0">
                <a:solidFill>
                  <a:srgbClr val="FFFF00"/>
                </a:solidFill>
              </a:rPr>
              <a:t>What is copyrightable </a:t>
            </a:r>
            <a:r>
              <a:rPr lang="en-US" sz="4400" b="1" dirty="0">
                <a:solidFill>
                  <a:srgbClr val="FF0000"/>
                </a:solidFill>
              </a:rPr>
              <a:t>(</a:t>
            </a:r>
            <a:r>
              <a:rPr lang="en-US" sz="4400" b="1" dirty="0">
                <a:solidFill>
                  <a:schemeClr val="bg1"/>
                </a:solidFill>
              </a:rPr>
              <a:t>Fixation</a:t>
            </a:r>
            <a:r>
              <a:rPr lang="en-US" sz="4400" b="1" dirty="0">
                <a:solidFill>
                  <a:srgbClr val="FF0000"/>
                </a:solidFill>
              </a:rPr>
              <a:t>) </a:t>
            </a:r>
            <a:endParaRPr lang="en-US" sz="4400" dirty="0">
              <a:solidFill>
                <a:srgbClr val="FF0000"/>
              </a:solidFill>
            </a:endParaRPr>
          </a:p>
        </p:txBody>
      </p:sp>
      <p:sp>
        <p:nvSpPr>
          <p:cNvPr id="3" name="Content Placeholder 2">
            <a:extLst>
              <a:ext uri="{FF2B5EF4-FFF2-40B4-BE49-F238E27FC236}">
                <a16:creationId xmlns:a16="http://schemas.microsoft.com/office/drawing/2014/main" id="{F4DFC439-641A-DD4E-86D7-B6BC2B8AF52E}"/>
              </a:ext>
            </a:extLst>
          </p:cNvPr>
          <p:cNvSpPr>
            <a:spLocks noGrp="1"/>
          </p:cNvSpPr>
          <p:nvPr>
            <p:ph sz="quarter" idx="10"/>
          </p:nvPr>
        </p:nvSpPr>
        <p:spPr/>
        <p:txBody>
          <a:bodyPr>
            <a:normAutofit/>
          </a:bodyPr>
          <a:lstStyle/>
          <a:p>
            <a:r>
              <a:rPr lang="en-CA" sz="3200" dirty="0">
                <a:solidFill>
                  <a:schemeClr val="bg1"/>
                </a:solidFill>
              </a:rPr>
              <a:t>Accordingly, oral statements, </a:t>
            </a:r>
            <a:r>
              <a:rPr lang="en-CA" sz="3200" dirty="0">
                <a:solidFill>
                  <a:srgbClr val="FFFF00"/>
                </a:solidFill>
              </a:rPr>
              <a:t>speeches </a:t>
            </a:r>
            <a:r>
              <a:rPr lang="en-CA" sz="3200" dirty="0">
                <a:solidFill>
                  <a:srgbClr val="FF0000"/>
                </a:solidFill>
              </a:rPr>
              <a:t>(</a:t>
            </a:r>
            <a:r>
              <a:rPr lang="en-CA" sz="3200" dirty="0">
                <a:solidFill>
                  <a:srgbClr val="FFFF00"/>
                </a:solidFill>
              </a:rPr>
              <a:t>as such</a:t>
            </a:r>
            <a:r>
              <a:rPr lang="en-CA" sz="3200" dirty="0">
                <a:solidFill>
                  <a:srgbClr val="FF0000"/>
                </a:solidFill>
              </a:rPr>
              <a:t>)</a:t>
            </a:r>
            <a:r>
              <a:rPr lang="en-CA" sz="3200" dirty="0">
                <a:solidFill>
                  <a:schemeClr val="bg1"/>
                </a:solidFill>
              </a:rPr>
              <a:t>, interviews, or conversations are </a:t>
            </a:r>
            <a:r>
              <a:rPr lang="en-CA" sz="3200" b="1" dirty="0">
                <a:solidFill>
                  <a:srgbClr val="FFFF00"/>
                </a:solidFill>
              </a:rPr>
              <a:t>not  literary creations</a:t>
            </a:r>
            <a:r>
              <a:rPr lang="en-CA" sz="3200" dirty="0">
                <a:solidFill>
                  <a:schemeClr val="bg1"/>
                </a:solidFill>
              </a:rPr>
              <a:t> (without fixation) and are </a:t>
            </a:r>
            <a:r>
              <a:rPr lang="en-CA" sz="3200" b="1" dirty="0">
                <a:solidFill>
                  <a:srgbClr val="FF0000"/>
                </a:solidFill>
              </a:rPr>
              <a:t>not protected </a:t>
            </a:r>
            <a:r>
              <a:rPr lang="en-CA" sz="3200" dirty="0">
                <a:solidFill>
                  <a:schemeClr val="bg1"/>
                </a:solidFill>
              </a:rPr>
              <a:t>by copyright</a:t>
            </a:r>
          </a:p>
          <a:p>
            <a:r>
              <a:rPr lang="en-CA" sz="3200" dirty="0">
                <a:solidFill>
                  <a:srgbClr val="FFFF00"/>
                </a:solidFill>
              </a:rPr>
              <a:t>Your notes </a:t>
            </a:r>
            <a:r>
              <a:rPr lang="en-CA" sz="3200" dirty="0">
                <a:solidFill>
                  <a:schemeClr val="bg1"/>
                </a:solidFill>
              </a:rPr>
              <a:t>are much more likely to be </a:t>
            </a:r>
            <a:r>
              <a:rPr lang="en-CA" sz="3200" dirty="0">
                <a:solidFill>
                  <a:srgbClr val="FFFF00"/>
                </a:solidFill>
              </a:rPr>
              <a:t>protected</a:t>
            </a:r>
            <a:r>
              <a:rPr lang="en-CA" sz="3200" dirty="0">
                <a:solidFill>
                  <a:schemeClr val="bg1"/>
                </a:solidFill>
              </a:rPr>
              <a:t> than my semi-improvised ramblings. Slides protected. Video “lecture capture” is protected </a:t>
            </a:r>
            <a:r>
              <a:rPr lang="en-CA" sz="3200" dirty="0">
                <a:solidFill>
                  <a:srgbClr val="FF0000"/>
                </a:solidFill>
              </a:rPr>
              <a:t>(</a:t>
            </a:r>
            <a:r>
              <a:rPr lang="en-CA" sz="3200" dirty="0">
                <a:solidFill>
                  <a:srgbClr val="FFFF00"/>
                </a:solidFill>
              </a:rPr>
              <a:t>whose copyright</a:t>
            </a:r>
            <a:r>
              <a:rPr lang="en-CA" sz="3200" dirty="0">
                <a:solidFill>
                  <a:schemeClr val="bg1"/>
                </a:solidFill>
              </a:rPr>
              <a:t>?</a:t>
            </a:r>
            <a:r>
              <a:rPr lang="en-CA" sz="3200" dirty="0">
                <a:solidFill>
                  <a:srgbClr val="FF0000"/>
                </a:solidFill>
              </a:rPr>
              <a:t>)</a:t>
            </a:r>
            <a:r>
              <a:rPr lang="en-CA" sz="3200" dirty="0">
                <a:solidFill>
                  <a:schemeClr val="bg1"/>
                </a:solidFill>
              </a:rPr>
              <a:t>. See </a:t>
            </a:r>
            <a:r>
              <a:rPr lang="en-CA" sz="3200" i="1" u="sng" dirty="0">
                <a:solidFill>
                  <a:srgbClr val="00B0F0"/>
                </a:solidFill>
              </a:rPr>
              <a:t>Walter v Lane</a:t>
            </a:r>
            <a:r>
              <a:rPr lang="en-CA" sz="3200" i="1" dirty="0">
                <a:solidFill>
                  <a:srgbClr val="00B0F0"/>
                </a:solidFill>
              </a:rPr>
              <a:t> </a:t>
            </a:r>
            <a:r>
              <a:rPr lang="en-CA" sz="3200" dirty="0">
                <a:solidFill>
                  <a:schemeClr val="bg1"/>
                </a:solidFill>
              </a:rPr>
              <a:t>[1900] AC 539</a:t>
            </a:r>
            <a:endParaRPr lang="en-US" sz="3200" dirty="0">
              <a:solidFill>
                <a:schemeClr val="bg1"/>
              </a:solidFill>
            </a:endParaRPr>
          </a:p>
        </p:txBody>
      </p:sp>
    </p:spTree>
    <p:extLst>
      <p:ext uri="{BB962C8B-B14F-4D97-AF65-F5344CB8AC3E}">
        <p14:creationId xmlns:p14="http://schemas.microsoft.com/office/powerpoint/2010/main" val="1473598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3DB4-4252-EE46-AD4D-F346544C1622}"/>
              </a:ext>
            </a:extLst>
          </p:cNvPr>
          <p:cNvSpPr>
            <a:spLocks noGrp="1"/>
          </p:cNvSpPr>
          <p:nvPr>
            <p:ph type="title"/>
          </p:nvPr>
        </p:nvSpPr>
        <p:spPr>
          <a:xfrm>
            <a:off x="457199" y="219033"/>
            <a:ext cx="8229600" cy="1016000"/>
          </a:xfrm>
        </p:spPr>
        <p:txBody>
          <a:bodyPr>
            <a:normAutofit/>
          </a:bodyPr>
          <a:lstStyle/>
          <a:p>
            <a:pPr algn="ctr"/>
            <a:r>
              <a:rPr lang="en-US" sz="4800" dirty="0">
                <a:solidFill>
                  <a:srgbClr val="FFFF00"/>
                </a:solidFill>
              </a:rPr>
              <a:t>???????????????????????????</a:t>
            </a:r>
          </a:p>
        </p:txBody>
      </p:sp>
      <p:pic>
        <p:nvPicPr>
          <p:cNvPr id="4" name="Picture 3" descr="A screenshot of a social media post&#10;&#10;Description automatically generated">
            <a:extLst>
              <a:ext uri="{FF2B5EF4-FFF2-40B4-BE49-F238E27FC236}">
                <a16:creationId xmlns:a16="http://schemas.microsoft.com/office/drawing/2014/main" id="{9405DB67-AB9C-C745-951E-125937DA94F8}"/>
              </a:ext>
            </a:extLst>
          </p:cNvPr>
          <p:cNvPicPr>
            <a:picLocks noChangeAspect="1"/>
          </p:cNvPicPr>
          <p:nvPr/>
        </p:nvPicPr>
        <p:blipFill>
          <a:blip r:embed="rId2"/>
          <a:stretch>
            <a:fillRect/>
          </a:stretch>
        </p:blipFill>
        <p:spPr>
          <a:xfrm>
            <a:off x="3042570" y="1235033"/>
            <a:ext cx="3058859" cy="4653478"/>
          </a:xfrm>
          <a:prstGeom prst="rect">
            <a:avLst/>
          </a:prstGeom>
        </p:spPr>
      </p:pic>
    </p:spTree>
    <p:extLst>
      <p:ext uri="{BB962C8B-B14F-4D97-AF65-F5344CB8AC3E}">
        <p14:creationId xmlns:p14="http://schemas.microsoft.com/office/powerpoint/2010/main" val="9865008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website&#10;&#10;Description automatically generated">
            <a:extLst>
              <a:ext uri="{FF2B5EF4-FFF2-40B4-BE49-F238E27FC236}">
                <a16:creationId xmlns:a16="http://schemas.microsoft.com/office/drawing/2014/main" id="{293BEC22-EDDA-E744-BA09-22442B6B9011}"/>
              </a:ext>
            </a:extLst>
          </p:cNvPr>
          <p:cNvPicPr>
            <a:picLocks noChangeAspect="1"/>
          </p:cNvPicPr>
          <p:nvPr/>
        </p:nvPicPr>
        <p:blipFill>
          <a:blip r:embed="rId2"/>
          <a:stretch>
            <a:fillRect/>
          </a:stretch>
        </p:blipFill>
        <p:spPr>
          <a:xfrm>
            <a:off x="1721817" y="136635"/>
            <a:ext cx="5700365" cy="5733623"/>
          </a:xfrm>
          <a:prstGeom prst="rect">
            <a:avLst/>
          </a:prstGeom>
        </p:spPr>
      </p:pic>
    </p:spTree>
    <p:extLst>
      <p:ext uri="{BB962C8B-B14F-4D97-AF65-F5344CB8AC3E}">
        <p14:creationId xmlns:p14="http://schemas.microsoft.com/office/powerpoint/2010/main" val="13145675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02A8-FA32-C446-A35C-61C0D7A8A631}"/>
              </a:ext>
            </a:extLst>
          </p:cNvPr>
          <p:cNvSpPr>
            <a:spLocks noGrp="1"/>
          </p:cNvSpPr>
          <p:nvPr>
            <p:ph type="title"/>
          </p:nvPr>
        </p:nvSpPr>
        <p:spPr>
          <a:xfrm>
            <a:off x="457200" y="116386"/>
            <a:ext cx="8229600" cy="1016000"/>
          </a:xfrm>
        </p:spPr>
        <p:txBody>
          <a:bodyPr>
            <a:normAutofit/>
          </a:bodyPr>
          <a:lstStyle/>
          <a:p>
            <a:pPr algn="ctr"/>
            <a:r>
              <a:rPr lang="en-US" sz="4400" dirty="0">
                <a:solidFill>
                  <a:srgbClr val="FFFF00"/>
                </a:solidFill>
              </a:rPr>
              <a:t>Re</a:t>
            </a:r>
            <a:r>
              <a:rPr lang="en-US" sz="4400" dirty="0">
                <a:solidFill>
                  <a:srgbClr val="FF0000"/>
                </a:solidFill>
              </a:rPr>
              <a:t>:</a:t>
            </a:r>
            <a:r>
              <a:rPr lang="en-US" sz="4400" dirty="0">
                <a:solidFill>
                  <a:schemeClr val="bg1"/>
                </a:solidFill>
              </a:rPr>
              <a:t> Comedy </a:t>
            </a:r>
            <a:r>
              <a:rPr lang="en-US" sz="4400" dirty="0">
                <a:solidFill>
                  <a:srgbClr val="FF0000"/>
                </a:solidFill>
              </a:rPr>
              <a:t>&amp;</a:t>
            </a:r>
            <a:r>
              <a:rPr lang="en-US" sz="4400" dirty="0">
                <a:solidFill>
                  <a:schemeClr val="bg1"/>
                </a:solidFill>
              </a:rPr>
              <a:t> Copyright</a:t>
            </a:r>
          </a:p>
        </p:txBody>
      </p:sp>
      <p:sp>
        <p:nvSpPr>
          <p:cNvPr id="3" name="TextBox 2">
            <a:extLst>
              <a:ext uri="{FF2B5EF4-FFF2-40B4-BE49-F238E27FC236}">
                <a16:creationId xmlns:a16="http://schemas.microsoft.com/office/drawing/2014/main" id="{8C186A87-F5E5-3444-AC9A-FB1D43936B8C}"/>
              </a:ext>
            </a:extLst>
          </p:cNvPr>
          <p:cNvSpPr txBox="1"/>
          <p:nvPr/>
        </p:nvSpPr>
        <p:spPr>
          <a:xfrm>
            <a:off x="1855873" y="5374144"/>
            <a:ext cx="4463081" cy="461665"/>
          </a:xfrm>
          <a:prstGeom prst="rect">
            <a:avLst/>
          </a:prstGeom>
          <a:noFill/>
        </p:spPr>
        <p:txBody>
          <a:bodyPr wrap="none" rtlCol="0">
            <a:spAutoFit/>
          </a:bodyPr>
          <a:lstStyle/>
          <a:p>
            <a:r>
              <a:rPr lang="en-US" sz="2400" dirty="0">
                <a:hlinkClick r:id="rId2"/>
              </a:rPr>
              <a:t>https://youtu.be/8U7bUo1vChs</a:t>
            </a:r>
            <a:r>
              <a:rPr lang="en-US" sz="2400" dirty="0"/>
              <a:t> </a:t>
            </a:r>
          </a:p>
        </p:txBody>
      </p:sp>
      <p:pic>
        <p:nvPicPr>
          <p:cNvPr id="5" name="Picture 4" descr="A person standing in front of a podium with a microphone&#10;&#10;Description automatically generated with low confidence">
            <a:extLst>
              <a:ext uri="{FF2B5EF4-FFF2-40B4-BE49-F238E27FC236}">
                <a16:creationId xmlns:a16="http://schemas.microsoft.com/office/drawing/2014/main" id="{207F8A8F-28E8-874E-BB02-964073039DF3}"/>
              </a:ext>
            </a:extLst>
          </p:cNvPr>
          <p:cNvPicPr>
            <a:picLocks noChangeAspect="1"/>
          </p:cNvPicPr>
          <p:nvPr/>
        </p:nvPicPr>
        <p:blipFill>
          <a:blip r:embed="rId3"/>
          <a:stretch>
            <a:fillRect/>
          </a:stretch>
        </p:blipFill>
        <p:spPr>
          <a:xfrm>
            <a:off x="1855873" y="1253022"/>
            <a:ext cx="5432253" cy="3965596"/>
          </a:xfrm>
          <a:prstGeom prst="rect">
            <a:avLst/>
          </a:prstGeom>
        </p:spPr>
      </p:pic>
      <p:sp>
        <p:nvSpPr>
          <p:cNvPr id="4" name="TextBox 3">
            <a:extLst>
              <a:ext uri="{FF2B5EF4-FFF2-40B4-BE49-F238E27FC236}">
                <a16:creationId xmlns:a16="http://schemas.microsoft.com/office/drawing/2014/main" id="{969AD01A-CAFD-8E4C-9778-932BCADF240E}"/>
              </a:ext>
            </a:extLst>
          </p:cNvPr>
          <p:cNvSpPr txBox="1"/>
          <p:nvPr/>
        </p:nvSpPr>
        <p:spPr>
          <a:xfrm>
            <a:off x="6375055" y="5427793"/>
            <a:ext cx="1826141" cy="369332"/>
          </a:xfrm>
          <a:prstGeom prst="rect">
            <a:avLst/>
          </a:prstGeom>
          <a:noFill/>
        </p:spPr>
        <p:txBody>
          <a:bodyPr wrap="none" rtlCol="0">
            <a:spAutoFit/>
          </a:bodyPr>
          <a:lstStyle/>
          <a:p>
            <a:r>
              <a:rPr lang="en-US" dirty="0">
                <a:solidFill>
                  <a:srgbClr val="FFFF00"/>
                </a:solidFill>
              </a:rPr>
              <a:t>Entirely optional</a:t>
            </a:r>
          </a:p>
        </p:txBody>
      </p:sp>
    </p:spTree>
    <p:extLst>
      <p:ext uri="{BB962C8B-B14F-4D97-AF65-F5344CB8AC3E}">
        <p14:creationId xmlns:p14="http://schemas.microsoft.com/office/powerpoint/2010/main" val="20037192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9838186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 </a:t>
            </a:r>
            <a:r>
              <a:rPr lang="en-US" b="1" dirty="0">
                <a:solidFill>
                  <a:srgbClr val="FF0000"/>
                </a:solidFill>
              </a:rPr>
              <a:t>Originality</a:t>
            </a:r>
          </a:p>
        </p:txBody>
      </p:sp>
      <p:sp>
        <p:nvSpPr>
          <p:cNvPr id="2" name="Content Placeholder 1"/>
          <p:cNvSpPr>
            <a:spLocks noGrp="1"/>
          </p:cNvSpPr>
          <p:nvPr>
            <p:ph idx="1"/>
          </p:nvPr>
        </p:nvSpPr>
        <p:spPr>
          <a:xfrm>
            <a:off x="457200" y="1431542"/>
            <a:ext cx="8229600" cy="4339865"/>
          </a:xfrm>
        </p:spPr>
        <p:txBody>
          <a:bodyPr>
            <a:noAutofit/>
          </a:bodyPr>
          <a:lstStyle/>
          <a:p>
            <a:pPr marL="0" indent="0">
              <a:lnSpc>
                <a:spcPct val="100000"/>
              </a:lnSpc>
              <a:buNone/>
            </a:pPr>
            <a:r>
              <a:rPr lang="en-US" sz="4400" b="1" dirty="0">
                <a:solidFill>
                  <a:schemeClr val="bg1"/>
                </a:solidFill>
              </a:rPr>
              <a:t>5.</a:t>
            </a:r>
            <a:r>
              <a:rPr lang="en-US" sz="4400" dirty="0">
                <a:solidFill>
                  <a:schemeClr val="bg1"/>
                </a:solidFill>
              </a:rPr>
              <a:t> (1) Subject to this Act, copyright shall subsist in Canada, for the term hereinafter mentioned, in every </a:t>
            </a:r>
            <a:r>
              <a:rPr lang="en-US" sz="4400" dirty="0">
                <a:solidFill>
                  <a:srgbClr val="FF0000"/>
                </a:solidFill>
              </a:rPr>
              <a:t>original</a:t>
            </a:r>
            <a:r>
              <a:rPr lang="en-US" sz="4400" dirty="0">
                <a:solidFill>
                  <a:schemeClr val="bg1"/>
                </a:solidFill>
              </a:rPr>
              <a:t> literary, dramatic, musical and artistic </a:t>
            </a:r>
            <a:r>
              <a:rPr lang="en-US" sz="4400" dirty="0">
                <a:solidFill>
                  <a:srgbClr val="FF0000"/>
                </a:solidFill>
              </a:rPr>
              <a:t>work</a:t>
            </a:r>
            <a:r>
              <a:rPr lang="en-US" sz="4400" dirty="0">
                <a:solidFill>
                  <a:schemeClr val="bg1"/>
                </a:solidFill>
              </a:rPr>
              <a:t> if…</a:t>
            </a:r>
            <a:endParaRPr lang="en-CA" sz="44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86</a:t>
            </a:fld>
            <a:endParaRPr lang="en-US"/>
          </a:p>
        </p:txBody>
      </p:sp>
    </p:spTree>
    <p:extLst>
      <p:ext uri="{BB962C8B-B14F-4D97-AF65-F5344CB8AC3E}">
        <p14:creationId xmlns:p14="http://schemas.microsoft.com/office/powerpoint/2010/main" val="24079481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p:txBody>
          <a:bodyPr>
            <a:noAutofit/>
          </a:bodyPr>
          <a:lstStyle/>
          <a:p>
            <a:pPr marL="0" indent="0">
              <a:lnSpc>
                <a:spcPct val="100000"/>
              </a:lnSpc>
              <a:buNone/>
            </a:pPr>
            <a:r>
              <a:rPr lang="en-US" sz="4400" b="1" dirty="0">
                <a:solidFill>
                  <a:schemeClr val="bg1"/>
                </a:solidFill>
              </a:rPr>
              <a:t>Originality</a:t>
            </a:r>
          </a:p>
          <a:p>
            <a:pPr lvl="1">
              <a:lnSpc>
                <a:spcPct val="100000"/>
              </a:lnSpc>
            </a:pPr>
            <a:r>
              <a:rPr lang="en-US" sz="4400" dirty="0">
                <a:solidFill>
                  <a:schemeClr val="bg1"/>
                </a:solidFill>
              </a:rPr>
              <a:t>If copyright subsists “in every </a:t>
            </a:r>
            <a:r>
              <a:rPr lang="en-US" sz="4400" dirty="0">
                <a:solidFill>
                  <a:srgbClr val="FF0000"/>
                </a:solidFill>
              </a:rPr>
              <a:t>original</a:t>
            </a:r>
            <a:r>
              <a:rPr lang="en-US" sz="4400" dirty="0">
                <a:solidFill>
                  <a:srgbClr val="FFFF00"/>
                </a:solidFill>
              </a:rPr>
              <a:t>… work</a:t>
            </a:r>
            <a:r>
              <a:rPr lang="en-US" sz="4400" dirty="0">
                <a:solidFill>
                  <a:schemeClr val="bg1"/>
                </a:solidFill>
              </a:rPr>
              <a:t>”…</a:t>
            </a:r>
          </a:p>
          <a:p>
            <a:pPr lvl="1">
              <a:lnSpc>
                <a:spcPct val="100000"/>
              </a:lnSpc>
            </a:pPr>
            <a:r>
              <a:rPr lang="en-US" sz="4400" dirty="0">
                <a:solidFill>
                  <a:schemeClr val="bg1"/>
                </a:solidFill>
              </a:rPr>
              <a:t>How should </a:t>
            </a:r>
            <a:r>
              <a:rPr lang="en-US" sz="4400" dirty="0">
                <a:solidFill>
                  <a:srgbClr val="FF0000"/>
                </a:solidFill>
              </a:rPr>
              <a:t>originality</a:t>
            </a:r>
            <a:r>
              <a:rPr lang="en-US" sz="4400" dirty="0">
                <a:solidFill>
                  <a:srgbClr val="FFFF00"/>
                </a:solidFill>
              </a:rPr>
              <a:t> be defined</a:t>
            </a:r>
            <a:r>
              <a:rPr lang="en-US" sz="4400" dirty="0">
                <a:solidFill>
                  <a:srgbClr val="FF0000"/>
                </a:solidFill>
              </a:rPr>
              <a:t>? </a:t>
            </a:r>
          </a:p>
        </p:txBody>
      </p:sp>
      <p:sp>
        <p:nvSpPr>
          <p:cNvPr id="4" name="Slide Number Placeholder 3"/>
          <p:cNvSpPr>
            <a:spLocks noGrp="1"/>
          </p:cNvSpPr>
          <p:nvPr>
            <p:ph type="sldNum" sz="quarter" idx="12"/>
          </p:nvPr>
        </p:nvSpPr>
        <p:spPr/>
        <p:txBody>
          <a:bodyPr/>
          <a:lstStyle/>
          <a:p>
            <a:fld id="{600857A6-B069-5747-8C2C-4237D03FF20B}" type="slidenum">
              <a:rPr lang="en-US" smtClean="0"/>
              <a:t>87</a:t>
            </a:fld>
            <a:endParaRPr lang="en-US"/>
          </a:p>
        </p:txBody>
      </p:sp>
    </p:spTree>
    <p:extLst>
      <p:ext uri="{BB962C8B-B14F-4D97-AF65-F5344CB8AC3E}">
        <p14:creationId xmlns:p14="http://schemas.microsoft.com/office/powerpoint/2010/main" val="8106105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912894"/>
          </a:xfrm>
        </p:spPr>
        <p:txBody>
          <a:bodyPr/>
          <a:lstStyle/>
          <a:p>
            <a:r>
              <a:rPr lang="en-US" b="1" dirty="0">
                <a:solidFill>
                  <a:srgbClr val="FFFF00"/>
                </a:solidFill>
              </a:rPr>
              <a:t>What is copyrightable</a:t>
            </a:r>
          </a:p>
        </p:txBody>
      </p:sp>
      <p:sp>
        <p:nvSpPr>
          <p:cNvPr id="2" name="Content Placeholder 1"/>
          <p:cNvSpPr>
            <a:spLocks noGrp="1"/>
          </p:cNvSpPr>
          <p:nvPr>
            <p:ph idx="1"/>
          </p:nvPr>
        </p:nvSpPr>
        <p:spPr>
          <a:xfrm>
            <a:off x="457200" y="1187532"/>
            <a:ext cx="8229600" cy="4655127"/>
          </a:xfrm>
        </p:spPr>
        <p:txBody>
          <a:bodyPr>
            <a:normAutofit fontScale="92500" lnSpcReduction="20000"/>
          </a:bodyPr>
          <a:lstStyle/>
          <a:p>
            <a:pPr marL="0" indent="0">
              <a:lnSpc>
                <a:spcPct val="100000"/>
              </a:lnSpc>
              <a:buNone/>
            </a:pPr>
            <a:r>
              <a:rPr lang="en-US" sz="3200" b="1" dirty="0">
                <a:solidFill>
                  <a:srgbClr val="00B0F0"/>
                </a:solidFill>
              </a:rPr>
              <a:t>Originality in </a:t>
            </a:r>
            <a:r>
              <a:rPr lang="en-US" sz="3200" b="1" dirty="0">
                <a:solidFill>
                  <a:srgbClr val="FF0000"/>
                </a:solidFill>
              </a:rPr>
              <a:t>Ca</a:t>
            </a:r>
            <a:r>
              <a:rPr lang="en-US" sz="3200" b="1" dirty="0">
                <a:solidFill>
                  <a:schemeClr val="bg1"/>
                </a:solidFill>
              </a:rPr>
              <a:t>na</a:t>
            </a:r>
            <a:r>
              <a:rPr lang="en-US" sz="3200" b="1" dirty="0">
                <a:solidFill>
                  <a:srgbClr val="FF0000"/>
                </a:solidFill>
              </a:rPr>
              <a:t>da</a:t>
            </a:r>
          </a:p>
          <a:p>
            <a:pPr>
              <a:lnSpc>
                <a:spcPct val="110000"/>
              </a:lnSpc>
            </a:pPr>
            <a:r>
              <a:rPr lang="en-US" sz="3500" dirty="0">
                <a:solidFill>
                  <a:srgbClr val="FF0000"/>
                </a:solidFill>
              </a:rPr>
              <a:t>Pre-2004	</a:t>
            </a:r>
          </a:p>
          <a:p>
            <a:pPr lvl="1">
              <a:lnSpc>
                <a:spcPct val="110000"/>
              </a:lnSpc>
            </a:pPr>
            <a:r>
              <a:rPr lang="en-US" sz="3500" dirty="0">
                <a:solidFill>
                  <a:srgbClr val="FF0000"/>
                </a:solidFill>
              </a:rPr>
              <a:t>“</a:t>
            </a:r>
            <a:r>
              <a:rPr lang="en-US" sz="3500" dirty="0">
                <a:solidFill>
                  <a:srgbClr val="FFFF00"/>
                </a:solidFill>
              </a:rPr>
              <a:t>Sweat of the brow</a:t>
            </a:r>
            <a:r>
              <a:rPr lang="en-US" sz="3500" dirty="0">
                <a:solidFill>
                  <a:srgbClr val="FF0000"/>
                </a:solidFill>
              </a:rPr>
              <a:t>”</a:t>
            </a:r>
            <a:r>
              <a:rPr lang="en-US" sz="3500" dirty="0">
                <a:solidFill>
                  <a:schemeClr val="bg1"/>
                </a:solidFill>
              </a:rPr>
              <a:t>: </a:t>
            </a:r>
          </a:p>
          <a:p>
            <a:pPr lvl="2">
              <a:lnSpc>
                <a:spcPct val="110000"/>
              </a:lnSpc>
              <a:buFont typeface="Wingdings" pitchFamily="2" charset="2"/>
              <a:buChar char="§"/>
            </a:pPr>
            <a:r>
              <a:rPr lang="en-US" sz="3500" dirty="0">
                <a:solidFill>
                  <a:schemeClr val="bg1"/>
                </a:solidFill>
              </a:rPr>
              <a:t>Work receives copyright protection if it originates from an author and is more than a mere copy. </a:t>
            </a:r>
          </a:p>
          <a:p>
            <a:pPr lvl="1">
              <a:lnSpc>
                <a:spcPct val="110000"/>
              </a:lnSpc>
            </a:pPr>
            <a:r>
              <a:rPr lang="en-US" sz="3500" dirty="0">
                <a:solidFill>
                  <a:srgbClr val="FF0000"/>
                </a:solidFill>
              </a:rPr>
              <a:t>“</a:t>
            </a:r>
            <a:r>
              <a:rPr lang="en-US" sz="3500" dirty="0">
                <a:solidFill>
                  <a:srgbClr val="FFFF00"/>
                </a:solidFill>
              </a:rPr>
              <a:t>Creativity</a:t>
            </a:r>
            <a:r>
              <a:rPr lang="en-US" sz="3500" dirty="0">
                <a:solidFill>
                  <a:srgbClr val="FF0000"/>
                </a:solidFill>
              </a:rPr>
              <a:t>”</a:t>
            </a:r>
          </a:p>
          <a:p>
            <a:pPr lvl="2">
              <a:lnSpc>
                <a:spcPct val="110000"/>
              </a:lnSpc>
              <a:buFont typeface="Wingdings" pitchFamily="2" charset="2"/>
              <a:buChar char="§"/>
            </a:pPr>
            <a:r>
              <a:rPr lang="en-US" sz="3500" dirty="0">
                <a:solidFill>
                  <a:schemeClr val="bg1"/>
                </a:solidFill>
              </a:rPr>
              <a:t>A work must be the product of creativity in order to be original</a:t>
            </a:r>
          </a:p>
        </p:txBody>
      </p:sp>
      <p:sp>
        <p:nvSpPr>
          <p:cNvPr id="4" name="Slide Number Placeholder 3"/>
          <p:cNvSpPr>
            <a:spLocks noGrp="1"/>
          </p:cNvSpPr>
          <p:nvPr>
            <p:ph type="sldNum" sz="quarter" idx="12"/>
          </p:nvPr>
        </p:nvSpPr>
        <p:spPr/>
        <p:txBody>
          <a:bodyPr/>
          <a:lstStyle/>
          <a:p>
            <a:fld id="{600857A6-B069-5747-8C2C-4237D03FF20B}" type="slidenum">
              <a:rPr lang="en-US" smtClean="0"/>
              <a:t>88</a:t>
            </a:fld>
            <a:endParaRPr lang="en-US"/>
          </a:p>
        </p:txBody>
      </p:sp>
    </p:spTree>
    <p:extLst>
      <p:ext uri="{BB962C8B-B14F-4D97-AF65-F5344CB8AC3E}">
        <p14:creationId xmlns:p14="http://schemas.microsoft.com/office/powerpoint/2010/main" val="42344816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F1EA-EAB6-4B43-B426-12FCBE48D50A}"/>
              </a:ext>
            </a:extLst>
          </p:cNvPr>
          <p:cNvSpPr>
            <a:spLocks noGrp="1"/>
          </p:cNvSpPr>
          <p:nvPr>
            <p:ph type="title"/>
          </p:nvPr>
        </p:nvSpPr>
        <p:spPr/>
        <p:txBody>
          <a:bodyPr>
            <a:normAutofit/>
          </a:bodyPr>
          <a:lstStyle/>
          <a:p>
            <a:pPr algn="ctr"/>
            <a:r>
              <a:rPr lang="en-US" b="1" dirty="0">
                <a:solidFill>
                  <a:srgbClr val="FFFF00"/>
                </a:solidFill>
              </a:rPr>
              <a:t>SCC takes the </a:t>
            </a:r>
            <a:r>
              <a:rPr lang="en-US" b="1" dirty="0">
                <a:solidFill>
                  <a:srgbClr val="FF0000"/>
                </a:solidFill>
              </a:rPr>
              <a:t>“</a:t>
            </a:r>
            <a:r>
              <a:rPr lang="en-US" b="1" dirty="0">
                <a:solidFill>
                  <a:schemeClr val="bg1"/>
                </a:solidFill>
              </a:rPr>
              <a:t>middle way</a:t>
            </a:r>
            <a:r>
              <a:rPr lang="en-US" b="1" dirty="0">
                <a:solidFill>
                  <a:srgbClr val="FF0000"/>
                </a:solidFill>
              </a:rPr>
              <a:t>”</a:t>
            </a:r>
          </a:p>
        </p:txBody>
      </p:sp>
      <p:pic>
        <p:nvPicPr>
          <p:cNvPr id="3" name="Picture 2">
            <a:extLst>
              <a:ext uri="{FF2B5EF4-FFF2-40B4-BE49-F238E27FC236}">
                <a16:creationId xmlns:a16="http://schemas.microsoft.com/office/drawing/2014/main" id="{DE33FACD-7686-4A48-9930-CFE2364ADFC9}"/>
              </a:ext>
            </a:extLst>
          </p:cNvPr>
          <p:cNvPicPr>
            <a:picLocks noChangeAspect="1"/>
          </p:cNvPicPr>
          <p:nvPr/>
        </p:nvPicPr>
        <p:blipFill>
          <a:blip r:embed="rId2"/>
          <a:stretch>
            <a:fillRect/>
          </a:stretch>
        </p:blipFill>
        <p:spPr>
          <a:xfrm>
            <a:off x="3358567" y="2692731"/>
            <a:ext cx="2426866" cy="1819798"/>
          </a:xfrm>
          <a:prstGeom prst="rect">
            <a:avLst/>
          </a:prstGeom>
        </p:spPr>
      </p:pic>
    </p:spTree>
    <p:extLst>
      <p:ext uri="{BB962C8B-B14F-4D97-AF65-F5344CB8AC3E}">
        <p14:creationId xmlns:p14="http://schemas.microsoft.com/office/powerpoint/2010/main" val="331240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94833"/>
          </a:xfrm>
        </p:spPr>
        <p:txBody>
          <a:bodyPr>
            <a:noAutofit/>
          </a:bodyPr>
          <a:lstStyle/>
          <a:p>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p:cNvSpPr>
            <a:spLocks noGrp="1"/>
          </p:cNvSpPr>
          <p:nvPr>
            <p:ph sz="quarter" idx="10"/>
          </p:nvPr>
        </p:nvSpPr>
        <p:spPr>
          <a:xfrm>
            <a:off x="228600" y="1135117"/>
            <a:ext cx="8686800" cy="5129049"/>
          </a:xfrm>
        </p:spPr>
        <p:txBody>
          <a:bodyPr>
            <a:normAutofit fontScale="85000" lnSpcReduction="10000"/>
          </a:bodyPr>
          <a:lstStyle/>
          <a:p>
            <a:pPr marL="0" indent="0">
              <a:lnSpc>
                <a:spcPct val="110000"/>
              </a:lnSpc>
              <a:buNone/>
            </a:pPr>
            <a:r>
              <a:rPr lang="en-CA" sz="3200" dirty="0">
                <a:solidFill>
                  <a:schemeClr val="bg1"/>
                </a:solidFill>
                <a:latin typeface="+mn-lt"/>
              </a:rPr>
              <a:t>1. Please create an account at </a:t>
            </a:r>
            <a:r>
              <a:rPr lang="en-CA" sz="3200" dirty="0">
                <a:solidFill>
                  <a:schemeClr val="bg1"/>
                </a:solidFill>
                <a:latin typeface="+mn-lt"/>
                <a:hlinkClick r:id="rId2"/>
              </a:rPr>
              <a:t>http://cms.ubc.ca/</a:t>
            </a:r>
            <a:r>
              <a:rPr lang="en-CA" sz="3200" dirty="0">
                <a:solidFill>
                  <a:schemeClr val="bg1"/>
                </a:solidFill>
                <a:latin typeface="+mn-lt"/>
              </a:rPr>
              <a:t> using your CWL.</a:t>
            </a:r>
          </a:p>
          <a:p>
            <a:pPr marL="0" indent="0">
              <a:lnSpc>
                <a:spcPct val="110000"/>
              </a:lnSpc>
              <a:buNone/>
            </a:pPr>
            <a:r>
              <a:rPr lang="en-CA" sz="3200" dirty="0">
                <a:solidFill>
                  <a:schemeClr val="bg1"/>
                </a:solidFill>
                <a:latin typeface="+mn-lt"/>
              </a:rPr>
              <a:t>2. Once you create an account and sign in at </a:t>
            </a:r>
            <a:r>
              <a:rPr lang="en-CA" sz="3200" dirty="0">
                <a:solidFill>
                  <a:schemeClr val="bg1"/>
                </a:solidFill>
                <a:latin typeface="+mn-lt"/>
                <a:hlinkClick r:id="rId2"/>
              </a:rPr>
              <a:t>http://cms.ubc.ca/</a:t>
            </a:r>
            <a:r>
              <a:rPr lang="en-CA" sz="3200" dirty="0">
                <a:solidFill>
                  <a:schemeClr val="bg1"/>
                </a:solidFill>
                <a:latin typeface="+mn-lt"/>
              </a:rPr>
              <a:t> you can click your name in the top right. Halfway down the following page will be your WordPress email address.</a:t>
            </a:r>
          </a:p>
          <a:p>
            <a:pPr marL="0" indent="0">
              <a:lnSpc>
                <a:spcPct val="110000"/>
              </a:lnSpc>
              <a:buNone/>
            </a:pPr>
            <a:r>
              <a:rPr lang="en-CA" sz="3200" dirty="0">
                <a:solidFill>
                  <a:schemeClr val="bg1"/>
                </a:solidFill>
                <a:latin typeface="+mn-lt"/>
              </a:rPr>
              <a:t>3. Send me your WordPress email address at </a:t>
            </a:r>
            <a:r>
              <a:rPr lang="en-CA" sz="3200" dirty="0">
                <a:solidFill>
                  <a:schemeClr val="bg1"/>
                </a:solidFill>
                <a:latin typeface="+mn-lt"/>
                <a:hlinkClick r:id="rId3"/>
              </a:rPr>
              <a:t>jon.festinger@ubc.ca</a:t>
            </a:r>
            <a:r>
              <a:rPr lang="en-CA" sz="3200" dirty="0">
                <a:solidFill>
                  <a:schemeClr val="bg1"/>
                </a:solidFill>
                <a:latin typeface="+mn-lt"/>
              </a:rPr>
              <a:t>  or at </a:t>
            </a:r>
            <a:r>
              <a:rPr lang="en-CA" sz="3200" dirty="0">
                <a:solidFill>
                  <a:schemeClr val="bg1"/>
                </a:solidFill>
                <a:latin typeface="+mn-lt"/>
                <a:hlinkClick r:id="rId4"/>
              </a:rPr>
              <a:t>jon_festinger@thecdm.ca</a:t>
            </a:r>
            <a:r>
              <a:rPr lang="en-CA" sz="3200" dirty="0">
                <a:solidFill>
                  <a:schemeClr val="bg1"/>
                </a:solidFill>
                <a:latin typeface="+mn-lt"/>
              </a:rPr>
              <a:t> </a:t>
            </a:r>
          </a:p>
          <a:p>
            <a:pPr marL="0" indent="0">
              <a:lnSpc>
                <a:spcPct val="110000"/>
              </a:lnSpc>
              <a:buNone/>
            </a:pPr>
            <a:r>
              <a:rPr lang="en-CA" sz="3200" dirty="0">
                <a:solidFill>
                  <a:schemeClr val="bg1"/>
                </a:solidFill>
                <a:latin typeface="+mn-lt"/>
              </a:rPr>
              <a:t>4. Then, I will invite you to participate with authoring privileges via your WordPress email address.</a:t>
            </a:r>
          </a:p>
          <a:p>
            <a:pPr marL="0" indent="0">
              <a:buNone/>
            </a:pPr>
            <a:endParaRPr lang="en-US" dirty="0"/>
          </a:p>
        </p:txBody>
      </p:sp>
    </p:spTree>
    <p:extLst>
      <p:ext uri="{BB962C8B-B14F-4D97-AF65-F5344CB8AC3E}">
        <p14:creationId xmlns:p14="http://schemas.microsoft.com/office/powerpoint/2010/main" val="16988597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a:xfrm>
            <a:off x="296883" y="1431543"/>
            <a:ext cx="8645235" cy="4318000"/>
          </a:xfrm>
        </p:spPr>
        <p:txBody>
          <a:bodyPr>
            <a:noAutofit/>
          </a:bodyPr>
          <a:lstStyle/>
          <a:p>
            <a:pPr marL="0" indent="0">
              <a:buNone/>
            </a:pPr>
            <a:r>
              <a:rPr lang="en-US" sz="2800" b="1" dirty="0">
                <a:solidFill>
                  <a:schemeClr val="bg1"/>
                </a:solidFill>
              </a:rPr>
              <a:t>Originality</a:t>
            </a:r>
          </a:p>
          <a:p>
            <a:pPr marL="0" indent="0">
              <a:buNone/>
            </a:pPr>
            <a:r>
              <a:rPr lang="en-US" sz="2800" i="1" u="sng" dirty="0">
                <a:solidFill>
                  <a:srgbClr val="00B0F0"/>
                </a:solidFill>
              </a:rPr>
              <a:t>CCH Canadian Ltd. v. Law Society of Upper Canada</a:t>
            </a:r>
            <a:r>
              <a:rPr lang="en-US" sz="2800" i="1" dirty="0">
                <a:solidFill>
                  <a:srgbClr val="00B0F0"/>
                </a:solidFill>
              </a:rPr>
              <a:t>, </a:t>
            </a:r>
            <a:r>
              <a:rPr lang="en-US" sz="2800" dirty="0">
                <a:solidFill>
                  <a:schemeClr val="bg1"/>
                </a:solidFill>
              </a:rPr>
              <a:t>2004 SCC 13</a:t>
            </a:r>
          </a:p>
          <a:p>
            <a:pPr lvl="1">
              <a:buFont typeface="Courier New" panose="02070309020205020404" pitchFamily="49" charset="0"/>
              <a:buChar char="o"/>
            </a:pPr>
            <a:r>
              <a:rPr lang="en-US" sz="2800" dirty="0">
                <a:solidFill>
                  <a:schemeClr val="bg1"/>
                </a:solidFill>
              </a:rPr>
              <a:t>For a work to be original, you need an </a:t>
            </a:r>
            <a:r>
              <a:rPr lang="en-US" sz="2800" dirty="0">
                <a:solidFill>
                  <a:srgbClr val="FFFF00"/>
                </a:solidFill>
              </a:rPr>
              <a:t>exercise of skill and judgment</a:t>
            </a:r>
            <a:r>
              <a:rPr lang="en-US" sz="2800" dirty="0">
                <a:solidFill>
                  <a:schemeClr val="bg1"/>
                </a:solidFill>
              </a:rPr>
              <a:t> that is </a:t>
            </a:r>
            <a:r>
              <a:rPr lang="en-US" sz="2800" dirty="0">
                <a:solidFill>
                  <a:srgbClr val="FFFF00"/>
                </a:solidFill>
              </a:rPr>
              <a:t>more than </a:t>
            </a:r>
            <a:r>
              <a:rPr lang="en-US" sz="2800" dirty="0">
                <a:solidFill>
                  <a:schemeClr val="bg1"/>
                </a:solidFill>
              </a:rPr>
              <a:t>a purely </a:t>
            </a:r>
            <a:r>
              <a:rPr lang="en-US" sz="2800" dirty="0">
                <a:solidFill>
                  <a:srgbClr val="FFFF00"/>
                </a:solidFill>
              </a:rPr>
              <a:t>mechanical exercise</a:t>
            </a:r>
          </a:p>
          <a:p>
            <a:pPr lvl="1">
              <a:buFont typeface="Courier New" panose="02070309020205020404" pitchFamily="49" charset="0"/>
              <a:buChar char="o"/>
            </a:pPr>
            <a:r>
              <a:rPr lang="en-US" sz="2800" dirty="0">
                <a:solidFill>
                  <a:srgbClr val="FFFF00"/>
                </a:solidFill>
              </a:rPr>
              <a:t>Skill </a:t>
            </a:r>
            <a:r>
              <a:rPr lang="en-US" sz="2800" dirty="0">
                <a:solidFill>
                  <a:srgbClr val="FF0000"/>
                </a:solidFill>
              </a:rPr>
              <a:t>=</a:t>
            </a:r>
            <a:r>
              <a:rPr lang="en-US" sz="2800" dirty="0">
                <a:solidFill>
                  <a:srgbClr val="FFFF00"/>
                </a:solidFill>
              </a:rPr>
              <a:t> </a:t>
            </a:r>
            <a:r>
              <a:rPr lang="en-US" sz="2800" dirty="0">
                <a:solidFill>
                  <a:schemeClr val="bg1"/>
                </a:solidFill>
              </a:rPr>
              <a:t>use of one’s knowledge, developed aptitude or practiced ability in producing the work</a:t>
            </a:r>
          </a:p>
          <a:p>
            <a:pPr lvl="1">
              <a:buFont typeface="Courier New" panose="02070309020205020404" pitchFamily="49" charset="0"/>
              <a:buChar char="o"/>
            </a:pPr>
            <a:r>
              <a:rPr lang="en-US" sz="2800" dirty="0">
                <a:solidFill>
                  <a:srgbClr val="FFFF00"/>
                </a:solidFill>
              </a:rPr>
              <a:t>Judgment </a:t>
            </a:r>
            <a:r>
              <a:rPr lang="en-US" sz="2800" dirty="0">
                <a:solidFill>
                  <a:srgbClr val="FF0000"/>
                </a:solidFill>
              </a:rPr>
              <a:t>=</a:t>
            </a:r>
            <a:r>
              <a:rPr lang="en-US" sz="2800" dirty="0">
                <a:solidFill>
                  <a:srgbClr val="FFFF00"/>
                </a:solidFill>
              </a:rPr>
              <a:t> </a:t>
            </a:r>
            <a:r>
              <a:rPr lang="en-US" sz="2800" dirty="0">
                <a:solidFill>
                  <a:schemeClr val="bg1"/>
                </a:solidFill>
              </a:rPr>
              <a:t>use of one’s capacity for discernment or ability to form an opinion or evaluation by comparing different possible options in producing the work</a:t>
            </a:r>
          </a:p>
        </p:txBody>
      </p:sp>
      <p:sp>
        <p:nvSpPr>
          <p:cNvPr id="4" name="Slide Number Placeholder 3"/>
          <p:cNvSpPr>
            <a:spLocks noGrp="1"/>
          </p:cNvSpPr>
          <p:nvPr>
            <p:ph type="sldNum" sz="quarter" idx="12"/>
          </p:nvPr>
        </p:nvSpPr>
        <p:spPr/>
        <p:txBody>
          <a:bodyPr/>
          <a:lstStyle/>
          <a:p>
            <a:fld id="{600857A6-B069-5747-8C2C-4237D03FF20B}" type="slidenum">
              <a:rPr lang="en-US" smtClean="0"/>
              <a:t>90</a:t>
            </a:fld>
            <a:endParaRPr lang="en-US"/>
          </a:p>
        </p:txBody>
      </p:sp>
    </p:spTree>
    <p:extLst>
      <p:ext uri="{BB962C8B-B14F-4D97-AF65-F5344CB8AC3E}">
        <p14:creationId xmlns:p14="http://schemas.microsoft.com/office/powerpoint/2010/main" val="6729032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FE86-4B40-2E4F-AE30-0A6E29551946}"/>
              </a:ext>
            </a:extLst>
          </p:cNvPr>
          <p:cNvSpPr>
            <a:spLocks noGrp="1"/>
          </p:cNvSpPr>
          <p:nvPr>
            <p:ph type="title"/>
          </p:nvPr>
        </p:nvSpPr>
        <p:spPr>
          <a:xfrm>
            <a:off x="190005" y="83537"/>
            <a:ext cx="8496795" cy="589125"/>
          </a:xfrm>
        </p:spPr>
        <p:txBody>
          <a:bodyPr>
            <a:normAutofit fontScale="90000"/>
          </a:bodyPr>
          <a:lstStyle/>
          <a:p>
            <a:r>
              <a:rPr lang="en-CA" dirty="0">
                <a:solidFill>
                  <a:srgbClr val="FFFF00"/>
                </a:solidFill>
              </a:rPr>
              <a:t>McLachlin C.J.</a:t>
            </a:r>
            <a:endParaRPr lang="en-US" dirty="0">
              <a:solidFill>
                <a:srgbClr val="FFFF00"/>
              </a:solidFill>
            </a:endParaRPr>
          </a:p>
        </p:txBody>
      </p:sp>
      <p:sp>
        <p:nvSpPr>
          <p:cNvPr id="3" name="Content Placeholder 2">
            <a:extLst>
              <a:ext uri="{FF2B5EF4-FFF2-40B4-BE49-F238E27FC236}">
                <a16:creationId xmlns:a16="http://schemas.microsoft.com/office/drawing/2014/main" id="{DCC97399-7262-2A45-B820-1334817C5B21}"/>
              </a:ext>
            </a:extLst>
          </p:cNvPr>
          <p:cNvSpPr>
            <a:spLocks noGrp="1"/>
          </p:cNvSpPr>
          <p:nvPr>
            <p:ph sz="quarter" idx="10"/>
          </p:nvPr>
        </p:nvSpPr>
        <p:spPr>
          <a:xfrm>
            <a:off x="190005" y="756745"/>
            <a:ext cx="8953995" cy="5192793"/>
          </a:xfrm>
        </p:spPr>
        <p:txBody>
          <a:bodyPr>
            <a:noAutofit/>
          </a:bodyPr>
          <a:lstStyle/>
          <a:p>
            <a:pPr marL="0" indent="0">
              <a:lnSpc>
                <a:spcPct val="110000"/>
              </a:lnSpc>
              <a:buNone/>
            </a:pPr>
            <a:r>
              <a:rPr lang="en-CA" sz="2100" i="1" dirty="0">
                <a:solidFill>
                  <a:schemeClr val="bg1"/>
                </a:solidFill>
              </a:rPr>
              <a:t>[16]   ”I conclude that the </a:t>
            </a:r>
            <a:r>
              <a:rPr lang="en-CA" sz="2100" i="1" dirty="0">
                <a:solidFill>
                  <a:srgbClr val="FFFF00"/>
                </a:solidFill>
              </a:rPr>
              <a:t>correct position falls between these extremes</a:t>
            </a:r>
            <a:r>
              <a:rPr lang="en-CA" sz="2100" i="1" dirty="0">
                <a:solidFill>
                  <a:schemeClr val="bg1"/>
                </a:solidFill>
              </a:rPr>
              <a:t>.  For a work to be </a:t>
            </a:r>
            <a:r>
              <a:rPr lang="en-CA" sz="2100" i="1" dirty="0">
                <a:solidFill>
                  <a:srgbClr val="FFFF00"/>
                </a:solidFill>
              </a:rPr>
              <a:t>“original” </a:t>
            </a:r>
            <a:r>
              <a:rPr lang="en-CA" sz="2100" i="1" dirty="0">
                <a:solidFill>
                  <a:schemeClr val="bg1"/>
                </a:solidFill>
              </a:rPr>
              <a:t>within the meaning of the Copyright Act , </a:t>
            </a:r>
            <a:r>
              <a:rPr lang="en-CA" sz="2100" i="1" dirty="0">
                <a:solidFill>
                  <a:srgbClr val="FFFF00"/>
                </a:solidFill>
              </a:rPr>
              <a:t>it must be more than a mere copy</a:t>
            </a:r>
            <a:r>
              <a:rPr lang="en-CA" sz="2100" i="1" dirty="0">
                <a:solidFill>
                  <a:schemeClr val="bg1"/>
                </a:solidFill>
              </a:rPr>
              <a:t> of another work.  At the same time, </a:t>
            </a:r>
            <a:r>
              <a:rPr lang="en-CA" sz="2100" i="1" dirty="0">
                <a:solidFill>
                  <a:srgbClr val="FFFF00"/>
                </a:solidFill>
              </a:rPr>
              <a:t>it need not be creative, in the sense of being novel or unique</a:t>
            </a:r>
            <a:r>
              <a:rPr lang="en-CA" sz="2100" i="1" dirty="0">
                <a:solidFill>
                  <a:schemeClr val="bg1"/>
                </a:solidFill>
              </a:rPr>
              <a:t>.  </a:t>
            </a:r>
            <a:r>
              <a:rPr lang="en-CA" sz="2100" i="1" dirty="0">
                <a:solidFill>
                  <a:srgbClr val="FF0000"/>
                </a:solidFill>
              </a:rPr>
              <a:t>What is required to attract copyright protection in the expression of an idea is an exercise of skill and judgment</a:t>
            </a:r>
            <a:r>
              <a:rPr lang="en-CA" sz="2100" i="1" dirty="0">
                <a:solidFill>
                  <a:schemeClr val="bg1"/>
                </a:solidFill>
              </a:rPr>
              <a:t>.  By skill, I mean the use of one’s knowledge, developed aptitude or practised ability in producing the work.  By judgment, I mean the use of one’s capacity for discernment or ability to form an opinion or evaluation by comparing different possible options in producing the work. </a:t>
            </a:r>
            <a:r>
              <a:rPr lang="en-CA" sz="2100" i="1" dirty="0">
                <a:solidFill>
                  <a:srgbClr val="FFFF00"/>
                </a:solidFill>
              </a:rPr>
              <a:t>This exercise of skill and judgment will necessarily involve intellectual effort</a:t>
            </a:r>
            <a:r>
              <a:rPr lang="en-CA" sz="2100" i="1" dirty="0">
                <a:solidFill>
                  <a:schemeClr val="bg1"/>
                </a:solidFill>
              </a:rPr>
              <a:t>. The exercise of skill and judgment required to produce the work </a:t>
            </a:r>
            <a:r>
              <a:rPr lang="en-CA" sz="2100" i="1" dirty="0">
                <a:solidFill>
                  <a:srgbClr val="FFFF00"/>
                </a:solidFill>
              </a:rPr>
              <a:t>must not be so trivial </a:t>
            </a:r>
            <a:r>
              <a:rPr lang="en-CA" sz="2100" i="1" dirty="0">
                <a:solidFill>
                  <a:schemeClr val="bg1"/>
                </a:solidFill>
              </a:rPr>
              <a:t>that it could be characterized as </a:t>
            </a:r>
            <a:r>
              <a:rPr lang="en-CA" sz="2100" i="1" dirty="0">
                <a:solidFill>
                  <a:srgbClr val="FFFF00"/>
                </a:solidFill>
              </a:rPr>
              <a:t>a purely mechanical exercise</a:t>
            </a:r>
            <a:r>
              <a:rPr lang="en-CA" sz="2100" i="1" dirty="0">
                <a:solidFill>
                  <a:schemeClr val="bg1"/>
                </a:solidFill>
              </a:rPr>
              <a:t>.  For example, any skill and judgment that might be involved in simply changing the font of a work to produce “another” work would be too trivial to merit copyright protection as an “original” work.”</a:t>
            </a:r>
            <a:endParaRPr lang="en-US" sz="2100" i="1" dirty="0">
              <a:solidFill>
                <a:schemeClr val="bg1"/>
              </a:solidFill>
            </a:endParaRPr>
          </a:p>
        </p:txBody>
      </p:sp>
    </p:spTree>
    <p:extLst>
      <p:ext uri="{BB962C8B-B14F-4D97-AF65-F5344CB8AC3E}">
        <p14:creationId xmlns:p14="http://schemas.microsoft.com/office/powerpoint/2010/main" val="26217109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p:txBody>
          <a:bodyPr>
            <a:noAutofit/>
          </a:bodyPr>
          <a:lstStyle/>
          <a:p>
            <a:pPr marL="0" indent="0">
              <a:buNone/>
            </a:pPr>
            <a:r>
              <a:rPr lang="en-US" sz="3600" b="1" dirty="0">
                <a:solidFill>
                  <a:srgbClr val="00B0F0"/>
                </a:solidFill>
              </a:rPr>
              <a:t>Originality</a:t>
            </a:r>
          </a:p>
          <a:p>
            <a:pPr lvl="1"/>
            <a:r>
              <a:rPr lang="en-US" sz="3600" dirty="0" err="1">
                <a:solidFill>
                  <a:schemeClr val="bg1"/>
                </a:solidFill>
              </a:rPr>
              <a:t>McLachlin</a:t>
            </a:r>
            <a:r>
              <a:rPr lang="en-US" sz="3600" dirty="0">
                <a:solidFill>
                  <a:schemeClr val="bg1"/>
                </a:solidFill>
              </a:rPr>
              <a:t> CJ arrived at her conclusion after considering</a:t>
            </a:r>
            <a:r>
              <a:rPr lang="en-US" sz="3600" dirty="0">
                <a:solidFill>
                  <a:srgbClr val="FF0000"/>
                </a:solidFill>
              </a:rPr>
              <a:t>:</a:t>
            </a:r>
          </a:p>
          <a:p>
            <a:pPr lvl="2">
              <a:buFont typeface="Courier New" panose="02070309020205020404" pitchFamily="49" charset="0"/>
              <a:buChar char="o"/>
            </a:pPr>
            <a:r>
              <a:rPr lang="en-US" sz="3600" dirty="0">
                <a:solidFill>
                  <a:srgbClr val="FFFF00"/>
                </a:solidFill>
              </a:rPr>
              <a:t>Plain meaning of original</a:t>
            </a:r>
          </a:p>
          <a:p>
            <a:pPr lvl="2">
              <a:buFont typeface="Courier New" panose="02070309020205020404" pitchFamily="49" charset="0"/>
              <a:buChar char="o"/>
            </a:pPr>
            <a:r>
              <a:rPr lang="en-US" sz="3600" dirty="0">
                <a:solidFill>
                  <a:srgbClr val="FFFF00"/>
                </a:solidFill>
              </a:rPr>
              <a:t>History of copyright</a:t>
            </a:r>
          </a:p>
          <a:p>
            <a:pPr lvl="2">
              <a:buFont typeface="Courier New" panose="02070309020205020404" pitchFamily="49" charset="0"/>
              <a:buChar char="o"/>
            </a:pPr>
            <a:r>
              <a:rPr lang="en-US" sz="3600" dirty="0">
                <a:solidFill>
                  <a:srgbClr val="FFFF00"/>
                </a:solidFill>
              </a:rPr>
              <a:t>Recent jurisprudence</a:t>
            </a:r>
          </a:p>
          <a:p>
            <a:pPr lvl="2">
              <a:buFont typeface="Courier New" panose="02070309020205020404" pitchFamily="49" charset="0"/>
              <a:buChar char="o"/>
            </a:pPr>
            <a:r>
              <a:rPr lang="en-US" sz="3600" dirty="0">
                <a:solidFill>
                  <a:srgbClr val="FFFF00"/>
                </a:solidFill>
              </a:rPr>
              <a:t>Purpose of the Copyright Act</a:t>
            </a:r>
          </a:p>
          <a:p>
            <a:pPr lvl="2">
              <a:buFont typeface="Courier New" panose="02070309020205020404" pitchFamily="49" charset="0"/>
              <a:buChar char="o"/>
            </a:pPr>
            <a:r>
              <a:rPr lang="en-US" sz="3600" dirty="0">
                <a:solidFill>
                  <a:srgbClr val="FFFF00"/>
                </a:solidFill>
              </a:rPr>
              <a:t>Workable, yet fair standard</a:t>
            </a:r>
          </a:p>
        </p:txBody>
      </p:sp>
      <p:sp>
        <p:nvSpPr>
          <p:cNvPr id="4" name="Slide Number Placeholder 3"/>
          <p:cNvSpPr>
            <a:spLocks noGrp="1"/>
          </p:cNvSpPr>
          <p:nvPr>
            <p:ph type="sldNum" sz="quarter" idx="12"/>
          </p:nvPr>
        </p:nvSpPr>
        <p:spPr/>
        <p:txBody>
          <a:bodyPr/>
          <a:lstStyle/>
          <a:p>
            <a:fld id="{600857A6-B069-5747-8C2C-4237D03FF20B}" type="slidenum">
              <a:rPr lang="en-US" smtClean="0"/>
              <a:t>92</a:t>
            </a:fld>
            <a:endParaRPr lang="en-US"/>
          </a:p>
        </p:txBody>
      </p:sp>
    </p:spTree>
    <p:extLst>
      <p:ext uri="{BB962C8B-B14F-4D97-AF65-F5344CB8AC3E}">
        <p14:creationId xmlns:p14="http://schemas.microsoft.com/office/powerpoint/2010/main" val="4756619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916B-E859-904D-B83A-4E4980CE61E7}"/>
              </a:ext>
            </a:extLst>
          </p:cNvPr>
          <p:cNvSpPr>
            <a:spLocks noGrp="1"/>
          </p:cNvSpPr>
          <p:nvPr>
            <p:ph type="title"/>
          </p:nvPr>
        </p:nvSpPr>
        <p:spPr>
          <a:xfrm>
            <a:off x="457200" y="207840"/>
            <a:ext cx="8229600" cy="1016000"/>
          </a:xfrm>
        </p:spPr>
        <p:txBody>
          <a:bodyPr/>
          <a:lstStyle/>
          <a:p>
            <a:r>
              <a:rPr lang="en-US" b="1" dirty="0">
                <a:solidFill>
                  <a:srgbClr val="FFFF00"/>
                </a:solidFill>
              </a:rPr>
              <a:t>Meaning that</a:t>
            </a:r>
            <a:r>
              <a:rPr lang="en-US" b="1" dirty="0">
                <a:solidFill>
                  <a:schemeClr val="bg1"/>
                </a:solidFill>
              </a:rPr>
              <a:t>…</a:t>
            </a:r>
          </a:p>
        </p:txBody>
      </p:sp>
      <p:sp>
        <p:nvSpPr>
          <p:cNvPr id="3" name="Content Placeholder 2">
            <a:extLst>
              <a:ext uri="{FF2B5EF4-FFF2-40B4-BE49-F238E27FC236}">
                <a16:creationId xmlns:a16="http://schemas.microsoft.com/office/drawing/2014/main" id="{634D9333-BAEA-3040-9A9C-F28C8CB2F9EB}"/>
              </a:ext>
            </a:extLst>
          </p:cNvPr>
          <p:cNvSpPr>
            <a:spLocks noGrp="1"/>
          </p:cNvSpPr>
          <p:nvPr>
            <p:ph sz="quarter" idx="10"/>
          </p:nvPr>
        </p:nvSpPr>
        <p:spPr>
          <a:xfrm>
            <a:off x="368135" y="1223840"/>
            <a:ext cx="8597735" cy="4502294"/>
          </a:xfrm>
        </p:spPr>
        <p:txBody>
          <a:bodyPr>
            <a:noAutofit/>
          </a:bodyPr>
          <a:lstStyle/>
          <a:p>
            <a:pPr>
              <a:lnSpc>
                <a:spcPct val="100000"/>
              </a:lnSpc>
            </a:pPr>
            <a:r>
              <a:rPr lang="en-CA" sz="3100" dirty="0">
                <a:solidFill>
                  <a:srgbClr val="FFFF00"/>
                </a:solidFill>
              </a:rPr>
              <a:t>Headnotes</a:t>
            </a:r>
            <a:r>
              <a:rPr lang="en-CA" sz="3100" dirty="0">
                <a:solidFill>
                  <a:schemeClr val="bg1"/>
                </a:solidFill>
              </a:rPr>
              <a:t>, </a:t>
            </a:r>
            <a:r>
              <a:rPr lang="en-CA" sz="3100" dirty="0">
                <a:solidFill>
                  <a:srgbClr val="FFFF00"/>
                </a:solidFill>
              </a:rPr>
              <a:t>case summaries</a:t>
            </a:r>
            <a:r>
              <a:rPr lang="en-CA" sz="3100" dirty="0">
                <a:solidFill>
                  <a:schemeClr val="bg1"/>
                </a:solidFill>
              </a:rPr>
              <a:t>, topical indexes &amp; compilations of reported judicial decisions originating from their authors and </a:t>
            </a:r>
            <a:r>
              <a:rPr lang="en-CA" sz="3100" dirty="0">
                <a:solidFill>
                  <a:srgbClr val="FFFF00"/>
                </a:solidFill>
              </a:rPr>
              <a:t>are not simply copies</a:t>
            </a:r>
            <a:r>
              <a:rPr lang="en-CA" sz="3100" dirty="0">
                <a:solidFill>
                  <a:schemeClr val="bg1"/>
                </a:solidFill>
              </a:rPr>
              <a:t>. There is more than trivial skill &amp; judgment in their creation (as every law student knows)</a:t>
            </a:r>
          </a:p>
          <a:p>
            <a:pPr>
              <a:lnSpc>
                <a:spcPct val="100000"/>
              </a:lnSpc>
            </a:pPr>
            <a:r>
              <a:rPr lang="en-CA" sz="3100" dirty="0">
                <a:solidFill>
                  <a:schemeClr val="bg1"/>
                </a:solidFill>
              </a:rPr>
              <a:t>However, </a:t>
            </a:r>
            <a:r>
              <a:rPr lang="en-CA" sz="3100" dirty="0">
                <a:solidFill>
                  <a:srgbClr val="FFFF00"/>
                </a:solidFill>
              </a:rPr>
              <a:t>reported judicial decisions, by themselves, are not original works </a:t>
            </a:r>
            <a:r>
              <a:rPr lang="en-CA" sz="3100" dirty="0">
                <a:solidFill>
                  <a:srgbClr val="00B0F0"/>
                </a:solidFill>
              </a:rPr>
              <a:t>in which the publishers could claim copyright</a:t>
            </a:r>
            <a:r>
              <a:rPr lang="en-CA" sz="3100" dirty="0">
                <a:solidFill>
                  <a:schemeClr val="bg1"/>
                </a:solidFill>
              </a:rPr>
              <a:t>, even where typos and minor errors are fixed.</a:t>
            </a:r>
            <a:endParaRPr lang="en-US" sz="3100" dirty="0">
              <a:solidFill>
                <a:schemeClr val="bg1"/>
              </a:solidFill>
            </a:endParaRPr>
          </a:p>
        </p:txBody>
      </p:sp>
    </p:spTree>
    <p:extLst>
      <p:ext uri="{BB962C8B-B14F-4D97-AF65-F5344CB8AC3E}">
        <p14:creationId xmlns:p14="http://schemas.microsoft.com/office/powerpoint/2010/main" val="34804682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64B1-41B9-6D43-8184-0DBB279BD924}"/>
              </a:ext>
            </a:extLst>
          </p:cNvPr>
          <p:cNvSpPr>
            <a:spLocks noGrp="1"/>
          </p:cNvSpPr>
          <p:nvPr>
            <p:ph type="title"/>
          </p:nvPr>
        </p:nvSpPr>
        <p:spPr>
          <a:xfrm>
            <a:off x="457200" y="234619"/>
            <a:ext cx="8229600" cy="1016000"/>
          </a:xfrm>
        </p:spPr>
        <p:txBody>
          <a:bodyPr>
            <a:normAutofit/>
          </a:bodyPr>
          <a:lstStyle/>
          <a:p>
            <a:pPr algn="ctr"/>
            <a:r>
              <a:rPr lang="en-US" sz="4400" b="1" dirty="0">
                <a:solidFill>
                  <a:srgbClr val="FFFF00"/>
                </a:solidFill>
              </a:rPr>
              <a:t>What is copyrightable</a:t>
            </a:r>
            <a:endParaRPr lang="en-US" sz="4400" dirty="0"/>
          </a:p>
        </p:txBody>
      </p:sp>
      <p:sp>
        <p:nvSpPr>
          <p:cNvPr id="3" name="Content Placeholder 2">
            <a:extLst>
              <a:ext uri="{FF2B5EF4-FFF2-40B4-BE49-F238E27FC236}">
                <a16:creationId xmlns:a16="http://schemas.microsoft.com/office/drawing/2014/main" id="{83C72258-08C7-444D-8571-C38AE9739887}"/>
              </a:ext>
            </a:extLst>
          </p:cNvPr>
          <p:cNvSpPr>
            <a:spLocks noGrp="1"/>
          </p:cNvSpPr>
          <p:nvPr>
            <p:ph sz="quarter" idx="10"/>
          </p:nvPr>
        </p:nvSpPr>
        <p:spPr>
          <a:xfrm>
            <a:off x="952995" y="1498146"/>
            <a:ext cx="7238010" cy="3861708"/>
          </a:xfrm>
        </p:spPr>
        <p:txBody>
          <a:bodyPr>
            <a:normAutofit fontScale="55000" lnSpcReduction="20000"/>
          </a:bodyPr>
          <a:lstStyle/>
          <a:p>
            <a:pPr marL="0" indent="0" algn="ctr">
              <a:buNone/>
            </a:pPr>
            <a:endParaRPr lang="en-US" sz="14500" b="1" dirty="0">
              <a:solidFill>
                <a:srgbClr val="FF0000"/>
              </a:solidFill>
            </a:endParaRPr>
          </a:p>
          <a:p>
            <a:pPr marL="0" indent="0" algn="ctr">
              <a:lnSpc>
                <a:spcPct val="120000"/>
              </a:lnSpc>
              <a:buNone/>
            </a:pPr>
            <a:r>
              <a:rPr lang="en-US" sz="11400" b="1" dirty="0">
                <a:solidFill>
                  <a:schemeClr val="bg1"/>
                </a:solidFill>
              </a:rPr>
              <a:t>What about </a:t>
            </a:r>
            <a:r>
              <a:rPr lang="en-US" sz="11400" b="1" dirty="0">
                <a:solidFill>
                  <a:srgbClr val="FF0000"/>
                </a:solidFill>
              </a:rPr>
              <a:t>A</a:t>
            </a:r>
            <a:r>
              <a:rPr lang="en-US" sz="11400" b="1" dirty="0">
                <a:solidFill>
                  <a:schemeClr val="bg1"/>
                </a:solidFill>
              </a:rPr>
              <a:t>.</a:t>
            </a:r>
            <a:r>
              <a:rPr lang="en-US" sz="11400" b="1" dirty="0">
                <a:solidFill>
                  <a:srgbClr val="FF0000"/>
                </a:solidFill>
              </a:rPr>
              <a:t>I</a:t>
            </a:r>
            <a:r>
              <a:rPr lang="en-US" sz="11400" b="1" dirty="0">
                <a:solidFill>
                  <a:schemeClr val="bg1"/>
                </a:solidFill>
              </a:rPr>
              <a:t>. </a:t>
            </a:r>
            <a:r>
              <a:rPr lang="en-US" sz="11400" b="1" dirty="0">
                <a:solidFill>
                  <a:srgbClr val="FF0000"/>
                </a:solidFill>
              </a:rPr>
              <a:t>mediated</a:t>
            </a:r>
            <a:r>
              <a:rPr lang="en-US" sz="11400" b="1" dirty="0">
                <a:solidFill>
                  <a:schemeClr val="bg1"/>
                </a:solidFill>
              </a:rPr>
              <a:t> creativity </a:t>
            </a:r>
            <a:r>
              <a:rPr lang="en-US" sz="11400" b="1" dirty="0">
                <a:solidFill>
                  <a:srgbClr val="FFFF00"/>
                </a:solidFill>
              </a:rPr>
              <a:t>?</a:t>
            </a:r>
          </a:p>
        </p:txBody>
      </p:sp>
    </p:spTree>
    <p:extLst>
      <p:ext uri="{BB962C8B-B14F-4D97-AF65-F5344CB8AC3E}">
        <p14:creationId xmlns:p14="http://schemas.microsoft.com/office/powerpoint/2010/main" val="5601683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722" y="145143"/>
            <a:ext cx="7865077" cy="1016000"/>
          </a:xfrm>
        </p:spPr>
        <p:txBody>
          <a:bodyPr>
            <a:normAutofit/>
          </a:bodyPr>
          <a:lstStyle/>
          <a:p>
            <a:r>
              <a:rPr lang="en-US" sz="4400" dirty="0">
                <a:solidFill>
                  <a:srgbClr val="FFFF00"/>
                </a:solidFill>
                <a:latin typeface="American Typewriter"/>
                <a:cs typeface="American Typewriter"/>
              </a:rPr>
              <a:t>Must copyright be </a:t>
            </a:r>
            <a:r>
              <a:rPr lang="en-US" sz="4400" dirty="0">
                <a:solidFill>
                  <a:schemeClr val="bg1"/>
                </a:solidFill>
                <a:latin typeface="American Typewriter"/>
                <a:cs typeface="American Typewriter"/>
              </a:rPr>
              <a:t>human</a:t>
            </a:r>
            <a:r>
              <a:rPr lang="en-US" sz="4400" dirty="0">
                <a:solidFill>
                  <a:srgbClr val="FFFF00"/>
                </a:solidFill>
                <a:latin typeface="American Typewriter"/>
                <a:cs typeface="American Typewriter"/>
              </a:rPr>
              <a:t>? </a:t>
            </a:r>
          </a:p>
        </p:txBody>
      </p:sp>
      <p:pic>
        <p:nvPicPr>
          <p:cNvPr id="5" name="Content Placeholder 3" descr="imgres.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530" r="-1712"/>
          <a:stretch/>
        </p:blipFill>
        <p:spPr>
          <a:xfrm>
            <a:off x="1392981" y="1408134"/>
            <a:ext cx="6432296" cy="4318000"/>
          </a:xfrm>
        </p:spPr>
      </p:pic>
    </p:spTree>
    <p:extLst>
      <p:ext uri="{BB962C8B-B14F-4D97-AF65-F5344CB8AC3E}">
        <p14:creationId xmlns:p14="http://schemas.microsoft.com/office/powerpoint/2010/main" val="36549915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09015-2F71-EA43-B21A-BC361895CB36}"/>
              </a:ext>
            </a:extLst>
          </p:cNvPr>
          <p:cNvSpPr>
            <a:spLocks noGrp="1"/>
          </p:cNvSpPr>
          <p:nvPr>
            <p:ph type="title"/>
          </p:nvPr>
        </p:nvSpPr>
        <p:spPr/>
        <p:txBody>
          <a:bodyPr>
            <a:normAutofit fontScale="90000"/>
          </a:bodyPr>
          <a:lstStyle/>
          <a:p>
            <a:br>
              <a:rPr lang="en-US" dirty="0"/>
            </a:br>
            <a:r>
              <a:rPr lang="en-US" b="1" dirty="0">
                <a:solidFill>
                  <a:srgbClr val="FFFF00"/>
                </a:solidFill>
              </a:rPr>
              <a:t>Can an </a:t>
            </a:r>
            <a:r>
              <a:rPr lang="en-US" b="1" dirty="0">
                <a:solidFill>
                  <a:srgbClr val="FF0000"/>
                </a:solidFill>
              </a:rPr>
              <a:t>A</a:t>
            </a:r>
            <a:r>
              <a:rPr lang="en-US" b="1" dirty="0">
                <a:solidFill>
                  <a:schemeClr val="bg1"/>
                </a:solidFill>
              </a:rPr>
              <a:t>.</a:t>
            </a:r>
            <a:r>
              <a:rPr lang="en-US" b="1" dirty="0">
                <a:solidFill>
                  <a:srgbClr val="FF0000"/>
                </a:solidFill>
              </a:rPr>
              <a:t>I</a:t>
            </a:r>
            <a:r>
              <a:rPr lang="en-US" b="1" dirty="0">
                <a:solidFill>
                  <a:schemeClr val="bg1"/>
                </a:solidFill>
              </a:rPr>
              <a:t>.</a:t>
            </a:r>
            <a:r>
              <a:rPr lang="en-US" b="1" dirty="0">
                <a:solidFill>
                  <a:srgbClr val="FFFF00"/>
                </a:solidFill>
              </a:rPr>
              <a:t> pass the </a:t>
            </a:r>
            <a:r>
              <a:rPr lang="en-US" b="1" dirty="0">
                <a:solidFill>
                  <a:srgbClr val="FF0000"/>
                </a:solidFill>
              </a:rPr>
              <a:t>“</a:t>
            </a:r>
            <a:r>
              <a:rPr lang="en-US" b="1" dirty="0">
                <a:solidFill>
                  <a:schemeClr val="bg1"/>
                </a:solidFill>
              </a:rPr>
              <a:t>McLachlin Test</a:t>
            </a:r>
            <a:r>
              <a:rPr lang="en-US" b="1" dirty="0">
                <a:solidFill>
                  <a:srgbClr val="FF0000"/>
                </a:solidFill>
              </a:rPr>
              <a:t>”</a:t>
            </a:r>
            <a:r>
              <a:rPr lang="en-US" b="1" dirty="0">
                <a:solidFill>
                  <a:srgbClr val="FFFF00"/>
                </a:solidFill>
              </a:rPr>
              <a:t>?</a:t>
            </a:r>
            <a:br>
              <a:rPr lang="en-US" dirty="0"/>
            </a:br>
            <a:endParaRPr lang="en-US" dirty="0"/>
          </a:p>
        </p:txBody>
      </p:sp>
      <p:sp>
        <p:nvSpPr>
          <p:cNvPr id="3" name="Content Placeholder 2">
            <a:extLst>
              <a:ext uri="{FF2B5EF4-FFF2-40B4-BE49-F238E27FC236}">
                <a16:creationId xmlns:a16="http://schemas.microsoft.com/office/drawing/2014/main" id="{A9DC53F5-39B7-044E-B354-9E7E23139209}"/>
              </a:ext>
            </a:extLst>
          </p:cNvPr>
          <p:cNvSpPr>
            <a:spLocks noGrp="1"/>
          </p:cNvSpPr>
          <p:nvPr>
            <p:ph sz="quarter" idx="10"/>
          </p:nvPr>
        </p:nvSpPr>
        <p:spPr>
          <a:xfrm>
            <a:off x="457200" y="1408134"/>
            <a:ext cx="8497614" cy="4318000"/>
          </a:xfrm>
        </p:spPr>
        <p:txBody>
          <a:bodyPr>
            <a:normAutofit/>
          </a:bodyPr>
          <a:lstStyle/>
          <a:p>
            <a:r>
              <a:rPr lang="en-US" sz="3200" i="1" dirty="0">
                <a:solidFill>
                  <a:schemeClr val="bg1"/>
                </a:solidFill>
              </a:rPr>
              <a:t>Can an A.I. exercise “</a:t>
            </a:r>
            <a:r>
              <a:rPr lang="en-US" sz="3200" i="1" dirty="0">
                <a:solidFill>
                  <a:srgbClr val="FFFF00"/>
                </a:solidFill>
              </a:rPr>
              <a:t>skill and judgment</a:t>
            </a:r>
            <a:r>
              <a:rPr lang="en-US" sz="3200" i="1" dirty="0">
                <a:solidFill>
                  <a:schemeClr val="bg1"/>
                </a:solidFill>
              </a:rPr>
              <a:t>”</a:t>
            </a:r>
            <a:r>
              <a:rPr lang="en-US" sz="3200" i="1" dirty="0">
                <a:solidFill>
                  <a:srgbClr val="FF0000"/>
                </a:solidFill>
              </a:rPr>
              <a:t>?</a:t>
            </a:r>
          </a:p>
          <a:p>
            <a:r>
              <a:rPr lang="en-US" sz="3200" i="1" dirty="0">
                <a:solidFill>
                  <a:schemeClr val="bg1"/>
                </a:solidFill>
              </a:rPr>
              <a:t>Perhaps yes, if test is “</a:t>
            </a:r>
            <a:r>
              <a:rPr lang="en-US" sz="3200" i="1" dirty="0">
                <a:solidFill>
                  <a:srgbClr val="FFFF00"/>
                </a:solidFill>
              </a:rPr>
              <a:t>ability to form an evaluation by comparing different possible options</a:t>
            </a:r>
            <a:r>
              <a:rPr lang="en-US" sz="3200" i="1" dirty="0">
                <a:solidFill>
                  <a:schemeClr val="bg1"/>
                </a:solidFill>
              </a:rPr>
              <a:t>”</a:t>
            </a:r>
            <a:r>
              <a:rPr lang="en-US" sz="3200" i="1" dirty="0">
                <a:solidFill>
                  <a:srgbClr val="FF0000"/>
                </a:solidFill>
              </a:rPr>
              <a:t>…</a:t>
            </a:r>
          </a:p>
          <a:p>
            <a:r>
              <a:rPr lang="en-US" sz="3200" i="1" dirty="0">
                <a:solidFill>
                  <a:schemeClr val="bg1"/>
                </a:solidFill>
              </a:rPr>
              <a:t>But does this skill and judgment “</a:t>
            </a:r>
            <a:r>
              <a:rPr lang="en-US" sz="3200" i="1" dirty="0">
                <a:solidFill>
                  <a:srgbClr val="FFFF00"/>
                </a:solidFill>
              </a:rPr>
              <a:t>necessarily involve </a:t>
            </a:r>
            <a:r>
              <a:rPr lang="en-US" sz="3200" i="1" dirty="0">
                <a:solidFill>
                  <a:srgbClr val="FF0000"/>
                </a:solidFill>
              </a:rPr>
              <a:t>intellectual </a:t>
            </a:r>
            <a:r>
              <a:rPr lang="en-US" sz="3200" i="1" dirty="0">
                <a:solidFill>
                  <a:srgbClr val="FFFF00"/>
                </a:solidFill>
              </a:rPr>
              <a:t>effort</a:t>
            </a:r>
            <a:r>
              <a:rPr lang="en-US" sz="3200" i="1" dirty="0">
                <a:solidFill>
                  <a:schemeClr val="bg1"/>
                </a:solidFill>
              </a:rPr>
              <a:t>”</a:t>
            </a:r>
            <a:r>
              <a:rPr lang="en-US" sz="3200" i="1" dirty="0">
                <a:solidFill>
                  <a:srgbClr val="FF0000"/>
                </a:solidFill>
              </a:rPr>
              <a:t>?</a:t>
            </a:r>
          </a:p>
          <a:p>
            <a:r>
              <a:rPr lang="en-US" sz="3200" i="1" dirty="0">
                <a:solidFill>
                  <a:schemeClr val="bg1"/>
                </a:solidFill>
              </a:rPr>
              <a:t>And more weirdly is what an A.I. does</a:t>
            </a:r>
            <a:r>
              <a:rPr lang="en-CA" sz="3200" i="1" dirty="0">
                <a:solidFill>
                  <a:schemeClr val="bg1"/>
                </a:solidFill>
              </a:rPr>
              <a:t> “</a:t>
            </a:r>
            <a:r>
              <a:rPr lang="en-CA" sz="3200" i="1" dirty="0">
                <a:solidFill>
                  <a:srgbClr val="FF0000"/>
                </a:solidFill>
              </a:rPr>
              <a:t>so trivial </a:t>
            </a:r>
            <a:r>
              <a:rPr lang="en-CA" sz="3200" i="1" dirty="0">
                <a:solidFill>
                  <a:schemeClr val="bg1"/>
                </a:solidFill>
              </a:rPr>
              <a:t>that it could be </a:t>
            </a:r>
            <a:r>
              <a:rPr lang="en-CA" sz="3200" i="1" dirty="0">
                <a:solidFill>
                  <a:srgbClr val="FFFF00"/>
                </a:solidFill>
              </a:rPr>
              <a:t>characterized as a purely mechanical exercise</a:t>
            </a:r>
            <a:r>
              <a:rPr lang="en-CA" sz="3200" i="1" dirty="0">
                <a:solidFill>
                  <a:schemeClr val="bg1"/>
                </a:solidFill>
              </a:rPr>
              <a:t>”</a:t>
            </a:r>
            <a:r>
              <a:rPr lang="en-CA" sz="3200" i="1" dirty="0">
                <a:solidFill>
                  <a:srgbClr val="FF0000"/>
                </a:solidFill>
              </a:rPr>
              <a:t>?</a:t>
            </a:r>
            <a:endParaRPr lang="en-US" sz="3200" i="1" dirty="0">
              <a:solidFill>
                <a:srgbClr val="FF0000"/>
              </a:solidFill>
            </a:endParaRPr>
          </a:p>
        </p:txBody>
      </p:sp>
    </p:spTree>
    <p:extLst>
      <p:ext uri="{BB962C8B-B14F-4D97-AF65-F5344CB8AC3E}">
        <p14:creationId xmlns:p14="http://schemas.microsoft.com/office/powerpoint/2010/main" val="16171526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7019433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7547" y="3017828"/>
            <a:ext cx="4950819" cy="1446550"/>
          </a:xfrm>
          <a:prstGeom prst="rect">
            <a:avLst/>
          </a:prstGeom>
          <a:noFill/>
        </p:spPr>
        <p:txBody>
          <a:bodyPr wrap="none" rtlCol="0">
            <a:spAutoFit/>
          </a:bodyPr>
          <a:lstStyle/>
          <a:p>
            <a:pPr algn="ctr"/>
            <a:r>
              <a:rPr lang="en-US" sz="4400" dirty="0">
                <a:solidFill>
                  <a:srgbClr val="FFFFFF"/>
                </a:solidFill>
                <a:latin typeface="Arial"/>
              </a:rPr>
              <a:t>IDEA</a:t>
            </a:r>
            <a:r>
              <a:rPr lang="en-US" sz="4400" dirty="0">
                <a:solidFill>
                  <a:srgbClr val="FF0000"/>
                </a:solidFill>
                <a:latin typeface="Arial"/>
              </a:rPr>
              <a:t>/</a:t>
            </a:r>
            <a:r>
              <a:rPr lang="en-US" sz="4400" dirty="0">
                <a:solidFill>
                  <a:srgbClr val="FFFFFF"/>
                </a:solidFill>
                <a:latin typeface="Arial"/>
              </a:rPr>
              <a:t>EPRESSION</a:t>
            </a:r>
          </a:p>
          <a:p>
            <a:pPr algn="ctr"/>
            <a:r>
              <a:rPr lang="en-US" sz="4400" dirty="0">
                <a:solidFill>
                  <a:srgbClr val="FFFF00"/>
                </a:solidFill>
                <a:latin typeface="Arial"/>
              </a:rPr>
              <a:t>DICHOTOMY</a:t>
            </a:r>
          </a:p>
        </p:txBody>
      </p:sp>
      <p:sp>
        <p:nvSpPr>
          <p:cNvPr id="3" name="Title 2">
            <a:extLst>
              <a:ext uri="{FF2B5EF4-FFF2-40B4-BE49-F238E27FC236}">
                <a16:creationId xmlns:a16="http://schemas.microsoft.com/office/drawing/2014/main" id="{15C2715A-EDED-4D48-B2A3-A1AA760F5AF3}"/>
              </a:ext>
            </a:extLst>
          </p:cNvPr>
          <p:cNvSpPr>
            <a:spLocks noGrp="1"/>
          </p:cNvSpPr>
          <p:nvPr>
            <p:ph type="title"/>
          </p:nvPr>
        </p:nvSpPr>
        <p:spPr>
          <a:xfrm>
            <a:off x="10957" y="1083338"/>
            <a:ext cx="9144000" cy="1016000"/>
          </a:xfrm>
        </p:spPr>
        <p:txBody>
          <a:bodyPr>
            <a:noAutofit/>
          </a:bodyPr>
          <a:lstStyle/>
          <a:p>
            <a:pPr algn="ctr"/>
            <a:r>
              <a:rPr lang="en-US" sz="4600" b="1" dirty="0">
                <a:solidFill>
                  <a:srgbClr val="FFFF00"/>
                </a:solidFill>
              </a:rPr>
              <a:t>Facts</a:t>
            </a:r>
            <a:r>
              <a:rPr lang="en-US" sz="4600" b="1" dirty="0">
                <a:solidFill>
                  <a:srgbClr val="FF0000"/>
                </a:solidFill>
              </a:rPr>
              <a:t> &amp; </a:t>
            </a:r>
            <a:r>
              <a:rPr lang="en-US" sz="4600" b="1" dirty="0">
                <a:solidFill>
                  <a:srgbClr val="FFFF00"/>
                </a:solidFill>
              </a:rPr>
              <a:t>Ideas </a:t>
            </a:r>
            <a:r>
              <a:rPr lang="en-US" sz="4600" b="1" dirty="0">
                <a:solidFill>
                  <a:schemeClr val="bg1"/>
                </a:solidFill>
              </a:rPr>
              <a:t>are</a:t>
            </a:r>
            <a:r>
              <a:rPr lang="en-US" sz="4600" b="1" dirty="0">
                <a:solidFill>
                  <a:srgbClr val="FFFF00"/>
                </a:solidFill>
              </a:rPr>
              <a:t> </a:t>
            </a:r>
            <a:r>
              <a:rPr lang="en-US" sz="4600" b="1" dirty="0">
                <a:solidFill>
                  <a:srgbClr val="FF0000"/>
                </a:solidFill>
              </a:rPr>
              <a:t>not copyrightable</a:t>
            </a:r>
            <a:endParaRPr lang="en-US" sz="4600" dirty="0">
              <a:solidFill>
                <a:srgbClr val="FF0000"/>
              </a:solidFill>
            </a:endParaRPr>
          </a:p>
        </p:txBody>
      </p:sp>
    </p:spTree>
    <p:extLst>
      <p:ext uri="{BB962C8B-B14F-4D97-AF65-F5344CB8AC3E}">
        <p14:creationId xmlns:p14="http://schemas.microsoft.com/office/powerpoint/2010/main" val="30367786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p:txBody>
          <a:bodyPr>
            <a:normAutofit fontScale="92500" lnSpcReduction="20000"/>
          </a:bodyPr>
          <a:lstStyle/>
          <a:p>
            <a:pPr marL="0" indent="0">
              <a:lnSpc>
                <a:spcPct val="100000"/>
              </a:lnSpc>
              <a:buNone/>
            </a:pPr>
            <a:r>
              <a:rPr lang="en-US" sz="4300" b="1" dirty="0">
                <a:solidFill>
                  <a:srgbClr val="FFFF00"/>
                </a:solidFill>
              </a:rPr>
              <a:t>Facts </a:t>
            </a:r>
            <a:r>
              <a:rPr lang="en-US" sz="4300" b="1" dirty="0">
                <a:solidFill>
                  <a:schemeClr val="bg1"/>
                </a:solidFill>
              </a:rPr>
              <a:t>and </a:t>
            </a:r>
            <a:r>
              <a:rPr lang="en-US" sz="4300" b="1" dirty="0">
                <a:solidFill>
                  <a:srgbClr val="FFFF00"/>
                </a:solidFill>
              </a:rPr>
              <a:t>ideas</a:t>
            </a:r>
          </a:p>
          <a:p>
            <a:pPr lvl="1">
              <a:lnSpc>
                <a:spcPct val="100000"/>
              </a:lnSpc>
            </a:pPr>
            <a:r>
              <a:rPr lang="en-US" sz="4300" dirty="0">
                <a:solidFill>
                  <a:srgbClr val="FF0000"/>
                </a:solidFill>
              </a:rPr>
              <a:t>Not entitled to copyright protection</a:t>
            </a:r>
          </a:p>
          <a:p>
            <a:pPr lvl="1">
              <a:lnSpc>
                <a:spcPct val="100000"/>
              </a:lnSpc>
            </a:pPr>
            <a:r>
              <a:rPr lang="en-US" sz="4300" i="1" u="sng" dirty="0">
                <a:solidFill>
                  <a:srgbClr val="00B0F0"/>
                </a:solidFill>
              </a:rPr>
              <a:t>Kenrick &amp; Co. v. Lawrence &amp; Co.</a:t>
            </a:r>
            <a:r>
              <a:rPr lang="en-US" sz="4300" i="1" dirty="0">
                <a:solidFill>
                  <a:srgbClr val="00B0F0"/>
                </a:solidFill>
              </a:rPr>
              <a:t> </a:t>
            </a:r>
            <a:r>
              <a:rPr lang="en-US" sz="4300" dirty="0">
                <a:solidFill>
                  <a:schemeClr val="bg1"/>
                </a:solidFill>
              </a:rPr>
              <a:t>(1890)</a:t>
            </a:r>
          </a:p>
          <a:p>
            <a:pPr lvl="2">
              <a:lnSpc>
                <a:spcPct val="100000"/>
              </a:lnSpc>
              <a:buFont typeface="Courier New" panose="02070309020205020404" pitchFamily="49" charset="0"/>
              <a:buChar char="o"/>
            </a:pPr>
            <a:r>
              <a:rPr lang="en-US" sz="4300" dirty="0">
                <a:solidFill>
                  <a:schemeClr val="bg1"/>
                </a:solidFill>
              </a:rPr>
              <a:t>How is idea separated from expression in this decision?</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99</a:t>
            </a:fld>
            <a:endParaRPr lang="en-US"/>
          </a:p>
        </p:txBody>
      </p:sp>
    </p:spTree>
    <p:extLst>
      <p:ext uri="{BB962C8B-B14F-4D97-AF65-F5344CB8AC3E}">
        <p14:creationId xmlns:p14="http://schemas.microsoft.com/office/powerpoint/2010/main" val="1114150086"/>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9679</TotalTime>
  <Words>5962</Words>
  <Application>Microsoft Macintosh PowerPoint</Application>
  <PresentationFormat>On-screen Show (4:3)</PresentationFormat>
  <Paragraphs>556</Paragraphs>
  <Slides>157</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157</vt:i4>
      </vt:variant>
    </vt:vector>
  </HeadingPairs>
  <TitlesOfParts>
    <vt:vector size="166" baseType="lpstr">
      <vt:lpstr>American Typewriter</vt:lpstr>
      <vt:lpstr>Apple Chancery</vt:lpstr>
      <vt:lpstr>Arial</vt:lpstr>
      <vt:lpstr>Calibri</vt:lpstr>
      <vt:lpstr>Courier New</vt:lpstr>
      <vt:lpstr>Klavika</vt:lpstr>
      <vt:lpstr>P22 Typewriter</vt:lpstr>
      <vt:lpstr>Wingdings</vt:lpstr>
      <vt:lpstr>CDM_PPT_Template </vt:lpstr>
      <vt:lpstr> Copyright Overview &amp;   What is Copyrightable?  </vt:lpstr>
      <vt:lpstr>PowerPoint Presentation</vt:lpstr>
      <vt:lpstr>Any Questions?…</vt:lpstr>
      <vt:lpstr>PowerPoint Presentation</vt:lpstr>
      <vt:lpstr>Office “Hours”: Ideally Mondays before or  after class but am flexible…</vt:lpstr>
      <vt:lpstr>  </vt:lpstr>
      <vt:lpstr>Course Website </vt:lpstr>
      <vt:lpstr>PowerPoint Presentation</vt:lpstr>
      <vt:lpstr> For full privileges on the website  </vt:lpstr>
      <vt:lpstr>Why post?</vt:lpstr>
      <vt:lpstr>Tips:</vt:lpstr>
      <vt:lpstr>Anything &amp; everything can be done via email if you prefer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PowerPoint Presentation</vt:lpstr>
      <vt:lpstr>PowerPoint Presentation</vt:lpstr>
      <vt:lpstr>PowerPoint Presentation</vt:lpstr>
      <vt:lpstr>Pause</vt:lpstr>
      <vt:lpstr>PowerPoint Presentation</vt:lpstr>
      <vt:lpstr>PowerPoint Presentation</vt:lpstr>
      <vt:lpstr>Outline of Class</vt:lpstr>
      <vt:lpstr>Outline</vt:lpstr>
      <vt:lpstr>Outline</vt:lpstr>
      <vt:lpstr>Outline</vt:lpstr>
      <vt:lpstr>Pause</vt:lpstr>
      <vt:lpstr>Overview of copyright</vt:lpstr>
      <vt:lpstr>Overview of copyright</vt:lpstr>
      <vt:lpstr>Overview of copyright</vt:lpstr>
      <vt:lpstr>Overview of copyright</vt:lpstr>
      <vt:lpstr>            Please Self Identify   </vt:lpstr>
      <vt:lpstr>  Who is an AUTHOR?</vt:lpstr>
      <vt:lpstr>Who is a CONNECTOR?</vt:lpstr>
      <vt:lpstr>            Please Self Identify   </vt:lpstr>
      <vt:lpstr> “Connecting”(remixing)</vt:lpstr>
      <vt:lpstr>The Romantic Author (The “Unique Gift”)</vt:lpstr>
      <vt:lpstr>                The Result?</vt:lpstr>
      <vt:lpstr>PowerPoint Presentation</vt:lpstr>
      <vt:lpstr>PowerPoint Presentation</vt:lpstr>
      <vt:lpstr>      Education as remixing</vt:lpstr>
      <vt:lpstr>The Common Law as Remix</vt:lpstr>
      <vt:lpstr>Pause</vt:lpstr>
      <vt:lpstr>Origins of copyright</vt:lpstr>
      <vt:lpstr>Overview of copyright (one perspective)</vt:lpstr>
      <vt:lpstr>Overview of copyright  (another perspective)</vt:lpstr>
      <vt:lpstr>PowerPoint Presentation</vt:lpstr>
      <vt:lpstr>PowerPoint Presentation</vt:lpstr>
      <vt:lpstr>PowerPoint Presentation</vt:lpstr>
      <vt:lpstr>  TRAJECTORY OF CREATIVE FREEDOMS  </vt:lpstr>
      <vt:lpstr>Meanwhile in France</vt:lpstr>
      <vt:lpstr>Pause</vt:lpstr>
      <vt:lpstr> Purpose of copyright in Canada? </vt:lpstr>
      <vt:lpstr>Overview of copyright</vt:lpstr>
      <vt:lpstr>Overview of copyright</vt:lpstr>
      <vt:lpstr>PowerPoint Presentation</vt:lpstr>
      <vt:lpstr> Théberge promotes “balance” between the public interest in connecting &amp; just  reward for the author </vt:lpstr>
      <vt:lpstr>Why did the Canadian  chicken  cross the road?</vt:lpstr>
      <vt:lpstr>Pause</vt:lpstr>
      <vt:lpstr>Overview of copyright</vt:lpstr>
      <vt:lpstr>Copyright is Federal</vt:lpstr>
      <vt:lpstr>PowerPoint Presentation</vt:lpstr>
      <vt:lpstr>Overview of copyright</vt:lpstr>
      <vt:lpstr>Role of International Treaties:</vt:lpstr>
      <vt:lpstr>PowerPoint Presentation</vt:lpstr>
      <vt:lpstr>Pause</vt:lpstr>
      <vt:lpstr>What is copyrightable?</vt:lpstr>
      <vt:lpstr>What is copyrightable</vt:lpstr>
      <vt:lpstr>What is copyrightable</vt:lpstr>
      <vt:lpstr>What is copyrightable</vt:lpstr>
      <vt:lpstr>Result of Fixation Requirement</vt:lpstr>
      <vt:lpstr>What is copyrightable (Fixation) </vt:lpstr>
      <vt:lpstr>What is copyrightable (Fixation) </vt:lpstr>
      <vt:lpstr>???????????????????????????</vt:lpstr>
      <vt:lpstr>PowerPoint Presentation</vt:lpstr>
      <vt:lpstr>Re: Comedy &amp; Copyright</vt:lpstr>
      <vt:lpstr>Pause</vt:lpstr>
      <vt:lpstr>What is copyrightable: Originality</vt:lpstr>
      <vt:lpstr>What is copyrightable</vt:lpstr>
      <vt:lpstr>What is copyrightable</vt:lpstr>
      <vt:lpstr>SCC takes the “middle way”</vt:lpstr>
      <vt:lpstr>What is copyrightable</vt:lpstr>
      <vt:lpstr>McLachlin C.J.</vt:lpstr>
      <vt:lpstr>What is copyrightable</vt:lpstr>
      <vt:lpstr>Meaning that…</vt:lpstr>
      <vt:lpstr>What is copyrightable</vt:lpstr>
      <vt:lpstr>Must copyright be human? </vt:lpstr>
      <vt:lpstr> Can an A.I. pass the “McLachlin Test”? </vt:lpstr>
      <vt:lpstr>Pause</vt:lpstr>
      <vt:lpstr>Facts &amp; Ideas are not copyrightable</vt:lpstr>
      <vt:lpstr>What is copyrightable</vt:lpstr>
      <vt:lpstr>What is copyrightable</vt:lpstr>
      <vt:lpstr>PowerPoint Presentation</vt:lpstr>
      <vt:lpstr>PowerPoint Presentation</vt:lpstr>
      <vt:lpstr>Footnote: Scenes a faire doctrine</vt:lpstr>
      <vt:lpstr>Footnote: No Copyright in Facts</vt:lpstr>
      <vt:lpstr>PowerPoint Presentation</vt:lpstr>
      <vt:lpstr>PowerPoint Presentation</vt:lpstr>
      <vt:lpstr>Pause</vt:lpstr>
      <vt:lpstr>Continuing: What is copyrightable</vt:lpstr>
      <vt:lpstr>What is copyrightable: Artistic Works</vt:lpstr>
      <vt:lpstr>S. 2 Definitions</vt:lpstr>
      <vt:lpstr>What is copyrightable</vt:lpstr>
      <vt:lpstr>What is copyrightable</vt:lpstr>
      <vt:lpstr>PowerPoint Presentation</vt:lpstr>
      <vt:lpstr>PowerPoint Presentation</vt:lpstr>
      <vt:lpstr>What is copyrightable</vt:lpstr>
      <vt:lpstr>PowerPoint Presentation</vt:lpstr>
      <vt:lpstr>  Atari v. Oman - 1989/1992 USCA DC Cir.</vt:lpstr>
      <vt:lpstr>Pause</vt:lpstr>
      <vt:lpstr>What is copyrightable</vt:lpstr>
      <vt:lpstr>What is copyrightable</vt:lpstr>
      <vt:lpstr>PowerPoint Presentation</vt:lpstr>
      <vt:lpstr>PowerPoint Presentation</vt:lpstr>
      <vt:lpstr>PowerPoint Presentation</vt:lpstr>
      <vt:lpstr>PowerPoint Presentation</vt:lpstr>
      <vt:lpstr>PowerPoint Presentation</vt:lpstr>
      <vt:lpstr>PowerPoint Presentation</vt:lpstr>
      <vt:lpstr>What is copyrightable</vt:lpstr>
      <vt:lpstr>Note also Trademark alternative</vt:lpstr>
      <vt:lpstr>Pause</vt:lpstr>
      <vt:lpstr>What is copyrightable: Dramatic Work</vt:lpstr>
      <vt:lpstr>What is copyrightable</vt:lpstr>
      <vt:lpstr>1994 (5 years after Hutton v. CBC)</vt:lpstr>
      <vt:lpstr>What is copyrightable</vt:lpstr>
      <vt:lpstr>What is copyrightable</vt:lpstr>
      <vt:lpstr>Found no Copyright in…</vt:lpstr>
      <vt:lpstr>PowerPoint Presentation</vt:lpstr>
      <vt:lpstr>What is copyrightable</vt:lpstr>
      <vt:lpstr>What is copyrightable</vt:lpstr>
      <vt:lpstr>What is copyrightable</vt:lpstr>
      <vt:lpstr>PowerPoint Presentation</vt:lpstr>
      <vt:lpstr>What is copyrightable</vt:lpstr>
      <vt:lpstr>PowerPoint Presentation</vt:lpstr>
      <vt:lpstr>What is copyrightable</vt:lpstr>
      <vt:lpstr>What is copyrightable</vt:lpstr>
      <vt:lpstr>PowerPoint Presentation</vt:lpstr>
      <vt:lpstr>PowerPoint Presentation</vt:lpstr>
      <vt:lpstr>What is copyrightable</vt:lpstr>
      <vt:lpstr>What is copyrightable</vt:lpstr>
      <vt:lpstr>PowerPoint Presentation</vt:lpstr>
      <vt:lpstr>What is copyrightable?</vt:lpstr>
      <vt:lpstr>PowerPoint Presentation</vt:lpstr>
      <vt:lpstr>Pause</vt:lpstr>
      <vt:lpstr>Coming Soon</vt:lpstr>
      <vt:lpstr>PowerPoint Presentation</vt:lpstr>
      <vt:lpstr>  Always include a cat picture</vt:lpstr>
      <vt:lpstr>PowerPoint Presentation</vt:lpstr>
      <vt:lpstr> Our Academic Partners </vt:lpstr>
    </vt:vector>
  </TitlesOfParts>
  <Company>Festinger Bahniwal Law &amp; Strategy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Wheelbarrows</dc:title>
  <dc:creator>Jon Festinger</dc:creator>
  <cp:lastModifiedBy>Jon Festinger</cp:lastModifiedBy>
  <cp:revision>840</cp:revision>
  <cp:lastPrinted>2013-12-30T23:16:45Z</cp:lastPrinted>
  <dcterms:created xsi:type="dcterms:W3CDTF">2013-02-08T08:35:59Z</dcterms:created>
  <dcterms:modified xsi:type="dcterms:W3CDTF">2021-09-21T17:14:29Z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7981990</vt:lpwstr>
  </property>
  <property fmtid="{D5CDD505-2E9C-101B-9397-08002B2CF9AE}" name="NXPowerLiteSettings" pid="3">
    <vt:lpwstr>C700052003A000</vt:lpwstr>
  </property>
  <property fmtid="{D5CDD505-2E9C-101B-9397-08002B2CF9AE}" name="NXPowerLiteVersion" pid="4">
    <vt:lpwstr>D8.0.8</vt:lpwstr>
  </property>
</Properties>
</file>