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256" r:id="rId2"/>
    <p:sldId id="3539" r:id="rId3"/>
    <p:sldId id="481" r:id="rId4"/>
    <p:sldId id="3562" r:id="rId5"/>
    <p:sldId id="3629" r:id="rId6"/>
    <p:sldId id="3572" r:id="rId7"/>
    <p:sldId id="3573" r:id="rId8"/>
    <p:sldId id="3627" r:id="rId9"/>
    <p:sldId id="3570" r:id="rId10"/>
    <p:sldId id="1084" r:id="rId11"/>
    <p:sldId id="1086" r:id="rId12"/>
    <p:sldId id="487" r:id="rId13"/>
    <p:sldId id="510" r:id="rId14"/>
    <p:sldId id="491" r:id="rId15"/>
    <p:sldId id="3558" r:id="rId16"/>
    <p:sldId id="3575" r:id="rId17"/>
    <p:sldId id="3543" r:id="rId18"/>
    <p:sldId id="3545" r:id="rId19"/>
    <p:sldId id="3579" r:id="rId20"/>
    <p:sldId id="3577" r:id="rId21"/>
    <p:sldId id="3548" r:id="rId22"/>
    <p:sldId id="3580" r:id="rId23"/>
    <p:sldId id="3576" r:id="rId24"/>
    <p:sldId id="3578" r:id="rId25"/>
    <p:sldId id="3542" r:id="rId26"/>
    <p:sldId id="3549" r:id="rId27"/>
    <p:sldId id="2337" r:id="rId28"/>
    <p:sldId id="3625" r:id="rId29"/>
    <p:sldId id="1087" r:id="rId30"/>
    <p:sldId id="1155" r:id="rId31"/>
    <p:sldId id="1088" r:id="rId32"/>
    <p:sldId id="1245" r:id="rId33"/>
    <p:sldId id="3598" r:id="rId34"/>
    <p:sldId id="3541" r:id="rId35"/>
    <p:sldId id="3560" r:id="rId36"/>
    <p:sldId id="3561" r:id="rId37"/>
    <p:sldId id="3626" r:id="rId38"/>
    <p:sldId id="3568" r:id="rId39"/>
    <p:sldId id="3569" r:id="rId40"/>
    <p:sldId id="1080" r:id="rId41"/>
    <p:sldId id="3544" r:id="rId42"/>
    <p:sldId id="1172" r:id="rId43"/>
    <p:sldId id="2346" r:id="rId44"/>
    <p:sldId id="3550" r:id="rId45"/>
    <p:sldId id="3565" r:id="rId46"/>
    <p:sldId id="1293" r:id="rId47"/>
    <p:sldId id="3581" r:id="rId48"/>
    <p:sldId id="3628" r:id="rId49"/>
    <p:sldId id="3563" r:id="rId50"/>
    <p:sldId id="3557" r:id="rId51"/>
    <p:sldId id="1171" r:id="rId52"/>
    <p:sldId id="3556" r:id="rId53"/>
    <p:sldId id="1082" r:id="rId54"/>
    <p:sldId id="2539" r:id="rId55"/>
    <p:sldId id="823" r:id="rId56"/>
    <p:sldId id="2125" r:id="rId57"/>
    <p:sldId id="824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422"/>
  </p:normalViewPr>
  <p:slideViewPr>
    <p:cSldViewPr snapToGrid="0" snapToObjects="1">
      <p:cViewPr varScale="1">
        <p:scale>
          <a:sx n="121" d="100"/>
          <a:sy n="121" d="100"/>
        </p:scale>
        <p:origin x="89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6:55:38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2503 188 24575,'-16'0'0,"-25"0"0,5 0 0,-12 0 0,-15 0 0,32 0 0,-49 0 0,28-7 0,-15 6 0,-7-6 0,16 1 0,-6-2 0,16 0 0,1 2 0,9 6 0,-10 0 0,7 0 0,-18 0 0,18 0 0,-25 0 0,23 0 0,-29 0 0,30 0 0,-39 0 0,37 0 0,-44 0 0,43 0 0,-43 0 0,36 0 0,-30 0 0,32 0 0,-16 0 0,25 0 0,-6 0 0,22 0 0,-1 0 0,14 0 0,-4 0 0,10 5 0,1 0 0,1 1 0,3 3 0,-4-3 0,5 5 0,-10 0 0,2-1 0,-25 19 0,13-9 0,-21 16 0,15-6 0,-24 22 0,20-9 0,-19 24 0,22-26 0,-3 25 0,4-24 0,0 38 0,6-27 0,6-1 0,1 2 0,-2 10 0,4-2 0,1-1 0,-4 4 0,6 6 0,0-1 0,-6-9 0,6 10 0,1-2 0,0-12 0,1-4 0,0 0 0,5 0 0,-5 34 0,6-34 0,0 37 0,0-38 0,6 44 0,2-50 0,28 37 0,-6-47 0,47 26 0,-16-29 0,3 2 0,1-1 0,13-5 0,11 5 0,3-1 0,-41-17 0,2-2 0,13 4 0,8 2 0,-5-1 0,-1 0 0,-2-1 0,23 3 0,2-2 0,-16-5 0,1 0 0,16 2 0,2-2 0,-15-3 0,0-1 0,-12-2 0,1 0 0,-3 0 0,0 2 0,1-2 0,0-4 0,6-1 0,-4 0 0,5 1 0,1-1 0,-2-2 0,5-1 0,-8-1 0,-14 1 0,-2 0 0,45 1 0,-2-2 0,-2-6 0,-34 4 0,2-2 0,-5-9 0,-1-4 0,-6-1 0,-2-1 0,0-4 0,2-2 0,15-8 0,-4-3 0,6-20 0,-8 2 0,-32 8 0,-15 8 0,3-2 0,0-12 0,2 19 0,-10-18 0,5 18 0,2-20 0,5-11 0,-3 5 0,-3-37 0,-7 35 0,-5 9 0,-2 0 0,1-9 0,-5-36 0,-3 38 0,-18-32 0,-5 23 0,-14-11 0,-2-4 0,-4 17 0,12-1 0,-11 1 0,15 23 0,-23-30 0,21 29 0,-24-23 0,25 32 0,-30-18 0,21 19 0,-27-10 0,27 11 0,-18 2 0,15 11 0,-8 1 0,1 0 0,-10 4 0,7-5 0,3 9 0,-1 1 0,-21-6 0,4 5 0,-1 0 0,-10-3 0,17 7 0,0 1 0,-15-8 0,15 8 0,-1-1 0,-26-8 0,20 8 0,0 0 0,-20-8 0,17 11 0,0 1 0,-9-9 0,8 8 0,2 1 0,0-11 0,5 7 0,0 1 0,5-8 0,1 4 0,2-1 0,8-4 0,-10 0 0,0-1 0,5 2 0,-4 0 0,1 0 0,8 0 0,-33-4 0,52 11 0,-15 3 0,32 5 0,-25 84 0,33-62 0,-17 62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6:50:15.1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24575,'56'0'0,"0"0"0,9 0 0,-7 0 0,15 0 0,-6 0 0,0 0 0,6 0 0,-15 0 0,40 0 0,-33 0 0,-12-1 0,0 2 0,7 5 0,38-4 0,-44 9 0,-2-9 0,0-2 0,-6 6 0,5-3 0,2 0 0,1-2 0,43 11 0,-44-10 0,35 9 0,-44-10 0,30 5 0,-33 0 0,18-5 0,-19 11 0,13-6 0,-14 1 0,13 4 0,-18-10 0,30 11 0,-35-6 0,35 6 0,-36-5 0,22 3 0,-24-9 0,12 5 0,-19-6 0,12 5 0,-18-4 0,12 4 0,-13-5 0,8 0 0,-13 5 0,7-4 0,-18 4 0,-69 29 0,-18 4 0,44-20 0,-37 18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6:50:30.5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356 1 24575,'-18'0'0,"-4"0"0,5 0 0,-1 0 0,2 0 0,6 0 0,-1 0 0,6 4 0,0 2 0,0 5 0,4-1 0,-8-4 0,8 3 0,-9-3 0,5 4 0,-1 1 0,1-1 0,5 0 0,0 1 0,5-1 0,1 1 0,-1-1 0,5-4 0,-9 3 0,8-3 0,-8 4 0,9-4 0,-9 4 0,8-9 0,-8 8 0,8-8 0,-3 8 0,5-7 0,-1 2 0,0 1 0,7 1 0,0 0 0,18 9 0,-9-12 0,19 18 0,-25-14 0,16 9 0,-23-10 0,8 3 0,-15-3 0,3 4 0,-8 1 0,4-1 0,-5 1 0,0 4 0,0-4 0,0 15 0,-5-8 0,3 20 0,-8-12 0,-2 25 0,-1-24 0,-15 30 0,14-29 0,-31 23 0,23-30 0,-42 19 0,35-25 0,-35 14 0,36-16 0,-29 10 0,29-10 0,-6 4 0,12-11 0,6-1 0,-2-5 0,3 0 0,5 0 0,4-5 0,1-1 0,5-4 0,5 4 0,1 1 0,0 5 0,-2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16:16:09.4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695 119 24575,'83'-13'0,"-1"-1"0,1 0 0,10-2 0,-12 2 0,14-2 0,-10 3 0,-14 6 0,-12 3 0,-1 2 0,-1-1 0,-7 0 0,-31 3 0,-9 0 0,4 0 0,0 0 0,-3 0 0,3 0 0,-6 0 0,1 0 0,0 0 0,0 0 0,0 0 0,-4 4 0,-2 0 0,-3 4 0,0 0 0,4-3 0,1 2 0,4-6 0,4 7 0,3-2 0,4 4 0,1 0 0,-1 0 0,0 5 0,1-4 0,-1 4 0,-4 0 0,-2-4 0,-4 3 0,-5-5 0,-1-1 0,-4 1 0,0 0 0,0 5 0,0-4 0,0 4 0,0 0 0,0 2 0,-9 0 0,-2 3 0,-10-8 0,-6 5 0,5-6 0,-11 7 0,11-6 0,-11 6 0,-12 1 0,-10 3 0,-16 8 0,-10 7-523,-3 3 523,7 6 0,-12 1 0,22-3 0,-13-5 0,17-5 0,11-7 0,16-7 0,9-3 0,11-6 0,2-1 0,6 0 523,-1-4-523,8-5 0,11-9 0,0 3 0,13-7 0,-7 8 0,-1-1 0,4-3 0,-4 8 0,1-4 0,3 5 0,-4-4 0,6 3 0,-1-4 0,1 1 0,-1 2 0,0-2 0,7 4 0,-5 0 0,11 0 0,-4 0 0,6 0 0,-1 0 0,1 0 0,0 0 0,-1 0 0,-5 4 0,-2 2 0,-1 10 0,-4 0 0,5 6 0,-11 4 0,4-4 0,-8 11 0,3-11 0,-4 11 0,0-11 0,0 11 0,-1-11 0,2 11 0,-1-4 0,0 6 0,1-1 0,0 1 0,-1-1 0,0 1 0,0-7 0,-4 5 0,-3-11 0,-4 5 0,0-12 0,0 4 0,0-9 0,0 9 0,-4-8 0,-6 8 0,-5-8 0,-12 4 0,5-5 0,-5 1 0,0 0 0,5-1 0,-5-3 0,1 2 0,4-7 0,-11 3 0,-3-5 0,-17 0 0,-9 6 0,-19-5 0,-2 6 0,-1-7 0,-8 0-505,32 0 1,-1 0 504,-32 0 0,23 0 0,1 0 0,-17 0 0,34 0 0,-1 0-191,-40 0 191,9 0 0,3 0 0,18 0 0,1-5 0,24-1 0,7-3 0,16-6 999,10 5-999,1-4 201,4 0-201,0 4 0,0-4 0,0 5 0,0 0 0,3 4 0,2 2 0,3 3 0,1 0 0,0 0 0,0 0 0,-1 0 0,-3 0 0,-1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202BD-CF37-7941-B69F-ED83CD9CEFE7}" type="datetimeFigureOut">
              <a:rPr lang="en-US" smtClean="0"/>
              <a:t>9/13/21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3FEEC-81F5-9048-8408-13A7B5AB1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33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3FEEC-81F5-9048-8408-13A7B5AB11F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58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5DA9B-A4FC-2A41-AE4D-737D8F57035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94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6706" y="2352435"/>
            <a:ext cx="8229600" cy="1016000"/>
          </a:xfrm>
        </p:spPr>
        <p:txBody>
          <a:bodyPr lIns="76200" tIns="76200" rIns="76200" bIns="76200"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706" y="3373189"/>
            <a:ext cx="8229600" cy="1197050"/>
          </a:xfrm>
        </p:spPr>
        <p:txBody>
          <a:bodyPr lIns="76200" tIns="76200" rIns="76200" bIns="0">
            <a:normAutofit/>
          </a:bodyPr>
          <a:lstStyle>
            <a:lvl1pPr marL="0" indent="0" algn="l">
              <a:buNone/>
              <a:defRPr sz="2400">
                <a:solidFill>
                  <a:srgbClr val="5E606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23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200" y="1408134"/>
            <a:ext cx="8229600" cy="431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71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1701"/>
            <a:ext cx="4038600" cy="4318000"/>
          </a:xfrm>
        </p:spPr>
        <p:txBody>
          <a:bodyPr>
            <a:normAutofit/>
          </a:bodyPr>
          <a:lstStyle>
            <a:lvl1pPr marL="457200" indent="-457200">
              <a:buFont typeface="Arial"/>
              <a:buChar char="•"/>
              <a:defRPr sz="2400"/>
            </a:lvl1pPr>
            <a:lvl2pPr marL="914400" indent="-457200">
              <a:buFont typeface="Arial"/>
              <a:buChar char="•"/>
              <a:defRPr sz="2400"/>
            </a:lvl2pPr>
            <a:lvl3pPr marL="1371600" indent="-457200">
              <a:buFont typeface="Arial"/>
              <a:buChar char="•"/>
              <a:defRPr sz="2400"/>
            </a:lvl3pPr>
            <a:lvl4pPr marL="1828800" indent="-457200">
              <a:buFont typeface="Arial"/>
              <a:buChar char="•"/>
              <a:defRPr sz="2400"/>
            </a:lvl4pPr>
            <a:lvl5pPr marL="2286000" indent="-457200">
              <a:buFont typeface="Arial"/>
              <a:buChar char="•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701"/>
            <a:ext cx="4038600" cy="431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13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7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43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76200" tIns="76200" rIns="76200" bIns="7620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1543"/>
            <a:ext cx="8229600" cy="4318000"/>
          </a:xfrm>
          <a:prstGeom prst="rect">
            <a:avLst/>
          </a:prstGeom>
        </p:spPr>
        <p:txBody>
          <a:bodyPr vert="horz" lIns="76200" tIns="76200" rIns="76200" bIns="7620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-58034" y="5973244"/>
            <a:ext cx="4346075" cy="962351"/>
          </a:xfrm>
          <a:custGeom>
            <a:avLst/>
            <a:gdLst>
              <a:gd name="connsiteX0" fmla="*/ 0 w 4047989"/>
              <a:gd name="connsiteY0" fmla="*/ 0 h 843298"/>
              <a:gd name="connsiteX1" fmla="*/ 4047989 w 4047989"/>
              <a:gd name="connsiteY1" fmla="*/ 0 h 843298"/>
              <a:gd name="connsiteX2" fmla="*/ 4047989 w 4047989"/>
              <a:gd name="connsiteY2" fmla="*/ 843298 h 843298"/>
              <a:gd name="connsiteX3" fmla="*/ 0 w 4047989"/>
              <a:gd name="connsiteY3" fmla="*/ 843298 h 843298"/>
              <a:gd name="connsiteX4" fmla="*/ 0 w 4047989"/>
              <a:gd name="connsiteY4" fmla="*/ 0 h 843298"/>
              <a:gd name="connsiteX0" fmla="*/ 0 w 4980620"/>
              <a:gd name="connsiteY0" fmla="*/ 892904 h 892904"/>
              <a:gd name="connsiteX1" fmla="*/ 4980620 w 4980620"/>
              <a:gd name="connsiteY1" fmla="*/ 0 h 892904"/>
              <a:gd name="connsiteX2" fmla="*/ 4980620 w 4980620"/>
              <a:gd name="connsiteY2" fmla="*/ 843298 h 892904"/>
              <a:gd name="connsiteX3" fmla="*/ 932631 w 4980620"/>
              <a:gd name="connsiteY3" fmla="*/ 843298 h 892904"/>
              <a:gd name="connsiteX4" fmla="*/ 0 w 4980620"/>
              <a:gd name="connsiteY4" fmla="*/ 892904 h 892904"/>
              <a:gd name="connsiteX0" fmla="*/ 89294 w 5069914"/>
              <a:gd name="connsiteY0" fmla="*/ 892904 h 2648949"/>
              <a:gd name="connsiteX1" fmla="*/ 5069914 w 5069914"/>
              <a:gd name="connsiteY1" fmla="*/ 0 h 2648949"/>
              <a:gd name="connsiteX2" fmla="*/ 5069914 w 5069914"/>
              <a:gd name="connsiteY2" fmla="*/ 843298 h 2648949"/>
              <a:gd name="connsiteX3" fmla="*/ 0 w 5069914"/>
              <a:gd name="connsiteY3" fmla="*/ 2648949 h 2648949"/>
              <a:gd name="connsiteX4" fmla="*/ 89294 w 5069914"/>
              <a:gd name="connsiteY4" fmla="*/ 892904 h 2648949"/>
              <a:gd name="connsiteX0" fmla="*/ 0 w 5079836"/>
              <a:gd name="connsiteY0" fmla="*/ 982194 h 2648949"/>
              <a:gd name="connsiteX1" fmla="*/ 5079836 w 5079836"/>
              <a:gd name="connsiteY1" fmla="*/ 0 h 2648949"/>
              <a:gd name="connsiteX2" fmla="*/ 5079836 w 5079836"/>
              <a:gd name="connsiteY2" fmla="*/ 843298 h 2648949"/>
              <a:gd name="connsiteX3" fmla="*/ 9922 w 5079836"/>
              <a:gd name="connsiteY3" fmla="*/ 2648949 h 2648949"/>
              <a:gd name="connsiteX4" fmla="*/ 0 w 5079836"/>
              <a:gd name="connsiteY4" fmla="*/ 982194 h 2648949"/>
              <a:gd name="connsiteX0" fmla="*/ 0 w 5079836"/>
              <a:gd name="connsiteY0" fmla="*/ 138896 h 1805651"/>
              <a:gd name="connsiteX1" fmla="*/ 4891325 w 5079836"/>
              <a:gd name="connsiteY1" fmla="*/ 843299 h 1805651"/>
              <a:gd name="connsiteX2" fmla="*/ 5079836 w 5079836"/>
              <a:gd name="connsiteY2" fmla="*/ 0 h 1805651"/>
              <a:gd name="connsiteX3" fmla="*/ 9922 w 5079836"/>
              <a:gd name="connsiteY3" fmla="*/ 1805651 h 1805651"/>
              <a:gd name="connsiteX4" fmla="*/ 0 w 5079836"/>
              <a:gd name="connsiteY4" fmla="*/ 138896 h 1805651"/>
              <a:gd name="connsiteX0" fmla="*/ 0 w 4970699"/>
              <a:gd name="connsiteY0" fmla="*/ 0 h 1666755"/>
              <a:gd name="connsiteX1" fmla="*/ 4891325 w 4970699"/>
              <a:gd name="connsiteY1" fmla="*/ 704403 h 1666755"/>
              <a:gd name="connsiteX2" fmla="*/ 4970699 w 4970699"/>
              <a:gd name="connsiteY2" fmla="*/ 1170696 h 1666755"/>
              <a:gd name="connsiteX3" fmla="*/ 9922 w 4970699"/>
              <a:gd name="connsiteY3" fmla="*/ 1666755 h 1666755"/>
              <a:gd name="connsiteX4" fmla="*/ 0 w 4970699"/>
              <a:gd name="connsiteY4" fmla="*/ 0 h 1666755"/>
              <a:gd name="connsiteX0" fmla="*/ 0 w 4970699"/>
              <a:gd name="connsiteY0" fmla="*/ 0 h 1666755"/>
              <a:gd name="connsiteX1" fmla="*/ 4871481 w 4970699"/>
              <a:gd name="connsiteY1" fmla="*/ 476216 h 1666755"/>
              <a:gd name="connsiteX2" fmla="*/ 4970699 w 4970699"/>
              <a:gd name="connsiteY2" fmla="*/ 1170696 h 1666755"/>
              <a:gd name="connsiteX3" fmla="*/ 9922 w 4970699"/>
              <a:gd name="connsiteY3" fmla="*/ 1666755 h 1666755"/>
              <a:gd name="connsiteX4" fmla="*/ 0 w 4970699"/>
              <a:gd name="connsiteY4" fmla="*/ 0 h 1666755"/>
              <a:gd name="connsiteX0" fmla="*/ 0 w 4990542"/>
              <a:gd name="connsiteY0" fmla="*/ 396846 h 1190539"/>
              <a:gd name="connsiteX1" fmla="*/ 4891324 w 4990542"/>
              <a:gd name="connsiteY1" fmla="*/ 0 h 1190539"/>
              <a:gd name="connsiteX2" fmla="*/ 4990542 w 4990542"/>
              <a:gd name="connsiteY2" fmla="*/ 694480 h 1190539"/>
              <a:gd name="connsiteX3" fmla="*/ 29765 w 4990542"/>
              <a:gd name="connsiteY3" fmla="*/ 1190539 h 1190539"/>
              <a:gd name="connsiteX4" fmla="*/ 0 w 4990542"/>
              <a:gd name="connsiteY4" fmla="*/ 396846 h 1190539"/>
              <a:gd name="connsiteX0" fmla="*/ 0 w 5238582"/>
              <a:gd name="connsiteY0" fmla="*/ 396846 h 1190539"/>
              <a:gd name="connsiteX1" fmla="*/ 4891324 w 5238582"/>
              <a:gd name="connsiteY1" fmla="*/ 0 h 1190539"/>
              <a:gd name="connsiteX2" fmla="*/ 5238582 w 5238582"/>
              <a:gd name="connsiteY2" fmla="*/ 863140 h 1190539"/>
              <a:gd name="connsiteX3" fmla="*/ 29765 w 5238582"/>
              <a:gd name="connsiteY3" fmla="*/ 1190539 h 1190539"/>
              <a:gd name="connsiteX4" fmla="*/ 0 w 5238582"/>
              <a:gd name="connsiteY4" fmla="*/ 396846 h 1190539"/>
              <a:gd name="connsiteX0" fmla="*/ 0 w 5238582"/>
              <a:gd name="connsiteY0" fmla="*/ 248029 h 1041722"/>
              <a:gd name="connsiteX1" fmla="*/ 5139364 w 5238582"/>
              <a:gd name="connsiteY1" fmla="*/ 0 h 1041722"/>
              <a:gd name="connsiteX2" fmla="*/ 5238582 w 5238582"/>
              <a:gd name="connsiteY2" fmla="*/ 714323 h 1041722"/>
              <a:gd name="connsiteX3" fmla="*/ 29765 w 5238582"/>
              <a:gd name="connsiteY3" fmla="*/ 1041722 h 1041722"/>
              <a:gd name="connsiteX4" fmla="*/ 0 w 5238582"/>
              <a:gd name="connsiteY4" fmla="*/ 248029 h 1041722"/>
              <a:gd name="connsiteX0" fmla="*/ 0 w 5228660"/>
              <a:gd name="connsiteY0" fmla="*/ 248029 h 1041722"/>
              <a:gd name="connsiteX1" fmla="*/ 5129442 w 5228660"/>
              <a:gd name="connsiteY1" fmla="*/ 0 h 1041722"/>
              <a:gd name="connsiteX2" fmla="*/ 5228660 w 5228660"/>
              <a:gd name="connsiteY2" fmla="*/ 714323 h 1041722"/>
              <a:gd name="connsiteX3" fmla="*/ 19843 w 5228660"/>
              <a:gd name="connsiteY3" fmla="*/ 1041722 h 1041722"/>
              <a:gd name="connsiteX4" fmla="*/ 0 w 5228660"/>
              <a:gd name="connsiteY4" fmla="*/ 248029 h 1041722"/>
              <a:gd name="connsiteX0" fmla="*/ 954 w 5229614"/>
              <a:gd name="connsiteY0" fmla="*/ 248029 h 1160776"/>
              <a:gd name="connsiteX1" fmla="*/ 5130396 w 5229614"/>
              <a:gd name="connsiteY1" fmla="*/ 0 h 1160776"/>
              <a:gd name="connsiteX2" fmla="*/ 5229614 w 5229614"/>
              <a:gd name="connsiteY2" fmla="*/ 714323 h 1160776"/>
              <a:gd name="connsiteX3" fmla="*/ 954 w 5229614"/>
              <a:gd name="connsiteY3" fmla="*/ 1160776 h 1160776"/>
              <a:gd name="connsiteX4" fmla="*/ 954 w 5229614"/>
              <a:gd name="connsiteY4" fmla="*/ 248029 h 1160776"/>
              <a:gd name="connsiteX0" fmla="*/ 954 w 5239536"/>
              <a:gd name="connsiteY0" fmla="*/ 248029 h 1160776"/>
              <a:gd name="connsiteX1" fmla="*/ 5130396 w 5239536"/>
              <a:gd name="connsiteY1" fmla="*/ 0 h 1160776"/>
              <a:gd name="connsiteX2" fmla="*/ 5239536 w 5239536"/>
              <a:gd name="connsiteY2" fmla="*/ 1041721 h 1160776"/>
              <a:gd name="connsiteX3" fmla="*/ 954 w 5239536"/>
              <a:gd name="connsiteY3" fmla="*/ 1160776 h 1160776"/>
              <a:gd name="connsiteX4" fmla="*/ 954 w 5239536"/>
              <a:gd name="connsiteY4" fmla="*/ 248029 h 1160776"/>
              <a:gd name="connsiteX0" fmla="*/ 954 w 5368517"/>
              <a:gd name="connsiteY0" fmla="*/ 248029 h 1190538"/>
              <a:gd name="connsiteX1" fmla="*/ 5130396 w 5368517"/>
              <a:gd name="connsiteY1" fmla="*/ 0 h 1190538"/>
              <a:gd name="connsiteX2" fmla="*/ 5368517 w 5368517"/>
              <a:gd name="connsiteY2" fmla="*/ 1190538 h 1190538"/>
              <a:gd name="connsiteX3" fmla="*/ 954 w 5368517"/>
              <a:gd name="connsiteY3" fmla="*/ 1160776 h 1190538"/>
              <a:gd name="connsiteX4" fmla="*/ 954 w 5368517"/>
              <a:gd name="connsiteY4" fmla="*/ 248029 h 1190538"/>
              <a:gd name="connsiteX0" fmla="*/ 954 w 5368517"/>
              <a:gd name="connsiteY0" fmla="*/ 257950 h 1200459"/>
              <a:gd name="connsiteX1" fmla="*/ 5170083 w 5368517"/>
              <a:gd name="connsiteY1" fmla="*/ 0 h 1200459"/>
              <a:gd name="connsiteX2" fmla="*/ 5368517 w 5368517"/>
              <a:gd name="connsiteY2" fmla="*/ 1200459 h 1200459"/>
              <a:gd name="connsiteX3" fmla="*/ 954 w 5368517"/>
              <a:gd name="connsiteY3" fmla="*/ 1170697 h 1200459"/>
              <a:gd name="connsiteX4" fmla="*/ 954 w 5368517"/>
              <a:gd name="connsiteY4" fmla="*/ 257950 h 1200459"/>
              <a:gd name="connsiteX0" fmla="*/ 0 w 5387407"/>
              <a:gd name="connsiteY0" fmla="*/ 198423 h 1200459"/>
              <a:gd name="connsiteX1" fmla="*/ 5188973 w 5387407"/>
              <a:gd name="connsiteY1" fmla="*/ 0 h 1200459"/>
              <a:gd name="connsiteX2" fmla="*/ 5387407 w 5387407"/>
              <a:gd name="connsiteY2" fmla="*/ 1200459 h 1200459"/>
              <a:gd name="connsiteX3" fmla="*/ 19844 w 5387407"/>
              <a:gd name="connsiteY3" fmla="*/ 1170697 h 1200459"/>
              <a:gd name="connsiteX4" fmla="*/ 0 w 5387407"/>
              <a:gd name="connsiteY4" fmla="*/ 198423 h 1200459"/>
              <a:gd name="connsiteX0" fmla="*/ 1002091 w 5367572"/>
              <a:gd name="connsiteY0" fmla="*/ 148818 h 1200459"/>
              <a:gd name="connsiteX1" fmla="*/ 5169138 w 5367572"/>
              <a:gd name="connsiteY1" fmla="*/ 0 h 1200459"/>
              <a:gd name="connsiteX2" fmla="*/ 5367572 w 5367572"/>
              <a:gd name="connsiteY2" fmla="*/ 1200459 h 1200459"/>
              <a:gd name="connsiteX3" fmla="*/ 9 w 5367572"/>
              <a:gd name="connsiteY3" fmla="*/ 1170697 h 1200459"/>
              <a:gd name="connsiteX4" fmla="*/ 1002091 w 5367572"/>
              <a:gd name="connsiteY4" fmla="*/ 148818 h 1200459"/>
              <a:gd name="connsiteX0" fmla="*/ 954 w 4366435"/>
              <a:gd name="connsiteY0" fmla="*/ 148818 h 1200459"/>
              <a:gd name="connsiteX1" fmla="*/ 4168001 w 4366435"/>
              <a:gd name="connsiteY1" fmla="*/ 0 h 1200459"/>
              <a:gd name="connsiteX2" fmla="*/ 4366435 w 4366435"/>
              <a:gd name="connsiteY2" fmla="*/ 1200459 h 1200459"/>
              <a:gd name="connsiteX3" fmla="*/ 955 w 4366435"/>
              <a:gd name="connsiteY3" fmla="*/ 853220 h 1200459"/>
              <a:gd name="connsiteX4" fmla="*/ 954 w 4366435"/>
              <a:gd name="connsiteY4" fmla="*/ 148818 h 1200459"/>
              <a:gd name="connsiteX0" fmla="*/ 954 w 4336670"/>
              <a:gd name="connsiteY0" fmla="*/ 148818 h 962351"/>
              <a:gd name="connsiteX1" fmla="*/ 4168001 w 4336670"/>
              <a:gd name="connsiteY1" fmla="*/ 0 h 962351"/>
              <a:gd name="connsiteX2" fmla="*/ 4336670 w 4336670"/>
              <a:gd name="connsiteY2" fmla="*/ 962351 h 962351"/>
              <a:gd name="connsiteX3" fmla="*/ 955 w 4336670"/>
              <a:gd name="connsiteY3" fmla="*/ 853220 h 962351"/>
              <a:gd name="connsiteX4" fmla="*/ 954 w 4336670"/>
              <a:gd name="connsiteY4" fmla="*/ 148818 h 962351"/>
              <a:gd name="connsiteX0" fmla="*/ 10359 w 4346075"/>
              <a:gd name="connsiteY0" fmla="*/ 148818 h 962351"/>
              <a:gd name="connsiteX1" fmla="*/ 4177406 w 4346075"/>
              <a:gd name="connsiteY1" fmla="*/ 0 h 962351"/>
              <a:gd name="connsiteX2" fmla="*/ 4346075 w 4346075"/>
              <a:gd name="connsiteY2" fmla="*/ 962351 h 962351"/>
              <a:gd name="connsiteX3" fmla="*/ 439 w 4346075"/>
              <a:gd name="connsiteY3" fmla="*/ 942511 h 962351"/>
              <a:gd name="connsiteX4" fmla="*/ 10359 w 4346075"/>
              <a:gd name="connsiteY4" fmla="*/ 148818 h 96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075" h="962351">
                <a:moveTo>
                  <a:pt x="10359" y="148818"/>
                </a:moveTo>
                <a:lnTo>
                  <a:pt x="4177406" y="0"/>
                </a:lnTo>
                <a:lnTo>
                  <a:pt x="4346075" y="962351"/>
                </a:lnTo>
                <a:lnTo>
                  <a:pt x="439" y="942511"/>
                </a:lnTo>
                <a:cubicBezTo>
                  <a:pt x="-2868" y="386926"/>
                  <a:pt x="13666" y="704403"/>
                  <a:pt x="10359" y="148818"/>
                </a:cubicBezTo>
                <a:close/>
              </a:path>
            </a:pathLst>
          </a:custGeom>
          <a:solidFill>
            <a:srgbClr val="359C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20" y="6347963"/>
            <a:ext cx="3321425" cy="2685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0400" y="6297942"/>
            <a:ext cx="2946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 cap="none">
          <a:solidFill>
            <a:srgbClr val="5E6062"/>
          </a:solidFill>
          <a:latin typeface="Klavik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law.allard.ubc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mailto:jon_festinger@thecdm.ca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iplaw.allard.ubc.ca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jon.festinger@ubc.ca" TargetMode="External"/><Relationship Id="rId2" Type="http://schemas.openxmlformats.org/officeDocument/2006/relationships/hyperlink" Target="http://cms.ubc.c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on_festinger@thecdm.c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3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3.xml"/><Relationship Id="rId15" Type="http://schemas.openxmlformats.org/officeDocument/2006/relationships/customXml" Target="../ink/ink4.xml"/><Relationship Id="rId4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55686" y="261257"/>
            <a:ext cx="8042050" cy="1151907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rgbClr val="FFFF00"/>
                </a:solidFill>
                <a:cs typeface="OCR A Std"/>
              </a:rPr>
            </a:br>
            <a:r>
              <a:rPr lang="en-US" b="1" dirty="0">
                <a:solidFill>
                  <a:schemeClr val="bg1"/>
                </a:solidFill>
                <a:cs typeface="OCR A Std"/>
              </a:rPr>
              <a:t>Intellectual Property Law</a:t>
            </a:r>
            <a:r>
              <a:rPr lang="en-US" b="1" dirty="0">
                <a:solidFill>
                  <a:srgbClr val="FF0000"/>
                </a:solidFill>
                <a:cs typeface="OCR A Std"/>
              </a:rPr>
              <a:t>: </a:t>
            </a:r>
            <a:r>
              <a:rPr lang="en-US" b="1" dirty="0">
                <a:solidFill>
                  <a:srgbClr val="FFFF00"/>
                </a:solidFill>
                <a:cs typeface="OCR A Std"/>
              </a:rPr>
              <a:t> </a:t>
            </a:r>
            <a:br>
              <a:rPr lang="en-US" b="1" dirty="0">
                <a:solidFill>
                  <a:srgbClr val="FFFF00"/>
                </a:solidFill>
                <a:cs typeface="OCR A Std"/>
              </a:rPr>
            </a:br>
            <a:r>
              <a:rPr lang="en-US" b="1" dirty="0">
                <a:solidFill>
                  <a:schemeClr val="bg1"/>
                </a:solidFill>
                <a:cs typeface="OCR A Std"/>
              </a:rPr>
              <a:t>Introducing the Course </a:t>
            </a:r>
            <a:br>
              <a:rPr lang="en-US" dirty="0"/>
            </a:b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55686" y="1793174"/>
            <a:ext cx="7958922" cy="4144487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600" b="1" dirty="0">
                <a:solidFill>
                  <a:srgbClr val="FFFF00"/>
                </a:solidFill>
                <a:cs typeface="Lucida Console"/>
              </a:rPr>
              <a:t>Week </a:t>
            </a:r>
            <a:r>
              <a:rPr lang="en-US" sz="2600" b="1" dirty="0">
                <a:solidFill>
                  <a:srgbClr val="FF0000"/>
                </a:solidFill>
                <a:cs typeface="Lucida Console"/>
              </a:rPr>
              <a:t>1</a:t>
            </a:r>
            <a:r>
              <a:rPr lang="en-US" sz="2600" b="1" dirty="0">
                <a:solidFill>
                  <a:srgbClr val="FFFF00"/>
                </a:solidFill>
                <a:cs typeface="Lucida Console"/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600" b="1" dirty="0">
                <a:solidFill>
                  <a:srgbClr val="FFFF00"/>
                </a:solidFill>
                <a:cs typeface="Lucida Console"/>
              </a:rPr>
              <a:t>LAW 422 001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600" b="1" dirty="0">
                <a:solidFill>
                  <a:srgbClr val="FFFF00"/>
                </a:solidFill>
                <a:cs typeface="Lucida Console"/>
              </a:rPr>
              <a:t>Intellectual Property Law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600" b="1" dirty="0">
                <a:solidFill>
                  <a:srgbClr val="FFFF00"/>
                </a:solidFill>
                <a:cs typeface="Lucida Console"/>
              </a:rPr>
              <a:t>Allard School of Law, UBC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600" b="1" dirty="0">
                <a:solidFill>
                  <a:srgbClr val="FFFF00"/>
                </a:solidFill>
                <a:cs typeface="Lucida Console"/>
              </a:rPr>
              <a:t>Fall, 2021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900" dirty="0">
                <a:solidFill>
                  <a:srgbClr val="FFFFFF"/>
                </a:solidFill>
                <a:cs typeface="Lucida Console"/>
              </a:rPr>
              <a:t>Jon Festinger Q.C.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FFFFFF"/>
                </a:solidFill>
                <a:cs typeface="Lucida Console"/>
              </a:rPr>
              <a:t>Centre for Digital Media</a:t>
            </a:r>
          </a:p>
          <a:p>
            <a:pPr marL="0" indent="0">
              <a:buNone/>
            </a:pPr>
            <a:r>
              <a:rPr lang="en-CA" sz="1900" dirty="0">
                <a:solidFill>
                  <a:srgbClr val="FFFFFF"/>
                </a:solidFill>
                <a:cs typeface="Lucida Console"/>
              </a:rPr>
              <a:t>QMUL School of Law (CCLS)</a:t>
            </a:r>
          </a:p>
          <a:p>
            <a:pPr marL="0" indent="0">
              <a:buNone/>
            </a:pPr>
            <a:r>
              <a:rPr lang="en-CA" sz="1900" dirty="0">
                <a:solidFill>
                  <a:srgbClr val="FFFFFF"/>
                </a:solidFill>
                <a:cs typeface="Lucida Console"/>
              </a:rPr>
              <a:t>Whiteboard Law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FFFF00"/>
                </a:solidFill>
                <a:cs typeface="Lucida Console"/>
                <a:hlinkClick r:id="rId3"/>
              </a:rPr>
              <a:t>http://commlaw.allard.ubc</a:t>
            </a:r>
            <a:r>
              <a:rPr lang="en-US" sz="1900" dirty="0">
                <a:solidFill>
                  <a:srgbClr val="FFFF00"/>
                </a:solidFill>
                <a:cs typeface="Lucida Console"/>
              </a:rPr>
              <a:t> 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FFFFFF"/>
                </a:solidFill>
                <a:cs typeface="Lucida Console"/>
              </a:rPr>
              <a:t>@</a:t>
            </a:r>
            <a:r>
              <a:rPr lang="en-US" sz="1900" dirty="0" err="1">
                <a:solidFill>
                  <a:srgbClr val="FFFFFF"/>
                </a:solidFill>
                <a:cs typeface="Lucida Console"/>
              </a:rPr>
              <a:t>jonfestinger</a:t>
            </a:r>
            <a:endParaRPr lang="en-US" sz="1900" dirty="0">
              <a:solidFill>
                <a:srgbClr val="FFFFFF"/>
              </a:solidFill>
              <a:cs typeface="Lucida Console"/>
            </a:endParaRPr>
          </a:p>
          <a:p>
            <a:pPr marL="0" indent="0">
              <a:buNone/>
            </a:pPr>
            <a:r>
              <a:rPr lang="en-US" sz="1900" dirty="0">
                <a:solidFill>
                  <a:srgbClr val="FFFF00"/>
                </a:solidFill>
                <a:cs typeface="Lucida Console"/>
                <a:hlinkClick r:id="rId4"/>
              </a:rPr>
              <a:t>jon_festinger@thecdm.ca</a:t>
            </a:r>
            <a:endParaRPr lang="en-US" sz="1900" dirty="0">
              <a:solidFill>
                <a:srgbClr val="FFFF00"/>
              </a:solidFill>
              <a:cs typeface="Lucida Console"/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3" descr="JF.png">
            <a:extLst>
              <a:ext uri="{FF2B5EF4-FFF2-40B4-BE49-F238E27FC236}">
                <a16:creationId xmlns:a16="http://schemas.microsoft.com/office/drawing/2014/main" id="{52C6527D-1855-3E4C-B033-779C7409E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2429" y="3631800"/>
            <a:ext cx="2384718" cy="185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79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30629" y="1946468"/>
            <a:ext cx="8875231" cy="37796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Logistics</a:t>
            </a:r>
            <a:endParaRPr lang="en-US" sz="14500" dirty="0"/>
          </a:p>
        </p:txBody>
      </p:sp>
    </p:spTree>
    <p:extLst>
      <p:ext uri="{BB962C8B-B14F-4D97-AF65-F5344CB8AC3E}">
        <p14:creationId xmlns:p14="http://schemas.microsoft.com/office/powerpoint/2010/main" val="2288738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760" y="48801"/>
            <a:ext cx="7744845" cy="101600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  <a:latin typeface="+mn-lt"/>
              </a:rPr>
              <a:t>Me </a:t>
            </a:r>
            <a:r>
              <a:rPr lang="en-US" sz="5400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sz="5400" dirty="0">
                <a:solidFill>
                  <a:srgbClr val="FFFF00"/>
                </a:solidFill>
                <a:latin typeface="+mn-lt"/>
              </a:rPr>
              <a:t>IP history</a:t>
            </a:r>
            <a:r>
              <a:rPr lang="en-US" sz="5400" dirty="0">
                <a:solidFill>
                  <a:srgbClr val="FF0000"/>
                </a:solidFill>
                <a:latin typeface="+mn-lt"/>
              </a:rPr>
              <a:t>?</a:t>
            </a:r>
            <a:r>
              <a:rPr lang="en-US" sz="5400" dirty="0">
                <a:solidFill>
                  <a:schemeClr val="bg1"/>
                </a:solidFill>
                <a:latin typeface="+mn-lt"/>
              </a:rPr>
              <a:t>)</a:t>
            </a:r>
          </a:p>
        </p:txBody>
      </p:sp>
      <p:pic>
        <p:nvPicPr>
          <p:cNvPr id="5" name="Content Placeholder 3" descr="Screen Shot 2016-09-05 at 7.48.35 PM.png">
            <a:extLst>
              <a:ext uri="{FF2B5EF4-FFF2-40B4-BE49-F238E27FC236}">
                <a16:creationId xmlns:a16="http://schemas.microsoft.com/office/drawing/2014/main" id="{41353E33-6609-A54D-BE99-3AB28572779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7"/>
          <a:stretch/>
        </p:blipFill>
        <p:spPr>
          <a:xfrm>
            <a:off x="5565651" y="1371187"/>
            <a:ext cx="2161030" cy="205781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9E8B19-B8C1-B748-948E-3D235E70D5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760" y="1371187"/>
            <a:ext cx="2775533" cy="2075245"/>
          </a:xfrm>
          <a:prstGeom prst="rect">
            <a:avLst/>
          </a:prstGeom>
        </p:spPr>
      </p:pic>
      <p:pic>
        <p:nvPicPr>
          <p:cNvPr id="7" name="Content Placeholder 3" descr="images.jpg">
            <a:extLst>
              <a:ext uri="{FF2B5EF4-FFF2-40B4-BE49-F238E27FC236}">
                <a16:creationId xmlns:a16="http://schemas.microsoft.com/office/drawing/2014/main" id="{304F2FB9-AC8F-3B42-84A2-7663B23A3D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757" y="3752818"/>
            <a:ext cx="2915114" cy="2075245"/>
          </a:xfrm>
          <a:prstGeom prst="rect">
            <a:avLst/>
          </a:prstGeom>
        </p:spPr>
      </p:pic>
      <p:pic>
        <p:nvPicPr>
          <p:cNvPr id="8" name="Picture 7" descr="imgres.jpg">
            <a:extLst>
              <a:ext uri="{FF2B5EF4-FFF2-40B4-BE49-F238E27FC236}">
                <a16:creationId xmlns:a16="http://schemas.microsoft.com/office/drawing/2014/main" id="{EAEDE816-77F9-654C-B9EC-96915232E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9226" y="3921956"/>
            <a:ext cx="2913879" cy="217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18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.jp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87" b="-1487"/>
          <a:stretch/>
        </p:blipFill>
        <p:spPr>
          <a:xfrm>
            <a:off x="2523293" y="0"/>
            <a:ext cx="4295478" cy="5913010"/>
          </a:xfrm>
        </p:spPr>
      </p:pic>
    </p:spTree>
    <p:extLst>
      <p:ext uri="{BB962C8B-B14F-4D97-AF65-F5344CB8AC3E}">
        <p14:creationId xmlns:p14="http://schemas.microsoft.com/office/powerpoint/2010/main" val="442370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73" b="-1386"/>
          <a:stretch/>
        </p:blipFill>
        <p:spPr>
          <a:xfrm>
            <a:off x="2666593" y="601586"/>
            <a:ext cx="3544202" cy="521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92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6-09-05 at 11.20.34 PM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11" r="-7040"/>
          <a:stretch/>
        </p:blipFill>
        <p:spPr>
          <a:xfrm>
            <a:off x="994430" y="851319"/>
            <a:ext cx="7155139" cy="4459493"/>
          </a:xfrm>
        </p:spPr>
      </p:pic>
    </p:spTree>
    <p:extLst>
      <p:ext uri="{BB962C8B-B14F-4D97-AF65-F5344CB8AC3E}">
        <p14:creationId xmlns:p14="http://schemas.microsoft.com/office/powerpoint/2010/main" val="3061367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an, monitor, front, water&#10;&#10;Description automatically generated">
            <a:extLst>
              <a:ext uri="{FF2B5EF4-FFF2-40B4-BE49-F238E27FC236}">
                <a16:creationId xmlns:a16="http://schemas.microsoft.com/office/drawing/2014/main" id="{37452D2B-60A3-5341-AF76-5269794C28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152" y="895350"/>
            <a:ext cx="7473696" cy="467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07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77FB8A9F-3746-084D-A3EA-6EF254ABD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107" y="564878"/>
            <a:ext cx="3241786" cy="510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97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272B4-9386-2D45-B3A3-99B08518A1D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757548"/>
            <a:ext cx="8229600" cy="39685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rgbClr val="FFFF00"/>
                </a:solidFill>
              </a:rPr>
              <a:t>Favorite Intellectual Property 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(current or all-time)</a:t>
            </a:r>
            <a:r>
              <a:rPr lang="en-US" sz="6000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168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tuffed toy&#10;&#10;Description automatically generated">
            <a:extLst>
              <a:ext uri="{FF2B5EF4-FFF2-40B4-BE49-F238E27FC236}">
                <a16:creationId xmlns:a16="http://schemas.microsoft.com/office/drawing/2014/main" id="{CCB3D5A8-A033-164A-854A-FE7C5B5F35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214" y="1070903"/>
            <a:ext cx="7333571" cy="411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33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9CB97F-3308-5540-A9CF-AF43490516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434" y="115614"/>
            <a:ext cx="3689131" cy="567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60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4F404-3C6E-4B47-90C1-FD598080E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866"/>
            <a:ext cx="8229600" cy="1016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Today’s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5F764-E48E-8647-BB27-6FE11AC2958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1. Introductions (instructor and class)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2. Syllabus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3. Introduction of course material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4. Exercise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498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226C6E7-2DD6-F648-A140-F6AF3CC12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227" y="1513489"/>
            <a:ext cx="3605049" cy="360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59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32CEFF-23E8-8740-BD1B-B59C2EF2A3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760" y="665018"/>
            <a:ext cx="3878480" cy="4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03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ace car on a track&#10;&#10;Description automatically generated with medium confidence">
            <a:extLst>
              <a:ext uri="{FF2B5EF4-FFF2-40B4-BE49-F238E27FC236}">
                <a16:creationId xmlns:a16="http://schemas.microsoft.com/office/drawing/2014/main" id="{F15EF0DE-298B-734A-B9E7-8D9ADC8E34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607" y="336331"/>
            <a:ext cx="6894786" cy="517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96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C1DABB-B205-2149-91A5-6FBB1A038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697" y="694592"/>
            <a:ext cx="4172606" cy="485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51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6BB10A-450B-C941-BD20-FB8F13ED97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579" y="959413"/>
            <a:ext cx="7966841" cy="448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14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38796"/>
            <a:ext cx="8229600" cy="41754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chemeClr val="bg1"/>
                </a:solidFill>
              </a:rPr>
              <a:t>Now </a:t>
            </a:r>
          </a:p>
          <a:p>
            <a:pPr marL="0" indent="0" algn="ctr">
              <a:buNone/>
            </a:pPr>
            <a:r>
              <a:rPr lang="en-US" sz="9600" dirty="0">
                <a:solidFill>
                  <a:srgbClr val="FFFF00"/>
                </a:solidFill>
              </a:rPr>
              <a:t>You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67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59D90-0CBB-5440-A6A1-DBFBFA561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Entirely optional but please</a:t>
            </a:r>
            <a:r>
              <a:rPr lang="en-US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965A4-4843-3541-A8D1-F081797628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016000"/>
            <a:ext cx="8229600" cy="491183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600" dirty="0">
                <a:solidFill>
                  <a:srgbClr val="FFFF00"/>
                </a:solidFill>
              </a:rPr>
              <a:t>…</a:t>
            </a:r>
            <a:r>
              <a:rPr lang="en-US" sz="3600" dirty="0">
                <a:solidFill>
                  <a:schemeClr val="bg1"/>
                </a:solidFill>
              </a:rPr>
              <a:t>email me a short bio of yourself referencing: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Anything at all you want to say about yourself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Your academic interests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What you might like to get out of this course   (I.E., interest in a type of patent, or a copyright issue etc.)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3600" b="1" dirty="0">
                <a:solidFill>
                  <a:srgbClr val="FFFF00"/>
                </a:solidFill>
              </a:rPr>
              <a:t>Favorite Intellectual Property </a:t>
            </a:r>
            <a:r>
              <a:rPr lang="en-US" sz="3600" b="1" dirty="0">
                <a:solidFill>
                  <a:schemeClr val="bg1"/>
                </a:solidFill>
              </a:rPr>
              <a:t>(</a:t>
            </a:r>
            <a:r>
              <a:rPr lang="en-US" sz="3600" b="1" dirty="0" err="1">
                <a:solidFill>
                  <a:srgbClr val="FFFF00"/>
                </a:solidFill>
              </a:rPr>
              <a:t>ies</a:t>
            </a:r>
            <a:r>
              <a:rPr lang="en-US" sz="3600" b="1" dirty="0">
                <a:solidFill>
                  <a:schemeClr val="bg1"/>
                </a:solidFill>
              </a:rPr>
              <a:t>)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-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current or all-time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02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CEE7D-0163-A043-A052-E5EFC53E4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2370"/>
            <a:ext cx="8229600" cy="1016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Course Website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96FC9A9-00B3-0B4D-B3D7-1D8E9602401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411" y="1098550"/>
            <a:ext cx="5263177" cy="436721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989A6C-50D6-9643-87A2-AE6D6C5ECC0B}"/>
              </a:ext>
            </a:extLst>
          </p:cNvPr>
          <p:cNvSpPr txBox="1"/>
          <p:nvPr/>
        </p:nvSpPr>
        <p:spPr>
          <a:xfrm>
            <a:off x="4285210" y="5585474"/>
            <a:ext cx="4401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3"/>
              </a:rPr>
              <a:t>https://iplaw.allard.ubc.ca/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93378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E8F00E-0E5C-5B41-A797-C3B570476D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433911"/>
            <a:ext cx="8229600" cy="3766705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PLEASE </a:t>
            </a:r>
          </a:p>
          <a:p>
            <a:pPr marL="0" indent="0" algn="ctr">
              <a:buNone/>
            </a:pPr>
            <a:r>
              <a:rPr lang="en-US" sz="9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SIGN UP</a:t>
            </a:r>
          </a:p>
        </p:txBody>
      </p:sp>
    </p:spTree>
    <p:extLst>
      <p:ext uri="{BB962C8B-B14F-4D97-AF65-F5344CB8AC3E}">
        <p14:creationId xmlns:p14="http://schemas.microsoft.com/office/powerpoint/2010/main" val="1769218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94833"/>
          </a:xfrm>
        </p:spPr>
        <p:txBody>
          <a:bodyPr>
            <a:noAutofit/>
          </a:bodyPr>
          <a:lstStyle/>
          <a:p>
            <a:br>
              <a:rPr lang="en-US" b="1" dirty="0">
                <a:latin typeface="+mn-lt"/>
              </a:rPr>
            </a:br>
            <a:r>
              <a:rPr lang="en-US" b="1" dirty="0">
                <a:solidFill>
                  <a:srgbClr val="FFFF00"/>
                </a:solidFill>
                <a:latin typeface="+mn-lt"/>
              </a:rPr>
              <a:t>For </a:t>
            </a:r>
            <a:r>
              <a:rPr lang="en-CA" b="1" dirty="0">
                <a:solidFill>
                  <a:srgbClr val="FFFF00"/>
                </a:solidFill>
                <a:latin typeface="+mn-lt"/>
              </a:rPr>
              <a:t>full privileges on the website </a:t>
            </a:r>
            <a:br>
              <a:rPr lang="en-CA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8600" y="1135117"/>
            <a:ext cx="8686800" cy="5129049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CA" sz="3200" dirty="0">
                <a:solidFill>
                  <a:schemeClr val="bg1"/>
                </a:solidFill>
                <a:latin typeface="+mn-lt"/>
              </a:rPr>
              <a:t>1. Please create an account at </a:t>
            </a:r>
            <a:r>
              <a:rPr lang="en-CA" sz="3200" dirty="0">
                <a:solidFill>
                  <a:schemeClr val="bg1"/>
                </a:solidFill>
                <a:latin typeface="+mn-lt"/>
                <a:hlinkClick r:id="rId2"/>
              </a:rPr>
              <a:t>http://cms.ubc.ca/</a:t>
            </a:r>
            <a:r>
              <a:rPr lang="en-CA" sz="3200" dirty="0">
                <a:solidFill>
                  <a:schemeClr val="bg1"/>
                </a:solidFill>
                <a:latin typeface="+mn-lt"/>
              </a:rPr>
              <a:t> using your CWL.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CA" sz="3200" dirty="0">
                <a:solidFill>
                  <a:schemeClr val="bg1"/>
                </a:solidFill>
                <a:latin typeface="+mn-lt"/>
              </a:rPr>
              <a:t>2. Once you create an account and sign in at </a:t>
            </a:r>
            <a:r>
              <a:rPr lang="en-CA" sz="3200" dirty="0">
                <a:solidFill>
                  <a:schemeClr val="bg1"/>
                </a:solidFill>
                <a:latin typeface="+mn-lt"/>
                <a:hlinkClick r:id="rId2"/>
              </a:rPr>
              <a:t>http://cms.ubc.ca/</a:t>
            </a:r>
            <a:r>
              <a:rPr lang="en-CA" sz="3200" dirty="0">
                <a:solidFill>
                  <a:schemeClr val="bg1"/>
                </a:solidFill>
                <a:latin typeface="+mn-lt"/>
              </a:rPr>
              <a:t> you can click your name in the top right. Halfway down the following page will be your WordPress email address.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CA" sz="3200" dirty="0">
                <a:solidFill>
                  <a:schemeClr val="bg1"/>
                </a:solidFill>
                <a:latin typeface="+mn-lt"/>
              </a:rPr>
              <a:t>3. Send me your WordPress email address at </a:t>
            </a:r>
            <a:r>
              <a:rPr lang="en-CA" sz="3200" dirty="0">
                <a:solidFill>
                  <a:schemeClr val="bg1"/>
                </a:solidFill>
                <a:latin typeface="+mn-lt"/>
                <a:hlinkClick r:id="rId3"/>
              </a:rPr>
              <a:t>jon.festinger@ubc.ca</a:t>
            </a:r>
            <a:r>
              <a:rPr lang="en-CA" sz="3200" dirty="0">
                <a:solidFill>
                  <a:schemeClr val="bg1"/>
                </a:solidFill>
                <a:latin typeface="+mn-lt"/>
              </a:rPr>
              <a:t>  or at </a:t>
            </a:r>
            <a:r>
              <a:rPr lang="en-CA" sz="3200" dirty="0">
                <a:solidFill>
                  <a:schemeClr val="bg1"/>
                </a:solidFill>
                <a:latin typeface="+mn-lt"/>
                <a:hlinkClick r:id="rId4"/>
              </a:rPr>
              <a:t>jon_festinger@thecdm.ca</a:t>
            </a:r>
            <a:r>
              <a:rPr lang="en-CA" sz="3200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CA" sz="3200" dirty="0">
                <a:solidFill>
                  <a:schemeClr val="bg1"/>
                </a:solidFill>
                <a:latin typeface="+mn-lt"/>
              </a:rPr>
              <a:t>4. Then, I will invite you to participate with authoring privileges via your WordPress email address.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859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315885"/>
            <a:ext cx="8229600" cy="5552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FFFFFF"/>
                </a:solidFill>
              </a:rPr>
              <a:t>No, we will not spend the whole three hours</a:t>
            </a:r>
            <a:r>
              <a:rPr lang="is-IS" sz="3200" dirty="0">
                <a:solidFill>
                  <a:srgbClr val="FFFF00"/>
                </a:solidFill>
              </a:rPr>
              <a:t>…</a:t>
            </a:r>
          </a:p>
          <a:p>
            <a:pPr marL="0" indent="0" algn="ctr">
              <a:buNone/>
            </a:pPr>
            <a:r>
              <a:rPr lang="is-IS" sz="3200" dirty="0">
                <a:solidFill>
                  <a:srgbClr val="FFFF00"/>
                </a:solidFill>
              </a:rPr>
              <a:t>Maybe an hour and a half</a:t>
            </a:r>
            <a:r>
              <a:rPr lang="is-IS" sz="3200" dirty="0">
                <a:solidFill>
                  <a:srgbClr val="FF0000"/>
                </a:solidFill>
              </a:rPr>
              <a:t>...</a:t>
            </a:r>
          </a:p>
          <a:p>
            <a:pPr marL="0" indent="0">
              <a:buNone/>
            </a:pPr>
            <a:endParaRPr lang="is-IS" sz="3200" dirty="0">
              <a:solidFill>
                <a:srgbClr val="FFFF00"/>
              </a:solidFill>
            </a:endParaRPr>
          </a:p>
        </p:txBody>
      </p:sp>
      <p:pic>
        <p:nvPicPr>
          <p:cNvPr id="4" name="Picture 3" descr="A picture containing object, clock, meter&#10;&#10;Description automatically generated">
            <a:extLst>
              <a:ext uri="{FF2B5EF4-FFF2-40B4-BE49-F238E27FC236}">
                <a16:creationId xmlns:a16="http://schemas.microsoft.com/office/drawing/2014/main" id="{272861CD-0A6E-C14B-93F1-7B05FD96BD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908" y="2006600"/>
            <a:ext cx="2708184" cy="329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5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50" y="18693"/>
            <a:ext cx="7795549" cy="961618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FFFF00"/>
                </a:solidFill>
                <a:latin typeface="+mn-lt"/>
              </a:rPr>
              <a:t>Why post?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80829"/>
            <a:ext cx="8686800" cy="4737163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14400" dirty="0">
                <a:solidFill>
                  <a:schemeClr val="bg1"/>
                </a:solidFill>
                <a:latin typeface="+mn-lt"/>
                <a:cs typeface="Lucida Console"/>
              </a:rPr>
              <a:t>Engaging and engaging others is the key.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14400" dirty="0">
                <a:solidFill>
                  <a:schemeClr val="bg1"/>
                </a:solidFill>
                <a:latin typeface="+mn-lt"/>
                <a:cs typeface="Lucida Console"/>
              </a:rPr>
              <a:t>Because you don’t love speaking up in class.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14400" dirty="0">
                <a:solidFill>
                  <a:schemeClr val="bg1"/>
                </a:solidFill>
                <a:latin typeface="+mn-lt"/>
                <a:cs typeface="Lucida Console"/>
              </a:rPr>
              <a:t>Because you just saw or realized something, and you’ll never remember it unless you post it now.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14400" dirty="0">
                <a:solidFill>
                  <a:schemeClr val="bg1"/>
                </a:solidFill>
                <a:latin typeface="+mn-lt"/>
                <a:cs typeface="Lucida Console"/>
              </a:rPr>
              <a:t>       # </a:t>
            </a:r>
            <a:r>
              <a:rPr lang="en-US" sz="14400" dirty="0" err="1">
                <a:solidFill>
                  <a:schemeClr val="bg1"/>
                </a:solidFill>
                <a:latin typeface="+mn-lt"/>
                <a:cs typeface="Lucida Console"/>
              </a:rPr>
              <a:t>AllardIPLaw</a:t>
            </a:r>
            <a:r>
              <a:rPr lang="en-US" sz="14400" dirty="0">
                <a:solidFill>
                  <a:schemeClr val="bg1"/>
                </a:solidFill>
                <a:latin typeface="+mn-lt"/>
                <a:cs typeface="Lucida Console"/>
              </a:rPr>
              <a:t> </a:t>
            </a:r>
            <a:endParaRPr lang="en-US" sz="14400" dirty="0">
              <a:solidFill>
                <a:srgbClr val="00B0F0"/>
              </a:solidFill>
              <a:latin typeface="+mn-lt"/>
              <a:cs typeface="Lucida Console"/>
            </a:endParaRPr>
          </a:p>
          <a:p>
            <a:pPr marL="457200" indent="-457200">
              <a:buAutoNum type="arabicPeriod"/>
            </a:pPr>
            <a:endParaRPr lang="en-US" sz="4000" dirty="0">
              <a:solidFill>
                <a:schemeClr val="bg1"/>
              </a:solidFill>
              <a:latin typeface="+mn-lt"/>
              <a:cs typeface="Lucida Console"/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latin typeface="+mn-lt"/>
                <a:cs typeface="Lucida Console"/>
              </a:rPr>
              <a:t>    </a:t>
            </a:r>
            <a:endParaRPr lang="en-US" sz="4000" dirty="0">
              <a:solidFill>
                <a:srgbClr val="FFFF00"/>
              </a:solidFill>
              <a:latin typeface="+mn-lt"/>
              <a:cs typeface="Lucida Console"/>
            </a:endParaRPr>
          </a:p>
        </p:txBody>
      </p:sp>
      <p:pic>
        <p:nvPicPr>
          <p:cNvPr id="7" name="Picture 6" descr="Twitter_Logo_White_On_Blu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300" y="5372021"/>
            <a:ext cx="612725" cy="61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458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50" y="18692"/>
            <a:ext cx="7795549" cy="1314807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+mn-lt"/>
              </a:rPr>
              <a:t>Tips</a:t>
            </a:r>
            <a:r>
              <a:rPr lang="en-US" sz="6000" b="1" dirty="0">
                <a:solidFill>
                  <a:schemeClr val="bg1"/>
                </a:solidFill>
                <a:latin typeface="+mn-lt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714499"/>
            <a:ext cx="8686800" cy="42034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  <a:latin typeface="+mn-lt"/>
                <a:cs typeface="Lucida Console"/>
              </a:rPr>
              <a:t>Don’t feel your posts have to be perfect. </a:t>
            </a:r>
            <a:r>
              <a:rPr lang="en-US" sz="6000" dirty="0">
                <a:solidFill>
                  <a:srgbClr val="FFFF00"/>
                </a:solidFill>
                <a:latin typeface="+mn-lt"/>
                <a:cs typeface="Lucida Console"/>
              </a:rPr>
              <a:t>Engaging and engaging others is the key</a:t>
            </a:r>
            <a:r>
              <a:rPr lang="en-US" sz="6000" dirty="0">
                <a:solidFill>
                  <a:schemeClr val="bg1"/>
                </a:solidFill>
                <a:latin typeface="+mn-lt"/>
                <a:cs typeface="Lucida Console"/>
              </a:rPr>
              <a:t>.</a:t>
            </a:r>
          </a:p>
          <a:p>
            <a:pPr marL="0" indent="0">
              <a:buNone/>
            </a:pPr>
            <a:endParaRPr lang="en-US" sz="4800" dirty="0">
              <a:solidFill>
                <a:schemeClr val="bg1"/>
              </a:solidFill>
              <a:latin typeface="+mn-lt"/>
              <a:cs typeface="Lucida Console"/>
            </a:endParaRPr>
          </a:p>
        </p:txBody>
      </p:sp>
    </p:spTree>
    <p:extLst>
      <p:ext uri="{BB962C8B-B14F-4D97-AF65-F5344CB8AC3E}">
        <p14:creationId xmlns:p14="http://schemas.microsoft.com/office/powerpoint/2010/main" val="4160632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15044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Anything </a:t>
            </a:r>
            <a:r>
              <a:rPr lang="en-US" sz="4400" b="1" dirty="0">
                <a:solidFill>
                  <a:schemeClr val="bg1"/>
                </a:solidFill>
              </a:rPr>
              <a:t>&amp;</a:t>
            </a:r>
            <a:r>
              <a:rPr lang="en-US" sz="4400" b="1" dirty="0">
                <a:solidFill>
                  <a:srgbClr val="FFFF00"/>
                </a:solidFill>
              </a:rPr>
              <a:t> everything </a:t>
            </a:r>
            <a:r>
              <a:rPr lang="en-US" sz="4400" b="1" dirty="0">
                <a:solidFill>
                  <a:srgbClr val="92D050"/>
                </a:solidFill>
              </a:rPr>
              <a:t>can be done via email</a:t>
            </a:r>
            <a:r>
              <a:rPr lang="en-US" sz="4400" b="1" dirty="0">
                <a:solidFill>
                  <a:srgbClr val="FFFF00"/>
                </a:solidFill>
              </a:rPr>
              <a:t> if you prefer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426" y="2066307"/>
            <a:ext cx="5415147" cy="3384467"/>
          </a:xfrm>
        </p:spPr>
      </p:pic>
    </p:spTree>
    <p:extLst>
      <p:ext uri="{BB962C8B-B14F-4D97-AF65-F5344CB8AC3E}">
        <p14:creationId xmlns:p14="http://schemas.microsoft.com/office/powerpoint/2010/main" val="2165643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FECE-18BD-DF46-95D9-0F8A3D77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8088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</a:rPr>
              <a:t>UBC Canvas</a:t>
            </a:r>
            <a:r>
              <a:rPr lang="en-US" sz="4800" dirty="0">
                <a:solidFill>
                  <a:srgbClr val="FF0000"/>
                </a:solidFill>
              </a:rPr>
              <a:t>??????????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7EB81D06-BA17-9D41-BE21-D9EEB5D18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780" y="1680884"/>
            <a:ext cx="3900440" cy="394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792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D0E5A-3016-C542-B3FE-C16284CC65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728768"/>
            <a:ext cx="8229600" cy="4185144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dirty="0">
                <a:solidFill>
                  <a:schemeClr val="bg1"/>
                </a:solidFill>
                <a:latin typeface="American Typewriter"/>
                <a:cs typeface="American Typewriter"/>
              </a:rPr>
              <a:t>News of </a:t>
            </a:r>
          </a:p>
          <a:p>
            <a:pPr marL="0" indent="0" algn="ctr">
              <a:buNone/>
            </a:pPr>
            <a:r>
              <a:rPr lang="en-US" sz="9600" dirty="0">
                <a:solidFill>
                  <a:schemeClr val="bg1"/>
                </a:solidFill>
                <a:latin typeface="American Typewriter"/>
                <a:cs typeface="American Typewriter"/>
              </a:rPr>
              <a:t>the Week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6505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54579-4936-5044-BC11-68A8A71BF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7861"/>
            <a:ext cx="8229600" cy="1016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3760E07B-91AE-9343-A8BD-78864593EE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8812" y="1342593"/>
            <a:ext cx="3278660" cy="437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639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A0DB8-4EF4-B049-AFC9-0ACA8FA89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Features of 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122FC-E707-584E-AC4B-90E8518DE0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2207172"/>
            <a:ext cx="8229600" cy="3518962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70% Exam not 100%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IP Law “In Context”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Website usage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</a:rPr>
              <a:t>Technology</a:t>
            </a:r>
            <a:r>
              <a:rPr lang="en-US" sz="4400" dirty="0">
                <a:solidFill>
                  <a:srgbClr val="FFFF00"/>
                </a:solidFill>
              </a:rPr>
              <a:t>?</a:t>
            </a:r>
          </a:p>
          <a:p>
            <a:pPr marL="0" indent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7784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67772-2372-3946-BB58-2D9BF847A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8966"/>
            <a:ext cx="8229600" cy="1016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</a:rPr>
              <a:t>not so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>
                <a:solidFill>
                  <a:srgbClr val="FFFF00"/>
                </a:solidFill>
              </a:rPr>
              <a:t> SECRET SOURCE</a:t>
            </a:r>
          </a:p>
        </p:txBody>
      </p:sp>
      <p:pic>
        <p:nvPicPr>
          <p:cNvPr id="4" name="Picture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258E284E-6D30-BB46-9622-A27914EDE4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253" y="1524000"/>
            <a:ext cx="5443494" cy="40990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4981821-47E2-544D-97B0-56DE71B09FC5}"/>
                  </a:ext>
                </a:extLst>
              </p14:cNvPr>
              <p14:cNvContentPartPr/>
              <p14:nvPr/>
            </p14:nvContentPartPr>
            <p14:xfrm>
              <a:off x="4045001" y="3140963"/>
              <a:ext cx="1398240" cy="1004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4981821-47E2-544D-97B0-56DE71B09F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6001" y="3132323"/>
                <a:ext cx="1415880" cy="102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64786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0488D-0B9D-5248-8124-E4B314965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866"/>
            <a:ext cx="8229600" cy="1016000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</a:rPr>
              <a:t>Syllabus</a:t>
            </a:r>
            <a:r>
              <a:rPr lang="en-US" sz="4800" dirty="0">
                <a:solidFill>
                  <a:srgbClr val="FF0000"/>
                </a:solidFill>
              </a:rPr>
              <a:t>:</a:t>
            </a:r>
            <a:r>
              <a:rPr lang="en-US" sz="4800" dirty="0"/>
              <a:t> </a:t>
            </a:r>
            <a:r>
              <a:rPr lang="en-US" sz="4800" dirty="0">
                <a:solidFill>
                  <a:schemeClr val="bg1"/>
                </a:solidFill>
              </a:rPr>
              <a:t>The Same But</a:t>
            </a:r>
            <a:r>
              <a:rPr lang="en-US" sz="4800" dirty="0">
                <a:solidFill>
                  <a:srgbClr val="FF0000"/>
                </a:solidFill>
              </a:rPr>
              <a:t>…</a:t>
            </a:r>
          </a:p>
        </p:txBody>
      </p:sp>
      <p:pic>
        <p:nvPicPr>
          <p:cNvPr id="7" name="Content Placeholder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5BCD162-EF5A-594D-BD1D-431A6CAC148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2416" y="1408113"/>
            <a:ext cx="5399168" cy="4318000"/>
          </a:xfrm>
        </p:spPr>
      </p:pic>
    </p:spTree>
    <p:extLst>
      <p:ext uri="{BB962C8B-B14F-4D97-AF65-F5344CB8AC3E}">
        <p14:creationId xmlns:p14="http://schemas.microsoft.com/office/powerpoint/2010/main" val="17211156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596AD75A-4600-CC4A-95CF-D802F8A9B6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503" y="132347"/>
            <a:ext cx="5132994" cy="565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23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05E95-6186-D545-8D75-4AA39FD1324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56441" y="830065"/>
            <a:ext cx="7688317" cy="431800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CA" sz="9600" dirty="0">
                <a:solidFill>
                  <a:schemeClr val="bg1"/>
                </a:solidFill>
              </a:rPr>
              <a:t>Copyright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CA" sz="9600" dirty="0">
                <a:solidFill>
                  <a:schemeClr val="bg1"/>
                </a:solidFill>
              </a:rPr>
              <a:t>Trademark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CA" sz="9600" dirty="0">
                <a:solidFill>
                  <a:schemeClr val="bg1"/>
                </a:solidFill>
              </a:rPr>
              <a:t>Patents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6983568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507" y="0"/>
            <a:ext cx="8906493" cy="176229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Office </a:t>
            </a:r>
            <a:r>
              <a:rPr lang="en-US" b="1" dirty="0">
                <a:solidFill>
                  <a:schemeClr val="bg1"/>
                </a:solidFill>
              </a:rPr>
              <a:t>“</a:t>
            </a:r>
            <a:r>
              <a:rPr lang="en-US" b="1" dirty="0">
                <a:solidFill>
                  <a:srgbClr val="FFFF00"/>
                </a:solidFill>
              </a:rPr>
              <a:t>Hours</a:t>
            </a:r>
            <a:r>
              <a:rPr lang="en-US" b="1" dirty="0">
                <a:solidFill>
                  <a:schemeClr val="bg1"/>
                </a:solidFill>
              </a:rPr>
              <a:t>”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Ideally Fridays before or  after class but </a:t>
            </a:r>
            <a:r>
              <a:rPr lang="en-US" b="1" dirty="0">
                <a:solidFill>
                  <a:srgbClr val="FFFF00"/>
                </a:solidFill>
              </a:rPr>
              <a:t>am flexible</a:t>
            </a:r>
            <a:r>
              <a:rPr lang="mr-IN" b="1" dirty="0">
                <a:solidFill>
                  <a:srgbClr val="FF0000"/>
                </a:solidFill>
              </a:rPr>
              <a:t>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37507" y="2028305"/>
            <a:ext cx="8740238" cy="446301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CCFFCC"/>
                </a:solidFill>
              </a:rPr>
              <a:t>Email</a:t>
            </a:r>
            <a:r>
              <a:rPr lang="en-US" sz="3600" dirty="0">
                <a:solidFill>
                  <a:schemeClr val="bg1"/>
                </a:solidFill>
              </a:rPr>
              <a:t> me : </a:t>
            </a:r>
            <a:r>
              <a:rPr lang="en-US" sz="3600" dirty="0" err="1">
                <a:solidFill>
                  <a:schemeClr val="bg1"/>
                </a:solidFill>
              </a:rPr>
              <a:t>jon.festinger@ubc.ca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CCFFCC"/>
                </a:solidFill>
              </a:rPr>
              <a:t>Skype</a:t>
            </a:r>
            <a:r>
              <a:rPr lang="en-US" sz="3600" dirty="0">
                <a:solidFill>
                  <a:schemeClr val="bg1"/>
                </a:solidFill>
              </a:rPr>
              <a:t>: </a:t>
            </a:r>
            <a:r>
              <a:rPr lang="en-US" sz="3600" dirty="0" err="1">
                <a:solidFill>
                  <a:schemeClr val="bg1"/>
                </a:solidFill>
              </a:rPr>
              <a:t>jon.festinger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CCFFCC"/>
                </a:solidFill>
              </a:rPr>
              <a:t>Phone</a:t>
            </a:r>
            <a:r>
              <a:rPr lang="en-US" sz="3600" dirty="0">
                <a:solidFill>
                  <a:schemeClr val="bg1"/>
                </a:solidFill>
              </a:rPr>
              <a:t>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chemeClr val="bg1"/>
                </a:solidFill>
              </a:rPr>
              <a:t>o. 604-568-9192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chemeClr val="bg1"/>
                </a:solidFill>
              </a:rPr>
              <a:t>c. 604-837-6426</a:t>
            </a: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4120" y="4286992"/>
            <a:ext cx="4022680" cy="156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406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40" y="154378"/>
            <a:ext cx="8176160" cy="1396197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FFFF00"/>
                </a:solidFill>
              </a:rPr>
              <a:t>Pause</a:t>
            </a:r>
          </a:p>
        </p:txBody>
      </p:sp>
      <p:pic>
        <p:nvPicPr>
          <p:cNvPr id="4" name="Content Placeholder 3" descr="Crystal_Project_pause-queue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9" r="296"/>
          <a:stretch/>
        </p:blipFill>
        <p:spPr>
          <a:xfrm>
            <a:off x="2526713" y="1776619"/>
            <a:ext cx="4090574" cy="4175125"/>
          </a:xfrm>
        </p:spPr>
      </p:pic>
    </p:spTree>
    <p:extLst>
      <p:ext uri="{BB962C8B-B14F-4D97-AF65-F5344CB8AC3E}">
        <p14:creationId xmlns:p14="http://schemas.microsoft.com/office/powerpoint/2010/main" val="24030350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17600"/>
            <a:ext cx="8229600" cy="46085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>
                <a:solidFill>
                  <a:srgbClr val="92D050"/>
                </a:solidFill>
              </a:rPr>
              <a:t>QUESTIONS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8800" dirty="0">
                <a:solidFill>
                  <a:srgbClr val="FFFF00"/>
                </a:solidFill>
              </a:rPr>
              <a:t>THOUGHTS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8800" dirty="0">
                <a:solidFill>
                  <a:srgbClr val="FFFFFF"/>
                </a:solidFill>
              </a:rPr>
              <a:t> DISCUSSION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03740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3C7BC-E631-A047-82F6-5BF56C544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7087"/>
            <a:ext cx="8229600" cy="1016000"/>
          </a:xfrm>
        </p:spPr>
        <p:txBody>
          <a:bodyPr>
            <a:noAutofit/>
          </a:bodyPr>
          <a:lstStyle/>
          <a:p>
            <a:pPr algn="ctr"/>
            <a:br>
              <a:rPr lang="en-CA" sz="4400" b="1" dirty="0">
                <a:solidFill>
                  <a:srgbClr val="FFFF00"/>
                </a:solidFill>
              </a:rPr>
            </a:br>
            <a:br>
              <a:rPr lang="en-CA" sz="4400" dirty="0">
                <a:solidFill>
                  <a:srgbClr val="FFFF00"/>
                </a:solidFill>
              </a:rPr>
            </a:b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3174F-B20A-C641-BDB0-DD9B7CA6762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864427"/>
            <a:ext cx="8229600" cy="37882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9600" b="1" dirty="0">
                <a:solidFill>
                  <a:srgbClr val="FFFF00"/>
                </a:solidFill>
              </a:rPr>
              <a:t>Evaluation</a:t>
            </a:r>
          </a:p>
          <a:p>
            <a:pPr marL="0" indent="0" algn="ctr">
              <a:buNone/>
            </a:pPr>
            <a:r>
              <a:rPr lang="en-CA" sz="4000" b="1" dirty="0">
                <a:solidFill>
                  <a:schemeClr val="bg1"/>
                </a:solidFill>
                <a:latin typeface="+mn-lt"/>
              </a:rPr>
              <a:t>(LLMCL students?)</a:t>
            </a:r>
            <a:r>
              <a:rPr lang="en-CA" sz="9600" b="1" dirty="0">
                <a:solidFill>
                  <a:srgbClr val="FFFF00"/>
                </a:solidFill>
              </a:rPr>
              <a:t>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2858075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F1613-7F8F-E246-A0C2-9BA83B108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5153"/>
            <a:ext cx="8229600" cy="1016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Let’s talk about</a:t>
            </a:r>
            <a:r>
              <a:rPr lang="en-US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E7A8AF-A6AF-A344-98F5-5DB155978C65}"/>
              </a:ext>
            </a:extLst>
          </p:cNvPr>
          <p:cNvSpPr txBox="1"/>
          <p:nvPr/>
        </p:nvSpPr>
        <p:spPr>
          <a:xfrm>
            <a:off x="3321269" y="1650125"/>
            <a:ext cx="40464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highlight>
                  <a:srgbClr val="FFFF00"/>
                </a:highlight>
              </a:rPr>
              <a:t>The 30%</a:t>
            </a:r>
          </a:p>
        </p:txBody>
      </p:sp>
    </p:spTree>
    <p:extLst>
      <p:ext uri="{BB962C8B-B14F-4D97-AF65-F5344CB8AC3E}">
        <p14:creationId xmlns:p14="http://schemas.microsoft.com/office/powerpoint/2010/main" val="21857124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4E44D7-0BFB-AB40-BCF3-43FFD917B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 modest proposal</a:t>
            </a:r>
            <a:r>
              <a:rPr lang="en-US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E3CAD-BD7B-C948-B7EC-1F2E060D0CD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4300" dirty="0">
                <a:solidFill>
                  <a:schemeClr val="bg1"/>
                </a:solidFill>
              </a:rPr>
              <a:t>500-1000 words (or equivalent) per person </a:t>
            </a:r>
          </a:p>
          <a:p>
            <a:r>
              <a:rPr lang="en-US" sz="4300" dirty="0">
                <a:solidFill>
                  <a:schemeClr val="bg1"/>
                </a:solidFill>
              </a:rPr>
              <a:t>written, video, podcast, in-class presentation (?), </a:t>
            </a:r>
            <a:r>
              <a:rPr lang="en-US" sz="4300" i="1" dirty="0">
                <a:solidFill>
                  <a:schemeClr val="bg1"/>
                </a:solidFill>
              </a:rPr>
              <a:t>interpretive dance</a:t>
            </a:r>
          </a:p>
          <a:p>
            <a:r>
              <a:rPr lang="en-US" sz="4300" dirty="0">
                <a:solidFill>
                  <a:schemeClr val="bg1"/>
                </a:solidFill>
              </a:rPr>
              <a:t>Website or not</a:t>
            </a:r>
          </a:p>
          <a:p>
            <a:r>
              <a:rPr lang="en-US" sz="4300" dirty="0">
                <a:solidFill>
                  <a:schemeClr val="bg1"/>
                </a:solidFill>
              </a:rPr>
              <a:t>Groups or individually</a:t>
            </a:r>
          </a:p>
        </p:txBody>
      </p:sp>
    </p:spTree>
    <p:extLst>
      <p:ext uri="{BB962C8B-B14F-4D97-AF65-F5344CB8AC3E}">
        <p14:creationId xmlns:p14="http://schemas.microsoft.com/office/powerpoint/2010/main" val="14073317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5450" y="878681"/>
            <a:ext cx="5753100" cy="44704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96F4F79-25BB-8048-8CC0-1335B627D96D}"/>
                  </a:ext>
                </a:extLst>
              </p14:cNvPr>
              <p14:cNvContentPartPr/>
              <p14:nvPr/>
            </p14:nvContentPartPr>
            <p14:xfrm>
              <a:off x="2702201" y="3346444"/>
              <a:ext cx="891360" cy="125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96F4F79-25BB-8048-8CC0-1335B627D9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201" y="3328444"/>
                <a:ext cx="92700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EEEA321-F7AB-4F4A-AA57-FD72D987F164}"/>
                  </a:ext>
                </a:extLst>
              </p14:cNvPr>
              <p14:cNvContentPartPr/>
              <p14:nvPr/>
            </p14:nvContentPartPr>
            <p14:xfrm>
              <a:off x="5530001" y="3389644"/>
              <a:ext cx="197280" cy="317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EEEA321-F7AB-4F4A-AA57-FD72D987F16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12001" y="3372004"/>
                <a:ext cx="23292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44BADB8-DF37-3E42-8E3A-6AA0CF570439}"/>
                  </a:ext>
                </a:extLst>
              </p14:cNvPr>
              <p14:cNvContentPartPr/>
              <p14:nvPr/>
            </p14:nvContentPartPr>
            <p14:xfrm>
              <a:off x="2610303" y="3472977"/>
              <a:ext cx="699840" cy="565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44BADB8-DF37-3E42-8E3A-6AA0CF57043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92663" y="3454977"/>
                <a:ext cx="735480" cy="60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7690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11421-2D82-004D-B60F-DD5857170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2511"/>
            <a:ext cx="8229600" cy="1016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Reflecting on earlier slide</a:t>
            </a:r>
            <a:r>
              <a:rPr lang="en-US" b="1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05E95-6186-D545-8D75-4AA39FD1324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408134"/>
            <a:ext cx="8229600" cy="3006211"/>
          </a:xfrm>
        </p:spPr>
        <p:txBody>
          <a:bodyPr/>
          <a:lstStyle/>
          <a:p>
            <a:pPr marL="0" indent="0">
              <a:buNone/>
            </a:pPr>
            <a:r>
              <a:rPr lang="en-CA" sz="3200" dirty="0">
                <a:solidFill>
                  <a:srgbClr val="FFFF00"/>
                </a:solidFill>
              </a:rPr>
              <a:t>Intellectual Property Law </a:t>
            </a:r>
            <a:r>
              <a:rPr lang="en-CA" sz="3200" dirty="0">
                <a:solidFill>
                  <a:schemeClr val="bg1"/>
                </a:solidFill>
              </a:rPr>
              <a:t>is about: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CA" sz="3200" dirty="0">
                <a:solidFill>
                  <a:schemeClr val="bg1"/>
                </a:solidFill>
              </a:rPr>
              <a:t>What kinds of </a:t>
            </a:r>
            <a:r>
              <a:rPr lang="en-CA" sz="3200" dirty="0">
                <a:solidFill>
                  <a:srgbClr val="FFFF00"/>
                </a:solidFill>
              </a:rPr>
              <a:t>creations of the mind </a:t>
            </a:r>
            <a:r>
              <a:rPr lang="en-CA" sz="3200" dirty="0">
                <a:solidFill>
                  <a:schemeClr val="bg1"/>
                </a:solidFill>
              </a:rPr>
              <a:t>can one have rights in</a:t>
            </a:r>
            <a:r>
              <a:rPr lang="en-CA" sz="3200" dirty="0">
                <a:solidFill>
                  <a:srgbClr val="FF0000"/>
                </a:solidFill>
              </a:rPr>
              <a:t>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CA" sz="3200" dirty="0">
                <a:solidFill>
                  <a:schemeClr val="bg1"/>
                </a:solidFill>
              </a:rPr>
              <a:t>Who can have those rights</a:t>
            </a:r>
            <a:r>
              <a:rPr lang="en-CA" sz="3200" dirty="0">
                <a:solidFill>
                  <a:srgbClr val="FF0000"/>
                </a:solidFill>
              </a:rPr>
              <a:t>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CA" sz="3200" dirty="0">
                <a:solidFill>
                  <a:schemeClr val="bg1"/>
                </a:solidFill>
              </a:rPr>
              <a:t>What kinds of rights are there; and how are those rights enforced</a:t>
            </a:r>
            <a:r>
              <a:rPr lang="en-CA" sz="3200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52054F-BC3E-904E-B88D-B9C7517BD25E}"/>
              </a:ext>
            </a:extLst>
          </p:cNvPr>
          <p:cNvSpPr txBox="1"/>
          <p:nvPr/>
        </p:nvSpPr>
        <p:spPr>
          <a:xfrm>
            <a:off x="1122818" y="4479886"/>
            <a:ext cx="68983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Any IP issues</a:t>
            </a:r>
            <a:r>
              <a:rPr lang="en-US" sz="4000" b="1" dirty="0">
                <a:solidFill>
                  <a:srgbClr val="FF0000"/>
                </a:solidFill>
              </a:rPr>
              <a:t>/</a:t>
            </a:r>
            <a:r>
              <a:rPr lang="en-US" sz="4000" b="1" dirty="0">
                <a:solidFill>
                  <a:schemeClr val="bg1"/>
                </a:solidFill>
              </a:rPr>
              <a:t>conundrums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you are curious about</a:t>
            </a:r>
            <a:r>
              <a:rPr lang="en-US" sz="4000" b="1" dirty="0">
                <a:solidFill>
                  <a:srgbClr val="FFFF00"/>
                </a:solidFill>
              </a:rPr>
              <a:t>?</a:t>
            </a:r>
            <a:r>
              <a:rPr lang="en-US" sz="4000" b="1" dirty="0">
                <a:solidFill>
                  <a:srgbClr val="FF0000"/>
                </a:solidFill>
              </a:rPr>
              <a:t>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205349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C1AF5-B30E-8F41-A5A3-F8CDDF409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5" y="2552435"/>
            <a:ext cx="8229600" cy="10160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INTELLECTUAL </a:t>
            </a:r>
            <a:r>
              <a:rPr lang="en-US" sz="4400" dirty="0">
                <a:solidFill>
                  <a:srgbClr val="FF0000"/>
                </a:solidFill>
              </a:rPr>
              <a:t>PROPERTY</a:t>
            </a:r>
            <a:r>
              <a:rPr lang="en-US" sz="4400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909447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DF17B-1789-7349-B306-747C266E614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2490952"/>
            <a:ext cx="8229600" cy="27727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For next week</a:t>
            </a:r>
            <a:r>
              <a:rPr lang="en-US" sz="4000" dirty="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14153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01BED-2348-9248-8C79-B9C32403E2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613612"/>
            <a:ext cx="8229600" cy="51125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>
              <a:solidFill>
                <a:schemeClr val="bg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Each with different </a:t>
            </a:r>
            <a:r>
              <a:rPr lang="en-US" sz="6000" dirty="0">
                <a:solidFill>
                  <a:srgbClr val="FFFF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(</a:t>
            </a:r>
            <a:r>
              <a:rPr lang="en-US" sz="6000" dirty="0">
                <a:solidFill>
                  <a:schemeClr val="bg1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sometimes very different</a:t>
            </a:r>
            <a:r>
              <a:rPr lang="en-US" sz="6000" dirty="0">
                <a:solidFill>
                  <a:srgbClr val="FFFF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) </a:t>
            </a:r>
            <a:r>
              <a:rPr lang="en-US" sz="6000" dirty="0">
                <a:solidFill>
                  <a:schemeClr val="bg1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6000" dirty="0">
                <a:solidFill>
                  <a:srgbClr val="00B0F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public interest </a:t>
            </a:r>
            <a:r>
              <a:rPr lang="en-US" sz="6000" dirty="0">
                <a:solidFill>
                  <a:schemeClr val="bg1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aspects</a:t>
            </a:r>
          </a:p>
        </p:txBody>
      </p:sp>
    </p:spTree>
    <p:extLst>
      <p:ext uri="{BB962C8B-B14F-4D97-AF65-F5344CB8AC3E}">
        <p14:creationId xmlns:p14="http://schemas.microsoft.com/office/powerpoint/2010/main" val="10942644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03384D-BDCB-4847-B7E3-3C54DEBBF2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4087" y="170555"/>
            <a:ext cx="4175826" cy="569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275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17600"/>
            <a:ext cx="8229600" cy="46085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>
                <a:solidFill>
                  <a:srgbClr val="92D050"/>
                </a:solidFill>
              </a:rPr>
              <a:t>QUESTIONS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8800" dirty="0">
                <a:solidFill>
                  <a:srgbClr val="FFFF00"/>
                </a:solidFill>
              </a:rPr>
              <a:t>THOUGHTS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8800" dirty="0">
                <a:solidFill>
                  <a:srgbClr val="FFFFFF"/>
                </a:solidFill>
              </a:rPr>
              <a:t> DISCUSSION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36429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40" y="154378"/>
            <a:ext cx="8176160" cy="1396197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FFFF00"/>
                </a:solidFill>
              </a:rPr>
              <a:t>Pause</a:t>
            </a:r>
          </a:p>
        </p:txBody>
      </p:sp>
      <p:pic>
        <p:nvPicPr>
          <p:cNvPr id="4" name="Content Placeholder 3" descr="Crystal_Project_pause-queue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9" r="296"/>
          <a:stretch/>
        </p:blipFill>
        <p:spPr>
          <a:xfrm>
            <a:off x="2526713" y="1776619"/>
            <a:ext cx="4090574" cy="4175125"/>
          </a:xfrm>
        </p:spPr>
      </p:pic>
    </p:spTree>
    <p:extLst>
      <p:ext uri="{BB962C8B-B14F-4D97-AF65-F5344CB8AC3E}">
        <p14:creationId xmlns:p14="http://schemas.microsoft.com/office/powerpoint/2010/main" val="22026464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468"/>
            <a:ext cx="8229600" cy="1227125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Coming Soon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60867" y="1650670"/>
            <a:ext cx="8844993" cy="40754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7200" i="1" dirty="0">
                <a:solidFill>
                  <a:schemeClr val="bg1"/>
                </a:solidFill>
              </a:rPr>
              <a:t>“Copyright Law”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390316-B492-1C41-B9E3-9CAB03C7F7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6043" y="3131653"/>
            <a:ext cx="1951914" cy="269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379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69076" y="593766"/>
            <a:ext cx="8229600" cy="5322373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400" dirty="0">
                <a:solidFill>
                  <a:srgbClr val="FFFF00"/>
                </a:solidFill>
                <a:latin typeface="Apple Chancery" charset="0"/>
                <a:ea typeface="Apple Chancery" charset="0"/>
                <a:cs typeface="Apple Chancery" charset="0"/>
              </a:rPr>
              <a:t>SEE YOU NEXT WEEK</a:t>
            </a:r>
            <a:r>
              <a:rPr lang="en-US" sz="10400" dirty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839808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32"/>
            <a:ext cx="9144000" cy="1250982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+mn-lt"/>
                <a:cs typeface="Times New Roman"/>
              </a:rPr>
              <a:t>  </a:t>
            </a:r>
            <a:r>
              <a:rPr lang="en-US" b="1" dirty="0">
                <a:solidFill>
                  <a:srgbClr val="FFFF00"/>
                </a:solidFill>
                <a:latin typeface="+mn-lt"/>
                <a:cs typeface="Times New Roman"/>
              </a:rPr>
              <a:t>Always include a cat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57114"/>
            <a:ext cx="8229600" cy="446902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Times New Roman"/>
              </a:rPr>
              <a:t>          </a:t>
            </a:r>
            <a:endParaRPr lang="en-US" sz="3200" dirty="0">
              <a:solidFill>
                <a:schemeClr val="bg1"/>
              </a:solidFill>
              <a:latin typeface="+mn-lt"/>
              <a:cs typeface="Times New Roman"/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" name="Content Placeholder 3" descr="cat-1382015906Wuw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9" r="-270"/>
          <a:stretch/>
        </p:blipFill>
        <p:spPr>
          <a:xfrm>
            <a:off x="1303130" y="1408134"/>
            <a:ext cx="6548783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621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D4E67-81EB-DA46-A659-3E51151D4C7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2201332"/>
            <a:ext cx="8229600" cy="3524801"/>
          </a:xfrm>
        </p:spPr>
        <p:txBody>
          <a:bodyPr/>
          <a:lstStyle/>
          <a:p>
            <a:pPr marL="0" indent="0" algn="ctr" fontAlgn="base">
              <a:buNone/>
            </a:pPr>
            <a:r>
              <a:rPr lang="en-CA" i="1" dirty="0">
                <a:solidFill>
                  <a:schemeClr val="bg1"/>
                </a:solidFill>
              </a:rPr>
              <a:t>In learning you will teach</a:t>
            </a:r>
          </a:p>
          <a:p>
            <a:pPr marL="0" indent="0" algn="ctr" fontAlgn="base">
              <a:buNone/>
            </a:pPr>
            <a:r>
              <a:rPr lang="en-CA" i="1" dirty="0">
                <a:solidFill>
                  <a:schemeClr val="bg1"/>
                </a:solidFill>
              </a:rPr>
              <a:t>And in teaching you will learn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CA" dirty="0">
                <a:solidFill>
                  <a:schemeClr val="bg1">
                    <a:lumMod val="65000"/>
                  </a:schemeClr>
                </a:solidFill>
              </a:rPr>
              <a:t>Phil Collins' </a:t>
            </a:r>
            <a:r>
              <a:rPr lang="en-CA" i="1" dirty="0">
                <a:solidFill>
                  <a:schemeClr val="bg1">
                    <a:lumMod val="65000"/>
                  </a:schemeClr>
                </a:solidFill>
              </a:rPr>
              <a:t>Son of Man  </a:t>
            </a:r>
            <a:r>
              <a:rPr lang="en-CA" dirty="0">
                <a:solidFill>
                  <a:schemeClr val="bg1">
                    <a:lumMod val="65000"/>
                  </a:schemeClr>
                </a:solidFill>
              </a:rPr>
              <a:t>(1999)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226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078"/>
            <a:ext cx="8229600" cy="1016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+mn-lt"/>
                <a:cs typeface="Arial"/>
              </a:rPr>
              <a:t>Our Academic Partners</a:t>
            </a:r>
            <a:r>
              <a:rPr lang="en-US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36" y="2526632"/>
            <a:ext cx="8210484" cy="122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05E95-6186-D545-8D75-4AA39FD1324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3200" dirty="0">
                <a:solidFill>
                  <a:srgbClr val="FFFF00"/>
                </a:solidFill>
              </a:rPr>
              <a:t>Intellectual Property Law </a:t>
            </a:r>
            <a:r>
              <a:rPr lang="en-CA" sz="3200" dirty="0">
                <a:solidFill>
                  <a:schemeClr val="bg1"/>
                </a:solidFill>
              </a:rPr>
              <a:t>is about: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CA" sz="3200" dirty="0">
                <a:solidFill>
                  <a:schemeClr val="bg1"/>
                </a:solidFill>
              </a:rPr>
              <a:t>What kinds of creations of the mind can one have rights in?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CA" sz="3200" dirty="0">
                <a:solidFill>
                  <a:schemeClr val="bg1"/>
                </a:solidFill>
              </a:rPr>
              <a:t>Who can have those rights?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CA" sz="3200" dirty="0">
                <a:solidFill>
                  <a:schemeClr val="bg1"/>
                </a:solidFill>
              </a:rPr>
              <a:t>What kinds of rights are there; and how are those rights enforced?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457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D165A-5DD4-C24A-B2D2-5570D9E12D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366344"/>
            <a:ext cx="8229600" cy="43597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0" dirty="0">
                <a:solidFill>
                  <a:srgbClr val="FF0000"/>
                </a:solidFill>
              </a:rPr>
              <a:t>A</a:t>
            </a:r>
            <a:r>
              <a:rPr lang="en-US" sz="25000" dirty="0">
                <a:solidFill>
                  <a:srgbClr val="FFFF00"/>
                </a:solidFill>
              </a:rPr>
              <a:t>.</a:t>
            </a:r>
            <a:r>
              <a:rPr lang="en-US" sz="25000" dirty="0">
                <a:solidFill>
                  <a:srgbClr val="FF0000"/>
                </a:solidFill>
              </a:rPr>
              <a:t>I</a:t>
            </a:r>
            <a:r>
              <a:rPr lang="en-US" sz="25000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5203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E1C2C-4C96-914C-9018-AE82145F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6593"/>
            <a:ext cx="9144000" cy="10160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Lucida Console" panose="020B0609040504020204" pitchFamily="49" charset="0"/>
              </a:rPr>
              <a:t>When everything is digitally saved</a:t>
            </a:r>
            <a:r>
              <a:rPr lang="en-US" sz="3200" dirty="0">
                <a:solidFill>
                  <a:schemeClr val="bg1"/>
                </a:solidFill>
                <a:latin typeface="Lucida Console" panose="020B0609040504020204" pitchFamily="49" charset="0"/>
              </a:rPr>
              <a:t>…</a:t>
            </a:r>
            <a:r>
              <a:rPr lang="en-US" sz="3200" dirty="0">
                <a:solidFill>
                  <a:srgbClr val="FF0000"/>
                </a:solidFill>
                <a:latin typeface="Lucida Console" panose="020B0609040504020204" pitchFamily="49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625B15-1A9B-CC49-9FEE-52347E13AF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6250" y="1518165"/>
            <a:ext cx="56515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31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00558-12BC-9C40-B141-1CFF9DB63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28965"/>
            <a:ext cx="8229600" cy="1016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Once a niche area</a:t>
            </a:r>
            <a:r>
              <a:rPr lang="en-US" dirty="0">
                <a:solidFill>
                  <a:srgbClr val="FFFF00"/>
                </a:solidFill>
              </a:rPr>
              <a:t>,</a:t>
            </a:r>
            <a:r>
              <a:rPr lang="en-US" dirty="0">
                <a:solidFill>
                  <a:schemeClr val="bg1"/>
                </a:solidFill>
              </a:rPr>
              <a:t> not anymore</a:t>
            </a:r>
            <a:r>
              <a:rPr lang="en-US" dirty="0">
                <a:solidFill>
                  <a:srgbClr val="FFFF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21569657"/>
      </p:ext>
    </p:extLst>
  </p:cSld>
  <p:clrMapOvr>
    <a:masterClrMapping/>
  </p:clrMapOvr>
</p:sld>
</file>

<file path=ppt/theme/theme1.xml><?xml version="1.0" encoding="utf-8"?>
<a:theme xmlns:a="http://schemas.openxmlformats.org/drawingml/2006/main" name="CDM_PPT_Templat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CDM_PPT_Template .thmx</Template>
  <TotalTime>7988</TotalTime>
  <Words>696</Words>
  <Application>Microsoft Macintosh PowerPoint</Application>
  <PresentationFormat>On-screen Show (4:3)</PresentationFormat>
  <Paragraphs>136</Paragraphs>
  <Slides>57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American Typewriter</vt:lpstr>
      <vt:lpstr>Apple Chancery</vt:lpstr>
      <vt:lpstr>Arial</vt:lpstr>
      <vt:lpstr>Calibri</vt:lpstr>
      <vt:lpstr>Klavika</vt:lpstr>
      <vt:lpstr>Lucida Console</vt:lpstr>
      <vt:lpstr>CDM_PPT_Template </vt:lpstr>
      <vt:lpstr> Intellectual Property Law:   Introducing the Course  </vt:lpstr>
      <vt:lpstr>Today’s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everything is digitally saved… </vt:lpstr>
      <vt:lpstr>Once a niche area, not anymore…</vt:lpstr>
      <vt:lpstr>PowerPoint Presentation</vt:lpstr>
      <vt:lpstr>Me (IP history?)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Entirely optional but please…</vt:lpstr>
      <vt:lpstr>Course Website </vt:lpstr>
      <vt:lpstr>PowerPoint Presentation</vt:lpstr>
      <vt:lpstr> For full privileges on the website  </vt:lpstr>
      <vt:lpstr>Why post?</vt:lpstr>
      <vt:lpstr>Tips:</vt:lpstr>
      <vt:lpstr>Anything &amp; everything can be done via email if you prefer</vt:lpstr>
      <vt:lpstr>UBC Canvas??????????</vt:lpstr>
      <vt:lpstr>PowerPoint Presentation</vt:lpstr>
      <vt:lpstr>Text</vt:lpstr>
      <vt:lpstr>Features of this Course</vt:lpstr>
      <vt:lpstr>(not so) SECRET SOURCE</vt:lpstr>
      <vt:lpstr>Syllabus: The Same But…</vt:lpstr>
      <vt:lpstr>PowerPoint Presentation</vt:lpstr>
      <vt:lpstr>Office “Hours”: Ideally Fridays before or  after class but am flexible…</vt:lpstr>
      <vt:lpstr>Pause</vt:lpstr>
      <vt:lpstr>PowerPoint Presentation</vt:lpstr>
      <vt:lpstr>  </vt:lpstr>
      <vt:lpstr>Let’s talk about…</vt:lpstr>
      <vt:lpstr>A modest proposal…</vt:lpstr>
      <vt:lpstr>PowerPoint Presentation</vt:lpstr>
      <vt:lpstr>Reflecting on earlier slide…</vt:lpstr>
      <vt:lpstr>INTELLECTUAL PROPERTY?</vt:lpstr>
      <vt:lpstr>PowerPoint Presentation</vt:lpstr>
      <vt:lpstr>PowerPoint Presentation</vt:lpstr>
      <vt:lpstr>PowerPoint Presentation</vt:lpstr>
      <vt:lpstr>Pause</vt:lpstr>
      <vt:lpstr>Coming Soon</vt:lpstr>
      <vt:lpstr>PowerPoint Presentation</vt:lpstr>
      <vt:lpstr>  Always include a cat picture</vt:lpstr>
      <vt:lpstr>PowerPoint Presentation</vt:lpstr>
      <vt:lpstr> Our Academic Partners </vt:lpstr>
    </vt:vector>
  </TitlesOfParts>
  <Company>Festinger Bahniwal Law &amp; Strategy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Wheelbarrows</dc:title>
  <dc:creator>Jon Festinger</dc:creator>
  <cp:lastModifiedBy>Jon Festinger</cp:lastModifiedBy>
  <cp:revision>753</cp:revision>
  <cp:lastPrinted>2013-12-30T23:16:45Z</cp:lastPrinted>
  <dcterms:created xsi:type="dcterms:W3CDTF">2013-02-08T08:35:59Z</dcterms:created>
  <dcterms:modified xsi:type="dcterms:W3CDTF">2021-09-14T06:39:33Z</dcterms:modified>
</cp:coreProperties>
</file>