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8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58484" autoAdjust="0"/>
  </p:normalViewPr>
  <p:slideViewPr>
    <p:cSldViewPr snapToGrid="0">
      <p:cViewPr varScale="1">
        <p:scale>
          <a:sx n="61" d="100"/>
          <a:sy n="61" d="100"/>
        </p:scale>
        <p:origin x="13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DF682-B2E7-4A96-8F07-C79CA49AA933}" type="datetimeFigureOut">
              <a:rPr lang="en-CA" smtClean="0"/>
              <a:t>4/05/21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D3E55-483C-44B9-BEAF-181A1B2D28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876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D3E55-483C-44B9-BEAF-181A1B2D288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7857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D3E55-483C-44B9-BEAF-181A1B2D288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0177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D3E55-483C-44B9-BEAF-181A1B2D288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86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D3E55-483C-44B9-BEAF-181A1B2D288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4602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D3E55-483C-44B9-BEAF-181A1B2D288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540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D3E55-483C-44B9-BEAF-181A1B2D288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95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D3E55-483C-44B9-BEAF-181A1B2D288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8339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D3E55-483C-44B9-BEAF-181A1B2D288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0015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D3E55-483C-44B9-BEAF-181A1B2D288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6621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D3E55-483C-44B9-BEAF-181A1B2D288C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951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atft.uspto.gov/netacgi/nph-Parser?Sect1=PTO1&amp;Sect2=HITOFF&amp;d=PALL&amp;p=1&amp;u=%2Fnetahtml%2FPTO%2Fsrchnum.htm&amp;r=1&amp;f=G&amp;l=50&amp;s1=7,912,915.PN.&amp;OS=PN/7,912,915&amp;RS=PN/7,912,91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aselaw.findlaw.com/us-2nd-circuit/1187671.html" TargetMode="External"/><Relationship Id="rId5" Type="http://schemas.openxmlformats.org/officeDocument/2006/relationships/hyperlink" Target="https://www.mondaq.com/canada/trademark/753034/canada-moves-ahead-with-fluid-marks" TargetMode="External"/><Relationship Id="rId4" Type="http://schemas.openxmlformats.org/officeDocument/2006/relationships/hyperlink" Target="https://www.lw.com/thoughtLeadership/fluid-trademarks-all-fun-or-some-ris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2.m4a"/><Relationship Id="rId7" Type="http://schemas.openxmlformats.org/officeDocument/2006/relationships/image" Target="../media/image3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4.m4a"/><Relationship Id="rId7" Type="http://schemas.openxmlformats.org/officeDocument/2006/relationships/image" Target="../media/image7.jpe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D75E2-8DC2-4A95-9D41-B0AB33B8C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905482"/>
            <a:ext cx="8991600" cy="1645920"/>
          </a:xfrm>
        </p:spPr>
        <p:txBody>
          <a:bodyPr/>
          <a:lstStyle/>
          <a:p>
            <a:r>
              <a:rPr lang="en-CA" dirty="0"/>
              <a:t>Fluid trademarks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D5D61-0D82-41A5-B9D7-B472494F46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2" algn="r"/>
            <a:r>
              <a:rPr lang="en-CA" dirty="0"/>
              <a:t>Law 422 - Intellectual Property</a:t>
            </a:r>
          </a:p>
          <a:p>
            <a:pPr lvl="2" algn="r"/>
            <a:r>
              <a:rPr lang="en-CA" dirty="0"/>
              <a:t>Ashley Wang</a:t>
            </a:r>
          </a:p>
          <a:p>
            <a:endParaRPr lang="en-CA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ED26390-2338-4099-A4BC-2F039DC22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6"/>
    </mc:Choice>
    <mc:Fallback xmlns="">
      <p:transition spd="slow" advTm="1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E93F19-E6CD-4131-8FE1-72C78AAFF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0499" y="598691"/>
            <a:ext cx="6801612" cy="1239894"/>
          </a:xfrm>
        </p:spPr>
        <p:txBody>
          <a:bodyPr/>
          <a:lstStyle/>
          <a:p>
            <a:r>
              <a:rPr lang="en-CA" dirty="0"/>
              <a:t>Sources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5A9F74-0BA0-4F46-B488-67775F16AFE4}"/>
              </a:ext>
            </a:extLst>
          </p:cNvPr>
          <p:cNvSpPr/>
          <p:nvPr/>
        </p:nvSpPr>
        <p:spPr>
          <a:xfrm>
            <a:off x="1047320" y="1298504"/>
            <a:ext cx="10097359" cy="3114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en-CA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http://patft.uspto.gov/netacgi/nph-Parser?Sect1=PTO1&amp;Sect2=HITOFF&amp;d=PALL&amp;p=1&amp;u=%2Fnetahtml%2FPTO%2Fsrchnum.htm&amp;r=1&amp;f=G&amp;l=50&amp;s1=7,912,915.PN.&amp;OS=PN/7,912,915&amp;RS=PN/7,912,915</a:t>
            </a:r>
            <a:endParaRPr lang="en-CA" sz="1600" dirty="0"/>
          </a:p>
          <a:p>
            <a:pPr marL="342900" indent="-342900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en-CA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https://www.lw.com/thoughtLeadership/fluid-trademarks-all-fun-or-some-risk</a:t>
            </a:r>
            <a:endParaRPr lang="en-CA" sz="1600" dirty="0"/>
          </a:p>
          <a:p>
            <a:pPr marL="342900" indent="-342900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en-CA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https://www.mondaq.com/canada/trademark/753034/canada-moves-ahead-with-fluid-marks</a:t>
            </a:r>
            <a:endParaRPr lang="en-CA" sz="1600" dirty="0"/>
          </a:p>
          <a:p>
            <a:pPr marL="342900" indent="-342900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en-CA" sz="1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https://caselaw.findlaw.com/us-2nd-circuit/1187671.html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889117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76">
            <a:extLst>
              <a:ext uri="{FF2B5EF4-FFF2-40B4-BE49-F238E27FC236}">
                <a16:creationId xmlns:a16="http://schemas.microsoft.com/office/drawing/2014/main" id="{4E3759DD-698F-4D3A-AF4C-5E44527D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45C6BD-EB17-4ACC-B48A-0C465FF1B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688535"/>
            <a:ext cx="6801612" cy="536125"/>
          </a:xfrm>
        </p:spPr>
        <p:txBody>
          <a:bodyPr>
            <a:normAutofit/>
          </a:bodyPr>
          <a:lstStyle/>
          <a:p>
            <a:r>
              <a:rPr lang="en-CA" sz="1800" dirty="0"/>
              <a:t>Trademarks that CHANGE over time</a:t>
            </a:r>
          </a:p>
        </p:txBody>
      </p:sp>
      <p:pic>
        <p:nvPicPr>
          <p:cNvPr id="1032" name="Picture 8" descr="30th Anniversary of Pi Day!">
            <a:extLst>
              <a:ext uri="{FF2B5EF4-FFF2-40B4-BE49-F238E27FC236}">
                <a16:creationId xmlns:a16="http://schemas.microsoft.com/office/drawing/2014/main" id="{09FD9DD6-3FDF-47AB-9A35-D0A676A55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1" y="1783294"/>
            <a:ext cx="4133147" cy="135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50th Anniversary of the Tube">
            <a:extLst>
              <a:ext uri="{FF2B5EF4-FFF2-40B4-BE49-F238E27FC236}">
                <a16:creationId xmlns:a16="http://schemas.microsoft.com/office/drawing/2014/main" id="{8E4742E6-C511-4E0D-8F83-E72EA679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4740" y="1479289"/>
            <a:ext cx="3902660" cy="19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exander Calder's 113th Birthday">
            <a:extLst>
              <a:ext uri="{FF2B5EF4-FFF2-40B4-BE49-F238E27FC236}">
                <a16:creationId xmlns:a16="http://schemas.microsoft.com/office/drawing/2014/main" id="{55276FE0-BD3D-4E13-ADB1-1AEA76206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2395" y="1108961"/>
            <a:ext cx="3848979" cy="231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9DE4AE-A132-4C8F-A559-38B5963A2F5C}"/>
              </a:ext>
            </a:extLst>
          </p:cNvPr>
          <p:cNvSpPr txBox="1"/>
          <p:nvPr/>
        </p:nvSpPr>
        <p:spPr>
          <a:xfrm>
            <a:off x="3113773" y="3426971"/>
            <a:ext cx="132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bg2">
                    <a:lumMod val="75000"/>
                  </a:schemeClr>
                </a:solidFill>
              </a:rPr>
              <a:t>Pi 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248689-C61B-49EE-8A7F-BA130B23A4B1}"/>
              </a:ext>
            </a:extLst>
          </p:cNvPr>
          <p:cNvSpPr txBox="1"/>
          <p:nvPr/>
        </p:nvSpPr>
        <p:spPr>
          <a:xfrm>
            <a:off x="5885153" y="3440375"/>
            <a:ext cx="3485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bg2">
                    <a:lumMod val="75000"/>
                  </a:schemeClr>
                </a:solidFill>
              </a:rPr>
              <a:t>150 Anniversary of the London Tube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6F5190-DCFD-473F-9DBD-E1F3351D8BE7}"/>
              </a:ext>
            </a:extLst>
          </p:cNvPr>
          <p:cNvSpPr txBox="1"/>
          <p:nvPr/>
        </p:nvSpPr>
        <p:spPr>
          <a:xfrm>
            <a:off x="9575552" y="3440375"/>
            <a:ext cx="2971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bg2">
                    <a:lumMod val="75000"/>
                  </a:schemeClr>
                </a:solidFill>
              </a:rPr>
              <a:t>Sculptor Alexander Calder’s birthday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B8524BC-5CBB-42C9-937F-432FDFAFD6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058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67"/>
    </mc:Choice>
    <mc:Fallback xmlns="">
      <p:transition spd="slow" advTm="35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1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45C6BD-EB17-4ACC-B48A-0C465FF1B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688535"/>
            <a:ext cx="6801612" cy="536125"/>
          </a:xfrm>
        </p:spPr>
        <p:txBody>
          <a:bodyPr>
            <a:normAutofit/>
          </a:bodyPr>
          <a:lstStyle/>
          <a:p>
            <a:r>
              <a:rPr lang="en-CA" sz="1800" dirty="0">
                <a:solidFill>
                  <a:srgbClr val="FFFFFF"/>
                </a:solidFill>
              </a:rPr>
              <a:t>Trademarks that CHANGE over time</a:t>
            </a:r>
          </a:p>
        </p:txBody>
      </p:sp>
      <p:pic>
        <p:nvPicPr>
          <p:cNvPr id="10" name="Picture 2" descr="Perrier&amp;#146;s new ads riff on its name with adjectives that may appeal to an audience too young to recall the brand&amp;#146;s prominence 20 years ago.">
            <a:extLst>
              <a:ext uri="{FF2B5EF4-FFF2-40B4-BE49-F238E27FC236}">
                <a16:creationId xmlns:a16="http://schemas.microsoft.com/office/drawing/2014/main" id="{CF1FF4E3-0806-4990-84CD-15523A13C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6181" y="640078"/>
            <a:ext cx="6199637" cy="330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9AA7205-B336-4A50-BB0C-6634FCDD7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60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486"/>
    </mc:Choice>
    <mc:Fallback xmlns="">
      <p:transition spd="slow" advTm="15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ED03601-4724-4293-A32A-3A0879C5D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E433AC3-E189-483B-9E8C-DFD5D2A18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luid Trademarks: An Alter Ego for Brands? | SpicyIP">
            <a:extLst>
              <a:ext uri="{FF2B5EF4-FFF2-40B4-BE49-F238E27FC236}">
                <a16:creationId xmlns:a16="http://schemas.microsoft.com/office/drawing/2014/main" id="{1B5A3B1A-3C8C-4212-9A1E-1367E305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185" y="504778"/>
            <a:ext cx="2850397" cy="285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UDI asks to keep Distance because of Coronavirus COVID 19 - YouTube">
            <a:extLst>
              <a:ext uri="{FF2B5EF4-FFF2-40B4-BE49-F238E27FC236}">
                <a16:creationId xmlns:a16="http://schemas.microsoft.com/office/drawing/2014/main" id="{80531902-F25E-45F6-82C4-988962283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95" y="2551917"/>
            <a:ext cx="3917293" cy="220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luid Trademarks Can be Marketing Gold But Should Brands Really  Up-and-Alter Their Famous Logos? | The Fashion Law">
            <a:extLst>
              <a:ext uri="{FF2B5EF4-FFF2-40B4-BE49-F238E27FC236}">
                <a16:creationId xmlns:a16="http://schemas.microsoft.com/office/drawing/2014/main" id="{93E1D12C-57ED-455E-B6E0-A9970F084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05" y="586501"/>
            <a:ext cx="3680678" cy="254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FD59B1E-6276-4D71-83A0-853812EE3D63}"/>
              </a:ext>
            </a:extLst>
          </p:cNvPr>
          <p:cNvSpPr txBox="1">
            <a:spLocks/>
          </p:cNvSpPr>
          <p:nvPr/>
        </p:nvSpPr>
        <p:spPr>
          <a:xfrm>
            <a:off x="3541062" y="5620191"/>
            <a:ext cx="6801612" cy="536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FFFFFF"/>
                </a:solidFill>
              </a:rPr>
              <a:t>Trademarks that CHANGE over time</a:t>
            </a:r>
            <a:endParaRPr lang="en-CA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C8F2A-FE42-416A-8C01-C45871CC2A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4557" y="310228"/>
            <a:ext cx="3058130" cy="1912164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1D2386E-A4F9-4738-B488-438C544DCA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20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13"/>
    </mc:Choice>
    <mc:Fallback xmlns="">
      <p:transition spd="slow" advTm="39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76FCD05-10D8-4980-BA7C-1FA546541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9009" y="519846"/>
            <a:ext cx="6801612" cy="1239894"/>
          </a:xfrm>
        </p:spPr>
        <p:txBody>
          <a:bodyPr>
            <a:normAutofit/>
          </a:bodyPr>
          <a:lstStyle/>
          <a:p>
            <a:r>
              <a:rPr lang="en-CA" sz="3200" b="1" dirty="0"/>
              <a:t>The Law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7D5CE-400F-45E7-A2AB-6459089F8BA5}"/>
              </a:ext>
            </a:extLst>
          </p:cNvPr>
          <p:cNvSpPr txBox="1"/>
          <p:nvPr/>
        </p:nvSpPr>
        <p:spPr>
          <a:xfrm>
            <a:off x="817123" y="1759740"/>
            <a:ext cx="10933890" cy="3038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No method for trademark registration </a:t>
            </a:r>
          </a:p>
          <a:p>
            <a:pPr marL="800100" lvl="1" indent="-342900">
              <a:lnSpc>
                <a:spcPct val="250000"/>
              </a:lnSpc>
              <a:buFont typeface="+mj-lt"/>
              <a:buAutoNum type="alphaLcParenR"/>
            </a:pPr>
            <a:r>
              <a:rPr lang="en-CA" sz="2000" dirty="0"/>
              <a:t>Register the fluid mark </a:t>
            </a:r>
            <a:r>
              <a:rPr lang="en-CA" sz="2000" u="sng" dirty="0"/>
              <a:t>as a whole </a:t>
            </a:r>
          </a:p>
          <a:p>
            <a:pPr marL="800100" lvl="1" indent="-342900">
              <a:lnSpc>
                <a:spcPct val="250000"/>
              </a:lnSpc>
              <a:buFont typeface="+mj-lt"/>
              <a:buAutoNum type="alphaLcParenR"/>
            </a:pPr>
            <a:r>
              <a:rPr lang="en-CA" sz="2000" dirty="0"/>
              <a:t>Register the fluid marks </a:t>
            </a:r>
            <a:r>
              <a:rPr lang="en-CA" sz="2000" u="sng" dirty="0"/>
              <a:t>individually</a:t>
            </a:r>
          </a:p>
          <a:p>
            <a:pPr lvl="1">
              <a:lnSpc>
                <a:spcPct val="250000"/>
              </a:lnSpc>
            </a:pPr>
            <a:endParaRPr lang="en-CA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A24D8-1099-4A2D-8571-6262F3252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954" y="1759740"/>
            <a:ext cx="3540576" cy="425905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721756B-AA5D-4563-9B4C-484FADC24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6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59"/>
    </mc:Choice>
    <mc:Fallback xmlns="">
      <p:transition spd="slow" advTm="7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76FCD05-10D8-4980-BA7C-1FA546541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9009" y="519846"/>
            <a:ext cx="6801612" cy="1239894"/>
          </a:xfrm>
        </p:spPr>
        <p:txBody>
          <a:bodyPr>
            <a:normAutofit/>
          </a:bodyPr>
          <a:lstStyle/>
          <a:p>
            <a:r>
              <a:rPr lang="en-CA" sz="3200" b="1" dirty="0"/>
              <a:t>The Law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7D5CE-400F-45E7-A2AB-6459089F8BA5}"/>
              </a:ext>
            </a:extLst>
          </p:cNvPr>
          <p:cNvSpPr txBox="1"/>
          <p:nvPr/>
        </p:nvSpPr>
        <p:spPr>
          <a:xfrm>
            <a:off x="635810" y="1217491"/>
            <a:ext cx="1093389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US Precedent: </a:t>
            </a:r>
            <a:r>
              <a:rPr lang="en-CA" sz="2000" i="1" dirty="0"/>
              <a:t>Louis Vuitton Malletier vs. </a:t>
            </a:r>
            <a:r>
              <a:rPr lang="en-CA" sz="2000" i="1" dirty="0" err="1"/>
              <a:t>Dooney</a:t>
            </a:r>
            <a:r>
              <a:rPr lang="en-CA" sz="2000" i="1" dirty="0"/>
              <a:t> Bourke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Held:  </a:t>
            </a:r>
          </a:p>
          <a:p>
            <a:pPr marL="12001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There are discernable differences in the two marks</a:t>
            </a:r>
          </a:p>
          <a:p>
            <a:pPr marL="12001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000" dirty="0" err="1"/>
              <a:t>Dooney</a:t>
            </a:r>
            <a:r>
              <a:rPr lang="en-CA" sz="2000" dirty="0"/>
              <a:t> Bourke won! </a:t>
            </a:r>
          </a:p>
          <a:p>
            <a:pPr lvl="1"/>
            <a:endParaRPr lang="en-CA" dirty="0"/>
          </a:p>
        </p:txBody>
      </p:sp>
      <p:pic>
        <p:nvPicPr>
          <p:cNvPr id="5122" name="Picture 2" descr="Cases of Interest: Louis Vuitton Malletier v. Dooney &amp; Bourke, Inc. | The  Fashion Law">
            <a:extLst>
              <a:ext uri="{FF2B5EF4-FFF2-40B4-BE49-F238E27FC236}">
                <a16:creationId xmlns:a16="http://schemas.microsoft.com/office/drawing/2014/main" id="{6DFCBE88-A106-4491-B999-9146F91BB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241" y="3900238"/>
            <a:ext cx="3978638" cy="210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ouis Vuitton Monogram Crosss Body Leather Handles Canvas Handbag Speedy  Bandouliere 25 Article: M41113: Amazon.ca: Shoes &amp; Handbags">
            <a:extLst>
              <a:ext uri="{FF2B5EF4-FFF2-40B4-BE49-F238E27FC236}">
                <a16:creationId xmlns:a16="http://schemas.microsoft.com/office/drawing/2014/main" id="{C37F7F4D-0849-429A-AE82-0C7F335E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497" y="3195162"/>
            <a:ext cx="2706487" cy="296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7C06D0F-A6F6-4CEB-A85B-FDF789513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8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64"/>
    </mc:Choice>
    <mc:Fallback xmlns="">
      <p:transition spd="slow" advTm="88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E93F19-E6CD-4131-8FE1-72C78AAFF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0499" y="598691"/>
            <a:ext cx="6801612" cy="1239894"/>
          </a:xfrm>
        </p:spPr>
        <p:txBody>
          <a:bodyPr>
            <a:normAutofit/>
          </a:bodyPr>
          <a:lstStyle/>
          <a:p>
            <a:r>
              <a:rPr lang="en-CA" sz="3200" b="1" dirty="0"/>
              <a:t>What do I think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59631-FED3-41BE-B6AE-42FD1AA8D28A}"/>
              </a:ext>
            </a:extLst>
          </p:cNvPr>
          <p:cNvSpPr txBox="1"/>
          <p:nvPr/>
        </p:nvSpPr>
        <p:spPr>
          <a:xfrm>
            <a:off x="604443" y="1334414"/>
            <a:ext cx="10611853" cy="5416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Canadian Trademark Act: broadened definition of trademark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i="1" dirty="0"/>
              <a:t>“Sign”</a:t>
            </a:r>
            <a:r>
              <a:rPr lang="en-US" sz="2000" dirty="0"/>
              <a:t> includes a word, a personal name, a design, a letter, a numeral, </a:t>
            </a:r>
            <a:r>
              <a:rPr lang="en-US" sz="2000" b="1" u="sng" dirty="0"/>
              <a:t>a </a:t>
            </a:r>
            <a:r>
              <a:rPr lang="en-US" sz="2000" b="1" u="sng" dirty="0" err="1"/>
              <a:t>colour</a:t>
            </a:r>
            <a:r>
              <a:rPr lang="en-US" sz="2000" dirty="0"/>
              <a:t>, a figurative element</a:t>
            </a:r>
            <a:r>
              <a:rPr lang="en-US" sz="2000" b="1" u="sng" dirty="0"/>
              <a:t>,</a:t>
            </a:r>
            <a:r>
              <a:rPr lang="en-US" sz="2000" dirty="0"/>
              <a:t> a three-dimensional shape, a hologram, </a:t>
            </a:r>
            <a:r>
              <a:rPr lang="en-US" sz="2000" b="1" u="sng" dirty="0"/>
              <a:t>a moving image</a:t>
            </a:r>
            <a:r>
              <a:rPr lang="en-US" sz="2000" dirty="0"/>
              <a:t>, a </a:t>
            </a:r>
            <a:r>
              <a:rPr lang="en-US" sz="2000" b="1" u="sng" dirty="0"/>
              <a:t>mode of packaging </a:t>
            </a:r>
            <a:r>
              <a:rPr lang="en-US" sz="2000" dirty="0"/>
              <a:t>goods, a sound, a scent, a taste, a texture and the </a:t>
            </a:r>
            <a:r>
              <a:rPr lang="en-US" sz="2000" b="1" u="sng" dirty="0"/>
              <a:t>positioning of a sign</a:t>
            </a:r>
          </a:p>
          <a:p>
            <a:pPr lvl="2" algn="r">
              <a:lnSpc>
                <a:spcPct val="200000"/>
              </a:lnSpc>
            </a:pPr>
            <a:r>
              <a:rPr lang="en-US" sz="1600" dirty="0"/>
              <a:t>Trademarks Act R.S.C., 1985, c. T-13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CA" sz="2000" b="1" u="sng" dirty="0"/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BCFE5A-53BE-4D49-9964-AA1164388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606" y="4133367"/>
            <a:ext cx="3555324" cy="261753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69E1F5C-49C2-485B-83CC-9B6EDB11B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67"/>
    </mc:Choice>
    <mc:Fallback xmlns="">
      <p:transition spd="slow" advTm="69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E93F19-E6CD-4131-8FE1-72C78AAFF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0499" y="598691"/>
            <a:ext cx="6801612" cy="1239894"/>
          </a:xfrm>
        </p:spPr>
        <p:txBody>
          <a:bodyPr>
            <a:normAutofit/>
          </a:bodyPr>
          <a:lstStyle/>
          <a:p>
            <a:r>
              <a:rPr lang="en-CA" sz="3200" b="1" dirty="0"/>
              <a:t>What do I think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59631-FED3-41BE-B6AE-42FD1AA8D28A}"/>
              </a:ext>
            </a:extLst>
          </p:cNvPr>
          <p:cNvSpPr txBox="1"/>
          <p:nvPr/>
        </p:nvSpPr>
        <p:spPr>
          <a:xfrm>
            <a:off x="774845" y="1775529"/>
            <a:ext cx="1061185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Avenues for protection: </a:t>
            </a:r>
          </a:p>
          <a:p>
            <a:pPr marL="800100" lvl="1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CA" sz="2000" dirty="0"/>
              <a:t>Protection of </a:t>
            </a:r>
            <a:r>
              <a:rPr lang="en-CA" sz="2000" b="1" u="sng" dirty="0"/>
              <a:t>unregistered</a:t>
            </a:r>
            <a:r>
              <a:rPr lang="en-CA" sz="2000" dirty="0"/>
              <a:t> trademarks </a:t>
            </a:r>
          </a:p>
          <a:p>
            <a:pPr marL="800100" lvl="1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CA" sz="2000" dirty="0"/>
              <a:t>Copyright</a:t>
            </a:r>
          </a:p>
          <a:p>
            <a:pPr marL="800100" lvl="1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CA" sz="2000" dirty="0"/>
              <a:t>Patent </a:t>
            </a:r>
          </a:p>
          <a:p>
            <a:pPr marL="1257300" lvl="2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/>
              <a:t>U.S. Patent No. 7,912,915 </a:t>
            </a:r>
            <a:r>
              <a:rPr lang="en-CA" sz="2000" dirty="0"/>
              <a:t>“System and Method for Enticing Users to a Web Site”</a:t>
            </a:r>
          </a:p>
          <a:p>
            <a:pPr marL="1714500" lvl="3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CA" sz="2000" dirty="0"/>
              <a:t>a.k.a. Google Doodle</a:t>
            </a:r>
          </a:p>
          <a:p>
            <a:endParaRPr lang="en-CA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EF39890-F78F-4984-99FA-152554993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772" y="1299411"/>
            <a:ext cx="5892943" cy="2887578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BBC49BB-C640-4EE9-AFB9-2E624A7F89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9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63"/>
    </mc:Choice>
    <mc:Fallback xmlns="">
      <p:transition spd="slow" advTm="273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39DF-CC9C-4407-8267-A15EF0468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Thank you!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6E1C245-A5F0-4F87-A608-9137F7F32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98"/>
    </mc:Choice>
    <mc:Fallback xmlns="">
      <p:transition spd="slow" advTm="49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6.7|1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9"/>
</p:tagLst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287</TotalTime>
  <Words>327</Words>
  <Application>Microsoft Office PowerPoint</Application>
  <PresentationFormat>Widescreen</PresentationFormat>
  <Paragraphs>47</Paragraphs>
  <Slides>10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Gill Sans MT</vt:lpstr>
      <vt:lpstr>Wingdings</vt:lpstr>
      <vt:lpstr>Parcel</vt:lpstr>
      <vt:lpstr>Fluid trademarks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Fluid trademarks</dc:title>
  <dc:creator>Pei Wang</dc:creator>
  <cp:lastModifiedBy>Pei Wang</cp:lastModifiedBy>
  <cp:revision>19</cp:revision>
  <dcterms:created xsi:type="dcterms:W3CDTF">2021-04-05T23:24:10Z</dcterms:created>
  <dcterms:modified xsi:type="dcterms:W3CDTF">2021-04-06T04:19:06Z</dcterms:modified>
</cp:coreProperties>
</file>