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3" r:id="rId5"/>
    <p:sldId id="259" r:id="rId6"/>
    <p:sldId id="266" r:id="rId7"/>
    <p:sldId id="260" r:id="rId8"/>
    <p:sldId id="269" r:id="rId9"/>
    <p:sldId id="267" r:id="rId10"/>
    <p:sldId id="262" r:id="rId11"/>
    <p:sldId id="264" r:id="rId12"/>
    <p:sldId id="265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45"/>
    <p:restoredTop sz="95827"/>
  </p:normalViewPr>
  <p:slideViewPr>
    <p:cSldViewPr snapToGrid="0" snapToObjects="1">
      <p:cViewPr varScale="1">
        <p:scale>
          <a:sx n="85" d="100"/>
          <a:sy n="85" d="100"/>
        </p:scale>
        <p:origin x="2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hyperlink" Target="https://www.insider.com/taylor-swift-grammys-history-aoty-three-times-2021-3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5.m4a"/><Relationship Id="rId7" Type="http://schemas.openxmlformats.org/officeDocument/2006/relationships/image" Target="../media/image10.gif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hyperlink" Target="https://www.pinterest.ca/pin/9992430396244924/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40B9-66DE-0949-AF0B-61AF7454D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Copyright law (Taylor’s version)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8B211-D069-1447-93D1-DE7BAB885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Emma Reaume – Prof. Festinger – Law 422 – April 27, 2021</a:t>
            </a:r>
          </a:p>
        </p:txBody>
      </p:sp>
      <p:pic>
        <p:nvPicPr>
          <p:cNvPr id="4" name="Audio Recording Apr 27, 2021 at 3:20:49 PM" descr="Audio Recording Apr 27, 2021 at 3:20:49 PM">
            <a:hlinkClick r:id="" action="ppaction://media"/>
            <a:extLst>
              <a:ext uri="{FF2B5EF4-FFF2-40B4-BE49-F238E27FC236}">
                <a16:creationId xmlns:a16="http://schemas.microsoft.com/office/drawing/2014/main" id="{935C2956-89A4-9843-919B-3105968D5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51F2F-7E4A-FC42-A22E-B0D9FB57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161134"/>
          </a:xfrm>
        </p:spPr>
        <p:txBody>
          <a:bodyPr>
            <a:normAutofit/>
          </a:bodyPr>
          <a:lstStyle/>
          <a:p>
            <a:r>
              <a:rPr lang="en-US" sz="3700" dirty="0"/>
              <a:t>Beyond Copyright Law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4" descr="A collage of a person in different clothing&#10;&#10;Description automatically generated with low confidence">
            <a:extLst>
              <a:ext uri="{FF2B5EF4-FFF2-40B4-BE49-F238E27FC236}">
                <a16:creationId xmlns:a16="http://schemas.microsoft.com/office/drawing/2014/main" id="{FC266BCA-5AD5-BE4F-9F54-C9A4E5D30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017" y="1542714"/>
            <a:ext cx="4414438" cy="37853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1EC1F-0C27-F547-A2D3-E7EB6E7D6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49" y="1888761"/>
            <a:ext cx="5167073" cy="4254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If copyright law had prevented Taylor from re-recording the songs, it would be unfortunate, but she would be fine </a:t>
            </a:r>
          </a:p>
          <a:p>
            <a:pPr>
              <a:lnSpc>
                <a:spcPct val="90000"/>
              </a:lnSpc>
            </a:pPr>
            <a:r>
              <a:rPr lang="en-US" dirty="0"/>
              <a:t>Although the re-recording is allowed by copyright law in the US, other factors were also necessary to make the album a success: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Loyal fanbase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Taylor’s talent/ability to reproduce the songs to sound almost exactly the same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Resources – if Taylor was not already commercially successful, she probably wouldn’t have had the resources to re-record the whole song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7F1E16-AD50-5E4E-87BA-C43BEF2C10E3}"/>
              </a:ext>
            </a:extLst>
          </p:cNvPr>
          <p:cNvSpPr txBox="1"/>
          <p:nvPr/>
        </p:nvSpPr>
        <p:spPr>
          <a:xfrm>
            <a:off x="1204017" y="5339860"/>
            <a:ext cx="44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(Callie </a:t>
            </a:r>
            <a:r>
              <a:rPr lang="en-US" sz="1200" dirty="0" err="1"/>
              <a:t>Ahlgrim</a:t>
            </a:r>
            <a:r>
              <a:rPr lang="en-US" sz="1200" dirty="0"/>
              <a:t> for Insider </a:t>
            </a:r>
            <a:r>
              <a:rPr lang="en-US" sz="1200" dirty="0">
                <a:hlinkClick r:id="rId5"/>
              </a:rPr>
              <a:t>https://www.insider.com/taylor-swift-grammys-history-aoty-three-times-2021-3</a:t>
            </a:r>
            <a:r>
              <a:rPr lang="en-US" sz="1200" dirty="0"/>
              <a:t>)</a:t>
            </a:r>
          </a:p>
        </p:txBody>
      </p:sp>
      <p:pic>
        <p:nvPicPr>
          <p:cNvPr id="4" name="Audio Recording Apr 27, 2021 at 3:55:51 PM" descr="Audio Recording Apr 27, 2021 at 3:55:51 PM">
            <a:hlinkClick r:id="" action="ppaction://media"/>
            <a:extLst>
              <a:ext uri="{FF2B5EF4-FFF2-40B4-BE49-F238E27FC236}">
                <a16:creationId xmlns:a16="http://schemas.microsoft.com/office/drawing/2014/main" id="{AB25AF6E-147A-A347-AD99-00DE341A3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ylor swift shrugging">
            <a:extLst>
              <a:ext uri="{FF2B5EF4-FFF2-40B4-BE49-F238E27FC236}">
                <a16:creationId xmlns:a16="http://schemas.microsoft.com/office/drawing/2014/main" id="{5BA87614-F98F-844B-90EE-A288A3B96D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b="58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F04-0FFE-554E-AA61-B1F419CC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Lasting Questions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7FF0-B9CF-5040-85F2-EA595A82E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r>
              <a:rPr lang="en-US" sz="2000" b="1" dirty="0"/>
              <a:t>Will the venture be successful?</a:t>
            </a:r>
          </a:p>
          <a:p>
            <a:r>
              <a:rPr lang="en-US" sz="2000" dirty="0"/>
              <a:t>Will listeners completely stop listening to the original version of Fearless?</a:t>
            </a:r>
          </a:p>
          <a:p>
            <a:r>
              <a:rPr lang="en-US" sz="2000" dirty="0"/>
              <a:t>Will movies/TV shows that want to license the songs do so from Taylor or Shamrock (holder of the masters)?</a:t>
            </a:r>
          </a:p>
          <a:p>
            <a:r>
              <a:rPr lang="en-US" sz="2000" dirty="0"/>
              <a:t>Will the success that the album has found in the weeks since its release continue?</a:t>
            </a:r>
          </a:p>
          <a:p>
            <a:r>
              <a:rPr lang="en-US" sz="2000" dirty="0"/>
              <a:t>Will fans be as receptive to re-releases of other albums?</a:t>
            </a:r>
          </a:p>
          <a:p>
            <a:r>
              <a:rPr lang="en-US" sz="2000" b="1" dirty="0"/>
              <a:t>How will the music industry change?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5DAA1-7A52-BC4D-B090-FE2A36A3361B}"/>
              </a:ext>
            </a:extLst>
          </p:cNvPr>
          <p:cNvSpPr txBox="1"/>
          <p:nvPr/>
        </p:nvSpPr>
        <p:spPr>
          <a:xfrm>
            <a:off x="5490972" y="6314082"/>
            <a:ext cx="658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</a:t>
            </a:r>
            <a:r>
              <a:rPr lang="en-US" sz="1200" dirty="0" err="1"/>
              <a:t>People.com</a:t>
            </a:r>
            <a:r>
              <a:rPr lang="en-US" sz="1200" dirty="0"/>
              <a:t> &lt;https://</a:t>
            </a:r>
            <a:r>
              <a:rPr lang="en-US" sz="1200" dirty="0" err="1"/>
              <a:t>people.com</a:t>
            </a:r>
            <a:r>
              <a:rPr lang="en-US" sz="1200" dirty="0"/>
              <a:t>/celebrity/star-tracks-thursday-july-11-2019/&gt;</a:t>
            </a:r>
          </a:p>
        </p:txBody>
      </p:sp>
      <p:pic>
        <p:nvPicPr>
          <p:cNvPr id="4" name="Audio Recording Apr 27, 2021 at 3:57:04 PM" descr="Audio Recording Apr 27, 2021 at 3:57:04 PM">
            <a:hlinkClick r:id="" action="ppaction://media"/>
            <a:extLst>
              <a:ext uri="{FF2B5EF4-FFF2-40B4-BE49-F238E27FC236}">
                <a16:creationId xmlns:a16="http://schemas.microsoft.com/office/drawing/2014/main" id="{CBC13F37-040A-FD49-9365-4A1F921B6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3EF527E-76C9-48D0-AD8D-3694C5FCE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0B011F-6C65-4AC1-9953-6861E70A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ED8AB-C24C-6F4F-A77D-4F8EB3FC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63DD9-8634-2745-8315-55DEA5282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913206"/>
            <a:ext cx="6281928" cy="4121834"/>
          </a:xfrm>
        </p:spPr>
        <p:txBody>
          <a:bodyPr>
            <a:normAutofit/>
          </a:bodyPr>
          <a:lstStyle/>
          <a:p>
            <a:r>
              <a:rPr lang="en-US" dirty="0"/>
              <a:t>This situation illustrates the importance of copyright law’s goal of protecting creators </a:t>
            </a:r>
          </a:p>
          <a:p>
            <a:r>
              <a:rPr lang="en-US" dirty="0"/>
              <a:t>Also explains why creators should hold special rights in the works they create – time, effort, and talent to make the work shouldn’t become worthless by contracts entered when the parties have a big power imbalance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I’m excited for Taylor to rerecord “Mean” – I think we all know who she will be thinking of when she sings;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i="1" dirty="0"/>
              <a:t>“</a:t>
            </a:r>
            <a:r>
              <a:rPr lang="en-CA" i="1" dirty="0"/>
              <a:t>I bet you got pushed around</a:t>
            </a:r>
            <a:br>
              <a:rPr lang="en-CA" i="1" dirty="0"/>
            </a:br>
            <a:r>
              <a:rPr lang="en-CA" i="1" dirty="0"/>
              <a:t>Somebody made you cold</a:t>
            </a:r>
            <a:br>
              <a:rPr lang="en-CA" i="1" dirty="0"/>
            </a:br>
            <a:r>
              <a:rPr lang="en-CA" i="1" dirty="0"/>
              <a:t>But the cycle ends right now</a:t>
            </a:r>
            <a:r>
              <a:rPr lang="en-US" i="1" dirty="0"/>
              <a:t>”</a:t>
            </a:r>
          </a:p>
          <a:p>
            <a:pPr marL="0" indent="0" algn="ctr">
              <a:buNone/>
            </a:pPr>
            <a:endParaRPr lang="en-US" i="1" dirty="0"/>
          </a:p>
        </p:txBody>
      </p:sp>
      <p:pic>
        <p:nvPicPr>
          <p:cNvPr id="7" name="Picture 6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16B65AF1-A5BC-8445-8DB4-19884B579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2510" y="639000"/>
            <a:ext cx="1757700" cy="2790000"/>
          </a:xfrm>
          <a:prstGeom prst="rect">
            <a:avLst/>
          </a:prstGeom>
        </p:spPr>
      </p:pic>
      <p:pic>
        <p:nvPicPr>
          <p:cNvPr id="5" name="Picture 4" descr="Taylor Swift singing &quot;you thought you got me&quot;">
            <a:extLst>
              <a:ext uri="{FF2B5EF4-FFF2-40B4-BE49-F238E27FC236}">
                <a16:creationId xmlns:a16="http://schemas.microsoft.com/office/drawing/2014/main" id="{2334874C-2F72-7B4C-8121-3496CC7BB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8866" y="3583369"/>
            <a:ext cx="3775390" cy="2121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64CCBE-0196-FC48-9BA1-BF53CF9BF381}"/>
              </a:ext>
            </a:extLst>
          </p:cNvPr>
          <p:cNvSpPr txBox="1"/>
          <p:nvPr/>
        </p:nvSpPr>
        <p:spPr>
          <a:xfrm>
            <a:off x="8178866" y="5687916"/>
            <a:ext cx="3775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Top: Scooter Braun (Wikipedia &lt;https://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Scooter_Braun</a:t>
            </a:r>
            <a:r>
              <a:rPr lang="en-US" sz="1200" dirty="0"/>
              <a:t>&gt;), Bottom: GIF of Swift singing “Mean” (</a:t>
            </a:r>
            <a:r>
              <a:rPr lang="en-US" sz="1200" dirty="0" err="1"/>
              <a:t>AngelicDoll</a:t>
            </a:r>
            <a:r>
              <a:rPr lang="en-US" sz="1200" dirty="0"/>
              <a:t> on </a:t>
            </a:r>
            <a:r>
              <a:rPr lang="en-US" sz="1200" dirty="0" err="1"/>
              <a:t>imgur</a:t>
            </a:r>
            <a:r>
              <a:rPr lang="en-US" sz="1200" dirty="0"/>
              <a:t> &lt;https://</a:t>
            </a:r>
            <a:r>
              <a:rPr lang="en-US" sz="1200" dirty="0" err="1"/>
              <a:t>imgur.com</a:t>
            </a:r>
            <a:r>
              <a:rPr lang="en-US" sz="1200" dirty="0"/>
              <a:t>/gallery/</a:t>
            </a:r>
            <a:r>
              <a:rPr lang="en-US" sz="1200" dirty="0" err="1"/>
              <a:t>dvKBS</a:t>
            </a:r>
            <a:r>
              <a:rPr lang="en-US" sz="1200" dirty="0"/>
              <a:t>&gt;)</a:t>
            </a:r>
          </a:p>
        </p:txBody>
      </p:sp>
      <p:pic>
        <p:nvPicPr>
          <p:cNvPr id="4" name="Audio Recording Apr 27, 2021 at 3:58:30 PM" descr="Audio Recording Apr 27, 2021 at 3:58:30 PM">
            <a:hlinkClick r:id="" action="ppaction://media"/>
            <a:extLst>
              <a:ext uri="{FF2B5EF4-FFF2-40B4-BE49-F238E27FC236}">
                <a16:creationId xmlns:a16="http://schemas.microsoft.com/office/drawing/2014/main" id="{5E8EAB8A-3C4B-424B-88B2-7BE5D77776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11410" y="2834727"/>
            <a:ext cx="812800" cy="812800"/>
          </a:xfrm>
          <a:prstGeom prst="rect">
            <a:avLst/>
          </a:prstGeom>
        </p:spPr>
      </p:pic>
      <p:pic>
        <p:nvPicPr>
          <p:cNvPr id="6" name="Audio Recording Apr 27, 2021 at 3:59:08 PM" descr="Audio Recording Apr 27, 2021 at 3:59:08 PM">
            <a:hlinkClick r:id="" action="ppaction://media"/>
            <a:extLst>
              <a:ext uri="{FF2B5EF4-FFF2-40B4-BE49-F238E27FC236}">
                <a16:creationId xmlns:a16="http://schemas.microsoft.com/office/drawing/2014/main" id="{C5786F97-666E-0648-A145-11C27DC669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07328" y="54599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1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4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6C18-F633-AD49-A7C8-59A6CAE9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7141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502D1-CC8E-8243-8155-AD07A659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14007"/>
            <a:ext cx="10058400" cy="49017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LEGISLATION</a:t>
            </a:r>
          </a:p>
          <a:p>
            <a:pPr marL="0" indent="0">
              <a:buNone/>
            </a:pPr>
            <a:r>
              <a:rPr lang="en-CA" dirty="0"/>
              <a:t>Copyright Act, RSC 1985, c C-42.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JURISPRUDENCE</a:t>
            </a:r>
          </a:p>
          <a:p>
            <a:pPr marL="0" indent="0">
              <a:buNone/>
            </a:pPr>
            <a:r>
              <a:rPr lang="en-CA" dirty="0"/>
              <a:t>Franconero v. Universal Music Corp., 2003 U.S. Dist. LEXIS 22800 (S.D.N.Y. December 18, 2003).</a:t>
            </a:r>
          </a:p>
          <a:p>
            <a:pPr marL="0" indent="0">
              <a:buNone/>
            </a:pPr>
            <a:r>
              <a:rPr lang="en-CA" dirty="0"/>
              <a:t>Snow v The Eaton Centre Ltd et al, [1982] OJ No 3645.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SECONDARY MARTIERALS: ARTICLES</a:t>
            </a:r>
          </a:p>
          <a:p>
            <a:pPr marL="0" indent="0">
              <a:buNone/>
            </a:pPr>
            <a:r>
              <a:rPr lang="en-US" dirty="0"/>
              <a:t>Brittany Spanos, ”Can Taylor Swift Re-Record Her Old Albums? Should she?” (22 August 2019), online: </a:t>
            </a:r>
            <a:r>
              <a:rPr lang="en-US" i="1" dirty="0"/>
              <a:t>Rolling Stone</a:t>
            </a:r>
            <a:r>
              <a:rPr lang="en-US" dirty="0"/>
              <a:t> &lt;https://</a:t>
            </a:r>
            <a:r>
              <a:rPr lang="en-US" dirty="0" err="1"/>
              <a:t>www.rollingstone.com</a:t>
            </a:r>
            <a:r>
              <a:rPr lang="en-US" dirty="0"/>
              <a:t>/pro/news/can-taylor-swift-re-record-her-old-albums-should-she-875296/&gt;.</a:t>
            </a:r>
          </a:p>
          <a:p>
            <a:pPr marL="0" indent="0">
              <a:buNone/>
            </a:pPr>
            <a:r>
              <a:rPr lang="en-US" dirty="0"/>
              <a:t>Doug McMahon, “Copyright Issues (Taylor’s Version): Who owns intellectual property in music?” (20 April 2021), online: </a:t>
            </a:r>
            <a:r>
              <a:rPr lang="en-US" i="1" dirty="0"/>
              <a:t>McCann FitzGerald </a:t>
            </a:r>
            <a:r>
              <a:rPr lang="en-US" dirty="0"/>
              <a:t>&lt;https://</a:t>
            </a:r>
            <a:r>
              <a:rPr lang="en-US" dirty="0" err="1"/>
              <a:t>www.mccannfitzgerald.com</a:t>
            </a:r>
            <a:r>
              <a:rPr lang="en-US" dirty="0"/>
              <a:t>/knowledge/intellectual-property/copyright-issues-taylors-version-who-owns-intellectual-property-in-music&gt;.</a:t>
            </a:r>
          </a:p>
          <a:p>
            <a:pPr marL="0" indent="0">
              <a:buNone/>
            </a:pPr>
            <a:r>
              <a:rPr lang="en-US" dirty="0"/>
              <a:t>Jonathan, “Moral Rights for Musicians: A primer” (10 May 2016), online (blog): </a:t>
            </a:r>
            <a:r>
              <a:rPr lang="en-US" i="1" dirty="0"/>
              <a:t>Future of Music Coalition</a:t>
            </a:r>
            <a:r>
              <a:rPr lang="en-US" dirty="0"/>
              <a:t> &lt;http://</a:t>
            </a:r>
            <a:r>
              <a:rPr lang="en-US" dirty="0" err="1"/>
              <a:t>futureofmusic.org</a:t>
            </a:r>
            <a:r>
              <a:rPr lang="en-US" dirty="0"/>
              <a:t>/blog/2016/05/10/moral-rights-musicians-primer&gt;.</a:t>
            </a:r>
          </a:p>
          <a:p>
            <a:pPr marL="0" indent="0">
              <a:buNone/>
            </a:pPr>
            <a:r>
              <a:rPr lang="en-US" dirty="0"/>
              <a:t>“Top 200 Albums: The week’s biggest albums April 9</a:t>
            </a:r>
            <a:r>
              <a:rPr lang="en-US" baseline="30000" dirty="0"/>
              <a:t>th</a:t>
            </a:r>
            <a:r>
              <a:rPr lang="en-US" dirty="0"/>
              <a:t> – April 15</a:t>
            </a:r>
            <a:r>
              <a:rPr lang="en-US" baseline="30000" dirty="0"/>
              <a:t>th</a:t>
            </a:r>
            <a:r>
              <a:rPr lang="en-US" dirty="0"/>
              <a:t>  2021” (last modified 26 April 2021), online: </a:t>
            </a:r>
            <a:r>
              <a:rPr lang="en-US" i="1" dirty="0"/>
              <a:t>Rolling Stone</a:t>
            </a:r>
            <a:r>
              <a:rPr lang="en-US" dirty="0"/>
              <a:t> &lt;https://</a:t>
            </a:r>
            <a:r>
              <a:rPr lang="en-US" dirty="0" err="1"/>
              <a:t>www.rollingstone.com</a:t>
            </a:r>
            <a:r>
              <a:rPr lang="en-US" dirty="0"/>
              <a:t>/charts/albums/2021-04-09/&gt;.</a:t>
            </a:r>
          </a:p>
          <a:p>
            <a:pPr marL="0" indent="0">
              <a:buNone/>
            </a:pPr>
            <a:r>
              <a:rPr lang="en-US" dirty="0"/>
              <a:t>Zack O’Malley Greenberg, “The World’s Highest-Paid Women in Music 2019: Taylor Swift doubles up no. 2 Beyonce” (26 August 2019), online: </a:t>
            </a:r>
            <a:r>
              <a:rPr lang="en-US" i="1" dirty="0"/>
              <a:t>Forbes</a:t>
            </a:r>
            <a:r>
              <a:rPr lang="en-US" dirty="0"/>
              <a:t> &lt;https://</a:t>
            </a:r>
            <a:r>
              <a:rPr lang="en-US" dirty="0" err="1"/>
              <a:t>www.forbes.com</a:t>
            </a:r>
            <a:r>
              <a:rPr lang="en-US" dirty="0"/>
              <a:t>/sites/</a:t>
            </a:r>
            <a:r>
              <a:rPr lang="en-US" dirty="0" err="1"/>
              <a:t>zackomalleygreenburg</a:t>
            </a:r>
            <a:r>
              <a:rPr lang="en-US" dirty="0"/>
              <a:t>/2019/08/26/the-worlds-highest-paid-women-in-music-2019-taylor-swift-doubles-up-no-2-beyonc/?</a:t>
            </a:r>
            <a:r>
              <a:rPr lang="en-US" dirty="0" err="1"/>
              <a:t>sh</a:t>
            </a:r>
            <a:r>
              <a:rPr lang="en-US" dirty="0"/>
              <a:t>=1b5b29d21aff&gt;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4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D735-EF79-BB4F-9890-ED265CB1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Background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994A-5C07-A841-93C8-31FD3F193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7148732" cy="39319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Taylor Swift signed away her economic rights in her music to Big Machine Records when she first entered the industry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Big Machine Records owned the ”masters” (original recordings) of her songs from her first 6 albums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In 2018, when her contract with Big Machine ended, she tried to buy back her masters, but they couldn’t agree on a deal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Big Machine sold to Scooter Braun, who Taylor accused of bullying her over the years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Scooter sold Taylor’s masters to Shamrock Holdings for $300 mil.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Taylor did not want Scooter to profit off her work, so she announced that she would be re-recording all of those albums and re-releasing them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She also expressed concern about him having the power over her work as he had “tried to dismantle” her career over the years (Tumblr)</a:t>
            </a:r>
          </a:p>
        </p:txBody>
      </p:sp>
      <p:pic>
        <p:nvPicPr>
          <p:cNvPr id="5" name="Picture 4" descr="A group of people holding a picture&#10;&#10;Description automatically generated with medium confidence">
            <a:extLst>
              <a:ext uri="{FF2B5EF4-FFF2-40B4-BE49-F238E27FC236}">
                <a16:creationId xmlns:a16="http://schemas.microsoft.com/office/drawing/2014/main" id="{DCE7C6AB-0F4C-7748-A8B7-CF2BF6213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601" y="2103120"/>
            <a:ext cx="3019646" cy="2717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867E24-E93A-204F-B0B7-75F0BDFE4611}"/>
              </a:ext>
            </a:extLst>
          </p:cNvPr>
          <p:cNvSpPr txBox="1"/>
          <p:nvPr/>
        </p:nvSpPr>
        <p:spPr>
          <a:xfrm>
            <a:off x="8442601" y="4820801"/>
            <a:ext cx="301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107.5 Kool FM &lt;https://1075koolfm.com/</a:t>
            </a:r>
            <a:r>
              <a:rPr lang="en-US" sz="1200" dirty="0" err="1"/>
              <a:t>taylor</a:t>
            </a:r>
            <a:r>
              <a:rPr lang="en-US" sz="1200" dirty="0"/>
              <a:t>-swift-may-soon-be-a-free-agent/&gt;</a:t>
            </a:r>
          </a:p>
        </p:txBody>
      </p:sp>
      <p:pic>
        <p:nvPicPr>
          <p:cNvPr id="4" name="Audio Recording Apr 27, 2021 at 3:24:38 PM" descr="Audio Recording Apr 27, 2021 at 3:24:38 PM">
            <a:hlinkClick r:id="" action="ppaction://media"/>
            <a:extLst>
              <a:ext uri="{FF2B5EF4-FFF2-40B4-BE49-F238E27FC236}">
                <a16:creationId xmlns:a16="http://schemas.microsoft.com/office/drawing/2014/main" id="{776C8E7F-DF01-B449-A9DE-E32704AD1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ide-by-side of the 2 album covers">
            <a:extLst>
              <a:ext uri="{FF2B5EF4-FFF2-40B4-BE49-F238E27FC236}">
                <a16:creationId xmlns:a16="http://schemas.microsoft.com/office/drawing/2014/main" id="{39EC0B8E-6849-084B-B714-218770CE47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195" y="1403499"/>
            <a:ext cx="7941870" cy="38915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5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FE27B-A606-B647-BA4D-41D9EE05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68" y="344659"/>
            <a:ext cx="5196347" cy="92372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highlight>
                  <a:srgbClr val="C0C0C0"/>
                </a:highlight>
              </a:rPr>
              <a:t>Fearless (Taylor’s Version)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54DF6-2D60-B148-AD48-4B9214F0B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22" y="1297770"/>
            <a:ext cx="3180084" cy="52155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2008 album </a:t>
            </a:r>
            <a:r>
              <a:rPr lang="en-US" i="1" dirty="0">
                <a:solidFill>
                  <a:srgbClr val="FFFFFF"/>
                </a:solidFill>
              </a:rPr>
              <a:t>Fearless</a:t>
            </a:r>
            <a:r>
              <a:rPr lang="en-US" dirty="0">
                <a:solidFill>
                  <a:srgbClr val="FFFFFF"/>
                </a:solidFill>
              </a:rPr>
              <a:t> was the first album Taylor re-recorded</a:t>
            </a:r>
          </a:p>
          <a:p>
            <a:r>
              <a:rPr lang="en-US" dirty="0">
                <a:solidFill>
                  <a:srgbClr val="FFFFFF"/>
                </a:solidFill>
              </a:rPr>
              <a:t>She managed to re-record the songs so well that they are almost indistinguishable from the originals </a:t>
            </a:r>
          </a:p>
          <a:p>
            <a:r>
              <a:rPr lang="en-US" dirty="0">
                <a:solidFill>
                  <a:srgbClr val="FFFFFF"/>
                </a:solidFill>
              </a:rPr>
              <a:t>Taylor’s version includes all 19 songs from the original platinum album plus 6 unreleased songs “from the vault”</a:t>
            </a:r>
          </a:p>
          <a:p>
            <a:r>
              <a:rPr lang="en-US" dirty="0">
                <a:solidFill>
                  <a:srgbClr val="FFFFFF"/>
                </a:solidFill>
              </a:rPr>
              <a:t>Very successful, album hit #1 on Rolling Stone chart for the week it was released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93B11-7530-3940-8F7E-5D427C0B92BF}"/>
              </a:ext>
            </a:extLst>
          </p:cNvPr>
          <p:cNvSpPr txBox="1"/>
          <p:nvPr/>
        </p:nvSpPr>
        <p:spPr>
          <a:xfrm>
            <a:off x="4586068" y="5430129"/>
            <a:ext cx="30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Fearless</a:t>
            </a:r>
            <a:r>
              <a:rPr lang="en-US" dirty="0"/>
              <a:t> (2008)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DE225-8F73-9B42-A80A-B6E684D6EC2D}"/>
              </a:ext>
            </a:extLst>
          </p:cNvPr>
          <p:cNvSpPr txBox="1"/>
          <p:nvPr/>
        </p:nvSpPr>
        <p:spPr>
          <a:xfrm>
            <a:off x="8201465" y="5430129"/>
            <a:ext cx="387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Fearless (Taylor’s Version)</a:t>
            </a:r>
            <a:r>
              <a:rPr lang="en-US" dirty="0"/>
              <a:t> (2021)</a:t>
            </a:r>
            <a:endParaRPr lang="en-US" i="1" dirty="0"/>
          </a:p>
        </p:txBody>
      </p:sp>
      <p:pic>
        <p:nvPicPr>
          <p:cNvPr id="4" name="Audio Recording Apr 27, 2021 at 3:25:56 PM" descr="Audio Recording Apr 27, 2021 at 3:25:56 PM">
            <a:hlinkClick r:id="" action="ppaction://media"/>
            <a:extLst>
              <a:ext uri="{FF2B5EF4-FFF2-40B4-BE49-F238E27FC236}">
                <a16:creationId xmlns:a16="http://schemas.microsoft.com/office/drawing/2014/main" id="{08C2E7F4-08C8-B542-A0BF-9943918210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FF2BC-F3FA-1D4E-AD12-CCFB46F0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issue: Moral rights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93409-E8A0-E94D-ABEB-F4734141F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4" y="4274288"/>
            <a:ext cx="9070848" cy="864974"/>
          </a:xfrm>
        </p:spPr>
        <p:txBody>
          <a:bodyPr/>
          <a:lstStyle/>
          <a:p>
            <a:r>
              <a:rPr lang="en-US" dirty="0"/>
              <a:t>Part of the issue is Taylor wanting to profit off her own work, but the main issues seem to be that she doesn’t want Scooter Braun to profit off it + concern for what he may do with her music </a:t>
            </a:r>
          </a:p>
        </p:txBody>
      </p:sp>
      <p:pic>
        <p:nvPicPr>
          <p:cNvPr id="2" name="Audio Recording Apr 27, 2021 at 3:26:55 PM" descr="Audio Recording Apr 27, 2021 at 3:26:55 PM">
            <a:hlinkClick r:id="" action="ppaction://media"/>
            <a:extLst>
              <a:ext uri="{FF2B5EF4-FFF2-40B4-BE49-F238E27FC236}">
                <a16:creationId xmlns:a16="http://schemas.microsoft.com/office/drawing/2014/main" id="{9877B4F3-2339-C740-B9B3-05804AAE17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D58E5-CF7B-2841-864E-FE0C5F74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Law - Moral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31F9-D5E7-C54F-99D6-D3539EC2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283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Right to the integrity of the work</a:t>
            </a:r>
          </a:p>
          <a:p>
            <a:r>
              <a:rPr lang="en-US" sz="1900" dirty="0"/>
              <a:t>This right gives the author the ability to object to a use of their work that they find offensive (like in </a:t>
            </a:r>
            <a:r>
              <a:rPr lang="en-US" sz="1900" i="1" dirty="0"/>
              <a:t>Snow v Eaton Centre</a:t>
            </a:r>
            <a:r>
              <a:rPr lang="en-US" sz="1900" dirty="0"/>
              <a:t>)</a:t>
            </a:r>
          </a:p>
          <a:p>
            <a:r>
              <a:rPr lang="en-US" sz="1900" dirty="0"/>
              <a:t>This is a creative right derived from the investment the author put into making the work</a:t>
            </a:r>
          </a:p>
          <a:p>
            <a:r>
              <a:rPr lang="en-US" sz="1900" dirty="0"/>
              <a:t>Separate from economic rights (doesn’t give her the ability to profit off the songs or license out their use)</a:t>
            </a:r>
          </a:p>
        </p:txBody>
      </p:sp>
      <p:pic>
        <p:nvPicPr>
          <p:cNvPr id="4" name="Audio Recording Apr 27, 2021 at 3:29:19 PM" descr="Audio Recording Apr 27, 2021 at 3:29:19 PM">
            <a:hlinkClick r:id="" action="ppaction://media"/>
            <a:extLst>
              <a:ext uri="{FF2B5EF4-FFF2-40B4-BE49-F238E27FC236}">
                <a16:creationId xmlns:a16="http://schemas.microsoft.com/office/drawing/2014/main" id="{8A64E962-BA35-AA4D-BEC8-509E880F17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Audio Recording Apr 27, 2021 at 3:32:16 PM" descr="Audio Recording Apr 27, 2021 at 3:32:16 PM">
            <a:hlinkClick r:id="" action="ppaction://media"/>
            <a:extLst>
              <a:ext uri="{FF2B5EF4-FFF2-40B4-BE49-F238E27FC236}">
                <a16:creationId xmlns:a16="http://schemas.microsoft.com/office/drawing/2014/main" id="{54C8C259-317A-DC4F-A0F3-E0B536B1A9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8695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0C6E-1818-5549-AAA5-E4EF92E6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Rights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C53AE-C2B4-E34E-8830-735ADDB44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dirty="0"/>
              <a:t>Derived from the Berne Convention </a:t>
            </a:r>
          </a:p>
          <a:p>
            <a:r>
              <a:rPr lang="en-US" sz="1900" dirty="0"/>
              <a:t>Moral rights have only been codified for visual artists in the US (through the Visual Artists Rights Act) – doesn’t include musicians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In the US, moral rights for other artists are mainly dealt with by contract, TM, and privacy laws (Jonathan)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Moral rights give the author the ability to object to a use of their work that they find offensive (like in </a:t>
            </a:r>
            <a:r>
              <a:rPr lang="en-US" sz="1900" i="1" dirty="0"/>
              <a:t>Snow v Eaton Centre</a:t>
            </a:r>
            <a:r>
              <a:rPr lang="en-US" sz="19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In the US, claims like this have been unsuccessful because moral rights are so much narrower for musicians (e.g., </a:t>
            </a:r>
            <a:r>
              <a:rPr lang="en-CA" sz="1700" dirty="0"/>
              <a:t>Franconero v. Universal Music Corp. [2003])</a:t>
            </a:r>
          </a:p>
          <a:p>
            <a:pPr>
              <a:lnSpc>
                <a:spcPct val="90000"/>
              </a:lnSpc>
            </a:pPr>
            <a:r>
              <a:rPr lang="en-CA" sz="1900" dirty="0"/>
              <a:t>Result is that musicians in the US are less protected than in Canada because of inequality in contractual bargaining power </a:t>
            </a:r>
          </a:p>
          <a:p>
            <a:endParaRPr lang="en-US" dirty="0"/>
          </a:p>
        </p:txBody>
      </p:sp>
      <p:pic>
        <p:nvPicPr>
          <p:cNvPr id="6" name="Audio Recording Apr 27, 2021 at 3:41:50 PM" descr="Audio Recording Apr 27, 2021 at 3:41:50 PM">
            <a:hlinkClick r:id="" action="ppaction://media"/>
            <a:extLst>
              <a:ext uri="{FF2B5EF4-FFF2-40B4-BE49-F238E27FC236}">
                <a16:creationId xmlns:a16="http://schemas.microsoft.com/office/drawing/2014/main" id="{2E9827DC-5965-5141-A8DF-347E166A27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0815-7D6B-3649-8848-A082E49A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Moral Rights in Canada</a:t>
            </a:r>
          </a:p>
        </p:txBody>
      </p:sp>
      <p:pic>
        <p:nvPicPr>
          <p:cNvPr id="5" name="Picture 4" descr="Taylor Swift holding Canada flag&#10;">
            <a:extLst>
              <a:ext uri="{FF2B5EF4-FFF2-40B4-BE49-F238E27FC236}">
                <a16:creationId xmlns:a16="http://schemas.microsoft.com/office/drawing/2014/main" id="{3497578E-F4FC-1D4C-8EC9-34F56D0087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10" b="1951"/>
          <a:stretch/>
        </p:blipFill>
        <p:spPr>
          <a:xfrm>
            <a:off x="1154352" y="2161487"/>
            <a:ext cx="3019646" cy="36326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A837E-B1E8-254D-978C-51FFDE316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65" y="2103119"/>
            <a:ext cx="6926478" cy="43373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1900" dirty="0"/>
              <a:t>Every artist in Canada automatically has moral rights in their work (Copyright Act ss. 14.1, 14.2, 17.1,17.2)</a:t>
            </a:r>
          </a:p>
          <a:p>
            <a:pPr>
              <a:lnSpc>
                <a:spcPct val="90000"/>
              </a:lnSpc>
            </a:pPr>
            <a:r>
              <a:rPr lang="en-CA" sz="1900" dirty="0"/>
              <a:t>Canadian artists are still able to waive moral rights through contracts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Taylor was the primary writer of all her songs, so she would hold the moral right to the integrity of the songs in Canada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She could object to a specific use of her songs by Scooter/Shamrock, but probably couldn’t object to them owning/using the songs in general.</a:t>
            </a:r>
            <a:endParaRPr lang="en-US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E755C-639F-1341-877A-CA763B584F35}"/>
              </a:ext>
            </a:extLst>
          </p:cNvPr>
          <p:cNvSpPr txBox="1"/>
          <p:nvPr/>
        </p:nvSpPr>
        <p:spPr>
          <a:xfrm>
            <a:off x="1154352" y="5794130"/>
            <a:ext cx="301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(Shelby Griffin on Pinterest </a:t>
            </a:r>
            <a:r>
              <a:rPr lang="en-US" sz="1200" dirty="0">
                <a:hlinkClick r:id="rId7"/>
              </a:rPr>
              <a:t>https://www.pinterest.ca/pin/9992430396244924/</a:t>
            </a:r>
            <a:r>
              <a:rPr lang="en-US" sz="1200" dirty="0"/>
              <a:t>)</a:t>
            </a:r>
          </a:p>
        </p:txBody>
      </p:sp>
      <p:pic>
        <p:nvPicPr>
          <p:cNvPr id="7" name="Audio Recording Apr 27, 2021 at 3:45:56 PM" descr="Audio Recording Apr 27, 2021 at 3:45:56 PM">
            <a:hlinkClick r:id="" action="ppaction://media"/>
            <a:extLst>
              <a:ext uri="{FF2B5EF4-FFF2-40B4-BE49-F238E27FC236}">
                <a16:creationId xmlns:a16="http://schemas.microsoft.com/office/drawing/2014/main" id="{9C627780-ED3D-0A46-82F8-FCC254A50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03538" y="3022600"/>
            <a:ext cx="812800" cy="812800"/>
          </a:xfrm>
          <a:prstGeom prst="rect">
            <a:avLst/>
          </a:prstGeom>
        </p:spPr>
      </p:pic>
      <p:pic>
        <p:nvPicPr>
          <p:cNvPr id="8" name="Audio Recording Apr 27, 2021 at 3:46:40 PM" descr="Audio Recording Apr 27, 2021 at 3:46:40 PM">
            <a:hlinkClick r:id="" action="ppaction://media"/>
            <a:extLst>
              <a:ext uri="{FF2B5EF4-FFF2-40B4-BE49-F238E27FC236}">
                <a16:creationId xmlns:a16="http://schemas.microsoft.com/office/drawing/2014/main" id="{B8332668-432E-CE4B-B3DC-9A4D2254A3C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26EC-D130-1C4E-9528-A02D8516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issue: Ownership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48250-0BD0-784F-8004-405DBD5DC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Scooter/Shamrock own the master recordings of the albums, not the songs themselves.</a:t>
            </a:r>
          </a:p>
        </p:txBody>
      </p:sp>
      <p:pic>
        <p:nvPicPr>
          <p:cNvPr id="5" name="Audio Recording Apr 27, 2021 at 3:48:51 PM" descr="Audio Recording Apr 27, 2021 at 3:48:51 PM">
            <a:hlinkClick r:id="" action="ppaction://media"/>
            <a:extLst>
              <a:ext uri="{FF2B5EF4-FFF2-40B4-BE49-F238E27FC236}">
                <a16:creationId xmlns:a16="http://schemas.microsoft.com/office/drawing/2014/main" id="{03CA4A72-B2A7-2343-A7DF-2680C2DC61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3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5ED4-D3BD-AC4A-822D-8B68C510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 in Taylor Swift’s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0235-AA4D-0F49-95DC-84CD7850B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dirty="0"/>
              <a:t>Without a contract clause preventing it, artists are generally free to re-record songs they wrote at any time (</a:t>
            </a:r>
            <a:r>
              <a:rPr lang="en-US" sz="1900" i="1" dirty="0"/>
              <a:t>McMahon</a:t>
            </a:r>
            <a:r>
              <a:rPr lang="en-US" sz="1900" dirty="0"/>
              <a:t>)</a:t>
            </a:r>
          </a:p>
          <a:p>
            <a:r>
              <a:rPr lang="en-US" sz="1900" dirty="0"/>
              <a:t>Don’t know the details of her contract with Big Machine Records but it’s common for music contracts to include a clause disallowing the artist from rerecording the songs for 5 years from the commercial release date, or 2 years after the expiration of the agreement, whichever is later (</a:t>
            </a:r>
            <a:r>
              <a:rPr lang="en-US" sz="1900" i="1" dirty="0"/>
              <a:t>Spanos</a:t>
            </a:r>
            <a:r>
              <a:rPr lang="en-US" sz="1900" dirty="0"/>
              <a:t>)</a:t>
            </a:r>
          </a:p>
          <a:p>
            <a:r>
              <a:rPr lang="en-US" sz="1900" dirty="0"/>
              <a:t>Taylor’s re-recording doesn’t prevent the holder of the masters to continue profiting off those songs or take away their right to use/license the old masters </a:t>
            </a:r>
          </a:p>
          <a:p>
            <a:endParaRPr lang="en-US" dirty="0"/>
          </a:p>
        </p:txBody>
      </p:sp>
      <p:pic>
        <p:nvPicPr>
          <p:cNvPr id="4" name="Audio Recording Apr 27, 2021 at 3:50:34 PM" descr="Audio Recording Apr 27, 2021 at 3:50:34 PM">
            <a:hlinkClick r:id="" action="ppaction://media"/>
            <a:extLst>
              <a:ext uri="{FF2B5EF4-FFF2-40B4-BE49-F238E27FC236}">
                <a16:creationId xmlns:a16="http://schemas.microsoft.com/office/drawing/2014/main" id="{83788679-E76E-3A4A-9702-82DB588E8A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335</TotalTime>
  <Words>1371</Words>
  <Application>Microsoft Macintosh PowerPoint</Application>
  <PresentationFormat>Widescreen</PresentationFormat>
  <Paragraphs>78</Paragraphs>
  <Slides>13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Garamond</vt:lpstr>
      <vt:lpstr>Savon</vt:lpstr>
      <vt:lpstr>Copyright law (Taylor’s version)</vt:lpstr>
      <vt:lpstr>Background Info</vt:lpstr>
      <vt:lpstr>Fearless (Taylor’s Version)</vt:lpstr>
      <vt:lpstr>Key issue: Moral rights</vt:lpstr>
      <vt:lpstr>IP Law - Moral Rights</vt:lpstr>
      <vt:lpstr>Moral Rights in the US</vt:lpstr>
      <vt:lpstr>Moral Rights in Canada</vt:lpstr>
      <vt:lpstr>Key issue: Ownership</vt:lpstr>
      <vt:lpstr>Copyright in Taylor Swift’s Case</vt:lpstr>
      <vt:lpstr>Beyond Copyright Law</vt:lpstr>
      <vt:lpstr>Lasting Questions </vt:lpstr>
      <vt:lpstr>Final Thoughts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emreaume@student.ubc.ca</dc:creator>
  <cp:lastModifiedBy>emreaume@student.ubc.ca</cp:lastModifiedBy>
  <cp:revision>49</cp:revision>
  <dcterms:created xsi:type="dcterms:W3CDTF">2021-04-27T02:30:07Z</dcterms:created>
  <dcterms:modified xsi:type="dcterms:W3CDTF">2021-04-27T23:00:35Z</dcterms:modified>
</cp:coreProperties>
</file>