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4"/>
    <p:restoredTop sz="94686"/>
  </p:normalViewPr>
  <p:slideViewPr>
    <p:cSldViewPr snapToGrid="0" snapToObjects="1">
      <p:cViewPr>
        <p:scale>
          <a:sx n="62" d="100"/>
          <a:sy n="62" d="100"/>
        </p:scale>
        <p:origin x="1264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48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5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1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4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4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atvnews.com/business/news-emami-high-court-glow-and-handsome-643120#:~:text=In%202006%20it%20launched%20%60Fair,to%20do%20so%2C%20it%20claimed" TargetMode="External"/><Relationship Id="rId7" Type="http://schemas.openxmlformats.org/officeDocument/2006/relationships/hyperlink" Target="https://www.obhanandassociates.com/blog/all-is-fair-in-trademark-wars/?utm_source=Mondaq&amp;utm_medium=syndication&amp;utm_campaign=LinkedIn-integration" TargetMode="External"/><Relationship Id="rId2" Type="http://schemas.openxmlformats.org/officeDocument/2006/relationships/hyperlink" Target="https://www.bbc.com/news/world-asia-india-5318216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ondaq.com/india/trademark/984766/is-everything-fair-and-lovely-in-business-hindustan-unilever-vs-emami" TargetMode="External"/><Relationship Id="rId5" Type="http://schemas.openxmlformats.org/officeDocument/2006/relationships/hyperlink" Target="https://www.mondaq.com/india/trademark/981216/all-is-fair-in-trademark-wars-the-glow-handsome-saga-continues" TargetMode="External"/><Relationship Id="rId4" Type="http://schemas.openxmlformats.org/officeDocument/2006/relationships/hyperlink" Target="https://www.nbcnews.com/news/asian-america/skin-lightening-cream-fair-lovely-change-name-after-backlash-n1232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" descr="Top view white feathers">
            <a:extLst>
              <a:ext uri="{FF2B5EF4-FFF2-40B4-BE49-F238E27FC236}">
                <a16:creationId xmlns:a16="http://schemas.microsoft.com/office/drawing/2014/main" id="{E93BEA42-7344-40F8-B3A8-B415F77E2F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77" r="5550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8E5D7-0A9F-D944-B5FE-B82C044D6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11222184" cy="3204134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Not All is Fair &amp; Lovely in Trademarks: </a:t>
            </a:r>
            <a:b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4000" b="0" dirty="0">
                <a:latin typeface="Aharoni" panose="02010803020104030203" pitchFamily="2" charset="-79"/>
                <a:cs typeface="Aharoni" panose="02010803020104030203" pitchFamily="2" charset="-79"/>
              </a:rPr>
              <a:t>How Changing Societal Climate May Force Companies to Reconsider their Choices</a:t>
            </a:r>
            <a:endParaRPr lang="en-US" sz="4000" b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6E7BB-4D19-3746-AC07-FFE80A418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By Raunaq Saini 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udio Recording Apr 8, 2021 at 5:55:07 AM" descr="Audio Recording Apr 8, 2021 at 5:55:07 AM">
            <a:hlinkClick r:id="" action="ppaction://media"/>
            <a:extLst>
              <a:ext uri="{FF2B5EF4-FFF2-40B4-BE49-F238E27FC236}">
                <a16:creationId xmlns:a16="http://schemas.microsoft.com/office/drawing/2014/main" id="{8C3AAABB-40EF-1C4D-8989-474CCFEAB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2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575AD-8490-BD4A-91FE-1C03F2031E08}"/>
              </a:ext>
            </a:extLst>
          </p:cNvPr>
          <p:cNvSpPr txBox="1"/>
          <p:nvPr/>
        </p:nvSpPr>
        <p:spPr>
          <a:xfrm>
            <a:off x="1936047" y="686940"/>
            <a:ext cx="8319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Why is this Important?</a:t>
            </a:r>
          </a:p>
        </p:txBody>
      </p:sp>
      <p:pic>
        <p:nvPicPr>
          <p:cNvPr id="8198" name="Picture 6" descr="FAMILIARIZE YOURSELF WITH TRADEMARK BASICS » Wladis Law Firm">
            <a:extLst>
              <a:ext uri="{FF2B5EF4-FFF2-40B4-BE49-F238E27FC236}">
                <a16:creationId xmlns:a16="http://schemas.microsoft.com/office/drawing/2014/main" id="{145FC2A1-BD62-6F48-B4C4-6F50F983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27" y="2140526"/>
            <a:ext cx="7656945" cy="38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Apr 8, 2021 at 8:02:39 AM" descr="Audio Recording Apr 8, 2021 at 8:02:39 AM">
            <a:hlinkClick r:id="" action="ppaction://media"/>
            <a:extLst>
              <a:ext uri="{FF2B5EF4-FFF2-40B4-BE49-F238E27FC236}">
                <a16:creationId xmlns:a16="http://schemas.microsoft.com/office/drawing/2014/main" id="{4FD0C6CC-CB02-C645-AF09-EA6CD79F9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599" y="32419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D18DB-2644-E045-977C-79A079CB075D}"/>
              </a:ext>
            </a:extLst>
          </p:cNvPr>
          <p:cNvSpPr txBox="1"/>
          <p:nvPr/>
        </p:nvSpPr>
        <p:spPr>
          <a:xfrm>
            <a:off x="3591949" y="2828835"/>
            <a:ext cx="5008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3" name="Audio Recording Apr 8, 2021 at 7:58:17 AM" descr="Audio Recording Apr 8, 2021 at 7:58:17 AM">
            <a:hlinkClick r:id="" action="ppaction://media"/>
            <a:extLst>
              <a:ext uri="{FF2B5EF4-FFF2-40B4-BE49-F238E27FC236}">
                <a16:creationId xmlns:a16="http://schemas.microsoft.com/office/drawing/2014/main" id="{B3DAEFD0-4A82-5A4E-BCFF-3D0FEC58C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5B680C-070B-8146-90B5-DF445AA4B047}"/>
              </a:ext>
            </a:extLst>
          </p:cNvPr>
          <p:cNvSpPr txBox="1"/>
          <p:nvPr/>
        </p:nvSpPr>
        <p:spPr>
          <a:xfrm>
            <a:off x="4433525" y="160020"/>
            <a:ext cx="3324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Sources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AB766-AB08-9B40-9955-DA874FABB97A}"/>
              </a:ext>
            </a:extLst>
          </p:cNvPr>
          <p:cNvSpPr txBox="1"/>
          <p:nvPr/>
        </p:nvSpPr>
        <p:spPr>
          <a:xfrm>
            <a:off x="481914" y="1091297"/>
            <a:ext cx="108511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D26012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D2601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https://www.bbc.com/news/world-asia-india-53182169</a:t>
            </a:r>
            <a:endParaRPr lang="en-US" dirty="0">
              <a:solidFill>
                <a:srgbClr val="D26012"/>
              </a:solidFill>
            </a:endParaRPr>
          </a:p>
          <a:p>
            <a:endParaRPr lang="en-US" dirty="0">
              <a:solidFill>
                <a:srgbClr val="D26012"/>
              </a:solidFill>
            </a:endParaRPr>
          </a:p>
          <a:p>
            <a:r>
              <a:rPr lang="en-US" u="sng" dirty="0">
                <a:hlinkClick r:id="rId3"/>
              </a:rPr>
              <a:t>https://www.indiatvnews.com/business/news-emami-high-court-glow-and-handsome-643120#:~:text=In%202006%20it%20launched%20%60Fair,to%20do%20so%2C%20it%20claimed</a:t>
            </a:r>
            <a:r>
              <a:rPr lang="en-CA" dirty="0"/>
              <a:t> </a:t>
            </a:r>
            <a:endParaRPr lang="en-US" dirty="0"/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5"/>
              </a:rPr>
              <a:t>https://www.mondaq.com/india/trademark/981216/all-is-fair-in-trademark-wars-the-glow-handsome-saga-continues</a:t>
            </a:r>
            <a:endParaRPr lang="en-US" dirty="0"/>
          </a:p>
          <a:p>
            <a:endParaRPr lang="en-US" dirty="0">
              <a:hlinkClick r:id="rId6"/>
            </a:endParaRPr>
          </a:p>
          <a:p>
            <a:r>
              <a:rPr lang="en-US" dirty="0">
                <a:hlinkClick r:id="rId6"/>
              </a:rPr>
              <a:t>https://www.mondaq.com/india/trademark/984766/is-everything-fair-and-lovely-in-business-hindustan-unilever-vs-emami</a:t>
            </a:r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https://www.nbcnews.com/news/asian-america/skin-lightening-cream-fair-lovely-change-name-after-backlash-n1232124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https://www.obhanandassociates.com/blog/all-is-fair-in-trademark-wars/?utm_source=Mondaq&amp;utm_medium=syndication&amp;utm_campaign=LinkedIn-integration</a:t>
            </a:r>
            <a:endParaRPr lang="en-US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3971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DF21A-A036-154E-9854-E639C30C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67" y="334870"/>
            <a:ext cx="4811478" cy="4384548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Colourism</a:t>
            </a:r>
            <a:r>
              <a:rPr lang="en-US" sz="5400" dirty="0"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</a:t>
            </a:r>
            <a:br>
              <a:rPr lang="en-US" sz="5400" dirty="0"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</a:br>
            <a:r>
              <a:rPr lang="en-US" sz="5400" dirty="0"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in India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7F21E9-E0EA-114B-A697-5C935B36E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92" b="9492"/>
          <a:stretch/>
        </p:blipFill>
        <p:spPr>
          <a:xfrm>
            <a:off x="6096000" y="334870"/>
            <a:ext cx="4959047" cy="6188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70005-6070-C94B-850B-9AB50B3418DB}"/>
              </a:ext>
            </a:extLst>
          </p:cNvPr>
          <p:cNvSpPr txBox="1"/>
          <p:nvPr/>
        </p:nvSpPr>
        <p:spPr>
          <a:xfrm>
            <a:off x="248494" y="5327044"/>
            <a:ext cx="3150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Pictured: My sister and I at 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Taj Mahal</a:t>
            </a:r>
          </a:p>
          <a:p>
            <a:endParaRPr lang="en-US" dirty="0"/>
          </a:p>
        </p:txBody>
      </p:sp>
      <p:pic>
        <p:nvPicPr>
          <p:cNvPr id="6" name="Audio Recording Apr 8, 2021 at 6:03:21 AM" descr="Audio Recording Apr 8, 2021 at 6:03:21 AM">
            <a:hlinkClick r:id="" action="ppaction://media"/>
            <a:extLst>
              <a:ext uri="{FF2B5EF4-FFF2-40B4-BE49-F238E27FC236}">
                <a16:creationId xmlns:a16="http://schemas.microsoft.com/office/drawing/2014/main" id="{76D87FA3-DD51-4E43-91FC-F78CE576F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D5BE-BDFA-E54D-B7C4-1DC08CC56B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2031" y="573338"/>
            <a:ext cx="10167937" cy="1179513"/>
          </a:xfrm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Fair &amp; Lovely?</a:t>
            </a:r>
          </a:p>
        </p:txBody>
      </p:sp>
      <p:pic>
        <p:nvPicPr>
          <p:cNvPr id="1026" name="Picture 2" descr="Fair and Lovely: Hindustan Unilever to remove the word 'Fair' from its brand">
            <a:extLst>
              <a:ext uri="{FF2B5EF4-FFF2-40B4-BE49-F238E27FC236}">
                <a16:creationId xmlns:a16="http://schemas.microsoft.com/office/drawing/2014/main" id="{DC29E9A8-4F47-7449-AFFD-E5A3D85F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83" y="2168300"/>
            <a:ext cx="8533234" cy="39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Apr 8, 2021 at 7:11:22 AM" descr="Audio Recording Apr 8, 2021 at 7:11:22 AM">
            <a:hlinkClick r:id="" action="ppaction://media"/>
            <a:extLst>
              <a:ext uri="{FF2B5EF4-FFF2-40B4-BE49-F238E27FC236}">
                <a16:creationId xmlns:a16="http://schemas.microsoft.com/office/drawing/2014/main" id="{457254CA-63B4-C042-8668-FCA7ACD6F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dia's multibillion-dollar skin lightening industry under fire as Indians  seek whiter shade of pale - News : industrie (#821354)">
            <a:extLst>
              <a:ext uri="{FF2B5EF4-FFF2-40B4-BE49-F238E27FC236}">
                <a16:creationId xmlns:a16="http://schemas.microsoft.com/office/drawing/2014/main" id="{A020BC25-0706-2C4C-B6A3-B03B2443E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12192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Apr 8, 2021 at 6:08:12 AM" descr="Audio Recording Apr 8, 2021 at 6:08:12 AM">
            <a:hlinkClick r:id="" action="ppaction://media"/>
            <a:extLst>
              <a:ext uri="{FF2B5EF4-FFF2-40B4-BE49-F238E27FC236}">
                <a16:creationId xmlns:a16="http://schemas.microsoft.com/office/drawing/2014/main" id="{7350F735-7962-754D-AD4F-6A115332B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DF21A-A036-154E-9854-E639C30C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63" y="1161288"/>
            <a:ext cx="4818889" cy="4526280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Black Lives Matter Movement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Black Lives Matter - ArtReview">
            <a:extLst>
              <a:ext uri="{FF2B5EF4-FFF2-40B4-BE49-F238E27FC236}">
                <a16:creationId xmlns:a16="http://schemas.microsoft.com/office/drawing/2014/main" id="{DA7EBB6A-DDDB-0948-AEF2-22359494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05" y="433137"/>
            <a:ext cx="5696475" cy="33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ohnson &amp; Johnson COVID-19 Vaccine Authorized by U.S. FDA For Emergency Use">
            <a:extLst>
              <a:ext uri="{FF2B5EF4-FFF2-40B4-BE49-F238E27FC236}">
                <a16:creationId xmlns:a16="http://schemas.microsoft.com/office/drawing/2014/main" id="{8F2D6F92-E998-6B4C-96EC-84D3F081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19" y="3843071"/>
            <a:ext cx="3937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epsi Globe - Wikipedia">
            <a:extLst>
              <a:ext uri="{FF2B5EF4-FFF2-40B4-BE49-F238E27FC236}">
                <a16:creationId xmlns:a16="http://schemas.microsoft.com/office/drawing/2014/main" id="{C99D0AAF-E256-2342-8945-A2397DEC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012" y="3516446"/>
            <a:ext cx="1787296" cy="24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Apr 8, 2021 at 6:10:18 AM" descr="Audio Recording Apr 8, 2021 at 6:10:18 AM">
            <a:hlinkClick r:id="" action="ppaction://media"/>
            <a:extLst>
              <a:ext uri="{FF2B5EF4-FFF2-40B4-BE49-F238E27FC236}">
                <a16:creationId xmlns:a16="http://schemas.microsoft.com/office/drawing/2014/main" id="{9139D9FC-BDBD-4842-9CE2-E365860AD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low &amp; Lovely | All brands | Unilever global company website">
            <a:extLst>
              <a:ext uri="{FF2B5EF4-FFF2-40B4-BE49-F238E27FC236}">
                <a16:creationId xmlns:a16="http://schemas.microsoft.com/office/drawing/2014/main" id="{C2E76505-AFB9-D546-B09A-B743E88E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9" y="491289"/>
            <a:ext cx="11750842" cy="58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Apr 8, 2021 at 6:16:29 AM" descr="Audio Recording Apr 8, 2021 at 6:16:29 AM">
            <a:hlinkClick r:id="" action="ppaction://media"/>
            <a:extLst>
              <a:ext uri="{FF2B5EF4-FFF2-40B4-BE49-F238E27FC236}">
                <a16:creationId xmlns:a16="http://schemas.microsoft.com/office/drawing/2014/main" id="{D86070BD-0B57-F04C-B7AE-75C9606BDF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Glow &amp; Handsome Instant Brightness Cream With 2X Sun Protection BUY 2 GET 1  FREE for sale online">
            <a:extLst>
              <a:ext uri="{FF2B5EF4-FFF2-40B4-BE49-F238E27FC236}">
                <a16:creationId xmlns:a16="http://schemas.microsoft.com/office/drawing/2014/main" id="{A24ED419-64B2-3E48-BDE0-C9ECF950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45" y="329045"/>
            <a:ext cx="6199909" cy="61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Apr 8, 2021 at 7:20:44 AM" descr="Audio Recording Apr 8, 2021 at 7:20:44 AM">
            <a:hlinkClick r:id="" action="ppaction://media"/>
            <a:extLst>
              <a:ext uri="{FF2B5EF4-FFF2-40B4-BE49-F238E27FC236}">
                <a16:creationId xmlns:a16="http://schemas.microsoft.com/office/drawing/2014/main" id="{BF38C84A-1227-E846-9948-4F76FC5F72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C tells Emami to give seven-day notice to HUL before taking legal action –  License to Blog">
            <a:extLst>
              <a:ext uri="{FF2B5EF4-FFF2-40B4-BE49-F238E27FC236}">
                <a16:creationId xmlns:a16="http://schemas.microsoft.com/office/drawing/2014/main" id="{51525BAB-F9C9-6F4C-ADA3-7C2418F1A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6" y="1292475"/>
            <a:ext cx="10274968" cy="54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64985A-D3CE-2048-BD08-B85952632F0B}"/>
              </a:ext>
            </a:extLst>
          </p:cNvPr>
          <p:cNvSpPr txBox="1"/>
          <p:nvPr/>
        </p:nvSpPr>
        <p:spPr>
          <a:xfrm>
            <a:off x="2746204" y="541507"/>
            <a:ext cx="7130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Trademark Dispute</a:t>
            </a:r>
          </a:p>
        </p:txBody>
      </p:sp>
      <p:pic>
        <p:nvPicPr>
          <p:cNvPr id="5" name="Audio Recording Apr 8, 2021 at 7:46:46 AM" descr="Audio Recording Apr 8, 2021 at 7:46:46 AM">
            <a:hlinkClick r:id="" action="ppaction://media"/>
            <a:extLst>
              <a:ext uri="{FF2B5EF4-FFF2-40B4-BE49-F238E27FC236}">
                <a16:creationId xmlns:a16="http://schemas.microsoft.com/office/drawing/2014/main" id="{8043407C-9672-E546-91E5-3DE0EF1F3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UL VS EMAMI - THE TRADEMARK BATTLE -">
            <a:extLst>
              <a:ext uri="{FF2B5EF4-FFF2-40B4-BE49-F238E27FC236}">
                <a16:creationId xmlns:a16="http://schemas.microsoft.com/office/drawing/2014/main" id="{35572474-654D-2A47-8C39-7F90BD57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1430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Apr 8, 2021 at 8:50:30 AM" descr="Audio Recording Apr 8, 2021 at 8:50:30 AM">
            <a:hlinkClick r:id="" action="ppaction://media"/>
            <a:extLst>
              <a:ext uri="{FF2B5EF4-FFF2-40B4-BE49-F238E27FC236}">
                <a16:creationId xmlns:a16="http://schemas.microsoft.com/office/drawing/2014/main" id="{147BAE21-5A26-0149-BE26-7A23D57A7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12461</TotalTime>
  <Words>175</Words>
  <Application>Microsoft Macintosh PowerPoint</Application>
  <PresentationFormat>Widescreen</PresentationFormat>
  <Paragraphs>23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Neue Haas Grotesk Text Pro</vt:lpstr>
      <vt:lpstr>AccentBoxVTI</vt:lpstr>
      <vt:lpstr>Not All is Fair &amp; Lovely in Trademarks:  How Changing Societal Climate May Force Companies to Reconsider their Choices</vt:lpstr>
      <vt:lpstr>Colourism  in India</vt:lpstr>
      <vt:lpstr>What is Fair &amp; Lovely?</vt:lpstr>
      <vt:lpstr>PowerPoint Presentation</vt:lpstr>
      <vt:lpstr>Black Lives Matter 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All is Fair &amp; Lovely  in Trademarks</dc:title>
  <dc:creator>Raunaq Saini</dc:creator>
  <cp:lastModifiedBy>Raunaq Saini</cp:lastModifiedBy>
  <cp:revision>27</cp:revision>
  <dcterms:created xsi:type="dcterms:W3CDTF">2021-03-26T07:24:02Z</dcterms:created>
  <dcterms:modified xsi:type="dcterms:W3CDTF">2021-04-08T16:23:15Z</dcterms:modified>
</cp:coreProperties>
</file>