
<file path=[Content_Types].xml><?xml version="1.0" encoding="utf-8"?>
<Types xmlns="http://schemas.openxmlformats.org/package/2006/content-types">
  <Default ContentType="application/vnd.openxmlformats-officedocument.wordprocessingml.document" Extension="docx"/>
  <Default ContentType="image/x-emf" Extension="emf"/>
  <Default ContentType="image/jpeg" Extension="jpeg"/>
  <Default ContentType="image/jpeg" Extension="JPG"/>
  <Default ContentType="audio/mp4" Extension="m4a"/>
  <Default ContentType="image/png" Extension="png"/>
  <Default ContentType="application/vnd.openxmlformats-package.relationships+xml" Extension="rels"/>
  <Default ContentType="image/tiff" Extension="tiff"/>
  <Default ContentType="application/vnd.openxmlformats-officedocument.vmlDrawing" Extension="vml"/>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4668" r:id="rId2"/>
    <p:sldId id="3552" r:id="rId3"/>
    <p:sldId id="4292" r:id="rId4"/>
    <p:sldId id="1084" r:id="rId5"/>
    <p:sldId id="4835" r:id="rId6"/>
    <p:sldId id="4836" r:id="rId7"/>
    <p:sldId id="4092" r:id="rId8"/>
    <p:sldId id="4712" r:id="rId9"/>
    <p:sldId id="4671" r:id="rId10"/>
    <p:sldId id="4672" r:id="rId11"/>
    <p:sldId id="4244" r:id="rId12"/>
    <p:sldId id="4713" r:id="rId13"/>
    <p:sldId id="4838" r:id="rId14"/>
    <p:sldId id="4955" r:id="rId15"/>
    <p:sldId id="4957" r:id="rId16"/>
    <p:sldId id="4958" r:id="rId17"/>
    <p:sldId id="4711" r:id="rId18"/>
    <p:sldId id="4954" r:id="rId19"/>
    <p:sldId id="4674" r:id="rId20"/>
    <p:sldId id="4948" r:id="rId21"/>
    <p:sldId id="4949" r:id="rId22"/>
    <p:sldId id="4871" r:id="rId23"/>
    <p:sldId id="4894" r:id="rId24"/>
    <p:sldId id="4865" r:id="rId25"/>
    <p:sldId id="4868" r:id="rId26"/>
    <p:sldId id="4870" r:id="rId27"/>
    <p:sldId id="4969" r:id="rId28"/>
    <p:sldId id="4974" r:id="rId29"/>
    <p:sldId id="4971" r:id="rId30"/>
    <p:sldId id="4972" r:id="rId31"/>
    <p:sldId id="4970" r:id="rId32"/>
    <p:sldId id="4973" r:id="rId33"/>
    <p:sldId id="4975" r:id="rId34"/>
    <p:sldId id="4193" r:id="rId35"/>
    <p:sldId id="4661" r:id="rId36"/>
    <p:sldId id="4660" r:id="rId37"/>
    <p:sldId id="4662" r:id="rId38"/>
    <p:sldId id="4663" r:id="rId39"/>
    <p:sldId id="4895" r:id="rId40"/>
    <p:sldId id="4675" r:id="rId41"/>
    <p:sldId id="4896" r:id="rId42"/>
    <p:sldId id="4652" r:id="rId43"/>
    <p:sldId id="4654" r:id="rId44"/>
    <p:sldId id="4670" r:id="rId45"/>
    <p:sldId id="4897" r:id="rId46"/>
    <p:sldId id="4898" r:id="rId47"/>
    <p:sldId id="4651" r:id="rId48"/>
    <p:sldId id="4653" r:id="rId49"/>
    <p:sldId id="4899" r:id="rId50"/>
    <p:sldId id="4900" r:id="rId51"/>
    <p:sldId id="4901" r:id="rId52"/>
    <p:sldId id="4883" r:id="rId53"/>
    <p:sldId id="4884" r:id="rId54"/>
    <p:sldId id="4751" r:id="rId55"/>
    <p:sldId id="4951" r:id="rId56"/>
    <p:sldId id="4959" r:id="rId57"/>
    <p:sldId id="4960" r:id="rId58"/>
    <p:sldId id="4962" r:id="rId59"/>
    <p:sldId id="4953" r:id="rId60"/>
    <p:sldId id="4968" r:id="rId61"/>
    <p:sldId id="4963" r:id="rId62"/>
    <p:sldId id="4964" r:id="rId63"/>
    <p:sldId id="4961" r:id="rId64"/>
    <p:sldId id="4952" r:id="rId65"/>
    <p:sldId id="4965" r:id="rId66"/>
    <p:sldId id="3544" r:id="rId67"/>
    <p:sldId id="1172" r:id="rId68"/>
    <p:sldId id="4727" r:id="rId69"/>
    <p:sldId id="4749" r:id="rId70"/>
    <p:sldId id="4750" r:id="rId71"/>
    <p:sldId id="4946" r:id="rId72"/>
    <p:sldId id="4752" r:id="rId73"/>
    <p:sldId id="4754" r:id="rId74"/>
    <p:sldId id="4755" r:id="rId75"/>
    <p:sldId id="4756" r:id="rId76"/>
    <p:sldId id="4757" r:id="rId77"/>
    <p:sldId id="4758" r:id="rId78"/>
    <p:sldId id="4759" r:id="rId79"/>
    <p:sldId id="394" r:id="rId80"/>
    <p:sldId id="4760" r:id="rId81"/>
    <p:sldId id="4947" r:id="rId82"/>
    <p:sldId id="4387" r:id="rId83"/>
    <p:sldId id="321" r:id="rId84"/>
    <p:sldId id="4925" r:id="rId85"/>
    <p:sldId id="4926" r:id="rId86"/>
    <p:sldId id="392" r:id="rId87"/>
    <p:sldId id="379" r:id="rId88"/>
    <p:sldId id="380" r:id="rId89"/>
    <p:sldId id="381" r:id="rId90"/>
    <p:sldId id="4927" r:id="rId91"/>
    <p:sldId id="4552" r:id="rId92"/>
    <p:sldId id="4923" r:id="rId93"/>
    <p:sldId id="4982" r:id="rId94"/>
    <p:sldId id="4984" r:id="rId95"/>
    <p:sldId id="4985" r:id="rId96"/>
    <p:sldId id="4986" r:id="rId97"/>
    <p:sldId id="4987" r:id="rId98"/>
    <p:sldId id="4988" r:id="rId99"/>
    <p:sldId id="4989"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33"/>
    <p:restoredTop sz="94406"/>
  </p:normalViewPr>
  <p:slideViewPr>
    <p:cSldViewPr snapToGrid="0" snapToObjects="1">
      <p:cViewPr varScale="1">
        <p:scale>
          <a:sx n="154" d="100"/>
          <a:sy n="154" d="100"/>
        </p:scale>
        <p:origin x="208" y="5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3/15/21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11</a:t>
            </a:fld>
            <a:endParaRPr lang="en-US"/>
          </a:p>
        </p:txBody>
      </p:sp>
    </p:spTree>
    <p:extLst>
      <p:ext uri="{BB962C8B-B14F-4D97-AF65-F5344CB8AC3E}">
        <p14:creationId xmlns:p14="http://schemas.microsoft.com/office/powerpoint/2010/main" val="40967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77</a:t>
            </a:fld>
            <a:endParaRPr lang="en-US"/>
          </a:p>
        </p:txBody>
      </p:sp>
    </p:spTree>
    <p:extLst>
      <p:ext uri="{BB962C8B-B14F-4D97-AF65-F5344CB8AC3E}">
        <p14:creationId xmlns:p14="http://schemas.microsoft.com/office/powerpoint/2010/main" val="82510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78</a:t>
            </a:fld>
            <a:endParaRPr lang="en-US"/>
          </a:p>
        </p:txBody>
      </p:sp>
    </p:spTree>
    <p:extLst>
      <p:ext uri="{BB962C8B-B14F-4D97-AF65-F5344CB8AC3E}">
        <p14:creationId xmlns:p14="http://schemas.microsoft.com/office/powerpoint/2010/main" val="124543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79</a:t>
            </a:fld>
            <a:endParaRPr lang="en-US"/>
          </a:p>
        </p:txBody>
      </p:sp>
    </p:spTree>
    <p:extLst>
      <p:ext uri="{BB962C8B-B14F-4D97-AF65-F5344CB8AC3E}">
        <p14:creationId xmlns:p14="http://schemas.microsoft.com/office/powerpoint/2010/main" val="244040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80</a:t>
            </a:fld>
            <a:endParaRPr lang="en-US"/>
          </a:p>
        </p:txBody>
      </p:sp>
    </p:spTree>
    <p:extLst>
      <p:ext uri="{BB962C8B-B14F-4D97-AF65-F5344CB8AC3E}">
        <p14:creationId xmlns:p14="http://schemas.microsoft.com/office/powerpoint/2010/main" val="328122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81</a:t>
            </a:fld>
            <a:endParaRPr lang="en-US"/>
          </a:p>
        </p:txBody>
      </p:sp>
    </p:spTree>
    <p:extLst>
      <p:ext uri="{BB962C8B-B14F-4D97-AF65-F5344CB8AC3E}">
        <p14:creationId xmlns:p14="http://schemas.microsoft.com/office/powerpoint/2010/main" val="382180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85</a:t>
            </a:fld>
            <a:endParaRPr lang="en-US"/>
          </a:p>
        </p:txBody>
      </p:sp>
    </p:spTree>
    <p:extLst>
      <p:ext uri="{BB962C8B-B14F-4D97-AF65-F5344CB8AC3E}">
        <p14:creationId xmlns:p14="http://schemas.microsoft.com/office/powerpoint/2010/main" val="343851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3338003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87</a:t>
            </a:fld>
            <a:endParaRPr lang="en-US"/>
          </a:p>
        </p:txBody>
      </p:sp>
    </p:spTree>
    <p:extLst>
      <p:ext uri="{BB962C8B-B14F-4D97-AF65-F5344CB8AC3E}">
        <p14:creationId xmlns:p14="http://schemas.microsoft.com/office/powerpoint/2010/main" val="475589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33483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254702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69</a:t>
            </a:fld>
            <a:endParaRPr lang="en-US"/>
          </a:p>
        </p:txBody>
      </p:sp>
    </p:spTree>
    <p:extLst>
      <p:ext uri="{BB962C8B-B14F-4D97-AF65-F5344CB8AC3E}">
        <p14:creationId xmlns:p14="http://schemas.microsoft.com/office/powerpoint/2010/main" val="204543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384065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96</a:t>
            </a:fld>
            <a:endParaRPr lang="en-US"/>
          </a:p>
        </p:txBody>
      </p:sp>
    </p:spTree>
    <p:extLst>
      <p:ext uri="{BB962C8B-B14F-4D97-AF65-F5344CB8AC3E}">
        <p14:creationId xmlns:p14="http://schemas.microsoft.com/office/powerpoint/2010/main" val="2737999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70</a:t>
            </a:fld>
            <a:endParaRPr lang="en-US"/>
          </a:p>
        </p:txBody>
      </p:sp>
    </p:spTree>
    <p:extLst>
      <p:ext uri="{BB962C8B-B14F-4D97-AF65-F5344CB8AC3E}">
        <p14:creationId xmlns:p14="http://schemas.microsoft.com/office/powerpoint/2010/main" val="179919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71</a:t>
            </a:fld>
            <a:endParaRPr lang="en-US"/>
          </a:p>
        </p:txBody>
      </p:sp>
    </p:spTree>
    <p:extLst>
      <p:ext uri="{BB962C8B-B14F-4D97-AF65-F5344CB8AC3E}">
        <p14:creationId xmlns:p14="http://schemas.microsoft.com/office/powerpoint/2010/main" val="7763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72</a:t>
            </a:fld>
            <a:endParaRPr lang="en-US"/>
          </a:p>
        </p:txBody>
      </p:sp>
    </p:spTree>
    <p:extLst>
      <p:ext uri="{BB962C8B-B14F-4D97-AF65-F5344CB8AC3E}">
        <p14:creationId xmlns:p14="http://schemas.microsoft.com/office/powerpoint/2010/main" val="339555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73</a:t>
            </a:fld>
            <a:endParaRPr lang="en-US"/>
          </a:p>
        </p:txBody>
      </p:sp>
    </p:spTree>
    <p:extLst>
      <p:ext uri="{BB962C8B-B14F-4D97-AF65-F5344CB8AC3E}">
        <p14:creationId xmlns:p14="http://schemas.microsoft.com/office/powerpoint/2010/main" val="62163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68563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75</a:t>
            </a:fld>
            <a:endParaRPr lang="en-US"/>
          </a:p>
        </p:txBody>
      </p:sp>
    </p:spTree>
    <p:extLst>
      <p:ext uri="{BB962C8B-B14F-4D97-AF65-F5344CB8AC3E}">
        <p14:creationId xmlns:p14="http://schemas.microsoft.com/office/powerpoint/2010/main" val="41731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76</a:t>
            </a:fld>
            <a:endParaRPr lang="en-US"/>
          </a:p>
        </p:txBody>
      </p:sp>
    </p:spTree>
    <p:extLst>
      <p:ext uri="{BB962C8B-B14F-4D97-AF65-F5344CB8AC3E}">
        <p14:creationId xmlns:p14="http://schemas.microsoft.com/office/powerpoint/2010/main" val="38686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87660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arget="../media/image11.jpeg" Type="http://schemas.openxmlformats.org/officeDocument/2006/relationships/image"/><Relationship Id="rId1" Target="../slideLayouts/slideLayout4.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13.jpeg" Type="http://schemas.openxmlformats.org/officeDocument/2006/relationships/image"/><Relationship Id="rId2" Target="../media/image12.jpeg" Type="http://schemas.openxmlformats.org/officeDocument/2006/relationships/image"/><Relationship Id="rId1" Target="../slideLayouts/slideLayout4.xml" Type="http://schemas.openxmlformats.org/officeDocument/2006/relationships/slideLayout"/></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arget="../media/image17.jpeg" Type="http://schemas.openxmlformats.org/officeDocument/2006/relationships/image"/><Relationship Id="rId1" Target="../slideLayouts/slideLayout4.xml" Type="http://schemas.openxmlformats.org/officeDocument/2006/relationships/slideLayout"/></Relationships>
</file>

<file path=ppt/slides/_rels/slide18.xml.rels><?xml version="1.0" encoding="UTF-8" standalone="yes" ?><Relationships xmlns="http://schemas.openxmlformats.org/package/2006/relationships"><Relationship Id="rId3" Target="../media/image19.jpeg" Type="http://schemas.openxmlformats.org/officeDocument/2006/relationships/image"/><Relationship Id="rId2" Target="../media/image18.jpeg" Type="http://schemas.openxmlformats.org/officeDocument/2006/relationships/image"/><Relationship Id="rId1" Target="../slideLayouts/slideLayout2.xml" Type="http://schemas.openxmlformats.org/officeDocument/2006/relationships/slideLayout"/></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arget="../media/image6.jpeg" Type="http://schemas.openxmlformats.org/officeDocument/2006/relationships/image"/><Relationship Id="rId1" Target="../slideLayouts/slideLayout4.xml" Type="http://schemas.openxmlformats.org/officeDocument/2006/relationships/slideLayout"/></Relationships>
</file>

<file path=ppt/slides/_rels/slide20.xml.rels><?xml version="1.0" encoding="UTF-8" standalone="yes" ?><Relationships xmlns="http://schemas.openxmlformats.org/package/2006/relationships"><Relationship Id="rId2" Target="../media/image20.jpeg" Type="http://schemas.openxmlformats.org/officeDocument/2006/relationships/image"/><Relationship Id="rId1" Target="../slideLayouts/slideLayout5.xml" Type="http://schemas.openxmlformats.org/officeDocument/2006/relationships/slideLayout"/></Relationships>
</file>

<file path=ppt/slides/_rels/slide21.xml.rels><?xml version="1.0" encoding="UTF-8" standalone="yes" ?><Relationships xmlns="http://schemas.openxmlformats.org/package/2006/relationships"><Relationship Id="rId2" Target="../media/image21.jpeg" Type="http://schemas.openxmlformats.org/officeDocument/2006/relationships/image"/><Relationship Id="rId1" Target="../slideLayouts/slideLayout5.xml" Type="http://schemas.openxmlformats.org/officeDocument/2006/relationships/slideLayout"/></Relationships>
</file>

<file path=ppt/slides/_rels/slide22.xml.rels><?xml version="1.0" encoding="UTF-8" standalone="yes" ?><Relationships xmlns="http://schemas.openxmlformats.org/package/2006/relationships"><Relationship Id="rId3" Target="../media/image23.jpeg" Type="http://schemas.openxmlformats.org/officeDocument/2006/relationships/image"/><Relationship Id="rId2" Target="../media/image22.png" Type="http://schemas.openxmlformats.org/officeDocument/2006/relationships/image"/><Relationship Id="rId1" Target="../slideLayouts/slideLayout4.xml" Type="http://schemas.openxmlformats.org/officeDocument/2006/relationships/slideLayout"/></Relationships>
</file>

<file path=ppt/slides/_rels/slide23.xml.rels><?xml version="1.0" encoding="UTF-8" standalone="yes" ?><Relationships xmlns="http://schemas.openxmlformats.org/package/2006/relationships"><Relationship Id="rId2" Target="../media/image24.jpeg" Type="http://schemas.openxmlformats.org/officeDocument/2006/relationships/image"/><Relationship Id="rId1" Target="../slideLayouts/slideLayout5.xml" Type="http://schemas.openxmlformats.org/officeDocument/2006/relationships/slideLayout"/></Relationships>
</file>

<file path=ppt/slides/_rels/slide24.xml.rels><?xml version="1.0" encoding="UTF-8" standalone="yes" ?><Relationships xmlns="http://schemas.openxmlformats.org/package/2006/relationships"><Relationship Id="rId2" Target="../media/image25.jpeg" Type="http://schemas.openxmlformats.org/officeDocument/2006/relationships/image"/><Relationship Id="rId1" Target="../slideLayouts/slideLayout5.xml" Type="http://schemas.openxmlformats.org/officeDocument/2006/relationships/slideLayout"/></Relationships>
</file>

<file path=ppt/slides/_rels/slide25.xml.rels><?xml version="1.0" encoding="UTF-8" standalone="yes" ?><Relationships xmlns="http://schemas.openxmlformats.org/package/2006/relationships"><Relationship Id="rId2" Target="../media/image26.jpeg" Type="http://schemas.openxmlformats.org/officeDocument/2006/relationships/image"/><Relationship Id="rId1" Target="../slideLayouts/slideLayout5.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27.jpeg" Type="http://schemas.openxmlformats.org/officeDocument/2006/relationships/image"/><Relationship Id="rId1" Target="../slideLayouts/slideLayout5.xml" Type="http://schemas.openxmlformats.org/officeDocument/2006/relationships/slideLayout"/></Relationships>
</file>

<file path=ppt/slides/_rels/slide27.xml.rels><?xml version="1.0" encoding="UTF-8" standalone="yes" ?><Relationships xmlns="http://schemas.openxmlformats.org/package/2006/relationships"><Relationship Id="rId2" Target="../media/image28.jpeg" Type="http://schemas.openxmlformats.org/officeDocument/2006/relationships/image"/><Relationship Id="rId1" Target="../slideLayouts/slideLayout5.xml" Type="http://schemas.openxmlformats.org/officeDocument/2006/relationships/slideLayout"/></Relationships>
</file>

<file path=ppt/slides/_rels/slide28.xml.rels><?xml version="1.0" encoding="UTF-8" standalone="yes" ?><Relationships xmlns="http://schemas.openxmlformats.org/package/2006/relationships"><Relationship Id="rId2" Target="../media/image29.jpeg" Type="http://schemas.openxmlformats.org/officeDocument/2006/relationships/image"/><Relationship Id="rId1" Target="../slideLayouts/slideLayout5.xml" Type="http://schemas.openxmlformats.org/officeDocument/2006/relationships/slideLayout"/></Relationships>
</file>

<file path=ppt/slides/_rels/slide29.xml.rels><?xml version="1.0" encoding="UTF-8" standalone="yes" ?><Relationships xmlns="http://schemas.openxmlformats.org/package/2006/relationships"><Relationship Id="rId2" Target="../media/image30.jpeg" Type="http://schemas.openxmlformats.org/officeDocument/2006/relationships/image"/><Relationship Id="rId1" Target="../slideLayouts/slideLayout5.xml" Type="http://schemas.openxmlformats.org/officeDocument/2006/relationships/slideLayout"/></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arget="../media/image31.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32.jpeg" Type="http://schemas.openxmlformats.org/officeDocument/2006/relationships/image"/><Relationship Id="rId1" Target="../slideLayouts/slideLayout5.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33.jpeg" Type="http://schemas.openxmlformats.org/officeDocument/2006/relationships/image"/><Relationship Id="rId1" Target="../slideLayouts/slideLayout5.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34.jpeg" Type="http://schemas.openxmlformats.org/officeDocument/2006/relationships/image"/><Relationship Id="rId1" Target="../slideLayouts/slideLayout5.xml" Type="http://schemas.openxmlformats.org/officeDocument/2006/relationships/slideLayout"/></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arget="../media/image35.jpeg" Type="http://schemas.openxmlformats.org/officeDocument/2006/relationships/image"/><Relationship Id="rId1" Target="../slideLayouts/slideLayout5.xml" Type="http://schemas.openxmlformats.org/officeDocument/2006/relationships/slideLayout"/></Relationships>
</file>

<file path=ppt/slides/_rels/slide36.xml.rels><?xml version="1.0" encoding="UTF-8" standalone="yes" ?><Relationships xmlns="http://schemas.openxmlformats.org/package/2006/relationships"><Relationship Id="rId2" Target="../media/image36.jpeg" Type="http://schemas.openxmlformats.org/officeDocument/2006/relationships/image"/><Relationship Id="rId1" Target="../slideLayouts/slideLayout5.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7.jpeg" Type="http://schemas.openxmlformats.org/officeDocument/2006/relationships/image"/><Relationship Id="rId1" Target="../slideLayouts/slideLayout5.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38.jpeg" Type="http://schemas.openxmlformats.org/officeDocument/2006/relationships/image"/><Relationship Id="rId1" Target="../slideLayouts/slideLayout5.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39.jpeg" Type="http://schemas.openxmlformats.org/officeDocument/2006/relationships/image"/><Relationship Id="rId1" Target="../slideLayouts/slideLayout5.xml" Type="http://schemas.openxmlformats.org/officeDocument/2006/relationships/slideLayout"/></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arget="../media/image40.jpeg" Type="http://schemas.openxmlformats.org/officeDocument/2006/relationships/image"/><Relationship Id="rId1" Target="../slideLayouts/slideLayout5.xml" Type="http://schemas.openxmlformats.org/officeDocument/2006/relationships/slideLayout"/></Relationships>
</file>

<file path=ppt/slides/_rels/slide41.xml.rels><?xml version="1.0" encoding="UTF-8" standalone="yes" ?><Relationships xmlns="http://schemas.openxmlformats.org/package/2006/relationships"><Relationship Id="rId2" Target="../media/image41.jpeg" Type="http://schemas.openxmlformats.org/officeDocument/2006/relationships/image"/><Relationship Id="rId1" Target="../slideLayouts/slideLayout5.xml" Type="http://schemas.openxmlformats.org/officeDocument/2006/relationships/slideLayout"/></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arget="../media/image43.jpeg" Type="http://schemas.openxmlformats.org/officeDocument/2006/relationships/image"/><Relationship Id="rId1" Target="../slideLayouts/slideLayout5.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44.jpeg" Type="http://schemas.openxmlformats.org/officeDocument/2006/relationships/image"/><Relationship Id="rId1" Target="../slideLayouts/slideLayout5.xml" Type="http://schemas.openxmlformats.org/officeDocument/2006/relationships/slideLayout"/></Relationships>
</file>

<file path=ppt/slides/_rels/slide45.xml.rels><?xml version="1.0" encoding="UTF-8" standalone="yes" ?><Relationships xmlns="http://schemas.openxmlformats.org/package/2006/relationships"><Relationship Id="rId3" Target="../media/image46.jpeg" Type="http://schemas.openxmlformats.org/officeDocument/2006/relationships/image"/><Relationship Id="rId2" Target="../media/image45.emf" Type="http://schemas.openxmlformats.org/officeDocument/2006/relationships/image"/><Relationship Id="rId1" Target="../slideLayouts/slideLayout5.xml" Type="http://schemas.openxmlformats.org/officeDocument/2006/relationships/slideLayout"/></Relationships>
</file>

<file path=ppt/slides/_rels/slide46.xml.rels><?xml version="1.0" encoding="UTF-8" standalone="yes" ?><Relationships xmlns="http://schemas.openxmlformats.org/package/2006/relationships"><Relationship Id="rId2" Target="../media/image47.jpeg" Type="http://schemas.openxmlformats.org/officeDocument/2006/relationships/image"/><Relationship Id="rId1" Target="../slideLayouts/slideLayout5.xml" Type="http://schemas.openxmlformats.org/officeDocument/2006/relationships/slideLayout"/></Relationships>
</file>

<file path=ppt/slides/_rels/slide47.xml.rels><?xml version="1.0" encoding="UTF-8" standalone="yes" ?><Relationships xmlns="http://schemas.openxmlformats.org/package/2006/relationships"><Relationship Id="rId2" Target="../media/image48.jpeg" Type="http://schemas.openxmlformats.org/officeDocument/2006/relationships/image"/><Relationship Id="rId1" Target="../slideLayouts/slideLayout5.xml" Type="http://schemas.openxmlformats.org/officeDocument/2006/relationships/slideLayout"/></Relationships>
</file>

<file path=ppt/slides/_rels/slide48.xml.rels><?xml version="1.0" encoding="UTF-8" standalone="yes" ?><Relationships xmlns="http://schemas.openxmlformats.org/package/2006/relationships"><Relationship Id="rId2" Target="../media/image49.jpeg" Type="http://schemas.openxmlformats.org/officeDocument/2006/relationships/image"/><Relationship Id="rId1" Target="../slideLayouts/slideLayout5.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50.jpeg" Type="http://schemas.openxmlformats.org/officeDocument/2006/relationships/image"/><Relationship Id="rId1" Target="../slideLayouts/slideLayout5.xml" Type="http://schemas.openxmlformats.org/officeDocument/2006/relationships/slideLayout"/></Relationships>
</file>

<file path=ppt/slides/_rels/slide5.xml.rels><?xml version="1.0" encoding="UTF-8" standalone="yes" ?><Relationships xmlns="http://schemas.openxmlformats.org/package/2006/relationships"><Relationship Id="rId3" Target="https://iplaw.allard.ubc.ca/" TargetMode="External" Type="http://schemas.openxmlformats.org/officeDocument/2006/relationships/hyperlink"/><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2" Target="../media/image51.jpeg" Type="http://schemas.openxmlformats.org/officeDocument/2006/relationships/image"/><Relationship Id="rId1" Target="../slideLayouts/slideLayout5.xml" Type="http://schemas.openxmlformats.org/officeDocument/2006/relationships/slideLayout"/></Relationships>
</file>

<file path=ppt/slides/_rels/slide51.xml.rels><?xml version="1.0" encoding="UTF-8" standalone="yes" ?><Relationships xmlns="http://schemas.openxmlformats.org/package/2006/relationships"><Relationship Id="rId2" Target="../media/image52.jpeg" Type="http://schemas.openxmlformats.org/officeDocument/2006/relationships/image"/><Relationship Id="rId1" Target="../slideLayouts/slideLayout5.xml" Type="http://schemas.openxmlformats.org/officeDocument/2006/relationships/slideLayout"/></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arget="../media/image65.jpeg" Type="http://schemas.openxmlformats.org/officeDocument/2006/relationships/image"/><Relationship Id="rId2" Target="../media/image64.png" Type="http://schemas.openxmlformats.org/officeDocument/2006/relationships/image"/><Relationship Id="rId1" Target="../slideLayouts/slideLayout5.xml" Type="http://schemas.openxmlformats.org/officeDocument/2006/relationships/slideLayout"/></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73.png"/><Relationship Id="rId4" Type="http://schemas.openxmlformats.org/officeDocument/2006/relationships/package" Target="../embeddings/Microsoft_Word_Document.docx"/></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arget="../media/image76.jpeg" Type="http://schemas.openxmlformats.org/officeDocument/2006/relationships/image"/><Relationship Id="rId1" Target="../slideLayouts/slideLayout4.xml" Type="http://schemas.openxmlformats.org/officeDocument/2006/relationships/slideLayout"/></Relationships>
</file>

<file path=ppt/slides/_rels/slide92.xml.rels><?xml version="1.0" encoding="UTF-8" standalone="yes" ?><Relationships xmlns="http://schemas.openxmlformats.org/package/2006/relationships"><Relationship Id="rId2" Target="../media/image77.jpeg" Type="http://schemas.openxmlformats.org/officeDocument/2006/relationships/image"/><Relationship Id="rId1" Target="../slideLayouts/slideLayout5.xml" Type="http://schemas.openxmlformats.org/officeDocument/2006/relationships/slideLayout"/></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8.png"/><Relationship Id="rId4" Type="http://schemas.openxmlformats.org/officeDocument/2006/relationships/image" Target="../media/image75.jpg"/></Relationships>
</file>

<file path=ppt/slides/_rels/slide9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927952"/>
            <a:ext cx="7958922" cy="4009709"/>
          </a:xfrm>
        </p:spPr>
        <p:txBody>
          <a:bodyPr>
            <a:normAutofit fontScale="85000" lnSpcReduction="20000"/>
          </a:bodyPr>
          <a:lstStyle/>
          <a:p>
            <a:pPr marL="0" indent="0">
              <a:lnSpc>
                <a:spcPct val="110000"/>
              </a:lnSpc>
              <a:buNone/>
            </a:pPr>
            <a:r>
              <a:rPr lang="en-US" sz="2600" b="1" dirty="0">
                <a:solidFill>
                  <a:srgbClr val="FFFF00"/>
                </a:solidFill>
                <a:cs typeface="Lucida Console"/>
              </a:rPr>
              <a:t>Talk 9 </a:t>
            </a:r>
            <a:r>
              <a:rPr lang="en-US" sz="2600" b="1" dirty="0">
                <a:solidFill>
                  <a:srgbClr val="FF0000"/>
                </a:solidFill>
                <a:cs typeface="Lucida Console"/>
              </a:rPr>
              <a:t>Introduction</a:t>
            </a:r>
          </a:p>
          <a:p>
            <a:pPr marL="0" indent="0">
              <a:lnSpc>
                <a:spcPct val="110000"/>
              </a:lnSpc>
              <a:buNone/>
            </a:pPr>
            <a:r>
              <a:rPr lang="en-US" sz="2600" b="1" dirty="0">
                <a:solidFill>
                  <a:srgbClr val="FFFF00"/>
                </a:solidFill>
                <a:cs typeface="Lucida Console"/>
              </a:rPr>
              <a:t>LAW 422 </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Spring,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911016" y="38848"/>
            <a:ext cx="8032968"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a:ea typeface="+mn-ea"/>
                <a:cs typeface="+mn-cs"/>
              </a:rPr>
              <a:t>TRADEMARK</a:t>
            </a:r>
            <a:r>
              <a:rPr lang="en-US" sz="5400" b="1" dirty="0">
                <a:solidFill>
                  <a:prstClr val="white"/>
                </a:solidFill>
                <a:latin typeface="Arial"/>
              </a:rPr>
              <a:t>S </a:t>
            </a:r>
            <a:r>
              <a:rPr lang="en-US" sz="5400" b="1" dirty="0">
                <a:solidFill>
                  <a:schemeClr val="bg1"/>
                </a:solidFill>
                <a:latin typeface="Arial"/>
              </a:rPr>
              <a:t>REVIEW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a:ea typeface="+mn-ea"/>
                <a:cs typeface="+mn-cs"/>
              </a:rPr>
              <a:t>+</a:t>
            </a:r>
            <a:r>
              <a:rPr kumimoji="0" lang="en-US" sz="5400" b="1" i="0" u="none" strike="noStrike" kern="1200" cap="none" spc="0" normalizeH="0" baseline="0" noProof="0" dirty="0">
                <a:ln>
                  <a:noFill/>
                </a:ln>
                <a:solidFill>
                  <a:srgbClr val="FFFF00"/>
                </a:solidFill>
                <a:effectLst/>
                <a:uLnTx/>
                <a:uFillTx/>
                <a:latin typeface="Arial"/>
                <a:ea typeface="+mn-ea"/>
                <a:cs typeface="+mn-cs"/>
              </a:rPr>
              <a:t> PATENTS </a:t>
            </a:r>
            <a:r>
              <a:rPr lang="en-US" sz="5400" b="1" dirty="0">
                <a:solidFill>
                  <a:srgbClr val="FF0000"/>
                </a:solidFill>
                <a:latin typeface="Arial"/>
              </a:rPr>
              <a:t>INTRO</a:t>
            </a:r>
            <a:endParaRPr kumimoji="0" lang="en-US" sz="54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6"/>
          <a:stretch>
            <a:fillRect/>
          </a:stretch>
        </p:blipFill>
        <p:spPr>
          <a:xfrm flipH="1">
            <a:off x="7874422" y="3368883"/>
            <a:ext cx="116590" cy="251040"/>
          </a:xfrm>
          <a:prstGeom prst="rect">
            <a:avLst/>
          </a:prstGeom>
        </p:spPr>
      </p:pic>
    </p:spTree>
    <p:extLst>
      <p:ext uri="{BB962C8B-B14F-4D97-AF65-F5344CB8AC3E}">
        <p14:creationId xmlns:p14="http://schemas.microsoft.com/office/powerpoint/2010/main" val="292731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58" y="140326"/>
            <a:ext cx="7814441" cy="1016000"/>
          </a:xfrm>
        </p:spPr>
        <p:txBody>
          <a:bodyPr>
            <a:normAutofit/>
          </a:bodyPr>
          <a:lstStyle/>
          <a:p>
            <a:r>
              <a:rPr lang="en-US" sz="4800" b="1" dirty="0">
                <a:solidFill>
                  <a:srgbClr val="FFFF00"/>
                </a:solidFill>
              </a:rPr>
              <a:t>Presentations</a:t>
            </a:r>
          </a:p>
        </p:txBody>
      </p:sp>
      <p:sp>
        <p:nvSpPr>
          <p:cNvPr id="3" name="Content Placeholder 2"/>
          <p:cNvSpPr>
            <a:spLocks noGrp="1"/>
          </p:cNvSpPr>
          <p:nvPr>
            <p:ph sz="quarter" idx="10"/>
          </p:nvPr>
        </p:nvSpPr>
        <p:spPr>
          <a:xfrm>
            <a:off x="457200" y="1156326"/>
            <a:ext cx="8229600" cy="4770340"/>
          </a:xfrm>
        </p:spPr>
        <p:txBody>
          <a:bodyPr>
            <a:normAutofit/>
          </a:bodyPr>
          <a:lstStyle/>
          <a:p>
            <a:r>
              <a:rPr lang="en-US" sz="3600" dirty="0">
                <a:solidFill>
                  <a:srgbClr val="CCFFCC"/>
                </a:solidFill>
              </a:rPr>
              <a:t>1-5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a:t>
            </a:r>
            <a:r>
              <a:rPr lang="en-US" sz="3600" dirty="0">
                <a:solidFill>
                  <a:srgbClr val="FF0000"/>
                </a:solidFill>
              </a:rPr>
              <a:t>-</a:t>
            </a:r>
            <a:r>
              <a:rPr lang="en-US" sz="3600" dirty="0">
                <a:solidFill>
                  <a:srgbClr val="CCFFCC"/>
                </a:solidFill>
              </a:rPr>
              <a:t>up </a:t>
            </a:r>
            <a:r>
              <a:rPr lang="en-US" sz="3600" dirty="0">
                <a:solidFill>
                  <a:schemeClr val="bg1"/>
                </a:solidFill>
              </a:rPr>
              <a:t>by emailing me</a:t>
            </a:r>
          </a:p>
          <a:p>
            <a:r>
              <a:rPr lang="en-US" sz="3600" dirty="0">
                <a:solidFill>
                  <a:srgbClr val="CCFFCC"/>
                </a:solidFill>
              </a:rPr>
              <a:t>Any topic</a:t>
            </a:r>
            <a:r>
              <a:rPr lang="en-US" sz="3600" dirty="0">
                <a:solidFill>
                  <a:schemeClr val="bg1"/>
                </a:solidFill>
              </a:rPr>
              <a:t> </a:t>
            </a:r>
            <a:r>
              <a:rPr lang="en-CA" sz="3600" dirty="0">
                <a:solidFill>
                  <a:srgbClr val="FF0000"/>
                </a:solidFill>
              </a:rPr>
              <a:t>-</a:t>
            </a:r>
            <a:r>
              <a:rPr lang="en-US" sz="3600" dirty="0">
                <a:solidFill>
                  <a:schemeClr val="bg1"/>
                </a:solidFill>
              </a:rPr>
              <a:t> not constrained by what we are talking about that week</a:t>
            </a:r>
          </a:p>
          <a:p>
            <a:r>
              <a:rPr lang="en-US" sz="3600" dirty="0">
                <a:solidFill>
                  <a:srgbClr val="CCFFCC"/>
                </a:solidFill>
              </a:rPr>
              <a:t>Consult </a:t>
            </a:r>
            <a:r>
              <a:rPr lang="en-US" sz="3600" dirty="0">
                <a:solidFill>
                  <a:schemeClr val="bg1"/>
                </a:solidFill>
              </a:rPr>
              <a:t>re the topic you want to take on</a:t>
            </a:r>
            <a:r>
              <a:rPr lang="en-US" sz="3600" dirty="0">
                <a:solidFill>
                  <a:srgbClr val="FF0000"/>
                </a:solidFill>
              </a:rPr>
              <a:t>?</a:t>
            </a:r>
            <a:r>
              <a:rPr lang="en-US" sz="3600" dirty="0">
                <a:solidFill>
                  <a:schemeClr val="bg1"/>
                </a:solidFill>
              </a:rPr>
              <a:t>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r>
              <a:rPr lang="en-US" sz="3600" dirty="0">
                <a:solidFill>
                  <a:srgbClr val="FF0000"/>
                </a:solidFill>
              </a:rPr>
              <a:t>?</a:t>
            </a:r>
          </a:p>
          <a:p>
            <a:r>
              <a:rPr lang="en-US" sz="3600" dirty="0">
                <a:solidFill>
                  <a:srgbClr val="00B0F0"/>
                </a:solidFill>
              </a:rPr>
              <a:t>5</a:t>
            </a:r>
            <a:r>
              <a:rPr lang="en-US" sz="3600" dirty="0">
                <a:solidFill>
                  <a:srgbClr val="FF0000"/>
                </a:solidFill>
              </a:rPr>
              <a:t>-</a:t>
            </a:r>
            <a:r>
              <a:rPr lang="en-US" sz="3600" dirty="0">
                <a:solidFill>
                  <a:srgbClr val="00B0F0"/>
                </a:solidFill>
              </a:rPr>
              <a:t>7 minutes </a:t>
            </a:r>
            <a:r>
              <a:rPr lang="en-US" sz="3600" dirty="0">
                <a:solidFill>
                  <a:srgbClr val="FF0000"/>
                </a:solidFill>
              </a:rPr>
              <a:t>(</a:t>
            </a:r>
            <a:r>
              <a:rPr lang="en-US" sz="3600" dirty="0">
                <a:solidFill>
                  <a:schemeClr val="bg1"/>
                </a:solidFill>
              </a:rPr>
              <a:t>notionally</a:t>
            </a:r>
            <a:r>
              <a:rPr lang="en-US" sz="3600" dirty="0">
                <a:solidFill>
                  <a:srgbClr val="FF0000"/>
                </a:solidFill>
              </a:rPr>
              <a:t>) </a:t>
            </a:r>
            <a:r>
              <a:rPr lang="en-US" sz="3600" dirty="0">
                <a:solidFill>
                  <a:srgbClr val="00B0F0"/>
                </a:solidFill>
              </a:rPr>
              <a:t>per student </a:t>
            </a:r>
            <a:r>
              <a:rPr lang="en-US" sz="3600" dirty="0">
                <a:solidFill>
                  <a:srgbClr val="FF0000"/>
                </a:solidFill>
              </a:rPr>
              <a:t>=</a:t>
            </a:r>
            <a:r>
              <a:rPr lang="en-US" sz="3600" dirty="0">
                <a:solidFill>
                  <a:srgbClr val="00B0F0"/>
                </a:solidFill>
              </a:rPr>
              <a:t> </a:t>
            </a:r>
            <a:r>
              <a:rPr lang="en-US" sz="3600" dirty="0">
                <a:solidFill>
                  <a:schemeClr val="bg1"/>
                </a:solidFill>
              </a:rPr>
              <a:t>500</a:t>
            </a:r>
            <a:r>
              <a:rPr lang="en-US" sz="3600" dirty="0">
                <a:solidFill>
                  <a:srgbClr val="FF0000"/>
                </a:solidFill>
              </a:rPr>
              <a:t>-</a:t>
            </a:r>
            <a:r>
              <a:rPr lang="en-US" sz="3600" dirty="0">
                <a:solidFill>
                  <a:schemeClr val="bg1"/>
                </a:solidFill>
              </a:rPr>
              <a:t>1000 words</a:t>
            </a:r>
          </a:p>
        </p:txBody>
      </p:sp>
    </p:spTree>
    <p:extLst>
      <p:ext uri="{BB962C8B-B14F-4D97-AF65-F5344CB8AC3E}">
        <p14:creationId xmlns:p14="http://schemas.microsoft.com/office/powerpoint/2010/main" val="105733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Fridays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chemeClr val="bg1"/>
                </a:solidFill>
              </a:rPr>
              <a:t> me :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CCFFCC"/>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2586382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5DEB4-0593-C049-B074-DAAD10BAC427}"/>
              </a:ext>
            </a:extLst>
          </p:cNvPr>
          <p:cNvSpPr>
            <a:spLocks noGrp="1"/>
          </p:cNvSpPr>
          <p:nvPr>
            <p:ph sz="quarter" idx="10"/>
          </p:nvPr>
        </p:nvSpPr>
        <p:spPr>
          <a:xfrm>
            <a:off x="457200" y="714451"/>
            <a:ext cx="8229600" cy="4318000"/>
          </a:xfrm>
        </p:spPr>
        <p:txBody>
          <a:bodyPr>
            <a:normAutofit/>
          </a:bodyPr>
          <a:lstStyle/>
          <a:p>
            <a:pPr marL="0" indent="0">
              <a:buNone/>
            </a:pPr>
            <a:r>
              <a:rPr lang="en-US" sz="4800" dirty="0">
                <a:solidFill>
                  <a:schemeClr val="bg1"/>
                </a:solidFill>
              </a:rPr>
              <a:t>Thanks for the emails with </a:t>
            </a:r>
            <a:r>
              <a:rPr lang="en-US" sz="4800" dirty="0">
                <a:solidFill>
                  <a:srgbClr val="FFFF00"/>
                </a:solidFill>
              </a:rPr>
              <a:t>questions</a:t>
            </a:r>
            <a:r>
              <a:rPr lang="en-US" sz="4800" dirty="0">
                <a:solidFill>
                  <a:srgbClr val="FF0000"/>
                </a:solidFill>
              </a:rPr>
              <a:t>.</a:t>
            </a:r>
          </a:p>
          <a:p>
            <a:pPr marL="0" indent="0">
              <a:buNone/>
            </a:pPr>
            <a:r>
              <a:rPr lang="en-US" sz="4800" dirty="0">
                <a:solidFill>
                  <a:srgbClr val="FF0000"/>
                </a:solidFill>
              </a:rPr>
              <a:t>Still</a:t>
            </a:r>
            <a:r>
              <a:rPr lang="en-US" sz="4800" dirty="0">
                <a:solidFill>
                  <a:schemeClr val="bg1"/>
                </a:solidFill>
              </a:rPr>
              <a:t> thinking about a pre</a:t>
            </a:r>
            <a:r>
              <a:rPr lang="en-US" sz="4800" dirty="0">
                <a:solidFill>
                  <a:srgbClr val="FF0000"/>
                </a:solidFill>
              </a:rPr>
              <a:t>-</a:t>
            </a:r>
            <a:r>
              <a:rPr lang="en-US" sz="4800" dirty="0">
                <a:solidFill>
                  <a:schemeClr val="bg1"/>
                </a:solidFill>
              </a:rPr>
              <a:t>exam </a:t>
            </a:r>
            <a:r>
              <a:rPr lang="en-US" sz="4800" dirty="0">
                <a:solidFill>
                  <a:srgbClr val="FFFF00"/>
                </a:solidFill>
              </a:rPr>
              <a:t>compilation</a:t>
            </a:r>
            <a:r>
              <a:rPr lang="en-US" sz="4800" dirty="0">
                <a:solidFill>
                  <a:srgbClr val="FF0000"/>
                </a:solidFill>
              </a:rPr>
              <a:t>.</a:t>
            </a:r>
          </a:p>
        </p:txBody>
      </p:sp>
      <p:pic>
        <p:nvPicPr>
          <p:cNvPr id="10" name="Picture 9">
            <a:extLst>
              <a:ext uri="{FF2B5EF4-FFF2-40B4-BE49-F238E27FC236}">
                <a16:creationId xmlns:a16="http://schemas.microsoft.com/office/drawing/2014/main" id="{F6D4FA5C-098D-084F-B59E-6A1E26886481}"/>
              </a:ext>
            </a:extLst>
          </p:cNvPr>
          <p:cNvPicPr>
            <a:picLocks noChangeAspect="1"/>
          </p:cNvPicPr>
          <p:nvPr/>
        </p:nvPicPr>
        <p:blipFill>
          <a:blip r:embed="rId2"/>
          <a:stretch>
            <a:fillRect/>
          </a:stretch>
        </p:blipFill>
        <p:spPr>
          <a:xfrm>
            <a:off x="5224137" y="3591498"/>
            <a:ext cx="1933141" cy="2012224"/>
          </a:xfrm>
          <a:prstGeom prst="rect">
            <a:avLst/>
          </a:prstGeom>
        </p:spPr>
      </p:pic>
    </p:spTree>
    <p:extLst>
      <p:ext uri="{BB962C8B-B14F-4D97-AF65-F5344CB8AC3E}">
        <p14:creationId xmlns:p14="http://schemas.microsoft.com/office/powerpoint/2010/main" val="172284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FE45-CBE6-1E4C-83E9-DDB69DADE70F}"/>
              </a:ext>
            </a:extLst>
          </p:cNvPr>
          <p:cNvSpPr>
            <a:spLocks noGrp="1"/>
          </p:cNvSpPr>
          <p:nvPr>
            <p:ph type="title"/>
          </p:nvPr>
        </p:nvSpPr>
        <p:spPr/>
        <p:txBody>
          <a:bodyPr>
            <a:normAutofit fontScale="90000"/>
          </a:bodyPr>
          <a:lstStyle/>
          <a:p>
            <a:pPr algn="ctr"/>
            <a:r>
              <a:rPr lang="en-US" dirty="0">
                <a:solidFill>
                  <a:srgbClr val="FF0000"/>
                </a:solidFill>
              </a:rPr>
              <a:t>Still </a:t>
            </a:r>
            <a:r>
              <a:rPr lang="en-US" dirty="0">
                <a:solidFill>
                  <a:srgbClr val="FFFF00"/>
                </a:solidFill>
              </a:rPr>
              <a:t>On the Agenda</a:t>
            </a:r>
            <a:r>
              <a:rPr lang="en-US" dirty="0">
                <a:solidFill>
                  <a:srgbClr val="FF0000"/>
                </a:solidFill>
              </a:rPr>
              <a:t>? </a:t>
            </a:r>
            <a:br>
              <a:rPr lang="en-US" dirty="0">
                <a:solidFill>
                  <a:srgbClr val="FFFF00"/>
                </a:solidFill>
              </a:rPr>
            </a:br>
            <a:r>
              <a:rPr lang="en-US" dirty="0">
                <a:solidFill>
                  <a:srgbClr val="FF0000"/>
                </a:solidFill>
              </a:rPr>
              <a:t>No</a:t>
            </a:r>
            <a:r>
              <a:rPr lang="en-US" dirty="0">
                <a:solidFill>
                  <a:srgbClr val="FFFF00"/>
                </a:solidFill>
              </a:rPr>
              <a:t> Friday April 2 class</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6EE4C605-5C8F-2149-8F57-57757235FF20}"/>
              </a:ext>
            </a:extLst>
          </p:cNvPr>
          <p:cNvPicPr>
            <a:picLocks noChangeAspect="1"/>
          </p:cNvPicPr>
          <p:nvPr/>
        </p:nvPicPr>
        <p:blipFill>
          <a:blip r:embed="rId2"/>
          <a:stretch>
            <a:fillRect/>
          </a:stretch>
        </p:blipFill>
        <p:spPr>
          <a:xfrm>
            <a:off x="2705410" y="1491562"/>
            <a:ext cx="3733180" cy="4276769"/>
          </a:xfrm>
          <a:prstGeom prst="rect">
            <a:avLst/>
          </a:prstGeom>
        </p:spPr>
      </p:pic>
    </p:spTree>
    <p:extLst>
      <p:ext uri="{BB962C8B-B14F-4D97-AF65-F5344CB8AC3E}">
        <p14:creationId xmlns:p14="http://schemas.microsoft.com/office/powerpoint/2010/main" val="3476695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DDA1-10F0-0549-9717-1480E2A9FE3B}"/>
              </a:ext>
            </a:extLst>
          </p:cNvPr>
          <p:cNvSpPr>
            <a:spLocks noGrp="1"/>
          </p:cNvSpPr>
          <p:nvPr>
            <p:ph type="title"/>
          </p:nvPr>
        </p:nvSpPr>
        <p:spPr>
          <a:xfrm>
            <a:off x="457200" y="139306"/>
            <a:ext cx="8229600" cy="1016000"/>
          </a:xfrm>
        </p:spPr>
        <p:txBody>
          <a:bodyPr>
            <a:normAutofit fontScale="90000"/>
          </a:bodyPr>
          <a:lstStyle/>
          <a:p>
            <a:pPr algn="ctr"/>
            <a:r>
              <a:rPr lang="en-US" dirty="0">
                <a:solidFill>
                  <a:schemeClr val="bg1"/>
                </a:solidFill>
              </a:rPr>
              <a:t>Last years audio</a:t>
            </a:r>
            <a:r>
              <a:rPr lang="en-US" dirty="0">
                <a:solidFill>
                  <a:srgbClr val="FF0000"/>
                </a:solidFill>
              </a:rPr>
              <a:t>-</a:t>
            </a:r>
            <a:r>
              <a:rPr lang="en-US" dirty="0">
                <a:solidFill>
                  <a:schemeClr val="bg1"/>
                </a:solidFill>
              </a:rPr>
              <a:t>slides on </a:t>
            </a:r>
            <a:r>
              <a:rPr lang="en-US" dirty="0">
                <a:solidFill>
                  <a:srgbClr val="FF0000"/>
                </a:solidFill>
              </a:rPr>
              <a:t>(</a:t>
            </a:r>
            <a:r>
              <a:rPr lang="en-US" dirty="0">
                <a:solidFill>
                  <a:srgbClr val="FFFF00"/>
                </a:solidFill>
              </a:rPr>
              <a:t>?</a:t>
            </a:r>
            <a:r>
              <a:rPr lang="en-US" dirty="0">
                <a:solidFill>
                  <a:srgbClr val="FF0000"/>
                </a:solidFill>
              </a:rPr>
              <a:t>)</a:t>
            </a:r>
            <a:r>
              <a:rPr lang="en-US" dirty="0">
                <a:solidFill>
                  <a:schemeClr val="bg1"/>
                </a:solidFill>
              </a:rPr>
              <a:t> </a:t>
            </a:r>
            <a:r>
              <a:rPr lang="en-US" dirty="0">
                <a:solidFill>
                  <a:srgbClr val="FFFF00"/>
                </a:solidFill>
              </a:rPr>
              <a:t>UBC Canvas</a:t>
            </a:r>
          </a:p>
        </p:txBody>
      </p:sp>
      <p:pic>
        <p:nvPicPr>
          <p:cNvPr id="4" name="Picture 3">
            <a:extLst>
              <a:ext uri="{FF2B5EF4-FFF2-40B4-BE49-F238E27FC236}">
                <a16:creationId xmlns:a16="http://schemas.microsoft.com/office/drawing/2014/main" id="{C753E2D0-842A-A14C-82C5-945CCEABBB96}"/>
              </a:ext>
            </a:extLst>
          </p:cNvPr>
          <p:cNvPicPr>
            <a:picLocks noChangeAspect="1"/>
          </p:cNvPicPr>
          <p:nvPr/>
        </p:nvPicPr>
        <p:blipFill>
          <a:blip r:embed="rId2"/>
          <a:stretch>
            <a:fillRect/>
          </a:stretch>
        </p:blipFill>
        <p:spPr>
          <a:xfrm>
            <a:off x="557742" y="2042382"/>
            <a:ext cx="3689260" cy="2773236"/>
          </a:xfrm>
          <a:prstGeom prst="rect">
            <a:avLst/>
          </a:prstGeom>
        </p:spPr>
      </p:pic>
      <p:pic>
        <p:nvPicPr>
          <p:cNvPr id="6" name="Picture 5">
            <a:extLst>
              <a:ext uri="{FF2B5EF4-FFF2-40B4-BE49-F238E27FC236}">
                <a16:creationId xmlns:a16="http://schemas.microsoft.com/office/drawing/2014/main" id="{4CEDDCFC-7F44-394E-BC38-4FEDF18D4522}"/>
              </a:ext>
            </a:extLst>
          </p:cNvPr>
          <p:cNvPicPr>
            <a:picLocks noChangeAspect="1"/>
          </p:cNvPicPr>
          <p:nvPr/>
        </p:nvPicPr>
        <p:blipFill>
          <a:blip r:embed="rId3"/>
          <a:stretch>
            <a:fillRect/>
          </a:stretch>
        </p:blipFill>
        <p:spPr>
          <a:xfrm>
            <a:off x="4897000" y="2013594"/>
            <a:ext cx="3789801" cy="2830812"/>
          </a:xfrm>
          <a:prstGeom prst="rect">
            <a:avLst/>
          </a:prstGeom>
        </p:spPr>
      </p:pic>
    </p:spTree>
    <p:extLst>
      <p:ext uri="{BB962C8B-B14F-4D97-AF65-F5344CB8AC3E}">
        <p14:creationId xmlns:p14="http://schemas.microsoft.com/office/powerpoint/2010/main" val="313865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49FA8-1CFF-F844-B90F-D0EF8B43E5BD}"/>
              </a:ext>
            </a:extLst>
          </p:cNvPr>
          <p:cNvPicPr>
            <a:picLocks noChangeAspect="1"/>
          </p:cNvPicPr>
          <p:nvPr/>
        </p:nvPicPr>
        <p:blipFill>
          <a:blip r:embed="rId2"/>
          <a:stretch>
            <a:fillRect/>
          </a:stretch>
        </p:blipFill>
        <p:spPr>
          <a:xfrm>
            <a:off x="1999573" y="264406"/>
            <a:ext cx="5144856" cy="4395730"/>
          </a:xfrm>
          <a:prstGeom prst="rect">
            <a:avLst/>
          </a:prstGeom>
        </p:spPr>
      </p:pic>
      <p:pic>
        <p:nvPicPr>
          <p:cNvPr id="5" name="Picture 4">
            <a:extLst>
              <a:ext uri="{FF2B5EF4-FFF2-40B4-BE49-F238E27FC236}">
                <a16:creationId xmlns:a16="http://schemas.microsoft.com/office/drawing/2014/main" id="{B7C1E2CF-39A2-0E45-AC07-5F35DB9D3991}"/>
              </a:ext>
            </a:extLst>
          </p:cNvPr>
          <p:cNvPicPr>
            <a:picLocks noChangeAspect="1"/>
          </p:cNvPicPr>
          <p:nvPr/>
        </p:nvPicPr>
        <p:blipFill>
          <a:blip r:embed="rId3"/>
          <a:stretch>
            <a:fillRect/>
          </a:stretch>
        </p:blipFill>
        <p:spPr>
          <a:xfrm>
            <a:off x="1999573" y="4902507"/>
            <a:ext cx="5144857" cy="955875"/>
          </a:xfrm>
          <a:prstGeom prst="rect">
            <a:avLst/>
          </a:prstGeom>
        </p:spPr>
      </p:pic>
    </p:spTree>
    <p:extLst>
      <p:ext uri="{BB962C8B-B14F-4D97-AF65-F5344CB8AC3E}">
        <p14:creationId xmlns:p14="http://schemas.microsoft.com/office/powerpoint/2010/main" val="336768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82DE-ED74-D74A-ADCC-2C0AA3DB2AA1}"/>
              </a:ext>
            </a:extLst>
          </p:cNvPr>
          <p:cNvSpPr>
            <a:spLocks noGrp="1"/>
          </p:cNvSpPr>
          <p:nvPr>
            <p:ph type="title"/>
          </p:nvPr>
        </p:nvSpPr>
        <p:spPr/>
        <p:txBody>
          <a:bodyPr>
            <a:normAutofit fontScale="90000"/>
          </a:bodyPr>
          <a:lstStyle/>
          <a:p>
            <a:pPr algn="ctr"/>
            <a:r>
              <a:rPr lang="en-US" dirty="0">
                <a:solidFill>
                  <a:srgbClr val="FF0000"/>
                </a:solidFill>
              </a:rPr>
              <a:t>Week 8 </a:t>
            </a:r>
            <a:r>
              <a:rPr lang="en-US" dirty="0">
                <a:solidFill>
                  <a:schemeClr val="bg1"/>
                </a:solidFill>
              </a:rPr>
              <a:t>Video</a:t>
            </a:r>
            <a:r>
              <a:rPr lang="en-US" dirty="0">
                <a:solidFill>
                  <a:srgbClr val="FFFF00"/>
                </a:solidFill>
              </a:rPr>
              <a:t> &amp; </a:t>
            </a:r>
            <a:r>
              <a:rPr lang="en-US" dirty="0">
                <a:solidFill>
                  <a:schemeClr val="bg1"/>
                </a:solidFill>
              </a:rPr>
              <a:t>Slides on </a:t>
            </a:r>
            <a:r>
              <a:rPr lang="en-US" dirty="0">
                <a:solidFill>
                  <a:srgbClr val="FFFF00"/>
                </a:solidFill>
              </a:rPr>
              <a:t>Course Website</a:t>
            </a:r>
            <a:r>
              <a:rPr lang="en-US" dirty="0">
                <a:solidFill>
                  <a:srgbClr val="FF0000"/>
                </a:solidFill>
              </a:rPr>
              <a:t>*</a:t>
            </a:r>
          </a:p>
        </p:txBody>
      </p:sp>
      <p:sp>
        <p:nvSpPr>
          <p:cNvPr id="4" name="TextBox 3">
            <a:extLst>
              <a:ext uri="{FF2B5EF4-FFF2-40B4-BE49-F238E27FC236}">
                <a16:creationId xmlns:a16="http://schemas.microsoft.com/office/drawing/2014/main" id="{169905EC-D988-1A4F-B725-193A643E6DDA}"/>
              </a:ext>
            </a:extLst>
          </p:cNvPr>
          <p:cNvSpPr txBox="1"/>
          <p:nvPr/>
        </p:nvSpPr>
        <p:spPr>
          <a:xfrm>
            <a:off x="5695721" y="5786476"/>
            <a:ext cx="2946640" cy="369332"/>
          </a:xfrm>
          <a:prstGeom prst="rect">
            <a:avLst/>
          </a:prstGeom>
          <a:noFill/>
        </p:spPr>
        <p:txBody>
          <a:bodyPr wrap="none" rtlCol="0">
            <a:spAutoFit/>
          </a:bodyPr>
          <a:lstStyle/>
          <a:p>
            <a:r>
              <a:rPr lang="en-US" dirty="0">
                <a:solidFill>
                  <a:srgbClr val="FF0000"/>
                </a:solidFill>
              </a:rPr>
              <a:t>* </a:t>
            </a:r>
            <a:r>
              <a:rPr lang="en-US" dirty="0">
                <a:solidFill>
                  <a:schemeClr val="bg1"/>
                </a:solidFill>
              </a:rPr>
              <a:t>No</a:t>
            </a:r>
            <a:r>
              <a:rPr lang="en-US" dirty="0">
                <a:solidFill>
                  <a:srgbClr val="FFFF00"/>
                </a:solidFill>
              </a:rPr>
              <a:t> ‘</a:t>
            </a:r>
            <a:r>
              <a:rPr lang="en-US" dirty="0">
                <a:solidFill>
                  <a:schemeClr val="bg1"/>
                </a:solidFill>
              </a:rPr>
              <a:t>single point of failure</a:t>
            </a:r>
            <a:r>
              <a:rPr lang="en-US" dirty="0">
                <a:solidFill>
                  <a:srgbClr val="FFFF00"/>
                </a:solidFill>
              </a:rPr>
              <a:t>’</a:t>
            </a:r>
          </a:p>
        </p:txBody>
      </p:sp>
      <p:pic>
        <p:nvPicPr>
          <p:cNvPr id="6" name="Picture 5">
            <a:extLst>
              <a:ext uri="{FF2B5EF4-FFF2-40B4-BE49-F238E27FC236}">
                <a16:creationId xmlns:a16="http://schemas.microsoft.com/office/drawing/2014/main" id="{DA3E20CB-1EFD-764C-956A-E5E3178B3AB6}"/>
              </a:ext>
            </a:extLst>
          </p:cNvPr>
          <p:cNvPicPr>
            <a:picLocks noChangeAspect="1"/>
          </p:cNvPicPr>
          <p:nvPr/>
        </p:nvPicPr>
        <p:blipFill>
          <a:blip r:embed="rId2"/>
          <a:stretch>
            <a:fillRect/>
          </a:stretch>
        </p:blipFill>
        <p:spPr>
          <a:xfrm>
            <a:off x="1707614" y="1549445"/>
            <a:ext cx="5188946" cy="4030179"/>
          </a:xfrm>
          <a:prstGeom prst="rect">
            <a:avLst/>
          </a:prstGeom>
        </p:spPr>
      </p:pic>
    </p:spTree>
    <p:extLst>
      <p:ext uri="{BB962C8B-B14F-4D97-AF65-F5344CB8AC3E}">
        <p14:creationId xmlns:p14="http://schemas.microsoft.com/office/powerpoint/2010/main" val="390441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33FD7-3749-6942-8ACD-3AAB33E83DAD}"/>
              </a:ext>
            </a:extLst>
          </p:cNvPr>
          <p:cNvPicPr>
            <a:picLocks noChangeAspect="1"/>
          </p:cNvPicPr>
          <p:nvPr/>
        </p:nvPicPr>
        <p:blipFill>
          <a:blip r:embed="rId2"/>
          <a:stretch>
            <a:fillRect/>
          </a:stretch>
        </p:blipFill>
        <p:spPr>
          <a:xfrm>
            <a:off x="369065" y="636912"/>
            <a:ext cx="8405870" cy="4728302"/>
          </a:xfrm>
          <a:prstGeom prst="rect">
            <a:avLst/>
          </a:prstGeom>
        </p:spPr>
      </p:pic>
    </p:spTree>
    <p:extLst>
      <p:ext uri="{BB962C8B-B14F-4D97-AF65-F5344CB8AC3E}">
        <p14:creationId xmlns:p14="http://schemas.microsoft.com/office/powerpoint/2010/main" val="15003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4" name="Picture 3">
            <a:extLst>
              <a:ext uri="{FF2B5EF4-FFF2-40B4-BE49-F238E27FC236}">
                <a16:creationId xmlns:a16="http://schemas.microsoft.com/office/drawing/2014/main" id="{AF9C3BFD-1E37-5042-8817-1E26DFADE986}"/>
              </a:ext>
            </a:extLst>
          </p:cNvPr>
          <p:cNvPicPr>
            <a:picLocks noChangeAspect="1"/>
          </p:cNvPicPr>
          <p:nvPr/>
        </p:nvPicPr>
        <p:blipFill>
          <a:blip r:embed="rId2"/>
          <a:stretch>
            <a:fillRect/>
          </a:stretch>
        </p:blipFill>
        <p:spPr>
          <a:xfrm>
            <a:off x="396888" y="1930895"/>
            <a:ext cx="4068649" cy="3048730"/>
          </a:xfrm>
          <a:prstGeom prst="rect">
            <a:avLst/>
          </a:prstGeom>
        </p:spPr>
      </p:pic>
      <p:pic>
        <p:nvPicPr>
          <p:cNvPr id="7" name="Picture 6">
            <a:extLst>
              <a:ext uri="{FF2B5EF4-FFF2-40B4-BE49-F238E27FC236}">
                <a16:creationId xmlns:a16="http://schemas.microsoft.com/office/drawing/2014/main" id="{1886D23D-0D21-B649-A55D-D096D8C8E524}"/>
              </a:ext>
            </a:extLst>
          </p:cNvPr>
          <p:cNvPicPr>
            <a:picLocks noChangeAspect="1"/>
          </p:cNvPicPr>
          <p:nvPr/>
        </p:nvPicPr>
        <p:blipFill>
          <a:blip r:embed="rId3"/>
          <a:stretch>
            <a:fillRect/>
          </a:stretch>
        </p:blipFill>
        <p:spPr>
          <a:xfrm>
            <a:off x="4683978" y="1930894"/>
            <a:ext cx="4063134" cy="3048729"/>
          </a:xfrm>
          <a:prstGeom prst="rect">
            <a:avLst/>
          </a:prstGeom>
        </p:spPr>
      </p:pic>
    </p:spTree>
    <p:extLst>
      <p:ext uri="{BB962C8B-B14F-4D97-AF65-F5344CB8AC3E}">
        <p14:creationId xmlns:p14="http://schemas.microsoft.com/office/powerpoint/2010/main" val="351157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267374"/>
            <a:ext cx="8229600" cy="4185144"/>
          </a:xfrm>
        </p:spPr>
        <p:txBody>
          <a:bodyPr>
            <a:normAutofit/>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p>
          <a:p>
            <a:pPr marL="0" indent="0" algn="ctr">
              <a:buNone/>
            </a:pPr>
            <a:r>
              <a:rPr lang="en-US" sz="4300" dirty="0">
                <a:solidFill>
                  <a:srgbClr val="FF0000"/>
                </a:solidFill>
                <a:latin typeface="American Typewriter"/>
                <a:cs typeface="American Typewriter"/>
              </a:rPr>
              <a:t>(</a:t>
            </a:r>
            <a:r>
              <a:rPr lang="en-US" sz="4300" dirty="0">
                <a:solidFill>
                  <a:srgbClr val="FFFF00"/>
                </a:solidFill>
                <a:latin typeface="American Typewriter"/>
                <a:cs typeface="American Typewriter"/>
              </a:rPr>
              <a:t>Trump </a:t>
            </a:r>
            <a:r>
              <a:rPr lang="en-US" sz="4300" dirty="0">
                <a:solidFill>
                  <a:srgbClr val="FF0000"/>
                </a:solidFill>
                <a:latin typeface="American Typewriter"/>
                <a:cs typeface="American Typewriter"/>
              </a:rPr>
              <a:t>&amp;</a:t>
            </a:r>
            <a:r>
              <a:rPr lang="en-US" sz="4300" dirty="0">
                <a:solidFill>
                  <a:srgbClr val="FFFF00"/>
                </a:solidFill>
                <a:latin typeface="American Typewriter"/>
                <a:cs typeface="American Typewriter"/>
              </a:rPr>
              <a:t> IP Edition</a:t>
            </a:r>
            <a:r>
              <a:rPr lang="en-US" sz="4300" dirty="0">
                <a:solidFill>
                  <a:srgbClr val="FF0000"/>
                </a:solidFill>
                <a:latin typeface="American Typewriter"/>
                <a:cs typeface="American Typewriter"/>
              </a:rPr>
              <a:t>)</a:t>
            </a:r>
            <a:r>
              <a:rPr lang="en-US" sz="4300" dirty="0">
                <a:solidFill>
                  <a:schemeClr val="bg1"/>
                </a:solidFill>
                <a:latin typeface="American Typewriter"/>
                <a:cs typeface="American Typewriter"/>
              </a:rPr>
              <a:t> </a:t>
            </a:r>
            <a:endParaRPr lang="en-US" sz="4300" dirty="0">
              <a:solidFill>
                <a:srgbClr val="FF0000"/>
              </a:solidFill>
              <a:latin typeface="American Typewriter"/>
              <a:cs typeface="American Typewriter"/>
            </a:endParaRPr>
          </a:p>
          <a:p>
            <a:endParaRPr lang="en-US" dirty="0"/>
          </a:p>
        </p:txBody>
      </p:sp>
    </p:spTree>
    <p:extLst>
      <p:ext uri="{BB962C8B-B14F-4D97-AF65-F5344CB8AC3E}">
        <p14:creationId xmlns:p14="http://schemas.microsoft.com/office/powerpoint/2010/main" val="175533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28CC-7668-134F-A957-3DF5A811BF90}"/>
              </a:ext>
            </a:extLst>
          </p:cNvPr>
          <p:cNvSpPr>
            <a:spLocks noGrp="1"/>
          </p:cNvSpPr>
          <p:nvPr>
            <p:ph type="title"/>
          </p:nvPr>
        </p:nvSpPr>
        <p:spPr/>
        <p:txBody>
          <a:bodyPr/>
          <a:lstStyle/>
          <a:p>
            <a:pPr algn="ctr"/>
            <a:r>
              <a:rPr lang="en-US" dirty="0">
                <a:solidFill>
                  <a:srgbClr val="FFFF00"/>
                </a:solidFill>
              </a:rPr>
              <a:t>Permission to Record</a:t>
            </a:r>
            <a:r>
              <a:rPr lang="en-US" dirty="0">
                <a:solidFill>
                  <a:srgbClr val="FF0000"/>
                </a:solidFill>
              </a:rPr>
              <a:t>?</a:t>
            </a:r>
          </a:p>
        </p:txBody>
      </p:sp>
      <p:pic>
        <p:nvPicPr>
          <p:cNvPr id="4" name="Picture 3">
            <a:extLst>
              <a:ext uri="{FF2B5EF4-FFF2-40B4-BE49-F238E27FC236}">
                <a16:creationId xmlns:a16="http://schemas.microsoft.com/office/drawing/2014/main" id="{B58F9E97-B9C9-7542-A565-EA2888C481FB}"/>
              </a:ext>
            </a:extLst>
          </p:cNvPr>
          <p:cNvPicPr>
            <a:picLocks noChangeAspect="1"/>
          </p:cNvPicPr>
          <p:nvPr/>
        </p:nvPicPr>
        <p:blipFill>
          <a:blip r:embed="rId2"/>
          <a:stretch>
            <a:fillRect/>
          </a:stretch>
        </p:blipFill>
        <p:spPr>
          <a:xfrm>
            <a:off x="2119730" y="1865376"/>
            <a:ext cx="4904540" cy="3712464"/>
          </a:xfrm>
          <a:prstGeom prst="rect">
            <a:avLst/>
          </a:prstGeom>
        </p:spPr>
      </p:pic>
    </p:spTree>
    <p:extLst>
      <p:ext uri="{BB962C8B-B14F-4D97-AF65-F5344CB8AC3E}">
        <p14:creationId xmlns:p14="http://schemas.microsoft.com/office/powerpoint/2010/main" val="285497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7D6F0C38-39C5-D741-86F3-26BF35CE2ADB}"/>
              </a:ext>
            </a:extLst>
          </p:cNvPr>
          <p:cNvPicPr>
            <a:picLocks noChangeAspect="1"/>
          </p:cNvPicPr>
          <p:nvPr/>
        </p:nvPicPr>
        <p:blipFill>
          <a:blip r:embed="rId2"/>
          <a:stretch>
            <a:fillRect/>
          </a:stretch>
        </p:blipFill>
        <p:spPr>
          <a:xfrm>
            <a:off x="1450655" y="273270"/>
            <a:ext cx="6242689" cy="5559972"/>
          </a:xfrm>
          <a:prstGeom prst="rect">
            <a:avLst/>
          </a:prstGeom>
        </p:spPr>
      </p:pic>
    </p:spTree>
    <p:extLst>
      <p:ext uri="{BB962C8B-B14F-4D97-AF65-F5344CB8AC3E}">
        <p14:creationId xmlns:p14="http://schemas.microsoft.com/office/powerpoint/2010/main" val="117328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peaking into a microphone&#10;&#10;Description automatically generated">
            <a:extLst>
              <a:ext uri="{FF2B5EF4-FFF2-40B4-BE49-F238E27FC236}">
                <a16:creationId xmlns:a16="http://schemas.microsoft.com/office/drawing/2014/main" id="{7A554309-34C2-3F4E-A09F-57D44A594D8A}"/>
              </a:ext>
            </a:extLst>
          </p:cNvPr>
          <p:cNvPicPr>
            <a:picLocks noChangeAspect="1"/>
          </p:cNvPicPr>
          <p:nvPr/>
        </p:nvPicPr>
        <p:blipFill>
          <a:blip r:embed="rId2"/>
          <a:stretch>
            <a:fillRect/>
          </a:stretch>
        </p:blipFill>
        <p:spPr>
          <a:xfrm>
            <a:off x="2088585" y="199696"/>
            <a:ext cx="4966829" cy="5717628"/>
          </a:xfrm>
          <a:prstGeom prst="rect">
            <a:avLst/>
          </a:prstGeom>
        </p:spPr>
      </p:pic>
    </p:spTree>
    <p:extLst>
      <p:ext uri="{BB962C8B-B14F-4D97-AF65-F5344CB8AC3E}">
        <p14:creationId xmlns:p14="http://schemas.microsoft.com/office/powerpoint/2010/main" val="401828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381C0-F45C-3341-A1A7-B880118E198C}"/>
              </a:ext>
            </a:extLst>
          </p:cNvPr>
          <p:cNvPicPr>
            <a:picLocks noChangeAspect="1"/>
          </p:cNvPicPr>
          <p:nvPr/>
        </p:nvPicPr>
        <p:blipFill>
          <a:blip r:embed="rId2"/>
          <a:stretch>
            <a:fillRect/>
          </a:stretch>
        </p:blipFill>
        <p:spPr>
          <a:xfrm>
            <a:off x="2699318" y="1232708"/>
            <a:ext cx="3745357" cy="360635"/>
          </a:xfrm>
          <a:prstGeom prst="rect">
            <a:avLst/>
          </a:prstGeom>
        </p:spPr>
      </p:pic>
      <p:pic>
        <p:nvPicPr>
          <p:cNvPr id="5" name="Picture 4">
            <a:extLst>
              <a:ext uri="{FF2B5EF4-FFF2-40B4-BE49-F238E27FC236}">
                <a16:creationId xmlns:a16="http://schemas.microsoft.com/office/drawing/2014/main" id="{616C262D-EECA-6A4C-A4FF-121A3C71F069}"/>
              </a:ext>
            </a:extLst>
          </p:cNvPr>
          <p:cNvPicPr>
            <a:picLocks noChangeAspect="1"/>
          </p:cNvPicPr>
          <p:nvPr/>
        </p:nvPicPr>
        <p:blipFill>
          <a:blip r:embed="rId3"/>
          <a:stretch>
            <a:fillRect/>
          </a:stretch>
        </p:blipFill>
        <p:spPr>
          <a:xfrm>
            <a:off x="2699319" y="1578922"/>
            <a:ext cx="3745357" cy="4318537"/>
          </a:xfrm>
          <a:prstGeom prst="rect">
            <a:avLst/>
          </a:prstGeom>
        </p:spPr>
      </p:pic>
      <p:sp>
        <p:nvSpPr>
          <p:cNvPr id="6" name="Title 5">
            <a:extLst>
              <a:ext uri="{FF2B5EF4-FFF2-40B4-BE49-F238E27FC236}">
                <a16:creationId xmlns:a16="http://schemas.microsoft.com/office/drawing/2014/main" id="{EFBF88D7-F2CC-D04E-B9F2-EE39C33504FE}"/>
              </a:ext>
            </a:extLst>
          </p:cNvPr>
          <p:cNvSpPr>
            <a:spLocks noGrp="1"/>
          </p:cNvSpPr>
          <p:nvPr>
            <p:ph type="title"/>
          </p:nvPr>
        </p:nvSpPr>
        <p:spPr>
          <a:xfrm>
            <a:off x="457200" y="59675"/>
            <a:ext cx="8229600" cy="1016000"/>
          </a:xfrm>
        </p:spPr>
        <p:txBody>
          <a:bodyPr/>
          <a:lstStyle/>
          <a:p>
            <a:pPr algn="ctr"/>
            <a:r>
              <a:rPr lang="en-US" dirty="0">
                <a:solidFill>
                  <a:schemeClr val="bg1"/>
                </a:solidFill>
              </a:rPr>
              <a:t>Motives</a:t>
            </a:r>
            <a:r>
              <a:rPr lang="en-US" dirty="0">
                <a:solidFill>
                  <a:srgbClr val="FF0000"/>
                </a:solidFill>
              </a:rPr>
              <a:t>?</a:t>
            </a:r>
          </a:p>
        </p:txBody>
      </p:sp>
    </p:spTree>
    <p:extLst>
      <p:ext uri="{BB962C8B-B14F-4D97-AF65-F5344CB8AC3E}">
        <p14:creationId xmlns:p14="http://schemas.microsoft.com/office/powerpoint/2010/main" val="81773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BBFBC-33D2-E442-9D8B-43766F5000B4}"/>
              </a:ext>
            </a:extLst>
          </p:cNvPr>
          <p:cNvPicPr>
            <a:picLocks noChangeAspect="1"/>
          </p:cNvPicPr>
          <p:nvPr/>
        </p:nvPicPr>
        <p:blipFill>
          <a:blip r:embed="rId2"/>
          <a:stretch>
            <a:fillRect/>
          </a:stretch>
        </p:blipFill>
        <p:spPr>
          <a:xfrm>
            <a:off x="1054944" y="201336"/>
            <a:ext cx="7034112" cy="5632187"/>
          </a:xfrm>
          <a:prstGeom prst="rect">
            <a:avLst/>
          </a:prstGeom>
        </p:spPr>
      </p:pic>
    </p:spTree>
    <p:extLst>
      <p:ext uri="{BB962C8B-B14F-4D97-AF65-F5344CB8AC3E}">
        <p14:creationId xmlns:p14="http://schemas.microsoft.com/office/powerpoint/2010/main" val="2471135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455FF-7C53-6344-846A-0BF530E420D1}"/>
              </a:ext>
            </a:extLst>
          </p:cNvPr>
          <p:cNvPicPr>
            <a:picLocks noChangeAspect="1"/>
          </p:cNvPicPr>
          <p:nvPr/>
        </p:nvPicPr>
        <p:blipFill>
          <a:blip r:embed="rId2"/>
          <a:stretch>
            <a:fillRect/>
          </a:stretch>
        </p:blipFill>
        <p:spPr>
          <a:xfrm>
            <a:off x="1416966" y="327171"/>
            <a:ext cx="6310067" cy="5416474"/>
          </a:xfrm>
          <a:prstGeom prst="rect">
            <a:avLst/>
          </a:prstGeom>
        </p:spPr>
      </p:pic>
    </p:spTree>
    <p:extLst>
      <p:ext uri="{BB962C8B-B14F-4D97-AF65-F5344CB8AC3E}">
        <p14:creationId xmlns:p14="http://schemas.microsoft.com/office/powerpoint/2010/main" val="1500954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4EA58-FA82-C042-B879-57A65DC675D6}"/>
              </a:ext>
            </a:extLst>
          </p:cNvPr>
          <p:cNvPicPr>
            <a:picLocks noChangeAspect="1"/>
          </p:cNvPicPr>
          <p:nvPr/>
        </p:nvPicPr>
        <p:blipFill>
          <a:blip r:embed="rId2"/>
          <a:stretch>
            <a:fillRect/>
          </a:stretch>
        </p:blipFill>
        <p:spPr>
          <a:xfrm>
            <a:off x="2608231" y="125835"/>
            <a:ext cx="3927537" cy="5609735"/>
          </a:xfrm>
          <a:prstGeom prst="rect">
            <a:avLst/>
          </a:prstGeom>
        </p:spPr>
      </p:pic>
    </p:spTree>
    <p:extLst>
      <p:ext uri="{BB962C8B-B14F-4D97-AF65-F5344CB8AC3E}">
        <p14:creationId xmlns:p14="http://schemas.microsoft.com/office/powerpoint/2010/main" val="3732826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F64C5-BFD8-1141-A14B-162CD95EA700}"/>
              </a:ext>
            </a:extLst>
          </p:cNvPr>
          <p:cNvPicPr>
            <a:picLocks noChangeAspect="1"/>
          </p:cNvPicPr>
          <p:nvPr/>
        </p:nvPicPr>
        <p:blipFill>
          <a:blip r:embed="rId2"/>
          <a:stretch>
            <a:fillRect/>
          </a:stretch>
        </p:blipFill>
        <p:spPr>
          <a:xfrm>
            <a:off x="2708981" y="109056"/>
            <a:ext cx="3726037" cy="5696125"/>
          </a:xfrm>
          <a:prstGeom prst="rect">
            <a:avLst/>
          </a:prstGeom>
        </p:spPr>
      </p:pic>
    </p:spTree>
    <p:extLst>
      <p:ext uri="{BB962C8B-B14F-4D97-AF65-F5344CB8AC3E}">
        <p14:creationId xmlns:p14="http://schemas.microsoft.com/office/powerpoint/2010/main" val="2066089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505C3-7851-9445-B65E-4571E5A4B9AE}"/>
              </a:ext>
            </a:extLst>
          </p:cNvPr>
          <p:cNvPicPr>
            <a:picLocks noChangeAspect="1"/>
          </p:cNvPicPr>
          <p:nvPr/>
        </p:nvPicPr>
        <p:blipFill>
          <a:blip r:embed="rId2"/>
          <a:stretch>
            <a:fillRect/>
          </a:stretch>
        </p:blipFill>
        <p:spPr>
          <a:xfrm>
            <a:off x="1645214" y="201335"/>
            <a:ext cx="5853572" cy="5494789"/>
          </a:xfrm>
          <a:prstGeom prst="rect">
            <a:avLst/>
          </a:prstGeom>
        </p:spPr>
      </p:pic>
    </p:spTree>
    <p:extLst>
      <p:ext uri="{BB962C8B-B14F-4D97-AF65-F5344CB8AC3E}">
        <p14:creationId xmlns:p14="http://schemas.microsoft.com/office/powerpoint/2010/main" val="215729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80944B-2022-DD45-9BA6-289084753446}"/>
              </a:ext>
            </a:extLst>
          </p:cNvPr>
          <p:cNvPicPr>
            <a:picLocks noChangeAspect="1"/>
          </p:cNvPicPr>
          <p:nvPr/>
        </p:nvPicPr>
        <p:blipFill>
          <a:blip r:embed="rId2"/>
          <a:stretch>
            <a:fillRect/>
          </a:stretch>
        </p:blipFill>
        <p:spPr>
          <a:xfrm>
            <a:off x="1916108" y="327170"/>
            <a:ext cx="5311783" cy="5251508"/>
          </a:xfrm>
          <a:prstGeom prst="rect">
            <a:avLst/>
          </a:prstGeom>
        </p:spPr>
      </p:pic>
    </p:spTree>
    <p:extLst>
      <p:ext uri="{BB962C8B-B14F-4D97-AF65-F5344CB8AC3E}">
        <p14:creationId xmlns:p14="http://schemas.microsoft.com/office/powerpoint/2010/main" val="576294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9EF12-E95A-6C40-A56D-03CD0710E4E1}"/>
              </a:ext>
            </a:extLst>
          </p:cNvPr>
          <p:cNvPicPr>
            <a:picLocks noChangeAspect="1"/>
          </p:cNvPicPr>
          <p:nvPr/>
        </p:nvPicPr>
        <p:blipFill>
          <a:blip r:embed="rId2"/>
          <a:stretch>
            <a:fillRect/>
          </a:stretch>
        </p:blipFill>
        <p:spPr>
          <a:xfrm>
            <a:off x="1659860" y="142613"/>
            <a:ext cx="5824279" cy="5587068"/>
          </a:xfrm>
          <a:prstGeom prst="rect">
            <a:avLst/>
          </a:prstGeom>
        </p:spPr>
      </p:pic>
    </p:spTree>
    <p:extLst>
      <p:ext uri="{BB962C8B-B14F-4D97-AF65-F5344CB8AC3E}">
        <p14:creationId xmlns:p14="http://schemas.microsoft.com/office/powerpoint/2010/main" val="109970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09BDDC-2B91-3340-9DA6-B0CC3F79FD12}"/>
              </a:ext>
            </a:extLst>
          </p:cNvPr>
          <p:cNvSpPr>
            <a:spLocks noGrp="1"/>
          </p:cNvSpPr>
          <p:nvPr>
            <p:ph type="title"/>
          </p:nvPr>
        </p:nvSpPr>
        <p:spPr/>
        <p:txBody>
          <a:bodyPr/>
          <a:lstStyle/>
          <a:p>
            <a:pPr algn="ctr"/>
            <a:r>
              <a:rPr lang="en-US" dirty="0">
                <a:solidFill>
                  <a:srgbClr val="FFFF00"/>
                </a:solidFill>
              </a:rPr>
              <a:t>The </a:t>
            </a:r>
            <a:r>
              <a:rPr lang="en-US" dirty="0">
                <a:solidFill>
                  <a:srgbClr val="FF0000"/>
                </a:solidFill>
              </a:rPr>
              <a:t>draft</a:t>
            </a:r>
            <a:r>
              <a:rPr lang="en-US" dirty="0">
                <a:solidFill>
                  <a:srgbClr val="FFFF00"/>
                </a:solidFill>
              </a:rPr>
              <a:t> slides</a:t>
            </a:r>
          </a:p>
        </p:txBody>
      </p:sp>
      <p:pic>
        <p:nvPicPr>
          <p:cNvPr id="3" name="Picture 2" descr="Text&#10;&#10;Description automatically generated with low confidence">
            <a:extLst>
              <a:ext uri="{FF2B5EF4-FFF2-40B4-BE49-F238E27FC236}">
                <a16:creationId xmlns:a16="http://schemas.microsoft.com/office/drawing/2014/main" id="{1A42034E-1726-C342-A657-921959799310}"/>
              </a:ext>
            </a:extLst>
          </p:cNvPr>
          <p:cNvPicPr>
            <a:picLocks noChangeAspect="1"/>
          </p:cNvPicPr>
          <p:nvPr/>
        </p:nvPicPr>
        <p:blipFill>
          <a:blip r:embed="rId2"/>
          <a:stretch>
            <a:fillRect/>
          </a:stretch>
        </p:blipFill>
        <p:spPr>
          <a:xfrm>
            <a:off x="3492500" y="2324100"/>
            <a:ext cx="2159000" cy="2209800"/>
          </a:xfrm>
          <a:prstGeom prst="rect">
            <a:avLst/>
          </a:prstGeom>
        </p:spPr>
      </p:pic>
      <p:sp>
        <p:nvSpPr>
          <p:cNvPr id="5" name="TextBox 4">
            <a:extLst>
              <a:ext uri="{FF2B5EF4-FFF2-40B4-BE49-F238E27FC236}">
                <a16:creationId xmlns:a16="http://schemas.microsoft.com/office/drawing/2014/main" id="{2AFC5D96-7904-3444-A1DC-C3B4BEBD7E5B}"/>
              </a:ext>
            </a:extLst>
          </p:cNvPr>
          <p:cNvSpPr txBox="1"/>
          <p:nvPr/>
        </p:nvSpPr>
        <p:spPr>
          <a:xfrm>
            <a:off x="3812818" y="4992130"/>
            <a:ext cx="1518364" cy="369332"/>
          </a:xfrm>
          <a:prstGeom prst="rect">
            <a:avLst/>
          </a:prstGeom>
          <a:noFill/>
        </p:spPr>
        <p:txBody>
          <a:bodyPr wrap="none" rtlCol="0">
            <a:spAutoFit/>
          </a:bodyPr>
          <a:lstStyle/>
          <a:p>
            <a:r>
              <a:rPr lang="en-US" dirty="0">
                <a:solidFill>
                  <a:schemeClr val="bg2">
                    <a:lumMod val="90000"/>
                  </a:schemeClr>
                </a:solidFill>
              </a:rPr>
              <a:t>UBC Canvas</a:t>
            </a:r>
          </a:p>
        </p:txBody>
      </p:sp>
    </p:spTree>
    <p:extLst>
      <p:ext uri="{BB962C8B-B14F-4D97-AF65-F5344CB8AC3E}">
        <p14:creationId xmlns:p14="http://schemas.microsoft.com/office/powerpoint/2010/main" val="3111480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128B3-6235-9244-9E2E-3DDCB26B876F}"/>
              </a:ext>
            </a:extLst>
          </p:cNvPr>
          <p:cNvPicPr>
            <a:picLocks noChangeAspect="1"/>
          </p:cNvPicPr>
          <p:nvPr/>
        </p:nvPicPr>
        <p:blipFill>
          <a:blip r:embed="rId2"/>
          <a:stretch>
            <a:fillRect/>
          </a:stretch>
        </p:blipFill>
        <p:spPr>
          <a:xfrm>
            <a:off x="2552987" y="134223"/>
            <a:ext cx="4038026" cy="5637402"/>
          </a:xfrm>
          <a:prstGeom prst="rect">
            <a:avLst/>
          </a:prstGeom>
        </p:spPr>
      </p:pic>
    </p:spTree>
    <p:extLst>
      <p:ext uri="{BB962C8B-B14F-4D97-AF65-F5344CB8AC3E}">
        <p14:creationId xmlns:p14="http://schemas.microsoft.com/office/powerpoint/2010/main" val="4034296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036DE-DB02-8D48-A82D-F1FE4D867657}"/>
              </a:ext>
            </a:extLst>
          </p:cNvPr>
          <p:cNvPicPr>
            <a:picLocks noChangeAspect="1"/>
          </p:cNvPicPr>
          <p:nvPr/>
        </p:nvPicPr>
        <p:blipFill>
          <a:blip r:embed="rId2"/>
          <a:stretch>
            <a:fillRect/>
          </a:stretch>
        </p:blipFill>
        <p:spPr>
          <a:xfrm>
            <a:off x="2362200" y="488600"/>
            <a:ext cx="4419600" cy="5041900"/>
          </a:xfrm>
          <a:prstGeom prst="rect">
            <a:avLst/>
          </a:prstGeom>
        </p:spPr>
      </p:pic>
    </p:spTree>
    <p:extLst>
      <p:ext uri="{BB962C8B-B14F-4D97-AF65-F5344CB8AC3E}">
        <p14:creationId xmlns:p14="http://schemas.microsoft.com/office/powerpoint/2010/main" val="2145066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CC3D5-5A9C-C549-BC46-82B3A812AE61}"/>
              </a:ext>
            </a:extLst>
          </p:cNvPr>
          <p:cNvPicPr>
            <a:picLocks noChangeAspect="1"/>
          </p:cNvPicPr>
          <p:nvPr/>
        </p:nvPicPr>
        <p:blipFill>
          <a:blip r:embed="rId2"/>
          <a:stretch>
            <a:fillRect/>
          </a:stretch>
        </p:blipFill>
        <p:spPr>
          <a:xfrm>
            <a:off x="2055989" y="243281"/>
            <a:ext cx="5032022" cy="5528345"/>
          </a:xfrm>
          <a:prstGeom prst="rect">
            <a:avLst/>
          </a:prstGeom>
        </p:spPr>
      </p:pic>
    </p:spTree>
    <p:extLst>
      <p:ext uri="{BB962C8B-B14F-4D97-AF65-F5344CB8AC3E}">
        <p14:creationId xmlns:p14="http://schemas.microsoft.com/office/powerpoint/2010/main" val="1664185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14D26B-CD05-884A-936B-84B99ED04833}"/>
              </a:ext>
            </a:extLst>
          </p:cNvPr>
          <p:cNvPicPr>
            <a:picLocks noChangeAspect="1"/>
          </p:cNvPicPr>
          <p:nvPr/>
        </p:nvPicPr>
        <p:blipFill>
          <a:blip r:embed="rId2"/>
          <a:stretch>
            <a:fillRect/>
          </a:stretch>
        </p:blipFill>
        <p:spPr>
          <a:xfrm>
            <a:off x="2705453" y="176169"/>
            <a:ext cx="3733093" cy="5629013"/>
          </a:xfrm>
          <a:prstGeom prst="rect">
            <a:avLst/>
          </a:prstGeom>
        </p:spPr>
      </p:pic>
    </p:spTree>
    <p:extLst>
      <p:ext uri="{BB962C8B-B14F-4D97-AF65-F5344CB8AC3E}">
        <p14:creationId xmlns:p14="http://schemas.microsoft.com/office/powerpoint/2010/main" val="2653089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336428"/>
            <a:ext cx="8229600" cy="4185144"/>
          </a:xfrm>
        </p:spPr>
        <p:txBody>
          <a:bodyPr>
            <a:normAutofit lnSpcReduction="10000"/>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 </a:t>
            </a:r>
          </a:p>
          <a:p>
            <a:pPr marL="0" indent="0" algn="ctr">
              <a:buNone/>
            </a:pPr>
            <a:r>
              <a:rPr lang="en-US" sz="9600" dirty="0">
                <a:solidFill>
                  <a:srgbClr val="FF0000"/>
                </a:solidFill>
                <a:latin typeface="American Typewriter"/>
                <a:cs typeface="American Typewriter"/>
              </a:rPr>
              <a:t>Last Year</a:t>
            </a:r>
          </a:p>
          <a:p>
            <a:endParaRPr lang="en-US" dirty="0"/>
          </a:p>
        </p:txBody>
      </p:sp>
    </p:spTree>
    <p:extLst>
      <p:ext uri="{BB962C8B-B14F-4D97-AF65-F5344CB8AC3E}">
        <p14:creationId xmlns:p14="http://schemas.microsoft.com/office/powerpoint/2010/main" val="2756749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163E408D-20B9-734F-BBF2-BACC05332938}"/>
              </a:ext>
            </a:extLst>
          </p:cNvPr>
          <p:cNvPicPr>
            <a:picLocks noChangeAspect="1"/>
          </p:cNvPicPr>
          <p:nvPr/>
        </p:nvPicPr>
        <p:blipFill>
          <a:blip r:embed="rId2"/>
          <a:stretch>
            <a:fillRect/>
          </a:stretch>
        </p:blipFill>
        <p:spPr>
          <a:xfrm>
            <a:off x="2242429" y="144379"/>
            <a:ext cx="4659141" cy="5642811"/>
          </a:xfrm>
          <a:prstGeom prst="rect">
            <a:avLst/>
          </a:prstGeom>
        </p:spPr>
      </p:pic>
    </p:spTree>
    <p:extLst>
      <p:ext uri="{BB962C8B-B14F-4D97-AF65-F5344CB8AC3E}">
        <p14:creationId xmlns:p14="http://schemas.microsoft.com/office/powerpoint/2010/main" val="1015956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BC8D415-B033-A740-BC43-EFE6DCBE4E4C}"/>
              </a:ext>
            </a:extLst>
          </p:cNvPr>
          <p:cNvPicPr>
            <a:picLocks noChangeAspect="1"/>
          </p:cNvPicPr>
          <p:nvPr/>
        </p:nvPicPr>
        <p:blipFill>
          <a:blip r:embed="rId2"/>
          <a:stretch>
            <a:fillRect/>
          </a:stretch>
        </p:blipFill>
        <p:spPr>
          <a:xfrm>
            <a:off x="2357510" y="120316"/>
            <a:ext cx="4428979" cy="5760770"/>
          </a:xfrm>
          <a:prstGeom prst="rect">
            <a:avLst/>
          </a:prstGeom>
        </p:spPr>
      </p:pic>
    </p:spTree>
    <p:extLst>
      <p:ext uri="{BB962C8B-B14F-4D97-AF65-F5344CB8AC3E}">
        <p14:creationId xmlns:p14="http://schemas.microsoft.com/office/powerpoint/2010/main" val="1754802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28C4CB9-7086-2D47-99D8-7C72A067E189}"/>
              </a:ext>
            </a:extLst>
          </p:cNvPr>
          <p:cNvPicPr>
            <a:picLocks noChangeAspect="1"/>
          </p:cNvPicPr>
          <p:nvPr/>
        </p:nvPicPr>
        <p:blipFill>
          <a:blip r:embed="rId2"/>
          <a:stretch>
            <a:fillRect/>
          </a:stretch>
        </p:blipFill>
        <p:spPr>
          <a:xfrm>
            <a:off x="2058569" y="304466"/>
            <a:ext cx="5026861" cy="5362685"/>
          </a:xfrm>
          <a:prstGeom prst="rect">
            <a:avLst/>
          </a:prstGeom>
        </p:spPr>
      </p:pic>
    </p:spTree>
    <p:extLst>
      <p:ext uri="{BB962C8B-B14F-4D97-AF65-F5344CB8AC3E}">
        <p14:creationId xmlns:p14="http://schemas.microsoft.com/office/powerpoint/2010/main" val="1424335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8021238D-6827-9B49-8842-CAFC206A6E09}"/>
              </a:ext>
            </a:extLst>
          </p:cNvPr>
          <p:cNvPicPr>
            <a:picLocks noChangeAspect="1"/>
          </p:cNvPicPr>
          <p:nvPr/>
        </p:nvPicPr>
        <p:blipFill>
          <a:blip r:embed="rId2"/>
          <a:stretch>
            <a:fillRect/>
          </a:stretch>
        </p:blipFill>
        <p:spPr>
          <a:xfrm>
            <a:off x="3254389" y="132347"/>
            <a:ext cx="2635222" cy="5739063"/>
          </a:xfrm>
          <a:prstGeom prst="rect">
            <a:avLst/>
          </a:prstGeom>
        </p:spPr>
      </p:pic>
    </p:spTree>
    <p:extLst>
      <p:ext uri="{BB962C8B-B14F-4D97-AF65-F5344CB8AC3E}">
        <p14:creationId xmlns:p14="http://schemas.microsoft.com/office/powerpoint/2010/main" val="2122613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700856B6-6023-1543-9CD8-F1711A3EFF6B}"/>
              </a:ext>
            </a:extLst>
          </p:cNvPr>
          <p:cNvPicPr>
            <a:picLocks noChangeAspect="1"/>
          </p:cNvPicPr>
          <p:nvPr/>
        </p:nvPicPr>
        <p:blipFill>
          <a:blip r:embed="rId2"/>
          <a:stretch>
            <a:fillRect/>
          </a:stretch>
        </p:blipFill>
        <p:spPr>
          <a:xfrm>
            <a:off x="2968625" y="289091"/>
            <a:ext cx="3206750" cy="5526841"/>
          </a:xfrm>
          <a:prstGeom prst="rect">
            <a:avLst/>
          </a:prstGeom>
        </p:spPr>
      </p:pic>
    </p:spTree>
    <p:extLst>
      <p:ext uri="{BB962C8B-B14F-4D97-AF65-F5344CB8AC3E}">
        <p14:creationId xmlns:p14="http://schemas.microsoft.com/office/powerpoint/2010/main" val="4148583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51641" y="2186152"/>
            <a:ext cx="7893269" cy="3539981"/>
          </a:xfrm>
        </p:spPr>
        <p:txBody>
          <a:bodyPr>
            <a:normAutofit/>
          </a:bodyPr>
          <a:lstStyle/>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9600" dirty="0"/>
          </a:p>
        </p:txBody>
      </p:sp>
    </p:spTree>
    <p:extLst>
      <p:ext uri="{BB962C8B-B14F-4D97-AF65-F5344CB8AC3E}">
        <p14:creationId xmlns:p14="http://schemas.microsoft.com/office/powerpoint/2010/main" val="7729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D5D3AE1B-7D70-4B48-986A-0CDBBFBA5915}"/>
              </a:ext>
            </a:extLst>
          </p:cNvPr>
          <p:cNvPicPr>
            <a:picLocks noChangeAspect="1"/>
          </p:cNvPicPr>
          <p:nvPr/>
        </p:nvPicPr>
        <p:blipFill>
          <a:blip r:embed="rId2"/>
          <a:stretch>
            <a:fillRect/>
          </a:stretch>
        </p:blipFill>
        <p:spPr>
          <a:xfrm>
            <a:off x="1609267" y="457200"/>
            <a:ext cx="5925466" cy="5175406"/>
          </a:xfrm>
          <a:prstGeom prst="rect">
            <a:avLst/>
          </a:prstGeom>
        </p:spPr>
      </p:pic>
    </p:spTree>
    <p:extLst>
      <p:ext uri="{BB962C8B-B14F-4D97-AF65-F5344CB8AC3E}">
        <p14:creationId xmlns:p14="http://schemas.microsoft.com/office/powerpoint/2010/main" val="1761189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BB66AD2-E580-6D40-AA4E-B9C505FEA5D8}"/>
              </a:ext>
            </a:extLst>
          </p:cNvPr>
          <p:cNvPicPr>
            <a:picLocks noChangeAspect="1"/>
          </p:cNvPicPr>
          <p:nvPr/>
        </p:nvPicPr>
        <p:blipFill>
          <a:blip r:embed="rId2"/>
          <a:stretch>
            <a:fillRect/>
          </a:stretch>
        </p:blipFill>
        <p:spPr>
          <a:xfrm>
            <a:off x="1998299" y="348915"/>
            <a:ext cx="5147402" cy="5338755"/>
          </a:xfrm>
          <a:prstGeom prst="rect">
            <a:avLst/>
          </a:prstGeom>
        </p:spPr>
      </p:pic>
    </p:spTree>
    <p:extLst>
      <p:ext uri="{BB962C8B-B14F-4D97-AF65-F5344CB8AC3E}">
        <p14:creationId xmlns:p14="http://schemas.microsoft.com/office/powerpoint/2010/main" val="2566426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63FF2B5-6679-884B-B1DB-F3DF9A464F7F}"/>
              </a:ext>
            </a:extLst>
          </p:cNvPr>
          <p:cNvPicPr>
            <a:picLocks noChangeAspect="1"/>
          </p:cNvPicPr>
          <p:nvPr/>
        </p:nvPicPr>
        <p:blipFill>
          <a:blip r:embed="rId2"/>
          <a:stretch>
            <a:fillRect/>
          </a:stretch>
        </p:blipFill>
        <p:spPr>
          <a:xfrm>
            <a:off x="1138079" y="216568"/>
            <a:ext cx="6867842" cy="5510463"/>
          </a:xfrm>
          <a:prstGeom prst="rect">
            <a:avLst/>
          </a:prstGeom>
        </p:spPr>
      </p:pic>
    </p:spTree>
    <p:extLst>
      <p:ext uri="{BB962C8B-B14F-4D97-AF65-F5344CB8AC3E}">
        <p14:creationId xmlns:p14="http://schemas.microsoft.com/office/powerpoint/2010/main" val="3006892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ED1A6ED-9FC7-B648-B7CF-71AAA6DF2EB8}"/>
              </a:ext>
            </a:extLst>
          </p:cNvPr>
          <p:cNvPicPr>
            <a:picLocks noChangeAspect="1"/>
          </p:cNvPicPr>
          <p:nvPr/>
        </p:nvPicPr>
        <p:blipFill>
          <a:blip r:embed="rId2"/>
          <a:stretch>
            <a:fillRect/>
          </a:stretch>
        </p:blipFill>
        <p:spPr>
          <a:xfrm>
            <a:off x="1797932" y="108284"/>
            <a:ext cx="5548136" cy="5702968"/>
          </a:xfrm>
          <a:prstGeom prst="rect">
            <a:avLst/>
          </a:prstGeom>
        </p:spPr>
      </p:pic>
    </p:spTree>
    <p:extLst>
      <p:ext uri="{BB962C8B-B14F-4D97-AF65-F5344CB8AC3E}">
        <p14:creationId xmlns:p14="http://schemas.microsoft.com/office/powerpoint/2010/main" val="1752906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AA139486-77A8-1844-9607-CECE900B68D5}"/>
              </a:ext>
            </a:extLst>
          </p:cNvPr>
          <p:cNvPicPr>
            <a:picLocks noChangeAspect="1"/>
          </p:cNvPicPr>
          <p:nvPr/>
        </p:nvPicPr>
        <p:blipFill>
          <a:blip r:embed="rId2"/>
          <a:stretch>
            <a:fillRect/>
          </a:stretch>
        </p:blipFill>
        <p:spPr>
          <a:xfrm>
            <a:off x="2298031" y="167105"/>
            <a:ext cx="4547937" cy="5614737"/>
          </a:xfrm>
          <a:prstGeom prst="rect">
            <a:avLst/>
          </a:prstGeom>
        </p:spPr>
      </p:pic>
    </p:spTree>
    <p:extLst>
      <p:ext uri="{BB962C8B-B14F-4D97-AF65-F5344CB8AC3E}">
        <p14:creationId xmlns:p14="http://schemas.microsoft.com/office/powerpoint/2010/main" val="1973118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04D1E-6DA1-5B43-B180-E286B23ABCF2}"/>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DEA06A28-2376-8549-919B-00E05DC3B5F3}"/>
              </a:ext>
            </a:extLst>
          </p:cNvPr>
          <p:cNvPicPr>
            <a:picLocks noChangeAspect="1"/>
          </p:cNvPicPr>
          <p:nvPr/>
        </p:nvPicPr>
        <p:blipFill>
          <a:blip r:embed="rId3"/>
          <a:stretch>
            <a:fillRect/>
          </a:stretch>
        </p:blipFill>
        <p:spPr>
          <a:xfrm>
            <a:off x="2770698" y="156411"/>
            <a:ext cx="3602603" cy="5722274"/>
          </a:xfrm>
          <a:prstGeom prst="rect">
            <a:avLst/>
          </a:prstGeom>
        </p:spPr>
      </p:pic>
    </p:spTree>
    <p:extLst>
      <p:ext uri="{BB962C8B-B14F-4D97-AF65-F5344CB8AC3E}">
        <p14:creationId xmlns:p14="http://schemas.microsoft.com/office/powerpoint/2010/main" val="3876517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B0EC0-7516-A74C-8F39-B61822F04E73}"/>
              </a:ext>
            </a:extLst>
          </p:cNvPr>
          <p:cNvPicPr>
            <a:picLocks noChangeAspect="1"/>
          </p:cNvPicPr>
          <p:nvPr/>
        </p:nvPicPr>
        <p:blipFill>
          <a:blip r:embed="rId2"/>
          <a:stretch>
            <a:fillRect/>
          </a:stretch>
        </p:blipFill>
        <p:spPr>
          <a:xfrm>
            <a:off x="1854200" y="189832"/>
            <a:ext cx="5435600" cy="5588000"/>
          </a:xfrm>
          <a:prstGeom prst="rect">
            <a:avLst/>
          </a:prstGeom>
        </p:spPr>
      </p:pic>
    </p:spTree>
    <p:extLst>
      <p:ext uri="{BB962C8B-B14F-4D97-AF65-F5344CB8AC3E}">
        <p14:creationId xmlns:p14="http://schemas.microsoft.com/office/powerpoint/2010/main" val="1849084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8F106B67-EBF7-C645-ACB9-BCD5C07DF1C5}"/>
              </a:ext>
            </a:extLst>
          </p:cNvPr>
          <p:cNvPicPr>
            <a:picLocks noChangeAspect="1"/>
          </p:cNvPicPr>
          <p:nvPr/>
        </p:nvPicPr>
        <p:blipFill>
          <a:blip r:embed="rId2"/>
          <a:stretch>
            <a:fillRect/>
          </a:stretch>
        </p:blipFill>
        <p:spPr>
          <a:xfrm>
            <a:off x="2456054" y="180474"/>
            <a:ext cx="4231891" cy="5618747"/>
          </a:xfrm>
          <a:prstGeom prst="rect">
            <a:avLst/>
          </a:prstGeom>
        </p:spPr>
      </p:pic>
    </p:spTree>
    <p:extLst>
      <p:ext uri="{BB962C8B-B14F-4D97-AF65-F5344CB8AC3E}">
        <p14:creationId xmlns:p14="http://schemas.microsoft.com/office/powerpoint/2010/main" val="4163546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AE39172-F4E1-1346-91EF-AB5671CAD85D}"/>
              </a:ext>
            </a:extLst>
          </p:cNvPr>
          <p:cNvPicPr>
            <a:picLocks noChangeAspect="1"/>
          </p:cNvPicPr>
          <p:nvPr/>
        </p:nvPicPr>
        <p:blipFill>
          <a:blip r:embed="rId2"/>
          <a:stretch>
            <a:fillRect/>
          </a:stretch>
        </p:blipFill>
        <p:spPr>
          <a:xfrm>
            <a:off x="1804516" y="168442"/>
            <a:ext cx="5534967" cy="5630779"/>
          </a:xfrm>
          <a:prstGeom prst="rect">
            <a:avLst/>
          </a:prstGeom>
        </p:spPr>
      </p:pic>
    </p:spTree>
    <p:extLst>
      <p:ext uri="{BB962C8B-B14F-4D97-AF65-F5344CB8AC3E}">
        <p14:creationId xmlns:p14="http://schemas.microsoft.com/office/powerpoint/2010/main" val="2671920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35C7B67-5206-5C4B-9168-DC1F772079E9}"/>
              </a:ext>
            </a:extLst>
          </p:cNvPr>
          <p:cNvPicPr>
            <a:picLocks noChangeAspect="1"/>
          </p:cNvPicPr>
          <p:nvPr/>
        </p:nvPicPr>
        <p:blipFill>
          <a:blip r:embed="rId2"/>
          <a:stretch>
            <a:fillRect/>
          </a:stretch>
        </p:blipFill>
        <p:spPr>
          <a:xfrm>
            <a:off x="2270195" y="132347"/>
            <a:ext cx="4603609" cy="5739063"/>
          </a:xfrm>
          <a:prstGeom prst="rect">
            <a:avLst/>
          </a:prstGeom>
        </p:spPr>
      </p:pic>
    </p:spTree>
    <p:extLst>
      <p:ext uri="{BB962C8B-B14F-4D97-AF65-F5344CB8AC3E}">
        <p14:creationId xmlns:p14="http://schemas.microsoft.com/office/powerpoint/2010/main" val="383744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pic>
        <p:nvPicPr>
          <p:cNvPr id="6" name="Content Placeholder 5" descr="Graphical user interface, text&#10;&#10;Description automatically generated">
            <a:extLst>
              <a:ext uri="{FF2B5EF4-FFF2-40B4-BE49-F238E27FC236}">
                <a16:creationId xmlns:a16="http://schemas.microsoft.com/office/drawing/2014/main" id="{196FC9A9-00B3-0B4D-B3D7-1D8E96024010}"/>
              </a:ext>
            </a:extLst>
          </p:cNvPr>
          <p:cNvPicPr>
            <a:picLocks noGrp="1" noChangeAspect="1"/>
          </p:cNvPicPr>
          <p:nvPr>
            <p:ph sz="quarter" idx="10"/>
          </p:nvPr>
        </p:nvPicPr>
        <p:blipFill>
          <a:blip r:embed="rId2"/>
          <a:stretch>
            <a:fillRect/>
          </a:stretch>
        </p:blipFill>
        <p:spPr>
          <a:xfrm>
            <a:off x="1940411" y="1098550"/>
            <a:ext cx="5263177" cy="4367213"/>
          </a:xfrm>
        </p:spPr>
      </p:pic>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3"/>
              </a:rPr>
              <a:t>https://iplaw.allard.ubc.ca/</a:t>
            </a:r>
            <a:r>
              <a:rPr lang="en-US" sz="2800" dirty="0"/>
              <a:t> </a:t>
            </a:r>
          </a:p>
        </p:txBody>
      </p:sp>
    </p:spTree>
    <p:extLst>
      <p:ext uri="{BB962C8B-B14F-4D97-AF65-F5344CB8AC3E}">
        <p14:creationId xmlns:p14="http://schemas.microsoft.com/office/powerpoint/2010/main" val="3009785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4099A3A-AC03-004D-A2A4-18E3138B490D}"/>
              </a:ext>
            </a:extLst>
          </p:cNvPr>
          <p:cNvPicPr>
            <a:picLocks noChangeAspect="1"/>
          </p:cNvPicPr>
          <p:nvPr/>
        </p:nvPicPr>
        <p:blipFill>
          <a:blip r:embed="rId2"/>
          <a:stretch>
            <a:fillRect/>
          </a:stretch>
        </p:blipFill>
        <p:spPr>
          <a:xfrm>
            <a:off x="1816758" y="120316"/>
            <a:ext cx="5510483" cy="5666874"/>
          </a:xfrm>
          <a:prstGeom prst="rect">
            <a:avLst/>
          </a:prstGeom>
        </p:spPr>
      </p:pic>
    </p:spTree>
    <p:extLst>
      <p:ext uri="{BB962C8B-B14F-4D97-AF65-F5344CB8AC3E}">
        <p14:creationId xmlns:p14="http://schemas.microsoft.com/office/powerpoint/2010/main" val="1015118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190CDFB6-FC35-3540-9A85-D7C642AD2E1F}"/>
              </a:ext>
            </a:extLst>
          </p:cNvPr>
          <p:cNvPicPr>
            <a:picLocks noChangeAspect="1"/>
          </p:cNvPicPr>
          <p:nvPr/>
        </p:nvPicPr>
        <p:blipFill>
          <a:blip r:embed="rId2"/>
          <a:stretch>
            <a:fillRect/>
          </a:stretch>
        </p:blipFill>
        <p:spPr>
          <a:xfrm>
            <a:off x="2674085" y="108284"/>
            <a:ext cx="3795829" cy="5787189"/>
          </a:xfrm>
          <a:prstGeom prst="rect">
            <a:avLst/>
          </a:prstGeom>
        </p:spPr>
      </p:pic>
    </p:spTree>
    <p:extLst>
      <p:ext uri="{BB962C8B-B14F-4D97-AF65-F5344CB8AC3E}">
        <p14:creationId xmlns:p14="http://schemas.microsoft.com/office/powerpoint/2010/main" val="2317331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167305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701359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668162"/>
            <a:ext cx="8229600" cy="4245749"/>
          </a:xfrm>
        </p:spPr>
        <p:txBody>
          <a:bodyPr/>
          <a:lstStyle/>
          <a:p>
            <a:pPr marL="0" indent="0" algn="ctr">
              <a:buNone/>
            </a:pPr>
            <a:r>
              <a:rPr lang="en-US" sz="9600" dirty="0">
                <a:solidFill>
                  <a:srgbClr val="FFFF00"/>
                </a:solidFill>
                <a:latin typeface="American Typewriter"/>
                <a:cs typeface="American Typewriter"/>
              </a:rPr>
              <a:t>Your</a:t>
            </a:r>
            <a:r>
              <a:rPr lang="en-US" sz="9600" dirty="0">
                <a:solidFill>
                  <a:schemeClr val="bg1"/>
                </a:solidFill>
                <a:latin typeface="American Typewriter"/>
                <a:cs typeface="American Typewriter"/>
              </a:rPr>
              <a:t> News of the Week </a:t>
            </a:r>
            <a:endParaRPr lang="en-US" sz="9600" dirty="0">
              <a:solidFill>
                <a:srgbClr val="FF0000"/>
              </a:solidFill>
              <a:latin typeface="American Typewriter"/>
              <a:cs typeface="American Typewriter"/>
            </a:endParaRPr>
          </a:p>
          <a:p>
            <a:endParaRPr lang="en-US" dirty="0"/>
          </a:p>
        </p:txBody>
      </p:sp>
      <p:pic>
        <p:nvPicPr>
          <p:cNvPr id="4" name="Picture 3">
            <a:extLst>
              <a:ext uri="{FF2B5EF4-FFF2-40B4-BE49-F238E27FC236}">
                <a16:creationId xmlns:a16="http://schemas.microsoft.com/office/drawing/2014/main" id="{8C7E2D55-CB09-EE4B-B8BE-F75C59F0602B}"/>
              </a:ext>
            </a:extLst>
          </p:cNvPr>
          <p:cNvPicPr>
            <a:picLocks noChangeAspect="1"/>
          </p:cNvPicPr>
          <p:nvPr/>
        </p:nvPicPr>
        <p:blipFill>
          <a:blip r:embed="rId2"/>
          <a:stretch>
            <a:fillRect/>
          </a:stretch>
        </p:blipFill>
        <p:spPr>
          <a:xfrm>
            <a:off x="6521596" y="4620272"/>
            <a:ext cx="1016025" cy="1057590"/>
          </a:xfrm>
          <a:prstGeom prst="rect">
            <a:avLst/>
          </a:prstGeom>
        </p:spPr>
      </p:pic>
      <p:pic>
        <p:nvPicPr>
          <p:cNvPr id="5" name="Picture 4">
            <a:extLst>
              <a:ext uri="{FF2B5EF4-FFF2-40B4-BE49-F238E27FC236}">
                <a16:creationId xmlns:a16="http://schemas.microsoft.com/office/drawing/2014/main" id="{F1D20889-6F05-A141-B3A3-6EF8B7347D73}"/>
              </a:ext>
            </a:extLst>
          </p:cNvPr>
          <p:cNvPicPr>
            <a:picLocks noChangeAspect="1"/>
          </p:cNvPicPr>
          <p:nvPr/>
        </p:nvPicPr>
        <p:blipFill>
          <a:blip r:embed="rId2"/>
          <a:stretch>
            <a:fillRect/>
          </a:stretch>
        </p:blipFill>
        <p:spPr>
          <a:xfrm>
            <a:off x="4063988" y="4620272"/>
            <a:ext cx="1016025" cy="1057590"/>
          </a:xfrm>
          <a:prstGeom prst="rect">
            <a:avLst/>
          </a:prstGeom>
        </p:spPr>
      </p:pic>
      <p:pic>
        <p:nvPicPr>
          <p:cNvPr id="6" name="Picture 5">
            <a:extLst>
              <a:ext uri="{FF2B5EF4-FFF2-40B4-BE49-F238E27FC236}">
                <a16:creationId xmlns:a16="http://schemas.microsoft.com/office/drawing/2014/main" id="{E09CF479-F71E-3649-8C9B-6CDD1CACAE3C}"/>
              </a:ext>
            </a:extLst>
          </p:cNvPr>
          <p:cNvPicPr>
            <a:picLocks noChangeAspect="1"/>
          </p:cNvPicPr>
          <p:nvPr/>
        </p:nvPicPr>
        <p:blipFill>
          <a:blip r:embed="rId2"/>
          <a:stretch>
            <a:fillRect/>
          </a:stretch>
        </p:blipFill>
        <p:spPr>
          <a:xfrm>
            <a:off x="1606380" y="4620272"/>
            <a:ext cx="1016025" cy="1057590"/>
          </a:xfrm>
          <a:prstGeom prst="rect">
            <a:avLst/>
          </a:prstGeom>
        </p:spPr>
      </p:pic>
    </p:spTree>
    <p:extLst>
      <p:ext uri="{BB962C8B-B14F-4D97-AF65-F5344CB8AC3E}">
        <p14:creationId xmlns:p14="http://schemas.microsoft.com/office/powerpoint/2010/main" val="3013314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CA59A-61A0-BE4A-823E-96AA8D26C052}"/>
              </a:ext>
            </a:extLst>
          </p:cNvPr>
          <p:cNvPicPr>
            <a:picLocks noChangeAspect="1"/>
          </p:cNvPicPr>
          <p:nvPr/>
        </p:nvPicPr>
        <p:blipFill>
          <a:blip r:embed="rId2"/>
          <a:stretch>
            <a:fillRect/>
          </a:stretch>
        </p:blipFill>
        <p:spPr>
          <a:xfrm>
            <a:off x="549928" y="698781"/>
            <a:ext cx="8044143" cy="4552727"/>
          </a:xfrm>
          <a:prstGeom prst="rect">
            <a:avLst/>
          </a:prstGeom>
        </p:spPr>
      </p:pic>
    </p:spTree>
    <p:extLst>
      <p:ext uri="{BB962C8B-B14F-4D97-AF65-F5344CB8AC3E}">
        <p14:creationId xmlns:p14="http://schemas.microsoft.com/office/powerpoint/2010/main" val="2467999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C300E-6101-3B4B-9B59-71FF36E01F48}"/>
              </a:ext>
            </a:extLst>
          </p:cNvPr>
          <p:cNvPicPr>
            <a:picLocks noChangeAspect="1"/>
          </p:cNvPicPr>
          <p:nvPr/>
        </p:nvPicPr>
        <p:blipFill>
          <a:blip r:embed="rId2"/>
          <a:stretch>
            <a:fillRect/>
          </a:stretch>
        </p:blipFill>
        <p:spPr>
          <a:xfrm>
            <a:off x="1200766" y="469783"/>
            <a:ext cx="6742468" cy="5308964"/>
          </a:xfrm>
          <a:prstGeom prst="rect">
            <a:avLst/>
          </a:prstGeom>
        </p:spPr>
      </p:pic>
    </p:spTree>
    <p:extLst>
      <p:ext uri="{BB962C8B-B14F-4D97-AF65-F5344CB8AC3E}">
        <p14:creationId xmlns:p14="http://schemas.microsoft.com/office/powerpoint/2010/main" val="1353046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AAFD5-411A-2F41-AB1E-6F6242CA9AA7}"/>
              </a:ext>
            </a:extLst>
          </p:cNvPr>
          <p:cNvPicPr>
            <a:picLocks noChangeAspect="1"/>
          </p:cNvPicPr>
          <p:nvPr/>
        </p:nvPicPr>
        <p:blipFill>
          <a:blip r:embed="rId2"/>
          <a:stretch>
            <a:fillRect/>
          </a:stretch>
        </p:blipFill>
        <p:spPr>
          <a:xfrm>
            <a:off x="558800" y="1333500"/>
            <a:ext cx="8026400" cy="4191000"/>
          </a:xfrm>
          <a:prstGeom prst="rect">
            <a:avLst/>
          </a:prstGeom>
        </p:spPr>
      </p:pic>
    </p:spTree>
    <p:extLst>
      <p:ext uri="{BB962C8B-B14F-4D97-AF65-F5344CB8AC3E}">
        <p14:creationId xmlns:p14="http://schemas.microsoft.com/office/powerpoint/2010/main" val="2692555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0BDE0-CB2E-484B-9E9D-4A2830BB396E}"/>
              </a:ext>
            </a:extLst>
          </p:cNvPr>
          <p:cNvPicPr>
            <a:picLocks noChangeAspect="1"/>
          </p:cNvPicPr>
          <p:nvPr/>
        </p:nvPicPr>
        <p:blipFill>
          <a:blip r:embed="rId2"/>
          <a:stretch>
            <a:fillRect/>
          </a:stretch>
        </p:blipFill>
        <p:spPr>
          <a:xfrm>
            <a:off x="419100" y="1562100"/>
            <a:ext cx="8305800" cy="3733800"/>
          </a:xfrm>
          <a:prstGeom prst="rect">
            <a:avLst/>
          </a:prstGeom>
        </p:spPr>
      </p:pic>
    </p:spTree>
    <p:extLst>
      <p:ext uri="{BB962C8B-B14F-4D97-AF65-F5344CB8AC3E}">
        <p14:creationId xmlns:p14="http://schemas.microsoft.com/office/powerpoint/2010/main" val="3745568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1F6BF-3050-4B4B-B0C3-56529401A3B6}"/>
              </a:ext>
            </a:extLst>
          </p:cNvPr>
          <p:cNvPicPr>
            <a:picLocks noChangeAspect="1"/>
          </p:cNvPicPr>
          <p:nvPr/>
        </p:nvPicPr>
        <p:blipFill>
          <a:blip r:embed="rId2"/>
          <a:stretch>
            <a:fillRect/>
          </a:stretch>
        </p:blipFill>
        <p:spPr>
          <a:xfrm>
            <a:off x="398976" y="1161602"/>
            <a:ext cx="8346048" cy="3975300"/>
          </a:xfrm>
          <a:prstGeom prst="rect">
            <a:avLst/>
          </a:prstGeom>
        </p:spPr>
      </p:pic>
    </p:spTree>
    <p:extLst>
      <p:ext uri="{BB962C8B-B14F-4D97-AF65-F5344CB8AC3E}">
        <p14:creationId xmlns:p14="http://schemas.microsoft.com/office/powerpoint/2010/main" val="136287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4141906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D6A62-7708-5041-83F5-9C93EB8F0C6A}"/>
              </a:ext>
            </a:extLst>
          </p:cNvPr>
          <p:cNvPicPr>
            <a:picLocks noChangeAspect="1"/>
          </p:cNvPicPr>
          <p:nvPr/>
        </p:nvPicPr>
        <p:blipFill>
          <a:blip r:embed="rId2"/>
          <a:stretch>
            <a:fillRect/>
          </a:stretch>
        </p:blipFill>
        <p:spPr>
          <a:xfrm>
            <a:off x="438150" y="618106"/>
            <a:ext cx="8267700" cy="4699000"/>
          </a:xfrm>
          <a:prstGeom prst="rect">
            <a:avLst/>
          </a:prstGeom>
        </p:spPr>
      </p:pic>
    </p:spTree>
    <p:extLst>
      <p:ext uri="{BB962C8B-B14F-4D97-AF65-F5344CB8AC3E}">
        <p14:creationId xmlns:p14="http://schemas.microsoft.com/office/powerpoint/2010/main" val="236863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416492"/>
            <a:ext cx="8229600" cy="4245749"/>
          </a:xfrm>
        </p:spPr>
        <p:txBody>
          <a:bodyPr/>
          <a:lstStyle/>
          <a:p>
            <a:pPr marL="0" indent="0" algn="ctr">
              <a:buNone/>
            </a:pPr>
            <a:r>
              <a:rPr lang="en-US" sz="8000" dirty="0">
                <a:solidFill>
                  <a:srgbClr val="FFFF00"/>
                </a:solidFill>
                <a:latin typeface="American Typewriter"/>
                <a:cs typeface="American Typewriter"/>
              </a:rPr>
              <a:t>Your</a:t>
            </a:r>
            <a:r>
              <a:rPr lang="en-US" sz="8000" dirty="0">
                <a:solidFill>
                  <a:schemeClr val="bg1"/>
                </a:solidFill>
                <a:latin typeface="American Typewriter"/>
                <a:cs typeface="American Typewriter"/>
              </a:rPr>
              <a:t> Presentations </a:t>
            </a:r>
            <a:endParaRPr lang="en-US" sz="8000" dirty="0">
              <a:solidFill>
                <a:srgbClr val="FF0000"/>
              </a:solidFill>
              <a:latin typeface="American Typewriter"/>
              <a:cs typeface="American Typewriter"/>
            </a:endParaRPr>
          </a:p>
          <a:p>
            <a:endParaRPr lang="en-US" dirty="0"/>
          </a:p>
        </p:txBody>
      </p:sp>
      <p:pic>
        <p:nvPicPr>
          <p:cNvPr id="4" name="Picture 3">
            <a:extLst>
              <a:ext uri="{FF2B5EF4-FFF2-40B4-BE49-F238E27FC236}">
                <a16:creationId xmlns:a16="http://schemas.microsoft.com/office/drawing/2014/main" id="{8C7E2D55-CB09-EE4B-B8BE-F75C59F0602B}"/>
              </a:ext>
            </a:extLst>
          </p:cNvPr>
          <p:cNvPicPr>
            <a:picLocks noChangeAspect="1"/>
          </p:cNvPicPr>
          <p:nvPr/>
        </p:nvPicPr>
        <p:blipFill>
          <a:blip r:embed="rId2"/>
          <a:stretch>
            <a:fillRect/>
          </a:stretch>
        </p:blipFill>
        <p:spPr>
          <a:xfrm>
            <a:off x="6521596" y="3950427"/>
            <a:ext cx="1016025" cy="1057590"/>
          </a:xfrm>
          <a:prstGeom prst="rect">
            <a:avLst/>
          </a:prstGeom>
        </p:spPr>
      </p:pic>
      <p:pic>
        <p:nvPicPr>
          <p:cNvPr id="5" name="Picture 4">
            <a:extLst>
              <a:ext uri="{FF2B5EF4-FFF2-40B4-BE49-F238E27FC236}">
                <a16:creationId xmlns:a16="http://schemas.microsoft.com/office/drawing/2014/main" id="{F1D20889-6F05-A141-B3A3-6EF8B7347D73}"/>
              </a:ext>
            </a:extLst>
          </p:cNvPr>
          <p:cNvPicPr>
            <a:picLocks noChangeAspect="1"/>
          </p:cNvPicPr>
          <p:nvPr/>
        </p:nvPicPr>
        <p:blipFill>
          <a:blip r:embed="rId2"/>
          <a:stretch>
            <a:fillRect/>
          </a:stretch>
        </p:blipFill>
        <p:spPr>
          <a:xfrm>
            <a:off x="4063987" y="3950427"/>
            <a:ext cx="1016025" cy="1057590"/>
          </a:xfrm>
          <a:prstGeom prst="rect">
            <a:avLst/>
          </a:prstGeom>
        </p:spPr>
      </p:pic>
      <p:pic>
        <p:nvPicPr>
          <p:cNvPr id="6" name="Picture 5">
            <a:extLst>
              <a:ext uri="{FF2B5EF4-FFF2-40B4-BE49-F238E27FC236}">
                <a16:creationId xmlns:a16="http://schemas.microsoft.com/office/drawing/2014/main" id="{E09CF479-F71E-3649-8C9B-6CDD1CACAE3C}"/>
              </a:ext>
            </a:extLst>
          </p:cNvPr>
          <p:cNvPicPr>
            <a:picLocks noChangeAspect="1"/>
          </p:cNvPicPr>
          <p:nvPr/>
        </p:nvPicPr>
        <p:blipFill>
          <a:blip r:embed="rId2"/>
          <a:stretch>
            <a:fillRect/>
          </a:stretch>
        </p:blipFill>
        <p:spPr>
          <a:xfrm>
            <a:off x="1606379" y="3950427"/>
            <a:ext cx="1016025" cy="1057590"/>
          </a:xfrm>
          <a:prstGeom prst="rect">
            <a:avLst/>
          </a:prstGeom>
        </p:spPr>
      </p:pic>
    </p:spTree>
    <p:extLst>
      <p:ext uri="{BB962C8B-B14F-4D97-AF65-F5344CB8AC3E}">
        <p14:creationId xmlns:p14="http://schemas.microsoft.com/office/powerpoint/2010/main" val="1437212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918B6-02F0-9646-BFBB-7DDA17EF20CF}"/>
              </a:ext>
            </a:extLst>
          </p:cNvPr>
          <p:cNvPicPr>
            <a:picLocks noChangeAspect="1"/>
          </p:cNvPicPr>
          <p:nvPr/>
        </p:nvPicPr>
        <p:blipFill rotWithShape="1">
          <a:blip r:embed="rId2"/>
          <a:srcRect l="-22" t="40397"/>
          <a:stretch/>
        </p:blipFill>
        <p:spPr>
          <a:xfrm>
            <a:off x="474676" y="1174459"/>
            <a:ext cx="8194648" cy="4131490"/>
          </a:xfrm>
          <a:prstGeom prst="rect">
            <a:avLst/>
          </a:prstGeom>
        </p:spPr>
      </p:pic>
    </p:spTree>
    <p:extLst>
      <p:ext uri="{BB962C8B-B14F-4D97-AF65-F5344CB8AC3E}">
        <p14:creationId xmlns:p14="http://schemas.microsoft.com/office/powerpoint/2010/main" val="415764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2B701-E4A7-8B42-B89F-83917E532396}"/>
              </a:ext>
            </a:extLst>
          </p:cNvPr>
          <p:cNvPicPr>
            <a:picLocks noChangeAspect="1"/>
          </p:cNvPicPr>
          <p:nvPr/>
        </p:nvPicPr>
        <p:blipFill>
          <a:blip r:embed="rId2"/>
          <a:stretch>
            <a:fillRect/>
          </a:stretch>
        </p:blipFill>
        <p:spPr>
          <a:xfrm>
            <a:off x="545284" y="244796"/>
            <a:ext cx="8053431" cy="5541717"/>
          </a:xfrm>
          <a:prstGeom prst="rect">
            <a:avLst/>
          </a:prstGeom>
        </p:spPr>
      </p:pic>
    </p:spTree>
    <p:extLst>
      <p:ext uri="{BB962C8B-B14F-4D97-AF65-F5344CB8AC3E}">
        <p14:creationId xmlns:p14="http://schemas.microsoft.com/office/powerpoint/2010/main" val="2743965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18BED-B2DA-AA40-93DA-7CDC532DF842}"/>
              </a:ext>
            </a:extLst>
          </p:cNvPr>
          <p:cNvPicPr>
            <a:picLocks noChangeAspect="1"/>
          </p:cNvPicPr>
          <p:nvPr/>
        </p:nvPicPr>
        <p:blipFill>
          <a:blip r:embed="rId2"/>
          <a:stretch>
            <a:fillRect/>
          </a:stretch>
        </p:blipFill>
        <p:spPr>
          <a:xfrm>
            <a:off x="1507212" y="1974477"/>
            <a:ext cx="6129575" cy="3793426"/>
          </a:xfrm>
          <a:prstGeom prst="rect">
            <a:avLst/>
          </a:prstGeom>
        </p:spPr>
      </p:pic>
      <p:pic>
        <p:nvPicPr>
          <p:cNvPr id="5" name="Picture 4">
            <a:extLst>
              <a:ext uri="{FF2B5EF4-FFF2-40B4-BE49-F238E27FC236}">
                <a16:creationId xmlns:a16="http://schemas.microsoft.com/office/drawing/2014/main" id="{EE263B69-65B6-ED4D-98A5-721A1A8C656B}"/>
              </a:ext>
            </a:extLst>
          </p:cNvPr>
          <p:cNvPicPr>
            <a:picLocks noChangeAspect="1"/>
          </p:cNvPicPr>
          <p:nvPr/>
        </p:nvPicPr>
        <p:blipFill>
          <a:blip r:embed="rId3"/>
          <a:stretch>
            <a:fillRect/>
          </a:stretch>
        </p:blipFill>
        <p:spPr>
          <a:xfrm>
            <a:off x="1507212" y="121324"/>
            <a:ext cx="6129575" cy="1724254"/>
          </a:xfrm>
          <a:prstGeom prst="rect">
            <a:avLst/>
          </a:prstGeom>
        </p:spPr>
      </p:pic>
    </p:spTree>
    <p:extLst>
      <p:ext uri="{BB962C8B-B14F-4D97-AF65-F5344CB8AC3E}">
        <p14:creationId xmlns:p14="http://schemas.microsoft.com/office/powerpoint/2010/main" val="495303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D1031-04CF-B64E-AE31-73EF466C6125}"/>
              </a:ext>
            </a:extLst>
          </p:cNvPr>
          <p:cNvPicPr>
            <a:picLocks noChangeAspect="1"/>
          </p:cNvPicPr>
          <p:nvPr/>
        </p:nvPicPr>
        <p:blipFill>
          <a:blip r:embed="rId2"/>
          <a:stretch>
            <a:fillRect/>
          </a:stretch>
        </p:blipFill>
        <p:spPr>
          <a:xfrm>
            <a:off x="1006624" y="230198"/>
            <a:ext cx="7164198" cy="1397242"/>
          </a:xfrm>
          <a:prstGeom prst="rect">
            <a:avLst/>
          </a:prstGeom>
        </p:spPr>
      </p:pic>
      <p:pic>
        <p:nvPicPr>
          <p:cNvPr id="5" name="Picture 4">
            <a:extLst>
              <a:ext uri="{FF2B5EF4-FFF2-40B4-BE49-F238E27FC236}">
                <a16:creationId xmlns:a16="http://schemas.microsoft.com/office/drawing/2014/main" id="{76059D55-0690-ED43-ABC6-C836652899FE}"/>
              </a:ext>
            </a:extLst>
          </p:cNvPr>
          <p:cNvPicPr>
            <a:picLocks noChangeAspect="1"/>
          </p:cNvPicPr>
          <p:nvPr/>
        </p:nvPicPr>
        <p:blipFill>
          <a:blip r:embed="rId3"/>
          <a:stretch>
            <a:fillRect/>
          </a:stretch>
        </p:blipFill>
        <p:spPr>
          <a:xfrm>
            <a:off x="973178" y="1828800"/>
            <a:ext cx="7197644" cy="4041658"/>
          </a:xfrm>
          <a:prstGeom prst="rect">
            <a:avLst/>
          </a:prstGeom>
        </p:spPr>
      </p:pic>
    </p:spTree>
    <p:extLst>
      <p:ext uri="{BB962C8B-B14F-4D97-AF65-F5344CB8AC3E}">
        <p14:creationId xmlns:p14="http://schemas.microsoft.com/office/powerpoint/2010/main" val="3506029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357239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47639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728768"/>
            <a:ext cx="8229600" cy="4185144"/>
          </a:xfrm>
        </p:spPr>
        <p:txBody>
          <a:bodyPr/>
          <a:lstStyle/>
          <a:p>
            <a:pPr marL="0" indent="0" algn="ctr">
              <a:buNone/>
            </a:pPr>
            <a:r>
              <a:rPr lang="en-US" sz="9600" dirty="0">
                <a:solidFill>
                  <a:schemeClr val="bg1"/>
                </a:solidFill>
                <a:latin typeface="American Typewriter"/>
                <a:cs typeface="American Typewriter"/>
              </a:rPr>
              <a:t>Trademarks</a:t>
            </a:r>
          </a:p>
          <a:p>
            <a:pPr marL="0" indent="0" algn="ctr">
              <a:buNone/>
            </a:pPr>
            <a:r>
              <a:rPr lang="en-US" sz="9600" dirty="0">
                <a:solidFill>
                  <a:schemeClr val="bg1"/>
                </a:solidFill>
                <a:latin typeface="American Typewriter"/>
                <a:cs typeface="American Typewriter"/>
              </a:rPr>
              <a:t>Review</a:t>
            </a:r>
            <a:endParaRPr lang="en-US" sz="9600" dirty="0">
              <a:solidFill>
                <a:srgbClr val="FF0000"/>
              </a:solidFill>
              <a:latin typeface="American Typewriter"/>
              <a:cs typeface="American Typewriter"/>
            </a:endParaRPr>
          </a:p>
          <a:p>
            <a:endParaRPr lang="en-US" dirty="0"/>
          </a:p>
        </p:txBody>
      </p:sp>
    </p:spTree>
    <p:extLst>
      <p:ext uri="{BB962C8B-B14F-4D97-AF65-F5344CB8AC3E}">
        <p14:creationId xmlns:p14="http://schemas.microsoft.com/office/powerpoint/2010/main" val="2447730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pic>
        <p:nvPicPr>
          <p:cNvPr id="3" name="Content Placeholder 2" descr="Screen Shot 2015-10-12 at 3.40.18 PM.png"/>
          <p:cNvPicPr>
            <a:picLocks noGrp="1" noChangeAspect="1"/>
          </p:cNvPicPr>
          <p:nvPr>
            <p:ph idx="1"/>
          </p:nvPr>
        </p:nvPicPr>
        <p:blipFill>
          <a:blip r:embed="rId3">
            <a:extLst>
              <a:ext uri="{28A0092B-C50C-407E-A947-70E740481C1C}">
                <a14:useLocalDpi xmlns:a14="http://schemas.microsoft.com/office/drawing/2010/main" val="0"/>
              </a:ext>
            </a:extLst>
          </a:blip>
          <a:srcRect t="-23886" b="-23886"/>
          <a:stretch>
            <a:fillRect/>
          </a:stretch>
        </p:blipFill>
        <p:spPr/>
      </p:pic>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69</a:t>
            </a:fld>
            <a:endParaRPr lang="en-US"/>
          </a:p>
        </p:txBody>
      </p:sp>
    </p:spTree>
    <p:extLst>
      <p:ext uri="{BB962C8B-B14F-4D97-AF65-F5344CB8AC3E}">
        <p14:creationId xmlns:p14="http://schemas.microsoft.com/office/powerpoint/2010/main" val="402045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3900-1641-EB4C-9530-FFA23228B479}"/>
              </a:ext>
            </a:extLst>
          </p:cNvPr>
          <p:cNvSpPr>
            <a:spLocks noGrp="1"/>
          </p:cNvSpPr>
          <p:nvPr>
            <p:ph type="title"/>
          </p:nvPr>
        </p:nvSpPr>
        <p:spPr>
          <a:xfrm>
            <a:off x="457200" y="115866"/>
            <a:ext cx="8229600" cy="921082"/>
          </a:xfrm>
        </p:spPr>
        <p:txBody>
          <a:bodyPr/>
          <a:lstStyle/>
          <a:p>
            <a:pPr algn="ctr"/>
            <a:r>
              <a:rPr lang="en-US" dirty="0">
                <a:solidFill>
                  <a:srgbClr val="FFFF00"/>
                </a:solidFill>
              </a:rPr>
              <a:t>Methodology Prioritized</a:t>
            </a:r>
          </a:p>
        </p:txBody>
      </p:sp>
      <p:sp>
        <p:nvSpPr>
          <p:cNvPr id="3" name="Content Placeholder 2">
            <a:extLst>
              <a:ext uri="{FF2B5EF4-FFF2-40B4-BE49-F238E27FC236}">
                <a16:creationId xmlns:a16="http://schemas.microsoft.com/office/drawing/2014/main" id="{A5D76352-3757-724C-8FE5-4147F2B717B8}"/>
              </a:ext>
            </a:extLst>
          </p:cNvPr>
          <p:cNvSpPr>
            <a:spLocks noGrp="1"/>
          </p:cNvSpPr>
          <p:nvPr>
            <p:ph sz="quarter" idx="10"/>
          </p:nvPr>
        </p:nvSpPr>
        <p:spPr>
          <a:xfrm>
            <a:off x="457199" y="1234911"/>
            <a:ext cx="8535971" cy="4656841"/>
          </a:xfrm>
        </p:spPr>
        <p:txBody>
          <a:bodyPr/>
          <a:lstStyle/>
          <a:p>
            <a:pPr marL="514350" indent="-514350">
              <a:lnSpc>
                <a:spcPct val="100000"/>
              </a:lnSpc>
              <a:buFont typeface="+mj-lt"/>
              <a:buAutoNum type="arabicPeriod"/>
            </a:pPr>
            <a:r>
              <a:rPr lang="en-US" sz="3200" dirty="0">
                <a:solidFill>
                  <a:schemeClr val="bg1"/>
                </a:solidFill>
              </a:rPr>
              <a:t>Slides relate directly to textbook </a:t>
            </a:r>
            <a:r>
              <a:rPr lang="en-US" sz="3200" dirty="0">
                <a:solidFill>
                  <a:srgbClr val="FF0000"/>
                </a:solidFill>
              </a:rPr>
              <a:t>&amp;</a:t>
            </a:r>
            <a:r>
              <a:rPr lang="en-US" sz="3200" dirty="0">
                <a:solidFill>
                  <a:schemeClr val="bg1"/>
                </a:solidFill>
              </a:rPr>
              <a:t> Syllabus</a:t>
            </a:r>
          </a:p>
          <a:p>
            <a:pPr marL="514350" indent="-514350">
              <a:lnSpc>
                <a:spcPct val="100000"/>
              </a:lnSpc>
              <a:buFont typeface="+mj-lt"/>
              <a:buAutoNum type="arabicPeriod"/>
            </a:pPr>
            <a:r>
              <a:rPr lang="en-US" sz="3200" dirty="0">
                <a:solidFill>
                  <a:schemeClr val="bg1"/>
                </a:solidFill>
              </a:rPr>
              <a:t>Added material or </a:t>
            </a:r>
            <a:r>
              <a:rPr lang="en-US" sz="3200" dirty="0">
                <a:solidFill>
                  <a:srgbClr val="FF0000"/>
                </a:solidFill>
              </a:rPr>
              <a:t>“</a:t>
            </a:r>
            <a:r>
              <a:rPr lang="en-US" sz="3200" dirty="0">
                <a:solidFill>
                  <a:schemeClr val="bg1"/>
                </a:solidFill>
              </a:rPr>
              <a:t>context</a:t>
            </a:r>
            <a:r>
              <a:rPr lang="en-US" sz="3200" dirty="0">
                <a:solidFill>
                  <a:srgbClr val="FF0000"/>
                </a:solidFill>
              </a:rPr>
              <a:t>”</a:t>
            </a:r>
            <a:r>
              <a:rPr lang="en-US" sz="3200" dirty="0">
                <a:solidFill>
                  <a:schemeClr val="bg1"/>
                </a:solidFill>
              </a:rPr>
              <a:t> in Slides not in textbook </a:t>
            </a:r>
            <a:r>
              <a:rPr lang="en-US" sz="3200" dirty="0">
                <a:solidFill>
                  <a:srgbClr val="FF0000"/>
                </a:solidFill>
              </a:rPr>
              <a:t>(</a:t>
            </a:r>
            <a:r>
              <a:rPr lang="en-US" sz="3200" dirty="0">
                <a:solidFill>
                  <a:srgbClr val="FFFF00"/>
                </a:solidFill>
              </a:rPr>
              <a:t>not optional</a:t>
            </a:r>
            <a:r>
              <a:rPr lang="en-US" sz="3200" dirty="0">
                <a:solidFill>
                  <a:srgbClr val="FF0000"/>
                </a:solidFill>
              </a:rPr>
              <a:t>)</a:t>
            </a:r>
          </a:p>
          <a:p>
            <a:pPr marL="514350" indent="-514350">
              <a:lnSpc>
                <a:spcPct val="100000"/>
              </a:lnSpc>
              <a:buFont typeface="+mj-lt"/>
              <a:buAutoNum type="arabicPeriod"/>
            </a:pPr>
            <a:r>
              <a:rPr lang="en-US" sz="3200" dirty="0">
                <a:solidFill>
                  <a:schemeClr val="bg1"/>
                </a:solidFill>
              </a:rPr>
              <a:t>Added </a:t>
            </a:r>
            <a:r>
              <a:rPr lang="en-US" sz="3200" dirty="0">
                <a:solidFill>
                  <a:srgbClr val="FF0000"/>
                </a:solidFill>
              </a:rPr>
              <a:t>“</a:t>
            </a:r>
            <a:r>
              <a:rPr lang="en-US" sz="3200" dirty="0">
                <a:solidFill>
                  <a:schemeClr val="bg1"/>
                </a:solidFill>
              </a:rPr>
              <a:t>context</a:t>
            </a:r>
            <a:r>
              <a:rPr lang="en-US" sz="3200" dirty="0">
                <a:solidFill>
                  <a:srgbClr val="FF0000"/>
                </a:solidFill>
              </a:rPr>
              <a:t>”</a:t>
            </a:r>
            <a:r>
              <a:rPr lang="en-US" sz="3200" dirty="0">
                <a:solidFill>
                  <a:schemeClr val="bg1"/>
                </a:solidFill>
              </a:rPr>
              <a:t> from News of the Week </a:t>
            </a:r>
            <a:r>
              <a:rPr lang="en-US" sz="3200" dirty="0">
                <a:solidFill>
                  <a:srgbClr val="FF0000"/>
                </a:solidFill>
              </a:rPr>
              <a:t>(</a:t>
            </a:r>
            <a:r>
              <a:rPr lang="en-US" sz="3200" dirty="0">
                <a:solidFill>
                  <a:srgbClr val="FFFF00"/>
                </a:solidFill>
              </a:rPr>
              <a:t>optional</a:t>
            </a:r>
            <a:r>
              <a:rPr lang="en-US" sz="3200" dirty="0">
                <a:solidFill>
                  <a:schemeClr val="bg1"/>
                </a:solidFill>
              </a:rPr>
              <a:t> </a:t>
            </a:r>
            <a:r>
              <a:rPr lang="en-US" sz="3200" dirty="0">
                <a:solidFill>
                  <a:srgbClr val="FF0000"/>
                </a:solidFill>
              </a:rPr>
              <a:t>–</a:t>
            </a:r>
            <a:r>
              <a:rPr lang="en-US" sz="3200" dirty="0">
                <a:solidFill>
                  <a:schemeClr val="bg1"/>
                </a:solidFill>
              </a:rPr>
              <a:t> but does often supply fact situations useful in exploring consequences in Canadian law or that could serve as the basis of an exam question</a:t>
            </a:r>
            <a:r>
              <a:rPr lang="en-US" sz="3200" dirty="0">
                <a:solidFill>
                  <a:srgbClr val="FF0000"/>
                </a:solidFill>
              </a:rPr>
              <a:t>)</a:t>
            </a:r>
          </a:p>
          <a:p>
            <a:endParaRPr lang="en-US" dirty="0"/>
          </a:p>
        </p:txBody>
      </p:sp>
    </p:spTree>
    <p:extLst>
      <p:ext uri="{BB962C8B-B14F-4D97-AF65-F5344CB8AC3E}">
        <p14:creationId xmlns:p14="http://schemas.microsoft.com/office/powerpoint/2010/main" val="417253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70</a:t>
            </a:fld>
            <a:endParaRPr lang="en-US"/>
          </a:p>
        </p:txBody>
      </p:sp>
      <p:pic>
        <p:nvPicPr>
          <p:cNvPr id="5" name="Content Placeholder 4" descr="Screen Shot 2015-10-13 at 11.57.44 AM.png"/>
          <p:cNvPicPr>
            <a:picLocks noGrp="1" noChangeAspect="1"/>
          </p:cNvPicPr>
          <p:nvPr>
            <p:ph idx="1"/>
          </p:nvPr>
        </p:nvPicPr>
        <p:blipFill>
          <a:blip r:embed="rId3">
            <a:extLst>
              <a:ext uri="{28A0092B-C50C-407E-A947-70E740481C1C}">
                <a14:useLocalDpi xmlns:a14="http://schemas.microsoft.com/office/drawing/2010/main" val="0"/>
              </a:ext>
            </a:extLst>
          </a:blip>
          <a:srcRect t="-40813" b="-40813"/>
          <a:stretch>
            <a:fillRect/>
          </a:stretch>
        </p:blipFill>
        <p:spPr/>
      </p:pic>
    </p:spTree>
    <p:extLst>
      <p:ext uri="{BB962C8B-B14F-4D97-AF65-F5344CB8AC3E}">
        <p14:creationId xmlns:p14="http://schemas.microsoft.com/office/powerpoint/2010/main" val="3330505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71</a:t>
            </a:fld>
            <a:endParaRPr lang="en-US"/>
          </a:p>
        </p:txBody>
      </p:sp>
      <p:sp>
        <p:nvSpPr>
          <p:cNvPr id="5" name="Content Placeholder 4"/>
          <p:cNvSpPr>
            <a:spLocks noGrp="1"/>
          </p:cNvSpPr>
          <p:nvPr>
            <p:ph idx="1"/>
          </p:nvPr>
        </p:nvSpPr>
        <p:spPr>
          <a:xfrm>
            <a:off x="457200" y="1911927"/>
            <a:ext cx="8229600" cy="3837616"/>
          </a:xfrm>
        </p:spPr>
        <p:txBody>
          <a:bodyPr/>
          <a:lstStyle/>
          <a:p>
            <a:endParaRPr lang="en-CA" dirty="0"/>
          </a:p>
          <a:p>
            <a:pPr marL="0" indent="0">
              <a:lnSpc>
                <a:spcPct val="100000"/>
              </a:lnSpc>
              <a:buNone/>
            </a:pPr>
            <a:r>
              <a:rPr lang="en-CA" sz="3200" dirty="0">
                <a:solidFill>
                  <a:schemeClr val="bg1"/>
                </a:solidFill>
              </a:rPr>
              <a:t>The </a:t>
            </a:r>
            <a:r>
              <a:rPr lang="en-CA" sz="3200" dirty="0" err="1">
                <a:solidFill>
                  <a:schemeClr val="bg1"/>
                </a:solidFill>
              </a:rPr>
              <a:t>Kitasoo</a:t>
            </a:r>
            <a:r>
              <a:rPr lang="en-CA" sz="3200" dirty="0">
                <a:solidFill>
                  <a:schemeClr val="bg1"/>
                </a:solidFill>
              </a:rPr>
              <a:t> Band Council approaches you and would like to register the mark SPIRIT BEAR as an official mark</a:t>
            </a:r>
            <a:r>
              <a:rPr lang="en-CA" sz="3200" dirty="0">
                <a:solidFill>
                  <a:srgbClr val="FF0000"/>
                </a:solidFill>
              </a:rPr>
              <a:t>.</a:t>
            </a:r>
            <a:r>
              <a:rPr lang="en-CA" sz="3200" dirty="0">
                <a:solidFill>
                  <a:schemeClr val="bg1"/>
                </a:solidFill>
              </a:rPr>
              <a:t> Do you anticipate any issues with the registration of this mark</a:t>
            </a:r>
            <a:r>
              <a:rPr lang="en-CA" sz="3200" dirty="0">
                <a:solidFill>
                  <a:srgbClr val="FF0000"/>
                </a:solidFill>
              </a:rPr>
              <a:t>? </a:t>
            </a:r>
          </a:p>
          <a:p>
            <a:endParaRPr lang="en-US" dirty="0"/>
          </a:p>
        </p:txBody>
      </p:sp>
    </p:spTree>
    <p:extLst>
      <p:ext uri="{BB962C8B-B14F-4D97-AF65-F5344CB8AC3E}">
        <p14:creationId xmlns:p14="http://schemas.microsoft.com/office/powerpoint/2010/main" val="1338070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72</a:t>
            </a:fld>
            <a:endParaRPr lang="en-US"/>
          </a:p>
        </p:txBody>
      </p:sp>
      <p:pic>
        <p:nvPicPr>
          <p:cNvPr id="3" name="Content Placeholder 2" descr="Screen Shot 2015-10-12 at 2.13.51 PM.png"/>
          <p:cNvPicPr>
            <a:picLocks noGrp="1" noChangeAspect="1"/>
          </p:cNvPicPr>
          <p:nvPr>
            <p:ph idx="1"/>
          </p:nvPr>
        </p:nvPicPr>
        <p:blipFill>
          <a:blip r:embed="rId3">
            <a:extLst>
              <a:ext uri="{28A0092B-C50C-407E-A947-70E740481C1C}">
                <a14:useLocalDpi xmlns:a14="http://schemas.microsoft.com/office/drawing/2010/main" val="0"/>
              </a:ext>
            </a:extLst>
          </a:blip>
          <a:srcRect l="-20431" r="-20431"/>
          <a:stretch>
            <a:fillRect/>
          </a:stretch>
        </p:blipFill>
        <p:spPr/>
      </p:pic>
    </p:spTree>
    <p:extLst>
      <p:ext uri="{BB962C8B-B14F-4D97-AF65-F5344CB8AC3E}">
        <p14:creationId xmlns:p14="http://schemas.microsoft.com/office/powerpoint/2010/main" val="3861571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73</a:t>
            </a:fld>
            <a:endParaRPr lang="en-US"/>
          </a:p>
        </p:txBody>
      </p:sp>
      <p:sp>
        <p:nvSpPr>
          <p:cNvPr id="2" name="Content Placeholder 1"/>
          <p:cNvSpPr>
            <a:spLocks noGrp="1"/>
          </p:cNvSpPr>
          <p:nvPr>
            <p:ph idx="1"/>
          </p:nvPr>
        </p:nvSpPr>
        <p:spPr>
          <a:xfrm>
            <a:off x="457200" y="1793173"/>
            <a:ext cx="8229600" cy="3956369"/>
          </a:xfrm>
        </p:spPr>
        <p:txBody>
          <a:bodyPr>
            <a:normAutofit/>
          </a:bodyPr>
          <a:lstStyle/>
          <a:p>
            <a:pPr marL="0" indent="0">
              <a:lnSpc>
                <a:spcPct val="100000"/>
              </a:lnSpc>
              <a:buNone/>
            </a:pPr>
            <a:r>
              <a:rPr lang="en-CA" sz="3600" dirty="0">
                <a:solidFill>
                  <a:schemeClr val="bg1"/>
                </a:solidFill>
              </a:rPr>
              <a:t>Is a TM registered in association with goods and not services “used” when it is reproduced, by a competitor, on a brochure placed next to both the product on which the TM is marked and the competitor’s product</a:t>
            </a:r>
            <a:r>
              <a:rPr lang="en-CA" sz="3600" dirty="0">
                <a:solidFill>
                  <a:srgbClr val="FF0000"/>
                </a:solidFill>
              </a:rPr>
              <a:t>?</a:t>
            </a:r>
            <a:r>
              <a:rPr lang="en-CA" sz="3600" dirty="0">
                <a:solidFill>
                  <a:schemeClr val="bg1"/>
                </a:solidFill>
              </a:rPr>
              <a:t> </a:t>
            </a:r>
          </a:p>
        </p:txBody>
      </p:sp>
    </p:spTree>
    <p:extLst>
      <p:ext uri="{BB962C8B-B14F-4D97-AF65-F5344CB8AC3E}">
        <p14:creationId xmlns:p14="http://schemas.microsoft.com/office/powerpoint/2010/main" val="22934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74</a:t>
            </a:fld>
            <a:endParaRPr lang="en-US"/>
          </a:p>
        </p:txBody>
      </p:sp>
      <p:sp>
        <p:nvSpPr>
          <p:cNvPr id="2" name="Content Placeholder 1"/>
          <p:cNvSpPr>
            <a:spLocks noGrp="1"/>
          </p:cNvSpPr>
          <p:nvPr>
            <p:ph idx="1"/>
          </p:nvPr>
        </p:nvSpPr>
        <p:spPr/>
        <p:txBody>
          <a:bodyPr/>
          <a:lstStyle/>
          <a:p>
            <a:pPr marL="0" indent="0" algn="ctr">
              <a:buNone/>
            </a:pPr>
            <a:endParaRPr lang="en-US" i="1" dirty="0"/>
          </a:p>
          <a:p>
            <a:pPr marL="0" indent="0">
              <a:lnSpc>
                <a:spcPct val="100000"/>
              </a:lnSpc>
              <a:buNone/>
            </a:pPr>
            <a:r>
              <a:rPr lang="en-US" sz="3600" i="1" dirty="0" err="1">
                <a:solidFill>
                  <a:srgbClr val="00B0F0"/>
                </a:solidFill>
              </a:rPr>
              <a:t>Kropp</a:t>
            </a:r>
            <a:r>
              <a:rPr lang="en-US" sz="3600" i="1" dirty="0">
                <a:solidFill>
                  <a:srgbClr val="00B0F0"/>
                </a:solidFill>
              </a:rPr>
              <a:t> (Re), </a:t>
            </a:r>
            <a:r>
              <a:rPr lang="en-US" sz="3600" dirty="0">
                <a:solidFill>
                  <a:schemeClr val="bg1"/>
                </a:solidFill>
              </a:rPr>
              <a:t>2012 TMOB 232</a:t>
            </a:r>
          </a:p>
          <a:p>
            <a:pPr marL="0" indent="0">
              <a:lnSpc>
                <a:spcPct val="100000"/>
              </a:lnSpc>
              <a:buNone/>
            </a:pPr>
            <a:r>
              <a:rPr lang="en-US" sz="3600" dirty="0">
                <a:solidFill>
                  <a:schemeClr val="bg1"/>
                </a:solidFill>
              </a:rPr>
              <a:t>Facts</a:t>
            </a:r>
            <a:r>
              <a:rPr lang="en-US" sz="3600" dirty="0">
                <a:solidFill>
                  <a:srgbClr val="FF0000"/>
                </a:solidFill>
              </a:rPr>
              <a:t>:</a:t>
            </a:r>
            <a:r>
              <a:rPr lang="en-US" sz="3600" dirty="0">
                <a:solidFill>
                  <a:schemeClr val="bg1"/>
                </a:solidFill>
              </a:rPr>
              <a:t> Hudson’s Bay Co. requests that the Registrar of TMs issue a notice under s. 45 to Fairy Bay Guest House Inc. regarding the trade-mark FAIRY BAY</a:t>
            </a:r>
            <a:r>
              <a:rPr lang="en-US" sz="3600" dirty="0">
                <a:solidFill>
                  <a:srgbClr val="FF0000"/>
                </a:solidFill>
              </a:rPr>
              <a:t>.</a:t>
            </a:r>
          </a:p>
        </p:txBody>
      </p:sp>
    </p:spTree>
    <p:extLst>
      <p:ext uri="{BB962C8B-B14F-4D97-AF65-F5344CB8AC3E}">
        <p14:creationId xmlns:p14="http://schemas.microsoft.com/office/powerpoint/2010/main" val="2456439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75</a:t>
            </a:fld>
            <a:endParaRPr lang="en-US"/>
          </a:p>
        </p:txBody>
      </p:sp>
      <p:sp>
        <p:nvSpPr>
          <p:cNvPr id="2" name="Content Placeholder 1"/>
          <p:cNvSpPr>
            <a:spLocks noGrp="1"/>
          </p:cNvSpPr>
          <p:nvPr>
            <p:ph idx="1"/>
          </p:nvPr>
        </p:nvSpPr>
        <p:spPr>
          <a:xfrm>
            <a:off x="457200" y="1840675"/>
            <a:ext cx="8229600" cy="3908868"/>
          </a:xfrm>
        </p:spPr>
        <p:txBody>
          <a:bodyPr/>
          <a:lstStyle/>
          <a:p>
            <a:pPr marL="0" indent="0">
              <a:lnSpc>
                <a:spcPct val="100000"/>
              </a:lnSpc>
              <a:buNone/>
            </a:pPr>
            <a:r>
              <a:rPr lang="en-CA" sz="3600" dirty="0">
                <a:solidFill>
                  <a:schemeClr val="bg1"/>
                </a:solidFill>
              </a:rPr>
              <a:t>Do you think the provisions in the TMA provide adequate protection against infringement for TM owners</a:t>
            </a:r>
            <a:r>
              <a:rPr lang="en-CA" sz="3600" dirty="0">
                <a:solidFill>
                  <a:srgbClr val="FF0000"/>
                </a:solidFill>
              </a:rPr>
              <a:t>?</a:t>
            </a:r>
            <a:r>
              <a:rPr lang="en-CA" sz="3600" dirty="0">
                <a:solidFill>
                  <a:schemeClr val="bg1"/>
                </a:solidFill>
              </a:rPr>
              <a:t> If so, why</a:t>
            </a:r>
            <a:r>
              <a:rPr lang="en-CA" sz="3600" dirty="0">
                <a:solidFill>
                  <a:srgbClr val="FF0000"/>
                </a:solidFill>
              </a:rPr>
              <a:t>?</a:t>
            </a:r>
            <a:r>
              <a:rPr lang="en-CA" sz="3600" dirty="0">
                <a:solidFill>
                  <a:schemeClr val="bg1"/>
                </a:solidFill>
              </a:rPr>
              <a:t> If not, what changes would you make to the TMA to increase protection against infringement</a:t>
            </a:r>
            <a:r>
              <a:rPr lang="en-CA" sz="3600" dirty="0">
                <a:solidFill>
                  <a:srgbClr val="FF0000"/>
                </a:solidFill>
              </a:rPr>
              <a:t>?</a:t>
            </a:r>
          </a:p>
          <a:p>
            <a:endParaRPr lang="en-US" dirty="0"/>
          </a:p>
        </p:txBody>
      </p:sp>
    </p:spTree>
    <p:extLst>
      <p:ext uri="{BB962C8B-B14F-4D97-AF65-F5344CB8AC3E}">
        <p14:creationId xmlns:p14="http://schemas.microsoft.com/office/powerpoint/2010/main" val="4259139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76</a:t>
            </a:fld>
            <a:endParaRPr lang="en-US"/>
          </a:p>
        </p:txBody>
      </p:sp>
      <p:sp>
        <p:nvSpPr>
          <p:cNvPr id="2" name="Content Placeholder 1"/>
          <p:cNvSpPr>
            <a:spLocks noGrp="1"/>
          </p:cNvSpPr>
          <p:nvPr>
            <p:ph idx="1"/>
          </p:nvPr>
        </p:nvSpPr>
        <p:spPr>
          <a:xfrm>
            <a:off x="457200" y="2054431"/>
            <a:ext cx="8229600" cy="3695112"/>
          </a:xfrm>
        </p:spPr>
        <p:txBody>
          <a:bodyPr/>
          <a:lstStyle/>
          <a:p>
            <a:endParaRPr lang="en-CA" dirty="0"/>
          </a:p>
          <a:p>
            <a:pPr marL="0" indent="0">
              <a:lnSpc>
                <a:spcPct val="100000"/>
              </a:lnSpc>
              <a:buNone/>
            </a:pPr>
            <a:r>
              <a:rPr lang="en-CA" sz="3600" dirty="0">
                <a:solidFill>
                  <a:schemeClr val="bg1"/>
                </a:solidFill>
              </a:rPr>
              <a:t>Does the TMA sufficiently balance the property rights of TM owners with the speech rights of non-TM-owning parties</a:t>
            </a:r>
            <a:r>
              <a:rPr lang="en-CA" sz="3600" dirty="0">
                <a:solidFill>
                  <a:srgbClr val="FF0000"/>
                </a:solidFill>
              </a:rPr>
              <a:t>?</a:t>
            </a:r>
            <a:r>
              <a:rPr lang="en-CA" sz="3600" dirty="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3122077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8031" y="46676"/>
            <a:ext cx="7898769" cy="1143000"/>
          </a:xfrm>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77</a:t>
            </a:fld>
            <a:endParaRPr lang="en-US"/>
          </a:p>
        </p:txBody>
      </p:sp>
      <p:pic>
        <p:nvPicPr>
          <p:cNvPr id="3" name="Content Placeholder 2" descr="Screen Shot 2015-10-12 at 3.29.3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330" t="1532" r="669" b="-299"/>
          <a:stretch/>
        </p:blipFill>
        <p:spPr>
          <a:xfrm>
            <a:off x="2013996" y="1189676"/>
            <a:ext cx="4641448" cy="2421625"/>
          </a:xfrm>
        </p:spPr>
      </p:pic>
      <p:pic>
        <p:nvPicPr>
          <p:cNvPr id="5" name="Picture 4" descr="Screen Shot 2015-10-12 at 3.32.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996" y="3611301"/>
            <a:ext cx="4638951" cy="2046596"/>
          </a:xfrm>
          <a:prstGeom prst="rect">
            <a:avLst/>
          </a:prstGeom>
        </p:spPr>
      </p:pic>
    </p:spTree>
    <p:extLst>
      <p:ext uri="{BB962C8B-B14F-4D97-AF65-F5344CB8AC3E}">
        <p14:creationId xmlns:p14="http://schemas.microsoft.com/office/powerpoint/2010/main" val="1882293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78</a:t>
            </a:fld>
            <a:endParaRPr lang="en-US"/>
          </a:p>
        </p:txBody>
      </p:sp>
      <p:pic>
        <p:nvPicPr>
          <p:cNvPr id="3" name="Content Placeholder 2" descr="Screen Shot 2015-10-12 at 3.39.4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5205" r="-45205"/>
          <a:stretch/>
        </p:blipFill>
        <p:spPr/>
      </p:pic>
    </p:spTree>
    <p:extLst>
      <p:ext uri="{BB962C8B-B14F-4D97-AF65-F5344CB8AC3E}">
        <p14:creationId xmlns:p14="http://schemas.microsoft.com/office/powerpoint/2010/main" val="32967915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79</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64964" y="1417638"/>
            <a:ext cx="8014071" cy="4525963"/>
          </a:xfrm>
          <a:prstGeom prst="rect">
            <a:avLst/>
          </a:prstGeom>
          <a:noFill/>
          <a:ln>
            <a:noFill/>
          </a:ln>
        </p:spPr>
      </p:pic>
    </p:spTree>
    <p:extLst>
      <p:ext uri="{BB962C8B-B14F-4D97-AF65-F5344CB8AC3E}">
        <p14:creationId xmlns:p14="http://schemas.microsoft.com/office/powerpoint/2010/main" val="168818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221" y="308492"/>
            <a:ext cx="7446579" cy="1016000"/>
          </a:xfrm>
        </p:spPr>
        <p:txBody>
          <a:bodyPr>
            <a:normAutofit/>
          </a:bodyPr>
          <a:lstStyle/>
          <a:p>
            <a:r>
              <a:rPr lang="en-US" sz="5400" b="1" dirty="0">
                <a:solidFill>
                  <a:srgbClr val="FFFF00"/>
                </a:solidFill>
              </a:rPr>
              <a:t>Presentations </a:t>
            </a:r>
            <a:r>
              <a:rPr lang="en-US" sz="5400" b="1" dirty="0">
                <a:solidFill>
                  <a:srgbClr val="FF0000"/>
                </a:solidFill>
              </a:rPr>
              <a:t>(</a:t>
            </a:r>
            <a:r>
              <a:rPr lang="en-US" sz="5400" b="1" dirty="0">
                <a:solidFill>
                  <a:schemeClr val="bg1"/>
                </a:solidFill>
              </a:rPr>
              <a:t>20%</a:t>
            </a:r>
            <a:r>
              <a:rPr lang="en-US" sz="5400" b="1" dirty="0">
                <a:solidFill>
                  <a:srgbClr val="FF0000"/>
                </a:solidFill>
              </a:rPr>
              <a:t>)</a:t>
            </a:r>
          </a:p>
        </p:txBody>
      </p:sp>
      <p:sp>
        <p:nvSpPr>
          <p:cNvPr id="3" name="Content Placeholder 2"/>
          <p:cNvSpPr>
            <a:spLocks noGrp="1"/>
          </p:cNvSpPr>
          <p:nvPr>
            <p:ph sz="quarter" idx="10"/>
          </p:nvPr>
        </p:nvSpPr>
        <p:spPr>
          <a:xfrm>
            <a:off x="872358" y="1692166"/>
            <a:ext cx="7814442" cy="4234499"/>
          </a:xfrm>
        </p:spPr>
        <p:txBody>
          <a:bodyPr>
            <a:normAutofit/>
          </a:bodyPr>
          <a:lstStyle/>
          <a:p>
            <a:r>
              <a:rPr lang="en-US" sz="4000" dirty="0">
                <a:solidFill>
                  <a:schemeClr val="bg1"/>
                </a:solidFill>
              </a:rPr>
              <a:t>How</a:t>
            </a:r>
            <a:r>
              <a:rPr lang="en-US" sz="4000" dirty="0">
                <a:solidFill>
                  <a:srgbClr val="FF0000"/>
                </a:solidFill>
              </a:rPr>
              <a:t>’</a:t>
            </a:r>
            <a:r>
              <a:rPr lang="en-US" sz="4000" dirty="0">
                <a:solidFill>
                  <a:schemeClr val="bg1"/>
                </a:solidFill>
              </a:rPr>
              <a:t>s it going</a:t>
            </a:r>
            <a:r>
              <a:rPr lang="en-US" sz="4000" dirty="0">
                <a:solidFill>
                  <a:srgbClr val="FF0000"/>
                </a:solidFill>
              </a:rPr>
              <a:t>?</a:t>
            </a:r>
            <a:r>
              <a:rPr lang="en-US" sz="4000" dirty="0">
                <a:solidFill>
                  <a:schemeClr val="bg1"/>
                </a:solidFill>
              </a:rPr>
              <a:t> </a:t>
            </a:r>
          </a:p>
          <a:p>
            <a:r>
              <a:rPr lang="en-US" sz="4000" dirty="0">
                <a:solidFill>
                  <a:schemeClr val="bg1"/>
                </a:solidFill>
              </a:rPr>
              <a:t>Don</a:t>
            </a:r>
            <a:r>
              <a:rPr lang="en-US" sz="4000" dirty="0">
                <a:solidFill>
                  <a:srgbClr val="FF0000"/>
                </a:solidFill>
              </a:rPr>
              <a:t>’</a:t>
            </a:r>
            <a:r>
              <a:rPr lang="en-US" sz="4000" dirty="0">
                <a:solidFill>
                  <a:schemeClr val="bg1"/>
                </a:solidFill>
              </a:rPr>
              <a:t>t let it be a last minute panic</a:t>
            </a:r>
            <a:r>
              <a:rPr lang="en-US" sz="4000" dirty="0">
                <a:solidFill>
                  <a:srgbClr val="FF0000"/>
                </a:solidFill>
              </a:rPr>
              <a:t>.</a:t>
            </a:r>
            <a:r>
              <a:rPr lang="en-US" sz="4000" dirty="0">
                <a:solidFill>
                  <a:schemeClr val="bg1"/>
                </a:solidFill>
              </a:rPr>
              <a:t> </a:t>
            </a:r>
          </a:p>
          <a:p>
            <a:r>
              <a:rPr lang="en-US" sz="4000" dirty="0">
                <a:solidFill>
                  <a:schemeClr val="bg1"/>
                </a:solidFill>
              </a:rPr>
              <a:t>If you have posted a presentation</a:t>
            </a:r>
            <a:r>
              <a:rPr lang="en-US" sz="4000" dirty="0">
                <a:solidFill>
                  <a:srgbClr val="FF0000"/>
                </a:solidFill>
              </a:rPr>
              <a:t>,</a:t>
            </a:r>
            <a:r>
              <a:rPr lang="en-US" sz="4000" dirty="0">
                <a:solidFill>
                  <a:schemeClr val="bg1"/>
                </a:solidFill>
              </a:rPr>
              <a:t> please </a:t>
            </a:r>
            <a:r>
              <a:rPr lang="en-US" sz="4000" dirty="0">
                <a:solidFill>
                  <a:srgbClr val="FFFF00"/>
                </a:solidFill>
              </a:rPr>
              <a:t>drop me an email</a:t>
            </a:r>
            <a:r>
              <a:rPr lang="en-US" sz="4000" dirty="0">
                <a:solidFill>
                  <a:schemeClr val="bg1"/>
                </a:solidFill>
              </a:rPr>
              <a:t> saying that</a:t>
            </a:r>
            <a:r>
              <a:rPr lang="en-US" sz="4000" dirty="0">
                <a:solidFill>
                  <a:srgbClr val="FF0000"/>
                </a:solidFill>
              </a:rPr>
              <a:t>.</a:t>
            </a:r>
          </a:p>
          <a:p>
            <a:pPr marL="0" indent="0">
              <a:buNone/>
            </a:pPr>
            <a:endParaRPr lang="en-US" sz="3600" dirty="0">
              <a:solidFill>
                <a:schemeClr val="bg1"/>
              </a:solidFill>
            </a:endParaRPr>
          </a:p>
        </p:txBody>
      </p:sp>
    </p:spTree>
    <p:extLst>
      <p:ext uri="{BB962C8B-B14F-4D97-AF65-F5344CB8AC3E}">
        <p14:creationId xmlns:p14="http://schemas.microsoft.com/office/powerpoint/2010/main" val="2129352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80</a:t>
            </a:fld>
            <a:endParaRPr lang="en-US"/>
          </a:p>
        </p:txBody>
      </p:sp>
      <p:graphicFrame>
        <p:nvGraphicFramePr>
          <p:cNvPr id="3" name="Object 2"/>
          <p:cNvGraphicFramePr>
            <a:graphicFrameLocks noChangeAspect="1"/>
          </p:cNvGraphicFramePr>
          <p:nvPr/>
        </p:nvGraphicFramePr>
        <p:xfrm>
          <a:off x="869427" y="1751525"/>
          <a:ext cx="7605716" cy="3116231"/>
        </p:xfrm>
        <a:graphic>
          <a:graphicData uri="http://schemas.openxmlformats.org/presentationml/2006/ole">
            <mc:AlternateContent xmlns:mc="http://schemas.openxmlformats.org/markup-compatibility/2006">
              <mc:Choice xmlns:v="urn:schemas-microsoft-com:vml" Requires="v">
                <p:oleObj spid="_x0000_s1065" name="Document" r:id="rId4" imgW="5486400" imgH="2247900" progId="Word.Document.12">
                  <p:embed/>
                </p:oleObj>
              </mc:Choice>
              <mc:Fallback>
                <p:oleObj name="Document" r:id="rId4" imgW="5486400" imgH="2247900" progId="Word.Document.12">
                  <p:embed/>
                  <p:pic>
                    <p:nvPicPr>
                      <p:cNvPr id="3" name="Object 2"/>
                      <p:cNvPicPr/>
                      <p:nvPr/>
                    </p:nvPicPr>
                    <p:blipFill>
                      <a:blip r:embed="rId5"/>
                      <a:stretch>
                        <a:fillRect/>
                      </a:stretch>
                    </p:blipFill>
                    <p:spPr>
                      <a:xfrm>
                        <a:off x="869427" y="1751525"/>
                        <a:ext cx="7605716" cy="3116231"/>
                      </a:xfrm>
                      <a:prstGeom prst="rect">
                        <a:avLst/>
                      </a:prstGeom>
                    </p:spPr>
                  </p:pic>
                </p:oleObj>
              </mc:Fallback>
            </mc:AlternateContent>
          </a:graphicData>
        </a:graphic>
      </p:graphicFrame>
    </p:spTree>
    <p:extLst>
      <p:ext uri="{BB962C8B-B14F-4D97-AF65-F5344CB8AC3E}">
        <p14:creationId xmlns:p14="http://schemas.microsoft.com/office/powerpoint/2010/main" val="1384093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81</a:t>
            </a:fld>
            <a:endParaRPr lang="en-US"/>
          </a:p>
        </p:txBody>
      </p:sp>
      <p:sp>
        <p:nvSpPr>
          <p:cNvPr id="2" name="Content Placeholder 1"/>
          <p:cNvSpPr>
            <a:spLocks noGrp="1"/>
          </p:cNvSpPr>
          <p:nvPr>
            <p:ph idx="1"/>
          </p:nvPr>
        </p:nvSpPr>
        <p:spPr>
          <a:xfrm>
            <a:off x="457200" y="1579417"/>
            <a:ext cx="8229600" cy="4170125"/>
          </a:xfrm>
        </p:spPr>
        <p:txBody>
          <a:bodyPr/>
          <a:lstStyle/>
          <a:p>
            <a:pPr>
              <a:lnSpc>
                <a:spcPct val="100000"/>
              </a:lnSpc>
            </a:pPr>
            <a:endParaRPr lang="en-US" sz="3600" dirty="0">
              <a:solidFill>
                <a:schemeClr val="bg1"/>
              </a:solidFill>
            </a:endParaRPr>
          </a:p>
          <a:p>
            <a:pPr marL="0" indent="0">
              <a:lnSpc>
                <a:spcPct val="100000"/>
              </a:lnSpc>
              <a:buNone/>
            </a:pPr>
            <a:r>
              <a:rPr lang="en-US" sz="3600" dirty="0">
                <a:solidFill>
                  <a:schemeClr val="bg1"/>
                </a:solidFill>
              </a:rPr>
              <a:t>Does TM law in Canada adequately balance between the rights of TM owners and the rights of the public to make use of marks capable of being protected under TM law</a:t>
            </a:r>
            <a:r>
              <a:rPr lang="en-US" sz="3600" dirty="0">
                <a:solidFill>
                  <a:srgbClr val="FF0000"/>
                </a:solidFill>
              </a:rPr>
              <a:t>?</a:t>
            </a:r>
            <a:r>
              <a:rPr lang="en-US" sz="3600" dirty="0">
                <a:solidFill>
                  <a:schemeClr val="bg1"/>
                </a:solidFill>
              </a:rPr>
              <a:t> </a:t>
            </a:r>
            <a:endParaRPr lang="en-CA" sz="3600" dirty="0">
              <a:solidFill>
                <a:schemeClr val="bg1"/>
              </a:solidFill>
            </a:endParaRPr>
          </a:p>
          <a:p>
            <a:endParaRPr lang="en-US" dirty="0"/>
          </a:p>
        </p:txBody>
      </p:sp>
    </p:spTree>
    <p:extLst>
      <p:ext uri="{BB962C8B-B14F-4D97-AF65-F5344CB8AC3E}">
        <p14:creationId xmlns:p14="http://schemas.microsoft.com/office/powerpoint/2010/main" val="42086555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698357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42947133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584A-D545-5642-BC04-75D91F306D7F}"/>
              </a:ext>
            </a:extLst>
          </p:cNvPr>
          <p:cNvSpPr>
            <a:spLocks noGrp="1"/>
          </p:cNvSpPr>
          <p:nvPr>
            <p:ph type="title"/>
          </p:nvPr>
        </p:nvSpPr>
        <p:spPr/>
        <p:txBody>
          <a:bodyPr/>
          <a:lstStyle/>
          <a:p>
            <a:pPr algn="ctr"/>
            <a:r>
              <a:rPr lang="en-US" b="1" dirty="0">
                <a:solidFill>
                  <a:srgbClr val="FFFF00"/>
                </a:solidFill>
              </a:rPr>
              <a:t>Patents</a:t>
            </a:r>
          </a:p>
        </p:txBody>
      </p:sp>
      <p:pic>
        <p:nvPicPr>
          <p:cNvPr id="5" name="Picture 4" descr="A screenshot of a social media post&#10;&#10;Description automatically generated">
            <a:extLst>
              <a:ext uri="{FF2B5EF4-FFF2-40B4-BE49-F238E27FC236}">
                <a16:creationId xmlns:a16="http://schemas.microsoft.com/office/drawing/2014/main" id="{A5778F71-01E4-B247-B7AE-8C9917C4DE0C}"/>
              </a:ext>
            </a:extLst>
          </p:cNvPr>
          <p:cNvPicPr>
            <a:picLocks noChangeAspect="1"/>
          </p:cNvPicPr>
          <p:nvPr/>
        </p:nvPicPr>
        <p:blipFill>
          <a:blip r:embed="rId2"/>
          <a:stretch>
            <a:fillRect/>
          </a:stretch>
        </p:blipFill>
        <p:spPr>
          <a:xfrm>
            <a:off x="3318948" y="1810987"/>
            <a:ext cx="2506104" cy="3443845"/>
          </a:xfrm>
          <a:prstGeom prst="rect">
            <a:avLst/>
          </a:prstGeom>
        </p:spPr>
      </p:pic>
    </p:spTree>
    <p:extLst>
      <p:ext uri="{BB962C8B-B14F-4D97-AF65-F5344CB8AC3E}">
        <p14:creationId xmlns:p14="http://schemas.microsoft.com/office/powerpoint/2010/main" val="3199372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2109"/>
            <a:ext cx="8229600" cy="833819"/>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935928"/>
            <a:ext cx="8566030" cy="4921408"/>
          </a:xfrm>
        </p:spPr>
        <p:txBody>
          <a:bodyPr>
            <a:normAutofit fontScale="77500" lnSpcReduction="20000"/>
          </a:bodyPr>
          <a:lstStyle/>
          <a:p>
            <a:pPr marL="0" indent="0">
              <a:buNone/>
            </a:pPr>
            <a:r>
              <a:rPr lang="en-US" sz="4600" b="1" dirty="0">
                <a:solidFill>
                  <a:schemeClr val="bg1"/>
                </a:solidFill>
              </a:rPr>
              <a:t>First</a:t>
            </a:r>
            <a:r>
              <a:rPr lang="en-US" sz="4600" b="1" dirty="0">
                <a:solidFill>
                  <a:srgbClr val="FF0000"/>
                </a:solidFill>
              </a:rPr>
              <a:t>…</a:t>
            </a:r>
          </a:p>
          <a:p>
            <a:pPr>
              <a:lnSpc>
                <a:spcPct val="120000"/>
              </a:lnSpc>
            </a:pPr>
            <a:r>
              <a:rPr lang="en-US" sz="3500" dirty="0">
                <a:solidFill>
                  <a:schemeClr val="bg1"/>
                </a:solidFill>
              </a:rPr>
              <a:t>Introduction to patents</a:t>
            </a:r>
          </a:p>
          <a:p>
            <a:pPr>
              <a:lnSpc>
                <a:spcPct val="120000"/>
              </a:lnSpc>
            </a:pPr>
            <a:r>
              <a:rPr lang="en-US" sz="3500" dirty="0">
                <a:solidFill>
                  <a:srgbClr val="FFFF00"/>
                </a:solidFill>
              </a:rPr>
              <a:t>Patentable subject matter</a:t>
            </a:r>
          </a:p>
          <a:p>
            <a:pPr lvl="1">
              <a:lnSpc>
                <a:spcPct val="120000"/>
              </a:lnSpc>
              <a:buFont typeface="Courier New" panose="02070309020205020404" pitchFamily="49" charset="0"/>
              <a:buChar char="o"/>
            </a:pPr>
            <a:r>
              <a:rPr lang="en-US" sz="3500" dirty="0">
                <a:solidFill>
                  <a:schemeClr val="bg1"/>
                </a:solidFill>
              </a:rPr>
              <a:t>Invention</a:t>
            </a:r>
          </a:p>
          <a:p>
            <a:pPr lvl="2">
              <a:lnSpc>
                <a:spcPct val="120000"/>
              </a:lnSpc>
              <a:buFont typeface="Wingdings" pitchFamily="2" charset="2"/>
              <a:buChar char="§"/>
            </a:pPr>
            <a:r>
              <a:rPr lang="en-US" sz="3500" dirty="0">
                <a:solidFill>
                  <a:schemeClr val="bg1"/>
                </a:solidFill>
              </a:rPr>
              <a:t>Composition of matter; manufacture; machine; art; process; improvement</a:t>
            </a:r>
          </a:p>
          <a:p>
            <a:pPr>
              <a:lnSpc>
                <a:spcPct val="120000"/>
              </a:lnSpc>
            </a:pPr>
            <a:r>
              <a:rPr lang="en-US" sz="3500" dirty="0">
                <a:solidFill>
                  <a:srgbClr val="FFFF00"/>
                </a:solidFill>
              </a:rPr>
              <a:t>Non-patentable subject matter</a:t>
            </a:r>
          </a:p>
          <a:p>
            <a:pPr lvl="1">
              <a:lnSpc>
                <a:spcPct val="120000"/>
              </a:lnSpc>
              <a:buFont typeface="Courier New" panose="02070309020205020404" pitchFamily="49" charset="0"/>
              <a:buChar char="o"/>
            </a:pPr>
            <a:r>
              <a:rPr lang="en-US" sz="3500" dirty="0">
                <a:solidFill>
                  <a:schemeClr val="bg1"/>
                </a:solidFill>
              </a:rPr>
              <a:t>Mere scientific principles or abstract theorem; professional arts; higher life forms; methods of medical or surgical treatment</a:t>
            </a:r>
          </a:p>
        </p:txBody>
      </p:sp>
      <p:sp>
        <p:nvSpPr>
          <p:cNvPr id="4" name="Slide Number Placeholder 3"/>
          <p:cNvSpPr>
            <a:spLocks noGrp="1"/>
          </p:cNvSpPr>
          <p:nvPr>
            <p:ph type="sldNum" sz="quarter" idx="12"/>
          </p:nvPr>
        </p:nvSpPr>
        <p:spPr/>
        <p:txBody>
          <a:bodyPr/>
          <a:lstStyle/>
          <a:p>
            <a:fld id="{600857A6-B069-5747-8C2C-4237D03FF20B}" type="slidenum">
              <a:rPr lang="en-US" smtClean="0"/>
              <a:t>85</a:t>
            </a:fld>
            <a:endParaRPr lang="en-US"/>
          </a:p>
        </p:txBody>
      </p:sp>
    </p:spTree>
    <p:extLst>
      <p:ext uri="{BB962C8B-B14F-4D97-AF65-F5344CB8AC3E}">
        <p14:creationId xmlns:p14="http://schemas.microsoft.com/office/powerpoint/2010/main" val="501098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9012"/>
            <a:ext cx="8229600" cy="862642"/>
          </a:xfrm>
        </p:spPr>
        <p:txBody>
          <a:bodyPr>
            <a:normAutofit/>
          </a:bodyPr>
          <a:lstStyle/>
          <a:p>
            <a:r>
              <a:rPr lang="en-US" b="1" dirty="0">
                <a:solidFill>
                  <a:srgbClr val="FFFF00"/>
                </a:solidFill>
              </a:rPr>
              <a:t>Patents</a:t>
            </a:r>
          </a:p>
        </p:txBody>
      </p:sp>
      <p:sp>
        <p:nvSpPr>
          <p:cNvPr id="2" name="Content Placeholder 1"/>
          <p:cNvSpPr>
            <a:spLocks noGrp="1"/>
          </p:cNvSpPr>
          <p:nvPr>
            <p:ph idx="1"/>
          </p:nvPr>
        </p:nvSpPr>
        <p:spPr>
          <a:xfrm>
            <a:off x="457200" y="931654"/>
            <a:ext cx="8514272" cy="4817889"/>
          </a:xfrm>
        </p:spPr>
        <p:txBody>
          <a:bodyPr>
            <a:noAutofit/>
          </a:bodyPr>
          <a:lstStyle/>
          <a:p>
            <a:pPr marL="0" indent="0">
              <a:lnSpc>
                <a:spcPct val="100000"/>
              </a:lnSpc>
              <a:buNone/>
            </a:pPr>
            <a:r>
              <a:rPr lang="en-US" sz="2400" dirty="0">
                <a:solidFill>
                  <a:srgbClr val="FFFF00"/>
                </a:solidFill>
              </a:rPr>
              <a:t>Federal Government</a:t>
            </a:r>
            <a:r>
              <a:rPr lang="en-US" sz="2400" dirty="0">
                <a:solidFill>
                  <a:schemeClr val="bg1"/>
                </a:solidFill>
              </a:rPr>
              <a:t>: </a:t>
            </a:r>
          </a:p>
          <a:p>
            <a:pPr>
              <a:lnSpc>
                <a:spcPct val="100000"/>
              </a:lnSpc>
            </a:pPr>
            <a:r>
              <a:rPr lang="en-US" sz="2400" dirty="0">
                <a:solidFill>
                  <a:schemeClr val="bg1"/>
                </a:solidFill>
              </a:rPr>
              <a:t>Authority over patents: s. 91(22), </a:t>
            </a:r>
            <a:r>
              <a:rPr lang="en-US" sz="2400" i="1" dirty="0">
                <a:solidFill>
                  <a:schemeClr val="bg1"/>
                </a:solidFill>
              </a:rPr>
              <a:t>Constitution Act, 1867</a:t>
            </a:r>
          </a:p>
          <a:p>
            <a:pPr>
              <a:lnSpc>
                <a:spcPct val="100000"/>
              </a:lnSpc>
            </a:pPr>
            <a:r>
              <a:rPr lang="en-US" sz="2400" dirty="0">
                <a:solidFill>
                  <a:schemeClr val="bg1"/>
                </a:solidFill>
              </a:rPr>
              <a:t>Authority exercised in part through the enactment of the </a:t>
            </a:r>
            <a:r>
              <a:rPr lang="en-US" sz="2400" i="1" dirty="0">
                <a:solidFill>
                  <a:schemeClr val="bg1"/>
                </a:solidFill>
              </a:rPr>
              <a:t>Patent Act,</a:t>
            </a:r>
            <a:r>
              <a:rPr lang="en-US" sz="2400" dirty="0">
                <a:solidFill>
                  <a:schemeClr val="bg1"/>
                </a:solidFill>
              </a:rPr>
              <a:t> RSC, c. P-4 </a:t>
            </a:r>
          </a:p>
          <a:p>
            <a:pPr marL="0" indent="0">
              <a:lnSpc>
                <a:spcPct val="100000"/>
              </a:lnSpc>
              <a:buNone/>
            </a:pPr>
            <a:r>
              <a:rPr lang="en-US" sz="2400" dirty="0">
                <a:solidFill>
                  <a:srgbClr val="FFFF00"/>
                </a:solidFill>
              </a:rPr>
              <a:t>Definition of patent</a:t>
            </a:r>
            <a:r>
              <a:rPr lang="en-US" sz="2400" dirty="0">
                <a:solidFill>
                  <a:schemeClr val="bg1"/>
                </a:solidFill>
              </a:rPr>
              <a:t>:</a:t>
            </a:r>
          </a:p>
          <a:p>
            <a:pPr>
              <a:lnSpc>
                <a:spcPct val="100000"/>
              </a:lnSpc>
            </a:pPr>
            <a:r>
              <a:rPr lang="en-CA" sz="2400" dirty="0">
                <a:solidFill>
                  <a:schemeClr val="bg1"/>
                </a:solidFill>
              </a:rPr>
              <a:t>a limited term monopoly for an invention; the right, given to an inventor by the government, to exclude others from making, using or selling one’s invention from the day the patent is granted. </a:t>
            </a:r>
          </a:p>
          <a:p>
            <a:pPr>
              <a:lnSpc>
                <a:spcPct val="100000"/>
              </a:lnSpc>
            </a:pPr>
            <a:r>
              <a:rPr lang="en-CA" sz="2400" dirty="0">
                <a:solidFill>
                  <a:schemeClr val="bg1"/>
                </a:solidFill>
              </a:rPr>
              <a:t>“.. “to advance research and development and to encourage broader economic activity” (</a:t>
            </a:r>
            <a:r>
              <a:rPr lang="en-CA" sz="2400" i="1" u="sng" dirty="0">
                <a:solidFill>
                  <a:schemeClr val="bg1"/>
                </a:solidFill>
              </a:rPr>
              <a:t>Free World Trust</a:t>
            </a:r>
            <a:r>
              <a:rPr lang="en-CA" sz="2400" dirty="0">
                <a:solidFill>
                  <a:schemeClr val="bg1"/>
                </a:solidFill>
              </a:rPr>
              <a:t>, 2000 SCC)</a:t>
            </a:r>
          </a:p>
          <a:p>
            <a:pPr>
              <a:lnSpc>
                <a:spcPct val="100000"/>
              </a:lnSpc>
            </a:pP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40167940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048836"/>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564105"/>
            <a:ext cx="8229600" cy="4185438"/>
          </a:xfrm>
        </p:spPr>
        <p:txBody>
          <a:bodyPr>
            <a:normAutofit lnSpcReduction="10000"/>
          </a:bodyPr>
          <a:lstStyle/>
          <a:p>
            <a:pPr>
              <a:lnSpc>
                <a:spcPct val="100000"/>
              </a:lnSpc>
            </a:pPr>
            <a:r>
              <a:rPr lang="en-US" sz="3600" dirty="0">
                <a:solidFill>
                  <a:schemeClr val="bg1"/>
                </a:solidFill>
              </a:rPr>
              <a:t>”</a:t>
            </a:r>
            <a:r>
              <a:rPr lang="en-US" sz="3600" dirty="0">
                <a:solidFill>
                  <a:srgbClr val="FFFF00"/>
                </a:solidFill>
              </a:rPr>
              <a:t>Patentee</a:t>
            </a:r>
            <a:r>
              <a:rPr lang="en-US" sz="3600" dirty="0">
                <a:solidFill>
                  <a:schemeClr val="bg1"/>
                </a:solidFill>
              </a:rPr>
              <a:t>” can only get a </a:t>
            </a:r>
            <a:r>
              <a:rPr lang="en-US" sz="3600" dirty="0">
                <a:solidFill>
                  <a:srgbClr val="FFFF00"/>
                </a:solidFill>
              </a:rPr>
              <a:t>patent </a:t>
            </a:r>
            <a:r>
              <a:rPr lang="en-US" sz="3600" dirty="0">
                <a:solidFill>
                  <a:schemeClr val="bg1"/>
                </a:solidFill>
              </a:rPr>
              <a:t>for “</a:t>
            </a:r>
            <a:r>
              <a:rPr lang="en-US" sz="3600" dirty="0">
                <a:solidFill>
                  <a:srgbClr val="FFFF00"/>
                </a:solidFill>
              </a:rPr>
              <a:t>inventions</a:t>
            </a:r>
            <a:r>
              <a:rPr lang="en-US" sz="3600" dirty="0">
                <a:solidFill>
                  <a:schemeClr val="bg1"/>
                </a:solidFill>
              </a:rPr>
              <a:t>” (s. 2)</a:t>
            </a:r>
          </a:p>
          <a:p>
            <a:pPr>
              <a:lnSpc>
                <a:spcPct val="100000"/>
              </a:lnSpc>
            </a:pPr>
            <a:r>
              <a:rPr lang="en-US" sz="3600" dirty="0">
                <a:solidFill>
                  <a:schemeClr val="bg1"/>
                </a:solidFill>
              </a:rPr>
              <a:t>Also, patent only granted if your invention is </a:t>
            </a:r>
            <a:r>
              <a:rPr lang="en-US" sz="3600" dirty="0">
                <a:solidFill>
                  <a:srgbClr val="FFFF00"/>
                </a:solidFill>
              </a:rPr>
              <a:t>novel, useful, and non-obvious</a:t>
            </a:r>
            <a:r>
              <a:rPr lang="en-US" sz="3600" dirty="0">
                <a:solidFill>
                  <a:schemeClr val="bg1"/>
                </a:solidFill>
              </a:rPr>
              <a:t> (ss. 2, 28.3)</a:t>
            </a:r>
          </a:p>
          <a:p>
            <a:pPr>
              <a:lnSpc>
                <a:spcPct val="100000"/>
              </a:lnSpc>
            </a:pPr>
            <a:r>
              <a:rPr lang="en-US" sz="3600" dirty="0">
                <a:solidFill>
                  <a:schemeClr val="bg1"/>
                </a:solidFill>
              </a:rPr>
              <a:t>Term of protection: </a:t>
            </a:r>
            <a:r>
              <a:rPr lang="en-US" sz="3600" dirty="0">
                <a:solidFill>
                  <a:srgbClr val="FFFF00"/>
                </a:solidFill>
              </a:rPr>
              <a:t>20 years </a:t>
            </a:r>
            <a:r>
              <a:rPr lang="en-US" sz="3600" dirty="0">
                <a:solidFill>
                  <a:schemeClr val="bg1"/>
                </a:solidFill>
              </a:rPr>
              <a:t>(ss. 44, 46)</a:t>
            </a:r>
          </a:p>
          <a:p>
            <a:pPr>
              <a:lnSpc>
                <a:spcPct val="100000"/>
              </a:lnSpc>
            </a:pPr>
            <a:r>
              <a:rPr lang="en-US" sz="3600" dirty="0">
                <a:solidFill>
                  <a:schemeClr val="bg1"/>
                </a:solidFill>
              </a:rPr>
              <a:t>Contrast with confidential information</a:t>
            </a:r>
          </a:p>
        </p:txBody>
      </p:sp>
      <p:sp>
        <p:nvSpPr>
          <p:cNvPr id="4" name="Slide Number Placeholder 3"/>
          <p:cNvSpPr>
            <a:spLocks noGrp="1"/>
          </p:cNvSpPr>
          <p:nvPr>
            <p:ph type="sldNum" sz="quarter" idx="12"/>
          </p:nvPr>
        </p:nvSpPr>
        <p:spPr/>
        <p:txBody>
          <a:bodyPr/>
          <a:lstStyle/>
          <a:p>
            <a:fld id="{600857A6-B069-5747-8C2C-4237D03FF20B}" type="slidenum">
              <a:rPr lang="en-US" smtClean="0"/>
              <a:t>87</a:t>
            </a:fld>
            <a:endParaRPr lang="en-US"/>
          </a:p>
        </p:txBody>
      </p:sp>
    </p:spTree>
    <p:extLst>
      <p:ext uri="{BB962C8B-B14F-4D97-AF65-F5344CB8AC3E}">
        <p14:creationId xmlns:p14="http://schemas.microsoft.com/office/powerpoint/2010/main" val="2459264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144"/>
            <a:ext cx="8229600" cy="996314"/>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108458"/>
            <a:ext cx="8229600" cy="4641085"/>
          </a:xfrm>
        </p:spPr>
        <p:txBody>
          <a:bodyPr>
            <a:normAutofit/>
          </a:bodyPr>
          <a:lstStyle/>
          <a:p>
            <a:pPr>
              <a:lnSpc>
                <a:spcPct val="100000"/>
              </a:lnSpc>
            </a:pPr>
            <a:r>
              <a:rPr lang="en-US" sz="3200" dirty="0">
                <a:solidFill>
                  <a:schemeClr val="bg1"/>
                </a:solidFill>
              </a:rPr>
              <a:t>At its core, the patent system is a </a:t>
            </a:r>
            <a:r>
              <a:rPr lang="en-US" sz="3200" dirty="0">
                <a:solidFill>
                  <a:srgbClr val="FFFF00"/>
                </a:solidFill>
              </a:rPr>
              <a:t>bargain between the inventor</a:t>
            </a:r>
            <a:r>
              <a:rPr lang="en-US" sz="3200" dirty="0">
                <a:solidFill>
                  <a:schemeClr val="bg1"/>
                </a:solidFill>
              </a:rPr>
              <a:t> </a:t>
            </a:r>
            <a:r>
              <a:rPr lang="en-US" sz="3200" dirty="0">
                <a:solidFill>
                  <a:srgbClr val="FFFF00"/>
                </a:solidFill>
              </a:rPr>
              <a:t>and</a:t>
            </a:r>
            <a:r>
              <a:rPr lang="en-US" sz="3200" dirty="0">
                <a:solidFill>
                  <a:schemeClr val="bg1"/>
                </a:solidFill>
              </a:rPr>
              <a:t> the </a:t>
            </a:r>
            <a:r>
              <a:rPr lang="en-US" sz="3200" dirty="0">
                <a:solidFill>
                  <a:srgbClr val="FFFF00"/>
                </a:solidFill>
              </a:rPr>
              <a:t>public</a:t>
            </a:r>
            <a:r>
              <a:rPr lang="en-US" sz="3200" dirty="0">
                <a:solidFill>
                  <a:schemeClr val="bg1"/>
                </a:solidFill>
              </a:rPr>
              <a:t>:</a:t>
            </a:r>
          </a:p>
          <a:p>
            <a:pPr>
              <a:lnSpc>
                <a:spcPct val="100000"/>
              </a:lnSpc>
            </a:pPr>
            <a:r>
              <a:rPr lang="en-US" sz="3200" dirty="0">
                <a:solidFill>
                  <a:schemeClr val="bg1"/>
                </a:solidFill>
              </a:rPr>
              <a:t>One party </a:t>
            </a:r>
            <a:r>
              <a:rPr lang="en-US" sz="3200" dirty="0">
                <a:solidFill>
                  <a:srgbClr val="FFFF00"/>
                </a:solidFill>
              </a:rPr>
              <a:t>discloses an invention </a:t>
            </a:r>
            <a:r>
              <a:rPr lang="en-US" sz="3200" dirty="0">
                <a:solidFill>
                  <a:schemeClr val="bg1"/>
                </a:solidFill>
              </a:rPr>
              <a:t>in exchange </a:t>
            </a:r>
            <a:r>
              <a:rPr lang="en-US" sz="3200" dirty="0">
                <a:solidFill>
                  <a:srgbClr val="FF0000"/>
                </a:solidFill>
              </a:rPr>
              <a:t>for</a:t>
            </a:r>
            <a:r>
              <a:rPr lang="en-US" sz="3200" dirty="0">
                <a:solidFill>
                  <a:schemeClr val="bg1"/>
                </a:solidFill>
              </a:rPr>
              <a:t> a </a:t>
            </a:r>
            <a:r>
              <a:rPr lang="en-US" sz="3200" dirty="0">
                <a:solidFill>
                  <a:srgbClr val="FFFF00"/>
                </a:solidFill>
              </a:rPr>
              <a:t>20 year monopoly </a:t>
            </a:r>
            <a:r>
              <a:rPr lang="en-US" sz="3200" dirty="0">
                <a:solidFill>
                  <a:schemeClr val="bg1"/>
                </a:solidFill>
              </a:rPr>
              <a:t>period in which to make, use, and sell the invention</a:t>
            </a:r>
          </a:p>
          <a:p>
            <a:pPr>
              <a:lnSpc>
                <a:spcPct val="100000"/>
              </a:lnSpc>
            </a:pPr>
            <a:r>
              <a:rPr lang="en-US" sz="3200" dirty="0">
                <a:solidFill>
                  <a:schemeClr val="bg1"/>
                </a:solidFill>
              </a:rPr>
              <a:t>See</a:t>
            </a:r>
            <a:r>
              <a:rPr lang="en-US" sz="3200" dirty="0">
                <a:solidFill>
                  <a:srgbClr val="00B0F0"/>
                </a:solidFill>
              </a:rPr>
              <a:t> </a:t>
            </a:r>
            <a:r>
              <a:rPr lang="en-US" sz="3200" i="1" dirty="0" err="1">
                <a:solidFill>
                  <a:srgbClr val="00B0F0"/>
                </a:solidFill>
              </a:rPr>
              <a:t>Teva</a:t>
            </a:r>
            <a:r>
              <a:rPr lang="en-US" sz="3200" i="1" dirty="0">
                <a:solidFill>
                  <a:srgbClr val="00B0F0"/>
                </a:solidFill>
              </a:rPr>
              <a:t> Canada Ltd. v. Pfizer Canada, Inc.</a:t>
            </a:r>
          </a:p>
          <a:p>
            <a:pPr lvl="1">
              <a:lnSpc>
                <a:spcPct val="100000"/>
              </a:lnSpc>
              <a:buFont typeface="Courier New" panose="02070309020205020404" pitchFamily="49" charset="0"/>
              <a:buChar char="o"/>
            </a:pPr>
            <a:r>
              <a:rPr lang="en-CA" sz="3200" dirty="0">
                <a:solidFill>
                  <a:srgbClr val="FFFF00"/>
                </a:solidFill>
              </a:rPr>
              <a:t>FACTS</a:t>
            </a:r>
            <a:r>
              <a:rPr lang="en-CA" sz="3200" dirty="0">
                <a:solidFill>
                  <a:srgbClr val="FF0000"/>
                </a:solidFill>
              </a:rPr>
              <a:t>:</a:t>
            </a:r>
            <a:r>
              <a:rPr lang="en-CA" sz="3200" dirty="0">
                <a:solidFill>
                  <a:schemeClr val="bg1"/>
                </a:solidFill>
              </a:rPr>
              <a:t> </a:t>
            </a:r>
            <a:r>
              <a:rPr lang="en-CA" sz="3200" dirty="0" err="1">
                <a:solidFill>
                  <a:schemeClr val="bg1"/>
                </a:solidFill>
              </a:rPr>
              <a:t>Teva</a:t>
            </a:r>
            <a:r>
              <a:rPr lang="en-CA" sz="3200" dirty="0">
                <a:solidFill>
                  <a:schemeClr val="bg1"/>
                </a:solidFill>
              </a:rPr>
              <a:t> had challenged the validity of Pfizer’s patent for Viagra.</a:t>
            </a:r>
            <a:r>
              <a:rPr lang="en-US"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spTree>
    <p:extLst>
      <p:ext uri="{BB962C8B-B14F-4D97-AF65-F5344CB8AC3E}">
        <p14:creationId xmlns:p14="http://schemas.microsoft.com/office/powerpoint/2010/main" val="41967618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6264"/>
            <a:ext cx="8229600" cy="1022193"/>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1108456"/>
            <a:ext cx="8531525" cy="4792011"/>
          </a:xfrm>
        </p:spPr>
        <p:txBody>
          <a:bodyPr>
            <a:noAutofit/>
          </a:bodyPr>
          <a:lstStyle/>
          <a:p>
            <a:pPr marL="0" indent="0">
              <a:lnSpc>
                <a:spcPct val="100000"/>
              </a:lnSpc>
              <a:buNone/>
            </a:pPr>
            <a:r>
              <a:rPr lang="en-US" sz="3200" i="1" dirty="0" err="1">
                <a:solidFill>
                  <a:srgbClr val="00B0F0"/>
                </a:solidFill>
              </a:rPr>
              <a:t>Teva</a:t>
            </a:r>
            <a:r>
              <a:rPr lang="en-US" sz="3200" i="1" dirty="0">
                <a:solidFill>
                  <a:srgbClr val="00B0F0"/>
                </a:solidFill>
              </a:rPr>
              <a:t> Canada Ltd. v. Pfizer Canada, Inc.</a:t>
            </a:r>
            <a:endParaRPr lang="en-US" sz="3200" b="1" i="1" dirty="0">
              <a:solidFill>
                <a:srgbClr val="00B0F0"/>
              </a:solidFill>
            </a:endParaRPr>
          </a:p>
          <a:p>
            <a:pPr>
              <a:lnSpc>
                <a:spcPct val="100000"/>
              </a:lnSpc>
            </a:pPr>
            <a:r>
              <a:rPr lang="en-US" sz="3200" dirty="0">
                <a:solidFill>
                  <a:schemeClr val="bg1"/>
                </a:solidFill>
              </a:rPr>
              <a:t>Patent system is a “</a:t>
            </a:r>
            <a:r>
              <a:rPr lang="en-US" sz="3200" dirty="0">
                <a:solidFill>
                  <a:srgbClr val="FFFF00"/>
                </a:solidFill>
              </a:rPr>
              <a:t>quid pro quo</a:t>
            </a:r>
            <a:r>
              <a:rPr lang="en-US" sz="3200" dirty="0">
                <a:solidFill>
                  <a:schemeClr val="bg1"/>
                </a:solidFill>
              </a:rPr>
              <a:t>”</a:t>
            </a:r>
          </a:p>
          <a:p>
            <a:pPr>
              <a:lnSpc>
                <a:spcPct val="100000"/>
              </a:lnSpc>
            </a:pPr>
            <a:r>
              <a:rPr lang="en-US" sz="3200" dirty="0">
                <a:solidFill>
                  <a:schemeClr val="bg1"/>
                </a:solidFill>
              </a:rPr>
              <a:t>“[N]</a:t>
            </a:r>
            <a:r>
              <a:rPr lang="en-US" sz="3200" dirty="0" err="1">
                <a:solidFill>
                  <a:schemeClr val="bg1"/>
                </a:solidFill>
              </a:rPr>
              <a:t>ot</a:t>
            </a:r>
            <a:r>
              <a:rPr lang="en-US" sz="3200" dirty="0">
                <a:solidFill>
                  <a:schemeClr val="bg1"/>
                </a:solidFill>
              </a:rPr>
              <a:t> intended as an accolade or civic award for ingenuity. </a:t>
            </a:r>
            <a:r>
              <a:rPr lang="en-CA" sz="3200" dirty="0">
                <a:solidFill>
                  <a:srgbClr val="FFFF00"/>
                </a:solidFill>
              </a:rPr>
              <a:t>It is a method by which inventive solutions to practical problems are coaxed into the public domain by the promise of a limited monopoly for a limited time</a:t>
            </a:r>
            <a:r>
              <a:rPr lang="en-CA" sz="3200" dirty="0">
                <a:solidFill>
                  <a:schemeClr val="bg1"/>
                </a:solidFill>
              </a:rPr>
              <a:t>.”</a:t>
            </a:r>
          </a:p>
          <a:p>
            <a:pPr>
              <a:lnSpc>
                <a:spcPct val="100000"/>
              </a:lnSpc>
            </a:pPr>
            <a:r>
              <a:rPr lang="en-CA" sz="3200" dirty="0">
                <a:solidFill>
                  <a:schemeClr val="bg1"/>
                </a:solidFill>
              </a:rPr>
              <a:t>Patent specification = heart of the disclosure requirement</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spTree>
    <p:extLst>
      <p:ext uri="{BB962C8B-B14F-4D97-AF65-F5344CB8AC3E}">
        <p14:creationId xmlns:p14="http://schemas.microsoft.com/office/powerpoint/2010/main" val="2627937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DE06-8F47-5D40-A2C2-33D01A6B67D9}"/>
              </a:ext>
            </a:extLst>
          </p:cNvPr>
          <p:cNvSpPr>
            <a:spLocks noGrp="1"/>
          </p:cNvSpPr>
          <p:nvPr>
            <p:ph type="title"/>
          </p:nvPr>
        </p:nvSpPr>
        <p:spPr/>
        <p:txBody>
          <a:bodyPr/>
          <a:lstStyle/>
          <a:p>
            <a:r>
              <a:rPr lang="en-US" b="1" dirty="0">
                <a:solidFill>
                  <a:srgbClr val="FFFF00"/>
                </a:solidFill>
              </a:rPr>
              <a:t>Presentations</a:t>
            </a:r>
            <a:r>
              <a:rPr lang="en-US" b="1" dirty="0">
                <a:solidFill>
                  <a:srgbClr val="FF0000"/>
                </a:solidFill>
              </a:rPr>
              <a:t> </a:t>
            </a:r>
            <a:r>
              <a:rPr lang="en-US" dirty="0">
                <a:solidFill>
                  <a:srgbClr val="FF0000"/>
                </a:solidFill>
              </a:rPr>
              <a:t>(</a:t>
            </a:r>
            <a:r>
              <a:rPr lang="en-US" dirty="0">
                <a:solidFill>
                  <a:schemeClr val="bg1"/>
                </a:solidFill>
              </a:rPr>
              <a:t>from Syllabus</a:t>
            </a:r>
            <a:r>
              <a:rPr lang="en-US" dirty="0">
                <a:solidFill>
                  <a:srgbClr val="FF0000"/>
                </a:solidFill>
              </a:rPr>
              <a:t>)</a:t>
            </a:r>
          </a:p>
        </p:txBody>
      </p:sp>
      <p:sp>
        <p:nvSpPr>
          <p:cNvPr id="3" name="Content Placeholder 2">
            <a:extLst>
              <a:ext uri="{FF2B5EF4-FFF2-40B4-BE49-F238E27FC236}">
                <a16:creationId xmlns:a16="http://schemas.microsoft.com/office/drawing/2014/main" id="{60E55E28-ACDA-8E44-B1F0-7D433AF6B92B}"/>
              </a:ext>
            </a:extLst>
          </p:cNvPr>
          <p:cNvSpPr>
            <a:spLocks noGrp="1"/>
          </p:cNvSpPr>
          <p:nvPr>
            <p:ph sz="quarter" idx="10"/>
          </p:nvPr>
        </p:nvSpPr>
        <p:spPr/>
        <p:txBody>
          <a:bodyPr/>
          <a:lstStyle/>
          <a:p>
            <a:pPr marL="0" indent="0">
              <a:lnSpc>
                <a:spcPct val="100000"/>
              </a:lnSpc>
              <a:buNone/>
            </a:pPr>
            <a:r>
              <a:rPr lang="en-CA" sz="3600" b="1" i="1" dirty="0">
                <a:solidFill>
                  <a:srgbClr val="FFFF00"/>
                </a:solidFill>
              </a:rPr>
              <a:t>“</a:t>
            </a:r>
            <a:r>
              <a:rPr lang="en-CA" sz="3600" b="1" i="1" dirty="0">
                <a:solidFill>
                  <a:srgbClr val="00B0F0"/>
                </a:solidFill>
              </a:rPr>
              <a:t>Paper</a:t>
            </a:r>
            <a:r>
              <a:rPr lang="en-CA" sz="3600" b="1" i="1" dirty="0">
                <a:solidFill>
                  <a:srgbClr val="FF0000"/>
                </a:solidFill>
              </a:rPr>
              <a:t>/</a:t>
            </a:r>
            <a:r>
              <a:rPr lang="en-CA" sz="3600" b="1" i="1" dirty="0">
                <a:solidFill>
                  <a:srgbClr val="00B0F0"/>
                </a:solidFill>
              </a:rPr>
              <a:t>Presentation</a:t>
            </a:r>
            <a:r>
              <a:rPr lang="en-CA" sz="3600" b="1" i="1" dirty="0">
                <a:solidFill>
                  <a:srgbClr val="FF0000"/>
                </a:solidFill>
              </a:rPr>
              <a:t>/</a:t>
            </a:r>
            <a:r>
              <a:rPr lang="en-CA" sz="3600" b="1" i="1" dirty="0">
                <a:solidFill>
                  <a:srgbClr val="00B0F0"/>
                </a:solidFill>
              </a:rPr>
              <a:t>Post</a:t>
            </a:r>
            <a:r>
              <a:rPr lang="en-CA" sz="3600" b="1" i="1" dirty="0">
                <a:solidFill>
                  <a:schemeClr val="bg1"/>
                </a:solidFill>
              </a:rPr>
              <a:t> </a:t>
            </a:r>
            <a:r>
              <a:rPr lang="en-CA" sz="3600" b="1" i="1" dirty="0">
                <a:solidFill>
                  <a:srgbClr val="FF0000"/>
                </a:solidFill>
              </a:rPr>
              <a:t>=</a:t>
            </a:r>
            <a:r>
              <a:rPr lang="en-CA" sz="3600" b="1" i="1" dirty="0">
                <a:solidFill>
                  <a:schemeClr val="bg1"/>
                </a:solidFill>
              </a:rPr>
              <a:t> 20</a:t>
            </a:r>
            <a:r>
              <a:rPr lang="en-CA" sz="3600" b="1" i="1" dirty="0">
                <a:solidFill>
                  <a:srgbClr val="FF0000"/>
                </a:solidFill>
              </a:rPr>
              <a:t>%</a:t>
            </a:r>
            <a:r>
              <a:rPr lang="en-CA" sz="3600" b="1" i="1" dirty="0">
                <a:solidFill>
                  <a:schemeClr val="bg1"/>
                </a:solidFill>
              </a:rPr>
              <a:t> of grade</a:t>
            </a:r>
            <a:endParaRPr lang="en-CA" sz="3600" i="1" dirty="0">
              <a:solidFill>
                <a:schemeClr val="bg1"/>
              </a:solidFill>
            </a:endParaRPr>
          </a:p>
          <a:p>
            <a:pPr marL="0" indent="0">
              <a:lnSpc>
                <a:spcPct val="100000"/>
              </a:lnSpc>
              <a:buNone/>
            </a:pPr>
            <a:r>
              <a:rPr lang="en-CA" sz="3600" i="1" dirty="0">
                <a:solidFill>
                  <a:schemeClr val="bg1"/>
                </a:solidFill>
              </a:rPr>
              <a:t>This will be </a:t>
            </a:r>
            <a:r>
              <a:rPr lang="en-CA" sz="3600" i="1" dirty="0">
                <a:solidFill>
                  <a:srgbClr val="FFFF00"/>
                </a:solidFill>
              </a:rPr>
              <a:t>500</a:t>
            </a:r>
            <a:r>
              <a:rPr lang="en-CA" sz="3600" i="1" dirty="0">
                <a:solidFill>
                  <a:srgbClr val="FF0000"/>
                </a:solidFill>
              </a:rPr>
              <a:t>-</a:t>
            </a:r>
            <a:r>
              <a:rPr lang="en-CA" sz="3600" i="1" dirty="0">
                <a:solidFill>
                  <a:srgbClr val="FFFF00"/>
                </a:solidFill>
              </a:rPr>
              <a:t>1000</a:t>
            </a:r>
            <a:r>
              <a:rPr lang="en-CA" sz="3600" i="1" dirty="0">
                <a:solidFill>
                  <a:schemeClr val="bg1"/>
                </a:solidFill>
              </a:rPr>
              <a:t> word </a:t>
            </a:r>
            <a:r>
              <a:rPr lang="en-CA" sz="3600" i="1" dirty="0">
                <a:solidFill>
                  <a:srgbClr val="FFFF00"/>
                </a:solidFill>
              </a:rPr>
              <a:t>(</a:t>
            </a:r>
            <a:r>
              <a:rPr lang="en-CA" sz="3600" i="1" dirty="0">
                <a:solidFill>
                  <a:schemeClr val="bg1"/>
                </a:solidFill>
              </a:rPr>
              <a:t>or equivalent</a:t>
            </a:r>
            <a:r>
              <a:rPr lang="en-CA" sz="3600" i="1" dirty="0">
                <a:solidFill>
                  <a:srgbClr val="FFFF00"/>
                </a:solidFill>
              </a:rPr>
              <a:t>)</a:t>
            </a:r>
            <a:r>
              <a:rPr lang="en-CA" sz="3600" i="1" dirty="0">
                <a:solidFill>
                  <a:schemeClr val="bg1"/>
                </a:solidFill>
              </a:rPr>
              <a:t> per person original piece of work that illuminates some aspect of Intellectual Property Law</a:t>
            </a:r>
            <a:r>
              <a:rPr lang="en-CA" sz="3600" i="1" dirty="0">
                <a:solidFill>
                  <a:srgbClr val="FF0000"/>
                </a:solidFill>
              </a:rPr>
              <a:t>.</a:t>
            </a:r>
            <a:r>
              <a:rPr lang="en-CA" sz="3600" i="1" dirty="0">
                <a:solidFill>
                  <a:schemeClr val="bg1"/>
                </a:solidFill>
              </a:rPr>
              <a:t> It can be </a:t>
            </a:r>
            <a:r>
              <a:rPr lang="en-CA" sz="3600" i="1" dirty="0">
                <a:solidFill>
                  <a:srgbClr val="FFFF00"/>
                </a:solidFill>
              </a:rPr>
              <a:t>in any form</a:t>
            </a:r>
            <a:r>
              <a:rPr lang="en-CA" sz="3600" i="1" dirty="0">
                <a:solidFill>
                  <a:srgbClr val="FF0000"/>
                </a:solidFill>
              </a:rPr>
              <a:t>,</a:t>
            </a:r>
            <a:r>
              <a:rPr lang="en-CA" sz="3600" i="1" dirty="0">
                <a:solidFill>
                  <a:schemeClr val="bg1"/>
                </a:solidFill>
              </a:rPr>
              <a:t> posted to the course website or not</a:t>
            </a:r>
            <a:r>
              <a:rPr lang="en-CA" sz="3600" i="1" dirty="0">
                <a:solidFill>
                  <a:srgbClr val="FF0000"/>
                </a:solidFill>
              </a:rPr>
              <a:t>,</a:t>
            </a:r>
            <a:r>
              <a:rPr lang="en-CA" sz="3600" i="1" dirty="0">
                <a:solidFill>
                  <a:schemeClr val="bg1"/>
                </a:solidFill>
              </a:rPr>
              <a:t> and can be approached individually or as a group.</a:t>
            </a:r>
            <a:r>
              <a:rPr lang="en-CA" sz="3600" i="1" dirty="0">
                <a:solidFill>
                  <a:srgbClr val="FFFF00"/>
                </a:solidFill>
              </a:rPr>
              <a:t>”</a:t>
            </a:r>
          </a:p>
          <a:p>
            <a:endParaRPr lang="en-US" dirty="0"/>
          </a:p>
        </p:txBody>
      </p:sp>
    </p:spTree>
    <p:extLst>
      <p:ext uri="{BB962C8B-B14F-4D97-AF65-F5344CB8AC3E}">
        <p14:creationId xmlns:p14="http://schemas.microsoft.com/office/powerpoint/2010/main" val="1225191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b="1" dirty="0">
                <a:solidFill>
                  <a:srgbClr val="FFFF00"/>
                </a:solidFill>
              </a:rPr>
              <a:t>Patents</a:t>
            </a:r>
          </a:p>
        </p:txBody>
      </p:sp>
      <p:sp>
        <p:nvSpPr>
          <p:cNvPr id="2" name="Content Placeholder 1"/>
          <p:cNvSpPr>
            <a:spLocks noGrp="1"/>
          </p:cNvSpPr>
          <p:nvPr>
            <p:ph idx="1"/>
          </p:nvPr>
        </p:nvSpPr>
        <p:spPr/>
        <p:txBody>
          <a:bodyPr>
            <a:normAutofit/>
          </a:bodyPr>
          <a:lstStyle/>
          <a:p>
            <a:endParaRPr lang="en-US" dirty="0"/>
          </a:p>
          <a:p>
            <a:pPr>
              <a:lnSpc>
                <a:spcPct val="100000"/>
              </a:lnSpc>
            </a:pPr>
            <a:r>
              <a:rPr lang="en-US" sz="3600" dirty="0">
                <a:solidFill>
                  <a:srgbClr val="FFFF00"/>
                </a:solidFill>
              </a:rPr>
              <a:t>Is a patent a good bargain</a:t>
            </a:r>
            <a:r>
              <a:rPr lang="en-US" sz="3600" dirty="0">
                <a:solidFill>
                  <a:srgbClr val="FF0000"/>
                </a:solidFill>
              </a:rPr>
              <a:t>?</a:t>
            </a:r>
          </a:p>
          <a:p>
            <a:pPr>
              <a:lnSpc>
                <a:spcPct val="100000"/>
              </a:lnSpc>
            </a:pPr>
            <a:r>
              <a:rPr lang="en-US" sz="3600" dirty="0">
                <a:solidFill>
                  <a:schemeClr val="bg1"/>
                </a:solidFill>
              </a:rPr>
              <a:t>Might we be better off with longer patent protection</a:t>
            </a:r>
            <a:r>
              <a:rPr lang="en-US" sz="3600" dirty="0">
                <a:solidFill>
                  <a:srgbClr val="FF0000"/>
                </a:solidFill>
              </a:rPr>
              <a:t>?</a:t>
            </a:r>
            <a:r>
              <a:rPr lang="en-US" sz="3600" dirty="0">
                <a:solidFill>
                  <a:schemeClr val="bg1"/>
                </a:solidFill>
              </a:rPr>
              <a:t> </a:t>
            </a:r>
          </a:p>
          <a:p>
            <a:pPr>
              <a:lnSpc>
                <a:spcPct val="100000"/>
              </a:lnSpc>
            </a:pPr>
            <a:r>
              <a:rPr lang="en-US" sz="3600" dirty="0">
                <a:solidFill>
                  <a:schemeClr val="bg1"/>
                </a:solidFill>
              </a:rPr>
              <a:t>Without any sort of patent protection?</a:t>
            </a:r>
          </a:p>
        </p:txBody>
      </p:sp>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spTree>
    <p:extLst>
      <p:ext uri="{BB962C8B-B14F-4D97-AF65-F5344CB8AC3E}">
        <p14:creationId xmlns:p14="http://schemas.microsoft.com/office/powerpoint/2010/main" val="2046029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13AC-3DFE-A54C-8409-EF93210EE38A}"/>
              </a:ext>
            </a:extLst>
          </p:cNvPr>
          <p:cNvSpPr>
            <a:spLocks noGrp="1"/>
          </p:cNvSpPr>
          <p:nvPr>
            <p:ph type="title"/>
          </p:nvPr>
        </p:nvSpPr>
        <p:spPr>
          <a:xfrm>
            <a:off x="457200" y="136588"/>
            <a:ext cx="8229600" cy="1016000"/>
          </a:xfrm>
        </p:spPr>
        <p:txBody>
          <a:bodyPr/>
          <a:lstStyle/>
          <a:p>
            <a:pPr algn="ctr"/>
            <a:r>
              <a:rPr lang="en-US" dirty="0">
                <a:solidFill>
                  <a:srgbClr val="FFFF00"/>
                </a:solidFill>
              </a:rPr>
              <a:t>Guest Speakers in Audio</a:t>
            </a:r>
            <a:r>
              <a:rPr lang="en-US" dirty="0">
                <a:solidFill>
                  <a:srgbClr val="FF0000"/>
                </a:solidFill>
              </a:rPr>
              <a:t>-</a:t>
            </a:r>
            <a:r>
              <a:rPr lang="en-US" dirty="0">
                <a:solidFill>
                  <a:srgbClr val="FFFF00"/>
                </a:solidFill>
              </a:rPr>
              <a:t>Slides</a:t>
            </a:r>
            <a:endParaRPr lang="en-US" dirty="0">
              <a:solidFill>
                <a:srgbClr val="FF0000"/>
              </a:solidFill>
            </a:endParaRPr>
          </a:p>
        </p:txBody>
      </p:sp>
      <p:pic>
        <p:nvPicPr>
          <p:cNvPr id="3" name="Picture 2">
            <a:extLst>
              <a:ext uri="{FF2B5EF4-FFF2-40B4-BE49-F238E27FC236}">
                <a16:creationId xmlns:a16="http://schemas.microsoft.com/office/drawing/2014/main" id="{1EF175E2-0326-184A-89A8-F53E677E826C}"/>
              </a:ext>
            </a:extLst>
          </p:cNvPr>
          <p:cNvPicPr>
            <a:picLocks noChangeAspect="1"/>
          </p:cNvPicPr>
          <p:nvPr/>
        </p:nvPicPr>
        <p:blipFill>
          <a:blip r:embed="rId2"/>
          <a:stretch>
            <a:fillRect/>
          </a:stretch>
        </p:blipFill>
        <p:spPr>
          <a:xfrm>
            <a:off x="1707484" y="1615085"/>
            <a:ext cx="5729031" cy="3918816"/>
          </a:xfrm>
          <a:prstGeom prst="rect">
            <a:avLst/>
          </a:prstGeom>
        </p:spPr>
      </p:pic>
    </p:spTree>
    <p:extLst>
      <p:ext uri="{BB962C8B-B14F-4D97-AF65-F5344CB8AC3E}">
        <p14:creationId xmlns:p14="http://schemas.microsoft.com/office/powerpoint/2010/main" val="17655860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E70BF85C-33E2-9545-B1B4-508A2D88ACCA}"/>
              </a:ext>
            </a:extLst>
          </p:cNvPr>
          <p:cNvPicPr>
            <a:picLocks noChangeAspect="1"/>
          </p:cNvPicPr>
          <p:nvPr/>
        </p:nvPicPr>
        <p:blipFill>
          <a:blip r:embed="rId2"/>
          <a:stretch>
            <a:fillRect/>
          </a:stretch>
        </p:blipFill>
        <p:spPr>
          <a:xfrm>
            <a:off x="401645" y="833967"/>
            <a:ext cx="8340709" cy="4703233"/>
          </a:xfrm>
          <a:prstGeom prst="rect">
            <a:avLst/>
          </a:prstGeom>
        </p:spPr>
      </p:pic>
    </p:spTree>
    <p:extLst>
      <p:ext uri="{BB962C8B-B14F-4D97-AF65-F5344CB8AC3E}">
        <p14:creationId xmlns:p14="http://schemas.microsoft.com/office/powerpoint/2010/main" val="14420590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5" name="Picture 4" descr="A screenshot of a social media post&#10;&#10;Description automatically generated">
            <a:extLst>
              <a:ext uri="{FF2B5EF4-FFF2-40B4-BE49-F238E27FC236}">
                <a16:creationId xmlns:a16="http://schemas.microsoft.com/office/drawing/2014/main" id="{51015226-24A6-774E-8E25-D59F71ADBA5B}"/>
              </a:ext>
            </a:extLst>
          </p:cNvPr>
          <p:cNvPicPr>
            <a:picLocks noChangeAspect="1"/>
          </p:cNvPicPr>
          <p:nvPr/>
        </p:nvPicPr>
        <p:blipFill>
          <a:blip r:embed="rId4"/>
          <a:stretch>
            <a:fillRect/>
          </a:stretch>
        </p:blipFill>
        <p:spPr>
          <a:xfrm>
            <a:off x="3318948" y="2268187"/>
            <a:ext cx="2506104" cy="3443845"/>
          </a:xfrm>
          <a:prstGeom prst="rect">
            <a:avLst/>
          </a:prstGeom>
        </p:spPr>
      </p:pic>
      <p:sp>
        <p:nvSpPr>
          <p:cNvPr id="6" name="TextBox 5">
            <a:extLst>
              <a:ext uri="{FF2B5EF4-FFF2-40B4-BE49-F238E27FC236}">
                <a16:creationId xmlns:a16="http://schemas.microsoft.com/office/drawing/2014/main" id="{163408E7-512A-8346-9D41-A1D072F4511F}"/>
              </a:ext>
            </a:extLst>
          </p:cNvPr>
          <p:cNvSpPr txBox="1"/>
          <p:nvPr/>
        </p:nvSpPr>
        <p:spPr>
          <a:xfrm>
            <a:off x="2854222" y="1362297"/>
            <a:ext cx="3435556" cy="707886"/>
          </a:xfrm>
          <a:prstGeom prst="rect">
            <a:avLst/>
          </a:prstGeom>
          <a:noFill/>
        </p:spPr>
        <p:txBody>
          <a:bodyPr wrap="none" rtlCol="0">
            <a:spAutoFit/>
          </a:bodyPr>
          <a:lstStyle/>
          <a:p>
            <a:r>
              <a:rPr lang="en-US" sz="4000" dirty="0">
                <a:solidFill>
                  <a:srgbClr val="FFFF00"/>
                </a:solidFill>
              </a:rPr>
              <a:t>Patents Part </a:t>
            </a:r>
            <a:r>
              <a:rPr lang="en-US" sz="4000" dirty="0">
                <a:solidFill>
                  <a:srgbClr val="FF0000"/>
                </a:solidFill>
              </a:rPr>
              <a:t>2</a:t>
            </a:r>
          </a:p>
        </p:txBody>
      </p:sp>
      <p:pic>
        <p:nvPicPr>
          <p:cNvPr id="7" name="Audio Recording Mar 7, 2021 at 9:44:01 PM" descr="Audio Recording Mar 7, 2021 at 9:44:01 PM">
            <a:hlinkClick r:id="" action="ppaction://media"/>
            <a:extLst>
              <a:ext uri="{FF2B5EF4-FFF2-40B4-BE49-F238E27FC236}">
                <a16:creationId xmlns:a16="http://schemas.microsoft.com/office/drawing/2014/main" id="{BF12772A-7D22-5B48-94ED-AF9FF0190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5586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19572723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14085333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17374653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2110344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2236147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1893746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11331</TotalTime>
  <Words>1242</Words>
  <Application>Microsoft Macintosh PowerPoint</Application>
  <PresentationFormat>On-screen Show (4:3)</PresentationFormat>
  <Paragraphs>203</Paragraphs>
  <Slides>99</Slides>
  <Notes>21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9" baseType="lpstr">
      <vt:lpstr>American Typewriter</vt:lpstr>
      <vt:lpstr>Apple Chancery</vt:lpstr>
      <vt:lpstr>Arial</vt:lpstr>
      <vt:lpstr>Calibri</vt:lpstr>
      <vt:lpstr>Courier New</vt:lpstr>
      <vt:lpstr>Klavika</vt:lpstr>
      <vt:lpstr>P22 Typewriter</vt:lpstr>
      <vt:lpstr>Wingdings</vt:lpstr>
      <vt:lpstr>CDM_PPT_Template </vt:lpstr>
      <vt:lpstr>Document</vt:lpstr>
      <vt:lpstr>  </vt:lpstr>
      <vt:lpstr>Permission to Record?</vt:lpstr>
      <vt:lpstr>The draft slides</vt:lpstr>
      <vt:lpstr>PowerPoint Presentation</vt:lpstr>
      <vt:lpstr>Course Website </vt:lpstr>
      <vt:lpstr> For full privileges on the website  </vt:lpstr>
      <vt:lpstr>Methodology Prioritized</vt:lpstr>
      <vt:lpstr>Presentations (20%)</vt:lpstr>
      <vt:lpstr>Presentations (from Syllabus)</vt:lpstr>
      <vt:lpstr>Presentations</vt:lpstr>
      <vt:lpstr>Office “Hours”: Ideally Fridays before or  after class but am flexible…</vt:lpstr>
      <vt:lpstr>PowerPoint Presentation</vt:lpstr>
      <vt:lpstr>Still On the Agenda?  No Friday April 2 class</vt:lpstr>
      <vt:lpstr>Last years audio-slides on (?) UBC Canvas</vt:lpstr>
      <vt:lpstr>PowerPoint Presentation</vt:lpstr>
      <vt:lpstr>Week 8 Video &amp; Slides on Course Website*</vt:lpstr>
      <vt:lpstr>PowerPoint Presentation</vt:lpstr>
      <vt:lpstr>Coming Soon</vt:lpstr>
      <vt:lpstr>PowerPoint Presentation</vt:lpstr>
      <vt:lpstr>PowerPoint Presentation</vt:lpstr>
      <vt:lpstr>PowerPoint Presentation</vt:lpstr>
      <vt:lpstr>Motives?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Pause</vt:lpstr>
      <vt:lpstr>PowerPoint Presentation</vt:lpstr>
      <vt:lpstr>Patents</vt:lpstr>
      <vt:lpstr>Patents</vt:lpstr>
      <vt:lpstr>Patents</vt:lpstr>
      <vt:lpstr>Patents</vt:lpstr>
      <vt:lpstr>Patents</vt:lpstr>
      <vt:lpstr>Patents</vt:lpstr>
      <vt:lpstr>Patents</vt:lpstr>
      <vt:lpstr>Guest Speakers in Audio-Slides</vt:lpstr>
      <vt:lpstr>PowerPoint Presentation</vt:lpstr>
      <vt:lpstr>Coming Soon</vt:lpstr>
      <vt:lpstr> A MATTER OF PERSPECTIVE</vt:lpstr>
      <vt:lpstr>Conclusion</vt:lpstr>
      <vt:lpstr>PowerPoint Presentation</vt:lpstr>
      <vt:lpstr>  Always include a cat picture</vt:lpstr>
      <vt:lpstr>PowerPoint Presentation</vt:lpstr>
      <vt:lpstr>PowerPoint Presentation</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1090</cp:revision>
  <cp:lastPrinted>2013-12-30T23:16:45Z</cp:lastPrinted>
  <dcterms:created xsi:type="dcterms:W3CDTF">2013-02-08T08:35:59Z</dcterms:created>
  <dcterms:modified xsi:type="dcterms:W3CDTF">2021-03-15T07:23:34Z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10617218</vt:lpwstr>
  </property>
  <property fmtid="{D5CDD505-2E9C-101B-9397-08002B2CF9AE}" name="NXPowerLiteSettings" pid="3">
    <vt:lpwstr>C700052003A000</vt:lpwstr>
  </property>
  <property fmtid="{D5CDD505-2E9C-101B-9397-08002B2CF9AE}" name="NXPowerLiteVersion" pid="4">
    <vt:lpwstr>D8.0.8</vt:lpwstr>
  </property>
</Properties>
</file>