
<file path=[Content_Types].xml><?xml version="1.0" encoding="utf-8"?>
<Types xmlns="http://schemas.openxmlformats.org/package/2006/content-types">
  <Default ContentType="image/x-emf" Extension="emf"/>
  <Default ContentType="image/jpeg" Extension="jpeg"/>
  <Default ContentType="image/jpeg" Extension="JP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7"/>
  </p:notesMasterIdLst>
  <p:sldIdLst>
    <p:sldId id="4668" r:id="rId2"/>
    <p:sldId id="3552" r:id="rId3"/>
    <p:sldId id="4292" r:id="rId4"/>
    <p:sldId id="1084" r:id="rId5"/>
    <p:sldId id="5018" r:id="rId6"/>
    <p:sldId id="4835" r:id="rId7"/>
    <p:sldId id="4836" r:id="rId8"/>
    <p:sldId id="4092" r:id="rId9"/>
    <p:sldId id="4712" r:id="rId10"/>
    <p:sldId id="4671" r:id="rId11"/>
    <p:sldId id="4955" r:id="rId12"/>
    <p:sldId id="4954" r:id="rId13"/>
    <p:sldId id="5019" r:id="rId14"/>
    <p:sldId id="4991" r:id="rId15"/>
    <p:sldId id="4244" r:id="rId16"/>
    <p:sldId id="4713" r:id="rId17"/>
    <p:sldId id="4552" r:id="rId18"/>
    <p:sldId id="4923" r:id="rId19"/>
    <p:sldId id="4838" r:id="rId20"/>
    <p:sldId id="5053" r:id="rId21"/>
    <p:sldId id="4711" r:id="rId22"/>
    <p:sldId id="5054" r:id="rId23"/>
    <p:sldId id="4674" r:id="rId24"/>
    <p:sldId id="5011" r:id="rId25"/>
    <p:sldId id="5012" r:id="rId26"/>
    <p:sldId id="5013" r:id="rId27"/>
    <p:sldId id="5034" r:id="rId28"/>
    <p:sldId id="5028" r:id="rId29"/>
    <p:sldId id="5055" r:id="rId30"/>
    <p:sldId id="5056" r:id="rId31"/>
    <p:sldId id="5057" r:id="rId32"/>
    <p:sldId id="5058" r:id="rId33"/>
    <p:sldId id="5059" r:id="rId34"/>
    <p:sldId id="5060" r:id="rId35"/>
    <p:sldId id="5061" r:id="rId36"/>
    <p:sldId id="5062" r:id="rId37"/>
    <p:sldId id="4883" r:id="rId38"/>
    <p:sldId id="4884" r:id="rId39"/>
    <p:sldId id="4751" r:id="rId40"/>
    <p:sldId id="5022" r:id="rId41"/>
    <p:sldId id="5023" r:id="rId42"/>
    <p:sldId id="5024" r:id="rId43"/>
    <p:sldId id="5025" r:id="rId44"/>
    <p:sldId id="5029" r:id="rId45"/>
    <p:sldId id="5035" r:id="rId46"/>
    <p:sldId id="5036" r:id="rId47"/>
    <p:sldId id="4963" r:id="rId48"/>
    <p:sldId id="5000" r:id="rId49"/>
    <p:sldId id="5039" r:id="rId50"/>
    <p:sldId id="5031" r:id="rId51"/>
    <p:sldId id="5001" r:id="rId52"/>
    <p:sldId id="5002" r:id="rId53"/>
    <p:sldId id="5063" r:id="rId54"/>
    <p:sldId id="3544" r:id="rId55"/>
    <p:sldId id="1172" r:id="rId56"/>
    <p:sldId id="321" r:id="rId57"/>
    <p:sldId id="4925" r:id="rId58"/>
    <p:sldId id="4252" r:id="rId59"/>
    <p:sldId id="379" r:id="rId60"/>
    <p:sldId id="380" r:id="rId61"/>
    <p:sldId id="381" r:id="rId62"/>
    <p:sldId id="5003" r:id="rId63"/>
    <p:sldId id="5004" r:id="rId64"/>
    <p:sldId id="384" r:id="rId65"/>
    <p:sldId id="4928" r:id="rId66"/>
    <p:sldId id="434" r:id="rId67"/>
    <p:sldId id="393" r:id="rId68"/>
    <p:sldId id="5020" r:id="rId69"/>
    <p:sldId id="395" r:id="rId70"/>
    <p:sldId id="4699" r:id="rId71"/>
    <p:sldId id="396" r:id="rId72"/>
    <p:sldId id="435" r:id="rId73"/>
    <p:sldId id="4929" r:id="rId74"/>
    <p:sldId id="401" r:id="rId75"/>
    <p:sldId id="436" r:id="rId76"/>
    <p:sldId id="412" r:id="rId77"/>
    <p:sldId id="4931" r:id="rId78"/>
    <p:sldId id="417" r:id="rId79"/>
    <p:sldId id="418" r:id="rId80"/>
    <p:sldId id="437" r:id="rId81"/>
    <p:sldId id="438" r:id="rId82"/>
    <p:sldId id="5065" r:id="rId83"/>
    <p:sldId id="4980" r:id="rId84"/>
    <p:sldId id="4981" r:id="rId85"/>
    <p:sldId id="405" r:id="rId86"/>
    <p:sldId id="406" r:id="rId87"/>
    <p:sldId id="4932" r:id="rId88"/>
    <p:sldId id="411" r:id="rId89"/>
    <p:sldId id="415" r:id="rId90"/>
    <p:sldId id="4681" r:id="rId91"/>
    <p:sldId id="4933" r:id="rId92"/>
    <p:sldId id="420" r:id="rId93"/>
    <p:sldId id="423" r:id="rId94"/>
    <p:sldId id="4978" r:id="rId95"/>
    <p:sldId id="4979" r:id="rId96"/>
    <p:sldId id="424" r:id="rId97"/>
    <p:sldId id="343" r:id="rId98"/>
    <p:sldId id="346" r:id="rId99"/>
    <p:sldId id="347" r:id="rId100"/>
    <p:sldId id="348" r:id="rId101"/>
    <p:sldId id="349" r:id="rId102"/>
    <p:sldId id="4976" r:id="rId103"/>
    <p:sldId id="4977" r:id="rId104"/>
    <p:sldId id="4700" r:id="rId105"/>
    <p:sldId id="425" r:id="rId106"/>
    <p:sldId id="4934" r:id="rId107"/>
    <p:sldId id="428" r:id="rId108"/>
    <p:sldId id="4701" r:id="rId109"/>
    <p:sldId id="4705" r:id="rId110"/>
    <p:sldId id="4708" r:id="rId111"/>
    <p:sldId id="4707" r:id="rId112"/>
    <p:sldId id="4706" r:id="rId113"/>
    <p:sldId id="4710" r:id="rId114"/>
    <p:sldId id="4936" r:id="rId115"/>
    <p:sldId id="4937" r:id="rId116"/>
    <p:sldId id="4709" r:id="rId117"/>
    <p:sldId id="5049" r:id="rId118"/>
    <p:sldId id="5048" r:id="rId119"/>
    <p:sldId id="5050" r:id="rId120"/>
    <p:sldId id="4631" r:id="rId121"/>
    <p:sldId id="4684" r:id="rId122"/>
    <p:sldId id="409" r:id="rId123"/>
    <p:sldId id="4685" r:id="rId124"/>
    <p:sldId id="4686" r:id="rId125"/>
    <p:sldId id="4687" r:id="rId126"/>
    <p:sldId id="4688" r:id="rId127"/>
    <p:sldId id="4689" r:id="rId128"/>
    <p:sldId id="4690" r:id="rId129"/>
    <p:sldId id="4691" r:id="rId130"/>
    <p:sldId id="4714" r:id="rId131"/>
    <p:sldId id="4692" r:id="rId132"/>
    <p:sldId id="5042" r:id="rId133"/>
    <p:sldId id="5043" r:id="rId134"/>
    <p:sldId id="5044" r:id="rId135"/>
    <p:sldId id="5045" r:id="rId136"/>
    <p:sldId id="5041" r:id="rId137"/>
    <p:sldId id="5046" r:id="rId138"/>
    <p:sldId id="5040" r:id="rId139"/>
    <p:sldId id="5047" r:id="rId140"/>
    <p:sldId id="4693" r:id="rId141"/>
    <p:sldId id="4715" r:id="rId142"/>
    <p:sldId id="4694" r:id="rId143"/>
    <p:sldId id="4695" r:id="rId144"/>
    <p:sldId id="445" r:id="rId145"/>
    <p:sldId id="4696" r:id="rId146"/>
    <p:sldId id="446" r:id="rId147"/>
    <p:sldId id="447" r:id="rId148"/>
    <p:sldId id="4716" r:id="rId149"/>
    <p:sldId id="4717" r:id="rId150"/>
    <p:sldId id="4718" r:id="rId151"/>
    <p:sldId id="4719" r:id="rId152"/>
    <p:sldId id="4939" r:id="rId153"/>
    <p:sldId id="4940" r:id="rId154"/>
    <p:sldId id="4941" r:id="rId155"/>
    <p:sldId id="4942" r:id="rId156"/>
    <p:sldId id="4943" r:id="rId157"/>
    <p:sldId id="448" r:id="rId158"/>
    <p:sldId id="5051" r:id="rId159"/>
    <p:sldId id="4984" r:id="rId160"/>
    <p:sldId id="4986" r:id="rId161"/>
    <p:sldId id="4985" r:id="rId162"/>
    <p:sldId id="5052" r:id="rId163"/>
    <p:sldId id="4987" r:id="rId164"/>
    <p:sldId id="4988" r:id="rId165"/>
    <p:sldId id="4989" r:id="rId1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1"/>
    <p:restoredTop sz="94451"/>
  </p:normalViewPr>
  <p:slideViewPr>
    <p:cSldViewPr snapToGrid="0" snapToObjects="1">
      <p:cViewPr varScale="1">
        <p:scale>
          <a:sx n="134" d="100"/>
          <a:sy n="134" d="100"/>
        </p:scale>
        <p:origin x="150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3/28/21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15</a:t>
            </a:fld>
            <a:endParaRPr lang="en-US"/>
          </a:p>
        </p:txBody>
      </p:sp>
    </p:spTree>
    <p:extLst>
      <p:ext uri="{BB962C8B-B14F-4D97-AF65-F5344CB8AC3E}">
        <p14:creationId xmlns:p14="http://schemas.microsoft.com/office/powerpoint/2010/main" val="711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71</a:t>
            </a:fld>
            <a:endParaRPr lang="en-US"/>
          </a:p>
        </p:txBody>
      </p:sp>
    </p:spTree>
    <p:extLst>
      <p:ext uri="{BB962C8B-B14F-4D97-AF65-F5344CB8AC3E}">
        <p14:creationId xmlns:p14="http://schemas.microsoft.com/office/powerpoint/2010/main" val="3759131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72</a:t>
            </a:fld>
            <a:endParaRPr lang="en-US"/>
          </a:p>
        </p:txBody>
      </p:sp>
    </p:spTree>
    <p:extLst>
      <p:ext uri="{BB962C8B-B14F-4D97-AF65-F5344CB8AC3E}">
        <p14:creationId xmlns:p14="http://schemas.microsoft.com/office/powerpoint/2010/main" val="648961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73</a:t>
            </a:fld>
            <a:endParaRPr lang="en-US"/>
          </a:p>
        </p:txBody>
      </p:sp>
    </p:spTree>
    <p:extLst>
      <p:ext uri="{BB962C8B-B14F-4D97-AF65-F5344CB8AC3E}">
        <p14:creationId xmlns:p14="http://schemas.microsoft.com/office/powerpoint/2010/main" val="1023535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74</a:t>
            </a:fld>
            <a:endParaRPr lang="en-US"/>
          </a:p>
        </p:txBody>
      </p:sp>
    </p:spTree>
    <p:extLst>
      <p:ext uri="{BB962C8B-B14F-4D97-AF65-F5344CB8AC3E}">
        <p14:creationId xmlns:p14="http://schemas.microsoft.com/office/powerpoint/2010/main" val="3845038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75</a:t>
            </a:fld>
            <a:endParaRPr lang="en-US"/>
          </a:p>
        </p:txBody>
      </p:sp>
    </p:spTree>
    <p:extLst>
      <p:ext uri="{BB962C8B-B14F-4D97-AF65-F5344CB8AC3E}">
        <p14:creationId xmlns:p14="http://schemas.microsoft.com/office/powerpoint/2010/main" val="725387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76</a:t>
            </a:fld>
            <a:endParaRPr lang="en-US"/>
          </a:p>
        </p:txBody>
      </p:sp>
    </p:spTree>
    <p:extLst>
      <p:ext uri="{BB962C8B-B14F-4D97-AF65-F5344CB8AC3E}">
        <p14:creationId xmlns:p14="http://schemas.microsoft.com/office/powerpoint/2010/main" val="2798595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77</a:t>
            </a:fld>
            <a:endParaRPr lang="en-US"/>
          </a:p>
        </p:txBody>
      </p:sp>
    </p:spTree>
    <p:extLst>
      <p:ext uri="{BB962C8B-B14F-4D97-AF65-F5344CB8AC3E}">
        <p14:creationId xmlns:p14="http://schemas.microsoft.com/office/powerpoint/2010/main" val="1041111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78</a:t>
            </a:fld>
            <a:endParaRPr lang="en-US"/>
          </a:p>
        </p:txBody>
      </p:sp>
    </p:spTree>
    <p:extLst>
      <p:ext uri="{BB962C8B-B14F-4D97-AF65-F5344CB8AC3E}">
        <p14:creationId xmlns:p14="http://schemas.microsoft.com/office/powerpoint/2010/main" val="988532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79</a:t>
            </a:fld>
            <a:endParaRPr lang="en-US"/>
          </a:p>
        </p:txBody>
      </p:sp>
    </p:spTree>
    <p:extLst>
      <p:ext uri="{BB962C8B-B14F-4D97-AF65-F5344CB8AC3E}">
        <p14:creationId xmlns:p14="http://schemas.microsoft.com/office/powerpoint/2010/main" val="195236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80</a:t>
            </a:fld>
            <a:endParaRPr lang="en-US"/>
          </a:p>
        </p:txBody>
      </p:sp>
    </p:spTree>
    <p:extLst>
      <p:ext uri="{BB962C8B-B14F-4D97-AF65-F5344CB8AC3E}">
        <p14:creationId xmlns:p14="http://schemas.microsoft.com/office/powerpoint/2010/main" val="2226951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59</a:t>
            </a:fld>
            <a:endParaRPr lang="en-US"/>
          </a:p>
        </p:txBody>
      </p:sp>
    </p:spTree>
    <p:extLst>
      <p:ext uri="{BB962C8B-B14F-4D97-AF65-F5344CB8AC3E}">
        <p14:creationId xmlns:p14="http://schemas.microsoft.com/office/powerpoint/2010/main" val="475589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81</a:t>
            </a:fld>
            <a:endParaRPr lang="en-US"/>
          </a:p>
        </p:txBody>
      </p:sp>
    </p:spTree>
    <p:extLst>
      <p:ext uri="{BB962C8B-B14F-4D97-AF65-F5344CB8AC3E}">
        <p14:creationId xmlns:p14="http://schemas.microsoft.com/office/powerpoint/2010/main" val="824264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82</a:t>
            </a:fld>
            <a:endParaRPr lang="en-US"/>
          </a:p>
        </p:txBody>
      </p:sp>
    </p:spTree>
    <p:extLst>
      <p:ext uri="{BB962C8B-B14F-4D97-AF65-F5344CB8AC3E}">
        <p14:creationId xmlns:p14="http://schemas.microsoft.com/office/powerpoint/2010/main" val="618257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85</a:t>
            </a:fld>
            <a:endParaRPr lang="en-US"/>
          </a:p>
        </p:txBody>
      </p:sp>
    </p:spTree>
    <p:extLst>
      <p:ext uri="{BB962C8B-B14F-4D97-AF65-F5344CB8AC3E}">
        <p14:creationId xmlns:p14="http://schemas.microsoft.com/office/powerpoint/2010/main" val="541197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86</a:t>
            </a:fld>
            <a:endParaRPr lang="en-US"/>
          </a:p>
        </p:txBody>
      </p:sp>
    </p:spTree>
    <p:extLst>
      <p:ext uri="{BB962C8B-B14F-4D97-AF65-F5344CB8AC3E}">
        <p14:creationId xmlns:p14="http://schemas.microsoft.com/office/powerpoint/2010/main" val="753380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87</a:t>
            </a:fld>
            <a:endParaRPr lang="en-US"/>
          </a:p>
        </p:txBody>
      </p:sp>
    </p:spTree>
    <p:extLst>
      <p:ext uri="{BB962C8B-B14F-4D97-AF65-F5344CB8AC3E}">
        <p14:creationId xmlns:p14="http://schemas.microsoft.com/office/powerpoint/2010/main" val="3736058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88</a:t>
            </a:fld>
            <a:endParaRPr lang="en-US"/>
          </a:p>
        </p:txBody>
      </p:sp>
    </p:spTree>
    <p:extLst>
      <p:ext uri="{BB962C8B-B14F-4D97-AF65-F5344CB8AC3E}">
        <p14:creationId xmlns:p14="http://schemas.microsoft.com/office/powerpoint/2010/main" val="1460007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89</a:t>
            </a:fld>
            <a:endParaRPr lang="en-US"/>
          </a:p>
        </p:txBody>
      </p:sp>
    </p:spTree>
    <p:extLst>
      <p:ext uri="{BB962C8B-B14F-4D97-AF65-F5344CB8AC3E}">
        <p14:creationId xmlns:p14="http://schemas.microsoft.com/office/powerpoint/2010/main" val="4072438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90</a:t>
            </a:fld>
            <a:endParaRPr lang="en-US"/>
          </a:p>
        </p:txBody>
      </p:sp>
    </p:spTree>
    <p:extLst>
      <p:ext uri="{BB962C8B-B14F-4D97-AF65-F5344CB8AC3E}">
        <p14:creationId xmlns:p14="http://schemas.microsoft.com/office/powerpoint/2010/main" val="3847976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91</a:t>
            </a:fld>
            <a:endParaRPr lang="en-US"/>
          </a:p>
        </p:txBody>
      </p:sp>
    </p:spTree>
    <p:extLst>
      <p:ext uri="{BB962C8B-B14F-4D97-AF65-F5344CB8AC3E}">
        <p14:creationId xmlns:p14="http://schemas.microsoft.com/office/powerpoint/2010/main" val="2317277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92</a:t>
            </a:fld>
            <a:endParaRPr lang="en-US"/>
          </a:p>
        </p:txBody>
      </p:sp>
    </p:spTree>
    <p:extLst>
      <p:ext uri="{BB962C8B-B14F-4D97-AF65-F5344CB8AC3E}">
        <p14:creationId xmlns:p14="http://schemas.microsoft.com/office/powerpoint/2010/main" val="347137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60</a:t>
            </a:fld>
            <a:endParaRPr lang="en-US"/>
          </a:p>
        </p:txBody>
      </p:sp>
    </p:spTree>
    <p:extLst>
      <p:ext uri="{BB962C8B-B14F-4D97-AF65-F5344CB8AC3E}">
        <p14:creationId xmlns:p14="http://schemas.microsoft.com/office/powerpoint/2010/main" val="334831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93</a:t>
            </a:fld>
            <a:endParaRPr lang="en-US"/>
          </a:p>
        </p:txBody>
      </p:sp>
    </p:spTree>
    <p:extLst>
      <p:ext uri="{BB962C8B-B14F-4D97-AF65-F5344CB8AC3E}">
        <p14:creationId xmlns:p14="http://schemas.microsoft.com/office/powerpoint/2010/main" val="2755951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96</a:t>
            </a:fld>
            <a:endParaRPr lang="en-US"/>
          </a:p>
        </p:txBody>
      </p:sp>
    </p:spTree>
    <p:extLst>
      <p:ext uri="{BB962C8B-B14F-4D97-AF65-F5344CB8AC3E}">
        <p14:creationId xmlns:p14="http://schemas.microsoft.com/office/powerpoint/2010/main" val="1578322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104</a:t>
            </a:fld>
            <a:endParaRPr lang="en-US"/>
          </a:p>
        </p:txBody>
      </p:sp>
    </p:spTree>
    <p:extLst>
      <p:ext uri="{BB962C8B-B14F-4D97-AF65-F5344CB8AC3E}">
        <p14:creationId xmlns:p14="http://schemas.microsoft.com/office/powerpoint/2010/main" val="3707402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105</a:t>
            </a:fld>
            <a:endParaRPr lang="en-US"/>
          </a:p>
        </p:txBody>
      </p:sp>
    </p:spTree>
    <p:extLst>
      <p:ext uri="{BB962C8B-B14F-4D97-AF65-F5344CB8AC3E}">
        <p14:creationId xmlns:p14="http://schemas.microsoft.com/office/powerpoint/2010/main" val="396430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106</a:t>
            </a:fld>
            <a:endParaRPr lang="en-US"/>
          </a:p>
        </p:txBody>
      </p:sp>
    </p:spTree>
    <p:extLst>
      <p:ext uri="{BB962C8B-B14F-4D97-AF65-F5344CB8AC3E}">
        <p14:creationId xmlns:p14="http://schemas.microsoft.com/office/powerpoint/2010/main" val="2697177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107</a:t>
            </a:fld>
            <a:endParaRPr lang="en-US"/>
          </a:p>
        </p:txBody>
      </p:sp>
    </p:spTree>
    <p:extLst>
      <p:ext uri="{BB962C8B-B14F-4D97-AF65-F5344CB8AC3E}">
        <p14:creationId xmlns:p14="http://schemas.microsoft.com/office/powerpoint/2010/main" val="775311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108</a:t>
            </a:fld>
            <a:endParaRPr lang="en-US"/>
          </a:p>
        </p:txBody>
      </p:sp>
    </p:spTree>
    <p:extLst>
      <p:ext uri="{BB962C8B-B14F-4D97-AF65-F5344CB8AC3E}">
        <p14:creationId xmlns:p14="http://schemas.microsoft.com/office/powerpoint/2010/main" val="506792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109</a:t>
            </a:fld>
            <a:endParaRPr lang="en-US"/>
          </a:p>
        </p:txBody>
      </p:sp>
    </p:spTree>
    <p:extLst>
      <p:ext uri="{BB962C8B-B14F-4D97-AF65-F5344CB8AC3E}">
        <p14:creationId xmlns:p14="http://schemas.microsoft.com/office/powerpoint/2010/main" val="1435326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110</a:t>
            </a:fld>
            <a:endParaRPr lang="en-US"/>
          </a:p>
        </p:txBody>
      </p:sp>
    </p:spTree>
    <p:extLst>
      <p:ext uri="{BB962C8B-B14F-4D97-AF65-F5344CB8AC3E}">
        <p14:creationId xmlns:p14="http://schemas.microsoft.com/office/powerpoint/2010/main" val="154326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111</a:t>
            </a:fld>
            <a:endParaRPr lang="en-US"/>
          </a:p>
        </p:txBody>
      </p:sp>
    </p:spTree>
    <p:extLst>
      <p:ext uri="{BB962C8B-B14F-4D97-AF65-F5344CB8AC3E}">
        <p14:creationId xmlns:p14="http://schemas.microsoft.com/office/powerpoint/2010/main" val="320804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61</a:t>
            </a:fld>
            <a:endParaRPr lang="en-US"/>
          </a:p>
        </p:txBody>
      </p:sp>
    </p:spTree>
    <p:extLst>
      <p:ext uri="{BB962C8B-B14F-4D97-AF65-F5344CB8AC3E}">
        <p14:creationId xmlns:p14="http://schemas.microsoft.com/office/powerpoint/2010/main" val="2547022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112</a:t>
            </a:fld>
            <a:endParaRPr lang="en-US"/>
          </a:p>
        </p:txBody>
      </p:sp>
    </p:spTree>
    <p:extLst>
      <p:ext uri="{BB962C8B-B14F-4D97-AF65-F5344CB8AC3E}">
        <p14:creationId xmlns:p14="http://schemas.microsoft.com/office/powerpoint/2010/main" val="3060370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116</a:t>
            </a:fld>
            <a:endParaRPr lang="en-US"/>
          </a:p>
        </p:txBody>
      </p:sp>
    </p:spTree>
    <p:extLst>
      <p:ext uri="{BB962C8B-B14F-4D97-AF65-F5344CB8AC3E}">
        <p14:creationId xmlns:p14="http://schemas.microsoft.com/office/powerpoint/2010/main" val="1167361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121</a:t>
            </a:fld>
            <a:endParaRPr lang="en-US"/>
          </a:p>
        </p:txBody>
      </p:sp>
    </p:spTree>
    <p:extLst>
      <p:ext uri="{BB962C8B-B14F-4D97-AF65-F5344CB8AC3E}">
        <p14:creationId xmlns:p14="http://schemas.microsoft.com/office/powerpoint/2010/main" val="2582418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122</a:t>
            </a:fld>
            <a:endParaRPr lang="en-US"/>
          </a:p>
        </p:txBody>
      </p:sp>
    </p:spTree>
    <p:extLst>
      <p:ext uri="{BB962C8B-B14F-4D97-AF65-F5344CB8AC3E}">
        <p14:creationId xmlns:p14="http://schemas.microsoft.com/office/powerpoint/2010/main" val="25963484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123</a:t>
            </a:fld>
            <a:endParaRPr lang="en-US"/>
          </a:p>
        </p:txBody>
      </p:sp>
    </p:spTree>
    <p:extLst>
      <p:ext uri="{BB962C8B-B14F-4D97-AF65-F5344CB8AC3E}">
        <p14:creationId xmlns:p14="http://schemas.microsoft.com/office/powerpoint/2010/main" val="789400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124</a:t>
            </a:fld>
            <a:endParaRPr lang="en-US"/>
          </a:p>
        </p:txBody>
      </p:sp>
    </p:spTree>
    <p:extLst>
      <p:ext uri="{BB962C8B-B14F-4D97-AF65-F5344CB8AC3E}">
        <p14:creationId xmlns:p14="http://schemas.microsoft.com/office/powerpoint/2010/main" val="1186297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125</a:t>
            </a:fld>
            <a:endParaRPr lang="en-US"/>
          </a:p>
        </p:txBody>
      </p:sp>
    </p:spTree>
    <p:extLst>
      <p:ext uri="{BB962C8B-B14F-4D97-AF65-F5344CB8AC3E}">
        <p14:creationId xmlns:p14="http://schemas.microsoft.com/office/powerpoint/2010/main" val="2122137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126</a:t>
            </a:fld>
            <a:endParaRPr lang="en-US"/>
          </a:p>
        </p:txBody>
      </p:sp>
    </p:spTree>
    <p:extLst>
      <p:ext uri="{BB962C8B-B14F-4D97-AF65-F5344CB8AC3E}">
        <p14:creationId xmlns:p14="http://schemas.microsoft.com/office/powerpoint/2010/main" val="357583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127</a:t>
            </a:fld>
            <a:endParaRPr lang="en-US"/>
          </a:p>
        </p:txBody>
      </p:sp>
    </p:spTree>
    <p:extLst>
      <p:ext uri="{BB962C8B-B14F-4D97-AF65-F5344CB8AC3E}">
        <p14:creationId xmlns:p14="http://schemas.microsoft.com/office/powerpoint/2010/main" val="3433754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128</a:t>
            </a:fld>
            <a:endParaRPr lang="en-US"/>
          </a:p>
        </p:txBody>
      </p:sp>
    </p:spTree>
    <p:extLst>
      <p:ext uri="{BB962C8B-B14F-4D97-AF65-F5344CB8AC3E}">
        <p14:creationId xmlns:p14="http://schemas.microsoft.com/office/powerpoint/2010/main" val="184559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64</a:t>
            </a:fld>
            <a:endParaRPr lang="en-US"/>
          </a:p>
        </p:txBody>
      </p:sp>
    </p:spTree>
    <p:extLst>
      <p:ext uri="{BB962C8B-B14F-4D97-AF65-F5344CB8AC3E}">
        <p14:creationId xmlns:p14="http://schemas.microsoft.com/office/powerpoint/2010/main" val="1913321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129</a:t>
            </a:fld>
            <a:endParaRPr lang="en-US"/>
          </a:p>
        </p:txBody>
      </p:sp>
    </p:spTree>
    <p:extLst>
      <p:ext uri="{BB962C8B-B14F-4D97-AF65-F5344CB8AC3E}">
        <p14:creationId xmlns:p14="http://schemas.microsoft.com/office/powerpoint/2010/main" val="3906577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130</a:t>
            </a:fld>
            <a:endParaRPr lang="en-US"/>
          </a:p>
        </p:txBody>
      </p:sp>
    </p:spTree>
    <p:extLst>
      <p:ext uri="{BB962C8B-B14F-4D97-AF65-F5344CB8AC3E}">
        <p14:creationId xmlns:p14="http://schemas.microsoft.com/office/powerpoint/2010/main" val="802597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131</a:t>
            </a:fld>
            <a:endParaRPr lang="en-US"/>
          </a:p>
        </p:txBody>
      </p:sp>
    </p:spTree>
    <p:extLst>
      <p:ext uri="{BB962C8B-B14F-4D97-AF65-F5344CB8AC3E}">
        <p14:creationId xmlns:p14="http://schemas.microsoft.com/office/powerpoint/2010/main" val="1100318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140</a:t>
            </a:fld>
            <a:endParaRPr lang="en-US"/>
          </a:p>
        </p:txBody>
      </p:sp>
    </p:spTree>
    <p:extLst>
      <p:ext uri="{BB962C8B-B14F-4D97-AF65-F5344CB8AC3E}">
        <p14:creationId xmlns:p14="http://schemas.microsoft.com/office/powerpoint/2010/main" val="4006990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141</a:t>
            </a:fld>
            <a:endParaRPr lang="en-US"/>
          </a:p>
        </p:txBody>
      </p:sp>
    </p:spTree>
    <p:extLst>
      <p:ext uri="{BB962C8B-B14F-4D97-AF65-F5344CB8AC3E}">
        <p14:creationId xmlns:p14="http://schemas.microsoft.com/office/powerpoint/2010/main" val="2142268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142</a:t>
            </a:fld>
            <a:endParaRPr lang="en-US"/>
          </a:p>
        </p:txBody>
      </p:sp>
    </p:spTree>
    <p:extLst>
      <p:ext uri="{BB962C8B-B14F-4D97-AF65-F5344CB8AC3E}">
        <p14:creationId xmlns:p14="http://schemas.microsoft.com/office/powerpoint/2010/main" val="1419261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143</a:t>
            </a:fld>
            <a:endParaRPr lang="en-US"/>
          </a:p>
        </p:txBody>
      </p:sp>
    </p:spTree>
    <p:extLst>
      <p:ext uri="{BB962C8B-B14F-4D97-AF65-F5344CB8AC3E}">
        <p14:creationId xmlns:p14="http://schemas.microsoft.com/office/powerpoint/2010/main" val="3270131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144</a:t>
            </a:fld>
            <a:endParaRPr lang="en-US"/>
          </a:p>
        </p:txBody>
      </p:sp>
    </p:spTree>
    <p:extLst>
      <p:ext uri="{BB962C8B-B14F-4D97-AF65-F5344CB8AC3E}">
        <p14:creationId xmlns:p14="http://schemas.microsoft.com/office/powerpoint/2010/main" val="333115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145</a:t>
            </a:fld>
            <a:endParaRPr lang="en-US"/>
          </a:p>
        </p:txBody>
      </p:sp>
    </p:spTree>
    <p:extLst>
      <p:ext uri="{BB962C8B-B14F-4D97-AF65-F5344CB8AC3E}">
        <p14:creationId xmlns:p14="http://schemas.microsoft.com/office/powerpoint/2010/main" val="1818640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146</a:t>
            </a:fld>
            <a:endParaRPr lang="en-US"/>
          </a:p>
        </p:txBody>
      </p:sp>
    </p:spTree>
    <p:extLst>
      <p:ext uri="{BB962C8B-B14F-4D97-AF65-F5344CB8AC3E}">
        <p14:creationId xmlns:p14="http://schemas.microsoft.com/office/powerpoint/2010/main" val="2941415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65</a:t>
            </a:fld>
            <a:endParaRPr lang="en-US"/>
          </a:p>
        </p:txBody>
      </p:sp>
    </p:spTree>
    <p:extLst>
      <p:ext uri="{BB962C8B-B14F-4D97-AF65-F5344CB8AC3E}">
        <p14:creationId xmlns:p14="http://schemas.microsoft.com/office/powerpoint/2010/main" val="2838031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147</a:t>
            </a:fld>
            <a:endParaRPr lang="en-US"/>
          </a:p>
        </p:txBody>
      </p:sp>
    </p:spTree>
    <p:extLst>
      <p:ext uri="{BB962C8B-B14F-4D97-AF65-F5344CB8AC3E}">
        <p14:creationId xmlns:p14="http://schemas.microsoft.com/office/powerpoint/2010/main" val="36358037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148</a:t>
            </a:fld>
            <a:endParaRPr lang="en-US"/>
          </a:p>
        </p:txBody>
      </p:sp>
    </p:spTree>
    <p:extLst>
      <p:ext uri="{BB962C8B-B14F-4D97-AF65-F5344CB8AC3E}">
        <p14:creationId xmlns:p14="http://schemas.microsoft.com/office/powerpoint/2010/main" val="3868687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149</a:t>
            </a:fld>
            <a:endParaRPr lang="en-US"/>
          </a:p>
        </p:txBody>
      </p:sp>
    </p:spTree>
    <p:extLst>
      <p:ext uri="{BB962C8B-B14F-4D97-AF65-F5344CB8AC3E}">
        <p14:creationId xmlns:p14="http://schemas.microsoft.com/office/powerpoint/2010/main" val="125787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150</a:t>
            </a:fld>
            <a:endParaRPr lang="en-US"/>
          </a:p>
        </p:txBody>
      </p:sp>
    </p:spTree>
    <p:extLst>
      <p:ext uri="{BB962C8B-B14F-4D97-AF65-F5344CB8AC3E}">
        <p14:creationId xmlns:p14="http://schemas.microsoft.com/office/powerpoint/2010/main" val="16320742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151</a:t>
            </a:fld>
            <a:endParaRPr lang="en-US"/>
          </a:p>
        </p:txBody>
      </p:sp>
    </p:spTree>
    <p:extLst>
      <p:ext uri="{BB962C8B-B14F-4D97-AF65-F5344CB8AC3E}">
        <p14:creationId xmlns:p14="http://schemas.microsoft.com/office/powerpoint/2010/main" val="39431035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152</a:t>
            </a:fld>
            <a:endParaRPr lang="en-US"/>
          </a:p>
        </p:txBody>
      </p:sp>
    </p:spTree>
    <p:extLst>
      <p:ext uri="{BB962C8B-B14F-4D97-AF65-F5344CB8AC3E}">
        <p14:creationId xmlns:p14="http://schemas.microsoft.com/office/powerpoint/2010/main" val="36339319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153</a:t>
            </a:fld>
            <a:endParaRPr lang="en-US"/>
          </a:p>
        </p:txBody>
      </p:sp>
    </p:spTree>
    <p:extLst>
      <p:ext uri="{BB962C8B-B14F-4D97-AF65-F5344CB8AC3E}">
        <p14:creationId xmlns:p14="http://schemas.microsoft.com/office/powerpoint/2010/main" val="10321058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154</a:t>
            </a:fld>
            <a:endParaRPr lang="en-US"/>
          </a:p>
        </p:txBody>
      </p:sp>
    </p:spTree>
    <p:extLst>
      <p:ext uri="{BB962C8B-B14F-4D97-AF65-F5344CB8AC3E}">
        <p14:creationId xmlns:p14="http://schemas.microsoft.com/office/powerpoint/2010/main" val="24604351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155</a:t>
            </a:fld>
            <a:endParaRPr lang="en-US"/>
          </a:p>
        </p:txBody>
      </p:sp>
    </p:spTree>
    <p:extLst>
      <p:ext uri="{BB962C8B-B14F-4D97-AF65-F5344CB8AC3E}">
        <p14:creationId xmlns:p14="http://schemas.microsoft.com/office/powerpoint/2010/main" val="8916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156</a:t>
            </a:fld>
            <a:endParaRPr lang="en-US"/>
          </a:p>
        </p:txBody>
      </p:sp>
    </p:spTree>
    <p:extLst>
      <p:ext uri="{BB962C8B-B14F-4D97-AF65-F5344CB8AC3E}">
        <p14:creationId xmlns:p14="http://schemas.microsoft.com/office/powerpoint/2010/main" val="62207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66</a:t>
            </a:fld>
            <a:endParaRPr lang="en-US"/>
          </a:p>
        </p:txBody>
      </p:sp>
    </p:spTree>
    <p:extLst>
      <p:ext uri="{BB962C8B-B14F-4D97-AF65-F5344CB8AC3E}">
        <p14:creationId xmlns:p14="http://schemas.microsoft.com/office/powerpoint/2010/main" val="2247591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157</a:t>
            </a:fld>
            <a:endParaRPr lang="en-US"/>
          </a:p>
        </p:txBody>
      </p:sp>
    </p:spTree>
    <p:extLst>
      <p:ext uri="{BB962C8B-B14F-4D97-AF65-F5344CB8AC3E}">
        <p14:creationId xmlns:p14="http://schemas.microsoft.com/office/powerpoint/2010/main" val="14165108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160</a:t>
            </a:fld>
            <a:endParaRPr lang="en-US"/>
          </a:p>
        </p:txBody>
      </p:sp>
    </p:spTree>
    <p:extLst>
      <p:ext uri="{BB962C8B-B14F-4D97-AF65-F5344CB8AC3E}">
        <p14:creationId xmlns:p14="http://schemas.microsoft.com/office/powerpoint/2010/main" val="3513804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67</a:t>
            </a:fld>
            <a:endParaRPr lang="en-US"/>
          </a:p>
        </p:txBody>
      </p:sp>
    </p:spTree>
    <p:extLst>
      <p:ext uri="{BB962C8B-B14F-4D97-AF65-F5344CB8AC3E}">
        <p14:creationId xmlns:p14="http://schemas.microsoft.com/office/powerpoint/2010/main" val="180954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69</a:t>
            </a:fld>
            <a:endParaRPr lang="en-US"/>
          </a:p>
        </p:txBody>
      </p:sp>
    </p:spTree>
    <p:extLst>
      <p:ext uri="{BB962C8B-B14F-4D97-AF65-F5344CB8AC3E}">
        <p14:creationId xmlns:p14="http://schemas.microsoft.com/office/powerpoint/2010/main" val="3765109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2021-03-28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87660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jon_festinger@thecdm.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arget="../media/image11.jpeg" Type="http://schemas.openxmlformats.org/officeDocument/2006/relationships/image"/><Relationship Id="rId2" Target="../media/image10.jpeg" Type="http://schemas.openxmlformats.org/officeDocument/2006/relationships/image"/><Relationship Id="rId1" Target="../slideLayouts/slideLayout4.xml" Type="http://schemas.openxmlformats.org/officeDocument/2006/relationships/slideLayout"/></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arget="../media/image62.jpeg" Type="http://schemas.openxmlformats.org/officeDocument/2006/relationships/image"/><Relationship Id="rId1" Target="../slideLayouts/slideLayout4.xml" Type="http://schemas.openxmlformats.org/officeDocument/2006/relationships/slideLayout"/></Relationships>
</file>

<file path=ppt/slides/_rels/slide1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arget="../media/image64.jpeg" Type="http://schemas.openxmlformats.org/officeDocument/2006/relationships/image"/><Relationship Id="rId1" Target="../slideLayouts/slideLayout5.xml" Type="http://schemas.openxmlformats.org/officeDocument/2006/relationships/slideLayout"/></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arget="../media/image66.png" Type="http://schemas.openxmlformats.org/officeDocument/2006/relationships/image"/><Relationship Id="rId2" Target="../media/image65.jpeg" Type="http://schemas.openxmlformats.org/officeDocument/2006/relationships/image"/><Relationship Id="rId1" Target="../slideLayouts/slideLayout4.xml" Type="http://schemas.openxmlformats.org/officeDocument/2006/relationships/slideLayout"/><Relationship Id="rId4" Target="../media/image67.jpeg" Type="http://schemas.openxmlformats.org/officeDocument/2006/relationships/image"/></Relationships>
</file>

<file path=ppt/slides/_rels/slide12.xml.rels><?xml version="1.0" encoding="UTF-8" standalone="yes" ?><Relationships xmlns="http://schemas.openxmlformats.org/package/2006/relationships"><Relationship Id="rId3" Target="../media/image13.jpeg" Type="http://schemas.openxmlformats.org/officeDocument/2006/relationships/image"/><Relationship Id="rId2" Target="../media/image12.jpeg" Type="http://schemas.openxmlformats.org/officeDocument/2006/relationships/image"/><Relationship Id="rId1" Target="../slideLayouts/slideLayout2.xml" Type="http://schemas.openxmlformats.org/officeDocument/2006/relationships/slideLayout"/></Relationships>
</file>

<file path=ppt/slides/_rels/slide120.xml.rels><?xml version="1.0" encoding="UTF-8" standalone="yes" ?><Relationships xmlns="http://schemas.openxmlformats.org/package/2006/relationships"><Relationship Id="rId2" Target="../media/image49.jpeg" Type="http://schemas.openxmlformats.org/officeDocument/2006/relationships/image"/><Relationship Id="rId1" Target="../slideLayouts/slideLayout4.xml" Type="http://schemas.openxmlformats.org/officeDocument/2006/relationships/slideLayout"/></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arget="../media/image14.jpeg" Type="http://schemas.openxmlformats.org/officeDocument/2006/relationships/image"/><Relationship Id="rId1" Target="../slideLayouts/slideLayout4.xml" Type="http://schemas.openxmlformats.org/officeDocument/2006/relationships/slideLayout"/></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arget="../media/image68.jpeg" Type="http://schemas.openxmlformats.org/officeDocument/2006/relationships/image"/><Relationship Id="rId1" Target="../slideLayouts/slideLayout5.xml" Type="http://schemas.openxmlformats.org/officeDocument/2006/relationships/slideLayout"/></Relationships>
</file>

<file path=ppt/slides/_rels/slide1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arget="../media/image70.jpeg" Type="http://schemas.openxmlformats.org/officeDocument/2006/relationships/image"/><Relationship Id="rId1" Target="../slideLayouts/slideLayout5.xml" Type="http://schemas.openxmlformats.org/officeDocument/2006/relationships/slideLayout"/></Relationships>
</file>

<file path=ppt/slides/_rels/slide135.xml.rels><?xml version="1.0" encoding="UTF-8" standalone="yes" ?><Relationships xmlns="http://schemas.openxmlformats.org/package/2006/relationships"><Relationship Id="rId2" Target="../media/image71.jpeg" Type="http://schemas.openxmlformats.org/officeDocument/2006/relationships/image"/><Relationship Id="rId1" Target="../slideLayouts/slideLayout5.xml" Type="http://schemas.openxmlformats.org/officeDocument/2006/relationships/slideLayout"/></Relationships>
</file>

<file path=ppt/slides/_rels/slide136.xml.rels><?xml version="1.0" encoding="UTF-8" standalone="yes" ?><Relationships xmlns="http://schemas.openxmlformats.org/package/2006/relationships"><Relationship Id="rId2" Target="../media/image72.jpeg" Type="http://schemas.openxmlformats.org/officeDocument/2006/relationships/image"/><Relationship Id="rId1" Target="../slideLayouts/slideLayout5.xml" Type="http://schemas.openxmlformats.org/officeDocument/2006/relationships/slideLayout"/></Relationships>
</file>

<file path=ppt/slides/_rels/slide137.xml.rels><?xml version="1.0" encoding="UTF-8" standalone="yes" ?><Relationships xmlns="http://schemas.openxmlformats.org/package/2006/relationships"><Relationship Id="rId2" Target="../media/image73.jpeg" Type="http://schemas.openxmlformats.org/officeDocument/2006/relationships/image"/><Relationship Id="rId1" Target="../slideLayouts/slideLayout5.xml" Type="http://schemas.openxmlformats.org/officeDocument/2006/relationships/slideLayout"/></Relationships>
</file>

<file path=ppt/slides/_rels/slide1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youtu.be/BwgnXZ98AfI" TargetMode="Externa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arget="../media/image75.jpeg" Type="http://schemas.openxmlformats.org/officeDocument/2006/relationships/image"/><Relationship Id="rId1" Target="../slideLayouts/slideLayout5.xml" Type="http://schemas.openxmlformats.org/officeDocument/2006/relationships/slideLayout"/></Relationships>
</file>

<file path=ppt/slides/_rels/slide14.xml.rels><?xml version="1.0" encoding="UTF-8" standalone="yes" ?><Relationships xmlns="http://schemas.openxmlformats.org/package/2006/relationships"><Relationship Id="rId2" Target="../media/image15.jpeg" Type="http://schemas.openxmlformats.org/officeDocument/2006/relationships/image"/><Relationship Id="rId1" Target="../slideLayouts/slideLayout2.xml" Type="http://schemas.openxmlformats.org/officeDocument/2006/relationships/slideLayout"/></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arget="../media/image13.jpeg" Type="http://schemas.openxmlformats.org/officeDocument/2006/relationships/image"/><Relationship Id="rId2" Target="../media/image12.jpeg" Type="http://schemas.openxmlformats.org/officeDocument/2006/relationships/image"/><Relationship Id="rId1" Target="../slideLayouts/slideLayout2.xml" Type="http://schemas.openxmlformats.org/officeDocument/2006/relationships/slideLayout"/></Relationships>
</file>

<file path=ppt/slides/_rels/slide1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arget="../media/image18.jpeg" Type="http://schemas.openxmlformats.org/officeDocument/2006/relationships/image"/><Relationship Id="rId1" Target="../slideLayouts/slideLayout4.xml" Type="http://schemas.openxmlformats.org/officeDocument/2006/relationships/slideLayout"/></Relationships>
</file>

<file path=ppt/slides/_rels/slide18.xml.rels><?xml version="1.0" encoding="UTF-8" standalone="yes" ?><Relationships xmlns="http://schemas.openxmlformats.org/package/2006/relationships"><Relationship Id="rId2" Target="../media/image19.jpeg" Type="http://schemas.openxmlformats.org/officeDocument/2006/relationships/image"/><Relationship Id="rId1" Target="../slideLayouts/slideLayout5.xml" Type="http://schemas.openxmlformats.org/officeDocument/2006/relationships/slideLayout"/></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arget="../media/image6.jpeg" Type="http://schemas.openxmlformats.org/officeDocument/2006/relationships/image"/><Relationship Id="rId1" Target="../slideLayouts/slideLayout4.xml" Type="http://schemas.openxmlformats.org/officeDocument/2006/relationships/slideLayout"/></Relationships>
</file>

<file path=ppt/slides/_rels/slide20.xml.rels><?xml version="1.0" encoding="UTF-8" standalone="yes" ?><Relationships xmlns="http://schemas.openxmlformats.org/package/2006/relationships"><Relationship Id="rId3" Target="../media/image22.jpeg" Type="http://schemas.openxmlformats.org/officeDocument/2006/relationships/image"/><Relationship Id="rId2" Target="../media/image21.jpeg" Type="http://schemas.openxmlformats.org/officeDocument/2006/relationships/image"/><Relationship Id="rId1" Target="../slideLayouts/slideLayout2.xml" Type="http://schemas.openxmlformats.org/officeDocument/2006/relationships/slideLayout"/></Relationships>
</file>

<file path=ppt/slides/_rels/slide21.xml.rels><?xml version="1.0" encoding="UTF-8" standalone="yes" ?><Relationships xmlns="http://schemas.openxmlformats.org/package/2006/relationships"><Relationship Id="rId2" Target="../media/image23.jpeg" Type="http://schemas.openxmlformats.org/officeDocument/2006/relationships/image"/><Relationship Id="rId1" Target="../slideLayouts/slideLayout4.xml" Type="http://schemas.openxmlformats.org/officeDocument/2006/relationships/slideLayout"/></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arget="../media/image30.jpeg" Type="http://schemas.openxmlformats.org/officeDocument/2006/relationships/image"/><Relationship Id="rId1" Target="../slideLayouts/slideLayout5.xml" Type="http://schemas.openxmlformats.org/officeDocument/2006/relationships/slideLayout"/></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arget="../media/image31.jpeg" Type="http://schemas.openxmlformats.org/officeDocument/2006/relationships/image"/><Relationship Id="rId1" Target="../slideLayouts/slideLayout5.xml" Type="http://schemas.openxmlformats.org/officeDocument/2006/relationships/slideLayout"/></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arget="../media/image34.jpeg" Type="http://schemas.openxmlformats.org/officeDocument/2006/relationships/image"/><Relationship Id="rId1" Target="../slideLayouts/slideLayout5.xml" Type="http://schemas.openxmlformats.org/officeDocument/2006/relationships/slideLayout"/></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arget="../media/image49.jpeg" Type="http://schemas.openxmlformats.org/officeDocument/2006/relationships/image"/><Relationship Id="rId1" Target="../slideLayouts/slideLayout2.xml" Type="http://schemas.openxmlformats.org/officeDocument/2006/relationships/slideLayout"/></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arget="../media/image53.jpeg" Type="http://schemas.openxmlformats.org/officeDocument/2006/relationships/image"/><Relationship Id="rId1" Target="../slideLayouts/slideLayout4.xml" Type="http://schemas.openxmlformats.org/officeDocument/2006/relationships/slideLayout"/></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arget="https://iplaw.allard.ubc.ca/" TargetMode="External" Type="http://schemas.openxmlformats.org/officeDocument/2006/relationships/hyperlink"/><Relationship Id="rId2" Target="../media/image9.jpeg" Type="http://schemas.openxmlformats.org/officeDocument/2006/relationships/image"/><Relationship Id="rId1" Target="../slideLayouts/slideLayout2.xml" Type="http://schemas.openxmlformats.org/officeDocument/2006/relationships/slideLayout"/></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arget="../media/image54.jpeg" Type="http://schemas.openxmlformats.org/officeDocument/2006/relationships/image"/><Relationship Id="rId2" Target="https://www.youtube.com/watch?v=sG9UMMq2dz4" TargetMode="External" Type="http://schemas.openxmlformats.org/officeDocument/2006/relationships/hyperlink"/><Relationship Id="rId1" Target="../slideLayouts/slideLayout4.xml" Type="http://schemas.openxmlformats.org/officeDocument/2006/relationships/slideLayout"/></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http://cms.ubc.ca/" TargetMode="External"/><Relationship Id="rId1" Type="http://schemas.openxmlformats.org/officeDocument/2006/relationships/slideLayout" Target="../slideLayouts/slideLayout2.xml"/><Relationship Id="rId4" Type="http://schemas.openxmlformats.org/officeDocument/2006/relationships/hyperlink" Target="mailto:jon_festinger@thecdm.ca" TargetMode="External"/></Relationships>
</file>

<file path=ppt/slides/_rels/slide70.xml.rels><?xml version="1.0" encoding="UTF-8" standalone="yes" ?><Relationships xmlns="http://schemas.openxmlformats.org/package/2006/relationships"><Relationship Id="rId2" Target="../media/image55.jpeg" Type="http://schemas.openxmlformats.org/officeDocument/2006/relationships/image"/><Relationship Id="rId1" Target="../slideLayouts/slideLayout5.xml" Type="http://schemas.openxmlformats.org/officeDocument/2006/relationships/slideLayout"/></Relationships>
</file>

<file path=ppt/slides/_rels/slide71.xml.rels><?xml version="1.0" encoding="UTF-8" standalone="yes" ?><Relationships xmlns="http://schemas.openxmlformats.org/package/2006/relationships"><Relationship Id="rId3" Target="../media/image56.jpeg" Type="http://schemas.openxmlformats.org/officeDocument/2006/relationships/image"/><Relationship Id="rId2" Target="../notesSlides/notesSlide10.xml" Type="http://schemas.openxmlformats.org/officeDocument/2006/relationships/notesSlide"/><Relationship Id="rId1" Target="../slideLayouts/slideLayout6.xml" Type="http://schemas.openxmlformats.org/officeDocument/2006/relationships/slideLayout"/><Relationship Id="rId4" Target="../media/image57.jpeg" Type="http://schemas.openxmlformats.org/officeDocument/2006/relationships/image"/></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261257"/>
            <a:ext cx="8042050" cy="1151907"/>
          </a:xfrm>
        </p:spPr>
        <p:txBody>
          <a:bodyPr>
            <a:normAutofit fontScale="90000"/>
          </a:bodyPr>
          <a:lstStyle/>
          <a:p>
            <a:pPr algn="ctr"/>
            <a:br>
              <a:rPr lang="en-US" b="1" dirty="0">
                <a:solidFill>
                  <a:srgbClr val="FFFF00"/>
                </a:solidFill>
                <a:cs typeface="OCR A Std"/>
              </a:rPr>
            </a:b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927952"/>
            <a:ext cx="7958922" cy="4009709"/>
          </a:xfrm>
        </p:spPr>
        <p:txBody>
          <a:bodyPr>
            <a:normAutofit fontScale="85000" lnSpcReduction="20000"/>
          </a:bodyPr>
          <a:lstStyle/>
          <a:p>
            <a:pPr marL="0" indent="0">
              <a:lnSpc>
                <a:spcPct val="110000"/>
              </a:lnSpc>
              <a:buNone/>
            </a:pPr>
            <a:r>
              <a:rPr lang="en-US" sz="2600" b="1" dirty="0">
                <a:solidFill>
                  <a:srgbClr val="FFFF00"/>
                </a:solidFill>
                <a:cs typeface="Lucida Console"/>
              </a:rPr>
              <a:t>Talk 11 </a:t>
            </a:r>
            <a:r>
              <a:rPr lang="en-US" sz="2600" b="1" dirty="0">
                <a:solidFill>
                  <a:srgbClr val="FF0000"/>
                </a:solidFill>
                <a:cs typeface="Lucida Console"/>
              </a:rPr>
              <a:t>Introduction</a:t>
            </a:r>
          </a:p>
          <a:p>
            <a:pPr marL="0" indent="0">
              <a:lnSpc>
                <a:spcPct val="110000"/>
              </a:lnSpc>
              <a:buNone/>
            </a:pPr>
            <a:r>
              <a:rPr lang="en-US" sz="2600" b="1" dirty="0">
                <a:solidFill>
                  <a:srgbClr val="FFFF00"/>
                </a:solidFill>
                <a:cs typeface="Lucida Console"/>
              </a:rPr>
              <a:t>LAW 422 </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 UBC</a:t>
            </a:r>
          </a:p>
          <a:p>
            <a:pPr marL="0" indent="0">
              <a:lnSpc>
                <a:spcPct val="110000"/>
              </a:lnSpc>
              <a:buNone/>
            </a:pPr>
            <a:r>
              <a:rPr lang="en-US" sz="2600" b="1" dirty="0">
                <a:solidFill>
                  <a:srgbClr val="FFFF00"/>
                </a:solidFill>
                <a:cs typeface="Lucida Console"/>
              </a:rPr>
              <a:t>Spring, 2021</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3"/>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4"/>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5">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
        <p:nvSpPr>
          <p:cNvPr id="2" name="TextBox 1">
            <a:extLst>
              <a:ext uri="{FF2B5EF4-FFF2-40B4-BE49-F238E27FC236}">
                <a16:creationId xmlns:a16="http://schemas.microsoft.com/office/drawing/2014/main" id="{6840BB17-C7B1-FE4B-A805-A1CF01D0AEFD}"/>
              </a:ext>
            </a:extLst>
          </p:cNvPr>
          <p:cNvSpPr txBox="1"/>
          <p:nvPr/>
        </p:nvSpPr>
        <p:spPr>
          <a:xfrm>
            <a:off x="1879845" y="489834"/>
            <a:ext cx="4302332"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a:ea typeface="+mn-ea"/>
                <a:cs typeface="+mn-cs"/>
              </a:rPr>
              <a:t>PATENTS </a:t>
            </a:r>
            <a:r>
              <a:rPr kumimoji="0" lang="en-US" sz="6000" b="1" i="0" u="none" strike="noStrike" kern="1200" cap="none" spc="0" normalizeH="0" baseline="0" noProof="0" dirty="0">
                <a:ln>
                  <a:noFill/>
                </a:ln>
                <a:solidFill>
                  <a:srgbClr val="FF0000"/>
                </a:solidFill>
                <a:effectLst/>
                <a:uLnTx/>
                <a:uFillTx/>
                <a:latin typeface="Arial"/>
                <a:ea typeface="+mn-ea"/>
                <a:cs typeface="+mn-cs"/>
              </a:rPr>
              <a:t>2</a:t>
            </a:r>
          </a:p>
        </p:txBody>
      </p:sp>
      <p:pic>
        <p:nvPicPr>
          <p:cNvPr id="4" name="Picture 3" descr="A person eating a donut&#10;&#10;Description automatically generated with medium confidence">
            <a:extLst>
              <a:ext uri="{FF2B5EF4-FFF2-40B4-BE49-F238E27FC236}">
                <a16:creationId xmlns:a16="http://schemas.microsoft.com/office/drawing/2014/main" id="{406F6165-B3A8-E44E-A7A4-2C12B27C687B}"/>
              </a:ext>
            </a:extLst>
          </p:cNvPr>
          <p:cNvPicPr>
            <a:picLocks noChangeAspect="1"/>
          </p:cNvPicPr>
          <p:nvPr/>
        </p:nvPicPr>
        <p:blipFill>
          <a:blip r:embed="rId6"/>
          <a:stretch>
            <a:fillRect/>
          </a:stretch>
        </p:blipFill>
        <p:spPr>
          <a:xfrm flipH="1">
            <a:off x="7874422" y="3368883"/>
            <a:ext cx="116590" cy="251040"/>
          </a:xfrm>
          <a:prstGeom prst="rect">
            <a:avLst/>
          </a:prstGeom>
        </p:spPr>
      </p:pic>
    </p:spTree>
    <p:extLst>
      <p:ext uri="{BB962C8B-B14F-4D97-AF65-F5344CB8AC3E}">
        <p14:creationId xmlns:p14="http://schemas.microsoft.com/office/powerpoint/2010/main" val="2927314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DE06-8F47-5D40-A2C2-33D01A6B67D9}"/>
              </a:ext>
            </a:extLst>
          </p:cNvPr>
          <p:cNvSpPr>
            <a:spLocks noGrp="1"/>
          </p:cNvSpPr>
          <p:nvPr>
            <p:ph type="title"/>
          </p:nvPr>
        </p:nvSpPr>
        <p:spPr/>
        <p:txBody>
          <a:bodyPr/>
          <a:lstStyle/>
          <a:p>
            <a:r>
              <a:rPr lang="en-US" b="1" dirty="0">
                <a:solidFill>
                  <a:srgbClr val="FFFF00"/>
                </a:solidFill>
              </a:rPr>
              <a:t>Presentations</a:t>
            </a:r>
            <a:r>
              <a:rPr lang="en-US" b="1" dirty="0">
                <a:solidFill>
                  <a:srgbClr val="FF0000"/>
                </a:solidFill>
              </a:rPr>
              <a:t> </a:t>
            </a:r>
            <a:r>
              <a:rPr lang="en-US" dirty="0">
                <a:solidFill>
                  <a:srgbClr val="FF0000"/>
                </a:solidFill>
              </a:rPr>
              <a:t>(</a:t>
            </a:r>
            <a:r>
              <a:rPr lang="en-US" dirty="0">
                <a:solidFill>
                  <a:schemeClr val="bg1"/>
                </a:solidFill>
              </a:rPr>
              <a:t>from Syllabus</a:t>
            </a:r>
            <a:r>
              <a:rPr lang="en-US" dirty="0">
                <a:solidFill>
                  <a:srgbClr val="FF0000"/>
                </a:solidFill>
              </a:rPr>
              <a:t>)</a:t>
            </a:r>
          </a:p>
        </p:txBody>
      </p:sp>
      <p:sp>
        <p:nvSpPr>
          <p:cNvPr id="3" name="Content Placeholder 2">
            <a:extLst>
              <a:ext uri="{FF2B5EF4-FFF2-40B4-BE49-F238E27FC236}">
                <a16:creationId xmlns:a16="http://schemas.microsoft.com/office/drawing/2014/main" id="{60E55E28-ACDA-8E44-B1F0-7D433AF6B92B}"/>
              </a:ext>
            </a:extLst>
          </p:cNvPr>
          <p:cNvSpPr>
            <a:spLocks noGrp="1"/>
          </p:cNvSpPr>
          <p:nvPr>
            <p:ph sz="quarter" idx="10"/>
          </p:nvPr>
        </p:nvSpPr>
        <p:spPr/>
        <p:txBody>
          <a:bodyPr/>
          <a:lstStyle/>
          <a:p>
            <a:pPr marL="0" indent="0">
              <a:lnSpc>
                <a:spcPct val="100000"/>
              </a:lnSpc>
              <a:buNone/>
            </a:pPr>
            <a:r>
              <a:rPr lang="en-CA" sz="3600" b="1" i="1" dirty="0">
                <a:solidFill>
                  <a:srgbClr val="FFFF00"/>
                </a:solidFill>
              </a:rPr>
              <a:t>“</a:t>
            </a:r>
            <a:r>
              <a:rPr lang="en-CA" sz="3600" b="1" i="1" dirty="0">
                <a:solidFill>
                  <a:srgbClr val="00B0F0"/>
                </a:solidFill>
              </a:rPr>
              <a:t>Paper</a:t>
            </a:r>
            <a:r>
              <a:rPr lang="en-CA" sz="3600" b="1" i="1" dirty="0">
                <a:solidFill>
                  <a:srgbClr val="FF0000"/>
                </a:solidFill>
              </a:rPr>
              <a:t>/</a:t>
            </a:r>
            <a:r>
              <a:rPr lang="en-CA" sz="3600" b="1" i="1" dirty="0">
                <a:solidFill>
                  <a:srgbClr val="00B0F0"/>
                </a:solidFill>
              </a:rPr>
              <a:t>Presentation</a:t>
            </a:r>
            <a:r>
              <a:rPr lang="en-CA" sz="3600" b="1" i="1" dirty="0">
                <a:solidFill>
                  <a:srgbClr val="FF0000"/>
                </a:solidFill>
              </a:rPr>
              <a:t>/</a:t>
            </a:r>
            <a:r>
              <a:rPr lang="en-CA" sz="3600" b="1" i="1" dirty="0">
                <a:solidFill>
                  <a:srgbClr val="00B0F0"/>
                </a:solidFill>
              </a:rPr>
              <a:t>Post</a:t>
            </a:r>
            <a:r>
              <a:rPr lang="en-CA" sz="3600" b="1" i="1" dirty="0">
                <a:solidFill>
                  <a:schemeClr val="bg1"/>
                </a:solidFill>
              </a:rPr>
              <a:t> </a:t>
            </a:r>
            <a:r>
              <a:rPr lang="en-CA" sz="3600" b="1" i="1" dirty="0">
                <a:solidFill>
                  <a:srgbClr val="FF0000"/>
                </a:solidFill>
              </a:rPr>
              <a:t>=</a:t>
            </a:r>
            <a:r>
              <a:rPr lang="en-CA" sz="3600" b="1" i="1" dirty="0">
                <a:solidFill>
                  <a:schemeClr val="bg1"/>
                </a:solidFill>
              </a:rPr>
              <a:t> 20</a:t>
            </a:r>
            <a:r>
              <a:rPr lang="en-CA" sz="3600" b="1" i="1" dirty="0">
                <a:solidFill>
                  <a:srgbClr val="FF0000"/>
                </a:solidFill>
              </a:rPr>
              <a:t>%</a:t>
            </a:r>
            <a:r>
              <a:rPr lang="en-CA" sz="3600" b="1" i="1" dirty="0">
                <a:solidFill>
                  <a:schemeClr val="bg1"/>
                </a:solidFill>
              </a:rPr>
              <a:t> of grade</a:t>
            </a:r>
            <a:endParaRPr lang="en-CA" sz="3600" i="1" dirty="0">
              <a:solidFill>
                <a:schemeClr val="bg1"/>
              </a:solidFill>
            </a:endParaRPr>
          </a:p>
          <a:p>
            <a:pPr marL="0" indent="0">
              <a:lnSpc>
                <a:spcPct val="100000"/>
              </a:lnSpc>
              <a:buNone/>
            </a:pPr>
            <a:r>
              <a:rPr lang="en-CA" sz="3600" i="1" dirty="0">
                <a:solidFill>
                  <a:schemeClr val="bg1"/>
                </a:solidFill>
              </a:rPr>
              <a:t>This will be </a:t>
            </a:r>
            <a:r>
              <a:rPr lang="en-CA" sz="3600" i="1" dirty="0">
                <a:solidFill>
                  <a:srgbClr val="FFFF00"/>
                </a:solidFill>
              </a:rPr>
              <a:t>500</a:t>
            </a:r>
            <a:r>
              <a:rPr lang="en-CA" sz="3600" i="1" dirty="0">
                <a:solidFill>
                  <a:srgbClr val="FF0000"/>
                </a:solidFill>
              </a:rPr>
              <a:t>-</a:t>
            </a:r>
            <a:r>
              <a:rPr lang="en-CA" sz="3600" i="1" dirty="0">
                <a:solidFill>
                  <a:srgbClr val="FFFF00"/>
                </a:solidFill>
              </a:rPr>
              <a:t>1000</a:t>
            </a:r>
            <a:r>
              <a:rPr lang="en-CA" sz="3600" i="1" dirty="0">
                <a:solidFill>
                  <a:schemeClr val="bg1"/>
                </a:solidFill>
              </a:rPr>
              <a:t> word </a:t>
            </a:r>
            <a:r>
              <a:rPr lang="en-CA" sz="3600" i="1" dirty="0">
                <a:solidFill>
                  <a:srgbClr val="FFFF00"/>
                </a:solidFill>
              </a:rPr>
              <a:t>(</a:t>
            </a:r>
            <a:r>
              <a:rPr lang="en-CA" sz="3600" i="1" dirty="0">
                <a:solidFill>
                  <a:schemeClr val="bg1"/>
                </a:solidFill>
              </a:rPr>
              <a:t>or equivalent</a:t>
            </a:r>
            <a:r>
              <a:rPr lang="en-CA" sz="3600" i="1" dirty="0">
                <a:solidFill>
                  <a:srgbClr val="FFFF00"/>
                </a:solidFill>
              </a:rPr>
              <a:t>)</a:t>
            </a:r>
            <a:r>
              <a:rPr lang="en-CA" sz="3600" i="1" dirty="0">
                <a:solidFill>
                  <a:schemeClr val="bg1"/>
                </a:solidFill>
              </a:rPr>
              <a:t> per person original piece of work that illuminates some aspect of Intellectual Property Law</a:t>
            </a:r>
            <a:r>
              <a:rPr lang="en-CA" sz="3600" i="1" dirty="0">
                <a:solidFill>
                  <a:srgbClr val="FF0000"/>
                </a:solidFill>
              </a:rPr>
              <a:t>.</a:t>
            </a:r>
            <a:r>
              <a:rPr lang="en-CA" sz="3600" i="1" dirty="0">
                <a:solidFill>
                  <a:schemeClr val="bg1"/>
                </a:solidFill>
              </a:rPr>
              <a:t> It can be </a:t>
            </a:r>
            <a:r>
              <a:rPr lang="en-CA" sz="3600" i="1" dirty="0">
                <a:solidFill>
                  <a:srgbClr val="FFFF00"/>
                </a:solidFill>
              </a:rPr>
              <a:t>in any form</a:t>
            </a:r>
            <a:r>
              <a:rPr lang="en-CA" sz="3600" i="1" dirty="0">
                <a:solidFill>
                  <a:srgbClr val="FF0000"/>
                </a:solidFill>
              </a:rPr>
              <a:t>,</a:t>
            </a:r>
            <a:r>
              <a:rPr lang="en-CA" sz="3600" i="1" dirty="0">
                <a:solidFill>
                  <a:schemeClr val="bg1"/>
                </a:solidFill>
              </a:rPr>
              <a:t> posted to the course website or not</a:t>
            </a:r>
            <a:r>
              <a:rPr lang="en-CA" sz="3600" i="1" dirty="0">
                <a:solidFill>
                  <a:srgbClr val="FF0000"/>
                </a:solidFill>
              </a:rPr>
              <a:t>,</a:t>
            </a:r>
            <a:r>
              <a:rPr lang="en-CA" sz="3600" i="1" dirty="0">
                <a:solidFill>
                  <a:schemeClr val="bg1"/>
                </a:solidFill>
              </a:rPr>
              <a:t> and can be approached individually or as a group.</a:t>
            </a:r>
            <a:r>
              <a:rPr lang="en-CA" sz="3600" i="1" dirty="0">
                <a:solidFill>
                  <a:srgbClr val="FFFF00"/>
                </a:solidFill>
              </a:rPr>
              <a:t>”</a:t>
            </a:r>
          </a:p>
          <a:p>
            <a:endParaRPr lang="en-US" dirty="0"/>
          </a:p>
        </p:txBody>
      </p:sp>
    </p:spTree>
    <p:extLst>
      <p:ext uri="{BB962C8B-B14F-4D97-AF65-F5344CB8AC3E}">
        <p14:creationId xmlns:p14="http://schemas.microsoft.com/office/powerpoint/2010/main" val="12251918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38"/>
            <a:ext cx="8229600" cy="1016000"/>
          </a:xfrm>
        </p:spPr>
        <p:txBody>
          <a:bodyPr/>
          <a:lstStyle/>
          <a:p>
            <a:pPr algn="ctr"/>
            <a:r>
              <a:rPr lang="en-US" b="1" dirty="0">
                <a:solidFill>
                  <a:srgbClr val="FFFF00"/>
                </a:solidFill>
                <a:latin typeface="+mn-lt"/>
                <a:cs typeface="Times New Roman"/>
              </a:rPr>
              <a:t>But</a:t>
            </a:r>
            <a:r>
              <a:rPr lang="en-US" b="1" dirty="0">
                <a:solidFill>
                  <a:srgbClr val="FF0000"/>
                </a:solidFill>
                <a:latin typeface="+mn-lt"/>
                <a:cs typeface="Times New Roman"/>
              </a:rPr>
              <a:t>…</a:t>
            </a:r>
            <a:r>
              <a:rPr lang="en-US" b="1" dirty="0">
                <a:solidFill>
                  <a:srgbClr val="FFFF00"/>
                </a:solidFill>
                <a:latin typeface="+mn-lt"/>
                <a:cs typeface="Times New Roman"/>
              </a:rPr>
              <a:t>OOPS</a:t>
            </a:r>
            <a:r>
              <a:rPr lang="en-US" b="1" dirty="0">
                <a:solidFill>
                  <a:srgbClr val="FF0000"/>
                </a:solidFill>
                <a:latin typeface="+mn-lt"/>
                <a:cs typeface="Times New Roman"/>
              </a:rPr>
              <a:t>!</a:t>
            </a:r>
          </a:p>
        </p:txBody>
      </p:sp>
      <p:pic>
        <p:nvPicPr>
          <p:cNvPr id="4" name="Content Placeholder 3"/>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 r="-473"/>
          <a:stretch/>
        </p:blipFill>
        <p:spPr>
          <a:xfrm>
            <a:off x="1538971" y="1303416"/>
            <a:ext cx="6066057" cy="4523228"/>
          </a:xfrm>
        </p:spPr>
      </p:pic>
    </p:spTree>
    <p:extLst>
      <p:ext uri="{BB962C8B-B14F-4D97-AF65-F5344CB8AC3E}">
        <p14:creationId xmlns:p14="http://schemas.microsoft.com/office/powerpoint/2010/main" val="24612485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8" y="24064"/>
            <a:ext cx="9144000" cy="1342593"/>
          </a:xfrm>
        </p:spPr>
        <p:txBody>
          <a:bodyPr>
            <a:noAutofit/>
          </a:bodyPr>
          <a:lstStyle/>
          <a:p>
            <a:r>
              <a:rPr lang="en-US" b="1" dirty="0">
                <a:solidFill>
                  <a:srgbClr val="FFFF00"/>
                </a:solidFill>
                <a:latin typeface="+mn-lt"/>
                <a:cs typeface="Times New Roman"/>
              </a:rPr>
              <a:t>   </a:t>
            </a:r>
            <a:r>
              <a:rPr lang="en-US" sz="3600" b="1" dirty="0">
                <a:solidFill>
                  <a:srgbClr val="FFFF00"/>
                </a:solidFill>
                <a:latin typeface="+mn-lt"/>
                <a:cs typeface="Times New Roman"/>
              </a:rPr>
              <a:t>Result</a:t>
            </a:r>
            <a:r>
              <a:rPr lang="en-US" sz="3600" b="1" dirty="0">
                <a:solidFill>
                  <a:srgbClr val="FF0000"/>
                </a:solidFill>
                <a:latin typeface="+mn-lt"/>
                <a:cs typeface="Times New Roman"/>
              </a:rPr>
              <a:t>:</a:t>
            </a:r>
            <a:r>
              <a:rPr lang="en-US" sz="3600" b="1" dirty="0">
                <a:solidFill>
                  <a:srgbClr val="FFFF00"/>
                </a:solidFill>
                <a:latin typeface="+mn-lt"/>
                <a:cs typeface="Times New Roman"/>
              </a:rPr>
              <a:t> Creation of a </a:t>
            </a:r>
            <a:r>
              <a:rPr lang="en-US" sz="3600" b="1" dirty="0">
                <a:solidFill>
                  <a:srgbClr val="FF0000"/>
                </a:solidFill>
                <a:latin typeface="+mn-lt"/>
                <a:cs typeface="Times New Roman"/>
              </a:rPr>
              <a:t>meaningless</a:t>
            </a:r>
            <a:r>
              <a:rPr lang="en-US" sz="3600" b="1" dirty="0">
                <a:solidFill>
                  <a:srgbClr val="FFFF00"/>
                </a:solidFill>
                <a:latin typeface="+mn-lt"/>
                <a:cs typeface="Times New Roman"/>
              </a:rPr>
              <a:t> </a:t>
            </a:r>
            <a:br>
              <a:rPr lang="en-US" sz="3600" b="1" dirty="0">
                <a:solidFill>
                  <a:srgbClr val="FFFF00"/>
                </a:solidFill>
                <a:latin typeface="+mn-lt"/>
                <a:cs typeface="Times New Roman"/>
              </a:rPr>
            </a:br>
            <a:r>
              <a:rPr lang="en-US" sz="3600" b="1" dirty="0">
                <a:solidFill>
                  <a:srgbClr val="FFFF00"/>
                </a:solidFill>
                <a:latin typeface="+mn-lt"/>
                <a:cs typeface="Times New Roman"/>
              </a:rPr>
              <a:t>   </a:t>
            </a:r>
            <a:r>
              <a:rPr lang="en-US" sz="3600" b="1" dirty="0">
                <a:solidFill>
                  <a:schemeClr val="bg1"/>
                </a:solidFill>
                <a:latin typeface="+mn-lt"/>
                <a:cs typeface="Times New Roman"/>
              </a:rPr>
              <a:t>Computer  Game</a:t>
            </a:r>
            <a:r>
              <a:rPr lang="en-US" sz="3600" b="1" dirty="0">
                <a:solidFill>
                  <a:srgbClr val="FF0000"/>
                </a:solidFill>
                <a:latin typeface="+mn-lt"/>
                <a:cs typeface="Times New Roman"/>
              </a:rPr>
              <a:t>/</a:t>
            </a:r>
            <a:r>
              <a:rPr lang="en-US" sz="3600" b="1" dirty="0">
                <a:solidFill>
                  <a:schemeClr val="bg1"/>
                </a:solidFill>
                <a:latin typeface="+mn-lt"/>
                <a:cs typeface="Times New Roman"/>
              </a:rPr>
              <a:t>TV Console </a:t>
            </a:r>
            <a:r>
              <a:rPr lang="en-US" sz="3600" b="1" dirty="0">
                <a:solidFill>
                  <a:srgbClr val="FF0000"/>
                </a:solidFill>
                <a:latin typeface="+mn-lt"/>
                <a:cs typeface="Times New Roman"/>
              </a:rPr>
              <a:t>Divide</a:t>
            </a:r>
          </a:p>
        </p:txBody>
      </p:sp>
      <p:sp>
        <p:nvSpPr>
          <p:cNvPr id="3" name="Content Placeholder 2"/>
          <p:cNvSpPr>
            <a:spLocks noGrp="1"/>
          </p:cNvSpPr>
          <p:nvPr>
            <p:ph sz="quarter" idx="10"/>
          </p:nvPr>
        </p:nvSpPr>
        <p:spPr>
          <a:xfrm>
            <a:off x="264688" y="1408134"/>
            <a:ext cx="8879312" cy="4582394"/>
          </a:xfrm>
        </p:spPr>
        <p:txBody>
          <a:bodyPr>
            <a:normAutofit/>
          </a:bodyPr>
          <a:lstStyle/>
          <a:p>
            <a:pPr>
              <a:lnSpc>
                <a:spcPct val="100000"/>
              </a:lnSpc>
            </a:pPr>
            <a:r>
              <a:rPr lang="en-US" dirty="0">
                <a:solidFill>
                  <a:srgbClr val="FFFFFF"/>
                </a:solidFill>
                <a:latin typeface="+mn-lt"/>
                <a:cs typeface="Lucida Console"/>
              </a:rPr>
              <a:t>Mattel argued its console was not based on ’507 but on computer prior art, Space War!</a:t>
            </a:r>
          </a:p>
          <a:p>
            <a:pPr>
              <a:lnSpc>
                <a:spcPct val="100000"/>
              </a:lnSpc>
            </a:pPr>
            <a:r>
              <a:rPr lang="en-US" dirty="0">
                <a:solidFill>
                  <a:srgbClr val="FFFFFF"/>
                </a:solidFill>
                <a:latin typeface="+mn-lt"/>
                <a:cs typeface="Lucida Console"/>
              </a:rPr>
              <a:t>Court noted PDP-1 was 6’ tall by 7’ wide, &amp; cost approximately $120K. Court found for Magnavox: </a:t>
            </a:r>
            <a:r>
              <a:rPr lang="en-US" i="1" dirty="0">
                <a:solidFill>
                  <a:srgbClr val="FFFFFF"/>
                </a:solidFill>
                <a:latin typeface="+mn-lt"/>
                <a:cs typeface="Lucida Console"/>
              </a:rPr>
              <a:t>“…it is clear from the evidence that </a:t>
            </a:r>
            <a:r>
              <a:rPr lang="en-US" i="1" dirty="0">
                <a:solidFill>
                  <a:srgbClr val="FFFF00"/>
                </a:solidFill>
                <a:latin typeface="+mn-lt"/>
                <a:cs typeface="Lucida Console"/>
              </a:rPr>
              <a:t>Mattel did not in fact follow the prior art but, instead, followed developments in the television game industry</a:t>
            </a:r>
            <a:r>
              <a:rPr lang="en-US" i="1" dirty="0">
                <a:solidFill>
                  <a:schemeClr val="bg1"/>
                </a:solidFill>
                <a:latin typeface="+mn-lt"/>
                <a:cs typeface="Lucida Console"/>
              </a:rPr>
              <a:t>, an industry which was created because of the work done at Sanders in developing the first television games and an industry which expanded and developed and become economically viable largely because of television games which followed the teachings of the ’507 Patent.”</a:t>
            </a:r>
            <a:r>
              <a:rPr lang="en-US" i="1" dirty="0">
                <a:latin typeface="+mn-lt"/>
                <a:cs typeface="Lucida Console"/>
              </a:rPr>
              <a:t> </a:t>
            </a:r>
          </a:p>
          <a:p>
            <a:endParaRPr lang="en-US" b="1" dirty="0">
              <a:solidFill>
                <a:srgbClr val="FF0000"/>
              </a:solidFill>
            </a:endParaRPr>
          </a:p>
          <a:p>
            <a:endParaRPr lang="en-US" dirty="0"/>
          </a:p>
        </p:txBody>
      </p:sp>
    </p:spTree>
    <p:extLst>
      <p:ext uri="{BB962C8B-B14F-4D97-AF65-F5344CB8AC3E}">
        <p14:creationId xmlns:p14="http://schemas.microsoft.com/office/powerpoint/2010/main" val="26946657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239938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3029427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2110"/>
            <a:ext cx="8229600" cy="1143000"/>
          </a:xfrm>
        </p:spPr>
        <p:txBody>
          <a:bodyPr>
            <a:normAutofit/>
          </a:bodyPr>
          <a:lstStyle/>
          <a:p>
            <a:r>
              <a:rPr lang="en-US" sz="4800" b="1" dirty="0">
                <a:solidFill>
                  <a:srgbClr val="FFFF00"/>
                </a:solidFill>
              </a:rPr>
              <a:t>Patents</a:t>
            </a:r>
          </a:p>
        </p:txBody>
      </p:sp>
      <p:sp>
        <p:nvSpPr>
          <p:cNvPr id="2" name="Content Placeholder 1"/>
          <p:cNvSpPr>
            <a:spLocks noGrp="1"/>
          </p:cNvSpPr>
          <p:nvPr>
            <p:ph idx="1"/>
          </p:nvPr>
        </p:nvSpPr>
        <p:spPr>
          <a:xfrm>
            <a:off x="457200" y="1552755"/>
            <a:ext cx="8229600" cy="4196788"/>
          </a:xfrm>
        </p:spPr>
        <p:txBody>
          <a:bodyPr>
            <a:normAutofit/>
          </a:bodyPr>
          <a:lstStyle/>
          <a:p>
            <a:pPr marL="0" indent="0">
              <a:lnSpc>
                <a:spcPct val="100000"/>
              </a:lnSpc>
              <a:buNone/>
            </a:pPr>
            <a:r>
              <a:rPr lang="en-US" sz="3600" b="1" dirty="0">
                <a:solidFill>
                  <a:srgbClr val="FFFF00"/>
                </a:solidFill>
              </a:rPr>
              <a:t>Now</a:t>
            </a:r>
            <a:r>
              <a:rPr lang="en-US" sz="3600" b="1" dirty="0">
                <a:solidFill>
                  <a:srgbClr val="FF0000"/>
                </a:solidFill>
              </a:rPr>
              <a:t>…</a:t>
            </a:r>
          </a:p>
          <a:p>
            <a:pPr>
              <a:lnSpc>
                <a:spcPct val="100000"/>
              </a:lnSpc>
            </a:pPr>
            <a:r>
              <a:rPr lang="en-US" sz="3600" dirty="0">
                <a:solidFill>
                  <a:srgbClr val="FFFF00"/>
                </a:solidFill>
              </a:rPr>
              <a:t>Requirements of patentability</a:t>
            </a:r>
            <a:r>
              <a:rPr lang="en-US" sz="3600" dirty="0">
                <a:solidFill>
                  <a:srgbClr val="FF0000"/>
                </a:solidFill>
              </a:rPr>
              <a:t>:</a:t>
            </a:r>
          </a:p>
          <a:p>
            <a:pPr lvl="1">
              <a:lnSpc>
                <a:spcPct val="100000"/>
              </a:lnSpc>
              <a:buFont typeface="Courier New" panose="02070309020205020404" pitchFamily="49" charset="0"/>
              <a:buChar char="o"/>
            </a:pPr>
            <a:r>
              <a:rPr lang="en-US" sz="3600" dirty="0">
                <a:solidFill>
                  <a:schemeClr val="bg1"/>
                </a:solidFill>
              </a:rPr>
              <a:t>Novelty</a:t>
            </a:r>
          </a:p>
          <a:p>
            <a:pPr lvl="1">
              <a:lnSpc>
                <a:spcPct val="100000"/>
              </a:lnSpc>
              <a:buFont typeface="Courier New" panose="02070309020205020404" pitchFamily="49" charset="0"/>
              <a:buChar char="o"/>
            </a:pPr>
            <a:r>
              <a:rPr lang="en-US" sz="3600" dirty="0">
                <a:solidFill>
                  <a:srgbClr val="FF0000"/>
                </a:solidFill>
              </a:rPr>
              <a:t>Non-obviousness</a:t>
            </a:r>
          </a:p>
          <a:p>
            <a:pPr lvl="1">
              <a:lnSpc>
                <a:spcPct val="100000"/>
              </a:lnSpc>
              <a:buFont typeface="Courier New" panose="02070309020205020404" pitchFamily="49" charset="0"/>
              <a:buChar char="o"/>
            </a:pPr>
            <a:r>
              <a:rPr lang="en-US" sz="3600" dirty="0">
                <a:solidFill>
                  <a:schemeClr val="bg1"/>
                </a:solidFill>
              </a:rPr>
              <a:t>Utility</a:t>
            </a:r>
          </a:p>
        </p:txBody>
      </p:sp>
      <p:sp>
        <p:nvSpPr>
          <p:cNvPr id="4" name="Slide Number Placeholder 3"/>
          <p:cNvSpPr>
            <a:spLocks noGrp="1"/>
          </p:cNvSpPr>
          <p:nvPr>
            <p:ph type="sldNum" sz="quarter" idx="12"/>
          </p:nvPr>
        </p:nvSpPr>
        <p:spPr/>
        <p:txBody>
          <a:bodyPr/>
          <a:lstStyle/>
          <a:p>
            <a:fld id="{600857A6-B069-5747-8C2C-4237D03FF20B}" type="slidenum">
              <a:rPr lang="en-US" smtClean="0"/>
              <a:t>104</a:t>
            </a:fld>
            <a:endParaRPr lang="en-US"/>
          </a:p>
        </p:txBody>
      </p:sp>
    </p:spTree>
    <p:extLst>
      <p:ext uri="{BB962C8B-B14F-4D97-AF65-F5344CB8AC3E}">
        <p14:creationId xmlns:p14="http://schemas.microsoft.com/office/powerpoint/2010/main" val="8368252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9396"/>
            <a:ext cx="8229600" cy="1130061"/>
          </a:xfrm>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2800" b="1" dirty="0">
                <a:solidFill>
                  <a:srgbClr val="FFFF00"/>
                </a:solidFill>
              </a:rPr>
              <a:t>Obviousness</a:t>
            </a:r>
          </a:p>
          <a:p>
            <a:pPr>
              <a:lnSpc>
                <a:spcPct val="100000"/>
              </a:lnSpc>
            </a:pPr>
            <a:r>
              <a:rPr lang="en-US" sz="2800" dirty="0">
                <a:solidFill>
                  <a:schemeClr val="bg1"/>
                </a:solidFill>
              </a:rPr>
              <a:t>Who is the </a:t>
            </a:r>
            <a:r>
              <a:rPr lang="en-US" sz="2800" dirty="0">
                <a:solidFill>
                  <a:srgbClr val="FFFF00"/>
                </a:solidFill>
              </a:rPr>
              <a:t>“</a:t>
            </a:r>
            <a:r>
              <a:rPr lang="en-US" sz="2800" dirty="0">
                <a:solidFill>
                  <a:srgbClr val="FF0000"/>
                </a:solidFill>
              </a:rPr>
              <a:t>Test Person</a:t>
            </a:r>
            <a:r>
              <a:rPr lang="en-US" sz="2800" dirty="0">
                <a:solidFill>
                  <a:srgbClr val="FFFF00"/>
                </a:solidFill>
              </a:rPr>
              <a:t>”</a:t>
            </a:r>
            <a:r>
              <a:rPr lang="en-US" sz="2800" dirty="0">
                <a:solidFill>
                  <a:schemeClr val="bg1"/>
                </a:solidFill>
              </a:rPr>
              <a:t>?</a:t>
            </a:r>
          </a:p>
          <a:p>
            <a:pPr>
              <a:lnSpc>
                <a:spcPct val="100000"/>
              </a:lnSpc>
              <a:buFont typeface="Courier New" panose="02070309020205020404" pitchFamily="49" charset="0"/>
              <a:buChar char="o"/>
            </a:pPr>
            <a:r>
              <a:rPr lang="en-US" sz="2800" dirty="0">
                <a:solidFill>
                  <a:srgbClr val="FFFF00"/>
                </a:solidFill>
              </a:rPr>
              <a:t>Unimaginative skilled technician</a:t>
            </a:r>
          </a:p>
          <a:p>
            <a:pPr>
              <a:lnSpc>
                <a:spcPct val="100000"/>
              </a:lnSpc>
            </a:pPr>
            <a:r>
              <a:rPr lang="en-US" sz="2800" dirty="0">
                <a:solidFill>
                  <a:srgbClr val="FF0000"/>
                </a:solidFill>
              </a:rPr>
              <a:t>Question to ask</a:t>
            </a:r>
            <a:r>
              <a:rPr lang="en-US" sz="2800" dirty="0">
                <a:solidFill>
                  <a:schemeClr val="bg1"/>
                </a:solidFill>
              </a:rPr>
              <a:t>:</a:t>
            </a:r>
          </a:p>
          <a:p>
            <a:pPr>
              <a:lnSpc>
                <a:spcPct val="100000"/>
              </a:lnSpc>
              <a:buFont typeface="Courier New" panose="02070309020205020404" pitchFamily="49" charset="0"/>
              <a:buChar char="o"/>
            </a:pPr>
            <a:r>
              <a:rPr lang="en-US" sz="2800" dirty="0">
                <a:solidFill>
                  <a:schemeClr val="bg1"/>
                </a:solidFill>
              </a:rPr>
              <a:t>Would the </a:t>
            </a:r>
            <a:r>
              <a:rPr lang="en-US" sz="2800" dirty="0">
                <a:solidFill>
                  <a:srgbClr val="FFFF00"/>
                </a:solidFill>
              </a:rPr>
              <a:t>person skilled in the relevant art and science</a:t>
            </a:r>
            <a:r>
              <a:rPr lang="en-US" sz="2800" dirty="0">
                <a:solidFill>
                  <a:schemeClr val="bg1"/>
                </a:solidFill>
              </a:rPr>
              <a:t>, based on their skill and knowledge </a:t>
            </a:r>
            <a:r>
              <a:rPr lang="en-US" sz="2800" dirty="0">
                <a:solidFill>
                  <a:srgbClr val="FF0000"/>
                </a:solidFill>
              </a:rPr>
              <a:t>but without a scintilla of imagination</a:t>
            </a:r>
            <a:r>
              <a:rPr lang="en-US" sz="2800" dirty="0">
                <a:solidFill>
                  <a:schemeClr val="bg1"/>
                </a:solidFill>
              </a:rPr>
              <a:t>, </a:t>
            </a:r>
            <a:r>
              <a:rPr lang="en-US" sz="2800" dirty="0">
                <a:solidFill>
                  <a:srgbClr val="FFFF00"/>
                </a:solidFill>
              </a:rPr>
              <a:t>have been led to this invention</a:t>
            </a:r>
            <a:r>
              <a:rPr lang="en-US" sz="2800"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105</a:t>
            </a:fld>
            <a:endParaRPr lang="en-US"/>
          </a:p>
        </p:txBody>
      </p:sp>
    </p:spTree>
    <p:extLst>
      <p:ext uri="{BB962C8B-B14F-4D97-AF65-F5344CB8AC3E}">
        <p14:creationId xmlns:p14="http://schemas.microsoft.com/office/powerpoint/2010/main" val="9085054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1121"/>
            <a:ext cx="8229600" cy="1143000"/>
          </a:xfrm>
        </p:spPr>
        <p:txBody>
          <a:bodyPr>
            <a:normAutofit/>
          </a:bodyPr>
          <a:lstStyle/>
          <a:p>
            <a:r>
              <a:rPr lang="en-US" sz="4800" b="1" dirty="0">
                <a:solidFill>
                  <a:srgbClr val="FFFF00"/>
                </a:solidFill>
              </a:rPr>
              <a:t>Patents</a:t>
            </a:r>
          </a:p>
        </p:txBody>
      </p:sp>
      <p:sp>
        <p:nvSpPr>
          <p:cNvPr id="2" name="Content Placeholder 1"/>
          <p:cNvSpPr>
            <a:spLocks noGrp="1"/>
          </p:cNvSpPr>
          <p:nvPr>
            <p:ph idx="1"/>
          </p:nvPr>
        </p:nvSpPr>
        <p:spPr>
          <a:xfrm>
            <a:off x="457200" y="1613139"/>
            <a:ext cx="8229600" cy="4136403"/>
          </a:xfrm>
        </p:spPr>
        <p:txBody>
          <a:bodyPr>
            <a:normAutofit/>
          </a:bodyPr>
          <a:lstStyle/>
          <a:p>
            <a:pPr marL="0" indent="0">
              <a:lnSpc>
                <a:spcPct val="100000"/>
              </a:lnSpc>
              <a:buNone/>
            </a:pPr>
            <a:r>
              <a:rPr lang="en-US" sz="3600" b="1" dirty="0">
                <a:solidFill>
                  <a:srgbClr val="92D050"/>
                </a:solidFill>
              </a:rPr>
              <a:t>Novelty</a:t>
            </a:r>
            <a:r>
              <a:rPr lang="en-US" sz="3600" b="1" dirty="0">
                <a:solidFill>
                  <a:schemeClr val="bg1"/>
                </a:solidFill>
              </a:rPr>
              <a:t> and </a:t>
            </a:r>
            <a:r>
              <a:rPr lang="en-US" sz="3600" b="1" dirty="0">
                <a:solidFill>
                  <a:srgbClr val="FFFF00"/>
                </a:solidFill>
              </a:rPr>
              <a:t>obviousness</a:t>
            </a:r>
            <a:r>
              <a:rPr lang="en-US" sz="3600" b="1" dirty="0">
                <a:solidFill>
                  <a:schemeClr val="bg1"/>
                </a:solidFill>
              </a:rPr>
              <a:t>, </a:t>
            </a:r>
            <a:r>
              <a:rPr lang="en-US" sz="3600" b="1" dirty="0">
                <a:solidFill>
                  <a:srgbClr val="FF0000"/>
                </a:solidFill>
              </a:rPr>
              <a:t>distinguished</a:t>
            </a:r>
          </a:p>
          <a:p>
            <a:pPr>
              <a:lnSpc>
                <a:spcPct val="100000"/>
              </a:lnSpc>
            </a:pPr>
            <a:r>
              <a:rPr lang="en-US" sz="3600" dirty="0">
                <a:solidFill>
                  <a:srgbClr val="92D050"/>
                </a:solidFill>
              </a:rPr>
              <a:t>Novelty</a:t>
            </a:r>
            <a:r>
              <a:rPr lang="en-US" sz="3600" dirty="0">
                <a:solidFill>
                  <a:schemeClr val="bg1"/>
                </a:solidFill>
              </a:rPr>
              <a:t>: </a:t>
            </a:r>
            <a:r>
              <a:rPr lang="en-US" sz="3600" dirty="0">
                <a:solidFill>
                  <a:srgbClr val="FF0000"/>
                </a:solidFill>
              </a:rPr>
              <a:t>Can</a:t>
            </a:r>
            <a:r>
              <a:rPr lang="en-US" sz="3600" dirty="0">
                <a:solidFill>
                  <a:schemeClr val="bg1"/>
                </a:solidFill>
              </a:rPr>
              <a:t>’</a:t>
            </a:r>
            <a:r>
              <a:rPr lang="en-US" sz="3600" dirty="0">
                <a:solidFill>
                  <a:srgbClr val="FF0000"/>
                </a:solidFill>
              </a:rPr>
              <a:t>t</a:t>
            </a:r>
            <a:r>
              <a:rPr lang="en-US" sz="3600" dirty="0">
                <a:solidFill>
                  <a:schemeClr val="bg1"/>
                </a:solidFill>
              </a:rPr>
              <a:t> “</a:t>
            </a:r>
            <a:r>
              <a:rPr lang="en-US" sz="3600" dirty="0">
                <a:solidFill>
                  <a:srgbClr val="FF0000"/>
                </a:solidFill>
              </a:rPr>
              <a:t>mosaic</a:t>
            </a:r>
            <a:r>
              <a:rPr lang="en-US" sz="3600" dirty="0">
                <a:solidFill>
                  <a:schemeClr val="bg1"/>
                </a:solidFill>
              </a:rPr>
              <a:t>”</a:t>
            </a:r>
          </a:p>
          <a:p>
            <a:pPr>
              <a:lnSpc>
                <a:spcPct val="100000"/>
              </a:lnSpc>
            </a:pPr>
            <a:r>
              <a:rPr lang="en-US" sz="3600" dirty="0">
                <a:solidFill>
                  <a:srgbClr val="FFFF00"/>
                </a:solidFill>
              </a:rPr>
              <a:t>Obviousness</a:t>
            </a:r>
            <a:r>
              <a:rPr lang="en-US" sz="3600" dirty="0">
                <a:solidFill>
                  <a:schemeClr val="bg1"/>
                </a:solidFill>
              </a:rPr>
              <a:t>: </a:t>
            </a:r>
            <a:r>
              <a:rPr lang="en-US" sz="3600" dirty="0">
                <a:solidFill>
                  <a:srgbClr val="FFFF00"/>
                </a:solidFill>
              </a:rPr>
              <a:t>Could the unimaginative skilled person have taken all of the pieces </a:t>
            </a:r>
            <a:r>
              <a:rPr lang="en-US" sz="3600" dirty="0">
                <a:solidFill>
                  <a:srgbClr val="FF0000"/>
                </a:solidFill>
              </a:rPr>
              <a:t>and</a:t>
            </a:r>
            <a:r>
              <a:rPr lang="en-US" sz="3600" dirty="0">
                <a:solidFill>
                  <a:schemeClr val="bg1"/>
                </a:solidFill>
              </a:rPr>
              <a:t>, using reasonable deduction, have </a:t>
            </a:r>
            <a:r>
              <a:rPr lang="en-US" sz="3600" dirty="0">
                <a:solidFill>
                  <a:srgbClr val="FFFF00"/>
                </a:solidFill>
              </a:rPr>
              <a:t>arrived at this invention</a:t>
            </a:r>
            <a:r>
              <a:rPr lang="en-US" sz="3600" dirty="0">
                <a:solidFill>
                  <a:schemeClr val="bg1"/>
                </a:solidFill>
              </a:rPr>
              <a:t>?</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106</a:t>
            </a:fld>
            <a:endParaRPr lang="en-US"/>
          </a:p>
        </p:txBody>
      </p:sp>
    </p:spTree>
    <p:extLst>
      <p:ext uri="{BB962C8B-B14F-4D97-AF65-F5344CB8AC3E}">
        <p14:creationId xmlns:p14="http://schemas.microsoft.com/office/powerpoint/2010/main" val="36039990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0551" y="86265"/>
            <a:ext cx="8376249" cy="741872"/>
          </a:xfrm>
        </p:spPr>
        <p:txBody>
          <a:bodyPr>
            <a:normAutofit fontScale="90000"/>
          </a:bodyPr>
          <a:lstStyle/>
          <a:p>
            <a:r>
              <a:rPr lang="en-US" b="1" dirty="0">
                <a:solidFill>
                  <a:srgbClr val="FFFF00"/>
                </a:solidFill>
              </a:rPr>
              <a:t>Patents</a:t>
            </a:r>
          </a:p>
        </p:txBody>
      </p:sp>
      <p:sp>
        <p:nvSpPr>
          <p:cNvPr id="2" name="Content Placeholder 1"/>
          <p:cNvSpPr>
            <a:spLocks noGrp="1"/>
          </p:cNvSpPr>
          <p:nvPr>
            <p:ph idx="1"/>
          </p:nvPr>
        </p:nvSpPr>
        <p:spPr>
          <a:xfrm>
            <a:off x="310551" y="828137"/>
            <a:ext cx="8729931" cy="5193101"/>
          </a:xfrm>
        </p:spPr>
        <p:txBody>
          <a:bodyPr>
            <a:noAutofit/>
          </a:bodyPr>
          <a:lstStyle/>
          <a:p>
            <a:pPr marL="0" indent="0">
              <a:lnSpc>
                <a:spcPct val="100000"/>
              </a:lnSpc>
              <a:buNone/>
            </a:pPr>
            <a:r>
              <a:rPr lang="en-US" sz="2400" b="1" dirty="0">
                <a:solidFill>
                  <a:srgbClr val="FF0000"/>
                </a:solidFill>
              </a:rPr>
              <a:t>Obviousness inquiry </a:t>
            </a:r>
            <a:r>
              <a:rPr lang="en-US" sz="2400" dirty="0">
                <a:solidFill>
                  <a:schemeClr val="bg1"/>
                </a:solidFill>
              </a:rPr>
              <a:t>(</a:t>
            </a:r>
            <a:r>
              <a:rPr lang="en-US" sz="2400" dirty="0" err="1">
                <a:solidFill>
                  <a:schemeClr val="bg1"/>
                </a:solidFill>
              </a:rPr>
              <a:t>para</a:t>
            </a:r>
            <a:r>
              <a:rPr lang="en-US" sz="2400" dirty="0">
                <a:solidFill>
                  <a:schemeClr val="bg1"/>
                </a:solidFill>
              </a:rPr>
              <a:t>. 67, </a:t>
            </a:r>
            <a:r>
              <a:rPr lang="en-US" sz="2400" i="1" dirty="0" err="1">
                <a:solidFill>
                  <a:srgbClr val="00B0F0"/>
                </a:solidFill>
              </a:rPr>
              <a:t>Apotex</a:t>
            </a:r>
            <a:r>
              <a:rPr lang="en-US" sz="2400" i="1" dirty="0">
                <a:solidFill>
                  <a:schemeClr val="bg1"/>
                </a:solidFill>
              </a:rPr>
              <a:t>)</a:t>
            </a:r>
            <a:r>
              <a:rPr lang="en-US" sz="2400" dirty="0">
                <a:solidFill>
                  <a:schemeClr val="bg1"/>
                </a:solidFill>
              </a:rPr>
              <a:t>:</a:t>
            </a:r>
          </a:p>
          <a:p>
            <a:pPr marL="457200" indent="-457200">
              <a:lnSpc>
                <a:spcPct val="100000"/>
              </a:lnSpc>
              <a:buFont typeface="+mj-lt"/>
              <a:buAutoNum type="arabicPeriod"/>
            </a:pPr>
            <a:r>
              <a:rPr lang="en-US" sz="2400" dirty="0">
                <a:solidFill>
                  <a:schemeClr val="bg1"/>
                </a:solidFill>
              </a:rPr>
              <a:t>(a) Identify the notional ‘</a:t>
            </a:r>
            <a:r>
              <a:rPr lang="en-US" sz="2400" dirty="0">
                <a:solidFill>
                  <a:srgbClr val="FFFF00"/>
                </a:solidFill>
              </a:rPr>
              <a:t>person skilled in the art</a:t>
            </a:r>
            <a:r>
              <a:rPr lang="en-US" sz="2400" dirty="0">
                <a:solidFill>
                  <a:schemeClr val="bg1"/>
                </a:solidFill>
              </a:rPr>
              <a:t>’</a:t>
            </a:r>
          </a:p>
          <a:p>
            <a:pPr marL="0" indent="0">
              <a:lnSpc>
                <a:spcPct val="100000"/>
              </a:lnSpc>
              <a:buNone/>
            </a:pPr>
            <a:r>
              <a:rPr lang="en-US" sz="2400" dirty="0">
                <a:solidFill>
                  <a:schemeClr val="bg1"/>
                </a:solidFill>
              </a:rPr>
              <a:t>       (b) Identify the </a:t>
            </a:r>
            <a:r>
              <a:rPr lang="en-US" sz="2400" dirty="0">
                <a:solidFill>
                  <a:srgbClr val="FFFF00"/>
                </a:solidFill>
              </a:rPr>
              <a:t>relevant common general knowledge </a:t>
            </a:r>
            <a:r>
              <a:rPr lang="en-US" sz="2400" dirty="0">
                <a:solidFill>
                  <a:schemeClr val="bg1"/>
                </a:solidFill>
              </a:rPr>
              <a:t>of that   person</a:t>
            </a:r>
          </a:p>
          <a:p>
            <a:pPr marL="457200" indent="-457200">
              <a:lnSpc>
                <a:spcPct val="100000"/>
              </a:lnSpc>
              <a:buFont typeface="+mj-lt"/>
              <a:buAutoNum type="arabicPeriod" startAt="2"/>
            </a:pPr>
            <a:r>
              <a:rPr lang="en-US" sz="2400" dirty="0">
                <a:solidFill>
                  <a:schemeClr val="bg1"/>
                </a:solidFill>
              </a:rPr>
              <a:t>Identify the </a:t>
            </a:r>
            <a:r>
              <a:rPr lang="en-US" sz="2400" dirty="0">
                <a:solidFill>
                  <a:srgbClr val="FFFF00"/>
                </a:solidFill>
              </a:rPr>
              <a:t>inventive concept</a:t>
            </a:r>
            <a:r>
              <a:rPr lang="en-US" sz="2400" dirty="0">
                <a:solidFill>
                  <a:schemeClr val="bg1"/>
                </a:solidFill>
              </a:rPr>
              <a:t> of the claim in question or construe it</a:t>
            </a:r>
          </a:p>
          <a:p>
            <a:pPr marL="457200" indent="-457200">
              <a:lnSpc>
                <a:spcPct val="100000"/>
              </a:lnSpc>
              <a:buFont typeface="+mj-lt"/>
              <a:buAutoNum type="arabicPeriod" startAt="2"/>
            </a:pPr>
            <a:r>
              <a:rPr lang="en-US" sz="2400" dirty="0">
                <a:solidFill>
                  <a:srgbClr val="FF0000"/>
                </a:solidFill>
              </a:rPr>
              <a:t> Identify </a:t>
            </a:r>
            <a:r>
              <a:rPr lang="en-US" sz="2400" dirty="0">
                <a:solidFill>
                  <a:schemeClr val="bg1"/>
                </a:solidFill>
              </a:rPr>
              <a:t>what, if any, </a:t>
            </a:r>
            <a:r>
              <a:rPr lang="en-US" sz="2400" dirty="0">
                <a:solidFill>
                  <a:srgbClr val="FFFF00"/>
                </a:solidFill>
              </a:rPr>
              <a:t>differences between the matter cited as forming part of the ‘state of the art’ and the inventive concept of the claim as construed</a:t>
            </a:r>
          </a:p>
          <a:p>
            <a:pPr marL="457200" indent="-457200">
              <a:lnSpc>
                <a:spcPct val="100000"/>
              </a:lnSpc>
              <a:buFont typeface="+mj-lt"/>
              <a:buAutoNum type="arabicPeriod" startAt="2"/>
            </a:pPr>
            <a:r>
              <a:rPr lang="en-CA" sz="2400" dirty="0">
                <a:solidFill>
                  <a:schemeClr val="bg1"/>
                </a:solidFill>
              </a:rPr>
              <a:t>Viewed without any knowledge of the alleged invention as claimed, </a:t>
            </a:r>
            <a:r>
              <a:rPr lang="en-CA" sz="2400" dirty="0">
                <a:solidFill>
                  <a:srgbClr val="FF0000"/>
                </a:solidFill>
              </a:rPr>
              <a:t>do those differences constitute steps which would have been obvious to the person skilled </a:t>
            </a:r>
            <a:r>
              <a:rPr lang="en-CA" sz="2400" dirty="0">
                <a:solidFill>
                  <a:schemeClr val="bg1"/>
                </a:solidFill>
              </a:rPr>
              <a:t>in the art or do they require any degree of invention? </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107</a:t>
            </a:fld>
            <a:endParaRPr lang="en-US"/>
          </a:p>
        </p:txBody>
      </p:sp>
    </p:spTree>
    <p:extLst>
      <p:ext uri="{BB962C8B-B14F-4D97-AF65-F5344CB8AC3E}">
        <p14:creationId xmlns:p14="http://schemas.microsoft.com/office/powerpoint/2010/main" val="31442829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2110"/>
            <a:ext cx="8229600" cy="1143000"/>
          </a:xfrm>
        </p:spPr>
        <p:txBody>
          <a:bodyPr>
            <a:normAutofit/>
          </a:bodyPr>
          <a:lstStyle/>
          <a:p>
            <a:r>
              <a:rPr lang="en-US" sz="4800" b="1" dirty="0">
                <a:solidFill>
                  <a:srgbClr val="FFFF00"/>
                </a:solidFill>
              </a:rPr>
              <a:t>Patents</a:t>
            </a:r>
          </a:p>
        </p:txBody>
      </p:sp>
      <p:sp>
        <p:nvSpPr>
          <p:cNvPr id="2" name="Content Placeholder 1"/>
          <p:cNvSpPr>
            <a:spLocks noGrp="1"/>
          </p:cNvSpPr>
          <p:nvPr>
            <p:ph idx="1"/>
          </p:nvPr>
        </p:nvSpPr>
        <p:spPr>
          <a:xfrm>
            <a:off x="457200" y="1552755"/>
            <a:ext cx="8229600" cy="4196788"/>
          </a:xfrm>
        </p:spPr>
        <p:txBody>
          <a:bodyPr>
            <a:normAutofit/>
          </a:bodyPr>
          <a:lstStyle/>
          <a:p>
            <a:pPr marL="0" indent="0">
              <a:lnSpc>
                <a:spcPct val="100000"/>
              </a:lnSpc>
              <a:buNone/>
            </a:pPr>
            <a:r>
              <a:rPr lang="en-US" sz="3600" b="1" dirty="0">
                <a:solidFill>
                  <a:srgbClr val="FFFF00"/>
                </a:solidFill>
              </a:rPr>
              <a:t>Next</a:t>
            </a:r>
            <a:r>
              <a:rPr lang="en-US" sz="3600" b="1" dirty="0">
                <a:solidFill>
                  <a:srgbClr val="FF0000"/>
                </a:solidFill>
              </a:rPr>
              <a:t>…</a:t>
            </a:r>
          </a:p>
          <a:p>
            <a:pPr>
              <a:lnSpc>
                <a:spcPct val="100000"/>
              </a:lnSpc>
            </a:pPr>
            <a:r>
              <a:rPr lang="en-US" sz="3600" dirty="0">
                <a:solidFill>
                  <a:srgbClr val="FFFF00"/>
                </a:solidFill>
              </a:rPr>
              <a:t>Requirements of patentability</a:t>
            </a:r>
            <a:r>
              <a:rPr lang="en-US" sz="3600" dirty="0">
                <a:solidFill>
                  <a:srgbClr val="FF0000"/>
                </a:solidFill>
              </a:rPr>
              <a:t>:</a:t>
            </a:r>
          </a:p>
          <a:p>
            <a:pPr lvl="1">
              <a:lnSpc>
                <a:spcPct val="100000"/>
              </a:lnSpc>
            </a:pPr>
            <a:r>
              <a:rPr lang="en-US" sz="3600" dirty="0">
                <a:solidFill>
                  <a:schemeClr val="bg1"/>
                </a:solidFill>
              </a:rPr>
              <a:t>Novelty</a:t>
            </a:r>
          </a:p>
          <a:p>
            <a:pPr lvl="1">
              <a:lnSpc>
                <a:spcPct val="100000"/>
              </a:lnSpc>
            </a:pPr>
            <a:r>
              <a:rPr lang="en-US" sz="3600" dirty="0">
                <a:solidFill>
                  <a:schemeClr val="bg1"/>
                </a:solidFill>
              </a:rPr>
              <a:t>Non-obviousness</a:t>
            </a:r>
          </a:p>
          <a:p>
            <a:pPr lvl="1">
              <a:lnSpc>
                <a:spcPct val="100000"/>
              </a:lnSpc>
            </a:pPr>
            <a:r>
              <a:rPr lang="en-US" sz="3600" dirty="0">
                <a:solidFill>
                  <a:srgbClr val="FF0000"/>
                </a:solidFill>
              </a:rPr>
              <a:t>Utility</a:t>
            </a:r>
          </a:p>
        </p:txBody>
      </p:sp>
      <p:sp>
        <p:nvSpPr>
          <p:cNvPr id="4" name="Slide Number Placeholder 3"/>
          <p:cNvSpPr>
            <a:spLocks noGrp="1"/>
          </p:cNvSpPr>
          <p:nvPr>
            <p:ph type="sldNum" sz="quarter" idx="12"/>
          </p:nvPr>
        </p:nvSpPr>
        <p:spPr/>
        <p:txBody>
          <a:bodyPr/>
          <a:lstStyle/>
          <a:p>
            <a:fld id="{600857A6-B069-5747-8C2C-4237D03FF20B}" type="slidenum">
              <a:rPr lang="en-US" smtClean="0"/>
              <a:t>108</a:t>
            </a:fld>
            <a:endParaRPr lang="en-US"/>
          </a:p>
        </p:txBody>
      </p:sp>
    </p:spTree>
    <p:extLst>
      <p:ext uri="{BB962C8B-B14F-4D97-AF65-F5344CB8AC3E}">
        <p14:creationId xmlns:p14="http://schemas.microsoft.com/office/powerpoint/2010/main" val="23292184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9396"/>
            <a:ext cx="8229600" cy="1130061"/>
          </a:xfrm>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2800" b="1" dirty="0">
                <a:solidFill>
                  <a:srgbClr val="FFFF00"/>
                </a:solidFill>
              </a:rPr>
              <a:t>Utility</a:t>
            </a:r>
          </a:p>
          <a:p>
            <a:pPr>
              <a:lnSpc>
                <a:spcPct val="100000"/>
              </a:lnSpc>
            </a:pPr>
            <a:r>
              <a:rPr lang="en-CA" sz="2800" dirty="0">
                <a:solidFill>
                  <a:schemeClr val="bg1"/>
                </a:solidFill>
              </a:rPr>
              <a:t>An </a:t>
            </a:r>
            <a:r>
              <a:rPr lang="en-CA" sz="2800" dirty="0">
                <a:solidFill>
                  <a:srgbClr val="FF0000"/>
                </a:solidFill>
              </a:rPr>
              <a:t>invention must be useful </a:t>
            </a:r>
            <a:r>
              <a:rPr lang="en-CA" sz="2800" dirty="0">
                <a:solidFill>
                  <a:schemeClr val="bg1"/>
                </a:solidFill>
              </a:rPr>
              <a:t>to be patented. There is </a:t>
            </a:r>
            <a:r>
              <a:rPr lang="en-CA" sz="2800" dirty="0">
                <a:solidFill>
                  <a:srgbClr val="FFFF00"/>
                </a:solidFill>
              </a:rPr>
              <a:t>no definition of “utility” in the </a:t>
            </a:r>
            <a:r>
              <a:rPr lang="en-CA" sz="2800" i="1" dirty="0">
                <a:solidFill>
                  <a:schemeClr val="bg1"/>
                </a:solidFill>
              </a:rPr>
              <a:t>Patent Act</a:t>
            </a:r>
            <a:r>
              <a:rPr lang="en-CA" sz="2800" dirty="0">
                <a:solidFill>
                  <a:schemeClr val="bg1"/>
                </a:solidFill>
              </a:rPr>
              <a:t>.</a:t>
            </a:r>
          </a:p>
          <a:p>
            <a:pPr>
              <a:lnSpc>
                <a:spcPct val="100000"/>
              </a:lnSpc>
            </a:pPr>
            <a:r>
              <a:rPr lang="en-CA" sz="2800" i="1" dirty="0">
                <a:solidFill>
                  <a:srgbClr val="00B0F0"/>
                </a:solidFill>
              </a:rPr>
              <a:t>Teva Canada Ltd v. Pfizer Canada Inc</a:t>
            </a:r>
            <a:r>
              <a:rPr lang="en-CA" sz="2800" dirty="0">
                <a:solidFill>
                  <a:schemeClr val="bg1"/>
                </a:solidFill>
              </a:rPr>
              <a:t>, 2012 SCC 60 at para 38, the Supreme Court of Canada stated </a:t>
            </a:r>
            <a:r>
              <a:rPr lang="en-CA" sz="2800" i="1" dirty="0">
                <a:solidFill>
                  <a:schemeClr val="bg1"/>
                </a:solidFill>
              </a:rPr>
              <a:t>“</a:t>
            </a:r>
            <a:r>
              <a:rPr lang="en-CA" sz="2800" i="1" dirty="0">
                <a:solidFill>
                  <a:srgbClr val="FFFF00"/>
                </a:solidFill>
              </a:rPr>
              <a:t>all that is required to meet the utility requirement </a:t>
            </a:r>
            <a:r>
              <a:rPr lang="en-CA" sz="2800" i="1" dirty="0">
                <a:solidFill>
                  <a:schemeClr val="bg1"/>
                </a:solidFill>
              </a:rPr>
              <a:t>in s. 2 </a:t>
            </a:r>
            <a:r>
              <a:rPr lang="en-CA" sz="2800" i="1" dirty="0">
                <a:solidFill>
                  <a:srgbClr val="FFFF00"/>
                </a:solidFill>
              </a:rPr>
              <a:t>is that the invention </a:t>
            </a:r>
            <a:r>
              <a:rPr lang="en-CA" sz="2800" i="1" dirty="0">
                <a:solidFill>
                  <a:schemeClr val="bg1"/>
                </a:solidFill>
              </a:rPr>
              <a:t>described in the patent </a:t>
            </a:r>
            <a:r>
              <a:rPr lang="en-CA" sz="2800" i="1" dirty="0">
                <a:solidFill>
                  <a:srgbClr val="FFFF00"/>
                </a:solidFill>
              </a:rPr>
              <a:t>do what the patent says it will do</a:t>
            </a:r>
            <a:r>
              <a:rPr lang="en-CA" sz="2800" i="1" dirty="0">
                <a:solidFill>
                  <a:schemeClr val="bg1"/>
                </a:solidFill>
              </a:rPr>
              <a:t>, that is, that the promise of the invention be fulfilled.”</a:t>
            </a:r>
            <a:endParaRPr lang="en-US" sz="28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109</a:t>
            </a:fld>
            <a:endParaRPr lang="en-US"/>
          </a:p>
        </p:txBody>
      </p:sp>
    </p:spTree>
    <p:extLst>
      <p:ext uri="{BB962C8B-B14F-4D97-AF65-F5344CB8AC3E}">
        <p14:creationId xmlns:p14="http://schemas.microsoft.com/office/powerpoint/2010/main" val="347569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DDA1-10F0-0549-9717-1480E2A9FE3B}"/>
              </a:ext>
            </a:extLst>
          </p:cNvPr>
          <p:cNvSpPr>
            <a:spLocks noGrp="1"/>
          </p:cNvSpPr>
          <p:nvPr>
            <p:ph type="title"/>
          </p:nvPr>
        </p:nvSpPr>
        <p:spPr>
          <a:xfrm>
            <a:off x="457200" y="139306"/>
            <a:ext cx="8229600" cy="1016000"/>
          </a:xfrm>
        </p:spPr>
        <p:txBody>
          <a:bodyPr>
            <a:normAutofit/>
          </a:bodyPr>
          <a:lstStyle/>
          <a:p>
            <a:pPr algn="ctr"/>
            <a:r>
              <a:rPr lang="en-US" dirty="0">
                <a:solidFill>
                  <a:schemeClr val="bg1"/>
                </a:solidFill>
              </a:rPr>
              <a:t>Last years audio</a:t>
            </a:r>
            <a:r>
              <a:rPr lang="en-US" dirty="0">
                <a:solidFill>
                  <a:srgbClr val="FF0000"/>
                </a:solidFill>
              </a:rPr>
              <a:t>-</a:t>
            </a:r>
            <a:r>
              <a:rPr lang="en-US" dirty="0">
                <a:solidFill>
                  <a:schemeClr val="bg1"/>
                </a:solidFill>
              </a:rPr>
              <a:t>slides </a:t>
            </a:r>
            <a:r>
              <a:rPr lang="en-US" dirty="0">
                <a:solidFill>
                  <a:srgbClr val="FF0000"/>
                </a:solidFill>
              </a:rPr>
              <a:t>on</a:t>
            </a:r>
            <a:r>
              <a:rPr lang="en-US" dirty="0">
                <a:solidFill>
                  <a:schemeClr val="bg1"/>
                </a:solidFill>
              </a:rPr>
              <a:t> </a:t>
            </a:r>
            <a:r>
              <a:rPr lang="en-US" dirty="0">
                <a:solidFill>
                  <a:srgbClr val="FFFF00"/>
                </a:solidFill>
              </a:rPr>
              <a:t>UBC Canvas</a:t>
            </a:r>
          </a:p>
        </p:txBody>
      </p:sp>
      <p:pic>
        <p:nvPicPr>
          <p:cNvPr id="4" name="Picture 3">
            <a:extLst>
              <a:ext uri="{FF2B5EF4-FFF2-40B4-BE49-F238E27FC236}">
                <a16:creationId xmlns:a16="http://schemas.microsoft.com/office/drawing/2014/main" id="{C753E2D0-842A-A14C-82C5-945CCEABBB96}"/>
              </a:ext>
            </a:extLst>
          </p:cNvPr>
          <p:cNvPicPr>
            <a:picLocks noChangeAspect="1"/>
          </p:cNvPicPr>
          <p:nvPr/>
        </p:nvPicPr>
        <p:blipFill>
          <a:blip r:embed="rId2"/>
          <a:stretch>
            <a:fillRect/>
          </a:stretch>
        </p:blipFill>
        <p:spPr>
          <a:xfrm>
            <a:off x="557742" y="2042382"/>
            <a:ext cx="3689260" cy="2773236"/>
          </a:xfrm>
          <a:prstGeom prst="rect">
            <a:avLst/>
          </a:prstGeom>
        </p:spPr>
      </p:pic>
      <p:pic>
        <p:nvPicPr>
          <p:cNvPr id="6" name="Picture 5">
            <a:extLst>
              <a:ext uri="{FF2B5EF4-FFF2-40B4-BE49-F238E27FC236}">
                <a16:creationId xmlns:a16="http://schemas.microsoft.com/office/drawing/2014/main" id="{4CEDDCFC-7F44-394E-BC38-4FEDF18D4522}"/>
              </a:ext>
            </a:extLst>
          </p:cNvPr>
          <p:cNvPicPr>
            <a:picLocks noChangeAspect="1"/>
          </p:cNvPicPr>
          <p:nvPr/>
        </p:nvPicPr>
        <p:blipFill>
          <a:blip r:embed="rId3"/>
          <a:stretch>
            <a:fillRect/>
          </a:stretch>
        </p:blipFill>
        <p:spPr>
          <a:xfrm>
            <a:off x="4897000" y="2013594"/>
            <a:ext cx="3789801" cy="2830812"/>
          </a:xfrm>
          <a:prstGeom prst="rect">
            <a:avLst/>
          </a:prstGeom>
        </p:spPr>
      </p:pic>
    </p:spTree>
    <p:extLst>
      <p:ext uri="{BB962C8B-B14F-4D97-AF65-F5344CB8AC3E}">
        <p14:creationId xmlns:p14="http://schemas.microsoft.com/office/powerpoint/2010/main" val="3138651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8443" y="129397"/>
            <a:ext cx="8518357" cy="616562"/>
          </a:xfrm>
        </p:spPr>
        <p:txBody>
          <a:bodyPr>
            <a:normAutofit fontScale="90000"/>
          </a:bodyPr>
          <a:lstStyle/>
          <a:p>
            <a:r>
              <a:rPr lang="en-US" b="1" dirty="0">
                <a:solidFill>
                  <a:srgbClr val="FFFF00"/>
                </a:solidFill>
              </a:rPr>
              <a:t>Patents</a:t>
            </a:r>
          </a:p>
        </p:txBody>
      </p:sp>
      <p:sp>
        <p:nvSpPr>
          <p:cNvPr id="2" name="Content Placeholder 1"/>
          <p:cNvSpPr>
            <a:spLocks noGrp="1"/>
          </p:cNvSpPr>
          <p:nvPr>
            <p:ph idx="1"/>
          </p:nvPr>
        </p:nvSpPr>
        <p:spPr>
          <a:xfrm>
            <a:off x="168443" y="745959"/>
            <a:ext cx="8891336" cy="5221704"/>
          </a:xfrm>
        </p:spPr>
        <p:txBody>
          <a:bodyPr>
            <a:noAutofit/>
          </a:bodyPr>
          <a:lstStyle/>
          <a:p>
            <a:pPr marL="0" indent="0">
              <a:lnSpc>
                <a:spcPct val="100000"/>
              </a:lnSpc>
              <a:buNone/>
            </a:pPr>
            <a:r>
              <a:rPr lang="en-US" b="1" dirty="0">
                <a:solidFill>
                  <a:srgbClr val="FFFF00"/>
                </a:solidFill>
              </a:rPr>
              <a:t>Utility</a:t>
            </a:r>
          </a:p>
          <a:p>
            <a:pPr marL="0" indent="0">
              <a:lnSpc>
                <a:spcPct val="100000"/>
              </a:lnSpc>
              <a:buNone/>
            </a:pPr>
            <a:r>
              <a:rPr lang="en-CA" i="1" dirty="0" err="1">
                <a:solidFill>
                  <a:srgbClr val="00B0F0"/>
                </a:solidFill>
              </a:rPr>
              <a:t>Laboratoires</a:t>
            </a:r>
            <a:r>
              <a:rPr lang="en-CA" i="1" dirty="0">
                <a:solidFill>
                  <a:srgbClr val="00B0F0"/>
                </a:solidFill>
              </a:rPr>
              <a:t> </a:t>
            </a:r>
            <a:r>
              <a:rPr lang="en-CA" i="1" dirty="0" err="1">
                <a:solidFill>
                  <a:srgbClr val="00B0F0"/>
                </a:solidFill>
              </a:rPr>
              <a:t>Servier</a:t>
            </a:r>
            <a:r>
              <a:rPr lang="en-CA" i="1" dirty="0">
                <a:solidFill>
                  <a:srgbClr val="00B0F0"/>
                </a:solidFill>
              </a:rPr>
              <a:t>, </a:t>
            </a:r>
            <a:r>
              <a:rPr lang="en-CA" i="1" dirty="0" err="1">
                <a:solidFill>
                  <a:srgbClr val="00B0F0"/>
                </a:solidFill>
              </a:rPr>
              <a:t>Adir</a:t>
            </a:r>
            <a:r>
              <a:rPr lang="en-CA" i="1" dirty="0">
                <a:solidFill>
                  <a:srgbClr val="00B0F0"/>
                </a:solidFill>
              </a:rPr>
              <a:t>, </a:t>
            </a:r>
            <a:r>
              <a:rPr lang="en-CA" i="1" dirty="0" err="1">
                <a:solidFill>
                  <a:srgbClr val="00B0F0"/>
                </a:solidFill>
              </a:rPr>
              <a:t>Oril</a:t>
            </a:r>
            <a:r>
              <a:rPr lang="en-CA" i="1" dirty="0">
                <a:solidFill>
                  <a:srgbClr val="00B0F0"/>
                </a:solidFill>
              </a:rPr>
              <a:t> Industries, </a:t>
            </a:r>
            <a:r>
              <a:rPr lang="en-CA" i="1" dirty="0" err="1">
                <a:solidFill>
                  <a:srgbClr val="00B0F0"/>
                </a:solidFill>
              </a:rPr>
              <a:t>Servier</a:t>
            </a:r>
            <a:r>
              <a:rPr lang="en-CA" i="1" dirty="0">
                <a:solidFill>
                  <a:srgbClr val="00B0F0"/>
                </a:solidFill>
              </a:rPr>
              <a:t> Canada Inc v Apotex Inc</a:t>
            </a:r>
            <a:r>
              <a:rPr lang="en-CA" dirty="0">
                <a:solidFill>
                  <a:srgbClr val="00B0F0"/>
                </a:solidFill>
              </a:rPr>
              <a:t>, </a:t>
            </a:r>
            <a:r>
              <a:rPr lang="en-CA" dirty="0">
                <a:solidFill>
                  <a:schemeClr val="bg1"/>
                </a:solidFill>
              </a:rPr>
              <a:t>2008 FC 825, Snider J.: </a:t>
            </a:r>
            <a:r>
              <a:rPr lang="en-CA" i="1" dirty="0">
                <a:solidFill>
                  <a:schemeClr val="bg1"/>
                </a:solidFill>
              </a:rPr>
              <a:t>“[270] Beyond this general statement of the law, there are a number of other guiding posts: </a:t>
            </a:r>
          </a:p>
          <a:p>
            <a:pPr marL="0" indent="0">
              <a:lnSpc>
                <a:spcPct val="100000"/>
              </a:lnSpc>
              <a:buNone/>
            </a:pPr>
            <a:r>
              <a:rPr lang="en-CA" i="1" dirty="0">
                <a:solidFill>
                  <a:schemeClr val="bg1"/>
                </a:solidFill>
              </a:rPr>
              <a:t>• </a:t>
            </a:r>
            <a:r>
              <a:rPr lang="en-CA" i="1" dirty="0">
                <a:solidFill>
                  <a:srgbClr val="FFFF00"/>
                </a:solidFill>
              </a:rPr>
              <a:t>Where the </a:t>
            </a:r>
            <a:r>
              <a:rPr lang="en-CA" i="1" dirty="0">
                <a:solidFill>
                  <a:srgbClr val="FF0000"/>
                </a:solidFill>
              </a:rPr>
              <a:t>specification does not promise a specific result</a:t>
            </a:r>
            <a:r>
              <a:rPr lang="en-CA" i="1" dirty="0">
                <a:solidFill>
                  <a:srgbClr val="FFFF00"/>
                </a:solidFill>
              </a:rPr>
              <a:t>, no particular level of utility</a:t>
            </a:r>
            <a:r>
              <a:rPr lang="en-CA" i="1" dirty="0">
                <a:solidFill>
                  <a:schemeClr val="bg1"/>
                </a:solidFill>
              </a:rPr>
              <a:t> is required - </a:t>
            </a:r>
            <a:r>
              <a:rPr lang="en-CA" i="1" dirty="0">
                <a:solidFill>
                  <a:srgbClr val="FF0000"/>
                </a:solidFill>
              </a:rPr>
              <a:t>a “mere scintilla” of utility will suffice</a:t>
            </a:r>
            <a:r>
              <a:rPr lang="en-CA" i="1" dirty="0">
                <a:solidFill>
                  <a:schemeClr val="bg1"/>
                </a:solidFill>
              </a:rPr>
              <a:t>…However, as stated in </a:t>
            </a:r>
            <a:r>
              <a:rPr lang="en-CA" i="1" dirty="0" err="1">
                <a:solidFill>
                  <a:srgbClr val="00B0F0"/>
                </a:solidFill>
              </a:rPr>
              <a:t>Consolboard</a:t>
            </a:r>
            <a:r>
              <a:rPr lang="en-CA" i="1" dirty="0">
                <a:solidFill>
                  <a:schemeClr val="bg1"/>
                </a:solidFill>
              </a:rPr>
              <a:t>, above, </a:t>
            </a:r>
            <a:r>
              <a:rPr lang="en-CA" i="1" dirty="0">
                <a:solidFill>
                  <a:srgbClr val="FF0000"/>
                </a:solidFill>
              </a:rPr>
              <a:t>where the specification sets out an explicit “promise</a:t>
            </a:r>
            <a:r>
              <a:rPr lang="en-CA" i="1" dirty="0">
                <a:solidFill>
                  <a:srgbClr val="FFFF00"/>
                </a:solidFill>
              </a:rPr>
              <a:t>,” utility must be measured against that promise</a:t>
            </a:r>
            <a:r>
              <a:rPr lang="en-CA" i="1" dirty="0">
                <a:solidFill>
                  <a:schemeClr val="bg1"/>
                </a:solidFill>
              </a:rPr>
              <a:t>; </a:t>
            </a:r>
          </a:p>
          <a:p>
            <a:pPr marL="0" indent="0">
              <a:lnSpc>
                <a:spcPct val="100000"/>
              </a:lnSpc>
              <a:buNone/>
            </a:pPr>
            <a:r>
              <a:rPr lang="en-CA" i="1" dirty="0">
                <a:solidFill>
                  <a:schemeClr val="bg1"/>
                </a:solidFill>
              </a:rPr>
              <a:t>• </a:t>
            </a:r>
            <a:r>
              <a:rPr lang="en-CA" i="1" dirty="0">
                <a:solidFill>
                  <a:srgbClr val="FFFF00"/>
                </a:solidFill>
              </a:rPr>
              <a:t>Utility does not depend upon marketability</a:t>
            </a:r>
            <a:r>
              <a:rPr lang="en-CA" i="1" dirty="0">
                <a:solidFill>
                  <a:schemeClr val="bg1"/>
                </a:solidFill>
              </a:rPr>
              <a:t>…; In other words, in assessing whether an invention has utility, the issue is not whether the invention is sufficiently useful as to be able to support commercialization, unless commercial utility is specifically promised; </a:t>
            </a:r>
          </a:p>
          <a:p>
            <a:pPr marL="0" indent="0">
              <a:lnSpc>
                <a:spcPct val="100000"/>
              </a:lnSpc>
              <a:buNone/>
            </a:pPr>
            <a:r>
              <a:rPr lang="en-CA" i="1" dirty="0">
                <a:solidFill>
                  <a:schemeClr val="bg1"/>
                </a:solidFill>
              </a:rPr>
              <a:t>• The </a:t>
            </a:r>
            <a:r>
              <a:rPr lang="en-CA" i="1" dirty="0">
                <a:solidFill>
                  <a:srgbClr val="FFFF00"/>
                </a:solidFill>
              </a:rPr>
              <a:t>relevant date </a:t>
            </a:r>
            <a:r>
              <a:rPr lang="en-CA" i="1" dirty="0">
                <a:solidFill>
                  <a:schemeClr val="bg1"/>
                </a:solidFill>
              </a:rPr>
              <a:t>has been held to be the </a:t>
            </a:r>
            <a:r>
              <a:rPr lang="en-CA" i="1" dirty="0">
                <a:solidFill>
                  <a:srgbClr val="FFFF00"/>
                </a:solidFill>
              </a:rPr>
              <a:t>filing</a:t>
            </a:r>
            <a:r>
              <a:rPr lang="en-CA" i="1" dirty="0">
                <a:solidFill>
                  <a:schemeClr val="bg1"/>
                </a:solidFill>
              </a:rPr>
              <a:t> of the Canadian patent application…; and </a:t>
            </a:r>
          </a:p>
          <a:p>
            <a:pPr marL="0" indent="0">
              <a:lnSpc>
                <a:spcPct val="100000"/>
              </a:lnSpc>
              <a:buNone/>
            </a:pPr>
            <a:r>
              <a:rPr lang="en-CA" i="1" dirty="0">
                <a:solidFill>
                  <a:schemeClr val="bg1"/>
                </a:solidFill>
              </a:rPr>
              <a:t>• Where a claim is to a class of compounds, </a:t>
            </a:r>
            <a:r>
              <a:rPr lang="en-CA" i="1" dirty="0">
                <a:solidFill>
                  <a:srgbClr val="FFFF00"/>
                </a:solidFill>
              </a:rPr>
              <a:t>lack of utility of one or more of the compounds will invalidate all of the compounds </a:t>
            </a:r>
            <a:r>
              <a:rPr lang="en-CA" i="1" dirty="0">
                <a:solidFill>
                  <a:schemeClr val="bg1"/>
                </a:solidFill>
              </a:rPr>
              <a:t>of that particular claim…”</a:t>
            </a:r>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110</a:t>
            </a:fld>
            <a:endParaRPr lang="en-US"/>
          </a:p>
        </p:txBody>
      </p:sp>
    </p:spTree>
    <p:extLst>
      <p:ext uri="{BB962C8B-B14F-4D97-AF65-F5344CB8AC3E}">
        <p14:creationId xmlns:p14="http://schemas.microsoft.com/office/powerpoint/2010/main" val="25743727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4379" y="129397"/>
            <a:ext cx="8229600" cy="556403"/>
          </a:xfrm>
        </p:spPr>
        <p:txBody>
          <a:bodyPr>
            <a:normAutofit fontScale="90000"/>
          </a:bodyPr>
          <a:lstStyle/>
          <a:p>
            <a:r>
              <a:rPr lang="en-US" b="1" dirty="0">
                <a:solidFill>
                  <a:srgbClr val="FFFF00"/>
                </a:solidFill>
              </a:rPr>
              <a:t>Patents</a:t>
            </a:r>
          </a:p>
        </p:txBody>
      </p:sp>
      <p:sp>
        <p:nvSpPr>
          <p:cNvPr id="2" name="Content Placeholder 1"/>
          <p:cNvSpPr>
            <a:spLocks noGrp="1"/>
          </p:cNvSpPr>
          <p:nvPr>
            <p:ph idx="1"/>
          </p:nvPr>
        </p:nvSpPr>
        <p:spPr>
          <a:xfrm>
            <a:off x="144379" y="770021"/>
            <a:ext cx="8999621" cy="5438273"/>
          </a:xfrm>
        </p:spPr>
        <p:txBody>
          <a:bodyPr>
            <a:noAutofit/>
          </a:bodyPr>
          <a:lstStyle/>
          <a:p>
            <a:pPr marL="0" indent="0">
              <a:lnSpc>
                <a:spcPct val="100000"/>
              </a:lnSpc>
              <a:buNone/>
            </a:pPr>
            <a:r>
              <a:rPr lang="en-US" b="1" dirty="0">
                <a:solidFill>
                  <a:srgbClr val="FFFF00"/>
                </a:solidFill>
              </a:rPr>
              <a:t>Utility</a:t>
            </a:r>
            <a:r>
              <a:rPr lang="en-US" b="1" dirty="0">
                <a:solidFill>
                  <a:srgbClr val="FF0000"/>
                </a:solidFill>
              </a:rPr>
              <a:t>:</a:t>
            </a:r>
            <a:r>
              <a:rPr lang="en-US" b="1" dirty="0">
                <a:solidFill>
                  <a:srgbClr val="FFFF00"/>
                </a:solidFill>
              </a:rPr>
              <a:t> </a:t>
            </a:r>
            <a:r>
              <a:rPr lang="en-CA" i="1" dirty="0">
                <a:solidFill>
                  <a:srgbClr val="00B0F0"/>
                </a:solidFill>
              </a:rPr>
              <a:t>Apotex Inc v. </a:t>
            </a:r>
            <a:r>
              <a:rPr lang="en-CA" i="1" dirty="0" err="1">
                <a:solidFill>
                  <a:srgbClr val="00B0F0"/>
                </a:solidFill>
              </a:rPr>
              <a:t>Wellcome</a:t>
            </a:r>
            <a:r>
              <a:rPr lang="en-CA" i="1" dirty="0">
                <a:solidFill>
                  <a:srgbClr val="00B0F0"/>
                </a:solidFill>
              </a:rPr>
              <a:t> Foundation Ltd</a:t>
            </a:r>
            <a:r>
              <a:rPr lang="en-CA" dirty="0">
                <a:solidFill>
                  <a:schemeClr val="bg1"/>
                </a:solidFill>
              </a:rPr>
              <a:t>, 2002 SCC 77, Binnie J:</a:t>
            </a:r>
          </a:p>
          <a:p>
            <a:pPr marL="0" indent="0">
              <a:lnSpc>
                <a:spcPct val="100000"/>
              </a:lnSpc>
              <a:buNone/>
            </a:pPr>
            <a:r>
              <a:rPr lang="en-CA" i="1" dirty="0">
                <a:solidFill>
                  <a:schemeClr val="bg1"/>
                </a:solidFill>
              </a:rPr>
              <a:t>“[3] In my view, for the reasons which follow, the inventive use of AZT was made by the five Glaxo/</a:t>
            </a:r>
            <a:r>
              <a:rPr lang="en-CA" i="1" dirty="0" err="1">
                <a:solidFill>
                  <a:schemeClr val="bg1"/>
                </a:solidFill>
              </a:rPr>
              <a:t>Wellcome</a:t>
            </a:r>
            <a:r>
              <a:rPr lang="en-CA" i="1" dirty="0">
                <a:solidFill>
                  <a:schemeClr val="bg1"/>
                </a:solidFill>
              </a:rPr>
              <a:t> scientists named in the patent on or before March 16, 1985, the priority date of the patent. </a:t>
            </a:r>
            <a:r>
              <a:rPr lang="en-CA" i="1" dirty="0">
                <a:solidFill>
                  <a:srgbClr val="FFFF00"/>
                </a:solidFill>
              </a:rPr>
              <a:t>It was sufficient that at that time the Glaxo/</a:t>
            </a:r>
            <a:r>
              <a:rPr lang="en-CA" i="1" dirty="0" err="1">
                <a:solidFill>
                  <a:srgbClr val="FFFF00"/>
                </a:solidFill>
              </a:rPr>
              <a:t>Wellcome</a:t>
            </a:r>
            <a:r>
              <a:rPr lang="en-CA" i="1" dirty="0">
                <a:solidFill>
                  <a:srgbClr val="FFFF00"/>
                </a:solidFill>
              </a:rPr>
              <a:t> scientists disclosed in the patent a rational basis for making a </a:t>
            </a:r>
            <a:r>
              <a:rPr lang="en-CA" i="1" dirty="0">
                <a:solidFill>
                  <a:srgbClr val="FF0000"/>
                </a:solidFill>
              </a:rPr>
              <a:t>sound prediction </a:t>
            </a:r>
            <a:r>
              <a:rPr lang="en-CA" i="1" dirty="0">
                <a:solidFill>
                  <a:srgbClr val="FFFF00"/>
                </a:solidFill>
              </a:rPr>
              <a:t>that AZT would prove useful</a:t>
            </a:r>
            <a:r>
              <a:rPr lang="en-CA" i="1" dirty="0">
                <a:solidFill>
                  <a:schemeClr val="bg1"/>
                </a:solidFill>
              </a:rPr>
              <a:t> in the treatment and prophylaxis of AIDS, which it did. For the Commissioner of Patents to have allowed Glaxo/</a:t>
            </a:r>
            <a:r>
              <a:rPr lang="en-CA" i="1" dirty="0" err="1">
                <a:solidFill>
                  <a:schemeClr val="bg1"/>
                </a:solidFill>
              </a:rPr>
              <a:t>Wellcome</a:t>
            </a:r>
            <a:r>
              <a:rPr lang="en-CA" i="1" dirty="0">
                <a:solidFill>
                  <a:schemeClr val="bg1"/>
                </a:solidFill>
              </a:rPr>
              <a:t> a patent based on speculation would have been unfair to the public. </a:t>
            </a:r>
            <a:r>
              <a:rPr lang="en-CA" i="1" dirty="0">
                <a:solidFill>
                  <a:srgbClr val="FFFF00"/>
                </a:solidFill>
              </a:rPr>
              <a:t>For him to have required Glaxo/</a:t>
            </a:r>
            <a:r>
              <a:rPr lang="en-CA" i="1" dirty="0" err="1">
                <a:solidFill>
                  <a:srgbClr val="FFFF00"/>
                </a:solidFill>
              </a:rPr>
              <a:t>Wellcome</a:t>
            </a:r>
            <a:r>
              <a:rPr lang="en-CA" i="1" dirty="0">
                <a:solidFill>
                  <a:srgbClr val="FFFF00"/>
                </a:solidFill>
              </a:rPr>
              <a:t> to demonstrate AZT’s efficacy through the clinical tests </a:t>
            </a:r>
            <a:r>
              <a:rPr lang="en-CA" i="1" dirty="0">
                <a:solidFill>
                  <a:schemeClr val="bg1"/>
                </a:solidFill>
              </a:rPr>
              <a:t>required by the Minister of Health for approval of a new drug for medical prescription </a:t>
            </a:r>
            <a:r>
              <a:rPr lang="en-CA" i="1" dirty="0">
                <a:solidFill>
                  <a:srgbClr val="FFFF00"/>
                </a:solidFill>
              </a:rPr>
              <a:t>would have been unfair to Glaxo/</a:t>
            </a:r>
            <a:r>
              <a:rPr lang="en-CA" i="1" dirty="0" err="1">
                <a:solidFill>
                  <a:srgbClr val="FFFF00"/>
                </a:solidFill>
              </a:rPr>
              <a:t>Wellcome</a:t>
            </a:r>
            <a:r>
              <a:rPr lang="en-CA" i="1" dirty="0">
                <a:solidFill>
                  <a:schemeClr val="bg1"/>
                </a:solidFill>
              </a:rPr>
              <a:t>. The disclosure made in the patent was and is of real use and benefit to millions of HIV and AIDS sufferers around the world (irrespective of Glaxo/</a:t>
            </a:r>
            <a:r>
              <a:rPr lang="en-CA" i="1" dirty="0" err="1">
                <a:solidFill>
                  <a:schemeClr val="bg1"/>
                </a:solidFill>
              </a:rPr>
              <a:t>Wellcome’s</a:t>
            </a:r>
            <a:r>
              <a:rPr lang="en-CA" i="1" dirty="0">
                <a:solidFill>
                  <a:schemeClr val="bg1"/>
                </a:solidFill>
              </a:rPr>
              <a:t> pricing policy for AZT, which it must be acknowledged has generated serious controversy in some countries, particularly in the developing world). The fact remains that </a:t>
            </a:r>
            <a:r>
              <a:rPr lang="en-CA" i="1" dirty="0">
                <a:solidFill>
                  <a:srgbClr val="FFFF00"/>
                </a:solidFill>
              </a:rPr>
              <a:t>Glaxo/</a:t>
            </a:r>
            <a:r>
              <a:rPr lang="en-CA" i="1" dirty="0" err="1">
                <a:solidFill>
                  <a:srgbClr val="FFFF00"/>
                </a:solidFill>
              </a:rPr>
              <a:t>Wellcome</a:t>
            </a:r>
            <a:r>
              <a:rPr lang="en-CA" i="1" dirty="0">
                <a:solidFill>
                  <a:srgbClr val="FFFF00"/>
                </a:solidFill>
              </a:rPr>
              <a:t>, by making the disclosure, has fulfilled its side of the bargain with the public, and is by law entitled to legal protection </a:t>
            </a:r>
            <a:r>
              <a:rPr lang="en-CA" i="1" dirty="0">
                <a:solidFill>
                  <a:schemeClr val="bg1"/>
                </a:solidFill>
              </a:rPr>
              <a:t>for what it has disclosed.”</a:t>
            </a:r>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111</a:t>
            </a:fld>
            <a:endParaRPr lang="en-US"/>
          </a:p>
        </p:txBody>
      </p:sp>
    </p:spTree>
    <p:extLst>
      <p:ext uri="{BB962C8B-B14F-4D97-AF65-F5344CB8AC3E}">
        <p14:creationId xmlns:p14="http://schemas.microsoft.com/office/powerpoint/2010/main" val="1444959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9396"/>
            <a:ext cx="8229600" cy="979061"/>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335506"/>
            <a:ext cx="8566484" cy="4606543"/>
          </a:xfrm>
        </p:spPr>
        <p:txBody>
          <a:bodyPr>
            <a:normAutofit/>
          </a:bodyPr>
          <a:lstStyle/>
          <a:p>
            <a:pPr marL="0" indent="0">
              <a:lnSpc>
                <a:spcPct val="100000"/>
              </a:lnSpc>
              <a:buNone/>
            </a:pPr>
            <a:r>
              <a:rPr lang="en-US" sz="3200" b="1" dirty="0">
                <a:solidFill>
                  <a:srgbClr val="FFFF00"/>
                </a:solidFill>
              </a:rPr>
              <a:t>Utility</a:t>
            </a:r>
            <a:r>
              <a:rPr lang="en-US" sz="3200" b="1" dirty="0">
                <a:solidFill>
                  <a:srgbClr val="FF0000"/>
                </a:solidFill>
              </a:rPr>
              <a:t>:</a:t>
            </a:r>
            <a:r>
              <a:rPr lang="en-US" sz="3200" b="1" dirty="0">
                <a:solidFill>
                  <a:srgbClr val="FFFF00"/>
                </a:solidFill>
              </a:rPr>
              <a:t> </a:t>
            </a:r>
            <a:r>
              <a:rPr lang="en-US" sz="3200" dirty="0">
                <a:solidFill>
                  <a:srgbClr val="FFFF00"/>
                </a:solidFill>
              </a:rPr>
              <a:t>The </a:t>
            </a:r>
            <a:r>
              <a:rPr lang="en-US" sz="3200" dirty="0">
                <a:solidFill>
                  <a:srgbClr val="FF0000"/>
                </a:solidFill>
              </a:rPr>
              <a:t>“</a:t>
            </a:r>
            <a:r>
              <a:rPr lang="en-US" sz="3200" dirty="0">
                <a:solidFill>
                  <a:schemeClr val="bg1"/>
                </a:solidFill>
              </a:rPr>
              <a:t>Public Interest</a:t>
            </a:r>
            <a:r>
              <a:rPr lang="en-US" sz="3200" dirty="0">
                <a:solidFill>
                  <a:srgbClr val="FF0000"/>
                </a:solidFill>
              </a:rPr>
              <a:t>”</a:t>
            </a:r>
            <a:r>
              <a:rPr lang="en-US" sz="3200" dirty="0">
                <a:solidFill>
                  <a:srgbClr val="FFFF00"/>
                </a:solidFill>
              </a:rPr>
              <a:t> cuts both ways</a:t>
            </a:r>
            <a:r>
              <a:rPr lang="en-US" sz="3200" dirty="0">
                <a:solidFill>
                  <a:srgbClr val="FF0000"/>
                </a:solidFill>
              </a:rPr>
              <a:t>…</a:t>
            </a:r>
          </a:p>
          <a:p>
            <a:pPr marL="0" indent="0">
              <a:lnSpc>
                <a:spcPct val="100000"/>
              </a:lnSpc>
              <a:buNone/>
            </a:pPr>
            <a:r>
              <a:rPr lang="en-US" sz="3200" i="1" dirty="0">
                <a:solidFill>
                  <a:schemeClr val="bg1"/>
                </a:solidFill>
              </a:rPr>
              <a:t>“…</a:t>
            </a:r>
            <a:r>
              <a:rPr lang="en-CA" sz="3200" i="1" dirty="0">
                <a:solidFill>
                  <a:schemeClr val="bg1"/>
                </a:solidFill>
              </a:rPr>
              <a:t>[36] It is </a:t>
            </a:r>
            <a:r>
              <a:rPr lang="en-CA" sz="3200" i="1" dirty="0">
                <a:solidFill>
                  <a:srgbClr val="FF0000"/>
                </a:solidFill>
              </a:rPr>
              <a:t>not surprising that the appellants</a:t>
            </a:r>
            <a:r>
              <a:rPr lang="en-CA" sz="3200" i="1" dirty="0">
                <a:solidFill>
                  <a:schemeClr val="bg1"/>
                </a:solidFill>
              </a:rPr>
              <a:t>, </a:t>
            </a:r>
            <a:r>
              <a:rPr lang="en-CA" sz="3200" i="1" dirty="0">
                <a:solidFill>
                  <a:srgbClr val="FFFF00"/>
                </a:solidFill>
              </a:rPr>
              <a:t>being generic drug manufacturers, would like to obtain at least a percentage of the AZT market in Canada</a:t>
            </a:r>
            <a:r>
              <a:rPr lang="en-CA" sz="3200" i="1" dirty="0">
                <a:solidFill>
                  <a:schemeClr val="bg1"/>
                </a:solidFill>
              </a:rPr>
              <a:t>. To do so they must somehow have the patent declared invalid. </a:t>
            </a:r>
            <a:r>
              <a:rPr lang="en-CA" sz="3200" i="1" dirty="0">
                <a:solidFill>
                  <a:srgbClr val="FFFF00"/>
                </a:solidFill>
              </a:rPr>
              <a:t>Yet their challenge, understandably motivated by the hope of private profit</a:t>
            </a:r>
            <a:r>
              <a:rPr lang="en-CA" sz="3200" i="1" dirty="0">
                <a:solidFill>
                  <a:schemeClr val="bg1"/>
                </a:solidFill>
              </a:rPr>
              <a:t>, </a:t>
            </a:r>
            <a:r>
              <a:rPr lang="en-CA" sz="3200" i="1" dirty="0">
                <a:solidFill>
                  <a:srgbClr val="FF0000"/>
                </a:solidFill>
              </a:rPr>
              <a:t>raises broader issues of public interest</a:t>
            </a:r>
            <a:r>
              <a:rPr lang="en-CA" sz="3200" i="1" dirty="0">
                <a:solidFill>
                  <a:schemeClr val="bg1"/>
                </a:solidFill>
              </a:rPr>
              <a:t>.”</a:t>
            </a:r>
            <a:endParaRPr lang="en-US" sz="3200" b="1" i="1" dirty="0">
              <a:solidFill>
                <a:schemeClr val="bg1"/>
              </a:solidFill>
            </a:endParaRPr>
          </a:p>
          <a:p>
            <a:pPr marL="0" indent="0">
              <a:lnSpc>
                <a:spcPct val="100000"/>
              </a:lnSpc>
              <a:buNone/>
            </a:pPr>
            <a:endParaRPr lang="en-US" sz="2800" b="1" dirty="0">
              <a:solidFill>
                <a:srgbClr val="FFFF00"/>
              </a:solidFill>
            </a:endParaRPr>
          </a:p>
          <a:p>
            <a:pPr>
              <a:lnSpc>
                <a:spcPct val="100000"/>
              </a:lnSpc>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112</a:t>
            </a:fld>
            <a:endParaRPr lang="en-US"/>
          </a:p>
        </p:txBody>
      </p:sp>
    </p:spTree>
    <p:extLst>
      <p:ext uri="{BB962C8B-B14F-4D97-AF65-F5344CB8AC3E}">
        <p14:creationId xmlns:p14="http://schemas.microsoft.com/office/powerpoint/2010/main" val="39357504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F1767790-31D3-2243-A303-5083ABF55A4E}"/>
              </a:ext>
            </a:extLst>
          </p:cNvPr>
          <p:cNvPicPr>
            <a:picLocks noChangeAspect="1"/>
          </p:cNvPicPr>
          <p:nvPr/>
        </p:nvPicPr>
        <p:blipFill>
          <a:blip r:embed="rId2"/>
          <a:stretch>
            <a:fillRect/>
          </a:stretch>
        </p:blipFill>
        <p:spPr>
          <a:xfrm>
            <a:off x="1822292" y="1320800"/>
            <a:ext cx="5499416" cy="4607354"/>
          </a:xfrm>
          <a:prstGeom prst="rect">
            <a:avLst/>
          </a:prstGeom>
        </p:spPr>
      </p:pic>
      <p:sp>
        <p:nvSpPr>
          <p:cNvPr id="2" name="Title 1">
            <a:extLst>
              <a:ext uri="{FF2B5EF4-FFF2-40B4-BE49-F238E27FC236}">
                <a16:creationId xmlns:a16="http://schemas.microsoft.com/office/drawing/2014/main" id="{D39BD85D-48FE-0A4C-8D71-91E814D4A49A}"/>
              </a:ext>
            </a:extLst>
          </p:cNvPr>
          <p:cNvSpPr>
            <a:spLocks noGrp="1"/>
          </p:cNvSpPr>
          <p:nvPr>
            <p:ph type="title"/>
          </p:nvPr>
        </p:nvSpPr>
        <p:spPr>
          <a:xfrm>
            <a:off x="457200" y="110693"/>
            <a:ext cx="8229600" cy="1016000"/>
          </a:xfrm>
        </p:spPr>
        <p:txBody>
          <a:bodyPr>
            <a:normAutofit/>
          </a:bodyPr>
          <a:lstStyle/>
          <a:p>
            <a:pPr algn="ctr"/>
            <a:r>
              <a:rPr lang="en-US" sz="4400" dirty="0">
                <a:solidFill>
                  <a:schemeClr val="bg1"/>
                </a:solidFill>
              </a:rPr>
              <a:t>Re</a:t>
            </a:r>
            <a:r>
              <a:rPr lang="en-US" sz="4400" dirty="0">
                <a:solidFill>
                  <a:srgbClr val="FF0000"/>
                </a:solidFill>
              </a:rPr>
              <a:t>:</a:t>
            </a:r>
            <a:r>
              <a:rPr lang="en-US" sz="4400" dirty="0">
                <a:solidFill>
                  <a:srgbClr val="FFFF00"/>
                </a:solidFill>
              </a:rPr>
              <a:t> </a:t>
            </a:r>
            <a:r>
              <a:rPr lang="en-US" sz="4400" dirty="0" err="1">
                <a:solidFill>
                  <a:srgbClr val="FFFF00"/>
                </a:solidFill>
              </a:rPr>
              <a:t>Apotex</a:t>
            </a:r>
            <a:endParaRPr lang="en-US" sz="4400" dirty="0">
              <a:solidFill>
                <a:srgbClr val="FFFF00"/>
              </a:solidFill>
            </a:endParaRPr>
          </a:p>
        </p:txBody>
      </p:sp>
    </p:spTree>
    <p:extLst>
      <p:ext uri="{BB962C8B-B14F-4D97-AF65-F5344CB8AC3E}">
        <p14:creationId xmlns:p14="http://schemas.microsoft.com/office/powerpoint/2010/main" val="11948768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0FB7292-EE2B-A34F-8C3F-6CC0B5A44720}"/>
              </a:ext>
            </a:extLst>
          </p:cNvPr>
          <p:cNvPicPr>
            <a:picLocks noChangeAspect="1"/>
          </p:cNvPicPr>
          <p:nvPr/>
        </p:nvPicPr>
        <p:blipFill>
          <a:blip r:embed="rId2"/>
          <a:stretch>
            <a:fillRect/>
          </a:stretch>
        </p:blipFill>
        <p:spPr>
          <a:xfrm>
            <a:off x="1975363" y="192505"/>
            <a:ext cx="5193274" cy="5546558"/>
          </a:xfrm>
          <a:prstGeom prst="rect">
            <a:avLst/>
          </a:prstGeom>
        </p:spPr>
      </p:pic>
    </p:spTree>
    <p:extLst>
      <p:ext uri="{BB962C8B-B14F-4D97-AF65-F5344CB8AC3E}">
        <p14:creationId xmlns:p14="http://schemas.microsoft.com/office/powerpoint/2010/main" val="35287072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972D55AA-E083-1C4F-937C-FF803F31F965}"/>
              </a:ext>
            </a:extLst>
          </p:cNvPr>
          <p:cNvPicPr>
            <a:picLocks noChangeAspect="1"/>
          </p:cNvPicPr>
          <p:nvPr/>
        </p:nvPicPr>
        <p:blipFill>
          <a:blip r:embed="rId2"/>
          <a:stretch>
            <a:fillRect/>
          </a:stretch>
        </p:blipFill>
        <p:spPr>
          <a:xfrm>
            <a:off x="2514600" y="173759"/>
            <a:ext cx="4114800" cy="5651500"/>
          </a:xfrm>
          <a:prstGeom prst="rect">
            <a:avLst/>
          </a:prstGeom>
        </p:spPr>
      </p:pic>
    </p:spTree>
    <p:extLst>
      <p:ext uri="{BB962C8B-B14F-4D97-AF65-F5344CB8AC3E}">
        <p14:creationId xmlns:p14="http://schemas.microsoft.com/office/powerpoint/2010/main" val="1270283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2663" y="0"/>
            <a:ext cx="8434137" cy="604530"/>
          </a:xfrm>
        </p:spPr>
        <p:txBody>
          <a:bodyPr>
            <a:normAutofit fontScale="90000"/>
          </a:bodyPr>
          <a:lstStyle/>
          <a:p>
            <a:r>
              <a:rPr lang="en-US" b="1" dirty="0">
                <a:solidFill>
                  <a:srgbClr val="FFFF00"/>
                </a:solidFill>
              </a:rPr>
              <a:t>Patents</a:t>
            </a:r>
          </a:p>
        </p:txBody>
      </p:sp>
      <p:sp>
        <p:nvSpPr>
          <p:cNvPr id="2" name="Content Placeholder 1"/>
          <p:cNvSpPr>
            <a:spLocks noGrp="1"/>
          </p:cNvSpPr>
          <p:nvPr>
            <p:ph idx="1"/>
          </p:nvPr>
        </p:nvSpPr>
        <p:spPr>
          <a:xfrm>
            <a:off x="252663" y="604530"/>
            <a:ext cx="8746957" cy="5531575"/>
          </a:xfrm>
        </p:spPr>
        <p:txBody>
          <a:bodyPr>
            <a:normAutofit fontScale="92500" lnSpcReduction="20000"/>
          </a:bodyPr>
          <a:lstStyle/>
          <a:p>
            <a:pPr marL="0" indent="0">
              <a:lnSpc>
                <a:spcPct val="120000"/>
              </a:lnSpc>
              <a:buNone/>
            </a:pPr>
            <a:r>
              <a:rPr lang="en-US" sz="2400" b="1" dirty="0">
                <a:solidFill>
                  <a:srgbClr val="FFFF00"/>
                </a:solidFill>
              </a:rPr>
              <a:t>Utility</a:t>
            </a:r>
            <a:r>
              <a:rPr lang="en-US" sz="2400" b="1" dirty="0">
                <a:solidFill>
                  <a:srgbClr val="FF0000"/>
                </a:solidFill>
              </a:rPr>
              <a:t>: </a:t>
            </a:r>
            <a:r>
              <a:rPr lang="en-US" sz="2400" b="1" dirty="0">
                <a:solidFill>
                  <a:srgbClr val="FFFF00"/>
                </a:solidFill>
              </a:rPr>
              <a:t>The Doctrine of </a:t>
            </a:r>
            <a:r>
              <a:rPr lang="en-US" sz="2400" b="1" dirty="0">
                <a:solidFill>
                  <a:schemeClr val="bg1"/>
                </a:solidFill>
              </a:rPr>
              <a:t>“</a:t>
            </a:r>
            <a:r>
              <a:rPr lang="en-US" sz="2400" b="1" dirty="0">
                <a:solidFill>
                  <a:srgbClr val="FF0000"/>
                </a:solidFill>
              </a:rPr>
              <a:t>Sound  Prediction</a:t>
            </a:r>
            <a:r>
              <a:rPr lang="en-US" sz="2400" b="1" dirty="0">
                <a:solidFill>
                  <a:schemeClr val="bg1"/>
                </a:solidFill>
              </a:rPr>
              <a:t>”</a:t>
            </a:r>
          </a:p>
          <a:p>
            <a:pPr marL="0" indent="0">
              <a:lnSpc>
                <a:spcPct val="120000"/>
              </a:lnSpc>
              <a:buNone/>
            </a:pPr>
            <a:r>
              <a:rPr lang="en-CA" sz="2400" i="1" dirty="0">
                <a:solidFill>
                  <a:srgbClr val="00B0F0"/>
                </a:solidFill>
              </a:rPr>
              <a:t>Apotex Inc v. </a:t>
            </a:r>
            <a:r>
              <a:rPr lang="en-CA" sz="2400" i="1" dirty="0" err="1">
                <a:solidFill>
                  <a:srgbClr val="00B0F0"/>
                </a:solidFill>
              </a:rPr>
              <a:t>Wellcome</a:t>
            </a:r>
            <a:r>
              <a:rPr lang="en-CA" sz="2400" i="1" dirty="0">
                <a:solidFill>
                  <a:srgbClr val="00B0F0"/>
                </a:solidFill>
              </a:rPr>
              <a:t> Foundation Ltd</a:t>
            </a:r>
            <a:r>
              <a:rPr lang="en-CA" sz="2400" dirty="0">
                <a:solidFill>
                  <a:schemeClr val="bg1"/>
                </a:solidFill>
              </a:rPr>
              <a:t>, 2002 SCC 77, Binnie J:</a:t>
            </a:r>
            <a:endParaRPr lang="en-US" sz="2400" b="1" dirty="0">
              <a:solidFill>
                <a:srgbClr val="FFFF00"/>
              </a:solidFill>
            </a:endParaRPr>
          </a:p>
          <a:p>
            <a:pPr marL="0" indent="0">
              <a:lnSpc>
                <a:spcPct val="120000"/>
              </a:lnSpc>
              <a:buNone/>
            </a:pPr>
            <a:r>
              <a:rPr lang="en-CA" sz="2400" i="1" dirty="0">
                <a:solidFill>
                  <a:schemeClr val="bg1"/>
                </a:solidFill>
              </a:rPr>
              <a:t>“[70] </a:t>
            </a:r>
            <a:r>
              <a:rPr lang="en-CA" sz="2400" i="1" dirty="0">
                <a:solidFill>
                  <a:srgbClr val="FFFF00"/>
                </a:solidFill>
              </a:rPr>
              <a:t>The doctrine of sound prediction has three components</a:t>
            </a:r>
            <a:r>
              <a:rPr lang="en-CA" sz="2400" i="1" dirty="0">
                <a:solidFill>
                  <a:schemeClr val="bg1"/>
                </a:solidFill>
              </a:rPr>
              <a:t>. </a:t>
            </a:r>
            <a:r>
              <a:rPr lang="en-CA" sz="2400" i="1" dirty="0">
                <a:solidFill>
                  <a:srgbClr val="FF0000"/>
                </a:solidFill>
              </a:rPr>
              <a:t>Firstly</a:t>
            </a:r>
            <a:r>
              <a:rPr lang="en-CA" sz="2400" i="1" dirty="0">
                <a:solidFill>
                  <a:schemeClr val="bg1"/>
                </a:solidFill>
              </a:rPr>
              <a:t>, as here, there must be a </a:t>
            </a:r>
            <a:r>
              <a:rPr lang="en-CA" sz="2400" i="1" dirty="0">
                <a:solidFill>
                  <a:srgbClr val="FFFF00"/>
                </a:solidFill>
              </a:rPr>
              <a:t>factual basis for the prediction</a:t>
            </a:r>
            <a:r>
              <a:rPr lang="en-CA" sz="2400" i="1" dirty="0">
                <a:solidFill>
                  <a:schemeClr val="bg1"/>
                </a:solidFill>
              </a:rPr>
              <a:t>…</a:t>
            </a:r>
            <a:r>
              <a:rPr lang="en-CA" sz="2400" i="1" dirty="0">
                <a:solidFill>
                  <a:srgbClr val="FF0000"/>
                </a:solidFill>
              </a:rPr>
              <a:t>Secondly</a:t>
            </a:r>
            <a:r>
              <a:rPr lang="en-CA" sz="2400" i="1" dirty="0">
                <a:solidFill>
                  <a:schemeClr val="bg1"/>
                </a:solidFill>
              </a:rPr>
              <a:t>, the inventor must have </a:t>
            </a:r>
            <a:r>
              <a:rPr lang="en-CA" sz="2400" i="1" dirty="0">
                <a:solidFill>
                  <a:srgbClr val="FFFF00"/>
                </a:solidFill>
              </a:rPr>
              <a:t>at the date of the patent application an articulable and “sound” line of reasoning</a:t>
            </a:r>
            <a:r>
              <a:rPr lang="en-CA" sz="2400" i="1" dirty="0">
                <a:solidFill>
                  <a:schemeClr val="bg1"/>
                </a:solidFill>
              </a:rPr>
              <a:t> from which the desired result can be inferred from the factual basis…</a:t>
            </a:r>
            <a:r>
              <a:rPr lang="en-CA" sz="2400" i="1" dirty="0">
                <a:solidFill>
                  <a:srgbClr val="FF0000"/>
                </a:solidFill>
              </a:rPr>
              <a:t>Thirdly</a:t>
            </a:r>
            <a:r>
              <a:rPr lang="en-CA" sz="2400" i="1" dirty="0">
                <a:solidFill>
                  <a:schemeClr val="bg1"/>
                </a:solidFill>
              </a:rPr>
              <a:t>, there must be </a:t>
            </a:r>
            <a:r>
              <a:rPr lang="en-CA" sz="2400" i="1" dirty="0">
                <a:solidFill>
                  <a:srgbClr val="FFFF00"/>
                </a:solidFill>
              </a:rPr>
              <a:t>proper disclosure</a:t>
            </a:r>
            <a:r>
              <a:rPr lang="en-CA" sz="2400" i="1" dirty="0">
                <a:solidFill>
                  <a:schemeClr val="bg1"/>
                </a:solidFill>
              </a:rPr>
              <a:t>. Normally, it is sufficient if the specification provides a full, clear and exact description of the nature of the invention and the manner in which it can be practised….It is generally not necessary for an inventor to provide a theory of why the invention works…In this sort of case, however, </a:t>
            </a:r>
            <a:r>
              <a:rPr lang="en-CA" sz="2400" i="1" dirty="0">
                <a:solidFill>
                  <a:srgbClr val="FFFF00"/>
                </a:solidFill>
              </a:rPr>
              <a:t>the sound prediction is to some extent the quid pro quo the applicant offers in exchange for the patent monopoly</a:t>
            </a:r>
            <a:r>
              <a:rPr lang="en-CA" sz="2400" i="1" dirty="0">
                <a:solidFill>
                  <a:schemeClr val="bg1"/>
                </a:solidFill>
              </a:rPr>
              <a:t>. Precise disclosure requirements in this regard do not arise for decision in this case because both the underlying facts…and the line of reasoning…were in fact disclosed…”</a:t>
            </a:r>
            <a:endParaRPr lang="en-US" sz="2800" b="1" dirty="0">
              <a:solidFill>
                <a:srgbClr val="FFFF00"/>
              </a:solidFill>
            </a:endParaRPr>
          </a:p>
          <a:p>
            <a:pPr>
              <a:lnSpc>
                <a:spcPct val="100000"/>
              </a:lnSpc>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116</a:t>
            </a:fld>
            <a:endParaRPr lang="en-US"/>
          </a:p>
        </p:txBody>
      </p:sp>
    </p:spTree>
    <p:extLst>
      <p:ext uri="{BB962C8B-B14F-4D97-AF65-F5344CB8AC3E}">
        <p14:creationId xmlns:p14="http://schemas.microsoft.com/office/powerpoint/2010/main" val="42296841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2F2D-FB52-0548-AD5D-B1CC229256A8}"/>
              </a:ext>
            </a:extLst>
          </p:cNvPr>
          <p:cNvSpPr>
            <a:spLocks noGrp="1"/>
          </p:cNvSpPr>
          <p:nvPr>
            <p:ph type="title"/>
          </p:nvPr>
        </p:nvSpPr>
        <p:spPr>
          <a:xfrm>
            <a:off x="457200" y="97993"/>
            <a:ext cx="8229600" cy="1016000"/>
          </a:xfrm>
        </p:spPr>
        <p:txBody>
          <a:bodyPr>
            <a:normAutofit/>
          </a:bodyPr>
          <a:lstStyle/>
          <a:p>
            <a:r>
              <a:rPr lang="en-US" sz="4400" b="1" dirty="0">
                <a:solidFill>
                  <a:srgbClr val="FFFF00"/>
                </a:solidFill>
              </a:rPr>
              <a:t>Patents</a:t>
            </a:r>
            <a:endParaRPr lang="en-US" sz="4400" dirty="0"/>
          </a:p>
        </p:txBody>
      </p:sp>
      <p:sp>
        <p:nvSpPr>
          <p:cNvPr id="3" name="Content Placeholder 2">
            <a:extLst>
              <a:ext uri="{FF2B5EF4-FFF2-40B4-BE49-F238E27FC236}">
                <a16:creationId xmlns:a16="http://schemas.microsoft.com/office/drawing/2014/main" id="{FF88CC82-5120-424A-B30C-31C1073EC00D}"/>
              </a:ext>
            </a:extLst>
          </p:cNvPr>
          <p:cNvSpPr>
            <a:spLocks noGrp="1"/>
          </p:cNvSpPr>
          <p:nvPr>
            <p:ph sz="quarter" idx="10"/>
          </p:nvPr>
        </p:nvSpPr>
        <p:spPr>
          <a:xfrm>
            <a:off x="457200" y="1113993"/>
            <a:ext cx="8534400" cy="4829607"/>
          </a:xfrm>
        </p:spPr>
        <p:txBody>
          <a:bodyPr>
            <a:normAutofit/>
          </a:bodyPr>
          <a:lstStyle/>
          <a:p>
            <a:pPr marL="0" indent="0">
              <a:lnSpc>
                <a:spcPct val="100000"/>
              </a:lnSpc>
              <a:buNone/>
            </a:pPr>
            <a:r>
              <a:rPr lang="en-CA" sz="3200" i="1" dirty="0">
                <a:solidFill>
                  <a:schemeClr val="bg1"/>
                </a:solidFill>
              </a:rPr>
              <a:t>“…[66] </a:t>
            </a:r>
            <a:r>
              <a:rPr lang="en-CA" sz="3200" i="1" dirty="0">
                <a:solidFill>
                  <a:srgbClr val="FF0000"/>
                </a:solidFill>
              </a:rPr>
              <a:t>The doctrine of </a:t>
            </a:r>
            <a:r>
              <a:rPr lang="en-CA" sz="3200" i="1" dirty="0">
                <a:solidFill>
                  <a:srgbClr val="FFFF00"/>
                </a:solidFill>
              </a:rPr>
              <a:t>“</a:t>
            </a:r>
            <a:r>
              <a:rPr lang="en-CA" sz="3200" i="1" dirty="0">
                <a:solidFill>
                  <a:srgbClr val="FF0000"/>
                </a:solidFill>
              </a:rPr>
              <a:t>sound prediction</a:t>
            </a:r>
            <a:r>
              <a:rPr lang="en-CA" sz="3200" i="1" dirty="0">
                <a:solidFill>
                  <a:srgbClr val="FFFF00"/>
                </a:solidFill>
              </a:rPr>
              <a:t>” balances the public interest in early disclosure of new and useful inventions</a:t>
            </a:r>
            <a:r>
              <a:rPr lang="en-CA" sz="3200" i="1" dirty="0">
                <a:solidFill>
                  <a:schemeClr val="bg1"/>
                </a:solidFill>
              </a:rPr>
              <a:t>, even before their utility has been verified by tests (which in the case of pharmaceutical products may take years) </a:t>
            </a:r>
            <a:r>
              <a:rPr lang="en-CA" sz="3200" i="1" dirty="0">
                <a:solidFill>
                  <a:srgbClr val="FFFF00"/>
                </a:solidFill>
              </a:rPr>
              <a:t>and the public interest in avoiding cluttering the public domain</a:t>
            </a:r>
            <a:r>
              <a:rPr lang="en-CA" sz="3200" i="1" dirty="0">
                <a:solidFill>
                  <a:schemeClr val="bg1"/>
                </a:solidFill>
              </a:rPr>
              <a:t> with useless patents, and granting monopoly rights in exchange for misinformation.”</a:t>
            </a:r>
            <a:endParaRPr lang="en-US" sz="3200" i="1" dirty="0">
              <a:solidFill>
                <a:schemeClr val="bg1"/>
              </a:solidFill>
            </a:endParaRPr>
          </a:p>
        </p:txBody>
      </p:sp>
    </p:spTree>
    <p:extLst>
      <p:ext uri="{BB962C8B-B14F-4D97-AF65-F5344CB8AC3E}">
        <p14:creationId xmlns:p14="http://schemas.microsoft.com/office/powerpoint/2010/main" val="28488980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C52C-4B8D-3C42-BB7A-9DEB0F31A98A}"/>
              </a:ext>
            </a:extLst>
          </p:cNvPr>
          <p:cNvSpPr>
            <a:spLocks noGrp="1"/>
          </p:cNvSpPr>
          <p:nvPr>
            <p:ph type="title"/>
          </p:nvPr>
        </p:nvSpPr>
        <p:spPr>
          <a:xfrm>
            <a:off x="457200" y="0"/>
            <a:ext cx="8229600" cy="727507"/>
          </a:xfrm>
        </p:spPr>
        <p:txBody>
          <a:bodyPr>
            <a:normAutofit fontScale="90000"/>
          </a:bodyPr>
          <a:lstStyle/>
          <a:p>
            <a:pPr algn="ctr"/>
            <a:r>
              <a:rPr lang="en-US" dirty="0">
                <a:solidFill>
                  <a:srgbClr val="FFFF00"/>
                </a:solidFill>
              </a:rPr>
              <a:t>Dr. Janet </a:t>
            </a:r>
            <a:r>
              <a:rPr lang="en-US" dirty="0">
                <a:solidFill>
                  <a:srgbClr val="FF0000"/>
                </a:solidFill>
              </a:rPr>
              <a:t>(</a:t>
            </a:r>
            <a:r>
              <a:rPr lang="en-US" dirty="0">
                <a:solidFill>
                  <a:schemeClr val="bg1"/>
                </a:solidFill>
              </a:rPr>
              <a:t>not Jane</a:t>
            </a:r>
            <a:r>
              <a:rPr lang="en-US" dirty="0">
                <a:solidFill>
                  <a:srgbClr val="FF0000"/>
                </a:solidFill>
              </a:rPr>
              <a:t>)</a:t>
            </a:r>
            <a:r>
              <a:rPr lang="en-US" dirty="0">
                <a:solidFill>
                  <a:srgbClr val="FFFF00"/>
                </a:solidFill>
              </a:rPr>
              <a:t> </a:t>
            </a:r>
            <a:r>
              <a:rPr lang="en-US" dirty="0" err="1">
                <a:solidFill>
                  <a:srgbClr val="FFFF00"/>
                </a:solidFill>
              </a:rPr>
              <a:t>Ridout</a:t>
            </a:r>
            <a:endParaRPr lang="en-US" dirty="0">
              <a:solidFill>
                <a:srgbClr val="FFFF00"/>
              </a:solidFill>
            </a:endParaRPr>
          </a:p>
        </p:txBody>
      </p:sp>
      <p:sp>
        <p:nvSpPr>
          <p:cNvPr id="3" name="Content Placeholder 2">
            <a:extLst>
              <a:ext uri="{FF2B5EF4-FFF2-40B4-BE49-F238E27FC236}">
                <a16:creationId xmlns:a16="http://schemas.microsoft.com/office/drawing/2014/main" id="{2AD22A4C-5C29-F64B-B5A8-6A80A5412A5E}"/>
              </a:ext>
            </a:extLst>
          </p:cNvPr>
          <p:cNvSpPr>
            <a:spLocks noGrp="1"/>
          </p:cNvSpPr>
          <p:nvPr>
            <p:ph sz="quarter" idx="10"/>
          </p:nvPr>
        </p:nvSpPr>
        <p:spPr>
          <a:xfrm>
            <a:off x="165100" y="727507"/>
            <a:ext cx="8864600" cy="5177993"/>
          </a:xfrm>
        </p:spPr>
        <p:txBody>
          <a:bodyPr>
            <a:noAutofit/>
          </a:bodyPr>
          <a:lstStyle/>
          <a:p>
            <a:pPr marL="0" indent="0">
              <a:lnSpc>
                <a:spcPct val="100000"/>
              </a:lnSpc>
              <a:buNone/>
            </a:pPr>
            <a:r>
              <a:rPr lang="en-CA" sz="2500" i="1" dirty="0">
                <a:solidFill>
                  <a:schemeClr val="bg1"/>
                </a:solidFill>
              </a:rPr>
              <a:t>“…[13]…</a:t>
            </a:r>
            <a:r>
              <a:rPr lang="en-CA" sz="2500" i="1" dirty="0">
                <a:solidFill>
                  <a:srgbClr val="FFFF00"/>
                </a:solidFill>
              </a:rPr>
              <a:t>On December 5, 1984, Dr. Jane Rideout</a:t>
            </a:r>
            <a:r>
              <a:rPr lang="en-CA" sz="2500" i="1" dirty="0">
                <a:solidFill>
                  <a:schemeClr val="bg1"/>
                </a:solidFill>
              </a:rPr>
              <a:t>, the team member who had recommended testing AZT, </a:t>
            </a:r>
            <a:r>
              <a:rPr lang="en-CA" sz="2500" i="1" dirty="0">
                <a:solidFill>
                  <a:srgbClr val="FFFF00"/>
                </a:solidFill>
              </a:rPr>
              <a:t>sent a note to the Glaxo/</a:t>
            </a:r>
            <a:r>
              <a:rPr lang="en-CA" sz="2500" i="1" dirty="0" err="1">
                <a:solidFill>
                  <a:srgbClr val="FFFF00"/>
                </a:solidFill>
              </a:rPr>
              <a:t>Wellcome</a:t>
            </a:r>
            <a:r>
              <a:rPr lang="en-CA" sz="2500" i="1" dirty="0">
                <a:solidFill>
                  <a:srgbClr val="FFFF00"/>
                </a:solidFill>
              </a:rPr>
              <a:t> patent group stating</a:t>
            </a:r>
            <a:r>
              <a:rPr lang="en-CA" sz="2500" i="1" dirty="0">
                <a:solidFill>
                  <a:schemeClr val="bg1"/>
                </a:solidFill>
              </a:rPr>
              <a:t>:  “</a:t>
            </a:r>
            <a:r>
              <a:rPr lang="en-CA" sz="2500" i="1" dirty="0">
                <a:solidFill>
                  <a:srgbClr val="FF0000"/>
                </a:solidFill>
              </a:rPr>
              <a:t>Ethically the MD’s at BW [Glaxo/</a:t>
            </a:r>
            <a:r>
              <a:rPr lang="en-CA" sz="2500" i="1" dirty="0" err="1">
                <a:solidFill>
                  <a:srgbClr val="FF0000"/>
                </a:solidFill>
              </a:rPr>
              <a:t>Wellcome</a:t>
            </a:r>
            <a:r>
              <a:rPr lang="en-CA" sz="2500" i="1" dirty="0">
                <a:solidFill>
                  <a:srgbClr val="FF0000"/>
                </a:solidFill>
              </a:rPr>
              <a:t>] cannot suppress the activity of such a compound for very long</a:t>
            </a:r>
            <a:r>
              <a:rPr lang="en-CA" sz="2500" i="1" dirty="0">
                <a:solidFill>
                  <a:schemeClr val="bg1"/>
                </a:solidFill>
              </a:rPr>
              <a:t>”.  By that, she meant that HIV/AIDS sufferers should not be deprived of potential relief through unnecessary delay, scientific timidity, or corporate dithering.  Work on a patent application began soon afterwards.</a:t>
            </a:r>
          </a:p>
          <a:p>
            <a:pPr marL="0" indent="0">
              <a:lnSpc>
                <a:spcPct val="100000"/>
              </a:lnSpc>
              <a:buNone/>
            </a:pPr>
            <a:r>
              <a:rPr lang="en-CA" sz="2500" i="1" dirty="0">
                <a:solidFill>
                  <a:schemeClr val="bg1"/>
                </a:solidFill>
              </a:rPr>
              <a:t>[14] </a:t>
            </a:r>
            <a:r>
              <a:rPr lang="en-CA" sz="2500" i="1" dirty="0">
                <a:solidFill>
                  <a:srgbClr val="FFFF00"/>
                </a:solidFill>
              </a:rPr>
              <a:t>Dr. Rideout shared </a:t>
            </a:r>
            <a:r>
              <a:rPr lang="en-CA" sz="2500" i="1" dirty="0">
                <a:solidFill>
                  <a:schemeClr val="bg1"/>
                </a:solidFill>
              </a:rPr>
              <a:t>the view that further work was essential.  She added, in her note to the Glaxo/</a:t>
            </a:r>
            <a:r>
              <a:rPr lang="en-CA" sz="2500" i="1" dirty="0" err="1">
                <a:solidFill>
                  <a:schemeClr val="bg1"/>
                </a:solidFill>
              </a:rPr>
              <a:t>Wellcome</a:t>
            </a:r>
            <a:r>
              <a:rPr lang="en-CA" sz="2500" i="1" dirty="0">
                <a:solidFill>
                  <a:schemeClr val="bg1"/>
                </a:solidFill>
              </a:rPr>
              <a:t> patent group, that a </a:t>
            </a:r>
            <a:r>
              <a:rPr lang="en-CA" sz="2500" i="1" dirty="0">
                <a:solidFill>
                  <a:srgbClr val="FFFF00"/>
                </a:solidFill>
              </a:rPr>
              <a:t>patent should only be pursued “</a:t>
            </a:r>
            <a:r>
              <a:rPr lang="en-CA" sz="2500" i="1" u="sng" dirty="0">
                <a:solidFill>
                  <a:srgbClr val="FFFF00"/>
                </a:solidFill>
              </a:rPr>
              <a:t>if</a:t>
            </a:r>
            <a:r>
              <a:rPr lang="en-CA" sz="2500" i="1" dirty="0">
                <a:solidFill>
                  <a:srgbClr val="FFFF00"/>
                </a:solidFill>
              </a:rPr>
              <a:t> [AZT is] active against HIV” </a:t>
            </a:r>
            <a:r>
              <a:rPr lang="en-CA" sz="2500" i="1" dirty="0">
                <a:solidFill>
                  <a:schemeClr val="bg1"/>
                </a:solidFill>
              </a:rPr>
              <a:t>and “</a:t>
            </a:r>
            <a:r>
              <a:rPr lang="en-CA" sz="2500" i="1" u="sng" dirty="0">
                <a:solidFill>
                  <a:schemeClr val="bg1"/>
                </a:solidFill>
              </a:rPr>
              <a:t>if</a:t>
            </a:r>
            <a:r>
              <a:rPr lang="en-CA" sz="2500" i="1" dirty="0">
                <a:solidFill>
                  <a:schemeClr val="bg1"/>
                </a:solidFill>
              </a:rPr>
              <a:t> all of this holds up [i.e., </a:t>
            </a:r>
            <a:r>
              <a:rPr lang="en-CA" sz="2500" i="1" u="sng" dirty="0">
                <a:solidFill>
                  <a:schemeClr val="bg1"/>
                </a:solidFill>
              </a:rPr>
              <a:t>if</a:t>
            </a:r>
            <a:r>
              <a:rPr lang="en-CA" sz="2500" i="1" dirty="0">
                <a:solidFill>
                  <a:schemeClr val="bg1"/>
                </a:solidFill>
              </a:rPr>
              <a:t> activity is shown against HIV]” (emphasis added).”</a:t>
            </a:r>
            <a:endParaRPr lang="en-US" sz="2500" i="1" dirty="0">
              <a:solidFill>
                <a:schemeClr val="bg1"/>
              </a:solidFill>
            </a:endParaRPr>
          </a:p>
        </p:txBody>
      </p:sp>
    </p:spTree>
    <p:extLst>
      <p:ext uri="{BB962C8B-B14F-4D97-AF65-F5344CB8AC3E}">
        <p14:creationId xmlns:p14="http://schemas.microsoft.com/office/powerpoint/2010/main" val="18906445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32608-AF3C-C242-A5D0-9E20CDE85EA4}"/>
              </a:ext>
            </a:extLst>
          </p:cNvPr>
          <p:cNvPicPr>
            <a:picLocks noChangeAspect="1"/>
          </p:cNvPicPr>
          <p:nvPr/>
        </p:nvPicPr>
        <p:blipFill>
          <a:blip r:embed="rId2"/>
          <a:stretch>
            <a:fillRect/>
          </a:stretch>
        </p:blipFill>
        <p:spPr>
          <a:xfrm>
            <a:off x="5588000" y="305594"/>
            <a:ext cx="2498725" cy="312340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90E9DAAE-CB5A-7943-93C2-D5A37C73C38D}"/>
              </a:ext>
            </a:extLst>
          </p:cNvPr>
          <p:cNvPicPr>
            <a:picLocks noChangeAspect="1"/>
          </p:cNvPicPr>
          <p:nvPr/>
        </p:nvPicPr>
        <p:blipFill>
          <a:blip r:embed="rId3"/>
          <a:stretch>
            <a:fillRect/>
          </a:stretch>
        </p:blipFill>
        <p:spPr>
          <a:xfrm>
            <a:off x="647700" y="723900"/>
            <a:ext cx="4521766" cy="47752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EE327BB7-2257-EC49-B3A1-0FE0F344985C}"/>
              </a:ext>
            </a:extLst>
          </p:cNvPr>
          <p:cNvPicPr>
            <a:picLocks noChangeAspect="1"/>
          </p:cNvPicPr>
          <p:nvPr/>
        </p:nvPicPr>
        <p:blipFill>
          <a:blip r:embed="rId4"/>
          <a:stretch>
            <a:fillRect/>
          </a:stretch>
        </p:blipFill>
        <p:spPr>
          <a:xfrm>
            <a:off x="5588000" y="3824392"/>
            <a:ext cx="2523870" cy="2170008"/>
          </a:xfrm>
          <a:prstGeom prst="rect">
            <a:avLst/>
          </a:prstGeom>
        </p:spPr>
      </p:pic>
    </p:spTree>
    <p:extLst>
      <p:ext uri="{BB962C8B-B14F-4D97-AF65-F5344CB8AC3E}">
        <p14:creationId xmlns:p14="http://schemas.microsoft.com/office/powerpoint/2010/main" val="2189047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pic>
        <p:nvPicPr>
          <p:cNvPr id="4" name="Picture 3">
            <a:extLst>
              <a:ext uri="{FF2B5EF4-FFF2-40B4-BE49-F238E27FC236}">
                <a16:creationId xmlns:a16="http://schemas.microsoft.com/office/drawing/2014/main" id="{AF9C3BFD-1E37-5042-8817-1E26DFADE986}"/>
              </a:ext>
            </a:extLst>
          </p:cNvPr>
          <p:cNvPicPr>
            <a:picLocks noChangeAspect="1"/>
          </p:cNvPicPr>
          <p:nvPr/>
        </p:nvPicPr>
        <p:blipFill>
          <a:blip r:embed="rId2"/>
          <a:stretch>
            <a:fillRect/>
          </a:stretch>
        </p:blipFill>
        <p:spPr>
          <a:xfrm>
            <a:off x="396888" y="1930895"/>
            <a:ext cx="4068649" cy="3048730"/>
          </a:xfrm>
          <a:prstGeom prst="rect">
            <a:avLst/>
          </a:prstGeom>
        </p:spPr>
      </p:pic>
      <p:pic>
        <p:nvPicPr>
          <p:cNvPr id="7" name="Picture 6">
            <a:extLst>
              <a:ext uri="{FF2B5EF4-FFF2-40B4-BE49-F238E27FC236}">
                <a16:creationId xmlns:a16="http://schemas.microsoft.com/office/drawing/2014/main" id="{1886D23D-0D21-B649-A55D-D096D8C8E524}"/>
              </a:ext>
            </a:extLst>
          </p:cNvPr>
          <p:cNvPicPr>
            <a:picLocks noChangeAspect="1"/>
          </p:cNvPicPr>
          <p:nvPr/>
        </p:nvPicPr>
        <p:blipFill>
          <a:blip r:embed="rId3"/>
          <a:stretch>
            <a:fillRect/>
          </a:stretch>
        </p:blipFill>
        <p:spPr>
          <a:xfrm>
            <a:off x="4683978" y="1930894"/>
            <a:ext cx="4063134" cy="3048729"/>
          </a:xfrm>
          <a:prstGeom prst="rect">
            <a:avLst/>
          </a:prstGeom>
        </p:spPr>
      </p:pic>
    </p:spTree>
    <p:extLst>
      <p:ext uri="{BB962C8B-B14F-4D97-AF65-F5344CB8AC3E}">
        <p14:creationId xmlns:p14="http://schemas.microsoft.com/office/powerpoint/2010/main" val="35115743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9A3C-2AC2-8F4B-8597-D765D3A4D5A4}"/>
              </a:ext>
            </a:extLst>
          </p:cNvPr>
          <p:cNvSpPr>
            <a:spLocks noGrp="1"/>
          </p:cNvSpPr>
          <p:nvPr>
            <p:ph type="title"/>
          </p:nvPr>
        </p:nvSpPr>
        <p:spPr>
          <a:xfrm>
            <a:off x="457200" y="137407"/>
            <a:ext cx="8229600" cy="1016000"/>
          </a:xfrm>
        </p:spPr>
        <p:txBody>
          <a:bodyPr/>
          <a:lstStyle/>
          <a:p>
            <a:pPr algn="ctr"/>
            <a:r>
              <a:rPr lang="en-US" dirty="0">
                <a:solidFill>
                  <a:srgbClr val="FFFF00"/>
                </a:solidFill>
              </a:rPr>
              <a:t>Continuing with our show</a:t>
            </a:r>
            <a:r>
              <a:rPr lang="en-US" dirty="0">
                <a:solidFill>
                  <a:srgbClr val="FF0000"/>
                </a:solidFill>
              </a:rPr>
              <a:t>…</a:t>
            </a:r>
          </a:p>
        </p:txBody>
      </p:sp>
      <p:pic>
        <p:nvPicPr>
          <p:cNvPr id="6" name="Picture 5" descr="A picture containing indoor, auditorium, hall, conference room&#10;&#10;Description automatically generated">
            <a:extLst>
              <a:ext uri="{FF2B5EF4-FFF2-40B4-BE49-F238E27FC236}">
                <a16:creationId xmlns:a16="http://schemas.microsoft.com/office/drawing/2014/main" id="{2BECC14C-E672-E840-9548-0E9E3E8C9CCD}"/>
              </a:ext>
            </a:extLst>
          </p:cNvPr>
          <p:cNvPicPr>
            <a:picLocks noChangeAspect="1"/>
          </p:cNvPicPr>
          <p:nvPr/>
        </p:nvPicPr>
        <p:blipFill>
          <a:blip r:embed="rId2"/>
          <a:stretch>
            <a:fillRect/>
          </a:stretch>
        </p:blipFill>
        <p:spPr>
          <a:xfrm>
            <a:off x="1555750" y="1441450"/>
            <a:ext cx="6032500" cy="3975100"/>
          </a:xfrm>
          <a:prstGeom prst="rect">
            <a:avLst/>
          </a:prstGeom>
        </p:spPr>
      </p:pic>
    </p:spTree>
    <p:extLst>
      <p:ext uri="{BB962C8B-B14F-4D97-AF65-F5344CB8AC3E}">
        <p14:creationId xmlns:p14="http://schemas.microsoft.com/office/powerpoint/2010/main" val="22746853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6616"/>
            <a:ext cx="8229600" cy="1143000"/>
          </a:xfrm>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3200" b="1" dirty="0">
                <a:solidFill>
                  <a:srgbClr val="FFFF00"/>
                </a:solidFill>
              </a:rPr>
              <a:t>Remaining Outline</a:t>
            </a:r>
          </a:p>
          <a:p>
            <a:pPr>
              <a:lnSpc>
                <a:spcPct val="100000"/>
              </a:lnSpc>
            </a:pPr>
            <a:r>
              <a:rPr lang="en-US" sz="3200" i="1" dirty="0">
                <a:solidFill>
                  <a:srgbClr val="00B0F0"/>
                </a:solidFill>
              </a:rPr>
              <a:t>Miscellaneous patent law topics</a:t>
            </a:r>
          </a:p>
          <a:p>
            <a:pPr marL="514350" indent="-514350">
              <a:lnSpc>
                <a:spcPct val="100000"/>
              </a:lnSpc>
              <a:buAutoNum type="arabicPeriod"/>
            </a:pPr>
            <a:r>
              <a:rPr lang="en-US" sz="3200" dirty="0">
                <a:solidFill>
                  <a:schemeClr val="bg1"/>
                </a:solidFill>
              </a:rPr>
              <a:t>Patent rights, term and ownership</a:t>
            </a:r>
          </a:p>
          <a:p>
            <a:pPr marL="514350" indent="-514350">
              <a:lnSpc>
                <a:spcPct val="100000"/>
              </a:lnSpc>
              <a:buAutoNum type="arabicPeriod"/>
            </a:pPr>
            <a:r>
              <a:rPr lang="en-US" sz="3200" dirty="0">
                <a:solidFill>
                  <a:schemeClr val="bg1"/>
                </a:solidFill>
              </a:rPr>
              <a:t>Post-grant issues</a:t>
            </a:r>
          </a:p>
          <a:p>
            <a:pPr marL="514350" indent="-514350">
              <a:lnSpc>
                <a:spcPct val="100000"/>
              </a:lnSpc>
              <a:buFont typeface="+mj-lt"/>
              <a:buAutoNum type="arabicPeriod"/>
            </a:pPr>
            <a:r>
              <a:rPr lang="en-US" sz="3200" dirty="0">
                <a:solidFill>
                  <a:schemeClr val="bg1"/>
                </a:solidFill>
              </a:rPr>
              <a:t>Infringement</a:t>
            </a:r>
          </a:p>
          <a:p>
            <a:pPr marL="514350" indent="-514350">
              <a:lnSpc>
                <a:spcPct val="100000"/>
              </a:lnSpc>
              <a:buFont typeface="+mj-lt"/>
              <a:buAutoNum type="arabicPeriod"/>
            </a:pPr>
            <a:r>
              <a:rPr lang="en-US" sz="3200" dirty="0">
                <a:solidFill>
                  <a:schemeClr val="bg1"/>
                </a:solidFill>
              </a:rPr>
              <a:t>Defences to infringement and abuse of rights</a:t>
            </a:r>
          </a:p>
        </p:txBody>
      </p:sp>
      <p:sp>
        <p:nvSpPr>
          <p:cNvPr id="4" name="Slide Number Placeholder 3"/>
          <p:cNvSpPr>
            <a:spLocks noGrp="1"/>
          </p:cNvSpPr>
          <p:nvPr>
            <p:ph type="sldNum" sz="quarter" idx="12"/>
          </p:nvPr>
        </p:nvSpPr>
        <p:spPr/>
        <p:txBody>
          <a:bodyPr/>
          <a:lstStyle/>
          <a:p>
            <a:fld id="{600857A6-B069-5747-8C2C-4237D03FF20B}" type="slidenum">
              <a:rPr lang="en-US" smtClean="0"/>
              <a:t>121</a:t>
            </a:fld>
            <a:endParaRPr lang="en-US"/>
          </a:p>
        </p:txBody>
      </p:sp>
    </p:spTree>
    <p:extLst>
      <p:ext uri="{BB962C8B-B14F-4D97-AF65-F5344CB8AC3E}">
        <p14:creationId xmlns:p14="http://schemas.microsoft.com/office/powerpoint/2010/main" val="1461198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64515"/>
            <a:ext cx="8229600" cy="933012"/>
          </a:xfrm>
        </p:spPr>
        <p:txBody>
          <a:bodyPr/>
          <a:lstStyle/>
          <a:p>
            <a:r>
              <a:rPr lang="en-US" b="1" dirty="0">
                <a:solidFill>
                  <a:srgbClr val="FFFF00"/>
                </a:solidFill>
              </a:rPr>
              <a:t>Patents</a:t>
            </a:r>
          </a:p>
        </p:txBody>
      </p:sp>
      <p:sp>
        <p:nvSpPr>
          <p:cNvPr id="2" name="Content Placeholder 1"/>
          <p:cNvSpPr>
            <a:spLocks noGrp="1"/>
          </p:cNvSpPr>
          <p:nvPr>
            <p:ph idx="1"/>
          </p:nvPr>
        </p:nvSpPr>
        <p:spPr>
          <a:xfrm>
            <a:off x="457199" y="997527"/>
            <a:ext cx="8591797" cy="4752016"/>
          </a:xfrm>
        </p:spPr>
        <p:txBody>
          <a:bodyPr>
            <a:normAutofit fontScale="92500"/>
          </a:bodyPr>
          <a:lstStyle/>
          <a:p>
            <a:pPr>
              <a:lnSpc>
                <a:spcPct val="100000"/>
              </a:lnSpc>
            </a:pPr>
            <a:r>
              <a:rPr lang="en-US" sz="3200" dirty="0">
                <a:solidFill>
                  <a:srgbClr val="FFFF00"/>
                </a:solidFill>
              </a:rPr>
              <a:t>Patent Term</a:t>
            </a:r>
          </a:p>
          <a:p>
            <a:pPr lvl="1">
              <a:lnSpc>
                <a:spcPct val="100000"/>
              </a:lnSpc>
              <a:buFont typeface="Courier New" panose="02070309020205020404" pitchFamily="49" charset="0"/>
              <a:buChar char="o"/>
            </a:pPr>
            <a:r>
              <a:rPr lang="en-US" sz="3200" dirty="0">
                <a:solidFill>
                  <a:srgbClr val="FF0000"/>
                </a:solidFill>
              </a:rPr>
              <a:t>20 years </a:t>
            </a:r>
            <a:r>
              <a:rPr lang="en-US" sz="3200" dirty="0">
                <a:solidFill>
                  <a:srgbClr val="FFFF00"/>
                </a:solidFill>
              </a:rPr>
              <a:t>from the filing date of the patent </a:t>
            </a:r>
            <a:r>
              <a:rPr lang="en-US" sz="3200" dirty="0">
                <a:solidFill>
                  <a:schemeClr val="bg1"/>
                </a:solidFill>
              </a:rPr>
              <a:t>(s. 44), so long as maintenance fees continue to be paid (s. 46).</a:t>
            </a:r>
          </a:p>
          <a:p>
            <a:pPr>
              <a:lnSpc>
                <a:spcPct val="100000"/>
              </a:lnSpc>
            </a:pPr>
            <a:r>
              <a:rPr lang="en-US" sz="3200" dirty="0">
                <a:solidFill>
                  <a:srgbClr val="FFFF00"/>
                </a:solidFill>
              </a:rPr>
              <a:t>Assignment </a:t>
            </a:r>
            <a:r>
              <a:rPr lang="en-US" sz="3200" dirty="0">
                <a:solidFill>
                  <a:schemeClr val="bg1"/>
                </a:solidFill>
              </a:rPr>
              <a:t>of the right to obtain a patent (see s. 49). Assignment must be </a:t>
            </a:r>
            <a:r>
              <a:rPr lang="en-US" sz="3200" dirty="0">
                <a:solidFill>
                  <a:srgbClr val="FFFF00"/>
                </a:solidFill>
              </a:rPr>
              <a:t>in writing &amp; signed </a:t>
            </a:r>
            <a:r>
              <a:rPr lang="en-US" sz="3200" dirty="0">
                <a:solidFill>
                  <a:schemeClr val="bg1"/>
                </a:solidFill>
              </a:rPr>
              <a:t>(s. 50)</a:t>
            </a:r>
          </a:p>
          <a:p>
            <a:pPr>
              <a:lnSpc>
                <a:spcPct val="100000"/>
              </a:lnSpc>
            </a:pPr>
            <a:r>
              <a:rPr lang="en-US" sz="3200" i="1" dirty="0">
                <a:solidFill>
                  <a:schemeClr val="bg1"/>
                </a:solidFill>
              </a:rPr>
              <a:t>Patent Act </a:t>
            </a:r>
            <a:r>
              <a:rPr lang="en-US" sz="3200" dirty="0">
                <a:solidFill>
                  <a:schemeClr val="bg1"/>
                </a:solidFill>
              </a:rPr>
              <a:t>does not expressly deal with who owns patent between </a:t>
            </a:r>
            <a:r>
              <a:rPr lang="en-US" sz="3200" dirty="0">
                <a:solidFill>
                  <a:srgbClr val="FFFF00"/>
                </a:solidFill>
              </a:rPr>
              <a:t>employer/employee </a:t>
            </a:r>
            <a:r>
              <a:rPr lang="en-US" sz="3200" dirty="0">
                <a:solidFill>
                  <a:schemeClr val="bg1"/>
                </a:solidFill>
              </a:rPr>
              <a:t>(unlike </a:t>
            </a:r>
            <a:r>
              <a:rPr lang="en-US" sz="3200" i="1" dirty="0">
                <a:solidFill>
                  <a:schemeClr val="bg1"/>
                </a:solidFill>
              </a:rPr>
              <a:t>Copyright Act</a:t>
            </a:r>
            <a:r>
              <a:rPr lang="en-US" sz="32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122</a:t>
            </a:fld>
            <a:endParaRPr lang="en-US"/>
          </a:p>
        </p:txBody>
      </p:sp>
    </p:spTree>
    <p:extLst>
      <p:ext uri="{BB962C8B-B14F-4D97-AF65-F5344CB8AC3E}">
        <p14:creationId xmlns:p14="http://schemas.microsoft.com/office/powerpoint/2010/main" val="23942032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8139" y="110912"/>
            <a:ext cx="7826735" cy="866917"/>
          </a:xfrm>
        </p:spPr>
        <p:txBody>
          <a:bodyPr/>
          <a:lstStyle/>
          <a:p>
            <a:r>
              <a:rPr lang="en-US" b="1" dirty="0">
                <a:solidFill>
                  <a:srgbClr val="FFFF00"/>
                </a:solidFill>
              </a:rPr>
              <a:t>Patents</a:t>
            </a:r>
          </a:p>
        </p:txBody>
      </p:sp>
      <p:sp>
        <p:nvSpPr>
          <p:cNvPr id="2" name="Content Placeholder 1"/>
          <p:cNvSpPr>
            <a:spLocks noGrp="1"/>
          </p:cNvSpPr>
          <p:nvPr>
            <p:ph idx="1"/>
          </p:nvPr>
        </p:nvSpPr>
        <p:spPr>
          <a:xfrm>
            <a:off x="155275" y="977828"/>
            <a:ext cx="8876581" cy="4924207"/>
          </a:xfrm>
        </p:spPr>
        <p:txBody>
          <a:bodyPr>
            <a:noAutofit/>
          </a:bodyPr>
          <a:lstStyle/>
          <a:p>
            <a:pPr>
              <a:lnSpc>
                <a:spcPct val="100000"/>
              </a:lnSpc>
            </a:pPr>
            <a:r>
              <a:rPr lang="en-US" sz="3600" dirty="0">
                <a:solidFill>
                  <a:srgbClr val="FF0000"/>
                </a:solidFill>
              </a:rPr>
              <a:t>Exclusive Rights</a:t>
            </a:r>
            <a:r>
              <a:rPr lang="en-US" sz="3600" dirty="0">
                <a:solidFill>
                  <a:srgbClr val="FFFF00"/>
                </a:solidFill>
              </a:rPr>
              <a:t> of the patent owner </a:t>
            </a:r>
            <a:r>
              <a:rPr lang="en-US" sz="3600" dirty="0">
                <a:solidFill>
                  <a:schemeClr val="bg1"/>
                </a:solidFill>
              </a:rPr>
              <a:t>(s. 42, Patent Act)</a:t>
            </a:r>
          </a:p>
          <a:p>
            <a:pPr lvl="1">
              <a:lnSpc>
                <a:spcPct val="100000"/>
              </a:lnSpc>
              <a:buFont typeface="Courier New" panose="02070309020205020404" pitchFamily="49" charset="0"/>
              <a:buChar char="o"/>
            </a:pPr>
            <a:r>
              <a:rPr lang="en-US" sz="3600" dirty="0">
                <a:solidFill>
                  <a:schemeClr val="bg1"/>
                </a:solidFill>
              </a:rPr>
              <a:t>Right </a:t>
            </a:r>
            <a:r>
              <a:rPr lang="en-US" sz="3600" dirty="0">
                <a:solidFill>
                  <a:srgbClr val="FFFF00"/>
                </a:solidFill>
              </a:rPr>
              <a:t>to make the invention</a:t>
            </a:r>
          </a:p>
          <a:p>
            <a:pPr lvl="1">
              <a:lnSpc>
                <a:spcPct val="100000"/>
              </a:lnSpc>
              <a:buFont typeface="Courier New" panose="02070309020205020404" pitchFamily="49" charset="0"/>
              <a:buChar char="o"/>
            </a:pPr>
            <a:r>
              <a:rPr lang="en-US" sz="3600" dirty="0">
                <a:solidFill>
                  <a:schemeClr val="bg1"/>
                </a:solidFill>
              </a:rPr>
              <a:t>Right </a:t>
            </a:r>
            <a:r>
              <a:rPr lang="en-US" sz="3600" dirty="0">
                <a:solidFill>
                  <a:srgbClr val="FFFF00"/>
                </a:solidFill>
              </a:rPr>
              <a:t>to construct</a:t>
            </a:r>
            <a:r>
              <a:rPr lang="en-US" sz="3600" dirty="0">
                <a:solidFill>
                  <a:schemeClr val="bg1"/>
                </a:solidFill>
              </a:rPr>
              <a:t> the invention</a:t>
            </a:r>
          </a:p>
          <a:p>
            <a:pPr lvl="1">
              <a:lnSpc>
                <a:spcPct val="100000"/>
              </a:lnSpc>
              <a:buFont typeface="Courier New" panose="02070309020205020404" pitchFamily="49" charset="0"/>
              <a:buChar char="o"/>
            </a:pPr>
            <a:r>
              <a:rPr lang="en-US" sz="3600" dirty="0">
                <a:solidFill>
                  <a:schemeClr val="bg1"/>
                </a:solidFill>
              </a:rPr>
              <a:t>Right </a:t>
            </a:r>
            <a:r>
              <a:rPr lang="en-US" sz="3600" dirty="0">
                <a:solidFill>
                  <a:srgbClr val="FFFF00"/>
                </a:solidFill>
              </a:rPr>
              <a:t>to use</a:t>
            </a:r>
            <a:r>
              <a:rPr lang="en-US" sz="3600" dirty="0">
                <a:solidFill>
                  <a:schemeClr val="bg1"/>
                </a:solidFill>
              </a:rPr>
              <a:t> the invention</a:t>
            </a:r>
          </a:p>
          <a:p>
            <a:pPr>
              <a:lnSpc>
                <a:spcPct val="100000"/>
              </a:lnSpc>
            </a:pPr>
            <a:r>
              <a:rPr lang="en-US" sz="3600" dirty="0">
                <a:solidFill>
                  <a:schemeClr val="bg1"/>
                </a:solidFill>
              </a:rPr>
              <a:t>These rights </a:t>
            </a:r>
            <a:r>
              <a:rPr lang="en-US" sz="3600" i="1" dirty="0">
                <a:solidFill>
                  <a:schemeClr val="bg1"/>
                </a:solidFill>
              </a:rPr>
              <a:t>“generally protect [the] business interests”</a:t>
            </a:r>
            <a:r>
              <a:rPr lang="en-US" sz="3600" dirty="0">
                <a:solidFill>
                  <a:schemeClr val="bg1"/>
                </a:solidFill>
              </a:rPr>
              <a:t> of the patentee (para. 36, </a:t>
            </a:r>
            <a:r>
              <a:rPr lang="en-CA" sz="3600" i="1" dirty="0">
                <a:solidFill>
                  <a:srgbClr val="00B0F0"/>
                </a:solidFill>
              </a:rPr>
              <a:t>Monsanto v. </a:t>
            </a:r>
            <a:r>
              <a:rPr lang="en-CA" sz="3600" i="1" dirty="0" err="1">
                <a:solidFill>
                  <a:srgbClr val="00B0F0"/>
                </a:solidFill>
              </a:rPr>
              <a:t>Schmeiser</a:t>
            </a:r>
            <a:r>
              <a:rPr lang="en-CA" sz="3600" i="1" dirty="0">
                <a:solidFill>
                  <a:srgbClr val="00B0F0"/>
                </a:solidFill>
              </a:rPr>
              <a:t> </a:t>
            </a:r>
            <a:r>
              <a:rPr lang="en-US" sz="3600" i="1" dirty="0">
                <a:solidFill>
                  <a:srgbClr val="00B0F0"/>
                </a:solidFill>
              </a:rPr>
              <a:t> </a:t>
            </a:r>
            <a:r>
              <a:rPr lang="en-US" sz="36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123</a:t>
            </a:fld>
            <a:endParaRPr lang="en-US"/>
          </a:p>
        </p:txBody>
      </p:sp>
    </p:spTree>
    <p:extLst>
      <p:ext uri="{BB962C8B-B14F-4D97-AF65-F5344CB8AC3E}">
        <p14:creationId xmlns:p14="http://schemas.microsoft.com/office/powerpoint/2010/main" val="118796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362"/>
            <a:ext cx="8229600" cy="711911"/>
          </a:xfrm>
        </p:spPr>
        <p:txBody>
          <a:bodyPr>
            <a:normAutofit fontScale="90000"/>
          </a:bodyPr>
          <a:lstStyle/>
          <a:p>
            <a:r>
              <a:rPr lang="en-US" b="1" dirty="0">
                <a:solidFill>
                  <a:srgbClr val="FFFF00"/>
                </a:solidFill>
              </a:rPr>
              <a:t>Patents</a:t>
            </a:r>
          </a:p>
        </p:txBody>
      </p:sp>
      <p:sp>
        <p:nvSpPr>
          <p:cNvPr id="2" name="Content Placeholder 1"/>
          <p:cNvSpPr>
            <a:spLocks noGrp="1"/>
          </p:cNvSpPr>
          <p:nvPr>
            <p:ph idx="1"/>
          </p:nvPr>
        </p:nvSpPr>
        <p:spPr>
          <a:xfrm>
            <a:off x="457199" y="1151906"/>
            <a:ext cx="8583283" cy="4597637"/>
          </a:xfrm>
        </p:spPr>
        <p:txBody>
          <a:bodyPr>
            <a:normAutofit/>
          </a:bodyPr>
          <a:lstStyle/>
          <a:p>
            <a:pPr marL="0" indent="0">
              <a:lnSpc>
                <a:spcPct val="100000"/>
              </a:lnSpc>
              <a:buNone/>
            </a:pPr>
            <a:r>
              <a:rPr lang="en-US" sz="2400" i="1" dirty="0">
                <a:solidFill>
                  <a:srgbClr val="00B0F0"/>
                </a:solidFill>
              </a:rPr>
              <a:t>Monsanto Canada, Inc. v. </a:t>
            </a:r>
            <a:r>
              <a:rPr lang="en-US" sz="2400" i="1" dirty="0" err="1">
                <a:solidFill>
                  <a:srgbClr val="00B0F0"/>
                </a:solidFill>
              </a:rPr>
              <a:t>Schmeiser</a:t>
            </a:r>
            <a:endParaRPr lang="en-US" sz="2400" i="1" dirty="0">
              <a:solidFill>
                <a:srgbClr val="00B0F0"/>
              </a:solidFill>
            </a:endParaRPr>
          </a:p>
          <a:p>
            <a:pPr>
              <a:lnSpc>
                <a:spcPct val="100000"/>
              </a:lnSpc>
            </a:pPr>
            <a:r>
              <a:rPr lang="en-US" sz="2400" dirty="0">
                <a:solidFill>
                  <a:srgbClr val="FFFF00"/>
                </a:solidFill>
              </a:rPr>
              <a:t>Facts</a:t>
            </a:r>
            <a:r>
              <a:rPr lang="en-US" sz="2400" dirty="0">
                <a:solidFill>
                  <a:srgbClr val="FF0000"/>
                </a:solidFill>
              </a:rPr>
              <a:t>:</a:t>
            </a:r>
            <a:r>
              <a:rPr lang="en-US" sz="2400" dirty="0">
                <a:solidFill>
                  <a:schemeClr val="bg1"/>
                </a:solidFill>
              </a:rPr>
              <a:t> Involves </a:t>
            </a:r>
            <a:r>
              <a:rPr lang="en-US" sz="2400" dirty="0">
                <a:solidFill>
                  <a:srgbClr val="FFFF00"/>
                </a:solidFill>
              </a:rPr>
              <a:t>genetically altered canola seed</a:t>
            </a:r>
          </a:p>
          <a:p>
            <a:pPr>
              <a:lnSpc>
                <a:spcPct val="100000"/>
              </a:lnSpc>
            </a:pPr>
            <a:r>
              <a:rPr lang="en-US" sz="2400" dirty="0">
                <a:solidFill>
                  <a:schemeClr val="bg1"/>
                </a:solidFill>
              </a:rPr>
              <a:t>Did </a:t>
            </a:r>
            <a:r>
              <a:rPr lang="en-US" sz="2400" dirty="0" err="1">
                <a:solidFill>
                  <a:schemeClr val="bg1"/>
                </a:solidFill>
              </a:rPr>
              <a:t>Schmeiser</a:t>
            </a:r>
            <a:r>
              <a:rPr lang="en-US" sz="2400" dirty="0">
                <a:solidFill>
                  <a:schemeClr val="bg1"/>
                </a:solidFill>
              </a:rPr>
              <a:t> infringe Monsanto’s patent by “making” the gene or cell? (undecided)</a:t>
            </a:r>
          </a:p>
          <a:p>
            <a:pPr>
              <a:lnSpc>
                <a:spcPct val="100000"/>
              </a:lnSpc>
            </a:pPr>
            <a:r>
              <a:rPr lang="en-US" sz="2400" dirty="0">
                <a:solidFill>
                  <a:srgbClr val="FFFF00"/>
                </a:solidFill>
              </a:rPr>
              <a:t>Did </a:t>
            </a:r>
            <a:r>
              <a:rPr lang="en-US" sz="2400" dirty="0" err="1">
                <a:solidFill>
                  <a:srgbClr val="FFFF00"/>
                </a:solidFill>
              </a:rPr>
              <a:t>Schmeiser</a:t>
            </a:r>
            <a:r>
              <a:rPr lang="en-US" sz="2400" dirty="0">
                <a:solidFill>
                  <a:srgbClr val="FFFF00"/>
                </a:solidFill>
              </a:rPr>
              <a:t> </a:t>
            </a:r>
            <a:r>
              <a:rPr lang="en-US" sz="2400" dirty="0">
                <a:solidFill>
                  <a:schemeClr val="bg1"/>
                </a:solidFill>
              </a:rPr>
              <a:t>“</a:t>
            </a:r>
            <a:r>
              <a:rPr lang="en-US" sz="2400" dirty="0">
                <a:solidFill>
                  <a:srgbClr val="FF0000"/>
                </a:solidFill>
              </a:rPr>
              <a:t>use</a:t>
            </a:r>
            <a:r>
              <a:rPr lang="en-US" sz="2400" dirty="0">
                <a:solidFill>
                  <a:schemeClr val="bg1"/>
                </a:solidFill>
              </a:rPr>
              <a:t>”</a:t>
            </a:r>
            <a:r>
              <a:rPr lang="en-US" sz="2400" dirty="0">
                <a:solidFill>
                  <a:srgbClr val="FFFF00"/>
                </a:solidFill>
              </a:rPr>
              <a:t> the gene and cell</a:t>
            </a:r>
            <a:r>
              <a:rPr lang="en-US" sz="2400" dirty="0">
                <a:solidFill>
                  <a:srgbClr val="FF0000"/>
                </a:solidFill>
              </a:rPr>
              <a:t>?</a:t>
            </a:r>
            <a:r>
              <a:rPr lang="en-US" sz="2400" dirty="0">
                <a:solidFill>
                  <a:schemeClr val="bg1"/>
                </a:solidFill>
              </a:rPr>
              <a:t>  (see </a:t>
            </a:r>
            <a:r>
              <a:rPr lang="en-US" sz="2400" dirty="0" err="1">
                <a:solidFill>
                  <a:schemeClr val="bg1"/>
                </a:solidFill>
              </a:rPr>
              <a:t>para</a:t>
            </a:r>
            <a:r>
              <a:rPr lang="en-US" sz="2400" dirty="0">
                <a:solidFill>
                  <a:schemeClr val="bg1"/>
                </a:solidFill>
              </a:rPr>
              <a:t>. 28)</a:t>
            </a:r>
          </a:p>
          <a:p>
            <a:pPr lvl="1">
              <a:lnSpc>
                <a:spcPct val="100000"/>
              </a:lnSpc>
              <a:buFont typeface="Courier New" panose="02070309020205020404" pitchFamily="49" charset="0"/>
              <a:buChar char="o"/>
            </a:pPr>
            <a:r>
              <a:rPr lang="en-US" sz="2400" dirty="0">
                <a:solidFill>
                  <a:srgbClr val="FFFF00"/>
                </a:solidFill>
              </a:rPr>
              <a:t>Q</a:t>
            </a:r>
            <a:r>
              <a:rPr lang="en-US" sz="2400" dirty="0">
                <a:solidFill>
                  <a:srgbClr val="FF0000"/>
                </a:solidFill>
              </a:rPr>
              <a:t>:</a:t>
            </a:r>
            <a:r>
              <a:rPr lang="en-US" sz="2400" dirty="0">
                <a:solidFill>
                  <a:schemeClr val="bg1"/>
                </a:solidFill>
              </a:rPr>
              <a:t> Did the </a:t>
            </a:r>
            <a:r>
              <a:rPr lang="en-CA" sz="2400" dirty="0">
                <a:solidFill>
                  <a:srgbClr val="FFFF00"/>
                </a:solidFill>
              </a:rPr>
              <a:t>Defendant’s activity deprive the inventor </a:t>
            </a:r>
            <a:r>
              <a:rPr lang="en-CA" sz="2400" dirty="0">
                <a:solidFill>
                  <a:schemeClr val="bg1"/>
                </a:solidFill>
              </a:rPr>
              <a:t>in whole or in part, directly or indirectly, </a:t>
            </a:r>
            <a:r>
              <a:rPr lang="en-CA" sz="2400" dirty="0">
                <a:solidFill>
                  <a:srgbClr val="FFFF00"/>
                </a:solidFill>
              </a:rPr>
              <a:t>of the full enjoyment of the patent monopoly</a:t>
            </a:r>
            <a:r>
              <a:rPr lang="en-CA" sz="2400" dirty="0">
                <a:solidFill>
                  <a:srgbClr val="FF0000"/>
                </a:solidFill>
              </a:rPr>
              <a:t>?</a:t>
            </a:r>
          </a:p>
          <a:p>
            <a:pPr lvl="1">
              <a:lnSpc>
                <a:spcPct val="100000"/>
              </a:lnSpc>
              <a:buFont typeface="Courier New" panose="02070309020205020404" pitchFamily="49" charset="0"/>
              <a:buChar char="o"/>
            </a:pPr>
            <a:r>
              <a:rPr lang="en-CA" sz="2400" dirty="0">
                <a:solidFill>
                  <a:srgbClr val="FFFF00"/>
                </a:solidFill>
              </a:rPr>
              <a:t>Patent holder is entitled to protection even in the absence of commercial exploitation </a:t>
            </a:r>
            <a:endParaRPr lang="en-US" sz="2400"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124</a:t>
            </a:fld>
            <a:endParaRPr lang="en-US"/>
          </a:p>
        </p:txBody>
      </p:sp>
    </p:spTree>
    <p:extLst>
      <p:ext uri="{BB962C8B-B14F-4D97-AF65-F5344CB8AC3E}">
        <p14:creationId xmlns:p14="http://schemas.microsoft.com/office/powerpoint/2010/main" val="16168613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a:xfrm>
            <a:off x="457200" y="1604513"/>
            <a:ext cx="8229600" cy="4145030"/>
          </a:xfrm>
        </p:spPr>
        <p:txBody>
          <a:bodyPr>
            <a:noAutofit/>
          </a:bodyPr>
          <a:lstStyle/>
          <a:p>
            <a:pPr marL="0" indent="0">
              <a:lnSpc>
                <a:spcPct val="100000"/>
              </a:lnSpc>
              <a:buNone/>
            </a:pPr>
            <a:r>
              <a:rPr lang="en-US" sz="3600" i="1" dirty="0">
                <a:solidFill>
                  <a:srgbClr val="00B0F0"/>
                </a:solidFill>
              </a:rPr>
              <a:t>Monsanto Canada, Inc. v. </a:t>
            </a:r>
            <a:r>
              <a:rPr lang="en-US" sz="3600" i="1" dirty="0" err="1">
                <a:solidFill>
                  <a:srgbClr val="00B0F0"/>
                </a:solidFill>
              </a:rPr>
              <a:t>Schmeiser</a:t>
            </a:r>
            <a:endParaRPr lang="en-US" sz="3600" i="1" dirty="0">
              <a:solidFill>
                <a:srgbClr val="00B0F0"/>
              </a:solidFill>
            </a:endParaRPr>
          </a:p>
          <a:p>
            <a:pPr marL="0" indent="0">
              <a:lnSpc>
                <a:spcPct val="100000"/>
              </a:lnSpc>
              <a:buNone/>
            </a:pPr>
            <a:r>
              <a:rPr lang="en-CA" sz="3600" dirty="0">
                <a:solidFill>
                  <a:schemeClr val="bg1"/>
                </a:solidFill>
              </a:rPr>
              <a:t>"</a:t>
            </a:r>
            <a:r>
              <a:rPr lang="en-CA" sz="3600" dirty="0">
                <a:solidFill>
                  <a:srgbClr val="FFFF00"/>
                </a:solidFill>
              </a:rPr>
              <a:t>Use</a:t>
            </a:r>
            <a:r>
              <a:rPr lang="en-CA" sz="3600" dirty="0">
                <a:solidFill>
                  <a:schemeClr val="bg1"/>
                </a:solidFill>
              </a:rPr>
              <a:t>" applies both to patented products and processes, </a:t>
            </a:r>
            <a:r>
              <a:rPr lang="en-CA" sz="3600" dirty="0">
                <a:solidFill>
                  <a:srgbClr val="FFFF00"/>
                </a:solidFill>
              </a:rPr>
              <a:t>and also to their output </a:t>
            </a:r>
            <a:r>
              <a:rPr lang="en-CA" sz="3600" dirty="0">
                <a:solidFill>
                  <a:schemeClr val="bg1"/>
                </a:solidFill>
              </a:rPr>
              <a:t>… This </a:t>
            </a:r>
            <a:r>
              <a:rPr lang="en-CA" sz="3600" dirty="0">
                <a:solidFill>
                  <a:srgbClr val="FFFF00"/>
                </a:solidFill>
              </a:rPr>
              <a:t>expansive doctrine applies</a:t>
            </a:r>
            <a:r>
              <a:rPr lang="en-CA" sz="3600" dirty="0">
                <a:solidFill>
                  <a:schemeClr val="bg1"/>
                </a:solidFill>
              </a:rPr>
              <a:t>, however, </a:t>
            </a:r>
            <a:r>
              <a:rPr lang="en-CA" sz="3600" dirty="0">
                <a:solidFill>
                  <a:srgbClr val="FFFF00"/>
                </a:solidFill>
              </a:rPr>
              <a:t>only if the patent plays an important part in production</a:t>
            </a:r>
            <a:r>
              <a:rPr lang="en-CA" sz="3600" dirty="0">
                <a:solidFill>
                  <a:schemeClr val="bg1"/>
                </a:solidFill>
              </a:rPr>
              <a:t> (para. 41 – from Prof. </a:t>
            </a:r>
            <a:r>
              <a:rPr lang="en-CA" sz="3600" dirty="0" err="1">
                <a:solidFill>
                  <a:schemeClr val="bg1"/>
                </a:solidFill>
              </a:rPr>
              <a:t>Vaver</a:t>
            </a:r>
            <a:r>
              <a:rPr lang="en-CA" sz="36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125</a:t>
            </a:fld>
            <a:endParaRPr lang="en-US"/>
          </a:p>
        </p:txBody>
      </p:sp>
    </p:spTree>
    <p:extLst>
      <p:ext uri="{BB962C8B-B14F-4D97-AF65-F5344CB8AC3E}">
        <p14:creationId xmlns:p14="http://schemas.microsoft.com/office/powerpoint/2010/main" val="38296747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a:xfrm>
            <a:off x="457200" y="1431543"/>
            <a:ext cx="8445500" cy="4318000"/>
          </a:xfrm>
        </p:spPr>
        <p:txBody>
          <a:bodyPr>
            <a:normAutofit/>
          </a:bodyPr>
          <a:lstStyle/>
          <a:p>
            <a:pPr marL="0" indent="0">
              <a:lnSpc>
                <a:spcPct val="100000"/>
              </a:lnSpc>
              <a:buNone/>
            </a:pPr>
            <a:r>
              <a:rPr lang="en-US" sz="3200" i="1" dirty="0">
                <a:solidFill>
                  <a:srgbClr val="00B0F0"/>
                </a:solidFill>
              </a:rPr>
              <a:t>Monsanto Canada, Inc. v. </a:t>
            </a:r>
            <a:r>
              <a:rPr lang="en-US" sz="3200" i="1" dirty="0" err="1">
                <a:solidFill>
                  <a:srgbClr val="00B0F0"/>
                </a:solidFill>
              </a:rPr>
              <a:t>Schmeiser</a:t>
            </a:r>
            <a:endParaRPr lang="en-US" sz="3200" i="1" dirty="0">
              <a:solidFill>
                <a:srgbClr val="00B0F0"/>
              </a:solidFill>
            </a:endParaRPr>
          </a:p>
          <a:p>
            <a:pPr>
              <a:lnSpc>
                <a:spcPct val="100000"/>
              </a:lnSpc>
            </a:pPr>
            <a:r>
              <a:rPr lang="en-US" sz="3200" dirty="0">
                <a:solidFill>
                  <a:srgbClr val="FFFF00"/>
                </a:solidFill>
              </a:rPr>
              <a:t>Defendant infringes a patent when the Defendant manufactures, seeks to use, or uses a patented part contained within something that is not patented</a:t>
            </a:r>
            <a:r>
              <a:rPr lang="en-US" sz="3200" dirty="0">
                <a:solidFill>
                  <a:schemeClr val="bg1"/>
                </a:solidFill>
              </a:rPr>
              <a:t>, provided the patented part is significant or important</a:t>
            </a:r>
          </a:p>
          <a:p>
            <a:pPr>
              <a:lnSpc>
                <a:spcPct val="100000"/>
              </a:lnSpc>
            </a:pPr>
            <a:r>
              <a:rPr lang="en-US" sz="3200" dirty="0">
                <a:solidFill>
                  <a:schemeClr val="bg1"/>
                </a:solidFill>
              </a:rPr>
              <a:t>Here: the patented genes compose the entire structure of the plant (analogy – Lego blocks)</a:t>
            </a:r>
          </a:p>
        </p:txBody>
      </p:sp>
      <p:sp>
        <p:nvSpPr>
          <p:cNvPr id="4" name="Slide Number Placeholder 3"/>
          <p:cNvSpPr>
            <a:spLocks noGrp="1"/>
          </p:cNvSpPr>
          <p:nvPr>
            <p:ph type="sldNum" sz="quarter" idx="12"/>
          </p:nvPr>
        </p:nvSpPr>
        <p:spPr/>
        <p:txBody>
          <a:bodyPr/>
          <a:lstStyle/>
          <a:p>
            <a:fld id="{600857A6-B069-5747-8C2C-4237D03FF20B}" type="slidenum">
              <a:rPr lang="en-US" smtClean="0"/>
              <a:t>126</a:t>
            </a:fld>
            <a:endParaRPr lang="en-US"/>
          </a:p>
        </p:txBody>
      </p:sp>
    </p:spTree>
    <p:extLst>
      <p:ext uri="{BB962C8B-B14F-4D97-AF65-F5344CB8AC3E}">
        <p14:creationId xmlns:p14="http://schemas.microsoft.com/office/powerpoint/2010/main" val="35352105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893"/>
            <a:ext cx="8229600" cy="603847"/>
          </a:xfrm>
        </p:spPr>
        <p:txBody>
          <a:bodyPr>
            <a:normAutofit fontScale="90000"/>
          </a:bodyPr>
          <a:lstStyle/>
          <a:p>
            <a:r>
              <a:rPr lang="en-US" b="1" dirty="0">
                <a:solidFill>
                  <a:srgbClr val="FFFF00"/>
                </a:solidFill>
              </a:rPr>
              <a:t>Patents</a:t>
            </a:r>
          </a:p>
        </p:txBody>
      </p:sp>
      <p:sp>
        <p:nvSpPr>
          <p:cNvPr id="2" name="Content Placeholder 1"/>
          <p:cNvSpPr>
            <a:spLocks noGrp="1"/>
          </p:cNvSpPr>
          <p:nvPr>
            <p:ph idx="1"/>
          </p:nvPr>
        </p:nvSpPr>
        <p:spPr>
          <a:xfrm>
            <a:off x="153598" y="882770"/>
            <a:ext cx="8836804" cy="5092459"/>
          </a:xfrm>
        </p:spPr>
        <p:txBody>
          <a:bodyPr>
            <a:normAutofit fontScale="92500" lnSpcReduction="10000"/>
          </a:bodyPr>
          <a:lstStyle/>
          <a:p>
            <a:pPr marL="0" indent="0">
              <a:lnSpc>
                <a:spcPct val="110000"/>
              </a:lnSpc>
              <a:buNone/>
            </a:pPr>
            <a:r>
              <a:rPr lang="en-US" sz="2800" i="1" dirty="0">
                <a:solidFill>
                  <a:srgbClr val="00B0F0"/>
                </a:solidFill>
              </a:rPr>
              <a:t>Monsanto Canada, Inc. v. </a:t>
            </a:r>
            <a:r>
              <a:rPr lang="en-US" sz="2800" i="1" dirty="0" err="1">
                <a:solidFill>
                  <a:srgbClr val="00B0F0"/>
                </a:solidFill>
              </a:rPr>
              <a:t>Schmeiser</a:t>
            </a:r>
            <a:endParaRPr lang="en-US" sz="2800" i="1" dirty="0">
              <a:solidFill>
                <a:srgbClr val="00B0F0"/>
              </a:solidFill>
            </a:endParaRPr>
          </a:p>
          <a:p>
            <a:pPr>
              <a:lnSpc>
                <a:spcPct val="110000"/>
              </a:lnSpc>
            </a:pPr>
            <a:r>
              <a:rPr lang="en-US" sz="2800" dirty="0">
                <a:solidFill>
                  <a:srgbClr val="FF0000"/>
                </a:solidFill>
              </a:rPr>
              <a:t>Stand-by utility</a:t>
            </a:r>
            <a:r>
              <a:rPr lang="en-US" sz="2800" dirty="0">
                <a:solidFill>
                  <a:srgbClr val="FFFF00"/>
                </a:solidFill>
              </a:rPr>
              <a:t>: </a:t>
            </a:r>
          </a:p>
          <a:p>
            <a:pPr lvl="1">
              <a:lnSpc>
                <a:spcPct val="110000"/>
              </a:lnSpc>
              <a:buFont typeface="Courier New" panose="02070309020205020404" pitchFamily="49" charset="0"/>
              <a:buChar char="o"/>
            </a:pPr>
            <a:r>
              <a:rPr lang="en-US" sz="2800" dirty="0">
                <a:solidFill>
                  <a:srgbClr val="FFFF00"/>
                </a:solidFill>
              </a:rPr>
              <a:t>A person has the invention and isn’t using it, but can in the future if they need to </a:t>
            </a:r>
            <a:r>
              <a:rPr lang="en-US" sz="2800" dirty="0">
                <a:solidFill>
                  <a:schemeClr val="bg1"/>
                </a:solidFill>
              </a:rPr>
              <a:t>(ex fire extinguisher)</a:t>
            </a:r>
          </a:p>
          <a:p>
            <a:pPr lvl="1">
              <a:lnSpc>
                <a:spcPct val="110000"/>
              </a:lnSpc>
              <a:buFont typeface="Courier New" panose="02070309020205020404" pitchFamily="49" charset="0"/>
              <a:buChar char="o"/>
            </a:pPr>
            <a:r>
              <a:rPr lang="en-US" sz="2800" dirty="0">
                <a:solidFill>
                  <a:schemeClr val="bg1"/>
                </a:solidFill>
              </a:rPr>
              <a:t>Did the Defendant intend to exploit the invention of the need arose?</a:t>
            </a:r>
          </a:p>
          <a:p>
            <a:pPr lvl="1">
              <a:lnSpc>
                <a:spcPct val="110000"/>
              </a:lnSpc>
              <a:buFont typeface="Courier New" panose="02070309020205020404" pitchFamily="49" charset="0"/>
              <a:buChar char="o"/>
            </a:pPr>
            <a:r>
              <a:rPr lang="en-US" sz="2800" dirty="0">
                <a:solidFill>
                  <a:schemeClr val="bg1"/>
                </a:solidFill>
              </a:rPr>
              <a:t>A</a:t>
            </a:r>
            <a:r>
              <a:rPr lang="en-CA" sz="2800" dirty="0">
                <a:solidFill>
                  <a:schemeClr val="bg1"/>
                </a:solidFill>
              </a:rPr>
              <a:t> business that possesses a patented product for trade may be presumed to either have used it or to intend to use it. </a:t>
            </a:r>
          </a:p>
          <a:p>
            <a:pPr lvl="1">
              <a:lnSpc>
                <a:spcPct val="110000"/>
              </a:lnSpc>
              <a:buFont typeface="Courier New" panose="02070309020205020404" pitchFamily="49" charset="0"/>
              <a:buChar char="o"/>
            </a:pPr>
            <a:r>
              <a:rPr lang="en-CA" sz="2800" dirty="0">
                <a:solidFill>
                  <a:schemeClr val="bg1"/>
                </a:solidFill>
              </a:rPr>
              <a:t>As a presumption, can be rebutted</a:t>
            </a:r>
          </a:p>
          <a:p>
            <a:pPr>
              <a:lnSpc>
                <a:spcPct val="110000"/>
              </a:lnSpc>
            </a:pPr>
            <a:r>
              <a:rPr lang="en-CA" sz="2800" dirty="0">
                <a:solidFill>
                  <a:schemeClr val="bg1"/>
                </a:solidFill>
              </a:rPr>
              <a:t>See para. 58 for principles of use</a:t>
            </a:r>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127</a:t>
            </a:fld>
            <a:endParaRPr lang="en-US"/>
          </a:p>
        </p:txBody>
      </p:sp>
    </p:spTree>
    <p:extLst>
      <p:ext uri="{BB962C8B-B14F-4D97-AF65-F5344CB8AC3E}">
        <p14:creationId xmlns:p14="http://schemas.microsoft.com/office/powerpoint/2010/main" val="24344163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a:xfrm>
            <a:off x="457199" y="1417638"/>
            <a:ext cx="8532421" cy="4460647"/>
          </a:xfrm>
        </p:spPr>
        <p:txBody>
          <a:bodyPr>
            <a:normAutofit/>
          </a:bodyPr>
          <a:lstStyle/>
          <a:p>
            <a:pPr marL="0" indent="0">
              <a:lnSpc>
                <a:spcPct val="100000"/>
              </a:lnSpc>
              <a:buNone/>
            </a:pPr>
            <a:r>
              <a:rPr lang="en-US" sz="3200" i="1" dirty="0">
                <a:solidFill>
                  <a:srgbClr val="00B0F0"/>
                </a:solidFill>
              </a:rPr>
              <a:t>Monsanto Canada, Inc. v. </a:t>
            </a:r>
            <a:r>
              <a:rPr lang="en-US" sz="3200" i="1" dirty="0" err="1">
                <a:solidFill>
                  <a:srgbClr val="00B0F0"/>
                </a:solidFill>
              </a:rPr>
              <a:t>Schmeiser</a:t>
            </a:r>
            <a:r>
              <a:rPr lang="en-US" sz="3200" dirty="0">
                <a:solidFill>
                  <a:srgbClr val="00B0F0"/>
                </a:solidFill>
              </a:rPr>
              <a:t> </a:t>
            </a:r>
            <a:r>
              <a:rPr lang="en-US" sz="3200" dirty="0">
                <a:solidFill>
                  <a:schemeClr val="bg1"/>
                </a:solidFill>
              </a:rPr>
              <a:t>found</a:t>
            </a:r>
            <a:r>
              <a:rPr lang="en-US" sz="3200" dirty="0">
                <a:solidFill>
                  <a:srgbClr val="FF0000"/>
                </a:solidFill>
              </a:rPr>
              <a:t>:</a:t>
            </a:r>
            <a:endParaRPr lang="en-US" sz="3200" i="1" u="sng" dirty="0">
              <a:solidFill>
                <a:srgbClr val="FF0000"/>
              </a:solidFill>
            </a:endParaRPr>
          </a:p>
          <a:p>
            <a:pPr>
              <a:lnSpc>
                <a:spcPct val="100000"/>
              </a:lnSpc>
            </a:pPr>
            <a:r>
              <a:rPr lang="en-US" sz="3200" dirty="0">
                <a:solidFill>
                  <a:srgbClr val="FFFF00"/>
                </a:solidFill>
              </a:rPr>
              <a:t>Saving and planting seed, then harvesting and selling the resultant plants, constitutes “</a:t>
            </a:r>
            <a:r>
              <a:rPr lang="en-US" sz="3200" dirty="0">
                <a:solidFill>
                  <a:srgbClr val="FF0000"/>
                </a:solidFill>
              </a:rPr>
              <a:t>utilization</a:t>
            </a:r>
            <a:r>
              <a:rPr lang="en-US" sz="3200" dirty="0">
                <a:solidFill>
                  <a:srgbClr val="FFFF00"/>
                </a:solidFill>
              </a:rPr>
              <a:t>” </a:t>
            </a:r>
            <a:r>
              <a:rPr lang="en-US" sz="3200" dirty="0">
                <a:solidFill>
                  <a:srgbClr val="FF0000"/>
                </a:solidFill>
              </a:rPr>
              <a:t>of the patented material </a:t>
            </a:r>
            <a:r>
              <a:rPr lang="en-US" sz="3200" dirty="0">
                <a:solidFill>
                  <a:schemeClr val="bg1"/>
                </a:solidFill>
              </a:rPr>
              <a:t>within the meaning of s. 42. </a:t>
            </a:r>
          </a:p>
          <a:p>
            <a:pPr>
              <a:lnSpc>
                <a:spcPct val="100000"/>
              </a:lnSpc>
            </a:pPr>
            <a:r>
              <a:rPr lang="en-US" sz="3200" dirty="0">
                <a:solidFill>
                  <a:schemeClr val="bg1"/>
                </a:solidFill>
              </a:rPr>
              <a:t>Mr. </a:t>
            </a:r>
            <a:r>
              <a:rPr lang="en-US" sz="3200" dirty="0" err="1">
                <a:solidFill>
                  <a:schemeClr val="bg1"/>
                </a:solidFill>
              </a:rPr>
              <a:t>Schmeiser</a:t>
            </a:r>
            <a:r>
              <a:rPr lang="en-US" sz="3200" dirty="0">
                <a:solidFill>
                  <a:schemeClr val="bg1"/>
                </a:solidFill>
              </a:rPr>
              <a:t> </a:t>
            </a:r>
            <a:r>
              <a:rPr lang="en-US" sz="3200" dirty="0">
                <a:solidFill>
                  <a:srgbClr val="FFFF00"/>
                </a:solidFill>
              </a:rPr>
              <a:t>deprived Monsanto of the full enjoyment of its monopoly </a:t>
            </a:r>
          </a:p>
        </p:txBody>
      </p:sp>
      <p:sp>
        <p:nvSpPr>
          <p:cNvPr id="4" name="Slide Number Placeholder 3"/>
          <p:cNvSpPr>
            <a:spLocks noGrp="1"/>
          </p:cNvSpPr>
          <p:nvPr>
            <p:ph type="sldNum" sz="quarter" idx="12"/>
          </p:nvPr>
        </p:nvSpPr>
        <p:spPr/>
        <p:txBody>
          <a:bodyPr/>
          <a:lstStyle/>
          <a:p>
            <a:fld id="{600857A6-B069-5747-8C2C-4237D03FF20B}" type="slidenum">
              <a:rPr lang="en-US" smtClean="0"/>
              <a:t>128</a:t>
            </a:fld>
            <a:endParaRPr lang="en-US"/>
          </a:p>
        </p:txBody>
      </p:sp>
    </p:spTree>
    <p:extLst>
      <p:ext uri="{BB962C8B-B14F-4D97-AF65-F5344CB8AC3E}">
        <p14:creationId xmlns:p14="http://schemas.microsoft.com/office/powerpoint/2010/main" val="27566410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7989"/>
            <a:ext cx="8229600" cy="1143000"/>
          </a:xfrm>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2800" b="1" dirty="0">
                <a:solidFill>
                  <a:schemeClr val="bg1"/>
                </a:solidFill>
              </a:rPr>
              <a:t>Patentability of life</a:t>
            </a:r>
          </a:p>
          <a:p>
            <a:pPr>
              <a:lnSpc>
                <a:spcPct val="100000"/>
              </a:lnSpc>
            </a:pPr>
            <a:r>
              <a:rPr lang="en-US" sz="2800" i="1" dirty="0">
                <a:solidFill>
                  <a:srgbClr val="00B0F0"/>
                </a:solidFill>
              </a:rPr>
              <a:t>Monsanto </a:t>
            </a:r>
            <a:r>
              <a:rPr lang="en-US" sz="2800" dirty="0">
                <a:solidFill>
                  <a:srgbClr val="FF0000"/>
                </a:solidFill>
              </a:rPr>
              <a:t>does not reverse </a:t>
            </a:r>
            <a:r>
              <a:rPr lang="en-US" sz="2800" i="1" dirty="0">
                <a:solidFill>
                  <a:srgbClr val="00B0F0"/>
                </a:solidFill>
              </a:rPr>
              <a:t>Harvard College </a:t>
            </a:r>
            <a:r>
              <a:rPr lang="en-US" sz="2800" dirty="0">
                <a:solidFill>
                  <a:srgbClr val="FFFF00"/>
                </a:solidFill>
              </a:rPr>
              <a:t>with respect to the patentability of life</a:t>
            </a:r>
          </a:p>
          <a:p>
            <a:pPr>
              <a:lnSpc>
                <a:spcPct val="100000"/>
              </a:lnSpc>
            </a:pPr>
            <a:r>
              <a:rPr lang="en-US" sz="2800" dirty="0">
                <a:solidFill>
                  <a:srgbClr val="FFFF00"/>
                </a:solidFill>
              </a:rPr>
              <a:t>Higher life forms are still </a:t>
            </a:r>
            <a:r>
              <a:rPr lang="en-US" sz="2800" dirty="0" err="1">
                <a:solidFill>
                  <a:srgbClr val="FFFF00"/>
                </a:solidFill>
              </a:rPr>
              <a:t>unpatentable</a:t>
            </a:r>
            <a:endParaRPr lang="en-US" sz="2800" dirty="0">
              <a:solidFill>
                <a:srgbClr val="FFFF00"/>
              </a:solidFill>
            </a:endParaRPr>
          </a:p>
          <a:p>
            <a:pPr>
              <a:lnSpc>
                <a:spcPct val="100000"/>
              </a:lnSpc>
            </a:pPr>
            <a:r>
              <a:rPr lang="en-US" sz="2800" dirty="0">
                <a:solidFill>
                  <a:schemeClr val="bg1"/>
                </a:solidFill>
              </a:rPr>
              <a:t>…</a:t>
            </a:r>
            <a:r>
              <a:rPr lang="en-US" sz="2800" dirty="0">
                <a:solidFill>
                  <a:srgbClr val="FF0000"/>
                </a:solidFill>
              </a:rPr>
              <a:t>but</a:t>
            </a:r>
            <a:r>
              <a:rPr lang="en-US" sz="2800" dirty="0">
                <a:solidFill>
                  <a:schemeClr val="bg1"/>
                </a:solidFill>
              </a:rPr>
              <a:t> </a:t>
            </a:r>
            <a:r>
              <a:rPr lang="en-US" sz="2800" dirty="0">
                <a:solidFill>
                  <a:srgbClr val="FFFF00"/>
                </a:solidFill>
              </a:rPr>
              <a:t>inventions embedded in higher life forms may be patentable</a:t>
            </a:r>
          </a:p>
          <a:p>
            <a:pPr>
              <a:lnSpc>
                <a:spcPct val="100000"/>
              </a:lnSpc>
            </a:pPr>
            <a:r>
              <a:rPr lang="en-US" sz="2800" dirty="0">
                <a:solidFill>
                  <a:schemeClr val="bg1"/>
                </a:solidFill>
              </a:rPr>
              <a:t>…and those </a:t>
            </a:r>
            <a:r>
              <a:rPr lang="en-US" sz="2800" dirty="0">
                <a:solidFill>
                  <a:srgbClr val="FFFF00"/>
                </a:solidFill>
              </a:rPr>
              <a:t>patents are infringed when the higher life form is “</a:t>
            </a:r>
            <a:r>
              <a:rPr lang="en-US" sz="2800" dirty="0">
                <a:solidFill>
                  <a:srgbClr val="FF0000"/>
                </a:solidFill>
              </a:rPr>
              <a:t>used</a:t>
            </a:r>
            <a:r>
              <a:rPr lang="en-US" sz="2800" dirty="0">
                <a:solidFill>
                  <a:srgbClr val="FFFF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129</a:t>
            </a:fld>
            <a:endParaRPr lang="en-US"/>
          </a:p>
        </p:txBody>
      </p:sp>
    </p:spTree>
    <p:extLst>
      <p:ext uri="{BB962C8B-B14F-4D97-AF65-F5344CB8AC3E}">
        <p14:creationId xmlns:p14="http://schemas.microsoft.com/office/powerpoint/2010/main" val="3347233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591E3E84-5883-F647-B948-1816FBFE8107}"/>
              </a:ext>
            </a:extLst>
          </p:cNvPr>
          <p:cNvPicPr>
            <a:picLocks noChangeAspect="1"/>
          </p:cNvPicPr>
          <p:nvPr/>
        </p:nvPicPr>
        <p:blipFill>
          <a:blip r:embed="rId2"/>
          <a:stretch>
            <a:fillRect/>
          </a:stretch>
        </p:blipFill>
        <p:spPr>
          <a:xfrm>
            <a:off x="1736454" y="1466715"/>
            <a:ext cx="5671092" cy="4259106"/>
          </a:xfrm>
          <a:prstGeom prst="rect">
            <a:avLst/>
          </a:prstGeom>
        </p:spPr>
      </p:pic>
      <p:sp>
        <p:nvSpPr>
          <p:cNvPr id="6" name="Title 5">
            <a:extLst>
              <a:ext uri="{FF2B5EF4-FFF2-40B4-BE49-F238E27FC236}">
                <a16:creationId xmlns:a16="http://schemas.microsoft.com/office/drawing/2014/main" id="{5B42807D-0F18-8C4F-9DF6-907D7150E82D}"/>
              </a:ext>
            </a:extLst>
          </p:cNvPr>
          <p:cNvSpPr>
            <a:spLocks noGrp="1"/>
          </p:cNvSpPr>
          <p:nvPr>
            <p:ph type="title"/>
          </p:nvPr>
        </p:nvSpPr>
        <p:spPr>
          <a:xfrm>
            <a:off x="457200" y="125871"/>
            <a:ext cx="8229600" cy="1016000"/>
          </a:xfrm>
        </p:spPr>
        <p:txBody>
          <a:bodyPr/>
          <a:lstStyle/>
          <a:p>
            <a:pPr algn="ctr"/>
            <a:r>
              <a:rPr lang="en-US" dirty="0">
                <a:solidFill>
                  <a:schemeClr val="bg1"/>
                </a:solidFill>
              </a:rPr>
              <a:t>Week 10 Audio</a:t>
            </a:r>
            <a:r>
              <a:rPr lang="en-US" dirty="0">
                <a:solidFill>
                  <a:srgbClr val="FFFF00"/>
                </a:solidFill>
              </a:rPr>
              <a:t>-</a:t>
            </a:r>
            <a:r>
              <a:rPr lang="en-US" dirty="0">
                <a:solidFill>
                  <a:schemeClr val="bg1"/>
                </a:solidFill>
              </a:rPr>
              <a:t>Slides</a:t>
            </a:r>
            <a:r>
              <a:rPr lang="en-US" dirty="0">
                <a:solidFill>
                  <a:srgbClr val="FFFF00"/>
                </a:solidFill>
              </a:rPr>
              <a:t>?</a:t>
            </a:r>
          </a:p>
        </p:txBody>
      </p:sp>
    </p:spTree>
    <p:extLst>
      <p:ext uri="{BB962C8B-B14F-4D97-AF65-F5344CB8AC3E}">
        <p14:creationId xmlns:p14="http://schemas.microsoft.com/office/powerpoint/2010/main" val="28225602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5008" y="104239"/>
            <a:ext cx="8401792" cy="798286"/>
          </a:xfrm>
        </p:spPr>
        <p:txBody>
          <a:bodyPr>
            <a:normAutofit fontScale="90000"/>
          </a:bodyPr>
          <a:lstStyle/>
          <a:p>
            <a:r>
              <a:rPr lang="en-US" b="1" dirty="0">
                <a:solidFill>
                  <a:srgbClr val="FFFF00"/>
                </a:solidFill>
              </a:rPr>
              <a:t>Patents</a:t>
            </a:r>
          </a:p>
        </p:txBody>
      </p:sp>
      <p:sp>
        <p:nvSpPr>
          <p:cNvPr id="2" name="Content Placeholder 1"/>
          <p:cNvSpPr>
            <a:spLocks noGrp="1"/>
          </p:cNvSpPr>
          <p:nvPr>
            <p:ph idx="1"/>
          </p:nvPr>
        </p:nvSpPr>
        <p:spPr>
          <a:xfrm>
            <a:off x="285008" y="902524"/>
            <a:ext cx="8752114" cy="4975761"/>
          </a:xfrm>
        </p:spPr>
        <p:txBody>
          <a:bodyPr>
            <a:noAutofit/>
          </a:bodyPr>
          <a:lstStyle/>
          <a:p>
            <a:pPr marL="0" indent="0">
              <a:lnSpc>
                <a:spcPct val="100000"/>
              </a:lnSpc>
              <a:buNone/>
            </a:pPr>
            <a:r>
              <a:rPr lang="en-US" sz="2600" b="1" dirty="0">
                <a:solidFill>
                  <a:schemeClr val="bg1"/>
                </a:solidFill>
              </a:rPr>
              <a:t>Patentability of life</a:t>
            </a:r>
          </a:p>
          <a:p>
            <a:pPr>
              <a:lnSpc>
                <a:spcPct val="100000"/>
              </a:lnSpc>
            </a:pPr>
            <a:r>
              <a:rPr lang="en-US" sz="2600" i="1" dirty="0">
                <a:solidFill>
                  <a:srgbClr val="00B0F0"/>
                </a:solidFill>
              </a:rPr>
              <a:t>Monsanto</a:t>
            </a:r>
            <a:r>
              <a:rPr lang="en-US" sz="2600" i="1" dirty="0">
                <a:solidFill>
                  <a:schemeClr val="bg1"/>
                </a:solidFill>
              </a:rPr>
              <a:t> </a:t>
            </a:r>
            <a:r>
              <a:rPr lang="en-US" sz="2600" dirty="0">
                <a:solidFill>
                  <a:srgbClr val="FF0000"/>
                </a:solidFill>
              </a:rPr>
              <a:t>does not reverse </a:t>
            </a:r>
            <a:r>
              <a:rPr lang="en-US" sz="2600" i="1" dirty="0">
                <a:solidFill>
                  <a:srgbClr val="00B0F0"/>
                </a:solidFill>
              </a:rPr>
              <a:t>Harvard College </a:t>
            </a:r>
            <a:r>
              <a:rPr lang="en-US" sz="2600" dirty="0">
                <a:solidFill>
                  <a:srgbClr val="FFFF00"/>
                </a:solidFill>
              </a:rPr>
              <a:t>with respect to the patentability of life explained:</a:t>
            </a:r>
          </a:p>
          <a:p>
            <a:pPr lvl="1">
              <a:lnSpc>
                <a:spcPct val="100000"/>
              </a:lnSpc>
              <a:buFont typeface="Courier New" panose="02070309020205020404" pitchFamily="49" charset="0"/>
              <a:buChar char="o"/>
            </a:pPr>
            <a:r>
              <a:rPr lang="en-CA" sz="2600" dirty="0">
                <a:solidFill>
                  <a:srgbClr val="FF0000"/>
                </a:solidFill>
              </a:rPr>
              <a:t>Majority of the SCC noted that all members of the Court in the </a:t>
            </a:r>
            <a:r>
              <a:rPr lang="en-CA" sz="2600" i="1" dirty="0">
                <a:solidFill>
                  <a:srgbClr val="00B0F0"/>
                </a:solidFill>
              </a:rPr>
              <a:t>Harvard</a:t>
            </a:r>
            <a:r>
              <a:rPr lang="en-CA" sz="2600" b="1" dirty="0">
                <a:solidFill>
                  <a:schemeClr val="bg1"/>
                </a:solidFill>
              </a:rPr>
              <a:t> </a:t>
            </a:r>
            <a:r>
              <a:rPr lang="en-CA" sz="2600" dirty="0">
                <a:solidFill>
                  <a:srgbClr val="FF0000"/>
                </a:solidFill>
              </a:rPr>
              <a:t>Mouse case said, </a:t>
            </a:r>
            <a:r>
              <a:rPr lang="en-CA" sz="2600" i="1" dirty="0">
                <a:solidFill>
                  <a:srgbClr val="FF0000"/>
                </a:solidFill>
              </a:rPr>
              <a:t>in obiter</a:t>
            </a:r>
            <a:r>
              <a:rPr lang="en-CA" sz="2600" dirty="0">
                <a:solidFill>
                  <a:srgbClr val="FF0000"/>
                </a:solidFill>
              </a:rPr>
              <a:t>, that a fertilized, genetically altered </a:t>
            </a:r>
            <a:r>
              <a:rPr lang="en-CA" sz="2600" dirty="0" err="1">
                <a:solidFill>
                  <a:srgbClr val="FF0000"/>
                </a:solidFill>
              </a:rPr>
              <a:t>oncomouse</a:t>
            </a:r>
            <a:r>
              <a:rPr lang="en-CA" sz="2600" dirty="0">
                <a:solidFill>
                  <a:srgbClr val="FF0000"/>
                </a:solidFill>
              </a:rPr>
              <a:t> egg would be patentable </a:t>
            </a:r>
            <a:r>
              <a:rPr lang="en-CA" sz="2600" dirty="0">
                <a:solidFill>
                  <a:schemeClr val="bg1"/>
                </a:solidFill>
              </a:rPr>
              <a:t>subject matter, regardless of its development into a mouse (at para. 3, per Binnie J. for the minority; at para. 162, per </a:t>
            </a:r>
            <a:r>
              <a:rPr lang="en-CA" sz="2600" dirty="0" err="1">
                <a:solidFill>
                  <a:schemeClr val="bg1"/>
                </a:solidFill>
              </a:rPr>
              <a:t>Bastarache</a:t>
            </a:r>
            <a:r>
              <a:rPr lang="en-CA" sz="2600" dirty="0">
                <a:solidFill>
                  <a:schemeClr val="bg1"/>
                </a:solidFill>
              </a:rPr>
              <a:t> J. for the majority). </a:t>
            </a:r>
          </a:p>
          <a:p>
            <a:pPr lvl="1">
              <a:lnSpc>
                <a:spcPct val="100000"/>
              </a:lnSpc>
              <a:buFont typeface="Courier New" panose="02070309020205020404" pitchFamily="49" charset="0"/>
              <a:buChar char="o"/>
            </a:pPr>
            <a:r>
              <a:rPr lang="en-CA" sz="2600" dirty="0">
                <a:solidFill>
                  <a:schemeClr val="bg1"/>
                </a:solidFill>
              </a:rPr>
              <a:t>So, an </a:t>
            </a:r>
            <a:r>
              <a:rPr lang="en-CA" sz="2600" dirty="0">
                <a:solidFill>
                  <a:srgbClr val="FFFF00"/>
                </a:solidFill>
              </a:rPr>
              <a:t>egg was patentable even if it grows into a mouse</a:t>
            </a:r>
            <a:r>
              <a:rPr lang="en-CA" sz="2600" dirty="0">
                <a:solidFill>
                  <a:schemeClr val="bg1"/>
                </a:solidFill>
              </a:rPr>
              <a:t>. </a:t>
            </a:r>
          </a:p>
          <a:p>
            <a:pPr lvl="1">
              <a:lnSpc>
                <a:spcPct val="100000"/>
              </a:lnSpc>
              <a:buFont typeface="Courier New" panose="02070309020205020404" pitchFamily="49" charset="0"/>
              <a:buChar char="o"/>
            </a:pPr>
            <a:r>
              <a:rPr lang="en-CA" sz="2600" dirty="0">
                <a:solidFill>
                  <a:schemeClr val="bg1"/>
                </a:solidFill>
              </a:rPr>
              <a:t>By analogy, a </a:t>
            </a:r>
            <a:r>
              <a:rPr lang="en-CA" sz="2600" dirty="0">
                <a:solidFill>
                  <a:srgbClr val="FFFF00"/>
                </a:solidFill>
              </a:rPr>
              <a:t>gene is patentable even if it grows into a plant </a:t>
            </a:r>
            <a:endParaRPr lang="en-US" sz="2600"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130</a:t>
            </a:fld>
            <a:endParaRPr lang="en-US"/>
          </a:p>
        </p:txBody>
      </p:sp>
    </p:spTree>
    <p:extLst>
      <p:ext uri="{BB962C8B-B14F-4D97-AF65-F5344CB8AC3E}">
        <p14:creationId xmlns:p14="http://schemas.microsoft.com/office/powerpoint/2010/main" val="4147317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a:xfrm>
            <a:off x="457200" y="1647645"/>
            <a:ext cx="8229600" cy="4101898"/>
          </a:xfrm>
        </p:spPr>
        <p:txBody>
          <a:bodyPr>
            <a:normAutofit/>
          </a:bodyPr>
          <a:lstStyle/>
          <a:p>
            <a:pPr marL="0" indent="0">
              <a:lnSpc>
                <a:spcPct val="100000"/>
              </a:lnSpc>
              <a:buNone/>
            </a:pPr>
            <a:r>
              <a:rPr lang="en-US" sz="3200" b="1" dirty="0">
                <a:solidFill>
                  <a:schemeClr val="bg1"/>
                </a:solidFill>
              </a:rPr>
              <a:t>Patentability of life questions</a:t>
            </a:r>
            <a:r>
              <a:rPr lang="en-US" sz="3200" b="1" dirty="0">
                <a:solidFill>
                  <a:srgbClr val="FF0000"/>
                </a:solidFill>
              </a:rPr>
              <a:t>…</a:t>
            </a:r>
          </a:p>
          <a:p>
            <a:pPr marL="514350" indent="-514350">
              <a:lnSpc>
                <a:spcPct val="100000"/>
              </a:lnSpc>
              <a:buFont typeface="+mj-lt"/>
              <a:buAutoNum type="arabicPeriod"/>
            </a:pPr>
            <a:r>
              <a:rPr lang="en-US" sz="3200" dirty="0">
                <a:solidFill>
                  <a:schemeClr val="bg1"/>
                </a:solidFill>
              </a:rPr>
              <a:t>Should farmers have a right/privilege to save seed and replant</a:t>
            </a:r>
            <a:r>
              <a:rPr lang="en-US" sz="3200" dirty="0">
                <a:solidFill>
                  <a:srgbClr val="FF0000"/>
                </a:solidFill>
              </a:rPr>
              <a:t>?</a:t>
            </a:r>
            <a:r>
              <a:rPr lang="en-US" sz="3200" dirty="0">
                <a:solidFill>
                  <a:schemeClr val="bg1"/>
                </a:solidFill>
              </a:rPr>
              <a:t>  </a:t>
            </a:r>
          </a:p>
          <a:p>
            <a:pPr marL="514350" indent="-514350">
              <a:lnSpc>
                <a:spcPct val="100000"/>
              </a:lnSpc>
              <a:buFont typeface="+mj-lt"/>
              <a:buAutoNum type="arabicPeriod"/>
            </a:pPr>
            <a:r>
              <a:rPr lang="en-US" sz="3200" dirty="0">
                <a:solidFill>
                  <a:schemeClr val="bg1"/>
                </a:solidFill>
              </a:rPr>
              <a:t>If so, how should this right/privilege be protected at law</a:t>
            </a:r>
            <a:r>
              <a:rPr lang="en-US" sz="3200" dirty="0">
                <a:solidFill>
                  <a:srgbClr val="FF0000"/>
                </a:solidFill>
              </a:rPr>
              <a:t>?</a:t>
            </a:r>
            <a:r>
              <a:rPr lang="en-US" sz="32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131</a:t>
            </a:fld>
            <a:endParaRPr lang="en-US"/>
          </a:p>
        </p:txBody>
      </p:sp>
    </p:spTree>
    <p:extLst>
      <p:ext uri="{BB962C8B-B14F-4D97-AF65-F5344CB8AC3E}">
        <p14:creationId xmlns:p14="http://schemas.microsoft.com/office/powerpoint/2010/main" val="33446901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E4E9F9B-9C88-4D42-BD78-148787F014F2}"/>
              </a:ext>
            </a:extLst>
          </p:cNvPr>
          <p:cNvPicPr>
            <a:picLocks noChangeAspect="1"/>
          </p:cNvPicPr>
          <p:nvPr/>
        </p:nvPicPr>
        <p:blipFill>
          <a:blip r:embed="rId2"/>
          <a:stretch>
            <a:fillRect/>
          </a:stretch>
        </p:blipFill>
        <p:spPr>
          <a:xfrm>
            <a:off x="2888892" y="139700"/>
            <a:ext cx="3366215" cy="5740400"/>
          </a:xfrm>
          <a:prstGeom prst="rect">
            <a:avLst/>
          </a:prstGeom>
        </p:spPr>
      </p:pic>
    </p:spTree>
    <p:extLst>
      <p:ext uri="{BB962C8B-B14F-4D97-AF65-F5344CB8AC3E}">
        <p14:creationId xmlns:p14="http://schemas.microsoft.com/office/powerpoint/2010/main" val="36900197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4A1261E-BCE9-954E-BF10-1D71AED73221}"/>
              </a:ext>
            </a:extLst>
          </p:cNvPr>
          <p:cNvPicPr>
            <a:picLocks noChangeAspect="1"/>
          </p:cNvPicPr>
          <p:nvPr/>
        </p:nvPicPr>
        <p:blipFill>
          <a:blip r:embed="rId2"/>
          <a:stretch>
            <a:fillRect/>
          </a:stretch>
        </p:blipFill>
        <p:spPr>
          <a:xfrm>
            <a:off x="1316876" y="387350"/>
            <a:ext cx="6510247" cy="5162550"/>
          </a:xfrm>
          <a:prstGeom prst="rect">
            <a:avLst/>
          </a:prstGeom>
        </p:spPr>
      </p:pic>
    </p:spTree>
    <p:extLst>
      <p:ext uri="{BB962C8B-B14F-4D97-AF65-F5344CB8AC3E}">
        <p14:creationId xmlns:p14="http://schemas.microsoft.com/office/powerpoint/2010/main" val="5946962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6ADAF657-B240-4045-9664-57ECE4BC2FAD}"/>
              </a:ext>
            </a:extLst>
          </p:cNvPr>
          <p:cNvPicPr>
            <a:picLocks noChangeAspect="1"/>
          </p:cNvPicPr>
          <p:nvPr/>
        </p:nvPicPr>
        <p:blipFill>
          <a:blip r:embed="rId2"/>
          <a:stretch>
            <a:fillRect/>
          </a:stretch>
        </p:blipFill>
        <p:spPr>
          <a:xfrm>
            <a:off x="1427351" y="379141"/>
            <a:ext cx="6289298" cy="5255311"/>
          </a:xfrm>
          <a:prstGeom prst="rect">
            <a:avLst/>
          </a:prstGeom>
        </p:spPr>
      </p:pic>
    </p:spTree>
    <p:extLst>
      <p:ext uri="{BB962C8B-B14F-4D97-AF65-F5344CB8AC3E}">
        <p14:creationId xmlns:p14="http://schemas.microsoft.com/office/powerpoint/2010/main" val="7958291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3613BCB-0A6A-3146-9844-AE88FB810274}"/>
              </a:ext>
            </a:extLst>
          </p:cNvPr>
          <p:cNvPicPr>
            <a:picLocks noChangeAspect="1"/>
          </p:cNvPicPr>
          <p:nvPr/>
        </p:nvPicPr>
        <p:blipFill>
          <a:blip r:embed="rId2"/>
          <a:stretch>
            <a:fillRect/>
          </a:stretch>
        </p:blipFill>
        <p:spPr>
          <a:xfrm>
            <a:off x="1676154" y="127000"/>
            <a:ext cx="5791691" cy="5604086"/>
          </a:xfrm>
          <a:prstGeom prst="rect">
            <a:avLst/>
          </a:prstGeom>
        </p:spPr>
      </p:pic>
    </p:spTree>
    <p:extLst>
      <p:ext uri="{BB962C8B-B14F-4D97-AF65-F5344CB8AC3E}">
        <p14:creationId xmlns:p14="http://schemas.microsoft.com/office/powerpoint/2010/main" val="19112109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32B6252-9547-AD49-AF53-98299662F921}"/>
              </a:ext>
            </a:extLst>
          </p:cNvPr>
          <p:cNvPicPr>
            <a:picLocks noChangeAspect="1"/>
          </p:cNvPicPr>
          <p:nvPr/>
        </p:nvPicPr>
        <p:blipFill>
          <a:blip r:embed="rId2"/>
          <a:stretch>
            <a:fillRect/>
          </a:stretch>
        </p:blipFill>
        <p:spPr>
          <a:xfrm>
            <a:off x="2971207" y="152400"/>
            <a:ext cx="3201585" cy="5562600"/>
          </a:xfrm>
          <a:prstGeom prst="rect">
            <a:avLst/>
          </a:prstGeom>
        </p:spPr>
      </p:pic>
    </p:spTree>
    <p:extLst>
      <p:ext uri="{BB962C8B-B14F-4D97-AF65-F5344CB8AC3E}">
        <p14:creationId xmlns:p14="http://schemas.microsoft.com/office/powerpoint/2010/main" val="20967778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FBAD3D5-A6AA-0A45-9701-97F464492A43}"/>
              </a:ext>
            </a:extLst>
          </p:cNvPr>
          <p:cNvPicPr>
            <a:picLocks noChangeAspect="1"/>
          </p:cNvPicPr>
          <p:nvPr/>
        </p:nvPicPr>
        <p:blipFill>
          <a:blip r:embed="rId2"/>
          <a:stretch>
            <a:fillRect/>
          </a:stretch>
        </p:blipFill>
        <p:spPr>
          <a:xfrm>
            <a:off x="1524000" y="222250"/>
            <a:ext cx="6096000" cy="5549900"/>
          </a:xfrm>
          <a:prstGeom prst="rect">
            <a:avLst/>
          </a:prstGeom>
        </p:spPr>
      </p:pic>
    </p:spTree>
    <p:extLst>
      <p:ext uri="{BB962C8B-B14F-4D97-AF65-F5344CB8AC3E}">
        <p14:creationId xmlns:p14="http://schemas.microsoft.com/office/powerpoint/2010/main" val="11419054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79FC2F-41C0-5942-89EA-CC2B896D1148}"/>
              </a:ext>
            </a:extLst>
          </p:cNvPr>
          <p:cNvSpPr txBox="1"/>
          <p:nvPr/>
        </p:nvSpPr>
        <p:spPr>
          <a:xfrm>
            <a:off x="4381500" y="5549900"/>
            <a:ext cx="4339650" cy="461665"/>
          </a:xfrm>
          <a:prstGeom prst="rect">
            <a:avLst/>
          </a:prstGeom>
          <a:noFill/>
        </p:spPr>
        <p:txBody>
          <a:bodyPr wrap="none" rtlCol="0">
            <a:spAutoFit/>
          </a:bodyPr>
          <a:lstStyle/>
          <a:p>
            <a:r>
              <a:rPr lang="en-US" sz="2400" dirty="0">
                <a:hlinkClick r:id="rId2"/>
              </a:rPr>
              <a:t>https://youtu.be/BwgnXZ98AfI</a:t>
            </a:r>
            <a:r>
              <a:rPr lang="en-US" sz="2400" dirty="0"/>
              <a:t> </a:t>
            </a:r>
          </a:p>
        </p:txBody>
      </p:sp>
      <p:pic>
        <p:nvPicPr>
          <p:cNvPr id="4" name="Picture 3" descr="A tractor in a field&#10;&#10;Description automatically generated with medium confidence">
            <a:extLst>
              <a:ext uri="{FF2B5EF4-FFF2-40B4-BE49-F238E27FC236}">
                <a16:creationId xmlns:a16="http://schemas.microsoft.com/office/drawing/2014/main" id="{7F49082B-8166-C24D-8BF1-6326198E813E}"/>
              </a:ext>
            </a:extLst>
          </p:cNvPr>
          <p:cNvPicPr>
            <a:picLocks noChangeAspect="1"/>
          </p:cNvPicPr>
          <p:nvPr/>
        </p:nvPicPr>
        <p:blipFill>
          <a:blip r:embed="rId3"/>
          <a:stretch>
            <a:fillRect/>
          </a:stretch>
        </p:blipFill>
        <p:spPr>
          <a:xfrm>
            <a:off x="863600" y="735568"/>
            <a:ext cx="7416800" cy="4438757"/>
          </a:xfrm>
          <a:prstGeom prst="rect">
            <a:avLst/>
          </a:prstGeom>
        </p:spPr>
      </p:pic>
    </p:spTree>
    <p:extLst>
      <p:ext uri="{BB962C8B-B14F-4D97-AF65-F5344CB8AC3E}">
        <p14:creationId xmlns:p14="http://schemas.microsoft.com/office/powerpoint/2010/main" val="29845667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003A462-EF6A-A242-AC17-6C329C09F148}"/>
              </a:ext>
            </a:extLst>
          </p:cNvPr>
          <p:cNvPicPr>
            <a:picLocks noChangeAspect="1"/>
          </p:cNvPicPr>
          <p:nvPr/>
        </p:nvPicPr>
        <p:blipFill>
          <a:blip r:embed="rId2"/>
          <a:stretch>
            <a:fillRect/>
          </a:stretch>
        </p:blipFill>
        <p:spPr>
          <a:xfrm>
            <a:off x="1648124" y="342900"/>
            <a:ext cx="5847752" cy="5343976"/>
          </a:xfrm>
          <a:prstGeom prst="rect">
            <a:avLst/>
          </a:prstGeom>
        </p:spPr>
      </p:pic>
    </p:spTree>
    <p:extLst>
      <p:ext uri="{BB962C8B-B14F-4D97-AF65-F5344CB8AC3E}">
        <p14:creationId xmlns:p14="http://schemas.microsoft.com/office/powerpoint/2010/main" val="348999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773A2-04B4-6845-9520-67EB0BF7022F}"/>
              </a:ext>
            </a:extLst>
          </p:cNvPr>
          <p:cNvSpPr>
            <a:spLocks noGrp="1"/>
          </p:cNvSpPr>
          <p:nvPr>
            <p:ph type="title"/>
          </p:nvPr>
        </p:nvSpPr>
        <p:spPr>
          <a:xfrm>
            <a:off x="457200" y="126124"/>
            <a:ext cx="8229600" cy="1513490"/>
          </a:xfrm>
        </p:spPr>
        <p:txBody>
          <a:bodyPr>
            <a:normAutofit fontScale="90000"/>
          </a:bodyPr>
          <a:lstStyle/>
          <a:p>
            <a:pPr algn="ctr"/>
            <a:r>
              <a:rPr lang="en-US" dirty="0">
                <a:solidFill>
                  <a:srgbClr val="FFFF00"/>
                </a:solidFill>
              </a:rPr>
              <a:t>What should be last day for course website </a:t>
            </a:r>
            <a:r>
              <a:rPr lang="en-US" dirty="0">
                <a:solidFill>
                  <a:srgbClr val="FF0000"/>
                </a:solidFill>
              </a:rPr>
              <a:t>(</a:t>
            </a:r>
            <a:r>
              <a:rPr lang="en-US" dirty="0">
                <a:solidFill>
                  <a:schemeClr val="bg1"/>
                </a:solidFill>
              </a:rPr>
              <a:t>or other</a:t>
            </a:r>
            <a:r>
              <a:rPr lang="en-US" dirty="0">
                <a:solidFill>
                  <a:srgbClr val="FF0000"/>
                </a:solidFill>
              </a:rPr>
              <a:t>)</a:t>
            </a:r>
            <a:r>
              <a:rPr lang="en-US" dirty="0">
                <a:solidFill>
                  <a:srgbClr val="FFFF00"/>
                </a:solidFill>
              </a:rPr>
              <a:t> contributions for</a:t>
            </a:r>
            <a:r>
              <a:rPr lang="en-US" dirty="0">
                <a:solidFill>
                  <a:schemeClr val="bg1"/>
                </a:solidFill>
              </a:rPr>
              <a:t> participation</a:t>
            </a:r>
            <a:r>
              <a:rPr lang="en-US" dirty="0">
                <a:solidFill>
                  <a:srgbClr val="FF0000"/>
                </a:solidFill>
              </a:rPr>
              <a:t>?</a:t>
            </a:r>
          </a:p>
        </p:txBody>
      </p:sp>
      <p:sp>
        <p:nvSpPr>
          <p:cNvPr id="3" name="Content Placeholder 2">
            <a:extLst>
              <a:ext uri="{FF2B5EF4-FFF2-40B4-BE49-F238E27FC236}">
                <a16:creationId xmlns:a16="http://schemas.microsoft.com/office/drawing/2014/main" id="{2CE64C14-7039-0E4D-AA63-0FC06ADDBFEB}"/>
              </a:ext>
            </a:extLst>
          </p:cNvPr>
          <p:cNvSpPr>
            <a:spLocks noGrp="1"/>
          </p:cNvSpPr>
          <p:nvPr>
            <p:ph sz="quarter" idx="10"/>
          </p:nvPr>
        </p:nvSpPr>
        <p:spPr>
          <a:xfrm>
            <a:off x="457200" y="1755228"/>
            <a:ext cx="8229600" cy="3970906"/>
          </a:xfrm>
        </p:spPr>
        <p:txBody>
          <a:bodyPr>
            <a:normAutofit/>
          </a:bodyPr>
          <a:lstStyle/>
          <a:p>
            <a:pPr marL="457200" indent="-457200">
              <a:buFont typeface="+mj-lt"/>
              <a:buAutoNum type="alphaUcPeriod"/>
            </a:pPr>
            <a:r>
              <a:rPr lang="en-US" sz="3200" dirty="0">
                <a:solidFill>
                  <a:schemeClr val="bg1"/>
                </a:solidFill>
              </a:rPr>
              <a:t>Last day of classes</a:t>
            </a:r>
          </a:p>
          <a:p>
            <a:pPr marL="457200" indent="-457200">
              <a:buFont typeface="+mj-lt"/>
              <a:buAutoNum type="alphaUcPeriod"/>
            </a:pPr>
            <a:r>
              <a:rPr lang="en-US" sz="3200" dirty="0">
                <a:solidFill>
                  <a:schemeClr val="bg1"/>
                </a:solidFill>
              </a:rPr>
              <a:t>Exam date</a:t>
            </a:r>
          </a:p>
          <a:p>
            <a:pPr marL="457200" indent="-457200">
              <a:buFont typeface="+mj-lt"/>
              <a:buAutoNum type="alphaUcPeriod"/>
            </a:pPr>
            <a:r>
              <a:rPr lang="en-US" sz="3200" dirty="0">
                <a:solidFill>
                  <a:srgbClr val="00B0F0"/>
                </a:solidFill>
              </a:rPr>
              <a:t>Last day of exams</a:t>
            </a:r>
          </a:p>
          <a:p>
            <a:pPr marL="457200" indent="-457200">
              <a:buFont typeface="+mj-lt"/>
              <a:buAutoNum type="alphaUcPeriod"/>
            </a:pPr>
            <a:r>
              <a:rPr lang="en-US" sz="3200" dirty="0">
                <a:solidFill>
                  <a:schemeClr val="bg1"/>
                </a:solidFill>
              </a:rPr>
              <a:t>Doesn’t matter we are all living in a video game anyways.</a:t>
            </a:r>
          </a:p>
        </p:txBody>
      </p:sp>
      <p:pic>
        <p:nvPicPr>
          <p:cNvPr id="5" name="Picture 4" descr="Graphical user interface, website&#10;&#10;Description automatically generated">
            <a:extLst>
              <a:ext uri="{FF2B5EF4-FFF2-40B4-BE49-F238E27FC236}">
                <a16:creationId xmlns:a16="http://schemas.microsoft.com/office/drawing/2014/main" id="{1B671983-9C96-0D43-ABAC-B502EA6EB772}"/>
              </a:ext>
            </a:extLst>
          </p:cNvPr>
          <p:cNvPicPr>
            <a:picLocks noChangeAspect="1"/>
          </p:cNvPicPr>
          <p:nvPr/>
        </p:nvPicPr>
        <p:blipFill>
          <a:blip r:embed="rId2"/>
          <a:stretch>
            <a:fillRect/>
          </a:stretch>
        </p:blipFill>
        <p:spPr>
          <a:xfrm>
            <a:off x="5055476" y="3936641"/>
            <a:ext cx="2613524" cy="2295993"/>
          </a:xfrm>
          <a:prstGeom prst="rect">
            <a:avLst/>
          </a:prstGeom>
        </p:spPr>
      </p:pic>
    </p:spTree>
    <p:extLst>
      <p:ext uri="{BB962C8B-B14F-4D97-AF65-F5344CB8AC3E}">
        <p14:creationId xmlns:p14="http://schemas.microsoft.com/office/powerpoint/2010/main" val="7760025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518"/>
            <a:ext cx="8229600" cy="888520"/>
          </a:xfrm>
        </p:spPr>
        <p:txBody>
          <a:bodyPr/>
          <a:lstStyle/>
          <a:p>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rgbClr val="FFFF00"/>
                </a:solidFill>
              </a:rPr>
              <a:t>Post-grant Issues</a:t>
            </a:r>
          </a:p>
        </p:txBody>
      </p:sp>
      <p:sp>
        <p:nvSpPr>
          <p:cNvPr id="2" name="Content Placeholder 1"/>
          <p:cNvSpPr>
            <a:spLocks noGrp="1"/>
          </p:cNvSpPr>
          <p:nvPr>
            <p:ph idx="1"/>
          </p:nvPr>
        </p:nvSpPr>
        <p:spPr>
          <a:xfrm>
            <a:off x="457200" y="992038"/>
            <a:ext cx="8609162" cy="4986068"/>
          </a:xfrm>
        </p:spPr>
        <p:txBody>
          <a:bodyPr>
            <a:noAutofit/>
          </a:bodyPr>
          <a:lstStyle/>
          <a:p>
            <a:pPr marL="0" indent="0">
              <a:lnSpc>
                <a:spcPct val="100000"/>
              </a:lnSpc>
              <a:buNone/>
            </a:pPr>
            <a:r>
              <a:rPr lang="en-US" sz="2600" b="1" dirty="0">
                <a:solidFill>
                  <a:srgbClr val="FF0000"/>
                </a:solidFill>
              </a:rPr>
              <a:t>A</a:t>
            </a:r>
            <a:r>
              <a:rPr lang="en-US" sz="2600" b="1" dirty="0">
                <a:solidFill>
                  <a:srgbClr val="FFFF00"/>
                </a:solidFill>
              </a:rPr>
              <a:t>.</a:t>
            </a:r>
            <a:r>
              <a:rPr lang="en-US" sz="2600" b="1" dirty="0">
                <a:solidFill>
                  <a:schemeClr val="bg1"/>
                </a:solidFill>
              </a:rPr>
              <a:t> Patent rights, once granted, can be lost </a:t>
            </a:r>
            <a:r>
              <a:rPr lang="en-US" sz="2600" dirty="0">
                <a:solidFill>
                  <a:schemeClr val="bg1"/>
                </a:solidFill>
              </a:rPr>
              <a:t>(see s. 60(1))</a:t>
            </a:r>
          </a:p>
          <a:p>
            <a:pPr>
              <a:lnSpc>
                <a:spcPct val="100000"/>
              </a:lnSpc>
            </a:pPr>
            <a:r>
              <a:rPr lang="en-US" sz="2600" dirty="0">
                <a:solidFill>
                  <a:schemeClr val="bg1"/>
                </a:solidFill>
              </a:rPr>
              <a:t>Who is an “</a:t>
            </a:r>
            <a:r>
              <a:rPr lang="en-US" sz="2600" dirty="0">
                <a:solidFill>
                  <a:srgbClr val="FFFF00"/>
                </a:solidFill>
              </a:rPr>
              <a:t>interested person</a:t>
            </a:r>
            <a:r>
              <a:rPr lang="en-US" sz="2600" dirty="0">
                <a:solidFill>
                  <a:schemeClr val="bg1"/>
                </a:solidFill>
              </a:rPr>
              <a:t>”  under s. 60(1):</a:t>
            </a:r>
          </a:p>
          <a:p>
            <a:pPr lvl="1">
              <a:lnSpc>
                <a:spcPct val="100000"/>
              </a:lnSpc>
              <a:buFont typeface="Courier New" panose="02070309020205020404" pitchFamily="49" charset="0"/>
              <a:buChar char="o"/>
            </a:pPr>
            <a:r>
              <a:rPr lang="en-US" sz="2600" dirty="0">
                <a:solidFill>
                  <a:schemeClr val="bg1"/>
                </a:solidFill>
              </a:rPr>
              <a:t>Actual or potential infringers</a:t>
            </a:r>
          </a:p>
          <a:p>
            <a:pPr lvl="1">
              <a:lnSpc>
                <a:spcPct val="100000"/>
              </a:lnSpc>
              <a:buFont typeface="Courier New" panose="02070309020205020404" pitchFamily="49" charset="0"/>
              <a:buChar char="o"/>
            </a:pPr>
            <a:r>
              <a:rPr lang="en-US" sz="2600" dirty="0">
                <a:solidFill>
                  <a:schemeClr val="bg1"/>
                </a:solidFill>
              </a:rPr>
              <a:t>Anyone dealing with the same/similar kind of thing as the Defendant and is in competition.</a:t>
            </a:r>
          </a:p>
          <a:p>
            <a:pPr lvl="1">
              <a:lnSpc>
                <a:spcPct val="100000"/>
              </a:lnSpc>
              <a:buFont typeface="Courier New" panose="02070309020205020404" pitchFamily="49" charset="0"/>
              <a:buChar char="o"/>
            </a:pPr>
            <a:r>
              <a:rPr lang="en-US" sz="2600" dirty="0">
                <a:solidFill>
                  <a:schemeClr val="bg1"/>
                </a:solidFill>
              </a:rPr>
              <a:t>Where a person is using or wants to use an invention in respect of which another person claims to have a patent</a:t>
            </a:r>
          </a:p>
          <a:p>
            <a:pPr marL="857250" lvl="2" indent="0">
              <a:lnSpc>
                <a:spcPct val="100000"/>
              </a:lnSpc>
              <a:buNone/>
            </a:pPr>
            <a:r>
              <a:rPr lang="en-US" sz="2600" dirty="0">
                <a:solidFill>
                  <a:schemeClr val="bg1"/>
                </a:solidFill>
              </a:rPr>
              <a:t>Per </a:t>
            </a:r>
            <a:r>
              <a:rPr lang="en-US" sz="2600" i="1" u="sng" dirty="0">
                <a:solidFill>
                  <a:schemeClr val="bg1"/>
                </a:solidFill>
              </a:rPr>
              <a:t>Purcell Systems, Inc. v. Argus Technologies</a:t>
            </a:r>
            <a:r>
              <a:rPr lang="en-US" sz="2600" i="1" dirty="0">
                <a:solidFill>
                  <a:schemeClr val="bg1"/>
                </a:solidFill>
              </a:rPr>
              <a:t>, </a:t>
            </a:r>
            <a:r>
              <a:rPr lang="en-US" sz="2600" dirty="0">
                <a:solidFill>
                  <a:schemeClr val="bg1"/>
                </a:solidFill>
              </a:rPr>
              <a:t>2008 FC 1210. </a:t>
            </a:r>
          </a:p>
          <a:p>
            <a:pPr>
              <a:lnSpc>
                <a:spcPct val="100000"/>
              </a:lnSpc>
            </a:pPr>
            <a:r>
              <a:rPr lang="en-US" sz="2600" dirty="0">
                <a:solidFill>
                  <a:schemeClr val="bg1"/>
                </a:solidFill>
              </a:rPr>
              <a:t>One way patents can be invalidated </a:t>
            </a:r>
            <a:r>
              <a:rPr lang="en-US" sz="2600" dirty="0">
                <a:solidFill>
                  <a:srgbClr val="FF0000"/>
                </a:solidFill>
              </a:rPr>
              <a:t>= </a:t>
            </a:r>
            <a:r>
              <a:rPr lang="en-US" sz="2600" dirty="0">
                <a:solidFill>
                  <a:schemeClr val="bg1"/>
                </a:solidFill>
              </a:rPr>
              <a:t>new prior art (s. 48.1(1))</a:t>
            </a:r>
          </a:p>
        </p:txBody>
      </p:sp>
      <p:sp>
        <p:nvSpPr>
          <p:cNvPr id="4" name="Slide Number Placeholder 3"/>
          <p:cNvSpPr>
            <a:spLocks noGrp="1"/>
          </p:cNvSpPr>
          <p:nvPr>
            <p:ph type="sldNum" sz="quarter" idx="12"/>
          </p:nvPr>
        </p:nvSpPr>
        <p:spPr/>
        <p:txBody>
          <a:bodyPr/>
          <a:lstStyle/>
          <a:p>
            <a:fld id="{600857A6-B069-5747-8C2C-4237D03FF20B}" type="slidenum">
              <a:rPr lang="en-US" smtClean="0"/>
              <a:t>140</a:t>
            </a:fld>
            <a:endParaRPr lang="en-US"/>
          </a:p>
        </p:txBody>
      </p:sp>
    </p:spTree>
    <p:extLst>
      <p:ext uri="{BB962C8B-B14F-4D97-AF65-F5344CB8AC3E}">
        <p14:creationId xmlns:p14="http://schemas.microsoft.com/office/powerpoint/2010/main" val="26407747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518"/>
            <a:ext cx="8229600" cy="888520"/>
          </a:xfrm>
        </p:spPr>
        <p:txBody>
          <a:bodyPr/>
          <a:lstStyle/>
          <a:p>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rgbClr val="FFFF00"/>
                </a:solidFill>
              </a:rPr>
              <a:t>Post-grant Issues</a:t>
            </a:r>
          </a:p>
        </p:txBody>
      </p:sp>
      <p:sp>
        <p:nvSpPr>
          <p:cNvPr id="2" name="Content Placeholder 1"/>
          <p:cNvSpPr>
            <a:spLocks noGrp="1"/>
          </p:cNvSpPr>
          <p:nvPr>
            <p:ph idx="1"/>
          </p:nvPr>
        </p:nvSpPr>
        <p:spPr>
          <a:xfrm>
            <a:off x="457200" y="1372048"/>
            <a:ext cx="8609162" cy="4731868"/>
          </a:xfrm>
        </p:spPr>
        <p:txBody>
          <a:bodyPr>
            <a:noAutofit/>
          </a:bodyPr>
          <a:lstStyle/>
          <a:p>
            <a:pPr marL="0" indent="0">
              <a:lnSpc>
                <a:spcPct val="100000"/>
              </a:lnSpc>
              <a:buNone/>
            </a:pPr>
            <a:r>
              <a:rPr lang="en-US" sz="3600" b="1" dirty="0">
                <a:solidFill>
                  <a:srgbClr val="FF0000"/>
                </a:solidFill>
              </a:rPr>
              <a:t>A</a:t>
            </a:r>
            <a:r>
              <a:rPr lang="en-US" sz="3600" b="1" dirty="0">
                <a:solidFill>
                  <a:srgbClr val="FFFF00"/>
                </a:solidFill>
              </a:rPr>
              <a:t>.</a:t>
            </a:r>
            <a:r>
              <a:rPr lang="en-US" sz="3600" b="1" dirty="0">
                <a:solidFill>
                  <a:schemeClr val="bg1"/>
                </a:solidFill>
              </a:rPr>
              <a:t> </a:t>
            </a:r>
            <a:r>
              <a:rPr lang="en-US" sz="3600" b="1" dirty="0">
                <a:solidFill>
                  <a:srgbClr val="FFFF00"/>
                </a:solidFill>
              </a:rPr>
              <a:t>Patent rights</a:t>
            </a:r>
            <a:r>
              <a:rPr lang="en-US" sz="3600" b="1" dirty="0">
                <a:solidFill>
                  <a:srgbClr val="FF0000"/>
                </a:solidFill>
              </a:rPr>
              <a:t>,</a:t>
            </a:r>
            <a:r>
              <a:rPr lang="en-US" sz="3600" b="1" dirty="0">
                <a:solidFill>
                  <a:srgbClr val="FFFF00"/>
                </a:solidFill>
              </a:rPr>
              <a:t> once granted</a:t>
            </a:r>
            <a:r>
              <a:rPr lang="en-US" sz="3600" b="1" dirty="0">
                <a:solidFill>
                  <a:srgbClr val="FF0000"/>
                </a:solidFill>
              </a:rPr>
              <a:t>,</a:t>
            </a:r>
            <a:r>
              <a:rPr lang="en-US" sz="3600" b="1" dirty="0">
                <a:solidFill>
                  <a:srgbClr val="FFFF00"/>
                </a:solidFill>
              </a:rPr>
              <a:t> can be lost</a:t>
            </a:r>
            <a:r>
              <a:rPr lang="en-US" sz="3600" b="1" dirty="0">
                <a:solidFill>
                  <a:srgbClr val="FF0000"/>
                </a:solidFill>
              </a:rPr>
              <a:t>.</a:t>
            </a:r>
          </a:p>
          <a:p>
            <a:pPr marL="0" indent="0">
              <a:lnSpc>
                <a:spcPct val="100000"/>
              </a:lnSpc>
              <a:buNone/>
            </a:pPr>
            <a:r>
              <a:rPr lang="en-CA" sz="3600" dirty="0">
                <a:solidFill>
                  <a:schemeClr val="bg1"/>
                </a:solidFill>
              </a:rPr>
              <a:t>S. 48.1(1) provides that: </a:t>
            </a:r>
            <a:r>
              <a:rPr lang="en-CA" sz="3600" i="1" dirty="0">
                <a:solidFill>
                  <a:schemeClr val="bg1"/>
                </a:solidFill>
              </a:rPr>
              <a:t>“</a:t>
            </a:r>
            <a:r>
              <a:rPr lang="en-US" sz="3600" i="1" dirty="0">
                <a:solidFill>
                  <a:srgbClr val="FFFF00"/>
                </a:solidFill>
              </a:rPr>
              <a:t>Any person may request a re-examination of any claim of a patent by </a:t>
            </a:r>
            <a:r>
              <a:rPr lang="en-US" sz="3600" i="1" dirty="0">
                <a:solidFill>
                  <a:schemeClr val="bg1"/>
                </a:solidFill>
              </a:rPr>
              <a:t>filing with the Commissioner prior art, consisting of patents, applications for patents open to public inspection and printed publications, and by paying a prescribed fee.”</a:t>
            </a:r>
            <a:endParaRPr lang="en-CA" sz="3600" i="1" dirty="0">
              <a:solidFill>
                <a:schemeClr val="bg1"/>
              </a:solidFill>
            </a:endParaRPr>
          </a:p>
          <a:p>
            <a:pPr marL="0" indent="0">
              <a:lnSpc>
                <a:spcPct val="100000"/>
              </a:lnSpc>
              <a:buNone/>
            </a:pPr>
            <a:endParaRPr lang="en-US" sz="2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141</a:t>
            </a:fld>
            <a:endParaRPr lang="en-US"/>
          </a:p>
        </p:txBody>
      </p:sp>
    </p:spTree>
    <p:extLst>
      <p:ext uri="{BB962C8B-B14F-4D97-AF65-F5344CB8AC3E}">
        <p14:creationId xmlns:p14="http://schemas.microsoft.com/office/powerpoint/2010/main" val="15417230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35023"/>
            <a:ext cx="8229600" cy="963215"/>
          </a:xfrm>
        </p:spPr>
        <p:txBody>
          <a:bodyPr/>
          <a:lstStyle/>
          <a:p>
            <a:r>
              <a:rPr lang="en-US" b="1" dirty="0">
                <a:solidFill>
                  <a:srgbClr val="FFFF00"/>
                </a:solidFill>
              </a:rPr>
              <a:t>Patents</a:t>
            </a:r>
            <a:r>
              <a:rPr lang="en-US" b="1" dirty="0">
                <a:solidFill>
                  <a:srgbClr val="FF0000"/>
                </a:solidFill>
              </a:rPr>
              <a:t>: </a:t>
            </a:r>
            <a:r>
              <a:rPr lang="en-US" dirty="0">
                <a:solidFill>
                  <a:srgbClr val="FFFF00"/>
                </a:solidFill>
              </a:rPr>
              <a:t>Post-grant Issues</a:t>
            </a:r>
            <a:endParaRPr lang="en-US" b="1" dirty="0">
              <a:solidFill>
                <a:srgbClr val="FFFF00"/>
              </a:solidFill>
            </a:endParaRPr>
          </a:p>
        </p:txBody>
      </p:sp>
      <p:sp>
        <p:nvSpPr>
          <p:cNvPr id="2" name="Content Placeholder 1"/>
          <p:cNvSpPr>
            <a:spLocks noGrp="1"/>
          </p:cNvSpPr>
          <p:nvPr>
            <p:ph idx="1"/>
          </p:nvPr>
        </p:nvSpPr>
        <p:spPr>
          <a:xfrm>
            <a:off x="457200" y="1836985"/>
            <a:ext cx="8229600" cy="3908207"/>
          </a:xfrm>
        </p:spPr>
        <p:txBody>
          <a:bodyPr>
            <a:normAutofit/>
          </a:bodyPr>
          <a:lstStyle/>
          <a:p>
            <a:pPr marL="0" indent="0">
              <a:lnSpc>
                <a:spcPct val="100000"/>
              </a:lnSpc>
              <a:buNone/>
            </a:pPr>
            <a:r>
              <a:rPr lang="en-US" sz="2800" b="1" dirty="0">
                <a:solidFill>
                  <a:srgbClr val="FF0000"/>
                </a:solidFill>
              </a:rPr>
              <a:t>B</a:t>
            </a:r>
            <a:r>
              <a:rPr lang="en-US" sz="2800" b="1" dirty="0">
                <a:solidFill>
                  <a:srgbClr val="FFFF00"/>
                </a:solidFill>
              </a:rPr>
              <a:t>.</a:t>
            </a:r>
            <a:r>
              <a:rPr lang="en-US" sz="2800" b="1" dirty="0">
                <a:solidFill>
                  <a:srgbClr val="FF0000"/>
                </a:solidFill>
              </a:rPr>
              <a:t> </a:t>
            </a:r>
            <a:r>
              <a:rPr lang="en-US" sz="2800" b="1" dirty="0">
                <a:solidFill>
                  <a:srgbClr val="FFFF00"/>
                </a:solidFill>
              </a:rPr>
              <a:t>Patent rights</a:t>
            </a:r>
            <a:r>
              <a:rPr lang="en-US" sz="2800" b="1" dirty="0">
                <a:solidFill>
                  <a:srgbClr val="FF0000"/>
                </a:solidFill>
              </a:rPr>
              <a:t>,</a:t>
            </a:r>
            <a:r>
              <a:rPr lang="en-US" sz="2800" b="1" dirty="0">
                <a:solidFill>
                  <a:srgbClr val="FFFF00"/>
                </a:solidFill>
              </a:rPr>
              <a:t> once granted</a:t>
            </a:r>
            <a:r>
              <a:rPr lang="en-US" sz="2800" b="1" dirty="0">
                <a:solidFill>
                  <a:srgbClr val="FF0000"/>
                </a:solidFill>
              </a:rPr>
              <a:t>,</a:t>
            </a:r>
            <a:r>
              <a:rPr lang="en-US" sz="2800" b="1" dirty="0">
                <a:solidFill>
                  <a:srgbClr val="FFFF00"/>
                </a:solidFill>
              </a:rPr>
              <a:t> can be modified</a:t>
            </a:r>
            <a:r>
              <a:rPr lang="en-US" sz="2800" b="1" dirty="0">
                <a:solidFill>
                  <a:srgbClr val="FF0000"/>
                </a:solidFill>
              </a:rPr>
              <a:t>…</a:t>
            </a:r>
          </a:p>
          <a:p>
            <a:pPr>
              <a:lnSpc>
                <a:spcPct val="100000"/>
              </a:lnSpc>
            </a:pPr>
            <a:r>
              <a:rPr lang="en-US" sz="2800" dirty="0">
                <a:solidFill>
                  <a:schemeClr val="bg1"/>
                </a:solidFill>
              </a:rPr>
              <a:t>See s. 48(1), which permits parts of a patent to be disclaimed</a:t>
            </a:r>
          </a:p>
          <a:p>
            <a:pPr lvl="1">
              <a:lnSpc>
                <a:spcPct val="100000"/>
              </a:lnSpc>
              <a:buFont typeface="Courier New" panose="02070309020205020404" pitchFamily="49" charset="0"/>
              <a:buChar char="o"/>
            </a:pPr>
            <a:r>
              <a:rPr lang="en-US" sz="2800" dirty="0">
                <a:solidFill>
                  <a:schemeClr val="bg1"/>
                </a:solidFill>
              </a:rPr>
              <a:t>S. 48(1)(a): Claim is </a:t>
            </a:r>
            <a:r>
              <a:rPr lang="en-US" sz="2800" dirty="0">
                <a:solidFill>
                  <a:srgbClr val="FFFF00"/>
                </a:solidFill>
              </a:rPr>
              <a:t>overbroad when it is more than what was invented</a:t>
            </a:r>
          </a:p>
          <a:p>
            <a:pPr lvl="1">
              <a:lnSpc>
                <a:spcPct val="100000"/>
              </a:lnSpc>
              <a:buFont typeface="Courier New" panose="02070309020205020404" pitchFamily="49" charset="0"/>
              <a:buChar char="o"/>
            </a:pPr>
            <a:r>
              <a:rPr lang="en-US" sz="2800" dirty="0">
                <a:solidFill>
                  <a:schemeClr val="bg1"/>
                </a:solidFill>
              </a:rPr>
              <a:t>S. 48(1)(b): Claim is </a:t>
            </a:r>
            <a:r>
              <a:rPr lang="en-US" sz="2800" dirty="0">
                <a:solidFill>
                  <a:srgbClr val="FFFF00"/>
                </a:solidFill>
              </a:rPr>
              <a:t>overbroad if it claims subject matter to which the patentee had no lawful right</a:t>
            </a:r>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142</a:t>
            </a:fld>
            <a:endParaRPr lang="en-US"/>
          </a:p>
        </p:txBody>
      </p:sp>
    </p:spTree>
    <p:extLst>
      <p:ext uri="{BB962C8B-B14F-4D97-AF65-F5344CB8AC3E}">
        <p14:creationId xmlns:p14="http://schemas.microsoft.com/office/powerpoint/2010/main" val="21059334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229600" cy="580386"/>
          </a:xfrm>
        </p:spPr>
        <p:txBody>
          <a:bodyPr>
            <a:normAutofit fontScale="90000"/>
          </a:bodyPr>
          <a:lstStyle/>
          <a:p>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rgbClr val="FFFF00"/>
                </a:solidFill>
              </a:rPr>
              <a:t>Post-grant Issues</a:t>
            </a:r>
            <a:endParaRPr lang="en-US" b="1" dirty="0">
              <a:solidFill>
                <a:srgbClr val="FFFF00"/>
              </a:solidFill>
            </a:endParaRPr>
          </a:p>
        </p:txBody>
      </p:sp>
      <p:sp>
        <p:nvSpPr>
          <p:cNvPr id="2" name="Content Placeholder 1"/>
          <p:cNvSpPr>
            <a:spLocks noGrp="1"/>
          </p:cNvSpPr>
          <p:nvPr>
            <p:ph idx="1"/>
          </p:nvPr>
        </p:nvSpPr>
        <p:spPr>
          <a:xfrm>
            <a:off x="457200" y="831273"/>
            <a:ext cx="8579922" cy="5133109"/>
          </a:xfrm>
        </p:spPr>
        <p:txBody>
          <a:bodyPr>
            <a:noAutofit/>
          </a:bodyPr>
          <a:lstStyle/>
          <a:p>
            <a:pPr marL="0" indent="0">
              <a:lnSpc>
                <a:spcPct val="100000"/>
              </a:lnSpc>
              <a:buNone/>
            </a:pPr>
            <a:r>
              <a:rPr lang="en-US" sz="2700" b="1" dirty="0">
                <a:solidFill>
                  <a:srgbClr val="FF0000"/>
                </a:solidFill>
              </a:rPr>
              <a:t>C</a:t>
            </a:r>
            <a:r>
              <a:rPr lang="en-US" sz="2700" b="1" dirty="0">
                <a:solidFill>
                  <a:srgbClr val="FFFF00"/>
                </a:solidFill>
              </a:rPr>
              <a:t>. </a:t>
            </a:r>
            <a:r>
              <a:rPr lang="en-US" sz="2700" b="1" dirty="0">
                <a:solidFill>
                  <a:schemeClr val="bg1"/>
                </a:solidFill>
              </a:rPr>
              <a:t>Patent rights, once granted, can be dedicated to the public </a:t>
            </a:r>
          </a:p>
          <a:p>
            <a:pPr>
              <a:lnSpc>
                <a:spcPct val="100000"/>
              </a:lnSpc>
            </a:pPr>
            <a:r>
              <a:rPr lang="en-US" sz="2700" dirty="0">
                <a:solidFill>
                  <a:schemeClr val="bg1"/>
                </a:solidFill>
              </a:rPr>
              <a:t>See </a:t>
            </a:r>
            <a:r>
              <a:rPr lang="en-US" sz="2700" i="1" dirty="0">
                <a:solidFill>
                  <a:srgbClr val="00B0F0"/>
                </a:solidFill>
              </a:rPr>
              <a:t>Parke-Davis Division v. Canada (Minister of Health), </a:t>
            </a:r>
            <a:r>
              <a:rPr lang="en-US" sz="2700" dirty="0">
                <a:solidFill>
                  <a:schemeClr val="bg1"/>
                </a:solidFill>
              </a:rPr>
              <a:t>2002 FCA 454</a:t>
            </a:r>
            <a:r>
              <a:rPr lang="en-CA" sz="2700" i="1" dirty="0">
                <a:solidFill>
                  <a:schemeClr val="bg1"/>
                </a:solidFill>
              </a:rPr>
              <a:t> @ para </a:t>
            </a:r>
            <a:r>
              <a:rPr lang="en-US" sz="2700" i="1" dirty="0">
                <a:solidFill>
                  <a:schemeClr val="bg1"/>
                </a:solidFill>
              </a:rPr>
              <a:t>84 “… </a:t>
            </a:r>
            <a:r>
              <a:rPr lang="en-US" sz="2700" i="1" dirty="0">
                <a:solidFill>
                  <a:srgbClr val="FFFF00"/>
                </a:solidFill>
              </a:rPr>
              <a:t>Although there is no provision in the Patent Act which governs the termination of patent rights by dedication to public use</a:t>
            </a:r>
            <a:r>
              <a:rPr lang="en-US" sz="2700" i="1" dirty="0">
                <a:solidFill>
                  <a:schemeClr val="bg1"/>
                </a:solidFill>
              </a:rPr>
              <a:t>, </a:t>
            </a:r>
            <a:r>
              <a:rPr lang="en-US" sz="2700" i="1" dirty="0">
                <a:solidFill>
                  <a:srgbClr val="FFFF00"/>
                </a:solidFill>
              </a:rPr>
              <a:t>we are not persuaded that such a thing is impossible as a matter of law</a:t>
            </a:r>
            <a:r>
              <a:rPr lang="en-US" sz="2700" i="1" dirty="0">
                <a:solidFill>
                  <a:schemeClr val="bg1"/>
                </a:solidFill>
              </a:rPr>
              <a:t>. Assuming it is possible, publication of a dedication notice in the Canadian Patent Office Record is certainly a method by which a dedication to public use can be accomplished.”</a:t>
            </a:r>
          </a:p>
          <a:p>
            <a:pPr>
              <a:lnSpc>
                <a:spcPct val="100000"/>
              </a:lnSpc>
            </a:pPr>
            <a:r>
              <a:rPr lang="en-US" sz="2700" dirty="0">
                <a:solidFill>
                  <a:schemeClr val="bg1"/>
                </a:solidFill>
              </a:rPr>
              <a:t>FCA also found that a </a:t>
            </a:r>
            <a:r>
              <a:rPr lang="en-US" sz="2700" dirty="0">
                <a:solidFill>
                  <a:srgbClr val="FFFF00"/>
                </a:solidFill>
              </a:rPr>
              <a:t>valid dedication cannot be revoked</a:t>
            </a:r>
            <a:r>
              <a:rPr lang="en-US" sz="27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143</a:t>
            </a:fld>
            <a:endParaRPr lang="en-US"/>
          </a:p>
        </p:txBody>
      </p:sp>
    </p:spTree>
    <p:extLst>
      <p:ext uri="{BB962C8B-B14F-4D97-AF65-F5344CB8AC3E}">
        <p14:creationId xmlns:p14="http://schemas.microsoft.com/office/powerpoint/2010/main" val="103961789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6088" y="167761"/>
            <a:ext cx="8229600" cy="833819"/>
          </a:xfrm>
        </p:spPr>
        <p:txBody>
          <a:bodyPr>
            <a:normAutofit fontScale="90000"/>
          </a:bodyPr>
          <a:lstStyle/>
          <a:p>
            <a:br>
              <a:rPr lang="en-US" b="1" dirty="0">
                <a:solidFill>
                  <a:srgbClr val="FFFF00"/>
                </a:solidFill>
              </a:rPr>
            </a:br>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rgbClr val="FFFF00"/>
                </a:solidFill>
              </a:rPr>
              <a:t>Patent infringement</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457200" y="1116281"/>
            <a:ext cx="8229600" cy="4633262"/>
          </a:xfrm>
        </p:spPr>
        <p:txBody>
          <a:bodyPr>
            <a:noAutofit/>
          </a:bodyPr>
          <a:lstStyle/>
          <a:p>
            <a:pPr marL="0" indent="0">
              <a:lnSpc>
                <a:spcPct val="100000"/>
              </a:lnSpc>
              <a:buNone/>
            </a:pPr>
            <a:r>
              <a:rPr lang="en-US" sz="3200" dirty="0">
                <a:solidFill>
                  <a:srgbClr val="FFFF00"/>
                </a:solidFill>
              </a:rPr>
              <a:t>Infringement</a:t>
            </a:r>
            <a:r>
              <a:rPr lang="en-US" sz="3200" dirty="0">
                <a:solidFill>
                  <a:schemeClr val="bg1"/>
                </a:solidFill>
              </a:rPr>
              <a:t> </a:t>
            </a:r>
            <a:r>
              <a:rPr lang="en-US" sz="3200" dirty="0">
                <a:solidFill>
                  <a:srgbClr val="FF0000"/>
                </a:solidFill>
              </a:rPr>
              <a:t>=</a:t>
            </a:r>
            <a:r>
              <a:rPr lang="en-US" sz="3200" dirty="0">
                <a:solidFill>
                  <a:schemeClr val="bg1"/>
                </a:solidFill>
              </a:rPr>
              <a:t> </a:t>
            </a:r>
            <a:r>
              <a:rPr lang="en-US" sz="3200" dirty="0">
                <a:solidFill>
                  <a:srgbClr val="FFFF00"/>
                </a:solidFill>
              </a:rPr>
              <a:t>doing anything that the patentee has the exclusive right to do </a:t>
            </a:r>
            <a:r>
              <a:rPr lang="en-US" sz="3200" dirty="0">
                <a:solidFill>
                  <a:schemeClr val="bg1"/>
                </a:solidFill>
              </a:rPr>
              <a:t>(s. 42)</a:t>
            </a:r>
          </a:p>
          <a:p>
            <a:pPr>
              <a:lnSpc>
                <a:spcPct val="100000"/>
              </a:lnSpc>
            </a:pPr>
            <a:r>
              <a:rPr lang="en-US" sz="3200" dirty="0">
                <a:solidFill>
                  <a:schemeClr val="bg1"/>
                </a:solidFill>
              </a:rPr>
              <a:t>Making, constructing, using the invention, selling it to be others to be used</a:t>
            </a:r>
          </a:p>
          <a:p>
            <a:pPr>
              <a:lnSpc>
                <a:spcPct val="100000"/>
              </a:lnSpc>
            </a:pPr>
            <a:r>
              <a:rPr lang="en-US" sz="3200" dirty="0">
                <a:solidFill>
                  <a:srgbClr val="FFFF00"/>
                </a:solidFill>
              </a:rPr>
              <a:t>*</a:t>
            </a:r>
            <a:r>
              <a:rPr lang="en-US" sz="3200" dirty="0">
                <a:solidFill>
                  <a:srgbClr val="FF0000"/>
                </a:solidFill>
              </a:rPr>
              <a:t>Actions must take place in Canada to be infringing</a:t>
            </a:r>
          </a:p>
          <a:p>
            <a:pPr>
              <a:lnSpc>
                <a:spcPct val="100000"/>
              </a:lnSpc>
            </a:pPr>
            <a:r>
              <a:rPr lang="en-US" sz="3200" dirty="0">
                <a:solidFill>
                  <a:srgbClr val="FFFF00"/>
                </a:solidFill>
              </a:rPr>
              <a:t>Limitation period </a:t>
            </a:r>
            <a:r>
              <a:rPr lang="en-US" sz="3200" dirty="0">
                <a:solidFill>
                  <a:srgbClr val="FF0000"/>
                </a:solidFill>
              </a:rPr>
              <a:t>= </a:t>
            </a:r>
            <a:r>
              <a:rPr lang="en-US" sz="3200" dirty="0">
                <a:solidFill>
                  <a:srgbClr val="FFFF00"/>
                </a:solidFill>
              </a:rPr>
              <a:t>6 years </a:t>
            </a:r>
            <a:r>
              <a:rPr lang="en-US" sz="3200" dirty="0">
                <a:solidFill>
                  <a:schemeClr val="bg1"/>
                </a:solidFill>
              </a:rPr>
              <a:t>from the act of infringement (s. 55.01, Patent Act)</a:t>
            </a:r>
          </a:p>
        </p:txBody>
      </p:sp>
      <p:sp>
        <p:nvSpPr>
          <p:cNvPr id="4" name="Slide Number Placeholder 3"/>
          <p:cNvSpPr>
            <a:spLocks noGrp="1"/>
          </p:cNvSpPr>
          <p:nvPr>
            <p:ph type="sldNum" sz="quarter" idx="12"/>
          </p:nvPr>
        </p:nvSpPr>
        <p:spPr/>
        <p:txBody>
          <a:bodyPr/>
          <a:lstStyle/>
          <a:p>
            <a:fld id="{600857A6-B069-5747-8C2C-4237D03FF20B}" type="slidenum">
              <a:rPr lang="en-US" smtClean="0"/>
              <a:t>144</a:t>
            </a:fld>
            <a:endParaRPr lang="en-US"/>
          </a:p>
        </p:txBody>
      </p:sp>
    </p:spTree>
    <p:extLst>
      <p:ext uri="{BB962C8B-B14F-4D97-AF65-F5344CB8AC3E}">
        <p14:creationId xmlns:p14="http://schemas.microsoft.com/office/powerpoint/2010/main" val="20329318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rgbClr val="FFFF00"/>
                </a:solidFill>
              </a:rPr>
              <a:t>Patent infringement</a:t>
            </a:r>
          </a:p>
        </p:txBody>
      </p:sp>
      <p:sp>
        <p:nvSpPr>
          <p:cNvPr id="2" name="Content Placeholder 1"/>
          <p:cNvSpPr>
            <a:spLocks noGrp="1"/>
          </p:cNvSpPr>
          <p:nvPr>
            <p:ph idx="1"/>
          </p:nvPr>
        </p:nvSpPr>
        <p:spPr>
          <a:xfrm>
            <a:off x="457199" y="1365661"/>
            <a:ext cx="8532421" cy="4383881"/>
          </a:xfrm>
        </p:spPr>
        <p:txBody>
          <a:bodyPr>
            <a:normAutofit/>
          </a:bodyPr>
          <a:lstStyle/>
          <a:p>
            <a:pPr marL="0" indent="0">
              <a:lnSpc>
                <a:spcPct val="100000"/>
              </a:lnSpc>
              <a:buNone/>
            </a:pPr>
            <a:r>
              <a:rPr lang="en-US" sz="3200" dirty="0">
                <a:solidFill>
                  <a:srgbClr val="FF0000"/>
                </a:solidFill>
              </a:rPr>
              <a:t>Criminal liability</a:t>
            </a:r>
          </a:p>
          <a:p>
            <a:pPr marL="514350" indent="-514350">
              <a:lnSpc>
                <a:spcPct val="100000"/>
              </a:lnSpc>
              <a:buFont typeface="+mj-lt"/>
              <a:buAutoNum type="arabicPeriod"/>
            </a:pPr>
            <a:r>
              <a:rPr lang="en-US" sz="3200" dirty="0">
                <a:solidFill>
                  <a:schemeClr val="bg1"/>
                </a:solidFill>
              </a:rPr>
              <a:t>Making </a:t>
            </a:r>
            <a:r>
              <a:rPr lang="en-US" sz="3200" dirty="0">
                <a:solidFill>
                  <a:srgbClr val="FFFF00"/>
                </a:solidFill>
              </a:rPr>
              <a:t>false representations </a:t>
            </a:r>
            <a:r>
              <a:rPr lang="en-US" sz="3200" dirty="0">
                <a:solidFill>
                  <a:schemeClr val="bg1"/>
                </a:solidFill>
              </a:rPr>
              <a:t>in relation to the Patent Act (s. 76)</a:t>
            </a:r>
          </a:p>
          <a:p>
            <a:pPr marL="514350" indent="-514350">
              <a:lnSpc>
                <a:spcPct val="100000"/>
              </a:lnSpc>
              <a:buFont typeface="+mj-lt"/>
              <a:buAutoNum type="arabicPeriod"/>
            </a:pPr>
            <a:r>
              <a:rPr lang="en-US" sz="3200" dirty="0">
                <a:solidFill>
                  <a:schemeClr val="bg1"/>
                </a:solidFill>
              </a:rPr>
              <a:t>Falsely </a:t>
            </a:r>
            <a:r>
              <a:rPr lang="en-US" sz="3200" dirty="0">
                <a:solidFill>
                  <a:srgbClr val="FFFF00"/>
                </a:solidFill>
              </a:rPr>
              <a:t>marking your goods as those of the patentee </a:t>
            </a:r>
            <a:r>
              <a:rPr lang="en-US" sz="3200" dirty="0">
                <a:solidFill>
                  <a:schemeClr val="bg1"/>
                </a:solidFill>
              </a:rPr>
              <a:t>(s. 75)</a:t>
            </a:r>
          </a:p>
          <a:p>
            <a:pPr marL="514350" indent="-514350">
              <a:lnSpc>
                <a:spcPct val="100000"/>
              </a:lnSpc>
              <a:buFont typeface="+mj-lt"/>
              <a:buAutoNum type="arabicPeriod"/>
            </a:pPr>
            <a:r>
              <a:rPr lang="en-US" sz="3200" dirty="0">
                <a:solidFill>
                  <a:schemeClr val="bg1"/>
                </a:solidFill>
              </a:rPr>
              <a:t>Violating </a:t>
            </a:r>
            <a:r>
              <a:rPr lang="en-US" sz="3200" dirty="0">
                <a:solidFill>
                  <a:srgbClr val="FFFF00"/>
                </a:solidFill>
              </a:rPr>
              <a:t>obligations with respect to patented medicines</a:t>
            </a:r>
            <a:r>
              <a:rPr lang="en-US" sz="3200" dirty="0">
                <a:solidFill>
                  <a:schemeClr val="bg1"/>
                </a:solidFill>
              </a:rPr>
              <a:t> (s. 76.1)</a:t>
            </a:r>
          </a:p>
        </p:txBody>
      </p:sp>
      <p:sp>
        <p:nvSpPr>
          <p:cNvPr id="4" name="Slide Number Placeholder 3"/>
          <p:cNvSpPr>
            <a:spLocks noGrp="1"/>
          </p:cNvSpPr>
          <p:nvPr>
            <p:ph type="sldNum" sz="quarter" idx="12"/>
          </p:nvPr>
        </p:nvSpPr>
        <p:spPr/>
        <p:txBody>
          <a:bodyPr/>
          <a:lstStyle/>
          <a:p>
            <a:fld id="{600857A6-B069-5747-8C2C-4237D03FF20B}" type="slidenum">
              <a:rPr lang="en-US" smtClean="0"/>
              <a:t>145</a:t>
            </a:fld>
            <a:endParaRPr lang="en-US"/>
          </a:p>
        </p:txBody>
      </p:sp>
    </p:spTree>
    <p:extLst>
      <p:ext uri="{BB962C8B-B14F-4D97-AF65-F5344CB8AC3E}">
        <p14:creationId xmlns:p14="http://schemas.microsoft.com/office/powerpoint/2010/main" val="3762890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686800" cy="833819"/>
          </a:xfrm>
        </p:spPr>
        <p:txBody>
          <a:bodyPr>
            <a:normAutofit fontScale="90000"/>
          </a:bodyPr>
          <a:lstStyle/>
          <a:p>
            <a:br>
              <a:rPr lang="en-US" b="1" dirty="0">
                <a:solidFill>
                  <a:srgbClr val="FFFF00"/>
                </a:solidFill>
              </a:rPr>
            </a:br>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rgbClr val="FFFF00"/>
                </a:solidFill>
              </a:rPr>
              <a:t>Defences to patent infringement</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457200" y="954078"/>
            <a:ext cx="8579922" cy="4971709"/>
          </a:xfrm>
        </p:spPr>
        <p:txBody>
          <a:bodyPr>
            <a:noAutofit/>
          </a:bodyPr>
          <a:lstStyle/>
          <a:p>
            <a:pPr marL="514350" indent="-457200">
              <a:lnSpc>
                <a:spcPct val="100000"/>
              </a:lnSpc>
              <a:buFont typeface="+mj-lt"/>
              <a:buAutoNum type="arabicPeriod"/>
            </a:pPr>
            <a:r>
              <a:rPr lang="en-US" sz="3200" dirty="0">
                <a:solidFill>
                  <a:schemeClr val="bg1"/>
                </a:solidFill>
              </a:rPr>
              <a:t>Your invention doesn’t fall within the patent’s claims</a:t>
            </a:r>
          </a:p>
          <a:p>
            <a:pPr marL="514350" indent="-457200">
              <a:lnSpc>
                <a:spcPct val="100000"/>
              </a:lnSpc>
              <a:buFont typeface="+mj-lt"/>
              <a:buAutoNum type="arabicPeriod"/>
            </a:pPr>
            <a:r>
              <a:rPr lang="en-US" sz="3200" dirty="0">
                <a:solidFill>
                  <a:schemeClr val="bg1"/>
                </a:solidFill>
              </a:rPr>
              <a:t>The patent is not valid (see ss. 59, 60; </a:t>
            </a:r>
            <a:r>
              <a:rPr lang="en-US" sz="3200" dirty="0" err="1">
                <a:solidFill>
                  <a:schemeClr val="bg1"/>
                </a:solidFill>
              </a:rPr>
              <a:t>n.b.</a:t>
            </a:r>
            <a:r>
              <a:rPr lang="en-US" sz="3200" dirty="0">
                <a:solidFill>
                  <a:schemeClr val="bg1"/>
                </a:solidFill>
              </a:rPr>
              <a:t>: s. 43(2))</a:t>
            </a:r>
          </a:p>
          <a:p>
            <a:pPr marL="514350" indent="-457200">
              <a:lnSpc>
                <a:spcPct val="100000"/>
              </a:lnSpc>
              <a:buFont typeface="+mj-lt"/>
              <a:buAutoNum type="arabicPeriod"/>
            </a:pPr>
            <a:r>
              <a:rPr lang="en-US" sz="3200" dirty="0" err="1">
                <a:solidFill>
                  <a:schemeClr val="bg1"/>
                </a:solidFill>
              </a:rPr>
              <a:t>Licence</a:t>
            </a:r>
            <a:endParaRPr lang="en-US" sz="3200" dirty="0">
              <a:solidFill>
                <a:schemeClr val="bg1"/>
              </a:solidFill>
            </a:endParaRPr>
          </a:p>
          <a:p>
            <a:pPr marL="514350" indent="-457200">
              <a:lnSpc>
                <a:spcPct val="100000"/>
              </a:lnSpc>
              <a:buFont typeface="+mj-lt"/>
              <a:buAutoNum type="arabicPeriod"/>
            </a:pPr>
            <a:r>
              <a:rPr lang="en-US" sz="3200" dirty="0">
                <a:solidFill>
                  <a:schemeClr val="bg1"/>
                </a:solidFill>
              </a:rPr>
              <a:t>Limitation period (see s. 55.01)</a:t>
            </a:r>
          </a:p>
          <a:p>
            <a:pPr marL="514350" indent="-457200">
              <a:lnSpc>
                <a:spcPct val="100000"/>
              </a:lnSpc>
              <a:buFont typeface="+mj-lt"/>
              <a:buAutoNum type="arabicPeriod"/>
            </a:pPr>
            <a:r>
              <a:rPr lang="en-US" sz="3200" dirty="0">
                <a:solidFill>
                  <a:schemeClr val="bg1"/>
                </a:solidFill>
              </a:rPr>
              <a:t>Exception relating to regulatory approval (s. 55.2(1))</a:t>
            </a:r>
          </a:p>
          <a:p>
            <a:pPr marL="514350" indent="-457200">
              <a:lnSpc>
                <a:spcPct val="100000"/>
              </a:lnSpc>
              <a:buFont typeface="+mj-lt"/>
              <a:buAutoNum type="arabicPeriod"/>
            </a:pPr>
            <a:r>
              <a:rPr lang="en-US" sz="3200" dirty="0">
                <a:solidFill>
                  <a:schemeClr val="bg1"/>
                </a:solidFill>
              </a:rPr>
              <a:t>Experimental use exceptions (s. 55.2(6), s. 55.3)</a:t>
            </a:r>
          </a:p>
        </p:txBody>
      </p:sp>
      <p:sp>
        <p:nvSpPr>
          <p:cNvPr id="4" name="Slide Number Placeholder 3"/>
          <p:cNvSpPr>
            <a:spLocks noGrp="1"/>
          </p:cNvSpPr>
          <p:nvPr>
            <p:ph type="sldNum" sz="quarter" idx="12"/>
          </p:nvPr>
        </p:nvSpPr>
        <p:spPr/>
        <p:txBody>
          <a:bodyPr/>
          <a:lstStyle/>
          <a:p>
            <a:fld id="{600857A6-B069-5747-8C2C-4237D03FF20B}" type="slidenum">
              <a:rPr lang="en-US" smtClean="0"/>
              <a:t>146</a:t>
            </a:fld>
            <a:endParaRPr lang="en-US"/>
          </a:p>
        </p:txBody>
      </p:sp>
    </p:spTree>
    <p:extLst>
      <p:ext uri="{BB962C8B-B14F-4D97-AF65-F5344CB8AC3E}">
        <p14:creationId xmlns:p14="http://schemas.microsoft.com/office/powerpoint/2010/main" val="676242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69012"/>
            <a:ext cx="8686801" cy="672860"/>
          </a:xfrm>
        </p:spPr>
        <p:txBody>
          <a:bodyPr>
            <a:normAutofit fontScale="90000"/>
          </a:bodyPr>
          <a:lstStyle/>
          <a:p>
            <a:br>
              <a:rPr lang="en-US" b="1" dirty="0">
                <a:solidFill>
                  <a:srgbClr val="FFFF00"/>
                </a:solidFill>
              </a:rPr>
            </a:br>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rgbClr val="FFFF00"/>
                </a:solidFill>
              </a:rPr>
              <a:t>Defences to patent infringement</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457199" y="902525"/>
            <a:ext cx="8540151" cy="5023262"/>
          </a:xfrm>
        </p:spPr>
        <p:txBody>
          <a:bodyPr>
            <a:normAutofit/>
          </a:bodyPr>
          <a:lstStyle/>
          <a:p>
            <a:pPr marL="514350" indent="-457200">
              <a:lnSpc>
                <a:spcPct val="100000"/>
              </a:lnSpc>
              <a:buFont typeface="+mj-lt"/>
              <a:buAutoNum type="arabicPeriod" startAt="7"/>
            </a:pPr>
            <a:r>
              <a:rPr lang="en-US" sz="2800" dirty="0">
                <a:solidFill>
                  <a:schemeClr val="bg1"/>
                </a:solidFill>
              </a:rPr>
              <a:t>Term of the patent had expired</a:t>
            </a:r>
          </a:p>
          <a:p>
            <a:pPr marL="514350" indent="-457200">
              <a:lnSpc>
                <a:spcPct val="100000"/>
              </a:lnSpc>
              <a:buFont typeface="+mj-lt"/>
              <a:buAutoNum type="arabicPeriod" startAt="7"/>
            </a:pPr>
            <a:r>
              <a:rPr lang="en-US" sz="2800" u="sng" dirty="0">
                <a:solidFill>
                  <a:schemeClr val="bg1"/>
                </a:solidFill>
              </a:rPr>
              <a:t>Existing</a:t>
            </a:r>
            <a:r>
              <a:rPr lang="en-US" sz="2800" dirty="0">
                <a:solidFill>
                  <a:schemeClr val="bg1"/>
                </a:solidFill>
              </a:rPr>
              <a:t> uses </a:t>
            </a:r>
            <a:r>
              <a:rPr lang="en-US" sz="2800" dirty="0" err="1">
                <a:solidFill>
                  <a:schemeClr val="bg1"/>
                </a:solidFill>
              </a:rPr>
              <a:t>defence</a:t>
            </a:r>
            <a:r>
              <a:rPr lang="en-US" sz="2800" dirty="0">
                <a:solidFill>
                  <a:schemeClr val="bg1"/>
                </a:solidFill>
              </a:rPr>
              <a:t> (s. 56 (as amended in 2018)</a:t>
            </a:r>
          </a:p>
          <a:p>
            <a:pPr marL="514350" indent="-457200">
              <a:lnSpc>
                <a:spcPct val="100000"/>
              </a:lnSpc>
              <a:buFont typeface="+mj-lt"/>
              <a:buAutoNum type="arabicPeriod" startAt="7"/>
            </a:pPr>
            <a:r>
              <a:rPr lang="en-US" sz="2800" dirty="0">
                <a:solidFill>
                  <a:schemeClr val="bg1"/>
                </a:solidFill>
              </a:rPr>
              <a:t>Act committed outside of Canada</a:t>
            </a:r>
          </a:p>
          <a:p>
            <a:pPr marL="514350" indent="-457200">
              <a:lnSpc>
                <a:spcPct val="100000"/>
              </a:lnSpc>
              <a:buFont typeface="+mj-lt"/>
              <a:buAutoNum type="arabicPeriod" startAt="7"/>
            </a:pPr>
            <a:r>
              <a:rPr lang="en-US" sz="2800" dirty="0">
                <a:solidFill>
                  <a:schemeClr val="bg1"/>
                </a:solidFill>
              </a:rPr>
              <a:t>Repair of the patented article</a:t>
            </a:r>
          </a:p>
          <a:p>
            <a:pPr lvl="1">
              <a:lnSpc>
                <a:spcPct val="100000"/>
              </a:lnSpc>
            </a:pPr>
            <a:r>
              <a:rPr lang="en-CA" sz="2800" i="1" dirty="0">
                <a:solidFill>
                  <a:srgbClr val="00B0F0"/>
                </a:solidFill>
              </a:rPr>
              <a:t>MacLennan v. </a:t>
            </a:r>
            <a:r>
              <a:rPr lang="en-CA" sz="2800" i="1" dirty="0" err="1">
                <a:solidFill>
                  <a:srgbClr val="00B0F0"/>
                </a:solidFill>
              </a:rPr>
              <a:t>Produits</a:t>
            </a:r>
            <a:r>
              <a:rPr lang="en-CA" sz="2800" i="1" dirty="0">
                <a:solidFill>
                  <a:srgbClr val="00B0F0"/>
                </a:solidFill>
              </a:rPr>
              <a:t> Gilbert Inc., </a:t>
            </a:r>
            <a:r>
              <a:rPr lang="en-CA" sz="2800" dirty="0">
                <a:solidFill>
                  <a:schemeClr val="bg1"/>
                </a:solidFill>
              </a:rPr>
              <a:t>2008 FCA 35 </a:t>
            </a:r>
          </a:p>
          <a:p>
            <a:pPr marL="514350" indent="-457200">
              <a:lnSpc>
                <a:spcPct val="100000"/>
              </a:lnSpc>
              <a:buFont typeface="+mj-lt"/>
              <a:buAutoNum type="arabicPeriod" startAt="7"/>
            </a:pPr>
            <a:r>
              <a:rPr lang="en-CA" sz="2800" dirty="0">
                <a:solidFill>
                  <a:schemeClr val="bg1"/>
                </a:solidFill>
              </a:rPr>
              <a:t>Patent exhaustion</a:t>
            </a:r>
          </a:p>
          <a:p>
            <a:pPr marL="514350" indent="-457200">
              <a:lnSpc>
                <a:spcPct val="100000"/>
              </a:lnSpc>
              <a:buFont typeface="+mj-lt"/>
              <a:buAutoNum type="arabicPeriod" startAt="7"/>
            </a:pPr>
            <a:r>
              <a:rPr lang="en-CA" sz="2800" dirty="0">
                <a:solidFill>
                  <a:schemeClr val="bg1"/>
                </a:solidFill>
              </a:rPr>
              <a:t>Abuse of rights/compulsory licence (s. 65)</a:t>
            </a:r>
          </a:p>
          <a:p>
            <a:pPr marL="514350" indent="-457200">
              <a:lnSpc>
                <a:spcPct val="100000"/>
              </a:lnSpc>
              <a:buFont typeface="+mj-lt"/>
              <a:buAutoNum type="arabicPeriod" startAt="7"/>
            </a:pPr>
            <a:r>
              <a:rPr lang="en-CA" sz="2800" dirty="0">
                <a:solidFill>
                  <a:schemeClr val="bg1"/>
                </a:solidFill>
              </a:rPr>
              <a:t>Exceptions relating to Access to Medicines Regime</a:t>
            </a:r>
          </a:p>
          <a:p>
            <a:pPr marL="514350" indent="-457200">
              <a:lnSpc>
                <a:spcPct val="100000"/>
              </a:lnSpc>
              <a:buFont typeface="+mj-lt"/>
              <a:buAutoNum type="arabicPeriod" startAt="7"/>
            </a:pPr>
            <a:r>
              <a:rPr lang="en-CA" sz="2800" dirty="0">
                <a:solidFill>
                  <a:schemeClr val="bg1"/>
                </a:solidFill>
              </a:rPr>
              <a:t>Patents used in vessels, aircraft, etc.</a:t>
            </a:r>
          </a:p>
          <a:p>
            <a:pPr lvl="1"/>
            <a:endParaRPr lang="en-CA" dirty="0"/>
          </a:p>
        </p:txBody>
      </p:sp>
      <p:sp>
        <p:nvSpPr>
          <p:cNvPr id="4" name="Slide Number Placeholder 3"/>
          <p:cNvSpPr>
            <a:spLocks noGrp="1"/>
          </p:cNvSpPr>
          <p:nvPr>
            <p:ph type="sldNum" sz="quarter" idx="12"/>
          </p:nvPr>
        </p:nvSpPr>
        <p:spPr/>
        <p:txBody>
          <a:bodyPr/>
          <a:lstStyle/>
          <a:p>
            <a:fld id="{600857A6-B069-5747-8C2C-4237D03FF20B}" type="slidenum">
              <a:rPr lang="en-US" smtClean="0"/>
              <a:t>147</a:t>
            </a:fld>
            <a:endParaRPr lang="en-US"/>
          </a:p>
        </p:txBody>
      </p:sp>
    </p:spTree>
    <p:extLst>
      <p:ext uri="{BB962C8B-B14F-4D97-AF65-F5344CB8AC3E}">
        <p14:creationId xmlns:p14="http://schemas.microsoft.com/office/powerpoint/2010/main" val="38392159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69012"/>
            <a:ext cx="9001495" cy="672860"/>
          </a:xfrm>
        </p:spPr>
        <p:txBody>
          <a:bodyPr>
            <a:normAutofit fontScale="90000"/>
          </a:bodyPr>
          <a:lstStyle/>
          <a:p>
            <a:br>
              <a:rPr lang="en-US" b="1" dirty="0">
                <a:solidFill>
                  <a:srgbClr val="FFFF00"/>
                </a:solidFill>
              </a:rPr>
            </a:b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 </a:t>
            </a:r>
            <a:r>
              <a:rPr lang="en-US" sz="4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142505" y="902524"/>
            <a:ext cx="9001494" cy="5886464"/>
          </a:xfrm>
        </p:spPr>
        <p:txBody>
          <a:bodyPr>
            <a:normAutofit fontScale="77500" lnSpcReduction="20000"/>
          </a:bodyPr>
          <a:lstStyle/>
          <a:p>
            <a:pPr marL="0" indent="0">
              <a:lnSpc>
                <a:spcPct val="120000"/>
              </a:lnSpc>
              <a:buNone/>
            </a:pPr>
            <a:r>
              <a:rPr lang="en-CA" sz="2300" b="1" dirty="0">
                <a:solidFill>
                  <a:srgbClr val="FF0000"/>
                </a:solidFill>
              </a:rPr>
              <a:t>1) </a:t>
            </a:r>
            <a:r>
              <a:rPr lang="en-CA" sz="2300" b="1" dirty="0">
                <a:solidFill>
                  <a:srgbClr val="FFFF00"/>
                </a:solidFill>
              </a:rPr>
              <a:t>Claims construction</a:t>
            </a:r>
            <a:endParaRPr lang="en-CA" sz="2300" dirty="0">
              <a:solidFill>
                <a:srgbClr val="FFFF00"/>
              </a:solidFill>
            </a:endParaRPr>
          </a:p>
          <a:p>
            <a:pPr marL="0" indent="0">
              <a:lnSpc>
                <a:spcPct val="120000"/>
              </a:lnSpc>
              <a:buNone/>
            </a:pPr>
            <a:r>
              <a:rPr lang="en-CA" sz="2300" dirty="0">
                <a:solidFill>
                  <a:schemeClr val="bg1"/>
                </a:solidFill>
              </a:rPr>
              <a:t>Argue that </a:t>
            </a:r>
            <a:r>
              <a:rPr lang="en-CA" sz="2300" dirty="0">
                <a:solidFill>
                  <a:srgbClr val="FFFF00"/>
                </a:solidFill>
              </a:rPr>
              <a:t>invention does not fall within the patent’s claims</a:t>
            </a:r>
            <a:r>
              <a:rPr lang="en-CA" sz="2300" dirty="0">
                <a:solidFill>
                  <a:schemeClr val="bg1"/>
                </a:solidFill>
              </a:rPr>
              <a:t>; thus is not infringing</a:t>
            </a:r>
          </a:p>
          <a:p>
            <a:pPr marL="0" indent="0">
              <a:lnSpc>
                <a:spcPct val="120000"/>
              </a:lnSpc>
              <a:buNone/>
            </a:pPr>
            <a:r>
              <a:rPr lang="en-CA" sz="2300" b="1" dirty="0">
                <a:solidFill>
                  <a:srgbClr val="FF0000"/>
                </a:solidFill>
              </a:rPr>
              <a:t>2) </a:t>
            </a:r>
            <a:r>
              <a:rPr lang="en-CA" sz="2300" b="1" dirty="0">
                <a:solidFill>
                  <a:srgbClr val="FFFF00"/>
                </a:solidFill>
              </a:rPr>
              <a:t>Argue that the patent is not valid</a:t>
            </a:r>
            <a:endParaRPr lang="en-CA" sz="2300" dirty="0">
              <a:solidFill>
                <a:srgbClr val="FFFF00"/>
              </a:solidFill>
            </a:endParaRPr>
          </a:p>
          <a:p>
            <a:pPr marL="0" indent="0">
              <a:lnSpc>
                <a:spcPct val="120000"/>
              </a:lnSpc>
              <a:buNone/>
            </a:pPr>
            <a:r>
              <a:rPr lang="en-CA" sz="2300" dirty="0">
                <a:solidFill>
                  <a:schemeClr val="bg1"/>
                </a:solidFill>
              </a:rPr>
              <a:t>s. 59: </a:t>
            </a:r>
            <a:r>
              <a:rPr lang="en-US" sz="2300" i="1" dirty="0">
                <a:solidFill>
                  <a:schemeClr val="bg1"/>
                </a:solidFill>
              </a:rPr>
              <a:t>The defendant, in any action for infringement of a patent </a:t>
            </a:r>
            <a:r>
              <a:rPr lang="en-US" sz="2300" i="1" dirty="0">
                <a:solidFill>
                  <a:srgbClr val="FFFF00"/>
                </a:solidFill>
              </a:rPr>
              <a:t>may plead as matter of </a:t>
            </a:r>
            <a:r>
              <a:rPr lang="en-US" sz="2300" i="1" dirty="0" err="1">
                <a:solidFill>
                  <a:srgbClr val="FFFF00"/>
                </a:solidFill>
              </a:rPr>
              <a:t>defence</a:t>
            </a:r>
            <a:r>
              <a:rPr lang="en-US" sz="2300" i="1" dirty="0">
                <a:solidFill>
                  <a:srgbClr val="FFFF00"/>
                </a:solidFill>
              </a:rPr>
              <a:t> any fact or default which by this Act or by law renders the patent void</a:t>
            </a:r>
            <a:r>
              <a:rPr lang="en-US" sz="2300" i="1" dirty="0">
                <a:solidFill>
                  <a:schemeClr val="bg1"/>
                </a:solidFill>
              </a:rPr>
              <a:t>, and the court shall take cognizance of that pleading and of the relevant facts and decide accordingly. </a:t>
            </a:r>
            <a:r>
              <a:rPr lang="en-CA" sz="2300" dirty="0">
                <a:solidFill>
                  <a:schemeClr val="bg1"/>
                </a:solidFill>
              </a:rPr>
              <a:t>[I.e. not patentable subject matter; not novel, useful, non-obvious; misrepresentations in application; insufficient disclosure]</a:t>
            </a:r>
          </a:p>
          <a:p>
            <a:pPr>
              <a:lnSpc>
                <a:spcPct val="120000"/>
              </a:lnSpc>
            </a:pPr>
            <a:r>
              <a:rPr lang="en-CA" sz="2300" dirty="0">
                <a:solidFill>
                  <a:schemeClr val="bg1"/>
                </a:solidFill>
              </a:rPr>
              <a:t>But … One potential </a:t>
            </a:r>
            <a:r>
              <a:rPr lang="en-CA" sz="2300" dirty="0">
                <a:solidFill>
                  <a:srgbClr val="FF0000"/>
                </a:solidFill>
              </a:rPr>
              <a:t>stumbling block </a:t>
            </a:r>
            <a:r>
              <a:rPr lang="en-CA" sz="2300" dirty="0">
                <a:solidFill>
                  <a:schemeClr val="bg1"/>
                </a:solidFill>
              </a:rPr>
              <a:t>for this defence is the fact that </a:t>
            </a:r>
            <a:r>
              <a:rPr lang="en-CA" sz="2300" dirty="0">
                <a:solidFill>
                  <a:srgbClr val="FFFF00"/>
                </a:solidFill>
              </a:rPr>
              <a:t>the patent benefits from a presumption of validity</a:t>
            </a:r>
            <a:r>
              <a:rPr lang="en-CA" sz="2300" dirty="0">
                <a:solidFill>
                  <a:schemeClr val="bg1"/>
                </a:solidFill>
              </a:rPr>
              <a:t> (s. 43(2) of the Patent Act).</a:t>
            </a:r>
          </a:p>
          <a:p>
            <a:pPr>
              <a:lnSpc>
                <a:spcPct val="120000"/>
              </a:lnSpc>
            </a:pPr>
            <a:r>
              <a:rPr lang="en-CA" sz="2300" dirty="0">
                <a:solidFill>
                  <a:schemeClr val="bg1"/>
                </a:solidFill>
              </a:rPr>
              <a:t>A finding of invalidity (for anticipation, obviousness or lack of utility or because the patent covers unpatentable subject-matter) is a reversal of the Patent Office determination that the patent should be granted. In raising this defence, you would usually have to adduce new evidence that the patent examiner did not consider or show that the Commissioner applied the wrong test or erroneous data. This defence is expressly mentioned in s. 59. </a:t>
            </a:r>
          </a:p>
          <a:p>
            <a:pPr>
              <a:lnSpc>
                <a:spcPct val="120000"/>
              </a:lnSpc>
            </a:pPr>
            <a:r>
              <a:rPr lang="en-CA" sz="2300" dirty="0">
                <a:solidFill>
                  <a:schemeClr val="bg1"/>
                </a:solidFill>
              </a:rPr>
              <a:t>An alternative is for a defendant to make a counterclaim under s 60(1) (quoted </a:t>
            </a:r>
            <a:r>
              <a:rPr lang="en-US" sz="2300" dirty="0">
                <a:solidFill>
                  <a:schemeClr val="bg1"/>
                </a:solidFill>
              </a:rPr>
              <a:t>above) and s 60(2) for impeachment and a declaration of invalidity.</a:t>
            </a:r>
            <a:endParaRPr lang="en-CA" sz="2300" dirty="0">
              <a:solidFill>
                <a:schemeClr val="bg1"/>
              </a:solidFill>
            </a:endParaRPr>
          </a:p>
          <a:p>
            <a:pPr lvl="1"/>
            <a:endParaRPr lang="en-CA" dirty="0"/>
          </a:p>
        </p:txBody>
      </p:sp>
      <p:sp>
        <p:nvSpPr>
          <p:cNvPr id="4" name="Slide Number Placeholder 3"/>
          <p:cNvSpPr>
            <a:spLocks noGrp="1"/>
          </p:cNvSpPr>
          <p:nvPr>
            <p:ph type="sldNum" sz="quarter" idx="12"/>
          </p:nvPr>
        </p:nvSpPr>
        <p:spPr/>
        <p:txBody>
          <a:bodyPr/>
          <a:lstStyle/>
          <a:p>
            <a:fld id="{600857A6-B069-5747-8C2C-4237D03FF20B}" type="slidenum">
              <a:rPr lang="en-US" smtClean="0"/>
              <a:t>148</a:t>
            </a:fld>
            <a:endParaRPr lang="en-US"/>
          </a:p>
        </p:txBody>
      </p:sp>
    </p:spTree>
    <p:extLst>
      <p:ext uri="{BB962C8B-B14F-4D97-AF65-F5344CB8AC3E}">
        <p14:creationId xmlns:p14="http://schemas.microsoft.com/office/powerpoint/2010/main" val="40009354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69012"/>
            <a:ext cx="9001495" cy="672860"/>
          </a:xfrm>
        </p:spPr>
        <p:txBody>
          <a:bodyPr>
            <a:normAutofit fontScale="90000"/>
          </a:bodyPr>
          <a:lstStyle/>
          <a:p>
            <a:br>
              <a:rPr lang="en-US" b="1" dirty="0">
                <a:solidFill>
                  <a:srgbClr val="FFFF00"/>
                </a:solidFill>
              </a:rPr>
            </a:b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 </a:t>
            </a:r>
            <a:r>
              <a:rPr lang="en-US" sz="4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142505" y="902525"/>
            <a:ext cx="8854846" cy="5023262"/>
          </a:xfrm>
        </p:spPr>
        <p:txBody>
          <a:bodyPr>
            <a:normAutofit fontScale="92500" lnSpcReduction="20000"/>
          </a:bodyPr>
          <a:lstStyle/>
          <a:p>
            <a:pPr marL="0" indent="0">
              <a:lnSpc>
                <a:spcPct val="110000"/>
              </a:lnSpc>
              <a:buNone/>
            </a:pPr>
            <a:r>
              <a:rPr lang="en-CA" sz="2800" b="1" dirty="0">
                <a:solidFill>
                  <a:srgbClr val="FF0000"/>
                </a:solidFill>
              </a:rPr>
              <a:t>3) </a:t>
            </a:r>
            <a:r>
              <a:rPr lang="en-CA" sz="2800" b="1" dirty="0">
                <a:solidFill>
                  <a:srgbClr val="FFFF00"/>
                </a:solidFill>
              </a:rPr>
              <a:t>Licence</a:t>
            </a:r>
            <a:endParaRPr lang="en-CA" sz="2800" dirty="0">
              <a:solidFill>
                <a:srgbClr val="FFFF00"/>
              </a:solidFill>
            </a:endParaRPr>
          </a:p>
          <a:p>
            <a:pPr marL="0" indent="0">
              <a:lnSpc>
                <a:spcPct val="110000"/>
              </a:lnSpc>
              <a:buNone/>
            </a:pPr>
            <a:r>
              <a:rPr lang="en-CA" sz="2800" dirty="0">
                <a:solidFill>
                  <a:schemeClr val="bg1"/>
                </a:solidFill>
              </a:rPr>
              <a:t>A third defence is that you </a:t>
            </a:r>
            <a:r>
              <a:rPr lang="en-CA" sz="2800" dirty="0">
                <a:solidFill>
                  <a:srgbClr val="FFFF00"/>
                </a:solidFill>
              </a:rPr>
              <a:t>had a licence to use the invention</a:t>
            </a:r>
            <a:r>
              <a:rPr lang="en-CA" sz="2800" dirty="0">
                <a:solidFill>
                  <a:schemeClr val="bg1"/>
                </a:solidFill>
              </a:rPr>
              <a:t>. If you had a license to use the invention, then you had </a:t>
            </a:r>
            <a:r>
              <a:rPr lang="en-CA" sz="2800" dirty="0">
                <a:solidFill>
                  <a:srgbClr val="FFFF00"/>
                </a:solidFill>
              </a:rPr>
              <a:t>permission from the owner</a:t>
            </a:r>
            <a:r>
              <a:rPr lang="en-CA" sz="2800" dirty="0">
                <a:solidFill>
                  <a:schemeClr val="bg1"/>
                </a:solidFill>
              </a:rPr>
              <a:t>, and as a result – use of the invention would not be infringing </a:t>
            </a:r>
          </a:p>
          <a:p>
            <a:pPr marL="0" indent="0">
              <a:lnSpc>
                <a:spcPct val="110000"/>
              </a:lnSpc>
              <a:buNone/>
            </a:pPr>
            <a:r>
              <a:rPr lang="en-CA" sz="2800" b="1" dirty="0">
                <a:solidFill>
                  <a:srgbClr val="FF0000"/>
                </a:solidFill>
              </a:rPr>
              <a:t>4) </a:t>
            </a:r>
            <a:r>
              <a:rPr lang="en-CA" sz="2800" b="1" dirty="0">
                <a:solidFill>
                  <a:srgbClr val="FFFF00"/>
                </a:solidFill>
              </a:rPr>
              <a:t>Limitation period expired</a:t>
            </a:r>
            <a:endParaRPr lang="en-CA" sz="2800" dirty="0">
              <a:solidFill>
                <a:srgbClr val="FFFF00"/>
              </a:solidFill>
            </a:endParaRPr>
          </a:p>
          <a:p>
            <a:pPr marL="0" indent="0">
              <a:lnSpc>
                <a:spcPct val="110000"/>
              </a:lnSpc>
              <a:buNone/>
            </a:pPr>
            <a:r>
              <a:rPr lang="en-US" sz="2800" dirty="0">
                <a:solidFill>
                  <a:srgbClr val="FF0000"/>
                </a:solidFill>
              </a:rPr>
              <a:t>55.01</a:t>
            </a:r>
            <a:r>
              <a:rPr lang="en-US" sz="2800" dirty="0">
                <a:solidFill>
                  <a:schemeClr val="bg1"/>
                </a:solidFill>
              </a:rPr>
              <a:t> </a:t>
            </a:r>
            <a:r>
              <a:rPr lang="en-US" sz="2800" i="1" dirty="0">
                <a:solidFill>
                  <a:srgbClr val="FFFF00"/>
                </a:solidFill>
              </a:rPr>
              <a:t>No remedy may be awarded for an act of infringement committed more than six years </a:t>
            </a:r>
            <a:r>
              <a:rPr lang="en-US" sz="2800" i="1" dirty="0">
                <a:solidFill>
                  <a:schemeClr val="bg1"/>
                </a:solidFill>
              </a:rPr>
              <a:t>before the commencement of the action for infringement.</a:t>
            </a:r>
            <a:endParaRPr lang="en-CA" sz="2800" i="1" dirty="0">
              <a:solidFill>
                <a:schemeClr val="bg1"/>
              </a:solidFill>
            </a:endParaRPr>
          </a:p>
          <a:p>
            <a:pPr marL="0" indent="0">
              <a:lnSpc>
                <a:spcPct val="110000"/>
              </a:lnSpc>
              <a:buNone/>
            </a:pPr>
            <a:r>
              <a:rPr lang="en-US" sz="2800" dirty="0">
                <a:solidFill>
                  <a:schemeClr val="bg1"/>
                </a:solidFill>
              </a:rPr>
              <a:t>Accordingly,  the patentee has 6 years from the act of infringement to bring a suit … As a </a:t>
            </a:r>
            <a:r>
              <a:rPr lang="en-US" sz="2800" dirty="0" err="1">
                <a:solidFill>
                  <a:schemeClr val="bg1"/>
                </a:solidFill>
              </a:rPr>
              <a:t>defence</a:t>
            </a:r>
            <a:r>
              <a:rPr lang="en-US" sz="2800" dirty="0">
                <a:solidFill>
                  <a:schemeClr val="bg1"/>
                </a:solidFill>
              </a:rPr>
              <a:t>, you could argue that the limitation period has expired.</a:t>
            </a:r>
            <a:endParaRPr lang="en-CA" sz="2800" dirty="0">
              <a:solidFill>
                <a:schemeClr val="bg1"/>
              </a:solidFill>
            </a:endParaRPr>
          </a:p>
          <a:p>
            <a:pPr marL="0" indent="0">
              <a:buNone/>
            </a:pPr>
            <a:r>
              <a:rPr lang="en-CA" dirty="0"/>
              <a:t> </a:t>
            </a:r>
            <a:endParaRPr lang="en-CA" sz="1600" dirty="0"/>
          </a:p>
          <a:p>
            <a:pPr lvl="1"/>
            <a:endParaRPr lang="en-CA" dirty="0"/>
          </a:p>
        </p:txBody>
      </p:sp>
      <p:sp>
        <p:nvSpPr>
          <p:cNvPr id="4" name="Slide Number Placeholder 3"/>
          <p:cNvSpPr>
            <a:spLocks noGrp="1"/>
          </p:cNvSpPr>
          <p:nvPr>
            <p:ph type="sldNum" sz="quarter" idx="12"/>
          </p:nvPr>
        </p:nvSpPr>
        <p:spPr/>
        <p:txBody>
          <a:bodyPr/>
          <a:lstStyle/>
          <a:p>
            <a:fld id="{600857A6-B069-5747-8C2C-4237D03FF20B}" type="slidenum">
              <a:rPr lang="en-US" smtClean="0"/>
              <a:t>149</a:t>
            </a:fld>
            <a:endParaRPr lang="en-US"/>
          </a:p>
        </p:txBody>
      </p:sp>
    </p:spTree>
    <p:extLst>
      <p:ext uri="{BB962C8B-B14F-4D97-AF65-F5344CB8AC3E}">
        <p14:creationId xmlns:p14="http://schemas.microsoft.com/office/powerpoint/2010/main" val="3022563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Fridays before or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CCFFCC"/>
                </a:solidFill>
              </a:rPr>
              <a:t>Email</a:t>
            </a:r>
            <a:r>
              <a:rPr lang="en-US" sz="3600" dirty="0">
                <a:solidFill>
                  <a:schemeClr val="bg1"/>
                </a:solidFill>
              </a:rPr>
              <a:t> me :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CCFFCC"/>
                </a:solidFill>
              </a:rPr>
              <a:t>Skype</a:t>
            </a:r>
            <a:r>
              <a:rPr lang="en-US" sz="3600" dirty="0">
                <a:solidFill>
                  <a:schemeClr val="bg1"/>
                </a:solidFill>
              </a:rPr>
              <a:t>: </a:t>
            </a:r>
            <a:r>
              <a:rPr lang="en-US" sz="3600" dirty="0" err="1">
                <a:solidFill>
                  <a:schemeClr val="bg1"/>
                </a:solidFill>
              </a:rPr>
              <a:t>jon.festinger</a:t>
            </a:r>
            <a:endParaRPr lang="en-US" sz="3600" dirty="0">
              <a:solidFill>
                <a:schemeClr val="bg1"/>
              </a:solidFill>
            </a:endParaRPr>
          </a:p>
          <a:p>
            <a:pPr marL="0" indent="0">
              <a:lnSpc>
                <a:spcPct val="100000"/>
              </a:lnSpc>
              <a:buNone/>
            </a:pPr>
            <a:r>
              <a:rPr lang="en-US" sz="3600" dirty="0">
                <a:solidFill>
                  <a:srgbClr val="CCFFCC"/>
                </a:solidFill>
              </a:rPr>
              <a:t>Phone</a:t>
            </a:r>
            <a:r>
              <a:rPr lang="en-US" sz="3600" dirty="0">
                <a:solidFill>
                  <a:schemeClr val="bg1"/>
                </a:solidFill>
              </a:rPr>
              <a:t>: </a:t>
            </a:r>
          </a:p>
          <a:p>
            <a:pPr marL="0" indent="0">
              <a:lnSpc>
                <a:spcPct val="100000"/>
              </a:lnSpc>
              <a:buNone/>
            </a:pPr>
            <a:r>
              <a:rPr lang="en-US" sz="3600" dirty="0">
                <a:solidFill>
                  <a:schemeClr val="bg1"/>
                </a:solidFill>
              </a:rPr>
              <a:t>o. 604-568-9192</a:t>
            </a:r>
          </a:p>
          <a:p>
            <a:pPr marL="0" indent="0">
              <a:lnSpc>
                <a:spcPct val="100000"/>
              </a:lnSpc>
              <a:buNone/>
            </a:pPr>
            <a:r>
              <a:rPr lang="en-US" sz="36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256549839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69012"/>
            <a:ext cx="9001495" cy="672860"/>
          </a:xfrm>
        </p:spPr>
        <p:txBody>
          <a:bodyPr>
            <a:normAutofit fontScale="90000"/>
          </a:bodyPr>
          <a:lstStyle/>
          <a:p>
            <a:br>
              <a:rPr lang="en-US" b="1" dirty="0">
                <a:solidFill>
                  <a:srgbClr val="FFFF00"/>
                </a:solidFill>
              </a:rPr>
            </a:b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 </a:t>
            </a:r>
            <a:r>
              <a:rPr lang="en-US" sz="4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142505" y="902525"/>
            <a:ext cx="8854846" cy="5023262"/>
          </a:xfrm>
        </p:spPr>
        <p:txBody>
          <a:bodyPr>
            <a:normAutofit fontScale="70000" lnSpcReduction="20000"/>
          </a:bodyPr>
          <a:lstStyle/>
          <a:p>
            <a:pPr marL="0" indent="0">
              <a:lnSpc>
                <a:spcPct val="120000"/>
              </a:lnSpc>
              <a:buNone/>
            </a:pPr>
            <a:r>
              <a:rPr lang="en-CA" sz="2100" b="1" dirty="0">
                <a:solidFill>
                  <a:srgbClr val="FF0000"/>
                </a:solidFill>
              </a:rPr>
              <a:t>5) </a:t>
            </a:r>
            <a:r>
              <a:rPr lang="en-CA" sz="2100" b="1" dirty="0">
                <a:solidFill>
                  <a:srgbClr val="FFFF00"/>
                </a:solidFill>
              </a:rPr>
              <a:t>Exception relating to regulatory approval</a:t>
            </a:r>
            <a:endParaRPr lang="en-CA" sz="2100" dirty="0">
              <a:solidFill>
                <a:srgbClr val="FFFF00"/>
              </a:solidFill>
            </a:endParaRPr>
          </a:p>
          <a:p>
            <a:pPr marL="0" indent="0">
              <a:lnSpc>
                <a:spcPct val="120000"/>
              </a:lnSpc>
              <a:buNone/>
            </a:pPr>
            <a:r>
              <a:rPr lang="en-US" sz="2100" b="1" i="1" dirty="0">
                <a:solidFill>
                  <a:schemeClr val="bg1"/>
                </a:solidFill>
              </a:rPr>
              <a:t>55.2</a:t>
            </a:r>
            <a:r>
              <a:rPr lang="en-US" sz="2100" i="1" dirty="0">
                <a:solidFill>
                  <a:schemeClr val="bg1"/>
                </a:solidFill>
              </a:rPr>
              <a:t>(1) It is not an infringement of a patent for any person to make, construct, use or sell the patented invention </a:t>
            </a:r>
            <a:r>
              <a:rPr lang="en-US" sz="2100" i="1" dirty="0">
                <a:solidFill>
                  <a:srgbClr val="FFFF00"/>
                </a:solidFill>
              </a:rPr>
              <a:t>solely for uses reasonably related to the development and submission of information required under any law of Canada, a province or a country other than Canada that regulates the manufacture, construction, use or sale of any product. </a:t>
            </a:r>
            <a:r>
              <a:rPr lang="en-US" sz="2100" dirty="0">
                <a:solidFill>
                  <a:schemeClr val="bg1"/>
                </a:solidFill>
              </a:rPr>
              <a:t>[i.e. Food and Drugs Act]</a:t>
            </a:r>
            <a:endParaRPr lang="en-CA" sz="2100" dirty="0">
              <a:solidFill>
                <a:schemeClr val="bg1"/>
              </a:solidFill>
            </a:endParaRPr>
          </a:p>
          <a:p>
            <a:pPr>
              <a:lnSpc>
                <a:spcPct val="120000"/>
              </a:lnSpc>
            </a:pPr>
            <a:r>
              <a:rPr lang="en-CA" sz="2100" dirty="0">
                <a:solidFill>
                  <a:schemeClr val="bg1"/>
                </a:solidFill>
              </a:rPr>
              <a:t>This provision is relied on most frequently in the pharmaceutical industry – i.e.  where a generic pharmaceutical company makes a pharmaceutical preparation prior to the expiry of the brand name patent. This is one sector in which there is a very long regulatory approval process to bring a product to market.  </a:t>
            </a:r>
          </a:p>
          <a:p>
            <a:pPr>
              <a:lnSpc>
                <a:spcPct val="120000"/>
              </a:lnSpc>
            </a:pPr>
            <a:r>
              <a:rPr lang="en-CA" sz="2100" dirty="0">
                <a:solidFill>
                  <a:schemeClr val="bg1"/>
                </a:solidFill>
              </a:rPr>
              <a:t>Generic drug manufacturers widely rely upon s. 55.2(1) as they prepare to bring generic products to market as soon as patents on brand name drugs have expired.  </a:t>
            </a:r>
          </a:p>
          <a:p>
            <a:pPr>
              <a:lnSpc>
                <a:spcPct val="120000"/>
              </a:lnSpc>
            </a:pPr>
            <a:r>
              <a:rPr lang="en-CA" sz="2100" dirty="0">
                <a:solidFill>
                  <a:schemeClr val="bg1"/>
                </a:solidFill>
              </a:rPr>
              <a:t>Under this provision, a generic drug manufacturer, for example, could develop a generic version of a medicine and take whatever steps were necessary to meet the regulatory requirements pertaining to the sale of the drug before the expiry of the relevant patent.</a:t>
            </a:r>
          </a:p>
          <a:p>
            <a:pPr>
              <a:lnSpc>
                <a:spcPct val="120000"/>
              </a:lnSpc>
            </a:pPr>
            <a:r>
              <a:rPr lang="en-CA" sz="2100" dirty="0">
                <a:solidFill>
                  <a:schemeClr val="bg1"/>
                </a:solidFill>
              </a:rPr>
              <a:t>This section, which is known as the “early working” exception, was challenged as a violation of Canada’s obligations under TRIPS. But it was held to be valid as long as it’s not limited to one sector, as long as it’s technologically neutral</a:t>
            </a:r>
          </a:p>
          <a:p>
            <a:pPr>
              <a:lnSpc>
                <a:spcPct val="120000"/>
              </a:lnSpc>
            </a:pPr>
            <a:r>
              <a:rPr lang="en-CA" sz="2100" dirty="0">
                <a:solidFill>
                  <a:schemeClr val="bg1"/>
                </a:solidFill>
              </a:rPr>
              <a:t>Another provision which was challenged at the same time was s. 55.2(2) which was known as the “stockpiling exception”. It provides for the manufacturing and stockpiling of pharmaceutical products without the consent of the patent holder for a period of six months prior to the expiration of the patent term. This provision was found invalid as it related specifically to the pharmaceutical sector.</a:t>
            </a:r>
          </a:p>
          <a:p>
            <a:pPr lvl="1"/>
            <a:endParaRPr lang="en-CA" dirty="0"/>
          </a:p>
        </p:txBody>
      </p:sp>
      <p:sp>
        <p:nvSpPr>
          <p:cNvPr id="4" name="Slide Number Placeholder 3"/>
          <p:cNvSpPr>
            <a:spLocks noGrp="1"/>
          </p:cNvSpPr>
          <p:nvPr>
            <p:ph type="sldNum" sz="quarter" idx="12"/>
          </p:nvPr>
        </p:nvSpPr>
        <p:spPr/>
        <p:txBody>
          <a:bodyPr/>
          <a:lstStyle/>
          <a:p>
            <a:fld id="{600857A6-B069-5747-8C2C-4237D03FF20B}" type="slidenum">
              <a:rPr lang="en-US" smtClean="0"/>
              <a:t>150</a:t>
            </a:fld>
            <a:endParaRPr lang="en-US"/>
          </a:p>
        </p:txBody>
      </p:sp>
    </p:spTree>
    <p:extLst>
      <p:ext uri="{BB962C8B-B14F-4D97-AF65-F5344CB8AC3E}">
        <p14:creationId xmlns:p14="http://schemas.microsoft.com/office/powerpoint/2010/main" val="13364327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69012"/>
            <a:ext cx="9001495" cy="512879"/>
          </a:xfrm>
        </p:spPr>
        <p:txBody>
          <a:bodyPr>
            <a:normAutofit fontScale="90000"/>
          </a:bodyPr>
          <a:lstStyle/>
          <a:p>
            <a:br>
              <a:rPr lang="en-US" b="1" dirty="0">
                <a:solidFill>
                  <a:srgbClr val="FFFF00"/>
                </a:solidFill>
              </a:rPr>
            </a:b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 </a:t>
            </a:r>
            <a:r>
              <a:rPr lang="en-US" sz="4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142505" y="581891"/>
            <a:ext cx="8854846" cy="5343896"/>
          </a:xfrm>
        </p:spPr>
        <p:txBody>
          <a:bodyPr>
            <a:normAutofit fontScale="85000" lnSpcReduction="20000"/>
          </a:bodyPr>
          <a:lstStyle/>
          <a:p>
            <a:pPr marL="0" indent="0">
              <a:lnSpc>
                <a:spcPct val="120000"/>
              </a:lnSpc>
              <a:buNone/>
            </a:pPr>
            <a:r>
              <a:rPr lang="en-CA" b="1" dirty="0">
                <a:solidFill>
                  <a:srgbClr val="FF0000"/>
                </a:solidFill>
              </a:rPr>
              <a:t>6) </a:t>
            </a:r>
            <a:r>
              <a:rPr lang="en-CA" b="1" dirty="0">
                <a:solidFill>
                  <a:srgbClr val="FFFF00"/>
                </a:solidFill>
              </a:rPr>
              <a:t>Experimental use exceptions</a:t>
            </a:r>
            <a:endParaRPr lang="en-CA" sz="1600" dirty="0">
              <a:solidFill>
                <a:srgbClr val="FFFF00"/>
              </a:solidFill>
            </a:endParaRPr>
          </a:p>
          <a:p>
            <a:pPr marL="0" indent="0">
              <a:lnSpc>
                <a:spcPct val="120000"/>
              </a:lnSpc>
              <a:buNone/>
            </a:pPr>
            <a:r>
              <a:rPr lang="en-US" b="1" i="1" dirty="0">
                <a:solidFill>
                  <a:schemeClr val="bg1"/>
                </a:solidFill>
              </a:rPr>
              <a:t>55.2</a:t>
            </a:r>
            <a:r>
              <a:rPr lang="en-US" i="1" dirty="0">
                <a:solidFill>
                  <a:schemeClr val="bg1"/>
                </a:solidFill>
              </a:rPr>
              <a:t>(6) For greater certainty, </a:t>
            </a:r>
            <a:r>
              <a:rPr lang="en-US" i="1" dirty="0">
                <a:solidFill>
                  <a:srgbClr val="FFFF00"/>
                </a:solidFill>
              </a:rPr>
              <a:t>subsection (1) does not affect </a:t>
            </a:r>
            <a:r>
              <a:rPr lang="en-US" i="1" dirty="0">
                <a:solidFill>
                  <a:schemeClr val="bg1"/>
                </a:solidFill>
              </a:rPr>
              <a:t>any exception to the exclusive property or privilege granted by a patent that exists at law in respect of acts </a:t>
            </a:r>
            <a:r>
              <a:rPr lang="en-US" i="1" dirty="0">
                <a:solidFill>
                  <a:srgbClr val="FFFF00"/>
                </a:solidFill>
              </a:rPr>
              <a:t>done privately and on a non-commercial scale or for a non-commercial purpose </a:t>
            </a:r>
            <a:r>
              <a:rPr lang="en-US" i="1" dirty="0">
                <a:solidFill>
                  <a:schemeClr val="bg1"/>
                </a:solidFill>
              </a:rPr>
              <a:t>or in respect of any use, manufacture, construction or sale of the patented invention solely for the purpose of experiments that relate to the subject-matter of the patent.</a:t>
            </a:r>
            <a:endParaRPr lang="en-CA" sz="1800" i="1" dirty="0">
              <a:solidFill>
                <a:schemeClr val="bg1"/>
              </a:solidFill>
            </a:endParaRPr>
          </a:p>
          <a:p>
            <a:pPr>
              <a:lnSpc>
                <a:spcPct val="120000"/>
              </a:lnSpc>
            </a:pPr>
            <a:r>
              <a:rPr lang="en-US" dirty="0">
                <a:solidFill>
                  <a:schemeClr val="bg1"/>
                </a:solidFill>
              </a:rPr>
              <a:t>This is a narrowly worded provision which</a:t>
            </a:r>
            <a:r>
              <a:rPr lang="en-CA" sz="1800" dirty="0">
                <a:solidFill>
                  <a:schemeClr val="bg1"/>
                </a:solidFill>
              </a:rPr>
              <a:t> </a:t>
            </a:r>
            <a:r>
              <a:rPr lang="en-CA" dirty="0">
                <a:solidFill>
                  <a:schemeClr val="bg1"/>
                </a:solidFill>
              </a:rPr>
              <a:t>reflects a common law exemption, dating back to the 19</a:t>
            </a:r>
            <a:r>
              <a:rPr lang="en-CA" baseline="30000" dirty="0">
                <a:solidFill>
                  <a:schemeClr val="bg1"/>
                </a:solidFill>
              </a:rPr>
              <a:t>th</a:t>
            </a:r>
            <a:r>
              <a:rPr lang="en-CA" dirty="0">
                <a:solidFill>
                  <a:schemeClr val="bg1"/>
                </a:solidFill>
              </a:rPr>
              <a:t> century, which permitted patents to be used not only for experiments but for private amusement or for making models</a:t>
            </a:r>
            <a:endParaRPr lang="en-CA" sz="1600" dirty="0">
              <a:solidFill>
                <a:schemeClr val="bg1"/>
              </a:solidFill>
            </a:endParaRPr>
          </a:p>
          <a:p>
            <a:pPr>
              <a:lnSpc>
                <a:spcPct val="120000"/>
              </a:lnSpc>
            </a:pPr>
            <a:r>
              <a:rPr lang="en-US" dirty="0">
                <a:solidFill>
                  <a:srgbClr val="FF0000"/>
                </a:solidFill>
              </a:rPr>
              <a:t>Key is non-commercial purposes</a:t>
            </a:r>
            <a:r>
              <a:rPr lang="en-US" dirty="0">
                <a:solidFill>
                  <a:schemeClr val="bg1"/>
                </a:solidFill>
              </a:rPr>
              <a:t>; has been interpreted not to extend to research performed in university labs (not considered to be motivated by non-commercial purposes)</a:t>
            </a:r>
            <a:r>
              <a:rPr lang="en-CA" dirty="0">
                <a:solidFill>
                  <a:schemeClr val="bg1"/>
                </a:solidFill>
              </a:rPr>
              <a:t> </a:t>
            </a:r>
            <a:endParaRPr lang="en-CA" sz="1600" dirty="0">
              <a:solidFill>
                <a:schemeClr val="bg1"/>
              </a:solidFill>
            </a:endParaRPr>
          </a:p>
          <a:p>
            <a:pPr marL="0" indent="0">
              <a:lnSpc>
                <a:spcPct val="120000"/>
              </a:lnSpc>
              <a:buNone/>
            </a:pPr>
            <a:r>
              <a:rPr lang="en-CA" dirty="0">
                <a:solidFill>
                  <a:schemeClr val="bg1"/>
                </a:solidFill>
              </a:rPr>
              <a:t>s. 55.3(1) provides that: </a:t>
            </a:r>
            <a:r>
              <a:rPr lang="en-CA" i="1" dirty="0">
                <a:solidFill>
                  <a:schemeClr val="bg1"/>
                </a:solidFill>
              </a:rPr>
              <a:t>“[a]n act committed for the purpose of experimentation relating to the subject-matter of a patent is not an infringement of the patent.”  </a:t>
            </a:r>
            <a:endParaRPr lang="en-CA" sz="1600" i="1" dirty="0">
              <a:solidFill>
                <a:schemeClr val="bg1"/>
              </a:solidFill>
            </a:endParaRPr>
          </a:p>
          <a:p>
            <a:pPr marL="0" indent="0">
              <a:lnSpc>
                <a:spcPct val="120000"/>
              </a:lnSpc>
              <a:buNone/>
            </a:pPr>
            <a:r>
              <a:rPr lang="en-CA" dirty="0">
                <a:solidFill>
                  <a:schemeClr val="bg1"/>
                </a:solidFill>
              </a:rPr>
              <a:t>The Governor in Council is also empowered under this section to: </a:t>
            </a:r>
            <a:endParaRPr lang="en-CA" sz="1600" dirty="0">
              <a:solidFill>
                <a:schemeClr val="bg1"/>
              </a:solidFill>
            </a:endParaRPr>
          </a:p>
          <a:p>
            <a:pPr marL="0" indent="0">
              <a:lnSpc>
                <a:spcPct val="120000"/>
              </a:lnSpc>
              <a:buNone/>
            </a:pPr>
            <a:r>
              <a:rPr lang="en-CA" b="1" dirty="0">
                <a:solidFill>
                  <a:schemeClr val="bg1"/>
                </a:solidFill>
              </a:rPr>
              <a:t>(2) </a:t>
            </a:r>
            <a:r>
              <a:rPr lang="en-CA" dirty="0">
                <a:solidFill>
                  <a:schemeClr val="bg1"/>
                </a:solidFill>
              </a:rPr>
              <a:t>… make regulations respecting</a:t>
            </a:r>
            <a:endParaRPr lang="en-CA" sz="1600" dirty="0">
              <a:solidFill>
                <a:schemeClr val="bg1"/>
              </a:solidFill>
            </a:endParaRPr>
          </a:p>
          <a:p>
            <a:pPr marL="0" indent="0">
              <a:lnSpc>
                <a:spcPct val="120000"/>
              </a:lnSpc>
              <a:buNone/>
            </a:pPr>
            <a:r>
              <a:rPr lang="en-CA" b="1" dirty="0">
                <a:solidFill>
                  <a:schemeClr val="bg1"/>
                </a:solidFill>
              </a:rPr>
              <a:t>(a) </a:t>
            </a:r>
            <a:r>
              <a:rPr lang="en-CA" dirty="0">
                <a:solidFill>
                  <a:schemeClr val="bg1"/>
                </a:solidFill>
              </a:rPr>
              <a:t>factors that the court may consider, must consider or is not permitted to consider in determining whether an act is, or is not, committed for the purpose [OF EXPERIMENTATION]; and</a:t>
            </a:r>
            <a:endParaRPr lang="en-CA" sz="1600" dirty="0">
              <a:solidFill>
                <a:schemeClr val="bg1"/>
              </a:solidFill>
            </a:endParaRPr>
          </a:p>
          <a:p>
            <a:pPr marL="0" indent="0">
              <a:lnSpc>
                <a:spcPct val="120000"/>
              </a:lnSpc>
              <a:buNone/>
            </a:pPr>
            <a:r>
              <a:rPr lang="en-CA" b="1" dirty="0">
                <a:solidFill>
                  <a:schemeClr val="bg1"/>
                </a:solidFill>
              </a:rPr>
              <a:t>(b) </a:t>
            </a:r>
            <a:r>
              <a:rPr lang="en-CA" dirty="0">
                <a:solidFill>
                  <a:schemeClr val="bg1"/>
                </a:solidFill>
              </a:rPr>
              <a:t>circumstances in which an act is, or is not, committed for the purpose [OF EXPERIMENTATION].</a:t>
            </a:r>
            <a:endParaRPr lang="en-CA" sz="1600" dirty="0">
              <a:solidFill>
                <a:schemeClr val="bg1"/>
              </a:solidFill>
            </a:endParaRPr>
          </a:p>
          <a:p>
            <a:pPr lvl="1"/>
            <a:endParaRPr lang="en-CA" dirty="0"/>
          </a:p>
        </p:txBody>
      </p:sp>
      <p:sp>
        <p:nvSpPr>
          <p:cNvPr id="4" name="Slide Number Placeholder 3"/>
          <p:cNvSpPr>
            <a:spLocks noGrp="1"/>
          </p:cNvSpPr>
          <p:nvPr>
            <p:ph type="sldNum" sz="quarter" idx="12"/>
          </p:nvPr>
        </p:nvSpPr>
        <p:spPr/>
        <p:txBody>
          <a:bodyPr/>
          <a:lstStyle/>
          <a:p>
            <a:fld id="{600857A6-B069-5747-8C2C-4237D03FF20B}" type="slidenum">
              <a:rPr lang="en-US" smtClean="0"/>
              <a:t>151</a:t>
            </a:fld>
            <a:endParaRPr lang="en-US"/>
          </a:p>
        </p:txBody>
      </p:sp>
    </p:spTree>
    <p:extLst>
      <p:ext uri="{BB962C8B-B14F-4D97-AF65-F5344CB8AC3E}">
        <p14:creationId xmlns:p14="http://schemas.microsoft.com/office/powerpoint/2010/main" val="1695148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69012"/>
            <a:ext cx="9001495" cy="672860"/>
          </a:xfrm>
        </p:spPr>
        <p:txBody>
          <a:bodyPr>
            <a:normAutofit fontScale="90000"/>
          </a:bodyPr>
          <a:lstStyle/>
          <a:p>
            <a:br>
              <a:rPr lang="en-US" b="1" dirty="0">
                <a:solidFill>
                  <a:srgbClr val="FFFF00"/>
                </a:solidFill>
              </a:rPr>
            </a:b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 </a:t>
            </a:r>
            <a:r>
              <a:rPr lang="en-US" sz="4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142505" y="902525"/>
            <a:ext cx="8854846" cy="5023262"/>
          </a:xfrm>
        </p:spPr>
        <p:txBody>
          <a:bodyPr>
            <a:normAutofit fontScale="55000" lnSpcReduction="20000"/>
          </a:bodyPr>
          <a:lstStyle/>
          <a:p>
            <a:pPr marL="0" indent="0">
              <a:lnSpc>
                <a:spcPct val="120000"/>
              </a:lnSpc>
              <a:buNone/>
            </a:pPr>
            <a:r>
              <a:rPr lang="en-CA" sz="3500" b="1" dirty="0">
                <a:solidFill>
                  <a:srgbClr val="FF0000"/>
                </a:solidFill>
              </a:rPr>
              <a:t>7) </a:t>
            </a:r>
            <a:r>
              <a:rPr lang="en-CA" sz="3500" b="1" dirty="0">
                <a:solidFill>
                  <a:srgbClr val="FFFF00"/>
                </a:solidFill>
              </a:rPr>
              <a:t>Term of the patent had expired</a:t>
            </a:r>
            <a:r>
              <a:rPr lang="en-CA" sz="3500" dirty="0">
                <a:solidFill>
                  <a:srgbClr val="FFFF00"/>
                </a:solidFill>
              </a:rPr>
              <a:t> </a:t>
            </a:r>
          </a:p>
          <a:p>
            <a:pPr marL="0" indent="0">
              <a:lnSpc>
                <a:spcPct val="120000"/>
              </a:lnSpc>
              <a:buNone/>
            </a:pPr>
            <a:r>
              <a:rPr lang="en-CA" sz="3500" b="1" dirty="0">
                <a:solidFill>
                  <a:srgbClr val="FF0000"/>
                </a:solidFill>
              </a:rPr>
              <a:t>8) </a:t>
            </a:r>
            <a:r>
              <a:rPr lang="en-CA" sz="3500" b="1" dirty="0">
                <a:solidFill>
                  <a:srgbClr val="FFFF00"/>
                </a:solidFill>
              </a:rPr>
              <a:t>Existing Uses defence</a:t>
            </a:r>
            <a:r>
              <a:rPr lang="en-CA" sz="3500" dirty="0">
                <a:solidFill>
                  <a:srgbClr val="FFFF00"/>
                </a:solidFill>
              </a:rPr>
              <a:t> </a:t>
            </a:r>
          </a:p>
          <a:p>
            <a:pPr>
              <a:lnSpc>
                <a:spcPct val="120000"/>
              </a:lnSpc>
            </a:pPr>
            <a:r>
              <a:rPr lang="en-CA" sz="3500" dirty="0">
                <a:solidFill>
                  <a:schemeClr val="bg1"/>
                </a:solidFill>
              </a:rPr>
              <a:t>This defence, contained in s. 56, deals with situations where a person has acquired the subject matter defined in the claim before the claim date. This defence is now much more detailed than it was previously. </a:t>
            </a:r>
          </a:p>
          <a:p>
            <a:pPr marL="400050" lvl="1" indent="0">
              <a:lnSpc>
                <a:spcPct val="120000"/>
              </a:lnSpc>
              <a:buNone/>
            </a:pPr>
            <a:r>
              <a:rPr lang="en-CA" sz="3500" b="1" i="1" dirty="0">
                <a:solidFill>
                  <a:schemeClr val="bg1"/>
                </a:solidFill>
              </a:rPr>
              <a:t>56 (1) </a:t>
            </a:r>
            <a:r>
              <a:rPr lang="en-CA" sz="3500" i="1" dirty="0">
                <a:solidFill>
                  <a:schemeClr val="bg1"/>
                </a:solidFill>
              </a:rPr>
              <a:t>Subject to subsection (2), if —</a:t>
            </a:r>
            <a:r>
              <a:rPr lang="en-CA" sz="3500" i="1" dirty="0">
                <a:solidFill>
                  <a:srgbClr val="FFFF00"/>
                </a:solidFill>
              </a:rPr>
              <a:t> before the claim date</a:t>
            </a:r>
            <a:r>
              <a:rPr lang="en-CA" sz="3500" i="1" dirty="0">
                <a:solidFill>
                  <a:schemeClr val="bg1"/>
                </a:solidFill>
              </a:rPr>
              <a:t> of a claim in a patent —</a:t>
            </a:r>
            <a:r>
              <a:rPr lang="en-CA" sz="3500" i="1" dirty="0">
                <a:solidFill>
                  <a:srgbClr val="FFFF00"/>
                </a:solidFill>
              </a:rPr>
              <a:t> a person, </a:t>
            </a:r>
            <a:r>
              <a:rPr lang="en-CA" sz="3500" i="1" dirty="0">
                <a:solidFill>
                  <a:srgbClr val="FF0000"/>
                </a:solidFill>
              </a:rPr>
              <a:t>in good faith</a:t>
            </a:r>
            <a:r>
              <a:rPr lang="en-CA" sz="3500" i="1" dirty="0">
                <a:solidFill>
                  <a:schemeClr val="bg1"/>
                </a:solidFill>
              </a:rPr>
              <a:t>, </a:t>
            </a:r>
            <a:r>
              <a:rPr lang="en-CA" sz="3500" i="1" dirty="0">
                <a:solidFill>
                  <a:srgbClr val="FFFF00"/>
                </a:solidFill>
              </a:rPr>
              <a:t>committed an act that would otherwise constitute an infringement of the paten</a:t>
            </a:r>
            <a:r>
              <a:rPr lang="en-CA" sz="3500" i="1" dirty="0">
                <a:solidFill>
                  <a:schemeClr val="bg1"/>
                </a:solidFill>
              </a:rPr>
              <a:t>t in respect of that claim, or made serious and effective preparations to commit such an act, </a:t>
            </a:r>
            <a:r>
              <a:rPr lang="en-CA" sz="3500" i="1" dirty="0">
                <a:solidFill>
                  <a:srgbClr val="FFFF00"/>
                </a:solidFill>
              </a:rPr>
              <a:t>it is not an infringement of the patent or any certificate of supplementary protection that sets out the patent</a:t>
            </a:r>
            <a:r>
              <a:rPr lang="en-CA" sz="3500" i="1" dirty="0">
                <a:solidFill>
                  <a:schemeClr val="bg1"/>
                </a:solidFill>
              </a:rPr>
              <a:t>, in respect of that claim, if the person commits the same act on or after that claim date.</a:t>
            </a:r>
          </a:p>
          <a:p>
            <a:pPr>
              <a:lnSpc>
                <a:spcPct val="120000"/>
              </a:lnSpc>
            </a:pPr>
            <a:r>
              <a:rPr lang="en-CA" sz="3500" dirty="0">
                <a:solidFill>
                  <a:srgbClr val="FFFF00"/>
                </a:solidFill>
              </a:rPr>
              <a:t>Questions that could arise</a:t>
            </a:r>
            <a:r>
              <a:rPr lang="en-CA" sz="3500" dirty="0">
                <a:solidFill>
                  <a:srgbClr val="FF0000"/>
                </a:solidFill>
              </a:rPr>
              <a:t>… </a:t>
            </a:r>
          </a:p>
          <a:p>
            <a:pPr marL="514350" lvl="0" indent="-514350">
              <a:lnSpc>
                <a:spcPct val="120000"/>
              </a:lnSpc>
              <a:buFont typeface="+mj-lt"/>
              <a:buAutoNum type="arabicPeriod"/>
            </a:pPr>
            <a:r>
              <a:rPr lang="en-US" sz="3500" dirty="0">
                <a:solidFill>
                  <a:schemeClr val="bg1"/>
                </a:solidFill>
              </a:rPr>
              <a:t>What constitutes good faith</a:t>
            </a:r>
            <a:r>
              <a:rPr lang="en-US" sz="3500" dirty="0">
                <a:solidFill>
                  <a:srgbClr val="FF0000"/>
                </a:solidFill>
              </a:rPr>
              <a:t>?</a:t>
            </a:r>
            <a:endParaRPr lang="en-CA" sz="3500" dirty="0">
              <a:solidFill>
                <a:srgbClr val="FF0000"/>
              </a:solidFill>
            </a:endParaRPr>
          </a:p>
          <a:p>
            <a:pPr marL="514350" lvl="0" indent="-514350">
              <a:lnSpc>
                <a:spcPct val="120000"/>
              </a:lnSpc>
              <a:buFont typeface="+mj-lt"/>
              <a:buAutoNum type="arabicPeriod"/>
            </a:pPr>
            <a:r>
              <a:rPr lang="en-US" sz="3500" dirty="0">
                <a:solidFill>
                  <a:schemeClr val="bg1"/>
                </a:solidFill>
              </a:rPr>
              <a:t>Was the act the same act</a:t>
            </a:r>
            <a:r>
              <a:rPr lang="en-US" sz="3500" dirty="0">
                <a:solidFill>
                  <a:srgbClr val="FF0000"/>
                </a:solidFill>
              </a:rPr>
              <a:t>? </a:t>
            </a:r>
          </a:p>
          <a:p>
            <a:pPr marL="0" lvl="0" indent="0">
              <a:lnSpc>
                <a:spcPct val="120000"/>
              </a:lnSpc>
              <a:buNone/>
            </a:pPr>
            <a:r>
              <a:rPr lang="en-US" sz="3500" dirty="0">
                <a:solidFill>
                  <a:schemeClr val="bg1"/>
                </a:solidFill>
              </a:rPr>
              <a:t>See also s. 56(2) – (11)</a:t>
            </a:r>
            <a:endParaRPr lang="en-CA" sz="3500" dirty="0">
              <a:solidFill>
                <a:schemeClr val="bg1"/>
              </a:solidFill>
            </a:endParaRPr>
          </a:p>
          <a:p>
            <a:pPr lvl="1"/>
            <a:endParaRPr lang="en-CA" dirty="0"/>
          </a:p>
        </p:txBody>
      </p:sp>
      <p:sp>
        <p:nvSpPr>
          <p:cNvPr id="4" name="Slide Number Placeholder 3"/>
          <p:cNvSpPr>
            <a:spLocks noGrp="1"/>
          </p:cNvSpPr>
          <p:nvPr>
            <p:ph type="sldNum" sz="quarter" idx="12"/>
          </p:nvPr>
        </p:nvSpPr>
        <p:spPr/>
        <p:txBody>
          <a:bodyPr/>
          <a:lstStyle/>
          <a:p>
            <a:fld id="{600857A6-B069-5747-8C2C-4237D03FF20B}" type="slidenum">
              <a:rPr lang="en-US" smtClean="0"/>
              <a:t>152</a:t>
            </a:fld>
            <a:endParaRPr lang="en-US"/>
          </a:p>
        </p:txBody>
      </p:sp>
    </p:spTree>
    <p:extLst>
      <p:ext uri="{BB962C8B-B14F-4D97-AF65-F5344CB8AC3E}">
        <p14:creationId xmlns:p14="http://schemas.microsoft.com/office/powerpoint/2010/main" val="9199145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69012"/>
            <a:ext cx="9001495" cy="672860"/>
          </a:xfrm>
        </p:spPr>
        <p:txBody>
          <a:bodyPr>
            <a:normAutofit fontScale="90000"/>
          </a:bodyPr>
          <a:lstStyle/>
          <a:p>
            <a:br>
              <a:rPr lang="en-US" b="1" dirty="0">
                <a:solidFill>
                  <a:srgbClr val="FFFF00"/>
                </a:solidFill>
              </a:rPr>
            </a:b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 </a:t>
            </a:r>
            <a:r>
              <a:rPr lang="en-US" sz="4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142505" y="902525"/>
            <a:ext cx="8854846" cy="5023262"/>
          </a:xfrm>
        </p:spPr>
        <p:txBody>
          <a:bodyPr>
            <a:normAutofit lnSpcReduction="10000"/>
          </a:bodyPr>
          <a:lstStyle/>
          <a:p>
            <a:pPr marL="0" indent="0">
              <a:lnSpc>
                <a:spcPct val="100000"/>
              </a:lnSpc>
              <a:buNone/>
            </a:pPr>
            <a:r>
              <a:rPr lang="en-CA" sz="2400" b="1" dirty="0">
                <a:solidFill>
                  <a:srgbClr val="FF0000"/>
                </a:solidFill>
              </a:rPr>
              <a:t>9) </a:t>
            </a:r>
            <a:r>
              <a:rPr lang="en-CA" sz="2400" b="1" dirty="0">
                <a:solidFill>
                  <a:srgbClr val="FFFF00"/>
                </a:solidFill>
              </a:rPr>
              <a:t>Act committed outside of Canada</a:t>
            </a:r>
            <a:endParaRPr lang="en-CA" sz="2400" dirty="0">
              <a:solidFill>
                <a:srgbClr val="FFFF00"/>
              </a:solidFill>
            </a:endParaRPr>
          </a:p>
          <a:p>
            <a:pPr>
              <a:lnSpc>
                <a:spcPct val="100000"/>
              </a:lnSpc>
            </a:pPr>
            <a:r>
              <a:rPr lang="en-US" sz="2400" dirty="0">
                <a:solidFill>
                  <a:srgbClr val="FF0000"/>
                </a:solidFill>
              </a:rPr>
              <a:t>If</a:t>
            </a:r>
            <a:r>
              <a:rPr lang="en-US" sz="2400" dirty="0">
                <a:solidFill>
                  <a:schemeClr val="bg1"/>
                </a:solidFill>
              </a:rPr>
              <a:t> the alleged </a:t>
            </a:r>
            <a:r>
              <a:rPr lang="en-US" sz="2400" dirty="0">
                <a:solidFill>
                  <a:srgbClr val="FF0000"/>
                </a:solidFill>
              </a:rPr>
              <a:t>infringing act occurred outside Canada</a:t>
            </a:r>
            <a:r>
              <a:rPr lang="en-US" sz="2400" dirty="0">
                <a:solidFill>
                  <a:schemeClr val="bg1"/>
                </a:solidFill>
              </a:rPr>
              <a:t>, then it will also not be infringement under Canada’s Patent Act.</a:t>
            </a:r>
            <a:endParaRPr lang="en-CA" sz="2400" dirty="0">
              <a:solidFill>
                <a:schemeClr val="bg1"/>
              </a:solidFill>
            </a:endParaRPr>
          </a:p>
          <a:p>
            <a:pPr marL="0" indent="0">
              <a:lnSpc>
                <a:spcPct val="100000"/>
              </a:lnSpc>
              <a:buNone/>
            </a:pPr>
            <a:r>
              <a:rPr lang="en-CA" sz="2400" b="1" dirty="0">
                <a:solidFill>
                  <a:srgbClr val="FF0000"/>
                </a:solidFill>
              </a:rPr>
              <a:t>10) </a:t>
            </a:r>
            <a:r>
              <a:rPr lang="en-CA" sz="2400" b="1" dirty="0">
                <a:solidFill>
                  <a:srgbClr val="FFFF00"/>
                </a:solidFill>
              </a:rPr>
              <a:t>Repair of the patented article </a:t>
            </a:r>
            <a:r>
              <a:rPr lang="en-CA" sz="2400" dirty="0">
                <a:solidFill>
                  <a:srgbClr val="FFFF00"/>
                </a:solidFill>
              </a:rPr>
              <a:t> </a:t>
            </a:r>
          </a:p>
          <a:p>
            <a:pPr>
              <a:lnSpc>
                <a:spcPct val="100000"/>
              </a:lnSpc>
            </a:pPr>
            <a:r>
              <a:rPr lang="en-CA" sz="2400" dirty="0">
                <a:solidFill>
                  <a:schemeClr val="bg1"/>
                </a:solidFill>
              </a:rPr>
              <a:t>If you are a </a:t>
            </a:r>
            <a:r>
              <a:rPr lang="en-CA" sz="2400" dirty="0">
                <a:solidFill>
                  <a:srgbClr val="FFFF00"/>
                </a:solidFill>
              </a:rPr>
              <a:t>purchaser of a patented article</a:t>
            </a:r>
            <a:r>
              <a:rPr lang="en-CA" sz="2400" dirty="0">
                <a:solidFill>
                  <a:schemeClr val="bg1"/>
                </a:solidFill>
              </a:rPr>
              <a:t>, you </a:t>
            </a:r>
            <a:r>
              <a:rPr lang="en-CA" sz="2400" dirty="0">
                <a:solidFill>
                  <a:srgbClr val="FF0000"/>
                </a:solidFill>
              </a:rPr>
              <a:t>may repair the components without infringing the patent</a:t>
            </a:r>
            <a:r>
              <a:rPr lang="en-CA" sz="2400" dirty="0">
                <a:solidFill>
                  <a:schemeClr val="bg1"/>
                </a:solidFill>
              </a:rPr>
              <a:t>.</a:t>
            </a:r>
          </a:p>
          <a:p>
            <a:pPr>
              <a:lnSpc>
                <a:spcPct val="100000"/>
              </a:lnSpc>
            </a:pPr>
            <a:r>
              <a:rPr lang="en-CA" sz="2400" dirty="0">
                <a:solidFill>
                  <a:schemeClr val="bg1"/>
                </a:solidFill>
              </a:rPr>
              <a:t>As stated by Fox in </a:t>
            </a:r>
            <a:r>
              <a:rPr lang="en-CA" sz="2400" i="1" dirty="0">
                <a:solidFill>
                  <a:schemeClr val="bg1"/>
                </a:solidFill>
              </a:rPr>
              <a:t>Canadian Patent Law and Practice</a:t>
            </a:r>
            <a:r>
              <a:rPr lang="en-CA" sz="2400" dirty="0">
                <a:solidFill>
                  <a:schemeClr val="bg1"/>
                </a:solidFill>
              </a:rPr>
              <a:t>, this </a:t>
            </a:r>
            <a:r>
              <a:rPr lang="en-CA" sz="2400" dirty="0">
                <a:solidFill>
                  <a:srgbClr val="FFFF00"/>
                </a:solidFill>
              </a:rPr>
              <a:t>right is based on the fact that the patent holder is presumed to permit this type of activity </a:t>
            </a:r>
            <a:r>
              <a:rPr lang="en-CA" sz="2400" dirty="0">
                <a:solidFill>
                  <a:schemeClr val="bg1"/>
                </a:solidFill>
              </a:rPr>
              <a:t>(mentioned in </a:t>
            </a:r>
            <a:r>
              <a:rPr lang="en-CA" sz="2400" i="1" u="sng" dirty="0">
                <a:solidFill>
                  <a:schemeClr val="bg1"/>
                </a:solidFill>
              </a:rPr>
              <a:t>MacLennan v. </a:t>
            </a:r>
            <a:r>
              <a:rPr lang="en-CA" sz="2400" i="1" u="sng" dirty="0" err="1">
                <a:solidFill>
                  <a:schemeClr val="bg1"/>
                </a:solidFill>
              </a:rPr>
              <a:t>Produits</a:t>
            </a:r>
            <a:r>
              <a:rPr lang="en-CA" sz="2400" i="1" u="sng" dirty="0">
                <a:solidFill>
                  <a:schemeClr val="bg1"/>
                </a:solidFill>
              </a:rPr>
              <a:t> Gilbert Inc</a:t>
            </a:r>
            <a:r>
              <a:rPr lang="en-CA" sz="2400" i="1" dirty="0">
                <a:solidFill>
                  <a:schemeClr val="bg1"/>
                </a:solidFill>
              </a:rPr>
              <a:t>., </a:t>
            </a:r>
            <a:r>
              <a:rPr lang="en-CA" sz="2400" dirty="0">
                <a:solidFill>
                  <a:schemeClr val="bg1"/>
                </a:solidFill>
              </a:rPr>
              <a:t>2008 FCA 35).</a:t>
            </a:r>
          </a:p>
          <a:p>
            <a:pPr>
              <a:lnSpc>
                <a:spcPct val="100000"/>
              </a:lnSpc>
            </a:pPr>
            <a:r>
              <a:rPr lang="en-CA" sz="2400" dirty="0">
                <a:solidFill>
                  <a:schemeClr val="bg1"/>
                </a:solidFill>
              </a:rPr>
              <a:t>There is a </a:t>
            </a:r>
            <a:r>
              <a:rPr lang="en-CA" sz="2400" dirty="0">
                <a:solidFill>
                  <a:srgbClr val="FF0000"/>
                </a:solidFill>
              </a:rPr>
              <a:t>limitation</a:t>
            </a:r>
            <a:r>
              <a:rPr lang="en-CA" sz="2400" dirty="0">
                <a:solidFill>
                  <a:schemeClr val="bg1"/>
                </a:solidFill>
              </a:rPr>
              <a:t>…</a:t>
            </a:r>
            <a:r>
              <a:rPr lang="en-CA" sz="2400" dirty="0">
                <a:solidFill>
                  <a:srgbClr val="FFFF00"/>
                </a:solidFill>
              </a:rPr>
              <a:t>that extensive repairs or changes that amount to reconstructing </a:t>
            </a:r>
            <a:r>
              <a:rPr lang="en-CA" sz="2400" dirty="0">
                <a:solidFill>
                  <a:schemeClr val="bg1"/>
                </a:solidFill>
              </a:rPr>
              <a:t>the article substantially, however, infringe the patentee’s right to make or construct the invention.</a:t>
            </a:r>
          </a:p>
          <a:p>
            <a:pPr lvl="1"/>
            <a:endParaRPr lang="en-CA" dirty="0"/>
          </a:p>
        </p:txBody>
      </p:sp>
      <p:sp>
        <p:nvSpPr>
          <p:cNvPr id="4" name="Slide Number Placeholder 3"/>
          <p:cNvSpPr>
            <a:spLocks noGrp="1"/>
          </p:cNvSpPr>
          <p:nvPr>
            <p:ph type="sldNum" sz="quarter" idx="12"/>
          </p:nvPr>
        </p:nvSpPr>
        <p:spPr/>
        <p:txBody>
          <a:bodyPr/>
          <a:lstStyle/>
          <a:p>
            <a:fld id="{600857A6-B069-5747-8C2C-4237D03FF20B}" type="slidenum">
              <a:rPr lang="en-US" smtClean="0"/>
              <a:t>153</a:t>
            </a:fld>
            <a:endParaRPr lang="en-US"/>
          </a:p>
        </p:txBody>
      </p:sp>
    </p:spTree>
    <p:extLst>
      <p:ext uri="{BB962C8B-B14F-4D97-AF65-F5344CB8AC3E}">
        <p14:creationId xmlns:p14="http://schemas.microsoft.com/office/powerpoint/2010/main" val="36629435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69011"/>
            <a:ext cx="9001495" cy="1676662"/>
          </a:xfrm>
        </p:spPr>
        <p:txBody>
          <a:bodyPr>
            <a:normAutofit fontScale="90000"/>
          </a:bodyPr>
          <a:lstStyle/>
          <a:p>
            <a:br>
              <a:rPr lang="en-US" b="1" dirty="0">
                <a:solidFill>
                  <a:srgbClr val="FFFF00"/>
                </a:solidFill>
              </a:rPr>
            </a:br>
            <a:r>
              <a:rPr lang="en-US" sz="4900" b="1" dirty="0">
                <a:solidFill>
                  <a:srgbClr val="FFFF00"/>
                </a:solidFill>
              </a:rPr>
              <a:t>Patents</a:t>
            </a:r>
            <a:r>
              <a:rPr lang="en-US" sz="4900" b="1" dirty="0">
                <a:solidFill>
                  <a:srgbClr val="FF0000"/>
                </a:solidFill>
              </a:rPr>
              <a:t>:</a:t>
            </a:r>
            <a:r>
              <a:rPr lang="en-US" sz="4900" b="1" dirty="0">
                <a:solidFill>
                  <a:srgbClr val="FFFF00"/>
                </a:solidFill>
              </a:rPr>
              <a:t> </a:t>
            </a:r>
            <a:r>
              <a:rPr lang="en-US" sz="4900" dirty="0">
                <a:solidFill>
                  <a:srgbClr val="FFFF00"/>
                </a:solidFill>
              </a:rPr>
              <a:t>Defences to patent </a:t>
            </a:r>
            <a:br>
              <a:rPr lang="en-US" sz="4900" dirty="0">
                <a:solidFill>
                  <a:srgbClr val="FFFF00"/>
                </a:solidFill>
              </a:rPr>
            </a:br>
            <a:r>
              <a:rPr lang="en-US" sz="4900" dirty="0">
                <a:solidFill>
                  <a:srgbClr val="FFFF00"/>
                </a:solidFill>
              </a:rPr>
              <a:t>infringement </a:t>
            </a:r>
            <a:r>
              <a:rPr lang="en-US" sz="49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142505" y="1888177"/>
            <a:ext cx="8854846" cy="4037609"/>
          </a:xfrm>
        </p:spPr>
        <p:txBody>
          <a:bodyPr>
            <a:normAutofit/>
          </a:bodyPr>
          <a:lstStyle/>
          <a:p>
            <a:pPr marL="0" indent="0">
              <a:buNone/>
            </a:pPr>
            <a:r>
              <a:rPr lang="en-CA" sz="3600" b="1" dirty="0">
                <a:solidFill>
                  <a:srgbClr val="FF0000"/>
                </a:solidFill>
              </a:rPr>
              <a:t>11) </a:t>
            </a:r>
            <a:r>
              <a:rPr lang="en-CA" sz="3600" b="1" dirty="0">
                <a:solidFill>
                  <a:srgbClr val="FFFF00"/>
                </a:solidFill>
              </a:rPr>
              <a:t>Patent exhaustion</a:t>
            </a:r>
            <a:endParaRPr lang="en-CA" sz="3600" dirty="0">
              <a:solidFill>
                <a:srgbClr val="FFFF00"/>
              </a:solidFill>
            </a:endParaRPr>
          </a:p>
          <a:p>
            <a:r>
              <a:rPr lang="en-CA" sz="3600" dirty="0">
                <a:solidFill>
                  <a:schemeClr val="bg1"/>
                </a:solidFill>
              </a:rPr>
              <a:t>Under this doctrine, the </a:t>
            </a:r>
            <a:r>
              <a:rPr lang="en-CA" sz="3600" dirty="0">
                <a:solidFill>
                  <a:srgbClr val="FFFF00"/>
                </a:solidFill>
              </a:rPr>
              <a:t>patentee is taken to impliedly renounce their exclusive right of using and selling the patented article once it has been sold</a:t>
            </a:r>
            <a:r>
              <a:rPr lang="en-CA" sz="3600" dirty="0">
                <a:solidFill>
                  <a:schemeClr val="bg1"/>
                </a:solidFill>
              </a:rPr>
              <a:t>.</a:t>
            </a:r>
          </a:p>
          <a:p>
            <a:r>
              <a:rPr lang="en-CA" sz="3600" dirty="0">
                <a:solidFill>
                  <a:schemeClr val="bg1"/>
                </a:solidFill>
              </a:rPr>
              <a:t>So, </a:t>
            </a:r>
            <a:r>
              <a:rPr lang="en-CA" sz="3600" dirty="0">
                <a:solidFill>
                  <a:srgbClr val="FFFF00"/>
                </a:solidFill>
              </a:rPr>
              <a:t>once the article is sold – it can be used by the purchasing party or sold </a:t>
            </a:r>
            <a:r>
              <a:rPr lang="en-CA" sz="3600" dirty="0">
                <a:solidFill>
                  <a:schemeClr val="bg1"/>
                </a:solidFill>
              </a:rPr>
              <a:t>on to another party </a:t>
            </a:r>
            <a:r>
              <a:rPr lang="en-CA" sz="3600" dirty="0">
                <a:solidFill>
                  <a:srgbClr val="FF0000"/>
                </a:solidFill>
              </a:rPr>
              <a:t>without this being an infringing act</a:t>
            </a:r>
            <a:r>
              <a:rPr lang="en-CA" sz="3600" dirty="0">
                <a:solidFill>
                  <a:schemeClr val="bg1"/>
                </a:solidFill>
              </a:rPr>
              <a:t>.</a:t>
            </a:r>
          </a:p>
          <a:p>
            <a:pPr lvl="1"/>
            <a:endParaRPr lang="en-CA" dirty="0"/>
          </a:p>
        </p:txBody>
      </p:sp>
      <p:sp>
        <p:nvSpPr>
          <p:cNvPr id="4" name="Slide Number Placeholder 3"/>
          <p:cNvSpPr>
            <a:spLocks noGrp="1"/>
          </p:cNvSpPr>
          <p:nvPr>
            <p:ph type="sldNum" sz="quarter" idx="12"/>
          </p:nvPr>
        </p:nvSpPr>
        <p:spPr/>
        <p:txBody>
          <a:bodyPr/>
          <a:lstStyle/>
          <a:p>
            <a:fld id="{600857A6-B069-5747-8C2C-4237D03FF20B}" type="slidenum">
              <a:rPr lang="en-US" smtClean="0"/>
              <a:t>154</a:t>
            </a:fld>
            <a:endParaRPr lang="en-US"/>
          </a:p>
        </p:txBody>
      </p:sp>
    </p:spTree>
    <p:extLst>
      <p:ext uri="{BB962C8B-B14F-4D97-AF65-F5344CB8AC3E}">
        <p14:creationId xmlns:p14="http://schemas.microsoft.com/office/powerpoint/2010/main" val="23135320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69012"/>
            <a:ext cx="9001495" cy="672860"/>
          </a:xfrm>
        </p:spPr>
        <p:txBody>
          <a:bodyPr>
            <a:normAutofit fontScale="90000"/>
          </a:bodyPr>
          <a:lstStyle/>
          <a:p>
            <a:br>
              <a:rPr lang="en-US" b="1" dirty="0">
                <a:solidFill>
                  <a:srgbClr val="FFFF00"/>
                </a:solidFill>
              </a:rPr>
            </a:b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 </a:t>
            </a:r>
            <a:r>
              <a:rPr lang="en-US" sz="4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142505" y="902525"/>
            <a:ext cx="9001494" cy="5035138"/>
          </a:xfrm>
        </p:spPr>
        <p:txBody>
          <a:bodyPr>
            <a:noAutofit/>
          </a:bodyPr>
          <a:lstStyle/>
          <a:p>
            <a:pPr marL="0" indent="0">
              <a:lnSpc>
                <a:spcPct val="120000"/>
              </a:lnSpc>
              <a:buNone/>
            </a:pPr>
            <a:r>
              <a:rPr lang="en-CA" sz="1400" b="1" dirty="0">
                <a:solidFill>
                  <a:srgbClr val="FF0000"/>
                </a:solidFill>
              </a:rPr>
              <a:t>12) </a:t>
            </a:r>
            <a:r>
              <a:rPr lang="en-CA" sz="1400" b="1" dirty="0">
                <a:solidFill>
                  <a:srgbClr val="FFFF00"/>
                </a:solidFill>
              </a:rPr>
              <a:t>Abuse of rights / compulsory licence</a:t>
            </a:r>
            <a:endParaRPr lang="en-CA" sz="1400" dirty="0">
              <a:solidFill>
                <a:srgbClr val="FFFF00"/>
              </a:solidFill>
            </a:endParaRPr>
          </a:p>
          <a:p>
            <a:pPr marL="0" indent="0">
              <a:lnSpc>
                <a:spcPct val="120000"/>
              </a:lnSpc>
              <a:buNone/>
            </a:pPr>
            <a:r>
              <a:rPr lang="en-CA" sz="1400" i="1" dirty="0">
                <a:solidFill>
                  <a:schemeClr val="bg1"/>
                </a:solidFill>
              </a:rPr>
              <a:t>Patent Act </a:t>
            </a:r>
            <a:r>
              <a:rPr lang="en-CA" sz="1400" dirty="0">
                <a:solidFill>
                  <a:schemeClr val="bg1"/>
                </a:solidFill>
              </a:rPr>
              <a:t>gives the </a:t>
            </a:r>
            <a:r>
              <a:rPr lang="en-CA" sz="1400" dirty="0">
                <a:solidFill>
                  <a:srgbClr val="FFFF00"/>
                </a:solidFill>
              </a:rPr>
              <a:t>Commissioner of Patents authority to grant a licence to another person’s patent rights when there has been an abuse of patent rights in s. 65</a:t>
            </a:r>
            <a:r>
              <a:rPr lang="en-CA" sz="1400" dirty="0">
                <a:solidFill>
                  <a:schemeClr val="bg1"/>
                </a:solidFill>
              </a:rPr>
              <a:t>.</a:t>
            </a:r>
          </a:p>
          <a:p>
            <a:pPr marL="0" indent="0">
              <a:lnSpc>
                <a:spcPct val="120000"/>
              </a:lnSpc>
              <a:buNone/>
            </a:pPr>
            <a:r>
              <a:rPr lang="en-CA" sz="1400" dirty="0">
                <a:solidFill>
                  <a:schemeClr val="bg1"/>
                </a:solidFill>
              </a:rPr>
              <a:t>65(1) states that the Attorney General of Canada or any interested person may apply – at any time after 3 years from the grant of the patent – to the Commissioner alleging that there has been abuse of the patentee’s exclusive rights.</a:t>
            </a:r>
          </a:p>
          <a:p>
            <a:pPr marL="0" indent="0">
              <a:lnSpc>
                <a:spcPct val="120000"/>
              </a:lnSpc>
              <a:buNone/>
            </a:pPr>
            <a:r>
              <a:rPr lang="en-CA" sz="1400" dirty="0">
                <a:solidFill>
                  <a:schemeClr val="bg1"/>
                </a:solidFill>
              </a:rPr>
              <a:t>65(2) sets out the </a:t>
            </a:r>
            <a:r>
              <a:rPr lang="en-CA" sz="1400" dirty="0" err="1">
                <a:solidFill>
                  <a:schemeClr val="bg1"/>
                </a:solidFill>
              </a:rPr>
              <a:t>critera</a:t>
            </a:r>
            <a:r>
              <a:rPr lang="en-CA" sz="1400" dirty="0">
                <a:solidFill>
                  <a:schemeClr val="bg1"/>
                </a:solidFill>
              </a:rPr>
              <a:t> for patent abuse:</a:t>
            </a:r>
          </a:p>
          <a:p>
            <a:pPr marL="0" lvl="0" indent="0">
              <a:lnSpc>
                <a:spcPct val="120000"/>
              </a:lnSpc>
              <a:buNone/>
            </a:pPr>
            <a:r>
              <a:rPr lang="en-US" sz="1400" dirty="0">
                <a:solidFill>
                  <a:schemeClr val="bg1"/>
                </a:solidFill>
              </a:rPr>
              <a:t>		(</a:t>
            </a:r>
            <a:r>
              <a:rPr lang="en-US" sz="1400" i="1" dirty="0">
                <a:solidFill>
                  <a:schemeClr val="bg1"/>
                </a:solidFill>
              </a:rPr>
              <a:t>c</a:t>
            </a:r>
            <a:r>
              <a:rPr lang="en-US" sz="1400" dirty="0">
                <a:solidFill>
                  <a:schemeClr val="bg1"/>
                </a:solidFill>
              </a:rPr>
              <a:t>) if the demand for the patented article in Canada is not being met to an adequate extent and on reasonable terms;</a:t>
            </a:r>
            <a:endParaRPr lang="en-CA" sz="1400" dirty="0">
              <a:solidFill>
                <a:schemeClr val="bg1"/>
              </a:solidFill>
            </a:endParaRPr>
          </a:p>
          <a:p>
            <a:pPr marL="0" lvl="0" indent="0">
              <a:lnSpc>
                <a:spcPct val="120000"/>
              </a:lnSpc>
              <a:buNone/>
            </a:pPr>
            <a:r>
              <a:rPr lang="en-US" sz="1400" dirty="0">
                <a:solidFill>
                  <a:schemeClr val="bg1"/>
                </a:solidFill>
              </a:rPr>
              <a:t>		(</a:t>
            </a:r>
            <a:r>
              <a:rPr lang="en-US" sz="1400" i="1" dirty="0">
                <a:solidFill>
                  <a:schemeClr val="bg1"/>
                </a:solidFill>
              </a:rPr>
              <a:t>d</a:t>
            </a:r>
            <a:r>
              <a:rPr lang="en-US" sz="1400" dirty="0">
                <a:solidFill>
                  <a:schemeClr val="bg1"/>
                </a:solidFill>
              </a:rPr>
              <a:t>) if, by reason of the refusal of the patentee to grant a </a:t>
            </a:r>
            <a:r>
              <a:rPr lang="en-US" sz="1400" dirty="0" err="1">
                <a:solidFill>
                  <a:schemeClr val="bg1"/>
                </a:solidFill>
              </a:rPr>
              <a:t>licence</a:t>
            </a:r>
            <a:r>
              <a:rPr lang="en-US" sz="1400" dirty="0">
                <a:solidFill>
                  <a:schemeClr val="bg1"/>
                </a:solidFill>
              </a:rPr>
              <a:t> or </a:t>
            </a:r>
            <a:r>
              <a:rPr lang="en-US" sz="1400" dirty="0" err="1">
                <a:solidFill>
                  <a:schemeClr val="bg1"/>
                </a:solidFill>
              </a:rPr>
              <a:t>licences</a:t>
            </a:r>
            <a:r>
              <a:rPr lang="en-US" sz="1400" dirty="0">
                <a:solidFill>
                  <a:schemeClr val="bg1"/>
                </a:solidFill>
              </a:rPr>
              <a:t> on reasonable terms, the trade or industry of Canada or the trade of any person or class of persons trading in Canada, or the establishment of any new trade or industry in Canada, is prejudiced, and it is in the public interest that a </a:t>
            </a:r>
            <a:r>
              <a:rPr lang="en-US" sz="1400" dirty="0" err="1">
                <a:solidFill>
                  <a:schemeClr val="bg1"/>
                </a:solidFill>
              </a:rPr>
              <a:t>licence</a:t>
            </a:r>
            <a:r>
              <a:rPr lang="en-US" sz="1400" dirty="0">
                <a:solidFill>
                  <a:schemeClr val="bg1"/>
                </a:solidFill>
              </a:rPr>
              <a:t> or </a:t>
            </a:r>
            <a:r>
              <a:rPr lang="en-US" sz="1400" dirty="0" err="1">
                <a:solidFill>
                  <a:schemeClr val="bg1"/>
                </a:solidFill>
              </a:rPr>
              <a:t>licences</a:t>
            </a:r>
            <a:r>
              <a:rPr lang="en-US" sz="1400" dirty="0">
                <a:solidFill>
                  <a:schemeClr val="bg1"/>
                </a:solidFill>
              </a:rPr>
              <a:t> should be granted;</a:t>
            </a:r>
            <a:endParaRPr lang="en-CA" sz="1400" dirty="0">
              <a:solidFill>
                <a:schemeClr val="bg1"/>
              </a:solidFill>
            </a:endParaRPr>
          </a:p>
          <a:p>
            <a:pPr marL="0" lvl="0" indent="0">
              <a:lnSpc>
                <a:spcPct val="120000"/>
              </a:lnSpc>
              <a:buNone/>
            </a:pPr>
            <a:r>
              <a:rPr lang="en-US" sz="1400" dirty="0">
                <a:solidFill>
                  <a:schemeClr val="bg1"/>
                </a:solidFill>
              </a:rPr>
              <a:t>		(</a:t>
            </a:r>
            <a:r>
              <a:rPr lang="en-US" sz="1400" i="1" dirty="0">
                <a:solidFill>
                  <a:schemeClr val="bg1"/>
                </a:solidFill>
              </a:rPr>
              <a:t>e</a:t>
            </a:r>
            <a:r>
              <a:rPr lang="en-US" sz="1400" dirty="0">
                <a:solidFill>
                  <a:schemeClr val="bg1"/>
                </a:solidFill>
              </a:rPr>
              <a:t>) if any trade or industry in Canada, or any person or class of persons engaged therein, is unfairly prejudiced by the conditions attached by the patentee, whether before or after the passing of this Act, to the purchase, hire, </a:t>
            </a:r>
            <a:r>
              <a:rPr lang="en-US" sz="1400" dirty="0" err="1">
                <a:solidFill>
                  <a:schemeClr val="bg1"/>
                </a:solidFill>
              </a:rPr>
              <a:t>licence</a:t>
            </a:r>
            <a:r>
              <a:rPr lang="en-US" sz="1400" dirty="0">
                <a:solidFill>
                  <a:schemeClr val="bg1"/>
                </a:solidFill>
              </a:rPr>
              <a:t> or use of the patented article or to the using or working of the patented process; or</a:t>
            </a:r>
            <a:endParaRPr lang="en-CA" sz="1400" dirty="0">
              <a:solidFill>
                <a:schemeClr val="bg1"/>
              </a:solidFill>
            </a:endParaRPr>
          </a:p>
          <a:p>
            <a:pPr marL="0" indent="0">
              <a:lnSpc>
                <a:spcPct val="120000"/>
              </a:lnSpc>
              <a:buNone/>
            </a:pPr>
            <a:r>
              <a:rPr lang="en-US" sz="1400" dirty="0">
                <a:solidFill>
                  <a:schemeClr val="bg1"/>
                </a:solidFill>
              </a:rPr>
              <a:t>		(</a:t>
            </a:r>
            <a:r>
              <a:rPr lang="en-US" sz="1400" i="1" dirty="0">
                <a:solidFill>
                  <a:schemeClr val="bg1"/>
                </a:solidFill>
              </a:rPr>
              <a:t>f</a:t>
            </a:r>
            <a:r>
              <a:rPr lang="en-US" sz="1400" dirty="0">
                <a:solidFill>
                  <a:schemeClr val="bg1"/>
                </a:solidFill>
              </a:rPr>
              <a:t>) if it is shown that the existence of the patent, being a patent for an invention relating to a process involving the use of materials not protected by the patent or for an invention relating to a substance produced by such a process, has been utilized by the patentee so as unfairly to prejudice in Canada the manufacture, use or sale of any materials.</a:t>
            </a:r>
            <a:endParaRPr lang="en-CA" sz="1400" dirty="0">
              <a:solidFill>
                <a:schemeClr val="bg1"/>
              </a:solidFill>
            </a:endParaRPr>
          </a:p>
          <a:p>
            <a:pPr marL="0" indent="0">
              <a:lnSpc>
                <a:spcPct val="120000"/>
              </a:lnSpc>
              <a:buNone/>
            </a:pPr>
            <a:r>
              <a:rPr lang="en-US" sz="1400" dirty="0">
                <a:solidFill>
                  <a:schemeClr val="bg1"/>
                </a:solidFill>
              </a:rPr>
              <a:t>s. 66 authorizes the Patent Commissioner to take certain steps in cases of abuse.</a:t>
            </a:r>
            <a:r>
              <a:rPr lang="en-CA" sz="1400" dirty="0">
                <a:solidFill>
                  <a:schemeClr val="bg1"/>
                </a:solidFill>
              </a:rPr>
              <a:t> </a:t>
            </a:r>
            <a:r>
              <a:rPr lang="en-US" sz="1400" dirty="0">
                <a:solidFill>
                  <a:schemeClr val="bg1"/>
                </a:solidFill>
              </a:rPr>
              <a:t>These include – the grant of a </a:t>
            </a:r>
            <a:r>
              <a:rPr lang="en-US" sz="1400" dirty="0" err="1">
                <a:solidFill>
                  <a:schemeClr val="bg1"/>
                </a:solidFill>
              </a:rPr>
              <a:t>licence</a:t>
            </a:r>
            <a:r>
              <a:rPr lang="en-US" sz="1400" dirty="0">
                <a:solidFill>
                  <a:schemeClr val="bg1"/>
                </a:solidFill>
              </a:rPr>
              <a:t>.</a:t>
            </a:r>
            <a:endParaRPr lang="en-CA" sz="1400" dirty="0">
              <a:solidFill>
                <a:schemeClr val="bg1"/>
              </a:solidFill>
            </a:endParaRPr>
          </a:p>
          <a:p>
            <a:pPr lvl="1"/>
            <a:endParaRPr lang="en-CA" sz="1400" dirty="0"/>
          </a:p>
        </p:txBody>
      </p:sp>
      <p:sp>
        <p:nvSpPr>
          <p:cNvPr id="4" name="Slide Number Placeholder 3"/>
          <p:cNvSpPr>
            <a:spLocks noGrp="1"/>
          </p:cNvSpPr>
          <p:nvPr>
            <p:ph type="sldNum" sz="quarter" idx="12"/>
          </p:nvPr>
        </p:nvSpPr>
        <p:spPr/>
        <p:txBody>
          <a:bodyPr/>
          <a:lstStyle/>
          <a:p>
            <a:fld id="{600857A6-B069-5747-8C2C-4237D03FF20B}" type="slidenum">
              <a:rPr lang="en-US" smtClean="0"/>
              <a:t>155</a:t>
            </a:fld>
            <a:endParaRPr lang="en-US"/>
          </a:p>
        </p:txBody>
      </p:sp>
    </p:spTree>
    <p:extLst>
      <p:ext uri="{BB962C8B-B14F-4D97-AF65-F5344CB8AC3E}">
        <p14:creationId xmlns:p14="http://schemas.microsoft.com/office/powerpoint/2010/main" val="5741948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69012"/>
            <a:ext cx="9001495" cy="672860"/>
          </a:xfrm>
        </p:spPr>
        <p:txBody>
          <a:bodyPr>
            <a:normAutofit fontScale="90000"/>
          </a:bodyPr>
          <a:lstStyle/>
          <a:p>
            <a:br>
              <a:rPr lang="en-US" b="1" dirty="0">
                <a:solidFill>
                  <a:srgbClr val="FFFF00"/>
                </a:solidFill>
              </a:rPr>
            </a:br>
            <a:r>
              <a:rPr lang="en-US" sz="4000" b="1" dirty="0">
                <a:solidFill>
                  <a:srgbClr val="FFFF00"/>
                </a:solidFill>
              </a:rPr>
              <a:t>Patents</a:t>
            </a:r>
            <a:r>
              <a:rPr lang="en-US" sz="4000" b="1" dirty="0">
                <a:solidFill>
                  <a:srgbClr val="FF0000"/>
                </a:solidFill>
              </a:rPr>
              <a:t>:</a:t>
            </a:r>
            <a:r>
              <a:rPr lang="en-US" sz="4000" b="1" dirty="0">
                <a:solidFill>
                  <a:srgbClr val="FFFF00"/>
                </a:solidFill>
              </a:rPr>
              <a:t> </a:t>
            </a:r>
            <a:r>
              <a:rPr lang="en-US" sz="4000" dirty="0">
                <a:solidFill>
                  <a:srgbClr val="FFFF00"/>
                </a:solidFill>
              </a:rPr>
              <a:t>Defences to patent infringement </a:t>
            </a:r>
            <a:r>
              <a:rPr lang="en-US" sz="4000" dirty="0">
                <a:solidFill>
                  <a:schemeClr val="bg1"/>
                </a:solidFill>
              </a:rPr>
              <a:t>redux</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142505" y="902525"/>
            <a:ext cx="8854846" cy="5023262"/>
          </a:xfrm>
        </p:spPr>
        <p:txBody>
          <a:bodyPr>
            <a:normAutofit lnSpcReduction="10000"/>
          </a:bodyPr>
          <a:lstStyle/>
          <a:p>
            <a:pPr marL="0" indent="0">
              <a:lnSpc>
                <a:spcPct val="100000"/>
              </a:lnSpc>
              <a:buNone/>
            </a:pPr>
            <a:r>
              <a:rPr lang="en-CA" sz="2400" b="1" dirty="0">
                <a:solidFill>
                  <a:srgbClr val="FF0000"/>
                </a:solidFill>
              </a:rPr>
              <a:t>13) </a:t>
            </a:r>
            <a:r>
              <a:rPr lang="en-CA" sz="2400" b="1" dirty="0">
                <a:solidFill>
                  <a:srgbClr val="FFFF00"/>
                </a:solidFill>
              </a:rPr>
              <a:t>Exceptions re access to pharmaceuticals for developing countries </a:t>
            </a:r>
            <a:endParaRPr lang="en-CA" sz="2400" dirty="0">
              <a:solidFill>
                <a:srgbClr val="FFFF00"/>
              </a:solidFill>
            </a:endParaRPr>
          </a:p>
          <a:p>
            <a:pPr marL="0" indent="0">
              <a:lnSpc>
                <a:spcPct val="100000"/>
              </a:lnSpc>
              <a:buNone/>
            </a:pPr>
            <a:r>
              <a:rPr lang="en-US" sz="2400" dirty="0">
                <a:solidFill>
                  <a:schemeClr val="bg1"/>
                </a:solidFill>
              </a:rPr>
              <a:t>The </a:t>
            </a:r>
            <a:r>
              <a:rPr lang="en-US" sz="2400" i="1" dirty="0">
                <a:solidFill>
                  <a:schemeClr val="bg1"/>
                </a:solidFill>
              </a:rPr>
              <a:t>Patent Act </a:t>
            </a:r>
            <a:r>
              <a:rPr lang="en-US" sz="2400" dirty="0">
                <a:solidFill>
                  <a:schemeClr val="bg1"/>
                </a:solidFill>
              </a:rPr>
              <a:t>contains exceptions that relate to Canada’s Access to Medicines Regime. These are set out  in ss 21.01 to 21.2, under the heading the Use of Patents for International Humanitarian Purposes to Address Public Health Problems. </a:t>
            </a:r>
            <a:endParaRPr lang="en-CA" sz="2400" dirty="0">
              <a:solidFill>
                <a:schemeClr val="bg1"/>
              </a:solidFill>
            </a:endParaRPr>
          </a:p>
          <a:p>
            <a:pPr marL="0" indent="0">
              <a:lnSpc>
                <a:spcPct val="100000"/>
              </a:lnSpc>
              <a:buNone/>
            </a:pPr>
            <a:r>
              <a:rPr lang="en-US" sz="2400" b="1" dirty="0">
                <a:solidFill>
                  <a:srgbClr val="FF0000"/>
                </a:solidFill>
              </a:rPr>
              <a:t>14) </a:t>
            </a:r>
            <a:r>
              <a:rPr lang="en-US" sz="2400" b="1" dirty="0">
                <a:solidFill>
                  <a:srgbClr val="FFFF00"/>
                </a:solidFill>
              </a:rPr>
              <a:t>Patents used in vessels, aircraft, etc.  </a:t>
            </a:r>
            <a:endParaRPr lang="en-CA" sz="2400" dirty="0">
              <a:solidFill>
                <a:srgbClr val="FFFF00"/>
              </a:solidFill>
            </a:endParaRPr>
          </a:p>
          <a:p>
            <a:pPr marL="0" indent="0">
              <a:lnSpc>
                <a:spcPct val="100000"/>
              </a:lnSpc>
              <a:buNone/>
            </a:pPr>
            <a:r>
              <a:rPr lang="en-CA" sz="2400" dirty="0">
                <a:solidFill>
                  <a:schemeClr val="bg1"/>
                </a:solidFill>
              </a:rPr>
              <a:t>s. 23 of the </a:t>
            </a:r>
            <a:r>
              <a:rPr lang="en-CA" sz="2400" i="1" dirty="0">
                <a:solidFill>
                  <a:schemeClr val="bg1"/>
                </a:solidFill>
              </a:rPr>
              <a:t>Patent Act</a:t>
            </a:r>
            <a:r>
              <a:rPr lang="en-CA" sz="2400" dirty="0">
                <a:solidFill>
                  <a:schemeClr val="bg1"/>
                </a:solidFill>
              </a:rPr>
              <a:t>, states that…</a:t>
            </a:r>
            <a:r>
              <a:rPr lang="en-US" sz="2400" dirty="0">
                <a:solidFill>
                  <a:schemeClr val="bg1"/>
                </a:solidFill>
              </a:rPr>
              <a:t>No patent shall extend to prevent the use of any invention in any ship, vessel, aircraft or land vehicle of any country entering Canada temporarily or accidentally, if the invention is employed exclusively for the needs of the ship, vessel, aircraft or land vehicle, and not so used for the manufacture of any goods to be sold within or exported from Canada.</a:t>
            </a:r>
            <a:endParaRPr lang="en-CA" sz="2400" dirty="0">
              <a:solidFill>
                <a:schemeClr val="bg1"/>
              </a:solidFill>
            </a:endParaRPr>
          </a:p>
          <a:p>
            <a:pPr lvl="1"/>
            <a:endParaRPr lang="en-CA" dirty="0"/>
          </a:p>
        </p:txBody>
      </p:sp>
      <p:sp>
        <p:nvSpPr>
          <p:cNvPr id="4" name="Slide Number Placeholder 3"/>
          <p:cNvSpPr>
            <a:spLocks noGrp="1"/>
          </p:cNvSpPr>
          <p:nvPr>
            <p:ph type="sldNum" sz="quarter" idx="12"/>
          </p:nvPr>
        </p:nvSpPr>
        <p:spPr/>
        <p:txBody>
          <a:bodyPr/>
          <a:lstStyle/>
          <a:p>
            <a:fld id="{600857A6-B069-5747-8C2C-4237D03FF20B}" type="slidenum">
              <a:rPr lang="en-US" smtClean="0"/>
              <a:t>156</a:t>
            </a:fld>
            <a:endParaRPr lang="en-US"/>
          </a:p>
        </p:txBody>
      </p:sp>
    </p:spTree>
    <p:extLst>
      <p:ext uri="{BB962C8B-B14F-4D97-AF65-F5344CB8AC3E}">
        <p14:creationId xmlns:p14="http://schemas.microsoft.com/office/powerpoint/2010/main" val="16591105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19398" y="179636"/>
            <a:ext cx="7867402" cy="1143000"/>
          </a:xfrm>
        </p:spPr>
        <p:txBody>
          <a:bodyPr>
            <a:normAutofit fontScale="90000"/>
          </a:bodyPr>
          <a:lstStyle/>
          <a:p>
            <a:br>
              <a:rPr lang="en-US" b="1" dirty="0">
                <a:solidFill>
                  <a:srgbClr val="FFFF00"/>
                </a:solidFill>
              </a:rPr>
            </a:br>
            <a:r>
              <a:rPr lang="en-US" b="1" dirty="0">
                <a:solidFill>
                  <a:srgbClr val="FFFF00"/>
                </a:solidFill>
              </a:rPr>
              <a:t>Patents</a:t>
            </a:r>
            <a:r>
              <a:rPr lang="en-US" b="1" dirty="0">
                <a:solidFill>
                  <a:srgbClr val="FF0000"/>
                </a:solidFill>
              </a:rPr>
              <a:t>:</a:t>
            </a:r>
            <a:r>
              <a:rPr lang="en-US" b="1" dirty="0">
                <a:solidFill>
                  <a:srgbClr val="FFFF00"/>
                </a:solidFill>
              </a:rPr>
              <a:t> </a:t>
            </a:r>
            <a:r>
              <a:rPr lang="en-US" dirty="0">
                <a:solidFill>
                  <a:schemeClr val="bg1"/>
                </a:solidFill>
              </a:rPr>
              <a:t>Jurisdiction</a:t>
            </a:r>
            <a:br>
              <a:rPr lang="en-US" b="1" dirty="0">
                <a:solidFill>
                  <a:schemeClr val="bg1"/>
                </a:solidFill>
              </a:rPr>
            </a:br>
            <a:endParaRPr lang="en-US" b="1" dirty="0">
              <a:solidFill>
                <a:srgbClr val="FFFF00"/>
              </a:solidFill>
            </a:endParaRPr>
          </a:p>
        </p:txBody>
      </p:sp>
      <p:sp>
        <p:nvSpPr>
          <p:cNvPr id="2" name="Content Placeholder 1"/>
          <p:cNvSpPr>
            <a:spLocks noGrp="1"/>
          </p:cNvSpPr>
          <p:nvPr>
            <p:ph idx="1"/>
          </p:nvPr>
        </p:nvSpPr>
        <p:spPr>
          <a:xfrm>
            <a:off x="457200" y="1438435"/>
            <a:ext cx="8229600" cy="4202343"/>
          </a:xfrm>
        </p:spPr>
        <p:txBody>
          <a:bodyPr>
            <a:noAutofit/>
          </a:bodyPr>
          <a:lstStyle/>
          <a:p>
            <a:pPr>
              <a:lnSpc>
                <a:spcPct val="100000"/>
              </a:lnSpc>
            </a:pPr>
            <a:r>
              <a:rPr lang="en-US" sz="3600" dirty="0">
                <a:solidFill>
                  <a:srgbClr val="FF0000"/>
                </a:solidFill>
              </a:rPr>
              <a:t>Infringement actions </a:t>
            </a:r>
            <a:r>
              <a:rPr lang="en-US" sz="3600" dirty="0">
                <a:solidFill>
                  <a:schemeClr val="bg1"/>
                </a:solidFill>
              </a:rPr>
              <a:t>can be brought in </a:t>
            </a:r>
            <a:r>
              <a:rPr lang="en-US" sz="3600" dirty="0">
                <a:solidFill>
                  <a:srgbClr val="FFFF00"/>
                </a:solidFill>
              </a:rPr>
              <a:t>Federal Court</a:t>
            </a:r>
            <a:r>
              <a:rPr lang="en-US" sz="3600" dirty="0">
                <a:solidFill>
                  <a:srgbClr val="FF0000"/>
                </a:solidFill>
              </a:rPr>
              <a:t> or </a:t>
            </a:r>
            <a:r>
              <a:rPr lang="en-US" sz="3600" dirty="0">
                <a:solidFill>
                  <a:schemeClr val="bg1"/>
                </a:solidFill>
              </a:rPr>
              <a:t>the </a:t>
            </a:r>
            <a:r>
              <a:rPr lang="en-US" sz="3600" dirty="0">
                <a:solidFill>
                  <a:srgbClr val="FFFF00"/>
                </a:solidFill>
              </a:rPr>
              <a:t>relevant provincial court </a:t>
            </a:r>
            <a:r>
              <a:rPr lang="en-US" sz="3600" dirty="0">
                <a:solidFill>
                  <a:schemeClr val="bg1"/>
                </a:solidFill>
              </a:rPr>
              <a:t>(s. 54)</a:t>
            </a:r>
          </a:p>
          <a:p>
            <a:pPr>
              <a:lnSpc>
                <a:spcPct val="100000"/>
              </a:lnSpc>
            </a:pPr>
            <a:r>
              <a:rPr lang="en-US" sz="3600" dirty="0">
                <a:solidFill>
                  <a:srgbClr val="FFFF00"/>
                </a:solidFill>
              </a:rPr>
              <a:t>Federal Court has exclusive jurisdiction to impeach a patent, annul a patent, and have an entry in the patent registry varied</a:t>
            </a:r>
            <a:r>
              <a:rPr lang="en-US" sz="3600" dirty="0">
                <a:solidFill>
                  <a:schemeClr val="bg1"/>
                </a:solidFill>
              </a:rPr>
              <a:t> (s. 20 (also see s. 60))</a:t>
            </a:r>
          </a:p>
        </p:txBody>
      </p:sp>
      <p:sp>
        <p:nvSpPr>
          <p:cNvPr id="4" name="Slide Number Placeholder 3"/>
          <p:cNvSpPr>
            <a:spLocks noGrp="1"/>
          </p:cNvSpPr>
          <p:nvPr>
            <p:ph type="sldNum" sz="quarter" idx="12"/>
          </p:nvPr>
        </p:nvSpPr>
        <p:spPr/>
        <p:txBody>
          <a:bodyPr/>
          <a:lstStyle/>
          <a:p>
            <a:fld id="{600857A6-B069-5747-8C2C-4237D03FF20B}" type="slidenum">
              <a:rPr lang="en-US" smtClean="0"/>
              <a:t>157</a:t>
            </a:fld>
            <a:endParaRPr lang="en-US"/>
          </a:p>
        </p:txBody>
      </p:sp>
    </p:spTree>
    <p:extLst>
      <p:ext uri="{BB962C8B-B14F-4D97-AF65-F5344CB8AC3E}">
        <p14:creationId xmlns:p14="http://schemas.microsoft.com/office/powerpoint/2010/main" val="31046884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pic>
        <p:nvPicPr>
          <p:cNvPr id="4" name="Picture 3">
            <a:extLst>
              <a:ext uri="{FF2B5EF4-FFF2-40B4-BE49-F238E27FC236}">
                <a16:creationId xmlns:a16="http://schemas.microsoft.com/office/drawing/2014/main" id="{AF9C3BFD-1E37-5042-8817-1E26DFADE986}"/>
              </a:ext>
            </a:extLst>
          </p:cNvPr>
          <p:cNvPicPr>
            <a:picLocks noChangeAspect="1"/>
          </p:cNvPicPr>
          <p:nvPr/>
        </p:nvPicPr>
        <p:blipFill>
          <a:blip r:embed="rId2"/>
          <a:stretch>
            <a:fillRect/>
          </a:stretch>
        </p:blipFill>
        <p:spPr>
          <a:xfrm>
            <a:off x="396888" y="1930895"/>
            <a:ext cx="4068649" cy="3048730"/>
          </a:xfrm>
          <a:prstGeom prst="rect">
            <a:avLst/>
          </a:prstGeom>
        </p:spPr>
      </p:pic>
      <p:pic>
        <p:nvPicPr>
          <p:cNvPr id="7" name="Picture 6">
            <a:extLst>
              <a:ext uri="{FF2B5EF4-FFF2-40B4-BE49-F238E27FC236}">
                <a16:creationId xmlns:a16="http://schemas.microsoft.com/office/drawing/2014/main" id="{1886D23D-0D21-B649-A55D-D096D8C8E524}"/>
              </a:ext>
            </a:extLst>
          </p:cNvPr>
          <p:cNvPicPr>
            <a:picLocks noChangeAspect="1"/>
          </p:cNvPicPr>
          <p:nvPr/>
        </p:nvPicPr>
        <p:blipFill>
          <a:blip r:embed="rId3"/>
          <a:stretch>
            <a:fillRect/>
          </a:stretch>
        </p:blipFill>
        <p:spPr>
          <a:xfrm>
            <a:off x="4683978" y="1930894"/>
            <a:ext cx="4063134" cy="3048729"/>
          </a:xfrm>
          <a:prstGeom prst="rect">
            <a:avLst/>
          </a:prstGeom>
        </p:spPr>
      </p:pic>
    </p:spTree>
    <p:extLst>
      <p:ext uri="{BB962C8B-B14F-4D97-AF65-F5344CB8AC3E}">
        <p14:creationId xmlns:p14="http://schemas.microsoft.com/office/powerpoint/2010/main" val="35161414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2676575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5DEB4-0593-C049-B074-DAAD10BAC427}"/>
              </a:ext>
            </a:extLst>
          </p:cNvPr>
          <p:cNvSpPr>
            <a:spLocks noGrp="1"/>
          </p:cNvSpPr>
          <p:nvPr>
            <p:ph sz="quarter" idx="10"/>
          </p:nvPr>
        </p:nvSpPr>
        <p:spPr>
          <a:xfrm>
            <a:off x="457200" y="1107502"/>
            <a:ext cx="8229600" cy="4318000"/>
          </a:xfrm>
        </p:spPr>
        <p:txBody>
          <a:bodyPr>
            <a:normAutofit/>
          </a:bodyPr>
          <a:lstStyle/>
          <a:p>
            <a:pPr marL="0" indent="0">
              <a:buNone/>
            </a:pPr>
            <a:r>
              <a:rPr lang="en-US" sz="4800" dirty="0">
                <a:solidFill>
                  <a:schemeClr val="bg1"/>
                </a:solidFill>
              </a:rPr>
              <a:t>Thanks for the emails with </a:t>
            </a:r>
            <a:r>
              <a:rPr lang="en-US" sz="4800" dirty="0">
                <a:solidFill>
                  <a:srgbClr val="FFFF00"/>
                </a:solidFill>
              </a:rPr>
              <a:t>questions</a:t>
            </a:r>
            <a:r>
              <a:rPr lang="en-US" sz="4800" dirty="0">
                <a:solidFill>
                  <a:srgbClr val="FF0000"/>
                </a:solidFill>
              </a:rPr>
              <a:t>.</a:t>
            </a:r>
          </a:p>
          <a:p>
            <a:pPr marL="0" indent="0">
              <a:buNone/>
            </a:pPr>
            <a:r>
              <a:rPr lang="en-US" sz="4800" dirty="0">
                <a:solidFill>
                  <a:srgbClr val="FF0000"/>
                </a:solidFill>
              </a:rPr>
              <a:t>Planning </a:t>
            </a:r>
            <a:r>
              <a:rPr lang="en-US" sz="4800" dirty="0">
                <a:solidFill>
                  <a:schemeClr val="bg1"/>
                </a:solidFill>
              </a:rPr>
              <a:t>pre</a:t>
            </a:r>
            <a:r>
              <a:rPr lang="en-US" sz="4800" dirty="0">
                <a:solidFill>
                  <a:srgbClr val="FF0000"/>
                </a:solidFill>
              </a:rPr>
              <a:t>-</a:t>
            </a:r>
            <a:r>
              <a:rPr lang="en-US" sz="4800" dirty="0">
                <a:solidFill>
                  <a:schemeClr val="bg1"/>
                </a:solidFill>
              </a:rPr>
              <a:t>exam </a:t>
            </a:r>
            <a:r>
              <a:rPr lang="en-US" sz="4800" dirty="0">
                <a:solidFill>
                  <a:srgbClr val="FFFF00"/>
                </a:solidFill>
              </a:rPr>
              <a:t>compilation</a:t>
            </a:r>
            <a:r>
              <a:rPr lang="en-US" sz="4800" dirty="0">
                <a:solidFill>
                  <a:srgbClr val="FF0000"/>
                </a:solidFill>
              </a:rPr>
              <a:t>.</a:t>
            </a:r>
          </a:p>
          <a:p>
            <a:pPr marL="0" indent="0">
              <a:buNone/>
            </a:pPr>
            <a:r>
              <a:rPr lang="en-US" sz="4800" dirty="0">
                <a:solidFill>
                  <a:schemeClr val="bg1"/>
                </a:solidFill>
              </a:rPr>
              <a:t>Group Zoom question </a:t>
            </a:r>
            <a:r>
              <a:rPr lang="en-US" sz="4800" dirty="0" err="1">
                <a:solidFill>
                  <a:schemeClr val="bg1"/>
                </a:solidFill>
              </a:rPr>
              <a:t>seesions</a:t>
            </a:r>
            <a:r>
              <a:rPr lang="en-US" sz="4800" dirty="0">
                <a:solidFill>
                  <a:srgbClr val="FF0000"/>
                </a:solidFill>
              </a:rPr>
              <a:t>?</a:t>
            </a:r>
          </a:p>
        </p:txBody>
      </p:sp>
      <p:pic>
        <p:nvPicPr>
          <p:cNvPr id="10" name="Picture 9">
            <a:extLst>
              <a:ext uri="{FF2B5EF4-FFF2-40B4-BE49-F238E27FC236}">
                <a16:creationId xmlns:a16="http://schemas.microsoft.com/office/drawing/2014/main" id="{F6D4FA5C-098D-084F-B59E-6A1E26886481}"/>
              </a:ext>
            </a:extLst>
          </p:cNvPr>
          <p:cNvPicPr>
            <a:picLocks noChangeAspect="1"/>
          </p:cNvPicPr>
          <p:nvPr/>
        </p:nvPicPr>
        <p:blipFill>
          <a:blip r:embed="rId2"/>
          <a:stretch>
            <a:fillRect/>
          </a:stretch>
        </p:blipFill>
        <p:spPr>
          <a:xfrm>
            <a:off x="5287637" y="4112198"/>
            <a:ext cx="1933141" cy="2012224"/>
          </a:xfrm>
          <a:prstGeom prst="rect">
            <a:avLst/>
          </a:prstGeom>
        </p:spPr>
      </p:pic>
    </p:spTree>
    <p:extLst>
      <p:ext uri="{BB962C8B-B14F-4D97-AF65-F5344CB8AC3E}">
        <p14:creationId xmlns:p14="http://schemas.microsoft.com/office/powerpoint/2010/main" val="41967136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8300" y="1762207"/>
            <a:ext cx="8229600" cy="345749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err="1">
                <a:solidFill>
                  <a:srgbClr val="FFFF00"/>
                </a:solidFill>
                <a:latin typeface="Apple Chancery" charset="0"/>
                <a:ea typeface="Apple Chancery" charset="0"/>
                <a:cs typeface="Apple Chancery" charset="0"/>
              </a:rPr>
              <a:t>Finis</a:t>
            </a:r>
            <a:endParaRPr lang="en-US" sz="10400" dirty="0">
              <a:solidFill>
                <a:srgbClr val="FF0000"/>
              </a:solidFill>
              <a:latin typeface="Apple Chancery" charset="0"/>
              <a:ea typeface="Apple Chancery" charset="0"/>
              <a:cs typeface="Apple Chancery" charset="0"/>
            </a:endParaRPr>
          </a:p>
        </p:txBody>
      </p:sp>
    </p:spTree>
    <p:extLst>
      <p:ext uri="{BB962C8B-B14F-4D97-AF65-F5344CB8AC3E}">
        <p14:creationId xmlns:p14="http://schemas.microsoft.com/office/powerpoint/2010/main" val="27786233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461715" y="889000"/>
            <a:ext cx="8220570" cy="4391025"/>
          </a:xfrm>
        </p:spPr>
      </p:pic>
    </p:spTree>
    <p:extLst>
      <p:ext uri="{BB962C8B-B14F-4D97-AF65-F5344CB8AC3E}">
        <p14:creationId xmlns:p14="http://schemas.microsoft.com/office/powerpoint/2010/main" val="37405414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7E7D3-8767-5D4B-8FCE-7DA38C879E27}"/>
              </a:ext>
            </a:extLst>
          </p:cNvPr>
          <p:cNvSpPr>
            <a:spLocks noGrp="1"/>
          </p:cNvSpPr>
          <p:nvPr>
            <p:ph sz="quarter" idx="10"/>
          </p:nvPr>
        </p:nvSpPr>
        <p:spPr>
          <a:xfrm>
            <a:off x="457200" y="1676400"/>
            <a:ext cx="8229600" cy="3325834"/>
          </a:xfrm>
        </p:spPr>
        <p:txBody>
          <a:bodyPr>
            <a:normAutofit/>
          </a:bodyPr>
          <a:lstStyle/>
          <a:p>
            <a:pPr marL="0" indent="0" algn="ctr">
              <a:buNone/>
            </a:pPr>
            <a:r>
              <a:rPr lang="en-US" sz="9600" dirty="0">
                <a:solidFill>
                  <a:schemeClr val="bg1"/>
                </a:solidFill>
              </a:rPr>
              <a:t>Don’t be a stranger</a:t>
            </a:r>
          </a:p>
        </p:txBody>
      </p:sp>
    </p:spTree>
    <p:extLst>
      <p:ext uri="{BB962C8B-B14F-4D97-AF65-F5344CB8AC3E}">
        <p14:creationId xmlns:p14="http://schemas.microsoft.com/office/powerpoint/2010/main" val="38969619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9682609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267691862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376067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13AC-3DFE-A54C-8409-EF93210EE38A}"/>
              </a:ext>
            </a:extLst>
          </p:cNvPr>
          <p:cNvSpPr>
            <a:spLocks noGrp="1"/>
          </p:cNvSpPr>
          <p:nvPr>
            <p:ph type="title"/>
          </p:nvPr>
        </p:nvSpPr>
        <p:spPr>
          <a:xfrm>
            <a:off x="457200" y="136588"/>
            <a:ext cx="8229600" cy="1016000"/>
          </a:xfrm>
        </p:spPr>
        <p:txBody>
          <a:bodyPr/>
          <a:lstStyle/>
          <a:p>
            <a:pPr algn="ctr"/>
            <a:r>
              <a:rPr lang="en-US" dirty="0">
                <a:solidFill>
                  <a:srgbClr val="FFFF00"/>
                </a:solidFill>
              </a:rPr>
              <a:t>Guest Speakers</a:t>
            </a:r>
            <a:endParaRPr lang="en-US" dirty="0">
              <a:solidFill>
                <a:srgbClr val="FF0000"/>
              </a:solidFill>
            </a:endParaRPr>
          </a:p>
        </p:txBody>
      </p:sp>
      <p:pic>
        <p:nvPicPr>
          <p:cNvPr id="3" name="Picture 2">
            <a:extLst>
              <a:ext uri="{FF2B5EF4-FFF2-40B4-BE49-F238E27FC236}">
                <a16:creationId xmlns:a16="http://schemas.microsoft.com/office/drawing/2014/main" id="{1EF175E2-0326-184A-89A8-F53E677E826C}"/>
              </a:ext>
            </a:extLst>
          </p:cNvPr>
          <p:cNvPicPr>
            <a:picLocks noChangeAspect="1"/>
          </p:cNvPicPr>
          <p:nvPr/>
        </p:nvPicPr>
        <p:blipFill>
          <a:blip r:embed="rId2"/>
          <a:stretch>
            <a:fillRect/>
          </a:stretch>
        </p:blipFill>
        <p:spPr>
          <a:xfrm>
            <a:off x="1707484" y="1615085"/>
            <a:ext cx="5729031" cy="3918816"/>
          </a:xfrm>
          <a:prstGeom prst="rect">
            <a:avLst/>
          </a:prstGeom>
        </p:spPr>
      </p:pic>
    </p:spTree>
    <p:extLst>
      <p:ext uri="{BB962C8B-B14F-4D97-AF65-F5344CB8AC3E}">
        <p14:creationId xmlns:p14="http://schemas.microsoft.com/office/powerpoint/2010/main" val="1329439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E70BF85C-33E2-9545-B1B4-508A2D88ACCA}"/>
              </a:ext>
            </a:extLst>
          </p:cNvPr>
          <p:cNvPicPr>
            <a:picLocks noChangeAspect="1"/>
          </p:cNvPicPr>
          <p:nvPr/>
        </p:nvPicPr>
        <p:blipFill>
          <a:blip r:embed="rId2"/>
          <a:stretch>
            <a:fillRect/>
          </a:stretch>
        </p:blipFill>
        <p:spPr>
          <a:xfrm>
            <a:off x="401645" y="833967"/>
            <a:ext cx="8340709" cy="4703233"/>
          </a:xfrm>
          <a:prstGeom prst="rect">
            <a:avLst/>
          </a:prstGeom>
        </p:spPr>
      </p:pic>
    </p:spTree>
    <p:extLst>
      <p:ext uri="{BB962C8B-B14F-4D97-AF65-F5344CB8AC3E}">
        <p14:creationId xmlns:p14="http://schemas.microsoft.com/office/powerpoint/2010/main" val="1334641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A96BE6-4052-F24D-A1B2-FEBD493CA8F8}"/>
              </a:ext>
            </a:extLst>
          </p:cNvPr>
          <p:cNvSpPr>
            <a:spLocks noGrp="1"/>
          </p:cNvSpPr>
          <p:nvPr>
            <p:ph type="title"/>
          </p:nvPr>
        </p:nvSpPr>
        <p:spPr/>
        <p:txBody>
          <a:bodyPr/>
          <a:lstStyle/>
          <a:p>
            <a:pPr algn="ctr"/>
            <a:r>
              <a:rPr lang="en-US" dirty="0">
                <a:solidFill>
                  <a:schemeClr val="bg1"/>
                </a:solidFill>
              </a:rPr>
              <a:t>Micaela Mantegna on </a:t>
            </a:r>
            <a:r>
              <a:rPr lang="en-US" dirty="0">
                <a:solidFill>
                  <a:srgbClr val="FF0000"/>
                </a:solidFill>
              </a:rPr>
              <a:t>A</a:t>
            </a:r>
            <a:r>
              <a:rPr lang="en-US" dirty="0">
                <a:solidFill>
                  <a:schemeClr val="bg1"/>
                </a:solidFill>
              </a:rPr>
              <a:t>.</a:t>
            </a:r>
            <a:r>
              <a:rPr lang="en-US" dirty="0">
                <a:solidFill>
                  <a:srgbClr val="FF0000"/>
                </a:solidFill>
              </a:rPr>
              <a:t>I</a:t>
            </a:r>
            <a:r>
              <a:rPr lang="en-US" dirty="0">
                <a:solidFill>
                  <a:schemeClr val="bg1"/>
                </a:solidFill>
              </a:rPr>
              <a:t>.</a:t>
            </a:r>
            <a:r>
              <a:rPr lang="en-US" dirty="0">
                <a:solidFill>
                  <a:srgbClr val="FF0000"/>
                </a:solidFill>
              </a:rPr>
              <a:t> </a:t>
            </a:r>
            <a:r>
              <a:rPr lang="en-US" dirty="0">
                <a:solidFill>
                  <a:srgbClr val="FFFF00"/>
                </a:solidFill>
              </a:rPr>
              <a:t>&amp;</a:t>
            </a:r>
            <a:r>
              <a:rPr lang="en-US" dirty="0">
                <a:solidFill>
                  <a:schemeClr val="bg1"/>
                </a:solidFill>
              </a:rPr>
              <a:t> </a:t>
            </a:r>
            <a:r>
              <a:rPr lang="en-US" dirty="0">
                <a:solidFill>
                  <a:srgbClr val="FF0000"/>
                </a:solidFill>
              </a:rPr>
              <a:t>I</a:t>
            </a:r>
            <a:r>
              <a:rPr lang="en-US" dirty="0">
                <a:solidFill>
                  <a:schemeClr val="bg1"/>
                </a:solidFill>
              </a:rPr>
              <a:t>.</a:t>
            </a:r>
            <a:r>
              <a:rPr lang="en-US" dirty="0">
                <a:solidFill>
                  <a:srgbClr val="FF0000"/>
                </a:solidFill>
              </a:rPr>
              <a:t>P</a:t>
            </a:r>
            <a:r>
              <a:rPr lang="en-US" dirty="0">
                <a:solidFill>
                  <a:schemeClr val="bg1"/>
                </a:solidFill>
              </a:rPr>
              <a:t>.</a:t>
            </a:r>
          </a:p>
        </p:txBody>
      </p:sp>
      <p:pic>
        <p:nvPicPr>
          <p:cNvPr id="6" name="Picture 5" descr="A picture containing graphical user interface&#10;&#10;Description automatically generated">
            <a:extLst>
              <a:ext uri="{FF2B5EF4-FFF2-40B4-BE49-F238E27FC236}">
                <a16:creationId xmlns:a16="http://schemas.microsoft.com/office/drawing/2014/main" id="{42BFFA23-8E45-4F46-A7D7-A5CF75EA09BA}"/>
              </a:ext>
            </a:extLst>
          </p:cNvPr>
          <p:cNvPicPr>
            <a:picLocks noChangeAspect="1"/>
          </p:cNvPicPr>
          <p:nvPr/>
        </p:nvPicPr>
        <p:blipFill>
          <a:blip r:embed="rId2"/>
          <a:stretch>
            <a:fillRect/>
          </a:stretch>
        </p:blipFill>
        <p:spPr>
          <a:xfrm>
            <a:off x="788817" y="1438507"/>
            <a:ext cx="7566365" cy="4268914"/>
          </a:xfrm>
          <a:prstGeom prst="rect">
            <a:avLst/>
          </a:prstGeom>
        </p:spPr>
      </p:pic>
    </p:spTree>
    <p:extLst>
      <p:ext uri="{BB962C8B-B14F-4D97-AF65-F5344CB8AC3E}">
        <p14:creationId xmlns:p14="http://schemas.microsoft.com/office/powerpoint/2010/main" val="4117232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28CC-7668-134F-A957-3DF5A811BF90}"/>
              </a:ext>
            </a:extLst>
          </p:cNvPr>
          <p:cNvSpPr>
            <a:spLocks noGrp="1"/>
          </p:cNvSpPr>
          <p:nvPr>
            <p:ph type="title"/>
          </p:nvPr>
        </p:nvSpPr>
        <p:spPr/>
        <p:txBody>
          <a:bodyPr/>
          <a:lstStyle/>
          <a:p>
            <a:pPr algn="ctr"/>
            <a:r>
              <a:rPr lang="en-US" dirty="0">
                <a:solidFill>
                  <a:srgbClr val="FFFF00"/>
                </a:solidFill>
              </a:rPr>
              <a:t>Permission to Record</a:t>
            </a:r>
            <a:r>
              <a:rPr lang="en-US" dirty="0">
                <a:solidFill>
                  <a:srgbClr val="FF0000"/>
                </a:solidFill>
              </a:rPr>
              <a:t>?</a:t>
            </a:r>
          </a:p>
        </p:txBody>
      </p:sp>
      <p:pic>
        <p:nvPicPr>
          <p:cNvPr id="4" name="Picture 3">
            <a:extLst>
              <a:ext uri="{FF2B5EF4-FFF2-40B4-BE49-F238E27FC236}">
                <a16:creationId xmlns:a16="http://schemas.microsoft.com/office/drawing/2014/main" id="{B58F9E97-B9C9-7542-A565-EA2888C481FB}"/>
              </a:ext>
            </a:extLst>
          </p:cNvPr>
          <p:cNvPicPr>
            <a:picLocks noChangeAspect="1"/>
          </p:cNvPicPr>
          <p:nvPr/>
        </p:nvPicPr>
        <p:blipFill>
          <a:blip r:embed="rId2"/>
          <a:stretch>
            <a:fillRect/>
          </a:stretch>
        </p:blipFill>
        <p:spPr>
          <a:xfrm>
            <a:off x="2119730" y="1865376"/>
            <a:ext cx="4904540" cy="3712464"/>
          </a:xfrm>
          <a:prstGeom prst="rect">
            <a:avLst/>
          </a:prstGeom>
        </p:spPr>
      </p:pic>
    </p:spTree>
    <p:extLst>
      <p:ext uri="{BB962C8B-B14F-4D97-AF65-F5344CB8AC3E}">
        <p14:creationId xmlns:p14="http://schemas.microsoft.com/office/powerpoint/2010/main" val="2854971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34D274B-DDAB-6748-A884-5332BE914538}"/>
              </a:ext>
            </a:extLst>
          </p:cNvPr>
          <p:cNvPicPr>
            <a:picLocks noChangeAspect="1"/>
          </p:cNvPicPr>
          <p:nvPr/>
        </p:nvPicPr>
        <p:blipFill>
          <a:blip r:embed="rId2"/>
          <a:stretch>
            <a:fillRect/>
          </a:stretch>
        </p:blipFill>
        <p:spPr>
          <a:xfrm>
            <a:off x="3141663" y="1408113"/>
            <a:ext cx="2859088" cy="3244850"/>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7DCBA2AB-CDD8-324F-A9BB-E52D3C5D1F14}"/>
              </a:ext>
            </a:extLst>
          </p:cNvPr>
          <p:cNvPicPr>
            <a:picLocks noChangeAspect="1"/>
          </p:cNvPicPr>
          <p:nvPr/>
        </p:nvPicPr>
        <p:blipFill>
          <a:blip r:embed="rId3"/>
          <a:stretch>
            <a:fillRect/>
          </a:stretch>
        </p:blipFill>
        <p:spPr>
          <a:xfrm>
            <a:off x="3141663" y="4705350"/>
            <a:ext cx="2859088" cy="1020763"/>
          </a:xfrm>
          <a:prstGeom prst="rect">
            <a:avLst/>
          </a:prstGeom>
        </p:spPr>
      </p:pic>
      <p:sp>
        <p:nvSpPr>
          <p:cNvPr id="2" name="Title 1">
            <a:extLst>
              <a:ext uri="{FF2B5EF4-FFF2-40B4-BE49-F238E27FC236}">
                <a16:creationId xmlns:a16="http://schemas.microsoft.com/office/drawing/2014/main" id="{CCD76F00-3532-2F40-9FAF-05F59DF8486F}"/>
              </a:ext>
            </a:extLst>
          </p:cNvPr>
          <p:cNvSpPr>
            <a:spLocks noGrp="1"/>
          </p:cNvSpPr>
          <p:nvPr>
            <p:ph type="title"/>
          </p:nvPr>
        </p:nvSpPr>
        <p:spPr>
          <a:xfrm>
            <a:off x="457200" y="326593"/>
            <a:ext cx="8229600" cy="1016000"/>
          </a:xfrm>
        </p:spPr>
        <p:txBody>
          <a:bodyPr anchor="ctr">
            <a:normAutofit/>
          </a:bodyPr>
          <a:lstStyle/>
          <a:p>
            <a:r>
              <a:rPr lang="en-US" sz="3700" dirty="0">
                <a:solidFill>
                  <a:srgbClr val="FFFF00"/>
                </a:solidFill>
              </a:rPr>
              <a:t>Coming soon</a:t>
            </a:r>
            <a:r>
              <a:rPr lang="en-US" sz="3700" dirty="0">
                <a:solidFill>
                  <a:schemeClr val="bg1"/>
                </a:solidFill>
              </a:rPr>
              <a:t>?</a:t>
            </a:r>
            <a:r>
              <a:rPr lang="en-US" sz="3700" dirty="0">
                <a:solidFill>
                  <a:srgbClr val="FF0000"/>
                </a:solidFill>
              </a:rPr>
              <a:t>:</a:t>
            </a:r>
            <a:r>
              <a:rPr lang="en-US" sz="3700" dirty="0">
                <a:solidFill>
                  <a:schemeClr val="bg1"/>
                </a:solidFill>
              </a:rPr>
              <a:t> Karyn Edwards of Netflix</a:t>
            </a:r>
          </a:p>
        </p:txBody>
      </p:sp>
    </p:spTree>
    <p:extLst>
      <p:ext uri="{BB962C8B-B14F-4D97-AF65-F5344CB8AC3E}">
        <p14:creationId xmlns:p14="http://schemas.microsoft.com/office/powerpoint/2010/main" val="1213425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33FD7-3749-6942-8ACD-3AAB33E83DAD}"/>
              </a:ext>
            </a:extLst>
          </p:cNvPr>
          <p:cNvPicPr>
            <a:picLocks noChangeAspect="1"/>
          </p:cNvPicPr>
          <p:nvPr/>
        </p:nvPicPr>
        <p:blipFill>
          <a:blip r:embed="rId2"/>
          <a:stretch>
            <a:fillRect/>
          </a:stretch>
        </p:blipFill>
        <p:spPr>
          <a:xfrm>
            <a:off x="369065" y="636912"/>
            <a:ext cx="8405870" cy="4728302"/>
          </a:xfrm>
          <a:prstGeom prst="rect">
            <a:avLst/>
          </a:prstGeom>
        </p:spPr>
      </p:pic>
    </p:spTree>
    <p:extLst>
      <p:ext uri="{BB962C8B-B14F-4D97-AF65-F5344CB8AC3E}">
        <p14:creationId xmlns:p14="http://schemas.microsoft.com/office/powerpoint/2010/main" val="150030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F6F0CF5-CD4E-EA4E-8B84-2AB76B7BCB6B}"/>
              </a:ext>
            </a:extLst>
          </p:cNvPr>
          <p:cNvPicPr>
            <a:picLocks noChangeAspect="1"/>
          </p:cNvPicPr>
          <p:nvPr/>
        </p:nvPicPr>
        <p:blipFill>
          <a:blip r:embed="rId2"/>
          <a:stretch>
            <a:fillRect/>
          </a:stretch>
        </p:blipFill>
        <p:spPr>
          <a:xfrm>
            <a:off x="457200" y="581386"/>
            <a:ext cx="8229600" cy="4965686"/>
          </a:xfrm>
          <a:prstGeom prst="rect">
            <a:avLst/>
          </a:prstGeom>
        </p:spPr>
      </p:pic>
    </p:spTree>
    <p:extLst>
      <p:ext uri="{BB962C8B-B14F-4D97-AF65-F5344CB8AC3E}">
        <p14:creationId xmlns:p14="http://schemas.microsoft.com/office/powerpoint/2010/main" val="54090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990600"/>
            <a:ext cx="8229600" cy="4461918"/>
          </a:xfrm>
        </p:spPr>
        <p:txBody>
          <a:bodyPr>
            <a:normAutofit/>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a:t>
            </a:r>
          </a:p>
          <a:p>
            <a:pPr marL="0" indent="0" algn="ctr">
              <a:buNone/>
            </a:pPr>
            <a:r>
              <a:rPr lang="en-US" sz="8600" dirty="0">
                <a:solidFill>
                  <a:srgbClr val="FF0000"/>
                </a:solidFill>
                <a:latin typeface="American Typewriter"/>
                <a:cs typeface="American Typewriter"/>
              </a:rPr>
              <a:t>(</a:t>
            </a:r>
            <a:r>
              <a:rPr lang="en-US" sz="8600" dirty="0">
                <a:solidFill>
                  <a:srgbClr val="FFFF00"/>
                </a:solidFill>
                <a:latin typeface="American Typewriter"/>
                <a:cs typeface="American Typewriter"/>
              </a:rPr>
              <a:t>NFT</a:t>
            </a:r>
            <a:r>
              <a:rPr lang="en-US" sz="8600" dirty="0">
                <a:solidFill>
                  <a:srgbClr val="FF0000"/>
                </a:solidFill>
                <a:latin typeface="American Typewriter"/>
                <a:cs typeface="American Typewriter"/>
              </a:rPr>
              <a:t>*</a:t>
            </a:r>
            <a:r>
              <a:rPr lang="en-US" sz="8600" dirty="0">
                <a:solidFill>
                  <a:srgbClr val="FFFF00"/>
                </a:solidFill>
                <a:latin typeface="American Typewriter"/>
                <a:cs typeface="American Typewriter"/>
              </a:rPr>
              <a:t> Edition</a:t>
            </a:r>
            <a:r>
              <a:rPr lang="en-US" sz="8600" dirty="0">
                <a:solidFill>
                  <a:srgbClr val="FF0000"/>
                </a:solidFill>
                <a:latin typeface="American Typewriter"/>
                <a:cs typeface="American Typewriter"/>
              </a:rPr>
              <a:t>)</a:t>
            </a:r>
          </a:p>
          <a:p>
            <a:endParaRPr lang="en-US" dirty="0"/>
          </a:p>
        </p:txBody>
      </p:sp>
      <p:sp>
        <p:nvSpPr>
          <p:cNvPr id="2" name="TextBox 1">
            <a:extLst>
              <a:ext uri="{FF2B5EF4-FFF2-40B4-BE49-F238E27FC236}">
                <a16:creationId xmlns:a16="http://schemas.microsoft.com/office/drawing/2014/main" id="{4BD20E7E-20FA-9948-8876-579F2B85F07B}"/>
              </a:ext>
            </a:extLst>
          </p:cNvPr>
          <p:cNvSpPr txBox="1"/>
          <p:nvPr/>
        </p:nvSpPr>
        <p:spPr>
          <a:xfrm>
            <a:off x="5232400" y="5636567"/>
            <a:ext cx="3108928" cy="461665"/>
          </a:xfrm>
          <a:prstGeom prst="rect">
            <a:avLst/>
          </a:prstGeom>
          <a:noFill/>
        </p:spPr>
        <p:txBody>
          <a:bodyPr wrap="none" rtlCol="0">
            <a:spAutoFit/>
          </a:bodyPr>
          <a:lstStyle/>
          <a:p>
            <a:r>
              <a:rPr lang="en-US" sz="2400" dirty="0">
                <a:solidFill>
                  <a:srgbClr val="FF0000"/>
                </a:solidFill>
              </a:rPr>
              <a:t>*</a:t>
            </a:r>
            <a:r>
              <a:rPr lang="en-US" sz="2400" dirty="0" err="1">
                <a:solidFill>
                  <a:srgbClr val="FFFF00"/>
                </a:solidFill>
              </a:rPr>
              <a:t>N</a:t>
            </a:r>
            <a:r>
              <a:rPr lang="en-US" sz="2400" dirty="0" err="1">
                <a:solidFill>
                  <a:schemeClr val="bg1"/>
                </a:solidFill>
              </a:rPr>
              <a:t>on</a:t>
            </a:r>
            <a:r>
              <a:rPr lang="en-US" sz="2400" dirty="0" err="1">
                <a:solidFill>
                  <a:srgbClr val="FFFF00"/>
                </a:solidFill>
              </a:rPr>
              <a:t>F</a:t>
            </a:r>
            <a:r>
              <a:rPr lang="en-US" sz="2400" dirty="0" err="1">
                <a:solidFill>
                  <a:schemeClr val="bg1"/>
                </a:solidFill>
              </a:rPr>
              <a:t>ungible</a:t>
            </a:r>
            <a:r>
              <a:rPr lang="en-US" sz="2400" dirty="0">
                <a:solidFill>
                  <a:schemeClr val="bg1"/>
                </a:solidFill>
              </a:rPr>
              <a:t> </a:t>
            </a:r>
            <a:r>
              <a:rPr lang="en-US" sz="2400" dirty="0">
                <a:solidFill>
                  <a:srgbClr val="FFFF00"/>
                </a:solidFill>
              </a:rPr>
              <a:t>T</a:t>
            </a:r>
            <a:r>
              <a:rPr lang="en-US" sz="2400" dirty="0">
                <a:solidFill>
                  <a:schemeClr val="bg1"/>
                </a:solidFill>
              </a:rPr>
              <a:t>okens</a:t>
            </a:r>
          </a:p>
        </p:txBody>
      </p:sp>
    </p:spTree>
    <p:extLst>
      <p:ext uri="{BB962C8B-B14F-4D97-AF65-F5344CB8AC3E}">
        <p14:creationId xmlns:p14="http://schemas.microsoft.com/office/powerpoint/2010/main" val="1755338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9E40804-706C-3747-9D48-99A37072A8D3}"/>
              </a:ext>
            </a:extLst>
          </p:cNvPr>
          <p:cNvPicPr>
            <a:picLocks noChangeAspect="1"/>
          </p:cNvPicPr>
          <p:nvPr/>
        </p:nvPicPr>
        <p:blipFill>
          <a:blip r:embed="rId2"/>
          <a:stretch>
            <a:fillRect/>
          </a:stretch>
        </p:blipFill>
        <p:spPr>
          <a:xfrm>
            <a:off x="3234669" y="215900"/>
            <a:ext cx="2674661" cy="5600700"/>
          </a:xfrm>
          <a:prstGeom prst="rect">
            <a:avLst/>
          </a:prstGeom>
        </p:spPr>
      </p:pic>
    </p:spTree>
    <p:extLst>
      <p:ext uri="{BB962C8B-B14F-4D97-AF65-F5344CB8AC3E}">
        <p14:creationId xmlns:p14="http://schemas.microsoft.com/office/powerpoint/2010/main" val="292145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E508A55F-1F2C-1442-8FFD-B82FBD765393}"/>
              </a:ext>
            </a:extLst>
          </p:cNvPr>
          <p:cNvPicPr>
            <a:picLocks noChangeAspect="1"/>
          </p:cNvPicPr>
          <p:nvPr/>
        </p:nvPicPr>
        <p:blipFill>
          <a:blip r:embed="rId2"/>
          <a:stretch>
            <a:fillRect/>
          </a:stretch>
        </p:blipFill>
        <p:spPr>
          <a:xfrm>
            <a:off x="2703059" y="139700"/>
            <a:ext cx="3737881" cy="5664200"/>
          </a:xfrm>
          <a:prstGeom prst="rect">
            <a:avLst/>
          </a:prstGeom>
        </p:spPr>
      </p:pic>
    </p:spTree>
    <p:extLst>
      <p:ext uri="{BB962C8B-B14F-4D97-AF65-F5344CB8AC3E}">
        <p14:creationId xmlns:p14="http://schemas.microsoft.com/office/powerpoint/2010/main" val="1625978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01757DF-4571-384D-B604-20551AFD9E1A}"/>
              </a:ext>
            </a:extLst>
          </p:cNvPr>
          <p:cNvPicPr>
            <a:picLocks noChangeAspect="1"/>
          </p:cNvPicPr>
          <p:nvPr/>
        </p:nvPicPr>
        <p:blipFill>
          <a:blip r:embed="rId2"/>
          <a:stretch>
            <a:fillRect/>
          </a:stretch>
        </p:blipFill>
        <p:spPr>
          <a:xfrm>
            <a:off x="1792298" y="317500"/>
            <a:ext cx="5559404" cy="5416550"/>
          </a:xfrm>
          <a:prstGeom prst="rect">
            <a:avLst/>
          </a:prstGeom>
        </p:spPr>
      </p:pic>
    </p:spTree>
    <p:extLst>
      <p:ext uri="{BB962C8B-B14F-4D97-AF65-F5344CB8AC3E}">
        <p14:creationId xmlns:p14="http://schemas.microsoft.com/office/powerpoint/2010/main" val="2798731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application&#10;&#10;Description automatically generated">
            <a:extLst>
              <a:ext uri="{FF2B5EF4-FFF2-40B4-BE49-F238E27FC236}">
                <a16:creationId xmlns:a16="http://schemas.microsoft.com/office/drawing/2014/main" id="{BEFA28E9-703A-A146-977B-F9DC957C159F}"/>
              </a:ext>
            </a:extLst>
          </p:cNvPr>
          <p:cNvPicPr>
            <a:picLocks noChangeAspect="1"/>
          </p:cNvPicPr>
          <p:nvPr/>
        </p:nvPicPr>
        <p:blipFill>
          <a:blip r:embed="rId2"/>
          <a:stretch>
            <a:fillRect/>
          </a:stretch>
        </p:blipFill>
        <p:spPr>
          <a:xfrm>
            <a:off x="2009490" y="312233"/>
            <a:ext cx="5125020" cy="5423203"/>
          </a:xfrm>
          <a:prstGeom prst="rect">
            <a:avLst/>
          </a:prstGeom>
        </p:spPr>
      </p:pic>
    </p:spTree>
    <p:extLst>
      <p:ext uri="{BB962C8B-B14F-4D97-AF65-F5344CB8AC3E}">
        <p14:creationId xmlns:p14="http://schemas.microsoft.com/office/powerpoint/2010/main" val="3534974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82BB100-2ECB-9346-B2CA-941DF14AE0E7}"/>
              </a:ext>
            </a:extLst>
          </p:cNvPr>
          <p:cNvPicPr>
            <a:picLocks noChangeAspect="1"/>
          </p:cNvPicPr>
          <p:nvPr/>
        </p:nvPicPr>
        <p:blipFill>
          <a:blip r:embed="rId2"/>
          <a:stretch>
            <a:fillRect/>
          </a:stretch>
        </p:blipFill>
        <p:spPr>
          <a:xfrm>
            <a:off x="437739" y="1014762"/>
            <a:ext cx="8268522" cy="4056256"/>
          </a:xfrm>
          <a:prstGeom prst="rect">
            <a:avLst/>
          </a:prstGeom>
        </p:spPr>
      </p:pic>
    </p:spTree>
    <p:extLst>
      <p:ext uri="{BB962C8B-B14F-4D97-AF65-F5344CB8AC3E}">
        <p14:creationId xmlns:p14="http://schemas.microsoft.com/office/powerpoint/2010/main" val="1382687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81E161E2-5FB7-8841-AF53-C7FCC142648A}"/>
              </a:ext>
            </a:extLst>
          </p:cNvPr>
          <p:cNvPicPr>
            <a:picLocks noChangeAspect="1"/>
          </p:cNvPicPr>
          <p:nvPr/>
        </p:nvPicPr>
        <p:blipFill>
          <a:blip r:embed="rId2"/>
          <a:stretch>
            <a:fillRect/>
          </a:stretch>
        </p:blipFill>
        <p:spPr>
          <a:xfrm>
            <a:off x="1936846" y="139700"/>
            <a:ext cx="5270308" cy="5702300"/>
          </a:xfrm>
          <a:prstGeom prst="rect">
            <a:avLst/>
          </a:prstGeom>
        </p:spPr>
      </p:pic>
    </p:spTree>
    <p:extLst>
      <p:ext uri="{BB962C8B-B14F-4D97-AF65-F5344CB8AC3E}">
        <p14:creationId xmlns:p14="http://schemas.microsoft.com/office/powerpoint/2010/main" val="2905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09BDDC-2B91-3340-9DA6-B0CC3F79FD12}"/>
              </a:ext>
            </a:extLst>
          </p:cNvPr>
          <p:cNvSpPr>
            <a:spLocks noGrp="1"/>
          </p:cNvSpPr>
          <p:nvPr>
            <p:ph type="title"/>
          </p:nvPr>
        </p:nvSpPr>
        <p:spPr/>
        <p:txBody>
          <a:bodyPr/>
          <a:lstStyle/>
          <a:p>
            <a:pPr algn="ctr"/>
            <a:r>
              <a:rPr lang="en-US" dirty="0">
                <a:solidFill>
                  <a:srgbClr val="FFFF00"/>
                </a:solidFill>
              </a:rPr>
              <a:t>The </a:t>
            </a:r>
            <a:r>
              <a:rPr lang="en-US" dirty="0">
                <a:solidFill>
                  <a:srgbClr val="FF0000"/>
                </a:solidFill>
              </a:rPr>
              <a:t>draft</a:t>
            </a:r>
            <a:r>
              <a:rPr lang="en-US" dirty="0">
                <a:solidFill>
                  <a:srgbClr val="FFFF00"/>
                </a:solidFill>
              </a:rPr>
              <a:t> slides</a:t>
            </a:r>
          </a:p>
        </p:txBody>
      </p:sp>
      <p:pic>
        <p:nvPicPr>
          <p:cNvPr id="3" name="Picture 2" descr="Text&#10;&#10;Description automatically generated with low confidence">
            <a:extLst>
              <a:ext uri="{FF2B5EF4-FFF2-40B4-BE49-F238E27FC236}">
                <a16:creationId xmlns:a16="http://schemas.microsoft.com/office/drawing/2014/main" id="{1A42034E-1726-C342-A657-921959799310}"/>
              </a:ext>
            </a:extLst>
          </p:cNvPr>
          <p:cNvPicPr>
            <a:picLocks noChangeAspect="1"/>
          </p:cNvPicPr>
          <p:nvPr/>
        </p:nvPicPr>
        <p:blipFill>
          <a:blip r:embed="rId2"/>
          <a:stretch>
            <a:fillRect/>
          </a:stretch>
        </p:blipFill>
        <p:spPr>
          <a:xfrm>
            <a:off x="3492500" y="2324100"/>
            <a:ext cx="2159000" cy="2209800"/>
          </a:xfrm>
          <a:prstGeom prst="rect">
            <a:avLst/>
          </a:prstGeom>
        </p:spPr>
      </p:pic>
      <p:sp>
        <p:nvSpPr>
          <p:cNvPr id="5" name="TextBox 4">
            <a:extLst>
              <a:ext uri="{FF2B5EF4-FFF2-40B4-BE49-F238E27FC236}">
                <a16:creationId xmlns:a16="http://schemas.microsoft.com/office/drawing/2014/main" id="{2AFC5D96-7904-3444-A1DC-C3B4BEBD7E5B}"/>
              </a:ext>
            </a:extLst>
          </p:cNvPr>
          <p:cNvSpPr txBox="1"/>
          <p:nvPr/>
        </p:nvSpPr>
        <p:spPr>
          <a:xfrm>
            <a:off x="3812818" y="4992130"/>
            <a:ext cx="1518364" cy="369332"/>
          </a:xfrm>
          <a:prstGeom prst="rect">
            <a:avLst/>
          </a:prstGeom>
          <a:noFill/>
        </p:spPr>
        <p:txBody>
          <a:bodyPr wrap="none" rtlCol="0">
            <a:spAutoFit/>
          </a:bodyPr>
          <a:lstStyle/>
          <a:p>
            <a:r>
              <a:rPr lang="en-US" dirty="0">
                <a:solidFill>
                  <a:schemeClr val="bg2">
                    <a:lumMod val="90000"/>
                  </a:schemeClr>
                </a:solidFill>
              </a:rPr>
              <a:t>UBC Canvas</a:t>
            </a:r>
          </a:p>
        </p:txBody>
      </p:sp>
    </p:spTree>
    <p:extLst>
      <p:ext uri="{BB962C8B-B14F-4D97-AF65-F5344CB8AC3E}">
        <p14:creationId xmlns:p14="http://schemas.microsoft.com/office/powerpoint/2010/main" val="3111480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C55EE54-AABB-1D46-8144-14491C7BE3B3}"/>
              </a:ext>
            </a:extLst>
          </p:cNvPr>
          <p:cNvPicPr>
            <a:picLocks noChangeAspect="1"/>
          </p:cNvPicPr>
          <p:nvPr/>
        </p:nvPicPr>
        <p:blipFill>
          <a:blip r:embed="rId2"/>
          <a:stretch>
            <a:fillRect/>
          </a:stretch>
        </p:blipFill>
        <p:spPr>
          <a:xfrm>
            <a:off x="2447884" y="190500"/>
            <a:ext cx="4248232" cy="5499100"/>
          </a:xfrm>
          <a:prstGeom prst="rect">
            <a:avLst/>
          </a:prstGeom>
        </p:spPr>
      </p:pic>
    </p:spTree>
    <p:extLst>
      <p:ext uri="{BB962C8B-B14F-4D97-AF65-F5344CB8AC3E}">
        <p14:creationId xmlns:p14="http://schemas.microsoft.com/office/powerpoint/2010/main" val="21144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FEF0A50-0A22-5E4E-A601-6848FFDC9E44}"/>
              </a:ext>
            </a:extLst>
          </p:cNvPr>
          <p:cNvPicPr>
            <a:picLocks noChangeAspect="1"/>
          </p:cNvPicPr>
          <p:nvPr/>
        </p:nvPicPr>
        <p:blipFill>
          <a:blip r:embed="rId2"/>
          <a:stretch>
            <a:fillRect/>
          </a:stretch>
        </p:blipFill>
        <p:spPr>
          <a:xfrm>
            <a:off x="1486900" y="317500"/>
            <a:ext cx="6170199" cy="5308249"/>
          </a:xfrm>
          <a:prstGeom prst="rect">
            <a:avLst/>
          </a:prstGeom>
        </p:spPr>
      </p:pic>
    </p:spTree>
    <p:extLst>
      <p:ext uri="{BB962C8B-B14F-4D97-AF65-F5344CB8AC3E}">
        <p14:creationId xmlns:p14="http://schemas.microsoft.com/office/powerpoint/2010/main" val="2806903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229C104-BC9E-904C-B835-9B081420741F}"/>
              </a:ext>
            </a:extLst>
          </p:cNvPr>
          <p:cNvPicPr>
            <a:picLocks noChangeAspect="1"/>
          </p:cNvPicPr>
          <p:nvPr/>
        </p:nvPicPr>
        <p:blipFill>
          <a:blip r:embed="rId2"/>
          <a:stretch>
            <a:fillRect/>
          </a:stretch>
        </p:blipFill>
        <p:spPr>
          <a:xfrm>
            <a:off x="2085512" y="177800"/>
            <a:ext cx="4972975" cy="5600700"/>
          </a:xfrm>
          <a:prstGeom prst="rect">
            <a:avLst/>
          </a:prstGeom>
        </p:spPr>
      </p:pic>
    </p:spTree>
    <p:extLst>
      <p:ext uri="{BB962C8B-B14F-4D97-AF65-F5344CB8AC3E}">
        <p14:creationId xmlns:p14="http://schemas.microsoft.com/office/powerpoint/2010/main" val="592358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D6132D55-BDED-5F45-93C5-D6B4FFFD8DA7}"/>
              </a:ext>
            </a:extLst>
          </p:cNvPr>
          <p:cNvPicPr>
            <a:picLocks noChangeAspect="1"/>
          </p:cNvPicPr>
          <p:nvPr/>
        </p:nvPicPr>
        <p:blipFill>
          <a:blip r:embed="rId2"/>
          <a:stretch>
            <a:fillRect/>
          </a:stretch>
        </p:blipFill>
        <p:spPr>
          <a:xfrm>
            <a:off x="2670670" y="228600"/>
            <a:ext cx="3802659" cy="5567221"/>
          </a:xfrm>
          <a:prstGeom prst="rect">
            <a:avLst/>
          </a:prstGeom>
        </p:spPr>
      </p:pic>
    </p:spTree>
    <p:extLst>
      <p:ext uri="{BB962C8B-B14F-4D97-AF65-F5344CB8AC3E}">
        <p14:creationId xmlns:p14="http://schemas.microsoft.com/office/powerpoint/2010/main" val="700197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C351D55-51BC-0E49-A262-161BE6F0BD88}"/>
              </a:ext>
            </a:extLst>
          </p:cNvPr>
          <p:cNvPicPr>
            <a:picLocks noChangeAspect="1"/>
          </p:cNvPicPr>
          <p:nvPr/>
        </p:nvPicPr>
        <p:blipFill>
          <a:blip r:embed="rId2"/>
          <a:stretch>
            <a:fillRect/>
          </a:stretch>
        </p:blipFill>
        <p:spPr>
          <a:xfrm>
            <a:off x="2171662" y="292100"/>
            <a:ext cx="4800675" cy="5423223"/>
          </a:xfrm>
          <a:prstGeom prst="rect">
            <a:avLst/>
          </a:prstGeom>
        </p:spPr>
      </p:pic>
    </p:spTree>
    <p:extLst>
      <p:ext uri="{BB962C8B-B14F-4D97-AF65-F5344CB8AC3E}">
        <p14:creationId xmlns:p14="http://schemas.microsoft.com/office/powerpoint/2010/main" val="4214455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21C231F6-016F-304F-A649-22989DDEAA50}"/>
              </a:ext>
            </a:extLst>
          </p:cNvPr>
          <p:cNvPicPr>
            <a:picLocks noChangeAspect="1"/>
          </p:cNvPicPr>
          <p:nvPr/>
        </p:nvPicPr>
        <p:blipFill>
          <a:blip r:embed="rId2"/>
          <a:stretch>
            <a:fillRect/>
          </a:stretch>
        </p:blipFill>
        <p:spPr>
          <a:xfrm>
            <a:off x="2203231" y="381000"/>
            <a:ext cx="4737538" cy="5306856"/>
          </a:xfrm>
          <a:prstGeom prst="rect">
            <a:avLst/>
          </a:prstGeom>
        </p:spPr>
      </p:pic>
    </p:spTree>
    <p:extLst>
      <p:ext uri="{BB962C8B-B14F-4D97-AF65-F5344CB8AC3E}">
        <p14:creationId xmlns:p14="http://schemas.microsoft.com/office/powerpoint/2010/main" val="1721364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936A715-89C1-694C-BBDA-08E7B72F7197}"/>
              </a:ext>
            </a:extLst>
          </p:cNvPr>
          <p:cNvPicPr>
            <a:picLocks noChangeAspect="1"/>
          </p:cNvPicPr>
          <p:nvPr/>
        </p:nvPicPr>
        <p:blipFill>
          <a:blip r:embed="rId2"/>
          <a:stretch>
            <a:fillRect/>
          </a:stretch>
        </p:blipFill>
        <p:spPr>
          <a:xfrm>
            <a:off x="244475" y="812176"/>
            <a:ext cx="8655050" cy="4794873"/>
          </a:xfrm>
          <a:prstGeom prst="rect">
            <a:avLst/>
          </a:prstGeom>
        </p:spPr>
      </p:pic>
    </p:spTree>
    <p:extLst>
      <p:ext uri="{BB962C8B-B14F-4D97-AF65-F5344CB8AC3E}">
        <p14:creationId xmlns:p14="http://schemas.microsoft.com/office/powerpoint/2010/main" val="1089556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4167305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701359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668162"/>
            <a:ext cx="8229600" cy="4245749"/>
          </a:xfrm>
        </p:spPr>
        <p:txBody>
          <a:bodyPr/>
          <a:lstStyle/>
          <a:p>
            <a:pPr marL="0" indent="0" algn="ctr">
              <a:buNone/>
            </a:pPr>
            <a:r>
              <a:rPr lang="en-US" sz="9600" dirty="0">
                <a:solidFill>
                  <a:srgbClr val="FFFF00"/>
                </a:solidFill>
                <a:latin typeface="American Typewriter"/>
                <a:cs typeface="American Typewriter"/>
              </a:rPr>
              <a:t>Your</a:t>
            </a:r>
            <a:r>
              <a:rPr lang="en-US" sz="9600" dirty="0">
                <a:solidFill>
                  <a:schemeClr val="bg1"/>
                </a:solidFill>
                <a:latin typeface="American Typewriter"/>
                <a:cs typeface="American Typewriter"/>
              </a:rPr>
              <a:t> News of the Week </a:t>
            </a:r>
            <a:endParaRPr lang="en-US" sz="9600" dirty="0">
              <a:solidFill>
                <a:srgbClr val="FF0000"/>
              </a:solidFill>
              <a:latin typeface="American Typewriter"/>
              <a:cs typeface="American Typewriter"/>
            </a:endParaRPr>
          </a:p>
          <a:p>
            <a:endParaRPr lang="en-US" dirty="0"/>
          </a:p>
        </p:txBody>
      </p:sp>
      <p:pic>
        <p:nvPicPr>
          <p:cNvPr id="4" name="Picture 3">
            <a:extLst>
              <a:ext uri="{FF2B5EF4-FFF2-40B4-BE49-F238E27FC236}">
                <a16:creationId xmlns:a16="http://schemas.microsoft.com/office/drawing/2014/main" id="{8C7E2D55-CB09-EE4B-B8BE-F75C59F0602B}"/>
              </a:ext>
            </a:extLst>
          </p:cNvPr>
          <p:cNvPicPr>
            <a:picLocks noChangeAspect="1"/>
          </p:cNvPicPr>
          <p:nvPr/>
        </p:nvPicPr>
        <p:blipFill>
          <a:blip r:embed="rId2"/>
          <a:stretch>
            <a:fillRect/>
          </a:stretch>
        </p:blipFill>
        <p:spPr>
          <a:xfrm>
            <a:off x="6521596" y="4620272"/>
            <a:ext cx="1016025" cy="1057590"/>
          </a:xfrm>
          <a:prstGeom prst="rect">
            <a:avLst/>
          </a:prstGeom>
        </p:spPr>
      </p:pic>
      <p:pic>
        <p:nvPicPr>
          <p:cNvPr id="5" name="Picture 4">
            <a:extLst>
              <a:ext uri="{FF2B5EF4-FFF2-40B4-BE49-F238E27FC236}">
                <a16:creationId xmlns:a16="http://schemas.microsoft.com/office/drawing/2014/main" id="{F1D20889-6F05-A141-B3A3-6EF8B7347D73}"/>
              </a:ext>
            </a:extLst>
          </p:cNvPr>
          <p:cNvPicPr>
            <a:picLocks noChangeAspect="1"/>
          </p:cNvPicPr>
          <p:nvPr/>
        </p:nvPicPr>
        <p:blipFill>
          <a:blip r:embed="rId2"/>
          <a:stretch>
            <a:fillRect/>
          </a:stretch>
        </p:blipFill>
        <p:spPr>
          <a:xfrm>
            <a:off x="4063988" y="4620272"/>
            <a:ext cx="1016025" cy="1057590"/>
          </a:xfrm>
          <a:prstGeom prst="rect">
            <a:avLst/>
          </a:prstGeom>
        </p:spPr>
      </p:pic>
      <p:pic>
        <p:nvPicPr>
          <p:cNvPr id="6" name="Picture 5">
            <a:extLst>
              <a:ext uri="{FF2B5EF4-FFF2-40B4-BE49-F238E27FC236}">
                <a16:creationId xmlns:a16="http://schemas.microsoft.com/office/drawing/2014/main" id="{E09CF479-F71E-3649-8C9B-6CDD1CACAE3C}"/>
              </a:ext>
            </a:extLst>
          </p:cNvPr>
          <p:cNvPicPr>
            <a:picLocks noChangeAspect="1"/>
          </p:cNvPicPr>
          <p:nvPr/>
        </p:nvPicPr>
        <p:blipFill>
          <a:blip r:embed="rId2"/>
          <a:stretch>
            <a:fillRect/>
          </a:stretch>
        </p:blipFill>
        <p:spPr>
          <a:xfrm>
            <a:off x="1606380" y="4620272"/>
            <a:ext cx="1016025" cy="1057590"/>
          </a:xfrm>
          <a:prstGeom prst="rect">
            <a:avLst/>
          </a:prstGeom>
        </p:spPr>
      </p:pic>
    </p:spTree>
    <p:extLst>
      <p:ext uri="{BB962C8B-B14F-4D97-AF65-F5344CB8AC3E}">
        <p14:creationId xmlns:p14="http://schemas.microsoft.com/office/powerpoint/2010/main" val="3013314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51641" y="2186152"/>
            <a:ext cx="7893269" cy="3539981"/>
          </a:xfrm>
        </p:spPr>
        <p:txBody>
          <a:bodyPr>
            <a:normAutofit/>
          </a:bodyPr>
          <a:lstStyle/>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9600" dirty="0"/>
          </a:p>
        </p:txBody>
      </p:sp>
    </p:spTree>
    <p:extLst>
      <p:ext uri="{BB962C8B-B14F-4D97-AF65-F5344CB8AC3E}">
        <p14:creationId xmlns:p14="http://schemas.microsoft.com/office/powerpoint/2010/main" val="77299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32642CB6-E20B-5D4C-9E90-5FDABFFCE2EC}"/>
              </a:ext>
            </a:extLst>
          </p:cNvPr>
          <p:cNvPicPr>
            <a:picLocks noChangeAspect="1"/>
          </p:cNvPicPr>
          <p:nvPr/>
        </p:nvPicPr>
        <p:blipFill>
          <a:blip r:embed="rId2"/>
          <a:stretch>
            <a:fillRect/>
          </a:stretch>
        </p:blipFill>
        <p:spPr>
          <a:xfrm>
            <a:off x="444500" y="1460500"/>
            <a:ext cx="8255000" cy="3937000"/>
          </a:xfrm>
          <a:prstGeom prst="rect">
            <a:avLst/>
          </a:prstGeom>
        </p:spPr>
      </p:pic>
    </p:spTree>
    <p:extLst>
      <p:ext uri="{BB962C8B-B14F-4D97-AF65-F5344CB8AC3E}">
        <p14:creationId xmlns:p14="http://schemas.microsoft.com/office/powerpoint/2010/main" val="714139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letter&#10;&#10;Description automatically generated">
            <a:extLst>
              <a:ext uri="{FF2B5EF4-FFF2-40B4-BE49-F238E27FC236}">
                <a16:creationId xmlns:a16="http://schemas.microsoft.com/office/drawing/2014/main" id="{CEC84638-7D42-5945-8F3D-FA2203F61CD8}"/>
              </a:ext>
            </a:extLst>
          </p:cNvPr>
          <p:cNvPicPr>
            <a:picLocks noChangeAspect="1"/>
          </p:cNvPicPr>
          <p:nvPr/>
        </p:nvPicPr>
        <p:blipFill>
          <a:blip r:embed="rId2"/>
          <a:stretch>
            <a:fillRect/>
          </a:stretch>
        </p:blipFill>
        <p:spPr>
          <a:xfrm>
            <a:off x="579863" y="591007"/>
            <a:ext cx="7984273" cy="4840156"/>
          </a:xfrm>
          <a:prstGeom prst="rect">
            <a:avLst/>
          </a:prstGeom>
        </p:spPr>
      </p:pic>
    </p:spTree>
    <p:extLst>
      <p:ext uri="{BB962C8B-B14F-4D97-AF65-F5344CB8AC3E}">
        <p14:creationId xmlns:p14="http://schemas.microsoft.com/office/powerpoint/2010/main" val="96511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8028DCC8-5A6F-8A41-B694-B7E0E4C1C1EC}"/>
              </a:ext>
            </a:extLst>
          </p:cNvPr>
          <p:cNvPicPr>
            <a:picLocks noChangeAspect="1"/>
          </p:cNvPicPr>
          <p:nvPr/>
        </p:nvPicPr>
        <p:blipFill>
          <a:blip r:embed="rId2"/>
          <a:stretch>
            <a:fillRect/>
          </a:stretch>
        </p:blipFill>
        <p:spPr>
          <a:xfrm>
            <a:off x="596900" y="1564268"/>
            <a:ext cx="7950200" cy="3149600"/>
          </a:xfrm>
          <a:prstGeom prst="rect">
            <a:avLst/>
          </a:prstGeom>
        </p:spPr>
      </p:pic>
    </p:spTree>
    <p:extLst>
      <p:ext uri="{BB962C8B-B14F-4D97-AF65-F5344CB8AC3E}">
        <p14:creationId xmlns:p14="http://schemas.microsoft.com/office/powerpoint/2010/main" val="1474589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 email&#10;&#10;Description automatically generated">
            <a:extLst>
              <a:ext uri="{FF2B5EF4-FFF2-40B4-BE49-F238E27FC236}">
                <a16:creationId xmlns:a16="http://schemas.microsoft.com/office/drawing/2014/main" id="{DD89C88E-6C9E-8B49-879C-E20E4F3FB506}"/>
              </a:ext>
            </a:extLst>
          </p:cNvPr>
          <p:cNvPicPr>
            <a:picLocks noChangeAspect="1"/>
          </p:cNvPicPr>
          <p:nvPr/>
        </p:nvPicPr>
        <p:blipFill>
          <a:blip r:embed="rId2"/>
          <a:stretch>
            <a:fillRect/>
          </a:stretch>
        </p:blipFill>
        <p:spPr>
          <a:xfrm>
            <a:off x="1276350" y="2057400"/>
            <a:ext cx="6591300" cy="2743200"/>
          </a:xfrm>
          <a:prstGeom prst="rect">
            <a:avLst/>
          </a:prstGeom>
        </p:spPr>
      </p:pic>
    </p:spTree>
    <p:extLst>
      <p:ext uri="{BB962C8B-B14F-4D97-AF65-F5344CB8AC3E}">
        <p14:creationId xmlns:p14="http://schemas.microsoft.com/office/powerpoint/2010/main" val="4198059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593EC80-E6EA-6943-9950-3AFB3DAF87C1}"/>
              </a:ext>
            </a:extLst>
          </p:cNvPr>
          <p:cNvPicPr>
            <a:picLocks noChangeAspect="1"/>
          </p:cNvPicPr>
          <p:nvPr/>
        </p:nvPicPr>
        <p:blipFill>
          <a:blip r:embed="rId2"/>
          <a:stretch>
            <a:fillRect/>
          </a:stretch>
        </p:blipFill>
        <p:spPr>
          <a:xfrm>
            <a:off x="438150" y="762155"/>
            <a:ext cx="8267700" cy="4508500"/>
          </a:xfrm>
          <a:prstGeom prst="rect">
            <a:avLst/>
          </a:prstGeom>
        </p:spPr>
      </p:pic>
    </p:spTree>
    <p:extLst>
      <p:ext uri="{BB962C8B-B14F-4D97-AF65-F5344CB8AC3E}">
        <p14:creationId xmlns:p14="http://schemas.microsoft.com/office/powerpoint/2010/main" val="1462508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040DCA1-38F4-FD4C-A978-4E180B3C444C}"/>
              </a:ext>
            </a:extLst>
          </p:cNvPr>
          <p:cNvPicPr>
            <a:picLocks noChangeAspect="1"/>
          </p:cNvPicPr>
          <p:nvPr/>
        </p:nvPicPr>
        <p:blipFill>
          <a:blip r:embed="rId2"/>
          <a:stretch>
            <a:fillRect/>
          </a:stretch>
        </p:blipFill>
        <p:spPr>
          <a:xfrm>
            <a:off x="2014952" y="267629"/>
            <a:ext cx="5114096" cy="5508702"/>
          </a:xfrm>
          <a:prstGeom prst="rect">
            <a:avLst/>
          </a:prstGeom>
        </p:spPr>
      </p:pic>
    </p:spTree>
    <p:extLst>
      <p:ext uri="{BB962C8B-B14F-4D97-AF65-F5344CB8AC3E}">
        <p14:creationId xmlns:p14="http://schemas.microsoft.com/office/powerpoint/2010/main" val="443239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application, letter&#10;&#10;Description automatically generated">
            <a:extLst>
              <a:ext uri="{FF2B5EF4-FFF2-40B4-BE49-F238E27FC236}">
                <a16:creationId xmlns:a16="http://schemas.microsoft.com/office/drawing/2014/main" id="{4195E6F2-422B-294A-A8B6-BE9997EE664C}"/>
              </a:ext>
            </a:extLst>
          </p:cNvPr>
          <p:cNvPicPr>
            <a:picLocks noChangeAspect="1"/>
          </p:cNvPicPr>
          <p:nvPr/>
        </p:nvPicPr>
        <p:blipFill>
          <a:blip r:embed="rId2"/>
          <a:stretch>
            <a:fillRect/>
          </a:stretch>
        </p:blipFill>
        <p:spPr>
          <a:xfrm>
            <a:off x="431800" y="770208"/>
            <a:ext cx="8280400" cy="4559300"/>
          </a:xfrm>
          <a:prstGeom prst="rect">
            <a:avLst/>
          </a:prstGeom>
        </p:spPr>
      </p:pic>
    </p:spTree>
    <p:extLst>
      <p:ext uri="{BB962C8B-B14F-4D97-AF65-F5344CB8AC3E}">
        <p14:creationId xmlns:p14="http://schemas.microsoft.com/office/powerpoint/2010/main" val="2719250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416492"/>
            <a:ext cx="8229600" cy="4245749"/>
          </a:xfrm>
        </p:spPr>
        <p:txBody>
          <a:bodyPr/>
          <a:lstStyle/>
          <a:p>
            <a:pPr marL="0" indent="0" algn="ctr">
              <a:buNone/>
            </a:pPr>
            <a:r>
              <a:rPr lang="en-US" sz="8000" dirty="0">
                <a:solidFill>
                  <a:srgbClr val="FFFF00"/>
                </a:solidFill>
                <a:latin typeface="American Typewriter"/>
                <a:cs typeface="American Typewriter"/>
              </a:rPr>
              <a:t>Your</a:t>
            </a:r>
            <a:r>
              <a:rPr lang="en-US" sz="8000" dirty="0">
                <a:solidFill>
                  <a:schemeClr val="bg1"/>
                </a:solidFill>
                <a:latin typeface="American Typewriter"/>
                <a:cs typeface="American Typewriter"/>
              </a:rPr>
              <a:t> Presentations </a:t>
            </a:r>
            <a:endParaRPr lang="en-US" sz="8000" dirty="0">
              <a:solidFill>
                <a:srgbClr val="FF0000"/>
              </a:solidFill>
              <a:latin typeface="American Typewriter"/>
              <a:cs typeface="American Typewriter"/>
            </a:endParaRPr>
          </a:p>
          <a:p>
            <a:endParaRPr lang="en-US" dirty="0"/>
          </a:p>
        </p:txBody>
      </p:sp>
      <p:pic>
        <p:nvPicPr>
          <p:cNvPr id="4" name="Picture 3">
            <a:extLst>
              <a:ext uri="{FF2B5EF4-FFF2-40B4-BE49-F238E27FC236}">
                <a16:creationId xmlns:a16="http://schemas.microsoft.com/office/drawing/2014/main" id="{8C7E2D55-CB09-EE4B-B8BE-F75C59F0602B}"/>
              </a:ext>
            </a:extLst>
          </p:cNvPr>
          <p:cNvPicPr>
            <a:picLocks noChangeAspect="1"/>
          </p:cNvPicPr>
          <p:nvPr/>
        </p:nvPicPr>
        <p:blipFill>
          <a:blip r:embed="rId2"/>
          <a:stretch>
            <a:fillRect/>
          </a:stretch>
        </p:blipFill>
        <p:spPr>
          <a:xfrm>
            <a:off x="6521596" y="3950427"/>
            <a:ext cx="1016025" cy="1057590"/>
          </a:xfrm>
          <a:prstGeom prst="rect">
            <a:avLst/>
          </a:prstGeom>
        </p:spPr>
      </p:pic>
      <p:pic>
        <p:nvPicPr>
          <p:cNvPr id="5" name="Picture 4">
            <a:extLst>
              <a:ext uri="{FF2B5EF4-FFF2-40B4-BE49-F238E27FC236}">
                <a16:creationId xmlns:a16="http://schemas.microsoft.com/office/drawing/2014/main" id="{F1D20889-6F05-A141-B3A3-6EF8B7347D73}"/>
              </a:ext>
            </a:extLst>
          </p:cNvPr>
          <p:cNvPicPr>
            <a:picLocks noChangeAspect="1"/>
          </p:cNvPicPr>
          <p:nvPr/>
        </p:nvPicPr>
        <p:blipFill>
          <a:blip r:embed="rId2"/>
          <a:stretch>
            <a:fillRect/>
          </a:stretch>
        </p:blipFill>
        <p:spPr>
          <a:xfrm>
            <a:off x="4063987" y="3950427"/>
            <a:ext cx="1016025" cy="1057590"/>
          </a:xfrm>
          <a:prstGeom prst="rect">
            <a:avLst/>
          </a:prstGeom>
        </p:spPr>
      </p:pic>
      <p:pic>
        <p:nvPicPr>
          <p:cNvPr id="6" name="Picture 5">
            <a:extLst>
              <a:ext uri="{FF2B5EF4-FFF2-40B4-BE49-F238E27FC236}">
                <a16:creationId xmlns:a16="http://schemas.microsoft.com/office/drawing/2014/main" id="{E09CF479-F71E-3649-8C9B-6CDD1CACAE3C}"/>
              </a:ext>
            </a:extLst>
          </p:cNvPr>
          <p:cNvPicPr>
            <a:picLocks noChangeAspect="1"/>
          </p:cNvPicPr>
          <p:nvPr/>
        </p:nvPicPr>
        <p:blipFill>
          <a:blip r:embed="rId2"/>
          <a:stretch>
            <a:fillRect/>
          </a:stretch>
        </p:blipFill>
        <p:spPr>
          <a:xfrm>
            <a:off x="1606379" y="3950427"/>
            <a:ext cx="1016025" cy="1057590"/>
          </a:xfrm>
          <a:prstGeom prst="rect">
            <a:avLst/>
          </a:prstGeom>
        </p:spPr>
      </p:pic>
    </p:spTree>
    <p:extLst>
      <p:ext uri="{BB962C8B-B14F-4D97-AF65-F5344CB8AC3E}">
        <p14:creationId xmlns:p14="http://schemas.microsoft.com/office/powerpoint/2010/main" val="143721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59CD8AA2-5721-FF49-868A-CD62DC09A358}"/>
              </a:ext>
            </a:extLst>
          </p:cNvPr>
          <p:cNvPicPr>
            <a:picLocks noChangeAspect="1"/>
          </p:cNvPicPr>
          <p:nvPr/>
        </p:nvPicPr>
        <p:blipFill>
          <a:blip r:embed="rId2"/>
          <a:stretch>
            <a:fillRect/>
          </a:stretch>
        </p:blipFill>
        <p:spPr>
          <a:xfrm>
            <a:off x="165100" y="1485900"/>
            <a:ext cx="8813800" cy="3886200"/>
          </a:xfrm>
          <a:prstGeom prst="rect">
            <a:avLst/>
          </a:prstGeom>
        </p:spPr>
      </p:pic>
    </p:spTree>
    <p:extLst>
      <p:ext uri="{BB962C8B-B14F-4D97-AF65-F5344CB8AC3E}">
        <p14:creationId xmlns:p14="http://schemas.microsoft.com/office/powerpoint/2010/main" val="3357691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8654DD0-FB77-1144-883C-50F156A92B92}"/>
              </a:ext>
            </a:extLst>
          </p:cNvPr>
          <p:cNvPicPr>
            <a:picLocks noChangeAspect="1"/>
          </p:cNvPicPr>
          <p:nvPr/>
        </p:nvPicPr>
        <p:blipFill>
          <a:blip r:embed="rId2"/>
          <a:stretch>
            <a:fillRect/>
          </a:stretch>
        </p:blipFill>
        <p:spPr>
          <a:xfrm>
            <a:off x="165100" y="1955800"/>
            <a:ext cx="8813800" cy="2946400"/>
          </a:xfrm>
          <a:prstGeom prst="rect">
            <a:avLst/>
          </a:prstGeom>
        </p:spPr>
      </p:pic>
    </p:spTree>
    <p:extLst>
      <p:ext uri="{BB962C8B-B14F-4D97-AF65-F5344CB8AC3E}">
        <p14:creationId xmlns:p14="http://schemas.microsoft.com/office/powerpoint/2010/main" val="2479727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9575-FD85-1B4E-8C17-BAD8BCBC53C0}"/>
              </a:ext>
            </a:extLst>
          </p:cNvPr>
          <p:cNvSpPr>
            <a:spLocks noGrp="1"/>
          </p:cNvSpPr>
          <p:nvPr>
            <p:ph type="title"/>
          </p:nvPr>
        </p:nvSpPr>
        <p:spPr/>
        <p:txBody>
          <a:bodyPr>
            <a:normAutofit/>
          </a:bodyPr>
          <a:lstStyle/>
          <a:p>
            <a:pPr algn="ctr"/>
            <a:r>
              <a:rPr lang="en-US" dirty="0">
                <a:solidFill>
                  <a:srgbClr val="FFFF00"/>
                </a:solidFill>
              </a:rPr>
              <a:t>This is our last class of the semester</a:t>
            </a:r>
            <a:r>
              <a:rPr lang="en-US" dirty="0">
                <a:solidFill>
                  <a:schemeClr val="bg1"/>
                </a:solidFill>
              </a:rPr>
              <a:t>…</a:t>
            </a:r>
          </a:p>
        </p:txBody>
      </p:sp>
      <p:sp>
        <p:nvSpPr>
          <p:cNvPr id="3" name="Content Placeholder 2">
            <a:extLst>
              <a:ext uri="{FF2B5EF4-FFF2-40B4-BE49-F238E27FC236}">
                <a16:creationId xmlns:a16="http://schemas.microsoft.com/office/drawing/2014/main" id="{023C5D11-0446-0B4E-B104-ADB6240EBD7E}"/>
              </a:ext>
            </a:extLst>
          </p:cNvPr>
          <p:cNvSpPr>
            <a:spLocks noGrp="1"/>
          </p:cNvSpPr>
          <p:nvPr>
            <p:ph sz="quarter" idx="10"/>
          </p:nvPr>
        </p:nvSpPr>
        <p:spPr/>
        <p:txBody>
          <a:bodyPr/>
          <a:lstStyle/>
          <a:p>
            <a:r>
              <a:rPr lang="en-US" dirty="0">
                <a:solidFill>
                  <a:schemeClr val="bg1"/>
                </a:solidFill>
              </a:rPr>
              <a:t>Next Friday is Good Friday</a:t>
            </a:r>
          </a:p>
          <a:p>
            <a:r>
              <a:rPr lang="en-US" dirty="0">
                <a:solidFill>
                  <a:schemeClr val="bg1"/>
                </a:solidFill>
              </a:rPr>
              <a:t>Allard classes end Thursday April 8</a:t>
            </a:r>
          </a:p>
          <a:p>
            <a:r>
              <a:rPr lang="en-US" dirty="0">
                <a:solidFill>
                  <a:schemeClr val="bg1"/>
                </a:solidFill>
              </a:rPr>
              <a:t>Exam is Friday April 16</a:t>
            </a:r>
          </a:p>
        </p:txBody>
      </p:sp>
      <p:pic>
        <p:nvPicPr>
          <p:cNvPr id="4" name="Picture 3">
            <a:extLst>
              <a:ext uri="{FF2B5EF4-FFF2-40B4-BE49-F238E27FC236}">
                <a16:creationId xmlns:a16="http://schemas.microsoft.com/office/drawing/2014/main" id="{C131F360-8273-594F-A201-6AE91D7C7027}"/>
              </a:ext>
            </a:extLst>
          </p:cNvPr>
          <p:cNvPicPr>
            <a:picLocks noChangeAspect="1"/>
          </p:cNvPicPr>
          <p:nvPr/>
        </p:nvPicPr>
        <p:blipFill>
          <a:blip r:embed="rId2"/>
          <a:stretch>
            <a:fillRect/>
          </a:stretch>
        </p:blipFill>
        <p:spPr>
          <a:xfrm>
            <a:off x="3024813" y="3252593"/>
            <a:ext cx="3094374" cy="2055387"/>
          </a:xfrm>
          <a:prstGeom prst="rect">
            <a:avLst/>
          </a:prstGeom>
        </p:spPr>
      </p:pic>
    </p:spTree>
    <p:extLst>
      <p:ext uri="{BB962C8B-B14F-4D97-AF65-F5344CB8AC3E}">
        <p14:creationId xmlns:p14="http://schemas.microsoft.com/office/powerpoint/2010/main" val="268774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73BB705D-B598-4340-9870-A3B7ADAD9534}"/>
              </a:ext>
            </a:extLst>
          </p:cNvPr>
          <p:cNvPicPr>
            <a:picLocks noChangeAspect="1"/>
          </p:cNvPicPr>
          <p:nvPr/>
        </p:nvPicPr>
        <p:blipFill>
          <a:blip r:embed="rId2"/>
          <a:stretch>
            <a:fillRect/>
          </a:stretch>
        </p:blipFill>
        <p:spPr>
          <a:xfrm>
            <a:off x="196850" y="920750"/>
            <a:ext cx="8750300" cy="4483100"/>
          </a:xfrm>
          <a:prstGeom prst="rect">
            <a:avLst/>
          </a:prstGeom>
        </p:spPr>
      </p:pic>
    </p:spTree>
    <p:extLst>
      <p:ext uri="{BB962C8B-B14F-4D97-AF65-F5344CB8AC3E}">
        <p14:creationId xmlns:p14="http://schemas.microsoft.com/office/powerpoint/2010/main" val="2685929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083984"/>
            <a:ext cx="8229600" cy="4245749"/>
          </a:xfrm>
        </p:spPr>
        <p:txBody>
          <a:bodyPr/>
          <a:lstStyle/>
          <a:p>
            <a:pPr marL="0" indent="0" algn="ctr">
              <a:buNone/>
            </a:pPr>
            <a:r>
              <a:rPr lang="en-US" sz="8000" dirty="0">
                <a:solidFill>
                  <a:schemeClr val="bg1"/>
                </a:solidFill>
                <a:latin typeface="American Typewriter"/>
                <a:cs typeface="American Typewriter"/>
              </a:rPr>
              <a:t> Presentation</a:t>
            </a:r>
          </a:p>
          <a:p>
            <a:pPr marL="0" indent="0" algn="ctr">
              <a:buNone/>
            </a:pPr>
            <a:r>
              <a:rPr lang="en-US" sz="8000" dirty="0">
                <a:solidFill>
                  <a:srgbClr val="FFFF00"/>
                </a:solidFill>
                <a:latin typeface="American Typewriter"/>
                <a:cs typeface="American Typewriter"/>
              </a:rPr>
              <a:t>today</a:t>
            </a:r>
            <a:endParaRPr lang="en-US" dirty="0"/>
          </a:p>
        </p:txBody>
      </p:sp>
      <p:pic>
        <p:nvPicPr>
          <p:cNvPr id="8" name="Picture 7">
            <a:extLst>
              <a:ext uri="{FF2B5EF4-FFF2-40B4-BE49-F238E27FC236}">
                <a16:creationId xmlns:a16="http://schemas.microsoft.com/office/drawing/2014/main" id="{0CE481C1-9408-7842-8346-F3207B19BE44}"/>
              </a:ext>
            </a:extLst>
          </p:cNvPr>
          <p:cNvPicPr>
            <a:picLocks noChangeAspect="1"/>
          </p:cNvPicPr>
          <p:nvPr/>
        </p:nvPicPr>
        <p:blipFill>
          <a:blip r:embed="rId2"/>
          <a:stretch>
            <a:fillRect/>
          </a:stretch>
        </p:blipFill>
        <p:spPr>
          <a:xfrm>
            <a:off x="1606379" y="4125187"/>
            <a:ext cx="1016025" cy="1057590"/>
          </a:xfrm>
          <a:prstGeom prst="rect">
            <a:avLst/>
          </a:prstGeom>
        </p:spPr>
      </p:pic>
      <p:pic>
        <p:nvPicPr>
          <p:cNvPr id="9" name="Picture 8">
            <a:extLst>
              <a:ext uri="{FF2B5EF4-FFF2-40B4-BE49-F238E27FC236}">
                <a16:creationId xmlns:a16="http://schemas.microsoft.com/office/drawing/2014/main" id="{5D782BC9-7789-4048-8AF5-2FD1A8DC5537}"/>
              </a:ext>
            </a:extLst>
          </p:cNvPr>
          <p:cNvPicPr>
            <a:picLocks noChangeAspect="1"/>
          </p:cNvPicPr>
          <p:nvPr/>
        </p:nvPicPr>
        <p:blipFill>
          <a:blip r:embed="rId2"/>
          <a:stretch>
            <a:fillRect/>
          </a:stretch>
        </p:blipFill>
        <p:spPr>
          <a:xfrm>
            <a:off x="4063988" y="4125187"/>
            <a:ext cx="1016025" cy="1057590"/>
          </a:xfrm>
          <a:prstGeom prst="rect">
            <a:avLst/>
          </a:prstGeom>
        </p:spPr>
      </p:pic>
      <p:pic>
        <p:nvPicPr>
          <p:cNvPr id="10" name="Picture 9">
            <a:extLst>
              <a:ext uri="{FF2B5EF4-FFF2-40B4-BE49-F238E27FC236}">
                <a16:creationId xmlns:a16="http://schemas.microsoft.com/office/drawing/2014/main" id="{BDD8DD6A-8475-DB45-9D7B-A3A43793A531}"/>
              </a:ext>
            </a:extLst>
          </p:cNvPr>
          <p:cNvPicPr>
            <a:picLocks noChangeAspect="1"/>
          </p:cNvPicPr>
          <p:nvPr/>
        </p:nvPicPr>
        <p:blipFill>
          <a:blip r:embed="rId2"/>
          <a:stretch>
            <a:fillRect/>
          </a:stretch>
        </p:blipFill>
        <p:spPr>
          <a:xfrm>
            <a:off x="6521596" y="4125187"/>
            <a:ext cx="1016025" cy="1057590"/>
          </a:xfrm>
          <a:prstGeom prst="rect">
            <a:avLst/>
          </a:prstGeom>
        </p:spPr>
      </p:pic>
    </p:spTree>
    <p:extLst>
      <p:ext uri="{BB962C8B-B14F-4D97-AF65-F5344CB8AC3E}">
        <p14:creationId xmlns:p14="http://schemas.microsoft.com/office/powerpoint/2010/main" val="3683416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auditorium, hall, conference room&#10;&#10;Description automatically generated">
            <a:extLst>
              <a:ext uri="{FF2B5EF4-FFF2-40B4-BE49-F238E27FC236}">
                <a16:creationId xmlns:a16="http://schemas.microsoft.com/office/drawing/2014/main" id="{B2EB1952-24BC-C345-BAB6-F8475B97F435}"/>
              </a:ext>
            </a:extLst>
          </p:cNvPr>
          <p:cNvPicPr>
            <a:picLocks noChangeAspect="1"/>
          </p:cNvPicPr>
          <p:nvPr/>
        </p:nvPicPr>
        <p:blipFill>
          <a:blip r:embed="rId2"/>
          <a:stretch>
            <a:fillRect/>
          </a:stretch>
        </p:blipFill>
        <p:spPr>
          <a:xfrm>
            <a:off x="1599802" y="1155700"/>
            <a:ext cx="5944395" cy="3917043"/>
          </a:xfrm>
          <a:prstGeom prst="rect">
            <a:avLst/>
          </a:prstGeom>
        </p:spPr>
      </p:pic>
    </p:spTree>
    <p:extLst>
      <p:ext uri="{BB962C8B-B14F-4D97-AF65-F5344CB8AC3E}">
        <p14:creationId xmlns:p14="http://schemas.microsoft.com/office/powerpoint/2010/main" val="3422863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F13D028-6F8E-4E4A-A53A-490682257BE5}"/>
              </a:ext>
            </a:extLst>
          </p:cNvPr>
          <p:cNvPicPr>
            <a:picLocks noChangeAspect="1"/>
          </p:cNvPicPr>
          <p:nvPr/>
        </p:nvPicPr>
        <p:blipFill>
          <a:blip r:embed="rId2"/>
          <a:stretch>
            <a:fillRect/>
          </a:stretch>
        </p:blipFill>
        <p:spPr>
          <a:xfrm>
            <a:off x="217442" y="724395"/>
            <a:ext cx="8709116" cy="4893546"/>
          </a:xfrm>
          <a:prstGeom prst="rect">
            <a:avLst/>
          </a:prstGeom>
        </p:spPr>
      </p:pic>
    </p:spTree>
    <p:extLst>
      <p:ext uri="{BB962C8B-B14F-4D97-AF65-F5344CB8AC3E}">
        <p14:creationId xmlns:p14="http://schemas.microsoft.com/office/powerpoint/2010/main" val="2722494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357239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947639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448887"/>
            <a:ext cx="8309156" cy="5522834"/>
          </a:xfrm>
        </p:spPr>
        <p:txBody>
          <a:bodyPr>
            <a:normAutofit/>
          </a:bodyPr>
          <a:lstStyle/>
          <a:p>
            <a:pPr marL="0" indent="0" algn="ctr">
              <a:buNone/>
            </a:pPr>
            <a:r>
              <a:rPr lang="en-US" sz="4400" dirty="0">
                <a:solidFill>
                  <a:srgbClr val="FFFF00"/>
                </a:solidFill>
                <a:latin typeface="P22 Typewriter"/>
                <a:cs typeface="P22 Typewriter"/>
              </a:rPr>
              <a:t>Now</a:t>
            </a:r>
            <a:r>
              <a:rPr lang="en-US" sz="4400" dirty="0">
                <a:solidFill>
                  <a:srgbClr val="FF0000"/>
                </a:solidFill>
                <a:latin typeface="P22 Typewriter"/>
                <a:cs typeface="P22 Typewriter"/>
              </a:rPr>
              <a:t>,</a:t>
            </a:r>
            <a:r>
              <a:rPr lang="en-US" sz="4400" dirty="0">
                <a:solidFill>
                  <a:srgbClr val="FFFF00"/>
                </a:solidFill>
                <a:latin typeface="P22 Typewriter"/>
                <a:cs typeface="P22 Typewriter"/>
              </a:rPr>
              <a:t> back to our regularly 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a:extLst>
              <a:ext uri="{28A0092B-C50C-407E-A947-70E740481C1C}">
                <a14:useLocalDpi xmlns:a14="http://schemas.microsoft.com/office/drawing/2010/main" val="0"/>
              </a:ext>
            </a:extLst>
          </a:blip>
          <a:srcRect l="-242" r="-124"/>
          <a:stretch/>
        </p:blipFill>
        <p:spPr>
          <a:xfrm>
            <a:off x="1992958" y="2151580"/>
            <a:ext cx="5158083" cy="3648914"/>
          </a:xfrm>
          <a:prstGeom prst="rect">
            <a:avLst/>
          </a:prstGeom>
        </p:spPr>
      </p:pic>
    </p:spTree>
    <p:extLst>
      <p:ext uri="{BB962C8B-B14F-4D97-AF65-F5344CB8AC3E}">
        <p14:creationId xmlns:p14="http://schemas.microsoft.com/office/powerpoint/2010/main" val="4294713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584A-D545-5642-BC04-75D91F306D7F}"/>
              </a:ext>
            </a:extLst>
          </p:cNvPr>
          <p:cNvSpPr>
            <a:spLocks noGrp="1"/>
          </p:cNvSpPr>
          <p:nvPr>
            <p:ph type="title"/>
          </p:nvPr>
        </p:nvSpPr>
        <p:spPr/>
        <p:txBody>
          <a:bodyPr/>
          <a:lstStyle/>
          <a:p>
            <a:pPr algn="ctr"/>
            <a:r>
              <a:rPr lang="en-US" b="1" dirty="0">
                <a:solidFill>
                  <a:srgbClr val="FFFF00"/>
                </a:solidFill>
              </a:rPr>
              <a:t>Patents</a:t>
            </a:r>
          </a:p>
        </p:txBody>
      </p:sp>
      <p:pic>
        <p:nvPicPr>
          <p:cNvPr id="5" name="Picture 4" descr="A screenshot of a social media post&#10;&#10;Description automatically generated">
            <a:extLst>
              <a:ext uri="{FF2B5EF4-FFF2-40B4-BE49-F238E27FC236}">
                <a16:creationId xmlns:a16="http://schemas.microsoft.com/office/drawing/2014/main" id="{A5778F71-01E4-B247-B7AE-8C9917C4DE0C}"/>
              </a:ext>
            </a:extLst>
          </p:cNvPr>
          <p:cNvPicPr>
            <a:picLocks noChangeAspect="1"/>
          </p:cNvPicPr>
          <p:nvPr/>
        </p:nvPicPr>
        <p:blipFill>
          <a:blip r:embed="rId2"/>
          <a:stretch>
            <a:fillRect/>
          </a:stretch>
        </p:blipFill>
        <p:spPr>
          <a:xfrm>
            <a:off x="3318948" y="1810987"/>
            <a:ext cx="2506104" cy="3443845"/>
          </a:xfrm>
          <a:prstGeom prst="rect">
            <a:avLst/>
          </a:prstGeom>
        </p:spPr>
      </p:pic>
    </p:spTree>
    <p:extLst>
      <p:ext uri="{BB962C8B-B14F-4D97-AF65-F5344CB8AC3E}">
        <p14:creationId xmlns:p14="http://schemas.microsoft.com/office/powerpoint/2010/main" val="3199372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8EA9-09AD-C247-9F4E-53A656041F5C}"/>
              </a:ext>
            </a:extLst>
          </p:cNvPr>
          <p:cNvSpPr>
            <a:spLocks noGrp="1"/>
          </p:cNvSpPr>
          <p:nvPr>
            <p:ph type="title"/>
          </p:nvPr>
        </p:nvSpPr>
        <p:spPr>
          <a:xfrm>
            <a:off x="457200" y="219716"/>
            <a:ext cx="8229600" cy="1016000"/>
          </a:xfrm>
        </p:spPr>
        <p:txBody>
          <a:bodyPr>
            <a:normAutofit/>
          </a:bodyPr>
          <a:lstStyle/>
          <a:p>
            <a:pPr algn="ctr"/>
            <a:r>
              <a:rPr lang="en-US" sz="4400" dirty="0">
                <a:solidFill>
                  <a:schemeClr val="bg1"/>
                </a:solidFill>
              </a:rPr>
              <a:t>Re</a:t>
            </a:r>
            <a:r>
              <a:rPr lang="en-US" sz="4400" dirty="0">
                <a:solidFill>
                  <a:srgbClr val="FFFF00"/>
                </a:solidFill>
              </a:rPr>
              <a:t>-</a:t>
            </a:r>
            <a:r>
              <a:rPr lang="en-US" sz="4400" dirty="0">
                <a:solidFill>
                  <a:schemeClr val="bg1"/>
                </a:solidFill>
              </a:rPr>
              <a:t>capping </a:t>
            </a:r>
            <a:endParaRPr lang="en-US" sz="4400" b="1" dirty="0">
              <a:solidFill>
                <a:srgbClr val="FF0000"/>
              </a:solidFill>
            </a:endParaRPr>
          </a:p>
        </p:txBody>
      </p:sp>
      <p:pic>
        <p:nvPicPr>
          <p:cNvPr id="3" name="Picture 2">
            <a:extLst>
              <a:ext uri="{FF2B5EF4-FFF2-40B4-BE49-F238E27FC236}">
                <a16:creationId xmlns:a16="http://schemas.microsoft.com/office/drawing/2014/main" id="{42A8562D-BBBA-294E-B498-CF7FADC56633}"/>
              </a:ext>
            </a:extLst>
          </p:cNvPr>
          <p:cNvPicPr>
            <a:picLocks noChangeAspect="1"/>
          </p:cNvPicPr>
          <p:nvPr/>
        </p:nvPicPr>
        <p:blipFill>
          <a:blip r:embed="rId2"/>
          <a:stretch>
            <a:fillRect/>
          </a:stretch>
        </p:blipFill>
        <p:spPr>
          <a:xfrm>
            <a:off x="2438444" y="2230583"/>
            <a:ext cx="4267111" cy="2604438"/>
          </a:xfrm>
          <a:prstGeom prst="rect">
            <a:avLst/>
          </a:prstGeom>
        </p:spPr>
      </p:pic>
    </p:spTree>
    <p:extLst>
      <p:ext uri="{BB962C8B-B14F-4D97-AF65-F5344CB8AC3E}">
        <p14:creationId xmlns:p14="http://schemas.microsoft.com/office/powerpoint/2010/main" val="2088769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048836"/>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564105"/>
            <a:ext cx="8229600" cy="4185438"/>
          </a:xfrm>
        </p:spPr>
        <p:txBody>
          <a:bodyPr>
            <a:normAutofit lnSpcReduction="10000"/>
          </a:bodyPr>
          <a:lstStyle/>
          <a:p>
            <a:pPr>
              <a:lnSpc>
                <a:spcPct val="100000"/>
              </a:lnSpc>
            </a:pPr>
            <a:r>
              <a:rPr lang="en-US" sz="3600" dirty="0">
                <a:solidFill>
                  <a:schemeClr val="bg1"/>
                </a:solidFill>
              </a:rPr>
              <a:t>”</a:t>
            </a:r>
            <a:r>
              <a:rPr lang="en-US" sz="3600" dirty="0">
                <a:solidFill>
                  <a:srgbClr val="FFFF00"/>
                </a:solidFill>
              </a:rPr>
              <a:t>Patentee</a:t>
            </a:r>
            <a:r>
              <a:rPr lang="en-US" sz="3600" dirty="0">
                <a:solidFill>
                  <a:schemeClr val="bg1"/>
                </a:solidFill>
              </a:rPr>
              <a:t>” can only get a </a:t>
            </a:r>
            <a:r>
              <a:rPr lang="en-US" sz="3600" dirty="0">
                <a:solidFill>
                  <a:srgbClr val="FFFF00"/>
                </a:solidFill>
              </a:rPr>
              <a:t>patent </a:t>
            </a:r>
            <a:r>
              <a:rPr lang="en-US" sz="3600" dirty="0">
                <a:solidFill>
                  <a:schemeClr val="bg1"/>
                </a:solidFill>
              </a:rPr>
              <a:t>for “</a:t>
            </a:r>
            <a:r>
              <a:rPr lang="en-US" sz="3600" dirty="0">
                <a:solidFill>
                  <a:srgbClr val="FFFF00"/>
                </a:solidFill>
              </a:rPr>
              <a:t>inventions</a:t>
            </a:r>
            <a:r>
              <a:rPr lang="en-US" sz="3600" dirty="0">
                <a:solidFill>
                  <a:schemeClr val="bg1"/>
                </a:solidFill>
              </a:rPr>
              <a:t>” (s. 2)</a:t>
            </a:r>
          </a:p>
          <a:p>
            <a:pPr>
              <a:lnSpc>
                <a:spcPct val="100000"/>
              </a:lnSpc>
            </a:pPr>
            <a:r>
              <a:rPr lang="en-US" sz="3600" dirty="0">
                <a:solidFill>
                  <a:schemeClr val="bg1"/>
                </a:solidFill>
              </a:rPr>
              <a:t>Also, patent only granted if your invention is </a:t>
            </a:r>
            <a:r>
              <a:rPr lang="en-US" sz="3600" dirty="0">
                <a:solidFill>
                  <a:srgbClr val="FFFF00"/>
                </a:solidFill>
              </a:rPr>
              <a:t>novel, useful, and non-obvious</a:t>
            </a:r>
            <a:r>
              <a:rPr lang="en-US" sz="3600" dirty="0">
                <a:solidFill>
                  <a:schemeClr val="bg1"/>
                </a:solidFill>
              </a:rPr>
              <a:t> (ss. 2, 28.3)</a:t>
            </a:r>
          </a:p>
          <a:p>
            <a:pPr>
              <a:lnSpc>
                <a:spcPct val="100000"/>
              </a:lnSpc>
            </a:pPr>
            <a:r>
              <a:rPr lang="en-US" sz="3600" dirty="0">
                <a:solidFill>
                  <a:schemeClr val="bg1"/>
                </a:solidFill>
              </a:rPr>
              <a:t>Term of protection: </a:t>
            </a:r>
            <a:r>
              <a:rPr lang="en-US" sz="3600" dirty="0">
                <a:solidFill>
                  <a:srgbClr val="FFFF00"/>
                </a:solidFill>
              </a:rPr>
              <a:t>20 years </a:t>
            </a:r>
            <a:r>
              <a:rPr lang="en-US" sz="3600" dirty="0">
                <a:solidFill>
                  <a:schemeClr val="bg1"/>
                </a:solidFill>
              </a:rPr>
              <a:t>(ss. 44, 46)</a:t>
            </a:r>
          </a:p>
          <a:p>
            <a:pPr>
              <a:lnSpc>
                <a:spcPct val="100000"/>
              </a:lnSpc>
            </a:pPr>
            <a:r>
              <a:rPr lang="en-US" sz="3600" dirty="0">
                <a:solidFill>
                  <a:schemeClr val="bg1"/>
                </a:solidFill>
              </a:rPr>
              <a:t>Contrast with confidential information</a:t>
            </a:r>
          </a:p>
        </p:txBody>
      </p:sp>
      <p:sp>
        <p:nvSpPr>
          <p:cNvPr id="4" name="Slide Number Placeholder 3"/>
          <p:cNvSpPr>
            <a:spLocks noGrp="1"/>
          </p:cNvSpPr>
          <p:nvPr>
            <p:ph type="sldNum" sz="quarter" idx="12"/>
          </p:nvPr>
        </p:nvSpPr>
        <p:spPr/>
        <p:txBody>
          <a:bodyPr/>
          <a:lstStyle/>
          <a:p>
            <a:fld id="{600857A6-B069-5747-8C2C-4237D03FF20B}" type="slidenum">
              <a:rPr lang="en-US" smtClean="0"/>
              <a:t>59</a:t>
            </a:fld>
            <a:endParaRPr lang="en-US"/>
          </a:p>
        </p:txBody>
      </p:sp>
    </p:spTree>
    <p:extLst>
      <p:ext uri="{BB962C8B-B14F-4D97-AF65-F5344CB8AC3E}">
        <p14:creationId xmlns:p14="http://schemas.microsoft.com/office/powerpoint/2010/main" val="2459264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EE7D-0163-A043-A052-E5EFC53E4BBF}"/>
              </a:ext>
            </a:extLst>
          </p:cNvPr>
          <p:cNvSpPr>
            <a:spLocks noGrp="1"/>
          </p:cNvSpPr>
          <p:nvPr>
            <p:ph type="title"/>
          </p:nvPr>
        </p:nvSpPr>
        <p:spPr>
          <a:xfrm>
            <a:off x="457200" y="82370"/>
            <a:ext cx="8229600" cy="1016000"/>
          </a:xfrm>
        </p:spPr>
        <p:txBody>
          <a:bodyPr>
            <a:normAutofit/>
          </a:bodyPr>
          <a:lstStyle/>
          <a:p>
            <a:pPr algn="ctr"/>
            <a:r>
              <a:rPr lang="en-US" sz="4400" b="1" dirty="0">
                <a:solidFill>
                  <a:srgbClr val="FFFF00"/>
                </a:solidFill>
              </a:rPr>
              <a:t>Course Website </a:t>
            </a:r>
            <a:endParaRPr lang="en-US" sz="4400" dirty="0">
              <a:solidFill>
                <a:srgbClr val="FF0000"/>
              </a:solidFill>
            </a:endParaRPr>
          </a:p>
        </p:txBody>
      </p:sp>
      <p:pic>
        <p:nvPicPr>
          <p:cNvPr id="6" name="Content Placeholder 5" descr="Graphical user interface, text&#10;&#10;Description automatically generated">
            <a:extLst>
              <a:ext uri="{FF2B5EF4-FFF2-40B4-BE49-F238E27FC236}">
                <a16:creationId xmlns:a16="http://schemas.microsoft.com/office/drawing/2014/main" id="{196FC9A9-00B3-0B4D-B3D7-1D8E96024010}"/>
              </a:ext>
            </a:extLst>
          </p:cNvPr>
          <p:cNvPicPr>
            <a:picLocks noGrp="1" noChangeAspect="1"/>
          </p:cNvPicPr>
          <p:nvPr>
            <p:ph sz="quarter" idx="10"/>
          </p:nvPr>
        </p:nvPicPr>
        <p:blipFill>
          <a:blip r:embed="rId2"/>
          <a:stretch>
            <a:fillRect/>
          </a:stretch>
        </p:blipFill>
        <p:spPr>
          <a:xfrm>
            <a:off x="1940411" y="1098550"/>
            <a:ext cx="5263177" cy="4367213"/>
          </a:xfrm>
        </p:spPr>
      </p:pic>
      <p:sp>
        <p:nvSpPr>
          <p:cNvPr id="3" name="TextBox 2">
            <a:extLst>
              <a:ext uri="{FF2B5EF4-FFF2-40B4-BE49-F238E27FC236}">
                <a16:creationId xmlns:a16="http://schemas.microsoft.com/office/drawing/2014/main" id="{45989A6C-50D6-9643-87A2-AE6D6C5ECC0B}"/>
              </a:ext>
            </a:extLst>
          </p:cNvPr>
          <p:cNvSpPr txBox="1"/>
          <p:nvPr/>
        </p:nvSpPr>
        <p:spPr>
          <a:xfrm>
            <a:off x="4285210" y="5585474"/>
            <a:ext cx="4401590" cy="523220"/>
          </a:xfrm>
          <a:prstGeom prst="rect">
            <a:avLst/>
          </a:prstGeom>
          <a:noFill/>
        </p:spPr>
        <p:txBody>
          <a:bodyPr wrap="none" rtlCol="0">
            <a:spAutoFit/>
          </a:bodyPr>
          <a:lstStyle/>
          <a:p>
            <a:r>
              <a:rPr lang="en-US" sz="2800" dirty="0">
                <a:hlinkClick r:id="rId3"/>
              </a:rPr>
              <a:t>https://iplaw.allard.ubc.ca/</a:t>
            </a:r>
            <a:r>
              <a:rPr lang="en-US" sz="2800" dirty="0"/>
              <a:t> </a:t>
            </a:r>
          </a:p>
        </p:txBody>
      </p:sp>
    </p:spTree>
    <p:extLst>
      <p:ext uri="{BB962C8B-B14F-4D97-AF65-F5344CB8AC3E}">
        <p14:creationId xmlns:p14="http://schemas.microsoft.com/office/powerpoint/2010/main" val="3009785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144"/>
            <a:ext cx="8229600" cy="996314"/>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108458"/>
            <a:ext cx="8229600" cy="4641085"/>
          </a:xfrm>
        </p:spPr>
        <p:txBody>
          <a:bodyPr>
            <a:normAutofit/>
          </a:bodyPr>
          <a:lstStyle/>
          <a:p>
            <a:pPr>
              <a:lnSpc>
                <a:spcPct val="100000"/>
              </a:lnSpc>
            </a:pPr>
            <a:r>
              <a:rPr lang="en-US" sz="3200" dirty="0">
                <a:solidFill>
                  <a:schemeClr val="bg1"/>
                </a:solidFill>
              </a:rPr>
              <a:t>At its core, the patent system is a </a:t>
            </a:r>
            <a:r>
              <a:rPr lang="en-US" sz="3200" dirty="0">
                <a:solidFill>
                  <a:srgbClr val="FF0000"/>
                </a:solidFill>
              </a:rPr>
              <a:t>bargain</a:t>
            </a:r>
            <a:r>
              <a:rPr lang="en-US" sz="3200" dirty="0">
                <a:solidFill>
                  <a:srgbClr val="FFFF00"/>
                </a:solidFill>
              </a:rPr>
              <a:t> between the inventor</a:t>
            </a:r>
            <a:r>
              <a:rPr lang="en-US" sz="3200" dirty="0">
                <a:solidFill>
                  <a:schemeClr val="bg1"/>
                </a:solidFill>
              </a:rPr>
              <a:t> </a:t>
            </a:r>
            <a:r>
              <a:rPr lang="en-US" sz="3200" dirty="0">
                <a:solidFill>
                  <a:srgbClr val="FFFF00"/>
                </a:solidFill>
              </a:rPr>
              <a:t>and</a:t>
            </a:r>
            <a:r>
              <a:rPr lang="en-US" sz="3200" dirty="0">
                <a:solidFill>
                  <a:schemeClr val="bg1"/>
                </a:solidFill>
              </a:rPr>
              <a:t> the </a:t>
            </a:r>
            <a:r>
              <a:rPr lang="en-US" sz="3200" dirty="0">
                <a:solidFill>
                  <a:srgbClr val="FFFF00"/>
                </a:solidFill>
              </a:rPr>
              <a:t>public</a:t>
            </a:r>
            <a:r>
              <a:rPr lang="en-US" sz="3200" dirty="0">
                <a:solidFill>
                  <a:schemeClr val="bg1"/>
                </a:solidFill>
              </a:rPr>
              <a:t>:</a:t>
            </a:r>
          </a:p>
          <a:p>
            <a:pPr>
              <a:lnSpc>
                <a:spcPct val="100000"/>
              </a:lnSpc>
            </a:pPr>
            <a:r>
              <a:rPr lang="en-US" sz="3200" dirty="0">
                <a:solidFill>
                  <a:schemeClr val="bg1"/>
                </a:solidFill>
              </a:rPr>
              <a:t>One party </a:t>
            </a:r>
            <a:r>
              <a:rPr lang="en-US" sz="3200" dirty="0">
                <a:solidFill>
                  <a:srgbClr val="FFFF00"/>
                </a:solidFill>
              </a:rPr>
              <a:t>discloses an invention </a:t>
            </a:r>
            <a:r>
              <a:rPr lang="en-US" sz="3200" dirty="0">
                <a:solidFill>
                  <a:schemeClr val="bg1"/>
                </a:solidFill>
              </a:rPr>
              <a:t>in exchange </a:t>
            </a:r>
            <a:r>
              <a:rPr lang="en-US" sz="3200" dirty="0">
                <a:solidFill>
                  <a:srgbClr val="FF0000"/>
                </a:solidFill>
              </a:rPr>
              <a:t>for</a:t>
            </a:r>
            <a:r>
              <a:rPr lang="en-US" sz="3200" dirty="0">
                <a:solidFill>
                  <a:schemeClr val="bg1"/>
                </a:solidFill>
              </a:rPr>
              <a:t> a </a:t>
            </a:r>
            <a:r>
              <a:rPr lang="en-US" sz="3200" dirty="0">
                <a:solidFill>
                  <a:srgbClr val="FFFF00"/>
                </a:solidFill>
              </a:rPr>
              <a:t>20-year monopoly </a:t>
            </a:r>
            <a:r>
              <a:rPr lang="en-US" sz="3200" dirty="0">
                <a:solidFill>
                  <a:schemeClr val="bg1"/>
                </a:solidFill>
              </a:rPr>
              <a:t>period in which to make, use, and sell the invention</a:t>
            </a:r>
          </a:p>
          <a:p>
            <a:pPr>
              <a:lnSpc>
                <a:spcPct val="100000"/>
              </a:lnSpc>
            </a:pPr>
            <a:r>
              <a:rPr lang="en-US" sz="3200" dirty="0">
                <a:solidFill>
                  <a:schemeClr val="bg1"/>
                </a:solidFill>
              </a:rPr>
              <a:t>See</a:t>
            </a:r>
            <a:r>
              <a:rPr lang="en-US" sz="3200" dirty="0">
                <a:solidFill>
                  <a:srgbClr val="00B0F0"/>
                </a:solidFill>
              </a:rPr>
              <a:t> </a:t>
            </a:r>
            <a:r>
              <a:rPr lang="en-US" sz="3200" i="1" dirty="0">
                <a:solidFill>
                  <a:srgbClr val="00B0F0"/>
                </a:solidFill>
              </a:rPr>
              <a:t>Teva Canada Ltd. v. Pfizer Canada, Inc.</a:t>
            </a:r>
          </a:p>
          <a:p>
            <a:pPr lvl="1">
              <a:lnSpc>
                <a:spcPct val="100000"/>
              </a:lnSpc>
              <a:buFont typeface="Courier New" panose="02070309020205020404" pitchFamily="49" charset="0"/>
              <a:buChar char="o"/>
            </a:pPr>
            <a:r>
              <a:rPr lang="en-CA" sz="3200" dirty="0">
                <a:solidFill>
                  <a:srgbClr val="FFFF00"/>
                </a:solidFill>
              </a:rPr>
              <a:t>FACTS</a:t>
            </a:r>
            <a:r>
              <a:rPr lang="en-CA" sz="3200" dirty="0">
                <a:solidFill>
                  <a:srgbClr val="FF0000"/>
                </a:solidFill>
              </a:rPr>
              <a:t>:</a:t>
            </a:r>
            <a:r>
              <a:rPr lang="en-CA" sz="3200" dirty="0">
                <a:solidFill>
                  <a:schemeClr val="bg1"/>
                </a:solidFill>
              </a:rPr>
              <a:t> Teva had challenged the validity of Pfizer’s patent for Viagra.</a:t>
            </a:r>
            <a:r>
              <a:rPr lang="en-US" sz="32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60</a:t>
            </a:fld>
            <a:endParaRPr lang="en-US"/>
          </a:p>
        </p:txBody>
      </p:sp>
    </p:spTree>
    <p:extLst>
      <p:ext uri="{BB962C8B-B14F-4D97-AF65-F5344CB8AC3E}">
        <p14:creationId xmlns:p14="http://schemas.microsoft.com/office/powerpoint/2010/main" val="4196761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6264"/>
            <a:ext cx="8229600" cy="1022193"/>
          </a:xfrm>
        </p:spPr>
        <p:txBody>
          <a:bodyPr/>
          <a:lstStyle/>
          <a:p>
            <a:r>
              <a:rPr lang="en-US" b="1" dirty="0">
                <a:solidFill>
                  <a:srgbClr val="FFFF00"/>
                </a:solidFill>
              </a:rPr>
              <a:t>Patents</a:t>
            </a:r>
          </a:p>
        </p:txBody>
      </p:sp>
      <p:sp>
        <p:nvSpPr>
          <p:cNvPr id="2" name="Content Placeholder 1"/>
          <p:cNvSpPr>
            <a:spLocks noGrp="1"/>
          </p:cNvSpPr>
          <p:nvPr>
            <p:ph idx="1"/>
          </p:nvPr>
        </p:nvSpPr>
        <p:spPr>
          <a:xfrm>
            <a:off x="457199" y="1108456"/>
            <a:ext cx="8531525" cy="4792011"/>
          </a:xfrm>
        </p:spPr>
        <p:txBody>
          <a:bodyPr>
            <a:noAutofit/>
          </a:bodyPr>
          <a:lstStyle/>
          <a:p>
            <a:pPr marL="0" indent="0">
              <a:lnSpc>
                <a:spcPct val="100000"/>
              </a:lnSpc>
              <a:buNone/>
            </a:pPr>
            <a:r>
              <a:rPr lang="en-US" sz="3200" i="1" dirty="0" err="1">
                <a:solidFill>
                  <a:srgbClr val="00B0F0"/>
                </a:solidFill>
              </a:rPr>
              <a:t>Teva</a:t>
            </a:r>
            <a:r>
              <a:rPr lang="en-US" sz="3200" i="1" dirty="0">
                <a:solidFill>
                  <a:srgbClr val="00B0F0"/>
                </a:solidFill>
              </a:rPr>
              <a:t> Canada Ltd. v. Pfizer Canada, Inc.</a:t>
            </a:r>
            <a:endParaRPr lang="en-US" sz="3200" b="1" i="1" dirty="0">
              <a:solidFill>
                <a:srgbClr val="00B0F0"/>
              </a:solidFill>
            </a:endParaRPr>
          </a:p>
          <a:p>
            <a:pPr>
              <a:lnSpc>
                <a:spcPct val="100000"/>
              </a:lnSpc>
            </a:pPr>
            <a:r>
              <a:rPr lang="en-US" sz="3200" dirty="0">
                <a:solidFill>
                  <a:schemeClr val="bg1"/>
                </a:solidFill>
              </a:rPr>
              <a:t>Patent system is a “</a:t>
            </a:r>
            <a:r>
              <a:rPr lang="en-US" sz="3200" dirty="0">
                <a:solidFill>
                  <a:srgbClr val="FFFF00"/>
                </a:solidFill>
              </a:rPr>
              <a:t>quid pro quo</a:t>
            </a:r>
            <a:r>
              <a:rPr lang="en-US" sz="3200" dirty="0">
                <a:solidFill>
                  <a:schemeClr val="bg1"/>
                </a:solidFill>
              </a:rPr>
              <a:t>”</a:t>
            </a:r>
          </a:p>
          <a:p>
            <a:pPr>
              <a:lnSpc>
                <a:spcPct val="100000"/>
              </a:lnSpc>
            </a:pPr>
            <a:r>
              <a:rPr lang="en-US" sz="3200" dirty="0">
                <a:solidFill>
                  <a:schemeClr val="bg1"/>
                </a:solidFill>
              </a:rPr>
              <a:t>“[N]</a:t>
            </a:r>
            <a:r>
              <a:rPr lang="en-US" sz="3200" dirty="0" err="1">
                <a:solidFill>
                  <a:schemeClr val="bg1"/>
                </a:solidFill>
              </a:rPr>
              <a:t>ot</a:t>
            </a:r>
            <a:r>
              <a:rPr lang="en-US" sz="3200" dirty="0">
                <a:solidFill>
                  <a:schemeClr val="bg1"/>
                </a:solidFill>
              </a:rPr>
              <a:t> intended as an accolade or civic award for ingenuity. </a:t>
            </a:r>
            <a:r>
              <a:rPr lang="en-CA" sz="3200" dirty="0">
                <a:solidFill>
                  <a:srgbClr val="FFFF00"/>
                </a:solidFill>
              </a:rPr>
              <a:t>It is a method by which inventive solutions to practical problems are coaxed into the public domain by the promise of a limited monopoly for a limited time</a:t>
            </a:r>
            <a:r>
              <a:rPr lang="en-CA" sz="3200" dirty="0">
                <a:solidFill>
                  <a:schemeClr val="bg1"/>
                </a:solidFill>
              </a:rPr>
              <a:t>.”</a:t>
            </a:r>
          </a:p>
          <a:p>
            <a:pPr>
              <a:lnSpc>
                <a:spcPct val="100000"/>
              </a:lnSpc>
            </a:pPr>
            <a:r>
              <a:rPr lang="en-CA" sz="3200" dirty="0">
                <a:solidFill>
                  <a:schemeClr val="bg1"/>
                </a:solidFill>
              </a:rPr>
              <a:t>Patent specification = heart of the disclosure requirement</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61</a:t>
            </a:fld>
            <a:endParaRPr lang="en-US"/>
          </a:p>
        </p:txBody>
      </p:sp>
    </p:spTree>
    <p:extLst>
      <p:ext uri="{BB962C8B-B14F-4D97-AF65-F5344CB8AC3E}">
        <p14:creationId xmlns:p14="http://schemas.microsoft.com/office/powerpoint/2010/main" val="26279371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82038-FAA7-7C47-8BC4-CF58EC8E527E}"/>
              </a:ext>
            </a:extLst>
          </p:cNvPr>
          <p:cNvSpPr>
            <a:spLocks noGrp="1"/>
          </p:cNvSpPr>
          <p:nvPr>
            <p:ph type="title"/>
          </p:nvPr>
        </p:nvSpPr>
        <p:spPr>
          <a:xfrm>
            <a:off x="457200" y="0"/>
            <a:ext cx="8229600" cy="813780"/>
          </a:xfrm>
        </p:spPr>
        <p:txBody>
          <a:bodyPr/>
          <a:lstStyle/>
          <a:p>
            <a:r>
              <a:rPr lang="en-US" dirty="0">
                <a:solidFill>
                  <a:srgbClr val="FFFF00"/>
                </a:solidFill>
              </a:rPr>
              <a:t>The Business Context</a:t>
            </a:r>
          </a:p>
        </p:txBody>
      </p:sp>
      <p:sp>
        <p:nvSpPr>
          <p:cNvPr id="4" name="Content Placeholder 3">
            <a:extLst>
              <a:ext uri="{FF2B5EF4-FFF2-40B4-BE49-F238E27FC236}">
                <a16:creationId xmlns:a16="http://schemas.microsoft.com/office/drawing/2014/main" id="{5F6E76B6-FCBD-244A-8172-18D0CA32F798}"/>
              </a:ext>
            </a:extLst>
          </p:cNvPr>
          <p:cNvSpPr>
            <a:spLocks noGrp="1"/>
          </p:cNvSpPr>
          <p:nvPr>
            <p:ph sz="quarter" idx="10"/>
          </p:nvPr>
        </p:nvSpPr>
        <p:spPr>
          <a:xfrm>
            <a:off x="115614" y="813781"/>
            <a:ext cx="9028386" cy="5114054"/>
          </a:xfrm>
        </p:spPr>
        <p:txBody>
          <a:bodyPr>
            <a:normAutofit fontScale="92500" lnSpcReduction="10000"/>
          </a:bodyPr>
          <a:lstStyle/>
          <a:p>
            <a:pPr>
              <a:lnSpc>
                <a:spcPct val="100000"/>
              </a:lnSpc>
            </a:pPr>
            <a:r>
              <a:rPr lang="en-CA" sz="2800" dirty="0">
                <a:solidFill>
                  <a:schemeClr val="bg1"/>
                </a:solidFill>
              </a:rPr>
              <a:t> In 2015, </a:t>
            </a:r>
            <a:r>
              <a:rPr lang="en-CA" sz="2800" dirty="0">
                <a:solidFill>
                  <a:srgbClr val="FFFF00"/>
                </a:solidFill>
              </a:rPr>
              <a:t>intangible assets accounted for 87% of the value of Standard &amp; Poor’s 500 </a:t>
            </a:r>
            <a:r>
              <a:rPr lang="en-CA" sz="2800" dirty="0">
                <a:solidFill>
                  <a:schemeClr val="bg1"/>
                </a:solidFill>
              </a:rPr>
              <a:t>(tracking 500 companies with the largest market capitalization listed on the New York Stock Exchange) [Ocean </a:t>
            </a:r>
            <a:r>
              <a:rPr lang="en-CA" sz="2800" dirty="0" err="1">
                <a:solidFill>
                  <a:schemeClr val="bg1"/>
                </a:solidFill>
              </a:rPr>
              <a:t>Tomo</a:t>
            </a:r>
            <a:r>
              <a:rPr lang="en-CA" sz="2800" dirty="0">
                <a:solidFill>
                  <a:schemeClr val="bg1"/>
                </a:solidFill>
              </a:rPr>
              <a:t> 2015]</a:t>
            </a:r>
          </a:p>
          <a:p>
            <a:pPr>
              <a:lnSpc>
                <a:spcPct val="100000"/>
              </a:lnSpc>
            </a:pPr>
            <a:r>
              <a:rPr lang="en-CA" sz="2800" dirty="0">
                <a:solidFill>
                  <a:schemeClr val="bg1"/>
                </a:solidFill>
              </a:rPr>
              <a:t>Are </a:t>
            </a:r>
            <a:r>
              <a:rPr lang="en-CA" sz="2800" dirty="0">
                <a:solidFill>
                  <a:srgbClr val="FFFF00"/>
                </a:solidFill>
              </a:rPr>
              <a:t>patents overvalued </a:t>
            </a:r>
            <a:r>
              <a:rPr lang="en-CA" sz="2800" dirty="0">
                <a:solidFill>
                  <a:schemeClr val="bg1"/>
                </a:solidFill>
              </a:rPr>
              <a:t>generally</a:t>
            </a:r>
            <a:r>
              <a:rPr lang="en-CA" sz="2800" dirty="0">
                <a:solidFill>
                  <a:srgbClr val="FF0000"/>
                </a:solidFill>
              </a:rPr>
              <a:t>?</a:t>
            </a:r>
          </a:p>
          <a:p>
            <a:pPr>
              <a:lnSpc>
                <a:spcPct val="100000"/>
              </a:lnSpc>
            </a:pPr>
            <a:r>
              <a:rPr lang="en-CA" sz="2800" dirty="0">
                <a:solidFill>
                  <a:schemeClr val="bg1"/>
                </a:solidFill>
              </a:rPr>
              <a:t>Does </a:t>
            </a:r>
            <a:r>
              <a:rPr lang="en-CA" sz="2800" dirty="0">
                <a:solidFill>
                  <a:srgbClr val="FFFF00"/>
                </a:solidFill>
              </a:rPr>
              <a:t>start-up perception that patents are “necessary” </a:t>
            </a:r>
            <a:r>
              <a:rPr lang="en-CA" sz="2800" dirty="0">
                <a:solidFill>
                  <a:schemeClr val="bg1"/>
                </a:solidFill>
              </a:rPr>
              <a:t>result in overly general or irrelevant “false flag” patents that simply go unchallenged in the short-term.</a:t>
            </a:r>
          </a:p>
          <a:p>
            <a:pPr>
              <a:lnSpc>
                <a:spcPct val="100000"/>
              </a:lnSpc>
            </a:pPr>
            <a:r>
              <a:rPr lang="en-CA" sz="2800" dirty="0">
                <a:solidFill>
                  <a:schemeClr val="bg1"/>
                </a:solidFill>
              </a:rPr>
              <a:t>E.g., = Cool product with patent, but patent is purely ancillary and has nothing to do with the key features that differentiate the product in the market</a:t>
            </a:r>
          </a:p>
          <a:p>
            <a:pPr>
              <a:lnSpc>
                <a:spcPct val="100000"/>
              </a:lnSpc>
            </a:pPr>
            <a:r>
              <a:rPr lang="en-CA" sz="2800" dirty="0">
                <a:solidFill>
                  <a:schemeClr val="bg1"/>
                </a:solidFill>
              </a:rPr>
              <a:t>Likewise, query practical uses of “patent pending”.</a:t>
            </a:r>
            <a:br>
              <a:rPr lang="en-CA" dirty="0"/>
            </a:br>
            <a:endParaRPr lang="en-CA" dirty="0"/>
          </a:p>
          <a:p>
            <a:endParaRPr lang="en-US" dirty="0"/>
          </a:p>
        </p:txBody>
      </p:sp>
    </p:spTree>
    <p:extLst>
      <p:ext uri="{BB962C8B-B14F-4D97-AF65-F5344CB8AC3E}">
        <p14:creationId xmlns:p14="http://schemas.microsoft.com/office/powerpoint/2010/main" val="1525362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FA11-DD3D-9949-B6EC-ED970816BB3E}"/>
              </a:ext>
            </a:extLst>
          </p:cNvPr>
          <p:cNvSpPr>
            <a:spLocks noGrp="1"/>
          </p:cNvSpPr>
          <p:nvPr>
            <p:ph type="title"/>
          </p:nvPr>
        </p:nvSpPr>
        <p:spPr>
          <a:xfrm>
            <a:off x="457200" y="0"/>
            <a:ext cx="8229600" cy="1016000"/>
          </a:xfrm>
        </p:spPr>
        <p:txBody>
          <a:bodyPr/>
          <a:lstStyle/>
          <a:p>
            <a:pPr algn="ctr"/>
            <a:r>
              <a:rPr lang="en-US" dirty="0">
                <a:solidFill>
                  <a:srgbClr val="FFFF00"/>
                </a:solidFill>
              </a:rPr>
              <a:t>Trolls</a:t>
            </a:r>
          </a:p>
        </p:txBody>
      </p:sp>
      <p:sp>
        <p:nvSpPr>
          <p:cNvPr id="3" name="TextBox 2">
            <a:extLst>
              <a:ext uri="{FF2B5EF4-FFF2-40B4-BE49-F238E27FC236}">
                <a16:creationId xmlns:a16="http://schemas.microsoft.com/office/drawing/2014/main" id="{83A09B06-5BBB-8F43-87FE-F0CEC47709B3}"/>
              </a:ext>
            </a:extLst>
          </p:cNvPr>
          <p:cNvSpPr txBox="1"/>
          <p:nvPr/>
        </p:nvSpPr>
        <p:spPr>
          <a:xfrm>
            <a:off x="4264266" y="5885157"/>
            <a:ext cx="4879734" cy="338554"/>
          </a:xfrm>
          <a:prstGeom prst="rect">
            <a:avLst/>
          </a:prstGeom>
          <a:noFill/>
        </p:spPr>
        <p:txBody>
          <a:bodyPr wrap="none" rtlCol="0">
            <a:spAutoFit/>
          </a:bodyPr>
          <a:lstStyle/>
          <a:p>
            <a:r>
              <a:rPr lang="en-US" sz="1600" dirty="0">
                <a:hlinkClick r:id="rId2"/>
              </a:rPr>
              <a:t>https://www.youtube.com/watch?v=sG9UMMq2dz4</a:t>
            </a:r>
            <a:r>
              <a:rPr lang="en-US" sz="1600" dirty="0"/>
              <a:t> </a:t>
            </a:r>
          </a:p>
        </p:txBody>
      </p:sp>
      <p:sp>
        <p:nvSpPr>
          <p:cNvPr id="4" name="TextBox 3">
            <a:extLst>
              <a:ext uri="{FF2B5EF4-FFF2-40B4-BE49-F238E27FC236}">
                <a16:creationId xmlns:a16="http://schemas.microsoft.com/office/drawing/2014/main" id="{E34A3EA4-5165-7B4B-88F2-37602C6D2BC6}"/>
              </a:ext>
            </a:extLst>
          </p:cNvPr>
          <p:cNvSpPr txBox="1"/>
          <p:nvPr/>
        </p:nvSpPr>
        <p:spPr>
          <a:xfrm>
            <a:off x="5129048" y="6400800"/>
            <a:ext cx="248786" cy="369332"/>
          </a:xfrm>
          <a:prstGeom prst="rect">
            <a:avLst/>
          </a:prstGeom>
          <a:noFill/>
        </p:spPr>
        <p:txBody>
          <a:bodyPr wrap="none" rtlCol="0">
            <a:spAutoFit/>
          </a:bodyPr>
          <a:lstStyle/>
          <a:p>
            <a:r>
              <a:rPr lang="en-US" dirty="0"/>
              <a:t> </a:t>
            </a:r>
          </a:p>
        </p:txBody>
      </p:sp>
      <p:pic>
        <p:nvPicPr>
          <p:cNvPr id="6" name="Picture 5" descr="A person sitting in front of a microphone&#10;&#10;Description automatically generated with low confidence">
            <a:extLst>
              <a:ext uri="{FF2B5EF4-FFF2-40B4-BE49-F238E27FC236}">
                <a16:creationId xmlns:a16="http://schemas.microsoft.com/office/drawing/2014/main" id="{A2D795A2-137A-FF44-B9A0-A642ED41041D}"/>
              </a:ext>
            </a:extLst>
          </p:cNvPr>
          <p:cNvPicPr>
            <a:picLocks noChangeAspect="1"/>
          </p:cNvPicPr>
          <p:nvPr/>
        </p:nvPicPr>
        <p:blipFill>
          <a:blip r:embed="rId3"/>
          <a:stretch>
            <a:fillRect/>
          </a:stretch>
        </p:blipFill>
        <p:spPr>
          <a:xfrm>
            <a:off x="2571024" y="1099130"/>
            <a:ext cx="4001952" cy="4786027"/>
          </a:xfrm>
          <a:prstGeom prst="rect">
            <a:avLst/>
          </a:prstGeom>
        </p:spPr>
      </p:pic>
    </p:spTree>
    <p:extLst>
      <p:ext uri="{BB962C8B-B14F-4D97-AF65-F5344CB8AC3E}">
        <p14:creationId xmlns:p14="http://schemas.microsoft.com/office/powerpoint/2010/main" val="3358476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9518"/>
            <a:ext cx="8229600" cy="958939"/>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108456"/>
            <a:ext cx="8229600" cy="4783385"/>
          </a:xfrm>
        </p:spPr>
        <p:txBody>
          <a:bodyPr>
            <a:noAutofit/>
          </a:bodyPr>
          <a:lstStyle/>
          <a:p>
            <a:pPr marL="0" indent="0">
              <a:lnSpc>
                <a:spcPct val="100000"/>
              </a:lnSpc>
              <a:buNone/>
            </a:pPr>
            <a:r>
              <a:rPr lang="en-US" sz="2800" i="1" dirty="0">
                <a:solidFill>
                  <a:srgbClr val="00B0F0"/>
                </a:solidFill>
              </a:rPr>
              <a:t>Harvard College </a:t>
            </a:r>
            <a:r>
              <a:rPr lang="en-US" sz="2800" dirty="0">
                <a:solidFill>
                  <a:schemeClr val="bg1"/>
                </a:solidFill>
              </a:rPr>
              <a:t>(SCC):</a:t>
            </a:r>
          </a:p>
          <a:p>
            <a:pPr>
              <a:lnSpc>
                <a:spcPct val="100000"/>
              </a:lnSpc>
            </a:pPr>
            <a:r>
              <a:rPr lang="en-US" sz="2800" dirty="0">
                <a:solidFill>
                  <a:schemeClr val="bg1"/>
                </a:solidFill>
              </a:rPr>
              <a:t>Majority</a:t>
            </a:r>
          </a:p>
          <a:p>
            <a:pPr lvl="1">
              <a:lnSpc>
                <a:spcPct val="100000"/>
              </a:lnSpc>
              <a:buFont typeface="Courier New" panose="02070309020205020404" pitchFamily="49" charset="0"/>
              <a:buChar char="o"/>
            </a:pPr>
            <a:r>
              <a:rPr lang="en-US" sz="2800" dirty="0">
                <a:solidFill>
                  <a:schemeClr val="bg1"/>
                </a:solidFill>
              </a:rPr>
              <a:t>Invention defined broadly, should be interpreted broadly; but is not unlimited</a:t>
            </a:r>
          </a:p>
          <a:p>
            <a:pPr lvl="1">
              <a:lnSpc>
                <a:spcPct val="100000"/>
              </a:lnSpc>
              <a:buFont typeface="Courier New" panose="02070309020205020404" pitchFamily="49" charset="0"/>
              <a:buChar char="o"/>
            </a:pPr>
            <a:r>
              <a:rPr lang="en-US" sz="2800" dirty="0">
                <a:solidFill>
                  <a:schemeClr val="bg1"/>
                </a:solidFill>
              </a:rPr>
              <a:t>Some subject matter is outside the scope of protection</a:t>
            </a:r>
          </a:p>
          <a:p>
            <a:pPr>
              <a:lnSpc>
                <a:spcPct val="100000"/>
              </a:lnSpc>
            </a:pPr>
            <a:r>
              <a:rPr lang="en-US" sz="2800" dirty="0">
                <a:solidFill>
                  <a:srgbClr val="FF0000"/>
                </a:solidFill>
              </a:rPr>
              <a:t>Commissioner has no discretion </a:t>
            </a:r>
            <a:r>
              <a:rPr lang="en-US" sz="2800" dirty="0">
                <a:solidFill>
                  <a:srgbClr val="FFFF00"/>
                </a:solidFill>
              </a:rPr>
              <a:t>to refuse a patent on the basis of public policy considerations independent of express provisions of the </a:t>
            </a:r>
            <a:r>
              <a:rPr lang="en-US" sz="2800" i="1" dirty="0">
                <a:solidFill>
                  <a:srgbClr val="FFFF00"/>
                </a:solidFill>
              </a:rPr>
              <a:t>Act</a:t>
            </a:r>
            <a:endParaRPr lang="en-US" sz="2800"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64</a:t>
            </a:fld>
            <a:endParaRPr lang="en-US"/>
          </a:p>
        </p:txBody>
      </p:sp>
    </p:spTree>
    <p:extLst>
      <p:ext uri="{BB962C8B-B14F-4D97-AF65-F5344CB8AC3E}">
        <p14:creationId xmlns:p14="http://schemas.microsoft.com/office/powerpoint/2010/main" val="4174141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2110"/>
            <a:ext cx="8229600" cy="1143000"/>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431543"/>
            <a:ext cx="8479766" cy="4318000"/>
          </a:xfrm>
        </p:spPr>
        <p:txBody>
          <a:bodyPr>
            <a:normAutofit lnSpcReduction="10000"/>
          </a:bodyPr>
          <a:lstStyle/>
          <a:p>
            <a:pPr marL="0" indent="0">
              <a:lnSpc>
                <a:spcPct val="100000"/>
              </a:lnSpc>
              <a:buNone/>
            </a:pPr>
            <a:r>
              <a:rPr lang="en-US" sz="3600" b="1" dirty="0">
                <a:solidFill>
                  <a:srgbClr val="FFFF00"/>
                </a:solidFill>
              </a:rPr>
              <a:t>Composition of matter</a:t>
            </a:r>
          </a:p>
          <a:p>
            <a:pPr>
              <a:lnSpc>
                <a:spcPct val="100000"/>
              </a:lnSpc>
            </a:pPr>
            <a:r>
              <a:rPr lang="en-CA" sz="3600" dirty="0">
                <a:solidFill>
                  <a:schemeClr val="bg1"/>
                </a:solidFill>
              </a:rPr>
              <a:t>The category ‘composition of matter’ </a:t>
            </a:r>
            <a:r>
              <a:rPr lang="en-CA" sz="3600" dirty="0">
                <a:solidFill>
                  <a:srgbClr val="FFFF00"/>
                </a:solidFill>
              </a:rPr>
              <a:t>refers to combinations of ingredients, whether combined as a chemical union or a physical mixture, and includes chemical compounds, compositions and substances </a:t>
            </a:r>
            <a:r>
              <a:rPr lang="en-US" sz="3600" dirty="0">
                <a:solidFill>
                  <a:schemeClr val="bg1"/>
                </a:solidFill>
              </a:rPr>
              <a:t>(12.02.05, “MOPOP” – Manual of Patent Office Practice)</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65</a:t>
            </a:fld>
            <a:endParaRPr lang="en-US"/>
          </a:p>
        </p:txBody>
      </p:sp>
    </p:spTree>
    <p:extLst>
      <p:ext uri="{BB962C8B-B14F-4D97-AF65-F5344CB8AC3E}">
        <p14:creationId xmlns:p14="http://schemas.microsoft.com/office/powerpoint/2010/main" val="705946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4858"/>
            <a:ext cx="8229600" cy="907182"/>
          </a:xfrm>
        </p:spPr>
        <p:txBody>
          <a:bodyPr/>
          <a:lstStyle/>
          <a:p>
            <a:r>
              <a:rPr lang="en-US" b="1" dirty="0">
                <a:solidFill>
                  <a:srgbClr val="FFFF00"/>
                </a:solidFill>
              </a:rPr>
              <a:t>Patents</a:t>
            </a:r>
          </a:p>
        </p:txBody>
      </p:sp>
      <p:sp>
        <p:nvSpPr>
          <p:cNvPr id="2" name="Content Placeholder 1"/>
          <p:cNvSpPr>
            <a:spLocks noGrp="1"/>
          </p:cNvSpPr>
          <p:nvPr>
            <p:ph idx="1"/>
          </p:nvPr>
        </p:nvSpPr>
        <p:spPr>
          <a:xfrm>
            <a:off x="457199" y="992040"/>
            <a:ext cx="8531525" cy="4873921"/>
          </a:xfrm>
        </p:spPr>
        <p:txBody>
          <a:bodyPr>
            <a:normAutofit lnSpcReduction="10000"/>
          </a:bodyPr>
          <a:lstStyle/>
          <a:p>
            <a:pPr marL="0" indent="0">
              <a:buNone/>
            </a:pPr>
            <a:r>
              <a:rPr lang="en-US" sz="2800" b="1" dirty="0">
                <a:solidFill>
                  <a:srgbClr val="FFFF00"/>
                </a:solidFill>
              </a:rPr>
              <a:t>Composition of matter </a:t>
            </a:r>
            <a:r>
              <a:rPr lang="en-US" sz="2800" dirty="0">
                <a:solidFill>
                  <a:schemeClr val="bg1"/>
                </a:solidFill>
              </a:rPr>
              <a:t>– </a:t>
            </a:r>
            <a:r>
              <a:rPr lang="en-US" sz="2800" i="1" dirty="0">
                <a:solidFill>
                  <a:srgbClr val="00B0F0"/>
                </a:solidFill>
              </a:rPr>
              <a:t>Harvard College</a:t>
            </a:r>
            <a:endParaRPr lang="en-US" sz="2800" dirty="0">
              <a:solidFill>
                <a:srgbClr val="00B0F0"/>
              </a:solidFill>
            </a:endParaRPr>
          </a:p>
          <a:p>
            <a:r>
              <a:rPr lang="en-US" sz="2800" dirty="0">
                <a:solidFill>
                  <a:schemeClr val="bg1"/>
                </a:solidFill>
              </a:rPr>
              <a:t>Defined more narrowly than “all compositions of two or more substances and … all composite articles” </a:t>
            </a:r>
          </a:p>
          <a:p>
            <a:r>
              <a:rPr lang="en-US" sz="2800" dirty="0">
                <a:solidFill>
                  <a:srgbClr val="FF0000"/>
                </a:solidFill>
              </a:rPr>
              <a:t>Does not include higher life form like the </a:t>
            </a:r>
            <a:r>
              <a:rPr lang="en-US" sz="2800" i="1" dirty="0" err="1">
                <a:solidFill>
                  <a:srgbClr val="FF0000"/>
                </a:solidFill>
              </a:rPr>
              <a:t>oncomouse</a:t>
            </a:r>
            <a:endParaRPr lang="en-US" sz="2800" i="1" dirty="0">
              <a:solidFill>
                <a:srgbClr val="FF0000"/>
              </a:solidFill>
            </a:endParaRPr>
          </a:p>
          <a:p>
            <a:r>
              <a:rPr lang="en-US" sz="2800" dirty="0">
                <a:solidFill>
                  <a:srgbClr val="FFFF00"/>
                </a:solidFill>
              </a:rPr>
              <a:t>Statutory interpretation principles used </a:t>
            </a:r>
            <a:r>
              <a:rPr lang="en-US" sz="2800" dirty="0">
                <a:solidFill>
                  <a:schemeClr val="bg1"/>
                </a:solidFill>
              </a:rPr>
              <a:t>to support this determination</a:t>
            </a:r>
            <a:endParaRPr lang="is-IS" sz="2800" dirty="0">
              <a:solidFill>
                <a:schemeClr val="bg1"/>
              </a:solidFill>
            </a:endParaRPr>
          </a:p>
          <a:p>
            <a:r>
              <a:rPr lang="is-IS" sz="2800" dirty="0">
                <a:solidFill>
                  <a:schemeClr val="bg1"/>
                </a:solidFill>
              </a:rPr>
              <a:t>Other factors that </a:t>
            </a:r>
            <a:r>
              <a:rPr lang="en-US" sz="2800" dirty="0">
                <a:solidFill>
                  <a:schemeClr val="bg1"/>
                </a:solidFill>
              </a:rPr>
              <a:t>suggest that </a:t>
            </a:r>
            <a:r>
              <a:rPr lang="en-US" sz="2800" dirty="0">
                <a:solidFill>
                  <a:srgbClr val="FF0000"/>
                </a:solidFill>
              </a:rPr>
              <a:t>higher life forms are not compositions of matter </a:t>
            </a:r>
            <a:r>
              <a:rPr lang="en-CA" sz="2800" dirty="0">
                <a:solidFill>
                  <a:srgbClr val="FFFF00"/>
                </a:solidFill>
              </a:rPr>
              <a:t>(</a:t>
            </a:r>
            <a:r>
              <a:rPr lang="en-CA" sz="2800" dirty="0">
                <a:solidFill>
                  <a:schemeClr val="bg1"/>
                </a:solidFill>
              </a:rPr>
              <a:t>???</a:t>
            </a:r>
            <a:r>
              <a:rPr lang="en-CA" sz="2800" dirty="0">
                <a:solidFill>
                  <a:srgbClr val="FFFF00"/>
                </a:solidFill>
              </a:rPr>
              <a:t>)</a:t>
            </a:r>
            <a:endParaRPr lang="en-US" sz="2800" dirty="0">
              <a:solidFill>
                <a:srgbClr val="FFFF00"/>
              </a:solidFill>
            </a:endParaRPr>
          </a:p>
          <a:p>
            <a:pPr lvl="1">
              <a:buFont typeface="Courier New" panose="02070309020205020404" pitchFamily="49" charset="0"/>
              <a:buChar char="o"/>
            </a:pPr>
            <a:r>
              <a:rPr lang="en-US" sz="2800" dirty="0">
                <a:solidFill>
                  <a:schemeClr val="bg1"/>
                </a:solidFill>
              </a:rPr>
              <a:t>Recourse to </a:t>
            </a:r>
            <a:r>
              <a:rPr lang="en-US" sz="2800" dirty="0">
                <a:solidFill>
                  <a:srgbClr val="FFFF00"/>
                </a:solidFill>
              </a:rPr>
              <a:t>dictionary definitions</a:t>
            </a:r>
          </a:p>
          <a:p>
            <a:pPr lvl="1">
              <a:buFont typeface="Courier New" panose="02070309020205020404" pitchFamily="49" charset="0"/>
              <a:buChar char="o"/>
            </a:pPr>
            <a:r>
              <a:rPr lang="en-US" sz="2800" dirty="0">
                <a:solidFill>
                  <a:schemeClr val="bg1"/>
                </a:solidFill>
              </a:rPr>
              <a:t>“Combine” – but elements require no human intervention</a:t>
            </a:r>
          </a:p>
          <a:p>
            <a:pPr lvl="1">
              <a:buFont typeface="Courier New" panose="02070309020205020404" pitchFamily="49" charset="0"/>
              <a:buChar char="o"/>
            </a:pPr>
            <a:r>
              <a:rPr lang="en-CA" sz="2800" dirty="0">
                <a:solidFill>
                  <a:srgbClr val="FFFF00"/>
                </a:solidFill>
              </a:rPr>
              <a:t>“Composition of matter” seems inadequate as a description of a higher life form </a:t>
            </a:r>
            <a:r>
              <a:rPr lang="en-CA" sz="2800" dirty="0">
                <a:solidFill>
                  <a:srgbClr val="FF0000"/>
                </a:solidFill>
              </a:rPr>
              <a:t>(</a:t>
            </a:r>
            <a:r>
              <a:rPr lang="en-CA" sz="2800" dirty="0">
                <a:solidFill>
                  <a:schemeClr val="bg1"/>
                </a:solidFill>
              </a:rPr>
              <a:t>???</a:t>
            </a:r>
            <a:r>
              <a:rPr lang="en-CA" sz="2800" dirty="0">
                <a:solidFill>
                  <a:srgbClr val="FF0000"/>
                </a:solidFill>
              </a:rPr>
              <a:t>)</a:t>
            </a:r>
            <a:endParaRPr lang="is-IS" sz="2800" dirty="0">
              <a:solidFill>
                <a:srgbClr val="FF0000"/>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66</a:t>
            </a:fld>
            <a:endParaRPr lang="en-US"/>
          </a:p>
        </p:txBody>
      </p:sp>
    </p:spTree>
    <p:extLst>
      <p:ext uri="{BB962C8B-B14F-4D97-AF65-F5344CB8AC3E}">
        <p14:creationId xmlns:p14="http://schemas.microsoft.com/office/powerpoint/2010/main" val="26908773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36616"/>
            <a:ext cx="8229600" cy="829543"/>
          </a:xfrm>
        </p:spPr>
        <p:txBody>
          <a:bodyPr/>
          <a:lstStyle/>
          <a:p>
            <a:r>
              <a:rPr lang="en-US" b="1" dirty="0">
                <a:solidFill>
                  <a:srgbClr val="FFFF00"/>
                </a:solidFill>
              </a:rPr>
              <a:t>Patents</a:t>
            </a:r>
          </a:p>
        </p:txBody>
      </p:sp>
      <p:sp>
        <p:nvSpPr>
          <p:cNvPr id="2" name="Content Placeholder 1"/>
          <p:cNvSpPr>
            <a:spLocks noGrp="1"/>
          </p:cNvSpPr>
          <p:nvPr>
            <p:ph idx="1"/>
          </p:nvPr>
        </p:nvSpPr>
        <p:spPr>
          <a:xfrm>
            <a:off x="457199" y="966159"/>
            <a:ext cx="8574657" cy="4951562"/>
          </a:xfrm>
        </p:spPr>
        <p:txBody>
          <a:bodyPr>
            <a:noAutofit/>
          </a:bodyPr>
          <a:lstStyle/>
          <a:p>
            <a:pPr marL="0" indent="0">
              <a:lnSpc>
                <a:spcPct val="100000"/>
              </a:lnSpc>
              <a:buNone/>
            </a:pPr>
            <a:r>
              <a:rPr lang="en-US" sz="2700" b="1" dirty="0">
                <a:solidFill>
                  <a:srgbClr val="FFFF00"/>
                </a:solidFill>
              </a:rPr>
              <a:t>Manufacture</a:t>
            </a:r>
          </a:p>
          <a:p>
            <a:pPr>
              <a:lnSpc>
                <a:spcPct val="100000"/>
              </a:lnSpc>
            </a:pPr>
            <a:r>
              <a:rPr lang="en-US" sz="2700" dirty="0">
                <a:solidFill>
                  <a:schemeClr val="bg1"/>
                </a:solidFill>
              </a:rPr>
              <a:t>Majority (</a:t>
            </a:r>
            <a:r>
              <a:rPr lang="en-US" sz="2700" i="1" dirty="0">
                <a:solidFill>
                  <a:srgbClr val="00B0F0"/>
                </a:solidFill>
              </a:rPr>
              <a:t>Harvard College</a:t>
            </a:r>
            <a:r>
              <a:rPr lang="en-US" sz="2700" dirty="0">
                <a:solidFill>
                  <a:schemeClr val="bg1"/>
                </a:solidFill>
              </a:rPr>
              <a:t>)</a:t>
            </a:r>
          </a:p>
          <a:p>
            <a:pPr lvl="1">
              <a:lnSpc>
                <a:spcPct val="100000"/>
              </a:lnSpc>
              <a:buFont typeface="Courier New" panose="02070309020205020404" pitchFamily="49" charset="0"/>
              <a:buChar char="o"/>
            </a:pPr>
            <a:r>
              <a:rPr lang="en-US" sz="2700" i="1" dirty="0">
                <a:solidFill>
                  <a:srgbClr val="FFFF00"/>
                </a:solidFill>
              </a:rPr>
              <a:t>Manufacture</a:t>
            </a:r>
            <a:r>
              <a:rPr lang="en-US" sz="2700" dirty="0">
                <a:solidFill>
                  <a:schemeClr val="bg1"/>
                </a:solidFill>
              </a:rPr>
              <a:t> = non-living mechanistic product or process</a:t>
            </a:r>
          </a:p>
          <a:p>
            <a:pPr>
              <a:lnSpc>
                <a:spcPct val="100000"/>
              </a:lnSpc>
            </a:pPr>
            <a:r>
              <a:rPr lang="en-CA" sz="2700" dirty="0">
                <a:solidFill>
                  <a:srgbClr val="FFFF00"/>
                </a:solidFill>
              </a:rPr>
              <a:t>MOPOP</a:t>
            </a:r>
            <a:r>
              <a:rPr lang="en-CA" sz="2700" dirty="0">
                <a:solidFill>
                  <a:schemeClr val="bg1"/>
                </a:solidFill>
              </a:rPr>
              <a:t> (</a:t>
            </a:r>
            <a:r>
              <a:rPr lang="en-US" sz="2800" i="1" dirty="0">
                <a:solidFill>
                  <a:schemeClr val="bg1"/>
                </a:solidFill>
              </a:rPr>
              <a:t>Manual of Patent Office Practice</a:t>
            </a:r>
            <a:r>
              <a:rPr lang="en-US" sz="2800" dirty="0">
                <a:solidFill>
                  <a:schemeClr val="bg1"/>
                </a:solidFill>
              </a:rPr>
              <a:t>)</a:t>
            </a:r>
            <a:endParaRPr lang="en-CA" sz="2700" dirty="0">
              <a:solidFill>
                <a:schemeClr val="bg1"/>
              </a:solidFill>
            </a:endParaRPr>
          </a:p>
          <a:p>
            <a:pPr lvl="1">
              <a:lnSpc>
                <a:spcPct val="100000"/>
              </a:lnSpc>
              <a:buFont typeface="Courier New" panose="02070309020205020404" pitchFamily="49" charset="0"/>
              <a:buChar char="o"/>
            </a:pPr>
            <a:r>
              <a:rPr lang="en-CA" sz="2700" dirty="0">
                <a:solidFill>
                  <a:schemeClr val="bg1"/>
                </a:solidFill>
              </a:rPr>
              <a:t>The process of </a:t>
            </a:r>
            <a:r>
              <a:rPr lang="en-CA" sz="2700" dirty="0">
                <a:solidFill>
                  <a:srgbClr val="FFFF00"/>
                </a:solidFill>
              </a:rPr>
              <a:t>making</a:t>
            </a:r>
            <a:r>
              <a:rPr lang="en-CA" sz="2700" dirty="0">
                <a:solidFill>
                  <a:schemeClr val="bg1"/>
                </a:solidFill>
              </a:rPr>
              <a:t> (by hand, by machine, industrially, by mass production…) </a:t>
            </a:r>
            <a:r>
              <a:rPr lang="en-CA" sz="2700" dirty="0">
                <a:solidFill>
                  <a:srgbClr val="FFFF00"/>
                </a:solidFill>
              </a:rPr>
              <a:t>technical articles or material</a:t>
            </a:r>
            <a:r>
              <a:rPr lang="en-CA" sz="2700" dirty="0">
                <a:solidFill>
                  <a:schemeClr val="bg1"/>
                </a:solidFill>
              </a:rPr>
              <a:t> (in modern use on a large scale) </a:t>
            </a:r>
            <a:r>
              <a:rPr lang="en-CA" sz="2700" dirty="0">
                <a:solidFill>
                  <a:srgbClr val="FFFF00"/>
                </a:solidFill>
              </a:rPr>
              <a:t>by</a:t>
            </a:r>
            <a:r>
              <a:rPr lang="en-CA" sz="2700" dirty="0">
                <a:solidFill>
                  <a:schemeClr val="bg1"/>
                </a:solidFill>
              </a:rPr>
              <a:t> the application of </a:t>
            </a:r>
            <a:r>
              <a:rPr lang="en-CA" sz="2700" dirty="0">
                <a:solidFill>
                  <a:srgbClr val="FFFF00"/>
                </a:solidFill>
              </a:rPr>
              <a:t>physical labour or mechanical power</a:t>
            </a:r>
            <a:r>
              <a:rPr lang="en-CA" sz="2700" dirty="0">
                <a:solidFill>
                  <a:schemeClr val="bg1"/>
                </a:solidFill>
              </a:rPr>
              <a:t>; or the article or material made by such a process” (MOPOP 12.02.04). </a:t>
            </a:r>
            <a:endParaRPr lang="en-US" sz="27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67</a:t>
            </a:fld>
            <a:endParaRPr lang="en-US"/>
          </a:p>
        </p:txBody>
      </p:sp>
    </p:spTree>
    <p:extLst>
      <p:ext uri="{BB962C8B-B14F-4D97-AF65-F5344CB8AC3E}">
        <p14:creationId xmlns:p14="http://schemas.microsoft.com/office/powerpoint/2010/main" val="2646112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2FFB-45E8-0144-A80A-4300CAA0BA05}"/>
              </a:ext>
            </a:extLst>
          </p:cNvPr>
          <p:cNvSpPr>
            <a:spLocks noGrp="1"/>
          </p:cNvSpPr>
          <p:nvPr>
            <p:ph type="title"/>
          </p:nvPr>
        </p:nvSpPr>
        <p:spPr>
          <a:xfrm>
            <a:off x="0" y="1"/>
            <a:ext cx="9144000" cy="1112704"/>
          </a:xfrm>
        </p:spPr>
        <p:txBody>
          <a:bodyPr>
            <a:noAutofit/>
          </a:bodyPr>
          <a:lstStyle/>
          <a:p>
            <a:pPr algn="ctr"/>
            <a:r>
              <a:rPr lang="en-US" sz="2400" dirty="0">
                <a:solidFill>
                  <a:srgbClr val="FFFF00"/>
                </a:solidFill>
              </a:rPr>
              <a:t>My comments on majority decision in </a:t>
            </a:r>
            <a:r>
              <a:rPr lang="en-US" sz="2400" i="1" dirty="0">
                <a:solidFill>
                  <a:srgbClr val="00B0F0"/>
                </a:solidFill>
              </a:rPr>
              <a:t>Harvard College </a:t>
            </a:r>
            <a:br>
              <a:rPr lang="en-US" sz="2400" i="1" dirty="0">
                <a:solidFill>
                  <a:srgbClr val="00B0F0"/>
                </a:solidFill>
              </a:rPr>
            </a:br>
            <a:r>
              <a:rPr lang="en-US" sz="2400" i="1" dirty="0">
                <a:solidFill>
                  <a:srgbClr val="FF0000"/>
                </a:solidFill>
              </a:rPr>
              <a:t>(</a:t>
            </a:r>
            <a:r>
              <a:rPr lang="en-US" sz="2400" i="1" dirty="0">
                <a:solidFill>
                  <a:schemeClr val="bg1"/>
                </a:solidFill>
              </a:rPr>
              <a:t>have </a:t>
            </a:r>
            <a:r>
              <a:rPr lang="en-US" sz="2400" i="1">
                <a:solidFill>
                  <a:schemeClr val="bg1"/>
                </a:solidFill>
              </a:rPr>
              <a:t>edited out regrettably </a:t>
            </a:r>
            <a:r>
              <a:rPr lang="en-US" sz="2400" i="1" dirty="0">
                <a:solidFill>
                  <a:schemeClr val="bg1"/>
                </a:solidFill>
              </a:rPr>
              <a:t>inappropriate comments</a:t>
            </a:r>
            <a:r>
              <a:rPr lang="en-US" sz="2400" i="1" dirty="0">
                <a:solidFill>
                  <a:srgbClr val="FF0000"/>
                </a:solidFill>
              </a:rPr>
              <a:t>)</a:t>
            </a:r>
          </a:p>
        </p:txBody>
      </p:sp>
      <p:sp>
        <p:nvSpPr>
          <p:cNvPr id="3" name="Content Placeholder 2">
            <a:extLst>
              <a:ext uri="{FF2B5EF4-FFF2-40B4-BE49-F238E27FC236}">
                <a16:creationId xmlns:a16="http://schemas.microsoft.com/office/drawing/2014/main" id="{DCE602F3-FF01-1D47-BD83-08E34516725C}"/>
              </a:ext>
            </a:extLst>
          </p:cNvPr>
          <p:cNvSpPr>
            <a:spLocks noGrp="1"/>
          </p:cNvSpPr>
          <p:nvPr>
            <p:ph sz="quarter" idx="10"/>
          </p:nvPr>
        </p:nvSpPr>
        <p:spPr>
          <a:xfrm>
            <a:off x="209320" y="1233889"/>
            <a:ext cx="8934680" cy="4693186"/>
          </a:xfrm>
        </p:spPr>
        <p:txBody>
          <a:bodyPr>
            <a:noAutofit/>
          </a:bodyPr>
          <a:lstStyle/>
          <a:p>
            <a:pPr>
              <a:lnSpc>
                <a:spcPct val="100000"/>
              </a:lnSpc>
            </a:pPr>
            <a:r>
              <a:rPr lang="en-US" sz="1400" dirty="0">
                <a:solidFill>
                  <a:schemeClr val="bg1"/>
                </a:solidFill>
              </a:rPr>
              <a:t>“…I have spent way too much arguing in my head with Mr. Justice </a:t>
            </a:r>
            <a:r>
              <a:rPr lang="en-US" sz="1400" dirty="0" err="1">
                <a:solidFill>
                  <a:schemeClr val="bg1"/>
                </a:solidFill>
              </a:rPr>
              <a:t>Bastarache’s</a:t>
            </a:r>
            <a:r>
              <a:rPr lang="en-US" sz="1400" dirty="0">
                <a:solidFill>
                  <a:schemeClr val="bg1"/>
                </a:solidFill>
              </a:rPr>
              <a:t> every word in </a:t>
            </a:r>
            <a:r>
              <a:rPr lang="en-US" sz="1400" i="1" dirty="0">
                <a:solidFill>
                  <a:schemeClr val="bg1"/>
                </a:solidFill>
              </a:rPr>
              <a:t>Harvard Mouse.</a:t>
            </a:r>
            <a:r>
              <a:rPr lang="en-US" sz="1400" dirty="0">
                <a:solidFill>
                  <a:schemeClr val="bg1"/>
                </a:solidFill>
              </a:rPr>
              <a:t>” – email to Prof. Graham Reynolds, 8.15.20.</a:t>
            </a:r>
          </a:p>
          <a:p>
            <a:pPr>
              <a:lnSpc>
                <a:spcPct val="100000"/>
              </a:lnSpc>
              <a:buFont typeface="Arial" panose="020B0604020202020204" pitchFamily="34" charset="0"/>
              <a:buChar char="•"/>
            </a:pPr>
            <a:r>
              <a:rPr lang="en-US" sz="1400" dirty="0">
                <a:solidFill>
                  <a:schemeClr val="bg1"/>
                </a:solidFill>
              </a:rPr>
              <a:t>My original (unexpurgated but decontextualized) marginal notes in the textbook version of the case:</a:t>
            </a:r>
          </a:p>
          <a:p>
            <a:pPr lvl="1">
              <a:lnSpc>
                <a:spcPct val="100000"/>
              </a:lnSpc>
              <a:buFont typeface="Courier New" panose="02070309020205020404" pitchFamily="49" charset="0"/>
              <a:buChar char="o"/>
            </a:pPr>
            <a:r>
              <a:rPr lang="en-US" sz="1400" dirty="0">
                <a:solidFill>
                  <a:schemeClr val="bg1"/>
                </a:solidFill>
              </a:rPr>
              <a:t>”STRAINED WOULD BE AN UNDERSTATEMENT. INTELLECTUALLY HONEST?”</a:t>
            </a:r>
          </a:p>
          <a:p>
            <a:pPr lvl="1">
              <a:lnSpc>
                <a:spcPct val="100000"/>
              </a:lnSpc>
              <a:buFont typeface="Courier New" panose="02070309020205020404" pitchFamily="49" charset="0"/>
              <a:buChar char="o"/>
            </a:pPr>
            <a:r>
              <a:rPr lang="en-US" sz="1400" dirty="0">
                <a:solidFill>
                  <a:schemeClr val="bg1"/>
                </a:solidFill>
              </a:rPr>
              <a:t>Huh?</a:t>
            </a:r>
          </a:p>
          <a:p>
            <a:pPr lvl="1">
              <a:lnSpc>
                <a:spcPct val="100000"/>
              </a:lnSpc>
              <a:buFont typeface="Courier New" panose="02070309020205020404" pitchFamily="49" charset="0"/>
              <a:buChar char="o"/>
            </a:pPr>
            <a:r>
              <a:rPr lang="en-US" sz="1400" dirty="0">
                <a:solidFill>
                  <a:schemeClr val="bg1"/>
                </a:solidFill>
              </a:rPr>
              <a:t>Huh?</a:t>
            </a:r>
          </a:p>
          <a:p>
            <a:pPr lvl="1">
              <a:lnSpc>
                <a:spcPct val="100000"/>
              </a:lnSpc>
              <a:buFont typeface="Courier New" panose="02070309020205020404" pitchFamily="49" charset="0"/>
              <a:buChar char="o"/>
            </a:pPr>
            <a:r>
              <a:rPr lang="en-US" sz="1400" dirty="0">
                <a:solidFill>
                  <a:schemeClr val="bg1"/>
                </a:solidFill>
              </a:rPr>
              <a:t>Worst writing in the history of the Court (SCC)???</a:t>
            </a:r>
          </a:p>
          <a:p>
            <a:pPr lvl="1">
              <a:lnSpc>
                <a:spcPct val="100000"/>
              </a:lnSpc>
              <a:buFont typeface="Courier New" panose="02070309020205020404" pitchFamily="49" charset="0"/>
              <a:buChar char="o"/>
            </a:pPr>
            <a:r>
              <a:rPr lang="en-US" sz="1400" dirty="0">
                <a:solidFill>
                  <a:schemeClr val="bg1"/>
                </a:solidFill>
              </a:rPr>
              <a:t>It doesn’t?</a:t>
            </a:r>
          </a:p>
          <a:p>
            <a:pPr lvl="1">
              <a:lnSpc>
                <a:spcPct val="100000"/>
              </a:lnSpc>
              <a:buFont typeface="Courier New" panose="02070309020205020404" pitchFamily="49" charset="0"/>
              <a:buChar char="o"/>
            </a:pPr>
            <a:r>
              <a:rPr lang="en-US" sz="1400" dirty="0">
                <a:solidFill>
                  <a:schemeClr val="bg1"/>
                </a:solidFill>
              </a:rPr>
              <a:t>So what?</a:t>
            </a:r>
          </a:p>
          <a:p>
            <a:pPr lvl="1">
              <a:lnSpc>
                <a:spcPct val="100000"/>
              </a:lnSpc>
              <a:buFont typeface="Courier New" panose="02070309020205020404" pitchFamily="49" charset="0"/>
              <a:buChar char="o"/>
            </a:pPr>
            <a:r>
              <a:rPr lang="en-US" sz="1400" dirty="0">
                <a:solidFill>
                  <a:schemeClr val="bg1"/>
                </a:solidFill>
              </a:rPr>
              <a:t>So strained!!!</a:t>
            </a:r>
          </a:p>
          <a:p>
            <a:pPr lvl="1">
              <a:lnSpc>
                <a:spcPct val="100000"/>
              </a:lnSpc>
              <a:buFont typeface="Courier New" panose="02070309020205020404" pitchFamily="49" charset="0"/>
              <a:buChar char="o"/>
            </a:pPr>
            <a:r>
              <a:rPr lang="en-US" sz="1400" dirty="0">
                <a:solidFill>
                  <a:schemeClr val="bg1"/>
                </a:solidFill>
              </a:rPr>
              <a:t>???</a:t>
            </a:r>
          </a:p>
          <a:p>
            <a:pPr lvl="1">
              <a:lnSpc>
                <a:spcPct val="100000"/>
              </a:lnSpc>
              <a:buFont typeface="Courier New" panose="02070309020205020404" pitchFamily="49" charset="0"/>
              <a:buChar char="o"/>
            </a:pPr>
            <a:r>
              <a:rPr lang="en-US" sz="1400" dirty="0">
                <a:solidFill>
                  <a:schemeClr val="bg1"/>
                </a:solidFill>
              </a:rPr>
              <a:t>Huh!</a:t>
            </a:r>
          </a:p>
          <a:p>
            <a:pPr lvl="1">
              <a:lnSpc>
                <a:spcPct val="100000"/>
              </a:lnSpc>
              <a:buFont typeface="Courier New" panose="02070309020205020404" pitchFamily="49" charset="0"/>
              <a:buChar char="o"/>
            </a:pPr>
            <a:r>
              <a:rPr lang="en-US" sz="1400" dirty="0">
                <a:solidFill>
                  <a:schemeClr val="bg1"/>
                </a:solidFill>
              </a:rPr>
              <a:t>Really?</a:t>
            </a:r>
          </a:p>
          <a:p>
            <a:pPr lvl="1">
              <a:lnSpc>
                <a:spcPct val="100000"/>
              </a:lnSpc>
              <a:buFont typeface="Courier New" panose="02070309020205020404" pitchFamily="49" charset="0"/>
              <a:buChar char="o"/>
            </a:pPr>
            <a:r>
              <a:rPr lang="en-US" sz="1400" dirty="0">
                <a:solidFill>
                  <a:schemeClr val="bg1"/>
                </a:solidFill>
              </a:rPr>
              <a:t>Huh – non sequitur</a:t>
            </a:r>
          </a:p>
          <a:p>
            <a:pPr lvl="1">
              <a:lnSpc>
                <a:spcPct val="100000"/>
              </a:lnSpc>
              <a:buFont typeface="Courier New" panose="02070309020205020404" pitchFamily="49" charset="0"/>
              <a:buChar char="o"/>
            </a:pPr>
            <a:r>
              <a:rPr lang="en-US" sz="1400" dirty="0">
                <a:solidFill>
                  <a:schemeClr val="bg1"/>
                </a:solidFill>
              </a:rPr>
              <a:t>LWTF? How? </a:t>
            </a:r>
            <a:r>
              <a:rPr lang="en-US" sz="1400" dirty="0" err="1">
                <a:solidFill>
                  <a:schemeClr val="bg1"/>
                </a:solidFill>
              </a:rPr>
              <a:t>Wha</a:t>
            </a:r>
            <a:r>
              <a:rPr lang="en-US" sz="1400" dirty="0">
                <a:solidFill>
                  <a:schemeClr val="bg1"/>
                </a:solidFill>
              </a:rPr>
              <a:t>..?</a:t>
            </a:r>
          </a:p>
          <a:p>
            <a:pPr lvl="1">
              <a:lnSpc>
                <a:spcPct val="100000"/>
              </a:lnSpc>
              <a:buFont typeface="Courier New" panose="02070309020205020404" pitchFamily="49" charset="0"/>
              <a:buChar char="o"/>
            </a:pPr>
            <a:r>
              <a:rPr lang="en-US" sz="1400" dirty="0">
                <a:solidFill>
                  <a:schemeClr val="bg1"/>
                </a:solidFill>
              </a:rPr>
              <a:t>B…Turns a preference for parliamentary clarity into a requirement for it – wrongly.</a:t>
            </a:r>
          </a:p>
          <a:p>
            <a:pPr indent="-285750">
              <a:lnSpc>
                <a:spcPct val="100000"/>
              </a:lnSpc>
            </a:pPr>
            <a:r>
              <a:rPr lang="en-US" sz="1400" dirty="0">
                <a:solidFill>
                  <a:schemeClr val="bg1"/>
                </a:solidFill>
              </a:rPr>
              <a:t>None of the above means I’m right, just that I had a similar reaction to some of you.</a:t>
            </a:r>
          </a:p>
          <a:p>
            <a:pPr lvl="1">
              <a:lnSpc>
                <a:spcPct val="100000"/>
              </a:lnSpc>
              <a:buFont typeface="Courier New" panose="02070309020205020404" pitchFamily="49" charset="0"/>
              <a:buChar char="o"/>
            </a:pPr>
            <a:endParaRPr lang="en-US" sz="1800" dirty="0">
              <a:solidFill>
                <a:schemeClr val="bg1"/>
              </a:solidFill>
            </a:endParaRPr>
          </a:p>
          <a:p>
            <a:pPr lvl="1">
              <a:lnSpc>
                <a:spcPct val="100000"/>
              </a:lnSpc>
              <a:buFont typeface="Courier New" panose="02070309020205020404" pitchFamily="49" charset="0"/>
              <a:buChar char="o"/>
            </a:pPr>
            <a:endParaRPr lang="en-US" sz="1800" dirty="0">
              <a:solidFill>
                <a:schemeClr val="bg1"/>
              </a:solidFill>
            </a:endParaRPr>
          </a:p>
        </p:txBody>
      </p:sp>
    </p:spTree>
    <p:extLst>
      <p:ext uri="{BB962C8B-B14F-4D97-AF65-F5344CB8AC3E}">
        <p14:creationId xmlns:p14="http://schemas.microsoft.com/office/powerpoint/2010/main" val="27756527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lnSpcReduction="10000"/>
          </a:bodyPr>
          <a:lstStyle/>
          <a:p>
            <a:pPr marL="0" indent="0">
              <a:lnSpc>
                <a:spcPct val="100000"/>
              </a:lnSpc>
              <a:buNone/>
            </a:pPr>
            <a:r>
              <a:rPr lang="en-US" sz="3200" b="1" dirty="0">
                <a:solidFill>
                  <a:srgbClr val="FFFF00"/>
                </a:solidFill>
              </a:rPr>
              <a:t>Machine</a:t>
            </a:r>
          </a:p>
          <a:p>
            <a:pPr>
              <a:lnSpc>
                <a:spcPct val="100000"/>
              </a:lnSpc>
            </a:pPr>
            <a:r>
              <a:rPr lang="en-US" sz="3200" dirty="0">
                <a:solidFill>
                  <a:schemeClr val="bg1"/>
                </a:solidFill>
              </a:rPr>
              <a:t>T</a:t>
            </a:r>
            <a:r>
              <a:rPr lang="en-CA" sz="3200" dirty="0">
                <a:solidFill>
                  <a:schemeClr val="bg1"/>
                </a:solidFill>
              </a:rPr>
              <a:t>he mechanical embodiment of any function or mode of operation designed to accomplish a particular effect (MOPOP, s. 12.02.03)</a:t>
            </a:r>
          </a:p>
          <a:p>
            <a:pPr>
              <a:lnSpc>
                <a:spcPct val="100000"/>
              </a:lnSpc>
            </a:pPr>
            <a:r>
              <a:rPr lang="en-CA" sz="3200" dirty="0">
                <a:solidFill>
                  <a:schemeClr val="bg1"/>
                </a:solidFill>
              </a:rPr>
              <a:t>Ex: </a:t>
            </a:r>
            <a:r>
              <a:rPr lang="en-CA" sz="3200" i="1" dirty="0" err="1">
                <a:solidFill>
                  <a:srgbClr val="00B0F0"/>
                </a:solidFill>
              </a:rPr>
              <a:t>Amazon.com</a:t>
            </a:r>
            <a:r>
              <a:rPr lang="en-CA" sz="3200" i="1" dirty="0">
                <a:solidFill>
                  <a:srgbClr val="00B0F0"/>
                </a:solidFill>
              </a:rPr>
              <a:t>, Inc. v. Canada (Attorney General), </a:t>
            </a:r>
            <a:r>
              <a:rPr lang="en-CA" sz="3200" dirty="0">
                <a:solidFill>
                  <a:schemeClr val="bg1"/>
                </a:solidFill>
              </a:rPr>
              <a:t>[2010] FC 1011, where certain patent claims disclosed ‘a machine … used to implement </a:t>
            </a:r>
            <a:r>
              <a:rPr lang="en-CA" sz="3200" dirty="0" err="1">
                <a:solidFill>
                  <a:schemeClr val="bg1"/>
                </a:solidFill>
              </a:rPr>
              <a:t>Amazon.com’s</a:t>
            </a:r>
            <a:r>
              <a:rPr lang="en-CA" sz="3200" dirty="0">
                <a:solidFill>
                  <a:schemeClr val="bg1"/>
                </a:solidFill>
              </a:rPr>
              <a:t> one-click ordering system”  </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69</a:t>
            </a:fld>
            <a:endParaRPr lang="en-US"/>
          </a:p>
        </p:txBody>
      </p:sp>
    </p:spTree>
    <p:extLst>
      <p:ext uri="{BB962C8B-B14F-4D97-AF65-F5344CB8AC3E}">
        <p14:creationId xmlns:p14="http://schemas.microsoft.com/office/powerpoint/2010/main" val="1500826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228600" y="1135117"/>
            <a:ext cx="8686800" cy="5129049"/>
          </a:xfrm>
        </p:spPr>
        <p:txBody>
          <a:bodyPr>
            <a:normAutofit fontScale="85000" lnSpcReduction="10000"/>
          </a:bodyPr>
          <a:lstStyle/>
          <a:p>
            <a:pPr marL="0" indent="0">
              <a:lnSpc>
                <a:spcPct val="11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11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110000"/>
              </a:lnSpc>
              <a:buNone/>
            </a:pPr>
            <a:r>
              <a:rPr lang="en-CA" sz="3200" dirty="0">
                <a:solidFill>
                  <a:schemeClr val="bg1"/>
                </a:solidFill>
                <a:latin typeface="+mn-lt"/>
              </a:rPr>
              <a:t>3. Send me your WordPress email address at </a:t>
            </a:r>
            <a:r>
              <a:rPr lang="en-CA" sz="3200" dirty="0">
                <a:solidFill>
                  <a:schemeClr val="bg1"/>
                </a:solidFill>
                <a:latin typeface="+mn-lt"/>
                <a:hlinkClick r:id="rId3"/>
              </a:rPr>
              <a:t>jon.festinger@ubc.ca</a:t>
            </a:r>
            <a:r>
              <a:rPr lang="en-CA" sz="3200" dirty="0">
                <a:solidFill>
                  <a:schemeClr val="bg1"/>
                </a:solidFill>
                <a:latin typeface="+mn-lt"/>
              </a:rPr>
              <a:t>  or at </a:t>
            </a:r>
            <a:r>
              <a:rPr lang="en-CA" sz="3200" dirty="0">
                <a:solidFill>
                  <a:schemeClr val="bg1"/>
                </a:solidFill>
                <a:latin typeface="+mn-lt"/>
                <a:hlinkClick r:id="rId4"/>
              </a:rPr>
              <a:t>jon_festinger@thecdm.ca</a:t>
            </a:r>
            <a:r>
              <a:rPr lang="en-CA" sz="3200" dirty="0">
                <a:solidFill>
                  <a:schemeClr val="bg1"/>
                </a:solidFill>
                <a:latin typeface="+mn-lt"/>
              </a:rPr>
              <a:t> </a:t>
            </a:r>
          </a:p>
          <a:p>
            <a:pPr marL="0" indent="0">
              <a:lnSpc>
                <a:spcPct val="110000"/>
              </a:lnSpc>
              <a:buNone/>
            </a:pPr>
            <a:r>
              <a:rPr lang="en-CA" sz="3200" dirty="0">
                <a:solidFill>
                  <a:schemeClr val="bg1"/>
                </a:solidFill>
                <a:latin typeface="+mn-lt"/>
              </a:rPr>
              <a:t>4. Then, I will invite you to participate with authoring privileges via your WordPress email address.</a:t>
            </a:r>
          </a:p>
          <a:p>
            <a:pPr marL="0" indent="0">
              <a:buNone/>
            </a:pPr>
            <a:endParaRPr lang="en-US" dirty="0"/>
          </a:p>
        </p:txBody>
      </p:sp>
    </p:spTree>
    <p:extLst>
      <p:ext uri="{BB962C8B-B14F-4D97-AF65-F5344CB8AC3E}">
        <p14:creationId xmlns:p14="http://schemas.microsoft.com/office/powerpoint/2010/main" val="41419061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ck in the middle of a watch&#10;&#10;Description automatically generated">
            <a:extLst>
              <a:ext uri="{FF2B5EF4-FFF2-40B4-BE49-F238E27FC236}">
                <a16:creationId xmlns:a16="http://schemas.microsoft.com/office/drawing/2014/main" id="{9719CA26-54F7-FC4D-9322-5B08808410FF}"/>
              </a:ext>
            </a:extLst>
          </p:cNvPr>
          <p:cNvPicPr>
            <a:picLocks noChangeAspect="1"/>
          </p:cNvPicPr>
          <p:nvPr/>
        </p:nvPicPr>
        <p:blipFill>
          <a:blip r:embed="rId2"/>
          <a:stretch>
            <a:fillRect/>
          </a:stretch>
        </p:blipFill>
        <p:spPr>
          <a:xfrm>
            <a:off x="3038308" y="459112"/>
            <a:ext cx="3067384" cy="5332088"/>
          </a:xfrm>
          <a:prstGeom prst="rect">
            <a:avLst/>
          </a:prstGeom>
        </p:spPr>
      </p:pic>
    </p:spTree>
    <p:extLst>
      <p:ext uri="{BB962C8B-B14F-4D97-AF65-F5344CB8AC3E}">
        <p14:creationId xmlns:p14="http://schemas.microsoft.com/office/powerpoint/2010/main" val="2841409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76375"/>
            <a:ext cx="5691188" cy="422751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A3315A79-E308-9D47-919C-E1B6B846BB8A}"/>
              </a:ext>
            </a:extLst>
          </p:cNvPr>
          <p:cNvPicPr>
            <a:picLocks noChangeAspect="1"/>
          </p:cNvPicPr>
          <p:nvPr/>
        </p:nvPicPr>
        <p:blipFill>
          <a:blip r:embed="rId4"/>
          <a:stretch>
            <a:fillRect/>
          </a:stretch>
        </p:blipFill>
        <p:spPr>
          <a:xfrm>
            <a:off x="6223000" y="1476375"/>
            <a:ext cx="2463800" cy="4227513"/>
          </a:xfrm>
          <a:prstGeom prst="rect">
            <a:avLst/>
          </a:prstGeom>
        </p:spPr>
      </p:pic>
      <p:sp>
        <p:nvSpPr>
          <p:cNvPr id="6" name="Title 5"/>
          <p:cNvSpPr>
            <a:spLocks noGrp="1"/>
          </p:cNvSpPr>
          <p:nvPr>
            <p:ph type="title"/>
          </p:nvPr>
        </p:nvSpPr>
        <p:spPr>
          <a:xfrm>
            <a:off x="457200" y="274638"/>
            <a:ext cx="8229600" cy="1143000"/>
          </a:xfrm>
        </p:spPr>
        <p:txBody>
          <a:bodyPr anchor="ctr">
            <a:normAutofit/>
          </a:bodyPr>
          <a:lstStyle/>
          <a:p>
            <a:r>
              <a:rPr lang="en-US" b="1" dirty="0">
                <a:solidFill>
                  <a:srgbClr val="FFFF00"/>
                </a:solidFill>
              </a:rPr>
              <a:t>Patents</a:t>
            </a:r>
          </a:p>
        </p:txBody>
      </p:sp>
      <p:sp>
        <p:nvSpPr>
          <p:cNvPr id="4" name="Slide Number Placeholder 3"/>
          <p:cNvSpPr>
            <a:spLocks noGrp="1"/>
          </p:cNvSpPr>
          <p:nvPr>
            <p:ph type="sldNum" sz="quarter" idx="12"/>
          </p:nvPr>
        </p:nvSpPr>
        <p:spPr/>
        <p:txBody>
          <a:bodyPr/>
          <a:lstStyle/>
          <a:p>
            <a:pPr>
              <a:spcAft>
                <a:spcPts val="600"/>
              </a:spcAft>
            </a:pPr>
            <a:fld id="{600857A6-B069-5747-8C2C-4237D03FF20B}" type="slidenum">
              <a:rPr lang="en-US" smtClean="0"/>
              <a:pPr>
                <a:spcAft>
                  <a:spcPts val="600"/>
                </a:spcAft>
              </a:pPr>
              <a:t>71</a:t>
            </a:fld>
            <a:endParaRPr lang="en-US"/>
          </a:p>
        </p:txBody>
      </p:sp>
    </p:spTree>
    <p:extLst>
      <p:ext uri="{BB962C8B-B14F-4D97-AF65-F5344CB8AC3E}">
        <p14:creationId xmlns:p14="http://schemas.microsoft.com/office/powerpoint/2010/main" val="472124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3200" b="1" dirty="0">
                <a:solidFill>
                  <a:srgbClr val="FFFF00"/>
                </a:solidFill>
              </a:rPr>
              <a:t>Art</a:t>
            </a:r>
            <a:r>
              <a:rPr lang="en-US" sz="3200" dirty="0">
                <a:solidFill>
                  <a:srgbClr val="FFFF00"/>
                </a:solidFill>
              </a:rPr>
              <a:t> (as use)</a:t>
            </a:r>
          </a:p>
          <a:p>
            <a:pPr>
              <a:lnSpc>
                <a:spcPct val="100000"/>
              </a:lnSpc>
            </a:pPr>
            <a:r>
              <a:rPr lang="en-US" sz="3200" dirty="0">
                <a:solidFill>
                  <a:srgbClr val="FF0000"/>
                </a:solidFill>
              </a:rPr>
              <a:t>The application of certain means to achieve a specific result</a:t>
            </a:r>
          </a:p>
          <a:p>
            <a:pPr>
              <a:lnSpc>
                <a:spcPct val="100000"/>
              </a:lnSpc>
            </a:pPr>
            <a:r>
              <a:rPr lang="en-US" sz="3200" dirty="0">
                <a:solidFill>
                  <a:schemeClr val="bg1"/>
                </a:solidFill>
              </a:rPr>
              <a:t>I.e.: </a:t>
            </a:r>
            <a:r>
              <a:rPr lang="en-US" sz="3200" dirty="0">
                <a:solidFill>
                  <a:srgbClr val="FFFF00"/>
                </a:solidFill>
              </a:rPr>
              <a:t>the use of a known drug applied to treat a known disease</a:t>
            </a:r>
          </a:p>
        </p:txBody>
      </p:sp>
      <p:sp>
        <p:nvSpPr>
          <p:cNvPr id="4" name="Slide Number Placeholder 3"/>
          <p:cNvSpPr>
            <a:spLocks noGrp="1"/>
          </p:cNvSpPr>
          <p:nvPr>
            <p:ph type="sldNum" sz="quarter" idx="12"/>
          </p:nvPr>
        </p:nvSpPr>
        <p:spPr/>
        <p:txBody>
          <a:bodyPr/>
          <a:lstStyle/>
          <a:p>
            <a:fld id="{600857A6-B069-5747-8C2C-4237D03FF20B}" type="slidenum">
              <a:rPr lang="en-US" smtClean="0"/>
              <a:t>72</a:t>
            </a:fld>
            <a:endParaRPr lang="en-US"/>
          </a:p>
        </p:txBody>
      </p:sp>
    </p:spTree>
    <p:extLst>
      <p:ext uri="{BB962C8B-B14F-4D97-AF65-F5344CB8AC3E}">
        <p14:creationId xmlns:p14="http://schemas.microsoft.com/office/powerpoint/2010/main" val="478701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363"/>
            <a:ext cx="8229600" cy="898554"/>
          </a:xfrm>
        </p:spPr>
        <p:txBody>
          <a:bodyPr/>
          <a:lstStyle/>
          <a:p>
            <a:r>
              <a:rPr lang="en-US" b="1" dirty="0">
                <a:solidFill>
                  <a:srgbClr val="FFFF00"/>
                </a:solidFill>
              </a:rPr>
              <a:t>Patents</a:t>
            </a:r>
          </a:p>
        </p:txBody>
      </p:sp>
      <p:sp>
        <p:nvSpPr>
          <p:cNvPr id="2" name="Content Placeholder 1"/>
          <p:cNvSpPr>
            <a:spLocks noGrp="1"/>
          </p:cNvSpPr>
          <p:nvPr>
            <p:ph idx="1"/>
          </p:nvPr>
        </p:nvSpPr>
        <p:spPr>
          <a:xfrm>
            <a:off x="457199" y="1078302"/>
            <a:ext cx="8505645" cy="4925683"/>
          </a:xfrm>
        </p:spPr>
        <p:txBody>
          <a:bodyPr>
            <a:noAutofit/>
          </a:bodyPr>
          <a:lstStyle/>
          <a:p>
            <a:pPr marL="0" indent="0">
              <a:lnSpc>
                <a:spcPct val="100000"/>
              </a:lnSpc>
              <a:buNone/>
            </a:pPr>
            <a:r>
              <a:rPr lang="en-US" sz="2400" b="1" dirty="0">
                <a:solidFill>
                  <a:srgbClr val="FFFF00"/>
                </a:solidFill>
              </a:rPr>
              <a:t>Art</a:t>
            </a:r>
            <a:r>
              <a:rPr lang="en-US" sz="2400" dirty="0">
                <a:solidFill>
                  <a:srgbClr val="FFFF00"/>
                </a:solidFill>
              </a:rPr>
              <a:t> (as method)</a:t>
            </a:r>
          </a:p>
          <a:p>
            <a:pPr>
              <a:lnSpc>
                <a:spcPct val="100000"/>
              </a:lnSpc>
            </a:pPr>
            <a:r>
              <a:rPr lang="en-US" sz="2400" b="1" dirty="0">
                <a:solidFill>
                  <a:schemeClr val="bg1"/>
                </a:solidFill>
              </a:rPr>
              <a:t>Method </a:t>
            </a:r>
          </a:p>
          <a:p>
            <a:pPr lvl="1">
              <a:lnSpc>
                <a:spcPct val="100000"/>
              </a:lnSpc>
              <a:buFont typeface="Courier New" panose="02070309020205020404" pitchFamily="49" charset="0"/>
              <a:buChar char="o"/>
            </a:pPr>
            <a:r>
              <a:rPr lang="en-CA" sz="2400" dirty="0">
                <a:solidFill>
                  <a:schemeClr val="bg1"/>
                </a:solidFill>
              </a:rPr>
              <a:t>“An </a:t>
            </a:r>
            <a:r>
              <a:rPr lang="en-CA" sz="2400" dirty="0">
                <a:solidFill>
                  <a:srgbClr val="FF0000"/>
                </a:solidFill>
              </a:rPr>
              <a:t>act </a:t>
            </a:r>
            <a:r>
              <a:rPr lang="en-CA" sz="2400" dirty="0">
                <a:solidFill>
                  <a:schemeClr val="bg1"/>
                </a:solidFill>
              </a:rPr>
              <a:t>or series of acts performed by some … object and </a:t>
            </a:r>
            <a:r>
              <a:rPr lang="en-CA" sz="2400" dirty="0">
                <a:solidFill>
                  <a:srgbClr val="FF0000"/>
                </a:solidFill>
              </a:rPr>
              <a:t>producing in that object some change of either character or condition</a:t>
            </a:r>
            <a:r>
              <a:rPr lang="en-CA" sz="2400" dirty="0">
                <a:solidFill>
                  <a:schemeClr val="bg1"/>
                </a:solidFill>
              </a:rPr>
              <a:t>” (citing to</a:t>
            </a:r>
            <a:r>
              <a:rPr lang="en-CA" sz="2400" dirty="0">
                <a:solidFill>
                  <a:srgbClr val="00B0F0"/>
                </a:solidFill>
              </a:rPr>
              <a:t> </a:t>
            </a:r>
            <a:r>
              <a:rPr lang="en-CA" sz="2400" i="1" dirty="0">
                <a:solidFill>
                  <a:srgbClr val="00B0F0"/>
                </a:solidFill>
              </a:rPr>
              <a:t>Lawson</a:t>
            </a:r>
            <a:r>
              <a:rPr lang="en-CA" sz="2400" dirty="0">
                <a:solidFill>
                  <a:srgbClr val="00B0F0"/>
                </a:solidFill>
              </a:rPr>
              <a:t> </a:t>
            </a:r>
            <a:r>
              <a:rPr lang="en-CA" sz="2400" dirty="0">
                <a:solidFill>
                  <a:schemeClr val="bg1"/>
                </a:solidFill>
              </a:rPr>
              <a:t>– cited in </a:t>
            </a:r>
            <a:r>
              <a:rPr lang="en-CA" sz="2400" i="1" dirty="0" err="1">
                <a:solidFill>
                  <a:srgbClr val="00B0F0"/>
                </a:solidFill>
              </a:rPr>
              <a:t>Amazon.com</a:t>
            </a:r>
            <a:r>
              <a:rPr lang="en-CA" sz="2400" i="1" dirty="0">
                <a:solidFill>
                  <a:schemeClr val="bg1"/>
                </a:solidFill>
              </a:rPr>
              <a:t>, Inc.</a:t>
            </a:r>
            <a:r>
              <a:rPr lang="en-CA" sz="2400" dirty="0">
                <a:solidFill>
                  <a:schemeClr val="bg1"/>
                </a:solidFill>
              </a:rPr>
              <a:t>(MOPOP, 12.02.01) </a:t>
            </a:r>
          </a:p>
          <a:p>
            <a:pPr lvl="1">
              <a:lnSpc>
                <a:spcPct val="100000"/>
              </a:lnSpc>
              <a:buFont typeface="Courier New" panose="02070309020205020404" pitchFamily="49" charset="0"/>
              <a:buChar char="o"/>
            </a:pPr>
            <a:r>
              <a:rPr lang="en-CA" sz="2400" dirty="0">
                <a:solidFill>
                  <a:schemeClr val="bg1"/>
                </a:solidFill>
              </a:rPr>
              <a:t>Test cited in </a:t>
            </a:r>
            <a:r>
              <a:rPr lang="en-CA" sz="2400" i="1" dirty="0">
                <a:solidFill>
                  <a:srgbClr val="00B0F0"/>
                </a:solidFill>
              </a:rPr>
              <a:t>Amazon</a:t>
            </a:r>
            <a:r>
              <a:rPr lang="en-CA" sz="2400" i="1" dirty="0">
                <a:solidFill>
                  <a:schemeClr val="bg1"/>
                </a:solidFill>
              </a:rPr>
              <a:t>:</a:t>
            </a:r>
            <a:endParaRPr lang="en-CA" sz="2400" dirty="0">
              <a:solidFill>
                <a:schemeClr val="bg1"/>
              </a:solidFill>
            </a:endParaRPr>
          </a:p>
          <a:p>
            <a:pPr marL="1371600" lvl="2" indent="-457200">
              <a:lnSpc>
                <a:spcPct val="100000"/>
              </a:lnSpc>
              <a:buFont typeface="+mj-lt"/>
              <a:buAutoNum type="arabicPeriod"/>
            </a:pPr>
            <a:r>
              <a:rPr lang="en-CA" sz="2400" dirty="0">
                <a:solidFill>
                  <a:srgbClr val="FFFF00"/>
                </a:solidFill>
              </a:rPr>
              <a:t>Not a disembodied idea</a:t>
            </a:r>
            <a:r>
              <a:rPr lang="en-CA" sz="2400" dirty="0">
                <a:solidFill>
                  <a:schemeClr val="bg1"/>
                </a:solidFill>
              </a:rPr>
              <a:t>; must have method of practical application</a:t>
            </a:r>
          </a:p>
          <a:p>
            <a:pPr marL="1371600" lvl="2" indent="-457200">
              <a:lnSpc>
                <a:spcPct val="100000"/>
              </a:lnSpc>
              <a:buFont typeface="+mj-lt"/>
              <a:buAutoNum type="arabicPeriod"/>
            </a:pPr>
            <a:r>
              <a:rPr lang="en-CA" sz="2400" dirty="0">
                <a:solidFill>
                  <a:schemeClr val="bg1"/>
                </a:solidFill>
              </a:rPr>
              <a:t>A </a:t>
            </a:r>
            <a:r>
              <a:rPr lang="en-CA" sz="2400" dirty="0">
                <a:solidFill>
                  <a:srgbClr val="FFFF00"/>
                </a:solidFill>
              </a:rPr>
              <a:t>new and inventive method </a:t>
            </a:r>
            <a:r>
              <a:rPr lang="en-CA" sz="2400" dirty="0">
                <a:solidFill>
                  <a:schemeClr val="bg1"/>
                </a:solidFill>
              </a:rPr>
              <a:t>of applying skill and knowledge</a:t>
            </a:r>
          </a:p>
          <a:p>
            <a:pPr marL="1371600" lvl="2" indent="-457200">
              <a:lnSpc>
                <a:spcPct val="100000"/>
              </a:lnSpc>
              <a:buFont typeface="+mj-lt"/>
              <a:buAutoNum type="arabicPeriod"/>
            </a:pPr>
            <a:r>
              <a:rPr lang="en-CA" sz="2400" dirty="0">
                <a:solidFill>
                  <a:schemeClr val="bg1"/>
                </a:solidFill>
              </a:rPr>
              <a:t>Having a </a:t>
            </a:r>
            <a:r>
              <a:rPr lang="en-CA" sz="2400" dirty="0">
                <a:solidFill>
                  <a:srgbClr val="FFFF00"/>
                </a:solidFill>
              </a:rPr>
              <a:t>commercially useful </a:t>
            </a:r>
            <a:r>
              <a:rPr lang="en-CA" sz="2400" dirty="0">
                <a:solidFill>
                  <a:schemeClr val="bg1"/>
                </a:solidFill>
              </a:rPr>
              <a:t>result</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73</a:t>
            </a:fld>
            <a:endParaRPr lang="en-US"/>
          </a:p>
        </p:txBody>
      </p:sp>
    </p:spTree>
    <p:extLst>
      <p:ext uri="{BB962C8B-B14F-4D97-AF65-F5344CB8AC3E}">
        <p14:creationId xmlns:p14="http://schemas.microsoft.com/office/powerpoint/2010/main" val="12441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2800" b="1" dirty="0">
                <a:solidFill>
                  <a:srgbClr val="FFFF00"/>
                </a:solidFill>
              </a:rPr>
              <a:t>Process</a:t>
            </a:r>
          </a:p>
          <a:p>
            <a:pPr>
              <a:lnSpc>
                <a:spcPct val="100000"/>
              </a:lnSpc>
            </a:pPr>
            <a:r>
              <a:rPr lang="en-CA" sz="2800" dirty="0">
                <a:solidFill>
                  <a:schemeClr val="bg1"/>
                </a:solidFill>
              </a:rPr>
              <a:t>“A process can be considered to be </a:t>
            </a:r>
            <a:r>
              <a:rPr lang="en-CA" sz="2800" dirty="0">
                <a:solidFill>
                  <a:srgbClr val="FFFF00"/>
                </a:solidFill>
              </a:rPr>
              <a:t>a mode or method of operation by which a result or effect is produced by physical or chemical action, by the operation or application of some element or power of nature or one substance to another</a:t>
            </a:r>
            <a:r>
              <a:rPr lang="en-CA" sz="2800" dirty="0">
                <a:solidFill>
                  <a:schemeClr val="bg1"/>
                </a:solidFill>
              </a:rPr>
              <a:t>” (MOPOP)</a:t>
            </a:r>
          </a:p>
          <a:p>
            <a:pPr>
              <a:lnSpc>
                <a:spcPct val="100000"/>
              </a:lnSpc>
            </a:pPr>
            <a:r>
              <a:rPr lang="en-CA" sz="2800" dirty="0">
                <a:solidFill>
                  <a:schemeClr val="bg1"/>
                </a:solidFill>
              </a:rPr>
              <a:t>A process through which a </a:t>
            </a:r>
            <a:r>
              <a:rPr lang="en-CA" sz="2800" dirty="0">
                <a:solidFill>
                  <a:srgbClr val="FFFF00"/>
                </a:solidFill>
              </a:rPr>
              <a:t>known method is applied to known materials is patentable</a:t>
            </a:r>
            <a:r>
              <a:rPr lang="en-CA" sz="2800" dirty="0">
                <a:solidFill>
                  <a:schemeClr val="bg1"/>
                </a:solidFill>
              </a:rPr>
              <a:t> (</a:t>
            </a:r>
            <a:r>
              <a:rPr lang="en-CA" sz="2800" i="1" u="sng" dirty="0">
                <a:solidFill>
                  <a:schemeClr val="bg1"/>
                </a:solidFill>
              </a:rPr>
              <a:t>Commissioner of Patents v. Ciba Ltd.</a:t>
            </a:r>
            <a:r>
              <a:rPr lang="en-CA" sz="2800" dirty="0">
                <a:solidFill>
                  <a:schemeClr val="bg1"/>
                </a:solidFill>
              </a:rPr>
              <a:t>, 1959 SCC)</a:t>
            </a:r>
          </a:p>
        </p:txBody>
      </p:sp>
      <p:sp>
        <p:nvSpPr>
          <p:cNvPr id="4" name="Slide Number Placeholder 3"/>
          <p:cNvSpPr>
            <a:spLocks noGrp="1"/>
          </p:cNvSpPr>
          <p:nvPr>
            <p:ph type="sldNum" sz="quarter" idx="12"/>
          </p:nvPr>
        </p:nvSpPr>
        <p:spPr/>
        <p:txBody>
          <a:bodyPr/>
          <a:lstStyle/>
          <a:p>
            <a:fld id="{600857A6-B069-5747-8C2C-4237D03FF20B}" type="slidenum">
              <a:rPr lang="en-US" smtClean="0"/>
              <a:t>74</a:t>
            </a:fld>
            <a:endParaRPr lang="en-US"/>
          </a:p>
        </p:txBody>
      </p:sp>
    </p:spTree>
    <p:extLst>
      <p:ext uri="{BB962C8B-B14F-4D97-AF65-F5344CB8AC3E}">
        <p14:creationId xmlns:p14="http://schemas.microsoft.com/office/powerpoint/2010/main" val="28535698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2110"/>
            <a:ext cx="8229600" cy="1143000"/>
          </a:xfrm>
        </p:spPr>
        <p:txBody>
          <a:bodyPr/>
          <a:lstStyle/>
          <a:p>
            <a:r>
              <a:rPr lang="en-US" b="1" dirty="0">
                <a:solidFill>
                  <a:srgbClr val="FFFF00"/>
                </a:solidFill>
              </a:rPr>
              <a:t>Patents</a:t>
            </a:r>
          </a:p>
        </p:txBody>
      </p:sp>
      <p:sp>
        <p:nvSpPr>
          <p:cNvPr id="2" name="Content Placeholder 1"/>
          <p:cNvSpPr>
            <a:spLocks noGrp="1"/>
          </p:cNvSpPr>
          <p:nvPr>
            <p:ph idx="1"/>
          </p:nvPr>
        </p:nvSpPr>
        <p:spPr/>
        <p:txBody>
          <a:bodyPr>
            <a:noAutofit/>
          </a:bodyPr>
          <a:lstStyle/>
          <a:p>
            <a:pPr marL="0" indent="0">
              <a:lnSpc>
                <a:spcPct val="100000"/>
              </a:lnSpc>
              <a:buNone/>
            </a:pPr>
            <a:r>
              <a:rPr lang="en-US" sz="3200" b="1" dirty="0">
                <a:solidFill>
                  <a:srgbClr val="FFFF00"/>
                </a:solidFill>
              </a:rPr>
              <a:t>Improvements</a:t>
            </a:r>
          </a:p>
          <a:p>
            <a:pPr>
              <a:lnSpc>
                <a:spcPct val="100000"/>
              </a:lnSpc>
            </a:pPr>
            <a:r>
              <a:rPr lang="en-US" sz="3200" dirty="0">
                <a:solidFill>
                  <a:srgbClr val="FF0000"/>
                </a:solidFill>
              </a:rPr>
              <a:t>Most inventions are improvements of other inventions</a:t>
            </a:r>
          </a:p>
          <a:p>
            <a:pPr>
              <a:lnSpc>
                <a:spcPct val="100000"/>
              </a:lnSpc>
            </a:pPr>
            <a:r>
              <a:rPr lang="en-US" sz="3200" dirty="0">
                <a:solidFill>
                  <a:schemeClr val="bg1"/>
                </a:solidFill>
              </a:rPr>
              <a:t>Not an improvement? A “pioneering” invention</a:t>
            </a:r>
          </a:p>
          <a:p>
            <a:pPr>
              <a:lnSpc>
                <a:spcPct val="100000"/>
              </a:lnSpc>
            </a:pPr>
            <a:r>
              <a:rPr lang="en-US" sz="3200" dirty="0">
                <a:solidFill>
                  <a:schemeClr val="bg1"/>
                </a:solidFill>
              </a:rPr>
              <a:t>A </a:t>
            </a:r>
            <a:r>
              <a:rPr lang="en-US" sz="3200" dirty="0">
                <a:solidFill>
                  <a:srgbClr val="FFFF00"/>
                </a:solidFill>
              </a:rPr>
              <a:t>patent on the improvement does not give you the right to make, sell, or use the original invention</a:t>
            </a:r>
            <a:r>
              <a:rPr lang="en-US" sz="3200" dirty="0">
                <a:solidFill>
                  <a:schemeClr val="bg1"/>
                </a:solidFill>
              </a:rPr>
              <a:t> (s. 32, Patent Act)</a:t>
            </a:r>
          </a:p>
        </p:txBody>
      </p:sp>
      <p:sp>
        <p:nvSpPr>
          <p:cNvPr id="4" name="Slide Number Placeholder 3"/>
          <p:cNvSpPr>
            <a:spLocks noGrp="1"/>
          </p:cNvSpPr>
          <p:nvPr>
            <p:ph type="sldNum" sz="quarter" idx="12"/>
          </p:nvPr>
        </p:nvSpPr>
        <p:spPr/>
        <p:txBody>
          <a:bodyPr/>
          <a:lstStyle/>
          <a:p>
            <a:fld id="{600857A6-B069-5747-8C2C-4237D03FF20B}" type="slidenum">
              <a:rPr lang="en-US" smtClean="0"/>
              <a:t>75</a:t>
            </a:fld>
            <a:endParaRPr lang="en-US"/>
          </a:p>
        </p:txBody>
      </p:sp>
    </p:spTree>
    <p:extLst>
      <p:ext uri="{BB962C8B-B14F-4D97-AF65-F5344CB8AC3E}">
        <p14:creationId xmlns:p14="http://schemas.microsoft.com/office/powerpoint/2010/main" val="2070380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0736"/>
            <a:ext cx="8229600" cy="1143000"/>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440611"/>
            <a:ext cx="8229600" cy="4308932"/>
          </a:xfrm>
        </p:spPr>
        <p:txBody>
          <a:bodyPr>
            <a:normAutofit/>
          </a:bodyPr>
          <a:lstStyle/>
          <a:p>
            <a:pPr marL="0" indent="0">
              <a:lnSpc>
                <a:spcPct val="100000"/>
              </a:lnSpc>
              <a:buNone/>
            </a:pPr>
            <a:r>
              <a:rPr lang="en-US" sz="3200" b="1" dirty="0">
                <a:solidFill>
                  <a:srgbClr val="FFFF00"/>
                </a:solidFill>
              </a:rPr>
              <a:t>Mere scientific principle or abstract theorem</a:t>
            </a:r>
          </a:p>
          <a:p>
            <a:pPr>
              <a:lnSpc>
                <a:spcPct val="100000"/>
              </a:lnSpc>
            </a:pPr>
            <a:r>
              <a:rPr lang="en-US" sz="3200" dirty="0">
                <a:solidFill>
                  <a:schemeClr val="bg1"/>
                </a:solidFill>
              </a:rPr>
              <a:t>Starting point: s. 27(8), Patent Act</a:t>
            </a:r>
          </a:p>
          <a:p>
            <a:pPr>
              <a:lnSpc>
                <a:spcPct val="100000"/>
              </a:lnSpc>
            </a:pPr>
            <a:r>
              <a:rPr lang="en-US" sz="3200" dirty="0">
                <a:solidFill>
                  <a:schemeClr val="bg1"/>
                </a:solidFill>
              </a:rPr>
              <a:t>This section interpreted as </a:t>
            </a:r>
            <a:r>
              <a:rPr lang="en-US" sz="3200" dirty="0">
                <a:solidFill>
                  <a:srgbClr val="FF0000"/>
                </a:solidFill>
              </a:rPr>
              <a:t>excluding</a:t>
            </a:r>
            <a:r>
              <a:rPr lang="en-US" sz="3200" dirty="0">
                <a:solidFill>
                  <a:schemeClr val="bg1"/>
                </a:solidFill>
              </a:rPr>
              <a:t>, </a:t>
            </a:r>
            <a:r>
              <a:rPr lang="en-US" sz="3200" dirty="0">
                <a:solidFill>
                  <a:srgbClr val="FF0000"/>
                </a:solidFill>
              </a:rPr>
              <a:t>from patentability, natural phenomena</a:t>
            </a:r>
            <a:r>
              <a:rPr lang="en-US" sz="3200" dirty="0">
                <a:solidFill>
                  <a:schemeClr val="bg1"/>
                </a:solidFill>
              </a:rPr>
              <a:t> and laws of nature (</a:t>
            </a:r>
            <a:r>
              <a:rPr lang="en-US" sz="3200" dirty="0" err="1">
                <a:solidFill>
                  <a:schemeClr val="bg1"/>
                </a:solidFill>
              </a:rPr>
              <a:t>Arbour</a:t>
            </a:r>
            <a:r>
              <a:rPr lang="en-US" sz="3200" dirty="0">
                <a:solidFill>
                  <a:schemeClr val="bg1"/>
                </a:solidFill>
              </a:rPr>
              <a:t> J., </a:t>
            </a:r>
            <a:r>
              <a:rPr lang="en-US" sz="3200" i="1" dirty="0" err="1">
                <a:solidFill>
                  <a:srgbClr val="00B0F0"/>
                </a:solidFill>
              </a:rPr>
              <a:t>Schmeiser</a:t>
            </a:r>
            <a:r>
              <a:rPr lang="en-US" sz="3200" dirty="0">
                <a:solidFill>
                  <a:schemeClr val="bg1"/>
                </a:solidFill>
              </a:rPr>
              <a:t>)</a:t>
            </a:r>
          </a:p>
          <a:p>
            <a:pPr>
              <a:lnSpc>
                <a:spcPct val="100000"/>
              </a:lnSpc>
            </a:pPr>
            <a:r>
              <a:rPr lang="en-US" sz="3200" dirty="0">
                <a:solidFill>
                  <a:schemeClr val="bg1"/>
                </a:solidFill>
              </a:rPr>
              <a:t>Are human gene patents patentable subject matter? </a:t>
            </a:r>
          </a:p>
        </p:txBody>
      </p:sp>
      <p:sp>
        <p:nvSpPr>
          <p:cNvPr id="4" name="Slide Number Placeholder 3"/>
          <p:cNvSpPr>
            <a:spLocks noGrp="1"/>
          </p:cNvSpPr>
          <p:nvPr>
            <p:ph type="sldNum" sz="quarter" idx="12"/>
          </p:nvPr>
        </p:nvSpPr>
        <p:spPr/>
        <p:txBody>
          <a:bodyPr/>
          <a:lstStyle/>
          <a:p>
            <a:fld id="{600857A6-B069-5747-8C2C-4237D03FF20B}" type="slidenum">
              <a:rPr lang="en-US" smtClean="0"/>
              <a:t>76</a:t>
            </a:fld>
            <a:endParaRPr lang="en-US"/>
          </a:p>
        </p:txBody>
      </p:sp>
    </p:spTree>
    <p:extLst>
      <p:ext uri="{BB962C8B-B14F-4D97-AF65-F5344CB8AC3E}">
        <p14:creationId xmlns:p14="http://schemas.microsoft.com/office/powerpoint/2010/main" val="27330142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5397"/>
            <a:ext cx="8229600" cy="933060"/>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354347"/>
            <a:ext cx="8229600" cy="4395196"/>
          </a:xfrm>
        </p:spPr>
        <p:txBody>
          <a:bodyPr>
            <a:normAutofit/>
          </a:bodyPr>
          <a:lstStyle/>
          <a:p>
            <a:pPr marL="0" indent="0">
              <a:lnSpc>
                <a:spcPct val="100000"/>
              </a:lnSpc>
              <a:buNone/>
            </a:pPr>
            <a:r>
              <a:rPr lang="en-US" sz="2900" b="1" dirty="0">
                <a:solidFill>
                  <a:srgbClr val="FFFF00"/>
                </a:solidFill>
              </a:rPr>
              <a:t>Mere scientific principle or abstract theorems</a:t>
            </a:r>
          </a:p>
          <a:p>
            <a:pPr>
              <a:lnSpc>
                <a:spcPct val="100000"/>
              </a:lnSpc>
            </a:pPr>
            <a:r>
              <a:rPr lang="en-US" sz="2900" dirty="0">
                <a:solidFill>
                  <a:srgbClr val="FF0000"/>
                </a:solidFill>
              </a:rPr>
              <a:t>Historically</a:t>
            </a:r>
            <a:r>
              <a:rPr lang="en-US" sz="2900" dirty="0">
                <a:solidFill>
                  <a:schemeClr val="bg1"/>
                </a:solidFill>
              </a:rPr>
              <a:t> – </a:t>
            </a:r>
            <a:r>
              <a:rPr lang="en-US" sz="2900" dirty="0">
                <a:solidFill>
                  <a:srgbClr val="FFFF00"/>
                </a:solidFill>
              </a:rPr>
              <a:t>computer programs are not patentable because they are mathematical algorithms </a:t>
            </a:r>
            <a:r>
              <a:rPr lang="en-US" sz="2900" dirty="0">
                <a:solidFill>
                  <a:schemeClr val="bg1"/>
                </a:solidFill>
              </a:rPr>
              <a:t>(</a:t>
            </a:r>
            <a:r>
              <a:rPr lang="en-US" sz="2900" dirty="0" err="1">
                <a:solidFill>
                  <a:schemeClr val="bg1"/>
                </a:solidFill>
              </a:rPr>
              <a:t>unpatentable</a:t>
            </a:r>
            <a:r>
              <a:rPr lang="en-US" sz="2900" dirty="0">
                <a:solidFill>
                  <a:schemeClr val="bg1"/>
                </a:solidFill>
              </a:rPr>
              <a:t> per s. 27(8)) (see </a:t>
            </a:r>
            <a:r>
              <a:rPr lang="en-US" sz="2900" i="1" dirty="0">
                <a:solidFill>
                  <a:srgbClr val="00B0F0"/>
                </a:solidFill>
              </a:rPr>
              <a:t>Schlumberger Ltd. v. Canada (Patent Commissioner</a:t>
            </a:r>
            <a:r>
              <a:rPr lang="en-US" sz="2900" dirty="0">
                <a:solidFill>
                  <a:schemeClr val="bg1"/>
                </a:solidFill>
              </a:rPr>
              <a:t>)</a:t>
            </a:r>
            <a:r>
              <a:rPr lang="en-US" sz="2900" i="1" dirty="0">
                <a:solidFill>
                  <a:schemeClr val="bg1"/>
                </a:solidFill>
              </a:rPr>
              <a:t>, </a:t>
            </a:r>
            <a:r>
              <a:rPr lang="en-US" sz="2900" dirty="0">
                <a:solidFill>
                  <a:schemeClr val="bg1"/>
                </a:solidFill>
              </a:rPr>
              <a:t>1982</a:t>
            </a:r>
          </a:p>
          <a:p>
            <a:pPr>
              <a:lnSpc>
                <a:spcPct val="100000"/>
              </a:lnSpc>
            </a:pPr>
            <a:r>
              <a:rPr lang="en-US" sz="2900" dirty="0">
                <a:solidFill>
                  <a:schemeClr val="bg1"/>
                </a:solidFill>
              </a:rPr>
              <a:t>But…see </a:t>
            </a:r>
            <a:r>
              <a:rPr lang="en-US" sz="2900" i="1" dirty="0">
                <a:solidFill>
                  <a:srgbClr val="00B0F0"/>
                </a:solidFill>
              </a:rPr>
              <a:t>Motorola Inc</a:t>
            </a:r>
            <a:r>
              <a:rPr lang="en-US" sz="2900" i="1" u="sng" dirty="0">
                <a:solidFill>
                  <a:schemeClr val="bg1"/>
                </a:solidFill>
              </a:rPr>
              <a:t>.</a:t>
            </a:r>
            <a:r>
              <a:rPr lang="en-US" sz="2900" i="1" dirty="0">
                <a:solidFill>
                  <a:schemeClr val="bg1"/>
                </a:solidFill>
              </a:rPr>
              <a:t>, </a:t>
            </a:r>
            <a:r>
              <a:rPr lang="en-US" sz="2900" dirty="0">
                <a:solidFill>
                  <a:schemeClr val="bg1"/>
                </a:solidFill>
              </a:rPr>
              <a:t>in which Motorola succeeded in </a:t>
            </a:r>
            <a:r>
              <a:rPr lang="en-US" sz="2900" dirty="0">
                <a:solidFill>
                  <a:srgbClr val="FF0000"/>
                </a:solidFill>
              </a:rPr>
              <a:t>patenting a mathematical algorithm by claiming it as part of a machine </a:t>
            </a:r>
            <a:r>
              <a:rPr lang="en-US" sz="2900" dirty="0">
                <a:solidFill>
                  <a:schemeClr val="bg1"/>
                </a:solidFill>
              </a:rPr>
              <a:t>(the computer)</a:t>
            </a:r>
          </a:p>
        </p:txBody>
      </p:sp>
      <p:sp>
        <p:nvSpPr>
          <p:cNvPr id="4" name="Slide Number Placeholder 3"/>
          <p:cNvSpPr>
            <a:spLocks noGrp="1"/>
          </p:cNvSpPr>
          <p:nvPr>
            <p:ph type="sldNum" sz="quarter" idx="12"/>
          </p:nvPr>
        </p:nvSpPr>
        <p:spPr/>
        <p:txBody>
          <a:bodyPr/>
          <a:lstStyle/>
          <a:p>
            <a:fld id="{600857A6-B069-5747-8C2C-4237D03FF20B}" type="slidenum">
              <a:rPr lang="en-US" smtClean="0"/>
              <a:t>77</a:t>
            </a:fld>
            <a:endParaRPr lang="en-US"/>
          </a:p>
        </p:txBody>
      </p:sp>
    </p:spTree>
    <p:extLst>
      <p:ext uri="{BB962C8B-B14F-4D97-AF65-F5344CB8AC3E}">
        <p14:creationId xmlns:p14="http://schemas.microsoft.com/office/powerpoint/2010/main" val="17312648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9011"/>
            <a:ext cx="8229600" cy="940280"/>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009291"/>
            <a:ext cx="8600536" cy="4839418"/>
          </a:xfrm>
        </p:spPr>
        <p:txBody>
          <a:bodyPr>
            <a:noAutofit/>
          </a:bodyPr>
          <a:lstStyle/>
          <a:p>
            <a:pPr marL="0" indent="0">
              <a:lnSpc>
                <a:spcPct val="100000"/>
              </a:lnSpc>
              <a:buNone/>
            </a:pPr>
            <a:r>
              <a:rPr lang="en-US" sz="2600" b="1" dirty="0">
                <a:solidFill>
                  <a:srgbClr val="FFFF00"/>
                </a:solidFill>
              </a:rPr>
              <a:t>Patentability of business methods</a:t>
            </a:r>
          </a:p>
          <a:p>
            <a:pPr>
              <a:lnSpc>
                <a:spcPct val="100000"/>
              </a:lnSpc>
            </a:pPr>
            <a:r>
              <a:rPr lang="en-US" sz="2600" i="1" dirty="0">
                <a:solidFill>
                  <a:srgbClr val="00B0F0"/>
                </a:solidFill>
              </a:rPr>
              <a:t>Canada (Attorney General) v. </a:t>
            </a:r>
            <a:r>
              <a:rPr lang="en-US" sz="2600" i="1" dirty="0" err="1">
                <a:solidFill>
                  <a:srgbClr val="00B0F0"/>
                </a:solidFill>
              </a:rPr>
              <a:t>Amazon.com</a:t>
            </a:r>
            <a:r>
              <a:rPr lang="en-US" sz="2600" i="1" dirty="0">
                <a:solidFill>
                  <a:srgbClr val="00B0F0"/>
                </a:solidFill>
              </a:rPr>
              <a:t>, Inc., </a:t>
            </a:r>
            <a:r>
              <a:rPr lang="en-US" sz="2600" dirty="0">
                <a:solidFill>
                  <a:schemeClr val="bg1"/>
                </a:solidFill>
              </a:rPr>
              <a:t>2011 FCA 328 </a:t>
            </a:r>
          </a:p>
          <a:p>
            <a:pPr lvl="1">
              <a:lnSpc>
                <a:spcPct val="100000"/>
              </a:lnSpc>
              <a:buFont typeface="Courier New" panose="02070309020205020404" pitchFamily="49" charset="0"/>
              <a:buChar char="o"/>
            </a:pPr>
            <a:r>
              <a:rPr lang="en-CA" sz="2600" dirty="0">
                <a:solidFill>
                  <a:schemeClr val="bg1"/>
                </a:solidFill>
              </a:rPr>
              <a:t>FACTS: </a:t>
            </a:r>
            <a:r>
              <a:rPr lang="en-CA" sz="2600" dirty="0">
                <a:solidFill>
                  <a:srgbClr val="FF0000"/>
                </a:solidFill>
              </a:rPr>
              <a:t>one-click online purchase method</a:t>
            </a:r>
          </a:p>
          <a:p>
            <a:pPr lvl="1">
              <a:lnSpc>
                <a:spcPct val="100000"/>
              </a:lnSpc>
              <a:buFont typeface="Courier New" panose="02070309020205020404" pitchFamily="49" charset="0"/>
              <a:buChar char="o"/>
            </a:pPr>
            <a:r>
              <a:rPr lang="en-CA" sz="2600" dirty="0">
                <a:solidFill>
                  <a:schemeClr val="bg1"/>
                </a:solidFill>
              </a:rPr>
              <a:t>(1) </a:t>
            </a:r>
            <a:r>
              <a:rPr lang="en-CA" sz="2600" dirty="0">
                <a:solidFill>
                  <a:srgbClr val="FFFF00"/>
                </a:solidFill>
              </a:rPr>
              <a:t>No case law to support claim of tradition of excluding business methods</a:t>
            </a:r>
            <a:r>
              <a:rPr lang="en-CA" sz="2600" dirty="0">
                <a:solidFill>
                  <a:schemeClr val="bg1"/>
                </a:solidFill>
              </a:rPr>
              <a:t> from patentability </a:t>
            </a:r>
          </a:p>
          <a:p>
            <a:pPr lvl="1">
              <a:lnSpc>
                <a:spcPct val="100000"/>
              </a:lnSpc>
              <a:buFont typeface="Courier New" panose="02070309020205020404" pitchFamily="49" charset="0"/>
              <a:buChar char="o"/>
            </a:pPr>
            <a:r>
              <a:rPr lang="en-CA" sz="2600" dirty="0">
                <a:solidFill>
                  <a:schemeClr val="bg1"/>
                </a:solidFill>
              </a:rPr>
              <a:t>(2) To avoid patenting a mere idea or discovery, </a:t>
            </a:r>
            <a:r>
              <a:rPr lang="en-CA" sz="2600" dirty="0">
                <a:solidFill>
                  <a:srgbClr val="FFFF00"/>
                </a:solidFill>
              </a:rPr>
              <a:t>the claimed invention must have some “physical existence” </a:t>
            </a:r>
            <a:r>
              <a:rPr lang="en-CA" sz="2600" dirty="0">
                <a:solidFill>
                  <a:srgbClr val="FF0000"/>
                </a:solidFill>
              </a:rPr>
              <a:t>that</a:t>
            </a:r>
            <a:r>
              <a:rPr lang="en-CA" sz="2600" dirty="0">
                <a:solidFill>
                  <a:schemeClr val="bg1"/>
                </a:solidFill>
              </a:rPr>
              <a:t> “</a:t>
            </a:r>
            <a:r>
              <a:rPr lang="en-CA" sz="2600" dirty="0">
                <a:solidFill>
                  <a:srgbClr val="FFFF00"/>
                </a:solidFill>
              </a:rPr>
              <a:t>manifests a discernible effect or change”. </a:t>
            </a:r>
            <a:r>
              <a:rPr lang="en-CA" sz="2600" dirty="0">
                <a:solidFill>
                  <a:schemeClr val="bg1"/>
                </a:solidFill>
              </a:rPr>
              <a:t>This is not met merely through the claimed invention having a “practical application”.</a:t>
            </a:r>
            <a:endParaRPr lang="en-US" sz="2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78</a:t>
            </a:fld>
            <a:endParaRPr lang="en-US"/>
          </a:p>
        </p:txBody>
      </p:sp>
    </p:spTree>
    <p:extLst>
      <p:ext uri="{BB962C8B-B14F-4D97-AF65-F5344CB8AC3E}">
        <p14:creationId xmlns:p14="http://schemas.microsoft.com/office/powerpoint/2010/main" val="20386982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3600" b="1" dirty="0">
                <a:solidFill>
                  <a:srgbClr val="FFFF00"/>
                </a:solidFill>
              </a:rPr>
              <a:t>Professional Arts </a:t>
            </a:r>
            <a:r>
              <a:rPr lang="en-US" sz="3600" b="1" dirty="0">
                <a:solidFill>
                  <a:srgbClr val="FF0000"/>
                </a:solidFill>
              </a:rPr>
              <a:t>v</a:t>
            </a:r>
            <a:r>
              <a:rPr lang="en-US" sz="3600" b="1" dirty="0">
                <a:solidFill>
                  <a:srgbClr val="FFFF00"/>
                </a:solidFill>
              </a:rPr>
              <a:t>. Professional Skills</a:t>
            </a:r>
          </a:p>
          <a:p>
            <a:pPr lvl="1">
              <a:lnSpc>
                <a:spcPct val="100000"/>
              </a:lnSpc>
            </a:pPr>
            <a:r>
              <a:rPr lang="en-US" sz="3600" dirty="0">
                <a:solidFill>
                  <a:srgbClr val="FF0000"/>
                </a:solidFill>
              </a:rPr>
              <a:t>Professional skills are considered not to be patentable </a:t>
            </a:r>
            <a:r>
              <a:rPr lang="en-US" sz="3600" dirty="0">
                <a:solidFill>
                  <a:schemeClr val="bg1"/>
                </a:solidFill>
              </a:rPr>
              <a:t>on the basis that they reflect the personal knowledge and capacities that one would expect from any-one skilled in their field</a:t>
            </a:r>
          </a:p>
          <a:p>
            <a:pPr lvl="1">
              <a:lnSpc>
                <a:spcPct val="100000"/>
              </a:lnSpc>
            </a:pPr>
            <a:r>
              <a:rPr lang="en-US" sz="3600" dirty="0">
                <a:solidFill>
                  <a:schemeClr val="bg1"/>
                </a:solidFill>
              </a:rPr>
              <a:t>See </a:t>
            </a:r>
            <a:r>
              <a:rPr lang="en-US" sz="3600" i="1" dirty="0">
                <a:solidFill>
                  <a:srgbClr val="00B0F0"/>
                </a:solidFill>
              </a:rPr>
              <a:t>Lawson</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79</a:t>
            </a:fld>
            <a:endParaRPr lang="en-US"/>
          </a:p>
        </p:txBody>
      </p:sp>
    </p:spTree>
    <p:extLst>
      <p:ext uri="{BB962C8B-B14F-4D97-AF65-F5344CB8AC3E}">
        <p14:creationId xmlns:p14="http://schemas.microsoft.com/office/powerpoint/2010/main" val="242166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3900-1641-EB4C-9530-FFA23228B479}"/>
              </a:ext>
            </a:extLst>
          </p:cNvPr>
          <p:cNvSpPr>
            <a:spLocks noGrp="1"/>
          </p:cNvSpPr>
          <p:nvPr>
            <p:ph type="title"/>
          </p:nvPr>
        </p:nvSpPr>
        <p:spPr>
          <a:xfrm>
            <a:off x="457200" y="115866"/>
            <a:ext cx="8229600" cy="921082"/>
          </a:xfrm>
        </p:spPr>
        <p:txBody>
          <a:bodyPr/>
          <a:lstStyle/>
          <a:p>
            <a:pPr algn="ctr"/>
            <a:r>
              <a:rPr lang="en-US" dirty="0">
                <a:solidFill>
                  <a:srgbClr val="FFFF00"/>
                </a:solidFill>
              </a:rPr>
              <a:t>Methodology Prioritized</a:t>
            </a:r>
          </a:p>
        </p:txBody>
      </p:sp>
      <p:sp>
        <p:nvSpPr>
          <p:cNvPr id="3" name="Content Placeholder 2">
            <a:extLst>
              <a:ext uri="{FF2B5EF4-FFF2-40B4-BE49-F238E27FC236}">
                <a16:creationId xmlns:a16="http://schemas.microsoft.com/office/drawing/2014/main" id="{A5D76352-3757-724C-8FE5-4147F2B717B8}"/>
              </a:ext>
            </a:extLst>
          </p:cNvPr>
          <p:cNvSpPr>
            <a:spLocks noGrp="1"/>
          </p:cNvSpPr>
          <p:nvPr>
            <p:ph sz="quarter" idx="10"/>
          </p:nvPr>
        </p:nvSpPr>
        <p:spPr>
          <a:xfrm>
            <a:off x="457199" y="1234911"/>
            <a:ext cx="8535971" cy="4656841"/>
          </a:xfrm>
        </p:spPr>
        <p:txBody>
          <a:bodyPr/>
          <a:lstStyle/>
          <a:p>
            <a:pPr marL="514350" indent="-514350">
              <a:lnSpc>
                <a:spcPct val="100000"/>
              </a:lnSpc>
              <a:buFont typeface="+mj-lt"/>
              <a:buAutoNum type="arabicPeriod"/>
            </a:pPr>
            <a:r>
              <a:rPr lang="en-US" sz="3200" dirty="0">
                <a:solidFill>
                  <a:schemeClr val="bg1"/>
                </a:solidFill>
              </a:rPr>
              <a:t>Slides relate directly to textbook </a:t>
            </a:r>
            <a:r>
              <a:rPr lang="en-US" sz="3200" dirty="0">
                <a:solidFill>
                  <a:srgbClr val="FF0000"/>
                </a:solidFill>
              </a:rPr>
              <a:t>&amp;</a:t>
            </a:r>
            <a:r>
              <a:rPr lang="en-US" sz="3200" dirty="0">
                <a:solidFill>
                  <a:schemeClr val="bg1"/>
                </a:solidFill>
              </a:rPr>
              <a:t> Syllabus</a:t>
            </a:r>
          </a:p>
          <a:p>
            <a:pPr marL="514350" indent="-514350">
              <a:lnSpc>
                <a:spcPct val="100000"/>
              </a:lnSpc>
              <a:buFont typeface="+mj-lt"/>
              <a:buAutoNum type="arabicPeriod"/>
            </a:pPr>
            <a:r>
              <a:rPr lang="en-US" sz="3200" dirty="0">
                <a:solidFill>
                  <a:schemeClr val="bg1"/>
                </a:solidFill>
              </a:rPr>
              <a:t>Added material or </a:t>
            </a:r>
            <a:r>
              <a:rPr lang="en-US" sz="3200" dirty="0">
                <a:solidFill>
                  <a:srgbClr val="FF0000"/>
                </a:solidFill>
              </a:rPr>
              <a:t>“</a:t>
            </a:r>
            <a:r>
              <a:rPr lang="en-US" sz="3200" dirty="0">
                <a:solidFill>
                  <a:schemeClr val="bg1"/>
                </a:solidFill>
              </a:rPr>
              <a:t>context</a:t>
            </a:r>
            <a:r>
              <a:rPr lang="en-US" sz="3200" dirty="0">
                <a:solidFill>
                  <a:srgbClr val="FF0000"/>
                </a:solidFill>
              </a:rPr>
              <a:t>”</a:t>
            </a:r>
            <a:r>
              <a:rPr lang="en-US" sz="3200" dirty="0">
                <a:solidFill>
                  <a:schemeClr val="bg1"/>
                </a:solidFill>
              </a:rPr>
              <a:t> in Slides not in textbook </a:t>
            </a:r>
            <a:r>
              <a:rPr lang="en-US" sz="3200" dirty="0">
                <a:solidFill>
                  <a:srgbClr val="FF0000"/>
                </a:solidFill>
              </a:rPr>
              <a:t>(</a:t>
            </a:r>
            <a:r>
              <a:rPr lang="en-US" sz="3200" dirty="0">
                <a:solidFill>
                  <a:srgbClr val="FFFF00"/>
                </a:solidFill>
              </a:rPr>
              <a:t>not optional</a:t>
            </a:r>
            <a:r>
              <a:rPr lang="en-US" sz="3200" dirty="0">
                <a:solidFill>
                  <a:srgbClr val="FF0000"/>
                </a:solidFill>
              </a:rPr>
              <a:t>)</a:t>
            </a:r>
          </a:p>
          <a:p>
            <a:pPr marL="514350" indent="-514350">
              <a:lnSpc>
                <a:spcPct val="100000"/>
              </a:lnSpc>
              <a:buFont typeface="+mj-lt"/>
              <a:buAutoNum type="arabicPeriod"/>
            </a:pPr>
            <a:r>
              <a:rPr lang="en-US" sz="3200" dirty="0">
                <a:solidFill>
                  <a:schemeClr val="bg1"/>
                </a:solidFill>
              </a:rPr>
              <a:t>Added </a:t>
            </a:r>
            <a:r>
              <a:rPr lang="en-US" sz="3200" dirty="0">
                <a:solidFill>
                  <a:srgbClr val="FF0000"/>
                </a:solidFill>
              </a:rPr>
              <a:t>“</a:t>
            </a:r>
            <a:r>
              <a:rPr lang="en-US" sz="3200" dirty="0">
                <a:solidFill>
                  <a:schemeClr val="bg1"/>
                </a:solidFill>
              </a:rPr>
              <a:t>context</a:t>
            </a:r>
            <a:r>
              <a:rPr lang="en-US" sz="3200" dirty="0">
                <a:solidFill>
                  <a:srgbClr val="FF0000"/>
                </a:solidFill>
              </a:rPr>
              <a:t>”</a:t>
            </a:r>
            <a:r>
              <a:rPr lang="en-US" sz="3200" dirty="0">
                <a:solidFill>
                  <a:schemeClr val="bg1"/>
                </a:solidFill>
              </a:rPr>
              <a:t> from News of the Week </a:t>
            </a:r>
            <a:r>
              <a:rPr lang="en-US" sz="3200" dirty="0">
                <a:solidFill>
                  <a:srgbClr val="FF0000"/>
                </a:solidFill>
              </a:rPr>
              <a:t>(</a:t>
            </a:r>
            <a:r>
              <a:rPr lang="en-US" sz="3200" dirty="0">
                <a:solidFill>
                  <a:srgbClr val="FFFF00"/>
                </a:solidFill>
              </a:rPr>
              <a:t>optional</a:t>
            </a:r>
            <a:r>
              <a:rPr lang="en-US" sz="3200" dirty="0">
                <a:solidFill>
                  <a:schemeClr val="bg1"/>
                </a:solidFill>
              </a:rPr>
              <a:t> </a:t>
            </a:r>
            <a:r>
              <a:rPr lang="en-US" sz="3200" dirty="0">
                <a:solidFill>
                  <a:srgbClr val="FF0000"/>
                </a:solidFill>
              </a:rPr>
              <a:t>–</a:t>
            </a:r>
            <a:r>
              <a:rPr lang="en-US" sz="3200" dirty="0">
                <a:solidFill>
                  <a:schemeClr val="bg1"/>
                </a:solidFill>
              </a:rPr>
              <a:t> but does often supply fact situations useful in exploring consequences in Canadian law or that could serve as the basis of an exam question</a:t>
            </a:r>
            <a:r>
              <a:rPr lang="en-US" sz="3200" dirty="0">
                <a:solidFill>
                  <a:srgbClr val="FF0000"/>
                </a:solidFill>
              </a:rPr>
              <a:t>)</a:t>
            </a:r>
          </a:p>
          <a:p>
            <a:endParaRPr lang="en-US" dirty="0"/>
          </a:p>
        </p:txBody>
      </p:sp>
    </p:spTree>
    <p:extLst>
      <p:ext uri="{BB962C8B-B14F-4D97-AF65-F5344CB8AC3E}">
        <p14:creationId xmlns:p14="http://schemas.microsoft.com/office/powerpoint/2010/main" val="4172537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7639"/>
            <a:ext cx="8229600" cy="966158"/>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043798"/>
            <a:ext cx="8557404" cy="4917056"/>
          </a:xfrm>
        </p:spPr>
        <p:txBody>
          <a:bodyPr>
            <a:noAutofit/>
          </a:bodyPr>
          <a:lstStyle/>
          <a:p>
            <a:pPr marL="0" indent="0">
              <a:lnSpc>
                <a:spcPct val="100000"/>
              </a:lnSpc>
              <a:buNone/>
            </a:pPr>
            <a:r>
              <a:rPr lang="en-US" sz="2600" b="1" dirty="0">
                <a:solidFill>
                  <a:srgbClr val="FFFF00"/>
                </a:solidFill>
              </a:rPr>
              <a:t>Higher life forms</a:t>
            </a:r>
          </a:p>
          <a:p>
            <a:pPr>
              <a:lnSpc>
                <a:spcPct val="100000"/>
              </a:lnSpc>
            </a:pPr>
            <a:r>
              <a:rPr lang="en-US" sz="2600" dirty="0">
                <a:solidFill>
                  <a:schemeClr val="bg1"/>
                </a:solidFill>
              </a:rPr>
              <a:t>Post </a:t>
            </a:r>
            <a:r>
              <a:rPr lang="en-US" sz="2600" i="1" dirty="0">
                <a:solidFill>
                  <a:srgbClr val="00B0F0"/>
                </a:solidFill>
              </a:rPr>
              <a:t>Harvard College</a:t>
            </a:r>
            <a:r>
              <a:rPr lang="en-US" sz="2600" i="1" dirty="0">
                <a:solidFill>
                  <a:schemeClr val="bg1"/>
                </a:solidFill>
              </a:rPr>
              <a:t>:</a:t>
            </a:r>
          </a:p>
          <a:p>
            <a:pPr lvl="1">
              <a:lnSpc>
                <a:spcPct val="100000"/>
              </a:lnSpc>
              <a:buFont typeface="Courier New" panose="02070309020205020404" pitchFamily="49" charset="0"/>
              <a:buChar char="o"/>
            </a:pPr>
            <a:r>
              <a:rPr lang="en-US" sz="2600" dirty="0">
                <a:solidFill>
                  <a:schemeClr val="bg1"/>
                </a:solidFill>
              </a:rPr>
              <a:t>Patent applications cannot include claims to higher life forms (i.e., seeds, plants, non-human animals) or to humans</a:t>
            </a:r>
          </a:p>
          <a:p>
            <a:pPr lvl="1">
              <a:lnSpc>
                <a:spcPct val="100000"/>
              </a:lnSpc>
              <a:buFont typeface="Courier New" panose="02070309020205020404" pitchFamily="49" charset="0"/>
              <a:buChar char="o"/>
            </a:pPr>
            <a:r>
              <a:rPr lang="en-US" sz="2600" dirty="0">
                <a:solidFill>
                  <a:schemeClr val="bg1"/>
                </a:solidFill>
              </a:rPr>
              <a:t>Can patent isolated genes and cells (cell lines, cell cultures)</a:t>
            </a:r>
          </a:p>
          <a:p>
            <a:pPr lvl="1">
              <a:lnSpc>
                <a:spcPct val="100000"/>
              </a:lnSpc>
              <a:buFont typeface="Courier New" panose="02070309020205020404" pitchFamily="49" charset="0"/>
              <a:buChar char="o"/>
            </a:pPr>
            <a:r>
              <a:rPr lang="en-US" sz="2600" dirty="0">
                <a:solidFill>
                  <a:schemeClr val="bg1"/>
                </a:solidFill>
              </a:rPr>
              <a:t>Fertilized eggs?</a:t>
            </a:r>
          </a:p>
          <a:p>
            <a:pPr lvl="2">
              <a:lnSpc>
                <a:spcPct val="100000"/>
              </a:lnSpc>
              <a:buFont typeface="Wingdings" pitchFamily="2" charset="2"/>
              <a:buChar char="§"/>
            </a:pPr>
            <a:r>
              <a:rPr lang="en-US" sz="2600" dirty="0">
                <a:solidFill>
                  <a:schemeClr val="bg1"/>
                </a:solidFill>
              </a:rPr>
              <a:t>CIPO practice notice – fertilized egg is considered to be a higher life form because it can develop into a higher life form</a:t>
            </a:r>
          </a:p>
        </p:txBody>
      </p:sp>
      <p:sp>
        <p:nvSpPr>
          <p:cNvPr id="4" name="Slide Number Placeholder 3"/>
          <p:cNvSpPr>
            <a:spLocks noGrp="1"/>
          </p:cNvSpPr>
          <p:nvPr>
            <p:ph type="sldNum" sz="quarter" idx="12"/>
          </p:nvPr>
        </p:nvSpPr>
        <p:spPr/>
        <p:txBody>
          <a:bodyPr/>
          <a:lstStyle/>
          <a:p>
            <a:fld id="{600857A6-B069-5747-8C2C-4237D03FF20B}" type="slidenum">
              <a:rPr lang="en-US" smtClean="0"/>
              <a:t>80</a:t>
            </a:fld>
            <a:endParaRPr lang="en-US"/>
          </a:p>
        </p:txBody>
      </p:sp>
    </p:spTree>
    <p:extLst>
      <p:ext uri="{BB962C8B-B14F-4D97-AF65-F5344CB8AC3E}">
        <p14:creationId xmlns:p14="http://schemas.microsoft.com/office/powerpoint/2010/main" val="24138159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3600" b="1" dirty="0">
                <a:solidFill>
                  <a:srgbClr val="FFFF00"/>
                </a:solidFill>
              </a:rPr>
              <a:t>Higher life forms</a:t>
            </a:r>
          </a:p>
          <a:p>
            <a:pPr>
              <a:lnSpc>
                <a:spcPct val="100000"/>
              </a:lnSpc>
            </a:pPr>
            <a:r>
              <a:rPr lang="en-US" sz="3600" dirty="0">
                <a:solidFill>
                  <a:schemeClr val="bg1"/>
                </a:solidFill>
              </a:rPr>
              <a:t>But </a:t>
            </a:r>
            <a:r>
              <a:rPr lang="is-IS" sz="3600" dirty="0">
                <a:solidFill>
                  <a:schemeClr val="bg1"/>
                </a:solidFill>
              </a:rPr>
              <a:t>…</a:t>
            </a:r>
            <a:r>
              <a:rPr lang="is-IS" sz="3600" i="1" dirty="0">
                <a:solidFill>
                  <a:schemeClr val="bg1"/>
                </a:solidFill>
              </a:rPr>
              <a:t> </a:t>
            </a:r>
            <a:r>
              <a:rPr lang="is-IS" sz="3600" i="1" dirty="0">
                <a:solidFill>
                  <a:srgbClr val="00B0F0"/>
                </a:solidFill>
              </a:rPr>
              <a:t>Monsanto Canada Inc. </a:t>
            </a:r>
            <a:r>
              <a:rPr lang="en-US" sz="3600" i="1" dirty="0">
                <a:solidFill>
                  <a:srgbClr val="00B0F0"/>
                </a:solidFill>
              </a:rPr>
              <a:t>v. </a:t>
            </a:r>
            <a:r>
              <a:rPr lang="is-IS" sz="3600" i="1" dirty="0">
                <a:solidFill>
                  <a:srgbClr val="00B0F0"/>
                </a:solidFill>
              </a:rPr>
              <a:t>Schmeiser </a:t>
            </a:r>
            <a:r>
              <a:rPr lang="is-IS" sz="3600" dirty="0">
                <a:solidFill>
                  <a:schemeClr val="bg1"/>
                </a:solidFill>
              </a:rPr>
              <a:t>(2004)</a:t>
            </a:r>
          </a:p>
          <a:p>
            <a:pPr lvl="1">
              <a:lnSpc>
                <a:spcPct val="100000"/>
              </a:lnSpc>
              <a:buFont typeface="Courier New" panose="02070309020205020404" pitchFamily="49" charset="0"/>
              <a:buChar char="o"/>
            </a:pPr>
            <a:r>
              <a:rPr lang="is-IS" sz="3600" dirty="0">
                <a:solidFill>
                  <a:schemeClr val="bg1"/>
                </a:solidFill>
              </a:rPr>
              <a:t>Schmeiser infringed Monsanto’s patented modified canlola gene by growing and harvesting his canola plants containing their patented gene. </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81</a:t>
            </a:fld>
            <a:endParaRPr lang="en-US"/>
          </a:p>
        </p:txBody>
      </p:sp>
    </p:spTree>
    <p:extLst>
      <p:ext uri="{BB962C8B-B14F-4D97-AF65-F5344CB8AC3E}">
        <p14:creationId xmlns:p14="http://schemas.microsoft.com/office/powerpoint/2010/main" val="595685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09"/>
            <a:ext cx="8229600" cy="1143000"/>
          </a:xfrm>
        </p:spPr>
        <p:txBody>
          <a:bodyPr>
            <a:normAutofit/>
          </a:bodyPr>
          <a:lstStyle/>
          <a:p>
            <a:r>
              <a:rPr lang="en-US" sz="4800" b="1" dirty="0">
                <a:solidFill>
                  <a:srgbClr val="FFFF00"/>
                </a:solidFill>
              </a:rPr>
              <a:t>Patents</a:t>
            </a:r>
          </a:p>
        </p:txBody>
      </p:sp>
      <p:sp>
        <p:nvSpPr>
          <p:cNvPr id="2" name="Content Placeholder 1"/>
          <p:cNvSpPr>
            <a:spLocks noGrp="1"/>
          </p:cNvSpPr>
          <p:nvPr>
            <p:ph idx="1"/>
          </p:nvPr>
        </p:nvSpPr>
        <p:spPr>
          <a:xfrm>
            <a:off x="457199" y="1431542"/>
            <a:ext cx="8520545" cy="4470493"/>
          </a:xfrm>
        </p:spPr>
        <p:txBody>
          <a:bodyPr>
            <a:normAutofit lnSpcReduction="10000"/>
          </a:bodyPr>
          <a:lstStyle/>
          <a:p>
            <a:pPr marL="0" indent="0">
              <a:lnSpc>
                <a:spcPct val="100000"/>
              </a:lnSpc>
              <a:buNone/>
            </a:pPr>
            <a:r>
              <a:rPr lang="en-US" sz="3600" b="1" dirty="0">
                <a:solidFill>
                  <a:srgbClr val="FFFF00"/>
                </a:solidFill>
              </a:rPr>
              <a:t>Methods of Medical or Surgical Treatments</a:t>
            </a:r>
          </a:p>
          <a:p>
            <a:pPr>
              <a:lnSpc>
                <a:spcPct val="100000"/>
              </a:lnSpc>
            </a:pPr>
            <a:r>
              <a:rPr lang="en-CA" sz="2800" i="1" dirty="0">
                <a:solidFill>
                  <a:srgbClr val="00B0F0"/>
                </a:solidFill>
              </a:rPr>
              <a:t>Tennessee Eastman Co. et al. v. Commissioner of Patents</a:t>
            </a:r>
            <a:r>
              <a:rPr lang="en-CA" sz="2800" b="1" dirty="0">
                <a:solidFill>
                  <a:schemeClr val="bg1"/>
                </a:solidFill>
              </a:rPr>
              <a:t> </a:t>
            </a:r>
            <a:r>
              <a:rPr lang="en-CA" sz="2800" dirty="0">
                <a:solidFill>
                  <a:schemeClr val="bg1"/>
                </a:solidFill>
              </a:rPr>
              <a:t>[1974] S.C.R. 111</a:t>
            </a:r>
          </a:p>
          <a:p>
            <a:pPr lvl="1">
              <a:lnSpc>
                <a:spcPct val="100000"/>
              </a:lnSpc>
              <a:buFont typeface="Courier New" panose="02070309020205020404" pitchFamily="49" charset="0"/>
              <a:buChar char="o"/>
            </a:pPr>
            <a:r>
              <a:rPr lang="en-CA" sz="2800" dirty="0">
                <a:solidFill>
                  <a:srgbClr val="FFFF00"/>
                </a:solidFill>
              </a:rPr>
              <a:t>Authority for the proposition that medical or therapeutic methods are not patentable in Canada</a:t>
            </a:r>
            <a:r>
              <a:rPr lang="en-CA" sz="2800" dirty="0">
                <a:solidFill>
                  <a:schemeClr val="bg1"/>
                </a:solidFill>
              </a:rPr>
              <a:t>.</a:t>
            </a:r>
          </a:p>
          <a:p>
            <a:pPr lvl="1">
              <a:lnSpc>
                <a:spcPct val="100000"/>
              </a:lnSpc>
              <a:buFont typeface="Courier New" panose="02070309020205020404" pitchFamily="49" charset="0"/>
              <a:buChar char="o"/>
            </a:pPr>
            <a:r>
              <a:rPr lang="en-US" sz="2800" dirty="0">
                <a:solidFill>
                  <a:schemeClr val="bg1"/>
                </a:solidFill>
              </a:rPr>
              <a:t>Tennessee Eastman </a:t>
            </a:r>
            <a:r>
              <a:rPr lang="en-CA" sz="2800" dirty="0">
                <a:solidFill>
                  <a:schemeClr val="bg1"/>
                </a:solidFill>
              </a:rPr>
              <a:t>sought a patent for a surgical method for bonding a wound through the application of glues.</a:t>
            </a:r>
            <a:r>
              <a:rPr lang="en-CA" sz="2800" baseline="30000" dirty="0">
                <a:solidFill>
                  <a:schemeClr val="bg1"/>
                </a:solidFill>
              </a:rPr>
              <a:t> </a:t>
            </a:r>
            <a:r>
              <a:rPr lang="en-CA" sz="2800" dirty="0">
                <a:solidFill>
                  <a:schemeClr val="bg1"/>
                </a:solidFill>
              </a:rPr>
              <a:t>The glues themselves were not new. The “discovery” was that the glues could be used in place of stitches to close wounds.</a:t>
            </a:r>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82</a:t>
            </a:fld>
            <a:endParaRPr lang="en-US"/>
          </a:p>
        </p:txBody>
      </p:sp>
    </p:spTree>
    <p:extLst>
      <p:ext uri="{BB962C8B-B14F-4D97-AF65-F5344CB8AC3E}">
        <p14:creationId xmlns:p14="http://schemas.microsoft.com/office/powerpoint/2010/main" val="32081913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4067783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9838304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2110"/>
            <a:ext cx="8229600" cy="1143000"/>
          </a:xfrm>
        </p:spPr>
        <p:txBody>
          <a:bodyPr>
            <a:normAutofit/>
          </a:bodyPr>
          <a:lstStyle/>
          <a:p>
            <a:r>
              <a:rPr lang="en-US" sz="4800" b="1" dirty="0">
                <a:solidFill>
                  <a:srgbClr val="FFFF00"/>
                </a:solidFill>
              </a:rPr>
              <a:t>Patent Requirements</a:t>
            </a:r>
          </a:p>
        </p:txBody>
      </p:sp>
      <p:sp>
        <p:nvSpPr>
          <p:cNvPr id="2" name="Content Placeholder 1"/>
          <p:cNvSpPr>
            <a:spLocks noGrp="1"/>
          </p:cNvSpPr>
          <p:nvPr>
            <p:ph idx="1"/>
          </p:nvPr>
        </p:nvSpPr>
        <p:spPr>
          <a:xfrm>
            <a:off x="457200" y="1552755"/>
            <a:ext cx="8229600" cy="4196788"/>
          </a:xfrm>
        </p:spPr>
        <p:txBody>
          <a:bodyPr>
            <a:normAutofit/>
          </a:bodyPr>
          <a:lstStyle/>
          <a:p>
            <a:pPr marL="0" indent="0">
              <a:lnSpc>
                <a:spcPct val="100000"/>
              </a:lnSpc>
              <a:buNone/>
            </a:pPr>
            <a:r>
              <a:rPr lang="en-US" sz="3600" b="1" dirty="0">
                <a:solidFill>
                  <a:srgbClr val="FFFF00"/>
                </a:solidFill>
              </a:rPr>
              <a:t>Next</a:t>
            </a:r>
            <a:r>
              <a:rPr lang="en-US" sz="3600" b="1" dirty="0">
                <a:solidFill>
                  <a:srgbClr val="FF0000"/>
                </a:solidFill>
              </a:rPr>
              <a:t>…</a:t>
            </a:r>
          </a:p>
          <a:p>
            <a:pPr>
              <a:lnSpc>
                <a:spcPct val="100000"/>
              </a:lnSpc>
            </a:pPr>
            <a:r>
              <a:rPr lang="en-US" sz="3600" dirty="0">
                <a:solidFill>
                  <a:srgbClr val="FFFF00"/>
                </a:solidFill>
              </a:rPr>
              <a:t>Requirements of patentability</a:t>
            </a:r>
            <a:r>
              <a:rPr lang="en-US" sz="3600" dirty="0">
                <a:solidFill>
                  <a:srgbClr val="FF0000"/>
                </a:solidFill>
              </a:rPr>
              <a:t>:</a:t>
            </a:r>
          </a:p>
          <a:p>
            <a:pPr lvl="1">
              <a:lnSpc>
                <a:spcPct val="100000"/>
              </a:lnSpc>
              <a:buFont typeface="Courier New" panose="02070309020205020404" pitchFamily="49" charset="0"/>
              <a:buChar char="o"/>
            </a:pPr>
            <a:r>
              <a:rPr lang="en-US" sz="3600" dirty="0">
                <a:solidFill>
                  <a:schemeClr val="bg1"/>
                </a:solidFill>
              </a:rPr>
              <a:t>Novelty</a:t>
            </a:r>
          </a:p>
          <a:p>
            <a:pPr lvl="1">
              <a:lnSpc>
                <a:spcPct val="100000"/>
              </a:lnSpc>
              <a:buFont typeface="Courier New" panose="02070309020205020404" pitchFamily="49" charset="0"/>
              <a:buChar char="o"/>
            </a:pPr>
            <a:r>
              <a:rPr lang="en-US" sz="3600" dirty="0">
                <a:solidFill>
                  <a:schemeClr val="bg1"/>
                </a:solidFill>
              </a:rPr>
              <a:t>Non-obviousness</a:t>
            </a:r>
          </a:p>
          <a:p>
            <a:pPr lvl="1">
              <a:lnSpc>
                <a:spcPct val="100000"/>
              </a:lnSpc>
              <a:buFont typeface="Courier New" panose="02070309020205020404" pitchFamily="49" charset="0"/>
              <a:buChar char="o"/>
            </a:pPr>
            <a:r>
              <a:rPr lang="en-US" sz="3600" dirty="0">
                <a:solidFill>
                  <a:schemeClr val="bg1"/>
                </a:solidFill>
              </a:rPr>
              <a:t>Utility</a:t>
            </a:r>
          </a:p>
        </p:txBody>
      </p:sp>
      <p:sp>
        <p:nvSpPr>
          <p:cNvPr id="4" name="Slide Number Placeholder 3"/>
          <p:cNvSpPr>
            <a:spLocks noGrp="1"/>
          </p:cNvSpPr>
          <p:nvPr>
            <p:ph type="sldNum" sz="quarter" idx="12"/>
          </p:nvPr>
        </p:nvSpPr>
        <p:spPr/>
        <p:txBody>
          <a:bodyPr/>
          <a:lstStyle/>
          <a:p>
            <a:fld id="{600857A6-B069-5747-8C2C-4237D03FF20B}" type="slidenum">
              <a:rPr lang="en-US" smtClean="0"/>
              <a:t>85</a:t>
            </a:fld>
            <a:endParaRPr lang="en-US"/>
          </a:p>
        </p:txBody>
      </p:sp>
    </p:spTree>
    <p:extLst>
      <p:ext uri="{BB962C8B-B14F-4D97-AF65-F5344CB8AC3E}">
        <p14:creationId xmlns:p14="http://schemas.microsoft.com/office/powerpoint/2010/main" val="20431046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a:xfrm>
            <a:off x="457200" y="1708029"/>
            <a:ext cx="8229600" cy="4041513"/>
          </a:xfrm>
        </p:spPr>
        <p:txBody>
          <a:bodyPr>
            <a:normAutofit/>
          </a:bodyPr>
          <a:lstStyle/>
          <a:p>
            <a:pPr>
              <a:lnSpc>
                <a:spcPct val="100000"/>
              </a:lnSpc>
            </a:pPr>
            <a:r>
              <a:rPr lang="en-US" sz="4400" dirty="0">
                <a:solidFill>
                  <a:schemeClr val="bg1"/>
                </a:solidFill>
              </a:rPr>
              <a:t>Novelty and usefulness (see s. 2, Patent Act)</a:t>
            </a:r>
          </a:p>
          <a:p>
            <a:pPr>
              <a:lnSpc>
                <a:spcPct val="100000"/>
              </a:lnSpc>
            </a:pPr>
            <a:r>
              <a:rPr lang="en-US" sz="4400" dirty="0">
                <a:solidFill>
                  <a:schemeClr val="bg1"/>
                </a:solidFill>
              </a:rPr>
              <a:t>Non-obviousness (see s. 28.3, Patent Act)</a:t>
            </a:r>
          </a:p>
        </p:txBody>
      </p:sp>
      <p:sp>
        <p:nvSpPr>
          <p:cNvPr id="4" name="Slide Number Placeholder 3"/>
          <p:cNvSpPr>
            <a:spLocks noGrp="1"/>
          </p:cNvSpPr>
          <p:nvPr>
            <p:ph type="sldNum" sz="quarter" idx="12"/>
          </p:nvPr>
        </p:nvSpPr>
        <p:spPr/>
        <p:txBody>
          <a:bodyPr/>
          <a:lstStyle/>
          <a:p>
            <a:fld id="{600857A6-B069-5747-8C2C-4237D03FF20B}" type="slidenum">
              <a:rPr lang="en-US" smtClean="0"/>
              <a:t>86</a:t>
            </a:fld>
            <a:endParaRPr lang="en-US"/>
          </a:p>
        </p:txBody>
      </p:sp>
    </p:spTree>
    <p:extLst>
      <p:ext uri="{BB962C8B-B14F-4D97-AF65-F5344CB8AC3E}">
        <p14:creationId xmlns:p14="http://schemas.microsoft.com/office/powerpoint/2010/main" val="17512079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770"/>
            <a:ext cx="8229600" cy="1112807"/>
          </a:xfrm>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3200" b="1" dirty="0">
                <a:solidFill>
                  <a:srgbClr val="FFFF00"/>
                </a:solidFill>
              </a:rPr>
              <a:t>Novelty</a:t>
            </a:r>
          </a:p>
          <a:p>
            <a:pPr>
              <a:lnSpc>
                <a:spcPct val="100000"/>
              </a:lnSpc>
            </a:pPr>
            <a:r>
              <a:rPr lang="en-US" sz="3200" dirty="0">
                <a:solidFill>
                  <a:schemeClr val="bg1"/>
                </a:solidFill>
              </a:rPr>
              <a:t>Also referred to as </a:t>
            </a:r>
            <a:r>
              <a:rPr lang="en-US" sz="3200" dirty="0">
                <a:solidFill>
                  <a:srgbClr val="FF0000"/>
                </a:solidFill>
              </a:rPr>
              <a:t>“</a:t>
            </a:r>
            <a:r>
              <a:rPr lang="en-US" sz="3200" dirty="0">
                <a:solidFill>
                  <a:srgbClr val="FFFF00"/>
                </a:solidFill>
              </a:rPr>
              <a:t>anticipation</a:t>
            </a:r>
            <a:r>
              <a:rPr lang="en-US" sz="3200" dirty="0">
                <a:solidFill>
                  <a:srgbClr val="FF0000"/>
                </a:solidFill>
              </a:rPr>
              <a:t>” </a:t>
            </a:r>
            <a:r>
              <a:rPr lang="en-US" sz="3200" dirty="0">
                <a:solidFill>
                  <a:schemeClr val="bg1"/>
                </a:solidFill>
              </a:rPr>
              <a:t>(prior action that prevents the action of another)</a:t>
            </a:r>
          </a:p>
          <a:p>
            <a:pPr>
              <a:lnSpc>
                <a:spcPct val="100000"/>
              </a:lnSpc>
            </a:pPr>
            <a:r>
              <a:rPr lang="en-US" sz="3200" dirty="0">
                <a:solidFill>
                  <a:srgbClr val="FFFF00"/>
                </a:solidFill>
              </a:rPr>
              <a:t>Has the invention been disclosed </a:t>
            </a:r>
            <a:r>
              <a:rPr lang="en-US" sz="3200" dirty="0">
                <a:solidFill>
                  <a:schemeClr val="bg1"/>
                </a:solidFill>
              </a:rPr>
              <a:t>in some way </a:t>
            </a:r>
            <a:r>
              <a:rPr lang="en-US" sz="3200" dirty="0">
                <a:solidFill>
                  <a:srgbClr val="FFFF00"/>
                </a:solidFill>
              </a:rPr>
              <a:t>prior to </a:t>
            </a:r>
            <a:r>
              <a:rPr lang="en-US" sz="3200" dirty="0">
                <a:solidFill>
                  <a:schemeClr val="bg1"/>
                </a:solidFill>
              </a:rPr>
              <a:t>the date of the </a:t>
            </a:r>
            <a:r>
              <a:rPr lang="en-US" sz="3200" dirty="0">
                <a:solidFill>
                  <a:srgbClr val="FFFF00"/>
                </a:solidFill>
              </a:rPr>
              <a:t>patent claim</a:t>
            </a:r>
            <a:r>
              <a:rPr lang="en-US" sz="3200" dirty="0">
                <a:solidFill>
                  <a:srgbClr val="FF0000"/>
                </a:solidFill>
              </a:rPr>
              <a:t>?</a:t>
            </a:r>
          </a:p>
          <a:p>
            <a:pPr>
              <a:lnSpc>
                <a:spcPct val="100000"/>
              </a:lnSpc>
            </a:pPr>
            <a:r>
              <a:rPr lang="en-US" sz="3200" dirty="0">
                <a:solidFill>
                  <a:schemeClr val="bg1"/>
                </a:solidFill>
              </a:rPr>
              <a:t>See s. 28.2, Patent Act</a:t>
            </a:r>
          </a:p>
          <a:p>
            <a:pPr>
              <a:lnSpc>
                <a:spcPct val="100000"/>
              </a:lnSpc>
            </a:pPr>
            <a:r>
              <a:rPr lang="en-US" sz="3200" dirty="0">
                <a:solidFill>
                  <a:schemeClr val="bg1"/>
                </a:solidFill>
              </a:rPr>
              <a:t>Underlying policy reason</a:t>
            </a:r>
            <a:r>
              <a:rPr lang="en-US" sz="32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87</a:t>
            </a:fld>
            <a:endParaRPr lang="en-US"/>
          </a:p>
        </p:txBody>
      </p:sp>
    </p:spTree>
    <p:extLst>
      <p:ext uri="{BB962C8B-B14F-4D97-AF65-F5344CB8AC3E}">
        <p14:creationId xmlns:p14="http://schemas.microsoft.com/office/powerpoint/2010/main" val="2909115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Patents</a:t>
            </a:r>
          </a:p>
        </p:txBody>
      </p:sp>
      <p:sp>
        <p:nvSpPr>
          <p:cNvPr id="2" name="Content Placeholder 1"/>
          <p:cNvSpPr>
            <a:spLocks noGrp="1"/>
          </p:cNvSpPr>
          <p:nvPr>
            <p:ph idx="1"/>
          </p:nvPr>
        </p:nvSpPr>
        <p:spPr>
          <a:xfrm>
            <a:off x="457200" y="1716657"/>
            <a:ext cx="8229600" cy="4032886"/>
          </a:xfrm>
        </p:spPr>
        <p:txBody>
          <a:bodyPr>
            <a:normAutofit fontScale="92500"/>
          </a:bodyPr>
          <a:lstStyle/>
          <a:p>
            <a:pPr marL="0" indent="0">
              <a:lnSpc>
                <a:spcPct val="100000"/>
              </a:lnSpc>
              <a:buNone/>
            </a:pPr>
            <a:r>
              <a:rPr lang="en-US" sz="3600" b="1" dirty="0">
                <a:solidFill>
                  <a:schemeClr val="bg1"/>
                </a:solidFill>
              </a:rPr>
              <a:t>Novelty</a:t>
            </a:r>
          </a:p>
          <a:p>
            <a:pPr>
              <a:lnSpc>
                <a:spcPct val="100000"/>
              </a:lnSpc>
            </a:pPr>
            <a:r>
              <a:rPr lang="en-US" sz="3600" dirty="0">
                <a:solidFill>
                  <a:srgbClr val="FF0000"/>
                </a:solidFill>
              </a:rPr>
              <a:t>Prior art</a:t>
            </a:r>
            <a:r>
              <a:rPr lang="en-US" sz="3600" dirty="0">
                <a:solidFill>
                  <a:schemeClr val="bg1"/>
                </a:solidFill>
              </a:rPr>
              <a:t>: Material which may disclose the invention which you’re claiming</a:t>
            </a:r>
          </a:p>
          <a:p>
            <a:pPr>
              <a:lnSpc>
                <a:spcPct val="100000"/>
              </a:lnSpc>
            </a:pPr>
            <a:r>
              <a:rPr lang="en-US" sz="3600" dirty="0">
                <a:solidFill>
                  <a:schemeClr val="bg1"/>
                </a:solidFill>
              </a:rPr>
              <a:t>Can </a:t>
            </a:r>
            <a:r>
              <a:rPr lang="en-US" sz="3600" dirty="0">
                <a:solidFill>
                  <a:srgbClr val="FFFF00"/>
                </a:solidFill>
              </a:rPr>
              <a:t>use this to establish </a:t>
            </a:r>
            <a:r>
              <a:rPr lang="en-US" sz="3600" dirty="0">
                <a:solidFill>
                  <a:schemeClr val="bg1"/>
                </a:solidFill>
              </a:rPr>
              <a:t>that an </a:t>
            </a:r>
            <a:r>
              <a:rPr lang="en-US" sz="3600" dirty="0">
                <a:solidFill>
                  <a:srgbClr val="FFFF00"/>
                </a:solidFill>
              </a:rPr>
              <a:t>invention existed before the patent claim</a:t>
            </a:r>
          </a:p>
          <a:p>
            <a:pPr>
              <a:lnSpc>
                <a:spcPct val="100000"/>
              </a:lnSpc>
            </a:pPr>
            <a:r>
              <a:rPr lang="en-US" sz="3600" dirty="0">
                <a:solidFill>
                  <a:schemeClr val="bg1"/>
                </a:solidFill>
              </a:rPr>
              <a:t>See </a:t>
            </a:r>
            <a:r>
              <a:rPr lang="en-US" sz="3600" dirty="0">
                <a:solidFill>
                  <a:srgbClr val="FFFF00"/>
                </a:solidFill>
              </a:rPr>
              <a:t>s. 28.2 outline of what constitutes prior art</a:t>
            </a:r>
            <a:r>
              <a:rPr lang="en-US" sz="3600" dirty="0">
                <a:solidFill>
                  <a:schemeClr val="bg1"/>
                </a:solidFill>
              </a:rPr>
              <a:t> for the purpose of assessing novelty</a:t>
            </a:r>
          </a:p>
        </p:txBody>
      </p:sp>
      <p:sp>
        <p:nvSpPr>
          <p:cNvPr id="4" name="Slide Number Placeholder 3"/>
          <p:cNvSpPr>
            <a:spLocks noGrp="1"/>
          </p:cNvSpPr>
          <p:nvPr>
            <p:ph type="sldNum" sz="quarter" idx="12"/>
          </p:nvPr>
        </p:nvSpPr>
        <p:spPr/>
        <p:txBody>
          <a:bodyPr/>
          <a:lstStyle/>
          <a:p>
            <a:fld id="{600857A6-B069-5747-8C2C-4237D03FF20B}" type="slidenum">
              <a:rPr lang="en-US" smtClean="0"/>
              <a:t>88</a:t>
            </a:fld>
            <a:endParaRPr lang="en-US"/>
          </a:p>
        </p:txBody>
      </p:sp>
    </p:spTree>
    <p:extLst>
      <p:ext uri="{BB962C8B-B14F-4D97-AF65-F5344CB8AC3E}">
        <p14:creationId xmlns:p14="http://schemas.microsoft.com/office/powerpoint/2010/main" val="4893973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6616"/>
            <a:ext cx="8229600" cy="1143000"/>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279616"/>
            <a:ext cx="8229600" cy="4469927"/>
          </a:xfrm>
        </p:spPr>
        <p:txBody>
          <a:bodyPr>
            <a:normAutofit/>
          </a:bodyPr>
          <a:lstStyle/>
          <a:p>
            <a:pPr marL="0" indent="0">
              <a:lnSpc>
                <a:spcPct val="100000"/>
              </a:lnSpc>
              <a:buNone/>
            </a:pPr>
            <a:r>
              <a:rPr lang="en-US" sz="2800" b="1" dirty="0">
                <a:solidFill>
                  <a:schemeClr val="bg1"/>
                </a:solidFill>
              </a:rPr>
              <a:t>Novelty</a:t>
            </a:r>
          </a:p>
          <a:p>
            <a:pPr>
              <a:lnSpc>
                <a:spcPct val="100000"/>
              </a:lnSpc>
            </a:pPr>
            <a:r>
              <a:rPr lang="en-US" sz="2800" dirty="0">
                <a:solidFill>
                  <a:srgbClr val="FF0000"/>
                </a:solidFill>
              </a:rPr>
              <a:t>s. 28.1(1)(a)(ii)</a:t>
            </a:r>
            <a:r>
              <a:rPr lang="en-US" sz="2800" dirty="0">
                <a:solidFill>
                  <a:schemeClr val="bg1"/>
                </a:solidFill>
              </a:rPr>
              <a:t>:</a:t>
            </a:r>
            <a:r>
              <a:rPr lang="en-US" sz="2800" dirty="0">
                <a:solidFill>
                  <a:srgbClr val="FF0000"/>
                </a:solidFill>
              </a:rPr>
              <a:t> </a:t>
            </a:r>
            <a:r>
              <a:rPr lang="en-US" sz="2800" dirty="0">
                <a:solidFill>
                  <a:srgbClr val="FFFF00"/>
                </a:solidFill>
              </a:rPr>
              <a:t>Foreign filings section</a:t>
            </a:r>
          </a:p>
          <a:p>
            <a:pPr lvl="1">
              <a:lnSpc>
                <a:spcPct val="100000"/>
              </a:lnSpc>
              <a:buFont typeface="Courier New" panose="02070309020205020404" pitchFamily="49" charset="0"/>
              <a:buChar char="o"/>
            </a:pPr>
            <a:r>
              <a:rPr lang="en-US" sz="2800" dirty="0">
                <a:solidFill>
                  <a:schemeClr val="bg1"/>
                </a:solidFill>
              </a:rPr>
              <a:t>If a person has </a:t>
            </a:r>
            <a:r>
              <a:rPr lang="en-US" sz="2800" dirty="0">
                <a:solidFill>
                  <a:srgbClr val="FFFF00"/>
                </a:solidFill>
              </a:rPr>
              <a:t>filed an application for the same invention in another treaty country</a:t>
            </a:r>
            <a:r>
              <a:rPr lang="en-US" sz="2800" dirty="0">
                <a:solidFill>
                  <a:schemeClr val="bg1"/>
                </a:solidFill>
              </a:rPr>
              <a:t>, then under </a:t>
            </a:r>
            <a:r>
              <a:rPr lang="en-US" sz="2800" dirty="0">
                <a:solidFill>
                  <a:srgbClr val="FF0000"/>
                </a:solidFill>
              </a:rPr>
              <a:t>s. 28.1(1)(b) and (c)</a:t>
            </a:r>
            <a:r>
              <a:rPr lang="en-US" sz="2800" dirty="0">
                <a:solidFill>
                  <a:schemeClr val="bg1"/>
                </a:solidFill>
              </a:rPr>
              <a:t>, </a:t>
            </a:r>
            <a:r>
              <a:rPr lang="en-US" sz="2800" u="sng" dirty="0">
                <a:solidFill>
                  <a:srgbClr val="FF0000"/>
                </a:solidFill>
              </a:rPr>
              <a:t>if</a:t>
            </a:r>
            <a:r>
              <a:rPr lang="en-US" sz="2800" dirty="0">
                <a:solidFill>
                  <a:srgbClr val="FF0000"/>
                </a:solidFill>
              </a:rPr>
              <a:t> the 2</a:t>
            </a:r>
            <a:r>
              <a:rPr lang="en-US" sz="2800" baseline="30000" dirty="0">
                <a:solidFill>
                  <a:srgbClr val="FF0000"/>
                </a:solidFill>
              </a:rPr>
              <a:t>nd</a:t>
            </a:r>
            <a:r>
              <a:rPr lang="en-US" sz="2800" dirty="0">
                <a:solidFill>
                  <a:srgbClr val="FF0000"/>
                </a:solidFill>
              </a:rPr>
              <a:t> filing is within 12 months of the first filing</a:t>
            </a:r>
            <a:r>
              <a:rPr lang="en-US" sz="2800" dirty="0">
                <a:solidFill>
                  <a:schemeClr val="bg1"/>
                </a:solidFill>
              </a:rPr>
              <a:t>, </a:t>
            </a:r>
            <a:r>
              <a:rPr lang="en-US" sz="2800" dirty="0">
                <a:solidFill>
                  <a:srgbClr val="FF0000"/>
                </a:solidFill>
              </a:rPr>
              <a:t>and </a:t>
            </a:r>
            <a:r>
              <a:rPr lang="en-US" sz="2800" u="sng" dirty="0">
                <a:solidFill>
                  <a:srgbClr val="FF0000"/>
                </a:solidFill>
              </a:rPr>
              <a:t>if</a:t>
            </a:r>
            <a:r>
              <a:rPr lang="en-US" sz="2800" dirty="0">
                <a:solidFill>
                  <a:srgbClr val="FF0000"/>
                </a:solidFill>
              </a:rPr>
              <a:t> </a:t>
            </a:r>
            <a:r>
              <a:rPr lang="en-US" sz="2800" dirty="0">
                <a:solidFill>
                  <a:srgbClr val="FFFF00"/>
                </a:solidFill>
              </a:rPr>
              <a:t>the applicant has made a request for priority</a:t>
            </a:r>
            <a:r>
              <a:rPr lang="en-US" sz="2800" dirty="0">
                <a:solidFill>
                  <a:schemeClr val="bg1"/>
                </a:solidFill>
              </a:rPr>
              <a:t> on the basis of the previously regularly filed application, then the </a:t>
            </a:r>
            <a:r>
              <a:rPr lang="en-US" sz="2800" dirty="0">
                <a:solidFill>
                  <a:srgbClr val="FFFF00"/>
                </a:solidFill>
              </a:rPr>
              <a:t>first date can be the claim date</a:t>
            </a:r>
          </a:p>
        </p:txBody>
      </p:sp>
      <p:sp>
        <p:nvSpPr>
          <p:cNvPr id="4" name="Slide Number Placeholder 3"/>
          <p:cNvSpPr>
            <a:spLocks noGrp="1"/>
          </p:cNvSpPr>
          <p:nvPr>
            <p:ph type="sldNum" sz="quarter" idx="12"/>
          </p:nvPr>
        </p:nvSpPr>
        <p:spPr/>
        <p:txBody>
          <a:bodyPr/>
          <a:lstStyle/>
          <a:p>
            <a:fld id="{600857A6-B069-5747-8C2C-4237D03FF20B}" type="slidenum">
              <a:rPr lang="en-US" smtClean="0"/>
              <a:t>89</a:t>
            </a:fld>
            <a:endParaRPr lang="en-US"/>
          </a:p>
        </p:txBody>
      </p:sp>
    </p:spTree>
    <p:extLst>
      <p:ext uri="{BB962C8B-B14F-4D97-AF65-F5344CB8AC3E}">
        <p14:creationId xmlns:p14="http://schemas.microsoft.com/office/powerpoint/2010/main" val="2437840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221" y="308492"/>
            <a:ext cx="7446579" cy="1016000"/>
          </a:xfrm>
        </p:spPr>
        <p:txBody>
          <a:bodyPr>
            <a:normAutofit/>
          </a:bodyPr>
          <a:lstStyle/>
          <a:p>
            <a:r>
              <a:rPr lang="en-US" sz="5400" b="1" dirty="0">
                <a:solidFill>
                  <a:srgbClr val="FFFF00"/>
                </a:solidFill>
              </a:rPr>
              <a:t>Presentations </a:t>
            </a:r>
            <a:r>
              <a:rPr lang="en-US" sz="5400" b="1" dirty="0">
                <a:solidFill>
                  <a:srgbClr val="FF0000"/>
                </a:solidFill>
              </a:rPr>
              <a:t>(</a:t>
            </a:r>
            <a:r>
              <a:rPr lang="en-US" sz="5400" b="1" dirty="0">
                <a:solidFill>
                  <a:schemeClr val="bg1"/>
                </a:solidFill>
              </a:rPr>
              <a:t>20%</a:t>
            </a:r>
            <a:r>
              <a:rPr lang="en-US" sz="5400" b="1" dirty="0">
                <a:solidFill>
                  <a:srgbClr val="FF0000"/>
                </a:solidFill>
              </a:rPr>
              <a:t>)</a:t>
            </a:r>
          </a:p>
        </p:txBody>
      </p:sp>
      <p:sp>
        <p:nvSpPr>
          <p:cNvPr id="3" name="Content Placeholder 2"/>
          <p:cNvSpPr>
            <a:spLocks noGrp="1"/>
          </p:cNvSpPr>
          <p:nvPr>
            <p:ph sz="quarter" idx="10"/>
          </p:nvPr>
        </p:nvSpPr>
        <p:spPr>
          <a:xfrm>
            <a:off x="872358" y="1692166"/>
            <a:ext cx="7814442" cy="4234499"/>
          </a:xfrm>
        </p:spPr>
        <p:txBody>
          <a:bodyPr>
            <a:normAutofit/>
          </a:bodyPr>
          <a:lstStyle/>
          <a:p>
            <a:r>
              <a:rPr lang="en-US" sz="4000" dirty="0">
                <a:solidFill>
                  <a:schemeClr val="bg1"/>
                </a:solidFill>
              </a:rPr>
              <a:t>How</a:t>
            </a:r>
            <a:r>
              <a:rPr lang="en-US" sz="4000" dirty="0">
                <a:solidFill>
                  <a:srgbClr val="FF0000"/>
                </a:solidFill>
              </a:rPr>
              <a:t>’</a:t>
            </a:r>
            <a:r>
              <a:rPr lang="en-US" sz="4000" dirty="0">
                <a:solidFill>
                  <a:schemeClr val="bg1"/>
                </a:solidFill>
              </a:rPr>
              <a:t>s it going</a:t>
            </a:r>
            <a:r>
              <a:rPr lang="en-US" sz="4000" dirty="0">
                <a:solidFill>
                  <a:srgbClr val="FF0000"/>
                </a:solidFill>
              </a:rPr>
              <a:t>?</a:t>
            </a:r>
            <a:r>
              <a:rPr lang="en-US" sz="4000" dirty="0">
                <a:solidFill>
                  <a:schemeClr val="bg1"/>
                </a:solidFill>
              </a:rPr>
              <a:t> </a:t>
            </a:r>
          </a:p>
          <a:p>
            <a:r>
              <a:rPr lang="en-US" sz="4000" dirty="0">
                <a:solidFill>
                  <a:schemeClr val="bg1"/>
                </a:solidFill>
              </a:rPr>
              <a:t>Don</a:t>
            </a:r>
            <a:r>
              <a:rPr lang="en-US" sz="4000" dirty="0">
                <a:solidFill>
                  <a:srgbClr val="FF0000"/>
                </a:solidFill>
              </a:rPr>
              <a:t>’</a:t>
            </a:r>
            <a:r>
              <a:rPr lang="en-US" sz="4000" dirty="0">
                <a:solidFill>
                  <a:schemeClr val="bg1"/>
                </a:solidFill>
              </a:rPr>
              <a:t>t let it be a last minute panic</a:t>
            </a:r>
            <a:r>
              <a:rPr lang="en-US" sz="4000" dirty="0">
                <a:solidFill>
                  <a:srgbClr val="FF0000"/>
                </a:solidFill>
              </a:rPr>
              <a:t>.</a:t>
            </a:r>
            <a:r>
              <a:rPr lang="en-US" sz="4000" dirty="0">
                <a:solidFill>
                  <a:schemeClr val="bg1"/>
                </a:solidFill>
              </a:rPr>
              <a:t> </a:t>
            </a:r>
          </a:p>
          <a:p>
            <a:r>
              <a:rPr lang="en-US" sz="4000" dirty="0">
                <a:solidFill>
                  <a:schemeClr val="bg1"/>
                </a:solidFill>
              </a:rPr>
              <a:t>If you have posted a presentation</a:t>
            </a:r>
            <a:r>
              <a:rPr lang="en-US" sz="4000" dirty="0">
                <a:solidFill>
                  <a:srgbClr val="FF0000"/>
                </a:solidFill>
              </a:rPr>
              <a:t>,</a:t>
            </a:r>
            <a:r>
              <a:rPr lang="en-US" sz="4000" dirty="0">
                <a:solidFill>
                  <a:schemeClr val="bg1"/>
                </a:solidFill>
              </a:rPr>
              <a:t> please </a:t>
            </a:r>
            <a:r>
              <a:rPr lang="en-US" sz="4000" dirty="0">
                <a:solidFill>
                  <a:srgbClr val="FFFF00"/>
                </a:solidFill>
              </a:rPr>
              <a:t>drop me an email</a:t>
            </a:r>
            <a:r>
              <a:rPr lang="en-US" sz="4000" dirty="0">
                <a:solidFill>
                  <a:schemeClr val="bg1"/>
                </a:solidFill>
              </a:rPr>
              <a:t> saying that</a:t>
            </a:r>
            <a:r>
              <a:rPr lang="en-US" sz="4000" dirty="0">
                <a:solidFill>
                  <a:srgbClr val="FF0000"/>
                </a:solidFill>
              </a:rPr>
              <a:t>.</a:t>
            </a:r>
          </a:p>
          <a:p>
            <a:pPr marL="0" indent="0">
              <a:buNone/>
            </a:pPr>
            <a:endParaRPr lang="en-US" sz="3600" dirty="0">
              <a:solidFill>
                <a:schemeClr val="bg1"/>
              </a:solidFill>
            </a:endParaRPr>
          </a:p>
        </p:txBody>
      </p:sp>
    </p:spTree>
    <p:extLst>
      <p:ext uri="{BB962C8B-B14F-4D97-AF65-F5344CB8AC3E}">
        <p14:creationId xmlns:p14="http://schemas.microsoft.com/office/powerpoint/2010/main" val="21293521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363"/>
            <a:ext cx="8229600" cy="879258"/>
          </a:xfrm>
        </p:spPr>
        <p:txBody>
          <a:bodyPr/>
          <a:lstStyle/>
          <a:p>
            <a:r>
              <a:rPr lang="en-US" b="1" dirty="0">
                <a:solidFill>
                  <a:srgbClr val="FFFF00"/>
                </a:solidFill>
              </a:rPr>
              <a:t>Patents</a:t>
            </a:r>
          </a:p>
        </p:txBody>
      </p:sp>
      <p:sp>
        <p:nvSpPr>
          <p:cNvPr id="2" name="Content Placeholder 1"/>
          <p:cNvSpPr>
            <a:spLocks noGrp="1"/>
          </p:cNvSpPr>
          <p:nvPr>
            <p:ph idx="1"/>
          </p:nvPr>
        </p:nvSpPr>
        <p:spPr>
          <a:xfrm>
            <a:off x="457199" y="1142999"/>
            <a:ext cx="8602579" cy="4716379"/>
          </a:xfrm>
        </p:spPr>
        <p:txBody>
          <a:bodyPr>
            <a:normAutofit fontScale="92500" lnSpcReduction="20000"/>
          </a:bodyPr>
          <a:lstStyle/>
          <a:p>
            <a:pPr marL="0" indent="0">
              <a:lnSpc>
                <a:spcPct val="100000"/>
              </a:lnSpc>
              <a:buNone/>
            </a:pPr>
            <a:r>
              <a:rPr lang="en-US" sz="3500" b="1" dirty="0">
                <a:solidFill>
                  <a:schemeClr val="bg1"/>
                </a:solidFill>
              </a:rPr>
              <a:t>When has </a:t>
            </a:r>
            <a:r>
              <a:rPr lang="en-US" sz="3500" b="1" dirty="0">
                <a:solidFill>
                  <a:srgbClr val="FFFF00"/>
                </a:solidFill>
              </a:rPr>
              <a:t>anticipation</a:t>
            </a:r>
            <a:r>
              <a:rPr lang="en-US" sz="3500" b="1" dirty="0">
                <a:solidFill>
                  <a:schemeClr val="bg1"/>
                </a:solidFill>
              </a:rPr>
              <a:t> occurred</a:t>
            </a:r>
            <a:r>
              <a:rPr lang="en-US" sz="3500" b="1" dirty="0">
                <a:solidFill>
                  <a:srgbClr val="FF0000"/>
                </a:solidFill>
              </a:rPr>
              <a:t>?</a:t>
            </a:r>
          </a:p>
          <a:p>
            <a:pPr>
              <a:lnSpc>
                <a:spcPct val="100000"/>
              </a:lnSpc>
            </a:pPr>
            <a:r>
              <a:rPr lang="en-US" sz="3500" dirty="0">
                <a:solidFill>
                  <a:schemeClr val="bg1"/>
                </a:solidFill>
              </a:rPr>
              <a:t>Lack of novelty is only found when your invention has been disclosed in a single publication/use</a:t>
            </a:r>
          </a:p>
          <a:p>
            <a:pPr>
              <a:lnSpc>
                <a:spcPct val="100000"/>
              </a:lnSpc>
            </a:pPr>
            <a:r>
              <a:rPr lang="en-US" sz="3500" dirty="0">
                <a:solidFill>
                  <a:schemeClr val="bg1"/>
                </a:solidFill>
              </a:rPr>
              <a:t>This </a:t>
            </a:r>
            <a:r>
              <a:rPr lang="en-US" sz="3500" dirty="0">
                <a:solidFill>
                  <a:srgbClr val="FFFF00"/>
                </a:solidFill>
              </a:rPr>
              <a:t>publication must disclose the invention </a:t>
            </a:r>
            <a:r>
              <a:rPr lang="en-US" sz="3500" dirty="0">
                <a:solidFill>
                  <a:srgbClr val="FF0000"/>
                </a:solidFill>
              </a:rPr>
              <a:t>without </a:t>
            </a:r>
            <a:r>
              <a:rPr lang="en-US" sz="3500" dirty="0">
                <a:solidFill>
                  <a:srgbClr val="FFFF00"/>
                </a:solidFill>
              </a:rPr>
              <a:t>“</a:t>
            </a:r>
            <a:r>
              <a:rPr lang="en-US" sz="3500" dirty="0" err="1">
                <a:solidFill>
                  <a:srgbClr val="FF0000"/>
                </a:solidFill>
              </a:rPr>
              <a:t>mosaicing</a:t>
            </a:r>
            <a:r>
              <a:rPr lang="en-US" sz="3500" dirty="0">
                <a:solidFill>
                  <a:srgbClr val="FFFF00"/>
                </a:solidFill>
              </a:rPr>
              <a:t>” </a:t>
            </a:r>
            <a:r>
              <a:rPr lang="en-US" sz="3500" dirty="0">
                <a:solidFill>
                  <a:srgbClr val="FF0000"/>
                </a:solidFill>
              </a:rPr>
              <a:t>references</a:t>
            </a:r>
          </a:p>
          <a:p>
            <a:pPr>
              <a:lnSpc>
                <a:spcPct val="100000"/>
              </a:lnSpc>
            </a:pPr>
            <a:r>
              <a:rPr lang="en-US" sz="3500" dirty="0" err="1">
                <a:solidFill>
                  <a:srgbClr val="FF0000"/>
                </a:solidFill>
              </a:rPr>
              <a:t>Mosaicing</a:t>
            </a:r>
            <a:r>
              <a:rPr lang="en-US" sz="3500" dirty="0">
                <a:solidFill>
                  <a:srgbClr val="FF0000"/>
                </a:solidFill>
              </a:rPr>
              <a:t> = </a:t>
            </a:r>
            <a:r>
              <a:rPr lang="en-CA" sz="3500" dirty="0">
                <a:solidFill>
                  <a:schemeClr val="bg1"/>
                </a:solidFill>
              </a:rPr>
              <a:t>collect a file of references and say that these references, taken together, disclose the subject matter </a:t>
            </a:r>
          </a:p>
          <a:p>
            <a:pPr>
              <a:lnSpc>
                <a:spcPct val="100000"/>
              </a:lnSpc>
            </a:pPr>
            <a:r>
              <a:rPr lang="en-US" sz="3500" dirty="0">
                <a:solidFill>
                  <a:schemeClr val="bg1"/>
                </a:solidFill>
              </a:rPr>
              <a:t>Commonly occurs through publication</a:t>
            </a:r>
            <a:r>
              <a:rPr lang="en-US" sz="3500" dirty="0">
                <a:solidFill>
                  <a:srgbClr val="FF0000"/>
                </a:solidFill>
              </a:rPr>
              <a:t>…</a:t>
            </a:r>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90</a:t>
            </a:fld>
            <a:endParaRPr lang="en-US"/>
          </a:p>
        </p:txBody>
      </p:sp>
    </p:spTree>
    <p:extLst>
      <p:ext uri="{BB962C8B-B14F-4D97-AF65-F5344CB8AC3E}">
        <p14:creationId xmlns:p14="http://schemas.microsoft.com/office/powerpoint/2010/main" val="2228859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9363"/>
            <a:ext cx="8229600" cy="1143000"/>
          </a:xfrm>
        </p:spPr>
        <p:txBody>
          <a:bodyPr/>
          <a:lstStyle/>
          <a:p>
            <a:r>
              <a:rPr lang="en-US" b="1" dirty="0">
                <a:solidFill>
                  <a:srgbClr val="FFFF00"/>
                </a:solidFill>
              </a:rPr>
              <a:t>Patents</a:t>
            </a:r>
          </a:p>
        </p:txBody>
      </p:sp>
      <p:sp>
        <p:nvSpPr>
          <p:cNvPr id="2" name="Content Placeholder 1"/>
          <p:cNvSpPr>
            <a:spLocks noGrp="1"/>
          </p:cNvSpPr>
          <p:nvPr>
            <p:ph idx="1"/>
          </p:nvPr>
        </p:nvSpPr>
        <p:spPr/>
        <p:txBody>
          <a:bodyPr>
            <a:normAutofit/>
          </a:bodyPr>
          <a:lstStyle/>
          <a:p>
            <a:pPr marL="0" indent="0">
              <a:lnSpc>
                <a:spcPct val="100000"/>
              </a:lnSpc>
              <a:buNone/>
            </a:pPr>
            <a:r>
              <a:rPr lang="en-US" sz="2800" b="1" dirty="0">
                <a:solidFill>
                  <a:srgbClr val="FF0000"/>
                </a:solidFill>
              </a:rPr>
              <a:t>Other ways through which disclosure can occur</a:t>
            </a:r>
          </a:p>
          <a:p>
            <a:pPr>
              <a:lnSpc>
                <a:spcPct val="100000"/>
              </a:lnSpc>
            </a:pPr>
            <a:r>
              <a:rPr lang="en-US" sz="2800" dirty="0">
                <a:solidFill>
                  <a:schemeClr val="bg1"/>
                </a:solidFill>
              </a:rPr>
              <a:t>Display of the invention in a public place</a:t>
            </a:r>
          </a:p>
          <a:p>
            <a:pPr>
              <a:lnSpc>
                <a:spcPct val="100000"/>
              </a:lnSpc>
            </a:pPr>
            <a:r>
              <a:rPr lang="en-US" sz="2800" dirty="0">
                <a:solidFill>
                  <a:schemeClr val="bg1"/>
                </a:solidFill>
              </a:rPr>
              <a:t>Sale of the invention</a:t>
            </a:r>
          </a:p>
          <a:p>
            <a:pPr>
              <a:lnSpc>
                <a:spcPct val="100000"/>
              </a:lnSpc>
            </a:pPr>
            <a:r>
              <a:rPr lang="en-US" sz="2800" dirty="0">
                <a:solidFill>
                  <a:schemeClr val="bg1"/>
                </a:solidFill>
              </a:rPr>
              <a:t>Use of the invention</a:t>
            </a:r>
          </a:p>
          <a:p>
            <a:pPr>
              <a:lnSpc>
                <a:spcPct val="100000"/>
              </a:lnSpc>
            </a:pPr>
            <a:r>
              <a:rPr lang="en-US" sz="2800" dirty="0">
                <a:solidFill>
                  <a:schemeClr val="bg1"/>
                </a:solidFill>
              </a:rPr>
              <a:t>Conference presentation</a:t>
            </a:r>
          </a:p>
          <a:p>
            <a:pPr>
              <a:lnSpc>
                <a:spcPct val="100000"/>
              </a:lnSpc>
            </a:pPr>
            <a:r>
              <a:rPr lang="en-US" sz="2800" dirty="0">
                <a:solidFill>
                  <a:schemeClr val="bg1"/>
                </a:solidFill>
              </a:rPr>
              <a:t>Disclosure online</a:t>
            </a:r>
          </a:p>
          <a:p>
            <a:pPr>
              <a:lnSpc>
                <a:spcPct val="100000"/>
              </a:lnSpc>
            </a:pPr>
            <a:r>
              <a:rPr lang="en-US" sz="2800" dirty="0">
                <a:solidFill>
                  <a:schemeClr val="bg1"/>
                </a:solidFill>
              </a:rPr>
              <a:t>Filing of earlier patent application</a:t>
            </a:r>
          </a:p>
          <a:p>
            <a:pPr>
              <a:lnSpc>
                <a:spcPct val="100000"/>
              </a:lnSpc>
            </a:pPr>
            <a:r>
              <a:rPr lang="en-US" sz="2800" dirty="0">
                <a:solidFill>
                  <a:schemeClr val="bg1"/>
                </a:solidFill>
              </a:rPr>
              <a:t>NB: in Canada or elsewhere… (s. 28.2)</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91</a:t>
            </a:fld>
            <a:endParaRPr lang="en-US"/>
          </a:p>
        </p:txBody>
      </p:sp>
    </p:spTree>
    <p:extLst>
      <p:ext uri="{BB962C8B-B14F-4D97-AF65-F5344CB8AC3E}">
        <p14:creationId xmlns:p14="http://schemas.microsoft.com/office/powerpoint/2010/main" val="5691874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9012"/>
            <a:ext cx="8229600" cy="888520"/>
          </a:xfrm>
        </p:spPr>
        <p:txBody>
          <a:bodyPr/>
          <a:lstStyle/>
          <a:p>
            <a:r>
              <a:rPr lang="en-US" b="1" dirty="0">
                <a:solidFill>
                  <a:srgbClr val="FFFF00"/>
                </a:solidFill>
              </a:rPr>
              <a:t>Patents</a:t>
            </a:r>
          </a:p>
        </p:txBody>
      </p:sp>
      <p:sp>
        <p:nvSpPr>
          <p:cNvPr id="2" name="Content Placeholder 1"/>
          <p:cNvSpPr>
            <a:spLocks noGrp="1"/>
          </p:cNvSpPr>
          <p:nvPr>
            <p:ph idx="1"/>
          </p:nvPr>
        </p:nvSpPr>
        <p:spPr>
          <a:xfrm>
            <a:off x="457199" y="957532"/>
            <a:ext cx="8626415" cy="4942936"/>
          </a:xfrm>
        </p:spPr>
        <p:txBody>
          <a:bodyPr>
            <a:noAutofit/>
          </a:bodyPr>
          <a:lstStyle/>
          <a:p>
            <a:pPr marL="0" indent="0">
              <a:lnSpc>
                <a:spcPct val="100000"/>
              </a:lnSpc>
              <a:buNone/>
            </a:pPr>
            <a:r>
              <a:rPr lang="en-US" sz="2500" b="1" dirty="0">
                <a:solidFill>
                  <a:schemeClr val="bg1"/>
                </a:solidFill>
              </a:rPr>
              <a:t>Novelty was recently refined in </a:t>
            </a:r>
            <a:r>
              <a:rPr lang="en-US" sz="2500" i="1" dirty="0" err="1">
                <a:solidFill>
                  <a:srgbClr val="00B0F0"/>
                </a:solidFill>
              </a:rPr>
              <a:t>Apotex</a:t>
            </a:r>
            <a:r>
              <a:rPr lang="en-US" sz="2500" i="1" dirty="0">
                <a:solidFill>
                  <a:srgbClr val="00B0F0"/>
                </a:solidFill>
              </a:rPr>
              <a:t> v. </a:t>
            </a:r>
            <a:r>
              <a:rPr lang="en-US" sz="2500" i="1" dirty="0" err="1">
                <a:solidFill>
                  <a:srgbClr val="00B0F0"/>
                </a:solidFill>
              </a:rPr>
              <a:t>Sanofi-Synthelabo</a:t>
            </a:r>
            <a:r>
              <a:rPr lang="en-US" sz="2500" i="1" dirty="0">
                <a:solidFill>
                  <a:srgbClr val="00B0F0"/>
                </a:solidFill>
              </a:rPr>
              <a:t> </a:t>
            </a:r>
            <a:r>
              <a:rPr lang="en-US" sz="2500" dirty="0">
                <a:solidFill>
                  <a:schemeClr val="bg1"/>
                </a:solidFill>
              </a:rPr>
              <a:t>(</a:t>
            </a:r>
            <a:r>
              <a:rPr lang="en-US" sz="2500" dirty="0">
                <a:solidFill>
                  <a:srgbClr val="FF0000"/>
                </a:solidFill>
              </a:rPr>
              <a:t>SCC</a:t>
            </a:r>
            <a:r>
              <a:rPr lang="en-US" sz="2500" dirty="0">
                <a:solidFill>
                  <a:schemeClr val="bg1"/>
                </a:solidFill>
              </a:rPr>
              <a:t>, 2008)</a:t>
            </a:r>
          </a:p>
          <a:p>
            <a:pPr>
              <a:lnSpc>
                <a:spcPct val="100000"/>
              </a:lnSpc>
            </a:pPr>
            <a:r>
              <a:rPr lang="en-US" sz="2500" dirty="0">
                <a:solidFill>
                  <a:srgbClr val="FF0000"/>
                </a:solidFill>
              </a:rPr>
              <a:t>Two part test</a:t>
            </a:r>
            <a:r>
              <a:rPr lang="en-US" sz="2500" dirty="0">
                <a:solidFill>
                  <a:schemeClr val="bg1"/>
                </a:solidFill>
              </a:rPr>
              <a:t>: There is no novelty where there is (1) </a:t>
            </a:r>
            <a:r>
              <a:rPr lang="en-US" sz="2500" dirty="0">
                <a:solidFill>
                  <a:srgbClr val="FFFF00"/>
                </a:solidFill>
              </a:rPr>
              <a:t>prior disclosure </a:t>
            </a:r>
            <a:r>
              <a:rPr lang="en-US" sz="2500" dirty="0">
                <a:solidFill>
                  <a:schemeClr val="bg1"/>
                </a:solidFill>
              </a:rPr>
              <a:t>and (2) </a:t>
            </a:r>
            <a:r>
              <a:rPr lang="en-US" sz="2500" dirty="0">
                <a:solidFill>
                  <a:srgbClr val="FFFF00"/>
                </a:solidFill>
              </a:rPr>
              <a:t>enablement</a:t>
            </a:r>
          </a:p>
          <a:p>
            <a:pPr>
              <a:lnSpc>
                <a:spcPct val="100000"/>
              </a:lnSpc>
            </a:pPr>
            <a:r>
              <a:rPr lang="en-US" sz="2500" dirty="0">
                <a:solidFill>
                  <a:schemeClr val="bg1"/>
                </a:solidFill>
              </a:rPr>
              <a:t>(1) </a:t>
            </a:r>
            <a:r>
              <a:rPr lang="en-US" sz="2500" dirty="0">
                <a:solidFill>
                  <a:srgbClr val="FF0000"/>
                </a:solidFill>
              </a:rPr>
              <a:t>Prior disclosure</a:t>
            </a:r>
            <a:r>
              <a:rPr lang="en-US" sz="2500" dirty="0">
                <a:solidFill>
                  <a:schemeClr val="bg1"/>
                </a:solidFill>
              </a:rPr>
              <a:t>:</a:t>
            </a:r>
          </a:p>
          <a:p>
            <a:pPr lvl="1">
              <a:lnSpc>
                <a:spcPct val="100000"/>
              </a:lnSpc>
              <a:buFont typeface="Courier New" panose="02070309020205020404" pitchFamily="49" charset="0"/>
              <a:buChar char="o"/>
            </a:pPr>
            <a:r>
              <a:rPr lang="en-CA" sz="2500" dirty="0">
                <a:solidFill>
                  <a:schemeClr val="bg1"/>
                </a:solidFill>
              </a:rPr>
              <a:t>The </a:t>
            </a:r>
            <a:r>
              <a:rPr lang="en-CA" sz="2500" dirty="0">
                <a:solidFill>
                  <a:srgbClr val="FFFF00"/>
                </a:solidFill>
              </a:rPr>
              <a:t>prior </a:t>
            </a:r>
            <a:r>
              <a:rPr lang="en-CA" sz="2500" dirty="0">
                <a:solidFill>
                  <a:schemeClr val="bg1"/>
                </a:solidFill>
              </a:rPr>
              <a:t>[publication/sale/use/patent] </a:t>
            </a:r>
            <a:r>
              <a:rPr lang="en-CA" sz="2500" dirty="0">
                <a:solidFill>
                  <a:srgbClr val="FFFF00"/>
                </a:solidFill>
              </a:rPr>
              <a:t>must disclose subject matter which, if performed, would necessarily result in infringement</a:t>
            </a:r>
            <a:r>
              <a:rPr lang="en-CA" sz="2500" dirty="0">
                <a:solidFill>
                  <a:schemeClr val="bg1"/>
                </a:solidFill>
              </a:rPr>
              <a:t> of that patent. At this stage, the skilled person is simply [analyzing] the prior [publication/sale/use/patent] for the purposes of understanding it. </a:t>
            </a:r>
            <a:r>
              <a:rPr lang="en-CA" sz="2500" dirty="0">
                <a:solidFill>
                  <a:srgbClr val="FFFF00"/>
                </a:solidFill>
              </a:rPr>
              <a:t>There is no room for trial and error </a:t>
            </a:r>
            <a:r>
              <a:rPr lang="en-CA" sz="2500" dirty="0">
                <a:solidFill>
                  <a:srgbClr val="FF0000"/>
                </a:solidFill>
              </a:rPr>
              <a:t>or</a:t>
            </a:r>
            <a:r>
              <a:rPr lang="en-CA" sz="2500" dirty="0">
                <a:solidFill>
                  <a:schemeClr val="bg1"/>
                </a:solidFill>
              </a:rPr>
              <a:t> </a:t>
            </a:r>
            <a:r>
              <a:rPr lang="en-CA" sz="2500" dirty="0">
                <a:solidFill>
                  <a:srgbClr val="FFFF00"/>
                </a:solidFill>
              </a:rPr>
              <a:t>experimentation</a:t>
            </a:r>
            <a:r>
              <a:rPr lang="en-CA" sz="2500" dirty="0">
                <a:solidFill>
                  <a:schemeClr val="bg1"/>
                </a:solidFill>
              </a:rPr>
              <a:t> by the skilled person.</a:t>
            </a:r>
            <a:endParaRPr lang="en-US" sz="25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92</a:t>
            </a:fld>
            <a:endParaRPr lang="en-US"/>
          </a:p>
        </p:txBody>
      </p:sp>
    </p:spTree>
    <p:extLst>
      <p:ext uri="{BB962C8B-B14F-4D97-AF65-F5344CB8AC3E}">
        <p14:creationId xmlns:p14="http://schemas.microsoft.com/office/powerpoint/2010/main" val="30707776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9011"/>
            <a:ext cx="8229600" cy="836764"/>
          </a:xfrm>
        </p:spPr>
        <p:txBody>
          <a:bodyPr>
            <a:normAutofit/>
          </a:bodyPr>
          <a:lstStyle/>
          <a:p>
            <a:r>
              <a:rPr lang="en-US" b="1" dirty="0">
                <a:solidFill>
                  <a:srgbClr val="FFFF00"/>
                </a:solidFill>
              </a:rPr>
              <a:t>Patents</a:t>
            </a:r>
          </a:p>
        </p:txBody>
      </p:sp>
      <p:sp>
        <p:nvSpPr>
          <p:cNvPr id="2" name="Content Placeholder 1"/>
          <p:cNvSpPr>
            <a:spLocks noGrp="1"/>
          </p:cNvSpPr>
          <p:nvPr>
            <p:ph idx="1"/>
          </p:nvPr>
        </p:nvSpPr>
        <p:spPr>
          <a:xfrm>
            <a:off x="457200" y="905774"/>
            <a:ext cx="8600536" cy="4994693"/>
          </a:xfrm>
        </p:spPr>
        <p:txBody>
          <a:bodyPr>
            <a:normAutofit/>
          </a:bodyPr>
          <a:lstStyle/>
          <a:p>
            <a:pPr marL="0" indent="0">
              <a:lnSpc>
                <a:spcPct val="100000"/>
              </a:lnSpc>
              <a:buNone/>
            </a:pPr>
            <a:r>
              <a:rPr lang="en-US" sz="2400" b="1" dirty="0">
                <a:solidFill>
                  <a:schemeClr val="bg1"/>
                </a:solidFill>
              </a:rPr>
              <a:t>Novelty</a:t>
            </a:r>
          </a:p>
          <a:p>
            <a:pPr>
              <a:lnSpc>
                <a:spcPct val="100000"/>
              </a:lnSpc>
            </a:pPr>
            <a:r>
              <a:rPr lang="en-US" sz="2400" dirty="0">
                <a:solidFill>
                  <a:schemeClr val="bg1"/>
                </a:solidFill>
              </a:rPr>
              <a:t>(2) </a:t>
            </a:r>
            <a:r>
              <a:rPr lang="en-US" sz="2400" dirty="0">
                <a:solidFill>
                  <a:srgbClr val="FF0000"/>
                </a:solidFill>
              </a:rPr>
              <a:t>Enablement</a:t>
            </a:r>
            <a:r>
              <a:rPr lang="en-US" sz="2400" dirty="0">
                <a:solidFill>
                  <a:schemeClr val="bg1"/>
                </a:solidFill>
              </a:rPr>
              <a:t> (see </a:t>
            </a:r>
            <a:r>
              <a:rPr lang="en-US" sz="2400" dirty="0" err="1">
                <a:solidFill>
                  <a:schemeClr val="bg1"/>
                </a:solidFill>
              </a:rPr>
              <a:t>paras</a:t>
            </a:r>
            <a:r>
              <a:rPr lang="en-US" sz="2400" dirty="0">
                <a:solidFill>
                  <a:schemeClr val="bg1"/>
                </a:solidFill>
              </a:rPr>
              <a:t>. 26-27, 37 in </a:t>
            </a:r>
            <a:r>
              <a:rPr lang="en-US" sz="2400" i="1" dirty="0" err="1">
                <a:solidFill>
                  <a:srgbClr val="00B0F0"/>
                </a:solidFill>
              </a:rPr>
              <a:t>Apotex</a:t>
            </a:r>
            <a:r>
              <a:rPr lang="en-US" sz="2400" dirty="0">
                <a:solidFill>
                  <a:schemeClr val="bg1"/>
                </a:solidFill>
              </a:rPr>
              <a:t>)</a:t>
            </a:r>
          </a:p>
          <a:p>
            <a:pPr lvl="1">
              <a:lnSpc>
                <a:spcPct val="100000"/>
              </a:lnSpc>
            </a:pPr>
            <a:r>
              <a:rPr lang="en-US" sz="2400" dirty="0">
                <a:solidFill>
                  <a:srgbClr val="FFFF00"/>
                </a:solidFill>
              </a:rPr>
              <a:t>Would the person skilled in the art have been able to perform the invention without undue burden</a:t>
            </a:r>
            <a:r>
              <a:rPr lang="en-US" sz="2400" dirty="0">
                <a:solidFill>
                  <a:srgbClr val="FF0000"/>
                </a:solidFill>
              </a:rPr>
              <a:t>? </a:t>
            </a:r>
          </a:p>
          <a:p>
            <a:pPr lvl="2">
              <a:lnSpc>
                <a:spcPct val="100000"/>
              </a:lnSpc>
            </a:pPr>
            <a:r>
              <a:rPr lang="en-US" sz="2400" dirty="0">
                <a:solidFill>
                  <a:schemeClr val="bg1"/>
                </a:solidFill>
              </a:rPr>
              <a:t>If inventive steps are required, the prior art will not be considered to be enabling</a:t>
            </a:r>
          </a:p>
          <a:p>
            <a:pPr lvl="2">
              <a:lnSpc>
                <a:spcPct val="100000"/>
              </a:lnSpc>
            </a:pPr>
            <a:r>
              <a:rPr lang="en-US" sz="2400" dirty="0">
                <a:solidFill>
                  <a:schemeClr val="bg1"/>
                </a:solidFill>
              </a:rPr>
              <a:t>Routine trials are acceptable</a:t>
            </a:r>
          </a:p>
          <a:p>
            <a:pPr lvl="2">
              <a:lnSpc>
                <a:spcPct val="100000"/>
              </a:lnSpc>
            </a:pPr>
            <a:r>
              <a:rPr lang="en-US" sz="2400" dirty="0">
                <a:solidFill>
                  <a:schemeClr val="bg1"/>
                </a:solidFill>
              </a:rPr>
              <a:t>The skilled person </a:t>
            </a:r>
            <a:r>
              <a:rPr lang="en-CA" sz="2400" dirty="0">
                <a:solidFill>
                  <a:schemeClr val="bg1"/>
                </a:solidFill>
              </a:rPr>
              <a:t>can use common general knowledge to supplement the information in the prior art or prior disclosed materials </a:t>
            </a:r>
          </a:p>
          <a:p>
            <a:pPr lvl="2">
              <a:lnSpc>
                <a:spcPct val="100000"/>
              </a:lnSpc>
            </a:pPr>
            <a:r>
              <a:rPr lang="en-US" sz="2400" dirty="0">
                <a:solidFill>
                  <a:schemeClr val="bg1"/>
                </a:solidFill>
              </a:rPr>
              <a:t>Obvious errors or omissions in prior art will not prevent enablement.</a:t>
            </a:r>
          </a:p>
        </p:txBody>
      </p:sp>
      <p:sp>
        <p:nvSpPr>
          <p:cNvPr id="4" name="Slide Number Placeholder 3"/>
          <p:cNvSpPr>
            <a:spLocks noGrp="1"/>
          </p:cNvSpPr>
          <p:nvPr>
            <p:ph type="sldNum" sz="quarter" idx="12"/>
          </p:nvPr>
        </p:nvSpPr>
        <p:spPr/>
        <p:txBody>
          <a:bodyPr/>
          <a:lstStyle/>
          <a:p>
            <a:fld id="{600857A6-B069-5747-8C2C-4237D03FF20B}" type="slidenum">
              <a:rPr lang="en-US" smtClean="0"/>
              <a:t>93</a:t>
            </a:fld>
            <a:endParaRPr lang="en-US"/>
          </a:p>
        </p:txBody>
      </p:sp>
    </p:spTree>
    <p:extLst>
      <p:ext uri="{BB962C8B-B14F-4D97-AF65-F5344CB8AC3E}">
        <p14:creationId xmlns:p14="http://schemas.microsoft.com/office/powerpoint/2010/main" val="3727159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413503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2378763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3868"/>
            <a:ext cx="8229600" cy="954589"/>
          </a:xfrm>
        </p:spPr>
        <p:txBody>
          <a:bodyPr/>
          <a:lstStyle/>
          <a:p>
            <a:r>
              <a:rPr lang="en-US" b="1" dirty="0">
                <a:solidFill>
                  <a:srgbClr val="FFFF00"/>
                </a:solidFill>
              </a:rPr>
              <a:t>Patents</a:t>
            </a:r>
          </a:p>
        </p:txBody>
      </p:sp>
      <p:sp>
        <p:nvSpPr>
          <p:cNvPr id="2" name="Content Placeholder 1"/>
          <p:cNvSpPr>
            <a:spLocks noGrp="1"/>
          </p:cNvSpPr>
          <p:nvPr>
            <p:ph idx="1"/>
          </p:nvPr>
        </p:nvSpPr>
        <p:spPr>
          <a:xfrm>
            <a:off x="457200" y="1275347"/>
            <a:ext cx="8229600" cy="4474196"/>
          </a:xfrm>
        </p:spPr>
        <p:txBody>
          <a:bodyPr>
            <a:normAutofit lnSpcReduction="10000"/>
          </a:bodyPr>
          <a:lstStyle/>
          <a:p>
            <a:pPr marL="0" indent="0">
              <a:lnSpc>
                <a:spcPct val="100000"/>
              </a:lnSpc>
              <a:buNone/>
            </a:pPr>
            <a:r>
              <a:rPr lang="en-US" sz="3200" b="1" dirty="0">
                <a:solidFill>
                  <a:srgbClr val="FFFF00"/>
                </a:solidFill>
              </a:rPr>
              <a:t>Double patenting</a:t>
            </a:r>
            <a:r>
              <a:rPr lang="en-US" sz="3200" b="1" dirty="0">
                <a:solidFill>
                  <a:srgbClr val="FF0000"/>
                </a:solidFill>
              </a:rPr>
              <a:t>/</a:t>
            </a:r>
            <a:r>
              <a:rPr lang="en-US" sz="3200" b="1" dirty="0" err="1">
                <a:solidFill>
                  <a:srgbClr val="92D050"/>
                </a:solidFill>
              </a:rPr>
              <a:t>evergreening</a:t>
            </a:r>
            <a:endParaRPr lang="en-US" sz="3200" b="1" dirty="0">
              <a:solidFill>
                <a:srgbClr val="92D050"/>
              </a:solidFill>
            </a:endParaRPr>
          </a:p>
          <a:p>
            <a:pPr>
              <a:lnSpc>
                <a:spcPct val="100000"/>
              </a:lnSpc>
            </a:pPr>
            <a:r>
              <a:rPr lang="en-US" sz="3200" i="1" dirty="0">
                <a:solidFill>
                  <a:schemeClr val="bg1"/>
                </a:solidFill>
              </a:rPr>
              <a:t>[63] …  The </a:t>
            </a:r>
            <a:r>
              <a:rPr lang="en-US" sz="3200" i="1" dirty="0">
                <a:solidFill>
                  <a:srgbClr val="FFFF00"/>
                </a:solidFill>
              </a:rPr>
              <a:t>inventor is only entitled to “a” patent for each invention</a:t>
            </a:r>
            <a:r>
              <a:rPr lang="en-US" sz="3200" i="1" dirty="0">
                <a:solidFill>
                  <a:schemeClr val="bg1"/>
                </a:solidFill>
              </a:rPr>
              <a:t>: Patent Act , s. 36(1). </a:t>
            </a:r>
            <a:r>
              <a:rPr lang="en-US" sz="3200" i="1" dirty="0">
                <a:solidFill>
                  <a:srgbClr val="FFFF00"/>
                </a:solidFill>
              </a:rPr>
              <a:t>If a subsequent patent issues with identical claims, there is an improper extension of the monopoly </a:t>
            </a:r>
            <a:r>
              <a:rPr lang="en-US" sz="3200" i="1" dirty="0">
                <a:solidFill>
                  <a:schemeClr val="bg1"/>
                </a:solidFill>
              </a:rPr>
              <a:t>(Binnie J., </a:t>
            </a:r>
            <a:r>
              <a:rPr lang="en-US" sz="3200" i="1" u="sng" dirty="0">
                <a:solidFill>
                  <a:schemeClr val="bg1"/>
                </a:solidFill>
              </a:rPr>
              <a:t>Whirlpool Corp.</a:t>
            </a:r>
            <a:r>
              <a:rPr lang="en-US" sz="3200" i="1" dirty="0">
                <a:solidFill>
                  <a:schemeClr val="bg1"/>
                </a:solidFill>
              </a:rPr>
              <a:t>, SCC, 2000)</a:t>
            </a:r>
          </a:p>
          <a:p>
            <a:pPr>
              <a:lnSpc>
                <a:spcPct val="100000"/>
              </a:lnSpc>
            </a:pPr>
            <a:r>
              <a:rPr lang="en-US" sz="3200" dirty="0">
                <a:solidFill>
                  <a:srgbClr val="FFFF00"/>
                </a:solidFill>
              </a:rPr>
              <a:t>Look only at the claims (</a:t>
            </a:r>
            <a:r>
              <a:rPr lang="en-US" sz="3200" dirty="0">
                <a:solidFill>
                  <a:schemeClr val="bg1"/>
                </a:solidFill>
              </a:rPr>
              <a:t>not the disclosure</a:t>
            </a:r>
            <a:r>
              <a:rPr lang="en-US" sz="3200" dirty="0">
                <a:solidFill>
                  <a:srgbClr val="FFFF00"/>
                </a:solidFill>
              </a:rPr>
              <a:t>)</a:t>
            </a:r>
            <a:r>
              <a:rPr lang="en-US" sz="3200" dirty="0">
                <a:solidFill>
                  <a:schemeClr val="bg1"/>
                </a:solidFill>
              </a:rPr>
              <a:t>, as it is the claims that define the monopoly</a:t>
            </a:r>
          </a:p>
        </p:txBody>
      </p:sp>
      <p:sp>
        <p:nvSpPr>
          <p:cNvPr id="4" name="Slide Number Placeholder 3"/>
          <p:cNvSpPr>
            <a:spLocks noGrp="1"/>
          </p:cNvSpPr>
          <p:nvPr>
            <p:ph type="sldNum" sz="quarter" idx="12"/>
          </p:nvPr>
        </p:nvSpPr>
        <p:spPr/>
        <p:txBody>
          <a:bodyPr/>
          <a:lstStyle/>
          <a:p>
            <a:fld id="{600857A6-B069-5747-8C2C-4237D03FF20B}" type="slidenum">
              <a:rPr lang="en-US" smtClean="0"/>
              <a:t>96</a:t>
            </a:fld>
            <a:endParaRPr lang="en-US"/>
          </a:p>
        </p:txBody>
      </p:sp>
    </p:spTree>
    <p:extLst>
      <p:ext uri="{BB962C8B-B14F-4D97-AF65-F5344CB8AC3E}">
        <p14:creationId xmlns:p14="http://schemas.microsoft.com/office/powerpoint/2010/main" val="20458348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FFFF00"/>
                </a:solidFill>
                <a:latin typeface="+mn-lt"/>
                <a:cs typeface="Times New Roman"/>
              </a:rPr>
              <a:t>A </a:t>
            </a:r>
            <a:r>
              <a:rPr lang="en-US" dirty="0">
                <a:solidFill>
                  <a:srgbClr val="FF0000"/>
                </a:solidFill>
                <a:latin typeface="+mn-lt"/>
                <a:cs typeface="Times New Roman"/>
              </a:rPr>
              <a:t>“</a:t>
            </a:r>
            <a:r>
              <a:rPr lang="en-US" dirty="0">
                <a:solidFill>
                  <a:schemeClr val="bg1"/>
                </a:solidFill>
                <a:latin typeface="+mn-lt"/>
                <a:cs typeface="Times New Roman"/>
              </a:rPr>
              <a:t>Prior Art</a:t>
            </a:r>
            <a:r>
              <a:rPr lang="en-US" dirty="0">
                <a:solidFill>
                  <a:srgbClr val="FF0000"/>
                </a:solidFill>
                <a:latin typeface="+mn-lt"/>
                <a:cs typeface="Times New Roman"/>
              </a:rPr>
              <a:t>”</a:t>
            </a:r>
            <a:r>
              <a:rPr lang="en-US" dirty="0">
                <a:solidFill>
                  <a:srgbClr val="FFFF00"/>
                </a:solidFill>
                <a:latin typeface="+mn-lt"/>
                <a:cs typeface="Times New Roman"/>
              </a:rPr>
              <a:t> story</a:t>
            </a:r>
          </a:p>
        </p:txBody>
      </p:sp>
      <p:sp>
        <p:nvSpPr>
          <p:cNvPr id="3" name="Content Placeholder 2"/>
          <p:cNvSpPr>
            <a:spLocks noGrp="1"/>
          </p:cNvSpPr>
          <p:nvPr>
            <p:ph sz="quarter" idx="10"/>
          </p:nvPr>
        </p:nvSpPr>
        <p:spPr>
          <a:xfrm>
            <a:off x="397042" y="1708369"/>
            <a:ext cx="8229600" cy="3952223"/>
          </a:xfrm>
        </p:spPr>
        <p:txBody>
          <a:bodyPr/>
          <a:lstStyle/>
          <a:p>
            <a:pPr marL="0" indent="0">
              <a:lnSpc>
                <a:spcPct val="100000"/>
              </a:lnSpc>
              <a:buNone/>
            </a:pPr>
            <a:r>
              <a:rPr lang="en-US" sz="3200" i="1" u="sng" dirty="0">
                <a:solidFill>
                  <a:srgbClr val="FFFF00"/>
                </a:solidFill>
                <a:latin typeface="+mn-lt"/>
                <a:cs typeface="Lucida Console"/>
              </a:rPr>
              <a:t>Magnavox</a:t>
            </a:r>
            <a:r>
              <a:rPr lang="en-US" sz="3200" i="1" dirty="0">
                <a:solidFill>
                  <a:srgbClr val="FFFF00"/>
                </a:solidFill>
                <a:latin typeface="+mn-lt"/>
                <a:cs typeface="Lucida Console"/>
              </a:rPr>
              <a:t> v. </a:t>
            </a:r>
            <a:r>
              <a:rPr lang="en-US" sz="3200" i="1" u="sng" dirty="0">
                <a:solidFill>
                  <a:srgbClr val="FFFF00"/>
                </a:solidFill>
                <a:latin typeface="+mn-lt"/>
                <a:cs typeface="Lucida Console"/>
              </a:rPr>
              <a:t>Mattel</a:t>
            </a:r>
            <a:r>
              <a:rPr lang="en-US" sz="3200" i="1" dirty="0">
                <a:solidFill>
                  <a:srgbClr val="FFFF00"/>
                </a:solidFill>
                <a:latin typeface="+mn-lt"/>
                <a:cs typeface="Lucida Console"/>
              </a:rPr>
              <a:t>  </a:t>
            </a:r>
            <a:r>
              <a:rPr lang="en-US" sz="3200" dirty="0">
                <a:solidFill>
                  <a:schemeClr val="bg1"/>
                </a:solidFill>
                <a:latin typeface="+mn-lt"/>
                <a:cs typeface="Lucida Console"/>
              </a:rPr>
              <a:t>1982 U.S. Dist. LEXIS 13773 (N.D. Ill.)</a:t>
            </a:r>
          </a:p>
          <a:p>
            <a:endParaRPr lang="en-US" dirty="0"/>
          </a:p>
        </p:txBody>
      </p:sp>
      <p:pic>
        <p:nvPicPr>
          <p:cNvPr id="4" name="Content Placeholder 5" descr="800px-Magnavox-Odyssey-Console-Set.png"/>
          <p:cNvPicPr>
            <a:picLocks noChangeAspect="1"/>
          </p:cNvPicPr>
          <p:nvPr/>
        </p:nvPicPr>
        <p:blipFill rotWithShape="1">
          <a:blip r:embed="rId2" cstate="print">
            <a:extLst>
              <a:ext uri="{28A0092B-C50C-407E-A947-70E740481C1C}">
                <a14:useLocalDpi xmlns:a14="http://schemas.microsoft.com/office/drawing/2010/main"/>
              </a:ext>
            </a:extLst>
          </a:blip>
          <a:srcRect t="-848" b="-661"/>
          <a:stretch/>
        </p:blipFill>
        <p:spPr>
          <a:xfrm>
            <a:off x="120320" y="2880957"/>
            <a:ext cx="4668253" cy="2268673"/>
          </a:xfrm>
          <a:prstGeom prst="rect">
            <a:avLst/>
          </a:prstGeom>
        </p:spPr>
      </p:pic>
      <p:pic>
        <p:nvPicPr>
          <p:cNvPr id="5" name="Content Placeholder 7" descr="800px-Intellivision-Console-Set.png"/>
          <p:cNvPicPr>
            <a:picLocks noChangeAspect="1"/>
          </p:cNvPicPr>
          <p:nvPr/>
        </p:nvPicPr>
        <p:blipFill>
          <a:blip r:embed="rId3" cstate="print">
            <a:extLst>
              <a:ext uri="{28A0092B-C50C-407E-A947-70E740481C1C}">
                <a14:useLocalDpi xmlns:a14="http://schemas.microsoft.com/office/drawing/2010/main"/>
              </a:ext>
            </a:extLst>
          </a:blip>
          <a:srcRect t="-573" b="-573"/>
          <a:stretch>
            <a:fillRect/>
          </a:stretch>
        </p:blipFill>
        <p:spPr>
          <a:xfrm>
            <a:off x="4885292" y="2986494"/>
            <a:ext cx="4090266" cy="2146128"/>
          </a:xfrm>
          <a:prstGeom prst="rect">
            <a:avLst/>
          </a:prstGeom>
        </p:spPr>
      </p:pic>
    </p:spTree>
    <p:extLst>
      <p:ext uri="{BB962C8B-B14F-4D97-AF65-F5344CB8AC3E}">
        <p14:creationId xmlns:p14="http://schemas.microsoft.com/office/powerpoint/2010/main" val="3539371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12746"/>
          </a:xfrm>
        </p:spPr>
        <p:txBody>
          <a:bodyPr>
            <a:normAutofit/>
          </a:bodyPr>
          <a:lstStyle/>
          <a:p>
            <a:r>
              <a:rPr lang="en-US" b="1" dirty="0">
                <a:solidFill>
                  <a:srgbClr val="FFFF00"/>
                </a:solidFill>
                <a:latin typeface="+mn-lt"/>
                <a:cs typeface="Times New Roman"/>
              </a:rPr>
              <a:t>Chronology</a:t>
            </a:r>
          </a:p>
        </p:txBody>
      </p:sp>
      <p:sp>
        <p:nvSpPr>
          <p:cNvPr id="5" name="Content Placeholder 4"/>
          <p:cNvSpPr>
            <a:spLocks noGrp="1"/>
          </p:cNvSpPr>
          <p:nvPr>
            <p:ph sz="quarter" idx="10"/>
          </p:nvPr>
        </p:nvSpPr>
        <p:spPr>
          <a:xfrm>
            <a:off x="120316" y="912748"/>
            <a:ext cx="9023684" cy="4922568"/>
          </a:xfrm>
        </p:spPr>
        <p:txBody>
          <a:bodyPr>
            <a:normAutofit fontScale="85000" lnSpcReduction="20000"/>
          </a:bodyPr>
          <a:lstStyle/>
          <a:p>
            <a:pPr>
              <a:lnSpc>
                <a:spcPct val="120000"/>
              </a:lnSpc>
            </a:pPr>
            <a:r>
              <a:rPr lang="en-US" dirty="0">
                <a:solidFill>
                  <a:schemeClr val="bg1"/>
                </a:solidFill>
                <a:latin typeface="+mn-lt"/>
                <a:cs typeface="Lucida Console"/>
              </a:rPr>
              <a:t>1962: </a:t>
            </a:r>
            <a:r>
              <a:rPr lang="en-US" dirty="0" err="1">
                <a:solidFill>
                  <a:schemeClr val="bg1"/>
                </a:solidFill>
                <a:latin typeface="+mn-lt"/>
                <a:cs typeface="Lucida Console"/>
              </a:rPr>
              <a:t>Spacewar</a:t>
            </a:r>
            <a:r>
              <a:rPr lang="en-US" dirty="0">
                <a:solidFill>
                  <a:schemeClr val="bg1"/>
                </a:solidFill>
                <a:latin typeface="+mn-lt"/>
                <a:cs typeface="Lucida Console"/>
              </a:rPr>
              <a:t>! released on DEC PDP-1 mainframe @ MIT</a:t>
            </a:r>
          </a:p>
          <a:p>
            <a:pPr>
              <a:lnSpc>
                <a:spcPct val="120000"/>
              </a:lnSpc>
            </a:pPr>
            <a:r>
              <a:rPr lang="en-US" dirty="0">
                <a:solidFill>
                  <a:schemeClr val="bg1"/>
                </a:solidFill>
                <a:latin typeface="+mn-lt"/>
                <a:cs typeface="Lucida Console"/>
              </a:rPr>
              <a:t>...’507 from experiments done by </a:t>
            </a:r>
            <a:r>
              <a:rPr lang="en-US" dirty="0" err="1">
                <a:solidFill>
                  <a:schemeClr val="bg1"/>
                </a:solidFill>
                <a:latin typeface="+mn-lt"/>
                <a:cs typeface="Lucida Console"/>
              </a:rPr>
              <a:t>Rusch</a:t>
            </a:r>
            <a:r>
              <a:rPr lang="en-US" dirty="0">
                <a:solidFill>
                  <a:schemeClr val="bg1"/>
                </a:solidFill>
                <a:latin typeface="+mn-lt"/>
                <a:cs typeface="Lucida Console"/>
              </a:rPr>
              <a:t>, employee of Sanders Associates in 1967/68</a:t>
            </a:r>
          </a:p>
          <a:p>
            <a:pPr>
              <a:lnSpc>
                <a:spcPct val="120000"/>
              </a:lnSpc>
            </a:pPr>
            <a:r>
              <a:rPr lang="en-US" dirty="0">
                <a:solidFill>
                  <a:schemeClr val="bg1"/>
                </a:solidFill>
                <a:latin typeface="+mn-lt"/>
                <a:cs typeface="Lucida Console"/>
              </a:rPr>
              <a:t>1971: Sanders &amp; Magnavox enter into exclusive license</a:t>
            </a:r>
          </a:p>
          <a:p>
            <a:pPr>
              <a:lnSpc>
                <a:spcPct val="120000"/>
              </a:lnSpc>
            </a:pPr>
            <a:r>
              <a:rPr lang="en-US" dirty="0">
                <a:solidFill>
                  <a:schemeClr val="bg1"/>
                </a:solidFill>
                <a:latin typeface="+mn-lt"/>
                <a:cs typeface="Lucida Console"/>
              </a:rPr>
              <a:t>1972: Magnavox Odyssey introduced (analog circuitry)</a:t>
            </a:r>
          </a:p>
          <a:p>
            <a:pPr>
              <a:lnSpc>
                <a:spcPct val="120000"/>
              </a:lnSpc>
            </a:pPr>
            <a:r>
              <a:rPr lang="en-US" dirty="0">
                <a:solidFill>
                  <a:schemeClr val="bg1"/>
                </a:solidFill>
                <a:latin typeface="+mn-lt"/>
                <a:cs typeface="Lucida Console"/>
              </a:rPr>
              <a:t>1975: Atari introduces Pong game console for home use (analog)</a:t>
            </a:r>
          </a:p>
          <a:p>
            <a:pPr>
              <a:lnSpc>
                <a:spcPct val="120000"/>
              </a:lnSpc>
            </a:pPr>
            <a:r>
              <a:rPr lang="en-US" dirty="0">
                <a:solidFill>
                  <a:schemeClr val="bg1"/>
                </a:solidFill>
                <a:latin typeface="+mn-lt"/>
                <a:cs typeface="Lucida Console"/>
              </a:rPr>
              <a:t>1976: General Instruments introduces TV game microprocessor (digital circuitry)</a:t>
            </a:r>
          </a:p>
          <a:p>
            <a:pPr>
              <a:lnSpc>
                <a:spcPct val="120000"/>
              </a:lnSpc>
            </a:pPr>
            <a:r>
              <a:rPr lang="en-US" dirty="0">
                <a:solidFill>
                  <a:schemeClr val="bg1"/>
                </a:solidFill>
                <a:latin typeface="+mn-lt"/>
                <a:cs typeface="Lucida Console"/>
              </a:rPr>
              <a:t>Magnavox sues Atari for patent violation &amp; infringing concept of electronic ping pong (settled by Atari becoming Magnavox exclusive licensee)</a:t>
            </a:r>
          </a:p>
          <a:p>
            <a:pPr>
              <a:lnSpc>
                <a:spcPct val="120000"/>
              </a:lnSpc>
            </a:pPr>
            <a:r>
              <a:rPr lang="en-US" dirty="0">
                <a:solidFill>
                  <a:schemeClr val="bg1"/>
                </a:solidFill>
                <a:latin typeface="+mn-lt"/>
                <a:cs typeface="Lucida Console"/>
              </a:rPr>
              <a:t>1978: Magnavox Odyssey 2 has a microprocessor (digital)</a:t>
            </a:r>
          </a:p>
          <a:p>
            <a:pPr>
              <a:lnSpc>
                <a:spcPct val="120000"/>
              </a:lnSpc>
            </a:pPr>
            <a:r>
              <a:rPr lang="en-US" dirty="0">
                <a:solidFill>
                  <a:schemeClr val="bg1"/>
                </a:solidFill>
                <a:latin typeface="+mn-lt"/>
                <a:cs typeface="Lucida Console"/>
              </a:rPr>
              <a:t>1979: Mattel introduces </a:t>
            </a:r>
            <a:r>
              <a:rPr lang="en-US" dirty="0" err="1">
                <a:solidFill>
                  <a:schemeClr val="bg1"/>
                </a:solidFill>
                <a:latin typeface="+mn-lt"/>
                <a:cs typeface="Lucida Console"/>
              </a:rPr>
              <a:t>Intellivision</a:t>
            </a:r>
            <a:r>
              <a:rPr lang="en-US" dirty="0">
                <a:solidFill>
                  <a:schemeClr val="bg1"/>
                </a:solidFill>
                <a:latin typeface="+mn-lt"/>
                <a:cs typeface="Lucida Console"/>
              </a:rPr>
              <a:t> with General Instruments microprocessor (digital). Magnavox sues Mattel.</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40345671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669"/>
            <a:ext cx="8229600" cy="817577"/>
          </a:xfrm>
        </p:spPr>
        <p:txBody>
          <a:bodyPr>
            <a:noAutofit/>
          </a:bodyPr>
          <a:lstStyle/>
          <a:p>
            <a:r>
              <a:rPr lang="en-US" b="1" dirty="0">
                <a:solidFill>
                  <a:srgbClr val="FFFF00"/>
                </a:solidFill>
                <a:latin typeface="+mn-lt"/>
                <a:cs typeface="Times New Roman"/>
              </a:rPr>
              <a:t>Court decided…</a:t>
            </a:r>
          </a:p>
        </p:txBody>
      </p:sp>
      <p:sp>
        <p:nvSpPr>
          <p:cNvPr id="3" name="Content Placeholder 2"/>
          <p:cNvSpPr>
            <a:spLocks noGrp="1"/>
          </p:cNvSpPr>
          <p:nvPr>
            <p:ph sz="quarter" idx="10"/>
          </p:nvPr>
        </p:nvSpPr>
        <p:spPr>
          <a:xfrm>
            <a:off x="324852" y="1691543"/>
            <a:ext cx="8819147" cy="4023458"/>
          </a:xfrm>
        </p:spPr>
        <p:txBody>
          <a:bodyPr>
            <a:noAutofit/>
          </a:bodyPr>
          <a:lstStyle/>
          <a:p>
            <a:pPr marL="0" indent="0">
              <a:lnSpc>
                <a:spcPct val="100000"/>
              </a:lnSpc>
              <a:buNone/>
            </a:pPr>
            <a:r>
              <a:rPr lang="en-US" sz="3200" dirty="0">
                <a:solidFill>
                  <a:srgbClr val="FF0000"/>
                </a:solidFill>
                <a:latin typeface="+mn-lt"/>
                <a:cs typeface="Lucida Console"/>
              </a:rPr>
              <a:t>No distinction between analog and digital</a:t>
            </a:r>
            <a:r>
              <a:rPr lang="en-US" sz="3200" dirty="0">
                <a:solidFill>
                  <a:srgbClr val="FFFF00"/>
                </a:solidFill>
                <a:latin typeface="+mn-lt"/>
                <a:cs typeface="Lucida Console"/>
              </a:rPr>
              <a:t>:</a:t>
            </a:r>
            <a:r>
              <a:rPr lang="en-US" sz="3200" dirty="0">
                <a:solidFill>
                  <a:srgbClr val="FFFFFF"/>
                </a:solidFill>
                <a:latin typeface="+mn-lt"/>
                <a:cs typeface="Lucida Console"/>
              </a:rPr>
              <a:t> </a:t>
            </a:r>
            <a:r>
              <a:rPr lang="en-US" sz="3200" i="1" dirty="0">
                <a:solidFill>
                  <a:srgbClr val="FFFFFF"/>
                </a:solidFill>
                <a:latin typeface="+mn-lt"/>
                <a:cs typeface="Lucida Console"/>
              </a:rPr>
              <a:t>“I regard analog and digital circuitry as</a:t>
            </a:r>
            <a:r>
              <a:rPr lang="en-US" sz="3200" i="1" dirty="0">
                <a:latin typeface="+mn-lt"/>
                <a:cs typeface="Lucida Console"/>
              </a:rPr>
              <a:t> </a:t>
            </a:r>
            <a:r>
              <a:rPr lang="en-US" sz="3200" i="1" dirty="0">
                <a:solidFill>
                  <a:srgbClr val="FFFF00"/>
                </a:solidFill>
                <a:latin typeface="+mn-lt"/>
                <a:cs typeface="Lucida Console"/>
              </a:rPr>
              <a:t>two means which are interchangeable</a:t>
            </a:r>
            <a:r>
              <a:rPr lang="en-US" sz="3200" i="1" dirty="0">
                <a:solidFill>
                  <a:srgbClr val="3366FF"/>
                </a:solidFill>
                <a:latin typeface="+mn-lt"/>
                <a:cs typeface="Lucida Console"/>
              </a:rPr>
              <a:t> </a:t>
            </a:r>
            <a:r>
              <a:rPr lang="en-US" sz="3200" i="1" dirty="0">
                <a:solidFill>
                  <a:srgbClr val="FFFFFF"/>
                </a:solidFill>
                <a:latin typeface="+mn-lt"/>
                <a:cs typeface="Lucida Console"/>
              </a:rPr>
              <a:t>largely, which are equivalent, and which are, therefore, essentially the same means for achieving substantially the same results in substantially the same way.”</a:t>
            </a:r>
          </a:p>
          <a:p>
            <a:pPr marL="0" indent="0">
              <a:lnSpc>
                <a:spcPct val="100000"/>
              </a:lnSpc>
              <a:buNone/>
            </a:pPr>
            <a:r>
              <a:rPr lang="en-US" sz="3200" dirty="0">
                <a:solidFill>
                  <a:srgbClr val="FFFF00"/>
                </a:solidFill>
                <a:latin typeface="+mn-lt"/>
                <a:cs typeface="Lucida Console"/>
              </a:rPr>
              <a:t>So far</a:t>
            </a:r>
            <a:r>
              <a:rPr lang="en-US" sz="3200" dirty="0">
                <a:solidFill>
                  <a:srgbClr val="FF0000"/>
                </a:solidFill>
                <a:latin typeface="+mn-lt"/>
                <a:cs typeface="Lucida Console"/>
              </a:rPr>
              <a:t>,</a:t>
            </a:r>
            <a:r>
              <a:rPr lang="en-US" sz="3200" dirty="0">
                <a:solidFill>
                  <a:srgbClr val="FFFF00"/>
                </a:solidFill>
                <a:latin typeface="+mn-lt"/>
                <a:cs typeface="Lucida Console"/>
              </a:rPr>
              <a:t> so good</a:t>
            </a:r>
            <a:r>
              <a:rPr lang="en-US" sz="3200" dirty="0">
                <a:solidFill>
                  <a:srgbClr val="FF0000"/>
                </a:solidFill>
                <a:latin typeface="+mn-lt"/>
                <a:cs typeface="Lucida Console"/>
              </a:rPr>
              <a:t>…</a:t>
            </a:r>
          </a:p>
        </p:txBody>
      </p:sp>
      <p:pic>
        <p:nvPicPr>
          <p:cNvPr id="4" name="Content Placeholder 3" descr="220px-PDP-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21308" y="88485"/>
            <a:ext cx="1964384" cy="1603058"/>
          </a:xfrm>
          <a:prstGeom prst="rect">
            <a:avLst/>
          </a:prstGeom>
        </p:spPr>
      </p:pic>
    </p:spTree>
    <p:extLst>
      <p:ext uri="{BB962C8B-B14F-4D97-AF65-F5344CB8AC3E}">
        <p14:creationId xmlns:p14="http://schemas.microsoft.com/office/powerpoint/2010/main" val="357205211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11757</TotalTime>
  <Words>7728</Words>
  <Application>Microsoft Macintosh PowerPoint</Application>
  <PresentationFormat>On-screen Show (4:3)</PresentationFormat>
  <Paragraphs>692</Paragraphs>
  <Slides>165</Slides>
  <Notes>71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165</vt:i4>
      </vt:variant>
    </vt:vector>
  </HeadingPairs>
  <TitlesOfParts>
    <vt:vector size="174" baseType="lpstr">
      <vt:lpstr>American Typewriter</vt:lpstr>
      <vt:lpstr>Apple Chancery</vt:lpstr>
      <vt:lpstr>Arial</vt:lpstr>
      <vt:lpstr>Calibri</vt:lpstr>
      <vt:lpstr>Courier New</vt:lpstr>
      <vt:lpstr>Klavika</vt:lpstr>
      <vt:lpstr>P22 Typewriter</vt:lpstr>
      <vt:lpstr>Wingdings</vt:lpstr>
      <vt:lpstr>CDM_PPT_Template </vt:lpstr>
      <vt:lpstr>  </vt:lpstr>
      <vt:lpstr>Permission to Record?</vt:lpstr>
      <vt:lpstr>The draft slides</vt:lpstr>
      <vt:lpstr>PowerPoint Presentation</vt:lpstr>
      <vt:lpstr>This is our last class of the semester…</vt:lpstr>
      <vt:lpstr>Course Website </vt:lpstr>
      <vt:lpstr> For full privileges on the website  </vt:lpstr>
      <vt:lpstr>Methodology Prioritized</vt:lpstr>
      <vt:lpstr>Presentations (20%)</vt:lpstr>
      <vt:lpstr>Presentations (from Syllabus)</vt:lpstr>
      <vt:lpstr>Last years audio-slides on UBC Canvas</vt:lpstr>
      <vt:lpstr>Coming Soon</vt:lpstr>
      <vt:lpstr>Week 10 Audio-Slides?</vt:lpstr>
      <vt:lpstr>What should be last day for course website (or other) contributions for participation?</vt:lpstr>
      <vt:lpstr>Office “Hours”: Ideally Fridays before or  after class but am flexible…</vt:lpstr>
      <vt:lpstr>PowerPoint Presentation</vt:lpstr>
      <vt:lpstr>Guest Speakers</vt:lpstr>
      <vt:lpstr>PowerPoint Presentation</vt:lpstr>
      <vt:lpstr>Micaela Mantegna on A.I. &amp; I.P.</vt:lpstr>
      <vt:lpstr>Coming soon?: Karyn Edwards of Netflix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Patents</vt:lpstr>
      <vt:lpstr>Re-capping </vt:lpstr>
      <vt:lpstr>Patents</vt:lpstr>
      <vt:lpstr>Patents</vt:lpstr>
      <vt:lpstr>Patents</vt:lpstr>
      <vt:lpstr>The Business Context</vt:lpstr>
      <vt:lpstr>Trolls</vt:lpstr>
      <vt:lpstr>Patents</vt:lpstr>
      <vt:lpstr>Patents</vt:lpstr>
      <vt:lpstr>Patents</vt:lpstr>
      <vt:lpstr>Patents</vt:lpstr>
      <vt:lpstr>My comments on majority decision in Harvard College  (have edited out regrettably inappropriate comments)</vt:lpstr>
      <vt:lpstr>Patents</vt:lpstr>
      <vt:lpstr>PowerPoint Presentation</vt:lpstr>
      <vt:lpstr>Patents</vt:lpstr>
      <vt:lpstr>Patents</vt:lpstr>
      <vt:lpstr>Patents</vt:lpstr>
      <vt:lpstr>Patents</vt:lpstr>
      <vt:lpstr>Patents</vt:lpstr>
      <vt:lpstr>Patents</vt:lpstr>
      <vt:lpstr>Patents</vt:lpstr>
      <vt:lpstr>Patents</vt:lpstr>
      <vt:lpstr>Patents</vt:lpstr>
      <vt:lpstr>Patents</vt:lpstr>
      <vt:lpstr>Patents</vt:lpstr>
      <vt:lpstr>Patents</vt:lpstr>
      <vt:lpstr>Pause</vt:lpstr>
      <vt:lpstr>PowerPoint Presentation</vt:lpstr>
      <vt:lpstr>Patent Requirements</vt:lpstr>
      <vt:lpstr>Patents</vt:lpstr>
      <vt:lpstr>Patents</vt:lpstr>
      <vt:lpstr>Patents</vt:lpstr>
      <vt:lpstr>Patents</vt:lpstr>
      <vt:lpstr>Patents</vt:lpstr>
      <vt:lpstr>Patents</vt:lpstr>
      <vt:lpstr>Patents</vt:lpstr>
      <vt:lpstr>Patents</vt:lpstr>
      <vt:lpstr>Pause</vt:lpstr>
      <vt:lpstr>PowerPoint Presentation</vt:lpstr>
      <vt:lpstr>Patents</vt:lpstr>
      <vt:lpstr>A “Prior Art” story</vt:lpstr>
      <vt:lpstr>Chronology</vt:lpstr>
      <vt:lpstr>Court decided…</vt:lpstr>
      <vt:lpstr>But…OOPS!</vt:lpstr>
      <vt:lpstr>   Result: Creation of a meaningless     Computer  Game/TV Console Divide</vt:lpstr>
      <vt:lpstr>Pause</vt:lpstr>
      <vt:lpstr>PowerPoint Presentation</vt:lpstr>
      <vt:lpstr>Patents</vt:lpstr>
      <vt:lpstr>Patents</vt:lpstr>
      <vt:lpstr>Patents</vt:lpstr>
      <vt:lpstr>Patents</vt:lpstr>
      <vt:lpstr>Patents</vt:lpstr>
      <vt:lpstr>Patents</vt:lpstr>
      <vt:lpstr>Patents</vt:lpstr>
      <vt:lpstr>Patents</vt:lpstr>
      <vt:lpstr>Patents</vt:lpstr>
      <vt:lpstr>Re: Apotex</vt:lpstr>
      <vt:lpstr>PowerPoint Presentation</vt:lpstr>
      <vt:lpstr>PowerPoint Presentation</vt:lpstr>
      <vt:lpstr>Patents</vt:lpstr>
      <vt:lpstr>Patents</vt:lpstr>
      <vt:lpstr>Dr. Janet (not Jane) Ridout</vt:lpstr>
      <vt:lpstr>PowerPoint Presentation</vt:lpstr>
      <vt:lpstr>Continuing with our show…</vt:lpstr>
      <vt:lpstr>Patents</vt:lpstr>
      <vt:lpstr>Patents</vt:lpstr>
      <vt:lpstr>Patents</vt:lpstr>
      <vt:lpstr>Patents</vt:lpstr>
      <vt:lpstr>Patents</vt:lpstr>
      <vt:lpstr>Patents</vt:lpstr>
      <vt:lpstr>Patents</vt:lpstr>
      <vt:lpstr>Patents</vt:lpstr>
      <vt:lpstr>Patents</vt:lpstr>
      <vt:lpstr>Patents</vt:lpstr>
      <vt:lpstr>Patents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Patents: Post-grant Issues</vt:lpstr>
      <vt:lpstr>Patents: Post-grant Issues</vt:lpstr>
      <vt:lpstr>Patents: Post-grant Issues</vt:lpstr>
      <vt:lpstr>Patents: Post-grant Issues</vt:lpstr>
      <vt:lpstr> Patents: Patent infringement </vt:lpstr>
      <vt:lpstr>Patents: Patent infringement</vt:lpstr>
      <vt:lpstr> Patents: Defences to patent infringement </vt:lpstr>
      <vt:lpstr> Patents: Defences to patent infringement </vt:lpstr>
      <vt:lpstr> Patents: Defences to patent infringement redux </vt:lpstr>
      <vt:lpstr> Patents: Defences to patent infringement redux </vt:lpstr>
      <vt:lpstr> Patents: Defences to patent infringement redux </vt:lpstr>
      <vt:lpstr> Patents: Defences to patent infringement redux </vt:lpstr>
      <vt:lpstr> Patents: Defences to patent infringement redux </vt:lpstr>
      <vt:lpstr> Patents: Defences to patent infringement redux </vt:lpstr>
      <vt:lpstr> Patents: Defences to patent  infringement redux </vt:lpstr>
      <vt:lpstr> Patents: Defences to patent infringement redux </vt:lpstr>
      <vt:lpstr> Patents: Defences to patent infringement redux </vt:lpstr>
      <vt:lpstr> Patents: Jurisdiction </vt:lpstr>
      <vt:lpstr>Coming Soon</vt:lpstr>
      <vt:lpstr> A MATTER OF PERSPECTIVE</vt:lpstr>
      <vt:lpstr>PowerPoint Presentation</vt:lpstr>
      <vt:lpstr>PowerPoint Presentation</vt:lpstr>
      <vt:lpstr>PowerPoint Presentation</vt:lpstr>
      <vt:lpstr>  Always include a cat picture</vt:lpstr>
      <vt:lpstr>PowerPoint Presentation</vt:lpstr>
      <vt:lpstr>PowerPoint Presentation</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1133</cp:revision>
  <cp:lastPrinted>2013-12-30T23:16:45Z</cp:lastPrinted>
  <dcterms:created xsi:type="dcterms:W3CDTF">2013-02-08T08:35:59Z</dcterms:created>
  <dcterms:modified xsi:type="dcterms:W3CDTF">2021-03-28T20:46:16Z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13128512</vt:lpwstr>
  </property>
  <property fmtid="{D5CDD505-2E9C-101B-9397-08002B2CF9AE}" name="NXPowerLiteSettings" pid="3">
    <vt:lpwstr>C700052003A000</vt:lpwstr>
  </property>
  <property fmtid="{D5CDD505-2E9C-101B-9397-08002B2CF9AE}" name="NXPowerLiteVersion" pid="4">
    <vt:lpwstr>D8.0.8</vt:lpwstr>
  </property>
</Properties>
</file>