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4"/>
  </p:notesMasterIdLst>
  <p:sldIdLst>
    <p:sldId id="4668" r:id="rId2"/>
    <p:sldId id="3552" r:id="rId3"/>
    <p:sldId id="4292" r:id="rId4"/>
    <p:sldId id="1084" r:id="rId5"/>
    <p:sldId id="4835" r:id="rId6"/>
    <p:sldId id="4836" r:id="rId7"/>
    <p:sldId id="4092" r:id="rId8"/>
    <p:sldId id="4712" r:id="rId9"/>
    <p:sldId id="4671" r:id="rId10"/>
    <p:sldId id="4672" r:id="rId11"/>
    <p:sldId id="4244" r:id="rId12"/>
    <p:sldId id="4713" r:id="rId13"/>
    <p:sldId id="4957" r:id="rId14"/>
    <p:sldId id="4955" r:id="rId15"/>
    <p:sldId id="4954" r:id="rId16"/>
    <p:sldId id="4991" r:id="rId17"/>
    <p:sldId id="4711" r:id="rId18"/>
    <p:sldId id="4552" r:id="rId19"/>
    <p:sldId id="4838" r:id="rId20"/>
    <p:sldId id="4923" r:id="rId21"/>
    <p:sldId id="4674" r:id="rId22"/>
    <p:sldId id="4948" r:id="rId23"/>
    <p:sldId id="4868" r:id="rId24"/>
    <p:sldId id="4865" r:id="rId25"/>
    <p:sldId id="4870" r:id="rId26"/>
    <p:sldId id="4969" r:id="rId27"/>
    <p:sldId id="4974" r:id="rId28"/>
    <p:sldId id="4894" r:id="rId29"/>
    <p:sldId id="4949" r:id="rId30"/>
    <p:sldId id="4883" r:id="rId31"/>
    <p:sldId id="4884" r:id="rId32"/>
    <p:sldId id="4751" r:id="rId33"/>
    <p:sldId id="4992" r:id="rId34"/>
    <p:sldId id="4993" r:id="rId35"/>
    <p:sldId id="4994" r:id="rId36"/>
    <p:sldId id="4995" r:id="rId37"/>
    <p:sldId id="4996" r:id="rId38"/>
    <p:sldId id="4997" r:id="rId39"/>
    <p:sldId id="4998" r:id="rId40"/>
    <p:sldId id="4963" r:id="rId41"/>
    <p:sldId id="5000" r:id="rId42"/>
    <p:sldId id="5011" r:id="rId43"/>
    <p:sldId id="5001" r:id="rId44"/>
    <p:sldId id="5002" r:id="rId45"/>
    <p:sldId id="3544" r:id="rId46"/>
    <p:sldId id="1172" r:id="rId47"/>
    <p:sldId id="321" r:id="rId48"/>
    <p:sldId id="4925" r:id="rId49"/>
    <p:sldId id="4252" r:id="rId50"/>
    <p:sldId id="4926" r:id="rId51"/>
    <p:sldId id="392" r:id="rId52"/>
    <p:sldId id="379" r:id="rId53"/>
    <p:sldId id="380" r:id="rId54"/>
    <p:sldId id="381" r:id="rId55"/>
    <p:sldId id="4631" r:id="rId56"/>
    <p:sldId id="5003" r:id="rId57"/>
    <p:sldId id="5004" r:id="rId58"/>
    <p:sldId id="383" r:id="rId59"/>
    <p:sldId id="384" r:id="rId60"/>
    <p:sldId id="5012" r:id="rId61"/>
    <p:sldId id="4928" r:id="rId62"/>
    <p:sldId id="434" r:id="rId63"/>
    <p:sldId id="393" r:id="rId64"/>
    <p:sldId id="4699" r:id="rId65"/>
    <p:sldId id="395" r:id="rId66"/>
    <p:sldId id="396" r:id="rId67"/>
    <p:sldId id="398" r:id="rId68"/>
    <p:sldId id="435" r:id="rId69"/>
    <p:sldId id="4929" r:id="rId70"/>
    <p:sldId id="400" r:id="rId71"/>
    <p:sldId id="401" r:id="rId72"/>
    <p:sldId id="4930" r:id="rId73"/>
    <p:sldId id="436" r:id="rId74"/>
    <p:sldId id="412" r:id="rId75"/>
    <p:sldId id="4931" r:id="rId76"/>
    <p:sldId id="417" r:id="rId77"/>
    <p:sldId id="418" r:id="rId78"/>
    <p:sldId id="437" r:id="rId79"/>
    <p:sldId id="438" r:id="rId80"/>
    <p:sldId id="4980" r:id="rId81"/>
    <p:sldId id="4981" r:id="rId82"/>
    <p:sldId id="405" r:id="rId83"/>
    <p:sldId id="406" r:id="rId84"/>
    <p:sldId id="4932" r:id="rId85"/>
    <p:sldId id="411" r:id="rId86"/>
    <p:sldId id="4678" r:id="rId87"/>
    <p:sldId id="4679" r:id="rId88"/>
    <p:sldId id="414" r:id="rId89"/>
    <p:sldId id="415" r:id="rId90"/>
    <p:sldId id="416" r:id="rId91"/>
    <p:sldId id="4680" r:id="rId92"/>
    <p:sldId id="4681" r:id="rId93"/>
    <p:sldId id="4933" r:id="rId94"/>
    <p:sldId id="420" r:id="rId95"/>
    <p:sldId id="423" r:id="rId96"/>
    <p:sldId id="4978" r:id="rId97"/>
    <p:sldId id="4979" r:id="rId98"/>
    <p:sldId id="424" r:id="rId99"/>
    <p:sldId id="440" r:id="rId100"/>
    <p:sldId id="4702" r:id="rId101"/>
    <p:sldId id="441" r:id="rId102"/>
    <p:sldId id="343" r:id="rId103"/>
    <p:sldId id="346" r:id="rId104"/>
    <p:sldId id="347" r:id="rId105"/>
    <p:sldId id="348" r:id="rId106"/>
    <p:sldId id="349" r:id="rId107"/>
    <p:sldId id="4976" r:id="rId108"/>
    <p:sldId id="4977" r:id="rId109"/>
    <p:sldId id="4700" r:id="rId110"/>
    <p:sldId id="439" r:id="rId111"/>
    <p:sldId id="425" r:id="rId112"/>
    <p:sldId id="4934" r:id="rId113"/>
    <p:sldId id="427" r:id="rId114"/>
    <p:sldId id="428" r:id="rId115"/>
    <p:sldId id="4935" r:id="rId116"/>
    <p:sldId id="4701" r:id="rId117"/>
    <p:sldId id="4705" r:id="rId118"/>
    <p:sldId id="4708" r:id="rId119"/>
    <p:sldId id="4707" r:id="rId120"/>
    <p:sldId id="4706" r:id="rId121"/>
    <p:sldId id="4710" r:id="rId122"/>
    <p:sldId id="4936" r:id="rId123"/>
    <p:sldId id="4937" r:id="rId124"/>
    <p:sldId id="4709" r:id="rId125"/>
    <p:sldId id="430" r:id="rId126"/>
    <p:sldId id="4682" r:id="rId127"/>
    <p:sldId id="5005" r:id="rId128"/>
    <p:sldId id="5006" r:id="rId129"/>
    <p:sldId id="5007" r:id="rId130"/>
    <p:sldId id="5008" r:id="rId131"/>
    <p:sldId id="5009" r:id="rId132"/>
    <p:sldId id="5010"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422"/>
  </p:normalViewPr>
  <p:slideViewPr>
    <p:cSldViewPr snapToGrid="0" snapToObjects="1">
      <p:cViewPr varScale="1">
        <p:scale>
          <a:sx n="121" d="100"/>
          <a:sy n="121" d="100"/>
        </p:scale>
        <p:origin x="8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3/22/21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E3FEEC-81F5-9048-8408-13A7B5AB11F1}" type="slidenum">
              <a:rPr lang="en-US" smtClean="0"/>
              <a:t>11</a:t>
            </a:fld>
            <a:endParaRPr lang="en-US"/>
          </a:p>
        </p:txBody>
      </p:sp>
    </p:spTree>
    <p:extLst>
      <p:ext uri="{BB962C8B-B14F-4D97-AF65-F5344CB8AC3E}">
        <p14:creationId xmlns:p14="http://schemas.microsoft.com/office/powerpoint/2010/main" val="40967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62</a:t>
            </a:fld>
            <a:endParaRPr lang="en-US"/>
          </a:p>
        </p:txBody>
      </p:sp>
    </p:spTree>
    <p:extLst>
      <p:ext uri="{BB962C8B-B14F-4D97-AF65-F5344CB8AC3E}">
        <p14:creationId xmlns:p14="http://schemas.microsoft.com/office/powerpoint/2010/main" val="22475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63</a:t>
            </a:fld>
            <a:endParaRPr lang="en-US"/>
          </a:p>
        </p:txBody>
      </p:sp>
    </p:spTree>
    <p:extLst>
      <p:ext uri="{BB962C8B-B14F-4D97-AF65-F5344CB8AC3E}">
        <p14:creationId xmlns:p14="http://schemas.microsoft.com/office/powerpoint/2010/main" val="180954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65</a:t>
            </a:fld>
            <a:endParaRPr lang="en-US"/>
          </a:p>
        </p:txBody>
      </p:sp>
    </p:spTree>
    <p:extLst>
      <p:ext uri="{BB962C8B-B14F-4D97-AF65-F5344CB8AC3E}">
        <p14:creationId xmlns:p14="http://schemas.microsoft.com/office/powerpoint/2010/main" val="376510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66</a:t>
            </a:fld>
            <a:endParaRPr lang="en-US"/>
          </a:p>
        </p:txBody>
      </p:sp>
    </p:spTree>
    <p:extLst>
      <p:ext uri="{BB962C8B-B14F-4D97-AF65-F5344CB8AC3E}">
        <p14:creationId xmlns:p14="http://schemas.microsoft.com/office/powerpoint/2010/main" val="375913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67</a:t>
            </a:fld>
            <a:endParaRPr lang="en-US"/>
          </a:p>
        </p:txBody>
      </p:sp>
    </p:spTree>
    <p:extLst>
      <p:ext uri="{BB962C8B-B14F-4D97-AF65-F5344CB8AC3E}">
        <p14:creationId xmlns:p14="http://schemas.microsoft.com/office/powerpoint/2010/main" val="2330005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68</a:t>
            </a:fld>
            <a:endParaRPr lang="en-US"/>
          </a:p>
        </p:txBody>
      </p:sp>
    </p:spTree>
    <p:extLst>
      <p:ext uri="{BB962C8B-B14F-4D97-AF65-F5344CB8AC3E}">
        <p14:creationId xmlns:p14="http://schemas.microsoft.com/office/powerpoint/2010/main" val="64896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69</a:t>
            </a:fld>
            <a:endParaRPr lang="en-US"/>
          </a:p>
        </p:txBody>
      </p:sp>
    </p:spTree>
    <p:extLst>
      <p:ext uri="{BB962C8B-B14F-4D97-AF65-F5344CB8AC3E}">
        <p14:creationId xmlns:p14="http://schemas.microsoft.com/office/powerpoint/2010/main" val="102353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70</a:t>
            </a:fld>
            <a:endParaRPr lang="en-US"/>
          </a:p>
        </p:txBody>
      </p:sp>
    </p:spTree>
    <p:extLst>
      <p:ext uri="{BB962C8B-B14F-4D97-AF65-F5344CB8AC3E}">
        <p14:creationId xmlns:p14="http://schemas.microsoft.com/office/powerpoint/2010/main" val="174550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71</a:t>
            </a:fld>
            <a:endParaRPr lang="en-US"/>
          </a:p>
        </p:txBody>
      </p:sp>
    </p:spTree>
    <p:extLst>
      <p:ext uri="{BB962C8B-B14F-4D97-AF65-F5344CB8AC3E}">
        <p14:creationId xmlns:p14="http://schemas.microsoft.com/office/powerpoint/2010/main" val="384503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72</a:t>
            </a:fld>
            <a:endParaRPr lang="en-US"/>
          </a:p>
        </p:txBody>
      </p:sp>
    </p:spTree>
    <p:extLst>
      <p:ext uri="{BB962C8B-B14F-4D97-AF65-F5344CB8AC3E}">
        <p14:creationId xmlns:p14="http://schemas.microsoft.com/office/powerpoint/2010/main" val="352214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50</a:t>
            </a:fld>
            <a:endParaRPr lang="en-US"/>
          </a:p>
        </p:txBody>
      </p:sp>
    </p:spTree>
    <p:extLst>
      <p:ext uri="{BB962C8B-B14F-4D97-AF65-F5344CB8AC3E}">
        <p14:creationId xmlns:p14="http://schemas.microsoft.com/office/powerpoint/2010/main" val="3438519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73</a:t>
            </a:fld>
            <a:endParaRPr lang="en-US"/>
          </a:p>
        </p:txBody>
      </p:sp>
    </p:spTree>
    <p:extLst>
      <p:ext uri="{BB962C8B-B14F-4D97-AF65-F5344CB8AC3E}">
        <p14:creationId xmlns:p14="http://schemas.microsoft.com/office/powerpoint/2010/main" val="725387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74</a:t>
            </a:fld>
            <a:endParaRPr lang="en-US"/>
          </a:p>
        </p:txBody>
      </p:sp>
    </p:spTree>
    <p:extLst>
      <p:ext uri="{BB962C8B-B14F-4D97-AF65-F5344CB8AC3E}">
        <p14:creationId xmlns:p14="http://schemas.microsoft.com/office/powerpoint/2010/main" val="279859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75</a:t>
            </a:fld>
            <a:endParaRPr lang="en-US"/>
          </a:p>
        </p:txBody>
      </p:sp>
    </p:spTree>
    <p:extLst>
      <p:ext uri="{BB962C8B-B14F-4D97-AF65-F5344CB8AC3E}">
        <p14:creationId xmlns:p14="http://schemas.microsoft.com/office/powerpoint/2010/main" val="1041111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76</a:t>
            </a:fld>
            <a:endParaRPr lang="en-US"/>
          </a:p>
        </p:txBody>
      </p:sp>
    </p:spTree>
    <p:extLst>
      <p:ext uri="{BB962C8B-B14F-4D97-AF65-F5344CB8AC3E}">
        <p14:creationId xmlns:p14="http://schemas.microsoft.com/office/powerpoint/2010/main" val="98853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77</a:t>
            </a:fld>
            <a:endParaRPr lang="en-US"/>
          </a:p>
        </p:txBody>
      </p:sp>
    </p:spTree>
    <p:extLst>
      <p:ext uri="{BB962C8B-B14F-4D97-AF65-F5344CB8AC3E}">
        <p14:creationId xmlns:p14="http://schemas.microsoft.com/office/powerpoint/2010/main" val="195236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78</a:t>
            </a:fld>
            <a:endParaRPr lang="en-US"/>
          </a:p>
        </p:txBody>
      </p:sp>
    </p:spTree>
    <p:extLst>
      <p:ext uri="{BB962C8B-B14F-4D97-AF65-F5344CB8AC3E}">
        <p14:creationId xmlns:p14="http://schemas.microsoft.com/office/powerpoint/2010/main" val="222695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79</a:t>
            </a:fld>
            <a:endParaRPr lang="en-US"/>
          </a:p>
        </p:txBody>
      </p:sp>
    </p:spTree>
    <p:extLst>
      <p:ext uri="{BB962C8B-B14F-4D97-AF65-F5344CB8AC3E}">
        <p14:creationId xmlns:p14="http://schemas.microsoft.com/office/powerpoint/2010/main" val="824264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82</a:t>
            </a:fld>
            <a:endParaRPr lang="en-US"/>
          </a:p>
        </p:txBody>
      </p:sp>
    </p:spTree>
    <p:extLst>
      <p:ext uri="{BB962C8B-B14F-4D97-AF65-F5344CB8AC3E}">
        <p14:creationId xmlns:p14="http://schemas.microsoft.com/office/powerpoint/2010/main" val="541197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83</a:t>
            </a:fld>
            <a:endParaRPr lang="en-US"/>
          </a:p>
        </p:txBody>
      </p:sp>
    </p:spTree>
    <p:extLst>
      <p:ext uri="{BB962C8B-B14F-4D97-AF65-F5344CB8AC3E}">
        <p14:creationId xmlns:p14="http://schemas.microsoft.com/office/powerpoint/2010/main" val="753380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84</a:t>
            </a:fld>
            <a:endParaRPr lang="en-US"/>
          </a:p>
        </p:txBody>
      </p:sp>
    </p:spTree>
    <p:extLst>
      <p:ext uri="{BB962C8B-B14F-4D97-AF65-F5344CB8AC3E}">
        <p14:creationId xmlns:p14="http://schemas.microsoft.com/office/powerpoint/2010/main" val="373605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51</a:t>
            </a:fld>
            <a:endParaRPr lang="en-US"/>
          </a:p>
        </p:txBody>
      </p:sp>
    </p:spTree>
    <p:extLst>
      <p:ext uri="{BB962C8B-B14F-4D97-AF65-F5344CB8AC3E}">
        <p14:creationId xmlns:p14="http://schemas.microsoft.com/office/powerpoint/2010/main" val="3338003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85</a:t>
            </a:fld>
            <a:endParaRPr lang="en-US"/>
          </a:p>
        </p:txBody>
      </p:sp>
    </p:spTree>
    <p:extLst>
      <p:ext uri="{BB962C8B-B14F-4D97-AF65-F5344CB8AC3E}">
        <p14:creationId xmlns:p14="http://schemas.microsoft.com/office/powerpoint/2010/main" val="146000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86</a:t>
            </a:fld>
            <a:endParaRPr lang="en-US"/>
          </a:p>
        </p:txBody>
      </p:sp>
    </p:spTree>
    <p:extLst>
      <p:ext uri="{BB962C8B-B14F-4D97-AF65-F5344CB8AC3E}">
        <p14:creationId xmlns:p14="http://schemas.microsoft.com/office/powerpoint/2010/main" val="3686854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87</a:t>
            </a:fld>
            <a:endParaRPr lang="en-US"/>
          </a:p>
        </p:txBody>
      </p:sp>
    </p:spTree>
    <p:extLst>
      <p:ext uri="{BB962C8B-B14F-4D97-AF65-F5344CB8AC3E}">
        <p14:creationId xmlns:p14="http://schemas.microsoft.com/office/powerpoint/2010/main" val="1985494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88</a:t>
            </a:fld>
            <a:endParaRPr lang="en-US"/>
          </a:p>
        </p:txBody>
      </p:sp>
    </p:spTree>
    <p:extLst>
      <p:ext uri="{BB962C8B-B14F-4D97-AF65-F5344CB8AC3E}">
        <p14:creationId xmlns:p14="http://schemas.microsoft.com/office/powerpoint/2010/main" val="3930156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89</a:t>
            </a:fld>
            <a:endParaRPr lang="en-US"/>
          </a:p>
        </p:txBody>
      </p:sp>
    </p:spTree>
    <p:extLst>
      <p:ext uri="{BB962C8B-B14F-4D97-AF65-F5344CB8AC3E}">
        <p14:creationId xmlns:p14="http://schemas.microsoft.com/office/powerpoint/2010/main" val="4072438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1357616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91</a:t>
            </a:fld>
            <a:endParaRPr lang="en-US"/>
          </a:p>
        </p:txBody>
      </p:sp>
    </p:spTree>
    <p:extLst>
      <p:ext uri="{BB962C8B-B14F-4D97-AF65-F5344CB8AC3E}">
        <p14:creationId xmlns:p14="http://schemas.microsoft.com/office/powerpoint/2010/main" val="1866463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92</a:t>
            </a:fld>
            <a:endParaRPr lang="en-US"/>
          </a:p>
        </p:txBody>
      </p:sp>
    </p:spTree>
    <p:extLst>
      <p:ext uri="{BB962C8B-B14F-4D97-AF65-F5344CB8AC3E}">
        <p14:creationId xmlns:p14="http://schemas.microsoft.com/office/powerpoint/2010/main" val="3847976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93</a:t>
            </a:fld>
            <a:endParaRPr lang="en-US"/>
          </a:p>
        </p:txBody>
      </p:sp>
    </p:spTree>
    <p:extLst>
      <p:ext uri="{BB962C8B-B14F-4D97-AF65-F5344CB8AC3E}">
        <p14:creationId xmlns:p14="http://schemas.microsoft.com/office/powerpoint/2010/main" val="2317277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94</a:t>
            </a:fld>
            <a:endParaRPr lang="en-US"/>
          </a:p>
        </p:txBody>
      </p:sp>
    </p:spTree>
    <p:extLst>
      <p:ext uri="{BB962C8B-B14F-4D97-AF65-F5344CB8AC3E}">
        <p14:creationId xmlns:p14="http://schemas.microsoft.com/office/powerpoint/2010/main" val="347137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52</a:t>
            </a:fld>
            <a:endParaRPr lang="en-US"/>
          </a:p>
        </p:txBody>
      </p:sp>
    </p:spTree>
    <p:extLst>
      <p:ext uri="{BB962C8B-B14F-4D97-AF65-F5344CB8AC3E}">
        <p14:creationId xmlns:p14="http://schemas.microsoft.com/office/powerpoint/2010/main" val="475589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95</a:t>
            </a:fld>
            <a:endParaRPr lang="en-US"/>
          </a:p>
        </p:txBody>
      </p:sp>
    </p:spTree>
    <p:extLst>
      <p:ext uri="{BB962C8B-B14F-4D97-AF65-F5344CB8AC3E}">
        <p14:creationId xmlns:p14="http://schemas.microsoft.com/office/powerpoint/2010/main" val="2755951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98</a:t>
            </a:fld>
            <a:endParaRPr lang="en-US"/>
          </a:p>
        </p:txBody>
      </p:sp>
    </p:spTree>
    <p:extLst>
      <p:ext uri="{BB962C8B-B14F-4D97-AF65-F5344CB8AC3E}">
        <p14:creationId xmlns:p14="http://schemas.microsoft.com/office/powerpoint/2010/main" val="1578322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99</a:t>
            </a:fld>
            <a:endParaRPr lang="en-US"/>
          </a:p>
        </p:txBody>
      </p:sp>
    </p:spTree>
    <p:extLst>
      <p:ext uri="{BB962C8B-B14F-4D97-AF65-F5344CB8AC3E}">
        <p14:creationId xmlns:p14="http://schemas.microsoft.com/office/powerpoint/2010/main" val="707078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100</a:t>
            </a:fld>
            <a:endParaRPr lang="en-US"/>
          </a:p>
        </p:txBody>
      </p:sp>
    </p:spTree>
    <p:extLst>
      <p:ext uri="{BB962C8B-B14F-4D97-AF65-F5344CB8AC3E}">
        <p14:creationId xmlns:p14="http://schemas.microsoft.com/office/powerpoint/2010/main" val="2890481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101</a:t>
            </a:fld>
            <a:endParaRPr lang="en-US"/>
          </a:p>
        </p:txBody>
      </p:sp>
    </p:spTree>
    <p:extLst>
      <p:ext uri="{BB962C8B-B14F-4D97-AF65-F5344CB8AC3E}">
        <p14:creationId xmlns:p14="http://schemas.microsoft.com/office/powerpoint/2010/main" val="2346831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109</a:t>
            </a:fld>
            <a:endParaRPr lang="en-US"/>
          </a:p>
        </p:txBody>
      </p:sp>
    </p:spTree>
    <p:extLst>
      <p:ext uri="{BB962C8B-B14F-4D97-AF65-F5344CB8AC3E}">
        <p14:creationId xmlns:p14="http://schemas.microsoft.com/office/powerpoint/2010/main" val="3707402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110</a:t>
            </a:fld>
            <a:endParaRPr lang="en-US"/>
          </a:p>
        </p:txBody>
      </p:sp>
    </p:spTree>
    <p:extLst>
      <p:ext uri="{BB962C8B-B14F-4D97-AF65-F5344CB8AC3E}">
        <p14:creationId xmlns:p14="http://schemas.microsoft.com/office/powerpoint/2010/main" val="3705096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111</a:t>
            </a:fld>
            <a:endParaRPr lang="en-US"/>
          </a:p>
        </p:txBody>
      </p:sp>
    </p:spTree>
    <p:extLst>
      <p:ext uri="{BB962C8B-B14F-4D97-AF65-F5344CB8AC3E}">
        <p14:creationId xmlns:p14="http://schemas.microsoft.com/office/powerpoint/2010/main" val="396430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112</a:t>
            </a:fld>
            <a:endParaRPr lang="en-US"/>
          </a:p>
        </p:txBody>
      </p:sp>
    </p:spTree>
    <p:extLst>
      <p:ext uri="{BB962C8B-B14F-4D97-AF65-F5344CB8AC3E}">
        <p14:creationId xmlns:p14="http://schemas.microsoft.com/office/powerpoint/2010/main" val="2697177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113</a:t>
            </a:fld>
            <a:endParaRPr lang="en-US"/>
          </a:p>
        </p:txBody>
      </p:sp>
    </p:spTree>
    <p:extLst>
      <p:ext uri="{BB962C8B-B14F-4D97-AF65-F5344CB8AC3E}">
        <p14:creationId xmlns:p14="http://schemas.microsoft.com/office/powerpoint/2010/main" val="82643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53</a:t>
            </a:fld>
            <a:endParaRPr lang="en-US"/>
          </a:p>
        </p:txBody>
      </p:sp>
    </p:spTree>
    <p:extLst>
      <p:ext uri="{BB962C8B-B14F-4D97-AF65-F5344CB8AC3E}">
        <p14:creationId xmlns:p14="http://schemas.microsoft.com/office/powerpoint/2010/main" val="334831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114</a:t>
            </a:fld>
            <a:endParaRPr lang="en-US"/>
          </a:p>
        </p:txBody>
      </p:sp>
    </p:spTree>
    <p:extLst>
      <p:ext uri="{BB962C8B-B14F-4D97-AF65-F5344CB8AC3E}">
        <p14:creationId xmlns:p14="http://schemas.microsoft.com/office/powerpoint/2010/main" val="775311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115</a:t>
            </a:fld>
            <a:endParaRPr lang="en-US"/>
          </a:p>
        </p:txBody>
      </p:sp>
    </p:spTree>
    <p:extLst>
      <p:ext uri="{BB962C8B-B14F-4D97-AF65-F5344CB8AC3E}">
        <p14:creationId xmlns:p14="http://schemas.microsoft.com/office/powerpoint/2010/main" val="2207167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116</a:t>
            </a:fld>
            <a:endParaRPr lang="en-US"/>
          </a:p>
        </p:txBody>
      </p:sp>
    </p:spTree>
    <p:extLst>
      <p:ext uri="{BB962C8B-B14F-4D97-AF65-F5344CB8AC3E}">
        <p14:creationId xmlns:p14="http://schemas.microsoft.com/office/powerpoint/2010/main" val="506792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117</a:t>
            </a:fld>
            <a:endParaRPr lang="en-US"/>
          </a:p>
        </p:txBody>
      </p:sp>
    </p:spTree>
    <p:extLst>
      <p:ext uri="{BB962C8B-B14F-4D97-AF65-F5344CB8AC3E}">
        <p14:creationId xmlns:p14="http://schemas.microsoft.com/office/powerpoint/2010/main" val="1435326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118</a:t>
            </a:fld>
            <a:endParaRPr lang="en-US"/>
          </a:p>
        </p:txBody>
      </p:sp>
    </p:spTree>
    <p:extLst>
      <p:ext uri="{BB962C8B-B14F-4D97-AF65-F5344CB8AC3E}">
        <p14:creationId xmlns:p14="http://schemas.microsoft.com/office/powerpoint/2010/main" val="154326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119</a:t>
            </a:fld>
            <a:endParaRPr lang="en-US"/>
          </a:p>
        </p:txBody>
      </p:sp>
    </p:spTree>
    <p:extLst>
      <p:ext uri="{BB962C8B-B14F-4D97-AF65-F5344CB8AC3E}">
        <p14:creationId xmlns:p14="http://schemas.microsoft.com/office/powerpoint/2010/main" val="3208045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120</a:t>
            </a:fld>
            <a:endParaRPr lang="en-US"/>
          </a:p>
        </p:txBody>
      </p:sp>
    </p:spTree>
    <p:extLst>
      <p:ext uri="{BB962C8B-B14F-4D97-AF65-F5344CB8AC3E}">
        <p14:creationId xmlns:p14="http://schemas.microsoft.com/office/powerpoint/2010/main" val="30603709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124</a:t>
            </a:fld>
            <a:endParaRPr lang="en-US"/>
          </a:p>
        </p:txBody>
      </p:sp>
    </p:spTree>
    <p:extLst>
      <p:ext uri="{BB962C8B-B14F-4D97-AF65-F5344CB8AC3E}">
        <p14:creationId xmlns:p14="http://schemas.microsoft.com/office/powerpoint/2010/main" val="1167361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125</a:t>
            </a:fld>
            <a:endParaRPr lang="en-US"/>
          </a:p>
        </p:txBody>
      </p:sp>
    </p:spTree>
    <p:extLst>
      <p:ext uri="{BB962C8B-B14F-4D97-AF65-F5344CB8AC3E}">
        <p14:creationId xmlns:p14="http://schemas.microsoft.com/office/powerpoint/2010/main" val="4002936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126</a:t>
            </a:fld>
            <a:endParaRPr lang="en-US"/>
          </a:p>
        </p:txBody>
      </p:sp>
    </p:spTree>
    <p:extLst>
      <p:ext uri="{BB962C8B-B14F-4D97-AF65-F5344CB8AC3E}">
        <p14:creationId xmlns:p14="http://schemas.microsoft.com/office/powerpoint/2010/main" val="241019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54</a:t>
            </a:fld>
            <a:endParaRPr lang="en-US"/>
          </a:p>
        </p:txBody>
      </p:sp>
    </p:spTree>
    <p:extLst>
      <p:ext uri="{BB962C8B-B14F-4D97-AF65-F5344CB8AC3E}">
        <p14:creationId xmlns:p14="http://schemas.microsoft.com/office/powerpoint/2010/main" val="2547022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129</a:t>
            </a:fld>
            <a:endParaRPr lang="en-US"/>
          </a:p>
        </p:txBody>
      </p:sp>
    </p:spTree>
    <p:extLst>
      <p:ext uri="{BB962C8B-B14F-4D97-AF65-F5344CB8AC3E}">
        <p14:creationId xmlns:p14="http://schemas.microsoft.com/office/powerpoint/2010/main" val="148701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58</a:t>
            </a:fld>
            <a:endParaRPr lang="en-US"/>
          </a:p>
        </p:txBody>
      </p:sp>
    </p:spTree>
    <p:extLst>
      <p:ext uri="{BB962C8B-B14F-4D97-AF65-F5344CB8AC3E}">
        <p14:creationId xmlns:p14="http://schemas.microsoft.com/office/powerpoint/2010/main" val="105319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59</a:t>
            </a:fld>
            <a:endParaRPr lang="en-US"/>
          </a:p>
        </p:txBody>
      </p:sp>
    </p:spTree>
    <p:extLst>
      <p:ext uri="{BB962C8B-B14F-4D97-AF65-F5344CB8AC3E}">
        <p14:creationId xmlns:p14="http://schemas.microsoft.com/office/powerpoint/2010/main" val="191332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283803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87660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law.allard.ubc/"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jon_festinger@thecdm.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arget="../media/image51.jpeg" Type="http://schemas.openxmlformats.org/officeDocument/2006/relationships/image"/><Relationship Id="rId1" Target="../slideLayouts/slideLayout5.xml" Type="http://schemas.openxmlformats.org/officeDocument/2006/relationships/slideLayout"/></Relationships>
</file>

<file path=ppt/slides/_rels/slide1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arget="../media/image53.jpeg" Type="http://schemas.openxmlformats.org/officeDocument/2006/relationships/image"/><Relationship Id="rId1" Target="../slideLayouts/slideLayout5.xml" Type="http://schemas.openxmlformats.org/officeDocument/2006/relationships/slideLayout"/></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arget="../media/image54.jpeg" Type="http://schemas.openxmlformats.org/officeDocument/2006/relationships/image"/><Relationship Id="rId2" Target="../notesSlides/notesSlide59.xml" Type="http://schemas.openxmlformats.org/officeDocument/2006/relationships/notesSlide"/><Relationship Id="rId1" Target="../slideLayouts/slideLayout6.xml" Type="http://schemas.openxmlformats.org/officeDocument/2006/relationships/slideLayout"/></Relationships>
</file>

<file path=ppt/slides/_rels/slide1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8.jpeg" Type="http://schemas.openxmlformats.org/officeDocument/2006/relationships/imag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9.jpeg" Type="http://schemas.openxmlformats.org/officeDocument/2006/relationships/image"/><Relationship Id="rId1" Target="../slideLayouts/slideLayout4.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20.jpeg" Type="http://schemas.openxmlformats.org/officeDocument/2006/relationships/image"/><Relationship Id="rId1" Target="../slideLayouts/slideLayout4.xml" Type="http://schemas.openxmlformats.org/officeDocument/2006/relationships/slideLayout"/></Relationships>
</file>

<file path=ppt/slides/_rels/slide2.xml.rels><?xml version="1.0" encoding="UTF-8" standalone="yes" ?><Relationships xmlns="http://schemas.openxmlformats.org/package/2006/relationships"><Relationship Id="rId2" Target="../media/image6.jpeg" Type="http://schemas.openxmlformats.org/officeDocument/2006/relationships/image"/><Relationship Id="rId1" Target="../slideLayouts/slideLayout4.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21.jpeg" Type="http://schemas.openxmlformats.org/officeDocument/2006/relationships/image"/><Relationship Id="rId1" Target="../slideLayouts/slideLayout5.xml" Type="http://schemas.openxmlformats.org/officeDocument/2006/relationships/slideLayout"/></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arget="../media/image22.jpeg" Type="http://schemas.openxmlformats.org/officeDocument/2006/relationships/image"/><Relationship Id="rId1" Target="../slideLayouts/slideLayout5.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23.jpeg" Type="http://schemas.openxmlformats.org/officeDocument/2006/relationships/image"/><Relationship Id="rId1" Target="../slideLayouts/slideLayout5.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4.jpeg" Type="http://schemas.openxmlformats.org/officeDocument/2006/relationships/image"/><Relationship Id="rId1" Target="../slideLayouts/slideLayout5.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arget="../media/image26.jpeg" Type="http://schemas.openxmlformats.org/officeDocument/2006/relationships/image"/><Relationship Id="rId1" Target="../slideLayouts/slideLayout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7.jpeg" Type="http://schemas.openxmlformats.org/officeDocument/2006/relationships/image"/><Relationship Id="rId1" Target="../slideLayouts/slideLayout5.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8.jpeg" Type="http://schemas.openxmlformats.org/officeDocument/2006/relationships/image"/><Relationship Id="rId1" Target="../slideLayouts/slideLayout5.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29.jpeg" Type="http://schemas.openxmlformats.org/officeDocument/2006/relationships/image"/><Relationship Id="rId1" Target="../slideLayouts/slideLayout5.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arget="../media/image31.jpeg" Type="http://schemas.openxmlformats.org/officeDocument/2006/relationships/image"/><Relationship Id="rId1" Target="../slideLayouts/slideLayout5.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arget="../media/image43.jpeg" Type="http://schemas.openxmlformats.org/officeDocument/2006/relationships/image"/><Relationship Id="rId1" Target="../slideLayouts/slideLayout4.xml" Type="http://schemas.openxmlformats.org/officeDocument/2006/relationships/slideLayout"/></Relationships>
</file>

<file path=ppt/slides/_rels/slide5.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arget="../media/image40.jpeg" Type="http://schemas.openxmlformats.org/officeDocument/2006/relationships/image"/><Relationship Id="rId1" Target="../slideLayouts/slideLayout4.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arget="../media/image44.jpeg" Type="http://schemas.openxmlformats.org/officeDocument/2006/relationships/image"/><Relationship Id="rId2" Target="https://www.youtube.com/watch?v=sG9UMMq2dz4" TargetMode="External" Type="http://schemas.openxmlformats.org/officeDocument/2006/relationships/hyperlink"/><Relationship Id="rId1" Target="../slideLayouts/slideLayout4.xml" Type="http://schemas.openxmlformats.org/officeDocument/2006/relationships/slideLayout"/></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http://cms.ubc.ca/" TargetMode="External"/><Relationship Id="rId1" Type="http://schemas.openxmlformats.org/officeDocument/2006/relationships/slideLayout" Target="../slideLayouts/slideLayout2.xml"/><Relationship Id="rId4" Type="http://schemas.openxmlformats.org/officeDocument/2006/relationships/hyperlink" Target="mailto:jon_festinger@thecdm.ca"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arget="../media/image45.jpeg" Type="http://schemas.openxmlformats.org/officeDocument/2006/relationships/image"/><Relationship Id="rId1" Target="../slideLayouts/slideLayout5.xml" Type="http://schemas.openxmlformats.org/officeDocument/2006/relationships/slideLayout"/></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927952"/>
            <a:ext cx="7958922" cy="4009709"/>
          </a:xfrm>
        </p:spPr>
        <p:txBody>
          <a:bodyPr>
            <a:normAutofit fontScale="85000" lnSpcReduction="20000"/>
          </a:bodyPr>
          <a:lstStyle/>
          <a:p>
            <a:pPr marL="0" indent="0">
              <a:lnSpc>
                <a:spcPct val="110000"/>
              </a:lnSpc>
              <a:buNone/>
            </a:pPr>
            <a:r>
              <a:rPr lang="en-US" sz="2600" b="1" dirty="0">
                <a:solidFill>
                  <a:srgbClr val="FFFF00"/>
                </a:solidFill>
                <a:cs typeface="Lucida Console"/>
              </a:rPr>
              <a:t>Talk 10 </a:t>
            </a:r>
            <a:r>
              <a:rPr lang="en-US" sz="2600" b="1" dirty="0">
                <a:solidFill>
                  <a:srgbClr val="FF0000"/>
                </a:solidFill>
                <a:cs typeface="Lucida Console"/>
              </a:rPr>
              <a:t>Introduction</a:t>
            </a:r>
          </a:p>
          <a:p>
            <a:pPr marL="0" indent="0">
              <a:lnSpc>
                <a:spcPct val="110000"/>
              </a:lnSpc>
              <a:buNone/>
            </a:pPr>
            <a:r>
              <a:rPr lang="en-US" sz="2600" b="1" dirty="0">
                <a:solidFill>
                  <a:srgbClr val="FFFF00"/>
                </a:solidFill>
                <a:cs typeface="Lucida Console"/>
              </a:rPr>
              <a:t>LAW 422 </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3"/>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4"/>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sp>
        <p:nvSpPr>
          <p:cNvPr id="2" name="TextBox 1">
            <a:extLst>
              <a:ext uri="{FF2B5EF4-FFF2-40B4-BE49-F238E27FC236}">
                <a16:creationId xmlns:a16="http://schemas.microsoft.com/office/drawing/2014/main" id="{6840BB17-C7B1-FE4B-A805-A1CF01D0AEFD}"/>
              </a:ext>
            </a:extLst>
          </p:cNvPr>
          <p:cNvSpPr txBox="1"/>
          <p:nvPr/>
        </p:nvSpPr>
        <p:spPr>
          <a:xfrm>
            <a:off x="1879845" y="489834"/>
            <a:ext cx="4302332"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Arial"/>
                <a:ea typeface="+mn-ea"/>
                <a:cs typeface="+mn-cs"/>
              </a:rPr>
              <a:t>PATENTS </a:t>
            </a:r>
            <a:r>
              <a:rPr kumimoji="0" lang="en-US" sz="6000" b="1" i="0" u="none" strike="noStrike" kern="1200" cap="none" spc="0" normalizeH="0" baseline="0" noProof="0" dirty="0">
                <a:ln>
                  <a:noFill/>
                </a:ln>
                <a:solidFill>
                  <a:srgbClr val="FF0000"/>
                </a:solidFill>
                <a:effectLst/>
                <a:uLnTx/>
                <a:uFillTx/>
                <a:latin typeface="Arial"/>
                <a:ea typeface="+mn-ea"/>
                <a:cs typeface="+mn-cs"/>
              </a:rPr>
              <a:t>1</a:t>
            </a:r>
          </a:p>
        </p:txBody>
      </p:sp>
      <p:pic>
        <p:nvPicPr>
          <p:cNvPr id="4" name="Picture 3" descr="A person eating a donut&#10;&#10;Description automatically generated with medium confidence">
            <a:extLst>
              <a:ext uri="{FF2B5EF4-FFF2-40B4-BE49-F238E27FC236}">
                <a16:creationId xmlns:a16="http://schemas.microsoft.com/office/drawing/2014/main" id="{406F6165-B3A8-E44E-A7A4-2C12B27C687B}"/>
              </a:ext>
            </a:extLst>
          </p:cNvPr>
          <p:cNvPicPr>
            <a:picLocks noChangeAspect="1"/>
          </p:cNvPicPr>
          <p:nvPr/>
        </p:nvPicPr>
        <p:blipFill>
          <a:blip r:embed="rId6"/>
          <a:stretch>
            <a:fillRect/>
          </a:stretch>
        </p:blipFill>
        <p:spPr>
          <a:xfrm flipH="1">
            <a:off x="7874422" y="3368883"/>
            <a:ext cx="116590" cy="251040"/>
          </a:xfrm>
          <a:prstGeom prst="rect">
            <a:avLst/>
          </a:prstGeom>
        </p:spPr>
      </p:pic>
    </p:spTree>
    <p:extLst>
      <p:ext uri="{BB962C8B-B14F-4D97-AF65-F5344CB8AC3E}">
        <p14:creationId xmlns:p14="http://schemas.microsoft.com/office/powerpoint/2010/main" val="29273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358" y="140326"/>
            <a:ext cx="7814441" cy="1016000"/>
          </a:xfrm>
        </p:spPr>
        <p:txBody>
          <a:bodyPr>
            <a:normAutofit/>
          </a:bodyPr>
          <a:lstStyle/>
          <a:p>
            <a:r>
              <a:rPr lang="en-US" sz="4800" b="1" dirty="0">
                <a:solidFill>
                  <a:srgbClr val="FFFF00"/>
                </a:solidFill>
              </a:rPr>
              <a:t>Presentations</a:t>
            </a:r>
          </a:p>
        </p:txBody>
      </p:sp>
      <p:sp>
        <p:nvSpPr>
          <p:cNvPr id="3" name="Content Placeholder 2"/>
          <p:cNvSpPr>
            <a:spLocks noGrp="1"/>
          </p:cNvSpPr>
          <p:nvPr>
            <p:ph sz="quarter" idx="10"/>
          </p:nvPr>
        </p:nvSpPr>
        <p:spPr>
          <a:xfrm>
            <a:off x="457200" y="1156326"/>
            <a:ext cx="8229600" cy="4770340"/>
          </a:xfrm>
        </p:spPr>
        <p:txBody>
          <a:bodyPr>
            <a:normAutofit/>
          </a:bodyPr>
          <a:lstStyle/>
          <a:p>
            <a:r>
              <a:rPr lang="en-US" sz="3600" dirty="0">
                <a:solidFill>
                  <a:srgbClr val="CCFFCC"/>
                </a:solidFill>
              </a:rPr>
              <a:t>1-5 </a:t>
            </a:r>
            <a:r>
              <a:rPr lang="en-US" sz="3600" dirty="0">
                <a:solidFill>
                  <a:srgbClr val="FF0000"/>
                </a:solidFill>
              </a:rPr>
              <a:t>(</a:t>
            </a:r>
            <a:r>
              <a:rPr lang="en-US" sz="3600" dirty="0">
                <a:solidFill>
                  <a:schemeClr val="accent5"/>
                </a:solidFill>
              </a:rPr>
              <a:t>ideally</a:t>
            </a:r>
            <a:r>
              <a:rPr lang="en-US" sz="3600" dirty="0">
                <a:solidFill>
                  <a:srgbClr val="FF0000"/>
                </a:solidFill>
              </a:rPr>
              <a:t>)</a:t>
            </a:r>
            <a:r>
              <a:rPr lang="en-US" sz="3600" dirty="0">
                <a:solidFill>
                  <a:schemeClr val="bg1"/>
                </a:solidFill>
              </a:rPr>
              <a:t> per group</a:t>
            </a:r>
          </a:p>
          <a:p>
            <a:r>
              <a:rPr lang="en-US" sz="3600" dirty="0">
                <a:solidFill>
                  <a:srgbClr val="CCFFCC"/>
                </a:solidFill>
              </a:rPr>
              <a:t>Sign</a:t>
            </a:r>
            <a:r>
              <a:rPr lang="en-US" sz="3600" dirty="0">
                <a:solidFill>
                  <a:srgbClr val="FF0000"/>
                </a:solidFill>
              </a:rPr>
              <a:t>-</a:t>
            </a:r>
            <a:r>
              <a:rPr lang="en-US" sz="3600" dirty="0">
                <a:solidFill>
                  <a:srgbClr val="CCFFCC"/>
                </a:solidFill>
              </a:rPr>
              <a:t>up </a:t>
            </a:r>
            <a:r>
              <a:rPr lang="en-US" sz="3600" dirty="0">
                <a:solidFill>
                  <a:schemeClr val="bg1"/>
                </a:solidFill>
              </a:rPr>
              <a:t>by emailing me</a:t>
            </a:r>
          </a:p>
          <a:p>
            <a:r>
              <a:rPr lang="en-US" sz="3600" dirty="0">
                <a:solidFill>
                  <a:srgbClr val="CCFFCC"/>
                </a:solidFill>
              </a:rPr>
              <a:t>Any topic</a:t>
            </a:r>
            <a:r>
              <a:rPr lang="en-US" sz="3600" dirty="0">
                <a:solidFill>
                  <a:schemeClr val="bg1"/>
                </a:solidFill>
              </a:rPr>
              <a:t> </a:t>
            </a:r>
            <a:r>
              <a:rPr lang="en-CA" sz="3600" dirty="0">
                <a:solidFill>
                  <a:srgbClr val="FF0000"/>
                </a:solidFill>
              </a:rPr>
              <a:t>-</a:t>
            </a:r>
            <a:r>
              <a:rPr lang="en-US" sz="3600" dirty="0">
                <a:solidFill>
                  <a:schemeClr val="bg1"/>
                </a:solidFill>
              </a:rPr>
              <a:t> not constrained by what we are talking about that week</a:t>
            </a:r>
          </a:p>
          <a:p>
            <a:r>
              <a:rPr lang="en-US" sz="3600" dirty="0">
                <a:solidFill>
                  <a:srgbClr val="CCFFCC"/>
                </a:solidFill>
              </a:rPr>
              <a:t>Consult </a:t>
            </a:r>
            <a:r>
              <a:rPr lang="en-US" sz="3600" dirty="0">
                <a:solidFill>
                  <a:schemeClr val="bg1"/>
                </a:solidFill>
              </a:rPr>
              <a:t>re the topic you want to take on</a:t>
            </a:r>
            <a:r>
              <a:rPr lang="en-US" sz="3600" dirty="0">
                <a:solidFill>
                  <a:srgbClr val="FF0000"/>
                </a:solidFill>
              </a:rPr>
              <a:t>?</a:t>
            </a:r>
            <a:r>
              <a:rPr lang="en-US" sz="3600" dirty="0">
                <a:solidFill>
                  <a:schemeClr val="bg1"/>
                </a:solidFill>
              </a:rPr>
              <a:t> </a:t>
            </a:r>
          </a:p>
          <a:p>
            <a:r>
              <a:rPr lang="en-US" sz="3600" dirty="0">
                <a:solidFill>
                  <a:srgbClr val="CCFFCC"/>
                </a:solidFill>
              </a:rPr>
              <a:t>Post </a:t>
            </a:r>
            <a:r>
              <a:rPr lang="en-US" sz="3600" dirty="0">
                <a:solidFill>
                  <a:srgbClr val="FF0000"/>
                </a:solidFill>
              </a:rPr>
              <a:t>one thing </a:t>
            </a:r>
            <a:r>
              <a:rPr lang="en-US" sz="3600" dirty="0">
                <a:solidFill>
                  <a:schemeClr val="bg1"/>
                </a:solidFill>
              </a:rPr>
              <a:t>you want us to read or watch</a:t>
            </a:r>
            <a:r>
              <a:rPr lang="en-US" sz="3600" dirty="0">
                <a:solidFill>
                  <a:srgbClr val="FF0000"/>
                </a:solidFill>
              </a:rPr>
              <a:t>?</a:t>
            </a:r>
          </a:p>
          <a:p>
            <a:r>
              <a:rPr lang="en-US" sz="3600" dirty="0">
                <a:solidFill>
                  <a:srgbClr val="00B0F0"/>
                </a:solidFill>
              </a:rPr>
              <a:t>5</a:t>
            </a:r>
            <a:r>
              <a:rPr lang="en-US" sz="3600" dirty="0">
                <a:solidFill>
                  <a:srgbClr val="FF0000"/>
                </a:solidFill>
              </a:rPr>
              <a:t>-</a:t>
            </a:r>
            <a:r>
              <a:rPr lang="en-US" sz="3600" dirty="0">
                <a:solidFill>
                  <a:srgbClr val="00B0F0"/>
                </a:solidFill>
              </a:rPr>
              <a:t>7 minutes </a:t>
            </a:r>
            <a:r>
              <a:rPr lang="en-US" sz="3600" dirty="0">
                <a:solidFill>
                  <a:srgbClr val="FF0000"/>
                </a:solidFill>
              </a:rPr>
              <a:t>(</a:t>
            </a:r>
            <a:r>
              <a:rPr lang="en-US" sz="3600" dirty="0">
                <a:solidFill>
                  <a:schemeClr val="bg1"/>
                </a:solidFill>
              </a:rPr>
              <a:t>notionally</a:t>
            </a:r>
            <a:r>
              <a:rPr lang="en-US" sz="3600" dirty="0">
                <a:solidFill>
                  <a:srgbClr val="FF0000"/>
                </a:solidFill>
              </a:rPr>
              <a:t>) </a:t>
            </a:r>
            <a:r>
              <a:rPr lang="en-US" sz="3600" dirty="0">
                <a:solidFill>
                  <a:srgbClr val="00B0F0"/>
                </a:solidFill>
              </a:rPr>
              <a:t>per student </a:t>
            </a:r>
            <a:r>
              <a:rPr lang="en-US" sz="3600" dirty="0">
                <a:solidFill>
                  <a:srgbClr val="FF0000"/>
                </a:solidFill>
              </a:rPr>
              <a:t>=</a:t>
            </a:r>
            <a:r>
              <a:rPr lang="en-US" sz="3600" dirty="0">
                <a:solidFill>
                  <a:srgbClr val="00B0F0"/>
                </a:solidFill>
              </a:rPr>
              <a:t> </a:t>
            </a:r>
            <a:r>
              <a:rPr lang="en-US" sz="3600" dirty="0">
                <a:solidFill>
                  <a:schemeClr val="bg1"/>
                </a:solidFill>
              </a:rPr>
              <a:t>500</a:t>
            </a:r>
            <a:r>
              <a:rPr lang="en-US" sz="3600" dirty="0">
                <a:solidFill>
                  <a:srgbClr val="FF0000"/>
                </a:solidFill>
              </a:rPr>
              <a:t>-</a:t>
            </a:r>
            <a:r>
              <a:rPr lang="en-US" sz="3600" dirty="0">
                <a:solidFill>
                  <a:schemeClr val="bg1"/>
                </a:solidFill>
              </a:rPr>
              <a:t>1000 words</a:t>
            </a:r>
          </a:p>
        </p:txBody>
      </p:sp>
    </p:spTree>
    <p:extLst>
      <p:ext uri="{BB962C8B-B14F-4D97-AF65-F5344CB8AC3E}">
        <p14:creationId xmlns:p14="http://schemas.microsoft.com/office/powerpoint/2010/main" val="10573335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02109"/>
            <a:ext cx="8795084" cy="583691"/>
          </a:xfrm>
        </p:spPr>
        <p:txBody>
          <a:bodyPr>
            <a:normAutofit fontScale="90000"/>
          </a:bodyPr>
          <a:lstStyle/>
          <a:p>
            <a:br>
              <a:rPr lang="en-US" b="1" dirty="0">
                <a:solidFill>
                  <a:srgbClr val="FFFF00"/>
                </a:solidFill>
              </a:rPr>
            </a:br>
            <a:r>
              <a:rPr lang="en-US" b="1" dirty="0">
                <a:solidFill>
                  <a:srgbClr val="FFFF00"/>
                </a:solidFill>
              </a:rPr>
              <a:t>Patents</a:t>
            </a:r>
            <a:r>
              <a:rPr lang="en-US" b="1" dirty="0">
                <a:solidFill>
                  <a:srgbClr val="FF0000"/>
                </a:solidFill>
              </a:rPr>
              <a:t>:</a:t>
            </a:r>
            <a:r>
              <a:rPr lang="en-US" b="1" dirty="0">
                <a:solidFill>
                  <a:srgbClr val="FFFF00"/>
                </a:solidFill>
              </a:rPr>
              <a:t> </a:t>
            </a:r>
            <a:r>
              <a:rPr lang="en-US" b="1" dirty="0" err="1">
                <a:solidFill>
                  <a:srgbClr val="FFFF00"/>
                </a:solidFill>
              </a:rPr>
              <a:t>Doublepatenting</a:t>
            </a:r>
            <a:r>
              <a:rPr lang="en-US" b="1" dirty="0">
                <a:solidFill>
                  <a:srgbClr val="FF0000"/>
                </a:solidFill>
              </a:rPr>
              <a:t>/</a:t>
            </a:r>
            <a:r>
              <a:rPr lang="en-US" b="1" dirty="0">
                <a:solidFill>
                  <a:srgbClr val="92D050"/>
                </a:solidFill>
              </a:rPr>
              <a:t>evergreening</a:t>
            </a:r>
            <a:br>
              <a:rPr lang="en-US" b="1" dirty="0">
                <a:solidFill>
                  <a:srgbClr val="92D050"/>
                </a:solidFill>
              </a:rPr>
            </a:br>
            <a:endParaRPr lang="en-US" b="1" dirty="0">
              <a:solidFill>
                <a:srgbClr val="FFFF00"/>
              </a:solidFill>
            </a:endParaRPr>
          </a:p>
        </p:txBody>
      </p:sp>
      <p:sp>
        <p:nvSpPr>
          <p:cNvPr id="2" name="Content Placeholder 1"/>
          <p:cNvSpPr>
            <a:spLocks noGrp="1"/>
          </p:cNvSpPr>
          <p:nvPr>
            <p:ph idx="1"/>
          </p:nvPr>
        </p:nvSpPr>
        <p:spPr>
          <a:xfrm>
            <a:off x="228600" y="962526"/>
            <a:ext cx="8855241" cy="4944979"/>
          </a:xfrm>
        </p:spPr>
        <p:txBody>
          <a:bodyPr>
            <a:normAutofit fontScale="92500" lnSpcReduction="20000"/>
          </a:bodyPr>
          <a:lstStyle/>
          <a:p>
            <a:pPr marL="0" indent="0">
              <a:lnSpc>
                <a:spcPct val="110000"/>
              </a:lnSpc>
              <a:buNone/>
            </a:pPr>
            <a:r>
              <a:rPr lang="en-US" sz="2400" i="1" dirty="0">
                <a:solidFill>
                  <a:srgbClr val="00B0F0"/>
                </a:solidFill>
              </a:rPr>
              <a:t>Whirlpool Corp. v. </a:t>
            </a:r>
            <a:r>
              <a:rPr lang="en-US" sz="2400" i="1" dirty="0" err="1">
                <a:solidFill>
                  <a:srgbClr val="00B0F0"/>
                </a:solidFill>
              </a:rPr>
              <a:t>Camco</a:t>
            </a:r>
            <a:r>
              <a:rPr lang="en-US" sz="2400" i="1" dirty="0">
                <a:solidFill>
                  <a:srgbClr val="00B0F0"/>
                </a:solidFill>
              </a:rPr>
              <a:t> Inc.</a:t>
            </a:r>
            <a:r>
              <a:rPr lang="en-US" sz="2400" dirty="0">
                <a:solidFill>
                  <a:srgbClr val="00B0F0"/>
                </a:solidFill>
              </a:rPr>
              <a:t> </a:t>
            </a:r>
            <a:r>
              <a:rPr lang="en-US" sz="2400" dirty="0">
                <a:solidFill>
                  <a:schemeClr val="bg1"/>
                </a:solidFill>
              </a:rPr>
              <a:t>2000 SCC 67 Binnie J.: </a:t>
            </a:r>
          </a:p>
          <a:p>
            <a:pPr marL="0" indent="0">
              <a:lnSpc>
                <a:spcPct val="110000"/>
              </a:lnSpc>
              <a:buNone/>
            </a:pPr>
            <a:r>
              <a:rPr lang="en-US" sz="2400" i="1" dirty="0">
                <a:solidFill>
                  <a:schemeClr val="bg1"/>
                </a:solidFill>
              </a:rPr>
              <a:t>“[66] … In Commissioner of Patents v. </a:t>
            </a:r>
            <a:r>
              <a:rPr lang="en-US" sz="2400" i="1" dirty="0" err="1">
                <a:solidFill>
                  <a:schemeClr val="bg1"/>
                </a:solidFill>
              </a:rPr>
              <a:t>Farbwerke</a:t>
            </a:r>
            <a:r>
              <a:rPr lang="en-US" sz="2400" i="1" dirty="0">
                <a:solidFill>
                  <a:schemeClr val="bg1"/>
                </a:solidFill>
              </a:rPr>
              <a:t> Hoechst </a:t>
            </a:r>
            <a:r>
              <a:rPr lang="en-US" sz="2400" i="1" dirty="0" err="1">
                <a:solidFill>
                  <a:schemeClr val="bg1"/>
                </a:solidFill>
              </a:rPr>
              <a:t>Aktiengesellschaft</a:t>
            </a:r>
            <a:r>
              <a:rPr lang="en-US" sz="2400" i="1" dirty="0">
                <a:solidFill>
                  <a:schemeClr val="bg1"/>
                </a:solidFill>
              </a:rPr>
              <a:t> </a:t>
            </a:r>
            <a:r>
              <a:rPr lang="en-US" sz="2400" i="1" dirty="0" err="1">
                <a:solidFill>
                  <a:schemeClr val="bg1"/>
                </a:solidFill>
              </a:rPr>
              <a:t>Vormals</a:t>
            </a:r>
            <a:r>
              <a:rPr lang="en-US" sz="2400" i="1" dirty="0">
                <a:solidFill>
                  <a:schemeClr val="bg1"/>
                </a:solidFill>
              </a:rPr>
              <a:t> Meister Lucius &amp; </a:t>
            </a:r>
            <a:r>
              <a:rPr lang="en-US" sz="2400" i="1" dirty="0" err="1">
                <a:solidFill>
                  <a:schemeClr val="bg1"/>
                </a:solidFill>
              </a:rPr>
              <a:t>Bruning</a:t>
            </a:r>
            <a:r>
              <a:rPr lang="en-US" sz="2400" i="1" dirty="0">
                <a:solidFill>
                  <a:schemeClr val="bg1"/>
                </a:solidFill>
              </a:rPr>
              <a:t> , [1964] S.C.R. 49, the issue was whether </a:t>
            </a:r>
            <a:r>
              <a:rPr lang="en-US" sz="2400" i="1" dirty="0" err="1">
                <a:solidFill>
                  <a:schemeClr val="bg1"/>
                </a:solidFill>
              </a:rPr>
              <a:t>Farbwerke</a:t>
            </a:r>
            <a:r>
              <a:rPr lang="en-US" sz="2400" i="1" dirty="0">
                <a:solidFill>
                  <a:schemeClr val="bg1"/>
                </a:solidFill>
              </a:rPr>
              <a:t> Hoechst could obtain a patent for a medicine that was a diluted version of a medicine for which it had already obtained a patent. </a:t>
            </a:r>
            <a:r>
              <a:rPr lang="en-US" sz="2400" i="1" dirty="0">
                <a:solidFill>
                  <a:srgbClr val="FFFF00"/>
                </a:solidFill>
              </a:rPr>
              <a:t>The claims were neither identical nor conterminous. Judson J. nevertheless held the subsequent patent to be invalid</a:t>
            </a:r>
            <a:r>
              <a:rPr lang="en-US" sz="2400" i="1" dirty="0">
                <a:solidFill>
                  <a:schemeClr val="bg1"/>
                </a:solidFill>
              </a:rPr>
              <a:t>, explaining at p. 53: </a:t>
            </a:r>
            <a:endParaRPr lang="en-CA" sz="2400" i="1" dirty="0">
              <a:solidFill>
                <a:schemeClr val="bg1"/>
              </a:solidFill>
            </a:endParaRPr>
          </a:p>
          <a:p>
            <a:pPr marL="400050" lvl="1" indent="0">
              <a:lnSpc>
                <a:spcPct val="110000"/>
              </a:lnSpc>
              <a:buNone/>
            </a:pPr>
            <a:r>
              <a:rPr lang="en-US" sz="2400" i="1" dirty="0">
                <a:solidFill>
                  <a:schemeClr val="bg1"/>
                </a:solidFill>
              </a:rPr>
              <a:t>A person is entitled to a patent for a new, useful and inventive medicinal substance </a:t>
            </a:r>
            <a:r>
              <a:rPr lang="en-US" sz="2400" i="1" dirty="0">
                <a:solidFill>
                  <a:srgbClr val="FFFF00"/>
                </a:solidFill>
              </a:rPr>
              <a:t>but to dilute that new substance once its medical uses are established does not result in further invention</a:t>
            </a:r>
            <a:r>
              <a:rPr lang="en-US" sz="2400" i="1" dirty="0">
                <a:solidFill>
                  <a:schemeClr val="bg1"/>
                </a:solidFill>
              </a:rPr>
              <a:t>. </a:t>
            </a:r>
            <a:r>
              <a:rPr lang="en-US" sz="2400" i="1" dirty="0">
                <a:solidFill>
                  <a:srgbClr val="FF0000"/>
                </a:solidFill>
              </a:rPr>
              <a:t>The diluted and undiluted substance are but two aspects of exactly the same invention</a:t>
            </a:r>
            <a:r>
              <a:rPr lang="en-US" sz="2400" i="1" dirty="0">
                <a:solidFill>
                  <a:schemeClr val="bg1"/>
                </a:solidFill>
              </a:rPr>
              <a:t>. In this case, the addition of an inert carrier, which is a common expedient to increase bulk, and so facilitate measurement and administration, is nothing more than dilution and does not result in a further invention over and above that of the medicinal itself.”</a:t>
            </a:r>
            <a:endParaRPr lang="en-CA" sz="2400" i="1" dirty="0">
              <a:solidFill>
                <a:schemeClr val="bg1"/>
              </a:solidFill>
            </a:endParaRPr>
          </a:p>
          <a:p>
            <a:pPr marL="0" indent="0">
              <a:lnSpc>
                <a:spcPct val="100000"/>
              </a:lnSpc>
              <a:buNone/>
            </a:pPr>
            <a:endParaRPr lang="en-US" sz="3200" i="1" u="sng"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100</a:t>
            </a:fld>
            <a:endParaRPr lang="en-US"/>
          </a:p>
        </p:txBody>
      </p:sp>
    </p:spTree>
    <p:extLst>
      <p:ext uri="{BB962C8B-B14F-4D97-AF65-F5344CB8AC3E}">
        <p14:creationId xmlns:p14="http://schemas.microsoft.com/office/powerpoint/2010/main" val="1493764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7989"/>
            <a:ext cx="8229600" cy="980468"/>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108457"/>
            <a:ext cx="8522898" cy="4762954"/>
          </a:xfrm>
        </p:spPr>
        <p:txBody>
          <a:bodyPr>
            <a:normAutofit/>
          </a:bodyPr>
          <a:lstStyle/>
          <a:p>
            <a:pPr marL="0" indent="0">
              <a:lnSpc>
                <a:spcPct val="100000"/>
              </a:lnSpc>
              <a:buNone/>
            </a:pPr>
            <a:r>
              <a:rPr lang="en-US" sz="2800" b="1" dirty="0">
                <a:solidFill>
                  <a:srgbClr val="FFFF00"/>
                </a:solidFill>
              </a:rPr>
              <a:t>Double patenting</a:t>
            </a:r>
            <a:r>
              <a:rPr lang="en-US" sz="2800" b="1" dirty="0">
                <a:solidFill>
                  <a:srgbClr val="FF0000"/>
                </a:solidFill>
              </a:rPr>
              <a:t>/</a:t>
            </a:r>
            <a:r>
              <a:rPr lang="en-US" sz="2800" b="1" dirty="0" err="1">
                <a:solidFill>
                  <a:srgbClr val="92D050"/>
                </a:solidFill>
              </a:rPr>
              <a:t>evergreening</a:t>
            </a:r>
            <a:endParaRPr lang="en-US" sz="2800" b="1" dirty="0">
              <a:solidFill>
                <a:srgbClr val="92D050"/>
              </a:solidFill>
            </a:endParaRPr>
          </a:p>
          <a:p>
            <a:pPr>
              <a:lnSpc>
                <a:spcPct val="100000"/>
              </a:lnSpc>
            </a:pPr>
            <a:r>
              <a:rPr lang="en-US" sz="2800" dirty="0">
                <a:solidFill>
                  <a:schemeClr val="bg1"/>
                </a:solidFill>
              </a:rPr>
              <a:t>Rennie J.A.’s judgment in </a:t>
            </a:r>
            <a:r>
              <a:rPr lang="en-US" sz="2800" i="1" dirty="0">
                <a:solidFill>
                  <a:srgbClr val="00B0F0"/>
                </a:solidFill>
              </a:rPr>
              <a:t>Mylan Pharmaceuticals </a:t>
            </a:r>
            <a:r>
              <a:rPr lang="en-US" sz="2800" dirty="0">
                <a:solidFill>
                  <a:srgbClr val="FFFF00"/>
                </a:solidFill>
              </a:rPr>
              <a:t>distinguishes between invalidity on the basis of obviousness and “obviousness-type double patenting” </a:t>
            </a:r>
            <a:r>
              <a:rPr lang="en-US" sz="2800" dirty="0">
                <a:solidFill>
                  <a:schemeClr val="bg1"/>
                </a:solidFill>
              </a:rPr>
              <a:t>(</a:t>
            </a:r>
            <a:r>
              <a:rPr lang="en-US" sz="2800" dirty="0">
                <a:solidFill>
                  <a:srgbClr val="FF0000"/>
                </a:solidFill>
              </a:rPr>
              <a:t>OTDP</a:t>
            </a:r>
            <a:r>
              <a:rPr lang="en-US" sz="2800" dirty="0">
                <a:solidFill>
                  <a:schemeClr val="bg1"/>
                </a:solidFill>
              </a:rPr>
              <a:t>).</a:t>
            </a:r>
          </a:p>
          <a:p>
            <a:pPr>
              <a:lnSpc>
                <a:spcPct val="100000"/>
              </a:lnSpc>
            </a:pPr>
            <a:r>
              <a:rPr lang="en-US" sz="2800" dirty="0">
                <a:solidFill>
                  <a:srgbClr val="FF0000"/>
                </a:solidFill>
              </a:rPr>
              <a:t>Key point</a:t>
            </a:r>
            <a:r>
              <a:rPr lang="en-US" sz="2800" dirty="0">
                <a:solidFill>
                  <a:srgbClr val="FFFF00"/>
                </a:solidFill>
              </a:rPr>
              <a:t>:</a:t>
            </a:r>
            <a:r>
              <a:rPr lang="en-US" sz="2800" dirty="0">
                <a:solidFill>
                  <a:schemeClr val="bg1"/>
                </a:solidFill>
              </a:rPr>
              <a:t> in an OTDP challenge, </a:t>
            </a:r>
            <a:r>
              <a:rPr lang="en-US" sz="2800" i="1" dirty="0">
                <a:solidFill>
                  <a:schemeClr val="bg1"/>
                </a:solidFill>
              </a:rPr>
              <a:t>“</a:t>
            </a:r>
            <a:r>
              <a:rPr lang="en-US" sz="2800" i="1" dirty="0">
                <a:solidFill>
                  <a:srgbClr val="FFFF00"/>
                </a:solidFill>
              </a:rPr>
              <a:t>only the earlier patent can be cited as rendering the impugned patent not patentably distinct</a:t>
            </a:r>
            <a:r>
              <a:rPr lang="en-US" sz="2800" i="1" dirty="0">
                <a:solidFill>
                  <a:schemeClr val="bg1"/>
                </a:solidFill>
              </a:rPr>
              <a:t>; any other prior art is only relevant insofar as it contributes to the common general knowledge of the skilled person.”</a:t>
            </a:r>
          </a:p>
        </p:txBody>
      </p:sp>
      <p:sp>
        <p:nvSpPr>
          <p:cNvPr id="4" name="Slide Number Placeholder 3"/>
          <p:cNvSpPr>
            <a:spLocks noGrp="1"/>
          </p:cNvSpPr>
          <p:nvPr>
            <p:ph type="sldNum" sz="quarter" idx="12"/>
          </p:nvPr>
        </p:nvSpPr>
        <p:spPr/>
        <p:txBody>
          <a:bodyPr/>
          <a:lstStyle/>
          <a:p>
            <a:fld id="{600857A6-B069-5747-8C2C-4237D03FF20B}" type="slidenum">
              <a:rPr lang="en-US" smtClean="0"/>
              <a:t>101</a:t>
            </a:fld>
            <a:endParaRPr lang="en-US"/>
          </a:p>
        </p:txBody>
      </p:sp>
    </p:spTree>
    <p:extLst>
      <p:ext uri="{BB962C8B-B14F-4D97-AF65-F5344CB8AC3E}">
        <p14:creationId xmlns:p14="http://schemas.microsoft.com/office/powerpoint/2010/main" val="2670330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mn-lt"/>
                <a:cs typeface="Times New Roman"/>
              </a:rPr>
              <a:t>A </a:t>
            </a:r>
            <a:r>
              <a:rPr lang="en-US" dirty="0">
                <a:solidFill>
                  <a:srgbClr val="FF0000"/>
                </a:solidFill>
                <a:latin typeface="+mn-lt"/>
                <a:cs typeface="Times New Roman"/>
              </a:rPr>
              <a:t>“</a:t>
            </a:r>
            <a:r>
              <a:rPr lang="en-US" dirty="0">
                <a:solidFill>
                  <a:schemeClr val="bg1"/>
                </a:solidFill>
                <a:latin typeface="+mn-lt"/>
                <a:cs typeface="Times New Roman"/>
              </a:rPr>
              <a:t>Prior Art</a:t>
            </a:r>
            <a:r>
              <a:rPr lang="en-US" dirty="0">
                <a:solidFill>
                  <a:srgbClr val="FF0000"/>
                </a:solidFill>
                <a:latin typeface="+mn-lt"/>
                <a:cs typeface="Times New Roman"/>
              </a:rPr>
              <a:t>”</a:t>
            </a:r>
            <a:r>
              <a:rPr lang="en-US" dirty="0">
                <a:solidFill>
                  <a:srgbClr val="FFFF00"/>
                </a:solidFill>
                <a:latin typeface="+mn-lt"/>
                <a:cs typeface="Times New Roman"/>
              </a:rPr>
              <a:t> story</a:t>
            </a:r>
          </a:p>
        </p:txBody>
      </p:sp>
      <p:sp>
        <p:nvSpPr>
          <p:cNvPr id="3" name="Content Placeholder 2"/>
          <p:cNvSpPr>
            <a:spLocks noGrp="1"/>
          </p:cNvSpPr>
          <p:nvPr>
            <p:ph sz="quarter" idx="10"/>
          </p:nvPr>
        </p:nvSpPr>
        <p:spPr>
          <a:xfrm>
            <a:off x="397042" y="1708369"/>
            <a:ext cx="8229600" cy="3952223"/>
          </a:xfrm>
        </p:spPr>
        <p:txBody>
          <a:bodyPr/>
          <a:lstStyle/>
          <a:p>
            <a:pPr marL="0" indent="0">
              <a:lnSpc>
                <a:spcPct val="100000"/>
              </a:lnSpc>
              <a:buNone/>
            </a:pPr>
            <a:r>
              <a:rPr lang="en-US" sz="3200" i="1" u="sng" dirty="0">
                <a:solidFill>
                  <a:srgbClr val="FFFF00"/>
                </a:solidFill>
                <a:latin typeface="+mn-lt"/>
                <a:cs typeface="Lucida Console"/>
              </a:rPr>
              <a:t>Magnavox</a:t>
            </a:r>
            <a:r>
              <a:rPr lang="en-US" sz="3200" i="1" dirty="0">
                <a:solidFill>
                  <a:srgbClr val="FFFF00"/>
                </a:solidFill>
                <a:latin typeface="+mn-lt"/>
                <a:cs typeface="Lucida Console"/>
              </a:rPr>
              <a:t> v. </a:t>
            </a:r>
            <a:r>
              <a:rPr lang="en-US" sz="3200" i="1" u="sng" dirty="0">
                <a:solidFill>
                  <a:srgbClr val="FFFF00"/>
                </a:solidFill>
                <a:latin typeface="+mn-lt"/>
                <a:cs typeface="Lucida Console"/>
              </a:rPr>
              <a:t>Mattel</a:t>
            </a:r>
            <a:r>
              <a:rPr lang="en-US" sz="3200" i="1" dirty="0">
                <a:solidFill>
                  <a:srgbClr val="FFFF00"/>
                </a:solidFill>
                <a:latin typeface="+mn-lt"/>
                <a:cs typeface="Lucida Console"/>
              </a:rPr>
              <a:t>  </a:t>
            </a:r>
            <a:r>
              <a:rPr lang="en-US" sz="3200" dirty="0">
                <a:solidFill>
                  <a:schemeClr val="bg1"/>
                </a:solidFill>
                <a:latin typeface="+mn-lt"/>
                <a:cs typeface="Lucida Console"/>
              </a:rPr>
              <a:t>1982 U.S. Dist. LEXIS 13773 (N.D. Ill.)</a:t>
            </a:r>
          </a:p>
          <a:p>
            <a:endParaRPr lang="en-US" dirty="0"/>
          </a:p>
        </p:txBody>
      </p:sp>
      <p:pic>
        <p:nvPicPr>
          <p:cNvPr id="4" name="Content Placeholder 5" descr="800px-Magnavox-Odyssey-Console-Set.png"/>
          <p:cNvPicPr>
            <a:picLocks noChangeAspect="1"/>
          </p:cNvPicPr>
          <p:nvPr/>
        </p:nvPicPr>
        <p:blipFill rotWithShape="1">
          <a:blip r:embed="rId2" cstate="print">
            <a:extLst>
              <a:ext uri="{28A0092B-C50C-407E-A947-70E740481C1C}">
                <a14:useLocalDpi xmlns:a14="http://schemas.microsoft.com/office/drawing/2010/main"/>
              </a:ext>
            </a:extLst>
          </a:blip>
          <a:srcRect t="-848" b="-661"/>
          <a:stretch/>
        </p:blipFill>
        <p:spPr>
          <a:xfrm>
            <a:off x="120320" y="2880957"/>
            <a:ext cx="4668253" cy="2268673"/>
          </a:xfrm>
          <a:prstGeom prst="rect">
            <a:avLst/>
          </a:prstGeom>
        </p:spPr>
      </p:pic>
      <p:pic>
        <p:nvPicPr>
          <p:cNvPr id="5" name="Content Placeholder 7" descr="800px-Intellivision-Console-Set.png"/>
          <p:cNvPicPr>
            <a:picLocks noChangeAspect="1"/>
          </p:cNvPicPr>
          <p:nvPr/>
        </p:nvPicPr>
        <p:blipFill>
          <a:blip r:embed="rId3" cstate="print">
            <a:extLst>
              <a:ext uri="{28A0092B-C50C-407E-A947-70E740481C1C}">
                <a14:useLocalDpi xmlns:a14="http://schemas.microsoft.com/office/drawing/2010/main"/>
              </a:ext>
            </a:extLst>
          </a:blip>
          <a:srcRect t="-573" b="-573"/>
          <a:stretch>
            <a:fillRect/>
          </a:stretch>
        </p:blipFill>
        <p:spPr>
          <a:xfrm>
            <a:off x="4885292" y="2986494"/>
            <a:ext cx="4090266" cy="2146128"/>
          </a:xfrm>
          <a:prstGeom prst="rect">
            <a:avLst/>
          </a:prstGeom>
        </p:spPr>
      </p:pic>
    </p:spTree>
    <p:extLst>
      <p:ext uri="{BB962C8B-B14F-4D97-AF65-F5344CB8AC3E}">
        <p14:creationId xmlns:p14="http://schemas.microsoft.com/office/powerpoint/2010/main" val="35393717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2746"/>
          </a:xfrm>
        </p:spPr>
        <p:txBody>
          <a:bodyPr>
            <a:normAutofit/>
          </a:bodyPr>
          <a:lstStyle/>
          <a:p>
            <a:r>
              <a:rPr lang="en-US" b="1" dirty="0">
                <a:solidFill>
                  <a:srgbClr val="FFFF00"/>
                </a:solidFill>
                <a:latin typeface="+mn-lt"/>
                <a:cs typeface="Times New Roman"/>
              </a:rPr>
              <a:t>Chronology</a:t>
            </a:r>
          </a:p>
        </p:txBody>
      </p:sp>
      <p:sp>
        <p:nvSpPr>
          <p:cNvPr id="5" name="Content Placeholder 4"/>
          <p:cNvSpPr>
            <a:spLocks noGrp="1"/>
          </p:cNvSpPr>
          <p:nvPr>
            <p:ph sz="quarter" idx="10"/>
          </p:nvPr>
        </p:nvSpPr>
        <p:spPr>
          <a:xfrm>
            <a:off x="120316" y="912748"/>
            <a:ext cx="9023684" cy="4922568"/>
          </a:xfrm>
        </p:spPr>
        <p:txBody>
          <a:bodyPr>
            <a:normAutofit fontScale="85000" lnSpcReduction="20000"/>
          </a:bodyPr>
          <a:lstStyle/>
          <a:p>
            <a:pPr>
              <a:lnSpc>
                <a:spcPct val="120000"/>
              </a:lnSpc>
            </a:pPr>
            <a:r>
              <a:rPr lang="en-US" dirty="0">
                <a:solidFill>
                  <a:schemeClr val="bg1"/>
                </a:solidFill>
                <a:latin typeface="+mn-lt"/>
                <a:cs typeface="Lucida Console"/>
              </a:rPr>
              <a:t>1962: </a:t>
            </a:r>
            <a:r>
              <a:rPr lang="en-US" dirty="0" err="1">
                <a:solidFill>
                  <a:schemeClr val="bg1"/>
                </a:solidFill>
                <a:latin typeface="+mn-lt"/>
                <a:cs typeface="Lucida Console"/>
              </a:rPr>
              <a:t>Spacewar</a:t>
            </a:r>
            <a:r>
              <a:rPr lang="en-US" dirty="0">
                <a:solidFill>
                  <a:schemeClr val="bg1"/>
                </a:solidFill>
                <a:latin typeface="+mn-lt"/>
                <a:cs typeface="Lucida Console"/>
              </a:rPr>
              <a:t>! released on DEC PDP-1 mainframe @ MIT</a:t>
            </a:r>
          </a:p>
          <a:p>
            <a:pPr>
              <a:lnSpc>
                <a:spcPct val="120000"/>
              </a:lnSpc>
            </a:pPr>
            <a:r>
              <a:rPr lang="en-US" dirty="0">
                <a:solidFill>
                  <a:schemeClr val="bg1"/>
                </a:solidFill>
                <a:latin typeface="+mn-lt"/>
                <a:cs typeface="Lucida Console"/>
              </a:rPr>
              <a:t>...’507 from experiments done by </a:t>
            </a:r>
            <a:r>
              <a:rPr lang="en-US" dirty="0" err="1">
                <a:solidFill>
                  <a:schemeClr val="bg1"/>
                </a:solidFill>
                <a:latin typeface="+mn-lt"/>
                <a:cs typeface="Lucida Console"/>
              </a:rPr>
              <a:t>Rusch</a:t>
            </a:r>
            <a:r>
              <a:rPr lang="en-US" dirty="0">
                <a:solidFill>
                  <a:schemeClr val="bg1"/>
                </a:solidFill>
                <a:latin typeface="+mn-lt"/>
                <a:cs typeface="Lucida Console"/>
              </a:rPr>
              <a:t>, employee of Sanders Associates in 1967/68</a:t>
            </a:r>
          </a:p>
          <a:p>
            <a:pPr>
              <a:lnSpc>
                <a:spcPct val="120000"/>
              </a:lnSpc>
            </a:pPr>
            <a:r>
              <a:rPr lang="en-US" dirty="0">
                <a:solidFill>
                  <a:schemeClr val="bg1"/>
                </a:solidFill>
                <a:latin typeface="+mn-lt"/>
                <a:cs typeface="Lucida Console"/>
              </a:rPr>
              <a:t>1971: Sanders &amp; Magnavox enter into exclusive license</a:t>
            </a:r>
          </a:p>
          <a:p>
            <a:pPr>
              <a:lnSpc>
                <a:spcPct val="120000"/>
              </a:lnSpc>
            </a:pPr>
            <a:r>
              <a:rPr lang="en-US" dirty="0">
                <a:solidFill>
                  <a:schemeClr val="bg1"/>
                </a:solidFill>
                <a:latin typeface="+mn-lt"/>
                <a:cs typeface="Lucida Console"/>
              </a:rPr>
              <a:t>1972: Magnavox Odyssey introduced (analog circuitry)</a:t>
            </a:r>
          </a:p>
          <a:p>
            <a:pPr>
              <a:lnSpc>
                <a:spcPct val="120000"/>
              </a:lnSpc>
            </a:pPr>
            <a:r>
              <a:rPr lang="en-US" dirty="0">
                <a:solidFill>
                  <a:schemeClr val="bg1"/>
                </a:solidFill>
                <a:latin typeface="+mn-lt"/>
                <a:cs typeface="Lucida Console"/>
              </a:rPr>
              <a:t>1975: Atari introduces Pong game console for home use (analog)</a:t>
            </a:r>
          </a:p>
          <a:p>
            <a:pPr>
              <a:lnSpc>
                <a:spcPct val="120000"/>
              </a:lnSpc>
            </a:pPr>
            <a:r>
              <a:rPr lang="en-US" dirty="0">
                <a:solidFill>
                  <a:schemeClr val="bg1"/>
                </a:solidFill>
                <a:latin typeface="+mn-lt"/>
                <a:cs typeface="Lucida Console"/>
              </a:rPr>
              <a:t>1976: General Instruments introduces TV game microprocessor (digital circuitry)</a:t>
            </a:r>
          </a:p>
          <a:p>
            <a:pPr>
              <a:lnSpc>
                <a:spcPct val="120000"/>
              </a:lnSpc>
            </a:pPr>
            <a:r>
              <a:rPr lang="en-US" dirty="0">
                <a:solidFill>
                  <a:schemeClr val="bg1"/>
                </a:solidFill>
                <a:latin typeface="+mn-lt"/>
                <a:cs typeface="Lucida Console"/>
              </a:rPr>
              <a:t>Magnavox sues Atari for patent violation &amp; infringing concept of electronic ping pong (settled by Atari becoming Magnavox exclusive licensee)</a:t>
            </a:r>
          </a:p>
          <a:p>
            <a:pPr>
              <a:lnSpc>
                <a:spcPct val="120000"/>
              </a:lnSpc>
            </a:pPr>
            <a:r>
              <a:rPr lang="en-US" dirty="0">
                <a:solidFill>
                  <a:schemeClr val="bg1"/>
                </a:solidFill>
                <a:latin typeface="+mn-lt"/>
                <a:cs typeface="Lucida Console"/>
              </a:rPr>
              <a:t>1978: Magnavox Odyssey 2 has a microprocessor (digital)</a:t>
            </a:r>
          </a:p>
          <a:p>
            <a:pPr>
              <a:lnSpc>
                <a:spcPct val="120000"/>
              </a:lnSpc>
            </a:pPr>
            <a:r>
              <a:rPr lang="en-US" dirty="0">
                <a:solidFill>
                  <a:schemeClr val="bg1"/>
                </a:solidFill>
                <a:latin typeface="+mn-lt"/>
                <a:cs typeface="Lucida Console"/>
              </a:rPr>
              <a:t>1979: Mattel introduces </a:t>
            </a:r>
            <a:r>
              <a:rPr lang="en-US" dirty="0" err="1">
                <a:solidFill>
                  <a:schemeClr val="bg1"/>
                </a:solidFill>
                <a:latin typeface="+mn-lt"/>
                <a:cs typeface="Lucida Console"/>
              </a:rPr>
              <a:t>Intellivision</a:t>
            </a:r>
            <a:r>
              <a:rPr lang="en-US" dirty="0">
                <a:solidFill>
                  <a:schemeClr val="bg1"/>
                </a:solidFill>
                <a:latin typeface="+mn-lt"/>
                <a:cs typeface="Lucida Console"/>
              </a:rPr>
              <a:t> with General Instruments microprocessor (digital). Magnavox sues Mattel.</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0345671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669"/>
            <a:ext cx="8229600" cy="817577"/>
          </a:xfrm>
        </p:spPr>
        <p:txBody>
          <a:bodyPr>
            <a:noAutofit/>
          </a:bodyPr>
          <a:lstStyle/>
          <a:p>
            <a:r>
              <a:rPr lang="en-US" b="1" dirty="0">
                <a:solidFill>
                  <a:srgbClr val="FFFF00"/>
                </a:solidFill>
                <a:latin typeface="+mn-lt"/>
                <a:cs typeface="Times New Roman"/>
              </a:rPr>
              <a:t>Court decided…</a:t>
            </a:r>
          </a:p>
        </p:txBody>
      </p:sp>
      <p:sp>
        <p:nvSpPr>
          <p:cNvPr id="3" name="Content Placeholder 2"/>
          <p:cNvSpPr>
            <a:spLocks noGrp="1"/>
          </p:cNvSpPr>
          <p:nvPr>
            <p:ph sz="quarter" idx="10"/>
          </p:nvPr>
        </p:nvSpPr>
        <p:spPr>
          <a:xfrm>
            <a:off x="324852" y="1691543"/>
            <a:ext cx="8819147" cy="4023458"/>
          </a:xfrm>
        </p:spPr>
        <p:txBody>
          <a:bodyPr>
            <a:noAutofit/>
          </a:bodyPr>
          <a:lstStyle/>
          <a:p>
            <a:pPr marL="0" indent="0">
              <a:lnSpc>
                <a:spcPct val="100000"/>
              </a:lnSpc>
              <a:buNone/>
            </a:pPr>
            <a:r>
              <a:rPr lang="en-US" sz="3200" dirty="0">
                <a:solidFill>
                  <a:srgbClr val="FF0000"/>
                </a:solidFill>
                <a:latin typeface="+mn-lt"/>
                <a:cs typeface="Lucida Console"/>
              </a:rPr>
              <a:t>No distinction between analog and digital</a:t>
            </a:r>
            <a:r>
              <a:rPr lang="en-US" sz="3200" dirty="0">
                <a:solidFill>
                  <a:srgbClr val="FFFF00"/>
                </a:solidFill>
                <a:latin typeface="+mn-lt"/>
                <a:cs typeface="Lucida Console"/>
              </a:rPr>
              <a:t>:</a:t>
            </a:r>
            <a:r>
              <a:rPr lang="en-US" sz="3200" dirty="0">
                <a:solidFill>
                  <a:srgbClr val="FFFFFF"/>
                </a:solidFill>
                <a:latin typeface="+mn-lt"/>
                <a:cs typeface="Lucida Console"/>
              </a:rPr>
              <a:t> </a:t>
            </a:r>
            <a:r>
              <a:rPr lang="en-US" sz="3200" i="1" dirty="0">
                <a:solidFill>
                  <a:srgbClr val="FFFFFF"/>
                </a:solidFill>
                <a:latin typeface="+mn-lt"/>
                <a:cs typeface="Lucida Console"/>
              </a:rPr>
              <a:t>“I regard analog and digital circuitry as</a:t>
            </a:r>
            <a:r>
              <a:rPr lang="en-US" sz="3200" i="1" dirty="0">
                <a:latin typeface="+mn-lt"/>
                <a:cs typeface="Lucida Console"/>
              </a:rPr>
              <a:t> </a:t>
            </a:r>
            <a:r>
              <a:rPr lang="en-US" sz="3200" i="1" dirty="0">
                <a:solidFill>
                  <a:srgbClr val="FFFF00"/>
                </a:solidFill>
                <a:latin typeface="+mn-lt"/>
                <a:cs typeface="Lucida Console"/>
              </a:rPr>
              <a:t>two means which are interchangeable</a:t>
            </a:r>
            <a:r>
              <a:rPr lang="en-US" sz="3200" i="1" dirty="0">
                <a:solidFill>
                  <a:srgbClr val="3366FF"/>
                </a:solidFill>
                <a:latin typeface="+mn-lt"/>
                <a:cs typeface="Lucida Console"/>
              </a:rPr>
              <a:t> </a:t>
            </a:r>
            <a:r>
              <a:rPr lang="en-US" sz="3200" i="1" dirty="0">
                <a:solidFill>
                  <a:srgbClr val="FFFFFF"/>
                </a:solidFill>
                <a:latin typeface="+mn-lt"/>
                <a:cs typeface="Lucida Console"/>
              </a:rPr>
              <a:t>largely, which are equivalent, and which are, therefore, essentially the same means for achieving substantially the same results in substantially the same way.”</a:t>
            </a:r>
          </a:p>
          <a:p>
            <a:pPr marL="0" indent="0">
              <a:lnSpc>
                <a:spcPct val="100000"/>
              </a:lnSpc>
              <a:buNone/>
            </a:pPr>
            <a:r>
              <a:rPr lang="en-US" sz="3200" dirty="0">
                <a:solidFill>
                  <a:srgbClr val="FFFF00"/>
                </a:solidFill>
                <a:latin typeface="+mn-lt"/>
                <a:cs typeface="Lucida Console"/>
              </a:rPr>
              <a:t>So far</a:t>
            </a:r>
            <a:r>
              <a:rPr lang="en-US" sz="3200" dirty="0">
                <a:solidFill>
                  <a:srgbClr val="FF0000"/>
                </a:solidFill>
                <a:latin typeface="+mn-lt"/>
                <a:cs typeface="Lucida Console"/>
              </a:rPr>
              <a:t>,</a:t>
            </a:r>
            <a:r>
              <a:rPr lang="en-US" sz="3200" dirty="0">
                <a:solidFill>
                  <a:srgbClr val="FFFF00"/>
                </a:solidFill>
                <a:latin typeface="+mn-lt"/>
                <a:cs typeface="Lucida Console"/>
              </a:rPr>
              <a:t> so good</a:t>
            </a:r>
            <a:r>
              <a:rPr lang="en-US" sz="3200" dirty="0">
                <a:solidFill>
                  <a:srgbClr val="FF0000"/>
                </a:solidFill>
                <a:latin typeface="+mn-lt"/>
                <a:cs typeface="Lucida Console"/>
              </a:rPr>
              <a:t>…</a:t>
            </a:r>
          </a:p>
        </p:txBody>
      </p:sp>
      <p:pic>
        <p:nvPicPr>
          <p:cNvPr id="4" name="Content Placeholder 3" descr="220px-PDP-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21308" y="88485"/>
            <a:ext cx="1964384" cy="1603058"/>
          </a:xfrm>
          <a:prstGeom prst="rect">
            <a:avLst/>
          </a:prstGeom>
        </p:spPr>
      </p:pic>
    </p:spTree>
    <p:extLst>
      <p:ext uri="{BB962C8B-B14F-4D97-AF65-F5344CB8AC3E}">
        <p14:creationId xmlns:p14="http://schemas.microsoft.com/office/powerpoint/2010/main" val="35720521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38"/>
            <a:ext cx="8229600" cy="1016000"/>
          </a:xfrm>
        </p:spPr>
        <p:txBody>
          <a:bodyPr/>
          <a:lstStyle/>
          <a:p>
            <a:pPr algn="ctr"/>
            <a:r>
              <a:rPr lang="en-US" b="1" dirty="0">
                <a:solidFill>
                  <a:srgbClr val="FFFF00"/>
                </a:solidFill>
                <a:latin typeface="+mn-lt"/>
                <a:cs typeface="Times New Roman"/>
              </a:rPr>
              <a:t>But</a:t>
            </a:r>
            <a:r>
              <a:rPr lang="en-US" b="1" dirty="0">
                <a:solidFill>
                  <a:srgbClr val="FF0000"/>
                </a:solidFill>
                <a:latin typeface="+mn-lt"/>
                <a:cs typeface="Times New Roman"/>
              </a:rPr>
              <a:t>…</a:t>
            </a:r>
            <a:r>
              <a:rPr lang="en-US" b="1" dirty="0">
                <a:solidFill>
                  <a:srgbClr val="FFFF00"/>
                </a:solidFill>
                <a:latin typeface="+mn-lt"/>
                <a:cs typeface="Times New Roman"/>
              </a:rPr>
              <a:t>OOPS</a:t>
            </a:r>
            <a:r>
              <a:rPr lang="en-US" b="1" dirty="0">
                <a:solidFill>
                  <a:srgbClr val="FF0000"/>
                </a:solidFill>
                <a:latin typeface="+mn-lt"/>
                <a:cs typeface="Times New Roman"/>
              </a:rPr>
              <a:t>!</a:t>
            </a:r>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t="-1" r="-473"/>
          <a:stretch/>
        </p:blipFill>
        <p:spPr>
          <a:xfrm>
            <a:off x="1538971" y="1303416"/>
            <a:ext cx="6066057" cy="4523228"/>
          </a:xfrm>
        </p:spPr>
      </p:pic>
    </p:spTree>
    <p:extLst>
      <p:ext uri="{BB962C8B-B14F-4D97-AF65-F5344CB8AC3E}">
        <p14:creationId xmlns:p14="http://schemas.microsoft.com/office/powerpoint/2010/main" val="24612485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8" y="24064"/>
            <a:ext cx="9144000" cy="1342593"/>
          </a:xfrm>
        </p:spPr>
        <p:txBody>
          <a:bodyPr>
            <a:noAutofit/>
          </a:bodyPr>
          <a:lstStyle/>
          <a:p>
            <a:r>
              <a:rPr lang="en-US" b="1" dirty="0">
                <a:solidFill>
                  <a:srgbClr val="FFFF00"/>
                </a:solidFill>
                <a:latin typeface="+mn-lt"/>
                <a:cs typeface="Times New Roman"/>
              </a:rPr>
              <a:t>   </a:t>
            </a:r>
            <a:r>
              <a:rPr lang="en-US" sz="3600" b="1" dirty="0">
                <a:solidFill>
                  <a:srgbClr val="FFFF00"/>
                </a:solidFill>
                <a:latin typeface="+mn-lt"/>
                <a:cs typeface="Times New Roman"/>
              </a:rPr>
              <a:t>Result</a:t>
            </a:r>
            <a:r>
              <a:rPr lang="en-US" sz="3600" b="1" dirty="0">
                <a:solidFill>
                  <a:srgbClr val="FF0000"/>
                </a:solidFill>
                <a:latin typeface="+mn-lt"/>
                <a:cs typeface="Times New Roman"/>
              </a:rPr>
              <a:t>:</a:t>
            </a:r>
            <a:r>
              <a:rPr lang="en-US" sz="3600" b="1" dirty="0">
                <a:solidFill>
                  <a:srgbClr val="FFFF00"/>
                </a:solidFill>
                <a:latin typeface="+mn-lt"/>
                <a:cs typeface="Times New Roman"/>
              </a:rPr>
              <a:t> Creation of a </a:t>
            </a:r>
            <a:r>
              <a:rPr lang="en-US" sz="3600" b="1" dirty="0">
                <a:solidFill>
                  <a:srgbClr val="FF0000"/>
                </a:solidFill>
                <a:latin typeface="+mn-lt"/>
                <a:cs typeface="Times New Roman"/>
              </a:rPr>
              <a:t>meaningless</a:t>
            </a:r>
            <a:r>
              <a:rPr lang="en-US" sz="3600" b="1" dirty="0">
                <a:solidFill>
                  <a:srgbClr val="FFFF00"/>
                </a:solidFill>
                <a:latin typeface="+mn-lt"/>
                <a:cs typeface="Times New Roman"/>
              </a:rPr>
              <a:t> </a:t>
            </a:r>
            <a:br>
              <a:rPr lang="en-US" sz="3600" b="1" dirty="0">
                <a:solidFill>
                  <a:srgbClr val="FFFF00"/>
                </a:solidFill>
                <a:latin typeface="+mn-lt"/>
                <a:cs typeface="Times New Roman"/>
              </a:rPr>
            </a:br>
            <a:r>
              <a:rPr lang="en-US" sz="3600" b="1" dirty="0">
                <a:solidFill>
                  <a:srgbClr val="FFFF00"/>
                </a:solidFill>
                <a:latin typeface="+mn-lt"/>
                <a:cs typeface="Times New Roman"/>
              </a:rPr>
              <a:t>   </a:t>
            </a:r>
            <a:r>
              <a:rPr lang="en-US" sz="3600" b="1" dirty="0">
                <a:solidFill>
                  <a:schemeClr val="bg1"/>
                </a:solidFill>
                <a:latin typeface="+mn-lt"/>
                <a:cs typeface="Times New Roman"/>
              </a:rPr>
              <a:t>Computer  Game</a:t>
            </a:r>
            <a:r>
              <a:rPr lang="en-US" sz="3600" b="1" dirty="0">
                <a:solidFill>
                  <a:srgbClr val="FF0000"/>
                </a:solidFill>
                <a:latin typeface="+mn-lt"/>
                <a:cs typeface="Times New Roman"/>
              </a:rPr>
              <a:t>/</a:t>
            </a:r>
            <a:r>
              <a:rPr lang="en-US" sz="3600" b="1" dirty="0">
                <a:solidFill>
                  <a:schemeClr val="bg1"/>
                </a:solidFill>
                <a:latin typeface="+mn-lt"/>
                <a:cs typeface="Times New Roman"/>
              </a:rPr>
              <a:t>TV Console </a:t>
            </a:r>
            <a:r>
              <a:rPr lang="en-US" sz="3600" b="1" dirty="0">
                <a:solidFill>
                  <a:srgbClr val="FF0000"/>
                </a:solidFill>
                <a:latin typeface="+mn-lt"/>
                <a:cs typeface="Times New Roman"/>
              </a:rPr>
              <a:t>Divide</a:t>
            </a:r>
          </a:p>
        </p:txBody>
      </p:sp>
      <p:sp>
        <p:nvSpPr>
          <p:cNvPr id="3" name="Content Placeholder 2"/>
          <p:cNvSpPr>
            <a:spLocks noGrp="1"/>
          </p:cNvSpPr>
          <p:nvPr>
            <p:ph sz="quarter" idx="10"/>
          </p:nvPr>
        </p:nvSpPr>
        <p:spPr>
          <a:xfrm>
            <a:off x="264688" y="1408134"/>
            <a:ext cx="8879312" cy="4582394"/>
          </a:xfrm>
        </p:spPr>
        <p:txBody>
          <a:bodyPr>
            <a:normAutofit/>
          </a:bodyPr>
          <a:lstStyle/>
          <a:p>
            <a:pPr>
              <a:lnSpc>
                <a:spcPct val="100000"/>
              </a:lnSpc>
            </a:pPr>
            <a:r>
              <a:rPr lang="en-US" dirty="0">
                <a:solidFill>
                  <a:srgbClr val="FFFFFF"/>
                </a:solidFill>
                <a:latin typeface="+mn-lt"/>
                <a:cs typeface="Lucida Console"/>
              </a:rPr>
              <a:t>Mattel argued its console was not based on ’507 but on computer prior art, Space War!</a:t>
            </a:r>
          </a:p>
          <a:p>
            <a:pPr>
              <a:lnSpc>
                <a:spcPct val="100000"/>
              </a:lnSpc>
            </a:pPr>
            <a:r>
              <a:rPr lang="en-US" dirty="0">
                <a:solidFill>
                  <a:srgbClr val="FFFFFF"/>
                </a:solidFill>
                <a:latin typeface="+mn-lt"/>
                <a:cs typeface="Lucida Console"/>
              </a:rPr>
              <a:t>Court noted PDP-1 was 6’ tall by 7’ wide, &amp; cost approximately $120K. Court found for Magnavox: </a:t>
            </a:r>
            <a:r>
              <a:rPr lang="en-US" i="1" dirty="0">
                <a:solidFill>
                  <a:srgbClr val="FFFFFF"/>
                </a:solidFill>
                <a:latin typeface="+mn-lt"/>
                <a:cs typeface="Lucida Console"/>
              </a:rPr>
              <a:t>“…it is clear from the evidence that </a:t>
            </a:r>
            <a:r>
              <a:rPr lang="en-US" i="1" dirty="0">
                <a:solidFill>
                  <a:srgbClr val="FFFF00"/>
                </a:solidFill>
                <a:latin typeface="+mn-lt"/>
                <a:cs typeface="Lucida Console"/>
              </a:rPr>
              <a:t>Mattel did not in fact follow the prior art but, instead, followed developments in the television game industry</a:t>
            </a:r>
            <a:r>
              <a:rPr lang="en-US" i="1" dirty="0">
                <a:solidFill>
                  <a:schemeClr val="bg1"/>
                </a:solidFill>
                <a:latin typeface="+mn-lt"/>
                <a:cs typeface="Lucida Console"/>
              </a:rPr>
              <a:t>, an industry which was created because of the work done at Sanders in developing the first television games and an industry which expanded and developed and become economically viable largely because of television games which followed the teachings of the ’507 Patent.”</a:t>
            </a:r>
            <a:r>
              <a:rPr lang="en-US" i="1" dirty="0">
                <a:latin typeface="+mn-lt"/>
                <a:cs typeface="Lucida Console"/>
              </a:rPr>
              <a:t> </a:t>
            </a:r>
          </a:p>
          <a:p>
            <a:endParaRPr lang="en-US" b="1" dirty="0">
              <a:solidFill>
                <a:srgbClr val="FF0000"/>
              </a:solidFill>
            </a:endParaRPr>
          </a:p>
          <a:p>
            <a:endParaRPr lang="en-US" dirty="0"/>
          </a:p>
        </p:txBody>
      </p:sp>
    </p:spTree>
    <p:extLst>
      <p:ext uri="{BB962C8B-B14F-4D97-AF65-F5344CB8AC3E}">
        <p14:creationId xmlns:p14="http://schemas.microsoft.com/office/powerpoint/2010/main" val="26946657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239938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3302942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10"/>
            <a:ext cx="8229600" cy="1143000"/>
          </a:xfrm>
        </p:spPr>
        <p:txBody>
          <a:bodyPr>
            <a:normAutofit/>
          </a:bodyPr>
          <a:lstStyle/>
          <a:p>
            <a:r>
              <a:rPr lang="en-US" sz="4800" b="1" dirty="0">
                <a:solidFill>
                  <a:srgbClr val="FFFF00"/>
                </a:solidFill>
              </a:rPr>
              <a:t>Patents</a:t>
            </a:r>
          </a:p>
        </p:txBody>
      </p:sp>
      <p:sp>
        <p:nvSpPr>
          <p:cNvPr id="2" name="Content Placeholder 1"/>
          <p:cNvSpPr>
            <a:spLocks noGrp="1"/>
          </p:cNvSpPr>
          <p:nvPr>
            <p:ph idx="1"/>
          </p:nvPr>
        </p:nvSpPr>
        <p:spPr>
          <a:xfrm>
            <a:off x="457200" y="1552755"/>
            <a:ext cx="8229600" cy="4196788"/>
          </a:xfrm>
        </p:spPr>
        <p:txBody>
          <a:bodyPr>
            <a:normAutofit/>
          </a:bodyPr>
          <a:lstStyle/>
          <a:p>
            <a:pPr marL="0" indent="0">
              <a:lnSpc>
                <a:spcPct val="100000"/>
              </a:lnSpc>
              <a:buNone/>
            </a:pPr>
            <a:r>
              <a:rPr lang="en-US" sz="3600" b="1" dirty="0">
                <a:solidFill>
                  <a:srgbClr val="FFFF00"/>
                </a:solidFill>
              </a:rPr>
              <a:t>Now</a:t>
            </a:r>
            <a:r>
              <a:rPr lang="en-US" sz="3600" b="1" dirty="0">
                <a:solidFill>
                  <a:srgbClr val="FF0000"/>
                </a:solidFill>
              </a:rPr>
              <a:t>…</a:t>
            </a:r>
          </a:p>
          <a:p>
            <a:pPr>
              <a:lnSpc>
                <a:spcPct val="100000"/>
              </a:lnSpc>
            </a:pPr>
            <a:r>
              <a:rPr lang="en-US" sz="3600" dirty="0">
                <a:solidFill>
                  <a:srgbClr val="FFFF00"/>
                </a:solidFill>
              </a:rPr>
              <a:t>Requirements of patentability</a:t>
            </a:r>
            <a:r>
              <a:rPr lang="en-US" sz="3600" dirty="0">
                <a:solidFill>
                  <a:srgbClr val="FF0000"/>
                </a:solidFill>
              </a:rPr>
              <a:t>:</a:t>
            </a:r>
          </a:p>
          <a:p>
            <a:pPr lvl="1">
              <a:lnSpc>
                <a:spcPct val="100000"/>
              </a:lnSpc>
              <a:buFont typeface="Courier New" panose="02070309020205020404" pitchFamily="49" charset="0"/>
              <a:buChar char="o"/>
            </a:pPr>
            <a:r>
              <a:rPr lang="en-US" sz="3600" dirty="0">
                <a:solidFill>
                  <a:schemeClr val="bg1"/>
                </a:solidFill>
              </a:rPr>
              <a:t>Novelty</a:t>
            </a:r>
          </a:p>
          <a:p>
            <a:pPr lvl="1">
              <a:lnSpc>
                <a:spcPct val="100000"/>
              </a:lnSpc>
              <a:buFont typeface="Courier New" panose="02070309020205020404" pitchFamily="49" charset="0"/>
              <a:buChar char="o"/>
            </a:pPr>
            <a:r>
              <a:rPr lang="en-US" sz="3600" dirty="0">
                <a:solidFill>
                  <a:srgbClr val="FF0000"/>
                </a:solidFill>
              </a:rPr>
              <a:t>Non-obviousness</a:t>
            </a:r>
          </a:p>
          <a:p>
            <a:pPr lvl="1">
              <a:lnSpc>
                <a:spcPct val="100000"/>
              </a:lnSpc>
              <a:buFont typeface="Courier New" panose="02070309020205020404" pitchFamily="49" charset="0"/>
              <a:buChar char="o"/>
            </a:pPr>
            <a:r>
              <a:rPr lang="en-US" sz="3600" dirty="0">
                <a:solidFill>
                  <a:schemeClr val="bg1"/>
                </a:solidFill>
              </a:rPr>
              <a:t>Utility</a:t>
            </a:r>
          </a:p>
        </p:txBody>
      </p:sp>
      <p:sp>
        <p:nvSpPr>
          <p:cNvPr id="4" name="Slide Number Placeholder 3"/>
          <p:cNvSpPr>
            <a:spLocks noGrp="1"/>
          </p:cNvSpPr>
          <p:nvPr>
            <p:ph type="sldNum" sz="quarter" idx="12"/>
          </p:nvPr>
        </p:nvSpPr>
        <p:spPr/>
        <p:txBody>
          <a:bodyPr/>
          <a:lstStyle/>
          <a:p>
            <a:fld id="{600857A6-B069-5747-8C2C-4237D03FF20B}" type="slidenum">
              <a:rPr lang="en-US" smtClean="0"/>
              <a:t>109</a:t>
            </a:fld>
            <a:endParaRPr lang="en-US"/>
          </a:p>
        </p:txBody>
      </p:sp>
    </p:spTree>
    <p:extLst>
      <p:ext uri="{BB962C8B-B14F-4D97-AF65-F5344CB8AC3E}">
        <p14:creationId xmlns:p14="http://schemas.microsoft.com/office/powerpoint/2010/main" val="83682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0"/>
            <a:ext cx="8906493" cy="1762298"/>
          </a:xfrm>
        </p:spPr>
        <p:txBody>
          <a:bodyPr>
            <a:normAutofit/>
          </a:bodyPr>
          <a:lstStyle/>
          <a:p>
            <a:pPr algn="ctr"/>
            <a:r>
              <a:rPr lang="en-US" b="1" dirty="0">
                <a:solidFill>
                  <a:srgbClr val="FFFF00"/>
                </a:solidFill>
              </a:rPr>
              <a:t>Office </a:t>
            </a:r>
            <a:r>
              <a:rPr lang="en-US" b="1" dirty="0">
                <a:solidFill>
                  <a:schemeClr val="bg1"/>
                </a:solidFill>
              </a:rPr>
              <a:t>“</a:t>
            </a:r>
            <a:r>
              <a:rPr lang="en-US" b="1" dirty="0">
                <a:solidFill>
                  <a:srgbClr val="FFFF00"/>
                </a:solidFill>
              </a:rPr>
              <a:t>Hours</a:t>
            </a:r>
            <a:r>
              <a:rPr lang="en-US" b="1" dirty="0">
                <a:solidFill>
                  <a:schemeClr val="bg1"/>
                </a:solidFill>
              </a:rPr>
              <a:t>”</a:t>
            </a:r>
            <a:r>
              <a:rPr lang="en-US" b="1" dirty="0">
                <a:solidFill>
                  <a:srgbClr val="FF0000"/>
                </a:solidFill>
              </a:rPr>
              <a:t>:</a:t>
            </a:r>
            <a:r>
              <a:rPr lang="en-US" b="1" dirty="0">
                <a:solidFill>
                  <a:srgbClr val="FFFF00"/>
                </a:solidFill>
              </a:rPr>
              <a:t> </a:t>
            </a:r>
            <a:r>
              <a:rPr lang="en-US" b="1" dirty="0">
                <a:solidFill>
                  <a:schemeClr val="bg1"/>
                </a:solidFill>
              </a:rPr>
              <a:t>Ideally Fridays before or  after class but </a:t>
            </a:r>
            <a:r>
              <a:rPr lang="en-US" b="1" dirty="0">
                <a:solidFill>
                  <a:srgbClr val="FFFF00"/>
                </a:solidFill>
              </a:rPr>
              <a:t>am flexible</a:t>
            </a:r>
            <a:r>
              <a:rPr lang="mr-IN" b="1" dirty="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37507" y="2028305"/>
            <a:ext cx="8740238" cy="4463012"/>
          </a:xfrm>
        </p:spPr>
        <p:txBody>
          <a:bodyPr>
            <a:normAutofit/>
          </a:bodyPr>
          <a:lstStyle/>
          <a:p>
            <a:pPr marL="0" indent="0">
              <a:lnSpc>
                <a:spcPct val="100000"/>
              </a:lnSpc>
              <a:buNone/>
            </a:pPr>
            <a:r>
              <a:rPr lang="en-US" sz="3600" dirty="0">
                <a:solidFill>
                  <a:srgbClr val="CCFFCC"/>
                </a:solidFill>
              </a:rPr>
              <a:t>Email</a:t>
            </a:r>
            <a:r>
              <a:rPr lang="en-US" sz="3600" dirty="0">
                <a:solidFill>
                  <a:schemeClr val="bg1"/>
                </a:solidFill>
              </a:rPr>
              <a:t> me : </a:t>
            </a:r>
            <a:r>
              <a:rPr lang="en-US" sz="3600" dirty="0" err="1">
                <a:solidFill>
                  <a:schemeClr val="bg1"/>
                </a:solidFill>
              </a:rPr>
              <a:t>jon.festinger@ubc.ca</a:t>
            </a:r>
            <a:endParaRPr lang="en-US" sz="3600" dirty="0">
              <a:solidFill>
                <a:schemeClr val="bg1"/>
              </a:solidFill>
            </a:endParaRPr>
          </a:p>
          <a:p>
            <a:pPr marL="0" indent="0">
              <a:lnSpc>
                <a:spcPct val="100000"/>
              </a:lnSpc>
              <a:buNone/>
            </a:pPr>
            <a:r>
              <a:rPr lang="en-US" sz="3600" dirty="0">
                <a:solidFill>
                  <a:srgbClr val="CCFFCC"/>
                </a:solidFill>
              </a:rPr>
              <a:t>Skype</a:t>
            </a:r>
            <a:r>
              <a:rPr lang="en-US" sz="3600" dirty="0">
                <a:solidFill>
                  <a:schemeClr val="bg1"/>
                </a:solidFill>
              </a:rPr>
              <a:t>: </a:t>
            </a:r>
            <a:r>
              <a:rPr lang="en-US" sz="3600" dirty="0" err="1">
                <a:solidFill>
                  <a:schemeClr val="bg1"/>
                </a:solidFill>
              </a:rPr>
              <a:t>jon.festinger</a:t>
            </a:r>
            <a:endParaRPr lang="en-US" sz="3600" dirty="0">
              <a:solidFill>
                <a:schemeClr val="bg1"/>
              </a:solidFill>
            </a:endParaRPr>
          </a:p>
          <a:p>
            <a:pPr marL="0" indent="0">
              <a:lnSpc>
                <a:spcPct val="100000"/>
              </a:lnSpc>
              <a:buNone/>
            </a:pPr>
            <a:r>
              <a:rPr lang="en-US" sz="3600" dirty="0">
                <a:solidFill>
                  <a:srgbClr val="CCFFCC"/>
                </a:solidFill>
              </a:rPr>
              <a:t>Phone</a:t>
            </a:r>
            <a:r>
              <a:rPr lang="en-US" sz="3600" dirty="0">
                <a:solidFill>
                  <a:schemeClr val="bg1"/>
                </a:solidFill>
              </a:rPr>
              <a:t>: </a:t>
            </a:r>
          </a:p>
          <a:p>
            <a:pPr marL="0" indent="0">
              <a:lnSpc>
                <a:spcPct val="100000"/>
              </a:lnSpc>
              <a:buNone/>
            </a:pPr>
            <a:r>
              <a:rPr lang="en-US" sz="3600" dirty="0">
                <a:solidFill>
                  <a:schemeClr val="bg1"/>
                </a:solidFill>
              </a:rPr>
              <a:t>o. 604-568-9192</a:t>
            </a:r>
          </a:p>
          <a:p>
            <a:pPr marL="0" indent="0">
              <a:lnSpc>
                <a:spcPct val="100000"/>
              </a:lnSpc>
              <a:buNone/>
            </a:pPr>
            <a:r>
              <a:rPr lang="en-US" sz="3600" dirty="0">
                <a:solidFill>
                  <a:schemeClr val="bg1"/>
                </a:solidFill>
              </a:rPr>
              <a:t>c. 604-837-6426</a:t>
            </a:r>
          </a:p>
          <a:p>
            <a:pPr marL="0" indent="0">
              <a:buNone/>
            </a:pPr>
            <a:endParaRPr lang="en-US" sz="4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20" y="4286992"/>
            <a:ext cx="4022680" cy="1567458"/>
          </a:xfrm>
          <a:prstGeom prst="rect">
            <a:avLst/>
          </a:prstGeom>
        </p:spPr>
      </p:pic>
    </p:spTree>
    <p:extLst>
      <p:ext uri="{BB962C8B-B14F-4D97-AF65-F5344CB8AC3E}">
        <p14:creationId xmlns:p14="http://schemas.microsoft.com/office/powerpoint/2010/main" val="2586382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5400" b="1" dirty="0">
                <a:solidFill>
                  <a:srgbClr val="FFFF00"/>
                </a:solidFill>
              </a:rPr>
              <a:t>Patents</a:t>
            </a:r>
          </a:p>
        </p:txBody>
      </p:sp>
      <p:sp>
        <p:nvSpPr>
          <p:cNvPr id="2" name="Content Placeholder 1"/>
          <p:cNvSpPr>
            <a:spLocks noGrp="1"/>
          </p:cNvSpPr>
          <p:nvPr>
            <p:ph idx="1"/>
          </p:nvPr>
        </p:nvSpPr>
        <p:spPr>
          <a:xfrm>
            <a:off x="457200" y="1966823"/>
            <a:ext cx="8229600" cy="3782720"/>
          </a:xfrm>
        </p:spPr>
        <p:txBody>
          <a:bodyPr>
            <a:normAutofit/>
          </a:bodyPr>
          <a:lstStyle/>
          <a:p>
            <a:pPr marL="0" indent="0">
              <a:lnSpc>
                <a:spcPct val="100000"/>
              </a:lnSpc>
              <a:buNone/>
            </a:pPr>
            <a:r>
              <a:rPr lang="en-US" sz="4000" b="1" dirty="0">
                <a:solidFill>
                  <a:srgbClr val="FFFF00"/>
                </a:solidFill>
              </a:rPr>
              <a:t>Obviousness</a:t>
            </a:r>
          </a:p>
          <a:p>
            <a:pPr>
              <a:lnSpc>
                <a:spcPct val="100000"/>
              </a:lnSpc>
            </a:pPr>
            <a:r>
              <a:rPr lang="en-US" sz="4000" dirty="0">
                <a:solidFill>
                  <a:schemeClr val="bg1"/>
                </a:solidFill>
              </a:rPr>
              <a:t>Policy reason behind this requirement?</a:t>
            </a:r>
          </a:p>
          <a:p>
            <a:pPr>
              <a:lnSpc>
                <a:spcPct val="100000"/>
              </a:lnSpc>
            </a:pPr>
            <a:r>
              <a:rPr lang="en-US" sz="4000" dirty="0">
                <a:solidFill>
                  <a:schemeClr val="bg1"/>
                </a:solidFill>
              </a:rPr>
              <a:t>See s. 28.3</a:t>
            </a:r>
          </a:p>
        </p:txBody>
      </p:sp>
      <p:sp>
        <p:nvSpPr>
          <p:cNvPr id="4" name="Slide Number Placeholder 3"/>
          <p:cNvSpPr>
            <a:spLocks noGrp="1"/>
          </p:cNvSpPr>
          <p:nvPr>
            <p:ph type="sldNum" sz="quarter" idx="12"/>
          </p:nvPr>
        </p:nvSpPr>
        <p:spPr/>
        <p:txBody>
          <a:bodyPr/>
          <a:lstStyle/>
          <a:p>
            <a:fld id="{600857A6-B069-5747-8C2C-4237D03FF20B}" type="slidenum">
              <a:rPr lang="en-US" smtClean="0"/>
              <a:t>110</a:t>
            </a:fld>
            <a:endParaRPr lang="en-US"/>
          </a:p>
        </p:txBody>
      </p:sp>
    </p:spTree>
    <p:extLst>
      <p:ext uri="{BB962C8B-B14F-4D97-AF65-F5344CB8AC3E}">
        <p14:creationId xmlns:p14="http://schemas.microsoft.com/office/powerpoint/2010/main" val="21389340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396"/>
            <a:ext cx="8229600" cy="1130061"/>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2800" b="1" dirty="0">
                <a:solidFill>
                  <a:srgbClr val="FFFF00"/>
                </a:solidFill>
              </a:rPr>
              <a:t>Obviousness</a:t>
            </a:r>
          </a:p>
          <a:p>
            <a:pPr>
              <a:lnSpc>
                <a:spcPct val="100000"/>
              </a:lnSpc>
            </a:pPr>
            <a:r>
              <a:rPr lang="en-US" sz="2800" dirty="0">
                <a:solidFill>
                  <a:schemeClr val="bg1"/>
                </a:solidFill>
              </a:rPr>
              <a:t>Who is the </a:t>
            </a:r>
            <a:r>
              <a:rPr lang="en-US" sz="2800" dirty="0">
                <a:solidFill>
                  <a:srgbClr val="FFFF00"/>
                </a:solidFill>
              </a:rPr>
              <a:t>“</a:t>
            </a:r>
            <a:r>
              <a:rPr lang="en-US" sz="2800" dirty="0">
                <a:solidFill>
                  <a:srgbClr val="FF0000"/>
                </a:solidFill>
              </a:rPr>
              <a:t>Test Person</a:t>
            </a:r>
            <a:r>
              <a:rPr lang="en-US" sz="2800" dirty="0">
                <a:solidFill>
                  <a:srgbClr val="FFFF00"/>
                </a:solidFill>
              </a:rPr>
              <a:t>”</a:t>
            </a:r>
            <a:r>
              <a:rPr lang="en-US" sz="2800" dirty="0">
                <a:solidFill>
                  <a:schemeClr val="bg1"/>
                </a:solidFill>
              </a:rPr>
              <a:t>?</a:t>
            </a:r>
          </a:p>
          <a:p>
            <a:pPr>
              <a:lnSpc>
                <a:spcPct val="100000"/>
              </a:lnSpc>
              <a:buFont typeface="Courier New" panose="02070309020205020404" pitchFamily="49" charset="0"/>
              <a:buChar char="o"/>
            </a:pPr>
            <a:r>
              <a:rPr lang="en-US" sz="2800" dirty="0">
                <a:solidFill>
                  <a:srgbClr val="FFFF00"/>
                </a:solidFill>
              </a:rPr>
              <a:t>Unimaginative skilled technician</a:t>
            </a:r>
          </a:p>
          <a:p>
            <a:pPr>
              <a:lnSpc>
                <a:spcPct val="100000"/>
              </a:lnSpc>
            </a:pPr>
            <a:r>
              <a:rPr lang="en-US" sz="2800" dirty="0">
                <a:solidFill>
                  <a:srgbClr val="FF0000"/>
                </a:solidFill>
              </a:rPr>
              <a:t>Question to ask</a:t>
            </a:r>
            <a:r>
              <a:rPr lang="en-US" sz="2800" dirty="0">
                <a:solidFill>
                  <a:schemeClr val="bg1"/>
                </a:solidFill>
              </a:rPr>
              <a:t>:</a:t>
            </a:r>
          </a:p>
          <a:p>
            <a:pPr>
              <a:lnSpc>
                <a:spcPct val="100000"/>
              </a:lnSpc>
              <a:buFont typeface="Courier New" panose="02070309020205020404" pitchFamily="49" charset="0"/>
              <a:buChar char="o"/>
            </a:pPr>
            <a:r>
              <a:rPr lang="en-US" sz="2800" dirty="0">
                <a:solidFill>
                  <a:schemeClr val="bg1"/>
                </a:solidFill>
              </a:rPr>
              <a:t>Would the </a:t>
            </a:r>
            <a:r>
              <a:rPr lang="en-US" sz="2800" dirty="0">
                <a:solidFill>
                  <a:srgbClr val="FFFF00"/>
                </a:solidFill>
              </a:rPr>
              <a:t>person skilled in the relevant art and science</a:t>
            </a:r>
            <a:r>
              <a:rPr lang="en-US" sz="2800" dirty="0">
                <a:solidFill>
                  <a:schemeClr val="bg1"/>
                </a:solidFill>
              </a:rPr>
              <a:t>, based on their skill and knowledge </a:t>
            </a:r>
            <a:r>
              <a:rPr lang="en-US" sz="2800" dirty="0">
                <a:solidFill>
                  <a:srgbClr val="FF0000"/>
                </a:solidFill>
              </a:rPr>
              <a:t>but without a scintilla of imagination</a:t>
            </a:r>
            <a:r>
              <a:rPr lang="en-US" sz="2800" dirty="0">
                <a:solidFill>
                  <a:schemeClr val="bg1"/>
                </a:solidFill>
              </a:rPr>
              <a:t>, </a:t>
            </a:r>
            <a:r>
              <a:rPr lang="en-US" sz="2800" dirty="0">
                <a:solidFill>
                  <a:srgbClr val="FFFF00"/>
                </a:solidFill>
              </a:rPr>
              <a:t>have been led to this invention</a:t>
            </a:r>
            <a:r>
              <a:rPr lang="en-US" sz="2800" dirty="0">
                <a:solidFill>
                  <a:schemeClr val="bg1"/>
                </a:solidFill>
              </a:rPr>
              <a:t>?</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111</a:t>
            </a:fld>
            <a:endParaRPr lang="en-US"/>
          </a:p>
        </p:txBody>
      </p:sp>
    </p:spTree>
    <p:extLst>
      <p:ext uri="{BB962C8B-B14F-4D97-AF65-F5344CB8AC3E}">
        <p14:creationId xmlns:p14="http://schemas.microsoft.com/office/powerpoint/2010/main" val="9085054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1121"/>
            <a:ext cx="8229600" cy="1143000"/>
          </a:xfrm>
        </p:spPr>
        <p:txBody>
          <a:bodyPr>
            <a:normAutofit/>
          </a:bodyPr>
          <a:lstStyle/>
          <a:p>
            <a:r>
              <a:rPr lang="en-US" sz="4800" b="1" dirty="0">
                <a:solidFill>
                  <a:srgbClr val="FFFF00"/>
                </a:solidFill>
              </a:rPr>
              <a:t>Patents</a:t>
            </a:r>
          </a:p>
        </p:txBody>
      </p:sp>
      <p:sp>
        <p:nvSpPr>
          <p:cNvPr id="2" name="Content Placeholder 1"/>
          <p:cNvSpPr>
            <a:spLocks noGrp="1"/>
          </p:cNvSpPr>
          <p:nvPr>
            <p:ph idx="1"/>
          </p:nvPr>
        </p:nvSpPr>
        <p:spPr>
          <a:xfrm>
            <a:off x="457200" y="1613139"/>
            <a:ext cx="8229600" cy="4136403"/>
          </a:xfrm>
        </p:spPr>
        <p:txBody>
          <a:bodyPr>
            <a:normAutofit/>
          </a:bodyPr>
          <a:lstStyle/>
          <a:p>
            <a:pPr marL="0" indent="0">
              <a:lnSpc>
                <a:spcPct val="100000"/>
              </a:lnSpc>
              <a:buNone/>
            </a:pPr>
            <a:r>
              <a:rPr lang="en-US" sz="3600" b="1" dirty="0">
                <a:solidFill>
                  <a:srgbClr val="92D050"/>
                </a:solidFill>
              </a:rPr>
              <a:t>Novelty</a:t>
            </a:r>
            <a:r>
              <a:rPr lang="en-US" sz="3600" b="1" dirty="0">
                <a:solidFill>
                  <a:schemeClr val="bg1"/>
                </a:solidFill>
              </a:rPr>
              <a:t> and </a:t>
            </a:r>
            <a:r>
              <a:rPr lang="en-US" sz="3600" b="1" dirty="0">
                <a:solidFill>
                  <a:srgbClr val="FFFF00"/>
                </a:solidFill>
              </a:rPr>
              <a:t>obviousness</a:t>
            </a:r>
            <a:r>
              <a:rPr lang="en-US" sz="3600" b="1" dirty="0">
                <a:solidFill>
                  <a:schemeClr val="bg1"/>
                </a:solidFill>
              </a:rPr>
              <a:t>, </a:t>
            </a:r>
            <a:r>
              <a:rPr lang="en-US" sz="3600" b="1" dirty="0">
                <a:solidFill>
                  <a:srgbClr val="FF0000"/>
                </a:solidFill>
              </a:rPr>
              <a:t>distinguished</a:t>
            </a:r>
          </a:p>
          <a:p>
            <a:pPr>
              <a:lnSpc>
                <a:spcPct val="100000"/>
              </a:lnSpc>
            </a:pPr>
            <a:r>
              <a:rPr lang="en-US" sz="3600" dirty="0">
                <a:solidFill>
                  <a:srgbClr val="92D050"/>
                </a:solidFill>
              </a:rPr>
              <a:t>Novelty</a:t>
            </a:r>
            <a:r>
              <a:rPr lang="en-US" sz="3600" dirty="0">
                <a:solidFill>
                  <a:schemeClr val="bg1"/>
                </a:solidFill>
              </a:rPr>
              <a:t>: Can’t “mosaic”</a:t>
            </a:r>
          </a:p>
          <a:p>
            <a:pPr>
              <a:lnSpc>
                <a:spcPct val="100000"/>
              </a:lnSpc>
            </a:pPr>
            <a:r>
              <a:rPr lang="en-US" sz="3600" dirty="0">
                <a:solidFill>
                  <a:srgbClr val="FFFF00"/>
                </a:solidFill>
              </a:rPr>
              <a:t>Obviousness</a:t>
            </a:r>
            <a:r>
              <a:rPr lang="en-US" sz="3600" dirty="0">
                <a:solidFill>
                  <a:schemeClr val="bg1"/>
                </a:solidFill>
              </a:rPr>
              <a:t>: </a:t>
            </a:r>
            <a:r>
              <a:rPr lang="en-US" sz="3600" dirty="0">
                <a:solidFill>
                  <a:srgbClr val="FFFF00"/>
                </a:solidFill>
              </a:rPr>
              <a:t>Could the unimaginative skilled person have taken all of the pieces </a:t>
            </a:r>
            <a:r>
              <a:rPr lang="en-US" sz="3600" dirty="0">
                <a:solidFill>
                  <a:srgbClr val="FF0000"/>
                </a:solidFill>
              </a:rPr>
              <a:t>and</a:t>
            </a:r>
            <a:r>
              <a:rPr lang="en-US" sz="3600" dirty="0">
                <a:solidFill>
                  <a:schemeClr val="bg1"/>
                </a:solidFill>
              </a:rPr>
              <a:t>, using reasonable deduction, have </a:t>
            </a:r>
            <a:r>
              <a:rPr lang="en-US" sz="3600" dirty="0">
                <a:solidFill>
                  <a:srgbClr val="FFFF00"/>
                </a:solidFill>
              </a:rPr>
              <a:t>arrived at this invention</a:t>
            </a:r>
            <a:r>
              <a:rPr lang="en-US" sz="3600" dirty="0">
                <a:solidFill>
                  <a:schemeClr val="bg1"/>
                </a:solidFill>
              </a:rPr>
              <a:t>?</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112</a:t>
            </a:fld>
            <a:endParaRPr lang="en-US"/>
          </a:p>
        </p:txBody>
      </p:sp>
    </p:spTree>
    <p:extLst>
      <p:ext uri="{BB962C8B-B14F-4D97-AF65-F5344CB8AC3E}">
        <p14:creationId xmlns:p14="http://schemas.microsoft.com/office/powerpoint/2010/main" val="36039990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1121"/>
            <a:ext cx="8229600" cy="743279"/>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457200" y="1034716"/>
            <a:ext cx="8566484" cy="4896851"/>
          </a:xfrm>
        </p:spPr>
        <p:txBody>
          <a:bodyPr>
            <a:normAutofit/>
          </a:bodyPr>
          <a:lstStyle/>
          <a:p>
            <a:pPr marL="0" indent="0">
              <a:lnSpc>
                <a:spcPct val="100000"/>
              </a:lnSpc>
              <a:buNone/>
            </a:pPr>
            <a:r>
              <a:rPr lang="en-US" sz="3200" i="1" dirty="0" err="1">
                <a:solidFill>
                  <a:srgbClr val="00B0F0"/>
                </a:solidFill>
              </a:rPr>
              <a:t>Apotex</a:t>
            </a:r>
            <a:r>
              <a:rPr lang="en-US" sz="3200" i="1" dirty="0">
                <a:solidFill>
                  <a:srgbClr val="00B0F0"/>
                </a:solidFill>
              </a:rPr>
              <a:t> v. </a:t>
            </a:r>
            <a:r>
              <a:rPr lang="en-US" sz="3200" i="1" dirty="0" err="1">
                <a:solidFill>
                  <a:srgbClr val="00B0F0"/>
                </a:solidFill>
              </a:rPr>
              <a:t>Sanofi-Synthelabo</a:t>
            </a:r>
            <a:r>
              <a:rPr lang="en-US" sz="3200" i="1" dirty="0">
                <a:solidFill>
                  <a:srgbClr val="00B0F0"/>
                </a:solidFill>
              </a:rPr>
              <a:t> </a:t>
            </a:r>
            <a:r>
              <a:rPr lang="en-US" sz="3200" dirty="0">
                <a:solidFill>
                  <a:schemeClr val="bg1"/>
                </a:solidFill>
              </a:rPr>
              <a:t>(2008, SCC)</a:t>
            </a:r>
          </a:p>
          <a:p>
            <a:pPr>
              <a:lnSpc>
                <a:spcPct val="100000"/>
              </a:lnSpc>
            </a:pPr>
            <a:r>
              <a:rPr lang="en-US" sz="3200" dirty="0">
                <a:solidFill>
                  <a:srgbClr val="FFFF00"/>
                </a:solidFill>
              </a:rPr>
              <a:t>Refinement of the test </a:t>
            </a:r>
            <a:r>
              <a:rPr lang="en-US" sz="3200" dirty="0">
                <a:solidFill>
                  <a:schemeClr val="bg1"/>
                </a:solidFill>
              </a:rPr>
              <a:t>for obviousness to </a:t>
            </a:r>
            <a:r>
              <a:rPr lang="en-US" sz="3200" i="1" dirty="0">
                <a:solidFill>
                  <a:srgbClr val="FF0000"/>
                </a:solidFill>
              </a:rPr>
              <a:t>obvious to try</a:t>
            </a:r>
            <a:endParaRPr lang="en-US" sz="3200" dirty="0">
              <a:solidFill>
                <a:schemeClr val="bg1"/>
              </a:solidFill>
            </a:endParaRPr>
          </a:p>
          <a:p>
            <a:pPr lvl="1">
              <a:lnSpc>
                <a:spcPct val="100000"/>
              </a:lnSpc>
              <a:buFont typeface="Courier New" panose="02070309020205020404" pitchFamily="49" charset="0"/>
              <a:buChar char="o"/>
            </a:pPr>
            <a:r>
              <a:rPr lang="en-US" sz="3200" dirty="0">
                <a:solidFill>
                  <a:schemeClr val="bg1"/>
                </a:solidFill>
              </a:rPr>
              <a:t>Was the invention “</a:t>
            </a:r>
            <a:r>
              <a:rPr lang="en-US" sz="3200" dirty="0">
                <a:solidFill>
                  <a:srgbClr val="FFFF00"/>
                </a:solidFill>
              </a:rPr>
              <a:t>obvious to try</a:t>
            </a:r>
            <a:r>
              <a:rPr lang="en-US" sz="3200" dirty="0">
                <a:solidFill>
                  <a:schemeClr val="bg1"/>
                </a:solidFill>
              </a:rPr>
              <a:t>”</a:t>
            </a:r>
            <a:r>
              <a:rPr lang="en-US" sz="3200" dirty="0">
                <a:solidFill>
                  <a:srgbClr val="FF0000"/>
                </a:solidFill>
              </a:rPr>
              <a:t>? </a:t>
            </a:r>
          </a:p>
          <a:p>
            <a:pPr lvl="1">
              <a:lnSpc>
                <a:spcPct val="100000"/>
              </a:lnSpc>
              <a:buFont typeface="Courier New" panose="02070309020205020404" pitchFamily="49" charset="0"/>
              <a:buChar char="o"/>
            </a:pPr>
            <a:r>
              <a:rPr lang="en-CA" sz="3200" dirty="0">
                <a:solidFill>
                  <a:schemeClr val="bg1"/>
                </a:solidFill>
              </a:rPr>
              <a:t>For a finding that an invention was “obvious to try”, </a:t>
            </a:r>
            <a:r>
              <a:rPr lang="en-CA" sz="3200" dirty="0">
                <a:solidFill>
                  <a:srgbClr val="FFFF00"/>
                </a:solidFill>
              </a:rPr>
              <a:t>there must be evidence to convince a judge on a balance of probabilities that it was more or less self-evident to try </a:t>
            </a:r>
            <a:r>
              <a:rPr lang="en-CA" sz="3200" dirty="0">
                <a:solidFill>
                  <a:schemeClr val="bg1"/>
                </a:solidFill>
              </a:rPr>
              <a:t>and obtain the invention (</a:t>
            </a:r>
            <a:r>
              <a:rPr lang="en-CA" sz="3200" dirty="0" err="1">
                <a:solidFill>
                  <a:schemeClr val="bg1"/>
                </a:solidFill>
              </a:rPr>
              <a:t>para</a:t>
            </a:r>
            <a:r>
              <a:rPr lang="en-CA" sz="3200" dirty="0">
                <a:solidFill>
                  <a:schemeClr val="bg1"/>
                </a:solidFill>
              </a:rPr>
              <a:t>. 66).</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113</a:t>
            </a:fld>
            <a:endParaRPr lang="en-US"/>
          </a:p>
        </p:txBody>
      </p:sp>
    </p:spTree>
    <p:extLst>
      <p:ext uri="{BB962C8B-B14F-4D97-AF65-F5344CB8AC3E}">
        <p14:creationId xmlns:p14="http://schemas.microsoft.com/office/powerpoint/2010/main" val="22857305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0551" y="86265"/>
            <a:ext cx="8376249" cy="741872"/>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310551" y="828137"/>
            <a:ext cx="8729931" cy="5193101"/>
          </a:xfrm>
        </p:spPr>
        <p:txBody>
          <a:bodyPr>
            <a:noAutofit/>
          </a:bodyPr>
          <a:lstStyle/>
          <a:p>
            <a:pPr marL="0" indent="0">
              <a:lnSpc>
                <a:spcPct val="100000"/>
              </a:lnSpc>
              <a:buNone/>
            </a:pPr>
            <a:r>
              <a:rPr lang="en-US" sz="2400" b="1" dirty="0">
                <a:solidFill>
                  <a:srgbClr val="FF0000"/>
                </a:solidFill>
              </a:rPr>
              <a:t>Obviousness inquiry </a:t>
            </a:r>
            <a:r>
              <a:rPr lang="en-US" sz="2400" dirty="0">
                <a:solidFill>
                  <a:schemeClr val="bg1"/>
                </a:solidFill>
              </a:rPr>
              <a:t>(</a:t>
            </a:r>
            <a:r>
              <a:rPr lang="en-US" sz="2400" dirty="0" err="1">
                <a:solidFill>
                  <a:schemeClr val="bg1"/>
                </a:solidFill>
              </a:rPr>
              <a:t>para</a:t>
            </a:r>
            <a:r>
              <a:rPr lang="en-US" sz="2400" dirty="0">
                <a:solidFill>
                  <a:schemeClr val="bg1"/>
                </a:solidFill>
              </a:rPr>
              <a:t>. 67, </a:t>
            </a:r>
            <a:r>
              <a:rPr lang="en-US" sz="2400" i="1" dirty="0" err="1">
                <a:solidFill>
                  <a:srgbClr val="00B0F0"/>
                </a:solidFill>
              </a:rPr>
              <a:t>Apotex</a:t>
            </a:r>
            <a:r>
              <a:rPr lang="en-US" sz="2400" i="1" dirty="0">
                <a:solidFill>
                  <a:schemeClr val="bg1"/>
                </a:solidFill>
              </a:rPr>
              <a:t>)</a:t>
            </a:r>
            <a:r>
              <a:rPr lang="en-US" sz="2400" dirty="0">
                <a:solidFill>
                  <a:schemeClr val="bg1"/>
                </a:solidFill>
              </a:rPr>
              <a:t>:</a:t>
            </a:r>
          </a:p>
          <a:p>
            <a:pPr marL="457200" indent="-457200">
              <a:lnSpc>
                <a:spcPct val="100000"/>
              </a:lnSpc>
              <a:buFont typeface="+mj-lt"/>
              <a:buAutoNum type="arabicPeriod"/>
            </a:pPr>
            <a:r>
              <a:rPr lang="en-US" sz="2400" dirty="0">
                <a:solidFill>
                  <a:schemeClr val="bg1"/>
                </a:solidFill>
              </a:rPr>
              <a:t>(a) Identify the notional ‘</a:t>
            </a:r>
            <a:r>
              <a:rPr lang="en-US" sz="2400" dirty="0">
                <a:solidFill>
                  <a:srgbClr val="FFFF00"/>
                </a:solidFill>
              </a:rPr>
              <a:t>person skilled in the art</a:t>
            </a:r>
            <a:r>
              <a:rPr lang="en-US" sz="2400" dirty="0">
                <a:solidFill>
                  <a:schemeClr val="bg1"/>
                </a:solidFill>
              </a:rPr>
              <a:t>’</a:t>
            </a:r>
          </a:p>
          <a:p>
            <a:pPr marL="0" indent="0">
              <a:lnSpc>
                <a:spcPct val="100000"/>
              </a:lnSpc>
              <a:buNone/>
            </a:pPr>
            <a:r>
              <a:rPr lang="en-US" sz="2400" dirty="0">
                <a:solidFill>
                  <a:schemeClr val="bg1"/>
                </a:solidFill>
              </a:rPr>
              <a:t>       (b) Identify the </a:t>
            </a:r>
            <a:r>
              <a:rPr lang="en-US" sz="2400" dirty="0">
                <a:solidFill>
                  <a:srgbClr val="FFFF00"/>
                </a:solidFill>
              </a:rPr>
              <a:t>relevant common general knowledge </a:t>
            </a:r>
            <a:r>
              <a:rPr lang="en-US" sz="2400" dirty="0">
                <a:solidFill>
                  <a:schemeClr val="bg1"/>
                </a:solidFill>
              </a:rPr>
              <a:t>of that   person</a:t>
            </a:r>
          </a:p>
          <a:p>
            <a:pPr marL="457200" indent="-457200">
              <a:lnSpc>
                <a:spcPct val="100000"/>
              </a:lnSpc>
              <a:buFont typeface="+mj-lt"/>
              <a:buAutoNum type="arabicPeriod" startAt="2"/>
            </a:pPr>
            <a:r>
              <a:rPr lang="en-US" sz="2400" dirty="0">
                <a:solidFill>
                  <a:schemeClr val="bg1"/>
                </a:solidFill>
              </a:rPr>
              <a:t>Identify the </a:t>
            </a:r>
            <a:r>
              <a:rPr lang="en-US" sz="2400" dirty="0">
                <a:solidFill>
                  <a:srgbClr val="FFFF00"/>
                </a:solidFill>
              </a:rPr>
              <a:t>inventive concept</a:t>
            </a:r>
            <a:r>
              <a:rPr lang="en-US" sz="2400" dirty="0">
                <a:solidFill>
                  <a:schemeClr val="bg1"/>
                </a:solidFill>
              </a:rPr>
              <a:t> of the claim in question or construe it</a:t>
            </a:r>
          </a:p>
          <a:p>
            <a:pPr marL="457200" indent="-457200">
              <a:lnSpc>
                <a:spcPct val="100000"/>
              </a:lnSpc>
              <a:buFont typeface="+mj-lt"/>
              <a:buAutoNum type="arabicPeriod" startAt="2"/>
            </a:pPr>
            <a:r>
              <a:rPr lang="en-US" sz="2400" dirty="0">
                <a:solidFill>
                  <a:srgbClr val="FF0000"/>
                </a:solidFill>
              </a:rPr>
              <a:t> Identify </a:t>
            </a:r>
            <a:r>
              <a:rPr lang="en-US" sz="2400" dirty="0">
                <a:solidFill>
                  <a:schemeClr val="bg1"/>
                </a:solidFill>
              </a:rPr>
              <a:t>what, if any, </a:t>
            </a:r>
            <a:r>
              <a:rPr lang="en-US" sz="2400" dirty="0">
                <a:solidFill>
                  <a:srgbClr val="FFFF00"/>
                </a:solidFill>
              </a:rPr>
              <a:t>differences between the matter cited as forming part of the ‘state of the art’ and the inventive concept of the claim as construed</a:t>
            </a:r>
          </a:p>
          <a:p>
            <a:pPr marL="457200" indent="-457200">
              <a:lnSpc>
                <a:spcPct val="100000"/>
              </a:lnSpc>
              <a:buFont typeface="+mj-lt"/>
              <a:buAutoNum type="arabicPeriod" startAt="2"/>
            </a:pPr>
            <a:r>
              <a:rPr lang="en-CA" sz="2400" dirty="0">
                <a:solidFill>
                  <a:schemeClr val="bg1"/>
                </a:solidFill>
              </a:rPr>
              <a:t>Viewed without any knowledge of the alleged invention as claimed, </a:t>
            </a:r>
            <a:r>
              <a:rPr lang="en-CA" sz="2400" dirty="0">
                <a:solidFill>
                  <a:srgbClr val="FF0000"/>
                </a:solidFill>
              </a:rPr>
              <a:t>do those differences constitute steps which would have been obvious to the person skilled </a:t>
            </a:r>
            <a:r>
              <a:rPr lang="en-CA" sz="2400" dirty="0">
                <a:solidFill>
                  <a:schemeClr val="bg1"/>
                </a:solidFill>
              </a:rPr>
              <a:t>in the art or do they require any degree of invention? </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114</a:t>
            </a:fld>
            <a:endParaRPr lang="en-US"/>
          </a:p>
        </p:txBody>
      </p:sp>
    </p:spTree>
    <p:extLst>
      <p:ext uri="{BB962C8B-B14F-4D97-AF65-F5344CB8AC3E}">
        <p14:creationId xmlns:p14="http://schemas.microsoft.com/office/powerpoint/2010/main" val="31442829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196"/>
            <a:ext cx="8229600" cy="833819"/>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940015"/>
            <a:ext cx="8602579" cy="4809528"/>
          </a:xfrm>
        </p:spPr>
        <p:txBody>
          <a:bodyPr>
            <a:normAutofit/>
          </a:bodyPr>
          <a:lstStyle/>
          <a:p>
            <a:pPr marL="0" indent="0">
              <a:lnSpc>
                <a:spcPct val="100000"/>
              </a:lnSpc>
              <a:buNone/>
            </a:pPr>
            <a:r>
              <a:rPr lang="en-US" sz="2800" b="1" dirty="0">
                <a:solidFill>
                  <a:srgbClr val="FF0000"/>
                </a:solidFill>
              </a:rPr>
              <a:t>Obvious to try factors</a:t>
            </a:r>
            <a:r>
              <a:rPr lang="en-US" sz="2800" b="1" dirty="0">
                <a:solidFill>
                  <a:schemeClr val="bg1"/>
                </a:solidFill>
              </a:rPr>
              <a:t>:</a:t>
            </a:r>
          </a:p>
          <a:p>
            <a:pPr marL="914400" lvl="1" indent="-457200">
              <a:lnSpc>
                <a:spcPct val="100000"/>
              </a:lnSpc>
              <a:buFont typeface="+mj-lt"/>
              <a:buAutoNum type="arabicPeriod"/>
            </a:pPr>
            <a:r>
              <a:rPr lang="en-CA" sz="2800" dirty="0">
                <a:solidFill>
                  <a:srgbClr val="FFFF00"/>
                </a:solidFill>
              </a:rPr>
              <a:t>Is it more or less self-evident that what is being tried ought to work</a:t>
            </a:r>
            <a:r>
              <a:rPr lang="en-CA" sz="2800" dirty="0">
                <a:solidFill>
                  <a:srgbClr val="FF0000"/>
                </a:solidFill>
              </a:rPr>
              <a:t>?</a:t>
            </a:r>
            <a:r>
              <a:rPr lang="en-CA" sz="2800" dirty="0">
                <a:solidFill>
                  <a:schemeClr val="bg1"/>
                </a:solidFill>
              </a:rPr>
              <a:t> </a:t>
            </a:r>
          </a:p>
          <a:p>
            <a:pPr marL="914400" lvl="1" indent="-457200">
              <a:lnSpc>
                <a:spcPct val="100000"/>
              </a:lnSpc>
              <a:buFont typeface="+mj-lt"/>
              <a:buAutoNum type="arabicPeriod"/>
            </a:pPr>
            <a:r>
              <a:rPr lang="en-CA" sz="2800" dirty="0">
                <a:solidFill>
                  <a:schemeClr val="bg1"/>
                </a:solidFill>
              </a:rPr>
              <a:t>What is the </a:t>
            </a:r>
            <a:r>
              <a:rPr lang="en-CA" sz="2800" dirty="0">
                <a:solidFill>
                  <a:srgbClr val="FFFF00"/>
                </a:solidFill>
              </a:rPr>
              <a:t>extent, nature and amount of effort required </a:t>
            </a:r>
            <a:r>
              <a:rPr lang="en-CA" sz="2800" dirty="0">
                <a:solidFill>
                  <a:schemeClr val="bg1"/>
                </a:solidFill>
              </a:rPr>
              <a:t>to carry out the invention</a:t>
            </a:r>
            <a:r>
              <a:rPr lang="en-CA" sz="2800" dirty="0">
                <a:solidFill>
                  <a:srgbClr val="FF0000"/>
                </a:solidFill>
              </a:rPr>
              <a:t>?</a:t>
            </a:r>
          </a:p>
          <a:p>
            <a:pPr marL="914400" lvl="1" indent="-457200">
              <a:lnSpc>
                <a:spcPct val="100000"/>
              </a:lnSpc>
              <a:buFont typeface="+mj-lt"/>
              <a:buAutoNum type="arabicPeriod"/>
            </a:pPr>
            <a:r>
              <a:rPr lang="en-CA" sz="2800" dirty="0">
                <a:solidFill>
                  <a:schemeClr val="bg1"/>
                </a:solidFill>
              </a:rPr>
              <a:t>Is there a </a:t>
            </a:r>
            <a:r>
              <a:rPr lang="en-CA" sz="2800" dirty="0">
                <a:solidFill>
                  <a:srgbClr val="FFFF00"/>
                </a:solidFill>
              </a:rPr>
              <a:t>motive provided in the prior </a:t>
            </a:r>
            <a:r>
              <a:rPr lang="en-CA" sz="2800" dirty="0">
                <a:solidFill>
                  <a:schemeClr val="bg1"/>
                </a:solidFill>
              </a:rPr>
              <a:t>art to find the solution the patent addresses</a:t>
            </a:r>
            <a:r>
              <a:rPr lang="en-CA" sz="2800" dirty="0">
                <a:solidFill>
                  <a:srgbClr val="FF0000"/>
                </a:solidFill>
              </a:rPr>
              <a:t>?</a:t>
            </a:r>
          </a:p>
          <a:p>
            <a:pPr marL="914400" lvl="1" indent="-457200">
              <a:lnSpc>
                <a:spcPct val="100000"/>
              </a:lnSpc>
              <a:buFont typeface="+mj-lt"/>
              <a:buAutoNum type="arabicPeriod"/>
            </a:pPr>
            <a:r>
              <a:rPr lang="en-CA" sz="2800" dirty="0">
                <a:solidFill>
                  <a:schemeClr val="bg1"/>
                </a:solidFill>
              </a:rPr>
              <a:t>Look at the </a:t>
            </a:r>
            <a:r>
              <a:rPr lang="en-CA" sz="2800" dirty="0">
                <a:solidFill>
                  <a:srgbClr val="FFFF00"/>
                </a:solidFill>
              </a:rPr>
              <a:t>history of the invention</a:t>
            </a:r>
            <a:r>
              <a:rPr lang="en-CA" sz="2800" dirty="0">
                <a:solidFill>
                  <a:schemeClr val="bg1"/>
                </a:solidFill>
              </a:rPr>
              <a:t>. Did inventor reach the invention </a:t>
            </a:r>
            <a:r>
              <a:rPr lang="en-CA" sz="2800" dirty="0">
                <a:solidFill>
                  <a:srgbClr val="FFFF00"/>
                </a:solidFill>
              </a:rPr>
              <a:t>quickly, easily, directly </a:t>
            </a:r>
            <a:r>
              <a:rPr lang="en-CA" sz="2800" dirty="0">
                <a:solidFill>
                  <a:schemeClr val="bg1"/>
                </a:solidFill>
              </a:rPr>
              <a:t>and relatively </a:t>
            </a:r>
            <a:r>
              <a:rPr lang="en-CA" sz="2800" dirty="0">
                <a:solidFill>
                  <a:srgbClr val="FFFF00"/>
                </a:solidFill>
              </a:rPr>
              <a:t>inexpensively</a:t>
            </a:r>
            <a:r>
              <a:rPr lang="en-CA" sz="2800" dirty="0">
                <a:solidFill>
                  <a:srgbClr val="FF0000"/>
                </a:solidFill>
              </a:rPr>
              <a:t>?</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115</a:t>
            </a:fld>
            <a:endParaRPr lang="en-US"/>
          </a:p>
        </p:txBody>
      </p:sp>
    </p:spTree>
    <p:extLst>
      <p:ext uri="{BB962C8B-B14F-4D97-AF65-F5344CB8AC3E}">
        <p14:creationId xmlns:p14="http://schemas.microsoft.com/office/powerpoint/2010/main" val="40806835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10"/>
            <a:ext cx="8229600" cy="1143000"/>
          </a:xfrm>
        </p:spPr>
        <p:txBody>
          <a:bodyPr>
            <a:normAutofit/>
          </a:bodyPr>
          <a:lstStyle/>
          <a:p>
            <a:r>
              <a:rPr lang="en-US" sz="4800" b="1" dirty="0">
                <a:solidFill>
                  <a:srgbClr val="FFFF00"/>
                </a:solidFill>
              </a:rPr>
              <a:t>Patents</a:t>
            </a:r>
          </a:p>
        </p:txBody>
      </p:sp>
      <p:sp>
        <p:nvSpPr>
          <p:cNvPr id="2" name="Content Placeholder 1"/>
          <p:cNvSpPr>
            <a:spLocks noGrp="1"/>
          </p:cNvSpPr>
          <p:nvPr>
            <p:ph idx="1"/>
          </p:nvPr>
        </p:nvSpPr>
        <p:spPr>
          <a:xfrm>
            <a:off x="457200" y="1552755"/>
            <a:ext cx="8229600" cy="4196788"/>
          </a:xfrm>
        </p:spPr>
        <p:txBody>
          <a:bodyPr>
            <a:normAutofit/>
          </a:bodyPr>
          <a:lstStyle/>
          <a:p>
            <a:pPr marL="0" indent="0">
              <a:lnSpc>
                <a:spcPct val="100000"/>
              </a:lnSpc>
              <a:buNone/>
            </a:pPr>
            <a:r>
              <a:rPr lang="en-US" sz="3600" b="1" dirty="0">
                <a:solidFill>
                  <a:srgbClr val="FFFF00"/>
                </a:solidFill>
              </a:rPr>
              <a:t>Next</a:t>
            </a:r>
            <a:r>
              <a:rPr lang="en-US" sz="3600" b="1" dirty="0">
                <a:solidFill>
                  <a:srgbClr val="FF0000"/>
                </a:solidFill>
              </a:rPr>
              <a:t>…</a:t>
            </a:r>
          </a:p>
          <a:p>
            <a:pPr>
              <a:lnSpc>
                <a:spcPct val="100000"/>
              </a:lnSpc>
            </a:pPr>
            <a:r>
              <a:rPr lang="en-US" sz="3600" dirty="0">
                <a:solidFill>
                  <a:srgbClr val="FFFF00"/>
                </a:solidFill>
              </a:rPr>
              <a:t>Requirements of patentability</a:t>
            </a:r>
            <a:r>
              <a:rPr lang="en-US" sz="3600" dirty="0">
                <a:solidFill>
                  <a:srgbClr val="FF0000"/>
                </a:solidFill>
              </a:rPr>
              <a:t>:</a:t>
            </a:r>
          </a:p>
          <a:p>
            <a:pPr lvl="1">
              <a:lnSpc>
                <a:spcPct val="100000"/>
              </a:lnSpc>
            </a:pPr>
            <a:r>
              <a:rPr lang="en-US" sz="3600" dirty="0">
                <a:solidFill>
                  <a:schemeClr val="bg1"/>
                </a:solidFill>
              </a:rPr>
              <a:t>Novelty</a:t>
            </a:r>
          </a:p>
          <a:p>
            <a:pPr lvl="1">
              <a:lnSpc>
                <a:spcPct val="100000"/>
              </a:lnSpc>
            </a:pPr>
            <a:r>
              <a:rPr lang="en-US" sz="3600" dirty="0">
                <a:solidFill>
                  <a:schemeClr val="bg1"/>
                </a:solidFill>
              </a:rPr>
              <a:t>Non-obviousness</a:t>
            </a:r>
          </a:p>
          <a:p>
            <a:pPr lvl="1">
              <a:lnSpc>
                <a:spcPct val="100000"/>
              </a:lnSpc>
            </a:pPr>
            <a:r>
              <a:rPr lang="en-US" sz="3600" dirty="0">
                <a:solidFill>
                  <a:srgbClr val="FF0000"/>
                </a:solidFill>
              </a:rPr>
              <a:t>Utility</a:t>
            </a:r>
          </a:p>
        </p:txBody>
      </p:sp>
      <p:sp>
        <p:nvSpPr>
          <p:cNvPr id="4" name="Slide Number Placeholder 3"/>
          <p:cNvSpPr>
            <a:spLocks noGrp="1"/>
          </p:cNvSpPr>
          <p:nvPr>
            <p:ph type="sldNum" sz="quarter" idx="12"/>
          </p:nvPr>
        </p:nvSpPr>
        <p:spPr/>
        <p:txBody>
          <a:bodyPr/>
          <a:lstStyle/>
          <a:p>
            <a:fld id="{600857A6-B069-5747-8C2C-4237D03FF20B}" type="slidenum">
              <a:rPr lang="en-US" smtClean="0"/>
              <a:t>116</a:t>
            </a:fld>
            <a:endParaRPr lang="en-US"/>
          </a:p>
        </p:txBody>
      </p:sp>
    </p:spTree>
    <p:extLst>
      <p:ext uri="{BB962C8B-B14F-4D97-AF65-F5344CB8AC3E}">
        <p14:creationId xmlns:p14="http://schemas.microsoft.com/office/powerpoint/2010/main" val="23292184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396"/>
            <a:ext cx="8229600" cy="1130061"/>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2800" b="1" dirty="0">
                <a:solidFill>
                  <a:srgbClr val="FFFF00"/>
                </a:solidFill>
              </a:rPr>
              <a:t>Utility</a:t>
            </a:r>
          </a:p>
          <a:p>
            <a:pPr>
              <a:lnSpc>
                <a:spcPct val="100000"/>
              </a:lnSpc>
            </a:pPr>
            <a:r>
              <a:rPr lang="en-CA" sz="2800" dirty="0">
                <a:solidFill>
                  <a:schemeClr val="bg1"/>
                </a:solidFill>
              </a:rPr>
              <a:t>An </a:t>
            </a:r>
            <a:r>
              <a:rPr lang="en-CA" sz="2800" dirty="0">
                <a:solidFill>
                  <a:srgbClr val="FF0000"/>
                </a:solidFill>
              </a:rPr>
              <a:t>invention must be useful </a:t>
            </a:r>
            <a:r>
              <a:rPr lang="en-CA" sz="2800" dirty="0">
                <a:solidFill>
                  <a:schemeClr val="bg1"/>
                </a:solidFill>
              </a:rPr>
              <a:t>to be patented. There is </a:t>
            </a:r>
            <a:r>
              <a:rPr lang="en-CA" sz="2800" dirty="0">
                <a:solidFill>
                  <a:srgbClr val="FFFF00"/>
                </a:solidFill>
              </a:rPr>
              <a:t>no definition of “utility” in the </a:t>
            </a:r>
            <a:r>
              <a:rPr lang="en-CA" sz="2800" i="1" dirty="0">
                <a:solidFill>
                  <a:schemeClr val="bg1"/>
                </a:solidFill>
              </a:rPr>
              <a:t>Patent Act</a:t>
            </a:r>
            <a:r>
              <a:rPr lang="en-CA" sz="2800" dirty="0">
                <a:solidFill>
                  <a:schemeClr val="bg1"/>
                </a:solidFill>
              </a:rPr>
              <a:t>.</a:t>
            </a:r>
          </a:p>
          <a:p>
            <a:pPr>
              <a:lnSpc>
                <a:spcPct val="100000"/>
              </a:lnSpc>
            </a:pPr>
            <a:r>
              <a:rPr lang="en-CA" sz="2800" i="1" dirty="0">
                <a:solidFill>
                  <a:srgbClr val="00B0F0"/>
                </a:solidFill>
              </a:rPr>
              <a:t>Teva Canada Ltd v. Pfizer Canada Inc</a:t>
            </a:r>
            <a:r>
              <a:rPr lang="en-CA" sz="2800" dirty="0">
                <a:solidFill>
                  <a:schemeClr val="bg1"/>
                </a:solidFill>
              </a:rPr>
              <a:t>, 2012 SCC 60 at para 38, the Supreme Court of Canada stated </a:t>
            </a:r>
            <a:r>
              <a:rPr lang="en-CA" sz="2800" i="1" dirty="0">
                <a:solidFill>
                  <a:schemeClr val="bg1"/>
                </a:solidFill>
              </a:rPr>
              <a:t>“</a:t>
            </a:r>
            <a:r>
              <a:rPr lang="en-CA" sz="2800" i="1" dirty="0">
                <a:solidFill>
                  <a:srgbClr val="FFFF00"/>
                </a:solidFill>
              </a:rPr>
              <a:t>all that is required to meet the utility requirement </a:t>
            </a:r>
            <a:r>
              <a:rPr lang="en-CA" sz="2800" i="1" dirty="0">
                <a:solidFill>
                  <a:schemeClr val="bg1"/>
                </a:solidFill>
              </a:rPr>
              <a:t>in s. 2 </a:t>
            </a:r>
            <a:r>
              <a:rPr lang="en-CA" sz="2800" i="1" dirty="0">
                <a:solidFill>
                  <a:srgbClr val="FFFF00"/>
                </a:solidFill>
              </a:rPr>
              <a:t>is that the invention </a:t>
            </a:r>
            <a:r>
              <a:rPr lang="en-CA" sz="2800" i="1" dirty="0">
                <a:solidFill>
                  <a:schemeClr val="bg1"/>
                </a:solidFill>
              </a:rPr>
              <a:t>described in the patent </a:t>
            </a:r>
            <a:r>
              <a:rPr lang="en-CA" sz="2800" i="1" dirty="0">
                <a:solidFill>
                  <a:srgbClr val="FFFF00"/>
                </a:solidFill>
              </a:rPr>
              <a:t>do what the patent says it will do</a:t>
            </a:r>
            <a:r>
              <a:rPr lang="en-CA" sz="2800" i="1" dirty="0">
                <a:solidFill>
                  <a:schemeClr val="bg1"/>
                </a:solidFill>
              </a:rPr>
              <a:t>, that is, that the promise of the invention be fulfilled.”</a:t>
            </a:r>
            <a:endParaRPr lang="en-US" sz="2800"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117</a:t>
            </a:fld>
            <a:endParaRPr lang="en-US"/>
          </a:p>
        </p:txBody>
      </p:sp>
    </p:spTree>
    <p:extLst>
      <p:ext uri="{BB962C8B-B14F-4D97-AF65-F5344CB8AC3E}">
        <p14:creationId xmlns:p14="http://schemas.microsoft.com/office/powerpoint/2010/main" val="3475698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443" y="129397"/>
            <a:ext cx="8518357" cy="616562"/>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168443" y="745959"/>
            <a:ext cx="8891336" cy="5221704"/>
          </a:xfrm>
        </p:spPr>
        <p:txBody>
          <a:bodyPr>
            <a:noAutofit/>
          </a:bodyPr>
          <a:lstStyle/>
          <a:p>
            <a:pPr marL="0" indent="0">
              <a:lnSpc>
                <a:spcPct val="100000"/>
              </a:lnSpc>
              <a:buNone/>
            </a:pPr>
            <a:r>
              <a:rPr lang="en-US" b="1" dirty="0">
                <a:solidFill>
                  <a:srgbClr val="FFFF00"/>
                </a:solidFill>
              </a:rPr>
              <a:t>Utility</a:t>
            </a:r>
          </a:p>
          <a:p>
            <a:pPr marL="0" indent="0">
              <a:lnSpc>
                <a:spcPct val="100000"/>
              </a:lnSpc>
              <a:buNone/>
            </a:pPr>
            <a:r>
              <a:rPr lang="en-CA" i="1" dirty="0" err="1">
                <a:solidFill>
                  <a:srgbClr val="00B0F0"/>
                </a:solidFill>
              </a:rPr>
              <a:t>Laboratoires</a:t>
            </a:r>
            <a:r>
              <a:rPr lang="en-CA" i="1" dirty="0">
                <a:solidFill>
                  <a:srgbClr val="00B0F0"/>
                </a:solidFill>
              </a:rPr>
              <a:t> </a:t>
            </a:r>
            <a:r>
              <a:rPr lang="en-CA" i="1" dirty="0" err="1">
                <a:solidFill>
                  <a:srgbClr val="00B0F0"/>
                </a:solidFill>
              </a:rPr>
              <a:t>Servier</a:t>
            </a:r>
            <a:r>
              <a:rPr lang="en-CA" i="1" dirty="0">
                <a:solidFill>
                  <a:srgbClr val="00B0F0"/>
                </a:solidFill>
              </a:rPr>
              <a:t>, </a:t>
            </a:r>
            <a:r>
              <a:rPr lang="en-CA" i="1" dirty="0" err="1">
                <a:solidFill>
                  <a:srgbClr val="00B0F0"/>
                </a:solidFill>
              </a:rPr>
              <a:t>Adir</a:t>
            </a:r>
            <a:r>
              <a:rPr lang="en-CA" i="1" dirty="0">
                <a:solidFill>
                  <a:srgbClr val="00B0F0"/>
                </a:solidFill>
              </a:rPr>
              <a:t>, </a:t>
            </a:r>
            <a:r>
              <a:rPr lang="en-CA" i="1" dirty="0" err="1">
                <a:solidFill>
                  <a:srgbClr val="00B0F0"/>
                </a:solidFill>
              </a:rPr>
              <a:t>Oril</a:t>
            </a:r>
            <a:r>
              <a:rPr lang="en-CA" i="1" dirty="0">
                <a:solidFill>
                  <a:srgbClr val="00B0F0"/>
                </a:solidFill>
              </a:rPr>
              <a:t> Industries, </a:t>
            </a:r>
            <a:r>
              <a:rPr lang="en-CA" i="1" dirty="0" err="1">
                <a:solidFill>
                  <a:srgbClr val="00B0F0"/>
                </a:solidFill>
              </a:rPr>
              <a:t>Servier</a:t>
            </a:r>
            <a:r>
              <a:rPr lang="en-CA" i="1" dirty="0">
                <a:solidFill>
                  <a:srgbClr val="00B0F0"/>
                </a:solidFill>
              </a:rPr>
              <a:t> Canada Inc v Apotex Inc</a:t>
            </a:r>
            <a:r>
              <a:rPr lang="en-CA" dirty="0">
                <a:solidFill>
                  <a:srgbClr val="00B0F0"/>
                </a:solidFill>
              </a:rPr>
              <a:t>, </a:t>
            </a:r>
            <a:r>
              <a:rPr lang="en-CA" dirty="0">
                <a:solidFill>
                  <a:schemeClr val="bg1"/>
                </a:solidFill>
              </a:rPr>
              <a:t>2008 FC 825, Snider J.: </a:t>
            </a:r>
            <a:r>
              <a:rPr lang="en-CA" i="1" dirty="0">
                <a:solidFill>
                  <a:schemeClr val="bg1"/>
                </a:solidFill>
              </a:rPr>
              <a:t>“[270] Beyond this general statement of the law, there are a number of other guiding posts: </a:t>
            </a:r>
          </a:p>
          <a:p>
            <a:pPr marL="0" indent="0">
              <a:lnSpc>
                <a:spcPct val="100000"/>
              </a:lnSpc>
              <a:buNone/>
            </a:pPr>
            <a:r>
              <a:rPr lang="en-CA" i="1" dirty="0">
                <a:solidFill>
                  <a:schemeClr val="bg1"/>
                </a:solidFill>
              </a:rPr>
              <a:t>• </a:t>
            </a:r>
            <a:r>
              <a:rPr lang="en-CA" i="1" dirty="0">
                <a:solidFill>
                  <a:srgbClr val="FFFF00"/>
                </a:solidFill>
              </a:rPr>
              <a:t>Where the specification does not promise a specific result, no particular level of utility</a:t>
            </a:r>
            <a:r>
              <a:rPr lang="en-CA" i="1" dirty="0">
                <a:solidFill>
                  <a:schemeClr val="bg1"/>
                </a:solidFill>
              </a:rPr>
              <a:t> is required - </a:t>
            </a:r>
            <a:r>
              <a:rPr lang="en-CA" i="1" dirty="0">
                <a:solidFill>
                  <a:srgbClr val="FFFF00"/>
                </a:solidFill>
              </a:rPr>
              <a:t>a “mere scintilla” of utility will suffice</a:t>
            </a:r>
            <a:r>
              <a:rPr lang="en-CA" i="1" dirty="0">
                <a:solidFill>
                  <a:schemeClr val="bg1"/>
                </a:solidFill>
              </a:rPr>
              <a:t>…However, as stated in </a:t>
            </a:r>
            <a:r>
              <a:rPr lang="en-CA" i="1" u="sng" dirty="0" err="1">
                <a:solidFill>
                  <a:schemeClr val="bg1"/>
                </a:solidFill>
              </a:rPr>
              <a:t>Consolboard</a:t>
            </a:r>
            <a:r>
              <a:rPr lang="en-CA" i="1" dirty="0">
                <a:solidFill>
                  <a:schemeClr val="bg1"/>
                </a:solidFill>
              </a:rPr>
              <a:t>, above, </a:t>
            </a:r>
            <a:r>
              <a:rPr lang="en-CA" i="1" dirty="0">
                <a:solidFill>
                  <a:srgbClr val="FFFF00"/>
                </a:solidFill>
              </a:rPr>
              <a:t>where the specification sets out an explicit “promise,” utility must be measured against that promise</a:t>
            </a:r>
            <a:r>
              <a:rPr lang="en-CA" i="1" dirty="0">
                <a:solidFill>
                  <a:schemeClr val="bg1"/>
                </a:solidFill>
              </a:rPr>
              <a:t>; </a:t>
            </a:r>
          </a:p>
          <a:p>
            <a:pPr marL="0" indent="0">
              <a:lnSpc>
                <a:spcPct val="100000"/>
              </a:lnSpc>
              <a:buNone/>
            </a:pPr>
            <a:r>
              <a:rPr lang="en-CA" i="1" dirty="0">
                <a:solidFill>
                  <a:schemeClr val="bg1"/>
                </a:solidFill>
              </a:rPr>
              <a:t>• </a:t>
            </a:r>
            <a:r>
              <a:rPr lang="en-CA" i="1" dirty="0">
                <a:solidFill>
                  <a:srgbClr val="FFFF00"/>
                </a:solidFill>
              </a:rPr>
              <a:t>Utility does not depend upon marketability</a:t>
            </a:r>
            <a:r>
              <a:rPr lang="en-CA" i="1" dirty="0">
                <a:solidFill>
                  <a:schemeClr val="bg1"/>
                </a:solidFill>
              </a:rPr>
              <a:t>…; In other words, in assessing whether an invention has utility, the issue is not whether the invention is sufficiently useful as to be able to support commercialization, unless commercial utility is specifically promised; </a:t>
            </a:r>
          </a:p>
          <a:p>
            <a:pPr marL="0" indent="0">
              <a:lnSpc>
                <a:spcPct val="100000"/>
              </a:lnSpc>
              <a:buNone/>
            </a:pPr>
            <a:r>
              <a:rPr lang="en-CA" i="1" dirty="0">
                <a:solidFill>
                  <a:schemeClr val="bg1"/>
                </a:solidFill>
              </a:rPr>
              <a:t>• The </a:t>
            </a:r>
            <a:r>
              <a:rPr lang="en-CA" i="1" dirty="0">
                <a:solidFill>
                  <a:srgbClr val="FFFF00"/>
                </a:solidFill>
              </a:rPr>
              <a:t>relevant date </a:t>
            </a:r>
            <a:r>
              <a:rPr lang="en-CA" i="1" dirty="0">
                <a:solidFill>
                  <a:schemeClr val="bg1"/>
                </a:solidFill>
              </a:rPr>
              <a:t>has been held to be the </a:t>
            </a:r>
            <a:r>
              <a:rPr lang="en-CA" i="1" dirty="0">
                <a:solidFill>
                  <a:srgbClr val="FFFF00"/>
                </a:solidFill>
              </a:rPr>
              <a:t>filing</a:t>
            </a:r>
            <a:r>
              <a:rPr lang="en-CA" i="1" dirty="0">
                <a:solidFill>
                  <a:schemeClr val="bg1"/>
                </a:solidFill>
              </a:rPr>
              <a:t> of the Canadian patent application…; and </a:t>
            </a:r>
          </a:p>
          <a:p>
            <a:pPr marL="0" indent="0">
              <a:lnSpc>
                <a:spcPct val="100000"/>
              </a:lnSpc>
              <a:buNone/>
            </a:pPr>
            <a:r>
              <a:rPr lang="en-CA" i="1" dirty="0">
                <a:solidFill>
                  <a:schemeClr val="bg1"/>
                </a:solidFill>
              </a:rPr>
              <a:t>• Where a claim is to a class of compounds, </a:t>
            </a:r>
            <a:r>
              <a:rPr lang="en-CA" i="1" dirty="0">
                <a:solidFill>
                  <a:srgbClr val="FFFF00"/>
                </a:solidFill>
              </a:rPr>
              <a:t>lack of utility of one or more of the compounds will invalidate all of the compounds </a:t>
            </a:r>
            <a:r>
              <a:rPr lang="en-CA" i="1" dirty="0">
                <a:solidFill>
                  <a:schemeClr val="bg1"/>
                </a:solidFill>
              </a:rPr>
              <a:t>of that particular claim…”</a:t>
            </a: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118</a:t>
            </a:fld>
            <a:endParaRPr lang="en-US"/>
          </a:p>
        </p:txBody>
      </p:sp>
    </p:spTree>
    <p:extLst>
      <p:ext uri="{BB962C8B-B14F-4D97-AF65-F5344CB8AC3E}">
        <p14:creationId xmlns:p14="http://schemas.microsoft.com/office/powerpoint/2010/main" val="25743727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379" y="129397"/>
            <a:ext cx="8229600" cy="556403"/>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144379" y="770021"/>
            <a:ext cx="8999621" cy="5438273"/>
          </a:xfrm>
        </p:spPr>
        <p:txBody>
          <a:bodyPr>
            <a:noAutofit/>
          </a:bodyPr>
          <a:lstStyle/>
          <a:p>
            <a:pPr marL="0" indent="0">
              <a:lnSpc>
                <a:spcPct val="100000"/>
              </a:lnSpc>
              <a:buNone/>
            </a:pPr>
            <a:r>
              <a:rPr lang="en-US" b="1" dirty="0">
                <a:solidFill>
                  <a:srgbClr val="FFFF00"/>
                </a:solidFill>
              </a:rPr>
              <a:t>Utility</a:t>
            </a:r>
            <a:r>
              <a:rPr lang="en-US" b="1" dirty="0">
                <a:solidFill>
                  <a:srgbClr val="FF0000"/>
                </a:solidFill>
              </a:rPr>
              <a:t>:</a:t>
            </a:r>
            <a:r>
              <a:rPr lang="en-US" b="1" dirty="0">
                <a:solidFill>
                  <a:srgbClr val="FFFF00"/>
                </a:solidFill>
              </a:rPr>
              <a:t> </a:t>
            </a:r>
            <a:r>
              <a:rPr lang="en-CA" i="1" u="sng" dirty="0">
                <a:solidFill>
                  <a:schemeClr val="bg1"/>
                </a:solidFill>
              </a:rPr>
              <a:t>Apotex Inc v. </a:t>
            </a:r>
            <a:r>
              <a:rPr lang="en-CA" i="1" u="sng" dirty="0" err="1">
                <a:solidFill>
                  <a:schemeClr val="bg1"/>
                </a:solidFill>
              </a:rPr>
              <a:t>Wellcome</a:t>
            </a:r>
            <a:r>
              <a:rPr lang="en-CA" i="1" u="sng" dirty="0">
                <a:solidFill>
                  <a:schemeClr val="bg1"/>
                </a:solidFill>
              </a:rPr>
              <a:t> Foundation Ltd</a:t>
            </a:r>
            <a:r>
              <a:rPr lang="en-CA" dirty="0">
                <a:solidFill>
                  <a:schemeClr val="bg1"/>
                </a:solidFill>
              </a:rPr>
              <a:t>, 2002 SCC 77, Binnie J:</a:t>
            </a:r>
          </a:p>
          <a:p>
            <a:pPr marL="0" indent="0">
              <a:lnSpc>
                <a:spcPct val="100000"/>
              </a:lnSpc>
              <a:buNone/>
            </a:pPr>
            <a:r>
              <a:rPr lang="en-CA" i="1" dirty="0">
                <a:solidFill>
                  <a:schemeClr val="bg1"/>
                </a:solidFill>
              </a:rPr>
              <a:t>“[3] In my view, for the reasons which follow, the inventive use of AZT was made by the five Glaxo/</a:t>
            </a:r>
            <a:r>
              <a:rPr lang="en-CA" i="1" dirty="0" err="1">
                <a:solidFill>
                  <a:schemeClr val="bg1"/>
                </a:solidFill>
              </a:rPr>
              <a:t>Wellcome</a:t>
            </a:r>
            <a:r>
              <a:rPr lang="en-CA" i="1" dirty="0">
                <a:solidFill>
                  <a:schemeClr val="bg1"/>
                </a:solidFill>
              </a:rPr>
              <a:t> scientists named in the patent on or before March 16, 1985, the priority date of the patent. </a:t>
            </a:r>
            <a:r>
              <a:rPr lang="en-CA" i="1" dirty="0">
                <a:solidFill>
                  <a:srgbClr val="FFFF00"/>
                </a:solidFill>
              </a:rPr>
              <a:t>It was sufficient that at that time the Glaxo/</a:t>
            </a:r>
            <a:r>
              <a:rPr lang="en-CA" i="1" dirty="0" err="1">
                <a:solidFill>
                  <a:srgbClr val="FFFF00"/>
                </a:solidFill>
              </a:rPr>
              <a:t>Wellcome</a:t>
            </a:r>
            <a:r>
              <a:rPr lang="en-CA" i="1" dirty="0">
                <a:solidFill>
                  <a:srgbClr val="FFFF00"/>
                </a:solidFill>
              </a:rPr>
              <a:t> scientists disclosed in the patent a rational basis for making a </a:t>
            </a:r>
            <a:r>
              <a:rPr lang="en-CA" i="1" dirty="0">
                <a:solidFill>
                  <a:srgbClr val="FF0000"/>
                </a:solidFill>
              </a:rPr>
              <a:t>sound prediction </a:t>
            </a:r>
            <a:r>
              <a:rPr lang="en-CA" i="1" dirty="0">
                <a:solidFill>
                  <a:srgbClr val="FFFF00"/>
                </a:solidFill>
              </a:rPr>
              <a:t>that AZT would prove useful</a:t>
            </a:r>
            <a:r>
              <a:rPr lang="en-CA" i="1" dirty="0">
                <a:solidFill>
                  <a:schemeClr val="bg1"/>
                </a:solidFill>
              </a:rPr>
              <a:t> in the treatment and prophylaxis of AIDS, which it did. For the Commissioner of Patents to have allowed Glaxo/</a:t>
            </a:r>
            <a:r>
              <a:rPr lang="en-CA" i="1" dirty="0" err="1">
                <a:solidFill>
                  <a:schemeClr val="bg1"/>
                </a:solidFill>
              </a:rPr>
              <a:t>Wellcome</a:t>
            </a:r>
            <a:r>
              <a:rPr lang="en-CA" i="1" dirty="0">
                <a:solidFill>
                  <a:schemeClr val="bg1"/>
                </a:solidFill>
              </a:rPr>
              <a:t> a patent based on speculation would have been unfair to the public. </a:t>
            </a:r>
            <a:r>
              <a:rPr lang="en-CA" i="1" dirty="0">
                <a:solidFill>
                  <a:srgbClr val="FFFF00"/>
                </a:solidFill>
              </a:rPr>
              <a:t>For him to have required Glaxo/</a:t>
            </a:r>
            <a:r>
              <a:rPr lang="en-CA" i="1" dirty="0" err="1">
                <a:solidFill>
                  <a:srgbClr val="FFFF00"/>
                </a:solidFill>
              </a:rPr>
              <a:t>Wellcome</a:t>
            </a:r>
            <a:r>
              <a:rPr lang="en-CA" i="1" dirty="0">
                <a:solidFill>
                  <a:srgbClr val="FFFF00"/>
                </a:solidFill>
              </a:rPr>
              <a:t> to demonstrate AZT’s efficacy through the clinical tests </a:t>
            </a:r>
            <a:r>
              <a:rPr lang="en-CA" i="1" dirty="0">
                <a:solidFill>
                  <a:schemeClr val="bg1"/>
                </a:solidFill>
              </a:rPr>
              <a:t>required by the Minister of Health for approval of a new drug for medical prescription </a:t>
            </a:r>
            <a:r>
              <a:rPr lang="en-CA" i="1" dirty="0">
                <a:solidFill>
                  <a:srgbClr val="FFFF00"/>
                </a:solidFill>
              </a:rPr>
              <a:t>would have been unfair to Glaxo/</a:t>
            </a:r>
            <a:r>
              <a:rPr lang="en-CA" i="1" dirty="0" err="1">
                <a:solidFill>
                  <a:srgbClr val="FFFF00"/>
                </a:solidFill>
              </a:rPr>
              <a:t>Wellcome</a:t>
            </a:r>
            <a:r>
              <a:rPr lang="en-CA" i="1" dirty="0">
                <a:solidFill>
                  <a:schemeClr val="bg1"/>
                </a:solidFill>
              </a:rPr>
              <a:t>. The disclosure made in the patent was and is of real use and benefit to millions of HIV and AIDS sufferers around the world (irrespective of Glaxo/</a:t>
            </a:r>
            <a:r>
              <a:rPr lang="en-CA" i="1" dirty="0" err="1">
                <a:solidFill>
                  <a:schemeClr val="bg1"/>
                </a:solidFill>
              </a:rPr>
              <a:t>Wellcome’s</a:t>
            </a:r>
            <a:r>
              <a:rPr lang="en-CA" i="1" dirty="0">
                <a:solidFill>
                  <a:schemeClr val="bg1"/>
                </a:solidFill>
              </a:rPr>
              <a:t> pricing policy for AZT, which it must be acknowledged has generated serious controversy in some countries, particularly in the developing world). The fact remains that </a:t>
            </a:r>
            <a:r>
              <a:rPr lang="en-CA" i="1" dirty="0">
                <a:solidFill>
                  <a:srgbClr val="FFFF00"/>
                </a:solidFill>
              </a:rPr>
              <a:t>Glaxo/</a:t>
            </a:r>
            <a:r>
              <a:rPr lang="en-CA" i="1" dirty="0" err="1">
                <a:solidFill>
                  <a:srgbClr val="FFFF00"/>
                </a:solidFill>
              </a:rPr>
              <a:t>Wellcome</a:t>
            </a:r>
            <a:r>
              <a:rPr lang="en-CA" i="1" dirty="0">
                <a:solidFill>
                  <a:srgbClr val="FFFF00"/>
                </a:solidFill>
              </a:rPr>
              <a:t>, by making the disclosure, has fulfilled its side of the bargain with the public, and is by law entitled to legal protection </a:t>
            </a:r>
            <a:r>
              <a:rPr lang="en-CA" i="1" dirty="0">
                <a:solidFill>
                  <a:schemeClr val="bg1"/>
                </a:solidFill>
              </a:rPr>
              <a:t>for what it has disclosed.”</a:t>
            </a: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119</a:t>
            </a:fld>
            <a:endParaRPr lang="en-US"/>
          </a:p>
        </p:txBody>
      </p:sp>
    </p:spTree>
    <p:extLst>
      <p:ext uri="{BB962C8B-B14F-4D97-AF65-F5344CB8AC3E}">
        <p14:creationId xmlns:p14="http://schemas.microsoft.com/office/powerpoint/2010/main" val="144495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5DEB4-0593-C049-B074-DAAD10BAC427}"/>
              </a:ext>
            </a:extLst>
          </p:cNvPr>
          <p:cNvSpPr>
            <a:spLocks noGrp="1"/>
          </p:cNvSpPr>
          <p:nvPr>
            <p:ph sz="quarter" idx="10"/>
          </p:nvPr>
        </p:nvSpPr>
        <p:spPr>
          <a:xfrm>
            <a:off x="457200" y="714451"/>
            <a:ext cx="8229600" cy="4318000"/>
          </a:xfrm>
        </p:spPr>
        <p:txBody>
          <a:bodyPr>
            <a:normAutofit/>
          </a:bodyPr>
          <a:lstStyle/>
          <a:p>
            <a:pPr marL="0" indent="0">
              <a:buNone/>
            </a:pPr>
            <a:r>
              <a:rPr lang="en-US" sz="4800" dirty="0">
                <a:solidFill>
                  <a:schemeClr val="bg1"/>
                </a:solidFill>
              </a:rPr>
              <a:t>Thanks for the emails with </a:t>
            </a:r>
            <a:r>
              <a:rPr lang="en-US" sz="4800" dirty="0">
                <a:solidFill>
                  <a:srgbClr val="FFFF00"/>
                </a:solidFill>
              </a:rPr>
              <a:t>questions</a:t>
            </a:r>
            <a:r>
              <a:rPr lang="en-US" sz="4800" dirty="0">
                <a:solidFill>
                  <a:srgbClr val="FF0000"/>
                </a:solidFill>
              </a:rPr>
              <a:t>.</a:t>
            </a:r>
          </a:p>
          <a:p>
            <a:pPr marL="0" indent="0">
              <a:buNone/>
            </a:pPr>
            <a:r>
              <a:rPr lang="en-US" sz="4800" dirty="0">
                <a:solidFill>
                  <a:srgbClr val="FF0000"/>
                </a:solidFill>
              </a:rPr>
              <a:t>Still</a:t>
            </a:r>
            <a:r>
              <a:rPr lang="en-US" sz="4800" dirty="0">
                <a:solidFill>
                  <a:schemeClr val="bg1"/>
                </a:solidFill>
              </a:rPr>
              <a:t> thinking about a pre</a:t>
            </a:r>
            <a:r>
              <a:rPr lang="en-US" sz="4800" dirty="0">
                <a:solidFill>
                  <a:srgbClr val="FF0000"/>
                </a:solidFill>
              </a:rPr>
              <a:t>-</a:t>
            </a:r>
            <a:r>
              <a:rPr lang="en-US" sz="4800" dirty="0">
                <a:solidFill>
                  <a:schemeClr val="bg1"/>
                </a:solidFill>
              </a:rPr>
              <a:t>exam </a:t>
            </a:r>
            <a:r>
              <a:rPr lang="en-US" sz="4800" dirty="0">
                <a:solidFill>
                  <a:srgbClr val="FFFF00"/>
                </a:solidFill>
              </a:rPr>
              <a:t>compilation</a:t>
            </a:r>
            <a:r>
              <a:rPr lang="en-US" sz="4800" dirty="0">
                <a:solidFill>
                  <a:srgbClr val="FF0000"/>
                </a:solidFill>
              </a:rPr>
              <a:t>.</a:t>
            </a:r>
          </a:p>
        </p:txBody>
      </p:sp>
      <p:pic>
        <p:nvPicPr>
          <p:cNvPr id="10" name="Picture 9">
            <a:extLst>
              <a:ext uri="{FF2B5EF4-FFF2-40B4-BE49-F238E27FC236}">
                <a16:creationId xmlns:a16="http://schemas.microsoft.com/office/drawing/2014/main" id="{F6D4FA5C-098D-084F-B59E-6A1E26886481}"/>
              </a:ext>
            </a:extLst>
          </p:cNvPr>
          <p:cNvPicPr>
            <a:picLocks noChangeAspect="1"/>
          </p:cNvPicPr>
          <p:nvPr/>
        </p:nvPicPr>
        <p:blipFill>
          <a:blip r:embed="rId2"/>
          <a:stretch>
            <a:fillRect/>
          </a:stretch>
        </p:blipFill>
        <p:spPr>
          <a:xfrm>
            <a:off x="5224137" y="3591498"/>
            <a:ext cx="1933141" cy="2012224"/>
          </a:xfrm>
          <a:prstGeom prst="rect">
            <a:avLst/>
          </a:prstGeom>
        </p:spPr>
      </p:pic>
    </p:spTree>
    <p:extLst>
      <p:ext uri="{BB962C8B-B14F-4D97-AF65-F5344CB8AC3E}">
        <p14:creationId xmlns:p14="http://schemas.microsoft.com/office/powerpoint/2010/main" val="17228445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396"/>
            <a:ext cx="8229600" cy="979061"/>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335506"/>
            <a:ext cx="8566484" cy="4606543"/>
          </a:xfrm>
        </p:spPr>
        <p:txBody>
          <a:bodyPr>
            <a:normAutofit/>
          </a:bodyPr>
          <a:lstStyle/>
          <a:p>
            <a:pPr marL="0" indent="0">
              <a:lnSpc>
                <a:spcPct val="100000"/>
              </a:lnSpc>
              <a:buNone/>
            </a:pPr>
            <a:r>
              <a:rPr lang="en-US" sz="3200" b="1" dirty="0">
                <a:solidFill>
                  <a:srgbClr val="FFFF00"/>
                </a:solidFill>
              </a:rPr>
              <a:t>Utility</a:t>
            </a:r>
            <a:r>
              <a:rPr lang="en-US" sz="3200" b="1" dirty="0">
                <a:solidFill>
                  <a:srgbClr val="FF0000"/>
                </a:solidFill>
              </a:rPr>
              <a:t>:</a:t>
            </a:r>
            <a:r>
              <a:rPr lang="en-US" sz="3200" b="1" dirty="0">
                <a:solidFill>
                  <a:srgbClr val="FFFF00"/>
                </a:solidFill>
              </a:rPr>
              <a:t> </a:t>
            </a:r>
            <a:r>
              <a:rPr lang="en-US" sz="3200" dirty="0">
                <a:solidFill>
                  <a:srgbClr val="FFFF00"/>
                </a:solidFill>
              </a:rPr>
              <a:t>The </a:t>
            </a:r>
            <a:r>
              <a:rPr lang="en-US" sz="3200" dirty="0">
                <a:solidFill>
                  <a:srgbClr val="FF0000"/>
                </a:solidFill>
              </a:rPr>
              <a:t>“</a:t>
            </a:r>
            <a:r>
              <a:rPr lang="en-US" sz="3200" dirty="0">
                <a:solidFill>
                  <a:schemeClr val="bg1"/>
                </a:solidFill>
              </a:rPr>
              <a:t>Public Interest</a:t>
            </a:r>
            <a:r>
              <a:rPr lang="en-US" sz="3200" dirty="0">
                <a:solidFill>
                  <a:srgbClr val="FF0000"/>
                </a:solidFill>
              </a:rPr>
              <a:t>”</a:t>
            </a:r>
            <a:r>
              <a:rPr lang="en-US" sz="3200" dirty="0">
                <a:solidFill>
                  <a:srgbClr val="FFFF00"/>
                </a:solidFill>
              </a:rPr>
              <a:t> cuts both ways</a:t>
            </a:r>
            <a:r>
              <a:rPr lang="en-US" sz="3200" dirty="0">
                <a:solidFill>
                  <a:srgbClr val="FF0000"/>
                </a:solidFill>
              </a:rPr>
              <a:t>…</a:t>
            </a:r>
          </a:p>
          <a:p>
            <a:pPr marL="0" indent="0">
              <a:lnSpc>
                <a:spcPct val="100000"/>
              </a:lnSpc>
              <a:buNone/>
            </a:pPr>
            <a:r>
              <a:rPr lang="en-US" sz="3200" i="1" dirty="0">
                <a:solidFill>
                  <a:schemeClr val="bg1"/>
                </a:solidFill>
              </a:rPr>
              <a:t>“…</a:t>
            </a:r>
            <a:r>
              <a:rPr lang="en-CA" sz="3200" i="1" dirty="0">
                <a:solidFill>
                  <a:schemeClr val="bg1"/>
                </a:solidFill>
              </a:rPr>
              <a:t>[36] It is </a:t>
            </a:r>
            <a:r>
              <a:rPr lang="en-CA" sz="3200" i="1" dirty="0">
                <a:solidFill>
                  <a:srgbClr val="FF0000"/>
                </a:solidFill>
              </a:rPr>
              <a:t>not surprising that the appellants</a:t>
            </a:r>
            <a:r>
              <a:rPr lang="en-CA" sz="3200" i="1" dirty="0">
                <a:solidFill>
                  <a:schemeClr val="bg1"/>
                </a:solidFill>
              </a:rPr>
              <a:t>, </a:t>
            </a:r>
            <a:r>
              <a:rPr lang="en-CA" sz="3200" i="1" dirty="0">
                <a:solidFill>
                  <a:srgbClr val="FFFF00"/>
                </a:solidFill>
              </a:rPr>
              <a:t>being generic drug manufacturers, would like to obtain at least a percentage of the AZT market in Canada</a:t>
            </a:r>
            <a:r>
              <a:rPr lang="en-CA" sz="3200" i="1" dirty="0">
                <a:solidFill>
                  <a:schemeClr val="bg1"/>
                </a:solidFill>
              </a:rPr>
              <a:t>. To do so they must somehow have the patent declared invalid. </a:t>
            </a:r>
            <a:r>
              <a:rPr lang="en-CA" sz="3200" i="1" dirty="0">
                <a:solidFill>
                  <a:srgbClr val="FFFF00"/>
                </a:solidFill>
              </a:rPr>
              <a:t>Yet their challenge, understandably motivated by the hope of private profit</a:t>
            </a:r>
            <a:r>
              <a:rPr lang="en-CA" sz="3200" i="1" dirty="0">
                <a:solidFill>
                  <a:schemeClr val="bg1"/>
                </a:solidFill>
              </a:rPr>
              <a:t>, </a:t>
            </a:r>
            <a:r>
              <a:rPr lang="en-CA" sz="3200" i="1" dirty="0">
                <a:solidFill>
                  <a:srgbClr val="FF0000"/>
                </a:solidFill>
              </a:rPr>
              <a:t>raises broader issues of public interest</a:t>
            </a:r>
            <a:r>
              <a:rPr lang="en-CA" sz="3200" i="1" dirty="0">
                <a:solidFill>
                  <a:schemeClr val="bg1"/>
                </a:solidFill>
              </a:rPr>
              <a:t>.”</a:t>
            </a:r>
            <a:endParaRPr lang="en-US" sz="3200" b="1" i="1" dirty="0">
              <a:solidFill>
                <a:schemeClr val="bg1"/>
              </a:solidFill>
            </a:endParaRPr>
          </a:p>
          <a:p>
            <a:pPr marL="0" indent="0">
              <a:lnSpc>
                <a:spcPct val="100000"/>
              </a:lnSpc>
              <a:buNone/>
            </a:pPr>
            <a:endParaRPr lang="en-US" sz="2800" b="1" dirty="0">
              <a:solidFill>
                <a:srgbClr val="FFFF00"/>
              </a:solidFill>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120</a:t>
            </a:fld>
            <a:endParaRPr lang="en-US"/>
          </a:p>
        </p:txBody>
      </p:sp>
    </p:spTree>
    <p:extLst>
      <p:ext uri="{BB962C8B-B14F-4D97-AF65-F5344CB8AC3E}">
        <p14:creationId xmlns:p14="http://schemas.microsoft.com/office/powerpoint/2010/main" val="39357504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F1767790-31D3-2243-A303-5083ABF55A4E}"/>
              </a:ext>
            </a:extLst>
          </p:cNvPr>
          <p:cNvPicPr>
            <a:picLocks noChangeAspect="1"/>
          </p:cNvPicPr>
          <p:nvPr/>
        </p:nvPicPr>
        <p:blipFill>
          <a:blip r:embed="rId2"/>
          <a:stretch>
            <a:fillRect/>
          </a:stretch>
        </p:blipFill>
        <p:spPr>
          <a:xfrm>
            <a:off x="1419225" y="420436"/>
            <a:ext cx="6305550" cy="5282725"/>
          </a:xfrm>
          <a:prstGeom prst="rect">
            <a:avLst/>
          </a:prstGeom>
        </p:spPr>
      </p:pic>
    </p:spTree>
    <p:extLst>
      <p:ext uri="{BB962C8B-B14F-4D97-AF65-F5344CB8AC3E}">
        <p14:creationId xmlns:p14="http://schemas.microsoft.com/office/powerpoint/2010/main" val="11948768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0FB7292-EE2B-A34F-8C3F-6CC0B5A44720}"/>
              </a:ext>
            </a:extLst>
          </p:cNvPr>
          <p:cNvPicPr>
            <a:picLocks noChangeAspect="1"/>
          </p:cNvPicPr>
          <p:nvPr/>
        </p:nvPicPr>
        <p:blipFill>
          <a:blip r:embed="rId2"/>
          <a:stretch>
            <a:fillRect/>
          </a:stretch>
        </p:blipFill>
        <p:spPr>
          <a:xfrm>
            <a:off x="1975363" y="192505"/>
            <a:ext cx="5193274" cy="5546558"/>
          </a:xfrm>
          <a:prstGeom prst="rect">
            <a:avLst/>
          </a:prstGeom>
        </p:spPr>
      </p:pic>
    </p:spTree>
    <p:extLst>
      <p:ext uri="{BB962C8B-B14F-4D97-AF65-F5344CB8AC3E}">
        <p14:creationId xmlns:p14="http://schemas.microsoft.com/office/powerpoint/2010/main" val="35287072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paper&#10;&#10;Description automatically generated">
            <a:extLst>
              <a:ext uri="{FF2B5EF4-FFF2-40B4-BE49-F238E27FC236}">
                <a16:creationId xmlns:a16="http://schemas.microsoft.com/office/drawing/2014/main" id="{972D55AA-E083-1C4F-937C-FF803F31F965}"/>
              </a:ext>
            </a:extLst>
          </p:cNvPr>
          <p:cNvPicPr>
            <a:picLocks noChangeAspect="1"/>
          </p:cNvPicPr>
          <p:nvPr/>
        </p:nvPicPr>
        <p:blipFill>
          <a:blip r:embed="rId2"/>
          <a:stretch>
            <a:fillRect/>
          </a:stretch>
        </p:blipFill>
        <p:spPr>
          <a:xfrm>
            <a:off x="2514600" y="173759"/>
            <a:ext cx="4114800" cy="5651500"/>
          </a:xfrm>
          <a:prstGeom prst="rect">
            <a:avLst/>
          </a:prstGeom>
        </p:spPr>
      </p:pic>
    </p:spTree>
    <p:extLst>
      <p:ext uri="{BB962C8B-B14F-4D97-AF65-F5344CB8AC3E}">
        <p14:creationId xmlns:p14="http://schemas.microsoft.com/office/powerpoint/2010/main" val="12702831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2663" y="0"/>
            <a:ext cx="8434137" cy="604530"/>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252663" y="604530"/>
            <a:ext cx="8746957" cy="5531575"/>
          </a:xfrm>
        </p:spPr>
        <p:txBody>
          <a:bodyPr>
            <a:normAutofit fontScale="92500" lnSpcReduction="20000"/>
          </a:bodyPr>
          <a:lstStyle/>
          <a:p>
            <a:pPr marL="0" indent="0">
              <a:lnSpc>
                <a:spcPct val="120000"/>
              </a:lnSpc>
              <a:buNone/>
            </a:pPr>
            <a:r>
              <a:rPr lang="en-US" sz="2400" b="1" dirty="0">
                <a:solidFill>
                  <a:srgbClr val="FFFF00"/>
                </a:solidFill>
              </a:rPr>
              <a:t>Utility</a:t>
            </a:r>
            <a:r>
              <a:rPr lang="en-US" sz="2400" b="1" dirty="0">
                <a:solidFill>
                  <a:srgbClr val="FF0000"/>
                </a:solidFill>
              </a:rPr>
              <a:t>: </a:t>
            </a:r>
            <a:r>
              <a:rPr lang="en-US" sz="2400" b="1" dirty="0">
                <a:solidFill>
                  <a:srgbClr val="FFFF00"/>
                </a:solidFill>
              </a:rPr>
              <a:t>The Doctrine of </a:t>
            </a:r>
            <a:r>
              <a:rPr lang="en-US" sz="2400" b="1" dirty="0">
                <a:solidFill>
                  <a:schemeClr val="bg1"/>
                </a:solidFill>
              </a:rPr>
              <a:t>“</a:t>
            </a:r>
            <a:r>
              <a:rPr lang="en-US" sz="2400" b="1" dirty="0">
                <a:solidFill>
                  <a:srgbClr val="FF0000"/>
                </a:solidFill>
              </a:rPr>
              <a:t>Sound  Prediction</a:t>
            </a:r>
            <a:r>
              <a:rPr lang="en-US" sz="2400" b="1" dirty="0">
                <a:solidFill>
                  <a:schemeClr val="bg1"/>
                </a:solidFill>
              </a:rPr>
              <a:t>”</a:t>
            </a:r>
          </a:p>
          <a:p>
            <a:pPr marL="0" indent="0">
              <a:lnSpc>
                <a:spcPct val="120000"/>
              </a:lnSpc>
              <a:buNone/>
            </a:pPr>
            <a:r>
              <a:rPr lang="en-CA" sz="2400" i="1" u="sng" dirty="0">
                <a:solidFill>
                  <a:schemeClr val="bg1"/>
                </a:solidFill>
              </a:rPr>
              <a:t>Apotex Inc v. </a:t>
            </a:r>
            <a:r>
              <a:rPr lang="en-CA" sz="2400" i="1" u="sng" dirty="0" err="1">
                <a:solidFill>
                  <a:schemeClr val="bg1"/>
                </a:solidFill>
              </a:rPr>
              <a:t>Wellcome</a:t>
            </a:r>
            <a:r>
              <a:rPr lang="en-CA" sz="2400" i="1" u="sng" dirty="0">
                <a:solidFill>
                  <a:schemeClr val="bg1"/>
                </a:solidFill>
              </a:rPr>
              <a:t> Foundation Ltd</a:t>
            </a:r>
            <a:r>
              <a:rPr lang="en-CA" sz="2400" dirty="0">
                <a:solidFill>
                  <a:schemeClr val="bg1"/>
                </a:solidFill>
              </a:rPr>
              <a:t>, 2002 SCC 77, Binnie J:</a:t>
            </a:r>
            <a:endParaRPr lang="en-US" sz="2400" b="1" dirty="0">
              <a:solidFill>
                <a:srgbClr val="FFFF00"/>
              </a:solidFill>
            </a:endParaRPr>
          </a:p>
          <a:p>
            <a:pPr marL="0" indent="0">
              <a:lnSpc>
                <a:spcPct val="120000"/>
              </a:lnSpc>
              <a:buNone/>
            </a:pPr>
            <a:r>
              <a:rPr lang="en-CA" sz="2400" i="1" dirty="0">
                <a:solidFill>
                  <a:schemeClr val="bg1"/>
                </a:solidFill>
              </a:rPr>
              <a:t>“[70] </a:t>
            </a:r>
            <a:r>
              <a:rPr lang="en-CA" sz="2400" i="1" dirty="0">
                <a:solidFill>
                  <a:srgbClr val="FFFF00"/>
                </a:solidFill>
              </a:rPr>
              <a:t>The doctrine of sound prediction has three components</a:t>
            </a:r>
            <a:r>
              <a:rPr lang="en-CA" sz="2400" i="1" dirty="0">
                <a:solidFill>
                  <a:schemeClr val="bg1"/>
                </a:solidFill>
              </a:rPr>
              <a:t>. </a:t>
            </a:r>
            <a:r>
              <a:rPr lang="en-CA" sz="2400" i="1" dirty="0">
                <a:solidFill>
                  <a:srgbClr val="FF0000"/>
                </a:solidFill>
              </a:rPr>
              <a:t>Firstly</a:t>
            </a:r>
            <a:r>
              <a:rPr lang="en-CA" sz="2400" i="1" dirty="0">
                <a:solidFill>
                  <a:schemeClr val="bg1"/>
                </a:solidFill>
              </a:rPr>
              <a:t>, as here, there must be a </a:t>
            </a:r>
            <a:r>
              <a:rPr lang="en-CA" sz="2400" i="1" dirty="0">
                <a:solidFill>
                  <a:srgbClr val="FFFF00"/>
                </a:solidFill>
              </a:rPr>
              <a:t>factual basis for the prediction</a:t>
            </a:r>
            <a:r>
              <a:rPr lang="en-CA" sz="2400" i="1" dirty="0">
                <a:solidFill>
                  <a:schemeClr val="bg1"/>
                </a:solidFill>
              </a:rPr>
              <a:t>…</a:t>
            </a:r>
            <a:r>
              <a:rPr lang="en-CA" sz="2400" i="1" dirty="0">
                <a:solidFill>
                  <a:srgbClr val="FF0000"/>
                </a:solidFill>
              </a:rPr>
              <a:t>Secondly</a:t>
            </a:r>
            <a:r>
              <a:rPr lang="en-CA" sz="2400" i="1" dirty="0">
                <a:solidFill>
                  <a:schemeClr val="bg1"/>
                </a:solidFill>
              </a:rPr>
              <a:t>, the inventor must have </a:t>
            </a:r>
            <a:r>
              <a:rPr lang="en-CA" sz="2400" i="1" dirty="0">
                <a:solidFill>
                  <a:srgbClr val="FFFF00"/>
                </a:solidFill>
              </a:rPr>
              <a:t>at the date of the patent application an articulable and “sound” line of reasoning</a:t>
            </a:r>
            <a:r>
              <a:rPr lang="en-CA" sz="2400" i="1" dirty="0">
                <a:solidFill>
                  <a:schemeClr val="bg1"/>
                </a:solidFill>
              </a:rPr>
              <a:t> from which the desired result can be inferred from the factual basis…</a:t>
            </a:r>
            <a:r>
              <a:rPr lang="en-CA" sz="2400" i="1" dirty="0">
                <a:solidFill>
                  <a:srgbClr val="FF0000"/>
                </a:solidFill>
              </a:rPr>
              <a:t>Thirdly</a:t>
            </a:r>
            <a:r>
              <a:rPr lang="en-CA" sz="2400" i="1" dirty="0">
                <a:solidFill>
                  <a:schemeClr val="bg1"/>
                </a:solidFill>
              </a:rPr>
              <a:t>, there must be </a:t>
            </a:r>
            <a:r>
              <a:rPr lang="en-CA" sz="2400" i="1" dirty="0">
                <a:solidFill>
                  <a:srgbClr val="FFFF00"/>
                </a:solidFill>
              </a:rPr>
              <a:t>proper disclosure</a:t>
            </a:r>
            <a:r>
              <a:rPr lang="en-CA" sz="2400" i="1" dirty="0">
                <a:solidFill>
                  <a:schemeClr val="bg1"/>
                </a:solidFill>
              </a:rPr>
              <a:t>. Normally, it is sufficient if the specification provides a full, clear and exact description of the nature of the invention and the manner in which it can be practised….It is generally not necessary for an inventor to provide a theory of why the invention works…In this sort of case, however, </a:t>
            </a:r>
            <a:r>
              <a:rPr lang="en-CA" sz="2400" i="1" dirty="0">
                <a:solidFill>
                  <a:srgbClr val="FFFF00"/>
                </a:solidFill>
              </a:rPr>
              <a:t>the sound prediction is to some extent the quid pro quo the applicant offers in exchange for the patent monopoly</a:t>
            </a:r>
            <a:r>
              <a:rPr lang="en-CA" sz="2400" i="1" dirty="0">
                <a:solidFill>
                  <a:schemeClr val="bg1"/>
                </a:solidFill>
              </a:rPr>
              <a:t>. Precise disclosure requirements in this regard do not arise for decision in this case because both the underlying facts…and the line of reasoning…were in fact disclosed…”</a:t>
            </a:r>
            <a:endParaRPr lang="en-US" sz="2800" b="1" dirty="0">
              <a:solidFill>
                <a:srgbClr val="FFFF00"/>
              </a:solidFill>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124</a:t>
            </a:fld>
            <a:endParaRPr lang="en-US"/>
          </a:p>
        </p:txBody>
      </p:sp>
    </p:spTree>
    <p:extLst>
      <p:ext uri="{BB962C8B-B14F-4D97-AF65-F5344CB8AC3E}">
        <p14:creationId xmlns:p14="http://schemas.microsoft.com/office/powerpoint/2010/main" val="42296841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396"/>
            <a:ext cx="8229600" cy="923027"/>
          </a:xfrm>
        </p:spPr>
        <p:txBody>
          <a:bodyPr>
            <a:normAutofit/>
          </a:bodyPr>
          <a:lstStyle/>
          <a:p>
            <a:r>
              <a:rPr lang="en-US" b="1" dirty="0">
                <a:solidFill>
                  <a:srgbClr val="FFFF00"/>
                </a:solidFill>
              </a:rPr>
              <a:t>Patents</a:t>
            </a:r>
          </a:p>
        </p:txBody>
      </p:sp>
      <p:sp>
        <p:nvSpPr>
          <p:cNvPr id="2" name="Content Placeholder 1"/>
          <p:cNvSpPr>
            <a:spLocks noGrp="1"/>
          </p:cNvSpPr>
          <p:nvPr>
            <p:ph idx="1"/>
          </p:nvPr>
        </p:nvSpPr>
        <p:spPr>
          <a:xfrm>
            <a:off x="457200" y="1052423"/>
            <a:ext cx="8609162" cy="4856671"/>
          </a:xfrm>
        </p:spPr>
        <p:txBody>
          <a:bodyPr>
            <a:normAutofit/>
          </a:bodyPr>
          <a:lstStyle/>
          <a:p>
            <a:pPr marL="0" indent="0">
              <a:lnSpc>
                <a:spcPct val="100000"/>
              </a:lnSpc>
              <a:buNone/>
            </a:pPr>
            <a:r>
              <a:rPr lang="en-US" sz="2800" dirty="0">
                <a:solidFill>
                  <a:schemeClr val="bg1"/>
                </a:solidFill>
              </a:rPr>
              <a:t>Rita, an American engineer living in Brooklyn, New York, invents, on March 17, 2019, a new type of spring. She files for a patent in the United States on March 19, 2019. Rita files for a patent in Canada on September 19, 2019. Graham, a Canadian inventor living in Hope, BC, independently arrives at the same invention on August 2, 2018. Graham files a patent application in Canada on August 8, 2018. Is Graham entitled to the Canadian patent in the circumstances described above? Why or why not?</a:t>
            </a:r>
          </a:p>
          <a:p>
            <a:endParaRPr lang="en-CA" dirty="0"/>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125</a:t>
            </a:fld>
            <a:endParaRPr lang="en-US"/>
          </a:p>
        </p:txBody>
      </p:sp>
    </p:spTree>
    <p:extLst>
      <p:ext uri="{BB962C8B-B14F-4D97-AF65-F5344CB8AC3E}">
        <p14:creationId xmlns:p14="http://schemas.microsoft.com/office/powerpoint/2010/main" val="1411483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CA" sz="3200" dirty="0">
                <a:solidFill>
                  <a:schemeClr val="bg1"/>
                </a:solidFill>
              </a:rPr>
              <a:t>You have been asked by Industry Canada to reform the novelty and non-obviousness requirements as set out in the Patent Act. Which reforms would you recommend, and why?</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126</a:t>
            </a:fld>
            <a:endParaRPr lang="en-US"/>
          </a:p>
        </p:txBody>
      </p:sp>
      <p:pic>
        <p:nvPicPr>
          <p:cNvPr id="3" name="Picture 2">
            <a:extLst>
              <a:ext uri="{FF2B5EF4-FFF2-40B4-BE49-F238E27FC236}">
                <a16:creationId xmlns:a16="http://schemas.microsoft.com/office/drawing/2014/main" id="{22FF60FE-B78E-B34C-8990-060FC3DCA1EB}"/>
              </a:ext>
            </a:extLst>
          </p:cNvPr>
          <p:cNvPicPr>
            <a:picLocks noChangeAspect="1"/>
          </p:cNvPicPr>
          <p:nvPr/>
        </p:nvPicPr>
        <p:blipFill>
          <a:blip r:embed="rId3"/>
          <a:stretch>
            <a:fillRect/>
          </a:stretch>
        </p:blipFill>
        <p:spPr>
          <a:xfrm>
            <a:off x="2988098" y="4054415"/>
            <a:ext cx="3167803" cy="1372042"/>
          </a:xfrm>
          <a:prstGeom prst="rect">
            <a:avLst/>
          </a:prstGeom>
        </p:spPr>
      </p:pic>
    </p:spTree>
    <p:extLst>
      <p:ext uri="{BB962C8B-B14F-4D97-AF65-F5344CB8AC3E}">
        <p14:creationId xmlns:p14="http://schemas.microsoft.com/office/powerpoint/2010/main" val="41450355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23" y="326593"/>
            <a:ext cx="8990077" cy="1016000"/>
          </a:xfrm>
        </p:spPr>
        <p:txBody>
          <a:bodyPr/>
          <a:lstStyle/>
          <a:p>
            <a:pPr algn="ctr"/>
            <a:r>
              <a:rPr lang="en-US" dirty="0"/>
              <a:t> </a:t>
            </a:r>
            <a:r>
              <a:rPr lang="en-US" b="1" dirty="0">
                <a:solidFill>
                  <a:srgbClr val="FFFF00"/>
                </a:solidFill>
                <a:latin typeface="+mn-lt"/>
              </a:rPr>
              <a:t>A MATTER OF PERSPECTIVE</a:t>
            </a:r>
          </a:p>
        </p:txBody>
      </p:sp>
      <p:pic>
        <p:nvPicPr>
          <p:cNvPr id="4" name="Content Placeholder 3" descr="691px-M&amp;M's_Plain.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841" r="-745" b="3814"/>
          <a:stretch/>
        </p:blipFill>
        <p:spPr>
          <a:xfrm>
            <a:off x="5467077" y="2234088"/>
            <a:ext cx="3676923" cy="3017934"/>
          </a:xfrm>
        </p:spPr>
      </p:pic>
      <p:pic>
        <p:nvPicPr>
          <p:cNvPr id="5" name="Content Placeholder 3" descr="800px-Smarties-UK-Candies.jpg"/>
          <p:cNvPicPr>
            <a:picLocks noChangeAspect="1"/>
          </p:cNvPicPr>
          <p:nvPr/>
        </p:nvPicPr>
        <p:blipFill rotWithShape="1">
          <a:blip r:embed="rId3">
            <a:extLst>
              <a:ext uri="{28A0092B-C50C-407E-A947-70E740481C1C}">
                <a14:useLocalDpi xmlns:a14="http://schemas.microsoft.com/office/drawing/2010/main" val="0"/>
              </a:ext>
            </a:extLst>
          </a:blip>
          <a:srcRect t="314" b="712"/>
          <a:stretch/>
        </p:blipFill>
        <p:spPr>
          <a:xfrm>
            <a:off x="0" y="2925334"/>
            <a:ext cx="5467078" cy="2326688"/>
          </a:xfrm>
          <a:prstGeom prst="rect">
            <a:avLst/>
          </a:prstGeom>
        </p:spPr>
      </p:pic>
    </p:spTree>
    <p:extLst>
      <p:ext uri="{BB962C8B-B14F-4D97-AF65-F5344CB8AC3E}">
        <p14:creationId xmlns:p14="http://schemas.microsoft.com/office/powerpoint/2010/main" val="8188113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Conclusion</a:t>
            </a:r>
          </a:p>
        </p:txBody>
      </p:sp>
      <p:pic>
        <p:nvPicPr>
          <p:cNvPr id="4" name="Content Placeholder 3" descr="Thank-you-word-cloud.jpg">
            <a:extLst>
              <a:ext uri="{FF2B5EF4-FFF2-40B4-BE49-F238E27FC236}">
                <a16:creationId xmlns:a16="http://schemas.microsoft.com/office/drawing/2014/main" id="{AA4C595C-307A-F344-A4B9-6084255B67A7}"/>
              </a:ext>
            </a:extLst>
          </p:cNvPr>
          <p:cNvPicPr>
            <a:picLocks noGrp="1" noChangeAspect="1"/>
          </p:cNvPicPr>
          <p:nvPr>
            <p:ph sz="quarter" idx="10"/>
          </p:nvPr>
        </p:nvPicPr>
        <p:blipFill rotWithShape="1">
          <a:blip r:embed="rId2" cstate="email">
            <a:extLst>
              <a:ext uri="{28A0092B-C50C-407E-A947-70E740481C1C}">
                <a14:useLocalDpi xmlns:a14="http://schemas.microsoft.com/office/drawing/2010/main"/>
              </a:ext>
            </a:extLst>
          </a:blip>
          <a:srcRect b="-211"/>
          <a:stretch/>
        </p:blipFill>
        <p:spPr>
          <a:xfrm>
            <a:off x="621259" y="1473200"/>
            <a:ext cx="8220570" cy="4391025"/>
          </a:xfrm>
        </p:spPr>
      </p:pic>
    </p:spTree>
    <p:extLst>
      <p:ext uri="{BB962C8B-B14F-4D97-AF65-F5344CB8AC3E}">
        <p14:creationId xmlns:p14="http://schemas.microsoft.com/office/powerpoint/2010/main" val="3724380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987507"/>
            <a:ext cx="8229600" cy="4431723"/>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UNTIL NEXT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TIME</a:t>
            </a:r>
            <a:r>
              <a:rPr lang="en-US" sz="10400" dirty="0">
                <a:solidFill>
                  <a:srgbClr val="FF0000"/>
                </a:solidFill>
                <a:latin typeface="Apple Chancery" charset="0"/>
                <a:ea typeface="Apple Chancery" charset="0"/>
                <a:cs typeface="Apple Chancery" charset="0"/>
              </a:rPr>
              <a:t>!</a:t>
            </a:r>
          </a:p>
        </p:txBody>
      </p:sp>
    </p:spTree>
    <p:extLst>
      <p:ext uri="{BB962C8B-B14F-4D97-AF65-F5344CB8AC3E}">
        <p14:creationId xmlns:p14="http://schemas.microsoft.com/office/powerpoint/2010/main" val="258049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49FA8-1CFF-F844-B90F-D0EF8B43E5BD}"/>
              </a:ext>
            </a:extLst>
          </p:cNvPr>
          <p:cNvPicPr>
            <a:picLocks noChangeAspect="1"/>
          </p:cNvPicPr>
          <p:nvPr/>
        </p:nvPicPr>
        <p:blipFill>
          <a:blip r:embed="rId2"/>
          <a:stretch>
            <a:fillRect/>
          </a:stretch>
        </p:blipFill>
        <p:spPr>
          <a:xfrm>
            <a:off x="2618379" y="1363859"/>
            <a:ext cx="3907242" cy="3338320"/>
          </a:xfrm>
          <a:prstGeom prst="rect">
            <a:avLst/>
          </a:prstGeom>
        </p:spPr>
      </p:pic>
      <p:pic>
        <p:nvPicPr>
          <p:cNvPr id="5" name="Picture 4">
            <a:extLst>
              <a:ext uri="{FF2B5EF4-FFF2-40B4-BE49-F238E27FC236}">
                <a16:creationId xmlns:a16="http://schemas.microsoft.com/office/drawing/2014/main" id="{B7C1E2CF-39A2-0E45-AC07-5F35DB9D3991}"/>
              </a:ext>
            </a:extLst>
          </p:cNvPr>
          <p:cNvPicPr>
            <a:picLocks noChangeAspect="1"/>
          </p:cNvPicPr>
          <p:nvPr/>
        </p:nvPicPr>
        <p:blipFill>
          <a:blip r:embed="rId3"/>
          <a:stretch>
            <a:fillRect/>
          </a:stretch>
        </p:blipFill>
        <p:spPr>
          <a:xfrm>
            <a:off x="2618380" y="5013509"/>
            <a:ext cx="3907242" cy="725936"/>
          </a:xfrm>
          <a:prstGeom prst="rect">
            <a:avLst/>
          </a:prstGeom>
        </p:spPr>
      </p:pic>
      <p:sp>
        <p:nvSpPr>
          <p:cNvPr id="2" name="Title 1">
            <a:extLst>
              <a:ext uri="{FF2B5EF4-FFF2-40B4-BE49-F238E27FC236}">
                <a16:creationId xmlns:a16="http://schemas.microsoft.com/office/drawing/2014/main" id="{3BCF69D9-1563-DF4A-929C-D9DB7CC2FE77}"/>
              </a:ext>
            </a:extLst>
          </p:cNvPr>
          <p:cNvSpPr>
            <a:spLocks noGrp="1"/>
          </p:cNvSpPr>
          <p:nvPr>
            <p:ph type="title"/>
          </p:nvPr>
        </p:nvSpPr>
        <p:spPr>
          <a:xfrm>
            <a:off x="457200" y="145030"/>
            <a:ext cx="8229600" cy="1016000"/>
          </a:xfrm>
        </p:spPr>
        <p:txBody>
          <a:bodyPr/>
          <a:lstStyle/>
          <a:p>
            <a:pPr algn="ctr"/>
            <a:r>
              <a:rPr lang="en-US" dirty="0">
                <a:solidFill>
                  <a:srgbClr val="FFFF00"/>
                </a:solidFill>
              </a:rPr>
              <a:t>I broke the internet</a:t>
            </a:r>
            <a:r>
              <a:rPr lang="en-US" dirty="0">
                <a:solidFill>
                  <a:srgbClr val="FF0000"/>
                </a:solidFill>
              </a:rPr>
              <a:t>?</a:t>
            </a:r>
            <a:r>
              <a:rPr lang="en-US" dirty="0"/>
              <a:t> </a:t>
            </a:r>
            <a:r>
              <a:rPr lang="en-US" dirty="0">
                <a:solidFill>
                  <a:srgbClr val="FFFF00"/>
                </a:solidFill>
              </a:rPr>
              <a:t>[</a:t>
            </a:r>
            <a:r>
              <a:rPr lang="en-US" dirty="0">
                <a:solidFill>
                  <a:schemeClr val="bg1"/>
                </a:solidFill>
              </a:rPr>
              <a:t>not exactly</a:t>
            </a:r>
            <a:r>
              <a:rPr lang="en-US" dirty="0">
                <a:solidFill>
                  <a:srgbClr val="FFFF00"/>
                </a:solidFill>
              </a:rPr>
              <a:t>]</a:t>
            </a:r>
          </a:p>
        </p:txBody>
      </p:sp>
    </p:spTree>
    <p:extLst>
      <p:ext uri="{BB962C8B-B14F-4D97-AF65-F5344CB8AC3E}">
        <p14:creationId xmlns:p14="http://schemas.microsoft.com/office/powerpoint/2010/main" val="33676875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13616876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1096026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145347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DDA1-10F0-0549-9717-1480E2A9FE3B}"/>
              </a:ext>
            </a:extLst>
          </p:cNvPr>
          <p:cNvSpPr>
            <a:spLocks noGrp="1"/>
          </p:cNvSpPr>
          <p:nvPr>
            <p:ph type="title"/>
          </p:nvPr>
        </p:nvSpPr>
        <p:spPr>
          <a:xfrm>
            <a:off x="457200" y="139306"/>
            <a:ext cx="8229600" cy="1016000"/>
          </a:xfrm>
        </p:spPr>
        <p:txBody>
          <a:bodyPr>
            <a:normAutofit/>
          </a:bodyPr>
          <a:lstStyle/>
          <a:p>
            <a:pPr algn="ctr"/>
            <a:r>
              <a:rPr lang="en-US" dirty="0">
                <a:solidFill>
                  <a:schemeClr val="bg1"/>
                </a:solidFill>
              </a:rPr>
              <a:t>Last years audio</a:t>
            </a:r>
            <a:r>
              <a:rPr lang="en-US" dirty="0">
                <a:solidFill>
                  <a:srgbClr val="FF0000"/>
                </a:solidFill>
              </a:rPr>
              <a:t>-</a:t>
            </a:r>
            <a:r>
              <a:rPr lang="en-US" dirty="0">
                <a:solidFill>
                  <a:schemeClr val="bg1"/>
                </a:solidFill>
              </a:rPr>
              <a:t>slides </a:t>
            </a:r>
            <a:r>
              <a:rPr lang="en-US" dirty="0">
                <a:solidFill>
                  <a:srgbClr val="FF0000"/>
                </a:solidFill>
              </a:rPr>
              <a:t>on</a:t>
            </a:r>
            <a:r>
              <a:rPr lang="en-US" dirty="0">
                <a:solidFill>
                  <a:schemeClr val="bg1"/>
                </a:solidFill>
              </a:rPr>
              <a:t> </a:t>
            </a:r>
            <a:r>
              <a:rPr lang="en-US" dirty="0">
                <a:solidFill>
                  <a:srgbClr val="FFFF00"/>
                </a:solidFill>
              </a:rPr>
              <a:t>UBC Canvas</a:t>
            </a:r>
          </a:p>
        </p:txBody>
      </p:sp>
      <p:pic>
        <p:nvPicPr>
          <p:cNvPr id="4" name="Picture 3">
            <a:extLst>
              <a:ext uri="{FF2B5EF4-FFF2-40B4-BE49-F238E27FC236}">
                <a16:creationId xmlns:a16="http://schemas.microsoft.com/office/drawing/2014/main" id="{C753E2D0-842A-A14C-82C5-945CCEABBB96}"/>
              </a:ext>
            </a:extLst>
          </p:cNvPr>
          <p:cNvPicPr>
            <a:picLocks noChangeAspect="1"/>
          </p:cNvPicPr>
          <p:nvPr/>
        </p:nvPicPr>
        <p:blipFill>
          <a:blip r:embed="rId2"/>
          <a:stretch>
            <a:fillRect/>
          </a:stretch>
        </p:blipFill>
        <p:spPr>
          <a:xfrm>
            <a:off x="557742" y="2042382"/>
            <a:ext cx="3689260" cy="2773236"/>
          </a:xfrm>
          <a:prstGeom prst="rect">
            <a:avLst/>
          </a:prstGeom>
        </p:spPr>
      </p:pic>
      <p:pic>
        <p:nvPicPr>
          <p:cNvPr id="6" name="Picture 5">
            <a:extLst>
              <a:ext uri="{FF2B5EF4-FFF2-40B4-BE49-F238E27FC236}">
                <a16:creationId xmlns:a16="http://schemas.microsoft.com/office/drawing/2014/main" id="{4CEDDCFC-7F44-394E-BC38-4FEDF18D4522}"/>
              </a:ext>
            </a:extLst>
          </p:cNvPr>
          <p:cNvPicPr>
            <a:picLocks noChangeAspect="1"/>
          </p:cNvPicPr>
          <p:nvPr/>
        </p:nvPicPr>
        <p:blipFill>
          <a:blip r:embed="rId3"/>
          <a:stretch>
            <a:fillRect/>
          </a:stretch>
        </p:blipFill>
        <p:spPr>
          <a:xfrm>
            <a:off x="4897000" y="2013594"/>
            <a:ext cx="3789801" cy="2830812"/>
          </a:xfrm>
          <a:prstGeom prst="rect">
            <a:avLst/>
          </a:prstGeom>
        </p:spPr>
      </p:pic>
    </p:spTree>
    <p:extLst>
      <p:ext uri="{BB962C8B-B14F-4D97-AF65-F5344CB8AC3E}">
        <p14:creationId xmlns:p14="http://schemas.microsoft.com/office/powerpoint/2010/main" val="313865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016399"/>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pic>
        <p:nvPicPr>
          <p:cNvPr id="4" name="Picture 3">
            <a:extLst>
              <a:ext uri="{FF2B5EF4-FFF2-40B4-BE49-F238E27FC236}">
                <a16:creationId xmlns:a16="http://schemas.microsoft.com/office/drawing/2014/main" id="{AF9C3BFD-1E37-5042-8817-1E26DFADE986}"/>
              </a:ext>
            </a:extLst>
          </p:cNvPr>
          <p:cNvPicPr>
            <a:picLocks noChangeAspect="1"/>
          </p:cNvPicPr>
          <p:nvPr/>
        </p:nvPicPr>
        <p:blipFill>
          <a:blip r:embed="rId2"/>
          <a:stretch>
            <a:fillRect/>
          </a:stretch>
        </p:blipFill>
        <p:spPr>
          <a:xfrm>
            <a:off x="396888" y="1930895"/>
            <a:ext cx="4068649" cy="3048730"/>
          </a:xfrm>
          <a:prstGeom prst="rect">
            <a:avLst/>
          </a:prstGeom>
        </p:spPr>
      </p:pic>
      <p:pic>
        <p:nvPicPr>
          <p:cNvPr id="7" name="Picture 6">
            <a:extLst>
              <a:ext uri="{FF2B5EF4-FFF2-40B4-BE49-F238E27FC236}">
                <a16:creationId xmlns:a16="http://schemas.microsoft.com/office/drawing/2014/main" id="{1886D23D-0D21-B649-A55D-D096D8C8E524}"/>
              </a:ext>
            </a:extLst>
          </p:cNvPr>
          <p:cNvPicPr>
            <a:picLocks noChangeAspect="1"/>
          </p:cNvPicPr>
          <p:nvPr/>
        </p:nvPicPr>
        <p:blipFill>
          <a:blip r:embed="rId3"/>
          <a:stretch>
            <a:fillRect/>
          </a:stretch>
        </p:blipFill>
        <p:spPr>
          <a:xfrm>
            <a:off x="4683978" y="1930894"/>
            <a:ext cx="4063134" cy="3048729"/>
          </a:xfrm>
          <a:prstGeom prst="rect">
            <a:avLst/>
          </a:prstGeom>
        </p:spPr>
      </p:pic>
    </p:spTree>
    <p:extLst>
      <p:ext uri="{BB962C8B-B14F-4D97-AF65-F5344CB8AC3E}">
        <p14:creationId xmlns:p14="http://schemas.microsoft.com/office/powerpoint/2010/main" val="351157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73A2-04B4-6845-9520-67EB0BF7022F}"/>
              </a:ext>
            </a:extLst>
          </p:cNvPr>
          <p:cNvSpPr>
            <a:spLocks noGrp="1"/>
          </p:cNvSpPr>
          <p:nvPr>
            <p:ph type="title"/>
          </p:nvPr>
        </p:nvSpPr>
        <p:spPr>
          <a:xfrm>
            <a:off x="457200" y="126124"/>
            <a:ext cx="8229600" cy="1513490"/>
          </a:xfrm>
        </p:spPr>
        <p:txBody>
          <a:bodyPr>
            <a:normAutofit fontScale="90000"/>
          </a:bodyPr>
          <a:lstStyle/>
          <a:p>
            <a:pPr algn="ctr"/>
            <a:r>
              <a:rPr lang="en-US" dirty="0">
                <a:solidFill>
                  <a:srgbClr val="FFFF00"/>
                </a:solidFill>
              </a:rPr>
              <a:t>What should be last day for course website contributions for</a:t>
            </a:r>
            <a:r>
              <a:rPr lang="en-US" dirty="0">
                <a:solidFill>
                  <a:schemeClr val="bg1"/>
                </a:solidFill>
              </a:rPr>
              <a:t> participation</a:t>
            </a:r>
            <a:r>
              <a:rPr lang="en-US" dirty="0">
                <a:solidFill>
                  <a:srgbClr val="FF0000"/>
                </a:solidFill>
              </a:rPr>
              <a:t>?</a:t>
            </a:r>
          </a:p>
        </p:txBody>
      </p:sp>
      <p:sp>
        <p:nvSpPr>
          <p:cNvPr id="3" name="Content Placeholder 2">
            <a:extLst>
              <a:ext uri="{FF2B5EF4-FFF2-40B4-BE49-F238E27FC236}">
                <a16:creationId xmlns:a16="http://schemas.microsoft.com/office/drawing/2014/main" id="{2CE64C14-7039-0E4D-AA63-0FC06ADDBFEB}"/>
              </a:ext>
            </a:extLst>
          </p:cNvPr>
          <p:cNvSpPr>
            <a:spLocks noGrp="1"/>
          </p:cNvSpPr>
          <p:nvPr>
            <p:ph sz="quarter" idx="10"/>
          </p:nvPr>
        </p:nvSpPr>
        <p:spPr>
          <a:xfrm>
            <a:off x="457200" y="1755228"/>
            <a:ext cx="8229600" cy="3970906"/>
          </a:xfrm>
        </p:spPr>
        <p:txBody>
          <a:bodyPr>
            <a:normAutofit/>
          </a:bodyPr>
          <a:lstStyle/>
          <a:p>
            <a:pPr marL="457200" indent="-457200">
              <a:buFont typeface="+mj-lt"/>
              <a:buAutoNum type="alphaUcPeriod"/>
            </a:pPr>
            <a:r>
              <a:rPr lang="en-US" sz="3200" dirty="0">
                <a:solidFill>
                  <a:schemeClr val="bg1"/>
                </a:solidFill>
              </a:rPr>
              <a:t>Last day of classes</a:t>
            </a:r>
          </a:p>
          <a:p>
            <a:pPr marL="457200" indent="-457200">
              <a:buFont typeface="+mj-lt"/>
              <a:buAutoNum type="alphaUcPeriod"/>
            </a:pPr>
            <a:r>
              <a:rPr lang="en-US" sz="3200" dirty="0">
                <a:solidFill>
                  <a:schemeClr val="bg1"/>
                </a:solidFill>
              </a:rPr>
              <a:t>Exam date</a:t>
            </a:r>
          </a:p>
          <a:p>
            <a:pPr marL="457200" indent="-457200">
              <a:buFont typeface="+mj-lt"/>
              <a:buAutoNum type="alphaUcPeriod"/>
            </a:pPr>
            <a:r>
              <a:rPr lang="en-US" sz="3200" dirty="0">
                <a:solidFill>
                  <a:schemeClr val="bg1"/>
                </a:solidFill>
              </a:rPr>
              <a:t>Last day of exams</a:t>
            </a:r>
          </a:p>
          <a:p>
            <a:pPr marL="457200" indent="-457200">
              <a:buFont typeface="+mj-lt"/>
              <a:buAutoNum type="alphaUcPeriod"/>
            </a:pPr>
            <a:r>
              <a:rPr lang="en-US" sz="3200" dirty="0">
                <a:solidFill>
                  <a:schemeClr val="bg1"/>
                </a:solidFill>
              </a:rPr>
              <a:t>Doesn’t matter we are all living in a video game anyways.</a:t>
            </a:r>
          </a:p>
        </p:txBody>
      </p:sp>
      <p:pic>
        <p:nvPicPr>
          <p:cNvPr id="5" name="Picture 4" descr="Graphical user interface, website&#10;&#10;Description automatically generated">
            <a:extLst>
              <a:ext uri="{FF2B5EF4-FFF2-40B4-BE49-F238E27FC236}">
                <a16:creationId xmlns:a16="http://schemas.microsoft.com/office/drawing/2014/main" id="{1B671983-9C96-0D43-ABAC-B502EA6EB772}"/>
              </a:ext>
            </a:extLst>
          </p:cNvPr>
          <p:cNvPicPr>
            <a:picLocks noChangeAspect="1"/>
          </p:cNvPicPr>
          <p:nvPr/>
        </p:nvPicPr>
        <p:blipFill>
          <a:blip r:embed="rId2"/>
          <a:stretch>
            <a:fillRect/>
          </a:stretch>
        </p:blipFill>
        <p:spPr>
          <a:xfrm>
            <a:off x="5055476" y="3936641"/>
            <a:ext cx="2613524" cy="2295993"/>
          </a:xfrm>
          <a:prstGeom prst="rect">
            <a:avLst/>
          </a:prstGeom>
        </p:spPr>
      </p:pic>
    </p:spTree>
    <p:extLst>
      <p:ext uri="{BB962C8B-B14F-4D97-AF65-F5344CB8AC3E}">
        <p14:creationId xmlns:p14="http://schemas.microsoft.com/office/powerpoint/2010/main" val="77600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33FD7-3749-6942-8ACD-3AAB33E83DAD}"/>
              </a:ext>
            </a:extLst>
          </p:cNvPr>
          <p:cNvPicPr>
            <a:picLocks noChangeAspect="1"/>
          </p:cNvPicPr>
          <p:nvPr/>
        </p:nvPicPr>
        <p:blipFill>
          <a:blip r:embed="rId2"/>
          <a:stretch>
            <a:fillRect/>
          </a:stretch>
        </p:blipFill>
        <p:spPr>
          <a:xfrm>
            <a:off x="369065" y="636912"/>
            <a:ext cx="8405870" cy="4728302"/>
          </a:xfrm>
          <a:prstGeom prst="rect">
            <a:avLst/>
          </a:prstGeom>
        </p:spPr>
      </p:pic>
    </p:spTree>
    <p:extLst>
      <p:ext uri="{BB962C8B-B14F-4D97-AF65-F5344CB8AC3E}">
        <p14:creationId xmlns:p14="http://schemas.microsoft.com/office/powerpoint/2010/main" val="15003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13AC-3DFE-A54C-8409-EF93210EE38A}"/>
              </a:ext>
            </a:extLst>
          </p:cNvPr>
          <p:cNvSpPr>
            <a:spLocks noGrp="1"/>
          </p:cNvSpPr>
          <p:nvPr>
            <p:ph type="title"/>
          </p:nvPr>
        </p:nvSpPr>
        <p:spPr>
          <a:xfrm>
            <a:off x="457200" y="136588"/>
            <a:ext cx="8229600" cy="1016000"/>
          </a:xfrm>
        </p:spPr>
        <p:txBody>
          <a:bodyPr/>
          <a:lstStyle/>
          <a:p>
            <a:pPr algn="ctr"/>
            <a:r>
              <a:rPr lang="en-US" dirty="0">
                <a:solidFill>
                  <a:srgbClr val="FFFF00"/>
                </a:solidFill>
              </a:rPr>
              <a:t>Guest Speakers</a:t>
            </a:r>
            <a:endParaRPr lang="en-US" dirty="0">
              <a:solidFill>
                <a:srgbClr val="FF0000"/>
              </a:solidFill>
            </a:endParaRPr>
          </a:p>
        </p:txBody>
      </p:sp>
      <p:pic>
        <p:nvPicPr>
          <p:cNvPr id="3" name="Picture 2">
            <a:extLst>
              <a:ext uri="{FF2B5EF4-FFF2-40B4-BE49-F238E27FC236}">
                <a16:creationId xmlns:a16="http://schemas.microsoft.com/office/drawing/2014/main" id="{1EF175E2-0326-184A-89A8-F53E677E826C}"/>
              </a:ext>
            </a:extLst>
          </p:cNvPr>
          <p:cNvPicPr>
            <a:picLocks noChangeAspect="1"/>
          </p:cNvPicPr>
          <p:nvPr/>
        </p:nvPicPr>
        <p:blipFill>
          <a:blip r:embed="rId2"/>
          <a:stretch>
            <a:fillRect/>
          </a:stretch>
        </p:blipFill>
        <p:spPr>
          <a:xfrm>
            <a:off x="1707484" y="1615085"/>
            <a:ext cx="5729031" cy="3918816"/>
          </a:xfrm>
          <a:prstGeom prst="rect">
            <a:avLst/>
          </a:prstGeom>
        </p:spPr>
      </p:pic>
    </p:spTree>
    <p:extLst>
      <p:ext uri="{BB962C8B-B14F-4D97-AF65-F5344CB8AC3E}">
        <p14:creationId xmlns:p14="http://schemas.microsoft.com/office/powerpoint/2010/main" val="132943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FE45-CBE6-1E4C-83E9-DDB69DADE70F}"/>
              </a:ext>
            </a:extLst>
          </p:cNvPr>
          <p:cNvSpPr>
            <a:spLocks noGrp="1"/>
          </p:cNvSpPr>
          <p:nvPr>
            <p:ph type="title"/>
          </p:nvPr>
        </p:nvSpPr>
        <p:spPr/>
        <p:txBody>
          <a:bodyPr>
            <a:normAutofit fontScale="90000"/>
          </a:bodyPr>
          <a:lstStyle/>
          <a:p>
            <a:pPr algn="ctr"/>
            <a:r>
              <a:rPr lang="en-US" dirty="0">
                <a:solidFill>
                  <a:srgbClr val="FF0000"/>
                </a:solidFill>
              </a:rPr>
              <a:t>Recording</a:t>
            </a:r>
            <a:r>
              <a:rPr lang="en-US" dirty="0">
                <a:solidFill>
                  <a:srgbClr val="FFFF00"/>
                </a:solidFill>
              </a:rPr>
              <a:t> a Video Interview re </a:t>
            </a:r>
            <a:r>
              <a:rPr lang="en-US" dirty="0">
                <a:solidFill>
                  <a:schemeClr val="bg1"/>
                </a:solidFill>
              </a:rPr>
              <a:t>A</a:t>
            </a:r>
            <a:r>
              <a:rPr lang="en-US" dirty="0">
                <a:solidFill>
                  <a:srgbClr val="92D050"/>
                </a:solidFill>
              </a:rPr>
              <a:t>.</a:t>
            </a:r>
            <a:r>
              <a:rPr lang="en-US" dirty="0">
                <a:solidFill>
                  <a:schemeClr val="bg1"/>
                </a:solidFill>
              </a:rPr>
              <a:t>I</a:t>
            </a:r>
            <a:r>
              <a:rPr lang="en-US" dirty="0">
                <a:solidFill>
                  <a:srgbClr val="92D050"/>
                </a:solidFill>
              </a:rPr>
              <a:t>.</a:t>
            </a:r>
            <a:r>
              <a:rPr lang="en-US" dirty="0">
                <a:solidFill>
                  <a:schemeClr val="bg1"/>
                </a:solidFill>
              </a:rPr>
              <a:t> </a:t>
            </a:r>
            <a:r>
              <a:rPr lang="en-US" dirty="0">
                <a:solidFill>
                  <a:srgbClr val="FF0000"/>
                </a:solidFill>
              </a:rPr>
              <a:t>&amp;</a:t>
            </a:r>
            <a:r>
              <a:rPr lang="en-US" dirty="0">
                <a:solidFill>
                  <a:schemeClr val="bg1"/>
                </a:solidFill>
              </a:rPr>
              <a:t> I</a:t>
            </a:r>
            <a:r>
              <a:rPr lang="en-US" dirty="0">
                <a:solidFill>
                  <a:srgbClr val="92D050"/>
                </a:solidFill>
              </a:rPr>
              <a:t>.</a:t>
            </a:r>
            <a:r>
              <a:rPr lang="en-US" dirty="0">
                <a:solidFill>
                  <a:schemeClr val="bg1"/>
                </a:solidFill>
              </a:rPr>
              <a:t>P</a:t>
            </a:r>
            <a:r>
              <a:rPr lang="en-US" dirty="0">
                <a:solidFill>
                  <a:srgbClr val="92D050"/>
                </a:solidFill>
              </a:rPr>
              <a:t>.</a:t>
            </a:r>
            <a:r>
              <a:rPr lang="en-US" dirty="0">
                <a:solidFill>
                  <a:schemeClr val="bg1"/>
                </a:solidFill>
              </a:rPr>
              <a:t> </a:t>
            </a:r>
            <a:br>
              <a:rPr lang="en-US" dirty="0">
                <a:solidFill>
                  <a:srgbClr val="FFFF00"/>
                </a:solidFill>
              </a:rPr>
            </a:br>
            <a:r>
              <a:rPr lang="en-US" dirty="0">
                <a:solidFill>
                  <a:srgbClr val="FF0000"/>
                </a:solidFill>
              </a:rPr>
              <a:t>No</a:t>
            </a:r>
            <a:r>
              <a:rPr lang="en-US" dirty="0">
                <a:solidFill>
                  <a:srgbClr val="FFFF00"/>
                </a:solidFill>
              </a:rPr>
              <a:t> Friday April 2 class</a:t>
            </a:r>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6EE4C605-5C8F-2149-8F57-57757235FF20}"/>
              </a:ext>
            </a:extLst>
          </p:cNvPr>
          <p:cNvPicPr>
            <a:picLocks noChangeAspect="1"/>
          </p:cNvPicPr>
          <p:nvPr/>
        </p:nvPicPr>
        <p:blipFill>
          <a:blip r:embed="rId2"/>
          <a:stretch>
            <a:fillRect/>
          </a:stretch>
        </p:blipFill>
        <p:spPr>
          <a:xfrm>
            <a:off x="2705410" y="1491562"/>
            <a:ext cx="3733180" cy="4276769"/>
          </a:xfrm>
          <a:prstGeom prst="rect">
            <a:avLst/>
          </a:prstGeom>
        </p:spPr>
      </p:pic>
    </p:spTree>
    <p:extLst>
      <p:ext uri="{BB962C8B-B14F-4D97-AF65-F5344CB8AC3E}">
        <p14:creationId xmlns:p14="http://schemas.microsoft.com/office/powerpoint/2010/main" val="411723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828CC-7668-134F-A957-3DF5A811BF90}"/>
              </a:ext>
            </a:extLst>
          </p:cNvPr>
          <p:cNvSpPr>
            <a:spLocks noGrp="1"/>
          </p:cNvSpPr>
          <p:nvPr>
            <p:ph type="title"/>
          </p:nvPr>
        </p:nvSpPr>
        <p:spPr/>
        <p:txBody>
          <a:bodyPr/>
          <a:lstStyle/>
          <a:p>
            <a:pPr algn="ctr"/>
            <a:r>
              <a:rPr lang="en-US" dirty="0">
                <a:solidFill>
                  <a:srgbClr val="FFFF00"/>
                </a:solidFill>
              </a:rPr>
              <a:t>Permission to Record</a:t>
            </a:r>
            <a:r>
              <a:rPr lang="en-US" dirty="0">
                <a:solidFill>
                  <a:srgbClr val="FF0000"/>
                </a:solidFill>
              </a:rPr>
              <a:t>?</a:t>
            </a:r>
          </a:p>
        </p:txBody>
      </p:sp>
      <p:pic>
        <p:nvPicPr>
          <p:cNvPr id="4" name="Picture 3">
            <a:extLst>
              <a:ext uri="{FF2B5EF4-FFF2-40B4-BE49-F238E27FC236}">
                <a16:creationId xmlns:a16="http://schemas.microsoft.com/office/drawing/2014/main" id="{B58F9E97-B9C9-7542-A565-EA2888C481FB}"/>
              </a:ext>
            </a:extLst>
          </p:cNvPr>
          <p:cNvPicPr>
            <a:picLocks noChangeAspect="1"/>
          </p:cNvPicPr>
          <p:nvPr/>
        </p:nvPicPr>
        <p:blipFill>
          <a:blip r:embed="rId2"/>
          <a:stretch>
            <a:fillRect/>
          </a:stretch>
        </p:blipFill>
        <p:spPr>
          <a:xfrm>
            <a:off x="2119730" y="1865376"/>
            <a:ext cx="4904540" cy="3712464"/>
          </a:xfrm>
          <a:prstGeom prst="rect">
            <a:avLst/>
          </a:prstGeom>
        </p:spPr>
      </p:pic>
    </p:spTree>
    <p:extLst>
      <p:ext uri="{BB962C8B-B14F-4D97-AF65-F5344CB8AC3E}">
        <p14:creationId xmlns:p14="http://schemas.microsoft.com/office/powerpoint/2010/main" val="285497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E70BF85C-33E2-9545-B1B4-508A2D88ACCA}"/>
              </a:ext>
            </a:extLst>
          </p:cNvPr>
          <p:cNvPicPr>
            <a:picLocks noChangeAspect="1"/>
          </p:cNvPicPr>
          <p:nvPr/>
        </p:nvPicPr>
        <p:blipFill>
          <a:blip r:embed="rId2"/>
          <a:stretch>
            <a:fillRect/>
          </a:stretch>
        </p:blipFill>
        <p:spPr>
          <a:xfrm>
            <a:off x="401645" y="833967"/>
            <a:ext cx="8340709" cy="4703233"/>
          </a:xfrm>
          <a:prstGeom prst="rect">
            <a:avLst/>
          </a:prstGeom>
        </p:spPr>
      </p:pic>
    </p:spTree>
    <p:extLst>
      <p:ext uri="{BB962C8B-B14F-4D97-AF65-F5344CB8AC3E}">
        <p14:creationId xmlns:p14="http://schemas.microsoft.com/office/powerpoint/2010/main" val="133464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267374"/>
            <a:ext cx="8229600" cy="4185144"/>
          </a:xfrm>
        </p:spPr>
        <p:txBody>
          <a:bodyPr>
            <a:normAutofit/>
          </a:bodyPr>
          <a:lstStyle/>
          <a:p>
            <a:pPr marL="0" indent="0" algn="ctr">
              <a:buNone/>
            </a:pPr>
            <a:r>
              <a:rPr lang="en-US" sz="9600" dirty="0">
                <a:solidFill>
                  <a:schemeClr val="bg1"/>
                </a:solidFill>
                <a:latin typeface="American Typewriter"/>
                <a:cs typeface="American Typewriter"/>
              </a:rPr>
              <a:t>News of </a:t>
            </a:r>
          </a:p>
          <a:p>
            <a:pPr marL="0" indent="0" algn="ctr">
              <a:buNone/>
            </a:pPr>
            <a:r>
              <a:rPr lang="en-US" sz="9600" dirty="0">
                <a:solidFill>
                  <a:schemeClr val="bg1"/>
                </a:solidFill>
                <a:latin typeface="American Typewriter"/>
                <a:cs typeface="American Typewriter"/>
              </a:rPr>
              <a:t>the Week</a:t>
            </a:r>
          </a:p>
          <a:p>
            <a:endParaRPr lang="en-US" dirty="0"/>
          </a:p>
        </p:txBody>
      </p:sp>
    </p:spTree>
    <p:extLst>
      <p:ext uri="{BB962C8B-B14F-4D97-AF65-F5344CB8AC3E}">
        <p14:creationId xmlns:p14="http://schemas.microsoft.com/office/powerpoint/2010/main" val="175533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C493B8D-05D8-1A4A-9DAA-F506D82C9A81}"/>
              </a:ext>
            </a:extLst>
          </p:cNvPr>
          <p:cNvPicPr>
            <a:picLocks noChangeAspect="1"/>
          </p:cNvPicPr>
          <p:nvPr/>
        </p:nvPicPr>
        <p:blipFill>
          <a:blip r:embed="rId2"/>
          <a:stretch>
            <a:fillRect/>
          </a:stretch>
        </p:blipFill>
        <p:spPr>
          <a:xfrm>
            <a:off x="3230191" y="141514"/>
            <a:ext cx="2683617" cy="5704114"/>
          </a:xfrm>
          <a:prstGeom prst="rect">
            <a:avLst/>
          </a:prstGeom>
        </p:spPr>
      </p:pic>
    </p:spTree>
    <p:extLst>
      <p:ext uri="{BB962C8B-B14F-4D97-AF65-F5344CB8AC3E}">
        <p14:creationId xmlns:p14="http://schemas.microsoft.com/office/powerpoint/2010/main" val="1173284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51AA7EAB-ABC3-D74C-86F5-E9AB0A5B3DD8}"/>
              </a:ext>
            </a:extLst>
          </p:cNvPr>
          <p:cNvPicPr>
            <a:picLocks noChangeAspect="1"/>
          </p:cNvPicPr>
          <p:nvPr/>
        </p:nvPicPr>
        <p:blipFill>
          <a:blip r:embed="rId2"/>
          <a:stretch>
            <a:fillRect/>
          </a:stretch>
        </p:blipFill>
        <p:spPr>
          <a:xfrm>
            <a:off x="3182498" y="261257"/>
            <a:ext cx="2779004" cy="5475514"/>
          </a:xfrm>
          <a:prstGeom prst="rect">
            <a:avLst/>
          </a:prstGeom>
        </p:spPr>
      </p:pic>
    </p:spTree>
    <p:extLst>
      <p:ext uri="{BB962C8B-B14F-4D97-AF65-F5344CB8AC3E}">
        <p14:creationId xmlns:p14="http://schemas.microsoft.com/office/powerpoint/2010/main" val="373282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61EF4CA-993E-8C43-9581-2060933604CD}"/>
              </a:ext>
            </a:extLst>
          </p:cNvPr>
          <p:cNvPicPr>
            <a:picLocks noChangeAspect="1"/>
          </p:cNvPicPr>
          <p:nvPr/>
        </p:nvPicPr>
        <p:blipFill>
          <a:blip r:embed="rId2"/>
          <a:stretch>
            <a:fillRect/>
          </a:stretch>
        </p:blipFill>
        <p:spPr>
          <a:xfrm>
            <a:off x="2940365" y="130629"/>
            <a:ext cx="3263270" cy="5725886"/>
          </a:xfrm>
          <a:prstGeom prst="rect">
            <a:avLst/>
          </a:prstGeom>
        </p:spPr>
      </p:pic>
    </p:spTree>
    <p:extLst>
      <p:ext uri="{BB962C8B-B14F-4D97-AF65-F5344CB8AC3E}">
        <p14:creationId xmlns:p14="http://schemas.microsoft.com/office/powerpoint/2010/main" val="181963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392EEBC9-2245-314B-96B2-DAE335FF5A9B}"/>
              </a:ext>
            </a:extLst>
          </p:cNvPr>
          <p:cNvPicPr>
            <a:picLocks noChangeAspect="1"/>
          </p:cNvPicPr>
          <p:nvPr/>
        </p:nvPicPr>
        <p:blipFill>
          <a:blip r:embed="rId2"/>
          <a:stretch>
            <a:fillRect/>
          </a:stretch>
        </p:blipFill>
        <p:spPr>
          <a:xfrm>
            <a:off x="2261046" y="283028"/>
            <a:ext cx="4621907" cy="5540829"/>
          </a:xfrm>
          <a:prstGeom prst="rect">
            <a:avLst/>
          </a:prstGeom>
        </p:spPr>
      </p:pic>
    </p:spTree>
    <p:extLst>
      <p:ext uri="{BB962C8B-B14F-4D97-AF65-F5344CB8AC3E}">
        <p14:creationId xmlns:p14="http://schemas.microsoft.com/office/powerpoint/2010/main" val="206608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404FD156-1AAD-4045-9A50-32F8AFA2B11A}"/>
              </a:ext>
            </a:extLst>
          </p:cNvPr>
          <p:cNvPicPr>
            <a:picLocks noChangeAspect="1"/>
          </p:cNvPicPr>
          <p:nvPr/>
        </p:nvPicPr>
        <p:blipFill>
          <a:blip r:embed="rId2"/>
          <a:stretch>
            <a:fillRect/>
          </a:stretch>
        </p:blipFill>
        <p:spPr>
          <a:xfrm>
            <a:off x="1182710" y="288470"/>
            <a:ext cx="6778579" cy="5491843"/>
          </a:xfrm>
          <a:prstGeom prst="rect">
            <a:avLst/>
          </a:prstGeom>
        </p:spPr>
      </p:pic>
    </p:spTree>
    <p:extLst>
      <p:ext uri="{BB962C8B-B14F-4D97-AF65-F5344CB8AC3E}">
        <p14:creationId xmlns:p14="http://schemas.microsoft.com/office/powerpoint/2010/main" val="215729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07AEC1CB-FD09-6342-A3B2-DC8C090D826D}"/>
              </a:ext>
            </a:extLst>
          </p:cNvPr>
          <p:cNvPicPr>
            <a:picLocks noChangeAspect="1"/>
          </p:cNvPicPr>
          <p:nvPr/>
        </p:nvPicPr>
        <p:blipFill>
          <a:blip r:embed="rId2"/>
          <a:stretch>
            <a:fillRect/>
          </a:stretch>
        </p:blipFill>
        <p:spPr>
          <a:xfrm>
            <a:off x="2815971" y="163286"/>
            <a:ext cx="3512057" cy="5693229"/>
          </a:xfrm>
          <a:prstGeom prst="rect">
            <a:avLst/>
          </a:prstGeom>
        </p:spPr>
      </p:pic>
    </p:spTree>
    <p:extLst>
      <p:ext uri="{BB962C8B-B14F-4D97-AF65-F5344CB8AC3E}">
        <p14:creationId xmlns:p14="http://schemas.microsoft.com/office/powerpoint/2010/main" val="57629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6B5CFD0-8466-FE43-BA60-1334D8017579}"/>
              </a:ext>
            </a:extLst>
          </p:cNvPr>
          <p:cNvPicPr>
            <a:picLocks noChangeAspect="1"/>
          </p:cNvPicPr>
          <p:nvPr/>
        </p:nvPicPr>
        <p:blipFill>
          <a:blip r:embed="rId2"/>
          <a:stretch>
            <a:fillRect/>
          </a:stretch>
        </p:blipFill>
        <p:spPr>
          <a:xfrm>
            <a:off x="2843861" y="228600"/>
            <a:ext cx="3456278" cy="5649686"/>
          </a:xfrm>
          <a:prstGeom prst="rect">
            <a:avLst/>
          </a:prstGeom>
        </p:spPr>
      </p:pic>
    </p:spTree>
    <p:extLst>
      <p:ext uri="{BB962C8B-B14F-4D97-AF65-F5344CB8AC3E}">
        <p14:creationId xmlns:p14="http://schemas.microsoft.com/office/powerpoint/2010/main" val="327139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6A09478E-B519-BE42-BE21-306D031132F1}"/>
              </a:ext>
            </a:extLst>
          </p:cNvPr>
          <p:cNvPicPr>
            <a:picLocks noChangeAspect="1"/>
          </p:cNvPicPr>
          <p:nvPr/>
        </p:nvPicPr>
        <p:blipFill>
          <a:blip r:embed="rId2"/>
          <a:stretch>
            <a:fillRect/>
          </a:stretch>
        </p:blipFill>
        <p:spPr>
          <a:xfrm>
            <a:off x="2896892" y="97971"/>
            <a:ext cx="3350215" cy="5682343"/>
          </a:xfrm>
          <a:prstGeom prst="rect">
            <a:avLst/>
          </a:prstGeom>
        </p:spPr>
      </p:pic>
    </p:spTree>
    <p:extLst>
      <p:ext uri="{BB962C8B-B14F-4D97-AF65-F5344CB8AC3E}">
        <p14:creationId xmlns:p14="http://schemas.microsoft.com/office/powerpoint/2010/main" val="319283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9BDDC-2B91-3340-9DA6-B0CC3F79FD12}"/>
              </a:ext>
            </a:extLst>
          </p:cNvPr>
          <p:cNvSpPr>
            <a:spLocks noGrp="1"/>
          </p:cNvSpPr>
          <p:nvPr>
            <p:ph type="title"/>
          </p:nvPr>
        </p:nvSpPr>
        <p:spPr/>
        <p:txBody>
          <a:bodyPr/>
          <a:lstStyle/>
          <a:p>
            <a:pPr algn="ctr"/>
            <a:r>
              <a:rPr lang="en-US" dirty="0">
                <a:solidFill>
                  <a:srgbClr val="FFFF00"/>
                </a:solidFill>
              </a:rPr>
              <a:t>The </a:t>
            </a:r>
            <a:r>
              <a:rPr lang="en-US" dirty="0">
                <a:solidFill>
                  <a:srgbClr val="FF0000"/>
                </a:solidFill>
              </a:rPr>
              <a:t>draft</a:t>
            </a:r>
            <a:r>
              <a:rPr lang="en-US" dirty="0">
                <a:solidFill>
                  <a:srgbClr val="FFFF00"/>
                </a:solidFill>
              </a:rPr>
              <a:t> slides</a:t>
            </a:r>
          </a:p>
        </p:txBody>
      </p:sp>
      <p:pic>
        <p:nvPicPr>
          <p:cNvPr id="3" name="Picture 2" descr="Text&#10;&#10;Description automatically generated with low confidence">
            <a:extLst>
              <a:ext uri="{FF2B5EF4-FFF2-40B4-BE49-F238E27FC236}">
                <a16:creationId xmlns:a16="http://schemas.microsoft.com/office/drawing/2014/main" id="{1A42034E-1726-C342-A657-921959799310}"/>
              </a:ext>
            </a:extLst>
          </p:cNvPr>
          <p:cNvPicPr>
            <a:picLocks noChangeAspect="1"/>
          </p:cNvPicPr>
          <p:nvPr/>
        </p:nvPicPr>
        <p:blipFill>
          <a:blip r:embed="rId2"/>
          <a:stretch>
            <a:fillRect/>
          </a:stretch>
        </p:blipFill>
        <p:spPr>
          <a:xfrm>
            <a:off x="3492500" y="2324100"/>
            <a:ext cx="2159000" cy="2209800"/>
          </a:xfrm>
          <a:prstGeom prst="rect">
            <a:avLst/>
          </a:prstGeom>
        </p:spPr>
      </p:pic>
      <p:sp>
        <p:nvSpPr>
          <p:cNvPr id="5" name="TextBox 4">
            <a:extLst>
              <a:ext uri="{FF2B5EF4-FFF2-40B4-BE49-F238E27FC236}">
                <a16:creationId xmlns:a16="http://schemas.microsoft.com/office/drawing/2014/main" id="{2AFC5D96-7904-3444-A1DC-C3B4BEBD7E5B}"/>
              </a:ext>
            </a:extLst>
          </p:cNvPr>
          <p:cNvSpPr txBox="1"/>
          <p:nvPr/>
        </p:nvSpPr>
        <p:spPr>
          <a:xfrm>
            <a:off x="3812818" y="4992130"/>
            <a:ext cx="1518364" cy="369332"/>
          </a:xfrm>
          <a:prstGeom prst="rect">
            <a:avLst/>
          </a:prstGeom>
          <a:noFill/>
        </p:spPr>
        <p:txBody>
          <a:bodyPr wrap="none" rtlCol="0">
            <a:spAutoFit/>
          </a:bodyPr>
          <a:lstStyle/>
          <a:p>
            <a:r>
              <a:rPr lang="en-US" dirty="0">
                <a:solidFill>
                  <a:schemeClr val="bg2">
                    <a:lumMod val="90000"/>
                  </a:schemeClr>
                </a:solidFill>
              </a:rPr>
              <a:t>UBC Canvas</a:t>
            </a:r>
          </a:p>
        </p:txBody>
      </p:sp>
    </p:spTree>
    <p:extLst>
      <p:ext uri="{BB962C8B-B14F-4D97-AF65-F5344CB8AC3E}">
        <p14:creationId xmlns:p14="http://schemas.microsoft.com/office/powerpoint/2010/main" val="3111480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4167305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370135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668162"/>
            <a:ext cx="8229600" cy="4245749"/>
          </a:xfrm>
        </p:spPr>
        <p:txBody>
          <a:bodyPr/>
          <a:lstStyle/>
          <a:p>
            <a:pPr marL="0" indent="0" algn="ctr">
              <a:buNone/>
            </a:pPr>
            <a:r>
              <a:rPr lang="en-US" sz="9600" dirty="0">
                <a:solidFill>
                  <a:srgbClr val="FFFF00"/>
                </a:solidFill>
                <a:latin typeface="American Typewriter"/>
                <a:cs typeface="American Typewriter"/>
              </a:rPr>
              <a:t>Your</a:t>
            </a:r>
            <a:r>
              <a:rPr lang="en-US" sz="9600" dirty="0">
                <a:solidFill>
                  <a:schemeClr val="bg1"/>
                </a:solidFill>
                <a:latin typeface="American Typewriter"/>
                <a:cs typeface="American Typewriter"/>
              </a:rPr>
              <a:t> News of the Week </a:t>
            </a:r>
            <a:endParaRPr lang="en-US" sz="9600" dirty="0">
              <a:solidFill>
                <a:srgbClr val="FF0000"/>
              </a:solidFill>
              <a:latin typeface="American Typewriter"/>
              <a:cs typeface="American Typewriter"/>
            </a:endParaRPr>
          </a:p>
          <a:p>
            <a:endParaRPr lang="en-US" dirty="0"/>
          </a:p>
        </p:txBody>
      </p:sp>
      <p:pic>
        <p:nvPicPr>
          <p:cNvPr id="4" name="Picture 3">
            <a:extLst>
              <a:ext uri="{FF2B5EF4-FFF2-40B4-BE49-F238E27FC236}">
                <a16:creationId xmlns:a16="http://schemas.microsoft.com/office/drawing/2014/main" id="{8C7E2D55-CB09-EE4B-B8BE-F75C59F0602B}"/>
              </a:ext>
            </a:extLst>
          </p:cNvPr>
          <p:cNvPicPr>
            <a:picLocks noChangeAspect="1"/>
          </p:cNvPicPr>
          <p:nvPr/>
        </p:nvPicPr>
        <p:blipFill>
          <a:blip r:embed="rId2"/>
          <a:stretch>
            <a:fillRect/>
          </a:stretch>
        </p:blipFill>
        <p:spPr>
          <a:xfrm>
            <a:off x="6521596" y="4620272"/>
            <a:ext cx="1016025" cy="1057590"/>
          </a:xfrm>
          <a:prstGeom prst="rect">
            <a:avLst/>
          </a:prstGeom>
        </p:spPr>
      </p:pic>
      <p:pic>
        <p:nvPicPr>
          <p:cNvPr id="5" name="Picture 4">
            <a:extLst>
              <a:ext uri="{FF2B5EF4-FFF2-40B4-BE49-F238E27FC236}">
                <a16:creationId xmlns:a16="http://schemas.microsoft.com/office/drawing/2014/main" id="{F1D20889-6F05-A141-B3A3-6EF8B7347D73}"/>
              </a:ext>
            </a:extLst>
          </p:cNvPr>
          <p:cNvPicPr>
            <a:picLocks noChangeAspect="1"/>
          </p:cNvPicPr>
          <p:nvPr/>
        </p:nvPicPr>
        <p:blipFill>
          <a:blip r:embed="rId2"/>
          <a:stretch>
            <a:fillRect/>
          </a:stretch>
        </p:blipFill>
        <p:spPr>
          <a:xfrm>
            <a:off x="4063988" y="4620272"/>
            <a:ext cx="1016025" cy="1057590"/>
          </a:xfrm>
          <a:prstGeom prst="rect">
            <a:avLst/>
          </a:prstGeom>
        </p:spPr>
      </p:pic>
      <p:pic>
        <p:nvPicPr>
          <p:cNvPr id="6" name="Picture 5">
            <a:extLst>
              <a:ext uri="{FF2B5EF4-FFF2-40B4-BE49-F238E27FC236}">
                <a16:creationId xmlns:a16="http://schemas.microsoft.com/office/drawing/2014/main" id="{E09CF479-F71E-3649-8C9B-6CDD1CACAE3C}"/>
              </a:ext>
            </a:extLst>
          </p:cNvPr>
          <p:cNvPicPr>
            <a:picLocks noChangeAspect="1"/>
          </p:cNvPicPr>
          <p:nvPr/>
        </p:nvPicPr>
        <p:blipFill>
          <a:blip r:embed="rId2"/>
          <a:stretch>
            <a:fillRect/>
          </a:stretch>
        </p:blipFill>
        <p:spPr>
          <a:xfrm>
            <a:off x="1606380" y="4620272"/>
            <a:ext cx="1016025" cy="1057590"/>
          </a:xfrm>
          <a:prstGeom prst="rect">
            <a:avLst/>
          </a:prstGeom>
        </p:spPr>
      </p:pic>
    </p:spTree>
    <p:extLst>
      <p:ext uri="{BB962C8B-B14F-4D97-AF65-F5344CB8AC3E}">
        <p14:creationId xmlns:p14="http://schemas.microsoft.com/office/powerpoint/2010/main" val="3013314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B3BC9259-FBF7-6D4A-B9FF-DF4B17FFE87D}"/>
              </a:ext>
            </a:extLst>
          </p:cNvPr>
          <p:cNvPicPr>
            <a:picLocks noChangeAspect="1"/>
          </p:cNvPicPr>
          <p:nvPr/>
        </p:nvPicPr>
        <p:blipFill>
          <a:blip r:embed="rId2"/>
          <a:stretch>
            <a:fillRect/>
          </a:stretch>
        </p:blipFill>
        <p:spPr>
          <a:xfrm>
            <a:off x="1618662" y="119742"/>
            <a:ext cx="5906676" cy="5662074"/>
          </a:xfrm>
          <a:prstGeom prst="rect">
            <a:avLst/>
          </a:prstGeom>
        </p:spPr>
      </p:pic>
    </p:spTree>
    <p:extLst>
      <p:ext uri="{BB962C8B-B14F-4D97-AF65-F5344CB8AC3E}">
        <p14:creationId xmlns:p14="http://schemas.microsoft.com/office/powerpoint/2010/main" val="3705656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8DAC2C9B-0E37-DA49-9ABF-52D204265E6B}"/>
              </a:ext>
            </a:extLst>
          </p:cNvPr>
          <p:cNvPicPr>
            <a:picLocks noChangeAspect="1"/>
          </p:cNvPicPr>
          <p:nvPr/>
        </p:nvPicPr>
        <p:blipFill>
          <a:blip r:embed="rId2"/>
          <a:stretch>
            <a:fillRect/>
          </a:stretch>
        </p:blipFill>
        <p:spPr>
          <a:xfrm>
            <a:off x="450850" y="931636"/>
            <a:ext cx="8242300" cy="4254500"/>
          </a:xfrm>
          <a:prstGeom prst="rect">
            <a:avLst/>
          </a:prstGeom>
        </p:spPr>
      </p:pic>
    </p:spTree>
    <p:extLst>
      <p:ext uri="{BB962C8B-B14F-4D97-AF65-F5344CB8AC3E}">
        <p14:creationId xmlns:p14="http://schemas.microsoft.com/office/powerpoint/2010/main" val="198368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letter&#10;&#10;Description automatically generated">
            <a:extLst>
              <a:ext uri="{FF2B5EF4-FFF2-40B4-BE49-F238E27FC236}">
                <a16:creationId xmlns:a16="http://schemas.microsoft.com/office/drawing/2014/main" id="{2C802B12-DCDC-854E-BF70-CB46057F3D9B}"/>
              </a:ext>
            </a:extLst>
          </p:cNvPr>
          <p:cNvPicPr>
            <a:picLocks noChangeAspect="1"/>
          </p:cNvPicPr>
          <p:nvPr/>
        </p:nvPicPr>
        <p:blipFill>
          <a:blip r:embed="rId2"/>
          <a:stretch>
            <a:fillRect/>
          </a:stretch>
        </p:blipFill>
        <p:spPr>
          <a:xfrm>
            <a:off x="412750" y="757465"/>
            <a:ext cx="8318500" cy="4711700"/>
          </a:xfrm>
          <a:prstGeom prst="rect">
            <a:avLst/>
          </a:prstGeom>
        </p:spPr>
      </p:pic>
    </p:spTree>
    <p:extLst>
      <p:ext uri="{BB962C8B-B14F-4D97-AF65-F5344CB8AC3E}">
        <p14:creationId xmlns:p14="http://schemas.microsoft.com/office/powerpoint/2010/main" val="347961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with low confidence">
            <a:extLst>
              <a:ext uri="{FF2B5EF4-FFF2-40B4-BE49-F238E27FC236}">
                <a16:creationId xmlns:a16="http://schemas.microsoft.com/office/drawing/2014/main" id="{9D5EA41F-447C-A640-9B17-1F06F090013E}"/>
              </a:ext>
            </a:extLst>
          </p:cNvPr>
          <p:cNvPicPr>
            <a:picLocks noChangeAspect="1"/>
          </p:cNvPicPr>
          <p:nvPr/>
        </p:nvPicPr>
        <p:blipFill>
          <a:blip r:embed="rId2"/>
          <a:stretch>
            <a:fillRect/>
          </a:stretch>
        </p:blipFill>
        <p:spPr>
          <a:xfrm>
            <a:off x="539750" y="1257300"/>
            <a:ext cx="8064500" cy="3581400"/>
          </a:xfrm>
          <a:prstGeom prst="rect">
            <a:avLst/>
          </a:prstGeom>
        </p:spPr>
      </p:pic>
    </p:spTree>
    <p:extLst>
      <p:ext uri="{BB962C8B-B14F-4D97-AF65-F5344CB8AC3E}">
        <p14:creationId xmlns:p14="http://schemas.microsoft.com/office/powerpoint/2010/main" val="2218458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583AA8C4-BF27-9E40-A0C2-E1233DDA8015}"/>
              </a:ext>
            </a:extLst>
          </p:cNvPr>
          <p:cNvPicPr>
            <a:picLocks noChangeAspect="1"/>
          </p:cNvPicPr>
          <p:nvPr/>
        </p:nvPicPr>
        <p:blipFill>
          <a:blip r:embed="rId2"/>
          <a:stretch>
            <a:fillRect/>
          </a:stretch>
        </p:blipFill>
        <p:spPr>
          <a:xfrm>
            <a:off x="797929" y="255812"/>
            <a:ext cx="7548142" cy="5437415"/>
          </a:xfrm>
          <a:prstGeom prst="rect">
            <a:avLst/>
          </a:prstGeom>
        </p:spPr>
      </p:pic>
    </p:spTree>
    <p:extLst>
      <p:ext uri="{BB962C8B-B14F-4D97-AF65-F5344CB8AC3E}">
        <p14:creationId xmlns:p14="http://schemas.microsoft.com/office/powerpoint/2010/main" val="251085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D989E9AD-51A0-474E-B426-1959F78F71A8}"/>
              </a:ext>
            </a:extLst>
          </p:cNvPr>
          <p:cNvPicPr>
            <a:picLocks noChangeAspect="1"/>
          </p:cNvPicPr>
          <p:nvPr/>
        </p:nvPicPr>
        <p:blipFill>
          <a:blip r:embed="rId2"/>
          <a:stretch>
            <a:fillRect/>
          </a:stretch>
        </p:blipFill>
        <p:spPr>
          <a:xfrm>
            <a:off x="1384479" y="141514"/>
            <a:ext cx="6375041" cy="5606143"/>
          </a:xfrm>
          <a:prstGeom prst="rect">
            <a:avLst/>
          </a:prstGeom>
        </p:spPr>
      </p:pic>
    </p:spTree>
    <p:extLst>
      <p:ext uri="{BB962C8B-B14F-4D97-AF65-F5344CB8AC3E}">
        <p14:creationId xmlns:p14="http://schemas.microsoft.com/office/powerpoint/2010/main" val="2997042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3FBFCFC0-DF8F-3A45-9020-241872C98D6A}"/>
              </a:ext>
            </a:extLst>
          </p:cNvPr>
          <p:cNvPicPr>
            <a:picLocks noChangeAspect="1"/>
          </p:cNvPicPr>
          <p:nvPr/>
        </p:nvPicPr>
        <p:blipFill>
          <a:blip r:embed="rId2"/>
          <a:stretch>
            <a:fillRect/>
          </a:stretch>
        </p:blipFill>
        <p:spPr>
          <a:xfrm>
            <a:off x="1629848" y="326571"/>
            <a:ext cx="5884303" cy="5453744"/>
          </a:xfrm>
          <a:prstGeom prst="rect">
            <a:avLst/>
          </a:prstGeom>
        </p:spPr>
      </p:pic>
    </p:spTree>
    <p:extLst>
      <p:ext uri="{BB962C8B-B14F-4D97-AF65-F5344CB8AC3E}">
        <p14:creationId xmlns:p14="http://schemas.microsoft.com/office/powerpoint/2010/main" val="30031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51641" y="2186152"/>
            <a:ext cx="7893269" cy="3539981"/>
          </a:xfrm>
        </p:spPr>
        <p:txBody>
          <a:bodyPr>
            <a:normAutofit/>
          </a:bodyPr>
          <a:lstStyle/>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9600" dirty="0"/>
          </a:p>
        </p:txBody>
      </p:sp>
    </p:spTree>
    <p:extLst>
      <p:ext uri="{BB962C8B-B14F-4D97-AF65-F5344CB8AC3E}">
        <p14:creationId xmlns:p14="http://schemas.microsoft.com/office/powerpoint/2010/main" val="77299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416492"/>
            <a:ext cx="8229600" cy="4245749"/>
          </a:xfrm>
        </p:spPr>
        <p:txBody>
          <a:bodyPr/>
          <a:lstStyle/>
          <a:p>
            <a:pPr marL="0" indent="0" algn="ctr">
              <a:buNone/>
            </a:pPr>
            <a:r>
              <a:rPr lang="en-US" sz="8000" dirty="0">
                <a:solidFill>
                  <a:srgbClr val="FFFF00"/>
                </a:solidFill>
                <a:latin typeface="American Typewriter"/>
                <a:cs typeface="American Typewriter"/>
              </a:rPr>
              <a:t>Your</a:t>
            </a:r>
            <a:r>
              <a:rPr lang="en-US" sz="8000" dirty="0">
                <a:solidFill>
                  <a:schemeClr val="bg1"/>
                </a:solidFill>
                <a:latin typeface="American Typewriter"/>
                <a:cs typeface="American Typewriter"/>
              </a:rPr>
              <a:t> Presentations </a:t>
            </a:r>
            <a:endParaRPr lang="en-US" sz="8000" dirty="0">
              <a:solidFill>
                <a:srgbClr val="FF0000"/>
              </a:solidFill>
              <a:latin typeface="American Typewriter"/>
              <a:cs typeface="American Typewriter"/>
            </a:endParaRPr>
          </a:p>
          <a:p>
            <a:endParaRPr lang="en-US" dirty="0"/>
          </a:p>
        </p:txBody>
      </p:sp>
      <p:pic>
        <p:nvPicPr>
          <p:cNvPr id="4" name="Picture 3">
            <a:extLst>
              <a:ext uri="{FF2B5EF4-FFF2-40B4-BE49-F238E27FC236}">
                <a16:creationId xmlns:a16="http://schemas.microsoft.com/office/drawing/2014/main" id="{8C7E2D55-CB09-EE4B-B8BE-F75C59F0602B}"/>
              </a:ext>
            </a:extLst>
          </p:cNvPr>
          <p:cNvPicPr>
            <a:picLocks noChangeAspect="1"/>
          </p:cNvPicPr>
          <p:nvPr/>
        </p:nvPicPr>
        <p:blipFill>
          <a:blip r:embed="rId2"/>
          <a:stretch>
            <a:fillRect/>
          </a:stretch>
        </p:blipFill>
        <p:spPr>
          <a:xfrm>
            <a:off x="6521596" y="3950427"/>
            <a:ext cx="1016025" cy="1057590"/>
          </a:xfrm>
          <a:prstGeom prst="rect">
            <a:avLst/>
          </a:prstGeom>
        </p:spPr>
      </p:pic>
      <p:pic>
        <p:nvPicPr>
          <p:cNvPr id="5" name="Picture 4">
            <a:extLst>
              <a:ext uri="{FF2B5EF4-FFF2-40B4-BE49-F238E27FC236}">
                <a16:creationId xmlns:a16="http://schemas.microsoft.com/office/drawing/2014/main" id="{F1D20889-6F05-A141-B3A3-6EF8B7347D73}"/>
              </a:ext>
            </a:extLst>
          </p:cNvPr>
          <p:cNvPicPr>
            <a:picLocks noChangeAspect="1"/>
          </p:cNvPicPr>
          <p:nvPr/>
        </p:nvPicPr>
        <p:blipFill>
          <a:blip r:embed="rId2"/>
          <a:stretch>
            <a:fillRect/>
          </a:stretch>
        </p:blipFill>
        <p:spPr>
          <a:xfrm>
            <a:off x="4063987" y="3950427"/>
            <a:ext cx="1016025" cy="1057590"/>
          </a:xfrm>
          <a:prstGeom prst="rect">
            <a:avLst/>
          </a:prstGeom>
        </p:spPr>
      </p:pic>
      <p:pic>
        <p:nvPicPr>
          <p:cNvPr id="6" name="Picture 5">
            <a:extLst>
              <a:ext uri="{FF2B5EF4-FFF2-40B4-BE49-F238E27FC236}">
                <a16:creationId xmlns:a16="http://schemas.microsoft.com/office/drawing/2014/main" id="{E09CF479-F71E-3649-8C9B-6CDD1CACAE3C}"/>
              </a:ext>
            </a:extLst>
          </p:cNvPr>
          <p:cNvPicPr>
            <a:picLocks noChangeAspect="1"/>
          </p:cNvPicPr>
          <p:nvPr/>
        </p:nvPicPr>
        <p:blipFill>
          <a:blip r:embed="rId2"/>
          <a:stretch>
            <a:fillRect/>
          </a:stretch>
        </p:blipFill>
        <p:spPr>
          <a:xfrm>
            <a:off x="1606379" y="3950427"/>
            <a:ext cx="1016025" cy="1057590"/>
          </a:xfrm>
          <a:prstGeom prst="rect">
            <a:avLst/>
          </a:prstGeom>
        </p:spPr>
      </p:pic>
    </p:spTree>
    <p:extLst>
      <p:ext uri="{BB962C8B-B14F-4D97-AF65-F5344CB8AC3E}">
        <p14:creationId xmlns:p14="http://schemas.microsoft.com/office/powerpoint/2010/main" val="1437212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1FB84F1F-E36F-4D40-810B-758F903447FF}"/>
              </a:ext>
            </a:extLst>
          </p:cNvPr>
          <p:cNvPicPr>
            <a:picLocks noChangeAspect="1"/>
          </p:cNvPicPr>
          <p:nvPr/>
        </p:nvPicPr>
        <p:blipFill>
          <a:blip r:embed="rId2"/>
          <a:stretch>
            <a:fillRect/>
          </a:stretch>
        </p:blipFill>
        <p:spPr>
          <a:xfrm>
            <a:off x="366869" y="979715"/>
            <a:ext cx="8410262" cy="4371521"/>
          </a:xfrm>
          <a:prstGeom prst="rect">
            <a:avLst/>
          </a:prstGeom>
        </p:spPr>
      </p:pic>
    </p:spTree>
    <p:extLst>
      <p:ext uri="{BB962C8B-B14F-4D97-AF65-F5344CB8AC3E}">
        <p14:creationId xmlns:p14="http://schemas.microsoft.com/office/powerpoint/2010/main" val="3357691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E8048BB7-B250-CB4A-9215-2B51F34D19B9}"/>
              </a:ext>
            </a:extLst>
          </p:cNvPr>
          <p:cNvPicPr>
            <a:picLocks noChangeAspect="1"/>
          </p:cNvPicPr>
          <p:nvPr/>
        </p:nvPicPr>
        <p:blipFill>
          <a:blip r:embed="rId2"/>
          <a:stretch>
            <a:fillRect/>
          </a:stretch>
        </p:blipFill>
        <p:spPr>
          <a:xfrm>
            <a:off x="847635" y="804231"/>
            <a:ext cx="7448729" cy="4527933"/>
          </a:xfrm>
          <a:prstGeom prst="rect">
            <a:avLst/>
          </a:prstGeom>
        </p:spPr>
      </p:pic>
    </p:spTree>
    <p:extLst>
      <p:ext uri="{BB962C8B-B14F-4D97-AF65-F5344CB8AC3E}">
        <p14:creationId xmlns:p14="http://schemas.microsoft.com/office/powerpoint/2010/main" val="2052887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1416493"/>
            <a:ext cx="8229600" cy="4245749"/>
          </a:xfrm>
        </p:spPr>
        <p:txBody>
          <a:bodyPr/>
          <a:lstStyle/>
          <a:p>
            <a:pPr marL="0" indent="0" algn="ctr">
              <a:buNone/>
            </a:pPr>
            <a:r>
              <a:rPr lang="en-US" sz="8000" dirty="0">
                <a:solidFill>
                  <a:schemeClr val="bg1"/>
                </a:solidFill>
                <a:latin typeface="American Typewriter"/>
                <a:cs typeface="American Typewriter"/>
              </a:rPr>
              <a:t> Presentations</a:t>
            </a:r>
          </a:p>
          <a:p>
            <a:pPr marL="0" indent="0" algn="ctr">
              <a:buNone/>
            </a:pPr>
            <a:r>
              <a:rPr lang="en-US" sz="8000" dirty="0">
                <a:solidFill>
                  <a:srgbClr val="FFFF00"/>
                </a:solidFill>
                <a:latin typeface="American Typewriter"/>
                <a:cs typeface="American Typewriter"/>
              </a:rPr>
              <a:t>today</a:t>
            </a:r>
            <a:r>
              <a:rPr lang="en-US" sz="8000" dirty="0">
                <a:solidFill>
                  <a:schemeClr val="bg1"/>
                </a:solidFill>
                <a:latin typeface="American Typewriter"/>
                <a:cs typeface="American Typewriter"/>
              </a:rPr>
              <a:t> </a:t>
            </a:r>
            <a:endParaRPr lang="en-US" sz="8000" dirty="0">
              <a:solidFill>
                <a:srgbClr val="FF0000"/>
              </a:solidFill>
              <a:latin typeface="American Typewriter"/>
              <a:cs typeface="American Typewriter"/>
            </a:endParaRPr>
          </a:p>
          <a:p>
            <a:endParaRPr lang="en-US" dirty="0"/>
          </a:p>
        </p:txBody>
      </p:sp>
      <p:pic>
        <p:nvPicPr>
          <p:cNvPr id="8" name="Picture 7">
            <a:extLst>
              <a:ext uri="{FF2B5EF4-FFF2-40B4-BE49-F238E27FC236}">
                <a16:creationId xmlns:a16="http://schemas.microsoft.com/office/drawing/2014/main" id="{0CE481C1-9408-7842-8346-F3207B19BE44}"/>
              </a:ext>
            </a:extLst>
          </p:cNvPr>
          <p:cNvPicPr>
            <a:picLocks noChangeAspect="1"/>
          </p:cNvPicPr>
          <p:nvPr/>
        </p:nvPicPr>
        <p:blipFill>
          <a:blip r:embed="rId2"/>
          <a:stretch>
            <a:fillRect/>
          </a:stretch>
        </p:blipFill>
        <p:spPr>
          <a:xfrm>
            <a:off x="1606379" y="4125187"/>
            <a:ext cx="1016025" cy="1057590"/>
          </a:xfrm>
          <a:prstGeom prst="rect">
            <a:avLst/>
          </a:prstGeom>
        </p:spPr>
      </p:pic>
      <p:pic>
        <p:nvPicPr>
          <p:cNvPr id="9" name="Picture 8">
            <a:extLst>
              <a:ext uri="{FF2B5EF4-FFF2-40B4-BE49-F238E27FC236}">
                <a16:creationId xmlns:a16="http://schemas.microsoft.com/office/drawing/2014/main" id="{5D782BC9-7789-4048-8AF5-2FD1A8DC5537}"/>
              </a:ext>
            </a:extLst>
          </p:cNvPr>
          <p:cNvPicPr>
            <a:picLocks noChangeAspect="1"/>
          </p:cNvPicPr>
          <p:nvPr/>
        </p:nvPicPr>
        <p:blipFill>
          <a:blip r:embed="rId2"/>
          <a:stretch>
            <a:fillRect/>
          </a:stretch>
        </p:blipFill>
        <p:spPr>
          <a:xfrm>
            <a:off x="4063988" y="4125187"/>
            <a:ext cx="1016025" cy="1057590"/>
          </a:xfrm>
          <a:prstGeom prst="rect">
            <a:avLst/>
          </a:prstGeom>
        </p:spPr>
      </p:pic>
      <p:pic>
        <p:nvPicPr>
          <p:cNvPr id="10" name="Picture 9">
            <a:extLst>
              <a:ext uri="{FF2B5EF4-FFF2-40B4-BE49-F238E27FC236}">
                <a16:creationId xmlns:a16="http://schemas.microsoft.com/office/drawing/2014/main" id="{BDD8DD6A-8475-DB45-9D7B-A3A43793A531}"/>
              </a:ext>
            </a:extLst>
          </p:cNvPr>
          <p:cNvPicPr>
            <a:picLocks noChangeAspect="1"/>
          </p:cNvPicPr>
          <p:nvPr/>
        </p:nvPicPr>
        <p:blipFill>
          <a:blip r:embed="rId2"/>
          <a:stretch>
            <a:fillRect/>
          </a:stretch>
        </p:blipFill>
        <p:spPr>
          <a:xfrm>
            <a:off x="6521596" y="4125187"/>
            <a:ext cx="1016025" cy="1057590"/>
          </a:xfrm>
          <a:prstGeom prst="rect">
            <a:avLst/>
          </a:prstGeom>
        </p:spPr>
      </p:pic>
    </p:spTree>
    <p:extLst>
      <p:ext uri="{BB962C8B-B14F-4D97-AF65-F5344CB8AC3E}">
        <p14:creationId xmlns:p14="http://schemas.microsoft.com/office/powerpoint/2010/main" val="3683416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818DE-90D1-9941-85F8-18CF45C4E3D0}"/>
              </a:ext>
            </a:extLst>
          </p:cNvPr>
          <p:cNvSpPr>
            <a:spLocks noGrp="1"/>
          </p:cNvSpPr>
          <p:nvPr>
            <p:ph sz="quarter" idx="10"/>
          </p:nvPr>
        </p:nvSpPr>
        <p:spPr>
          <a:xfrm>
            <a:off x="457200" y="3956052"/>
            <a:ext cx="8229600" cy="1770082"/>
          </a:xfrm>
        </p:spPr>
        <p:txBody>
          <a:bodyPr>
            <a:normAutofit/>
          </a:bodyPr>
          <a:lstStyle/>
          <a:p>
            <a:pPr algn="ctr"/>
            <a:r>
              <a:rPr lang="en-US" sz="4000" dirty="0" err="1">
                <a:solidFill>
                  <a:schemeClr val="bg1"/>
                </a:solidFill>
              </a:rPr>
              <a:t>Chinenye</a:t>
            </a:r>
            <a:r>
              <a:rPr lang="en-US" sz="4000" dirty="0">
                <a:solidFill>
                  <a:schemeClr val="bg1"/>
                </a:solidFill>
              </a:rPr>
              <a:t> Eze</a:t>
            </a:r>
          </a:p>
          <a:p>
            <a:pPr algn="ctr"/>
            <a:r>
              <a:rPr lang="en-US" sz="4000" dirty="0">
                <a:solidFill>
                  <a:schemeClr val="bg1"/>
                </a:solidFill>
              </a:rPr>
              <a:t>Jenny Gu &amp; Max Guld</a:t>
            </a:r>
          </a:p>
          <a:p>
            <a:pPr algn="ctr"/>
            <a:endParaRPr lang="en-US" sz="4000" dirty="0">
              <a:solidFill>
                <a:schemeClr val="bg1"/>
              </a:solidFill>
            </a:endParaRPr>
          </a:p>
        </p:txBody>
      </p:sp>
      <p:pic>
        <p:nvPicPr>
          <p:cNvPr id="4" name="Picture 3" descr="A picture containing indoor, auditorium, hall, conference room&#10;&#10;Description automatically generated">
            <a:extLst>
              <a:ext uri="{FF2B5EF4-FFF2-40B4-BE49-F238E27FC236}">
                <a16:creationId xmlns:a16="http://schemas.microsoft.com/office/drawing/2014/main" id="{B2EB1952-24BC-C345-BAB6-F8475B97F435}"/>
              </a:ext>
            </a:extLst>
          </p:cNvPr>
          <p:cNvPicPr>
            <a:picLocks noChangeAspect="1"/>
          </p:cNvPicPr>
          <p:nvPr/>
        </p:nvPicPr>
        <p:blipFill>
          <a:blip r:embed="rId2"/>
          <a:stretch>
            <a:fillRect/>
          </a:stretch>
        </p:blipFill>
        <p:spPr>
          <a:xfrm>
            <a:off x="2308779" y="446314"/>
            <a:ext cx="4526441" cy="2982686"/>
          </a:xfrm>
          <a:prstGeom prst="rect">
            <a:avLst/>
          </a:prstGeom>
        </p:spPr>
      </p:pic>
    </p:spTree>
    <p:extLst>
      <p:ext uri="{BB962C8B-B14F-4D97-AF65-F5344CB8AC3E}">
        <p14:creationId xmlns:p14="http://schemas.microsoft.com/office/powerpoint/2010/main" val="3422863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357239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194763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448887"/>
            <a:ext cx="8309156" cy="5522834"/>
          </a:xfrm>
        </p:spPr>
        <p:txBody>
          <a:bodyPr>
            <a:normAutofit/>
          </a:bodyPr>
          <a:lstStyle/>
          <a:p>
            <a:pPr marL="0" indent="0" algn="ctr">
              <a:buNone/>
            </a:pPr>
            <a:r>
              <a:rPr lang="en-US" sz="4400" dirty="0">
                <a:solidFill>
                  <a:srgbClr val="FFFF00"/>
                </a:solidFill>
                <a:latin typeface="P22 Typewriter"/>
                <a:cs typeface="P22 Typewriter"/>
              </a:rPr>
              <a:t>Now</a:t>
            </a:r>
            <a:r>
              <a:rPr lang="en-US" sz="4400" dirty="0">
                <a:solidFill>
                  <a:srgbClr val="FF0000"/>
                </a:solidFill>
                <a:latin typeface="P22 Typewriter"/>
                <a:cs typeface="P22 Typewriter"/>
              </a:rPr>
              <a:t>,</a:t>
            </a:r>
            <a:r>
              <a:rPr lang="en-US" sz="4400" dirty="0">
                <a:solidFill>
                  <a:srgbClr val="FFFF00"/>
                </a:solidFill>
                <a:latin typeface="P22 Typewriter"/>
                <a:cs typeface="P22 Typewriter"/>
              </a:rPr>
              <a:t> back to our regularly scheduled programming</a:t>
            </a:r>
            <a:r>
              <a:rPr lang="en-US" sz="4400" dirty="0">
                <a:solidFill>
                  <a:srgbClr val="FF0000"/>
                </a:solidFill>
                <a:latin typeface="P22 Typewriter"/>
                <a:cs typeface="P22 Typewriter"/>
              </a:rPr>
              <a:t>…</a:t>
            </a:r>
          </a:p>
        </p:txBody>
      </p:sp>
      <p:pic>
        <p:nvPicPr>
          <p:cNvPr id="4" name="Content Placeholder 3" descr="file7991274103168.jpg"/>
          <p:cNvPicPr>
            <a:picLocks noChangeAspect="1"/>
          </p:cNvPicPr>
          <p:nvPr/>
        </p:nvPicPr>
        <p:blipFill rotWithShape="1">
          <a:blip r:embed="rId2">
            <a:extLst>
              <a:ext uri="{28A0092B-C50C-407E-A947-70E740481C1C}">
                <a14:useLocalDpi xmlns:a14="http://schemas.microsoft.com/office/drawing/2010/main" val="0"/>
              </a:ext>
            </a:extLst>
          </a:blip>
          <a:srcRect l="-242" r="-124"/>
          <a:stretch/>
        </p:blipFill>
        <p:spPr>
          <a:xfrm>
            <a:off x="1992958" y="2151580"/>
            <a:ext cx="5158083" cy="3648914"/>
          </a:xfrm>
          <a:prstGeom prst="rect">
            <a:avLst/>
          </a:prstGeom>
        </p:spPr>
      </p:pic>
    </p:spTree>
    <p:extLst>
      <p:ext uri="{BB962C8B-B14F-4D97-AF65-F5344CB8AC3E}">
        <p14:creationId xmlns:p14="http://schemas.microsoft.com/office/powerpoint/2010/main" val="4294713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4584A-D545-5642-BC04-75D91F306D7F}"/>
              </a:ext>
            </a:extLst>
          </p:cNvPr>
          <p:cNvSpPr>
            <a:spLocks noGrp="1"/>
          </p:cNvSpPr>
          <p:nvPr>
            <p:ph type="title"/>
          </p:nvPr>
        </p:nvSpPr>
        <p:spPr/>
        <p:txBody>
          <a:bodyPr/>
          <a:lstStyle/>
          <a:p>
            <a:pPr algn="ctr"/>
            <a:r>
              <a:rPr lang="en-US" b="1" dirty="0">
                <a:solidFill>
                  <a:srgbClr val="FFFF00"/>
                </a:solidFill>
              </a:rPr>
              <a:t>Patents</a:t>
            </a:r>
          </a:p>
        </p:txBody>
      </p:sp>
      <p:pic>
        <p:nvPicPr>
          <p:cNvPr id="5" name="Picture 4" descr="A screenshot of a social media post&#10;&#10;Description automatically generated">
            <a:extLst>
              <a:ext uri="{FF2B5EF4-FFF2-40B4-BE49-F238E27FC236}">
                <a16:creationId xmlns:a16="http://schemas.microsoft.com/office/drawing/2014/main" id="{A5778F71-01E4-B247-B7AE-8C9917C4DE0C}"/>
              </a:ext>
            </a:extLst>
          </p:cNvPr>
          <p:cNvPicPr>
            <a:picLocks noChangeAspect="1"/>
          </p:cNvPicPr>
          <p:nvPr/>
        </p:nvPicPr>
        <p:blipFill>
          <a:blip r:embed="rId2"/>
          <a:stretch>
            <a:fillRect/>
          </a:stretch>
        </p:blipFill>
        <p:spPr>
          <a:xfrm>
            <a:off x="3318948" y="1810987"/>
            <a:ext cx="2506104" cy="3443845"/>
          </a:xfrm>
          <a:prstGeom prst="rect">
            <a:avLst/>
          </a:prstGeom>
        </p:spPr>
      </p:pic>
    </p:spTree>
    <p:extLst>
      <p:ext uri="{BB962C8B-B14F-4D97-AF65-F5344CB8AC3E}">
        <p14:creationId xmlns:p14="http://schemas.microsoft.com/office/powerpoint/2010/main" val="3199372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8EA9-09AD-C247-9F4E-53A656041F5C}"/>
              </a:ext>
            </a:extLst>
          </p:cNvPr>
          <p:cNvSpPr>
            <a:spLocks noGrp="1"/>
          </p:cNvSpPr>
          <p:nvPr>
            <p:ph type="title"/>
          </p:nvPr>
        </p:nvSpPr>
        <p:spPr>
          <a:xfrm>
            <a:off x="457200" y="219716"/>
            <a:ext cx="8229600" cy="1016000"/>
          </a:xfrm>
        </p:spPr>
        <p:txBody>
          <a:bodyPr>
            <a:normAutofit/>
          </a:bodyPr>
          <a:lstStyle/>
          <a:p>
            <a:pPr algn="ctr"/>
            <a:r>
              <a:rPr lang="en-US" sz="4400" dirty="0">
                <a:solidFill>
                  <a:schemeClr val="bg1"/>
                </a:solidFill>
              </a:rPr>
              <a:t>Re</a:t>
            </a:r>
            <a:r>
              <a:rPr lang="en-US" sz="4400" dirty="0">
                <a:solidFill>
                  <a:srgbClr val="FFFF00"/>
                </a:solidFill>
              </a:rPr>
              <a:t>-</a:t>
            </a:r>
            <a:r>
              <a:rPr lang="en-US" sz="4400" dirty="0">
                <a:solidFill>
                  <a:schemeClr val="bg1"/>
                </a:solidFill>
              </a:rPr>
              <a:t>capping </a:t>
            </a:r>
            <a:endParaRPr lang="en-US" sz="4400" b="1" dirty="0">
              <a:solidFill>
                <a:srgbClr val="FF0000"/>
              </a:solidFill>
            </a:endParaRPr>
          </a:p>
        </p:txBody>
      </p:sp>
      <p:pic>
        <p:nvPicPr>
          <p:cNvPr id="3" name="Picture 2">
            <a:extLst>
              <a:ext uri="{FF2B5EF4-FFF2-40B4-BE49-F238E27FC236}">
                <a16:creationId xmlns:a16="http://schemas.microsoft.com/office/drawing/2014/main" id="{42A8562D-BBBA-294E-B498-CF7FADC56633}"/>
              </a:ext>
            </a:extLst>
          </p:cNvPr>
          <p:cNvPicPr>
            <a:picLocks noChangeAspect="1"/>
          </p:cNvPicPr>
          <p:nvPr/>
        </p:nvPicPr>
        <p:blipFill>
          <a:blip r:embed="rId2"/>
          <a:stretch>
            <a:fillRect/>
          </a:stretch>
        </p:blipFill>
        <p:spPr>
          <a:xfrm>
            <a:off x="2438444" y="2230583"/>
            <a:ext cx="4267111" cy="2604438"/>
          </a:xfrm>
          <a:prstGeom prst="rect">
            <a:avLst/>
          </a:prstGeom>
        </p:spPr>
      </p:pic>
    </p:spTree>
    <p:extLst>
      <p:ext uri="{BB962C8B-B14F-4D97-AF65-F5344CB8AC3E}">
        <p14:creationId xmlns:p14="http://schemas.microsoft.com/office/powerpoint/2010/main" val="20887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EE7D-0163-A043-A052-E5EFC53E4BBF}"/>
              </a:ext>
            </a:extLst>
          </p:cNvPr>
          <p:cNvSpPr>
            <a:spLocks noGrp="1"/>
          </p:cNvSpPr>
          <p:nvPr>
            <p:ph type="title"/>
          </p:nvPr>
        </p:nvSpPr>
        <p:spPr>
          <a:xfrm>
            <a:off x="457200" y="82370"/>
            <a:ext cx="8229600" cy="1016000"/>
          </a:xfrm>
        </p:spPr>
        <p:txBody>
          <a:bodyPr>
            <a:normAutofit/>
          </a:bodyPr>
          <a:lstStyle/>
          <a:p>
            <a:pPr algn="ctr"/>
            <a:r>
              <a:rPr lang="en-US" sz="4400" b="1" dirty="0">
                <a:solidFill>
                  <a:srgbClr val="FFFF00"/>
                </a:solidFill>
              </a:rPr>
              <a:t>Course Website </a:t>
            </a:r>
            <a:endParaRPr lang="en-US" sz="4400" dirty="0">
              <a:solidFill>
                <a:srgbClr val="FF000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196FC9A9-00B3-0B4D-B3D7-1D8E96024010}"/>
              </a:ext>
            </a:extLst>
          </p:cNvPr>
          <p:cNvPicPr>
            <a:picLocks noGrp="1" noChangeAspect="1"/>
          </p:cNvPicPr>
          <p:nvPr>
            <p:ph sz="quarter" idx="10"/>
          </p:nvPr>
        </p:nvPicPr>
        <p:blipFill>
          <a:blip r:embed="rId2"/>
          <a:stretch>
            <a:fillRect/>
          </a:stretch>
        </p:blipFill>
        <p:spPr>
          <a:xfrm>
            <a:off x="1940411" y="1098550"/>
            <a:ext cx="5263177" cy="4367213"/>
          </a:xfrm>
        </p:spPr>
      </p:pic>
      <p:sp>
        <p:nvSpPr>
          <p:cNvPr id="3" name="TextBox 2">
            <a:extLst>
              <a:ext uri="{FF2B5EF4-FFF2-40B4-BE49-F238E27FC236}">
                <a16:creationId xmlns:a16="http://schemas.microsoft.com/office/drawing/2014/main" id="{45989A6C-50D6-9643-87A2-AE6D6C5ECC0B}"/>
              </a:ext>
            </a:extLst>
          </p:cNvPr>
          <p:cNvSpPr txBox="1"/>
          <p:nvPr/>
        </p:nvSpPr>
        <p:spPr>
          <a:xfrm>
            <a:off x="4285210" y="5585474"/>
            <a:ext cx="4401590" cy="523220"/>
          </a:xfrm>
          <a:prstGeom prst="rect">
            <a:avLst/>
          </a:prstGeom>
          <a:noFill/>
        </p:spPr>
        <p:txBody>
          <a:bodyPr wrap="none" rtlCol="0">
            <a:spAutoFit/>
          </a:bodyPr>
          <a:lstStyle/>
          <a:p>
            <a:r>
              <a:rPr lang="en-US" sz="2800" dirty="0">
                <a:hlinkClick r:id="rId3"/>
              </a:rPr>
              <a:t>https://iplaw.allard.ubc.ca/</a:t>
            </a:r>
            <a:r>
              <a:rPr lang="en-US" sz="2800" dirty="0"/>
              <a:t> </a:t>
            </a:r>
          </a:p>
        </p:txBody>
      </p:sp>
    </p:spTree>
    <p:extLst>
      <p:ext uri="{BB962C8B-B14F-4D97-AF65-F5344CB8AC3E}">
        <p14:creationId xmlns:p14="http://schemas.microsoft.com/office/powerpoint/2010/main" val="3009785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09"/>
            <a:ext cx="8229600" cy="833819"/>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935928"/>
            <a:ext cx="8566030" cy="4921408"/>
          </a:xfrm>
        </p:spPr>
        <p:txBody>
          <a:bodyPr>
            <a:normAutofit fontScale="77500" lnSpcReduction="20000"/>
          </a:bodyPr>
          <a:lstStyle/>
          <a:p>
            <a:pPr marL="0" indent="0">
              <a:buNone/>
            </a:pPr>
            <a:r>
              <a:rPr lang="en-US" sz="4600" b="1" dirty="0">
                <a:solidFill>
                  <a:schemeClr val="bg1"/>
                </a:solidFill>
              </a:rPr>
              <a:t>First</a:t>
            </a:r>
            <a:r>
              <a:rPr lang="en-US" sz="4600" b="1" dirty="0">
                <a:solidFill>
                  <a:srgbClr val="FF0000"/>
                </a:solidFill>
              </a:rPr>
              <a:t>…</a:t>
            </a:r>
          </a:p>
          <a:p>
            <a:pPr>
              <a:lnSpc>
                <a:spcPct val="120000"/>
              </a:lnSpc>
            </a:pPr>
            <a:r>
              <a:rPr lang="en-US" sz="3500" dirty="0">
                <a:solidFill>
                  <a:schemeClr val="bg1"/>
                </a:solidFill>
              </a:rPr>
              <a:t>Introduction to patents</a:t>
            </a:r>
          </a:p>
          <a:p>
            <a:pPr>
              <a:lnSpc>
                <a:spcPct val="120000"/>
              </a:lnSpc>
            </a:pPr>
            <a:r>
              <a:rPr lang="en-US" sz="3500" dirty="0">
                <a:solidFill>
                  <a:srgbClr val="FFFF00"/>
                </a:solidFill>
              </a:rPr>
              <a:t>Patentable subject matter</a:t>
            </a:r>
          </a:p>
          <a:p>
            <a:pPr lvl="1">
              <a:lnSpc>
                <a:spcPct val="120000"/>
              </a:lnSpc>
            </a:pPr>
            <a:r>
              <a:rPr lang="en-US" sz="3500" dirty="0">
                <a:solidFill>
                  <a:schemeClr val="bg1"/>
                </a:solidFill>
              </a:rPr>
              <a:t>Invention</a:t>
            </a:r>
          </a:p>
          <a:p>
            <a:pPr lvl="2">
              <a:lnSpc>
                <a:spcPct val="120000"/>
              </a:lnSpc>
            </a:pPr>
            <a:r>
              <a:rPr lang="en-US" sz="3500" dirty="0">
                <a:solidFill>
                  <a:schemeClr val="bg1"/>
                </a:solidFill>
              </a:rPr>
              <a:t>Composition of matter; manufacture; machine; art; process; improvement</a:t>
            </a:r>
          </a:p>
          <a:p>
            <a:pPr>
              <a:lnSpc>
                <a:spcPct val="120000"/>
              </a:lnSpc>
            </a:pPr>
            <a:r>
              <a:rPr lang="en-US" sz="3500" dirty="0">
                <a:solidFill>
                  <a:srgbClr val="FFFF00"/>
                </a:solidFill>
              </a:rPr>
              <a:t>Non-patentable subject matter</a:t>
            </a:r>
          </a:p>
          <a:p>
            <a:pPr lvl="2">
              <a:lnSpc>
                <a:spcPct val="120000"/>
              </a:lnSpc>
            </a:pPr>
            <a:r>
              <a:rPr lang="en-US" sz="3500" dirty="0">
                <a:solidFill>
                  <a:srgbClr val="FF0000"/>
                </a:solidFill>
              </a:rPr>
              <a:t>Mere scientific principles or abstract theorem</a:t>
            </a:r>
            <a:r>
              <a:rPr lang="en-US" sz="3500" dirty="0">
                <a:solidFill>
                  <a:schemeClr val="bg1"/>
                </a:solidFill>
              </a:rPr>
              <a:t>; professional arts; higher life forms; methods of medical or surgical treatment</a:t>
            </a:r>
          </a:p>
        </p:txBody>
      </p:sp>
      <p:sp>
        <p:nvSpPr>
          <p:cNvPr id="4" name="Slide Number Placeholder 3"/>
          <p:cNvSpPr>
            <a:spLocks noGrp="1"/>
          </p:cNvSpPr>
          <p:nvPr>
            <p:ph type="sldNum" sz="quarter" idx="12"/>
          </p:nvPr>
        </p:nvSpPr>
        <p:spPr/>
        <p:txBody>
          <a:bodyPr/>
          <a:lstStyle/>
          <a:p>
            <a:fld id="{600857A6-B069-5747-8C2C-4237D03FF20B}" type="slidenum">
              <a:rPr lang="en-US" smtClean="0"/>
              <a:t>50</a:t>
            </a:fld>
            <a:endParaRPr lang="en-US"/>
          </a:p>
        </p:txBody>
      </p:sp>
    </p:spTree>
    <p:extLst>
      <p:ext uri="{BB962C8B-B14F-4D97-AF65-F5344CB8AC3E}">
        <p14:creationId xmlns:p14="http://schemas.microsoft.com/office/powerpoint/2010/main" val="501098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9012"/>
            <a:ext cx="8229600" cy="862642"/>
          </a:xfrm>
        </p:spPr>
        <p:txBody>
          <a:bodyPr>
            <a:normAutofit/>
          </a:bodyPr>
          <a:lstStyle/>
          <a:p>
            <a:r>
              <a:rPr lang="en-US" b="1" dirty="0">
                <a:solidFill>
                  <a:srgbClr val="FFFF00"/>
                </a:solidFill>
              </a:rPr>
              <a:t>Patents</a:t>
            </a:r>
          </a:p>
        </p:txBody>
      </p:sp>
      <p:sp>
        <p:nvSpPr>
          <p:cNvPr id="2" name="Content Placeholder 1"/>
          <p:cNvSpPr>
            <a:spLocks noGrp="1"/>
          </p:cNvSpPr>
          <p:nvPr>
            <p:ph idx="1"/>
          </p:nvPr>
        </p:nvSpPr>
        <p:spPr>
          <a:xfrm>
            <a:off x="457200" y="931654"/>
            <a:ext cx="8514272" cy="4817889"/>
          </a:xfrm>
        </p:spPr>
        <p:txBody>
          <a:bodyPr>
            <a:noAutofit/>
          </a:bodyPr>
          <a:lstStyle/>
          <a:p>
            <a:pPr marL="0" indent="0">
              <a:lnSpc>
                <a:spcPct val="100000"/>
              </a:lnSpc>
              <a:buNone/>
            </a:pPr>
            <a:r>
              <a:rPr lang="en-US" sz="2400" dirty="0">
                <a:solidFill>
                  <a:srgbClr val="FFFF00"/>
                </a:solidFill>
              </a:rPr>
              <a:t>Federal Government</a:t>
            </a:r>
            <a:r>
              <a:rPr lang="en-US" sz="2400" dirty="0">
                <a:solidFill>
                  <a:schemeClr val="bg1"/>
                </a:solidFill>
              </a:rPr>
              <a:t>: </a:t>
            </a:r>
          </a:p>
          <a:p>
            <a:pPr>
              <a:lnSpc>
                <a:spcPct val="100000"/>
              </a:lnSpc>
            </a:pPr>
            <a:r>
              <a:rPr lang="en-US" sz="2400" dirty="0">
                <a:solidFill>
                  <a:schemeClr val="bg1"/>
                </a:solidFill>
              </a:rPr>
              <a:t>Authority over patents: s. 91(22), </a:t>
            </a:r>
            <a:r>
              <a:rPr lang="en-US" sz="2400" i="1" dirty="0">
                <a:solidFill>
                  <a:schemeClr val="bg1"/>
                </a:solidFill>
              </a:rPr>
              <a:t>Constitution Act, 1867</a:t>
            </a:r>
          </a:p>
          <a:p>
            <a:pPr>
              <a:lnSpc>
                <a:spcPct val="100000"/>
              </a:lnSpc>
            </a:pPr>
            <a:r>
              <a:rPr lang="en-US" sz="2400" dirty="0">
                <a:solidFill>
                  <a:schemeClr val="bg1"/>
                </a:solidFill>
              </a:rPr>
              <a:t>Authority exercised in part through the enactment of the </a:t>
            </a:r>
            <a:r>
              <a:rPr lang="en-US" sz="2400" i="1" dirty="0">
                <a:solidFill>
                  <a:schemeClr val="bg1"/>
                </a:solidFill>
              </a:rPr>
              <a:t>Patent Act,</a:t>
            </a:r>
            <a:r>
              <a:rPr lang="en-US" sz="2400" dirty="0">
                <a:solidFill>
                  <a:schemeClr val="bg1"/>
                </a:solidFill>
              </a:rPr>
              <a:t> RSC, c. P-4 </a:t>
            </a:r>
          </a:p>
          <a:p>
            <a:pPr marL="0" indent="0">
              <a:lnSpc>
                <a:spcPct val="100000"/>
              </a:lnSpc>
              <a:buNone/>
            </a:pPr>
            <a:r>
              <a:rPr lang="en-US" sz="2400" dirty="0">
                <a:solidFill>
                  <a:srgbClr val="FFFF00"/>
                </a:solidFill>
              </a:rPr>
              <a:t>Definition of patent</a:t>
            </a:r>
            <a:r>
              <a:rPr lang="en-US" sz="2400" dirty="0">
                <a:solidFill>
                  <a:schemeClr val="bg1"/>
                </a:solidFill>
              </a:rPr>
              <a:t>:</a:t>
            </a:r>
          </a:p>
          <a:p>
            <a:pPr>
              <a:lnSpc>
                <a:spcPct val="100000"/>
              </a:lnSpc>
            </a:pPr>
            <a:r>
              <a:rPr lang="en-CA" sz="2400" dirty="0">
                <a:solidFill>
                  <a:schemeClr val="bg1"/>
                </a:solidFill>
              </a:rPr>
              <a:t>a limited term monopoly for an invention; the right, given to an inventor by the government, to exclude others from making, using or selling one’s invention from the day the patent is granted. </a:t>
            </a:r>
          </a:p>
          <a:p>
            <a:pPr>
              <a:lnSpc>
                <a:spcPct val="100000"/>
              </a:lnSpc>
            </a:pPr>
            <a:r>
              <a:rPr lang="en-CA" sz="2400" dirty="0">
                <a:solidFill>
                  <a:schemeClr val="bg1"/>
                </a:solidFill>
              </a:rPr>
              <a:t>“…</a:t>
            </a:r>
            <a:r>
              <a:rPr lang="en-CA" sz="2400" dirty="0">
                <a:solidFill>
                  <a:srgbClr val="FFFF00"/>
                </a:solidFill>
              </a:rPr>
              <a:t>to advance research and development and to encourage broader economic activity</a:t>
            </a:r>
            <a:r>
              <a:rPr lang="en-CA" sz="2400" dirty="0">
                <a:solidFill>
                  <a:schemeClr val="bg1"/>
                </a:solidFill>
              </a:rPr>
              <a:t>” (</a:t>
            </a:r>
            <a:r>
              <a:rPr lang="en-CA" sz="2400" i="1" dirty="0">
                <a:solidFill>
                  <a:srgbClr val="00B0F0"/>
                </a:solidFill>
              </a:rPr>
              <a:t>Free World Trust</a:t>
            </a:r>
            <a:r>
              <a:rPr lang="en-CA" sz="2400" dirty="0">
                <a:solidFill>
                  <a:schemeClr val="bg1"/>
                </a:solidFill>
              </a:rPr>
              <a:t>, 2000 SCC)</a:t>
            </a:r>
          </a:p>
          <a:p>
            <a:pPr>
              <a:lnSpc>
                <a:spcPct val="100000"/>
              </a:lnSpc>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51</a:t>
            </a:fld>
            <a:endParaRPr lang="en-US"/>
          </a:p>
        </p:txBody>
      </p:sp>
    </p:spTree>
    <p:extLst>
      <p:ext uri="{BB962C8B-B14F-4D97-AF65-F5344CB8AC3E}">
        <p14:creationId xmlns:p14="http://schemas.microsoft.com/office/powerpoint/2010/main" val="4016794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048836"/>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564105"/>
            <a:ext cx="8229600" cy="4185438"/>
          </a:xfrm>
        </p:spPr>
        <p:txBody>
          <a:bodyPr>
            <a:normAutofit lnSpcReduction="10000"/>
          </a:bodyPr>
          <a:lstStyle/>
          <a:p>
            <a:pPr>
              <a:lnSpc>
                <a:spcPct val="100000"/>
              </a:lnSpc>
            </a:pPr>
            <a:r>
              <a:rPr lang="en-US" sz="3600" dirty="0">
                <a:solidFill>
                  <a:schemeClr val="bg1"/>
                </a:solidFill>
              </a:rPr>
              <a:t>”</a:t>
            </a:r>
            <a:r>
              <a:rPr lang="en-US" sz="3600" dirty="0">
                <a:solidFill>
                  <a:srgbClr val="FFFF00"/>
                </a:solidFill>
              </a:rPr>
              <a:t>Patentee</a:t>
            </a:r>
            <a:r>
              <a:rPr lang="en-US" sz="3600" dirty="0">
                <a:solidFill>
                  <a:schemeClr val="bg1"/>
                </a:solidFill>
              </a:rPr>
              <a:t>” can only get a </a:t>
            </a:r>
            <a:r>
              <a:rPr lang="en-US" sz="3600" dirty="0">
                <a:solidFill>
                  <a:srgbClr val="FFFF00"/>
                </a:solidFill>
              </a:rPr>
              <a:t>patent </a:t>
            </a:r>
            <a:r>
              <a:rPr lang="en-US" sz="3600" dirty="0">
                <a:solidFill>
                  <a:schemeClr val="bg1"/>
                </a:solidFill>
              </a:rPr>
              <a:t>for “</a:t>
            </a:r>
            <a:r>
              <a:rPr lang="en-US" sz="3600" dirty="0">
                <a:solidFill>
                  <a:srgbClr val="FFFF00"/>
                </a:solidFill>
              </a:rPr>
              <a:t>inventions</a:t>
            </a:r>
            <a:r>
              <a:rPr lang="en-US" sz="3600" dirty="0">
                <a:solidFill>
                  <a:schemeClr val="bg1"/>
                </a:solidFill>
              </a:rPr>
              <a:t>” (s. 2)</a:t>
            </a:r>
          </a:p>
          <a:p>
            <a:pPr>
              <a:lnSpc>
                <a:spcPct val="100000"/>
              </a:lnSpc>
            </a:pPr>
            <a:r>
              <a:rPr lang="en-US" sz="3600" dirty="0">
                <a:solidFill>
                  <a:schemeClr val="bg1"/>
                </a:solidFill>
              </a:rPr>
              <a:t>Also, patent only granted if your invention is </a:t>
            </a:r>
            <a:r>
              <a:rPr lang="en-US" sz="3600" dirty="0">
                <a:solidFill>
                  <a:srgbClr val="FFFF00"/>
                </a:solidFill>
              </a:rPr>
              <a:t>novel, useful, and non-obvious</a:t>
            </a:r>
            <a:r>
              <a:rPr lang="en-US" sz="3600" dirty="0">
                <a:solidFill>
                  <a:schemeClr val="bg1"/>
                </a:solidFill>
              </a:rPr>
              <a:t> (ss. 2, 28.3)</a:t>
            </a:r>
          </a:p>
          <a:p>
            <a:pPr>
              <a:lnSpc>
                <a:spcPct val="100000"/>
              </a:lnSpc>
            </a:pPr>
            <a:r>
              <a:rPr lang="en-US" sz="3600" dirty="0">
                <a:solidFill>
                  <a:schemeClr val="bg1"/>
                </a:solidFill>
              </a:rPr>
              <a:t>Term of protection: </a:t>
            </a:r>
            <a:r>
              <a:rPr lang="en-US" sz="3600" dirty="0">
                <a:solidFill>
                  <a:srgbClr val="FFFF00"/>
                </a:solidFill>
              </a:rPr>
              <a:t>20 years </a:t>
            </a:r>
            <a:r>
              <a:rPr lang="en-US" sz="3600" dirty="0">
                <a:solidFill>
                  <a:schemeClr val="bg1"/>
                </a:solidFill>
              </a:rPr>
              <a:t>(ss. 44, 46)</a:t>
            </a:r>
          </a:p>
          <a:p>
            <a:pPr>
              <a:lnSpc>
                <a:spcPct val="100000"/>
              </a:lnSpc>
            </a:pPr>
            <a:r>
              <a:rPr lang="en-US" sz="3600" dirty="0">
                <a:solidFill>
                  <a:schemeClr val="bg1"/>
                </a:solidFill>
              </a:rPr>
              <a:t>Contrast with confidential information</a:t>
            </a:r>
          </a:p>
        </p:txBody>
      </p:sp>
      <p:sp>
        <p:nvSpPr>
          <p:cNvPr id="4" name="Slide Number Placeholder 3"/>
          <p:cNvSpPr>
            <a:spLocks noGrp="1"/>
          </p:cNvSpPr>
          <p:nvPr>
            <p:ph type="sldNum" sz="quarter" idx="12"/>
          </p:nvPr>
        </p:nvSpPr>
        <p:spPr/>
        <p:txBody>
          <a:bodyPr/>
          <a:lstStyle/>
          <a:p>
            <a:fld id="{600857A6-B069-5747-8C2C-4237D03FF20B}" type="slidenum">
              <a:rPr lang="en-US" smtClean="0"/>
              <a:t>52</a:t>
            </a:fld>
            <a:endParaRPr lang="en-US"/>
          </a:p>
        </p:txBody>
      </p:sp>
    </p:spTree>
    <p:extLst>
      <p:ext uri="{BB962C8B-B14F-4D97-AF65-F5344CB8AC3E}">
        <p14:creationId xmlns:p14="http://schemas.microsoft.com/office/powerpoint/2010/main" val="2459264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2144"/>
            <a:ext cx="8229600" cy="996314"/>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108458"/>
            <a:ext cx="8229600" cy="4641085"/>
          </a:xfrm>
        </p:spPr>
        <p:txBody>
          <a:bodyPr>
            <a:normAutofit/>
          </a:bodyPr>
          <a:lstStyle/>
          <a:p>
            <a:pPr>
              <a:lnSpc>
                <a:spcPct val="100000"/>
              </a:lnSpc>
            </a:pPr>
            <a:r>
              <a:rPr lang="en-US" sz="3200" dirty="0">
                <a:solidFill>
                  <a:schemeClr val="bg1"/>
                </a:solidFill>
              </a:rPr>
              <a:t>At its core, the patent system is a </a:t>
            </a:r>
            <a:r>
              <a:rPr lang="en-US" sz="3200" dirty="0">
                <a:solidFill>
                  <a:srgbClr val="FFFF00"/>
                </a:solidFill>
              </a:rPr>
              <a:t>bargain between the inventor</a:t>
            </a:r>
            <a:r>
              <a:rPr lang="en-US" sz="3200" dirty="0">
                <a:solidFill>
                  <a:schemeClr val="bg1"/>
                </a:solidFill>
              </a:rPr>
              <a:t> </a:t>
            </a:r>
            <a:r>
              <a:rPr lang="en-US" sz="3200" dirty="0">
                <a:solidFill>
                  <a:srgbClr val="FFFF00"/>
                </a:solidFill>
              </a:rPr>
              <a:t>and</a:t>
            </a:r>
            <a:r>
              <a:rPr lang="en-US" sz="3200" dirty="0">
                <a:solidFill>
                  <a:schemeClr val="bg1"/>
                </a:solidFill>
              </a:rPr>
              <a:t> the </a:t>
            </a:r>
            <a:r>
              <a:rPr lang="en-US" sz="3200" dirty="0">
                <a:solidFill>
                  <a:srgbClr val="FFFF00"/>
                </a:solidFill>
              </a:rPr>
              <a:t>public</a:t>
            </a:r>
            <a:r>
              <a:rPr lang="en-US" sz="3200" dirty="0">
                <a:solidFill>
                  <a:schemeClr val="bg1"/>
                </a:solidFill>
              </a:rPr>
              <a:t>:</a:t>
            </a:r>
          </a:p>
          <a:p>
            <a:pPr>
              <a:lnSpc>
                <a:spcPct val="100000"/>
              </a:lnSpc>
            </a:pPr>
            <a:r>
              <a:rPr lang="en-US" sz="3200" dirty="0">
                <a:solidFill>
                  <a:schemeClr val="bg1"/>
                </a:solidFill>
              </a:rPr>
              <a:t>One party </a:t>
            </a:r>
            <a:r>
              <a:rPr lang="en-US" sz="3200" dirty="0">
                <a:solidFill>
                  <a:srgbClr val="FFFF00"/>
                </a:solidFill>
              </a:rPr>
              <a:t>discloses an invention </a:t>
            </a:r>
            <a:r>
              <a:rPr lang="en-US" sz="3200" dirty="0">
                <a:solidFill>
                  <a:schemeClr val="bg1"/>
                </a:solidFill>
              </a:rPr>
              <a:t>in exchange </a:t>
            </a:r>
            <a:r>
              <a:rPr lang="en-US" sz="3200" dirty="0">
                <a:solidFill>
                  <a:srgbClr val="FF0000"/>
                </a:solidFill>
              </a:rPr>
              <a:t>for</a:t>
            </a:r>
            <a:r>
              <a:rPr lang="en-US" sz="3200" dirty="0">
                <a:solidFill>
                  <a:schemeClr val="bg1"/>
                </a:solidFill>
              </a:rPr>
              <a:t> a </a:t>
            </a:r>
            <a:r>
              <a:rPr lang="en-US" sz="3200" dirty="0">
                <a:solidFill>
                  <a:srgbClr val="FFFF00"/>
                </a:solidFill>
              </a:rPr>
              <a:t>20 year monopoly </a:t>
            </a:r>
            <a:r>
              <a:rPr lang="en-US" sz="3200" dirty="0">
                <a:solidFill>
                  <a:schemeClr val="bg1"/>
                </a:solidFill>
              </a:rPr>
              <a:t>period in which to make, use, and sell the invention</a:t>
            </a:r>
          </a:p>
          <a:p>
            <a:pPr>
              <a:lnSpc>
                <a:spcPct val="100000"/>
              </a:lnSpc>
            </a:pPr>
            <a:r>
              <a:rPr lang="en-US" sz="3200" dirty="0">
                <a:solidFill>
                  <a:schemeClr val="bg1"/>
                </a:solidFill>
              </a:rPr>
              <a:t>See</a:t>
            </a:r>
            <a:r>
              <a:rPr lang="en-US" sz="3200" dirty="0">
                <a:solidFill>
                  <a:srgbClr val="00B0F0"/>
                </a:solidFill>
              </a:rPr>
              <a:t> </a:t>
            </a:r>
            <a:r>
              <a:rPr lang="en-US" sz="3200" i="1" dirty="0" err="1">
                <a:solidFill>
                  <a:srgbClr val="00B0F0"/>
                </a:solidFill>
              </a:rPr>
              <a:t>Teva</a:t>
            </a:r>
            <a:r>
              <a:rPr lang="en-US" sz="3200" i="1" dirty="0">
                <a:solidFill>
                  <a:srgbClr val="00B0F0"/>
                </a:solidFill>
              </a:rPr>
              <a:t> Canada Ltd. v. Pfizer Canada, Inc.</a:t>
            </a:r>
          </a:p>
          <a:p>
            <a:pPr lvl="1">
              <a:lnSpc>
                <a:spcPct val="100000"/>
              </a:lnSpc>
              <a:buFont typeface="Courier New" panose="02070309020205020404" pitchFamily="49" charset="0"/>
              <a:buChar char="o"/>
            </a:pPr>
            <a:r>
              <a:rPr lang="en-CA" sz="3200" dirty="0">
                <a:solidFill>
                  <a:srgbClr val="FFFF00"/>
                </a:solidFill>
              </a:rPr>
              <a:t>FACTS</a:t>
            </a:r>
            <a:r>
              <a:rPr lang="en-CA" sz="3200" dirty="0">
                <a:solidFill>
                  <a:srgbClr val="FF0000"/>
                </a:solidFill>
              </a:rPr>
              <a:t>:</a:t>
            </a:r>
            <a:r>
              <a:rPr lang="en-CA" sz="3200" dirty="0">
                <a:solidFill>
                  <a:schemeClr val="bg1"/>
                </a:solidFill>
              </a:rPr>
              <a:t> </a:t>
            </a:r>
            <a:r>
              <a:rPr lang="en-CA" sz="3200" dirty="0" err="1">
                <a:solidFill>
                  <a:schemeClr val="bg1"/>
                </a:solidFill>
              </a:rPr>
              <a:t>Teva</a:t>
            </a:r>
            <a:r>
              <a:rPr lang="en-CA" sz="3200" dirty="0">
                <a:solidFill>
                  <a:schemeClr val="bg1"/>
                </a:solidFill>
              </a:rPr>
              <a:t> had challenged the validity of Pfizer’s patent for Viagra.</a:t>
            </a:r>
            <a:r>
              <a:rPr lang="en-US" sz="3200" dirty="0">
                <a:solidFill>
                  <a:schemeClr val="bg1"/>
                </a:solidFill>
              </a:rPr>
              <a:t> </a:t>
            </a:r>
          </a:p>
        </p:txBody>
      </p:sp>
      <p:sp>
        <p:nvSpPr>
          <p:cNvPr id="4" name="Slide Number Placeholder 3"/>
          <p:cNvSpPr>
            <a:spLocks noGrp="1"/>
          </p:cNvSpPr>
          <p:nvPr>
            <p:ph type="sldNum" sz="quarter" idx="12"/>
          </p:nvPr>
        </p:nvSpPr>
        <p:spPr/>
        <p:txBody>
          <a:bodyPr/>
          <a:lstStyle/>
          <a:p>
            <a:fld id="{600857A6-B069-5747-8C2C-4237D03FF20B}" type="slidenum">
              <a:rPr lang="en-US" smtClean="0"/>
              <a:t>53</a:t>
            </a:fld>
            <a:endParaRPr lang="en-US"/>
          </a:p>
        </p:txBody>
      </p:sp>
    </p:spTree>
    <p:extLst>
      <p:ext uri="{BB962C8B-B14F-4D97-AF65-F5344CB8AC3E}">
        <p14:creationId xmlns:p14="http://schemas.microsoft.com/office/powerpoint/2010/main" val="4196761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6264"/>
            <a:ext cx="8229600" cy="1022193"/>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1108456"/>
            <a:ext cx="8531525" cy="4792011"/>
          </a:xfrm>
        </p:spPr>
        <p:txBody>
          <a:bodyPr>
            <a:noAutofit/>
          </a:bodyPr>
          <a:lstStyle/>
          <a:p>
            <a:pPr marL="0" indent="0">
              <a:lnSpc>
                <a:spcPct val="100000"/>
              </a:lnSpc>
              <a:buNone/>
            </a:pPr>
            <a:r>
              <a:rPr lang="en-US" sz="3200" i="1" dirty="0" err="1">
                <a:solidFill>
                  <a:srgbClr val="00B0F0"/>
                </a:solidFill>
              </a:rPr>
              <a:t>Teva</a:t>
            </a:r>
            <a:r>
              <a:rPr lang="en-US" sz="3200" i="1" dirty="0">
                <a:solidFill>
                  <a:srgbClr val="00B0F0"/>
                </a:solidFill>
              </a:rPr>
              <a:t> Canada Ltd. v. Pfizer Canada, Inc.</a:t>
            </a:r>
            <a:endParaRPr lang="en-US" sz="3200" b="1" i="1" dirty="0">
              <a:solidFill>
                <a:srgbClr val="00B0F0"/>
              </a:solidFill>
            </a:endParaRPr>
          </a:p>
          <a:p>
            <a:pPr>
              <a:lnSpc>
                <a:spcPct val="100000"/>
              </a:lnSpc>
            </a:pPr>
            <a:r>
              <a:rPr lang="en-US" sz="3200" dirty="0">
                <a:solidFill>
                  <a:schemeClr val="bg1"/>
                </a:solidFill>
              </a:rPr>
              <a:t>Patent system is a “</a:t>
            </a:r>
            <a:r>
              <a:rPr lang="en-US" sz="3200" dirty="0">
                <a:solidFill>
                  <a:srgbClr val="FFFF00"/>
                </a:solidFill>
              </a:rPr>
              <a:t>quid pro quo</a:t>
            </a:r>
            <a:r>
              <a:rPr lang="en-US" sz="3200" dirty="0">
                <a:solidFill>
                  <a:schemeClr val="bg1"/>
                </a:solidFill>
              </a:rPr>
              <a:t>”</a:t>
            </a:r>
          </a:p>
          <a:p>
            <a:pPr>
              <a:lnSpc>
                <a:spcPct val="100000"/>
              </a:lnSpc>
            </a:pPr>
            <a:r>
              <a:rPr lang="en-US" sz="3200" dirty="0">
                <a:solidFill>
                  <a:schemeClr val="bg1"/>
                </a:solidFill>
              </a:rPr>
              <a:t>“[N]</a:t>
            </a:r>
            <a:r>
              <a:rPr lang="en-US" sz="3200" dirty="0" err="1">
                <a:solidFill>
                  <a:schemeClr val="bg1"/>
                </a:solidFill>
              </a:rPr>
              <a:t>ot</a:t>
            </a:r>
            <a:r>
              <a:rPr lang="en-US" sz="3200" dirty="0">
                <a:solidFill>
                  <a:schemeClr val="bg1"/>
                </a:solidFill>
              </a:rPr>
              <a:t> intended as an accolade or civic award for ingenuity. </a:t>
            </a:r>
            <a:r>
              <a:rPr lang="en-CA" sz="3200" dirty="0">
                <a:solidFill>
                  <a:srgbClr val="FFFF00"/>
                </a:solidFill>
              </a:rPr>
              <a:t>It is a method by which inventive solutions to practical problems are coaxed into the public domain by the promise of a limited monopoly for a limited time</a:t>
            </a:r>
            <a:r>
              <a:rPr lang="en-CA" sz="3200" dirty="0">
                <a:solidFill>
                  <a:schemeClr val="bg1"/>
                </a:solidFill>
              </a:rPr>
              <a:t>.”</a:t>
            </a:r>
          </a:p>
          <a:p>
            <a:pPr>
              <a:lnSpc>
                <a:spcPct val="100000"/>
              </a:lnSpc>
            </a:pPr>
            <a:r>
              <a:rPr lang="en-CA" sz="3200" dirty="0">
                <a:solidFill>
                  <a:schemeClr val="bg1"/>
                </a:solidFill>
              </a:rPr>
              <a:t>Patent specification = heart of the disclosure requirement</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54</a:t>
            </a:fld>
            <a:endParaRPr lang="en-US"/>
          </a:p>
        </p:txBody>
      </p:sp>
    </p:spTree>
    <p:extLst>
      <p:ext uri="{BB962C8B-B14F-4D97-AF65-F5344CB8AC3E}">
        <p14:creationId xmlns:p14="http://schemas.microsoft.com/office/powerpoint/2010/main" val="2627937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9A3C-2AC2-8F4B-8597-D765D3A4D5A4}"/>
              </a:ext>
            </a:extLst>
          </p:cNvPr>
          <p:cNvSpPr>
            <a:spLocks noGrp="1"/>
          </p:cNvSpPr>
          <p:nvPr>
            <p:ph type="title"/>
          </p:nvPr>
        </p:nvSpPr>
        <p:spPr>
          <a:xfrm>
            <a:off x="457200" y="137407"/>
            <a:ext cx="8229600" cy="1016000"/>
          </a:xfrm>
        </p:spPr>
        <p:txBody>
          <a:bodyPr/>
          <a:lstStyle/>
          <a:p>
            <a:pPr algn="ctr"/>
            <a:r>
              <a:rPr lang="en-US" dirty="0">
                <a:solidFill>
                  <a:srgbClr val="FFFF00"/>
                </a:solidFill>
              </a:rPr>
              <a:t>Continuing with our show</a:t>
            </a:r>
            <a:r>
              <a:rPr lang="en-US" dirty="0">
                <a:solidFill>
                  <a:srgbClr val="FF0000"/>
                </a:solidFill>
              </a:rPr>
              <a:t>…</a:t>
            </a:r>
          </a:p>
        </p:txBody>
      </p:sp>
      <p:pic>
        <p:nvPicPr>
          <p:cNvPr id="6" name="Picture 5" descr="A picture containing indoor, auditorium, hall, conference room&#10;&#10;Description automatically generated">
            <a:extLst>
              <a:ext uri="{FF2B5EF4-FFF2-40B4-BE49-F238E27FC236}">
                <a16:creationId xmlns:a16="http://schemas.microsoft.com/office/drawing/2014/main" id="{2BECC14C-E672-E840-9548-0E9E3E8C9CCD}"/>
              </a:ext>
            </a:extLst>
          </p:cNvPr>
          <p:cNvPicPr>
            <a:picLocks noChangeAspect="1"/>
          </p:cNvPicPr>
          <p:nvPr/>
        </p:nvPicPr>
        <p:blipFill>
          <a:blip r:embed="rId2"/>
          <a:stretch>
            <a:fillRect/>
          </a:stretch>
        </p:blipFill>
        <p:spPr>
          <a:xfrm>
            <a:off x="1555750" y="1441450"/>
            <a:ext cx="6032500" cy="3975100"/>
          </a:xfrm>
          <a:prstGeom prst="rect">
            <a:avLst/>
          </a:prstGeom>
        </p:spPr>
      </p:pic>
    </p:spTree>
    <p:extLst>
      <p:ext uri="{BB962C8B-B14F-4D97-AF65-F5344CB8AC3E}">
        <p14:creationId xmlns:p14="http://schemas.microsoft.com/office/powerpoint/2010/main" val="2274685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82038-FAA7-7C47-8BC4-CF58EC8E527E}"/>
              </a:ext>
            </a:extLst>
          </p:cNvPr>
          <p:cNvSpPr>
            <a:spLocks noGrp="1"/>
          </p:cNvSpPr>
          <p:nvPr>
            <p:ph type="title"/>
          </p:nvPr>
        </p:nvSpPr>
        <p:spPr>
          <a:xfrm>
            <a:off x="0" y="0"/>
            <a:ext cx="9144000" cy="813780"/>
          </a:xfrm>
        </p:spPr>
        <p:txBody>
          <a:bodyPr>
            <a:normAutofit/>
          </a:bodyPr>
          <a:lstStyle/>
          <a:p>
            <a:pPr algn="ctr"/>
            <a:r>
              <a:rPr lang="en-US" dirty="0">
                <a:solidFill>
                  <a:srgbClr val="FFFF00"/>
                </a:solidFill>
              </a:rPr>
              <a:t>The Business Context</a:t>
            </a:r>
            <a:r>
              <a:rPr lang="en-US" dirty="0">
                <a:solidFill>
                  <a:srgbClr val="FF0000"/>
                </a:solidFill>
              </a:rPr>
              <a:t>:</a:t>
            </a:r>
            <a:r>
              <a:rPr lang="en-US" dirty="0">
                <a:solidFill>
                  <a:srgbClr val="FFFF00"/>
                </a:solidFill>
              </a:rPr>
              <a:t> </a:t>
            </a:r>
            <a:r>
              <a:rPr lang="en-US" dirty="0">
                <a:solidFill>
                  <a:schemeClr val="bg1"/>
                </a:solidFill>
              </a:rPr>
              <a:t>perceptions of value</a:t>
            </a:r>
          </a:p>
        </p:txBody>
      </p:sp>
      <p:sp>
        <p:nvSpPr>
          <p:cNvPr id="4" name="Content Placeholder 3">
            <a:extLst>
              <a:ext uri="{FF2B5EF4-FFF2-40B4-BE49-F238E27FC236}">
                <a16:creationId xmlns:a16="http://schemas.microsoft.com/office/drawing/2014/main" id="{5F6E76B6-FCBD-244A-8172-18D0CA32F798}"/>
              </a:ext>
            </a:extLst>
          </p:cNvPr>
          <p:cNvSpPr>
            <a:spLocks noGrp="1"/>
          </p:cNvSpPr>
          <p:nvPr>
            <p:ph sz="quarter" idx="10"/>
          </p:nvPr>
        </p:nvSpPr>
        <p:spPr>
          <a:xfrm>
            <a:off x="115614" y="813781"/>
            <a:ext cx="9028386" cy="5114054"/>
          </a:xfrm>
        </p:spPr>
        <p:txBody>
          <a:bodyPr>
            <a:normAutofit fontScale="92500" lnSpcReduction="10000"/>
          </a:bodyPr>
          <a:lstStyle/>
          <a:p>
            <a:pPr>
              <a:lnSpc>
                <a:spcPct val="100000"/>
              </a:lnSpc>
            </a:pPr>
            <a:r>
              <a:rPr lang="en-CA" sz="2800" dirty="0">
                <a:solidFill>
                  <a:schemeClr val="bg1"/>
                </a:solidFill>
              </a:rPr>
              <a:t> In 2015, </a:t>
            </a:r>
            <a:r>
              <a:rPr lang="en-CA" sz="2800" dirty="0">
                <a:solidFill>
                  <a:srgbClr val="FFFF00"/>
                </a:solidFill>
              </a:rPr>
              <a:t>intangible assets accounted for 87% of the value of Standard &amp; Poor’s 500 </a:t>
            </a:r>
            <a:r>
              <a:rPr lang="en-CA" sz="2800" dirty="0">
                <a:solidFill>
                  <a:schemeClr val="bg1"/>
                </a:solidFill>
              </a:rPr>
              <a:t>(tracking 500 companies with the largest market capitalization listed on the New York Stock Exchange (Ocean </a:t>
            </a:r>
            <a:r>
              <a:rPr lang="en-CA" sz="2800" dirty="0" err="1">
                <a:solidFill>
                  <a:schemeClr val="bg1"/>
                </a:solidFill>
              </a:rPr>
              <a:t>Tomo</a:t>
            </a:r>
            <a:r>
              <a:rPr lang="en-CA" sz="2800" dirty="0">
                <a:solidFill>
                  <a:schemeClr val="bg1"/>
                </a:solidFill>
              </a:rPr>
              <a:t> 2015)</a:t>
            </a:r>
          </a:p>
          <a:p>
            <a:pPr>
              <a:lnSpc>
                <a:spcPct val="100000"/>
              </a:lnSpc>
            </a:pPr>
            <a:r>
              <a:rPr lang="en-CA" sz="2800" dirty="0">
                <a:solidFill>
                  <a:schemeClr val="bg1"/>
                </a:solidFill>
              </a:rPr>
              <a:t>Are </a:t>
            </a:r>
            <a:r>
              <a:rPr lang="en-CA" sz="2800" dirty="0">
                <a:solidFill>
                  <a:srgbClr val="FFFF00"/>
                </a:solidFill>
              </a:rPr>
              <a:t>patents overvalued </a:t>
            </a:r>
            <a:r>
              <a:rPr lang="en-CA" sz="2800" dirty="0">
                <a:solidFill>
                  <a:schemeClr val="bg1"/>
                </a:solidFill>
              </a:rPr>
              <a:t>generally?</a:t>
            </a:r>
          </a:p>
          <a:p>
            <a:pPr>
              <a:lnSpc>
                <a:spcPct val="100000"/>
              </a:lnSpc>
            </a:pPr>
            <a:r>
              <a:rPr lang="en-CA" sz="2800" dirty="0">
                <a:solidFill>
                  <a:schemeClr val="bg1"/>
                </a:solidFill>
              </a:rPr>
              <a:t>Does start-up perception that </a:t>
            </a:r>
            <a:r>
              <a:rPr lang="en-CA" sz="2800" dirty="0">
                <a:solidFill>
                  <a:srgbClr val="FF0000"/>
                </a:solidFill>
              </a:rPr>
              <a:t>patents are “necessary” </a:t>
            </a:r>
            <a:r>
              <a:rPr lang="en-CA" sz="2800" dirty="0">
                <a:solidFill>
                  <a:schemeClr val="bg1"/>
                </a:solidFill>
              </a:rPr>
              <a:t>result in overly general or irrelevant “false flag” patents that simply go unchallenged in the short-term.</a:t>
            </a:r>
          </a:p>
          <a:p>
            <a:pPr>
              <a:lnSpc>
                <a:spcPct val="100000"/>
              </a:lnSpc>
            </a:pPr>
            <a:r>
              <a:rPr lang="en-CA" sz="2800" dirty="0">
                <a:solidFill>
                  <a:schemeClr val="bg1"/>
                </a:solidFill>
              </a:rPr>
              <a:t>E.g., = Cool product with patent, but </a:t>
            </a:r>
            <a:r>
              <a:rPr lang="en-CA" sz="2800" dirty="0">
                <a:solidFill>
                  <a:srgbClr val="FFFF00"/>
                </a:solidFill>
              </a:rPr>
              <a:t>patent is purely ancillary </a:t>
            </a:r>
            <a:r>
              <a:rPr lang="en-CA" sz="2800" dirty="0">
                <a:solidFill>
                  <a:schemeClr val="bg1"/>
                </a:solidFill>
              </a:rPr>
              <a:t>and has nothing to do with the key features that differentiate the product in the market</a:t>
            </a:r>
          </a:p>
          <a:p>
            <a:pPr>
              <a:lnSpc>
                <a:spcPct val="100000"/>
              </a:lnSpc>
            </a:pPr>
            <a:r>
              <a:rPr lang="en-CA" sz="2800" dirty="0">
                <a:solidFill>
                  <a:schemeClr val="bg1"/>
                </a:solidFill>
              </a:rPr>
              <a:t>Likewise, query practical uses of “patent pending”.</a:t>
            </a:r>
            <a:br>
              <a:rPr lang="en-CA" dirty="0"/>
            </a:br>
            <a:endParaRPr lang="en-CA" dirty="0"/>
          </a:p>
          <a:p>
            <a:endParaRPr lang="en-US" dirty="0"/>
          </a:p>
        </p:txBody>
      </p:sp>
    </p:spTree>
    <p:extLst>
      <p:ext uri="{BB962C8B-B14F-4D97-AF65-F5344CB8AC3E}">
        <p14:creationId xmlns:p14="http://schemas.microsoft.com/office/powerpoint/2010/main" val="1525362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FA11-DD3D-9949-B6EC-ED970816BB3E}"/>
              </a:ext>
            </a:extLst>
          </p:cNvPr>
          <p:cNvSpPr>
            <a:spLocks noGrp="1"/>
          </p:cNvSpPr>
          <p:nvPr>
            <p:ph type="title"/>
          </p:nvPr>
        </p:nvSpPr>
        <p:spPr>
          <a:xfrm>
            <a:off x="457200" y="0"/>
            <a:ext cx="8229600" cy="1016000"/>
          </a:xfrm>
        </p:spPr>
        <p:txBody>
          <a:bodyPr/>
          <a:lstStyle/>
          <a:p>
            <a:pPr algn="ctr"/>
            <a:r>
              <a:rPr lang="en-US" dirty="0">
                <a:solidFill>
                  <a:srgbClr val="FFFF00"/>
                </a:solidFill>
              </a:rPr>
              <a:t>Trolls</a:t>
            </a:r>
          </a:p>
        </p:txBody>
      </p:sp>
      <p:sp>
        <p:nvSpPr>
          <p:cNvPr id="3" name="TextBox 2">
            <a:extLst>
              <a:ext uri="{FF2B5EF4-FFF2-40B4-BE49-F238E27FC236}">
                <a16:creationId xmlns:a16="http://schemas.microsoft.com/office/drawing/2014/main" id="{83A09B06-5BBB-8F43-87FE-F0CEC47709B3}"/>
              </a:ext>
            </a:extLst>
          </p:cNvPr>
          <p:cNvSpPr txBox="1"/>
          <p:nvPr/>
        </p:nvSpPr>
        <p:spPr>
          <a:xfrm>
            <a:off x="4264266" y="5885157"/>
            <a:ext cx="4879734" cy="338554"/>
          </a:xfrm>
          <a:prstGeom prst="rect">
            <a:avLst/>
          </a:prstGeom>
          <a:noFill/>
        </p:spPr>
        <p:txBody>
          <a:bodyPr wrap="none" rtlCol="0">
            <a:spAutoFit/>
          </a:bodyPr>
          <a:lstStyle/>
          <a:p>
            <a:r>
              <a:rPr lang="en-US" sz="1600" dirty="0">
                <a:hlinkClick r:id="rId2"/>
              </a:rPr>
              <a:t>https://www.youtube.com/watch?v=sG9UMMq2dz4</a:t>
            </a:r>
            <a:r>
              <a:rPr lang="en-US" sz="1600" dirty="0"/>
              <a:t> </a:t>
            </a:r>
          </a:p>
        </p:txBody>
      </p:sp>
      <p:sp>
        <p:nvSpPr>
          <p:cNvPr id="4" name="TextBox 3">
            <a:extLst>
              <a:ext uri="{FF2B5EF4-FFF2-40B4-BE49-F238E27FC236}">
                <a16:creationId xmlns:a16="http://schemas.microsoft.com/office/drawing/2014/main" id="{E34A3EA4-5165-7B4B-88F2-37602C6D2BC6}"/>
              </a:ext>
            </a:extLst>
          </p:cNvPr>
          <p:cNvSpPr txBox="1"/>
          <p:nvPr/>
        </p:nvSpPr>
        <p:spPr>
          <a:xfrm>
            <a:off x="5129048" y="6400800"/>
            <a:ext cx="248786" cy="369332"/>
          </a:xfrm>
          <a:prstGeom prst="rect">
            <a:avLst/>
          </a:prstGeom>
          <a:noFill/>
        </p:spPr>
        <p:txBody>
          <a:bodyPr wrap="none" rtlCol="0">
            <a:spAutoFit/>
          </a:bodyPr>
          <a:lstStyle/>
          <a:p>
            <a:r>
              <a:rPr lang="en-US" dirty="0"/>
              <a:t> </a:t>
            </a:r>
          </a:p>
        </p:txBody>
      </p:sp>
      <p:pic>
        <p:nvPicPr>
          <p:cNvPr id="6" name="Picture 5" descr="A person sitting in front of a microphone&#10;&#10;Description automatically generated with low confidence">
            <a:extLst>
              <a:ext uri="{FF2B5EF4-FFF2-40B4-BE49-F238E27FC236}">
                <a16:creationId xmlns:a16="http://schemas.microsoft.com/office/drawing/2014/main" id="{A2D795A2-137A-FF44-B9A0-A642ED41041D}"/>
              </a:ext>
            </a:extLst>
          </p:cNvPr>
          <p:cNvPicPr>
            <a:picLocks noChangeAspect="1"/>
          </p:cNvPicPr>
          <p:nvPr/>
        </p:nvPicPr>
        <p:blipFill>
          <a:blip r:embed="rId3"/>
          <a:stretch>
            <a:fillRect/>
          </a:stretch>
        </p:blipFill>
        <p:spPr>
          <a:xfrm>
            <a:off x="2571024" y="1099130"/>
            <a:ext cx="4001952" cy="4786027"/>
          </a:xfrm>
          <a:prstGeom prst="rect">
            <a:avLst/>
          </a:prstGeom>
        </p:spPr>
      </p:pic>
    </p:spTree>
    <p:extLst>
      <p:ext uri="{BB962C8B-B14F-4D97-AF65-F5344CB8AC3E}">
        <p14:creationId xmlns:p14="http://schemas.microsoft.com/office/powerpoint/2010/main" val="3358476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3638"/>
            <a:ext cx="8229600" cy="984819"/>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1173192"/>
            <a:ext cx="8583283" cy="4576351"/>
          </a:xfrm>
        </p:spPr>
        <p:txBody>
          <a:bodyPr>
            <a:normAutofit fontScale="92500" lnSpcReduction="10000"/>
          </a:bodyPr>
          <a:lstStyle/>
          <a:p>
            <a:pPr>
              <a:lnSpc>
                <a:spcPct val="100000"/>
              </a:lnSpc>
            </a:pPr>
            <a:r>
              <a:rPr lang="en-US" sz="4000" dirty="0">
                <a:solidFill>
                  <a:schemeClr val="bg1"/>
                </a:solidFill>
              </a:rPr>
              <a:t>Invention = </a:t>
            </a:r>
            <a:r>
              <a:rPr lang="en-CA" sz="4000" dirty="0">
                <a:solidFill>
                  <a:schemeClr val="bg1"/>
                </a:solidFill>
              </a:rPr>
              <a:t>… any </a:t>
            </a:r>
            <a:r>
              <a:rPr lang="en-CA" sz="4000" dirty="0">
                <a:solidFill>
                  <a:srgbClr val="FFFF00"/>
                </a:solidFill>
              </a:rPr>
              <a:t>new</a:t>
            </a:r>
            <a:r>
              <a:rPr lang="en-CA" sz="4000" dirty="0">
                <a:solidFill>
                  <a:schemeClr val="bg1"/>
                </a:solidFill>
              </a:rPr>
              <a:t> and </a:t>
            </a:r>
            <a:r>
              <a:rPr lang="en-CA" sz="4000" dirty="0">
                <a:solidFill>
                  <a:srgbClr val="FFFF00"/>
                </a:solidFill>
              </a:rPr>
              <a:t>useful</a:t>
            </a:r>
            <a:r>
              <a:rPr lang="en-CA" sz="4000" dirty="0">
                <a:solidFill>
                  <a:schemeClr val="bg1"/>
                </a:solidFill>
              </a:rPr>
              <a:t> </a:t>
            </a:r>
            <a:r>
              <a:rPr lang="en-CA" sz="4000" dirty="0">
                <a:solidFill>
                  <a:srgbClr val="FFFF00"/>
                </a:solidFill>
              </a:rPr>
              <a:t>art</a:t>
            </a:r>
            <a:r>
              <a:rPr lang="en-CA" sz="4000" dirty="0">
                <a:solidFill>
                  <a:schemeClr val="bg1"/>
                </a:solidFill>
              </a:rPr>
              <a:t>, </a:t>
            </a:r>
            <a:r>
              <a:rPr lang="en-CA" sz="4000" dirty="0">
                <a:solidFill>
                  <a:srgbClr val="FFFF00"/>
                </a:solidFill>
              </a:rPr>
              <a:t>process</a:t>
            </a:r>
            <a:r>
              <a:rPr lang="en-CA" sz="4000" dirty="0">
                <a:solidFill>
                  <a:schemeClr val="bg1"/>
                </a:solidFill>
              </a:rPr>
              <a:t>, </a:t>
            </a:r>
            <a:r>
              <a:rPr lang="en-CA" sz="4000" dirty="0">
                <a:solidFill>
                  <a:srgbClr val="FFFF00"/>
                </a:solidFill>
              </a:rPr>
              <a:t>machine</a:t>
            </a:r>
            <a:r>
              <a:rPr lang="en-CA" sz="4000" dirty="0">
                <a:solidFill>
                  <a:schemeClr val="bg1"/>
                </a:solidFill>
              </a:rPr>
              <a:t>, </a:t>
            </a:r>
            <a:r>
              <a:rPr lang="en-CA" sz="4000" dirty="0">
                <a:solidFill>
                  <a:srgbClr val="FFFF00"/>
                </a:solidFill>
              </a:rPr>
              <a:t>manufacture</a:t>
            </a:r>
            <a:r>
              <a:rPr lang="en-CA" sz="4000" dirty="0">
                <a:solidFill>
                  <a:schemeClr val="bg1"/>
                </a:solidFill>
              </a:rPr>
              <a:t> or </a:t>
            </a:r>
            <a:r>
              <a:rPr lang="en-CA" sz="4000" dirty="0">
                <a:solidFill>
                  <a:srgbClr val="FFFF00"/>
                </a:solidFill>
              </a:rPr>
              <a:t>composition of matter</a:t>
            </a:r>
            <a:r>
              <a:rPr lang="en-CA" sz="4000" dirty="0">
                <a:solidFill>
                  <a:schemeClr val="bg1"/>
                </a:solidFill>
              </a:rPr>
              <a:t>, or </a:t>
            </a:r>
            <a:r>
              <a:rPr lang="en-CA" sz="4000" dirty="0">
                <a:solidFill>
                  <a:srgbClr val="FFFF00"/>
                </a:solidFill>
              </a:rPr>
              <a:t>any new and useful improvement</a:t>
            </a:r>
            <a:r>
              <a:rPr lang="en-CA" sz="4000" dirty="0">
                <a:solidFill>
                  <a:schemeClr val="bg1"/>
                </a:solidFill>
              </a:rPr>
              <a:t> in any art, process, machine, manufacture or composition of matter (s. 2, Patent Act)</a:t>
            </a:r>
          </a:p>
          <a:p>
            <a:pPr>
              <a:lnSpc>
                <a:spcPct val="100000"/>
              </a:lnSpc>
            </a:pPr>
            <a:r>
              <a:rPr lang="en-CA" sz="4000" dirty="0">
                <a:solidFill>
                  <a:srgbClr val="FFFF00"/>
                </a:solidFill>
              </a:rPr>
              <a:t>Contrast to Copyright </a:t>
            </a:r>
            <a:r>
              <a:rPr lang="en-CA" sz="4000" dirty="0">
                <a:solidFill>
                  <a:schemeClr val="bg1"/>
                </a:solidFill>
              </a:rPr>
              <a:t>where “</a:t>
            </a:r>
            <a:r>
              <a:rPr lang="en-CA" sz="4000" dirty="0">
                <a:solidFill>
                  <a:srgbClr val="FF0000"/>
                </a:solidFill>
              </a:rPr>
              <a:t>mods</a:t>
            </a:r>
            <a:r>
              <a:rPr lang="en-CA" sz="4000" dirty="0">
                <a:solidFill>
                  <a:schemeClr val="bg1"/>
                </a:solidFill>
              </a:rPr>
              <a:t>” are discouraged rather than encouraged </a:t>
            </a:r>
          </a:p>
        </p:txBody>
      </p:sp>
      <p:sp>
        <p:nvSpPr>
          <p:cNvPr id="4" name="Slide Number Placeholder 3"/>
          <p:cNvSpPr>
            <a:spLocks noGrp="1"/>
          </p:cNvSpPr>
          <p:nvPr>
            <p:ph type="sldNum" sz="quarter" idx="12"/>
          </p:nvPr>
        </p:nvSpPr>
        <p:spPr/>
        <p:txBody>
          <a:bodyPr/>
          <a:lstStyle/>
          <a:p>
            <a:fld id="{600857A6-B069-5747-8C2C-4237D03FF20B}" type="slidenum">
              <a:rPr lang="en-US" smtClean="0"/>
              <a:t>58</a:t>
            </a:fld>
            <a:endParaRPr lang="en-US"/>
          </a:p>
        </p:txBody>
      </p:sp>
    </p:spTree>
    <p:extLst>
      <p:ext uri="{BB962C8B-B14F-4D97-AF65-F5344CB8AC3E}">
        <p14:creationId xmlns:p14="http://schemas.microsoft.com/office/powerpoint/2010/main" val="3033242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9518"/>
            <a:ext cx="8229600" cy="958939"/>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108456"/>
            <a:ext cx="8229600" cy="4783385"/>
          </a:xfrm>
        </p:spPr>
        <p:txBody>
          <a:bodyPr>
            <a:noAutofit/>
          </a:bodyPr>
          <a:lstStyle/>
          <a:p>
            <a:pPr marL="0" indent="0">
              <a:lnSpc>
                <a:spcPct val="100000"/>
              </a:lnSpc>
              <a:buNone/>
            </a:pPr>
            <a:r>
              <a:rPr lang="en-US" sz="2800" i="1" dirty="0">
                <a:solidFill>
                  <a:srgbClr val="00B0F0"/>
                </a:solidFill>
              </a:rPr>
              <a:t>Harvard College </a:t>
            </a:r>
            <a:r>
              <a:rPr lang="en-US" sz="2800" dirty="0">
                <a:solidFill>
                  <a:schemeClr val="bg1"/>
                </a:solidFill>
              </a:rPr>
              <a:t>(SCC):</a:t>
            </a:r>
          </a:p>
          <a:p>
            <a:pPr>
              <a:lnSpc>
                <a:spcPct val="100000"/>
              </a:lnSpc>
            </a:pPr>
            <a:r>
              <a:rPr lang="en-US" sz="2800" dirty="0">
                <a:solidFill>
                  <a:schemeClr val="bg1"/>
                </a:solidFill>
              </a:rPr>
              <a:t>Majority</a:t>
            </a:r>
          </a:p>
          <a:p>
            <a:pPr lvl="1">
              <a:lnSpc>
                <a:spcPct val="100000"/>
              </a:lnSpc>
              <a:buFont typeface="Courier New" panose="02070309020205020404" pitchFamily="49" charset="0"/>
              <a:buChar char="o"/>
            </a:pPr>
            <a:r>
              <a:rPr lang="en-US" sz="2800" dirty="0">
                <a:solidFill>
                  <a:schemeClr val="bg1"/>
                </a:solidFill>
              </a:rPr>
              <a:t>Invention defined broadly, should be interpreted broadly; but is not unlimited</a:t>
            </a:r>
          </a:p>
          <a:p>
            <a:pPr lvl="1">
              <a:lnSpc>
                <a:spcPct val="100000"/>
              </a:lnSpc>
              <a:buFont typeface="Courier New" panose="02070309020205020404" pitchFamily="49" charset="0"/>
              <a:buChar char="o"/>
            </a:pPr>
            <a:r>
              <a:rPr lang="en-US" sz="2800" dirty="0">
                <a:solidFill>
                  <a:schemeClr val="bg1"/>
                </a:solidFill>
              </a:rPr>
              <a:t>Some subject matter is outside the scope of protection</a:t>
            </a:r>
          </a:p>
          <a:p>
            <a:pPr>
              <a:lnSpc>
                <a:spcPct val="100000"/>
              </a:lnSpc>
            </a:pPr>
            <a:r>
              <a:rPr lang="en-US" sz="2800" dirty="0">
                <a:solidFill>
                  <a:srgbClr val="FF0000"/>
                </a:solidFill>
              </a:rPr>
              <a:t>Commissioner has no discretion </a:t>
            </a:r>
            <a:r>
              <a:rPr lang="en-US" sz="2800" dirty="0">
                <a:solidFill>
                  <a:srgbClr val="FFFF00"/>
                </a:solidFill>
              </a:rPr>
              <a:t>to refuse a patent on the basis of public policy considerations independent of express provisions of the </a:t>
            </a:r>
            <a:r>
              <a:rPr lang="en-US" sz="2800" i="1" dirty="0">
                <a:solidFill>
                  <a:srgbClr val="FFFF00"/>
                </a:solidFill>
              </a:rPr>
              <a:t>Act</a:t>
            </a:r>
            <a:endParaRPr lang="en-US" sz="2800" dirty="0">
              <a:solidFill>
                <a:srgbClr val="FFFF00"/>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59</a:t>
            </a:fld>
            <a:endParaRPr lang="en-US"/>
          </a:p>
        </p:txBody>
      </p:sp>
    </p:spTree>
    <p:extLst>
      <p:ext uri="{BB962C8B-B14F-4D97-AF65-F5344CB8AC3E}">
        <p14:creationId xmlns:p14="http://schemas.microsoft.com/office/powerpoint/2010/main" val="417414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94833"/>
          </a:xfrm>
        </p:spPr>
        <p:txBody>
          <a:bodyPr>
            <a:noAutofit/>
          </a:bodyPr>
          <a:lstStyle/>
          <a:p>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p:cNvSpPr>
            <a:spLocks noGrp="1"/>
          </p:cNvSpPr>
          <p:nvPr>
            <p:ph sz="quarter" idx="10"/>
          </p:nvPr>
        </p:nvSpPr>
        <p:spPr>
          <a:xfrm>
            <a:off x="228600" y="1135117"/>
            <a:ext cx="8686800" cy="5129049"/>
          </a:xfrm>
        </p:spPr>
        <p:txBody>
          <a:bodyPr>
            <a:normAutofit fontScale="85000" lnSpcReduction="10000"/>
          </a:bodyPr>
          <a:lstStyle/>
          <a:p>
            <a:pPr marL="0" indent="0">
              <a:lnSpc>
                <a:spcPct val="110000"/>
              </a:lnSpc>
              <a:buNone/>
            </a:pPr>
            <a:r>
              <a:rPr lang="en-CA" sz="3200" dirty="0">
                <a:solidFill>
                  <a:schemeClr val="bg1"/>
                </a:solidFill>
                <a:latin typeface="+mn-lt"/>
              </a:rPr>
              <a:t>1. Please create an account at </a:t>
            </a:r>
            <a:r>
              <a:rPr lang="en-CA" sz="3200" dirty="0">
                <a:solidFill>
                  <a:schemeClr val="bg1"/>
                </a:solidFill>
                <a:latin typeface="+mn-lt"/>
                <a:hlinkClick r:id="rId2"/>
              </a:rPr>
              <a:t>http://cms.ubc.ca/</a:t>
            </a:r>
            <a:r>
              <a:rPr lang="en-CA" sz="3200" dirty="0">
                <a:solidFill>
                  <a:schemeClr val="bg1"/>
                </a:solidFill>
                <a:latin typeface="+mn-lt"/>
              </a:rPr>
              <a:t> using your CWL.</a:t>
            </a:r>
          </a:p>
          <a:p>
            <a:pPr marL="0" indent="0">
              <a:lnSpc>
                <a:spcPct val="110000"/>
              </a:lnSpc>
              <a:buNone/>
            </a:pPr>
            <a:r>
              <a:rPr lang="en-CA" sz="3200" dirty="0">
                <a:solidFill>
                  <a:schemeClr val="bg1"/>
                </a:solidFill>
                <a:latin typeface="+mn-lt"/>
              </a:rPr>
              <a:t>2. Once you create an account and sign in at </a:t>
            </a:r>
            <a:r>
              <a:rPr lang="en-CA" sz="3200" dirty="0">
                <a:solidFill>
                  <a:schemeClr val="bg1"/>
                </a:solidFill>
                <a:latin typeface="+mn-lt"/>
                <a:hlinkClick r:id="rId2"/>
              </a:rPr>
              <a:t>http://cms.ubc.ca/</a:t>
            </a:r>
            <a:r>
              <a:rPr lang="en-CA" sz="3200" dirty="0">
                <a:solidFill>
                  <a:schemeClr val="bg1"/>
                </a:solidFill>
                <a:latin typeface="+mn-lt"/>
              </a:rPr>
              <a:t> you can click your name in the top right. Halfway down the following page will be your WordPress email address.</a:t>
            </a:r>
          </a:p>
          <a:p>
            <a:pPr marL="0" indent="0">
              <a:lnSpc>
                <a:spcPct val="110000"/>
              </a:lnSpc>
              <a:buNone/>
            </a:pPr>
            <a:r>
              <a:rPr lang="en-CA" sz="3200" dirty="0">
                <a:solidFill>
                  <a:schemeClr val="bg1"/>
                </a:solidFill>
                <a:latin typeface="+mn-lt"/>
              </a:rPr>
              <a:t>3. Send me your WordPress email address at </a:t>
            </a:r>
            <a:r>
              <a:rPr lang="en-CA" sz="3200" dirty="0">
                <a:solidFill>
                  <a:schemeClr val="bg1"/>
                </a:solidFill>
                <a:latin typeface="+mn-lt"/>
                <a:hlinkClick r:id="rId3"/>
              </a:rPr>
              <a:t>jon.festinger@ubc.ca</a:t>
            </a:r>
            <a:r>
              <a:rPr lang="en-CA" sz="3200" dirty="0">
                <a:solidFill>
                  <a:schemeClr val="bg1"/>
                </a:solidFill>
                <a:latin typeface="+mn-lt"/>
              </a:rPr>
              <a:t>  or at </a:t>
            </a:r>
            <a:r>
              <a:rPr lang="en-CA" sz="3200" dirty="0">
                <a:solidFill>
                  <a:schemeClr val="bg1"/>
                </a:solidFill>
                <a:latin typeface="+mn-lt"/>
                <a:hlinkClick r:id="rId4"/>
              </a:rPr>
              <a:t>jon_festinger@thecdm.ca</a:t>
            </a:r>
            <a:r>
              <a:rPr lang="en-CA" sz="3200" dirty="0">
                <a:solidFill>
                  <a:schemeClr val="bg1"/>
                </a:solidFill>
                <a:latin typeface="+mn-lt"/>
              </a:rPr>
              <a:t> </a:t>
            </a:r>
          </a:p>
          <a:p>
            <a:pPr marL="0" indent="0">
              <a:lnSpc>
                <a:spcPct val="110000"/>
              </a:lnSpc>
              <a:buNone/>
            </a:pPr>
            <a:r>
              <a:rPr lang="en-CA" sz="3200" dirty="0">
                <a:solidFill>
                  <a:schemeClr val="bg1"/>
                </a:solidFill>
                <a:latin typeface="+mn-lt"/>
              </a:rPr>
              <a:t>4. Then, I will invite you to participate with authoring privileges via your WordPress email address.</a:t>
            </a:r>
          </a:p>
          <a:p>
            <a:pPr marL="0" indent="0">
              <a:buNone/>
            </a:pPr>
            <a:endParaRPr lang="en-US" dirty="0"/>
          </a:p>
        </p:txBody>
      </p:sp>
    </p:spTree>
    <p:extLst>
      <p:ext uri="{BB962C8B-B14F-4D97-AF65-F5344CB8AC3E}">
        <p14:creationId xmlns:p14="http://schemas.microsoft.com/office/powerpoint/2010/main" val="4141906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2FFB-45E8-0144-A80A-4300CAA0BA05}"/>
              </a:ext>
            </a:extLst>
          </p:cNvPr>
          <p:cNvSpPr>
            <a:spLocks noGrp="1"/>
          </p:cNvSpPr>
          <p:nvPr>
            <p:ph type="title"/>
          </p:nvPr>
        </p:nvSpPr>
        <p:spPr>
          <a:xfrm>
            <a:off x="0" y="1"/>
            <a:ext cx="9144000" cy="1112704"/>
          </a:xfrm>
        </p:spPr>
        <p:txBody>
          <a:bodyPr>
            <a:noAutofit/>
          </a:bodyPr>
          <a:lstStyle/>
          <a:p>
            <a:pPr algn="ctr"/>
            <a:r>
              <a:rPr lang="en-US" sz="2400" dirty="0">
                <a:solidFill>
                  <a:srgbClr val="FFFF00"/>
                </a:solidFill>
              </a:rPr>
              <a:t>My comments on majority decision in </a:t>
            </a:r>
            <a:r>
              <a:rPr lang="en-US" sz="2400" i="1" dirty="0">
                <a:solidFill>
                  <a:srgbClr val="00B0F0"/>
                </a:solidFill>
              </a:rPr>
              <a:t>Harvard College </a:t>
            </a:r>
            <a:br>
              <a:rPr lang="en-US" sz="2400" i="1" dirty="0">
                <a:solidFill>
                  <a:srgbClr val="00B0F0"/>
                </a:solidFill>
              </a:rPr>
            </a:br>
            <a:r>
              <a:rPr lang="en-US" sz="2400" i="1" dirty="0">
                <a:solidFill>
                  <a:srgbClr val="FF0000"/>
                </a:solidFill>
              </a:rPr>
              <a:t>(</a:t>
            </a:r>
            <a:r>
              <a:rPr lang="en-US" sz="2400" i="1" dirty="0">
                <a:solidFill>
                  <a:schemeClr val="bg1"/>
                </a:solidFill>
              </a:rPr>
              <a:t>have </a:t>
            </a:r>
            <a:r>
              <a:rPr lang="en-US" sz="2400" i="1">
                <a:solidFill>
                  <a:schemeClr val="bg1"/>
                </a:solidFill>
              </a:rPr>
              <a:t>edited out regrettably </a:t>
            </a:r>
            <a:r>
              <a:rPr lang="en-US" sz="2400" i="1" dirty="0">
                <a:solidFill>
                  <a:schemeClr val="bg1"/>
                </a:solidFill>
              </a:rPr>
              <a:t>inappropriate comments</a:t>
            </a:r>
            <a:r>
              <a:rPr lang="en-US" sz="2400" i="1" dirty="0">
                <a:solidFill>
                  <a:srgbClr val="FF0000"/>
                </a:solidFill>
              </a:rPr>
              <a:t>)</a:t>
            </a:r>
          </a:p>
        </p:txBody>
      </p:sp>
      <p:sp>
        <p:nvSpPr>
          <p:cNvPr id="3" name="Content Placeholder 2">
            <a:extLst>
              <a:ext uri="{FF2B5EF4-FFF2-40B4-BE49-F238E27FC236}">
                <a16:creationId xmlns:a16="http://schemas.microsoft.com/office/drawing/2014/main" id="{DCE602F3-FF01-1D47-BD83-08E34516725C}"/>
              </a:ext>
            </a:extLst>
          </p:cNvPr>
          <p:cNvSpPr>
            <a:spLocks noGrp="1"/>
          </p:cNvSpPr>
          <p:nvPr>
            <p:ph sz="quarter" idx="10"/>
          </p:nvPr>
        </p:nvSpPr>
        <p:spPr>
          <a:xfrm>
            <a:off x="209320" y="1233889"/>
            <a:ext cx="8934680" cy="4693186"/>
          </a:xfrm>
        </p:spPr>
        <p:txBody>
          <a:bodyPr>
            <a:noAutofit/>
          </a:bodyPr>
          <a:lstStyle/>
          <a:p>
            <a:pPr>
              <a:lnSpc>
                <a:spcPct val="100000"/>
              </a:lnSpc>
            </a:pPr>
            <a:r>
              <a:rPr lang="en-US" sz="1400" dirty="0">
                <a:solidFill>
                  <a:schemeClr val="bg1"/>
                </a:solidFill>
              </a:rPr>
              <a:t>“…I have spent way too much arguing in my head with Mr. Justice </a:t>
            </a:r>
            <a:r>
              <a:rPr lang="en-US" sz="1400" dirty="0" err="1">
                <a:solidFill>
                  <a:schemeClr val="bg1"/>
                </a:solidFill>
              </a:rPr>
              <a:t>Bastarache’s</a:t>
            </a:r>
            <a:r>
              <a:rPr lang="en-US" sz="1400" dirty="0">
                <a:solidFill>
                  <a:schemeClr val="bg1"/>
                </a:solidFill>
              </a:rPr>
              <a:t> every word in </a:t>
            </a:r>
            <a:r>
              <a:rPr lang="en-US" sz="1400" i="1" dirty="0">
                <a:solidFill>
                  <a:schemeClr val="bg1"/>
                </a:solidFill>
              </a:rPr>
              <a:t>Harvard Mouse.</a:t>
            </a:r>
            <a:r>
              <a:rPr lang="en-US" sz="1400" dirty="0">
                <a:solidFill>
                  <a:schemeClr val="bg1"/>
                </a:solidFill>
              </a:rPr>
              <a:t>” – email to Prof. Graham Reynolds, 8.15.20.</a:t>
            </a:r>
          </a:p>
          <a:p>
            <a:pPr>
              <a:lnSpc>
                <a:spcPct val="100000"/>
              </a:lnSpc>
              <a:buFont typeface="Arial" panose="020B0604020202020204" pitchFamily="34" charset="0"/>
              <a:buChar char="•"/>
            </a:pPr>
            <a:r>
              <a:rPr lang="en-US" sz="1400" dirty="0">
                <a:solidFill>
                  <a:schemeClr val="bg1"/>
                </a:solidFill>
              </a:rPr>
              <a:t>My original (unexpurgated but decontextualized) marginal notes in the textbook version of the case:</a:t>
            </a:r>
          </a:p>
          <a:p>
            <a:pPr lvl="1">
              <a:lnSpc>
                <a:spcPct val="100000"/>
              </a:lnSpc>
              <a:buFont typeface="Courier New" panose="02070309020205020404" pitchFamily="49" charset="0"/>
              <a:buChar char="o"/>
            </a:pPr>
            <a:r>
              <a:rPr lang="en-US" sz="1400" dirty="0">
                <a:solidFill>
                  <a:schemeClr val="bg1"/>
                </a:solidFill>
              </a:rPr>
              <a:t>”STRAINED WOULD BE AN UNDERSTATEMENT. INTELLECTUALLY HONEST?”</a:t>
            </a:r>
          </a:p>
          <a:p>
            <a:pPr lvl="1">
              <a:lnSpc>
                <a:spcPct val="100000"/>
              </a:lnSpc>
              <a:buFont typeface="Courier New" panose="02070309020205020404" pitchFamily="49" charset="0"/>
              <a:buChar char="o"/>
            </a:pPr>
            <a:r>
              <a:rPr lang="en-US" sz="1400" dirty="0">
                <a:solidFill>
                  <a:schemeClr val="bg1"/>
                </a:solidFill>
              </a:rPr>
              <a:t>Huh?</a:t>
            </a:r>
          </a:p>
          <a:p>
            <a:pPr lvl="1">
              <a:lnSpc>
                <a:spcPct val="100000"/>
              </a:lnSpc>
              <a:buFont typeface="Courier New" panose="02070309020205020404" pitchFamily="49" charset="0"/>
              <a:buChar char="o"/>
            </a:pPr>
            <a:r>
              <a:rPr lang="en-US" sz="1400" dirty="0">
                <a:solidFill>
                  <a:schemeClr val="bg1"/>
                </a:solidFill>
              </a:rPr>
              <a:t>Huh?</a:t>
            </a:r>
          </a:p>
          <a:p>
            <a:pPr lvl="1">
              <a:lnSpc>
                <a:spcPct val="100000"/>
              </a:lnSpc>
              <a:buFont typeface="Courier New" panose="02070309020205020404" pitchFamily="49" charset="0"/>
              <a:buChar char="o"/>
            </a:pPr>
            <a:r>
              <a:rPr lang="en-US" sz="1400" dirty="0">
                <a:solidFill>
                  <a:schemeClr val="bg1"/>
                </a:solidFill>
              </a:rPr>
              <a:t>Worst writing in the history of the Court (SCC)???</a:t>
            </a:r>
          </a:p>
          <a:p>
            <a:pPr lvl="1">
              <a:lnSpc>
                <a:spcPct val="100000"/>
              </a:lnSpc>
              <a:buFont typeface="Courier New" panose="02070309020205020404" pitchFamily="49" charset="0"/>
              <a:buChar char="o"/>
            </a:pPr>
            <a:r>
              <a:rPr lang="en-US" sz="1400" dirty="0">
                <a:solidFill>
                  <a:schemeClr val="bg1"/>
                </a:solidFill>
              </a:rPr>
              <a:t>It doesn’t?</a:t>
            </a:r>
          </a:p>
          <a:p>
            <a:pPr lvl="1">
              <a:lnSpc>
                <a:spcPct val="100000"/>
              </a:lnSpc>
              <a:buFont typeface="Courier New" panose="02070309020205020404" pitchFamily="49" charset="0"/>
              <a:buChar char="o"/>
            </a:pPr>
            <a:r>
              <a:rPr lang="en-US" sz="1400" dirty="0">
                <a:solidFill>
                  <a:schemeClr val="bg1"/>
                </a:solidFill>
              </a:rPr>
              <a:t>So what?</a:t>
            </a:r>
          </a:p>
          <a:p>
            <a:pPr lvl="1">
              <a:lnSpc>
                <a:spcPct val="100000"/>
              </a:lnSpc>
              <a:buFont typeface="Courier New" panose="02070309020205020404" pitchFamily="49" charset="0"/>
              <a:buChar char="o"/>
            </a:pPr>
            <a:r>
              <a:rPr lang="en-US" sz="1400" dirty="0">
                <a:solidFill>
                  <a:schemeClr val="bg1"/>
                </a:solidFill>
              </a:rPr>
              <a:t>So strained!!!</a:t>
            </a:r>
          </a:p>
          <a:p>
            <a:pPr lvl="1">
              <a:lnSpc>
                <a:spcPct val="100000"/>
              </a:lnSpc>
              <a:buFont typeface="Courier New" panose="02070309020205020404" pitchFamily="49" charset="0"/>
              <a:buChar char="o"/>
            </a:pPr>
            <a:r>
              <a:rPr lang="en-US" sz="1400" dirty="0">
                <a:solidFill>
                  <a:schemeClr val="bg1"/>
                </a:solidFill>
              </a:rPr>
              <a:t>???</a:t>
            </a:r>
          </a:p>
          <a:p>
            <a:pPr lvl="1">
              <a:lnSpc>
                <a:spcPct val="100000"/>
              </a:lnSpc>
              <a:buFont typeface="Courier New" panose="02070309020205020404" pitchFamily="49" charset="0"/>
              <a:buChar char="o"/>
            </a:pPr>
            <a:r>
              <a:rPr lang="en-US" sz="1400" dirty="0">
                <a:solidFill>
                  <a:schemeClr val="bg1"/>
                </a:solidFill>
              </a:rPr>
              <a:t>Huh!</a:t>
            </a:r>
          </a:p>
          <a:p>
            <a:pPr lvl="1">
              <a:lnSpc>
                <a:spcPct val="100000"/>
              </a:lnSpc>
              <a:buFont typeface="Courier New" panose="02070309020205020404" pitchFamily="49" charset="0"/>
              <a:buChar char="o"/>
            </a:pPr>
            <a:r>
              <a:rPr lang="en-US" sz="1400" dirty="0">
                <a:solidFill>
                  <a:schemeClr val="bg1"/>
                </a:solidFill>
              </a:rPr>
              <a:t>Really?</a:t>
            </a:r>
          </a:p>
          <a:p>
            <a:pPr lvl="1">
              <a:lnSpc>
                <a:spcPct val="100000"/>
              </a:lnSpc>
              <a:buFont typeface="Courier New" panose="02070309020205020404" pitchFamily="49" charset="0"/>
              <a:buChar char="o"/>
            </a:pPr>
            <a:r>
              <a:rPr lang="en-US" sz="1400" dirty="0">
                <a:solidFill>
                  <a:schemeClr val="bg1"/>
                </a:solidFill>
              </a:rPr>
              <a:t>Huh – non sequitur</a:t>
            </a:r>
          </a:p>
          <a:p>
            <a:pPr lvl="1">
              <a:lnSpc>
                <a:spcPct val="100000"/>
              </a:lnSpc>
              <a:buFont typeface="Courier New" panose="02070309020205020404" pitchFamily="49" charset="0"/>
              <a:buChar char="o"/>
            </a:pPr>
            <a:r>
              <a:rPr lang="en-US" sz="1400" dirty="0">
                <a:solidFill>
                  <a:schemeClr val="bg1"/>
                </a:solidFill>
              </a:rPr>
              <a:t>LWTF? How? </a:t>
            </a:r>
            <a:r>
              <a:rPr lang="en-US" sz="1400" dirty="0" err="1">
                <a:solidFill>
                  <a:schemeClr val="bg1"/>
                </a:solidFill>
              </a:rPr>
              <a:t>Wha</a:t>
            </a:r>
            <a:r>
              <a:rPr lang="en-US" sz="1400" dirty="0">
                <a:solidFill>
                  <a:schemeClr val="bg1"/>
                </a:solidFill>
              </a:rPr>
              <a:t>..?</a:t>
            </a:r>
          </a:p>
          <a:p>
            <a:pPr lvl="1">
              <a:lnSpc>
                <a:spcPct val="100000"/>
              </a:lnSpc>
              <a:buFont typeface="Courier New" panose="02070309020205020404" pitchFamily="49" charset="0"/>
              <a:buChar char="o"/>
            </a:pPr>
            <a:r>
              <a:rPr lang="en-US" sz="1400" dirty="0">
                <a:solidFill>
                  <a:schemeClr val="bg1"/>
                </a:solidFill>
              </a:rPr>
              <a:t>B…Turns a preference for parliamentary clarity into a requirement for it – wrongly.</a:t>
            </a:r>
          </a:p>
          <a:p>
            <a:pPr indent="-285750">
              <a:lnSpc>
                <a:spcPct val="100000"/>
              </a:lnSpc>
            </a:pPr>
            <a:r>
              <a:rPr lang="en-US" sz="1400" dirty="0">
                <a:solidFill>
                  <a:schemeClr val="bg1"/>
                </a:solidFill>
              </a:rPr>
              <a:t>None of the above means I’m right, just that I had a similar reaction to some of you.</a:t>
            </a:r>
          </a:p>
          <a:p>
            <a:pPr lvl="1">
              <a:lnSpc>
                <a:spcPct val="100000"/>
              </a:lnSpc>
              <a:buFont typeface="Courier New" panose="02070309020205020404" pitchFamily="49" charset="0"/>
              <a:buChar char="o"/>
            </a:pPr>
            <a:endParaRPr lang="en-US" sz="1800" dirty="0">
              <a:solidFill>
                <a:schemeClr val="bg1"/>
              </a:solidFill>
            </a:endParaRPr>
          </a:p>
          <a:p>
            <a:pPr lvl="1">
              <a:lnSpc>
                <a:spcPct val="100000"/>
              </a:lnSpc>
              <a:buFont typeface="Courier New" panose="02070309020205020404" pitchFamily="49" charset="0"/>
              <a:buChar char="o"/>
            </a:pPr>
            <a:endParaRPr lang="en-US" sz="1800" dirty="0">
              <a:solidFill>
                <a:schemeClr val="bg1"/>
              </a:solidFill>
            </a:endParaRPr>
          </a:p>
        </p:txBody>
      </p:sp>
    </p:spTree>
    <p:extLst>
      <p:ext uri="{BB962C8B-B14F-4D97-AF65-F5344CB8AC3E}">
        <p14:creationId xmlns:p14="http://schemas.microsoft.com/office/powerpoint/2010/main" val="2775652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10"/>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431543"/>
            <a:ext cx="8479766" cy="4318000"/>
          </a:xfrm>
        </p:spPr>
        <p:txBody>
          <a:bodyPr>
            <a:normAutofit lnSpcReduction="10000"/>
          </a:bodyPr>
          <a:lstStyle/>
          <a:p>
            <a:pPr marL="0" indent="0">
              <a:lnSpc>
                <a:spcPct val="100000"/>
              </a:lnSpc>
              <a:buNone/>
            </a:pPr>
            <a:r>
              <a:rPr lang="en-US" sz="3600" b="1" dirty="0">
                <a:solidFill>
                  <a:srgbClr val="FFFF00"/>
                </a:solidFill>
              </a:rPr>
              <a:t>Composition of matter</a:t>
            </a:r>
          </a:p>
          <a:p>
            <a:pPr>
              <a:lnSpc>
                <a:spcPct val="100000"/>
              </a:lnSpc>
            </a:pPr>
            <a:r>
              <a:rPr lang="en-CA" sz="3600" dirty="0">
                <a:solidFill>
                  <a:schemeClr val="bg1"/>
                </a:solidFill>
              </a:rPr>
              <a:t>The category ‘composition of matter’ </a:t>
            </a:r>
            <a:r>
              <a:rPr lang="en-CA" sz="3600" dirty="0">
                <a:solidFill>
                  <a:srgbClr val="FFFF00"/>
                </a:solidFill>
              </a:rPr>
              <a:t>refers to combinations of ingredients, whether combined as a chemical union or a physical mixture, and includes chemical compounds, compositions and substances </a:t>
            </a:r>
            <a:r>
              <a:rPr lang="en-US" sz="3600" dirty="0">
                <a:solidFill>
                  <a:schemeClr val="bg1"/>
                </a:solidFill>
              </a:rPr>
              <a:t>(12.02.05, “MOPOP” – Manual of Patent Office Practice)</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705946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858"/>
            <a:ext cx="8229600" cy="907182"/>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992040"/>
            <a:ext cx="8531525" cy="4873921"/>
          </a:xfrm>
        </p:spPr>
        <p:txBody>
          <a:bodyPr>
            <a:normAutofit lnSpcReduction="10000"/>
          </a:bodyPr>
          <a:lstStyle/>
          <a:p>
            <a:pPr marL="0" indent="0">
              <a:buNone/>
            </a:pPr>
            <a:r>
              <a:rPr lang="en-US" sz="2800" b="1" dirty="0">
                <a:solidFill>
                  <a:srgbClr val="FFFF00"/>
                </a:solidFill>
              </a:rPr>
              <a:t>Composition of matter </a:t>
            </a:r>
            <a:r>
              <a:rPr lang="en-US" sz="2800" dirty="0">
                <a:solidFill>
                  <a:schemeClr val="bg1"/>
                </a:solidFill>
              </a:rPr>
              <a:t>– </a:t>
            </a:r>
            <a:r>
              <a:rPr lang="en-US" sz="2800" i="1" dirty="0">
                <a:solidFill>
                  <a:srgbClr val="00B0F0"/>
                </a:solidFill>
              </a:rPr>
              <a:t>Harvard College</a:t>
            </a:r>
            <a:endParaRPr lang="en-US" sz="2800" dirty="0">
              <a:solidFill>
                <a:srgbClr val="00B0F0"/>
              </a:solidFill>
            </a:endParaRPr>
          </a:p>
          <a:p>
            <a:r>
              <a:rPr lang="en-US" sz="2800" dirty="0">
                <a:solidFill>
                  <a:schemeClr val="bg1"/>
                </a:solidFill>
              </a:rPr>
              <a:t>Defined more narrowly than “all compositions of two or more substances and … all composite articles” </a:t>
            </a:r>
          </a:p>
          <a:p>
            <a:r>
              <a:rPr lang="en-US" sz="2800" dirty="0">
                <a:solidFill>
                  <a:srgbClr val="FFFF00"/>
                </a:solidFill>
              </a:rPr>
              <a:t>Does not include higher life form like the </a:t>
            </a:r>
            <a:r>
              <a:rPr lang="en-US" sz="2800" i="1" dirty="0" err="1">
                <a:solidFill>
                  <a:srgbClr val="FFFF00"/>
                </a:solidFill>
              </a:rPr>
              <a:t>oncomouse</a:t>
            </a:r>
            <a:endParaRPr lang="en-US" sz="2800" i="1" dirty="0">
              <a:solidFill>
                <a:srgbClr val="FFFF00"/>
              </a:solidFill>
            </a:endParaRPr>
          </a:p>
          <a:p>
            <a:r>
              <a:rPr lang="en-US" sz="2800" dirty="0">
                <a:solidFill>
                  <a:srgbClr val="FFFF00"/>
                </a:solidFill>
              </a:rPr>
              <a:t>Statutory interpretation principles used </a:t>
            </a:r>
            <a:r>
              <a:rPr lang="en-US" sz="2800" dirty="0">
                <a:solidFill>
                  <a:schemeClr val="bg1"/>
                </a:solidFill>
              </a:rPr>
              <a:t>to support this determination</a:t>
            </a:r>
            <a:endParaRPr lang="is-IS" sz="2800" dirty="0">
              <a:solidFill>
                <a:schemeClr val="bg1"/>
              </a:solidFill>
            </a:endParaRPr>
          </a:p>
          <a:p>
            <a:r>
              <a:rPr lang="is-IS" sz="2800" dirty="0">
                <a:solidFill>
                  <a:schemeClr val="bg1"/>
                </a:solidFill>
              </a:rPr>
              <a:t>Other factors that </a:t>
            </a:r>
            <a:r>
              <a:rPr lang="en-US" sz="2800" dirty="0">
                <a:solidFill>
                  <a:schemeClr val="bg1"/>
                </a:solidFill>
              </a:rPr>
              <a:t>suggest that </a:t>
            </a:r>
            <a:r>
              <a:rPr lang="en-US" sz="2800" dirty="0">
                <a:solidFill>
                  <a:srgbClr val="FFFF00"/>
                </a:solidFill>
              </a:rPr>
              <a:t>higher life forms are not compositions of matter</a:t>
            </a:r>
            <a:r>
              <a:rPr lang="en-US" sz="2800" dirty="0">
                <a:solidFill>
                  <a:schemeClr val="bg1"/>
                </a:solidFill>
              </a:rPr>
              <a:t> </a:t>
            </a:r>
          </a:p>
          <a:p>
            <a:pPr lvl="1">
              <a:buFont typeface="Courier New" panose="02070309020205020404" pitchFamily="49" charset="0"/>
              <a:buChar char="o"/>
            </a:pPr>
            <a:r>
              <a:rPr lang="en-US" sz="2800" dirty="0">
                <a:solidFill>
                  <a:schemeClr val="bg1"/>
                </a:solidFill>
              </a:rPr>
              <a:t>Recourse to </a:t>
            </a:r>
            <a:r>
              <a:rPr lang="en-US" sz="2800" dirty="0">
                <a:solidFill>
                  <a:srgbClr val="FFFF00"/>
                </a:solidFill>
              </a:rPr>
              <a:t>dictionary definitions</a:t>
            </a:r>
          </a:p>
          <a:p>
            <a:pPr lvl="1">
              <a:buFont typeface="Courier New" panose="02070309020205020404" pitchFamily="49" charset="0"/>
              <a:buChar char="o"/>
            </a:pPr>
            <a:r>
              <a:rPr lang="en-US" sz="2800" dirty="0">
                <a:solidFill>
                  <a:schemeClr val="bg1"/>
                </a:solidFill>
              </a:rPr>
              <a:t>“Combine” – but elements require no human intervention</a:t>
            </a:r>
          </a:p>
          <a:p>
            <a:pPr lvl="1">
              <a:buFont typeface="Courier New" panose="02070309020205020404" pitchFamily="49" charset="0"/>
              <a:buChar char="o"/>
            </a:pPr>
            <a:r>
              <a:rPr lang="en-CA" sz="2800" dirty="0">
                <a:solidFill>
                  <a:srgbClr val="FFFF00"/>
                </a:solidFill>
              </a:rPr>
              <a:t>“Composition of matter” seems inadequate as a description of a higher life form</a:t>
            </a:r>
            <a:endParaRPr lang="is-IS" sz="2800" dirty="0">
              <a:solidFill>
                <a:srgbClr val="FFFF00"/>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62</a:t>
            </a:fld>
            <a:endParaRPr lang="en-US"/>
          </a:p>
        </p:txBody>
      </p:sp>
    </p:spTree>
    <p:extLst>
      <p:ext uri="{BB962C8B-B14F-4D97-AF65-F5344CB8AC3E}">
        <p14:creationId xmlns:p14="http://schemas.microsoft.com/office/powerpoint/2010/main" val="2690877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36616"/>
            <a:ext cx="8229600" cy="829543"/>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966159"/>
            <a:ext cx="8574657" cy="4951562"/>
          </a:xfrm>
        </p:spPr>
        <p:txBody>
          <a:bodyPr>
            <a:noAutofit/>
          </a:bodyPr>
          <a:lstStyle/>
          <a:p>
            <a:pPr marL="0" indent="0">
              <a:lnSpc>
                <a:spcPct val="100000"/>
              </a:lnSpc>
              <a:buNone/>
            </a:pPr>
            <a:r>
              <a:rPr lang="en-US" sz="2700" b="1" dirty="0">
                <a:solidFill>
                  <a:srgbClr val="FFFF00"/>
                </a:solidFill>
              </a:rPr>
              <a:t>Manufacture</a:t>
            </a:r>
          </a:p>
          <a:p>
            <a:pPr>
              <a:lnSpc>
                <a:spcPct val="100000"/>
              </a:lnSpc>
            </a:pPr>
            <a:r>
              <a:rPr lang="en-US" sz="2700" dirty="0">
                <a:solidFill>
                  <a:schemeClr val="bg1"/>
                </a:solidFill>
              </a:rPr>
              <a:t>Majority (</a:t>
            </a:r>
            <a:r>
              <a:rPr lang="en-US" sz="2700" i="1" dirty="0">
                <a:solidFill>
                  <a:srgbClr val="00B0F0"/>
                </a:solidFill>
              </a:rPr>
              <a:t>Harvard College</a:t>
            </a:r>
            <a:r>
              <a:rPr lang="en-US" sz="2700" dirty="0">
                <a:solidFill>
                  <a:schemeClr val="bg1"/>
                </a:solidFill>
              </a:rPr>
              <a:t>)</a:t>
            </a:r>
          </a:p>
          <a:p>
            <a:pPr lvl="1">
              <a:lnSpc>
                <a:spcPct val="100000"/>
              </a:lnSpc>
              <a:buFont typeface="Courier New" panose="02070309020205020404" pitchFamily="49" charset="0"/>
              <a:buChar char="o"/>
            </a:pPr>
            <a:r>
              <a:rPr lang="en-US" sz="2700" i="1" dirty="0">
                <a:solidFill>
                  <a:srgbClr val="FFFF00"/>
                </a:solidFill>
              </a:rPr>
              <a:t>Manufacture</a:t>
            </a:r>
            <a:r>
              <a:rPr lang="en-US" sz="2700" dirty="0">
                <a:solidFill>
                  <a:schemeClr val="bg1"/>
                </a:solidFill>
              </a:rPr>
              <a:t> = non-living mechanistic product or process</a:t>
            </a:r>
          </a:p>
          <a:p>
            <a:pPr>
              <a:lnSpc>
                <a:spcPct val="100000"/>
              </a:lnSpc>
            </a:pPr>
            <a:r>
              <a:rPr lang="en-CA" sz="2700" dirty="0">
                <a:solidFill>
                  <a:srgbClr val="FFFF00"/>
                </a:solidFill>
              </a:rPr>
              <a:t>MOPOP</a:t>
            </a:r>
            <a:r>
              <a:rPr lang="en-CA" sz="2700" dirty="0">
                <a:solidFill>
                  <a:schemeClr val="bg1"/>
                </a:solidFill>
              </a:rPr>
              <a:t> (</a:t>
            </a:r>
            <a:r>
              <a:rPr lang="en-US" sz="2800" i="1" dirty="0">
                <a:solidFill>
                  <a:schemeClr val="bg1"/>
                </a:solidFill>
              </a:rPr>
              <a:t>Manual of Patent Office Practice</a:t>
            </a:r>
            <a:r>
              <a:rPr lang="en-US" sz="2800" dirty="0">
                <a:solidFill>
                  <a:schemeClr val="bg1"/>
                </a:solidFill>
              </a:rPr>
              <a:t>)</a:t>
            </a:r>
            <a:endParaRPr lang="en-CA" sz="2700" dirty="0">
              <a:solidFill>
                <a:schemeClr val="bg1"/>
              </a:solidFill>
            </a:endParaRPr>
          </a:p>
          <a:p>
            <a:pPr lvl="1">
              <a:lnSpc>
                <a:spcPct val="100000"/>
              </a:lnSpc>
              <a:buFont typeface="Courier New" panose="02070309020205020404" pitchFamily="49" charset="0"/>
              <a:buChar char="o"/>
            </a:pPr>
            <a:r>
              <a:rPr lang="en-CA" sz="2700" dirty="0">
                <a:solidFill>
                  <a:schemeClr val="bg1"/>
                </a:solidFill>
              </a:rPr>
              <a:t>The process of </a:t>
            </a:r>
            <a:r>
              <a:rPr lang="en-CA" sz="2700" dirty="0">
                <a:solidFill>
                  <a:srgbClr val="FFFF00"/>
                </a:solidFill>
              </a:rPr>
              <a:t>making</a:t>
            </a:r>
            <a:r>
              <a:rPr lang="en-CA" sz="2700" dirty="0">
                <a:solidFill>
                  <a:schemeClr val="bg1"/>
                </a:solidFill>
              </a:rPr>
              <a:t> (by hand, by machine, industrially, by mass production…) </a:t>
            </a:r>
            <a:r>
              <a:rPr lang="en-CA" sz="2700" dirty="0">
                <a:solidFill>
                  <a:srgbClr val="FFFF00"/>
                </a:solidFill>
              </a:rPr>
              <a:t>technical articles or material</a:t>
            </a:r>
            <a:r>
              <a:rPr lang="en-CA" sz="2700" dirty="0">
                <a:solidFill>
                  <a:schemeClr val="bg1"/>
                </a:solidFill>
              </a:rPr>
              <a:t> (in modern use on a large scale) </a:t>
            </a:r>
            <a:r>
              <a:rPr lang="en-CA" sz="2700" dirty="0">
                <a:solidFill>
                  <a:srgbClr val="FFFF00"/>
                </a:solidFill>
              </a:rPr>
              <a:t>by</a:t>
            </a:r>
            <a:r>
              <a:rPr lang="en-CA" sz="2700" dirty="0">
                <a:solidFill>
                  <a:schemeClr val="bg1"/>
                </a:solidFill>
              </a:rPr>
              <a:t> the application of </a:t>
            </a:r>
            <a:r>
              <a:rPr lang="en-CA" sz="2700" dirty="0">
                <a:solidFill>
                  <a:srgbClr val="FFFF00"/>
                </a:solidFill>
              </a:rPr>
              <a:t>physical labour or mechanical power</a:t>
            </a:r>
            <a:r>
              <a:rPr lang="en-CA" sz="2700" dirty="0">
                <a:solidFill>
                  <a:schemeClr val="bg1"/>
                </a:solidFill>
              </a:rPr>
              <a:t>; or the article or material made by such a process” (MOPOP 12.02.04). </a:t>
            </a:r>
            <a:endParaRPr lang="en-US" sz="27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63</a:t>
            </a:fld>
            <a:endParaRPr lang="en-US"/>
          </a:p>
        </p:txBody>
      </p:sp>
    </p:spTree>
    <p:extLst>
      <p:ext uri="{BB962C8B-B14F-4D97-AF65-F5344CB8AC3E}">
        <p14:creationId xmlns:p14="http://schemas.microsoft.com/office/powerpoint/2010/main" val="2646112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in the middle of a watch&#10;&#10;Description automatically generated">
            <a:extLst>
              <a:ext uri="{FF2B5EF4-FFF2-40B4-BE49-F238E27FC236}">
                <a16:creationId xmlns:a16="http://schemas.microsoft.com/office/drawing/2014/main" id="{9719CA26-54F7-FC4D-9322-5B08808410FF}"/>
              </a:ext>
            </a:extLst>
          </p:cNvPr>
          <p:cNvPicPr>
            <a:picLocks noChangeAspect="1"/>
          </p:cNvPicPr>
          <p:nvPr/>
        </p:nvPicPr>
        <p:blipFill>
          <a:blip r:embed="rId2"/>
          <a:stretch>
            <a:fillRect/>
          </a:stretch>
        </p:blipFill>
        <p:spPr>
          <a:xfrm>
            <a:off x="3038308" y="459112"/>
            <a:ext cx="3067384" cy="5332088"/>
          </a:xfrm>
          <a:prstGeom prst="rect">
            <a:avLst/>
          </a:prstGeom>
        </p:spPr>
      </p:pic>
    </p:spTree>
    <p:extLst>
      <p:ext uri="{BB962C8B-B14F-4D97-AF65-F5344CB8AC3E}">
        <p14:creationId xmlns:p14="http://schemas.microsoft.com/office/powerpoint/2010/main" val="284140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lnSpcReduction="10000"/>
          </a:bodyPr>
          <a:lstStyle/>
          <a:p>
            <a:pPr marL="0" indent="0">
              <a:lnSpc>
                <a:spcPct val="100000"/>
              </a:lnSpc>
              <a:buNone/>
            </a:pPr>
            <a:r>
              <a:rPr lang="en-US" sz="3200" b="1" dirty="0">
                <a:solidFill>
                  <a:srgbClr val="FFFF00"/>
                </a:solidFill>
              </a:rPr>
              <a:t>Machine</a:t>
            </a:r>
          </a:p>
          <a:p>
            <a:pPr>
              <a:lnSpc>
                <a:spcPct val="100000"/>
              </a:lnSpc>
            </a:pPr>
            <a:r>
              <a:rPr lang="en-US" sz="3200" dirty="0">
                <a:solidFill>
                  <a:schemeClr val="bg1"/>
                </a:solidFill>
              </a:rPr>
              <a:t>T</a:t>
            </a:r>
            <a:r>
              <a:rPr lang="en-CA" sz="3200" dirty="0">
                <a:solidFill>
                  <a:schemeClr val="bg1"/>
                </a:solidFill>
              </a:rPr>
              <a:t>he mechanical embodiment of any function or mode of operation designed to accomplish a particular effect (MOPOP, s. 12.02.03)</a:t>
            </a:r>
          </a:p>
          <a:p>
            <a:pPr>
              <a:lnSpc>
                <a:spcPct val="100000"/>
              </a:lnSpc>
            </a:pPr>
            <a:r>
              <a:rPr lang="en-CA" sz="3200" dirty="0">
                <a:solidFill>
                  <a:schemeClr val="bg1"/>
                </a:solidFill>
              </a:rPr>
              <a:t>Ex: </a:t>
            </a:r>
            <a:r>
              <a:rPr lang="en-CA" sz="3200" i="1" dirty="0" err="1">
                <a:solidFill>
                  <a:srgbClr val="00B0F0"/>
                </a:solidFill>
              </a:rPr>
              <a:t>Amazon.com</a:t>
            </a:r>
            <a:r>
              <a:rPr lang="en-CA" sz="3200" i="1" dirty="0">
                <a:solidFill>
                  <a:srgbClr val="00B0F0"/>
                </a:solidFill>
              </a:rPr>
              <a:t>, Inc. v. Canada (Attorney General), </a:t>
            </a:r>
            <a:r>
              <a:rPr lang="en-CA" sz="3200" dirty="0">
                <a:solidFill>
                  <a:schemeClr val="bg1"/>
                </a:solidFill>
              </a:rPr>
              <a:t>[2010] FC 1011, where certain patent claims disclosed ‘a machine … used to implement </a:t>
            </a:r>
            <a:r>
              <a:rPr lang="en-CA" sz="3200" dirty="0" err="1">
                <a:solidFill>
                  <a:schemeClr val="bg1"/>
                </a:solidFill>
              </a:rPr>
              <a:t>Amazon.com’s</a:t>
            </a:r>
            <a:r>
              <a:rPr lang="en-CA" sz="3200" dirty="0">
                <a:solidFill>
                  <a:schemeClr val="bg1"/>
                </a:solidFill>
              </a:rPr>
              <a:t> one-click ordering system”  </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65</a:t>
            </a:fld>
            <a:endParaRPr lang="en-US"/>
          </a:p>
        </p:txBody>
      </p:sp>
    </p:spTree>
    <p:extLst>
      <p:ext uri="{BB962C8B-B14F-4D97-AF65-F5344CB8AC3E}">
        <p14:creationId xmlns:p14="http://schemas.microsoft.com/office/powerpoint/2010/main" val="1500826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3483"/>
            <a:ext cx="8229600" cy="1143000"/>
          </a:xfrm>
        </p:spPr>
        <p:txBody>
          <a:bodyPr/>
          <a:lstStyle/>
          <a:p>
            <a:pPr algn="ctr"/>
            <a:r>
              <a:rPr lang="en-US" b="1" dirty="0">
                <a:solidFill>
                  <a:srgbClr val="FFFF00"/>
                </a:solidFill>
              </a:rPr>
              <a:t>Patents</a:t>
            </a:r>
          </a:p>
        </p:txBody>
      </p:sp>
      <p:sp>
        <p:nvSpPr>
          <p:cNvPr id="4" name="Slide Number Placeholder 3"/>
          <p:cNvSpPr>
            <a:spLocks noGrp="1"/>
          </p:cNvSpPr>
          <p:nvPr>
            <p:ph type="sldNum" sz="quarter" idx="12"/>
          </p:nvPr>
        </p:nvSpPr>
        <p:spPr/>
        <p:txBody>
          <a:bodyPr/>
          <a:lstStyle/>
          <a:p>
            <a:fld id="{600857A6-B069-5747-8C2C-4237D03FF20B}" type="slidenum">
              <a:rPr lang="en-US" smtClean="0"/>
              <a:t>66</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43217" y="1318197"/>
            <a:ext cx="5657566" cy="4221606"/>
          </a:xfrm>
          <a:prstGeom prst="rect">
            <a:avLst/>
          </a:prstGeom>
          <a:noFill/>
          <a:ln>
            <a:noFill/>
          </a:ln>
        </p:spPr>
      </p:pic>
    </p:spTree>
    <p:extLst>
      <p:ext uri="{BB962C8B-B14F-4D97-AF65-F5344CB8AC3E}">
        <p14:creationId xmlns:p14="http://schemas.microsoft.com/office/powerpoint/2010/main" val="472124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363"/>
            <a:ext cx="8229600" cy="833819"/>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953182"/>
            <a:ext cx="8626415" cy="4903608"/>
          </a:xfrm>
        </p:spPr>
        <p:txBody>
          <a:bodyPr>
            <a:noAutofit/>
          </a:bodyPr>
          <a:lstStyle/>
          <a:p>
            <a:pPr marL="0" indent="0">
              <a:lnSpc>
                <a:spcPct val="100000"/>
              </a:lnSpc>
              <a:buNone/>
            </a:pPr>
            <a:r>
              <a:rPr lang="en-US" sz="2600" b="1" dirty="0">
                <a:solidFill>
                  <a:srgbClr val="FFFF00"/>
                </a:solidFill>
              </a:rPr>
              <a:t>Art</a:t>
            </a:r>
          </a:p>
          <a:p>
            <a:pPr>
              <a:lnSpc>
                <a:spcPct val="100000"/>
              </a:lnSpc>
            </a:pPr>
            <a:r>
              <a:rPr lang="en-US" sz="2600" dirty="0">
                <a:solidFill>
                  <a:schemeClr val="bg1"/>
                </a:solidFill>
              </a:rPr>
              <a:t>The </a:t>
            </a:r>
            <a:r>
              <a:rPr lang="en-US" sz="2600" dirty="0">
                <a:solidFill>
                  <a:srgbClr val="FF0000"/>
                </a:solidFill>
              </a:rPr>
              <a:t>application of knowledge to effect a desired result</a:t>
            </a:r>
            <a:r>
              <a:rPr lang="en-US" sz="2600" dirty="0">
                <a:solidFill>
                  <a:schemeClr val="bg1"/>
                </a:solidFill>
              </a:rPr>
              <a:t>; </a:t>
            </a:r>
            <a:r>
              <a:rPr lang="en-US" sz="2600" dirty="0">
                <a:solidFill>
                  <a:srgbClr val="FFFF00"/>
                </a:solidFill>
              </a:rPr>
              <a:t>must be defined in a way that gives practical effect to the knowledge</a:t>
            </a:r>
            <a:r>
              <a:rPr lang="en-US" sz="2600" dirty="0">
                <a:solidFill>
                  <a:schemeClr val="bg1"/>
                </a:solidFill>
              </a:rPr>
              <a:t>.</a:t>
            </a:r>
          </a:p>
          <a:p>
            <a:pPr>
              <a:lnSpc>
                <a:spcPct val="100000"/>
              </a:lnSpc>
            </a:pPr>
            <a:r>
              <a:rPr lang="en-US" sz="2600" dirty="0">
                <a:solidFill>
                  <a:srgbClr val="FF0000"/>
                </a:solidFill>
              </a:rPr>
              <a:t>Claimed as a </a:t>
            </a:r>
            <a:r>
              <a:rPr lang="en-US" sz="2600" dirty="0">
                <a:solidFill>
                  <a:srgbClr val="FFFF00"/>
                </a:solidFill>
              </a:rPr>
              <a:t>method </a:t>
            </a:r>
            <a:r>
              <a:rPr lang="en-US" sz="2600" dirty="0">
                <a:solidFill>
                  <a:srgbClr val="FF0000"/>
                </a:solidFill>
              </a:rPr>
              <a:t>or a </a:t>
            </a:r>
            <a:r>
              <a:rPr lang="en-US" sz="2600" dirty="0">
                <a:solidFill>
                  <a:srgbClr val="FFFF00"/>
                </a:solidFill>
              </a:rPr>
              <a:t>use</a:t>
            </a:r>
          </a:p>
          <a:p>
            <a:pPr lvl="1">
              <a:lnSpc>
                <a:spcPct val="100000"/>
              </a:lnSpc>
              <a:buFont typeface="Courier New" panose="02070309020205020404" pitchFamily="49" charset="0"/>
              <a:buChar char="o"/>
            </a:pPr>
            <a:r>
              <a:rPr lang="en-US" sz="2600" dirty="0">
                <a:solidFill>
                  <a:srgbClr val="FFFF00"/>
                </a:solidFill>
              </a:rPr>
              <a:t>Method </a:t>
            </a:r>
            <a:r>
              <a:rPr lang="en-US" sz="2600" dirty="0">
                <a:solidFill>
                  <a:schemeClr val="bg1"/>
                </a:solidFill>
              </a:rPr>
              <a:t>– involves directing the person skilled in the art (POSITA) to take a step/series of steps to arrive at the desired result</a:t>
            </a:r>
          </a:p>
          <a:p>
            <a:pPr lvl="1">
              <a:lnSpc>
                <a:spcPct val="100000"/>
              </a:lnSpc>
              <a:buFont typeface="Courier New" panose="02070309020205020404" pitchFamily="49" charset="0"/>
              <a:buChar char="o"/>
            </a:pPr>
            <a:r>
              <a:rPr lang="en-US" sz="2600" dirty="0">
                <a:solidFill>
                  <a:srgbClr val="FFFF00"/>
                </a:solidFill>
              </a:rPr>
              <a:t>Use</a:t>
            </a:r>
            <a:r>
              <a:rPr lang="en-US" sz="2600" dirty="0">
                <a:solidFill>
                  <a:schemeClr val="bg1"/>
                </a:solidFill>
              </a:rPr>
              <a:t> – defined in terms of the </a:t>
            </a:r>
            <a:r>
              <a:rPr lang="en-US" sz="2600" dirty="0">
                <a:solidFill>
                  <a:srgbClr val="FFFF00"/>
                </a:solidFill>
              </a:rPr>
              <a:t>means to be applied</a:t>
            </a:r>
            <a:r>
              <a:rPr lang="en-US" sz="2600" dirty="0">
                <a:solidFill>
                  <a:schemeClr val="bg1"/>
                </a:solidFill>
              </a:rPr>
              <a:t>; the “how” is left to the common general knowledge of the “person skilled in the art”</a:t>
            </a:r>
          </a:p>
        </p:txBody>
      </p:sp>
      <p:sp>
        <p:nvSpPr>
          <p:cNvPr id="4" name="Slide Number Placeholder 3"/>
          <p:cNvSpPr>
            <a:spLocks noGrp="1"/>
          </p:cNvSpPr>
          <p:nvPr>
            <p:ph type="sldNum" sz="quarter" idx="12"/>
          </p:nvPr>
        </p:nvSpPr>
        <p:spPr/>
        <p:txBody>
          <a:bodyPr/>
          <a:lstStyle/>
          <a:p>
            <a:fld id="{600857A6-B069-5747-8C2C-4237D03FF20B}" type="slidenum">
              <a:rPr lang="en-US" smtClean="0"/>
              <a:t>67</a:t>
            </a:fld>
            <a:endParaRPr lang="en-US"/>
          </a:p>
        </p:txBody>
      </p:sp>
    </p:spTree>
    <p:extLst>
      <p:ext uri="{BB962C8B-B14F-4D97-AF65-F5344CB8AC3E}">
        <p14:creationId xmlns:p14="http://schemas.microsoft.com/office/powerpoint/2010/main" val="3077423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200" b="1" dirty="0">
                <a:solidFill>
                  <a:srgbClr val="FFFF00"/>
                </a:solidFill>
              </a:rPr>
              <a:t>Art</a:t>
            </a:r>
            <a:r>
              <a:rPr lang="en-US" sz="3200" dirty="0">
                <a:solidFill>
                  <a:srgbClr val="FFFF00"/>
                </a:solidFill>
              </a:rPr>
              <a:t> (as use)</a:t>
            </a:r>
          </a:p>
          <a:p>
            <a:pPr>
              <a:lnSpc>
                <a:spcPct val="100000"/>
              </a:lnSpc>
            </a:pPr>
            <a:r>
              <a:rPr lang="en-US" sz="3200" dirty="0">
                <a:solidFill>
                  <a:srgbClr val="FF0000"/>
                </a:solidFill>
              </a:rPr>
              <a:t>The application of certain means to achieve a specific result</a:t>
            </a:r>
          </a:p>
          <a:p>
            <a:pPr>
              <a:lnSpc>
                <a:spcPct val="100000"/>
              </a:lnSpc>
            </a:pPr>
            <a:r>
              <a:rPr lang="en-US" sz="3200" dirty="0">
                <a:solidFill>
                  <a:schemeClr val="bg1"/>
                </a:solidFill>
              </a:rPr>
              <a:t>I.e.: </a:t>
            </a:r>
            <a:r>
              <a:rPr lang="en-US" sz="3200" dirty="0">
                <a:solidFill>
                  <a:srgbClr val="FFFF00"/>
                </a:solidFill>
              </a:rPr>
              <a:t>the use of a known drug applied to treat a known disease</a:t>
            </a:r>
          </a:p>
        </p:txBody>
      </p:sp>
      <p:sp>
        <p:nvSpPr>
          <p:cNvPr id="4" name="Slide Number Placeholder 3"/>
          <p:cNvSpPr>
            <a:spLocks noGrp="1"/>
          </p:cNvSpPr>
          <p:nvPr>
            <p:ph type="sldNum" sz="quarter" idx="12"/>
          </p:nvPr>
        </p:nvSpPr>
        <p:spPr/>
        <p:txBody>
          <a:bodyPr/>
          <a:lstStyle/>
          <a:p>
            <a:fld id="{600857A6-B069-5747-8C2C-4237D03FF20B}" type="slidenum">
              <a:rPr lang="en-US" smtClean="0"/>
              <a:t>68</a:t>
            </a:fld>
            <a:endParaRPr lang="en-US"/>
          </a:p>
        </p:txBody>
      </p:sp>
    </p:spTree>
    <p:extLst>
      <p:ext uri="{BB962C8B-B14F-4D97-AF65-F5344CB8AC3E}">
        <p14:creationId xmlns:p14="http://schemas.microsoft.com/office/powerpoint/2010/main" val="478701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363"/>
            <a:ext cx="8229600" cy="898554"/>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1078302"/>
            <a:ext cx="8505645" cy="4925683"/>
          </a:xfrm>
        </p:spPr>
        <p:txBody>
          <a:bodyPr>
            <a:noAutofit/>
          </a:bodyPr>
          <a:lstStyle/>
          <a:p>
            <a:pPr marL="0" indent="0">
              <a:lnSpc>
                <a:spcPct val="100000"/>
              </a:lnSpc>
              <a:buNone/>
            </a:pPr>
            <a:r>
              <a:rPr lang="en-US" sz="2400" b="1" dirty="0">
                <a:solidFill>
                  <a:srgbClr val="FFFF00"/>
                </a:solidFill>
              </a:rPr>
              <a:t>Art</a:t>
            </a:r>
            <a:r>
              <a:rPr lang="en-US" sz="2400" dirty="0">
                <a:solidFill>
                  <a:srgbClr val="FFFF00"/>
                </a:solidFill>
              </a:rPr>
              <a:t> (as method)</a:t>
            </a:r>
          </a:p>
          <a:p>
            <a:pPr>
              <a:lnSpc>
                <a:spcPct val="100000"/>
              </a:lnSpc>
            </a:pPr>
            <a:r>
              <a:rPr lang="en-US" sz="2400" b="1" dirty="0">
                <a:solidFill>
                  <a:schemeClr val="bg1"/>
                </a:solidFill>
              </a:rPr>
              <a:t>Method </a:t>
            </a:r>
          </a:p>
          <a:p>
            <a:pPr lvl="1">
              <a:lnSpc>
                <a:spcPct val="100000"/>
              </a:lnSpc>
              <a:buFont typeface="Courier New" panose="02070309020205020404" pitchFamily="49" charset="0"/>
              <a:buChar char="o"/>
            </a:pPr>
            <a:r>
              <a:rPr lang="en-CA" sz="2400" dirty="0">
                <a:solidFill>
                  <a:schemeClr val="bg1"/>
                </a:solidFill>
              </a:rPr>
              <a:t>An act or series of acts performed by some … object and producing in that object some change of either character or condition” (citing to</a:t>
            </a:r>
            <a:r>
              <a:rPr lang="en-CA" sz="2400" dirty="0">
                <a:solidFill>
                  <a:srgbClr val="00B0F0"/>
                </a:solidFill>
              </a:rPr>
              <a:t> </a:t>
            </a:r>
            <a:r>
              <a:rPr lang="en-CA" sz="2400" i="1" dirty="0">
                <a:solidFill>
                  <a:srgbClr val="00B0F0"/>
                </a:solidFill>
              </a:rPr>
              <a:t>Lawson</a:t>
            </a:r>
            <a:r>
              <a:rPr lang="en-CA" sz="2400" dirty="0">
                <a:solidFill>
                  <a:srgbClr val="00B0F0"/>
                </a:solidFill>
              </a:rPr>
              <a:t> </a:t>
            </a:r>
            <a:r>
              <a:rPr lang="en-CA" sz="2400" dirty="0">
                <a:solidFill>
                  <a:schemeClr val="bg1"/>
                </a:solidFill>
              </a:rPr>
              <a:t>– cited in </a:t>
            </a:r>
            <a:r>
              <a:rPr lang="en-CA" sz="2400" i="1" dirty="0" err="1">
                <a:solidFill>
                  <a:srgbClr val="00B0F0"/>
                </a:solidFill>
              </a:rPr>
              <a:t>Amazon.com</a:t>
            </a:r>
            <a:r>
              <a:rPr lang="en-CA" sz="2400" i="1" dirty="0">
                <a:solidFill>
                  <a:schemeClr val="bg1"/>
                </a:solidFill>
              </a:rPr>
              <a:t>, Inc.</a:t>
            </a:r>
            <a:r>
              <a:rPr lang="en-CA" sz="2400" dirty="0">
                <a:solidFill>
                  <a:schemeClr val="bg1"/>
                </a:solidFill>
              </a:rPr>
              <a:t>(MOPOP, 12.02.01) </a:t>
            </a:r>
          </a:p>
          <a:p>
            <a:pPr lvl="1">
              <a:lnSpc>
                <a:spcPct val="100000"/>
              </a:lnSpc>
              <a:buFont typeface="Courier New" panose="02070309020205020404" pitchFamily="49" charset="0"/>
              <a:buChar char="o"/>
            </a:pPr>
            <a:r>
              <a:rPr lang="en-CA" sz="2400" dirty="0">
                <a:solidFill>
                  <a:schemeClr val="bg1"/>
                </a:solidFill>
              </a:rPr>
              <a:t>Test cited in </a:t>
            </a:r>
            <a:r>
              <a:rPr lang="en-CA" sz="2400" i="1" dirty="0">
                <a:solidFill>
                  <a:srgbClr val="00B0F0"/>
                </a:solidFill>
              </a:rPr>
              <a:t>Amazon</a:t>
            </a:r>
            <a:r>
              <a:rPr lang="en-CA" sz="2400" i="1" dirty="0">
                <a:solidFill>
                  <a:schemeClr val="bg1"/>
                </a:solidFill>
              </a:rPr>
              <a:t>:</a:t>
            </a:r>
            <a:endParaRPr lang="en-CA" sz="2400" dirty="0">
              <a:solidFill>
                <a:schemeClr val="bg1"/>
              </a:solidFill>
            </a:endParaRPr>
          </a:p>
          <a:p>
            <a:pPr marL="1371600" lvl="2" indent="-457200">
              <a:lnSpc>
                <a:spcPct val="100000"/>
              </a:lnSpc>
              <a:buFont typeface="+mj-lt"/>
              <a:buAutoNum type="arabicPeriod"/>
            </a:pPr>
            <a:r>
              <a:rPr lang="en-CA" sz="2400" dirty="0">
                <a:solidFill>
                  <a:srgbClr val="FFFF00"/>
                </a:solidFill>
              </a:rPr>
              <a:t>Not a disembodied idea</a:t>
            </a:r>
            <a:r>
              <a:rPr lang="en-CA" sz="2400" dirty="0">
                <a:solidFill>
                  <a:schemeClr val="bg1"/>
                </a:solidFill>
              </a:rPr>
              <a:t>; must have method of practical application</a:t>
            </a:r>
          </a:p>
          <a:p>
            <a:pPr marL="1371600" lvl="2" indent="-457200">
              <a:lnSpc>
                <a:spcPct val="100000"/>
              </a:lnSpc>
              <a:buFont typeface="+mj-lt"/>
              <a:buAutoNum type="arabicPeriod"/>
            </a:pPr>
            <a:r>
              <a:rPr lang="en-CA" sz="2400" dirty="0">
                <a:solidFill>
                  <a:schemeClr val="bg1"/>
                </a:solidFill>
              </a:rPr>
              <a:t>A </a:t>
            </a:r>
            <a:r>
              <a:rPr lang="en-CA" sz="2400" dirty="0">
                <a:solidFill>
                  <a:srgbClr val="FFFF00"/>
                </a:solidFill>
              </a:rPr>
              <a:t>new and inventive method </a:t>
            </a:r>
            <a:r>
              <a:rPr lang="en-CA" sz="2400" dirty="0">
                <a:solidFill>
                  <a:schemeClr val="bg1"/>
                </a:solidFill>
              </a:rPr>
              <a:t>of applying skill and knowledge</a:t>
            </a:r>
          </a:p>
          <a:p>
            <a:pPr marL="1371600" lvl="2" indent="-457200">
              <a:lnSpc>
                <a:spcPct val="100000"/>
              </a:lnSpc>
              <a:buFont typeface="+mj-lt"/>
              <a:buAutoNum type="arabicPeriod"/>
            </a:pPr>
            <a:r>
              <a:rPr lang="en-CA" sz="2400" dirty="0">
                <a:solidFill>
                  <a:schemeClr val="bg1"/>
                </a:solidFill>
              </a:rPr>
              <a:t>Has a </a:t>
            </a:r>
            <a:r>
              <a:rPr lang="en-CA" sz="2400" dirty="0">
                <a:solidFill>
                  <a:srgbClr val="FFFF00"/>
                </a:solidFill>
              </a:rPr>
              <a:t>commercially useful </a:t>
            </a:r>
            <a:r>
              <a:rPr lang="en-CA" sz="2400" dirty="0">
                <a:solidFill>
                  <a:schemeClr val="bg1"/>
                </a:solidFill>
              </a:rPr>
              <a:t>result</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69</a:t>
            </a:fld>
            <a:endParaRPr lang="en-US"/>
          </a:p>
        </p:txBody>
      </p:sp>
    </p:spTree>
    <p:extLst>
      <p:ext uri="{BB962C8B-B14F-4D97-AF65-F5344CB8AC3E}">
        <p14:creationId xmlns:p14="http://schemas.microsoft.com/office/powerpoint/2010/main" val="124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3900-1641-EB4C-9530-FFA23228B479}"/>
              </a:ext>
            </a:extLst>
          </p:cNvPr>
          <p:cNvSpPr>
            <a:spLocks noGrp="1"/>
          </p:cNvSpPr>
          <p:nvPr>
            <p:ph type="title"/>
          </p:nvPr>
        </p:nvSpPr>
        <p:spPr>
          <a:xfrm>
            <a:off x="457200" y="115866"/>
            <a:ext cx="8229600" cy="921082"/>
          </a:xfrm>
        </p:spPr>
        <p:txBody>
          <a:bodyPr/>
          <a:lstStyle/>
          <a:p>
            <a:pPr algn="ctr"/>
            <a:r>
              <a:rPr lang="en-US" dirty="0">
                <a:solidFill>
                  <a:srgbClr val="FFFF00"/>
                </a:solidFill>
              </a:rPr>
              <a:t>Methodology Prioritized</a:t>
            </a:r>
          </a:p>
        </p:txBody>
      </p:sp>
      <p:sp>
        <p:nvSpPr>
          <p:cNvPr id="3" name="Content Placeholder 2">
            <a:extLst>
              <a:ext uri="{FF2B5EF4-FFF2-40B4-BE49-F238E27FC236}">
                <a16:creationId xmlns:a16="http://schemas.microsoft.com/office/drawing/2014/main" id="{A5D76352-3757-724C-8FE5-4147F2B717B8}"/>
              </a:ext>
            </a:extLst>
          </p:cNvPr>
          <p:cNvSpPr>
            <a:spLocks noGrp="1"/>
          </p:cNvSpPr>
          <p:nvPr>
            <p:ph sz="quarter" idx="10"/>
          </p:nvPr>
        </p:nvSpPr>
        <p:spPr>
          <a:xfrm>
            <a:off x="457199" y="1234911"/>
            <a:ext cx="8535971" cy="4656841"/>
          </a:xfrm>
        </p:spPr>
        <p:txBody>
          <a:bodyPr/>
          <a:lstStyle/>
          <a:p>
            <a:pPr marL="514350" indent="-514350">
              <a:lnSpc>
                <a:spcPct val="100000"/>
              </a:lnSpc>
              <a:buFont typeface="+mj-lt"/>
              <a:buAutoNum type="arabicPeriod"/>
            </a:pPr>
            <a:r>
              <a:rPr lang="en-US" sz="3200" dirty="0">
                <a:solidFill>
                  <a:schemeClr val="bg1"/>
                </a:solidFill>
              </a:rPr>
              <a:t>Slides relate directly to textbook </a:t>
            </a:r>
            <a:r>
              <a:rPr lang="en-US" sz="3200" dirty="0">
                <a:solidFill>
                  <a:srgbClr val="FF0000"/>
                </a:solidFill>
              </a:rPr>
              <a:t>&amp;</a:t>
            </a:r>
            <a:r>
              <a:rPr lang="en-US" sz="3200" dirty="0">
                <a:solidFill>
                  <a:schemeClr val="bg1"/>
                </a:solidFill>
              </a:rPr>
              <a:t> Syllabus</a:t>
            </a:r>
          </a:p>
          <a:p>
            <a:pPr marL="514350" indent="-514350">
              <a:lnSpc>
                <a:spcPct val="100000"/>
              </a:lnSpc>
              <a:buFont typeface="+mj-lt"/>
              <a:buAutoNum type="arabicPeriod"/>
            </a:pPr>
            <a:r>
              <a:rPr lang="en-US" sz="3200" dirty="0">
                <a:solidFill>
                  <a:schemeClr val="bg1"/>
                </a:solidFill>
              </a:rPr>
              <a:t>Added material or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in Slides not in textbook </a:t>
            </a:r>
            <a:r>
              <a:rPr lang="en-US" sz="3200" dirty="0">
                <a:solidFill>
                  <a:srgbClr val="FF0000"/>
                </a:solidFill>
              </a:rPr>
              <a:t>(</a:t>
            </a:r>
            <a:r>
              <a:rPr lang="en-US" sz="3200" dirty="0">
                <a:solidFill>
                  <a:srgbClr val="FFFF00"/>
                </a:solidFill>
              </a:rPr>
              <a:t>not optional</a:t>
            </a:r>
            <a:r>
              <a:rPr lang="en-US" sz="3200" dirty="0">
                <a:solidFill>
                  <a:srgbClr val="FF0000"/>
                </a:solidFill>
              </a:rPr>
              <a:t>)</a:t>
            </a:r>
          </a:p>
          <a:p>
            <a:pPr marL="514350" indent="-514350">
              <a:lnSpc>
                <a:spcPct val="100000"/>
              </a:lnSpc>
              <a:buFont typeface="+mj-lt"/>
              <a:buAutoNum type="arabicPeriod"/>
            </a:pPr>
            <a:r>
              <a:rPr lang="en-US" sz="3200" dirty="0">
                <a:solidFill>
                  <a:schemeClr val="bg1"/>
                </a:solidFill>
              </a:rPr>
              <a:t>Added </a:t>
            </a:r>
            <a:r>
              <a:rPr lang="en-US" sz="3200" dirty="0">
                <a:solidFill>
                  <a:srgbClr val="FF0000"/>
                </a:solidFill>
              </a:rPr>
              <a:t>“</a:t>
            </a:r>
            <a:r>
              <a:rPr lang="en-US" sz="3200" dirty="0">
                <a:solidFill>
                  <a:schemeClr val="bg1"/>
                </a:solidFill>
              </a:rPr>
              <a:t>context</a:t>
            </a:r>
            <a:r>
              <a:rPr lang="en-US" sz="3200" dirty="0">
                <a:solidFill>
                  <a:srgbClr val="FF0000"/>
                </a:solidFill>
              </a:rPr>
              <a:t>”</a:t>
            </a:r>
            <a:r>
              <a:rPr lang="en-US" sz="3200" dirty="0">
                <a:solidFill>
                  <a:schemeClr val="bg1"/>
                </a:solidFill>
              </a:rPr>
              <a:t> from News of the Week </a:t>
            </a:r>
            <a:r>
              <a:rPr lang="en-US" sz="3200" dirty="0">
                <a:solidFill>
                  <a:srgbClr val="FF0000"/>
                </a:solidFill>
              </a:rPr>
              <a:t>(</a:t>
            </a:r>
            <a:r>
              <a:rPr lang="en-US" sz="3200" dirty="0">
                <a:solidFill>
                  <a:srgbClr val="FFFF00"/>
                </a:solidFill>
              </a:rPr>
              <a:t>optional</a:t>
            </a:r>
            <a:r>
              <a:rPr lang="en-US" sz="3200" dirty="0">
                <a:solidFill>
                  <a:schemeClr val="bg1"/>
                </a:solidFill>
              </a:rPr>
              <a:t> </a:t>
            </a:r>
            <a:r>
              <a:rPr lang="en-US" sz="3200" dirty="0">
                <a:solidFill>
                  <a:srgbClr val="FF0000"/>
                </a:solidFill>
              </a:rPr>
              <a:t>–</a:t>
            </a:r>
            <a:r>
              <a:rPr lang="en-US" sz="3200" dirty="0">
                <a:solidFill>
                  <a:schemeClr val="bg1"/>
                </a:solidFill>
              </a:rPr>
              <a:t> but does often supply fact situations useful in exploring consequences in Canadian law or that could serve as the basis of an exam question</a:t>
            </a:r>
            <a:r>
              <a:rPr lang="en-US" sz="3200" dirty="0">
                <a:solidFill>
                  <a:srgbClr val="FF0000"/>
                </a:solidFill>
              </a:rPr>
              <a:t>)</a:t>
            </a:r>
          </a:p>
          <a:p>
            <a:endParaRPr lang="en-US" dirty="0"/>
          </a:p>
        </p:txBody>
      </p:sp>
    </p:spTree>
    <p:extLst>
      <p:ext uri="{BB962C8B-B14F-4D97-AF65-F5344CB8AC3E}">
        <p14:creationId xmlns:p14="http://schemas.microsoft.com/office/powerpoint/2010/main" val="417253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0736"/>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a:lnSpc>
                <a:spcPct val="100000"/>
              </a:lnSpc>
            </a:pPr>
            <a:r>
              <a:rPr lang="en-US" sz="3600" b="1" dirty="0">
                <a:solidFill>
                  <a:srgbClr val="FFFF00"/>
                </a:solidFill>
              </a:rPr>
              <a:t>Art </a:t>
            </a:r>
            <a:r>
              <a:rPr lang="en-US" sz="3600" dirty="0">
                <a:solidFill>
                  <a:srgbClr val="FFFF00"/>
                </a:solidFill>
              </a:rPr>
              <a:t>(as method)</a:t>
            </a:r>
          </a:p>
          <a:p>
            <a:pPr lvl="1">
              <a:lnSpc>
                <a:spcPct val="100000"/>
              </a:lnSpc>
              <a:buFont typeface="Courier New" panose="02070309020205020404" pitchFamily="49" charset="0"/>
              <a:buChar char="o"/>
            </a:pPr>
            <a:r>
              <a:rPr lang="en-US" sz="3600" dirty="0">
                <a:solidFill>
                  <a:schemeClr val="bg1"/>
                </a:solidFill>
              </a:rPr>
              <a:t>Claim 1 of Patent 2682261 – requesting prior art from the public in exchange for a reward</a:t>
            </a:r>
          </a:p>
          <a:p>
            <a:pPr>
              <a:lnSpc>
                <a:spcPct val="100000"/>
              </a:lnSpc>
            </a:pPr>
            <a:r>
              <a:rPr lang="en-US" sz="3600" dirty="0">
                <a:solidFill>
                  <a:schemeClr val="bg1"/>
                </a:solidFill>
              </a:rPr>
              <a:t>NB: </a:t>
            </a:r>
            <a:r>
              <a:rPr lang="en-US" sz="3600" dirty="0">
                <a:solidFill>
                  <a:srgbClr val="FFFF00"/>
                </a:solidFill>
              </a:rPr>
              <a:t>fine arts are excluded </a:t>
            </a:r>
            <a:r>
              <a:rPr lang="en-US" sz="3600" dirty="0">
                <a:solidFill>
                  <a:schemeClr val="bg1"/>
                </a:solidFill>
              </a:rPr>
              <a:t>from patentability (inventions must apply to fields of technology)</a:t>
            </a:r>
          </a:p>
        </p:txBody>
      </p:sp>
      <p:sp>
        <p:nvSpPr>
          <p:cNvPr id="4" name="Slide Number Placeholder 3"/>
          <p:cNvSpPr>
            <a:spLocks noGrp="1"/>
          </p:cNvSpPr>
          <p:nvPr>
            <p:ph type="sldNum" sz="quarter" idx="12"/>
          </p:nvPr>
        </p:nvSpPr>
        <p:spPr/>
        <p:txBody>
          <a:bodyPr/>
          <a:lstStyle/>
          <a:p>
            <a:fld id="{600857A6-B069-5747-8C2C-4237D03FF20B}" type="slidenum">
              <a:rPr lang="en-US" smtClean="0"/>
              <a:t>70</a:t>
            </a:fld>
            <a:endParaRPr lang="en-US"/>
          </a:p>
        </p:txBody>
      </p:sp>
    </p:spTree>
    <p:extLst>
      <p:ext uri="{BB962C8B-B14F-4D97-AF65-F5344CB8AC3E}">
        <p14:creationId xmlns:p14="http://schemas.microsoft.com/office/powerpoint/2010/main" val="3315471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2800" b="1" dirty="0">
                <a:solidFill>
                  <a:srgbClr val="FFFF00"/>
                </a:solidFill>
              </a:rPr>
              <a:t>Process</a:t>
            </a:r>
          </a:p>
          <a:p>
            <a:pPr>
              <a:lnSpc>
                <a:spcPct val="100000"/>
              </a:lnSpc>
            </a:pPr>
            <a:r>
              <a:rPr lang="en-CA" sz="2800" dirty="0">
                <a:solidFill>
                  <a:schemeClr val="bg1"/>
                </a:solidFill>
              </a:rPr>
              <a:t>“A process can be considered to be </a:t>
            </a:r>
            <a:r>
              <a:rPr lang="en-CA" sz="2800" dirty="0">
                <a:solidFill>
                  <a:srgbClr val="FFFF00"/>
                </a:solidFill>
              </a:rPr>
              <a:t>a mode or method of operation by which a result or effect is produced by physical or chemical action, by the operation or application of some element or power of nature or one substance to another</a:t>
            </a:r>
            <a:r>
              <a:rPr lang="en-CA" sz="2800" dirty="0">
                <a:solidFill>
                  <a:schemeClr val="bg1"/>
                </a:solidFill>
              </a:rPr>
              <a:t>” (MOPOP)</a:t>
            </a:r>
          </a:p>
          <a:p>
            <a:pPr>
              <a:lnSpc>
                <a:spcPct val="100000"/>
              </a:lnSpc>
            </a:pPr>
            <a:r>
              <a:rPr lang="en-CA" sz="2800" dirty="0">
                <a:solidFill>
                  <a:schemeClr val="bg1"/>
                </a:solidFill>
              </a:rPr>
              <a:t>A process through which a </a:t>
            </a:r>
            <a:r>
              <a:rPr lang="en-CA" sz="2800" dirty="0">
                <a:solidFill>
                  <a:srgbClr val="FFFF00"/>
                </a:solidFill>
              </a:rPr>
              <a:t>known method is applied to known materials is patentable</a:t>
            </a:r>
            <a:r>
              <a:rPr lang="en-CA" sz="2800" dirty="0">
                <a:solidFill>
                  <a:schemeClr val="bg1"/>
                </a:solidFill>
              </a:rPr>
              <a:t> (</a:t>
            </a:r>
            <a:r>
              <a:rPr lang="en-CA" sz="2800" i="1" u="sng" dirty="0">
                <a:solidFill>
                  <a:schemeClr val="bg1"/>
                </a:solidFill>
              </a:rPr>
              <a:t>Commissioner of Patents v. Ciba Ltd.</a:t>
            </a:r>
            <a:r>
              <a:rPr lang="en-CA" sz="2800" dirty="0">
                <a:solidFill>
                  <a:schemeClr val="bg1"/>
                </a:solidFill>
              </a:rPr>
              <a:t>, 1959 SCC)</a:t>
            </a:r>
          </a:p>
        </p:txBody>
      </p:sp>
      <p:sp>
        <p:nvSpPr>
          <p:cNvPr id="4" name="Slide Number Placeholder 3"/>
          <p:cNvSpPr>
            <a:spLocks noGrp="1"/>
          </p:cNvSpPr>
          <p:nvPr>
            <p:ph type="sldNum" sz="quarter" idx="12"/>
          </p:nvPr>
        </p:nvSpPr>
        <p:spPr/>
        <p:txBody>
          <a:bodyPr/>
          <a:lstStyle/>
          <a:p>
            <a:fld id="{600857A6-B069-5747-8C2C-4237D03FF20B}" type="slidenum">
              <a:rPr lang="en-US" smtClean="0"/>
              <a:t>71</a:t>
            </a:fld>
            <a:endParaRPr lang="en-US"/>
          </a:p>
        </p:txBody>
      </p:sp>
    </p:spTree>
    <p:extLst>
      <p:ext uri="{BB962C8B-B14F-4D97-AF65-F5344CB8AC3E}">
        <p14:creationId xmlns:p14="http://schemas.microsoft.com/office/powerpoint/2010/main" val="2853569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6386"/>
            <a:ext cx="8229600" cy="1002071"/>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600" b="1" dirty="0">
                <a:solidFill>
                  <a:srgbClr val="FFFF00"/>
                </a:solidFill>
              </a:rPr>
              <a:t>Process</a:t>
            </a:r>
          </a:p>
          <a:p>
            <a:pPr>
              <a:lnSpc>
                <a:spcPct val="100000"/>
              </a:lnSpc>
            </a:pPr>
            <a:r>
              <a:rPr lang="en-US" sz="3600" dirty="0">
                <a:solidFill>
                  <a:schemeClr val="bg1"/>
                </a:solidFill>
              </a:rPr>
              <a:t>Claim 1 of Patent 2697087 – PROCESS OF REMOVING CALCIUM AND OBTAINING SULFATE SALTS FROM AN AQUEOUS SUGAR SOLUTION</a:t>
            </a:r>
          </a:p>
        </p:txBody>
      </p:sp>
      <p:sp>
        <p:nvSpPr>
          <p:cNvPr id="4" name="Slide Number Placeholder 3"/>
          <p:cNvSpPr>
            <a:spLocks noGrp="1"/>
          </p:cNvSpPr>
          <p:nvPr>
            <p:ph type="sldNum" sz="quarter" idx="12"/>
          </p:nvPr>
        </p:nvSpPr>
        <p:spPr/>
        <p:txBody>
          <a:bodyPr/>
          <a:lstStyle/>
          <a:p>
            <a:fld id="{600857A6-B069-5747-8C2C-4237D03FF20B}" type="slidenum">
              <a:rPr lang="en-US" smtClean="0"/>
              <a:t>72</a:t>
            </a:fld>
            <a:endParaRPr lang="en-US"/>
          </a:p>
        </p:txBody>
      </p:sp>
    </p:spTree>
    <p:extLst>
      <p:ext uri="{BB962C8B-B14F-4D97-AF65-F5344CB8AC3E}">
        <p14:creationId xmlns:p14="http://schemas.microsoft.com/office/powerpoint/2010/main" val="202651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10"/>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Autofit/>
          </a:bodyPr>
          <a:lstStyle/>
          <a:p>
            <a:pPr marL="0" indent="0">
              <a:lnSpc>
                <a:spcPct val="100000"/>
              </a:lnSpc>
              <a:buNone/>
            </a:pPr>
            <a:r>
              <a:rPr lang="en-US" sz="3200" b="1" dirty="0">
                <a:solidFill>
                  <a:srgbClr val="FFFF00"/>
                </a:solidFill>
              </a:rPr>
              <a:t>Improvements</a:t>
            </a:r>
          </a:p>
          <a:p>
            <a:pPr>
              <a:lnSpc>
                <a:spcPct val="100000"/>
              </a:lnSpc>
            </a:pPr>
            <a:r>
              <a:rPr lang="en-US" sz="3200" dirty="0">
                <a:solidFill>
                  <a:srgbClr val="FF0000"/>
                </a:solidFill>
              </a:rPr>
              <a:t>Most inventions are improvements of other inventions</a:t>
            </a:r>
          </a:p>
          <a:p>
            <a:pPr>
              <a:lnSpc>
                <a:spcPct val="100000"/>
              </a:lnSpc>
            </a:pPr>
            <a:r>
              <a:rPr lang="en-US" sz="3200" dirty="0">
                <a:solidFill>
                  <a:schemeClr val="bg1"/>
                </a:solidFill>
              </a:rPr>
              <a:t>Not an improvement? A “pioneering” invention</a:t>
            </a:r>
          </a:p>
          <a:p>
            <a:pPr>
              <a:lnSpc>
                <a:spcPct val="100000"/>
              </a:lnSpc>
            </a:pPr>
            <a:r>
              <a:rPr lang="en-US" sz="3200" dirty="0">
                <a:solidFill>
                  <a:schemeClr val="bg1"/>
                </a:solidFill>
              </a:rPr>
              <a:t>A </a:t>
            </a:r>
            <a:r>
              <a:rPr lang="en-US" sz="3200" dirty="0">
                <a:solidFill>
                  <a:srgbClr val="FFFF00"/>
                </a:solidFill>
              </a:rPr>
              <a:t>patent on the improvement does not give you the right to make, sell, or use the original invention</a:t>
            </a:r>
            <a:r>
              <a:rPr lang="en-US" sz="3200" dirty="0">
                <a:solidFill>
                  <a:schemeClr val="bg1"/>
                </a:solidFill>
              </a:rPr>
              <a:t> (s. 32, Patent Act)</a:t>
            </a:r>
          </a:p>
        </p:txBody>
      </p:sp>
      <p:sp>
        <p:nvSpPr>
          <p:cNvPr id="4" name="Slide Number Placeholder 3"/>
          <p:cNvSpPr>
            <a:spLocks noGrp="1"/>
          </p:cNvSpPr>
          <p:nvPr>
            <p:ph type="sldNum" sz="quarter" idx="12"/>
          </p:nvPr>
        </p:nvSpPr>
        <p:spPr/>
        <p:txBody>
          <a:bodyPr/>
          <a:lstStyle/>
          <a:p>
            <a:fld id="{600857A6-B069-5747-8C2C-4237D03FF20B}" type="slidenum">
              <a:rPr lang="en-US" smtClean="0"/>
              <a:t>73</a:t>
            </a:fld>
            <a:endParaRPr lang="en-US"/>
          </a:p>
        </p:txBody>
      </p:sp>
    </p:spTree>
    <p:extLst>
      <p:ext uri="{BB962C8B-B14F-4D97-AF65-F5344CB8AC3E}">
        <p14:creationId xmlns:p14="http://schemas.microsoft.com/office/powerpoint/2010/main" val="2070380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0736"/>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440611"/>
            <a:ext cx="8229600" cy="4308932"/>
          </a:xfrm>
        </p:spPr>
        <p:txBody>
          <a:bodyPr>
            <a:normAutofit/>
          </a:bodyPr>
          <a:lstStyle/>
          <a:p>
            <a:pPr marL="0" indent="0">
              <a:lnSpc>
                <a:spcPct val="100000"/>
              </a:lnSpc>
              <a:buNone/>
            </a:pPr>
            <a:r>
              <a:rPr lang="en-US" sz="3200" b="1" dirty="0">
                <a:solidFill>
                  <a:srgbClr val="FFFF00"/>
                </a:solidFill>
              </a:rPr>
              <a:t>Mere scientific principle or abstract theorem</a:t>
            </a:r>
          </a:p>
          <a:p>
            <a:pPr>
              <a:lnSpc>
                <a:spcPct val="100000"/>
              </a:lnSpc>
            </a:pPr>
            <a:r>
              <a:rPr lang="en-US" sz="3200" dirty="0">
                <a:solidFill>
                  <a:schemeClr val="bg1"/>
                </a:solidFill>
              </a:rPr>
              <a:t>Starting point: s. 27(8), Patent Act</a:t>
            </a:r>
          </a:p>
          <a:p>
            <a:pPr>
              <a:lnSpc>
                <a:spcPct val="100000"/>
              </a:lnSpc>
            </a:pPr>
            <a:r>
              <a:rPr lang="en-US" sz="3200" dirty="0">
                <a:solidFill>
                  <a:schemeClr val="bg1"/>
                </a:solidFill>
              </a:rPr>
              <a:t>This section interpreted as </a:t>
            </a:r>
            <a:r>
              <a:rPr lang="en-US" sz="3200" dirty="0">
                <a:solidFill>
                  <a:srgbClr val="FF0000"/>
                </a:solidFill>
              </a:rPr>
              <a:t>excluding</a:t>
            </a:r>
            <a:r>
              <a:rPr lang="en-US" sz="3200" dirty="0">
                <a:solidFill>
                  <a:schemeClr val="bg1"/>
                </a:solidFill>
              </a:rPr>
              <a:t>, </a:t>
            </a:r>
            <a:r>
              <a:rPr lang="en-US" sz="3200" dirty="0">
                <a:solidFill>
                  <a:srgbClr val="FF0000"/>
                </a:solidFill>
              </a:rPr>
              <a:t>from patentability, natural phenomena</a:t>
            </a:r>
            <a:r>
              <a:rPr lang="en-US" sz="3200" dirty="0">
                <a:solidFill>
                  <a:schemeClr val="bg1"/>
                </a:solidFill>
              </a:rPr>
              <a:t> and laws of nature (</a:t>
            </a:r>
            <a:r>
              <a:rPr lang="en-US" sz="3200" dirty="0" err="1">
                <a:solidFill>
                  <a:schemeClr val="bg1"/>
                </a:solidFill>
              </a:rPr>
              <a:t>Arbour</a:t>
            </a:r>
            <a:r>
              <a:rPr lang="en-US" sz="3200" dirty="0">
                <a:solidFill>
                  <a:schemeClr val="bg1"/>
                </a:solidFill>
              </a:rPr>
              <a:t> J., </a:t>
            </a:r>
            <a:r>
              <a:rPr lang="en-US" sz="3200" i="1" dirty="0" err="1">
                <a:solidFill>
                  <a:srgbClr val="00B0F0"/>
                </a:solidFill>
              </a:rPr>
              <a:t>Schmeiser</a:t>
            </a:r>
            <a:r>
              <a:rPr lang="en-US" sz="3200" dirty="0">
                <a:solidFill>
                  <a:schemeClr val="bg1"/>
                </a:solidFill>
              </a:rPr>
              <a:t>)</a:t>
            </a:r>
          </a:p>
          <a:p>
            <a:pPr>
              <a:lnSpc>
                <a:spcPct val="100000"/>
              </a:lnSpc>
            </a:pPr>
            <a:r>
              <a:rPr lang="en-US" sz="3200" dirty="0">
                <a:solidFill>
                  <a:schemeClr val="bg1"/>
                </a:solidFill>
              </a:rPr>
              <a:t>Are human gene patents patentable subject matter? </a:t>
            </a:r>
          </a:p>
        </p:txBody>
      </p:sp>
      <p:sp>
        <p:nvSpPr>
          <p:cNvPr id="4" name="Slide Number Placeholder 3"/>
          <p:cNvSpPr>
            <a:spLocks noGrp="1"/>
          </p:cNvSpPr>
          <p:nvPr>
            <p:ph type="sldNum" sz="quarter" idx="12"/>
          </p:nvPr>
        </p:nvSpPr>
        <p:spPr/>
        <p:txBody>
          <a:bodyPr/>
          <a:lstStyle/>
          <a:p>
            <a:fld id="{600857A6-B069-5747-8C2C-4237D03FF20B}" type="slidenum">
              <a:rPr lang="en-US" smtClean="0"/>
              <a:t>74</a:t>
            </a:fld>
            <a:endParaRPr lang="en-US"/>
          </a:p>
        </p:txBody>
      </p:sp>
    </p:spTree>
    <p:extLst>
      <p:ext uri="{BB962C8B-B14F-4D97-AF65-F5344CB8AC3E}">
        <p14:creationId xmlns:p14="http://schemas.microsoft.com/office/powerpoint/2010/main" val="2733014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5397"/>
            <a:ext cx="8229600" cy="933060"/>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354347"/>
            <a:ext cx="8229600" cy="4395196"/>
          </a:xfrm>
        </p:spPr>
        <p:txBody>
          <a:bodyPr>
            <a:normAutofit/>
          </a:bodyPr>
          <a:lstStyle/>
          <a:p>
            <a:pPr marL="0" indent="0">
              <a:lnSpc>
                <a:spcPct val="100000"/>
              </a:lnSpc>
              <a:buNone/>
            </a:pPr>
            <a:r>
              <a:rPr lang="en-US" sz="2900" b="1" dirty="0">
                <a:solidFill>
                  <a:srgbClr val="FFFF00"/>
                </a:solidFill>
              </a:rPr>
              <a:t>Mere scientific principle or abstract theorems</a:t>
            </a:r>
          </a:p>
          <a:p>
            <a:pPr>
              <a:lnSpc>
                <a:spcPct val="100000"/>
              </a:lnSpc>
            </a:pPr>
            <a:r>
              <a:rPr lang="en-US" sz="2900" dirty="0">
                <a:solidFill>
                  <a:srgbClr val="FF0000"/>
                </a:solidFill>
              </a:rPr>
              <a:t>Historically</a:t>
            </a:r>
            <a:r>
              <a:rPr lang="en-US" sz="2900" dirty="0">
                <a:solidFill>
                  <a:schemeClr val="bg1"/>
                </a:solidFill>
              </a:rPr>
              <a:t> – </a:t>
            </a:r>
            <a:r>
              <a:rPr lang="en-US" sz="2900" dirty="0">
                <a:solidFill>
                  <a:srgbClr val="FFFF00"/>
                </a:solidFill>
              </a:rPr>
              <a:t>computer programs are not patentable because they are mathematical algorithms </a:t>
            </a:r>
            <a:r>
              <a:rPr lang="en-US" sz="2900" dirty="0">
                <a:solidFill>
                  <a:schemeClr val="bg1"/>
                </a:solidFill>
              </a:rPr>
              <a:t>(</a:t>
            </a:r>
            <a:r>
              <a:rPr lang="en-US" sz="2900" dirty="0" err="1">
                <a:solidFill>
                  <a:schemeClr val="bg1"/>
                </a:solidFill>
              </a:rPr>
              <a:t>unpatentable</a:t>
            </a:r>
            <a:r>
              <a:rPr lang="en-US" sz="2900" dirty="0">
                <a:solidFill>
                  <a:schemeClr val="bg1"/>
                </a:solidFill>
              </a:rPr>
              <a:t> per s. 27(8)) (see </a:t>
            </a:r>
            <a:r>
              <a:rPr lang="en-US" sz="2900" i="1" dirty="0">
                <a:solidFill>
                  <a:srgbClr val="00B0F0"/>
                </a:solidFill>
              </a:rPr>
              <a:t>Schlumberger Ltd. v. Canada (Patent Commissioner</a:t>
            </a:r>
            <a:r>
              <a:rPr lang="en-US" sz="2900" dirty="0">
                <a:solidFill>
                  <a:schemeClr val="bg1"/>
                </a:solidFill>
              </a:rPr>
              <a:t>)</a:t>
            </a:r>
            <a:r>
              <a:rPr lang="en-US" sz="2900" i="1" dirty="0">
                <a:solidFill>
                  <a:schemeClr val="bg1"/>
                </a:solidFill>
              </a:rPr>
              <a:t>, </a:t>
            </a:r>
            <a:r>
              <a:rPr lang="en-US" sz="2900" dirty="0">
                <a:solidFill>
                  <a:schemeClr val="bg1"/>
                </a:solidFill>
              </a:rPr>
              <a:t>1982</a:t>
            </a:r>
          </a:p>
          <a:p>
            <a:pPr>
              <a:lnSpc>
                <a:spcPct val="100000"/>
              </a:lnSpc>
            </a:pPr>
            <a:r>
              <a:rPr lang="en-US" sz="2900" dirty="0">
                <a:solidFill>
                  <a:schemeClr val="bg1"/>
                </a:solidFill>
              </a:rPr>
              <a:t>But…see </a:t>
            </a:r>
            <a:r>
              <a:rPr lang="en-US" sz="2900" i="1" dirty="0">
                <a:solidFill>
                  <a:srgbClr val="00B0F0"/>
                </a:solidFill>
              </a:rPr>
              <a:t>Motorola Inc</a:t>
            </a:r>
            <a:r>
              <a:rPr lang="en-US" sz="2900" i="1" u="sng" dirty="0">
                <a:solidFill>
                  <a:schemeClr val="bg1"/>
                </a:solidFill>
              </a:rPr>
              <a:t>.</a:t>
            </a:r>
            <a:r>
              <a:rPr lang="en-US" sz="2900" i="1" dirty="0">
                <a:solidFill>
                  <a:schemeClr val="bg1"/>
                </a:solidFill>
              </a:rPr>
              <a:t>, </a:t>
            </a:r>
            <a:r>
              <a:rPr lang="en-US" sz="2900" dirty="0">
                <a:solidFill>
                  <a:schemeClr val="bg1"/>
                </a:solidFill>
              </a:rPr>
              <a:t>in which Motorola succeeded in </a:t>
            </a:r>
            <a:r>
              <a:rPr lang="en-US" sz="2900" dirty="0">
                <a:solidFill>
                  <a:srgbClr val="FF0000"/>
                </a:solidFill>
              </a:rPr>
              <a:t>patenting a mathematical algorithm by claiming it as part of a machine </a:t>
            </a:r>
            <a:r>
              <a:rPr lang="en-US" sz="2900" dirty="0">
                <a:solidFill>
                  <a:schemeClr val="bg1"/>
                </a:solidFill>
              </a:rPr>
              <a:t>(the computer)</a:t>
            </a:r>
          </a:p>
        </p:txBody>
      </p:sp>
      <p:sp>
        <p:nvSpPr>
          <p:cNvPr id="4" name="Slide Number Placeholder 3"/>
          <p:cNvSpPr>
            <a:spLocks noGrp="1"/>
          </p:cNvSpPr>
          <p:nvPr>
            <p:ph type="sldNum" sz="quarter" idx="12"/>
          </p:nvPr>
        </p:nvSpPr>
        <p:spPr/>
        <p:txBody>
          <a:bodyPr/>
          <a:lstStyle/>
          <a:p>
            <a:fld id="{600857A6-B069-5747-8C2C-4237D03FF20B}" type="slidenum">
              <a:rPr lang="en-US" smtClean="0"/>
              <a:t>75</a:t>
            </a:fld>
            <a:endParaRPr lang="en-US"/>
          </a:p>
        </p:txBody>
      </p:sp>
    </p:spTree>
    <p:extLst>
      <p:ext uri="{BB962C8B-B14F-4D97-AF65-F5344CB8AC3E}">
        <p14:creationId xmlns:p14="http://schemas.microsoft.com/office/powerpoint/2010/main" val="1731264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9011"/>
            <a:ext cx="8229600" cy="940280"/>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009291"/>
            <a:ext cx="8600536" cy="4839418"/>
          </a:xfrm>
        </p:spPr>
        <p:txBody>
          <a:bodyPr>
            <a:noAutofit/>
          </a:bodyPr>
          <a:lstStyle/>
          <a:p>
            <a:pPr marL="0" indent="0">
              <a:lnSpc>
                <a:spcPct val="100000"/>
              </a:lnSpc>
              <a:buNone/>
            </a:pPr>
            <a:r>
              <a:rPr lang="en-US" sz="2600" b="1" dirty="0">
                <a:solidFill>
                  <a:srgbClr val="FFFF00"/>
                </a:solidFill>
              </a:rPr>
              <a:t>Patentability of business methods</a:t>
            </a:r>
          </a:p>
          <a:p>
            <a:pPr>
              <a:lnSpc>
                <a:spcPct val="100000"/>
              </a:lnSpc>
            </a:pPr>
            <a:r>
              <a:rPr lang="en-US" sz="2600" i="1" dirty="0">
                <a:solidFill>
                  <a:srgbClr val="00B0F0"/>
                </a:solidFill>
              </a:rPr>
              <a:t>Canada (Attorney General) v. </a:t>
            </a:r>
            <a:r>
              <a:rPr lang="en-US" sz="2600" i="1" dirty="0" err="1">
                <a:solidFill>
                  <a:srgbClr val="00B0F0"/>
                </a:solidFill>
              </a:rPr>
              <a:t>Amazon.com</a:t>
            </a:r>
            <a:r>
              <a:rPr lang="en-US" sz="2600" i="1" dirty="0">
                <a:solidFill>
                  <a:srgbClr val="00B0F0"/>
                </a:solidFill>
              </a:rPr>
              <a:t>, Inc., </a:t>
            </a:r>
            <a:r>
              <a:rPr lang="en-US" sz="2600" dirty="0">
                <a:solidFill>
                  <a:schemeClr val="bg1"/>
                </a:solidFill>
              </a:rPr>
              <a:t>2011 FCA 328 </a:t>
            </a:r>
          </a:p>
          <a:p>
            <a:pPr lvl="1">
              <a:lnSpc>
                <a:spcPct val="100000"/>
              </a:lnSpc>
              <a:buFont typeface="Courier New" panose="02070309020205020404" pitchFamily="49" charset="0"/>
              <a:buChar char="o"/>
            </a:pPr>
            <a:r>
              <a:rPr lang="en-CA" sz="2600" dirty="0">
                <a:solidFill>
                  <a:schemeClr val="bg1"/>
                </a:solidFill>
              </a:rPr>
              <a:t>FACTS: </a:t>
            </a:r>
            <a:r>
              <a:rPr lang="en-CA" sz="2600" dirty="0">
                <a:solidFill>
                  <a:srgbClr val="FF0000"/>
                </a:solidFill>
              </a:rPr>
              <a:t>one-click online purchase method</a:t>
            </a:r>
          </a:p>
          <a:p>
            <a:pPr lvl="1">
              <a:lnSpc>
                <a:spcPct val="100000"/>
              </a:lnSpc>
              <a:buFont typeface="Courier New" panose="02070309020205020404" pitchFamily="49" charset="0"/>
              <a:buChar char="o"/>
            </a:pPr>
            <a:r>
              <a:rPr lang="en-CA" sz="2600" dirty="0">
                <a:solidFill>
                  <a:schemeClr val="bg1"/>
                </a:solidFill>
              </a:rPr>
              <a:t>(1) No case law to support claim of tradition of excluding business methods from patentability </a:t>
            </a:r>
          </a:p>
          <a:p>
            <a:pPr lvl="1">
              <a:lnSpc>
                <a:spcPct val="100000"/>
              </a:lnSpc>
              <a:buFont typeface="Courier New" panose="02070309020205020404" pitchFamily="49" charset="0"/>
              <a:buChar char="o"/>
            </a:pPr>
            <a:r>
              <a:rPr lang="en-CA" sz="2600" dirty="0">
                <a:solidFill>
                  <a:schemeClr val="bg1"/>
                </a:solidFill>
              </a:rPr>
              <a:t>(2) To avoid patenting a mere idea or discovery, </a:t>
            </a:r>
            <a:r>
              <a:rPr lang="en-CA" sz="2600" dirty="0">
                <a:solidFill>
                  <a:srgbClr val="FFFF00"/>
                </a:solidFill>
              </a:rPr>
              <a:t>the claimed invention must have some “physical existence” </a:t>
            </a:r>
            <a:r>
              <a:rPr lang="en-CA" sz="2600" dirty="0">
                <a:solidFill>
                  <a:schemeClr val="bg1"/>
                </a:solidFill>
              </a:rPr>
              <a:t>that “manifests a discernible effect or change”. This is not met merely by virtue of the fact that the claimed invention has a “practical application”.</a:t>
            </a:r>
            <a:endParaRPr lang="en-US" sz="2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76</a:t>
            </a:fld>
            <a:endParaRPr lang="en-US"/>
          </a:p>
        </p:txBody>
      </p:sp>
    </p:spTree>
    <p:extLst>
      <p:ext uri="{BB962C8B-B14F-4D97-AF65-F5344CB8AC3E}">
        <p14:creationId xmlns:p14="http://schemas.microsoft.com/office/powerpoint/2010/main" val="20386982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600" b="1" dirty="0">
                <a:solidFill>
                  <a:srgbClr val="FFFF00"/>
                </a:solidFill>
              </a:rPr>
              <a:t>Professional Arts </a:t>
            </a:r>
            <a:r>
              <a:rPr lang="en-US" sz="3600" b="1" dirty="0">
                <a:solidFill>
                  <a:srgbClr val="FF0000"/>
                </a:solidFill>
              </a:rPr>
              <a:t>v</a:t>
            </a:r>
            <a:r>
              <a:rPr lang="en-US" sz="3600" b="1" dirty="0">
                <a:solidFill>
                  <a:srgbClr val="FFFF00"/>
                </a:solidFill>
              </a:rPr>
              <a:t>. Professional Skills</a:t>
            </a:r>
          </a:p>
          <a:p>
            <a:pPr lvl="1">
              <a:lnSpc>
                <a:spcPct val="100000"/>
              </a:lnSpc>
            </a:pPr>
            <a:r>
              <a:rPr lang="en-US" sz="3600" dirty="0">
                <a:solidFill>
                  <a:schemeClr val="bg1"/>
                </a:solidFill>
              </a:rPr>
              <a:t>Professional </a:t>
            </a:r>
            <a:r>
              <a:rPr lang="en-US" sz="3600" dirty="0">
                <a:solidFill>
                  <a:srgbClr val="FF0000"/>
                </a:solidFill>
              </a:rPr>
              <a:t>skills are considered not to be patentable </a:t>
            </a:r>
            <a:r>
              <a:rPr lang="en-US" sz="3600" dirty="0">
                <a:solidFill>
                  <a:schemeClr val="bg1"/>
                </a:solidFill>
              </a:rPr>
              <a:t>on the basis that they reflect the personal knowledge and capacities that one would expect from any-one skilled in their field</a:t>
            </a:r>
          </a:p>
          <a:p>
            <a:pPr lvl="1">
              <a:lnSpc>
                <a:spcPct val="100000"/>
              </a:lnSpc>
            </a:pPr>
            <a:r>
              <a:rPr lang="en-US" sz="3600" dirty="0">
                <a:solidFill>
                  <a:schemeClr val="bg1"/>
                </a:solidFill>
              </a:rPr>
              <a:t>See </a:t>
            </a:r>
            <a:r>
              <a:rPr lang="en-US" sz="3600" i="1" dirty="0">
                <a:solidFill>
                  <a:srgbClr val="00B0F0"/>
                </a:solidFill>
              </a:rPr>
              <a:t>Lawson</a:t>
            </a:r>
            <a:endParaRPr lang="en-US" sz="3600" dirty="0">
              <a:solidFill>
                <a:srgbClr val="00B0F0"/>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77</a:t>
            </a:fld>
            <a:endParaRPr lang="en-US"/>
          </a:p>
        </p:txBody>
      </p:sp>
    </p:spTree>
    <p:extLst>
      <p:ext uri="{BB962C8B-B14F-4D97-AF65-F5344CB8AC3E}">
        <p14:creationId xmlns:p14="http://schemas.microsoft.com/office/powerpoint/2010/main" val="2421668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7639"/>
            <a:ext cx="8229600" cy="966158"/>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043798"/>
            <a:ext cx="8557404" cy="4917056"/>
          </a:xfrm>
        </p:spPr>
        <p:txBody>
          <a:bodyPr>
            <a:noAutofit/>
          </a:bodyPr>
          <a:lstStyle/>
          <a:p>
            <a:pPr marL="0" indent="0">
              <a:lnSpc>
                <a:spcPct val="100000"/>
              </a:lnSpc>
              <a:buNone/>
            </a:pPr>
            <a:r>
              <a:rPr lang="en-US" sz="2600" b="1" dirty="0">
                <a:solidFill>
                  <a:srgbClr val="FFFF00"/>
                </a:solidFill>
              </a:rPr>
              <a:t>Higher life forms</a:t>
            </a:r>
          </a:p>
          <a:p>
            <a:pPr>
              <a:lnSpc>
                <a:spcPct val="100000"/>
              </a:lnSpc>
            </a:pPr>
            <a:r>
              <a:rPr lang="en-US" sz="2600" dirty="0">
                <a:solidFill>
                  <a:schemeClr val="bg1"/>
                </a:solidFill>
              </a:rPr>
              <a:t>Post </a:t>
            </a:r>
            <a:r>
              <a:rPr lang="en-US" sz="2600" i="1" dirty="0">
                <a:solidFill>
                  <a:srgbClr val="00B0F0"/>
                </a:solidFill>
              </a:rPr>
              <a:t>Harvard College</a:t>
            </a:r>
            <a:r>
              <a:rPr lang="en-US" sz="2600" i="1" dirty="0">
                <a:solidFill>
                  <a:schemeClr val="bg1"/>
                </a:solidFill>
              </a:rPr>
              <a:t>:</a:t>
            </a:r>
          </a:p>
          <a:p>
            <a:pPr lvl="1">
              <a:lnSpc>
                <a:spcPct val="100000"/>
              </a:lnSpc>
              <a:buFont typeface="Courier New" panose="02070309020205020404" pitchFamily="49" charset="0"/>
              <a:buChar char="o"/>
            </a:pPr>
            <a:r>
              <a:rPr lang="en-US" sz="2600" dirty="0">
                <a:solidFill>
                  <a:schemeClr val="bg1"/>
                </a:solidFill>
              </a:rPr>
              <a:t>Patent applications cannot include claims to higher life forms (i.e., seeds, plants, non-human animals) or to humans</a:t>
            </a:r>
          </a:p>
          <a:p>
            <a:pPr lvl="1">
              <a:lnSpc>
                <a:spcPct val="100000"/>
              </a:lnSpc>
              <a:buFont typeface="Courier New" panose="02070309020205020404" pitchFamily="49" charset="0"/>
              <a:buChar char="o"/>
            </a:pPr>
            <a:r>
              <a:rPr lang="en-US" sz="2600" dirty="0">
                <a:solidFill>
                  <a:schemeClr val="bg1"/>
                </a:solidFill>
              </a:rPr>
              <a:t>Can patent isolated genes and cells (cell lines, cell cultures)</a:t>
            </a:r>
          </a:p>
          <a:p>
            <a:pPr lvl="1">
              <a:lnSpc>
                <a:spcPct val="100000"/>
              </a:lnSpc>
              <a:buFont typeface="Courier New" panose="02070309020205020404" pitchFamily="49" charset="0"/>
              <a:buChar char="o"/>
            </a:pPr>
            <a:r>
              <a:rPr lang="en-US" sz="2600" dirty="0">
                <a:solidFill>
                  <a:schemeClr val="bg1"/>
                </a:solidFill>
              </a:rPr>
              <a:t>Fertilized eggs?</a:t>
            </a:r>
          </a:p>
          <a:p>
            <a:pPr lvl="2">
              <a:lnSpc>
                <a:spcPct val="100000"/>
              </a:lnSpc>
              <a:buFont typeface="Wingdings" pitchFamily="2" charset="2"/>
              <a:buChar char="§"/>
            </a:pPr>
            <a:r>
              <a:rPr lang="en-US" sz="2600" dirty="0">
                <a:solidFill>
                  <a:schemeClr val="bg1"/>
                </a:solidFill>
              </a:rPr>
              <a:t>CIPO practice notice – fertilized egg is considered to be a higher life form because it can develop into a higher life form</a:t>
            </a:r>
          </a:p>
        </p:txBody>
      </p:sp>
      <p:sp>
        <p:nvSpPr>
          <p:cNvPr id="4" name="Slide Number Placeholder 3"/>
          <p:cNvSpPr>
            <a:spLocks noGrp="1"/>
          </p:cNvSpPr>
          <p:nvPr>
            <p:ph type="sldNum" sz="quarter" idx="12"/>
          </p:nvPr>
        </p:nvSpPr>
        <p:spPr/>
        <p:txBody>
          <a:bodyPr/>
          <a:lstStyle/>
          <a:p>
            <a:fld id="{600857A6-B069-5747-8C2C-4237D03FF20B}" type="slidenum">
              <a:rPr lang="en-US" smtClean="0"/>
              <a:t>78</a:t>
            </a:fld>
            <a:endParaRPr lang="en-US"/>
          </a:p>
        </p:txBody>
      </p:sp>
    </p:spTree>
    <p:extLst>
      <p:ext uri="{BB962C8B-B14F-4D97-AF65-F5344CB8AC3E}">
        <p14:creationId xmlns:p14="http://schemas.microsoft.com/office/powerpoint/2010/main" val="2413815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600" b="1" dirty="0">
                <a:solidFill>
                  <a:srgbClr val="FFFF00"/>
                </a:solidFill>
              </a:rPr>
              <a:t>Higher life forms</a:t>
            </a:r>
          </a:p>
          <a:p>
            <a:pPr>
              <a:lnSpc>
                <a:spcPct val="100000"/>
              </a:lnSpc>
            </a:pPr>
            <a:r>
              <a:rPr lang="en-US" sz="3600" dirty="0">
                <a:solidFill>
                  <a:schemeClr val="bg1"/>
                </a:solidFill>
              </a:rPr>
              <a:t>But </a:t>
            </a:r>
            <a:r>
              <a:rPr lang="is-IS" sz="3600" dirty="0">
                <a:solidFill>
                  <a:schemeClr val="bg1"/>
                </a:solidFill>
              </a:rPr>
              <a:t>…</a:t>
            </a:r>
            <a:r>
              <a:rPr lang="is-IS" sz="3600" i="1" dirty="0">
                <a:solidFill>
                  <a:schemeClr val="bg1"/>
                </a:solidFill>
              </a:rPr>
              <a:t> </a:t>
            </a:r>
            <a:r>
              <a:rPr lang="is-IS" sz="3600" i="1" dirty="0">
                <a:solidFill>
                  <a:srgbClr val="00B0F0"/>
                </a:solidFill>
              </a:rPr>
              <a:t>Monsanto Canada Inc. </a:t>
            </a:r>
            <a:r>
              <a:rPr lang="en-US" sz="3600" i="1" dirty="0">
                <a:solidFill>
                  <a:srgbClr val="00B0F0"/>
                </a:solidFill>
              </a:rPr>
              <a:t>v. </a:t>
            </a:r>
            <a:r>
              <a:rPr lang="is-IS" sz="3600" i="1" dirty="0">
                <a:solidFill>
                  <a:srgbClr val="00B0F0"/>
                </a:solidFill>
              </a:rPr>
              <a:t>Schmeiser </a:t>
            </a:r>
            <a:r>
              <a:rPr lang="is-IS" sz="3600" dirty="0">
                <a:solidFill>
                  <a:schemeClr val="bg1"/>
                </a:solidFill>
              </a:rPr>
              <a:t>(2004)</a:t>
            </a:r>
          </a:p>
          <a:p>
            <a:pPr lvl="1">
              <a:lnSpc>
                <a:spcPct val="100000"/>
              </a:lnSpc>
              <a:buFont typeface="Courier New" panose="02070309020205020404" pitchFamily="49" charset="0"/>
              <a:buChar char="o"/>
            </a:pPr>
            <a:r>
              <a:rPr lang="is-IS" sz="3600" dirty="0">
                <a:solidFill>
                  <a:schemeClr val="bg1"/>
                </a:solidFill>
              </a:rPr>
              <a:t>Schmeiser infringed Monsanto’s patented modified canlola gene by growing and harvesting his canola plants containing the patented gene. </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79</a:t>
            </a:fld>
            <a:endParaRPr lang="en-US"/>
          </a:p>
        </p:txBody>
      </p:sp>
    </p:spTree>
    <p:extLst>
      <p:ext uri="{BB962C8B-B14F-4D97-AF65-F5344CB8AC3E}">
        <p14:creationId xmlns:p14="http://schemas.microsoft.com/office/powerpoint/2010/main" val="59568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21" y="308492"/>
            <a:ext cx="7446579" cy="1016000"/>
          </a:xfrm>
        </p:spPr>
        <p:txBody>
          <a:bodyPr>
            <a:normAutofit/>
          </a:bodyPr>
          <a:lstStyle/>
          <a:p>
            <a:r>
              <a:rPr lang="en-US" sz="5400" b="1" dirty="0">
                <a:solidFill>
                  <a:srgbClr val="FFFF00"/>
                </a:solidFill>
              </a:rPr>
              <a:t>Presentations </a:t>
            </a:r>
            <a:r>
              <a:rPr lang="en-US" sz="5400" b="1" dirty="0">
                <a:solidFill>
                  <a:srgbClr val="FF0000"/>
                </a:solidFill>
              </a:rPr>
              <a:t>(</a:t>
            </a:r>
            <a:r>
              <a:rPr lang="en-US" sz="5400" b="1" dirty="0">
                <a:solidFill>
                  <a:schemeClr val="bg1"/>
                </a:solidFill>
              </a:rPr>
              <a:t>20%</a:t>
            </a:r>
            <a:r>
              <a:rPr lang="en-US" sz="5400" b="1" dirty="0">
                <a:solidFill>
                  <a:srgbClr val="FF0000"/>
                </a:solidFill>
              </a:rPr>
              <a:t>)</a:t>
            </a:r>
          </a:p>
        </p:txBody>
      </p:sp>
      <p:sp>
        <p:nvSpPr>
          <p:cNvPr id="3" name="Content Placeholder 2"/>
          <p:cNvSpPr>
            <a:spLocks noGrp="1"/>
          </p:cNvSpPr>
          <p:nvPr>
            <p:ph sz="quarter" idx="10"/>
          </p:nvPr>
        </p:nvSpPr>
        <p:spPr>
          <a:xfrm>
            <a:off x="872358" y="1692166"/>
            <a:ext cx="7814442" cy="4234499"/>
          </a:xfrm>
        </p:spPr>
        <p:txBody>
          <a:bodyPr>
            <a:normAutofit/>
          </a:bodyPr>
          <a:lstStyle/>
          <a:p>
            <a:r>
              <a:rPr lang="en-US" sz="4000" dirty="0">
                <a:solidFill>
                  <a:schemeClr val="bg1"/>
                </a:solidFill>
              </a:rPr>
              <a:t>How</a:t>
            </a:r>
            <a:r>
              <a:rPr lang="en-US" sz="4000" dirty="0">
                <a:solidFill>
                  <a:srgbClr val="FF0000"/>
                </a:solidFill>
              </a:rPr>
              <a:t>’</a:t>
            </a:r>
            <a:r>
              <a:rPr lang="en-US" sz="4000" dirty="0">
                <a:solidFill>
                  <a:schemeClr val="bg1"/>
                </a:solidFill>
              </a:rPr>
              <a:t>s it going</a:t>
            </a:r>
            <a:r>
              <a:rPr lang="en-US" sz="4000" dirty="0">
                <a:solidFill>
                  <a:srgbClr val="FF0000"/>
                </a:solidFill>
              </a:rPr>
              <a:t>?</a:t>
            </a:r>
            <a:r>
              <a:rPr lang="en-US" sz="4000" dirty="0">
                <a:solidFill>
                  <a:schemeClr val="bg1"/>
                </a:solidFill>
              </a:rPr>
              <a:t> </a:t>
            </a:r>
          </a:p>
          <a:p>
            <a:r>
              <a:rPr lang="en-US" sz="4000" dirty="0">
                <a:solidFill>
                  <a:schemeClr val="bg1"/>
                </a:solidFill>
              </a:rPr>
              <a:t>Don</a:t>
            </a:r>
            <a:r>
              <a:rPr lang="en-US" sz="4000" dirty="0">
                <a:solidFill>
                  <a:srgbClr val="FF0000"/>
                </a:solidFill>
              </a:rPr>
              <a:t>’</a:t>
            </a:r>
            <a:r>
              <a:rPr lang="en-US" sz="4000" dirty="0">
                <a:solidFill>
                  <a:schemeClr val="bg1"/>
                </a:solidFill>
              </a:rPr>
              <a:t>t let it be a last minute panic</a:t>
            </a:r>
            <a:r>
              <a:rPr lang="en-US" sz="4000" dirty="0">
                <a:solidFill>
                  <a:srgbClr val="FF0000"/>
                </a:solidFill>
              </a:rPr>
              <a:t>.</a:t>
            </a:r>
            <a:r>
              <a:rPr lang="en-US" sz="4000" dirty="0">
                <a:solidFill>
                  <a:schemeClr val="bg1"/>
                </a:solidFill>
              </a:rPr>
              <a:t> </a:t>
            </a:r>
          </a:p>
          <a:p>
            <a:r>
              <a:rPr lang="en-US" sz="4000" dirty="0">
                <a:solidFill>
                  <a:schemeClr val="bg1"/>
                </a:solidFill>
              </a:rPr>
              <a:t>If you have posted a presentation</a:t>
            </a:r>
            <a:r>
              <a:rPr lang="en-US" sz="4000" dirty="0">
                <a:solidFill>
                  <a:srgbClr val="FF0000"/>
                </a:solidFill>
              </a:rPr>
              <a:t>,</a:t>
            </a:r>
            <a:r>
              <a:rPr lang="en-US" sz="4000" dirty="0">
                <a:solidFill>
                  <a:schemeClr val="bg1"/>
                </a:solidFill>
              </a:rPr>
              <a:t> please </a:t>
            </a:r>
            <a:r>
              <a:rPr lang="en-US" sz="4000" dirty="0">
                <a:solidFill>
                  <a:srgbClr val="FFFF00"/>
                </a:solidFill>
              </a:rPr>
              <a:t>drop me an email</a:t>
            </a:r>
            <a:r>
              <a:rPr lang="en-US" sz="4000" dirty="0">
                <a:solidFill>
                  <a:schemeClr val="bg1"/>
                </a:solidFill>
              </a:rPr>
              <a:t> saying that</a:t>
            </a:r>
            <a:r>
              <a:rPr lang="en-US" sz="4000" dirty="0">
                <a:solidFill>
                  <a:srgbClr val="FF0000"/>
                </a:solidFill>
              </a:rPr>
              <a:t>.</a:t>
            </a:r>
          </a:p>
          <a:p>
            <a:pPr marL="0" indent="0">
              <a:buNone/>
            </a:pPr>
            <a:endParaRPr lang="en-US" sz="3600" dirty="0">
              <a:solidFill>
                <a:schemeClr val="bg1"/>
              </a:solidFill>
            </a:endParaRPr>
          </a:p>
        </p:txBody>
      </p:sp>
    </p:spTree>
    <p:extLst>
      <p:ext uri="{BB962C8B-B14F-4D97-AF65-F5344CB8AC3E}">
        <p14:creationId xmlns:p14="http://schemas.microsoft.com/office/powerpoint/2010/main" val="2129352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1406778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9838304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10"/>
            <a:ext cx="8229600" cy="1143000"/>
          </a:xfrm>
        </p:spPr>
        <p:txBody>
          <a:bodyPr>
            <a:normAutofit/>
          </a:bodyPr>
          <a:lstStyle/>
          <a:p>
            <a:r>
              <a:rPr lang="en-US" sz="4800" b="1" dirty="0">
                <a:solidFill>
                  <a:srgbClr val="FFFF00"/>
                </a:solidFill>
              </a:rPr>
              <a:t>Patent Requirements</a:t>
            </a:r>
          </a:p>
        </p:txBody>
      </p:sp>
      <p:sp>
        <p:nvSpPr>
          <p:cNvPr id="2" name="Content Placeholder 1"/>
          <p:cNvSpPr>
            <a:spLocks noGrp="1"/>
          </p:cNvSpPr>
          <p:nvPr>
            <p:ph idx="1"/>
          </p:nvPr>
        </p:nvSpPr>
        <p:spPr>
          <a:xfrm>
            <a:off x="457200" y="1552755"/>
            <a:ext cx="8229600" cy="4196788"/>
          </a:xfrm>
        </p:spPr>
        <p:txBody>
          <a:bodyPr>
            <a:normAutofit/>
          </a:bodyPr>
          <a:lstStyle/>
          <a:p>
            <a:pPr marL="0" indent="0">
              <a:lnSpc>
                <a:spcPct val="100000"/>
              </a:lnSpc>
              <a:buNone/>
            </a:pPr>
            <a:r>
              <a:rPr lang="en-US" sz="3600" b="1" dirty="0">
                <a:solidFill>
                  <a:srgbClr val="FFFF00"/>
                </a:solidFill>
              </a:rPr>
              <a:t>Next</a:t>
            </a:r>
            <a:r>
              <a:rPr lang="en-US" sz="3600" b="1" dirty="0">
                <a:solidFill>
                  <a:srgbClr val="FF0000"/>
                </a:solidFill>
              </a:rPr>
              <a:t>…</a:t>
            </a:r>
          </a:p>
          <a:p>
            <a:pPr>
              <a:lnSpc>
                <a:spcPct val="100000"/>
              </a:lnSpc>
            </a:pPr>
            <a:r>
              <a:rPr lang="en-US" sz="3600" dirty="0">
                <a:solidFill>
                  <a:srgbClr val="FFFF00"/>
                </a:solidFill>
              </a:rPr>
              <a:t>Requirements of patentability</a:t>
            </a:r>
            <a:r>
              <a:rPr lang="en-US" sz="3600" dirty="0">
                <a:solidFill>
                  <a:srgbClr val="FF0000"/>
                </a:solidFill>
              </a:rPr>
              <a:t>:</a:t>
            </a:r>
          </a:p>
          <a:p>
            <a:pPr lvl="1">
              <a:lnSpc>
                <a:spcPct val="100000"/>
              </a:lnSpc>
              <a:buFont typeface="Courier New" panose="02070309020205020404" pitchFamily="49" charset="0"/>
              <a:buChar char="o"/>
            </a:pPr>
            <a:r>
              <a:rPr lang="en-US" sz="3600" dirty="0">
                <a:solidFill>
                  <a:schemeClr val="bg1"/>
                </a:solidFill>
              </a:rPr>
              <a:t>Novelty</a:t>
            </a:r>
          </a:p>
          <a:p>
            <a:pPr lvl="1">
              <a:lnSpc>
                <a:spcPct val="100000"/>
              </a:lnSpc>
              <a:buFont typeface="Courier New" panose="02070309020205020404" pitchFamily="49" charset="0"/>
              <a:buChar char="o"/>
            </a:pPr>
            <a:r>
              <a:rPr lang="en-US" sz="3600" dirty="0">
                <a:solidFill>
                  <a:schemeClr val="bg1"/>
                </a:solidFill>
              </a:rPr>
              <a:t>Non-obviousness</a:t>
            </a:r>
          </a:p>
          <a:p>
            <a:pPr lvl="1">
              <a:lnSpc>
                <a:spcPct val="100000"/>
              </a:lnSpc>
              <a:buFont typeface="Courier New" panose="02070309020205020404" pitchFamily="49" charset="0"/>
              <a:buChar char="o"/>
            </a:pPr>
            <a:r>
              <a:rPr lang="en-US" sz="3600" dirty="0">
                <a:solidFill>
                  <a:schemeClr val="bg1"/>
                </a:solidFill>
              </a:rPr>
              <a:t>Utility</a:t>
            </a:r>
          </a:p>
        </p:txBody>
      </p:sp>
      <p:sp>
        <p:nvSpPr>
          <p:cNvPr id="4" name="Slide Number Placeholder 3"/>
          <p:cNvSpPr>
            <a:spLocks noGrp="1"/>
          </p:cNvSpPr>
          <p:nvPr>
            <p:ph type="sldNum" sz="quarter" idx="12"/>
          </p:nvPr>
        </p:nvSpPr>
        <p:spPr/>
        <p:txBody>
          <a:bodyPr/>
          <a:lstStyle/>
          <a:p>
            <a:fld id="{600857A6-B069-5747-8C2C-4237D03FF20B}" type="slidenum">
              <a:rPr lang="en-US" smtClean="0"/>
              <a:t>82</a:t>
            </a:fld>
            <a:endParaRPr lang="en-US"/>
          </a:p>
        </p:txBody>
      </p:sp>
    </p:spTree>
    <p:extLst>
      <p:ext uri="{BB962C8B-B14F-4D97-AF65-F5344CB8AC3E}">
        <p14:creationId xmlns:p14="http://schemas.microsoft.com/office/powerpoint/2010/main" val="2043104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a:xfrm>
            <a:off x="457200" y="1708029"/>
            <a:ext cx="8229600" cy="4041513"/>
          </a:xfrm>
        </p:spPr>
        <p:txBody>
          <a:bodyPr>
            <a:normAutofit/>
          </a:bodyPr>
          <a:lstStyle/>
          <a:p>
            <a:pPr>
              <a:lnSpc>
                <a:spcPct val="100000"/>
              </a:lnSpc>
            </a:pPr>
            <a:r>
              <a:rPr lang="en-US" sz="4400" dirty="0">
                <a:solidFill>
                  <a:schemeClr val="bg1"/>
                </a:solidFill>
              </a:rPr>
              <a:t>Novelty and usefulness (see s. 2, Patent Act)</a:t>
            </a:r>
          </a:p>
          <a:p>
            <a:pPr>
              <a:lnSpc>
                <a:spcPct val="100000"/>
              </a:lnSpc>
            </a:pPr>
            <a:r>
              <a:rPr lang="en-US" sz="4400" dirty="0">
                <a:solidFill>
                  <a:schemeClr val="bg1"/>
                </a:solidFill>
              </a:rPr>
              <a:t>Non-obviousness (see s. 28.3, Patent Act)</a:t>
            </a:r>
          </a:p>
        </p:txBody>
      </p:sp>
      <p:sp>
        <p:nvSpPr>
          <p:cNvPr id="4" name="Slide Number Placeholder 3"/>
          <p:cNvSpPr>
            <a:spLocks noGrp="1"/>
          </p:cNvSpPr>
          <p:nvPr>
            <p:ph type="sldNum" sz="quarter" idx="12"/>
          </p:nvPr>
        </p:nvSpPr>
        <p:spPr/>
        <p:txBody>
          <a:bodyPr/>
          <a:lstStyle/>
          <a:p>
            <a:fld id="{600857A6-B069-5747-8C2C-4237D03FF20B}" type="slidenum">
              <a:rPr lang="en-US" smtClean="0"/>
              <a:t>83</a:t>
            </a:fld>
            <a:endParaRPr lang="en-US"/>
          </a:p>
        </p:txBody>
      </p:sp>
    </p:spTree>
    <p:extLst>
      <p:ext uri="{BB962C8B-B14F-4D97-AF65-F5344CB8AC3E}">
        <p14:creationId xmlns:p14="http://schemas.microsoft.com/office/powerpoint/2010/main" val="1751207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0770"/>
            <a:ext cx="8229600" cy="1112807"/>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200" b="1" dirty="0">
                <a:solidFill>
                  <a:srgbClr val="FFFF00"/>
                </a:solidFill>
              </a:rPr>
              <a:t>Novelty</a:t>
            </a:r>
          </a:p>
          <a:p>
            <a:pPr>
              <a:lnSpc>
                <a:spcPct val="100000"/>
              </a:lnSpc>
            </a:pPr>
            <a:r>
              <a:rPr lang="en-US" sz="3200" dirty="0">
                <a:solidFill>
                  <a:schemeClr val="bg1"/>
                </a:solidFill>
              </a:rPr>
              <a:t>Also referred to as </a:t>
            </a:r>
            <a:r>
              <a:rPr lang="en-US" sz="3200" dirty="0">
                <a:solidFill>
                  <a:srgbClr val="FF0000"/>
                </a:solidFill>
              </a:rPr>
              <a:t>“</a:t>
            </a:r>
            <a:r>
              <a:rPr lang="en-US" sz="3200" dirty="0">
                <a:solidFill>
                  <a:srgbClr val="FFFF00"/>
                </a:solidFill>
              </a:rPr>
              <a:t>anticipation</a:t>
            </a:r>
            <a:r>
              <a:rPr lang="en-US" sz="3200" dirty="0">
                <a:solidFill>
                  <a:srgbClr val="FF0000"/>
                </a:solidFill>
              </a:rPr>
              <a:t>” </a:t>
            </a:r>
            <a:r>
              <a:rPr lang="en-US" sz="3200" dirty="0">
                <a:solidFill>
                  <a:schemeClr val="bg1"/>
                </a:solidFill>
              </a:rPr>
              <a:t>(prior action that prevents the action of another)</a:t>
            </a:r>
          </a:p>
          <a:p>
            <a:pPr>
              <a:lnSpc>
                <a:spcPct val="100000"/>
              </a:lnSpc>
            </a:pPr>
            <a:r>
              <a:rPr lang="en-US" sz="3200" dirty="0">
                <a:solidFill>
                  <a:srgbClr val="FFFF00"/>
                </a:solidFill>
              </a:rPr>
              <a:t>Has the invention been disclosed </a:t>
            </a:r>
            <a:r>
              <a:rPr lang="en-US" sz="3200" dirty="0">
                <a:solidFill>
                  <a:schemeClr val="bg1"/>
                </a:solidFill>
              </a:rPr>
              <a:t>in some way </a:t>
            </a:r>
            <a:r>
              <a:rPr lang="en-US" sz="3200" dirty="0">
                <a:solidFill>
                  <a:srgbClr val="FFFF00"/>
                </a:solidFill>
              </a:rPr>
              <a:t>prior to </a:t>
            </a:r>
            <a:r>
              <a:rPr lang="en-US" sz="3200" dirty="0">
                <a:solidFill>
                  <a:schemeClr val="bg1"/>
                </a:solidFill>
              </a:rPr>
              <a:t>the date of the </a:t>
            </a:r>
            <a:r>
              <a:rPr lang="en-US" sz="3200" dirty="0">
                <a:solidFill>
                  <a:srgbClr val="FFFF00"/>
                </a:solidFill>
              </a:rPr>
              <a:t>patent claim</a:t>
            </a:r>
            <a:r>
              <a:rPr lang="en-US" sz="3200" dirty="0">
                <a:solidFill>
                  <a:srgbClr val="FF0000"/>
                </a:solidFill>
              </a:rPr>
              <a:t>?</a:t>
            </a:r>
          </a:p>
          <a:p>
            <a:pPr>
              <a:lnSpc>
                <a:spcPct val="100000"/>
              </a:lnSpc>
            </a:pPr>
            <a:r>
              <a:rPr lang="en-US" sz="3200" dirty="0">
                <a:solidFill>
                  <a:schemeClr val="bg1"/>
                </a:solidFill>
              </a:rPr>
              <a:t>See s. 28.2, Patent Act</a:t>
            </a:r>
          </a:p>
          <a:p>
            <a:pPr>
              <a:lnSpc>
                <a:spcPct val="100000"/>
              </a:lnSpc>
            </a:pPr>
            <a:r>
              <a:rPr lang="en-US" sz="3200" dirty="0">
                <a:solidFill>
                  <a:schemeClr val="bg1"/>
                </a:solidFill>
              </a:rPr>
              <a:t>Underlying policy reason</a:t>
            </a:r>
            <a:r>
              <a:rPr lang="en-US" sz="32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84</a:t>
            </a:fld>
            <a:endParaRPr lang="en-US"/>
          </a:p>
        </p:txBody>
      </p:sp>
    </p:spTree>
    <p:extLst>
      <p:ext uri="{BB962C8B-B14F-4D97-AF65-F5344CB8AC3E}">
        <p14:creationId xmlns:p14="http://schemas.microsoft.com/office/powerpoint/2010/main" val="2909115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Patents</a:t>
            </a:r>
          </a:p>
        </p:txBody>
      </p:sp>
      <p:sp>
        <p:nvSpPr>
          <p:cNvPr id="2" name="Content Placeholder 1"/>
          <p:cNvSpPr>
            <a:spLocks noGrp="1"/>
          </p:cNvSpPr>
          <p:nvPr>
            <p:ph idx="1"/>
          </p:nvPr>
        </p:nvSpPr>
        <p:spPr>
          <a:xfrm>
            <a:off x="457200" y="1716657"/>
            <a:ext cx="8229600" cy="4032886"/>
          </a:xfrm>
        </p:spPr>
        <p:txBody>
          <a:bodyPr>
            <a:normAutofit fontScale="92500"/>
          </a:bodyPr>
          <a:lstStyle/>
          <a:p>
            <a:pPr marL="0" indent="0">
              <a:lnSpc>
                <a:spcPct val="100000"/>
              </a:lnSpc>
              <a:buNone/>
            </a:pPr>
            <a:r>
              <a:rPr lang="en-US" sz="3600" b="1" dirty="0">
                <a:solidFill>
                  <a:schemeClr val="bg1"/>
                </a:solidFill>
              </a:rPr>
              <a:t>Novelty</a:t>
            </a:r>
          </a:p>
          <a:p>
            <a:pPr>
              <a:lnSpc>
                <a:spcPct val="100000"/>
              </a:lnSpc>
            </a:pPr>
            <a:r>
              <a:rPr lang="en-US" sz="3600" dirty="0">
                <a:solidFill>
                  <a:srgbClr val="FF0000"/>
                </a:solidFill>
              </a:rPr>
              <a:t>Prior art</a:t>
            </a:r>
            <a:r>
              <a:rPr lang="en-US" sz="3600" dirty="0">
                <a:solidFill>
                  <a:schemeClr val="bg1"/>
                </a:solidFill>
              </a:rPr>
              <a:t>: Material which may disclose the invention which you’re claiming</a:t>
            </a:r>
          </a:p>
          <a:p>
            <a:pPr>
              <a:lnSpc>
                <a:spcPct val="100000"/>
              </a:lnSpc>
            </a:pPr>
            <a:r>
              <a:rPr lang="en-US" sz="3600" dirty="0">
                <a:solidFill>
                  <a:schemeClr val="bg1"/>
                </a:solidFill>
              </a:rPr>
              <a:t>Can </a:t>
            </a:r>
            <a:r>
              <a:rPr lang="en-US" sz="3600" dirty="0">
                <a:solidFill>
                  <a:srgbClr val="FFFF00"/>
                </a:solidFill>
              </a:rPr>
              <a:t>use this to establish </a:t>
            </a:r>
            <a:r>
              <a:rPr lang="en-US" sz="3600" dirty="0">
                <a:solidFill>
                  <a:schemeClr val="bg1"/>
                </a:solidFill>
              </a:rPr>
              <a:t>that an </a:t>
            </a:r>
            <a:r>
              <a:rPr lang="en-US" sz="3600" dirty="0">
                <a:solidFill>
                  <a:srgbClr val="FFFF00"/>
                </a:solidFill>
              </a:rPr>
              <a:t>invention existed before the patent claim</a:t>
            </a:r>
          </a:p>
          <a:p>
            <a:pPr>
              <a:lnSpc>
                <a:spcPct val="100000"/>
              </a:lnSpc>
            </a:pPr>
            <a:r>
              <a:rPr lang="en-US" sz="3600" dirty="0">
                <a:solidFill>
                  <a:schemeClr val="bg1"/>
                </a:solidFill>
              </a:rPr>
              <a:t>See </a:t>
            </a:r>
            <a:r>
              <a:rPr lang="en-US" sz="3600" dirty="0">
                <a:solidFill>
                  <a:srgbClr val="FFFF00"/>
                </a:solidFill>
              </a:rPr>
              <a:t>s. 28.2 outline of what constitutes prior art</a:t>
            </a:r>
            <a:r>
              <a:rPr lang="en-US" sz="3600" dirty="0">
                <a:solidFill>
                  <a:schemeClr val="bg1"/>
                </a:solidFill>
              </a:rPr>
              <a:t> for the purpose of assessing novelty</a:t>
            </a:r>
          </a:p>
        </p:txBody>
      </p:sp>
      <p:sp>
        <p:nvSpPr>
          <p:cNvPr id="4" name="Slide Number Placeholder 3"/>
          <p:cNvSpPr>
            <a:spLocks noGrp="1"/>
          </p:cNvSpPr>
          <p:nvPr>
            <p:ph type="sldNum" sz="quarter" idx="12"/>
          </p:nvPr>
        </p:nvSpPr>
        <p:spPr/>
        <p:txBody>
          <a:bodyPr/>
          <a:lstStyle/>
          <a:p>
            <a:fld id="{600857A6-B069-5747-8C2C-4237D03FF20B}" type="slidenum">
              <a:rPr lang="en-US" smtClean="0"/>
              <a:t>85</a:t>
            </a:fld>
            <a:endParaRPr lang="en-US"/>
          </a:p>
        </p:txBody>
      </p:sp>
    </p:spTree>
    <p:extLst>
      <p:ext uri="{BB962C8B-B14F-4D97-AF65-F5344CB8AC3E}">
        <p14:creationId xmlns:p14="http://schemas.microsoft.com/office/powerpoint/2010/main" val="4893973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3517"/>
            <a:ext cx="8229600" cy="1147313"/>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250830"/>
            <a:ext cx="8522898" cy="4701396"/>
          </a:xfrm>
        </p:spPr>
        <p:txBody>
          <a:bodyPr>
            <a:noAutofit/>
          </a:bodyPr>
          <a:lstStyle/>
          <a:p>
            <a:pPr marL="0" indent="0">
              <a:lnSpc>
                <a:spcPct val="100000"/>
              </a:lnSpc>
              <a:buNone/>
            </a:pPr>
            <a:r>
              <a:rPr lang="en-US" sz="3200" b="1" dirty="0">
                <a:solidFill>
                  <a:schemeClr val="bg1"/>
                </a:solidFill>
              </a:rPr>
              <a:t>Novelty</a:t>
            </a:r>
          </a:p>
          <a:p>
            <a:pPr>
              <a:lnSpc>
                <a:spcPct val="100000"/>
              </a:lnSpc>
            </a:pPr>
            <a:r>
              <a:rPr lang="en-US" sz="3200" dirty="0">
                <a:solidFill>
                  <a:srgbClr val="FFFF00"/>
                </a:solidFill>
              </a:rPr>
              <a:t>Filing date </a:t>
            </a:r>
            <a:r>
              <a:rPr lang="en-US" sz="3200" dirty="0">
                <a:solidFill>
                  <a:srgbClr val="FF0000"/>
                </a:solidFill>
              </a:rPr>
              <a:t>v</a:t>
            </a:r>
            <a:r>
              <a:rPr lang="en-US" sz="3200" dirty="0">
                <a:solidFill>
                  <a:schemeClr val="bg1"/>
                </a:solidFill>
              </a:rPr>
              <a:t>.</a:t>
            </a:r>
            <a:r>
              <a:rPr lang="en-US" sz="3200" dirty="0">
                <a:solidFill>
                  <a:srgbClr val="FF0000"/>
                </a:solidFill>
              </a:rPr>
              <a:t> </a:t>
            </a:r>
            <a:r>
              <a:rPr lang="en-US" sz="3200" dirty="0">
                <a:solidFill>
                  <a:srgbClr val="FFFF00"/>
                </a:solidFill>
              </a:rPr>
              <a:t>claim date</a:t>
            </a:r>
          </a:p>
          <a:p>
            <a:pPr lvl="1">
              <a:lnSpc>
                <a:spcPct val="100000"/>
              </a:lnSpc>
              <a:buFont typeface="Courier New" panose="02070309020205020404" pitchFamily="49" charset="0"/>
              <a:buChar char="o"/>
            </a:pPr>
            <a:r>
              <a:rPr lang="en-US" sz="3200" dirty="0">
                <a:solidFill>
                  <a:srgbClr val="FF0000"/>
                </a:solidFill>
              </a:rPr>
              <a:t>Filing date</a:t>
            </a:r>
            <a:r>
              <a:rPr lang="en-US" sz="3200" dirty="0">
                <a:solidFill>
                  <a:schemeClr val="bg1"/>
                </a:solidFill>
              </a:rPr>
              <a:t>: </a:t>
            </a:r>
            <a:r>
              <a:rPr lang="en-US" sz="3200" dirty="0">
                <a:solidFill>
                  <a:srgbClr val="FFFF00"/>
                </a:solidFill>
              </a:rPr>
              <a:t>date on which the Commissioner receives certain documents</a:t>
            </a:r>
            <a:r>
              <a:rPr lang="en-US" sz="3200" dirty="0">
                <a:solidFill>
                  <a:schemeClr val="bg1"/>
                </a:solidFill>
              </a:rPr>
              <a:t>, information and fees (s. 28(1))</a:t>
            </a:r>
          </a:p>
          <a:p>
            <a:pPr lvl="1">
              <a:lnSpc>
                <a:spcPct val="100000"/>
              </a:lnSpc>
              <a:buFont typeface="Courier New" panose="02070309020205020404" pitchFamily="49" charset="0"/>
              <a:buChar char="o"/>
            </a:pPr>
            <a:r>
              <a:rPr lang="en-US" sz="3200" dirty="0">
                <a:solidFill>
                  <a:srgbClr val="FF0000"/>
                </a:solidFill>
              </a:rPr>
              <a:t>Claim date</a:t>
            </a:r>
            <a:r>
              <a:rPr lang="en-US" sz="3200" dirty="0">
                <a:solidFill>
                  <a:schemeClr val="bg1"/>
                </a:solidFill>
              </a:rPr>
              <a:t>: each claim has a claim date; establishes the </a:t>
            </a:r>
            <a:r>
              <a:rPr lang="en-US" sz="3200" dirty="0">
                <a:solidFill>
                  <a:srgbClr val="FFFF00"/>
                </a:solidFill>
              </a:rPr>
              <a:t>date for determining the patentability</a:t>
            </a:r>
            <a:r>
              <a:rPr lang="en-US" sz="3200" dirty="0">
                <a:solidFill>
                  <a:schemeClr val="bg1"/>
                </a:solidFill>
              </a:rPr>
              <a:t> of the invention defined by the claim</a:t>
            </a:r>
          </a:p>
        </p:txBody>
      </p:sp>
      <p:sp>
        <p:nvSpPr>
          <p:cNvPr id="4" name="Slide Number Placeholder 3"/>
          <p:cNvSpPr>
            <a:spLocks noGrp="1"/>
          </p:cNvSpPr>
          <p:nvPr>
            <p:ph type="sldNum" sz="quarter" idx="12"/>
          </p:nvPr>
        </p:nvSpPr>
        <p:spPr/>
        <p:txBody>
          <a:bodyPr/>
          <a:lstStyle/>
          <a:p>
            <a:fld id="{600857A6-B069-5747-8C2C-4237D03FF20B}" type="slidenum">
              <a:rPr lang="en-US" smtClean="0"/>
              <a:t>86</a:t>
            </a:fld>
            <a:endParaRPr lang="en-US"/>
          </a:p>
        </p:txBody>
      </p:sp>
    </p:spTree>
    <p:extLst>
      <p:ext uri="{BB962C8B-B14F-4D97-AF65-F5344CB8AC3E}">
        <p14:creationId xmlns:p14="http://schemas.microsoft.com/office/powerpoint/2010/main" val="1716706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6615"/>
            <a:ext cx="8229600" cy="681532"/>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457200" y="1082842"/>
            <a:ext cx="8554454" cy="4776537"/>
          </a:xfrm>
        </p:spPr>
        <p:txBody>
          <a:bodyPr>
            <a:normAutofit/>
          </a:bodyPr>
          <a:lstStyle/>
          <a:p>
            <a:pPr marL="0" indent="0">
              <a:lnSpc>
                <a:spcPct val="100000"/>
              </a:lnSpc>
              <a:buNone/>
            </a:pPr>
            <a:r>
              <a:rPr lang="en-US" sz="2800" b="1" dirty="0">
                <a:solidFill>
                  <a:schemeClr val="bg1"/>
                </a:solidFill>
              </a:rPr>
              <a:t>Novelty</a:t>
            </a:r>
          </a:p>
          <a:p>
            <a:pPr>
              <a:lnSpc>
                <a:spcPct val="100000"/>
              </a:lnSpc>
            </a:pPr>
            <a:r>
              <a:rPr lang="en-US" sz="2800" dirty="0">
                <a:solidFill>
                  <a:schemeClr val="bg1"/>
                </a:solidFill>
              </a:rPr>
              <a:t>The </a:t>
            </a:r>
            <a:r>
              <a:rPr lang="en-US" sz="2800" dirty="0">
                <a:solidFill>
                  <a:srgbClr val="FFFF00"/>
                </a:solidFill>
              </a:rPr>
              <a:t>claim date is normally the filing date </a:t>
            </a:r>
            <a:r>
              <a:rPr lang="en-US" sz="2800" dirty="0">
                <a:solidFill>
                  <a:schemeClr val="bg1"/>
                </a:solidFill>
              </a:rPr>
              <a:t>(s. 28.1)</a:t>
            </a:r>
          </a:p>
          <a:p>
            <a:pPr>
              <a:lnSpc>
                <a:spcPct val="100000"/>
              </a:lnSpc>
            </a:pPr>
            <a:r>
              <a:rPr lang="en-US" sz="2800" dirty="0">
                <a:solidFill>
                  <a:schemeClr val="bg1"/>
                </a:solidFill>
              </a:rPr>
              <a:t>…</a:t>
            </a:r>
            <a:r>
              <a:rPr lang="en-US" sz="2800" dirty="0">
                <a:solidFill>
                  <a:srgbClr val="FF0000"/>
                </a:solidFill>
              </a:rPr>
              <a:t>except </a:t>
            </a:r>
            <a:r>
              <a:rPr lang="en-US" sz="2800" dirty="0">
                <a:solidFill>
                  <a:schemeClr val="bg1"/>
                </a:solidFill>
              </a:rPr>
              <a:t>where </a:t>
            </a:r>
            <a:r>
              <a:rPr lang="en-US" sz="2800" dirty="0">
                <a:solidFill>
                  <a:srgbClr val="FFFF00"/>
                </a:solidFill>
              </a:rPr>
              <a:t>the person </a:t>
            </a:r>
            <a:r>
              <a:rPr lang="en-US" sz="2800" dirty="0">
                <a:solidFill>
                  <a:schemeClr val="bg1"/>
                </a:solidFill>
              </a:rPr>
              <a:t>who has filed the application </a:t>
            </a:r>
            <a:r>
              <a:rPr lang="en-US" sz="2800" dirty="0">
                <a:solidFill>
                  <a:srgbClr val="FFFF00"/>
                </a:solidFill>
              </a:rPr>
              <a:t>has previously filed </a:t>
            </a:r>
            <a:r>
              <a:rPr lang="en-US" sz="2800" dirty="0">
                <a:solidFill>
                  <a:schemeClr val="bg1"/>
                </a:solidFill>
              </a:rPr>
              <a:t>an application for a </a:t>
            </a:r>
            <a:r>
              <a:rPr lang="en-US" sz="2800" dirty="0">
                <a:solidFill>
                  <a:srgbClr val="FFFF00"/>
                </a:solidFill>
              </a:rPr>
              <a:t>patent which discloses the subject-matter </a:t>
            </a:r>
            <a:r>
              <a:rPr lang="en-US" sz="2800" dirty="0">
                <a:solidFill>
                  <a:schemeClr val="bg1"/>
                </a:solidFill>
              </a:rPr>
              <a:t>defined in the claim</a:t>
            </a:r>
          </a:p>
          <a:p>
            <a:pPr lvl="1">
              <a:lnSpc>
                <a:spcPct val="100000"/>
              </a:lnSpc>
              <a:buFont typeface="Courier New" panose="02070309020205020404" pitchFamily="49" charset="0"/>
              <a:buChar char="o"/>
            </a:pPr>
            <a:r>
              <a:rPr lang="en-US" sz="2800" dirty="0">
                <a:solidFill>
                  <a:schemeClr val="bg1"/>
                </a:solidFill>
              </a:rPr>
              <a:t>For example: Amy invents a widget; files on January 1, 2019. Amy files again, on October 15, 2019, for the same widget. </a:t>
            </a:r>
            <a:r>
              <a:rPr lang="en-US" sz="2800" dirty="0">
                <a:solidFill>
                  <a:srgbClr val="FFFF00"/>
                </a:solidFill>
              </a:rPr>
              <a:t>Earlier date can be an advantage </a:t>
            </a:r>
            <a:r>
              <a:rPr lang="en-US" sz="2800" dirty="0">
                <a:solidFill>
                  <a:schemeClr val="bg1"/>
                </a:solidFill>
              </a:rPr>
              <a:t>to Amy if there is a competitive “rush to file’</a:t>
            </a:r>
          </a:p>
        </p:txBody>
      </p:sp>
      <p:sp>
        <p:nvSpPr>
          <p:cNvPr id="4" name="Slide Number Placeholder 3"/>
          <p:cNvSpPr>
            <a:spLocks noGrp="1"/>
          </p:cNvSpPr>
          <p:nvPr>
            <p:ph type="sldNum" sz="quarter" idx="12"/>
          </p:nvPr>
        </p:nvSpPr>
        <p:spPr/>
        <p:txBody>
          <a:bodyPr/>
          <a:lstStyle/>
          <a:p>
            <a:fld id="{600857A6-B069-5747-8C2C-4237D03FF20B}" type="slidenum">
              <a:rPr lang="en-US" smtClean="0"/>
              <a:t>87</a:t>
            </a:fld>
            <a:endParaRPr lang="en-US"/>
          </a:p>
        </p:txBody>
      </p:sp>
    </p:spTree>
    <p:extLst>
      <p:ext uri="{BB962C8B-B14F-4D97-AF65-F5344CB8AC3E}">
        <p14:creationId xmlns:p14="http://schemas.microsoft.com/office/powerpoint/2010/main" val="1541660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7989"/>
            <a:ext cx="8229600" cy="980468"/>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108458"/>
            <a:ext cx="8578516" cy="4726858"/>
          </a:xfrm>
        </p:spPr>
        <p:txBody>
          <a:bodyPr>
            <a:noAutofit/>
          </a:bodyPr>
          <a:lstStyle/>
          <a:p>
            <a:pPr marL="0" indent="0">
              <a:lnSpc>
                <a:spcPct val="100000"/>
              </a:lnSpc>
              <a:buNone/>
            </a:pPr>
            <a:r>
              <a:rPr lang="en-US" sz="3200" b="1" dirty="0">
                <a:solidFill>
                  <a:schemeClr val="bg1"/>
                </a:solidFill>
              </a:rPr>
              <a:t>Novelty</a:t>
            </a:r>
          </a:p>
          <a:p>
            <a:pPr>
              <a:lnSpc>
                <a:spcPct val="100000"/>
              </a:lnSpc>
            </a:pPr>
            <a:r>
              <a:rPr lang="en-US" sz="3200" dirty="0">
                <a:solidFill>
                  <a:srgbClr val="FF0000"/>
                </a:solidFill>
              </a:rPr>
              <a:t>s. 28.1(1)(a)(</a:t>
            </a:r>
            <a:r>
              <a:rPr lang="en-US" sz="3200" dirty="0" err="1">
                <a:solidFill>
                  <a:srgbClr val="FF0000"/>
                </a:solidFill>
              </a:rPr>
              <a:t>i</a:t>
            </a:r>
            <a:r>
              <a:rPr lang="en-US" sz="3200" dirty="0">
                <a:solidFill>
                  <a:srgbClr val="FF0000"/>
                </a:solidFill>
              </a:rPr>
              <a:t>)</a:t>
            </a:r>
            <a:r>
              <a:rPr lang="en-US" sz="3200" dirty="0">
                <a:solidFill>
                  <a:schemeClr val="bg1"/>
                </a:solidFill>
              </a:rPr>
              <a:t>:</a:t>
            </a:r>
            <a:r>
              <a:rPr lang="en-US" sz="3200" dirty="0">
                <a:solidFill>
                  <a:srgbClr val="FF0000"/>
                </a:solidFill>
              </a:rPr>
              <a:t> </a:t>
            </a:r>
            <a:r>
              <a:rPr lang="en-US" sz="3200" dirty="0">
                <a:solidFill>
                  <a:srgbClr val="FFFF00"/>
                </a:solidFill>
              </a:rPr>
              <a:t>Claim date could be the date of a previously filed application in Canada </a:t>
            </a:r>
            <a:r>
              <a:rPr lang="en-US" sz="3200" dirty="0">
                <a:solidFill>
                  <a:srgbClr val="FF0000"/>
                </a:solidFill>
              </a:rPr>
              <a:t>where</a:t>
            </a:r>
            <a:r>
              <a:rPr lang="en-US" sz="3200" dirty="0">
                <a:solidFill>
                  <a:srgbClr val="FFFF00"/>
                </a:solidFill>
              </a:rPr>
              <a:t> the </a:t>
            </a:r>
            <a:r>
              <a:rPr lang="en-US" sz="3200" dirty="0">
                <a:solidFill>
                  <a:srgbClr val="FF0000"/>
                </a:solidFill>
              </a:rPr>
              <a:t>filing date </a:t>
            </a:r>
            <a:r>
              <a:rPr lang="en-US" sz="3200" dirty="0">
                <a:solidFill>
                  <a:srgbClr val="FFFF00"/>
                </a:solidFill>
              </a:rPr>
              <a:t>of the most recent application is </a:t>
            </a:r>
            <a:r>
              <a:rPr lang="en-US" sz="3200" dirty="0">
                <a:solidFill>
                  <a:srgbClr val="FF0000"/>
                </a:solidFill>
              </a:rPr>
              <a:t>within 12 months</a:t>
            </a:r>
            <a:r>
              <a:rPr lang="en-US" sz="3200" dirty="0">
                <a:solidFill>
                  <a:srgbClr val="FFFF00"/>
                </a:solidFill>
              </a:rPr>
              <a:t> </a:t>
            </a:r>
            <a:r>
              <a:rPr lang="en-US" sz="3200" dirty="0">
                <a:solidFill>
                  <a:schemeClr val="bg1"/>
                </a:solidFill>
              </a:rPr>
              <a:t>from the date of the filing date of the previously filed application</a:t>
            </a:r>
          </a:p>
          <a:p>
            <a:pPr>
              <a:lnSpc>
                <a:spcPct val="100000"/>
              </a:lnSpc>
            </a:pPr>
            <a:r>
              <a:rPr lang="en-US" sz="3200" dirty="0">
                <a:solidFill>
                  <a:srgbClr val="FFFF00"/>
                </a:solidFill>
              </a:rPr>
              <a:t>How</a:t>
            </a:r>
            <a:r>
              <a:rPr lang="en-US" sz="3200" dirty="0">
                <a:solidFill>
                  <a:srgbClr val="FF0000"/>
                </a:solidFill>
              </a:rPr>
              <a:t>?</a:t>
            </a:r>
            <a:r>
              <a:rPr lang="en-US" sz="3200" dirty="0">
                <a:solidFill>
                  <a:schemeClr val="bg1"/>
                </a:solidFill>
              </a:rPr>
              <a:t> Make a </a:t>
            </a:r>
            <a:r>
              <a:rPr lang="en-US" sz="3200" dirty="0">
                <a:solidFill>
                  <a:srgbClr val="FFFF00"/>
                </a:solidFill>
              </a:rPr>
              <a:t>request for priority</a:t>
            </a:r>
            <a:r>
              <a:rPr lang="en-US" sz="3200" dirty="0">
                <a:solidFill>
                  <a:schemeClr val="bg1"/>
                </a:solidFill>
              </a:rPr>
              <a:t> under </a:t>
            </a:r>
            <a:r>
              <a:rPr lang="en-US" sz="3200" dirty="0">
                <a:solidFill>
                  <a:srgbClr val="FFFF00"/>
                </a:solidFill>
              </a:rPr>
              <a:t>s. 28.4(1) </a:t>
            </a:r>
            <a:r>
              <a:rPr lang="en-US" sz="3200" dirty="0">
                <a:solidFill>
                  <a:schemeClr val="bg1"/>
                </a:solidFill>
              </a:rPr>
              <a:t>on the basis of a previously filed application </a:t>
            </a:r>
          </a:p>
        </p:txBody>
      </p:sp>
      <p:sp>
        <p:nvSpPr>
          <p:cNvPr id="4" name="Slide Number Placeholder 3"/>
          <p:cNvSpPr>
            <a:spLocks noGrp="1"/>
          </p:cNvSpPr>
          <p:nvPr>
            <p:ph type="sldNum" sz="quarter" idx="12"/>
          </p:nvPr>
        </p:nvSpPr>
        <p:spPr/>
        <p:txBody>
          <a:bodyPr/>
          <a:lstStyle/>
          <a:p>
            <a:fld id="{600857A6-B069-5747-8C2C-4237D03FF20B}" type="slidenum">
              <a:rPr lang="en-US" smtClean="0"/>
              <a:t>88</a:t>
            </a:fld>
            <a:endParaRPr lang="en-US"/>
          </a:p>
        </p:txBody>
      </p:sp>
    </p:spTree>
    <p:extLst>
      <p:ext uri="{BB962C8B-B14F-4D97-AF65-F5344CB8AC3E}">
        <p14:creationId xmlns:p14="http://schemas.microsoft.com/office/powerpoint/2010/main" val="130845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6616"/>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279616"/>
            <a:ext cx="8229600" cy="4469927"/>
          </a:xfrm>
        </p:spPr>
        <p:txBody>
          <a:bodyPr>
            <a:normAutofit/>
          </a:bodyPr>
          <a:lstStyle/>
          <a:p>
            <a:pPr marL="0" indent="0">
              <a:lnSpc>
                <a:spcPct val="100000"/>
              </a:lnSpc>
              <a:buNone/>
            </a:pPr>
            <a:r>
              <a:rPr lang="en-US" sz="2800" b="1" dirty="0">
                <a:solidFill>
                  <a:schemeClr val="bg1"/>
                </a:solidFill>
              </a:rPr>
              <a:t>Novelty</a:t>
            </a:r>
          </a:p>
          <a:p>
            <a:pPr>
              <a:lnSpc>
                <a:spcPct val="100000"/>
              </a:lnSpc>
            </a:pPr>
            <a:r>
              <a:rPr lang="en-US" sz="2800" dirty="0">
                <a:solidFill>
                  <a:srgbClr val="FF0000"/>
                </a:solidFill>
              </a:rPr>
              <a:t>s. 28.1(1)(a)(ii)</a:t>
            </a:r>
            <a:r>
              <a:rPr lang="en-US" sz="2800" dirty="0">
                <a:solidFill>
                  <a:schemeClr val="bg1"/>
                </a:solidFill>
              </a:rPr>
              <a:t>:</a:t>
            </a:r>
            <a:r>
              <a:rPr lang="en-US" sz="2800" dirty="0">
                <a:solidFill>
                  <a:srgbClr val="FF0000"/>
                </a:solidFill>
              </a:rPr>
              <a:t> </a:t>
            </a:r>
            <a:r>
              <a:rPr lang="en-US" sz="2800" dirty="0">
                <a:solidFill>
                  <a:srgbClr val="FFFF00"/>
                </a:solidFill>
              </a:rPr>
              <a:t>Foreign filings section</a:t>
            </a:r>
          </a:p>
          <a:p>
            <a:pPr lvl="1">
              <a:lnSpc>
                <a:spcPct val="100000"/>
              </a:lnSpc>
              <a:buFont typeface="Courier New" panose="02070309020205020404" pitchFamily="49" charset="0"/>
              <a:buChar char="o"/>
            </a:pPr>
            <a:r>
              <a:rPr lang="en-US" sz="2800" dirty="0">
                <a:solidFill>
                  <a:schemeClr val="bg1"/>
                </a:solidFill>
              </a:rPr>
              <a:t>If a person has </a:t>
            </a:r>
            <a:r>
              <a:rPr lang="en-US" sz="2800" dirty="0">
                <a:solidFill>
                  <a:srgbClr val="FFFF00"/>
                </a:solidFill>
              </a:rPr>
              <a:t>filed an application for the same invention in another treaty country</a:t>
            </a:r>
            <a:r>
              <a:rPr lang="en-US" sz="2800" dirty="0">
                <a:solidFill>
                  <a:schemeClr val="bg1"/>
                </a:solidFill>
              </a:rPr>
              <a:t>, then under </a:t>
            </a:r>
            <a:r>
              <a:rPr lang="en-US" sz="2800" dirty="0">
                <a:solidFill>
                  <a:srgbClr val="FF0000"/>
                </a:solidFill>
              </a:rPr>
              <a:t>s. 28.1(1)(b) and (c)</a:t>
            </a:r>
            <a:r>
              <a:rPr lang="en-US" sz="2800" dirty="0">
                <a:solidFill>
                  <a:schemeClr val="bg1"/>
                </a:solidFill>
              </a:rPr>
              <a:t>, </a:t>
            </a:r>
            <a:r>
              <a:rPr lang="en-US" sz="2800" u="sng" dirty="0">
                <a:solidFill>
                  <a:srgbClr val="FF0000"/>
                </a:solidFill>
              </a:rPr>
              <a:t>if</a:t>
            </a:r>
            <a:r>
              <a:rPr lang="en-US" sz="2800" dirty="0">
                <a:solidFill>
                  <a:srgbClr val="FF0000"/>
                </a:solidFill>
              </a:rPr>
              <a:t> the 2</a:t>
            </a:r>
            <a:r>
              <a:rPr lang="en-US" sz="2800" baseline="30000" dirty="0">
                <a:solidFill>
                  <a:srgbClr val="FF0000"/>
                </a:solidFill>
              </a:rPr>
              <a:t>nd</a:t>
            </a:r>
            <a:r>
              <a:rPr lang="en-US" sz="2800" dirty="0">
                <a:solidFill>
                  <a:srgbClr val="FF0000"/>
                </a:solidFill>
              </a:rPr>
              <a:t> filing is within 12 months of the first filing</a:t>
            </a:r>
            <a:r>
              <a:rPr lang="en-US" sz="2800" dirty="0">
                <a:solidFill>
                  <a:schemeClr val="bg1"/>
                </a:solidFill>
              </a:rPr>
              <a:t>, </a:t>
            </a:r>
            <a:r>
              <a:rPr lang="en-US" sz="2800" dirty="0">
                <a:solidFill>
                  <a:srgbClr val="FF0000"/>
                </a:solidFill>
              </a:rPr>
              <a:t>and </a:t>
            </a:r>
            <a:r>
              <a:rPr lang="en-US" sz="2800" u="sng" dirty="0">
                <a:solidFill>
                  <a:srgbClr val="FF0000"/>
                </a:solidFill>
              </a:rPr>
              <a:t>if</a:t>
            </a:r>
            <a:r>
              <a:rPr lang="en-US" sz="2800" dirty="0">
                <a:solidFill>
                  <a:srgbClr val="FF0000"/>
                </a:solidFill>
              </a:rPr>
              <a:t> </a:t>
            </a:r>
            <a:r>
              <a:rPr lang="en-US" sz="2800" dirty="0">
                <a:solidFill>
                  <a:srgbClr val="FFFF00"/>
                </a:solidFill>
              </a:rPr>
              <a:t>the applicant has made a request for priority</a:t>
            </a:r>
            <a:r>
              <a:rPr lang="en-US" sz="2800" dirty="0">
                <a:solidFill>
                  <a:schemeClr val="bg1"/>
                </a:solidFill>
              </a:rPr>
              <a:t> on the basis of the previously regularly filed application, then the </a:t>
            </a:r>
            <a:r>
              <a:rPr lang="en-US" sz="2800" dirty="0">
                <a:solidFill>
                  <a:srgbClr val="FFFF00"/>
                </a:solidFill>
              </a:rPr>
              <a:t>first date can be the claim date</a:t>
            </a:r>
          </a:p>
        </p:txBody>
      </p:sp>
      <p:sp>
        <p:nvSpPr>
          <p:cNvPr id="4" name="Slide Number Placeholder 3"/>
          <p:cNvSpPr>
            <a:spLocks noGrp="1"/>
          </p:cNvSpPr>
          <p:nvPr>
            <p:ph type="sldNum" sz="quarter" idx="12"/>
          </p:nvPr>
        </p:nvSpPr>
        <p:spPr/>
        <p:txBody>
          <a:bodyPr/>
          <a:lstStyle/>
          <a:p>
            <a:fld id="{600857A6-B069-5747-8C2C-4237D03FF20B}" type="slidenum">
              <a:rPr lang="en-US" smtClean="0"/>
              <a:t>89</a:t>
            </a:fld>
            <a:endParaRPr lang="en-US"/>
          </a:p>
        </p:txBody>
      </p:sp>
    </p:spTree>
    <p:extLst>
      <p:ext uri="{BB962C8B-B14F-4D97-AF65-F5344CB8AC3E}">
        <p14:creationId xmlns:p14="http://schemas.microsoft.com/office/powerpoint/2010/main" val="2437840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DE06-8F47-5D40-A2C2-33D01A6B67D9}"/>
              </a:ext>
            </a:extLst>
          </p:cNvPr>
          <p:cNvSpPr>
            <a:spLocks noGrp="1"/>
          </p:cNvSpPr>
          <p:nvPr>
            <p:ph type="title"/>
          </p:nvPr>
        </p:nvSpPr>
        <p:spPr/>
        <p:txBody>
          <a:bodyPr/>
          <a:lstStyle/>
          <a:p>
            <a:r>
              <a:rPr lang="en-US" b="1" dirty="0">
                <a:solidFill>
                  <a:srgbClr val="FFFF00"/>
                </a:solidFill>
              </a:rPr>
              <a:t>Presentations</a:t>
            </a:r>
            <a:r>
              <a:rPr lang="en-US" b="1" dirty="0">
                <a:solidFill>
                  <a:srgbClr val="FF0000"/>
                </a:solidFill>
              </a:rPr>
              <a:t> </a:t>
            </a:r>
            <a:r>
              <a:rPr lang="en-US" dirty="0">
                <a:solidFill>
                  <a:srgbClr val="FF0000"/>
                </a:solidFill>
              </a:rPr>
              <a:t>(</a:t>
            </a:r>
            <a:r>
              <a:rPr lang="en-US" dirty="0">
                <a:solidFill>
                  <a:schemeClr val="bg1"/>
                </a:solidFill>
              </a:rPr>
              <a:t>from Syllabus</a:t>
            </a:r>
            <a:r>
              <a:rPr lang="en-US" dirty="0">
                <a:solidFill>
                  <a:srgbClr val="FF0000"/>
                </a:solidFill>
              </a:rPr>
              <a:t>)</a:t>
            </a:r>
          </a:p>
        </p:txBody>
      </p:sp>
      <p:sp>
        <p:nvSpPr>
          <p:cNvPr id="3" name="Content Placeholder 2">
            <a:extLst>
              <a:ext uri="{FF2B5EF4-FFF2-40B4-BE49-F238E27FC236}">
                <a16:creationId xmlns:a16="http://schemas.microsoft.com/office/drawing/2014/main" id="{60E55E28-ACDA-8E44-B1F0-7D433AF6B92B}"/>
              </a:ext>
            </a:extLst>
          </p:cNvPr>
          <p:cNvSpPr>
            <a:spLocks noGrp="1"/>
          </p:cNvSpPr>
          <p:nvPr>
            <p:ph sz="quarter" idx="10"/>
          </p:nvPr>
        </p:nvSpPr>
        <p:spPr/>
        <p:txBody>
          <a:bodyPr/>
          <a:lstStyle/>
          <a:p>
            <a:pPr marL="0" indent="0">
              <a:lnSpc>
                <a:spcPct val="100000"/>
              </a:lnSpc>
              <a:buNone/>
            </a:pPr>
            <a:r>
              <a:rPr lang="en-CA" sz="3600" b="1" i="1" dirty="0">
                <a:solidFill>
                  <a:srgbClr val="FFFF00"/>
                </a:solidFill>
              </a:rPr>
              <a:t>“</a:t>
            </a:r>
            <a:r>
              <a:rPr lang="en-CA" sz="3600" b="1" i="1" dirty="0">
                <a:solidFill>
                  <a:srgbClr val="00B0F0"/>
                </a:solidFill>
              </a:rPr>
              <a:t>Paper</a:t>
            </a:r>
            <a:r>
              <a:rPr lang="en-CA" sz="3600" b="1" i="1" dirty="0">
                <a:solidFill>
                  <a:srgbClr val="FF0000"/>
                </a:solidFill>
              </a:rPr>
              <a:t>/</a:t>
            </a:r>
            <a:r>
              <a:rPr lang="en-CA" sz="3600" b="1" i="1" dirty="0">
                <a:solidFill>
                  <a:srgbClr val="00B0F0"/>
                </a:solidFill>
              </a:rPr>
              <a:t>Presentation</a:t>
            </a:r>
            <a:r>
              <a:rPr lang="en-CA" sz="3600" b="1" i="1" dirty="0">
                <a:solidFill>
                  <a:srgbClr val="FF0000"/>
                </a:solidFill>
              </a:rPr>
              <a:t>/</a:t>
            </a:r>
            <a:r>
              <a:rPr lang="en-CA" sz="3600" b="1" i="1" dirty="0">
                <a:solidFill>
                  <a:srgbClr val="00B0F0"/>
                </a:solidFill>
              </a:rPr>
              <a:t>Post</a:t>
            </a:r>
            <a:r>
              <a:rPr lang="en-CA" sz="3600" b="1" i="1" dirty="0">
                <a:solidFill>
                  <a:schemeClr val="bg1"/>
                </a:solidFill>
              </a:rPr>
              <a:t> </a:t>
            </a:r>
            <a:r>
              <a:rPr lang="en-CA" sz="3600" b="1" i="1" dirty="0">
                <a:solidFill>
                  <a:srgbClr val="FF0000"/>
                </a:solidFill>
              </a:rPr>
              <a:t>=</a:t>
            </a:r>
            <a:r>
              <a:rPr lang="en-CA" sz="3600" b="1" i="1" dirty="0">
                <a:solidFill>
                  <a:schemeClr val="bg1"/>
                </a:solidFill>
              </a:rPr>
              <a:t> 20</a:t>
            </a:r>
            <a:r>
              <a:rPr lang="en-CA" sz="3600" b="1" i="1" dirty="0">
                <a:solidFill>
                  <a:srgbClr val="FF0000"/>
                </a:solidFill>
              </a:rPr>
              <a:t>%</a:t>
            </a:r>
            <a:r>
              <a:rPr lang="en-CA" sz="3600" b="1" i="1" dirty="0">
                <a:solidFill>
                  <a:schemeClr val="bg1"/>
                </a:solidFill>
              </a:rPr>
              <a:t> of grade</a:t>
            </a:r>
            <a:endParaRPr lang="en-CA" sz="3600" i="1" dirty="0">
              <a:solidFill>
                <a:schemeClr val="bg1"/>
              </a:solidFill>
            </a:endParaRPr>
          </a:p>
          <a:p>
            <a:pPr marL="0" indent="0">
              <a:lnSpc>
                <a:spcPct val="100000"/>
              </a:lnSpc>
              <a:buNone/>
            </a:pPr>
            <a:r>
              <a:rPr lang="en-CA" sz="3600" i="1" dirty="0">
                <a:solidFill>
                  <a:schemeClr val="bg1"/>
                </a:solidFill>
              </a:rPr>
              <a:t>This will be </a:t>
            </a:r>
            <a:r>
              <a:rPr lang="en-CA" sz="3600" i="1" dirty="0">
                <a:solidFill>
                  <a:srgbClr val="FFFF00"/>
                </a:solidFill>
              </a:rPr>
              <a:t>500</a:t>
            </a:r>
            <a:r>
              <a:rPr lang="en-CA" sz="3600" i="1" dirty="0">
                <a:solidFill>
                  <a:srgbClr val="FF0000"/>
                </a:solidFill>
              </a:rPr>
              <a:t>-</a:t>
            </a:r>
            <a:r>
              <a:rPr lang="en-CA" sz="3600" i="1" dirty="0">
                <a:solidFill>
                  <a:srgbClr val="FFFF00"/>
                </a:solidFill>
              </a:rPr>
              <a:t>1000</a:t>
            </a:r>
            <a:r>
              <a:rPr lang="en-CA" sz="3600" i="1" dirty="0">
                <a:solidFill>
                  <a:schemeClr val="bg1"/>
                </a:solidFill>
              </a:rPr>
              <a:t> word </a:t>
            </a:r>
            <a:r>
              <a:rPr lang="en-CA" sz="3600" i="1" dirty="0">
                <a:solidFill>
                  <a:srgbClr val="FFFF00"/>
                </a:solidFill>
              </a:rPr>
              <a:t>(</a:t>
            </a:r>
            <a:r>
              <a:rPr lang="en-CA" sz="3600" i="1" dirty="0">
                <a:solidFill>
                  <a:schemeClr val="bg1"/>
                </a:solidFill>
              </a:rPr>
              <a:t>or equivalent</a:t>
            </a:r>
            <a:r>
              <a:rPr lang="en-CA" sz="3600" i="1" dirty="0">
                <a:solidFill>
                  <a:srgbClr val="FFFF00"/>
                </a:solidFill>
              </a:rPr>
              <a:t>)</a:t>
            </a:r>
            <a:r>
              <a:rPr lang="en-CA" sz="3600" i="1" dirty="0">
                <a:solidFill>
                  <a:schemeClr val="bg1"/>
                </a:solidFill>
              </a:rPr>
              <a:t> per person original piece of work that illuminates some aspect of Intellectual Property Law</a:t>
            </a:r>
            <a:r>
              <a:rPr lang="en-CA" sz="3600" i="1" dirty="0">
                <a:solidFill>
                  <a:srgbClr val="FF0000"/>
                </a:solidFill>
              </a:rPr>
              <a:t>.</a:t>
            </a:r>
            <a:r>
              <a:rPr lang="en-CA" sz="3600" i="1" dirty="0">
                <a:solidFill>
                  <a:schemeClr val="bg1"/>
                </a:solidFill>
              </a:rPr>
              <a:t> It can be </a:t>
            </a:r>
            <a:r>
              <a:rPr lang="en-CA" sz="3600" i="1" dirty="0">
                <a:solidFill>
                  <a:srgbClr val="FFFF00"/>
                </a:solidFill>
              </a:rPr>
              <a:t>in any form</a:t>
            </a:r>
            <a:r>
              <a:rPr lang="en-CA" sz="3600" i="1" dirty="0">
                <a:solidFill>
                  <a:srgbClr val="FF0000"/>
                </a:solidFill>
              </a:rPr>
              <a:t>,</a:t>
            </a:r>
            <a:r>
              <a:rPr lang="en-CA" sz="3600" i="1" dirty="0">
                <a:solidFill>
                  <a:schemeClr val="bg1"/>
                </a:solidFill>
              </a:rPr>
              <a:t> posted to the course website or not</a:t>
            </a:r>
            <a:r>
              <a:rPr lang="en-CA" sz="3600" i="1" dirty="0">
                <a:solidFill>
                  <a:srgbClr val="FF0000"/>
                </a:solidFill>
              </a:rPr>
              <a:t>,</a:t>
            </a:r>
            <a:r>
              <a:rPr lang="en-CA" sz="3600" i="1" dirty="0">
                <a:solidFill>
                  <a:schemeClr val="bg1"/>
                </a:solidFill>
              </a:rPr>
              <a:t> and can be approached individually or as a group.</a:t>
            </a:r>
            <a:r>
              <a:rPr lang="en-CA" sz="3600" i="1" dirty="0">
                <a:solidFill>
                  <a:srgbClr val="FFFF00"/>
                </a:solidFill>
              </a:rPr>
              <a:t>”</a:t>
            </a:r>
          </a:p>
          <a:p>
            <a:endParaRPr lang="en-US" dirty="0"/>
          </a:p>
        </p:txBody>
      </p:sp>
    </p:spTree>
    <p:extLst>
      <p:ext uri="{BB962C8B-B14F-4D97-AF65-F5344CB8AC3E}">
        <p14:creationId xmlns:p14="http://schemas.microsoft.com/office/powerpoint/2010/main" val="1225191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7989"/>
            <a:ext cx="8229600" cy="786411"/>
          </a:xfrm>
        </p:spPr>
        <p:txBody>
          <a:bodyPr>
            <a:normAutofit fontScale="90000"/>
          </a:bodyPr>
          <a:lstStyle/>
          <a:p>
            <a:r>
              <a:rPr lang="en-US" b="1" dirty="0">
                <a:solidFill>
                  <a:srgbClr val="FFFF00"/>
                </a:solidFill>
              </a:rPr>
              <a:t>Patents</a:t>
            </a:r>
          </a:p>
        </p:txBody>
      </p:sp>
      <p:sp>
        <p:nvSpPr>
          <p:cNvPr id="2" name="Content Placeholder 1"/>
          <p:cNvSpPr>
            <a:spLocks noGrp="1"/>
          </p:cNvSpPr>
          <p:nvPr>
            <p:ph idx="1"/>
          </p:nvPr>
        </p:nvSpPr>
        <p:spPr>
          <a:xfrm>
            <a:off x="457199" y="914400"/>
            <a:ext cx="8540151" cy="4993105"/>
          </a:xfrm>
        </p:spPr>
        <p:txBody>
          <a:bodyPr>
            <a:noAutofit/>
          </a:bodyPr>
          <a:lstStyle/>
          <a:p>
            <a:pPr marL="0" indent="0">
              <a:lnSpc>
                <a:spcPct val="100000"/>
              </a:lnSpc>
              <a:buNone/>
            </a:pPr>
            <a:r>
              <a:rPr lang="en-US" sz="2800" b="1" dirty="0">
                <a:solidFill>
                  <a:schemeClr val="bg1"/>
                </a:solidFill>
              </a:rPr>
              <a:t>Novelty</a:t>
            </a:r>
          </a:p>
          <a:p>
            <a:pPr>
              <a:lnSpc>
                <a:spcPct val="100000"/>
              </a:lnSpc>
            </a:pPr>
            <a:r>
              <a:rPr lang="en-US" sz="2800" b="1" dirty="0">
                <a:solidFill>
                  <a:srgbClr val="FFFF00"/>
                </a:solidFill>
              </a:rPr>
              <a:t>When does </a:t>
            </a:r>
            <a:r>
              <a:rPr lang="en-US" sz="2800" b="1" dirty="0">
                <a:solidFill>
                  <a:srgbClr val="FF0000"/>
                </a:solidFill>
              </a:rPr>
              <a:t>prior art </a:t>
            </a:r>
            <a:r>
              <a:rPr lang="en-US" sz="2800" b="1" dirty="0">
                <a:solidFill>
                  <a:srgbClr val="FFFF00"/>
                </a:solidFill>
              </a:rPr>
              <a:t>amount to </a:t>
            </a:r>
            <a:r>
              <a:rPr lang="en-US" sz="2800" b="1" dirty="0">
                <a:solidFill>
                  <a:srgbClr val="FF0000"/>
                </a:solidFill>
              </a:rPr>
              <a:t>disclosure </a:t>
            </a:r>
            <a:r>
              <a:rPr lang="en-US" sz="2800" b="1" dirty="0">
                <a:solidFill>
                  <a:srgbClr val="FFFF00"/>
                </a:solidFill>
              </a:rPr>
              <a:t>(</a:t>
            </a:r>
            <a:r>
              <a:rPr lang="en-US" sz="2800" b="1" dirty="0">
                <a:solidFill>
                  <a:schemeClr val="bg1"/>
                </a:solidFill>
              </a:rPr>
              <a:t>rendering what is being applied for not new/novel</a:t>
            </a:r>
            <a:r>
              <a:rPr lang="en-US" sz="2800" b="1" dirty="0">
                <a:solidFill>
                  <a:srgbClr val="FFFF00"/>
                </a:solidFill>
              </a:rPr>
              <a:t>)</a:t>
            </a:r>
            <a:r>
              <a:rPr lang="en-US" sz="2800" b="1" dirty="0">
                <a:solidFill>
                  <a:srgbClr val="FF0000"/>
                </a:solidFill>
              </a:rPr>
              <a:t>?</a:t>
            </a:r>
          </a:p>
          <a:p>
            <a:pPr lvl="1">
              <a:lnSpc>
                <a:spcPct val="100000"/>
              </a:lnSpc>
              <a:buFont typeface="Courier New" panose="02070309020205020404" pitchFamily="49" charset="0"/>
              <a:buChar char="o"/>
            </a:pPr>
            <a:r>
              <a:rPr lang="en-US" sz="2800" dirty="0">
                <a:solidFill>
                  <a:schemeClr val="bg1"/>
                </a:solidFill>
              </a:rPr>
              <a:t>S. 28.2(1)(d): </a:t>
            </a:r>
            <a:r>
              <a:rPr lang="en-CA" sz="2800" dirty="0">
                <a:solidFill>
                  <a:srgbClr val="FFFF00"/>
                </a:solidFill>
              </a:rPr>
              <a:t>where someone else has filed an application for a patent</a:t>
            </a:r>
            <a:r>
              <a:rPr lang="en-CA" sz="2800" dirty="0">
                <a:solidFill>
                  <a:schemeClr val="bg1"/>
                </a:solidFill>
              </a:rPr>
              <a:t> in Canada with a filing date </a:t>
            </a:r>
            <a:r>
              <a:rPr lang="en-CA" sz="2800" dirty="0">
                <a:solidFill>
                  <a:srgbClr val="FFFF00"/>
                </a:solidFill>
              </a:rPr>
              <a:t>after your claim date</a:t>
            </a:r>
            <a:r>
              <a:rPr lang="en-CA" sz="2800" dirty="0">
                <a:solidFill>
                  <a:schemeClr val="bg1"/>
                </a:solidFill>
              </a:rPr>
              <a:t>; </a:t>
            </a:r>
            <a:r>
              <a:rPr lang="en-CA" sz="2800" dirty="0">
                <a:solidFill>
                  <a:srgbClr val="FF0000"/>
                </a:solidFill>
              </a:rPr>
              <a:t>where that other party has another date prior to the claim date of your application </a:t>
            </a:r>
            <a:r>
              <a:rPr lang="en-CA" sz="2800" dirty="0">
                <a:solidFill>
                  <a:schemeClr val="bg1"/>
                </a:solidFill>
              </a:rPr>
              <a:t>that they can rely upon under s. 28.1; where this date is within twelve months of their Canadian filing date; and where the other party has requested priority based on their earlier filing date.</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spTree>
    <p:extLst>
      <p:ext uri="{BB962C8B-B14F-4D97-AF65-F5344CB8AC3E}">
        <p14:creationId xmlns:p14="http://schemas.microsoft.com/office/powerpoint/2010/main" val="4062980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7989"/>
            <a:ext cx="8229600" cy="966885"/>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1094874"/>
            <a:ext cx="8609163" cy="5202409"/>
          </a:xfrm>
        </p:spPr>
        <p:txBody>
          <a:bodyPr>
            <a:normAutofit/>
          </a:bodyPr>
          <a:lstStyle/>
          <a:p>
            <a:pPr marL="0" indent="0">
              <a:lnSpc>
                <a:spcPct val="100000"/>
              </a:lnSpc>
              <a:buNone/>
            </a:pPr>
            <a:r>
              <a:rPr lang="en-US" sz="2400" b="1" dirty="0">
                <a:solidFill>
                  <a:schemeClr val="bg1"/>
                </a:solidFill>
              </a:rPr>
              <a:t>Novelty</a:t>
            </a:r>
          </a:p>
          <a:p>
            <a:pPr>
              <a:lnSpc>
                <a:spcPct val="100000"/>
              </a:lnSpc>
            </a:pPr>
            <a:r>
              <a:rPr lang="en-US" sz="2400" dirty="0">
                <a:solidFill>
                  <a:srgbClr val="FFFF00"/>
                </a:solidFill>
              </a:rPr>
              <a:t>Example</a:t>
            </a:r>
            <a:r>
              <a:rPr lang="en-US" sz="2400" dirty="0">
                <a:solidFill>
                  <a:schemeClr val="bg1"/>
                </a:solidFill>
              </a:rPr>
              <a:t>: (s. 28.2(1)(d))</a:t>
            </a:r>
          </a:p>
          <a:p>
            <a:pPr lvl="1">
              <a:lnSpc>
                <a:spcPct val="100000"/>
              </a:lnSpc>
              <a:buFont typeface="Courier New" panose="02070309020205020404" pitchFamily="49" charset="0"/>
              <a:buChar char="o"/>
            </a:pPr>
            <a:r>
              <a:rPr lang="en-CA" sz="2400" dirty="0">
                <a:solidFill>
                  <a:schemeClr val="bg1"/>
                </a:solidFill>
              </a:rPr>
              <a:t>February 16, 2018: B files for a patent in Germany</a:t>
            </a:r>
            <a:endParaRPr lang="en-US" sz="2400" dirty="0">
              <a:solidFill>
                <a:schemeClr val="bg1"/>
              </a:solidFill>
            </a:endParaRPr>
          </a:p>
          <a:p>
            <a:pPr lvl="1">
              <a:lnSpc>
                <a:spcPct val="100000"/>
              </a:lnSpc>
              <a:buFont typeface="Courier New" panose="02070309020205020404" pitchFamily="49" charset="0"/>
              <a:buChar char="o"/>
            </a:pPr>
            <a:r>
              <a:rPr lang="en-CA" sz="2400" dirty="0">
                <a:solidFill>
                  <a:schemeClr val="bg1"/>
                </a:solidFill>
              </a:rPr>
              <a:t>March 2, 2018: A files in US.</a:t>
            </a:r>
            <a:endParaRPr lang="en-US" sz="2400" dirty="0">
              <a:solidFill>
                <a:schemeClr val="bg1"/>
              </a:solidFill>
            </a:endParaRPr>
          </a:p>
          <a:p>
            <a:pPr lvl="1">
              <a:lnSpc>
                <a:spcPct val="100000"/>
              </a:lnSpc>
              <a:buFont typeface="Courier New" panose="02070309020205020404" pitchFamily="49" charset="0"/>
              <a:buChar char="o"/>
            </a:pPr>
            <a:r>
              <a:rPr lang="en-CA" sz="2400" dirty="0">
                <a:solidFill>
                  <a:schemeClr val="bg1"/>
                </a:solidFill>
              </a:rPr>
              <a:t>June 23, 2018: A files in Canada and makes a request for priority based on the earlier filing date.</a:t>
            </a:r>
            <a:endParaRPr lang="en-US" sz="2400" dirty="0">
              <a:solidFill>
                <a:schemeClr val="bg1"/>
              </a:solidFill>
            </a:endParaRPr>
          </a:p>
          <a:p>
            <a:pPr lvl="1">
              <a:lnSpc>
                <a:spcPct val="100000"/>
              </a:lnSpc>
              <a:buFont typeface="Courier New" panose="02070309020205020404" pitchFamily="49" charset="0"/>
              <a:buChar char="o"/>
            </a:pPr>
            <a:r>
              <a:rPr lang="en-CA" sz="2400" dirty="0">
                <a:solidFill>
                  <a:schemeClr val="bg1"/>
                </a:solidFill>
              </a:rPr>
              <a:t>August 5, 2018: B files in Canada and makes a request for priority based on the earlier filing date. </a:t>
            </a:r>
            <a:endParaRPr lang="en-US" sz="2400" dirty="0">
              <a:solidFill>
                <a:schemeClr val="bg1"/>
              </a:solidFill>
            </a:endParaRPr>
          </a:p>
          <a:p>
            <a:pPr>
              <a:lnSpc>
                <a:spcPct val="100000"/>
              </a:lnSpc>
            </a:pPr>
            <a:r>
              <a:rPr lang="en-US" sz="2400" dirty="0">
                <a:solidFill>
                  <a:schemeClr val="bg1"/>
                </a:solidFill>
              </a:rPr>
              <a:t>In this case, </a:t>
            </a:r>
            <a:r>
              <a:rPr lang="en-US" sz="2400" dirty="0">
                <a:solidFill>
                  <a:srgbClr val="FFFF00"/>
                </a:solidFill>
              </a:rPr>
              <a:t>although B’s Canadian filing date is after A’s, her claim date is prior to A’s claim date</a:t>
            </a:r>
            <a:r>
              <a:rPr lang="en-US" sz="2400" dirty="0">
                <a:solidFill>
                  <a:schemeClr val="bg1"/>
                </a:solidFill>
              </a:rPr>
              <a:t>.  A’s patent will be void for lack of novelty.</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91</a:t>
            </a:fld>
            <a:endParaRPr lang="en-US"/>
          </a:p>
        </p:txBody>
      </p:sp>
    </p:spTree>
    <p:extLst>
      <p:ext uri="{BB962C8B-B14F-4D97-AF65-F5344CB8AC3E}">
        <p14:creationId xmlns:p14="http://schemas.microsoft.com/office/powerpoint/2010/main" val="2028242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363"/>
            <a:ext cx="8229600" cy="879258"/>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1142999"/>
            <a:ext cx="8602579" cy="4716379"/>
          </a:xfrm>
        </p:spPr>
        <p:txBody>
          <a:bodyPr>
            <a:normAutofit fontScale="92500" lnSpcReduction="20000"/>
          </a:bodyPr>
          <a:lstStyle/>
          <a:p>
            <a:pPr marL="0" indent="0">
              <a:lnSpc>
                <a:spcPct val="100000"/>
              </a:lnSpc>
              <a:buNone/>
            </a:pPr>
            <a:r>
              <a:rPr lang="en-US" sz="3500" b="1" dirty="0">
                <a:solidFill>
                  <a:schemeClr val="bg1"/>
                </a:solidFill>
              </a:rPr>
              <a:t>When has </a:t>
            </a:r>
            <a:r>
              <a:rPr lang="en-US" sz="3500" b="1" dirty="0">
                <a:solidFill>
                  <a:srgbClr val="FFFF00"/>
                </a:solidFill>
              </a:rPr>
              <a:t>anticipation</a:t>
            </a:r>
            <a:r>
              <a:rPr lang="en-US" sz="3500" b="1" dirty="0">
                <a:solidFill>
                  <a:schemeClr val="bg1"/>
                </a:solidFill>
              </a:rPr>
              <a:t> occurred</a:t>
            </a:r>
            <a:r>
              <a:rPr lang="en-US" sz="3500" b="1" dirty="0">
                <a:solidFill>
                  <a:srgbClr val="FF0000"/>
                </a:solidFill>
              </a:rPr>
              <a:t>?</a:t>
            </a:r>
          </a:p>
          <a:p>
            <a:pPr>
              <a:lnSpc>
                <a:spcPct val="100000"/>
              </a:lnSpc>
            </a:pPr>
            <a:r>
              <a:rPr lang="en-US" sz="3500" dirty="0">
                <a:solidFill>
                  <a:schemeClr val="bg1"/>
                </a:solidFill>
              </a:rPr>
              <a:t>Lack of novelty is only found when your invention has been disclosed in a single publication/use</a:t>
            </a:r>
          </a:p>
          <a:p>
            <a:pPr>
              <a:lnSpc>
                <a:spcPct val="100000"/>
              </a:lnSpc>
            </a:pPr>
            <a:r>
              <a:rPr lang="en-US" sz="3500" dirty="0">
                <a:solidFill>
                  <a:schemeClr val="bg1"/>
                </a:solidFill>
              </a:rPr>
              <a:t>This </a:t>
            </a:r>
            <a:r>
              <a:rPr lang="en-US" sz="3500" dirty="0">
                <a:solidFill>
                  <a:srgbClr val="FFFF00"/>
                </a:solidFill>
              </a:rPr>
              <a:t>publication must disclose the invention </a:t>
            </a:r>
            <a:r>
              <a:rPr lang="en-US" sz="3500" dirty="0">
                <a:solidFill>
                  <a:srgbClr val="FF0000"/>
                </a:solidFill>
              </a:rPr>
              <a:t>without </a:t>
            </a:r>
            <a:r>
              <a:rPr lang="en-US" sz="3500" dirty="0">
                <a:solidFill>
                  <a:srgbClr val="FFFF00"/>
                </a:solidFill>
              </a:rPr>
              <a:t>“</a:t>
            </a:r>
            <a:r>
              <a:rPr lang="en-US" sz="3500" dirty="0" err="1">
                <a:solidFill>
                  <a:srgbClr val="FF0000"/>
                </a:solidFill>
              </a:rPr>
              <a:t>mosaicing</a:t>
            </a:r>
            <a:r>
              <a:rPr lang="en-US" sz="3500" dirty="0">
                <a:solidFill>
                  <a:srgbClr val="FFFF00"/>
                </a:solidFill>
              </a:rPr>
              <a:t>” </a:t>
            </a:r>
            <a:r>
              <a:rPr lang="en-US" sz="3500" dirty="0">
                <a:solidFill>
                  <a:srgbClr val="FF0000"/>
                </a:solidFill>
              </a:rPr>
              <a:t>references</a:t>
            </a:r>
          </a:p>
          <a:p>
            <a:pPr>
              <a:lnSpc>
                <a:spcPct val="100000"/>
              </a:lnSpc>
            </a:pPr>
            <a:r>
              <a:rPr lang="en-US" sz="3500" dirty="0" err="1">
                <a:solidFill>
                  <a:srgbClr val="FF0000"/>
                </a:solidFill>
              </a:rPr>
              <a:t>Mosaicing</a:t>
            </a:r>
            <a:r>
              <a:rPr lang="en-US" sz="3500" dirty="0">
                <a:solidFill>
                  <a:srgbClr val="FF0000"/>
                </a:solidFill>
              </a:rPr>
              <a:t> = </a:t>
            </a:r>
            <a:r>
              <a:rPr lang="en-CA" sz="3500" dirty="0">
                <a:solidFill>
                  <a:schemeClr val="bg1"/>
                </a:solidFill>
              </a:rPr>
              <a:t>collect a file of references and say that these references, taken together, disclose the subject matter </a:t>
            </a:r>
          </a:p>
          <a:p>
            <a:pPr>
              <a:lnSpc>
                <a:spcPct val="100000"/>
              </a:lnSpc>
            </a:pPr>
            <a:r>
              <a:rPr lang="en-US" sz="3500" dirty="0">
                <a:solidFill>
                  <a:schemeClr val="bg1"/>
                </a:solidFill>
              </a:rPr>
              <a:t>Commonly occurs through publication</a:t>
            </a:r>
            <a:r>
              <a:rPr lang="en-US" sz="3500" dirty="0">
                <a:solidFill>
                  <a:srgbClr val="FF0000"/>
                </a:solidFill>
              </a:rPr>
              <a:t>…</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92</a:t>
            </a:fld>
            <a:endParaRPr lang="en-US"/>
          </a:p>
        </p:txBody>
      </p:sp>
    </p:spTree>
    <p:extLst>
      <p:ext uri="{BB962C8B-B14F-4D97-AF65-F5344CB8AC3E}">
        <p14:creationId xmlns:p14="http://schemas.microsoft.com/office/powerpoint/2010/main" val="2228859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363"/>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2800" b="1" dirty="0">
                <a:solidFill>
                  <a:srgbClr val="FF0000"/>
                </a:solidFill>
              </a:rPr>
              <a:t>Other ways through which disclosure can occur</a:t>
            </a:r>
          </a:p>
          <a:p>
            <a:pPr>
              <a:lnSpc>
                <a:spcPct val="100000"/>
              </a:lnSpc>
            </a:pPr>
            <a:r>
              <a:rPr lang="en-US" sz="2800" dirty="0">
                <a:solidFill>
                  <a:schemeClr val="bg1"/>
                </a:solidFill>
              </a:rPr>
              <a:t>Display of the invention in a public place</a:t>
            </a:r>
          </a:p>
          <a:p>
            <a:pPr>
              <a:lnSpc>
                <a:spcPct val="100000"/>
              </a:lnSpc>
            </a:pPr>
            <a:r>
              <a:rPr lang="en-US" sz="2800" dirty="0">
                <a:solidFill>
                  <a:schemeClr val="bg1"/>
                </a:solidFill>
              </a:rPr>
              <a:t>Sale of the invention</a:t>
            </a:r>
          </a:p>
          <a:p>
            <a:pPr>
              <a:lnSpc>
                <a:spcPct val="100000"/>
              </a:lnSpc>
            </a:pPr>
            <a:r>
              <a:rPr lang="en-US" sz="2800" dirty="0">
                <a:solidFill>
                  <a:schemeClr val="bg1"/>
                </a:solidFill>
              </a:rPr>
              <a:t>Use of the invention</a:t>
            </a:r>
          </a:p>
          <a:p>
            <a:pPr>
              <a:lnSpc>
                <a:spcPct val="100000"/>
              </a:lnSpc>
            </a:pPr>
            <a:r>
              <a:rPr lang="en-US" sz="2800" dirty="0">
                <a:solidFill>
                  <a:schemeClr val="bg1"/>
                </a:solidFill>
              </a:rPr>
              <a:t>Conference presentation</a:t>
            </a:r>
          </a:p>
          <a:p>
            <a:pPr>
              <a:lnSpc>
                <a:spcPct val="100000"/>
              </a:lnSpc>
            </a:pPr>
            <a:r>
              <a:rPr lang="en-US" sz="2800" dirty="0">
                <a:solidFill>
                  <a:schemeClr val="bg1"/>
                </a:solidFill>
              </a:rPr>
              <a:t>Disclosure online</a:t>
            </a:r>
          </a:p>
          <a:p>
            <a:pPr>
              <a:lnSpc>
                <a:spcPct val="100000"/>
              </a:lnSpc>
            </a:pPr>
            <a:r>
              <a:rPr lang="en-US" sz="2800" dirty="0">
                <a:solidFill>
                  <a:schemeClr val="bg1"/>
                </a:solidFill>
              </a:rPr>
              <a:t>Filing of earlier patent application</a:t>
            </a:r>
          </a:p>
          <a:p>
            <a:pPr>
              <a:lnSpc>
                <a:spcPct val="100000"/>
              </a:lnSpc>
            </a:pPr>
            <a:r>
              <a:rPr lang="en-US" sz="2800" dirty="0">
                <a:solidFill>
                  <a:schemeClr val="bg1"/>
                </a:solidFill>
              </a:rPr>
              <a:t>NB: in Canada or elsewhere… (s. 28.2)</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93</a:t>
            </a:fld>
            <a:endParaRPr lang="en-US"/>
          </a:p>
        </p:txBody>
      </p:sp>
    </p:spTree>
    <p:extLst>
      <p:ext uri="{BB962C8B-B14F-4D97-AF65-F5344CB8AC3E}">
        <p14:creationId xmlns:p14="http://schemas.microsoft.com/office/powerpoint/2010/main" val="5691874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9012"/>
            <a:ext cx="8229600" cy="888520"/>
          </a:xfrm>
        </p:spPr>
        <p:txBody>
          <a:bodyPr/>
          <a:lstStyle/>
          <a:p>
            <a:r>
              <a:rPr lang="en-US" b="1" dirty="0">
                <a:solidFill>
                  <a:srgbClr val="FFFF00"/>
                </a:solidFill>
              </a:rPr>
              <a:t>Patents</a:t>
            </a:r>
          </a:p>
        </p:txBody>
      </p:sp>
      <p:sp>
        <p:nvSpPr>
          <p:cNvPr id="2" name="Content Placeholder 1"/>
          <p:cNvSpPr>
            <a:spLocks noGrp="1"/>
          </p:cNvSpPr>
          <p:nvPr>
            <p:ph idx="1"/>
          </p:nvPr>
        </p:nvSpPr>
        <p:spPr>
          <a:xfrm>
            <a:off x="457199" y="957532"/>
            <a:ext cx="8626415" cy="4942936"/>
          </a:xfrm>
        </p:spPr>
        <p:txBody>
          <a:bodyPr>
            <a:noAutofit/>
          </a:bodyPr>
          <a:lstStyle/>
          <a:p>
            <a:pPr marL="0" indent="0">
              <a:lnSpc>
                <a:spcPct val="100000"/>
              </a:lnSpc>
              <a:buNone/>
            </a:pPr>
            <a:r>
              <a:rPr lang="en-US" sz="2500" b="1" dirty="0">
                <a:solidFill>
                  <a:schemeClr val="bg1"/>
                </a:solidFill>
              </a:rPr>
              <a:t>Novelty was recently refined in </a:t>
            </a:r>
            <a:r>
              <a:rPr lang="en-US" sz="2500" i="1" dirty="0" err="1">
                <a:solidFill>
                  <a:srgbClr val="00B0F0"/>
                </a:solidFill>
              </a:rPr>
              <a:t>Apotex</a:t>
            </a:r>
            <a:r>
              <a:rPr lang="en-US" sz="2500" i="1" dirty="0">
                <a:solidFill>
                  <a:srgbClr val="00B0F0"/>
                </a:solidFill>
              </a:rPr>
              <a:t> v. </a:t>
            </a:r>
            <a:r>
              <a:rPr lang="en-US" sz="2500" i="1" dirty="0" err="1">
                <a:solidFill>
                  <a:srgbClr val="00B0F0"/>
                </a:solidFill>
              </a:rPr>
              <a:t>Sanofi-Synthelabo</a:t>
            </a:r>
            <a:r>
              <a:rPr lang="en-US" sz="2500" i="1" dirty="0">
                <a:solidFill>
                  <a:srgbClr val="00B0F0"/>
                </a:solidFill>
              </a:rPr>
              <a:t> </a:t>
            </a:r>
            <a:r>
              <a:rPr lang="en-US" sz="2500" dirty="0">
                <a:solidFill>
                  <a:schemeClr val="bg1"/>
                </a:solidFill>
              </a:rPr>
              <a:t>(</a:t>
            </a:r>
            <a:r>
              <a:rPr lang="en-US" sz="2500" dirty="0">
                <a:solidFill>
                  <a:srgbClr val="FF0000"/>
                </a:solidFill>
              </a:rPr>
              <a:t>SCC</a:t>
            </a:r>
            <a:r>
              <a:rPr lang="en-US" sz="2500" dirty="0">
                <a:solidFill>
                  <a:schemeClr val="bg1"/>
                </a:solidFill>
              </a:rPr>
              <a:t>, 2008)</a:t>
            </a:r>
          </a:p>
          <a:p>
            <a:pPr>
              <a:lnSpc>
                <a:spcPct val="100000"/>
              </a:lnSpc>
            </a:pPr>
            <a:r>
              <a:rPr lang="en-US" sz="2500" dirty="0">
                <a:solidFill>
                  <a:srgbClr val="FF0000"/>
                </a:solidFill>
              </a:rPr>
              <a:t>Two part test</a:t>
            </a:r>
            <a:r>
              <a:rPr lang="en-US" sz="2500" dirty="0">
                <a:solidFill>
                  <a:schemeClr val="bg1"/>
                </a:solidFill>
              </a:rPr>
              <a:t>: There is no novelty where there is (1) </a:t>
            </a:r>
            <a:r>
              <a:rPr lang="en-US" sz="2500" dirty="0">
                <a:solidFill>
                  <a:srgbClr val="FFFF00"/>
                </a:solidFill>
              </a:rPr>
              <a:t>prior disclosure </a:t>
            </a:r>
            <a:r>
              <a:rPr lang="en-US" sz="2500" dirty="0">
                <a:solidFill>
                  <a:schemeClr val="bg1"/>
                </a:solidFill>
              </a:rPr>
              <a:t>and (2) </a:t>
            </a:r>
            <a:r>
              <a:rPr lang="en-US" sz="2500" dirty="0">
                <a:solidFill>
                  <a:srgbClr val="FFFF00"/>
                </a:solidFill>
              </a:rPr>
              <a:t>enablement</a:t>
            </a:r>
          </a:p>
          <a:p>
            <a:pPr>
              <a:lnSpc>
                <a:spcPct val="100000"/>
              </a:lnSpc>
            </a:pPr>
            <a:r>
              <a:rPr lang="en-US" sz="2500" dirty="0">
                <a:solidFill>
                  <a:schemeClr val="bg1"/>
                </a:solidFill>
              </a:rPr>
              <a:t>(1) </a:t>
            </a:r>
            <a:r>
              <a:rPr lang="en-US" sz="2500" dirty="0">
                <a:solidFill>
                  <a:srgbClr val="FF0000"/>
                </a:solidFill>
              </a:rPr>
              <a:t>Prior disclosure</a:t>
            </a:r>
            <a:r>
              <a:rPr lang="en-US" sz="2500" dirty="0">
                <a:solidFill>
                  <a:schemeClr val="bg1"/>
                </a:solidFill>
              </a:rPr>
              <a:t>:</a:t>
            </a:r>
          </a:p>
          <a:p>
            <a:pPr lvl="1">
              <a:lnSpc>
                <a:spcPct val="100000"/>
              </a:lnSpc>
              <a:buFont typeface="Courier New" panose="02070309020205020404" pitchFamily="49" charset="0"/>
              <a:buChar char="o"/>
            </a:pPr>
            <a:r>
              <a:rPr lang="en-CA" sz="2500" dirty="0">
                <a:solidFill>
                  <a:schemeClr val="bg1"/>
                </a:solidFill>
              </a:rPr>
              <a:t>The </a:t>
            </a:r>
            <a:r>
              <a:rPr lang="en-CA" sz="2500" dirty="0">
                <a:solidFill>
                  <a:srgbClr val="FFFF00"/>
                </a:solidFill>
              </a:rPr>
              <a:t>prior </a:t>
            </a:r>
            <a:r>
              <a:rPr lang="en-CA" sz="2500" dirty="0">
                <a:solidFill>
                  <a:schemeClr val="bg1"/>
                </a:solidFill>
              </a:rPr>
              <a:t>[publication/sale/use/patent] </a:t>
            </a:r>
            <a:r>
              <a:rPr lang="en-CA" sz="2500" dirty="0">
                <a:solidFill>
                  <a:srgbClr val="FFFF00"/>
                </a:solidFill>
              </a:rPr>
              <a:t>must disclose subject matter which, if performed, would necessarily result in infringement</a:t>
            </a:r>
            <a:r>
              <a:rPr lang="en-CA" sz="2500" dirty="0">
                <a:solidFill>
                  <a:schemeClr val="bg1"/>
                </a:solidFill>
              </a:rPr>
              <a:t> of that patent. At this stage, the skilled person is simply [analyzing] the prior [publication/sale/use/patent] for the purposes of understanding it. </a:t>
            </a:r>
            <a:r>
              <a:rPr lang="en-CA" sz="2500" dirty="0">
                <a:solidFill>
                  <a:srgbClr val="FFFF00"/>
                </a:solidFill>
              </a:rPr>
              <a:t>There is no room for trial and error </a:t>
            </a:r>
            <a:r>
              <a:rPr lang="en-CA" sz="2500" dirty="0">
                <a:solidFill>
                  <a:srgbClr val="FF0000"/>
                </a:solidFill>
              </a:rPr>
              <a:t>or</a:t>
            </a:r>
            <a:r>
              <a:rPr lang="en-CA" sz="2500" dirty="0">
                <a:solidFill>
                  <a:schemeClr val="bg1"/>
                </a:solidFill>
              </a:rPr>
              <a:t> </a:t>
            </a:r>
            <a:r>
              <a:rPr lang="en-CA" sz="2500" dirty="0">
                <a:solidFill>
                  <a:srgbClr val="FFFF00"/>
                </a:solidFill>
              </a:rPr>
              <a:t>experimentation</a:t>
            </a:r>
            <a:r>
              <a:rPr lang="en-CA" sz="2500" dirty="0">
                <a:solidFill>
                  <a:schemeClr val="bg1"/>
                </a:solidFill>
              </a:rPr>
              <a:t> by the skilled person.</a:t>
            </a:r>
            <a:endParaRPr lang="en-US" sz="25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94</a:t>
            </a:fld>
            <a:endParaRPr lang="en-US"/>
          </a:p>
        </p:txBody>
      </p:sp>
    </p:spTree>
    <p:extLst>
      <p:ext uri="{BB962C8B-B14F-4D97-AF65-F5344CB8AC3E}">
        <p14:creationId xmlns:p14="http://schemas.microsoft.com/office/powerpoint/2010/main" val="30707776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9011"/>
            <a:ext cx="8229600" cy="836764"/>
          </a:xfrm>
        </p:spPr>
        <p:txBody>
          <a:bodyPr>
            <a:normAutofit/>
          </a:bodyPr>
          <a:lstStyle/>
          <a:p>
            <a:r>
              <a:rPr lang="en-US" b="1" dirty="0">
                <a:solidFill>
                  <a:srgbClr val="FFFF00"/>
                </a:solidFill>
              </a:rPr>
              <a:t>Patents</a:t>
            </a:r>
          </a:p>
        </p:txBody>
      </p:sp>
      <p:sp>
        <p:nvSpPr>
          <p:cNvPr id="2" name="Content Placeholder 1"/>
          <p:cNvSpPr>
            <a:spLocks noGrp="1"/>
          </p:cNvSpPr>
          <p:nvPr>
            <p:ph idx="1"/>
          </p:nvPr>
        </p:nvSpPr>
        <p:spPr>
          <a:xfrm>
            <a:off x="457200" y="905774"/>
            <a:ext cx="8600536" cy="4994693"/>
          </a:xfrm>
        </p:spPr>
        <p:txBody>
          <a:bodyPr>
            <a:normAutofit/>
          </a:bodyPr>
          <a:lstStyle/>
          <a:p>
            <a:pPr marL="0" indent="0">
              <a:lnSpc>
                <a:spcPct val="100000"/>
              </a:lnSpc>
              <a:buNone/>
            </a:pPr>
            <a:r>
              <a:rPr lang="en-US" sz="2400" b="1" dirty="0">
                <a:solidFill>
                  <a:schemeClr val="bg1"/>
                </a:solidFill>
              </a:rPr>
              <a:t>Novelty</a:t>
            </a:r>
          </a:p>
          <a:p>
            <a:pPr>
              <a:lnSpc>
                <a:spcPct val="100000"/>
              </a:lnSpc>
            </a:pPr>
            <a:r>
              <a:rPr lang="en-US" sz="2400" dirty="0">
                <a:solidFill>
                  <a:schemeClr val="bg1"/>
                </a:solidFill>
              </a:rPr>
              <a:t>(2) </a:t>
            </a:r>
            <a:r>
              <a:rPr lang="en-US" sz="2400" dirty="0">
                <a:solidFill>
                  <a:srgbClr val="FF0000"/>
                </a:solidFill>
              </a:rPr>
              <a:t>Enablement</a:t>
            </a:r>
            <a:r>
              <a:rPr lang="en-US" sz="2400" dirty="0">
                <a:solidFill>
                  <a:schemeClr val="bg1"/>
                </a:solidFill>
              </a:rPr>
              <a:t> (see </a:t>
            </a:r>
            <a:r>
              <a:rPr lang="en-US" sz="2400" dirty="0" err="1">
                <a:solidFill>
                  <a:schemeClr val="bg1"/>
                </a:solidFill>
              </a:rPr>
              <a:t>paras</a:t>
            </a:r>
            <a:r>
              <a:rPr lang="en-US" sz="2400" dirty="0">
                <a:solidFill>
                  <a:schemeClr val="bg1"/>
                </a:solidFill>
              </a:rPr>
              <a:t>. 26-27, 37 in </a:t>
            </a:r>
            <a:r>
              <a:rPr lang="en-US" sz="2400" i="1" dirty="0" err="1">
                <a:solidFill>
                  <a:srgbClr val="00B0F0"/>
                </a:solidFill>
              </a:rPr>
              <a:t>Apotex</a:t>
            </a:r>
            <a:r>
              <a:rPr lang="en-US" sz="2400" dirty="0">
                <a:solidFill>
                  <a:schemeClr val="bg1"/>
                </a:solidFill>
              </a:rPr>
              <a:t>)</a:t>
            </a:r>
          </a:p>
          <a:p>
            <a:pPr lvl="1">
              <a:lnSpc>
                <a:spcPct val="100000"/>
              </a:lnSpc>
            </a:pPr>
            <a:r>
              <a:rPr lang="en-US" sz="2400" dirty="0">
                <a:solidFill>
                  <a:srgbClr val="FFFF00"/>
                </a:solidFill>
              </a:rPr>
              <a:t>Would the person skilled in the art have been able to perform the invention without undue burden</a:t>
            </a:r>
            <a:r>
              <a:rPr lang="en-US" sz="2400" dirty="0">
                <a:solidFill>
                  <a:srgbClr val="FF0000"/>
                </a:solidFill>
              </a:rPr>
              <a:t>? </a:t>
            </a:r>
          </a:p>
          <a:p>
            <a:pPr lvl="2">
              <a:lnSpc>
                <a:spcPct val="100000"/>
              </a:lnSpc>
            </a:pPr>
            <a:r>
              <a:rPr lang="en-US" sz="2400" dirty="0">
                <a:solidFill>
                  <a:schemeClr val="bg1"/>
                </a:solidFill>
              </a:rPr>
              <a:t>If inventive steps are required, the prior art will not be considered to be enabling</a:t>
            </a:r>
          </a:p>
          <a:p>
            <a:pPr lvl="2">
              <a:lnSpc>
                <a:spcPct val="100000"/>
              </a:lnSpc>
            </a:pPr>
            <a:r>
              <a:rPr lang="en-US" sz="2400" dirty="0">
                <a:solidFill>
                  <a:schemeClr val="bg1"/>
                </a:solidFill>
              </a:rPr>
              <a:t>Routine trials are acceptable</a:t>
            </a:r>
          </a:p>
          <a:p>
            <a:pPr lvl="2">
              <a:lnSpc>
                <a:spcPct val="100000"/>
              </a:lnSpc>
            </a:pPr>
            <a:r>
              <a:rPr lang="en-US" sz="2400" dirty="0">
                <a:solidFill>
                  <a:schemeClr val="bg1"/>
                </a:solidFill>
              </a:rPr>
              <a:t>The skilled person </a:t>
            </a:r>
            <a:r>
              <a:rPr lang="en-CA" sz="2400" dirty="0">
                <a:solidFill>
                  <a:schemeClr val="bg1"/>
                </a:solidFill>
              </a:rPr>
              <a:t>can use common general knowledge to supplement the information in the prior art or prior disclosed materials </a:t>
            </a:r>
          </a:p>
          <a:p>
            <a:pPr lvl="2">
              <a:lnSpc>
                <a:spcPct val="100000"/>
              </a:lnSpc>
            </a:pPr>
            <a:r>
              <a:rPr lang="en-US" sz="2400" dirty="0">
                <a:solidFill>
                  <a:schemeClr val="bg1"/>
                </a:solidFill>
              </a:rPr>
              <a:t>Obvious errors or omissions in prior art will not prevent enablement.</a:t>
            </a:r>
          </a:p>
        </p:txBody>
      </p:sp>
      <p:sp>
        <p:nvSpPr>
          <p:cNvPr id="4" name="Slide Number Placeholder 3"/>
          <p:cNvSpPr>
            <a:spLocks noGrp="1"/>
          </p:cNvSpPr>
          <p:nvPr>
            <p:ph type="sldNum" sz="quarter" idx="12"/>
          </p:nvPr>
        </p:nvSpPr>
        <p:spPr/>
        <p:txBody>
          <a:bodyPr/>
          <a:lstStyle/>
          <a:p>
            <a:fld id="{600857A6-B069-5747-8C2C-4237D03FF20B}" type="slidenum">
              <a:rPr lang="en-US" smtClean="0"/>
              <a:t>95</a:t>
            </a:fld>
            <a:endParaRPr lang="en-US"/>
          </a:p>
        </p:txBody>
      </p:sp>
    </p:spTree>
    <p:extLst>
      <p:ext uri="{BB962C8B-B14F-4D97-AF65-F5344CB8AC3E}">
        <p14:creationId xmlns:p14="http://schemas.microsoft.com/office/powerpoint/2010/main" val="3727159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413503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117600"/>
            <a:ext cx="8229600" cy="4608534"/>
          </a:xfrm>
        </p:spPr>
        <p:txBody>
          <a:bodyPr>
            <a:normAutofit/>
          </a:bodyPr>
          <a:lstStyle/>
          <a:p>
            <a:pPr marL="0" indent="0" algn="ctr">
              <a:buNone/>
            </a:pPr>
            <a:r>
              <a:rPr lang="en-US" sz="8800" dirty="0">
                <a:solidFill>
                  <a:srgbClr val="92D050"/>
                </a:solidFill>
              </a:rPr>
              <a:t>QUESTIONS</a:t>
            </a:r>
            <a:r>
              <a:rPr lang="en-US" sz="8800" dirty="0">
                <a:solidFill>
                  <a:srgbClr val="FF0000"/>
                </a:solidFill>
              </a:rPr>
              <a:t>?</a:t>
            </a:r>
          </a:p>
          <a:p>
            <a:pPr marL="0" indent="0" algn="ctr">
              <a:buNone/>
            </a:pPr>
            <a:r>
              <a:rPr lang="en-US" sz="8800" dirty="0">
                <a:solidFill>
                  <a:srgbClr val="FFFF00"/>
                </a:solidFill>
              </a:rPr>
              <a:t>THOUGHTS</a:t>
            </a:r>
            <a:r>
              <a:rPr lang="en-US" sz="8800" dirty="0">
                <a:solidFill>
                  <a:srgbClr val="FF0000"/>
                </a:solidFill>
              </a:rPr>
              <a:t>?</a:t>
            </a:r>
          </a:p>
          <a:p>
            <a:pPr marL="0" indent="0" algn="ctr">
              <a:buNone/>
            </a:pPr>
            <a:r>
              <a:rPr lang="en-US" sz="8800" dirty="0">
                <a:solidFill>
                  <a:srgbClr val="FFFFFF"/>
                </a:solidFill>
              </a:rPr>
              <a:t> DISCUSSION</a:t>
            </a:r>
            <a:r>
              <a:rPr lang="en-US" sz="8800" dirty="0">
                <a:solidFill>
                  <a:srgbClr val="FF0000"/>
                </a:solidFill>
              </a:rPr>
              <a:t>?</a:t>
            </a:r>
          </a:p>
        </p:txBody>
      </p:sp>
    </p:spTree>
    <p:extLst>
      <p:ext uri="{BB962C8B-B14F-4D97-AF65-F5344CB8AC3E}">
        <p14:creationId xmlns:p14="http://schemas.microsoft.com/office/powerpoint/2010/main" val="2237876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3868"/>
            <a:ext cx="8229600" cy="954589"/>
          </a:xfrm>
        </p:spPr>
        <p:txBody>
          <a:bodyPr/>
          <a:lstStyle/>
          <a:p>
            <a:r>
              <a:rPr lang="en-US" b="1" dirty="0">
                <a:solidFill>
                  <a:srgbClr val="FFFF00"/>
                </a:solidFill>
              </a:rPr>
              <a:t>Patents</a:t>
            </a:r>
          </a:p>
        </p:txBody>
      </p:sp>
      <p:sp>
        <p:nvSpPr>
          <p:cNvPr id="2" name="Content Placeholder 1"/>
          <p:cNvSpPr>
            <a:spLocks noGrp="1"/>
          </p:cNvSpPr>
          <p:nvPr>
            <p:ph idx="1"/>
          </p:nvPr>
        </p:nvSpPr>
        <p:spPr>
          <a:xfrm>
            <a:off x="457200" y="1275347"/>
            <a:ext cx="8229600" cy="4474196"/>
          </a:xfrm>
        </p:spPr>
        <p:txBody>
          <a:bodyPr>
            <a:normAutofit lnSpcReduction="10000"/>
          </a:bodyPr>
          <a:lstStyle/>
          <a:p>
            <a:pPr marL="0" indent="0">
              <a:lnSpc>
                <a:spcPct val="100000"/>
              </a:lnSpc>
              <a:buNone/>
            </a:pPr>
            <a:r>
              <a:rPr lang="en-US" sz="3200" b="1" dirty="0">
                <a:solidFill>
                  <a:srgbClr val="FFFF00"/>
                </a:solidFill>
              </a:rPr>
              <a:t>Double patenting</a:t>
            </a:r>
            <a:r>
              <a:rPr lang="en-US" sz="3200" b="1" dirty="0">
                <a:solidFill>
                  <a:srgbClr val="FF0000"/>
                </a:solidFill>
              </a:rPr>
              <a:t>/</a:t>
            </a:r>
            <a:r>
              <a:rPr lang="en-US" sz="3200" b="1" dirty="0" err="1">
                <a:solidFill>
                  <a:srgbClr val="92D050"/>
                </a:solidFill>
              </a:rPr>
              <a:t>evergreening</a:t>
            </a:r>
            <a:endParaRPr lang="en-US" sz="3200" b="1" dirty="0">
              <a:solidFill>
                <a:srgbClr val="92D050"/>
              </a:solidFill>
            </a:endParaRPr>
          </a:p>
          <a:p>
            <a:pPr>
              <a:lnSpc>
                <a:spcPct val="100000"/>
              </a:lnSpc>
            </a:pPr>
            <a:r>
              <a:rPr lang="en-US" sz="3200" i="1" dirty="0">
                <a:solidFill>
                  <a:schemeClr val="bg1"/>
                </a:solidFill>
              </a:rPr>
              <a:t>[63] …  The </a:t>
            </a:r>
            <a:r>
              <a:rPr lang="en-US" sz="3200" i="1" dirty="0">
                <a:solidFill>
                  <a:srgbClr val="FFFF00"/>
                </a:solidFill>
              </a:rPr>
              <a:t>inventor is only entitled to “a” patent for each invention</a:t>
            </a:r>
            <a:r>
              <a:rPr lang="en-US" sz="3200" i="1" dirty="0">
                <a:solidFill>
                  <a:schemeClr val="bg1"/>
                </a:solidFill>
              </a:rPr>
              <a:t>: Patent Act , s. 36(1). </a:t>
            </a:r>
            <a:r>
              <a:rPr lang="en-US" sz="3200" i="1" dirty="0">
                <a:solidFill>
                  <a:srgbClr val="FFFF00"/>
                </a:solidFill>
              </a:rPr>
              <a:t>If a subsequent patent issues with identical claims, there is an improper extension of the monopoly </a:t>
            </a:r>
            <a:r>
              <a:rPr lang="en-US" sz="3200" i="1" dirty="0">
                <a:solidFill>
                  <a:schemeClr val="bg1"/>
                </a:solidFill>
              </a:rPr>
              <a:t>(Binnie J., </a:t>
            </a:r>
            <a:r>
              <a:rPr lang="en-US" sz="3200" i="1" u="sng" dirty="0">
                <a:solidFill>
                  <a:schemeClr val="bg1"/>
                </a:solidFill>
              </a:rPr>
              <a:t>Whirlpool Corp.</a:t>
            </a:r>
            <a:r>
              <a:rPr lang="en-US" sz="3200" i="1" dirty="0">
                <a:solidFill>
                  <a:schemeClr val="bg1"/>
                </a:solidFill>
              </a:rPr>
              <a:t>, SCC, 2000)</a:t>
            </a:r>
          </a:p>
          <a:p>
            <a:pPr>
              <a:lnSpc>
                <a:spcPct val="100000"/>
              </a:lnSpc>
            </a:pPr>
            <a:r>
              <a:rPr lang="en-US" sz="3200" dirty="0">
                <a:solidFill>
                  <a:srgbClr val="FFFF00"/>
                </a:solidFill>
              </a:rPr>
              <a:t>Look only at the claims (</a:t>
            </a:r>
            <a:r>
              <a:rPr lang="en-US" sz="3200" dirty="0">
                <a:solidFill>
                  <a:schemeClr val="bg1"/>
                </a:solidFill>
              </a:rPr>
              <a:t>not the disclosure</a:t>
            </a:r>
            <a:r>
              <a:rPr lang="en-US" sz="3200" dirty="0">
                <a:solidFill>
                  <a:srgbClr val="FFFF00"/>
                </a:solidFill>
              </a:rPr>
              <a:t>)</a:t>
            </a:r>
            <a:r>
              <a:rPr lang="en-US" sz="3200" dirty="0">
                <a:solidFill>
                  <a:schemeClr val="bg1"/>
                </a:solidFill>
              </a:rPr>
              <a:t>, as it is the claims that define the monopoly</a:t>
            </a:r>
          </a:p>
        </p:txBody>
      </p:sp>
      <p:sp>
        <p:nvSpPr>
          <p:cNvPr id="4" name="Slide Number Placeholder 3"/>
          <p:cNvSpPr>
            <a:spLocks noGrp="1"/>
          </p:cNvSpPr>
          <p:nvPr>
            <p:ph type="sldNum" sz="quarter" idx="12"/>
          </p:nvPr>
        </p:nvSpPr>
        <p:spPr/>
        <p:txBody>
          <a:bodyPr/>
          <a:lstStyle/>
          <a:p>
            <a:fld id="{600857A6-B069-5747-8C2C-4237D03FF20B}" type="slidenum">
              <a:rPr lang="en-US" smtClean="0"/>
              <a:t>98</a:t>
            </a:fld>
            <a:endParaRPr lang="en-US"/>
          </a:p>
        </p:txBody>
      </p:sp>
    </p:spTree>
    <p:extLst>
      <p:ext uri="{BB962C8B-B14F-4D97-AF65-F5344CB8AC3E}">
        <p14:creationId xmlns:p14="http://schemas.microsoft.com/office/powerpoint/2010/main" val="2045834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2109"/>
            <a:ext cx="8229600" cy="1143000"/>
          </a:xfrm>
        </p:spPr>
        <p:txBody>
          <a:bodyPr/>
          <a:lstStyle/>
          <a:p>
            <a:r>
              <a:rPr lang="en-US" b="1" dirty="0">
                <a:solidFill>
                  <a:srgbClr val="FFFF00"/>
                </a:solidFill>
              </a:rPr>
              <a:t>Patents</a:t>
            </a:r>
          </a:p>
        </p:txBody>
      </p:sp>
      <p:sp>
        <p:nvSpPr>
          <p:cNvPr id="2" name="Content Placeholder 1"/>
          <p:cNvSpPr>
            <a:spLocks noGrp="1"/>
          </p:cNvSpPr>
          <p:nvPr>
            <p:ph idx="1"/>
          </p:nvPr>
        </p:nvSpPr>
        <p:spPr/>
        <p:txBody>
          <a:bodyPr>
            <a:normAutofit/>
          </a:bodyPr>
          <a:lstStyle/>
          <a:p>
            <a:pPr marL="0" indent="0">
              <a:lnSpc>
                <a:spcPct val="100000"/>
              </a:lnSpc>
              <a:buNone/>
            </a:pPr>
            <a:r>
              <a:rPr lang="en-US" sz="3200" b="1" dirty="0">
                <a:solidFill>
                  <a:srgbClr val="FFFF00"/>
                </a:solidFill>
              </a:rPr>
              <a:t>Double patenting</a:t>
            </a:r>
            <a:r>
              <a:rPr lang="en-US" sz="3200" b="1" dirty="0">
                <a:solidFill>
                  <a:srgbClr val="FF0000"/>
                </a:solidFill>
              </a:rPr>
              <a:t>/</a:t>
            </a:r>
            <a:r>
              <a:rPr lang="en-US" sz="3200" b="1" dirty="0" err="1">
                <a:solidFill>
                  <a:srgbClr val="92D050"/>
                </a:solidFill>
              </a:rPr>
              <a:t>evergreening</a:t>
            </a:r>
            <a:endParaRPr lang="en-US" sz="3200" b="1" dirty="0">
              <a:solidFill>
                <a:srgbClr val="92D050"/>
              </a:solidFill>
            </a:endParaRPr>
          </a:p>
          <a:p>
            <a:pPr>
              <a:lnSpc>
                <a:spcPct val="100000"/>
              </a:lnSpc>
            </a:pPr>
            <a:r>
              <a:rPr lang="en-US" sz="3200" dirty="0">
                <a:solidFill>
                  <a:schemeClr val="bg1"/>
                </a:solidFill>
              </a:rPr>
              <a:t>Same invention double patenting</a:t>
            </a:r>
          </a:p>
          <a:p>
            <a:pPr lvl="1">
              <a:lnSpc>
                <a:spcPct val="100000"/>
              </a:lnSpc>
              <a:buFont typeface="Courier New" panose="02070309020205020404" pitchFamily="49" charset="0"/>
              <a:buChar char="o"/>
            </a:pPr>
            <a:r>
              <a:rPr lang="en-US" sz="3200" dirty="0">
                <a:solidFill>
                  <a:schemeClr val="bg1"/>
                </a:solidFill>
              </a:rPr>
              <a:t>Identical or coterminous claims</a:t>
            </a:r>
          </a:p>
          <a:p>
            <a:pPr>
              <a:lnSpc>
                <a:spcPct val="100000"/>
              </a:lnSpc>
            </a:pPr>
            <a:r>
              <a:rPr lang="en-US" sz="3200" dirty="0">
                <a:solidFill>
                  <a:schemeClr val="bg1"/>
                </a:solidFill>
              </a:rPr>
              <a:t>Obviousness double patenting</a:t>
            </a:r>
          </a:p>
          <a:p>
            <a:pPr lvl="1">
              <a:lnSpc>
                <a:spcPct val="100000"/>
              </a:lnSpc>
              <a:buFont typeface="Courier New" panose="02070309020205020404" pitchFamily="49" charset="0"/>
              <a:buChar char="o"/>
            </a:pPr>
            <a:r>
              <a:rPr lang="en-US" sz="3200" dirty="0">
                <a:solidFill>
                  <a:schemeClr val="bg1"/>
                </a:solidFill>
              </a:rPr>
              <a:t>Prohibits the issuance of a second patent with claims that are not “</a:t>
            </a:r>
            <a:r>
              <a:rPr lang="en-US" sz="3200" dirty="0" err="1">
                <a:solidFill>
                  <a:schemeClr val="bg1"/>
                </a:solidFill>
              </a:rPr>
              <a:t>patentably</a:t>
            </a:r>
            <a:r>
              <a:rPr lang="en-US" sz="3200" dirty="0">
                <a:solidFill>
                  <a:schemeClr val="bg1"/>
                </a:solidFill>
              </a:rPr>
              <a:t> distinct” from those of the earlier patent. </a:t>
            </a:r>
          </a:p>
        </p:txBody>
      </p:sp>
      <p:sp>
        <p:nvSpPr>
          <p:cNvPr id="4" name="Slide Number Placeholder 3"/>
          <p:cNvSpPr>
            <a:spLocks noGrp="1"/>
          </p:cNvSpPr>
          <p:nvPr>
            <p:ph type="sldNum" sz="quarter" idx="12"/>
          </p:nvPr>
        </p:nvSpPr>
        <p:spPr/>
        <p:txBody>
          <a:bodyPr/>
          <a:lstStyle/>
          <a:p>
            <a:fld id="{600857A6-B069-5747-8C2C-4237D03FF20B}" type="slidenum">
              <a:rPr lang="en-US" smtClean="0"/>
              <a:t>99</a:t>
            </a:fld>
            <a:endParaRPr lang="en-US"/>
          </a:p>
        </p:txBody>
      </p:sp>
    </p:spTree>
    <p:extLst>
      <p:ext uri="{BB962C8B-B14F-4D97-AF65-F5344CB8AC3E}">
        <p14:creationId xmlns:p14="http://schemas.microsoft.com/office/powerpoint/2010/main" val="460961527"/>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11824</TotalTime>
  <Words>5525</Words>
  <Application>Microsoft Macintosh PowerPoint</Application>
  <PresentationFormat>On-screen Show (4:3)</PresentationFormat>
  <Paragraphs>571</Paragraphs>
  <Slides>132</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132</vt:i4>
      </vt:variant>
    </vt:vector>
  </HeadingPairs>
  <TitlesOfParts>
    <vt:vector size="141" baseType="lpstr">
      <vt:lpstr>American Typewriter</vt:lpstr>
      <vt:lpstr>Apple Chancery</vt:lpstr>
      <vt:lpstr>Arial</vt:lpstr>
      <vt:lpstr>Calibri</vt:lpstr>
      <vt:lpstr>Courier New</vt:lpstr>
      <vt:lpstr>Klavika</vt:lpstr>
      <vt:lpstr>P22 Typewriter</vt:lpstr>
      <vt:lpstr>Wingdings</vt:lpstr>
      <vt:lpstr>CDM_PPT_Template </vt:lpstr>
      <vt:lpstr>  </vt:lpstr>
      <vt:lpstr>Permission to Record?</vt:lpstr>
      <vt:lpstr>The draft slides</vt:lpstr>
      <vt:lpstr>PowerPoint Presentation</vt:lpstr>
      <vt:lpstr>Course Website </vt:lpstr>
      <vt:lpstr> For full privileges on the website  </vt:lpstr>
      <vt:lpstr>Methodology Prioritized</vt:lpstr>
      <vt:lpstr>Presentations (20%)</vt:lpstr>
      <vt:lpstr>Presentations (from Syllabus)</vt:lpstr>
      <vt:lpstr>Presentations</vt:lpstr>
      <vt:lpstr>Office “Hours”: Ideally Fridays before or  after class but am flexible…</vt:lpstr>
      <vt:lpstr>PowerPoint Presentation</vt:lpstr>
      <vt:lpstr>I broke the internet? [not exactly]</vt:lpstr>
      <vt:lpstr>Last years audio-slides on UBC Canvas</vt:lpstr>
      <vt:lpstr>Coming Soon</vt:lpstr>
      <vt:lpstr>What should be last day for course website contributions for participation?</vt:lpstr>
      <vt:lpstr>PowerPoint Presentation</vt:lpstr>
      <vt:lpstr>Guest Speakers</vt:lpstr>
      <vt:lpstr>Recording a Video Interview re A.I. &amp; I.P.  No Friday April 2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Patents</vt:lpstr>
      <vt:lpstr>Re-capping </vt:lpstr>
      <vt:lpstr>Patents</vt:lpstr>
      <vt:lpstr>Patents</vt:lpstr>
      <vt:lpstr>Patents</vt:lpstr>
      <vt:lpstr>Patents</vt:lpstr>
      <vt:lpstr>Patents</vt:lpstr>
      <vt:lpstr>Continuing with our show…</vt:lpstr>
      <vt:lpstr>The Business Context: perceptions of value</vt:lpstr>
      <vt:lpstr>Trolls</vt:lpstr>
      <vt:lpstr>Patents</vt:lpstr>
      <vt:lpstr>Patents</vt:lpstr>
      <vt:lpstr>My comments on majority decision in Harvard College  (have edited out regrettably inappropriate comments)</vt:lpstr>
      <vt:lpstr>Patents</vt:lpstr>
      <vt:lpstr>Patents</vt:lpstr>
      <vt:lpstr>Patents</vt:lpstr>
      <vt:lpstr>PowerPoint Presentation</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Pause</vt:lpstr>
      <vt:lpstr>PowerPoint Presentation</vt:lpstr>
      <vt:lpstr>Patent Requirements</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Pause</vt:lpstr>
      <vt:lpstr>PowerPoint Presentation</vt:lpstr>
      <vt:lpstr>Patents</vt:lpstr>
      <vt:lpstr>Patents</vt:lpstr>
      <vt:lpstr> Patents: Doublepatenting/evergreening </vt:lpstr>
      <vt:lpstr>Patents</vt:lpstr>
      <vt:lpstr>A “Prior Art” story</vt:lpstr>
      <vt:lpstr>Chronology</vt:lpstr>
      <vt:lpstr>Court decided…</vt:lpstr>
      <vt:lpstr>But…OOPS!</vt:lpstr>
      <vt:lpstr>   Result: Creation of a meaningless     Computer  Game/TV Console Divide</vt:lpstr>
      <vt:lpstr>Pause</vt:lpstr>
      <vt:lpstr>PowerPoint Presentation</vt:lpstr>
      <vt:lpstr>Patents</vt:lpstr>
      <vt:lpstr>Patents</vt:lpstr>
      <vt:lpstr>Patents</vt:lpstr>
      <vt:lpstr>Patents</vt:lpstr>
      <vt:lpstr>Patents</vt:lpstr>
      <vt:lpstr>Patents</vt:lpstr>
      <vt:lpstr>Patents</vt:lpstr>
      <vt:lpstr>Patents</vt:lpstr>
      <vt:lpstr>Patents</vt:lpstr>
      <vt:lpstr>Patents</vt:lpstr>
      <vt:lpstr>Patents</vt:lpstr>
      <vt:lpstr>Patents</vt:lpstr>
      <vt:lpstr>PowerPoint Presentation</vt:lpstr>
      <vt:lpstr>PowerPoint Presentation</vt:lpstr>
      <vt:lpstr>PowerPoint Presentation</vt:lpstr>
      <vt:lpstr>Patents</vt:lpstr>
      <vt:lpstr>Patents</vt:lpstr>
      <vt:lpstr>Patents</vt:lpstr>
      <vt:lpstr> A MATTER OF PERSPECTIVE</vt:lpstr>
      <vt:lpstr>Conclusion</vt:lpstr>
      <vt:lpstr>PowerPoint Presentation</vt:lpstr>
      <vt:lpstr>  Always include a cat picture</vt:lpstr>
      <vt:lpstr>PowerPoint Presentation</vt:lpstr>
      <vt:lpstr>PowerPoint Presentation</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1113</cp:revision>
  <cp:lastPrinted>2013-12-30T23:16:45Z</cp:lastPrinted>
  <dcterms:created xsi:type="dcterms:W3CDTF">2013-02-08T08:35:59Z</dcterms:created>
  <dcterms:modified xsi:type="dcterms:W3CDTF">2021-03-23T04:24:52Z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8168771</vt:lpwstr>
  </property>
  <property fmtid="{D5CDD505-2E9C-101B-9397-08002B2CF9AE}" name="NXPowerLiteSettings" pid="3">
    <vt:lpwstr>C700052003A000</vt:lpwstr>
  </property>
  <property fmtid="{D5CDD505-2E9C-101B-9397-08002B2CF9AE}" name="NXPowerLiteVersion" pid="4">
    <vt:lpwstr>D8.0.8</vt:lpwstr>
  </property>
</Properties>
</file>