
<file path=[Content_Types].xml><?xml version="1.0" encoding="utf-8"?>
<Types xmlns="http://schemas.openxmlformats.org/package/2006/content-types">
  <Default ContentType="image/x-emf" Extension="emf"/>
  <Default ContentType="image/jpeg" Extension="jpeg"/>
  <Default ContentType="image/jpeg" Extension="JPG"/>
  <Default ContentType="audio/mp4" Extension="m4a"/>
  <Default ContentType="image/png" Extension="png"/>
  <Default ContentType="application/vnd.openxmlformats-package.relationships+xml" Extension="rels"/>
  <Default ContentType="image/tiff" Extension="tiff"/>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slide+xml" PartName="/ppt/slides/slide60.xml"/>
  <Override ContentType="application/vnd.openxmlformats-officedocument.presentationml.slide+xml" PartName="/ppt/slides/slide61.xml"/>
  <Override ContentType="application/vnd.openxmlformats-officedocument.presentationml.slide+xml" PartName="/ppt/slides/slide62.xml"/>
  <Override ContentType="application/vnd.openxmlformats-officedocument.presentationml.slide+xml" PartName="/ppt/slides/slide63.xml"/>
  <Override ContentType="application/vnd.openxmlformats-officedocument.presentationml.slide+xml" PartName="/ppt/slides/slide64.xml"/>
  <Override ContentType="application/vnd.openxmlformats-officedocument.presentationml.slide+xml" PartName="/ppt/slides/slide65.xml"/>
  <Override ContentType="application/vnd.openxmlformats-officedocument.presentationml.slide+xml" PartName="/ppt/slides/slide66.xml"/>
  <Override ContentType="application/vnd.openxmlformats-officedocument.presentationml.slide+xml" PartName="/ppt/slides/slide67.xml"/>
  <Override ContentType="application/vnd.openxmlformats-officedocument.presentationml.slide+xml" PartName="/ppt/slides/slide68.xml"/>
  <Override ContentType="application/vnd.openxmlformats-officedocument.presentationml.slide+xml" PartName="/ppt/slides/slide69.xml"/>
  <Override ContentType="application/vnd.openxmlformats-officedocument.presentationml.slide+xml" PartName="/ppt/slides/slide70.xml"/>
  <Override ContentType="application/vnd.openxmlformats-officedocument.presentationml.slide+xml" PartName="/ppt/slides/slide71.xml"/>
  <Override ContentType="application/vnd.openxmlformats-officedocument.presentationml.slide+xml" PartName="/ppt/slides/slide72.xml"/>
  <Override ContentType="application/vnd.openxmlformats-officedocument.presentationml.slide+xml" PartName="/ppt/slides/slide73.xml"/>
  <Override ContentType="application/vnd.openxmlformats-officedocument.presentationml.slide+xml" PartName="/ppt/slides/slide74.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77.xml"/>
  <Override ContentType="application/vnd.openxmlformats-officedocument.presentationml.slide+xml" PartName="/ppt/slides/slide78.xml"/>
  <Override ContentType="application/vnd.openxmlformats-officedocument.presentationml.slide+xml" PartName="/ppt/slides/slide79.xml"/>
  <Override ContentType="application/vnd.openxmlformats-officedocument.presentationml.slide+xml" PartName="/ppt/slides/slide80.xml"/>
  <Override ContentType="application/vnd.openxmlformats-officedocument.presentationml.slide+xml" PartName="/ppt/slides/slide81.xml"/>
  <Override ContentType="application/vnd.openxmlformats-officedocument.presentationml.slide+xml" PartName="/ppt/slides/slide82.xml"/>
  <Override ContentType="application/vnd.openxmlformats-officedocument.presentationml.slide+xml" PartName="/ppt/slides/slide83.xml"/>
  <Override ContentType="application/vnd.openxmlformats-officedocument.presentationml.slide+xml" PartName="/ppt/slides/slide84.xml"/>
  <Override ContentType="application/vnd.openxmlformats-officedocument.presentationml.slide+xml" PartName="/ppt/slides/slide85.xml"/>
  <Override ContentType="application/vnd.openxmlformats-officedocument.presentationml.slide+xml" PartName="/ppt/slides/slide86.xml"/>
  <Override ContentType="application/vnd.openxmlformats-officedocument.presentationml.slide+xml" PartName="/ppt/slides/slide87.xml"/>
  <Override ContentType="application/vnd.openxmlformats-officedocument.presentationml.slide+xml" PartName="/ppt/slides/slide88.xml"/>
  <Override ContentType="application/vnd.openxmlformats-officedocument.presentationml.slide+xml" PartName="/ppt/slides/slide89.xml"/>
  <Override ContentType="application/vnd.openxmlformats-officedocument.presentationml.slide+xml" PartName="/ppt/slides/slide90.xml"/>
  <Override ContentType="application/vnd.openxmlformats-officedocument.presentationml.slide+xml" PartName="/ppt/slides/slide91.xml"/>
  <Override ContentType="application/vnd.openxmlformats-officedocument.presentationml.slide+xml" PartName="/ppt/slides/slide92.xml"/>
  <Override ContentType="application/vnd.openxmlformats-officedocument.presentationml.slide+xml" PartName="/ppt/slides/slide93.xml"/>
  <Override ContentType="application/vnd.openxmlformats-officedocument.presentationml.slide+xml" PartName="/ppt/slides/slide94.xml"/>
  <Override ContentType="application/vnd.openxmlformats-officedocument.presentationml.slide+xml" PartName="/ppt/slides/slide95.xml"/>
  <Override ContentType="application/vnd.openxmlformats-officedocument.presentationml.slide+xml" PartName="/ppt/slides/slide96.xml"/>
  <Override ContentType="application/vnd.openxmlformats-officedocument.presentationml.slide+xml" PartName="/ppt/slides/slide97.xml"/>
  <Override ContentType="application/vnd.openxmlformats-officedocument.presentationml.slide+xml" PartName="/ppt/slides/slide98.xml"/>
  <Override ContentType="application/vnd.openxmlformats-officedocument.presentationml.slide+xml" PartName="/ppt/slides/slide99.xml"/>
  <Override ContentType="application/vnd.openxmlformats-officedocument.presentationml.slide+xml" PartName="/ppt/slides/slide100.xml"/>
  <Override ContentType="application/vnd.openxmlformats-officedocument.presentationml.slide+xml" PartName="/ppt/slides/slide101.xml"/>
  <Override ContentType="application/vnd.openxmlformats-officedocument.presentationml.slide+xml" PartName="/ppt/slides/slide102.xml"/>
  <Override ContentType="application/vnd.openxmlformats-officedocument.presentationml.slide+xml" PartName="/ppt/slides/slide103.xml"/>
  <Override ContentType="application/vnd.openxmlformats-officedocument.presentationml.slide+xml" PartName="/ppt/slides/slide104.xml"/>
  <Override ContentType="application/vnd.openxmlformats-officedocument.presentationml.slide+xml" PartName="/ppt/slides/slide105.xml"/>
  <Override ContentType="application/vnd.openxmlformats-officedocument.presentationml.slide+xml" PartName="/ppt/slides/slide106.xml"/>
  <Override ContentType="application/vnd.openxmlformats-officedocument.presentationml.slide+xml" PartName="/ppt/slides/slide107.xml"/>
  <Override ContentType="application/vnd.openxmlformats-officedocument.presentationml.slide+xml" PartName="/ppt/slides/slide108.xml"/>
  <Override ContentType="application/vnd.openxmlformats-officedocument.presentationml.slide+xml" PartName="/ppt/slides/slide109.xml"/>
  <Override ContentType="application/vnd.openxmlformats-officedocument.presentationml.slide+xml" PartName="/ppt/slides/slide110.xml"/>
  <Override ContentType="application/vnd.openxmlformats-officedocument.presentationml.slide+xml" PartName="/ppt/slides/slide111.xml"/>
  <Override ContentType="application/vnd.openxmlformats-officedocument.presentationml.slide+xml" PartName="/ppt/slides/slide112.xml"/>
  <Override ContentType="application/vnd.openxmlformats-officedocument.presentationml.slide+xml" PartName="/ppt/slides/slide113.xml"/>
  <Override ContentType="application/vnd.openxmlformats-officedocument.presentationml.slide+xml" PartName="/ppt/slides/slide114.xml"/>
  <Override ContentType="application/vnd.openxmlformats-officedocument.presentationml.slide+xml" PartName="/ppt/slides/slide115.xml"/>
  <Override ContentType="application/vnd.openxmlformats-officedocument.presentationml.slide+xml" PartName="/ppt/slides/slide116.xml"/>
  <Override ContentType="application/vnd.openxmlformats-officedocument.presentationml.slide+xml" PartName="/ppt/slides/slide117.xml"/>
  <Override ContentType="application/vnd.openxmlformats-officedocument.presentationml.slide+xml" PartName="/ppt/slides/slide118.xml"/>
  <Override ContentType="application/vnd.openxmlformats-officedocument.presentationml.slide+xml" PartName="/ppt/slides/slide119.xml"/>
  <Override ContentType="application/vnd.openxmlformats-officedocument.presentationml.slide+xml" PartName="/ppt/slides/slide120.xml"/>
  <Override ContentType="application/vnd.openxmlformats-officedocument.presentationml.slide+xml" PartName="/ppt/slides/slide121.xml"/>
  <Override ContentType="application/vnd.openxmlformats-officedocument.presentationml.slide+xml" PartName="/ppt/slides/slide122.xml"/>
  <Override ContentType="application/vnd.openxmlformats-officedocument.presentationml.slide+xml" PartName="/ppt/slides/slide123.xml"/>
  <Override ContentType="application/vnd.openxmlformats-officedocument.presentationml.slide+xml" PartName="/ppt/slides/slide124.xml"/>
  <Override ContentType="application/vnd.openxmlformats-officedocument.presentationml.slide+xml" PartName="/ppt/slides/slide125.xml"/>
  <Override ContentType="application/vnd.openxmlformats-officedocument.presentationml.slide+xml" PartName="/ppt/slides/slide126.xml"/>
  <Override ContentType="application/vnd.openxmlformats-officedocument.presentationml.slide+xml" PartName="/ppt/slides/slide127.xml"/>
  <Override ContentType="application/vnd.openxmlformats-officedocument.presentationml.slide+xml" PartName="/ppt/slides/slide128.xml"/>
  <Override ContentType="application/vnd.openxmlformats-officedocument.presentationml.slide+xml" PartName="/ppt/slides/slide129.xml"/>
  <Override ContentType="application/vnd.openxmlformats-officedocument.presentationml.slide+xml" PartName="/ppt/slides/slide130.xml"/>
  <Override ContentType="application/vnd.openxmlformats-officedocument.presentationml.slide+xml" PartName="/ppt/slides/slide131.xml"/>
  <Override ContentType="application/vnd.openxmlformats-officedocument.presentationml.slide+xml" PartName="/ppt/slides/slide132.xml"/>
  <Override ContentType="application/vnd.openxmlformats-officedocument.presentationml.slide+xml" PartName="/ppt/slides/slide133.xml"/>
  <Override ContentType="application/vnd.openxmlformats-officedocument.presentationml.slide+xml" PartName="/ppt/slides/slide134.xml"/>
  <Override ContentType="application/vnd.openxmlformats-officedocument.presentationml.slide+xml" PartName="/ppt/slides/slide135.xml"/>
  <Override ContentType="application/vnd.openxmlformats-officedocument.presentationml.slide+xml" PartName="/ppt/slides/slide136.xml"/>
  <Override ContentType="application/vnd.openxmlformats-officedocument.presentationml.slide+xml" PartName="/ppt/slides/slide137.xml"/>
  <Override ContentType="application/vnd.openxmlformats-officedocument.presentationml.slide+xml" PartName="/ppt/slides/slide138.xml"/>
  <Override ContentType="application/vnd.openxmlformats-officedocument.presentationml.slide+xml" PartName="/ppt/slides/slide139.xml"/>
  <Override ContentType="application/vnd.openxmlformats-officedocument.presentationml.slide+xml" PartName="/ppt/slides/slide140.xml"/>
  <Override ContentType="application/vnd.openxmlformats-officedocument.presentationml.slide+xml" PartName="/ppt/slides/slide141.xml"/>
  <Override ContentType="application/vnd.openxmlformats-officedocument.presentationml.slide+xml" PartName="/ppt/slides/slide142.xml"/>
  <Override ContentType="application/vnd.openxmlformats-officedocument.presentationml.slide+xml" PartName="/ppt/slides/slide143.xml"/>
  <Override ContentType="application/vnd.openxmlformats-officedocument.presentationml.slide+xml" PartName="/ppt/slides/slide144.xml"/>
  <Override ContentType="application/vnd.openxmlformats-officedocument.presentationml.slide+xml" PartName="/ppt/slides/slide145.xml"/>
  <Override ContentType="application/vnd.openxmlformats-officedocument.presentationml.slide+xml" PartName="/ppt/slides/slide146.xml"/>
  <Override ContentType="application/vnd.openxmlformats-officedocument.presentationml.slide+xml" PartName="/ppt/slides/slide147.xml"/>
  <Override ContentType="application/vnd.openxmlformats-officedocument.presentationml.slide+xml" PartName="/ppt/slides/slide148.xml"/>
  <Override ContentType="application/vnd.openxmlformats-officedocument.presentationml.slide+xml" PartName="/ppt/slides/slide149.xml"/>
  <Override ContentType="application/vnd.openxmlformats-officedocument.presentationml.slide+xml" PartName="/ppt/slides/slide150.xml"/>
  <Override ContentType="application/vnd.openxmlformats-officedocument.presentationml.slide+xml" PartName="/ppt/slides/slide151.xml"/>
  <Override ContentType="application/vnd.openxmlformats-officedocument.presentationml.slide+xml" PartName="/ppt/slides/slide152.xml"/>
  <Override ContentType="application/vnd.openxmlformats-officedocument.presentationml.slide+xml" PartName="/ppt/slides/slide153.xml"/>
  <Override ContentType="application/vnd.openxmlformats-officedocument.presentationml.slide+xml" PartName="/ppt/slides/slide154.xml"/>
  <Override ContentType="application/vnd.openxmlformats-officedocument.presentationml.slide+xml" PartName="/ppt/slides/slide155.xml"/>
  <Override ContentType="application/vnd.openxmlformats-officedocument.presentationml.slide+xml" PartName="/ppt/slides/slide156.xml"/>
  <Override ContentType="application/vnd.openxmlformats-officedocument.presentationml.slide+xml" PartName="/ppt/slides/slide157.xml"/>
  <Override ContentType="application/vnd.openxmlformats-officedocument.presentationml.slide+xml" PartName="/ppt/slides/slide158.xml"/>
  <Override ContentType="application/vnd.openxmlformats-officedocument.presentationml.slide+xml" PartName="/ppt/slides/slide159.xml"/>
  <Override ContentType="application/vnd.openxmlformats-officedocument.presentationml.slide+xml" PartName="/ppt/slides/slide160.xml"/>
  <Override ContentType="application/vnd.openxmlformats-officedocument.presentationml.slide+xml" PartName="/ppt/slides/slide161.xml"/>
  <Override ContentType="application/vnd.openxmlformats-officedocument.presentationml.slide+xml" PartName="/ppt/slides/slide162.xml"/>
  <Override ContentType="application/vnd.openxmlformats-officedocument.presentationml.slide+xml" PartName="/ppt/slides/slide163.xml"/>
  <Override ContentType="application/vnd.openxmlformats-officedocument.presentationml.slide+xml" PartName="/ppt/slides/slide164.xml"/>
  <Override ContentType="application/vnd.openxmlformats-officedocument.presentationml.slide+xml" PartName="/ppt/slides/slide165.xml"/>
  <Override ContentType="application/vnd.openxmlformats-officedocument.presentationml.slide+xml" PartName="/ppt/slides/slide166.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theme+xml" PartName="/ppt/theme/theme2.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inkml+xml" PartName="/ppt/ink/ink1.xml"/>
  <Override ContentType="application/inkml+xml" PartName="/ppt/ink/ink2.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openxmlformats-officedocument.presentationml.notesSlide+xml" PartName="/ppt/notesSlides/notesSlide56.xml"/>
  <Override ContentType="application/vnd.openxmlformats-officedocument.presentationml.notesSlide+xml" PartName="/ppt/notesSlides/notesSlide57.xml"/>
  <Override ContentType="application/vnd.openxmlformats-officedocument.presentationml.notesSlide+xml" PartName="/ppt/notesSlides/notesSlide58.xml"/>
  <Override ContentType="application/vnd.openxmlformats-officedocument.presentationml.notesSlide+xml" PartName="/ppt/notesSlides/notesSlide59.xml"/>
  <Override ContentType="application/vnd.openxmlformats-officedocument.presentationml.notesSlide+xml" PartName="/ppt/notesSlides/notesSlide60.xml"/>
  <Override ContentType="application/vnd.openxmlformats-officedocument.presentationml.notesSlide+xml" PartName="/ppt/notesSlides/notesSlide61.xml"/>
  <Override ContentType="application/vnd.openxmlformats-officedocument.presentationml.notesSlide+xml" PartName="/ppt/notesSlides/notesSlide62.xml"/>
  <Override ContentType="application/vnd.openxmlformats-officedocument.presentationml.notesSlide+xml" PartName="/ppt/notesSlides/notesSlide63.xml"/>
  <Override ContentType="application/vnd.openxmlformats-officedocument.presentationml.notesSlide+xml" PartName="/ppt/notesSlides/notesSlide64.xml"/>
  <Override ContentType="application/vnd.openxmlformats-officedocument.presentationml.notesSlide+xml" PartName="/ppt/notesSlides/notesSlide65.xml"/>
  <Override ContentType="application/vnd.openxmlformats-officedocument.presentationml.notesSlide+xml" PartName="/ppt/notesSlides/notesSlide66.xml"/>
  <Override ContentType="application/vnd.openxmlformats-officedocument.presentationml.notesSlide+xml" PartName="/ppt/notesSlides/notesSlide67.xml"/>
  <Override ContentType="application/vnd.openxmlformats-officedocument.presentationml.notesSlide+xml" PartName="/ppt/notesSlides/notesSlide68.xml"/>
  <Override ContentType="application/vnd.openxmlformats-officedocument.presentationml.notesSlide+xml" PartName="/ppt/notesSlides/notesSlide69.xml"/>
  <Override ContentType="application/vnd.openxmlformats-officedocument.presentationml.notesSlide+xml" PartName="/ppt/notesSlides/notesSlide70.xml"/>
  <Override ContentType="application/vnd.openxmlformats-officedocument.presentationml.notesSlide+xml" PartName="/ppt/notesSlides/notesSlide71.xml"/>
  <Override ContentType="application/vnd.openxmlformats-officedocument.presentationml.notesSlide+xml" PartName="/ppt/notesSlides/notesSlide72.xml"/>
  <Override ContentType="application/vnd.openxmlformats-officedocument.presentationml.notesSlide+xml" PartName="/ppt/notesSlides/notesSlide73.xml"/>
  <Override ContentType="application/vnd.openxmlformats-officedocument.presentationml.notesSlide+xml" PartName="/ppt/notesSlides/notesSlide74.xml"/>
  <Override ContentType="application/vnd.openxmlformats-officedocument.presentationml.notesSlide+xml" PartName="/ppt/notesSlides/notesSlide75.xml"/>
  <Override ContentType="application/vnd.openxmlformats-officedocument.presentationml.notesSlide+xml" PartName="/ppt/notesSlides/notesSlide76.xml"/>
  <Override ContentType="application/vnd.openxmlformats-officedocument.presentationml.notesSlide+xml" PartName="/ppt/notesSlides/notesSlide77.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80.xml"/>
  <Override ContentType="application/vnd.openxmlformats-officedocument.presentationml.notesSlide+xml" PartName="/ppt/notesSlides/notesSlide81.xml"/>
  <Override ContentType="application/vnd.openxmlformats-officedocument.presentationml.notesSlide+xml" PartName="/ppt/notesSlides/notesSlide82.xml"/>
  <Override ContentType="application/vnd.openxmlformats-officedocument.presentationml.notesSlide+xml" PartName="/ppt/notesSlides/notesSlide83.xml"/>
  <Override ContentType="application/vnd.openxmlformats-officedocument.presentationml.notesSlide+xml" PartName="/ppt/notesSlides/notesSlide84.xml"/>
  <Override ContentType="application/vnd.openxmlformats-officedocument.presentationml.notesSlide+xml" PartName="/ppt/notesSlides/notesSlide85.xml"/>
  <Override ContentType="application/vnd.openxmlformats-officedocument.presentationml.notesSlide+xml" PartName="/ppt/notesSlides/notesSlide86.xml"/>
  <Override ContentType="application/vnd.openxmlformats-officedocument.presentationml.notesSlide+xml" PartName="/ppt/notesSlides/notesSlide87.xml"/>
  <Override ContentType="application/vnd.openxmlformats-officedocument.presentationml.notesSlide+xml" PartName="/ppt/notesSlides/notesSlide88.xml"/>
  <Override ContentType="application/vnd.openxmlformats-officedocument.presentationml.notesSlide+xml" PartName="/ppt/notesSlides/notesSlide89.xml"/>
  <Override ContentType="application/vnd.openxmlformats-officedocument.presentationml.notesSlide+xml" PartName="/ppt/notesSlides/notesSlide90.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8"/>
  </p:notesMasterIdLst>
  <p:sldIdLst>
    <p:sldId id="4668" r:id="rId2"/>
    <p:sldId id="3552" r:id="rId3"/>
    <p:sldId id="4292" r:id="rId4"/>
    <p:sldId id="1084" r:id="rId5"/>
    <p:sldId id="4835" r:id="rId6"/>
    <p:sldId id="4836" r:id="rId7"/>
    <p:sldId id="4092" r:id="rId8"/>
    <p:sldId id="4712" r:id="rId9"/>
    <p:sldId id="4671" r:id="rId10"/>
    <p:sldId id="4672" r:id="rId11"/>
    <p:sldId id="4244" r:id="rId12"/>
    <p:sldId id="4713" r:id="rId13"/>
    <p:sldId id="4711" r:id="rId14"/>
    <p:sldId id="4838" r:id="rId15"/>
    <p:sldId id="4674" r:id="rId16"/>
    <p:sldId id="4871" r:id="rId17"/>
    <p:sldId id="4865" r:id="rId18"/>
    <p:sldId id="4868" r:id="rId19"/>
    <p:sldId id="4870" r:id="rId20"/>
    <p:sldId id="4883" r:id="rId21"/>
    <p:sldId id="4884" r:id="rId22"/>
    <p:sldId id="4751" r:id="rId23"/>
    <p:sldId id="4875" r:id="rId24"/>
    <p:sldId id="4876" r:id="rId25"/>
    <p:sldId id="4891" r:id="rId26"/>
    <p:sldId id="4892" r:id="rId27"/>
    <p:sldId id="4893" r:id="rId28"/>
    <p:sldId id="4877" r:id="rId29"/>
    <p:sldId id="3544" r:id="rId30"/>
    <p:sldId id="1172" r:id="rId31"/>
    <p:sldId id="321" r:id="rId32"/>
    <p:sldId id="4539" r:id="rId33"/>
    <p:sldId id="4252" r:id="rId34"/>
    <p:sldId id="378" r:id="rId35"/>
    <p:sldId id="4290" r:id="rId36"/>
    <p:sldId id="4764" r:id="rId37"/>
    <p:sldId id="4853" r:id="rId38"/>
    <p:sldId id="4879" r:id="rId39"/>
    <p:sldId id="4854" r:id="rId40"/>
    <p:sldId id="4855" r:id="rId41"/>
    <p:sldId id="4856" r:id="rId42"/>
    <p:sldId id="399" r:id="rId43"/>
    <p:sldId id="404" r:id="rId44"/>
    <p:sldId id="4537" r:id="rId45"/>
    <p:sldId id="408" r:id="rId46"/>
    <p:sldId id="410" r:id="rId47"/>
    <p:sldId id="4538" r:id="rId48"/>
    <p:sldId id="4540" r:id="rId49"/>
    <p:sldId id="426" r:id="rId50"/>
    <p:sldId id="413" r:id="rId51"/>
    <p:sldId id="4545" r:id="rId52"/>
    <p:sldId id="4546" r:id="rId53"/>
    <p:sldId id="4541" r:id="rId54"/>
    <p:sldId id="4543" r:id="rId55"/>
    <p:sldId id="4299" r:id="rId56"/>
    <p:sldId id="4303" r:id="rId57"/>
    <p:sldId id="4880" r:id="rId58"/>
    <p:sldId id="4307" r:id="rId59"/>
    <p:sldId id="4555" r:id="rId60"/>
    <p:sldId id="429" r:id="rId61"/>
    <p:sldId id="4563" r:id="rId62"/>
    <p:sldId id="4562" r:id="rId63"/>
    <p:sldId id="4569" r:id="rId64"/>
    <p:sldId id="419" r:id="rId65"/>
    <p:sldId id="4571" r:id="rId66"/>
    <p:sldId id="4320" r:id="rId67"/>
    <p:sldId id="4573" r:id="rId68"/>
    <p:sldId id="4321" r:id="rId69"/>
    <p:sldId id="4576" r:id="rId70"/>
    <p:sldId id="4885" r:id="rId71"/>
    <p:sldId id="4886" r:id="rId72"/>
    <p:sldId id="4631" r:id="rId73"/>
    <p:sldId id="4869" r:id="rId74"/>
    <p:sldId id="4882" r:id="rId75"/>
    <p:sldId id="4577" r:id="rId76"/>
    <p:sldId id="4578" r:id="rId77"/>
    <p:sldId id="4579" r:id="rId78"/>
    <p:sldId id="4580" r:id="rId79"/>
    <p:sldId id="4887" r:id="rId80"/>
    <p:sldId id="4888" r:id="rId81"/>
    <p:sldId id="4581" r:id="rId82"/>
    <p:sldId id="4329" r:id="rId83"/>
    <p:sldId id="4330" r:id="rId84"/>
    <p:sldId id="4331" r:id="rId85"/>
    <p:sldId id="4587" r:id="rId86"/>
    <p:sldId id="4643" r:id="rId87"/>
    <p:sldId id="4586" r:id="rId88"/>
    <p:sldId id="4333" r:id="rId89"/>
    <p:sldId id="4589" r:id="rId90"/>
    <p:sldId id="402" r:id="rId91"/>
    <p:sldId id="4644" r:id="rId92"/>
    <p:sldId id="4336" r:id="rId93"/>
    <p:sldId id="4334" r:id="rId94"/>
    <p:sldId id="4591" r:id="rId95"/>
    <p:sldId id="4646" r:id="rId96"/>
    <p:sldId id="4593" r:id="rId97"/>
    <p:sldId id="4595" r:id="rId98"/>
    <p:sldId id="4766" r:id="rId99"/>
    <p:sldId id="4767" r:id="rId100"/>
    <p:sldId id="4338" r:id="rId101"/>
    <p:sldId id="4647" r:id="rId102"/>
    <p:sldId id="4771" r:id="rId103"/>
    <p:sldId id="4772" r:id="rId104"/>
    <p:sldId id="4343" r:id="rId105"/>
    <p:sldId id="4775" r:id="rId106"/>
    <p:sldId id="4889" r:id="rId107"/>
    <p:sldId id="4890" r:id="rId108"/>
    <p:sldId id="4776" r:id="rId109"/>
    <p:sldId id="4777" r:id="rId110"/>
    <p:sldId id="4778" r:id="rId111"/>
    <p:sldId id="4779" r:id="rId112"/>
    <p:sldId id="382" r:id="rId113"/>
    <p:sldId id="4780" r:id="rId114"/>
    <p:sldId id="4781" r:id="rId115"/>
    <p:sldId id="4782" r:id="rId116"/>
    <p:sldId id="4783" r:id="rId117"/>
    <p:sldId id="4784" r:id="rId118"/>
    <p:sldId id="4785" r:id="rId119"/>
    <p:sldId id="4786" r:id="rId120"/>
    <p:sldId id="4787" r:id="rId121"/>
    <p:sldId id="4788" r:id="rId122"/>
    <p:sldId id="4789" r:id="rId123"/>
    <p:sldId id="4794" r:id="rId124"/>
    <p:sldId id="4795" r:id="rId125"/>
    <p:sldId id="387" r:id="rId126"/>
    <p:sldId id="4627" r:id="rId127"/>
    <p:sldId id="4666" r:id="rId128"/>
    <p:sldId id="4802" r:id="rId129"/>
    <p:sldId id="4803" r:id="rId130"/>
    <p:sldId id="389" r:id="rId131"/>
    <p:sldId id="4804" r:id="rId132"/>
    <p:sldId id="4664" r:id="rId133"/>
    <p:sldId id="4665" r:id="rId134"/>
    <p:sldId id="4667" r:id="rId135"/>
    <p:sldId id="390" r:id="rId136"/>
    <p:sldId id="4628" r:id="rId137"/>
    <p:sldId id="4636" r:id="rId138"/>
    <p:sldId id="4669" r:id="rId139"/>
    <p:sldId id="4806" r:id="rId140"/>
    <p:sldId id="4637" r:id="rId141"/>
    <p:sldId id="4639" r:id="rId142"/>
    <p:sldId id="4525" r:id="rId143"/>
    <p:sldId id="4634" r:id="rId144"/>
    <p:sldId id="4526" r:id="rId145"/>
    <p:sldId id="4635" r:id="rId146"/>
    <p:sldId id="4640" r:id="rId147"/>
    <p:sldId id="4527" r:id="rId148"/>
    <p:sldId id="4528" r:id="rId149"/>
    <p:sldId id="4380" r:id="rId150"/>
    <p:sldId id="4724" r:id="rId151"/>
    <p:sldId id="4725" r:id="rId152"/>
    <p:sldId id="4720" r:id="rId153"/>
    <p:sldId id="4721" r:id="rId154"/>
    <p:sldId id="4722" r:id="rId155"/>
    <p:sldId id="4723" r:id="rId156"/>
    <p:sldId id="4845" r:id="rId157"/>
    <p:sldId id="4846" r:id="rId158"/>
    <p:sldId id="4861" r:id="rId159"/>
    <p:sldId id="4862" r:id="rId160"/>
    <p:sldId id="4556" r:id="rId161"/>
    <p:sldId id="4847" r:id="rId162"/>
    <p:sldId id="4848" r:id="rId163"/>
    <p:sldId id="4849" r:id="rId164"/>
    <p:sldId id="4850" r:id="rId165"/>
    <p:sldId id="4851" r:id="rId166"/>
    <p:sldId id="4852" r:id="rId1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444"/>
  </p:normalViewPr>
  <p:slideViewPr>
    <p:cSldViewPr snapToGrid="0" snapToObjects="1">
      <p:cViewPr varScale="1">
        <p:scale>
          <a:sx n="146" d="100"/>
          <a:sy n="146" d="100"/>
        </p:scale>
        <p:origin x="184" y="3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viewProps" Target="view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heme" Target="theme/theme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9:31.151"/>
    </inkml:context>
    <inkml:brush xml:id="br0">
      <inkml:brushProperty name="width" value="0.05" units="cm"/>
      <inkml:brushProperty name="height" value="0.05" units="cm"/>
      <inkml:brushProperty name="color" value="#E71224"/>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3-23T00:09:33.727"/>
    </inkml:context>
    <inkml:brush xml:id="br0">
      <inkml:brushProperty name="width" value="0.05" units="cm"/>
      <inkml:brushProperty name="height" value="0.05" units="cm"/>
      <inkml:brushProperty name="color" value="#E71224"/>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C202BD-CF37-7941-B69F-ED83CD9CEFE7}" type="datetimeFigureOut">
              <a:rPr lang="en-US" smtClean="0"/>
              <a:t>3/5/21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FE3FEEC-81F5-9048-8408-13A7B5AB11F1}" type="slidenum">
              <a:rPr lang="en-US" smtClean="0"/>
              <a:t>‹#›</a:t>
            </a:fld>
            <a:endParaRPr lang="en-US"/>
          </a:p>
        </p:txBody>
      </p:sp>
    </p:spTree>
    <p:extLst>
      <p:ext uri="{BB962C8B-B14F-4D97-AF65-F5344CB8AC3E}">
        <p14:creationId xmlns:p14="http://schemas.microsoft.com/office/powerpoint/2010/main" val="2009133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E3FEEC-81F5-9048-8408-13A7B5AB11F1}" type="slidenum">
              <a:rPr lang="en-US" smtClean="0"/>
              <a:t>11</a:t>
            </a:fld>
            <a:endParaRPr lang="en-US"/>
          </a:p>
        </p:txBody>
      </p:sp>
    </p:spTree>
    <p:extLst>
      <p:ext uri="{BB962C8B-B14F-4D97-AF65-F5344CB8AC3E}">
        <p14:creationId xmlns:p14="http://schemas.microsoft.com/office/powerpoint/2010/main" val="40967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42</a:t>
            </a:fld>
            <a:endParaRPr lang="en-US"/>
          </a:p>
        </p:txBody>
      </p:sp>
    </p:spTree>
    <p:extLst>
      <p:ext uri="{BB962C8B-B14F-4D97-AF65-F5344CB8AC3E}">
        <p14:creationId xmlns:p14="http://schemas.microsoft.com/office/powerpoint/2010/main" val="3505816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43</a:t>
            </a:fld>
            <a:endParaRPr lang="en-US"/>
          </a:p>
        </p:txBody>
      </p:sp>
    </p:spTree>
    <p:extLst>
      <p:ext uri="{BB962C8B-B14F-4D97-AF65-F5344CB8AC3E}">
        <p14:creationId xmlns:p14="http://schemas.microsoft.com/office/powerpoint/2010/main" val="854721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44</a:t>
            </a:fld>
            <a:endParaRPr lang="en-US"/>
          </a:p>
        </p:txBody>
      </p:sp>
    </p:spTree>
    <p:extLst>
      <p:ext uri="{BB962C8B-B14F-4D97-AF65-F5344CB8AC3E}">
        <p14:creationId xmlns:p14="http://schemas.microsoft.com/office/powerpoint/2010/main" val="675697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45</a:t>
            </a:fld>
            <a:endParaRPr lang="en-US"/>
          </a:p>
        </p:txBody>
      </p:sp>
    </p:spTree>
    <p:extLst>
      <p:ext uri="{BB962C8B-B14F-4D97-AF65-F5344CB8AC3E}">
        <p14:creationId xmlns:p14="http://schemas.microsoft.com/office/powerpoint/2010/main" val="3398116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46</a:t>
            </a:fld>
            <a:endParaRPr lang="en-US"/>
          </a:p>
        </p:txBody>
      </p:sp>
    </p:spTree>
    <p:extLst>
      <p:ext uri="{BB962C8B-B14F-4D97-AF65-F5344CB8AC3E}">
        <p14:creationId xmlns:p14="http://schemas.microsoft.com/office/powerpoint/2010/main" val="3652572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49</a:t>
            </a:fld>
            <a:endParaRPr lang="en-US"/>
          </a:p>
        </p:txBody>
      </p:sp>
    </p:spTree>
    <p:extLst>
      <p:ext uri="{BB962C8B-B14F-4D97-AF65-F5344CB8AC3E}">
        <p14:creationId xmlns:p14="http://schemas.microsoft.com/office/powerpoint/2010/main" val="3068742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50</a:t>
            </a:fld>
            <a:endParaRPr lang="en-US"/>
          </a:p>
        </p:txBody>
      </p:sp>
    </p:spTree>
    <p:extLst>
      <p:ext uri="{BB962C8B-B14F-4D97-AF65-F5344CB8AC3E}">
        <p14:creationId xmlns:p14="http://schemas.microsoft.com/office/powerpoint/2010/main" val="535765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51</a:t>
            </a:fld>
            <a:endParaRPr lang="en-US"/>
          </a:p>
        </p:txBody>
      </p:sp>
    </p:spTree>
    <p:extLst>
      <p:ext uri="{BB962C8B-B14F-4D97-AF65-F5344CB8AC3E}">
        <p14:creationId xmlns:p14="http://schemas.microsoft.com/office/powerpoint/2010/main" val="3981770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52</a:t>
            </a:fld>
            <a:endParaRPr lang="en-US"/>
          </a:p>
        </p:txBody>
      </p:sp>
    </p:spTree>
    <p:extLst>
      <p:ext uri="{BB962C8B-B14F-4D97-AF65-F5344CB8AC3E}">
        <p14:creationId xmlns:p14="http://schemas.microsoft.com/office/powerpoint/2010/main" val="1042755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55</a:t>
            </a:fld>
            <a:endParaRPr lang="en-US"/>
          </a:p>
        </p:txBody>
      </p:sp>
    </p:spTree>
    <p:extLst>
      <p:ext uri="{BB962C8B-B14F-4D97-AF65-F5344CB8AC3E}">
        <p14:creationId xmlns:p14="http://schemas.microsoft.com/office/powerpoint/2010/main" val="3895875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34</a:t>
            </a:fld>
            <a:endParaRPr lang="en-US"/>
          </a:p>
        </p:txBody>
      </p:sp>
    </p:spTree>
    <p:extLst>
      <p:ext uri="{BB962C8B-B14F-4D97-AF65-F5344CB8AC3E}">
        <p14:creationId xmlns:p14="http://schemas.microsoft.com/office/powerpoint/2010/main" val="1322667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56</a:t>
            </a:fld>
            <a:endParaRPr lang="en-US"/>
          </a:p>
        </p:txBody>
      </p:sp>
    </p:spTree>
    <p:extLst>
      <p:ext uri="{BB962C8B-B14F-4D97-AF65-F5344CB8AC3E}">
        <p14:creationId xmlns:p14="http://schemas.microsoft.com/office/powerpoint/2010/main" val="1625320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57</a:t>
            </a:fld>
            <a:endParaRPr lang="en-US"/>
          </a:p>
        </p:txBody>
      </p:sp>
    </p:spTree>
    <p:extLst>
      <p:ext uri="{BB962C8B-B14F-4D97-AF65-F5344CB8AC3E}">
        <p14:creationId xmlns:p14="http://schemas.microsoft.com/office/powerpoint/2010/main" val="450901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58</a:t>
            </a:fld>
            <a:endParaRPr lang="en-US"/>
          </a:p>
        </p:txBody>
      </p:sp>
    </p:spTree>
    <p:extLst>
      <p:ext uri="{BB962C8B-B14F-4D97-AF65-F5344CB8AC3E}">
        <p14:creationId xmlns:p14="http://schemas.microsoft.com/office/powerpoint/2010/main" val="4062436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59</a:t>
            </a:fld>
            <a:endParaRPr lang="en-US"/>
          </a:p>
        </p:txBody>
      </p:sp>
    </p:spTree>
    <p:extLst>
      <p:ext uri="{BB962C8B-B14F-4D97-AF65-F5344CB8AC3E}">
        <p14:creationId xmlns:p14="http://schemas.microsoft.com/office/powerpoint/2010/main" val="12812761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60</a:t>
            </a:fld>
            <a:endParaRPr lang="en-US"/>
          </a:p>
        </p:txBody>
      </p:sp>
    </p:spTree>
    <p:extLst>
      <p:ext uri="{BB962C8B-B14F-4D97-AF65-F5344CB8AC3E}">
        <p14:creationId xmlns:p14="http://schemas.microsoft.com/office/powerpoint/2010/main" val="29657296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61</a:t>
            </a:fld>
            <a:endParaRPr lang="en-US"/>
          </a:p>
        </p:txBody>
      </p:sp>
    </p:spTree>
    <p:extLst>
      <p:ext uri="{BB962C8B-B14F-4D97-AF65-F5344CB8AC3E}">
        <p14:creationId xmlns:p14="http://schemas.microsoft.com/office/powerpoint/2010/main" val="26835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62</a:t>
            </a:fld>
            <a:endParaRPr lang="en-US"/>
          </a:p>
        </p:txBody>
      </p:sp>
    </p:spTree>
    <p:extLst>
      <p:ext uri="{BB962C8B-B14F-4D97-AF65-F5344CB8AC3E}">
        <p14:creationId xmlns:p14="http://schemas.microsoft.com/office/powerpoint/2010/main" val="587669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63</a:t>
            </a:fld>
            <a:endParaRPr lang="en-US"/>
          </a:p>
        </p:txBody>
      </p:sp>
    </p:spTree>
    <p:extLst>
      <p:ext uri="{BB962C8B-B14F-4D97-AF65-F5344CB8AC3E}">
        <p14:creationId xmlns:p14="http://schemas.microsoft.com/office/powerpoint/2010/main" val="2365492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64</a:t>
            </a:fld>
            <a:endParaRPr lang="en-US"/>
          </a:p>
        </p:txBody>
      </p:sp>
    </p:spTree>
    <p:extLst>
      <p:ext uri="{BB962C8B-B14F-4D97-AF65-F5344CB8AC3E}">
        <p14:creationId xmlns:p14="http://schemas.microsoft.com/office/powerpoint/2010/main" val="1737727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65</a:t>
            </a:fld>
            <a:endParaRPr lang="en-US"/>
          </a:p>
        </p:txBody>
      </p:sp>
    </p:spTree>
    <p:extLst>
      <p:ext uri="{BB962C8B-B14F-4D97-AF65-F5344CB8AC3E}">
        <p14:creationId xmlns:p14="http://schemas.microsoft.com/office/powerpoint/2010/main" val="35517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35</a:t>
            </a:fld>
            <a:endParaRPr lang="en-US"/>
          </a:p>
        </p:txBody>
      </p:sp>
    </p:spTree>
    <p:extLst>
      <p:ext uri="{BB962C8B-B14F-4D97-AF65-F5344CB8AC3E}">
        <p14:creationId xmlns:p14="http://schemas.microsoft.com/office/powerpoint/2010/main" val="4384388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66</a:t>
            </a:fld>
            <a:endParaRPr lang="en-US"/>
          </a:p>
        </p:txBody>
      </p:sp>
    </p:spTree>
    <p:extLst>
      <p:ext uri="{BB962C8B-B14F-4D97-AF65-F5344CB8AC3E}">
        <p14:creationId xmlns:p14="http://schemas.microsoft.com/office/powerpoint/2010/main" val="40378494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67</a:t>
            </a:fld>
            <a:endParaRPr lang="en-US"/>
          </a:p>
        </p:txBody>
      </p:sp>
    </p:spTree>
    <p:extLst>
      <p:ext uri="{BB962C8B-B14F-4D97-AF65-F5344CB8AC3E}">
        <p14:creationId xmlns:p14="http://schemas.microsoft.com/office/powerpoint/2010/main" val="42523886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68</a:t>
            </a:fld>
            <a:endParaRPr lang="en-US"/>
          </a:p>
        </p:txBody>
      </p:sp>
    </p:spTree>
    <p:extLst>
      <p:ext uri="{BB962C8B-B14F-4D97-AF65-F5344CB8AC3E}">
        <p14:creationId xmlns:p14="http://schemas.microsoft.com/office/powerpoint/2010/main" val="17149267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69</a:t>
            </a:fld>
            <a:endParaRPr lang="en-US"/>
          </a:p>
        </p:txBody>
      </p:sp>
    </p:spTree>
    <p:extLst>
      <p:ext uri="{BB962C8B-B14F-4D97-AF65-F5344CB8AC3E}">
        <p14:creationId xmlns:p14="http://schemas.microsoft.com/office/powerpoint/2010/main" val="40009504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74</a:t>
            </a:fld>
            <a:endParaRPr lang="en-US"/>
          </a:p>
        </p:txBody>
      </p:sp>
    </p:spTree>
    <p:extLst>
      <p:ext uri="{BB962C8B-B14F-4D97-AF65-F5344CB8AC3E}">
        <p14:creationId xmlns:p14="http://schemas.microsoft.com/office/powerpoint/2010/main" val="25951930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75</a:t>
            </a:fld>
            <a:endParaRPr lang="en-US"/>
          </a:p>
        </p:txBody>
      </p:sp>
    </p:spTree>
    <p:extLst>
      <p:ext uri="{BB962C8B-B14F-4D97-AF65-F5344CB8AC3E}">
        <p14:creationId xmlns:p14="http://schemas.microsoft.com/office/powerpoint/2010/main" val="2055458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76</a:t>
            </a:fld>
            <a:endParaRPr lang="en-US"/>
          </a:p>
        </p:txBody>
      </p:sp>
    </p:spTree>
    <p:extLst>
      <p:ext uri="{BB962C8B-B14F-4D97-AF65-F5344CB8AC3E}">
        <p14:creationId xmlns:p14="http://schemas.microsoft.com/office/powerpoint/2010/main" val="11330645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77</a:t>
            </a:fld>
            <a:endParaRPr lang="en-US"/>
          </a:p>
        </p:txBody>
      </p:sp>
    </p:spTree>
    <p:extLst>
      <p:ext uri="{BB962C8B-B14F-4D97-AF65-F5344CB8AC3E}">
        <p14:creationId xmlns:p14="http://schemas.microsoft.com/office/powerpoint/2010/main" val="25381749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78</a:t>
            </a:fld>
            <a:endParaRPr lang="en-US"/>
          </a:p>
        </p:txBody>
      </p:sp>
    </p:spTree>
    <p:extLst>
      <p:ext uri="{BB962C8B-B14F-4D97-AF65-F5344CB8AC3E}">
        <p14:creationId xmlns:p14="http://schemas.microsoft.com/office/powerpoint/2010/main" val="14551476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82</a:t>
            </a:fld>
            <a:endParaRPr lang="en-US"/>
          </a:p>
        </p:txBody>
      </p:sp>
    </p:spTree>
    <p:extLst>
      <p:ext uri="{BB962C8B-B14F-4D97-AF65-F5344CB8AC3E}">
        <p14:creationId xmlns:p14="http://schemas.microsoft.com/office/powerpoint/2010/main" val="3549893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36</a:t>
            </a:fld>
            <a:endParaRPr lang="en-US"/>
          </a:p>
        </p:txBody>
      </p:sp>
    </p:spTree>
    <p:extLst>
      <p:ext uri="{BB962C8B-B14F-4D97-AF65-F5344CB8AC3E}">
        <p14:creationId xmlns:p14="http://schemas.microsoft.com/office/powerpoint/2010/main" val="32378580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83</a:t>
            </a:fld>
            <a:endParaRPr lang="en-US"/>
          </a:p>
        </p:txBody>
      </p:sp>
    </p:spTree>
    <p:extLst>
      <p:ext uri="{BB962C8B-B14F-4D97-AF65-F5344CB8AC3E}">
        <p14:creationId xmlns:p14="http://schemas.microsoft.com/office/powerpoint/2010/main" val="23121771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84</a:t>
            </a:fld>
            <a:endParaRPr lang="en-US"/>
          </a:p>
        </p:txBody>
      </p:sp>
    </p:spTree>
    <p:extLst>
      <p:ext uri="{BB962C8B-B14F-4D97-AF65-F5344CB8AC3E}">
        <p14:creationId xmlns:p14="http://schemas.microsoft.com/office/powerpoint/2010/main" val="4014178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86</a:t>
            </a:fld>
            <a:endParaRPr lang="en-US"/>
          </a:p>
        </p:txBody>
      </p:sp>
    </p:spTree>
    <p:extLst>
      <p:ext uri="{BB962C8B-B14F-4D97-AF65-F5344CB8AC3E}">
        <p14:creationId xmlns:p14="http://schemas.microsoft.com/office/powerpoint/2010/main" val="12698503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87</a:t>
            </a:fld>
            <a:endParaRPr lang="en-US"/>
          </a:p>
        </p:txBody>
      </p:sp>
    </p:spTree>
    <p:extLst>
      <p:ext uri="{BB962C8B-B14F-4D97-AF65-F5344CB8AC3E}">
        <p14:creationId xmlns:p14="http://schemas.microsoft.com/office/powerpoint/2010/main" val="27051976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88</a:t>
            </a:fld>
            <a:endParaRPr lang="en-US"/>
          </a:p>
        </p:txBody>
      </p:sp>
    </p:spTree>
    <p:extLst>
      <p:ext uri="{BB962C8B-B14F-4D97-AF65-F5344CB8AC3E}">
        <p14:creationId xmlns:p14="http://schemas.microsoft.com/office/powerpoint/2010/main" val="3537576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90</a:t>
            </a:fld>
            <a:endParaRPr lang="en-US"/>
          </a:p>
        </p:txBody>
      </p:sp>
    </p:spTree>
    <p:extLst>
      <p:ext uri="{BB962C8B-B14F-4D97-AF65-F5344CB8AC3E}">
        <p14:creationId xmlns:p14="http://schemas.microsoft.com/office/powerpoint/2010/main" val="41317568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91</a:t>
            </a:fld>
            <a:endParaRPr lang="en-US"/>
          </a:p>
        </p:txBody>
      </p:sp>
    </p:spTree>
    <p:extLst>
      <p:ext uri="{BB962C8B-B14F-4D97-AF65-F5344CB8AC3E}">
        <p14:creationId xmlns:p14="http://schemas.microsoft.com/office/powerpoint/2010/main" val="37300734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92</a:t>
            </a:fld>
            <a:endParaRPr lang="en-US"/>
          </a:p>
        </p:txBody>
      </p:sp>
    </p:spTree>
    <p:extLst>
      <p:ext uri="{BB962C8B-B14F-4D97-AF65-F5344CB8AC3E}">
        <p14:creationId xmlns:p14="http://schemas.microsoft.com/office/powerpoint/2010/main" val="37587835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93</a:t>
            </a:fld>
            <a:endParaRPr lang="en-US"/>
          </a:p>
        </p:txBody>
      </p:sp>
    </p:spTree>
    <p:extLst>
      <p:ext uri="{BB962C8B-B14F-4D97-AF65-F5344CB8AC3E}">
        <p14:creationId xmlns:p14="http://schemas.microsoft.com/office/powerpoint/2010/main" val="7322787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94</a:t>
            </a:fld>
            <a:endParaRPr lang="en-US"/>
          </a:p>
        </p:txBody>
      </p:sp>
    </p:spTree>
    <p:extLst>
      <p:ext uri="{BB962C8B-B14F-4D97-AF65-F5344CB8AC3E}">
        <p14:creationId xmlns:p14="http://schemas.microsoft.com/office/powerpoint/2010/main" val="3928268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37</a:t>
            </a:fld>
            <a:endParaRPr lang="en-US"/>
          </a:p>
        </p:txBody>
      </p:sp>
    </p:spTree>
    <p:extLst>
      <p:ext uri="{BB962C8B-B14F-4D97-AF65-F5344CB8AC3E}">
        <p14:creationId xmlns:p14="http://schemas.microsoft.com/office/powerpoint/2010/main" val="24163691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96</a:t>
            </a:fld>
            <a:endParaRPr lang="en-US"/>
          </a:p>
        </p:txBody>
      </p:sp>
    </p:spTree>
    <p:extLst>
      <p:ext uri="{BB962C8B-B14F-4D97-AF65-F5344CB8AC3E}">
        <p14:creationId xmlns:p14="http://schemas.microsoft.com/office/powerpoint/2010/main" val="37329291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97</a:t>
            </a:fld>
            <a:endParaRPr lang="en-US"/>
          </a:p>
        </p:txBody>
      </p:sp>
    </p:spTree>
    <p:extLst>
      <p:ext uri="{BB962C8B-B14F-4D97-AF65-F5344CB8AC3E}">
        <p14:creationId xmlns:p14="http://schemas.microsoft.com/office/powerpoint/2010/main" val="28030954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98</a:t>
            </a:fld>
            <a:endParaRPr lang="en-US"/>
          </a:p>
        </p:txBody>
      </p:sp>
    </p:spTree>
    <p:extLst>
      <p:ext uri="{BB962C8B-B14F-4D97-AF65-F5344CB8AC3E}">
        <p14:creationId xmlns:p14="http://schemas.microsoft.com/office/powerpoint/2010/main" val="30857724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99</a:t>
            </a:fld>
            <a:endParaRPr lang="en-US"/>
          </a:p>
        </p:txBody>
      </p:sp>
    </p:spTree>
    <p:extLst>
      <p:ext uri="{BB962C8B-B14F-4D97-AF65-F5344CB8AC3E}">
        <p14:creationId xmlns:p14="http://schemas.microsoft.com/office/powerpoint/2010/main" val="1756626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100</a:t>
            </a:fld>
            <a:endParaRPr lang="en-US"/>
          </a:p>
        </p:txBody>
      </p:sp>
    </p:spTree>
    <p:extLst>
      <p:ext uri="{BB962C8B-B14F-4D97-AF65-F5344CB8AC3E}">
        <p14:creationId xmlns:p14="http://schemas.microsoft.com/office/powerpoint/2010/main" val="5984007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101</a:t>
            </a:fld>
            <a:endParaRPr lang="en-US"/>
          </a:p>
        </p:txBody>
      </p:sp>
    </p:spTree>
    <p:extLst>
      <p:ext uri="{BB962C8B-B14F-4D97-AF65-F5344CB8AC3E}">
        <p14:creationId xmlns:p14="http://schemas.microsoft.com/office/powerpoint/2010/main" val="34871725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102</a:t>
            </a:fld>
            <a:endParaRPr lang="en-US"/>
          </a:p>
        </p:txBody>
      </p:sp>
    </p:spTree>
    <p:extLst>
      <p:ext uri="{BB962C8B-B14F-4D97-AF65-F5344CB8AC3E}">
        <p14:creationId xmlns:p14="http://schemas.microsoft.com/office/powerpoint/2010/main" val="264037334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103</a:t>
            </a:fld>
            <a:endParaRPr lang="en-US"/>
          </a:p>
        </p:txBody>
      </p:sp>
    </p:spTree>
    <p:extLst>
      <p:ext uri="{BB962C8B-B14F-4D97-AF65-F5344CB8AC3E}">
        <p14:creationId xmlns:p14="http://schemas.microsoft.com/office/powerpoint/2010/main" val="373858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104</a:t>
            </a:fld>
            <a:endParaRPr lang="en-US"/>
          </a:p>
        </p:txBody>
      </p:sp>
    </p:spTree>
    <p:extLst>
      <p:ext uri="{BB962C8B-B14F-4D97-AF65-F5344CB8AC3E}">
        <p14:creationId xmlns:p14="http://schemas.microsoft.com/office/powerpoint/2010/main" val="39812209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105</a:t>
            </a:fld>
            <a:endParaRPr lang="en-US"/>
          </a:p>
        </p:txBody>
      </p:sp>
    </p:spTree>
    <p:extLst>
      <p:ext uri="{BB962C8B-B14F-4D97-AF65-F5344CB8AC3E}">
        <p14:creationId xmlns:p14="http://schemas.microsoft.com/office/powerpoint/2010/main" val="161424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38</a:t>
            </a:fld>
            <a:endParaRPr lang="en-US"/>
          </a:p>
        </p:txBody>
      </p:sp>
    </p:spTree>
    <p:extLst>
      <p:ext uri="{BB962C8B-B14F-4D97-AF65-F5344CB8AC3E}">
        <p14:creationId xmlns:p14="http://schemas.microsoft.com/office/powerpoint/2010/main" val="158177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108</a:t>
            </a:fld>
            <a:endParaRPr lang="en-US"/>
          </a:p>
        </p:txBody>
      </p:sp>
    </p:spTree>
    <p:extLst>
      <p:ext uri="{BB962C8B-B14F-4D97-AF65-F5344CB8AC3E}">
        <p14:creationId xmlns:p14="http://schemas.microsoft.com/office/powerpoint/2010/main" val="17642424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109</a:t>
            </a:fld>
            <a:endParaRPr lang="en-US"/>
          </a:p>
        </p:txBody>
      </p:sp>
    </p:spTree>
    <p:extLst>
      <p:ext uri="{BB962C8B-B14F-4D97-AF65-F5344CB8AC3E}">
        <p14:creationId xmlns:p14="http://schemas.microsoft.com/office/powerpoint/2010/main" val="37452205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111</a:t>
            </a:fld>
            <a:endParaRPr lang="en-US"/>
          </a:p>
        </p:txBody>
      </p:sp>
    </p:spTree>
    <p:extLst>
      <p:ext uri="{BB962C8B-B14F-4D97-AF65-F5344CB8AC3E}">
        <p14:creationId xmlns:p14="http://schemas.microsoft.com/office/powerpoint/2010/main" val="15160037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112</a:t>
            </a:fld>
            <a:endParaRPr lang="en-US"/>
          </a:p>
        </p:txBody>
      </p:sp>
    </p:spTree>
    <p:extLst>
      <p:ext uri="{BB962C8B-B14F-4D97-AF65-F5344CB8AC3E}">
        <p14:creationId xmlns:p14="http://schemas.microsoft.com/office/powerpoint/2010/main" val="19807095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113</a:t>
            </a:fld>
            <a:endParaRPr lang="en-US"/>
          </a:p>
        </p:txBody>
      </p:sp>
    </p:spTree>
    <p:extLst>
      <p:ext uri="{BB962C8B-B14F-4D97-AF65-F5344CB8AC3E}">
        <p14:creationId xmlns:p14="http://schemas.microsoft.com/office/powerpoint/2010/main" val="132410654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114</a:t>
            </a:fld>
            <a:endParaRPr lang="en-US"/>
          </a:p>
        </p:txBody>
      </p:sp>
    </p:spTree>
    <p:extLst>
      <p:ext uri="{BB962C8B-B14F-4D97-AF65-F5344CB8AC3E}">
        <p14:creationId xmlns:p14="http://schemas.microsoft.com/office/powerpoint/2010/main" val="16879594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115</a:t>
            </a:fld>
            <a:endParaRPr lang="en-US"/>
          </a:p>
        </p:txBody>
      </p:sp>
    </p:spTree>
    <p:extLst>
      <p:ext uri="{BB962C8B-B14F-4D97-AF65-F5344CB8AC3E}">
        <p14:creationId xmlns:p14="http://schemas.microsoft.com/office/powerpoint/2010/main" val="20999645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116</a:t>
            </a:fld>
            <a:endParaRPr lang="en-US"/>
          </a:p>
        </p:txBody>
      </p:sp>
    </p:spTree>
    <p:extLst>
      <p:ext uri="{BB962C8B-B14F-4D97-AF65-F5344CB8AC3E}">
        <p14:creationId xmlns:p14="http://schemas.microsoft.com/office/powerpoint/2010/main" val="38246800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120</a:t>
            </a:fld>
            <a:endParaRPr lang="en-US"/>
          </a:p>
        </p:txBody>
      </p:sp>
    </p:spTree>
    <p:extLst>
      <p:ext uri="{BB962C8B-B14F-4D97-AF65-F5344CB8AC3E}">
        <p14:creationId xmlns:p14="http://schemas.microsoft.com/office/powerpoint/2010/main" val="41176925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121</a:t>
            </a:fld>
            <a:endParaRPr lang="en-US"/>
          </a:p>
        </p:txBody>
      </p:sp>
    </p:spTree>
    <p:extLst>
      <p:ext uri="{BB962C8B-B14F-4D97-AF65-F5344CB8AC3E}">
        <p14:creationId xmlns:p14="http://schemas.microsoft.com/office/powerpoint/2010/main" val="3495758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39</a:t>
            </a:fld>
            <a:endParaRPr lang="en-US"/>
          </a:p>
        </p:txBody>
      </p:sp>
    </p:spTree>
    <p:extLst>
      <p:ext uri="{BB962C8B-B14F-4D97-AF65-F5344CB8AC3E}">
        <p14:creationId xmlns:p14="http://schemas.microsoft.com/office/powerpoint/2010/main" val="38059736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123</a:t>
            </a:fld>
            <a:endParaRPr lang="en-US"/>
          </a:p>
        </p:txBody>
      </p:sp>
    </p:spTree>
    <p:extLst>
      <p:ext uri="{BB962C8B-B14F-4D97-AF65-F5344CB8AC3E}">
        <p14:creationId xmlns:p14="http://schemas.microsoft.com/office/powerpoint/2010/main" val="311288574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124</a:t>
            </a:fld>
            <a:endParaRPr lang="en-US"/>
          </a:p>
        </p:txBody>
      </p:sp>
    </p:spTree>
    <p:extLst>
      <p:ext uri="{BB962C8B-B14F-4D97-AF65-F5344CB8AC3E}">
        <p14:creationId xmlns:p14="http://schemas.microsoft.com/office/powerpoint/2010/main" val="29461461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125</a:t>
            </a:fld>
            <a:endParaRPr lang="en-US"/>
          </a:p>
        </p:txBody>
      </p:sp>
    </p:spTree>
    <p:extLst>
      <p:ext uri="{BB962C8B-B14F-4D97-AF65-F5344CB8AC3E}">
        <p14:creationId xmlns:p14="http://schemas.microsoft.com/office/powerpoint/2010/main" val="7293711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126</a:t>
            </a:fld>
            <a:endParaRPr lang="en-US"/>
          </a:p>
        </p:txBody>
      </p:sp>
    </p:spTree>
    <p:extLst>
      <p:ext uri="{BB962C8B-B14F-4D97-AF65-F5344CB8AC3E}">
        <p14:creationId xmlns:p14="http://schemas.microsoft.com/office/powerpoint/2010/main" val="19038777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130</a:t>
            </a:fld>
            <a:endParaRPr lang="en-US"/>
          </a:p>
        </p:txBody>
      </p:sp>
    </p:spTree>
    <p:extLst>
      <p:ext uri="{BB962C8B-B14F-4D97-AF65-F5344CB8AC3E}">
        <p14:creationId xmlns:p14="http://schemas.microsoft.com/office/powerpoint/2010/main" val="35412299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135</a:t>
            </a:fld>
            <a:endParaRPr lang="en-US"/>
          </a:p>
        </p:txBody>
      </p:sp>
    </p:spTree>
    <p:extLst>
      <p:ext uri="{BB962C8B-B14F-4D97-AF65-F5344CB8AC3E}">
        <p14:creationId xmlns:p14="http://schemas.microsoft.com/office/powerpoint/2010/main" val="4651619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136</a:t>
            </a:fld>
            <a:endParaRPr lang="en-US"/>
          </a:p>
        </p:txBody>
      </p:sp>
    </p:spTree>
    <p:extLst>
      <p:ext uri="{BB962C8B-B14F-4D97-AF65-F5344CB8AC3E}">
        <p14:creationId xmlns:p14="http://schemas.microsoft.com/office/powerpoint/2010/main" val="8135133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137</a:t>
            </a:fld>
            <a:endParaRPr lang="en-US"/>
          </a:p>
        </p:txBody>
      </p:sp>
    </p:spTree>
    <p:extLst>
      <p:ext uri="{BB962C8B-B14F-4D97-AF65-F5344CB8AC3E}">
        <p14:creationId xmlns:p14="http://schemas.microsoft.com/office/powerpoint/2010/main" val="307288017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138</a:t>
            </a:fld>
            <a:endParaRPr lang="en-US"/>
          </a:p>
        </p:txBody>
      </p:sp>
    </p:spTree>
    <p:extLst>
      <p:ext uri="{BB962C8B-B14F-4D97-AF65-F5344CB8AC3E}">
        <p14:creationId xmlns:p14="http://schemas.microsoft.com/office/powerpoint/2010/main" val="21917626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139</a:t>
            </a:fld>
            <a:endParaRPr lang="en-US"/>
          </a:p>
        </p:txBody>
      </p:sp>
    </p:spTree>
    <p:extLst>
      <p:ext uri="{BB962C8B-B14F-4D97-AF65-F5344CB8AC3E}">
        <p14:creationId xmlns:p14="http://schemas.microsoft.com/office/powerpoint/2010/main" val="4045555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40</a:t>
            </a:fld>
            <a:endParaRPr lang="en-US"/>
          </a:p>
        </p:txBody>
      </p:sp>
    </p:spTree>
    <p:extLst>
      <p:ext uri="{BB962C8B-B14F-4D97-AF65-F5344CB8AC3E}">
        <p14:creationId xmlns:p14="http://schemas.microsoft.com/office/powerpoint/2010/main" val="164218923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140</a:t>
            </a:fld>
            <a:endParaRPr lang="en-US"/>
          </a:p>
        </p:txBody>
      </p:sp>
    </p:spTree>
    <p:extLst>
      <p:ext uri="{BB962C8B-B14F-4D97-AF65-F5344CB8AC3E}">
        <p14:creationId xmlns:p14="http://schemas.microsoft.com/office/powerpoint/2010/main" val="20766406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141</a:t>
            </a:fld>
            <a:endParaRPr lang="en-US"/>
          </a:p>
        </p:txBody>
      </p:sp>
    </p:spTree>
    <p:extLst>
      <p:ext uri="{BB962C8B-B14F-4D97-AF65-F5344CB8AC3E}">
        <p14:creationId xmlns:p14="http://schemas.microsoft.com/office/powerpoint/2010/main" val="1595154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142</a:t>
            </a:fld>
            <a:endParaRPr lang="en-US"/>
          </a:p>
        </p:txBody>
      </p:sp>
    </p:spTree>
    <p:extLst>
      <p:ext uri="{BB962C8B-B14F-4D97-AF65-F5344CB8AC3E}">
        <p14:creationId xmlns:p14="http://schemas.microsoft.com/office/powerpoint/2010/main" val="594335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143</a:t>
            </a:fld>
            <a:endParaRPr lang="en-US"/>
          </a:p>
        </p:txBody>
      </p:sp>
    </p:spTree>
    <p:extLst>
      <p:ext uri="{BB962C8B-B14F-4D97-AF65-F5344CB8AC3E}">
        <p14:creationId xmlns:p14="http://schemas.microsoft.com/office/powerpoint/2010/main" val="24716917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144</a:t>
            </a:fld>
            <a:endParaRPr lang="en-US"/>
          </a:p>
        </p:txBody>
      </p:sp>
    </p:spTree>
    <p:extLst>
      <p:ext uri="{BB962C8B-B14F-4D97-AF65-F5344CB8AC3E}">
        <p14:creationId xmlns:p14="http://schemas.microsoft.com/office/powerpoint/2010/main" val="233301619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145</a:t>
            </a:fld>
            <a:endParaRPr lang="en-US"/>
          </a:p>
        </p:txBody>
      </p:sp>
    </p:spTree>
    <p:extLst>
      <p:ext uri="{BB962C8B-B14F-4D97-AF65-F5344CB8AC3E}">
        <p14:creationId xmlns:p14="http://schemas.microsoft.com/office/powerpoint/2010/main" val="21133260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A071CE-28E3-0849-B5BD-89ADA4ACFDE9}" type="slidenum">
              <a:rPr lang="en-US" smtClean="0"/>
              <a:t>146</a:t>
            </a:fld>
            <a:endParaRPr lang="en-US"/>
          </a:p>
        </p:txBody>
      </p:sp>
    </p:spTree>
    <p:extLst>
      <p:ext uri="{BB962C8B-B14F-4D97-AF65-F5344CB8AC3E}">
        <p14:creationId xmlns:p14="http://schemas.microsoft.com/office/powerpoint/2010/main" val="30853060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147</a:t>
            </a:fld>
            <a:endParaRPr lang="en-US"/>
          </a:p>
        </p:txBody>
      </p:sp>
    </p:spTree>
    <p:extLst>
      <p:ext uri="{BB962C8B-B14F-4D97-AF65-F5344CB8AC3E}">
        <p14:creationId xmlns:p14="http://schemas.microsoft.com/office/powerpoint/2010/main" val="250217658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148</a:t>
            </a:fld>
            <a:endParaRPr lang="en-US"/>
          </a:p>
        </p:txBody>
      </p:sp>
    </p:spTree>
    <p:extLst>
      <p:ext uri="{BB962C8B-B14F-4D97-AF65-F5344CB8AC3E}">
        <p14:creationId xmlns:p14="http://schemas.microsoft.com/office/powerpoint/2010/main" val="116638123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152</a:t>
            </a:fld>
            <a:endParaRPr lang="en-US"/>
          </a:p>
        </p:txBody>
      </p:sp>
    </p:spTree>
    <p:extLst>
      <p:ext uri="{BB962C8B-B14F-4D97-AF65-F5344CB8AC3E}">
        <p14:creationId xmlns:p14="http://schemas.microsoft.com/office/powerpoint/2010/main" val="3622043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A071CE-28E3-0849-B5BD-89ADA4ACFDE9}" type="slidenum">
              <a:rPr lang="en-US" smtClean="0"/>
              <a:t>41</a:t>
            </a:fld>
            <a:endParaRPr lang="en-US"/>
          </a:p>
        </p:txBody>
      </p:sp>
    </p:spTree>
    <p:extLst>
      <p:ext uri="{BB962C8B-B14F-4D97-AF65-F5344CB8AC3E}">
        <p14:creationId xmlns:p14="http://schemas.microsoft.com/office/powerpoint/2010/main" val="18927782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85DA9B-A4FC-2A41-AE4D-737D8F57035E}" type="slidenum">
              <a:rPr lang="en-US" smtClean="0"/>
              <a:t>163</a:t>
            </a:fld>
            <a:endParaRPr lang="en-US"/>
          </a:p>
        </p:txBody>
      </p:sp>
    </p:spTree>
    <p:extLst>
      <p:ext uri="{BB962C8B-B14F-4D97-AF65-F5344CB8AC3E}">
        <p14:creationId xmlns:p14="http://schemas.microsoft.com/office/powerpoint/2010/main" val="1484479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BEBDB439-BBB3-1246-BF88-94A2B3D732B9}" type="datetime1">
              <a:rPr lang="en-CA" smtClean="0"/>
              <a:t>2021-03-05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00857A6-B069-5747-8C2C-4237D03FF20B}" type="slidenum">
              <a:rPr lang="en-US" smtClean="0"/>
              <a:t>‹#›</a:t>
            </a:fld>
            <a:endParaRPr lang="en-US"/>
          </a:p>
        </p:txBody>
      </p:sp>
    </p:spTree>
    <p:extLst>
      <p:ext uri="{BB962C8B-B14F-4D97-AF65-F5344CB8AC3E}">
        <p14:creationId xmlns:p14="http://schemas.microsoft.com/office/powerpoint/2010/main" val="387660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8"/>
          <a:stretch>
            <a:fillRect/>
          </a:stretch>
        </p:blipFill>
        <p:spPr>
          <a:xfrm>
            <a:off x="431220" y="6347963"/>
            <a:ext cx="3321425" cy="268516"/>
          </a:xfrm>
          <a:prstGeom prst="rect">
            <a:avLst/>
          </a:prstGeom>
        </p:spPr>
      </p:pic>
      <p:pic>
        <p:nvPicPr>
          <p:cNvPr id="7" name="Picture 6"/>
          <p:cNvPicPr>
            <a:picLocks noChangeAspect="1"/>
          </p:cNvPicPr>
          <p:nvPr/>
        </p:nvPicPr>
        <p:blipFill>
          <a:blip r:embed="rId9"/>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mmlaw.allard.ubc/"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hyperlink" Target="mailto:jon_festinger@thecdm.ca"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arget="../media/image56.jpeg" Type="http://schemas.openxmlformats.org/officeDocument/2006/relationships/image"/><Relationship Id="rId2" Target="../notesSlides/notesSlide61.xml" Type="http://schemas.openxmlformats.org/officeDocument/2006/relationships/notesSlide"/><Relationship Id="rId1" Target="../slideLayouts/slideLayout6.xml" Type="http://schemas.openxmlformats.org/officeDocument/2006/relationships/slideLayout"/></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arget="../media/image57.jpeg" Type="http://schemas.openxmlformats.org/officeDocument/2006/relationships/image"/><Relationship Id="rId1" Target="../slideLayouts/slideLayout5.xml" Type="http://schemas.openxmlformats.org/officeDocument/2006/relationships/slideLayout"/></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3" Target="../media/image59.jpeg" Type="http://schemas.openxmlformats.org/officeDocument/2006/relationships/image"/><Relationship Id="rId2" Target="../media/image58.jpg" Type="http://schemas.openxmlformats.org/officeDocument/2006/relationships/image"/><Relationship Id="rId1" Target="../slideLayouts/slideLayout5.xml" Type="http://schemas.openxmlformats.org/officeDocument/2006/relationships/slideLayout"/></Relationships>
</file>

<file path=ppt/slides/_rels/slide128.xml.rels><?xml version="1.0" encoding="UTF-8" standalone="yes" ?><Relationships xmlns="http://schemas.openxmlformats.org/package/2006/relationships"><Relationship Id="rId2" Target="../media/image60.jpeg" Type="http://schemas.openxmlformats.org/officeDocument/2006/relationships/image"/><Relationship Id="rId1" Target="../slideLayouts/slideLayout5.xml" Type="http://schemas.openxmlformats.org/officeDocument/2006/relationships/slideLayout"/></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arget="../media/image11.jpeg" Type="http://schemas.openxmlformats.org/officeDocument/2006/relationships/image"/><Relationship Id="rId1" Target="../slideLayouts/slideLayout4.xml" Type="http://schemas.openxmlformats.org/officeDocument/2006/relationships/slideLayout"/></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arget="../media/image61.jpeg" Type="http://schemas.openxmlformats.org/officeDocument/2006/relationships/image"/><Relationship Id="rId1" Target="../slideLayouts/slideLayout5.xml" Type="http://schemas.openxmlformats.org/officeDocument/2006/relationships/slideLayout"/></Relationships>
</file>

<file path=ppt/slides/_rels/slide132.xml.rels><?xml version="1.0" encoding="UTF-8" standalone="yes" ?><Relationships xmlns="http://schemas.openxmlformats.org/package/2006/relationships"><Relationship Id="rId2" Target="../media/image62.jpeg" Type="http://schemas.openxmlformats.org/officeDocument/2006/relationships/image"/><Relationship Id="rId1" Target="../slideLayouts/slideLayout5.xml" Type="http://schemas.openxmlformats.org/officeDocument/2006/relationships/slideLayout"/></Relationships>
</file>

<file path=ppt/slides/_rels/slide133.xml.rels><?xml version="1.0" encoding="UTF-8" standalone="yes" ?><Relationships xmlns="http://schemas.openxmlformats.org/package/2006/relationships"><Relationship Id="rId2" Target="../media/image63.jpeg" Type="http://schemas.openxmlformats.org/officeDocument/2006/relationships/image"/><Relationship Id="rId1" Target="../slideLayouts/slideLayout5.xml" Type="http://schemas.openxmlformats.org/officeDocument/2006/relationships/slideLayout"/></Relationships>
</file>

<file path=ppt/slides/_rels/slide134.xml.rels><?xml version="1.0" encoding="UTF-8" standalone="yes" ?><Relationships xmlns="http://schemas.openxmlformats.org/package/2006/relationships"><Relationship Id="rId2" Target="../media/image64.jpeg" Type="http://schemas.openxmlformats.org/officeDocument/2006/relationships/image"/><Relationship Id="rId1" Target="../slideLayouts/slideLayout2.xml" Type="http://schemas.openxmlformats.org/officeDocument/2006/relationships/slideLayout"/></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arget="../media/image65.jpeg" Type="http://schemas.openxmlformats.org/officeDocument/2006/relationships/image"/><Relationship Id="rId2" Target="../notesSlides/notesSlide79.xml" Type="http://schemas.openxmlformats.org/officeDocument/2006/relationships/notesSlide"/><Relationship Id="rId1" Target="../slideLayouts/slideLayout6.xml" Type="http://schemas.openxmlformats.org/officeDocument/2006/relationships/slideLayout"/></Relationships>
</file>

<file path=ppt/slides/_rels/slide14.xml.rels><?xml version="1.0" encoding="UTF-8" standalone="yes" ?><Relationships xmlns="http://schemas.openxmlformats.org/package/2006/relationships"><Relationship Id="rId2" Target="../media/image12.jpeg" Type="http://schemas.openxmlformats.org/officeDocument/2006/relationships/image"/><Relationship Id="rId1" Target="../slideLayouts/slideLayout4.xml" Type="http://schemas.openxmlformats.org/officeDocument/2006/relationships/slideLayout"/></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arget="../media/image66.jpeg" Type="http://schemas.openxmlformats.org/officeDocument/2006/relationships/image"/><Relationship Id="rId2" Target="../notesSlides/notesSlide81.xml" Type="http://schemas.openxmlformats.org/officeDocument/2006/relationships/notesSlide"/><Relationship Id="rId1" Target="../slideLayouts/slideLayout6.xml" Type="http://schemas.openxmlformats.org/officeDocument/2006/relationships/slideLayout"/></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2" Target="../media/image74.jpeg" Type="http://schemas.openxmlformats.org/officeDocument/2006/relationships/image"/><Relationship Id="rId1" Target="../slideLayouts/slideLayout4.xml" Type="http://schemas.openxmlformats.org/officeDocument/2006/relationships/slideLayout"/></Relationships>
</file>

<file path=ppt/slides/_rels/slide16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arget="../media/image15.jpeg" Type="http://schemas.openxmlformats.org/officeDocument/2006/relationships/image"/><Relationship Id="rId1" Target="../slideLayouts/slideLayout5.xml" Type="http://schemas.openxmlformats.org/officeDocument/2006/relationships/slideLayout"/></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arget="../media/image6.jpeg" Type="http://schemas.openxmlformats.org/officeDocument/2006/relationships/image"/><Relationship Id="rId1" Target="../slideLayouts/slideLayout4.xml" Type="http://schemas.openxmlformats.org/officeDocument/2006/relationships/slideLayout"/></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arget="../media/image25.jpeg" Type="http://schemas.openxmlformats.org/officeDocument/2006/relationships/image"/><Relationship Id="rId1" Target="../slideLayouts/slideLayout4.xml" Type="http://schemas.openxmlformats.org/officeDocument/2006/relationships/slideLayout"/></Relationships>
</file>

<file path=ppt/slides/_rels/slide33.xml.rels><?xml version="1.0" encoding="UTF-8" standalone="yes" ?><Relationships xmlns="http://schemas.openxmlformats.org/package/2006/relationships"><Relationship Id="rId2" Target="../media/image26.jpeg" Type="http://schemas.openxmlformats.org/officeDocument/2006/relationships/image"/><Relationship Id="rId1" Target="../slideLayouts/slideLayout4.xml" Type="http://schemas.openxmlformats.org/officeDocument/2006/relationships/slideLayout"/></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arget="../media/image27.jpeg" Type="http://schemas.openxmlformats.org/officeDocument/2006/relationships/image"/><Relationship Id="rId2" Target="../notesSlides/notesSlide3.xml" Type="http://schemas.openxmlformats.org/officeDocument/2006/relationships/notesSlide"/><Relationship Id="rId1" Target="../slideLayouts/slideLayout6.xml" Type="http://schemas.openxmlformats.org/officeDocument/2006/relationships/slideLayout"/></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arget="../media/image29.jpeg" Type="http://schemas.openxmlformats.org/officeDocument/2006/relationships/image"/><Relationship Id="rId2" Target="../notesSlides/notesSlide5.xml" Type="http://schemas.openxmlformats.org/officeDocument/2006/relationships/notesSlide"/><Relationship Id="rId1" Target="../slideLayouts/slideLayout6.xml" Type="http://schemas.openxmlformats.org/officeDocument/2006/relationships/slideLayout"/></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arget="../media/image30.jpeg" Type="http://schemas.openxmlformats.org/officeDocument/2006/relationships/image"/><Relationship Id="rId1" Target="../slideLayouts/slideLayout4.xml" Type="http://schemas.openxmlformats.org/officeDocument/2006/relationships/slideLayout"/></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arget="https://iplaw.allard.ubc.ca/" TargetMode="External" Type="http://schemas.openxmlformats.org/officeDocument/2006/relationships/hyperlink"/><Relationship Id="rId2" Target="../media/image8.jpeg" Type="http://schemas.openxmlformats.org/officeDocument/2006/relationships/image"/><Relationship Id="rId1" Target="../slideLayouts/slideLayout2.xml" Type="http://schemas.openxmlformats.org/officeDocument/2006/relationships/slideLayout"/></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arget="../media/image31.jpeg" Type="http://schemas.openxmlformats.org/officeDocument/2006/relationships/image"/><Relationship Id="rId1" Target="../slideLayouts/slideLayout2.xml" Type="http://schemas.openxmlformats.org/officeDocument/2006/relationships/slideLayout"/></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customXml" Target="../ink/ink2.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5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arget="../media/image33.jpeg" Type="http://schemas.openxmlformats.org/officeDocument/2006/relationships/image"/><Relationship Id="rId2" Target="../notesSlides/notesSlide21.xml" Type="http://schemas.openxmlformats.org/officeDocument/2006/relationships/notesSlide"/><Relationship Id="rId1" Target="../slideLayouts/slideLayout6.xml" Type="http://schemas.openxmlformats.org/officeDocument/2006/relationships/slideLayout"/></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mailto:jon.festinger@ubc.ca" TargetMode="External"/><Relationship Id="rId2" Type="http://schemas.openxmlformats.org/officeDocument/2006/relationships/hyperlink" Target="http://cms.ubc.ca/" TargetMode="External"/><Relationship Id="rId1" Type="http://schemas.openxmlformats.org/officeDocument/2006/relationships/slideLayout" Target="../slideLayouts/slideLayout2.xml"/><Relationship Id="rId4" Type="http://schemas.openxmlformats.org/officeDocument/2006/relationships/hyperlink" Target="mailto:jon_festinger@thecdm.ca"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61.xml.rels><?xml version="1.0" encoding="UTF-8" standalone="yes"?>
<Relationships xmlns="http://schemas.openxmlformats.org/package/2006/relationships"><Relationship Id="rId3" Type="http://schemas.openxmlformats.org/officeDocument/2006/relationships/hyperlink" Target="https://www.canlii.org/en/ca/laws/stat/rsc-1985-c-t-13/latest/rsc-1985-c-t-13.html"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arget="../media/image38.jpeg" Type="http://schemas.openxmlformats.org/officeDocument/2006/relationships/image"/><Relationship Id="rId1" Target="../slideLayouts/slideLayout4.xml" Type="http://schemas.openxmlformats.org/officeDocument/2006/relationships/slideLayout"/></Relationships>
</file>

<file path=ppt/slides/_rels/slide73.xml.rels><?xml version="1.0" encoding="UTF-8" standalone="yes" ?><Relationships xmlns="http://schemas.openxmlformats.org/package/2006/relationships"><Relationship Id="rId2" Target="../media/image39.jpeg" Type="http://schemas.openxmlformats.org/officeDocument/2006/relationships/image"/><Relationship Id="rId1" Target="../slideLayouts/slideLayout4.xml" Type="http://schemas.openxmlformats.org/officeDocument/2006/relationships/slideLayout"/></Relationships>
</file>

<file path=ppt/slides/_rels/slide7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arget="../media/image41.jpeg" Type="http://schemas.openxmlformats.org/officeDocument/2006/relationships/image"/><Relationship Id="rId1" Target="../slideLayouts/slideLayout5.xml" Type="http://schemas.openxmlformats.org/officeDocument/2006/relationships/slideLayout"/></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85.xml.rels><?xml version="1.0" encoding="UTF-8" standalone="yes" ?><Relationships xmlns="http://schemas.openxmlformats.org/package/2006/relationships"><Relationship Id="rId2" Target="../media/image45.jpeg" Type="http://schemas.openxmlformats.org/officeDocument/2006/relationships/image"/><Relationship Id="rId1" Target="../slideLayouts/slideLayout5.xml" Type="http://schemas.openxmlformats.org/officeDocument/2006/relationships/slideLayout"/></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arget="../media/image48.jpeg" Type="http://schemas.openxmlformats.org/officeDocument/2006/relationships/image"/><Relationship Id="rId2" Target="../media/image47.jpeg" Type="http://schemas.openxmlformats.org/officeDocument/2006/relationships/image"/><Relationship Id="rId1" Target="../slideLayouts/slideLayout5.xml" Type="http://schemas.openxmlformats.org/officeDocument/2006/relationships/slideLayout"/></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arget="../media/image49.jpeg" Type="http://schemas.openxmlformats.org/officeDocument/2006/relationships/image"/><Relationship Id="rId2" Target="../notesSlides/notesSlide45.xml" Type="http://schemas.openxmlformats.org/officeDocument/2006/relationships/notesSlide"/><Relationship Id="rId1" Target="../slideLayouts/slideLayout6.xml" Type="http://schemas.openxmlformats.org/officeDocument/2006/relationships/slideLayout"/><Relationship Id="rId5" Target="../media/image51.jpeg" Type="http://schemas.openxmlformats.org/officeDocument/2006/relationships/image"/><Relationship Id="rId4" Target="../media/image50.png" Type="http://schemas.openxmlformats.org/officeDocument/2006/relationships/image"/></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notesSlide" Target="../notesSlides/notesSlide46.xml"/></Relationships>
</file>

<file path=ppt/slides/_rels/slide9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arget="../media/image55.jpeg" Type="http://schemas.openxmlformats.org/officeDocument/2006/relationships/image"/><Relationship Id="rId1" Target="../slideLayouts/slideLayout5.xml" Type="http://schemas.openxmlformats.org/officeDocument/2006/relationships/slideLayout"/></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55686" y="261257"/>
            <a:ext cx="8042050" cy="1151907"/>
          </a:xfrm>
        </p:spPr>
        <p:txBody>
          <a:bodyPr>
            <a:normAutofit fontScale="90000"/>
          </a:bodyPr>
          <a:lstStyle/>
          <a:p>
            <a:pPr algn="ctr"/>
            <a:br>
              <a:rPr lang="en-US" b="1" dirty="0">
                <a:solidFill>
                  <a:srgbClr val="FFFF00"/>
                </a:solidFill>
                <a:cs typeface="OCR A Std"/>
              </a:rPr>
            </a:br>
            <a:br>
              <a:rPr lang="en-US" dirty="0"/>
            </a:br>
            <a:endParaRPr lang="en-US" b="1" dirty="0">
              <a:solidFill>
                <a:schemeClr val="bg1"/>
              </a:solidFill>
              <a:latin typeface="+mn-lt"/>
            </a:endParaRPr>
          </a:p>
        </p:txBody>
      </p:sp>
      <p:sp>
        <p:nvSpPr>
          <p:cNvPr id="9" name="Content Placeholder 8"/>
          <p:cNvSpPr>
            <a:spLocks noGrp="1"/>
          </p:cNvSpPr>
          <p:nvPr>
            <p:ph sz="quarter" idx="10"/>
          </p:nvPr>
        </p:nvSpPr>
        <p:spPr>
          <a:xfrm>
            <a:off x="555686" y="1793174"/>
            <a:ext cx="7958922" cy="4144487"/>
          </a:xfrm>
        </p:spPr>
        <p:txBody>
          <a:bodyPr>
            <a:normAutofit fontScale="85000" lnSpcReduction="20000"/>
          </a:bodyPr>
          <a:lstStyle/>
          <a:p>
            <a:pPr marL="0" indent="0">
              <a:lnSpc>
                <a:spcPct val="110000"/>
              </a:lnSpc>
              <a:buNone/>
            </a:pPr>
            <a:r>
              <a:rPr lang="en-US" sz="2600" b="1" dirty="0">
                <a:solidFill>
                  <a:srgbClr val="FFFF00"/>
                </a:solidFill>
                <a:cs typeface="Lucida Console"/>
              </a:rPr>
              <a:t>Talk 8 </a:t>
            </a:r>
            <a:r>
              <a:rPr lang="en-US" sz="2600" b="1" dirty="0">
                <a:solidFill>
                  <a:srgbClr val="FF0000"/>
                </a:solidFill>
                <a:cs typeface="Lucida Console"/>
              </a:rPr>
              <a:t>Introduction</a:t>
            </a:r>
          </a:p>
          <a:p>
            <a:pPr marL="0" indent="0">
              <a:lnSpc>
                <a:spcPct val="110000"/>
              </a:lnSpc>
              <a:buNone/>
            </a:pPr>
            <a:r>
              <a:rPr lang="en-US" sz="2600" b="1" dirty="0">
                <a:solidFill>
                  <a:srgbClr val="FFFF00"/>
                </a:solidFill>
                <a:cs typeface="Lucida Console"/>
              </a:rPr>
              <a:t>LAW 422 </a:t>
            </a:r>
          </a:p>
          <a:p>
            <a:pPr marL="0" indent="0">
              <a:lnSpc>
                <a:spcPct val="110000"/>
              </a:lnSpc>
              <a:buNone/>
            </a:pPr>
            <a:r>
              <a:rPr lang="en-US" sz="2600" b="1" dirty="0">
                <a:solidFill>
                  <a:srgbClr val="FFFF00"/>
                </a:solidFill>
                <a:cs typeface="Lucida Console"/>
              </a:rPr>
              <a:t>Intellectual Property Law </a:t>
            </a:r>
          </a:p>
          <a:p>
            <a:pPr marL="0" indent="0">
              <a:lnSpc>
                <a:spcPct val="110000"/>
              </a:lnSpc>
              <a:buNone/>
            </a:pPr>
            <a:r>
              <a:rPr lang="en-US" sz="2600" b="1" dirty="0">
                <a:solidFill>
                  <a:srgbClr val="FFFF00"/>
                </a:solidFill>
                <a:cs typeface="Lucida Console"/>
              </a:rPr>
              <a:t>Allard School of Law, UBC</a:t>
            </a:r>
          </a:p>
          <a:p>
            <a:pPr marL="0" indent="0">
              <a:lnSpc>
                <a:spcPct val="110000"/>
              </a:lnSpc>
              <a:buNone/>
            </a:pPr>
            <a:r>
              <a:rPr lang="en-US" sz="2600" b="1" dirty="0">
                <a:solidFill>
                  <a:srgbClr val="FFFF00"/>
                </a:solidFill>
                <a:cs typeface="Lucida Console"/>
              </a:rPr>
              <a:t>Spring, 2021</a:t>
            </a:r>
          </a:p>
          <a:p>
            <a:pPr marL="0" indent="0">
              <a:buNone/>
            </a:pPr>
            <a:endParaRPr lang="en-US"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r>
              <a:rPr lang="en-US" sz="1900" dirty="0">
                <a:solidFill>
                  <a:srgbClr val="FFFFFF"/>
                </a:solidFill>
                <a:cs typeface="Lucida Console"/>
              </a:rPr>
              <a:t>Jon Festinger Q.C.</a:t>
            </a:r>
          </a:p>
          <a:p>
            <a:pPr marL="0" indent="0">
              <a:buNone/>
            </a:pPr>
            <a:r>
              <a:rPr lang="en-US" sz="1900" dirty="0">
                <a:solidFill>
                  <a:srgbClr val="FFFFFF"/>
                </a:solidFill>
                <a:cs typeface="Lucida Console"/>
              </a:rPr>
              <a:t>Centre for Digital Media</a:t>
            </a:r>
          </a:p>
          <a:p>
            <a:pPr marL="0" indent="0">
              <a:buNone/>
            </a:pPr>
            <a:r>
              <a:rPr lang="en-CA" sz="1900" dirty="0">
                <a:solidFill>
                  <a:srgbClr val="FFFFFF"/>
                </a:solidFill>
                <a:cs typeface="Lucida Console"/>
              </a:rPr>
              <a:t>QMUL School of Law (CCLS)</a:t>
            </a:r>
          </a:p>
          <a:p>
            <a:pPr marL="0" indent="0">
              <a:buNone/>
            </a:pPr>
            <a:r>
              <a:rPr lang="en-CA" sz="1900" dirty="0">
                <a:solidFill>
                  <a:srgbClr val="FFFFFF"/>
                </a:solidFill>
                <a:cs typeface="Lucida Console"/>
              </a:rPr>
              <a:t>Whiteboard Law</a:t>
            </a:r>
          </a:p>
          <a:p>
            <a:pPr marL="0" indent="0">
              <a:buNone/>
            </a:pPr>
            <a:r>
              <a:rPr lang="en-US" sz="1900" dirty="0">
                <a:solidFill>
                  <a:srgbClr val="FFFF00"/>
                </a:solidFill>
                <a:cs typeface="Lucida Console"/>
                <a:hlinkClick r:id="rId3"/>
              </a:rPr>
              <a:t>http://commlaw.allard.ubc</a:t>
            </a:r>
            <a:r>
              <a:rPr lang="en-US" sz="1900" dirty="0">
                <a:solidFill>
                  <a:srgbClr val="FFFF00"/>
                </a:solidFill>
                <a:cs typeface="Lucida Console"/>
              </a:rPr>
              <a:t> </a:t>
            </a:r>
          </a:p>
          <a:p>
            <a:pPr marL="0" indent="0">
              <a:buNone/>
            </a:pPr>
            <a:r>
              <a:rPr lang="en-US" sz="1900" dirty="0">
                <a:solidFill>
                  <a:srgbClr val="FFFFFF"/>
                </a:solidFill>
                <a:cs typeface="Lucida Console"/>
              </a:rPr>
              <a:t>@</a:t>
            </a:r>
            <a:r>
              <a:rPr lang="en-US" sz="1900" dirty="0" err="1">
                <a:solidFill>
                  <a:srgbClr val="FFFFFF"/>
                </a:solidFill>
                <a:cs typeface="Lucida Console"/>
              </a:rPr>
              <a:t>jonfestinger</a:t>
            </a:r>
            <a:endParaRPr lang="en-US" sz="1900" dirty="0">
              <a:solidFill>
                <a:srgbClr val="FFFFFF"/>
              </a:solidFill>
              <a:cs typeface="Lucida Console"/>
            </a:endParaRPr>
          </a:p>
          <a:p>
            <a:pPr marL="0" indent="0">
              <a:buNone/>
            </a:pPr>
            <a:r>
              <a:rPr lang="en-US" sz="1900" dirty="0">
                <a:solidFill>
                  <a:srgbClr val="FFFF00"/>
                </a:solidFill>
                <a:cs typeface="Lucida Console"/>
                <a:hlinkClick r:id="rId4"/>
              </a:rPr>
              <a:t>jon_festinger@thecdm.ca</a:t>
            </a:r>
            <a:endParaRPr lang="en-US" sz="1900" dirty="0">
              <a:solidFill>
                <a:srgbClr val="FFFF00"/>
              </a:solidFill>
              <a:cs typeface="Lucida Console"/>
            </a:endParaRPr>
          </a:p>
          <a:p>
            <a:pPr marL="0" indent="0">
              <a:buNone/>
            </a:pPr>
            <a:endParaRPr lang="en-US" sz="1600" dirty="0">
              <a:solidFill>
                <a:schemeClr val="bg1"/>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6" name="Content Placeholder 3" descr="JF.png">
            <a:extLst>
              <a:ext uri="{FF2B5EF4-FFF2-40B4-BE49-F238E27FC236}">
                <a16:creationId xmlns:a16="http://schemas.microsoft.com/office/drawing/2014/main" id="{52C6527D-1855-3E4C-B033-779C7409E83B}"/>
              </a:ext>
            </a:extLst>
          </p:cNvPr>
          <p:cNvPicPr>
            <a:picLocks noChangeAspect="1"/>
          </p:cNvPicPr>
          <p:nvPr/>
        </p:nvPicPr>
        <p:blipFill rotWithShape="1">
          <a:blip r:embed="rId5">
            <a:extLst>
              <a:ext uri="{28A0092B-C50C-407E-A947-70E740481C1C}">
                <a14:useLocalDpi xmlns:a14="http://schemas.microsoft.com/office/drawing/2010/main" val="0"/>
              </a:ext>
            </a:extLst>
          </a:blip>
          <a:srcRect l="20968" t="29807" r="941" b="27147"/>
          <a:stretch/>
        </p:blipFill>
        <p:spPr>
          <a:xfrm>
            <a:off x="5822429" y="3631800"/>
            <a:ext cx="2384718" cy="1858747"/>
          </a:xfrm>
          <a:prstGeom prst="rect">
            <a:avLst/>
          </a:prstGeom>
        </p:spPr>
      </p:pic>
      <p:sp>
        <p:nvSpPr>
          <p:cNvPr id="2" name="TextBox 1">
            <a:extLst>
              <a:ext uri="{FF2B5EF4-FFF2-40B4-BE49-F238E27FC236}">
                <a16:creationId xmlns:a16="http://schemas.microsoft.com/office/drawing/2014/main" id="{6840BB17-C7B1-FE4B-A805-A1CF01D0AEFD}"/>
              </a:ext>
            </a:extLst>
          </p:cNvPr>
          <p:cNvSpPr txBox="1"/>
          <p:nvPr/>
        </p:nvSpPr>
        <p:spPr>
          <a:xfrm>
            <a:off x="931624" y="261257"/>
            <a:ext cx="7225055"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a:ea typeface="+mn-ea"/>
                <a:cs typeface="+mn-cs"/>
              </a:rPr>
              <a:t>TRADEMARK</a:t>
            </a:r>
            <a:r>
              <a:rPr lang="en-US" sz="5400" b="1" dirty="0">
                <a:solidFill>
                  <a:prstClr val="white"/>
                </a:solidFill>
                <a:latin typeface="Arial"/>
              </a:rPr>
              <a:t>S </a:t>
            </a:r>
            <a:r>
              <a:rPr lang="en-US" sz="5400" b="1" dirty="0">
                <a:solidFill>
                  <a:srgbClr val="FFFF00"/>
                </a:solidFill>
                <a:latin typeface="Arial"/>
              </a:rPr>
              <a:t>Part </a:t>
            </a:r>
            <a:r>
              <a:rPr lang="en-US" sz="5400" b="1" dirty="0">
                <a:solidFill>
                  <a:srgbClr val="FF0000"/>
                </a:solidFill>
                <a:latin typeface="Arial"/>
              </a:rPr>
              <a:t>2</a:t>
            </a:r>
            <a:endParaRPr kumimoji="0" lang="en-US" sz="5400" b="1" i="0" u="none" strike="noStrike" kern="1200" cap="none" spc="0" normalizeH="0" baseline="0" noProof="0" dirty="0">
              <a:ln>
                <a:noFill/>
              </a:ln>
              <a:solidFill>
                <a:srgbClr val="FF0000"/>
              </a:solidFill>
              <a:effectLst/>
              <a:uLnTx/>
              <a:uFillTx/>
              <a:latin typeface="Arial"/>
              <a:ea typeface="+mn-ea"/>
              <a:cs typeface="+mn-cs"/>
            </a:endParaRPr>
          </a:p>
        </p:txBody>
      </p:sp>
      <p:pic>
        <p:nvPicPr>
          <p:cNvPr id="4" name="Picture 3" descr="A person eating a donut&#10;&#10;Description automatically generated with medium confidence">
            <a:extLst>
              <a:ext uri="{FF2B5EF4-FFF2-40B4-BE49-F238E27FC236}">
                <a16:creationId xmlns:a16="http://schemas.microsoft.com/office/drawing/2014/main" id="{406F6165-B3A8-E44E-A7A4-2C12B27C687B}"/>
              </a:ext>
            </a:extLst>
          </p:cNvPr>
          <p:cNvPicPr>
            <a:picLocks noChangeAspect="1"/>
          </p:cNvPicPr>
          <p:nvPr/>
        </p:nvPicPr>
        <p:blipFill>
          <a:blip r:embed="rId6"/>
          <a:stretch>
            <a:fillRect/>
          </a:stretch>
        </p:blipFill>
        <p:spPr>
          <a:xfrm flipH="1">
            <a:off x="7874422" y="3368883"/>
            <a:ext cx="116590" cy="251040"/>
          </a:xfrm>
          <a:prstGeom prst="rect">
            <a:avLst/>
          </a:prstGeom>
        </p:spPr>
      </p:pic>
    </p:spTree>
    <p:extLst>
      <p:ext uri="{BB962C8B-B14F-4D97-AF65-F5344CB8AC3E}">
        <p14:creationId xmlns:p14="http://schemas.microsoft.com/office/powerpoint/2010/main" val="29273144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358" y="140326"/>
            <a:ext cx="7814441" cy="1016000"/>
          </a:xfrm>
        </p:spPr>
        <p:txBody>
          <a:bodyPr>
            <a:normAutofit/>
          </a:bodyPr>
          <a:lstStyle/>
          <a:p>
            <a:r>
              <a:rPr lang="en-US" sz="4800" b="1" dirty="0">
                <a:solidFill>
                  <a:srgbClr val="FFFF00"/>
                </a:solidFill>
              </a:rPr>
              <a:t>Presentations</a:t>
            </a:r>
          </a:p>
        </p:txBody>
      </p:sp>
      <p:sp>
        <p:nvSpPr>
          <p:cNvPr id="3" name="Content Placeholder 2"/>
          <p:cNvSpPr>
            <a:spLocks noGrp="1"/>
          </p:cNvSpPr>
          <p:nvPr>
            <p:ph sz="quarter" idx="10"/>
          </p:nvPr>
        </p:nvSpPr>
        <p:spPr>
          <a:xfrm>
            <a:off x="457200" y="1156326"/>
            <a:ext cx="8229600" cy="4770340"/>
          </a:xfrm>
        </p:spPr>
        <p:txBody>
          <a:bodyPr>
            <a:normAutofit/>
          </a:bodyPr>
          <a:lstStyle/>
          <a:p>
            <a:r>
              <a:rPr lang="en-US" sz="3600" dirty="0">
                <a:solidFill>
                  <a:srgbClr val="CCFFCC"/>
                </a:solidFill>
              </a:rPr>
              <a:t>1-5 </a:t>
            </a:r>
            <a:r>
              <a:rPr lang="en-US" sz="3600" dirty="0">
                <a:solidFill>
                  <a:srgbClr val="FF0000"/>
                </a:solidFill>
              </a:rPr>
              <a:t>(</a:t>
            </a:r>
            <a:r>
              <a:rPr lang="en-US" sz="3600" dirty="0">
                <a:solidFill>
                  <a:schemeClr val="accent5"/>
                </a:solidFill>
              </a:rPr>
              <a:t>ideally</a:t>
            </a:r>
            <a:r>
              <a:rPr lang="en-US" sz="3600" dirty="0">
                <a:solidFill>
                  <a:srgbClr val="FF0000"/>
                </a:solidFill>
              </a:rPr>
              <a:t>)</a:t>
            </a:r>
            <a:r>
              <a:rPr lang="en-US" sz="3600" dirty="0">
                <a:solidFill>
                  <a:schemeClr val="bg1"/>
                </a:solidFill>
              </a:rPr>
              <a:t> per group</a:t>
            </a:r>
          </a:p>
          <a:p>
            <a:r>
              <a:rPr lang="en-US" sz="3600" dirty="0">
                <a:solidFill>
                  <a:srgbClr val="CCFFCC"/>
                </a:solidFill>
              </a:rPr>
              <a:t>Sign</a:t>
            </a:r>
            <a:r>
              <a:rPr lang="en-US" sz="3600" dirty="0">
                <a:solidFill>
                  <a:srgbClr val="FF0000"/>
                </a:solidFill>
              </a:rPr>
              <a:t>-</a:t>
            </a:r>
            <a:r>
              <a:rPr lang="en-US" sz="3600" dirty="0">
                <a:solidFill>
                  <a:srgbClr val="CCFFCC"/>
                </a:solidFill>
              </a:rPr>
              <a:t>up </a:t>
            </a:r>
            <a:r>
              <a:rPr lang="en-US" sz="3600" dirty="0">
                <a:solidFill>
                  <a:schemeClr val="bg1"/>
                </a:solidFill>
              </a:rPr>
              <a:t>by emailing me</a:t>
            </a:r>
          </a:p>
          <a:p>
            <a:r>
              <a:rPr lang="en-US" sz="3600" dirty="0">
                <a:solidFill>
                  <a:srgbClr val="CCFFCC"/>
                </a:solidFill>
              </a:rPr>
              <a:t>Any topic</a:t>
            </a:r>
            <a:r>
              <a:rPr lang="en-US" sz="3600" dirty="0">
                <a:solidFill>
                  <a:schemeClr val="bg1"/>
                </a:solidFill>
              </a:rPr>
              <a:t> </a:t>
            </a:r>
            <a:r>
              <a:rPr lang="en-CA" sz="3600" dirty="0">
                <a:solidFill>
                  <a:srgbClr val="FF0000"/>
                </a:solidFill>
              </a:rPr>
              <a:t>-</a:t>
            </a:r>
            <a:r>
              <a:rPr lang="en-US" sz="3600" dirty="0">
                <a:solidFill>
                  <a:schemeClr val="bg1"/>
                </a:solidFill>
              </a:rPr>
              <a:t> not constrained by what we are talking about that week</a:t>
            </a:r>
          </a:p>
          <a:p>
            <a:r>
              <a:rPr lang="en-US" sz="3600" dirty="0">
                <a:solidFill>
                  <a:srgbClr val="CCFFCC"/>
                </a:solidFill>
              </a:rPr>
              <a:t>Consult </a:t>
            </a:r>
            <a:r>
              <a:rPr lang="en-US" sz="3600" dirty="0">
                <a:solidFill>
                  <a:schemeClr val="bg1"/>
                </a:solidFill>
              </a:rPr>
              <a:t>re the topic you want to take on</a:t>
            </a:r>
            <a:r>
              <a:rPr lang="en-US" sz="3600" dirty="0">
                <a:solidFill>
                  <a:srgbClr val="FF0000"/>
                </a:solidFill>
              </a:rPr>
              <a:t>?</a:t>
            </a:r>
            <a:r>
              <a:rPr lang="en-US" sz="3600" dirty="0">
                <a:solidFill>
                  <a:schemeClr val="bg1"/>
                </a:solidFill>
              </a:rPr>
              <a:t> </a:t>
            </a:r>
          </a:p>
          <a:p>
            <a:r>
              <a:rPr lang="en-US" sz="3600" dirty="0">
                <a:solidFill>
                  <a:srgbClr val="CCFFCC"/>
                </a:solidFill>
              </a:rPr>
              <a:t>Post </a:t>
            </a:r>
            <a:r>
              <a:rPr lang="en-US" sz="3600" dirty="0">
                <a:solidFill>
                  <a:srgbClr val="FF0000"/>
                </a:solidFill>
              </a:rPr>
              <a:t>one thing </a:t>
            </a:r>
            <a:r>
              <a:rPr lang="en-US" sz="3600" dirty="0">
                <a:solidFill>
                  <a:schemeClr val="bg1"/>
                </a:solidFill>
              </a:rPr>
              <a:t>you want us to read or watch</a:t>
            </a:r>
            <a:r>
              <a:rPr lang="en-US" sz="3600" dirty="0">
                <a:solidFill>
                  <a:srgbClr val="FF0000"/>
                </a:solidFill>
              </a:rPr>
              <a:t>?</a:t>
            </a:r>
          </a:p>
          <a:p>
            <a:r>
              <a:rPr lang="en-US" sz="3600" dirty="0">
                <a:solidFill>
                  <a:srgbClr val="00B0F0"/>
                </a:solidFill>
              </a:rPr>
              <a:t>5</a:t>
            </a:r>
            <a:r>
              <a:rPr lang="en-US" sz="3600" dirty="0">
                <a:solidFill>
                  <a:srgbClr val="FF0000"/>
                </a:solidFill>
              </a:rPr>
              <a:t>-</a:t>
            </a:r>
            <a:r>
              <a:rPr lang="en-US" sz="3600" dirty="0">
                <a:solidFill>
                  <a:srgbClr val="00B0F0"/>
                </a:solidFill>
              </a:rPr>
              <a:t>7 minutes </a:t>
            </a:r>
            <a:r>
              <a:rPr lang="en-US" sz="3600" dirty="0">
                <a:solidFill>
                  <a:srgbClr val="FF0000"/>
                </a:solidFill>
              </a:rPr>
              <a:t>(</a:t>
            </a:r>
            <a:r>
              <a:rPr lang="en-US" sz="3600" dirty="0">
                <a:solidFill>
                  <a:schemeClr val="bg1"/>
                </a:solidFill>
              </a:rPr>
              <a:t>notionally</a:t>
            </a:r>
            <a:r>
              <a:rPr lang="en-US" sz="3600" dirty="0">
                <a:solidFill>
                  <a:srgbClr val="FF0000"/>
                </a:solidFill>
              </a:rPr>
              <a:t>) </a:t>
            </a:r>
            <a:r>
              <a:rPr lang="en-US" sz="3600" dirty="0">
                <a:solidFill>
                  <a:srgbClr val="00B0F0"/>
                </a:solidFill>
              </a:rPr>
              <a:t>per student </a:t>
            </a:r>
            <a:r>
              <a:rPr lang="en-US" sz="3600" dirty="0">
                <a:solidFill>
                  <a:srgbClr val="FF0000"/>
                </a:solidFill>
              </a:rPr>
              <a:t>=</a:t>
            </a:r>
            <a:r>
              <a:rPr lang="en-US" sz="3600" dirty="0">
                <a:solidFill>
                  <a:srgbClr val="00B0F0"/>
                </a:solidFill>
              </a:rPr>
              <a:t> </a:t>
            </a:r>
            <a:r>
              <a:rPr lang="en-US" sz="3600" dirty="0">
                <a:solidFill>
                  <a:schemeClr val="bg1"/>
                </a:solidFill>
              </a:rPr>
              <a:t>500</a:t>
            </a:r>
            <a:r>
              <a:rPr lang="en-US" sz="3600" dirty="0">
                <a:solidFill>
                  <a:srgbClr val="FF0000"/>
                </a:solidFill>
              </a:rPr>
              <a:t>-</a:t>
            </a:r>
            <a:r>
              <a:rPr lang="en-US" sz="3600" dirty="0">
                <a:solidFill>
                  <a:schemeClr val="bg1"/>
                </a:solidFill>
              </a:rPr>
              <a:t>1000 words</a:t>
            </a:r>
          </a:p>
        </p:txBody>
      </p:sp>
    </p:spTree>
    <p:extLst>
      <p:ext uri="{BB962C8B-B14F-4D97-AF65-F5344CB8AC3E}">
        <p14:creationId xmlns:p14="http://schemas.microsoft.com/office/powerpoint/2010/main" val="105733355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7"/>
            <a:ext cx="8229600" cy="71291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70688" y="999744"/>
            <a:ext cx="8973312" cy="4937760"/>
          </a:xfrm>
        </p:spPr>
        <p:txBody>
          <a:bodyPr>
            <a:noAutofit/>
          </a:bodyPr>
          <a:lstStyle/>
          <a:p>
            <a:pPr marL="0" indent="0">
              <a:lnSpc>
                <a:spcPct val="100000"/>
              </a:lnSpc>
              <a:buNone/>
            </a:pPr>
            <a:r>
              <a:rPr lang="en-US" sz="2700" i="1" dirty="0">
                <a:solidFill>
                  <a:srgbClr val="00B0F0"/>
                </a:solidFill>
              </a:rPr>
              <a:t>Masterpiece Inc. v. </a:t>
            </a:r>
            <a:r>
              <a:rPr lang="en-US" sz="2700" i="1" dirty="0" err="1">
                <a:solidFill>
                  <a:srgbClr val="00B0F0"/>
                </a:solidFill>
              </a:rPr>
              <a:t>Alavida</a:t>
            </a:r>
            <a:r>
              <a:rPr lang="en-US" sz="2700" i="1" dirty="0">
                <a:solidFill>
                  <a:srgbClr val="00B0F0"/>
                </a:solidFill>
              </a:rPr>
              <a:t> Lifestyles Inc, </a:t>
            </a:r>
            <a:r>
              <a:rPr lang="en-US" sz="2700" dirty="0">
                <a:solidFill>
                  <a:schemeClr val="bg1"/>
                </a:solidFill>
              </a:rPr>
              <a:t>2011 SCC 27</a:t>
            </a:r>
          </a:p>
          <a:p>
            <a:pPr marL="0" indent="0">
              <a:lnSpc>
                <a:spcPct val="100000"/>
              </a:lnSpc>
              <a:buNone/>
            </a:pPr>
            <a:r>
              <a:rPr lang="en-CA" sz="2700" dirty="0">
                <a:solidFill>
                  <a:srgbClr val="FF0000"/>
                </a:solidFill>
              </a:rPr>
              <a:t>Issue:</a:t>
            </a:r>
            <a:r>
              <a:rPr lang="en-CA" sz="2700" dirty="0">
                <a:solidFill>
                  <a:schemeClr val="bg1"/>
                </a:solidFill>
              </a:rPr>
              <a:t> </a:t>
            </a:r>
            <a:r>
              <a:rPr lang="en-CA" sz="2700" dirty="0">
                <a:solidFill>
                  <a:srgbClr val="FFFF00"/>
                </a:solidFill>
              </a:rPr>
              <a:t>Whether </a:t>
            </a:r>
            <a:r>
              <a:rPr lang="en-CA" sz="2700" dirty="0">
                <a:solidFill>
                  <a:schemeClr val="bg1"/>
                </a:solidFill>
              </a:rPr>
              <a:t>the </a:t>
            </a:r>
            <a:r>
              <a:rPr lang="en-CA" sz="2700" dirty="0">
                <a:solidFill>
                  <a:srgbClr val="FF0000"/>
                </a:solidFill>
              </a:rPr>
              <a:t>trade-mark</a:t>
            </a:r>
            <a:r>
              <a:rPr lang="en-CA" sz="2700" dirty="0">
                <a:solidFill>
                  <a:schemeClr val="bg1"/>
                </a:solidFill>
              </a:rPr>
              <a:t> “</a:t>
            </a:r>
            <a:r>
              <a:rPr lang="en-CA" sz="2700" dirty="0">
                <a:solidFill>
                  <a:srgbClr val="FFFF00"/>
                </a:solidFill>
              </a:rPr>
              <a:t>Masterpiece Living</a:t>
            </a:r>
            <a:r>
              <a:rPr lang="en-CA" sz="2700" dirty="0">
                <a:solidFill>
                  <a:schemeClr val="bg1"/>
                </a:solidFill>
              </a:rPr>
              <a:t>”, proposed and subsequently registered by </a:t>
            </a:r>
            <a:r>
              <a:rPr lang="en-CA" sz="2700" dirty="0" err="1">
                <a:solidFill>
                  <a:schemeClr val="bg1"/>
                </a:solidFill>
              </a:rPr>
              <a:t>Alavida</a:t>
            </a:r>
            <a:r>
              <a:rPr lang="en-CA" sz="2700" dirty="0">
                <a:solidFill>
                  <a:schemeClr val="bg1"/>
                </a:solidFill>
              </a:rPr>
              <a:t> Lifestyles Inc. (“</a:t>
            </a:r>
            <a:r>
              <a:rPr lang="en-CA" sz="2700" dirty="0" err="1">
                <a:solidFill>
                  <a:schemeClr val="bg1"/>
                </a:solidFill>
              </a:rPr>
              <a:t>Alavida</a:t>
            </a:r>
            <a:r>
              <a:rPr lang="en-CA" sz="2700" dirty="0">
                <a:solidFill>
                  <a:schemeClr val="bg1"/>
                </a:solidFill>
              </a:rPr>
              <a:t>”), a </a:t>
            </a:r>
            <a:r>
              <a:rPr lang="en-CA" sz="2700" dirty="0">
                <a:solidFill>
                  <a:srgbClr val="FFFF00"/>
                </a:solidFill>
              </a:rPr>
              <a:t>company entering the retirement residence industry in Ontario</a:t>
            </a:r>
            <a:r>
              <a:rPr lang="en-CA" sz="2700" dirty="0">
                <a:solidFill>
                  <a:schemeClr val="bg1"/>
                </a:solidFill>
              </a:rPr>
              <a:t>, was [at the time it applied for registration – namely December 1, 2005] </a:t>
            </a:r>
            <a:r>
              <a:rPr lang="en-CA" sz="2700" dirty="0">
                <a:solidFill>
                  <a:srgbClr val="FF0000"/>
                </a:solidFill>
                <a:latin typeface="Comic Sans MS" panose="030F0902030302020204" pitchFamily="66" charset="0"/>
              </a:rPr>
              <a:t>confusing</a:t>
            </a:r>
            <a:r>
              <a:rPr lang="en-CA" sz="2700" dirty="0">
                <a:solidFill>
                  <a:schemeClr val="bg1"/>
                </a:solidFill>
              </a:rPr>
              <a:t> with the </a:t>
            </a:r>
            <a:r>
              <a:rPr lang="en-CA" sz="2700" dirty="0">
                <a:solidFill>
                  <a:srgbClr val="FF0000"/>
                </a:solidFill>
              </a:rPr>
              <a:t>unregistered trade-marks or trade-name </a:t>
            </a:r>
            <a:r>
              <a:rPr lang="en-CA" sz="2700" dirty="0">
                <a:solidFill>
                  <a:srgbClr val="FFFF00"/>
                </a:solidFill>
              </a:rPr>
              <a:t>previously used </a:t>
            </a:r>
            <a:r>
              <a:rPr lang="en-CA" sz="2700" dirty="0">
                <a:solidFill>
                  <a:schemeClr val="bg1"/>
                </a:solidFill>
              </a:rPr>
              <a:t>Masterpiece Inc. in the </a:t>
            </a:r>
            <a:r>
              <a:rPr lang="en-CA" sz="2700" dirty="0">
                <a:solidFill>
                  <a:srgbClr val="FFFF00"/>
                </a:solidFill>
              </a:rPr>
              <a:t>retirement residence industry in Alberta </a:t>
            </a:r>
            <a:r>
              <a:rPr lang="en-CA" sz="2700" dirty="0">
                <a:solidFill>
                  <a:schemeClr val="bg1"/>
                </a:solidFill>
              </a:rPr>
              <a:t>(marks which included “Masterpiece the Art of Living”, “Masterpiece and the Art of Retirement Living”, and a stylized word “Masterpiece” alongside a butterfly logo).</a:t>
            </a: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100</a:t>
            </a:fld>
            <a:endParaRPr lang="en-US"/>
          </a:p>
        </p:txBody>
      </p:sp>
    </p:spTree>
    <p:extLst>
      <p:ext uri="{BB962C8B-B14F-4D97-AF65-F5344CB8AC3E}">
        <p14:creationId xmlns:p14="http://schemas.microsoft.com/office/powerpoint/2010/main" val="5098600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7"/>
            <a:ext cx="8229600" cy="71291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70688" y="999744"/>
            <a:ext cx="8973312" cy="4937760"/>
          </a:xfrm>
        </p:spPr>
        <p:txBody>
          <a:bodyPr>
            <a:noAutofit/>
          </a:bodyPr>
          <a:lstStyle/>
          <a:p>
            <a:pPr marL="0" indent="0">
              <a:lnSpc>
                <a:spcPct val="100000"/>
              </a:lnSpc>
              <a:buNone/>
            </a:pPr>
            <a:r>
              <a:rPr lang="en-US" sz="3200" i="1" dirty="0">
                <a:solidFill>
                  <a:srgbClr val="00B0F0"/>
                </a:solidFill>
              </a:rPr>
              <a:t>Masterpiece Inc. v. </a:t>
            </a:r>
            <a:r>
              <a:rPr lang="en-US" sz="3200" i="1" dirty="0" err="1">
                <a:solidFill>
                  <a:srgbClr val="00B0F0"/>
                </a:solidFill>
              </a:rPr>
              <a:t>Alavida</a:t>
            </a:r>
            <a:r>
              <a:rPr lang="en-US" sz="3200" i="1" dirty="0">
                <a:solidFill>
                  <a:srgbClr val="00B0F0"/>
                </a:solidFill>
              </a:rPr>
              <a:t> Lifestyles Inc, </a:t>
            </a:r>
            <a:r>
              <a:rPr lang="en-US" sz="3200" dirty="0">
                <a:solidFill>
                  <a:schemeClr val="bg1"/>
                </a:solidFill>
              </a:rPr>
              <a:t>2011 SCC 27</a:t>
            </a:r>
          </a:p>
          <a:p>
            <a:pPr marL="57150" indent="0">
              <a:lnSpc>
                <a:spcPct val="100000"/>
              </a:lnSpc>
              <a:buNone/>
            </a:pPr>
            <a:r>
              <a:rPr lang="en-US" sz="3200" dirty="0">
                <a:solidFill>
                  <a:schemeClr val="bg1"/>
                </a:solidFill>
              </a:rPr>
              <a:t>1) </a:t>
            </a:r>
            <a:r>
              <a:rPr lang="en-US" sz="3200" dirty="0">
                <a:solidFill>
                  <a:srgbClr val="FFFF00"/>
                </a:solidFill>
              </a:rPr>
              <a:t>Is geography relevant </a:t>
            </a:r>
            <a:r>
              <a:rPr lang="en-US" sz="3200" dirty="0">
                <a:solidFill>
                  <a:schemeClr val="bg1"/>
                </a:solidFill>
              </a:rPr>
              <a:t>when performing a </a:t>
            </a:r>
            <a:r>
              <a:rPr lang="en-US" sz="3200" dirty="0">
                <a:solidFill>
                  <a:srgbClr val="FF0000"/>
                </a:solidFill>
                <a:latin typeface="Comic Sans MS" panose="030F0902030302020204" pitchFamily="66" charset="0"/>
              </a:rPr>
              <a:t>confusion</a:t>
            </a:r>
            <a:r>
              <a:rPr lang="en-US" sz="3200" dirty="0">
                <a:solidFill>
                  <a:srgbClr val="FFFF00"/>
                </a:solidFill>
              </a:rPr>
              <a:t> analysis</a:t>
            </a:r>
            <a:r>
              <a:rPr lang="en-US" sz="3200" dirty="0">
                <a:solidFill>
                  <a:srgbClr val="FF0000"/>
                </a:solidFill>
              </a:rPr>
              <a:t>?</a:t>
            </a:r>
          </a:p>
          <a:p>
            <a:pPr marL="57150" indent="0">
              <a:lnSpc>
                <a:spcPct val="100000"/>
              </a:lnSpc>
              <a:buNone/>
            </a:pPr>
            <a:r>
              <a:rPr lang="en-US" sz="3200" dirty="0">
                <a:solidFill>
                  <a:schemeClr val="bg1"/>
                </a:solidFill>
              </a:rPr>
              <a:t>2) </a:t>
            </a:r>
            <a:r>
              <a:rPr lang="en-US" sz="3200" dirty="0">
                <a:solidFill>
                  <a:srgbClr val="FFFF00"/>
                </a:solidFill>
              </a:rPr>
              <a:t>How to assess</a:t>
            </a:r>
            <a:r>
              <a:rPr lang="en-US" sz="3200" dirty="0">
                <a:solidFill>
                  <a:schemeClr val="bg1"/>
                </a:solidFill>
              </a:rPr>
              <a:t> the resemblance between a </a:t>
            </a:r>
            <a:r>
              <a:rPr lang="en-US" sz="3200" dirty="0">
                <a:solidFill>
                  <a:srgbClr val="FFFF00"/>
                </a:solidFill>
              </a:rPr>
              <a:t>proposed use TM </a:t>
            </a:r>
            <a:r>
              <a:rPr lang="en-US" sz="3200" dirty="0">
                <a:solidFill>
                  <a:schemeClr val="bg1"/>
                </a:solidFill>
              </a:rPr>
              <a:t>and an </a:t>
            </a:r>
            <a:r>
              <a:rPr lang="en-US" sz="3200" dirty="0">
                <a:solidFill>
                  <a:srgbClr val="FFFF00"/>
                </a:solidFill>
              </a:rPr>
              <a:t>existing unregistered TM</a:t>
            </a:r>
            <a:r>
              <a:rPr lang="en-US" sz="3200" dirty="0">
                <a:solidFill>
                  <a:srgbClr val="FF0000"/>
                </a:solidFill>
              </a:rPr>
              <a:t>?</a:t>
            </a:r>
          </a:p>
          <a:p>
            <a:pPr marL="57150" indent="0">
              <a:lnSpc>
                <a:spcPct val="100000"/>
              </a:lnSpc>
              <a:buNone/>
            </a:pPr>
            <a:r>
              <a:rPr lang="en-US" sz="3200" dirty="0">
                <a:solidFill>
                  <a:schemeClr val="bg1"/>
                </a:solidFill>
              </a:rPr>
              <a:t>3) </a:t>
            </a:r>
            <a:r>
              <a:rPr lang="en-US" sz="3200" dirty="0">
                <a:solidFill>
                  <a:srgbClr val="FFFF00"/>
                </a:solidFill>
              </a:rPr>
              <a:t>Impact of </a:t>
            </a:r>
            <a:r>
              <a:rPr lang="en-US" sz="3200" dirty="0">
                <a:solidFill>
                  <a:schemeClr val="bg1"/>
                </a:solidFill>
              </a:rPr>
              <a:t>the </a:t>
            </a:r>
            <a:r>
              <a:rPr lang="en-US" sz="3200" dirty="0">
                <a:solidFill>
                  <a:srgbClr val="FFFF00"/>
                </a:solidFill>
              </a:rPr>
              <a:t>nature and cost </a:t>
            </a:r>
            <a:r>
              <a:rPr lang="en-US" sz="3200" dirty="0">
                <a:solidFill>
                  <a:schemeClr val="bg1"/>
                </a:solidFill>
              </a:rPr>
              <a:t>of wares and services on the </a:t>
            </a:r>
            <a:r>
              <a:rPr lang="en-US" sz="3200" dirty="0">
                <a:solidFill>
                  <a:srgbClr val="FF0000"/>
                </a:solidFill>
                <a:latin typeface="Comic Sans MS" panose="030F0902030302020204" pitchFamily="66" charset="0"/>
              </a:rPr>
              <a:t>confusion</a:t>
            </a:r>
            <a:r>
              <a:rPr lang="en-US" sz="3200" dirty="0">
                <a:solidFill>
                  <a:schemeClr val="bg1"/>
                </a:solidFill>
              </a:rPr>
              <a:t> analysis</a:t>
            </a:r>
          </a:p>
          <a:p>
            <a:pPr marL="57150" indent="0">
              <a:lnSpc>
                <a:spcPct val="100000"/>
              </a:lnSpc>
              <a:buNone/>
            </a:pPr>
            <a:r>
              <a:rPr lang="en-US" sz="3200" dirty="0">
                <a:solidFill>
                  <a:schemeClr val="bg1"/>
                </a:solidFill>
              </a:rPr>
              <a:t>4) Relevance of expert evidence</a:t>
            </a:r>
          </a:p>
        </p:txBody>
      </p:sp>
      <p:sp>
        <p:nvSpPr>
          <p:cNvPr id="4" name="Slide Number Placeholder 3"/>
          <p:cNvSpPr>
            <a:spLocks noGrp="1"/>
          </p:cNvSpPr>
          <p:nvPr>
            <p:ph type="sldNum" sz="quarter" idx="12"/>
          </p:nvPr>
        </p:nvSpPr>
        <p:spPr/>
        <p:txBody>
          <a:bodyPr/>
          <a:lstStyle/>
          <a:p>
            <a:fld id="{600857A6-B069-5747-8C2C-4237D03FF20B}" type="slidenum">
              <a:rPr lang="en-US" smtClean="0"/>
              <a:t>101</a:t>
            </a:fld>
            <a:endParaRPr lang="en-US"/>
          </a:p>
        </p:txBody>
      </p:sp>
    </p:spTree>
    <p:extLst>
      <p:ext uri="{BB962C8B-B14F-4D97-AF65-F5344CB8AC3E}">
        <p14:creationId xmlns:p14="http://schemas.microsoft.com/office/powerpoint/2010/main" val="523214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0259"/>
            <a:ext cx="8229600" cy="68788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88758" y="962526"/>
            <a:ext cx="8674768" cy="4787017"/>
          </a:xfrm>
        </p:spPr>
        <p:txBody>
          <a:bodyPr>
            <a:normAutofit lnSpcReduction="10000"/>
          </a:bodyPr>
          <a:lstStyle/>
          <a:p>
            <a:pPr marL="0" indent="0">
              <a:lnSpc>
                <a:spcPct val="100000"/>
              </a:lnSpc>
              <a:buNone/>
            </a:pPr>
            <a:r>
              <a:rPr lang="en-CA" sz="2800" b="1" dirty="0">
                <a:solidFill>
                  <a:schemeClr val="bg1"/>
                </a:solidFill>
              </a:rPr>
              <a:t>A few aspects of this decision </a:t>
            </a:r>
            <a:r>
              <a:rPr lang="en-CA" sz="2800" b="1" dirty="0">
                <a:solidFill>
                  <a:srgbClr val="FFFF00"/>
                </a:solidFill>
              </a:rPr>
              <a:t>worth highlighting</a:t>
            </a:r>
            <a:r>
              <a:rPr lang="en-CA" sz="2800" b="1" dirty="0">
                <a:solidFill>
                  <a:srgbClr val="FF0000"/>
                </a:solidFill>
              </a:rPr>
              <a:t>: </a:t>
            </a:r>
          </a:p>
          <a:p>
            <a:pPr marL="457200" lvl="0" indent="-457200">
              <a:lnSpc>
                <a:spcPct val="100000"/>
              </a:lnSpc>
              <a:buFont typeface="+mj-lt"/>
              <a:buAutoNum type="arabicPeriod"/>
            </a:pPr>
            <a:r>
              <a:rPr lang="en-CA" sz="2800" dirty="0">
                <a:solidFill>
                  <a:schemeClr val="bg1"/>
                </a:solidFill>
              </a:rPr>
              <a:t>The possible </a:t>
            </a:r>
            <a:r>
              <a:rPr lang="en-CA" sz="2800" dirty="0">
                <a:solidFill>
                  <a:srgbClr val="FFFF00"/>
                </a:solidFill>
              </a:rPr>
              <a:t>relevance of </a:t>
            </a:r>
            <a:r>
              <a:rPr lang="en-CA" sz="2800" dirty="0">
                <a:solidFill>
                  <a:schemeClr val="bg1"/>
                </a:solidFill>
              </a:rPr>
              <a:t>the </a:t>
            </a:r>
            <a:r>
              <a:rPr lang="en-CA" sz="2800" dirty="0">
                <a:solidFill>
                  <a:srgbClr val="FFFF00"/>
                </a:solidFill>
              </a:rPr>
              <a:t>location</a:t>
            </a:r>
            <a:r>
              <a:rPr lang="en-CA" sz="2800" dirty="0">
                <a:solidFill>
                  <a:schemeClr val="bg1"/>
                </a:solidFill>
              </a:rPr>
              <a:t> where a mark is used when engaging </a:t>
            </a:r>
            <a:r>
              <a:rPr lang="en-CA" sz="2800" dirty="0">
                <a:solidFill>
                  <a:srgbClr val="FF0000"/>
                </a:solidFill>
              </a:rPr>
              <a:t>in the </a:t>
            </a:r>
            <a:r>
              <a:rPr lang="en-CA" sz="2800" dirty="0">
                <a:solidFill>
                  <a:srgbClr val="FF0000"/>
                </a:solidFill>
                <a:latin typeface="Comic Sans MS" panose="030F0902030302020204" pitchFamily="66" charset="0"/>
              </a:rPr>
              <a:t>confusion</a:t>
            </a:r>
            <a:r>
              <a:rPr lang="en-CA" sz="2800" dirty="0">
                <a:solidFill>
                  <a:srgbClr val="FF0000"/>
                </a:solidFill>
              </a:rPr>
              <a:t> analysis</a:t>
            </a:r>
          </a:p>
          <a:p>
            <a:pPr marL="457200" lvl="0" indent="-457200">
              <a:lnSpc>
                <a:spcPct val="100000"/>
              </a:lnSpc>
              <a:buFont typeface="+mj-lt"/>
              <a:buAutoNum type="arabicPeriod"/>
            </a:pPr>
            <a:r>
              <a:rPr lang="en-CA" sz="2800" dirty="0">
                <a:solidFill>
                  <a:schemeClr val="bg1"/>
                </a:solidFill>
              </a:rPr>
              <a:t>The considerations applicable in </a:t>
            </a:r>
            <a:r>
              <a:rPr lang="en-CA" sz="2800" dirty="0">
                <a:solidFill>
                  <a:srgbClr val="FFFF00"/>
                </a:solidFill>
              </a:rPr>
              <a:t>assessing the resemblance between a proposed use TM and an existing unregistered TM</a:t>
            </a:r>
          </a:p>
          <a:p>
            <a:pPr marL="457200" lvl="0" indent="-457200">
              <a:lnSpc>
                <a:spcPct val="100000"/>
              </a:lnSpc>
              <a:buFont typeface="+mj-lt"/>
              <a:buAutoNum type="arabicPeriod"/>
            </a:pPr>
            <a:r>
              <a:rPr lang="en-CA" sz="2800" dirty="0">
                <a:solidFill>
                  <a:schemeClr val="bg1"/>
                </a:solidFill>
              </a:rPr>
              <a:t>The </a:t>
            </a:r>
            <a:r>
              <a:rPr lang="en-CA" sz="2800" dirty="0">
                <a:solidFill>
                  <a:srgbClr val="FFFF00"/>
                </a:solidFill>
              </a:rPr>
              <a:t>impact of the nature and cost of the wares or services </a:t>
            </a:r>
            <a:r>
              <a:rPr lang="en-CA" sz="2800" dirty="0">
                <a:solidFill>
                  <a:srgbClr val="FF0000"/>
                </a:solidFill>
              </a:rPr>
              <a:t>on the </a:t>
            </a:r>
            <a:r>
              <a:rPr lang="en-CA" sz="2800" dirty="0">
                <a:solidFill>
                  <a:srgbClr val="FF0000"/>
                </a:solidFill>
                <a:latin typeface="Comic Sans MS" panose="030F0902030302020204" pitchFamily="66" charset="0"/>
              </a:rPr>
              <a:t>confusion</a:t>
            </a:r>
            <a:r>
              <a:rPr lang="en-CA" sz="2800" dirty="0">
                <a:solidFill>
                  <a:srgbClr val="FF0000"/>
                </a:solidFill>
              </a:rPr>
              <a:t> analysis</a:t>
            </a:r>
            <a:r>
              <a:rPr lang="en-CA" sz="2800" dirty="0">
                <a:solidFill>
                  <a:schemeClr val="bg1"/>
                </a:solidFill>
              </a:rPr>
              <a:t> (particularly the nature of the trade consideration)</a:t>
            </a:r>
          </a:p>
          <a:p>
            <a:pPr marL="457200" lvl="0" indent="-457200">
              <a:lnSpc>
                <a:spcPct val="100000"/>
              </a:lnSpc>
              <a:buFont typeface="+mj-lt"/>
              <a:buAutoNum type="arabicPeriod"/>
            </a:pPr>
            <a:r>
              <a:rPr lang="en-CA" sz="2800" dirty="0">
                <a:solidFill>
                  <a:schemeClr val="bg1"/>
                </a:solidFill>
              </a:rPr>
              <a:t>Relevance of </a:t>
            </a:r>
            <a:r>
              <a:rPr lang="en-CA" sz="2800" dirty="0">
                <a:solidFill>
                  <a:srgbClr val="FFFF00"/>
                </a:solidFill>
              </a:rPr>
              <a:t>expert evidence </a:t>
            </a:r>
            <a:r>
              <a:rPr lang="en-CA" sz="2800" dirty="0">
                <a:solidFill>
                  <a:schemeClr val="bg1"/>
                </a:solidFill>
              </a:rPr>
              <a:t>in TM/TN </a:t>
            </a:r>
            <a:r>
              <a:rPr lang="en-CA" sz="2800" dirty="0">
                <a:solidFill>
                  <a:srgbClr val="FF0000"/>
                </a:solidFill>
                <a:latin typeface="Comic Sans MS" panose="030F0902030302020204" pitchFamily="66" charset="0"/>
              </a:rPr>
              <a:t>confusion</a:t>
            </a:r>
            <a:r>
              <a:rPr lang="en-CA" sz="2800" dirty="0">
                <a:solidFill>
                  <a:schemeClr val="bg1"/>
                </a:solidFill>
              </a:rPr>
              <a:t> cases.</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102</a:t>
            </a:fld>
            <a:endParaRPr lang="en-US"/>
          </a:p>
        </p:txBody>
      </p:sp>
    </p:spTree>
    <p:extLst>
      <p:ext uri="{BB962C8B-B14F-4D97-AF65-F5344CB8AC3E}">
        <p14:creationId xmlns:p14="http://schemas.microsoft.com/office/powerpoint/2010/main" val="3600957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6"/>
            <a:ext cx="8229600" cy="658051"/>
          </a:xfrm>
        </p:spPr>
        <p:txBody>
          <a:bodyPr>
            <a:normAutofit fontScale="90000"/>
          </a:bodyPr>
          <a:lstStyle/>
          <a:p>
            <a:r>
              <a:rPr lang="en-US" b="1" dirty="0">
                <a:solidFill>
                  <a:srgbClr val="FFFF00"/>
                </a:solidFill>
              </a:rPr>
              <a:t>Trademarks</a:t>
            </a:r>
            <a:r>
              <a:rPr lang="en-US" b="1" dirty="0">
                <a:solidFill>
                  <a:srgbClr val="FF0000"/>
                </a:solidFill>
              </a:rPr>
              <a:t>: </a:t>
            </a:r>
            <a:r>
              <a:rPr lang="en-US" dirty="0">
                <a:solidFill>
                  <a:schemeClr val="bg1"/>
                </a:solidFill>
                <a:latin typeface="Comic Sans MS" panose="030F0902030302020204" pitchFamily="66" charset="0"/>
              </a:rPr>
              <a:t>Confusion</a:t>
            </a:r>
            <a:endParaRPr lang="en-US" baseline="30000" dirty="0">
              <a:solidFill>
                <a:schemeClr val="bg1"/>
              </a:solidFill>
              <a:latin typeface="Comic Sans MS" panose="030F0902030302020204" pitchFamily="66" charset="0"/>
            </a:endParaRPr>
          </a:p>
        </p:txBody>
      </p:sp>
      <p:sp>
        <p:nvSpPr>
          <p:cNvPr id="2" name="Content Placeholder 1"/>
          <p:cNvSpPr>
            <a:spLocks noGrp="1"/>
          </p:cNvSpPr>
          <p:nvPr>
            <p:ph idx="1"/>
          </p:nvPr>
        </p:nvSpPr>
        <p:spPr>
          <a:xfrm>
            <a:off x="457200" y="798578"/>
            <a:ext cx="8564880" cy="5126734"/>
          </a:xfrm>
        </p:spPr>
        <p:txBody>
          <a:bodyPr>
            <a:normAutofit lnSpcReduction="10000"/>
          </a:bodyPr>
          <a:lstStyle/>
          <a:p>
            <a:pPr marL="0" indent="0">
              <a:lnSpc>
                <a:spcPct val="120000"/>
              </a:lnSpc>
              <a:buNone/>
            </a:pPr>
            <a:r>
              <a:rPr lang="en-US" i="1" dirty="0">
                <a:solidFill>
                  <a:srgbClr val="00B0F0"/>
                </a:solidFill>
              </a:rPr>
              <a:t>Masterpiece Inc. v. </a:t>
            </a:r>
            <a:r>
              <a:rPr lang="en-US" i="1" dirty="0" err="1">
                <a:solidFill>
                  <a:srgbClr val="00B0F0"/>
                </a:solidFill>
              </a:rPr>
              <a:t>Alavida</a:t>
            </a:r>
            <a:r>
              <a:rPr lang="en-US" i="1" dirty="0">
                <a:solidFill>
                  <a:srgbClr val="00B0F0"/>
                </a:solidFill>
              </a:rPr>
              <a:t> Lifestyles Inc., </a:t>
            </a:r>
            <a:r>
              <a:rPr lang="en-US" dirty="0">
                <a:solidFill>
                  <a:schemeClr val="bg1"/>
                </a:solidFill>
              </a:rPr>
              <a:t>2011 SCC 27</a:t>
            </a:r>
            <a:endParaRPr lang="en-CA" b="1" dirty="0">
              <a:solidFill>
                <a:schemeClr val="bg1"/>
              </a:solidFill>
            </a:endParaRPr>
          </a:p>
          <a:p>
            <a:pPr marL="0" indent="0">
              <a:lnSpc>
                <a:spcPct val="120000"/>
              </a:lnSpc>
              <a:buNone/>
            </a:pPr>
            <a:r>
              <a:rPr lang="en-CA" b="1" dirty="0">
                <a:solidFill>
                  <a:srgbClr val="FFFF00"/>
                </a:solidFill>
              </a:rPr>
              <a:t>The SCC dealt with the issue of </a:t>
            </a:r>
            <a:r>
              <a:rPr lang="en-CA" b="1" dirty="0">
                <a:solidFill>
                  <a:srgbClr val="FF0000"/>
                </a:solidFill>
              </a:rPr>
              <a:t>whether “the location where a mark is used is relevant when considering the likelihood of confusion </a:t>
            </a:r>
            <a:r>
              <a:rPr lang="en-CA" b="1" dirty="0">
                <a:solidFill>
                  <a:srgbClr val="FFFF00"/>
                </a:solidFill>
              </a:rPr>
              <a:t>between an applied for or registered TM and a prior unregistered TM or TN”</a:t>
            </a:r>
            <a:endParaRPr lang="en-CA" dirty="0">
              <a:solidFill>
                <a:srgbClr val="FFFF00"/>
              </a:solidFill>
            </a:endParaRPr>
          </a:p>
          <a:p>
            <a:pPr>
              <a:lnSpc>
                <a:spcPct val="120000"/>
              </a:lnSpc>
            </a:pPr>
            <a:r>
              <a:rPr lang="en-CA" dirty="0">
                <a:solidFill>
                  <a:schemeClr val="bg1"/>
                </a:solidFill>
              </a:rPr>
              <a:t>Or – </a:t>
            </a:r>
            <a:r>
              <a:rPr lang="en-CA" dirty="0">
                <a:solidFill>
                  <a:srgbClr val="FFFF00"/>
                </a:solidFill>
              </a:rPr>
              <a:t>is geography relevant </a:t>
            </a:r>
            <a:r>
              <a:rPr lang="en-CA" dirty="0">
                <a:solidFill>
                  <a:schemeClr val="bg1"/>
                </a:solidFill>
              </a:rPr>
              <a:t>when performing a </a:t>
            </a:r>
            <a:r>
              <a:rPr lang="en-CA" dirty="0">
                <a:solidFill>
                  <a:srgbClr val="FF0000"/>
                </a:solidFill>
                <a:latin typeface="Comic Sans MS" panose="030F0902030302020204" pitchFamily="66" charset="0"/>
              </a:rPr>
              <a:t>confusion</a:t>
            </a:r>
            <a:r>
              <a:rPr lang="en-CA" dirty="0">
                <a:solidFill>
                  <a:schemeClr val="bg1"/>
                </a:solidFill>
              </a:rPr>
              <a:t> analysis</a:t>
            </a:r>
            <a:r>
              <a:rPr lang="en-CA" dirty="0">
                <a:solidFill>
                  <a:srgbClr val="FF0000"/>
                </a:solidFill>
              </a:rPr>
              <a:t>?</a:t>
            </a:r>
          </a:p>
          <a:p>
            <a:pPr>
              <a:lnSpc>
                <a:spcPct val="120000"/>
              </a:lnSpc>
            </a:pPr>
            <a:r>
              <a:rPr lang="en-CA" dirty="0">
                <a:solidFill>
                  <a:schemeClr val="bg1"/>
                </a:solidFill>
              </a:rPr>
              <a:t>SCC held that </a:t>
            </a:r>
            <a:r>
              <a:rPr lang="en-CA" dirty="0">
                <a:solidFill>
                  <a:srgbClr val="FFFF00"/>
                </a:solidFill>
              </a:rPr>
              <a:t>“geographical separation in the use of otherwise confusingly similar TN and TM does not play a role” </a:t>
            </a:r>
            <a:r>
              <a:rPr lang="en-CA" dirty="0">
                <a:solidFill>
                  <a:srgbClr val="FF0000"/>
                </a:solidFill>
              </a:rPr>
              <a:t>in the Confusion analysis</a:t>
            </a:r>
            <a:r>
              <a:rPr lang="en-CA" dirty="0">
                <a:solidFill>
                  <a:schemeClr val="bg1"/>
                </a:solidFill>
              </a:rPr>
              <a:t>. The location where a mark is used is not relevant when considering the likelihood of confusion between a mark that is registered (or for which an application for registration has been made) and a prior unregistered mark.</a:t>
            </a:r>
          </a:p>
          <a:p>
            <a:pPr>
              <a:lnSpc>
                <a:spcPct val="120000"/>
              </a:lnSpc>
            </a:pPr>
            <a:r>
              <a:rPr lang="en-CA" dirty="0">
                <a:solidFill>
                  <a:schemeClr val="bg1"/>
                </a:solidFill>
              </a:rPr>
              <a:t>The SCC reached this conclusion largely through statutory interpretation – particularly – the way ss. 6(2-4) are framed “if the use of both ... in the same area would be likely to lead to the inference”</a:t>
            </a:r>
          </a:p>
          <a:p>
            <a:pPr marL="0" indent="0">
              <a:lnSpc>
                <a:spcPct val="100000"/>
              </a:lnSpc>
              <a:buNone/>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103</a:t>
            </a:fld>
            <a:endParaRPr lang="en-US"/>
          </a:p>
        </p:txBody>
      </p:sp>
    </p:spTree>
    <p:extLst>
      <p:ext uri="{BB962C8B-B14F-4D97-AF65-F5344CB8AC3E}">
        <p14:creationId xmlns:p14="http://schemas.microsoft.com/office/powerpoint/2010/main" val="364157675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951"/>
            <a:ext cx="8229600" cy="688530"/>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457200" y="792482"/>
            <a:ext cx="8552688" cy="5120638"/>
          </a:xfrm>
        </p:spPr>
        <p:txBody>
          <a:bodyPr>
            <a:noAutofit/>
          </a:bodyPr>
          <a:lstStyle/>
          <a:p>
            <a:pPr marL="0" indent="0">
              <a:lnSpc>
                <a:spcPct val="100000"/>
              </a:lnSpc>
              <a:buNone/>
            </a:pPr>
            <a:r>
              <a:rPr lang="en-US" sz="2600" b="1" dirty="0">
                <a:solidFill>
                  <a:srgbClr val="FF0000"/>
                </a:solidFill>
              </a:rPr>
              <a:t>Relevance of expert evidence</a:t>
            </a:r>
          </a:p>
          <a:p>
            <a:pPr>
              <a:lnSpc>
                <a:spcPct val="100000"/>
              </a:lnSpc>
            </a:pPr>
            <a:r>
              <a:rPr lang="en-CA" sz="2600" dirty="0">
                <a:solidFill>
                  <a:srgbClr val="FFFF00"/>
                </a:solidFill>
              </a:rPr>
              <a:t>Rothstein J. did not find the expert evidence in this case helpful. </a:t>
            </a:r>
            <a:endParaRPr lang="en-CA" sz="2600" dirty="0">
              <a:solidFill>
                <a:schemeClr val="bg1"/>
              </a:solidFill>
            </a:endParaRPr>
          </a:p>
          <a:p>
            <a:pPr>
              <a:lnSpc>
                <a:spcPct val="100000"/>
              </a:lnSpc>
            </a:pPr>
            <a:r>
              <a:rPr lang="en-CA" sz="2600" dirty="0">
                <a:solidFill>
                  <a:schemeClr val="bg1"/>
                </a:solidFill>
              </a:rPr>
              <a:t>He stated that where parties propose to introduce </a:t>
            </a:r>
            <a:r>
              <a:rPr lang="en-CA" sz="2600" dirty="0">
                <a:solidFill>
                  <a:srgbClr val="FF0000"/>
                </a:solidFill>
              </a:rPr>
              <a:t>expert evidence</a:t>
            </a:r>
            <a:r>
              <a:rPr lang="en-CA" sz="2600" dirty="0">
                <a:solidFill>
                  <a:schemeClr val="bg1"/>
                </a:solidFill>
              </a:rPr>
              <a:t>, a </a:t>
            </a:r>
            <a:r>
              <a:rPr lang="en-CA" sz="2600" dirty="0">
                <a:solidFill>
                  <a:srgbClr val="FFFF00"/>
                </a:solidFill>
              </a:rPr>
              <a:t>trial judge should question the necessity and relevance of the evidence</a:t>
            </a:r>
            <a:r>
              <a:rPr lang="en-CA" sz="2600" dirty="0">
                <a:solidFill>
                  <a:schemeClr val="bg1"/>
                </a:solidFill>
              </a:rPr>
              <a:t> before admitting it (99).</a:t>
            </a:r>
          </a:p>
          <a:p>
            <a:pPr>
              <a:lnSpc>
                <a:spcPct val="100000"/>
              </a:lnSpc>
            </a:pPr>
            <a:r>
              <a:rPr lang="en-CA" sz="2600" dirty="0">
                <a:solidFill>
                  <a:schemeClr val="bg1"/>
                </a:solidFill>
              </a:rPr>
              <a:t>He noted that “In cases of wares or services being marketed to the general public, such as retirement residences, </a:t>
            </a:r>
            <a:r>
              <a:rPr lang="en-CA" sz="2600" dirty="0">
                <a:solidFill>
                  <a:srgbClr val="FFFF00"/>
                </a:solidFill>
              </a:rPr>
              <a:t>judges should…use their own common sense</a:t>
            </a:r>
            <a:r>
              <a:rPr lang="en-CA" sz="2600" dirty="0">
                <a:solidFill>
                  <a:schemeClr val="bg1"/>
                </a:solidFill>
              </a:rPr>
              <a:t>, excluding influences of their ‘own idiosyncratic knowledge or temperament’ </a:t>
            </a:r>
            <a:r>
              <a:rPr lang="en-CA" sz="2600" dirty="0">
                <a:solidFill>
                  <a:srgbClr val="FFFF00"/>
                </a:solidFill>
              </a:rPr>
              <a:t>to determine whether the casual consumer would be likely to be confused</a:t>
            </a:r>
            <a:r>
              <a:rPr lang="en-CA" sz="2600" dirty="0">
                <a:solidFill>
                  <a:schemeClr val="bg1"/>
                </a:solidFill>
              </a:rPr>
              <a:t>.” (92) </a:t>
            </a:r>
          </a:p>
        </p:txBody>
      </p:sp>
      <p:sp>
        <p:nvSpPr>
          <p:cNvPr id="4" name="Slide Number Placeholder 3"/>
          <p:cNvSpPr>
            <a:spLocks noGrp="1"/>
          </p:cNvSpPr>
          <p:nvPr>
            <p:ph type="sldNum" sz="quarter" idx="12"/>
          </p:nvPr>
        </p:nvSpPr>
        <p:spPr/>
        <p:txBody>
          <a:bodyPr/>
          <a:lstStyle/>
          <a:p>
            <a:fld id="{600857A6-B069-5747-8C2C-4237D03FF20B}" type="slidenum">
              <a:rPr lang="en-US" smtClean="0"/>
              <a:t>104</a:t>
            </a:fld>
            <a:endParaRPr lang="en-US"/>
          </a:p>
        </p:txBody>
      </p:sp>
    </p:spTree>
    <p:extLst>
      <p:ext uri="{BB962C8B-B14F-4D97-AF65-F5344CB8AC3E}">
        <p14:creationId xmlns:p14="http://schemas.microsoft.com/office/powerpoint/2010/main" val="15639327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950"/>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sp>
        <p:nvSpPr>
          <p:cNvPr id="2" name="Content Placeholder 1"/>
          <p:cNvSpPr>
            <a:spLocks noGrp="1"/>
          </p:cNvSpPr>
          <p:nvPr>
            <p:ph idx="1"/>
          </p:nvPr>
        </p:nvSpPr>
        <p:spPr>
          <a:xfrm>
            <a:off x="146304" y="937768"/>
            <a:ext cx="8863584" cy="4975351"/>
          </a:xfrm>
        </p:spPr>
        <p:txBody>
          <a:bodyPr>
            <a:noAutofit/>
          </a:bodyPr>
          <a:lstStyle/>
          <a:p>
            <a:pPr>
              <a:lnSpc>
                <a:spcPct val="100000"/>
              </a:lnSpc>
            </a:pPr>
            <a:r>
              <a:rPr lang="en-CA" sz="2400" dirty="0">
                <a:solidFill>
                  <a:schemeClr val="bg1"/>
                </a:solidFill>
              </a:rPr>
              <a:t>Rothstein J. did note however that </a:t>
            </a:r>
            <a:r>
              <a:rPr lang="en-CA" sz="2400" dirty="0">
                <a:solidFill>
                  <a:srgbClr val="FFFF00"/>
                </a:solidFill>
              </a:rPr>
              <a:t>surveys can be valuable</a:t>
            </a:r>
            <a:r>
              <a:rPr lang="en-CA" sz="2400" dirty="0">
                <a:solidFill>
                  <a:schemeClr val="bg1"/>
                </a:solidFill>
              </a:rPr>
              <a:t>, that they </a:t>
            </a:r>
            <a:r>
              <a:rPr lang="en-CA" sz="2400" i="1" dirty="0">
                <a:solidFill>
                  <a:schemeClr val="bg1"/>
                </a:solidFill>
              </a:rPr>
              <a:t>“</a:t>
            </a:r>
            <a:r>
              <a:rPr lang="en-CA" sz="2400" i="1" dirty="0">
                <a:solidFill>
                  <a:srgbClr val="FFFF00"/>
                </a:solidFill>
              </a:rPr>
              <a:t>have the </a:t>
            </a:r>
            <a:r>
              <a:rPr lang="en-US" sz="2400" i="1" dirty="0">
                <a:solidFill>
                  <a:srgbClr val="FFFF00"/>
                </a:solidFill>
              </a:rPr>
              <a:t>potential to provide empirical evidence</a:t>
            </a:r>
            <a:r>
              <a:rPr lang="en-US" sz="2400" i="1" dirty="0">
                <a:solidFill>
                  <a:schemeClr val="bg1"/>
                </a:solidFill>
              </a:rPr>
              <a:t> which demonstrates consumer reactions in the marketplace — exactly the question that the trial judge is addressing in a confusion case”</a:t>
            </a:r>
            <a:r>
              <a:rPr lang="en-US" sz="2400" dirty="0">
                <a:solidFill>
                  <a:schemeClr val="bg1"/>
                </a:solidFill>
              </a:rPr>
              <a:t> (93)</a:t>
            </a:r>
            <a:endParaRPr lang="en-CA" sz="2400" dirty="0">
              <a:solidFill>
                <a:schemeClr val="bg1"/>
              </a:solidFill>
            </a:endParaRPr>
          </a:p>
          <a:p>
            <a:pPr>
              <a:lnSpc>
                <a:spcPct val="100000"/>
              </a:lnSpc>
            </a:pPr>
            <a:r>
              <a:rPr lang="en-US" sz="2400" dirty="0">
                <a:solidFill>
                  <a:srgbClr val="FFFF00"/>
                </a:solidFill>
              </a:rPr>
              <a:t>Per Rothstein J. the problem with the survey in this case was that </a:t>
            </a:r>
            <a:r>
              <a:rPr lang="en-US" sz="2400" b="1" dirty="0">
                <a:solidFill>
                  <a:schemeClr val="bg1"/>
                </a:solidFill>
              </a:rPr>
              <a:t>b</a:t>
            </a:r>
            <a:r>
              <a:rPr lang="en-US" sz="2400" dirty="0">
                <a:solidFill>
                  <a:schemeClr val="bg1"/>
                </a:solidFill>
              </a:rPr>
              <a:t>ecause </a:t>
            </a:r>
            <a:r>
              <a:rPr lang="en-US" sz="2400" dirty="0">
                <a:solidFill>
                  <a:srgbClr val="FFFF00"/>
                </a:solidFill>
              </a:rPr>
              <a:t>Masterpiece Inc. had not yet established a presence in the community </a:t>
            </a:r>
            <a:r>
              <a:rPr lang="en-US" sz="2400" dirty="0">
                <a:solidFill>
                  <a:schemeClr val="bg1"/>
                </a:solidFill>
              </a:rPr>
              <a:t>in which it operated, there were no casual or average consumers with ‘imperfect recollection’ of Masterpiece Inc.’s marks to test.</a:t>
            </a:r>
            <a:endParaRPr lang="en-CA" sz="2400" dirty="0">
              <a:solidFill>
                <a:schemeClr val="bg1"/>
              </a:solidFill>
            </a:endParaRPr>
          </a:p>
          <a:p>
            <a:pPr>
              <a:lnSpc>
                <a:spcPct val="100000"/>
              </a:lnSpc>
            </a:pPr>
            <a:r>
              <a:rPr lang="en-US" sz="2400" dirty="0">
                <a:solidFill>
                  <a:schemeClr val="bg1"/>
                </a:solidFill>
              </a:rPr>
              <a:t>Rothstein J. went so far as to say that it is </a:t>
            </a:r>
            <a:r>
              <a:rPr lang="en-US" sz="2400" dirty="0">
                <a:solidFill>
                  <a:srgbClr val="FFFF00"/>
                </a:solidFill>
              </a:rPr>
              <a:t>highly unlikely that party may devise a valid survey in a case where a trade-mark user has not established a sufficient presence in the marketplace </a:t>
            </a:r>
            <a:r>
              <a:rPr lang="en-US" sz="2400" dirty="0">
                <a:solidFill>
                  <a:schemeClr val="bg1"/>
                </a:solidFill>
              </a:rPr>
              <a:t>for consumers to have formed an imperfect recollection of its trade-mark (97)</a:t>
            </a:r>
          </a:p>
        </p:txBody>
      </p:sp>
      <p:sp>
        <p:nvSpPr>
          <p:cNvPr id="4" name="Slide Number Placeholder 3"/>
          <p:cNvSpPr>
            <a:spLocks noGrp="1"/>
          </p:cNvSpPr>
          <p:nvPr>
            <p:ph type="sldNum" sz="quarter" idx="12"/>
          </p:nvPr>
        </p:nvSpPr>
        <p:spPr/>
        <p:txBody>
          <a:bodyPr/>
          <a:lstStyle/>
          <a:p>
            <a:fld id="{600857A6-B069-5747-8C2C-4237D03FF20B}" type="slidenum">
              <a:rPr lang="en-US" smtClean="0"/>
              <a:t>105</a:t>
            </a:fld>
            <a:endParaRPr lang="en-US"/>
          </a:p>
        </p:txBody>
      </p:sp>
    </p:spTree>
    <p:extLst>
      <p:ext uri="{BB962C8B-B14F-4D97-AF65-F5344CB8AC3E}">
        <p14:creationId xmlns:p14="http://schemas.microsoft.com/office/powerpoint/2010/main" val="5925582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8601762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74426181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r>
              <a:rPr lang="en-US" b="1" dirty="0">
                <a:solidFill>
                  <a:srgbClr val="FFFF00"/>
                </a:solidFill>
              </a:rPr>
              <a:t>	</a:t>
            </a:r>
          </a:p>
        </p:txBody>
      </p:sp>
      <p:sp>
        <p:nvSpPr>
          <p:cNvPr id="2" name="Content Placeholder 1"/>
          <p:cNvSpPr>
            <a:spLocks noGrp="1"/>
          </p:cNvSpPr>
          <p:nvPr>
            <p:ph idx="1"/>
          </p:nvPr>
        </p:nvSpPr>
        <p:spPr/>
        <p:txBody>
          <a:bodyPr>
            <a:normAutofit/>
          </a:bodyPr>
          <a:lstStyle/>
          <a:p>
            <a:pPr marL="457200" lvl="1" indent="0">
              <a:lnSpc>
                <a:spcPct val="100000"/>
              </a:lnSpc>
              <a:buNone/>
            </a:pPr>
            <a:r>
              <a:rPr lang="en-US" sz="3200" dirty="0">
                <a:solidFill>
                  <a:schemeClr val="bg1"/>
                </a:solidFill>
              </a:rPr>
              <a:t>Focus on </a:t>
            </a:r>
            <a:r>
              <a:rPr lang="en-US" sz="3200" i="1" dirty="0">
                <a:solidFill>
                  <a:schemeClr val="bg1"/>
                </a:solidFill>
              </a:rPr>
              <a:t>Infringement</a:t>
            </a:r>
          </a:p>
          <a:p>
            <a:pPr lvl="2">
              <a:lnSpc>
                <a:spcPct val="100000"/>
              </a:lnSpc>
            </a:pPr>
            <a:r>
              <a:rPr lang="en-US" sz="3200" dirty="0">
                <a:solidFill>
                  <a:schemeClr val="bg1"/>
                </a:solidFill>
              </a:rPr>
              <a:t>What </a:t>
            </a:r>
            <a:r>
              <a:rPr lang="en-US" sz="3200" dirty="0">
                <a:solidFill>
                  <a:srgbClr val="FFFF00"/>
                </a:solidFill>
              </a:rPr>
              <a:t>rights </a:t>
            </a:r>
            <a:r>
              <a:rPr lang="en-US" sz="3200" dirty="0">
                <a:solidFill>
                  <a:schemeClr val="bg1"/>
                </a:solidFill>
              </a:rPr>
              <a:t>do </a:t>
            </a:r>
            <a:r>
              <a:rPr lang="en-US" sz="3200" dirty="0">
                <a:solidFill>
                  <a:srgbClr val="FFFF00"/>
                </a:solidFill>
              </a:rPr>
              <a:t>you have </a:t>
            </a:r>
            <a:r>
              <a:rPr lang="en-US" sz="3200" dirty="0">
                <a:solidFill>
                  <a:schemeClr val="bg1"/>
                </a:solidFill>
              </a:rPr>
              <a:t>as TM owners</a:t>
            </a:r>
            <a:r>
              <a:rPr lang="en-US" sz="3200" dirty="0">
                <a:solidFill>
                  <a:srgbClr val="FF0000"/>
                </a:solidFill>
              </a:rPr>
              <a:t>?</a:t>
            </a:r>
          </a:p>
          <a:p>
            <a:pPr lvl="2">
              <a:lnSpc>
                <a:spcPct val="100000"/>
              </a:lnSpc>
            </a:pPr>
            <a:r>
              <a:rPr lang="en-US" sz="3200" dirty="0">
                <a:solidFill>
                  <a:srgbClr val="FFFF00"/>
                </a:solidFill>
              </a:rPr>
              <a:t>How</a:t>
            </a:r>
            <a:r>
              <a:rPr lang="en-US" sz="3200" dirty="0">
                <a:solidFill>
                  <a:schemeClr val="bg1"/>
                </a:solidFill>
              </a:rPr>
              <a:t> are those rights </a:t>
            </a:r>
            <a:r>
              <a:rPr lang="en-US" sz="3200" dirty="0">
                <a:solidFill>
                  <a:srgbClr val="FFFF00"/>
                </a:solidFill>
              </a:rPr>
              <a:t>infringed</a:t>
            </a:r>
            <a:r>
              <a:rPr lang="en-US" sz="3200" dirty="0">
                <a:solidFill>
                  <a:srgbClr val="FF0000"/>
                </a:solidFill>
              </a:rPr>
              <a:t>?</a:t>
            </a:r>
            <a:r>
              <a:rPr lang="en-US" sz="3200" dirty="0">
                <a:solidFill>
                  <a:schemeClr val="bg1"/>
                </a:solidFill>
              </a:rPr>
              <a:t> </a:t>
            </a:r>
          </a:p>
          <a:p>
            <a:pPr lvl="2">
              <a:lnSpc>
                <a:spcPct val="100000"/>
              </a:lnSpc>
            </a:pPr>
            <a:r>
              <a:rPr lang="en-US" sz="3200" dirty="0">
                <a:solidFill>
                  <a:schemeClr val="bg1"/>
                </a:solidFill>
              </a:rPr>
              <a:t>What </a:t>
            </a:r>
            <a:r>
              <a:rPr lang="en-US" sz="3200" dirty="0">
                <a:solidFill>
                  <a:srgbClr val="FFFF00"/>
                </a:solidFill>
              </a:rPr>
              <a:t>remedies</a:t>
            </a:r>
            <a:r>
              <a:rPr lang="en-US" sz="3200" dirty="0">
                <a:solidFill>
                  <a:schemeClr val="bg1"/>
                </a:solidFill>
              </a:rPr>
              <a:t> do you have as TM owners</a:t>
            </a:r>
            <a:r>
              <a:rPr lang="en-US" sz="3200" dirty="0">
                <a:solidFill>
                  <a:srgbClr val="FF0000"/>
                </a:solidFill>
              </a:rPr>
              <a:t>?</a:t>
            </a:r>
          </a:p>
          <a:p>
            <a:pPr lvl="2">
              <a:lnSpc>
                <a:spcPct val="100000"/>
              </a:lnSpc>
            </a:pPr>
            <a:r>
              <a:rPr lang="en-US" sz="3200" dirty="0">
                <a:solidFill>
                  <a:schemeClr val="bg1"/>
                </a:solidFill>
              </a:rPr>
              <a:t>What </a:t>
            </a:r>
            <a:r>
              <a:rPr lang="en-US" sz="3200" dirty="0">
                <a:solidFill>
                  <a:srgbClr val="FFFF00"/>
                </a:solidFill>
              </a:rPr>
              <a:t>defenses</a:t>
            </a:r>
            <a:r>
              <a:rPr lang="en-US" sz="3200" dirty="0">
                <a:solidFill>
                  <a:schemeClr val="bg1"/>
                </a:solidFill>
              </a:rPr>
              <a:t> are available</a:t>
            </a:r>
            <a:r>
              <a:rPr lang="en-US" sz="32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108</a:t>
            </a:fld>
            <a:endParaRPr lang="en-US"/>
          </a:p>
        </p:txBody>
      </p:sp>
    </p:spTree>
    <p:extLst>
      <p:ext uri="{BB962C8B-B14F-4D97-AF65-F5344CB8AC3E}">
        <p14:creationId xmlns:p14="http://schemas.microsoft.com/office/powerpoint/2010/main" val="19695316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r>
              <a:rPr lang="en-US" b="1" dirty="0">
                <a:solidFill>
                  <a:srgbClr val="FFFF00"/>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109</a:t>
            </a:fld>
            <a:endParaRPr lang="en-US"/>
          </a:p>
        </p:txBody>
      </p:sp>
      <p:pic>
        <p:nvPicPr>
          <p:cNvPr id="10" name="Content Placeholder 9" descr="A picture containing drawing&#10;&#10;Description automatically generated">
            <a:extLst>
              <a:ext uri="{FF2B5EF4-FFF2-40B4-BE49-F238E27FC236}">
                <a16:creationId xmlns:a16="http://schemas.microsoft.com/office/drawing/2014/main" id="{0413E2AF-C73A-8B4D-9370-20A30F2419FD}"/>
              </a:ext>
            </a:extLst>
          </p:cNvPr>
          <p:cNvPicPr>
            <a:picLocks noGrp="1" noChangeAspect="1"/>
          </p:cNvPicPr>
          <p:nvPr>
            <p:ph idx="1"/>
          </p:nvPr>
        </p:nvPicPr>
        <p:blipFill>
          <a:blip r:embed="rId3"/>
          <a:stretch>
            <a:fillRect/>
          </a:stretch>
        </p:blipFill>
        <p:spPr>
          <a:xfrm>
            <a:off x="1464605" y="1788829"/>
            <a:ext cx="6214789" cy="3565224"/>
          </a:xfrm>
        </p:spPr>
      </p:pic>
    </p:spTree>
    <p:extLst>
      <p:ext uri="{BB962C8B-B14F-4D97-AF65-F5344CB8AC3E}">
        <p14:creationId xmlns:p14="http://schemas.microsoft.com/office/powerpoint/2010/main" val="1255886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507" y="0"/>
            <a:ext cx="8906493" cy="1762298"/>
          </a:xfrm>
        </p:spPr>
        <p:txBody>
          <a:bodyPr>
            <a:normAutofit/>
          </a:bodyPr>
          <a:lstStyle/>
          <a:p>
            <a:pPr algn="ctr"/>
            <a:r>
              <a:rPr lang="en-US" b="1" dirty="0">
                <a:solidFill>
                  <a:srgbClr val="FFFF00"/>
                </a:solidFill>
              </a:rPr>
              <a:t>Office </a:t>
            </a:r>
            <a:r>
              <a:rPr lang="en-US" b="1" dirty="0">
                <a:solidFill>
                  <a:schemeClr val="bg1"/>
                </a:solidFill>
              </a:rPr>
              <a:t>“</a:t>
            </a:r>
            <a:r>
              <a:rPr lang="en-US" b="1" dirty="0">
                <a:solidFill>
                  <a:srgbClr val="FFFF00"/>
                </a:solidFill>
              </a:rPr>
              <a:t>Hours</a:t>
            </a:r>
            <a:r>
              <a:rPr lang="en-US" b="1" dirty="0">
                <a:solidFill>
                  <a:schemeClr val="bg1"/>
                </a:solidFill>
              </a:rPr>
              <a:t>”</a:t>
            </a:r>
            <a:r>
              <a:rPr lang="en-US" b="1" dirty="0">
                <a:solidFill>
                  <a:srgbClr val="FF0000"/>
                </a:solidFill>
              </a:rPr>
              <a:t>:</a:t>
            </a:r>
            <a:r>
              <a:rPr lang="en-US" b="1" dirty="0">
                <a:solidFill>
                  <a:srgbClr val="FFFF00"/>
                </a:solidFill>
              </a:rPr>
              <a:t> </a:t>
            </a:r>
            <a:r>
              <a:rPr lang="en-US" b="1" dirty="0">
                <a:solidFill>
                  <a:schemeClr val="bg1"/>
                </a:solidFill>
              </a:rPr>
              <a:t>Ideally Fridays before or  after class but </a:t>
            </a:r>
            <a:r>
              <a:rPr lang="en-US" b="1" dirty="0">
                <a:solidFill>
                  <a:srgbClr val="FFFF00"/>
                </a:solidFill>
              </a:rPr>
              <a:t>am flexible</a:t>
            </a:r>
            <a:r>
              <a:rPr lang="mr-IN" b="1" dirty="0">
                <a:solidFill>
                  <a:srgbClr val="FF0000"/>
                </a:solidFill>
              </a:rPr>
              <a:t>…</a:t>
            </a:r>
            <a:endParaRPr lang="en-US" b="1" dirty="0">
              <a:solidFill>
                <a:srgbClr val="FF0000"/>
              </a:solidFill>
            </a:endParaRPr>
          </a:p>
        </p:txBody>
      </p:sp>
      <p:sp>
        <p:nvSpPr>
          <p:cNvPr id="3" name="Content Placeholder 2"/>
          <p:cNvSpPr>
            <a:spLocks noGrp="1"/>
          </p:cNvSpPr>
          <p:nvPr>
            <p:ph sz="quarter" idx="10"/>
          </p:nvPr>
        </p:nvSpPr>
        <p:spPr>
          <a:xfrm>
            <a:off x="237507" y="2028305"/>
            <a:ext cx="8740238" cy="4463012"/>
          </a:xfrm>
        </p:spPr>
        <p:txBody>
          <a:bodyPr>
            <a:normAutofit/>
          </a:bodyPr>
          <a:lstStyle/>
          <a:p>
            <a:pPr marL="0" indent="0">
              <a:lnSpc>
                <a:spcPct val="100000"/>
              </a:lnSpc>
              <a:buNone/>
            </a:pPr>
            <a:r>
              <a:rPr lang="en-US" sz="3600" dirty="0">
                <a:solidFill>
                  <a:srgbClr val="CCFFCC"/>
                </a:solidFill>
              </a:rPr>
              <a:t>Email</a:t>
            </a:r>
            <a:r>
              <a:rPr lang="en-US" sz="3600" dirty="0">
                <a:solidFill>
                  <a:schemeClr val="bg1"/>
                </a:solidFill>
              </a:rPr>
              <a:t> me : </a:t>
            </a:r>
            <a:r>
              <a:rPr lang="en-US" sz="3600" dirty="0" err="1">
                <a:solidFill>
                  <a:schemeClr val="bg1"/>
                </a:solidFill>
              </a:rPr>
              <a:t>jon.festinger@ubc.ca</a:t>
            </a:r>
            <a:endParaRPr lang="en-US" sz="3600" dirty="0">
              <a:solidFill>
                <a:schemeClr val="bg1"/>
              </a:solidFill>
            </a:endParaRPr>
          </a:p>
          <a:p>
            <a:pPr marL="0" indent="0">
              <a:lnSpc>
                <a:spcPct val="100000"/>
              </a:lnSpc>
              <a:buNone/>
            </a:pPr>
            <a:r>
              <a:rPr lang="en-US" sz="3600" dirty="0">
                <a:solidFill>
                  <a:srgbClr val="CCFFCC"/>
                </a:solidFill>
              </a:rPr>
              <a:t>Skype</a:t>
            </a:r>
            <a:r>
              <a:rPr lang="en-US" sz="3600" dirty="0">
                <a:solidFill>
                  <a:schemeClr val="bg1"/>
                </a:solidFill>
              </a:rPr>
              <a:t>: </a:t>
            </a:r>
            <a:r>
              <a:rPr lang="en-US" sz="3600" dirty="0" err="1">
                <a:solidFill>
                  <a:schemeClr val="bg1"/>
                </a:solidFill>
              </a:rPr>
              <a:t>jon.festinger</a:t>
            </a:r>
            <a:endParaRPr lang="en-US" sz="3600" dirty="0">
              <a:solidFill>
                <a:schemeClr val="bg1"/>
              </a:solidFill>
            </a:endParaRPr>
          </a:p>
          <a:p>
            <a:pPr marL="0" indent="0">
              <a:lnSpc>
                <a:spcPct val="100000"/>
              </a:lnSpc>
              <a:buNone/>
            </a:pPr>
            <a:r>
              <a:rPr lang="en-US" sz="3600" dirty="0">
                <a:solidFill>
                  <a:srgbClr val="CCFFCC"/>
                </a:solidFill>
              </a:rPr>
              <a:t>Phone</a:t>
            </a:r>
            <a:r>
              <a:rPr lang="en-US" sz="3600" dirty="0">
                <a:solidFill>
                  <a:schemeClr val="bg1"/>
                </a:solidFill>
              </a:rPr>
              <a:t>: </a:t>
            </a:r>
          </a:p>
          <a:p>
            <a:pPr marL="0" indent="0">
              <a:lnSpc>
                <a:spcPct val="100000"/>
              </a:lnSpc>
              <a:buNone/>
            </a:pPr>
            <a:r>
              <a:rPr lang="en-US" sz="3600" dirty="0">
                <a:solidFill>
                  <a:schemeClr val="bg1"/>
                </a:solidFill>
              </a:rPr>
              <a:t>o. 604-568-9192</a:t>
            </a:r>
          </a:p>
          <a:p>
            <a:pPr marL="0" indent="0">
              <a:lnSpc>
                <a:spcPct val="100000"/>
              </a:lnSpc>
              <a:buNone/>
            </a:pPr>
            <a:r>
              <a:rPr lang="en-US" sz="3600" dirty="0">
                <a:solidFill>
                  <a:schemeClr val="bg1"/>
                </a:solidFill>
              </a:rPr>
              <a:t>c. 604-837-6426</a:t>
            </a:r>
          </a:p>
          <a:p>
            <a:pPr marL="0" indent="0">
              <a:buNone/>
            </a:pPr>
            <a:endParaRPr lang="en-US" sz="4000" dirty="0">
              <a:solidFill>
                <a:schemeClr val="bg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120" y="4286992"/>
            <a:ext cx="4022680" cy="1567458"/>
          </a:xfrm>
          <a:prstGeom prst="rect">
            <a:avLst/>
          </a:prstGeom>
        </p:spPr>
      </p:pic>
    </p:spTree>
    <p:extLst>
      <p:ext uri="{BB962C8B-B14F-4D97-AF65-F5344CB8AC3E}">
        <p14:creationId xmlns:p14="http://schemas.microsoft.com/office/powerpoint/2010/main" val="258638290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 screen&#10;&#10;Description automatically generated">
            <a:extLst>
              <a:ext uri="{FF2B5EF4-FFF2-40B4-BE49-F238E27FC236}">
                <a16:creationId xmlns:a16="http://schemas.microsoft.com/office/drawing/2014/main" id="{097D8959-9EC4-3743-A890-DEDA67984A12}"/>
              </a:ext>
            </a:extLst>
          </p:cNvPr>
          <p:cNvPicPr>
            <a:picLocks noChangeAspect="1"/>
          </p:cNvPicPr>
          <p:nvPr/>
        </p:nvPicPr>
        <p:blipFill>
          <a:blip r:embed="rId2"/>
          <a:stretch>
            <a:fillRect/>
          </a:stretch>
        </p:blipFill>
        <p:spPr>
          <a:xfrm>
            <a:off x="2778626" y="216125"/>
            <a:ext cx="3586747" cy="5662638"/>
          </a:xfrm>
          <a:prstGeom prst="rect">
            <a:avLst/>
          </a:prstGeom>
        </p:spPr>
      </p:pic>
      <p:sp>
        <p:nvSpPr>
          <p:cNvPr id="4" name="TextBox 3">
            <a:extLst>
              <a:ext uri="{FF2B5EF4-FFF2-40B4-BE49-F238E27FC236}">
                <a16:creationId xmlns:a16="http://schemas.microsoft.com/office/drawing/2014/main" id="{0D97C1A4-E0AA-8B42-AB9C-15E98456E050}"/>
              </a:ext>
            </a:extLst>
          </p:cNvPr>
          <p:cNvSpPr txBox="1"/>
          <p:nvPr/>
        </p:nvSpPr>
        <p:spPr>
          <a:xfrm>
            <a:off x="4259179" y="5878763"/>
            <a:ext cx="1774845" cy="369332"/>
          </a:xfrm>
          <a:prstGeom prst="rect">
            <a:avLst/>
          </a:prstGeom>
          <a:noFill/>
        </p:spPr>
        <p:txBody>
          <a:bodyPr wrap="none" rtlCol="0">
            <a:spAutoFit/>
          </a:bodyPr>
          <a:lstStyle/>
          <a:p>
            <a:r>
              <a:rPr lang="en-US" dirty="0">
                <a:solidFill>
                  <a:schemeClr val="bg1"/>
                </a:solidFill>
              </a:rPr>
              <a:t>Wichita Kansas</a:t>
            </a:r>
          </a:p>
        </p:txBody>
      </p:sp>
    </p:spTree>
    <p:extLst>
      <p:ext uri="{BB962C8B-B14F-4D97-AF65-F5344CB8AC3E}">
        <p14:creationId xmlns:p14="http://schemas.microsoft.com/office/powerpoint/2010/main" val="261027735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6143"/>
            <a:ext cx="8229600" cy="566610"/>
          </a:xfrm>
        </p:spPr>
        <p:txBody>
          <a:bodyPr>
            <a:normAutofit fontScale="90000"/>
          </a:bodyPr>
          <a:lstStyle/>
          <a:p>
            <a:r>
              <a:rPr lang="en-US" b="1" dirty="0">
                <a:solidFill>
                  <a:srgbClr val="FFFF00"/>
                </a:solidFill>
              </a:rPr>
              <a:t>Trademarks</a:t>
            </a:r>
            <a:r>
              <a:rPr lang="en-US" b="1" dirty="0"/>
              <a:t>	</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p>
        </p:txBody>
      </p:sp>
      <p:sp>
        <p:nvSpPr>
          <p:cNvPr id="2" name="Content Placeholder 1"/>
          <p:cNvSpPr>
            <a:spLocks noGrp="1"/>
          </p:cNvSpPr>
          <p:nvPr>
            <p:ph idx="1"/>
          </p:nvPr>
        </p:nvSpPr>
        <p:spPr>
          <a:xfrm>
            <a:off x="85344" y="682753"/>
            <a:ext cx="9058656" cy="5218175"/>
          </a:xfrm>
        </p:spPr>
        <p:txBody>
          <a:bodyPr>
            <a:normAutofit fontScale="25000" lnSpcReduction="20000"/>
          </a:bodyPr>
          <a:lstStyle/>
          <a:p>
            <a:pPr>
              <a:lnSpc>
                <a:spcPct val="100000"/>
              </a:lnSpc>
            </a:pPr>
            <a:r>
              <a:rPr lang="en-US" sz="10400" dirty="0">
                <a:solidFill>
                  <a:srgbClr val="FFFF00"/>
                </a:solidFill>
              </a:rPr>
              <a:t>Four main provisions </a:t>
            </a:r>
            <a:r>
              <a:rPr lang="en-US" sz="10400" dirty="0">
                <a:solidFill>
                  <a:schemeClr val="bg1"/>
                </a:solidFill>
              </a:rPr>
              <a:t>in the TMA that address TM </a:t>
            </a:r>
            <a:r>
              <a:rPr lang="en-US" sz="10400" dirty="0">
                <a:solidFill>
                  <a:srgbClr val="FF0000"/>
                </a:solidFill>
              </a:rPr>
              <a:t>infringement</a:t>
            </a:r>
          </a:p>
          <a:p>
            <a:pPr lvl="1">
              <a:lnSpc>
                <a:spcPct val="100000"/>
              </a:lnSpc>
            </a:pPr>
            <a:r>
              <a:rPr lang="en-US" sz="10400" dirty="0">
                <a:solidFill>
                  <a:srgbClr val="FF0000"/>
                </a:solidFill>
              </a:rPr>
              <a:t>S. 7</a:t>
            </a:r>
            <a:r>
              <a:rPr lang="en-US" sz="10400" dirty="0">
                <a:solidFill>
                  <a:schemeClr val="bg1"/>
                </a:solidFill>
              </a:rPr>
              <a:t>: provides protection against </a:t>
            </a:r>
            <a:r>
              <a:rPr lang="en-US" sz="10400" dirty="0">
                <a:solidFill>
                  <a:srgbClr val="FF0000"/>
                </a:solidFill>
              </a:rPr>
              <a:t>passing off</a:t>
            </a:r>
            <a:r>
              <a:rPr lang="en-US" sz="10400" dirty="0">
                <a:solidFill>
                  <a:schemeClr val="bg1"/>
                </a:solidFill>
              </a:rPr>
              <a:t>; applies to </a:t>
            </a:r>
            <a:r>
              <a:rPr lang="en-US" sz="10400" dirty="0">
                <a:solidFill>
                  <a:srgbClr val="FF0000"/>
                </a:solidFill>
              </a:rPr>
              <a:t>both</a:t>
            </a:r>
            <a:r>
              <a:rPr lang="en-US" sz="10400" dirty="0">
                <a:solidFill>
                  <a:srgbClr val="FFFF00"/>
                </a:solidFill>
              </a:rPr>
              <a:t> registered </a:t>
            </a:r>
            <a:r>
              <a:rPr lang="en-US" sz="10400" dirty="0">
                <a:solidFill>
                  <a:schemeClr val="bg1"/>
                </a:solidFill>
              </a:rPr>
              <a:t>and </a:t>
            </a:r>
            <a:r>
              <a:rPr lang="en-US" sz="10400" dirty="0">
                <a:solidFill>
                  <a:srgbClr val="FFFF00"/>
                </a:solidFill>
              </a:rPr>
              <a:t>unregistered marks</a:t>
            </a:r>
          </a:p>
          <a:p>
            <a:pPr lvl="1">
              <a:lnSpc>
                <a:spcPct val="100000"/>
              </a:lnSpc>
            </a:pPr>
            <a:r>
              <a:rPr lang="en-US" sz="10400" dirty="0">
                <a:solidFill>
                  <a:srgbClr val="FF0000"/>
                </a:solidFill>
              </a:rPr>
              <a:t>S. 19</a:t>
            </a:r>
            <a:r>
              <a:rPr lang="en-US" sz="10400" dirty="0">
                <a:solidFill>
                  <a:schemeClr val="bg1"/>
                </a:solidFill>
              </a:rPr>
              <a:t>: governs use of precise TM registered for same wares and services</a:t>
            </a:r>
          </a:p>
          <a:p>
            <a:pPr lvl="1">
              <a:lnSpc>
                <a:spcPct val="100000"/>
              </a:lnSpc>
            </a:pPr>
            <a:r>
              <a:rPr lang="en-US" sz="10400" dirty="0">
                <a:solidFill>
                  <a:srgbClr val="FF0000"/>
                </a:solidFill>
              </a:rPr>
              <a:t>S. 20</a:t>
            </a:r>
            <a:r>
              <a:rPr lang="en-US" sz="10400" dirty="0">
                <a:solidFill>
                  <a:schemeClr val="bg1"/>
                </a:solidFill>
              </a:rPr>
              <a:t>: deals with confusing uses of TMs</a:t>
            </a:r>
          </a:p>
          <a:p>
            <a:pPr lvl="1">
              <a:lnSpc>
                <a:spcPct val="100000"/>
              </a:lnSpc>
            </a:pPr>
            <a:r>
              <a:rPr lang="en-US" sz="10400" dirty="0">
                <a:solidFill>
                  <a:srgbClr val="FF0000"/>
                </a:solidFill>
              </a:rPr>
              <a:t>S. 22</a:t>
            </a:r>
            <a:r>
              <a:rPr lang="en-US" sz="10400" dirty="0">
                <a:solidFill>
                  <a:schemeClr val="bg1"/>
                </a:solidFill>
              </a:rPr>
              <a:t>: governs uses that depreciate value of goodwill</a:t>
            </a:r>
            <a:r>
              <a:rPr lang="en-CA" sz="10400" dirty="0"/>
              <a:t> </a:t>
            </a:r>
          </a:p>
          <a:p>
            <a:pPr>
              <a:lnSpc>
                <a:spcPct val="100000"/>
              </a:lnSpc>
            </a:pPr>
            <a:r>
              <a:rPr lang="en-CA" sz="10400" dirty="0">
                <a:solidFill>
                  <a:srgbClr val="FF0000"/>
                </a:solidFill>
              </a:rPr>
              <a:t>Only S. 7 </a:t>
            </a:r>
            <a:r>
              <a:rPr lang="en-CA" sz="10400" dirty="0">
                <a:solidFill>
                  <a:schemeClr val="bg1"/>
                </a:solidFill>
              </a:rPr>
              <a:t>provides </a:t>
            </a:r>
            <a:r>
              <a:rPr lang="en-CA" sz="10400" dirty="0">
                <a:solidFill>
                  <a:srgbClr val="FF0000"/>
                </a:solidFill>
              </a:rPr>
              <a:t>protection for UNREGISTERED MARKS </a:t>
            </a:r>
            <a:r>
              <a:rPr lang="en-CA" sz="10400" dirty="0">
                <a:solidFill>
                  <a:schemeClr val="bg1"/>
                </a:solidFill>
              </a:rPr>
              <a:t>– s. 7. This section </a:t>
            </a:r>
            <a:r>
              <a:rPr lang="en-CA" sz="10400" dirty="0">
                <a:solidFill>
                  <a:srgbClr val="FFFF00"/>
                </a:solidFill>
              </a:rPr>
              <a:t>applies to both registered and unregistered </a:t>
            </a:r>
            <a:r>
              <a:rPr lang="en-CA" sz="10400" dirty="0">
                <a:solidFill>
                  <a:schemeClr val="bg1"/>
                </a:solidFill>
              </a:rPr>
              <a:t>marks and provides protection against passing off. It can be understood as the codification of the two main types of passing off…</a:t>
            </a:r>
          </a:p>
          <a:p>
            <a:pPr>
              <a:lnSpc>
                <a:spcPct val="100000"/>
              </a:lnSpc>
            </a:pPr>
            <a:r>
              <a:rPr lang="en-CA" sz="10400" dirty="0">
                <a:solidFill>
                  <a:schemeClr val="bg1"/>
                </a:solidFill>
              </a:rPr>
              <a:t>The other three provisions – ss. 19, 20, and 22 - </a:t>
            </a:r>
            <a:r>
              <a:rPr lang="en-CA" sz="10400" b="1" dirty="0">
                <a:solidFill>
                  <a:srgbClr val="FF0000"/>
                </a:solidFill>
              </a:rPr>
              <a:t>ONLY</a:t>
            </a:r>
            <a:r>
              <a:rPr lang="en-CA" sz="10400" dirty="0">
                <a:solidFill>
                  <a:srgbClr val="FF0000"/>
                </a:solidFill>
              </a:rPr>
              <a:t> apply </a:t>
            </a:r>
            <a:r>
              <a:rPr lang="en-CA" sz="10400" dirty="0">
                <a:solidFill>
                  <a:srgbClr val="FFFF00"/>
                </a:solidFill>
              </a:rPr>
              <a:t>to registered TMs</a:t>
            </a:r>
            <a:r>
              <a:rPr lang="en-CA" sz="10400" dirty="0">
                <a:solidFill>
                  <a:schemeClr val="bg1"/>
                </a:solidFill>
              </a:rPr>
              <a:t>. </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111</a:t>
            </a:fld>
            <a:endParaRPr lang="en-US"/>
          </a:p>
        </p:txBody>
      </p:sp>
    </p:spTree>
    <p:extLst>
      <p:ext uri="{BB962C8B-B14F-4D97-AF65-F5344CB8AC3E}">
        <p14:creationId xmlns:p14="http://schemas.microsoft.com/office/powerpoint/2010/main" val="35357648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1755647"/>
            <a:ext cx="8418576" cy="3993895"/>
          </a:xfrm>
        </p:spPr>
        <p:txBody>
          <a:bodyPr>
            <a:normAutofit/>
          </a:bodyPr>
          <a:lstStyle/>
          <a:p>
            <a:pPr marL="0" lvl="1" indent="0">
              <a:buNone/>
            </a:pPr>
            <a:r>
              <a:rPr lang="en-US" sz="3200" dirty="0">
                <a:solidFill>
                  <a:srgbClr val="FF0000"/>
                </a:solidFill>
              </a:rPr>
              <a:t>S. 19</a:t>
            </a:r>
            <a:r>
              <a:rPr lang="en-US" sz="3200" dirty="0">
                <a:solidFill>
                  <a:schemeClr val="bg1"/>
                </a:solidFill>
              </a:rPr>
              <a:t>: governs use of </a:t>
            </a:r>
            <a:r>
              <a:rPr lang="en-US" sz="3200" dirty="0">
                <a:solidFill>
                  <a:srgbClr val="FFFF00"/>
                </a:solidFill>
              </a:rPr>
              <a:t>precise TM registered for </a:t>
            </a:r>
            <a:r>
              <a:rPr lang="en-US" sz="3200" dirty="0">
                <a:solidFill>
                  <a:srgbClr val="FF0000"/>
                </a:solidFill>
              </a:rPr>
              <a:t>same</a:t>
            </a:r>
            <a:r>
              <a:rPr lang="en-US" sz="3200" dirty="0">
                <a:solidFill>
                  <a:srgbClr val="FFFF00"/>
                </a:solidFill>
              </a:rPr>
              <a:t> wares and services</a:t>
            </a:r>
          </a:p>
          <a:p>
            <a:pPr marL="342900" lvl="1" indent="-342900"/>
            <a:r>
              <a:rPr lang="en-US" sz="3200" dirty="0">
                <a:solidFill>
                  <a:srgbClr val="FFFF00"/>
                </a:solidFill>
              </a:rPr>
              <a:t>Subject to </a:t>
            </a:r>
            <a:r>
              <a:rPr lang="en-US" sz="3200" dirty="0">
                <a:solidFill>
                  <a:srgbClr val="FF0000"/>
                </a:solidFill>
              </a:rPr>
              <a:t>ss. 21, 32, 67</a:t>
            </a:r>
          </a:p>
          <a:p>
            <a:pPr marL="342900" lvl="1" indent="-342900"/>
            <a:r>
              <a:rPr lang="en-US" sz="3200" dirty="0">
                <a:solidFill>
                  <a:srgbClr val="FF0000"/>
                </a:solidFill>
              </a:rPr>
              <a:t>S. 21</a:t>
            </a:r>
            <a:r>
              <a:rPr lang="en-US" sz="3200" dirty="0">
                <a:solidFill>
                  <a:schemeClr val="bg1"/>
                </a:solidFill>
              </a:rPr>
              <a:t>:</a:t>
            </a:r>
          </a:p>
          <a:p>
            <a:pPr marL="742950" lvl="2" indent="-342900"/>
            <a:r>
              <a:rPr lang="en-US" sz="3200" dirty="0">
                <a:solidFill>
                  <a:srgbClr val="FFFF00"/>
                </a:solidFill>
              </a:rPr>
              <a:t>Honest, concurrent use </a:t>
            </a:r>
            <a:r>
              <a:rPr lang="en-US" sz="3200" dirty="0">
                <a:solidFill>
                  <a:schemeClr val="bg1"/>
                </a:solidFill>
              </a:rPr>
              <a:t>of the mark</a:t>
            </a:r>
          </a:p>
          <a:p>
            <a:pPr marL="742950" lvl="2" indent="-342900"/>
            <a:r>
              <a:rPr lang="en-US" sz="3200" dirty="0">
                <a:solidFill>
                  <a:schemeClr val="bg1"/>
                </a:solidFill>
              </a:rPr>
              <a:t>Allows the </a:t>
            </a:r>
            <a:r>
              <a:rPr lang="en-US" sz="3200" dirty="0">
                <a:solidFill>
                  <a:srgbClr val="FFFF00"/>
                </a:solidFill>
              </a:rPr>
              <a:t>court to carve out space for a party’s continuing use </a:t>
            </a:r>
            <a:r>
              <a:rPr lang="en-US" sz="3200" dirty="0">
                <a:solidFill>
                  <a:schemeClr val="bg1"/>
                </a:solidFill>
              </a:rPr>
              <a:t>of a mark</a:t>
            </a:r>
          </a:p>
          <a:p>
            <a:pPr marL="742950" lvl="2" indent="-342900"/>
            <a:r>
              <a:rPr lang="en-US" sz="3200" dirty="0">
                <a:solidFill>
                  <a:schemeClr val="bg1"/>
                </a:solidFill>
              </a:rPr>
              <a:t>Compromise provision</a:t>
            </a:r>
          </a:p>
          <a:p>
            <a:endParaRPr lang="en-US" sz="2800" dirty="0"/>
          </a:p>
        </p:txBody>
      </p:sp>
      <p:sp>
        <p:nvSpPr>
          <p:cNvPr id="4" name="Slide Number Placeholder 3"/>
          <p:cNvSpPr>
            <a:spLocks noGrp="1"/>
          </p:cNvSpPr>
          <p:nvPr>
            <p:ph type="sldNum" sz="quarter" idx="12"/>
          </p:nvPr>
        </p:nvSpPr>
        <p:spPr/>
        <p:txBody>
          <a:bodyPr/>
          <a:lstStyle/>
          <a:p>
            <a:fld id="{600857A6-B069-5747-8C2C-4237D03FF20B}" type="slidenum">
              <a:rPr lang="en-US" smtClean="0"/>
              <a:t>112</a:t>
            </a:fld>
            <a:endParaRPr lang="en-US"/>
          </a:p>
        </p:txBody>
      </p:sp>
    </p:spTree>
    <p:extLst>
      <p:ext uri="{BB962C8B-B14F-4D97-AF65-F5344CB8AC3E}">
        <p14:creationId xmlns:p14="http://schemas.microsoft.com/office/powerpoint/2010/main" val="22881593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1755647"/>
            <a:ext cx="8418576" cy="3993895"/>
          </a:xfrm>
        </p:spPr>
        <p:txBody>
          <a:bodyPr>
            <a:normAutofit/>
          </a:bodyPr>
          <a:lstStyle/>
          <a:p>
            <a:pPr marL="0" indent="0">
              <a:lnSpc>
                <a:spcPct val="100000"/>
              </a:lnSpc>
              <a:buNone/>
            </a:pPr>
            <a:r>
              <a:rPr lang="en-CA" sz="3200" b="1" i="1" dirty="0">
                <a:solidFill>
                  <a:srgbClr val="FFFF00"/>
                </a:solidFill>
              </a:rPr>
              <a:t>Rights conferred by registration</a:t>
            </a:r>
          </a:p>
          <a:p>
            <a:pPr marL="0" indent="0">
              <a:lnSpc>
                <a:spcPct val="100000"/>
              </a:lnSpc>
              <a:buNone/>
            </a:pPr>
            <a:r>
              <a:rPr lang="en-CA" sz="3200" b="1" i="1" dirty="0">
                <a:solidFill>
                  <a:srgbClr val="FF0000"/>
                </a:solidFill>
              </a:rPr>
              <a:t>19</a:t>
            </a:r>
            <a:r>
              <a:rPr lang="en-CA" sz="3200" i="1" dirty="0"/>
              <a:t> </a:t>
            </a:r>
            <a:r>
              <a:rPr lang="en-CA" sz="3200" i="1" dirty="0">
                <a:solidFill>
                  <a:schemeClr val="bg1"/>
                </a:solidFill>
              </a:rPr>
              <a:t>Subject to sections 21, 32 and 67, the </a:t>
            </a:r>
            <a:r>
              <a:rPr lang="en-CA" sz="3200" i="1" dirty="0">
                <a:solidFill>
                  <a:srgbClr val="FFFF00"/>
                </a:solidFill>
              </a:rPr>
              <a:t>registration </a:t>
            </a:r>
            <a:r>
              <a:rPr lang="en-CA" sz="3200" i="1" dirty="0">
                <a:solidFill>
                  <a:schemeClr val="bg1"/>
                </a:solidFill>
              </a:rPr>
              <a:t>of a trademark in respect of any goods or services, </a:t>
            </a:r>
            <a:r>
              <a:rPr lang="en-CA" sz="3200" i="1" dirty="0">
                <a:solidFill>
                  <a:srgbClr val="FFFF00"/>
                </a:solidFill>
              </a:rPr>
              <a:t>unless shown to be invalid</a:t>
            </a:r>
            <a:r>
              <a:rPr lang="en-CA" sz="3200" i="1" dirty="0">
                <a:solidFill>
                  <a:schemeClr val="bg1"/>
                </a:solidFill>
              </a:rPr>
              <a:t>, </a:t>
            </a:r>
            <a:r>
              <a:rPr lang="en-CA" sz="3200" i="1" dirty="0">
                <a:solidFill>
                  <a:srgbClr val="FFFF00"/>
                </a:solidFill>
              </a:rPr>
              <a:t>gives to the owner </a:t>
            </a:r>
            <a:r>
              <a:rPr lang="en-CA" sz="3200" i="1" dirty="0">
                <a:solidFill>
                  <a:schemeClr val="bg1"/>
                </a:solidFill>
              </a:rPr>
              <a:t>of the trademark the </a:t>
            </a:r>
            <a:r>
              <a:rPr lang="en-CA" sz="3200" i="1" dirty="0">
                <a:solidFill>
                  <a:srgbClr val="FFFF00"/>
                </a:solidFill>
              </a:rPr>
              <a:t>exclusive right to the use throughout Canada of the trademark in respect of those goods or services</a:t>
            </a:r>
            <a:r>
              <a:rPr lang="en-CA" sz="3200" i="1" dirty="0">
                <a:solidFill>
                  <a:srgbClr val="FF0000"/>
                </a:solidFill>
              </a:rPr>
              <a:t>.</a:t>
            </a:r>
          </a:p>
          <a:p>
            <a:endParaRPr lang="en-US" sz="2800" dirty="0"/>
          </a:p>
        </p:txBody>
      </p:sp>
      <p:sp>
        <p:nvSpPr>
          <p:cNvPr id="4" name="Slide Number Placeholder 3"/>
          <p:cNvSpPr>
            <a:spLocks noGrp="1"/>
          </p:cNvSpPr>
          <p:nvPr>
            <p:ph type="sldNum" sz="quarter" idx="12"/>
          </p:nvPr>
        </p:nvSpPr>
        <p:spPr/>
        <p:txBody>
          <a:bodyPr/>
          <a:lstStyle/>
          <a:p>
            <a:fld id="{600857A6-B069-5747-8C2C-4237D03FF20B}" type="slidenum">
              <a:rPr lang="en-US" smtClean="0"/>
              <a:t>113</a:t>
            </a:fld>
            <a:endParaRPr lang="en-US"/>
          </a:p>
        </p:txBody>
      </p:sp>
    </p:spTree>
    <p:extLst>
      <p:ext uri="{BB962C8B-B14F-4D97-AF65-F5344CB8AC3E}">
        <p14:creationId xmlns:p14="http://schemas.microsoft.com/office/powerpoint/2010/main" val="284763170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69992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182880" y="794084"/>
            <a:ext cx="8828773" cy="5838364"/>
          </a:xfrm>
        </p:spPr>
        <p:txBody>
          <a:bodyPr>
            <a:normAutofit fontScale="47500" lnSpcReduction="20000"/>
          </a:bodyPr>
          <a:lstStyle/>
          <a:p>
            <a:pPr>
              <a:lnSpc>
                <a:spcPct val="120000"/>
              </a:lnSpc>
            </a:pPr>
            <a:r>
              <a:rPr lang="en-CA" sz="4200" dirty="0">
                <a:solidFill>
                  <a:srgbClr val="FF0000"/>
                </a:solidFill>
              </a:rPr>
              <a:t>S. 19  </a:t>
            </a:r>
            <a:r>
              <a:rPr lang="en-CA" sz="4200" dirty="0">
                <a:solidFill>
                  <a:schemeClr val="bg1"/>
                </a:solidFill>
              </a:rPr>
              <a:t>gives the owner of a TM the </a:t>
            </a:r>
            <a:r>
              <a:rPr lang="en-CA" sz="4200" dirty="0">
                <a:solidFill>
                  <a:srgbClr val="FFFF00"/>
                </a:solidFill>
              </a:rPr>
              <a:t>exclusive right to use, throughout Canada, the TM in association with those wares and services</a:t>
            </a:r>
            <a:r>
              <a:rPr lang="en-CA" sz="4200" dirty="0">
                <a:solidFill>
                  <a:schemeClr val="bg1"/>
                </a:solidFill>
              </a:rPr>
              <a:t> </a:t>
            </a:r>
            <a:r>
              <a:rPr lang="en-CA" sz="4200" dirty="0">
                <a:solidFill>
                  <a:srgbClr val="FF0000"/>
                </a:solidFill>
              </a:rPr>
              <a:t>for which it is registered</a:t>
            </a:r>
            <a:r>
              <a:rPr lang="en-CA" sz="4200" dirty="0">
                <a:solidFill>
                  <a:schemeClr val="bg1"/>
                </a:solidFill>
              </a:rPr>
              <a:t>. </a:t>
            </a:r>
          </a:p>
          <a:p>
            <a:pPr>
              <a:lnSpc>
                <a:spcPct val="120000"/>
              </a:lnSpc>
            </a:pPr>
            <a:r>
              <a:rPr lang="en-CA" sz="4200" dirty="0">
                <a:solidFill>
                  <a:srgbClr val="FF0000"/>
                </a:solidFill>
              </a:rPr>
              <a:t>S. 19 only applies </a:t>
            </a:r>
            <a:r>
              <a:rPr lang="en-CA" sz="4200" dirty="0">
                <a:solidFill>
                  <a:srgbClr val="FFFF00"/>
                </a:solidFill>
              </a:rPr>
              <a:t>where someone uses EXACTLY THE SAME TM</a:t>
            </a:r>
            <a:r>
              <a:rPr lang="en-CA" sz="4200" dirty="0">
                <a:solidFill>
                  <a:schemeClr val="bg1"/>
                </a:solidFill>
              </a:rPr>
              <a:t>; and uses it in association with one of the wares or services for which the original mark is registered. </a:t>
            </a:r>
          </a:p>
          <a:p>
            <a:pPr>
              <a:lnSpc>
                <a:spcPct val="120000"/>
              </a:lnSpc>
            </a:pPr>
            <a:r>
              <a:rPr lang="en-CA" sz="4200" dirty="0">
                <a:solidFill>
                  <a:schemeClr val="bg1"/>
                </a:solidFill>
              </a:rPr>
              <a:t>For example say that </a:t>
            </a:r>
            <a:r>
              <a:rPr lang="en-CA" sz="4200" dirty="0">
                <a:solidFill>
                  <a:srgbClr val="FF0000"/>
                </a:solidFill>
              </a:rPr>
              <a:t>Coca Cola </a:t>
            </a:r>
            <a:r>
              <a:rPr lang="en-CA" sz="4200" dirty="0">
                <a:solidFill>
                  <a:schemeClr val="bg1"/>
                </a:solidFill>
              </a:rPr>
              <a:t>is </a:t>
            </a:r>
            <a:r>
              <a:rPr lang="en-CA" sz="4200" dirty="0">
                <a:solidFill>
                  <a:srgbClr val="FFFF00"/>
                </a:solidFill>
              </a:rPr>
              <a:t>registered only for soda drinks</a:t>
            </a:r>
          </a:p>
          <a:p>
            <a:pPr>
              <a:lnSpc>
                <a:spcPct val="120000"/>
              </a:lnSpc>
            </a:pPr>
            <a:r>
              <a:rPr lang="en-CA" sz="4200" dirty="0">
                <a:solidFill>
                  <a:schemeClr val="bg1"/>
                </a:solidFill>
              </a:rPr>
              <a:t>If </a:t>
            </a:r>
            <a:r>
              <a:rPr lang="en-CA" sz="4200" dirty="0">
                <a:solidFill>
                  <a:srgbClr val="FFFF00"/>
                </a:solidFill>
              </a:rPr>
              <a:t>someone uses the TM Coca Cola with respect to couches</a:t>
            </a:r>
            <a:r>
              <a:rPr lang="en-CA" sz="4200" dirty="0">
                <a:solidFill>
                  <a:schemeClr val="bg1"/>
                </a:solidFill>
              </a:rPr>
              <a:t>, this would </a:t>
            </a:r>
            <a:r>
              <a:rPr lang="en-CA" sz="4200" dirty="0">
                <a:solidFill>
                  <a:srgbClr val="FFFF00"/>
                </a:solidFill>
              </a:rPr>
              <a:t>not be covered</a:t>
            </a:r>
            <a:r>
              <a:rPr lang="en-CA" sz="4200" dirty="0">
                <a:solidFill>
                  <a:schemeClr val="bg1"/>
                </a:solidFill>
              </a:rPr>
              <a:t> by s. 19.</a:t>
            </a:r>
          </a:p>
          <a:p>
            <a:pPr>
              <a:lnSpc>
                <a:spcPct val="120000"/>
              </a:lnSpc>
            </a:pPr>
            <a:r>
              <a:rPr lang="en-CA" sz="4200" dirty="0">
                <a:solidFill>
                  <a:schemeClr val="bg1"/>
                </a:solidFill>
              </a:rPr>
              <a:t>As well, if someone </a:t>
            </a:r>
            <a:r>
              <a:rPr lang="en-CA" sz="4200" dirty="0">
                <a:solidFill>
                  <a:srgbClr val="FFFF00"/>
                </a:solidFill>
              </a:rPr>
              <a:t>uses the TM </a:t>
            </a:r>
            <a:r>
              <a:rPr lang="en-CA" sz="4200" dirty="0" err="1">
                <a:solidFill>
                  <a:srgbClr val="FF0000"/>
                </a:solidFill>
              </a:rPr>
              <a:t>Cocca</a:t>
            </a:r>
            <a:r>
              <a:rPr lang="en-CA" sz="4200" dirty="0">
                <a:solidFill>
                  <a:srgbClr val="FF0000"/>
                </a:solidFill>
              </a:rPr>
              <a:t> </a:t>
            </a:r>
            <a:r>
              <a:rPr lang="en-CA" sz="4200" dirty="0" err="1">
                <a:solidFill>
                  <a:srgbClr val="FF0000"/>
                </a:solidFill>
              </a:rPr>
              <a:t>Colla</a:t>
            </a:r>
            <a:r>
              <a:rPr lang="en-CA" sz="4200" dirty="0">
                <a:solidFill>
                  <a:srgbClr val="FF0000"/>
                </a:solidFill>
              </a:rPr>
              <a:t> </a:t>
            </a:r>
            <a:r>
              <a:rPr lang="en-CA" sz="4200" dirty="0">
                <a:solidFill>
                  <a:schemeClr val="bg1"/>
                </a:solidFill>
              </a:rPr>
              <a:t>(two cs, two ls) with respect to soda drinks, that would </a:t>
            </a:r>
            <a:r>
              <a:rPr lang="en-CA" sz="4200" dirty="0">
                <a:solidFill>
                  <a:srgbClr val="FFFF00"/>
                </a:solidFill>
              </a:rPr>
              <a:t>not be covered </a:t>
            </a:r>
            <a:r>
              <a:rPr lang="en-CA" sz="4200" dirty="0">
                <a:solidFill>
                  <a:schemeClr val="bg1"/>
                </a:solidFill>
              </a:rPr>
              <a:t>by s. 19.</a:t>
            </a:r>
          </a:p>
          <a:p>
            <a:pPr>
              <a:lnSpc>
                <a:spcPct val="120000"/>
              </a:lnSpc>
            </a:pPr>
            <a:r>
              <a:rPr lang="en-CA" sz="4200" dirty="0">
                <a:solidFill>
                  <a:srgbClr val="FF0000"/>
                </a:solidFill>
              </a:rPr>
              <a:t>Only if </a:t>
            </a:r>
            <a:r>
              <a:rPr lang="en-CA" sz="4200" dirty="0">
                <a:solidFill>
                  <a:srgbClr val="FFFF00"/>
                </a:solidFill>
              </a:rPr>
              <a:t>a second person used the TM Coca Cola</a:t>
            </a:r>
            <a:r>
              <a:rPr lang="en-CA" sz="4200" dirty="0">
                <a:solidFill>
                  <a:schemeClr val="bg1"/>
                </a:solidFill>
              </a:rPr>
              <a:t> (same TM) with respect to soda drinks (same wares and services) </a:t>
            </a:r>
            <a:r>
              <a:rPr lang="en-CA" sz="4200" dirty="0">
                <a:solidFill>
                  <a:srgbClr val="FFFF00"/>
                </a:solidFill>
              </a:rPr>
              <a:t>that </a:t>
            </a:r>
            <a:r>
              <a:rPr lang="en-CA" sz="4200" dirty="0">
                <a:solidFill>
                  <a:srgbClr val="FF0000"/>
                </a:solidFill>
              </a:rPr>
              <a:t>S. 19 </a:t>
            </a:r>
            <a:r>
              <a:rPr lang="en-CA" sz="4200" dirty="0">
                <a:solidFill>
                  <a:srgbClr val="FFFF00"/>
                </a:solidFill>
              </a:rPr>
              <a:t>would be infringed. </a:t>
            </a:r>
          </a:p>
          <a:p>
            <a:pPr>
              <a:lnSpc>
                <a:spcPct val="120000"/>
              </a:lnSpc>
            </a:pPr>
            <a:r>
              <a:rPr lang="en-CA" sz="4200" dirty="0">
                <a:solidFill>
                  <a:schemeClr val="bg1"/>
                </a:solidFill>
              </a:rPr>
              <a:t>In S. 19, it states that the rights conferred are subject to S. 21, 32, and 67... </a:t>
            </a:r>
          </a:p>
          <a:p>
            <a:pPr>
              <a:lnSpc>
                <a:spcPct val="120000"/>
              </a:lnSpc>
            </a:pPr>
            <a:r>
              <a:rPr lang="en-CA" sz="4200" dirty="0">
                <a:solidFill>
                  <a:schemeClr val="bg1"/>
                </a:solidFill>
              </a:rPr>
              <a:t>Examine </a:t>
            </a:r>
            <a:r>
              <a:rPr lang="en-CA" sz="4200" dirty="0">
                <a:solidFill>
                  <a:srgbClr val="FF0000"/>
                </a:solidFill>
              </a:rPr>
              <a:t>S. 21 </a:t>
            </a:r>
            <a:r>
              <a:rPr lang="en-CA" sz="4200" dirty="0">
                <a:solidFill>
                  <a:schemeClr val="bg1"/>
                </a:solidFill>
              </a:rPr>
              <a:t>which exception refers to the </a:t>
            </a:r>
            <a:r>
              <a:rPr lang="en-CA" sz="4200" dirty="0">
                <a:solidFill>
                  <a:srgbClr val="FFFF00"/>
                </a:solidFill>
              </a:rPr>
              <a:t>Honest, Concurrent use </a:t>
            </a:r>
            <a:r>
              <a:rPr lang="en-CA" sz="4200" dirty="0">
                <a:solidFill>
                  <a:schemeClr val="bg1"/>
                </a:solidFill>
              </a:rPr>
              <a:t>of the mark. </a:t>
            </a:r>
          </a:p>
          <a:p>
            <a:endParaRPr lang="en-US" sz="2800" dirty="0"/>
          </a:p>
        </p:txBody>
      </p:sp>
      <p:sp>
        <p:nvSpPr>
          <p:cNvPr id="4" name="Slide Number Placeholder 3"/>
          <p:cNvSpPr>
            <a:spLocks noGrp="1"/>
          </p:cNvSpPr>
          <p:nvPr>
            <p:ph type="sldNum" sz="quarter" idx="12"/>
          </p:nvPr>
        </p:nvSpPr>
        <p:spPr/>
        <p:txBody>
          <a:bodyPr/>
          <a:lstStyle/>
          <a:p>
            <a:fld id="{600857A6-B069-5747-8C2C-4237D03FF20B}" type="slidenum">
              <a:rPr lang="en-US" smtClean="0"/>
              <a:t>114</a:t>
            </a:fld>
            <a:endParaRPr lang="en-US"/>
          </a:p>
        </p:txBody>
      </p:sp>
    </p:spTree>
    <p:extLst>
      <p:ext uri="{BB962C8B-B14F-4D97-AF65-F5344CB8AC3E}">
        <p14:creationId xmlns:p14="http://schemas.microsoft.com/office/powerpoint/2010/main" val="27548834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47132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28601" y="794084"/>
            <a:ext cx="8771020" cy="5113421"/>
          </a:xfrm>
        </p:spPr>
        <p:txBody>
          <a:bodyPr>
            <a:normAutofit/>
          </a:bodyPr>
          <a:lstStyle/>
          <a:p>
            <a:pPr>
              <a:lnSpc>
                <a:spcPct val="120000"/>
              </a:lnSpc>
            </a:pPr>
            <a:r>
              <a:rPr lang="en-CA" dirty="0">
                <a:solidFill>
                  <a:srgbClr val="FF0000"/>
                </a:solidFill>
              </a:rPr>
              <a:t>For example</a:t>
            </a:r>
            <a:r>
              <a:rPr lang="en-CA" dirty="0">
                <a:solidFill>
                  <a:schemeClr val="bg1"/>
                </a:solidFill>
              </a:rPr>
              <a:t>: </a:t>
            </a:r>
            <a:r>
              <a:rPr lang="en-CA" dirty="0">
                <a:solidFill>
                  <a:srgbClr val="FFFF00"/>
                </a:solidFill>
              </a:rPr>
              <a:t>Company X has the common law trademark </a:t>
            </a:r>
            <a:r>
              <a:rPr lang="en-CA" dirty="0">
                <a:solidFill>
                  <a:srgbClr val="FF0000"/>
                </a:solidFill>
              </a:rPr>
              <a:t>PRAIRIE</a:t>
            </a:r>
            <a:r>
              <a:rPr lang="en-CA" dirty="0">
                <a:solidFill>
                  <a:srgbClr val="FFFF00"/>
                </a:solidFill>
              </a:rPr>
              <a:t> for luggage</a:t>
            </a:r>
            <a:r>
              <a:rPr lang="en-CA" dirty="0">
                <a:solidFill>
                  <a:schemeClr val="bg1"/>
                </a:solidFill>
              </a:rPr>
              <a:t>. They have been </a:t>
            </a:r>
            <a:r>
              <a:rPr lang="en-CA" dirty="0">
                <a:solidFill>
                  <a:srgbClr val="FFFF00"/>
                </a:solidFill>
              </a:rPr>
              <a:t>in business in Manitoba and Sask. since 1980 </a:t>
            </a:r>
            <a:r>
              <a:rPr lang="en-CA" dirty="0">
                <a:solidFill>
                  <a:schemeClr val="bg1"/>
                </a:solidFill>
              </a:rPr>
              <a:t>but haven’t registered their mark</a:t>
            </a:r>
          </a:p>
          <a:p>
            <a:pPr>
              <a:lnSpc>
                <a:spcPct val="120000"/>
              </a:lnSpc>
            </a:pPr>
            <a:r>
              <a:rPr lang="en-CA" dirty="0">
                <a:solidFill>
                  <a:srgbClr val="FFFF00"/>
                </a:solidFill>
              </a:rPr>
              <a:t>1990 Company Y </a:t>
            </a:r>
            <a:r>
              <a:rPr lang="en-CA" dirty="0">
                <a:solidFill>
                  <a:schemeClr val="bg1"/>
                </a:solidFill>
              </a:rPr>
              <a:t>comes along and would like to use the </a:t>
            </a:r>
            <a:r>
              <a:rPr lang="en-CA" dirty="0">
                <a:solidFill>
                  <a:srgbClr val="FFFF00"/>
                </a:solidFill>
              </a:rPr>
              <a:t>TM PRAIRIE</a:t>
            </a:r>
            <a:r>
              <a:rPr lang="en-CA" dirty="0">
                <a:solidFill>
                  <a:schemeClr val="bg1"/>
                </a:solidFill>
              </a:rPr>
              <a:t>.  They do a registered search, find nothing similar, and register the same TM without knowing that X has been in business in Manitoba &amp; Sask. with that trademark. </a:t>
            </a:r>
          </a:p>
          <a:p>
            <a:pPr>
              <a:lnSpc>
                <a:spcPct val="120000"/>
              </a:lnSpc>
            </a:pPr>
            <a:r>
              <a:rPr lang="en-CA" dirty="0">
                <a:solidFill>
                  <a:srgbClr val="FFFF00"/>
                </a:solidFill>
              </a:rPr>
              <a:t>Company X not aware that company Y registered this mark until 1998</a:t>
            </a:r>
            <a:r>
              <a:rPr lang="en-CA" dirty="0">
                <a:solidFill>
                  <a:schemeClr val="bg1"/>
                </a:solidFill>
              </a:rPr>
              <a:t>, when it is sued for TM infringement by Company Y. But X was using the mark since 1980! </a:t>
            </a:r>
          </a:p>
          <a:p>
            <a:pPr>
              <a:lnSpc>
                <a:spcPct val="120000"/>
              </a:lnSpc>
            </a:pPr>
            <a:r>
              <a:rPr lang="en-CA" dirty="0">
                <a:solidFill>
                  <a:schemeClr val="bg1"/>
                </a:solidFill>
              </a:rPr>
              <a:t>X’s response is to challenge the registration of the mark under s. 18.  Specifically  </a:t>
            </a:r>
            <a:r>
              <a:rPr lang="en-CA" dirty="0">
                <a:solidFill>
                  <a:srgbClr val="FFFF00"/>
                </a:solidFill>
              </a:rPr>
              <a:t>X cites the “entitled to register” section of s. 18 </a:t>
            </a:r>
            <a:r>
              <a:rPr lang="en-CA" dirty="0">
                <a:solidFill>
                  <a:schemeClr val="bg1"/>
                </a:solidFill>
              </a:rPr>
              <a:t>, saying that Company Y isn’t entitled to register the mark because Y’s mark was confusing with X’s mark, which X had used prior to the time Y applied to register.</a:t>
            </a:r>
          </a:p>
        </p:txBody>
      </p:sp>
      <p:sp>
        <p:nvSpPr>
          <p:cNvPr id="4" name="Slide Number Placeholder 3"/>
          <p:cNvSpPr>
            <a:spLocks noGrp="1"/>
          </p:cNvSpPr>
          <p:nvPr>
            <p:ph type="sldNum" sz="quarter" idx="12"/>
          </p:nvPr>
        </p:nvSpPr>
        <p:spPr/>
        <p:txBody>
          <a:bodyPr/>
          <a:lstStyle/>
          <a:p>
            <a:fld id="{600857A6-B069-5747-8C2C-4237D03FF20B}" type="slidenum">
              <a:rPr lang="en-US" smtClean="0"/>
              <a:t>115</a:t>
            </a:fld>
            <a:endParaRPr lang="en-US"/>
          </a:p>
        </p:txBody>
      </p:sp>
    </p:spTree>
    <p:extLst>
      <p:ext uri="{BB962C8B-B14F-4D97-AF65-F5344CB8AC3E}">
        <p14:creationId xmlns:p14="http://schemas.microsoft.com/office/powerpoint/2010/main" val="18919885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47132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28601" y="794084"/>
            <a:ext cx="8771020" cy="5113421"/>
          </a:xfrm>
        </p:spPr>
        <p:txBody>
          <a:bodyPr>
            <a:normAutofit/>
          </a:bodyPr>
          <a:lstStyle/>
          <a:p>
            <a:pPr>
              <a:lnSpc>
                <a:spcPct val="120000"/>
              </a:lnSpc>
            </a:pPr>
            <a:r>
              <a:rPr lang="en-CA" b="1" dirty="0">
                <a:solidFill>
                  <a:srgbClr val="FFFF00"/>
                </a:solidFill>
              </a:rPr>
              <a:t>Argument will fail</a:t>
            </a:r>
            <a:r>
              <a:rPr lang="en-CA" b="1" dirty="0">
                <a:solidFill>
                  <a:schemeClr val="bg1"/>
                </a:solidFill>
              </a:rPr>
              <a:t>.  </a:t>
            </a:r>
            <a:endParaRPr lang="en-CA" dirty="0">
              <a:solidFill>
                <a:schemeClr val="bg1"/>
              </a:solidFill>
            </a:endParaRPr>
          </a:p>
          <a:p>
            <a:pPr>
              <a:lnSpc>
                <a:spcPct val="120000"/>
              </a:lnSpc>
            </a:pPr>
            <a:r>
              <a:rPr lang="en-CA" dirty="0">
                <a:solidFill>
                  <a:schemeClr val="bg1"/>
                </a:solidFill>
              </a:rPr>
              <a:t>Defence, in s. 18, is no longer available because </a:t>
            </a:r>
            <a:r>
              <a:rPr lang="en-CA" dirty="0">
                <a:solidFill>
                  <a:srgbClr val="FFFF00"/>
                </a:solidFill>
              </a:rPr>
              <a:t>it has been more than 5 years since the mark was registered </a:t>
            </a:r>
          </a:p>
          <a:p>
            <a:pPr>
              <a:lnSpc>
                <a:spcPct val="120000"/>
              </a:lnSpc>
            </a:pPr>
            <a:r>
              <a:rPr lang="en-CA" dirty="0">
                <a:solidFill>
                  <a:srgbClr val="FFFF00"/>
                </a:solidFill>
              </a:rPr>
              <a:t>17(2) </a:t>
            </a:r>
            <a:r>
              <a:rPr lang="en-CA" dirty="0">
                <a:solidFill>
                  <a:schemeClr val="bg1"/>
                </a:solidFill>
              </a:rPr>
              <a:t>says you have </a:t>
            </a:r>
            <a:r>
              <a:rPr lang="en-CA" dirty="0">
                <a:solidFill>
                  <a:srgbClr val="FF0000"/>
                </a:solidFill>
              </a:rPr>
              <a:t>5 years to object to the registration of a mark </a:t>
            </a:r>
            <a:r>
              <a:rPr lang="en-CA" dirty="0">
                <a:solidFill>
                  <a:schemeClr val="bg1"/>
                </a:solidFill>
              </a:rPr>
              <a:t>on the basis of your prior use of the mark.</a:t>
            </a:r>
          </a:p>
          <a:p>
            <a:pPr>
              <a:lnSpc>
                <a:spcPct val="120000"/>
              </a:lnSpc>
            </a:pPr>
            <a:r>
              <a:rPr lang="en-CA" dirty="0">
                <a:solidFill>
                  <a:srgbClr val="FF0000"/>
                </a:solidFill>
              </a:rPr>
              <a:t>s. 21 allows the court to carve out space for X’s continuing use of the mark. </a:t>
            </a:r>
            <a:r>
              <a:rPr lang="en-CA" dirty="0">
                <a:solidFill>
                  <a:schemeClr val="bg1"/>
                </a:solidFill>
              </a:rPr>
              <a:t>However the </a:t>
            </a:r>
            <a:r>
              <a:rPr lang="en-CA" dirty="0">
                <a:solidFill>
                  <a:srgbClr val="FFFF00"/>
                </a:solidFill>
              </a:rPr>
              <a:t>catch is that there has to be an “adequate specified distinction from the registered TM”, as the court  may order. </a:t>
            </a:r>
          </a:p>
          <a:p>
            <a:pPr>
              <a:lnSpc>
                <a:spcPct val="120000"/>
              </a:lnSpc>
            </a:pPr>
            <a:r>
              <a:rPr lang="en-CA" dirty="0">
                <a:solidFill>
                  <a:schemeClr val="bg1"/>
                </a:solidFill>
              </a:rPr>
              <a:t>So, the Court  indeed </a:t>
            </a:r>
            <a:r>
              <a:rPr lang="en-CA" dirty="0">
                <a:solidFill>
                  <a:srgbClr val="FFFF00"/>
                </a:solidFill>
              </a:rPr>
              <a:t>allows X use the mark, but they have to distinguish it in some way</a:t>
            </a:r>
            <a:r>
              <a:rPr lang="en-CA" dirty="0">
                <a:solidFill>
                  <a:schemeClr val="bg1"/>
                </a:solidFill>
              </a:rPr>
              <a:t> to ensure the public is not confused as to source.</a:t>
            </a:r>
          </a:p>
          <a:p>
            <a:pPr>
              <a:lnSpc>
                <a:spcPct val="120000"/>
              </a:lnSpc>
            </a:pPr>
            <a:r>
              <a:rPr lang="en-CA" dirty="0">
                <a:solidFill>
                  <a:srgbClr val="FF0000"/>
                </a:solidFill>
              </a:rPr>
              <a:t>S. 21 </a:t>
            </a:r>
            <a:r>
              <a:rPr lang="en-CA" dirty="0">
                <a:solidFill>
                  <a:schemeClr val="bg1"/>
                </a:solidFill>
              </a:rPr>
              <a:t>has been described by commentators as </a:t>
            </a:r>
            <a:r>
              <a:rPr lang="en-CA" dirty="0">
                <a:solidFill>
                  <a:srgbClr val="FF0000"/>
                </a:solidFill>
              </a:rPr>
              <a:t>the compromise provision</a:t>
            </a:r>
            <a:r>
              <a:rPr lang="en-CA" dirty="0">
                <a:solidFill>
                  <a:schemeClr val="bg1"/>
                </a:solidFill>
              </a:rPr>
              <a:t>. Through it, the </a:t>
            </a:r>
            <a:r>
              <a:rPr lang="en-CA" dirty="0">
                <a:solidFill>
                  <a:srgbClr val="FFFF00"/>
                </a:solidFill>
              </a:rPr>
              <a:t>court will find some way for both parties to use the TMs</a:t>
            </a:r>
            <a:r>
              <a:rPr lang="en-CA"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116</a:t>
            </a:fld>
            <a:endParaRPr lang="en-US"/>
          </a:p>
        </p:txBody>
      </p:sp>
    </p:spTree>
    <p:extLst>
      <p:ext uri="{BB962C8B-B14F-4D97-AF65-F5344CB8AC3E}">
        <p14:creationId xmlns:p14="http://schemas.microsoft.com/office/powerpoint/2010/main" val="24601815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C8A3-E7EA-2C47-9905-5E9335C3FE58}"/>
              </a:ext>
            </a:extLst>
          </p:cNvPr>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p>
        </p:txBody>
      </p:sp>
      <p:sp>
        <p:nvSpPr>
          <p:cNvPr id="3" name="Content Placeholder 2">
            <a:extLst>
              <a:ext uri="{FF2B5EF4-FFF2-40B4-BE49-F238E27FC236}">
                <a16:creationId xmlns:a16="http://schemas.microsoft.com/office/drawing/2014/main" id="{DA88A5D5-C9D1-7042-8889-3A4FA909B157}"/>
              </a:ext>
            </a:extLst>
          </p:cNvPr>
          <p:cNvSpPr>
            <a:spLocks noGrp="1"/>
          </p:cNvSpPr>
          <p:nvPr>
            <p:ph sz="quarter" idx="10"/>
          </p:nvPr>
        </p:nvSpPr>
        <p:spPr/>
        <p:txBody>
          <a:bodyPr>
            <a:normAutofit lnSpcReduction="10000"/>
          </a:bodyPr>
          <a:lstStyle/>
          <a:p>
            <a:pPr marL="0" indent="0">
              <a:lnSpc>
                <a:spcPct val="100000"/>
              </a:lnSpc>
              <a:buNone/>
            </a:pPr>
            <a:r>
              <a:rPr lang="en-CA" b="1" i="1" dirty="0">
                <a:solidFill>
                  <a:srgbClr val="FFFF00"/>
                </a:solidFill>
              </a:rPr>
              <a:t>When registration invalid</a:t>
            </a:r>
          </a:p>
          <a:p>
            <a:pPr marL="0" indent="0">
              <a:lnSpc>
                <a:spcPct val="100000"/>
              </a:lnSpc>
              <a:buNone/>
            </a:pPr>
            <a:r>
              <a:rPr lang="en-CA" b="1" i="1" dirty="0">
                <a:solidFill>
                  <a:srgbClr val="FF0000"/>
                </a:solidFill>
              </a:rPr>
              <a:t>18</a:t>
            </a:r>
            <a:r>
              <a:rPr lang="en-CA" i="1" dirty="0">
                <a:solidFill>
                  <a:srgbClr val="FF0000"/>
                </a:solidFill>
              </a:rPr>
              <a:t> </a:t>
            </a:r>
            <a:r>
              <a:rPr lang="en-CA" b="1" i="1" dirty="0">
                <a:solidFill>
                  <a:schemeClr val="bg1"/>
                </a:solidFill>
              </a:rPr>
              <a:t>(1)</a:t>
            </a:r>
            <a:r>
              <a:rPr lang="en-CA" i="1" dirty="0">
                <a:solidFill>
                  <a:schemeClr val="bg1"/>
                </a:solidFill>
              </a:rPr>
              <a:t> The registration of a trademark is </a:t>
            </a:r>
            <a:r>
              <a:rPr lang="en-CA" i="1" dirty="0">
                <a:solidFill>
                  <a:srgbClr val="FF0000"/>
                </a:solidFill>
              </a:rPr>
              <a:t>invalid if</a:t>
            </a:r>
          </a:p>
          <a:p>
            <a:pPr marL="457200" lvl="1" indent="0">
              <a:lnSpc>
                <a:spcPct val="100000"/>
              </a:lnSpc>
              <a:buNone/>
            </a:pPr>
            <a:r>
              <a:rPr lang="en-CA" b="1" i="1" dirty="0">
                <a:solidFill>
                  <a:schemeClr val="bg1"/>
                </a:solidFill>
              </a:rPr>
              <a:t>(a)</a:t>
            </a:r>
            <a:r>
              <a:rPr lang="en-CA" i="1" dirty="0">
                <a:solidFill>
                  <a:schemeClr val="bg1"/>
                </a:solidFill>
              </a:rPr>
              <a:t> the trademark was </a:t>
            </a:r>
            <a:r>
              <a:rPr lang="en-CA" i="1" dirty="0">
                <a:solidFill>
                  <a:srgbClr val="FFFF00"/>
                </a:solidFill>
              </a:rPr>
              <a:t>not registrable </a:t>
            </a:r>
            <a:r>
              <a:rPr lang="en-CA" i="1" dirty="0">
                <a:solidFill>
                  <a:schemeClr val="bg1"/>
                </a:solidFill>
              </a:rPr>
              <a:t>at the date of registration;</a:t>
            </a:r>
          </a:p>
          <a:p>
            <a:pPr marL="457200" lvl="1" indent="0">
              <a:lnSpc>
                <a:spcPct val="100000"/>
              </a:lnSpc>
              <a:buNone/>
            </a:pPr>
            <a:r>
              <a:rPr lang="en-CA" b="1" i="1" dirty="0">
                <a:solidFill>
                  <a:schemeClr val="bg1"/>
                </a:solidFill>
              </a:rPr>
              <a:t>(b)</a:t>
            </a:r>
            <a:r>
              <a:rPr lang="en-CA" i="1" dirty="0">
                <a:solidFill>
                  <a:schemeClr val="bg1"/>
                </a:solidFill>
              </a:rPr>
              <a:t> the trademark is </a:t>
            </a:r>
            <a:r>
              <a:rPr lang="en-CA" i="1" dirty="0">
                <a:solidFill>
                  <a:srgbClr val="FFFF00"/>
                </a:solidFill>
              </a:rPr>
              <a:t>not distinctive </a:t>
            </a:r>
            <a:r>
              <a:rPr lang="en-CA" i="1" dirty="0">
                <a:solidFill>
                  <a:schemeClr val="bg1"/>
                </a:solidFill>
              </a:rPr>
              <a:t>at the time proceedings bringing the validity of the registration into question are commenced;</a:t>
            </a:r>
          </a:p>
          <a:p>
            <a:pPr marL="457200" lvl="1" indent="0">
              <a:lnSpc>
                <a:spcPct val="100000"/>
              </a:lnSpc>
              <a:buNone/>
            </a:pPr>
            <a:r>
              <a:rPr lang="en-CA" b="1" i="1" dirty="0">
                <a:solidFill>
                  <a:schemeClr val="bg1"/>
                </a:solidFill>
              </a:rPr>
              <a:t>(c)</a:t>
            </a:r>
            <a:r>
              <a:rPr lang="en-CA" i="1" dirty="0">
                <a:solidFill>
                  <a:schemeClr val="bg1"/>
                </a:solidFill>
              </a:rPr>
              <a:t> the trademark has been</a:t>
            </a:r>
            <a:r>
              <a:rPr lang="en-CA" i="1" dirty="0">
                <a:solidFill>
                  <a:srgbClr val="FFFF00"/>
                </a:solidFill>
              </a:rPr>
              <a:t> abandoned</a:t>
            </a:r>
            <a:r>
              <a:rPr lang="en-CA" i="1" dirty="0">
                <a:solidFill>
                  <a:schemeClr val="bg1"/>
                </a:solidFill>
              </a:rPr>
              <a:t>;</a:t>
            </a:r>
          </a:p>
          <a:p>
            <a:pPr marL="457200" lvl="1" indent="0">
              <a:lnSpc>
                <a:spcPct val="100000"/>
              </a:lnSpc>
              <a:buNone/>
            </a:pPr>
            <a:r>
              <a:rPr lang="en-CA" b="1" i="1" dirty="0">
                <a:solidFill>
                  <a:schemeClr val="bg1"/>
                </a:solidFill>
              </a:rPr>
              <a:t>(d)</a:t>
            </a:r>
            <a:r>
              <a:rPr lang="en-CA" i="1" dirty="0">
                <a:solidFill>
                  <a:schemeClr val="bg1"/>
                </a:solidFill>
              </a:rPr>
              <a:t> subject to section 17, the applicant for registration was </a:t>
            </a:r>
            <a:r>
              <a:rPr lang="en-CA" i="1" dirty="0">
                <a:solidFill>
                  <a:srgbClr val="FFFF00"/>
                </a:solidFill>
              </a:rPr>
              <a:t>not the person entitled </a:t>
            </a:r>
            <a:r>
              <a:rPr lang="en-CA" i="1" dirty="0">
                <a:solidFill>
                  <a:schemeClr val="bg1"/>
                </a:solidFill>
              </a:rPr>
              <a:t>to secure the registration; or</a:t>
            </a:r>
          </a:p>
          <a:p>
            <a:pPr marL="457200" lvl="1" indent="0">
              <a:lnSpc>
                <a:spcPct val="100000"/>
              </a:lnSpc>
              <a:buNone/>
            </a:pPr>
            <a:r>
              <a:rPr lang="en-CA" b="1" i="1" dirty="0">
                <a:solidFill>
                  <a:schemeClr val="bg1"/>
                </a:solidFill>
              </a:rPr>
              <a:t>(e)</a:t>
            </a:r>
            <a:r>
              <a:rPr lang="en-CA" i="1" dirty="0">
                <a:solidFill>
                  <a:schemeClr val="bg1"/>
                </a:solidFill>
              </a:rPr>
              <a:t> the application for registration was </a:t>
            </a:r>
            <a:r>
              <a:rPr lang="en-CA" i="1" dirty="0">
                <a:solidFill>
                  <a:srgbClr val="FFFF00"/>
                </a:solidFill>
              </a:rPr>
              <a:t>filed in bad faith</a:t>
            </a:r>
            <a:r>
              <a:rPr lang="en-CA" i="1" dirty="0">
                <a:solidFill>
                  <a:schemeClr val="bg1"/>
                </a:solidFill>
              </a:rPr>
              <a:t>.</a:t>
            </a:r>
          </a:p>
          <a:p>
            <a:endParaRPr lang="en-US" dirty="0"/>
          </a:p>
        </p:txBody>
      </p:sp>
    </p:spTree>
    <p:extLst>
      <p:ext uri="{BB962C8B-B14F-4D97-AF65-F5344CB8AC3E}">
        <p14:creationId xmlns:p14="http://schemas.microsoft.com/office/powerpoint/2010/main" val="71528669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C8A3-E7EA-2C47-9905-5E9335C3FE58}"/>
              </a:ext>
            </a:extLst>
          </p:cNvPr>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p>
        </p:txBody>
      </p:sp>
      <p:sp>
        <p:nvSpPr>
          <p:cNvPr id="3" name="Content Placeholder 2">
            <a:extLst>
              <a:ext uri="{FF2B5EF4-FFF2-40B4-BE49-F238E27FC236}">
                <a16:creationId xmlns:a16="http://schemas.microsoft.com/office/drawing/2014/main" id="{DA88A5D5-C9D1-7042-8889-3A4FA909B157}"/>
              </a:ext>
            </a:extLst>
          </p:cNvPr>
          <p:cNvSpPr>
            <a:spLocks noGrp="1"/>
          </p:cNvSpPr>
          <p:nvPr>
            <p:ph sz="quarter" idx="10"/>
          </p:nvPr>
        </p:nvSpPr>
        <p:spPr>
          <a:xfrm>
            <a:off x="457200" y="1408134"/>
            <a:ext cx="8229600" cy="4456218"/>
          </a:xfrm>
        </p:spPr>
        <p:txBody>
          <a:bodyPr>
            <a:normAutofit fontScale="92500"/>
          </a:bodyPr>
          <a:lstStyle/>
          <a:p>
            <a:pPr marL="0" indent="0">
              <a:lnSpc>
                <a:spcPct val="110000"/>
              </a:lnSpc>
              <a:buNone/>
            </a:pPr>
            <a:r>
              <a:rPr lang="en-CA" sz="2800" b="1" i="1" dirty="0">
                <a:solidFill>
                  <a:srgbClr val="FFFF00"/>
                </a:solidFill>
              </a:rPr>
              <a:t>When registration incontestable</a:t>
            </a:r>
          </a:p>
          <a:p>
            <a:pPr marL="0" indent="0">
              <a:lnSpc>
                <a:spcPct val="110000"/>
              </a:lnSpc>
              <a:buNone/>
            </a:pPr>
            <a:r>
              <a:rPr lang="en-CA" sz="2800" b="1" i="1" dirty="0">
                <a:solidFill>
                  <a:srgbClr val="FF0000"/>
                </a:solidFill>
              </a:rPr>
              <a:t>17</a:t>
            </a:r>
            <a:r>
              <a:rPr lang="en-CA" sz="2800" i="1" dirty="0">
                <a:solidFill>
                  <a:srgbClr val="FF0000"/>
                </a:solidFill>
              </a:rPr>
              <a:t> </a:t>
            </a:r>
            <a:r>
              <a:rPr lang="en-CA" sz="2800" b="1" i="1" dirty="0">
                <a:solidFill>
                  <a:schemeClr val="bg1"/>
                </a:solidFill>
              </a:rPr>
              <a:t>(2)</a:t>
            </a:r>
            <a:r>
              <a:rPr lang="en-CA" sz="2800" i="1" dirty="0">
                <a:solidFill>
                  <a:schemeClr val="bg1"/>
                </a:solidFill>
              </a:rPr>
              <a:t> In </a:t>
            </a:r>
            <a:r>
              <a:rPr lang="en-CA" sz="2800" i="1" dirty="0">
                <a:solidFill>
                  <a:srgbClr val="FFFF00"/>
                </a:solidFill>
              </a:rPr>
              <a:t>proceedings commenced </a:t>
            </a:r>
            <a:r>
              <a:rPr lang="en-CA" sz="2800" i="1" dirty="0">
                <a:solidFill>
                  <a:srgbClr val="FF0000"/>
                </a:solidFill>
              </a:rPr>
              <a:t>after the expiration of five years from the date of registration</a:t>
            </a:r>
            <a:r>
              <a:rPr lang="en-CA" sz="2800" i="1" dirty="0">
                <a:solidFill>
                  <a:schemeClr val="bg1"/>
                </a:solidFill>
              </a:rPr>
              <a:t> of a trademark or from July 1, 1954, whichever is the later</a:t>
            </a:r>
            <a:r>
              <a:rPr lang="en-CA" sz="2800" i="1" dirty="0">
                <a:solidFill>
                  <a:srgbClr val="FFFF00"/>
                </a:solidFill>
              </a:rPr>
              <a:t>, no registration shall be expunged or amended or held invalid on the ground of the previous use or making known</a:t>
            </a:r>
            <a:r>
              <a:rPr lang="en-CA" sz="2800" i="1" dirty="0">
                <a:solidFill>
                  <a:schemeClr val="bg1"/>
                </a:solidFill>
              </a:rPr>
              <a:t> referred to in subsection (1), </a:t>
            </a:r>
            <a:r>
              <a:rPr lang="en-CA" sz="2800" i="1" dirty="0">
                <a:solidFill>
                  <a:srgbClr val="FF0000"/>
                </a:solidFill>
              </a:rPr>
              <a:t>unless</a:t>
            </a:r>
            <a:r>
              <a:rPr lang="en-CA" sz="2800" i="1" dirty="0">
                <a:solidFill>
                  <a:schemeClr val="bg1"/>
                </a:solidFill>
              </a:rPr>
              <a:t> it is established that the person who adopted the registered trademark in Canada did so with knowledge of that previous use or making known.</a:t>
            </a:r>
          </a:p>
          <a:p>
            <a:pPr marL="0" indent="0">
              <a:buNone/>
            </a:pPr>
            <a:endParaRPr lang="en-US" dirty="0"/>
          </a:p>
        </p:txBody>
      </p:sp>
    </p:spTree>
    <p:extLst>
      <p:ext uri="{BB962C8B-B14F-4D97-AF65-F5344CB8AC3E}">
        <p14:creationId xmlns:p14="http://schemas.microsoft.com/office/powerpoint/2010/main" val="10550041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4C8A3-E7EA-2C47-9905-5E9335C3FE58}"/>
              </a:ext>
            </a:extLst>
          </p:cNvPr>
          <p:cNvSpPr>
            <a:spLocks noGrp="1"/>
          </p:cNvSpPr>
          <p:nvPr>
            <p:ph type="title"/>
          </p:nvPr>
        </p:nvSpPr>
        <p:spPr>
          <a:xfrm>
            <a:off x="457200" y="119329"/>
            <a:ext cx="8229600" cy="526847"/>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p>
        </p:txBody>
      </p:sp>
      <p:sp>
        <p:nvSpPr>
          <p:cNvPr id="3" name="Content Placeholder 2">
            <a:extLst>
              <a:ext uri="{FF2B5EF4-FFF2-40B4-BE49-F238E27FC236}">
                <a16:creationId xmlns:a16="http://schemas.microsoft.com/office/drawing/2014/main" id="{DA88A5D5-C9D1-7042-8889-3A4FA909B157}"/>
              </a:ext>
            </a:extLst>
          </p:cNvPr>
          <p:cNvSpPr>
            <a:spLocks noGrp="1"/>
          </p:cNvSpPr>
          <p:nvPr>
            <p:ph sz="quarter" idx="10"/>
          </p:nvPr>
        </p:nvSpPr>
        <p:spPr>
          <a:xfrm>
            <a:off x="457200" y="819912"/>
            <a:ext cx="8528304" cy="5218176"/>
          </a:xfrm>
        </p:spPr>
        <p:txBody>
          <a:bodyPr>
            <a:normAutofit fontScale="92500" lnSpcReduction="10000"/>
          </a:bodyPr>
          <a:lstStyle/>
          <a:p>
            <a:pPr marL="0" indent="0">
              <a:lnSpc>
                <a:spcPct val="110000"/>
              </a:lnSpc>
              <a:buNone/>
            </a:pPr>
            <a:r>
              <a:rPr lang="en-CA" b="1" i="1" dirty="0">
                <a:solidFill>
                  <a:srgbClr val="FFFF00"/>
                </a:solidFill>
              </a:rPr>
              <a:t>Concurrent use of confusing marks</a:t>
            </a:r>
          </a:p>
          <a:p>
            <a:pPr marL="0" indent="0">
              <a:lnSpc>
                <a:spcPct val="110000"/>
              </a:lnSpc>
              <a:buNone/>
            </a:pPr>
            <a:r>
              <a:rPr lang="en-CA" b="1" i="1" dirty="0">
                <a:solidFill>
                  <a:srgbClr val="FF0000"/>
                </a:solidFill>
              </a:rPr>
              <a:t>21</a:t>
            </a:r>
            <a:r>
              <a:rPr lang="en-CA" i="1" dirty="0">
                <a:solidFill>
                  <a:srgbClr val="FF0000"/>
                </a:solidFill>
              </a:rPr>
              <a:t> </a:t>
            </a:r>
            <a:r>
              <a:rPr lang="en-CA" b="1" i="1" dirty="0">
                <a:solidFill>
                  <a:schemeClr val="bg1"/>
                </a:solidFill>
              </a:rPr>
              <a:t>(1)</a:t>
            </a:r>
            <a:r>
              <a:rPr lang="en-CA" i="1" dirty="0">
                <a:solidFill>
                  <a:schemeClr val="bg1"/>
                </a:solidFill>
              </a:rPr>
              <a:t> If, in any proceedings respecting a registered trademark the registration of which is entitled to the protection of subsection 17(2), it is made to appear to the Federal Court that one of the parties to the proceedings, other than the registered owner of the trademark, had in good faith used a confusing trademark or trade name in Canada before the filing date of the application for that registration, and the </a:t>
            </a:r>
            <a:r>
              <a:rPr lang="en-CA" i="1" dirty="0">
                <a:solidFill>
                  <a:srgbClr val="FFFF00"/>
                </a:solidFill>
              </a:rPr>
              <a:t>Court considers that it is not contrary to the public interest that the continued use of the confusing trademark or trade name should be permitted in a defined territorial area concurrently with the use of the registered trademark</a:t>
            </a:r>
            <a:r>
              <a:rPr lang="en-CA" i="1" dirty="0">
                <a:solidFill>
                  <a:schemeClr val="bg1"/>
                </a:solidFill>
              </a:rPr>
              <a:t>, the Court may, subject to any terms that it considers just, order that the other party may continue to use the confusing trademark or trade name within that area with an adequate specified distinction from the registered trademark.</a:t>
            </a:r>
          </a:p>
          <a:p>
            <a:pPr marL="0" indent="0">
              <a:lnSpc>
                <a:spcPct val="110000"/>
              </a:lnSpc>
              <a:buNone/>
            </a:pPr>
            <a:endParaRPr lang="en-CA" sz="2800" b="1" i="1" dirty="0">
              <a:solidFill>
                <a:srgbClr val="FFFF00"/>
              </a:solidFill>
            </a:endParaRPr>
          </a:p>
        </p:txBody>
      </p:sp>
    </p:spTree>
    <p:extLst>
      <p:ext uri="{BB962C8B-B14F-4D97-AF65-F5344CB8AC3E}">
        <p14:creationId xmlns:p14="http://schemas.microsoft.com/office/powerpoint/2010/main" val="3836885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85DEB4-0593-C049-B074-DAAD10BAC427}"/>
              </a:ext>
            </a:extLst>
          </p:cNvPr>
          <p:cNvSpPr>
            <a:spLocks noGrp="1"/>
          </p:cNvSpPr>
          <p:nvPr>
            <p:ph sz="quarter" idx="10"/>
          </p:nvPr>
        </p:nvSpPr>
        <p:spPr>
          <a:xfrm>
            <a:off x="457200" y="714451"/>
            <a:ext cx="8229600" cy="4318000"/>
          </a:xfrm>
        </p:spPr>
        <p:txBody>
          <a:bodyPr>
            <a:normAutofit/>
          </a:bodyPr>
          <a:lstStyle/>
          <a:p>
            <a:pPr marL="0" indent="0">
              <a:buNone/>
            </a:pPr>
            <a:r>
              <a:rPr lang="en-US" sz="4800" dirty="0">
                <a:solidFill>
                  <a:schemeClr val="bg1"/>
                </a:solidFill>
              </a:rPr>
              <a:t>Thanks for the emails with </a:t>
            </a:r>
            <a:r>
              <a:rPr lang="en-US" sz="4800" dirty="0">
                <a:solidFill>
                  <a:srgbClr val="FFFF00"/>
                </a:solidFill>
              </a:rPr>
              <a:t>questions</a:t>
            </a:r>
            <a:r>
              <a:rPr lang="en-US" sz="4800" dirty="0">
                <a:solidFill>
                  <a:srgbClr val="FF0000"/>
                </a:solidFill>
              </a:rPr>
              <a:t>.</a:t>
            </a:r>
          </a:p>
          <a:p>
            <a:pPr marL="0" indent="0">
              <a:buNone/>
            </a:pPr>
            <a:r>
              <a:rPr lang="en-US" sz="4800" dirty="0">
                <a:solidFill>
                  <a:srgbClr val="FF0000"/>
                </a:solidFill>
              </a:rPr>
              <a:t>Still</a:t>
            </a:r>
            <a:r>
              <a:rPr lang="en-US" sz="4800" dirty="0">
                <a:solidFill>
                  <a:schemeClr val="bg1"/>
                </a:solidFill>
              </a:rPr>
              <a:t> thinking about a pre</a:t>
            </a:r>
            <a:r>
              <a:rPr lang="en-US" sz="4800" dirty="0">
                <a:solidFill>
                  <a:srgbClr val="FF0000"/>
                </a:solidFill>
              </a:rPr>
              <a:t>-</a:t>
            </a:r>
            <a:r>
              <a:rPr lang="en-US" sz="4800" dirty="0">
                <a:solidFill>
                  <a:schemeClr val="bg1"/>
                </a:solidFill>
              </a:rPr>
              <a:t>exam </a:t>
            </a:r>
            <a:r>
              <a:rPr lang="en-US" sz="4800" dirty="0">
                <a:solidFill>
                  <a:srgbClr val="FFFF00"/>
                </a:solidFill>
              </a:rPr>
              <a:t>compilation</a:t>
            </a:r>
            <a:r>
              <a:rPr lang="en-US" sz="4800" dirty="0">
                <a:solidFill>
                  <a:srgbClr val="FF0000"/>
                </a:solidFill>
              </a:rPr>
              <a:t>.</a:t>
            </a:r>
          </a:p>
        </p:txBody>
      </p:sp>
      <p:pic>
        <p:nvPicPr>
          <p:cNvPr id="10" name="Picture 9">
            <a:extLst>
              <a:ext uri="{FF2B5EF4-FFF2-40B4-BE49-F238E27FC236}">
                <a16:creationId xmlns:a16="http://schemas.microsoft.com/office/drawing/2014/main" id="{F6D4FA5C-098D-084F-B59E-6A1E26886481}"/>
              </a:ext>
            </a:extLst>
          </p:cNvPr>
          <p:cNvPicPr>
            <a:picLocks noChangeAspect="1"/>
          </p:cNvPicPr>
          <p:nvPr/>
        </p:nvPicPr>
        <p:blipFill>
          <a:blip r:embed="rId2"/>
          <a:stretch>
            <a:fillRect/>
          </a:stretch>
        </p:blipFill>
        <p:spPr>
          <a:xfrm>
            <a:off x="5224137" y="3591498"/>
            <a:ext cx="1933141" cy="2012224"/>
          </a:xfrm>
          <a:prstGeom prst="rect">
            <a:avLst/>
          </a:prstGeom>
        </p:spPr>
      </p:pic>
    </p:spTree>
    <p:extLst>
      <p:ext uri="{BB962C8B-B14F-4D97-AF65-F5344CB8AC3E}">
        <p14:creationId xmlns:p14="http://schemas.microsoft.com/office/powerpoint/2010/main" val="172284455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p:txBody>
          <a:bodyPr>
            <a:normAutofit/>
          </a:bodyPr>
          <a:lstStyle/>
          <a:p>
            <a:pPr marL="0" lvl="1" indent="0">
              <a:lnSpc>
                <a:spcPct val="100000"/>
              </a:lnSpc>
              <a:buNone/>
            </a:pPr>
            <a:r>
              <a:rPr lang="en-US" sz="2800" dirty="0">
                <a:solidFill>
                  <a:srgbClr val="FF0000"/>
                </a:solidFill>
              </a:rPr>
              <a:t>S. 20</a:t>
            </a:r>
            <a:r>
              <a:rPr lang="en-US" sz="2800" dirty="0">
                <a:solidFill>
                  <a:schemeClr val="bg1"/>
                </a:solidFill>
              </a:rPr>
              <a:t>: deals with </a:t>
            </a:r>
            <a:r>
              <a:rPr lang="en-US" sz="2800" dirty="0">
                <a:solidFill>
                  <a:srgbClr val="FFFF00"/>
                </a:solidFill>
              </a:rPr>
              <a:t>confusing uses of TMs</a:t>
            </a:r>
            <a:r>
              <a:rPr lang="en-US" sz="2800" dirty="0">
                <a:solidFill>
                  <a:schemeClr val="bg1"/>
                </a:solidFill>
              </a:rPr>
              <a:t>.</a:t>
            </a:r>
          </a:p>
          <a:p>
            <a:pPr marL="342900" lvl="1" indent="-342900">
              <a:lnSpc>
                <a:spcPct val="100000"/>
              </a:lnSpc>
            </a:pPr>
            <a:r>
              <a:rPr lang="en-US" sz="2800" dirty="0">
                <a:solidFill>
                  <a:schemeClr val="bg1"/>
                </a:solidFill>
              </a:rPr>
              <a:t>Covers two types of situations:</a:t>
            </a:r>
          </a:p>
          <a:p>
            <a:pPr marL="514350" indent="-457200">
              <a:lnSpc>
                <a:spcPct val="100000"/>
              </a:lnSpc>
              <a:buFont typeface="+mj-lt"/>
              <a:buAutoNum type="arabicPeriod"/>
            </a:pPr>
            <a:r>
              <a:rPr lang="en-CA" sz="2800" dirty="0">
                <a:solidFill>
                  <a:schemeClr val="bg1"/>
                </a:solidFill>
              </a:rPr>
              <a:t>Where it is </a:t>
            </a:r>
            <a:r>
              <a:rPr lang="en-CA" sz="2800" dirty="0">
                <a:solidFill>
                  <a:srgbClr val="FFFF00"/>
                </a:solidFill>
              </a:rPr>
              <a:t>not the identical TM that has been used, but one that is confusing </a:t>
            </a:r>
            <a:r>
              <a:rPr lang="en-CA" sz="2800" dirty="0">
                <a:solidFill>
                  <a:schemeClr val="bg1"/>
                </a:solidFill>
              </a:rPr>
              <a:t>with the registered TM; (</a:t>
            </a:r>
            <a:r>
              <a:rPr lang="en-CA" sz="2800" i="1" dirty="0" err="1">
                <a:solidFill>
                  <a:srgbClr val="FF0000"/>
                </a:solidFill>
              </a:rPr>
              <a:t>Cocca</a:t>
            </a:r>
            <a:r>
              <a:rPr lang="en-CA" sz="2800" i="1" dirty="0">
                <a:solidFill>
                  <a:srgbClr val="FF0000"/>
                </a:solidFill>
              </a:rPr>
              <a:t> </a:t>
            </a:r>
            <a:r>
              <a:rPr lang="en-CA" sz="2800" i="1" dirty="0" err="1">
                <a:solidFill>
                  <a:srgbClr val="FF0000"/>
                </a:solidFill>
              </a:rPr>
              <a:t>Colla</a:t>
            </a:r>
            <a:r>
              <a:rPr lang="en-CA" sz="2800" i="1" dirty="0">
                <a:solidFill>
                  <a:srgbClr val="FF0000"/>
                </a:solidFill>
              </a:rPr>
              <a:t> </a:t>
            </a:r>
            <a:r>
              <a:rPr lang="en-CA" sz="2800" dirty="0">
                <a:solidFill>
                  <a:schemeClr val="bg1"/>
                </a:solidFill>
              </a:rPr>
              <a:t>for soft drinks)</a:t>
            </a:r>
          </a:p>
          <a:p>
            <a:pPr marL="514350" indent="-457200">
              <a:lnSpc>
                <a:spcPct val="100000"/>
              </a:lnSpc>
              <a:buFont typeface="+mj-lt"/>
              <a:buAutoNum type="arabicPeriod"/>
            </a:pPr>
            <a:r>
              <a:rPr lang="en-CA" sz="2800" dirty="0">
                <a:solidFill>
                  <a:schemeClr val="bg1"/>
                </a:solidFill>
              </a:rPr>
              <a:t>Where it is </a:t>
            </a:r>
            <a:r>
              <a:rPr lang="en-CA" sz="2800" dirty="0">
                <a:solidFill>
                  <a:srgbClr val="FFFF00"/>
                </a:solidFill>
              </a:rPr>
              <a:t>the identical TM but one used with respect to different wares or services</a:t>
            </a:r>
            <a:r>
              <a:rPr lang="en-CA" sz="2800" dirty="0">
                <a:solidFill>
                  <a:schemeClr val="bg1"/>
                </a:solidFill>
              </a:rPr>
              <a:t>.  I.e., Coca Cola for chairs - something Coca Cola [original company] is not registered for)</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120</a:t>
            </a:fld>
            <a:endParaRPr lang="en-US"/>
          </a:p>
        </p:txBody>
      </p:sp>
    </p:spTree>
    <p:extLst>
      <p:ext uri="{BB962C8B-B14F-4D97-AF65-F5344CB8AC3E}">
        <p14:creationId xmlns:p14="http://schemas.microsoft.com/office/powerpoint/2010/main" val="74017385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196"/>
            <a:ext cx="8229600" cy="579604"/>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950495"/>
            <a:ext cx="8566484" cy="4799048"/>
          </a:xfrm>
        </p:spPr>
        <p:txBody>
          <a:bodyPr>
            <a:normAutofit/>
          </a:bodyPr>
          <a:lstStyle/>
          <a:p>
            <a:pPr>
              <a:lnSpc>
                <a:spcPct val="110000"/>
              </a:lnSpc>
            </a:pPr>
            <a:r>
              <a:rPr lang="en-CA" sz="2800" dirty="0">
                <a:solidFill>
                  <a:schemeClr val="bg1"/>
                </a:solidFill>
              </a:rPr>
              <a:t>Final section dealing with </a:t>
            </a:r>
            <a:r>
              <a:rPr lang="en-CA" sz="2800" dirty="0">
                <a:solidFill>
                  <a:srgbClr val="FFFF00"/>
                </a:solidFill>
              </a:rPr>
              <a:t>TM infringement of registered marks </a:t>
            </a:r>
            <a:r>
              <a:rPr lang="en-CA" sz="2800" dirty="0">
                <a:solidFill>
                  <a:schemeClr val="bg1"/>
                </a:solidFill>
              </a:rPr>
              <a:t>is </a:t>
            </a:r>
            <a:r>
              <a:rPr lang="en-CA" sz="2800" dirty="0">
                <a:solidFill>
                  <a:srgbClr val="FF0000"/>
                </a:solidFill>
              </a:rPr>
              <a:t>S. 22</a:t>
            </a:r>
            <a:r>
              <a:rPr lang="en-CA" sz="2800" dirty="0">
                <a:solidFill>
                  <a:schemeClr val="bg1"/>
                </a:solidFill>
              </a:rPr>
              <a:t>.</a:t>
            </a:r>
          </a:p>
          <a:p>
            <a:pPr>
              <a:lnSpc>
                <a:spcPct val="110000"/>
              </a:lnSpc>
            </a:pPr>
            <a:r>
              <a:rPr lang="en-CA" sz="2800" dirty="0">
                <a:solidFill>
                  <a:srgbClr val="FF0000"/>
                </a:solidFill>
              </a:rPr>
              <a:t>S. 22  </a:t>
            </a:r>
            <a:r>
              <a:rPr lang="en-CA" sz="2800" dirty="0">
                <a:solidFill>
                  <a:schemeClr val="bg1"/>
                </a:solidFill>
              </a:rPr>
              <a:t>governs </a:t>
            </a:r>
            <a:r>
              <a:rPr lang="en-CA" sz="2800" dirty="0">
                <a:solidFill>
                  <a:srgbClr val="FFFF00"/>
                </a:solidFill>
              </a:rPr>
              <a:t>use of a mark that has the effect of depreciating the value of the goodwill </a:t>
            </a:r>
            <a:r>
              <a:rPr lang="en-CA" sz="2800" dirty="0">
                <a:solidFill>
                  <a:schemeClr val="bg1"/>
                </a:solidFill>
              </a:rPr>
              <a:t>of that mark (</a:t>
            </a:r>
            <a:r>
              <a:rPr lang="en-CA" sz="2800" dirty="0">
                <a:solidFill>
                  <a:srgbClr val="FF0000"/>
                </a:solidFill>
              </a:rPr>
              <a:t>no confusion is necessary</a:t>
            </a:r>
            <a:r>
              <a:rPr lang="en-CA" sz="2800" dirty="0">
                <a:solidFill>
                  <a:schemeClr val="bg1"/>
                </a:solidFill>
              </a:rPr>
              <a:t>). </a:t>
            </a:r>
          </a:p>
          <a:p>
            <a:pPr>
              <a:lnSpc>
                <a:spcPct val="110000"/>
              </a:lnSpc>
            </a:pPr>
            <a:r>
              <a:rPr lang="en-CA" sz="2800" dirty="0">
                <a:solidFill>
                  <a:schemeClr val="bg1"/>
                </a:solidFill>
              </a:rPr>
              <a:t>Leading case is </a:t>
            </a:r>
            <a:r>
              <a:rPr lang="en-CA" sz="2800" i="1" dirty="0">
                <a:solidFill>
                  <a:srgbClr val="00B0F0"/>
                </a:solidFill>
              </a:rPr>
              <a:t>Veuve </a:t>
            </a:r>
            <a:r>
              <a:rPr lang="en-CA" sz="2800" i="1" dirty="0" err="1">
                <a:solidFill>
                  <a:srgbClr val="00B0F0"/>
                </a:solidFill>
              </a:rPr>
              <a:t>Cliquot</a:t>
            </a:r>
            <a:r>
              <a:rPr lang="en-CA" sz="2800" i="1" dirty="0">
                <a:solidFill>
                  <a:srgbClr val="00B0F0"/>
                </a:solidFill>
              </a:rPr>
              <a:t> </a:t>
            </a:r>
            <a:r>
              <a:rPr lang="en-CA" sz="2800" dirty="0">
                <a:solidFill>
                  <a:schemeClr val="bg1"/>
                </a:solidFill>
              </a:rPr>
              <a:t>but first case to deal with s. 22 is </a:t>
            </a:r>
            <a:r>
              <a:rPr lang="en-CA" sz="2800" i="1" u="sng" dirty="0">
                <a:solidFill>
                  <a:schemeClr val="bg1"/>
                </a:solidFill>
              </a:rPr>
              <a:t>Clairol</a:t>
            </a:r>
            <a:r>
              <a:rPr lang="en-CA" sz="2800" dirty="0">
                <a:solidFill>
                  <a:schemeClr val="bg1"/>
                </a:solidFill>
              </a:rPr>
              <a:t> but first</a:t>
            </a:r>
            <a:r>
              <a:rPr lang="en-CA" sz="2800" dirty="0">
                <a:solidFill>
                  <a:srgbClr val="FF0000"/>
                </a:solidFill>
              </a:rPr>
              <a:t>…</a:t>
            </a:r>
          </a:p>
          <a:p>
            <a:pPr>
              <a:lnSpc>
                <a:spcPct val="110000"/>
              </a:lnSpc>
            </a:pPr>
            <a:r>
              <a:rPr lang="en-CA" sz="2800" i="1" dirty="0">
                <a:solidFill>
                  <a:srgbClr val="00B0F0"/>
                </a:solidFill>
              </a:rPr>
              <a:t>Clairol International Corp. v. Thomas Supply &amp; Equipment Co</a:t>
            </a:r>
            <a:r>
              <a:rPr lang="en-CA" sz="2800" dirty="0">
                <a:solidFill>
                  <a:srgbClr val="00B0F0"/>
                </a:solidFill>
              </a:rPr>
              <a:t>., </a:t>
            </a:r>
            <a:r>
              <a:rPr lang="en-CA" sz="2800" dirty="0">
                <a:solidFill>
                  <a:schemeClr val="bg1"/>
                </a:solidFill>
              </a:rPr>
              <a:t>[1968] 2 Ex. C.R. 552</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121</a:t>
            </a:fld>
            <a:endParaRPr lang="en-US"/>
          </a:p>
        </p:txBody>
      </p:sp>
    </p:spTree>
    <p:extLst>
      <p:ext uri="{BB962C8B-B14F-4D97-AF65-F5344CB8AC3E}">
        <p14:creationId xmlns:p14="http://schemas.microsoft.com/office/powerpoint/2010/main" val="234993709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56032" y="116142"/>
            <a:ext cx="8430768" cy="590994"/>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dirty="0">
              <a:solidFill>
                <a:srgbClr val="FFFF00"/>
              </a:solidFill>
              <a:latin typeface="Arial" charset="0"/>
            </a:endParaRPr>
          </a:p>
        </p:txBody>
      </p:sp>
      <p:sp>
        <p:nvSpPr>
          <p:cNvPr id="5123" name="Rectangle 3"/>
          <p:cNvSpPr>
            <a:spLocks noGrp="1" noChangeArrowheads="1"/>
          </p:cNvSpPr>
          <p:nvPr>
            <p:ph type="body" idx="1"/>
          </p:nvPr>
        </p:nvSpPr>
        <p:spPr>
          <a:xfrm>
            <a:off x="256032" y="707136"/>
            <a:ext cx="8887968" cy="5181600"/>
          </a:xfrm>
        </p:spPr>
        <p:txBody>
          <a:bodyPr>
            <a:noAutofit/>
          </a:bodyPr>
          <a:lstStyle/>
          <a:p>
            <a:pPr marL="0" indent="0">
              <a:lnSpc>
                <a:spcPct val="100000"/>
              </a:lnSpc>
              <a:buNone/>
            </a:pPr>
            <a:r>
              <a:rPr lang="en-US" sz="2800" i="1" dirty="0">
                <a:solidFill>
                  <a:srgbClr val="00B0F0"/>
                </a:solidFill>
              </a:rPr>
              <a:t>Clairol International Corp. v. Thomas Supply &amp; Equipment </a:t>
            </a:r>
            <a:r>
              <a:rPr lang="en-CA" sz="2800" dirty="0">
                <a:solidFill>
                  <a:schemeClr val="bg1"/>
                </a:solidFill>
              </a:rPr>
              <a:t>[1968] 2 Ex. C.R. 552 </a:t>
            </a:r>
            <a:endParaRPr lang="en-US" sz="2800" i="1" dirty="0">
              <a:solidFill>
                <a:schemeClr val="bg1"/>
              </a:solidFill>
            </a:endParaRPr>
          </a:p>
          <a:p>
            <a:pPr>
              <a:lnSpc>
                <a:spcPct val="100000"/>
              </a:lnSpc>
            </a:pPr>
            <a:r>
              <a:rPr lang="en-CA" sz="2800" dirty="0">
                <a:solidFill>
                  <a:srgbClr val="FF0000"/>
                </a:solidFill>
              </a:rPr>
              <a:t>Facts</a:t>
            </a:r>
            <a:r>
              <a:rPr lang="en-CA" sz="2800" dirty="0">
                <a:solidFill>
                  <a:schemeClr val="bg1"/>
                </a:solidFill>
              </a:rPr>
              <a:t>: </a:t>
            </a:r>
            <a:r>
              <a:rPr lang="en-CA" sz="2800" dirty="0">
                <a:solidFill>
                  <a:srgbClr val="FFFF00"/>
                </a:solidFill>
              </a:rPr>
              <a:t>Revlon creates comparison charts</a:t>
            </a:r>
            <a:r>
              <a:rPr lang="is-IS" sz="2800" dirty="0">
                <a:solidFill>
                  <a:schemeClr val="bg1"/>
                </a:solidFill>
              </a:rPr>
              <a:t>…</a:t>
            </a:r>
            <a:endParaRPr lang="en-CA" sz="2800" dirty="0">
              <a:solidFill>
                <a:schemeClr val="bg1"/>
              </a:solidFill>
            </a:endParaRPr>
          </a:p>
          <a:p>
            <a:pPr>
              <a:lnSpc>
                <a:spcPct val="100000"/>
              </a:lnSpc>
            </a:pPr>
            <a:r>
              <a:rPr lang="en-CA" sz="2800" dirty="0">
                <a:solidFill>
                  <a:schemeClr val="bg1"/>
                </a:solidFill>
              </a:rPr>
              <a:t>To infringe </a:t>
            </a:r>
            <a:r>
              <a:rPr lang="en-US" sz="2800" dirty="0">
                <a:solidFill>
                  <a:schemeClr val="bg1"/>
                </a:solidFill>
              </a:rPr>
              <a:t>s. 19: (see ss. 2, 4)</a:t>
            </a:r>
          </a:p>
          <a:p>
            <a:pPr marL="457200" lvl="1" indent="0">
              <a:lnSpc>
                <a:spcPct val="100000"/>
              </a:lnSpc>
              <a:buNone/>
            </a:pPr>
            <a:r>
              <a:rPr lang="en-US" sz="2800" dirty="0">
                <a:solidFill>
                  <a:schemeClr val="bg1"/>
                </a:solidFill>
              </a:rPr>
              <a:t>1) The </a:t>
            </a:r>
            <a:r>
              <a:rPr lang="en-US" sz="2800" dirty="0">
                <a:solidFill>
                  <a:srgbClr val="FFFF00"/>
                </a:solidFill>
              </a:rPr>
              <a:t>mark has to be “used” </a:t>
            </a:r>
            <a:r>
              <a:rPr lang="en-US" sz="2800" dirty="0">
                <a:solidFill>
                  <a:schemeClr val="bg1"/>
                </a:solidFill>
              </a:rPr>
              <a:t>(see ss. 2, 4)</a:t>
            </a:r>
          </a:p>
          <a:p>
            <a:pPr marL="457200" lvl="1" indent="0">
              <a:lnSpc>
                <a:spcPct val="100000"/>
              </a:lnSpc>
              <a:buNone/>
            </a:pPr>
            <a:r>
              <a:rPr lang="en-US" sz="2800" dirty="0">
                <a:solidFill>
                  <a:schemeClr val="bg1"/>
                </a:solidFill>
              </a:rPr>
              <a:t>2) Also </a:t>
            </a:r>
            <a:r>
              <a:rPr lang="ja-JP" altLang="en-US" sz="2800" dirty="0">
                <a:solidFill>
                  <a:schemeClr val="bg1"/>
                </a:solidFill>
              </a:rPr>
              <a:t>“</a:t>
            </a:r>
            <a:r>
              <a:rPr lang="en-US" sz="2800" dirty="0">
                <a:solidFill>
                  <a:schemeClr val="bg1"/>
                </a:solidFill>
              </a:rPr>
              <a:t>used</a:t>
            </a:r>
            <a:r>
              <a:rPr lang="ja-JP" altLang="en-US" sz="2800" dirty="0">
                <a:solidFill>
                  <a:schemeClr val="bg1"/>
                </a:solidFill>
              </a:rPr>
              <a:t>”</a:t>
            </a:r>
            <a:r>
              <a:rPr lang="en-US" sz="2800" dirty="0">
                <a:solidFill>
                  <a:schemeClr val="bg1"/>
                </a:solidFill>
              </a:rPr>
              <a:t> as a TM </a:t>
            </a:r>
            <a:r>
              <a:rPr lang="en-US" sz="2800" dirty="0">
                <a:solidFill>
                  <a:srgbClr val="FF0000"/>
                </a:solidFill>
              </a:rPr>
              <a:t>=</a:t>
            </a:r>
            <a:r>
              <a:rPr lang="en-US" sz="2800" dirty="0">
                <a:solidFill>
                  <a:schemeClr val="bg1"/>
                </a:solidFill>
              </a:rPr>
              <a:t> must be </a:t>
            </a:r>
            <a:r>
              <a:rPr lang="en-US" sz="2800" dirty="0">
                <a:solidFill>
                  <a:srgbClr val="FFFF00"/>
                </a:solidFill>
              </a:rPr>
              <a:t>used for the purposes of distinguishing wares and services </a:t>
            </a:r>
            <a:r>
              <a:rPr lang="en-US" sz="2800" dirty="0">
                <a:solidFill>
                  <a:srgbClr val="FF0000"/>
                </a:solidFill>
                <a:sym typeface="Wingdings" pitchFamily="2" charset="2"/>
              </a:rPr>
              <a:t></a:t>
            </a:r>
            <a:r>
              <a:rPr lang="en-US" sz="2800" dirty="0">
                <a:solidFill>
                  <a:schemeClr val="bg1"/>
                </a:solidFill>
                <a:sym typeface="Wingdings" pitchFamily="2" charset="2"/>
              </a:rPr>
              <a:t> </a:t>
            </a:r>
            <a:r>
              <a:rPr lang="en-US" sz="2800" dirty="0">
                <a:solidFill>
                  <a:schemeClr val="bg1"/>
                </a:solidFill>
              </a:rPr>
              <a:t>used as an indicator of source</a:t>
            </a:r>
          </a:p>
          <a:p>
            <a:pPr marL="457200" lvl="1" indent="0">
              <a:lnSpc>
                <a:spcPct val="100000"/>
              </a:lnSpc>
              <a:buNone/>
            </a:pPr>
            <a:r>
              <a:rPr lang="en-US" sz="2800" dirty="0">
                <a:solidFill>
                  <a:schemeClr val="bg1"/>
                </a:solidFill>
              </a:rPr>
              <a:t>3) Applies only where someone uses the mark as registered; in association with goods or services for which it is registered</a:t>
            </a:r>
          </a:p>
        </p:txBody>
      </p:sp>
      <p:sp>
        <p:nvSpPr>
          <p:cNvPr id="5124" name="Slide Number Placeholder 3"/>
          <p:cNvSpPr>
            <a:spLocks noGrp="1"/>
          </p:cNvSpPr>
          <p:nvPr>
            <p:ph type="sldNum" sz="quarter" idx="12"/>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fld id="{D8E1F7B4-9540-C742-8A27-23F1E583F255}" type="slidenum">
              <a:rPr lang="en-US"/>
              <a:pPr/>
              <a:t>122</a:t>
            </a:fld>
            <a:endParaRPr lang="en-US"/>
          </a:p>
        </p:txBody>
      </p:sp>
    </p:spTree>
    <p:extLst>
      <p:ext uri="{BB962C8B-B14F-4D97-AF65-F5344CB8AC3E}">
        <p14:creationId xmlns:p14="http://schemas.microsoft.com/office/powerpoint/2010/main" val="33910682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31993"/>
          </a:xfrm>
        </p:spPr>
        <p:txBody>
          <a:bodyPr/>
          <a:lstStyle/>
          <a:p>
            <a:r>
              <a:rPr lang="en-US" b="1" dirty="0">
                <a:solidFill>
                  <a:srgbClr val="FFFF00"/>
                </a:solidFill>
              </a:rPr>
              <a:t>Trademarks	</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294290" y="1431542"/>
            <a:ext cx="8548052" cy="4479063"/>
          </a:xfrm>
        </p:spPr>
        <p:txBody>
          <a:bodyPr>
            <a:normAutofit/>
          </a:bodyPr>
          <a:lstStyle/>
          <a:p>
            <a:pPr marL="0" indent="0">
              <a:lnSpc>
                <a:spcPct val="100000"/>
              </a:lnSpc>
              <a:buNone/>
            </a:pPr>
            <a:r>
              <a:rPr lang="en-US" sz="2800" i="1" dirty="0">
                <a:solidFill>
                  <a:srgbClr val="00B0F0"/>
                </a:solidFill>
              </a:rPr>
              <a:t>Clairol International Corp. v. Thomas Supply &amp; Equipment </a:t>
            </a:r>
            <a:r>
              <a:rPr lang="en-US" sz="2800" dirty="0">
                <a:solidFill>
                  <a:srgbClr val="00B0F0"/>
                </a:solidFill>
              </a:rPr>
              <a:t>(1968)</a:t>
            </a:r>
            <a:endParaRPr lang="en-US" sz="2800" i="1" dirty="0">
              <a:solidFill>
                <a:srgbClr val="00B0F0"/>
              </a:solidFill>
            </a:endParaRPr>
          </a:p>
          <a:p>
            <a:pPr>
              <a:lnSpc>
                <a:spcPct val="100000"/>
              </a:lnSpc>
            </a:pPr>
            <a:r>
              <a:rPr lang="en-US" sz="2800" dirty="0">
                <a:solidFill>
                  <a:srgbClr val="FF0000"/>
                </a:solidFill>
              </a:rPr>
              <a:t>S. 22</a:t>
            </a:r>
            <a:r>
              <a:rPr lang="en-US" sz="2800" dirty="0">
                <a:solidFill>
                  <a:schemeClr val="bg1"/>
                </a:solidFill>
              </a:rPr>
              <a:t>: </a:t>
            </a:r>
          </a:p>
          <a:p>
            <a:pPr lvl="1">
              <a:lnSpc>
                <a:spcPct val="100000"/>
              </a:lnSpc>
            </a:pPr>
            <a:r>
              <a:rPr lang="en-US" sz="2800" dirty="0">
                <a:solidFill>
                  <a:schemeClr val="bg1"/>
                </a:solidFill>
              </a:rPr>
              <a:t>The defendant </a:t>
            </a:r>
            <a:r>
              <a:rPr lang="en-US" sz="2800" dirty="0">
                <a:solidFill>
                  <a:srgbClr val="FFFF00"/>
                </a:solidFill>
              </a:rPr>
              <a:t>must have </a:t>
            </a:r>
            <a:r>
              <a:rPr lang="en-US" sz="2800" dirty="0">
                <a:solidFill>
                  <a:srgbClr val="FF0000"/>
                </a:solidFill>
              </a:rPr>
              <a:t>used</a:t>
            </a:r>
            <a:r>
              <a:rPr lang="en-US" sz="2800" dirty="0">
                <a:solidFill>
                  <a:srgbClr val="FFFF00"/>
                </a:solidFill>
              </a:rPr>
              <a:t> the mark</a:t>
            </a:r>
            <a:r>
              <a:rPr lang="en-US" sz="2800" dirty="0">
                <a:solidFill>
                  <a:schemeClr val="bg1"/>
                </a:solidFill>
              </a:rPr>
              <a:t> as set out in s. 2 and 4 of the Act.</a:t>
            </a:r>
          </a:p>
          <a:p>
            <a:pPr lvl="1">
              <a:lnSpc>
                <a:spcPct val="100000"/>
              </a:lnSpc>
            </a:pPr>
            <a:r>
              <a:rPr lang="en-US" sz="2800" dirty="0">
                <a:solidFill>
                  <a:srgbClr val="FF0000"/>
                </a:solidFill>
              </a:rPr>
              <a:t>If there is </a:t>
            </a:r>
            <a:r>
              <a:rPr lang="ja-JP" altLang="en-US" sz="2800" dirty="0">
                <a:solidFill>
                  <a:srgbClr val="FF0000"/>
                </a:solidFill>
              </a:rPr>
              <a:t>“</a:t>
            </a:r>
            <a:r>
              <a:rPr lang="en-US" sz="2800" dirty="0">
                <a:solidFill>
                  <a:srgbClr val="FF0000"/>
                </a:solidFill>
              </a:rPr>
              <a:t>use</a:t>
            </a:r>
            <a:r>
              <a:rPr lang="ja-JP" altLang="en-US" sz="2800" dirty="0">
                <a:solidFill>
                  <a:srgbClr val="FF0000"/>
                </a:solidFill>
              </a:rPr>
              <a:t>”</a:t>
            </a:r>
            <a:r>
              <a:rPr lang="en-US" sz="2800" dirty="0">
                <a:solidFill>
                  <a:schemeClr val="bg1"/>
                </a:solidFill>
              </a:rPr>
              <a:t>, then </a:t>
            </a:r>
            <a:r>
              <a:rPr lang="en-US" sz="2800" dirty="0">
                <a:solidFill>
                  <a:srgbClr val="FFFF00"/>
                </a:solidFill>
              </a:rPr>
              <a:t>the test becomes whether the use is likely to depreciate the value of the goodwill </a:t>
            </a:r>
            <a:r>
              <a:rPr lang="en-US" sz="2800" dirty="0">
                <a:solidFill>
                  <a:schemeClr val="bg1"/>
                </a:solidFill>
              </a:rPr>
              <a:t>attaching to the mark (i.e. by reducing the esteem in which the mark is held; or enticing customers away)</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123</a:t>
            </a:fld>
            <a:endParaRPr lang="en-US"/>
          </a:p>
        </p:txBody>
      </p:sp>
    </p:spTree>
    <p:extLst>
      <p:ext uri="{BB962C8B-B14F-4D97-AF65-F5344CB8AC3E}">
        <p14:creationId xmlns:p14="http://schemas.microsoft.com/office/powerpoint/2010/main" val="35072266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4164"/>
            <a:ext cx="8229600" cy="528005"/>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0" y="763570"/>
            <a:ext cx="9143999" cy="5269368"/>
          </a:xfrm>
        </p:spPr>
        <p:txBody>
          <a:bodyPr>
            <a:normAutofit fontScale="92500" lnSpcReduction="10000"/>
          </a:bodyPr>
          <a:lstStyle/>
          <a:p>
            <a:pPr marL="0" indent="0">
              <a:lnSpc>
                <a:spcPct val="110000"/>
              </a:lnSpc>
              <a:buNone/>
            </a:pPr>
            <a:r>
              <a:rPr lang="en-US" sz="2100" b="1" i="1" dirty="0">
                <a:solidFill>
                  <a:srgbClr val="00B0F0"/>
                </a:solidFill>
              </a:rPr>
              <a:t>Clairol International Corp. v. Thomas Supply &amp; Equipment </a:t>
            </a:r>
            <a:r>
              <a:rPr lang="en-US" sz="2100" dirty="0">
                <a:solidFill>
                  <a:schemeClr val="bg1"/>
                </a:solidFill>
              </a:rPr>
              <a:t>(1968)</a:t>
            </a:r>
            <a:endParaRPr lang="en-CA" sz="2100" dirty="0"/>
          </a:p>
          <a:p>
            <a:pPr>
              <a:lnSpc>
                <a:spcPct val="110000"/>
              </a:lnSpc>
            </a:pPr>
            <a:r>
              <a:rPr lang="en-CA" sz="2100" dirty="0">
                <a:solidFill>
                  <a:schemeClr val="bg1"/>
                </a:solidFill>
              </a:rPr>
              <a:t>This is the </a:t>
            </a:r>
            <a:r>
              <a:rPr lang="en-CA" sz="2100" dirty="0">
                <a:solidFill>
                  <a:srgbClr val="FFFF00"/>
                </a:solidFill>
              </a:rPr>
              <a:t>first time a s. 22 issue was before the court</a:t>
            </a:r>
            <a:r>
              <a:rPr lang="en-CA" sz="2100" dirty="0">
                <a:solidFill>
                  <a:schemeClr val="bg1"/>
                </a:solidFill>
              </a:rPr>
              <a:t>. [exact s. 22 test will come from </a:t>
            </a:r>
            <a:r>
              <a:rPr lang="en-CA" sz="2100" i="1" dirty="0">
                <a:solidFill>
                  <a:srgbClr val="00B0F0"/>
                </a:solidFill>
              </a:rPr>
              <a:t>Veuve,</a:t>
            </a:r>
            <a:r>
              <a:rPr lang="en-CA" sz="2100" dirty="0">
                <a:solidFill>
                  <a:srgbClr val="00B0F0"/>
                </a:solidFill>
              </a:rPr>
              <a:t> </a:t>
            </a:r>
            <a:r>
              <a:rPr lang="en-CA" sz="2100" dirty="0">
                <a:solidFill>
                  <a:schemeClr val="bg1"/>
                </a:solidFill>
              </a:rPr>
              <a:t>but this is useful for historical purposes, and to see the stance taken by this Court on comparative advertising].</a:t>
            </a:r>
          </a:p>
          <a:p>
            <a:pPr>
              <a:lnSpc>
                <a:spcPct val="110000"/>
              </a:lnSpc>
            </a:pPr>
            <a:r>
              <a:rPr lang="en-CA" sz="2100" b="1" i="1" dirty="0">
                <a:solidFill>
                  <a:srgbClr val="FFFF00"/>
                </a:solidFill>
              </a:rPr>
              <a:t>22.</a:t>
            </a:r>
            <a:r>
              <a:rPr lang="en-CA" sz="2100" i="1" dirty="0">
                <a:solidFill>
                  <a:srgbClr val="FFFF00"/>
                </a:solidFill>
              </a:rPr>
              <a:t> (1) No person shall use a trade-mark registered by another person in a manner that is likely to have the effect of depreciating the value of the goodwill attaching thereto.</a:t>
            </a:r>
          </a:p>
          <a:p>
            <a:pPr>
              <a:lnSpc>
                <a:spcPct val="110000"/>
              </a:lnSpc>
            </a:pPr>
            <a:r>
              <a:rPr lang="en-CA" sz="2100" dirty="0">
                <a:solidFill>
                  <a:srgbClr val="FFFF00"/>
                </a:solidFill>
              </a:rPr>
              <a:t>How far is this section meant to extend</a:t>
            </a:r>
            <a:r>
              <a:rPr lang="en-CA" sz="2100" dirty="0">
                <a:solidFill>
                  <a:srgbClr val="FF0000"/>
                </a:solidFill>
              </a:rPr>
              <a:t>?</a:t>
            </a:r>
            <a:r>
              <a:rPr lang="en-CA" sz="2100" dirty="0">
                <a:solidFill>
                  <a:schemeClr val="bg1"/>
                </a:solidFill>
              </a:rPr>
              <a:t> </a:t>
            </a:r>
          </a:p>
          <a:p>
            <a:pPr>
              <a:lnSpc>
                <a:spcPct val="110000"/>
              </a:lnSpc>
            </a:pPr>
            <a:r>
              <a:rPr lang="en-CA" sz="2100" dirty="0">
                <a:solidFill>
                  <a:schemeClr val="bg1"/>
                </a:solidFill>
              </a:rPr>
              <a:t>Written broadly enough to capture negative comments made in conversation about a specific product.  </a:t>
            </a:r>
          </a:p>
          <a:p>
            <a:pPr>
              <a:lnSpc>
                <a:spcPct val="110000"/>
              </a:lnSpc>
            </a:pPr>
            <a:r>
              <a:rPr lang="en-CA" sz="2100" dirty="0">
                <a:solidFill>
                  <a:schemeClr val="bg1"/>
                </a:solidFill>
              </a:rPr>
              <a:t>The court acknowledges that this section is worded broadly, but says that it’s unlikely that there is any attempt to suppress critical expression.</a:t>
            </a:r>
          </a:p>
          <a:p>
            <a:pPr>
              <a:lnSpc>
                <a:spcPct val="110000"/>
              </a:lnSpc>
            </a:pPr>
            <a:r>
              <a:rPr lang="en-CA" sz="2100" dirty="0">
                <a:solidFill>
                  <a:srgbClr val="FF0000"/>
                </a:solidFill>
              </a:rPr>
              <a:t>*</a:t>
            </a:r>
            <a:r>
              <a:rPr lang="en-CA" sz="2100" dirty="0">
                <a:solidFill>
                  <a:schemeClr val="bg1"/>
                </a:solidFill>
              </a:rPr>
              <a:t>One key is that the court reads in an implied limitation in this section…</a:t>
            </a:r>
            <a:r>
              <a:rPr lang="en-CA" sz="2100" i="1" dirty="0">
                <a:solidFill>
                  <a:srgbClr val="FF0000"/>
                </a:solidFill>
              </a:rPr>
              <a:t>use in the course of trade</a:t>
            </a:r>
            <a:r>
              <a:rPr lang="en-CA" sz="2100" dirty="0">
                <a:solidFill>
                  <a:schemeClr val="bg1"/>
                </a:solidFill>
              </a:rPr>
              <a:t>.</a:t>
            </a:r>
          </a:p>
          <a:p>
            <a:pPr>
              <a:lnSpc>
                <a:spcPct val="110000"/>
              </a:lnSpc>
            </a:pPr>
            <a:r>
              <a:rPr lang="en-CA" sz="2100" dirty="0">
                <a:solidFill>
                  <a:schemeClr val="bg1"/>
                </a:solidFill>
              </a:rPr>
              <a:t>But even with this implied limitation,  this is </a:t>
            </a:r>
            <a:r>
              <a:rPr lang="en-CA" sz="2100" dirty="0">
                <a:solidFill>
                  <a:srgbClr val="FFFF00"/>
                </a:solidFill>
              </a:rPr>
              <a:t>still potentially a very broad right</a:t>
            </a:r>
            <a:r>
              <a:rPr lang="en-CA" sz="2100" dirty="0">
                <a:solidFill>
                  <a:schemeClr val="bg1"/>
                </a:solidFill>
              </a:rPr>
              <a:t>. It could cover comparison price charts or discussion by sales-clerks of competing products.</a:t>
            </a:r>
          </a:p>
          <a:p>
            <a:pPr>
              <a:lnSpc>
                <a:spcPct val="110000"/>
              </a:lnSpc>
            </a:pPr>
            <a:r>
              <a:rPr lang="en-CA" sz="2100" dirty="0">
                <a:solidFill>
                  <a:schemeClr val="bg1"/>
                </a:solidFill>
              </a:rPr>
              <a:t>We see the </a:t>
            </a:r>
            <a:r>
              <a:rPr lang="en-CA" sz="2100" dirty="0">
                <a:solidFill>
                  <a:srgbClr val="FF0000"/>
                </a:solidFill>
              </a:rPr>
              <a:t>court reiterate that purpose of s. 22 is not to stop legitimate comparisons</a:t>
            </a:r>
            <a:r>
              <a:rPr lang="en-CA" sz="2100" dirty="0">
                <a:solidFill>
                  <a:schemeClr val="bg1"/>
                </a:solidFill>
              </a:rPr>
              <a:t>.</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124</a:t>
            </a:fld>
            <a:endParaRPr lang="en-US"/>
          </a:p>
        </p:txBody>
      </p:sp>
    </p:spTree>
    <p:extLst>
      <p:ext uri="{BB962C8B-B14F-4D97-AF65-F5344CB8AC3E}">
        <p14:creationId xmlns:p14="http://schemas.microsoft.com/office/powerpoint/2010/main" val="3229843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82804" y="66876"/>
            <a:ext cx="8229600" cy="658987"/>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282804" y="725863"/>
            <a:ext cx="8766928" cy="5203597"/>
          </a:xfrm>
        </p:spPr>
        <p:txBody>
          <a:bodyPr>
            <a:normAutofit fontScale="25000" lnSpcReduction="20000"/>
          </a:bodyPr>
          <a:lstStyle/>
          <a:p>
            <a:pPr marL="0" indent="0">
              <a:lnSpc>
                <a:spcPct val="120000"/>
              </a:lnSpc>
              <a:buNone/>
            </a:pPr>
            <a:r>
              <a:rPr lang="en-US" sz="9600" b="1" dirty="0">
                <a:solidFill>
                  <a:srgbClr val="FFFF00"/>
                </a:solidFill>
              </a:rPr>
              <a:t>What is the impact of </a:t>
            </a:r>
            <a:r>
              <a:rPr lang="en-US" sz="9600" b="1" i="1" dirty="0">
                <a:solidFill>
                  <a:srgbClr val="00B0F0"/>
                </a:solidFill>
              </a:rPr>
              <a:t>Clairol</a:t>
            </a:r>
            <a:r>
              <a:rPr lang="en-US" sz="9600" b="1" i="1" dirty="0">
                <a:solidFill>
                  <a:srgbClr val="FFFF00"/>
                </a:solidFill>
              </a:rPr>
              <a:t> </a:t>
            </a:r>
            <a:r>
              <a:rPr lang="en-US" sz="9600" b="1" dirty="0">
                <a:solidFill>
                  <a:srgbClr val="FFFF00"/>
                </a:solidFill>
              </a:rPr>
              <a:t>on comparative advertising</a:t>
            </a:r>
            <a:r>
              <a:rPr lang="en-US" sz="9600" b="1" dirty="0">
                <a:solidFill>
                  <a:srgbClr val="FF0000"/>
                </a:solidFill>
              </a:rPr>
              <a:t>?</a:t>
            </a:r>
          </a:p>
          <a:p>
            <a:pPr>
              <a:lnSpc>
                <a:spcPct val="120000"/>
              </a:lnSpc>
            </a:pPr>
            <a:r>
              <a:rPr lang="en-US" sz="9600" dirty="0">
                <a:solidFill>
                  <a:schemeClr val="bg1"/>
                </a:solidFill>
              </a:rPr>
              <a:t>Case </a:t>
            </a:r>
            <a:r>
              <a:rPr lang="en-CA" sz="9600" dirty="0">
                <a:solidFill>
                  <a:srgbClr val="FFFF00"/>
                </a:solidFill>
              </a:rPr>
              <a:t>suggests we </a:t>
            </a:r>
            <a:r>
              <a:rPr lang="en-CA" sz="9600" b="1" dirty="0">
                <a:solidFill>
                  <a:srgbClr val="FFFF00"/>
                </a:solidFill>
              </a:rPr>
              <a:t>CAN</a:t>
            </a:r>
            <a:r>
              <a:rPr lang="en-CA" sz="9600" dirty="0">
                <a:solidFill>
                  <a:srgbClr val="FFFF00"/>
                </a:solidFill>
              </a:rPr>
              <a:t> have comparative advertising </a:t>
            </a:r>
            <a:r>
              <a:rPr lang="en-CA" sz="9600" dirty="0">
                <a:solidFill>
                  <a:schemeClr val="bg1"/>
                </a:solidFill>
              </a:rPr>
              <a:t>with respect to </a:t>
            </a:r>
            <a:r>
              <a:rPr lang="en-CA" sz="9600" dirty="0">
                <a:solidFill>
                  <a:srgbClr val="FF0000"/>
                </a:solidFill>
              </a:rPr>
              <a:t>products</a:t>
            </a:r>
            <a:r>
              <a:rPr lang="en-CA" sz="9600" dirty="0">
                <a:solidFill>
                  <a:schemeClr val="bg1"/>
                </a:solidFill>
              </a:rPr>
              <a:t>, but </a:t>
            </a:r>
            <a:r>
              <a:rPr lang="en-CA" sz="9600" dirty="0">
                <a:solidFill>
                  <a:srgbClr val="FF0000"/>
                </a:solidFill>
              </a:rPr>
              <a:t>not services</a:t>
            </a:r>
            <a:r>
              <a:rPr lang="en-CA" sz="9600" dirty="0">
                <a:solidFill>
                  <a:schemeClr val="bg1"/>
                </a:solidFill>
              </a:rPr>
              <a:t>.</a:t>
            </a:r>
          </a:p>
          <a:p>
            <a:pPr>
              <a:lnSpc>
                <a:spcPct val="120000"/>
              </a:lnSpc>
            </a:pPr>
            <a:r>
              <a:rPr lang="en-CA" sz="9600" dirty="0">
                <a:solidFill>
                  <a:schemeClr val="bg1"/>
                </a:solidFill>
              </a:rPr>
              <a:t>With respect to </a:t>
            </a:r>
            <a:r>
              <a:rPr lang="en-CA" sz="9600" dirty="0">
                <a:solidFill>
                  <a:srgbClr val="FF0000"/>
                </a:solidFill>
              </a:rPr>
              <a:t>wares (</a:t>
            </a:r>
            <a:r>
              <a:rPr lang="en-CA" sz="9600" dirty="0">
                <a:solidFill>
                  <a:srgbClr val="FFFF00"/>
                </a:solidFill>
              </a:rPr>
              <a:t>products</a:t>
            </a:r>
            <a:r>
              <a:rPr lang="en-CA" sz="9600" dirty="0">
                <a:solidFill>
                  <a:srgbClr val="FF0000"/>
                </a:solidFill>
              </a:rPr>
              <a:t>)</a:t>
            </a:r>
            <a:r>
              <a:rPr lang="en-CA" sz="9600" dirty="0">
                <a:solidFill>
                  <a:schemeClr val="bg1"/>
                </a:solidFill>
              </a:rPr>
              <a:t>, you </a:t>
            </a:r>
            <a:r>
              <a:rPr lang="en-CA" sz="9600" dirty="0">
                <a:solidFill>
                  <a:srgbClr val="FFFF00"/>
                </a:solidFill>
              </a:rPr>
              <a:t>can mention opposing TMs in ads, or put them on charts and in displays</a:t>
            </a:r>
            <a:r>
              <a:rPr lang="en-CA" sz="9600" dirty="0">
                <a:solidFill>
                  <a:schemeClr val="bg1"/>
                </a:solidFill>
              </a:rPr>
              <a:t>. In doing so, you’re not “using” the TM according to the </a:t>
            </a:r>
            <a:r>
              <a:rPr lang="en-CA" sz="9600" i="1" dirty="0">
                <a:solidFill>
                  <a:schemeClr val="bg1"/>
                </a:solidFill>
              </a:rPr>
              <a:t>Trademarks Act</a:t>
            </a:r>
            <a:r>
              <a:rPr lang="en-CA" sz="9600" dirty="0">
                <a:solidFill>
                  <a:schemeClr val="bg1"/>
                </a:solidFill>
              </a:rPr>
              <a:t>; and s. 22 doesn’t kick in since the TM isn’t being “used”.  </a:t>
            </a:r>
          </a:p>
          <a:p>
            <a:pPr>
              <a:lnSpc>
                <a:spcPct val="120000"/>
              </a:lnSpc>
            </a:pPr>
            <a:r>
              <a:rPr lang="en-CA" sz="9600" dirty="0">
                <a:solidFill>
                  <a:srgbClr val="FFFF00"/>
                </a:solidFill>
              </a:rPr>
              <a:t>Result of </a:t>
            </a:r>
            <a:r>
              <a:rPr lang="en-CA" sz="9600" i="1" dirty="0">
                <a:solidFill>
                  <a:srgbClr val="00B0F0"/>
                </a:solidFill>
              </a:rPr>
              <a:t>CLAIROL</a:t>
            </a:r>
            <a:r>
              <a:rPr lang="en-CA" sz="9600" dirty="0">
                <a:solidFill>
                  <a:srgbClr val="FFFF00"/>
                </a:solidFill>
              </a:rPr>
              <a:t> seems to be that if your TM is registered in association with </a:t>
            </a:r>
            <a:r>
              <a:rPr lang="en-CA" sz="9600" dirty="0">
                <a:solidFill>
                  <a:srgbClr val="FF0000"/>
                </a:solidFill>
              </a:rPr>
              <a:t>services</a:t>
            </a:r>
            <a:r>
              <a:rPr lang="en-CA" sz="9600" dirty="0">
                <a:solidFill>
                  <a:schemeClr val="bg1"/>
                </a:solidFill>
              </a:rPr>
              <a:t>,</a:t>
            </a:r>
            <a:r>
              <a:rPr lang="en-CA" sz="9600" dirty="0">
                <a:solidFill>
                  <a:srgbClr val="FF0000"/>
                </a:solidFill>
              </a:rPr>
              <a:t> and </a:t>
            </a:r>
            <a:r>
              <a:rPr lang="en-CA" sz="9600" dirty="0">
                <a:solidFill>
                  <a:srgbClr val="FFFF00"/>
                </a:solidFill>
              </a:rPr>
              <a:t>if you produce an advertisement that uses your </a:t>
            </a:r>
            <a:r>
              <a:rPr lang="en-CA" sz="9600" dirty="0">
                <a:solidFill>
                  <a:srgbClr val="FF0000"/>
                </a:solidFill>
              </a:rPr>
              <a:t>competitor’s marks</a:t>
            </a:r>
            <a:r>
              <a:rPr lang="en-CA" sz="9600" b="1" dirty="0">
                <a:solidFill>
                  <a:srgbClr val="FF0000"/>
                </a:solidFill>
              </a:rPr>
              <a:t> </a:t>
            </a:r>
            <a:r>
              <a:rPr lang="en-CA" sz="9600" b="1" dirty="0">
                <a:solidFill>
                  <a:schemeClr val="bg1"/>
                </a:solidFill>
              </a:rPr>
              <a:t>=</a:t>
            </a:r>
            <a:r>
              <a:rPr lang="en-CA" sz="9600" b="1" dirty="0">
                <a:solidFill>
                  <a:srgbClr val="FF0000"/>
                </a:solidFill>
              </a:rPr>
              <a:t> </a:t>
            </a:r>
            <a:r>
              <a:rPr lang="en-CA" sz="9600" dirty="0">
                <a:solidFill>
                  <a:srgbClr val="FF0000"/>
                </a:solidFill>
              </a:rPr>
              <a:t>you are infringing  s. 22 </a:t>
            </a:r>
            <a:r>
              <a:rPr lang="en-CA" sz="9600" dirty="0">
                <a:solidFill>
                  <a:srgbClr val="FFFF00"/>
                </a:solidFill>
              </a:rPr>
              <a:t>because of s. 4(2) </a:t>
            </a:r>
            <a:r>
              <a:rPr lang="en-CA" sz="9600" dirty="0">
                <a:solidFill>
                  <a:schemeClr val="bg1"/>
                </a:solidFill>
              </a:rPr>
              <a:t>which clarifies that </a:t>
            </a:r>
            <a:r>
              <a:rPr lang="en-CA" sz="9600" dirty="0">
                <a:solidFill>
                  <a:srgbClr val="FFFF00"/>
                </a:solidFill>
              </a:rPr>
              <a:t>use in association with services includes ads</a:t>
            </a:r>
            <a:r>
              <a:rPr lang="en-CA" sz="9600" dirty="0">
                <a:solidFill>
                  <a:schemeClr val="bg1"/>
                </a:solidFill>
              </a:rPr>
              <a:t>.</a:t>
            </a:r>
          </a:p>
          <a:p>
            <a:pPr marL="0" indent="0">
              <a:lnSpc>
                <a:spcPct val="120000"/>
              </a:lnSpc>
              <a:buNone/>
            </a:pPr>
            <a:r>
              <a:rPr lang="en-CA" sz="9600" dirty="0">
                <a:solidFill>
                  <a:schemeClr val="bg1"/>
                </a:solidFill>
              </a:rPr>
              <a:t> </a:t>
            </a:r>
            <a:r>
              <a:rPr lang="en-CA" sz="9600" b="1" dirty="0">
                <a:solidFill>
                  <a:srgbClr val="FFFF00"/>
                </a:solidFill>
              </a:rPr>
              <a:t>This is </a:t>
            </a:r>
            <a:r>
              <a:rPr lang="en-CA" sz="9600" b="1" dirty="0">
                <a:solidFill>
                  <a:srgbClr val="FF0000"/>
                </a:solidFill>
              </a:rPr>
              <a:t>not the law </a:t>
            </a:r>
            <a:r>
              <a:rPr lang="en-CA" sz="9600" b="1" dirty="0">
                <a:solidFill>
                  <a:srgbClr val="FFFF00"/>
                </a:solidFill>
              </a:rPr>
              <a:t>today</a:t>
            </a:r>
            <a:r>
              <a:rPr lang="en-CA" sz="9600" b="1" dirty="0">
                <a:solidFill>
                  <a:srgbClr val="FF0000"/>
                </a:solidFill>
              </a:rPr>
              <a:t>,</a:t>
            </a:r>
            <a:r>
              <a:rPr lang="en-CA" sz="9600" b="1" dirty="0">
                <a:solidFill>
                  <a:srgbClr val="FFFF00"/>
                </a:solidFill>
              </a:rPr>
              <a:t> though</a:t>
            </a:r>
            <a:r>
              <a:rPr lang="en-CA" sz="9600" b="1" dirty="0">
                <a:solidFill>
                  <a:srgbClr val="FF0000"/>
                </a:solidFill>
              </a:rPr>
              <a:t>… </a:t>
            </a:r>
          </a:p>
          <a:p>
            <a:pPr>
              <a:lnSpc>
                <a:spcPct val="110000"/>
              </a:lnSpc>
            </a:pPr>
            <a:endParaRPr lang="en-CA" sz="2800" dirty="0"/>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125</a:t>
            </a:fld>
            <a:endParaRPr lang="en-US"/>
          </a:p>
        </p:txBody>
      </p:sp>
    </p:spTree>
    <p:extLst>
      <p:ext uri="{BB962C8B-B14F-4D97-AF65-F5344CB8AC3E}">
        <p14:creationId xmlns:p14="http://schemas.microsoft.com/office/powerpoint/2010/main" val="28952435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9223"/>
            <a:ext cx="8583104" cy="833819"/>
          </a:xfrm>
        </p:spPr>
        <p:txBody>
          <a:bodyPr>
            <a:normAutofit/>
          </a:bodyPr>
          <a:lstStyle/>
          <a:p>
            <a:r>
              <a:rPr lang="en-US" sz="3600" b="1" dirty="0">
                <a:solidFill>
                  <a:srgbClr val="FFFF00"/>
                </a:solidFill>
              </a:rPr>
              <a:t>Trademarks	</a:t>
            </a:r>
            <a:r>
              <a:rPr lang="en-US" sz="3600" b="1" dirty="0">
                <a:solidFill>
                  <a:srgbClr val="FF0000"/>
                </a:solidFill>
              </a:rPr>
              <a:t>:</a:t>
            </a:r>
            <a:r>
              <a:rPr lang="en-US" sz="3600" b="1" dirty="0">
                <a:solidFill>
                  <a:srgbClr val="FFFF00"/>
                </a:solidFill>
              </a:rPr>
              <a:t> </a:t>
            </a:r>
            <a:r>
              <a:rPr lang="en-US" sz="3600" dirty="0">
                <a:solidFill>
                  <a:schemeClr val="bg1"/>
                </a:solidFill>
              </a:rPr>
              <a:t>Infringement </a:t>
            </a:r>
            <a:r>
              <a:rPr lang="en-US" sz="3600" dirty="0">
                <a:solidFill>
                  <a:srgbClr val="FF0000"/>
                </a:solidFill>
              </a:rPr>
              <a:t>–</a:t>
            </a:r>
            <a:r>
              <a:rPr lang="en-US" sz="3600" dirty="0">
                <a:solidFill>
                  <a:schemeClr val="bg1"/>
                </a:solidFill>
              </a:rPr>
              <a:t> </a:t>
            </a:r>
            <a:r>
              <a:rPr lang="en-US" sz="3600" dirty="0">
                <a:solidFill>
                  <a:srgbClr val="FFFF00"/>
                </a:solidFill>
              </a:rPr>
              <a:t>the law today </a:t>
            </a:r>
            <a:endParaRPr lang="en-US" sz="3600" b="1" dirty="0">
              <a:solidFill>
                <a:srgbClr val="FFFF00"/>
              </a:solidFill>
            </a:endParaRPr>
          </a:p>
        </p:txBody>
      </p:sp>
      <p:sp>
        <p:nvSpPr>
          <p:cNvPr id="2" name="Content Placeholder 1"/>
          <p:cNvSpPr>
            <a:spLocks noGrp="1"/>
          </p:cNvSpPr>
          <p:nvPr>
            <p:ph idx="1"/>
          </p:nvPr>
        </p:nvSpPr>
        <p:spPr>
          <a:xfrm>
            <a:off x="457200" y="1310326"/>
            <a:ext cx="8229600" cy="4439217"/>
          </a:xfrm>
        </p:spPr>
        <p:txBody>
          <a:bodyPr>
            <a:normAutofit/>
          </a:bodyPr>
          <a:lstStyle/>
          <a:p>
            <a:pPr marL="0" indent="0">
              <a:lnSpc>
                <a:spcPct val="100000"/>
              </a:lnSpc>
              <a:buNone/>
            </a:pPr>
            <a:r>
              <a:rPr lang="en-US" sz="2800" i="1" dirty="0">
                <a:solidFill>
                  <a:srgbClr val="00B0F0"/>
                </a:solidFill>
              </a:rPr>
              <a:t>Future Shop v. A&amp;B Sound</a:t>
            </a:r>
            <a:r>
              <a:rPr lang="en-US" sz="2800" i="1" dirty="0">
                <a:solidFill>
                  <a:schemeClr val="bg1"/>
                </a:solidFill>
              </a:rPr>
              <a:t>, </a:t>
            </a:r>
            <a:r>
              <a:rPr lang="en-US" sz="2800" dirty="0">
                <a:solidFill>
                  <a:schemeClr val="bg1"/>
                </a:solidFill>
              </a:rPr>
              <a:t>[1994] 8 W.W.R. 376</a:t>
            </a:r>
          </a:p>
          <a:p>
            <a:pPr>
              <a:lnSpc>
                <a:spcPct val="100000"/>
              </a:lnSpc>
            </a:pPr>
            <a:r>
              <a:rPr lang="en-US" sz="2800" dirty="0">
                <a:solidFill>
                  <a:srgbClr val="FFFF00"/>
                </a:solidFill>
              </a:rPr>
              <a:t>Facts</a:t>
            </a:r>
            <a:r>
              <a:rPr lang="en-US" sz="2800" dirty="0">
                <a:solidFill>
                  <a:srgbClr val="FF0000"/>
                </a:solidFill>
              </a:rPr>
              <a:t>:</a:t>
            </a:r>
            <a:r>
              <a:rPr lang="en-US" sz="2800" dirty="0">
                <a:solidFill>
                  <a:schemeClr val="bg1"/>
                </a:solidFill>
              </a:rPr>
              <a:t> A&amp;B Sound creates price comparison ads</a:t>
            </a:r>
          </a:p>
          <a:p>
            <a:pPr>
              <a:lnSpc>
                <a:spcPct val="100000"/>
              </a:lnSpc>
            </a:pPr>
            <a:r>
              <a:rPr lang="en-US" sz="2800" dirty="0">
                <a:solidFill>
                  <a:schemeClr val="bg1"/>
                </a:solidFill>
              </a:rPr>
              <a:t>The </a:t>
            </a:r>
            <a:r>
              <a:rPr lang="en-US" sz="2800" dirty="0">
                <a:solidFill>
                  <a:srgbClr val="FF0000"/>
                </a:solidFill>
              </a:rPr>
              <a:t>public</a:t>
            </a:r>
            <a:r>
              <a:rPr lang="en-US" sz="2800" dirty="0">
                <a:solidFill>
                  <a:srgbClr val="FFFF00"/>
                </a:solidFill>
              </a:rPr>
              <a:t> has an </a:t>
            </a:r>
            <a:r>
              <a:rPr lang="en-US" sz="2800" dirty="0">
                <a:solidFill>
                  <a:srgbClr val="FF0000"/>
                </a:solidFill>
              </a:rPr>
              <a:t>interest</a:t>
            </a:r>
            <a:r>
              <a:rPr lang="en-US" sz="2800" dirty="0">
                <a:solidFill>
                  <a:srgbClr val="FFFF00"/>
                </a:solidFill>
              </a:rPr>
              <a:t> in comparative advertising</a:t>
            </a:r>
          </a:p>
          <a:p>
            <a:pPr>
              <a:lnSpc>
                <a:spcPct val="100000"/>
              </a:lnSpc>
            </a:pPr>
            <a:r>
              <a:rPr lang="en-CA" sz="2800" dirty="0">
                <a:solidFill>
                  <a:srgbClr val="FFFF00"/>
                </a:solidFill>
              </a:rPr>
              <a:t>Is</a:t>
            </a:r>
            <a:r>
              <a:rPr lang="en-CA" sz="2800" dirty="0">
                <a:solidFill>
                  <a:schemeClr val="bg1"/>
                </a:solidFill>
              </a:rPr>
              <a:t> the </a:t>
            </a:r>
            <a:r>
              <a:rPr lang="en-CA" sz="2800" dirty="0">
                <a:solidFill>
                  <a:srgbClr val="FFFF00"/>
                </a:solidFill>
              </a:rPr>
              <a:t>use of</a:t>
            </a:r>
            <a:r>
              <a:rPr lang="en-CA" sz="2800" dirty="0">
                <a:solidFill>
                  <a:schemeClr val="bg1"/>
                </a:solidFill>
              </a:rPr>
              <a:t> the </a:t>
            </a:r>
            <a:r>
              <a:rPr lang="en-CA" sz="2800" dirty="0">
                <a:solidFill>
                  <a:srgbClr val="FFFF00"/>
                </a:solidFill>
              </a:rPr>
              <a:t>competitor's trademark </a:t>
            </a:r>
            <a:r>
              <a:rPr lang="en-CA" sz="2800" dirty="0">
                <a:solidFill>
                  <a:schemeClr val="bg1"/>
                </a:solidFill>
              </a:rPr>
              <a:t>for a </a:t>
            </a:r>
            <a:r>
              <a:rPr lang="en-CA" sz="2800" dirty="0">
                <a:solidFill>
                  <a:srgbClr val="FFFF00"/>
                </a:solidFill>
              </a:rPr>
              <a:t>purpose which stresses</a:t>
            </a:r>
            <a:r>
              <a:rPr lang="en-CA" sz="2800" dirty="0">
                <a:solidFill>
                  <a:schemeClr val="bg1"/>
                </a:solidFill>
              </a:rPr>
              <a:t> the </a:t>
            </a:r>
            <a:r>
              <a:rPr lang="en-CA" sz="2800" dirty="0">
                <a:solidFill>
                  <a:srgbClr val="FF0000"/>
                </a:solidFill>
              </a:rPr>
              <a:t>similarities or </a:t>
            </a:r>
            <a:r>
              <a:rPr lang="en-CA" sz="2800" dirty="0">
                <a:solidFill>
                  <a:schemeClr val="bg1"/>
                </a:solidFill>
              </a:rPr>
              <a:t>the </a:t>
            </a:r>
            <a:r>
              <a:rPr lang="en-CA" sz="2800" dirty="0">
                <a:solidFill>
                  <a:srgbClr val="FF0000"/>
                </a:solidFill>
              </a:rPr>
              <a:t>differences</a:t>
            </a:r>
            <a:r>
              <a:rPr lang="en-CA" sz="2800" dirty="0">
                <a:solidFill>
                  <a:schemeClr val="bg1"/>
                </a:solidFill>
              </a:rPr>
              <a:t> with the trademarked competition </a:t>
            </a:r>
            <a:r>
              <a:rPr lang="en-CA" sz="2800" dirty="0">
                <a:solidFill>
                  <a:srgbClr val="FFFF00"/>
                </a:solidFill>
              </a:rPr>
              <a:t>ok</a:t>
            </a:r>
            <a:r>
              <a:rPr lang="en-CA" sz="2800" dirty="0">
                <a:solidFill>
                  <a:srgbClr val="FF0000"/>
                </a:solidFill>
              </a:rPr>
              <a:t>?</a:t>
            </a:r>
            <a:r>
              <a:rPr lang="en-CA" sz="2800" dirty="0">
                <a:solidFill>
                  <a:schemeClr val="bg1"/>
                </a:solidFill>
              </a:rPr>
              <a:t> </a:t>
            </a:r>
          </a:p>
          <a:p>
            <a:pPr lvl="1">
              <a:lnSpc>
                <a:spcPct val="100000"/>
              </a:lnSpc>
            </a:pPr>
            <a:r>
              <a:rPr lang="en-CA" sz="2800" dirty="0">
                <a:solidFill>
                  <a:srgbClr val="FFFF00"/>
                </a:solidFill>
              </a:rPr>
              <a:t>Similarities</a:t>
            </a:r>
            <a:r>
              <a:rPr lang="en-CA" sz="2800" dirty="0">
                <a:solidFill>
                  <a:srgbClr val="FF0000"/>
                </a:solidFill>
              </a:rPr>
              <a:t>?</a:t>
            </a:r>
            <a:r>
              <a:rPr lang="en-CA" sz="2800" dirty="0">
                <a:solidFill>
                  <a:schemeClr val="bg1"/>
                </a:solidFill>
              </a:rPr>
              <a:t>: </a:t>
            </a:r>
            <a:r>
              <a:rPr lang="en-CA" sz="2800" dirty="0">
                <a:solidFill>
                  <a:srgbClr val="FF0000"/>
                </a:solidFill>
              </a:rPr>
              <a:t>Not ok </a:t>
            </a:r>
            <a:r>
              <a:rPr lang="en-CA" sz="2800" dirty="0">
                <a:solidFill>
                  <a:schemeClr val="bg1"/>
                </a:solidFill>
              </a:rPr>
              <a:t>- </a:t>
            </a:r>
            <a:r>
              <a:rPr lang="en-CA" sz="2800" dirty="0">
                <a:solidFill>
                  <a:srgbClr val="FFFF00"/>
                </a:solidFill>
              </a:rPr>
              <a:t>S. 22 infringed</a:t>
            </a:r>
            <a:r>
              <a:rPr lang="en-CA" sz="2800" dirty="0">
                <a:solidFill>
                  <a:srgbClr val="FF0000"/>
                </a:solidFill>
              </a:rPr>
              <a:t>.</a:t>
            </a:r>
          </a:p>
          <a:p>
            <a:pPr lvl="1">
              <a:lnSpc>
                <a:spcPct val="100000"/>
              </a:lnSpc>
            </a:pPr>
            <a:r>
              <a:rPr lang="en-CA" sz="2800" dirty="0">
                <a:solidFill>
                  <a:srgbClr val="FFFF00"/>
                </a:solidFill>
              </a:rPr>
              <a:t>Differences</a:t>
            </a:r>
            <a:r>
              <a:rPr lang="en-CA" sz="2800" dirty="0">
                <a:solidFill>
                  <a:srgbClr val="FF0000"/>
                </a:solidFill>
              </a:rPr>
              <a:t>?</a:t>
            </a:r>
            <a:r>
              <a:rPr lang="en-CA" sz="2800" dirty="0">
                <a:solidFill>
                  <a:schemeClr val="bg1"/>
                </a:solidFill>
              </a:rPr>
              <a:t>: </a:t>
            </a:r>
            <a:r>
              <a:rPr lang="en-CA" sz="2800" dirty="0">
                <a:solidFill>
                  <a:srgbClr val="FF0000"/>
                </a:solidFill>
              </a:rPr>
              <a:t>Ok</a:t>
            </a:r>
            <a:r>
              <a:rPr lang="en-CA" sz="2800" dirty="0">
                <a:solidFill>
                  <a:schemeClr val="bg1"/>
                </a:solidFill>
              </a:rPr>
              <a:t> - </a:t>
            </a:r>
            <a:r>
              <a:rPr lang="en-CA" sz="2800" dirty="0">
                <a:solidFill>
                  <a:srgbClr val="FFFF00"/>
                </a:solidFill>
              </a:rPr>
              <a:t>S. 22 not infringed</a:t>
            </a:r>
            <a:r>
              <a:rPr lang="en-CA" sz="2800" dirty="0">
                <a:solidFill>
                  <a:srgbClr val="FF0000"/>
                </a:solidFill>
              </a:rPr>
              <a:t>.</a:t>
            </a: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126</a:t>
            </a:fld>
            <a:endParaRPr lang="en-US"/>
          </a:p>
        </p:txBody>
      </p:sp>
    </p:spTree>
    <p:extLst>
      <p:ext uri="{BB962C8B-B14F-4D97-AF65-F5344CB8AC3E}">
        <p14:creationId xmlns:p14="http://schemas.microsoft.com/office/powerpoint/2010/main" val="355362423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re front at day&#10;&#10;Description automatically generated">
            <a:extLst>
              <a:ext uri="{FF2B5EF4-FFF2-40B4-BE49-F238E27FC236}">
                <a16:creationId xmlns:a16="http://schemas.microsoft.com/office/drawing/2014/main" id="{81399E97-1542-2B41-94AF-5F77EB574DBB}"/>
              </a:ext>
            </a:extLst>
          </p:cNvPr>
          <p:cNvPicPr>
            <a:picLocks noChangeAspect="1"/>
          </p:cNvPicPr>
          <p:nvPr/>
        </p:nvPicPr>
        <p:blipFill>
          <a:blip r:embed="rId2"/>
          <a:stretch>
            <a:fillRect/>
          </a:stretch>
        </p:blipFill>
        <p:spPr>
          <a:xfrm>
            <a:off x="5458120" y="371311"/>
            <a:ext cx="3544282" cy="2654790"/>
          </a:xfrm>
          <a:prstGeom prst="rect">
            <a:avLst/>
          </a:prstGeom>
        </p:spPr>
      </p:pic>
      <p:pic>
        <p:nvPicPr>
          <p:cNvPr id="5" name="Picture 4" descr="A close up of a newspaper&#10;&#10;Description automatically generated">
            <a:extLst>
              <a:ext uri="{FF2B5EF4-FFF2-40B4-BE49-F238E27FC236}">
                <a16:creationId xmlns:a16="http://schemas.microsoft.com/office/drawing/2014/main" id="{329FEE49-710F-4540-A665-C0775F2B19BE}"/>
              </a:ext>
            </a:extLst>
          </p:cNvPr>
          <p:cNvPicPr>
            <a:picLocks noChangeAspect="1"/>
          </p:cNvPicPr>
          <p:nvPr/>
        </p:nvPicPr>
        <p:blipFill>
          <a:blip r:embed="rId3"/>
          <a:stretch>
            <a:fillRect/>
          </a:stretch>
        </p:blipFill>
        <p:spPr>
          <a:xfrm>
            <a:off x="141598" y="1686350"/>
            <a:ext cx="4956648" cy="3979159"/>
          </a:xfrm>
          <a:prstGeom prst="rect">
            <a:avLst/>
          </a:prstGeom>
        </p:spPr>
      </p:pic>
    </p:spTree>
    <p:extLst>
      <p:ext uri="{BB962C8B-B14F-4D97-AF65-F5344CB8AC3E}">
        <p14:creationId xmlns:p14="http://schemas.microsoft.com/office/powerpoint/2010/main" val="413960660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0DB3282-CF4A-3040-926F-36DC2DCAF88C}"/>
              </a:ext>
            </a:extLst>
          </p:cNvPr>
          <p:cNvPicPr>
            <a:picLocks noChangeAspect="1"/>
          </p:cNvPicPr>
          <p:nvPr/>
        </p:nvPicPr>
        <p:blipFill>
          <a:blip r:embed="rId2"/>
          <a:stretch>
            <a:fillRect/>
          </a:stretch>
        </p:blipFill>
        <p:spPr>
          <a:xfrm>
            <a:off x="2677886" y="255881"/>
            <a:ext cx="3788228" cy="5614086"/>
          </a:xfrm>
          <a:prstGeom prst="rect">
            <a:avLst/>
          </a:prstGeom>
        </p:spPr>
      </p:pic>
    </p:spTree>
    <p:extLst>
      <p:ext uri="{BB962C8B-B14F-4D97-AF65-F5344CB8AC3E}">
        <p14:creationId xmlns:p14="http://schemas.microsoft.com/office/powerpoint/2010/main" val="90328622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7ACEF-B680-2B40-BC27-CAD372C8DAC2}"/>
              </a:ext>
            </a:extLst>
          </p:cNvPr>
          <p:cNvSpPr>
            <a:spLocks noGrp="1"/>
          </p:cNvSpPr>
          <p:nvPr>
            <p:ph type="title"/>
          </p:nvPr>
        </p:nvSpPr>
        <p:spPr>
          <a:xfrm>
            <a:off x="457200" y="113123"/>
            <a:ext cx="8469984" cy="1442300"/>
          </a:xfrm>
        </p:spPr>
        <p:txBody>
          <a:bodyPr>
            <a:noAutofit/>
          </a:bodyPr>
          <a:lstStyle/>
          <a:p>
            <a:pPr>
              <a:lnSpc>
                <a:spcPct val="100000"/>
              </a:lnSpc>
            </a:pPr>
            <a:r>
              <a:rPr lang="en-US" sz="4400" b="1" dirty="0">
                <a:solidFill>
                  <a:srgbClr val="FFFF00"/>
                </a:solidFill>
              </a:rPr>
              <a:t>Trademarks</a:t>
            </a:r>
            <a:r>
              <a:rPr lang="en-US" sz="4400" b="1" dirty="0">
                <a:solidFill>
                  <a:srgbClr val="FF0000"/>
                </a:solidFill>
              </a:rPr>
              <a:t>:</a:t>
            </a:r>
            <a:r>
              <a:rPr lang="en-US" sz="4400" b="1" dirty="0">
                <a:solidFill>
                  <a:srgbClr val="FFFF00"/>
                </a:solidFill>
              </a:rPr>
              <a:t> </a:t>
            </a:r>
            <a:r>
              <a:rPr lang="en-US" sz="4400" dirty="0">
                <a:solidFill>
                  <a:schemeClr val="bg1"/>
                </a:solidFill>
              </a:rPr>
              <a:t>Infringement </a:t>
            </a:r>
            <a:br>
              <a:rPr lang="en-US" sz="4400" dirty="0">
                <a:solidFill>
                  <a:schemeClr val="bg1"/>
                </a:solidFill>
              </a:rPr>
            </a:br>
            <a:r>
              <a:rPr lang="en-US" sz="4400" dirty="0">
                <a:solidFill>
                  <a:schemeClr val="bg1"/>
                </a:solidFill>
              </a:rPr>
              <a:t>         </a:t>
            </a:r>
            <a:r>
              <a:rPr lang="en-US" sz="4400" dirty="0">
                <a:solidFill>
                  <a:srgbClr val="FF0000"/>
                </a:solidFill>
              </a:rPr>
              <a:t>–</a:t>
            </a:r>
            <a:r>
              <a:rPr lang="en-US" sz="4400" dirty="0">
                <a:solidFill>
                  <a:schemeClr val="bg1"/>
                </a:solidFill>
              </a:rPr>
              <a:t> </a:t>
            </a:r>
            <a:r>
              <a:rPr lang="en-US" sz="4400" dirty="0">
                <a:solidFill>
                  <a:srgbClr val="FFFF00"/>
                </a:solidFill>
              </a:rPr>
              <a:t>the law today</a:t>
            </a:r>
            <a:endParaRPr lang="en-US" sz="4400" dirty="0"/>
          </a:p>
        </p:txBody>
      </p:sp>
      <p:sp>
        <p:nvSpPr>
          <p:cNvPr id="3" name="Content Placeholder 2">
            <a:extLst>
              <a:ext uri="{FF2B5EF4-FFF2-40B4-BE49-F238E27FC236}">
                <a16:creationId xmlns:a16="http://schemas.microsoft.com/office/drawing/2014/main" id="{DF1087AA-16E8-5B4D-A8DE-3E5EF72144BB}"/>
              </a:ext>
            </a:extLst>
          </p:cNvPr>
          <p:cNvSpPr>
            <a:spLocks noGrp="1"/>
          </p:cNvSpPr>
          <p:nvPr>
            <p:ph sz="quarter" idx="10"/>
          </p:nvPr>
        </p:nvSpPr>
        <p:spPr>
          <a:xfrm>
            <a:off x="457199" y="1734532"/>
            <a:ext cx="8592533" cy="4138367"/>
          </a:xfrm>
        </p:spPr>
        <p:txBody>
          <a:bodyPr>
            <a:normAutofit fontScale="32500" lnSpcReduction="20000"/>
          </a:bodyPr>
          <a:lstStyle/>
          <a:p>
            <a:pPr marL="0" indent="0">
              <a:lnSpc>
                <a:spcPct val="120000"/>
              </a:lnSpc>
              <a:buNone/>
            </a:pPr>
            <a:r>
              <a:rPr lang="en-CA" sz="11100" b="1" dirty="0">
                <a:solidFill>
                  <a:srgbClr val="FFFF00"/>
                </a:solidFill>
              </a:rPr>
              <a:t>SUMMARY</a:t>
            </a:r>
            <a:br>
              <a:rPr lang="en-CA" sz="11100" dirty="0">
                <a:solidFill>
                  <a:schemeClr val="bg1"/>
                </a:solidFill>
              </a:rPr>
            </a:br>
            <a:r>
              <a:rPr lang="en-CA" sz="11100" dirty="0">
                <a:solidFill>
                  <a:srgbClr val="FF0000"/>
                </a:solidFill>
              </a:rPr>
              <a:t>1</a:t>
            </a:r>
            <a:r>
              <a:rPr lang="en-CA" sz="11100" dirty="0">
                <a:solidFill>
                  <a:schemeClr val="bg1"/>
                </a:solidFill>
              </a:rPr>
              <a:t>. </a:t>
            </a:r>
            <a:r>
              <a:rPr lang="en-CA" sz="11100" dirty="0">
                <a:solidFill>
                  <a:srgbClr val="FFFF00"/>
                </a:solidFill>
              </a:rPr>
              <a:t>Emphasizing differences in services </a:t>
            </a:r>
            <a:r>
              <a:rPr lang="en-CA" sz="11100" dirty="0">
                <a:solidFill>
                  <a:schemeClr val="bg1"/>
                </a:solidFill>
              </a:rPr>
              <a:t>and products is </a:t>
            </a:r>
            <a:r>
              <a:rPr lang="en-CA" sz="11100" dirty="0">
                <a:solidFill>
                  <a:srgbClr val="FF0000"/>
                </a:solidFill>
              </a:rPr>
              <a:t>fine</a:t>
            </a:r>
            <a:r>
              <a:rPr lang="en-CA" sz="11100" dirty="0">
                <a:solidFill>
                  <a:schemeClr val="bg1"/>
                </a:solidFill>
              </a:rPr>
              <a:t> according to s. 22. </a:t>
            </a:r>
            <a:br>
              <a:rPr lang="en-CA" sz="11100" dirty="0">
                <a:solidFill>
                  <a:schemeClr val="bg1"/>
                </a:solidFill>
              </a:rPr>
            </a:br>
            <a:r>
              <a:rPr lang="en-CA" sz="11100" dirty="0">
                <a:solidFill>
                  <a:srgbClr val="FF0000"/>
                </a:solidFill>
              </a:rPr>
              <a:t>2</a:t>
            </a:r>
            <a:r>
              <a:rPr lang="en-CA" sz="11100" dirty="0">
                <a:solidFill>
                  <a:schemeClr val="bg1"/>
                </a:solidFill>
              </a:rPr>
              <a:t>. It is when trying to a</a:t>
            </a:r>
            <a:r>
              <a:rPr lang="en-CA" sz="11100" dirty="0">
                <a:solidFill>
                  <a:srgbClr val="FFFF00"/>
                </a:solidFill>
              </a:rPr>
              <a:t>ppropriate the value of goodwill by emphasizing </a:t>
            </a:r>
            <a:r>
              <a:rPr lang="en-CA" sz="11100" dirty="0">
                <a:solidFill>
                  <a:schemeClr val="bg1"/>
                </a:solidFill>
              </a:rPr>
              <a:t>the </a:t>
            </a:r>
            <a:r>
              <a:rPr lang="en-CA" sz="11100" dirty="0">
                <a:solidFill>
                  <a:srgbClr val="FFFF00"/>
                </a:solidFill>
              </a:rPr>
              <a:t>similarities</a:t>
            </a:r>
            <a:r>
              <a:rPr lang="en-CA" sz="11100" dirty="0">
                <a:solidFill>
                  <a:schemeClr val="bg1"/>
                </a:solidFill>
              </a:rPr>
              <a:t> between products, the use would </a:t>
            </a:r>
            <a:r>
              <a:rPr lang="en-CA" sz="11100" dirty="0">
                <a:solidFill>
                  <a:srgbClr val="FF0000"/>
                </a:solidFill>
              </a:rPr>
              <a:t>run afoul </a:t>
            </a:r>
            <a:r>
              <a:rPr lang="en-CA" sz="11100" dirty="0">
                <a:solidFill>
                  <a:schemeClr val="bg1"/>
                </a:solidFill>
              </a:rPr>
              <a:t>of s. 22. </a:t>
            </a:r>
            <a:br>
              <a:rPr lang="en-CA" dirty="0">
                <a:solidFill>
                  <a:schemeClr val="bg1"/>
                </a:solidFill>
              </a:rPr>
            </a:br>
            <a:endParaRPr lang="en-US" dirty="0"/>
          </a:p>
        </p:txBody>
      </p:sp>
    </p:spTree>
    <p:extLst>
      <p:ext uri="{BB962C8B-B14F-4D97-AF65-F5344CB8AC3E}">
        <p14:creationId xmlns:p14="http://schemas.microsoft.com/office/powerpoint/2010/main" val="484273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433FD7-3749-6942-8ACD-3AAB33E83DAD}"/>
              </a:ext>
            </a:extLst>
          </p:cNvPr>
          <p:cNvPicPr>
            <a:picLocks noChangeAspect="1"/>
          </p:cNvPicPr>
          <p:nvPr/>
        </p:nvPicPr>
        <p:blipFill>
          <a:blip r:embed="rId2"/>
          <a:stretch>
            <a:fillRect/>
          </a:stretch>
        </p:blipFill>
        <p:spPr>
          <a:xfrm>
            <a:off x="369065" y="636912"/>
            <a:ext cx="8405870" cy="4728302"/>
          </a:xfrm>
          <a:prstGeom prst="rect">
            <a:avLst/>
          </a:prstGeom>
        </p:spPr>
      </p:pic>
    </p:spTree>
    <p:extLst>
      <p:ext uri="{BB962C8B-B14F-4D97-AF65-F5344CB8AC3E}">
        <p14:creationId xmlns:p14="http://schemas.microsoft.com/office/powerpoint/2010/main" val="15003081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67266" y="274638"/>
            <a:ext cx="7819534" cy="114300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br>
              <a:rPr lang="en-US" dirty="0">
                <a:solidFill>
                  <a:schemeClr val="bg1"/>
                </a:solidFill>
              </a:rPr>
            </a:br>
            <a:r>
              <a:rPr lang="en-US" i="1" dirty="0">
                <a:solidFill>
                  <a:schemeClr val="bg1"/>
                </a:solidFill>
                <a:latin typeface="Apple Chancery" panose="03020702040506060504" pitchFamily="66" charset="-79"/>
                <a:cs typeface="Apple Chancery" panose="03020702040506060504" pitchFamily="66" charset="-79"/>
              </a:rPr>
              <a:t>Questions to Ponder </a:t>
            </a:r>
            <a:r>
              <a:rPr lang="en-US" b="1" dirty="0">
                <a:solidFill>
                  <a:srgbClr val="FFFF00"/>
                </a:solidFill>
              </a:rPr>
              <a:t>	</a:t>
            </a:r>
          </a:p>
        </p:txBody>
      </p:sp>
      <p:sp>
        <p:nvSpPr>
          <p:cNvPr id="2" name="Content Placeholder 1"/>
          <p:cNvSpPr>
            <a:spLocks noGrp="1"/>
          </p:cNvSpPr>
          <p:nvPr>
            <p:ph idx="1"/>
          </p:nvPr>
        </p:nvSpPr>
        <p:spPr>
          <a:xfrm>
            <a:off x="457200" y="1706252"/>
            <a:ext cx="8229600" cy="4043290"/>
          </a:xfrm>
        </p:spPr>
        <p:txBody>
          <a:bodyPr>
            <a:normAutofit/>
          </a:bodyPr>
          <a:lstStyle/>
          <a:p>
            <a:pPr marL="514350" indent="-514350">
              <a:lnSpc>
                <a:spcPct val="100000"/>
              </a:lnSpc>
              <a:buFont typeface="+mj-lt"/>
              <a:buAutoNum type="arabicPeriod"/>
            </a:pPr>
            <a:r>
              <a:rPr lang="en-CA" sz="3200" dirty="0">
                <a:solidFill>
                  <a:schemeClr val="bg1"/>
                </a:solidFill>
              </a:rPr>
              <a:t>Is it important, in constructing a legal regime around trademarks, to preserve space for comparative advertising</a:t>
            </a:r>
            <a:r>
              <a:rPr lang="en-CA" sz="3200" dirty="0">
                <a:solidFill>
                  <a:srgbClr val="FF0000"/>
                </a:solidFill>
              </a:rPr>
              <a:t>?</a:t>
            </a:r>
            <a:r>
              <a:rPr lang="en-CA" sz="3200" dirty="0">
                <a:solidFill>
                  <a:schemeClr val="bg1"/>
                </a:solidFill>
              </a:rPr>
              <a:t> </a:t>
            </a:r>
          </a:p>
          <a:p>
            <a:pPr marL="514350" indent="-514350">
              <a:lnSpc>
                <a:spcPct val="100000"/>
              </a:lnSpc>
              <a:buFont typeface="+mj-lt"/>
              <a:buAutoNum type="arabicPeriod"/>
            </a:pPr>
            <a:r>
              <a:rPr lang="en-CA" sz="3200" dirty="0">
                <a:solidFill>
                  <a:schemeClr val="bg1"/>
                </a:solidFill>
              </a:rPr>
              <a:t>What limits, if any, should be placed on comparative advertising</a:t>
            </a:r>
            <a:r>
              <a:rPr lang="en-CA" sz="3200" dirty="0">
                <a:solidFill>
                  <a:srgbClr val="FF0000"/>
                </a:solidFill>
              </a:rPr>
              <a:t>? </a:t>
            </a:r>
          </a:p>
          <a:p>
            <a:pPr marL="514350" indent="-514350">
              <a:lnSpc>
                <a:spcPct val="100000"/>
              </a:lnSpc>
              <a:buFont typeface="+mj-lt"/>
              <a:buAutoNum type="arabicPeriod"/>
            </a:pPr>
            <a:r>
              <a:rPr lang="en-CA" sz="3200" dirty="0">
                <a:solidFill>
                  <a:schemeClr val="bg1"/>
                </a:solidFill>
              </a:rPr>
              <a:t>How do you feel about the balance struck by the courts in this regard</a:t>
            </a:r>
            <a:r>
              <a:rPr lang="en-CA" sz="3200" dirty="0">
                <a:solidFill>
                  <a:srgbClr val="FF0000"/>
                </a:solidFill>
              </a:rPr>
              <a:t>?</a:t>
            </a:r>
            <a:r>
              <a:rPr lang="en-CA" sz="3200" dirty="0">
                <a:solidFill>
                  <a:schemeClr val="bg1"/>
                </a:solidFill>
              </a:rPr>
              <a:t> </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130</a:t>
            </a:fld>
            <a:endParaRPr lang="en-US"/>
          </a:p>
        </p:txBody>
      </p:sp>
    </p:spTree>
    <p:extLst>
      <p:ext uri="{BB962C8B-B14F-4D97-AF65-F5344CB8AC3E}">
        <p14:creationId xmlns:p14="http://schemas.microsoft.com/office/powerpoint/2010/main" val="83979331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029FBEFC-E123-704C-B7DF-978F0F286929}"/>
              </a:ext>
            </a:extLst>
          </p:cNvPr>
          <p:cNvPicPr>
            <a:picLocks noChangeAspect="1"/>
          </p:cNvPicPr>
          <p:nvPr/>
        </p:nvPicPr>
        <p:blipFill>
          <a:blip r:embed="rId2"/>
          <a:stretch>
            <a:fillRect/>
          </a:stretch>
        </p:blipFill>
        <p:spPr>
          <a:xfrm>
            <a:off x="1083021" y="306798"/>
            <a:ext cx="6977958" cy="5395130"/>
          </a:xfrm>
          <a:prstGeom prst="rect">
            <a:avLst/>
          </a:prstGeom>
        </p:spPr>
      </p:pic>
    </p:spTree>
    <p:extLst>
      <p:ext uri="{BB962C8B-B14F-4D97-AF65-F5344CB8AC3E}">
        <p14:creationId xmlns:p14="http://schemas.microsoft.com/office/powerpoint/2010/main" val="190420616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social media post&#10;&#10;Description automatically generated">
            <a:extLst>
              <a:ext uri="{FF2B5EF4-FFF2-40B4-BE49-F238E27FC236}">
                <a16:creationId xmlns:a16="http://schemas.microsoft.com/office/drawing/2014/main" id="{B16E016D-CA54-D84D-A9D8-24FDF3E28891}"/>
              </a:ext>
            </a:extLst>
          </p:cNvPr>
          <p:cNvPicPr>
            <a:picLocks noChangeAspect="1"/>
          </p:cNvPicPr>
          <p:nvPr/>
        </p:nvPicPr>
        <p:blipFill>
          <a:blip r:embed="rId2"/>
          <a:stretch>
            <a:fillRect/>
          </a:stretch>
        </p:blipFill>
        <p:spPr>
          <a:xfrm>
            <a:off x="1090890" y="227094"/>
            <a:ext cx="6962219" cy="5485038"/>
          </a:xfrm>
          <a:prstGeom prst="rect">
            <a:avLst/>
          </a:prstGeom>
        </p:spPr>
      </p:pic>
    </p:spTree>
    <p:extLst>
      <p:ext uri="{BB962C8B-B14F-4D97-AF65-F5344CB8AC3E}">
        <p14:creationId xmlns:p14="http://schemas.microsoft.com/office/powerpoint/2010/main" val="1725799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9C3F75B4-AE09-034B-9492-31DFD47E049C}"/>
              </a:ext>
            </a:extLst>
          </p:cNvPr>
          <p:cNvPicPr>
            <a:picLocks noChangeAspect="1"/>
          </p:cNvPicPr>
          <p:nvPr/>
        </p:nvPicPr>
        <p:blipFill>
          <a:blip r:embed="rId2"/>
          <a:stretch>
            <a:fillRect/>
          </a:stretch>
        </p:blipFill>
        <p:spPr>
          <a:xfrm>
            <a:off x="742950" y="303163"/>
            <a:ext cx="7658100" cy="5346700"/>
          </a:xfrm>
          <a:prstGeom prst="rect">
            <a:avLst/>
          </a:prstGeom>
        </p:spPr>
      </p:pic>
    </p:spTree>
    <p:extLst>
      <p:ext uri="{BB962C8B-B14F-4D97-AF65-F5344CB8AC3E}">
        <p14:creationId xmlns:p14="http://schemas.microsoft.com/office/powerpoint/2010/main" val="142489004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DD189-F0D5-F140-B1C1-F3660BA9CEB7}"/>
              </a:ext>
            </a:extLst>
          </p:cNvPr>
          <p:cNvSpPr>
            <a:spLocks noGrp="1"/>
          </p:cNvSpPr>
          <p:nvPr>
            <p:ph type="title"/>
          </p:nvPr>
        </p:nvSpPr>
        <p:spPr>
          <a:xfrm>
            <a:off x="457200" y="115866"/>
            <a:ext cx="8229600" cy="1016000"/>
          </a:xfrm>
        </p:spPr>
        <p:txBody>
          <a:bodyPr/>
          <a:lstStyle/>
          <a:p>
            <a:pPr algn="ctr"/>
            <a:r>
              <a:rPr lang="en-US" dirty="0">
                <a:solidFill>
                  <a:srgbClr val="FFFF00"/>
                </a:solidFill>
              </a:rPr>
              <a:t>How is </a:t>
            </a:r>
            <a:r>
              <a:rPr lang="en-US" dirty="0">
                <a:solidFill>
                  <a:srgbClr val="FF0000"/>
                </a:solidFill>
              </a:rPr>
              <a:t>S</a:t>
            </a:r>
            <a:r>
              <a:rPr lang="en-US" dirty="0">
                <a:solidFill>
                  <a:schemeClr val="bg1"/>
                </a:solidFill>
              </a:rPr>
              <a:t>.</a:t>
            </a:r>
            <a:r>
              <a:rPr lang="en-US" dirty="0">
                <a:solidFill>
                  <a:srgbClr val="FF0000"/>
                </a:solidFill>
              </a:rPr>
              <a:t> 22 </a:t>
            </a:r>
            <a:r>
              <a:rPr lang="en-US" dirty="0">
                <a:solidFill>
                  <a:srgbClr val="FFFF00"/>
                </a:solidFill>
              </a:rPr>
              <a:t>TMA like this Guy</a:t>
            </a:r>
            <a:r>
              <a:rPr lang="en-US" dirty="0">
                <a:solidFill>
                  <a:srgbClr val="FF0000"/>
                </a:solidFill>
              </a:rPr>
              <a:t>?</a:t>
            </a:r>
          </a:p>
        </p:txBody>
      </p:sp>
      <p:pic>
        <p:nvPicPr>
          <p:cNvPr id="4" name="Picture 3">
            <a:extLst>
              <a:ext uri="{FF2B5EF4-FFF2-40B4-BE49-F238E27FC236}">
                <a16:creationId xmlns:a16="http://schemas.microsoft.com/office/drawing/2014/main" id="{AE2E29EE-C8D1-FC49-A679-94DA8B46C326}"/>
              </a:ext>
            </a:extLst>
          </p:cNvPr>
          <p:cNvPicPr>
            <a:picLocks noChangeAspect="1"/>
          </p:cNvPicPr>
          <p:nvPr/>
        </p:nvPicPr>
        <p:blipFill>
          <a:blip r:embed="rId2"/>
          <a:stretch>
            <a:fillRect/>
          </a:stretch>
        </p:blipFill>
        <p:spPr>
          <a:xfrm>
            <a:off x="457200" y="1143000"/>
            <a:ext cx="8128000" cy="4572000"/>
          </a:xfrm>
          <a:prstGeom prst="rect">
            <a:avLst/>
          </a:prstGeom>
        </p:spPr>
      </p:pic>
    </p:spTree>
    <p:extLst>
      <p:ext uri="{BB962C8B-B14F-4D97-AF65-F5344CB8AC3E}">
        <p14:creationId xmlns:p14="http://schemas.microsoft.com/office/powerpoint/2010/main" val="63948819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457200" y="1431543"/>
            <a:ext cx="8469984" cy="4318000"/>
          </a:xfrm>
        </p:spPr>
        <p:txBody>
          <a:bodyPr>
            <a:noAutofit/>
          </a:bodyPr>
          <a:lstStyle/>
          <a:p>
            <a:pPr marL="0" indent="0">
              <a:lnSpc>
                <a:spcPct val="100000"/>
              </a:lnSpc>
              <a:buNone/>
            </a:pPr>
            <a:r>
              <a:rPr lang="en-US" sz="2800" i="1" dirty="0" err="1">
                <a:solidFill>
                  <a:srgbClr val="00B0F0"/>
                </a:solidFill>
              </a:rPr>
              <a:t>Veuve</a:t>
            </a:r>
            <a:r>
              <a:rPr lang="en-US" sz="2800" i="1" dirty="0">
                <a:solidFill>
                  <a:srgbClr val="00B0F0"/>
                </a:solidFill>
              </a:rPr>
              <a:t> </a:t>
            </a:r>
            <a:r>
              <a:rPr lang="en-US" sz="2800" i="1" dirty="0" err="1">
                <a:solidFill>
                  <a:srgbClr val="00B0F0"/>
                </a:solidFill>
              </a:rPr>
              <a:t>Clicquot</a:t>
            </a:r>
            <a:r>
              <a:rPr lang="en-US" sz="2800" i="1" dirty="0">
                <a:solidFill>
                  <a:srgbClr val="00B0F0"/>
                </a:solidFill>
              </a:rPr>
              <a:t> </a:t>
            </a:r>
            <a:r>
              <a:rPr lang="en-US" sz="2800" i="1" dirty="0" err="1">
                <a:solidFill>
                  <a:srgbClr val="00B0F0"/>
                </a:solidFill>
              </a:rPr>
              <a:t>Ponsardin</a:t>
            </a:r>
            <a:r>
              <a:rPr lang="en-US" sz="2800" i="1" dirty="0">
                <a:solidFill>
                  <a:srgbClr val="00B0F0"/>
                </a:solidFill>
              </a:rPr>
              <a:t> v. Boutiques </a:t>
            </a:r>
            <a:r>
              <a:rPr lang="en-US" sz="2800" i="1" dirty="0" err="1">
                <a:solidFill>
                  <a:srgbClr val="00B0F0"/>
                </a:solidFill>
              </a:rPr>
              <a:t>Cliquot</a:t>
            </a:r>
            <a:r>
              <a:rPr lang="en-US" sz="2800" i="1" dirty="0">
                <a:solidFill>
                  <a:srgbClr val="00B0F0"/>
                </a:solidFill>
              </a:rPr>
              <a:t> </a:t>
            </a:r>
            <a:r>
              <a:rPr lang="en-US" sz="2800" i="1" dirty="0">
                <a:solidFill>
                  <a:schemeClr val="bg1"/>
                </a:solidFill>
              </a:rPr>
              <a:t>(SCC, 2006)</a:t>
            </a:r>
          </a:p>
          <a:p>
            <a:pPr>
              <a:lnSpc>
                <a:spcPct val="100000"/>
              </a:lnSpc>
            </a:pPr>
            <a:r>
              <a:rPr lang="en-US" sz="2800" dirty="0">
                <a:solidFill>
                  <a:srgbClr val="FFFF00"/>
                </a:solidFill>
              </a:rPr>
              <a:t>Facts</a:t>
            </a:r>
            <a:r>
              <a:rPr lang="en-US" sz="2800" dirty="0">
                <a:solidFill>
                  <a:srgbClr val="FF0000"/>
                </a:solidFill>
              </a:rPr>
              <a:t>:</a:t>
            </a:r>
            <a:r>
              <a:rPr lang="en-US" sz="2800" dirty="0">
                <a:solidFill>
                  <a:schemeClr val="bg1"/>
                </a:solidFill>
              </a:rPr>
              <a:t> Champagne house objects to use of similar name by women’s wear store</a:t>
            </a:r>
          </a:p>
          <a:p>
            <a:pPr>
              <a:lnSpc>
                <a:spcPct val="100000"/>
              </a:lnSpc>
            </a:pPr>
            <a:r>
              <a:rPr lang="en-US" sz="2800" dirty="0">
                <a:solidFill>
                  <a:schemeClr val="bg1"/>
                </a:solidFill>
              </a:rPr>
              <a:t>The </a:t>
            </a:r>
            <a:r>
              <a:rPr lang="en-US" sz="2800" dirty="0">
                <a:solidFill>
                  <a:srgbClr val="FF0000"/>
                </a:solidFill>
              </a:rPr>
              <a:t>mere mental association </a:t>
            </a:r>
            <a:r>
              <a:rPr lang="en-US" sz="2800" dirty="0">
                <a:solidFill>
                  <a:srgbClr val="FFFF00"/>
                </a:solidFill>
              </a:rPr>
              <a:t>of the two marks does not necessarily give rise to a likelihood of depreciation</a:t>
            </a:r>
          </a:p>
          <a:p>
            <a:pPr>
              <a:lnSpc>
                <a:spcPct val="100000"/>
              </a:lnSpc>
            </a:pPr>
            <a:r>
              <a:rPr lang="en-US" sz="2800" dirty="0">
                <a:solidFill>
                  <a:srgbClr val="FF0000"/>
                </a:solidFill>
              </a:rPr>
              <a:t>S. 22 </a:t>
            </a:r>
            <a:r>
              <a:rPr lang="en-US" sz="2800" dirty="0">
                <a:solidFill>
                  <a:srgbClr val="FFFF00"/>
                </a:solidFill>
              </a:rPr>
              <a:t>=</a:t>
            </a:r>
            <a:r>
              <a:rPr lang="en-US" sz="2800" dirty="0">
                <a:solidFill>
                  <a:schemeClr val="bg1"/>
                </a:solidFill>
              </a:rPr>
              <a:t> “</a:t>
            </a:r>
            <a:r>
              <a:rPr lang="en-US" sz="2800" dirty="0">
                <a:solidFill>
                  <a:srgbClr val="FF0000"/>
                </a:solidFill>
              </a:rPr>
              <a:t>super weapon</a:t>
            </a:r>
            <a:r>
              <a:rPr lang="en-US" sz="2800" dirty="0">
                <a:solidFill>
                  <a:schemeClr val="bg1"/>
                </a:solidFill>
              </a:rPr>
              <a:t>” </a:t>
            </a:r>
            <a:r>
              <a:rPr lang="en-US" sz="2800" dirty="0">
                <a:solidFill>
                  <a:srgbClr val="FFFF00"/>
                </a:solidFill>
              </a:rPr>
              <a:t>-</a:t>
            </a:r>
            <a:r>
              <a:rPr lang="en-US" sz="2800" dirty="0">
                <a:solidFill>
                  <a:schemeClr val="bg1"/>
                </a:solidFill>
              </a:rPr>
              <a:t> </a:t>
            </a:r>
            <a:r>
              <a:rPr lang="en-US" sz="2800" dirty="0">
                <a:solidFill>
                  <a:srgbClr val="FFFF00"/>
                </a:solidFill>
              </a:rPr>
              <a:t>Needs to be kept in check</a:t>
            </a:r>
          </a:p>
          <a:p>
            <a:pPr>
              <a:lnSpc>
                <a:spcPct val="100000"/>
              </a:lnSpc>
            </a:pPr>
            <a:r>
              <a:rPr lang="en-US" sz="2800" dirty="0">
                <a:solidFill>
                  <a:schemeClr val="bg1"/>
                </a:solidFill>
              </a:rPr>
              <a:t>Courts should</a:t>
            </a:r>
            <a:r>
              <a:rPr lang="en-US" sz="2800" dirty="0">
                <a:solidFill>
                  <a:srgbClr val="FFFF00"/>
                </a:solidFill>
              </a:rPr>
              <a:t> </a:t>
            </a:r>
            <a:r>
              <a:rPr lang="en-US" sz="2800" dirty="0">
                <a:solidFill>
                  <a:srgbClr val="FF0000"/>
                </a:solidFill>
              </a:rPr>
              <a:t>separate</a:t>
            </a:r>
            <a:r>
              <a:rPr lang="en-US" sz="2800" dirty="0">
                <a:solidFill>
                  <a:srgbClr val="FFFF00"/>
                </a:solidFill>
              </a:rPr>
              <a:t> anti-dilution claims into discrete elements</a:t>
            </a:r>
            <a:r>
              <a:rPr lang="en-US" sz="2800" dirty="0">
                <a:solidFill>
                  <a:schemeClr val="bg1"/>
                </a:solidFill>
              </a:rPr>
              <a:t>; </a:t>
            </a:r>
            <a:r>
              <a:rPr lang="en-US" sz="2800" dirty="0">
                <a:solidFill>
                  <a:srgbClr val="FF0000"/>
                </a:solidFill>
              </a:rPr>
              <a:t>require</a:t>
            </a:r>
            <a:r>
              <a:rPr lang="en-US" sz="2800" dirty="0">
                <a:solidFill>
                  <a:schemeClr val="bg1"/>
                </a:solidFill>
              </a:rPr>
              <a:t> </a:t>
            </a:r>
            <a:r>
              <a:rPr lang="en-US" sz="2800" dirty="0">
                <a:solidFill>
                  <a:srgbClr val="FFFF00"/>
                </a:solidFill>
              </a:rPr>
              <a:t>proof for each element</a:t>
            </a:r>
          </a:p>
        </p:txBody>
      </p:sp>
      <p:sp>
        <p:nvSpPr>
          <p:cNvPr id="4" name="Slide Number Placeholder 3"/>
          <p:cNvSpPr>
            <a:spLocks noGrp="1"/>
          </p:cNvSpPr>
          <p:nvPr>
            <p:ph type="sldNum" sz="quarter" idx="12"/>
          </p:nvPr>
        </p:nvSpPr>
        <p:spPr/>
        <p:txBody>
          <a:bodyPr/>
          <a:lstStyle/>
          <a:p>
            <a:fld id="{600857A6-B069-5747-8C2C-4237D03FF20B}" type="slidenum">
              <a:rPr lang="en-US" smtClean="0"/>
              <a:t>135</a:t>
            </a:fld>
            <a:endParaRPr lang="en-US"/>
          </a:p>
        </p:txBody>
      </p:sp>
    </p:spTree>
    <p:extLst>
      <p:ext uri="{BB962C8B-B14F-4D97-AF65-F5344CB8AC3E}">
        <p14:creationId xmlns:p14="http://schemas.microsoft.com/office/powerpoint/2010/main" val="46769184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2663" y="142291"/>
            <a:ext cx="8434137" cy="41389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141403" y="697584"/>
            <a:ext cx="9002598" cy="5194169"/>
          </a:xfrm>
        </p:spPr>
        <p:txBody>
          <a:bodyPr>
            <a:normAutofit fontScale="32500" lnSpcReduction="20000"/>
          </a:bodyPr>
          <a:lstStyle/>
          <a:p>
            <a:pPr marL="0" indent="0">
              <a:lnSpc>
                <a:spcPct val="120000"/>
              </a:lnSpc>
              <a:buNone/>
            </a:pPr>
            <a:r>
              <a:rPr lang="en-US" sz="6800" i="1" dirty="0">
                <a:solidFill>
                  <a:srgbClr val="00B0F0"/>
                </a:solidFill>
              </a:rPr>
              <a:t>Veuve </a:t>
            </a:r>
            <a:r>
              <a:rPr lang="en-US" sz="6800" i="1" dirty="0" err="1">
                <a:solidFill>
                  <a:srgbClr val="00B0F0"/>
                </a:solidFill>
              </a:rPr>
              <a:t>Clicquot</a:t>
            </a:r>
            <a:r>
              <a:rPr lang="en-US" sz="6800" i="1" dirty="0">
                <a:solidFill>
                  <a:srgbClr val="00B0F0"/>
                </a:solidFill>
              </a:rPr>
              <a:t> </a:t>
            </a:r>
            <a:r>
              <a:rPr lang="en-US" sz="6800" i="1" dirty="0" err="1">
                <a:solidFill>
                  <a:srgbClr val="00B0F0"/>
                </a:solidFill>
              </a:rPr>
              <a:t>Ponsardin</a:t>
            </a:r>
            <a:r>
              <a:rPr lang="en-US" sz="6800" i="1" dirty="0">
                <a:solidFill>
                  <a:srgbClr val="00B0F0"/>
                </a:solidFill>
              </a:rPr>
              <a:t> v. Boutiques </a:t>
            </a:r>
            <a:r>
              <a:rPr lang="en-US" sz="6800" i="1" dirty="0" err="1">
                <a:solidFill>
                  <a:srgbClr val="00B0F0"/>
                </a:solidFill>
              </a:rPr>
              <a:t>Cliquot</a:t>
            </a:r>
            <a:r>
              <a:rPr lang="en-US" sz="6800" i="1" dirty="0">
                <a:solidFill>
                  <a:srgbClr val="00B0F0"/>
                </a:solidFill>
              </a:rPr>
              <a:t> </a:t>
            </a:r>
            <a:r>
              <a:rPr lang="en-US" sz="6800" i="1" dirty="0">
                <a:solidFill>
                  <a:schemeClr val="bg1"/>
                </a:solidFill>
              </a:rPr>
              <a:t>(SCC, 2006)</a:t>
            </a:r>
          </a:p>
          <a:p>
            <a:pPr marL="0" indent="0">
              <a:lnSpc>
                <a:spcPct val="120000"/>
              </a:lnSpc>
              <a:buNone/>
            </a:pPr>
            <a:r>
              <a:rPr lang="en-CA" sz="6800" dirty="0">
                <a:solidFill>
                  <a:srgbClr val="FF0000"/>
                </a:solidFill>
              </a:rPr>
              <a:t>“Veuve </a:t>
            </a:r>
            <a:r>
              <a:rPr lang="en-CA" sz="6800" dirty="0" err="1">
                <a:solidFill>
                  <a:srgbClr val="FF0000"/>
                </a:solidFill>
              </a:rPr>
              <a:t>Clicquot</a:t>
            </a:r>
            <a:r>
              <a:rPr lang="en-CA" sz="6800" dirty="0">
                <a:solidFill>
                  <a:srgbClr val="FF0000"/>
                </a:solidFill>
              </a:rPr>
              <a:t>”:</a:t>
            </a:r>
          </a:p>
          <a:p>
            <a:pPr lvl="1">
              <a:lnSpc>
                <a:spcPct val="120000"/>
              </a:lnSpc>
            </a:pPr>
            <a:r>
              <a:rPr lang="en-US" sz="6800" dirty="0">
                <a:solidFill>
                  <a:schemeClr val="bg1"/>
                </a:solidFill>
              </a:rPr>
              <a:t>One of the world’s great champagne houses</a:t>
            </a:r>
            <a:endParaRPr lang="en-CA" sz="6800" dirty="0">
              <a:solidFill>
                <a:schemeClr val="bg1"/>
              </a:solidFill>
            </a:endParaRPr>
          </a:p>
          <a:p>
            <a:pPr lvl="1">
              <a:lnSpc>
                <a:spcPct val="120000"/>
              </a:lnSpc>
            </a:pPr>
            <a:r>
              <a:rPr lang="en-US" sz="6800" dirty="0">
                <a:solidFill>
                  <a:schemeClr val="bg1"/>
                </a:solidFill>
              </a:rPr>
              <a:t>Numerous marks registered in Canada, and used in connection with products in Canada since at least 1899</a:t>
            </a:r>
            <a:endParaRPr lang="en-CA" sz="6800" dirty="0">
              <a:solidFill>
                <a:schemeClr val="bg1"/>
              </a:solidFill>
            </a:endParaRPr>
          </a:p>
          <a:p>
            <a:pPr lvl="1">
              <a:lnSpc>
                <a:spcPct val="120000"/>
              </a:lnSpc>
            </a:pPr>
            <a:r>
              <a:rPr lang="en-US" sz="6800" dirty="0">
                <a:solidFill>
                  <a:schemeClr val="bg1"/>
                </a:solidFill>
              </a:rPr>
              <a:t>Part of the Louis Vuitton luxury goods group </a:t>
            </a:r>
            <a:r>
              <a:rPr lang="en-CA" sz="6800" dirty="0">
                <a:solidFill>
                  <a:schemeClr val="bg1"/>
                </a:solidFill>
              </a:rPr>
              <a:t> </a:t>
            </a:r>
          </a:p>
          <a:p>
            <a:pPr marL="0" indent="0">
              <a:lnSpc>
                <a:spcPct val="120000"/>
              </a:lnSpc>
              <a:buNone/>
            </a:pPr>
            <a:r>
              <a:rPr lang="en-CA" sz="6800" dirty="0">
                <a:solidFill>
                  <a:srgbClr val="FF0000"/>
                </a:solidFill>
              </a:rPr>
              <a:t>“</a:t>
            </a:r>
            <a:r>
              <a:rPr lang="en-CA" sz="6800" dirty="0" err="1">
                <a:solidFill>
                  <a:srgbClr val="FF0000"/>
                </a:solidFill>
              </a:rPr>
              <a:t>Cliquot</a:t>
            </a:r>
            <a:r>
              <a:rPr lang="en-CA" sz="6800" dirty="0">
                <a:solidFill>
                  <a:srgbClr val="FF0000"/>
                </a:solidFill>
              </a:rPr>
              <a:t>”:</a:t>
            </a:r>
          </a:p>
          <a:p>
            <a:pPr lvl="1">
              <a:lnSpc>
                <a:spcPct val="120000"/>
              </a:lnSpc>
            </a:pPr>
            <a:r>
              <a:rPr lang="en-US" sz="6800" dirty="0">
                <a:solidFill>
                  <a:schemeClr val="bg1"/>
                </a:solidFill>
              </a:rPr>
              <a:t>Name of six women’s wear shops in Quebec &amp; eastern Ontario</a:t>
            </a:r>
            <a:endParaRPr lang="en-CA" sz="6800" dirty="0">
              <a:solidFill>
                <a:schemeClr val="bg1"/>
              </a:solidFill>
            </a:endParaRPr>
          </a:p>
          <a:p>
            <a:pPr lvl="1">
              <a:lnSpc>
                <a:spcPct val="120000"/>
              </a:lnSpc>
            </a:pPr>
            <a:r>
              <a:rPr lang="en-US" sz="6800" dirty="0">
                <a:solidFill>
                  <a:schemeClr val="bg1"/>
                </a:solidFill>
              </a:rPr>
              <a:t>TMs registered are </a:t>
            </a:r>
            <a:r>
              <a:rPr lang="en-US" sz="6800" dirty="0" err="1">
                <a:solidFill>
                  <a:schemeClr val="bg1"/>
                </a:solidFill>
              </a:rPr>
              <a:t>Cliquot</a:t>
            </a:r>
            <a:r>
              <a:rPr lang="en-US" sz="6800" dirty="0">
                <a:solidFill>
                  <a:schemeClr val="bg1"/>
                </a:solidFill>
              </a:rPr>
              <a:t>, </a:t>
            </a:r>
            <a:r>
              <a:rPr lang="en-US" sz="6800" dirty="0" err="1">
                <a:solidFill>
                  <a:schemeClr val="bg1"/>
                </a:solidFill>
              </a:rPr>
              <a:t>Cliquot</a:t>
            </a:r>
            <a:r>
              <a:rPr lang="en-US" sz="6800" dirty="0">
                <a:solidFill>
                  <a:schemeClr val="bg1"/>
                </a:solidFill>
              </a:rPr>
              <a:t> “Un Monde a Part”; also “</a:t>
            </a:r>
            <a:r>
              <a:rPr lang="en-US" sz="6800" dirty="0" err="1">
                <a:solidFill>
                  <a:schemeClr val="bg1"/>
                </a:solidFill>
              </a:rPr>
              <a:t>Cliquot</a:t>
            </a:r>
            <a:r>
              <a:rPr lang="en-US" sz="6800" dirty="0">
                <a:solidFill>
                  <a:schemeClr val="bg1"/>
                </a:solidFill>
              </a:rPr>
              <a:t>” is trade name</a:t>
            </a:r>
            <a:endParaRPr lang="en-CA" sz="6800" dirty="0">
              <a:solidFill>
                <a:schemeClr val="bg1"/>
              </a:solidFill>
            </a:endParaRPr>
          </a:p>
          <a:p>
            <a:pPr lvl="1">
              <a:lnSpc>
                <a:spcPct val="120000"/>
              </a:lnSpc>
            </a:pPr>
            <a:r>
              <a:rPr lang="en-US" sz="6800" dirty="0">
                <a:solidFill>
                  <a:schemeClr val="bg1"/>
                </a:solidFill>
              </a:rPr>
              <a:t>Sell clothing that is “marketed as good value”; that “appeals to the career woman rather than </a:t>
            </a:r>
            <a:r>
              <a:rPr lang="en-US" sz="6800" i="1" dirty="0" err="1">
                <a:solidFill>
                  <a:schemeClr val="bg1"/>
                </a:solidFill>
              </a:rPr>
              <a:t>grandes</a:t>
            </a:r>
            <a:r>
              <a:rPr lang="en-US" sz="6800" i="1" dirty="0">
                <a:solidFill>
                  <a:schemeClr val="bg1"/>
                </a:solidFill>
              </a:rPr>
              <a:t> dames”</a:t>
            </a:r>
            <a:r>
              <a:rPr lang="en-US" sz="6800" dirty="0">
                <a:solidFill>
                  <a:schemeClr val="bg1"/>
                </a:solidFill>
              </a:rPr>
              <a:t> [interesting play on words given the TM registration, by Veuve </a:t>
            </a:r>
            <a:r>
              <a:rPr lang="en-US" sz="6800" dirty="0" err="1">
                <a:solidFill>
                  <a:schemeClr val="bg1"/>
                </a:solidFill>
              </a:rPr>
              <a:t>Clicquot</a:t>
            </a:r>
            <a:r>
              <a:rPr lang="en-US" sz="6800" dirty="0">
                <a:solidFill>
                  <a:schemeClr val="bg1"/>
                </a:solidFill>
              </a:rPr>
              <a:t>, of </a:t>
            </a:r>
            <a:r>
              <a:rPr lang="en-US" sz="6800" i="1" dirty="0">
                <a:solidFill>
                  <a:schemeClr val="bg1"/>
                </a:solidFill>
              </a:rPr>
              <a:t>La Grande Dame</a:t>
            </a:r>
            <a:r>
              <a:rPr lang="en-US" sz="6800" dirty="0">
                <a:solidFill>
                  <a:schemeClr val="bg1"/>
                </a:solidFill>
              </a:rPr>
              <a:t>]</a:t>
            </a:r>
            <a:endParaRPr lang="en-CA" sz="6800" dirty="0">
              <a:solidFill>
                <a:schemeClr val="bg1"/>
              </a:solidFill>
            </a:endParaRPr>
          </a:p>
          <a:p>
            <a:endParaRPr lang="en-US"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136</a:t>
            </a:fld>
            <a:endParaRPr lang="en-US"/>
          </a:p>
        </p:txBody>
      </p:sp>
    </p:spTree>
    <p:extLst>
      <p:ext uri="{BB962C8B-B14F-4D97-AF65-F5344CB8AC3E}">
        <p14:creationId xmlns:p14="http://schemas.microsoft.com/office/powerpoint/2010/main" val="347220768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457200" y="688158"/>
            <a:ext cx="8578516" cy="5061386"/>
          </a:xfrm>
        </p:spPr>
        <p:txBody>
          <a:bodyPr>
            <a:noAutofit/>
          </a:bodyPr>
          <a:lstStyle/>
          <a:p>
            <a:pPr marL="0" indent="0">
              <a:lnSpc>
                <a:spcPct val="120000"/>
              </a:lnSpc>
              <a:buNone/>
            </a:pPr>
            <a:r>
              <a:rPr lang="en-US" i="1" dirty="0">
                <a:solidFill>
                  <a:srgbClr val="00B0F0"/>
                </a:solidFill>
              </a:rPr>
              <a:t>Veuve </a:t>
            </a:r>
            <a:r>
              <a:rPr lang="en-US" i="1" dirty="0" err="1">
                <a:solidFill>
                  <a:srgbClr val="00B0F0"/>
                </a:solidFill>
              </a:rPr>
              <a:t>Clicquot</a:t>
            </a:r>
            <a:r>
              <a:rPr lang="en-US" i="1" dirty="0">
                <a:solidFill>
                  <a:srgbClr val="00B0F0"/>
                </a:solidFill>
              </a:rPr>
              <a:t> </a:t>
            </a:r>
            <a:r>
              <a:rPr lang="en-US" i="1" dirty="0" err="1">
                <a:solidFill>
                  <a:srgbClr val="00B0F0"/>
                </a:solidFill>
              </a:rPr>
              <a:t>Ponsardin</a:t>
            </a:r>
            <a:r>
              <a:rPr lang="en-US" i="1" dirty="0">
                <a:solidFill>
                  <a:srgbClr val="00B0F0"/>
                </a:solidFill>
              </a:rPr>
              <a:t> v. Boutiques </a:t>
            </a:r>
            <a:r>
              <a:rPr lang="en-US" i="1" dirty="0" err="1">
                <a:solidFill>
                  <a:srgbClr val="00B0F0"/>
                </a:solidFill>
              </a:rPr>
              <a:t>Cliquot</a:t>
            </a:r>
            <a:r>
              <a:rPr lang="en-US" i="1" dirty="0">
                <a:solidFill>
                  <a:srgbClr val="00B0F0"/>
                </a:solidFill>
              </a:rPr>
              <a:t> </a:t>
            </a:r>
            <a:r>
              <a:rPr lang="en-US" i="1" dirty="0">
                <a:solidFill>
                  <a:schemeClr val="bg1"/>
                </a:solidFill>
              </a:rPr>
              <a:t>(SCC, 2006)</a:t>
            </a:r>
            <a:r>
              <a:rPr lang="en-CA" dirty="0">
                <a:solidFill>
                  <a:schemeClr val="bg1"/>
                </a:solidFill>
              </a:rPr>
              <a:t> </a:t>
            </a:r>
          </a:p>
          <a:p>
            <a:pPr>
              <a:lnSpc>
                <a:spcPct val="120000"/>
              </a:lnSpc>
            </a:pPr>
            <a:r>
              <a:rPr lang="en-CA" dirty="0">
                <a:solidFill>
                  <a:schemeClr val="bg1"/>
                </a:solidFill>
              </a:rPr>
              <a:t>Trial Judge found that there was </a:t>
            </a:r>
            <a:r>
              <a:rPr lang="en-CA" dirty="0">
                <a:solidFill>
                  <a:srgbClr val="FFFF00"/>
                </a:solidFill>
              </a:rPr>
              <a:t>little (if any) confusion as to source</a:t>
            </a:r>
            <a:r>
              <a:rPr lang="en-CA" dirty="0">
                <a:solidFill>
                  <a:schemeClr val="bg1"/>
                </a:solidFill>
              </a:rPr>
              <a:t>.</a:t>
            </a:r>
          </a:p>
          <a:p>
            <a:pPr>
              <a:lnSpc>
                <a:spcPct val="120000"/>
              </a:lnSpc>
            </a:pPr>
            <a:r>
              <a:rPr lang="en-CA" dirty="0">
                <a:solidFill>
                  <a:schemeClr val="bg1"/>
                </a:solidFill>
              </a:rPr>
              <a:t>Trial Judge also found that the </a:t>
            </a:r>
            <a:r>
              <a:rPr lang="en-CA" dirty="0">
                <a:solidFill>
                  <a:srgbClr val="FFFF00"/>
                </a:solidFill>
              </a:rPr>
              <a:t>use,</a:t>
            </a:r>
            <a:r>
              <a:rPr lang="en-CA" dirty="0">
                <a:solidFill>
                  <a:schemeClr val="bg1"/>
                </a:solidFill>
              </a:rPr>
              <a:t> by the respondents, </a:t>
            </a:r>
            <a:r>
              <a:rPr lang="en-CA" dirty="0">
                <a:solidFill>
                  <a:srgbClr val="FFFF00"/>
                </a:solidFill>
              </a:rPr>
              <a:t>of the words </a:t>
            </a:r>
            <a:r>
              <a:rPr lang="en-CA" dirty="0" err="1">
                <a:solidFill>
                  <a:srgbClr val="FFFF00"/>
                </a:solidFill>
              </a:rPr>
              <a:t>Cliquot</a:t>
            </a:r>
            <a:r>
              <a:rPr lang="en-CA" dirty="0">
                <a:solidFill>
                  <a:srgbClr val="FFFF00"/>
                </a:solidFill>
              </a:rPr>
              <a:t> </a:t>
            </a:r>
            <a:r>
              <a:rPr lang="en-CA" dirty="0">
                <a:solidFill>
                  <a:schemeClr val="bg1"/>
                </a:solidFill>
              </a:rPr>
              <a:t>or </a:t>
            </a:r>
            <a:r>
              <a:rPr lang="en-CA" dirty="0" err="1">
                <a:solidFill>
                  <a:schemeClr val="bg1"/>
                </a:solidFill>
              </a:rPr>
              <a:t>Cliquot</a:t>
            </a:r>
            <a:r>
              <a:rPr lang="en-CA" dirty="0">
                <a:solidFill>
                  <a:schemeClr val="bg1"/>
                </a:solidFill>
              </a:rPr>
              <a:t> un monde a part, </a:t>
            </a:r>
            <a:r>
              <a:rPr lang="en-CA" dirty="0">
                <a:solidFill>
                  <a:srgbClr val="FFFF00"/>
                </a:solidFill>
              </a:rPr>
              <a:t>did not violate s. 22 of the Act</a:t>
            </a:r>
            <a:r>
              <a:rPr lang="en-CA" dirty="0">
                <a:solidFill>
                  <a:schemeClr val="bg1"/>
                </a:solidFill>
              </a:rPr>
              <a:t>. </a:t>
            </a:r>
          </a:p>
          <a:p>
            <a:pPr>
              <a:lnSpc>
                <a:spcPct val="120000"/>
              </a:lnSpc>
            </a:pPr>
            <a:r>
              <a:rPr lang="en-CA" dirty="0">
                <a:solidFill>
                  <a:schemeClr val="bg1"/>
                </a:solidFill>
              </a:rPr>
              <a:t>Federal CA agreed, as did the SCC. </a:t>
            </a:r>
          </a:p>
          <a:p>
            <a:pPr marL="0" indent="0">
              <a:lnSpc>
                <a:spcPct val="120000"/>
              </a:lnSpc>
              <a:buNone/>
            </a:pPr>
            <a:r>
              <a:rPr lang="en-CA" dirty="0">
                <a:solidFill>
                  <a:srgbClr val="FFFF00"/>
                </a:solidFill>
              </a:rPr>
              <a:t>S. 22 analysis</a:t>
            </a:r>
            <a:r>
              <a:rPr lang="en-CA" dirty="0">
                <a:solidFill>
                  <a:srgbClr val="FF0000"/>
                </a:solidFill>
              </a:rPr>
              <a:t>: </a:t>
            </a:r>
            <a:r>
              <a:rPr lang="en-CA" dirty="0">
                <a:solidFill>
                  <a:srgbClr val="FFFF00"/>
                </a:solidFill>
              </a:rPr>
              <a:t> </a:t>
            </a:r>
          </a:p>
          <a:p>
            <a:pPr>
              <a:lnSpc>
                <a:spcPct val="120000"/>
              </a:lnSpc>
            </a:pPr>
            <a:r>
              <a:rPr lang="en-CA" dirty="0">
                <a:solidFill>
                  <a:schemeClr val="bg1"/>
                </a:solidFill>
              </a:rPr>
              <a:t>The </a:t>
            </a:r>
            <a:r>
              <a:rPr lang="en-CA" dirty="0">
                <a:solidFill>
                  <a:srgbClr val="FFFF00"/>
                </a:solidFill>
              </a:rPr>
              <a:t>s. 22 remedy was introduced as part of the 1953 </a:t>
            </a:r>
            <a:r>
              <a:rPr lang="en-CA" dirty="0">
                <a:solidFill>
                  <a:schemeClr val="bg1"/>
                </a:solidFill>
              </a:rPr>
              <a:t>amendments to the Trade-Marks Act. </a:t>
            </a:r>
            <a:r>
              <a:rPr lang="en-CA" dirty="0">
                <a:solidFill>
                  <a:srgbClr val="FFFF00"/>
                </a:solidFill>
              </a:rPr>
              <a:t>Justification was that TM would  be less valuable to the owner if it were used by others in connection with a wide variety of other goods even in situations where there was no confusion</a:t>
            </a:r>
            <a:r>
              <a:rPr lang="en-CA" dirty="0">
                <a:solidFill>
                  <a:schemeClr val="bg1"/>
                </a:solidFill>
              </a:rPr>
              <a:t>. </a:t>
            </a:r>
          </a:p>
          <a:p>
            <a:pPr>
              <a:lnSpc>
                <a:spcPct val="120000"/>
              </a:lnSpc>
            </a:pPr>
            <a:r>
              <a:rPr lang="en-CA" dirty="0">
                <a:solidFill>
                  <a:schemeClr val="bg1"/>
                </a:solidFill>
              </a:rPr>
              <a:t>Canada is not the only country to have such a remedy. It can also be found in the US, UK, Europe. </a:t>
            </a:r>
          </a:p>
        </p:txBody>
      </p:sp>
      <p:sp>
        <p:nvSpPr>
          <p:cNvPr id="4" name="Slide Number Placeholder 3"/>
          <p:cNvSpPr>
            <a:spLocks noGrp="1"/>
          </p:cNvSpPr>
          <p:nvPr>
            <p:ph type="sldNum" sz="quarter" idx="12"/>
          </p:nvPr>
        </p:nvSpPr>
        <p:spPr/>
        <p:txBody>
          <a:bodyPr/>
          <a:lstStyle/>
          <a:p>
            <a:fld id="{600857A6-B069-5747-8C2C-4237D03FF20B}" type="slidenum">
              <a:rPr lang="en-US" smtClean="0"/>
              <a:t>137</a:t>
            </a:fld>
            <a:endParaRPr lang="en-US"/>
          </a:p>
        </p:txBody>
      </p:sp>
    </p:spTree>
    <p:extLst>
      <p:ext uri="{BB962C8B-B14F-4D97-AF65-F5344CB8AC3E}">
        <p14:creationId xmlns:p14="http://schemas.microsoft.com/office/powerpoint/2010/main" val="17710040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179109" y="688157"/>
            <a:ext cx="8964891" cy="5891751"/>
          </a:xfrm>
        </p:spPr>
        <p:txBody>
          <a:bodyPr>
            <a:noAutofit/>
          </a:bodyPr>
          <a:lstStyle/>
          <a:p>
            <a:pPr marL="0" indent="0">
              <a:lnSpc>
                <a:spcPct val="120000"/>
              </a:lnSpc>
              <a:buNone/>
            </a:pPr>
            <a:r>
              <a:rPr lang="en-US" sz="2200" i="1" dirty="0">
                <a:solidFill>
                  <a:srgbClr val="00B0F0"/>
                </a:solidFill>
              </a:rPr>
              <a:t>Veuve </a:t>
            </a:r>
            <a:r>
              <a:rPr lang="en-US" sz="2200" i="1" dirty="0" err="1">
                <a:solidFill>
                  <a:srgbClr val="00B0F0"/>
                </a:solidFill>
              </a:rPr>
              <a:t>Clicquot</a:t>
            </a:r>
            <a:r>
              <a:rPr lang="en-US" sz="2200" i="1" dirty="0">
                <a:solidFill>
                  <a:srgbClr val="00B0F0"/>
                </a:solidFill>
              </a:rPr>
              <a:t> </a:t>
            </a:r>
            <a:r>
              <a:rPr lang="en-US" sz="2200" i="1" dirty="0" err="1">
                <a:solidFill>
                  <a:srgbClr val="00B0F0"/>
                </a:solidFill>
              </a:rPr>
              <a:t>Ponsardin</a:t>
            </a:r>
            <a:r>
              <a:rPr lang="en-US" sz="2200" i="1" dirty="0">
                <a:solidFill>
                  <a:srgbClr val="00B0F0"/>
                </a:solidFill>
              </a:rPr>
              <a:t> v. Boutiques </a:t>
            </a:r>
            <a:r>
              <a:rPr lang="en-US" sz="2200" i="1" dirty="0" err="1">
                <a:solidFill>
                  <a:srgbClr val="00B0F0"/>
                </a:solidFill>
              </a:rPr>
              <a:t>Cliquot</a:t>
            </a:r>
            <a:r>
              <a:rPr lang="en-US" sz="2200" i="1" dirty="0">
                <a:solidFill>
                  <a:srgbClr val="00B0F0"/>
                </a:solidFill>
              </a:rPr>
              <a:t> </a:t>
            </a:r>
            <a:r>
              <a:rPr lang="en-US" sz="2200" i="1" dirty="0">
                <a:solidFill>
                  <a:schemeClr val="bg1"/>
                </a:solidFill>
              </a:rPr>
              <a:t>(SCC, 2006)</a:t>
            </a:r>
            <a:r>
              <a:rPr lang="en-CA" sz="2200" dirty="0">
                <a:solidFill>
                  <a:schemeClr val="bg1"/>
                </a:solidFill>
              </a:rPr>
              <a:t> </a:t>
            </a:r>
          </a:p>
          <a:p>
            <a:pPr marL="0" indent="0">
              <a:lnSpc>
                <a:spcPct val="120000"/>
              </a:lnSpc>
              <a:buNone/>
            </a:pPr>
            <a:r>
              <a:rPr lang="en-CA" sz="2200" b="1" dirty="0">
                <a:solidFill>
                  <a:srgbClr val="FFFF00"/>
                </a:solidFill>
              </a:rPr>
              <a:t>Crucial point in the </a:t>
            </a:r>
            <a:r>
              <a:rPr lang="en-US" sz="2200" i="1" dirty="0">
                <a:solidFill>
                  <a:srgbClr val="00B0F0"/>
                </a:solidFill>
              </a:rPr>
              <a:t>Veuve </a:t>
            </a:r>
            <a:r>
              <a:rPr lang="en-US" sz="2200" i="1" dirty="0" err="1">
                <a:solidFill>
                  <a:srgbClr val="00B0F0"/>
                </a:solidFill>
              </a:rPr>
              <a:t>Clicquot</a:t>
            </a:r>
            <a:r>
              <a:rPr lang="en-US" sz="2200" i="1" dirty="0">
                <a:solidFill>
                  <a:srgbClr val="00B0F0"/>
                </a:solidFill>
              </a:rPr>
              <a:t> </a:t>
            </a:r>
            <a:r>
              <a:rPr lang="en-CA" sz="2200" b="1" dirty="0">
                <a:solidFill>
                  <a:srgbClr val="FFFF00"/>
                </a:solidFill>
              </a:rPr>
              <a:t>case is Binnie J.’s statement that </a:t>
            </a:r>
            <a:r>
              <a:rPr lang="en-CA" sz="2200" b="1" i="1" dirty="0">
                <a:solidFill>
                  <a:srgbClr val="FF0000"/>
                </a:solidFill>
              </a:rPr>
              <a:t>the mere mental association of the two marks does not necessarily give rise to a likelihood of depreciation</a:t>
            </a:r>
            <a:r>
              <a:rPr lang="en-CA" sz="2200" b="1" dirty="0">
                <a:solidFill>
                  <a:schemeClr val="bg1"/>
                </a:solidFill>
              </a:rPr>
              <a:t>. There are other steps to the test</a:t>
            </a:r>
            <a:r>
              <a:rPr lang="en-CA" sz="2200" b="1" dirty="0">
                <a:solidFill>
                  <a:srgbClr val="FF0000"/>
                </a:solidFill>
              </a:rPr>
              <a:t>…</a:t>
            </a:r>
            <a:endParaRPr lang="en-CA" sz="2200" dirty="0">
              <a:solidFill>
                <a:srgbClr val="FF0000"/>
              </a:solidFill>
            </a:endParaRPr>
          </a:p>
          <a:p>
            <a:pPr marL="0" indent="0">
              <a:lnSpc>
                <a:spcPct val="120000"/>
              </a:lnSpc>
              <a:buNone/>
            </a:pPr>
            <a:r>
              <a:rPr lang="en-CA" sz="2200" b="1" dirty="0">
                <a:solidFill>
                  <a:srgbClr val="FFFF00"/>
                </a:solidFill>
              </a:rPr>
              <a:t>There are also some other important remarks on this provision should be interpreted:</a:t>
            </a:r>
            <a:endParaRPr lang="en-CA" sz="2200" dirty="0">
              <a:solidFill>
                <a:srgbClr val="FFFF00"/>
              </a:solidFill>
            </a:endParaRPr>
          </a:p>
          <a:p>
            <a:pPr>
              <a:lnSpc>
                <a:spcPct val="120000"/>
              </a:lnSpc>
            </a:pPr>
            <a:r>
              <a:rPr lang="en-CA" sz="2200" dirty="0">
                <a:solidFill>
                  <a:schemeClr val="bg1"/>
                </a:solidFill>
              </a:rPr>
              <a:t>S. 22 is sometimes referred to as a “super weapon” which, in the interest of fair competition, needs to be kept in check</a:t>
            </a:r>
          </a:p>
          <a:p>
            <a:pPr>
              <a:lnSpc>
                <a:spcPct val="120000"/>
              </a:lnSpc>
            </a:pPr>
            <a:r>
              <a:rPr lang="en-CA" sz="2200" b="1" dirty="0">
                <a:solidFill>
                  <a:schemeClr val="bg1"/>
                </a:solidFill>
              </a:rPr>
              <a:t>A super weapon because c</a:t>
            </a:r>
            <a:r>
              <a:rPr lang="en-CA" sz="2200" dirty="0">
                <a:solidFill>
                  <a:schemeClr val="bg1"/>
                </a:solidFill>
              </a:rPr>
              <a:t>onceivably could apply in a wide range of situations to constrain individual behaviour and constrain competition. Recall that the main purpose of TM law is not to protect the mark itself. It’s to protect the mark as representative of source.</a:t>
            </a:r>
          </a:p>
        </p:txBody>
      </p:sp>
      <p:sp>
        <p:nvSpPr>
          <p:cNvPr id="4" name="Slide Number Placeholder 3"/>
          <p:cNvSpPr>
            <a:spLocks noGrp="1"/>
          </p:cNvSpPr>
          <p:nvPr>
            <p:ph type="sldNum" sz="quarter" idx="12"/>
          </p:nvPr>
        </p:nvSpPr>
        <p:spPr/>
        <p:txBody>
          <a:bodyPr/>
          <a:lstStyle/>
          <a:p>
            <a:fld id="{600857A6-B069-5747-8C2C-4237D03FF20B}" type="slidenum">
              <a:rPr lang="en-US" smtClean="0"/>
              <a:t>138</a:t>
            </a:fld>
            <a:endParaRPr lang="en-US"/>
          </a:p>
        </p:txBody>
      </p:sp>
    </p:spTree>
    <p:extLst>
      <p:ext uri="{BB962C8B-B14F-4D97-AF65-F5344CB8AC3E}">
        <p14:creationId xmlns:p14="http://schemas.microsoft.com/office/powerpoint/2010/main" val="9030714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a:t>
            </a:r>
            <a:endParaRPr lang="en-US" b="1" dirty="0">
              <a:solidFill>
                <a:srgbClr val="FFFF00"/>
              </a:solidFill>
            </a:endParaRPr>
          </a:p>
        </p:txBody>
      </p:sp>
      <p:sp>
        <p:nvSpPr>
          <p:cNvPr id="2" name="Content Placeholder 1"/>
          <p:cNvSpPr>
            <a:spLocks noGrp="1"/>
          </p:cNvSpPr>
          <p:nvPr>
            <p:ph idx="1"/>
          </p:nvPr>
        </p:nvSpPr>
        <p:spPr>
          <a:xfrm>
            <a:off x="179109" y="688157"/>
            <a:ext cx="8964891" cy="5891751"/>
          </a:xfrm>
        </p:spPr>
        <p:txBody>
          <a:bodyPr>
            <a:noAutofit/>
          </a:bodyPr>
          <a:lstStyle/>
          <a:p>
            <a:pPr marL="0" indent="0">
              <a:lnSpc>
                <a:spcPct val="120000"/>
              </a:lnSpc>
              <a:buNone/>
            </a:pPr>
            <a:r>
              <a:rPr lang="en-US" i="1" dirty="0">
                <a:solidFill>
                  <a:srgbClr val="00B0F0"/>
                </a:solidFill>
              </a:rPr>
              <a:t>Veuve </a:t>
            </a:r>
            <a:r>
              <a:rPr lang="en-US" i="1" dirty="0" err="1">
                <a:solidFill>
                  <a:srgbClr val="00B0F0"/>
                </a:solidFill>
              </a:rPr>
              <a:t>Clicquot</a:t>
            </a:r>
            <a:r>
              <a:rPr lang="en-US" i="1" dirty="0">
                <a:solidFill>
                  <a:srgbClr val="00B0F0"/>
                </a:solidFill>
              </a:rPr>
              <a:t> </a:t>
            </a:r>
            <a:r>
              <a:rPr lang="en-US" i="1" dirty="0" err="1">
                <a:solidFill>
                  <a:srgbClr val="00B0F0"/>
                </a:solidFill>
              </a:rPr>
              <a:t>Ponsardin</a:t>
            </a:r>
            <a:r>
              <a:rPr lang="en-US" i="1" dirty="0">
                <a:solidFill>
                  <a:srgbClr val="00B0F0"/>
                </a:solidFill>
              </a:rPr>
              <a:t> v. Boutiques </a:t>
            </a:r>
            <a:r>
              <a:rPr lang="en-US" i="1" dirty="0" err="1">
                <a:solidFill>
                  <a:srgbClr val="00B0F0"/>
                </a:solidFill>
              </a:rPr>
              <a:t>Cliquot</a:t>
            </a:r>
            <a:r>
              <a:rPr lang="en-US" i="1" dirty="0">
                <a:solidFill>
                  <a:srgbClr val="00B0F0"/>
                </a:solidFill>
              </a:rPr>
              <a:t> </a:t>
            </a:r>
            <a:r>
              <a:rPr lang="en-US" i="1" dirty="0">
                <a:solidFill>
                  <a:schemeClr val="bg1"/>
                </a:solidFill>
              </a:rPr>
              <a:t>(SCC, 2006)</a:t>
            </a:r>
            <a:r>
              <a:rPr lang="en-CA" dirty="0">
                <a:solidFill>
                  <a:schemeClr val="bg1"/>
                </a:solidFill>
              </a:rPr>
              <a:t> </a:t>
            </a:r>
          </a:p>
          <a:p>
            <a:pPr marL="0" indent="0">
              <a:lnSpc>
                <a:spcPct val="120000"/>
              </a:lnSpc>
              <a:buNone/>
            </a:pPr>
            <a:r>
              <a:rPr lang="en-CA" b="1" dirty="0">
                <a:solidFill>
                  <a:srgbClr val="FFFF00"/>
                </a:solidFill>
              </a:rPr>
              <a:t>How does the SCC keep this “super weapon” in check?</a:t>
            </a:r>
            <a:r>
              <a:rPr lang="en-CA" b="1" dirty="0">
                <a:solidFill>
                  <a:schemeClr val="bg1"/>
                </a:solidFill>
              </a:rPr>
              <a:t> </a:t>
            </a:r>
            <a:endParaRPr lang="en-CA" dirty="0">
              <a:solidFill>
                <a:schemeClr val="bg1"/>
              </a:solidFill>
            </a:endParaRPr>
          </a:p>
          <a:p>
            <a:pPr>
              <a:lnSpc>
                <a:spcPct val="120000"/>
              </a:lnSpc>
            </a:pPr>
            <a:r>
              <a:rPr lang="en-CA" dirty="0">
                <a:solidFill>
                  <a:schemeClr val="bg1"/>
                </a:solidFill>
              </a:rPr>
              <a:t>SCC says - because of its status as a super weapon, any… </a:t>
            </a:r>
          </a:p>
          <a:p>
            <a:pPr lvl="1">
              <a:lnSpc>
                <a:spcPct val="120000"/>
              </a:lnSpc>
            </a:pPr>
            <a:r>
              <a:rPr lang="en-CA" dirty="0">
                <a:solidFill>
                  <a:schemeClr val="bg1"/>
                </a:solidFill>
              </a:rPr>
              <a:t>Dilution should be proved by evidence</a:t>
            </a:r>
          </a:p>
          <a:p>
            <a:pPr lvl="1">
              <a:lnSpc>
                <a:spcPct val="120000"/>
              </a:lnSpc>
            </a:pPr>
            <a:r>
              <a:rPr lang="en-CA" dirty="0">
                <a:solidFill>
                  <a:schemeClr val="bg1"/>
                </a:solidFill>
              </a:rPr>
              <a:t>Courts should separate any anti-dilution claim into its discrete elements and require proof for each of those elements. </a:t>
            </a:r>
          </a:p>
        </p:txBody>
      </p:sp>
      <p:sp>
        <p:nvSpPr>
          <p:cNvPr id="4" name="Slide Number Placeholder 3"/>
          <p:cNvSpPr>
            <a:spLocks noGrp="1"/>
          </p:cNvSpPr>
          <p:nvPr>
            <p:ph type="sldNum" sz="quarter" idx="12"/>
          </p:nvPr>
        </p:nvSpPr>
        <p:spPr/>
        <p:txBody>
          <a:bodyPr/>
          <a:lstStyle/>
          <a:p>
            <a:fld id="{600857A6-B069-5747-8C2C-4237D03FF20B}" type="slidenum">
              <a:rPr lang="en-US" smtClean="0"/>
              <a:t>139</a:t>
            </a:fld>
            <a:endParaRPr lang="en-US"/>
          </a:p>
        </p:txBody>
      </p:sp>
      <p:pic>
        <p:nvPicPr>
          <p:cNvPr id="5" name="Picture 4" descr="A airplane that is parked on the side of a building&#10;&#10;Description automatically generated">
            <a:extLst>
              <a:ext uri="{FF2B5EF4-FFF2-40B4-BE49-F238E27FC236}">
                <a16:creationId xmlns:a16="http://schemas.microsoft.com/office/drawing/2014/main" id="{F3E209DF-A46E-D54A-B9FB-B25C7CD43C30}"/>
              </a:ext>
            </a:extLst>
          </p:cNvPr>
          <p:cNvPicPr>
            <a:picLocks noChangeAspect="1"/>
          </p:cNvPicPr>
          <p:nvPr/>
        </p:nvPicPr>
        <p:blipFill>
          <a:blip r:embed="rId3"/>
          <a:stretch>
            <a:fillRect/>
          </a:stretch>
        </p:blipFill>
        <p:spPr>
          <a:xfrm>
            <a:off x="2286000" y="3617536"/>
            <a:ext cx="4571999" cy="2188470"/>
          </a:xfrm>
          <a:prstGeom prst="rect">
            <a:avLst/>
          </a:prstGeom>
        </p:spPr>
      </p:pic>
    </p:spTree>
    <p:extLst>
      <p:ext uri="{BB962C8B-B14F-4D97-AF65-F5344CB8AC3E}">
        <p14:creationId xmlns:p14="http://schemas.microsoft.com/office/powerpoint/2010/main" val="1860220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EFE45-CBE6-1E4C-83E9-DDB69DADE70F}"/>
              </a:ext>
            </a:extLst>
          </p:cNvPr>
          <p:cNvSpPr>
            <a:spLocks noGrp="1"/>
          </p:cNvSpPr>
          <p:nvPr>
            <p:ph type="title"/>
          </p:nvPr>
        </p:nvSpPr>
        <p:spPr/>
        <p:txBody>
          <a:bodyPr/>
          <a:lstStyle/>
          <a:p>
            <a:pPr algn="ctr"/>
            <a:r>
              <a:rPr lang="en-US" dirty="0">
                <a:solidFill>
                  <a:srgbClr val="FF0000"/>
                </a:solidFill>
              </a:rPr>
              <a:t>Still </a:t>
            </a:r>
            <a:r>
              <a:rPr lang="en-US" dirty="0">
                <a:solidFill>
                  <a:srgbClr val="FFFF00"/>
                </a:solidFill>
              </a:rPr>
              <a:t>On the Agenda</a:t>
            </a:r>
          </a:p>
        </p:txBody>
      </p:sp>
      <p:pic>
        <p:nvPicPr>
          <p:cNvPr id="3" name="Picture 2" descr="Graphical user interface, text, application, chat or text message&#10;&#10;Description automatically generated">
            <a:extLst>
              <a:ext uri="{FF2B5EF4-FFF2-40B4-BE49-F238E27FC236}">
                <a16:creationId xmlns:a16="http://schemas.microsoft.com/office/drawing/2014/main" id="{6EE4C605-5C8F-2149-8F57-57757235FF20}"/>
              </a:ext>
            </a:extLst>
          </p:cNvPr>
          <p:cNvPicPr>
            <a:picLocks noChangeAspect="1"/>
          </p:cNvPicPr>
          <p:nvPr/>
        </p:nvPicPr>
        <p:blipFill>
          <a:blip r:embed="rId2"/>
          <a:stretch>
            <a:fillRect/>
          </a:stretch>
        </p:blipFill>
        <p:spPr>
          <a:xfrm>
            <a:off x="2705410" y="1491562"/>
            <a:ext cx="3733180" cy="4276769"/>
          </a:xfrm>
          <a:prstGeom prst="rect">
            <a:avLst/>
          </a:prstGeom>
        </p:spPr>
      </p:pic>
    </p:spTree>
    <p:extLst>
      <p:ext uri="{BB962C8B-B14F-4D97-AF65-F5344CB8AC3E}">
        <p14:creationId xmlns:p14="http://schemas.microsoft.com/office/powerpoint/2010/main" val="34766951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6354"/>
            <a:ext cx="8229600" cy="56757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Infringement </a:t>
            </a:r>
            <a:r>
              <a:rPr lang="en-US" b="1" dirty="0">
                <a:solidFill>
                  <a:srgbClr val="FFFF00"/>
                </a:solidFill>
              </a:rPr>
              <a:t>	</a:t>
            </a:r>
          </a:p>
        </p:txBody>
      </p:sp>
      <p:sp>
        <p:nvSpPr>
          <p:cNvPr id="2" name="Content Placeholder 1"/>
          <p:cNvSpPr>
            <a:spLocks noGrp="1"/>
          </p:cNvSpPr>
          <p:nvPr>
            <p:ph idx="1"/>
          </p:nvPr>
        </p:nvSpPr>
        <p:spPr>
          <a:xfrm>
            <a:off x="240633" y="938463"/>
            <a:ext cx="8771020" cy="4920916"/>
          </a:xfrm>
        </p:spPr>
        <p:txBody>
          <a:bodyPr>
            <a:normAutofit fontScale="92500"/>
          </a:bodyPr>
          <a:lstStyle/>
          <a:p>
            <a:pPr marL="0" indent="0">
              <a:lnSpc>
                <a:spcPct val="100000"/>
              </a:lnSpc>
              <a:buNone/>
            </a:pPr>
            <a:r>
              <a:rPr lang="en-CA" sz="2400" b="1" dirty="0">
                <a:solidFill>
                  <a:srgbClr val="FFFF00"/>
                </a:solidFill>
              </a:rPr>
              <a:t>Conclusion on s. 19</a:t>
            </a:r>
            <a:r>
              <a:rPr lang="en-CA" sz="2400" b="1" dirty="0">
                <a:solidFill>
                  <a:srgbClr val="FF0000"/>
                </a:solidFill>
              </a:rPr>
              <a:t>,</a:t>
            </a:r>
            <a:r>
              <a:rPr lang="en-CA" sz="2400" b="1" dirty="0">
                <a:solidFill>
                  <a:srgbClr val="FFFF00"/>
                </a:solidFill>
              </a:rPr>
              <a:t> 20</a:t>
            </a:r>
            <a:r>
              <a:rPr lang="en-CA" sz="2400" b="1" dirty="0">
                <a:solidFill>
                  <a:srgbClr val="FF0000"/>
                </a:solidFill>
              </a:rPr>
              <a:t>,</a:t>
            </a:r>
            <a:r>
              <a:rPr lang="en-CA" sz="2400" b="1" dirty="0">
                <a:solidFill>
                  <a:srgbClr val="FFFF00"/>
                </a:solidFill>
              </a:rPr>
              <a:t> 22</a:t>
            </a:r>
            <a:endParaRPr lang="en-CA" sz="2400" dirty="0">
              <a:solidFill>
                <a:srgbClr val="FFFF00"/>
              </a:solidFill>
            </a:endParaRPr>
          </a:p>
          <a:p>
            <a:pPr>
              <a:lnSpc>
                <a:spcPct val="100000"/>
              </a:lnSpc>
            </a:pPr>
            <a:r>
              <a:rPr lang="en-CA" sz="2400" dirty="0">
                <a:solidFill>
                  <a:schemeClr val="bg1"/>
                </a:solidFill>
              </a:rPr>
              <a:t>In these cases, we see the </a:t>
            </a:r>
            <a:r>
              <a:rPr lang="en-CA" sz="2400" dirty="0">
                <a:solidFill>
                  <a:srgbClr val="FFFF00"/>
                </a:solidFill>
              </a:rPr>
              <a:t>Courts interpreting s. 19, 20, 22 in a narrow fashion</a:t>
            </a:r>
            <a:r>
              <a:rPr lang="en-CA" sz="2400" dirty="0">
                <a:solidFill>
                  <a:schemeClr val="bg1"/>
                </a:solidFill>
              </a:rPr>
              <a:t>, restricting the ambit of the sections to the context of commercial competition. </a:t>
            </a:r>
          </a:p>
          <a:p>
            <a:pPr>
              <a:lnSpc>
                <a:spcPct val="100000"/>
              </a:lnSpc>
            </a:pPr>
            <a:r>
              <a:rPr lang="en-CA" sz="2400" dirty="0">
                <a:solidFill>
                  <a:srgbClr val="FFFF00"/>
                </a:solidFill>
              </a:rPr>
              <a:t>This leaves magazines, unions, and individuals generally free to criticize companies without the fear of trade-mark consequences</a:t>
            </a:r>
            <a:r>
              <a:rPr lang="en-CA" sz="2400" dirty="0">
                <a:solidFill>
                  <a:schemeClr val="bg1"/>
                </a:solidFill>
              </a:rPr>
              <a:t>. The courts are reluctant to use TM law to shut down the ability of people to protest.</a:t>
            </a:r>
          </a:p>
          <a:p>
            <a:pPr>
              <a:lnSpc>
                <a:spcPct val="100000"/>
              </a:lnSpc>
            </a:pPr>
            <a:r>
              <a:rPr lang="en-CA" sz="2400" dirty="0">
                <a:solidFill>
                  <a:schemeClr val="bg1"/>
                </a:solidFill>
              </a:rPr>
              <a:t>In </a:t>
            </a:r>
            <a:r>
              <a:rPr lang="en-CA" sz="2400" i="1" dirty="0">
                <a:solidFill>
                  <a:srgbClr val="00B0F0"/>
                </a:solidFill>
              </a:rPr>
              <a:t>Clairol</a:t>
            </a:r>
            <a:r>
              <a:rPr lang="en-CA" sz="2400" dirty="0">
                <a:solidFill>
                  <a:schemeClr val="bg1"/>
                </a:solidFill>
              </a:rPr>
              <a:t>, when court talks about goodwill, </a:t>
            </a:r>
            <a:r>
              <a:rPr lang="en-CA" sz="2400" dirty="0">
                <a:solidFill>
                  <a:srgbClr val="FFFF00"/>
                </a:solidFill>
              </a:rPr>
              <a:t>depreciation is found on basis that customers will be diverted </a:t>
            </a:r>
            <a:r>
              <a:rPr lang="en-CA" sz="2400" dirty="0">
                <a:solidFill>
                  <a:schemeClr val="bg1"/>
                </a:solidFill>
              </a:rPr>
              <a:t>to the opposing party (appropriated) as opposed to simply driven away. </a:t>
            </a:r>
          </a:p>
          <a:p>
            <a:pPr>
              <a:lnSpc>
                <a:spcPct val="100000"/>
              </a:lnSpc>
            </a:pPr>
            <a:r>
              <a:rPr lang="en-CA" sz="2400" dirty="0">
                <a:solidFill>
                  <a:srgbClr val="FF0000"/>
                </a:solidFill>
              </a:rPr>
              <a:t>Absent a commercially competitive context </a:t>
            </a:r>
            <a:r>
              <a:rPr lang="en-CA" sz="2400" dirty="0">
                <a:solidFill>
                  <a:srgbClr val="FFFF00"/>
                </a:solidFill>
              </a:rPr>
              <a:t>it is much less likely that there will be depreciation in the value of goodwill</a:t>
            </a:r>
            <a:r>
              <a:rPr lang="en-CA" sz="2400" dirty="0">
                <a:solidFill>
                  <a:schemeClr val="bg1"/>
                </a:solidFill>
              </a:rPr>
              <a:t>. Other parties are not taking goodwill away for their own use.</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140</a:t>
            </a:fld>
            <a:endParaRPr lang="en-US"/>
          </a:p>
        </p:txBody>
      </p:sp>
    </p:spTree>
    <p:extLst>
      <p:ext uri="{BB962C8B-B14F-4D97-AF65-F5344CB8AC3E}">
        <p14:creationId xmlns:p14="http://schemas.microsoft.com/office/powerpoint/2010/main" val="40175488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393391"/>
            <a:ext cx="8229600" cy="829767"/>
          </a:xfrm>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r>
              <a:rPr lang="en-US" b="1" dirty="0"/>
              <a:t>	</a:t>
            </a:r>
          </a:p>
        </p:txBody>
      </p:sp>
      <p:sp>
        <p:nvSpPr>
          <p:cNvPr id="4" name="Slide Number Placeholder 3"/>
          <p:cNvSpPr>
            <a:spLocks noGrp="1"/>
          </p:cNvSpPr>
          <p:nvPr>
            <p:ph type="sldNum" sz="quarter" idx="12"/>
          </p:nvPr>
        </p:nvSpPr>
        <p:spPr/>
        <p:txBody>
          <a:bodyPr/>
          <a:lstStyle/>
          <a:p>
            <a:fld id="{600857A6-B069-5747-8C2C-4237D03FF20B}" type="slidenum">
              <a:rPr lang="en-US" smtClean="0"/>
              <a:t>141</a:t>
            </a:fld>
            <a:endParaRPr lang="en-US"/>
          </a:p>
        </p:txBody>
      </p:sp>
      <p:pic>
        <p:nvPicPr>
          <p:cNvPr id="3" name="Picture 2" descr="A picture containing text, book&#10;&#10;Description automatically generated">
            <a:extLst>
              <a:ext uri="{FF2B5EF4-FFF2-40B4-BE49-F238E27FC236}">
                <a16:creationId xmlns:a16="http://schemas.microsoft.com/office/drawing/2014/main" id="{F956DC4E-095B-CC4D-A170-EDDC94B44B97}"/>
              </a:ext>
            </a:extLst>
          </p:cNvPr>
          <p:cNvPicPr>
            <a:picLocks noChangeAspect="1"/>
          </p:cNvPicPr>
          <p:nvPr/>
        </p:nvPicPr>
        <p:blipFill>
          <a:blip r:embed="rId3"/>
          <a:stretch>
            <a:fillRect/>
          </a:stretch>
        </p:blipFill>
        <p:spPr>
          <a:xfrm>
            <a:off x="2939750" y="1936685"/>
            <a:ext cx="3264497" cy="3293387"/>
          </a:xfrm>
          <a:prstGeom prst="rect">
            <a:avLst/>
          </a:prstGeom>
        </p:spPr>
      </p:pic>
    </p:spTree>
    <p:extLst>
      <p:ext uri="{BB962C8B-B14F-4D97-AF65-F5344CB8AC3E}">
        <p14:creationId xmlns:p14="http://schemas.microsoft.com/office/powerpoint/2010/main" val="8061275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2663"/>
            <a:ext cx="8229600" cy="67747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 </a:t>
            </a:r>
            <a:r>
              <a:rPr lang="en-US" b="1" dirty="0"/>
              <a:t>	</a:t>
            </a:r>
          </a:p>
        </p:txBody>
      </p:sp>
      <p:sp>
        <p:nvSpPr>
          <p:cNvPr id="2" name="Content Placeholder 1"/>
          <p:cNvSpPr>
            <a:spLocks noGrp="1"/>
          </p:cNvSpPr>
          <p:nvPr>
            <p:ph idx="1"/>
          </p:nvPr>
        </p:nvSpPr>
        <p:spPr>
          <a:xfrm>
            <a:off x="457199" y="976481"/>
            <a:ext cx="8554825" cy="4773062"/>
          </a:xfrm>
        </p:spPr>
        <p:txBody>
          <a:bodyPr>
            <a:noAutofit/>
          </a:bodyPr>
          <a:lstStyle/>
          <a:p>
            <a:pPr marL="0" indent="0">
              <a:lnSpc>
                <a:spcPct val="100000"/>
              </a:lnSpc>
              <a:buNone/>
            </a:pPr>
            <a:r>
              <a:rPr lang="en-US" sz="2400" b="1" dirty="0">
                <a:solidFill>
                  <a:srgbClr val="FFFF00"/>
                </a:solidFill>
              </a:rPr>
              <a:t>Remedies</a:t>
            </a:r>
          </a:p>
          <a:p>
            <a:pPr>
              <a:lnSpc>
                <a:spcPct val="100000"/>
              </a:lnSpc>
            </a:pPr>
            <a:r>
              <a:rPr lang="en-US" sz="2400" dirty="0">
                <a:solidFill>
                  <a:schemeClr val="bg1"/>
                </a:solidFill>
              </a:rPr>
              <a:t>See s. 53.2 (read together w. s. 2, “</a:t>
            </a:r>
            <a:r>
              <a:rPr lang="en-US" sz="2400" dirty="0">
                <a:solidFill>
                  <a:srgbClr val="FFFF00"/>
                </a:solidFill>
              </a:rPr>
              <a:t>interested person</a:t>
            </a:r>
            <a:r>
              <a:rPr lang="en-US" sz="2400" dirty="0">
                <a:solidFill>
                  <a:schemeClr val="bg1"/>
                </a:solidFill>
              </a:rPr>
              <a:t>”)</a:t>
            </a:r>
          </a:p>
          <a:p>
            <a:pPr>
              <a:lnSpc>
                <a:spcPct val="100000"/>
              </a:lnSpc>
            </a:pPr>
            <a:r>
              <a:rPr lang="en-US" sz="2400" dirty="0">
                <a:solidFill>
                  <a:srgbClr val="FFFF00"/>
                </a:solidFill>
              </a:rPr>
              <a:t>Including</a:t>
            </a:r>
            <a:r>
              <a:rPr lang="en-US" sz="2400" dirty="0">
                <a:solidFill>
                  <a:srgbClr val="FF0000"/>
                </a:solidFill>
              </a:rPr>
              <a:t>:</a:t>
            </a:r>
          </a:p>
          <a:p>
            <a:pPr marL="971550" lvl="1" indent="-457200">
              <a:lnSpc>
                <a:spcPct val="100000"/>
              </a:lnSpc>
              <a:buFont typeface="+mj-lt"/>
              <a:buAutoNum type="arabicPeriod"/>
            </a:pPr>
            <a:r>
              <a:rPr lang="en-US" sz="2400" dirty="0">
                <a:solidFill>
                  <a:srgbClr val="FFFF00"/>
                </a:solidFill>
              </a:rPr>
              <a:t>Injunctions</a:t>
            </a:r>
            <a:r>
              <a:rPr lang="en-US" sz="2400" dirty="0">
                <a:solidFill>
                  <a:schemeClr val="bg1"/>
                </a:solidFill>
              </a:rPr>
              <a:t> (interlocutory or permanent)</a:t>
            </a:r>
          </a:p>
          <a:p>
            <a:pPr marL="971550" lvl="1" indent="-457200">
              <a:lnSpc>
                <a:spcPct val="100000"/>
              </a:lnSpc>
              <a:buFont typeface="+mj-lt"/>
              <a:buAutoNum type="arabicPeriod"/>
            </a:pPr>
            <a:r>
              <a:rPr lang="en-US" sz="2400" dirty="0">
                <a:solidFill>
                  <a:srgbClr val="FFFF00"/>
                </a:solidFill>
              </a:rPr>
              <a:t>Damages</a:t>
            </a:r>
            <a:r>
              <a:rPr lang="en-US" sz="2400" dirty="0">
                <a:solidFill>
                  <a:schemeClr val="bg1"/>
                </a:solidFill>
              </a:rPr>
              <a:t> compensating for lost sales, damage to goodwill, loss of control of reputation</a:t>
            </a:r>
          </a:p>
          <a:p>
            <a:pPr marL="971550" lvl="1" indent="-457200">
              <a:lnSpc>
                <a:spcPct val="100000"/>
              </a:lnSpc>
              <a:buFont typeface="+mj-lt"/>
              <a:buAutoNum type="arabicPeriod"/>
            </a:pPr>
            <a:r>
              <a:rPr lang="en-US" sz="2400" dirty="0">
                <a:solidFill>
                  <a:schemeClr val="bg1"/>
                </a:solidFill>
              </a:rPr>
              <a:t>Accounting of </a:t>
            </a:r>
            <a:r>
              <a:rPr lang="en-US" sz="2400" dirty="0">
                <a:solidFill>
                  <a:srgbClr val="FFFF00"/>
                </a:solidFill>
              </a:rPr>
              <a:t>profits</a:t>
            </a:r>
            <a:r>
              <a:rPr lang="en-US" sz="2400" dirty="0">
                <a:solidFill>
                  <a:schemeClr val="bg1"/>
                </a:solidFill>
              </a:rPr>
              <a:t> (alternative to damages)</a:t>
            </a:r>
          </a:p>
          <a:p>
            <a:pPr marL="971550" lvl="1" indent="-457200">
              <a:lnSpc>
                <a:spcPct val="100000"/>
              </a:lnSpc>
              <a:buFont typeface="+mj-lt"/>
              <a:buAutoNum type="arabicPeriod"/>
            </a:pPr>
            <a:r>
              <a:rPr lang="en-US" sz="2400" dirty="0">
                <a:solidFill>
                  <a:srgbClr val="FFFF00"/>
                </a:solidFill>
              </a:rPr>
              <a:t>Destruction of </a:t>
            </a:r>
            <a:r>
              <a:rPr lang="en-US" sz="2400" dirty="0">
                <a:solidFill>
                  <a:schemeClr val="bg1"/>
                </a:solidFill>
              </a:rPr>
              <a:t>offending </a:t>
            </a:r>
            <a:r>
              <a:rPr lang="en-US" sz="2400" dirty="0">
                <a:solidFill>
                  <a:srgbClr val="FFFF00"/>
                </a:solidFill>
              </a:rPr>
              <a:t>materials</a:t>
            </a:r>
          </a:p>
          <a:p>
            <a:pPr marL="971550" lvl="1" indent="-457200">
              <a:lnSpc>
                <a:spcPct val="100000"/>
              </a:lnSpc>
              <a:buFont typeface="+mj-lt"/>
              <a:buAutoNum type="arabicPeriod"/>
            </a:pPr>
            <a:r>
              <a:rPr lang="en-US" sz="2400" dirty="0">
                <a:solidFill>
                  <a:srgbClr val="FFFF00"/>
                </a:solidFill>
              </a:rPr>
              <a:t>Removal of mark </a:t>
            </a:r>
            <a:r>
              <a:rPr lang="en-US" sz="2400" dirty="0">
                <a:solidFill>
                  <a:schemeClr val="bg1"/>
                </a:solidFill>
              </a:rPr>
              <a:t>from wares</a:t>
            </a:r>
          </a:p>
          <a:p>
            <a:pPr marL="971550" lvl="1" indent="-457200">
              <a:lnSpc>
                <a:spcPct val="100000"/>
              </a:lnSpc>
              <a:buFont typeface="+mj-lt"/>
              <a:buAutoNum type="arabicPeriod"/>
            </a:pPr>
            <a:r>
              <a:rPr lang="en-US" sz="2400" dirty="0">
                <a:solidFill>
                  <a:srgbClr val="FFFF00"/>
                </a:solidFill>
              </a:rPr>
              <a:t>Concealment of mark </a:t>
            </a:r>
            <a:r>
              <a:rPr lang="en-US" sz="2400" dirty="0">
                <a:solidFill>
                  <a:schemeClr val="bg1"/>
                </a:solidFill>
              </a:rPr>
              <a:t>on wares</a:t>
            </a:r>
          </a:p>
          <a:p>
            <a:pPr marL="971550" lvl="1" indent="-457200">
              <a:lnSpc>
                <a:spcPct val="100000"/>
              </a:lnSpc>
              <a:buFont typeface="+mj-lt"/>
              <a:buAutoNum type="arabicPeriod"/>
            </a:pPr>
            <a:r>
              <a:rPr lang="en-US" sz="2400" dirty="0">
                <a:solidFill>
                  <a:srgbClr val="FFFF00"/>
                </a:solidFill>
              </a:rPr>
              <a:t>Punitive damages </a:t>
            </a:r>
            <a:r>
              <a:rPr lang="en-US" sz="2400" dirty="0">
                <a:solidFill>
                  <a:schemeClr val="bg1"/>
                </a:solidFill>
              </a:rPr>
              <a:t>(in certain circumstances)</a:t>
            </a:r>
          </a:p>
        </p:txBody>
      </p:sp>
      <p:sp>
        <p:nvSpPr>
          <p:cNvPr id="4" name="Slide Number Placeholder 3"/>
          <p:cNvSpPr>
            <a:spLocks noGrp="1"/>
          </p:cNvSpPr>
          <p:nvPr>
            <p:ph type="sldNum" sz="quarter" idx="12"/>
          </p:nvPr>
        </p:nvSpPr>
        <p:spPr/>
        <p:txBody>
          <a:bodyPr/>
          <a:lstStyle/>
          <a:p>
            <a:fld id="{600857A6-B069-5747-8C2C-4237D03FF20B}" type="slidenum">
              <a:rPr lang="en-US" smtClean="0"/>
              <a:t>142</a:t>
            </a:fld>
            <a:endParaRPr lang="en-US"/>
          </a:p>
        </p:txBody>
      </p:sp>
    </p:spTree>
    <p:extLst>
      <p:ext uri="{BB962C8B-B14F-4D97-AF65-F5344CB8AC3E}">
        <p14:creationId xmlns:p14="http://schemas.microsoft.com/office/powerpoint/2010/main" val="293374155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5530"/>
            <a:ext cx="8229600" cy="734030"/>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 </a:t>
            </a:r>
            <a:r>
              <a:rPr lang="en-US" b="1" dirty="0"/>
              <a:t>	</a:t>
            </a:r>
          </a:p>
        </p:txBody>
      </p:sp>
      <p:sp>
        <p:nvSpPr>
          <p:cNvPr id="2" name="Content Placeholder 1"/>
          <p:cNvSpPr>
            <a:spLocks noGrp="1"/>
          </p:cNvSpPr>
          <p:nvPr>
            <p:ph idx="1"/>
          </p:nvPr>
        </p:nvSpPr>
        <p:spPr>
          <a:xfrm>
            <a:off x="122548" y="961534"/>
            <a:ext cx="8880050" cy="4949072"/>
          </a:xfrm>
        </p:spPr>
        <p:txBody>
          <a:bodyPr>
            <a:normAutofit fontScale="92500" lnSpcReduction="10000"/>
          </a:bodyPr>
          <a:lstStyle/>
          <a:p>
            <a:pPr>
              <a:lnSpc>
                <a:spcPct val="110000"/>
              </a:lnSpc>
            </a:pPr>
            <a:r>
              <a:rPr lang="en-CA" dirty="0">
                <a:solidFill>
                  <a:schemeClr val="bg1"/>
                </a:solidFill>
              </a:rPr>
              <a:t>The primary remedies provision in the TMA is s. 53.2. This provision needs to be read together with s. 2 – for the definition of an “interested person”. </a:t>
            </a:r>
            <a:endParaRPr lang="en-CA" sz="1600" dirty="0">
              <a:solidFill>
                <a:schemeClr val="bg1"/>
              </a:solidFill>
            </a:endParaRPr>
          </a:p>
          <a:p>
            <a:pPr>
              <a:lnSpc>
                <a:spcPct val="110000"/>
              </a:lnSpc>
            </a:pPr>
            <a:r>
              <a:rPr lang="en-CA" dirty="0">
                <a:solidFill>
                  <a:schemeClr val="bg1"/>
                </a:solidFill>
              </a:rPr>
              <a:t>Remedies available include:</a:t>
            </a:r>
            <a:endParaRPr lang="en-CA" sz="1600" dirty="0">
              <a:solidFill>
                <a:schemeClr val="bg1"/>
              </a:solidFill>
            </a:endParaRPr>
          </a:p>
          <a:p>
            <a:pPr lvl="1">
              <a:lnSpc>
                <a:spcPct val="110000"/>
              </a:lnSpc>
            </a:pPr>
            <a:r>
              <a:rPr lang="en-US" dirty="0">
                <a:solidFill>
                  <a:srgbClr val="FFFF00"/>
                </a:solidFill>
              </a:rPr>
              <a:t>Injunctions</a:t>
            </a:r>
            <a:r>
              <a:rPr lang="en-US" dirty="0">
                <a:solidFill>
                  <a:schemeClr val="bg1"/>
                </a:solidFill>
              </a:rPr>
              <a:t> (interlocutory or permanent)</a:t>
            </a:r>
            <a:endParaRPr lang="en-CA" sz="1400" dirty="0">
              <a:solidFill>
                <a:schemeClr val="bg1"/>
              </a:solidFill>
            </a:endParaRPr>
          </a:p>
          <a:p>
            <a:pPr lvl="1">
              <a:lnSpc>
                <a:spcPct val="110000"/>
              </a:lnSpc>
            </a:pPr>
            <a:r>
              <a:rPr lang="en-US" b="1" dirty="0">
                <a:solidFill>
                  <a:srgbClr val="FF0000"/>
                </a:solidFill>
              </a:rPr>
              <a:t>Damages</a:t>
            </a:r>
            <a:endParaRPr lang="en-CA" sz="1400" b="1" dirty="0">
              <a:solidFill>
                <a:srgbClr val="FF0000"/>
              </a:solidFill>
            </a:endParaRPr>
          </a:p>
          <a:p>
            <a:pPr lvl="2">
              <a:lnSpc>
                <a:spcPct val="110000"/>
              </a:lnSpc>
            </a:pPr>
            <a:r>
              <a:rPr lang="en-US" dirty="0">
                <a:solidFill>
                  <a:schemeClr val="bg1"/>
                </a:solidFill>
              </a:rPr>
              <a:t>To compensate for harm suffered:</a:t>
            </a:r>
            <a:endParaRPr lang="en-CA" sz="1400" dirty="0">
              <a:solidFill>
                <a:schemeClr val="bg1"/>
              </a:solidFill>
            </a:endParaRPr>
          </a:p>
          <a:p>
            <a:pPr lvl="3">
              <a:lnSpc>
                <a:spcPct val="110000"/>
              </a:lnSpc>
            </a:pPr>
            <a:r>
              <a:rPr lang="en-US" dirty="0">
                <a:solidFill>
                  <a:schemeClr val="bg1"/>
                </a:solidFill>
              </a:rPr>
              <a:t>Lost sales</a:t>
            </a:r>
            <a:endParaRPr lang="en-CA" sz="1400" dirty="0">
              <a:solidFill>
                <a:schemeClr val="bg1"/>
              </a:solidFill>
            </a:endParaRPr>
          </a:p>
          <a:p>
            <a:pPr lvl="3">
              <a:lnSpc>
                <a:spcPct val="110000"/>
              </a:lnSpc>
            </a:pPr>
            <a:r>
              <a:rPr lang="en-US" dirty="0">
                <a:solidFill>
                  <a:schemeClr val="bg1"/>
                </a:solidFill>
              </a:rPr>
              <a:t>Damage to goodwill</a:t>
            </a:r>
            <a:endParaRPr lang="en-CA" sz="1400" dirty="0">
              <a:solidFill>
                <a:schemeClr val="bg1"/>
              </a:solidFill>
            </a:endParaRPr>
          </a:p>
          <a:p>
            <a:pPr lvl="3">
              <a:lnSpc>
                <a:spcPct val="110000"/>
              </a:lnSpc>
            </a:pPr>
            <a:r>
              <a:rPr lang="en-US" dirty="0">
                <a:solidFill>
                  <a:schemeClr val="bg1"/>
                </a:solidFill>
              </a:rPr>
              <a:t>Loss of control of reputation </a:t>
            </a:r>
            <a:endParaRPr lang="en-CA" sz="1400" dirty="0">
              <a:solidFill>
                <a:schemeClr val="bg1"/>
              </a:solidFill>
            </a:endParaRPr>
          </a:p>
          <a:p>
            <a:pPr lvl="1">
              <a:lnSpc>
                <a:spcPct val="110000"/>
              </a:lnSpc>
            </a:pPr>
            <a:r>
              <a:rPr lang="en-US" b="1" dirty="0">
                <a:solidFill>
                  <a:srgbClr val="FFFF00"/>
                </a:solidFill>
              </a:rPr>
              <a:t>(</a:t>
            </a:r>
            <a:r>
              <a:rPr lang="en-US" b="1" dirty="0">
                <a:solidFill>
                  <a:srgbClr val="FF0000"/>
                </a:solidFill>
              </a:rPr>
              <a:t>or</a:t>
            </a:r>
            <a:r>
              <a:rPr lang="en-US" b="1" dirty="0">
                <a:solidFill>
                  <a:srgbClr val="FFFF00"/>
                </a:solidFill>
              </a:rPr>
              <a:t>)</a:t>
            </a:r>
            <a:r>
              <a:rPr lang="en-CA" sz="1400" b="1" dirty="0">
                <a:solidFill>
                  <a:srgbClr val="FF0000"/>
                </a:solidFill>
              </a:rPr>
              <a:t> </a:t>
            </a:r>
            <a:r>
              <a:rPr lang="en-US" b="1" dirty="0">
                <a:solidFill>
                  <a:srgbClr val="FF0000"/>
                </a:solidFill>
              </a:rPr>
              <a:t>Accounting of profits</a:t>
            </a:r>
            <a:endParaRPr lang="en-CA" sz="1400" b="1" dirty="0">
              <a:solidFill>
                <a:srgbClr val="FF0000"/>
              </a:solidFill>
            </a:endParaRPr>
          </a:p>
          <a:p>
            <a:pPr lvl="1">
              <a:lnSpc>
                <a:spcPct val="110000"/>
              </a:lnSpc>
            </a:pPr>
            <a:r>
              <a:rPr lang="en-US" dirty="0">
                <a:solidFill>
                  <a:schemeClr val="bg1"/>
                </a:solidFill>
              </a:rPr>
              <a:t>Order for the </a:t>
            </a:r>
            <a:r>
              <a:rPr lang="en-US" dirty="0">
                <a:solidFill>
                  <a:srgbClr val="FFFF00"/>
                </a:solidFill>
              </a:rPr>
              <a:t>destruction or other disposition </a:t>
            </a:r>
            <a:r>
              <a:rPr lang="en-US" dirty="0">
                <a:solidFill>
                  <a:schemeClr val="bg1"/>
                </a:solidFill>
              </a:rPr>
              <a:t>of offending materials</a:t>
            </a:r>
            <a:endParaRPr lang="en-CA" sz="1400" dirty="0">
              <a:solidFill>
                <a:schemeClr val="bg1"/>
              </a:solidFill>
            </a:endParaRPr>
          </a:p>
          <a:p>
            <a:pPr lvl="1">
              <a:lnSpc>
                <a:spcPct val="110000"/>
              </a:lnSpc>
            </a:pPr>
            <a:r>
              <a:rPr lang="en-US" dirty="0">
                <a:solidFill>
                  <a:srgbClr val="FFFF00"/>
                </a:solidFill>
              </a:rPr>
              <a:t>Removal of offending mark </a:t>
            </a:r>
            <a:r>
              <a:rPr lang="en-US" dirty="0">
                <a:solidFill>
                  <a:schemeClr val="bg1"/>
                </a:solidFill>
              </a:rPr>
              <a:t>from wares</a:t>
            </a:r>
            <a:endParaRPr lang="en-CA" sz="1400" dirty="0">
              <a:solidFill>
                <a:schemeClr val="bg1"/>
              </a:solidFill>
            </a:endParaRPr>
          </a:p>
          <a:p>
            <a:pPr lvl="1">
              <a:lnSpc>
                <a:spcPct val="110000"/>
              </a:lnSpc>
            </a:pPr>
            <a:r>
              <a:rPr lang="en-US" dirty="0">
                <a:solidFill>
                  <a:schemeClr val="bg1"/>
                </a:solidFill>
              </a:rPr>
              <a:t>Permanent </a:t>
            </a:r>
            <a:r>
              <a:rPr lang="en-US" dirty="0">
                <a:solidFill>
                  <a:srgbClr val="FFFF00"/>
                </a:solidFill>
              </a:rPr>
              <a:t>concealment of mark </a:t>
            </a:r>
            <a:r>
              <a:rPr lang="en-US" dirty="0">
                <a:solidFill>
                  <a:schemeClr val="bg1"/>
                </a:solidFill>
              </a:rPr>
              <a:t>on wares</a:t>
            </a:r>
            <a:endParaRPr lang="en-CA" sz="1400" dirty="0">
              <a:solidFill>
                <a:schemeClr val="bg1"/>
              </a:solidFill>
            </a:endParaRPr>
          </a:p>
          <a:p>
            <a:pPr lvl="1">
              <a:lnSpc>
                <a:spcPct val="110000"/>
              </a:lnSpc>
            </a:pPr>
            <a:r>
              <a:rPr lang="en-US" dirty="0">
                <a:solidFill>
                  <a:srgbClr val="FFFF00"/>
                </a:solidFill>
              </a:rPr>
              <a:t>Punitive damages </a:t>
            </a:r>
            <a:r>
              <a:rPr lang="en-US" dirty="0">
                <a:solidFill>
                  <a:schemeClr val="bg1"/>
                </a:solidFill>
              </a:rPr>
              <a:t>in certain circumstances</a:t>
            </a:r>
            <a:endParaRPr lang="en-CA" sz="1400"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143</a:t>
            </a:fld>
            <a:endParaRPr lang="en-US"/>
          </a:p>
        </p:txBody>
      </p:sp>
    </p:spTree>
    <p:extLst>
      <p:ext uri="{BB962C8B-B14F-4D97-AF65-F5344CB8AC3E}">
        <p14:creationId xmlns:p14="http://schemas.microsoft.com/office/powerpoint/2010/main" val="19369799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95318"/>
            <a:ext cx="8229600" cy="913140"/>
          </a:xfrm>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2" name="Content Placeholder 1"/>
          <p:cNvSpPr>
            <a:spLocks noGrp="1"/>
          </p:cNvSpPr>
          <p:nvPr>
            <p:ph idx="1"/>
          </p:nvPr>
        </p:nvSpPr>
        <p:spPr>
          <a:xfrm>
            <a:off x="457200" y="1489435"/>
            <a:ext cx="8229600" cy="4260107"/>
          </a:xfrm>
        </p:spPr>
        <p:txBody>
          <a:bodyPr>
            <a:normAutofit/>
          </a:bodyPr>
          <a:lstStyle/>
          <a:p>
            <a:pPr marL="0" indent="0">
              <a:buNone/>
            </a:pPr>
            <a:r>
              <a:rPr lang="en-US" sz="2800" b="1" dirty="0" err="1">
                <a:solidFill>
                  <a:srgbClr val="FFFF00"/>
                </a:solidFill>
              </a:rPr>
              <a:t>Defences</a:t>
            </a:r>
            <a:r>
              <a:rPr lang="en-US" sz="2800" b="1" dirty="0">
                <a:solidFill>
                  <a:srgbClr val="FFFF00"/>
                </a:solidFill>
              </a:rPr>
              <a:t> to TM infringement</a:t>
            </a:r>
          </a:p>
          <a:p>
            <a:pPr marL="57150" indent="0">
              <a:buNone/>
            </a:pPr>
            <a:r>
              <a:rPr lang="en-US" sz="2800" dirty="0">
                <a:solidFill>
                  <a:schemeClr val="bg1"/>
                </a:solidFill>
              </a:rPr>
              <a:t>1) Challenge the </a:t>
            </a:r>
            <a:r>
              <a:rPr lang="en-US" sz="2800" dirty="0">
                <a:solidFill>
                  <a:srgbClr val="FFFF00"/>
                </a:solidFill>
              </a:rPr>
              <a:t>validity of the other party’s TM</a:t>
            </a:r>
          </a:p>
          <a:p>
            <a:pPr marL="857250" lvl="1" indent="-342900"/>
            <a:r>
              <a:rPr lang="en-US" sz="2800" dirty="0">
                <a:solidFill>
                  <a:schemeClr val="bg1"/>
                </a:solidFill>
              </a:rPr>
              <a:t>See s. 18</a:t>
            </a:r>
          </a:p>
          <a:p>
            <a:pPr marL="57150" indent="0">
              <a:buNone/>
            </a:pPr>
            <a:r>
              <a:rPr lang="en-US" sz="2800" dirty="0">
                <a:solidFill>
                  <a:schemeClr val="bg1"/>
                </a:solidFill>
              </a:rPr>
              <a:t>2) A </a:t>
            </a:r>
            <a:r>
              <a:rPr lang="en-US" sz="2800" dirty="0">
                <a:solidFill>
                  <a:srgbClr val="FFFF00"/>
                </a:solidFill>
              </a:rPr>
              <a:t>Defendant</a:t>
            </a:r>
            <a:r>
              <a:rPr lang="en-US" sz="2800" dirty="0">
                <a:solidFill>
                  <a:schemeClr val="bg1"/>
                </a:solidFill>
              </a:rPr>
              <a:t> had </a:t>
            </a:r>
            <a:r>
              <a:rPr lang="en-US" sz="2800" dirty="0">
                <a:solidFill>
                  <a:srgbClr val="FFFF00"/>
                </a:solidFill>
              </a:rPr>
              <a:t>used</a:t>
            </a:r>
            <a:r>
              <a:rPr lang="en-US" sz="2800" dirty="0">
                <a:solidFill>
                  <a:schemeClr val="bg1"/>
                </a:solidFill>
              </a:rPr>
              <a:t>, in good faith, </a:t>
            </a:r>
            <a:r>
              <a:rPr lang="en-US" sz="2800" dirty="0">
                <a:solidFill>
                  <a:srgbClr val="FFFF00"/>
                </a:solidFill>
              </a:rPr>
              <a:t>a confusing Trade Name in Canada</a:t>
            </a:r>
            <a:r>
              <a:rPr lang="en-US" sz="2800" dirty="0">
                <a:solidFill>
                  <a:schemeClr val="bg1"/>
                </a:solidFill>
              </a:rPr>
              <a:t> </a:t>
            </a:r>
            <a:r>
              <a:rPr lang="en-US" sz="2800" dirty="0">
                <a:solidFill>
                  <a:srgbClr val="FF0000"/>
                </a:solidFill>
              </a:rPr>
              <a:t>prior to </a:t>
            </a:r>
            <a:r>
              <a:rPr lang="en-US" sz="2800" dirty="0">
                <a:solidFill>
                  <a:schemeClr val="bg1"/>
                </a:solidFill>
              </a:rPr>
              <a:t>the </a:t>
            </a:r>
            <a:r>
              <a:rPr lang="en-US" sz="2800" dirty="0">
                <a:solidFill>
                  <a:srgbClr val="FFFF00"/>
                </a:solidFill>
              </a:rPr>
              <a:t>filing of the Plaintiff’s </a:t>
            </a:r>
            <a:r>
              <a:rPr lang="en-US" sz="2800" dirty="0">
                <a:solidFill>
                  <a:schemeClr val="bg1"/>
                </a:solidFill>
              </a:rPr>
              <a:t>application for registration of </a:t>
            </a:r>
            <a:r>
              <a:rPr lang="en-US" sz="2800" dirty="0">
                <a:solidFill>
                  <a:srgbClr val="FF0000"/>
                </a:solidFill>
              </a:rPr>
              <a:t>TM</a:t>
            </a:r>
          </a:p>
          <a:p>
            <a:pPr marL="857250" lvl="1" indent="-342900"/>
            <a:r>
              <a:rPr lang="en-US" sz="2800" dirty="0">
                <a:solidFill>
                  <a:schemeClr val="bg1"/>
                </a:solidFill>
              </a:rPr>
              <a:t>See s. 21</a:t>
            </a:r>
          </a:p>
          <a:p>
            <a:pPr marL="57150" indent="0">
              <a:buNone/>
            </a:pPr>
            <a:r>
              <a:rPr lang="en-US" sz="2800" dirty="0">
                <a:solidFill>
                  <a:schemeClr val="bg1"/>
                </a:solidFill>
              </a:rPr>
              <a:t>3) Mark should be </a:t>
            </a:r>
            <a:r>
              <a:rPr lang="en-US" sz="2800" dirty="0">
                <a:solidFill>
                  <a:srgbClr val="FFFF00"/>
                </a:solidFill>
              </a:rPr>
              <a:t>cancelled  where non-use</a:t>
            </a:r>
          </a:p>
          <a:p>
            <a:pPr marL="57150" indent="0">
              <a:buNone/>
            </a:pPr>
            <a:r>
              <a:rPr lang="en-US" sz="2800" dirty="0">
                <a:solidFill>
                  <a:schemeClr val="bg1"/>
                </a:solidFill>
              </a:rPr>
              <a:t>4) </a:t>
            </a:r>
            <a:r>
              <a:rPr lang="en-US" sz="2800" dirty="0" err="1">
                <a:solidFill>
                  <a:srgbClr val="FFFF00"/>
                </a:solidFill>
              </a:rPr>
              <a:t>Defences</a:t>
            </a:r>
            <a:r>
              <a:rPr lang="en-US" sz="2800" dirty="0">
                <a:solidFill>
                  <a:schemeClr val="bg1"/>
                </a:solidFill>
              </a:rPr>
              <a:t> set out in </a:t>
            </a:r>
            <a:r>
              <a:rPr lang="en-US" sz="2800" dirty="0">
                <a:solidFill>
                  <a:srgbClr val="FFFF00"/>
                </a:solidFill>
              </a:rPr>
              <a:t>s. 20 </a:t>
            </a:r>
            <a:r>
              <a:rPr lang="en-US" sz="2800" dirty="0">
                <a:solidFill>
                  <a:schemeClr val="bg1"/>
                </a:solidFill>
              </a:rPr>
              <a:t>(bona fide…)</a:t>
            </a:r>
          </a:p>
        </p:txBody>
      </p:sp>
      <p:sp>
        <p:nvSpPr>
          <p:cNvPr id="4" name="Slide Number Placeholder 3"/>
          <p:cNvSpPr>
            <a:spLocks noGrp="1"/>
          </p:cNvSpPr>
          <p:nvPr>
            <p:ph type="sldNum" sz="quarter" idx="12"/>
          </p:nvPr>
        </p:nvSpPr>
        <p:spPr/>
        <p:txBody>
          <a:bodyPr/>
          <a:lstStyle/>
          <a:p>
            <a:fld id="{600857A6-B069-5747-8C2C-4237D03FF20B}" type="slidenum">
              <a:rPr lang="en-US" smtClean="0"/>
              <a:t>144</a:t>
            </a:fld>
            <a:endParaRPr lang="en-US"/>
          </a:p>
        </p:txBody>
      </p:sp>
    </p:spTree>
    <p:extLst>
      <p:ext uri="{BB962C8B-B14F-4D97-AF65-F5344CB8AC3E}">
        <p14:creationId xmlns:p14="http://schemas.microsoft.com/office/powerpoint/2010/main" val="34159305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39365" y="132135"/>
            <a:ext cx="8347435" cy="612584"/>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2" name="Content Placeholder 1"/>
          <p:cNvSpPr>
            <a:spLocks noGrp="1"/>
          </p:cNvSpPr>
          <p:nvPr>
            <p:ph idx="1"/>
          </p:nvPr>
        </p:nvSpPr>
        <p:spPr>
          <a:xfrm>
            <a:off x="339365" y="744719"/>
            <a:ext cx="8697757" cy="5147034"/>
          </a:xfrm>
        </p:spPr>
        <p:txBody>
          <a:bodyPr>
            <a:noAutofit/>
          </a:bodyPr>
          <a:lstStyle/>
          <a:p>
            <a:pPr marL="0" indent="0">
              <a:lnSpc>
                <a:spcPct val="100000"/>
              </a:lnSpc>
              <a:buNone/>
            </a:pPr>
            <a:r>
              <a:rPr lang="en-CA" sz="2400" b="1" dirty="0">
                <a:solidFill>
                  <a:srgbClr val="FFFF00"/>
                </a:solidFill>
              </a:rPr>
              <a:t>Defences to TM infringement </a:t>
            </a:r>
          </a:p>
          <a:p>
            <a:pPr>
              <a:lnSpc>
                <a:spcPct val="100000"/>
              </a:lnSpc>
            </a:pPr>
            <a:r>
              <a:rPr lang="en-CA" sz="2400" dirty="0">
                <a:solidFill>
                  <a:srgbClr val="FFFF00"/>
                </a:solidFill>
              </a:rPr>
              <a:t>A defendant could </a:t>
            </a:r>
            <a:r>
              <a:rPr lang="en-CA" sz="2400" dirty="0">
                <a:solidFill>
                  <a:srgbClr val="FF0000"/>
                </a:solidFill>
              </a:rPr>
              <a:t>challenge the validity </a:t>
            </a:r>
            <a:r>
              <a:rPr lang="en-CA" sz="2400" dirty="0">
                <a:solidFill>
                  <a:srgbClr val="FFFF00"/>
                </a:solidFill>
              </a:rPr>
              <a:t>of the other party’s TM</a:t>
            </a:r>
            <a:r>
              <a:rPr lang="en-CA" sz="2400" dirty="0">
                <a:solidFill>
                  <a:srgbClr val="FF0000"/>
                </a:solidFill>
              </a:rPr>
              <a:t>:</a:t>
            </a:r>
            <a:r>
              <a:rPr lang="en-CA" sz="2400" dirty="0">
                <a:solidFill>
                  <a:schemeClr val="bg1"/>
                </a:solidFill>
              </a:rPr>
              <a:t> S. 18 is the provision to rely on if this defence is to be raised (TM registered).</a:t>
            </a:r>
          </a:p>
          <a:p>
            <a:pPr lvl="1">
              <a:lnSpc>
                <a:spcPct val="100000"/>
              </a:lnSpc>
              <a:buFont typeface="Courier New" panose="02070309020205020404" pitchFamily="49" charset="0"/>
              <a:buChar char="o"/>
            </a:pPr>
            <a:r>
              <a:rPr lang="en-CA" sz="2400" dirty="0">
                <a:solidFill>
                  <a:srgbClr val="FFFF00"/>
                </a:solidFill>
              </a:rPr>
              <a:t>s. 18(1)(a)</a:t>
            </a:r>
            <a:r>
              <a:rPr lang="en-CA" sz="2400" dirty="0">
                <a:solidFill>
                  <a:srgbClr val="FF0000"/>
                </a:solidFill>
              </a:rPr>
              <a:t>:</a:t>
            </a:r>
            <a:r>
              <a:rPr lang="en-CA" sz="2400" dirty="0">
                <a:solidFill>
                  <a:srgbClr val="FFFF00"/>
                </a:solidFill>
              </a:rPr>
              <a:t> </a:t>
            </a:r>
            <a:r>
              <a:rPr lang="en-CA" sz="2400" dirty="0">
                <a:solidFill>
                  <a:schemeClr val="bg1"/>
                </a:solidFill>
              </a:rPr>
              <a:t>Invalid if the TM was </a:t>
            </a:r>
            <a:r>
              <a:rPr lang="en-CA" sz="2400" dirty="0">
                <a:solidFill>
                  <a:srgbClr val="FFFF00"/>
                </a:solidFill>
              </a:rPr>
              <a:t>not registrable </a:t>
            </a:r>
            <a:r>
              <a:rPr lang="en-CA" sz="2400" dirty="0">
                <a:solidFill>
                  <a:schemeClr val="bg1"/>
                </a:solidFill>
              </a:rPr>
              <a:t>at the date of registration (ss. 9, 10, 12, 13) </a:t>
            </a:r>
          </a:p>
          <a:p>
            <a:pPr lvl="1">
              <a:lnSpc>
                <a:spcPct val="100000"/>
              </a:lnSpc>
              <a:buFont typeface="Courier New" panose="02070309020205020404" pitchFamily="49" charset="0"/>
              <a:buChar char="o"/>
            </a:pPr>
            <a:r>
              <a:rPr lang="en-CA" sz="2400" dirty="0">
                <a:solidFill>
                  <a:srgbClr val="FFFF00"/>
                </a:solidFill>
              </a:rPr>
              <a:t>s. 18(1)(b)</a:t>
            </a:r>
            <a:r>
              <a:rPr lang="en-CA" sz="2400" dirty="0">
                <a:solidFill>
                  <a:srgbClr val="FF0000"/>
                </a:solidFill>
              </a:rPr>
              <a:t>:</a:t>
            </a:r>
            <a:r>
              <a:rPr lang="en-CA" sz="2400" dirty="0">
                <a:solidFill>
                  <a:srgbClr val="FFFF00"/>
                </a:solidFill>
              </a:rPr>
              <a:t> </a:t>
            </a:r>
            <a:r>
              <a:rPr lang="en-CA" sz="2400" dirty="0">
                <a:solidFill>
                  <a:schemeClr val="bg1"/>
                </a:solidFill>
              </a:rPr>
              <a:t>Invalid if the TM is </a:t>
            </a:r>
            <a:r>
              <a:rPr lang="en-CA" sz="2400" dirty="0">
                <a:solidFill>
                  <a:srgbClr val="FFFF00"/>
                </a:solidFill>
              </a:rPr>
              <a:t>not distinctive </a:t>
            </a:r>
            <a:r>
              <a:rPr lang="en-CA" sz="2400" dirty="0">
                <a:solidFill>
                  <a:schemeClr val="bg1"/>
                </a:solidFill>
              </a:rPr>
              <a:t>at the time of the challenge (become generic – see </a:t>
            </a:r>
            <a:r>
              <a:rPr lang="en-CA" sz="2400" i="1" u="sng" dirty="0">
                <a:solidFill>
                  <a:schemeClr val="bg1"/>
                </a:solidFill>
              </a:rPr>
              <a:t>Champagne</a:t>
            </a:r>
            <a:r>
              <a:rPr lang="en-CA" sz="2400" dirty="0">
                <a:solidFill>
                  <a:schemeClr val="bg1"/>
                </a:solidFill>
              </a:rPr>
              <a:t> case)</a:t>
            </a:r>
          </a:p>
          <a:p>
            <a:pPr lvl="1">
              <a:lnSpc>
                <a:spcPct val="100000"/>
              </a:lnSpc>
              <a:buFont typeface="Courier New" panose="02070309020205020404" pitchFamily="49" charset="0"/>
              <a:buChar char="o"/>
            </a:pPr>
            <a:r>
              <a:rPr lang="en-CA" sz="2400" dirty="0">
                <a:solidFill>
                  <a:srgbClr val="FFFF00"/>
                </a:solidFill>
              </a:rPr>
              <a:t>s. 18(1)(c)</a:t>
            </a:r>
            <a:r>
              <a:rPr lang="en-CA" sz="2400" dirty="0">
                <a:solidFill>
                  <a:srgbClr val="FF0000"/>
                </a:solidFill>
              </a:rPr>
              <a:t>:</a:t>
            </a:r>
            <a:r>
              <a:rPr lang="en-CA" sz="2400" dirty="0">
                <a:solidFill>
                  <a:srgbClr val="FFFF00"/>
                </a:solidFill>
              </a:rPr>
              <a:t> </a:t>
            </a:r>
            <a:r>
              <a:rPr lang="en-CA" sz="2400" dirty="0">
                <a:solidFill>
                  <a:schemeClr val="bg1"/>
                </a:solidFill>
              </a:rPr>
              <a:t>Invalid if it has been a</a:t>
            </a:r>
            <a:r>
              <a:rPr lang="en-CA" sz="2400" dirty="0">
                <a:solidFill>
                  <a:srgbClr val="FFFF00"/>
                </a:solidFill>
              </a:rPr>
              <a:t>bandoned</a:t>
            </a:r>
            <a:r>
              <a:rPr lang="en-CA" sz="2400" dirty="0">
                <a:solidFill>
                  <a:schemeClr val="bg1"/>
                </a:solidFill>
              </a:rPr>
              <a:t> (see the corpulent penguin case for the test for abandonment)</a:t>
            </a:r>
          </a:p>
          <a:p>
            <a:pPr lvl="1">
              <a:lnSpc>
                <a:spcPct val="100000"/>
              </a:lnSpc>
              <a:buFont typeface="Courier New" panose="02070309020205020404" pitchFamily="49" charset="0"/>
              <a:buChar char="o"/>
            </a:pPr>
            <a:r>
              <a:rPr lang="en-CA" sz="2400" dirty="0">
                <a:solidFill>
                  <a:srgbClr val="FFFF00"/>
                </a:solidFill>
              </a:rPr>
              <a:t>s. 18(1)(d)</a:t>
            </a:r>
            <a:r>
              <a:rPr lang="en-CA" sz="2400" dirty="0">
                <a:solidFill>
                  <a:srgbClr val="FF0000"/>
                </a:solidFill>
              </a:rPr>
              <a:t>:</a:t>
            </a:r>
            <a:r>
              <a:rPr lang="en-CA" sz="2400" dirty="0">
                <a:solidFill>
                  <a:srgbClr val="FFFF00"/>
                </a:solidFill>
              </a:rPr>
              <a:t> </a:t>
            </a:r>
            <a:r>
              <a:rPr lang="en-CA" sz="2400" dirty="0">
                <a:solidFill>
                  <a:schemeClr val="bg1"/>
                </a:solidFill>
              </a:rPr>
              <a:t>Invalid if the applicant was </a:t>
            </a:r>
            <a:r>
              <a:rPr lang="en-CA" sz="2400" dirty="0">
                <a:solidFill>
                  <a:srgbClr val="FFFF00"/>
                </a:solidFill>
              </a:rPr>
              <a:t>not the person entitled</a:t>
            </a:r>
            <a:r>
              <a:rPr lang="en-CA" sz="2400" dirty="0">
                <a:solidFill>
                  <a:schemeClr val="bg1"/>
                </a:solidFill>
              </a:rPr>
              <a:t> to register the mark [refer back to s. 16, but note the limitation in s. 17]</a:t>
            </a:r>
          </a:p>
        </p:txBody>
      </p:sp>
      <p:sp>
        <p:nvSpPr>
          <p:cNvPr id="4" name="Slide Number Placeholder 3"/>
          <p:cNvSpPr>
            <a:spLocks noGrp="1"/>
          </p:cNvSpPr>
          <p:nvPr>
            <p:ph type="sldNum" sz="quarter" idx="12"/>
          </p:nvPr>
        </p:nvSpPr>
        <p:spPr/>
        <p:txBody>
          <a:bodyPr/>
          <a:lstStyle/>
          <a:p>
            <a:fld id="{600857A6-B069-5747-8C2C-4237D03FF20B}" type="slidenum">
              <a:rPr lang="en-US" smtClean="0"/>
              <a:t>145</a:t>
            </a:fld>
            <a:endParaRPr lang="en-US"/>
          </a:p>
        </p:txBody>
      </p:sp>
    </p:spTree>
    <p:extLst>
      <p:ext uri="{BB962C8B-B14F-4D97-AF65-F5344CB8AC3E}">
        <p14:creationId xmlns:p14="http://schemas.microsoft.com/office/powerpoint/2010/main" val="1505425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2487" y="0"/>
            <a:ext cx="8229600" cy="704403"/>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2" name="Content Placeholder 1"/>
          <p:cNvSpPr>
            <a:spLocks noGrp="1"/>
          </p:cNvSpPr>
          <p:nvPr>
            <p:ph idx="1"/>
          </p:nvPr>
        </p:nvSpPr>
        <p:spPr>
          <a:xfrm>
            <a:off x="75414" y="704404"/>
            <a:ext cx="9068585" cy="5177922"/>
          </a:xfrm>
        </p:spPr>
        <p:txBody>
          <a:bodyPr>
            <a:noAutofit/>
          </a:bodyPr>
          <a:lstStyle/>
          <a:p>
            <a:pPr>
              <a:lnSpc>
                <a:spcPct val="100000"/>
              </a:lnSpc>
            </a:pPr>
            <a:r>
              <a:rPr lang="en-US" sz="2200" dirty="0">
                <a:solidFill>
                  <a:schemeClr val="bg1"/>
                </a:solidFill>
              </a:rPr>
              <a:t>Defendant had </a:t>
            </a:r>
            <a:r>
              <a:rPr lang="en-US" sz="2200" dirty="0">
                <a:solidFill>
                  <a:srgbClr val="FFFF00"/>
                </a:solidFill>
              </a:rPr>
              <a:t>used in good faith a confusing Trade Name </a:t>
            </a:r>
            <a:r>
              <a:rPr lang="en-US" sz="2200" dirty="0">
                <a:solidFill>
                  <a:schemeClr val="bg1"/>
                </a:solidFill>
              </a:rPr>
              <a:t>in Canada before the date of the filing of the Plaintiff’s application for registration (s. 21)</a:t>
            </a:r>
            <a:r>
              <a:rPr lang="en-CA" sz="2200" dirty="0">
                <a:solidFill>
                  <a:schemeClr val="bg1"/>
                </a:solidFill>
              </a:rPr>
              <a:t> </a:t>
            </a:r>
          </a:p>
          <a:p>
            <a:pPr lvl="0">
              <a:lnSpc>
                <a:spcPct val="100000"/>
              </a:lnSpc>
            </a:pPr>
            <a:r>
              <a:rPr lang="en-US" sz="2200" dirty="0">
                <a:solidFill>
                  <a:schemeClr val="bg1"/>
                </a:solidFill>
              </a:rPr>
              <a:t>The Plaintiff’s mark should be cancelled because of </a:t>
            </a:r>
            <a:r>
              <a:rPr lang="en-US" sz="2200" dirty="0">
                <a:solidFill>
                  <a:srgbClr val="FFFF00"/>
                </a:solidFill>
              </a:rPr>
              <a:t>non-use</a:t>
            </a:r>
            <a:r>
              <a:rPr lang="en-CA" sz="2200" dirty="0">
                <a:solidFill>
                  <a:srgbClr val="FFFF00"/>
                </a:solidFill>
              </a:rPr>
              <a:t> </a:t>
            </a:r>
            <a:r>
              <a:rPr lang="en-CA" sz="2200" b="1" dirty="0">
                <a:solidFill>
                  <a:schemeClr val="bg1"/>
                </a:solidFill>
              </a:rPr>
              <a:t>(s</a:t>
            </a:r>
            <a:r>
              <a:rPr lang="en-CA" sz="2200" dirty="0">
                <a:solidFill>
                  <a:schemeClr val="bg1"/>
                </a:solidFill>
              </a:rPr>
              <a:t>ee S. 45)</a:t>
            </a:r>
          </a:p>
          <a:p>
            <a:pPr lvl="0">
              <a:lnSpc>
                <a:spcPct val="100000"/>
              </a:lnSpc>
            </a:pPr>
            <a:r>
              <a:rPr lang="en-US" sz="2200" dirty="0">
                <a:solidFill>
                  <a:schemeClr val="bg1"/>
                </a:solidFill>
              </a:rPr>
              <a:t>Certain </a:t>
            </a:r>
            <a:r>
              <a:rPr lang="en-US" sz="2200" dirty="0" err="1">
                <a:solidFill>
                  <a:srgbClr val="FFFF00"/>
                </a:solidFill>
              </a:rPr>
              <a:t>defences</a:t>
            </a:r>
            <a:r>
              <a:rPr lang="en-US" sz="2200" dirty="0">
                <a:solidFill>
                  <a:srgbClr val="FFFF00"/>
                </a:solidFill>
              </a:rPr>
              <a:t> contained in s. 20 </a:t>
            </a:r>
            <a:r>
              <a:rPr lang="en-US" sz="2200" dirty="0">
                <a:solidFill>
                  <a:schemeClr val="bg1"/>
                </a:solidFill>
              </a:rPr>
              <a:t>can be invoked where a TM owner alleges that the Defendant has infringed their TM by using a confusing mark.</a:t>
            </a:r>
            <a:r>
              <a:rPr lang="en-CA" sz="2200" dirty="0">
                <a:solidFill>
                  <a:schemeClr val="bg1"/>
                </a:solidFill>
              </a:rPr>
              <a:t> </a:t>
            </a:r>
          </a:p>
          <a:p>
            <a:pPr lvl="1">
              <a:lnSpc>
                <a:spcPct val="100000"/>
              </a:lnSpc>
              <a:buFont typeface="Courier New" panose="02070309020205020404" pitchFamily="49" charset="0"/>
              <a:buChar char="o"/>
            </a:pPr>
            <a:r>
              <a:rPr lang="en-CA" sz="2200" dirty="0">
                <a:solidFill>
                  <a:schemeClr val="bg1"/>
                </a:solidFill>
              </a:rPr>
              <a:t>I.e.: </a:t>
            </a:r>
            <a:r>
              <a:rPr lang="en-US" sz="2200" dirty="0">
                <a:solidFill>
                  <a:schemeClr val="bg1"/>
                </a:solidFill>
              </a:rPr>
              <a:t>(1.1) The registration of a trade-mark does not prevent a person from making, in a manner that is not likely to have the effect of depreciating the value of the goodwill attaching to the trade-mark,</a:t>
            </a:r>
            <a:endParaRPr lang="en-CA" sz="2200" dirty="0">
              <a:solidFill>
                <a:schemeClr val="bg1"/>
              </a:solidFill>
            </a:endParaRPr>
          </a:p>
          <a:p>
            <a:pPr lvl="2" indent="-342900">
              <a:lnSpc>
                <a:spcPct val="100000"/>
              </a:lnSpc>
              <a:buFont typeface="Wingdings" pitchFamily="2" charset="2"/>
              <a:buChar char="§"/>
            </a:pPr>
            <a:r>
              <a:rPr lang="en-US" sz="2200" dirty="0">
                <a:solidFill>
                  <a:schemeClr val="bg1"/>
                </a:solidFill>
              </a:rPr>
              <a:t>(</a:t>
            </a:r>
            <a:r>
              <a:rPr lang="en-US" sz="2200" i="1" dirty="0">
                <a:solidFill>
                  <a:schemeClr val="bg1"/>
                </a:solidFill>
              </a:rPr>
              <a:t>a</a:t>
            </a:r>
            <a:r>
              <a:rPr lang="en-US" sz="2200" dirty="0">
                <a:solidFill>
                  <a:schemeClr val="bg1"/>
                </a:solidFill>
              </a:rPr>
              <a:t>) any </a:t>
            </a:r>
            <a:r>
              <a:rPr lang="en-US" sz="2200" i="1" dirty="0">
                <a:solidFill>
                  <a:srgbClr val="FFFF00"/>
                </a:solidFill>
              </a:rPr>
              <a:t>bona fide</a:t>
            </a:r>
            <a:r>
              <a:rPr lang="en-US" sz="2200" dirty="0">
                <a:solidFill>
                  <a:srgbClr val="FFFF00"/>
                </a:solidFill>
              </a:rPr>
              <a:t> use </a:t>
            </a:r>
            <a:r>
              <a:rPr lang="en-US" sz="2200" dirty="0">
                <a:solidFill>
                  <a:schemeClr val="bg1"/>
                </a:solidFill>
              </a:rPr>
              <a:t>of his or her </a:t>
            </a:r>
            <a:r>
              <a:rPr lang="en-US" sz="2200" dirty="0">
                <a:solidFill>
                  <a:srgbClr val="FFFF00"/>
                </a:solidFill>
              </a:rPr>
              <a:t>personal name </a:t>
            </a:r>
            <a:r>
              <a:rPr lang="en-US" sz="2200" dirty="0">
                <a:solidFill>
                  <a:schemeClr val="bg1"/>
                </a:solidFill>
              </a:rPr>
              <a:t>as a trade-name; </a:t>
            </a:r>
            <a:r>
              <a:rPr lang="en-US" sz="2200" dirty="0">
                <a:solidFill>
                  <a:srgbClr val="FF0000"/>
                </a:solidFill>
              </a:rPr>
              <a:t>or</a:t>
            </a:r>
            <a:r>
              <a:rPr lang="en-CA" sz="2200" dirty="0">
                <a:solidFill>
                  <a:srgbClr val="FF0000"/>
                </a:solidFill>
              </a:rPr>
              <a:t> </a:t>
            </a:r>
            <a:r>
              <a:rPr lang="en-CA" sz="2200" dirty="0">
                <a:solidFill>
                  <a:schemeClr val="bg1"/>
                </a:solidFill>
              </a:rPr>
              <a:t>     </a:t>
            </a:r>
            <a:r>
              <a:rPr lang="en-US" sz="2200" dirty="0">
                <a:solidFill>
                  <a:schemeClr val="bg1"/>
                </a:solidFill>
              </a:rPr>
              <a:t>(</a:t>
            </a:r>
            <a:r>
              <a:rPr lang="en-US" sz="2200" i="1" dirty="0">
                <a:solidFill>
                  <a:schemeClr val="bg1"/>
                </a:solidFill>
              </a:rPr>
              <a:t>b</a:t>
            </a:r>
            <a:r>
              <a:rPr lang="en-US" sz="2200" dirty="0">
                <a:solidFill>
                  <a:schemeClr val="bg1"/>
                </a:solidFill>
              </a:rPr>
              <a:t>) any </a:t>
            </a:r>
            <a:r>
              <a:rPr lang="en-US" sz="2200" i="1" dirty="0">
                <a:solidFill>
                  <a:srgbClr val="FFFF00"/>
                </a:solidFill>
              </a:rPr>
              <a:t>bona fide</a:t>
            </a:r>
            <a:r>
              <a:rPr lang="en-US" sz="2200" dirty="0">
                <a:solidFill>
                  <a:srgbClr val="FFFF00"/>
                </a:solidFill>
              </a:rPr>
              <a:t> use</a:t>
            </a:r>
            <a:r>
              <a:rPr lang="en-US" sz="2200" dirty="0">
                <a:solidFill>
                  <a:schemeClr val="bg1"/>
                </a:solidFill>
              </a:rPr>
              <a:t>, other than as a trade-mark, of the </a:t>
            </a:r>
            <a:r>
              <a:rPr lang="en-US" sz="2200" dirty="0">
                <a:solidFill>
                  <a:srgbClr val="FFFF00"/>
                </a:solidFill>
              </a:rPr>
              <a:t>geographical name of </a:t>
            </a:r>
            <a:r>
              <a:rPr lang="en-US" sz="2200" dirty="0">
                <a:solidFill>
                  <a:schemeClr val="bg1"/>
                </a:solidFill>
              </a:rPr>
              <a:t>his or her </a:t>
            </a:r>
            <a:r>
              <a:rPr lang="en-US" sz="2200" dirty="0">
                <a:solidFill>
                  <a:srgbClr val="FFFF00"/>
                </a:solidFill>
              </a:rPr>
              <a:t>place of business </a:t>
            </a:r>
            <a:r>
              <a:rPr lang="en-US" sz="2200" dirty="0">
                <a:solidFill>
                  <a:schemeClr val="bg1"/>
                </a:solidFill>
              </a:rPr>
              <a:t>or of any accurate description of the character or quality of his or her goods or services.</a:t>
            </a:r>
          </a:p>
        </p:txBody>
      </p:sp>
      <p:sp>
        <p:nvSpPr>
          <p:cNvPr id="4" name="Slide Number Placeholder 3"/>
          <p:cNvSpPr>
            <a:spLocks noGrp="1"/>
          </p:cNvSpPr>
          <p:nvPr>
            <p:ph type="sldNum" sz="quarter" idx="12"/>
          </p:nvPr>
        </p:nvSpPr>
        <p:spPr/>
        <p:txBody>
          <a:bodyPr/>
          <a:lstStyle/>
          <a:p>
            <a:fld id="{600857A6-B069-5747-8C2C-4237D03FF20B}" type="slidenum">
              <a:rPr lang="en-US" smtClean="0"/>
              <a:t>146</a:t>
            </a:fld>
            <a:endParaRPr lang="en-US"/>
          </a:p>
        </p:txBody>
      </p:sp>
    </p:spTree>
    <p:extLst>
      <p:ext uri="{BB962C8B-B14F-4D97-AF65-F5344CB8AC3E}">
        <p14:creationId xmlns:p14="http://schemas.microsoft.com/office/powerpoint/2010/main" val="201081234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4633"/>
            <a:ext cx="8229600" cy="923330"/>
          </a:xfrm>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rPr>
              <a:t>Remedies</a:t>
            </a:r>
            <a:endParaRPr lang="en-US" b="1" dirty="0">
              <a:solidFill>
                <a:srgbClr val="FFFF00"/>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147</a:t>
            </a:fld>
            <a:endParaRPr lang="en-US"/>
          </a:p>
        </p:txBody>
      </p:sp>
      <p:pic>
        <p:nvPicPr>
          <p:cNvPr id="5" name="Content Placeholder 4"/>
          <p:cNvPicPr>
            <a:picLocks noGrp="1"/>
          </p:cNvPicPr>
          <p:nvPr>
            <p:ph idx="1"/>
          </p:nvPr>
        </p:nvPicPr>
        <p:blipFill rotWithShape="1">
          <a:blip r:embed="rId3">
            <a:extLst>
              <a:ext uri="{28A0092B-C50C-407E-A947-70E740481C1C}">
                <a14:useLocalDpi xmlns:a14="http://schemas.microsoft.com/office/drawing/2010/main" val="0"/>
              </a:ext>
            </a:extLst>
          </a:blip>
          <a:srcRect l="-144" t="1" r="-502" b="920"/>
          <a:stretch/>
        </p:blipFill>
        <p:spPr bwMode="auto">
          <a:xfrm>
            <a:off x="1748971" y="1213850"/>
            <a:ext cx="4833258" cy="3617500"/>
          </a:xfrm>
          <a:prstGeom prst="rect">
            <a:avLst/>
          </a:prstGeom>
          <a:noFill/>
          <a:ln>
            <a:noFill/>
          </a:ln>
        </p:spPr>
      </p:pic>
      <p:sp>
        <p:nvSpPr>
          <p:cNvPr id="3" name="TextBox 2">
            <a:extLst>
              <a:ext uri="{FF2B5EF4-FFF2-40B4-BE49-F238E27FC236}">
                <a16:creationId xmlns:a16="http://schemas.microsoft.com/office/drawing/2014/main" id="{9220ECBE-4A3A-DE40-84F3-CDB3B9917BAC}"/>
              </a:ext>
            </a:extLst>
          </p:cNvPr>
          <p:cNvSpPr txBox="1"/>
          <p:nvPr/>
        </p:nvSpPr>
        <p:spPr>
          <a:xfrm>
            <a:off x="457200" y="5182485"/>
            <a:ext cx="7674280" cy="923330"/>
          </a:xfrm>
          <a:prstGeom prst="rect">
            <a:avLst/>
          </a:prstGeom>
          <a:noFill/>
        </p:spPr>
        <p:txBody>
          <a:bodyPr wrap="none" rtlCol="0">
            <a:spAutoFit/>
          </a:bodyPr>
          <a:lstStyle/>
          <a:p>
            <a:pPr marL="342900" indent="-342900">
              <a:buAutoNum type="arabicPeriod"/>
            </a:pPr>
            <a:r>
              <a:rPr lang="en-CA" dirty="0">
                <a:solidFill>
                  <a:schemeClr val="bg1"/>
                </a:solidFill>
              </a:rPr>
              <a:t>Assume Trader Joe’s TM is registered in Canada – as of 2011. </a:t>
            </a:r>
          </a:p>
          <a:p>
            <a:pPr marL="342900" indent="-342900">
              <a:buAutoNum type="arabicPeriod"/>
            </a:pPr>
            <a:r>
              <a:rPr lang="en-CA" dirty="0">
                <a:solidFill>
                  <a:schemeClr val="bg1"/>
                </a:solidFill>
              </a:rPr>
              <a:t>Is Pirate Joe’s infringing Trader Joe’s registered TM? s. 19, 20, 22…  </a:t>
            </a:r>
          </a:p>
          <a:p>
            <a:endParaRPr lang="en-US" dirty="0"/>
          </a:p>
        </p:txBody>
      </p:sp>
    </p:spTree>
    <p:extLst>
      <p:ext uri="{BB962C8B-B14F-4D97-AF65-F5344CB8AC3E}">
        <p14:creationId xmlns:p14="http://schemas.microsoft.com/office/powerpoint/2010/main" val="22291688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Remedies </a:t>
            </a:r>
            <a:r>
              <a:rPr lang="en-US" dirty="0">
                <a:solidFill>
                  <a:srgbClr val="FF0000"/>
                </a:solidFill>
              </a:rPr>
              <a:t>–</a:t>
            </a:r>
            <a:r>
              <a:rPr lang="en-US" dirty="0">
                <a:solidFill>
                  <a:schemeClr val="bg1"/>
                </a:solidFill>
              </a:rPr>
              <a:t> Q</a:t>
            </a:r>
            <a:r>
              <a:rPr lang="en-US" dirty="0">
                <a:solidFill>
                  <a:srgbClr val="FF0000"/>
                </a:solidFill>
              </a:rPr>
              <a:t>&amp;</a:t>
            </a:r>
            <a:r>
              <a:rPr lang="en-US" dirty="0">
                <a:solidFill>
                  <a:schemeClr val="bg1"/>
                </a:solidFill>
              </a:rPr>
              <a:t>A</a:t>
            </a:r>
            <a:r>
              <a:rPr lang="en-US" b="1" dirty="0">
                <a:solidFill>
                  <a:srgbClr val="FFFF00"/>
                </a:solidFill>
              </a:rPr>
              <a:t> 	</a:t>
            </a:r>
          </a:p>
        </p:txBody>
      </p:sp>
      <p:sp>
        <p:nvSpPr>
          <p:cNvPr id="2" name="Content Placeholder 1"/>
          <p:cNvSpPr>
            <a:spLocks noGrp="1"/>
          </p:cNvSpPr>
          <p:nvPr>
            <p:ph idx="1"/>
          </p:nvPr>
        </p:nvSpPr>
        <p:spPr/>
        <p:txBody>
          <a:bodyPr>
            <a:normAutofit/>
          </a:bodyPr>
          <a:lstStyle/>
          <a:p>
            <a:pPr marL="57150" indent="0">
              <a:lnSpc>
                <a:spcPct val="100000"/>
              </a:lnSpc>
              <a:buNone/>
            </a:pPr>
            <a:r>
              <a:rPr lang="en-CA" sz="2800" dirty="0">
                <a:solidFill>
                  <a:schemeClr val="bg1"/>
                </a:solidFill>
              </a:rPr>
              <a:t>1.  Do you think the provisions in the TMA provide sufficient protection against infringement for TM owners</a:t>
            </a:r>
            <a:r>
              <a:rPr lang="en-CA" sz="2800" dirty="0">
                <a:solidFill>
                  <a:srgbClr val="FF0000"/>
                </a:solidFill>
              </a:rPr>
              <a:t>? </a:t>
            </a:r>
            <a:r>
              <a:rPr lang="en-CA" sz="2800" dirty="0">
                <a:solidFill>
                  <a:schemeClr val="bg1"/>
                </a:solidFill>
              </a:rPr>
              <a:t> </a:t>
            </a:r>
          </a:p>
          <a:p>
            <a:pPr marL="57150" indent="0">
              <a:lnSpc>
                <a:spcPct val="100000"/>
              </a:lnSpc>
              <a:buNone/>
            </a:pPr>
            <a:r>
              <a:rPr lang="en-CA" sz="2800" dirty="0">
                <a:solidFill>
                  <a:schemeClr val="bg1"/>
                </a:solidFill>
              </a:rPr>
              <a:t>2. Do you think the provisions in the TMA overprotect TM owners</a:t>
            </a:r>
            <a:r>
              <a:rPr lang="en-CA" sz="2800" dirty="0">
                <a:solidFill>
                  <a:srgbClr val="FF0000"/>
                </a:solidFill>
              </a:rPr>
              <a:t>?</a:t>
            </a:r>
            <a:r>
              <a:rPr lang="en-CA" sz="2800" dirty="0">
                <a:solidFill>
                  <a:schemeClr val="bg1"/>
                </a:solidFill>
              </a:rPr>
              <a:t> </a:t>
            </a:r>
          </a:p>
          <a:p>
            <a:pPr lvl="0">
              <a:lnSpc>
                <a:spcPct val="100000"/>
              </a:lnSpc>
            </a:pPr>
            <a:r>
              <a:rPr lang="en-CA" sz="2800" dirty="0">
                <a:solidFill>
                  <a:schemeClr val="bg1"/>
                </a:solidFill>
              </a:rPr>
              <a:t>In answering these questions please think of specific legislative reforms that in your view would make the degree of protection available to TM owners more appropriate. </a:t>
            </a:r>
          </a:p>
        </p:txBody>
      </p:sp>
      <p:sp>
        <p:nvSpPr>
          <p:cNvPr id="4" name="Slide Number Placeholder 3"/>
          <p:cNvSpPr>
            <a:spLocks noGrp="1"/>
          </p:cNvSpPr>
          <p:nvPr>
            <p:ph type="sldNum" sz="quarter" idx="12"/>
          </p:nvPr>
        </p:nvSpPr>
        <p:spPr/>
        <p:txBody>
          <a:bodyPr/>
          <a:lstStyle/>
          <a:p>
            <a:fld id="{600857A6-B069-5747-8C2C-4237D03FF20B}" type="slidenum">
              <a:rPr lang="en-US" smtClean="0"/>
              <a:t>148</a:t>
            </a:fld>
            <a:endParaRPr lang="en-US"/>
          </a:p>
        </p:txBody>
      </p:sp>
    </p:spTree>
    <p:extLst>
      <p:ext uri="{BB962C8B-B14F-4D97-AF65-F5344CB8AC3E}">
        <p14:creationId xmlns:p14="http://schemas.microsoft.com/office/powerpoint/2010/main" val="153840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016399"/>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Coming Soon</a:t>
            </a:r>
          </a:p>
        </p:txBody>
      </p:sp>
      <p:pic>
        <p:nvPicPr>
          <p:cNvPr id="5" name="Picture 4" descr="A screenshot of a social media post&#10;&#10;Description automatically generated">
            <a:extLst>
              <a:ext uri="{FF2B5EF4-FFF2-40B4-BE49-F238E27FC236}">
                <a16:creationId xmlns:a16="http://schemas.microsoft.com/office/drawing/2014/main" id="{51015226-24A6-774E-8E25-D59F71ADBA5B}"/>
              </a:ext>
            </a:extLst>
          </p:cNvPr>
          <p:cNvPicPr>
            <a:picLocks noChangeAspect="1"/>
          </p:cNvPicPr>
          <p:nvPr/>
        </p:nvPicPr>
        <p:blipFill>
          <a:blip r:embed="rId2"/>
          <a:stretch>
            <a:fillRect/>
          </a:stretch>
        </p:blipFill>
        <p:spPr>
          <a:xfrm>
            <a:off x="3318948" y="2268187"/>
            <a:ext cx="2506104" cy="3443845"/>
          </a:xfrm>
          <a:prstGeom prst="rect">
            <a:avLst/>
          </a:prstGeom>
        </p:spPr>
      </p:pic>
      <p:sp>
        <p:nvSpPr>
          <p:cNvPr id="6" name="TextBox 5">
            <a:extLst>
              <a:ext uri="{FF2B5EF4-FFF2-40B4-BE49-F238E27FC236}">
                <a16:creationId xmlns:a16="http://schemas.microsoft.com/office/drawing/2014/main" id="{163408E7-512A-8346-9D41-A1D072F4511F}"/>
              </a:ext>
            </a:extLst>
          </p:cNvPr>
          <p:cNvSpPr txBox="1"/>
          <p:nvPr/>
        </p:nvSpPr>
        <p:spPr>
          <a:xfrm>
            <a:off x="3610037" y="1436915"/>
            <a:ext cx="1923925" cy="707886"/>
          </a:xfrm>
          <a:prstGeom prst="rect">
            <a:avLst/>
          </a:prstGeom>
          <a:noFill/>
        </p:spPr>
        <p:txBody>
          <a:bodyPr wrap="none" rtlCol="0">
            <a:spAutoFit/>
          </a:bodyPr>
          <a:lstStyle/>
          <a:p>
            <a:r>
              <a:rPr lang="en-US" sz="4000" dirty="0">
                <a:solidFill>
                  <a:srgbClr val="FFFF00"/>
                </a:solidFill>
              </a:rPr>
              <a:t>Patents</a:t>
            </a:r>
          </a:p>
        </p:txBody>
      </p:sp>
    </p:spTree>
    <p:extLst>
      <p:ext uri="{BB962C8B-B14F-4D97-AF65-F5344CB8AC3E}">
        <p14:creationId xmlns:p14="http://schemas.microsoft.com/office/powerpoint/2010/main" val="2079803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728768"/>
            <a:ext cx="8229600" cy="4185144"/>
          </a:xfrm>
        </p:spPr>
        <p:txBody>
          <a:bodyPr/>
          <a:lstStyle/>
          <a:p>
            <a:pPr marL="0" indent="0" algn="ctr">
              <a:buNone/>
            </a:pPr>
            <a:r>
              <a:rPr lang="en-US" sz="9600" dirty="0">
                <a:solidFill>
                  <a:schemeClr val="bg1"/>
                </a:solidFill>
                <a:latin typeface="American Typewriter"/>
                <a:cs typeface="American Typewriter"/>
              </a:rPr>
              <a:t>News of </a:t>
            </a:r>
          </a:p>
          <a:p>
            <a:pPr marL="0" indent="0" algn="ctr">
              <a:buNone/>
            </a:pPr>
            <a:r>
              <a:rPr lang="en-US" sz="9600" dirty="0">
                <a:solidFill>
                  <a:schemeClr val="bg1"/>
                </a:solidFill>
                <a:latin typeface="American Typewriter"/>
                <a:cs typeface="American Typewriter"/>
              </a:rPr>
              <a:t>the Week </a:t>
            </a:r>
            <a:endParaRPr lang="en-US" sz="9600" dirty="0">
              <a:solidFill>
                <a:srgbClr val="FF0000"/>
              </a:solidFill>
              <a:latin typeface="American Typewriter"/>
              <a:cs typeface="American Typewriter"/>
            </a:endParaRPr>
          </a:p>
          <a:p>
            <a:endParaRPr lang="en-US" dirty="0"/>
          </a:p>
        </p:txBody>
      </p:sp>
    </p:spTree>
    <p:extLst>
      <p:ext uri="{BB962C8B-B14F-4D97-AF65-F5344CB8AC3E}">
        <p14:creationId xmlns:p14="http://schemas.microsoft.com/office/powerpoint/2010/main" val="17553383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9586563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347895660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87507"/>
            <a:ext cx="8229600" cy="4431723"/>
          </a:xfrm>
        </p:spPr>
        <p:txBody>
          <a:bodyPr>
            <a:normAutofit fontScale="925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UNTIL NEXT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TIME</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189008943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292721666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8020041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145951828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8121493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10789044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11618164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2175314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6100C14E-9A26-364F-8162-A206E4649BC5}"/>
              </a:ext>
            </a:extLst>
          </p:cNvPr>
          <p:cNvPicPr>
            <a:picLocks noChangeAspect="1"/>
          </p:cNvPicPr>
          <p:nvPr/>
        </p:nvPicPr>
        <p:blipFill>
          <a:blip r:embed="rId2"/>
          <a:stretch>
            <a:fillRect/>
          </a:stretch>
        </p:blipFill>
        <p:spPr>
          <a:xfrm>
            <a:off x="2265254" y="178676"/>
            <a:ext cx="4613492" cy="5686097"/>
          </a:xfrm>
          <a:prstGeom prst="rect">
            <a:avLst/>
          </a:prstGeom>
        </p:spPr>
      </p:pic>
    </p:spTree>
    <p:extLst>
      <p:ext uri="{BB962C8B-B14F-4D97-AF65-F5344CB8AC3E}">
        <p14:creationId xmlns:p14="http://schemas.microsoft.com/office/powerpoint/2010/main" val="81773181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5CDBEB-FB76-754E-A7B1-D8984603F878}"/>
              </a:ext>
            </a:extLst>
          </p:cNvPr>
          <p:cNvPicPr>
            <a:picLocks noChangeAspect="1"/>
          </p:cNvPicPr>
          <p:nvPr/>
        </p:nvPicPr>
        <p:blipFill>
          <a:blip r:embed="rId2"/>
          <a:stretch>
            <a:fillRect/>
          </a:stretch>
        </p:blipFill>
        <p:spPr>
          <a:xfrm>
            <a:off x="1397000" y="1396754"/>
            <a:ext cx="6350000" cy="4254500"/>
          </a:xfrm>
          <a:prstGeom prst="rect">
            <a:avLst/>
          </a:prstGeom>
        </p:spPr>
      </p:pic>
      <p:sp>
        <p:nvSpPr>
          <p:cNvPr id="2" name="Title 1">
            <a:extLst>
              <a:ext uri="{FF2B5EF4-FFF2-40B4-BE49-F238E27FC236}">
                <a16:creationId xmlns:a16="http://schemas.microsoft.com/office/drawing/2014/main" id="{70E3E48F-C458-A043-B7E5-F9724D2F4567}"/>
              </a:ext>
            </a:extLst>
          </p:cNvPr>
          <p:cNvSpPr>
            <a:spLocks noGrp="1"/>
          </p:cNvSpPr>
          <p:nvPr>
            <p:ph type="title"/>
          </p:nvPr>
        </p:nvSpPr>
        <p:spPr>
          <a:xfrm>
            <a:off x="457200" y="191430"/>
            <a:ext cx="8229600" cy="825313"/>
          </a:xfrm>
        </p:spPr>
        <p:txBody>
          <a:bodyPr/>
          <a:lstStyle/>
          <a:p>
            <a:pPr algn="ctr"/>
            <a:r>
              <a:rPr lang="en-US" dirty="0">
                <a:solidFill>
                  <a:srgbClr val="FFFF00"/>
                </a:solidFill>
              </a:rPr>
              <a:t>Take a Break</a:t>
            </a:r>
          </a:p>
        </p:txBody>
      </p:sp>
    </p:spTree>
    <p:extLst>
      <p:ext uri="{BB962C8B-B14F-4D97-AF65-F5344CB8AC3E}">
        <p14:creationId xmlns:p14="http://schemas.microsoft.com/office/powerpoint/2010/main" val="38110424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326593"/>
            <a:ext cx="8990077" cy="1016000"/>
          </a:xfrm>
        </p:spPr>
        <p:txBody>
          <a:bodyPr/>
          <a:lstStyle/>
          <a:p>
            <a:pPr algn="ctr"/>
            <a:r>
              <a:rPr lang="en-US" dirty="0"/>
              <a:t> </a:t>
            </a:r>
            <a:r>
              <a:rPr lang="en-US" b="1" dirty="0">
                <a:solidFill>
                  <a:srgbClr val="FFFF00"/>
                </a:solidFill>
                <a:latin typeface="+mn-lt"/>
              </a:rPr>
              <a:t>A MATTER OF PERSPECTIVE</a:t>
            </a:r>
          </a:p>
        </p:txBody>
      </p:sp>
      <p:pic>
        <p:nvPicPr>
          <p:cNvPr id="4" name="Content Placeholder 3" descr="691px-M&amp;M's_Plain.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41" r="-745" b="3814"/>
          <a:stretch/>
        </p:blipFill>
        <p:spPr>
          <a:xfrm>
            <a:off x="5467077" y="2234088"/>
            <a:ext cx="3676923" cy="3017934"/>
          </a:xfrm>
        </p:spPr>
      </p:pic>
      <p:pic>
        <p:nvPicPr>
          <p:cNvPr id="5" name="Content Placeholder 3" descr="800px-Smarties-UK-Candies.jpg"/>
          <p:cNvPicPr>
            <a:picLocks noChangeAspect="1"/>
          </p:cNvPicPr>
          <p:nvPr/>
        </p:nvPicPr>
        <p:blipFill rotWithShape="1">
          <a:blip r:embed="rId3">
            <a:extLst>
              <a:ext uri="{28A0092B-C50C-407E-A947-70E740481C1C}">
                <a14:useLocalDpi xmlns:a14="http://schemas.microsoft.com/office/drawing/2010/main" val="0"/>
              </a:ext>
            </a:extLst>
          </a:blip>
          <a:srcRect t="314" b="712"/>
          <a:stretch/>
        </p:blipFill>
        <p:spPr>
          <a:xfrm>
            <a:off x="0" y="2925334"/>
            <a:ext cx="5467078" cy="2326688"/>
          </a:xfrm>
          <a:prstGeom prst="rect">
            <a:avLst/>
          </a:prstGeom>
        </p:spPr>
      </p:pic>
    </p:spTree>
    <p:extLst>
      <p:ext uri="{BB962C8B-B14F-4D97-AF65-F5344CB8AC3E}">
        <p14:creationId xmlns:p14="http://schemas.microsoft.com/office/powerpoint/2010/main" val="387323847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468"/>
            <a:ext cx="8229600" cy="1227125"/>
          </a:xfrm>
        </p:spPr>
        <p:txBody>
          <a:bodyPr>
            <a:noAutofit/>
          </a:bodyP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Conclusion</a:t>
            </a:r>
          </a:p>
        </p:txBody>
      </p:sp>
      <p:pic>
        <p:nvPicPr>
          <p:cNvPr id="4" name="Content Placeholder 3" descr="Thank-you-word-cloud.jpg">
            <a:extLst>
              <a:ext uri="{FF2B5EF4-FFF2-40B4-BE49-F238E27FC236}">
                <a16:creationId xmlns:a16="http://schemas.microsoft.com/office/drawing/2014/main" id="{AA4C595C-307A-F344-A4B9-6084255B67A7}"/>
              </a:ext>
            </a:extLst>
          </p:cNvPr>
          <p:cNvPicPr>
            <a:picLocks noGrp="1" noChangeAspect="1"/>
          </p:cNvPicPr>
          <p:nvPr>
            <p:ph sz="quarter" idx="10"/>
          </p:nvPr>
        </p:nvPicPr>
        <p:blipFill rotWithShape="1">
          <a:blip r:embed="rId2" cstate="email">
            <a:extLst>
              <a:ext uri="{28A0092B-C50C-407E-A947-70E740481C1C}">
                <a14:useLocalDpi xmlns:a14="http://schemas.microsoft.com/office/drawing/2010/main"/>
              </a:ext>
            </a:extLst>
          </a:blip>
          <a:srcRect b="-211"/>
          <a:stretch/>
        </p:blipFill>
        <p:spPr>
          <a:xfrm>
            <a:off x="621259" y="1473200"/>
            <a:ext cx="8220570" cy="4391025"/>
          </a:xfrm>
        </p:spPr>
      </p:pic>
    </p:spTree>
    <p:extLst>
      <p:ext uri="{BB962C8B-B14F-4D97-AF65-F5344CB8AC3E}">
        <p14:creationId xmlns:p14="http://schemas.microsoft.com/office/powerpoint/2010/main" val="36726288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987507"/>
            <a:ext cx="8229600" cy="4431723"/>
          </a:xfrm>
        </p:spPr>
        <p:txBody>
          <a:bodyPr>
            <a:normAutofit fontScale="92500" lnSpcReduction="10000"/>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UNTIL NEXT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0400" dirty="0">
                <a:solidFill>
                  <a:srgbClr val="FFFF00"/>
                </a:solidFill>
                <a:latin typeface="Apple Chancery" charset="0"/>
                <a:ea typeface="Apple Chancery" charset="0"/>
                <a:cs typeface="Apple Chancery" charset="0"/>
              </a:rPr>
              <a:t>TIME</a:t>
            </a:r>
            <a:r>
              <a:rPr lang="en-US" sz="10400" dirty="0">
                <a:solidFill>
                  <a:srgbClr val="FF0000"/>
                </a:solidFill>
                <a:latin typeface="Apple Chancery" charset="0"/>
                <a:ea typeface="Apple Chancery" charset="0"/>
                <a:cs typeface="Apple Chancery" charset="0"/>
              </a:rPr>
              <a:t>!</a:t>
            </a:r>
          </a:p>
        </p:txBody>
      </p:sp>
    </p:spTree>
    <p:extLst>
      <p:ext uri="{BB962C8B-B14F-4D97-AF65-F5344CB8AC3E}">
        <p14:creationId xmlns:p14="http://schemas.microsoft.com/office/powerpoint/2010/main" val="21100411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pPr algn="ctr"/>
            <a:r>
              <a:rPr lang="en-US" sz="4800" b="1" dirty="0">
                <a:solidFill>
                  <a:srgbClr val="FFFF00"/>
                </a:solidFill>
                <a:latin typeface="+mn-lt"/>
                <a:cs typeface="Times New Roman"/>
              </a:rPr>
              <a:t>  </a:t>
            </a:r>
            <a:r>
              <a:rPr lang="en-US" b="1" dirty="0">
                <a:solidFill>
                  <a:srgbClr val="FFFF00"/>
                </a:solidFill>
                <a:latin typeface="+mn-lt"/>
                <a:cs typeface="Times New Roman"/>
              </a:rPr>
              <a:t>Always include a cat picture</a:t>
            </a: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a:solidFill>
                  <a:schemeClr val="bg1"/>
                </a:solidFill>
                <a:latin typeface="+mn-lt"/>
                <a:cs typeface="Times New Roman"/>
              </a:rPr>
              <a:t>          </a:t>
            </a:r>
            <a:endParaRPr lang="en-US" sz="3200" dirty="0">
              <a:solidFill>
                <a:schemeClr val="bg1"/>
              </a:solidFill>
              <a:latin typeface="+mn-lt"/>
              <a:cs typeface="Times New Roman"/>
            </a:endParaRPr>
          </a:p>
          <a:p>
            <a:pPr marL="0" indent="0">
              <a:buNone/>
            </a:pPr>
            <a:r>
              <a:rPr lang="en-US" dirty="0"/>
              <a:t> </a:t>
            </a:r>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08274440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CD4E67-81EB-DA46-A659-3E51151D4C79}"/>
              </a:ext>
            </a:extLst>
          </p:cNvPr>
          <p:cNvSpPr>
            <a:spLocks noGrp="1"/>
          </p:cNvSpPr>
          <p:nvPr>
            <p:ph sz="quarter" idx="10"/>
          </p:nvPr>
        </p:nvSpPr>
        <p:spPr>
          <a:xfrm>
            <a:off x="457200" y="2201332"/>
            <a:ext cx="8229600" cy="3524801"/>
          </a:xfrm>
        </p:spPr>
        <p:txBody>
          <a:bodyPr/>
          <a:lstStyle/>
          <a:p>
            <a:pPr marL="0" indent="0" algn="ctr" fontAlgn="base">
              <a:buNone/>
            </a:pPr>
            <a:r>
              <a:rPr lang="en-CA" i="1" dirty="0">
                <a:solidFill>
                  <a:schemeClr val="bg1"/>
                </a:solidFill>
              </a:rPr>
              <a:t>In learning you will teach</a:t>
            </a:r>
          </a:p>
          <a:p>
            <a:pPr marL="0" indent="0" algn="ctr" fontAlgn="base">
              <a:buNone/>
            </a:pPr>
            <a:r>
              <a:rPr lang="en-CA" i="1" dirty="0">
                <a:solidFill>
                  <a:schemeClr val="bg1"/>
                </a:solidFill>
              </a:rPr>
              <a:t>And in teaching you will learn</a:t>
            </a:r>
          </a:p>
          <a:p>
            <a:pPr marL="0" indent="0" algn="ctr">
              <a:buNone/>
            </a:pPr>
            <a:endParaRPr lang="en-US" dirty="0"/>
          </a:p>
          <a:p>
            <a:pPr marL="0" indent="0" algn="ctr">
              <a:buNone/>
            </a:pPr>
            <a:r>
              <a:rPr lang="en-CA" dirty="0">
                <a:solidFill>
                  <a:schemeClr val="bg1">
                    <a:lumMod val="65000"/>
                  </a:schemeClr>
                </a:solidFill>
              </a:rPr>
              <a:t>Phil Collins' </a:t>
            </a:r>
            <a:r>
              <a:rPr lang="en-CA" i="1" dirty="0">
                <a:solidFill>
                  <a:schemeClr val="bg1">
                    <a:lumMod val="65000"/>
                  </a:schemeClr>
                </a:solidFill>
              </a:rPr>
              <a:t>Son of Man  </a:t>
            </a:r>
            <a:r>
              <a:rPr lang="en-CA" dirty="0">
                <a:solidFill>
                  <a:schemeClr val="bg1">
                    <a:lumMod val="65000"/>
                  </a:schemeClr>
                </a:solidFill>
              </a:rPr>
              <a:t>(1999)</a:t>
            </a:r>
            <a:endParaRPr lang="en-US" dirty="0">
              <a:solidFill>
                <a:schemeClr val="bg1">
                  <a:lumMod val="65000"/>
                </a:schemeClr>
              </a:solidFill>
            </a:endParaRPr>
          </a:p>
        </p:txBody>
      </p:sp>
    </p:spTree>
    <p:extLst>
      <p:ext uri="{BB962C8B-B14F-4D97-AF65-F5344CB8AC3E}">
        <p14:creationId xmlns:p14="http://schemas.microsoft.com/office/powerpoint/2010/main" val="75546394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6078"/>
            <a:ext cx="8229600" cy="1016000"/>
          </a:xfrm>
        </p:spPr>
        <p:txBody>
          <a:bodyPr>
            <a:normAutofit/>
          </a:bodyPr>
          <a:lstStyle/>
          <a:p>
            <a:pPr algn="ctr"/>
            <a:r>
              <a:rPr lang="en-US" sz="5400" b="1" dirty="0">
                <a:solidFill>
                  <a:srgbClr val="FFFFFF"/>
                </a:solidFill>
                <a:latin typeface="Arial"/>
                <a:cs typeface="Arial"/>
              </a:rPr>
              <a:t> </a:t>
            </a:r>
            <a:r>
              <a:rPr lang="en-US" b="1" dirty="0">
                <a:solidFill>
                  <a:srgbClr val="FFFF00"/>
                </a:solidFill>
                <a:latin typeface="+mn-lt"/>
                <a:cs typeface="Arial"/>
              </a:rPr>
              <a:t>Our Academic Partners</a:t>
            </a:r>
            <a:r>
              <a:rPr lang="en-US" b="1" dirty="0">
                <a:solidFill>
                  <a:srgbClr val="FFFF00"/>
                </a:solidFill>
                <a:latin typeface="Arial"/>
                <a:cs typeface="Arial"/>
              </a:rPr>
              <a:t> </a:t>
            </a:r>
          </a:p>
        </p:txBody>
      </p:sp>
      <p:pic>
        <p:nvPicPr>
          <p:cNvPr id="10" name="Picture 9"/>
          <p:cNvPicPr>
            <a:picLocks noChangeAspect="1"/>
          </p:cNvPicPr>
          <p:nvPr/>
        </p:nvPicPr>
        <p:blipFill>
          <a:blip r:embed="rId2"/>
          <a:stretch>
            <a:fillRect/>
          </a:stretch>
        </p:blipFill>
        <p:spPr>
          <a:xfrm>
            <a:off x="446536" y="2526632"/>
            <a:ext cx="8210484" cy="1225445"/>
          </a:xfrm>
          <a:prstGeom prst="rect">
            <a:avLst/>
          </a:prstGeom>
        </p:spPr>
      </p:pic>
    </p:spTree>
    <p:extLst>
      <p:ext uri="{BB962C8B-B14F-4D97-AF65-F5344CB8AC3E}">
        <p14:creationId xmlns:p14="http://schemas.microsoft.com/office/powerpoint/2010/main" val="3270555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5703EC2E-FC21-D244-B902-5C4D070FC9B8}"/>
              </a:ext>
            </a:extLst>
          </p:cNvPr>
          <p:cNvPicPr>
            <a:picLocks noChangeAspect="1"/>
          </p:cNvPicPr>
          <p:nvPr/>
        </p:nvPicPr>
        <p:blipFill>
          <a:blip r:embed="rId2"/>
          <a:stretch>
            <a:fillRect/>
          </a:stretch>
        </p:blipFill>
        <p:spPr>
          <a:xfrm>
            <a:off x="2791512" y="202774"/>
            <a:ext cx="3560976" cy="5672509"/>
          </a:xfrm>
          <a:prstGeom prst="rect">
            <a:avLst/>
          </a:prstGeom>
        </p:spPr>
      </p:pic>
    </p:spTree>
    <p:extLst>
      <p:ext uri="{BB962C8B-B14F-4D97-AF65-F5344CB8AC3E}">
        <p14:creationId xmlns:p14="http://schemas.microsoft.com/office/powerpoint/2010/main" val="15009541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409B963E-080F-2F4A-A357-20827A0DE705}"/>
              </a:ext>
            </a:extLst>
          </p:cNvPr>
          <p:cNvPicPr>
            <a:picLocks noChangeAspect="1"/>
          </p:cNvPicPr>
          <p:nvPr/>
        </p:nvPicPr>
        <p:blipFill>
          <a:blip r:embed="rId2"/>
          <a:stretch>
            <a:fillRect/>
          </a:stretch>
        </p:blipFill>
        <p:spPr>
          <a:xfrm>
            <a:off x="1552855" y="84083"/>
            <a:ext cx="6038289" cy="5701706"/>
          </a:xfrm>
          <a:prstGeom prst="rect">
            <a:avLst/>
          </a:prstGeom>
        </p:spPr>
      </p:pic>
    </p:spTree>
    <p:extLst>
      <p:ext uri="{BB962C8B-B14F-4D97-AF65-F5344CB8AC3E}">
        <p14:creationId xmlns:p14="http://schemas.microsoft.com/office/powerpoint/2010/main" val="37328264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81409DEE-9EFD-374E-9CE4-AC16A7AAB5CA}"/>
              </a:ext>
            </a:extLst>
          </p:cNvPr>
          <p:cNvPicPr>
            <a:picLocks noChangeAspect="1"/>
          </p:cNvPicPr>
          <p:nvPr/>
        </p:nvPicPr>
        <p:blipFill>
          <a:blip r:embed="rId2"/>
          <a:stretch>
            <a:fillRect/>
          </a:stretch>
        </p:blipFill>
        <p:spPr>
          <a:xfrm>
            <a:off x="2952291" y="136634"/>
            <a:ext cx="3239417" cy="5717628"/>
          </a:xfrm>
          <a:prstGeom prst="rect">
            <a:avLst/>
          </a:prstGeom>
        </p:spPr>
      </p:pic>
    </p:spTree>
    <p:extLst>
      <p:ext uri="{BB962C8B-B14F-4D97-AF65-F5344CB8AC3E}">
        <p14:creationId xmlns:p14="http://schemas.microsoft.com/office/powerpoint/2010/main" val="2066089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28CC-7668-134F-A957-3DF5A811BF90}"/>
              </a:ext>
            </a:extLst>
          </p:cNvPr>
          <p:cNvSpPr>
            <a:spLocks noGrp="1"/>
          </p:cNvSpPr>
          <p:nvPr>
            <p:ph type="title"/>
          </p:nvPr>
        </p:nvSpPr>
        <p:spPr/>
        <p:txBody>
          <a:bodyPr/>
          <a:lstStyle/>
          <a:p>
            <a:pPr algn="ctr"/>
            <a:r>
              <a:rPr lang="en-US" dirty="0">
                <a:solidFill>
                  <a:srgbClr val="FFFF00"/>
                </a:solidFill>
              </a:rPr>
              <a:t>Permission to Record</a:t>
            </a:r>
            <a:r>
              <a:rPr lang="en-US" dirty="0">
                <a:solidFill>
                  <a:srgbClr val="FF0000"/>
                </a:solidFill>
              </a:rPr>
              <a:t>?</a:t>
            </a:r>
          </a:p>
        </p:txBody>
      </p:sp>
      <p:pic>
        <p:nvPicPr>
          <p:cNvPr id="4" name="Picture 3">
            <a:extLst>
              <a:ext uri="{FF2B5EF4-FFF2-40B4-BE49-F238E27FC236}">
                <a16:creationId xmlns:a16="http://schemas.microsoft.com/office/drawing/2014/main" id="{B58F9E97-B9C9-7542-A565-EA2888C481FB}"/>
              </a:ext>
            </a:extLst>
          </p:cNvPr>
          <p:cNvPicPr>
            <a:picLocks noChangeAspect="1"/>
          </p:cNvPicPr>
          <p:nvPr/>
        </p:nvPicPr>
        <p:blipFill>
          <a:blip r:embed="rId2"/>
          <a:stretch>
            <a:fillRect/>
          </a:stretch>
        </p:blipFill>
        <p:spPr>
          <a:xfrm>
            <a:off x="2119730" y="1865376"/>
            <a:ext cx="4904540" cy="3712464"/>
          </a:xfrm>
          <a:prstGeom prst="rect">
            <a:avLst/>
          </a:prstGeom>
        </p:spPr>
      </p:pic>
    </p:spTree>
    <p:extLst>
      <p:ext uri="{BB962C8B-B14F-4D97-AF65-F5344CB8AC3E}">
        <p14:creationId xmlns:p14="http://schemas.microsoft.com/office/powerpoint/2010/main" val="2854971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41673059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701359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CD0E5A-3016-C542-B3FE-C16284CC650D}"/>
              </a:ext>
            </a:extLst>
          </p:cNvPr>
          <p:cNvSpPr>
            <a:spLocks noGrp="1"/>
          </p:cNvSpPr>
          <p:nvPr>
            <p:ph sz="quarter" idx="10"/>
          </p:nvPr>
        </p:nvSpPr>
        <p:spPr>
          <a:xfrm>
            <a:off x="457200" y="1668162"/>
            <a:ext cx="8229600" cy="4245749"/>
          </a:xfrm>
        </p:spPr>
        <p:txBody>
          <a:bodyPr/>
          <a:lstStyle/>
          <a:p>
            <a:pPr marL="0" indent="0" algn="ctr">
              <a:buNone/>
            </a:pPr>
            <a:r>
              <a:rPr lang="en-US" sz="9600" dirty="0">
                <a:solidFill>
                  <a:srgbClr val="FFFF00"/>
                </a:solidFill>
                <a:latin typeface="American Typewriter"/>
                <a:cs typeface="American Typewriter"/>
              </a:rPr>
              <a:t>Your</a:t>
            </a:r>
            <a:r>
              <a:rPr lang="en-US" sz="9600" dirty="0">
                <a:solidFill>
                  <a:schemeClr val="bg1"/>
                </a:solidFill>
                <a:latin typeface="American Typewriter"/>
                <a:cs typeface="American Typewriter"/>
              </a:rPr>
              <a:t> News of the Week </a:t>
            </a:r>
            <a:endParaRPr lang="en-US" sz="9600" dirty="0">
              <a:solidFill>
                <a:srgbClr val="FF0000"/>
              </a:solidFill>
              <a:latin typeface="American Typewriter"/>
              <a:cs typeface="American Typewriter"/>
            </a:endParaRPr>
          </a:p>
          <a:p>
            <a:endParaRPr lang="en-US" dirty="0"/>
          </a:p>
        </p:txBody>
      </p:sp>
      <p:pic>
        <p:nvPicPr>
          <p:cNvPr id="4" name="Picture 3">
            <a:extLst>
              <a:ext uri="{FF2B5EF4-FFF2-40B4-BE49-F238E27FC236}">
                <a16:creationId xmlns:a16="http://schemas.microsoft.com/office/drawing/2014/main" id="{8C7E2D55-CB09-EE4B-B8BE-F75C59F0602B}"/>
              </a:ext>
            </a:extLst>
          </p:cNvPr>
          <p:cNvPicPr>
            <a:picLocks noChangeAspect="1"/>
          </p:cNvPicPr>
          <p:nvPr/>
        </p:nvPicPr>
        <p:blipFill>
          <a:blip r:embed="rId2"/>
          <a:stretch>
            <a:fillRect/>
          </a:stretch>
        </p:blipFill>
        <p:spPr>
          <a:xfrm>
            <a:off x="6521596" y="4620272"/>
            <a:ext cx="1016025" cy="1057590"/>
          </a:xfrm>
          <a:prstGeom prst="rect">
            <a:avLst/>
          </a:prstGeom>
        </p:spPr>
      </p:pic>
      <p:pic>
        <p:nvPicPr>
          <p:cNvPr id="5" name="Picture 4">
            <a:extLst>
              <a:ext uri="{FF2B5EF4-FFF2-40B4-BE49-F238E27FC236}">
                <a16:creationId xmlns:a16="http://schemas.microsoft.com/office/drawing/2014/main" id="{F1D20889-6F05-A141-B3A3-6EF8B7347D73}"/>
              </a:ext>
            </a:extLst>
          </p:cNvPr>
          <p:cNvPicPr>
            <a:picLocks noChangeAspect="1"/>
          </p:cNvPicPr>
          <p:nvPr/>
        </p:nvPicPr>
        <p:blipFill>
          <a:blip r:embed="rId2"/>
          <a:stretch>
            <a:fillRect/>
          </a:stretch>
        </p:blipFill>
        <p:spPr>
          <a:xfrm>
            <a:off x="4063988" y="4620272"/>
            <a:ext cx="1016025" cy="1057590"/>
          </a:xfrm>
          <a:prstGeom prst="rect">
            <a:avLst/>
          </a:prstGeom>
        </p:spPr>
      </p:pic>
      <p:pic>
        <p:nvPicPr>
          <p:cNvPr id="6" name="Picture 5">
            <a:extLst>
              <a:ext uri="{FF2B5EF4-FFF2-40B4-BE49-F238E27FC236}">
                <a16:creationId xmlns:a16="http://schemas.microsoft.com/office/drawing/2014/main" id="{E09CF479-F71E-3649-8C9B-6CDD1CACAE3C}"/>
              </a:ext>
            </a:extLst>
          </p:cNvPr>
          <p:cNvPicPr>
            <a:picLocks noChangeAspect="1"/>
          </p:cNvPicPr>
          <p:nvPr/>
        </p:nvPicPr>
        <p:blipFill>
          <a:blip r:embed="rId2"/>
          <a:stretch>
            <a:fillRect/>
          </a:stretch>
        </p:blipFill>
        <p:spPr>
          <a:xfrm>
            <a:off x="1606380" y="4620272"/>
            <a:ext cx="1016025" cy="1057590"/>
          </a:xfrm>
          <a:prstGeom prst="rect">
            <a:avLst/>
          </a:prstGeom>
        </p:spPr>
      </p:pic>
    </p:spTree>
    <p:extLst>
      <p:ext uri="{BB962C8B-B14F-4D97-AF65-F5344CB8AC3E}">
        <p14:creationId xmlns:p14="http://schemas.microsoft.com/office/powerpoint/2010/main" val="3013314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A4373642-C4F8-D64B-A1F2-14A7354E894A}"/>
              </a:ext>
            </a:extLst>
          </p:cNvPr>
          <p:cNvPicPr>
            <a:picLocks noChangeAspect="1"/>
          </p:cNvPicPr>
          <p:nvPr/>
        </p:nvPicPr>
        <p:blipFill>
          <a:blip r:embed="rId2"/>
          <a:stretch>
            <a:fillRect/>
          </a:stretch>
        </p:blipFill>
        <p:spPr>
          <a:xfrm>
            <a:off x="971550" y="485227"/>
            <a:ext cx="7200900" cy="5130800"/>
          </a:xfrm>
          <a:prstGeom prst="rect">
            <a:avLst/>
          </a:prstGeom>
        </p:spPr>
      </p:pic>
    </p:spTree>
    <p:extLst>
      <p:ext uri="{BB962C8B-B14F-4D97-AF65-F5344CB8AC3E}">
        <p14:creationId xmlns:p14="http://schemas.microsoft.com/office/powerpoint/2010/main" val="2142715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BCEEF577-4819-7946-A9B3-9D9E9DA12EAF}"/>
              </a:ext>
            </a:extLst>
          </p:cNvPr>
          <p:cNvPicPr>
            <a:picLocks noChangeAspect="1"/>
          </p:cNvPicPr>
          <p:nvPr/>
        </p:nvPicPr>
        <p:blipFill>
          <a:blip r:embed="rId2"/>
          <a:stretch>
            <a:fillRect/>
          </a:stretch>
        </p:blipFill>
        <p:spPr>
          <a:xfrm>
            <a:off x="278524" y="1703316"/>
            <a:ext cx="8586952" cy="2727870"/>
          </a:xfrm>
          <a:prstGeom prst="rect">
            <a:avLst/>
          </a:prstGeom>
        </p:spPr>
      </p:pic>
    </p:spTree>
    <p:extLst>
      <p:ext uri="{BB962C8B-B14F-4D97-AF65-F5344CB8AC3E}">
        <p14:creationId xmlns:p14="http://schemas.microsoft.com/office/powerpoint/2010/main" val="1969876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E07B-7DF3-FB40-B5A7-4E09ECA8AA86}"/>
              </a:ext>
            </a:extLst>
          </p:cNvPr>
          <p:cNvSpPr>
            <a:spLocks noGrp="1"/>
          </p:cNvSpPr>
          <p:nvPr>
            <p:ph type="title"/>
          </p:nvPr>
        </p:nvSpPr>
        <p:spPr>
          <a:xfrm>
            <a:off x="457200" y="107406"/>
            <a:ext cx="8229600" cy="1016000"/>
          </a:xfrm>
        </p:spPr>
        <p:txBody>
          <a:bodyPr>
            <a:normAutofit fontScale="90000"/>
          </a:bodyPr>
          <a:lstStyle/>
          <a:p>
            <a:pPr algn="ctr"/>
            <a:r>
              <a:rPr lang="en-US" dirty="0">
                <a:solidFill>
                  <a:schemeClr val="bg1"/>
                </a:solidFill>
              </a:rPr>
              <a:t>Remember Blackberry </a:t>
            </a:r>
            <a:r>
              <a:rPr lang="en-US" dirty="0">
                <a:solidFill>
                  <a:srgbClr val="FF0000"/>
                </a:solidFill>
              </a:rPr>
              <a:t>was trolled </a:t>
            </a:r>
            <a:r>
              <a:rPr lang="en-US" dirty="0">
                <a:solidFill>
                  <a:srgbClr val="FFFF00"/>
                </a:solidFill>
              </a:rPr>
              <a:t>(</a:t>
            </a:r>
            <a:r>
              <a:rPr lang="en-US" dirty="0">
                <a:solidFill>
                  <a:schemeClr val="bg1"/>
                </a:solidFill>
              </a:rPr>
              <a:t>IMHO</a:t>
            </a:r>
            <a:r>
              <a:rPr lang="en-US" dirty="0">
                <a:solidFill>
                  <a:srgbClr val="FFFF00"/>
                </a:solidFill>
              </a:rPr>
              <a:t>)</a:t>
            </a:r>
          </a:p>
        </p:txBody>
      </p:sp>
      <p:pic>
        <p:nvPicPr>
          <p:cNvPr id="4" name="Picture 3" descr="Graphical user interface, text, application&#10;&#10;Description automatically generated">
            <a:extLst>
              <a:ext uri="{FF2B5EF4-FFF2-40B4-BE49-F238E27FC236}">
                <a16:creationId xmlns:a16="http://schemas.microsoft.com/office/drawing/2014/main" id="{12FFF74B-C16C-9742-A437-EA92764DE385}"/>
              </a:ext>
            </a:extLst>
          </p:cNvPr>
          <p:cNvPicPr>
            <a:picLocks noChangeAspect="1"/>
          </p:cNvPicPr>
          <p:nvPr/>
        </p:nvPicPr>
        <p:blipFill>
          <a:blip r:embed="rId2"/>
          <a:stretch>
            <a:fillRect/>
          </a:stretch>
        </p:blipFill>
        <p:spPr>
          <a:xfrm>
            <a:off x="2822578" y="1123406"/>
            <a:ext cx="3498843" cy="4780505"/>
          </a:xfrm>
          <a:prstGeom prst="rect">
            <a:avLst/>
          </a:prstGeom>
        </p:spPr>
      </p:pic>
    </p:spTree>
    <p:extLst>
      <p:ext uri="{BB962C8B-B14F-4D97-AF65-F5344CB8AC3E}">
        <p14:creationId xmlns:p14="http://schemas.microsoft.com/office/powerpoint/2010/main" val="261461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F540C2C3-7960-DC40-A515-BF5E140D5042}"/>
              </a:ext>
            </a:extLst>
          </p:cNvPr>
          <p:cNvPicPr>
            <a:picLocks noChangeAspect="1"/>
          </p:cNvPicPr>
          <p:nvPr/>
        </p:nvPicPr>
        <p:blipFill>
          <a:blip r:embed="rId2"/>
          <a:stretch>
            <a:fillRect/>
          </a:stretch>
        </p:blipFill>
        <p:spPr>
          <a:xfrm>
            <a:off x="1562100" y="119380"/>
            <a:ext cx="6019800" cy="5765800"/>
          </a:xfrm>
          <a:prstGeom prst="rect">
            <a:avLst/>
          </a:prstGeom>
        </p:spPr>
      </p:pic>
    </p:spTree>
    <p:extLst>
      <p:ext uri="{BB962C8B-B14F-4D97-AF65-F5344CB8AC3E}">
        <p14:creationId xmlns:p14="http://schemas.microsoft.com/office/powerpoint/2010/main" val="456902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873C6-05AF-0F42-AE92-19A4F2D17372}"/>
              </a:ext>
            </a:extLst>
          </p:cNvPr>
          <p:cNvSpPr>
            <a:spLocks noGrp="1"/>
          </p:cNvSpPr>
          <p:nvPr>
            <p:ph type="title"/>
          </p:nvPr>
        </p:nvSpPr>
        <p:spPr>
          <a:xfrm>
            <a:off x="445582" y="55154"/>
            <a:ext cx="8229600" cy="1016000"/>
          </a:xfrm>
        </p:spPr>
        <p:txBody>
          <a:bodyPr/>
          <a:lstStyle/>
          <a:p>
            <a:pPr algn="ctr"/>
            <a:r>
              <a:rPr lang="en-US" dirty="0">
                <a:solidFill>
                  <a:schemeClr val="bg1"/>
                </a:solidFill>
              </a:rPr>
              <a:t>Then Blackberry became </a:t>
            </a:r>
            <a:r>
              <a:rPr lang="en-US" dirty="0">
                <a:solidFill>
                  <a:srgbClr val="FF0000"/>
                </a:solidFill>
              </a:rPr>
              <a:t>a troll </a:t>
            </a:r>
            <a:r>
              <a:rPr lang="en-US" dirty="0">
                <a:solidFill>
                  <a:srgbClr val="FFFF00"/>
                </a:solidFill>
              </a:rPr>
              <a:t>(</a:t>
            </a:r>
            <a:r>
              <a:rPr lang="en-US" dirty="0">
                <a:solidFill>
                  <a:schemeClr val="bg1"/>
                </a:solidFill>
              </a:rPr>
              <a:t>IMHO</a:t>
            </a:r>
            <a:r>
              <a:rPr lang="en-US" dirty="0">
                <a:solidFill>
                  <a:srgbClr val="FFFF00"/>
                </a:solidFill>
              </a:rPr>
              <a:t>)</a:t>
            </a:r>
          </a:p>
        </p:txBody>
      </p:sp>
      <p:pic>
        <p:nvPicPr>
          <p:cNvPr id="4" name="Picture 3" descr="Chart, line chart&#10;&#10;Description automatically generated">
            <a:extLst>
              <a:ext uri="{FF2B5EF4-FFF2-40B4-BE49-F238E27FC236}">
                <a16:creationId xmlns:a16="http://schemas.microsoft.com/office/drawing/2014/main" id="{B44528DF-AF4A-EF49-BF3B-FE5D9E65B983}"/>
              </a:ext>
            </a:extLst>
          </p:cNvPr>
          <p:cNvPicPr>
            <a:picLocks noChangeAspect="1"/>
          </p:cNvPicPr>
          <p:nvPr/>
        </p:nvPicPr>
        <p:blipFill>
          <a:blip r:embed="rId2"/>
          <a:stretch>
            <a:fillRect/>
          </a:stretch>
        </p:blipFill>
        <p:spPr>
          <a:xfrm>
            <a:off x="2868028" y="1140822"/>
            <a:ext cx="3407943" cy="4748064"/>
          </a:xfrm>
          <a:prstGeom prst="rect">
            <a:avLst/>
          </a:prstGeom>
        </p:spPr>
      </p:pic>
    </p:spTree>
    <p:extLst>
      <p:ext uri="{BB962C8B-B14F-4D97-AF65-F5344CB8AC3E}">
        <p14:creationId xmlns:p14="http://schemas.microsoft.com/office/powerpoint/2010/main" val="4143192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application&#10;&#10;Description automatically generated">
            <a:extLst>
              <a:ext uri="{FF2B5EF4-FFF2-40B4-BE49-F238E27FC236}">
                <a16:creationId xmlns:a16="http://schemas.microsoft.com/office/drawing/2014/main" id="{4ADBD2BD-2874-4842-9DD0-8C2C588CBF78}"/>
              </a:ext>
            </a:extLst>
          </p:cNvPr>
          <p:cNvPicPr>
            <a:picLocks noChangeAspect="1"/>
          </p:cNvPicPr>
          <p:nvPr/>
        </p:nvPicPr>
        <p:blipFill>
          <a:blip r:embed="rId2"/>
          <a:stretch>
            <a:fillRect/>
          </a:stretch>
        </p:blipFill>
        <p:spPr>
          <a:xfrm>
            <a:off x="516802" y="1219200"/>
            <a:ext cx="8110395" cy="3894740"/>
          </a:xfrm>
          <a:prstGeom prst="rect">
            <a:avLst/>
          </a:prstGeom>
        </p:spPr>
      </p:pic>
    </p:spTree>
    <p:extLst>
      <p:ext uri="{BB962C8B-B14F-4D97-AF65-F5344CB8AC3E}">
        <p14:creationId xmlns:p14="http://schemas.microsoft.com/office/powerpoint/2010/main" val="3262266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357239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09BDDC-2B91-3340-9DA6-B0CC3F79FD12}"/>
              </a:ext>
            </a:extLst>
          </p:cNvPr>
          <p:cNvSpPr>
            <a:spLocks noGrp="1"/>
          </p:cNvSpPr>
          <p:nvPr>
            <p:ph type="title"/>
          </p:nvPr>
        </p:nvSpPr>
        <p:spPr/>
        <p:txBody>
          <a:bodyPr/>
          <a:lstStyle/>
          <a:p>
            <a:pPr algn="ctr"/>
            <a:r>
              <a:rPr lang="en-US" dirty="0">
                <a:solidFill>
                  <a:srgbClr val="FFFF00"/>
                </a:solidFill>
              </a:rPr>
              <a:t>The </a:t>
            </a:r>
            <a:r>
              <a:rPr lang="en-US" dirty="0">
                <a:solidFill>
                  <a:srgbClr val="FF0000"/>
                </a:solidFill>
              </a:rPr>
              <a:t>draft</a:t>
            </a:r>
            <a:r>
              <a:rPr lang="en-US" dirty="0">
                <a:solidFill>
                  <a:srgbClr val="FFFF00"/>
                </a:solidFill>
              </a:rPr>
              <a:t> slides</a:t>
            </a:r>
          </a:p>
        </p:txBody>
      </p:sp>
      <p:pic>
        <p:nvPicPr>
          <p:cNvPr id="3" name="Picture 2" descr="Text&#10;&#10;Description automatically generated with low confidence">
            <a:extLst>
              <a:ext uri="{FF2B5EF4-FFF2-40B4-BE49-F238E27FC236}">
                <a16:creationId xmlns:a16="http://schemas.microsoft.com/office/drawing/2014/main" id="{1A42034E-1726-C342-A657-921959799310}"/>
              </a:ext>
            </a:extLst>
          </p:cNvPr>
          <p:cNvPicPr>
            <a:picLocks noChangeAspect="1"/>
          </p:cNvPicPr>
          <p:nvPr/>
        </p:nvPicPr>
        <p:blipFill>
          <a:blip r:embed="rId2"/>
          <a:stretch>
            <a:fillRect/>
          </a:stretch>
        </p:blipFill>
        <p:spPr>
          <a:xfrm>
            <a:off x="3492500" y="2324100"/>
            <a:ext cx="2159000" cy="2209800"/>
          </a:xfrm>
          <a:prstGeom prst="rect">
            <a:avLst/>
          </a:prstGeom>
        </p:spPr>
      </p:pic>
      <p:sp>
        <p:nvSpPr>
          <p:cNvPr id="5" name="TextBox 4">
            <a:extLst>
              <a:ext uri="{FF2B5EF4-FFF2-40B4-BE49-F238E27FC236}">
                <a16:creationId xmlns:a16="http://schemas.microsoft.com/office/drawing/2014/main" id="{2AFC5D96-7904-3444-A1DC-C3B4BEBD7E5B}"/>
              </a:ext>
            </a:extLst>
          </p:cNvPr>
          <p:cNvSpPr txBox="1"/>
          <p:nvPr/>
        </p:nvSpPr>
        <p:spPr>
          <a:xfrm>
            <a:off x="3812818" y="4992130"/>
            <a:ext cx="1518364" cy="369332"/>
          </a:xfrm>
          <a:prstGeom prst="rect">
            <a:avLst/>
          </a:prstGeom>
          <a:noFill/>
        </p:spPr>
        <p:txBody>
          <a:bodyPr wrap="none" rtlCol="0">
            <a:spAutoFit/>
          </a:bodyPr>
          <a:lstStyle/>
          <a:p>
            <a:r>
              <a:rPr lang="en-US" dirty="0">
                <a:solidFill>
                  <a:schemeClr val="bg2">
                    <a:lumMod val="90000"/>
                  </a:schemeClr>
                </a:solidFill>
              </a:rPr>
              <a:t>UBC Canvas</a:t>
            </a:r>
          </a:p>
        </p:txBody>
      </p:sp>
    </p:spTree>
    <p:extLst>
      <p:ext uri="{BB962C8B-B14F-4D97-AF65-F5344CB8AC3E}">
        <p14:creationId xmlns:p14="http://schemas.microsoft.com/office/powerpoint/2010/main" val="3111480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1947639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02582" y="448887"/>
            <a:ext cx="8309156" cy="5522834"/>
          </a:xfrm>
        </p:spPr>
        <p:txBody>
          <a:bodyPr>
            <a:normAutofit/>
          </a:bodyPr>
          <a:lstStyle/>
          <a:p>
            <a:pPr marL="0" indent="0" algn="ctr">
              <a:buNone/>
            </a:pPr>
            <a:r>
              <a:rPr lang="en-US" sz="4400" dirty="0">
                <a:solidFill>
                  <a:srgbClr val="FFFF00"/>
                </a:solidFill>
                <a:latin typeface="P22 Typewriter"/>
                <a:cs typeface="P22 Typewriter"/>
              </a:rPr>
              <a:t>Now</a:t>
            </a:r>
            <a:r>
              <a:rPr lang="en-US" sz="4400" dirty="0">
                <a:solidFill>
                  <a:srgbClr val="FF0000"/>
                </a:solidFill>
                <a:latin typeface="P22 Typewriter"/>
                <a:cs typeface="P22 Typewriter"/>
              </a:rPr>
              <a:t>,</a:t>
            </a:r>
            <a:r>
              <a:rPr lang="en-US" sz="4400" dirty="0">
                <a:solidFill>
                  <a:srgbClr val="FFFF00"/>
                </a:solidFill>
                <a:latin typeface="P22 Typewriter"/>
                <a:cs typeface="P22 Typewriter"/>
              </a:rPr>
              <a:t> back to our regularly scheduled programming</a:t>
            </a:r>
            <a:r>
              <a:rPr lang="en-US" sz="4400" dirty="0">
                <a:solidFill>
                  <a:srgbClr val="FF0000"/>
                </a:solidFill>
                <a:latin typeface="P22 Typewriter"/>
                <a:cs typeface="P22 Typewriter"/>
              </a:rPr>
              <a:t>…</a:t>
            </a:r>
          </a:p>
        </p:txBody>
      </p:sp>
      <p:pic>
        <p:nvPicPr>
          <p:cNvPr id="4" name="Content Placeholder 3" descr="file7991274103168.jpg"/>
          <p:cNvPicPr>
            <a:picLocks noChangeAspect="1"/>
          </p:cNvPicPr>
          <p:nvPr/>
        </p:nvPicPr>
        <p:blipFill rotWithShape="1">
          <a:blip r:embed="rId2">
            <a:extLst>
              <a:ext uri="{28A0092B-C50C-407E-A947-70E740481C1C}">
                <a14:useLocalDpi xmlns:a14="http://schemas.microsoft.com/office/drawing/2010/main" val="0"/>
              </a:ext>
            </a:extLst>
          </a:blip>
          <a:srcRect l="-242" r="-124"/>
          <a:stretch/>
        </p:blipFill>
        <p:spPr>
          <a:xfrm>
            <a:off x="1992958" y="2151580"/>
            <a:ext cx="5158083" cy="3648914"/>
          </a:xfrm>
          <a:prstGeom prst="rect">
            <a:avLst/>
          </a:prstGeom>
        </p:spPr>
      </p:pic>
    </p:spTree>
    <p:extLst>
      <p:ext uri="{BB962C8B-B14F-4D97-AF65-F5344CB8AC3E}">
        <p14:creationId xmlns:p14="http://schemas.microsoft.com/office/powerpoint/2010/main" val="33816324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4584A-D545-5642-BC04-75D91F306D7F}"/>
              </a:ext>
            </a:extLst>
          </p:cNvPr>
          <p:cNvSpPr>
            <a:spLocks noGrp="1"/>
          </p:cNvSpPr>
          <p:nvPr>
            <p:ph type="title"/>
          </p:nvPr>
        </p:nvSpPr>
        <p:spPr/>
        <p:txBody>
          <a:bodyPr/>
          <a:lstStyle/>
          <a:p>
            <a:pPr algn="ctr"/>
            <a:r>
              <a:rPr lang="en-US" b="1" dirty="0">
                <a:solidFill>
                  <a:srgbClr val="FFFF00"/>
                </a:solidFill>
              </a:rPr>
              <a:t>Today</a:t>
            </a:r>
            <a:r>
              <a:rPr lang="en-US" b="1" dirty="0">
                <a:solidFill>
                  <a:srgbClr val="FF0000"/>
                </a:solidFill>
              </a:rPr>
              <a:t>:</a:t>
            </a:r>
            <a:r>
              <a:rPr lang="en-US" b="1" dirty="0">
                <a:solidFill>
                  <a:srgbClr val="FFFF00"/>
                </a:solidFill>
              </a:rPr>
              <a:t> </a:t>
            </a:r>
            <a:r>
              <a:rPr lang="en-US" b="1" dirty="0">
                <a:solidFill>
                  <a:schemeClr val="bg1"/>
                </a:solidFill>
              </a:rPr>
              <a:t>Trademarks</a:t>
            </a:r>
            <a:r>
              <a:rPr lang="en-US" b="1" dirty="0">
                <a:solidFill>
                  <a:srgbClr val="FFFF00"/>
                </a:solidFill>
              </a:rPr>
              <a:t> </a:t>
            </a:r>
            <a:r>
              <a:rPr lang="en-US" b="1" dirty="0">
                <a:solidFill>
                  <a:srgbClr val="0070C0"/>
                </a:solidFill>
              </a:rPr>
              <a:t>Part 2</a:t>
            </a:r>
          </a:p>
        </p:txBody>
      </p:sp>
      <p:pic>
        <p:nvPicPr>
          <p:cNvPr id="8" name="Picture 7">
            <a:extLst>
              <a:ext uri="{FF2B5EF4-FFF2-40B4-BE49-F238E27FC236}">
                <a16:creationId xmlns:a16="http://schemas.microsoft.com/office/drawing/2014/main" id="{A154591C-87BC-1F44-ADF3-9F2112F71154}"/>
              </a:ext>
            </a:extLst>
          </p:cNvPr>
          <p:cNvPicPr>
            <a:picLocks noChangeAspect="1"/>
          </p:cNvPicPr>
          <p:nvPr/>
        </p:nvPicPr>
        <p:blipFill>
          <a:blip r:embed="rId2"/>
          <a:stretch>
            <a:fillRect/>
          </a:stretch>
        </p:blipFill>
        <p:spPr>
          <a:xfrm>
            <a:off x="3414815" y="2271815"/>
            <a:ext cx="2314369" cy="2314369"/>
          </a:xfrm>
          <a:prstGeom prst="rect">
            <a:avLst/>
          </a:prstGeom>
        </p:spPr>
      </p:pic>
    </p:spTree>
    <p:extLst>
      <p:ext uri="{BB962C8B-B14F-4D97-AF65-F5344CB8AC3E}">
        <p14:creationId xmlns:p14="http://schemas.microsoft.com/office/powerpoint/2010/main" val="6623497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8EA9-09AD-C247-9F4E-53A656041F5C}"/>
              </a:ext>
            </a:extLst>
          </p:cNvPr>
          <p:cNvSpPr>
            <a:spLocks noGrp="1"/>
          </p:cNvSpPr>
          <p:nvPr>
            <p:ph type="title"/>
          </p:nvPr>
        </p:nvSpPr>
        <p:spPr>
          <a:xfrm>
            <a:off x="457200" y="219716"/>
            <a:ext cx="8229600" cy="1016000"/>
          </a:xfrm>
        </p:spPr>
        <p:txBody>
          <a:bodyPr>
            <a:normAutofit/>
          </a:bodyPr>
          <a:lstStyle/>
          <a:p>
            <a:pPr algn="ctr"/>
            <a:r>
              <a:rPr lang="en-US" sz="4400" dirty="0">
                <a:solidFill>
                  <a:schemeClr val="bg1"/>
                </a:solidFill>
              </a:rPr>
              <a:t>Re</a:t>
            </a:r>
            <a:r>
              <a:rPr lang="en-US" sz="4400" dirty="0">
                <a:solidFill>
                  <a:srgbClr val="FFFF00"/>
                </a:solidFill>
              </a:rPr>
              <a:t>-</a:t>
            </a:r>
            <a:r>
              <a:rPr lang="en-US" sz="4400" dirty="0">
                <a:solidFill>
                  <a:schemeClr val="bg1"/>
                </a:solidFill>
              </a:rPr>
              <a:t>capping </a:t>
            </a:r>
            <a:r>
              <a:rPr lang="en-US" sz="4400" b="1" dirty="0">
                <a:solidFill>
                  <a:srgbClr val="FF0000"/>
                </a:solidFill>
              </a:rPr>
              <a:t>Part 1</a:t>
            </a:r>
          </a:p>
        </p:txBody>
      </p:sp>
      <p:pic>
        <p:nvPicPr>
          <p:cNvPr id="3" name="Picture 2">
            <a:extLst>
              <a:ext uri="{FF2B5EF4-FFF2-40B4-BE49-F238E27FC236}">
                <a16:creationId xmlns:a16="http://schemas.microsoft.com/office/drawing/2014/main" id="{42A8562D-BBBA-294E-B498-CF7FADC56633}"/>
              </a:ext>
            </a:extLst>
          </p:cNvPr>
          <p:cNvPicPr>
            <a:picLocks noChangeAspect="1"/>
          </p:cNvPicPr>
          <p:nvPr/>
        </p:nvPicPr>
        <p:blipFill>
          <a:blip r:embed="rId2"/>
          <a:stretch>
            <a:fillRect/>
          </a:stretch>
        </p:blipFill>
        <p:spPr>
          <a:xfrm>
            <a:off x="2438444" y="2230583"/>
            <a:ext cx="4267111" cy="2604438"/>
          </a:xfrm>
          <a:prstGeom prst="rect">
            <a:avLst/>
          </a:prstGeom>
        </p:spPr>
      </p:pic>
    </p:spTree>
    <p:extLst>
      <p:ext uri="{BB962C8B-B14F-4D97-AF65-F5344CB8AC3E}">
        <p14:creationId xmlns:p14="http://schemas.microsoft.com/office/powerpoint/2010/main" val="13418023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lnSpcReduction="10000"/>
          </a:bodyPr>
          <a:lstStyle/>
          <a:p>
            <a:pPr>
              <a:lnSpc>
                <a:spcPct val="100000"/>
              </a:lnSpc>
            </a:pPr>
            <a:r>
              <a:rPr lang="en-US" sz="3200" dirty="0">
                <a:solidFill>
                  <a:srgbClr val="FFFF00"/>
                </a:solidFill>
                <a:latin typeface="Arial" charset="0"/>
              </a:rPr>
              <a:t>What is a Trademark </a:t>
            </a:r>
            <a:r>
              <a:rPr lang="en-US" sz="3200" dirty="0">
                <a:solidFill>
                  <a:schemeClr val="bg1"/>
                </a:solidFill>
                <a:latin typeface="Arial" charset="0"/>
              </a:rPr>
              <a:t>™</a:t>
            </a:r>
            <a:r>
              <a:rPr lang="en-US" sz="3200" dirty="0">
                <a:solidFill>
                  <a:srgbClr val="FF0000"/>
                </a:solidFill>
                <a:latin typeface="Arial" charset="0"/>
              </a:rPr>
              <a:t>?</a:t>
            </a:r>
          </a:p>
          <a:p>
            <a:pPr lvl="1">
              <a:lnSpc>
                <a:spcPct val="100000"/>
              </a:lnSpc>
            </a:pPr>
            <a:r>
              <a:rPr lang="en-US" sz="3200" dirty="0">
                <a:solidFill>
                  <a:schemeClr val="bg1"/>
                </a:solidFill>
                <a:latin typeface="Arial" charset="0"/>
              </a:rPr>
              <a:t>A mark used by a person for the </a:t>
            </a:r>
            <a:r>
              <a:rPr lang="en-US" sz="3200" dirty="0">
                <a:solidFill>
                  <a:srgbClr val="FFFF00"/>
                </a:solidFill>
                <a:latin typeface="Arial" charset="0"/>
              </a:rPr>
              <a:t>purpose of distinguishing that person</a:t>
            </a:r>
            <a:r>
              <a:rPr lang="en-CA" sz="3200" dirty="0">
                <a:solidFill>
                  <a:srgbClr val="FFFF00"/>
                </a:solidFill>
                <a:latin typeface="Arial" charset="0"/>
              </a:rPr>
              <a:t>’</a:t>
            </a:r>
            <a:r>
              <a:rPr lang="en-US" sz="3200" dirty="0">
                <a:solidFill>
                  <a:srgbClr val="FFFF00"/>
                </a:solidFill>
                <a:latin typeface="Arial" charset="0"/>
              </a:rPr>
              <a:t>s goods </a:t>
            </a:r>
            <a:r>
              <a:rPr lang="en-US" sz="3200" dirty="0">
                <a:solidFill>
                  <a:schemeClr val="bg1"/>
                </a:solidFill>
                <a:latin typeface="Arial" charset="0"/>
              </a:rPr>
              <a:t>or services from those of others in the marketplace </a:t>
            </a:r>
          </a:p>
          <a:p>
            <a:pPr>
              <a:lnSpc>
                <a:spcPct val="100000"/>
              </a:lnSpc>
            </a:pPr>
            <a:r>
              <a:rPr lang="en-US" sz="3200" dirty="0">
                <a:solidFill>
                  <a:schemeClr val="bg1"/>
                </a:solidFill>
                <a:latin typeface="Arial" charset="0"/>
              </a:rPr>
              <a:t>Various </a:t>
            </a:r>
            <a:r>
              <a:rPr lang="en-US" sz="3200" dirty="0">
                <a:solidFill>
                  <a:srgbClr val="FFFF00"/>
                </a:solidFill>
                <a:latin typeface="Arial" charset="0"/>
              </a:rPr>
              <a:t>types of marks</a:t>
            </a:r>
          </a:p>
          <a:p>
            <a:pPr lvl="1">
              <a:lnSpc>
                <a:spcPct val="100000"/>
              </a:lnSpc>
            </a:pPr>
            <a:r>
              <a:rPr lang="en-US" sz="3200" dirty="0">
                <a:solidFill>
                  <a:schemeClr val="bg1"/>
                </a:solidFill>
                <a:latin typeface="Arial" charset="0"/>
              </a:rPr>
              <a:t>Ordinary (word &amp; design), certification, collective, official, distinguishing guise</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34</a:t>
            </a:fld>
            <a:endParaRPr lang="en-US"/>
          </a:p>
        </p:txBody>
      </p:sp>
    </p:spTree>
    <p:extLst>
      <p:ext uri="{BB962C8B-B14F-4D97-AF65-F5344CB8AC3E}">
        <p14:creationId xmlns:p14="http://schemas.microsoft.com/office/powerpoint/2010/main" val="7690072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143000"/>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143000"/>
            <a:ext cx="8229600" cy="4606543"/>
          </a:xfrm>
        </p:spPr>
        <p:txBody>
          <a:bodyPr>
            <a:normAutofit/>
          </a:bodyPr>
          <a:lstStyle/>
          <a:p>
            <a:pPr>
              <a:lnSpc>
                <a:spcPct val="100000"/>
              </a:lnSpc>
            </a:pPr>
            <a:r>
              <a:rPr lang="en-US" sz="2800" b="1" dirty="0">
                <a:solidFill>
                  <a:schemeClr val="bg1"/>
                </a:solidFill>
                <a:latin typeface="Arial" charset="0"/>
              </a:rPr>
              <a:t>Ordinary marks</a:t>
            </a:r>
          </a:p>
          <a:p>
            <a:pPr lvl="1">
              <a:lnSpc>
                <a:spcPct val="100000"/>
              </a:lnSpc>
              <a:buFont typeface="Courier New" panose="02070309020205020404" pitchFamily="49" charset="0"/>
              <a:buChar char="o"/>
            </a:pPr>
            <a:r>
              <a:rPr lang="en-US" sz="2800" dirty="0">
                <a:solidFill>
                  <a:schemeClr val="bg1"/>
                </a:solidFill>
                <a:latin typeface="Arial" charset="0"/>
              </a:rPr>
              <a:t>Distinguish the products or services of a specific firm or individual</a:t>
            </a:r>
          </a:p>
          <a:p>
            <a:endParaRPr lang="en-US" dirty="0">
              <a:latin typeface="Arial" charset="0"/>
            </a:endParaRPr>
          </a:p>
          <a:p>
            <a:endParaRPr lang="en-US" dirty="0">
              <a:latin typeface="Arial" charset="0"/>
            </a:endParaRP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35</a:t>
            </a:fld>
            <a:endParaRPr lang="en-US"/>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7475" y="2844418"/>
            <a:ext cx="3829050" cy="2905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967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1" dirty="0">
                <a:solidFill>
                  <a:srgbClr val="FFFF00"/>
                </a:solidFill>
              </a:rPr>
              <a:t>Trademarks	</a:t>
            </a:r>
          </a:p>
        </p:txBody>
      </p:sp>
      <p:sp>
        <p:nvSpPr>
          <p:cNvPr id="2" name="Content Placeholder 1"/>
          <p:cNvSpPr>
            <a:spLocks noGrp="1"/>
          </p:cNvSpPr>
          <p:nvPr>
            <p:ph idx="1"/>
          </p:nvPr>
        </p:nvSpPr>
        <p:spPr/>
        <p:txBody>
          <a:bodyPr>
            <a:normAutofit/>
          </a:bodyPr>
          <a:lstStyle/>
          <a:p>
            <a:r>
              <a:rPr lang="en-US" sz="3600" dirty="0">
                <a:solidFill>
                  <a:schemeClr val="bg1"/>
                </a:solidFill>
              </a:rPr>
              <a:t>Certification marks</a:t>
            </a:r>
          </a:p>
          <a:p>
            <a:endParaRPr lang="en-US" dirty="0"/>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36</a:t>
            </a:fld>
            <a:endParaRPr lang="en-US"/>
          </a:p>
        </p:txBody>
      </p:sp>
      <p:pic>
        <p:nvPicPr>
          <p:cNvPr id="7" name="Picture 6" descr="Image:Transfaircanad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7405" y="2204051"/>
            <a:ext cx="2404318" cy="3182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0573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935421"/>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935421"/>
            <a:ext cx="8550166" cy="4981903"/>
          </a:xfrm>
        </p:spPr>
        <p:txBody>
          <a:bodyPr>
            <a:noAutofit/>
          </a:bodyPr>
          <a:lstStyle/>
          <a:p>
            <a:pPr>
              <a:lnSpc>
                <a:spcPct val="100000"/>
              </a:lnSpc>
            </a:pPr>
            <a:r>
              <a:rPr lang="en-US" sz="3200" dirty="0">
                <a:solidFill>
                  <a:schemeClr val="bg1"/>
                </a:solidFill>
              </a:rPr>
              <a:t>A </a:t>
            </a:r>
            <a:r>
              <a:rPr lang="en-US" sz="3200" dirty="0">
                <a:solidFill>
                  <a:srgbClr val="FFFF00"/>
                </a:solidFill>
              </a:rPr>
              <a:t>purely functional design may not be the basis of a TM</a:t>
            </a:r>
            <a:r>
              <a:rPr lang="en-US" sz="3200" dirty="0">
                <a:solidFill>
                  <a:schemeClr val="bg1"/>
                </a:solidFill>
              </a:rPr>
              <a:t>, registered or unregistered</a:t>
            </a:r>
          </a:p>
          <a:p>
            <a:pPr lvl="1">
              <a:lnSpc>
                <a:spcPct val="100000"/>
              </a:lnSpc>
              <a:buFont typeface="Courier New" panose="02070309020205020404" pitchFamily="49" charset="0"/>
              <a:buChar char="o"/>
            </a:pPr>
            <a:r>
              <a:rPr lang="en-US" sz="3200" dirty="0">
                <a:solidFill>
                  <a:schemeClr val="bg1"/>
                </a:solidFill>
              </a:rPr>
              <a:t>See </a:t>
            </a:r>
            <a:r>
              <a:rPr lang="en-US" sz="3200" i="1" dirty="0">
                <a:solidFill>
                  <a:srgbClr val="00B0F0"/>
                </a:solidFill>
              </a:rPr>
              <a:t>Kirkbi v. </a:t>
            </a:r>
            <a:r>
              <a:rPr lang="en-US" sz="3200" i="1" dirty="0" err="1">
                <a:solidFill>
                  <a:srgbClr val="00B0F0"/>
                </a:solidFill>
              </a:rPr>
              <a:t>Ritvik</a:t>
            </a:r>
            <a:r>
              <a:rPr lang="en-US" sz="3200" dirty="0">
                <a:solidFill>
                  <a:srgbClr val="00B0F0"/>
                </a:solidFill>
              </a:rPr>
              <a:t> </a:t>
            </a:r>
            <a:r>
              <a:rPr lang="en-US" sz="3200" dirty="0">
                <a:solidFill>
                  <a:schemeClr val="bg1"/>
                </a:solidFill>
              </a:rPr>
              <a:t>(SCC)</a:t>
            </a:r>
          </a:p>
        </p:txBody>
      </p:sp>
      <p:sp>
        <p:nvSpPr>
          <p:cNvPr id="4" name="Slide Number Placeholder 3"/>
          <p:cNvSpPr>
            <a:spLocks noGrp="1"/>
          </p:cNvSpPr>
          <p:nvPr>
            <p:ph type="sldNum" sz="quarter" idx="12"/>
          </p:nvPr>
        </p:nvSpPr>
        <p:spPr/>
        <p:txBody>
          <a:bodyPr/>
          <a:lstStyle/>
          <a:p>
            <a:fld id="{600857A6-B069-5747-8C2C-4237D03FF20B}" type="slidenum">
              <a:rPr lang="en-US" smtClean="0"/>
              <a:t>37</a:t>
            </a:fld>
            <a:endParaRPr lang="en-US"/>
          </a:p>
        </p:txBody>
      </p:sp>
      <p:pic>
        <p:nvPicPr>
          <p:cNvPr id="3" name="Picture 2">
            <a:extLst>
              <a:ext uri="{FF2B5EF4-FFF2-40B4-BE49-F238E27FC236}">
                <a16:creationId xmlns:a16="http://schemas.microsoft.com/office/drawing/2014/main" id="{E88E7329-D649-924B-992F-B3EA9FE5DA9E}"/>
              </a:ext>
            </a:extLst>
          </p:cNvPr>
          <p:cNvPicPr>
            <a:picLocks noChangeAspect="1"/>
          </p:cNvPicPr>
          <p:nvPr/>
        </p:nvPicPr>
        <p:blipFill>
          <a:blip r:embed="rId3"/>
          <a:stretch>
            <a:fillRect/>
          </a:stretch>
        </p:blipFill>
        <p:spPr>
          <a:xfrm>
            <a:off x="2742886" y="3079531"/>
            <a:ext cx="3658227" cy="2456619"/>
          </a:xfrm>
          <a:prstGeom prst="rect">
            <a:avLst/>
          </a:prstGeom>
        </p:spPr>
      </p:pic>
    </p:spTree>
    <p:extLst>
      <p:ext uri="{BB962C8B-B14F-4D97-AF65-F5344CB8AC3E}">
        <p14:creationId xmlns:p14="http://schemas.microsoft.com/office/powerpoint/2010/main" val="18109059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
            <a:ext cx="8229600" cy="746234"/>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36634" y="872359"/>
            <a:ext cx="9007366" cy="5034455"/>
          </a:xfrm>
        </p:spPr>
        <p:txBody>
          <a:bodyPr>
            <a:noAutofit/>
          </a:bodyPr>
          <a:lstStyle/>
          <a:p>
            <a:pPr>
              <a:lnSpc>
                <a:spcPct val="100000"/>
              </a:lnSpc>
            </a:pPr>
            <a:r>
              <a:rPr lang="en-US" sz="2300" dirty="0">
                <a:solidFill>
                  <a:schemeClr val="bg1"/>
                </a:solidFill>
              </a:rPr>
              <a:t>A </a:t>
            </a:r>
            <a:r>
              <a:rPr lang="en-US" sz="2300" dirty="0">
                <a:solidFill>
                  <a:srgbClr val="FFFF00"/>
                </a:solidFill>
              </a:rPr>
              <a:t>purely functional design may not be the basis of a TM</a:t>
            </a:r>
            <a:r>
              <a:rPr lang="en-US" sz="2300" dirty="0">
                <a:solidFill>
                  <a:schemeClr val="bg1"/>
                </a:solidFill>
              </a:rPr>
              <a:t>, registered or unregistered. See </a:t>
            </a:r>
            <a:r>
              <a:rPr lang="en-US" sz="2300" i="1" dirty="0">
                <a:solidFill>
                  <a:srgbClr val="00B0F0"/>
                </a:solidFill>
              </a:rPr>
              <a:t>Kirkbi v. </a:t>
            </a:r>
            <a:r>
              <a:rPr lang="en-US" sz="2300" i="1" dirty="0" err="1">
                <a:solidFill>
                  <a:srgbClr val="00B0F0"/>
                </a:solidFill>
              </a:rPr>
              <a:t>Ritvik</a:t>
            </a:r>
            <a:r>
              <a:rPr lang="en-US" sz="2300" dirty="0">
                <a:solidFill>
                  <a:srgbClr val="00B0F0"/>
                </a:solidFill>
              </a:rPr>
              <a:t> </a:t>
            </a:r>
            <a:r>
              <a:rPr lang="en-US" sz="2300" dirty="0">
                <a:solidFill>
                  <a:schemeClr val="bg1"/>
                </a:solidFill>
              </a:rPr>
              <a:t>(SCC)</a:t>
            </a:r>
          </a:p>
          <a:p>
            <a:pPr lvl="1">
              <a:lnSpc>
                <a:spcPct val="100000"/>
              </a:lnSpc>
              <a:buFont typeface="Courier New" panose="02070309020205020404" pitchFamily="49" charset="0"/>
              <a:buChar char="o"/>
            </a:pPr>
            <a:r>
              <a:rPr lang="en-CA" sz="2300" dirty="0" err="1">
                <a:solidFill>
                  <a:schemeClr val="bg1"/>
                </a:solidFill>
              </a:rPr>
              <a:t>Kirkbi</a:t>
            </a:r>
            <a:r>
              <a:rPr lang="en-CA" sz="2300" dirty="0">
                <a:solidFill>
                  <a:schemeClr val="bg1"/>
                </a:solidFill>
              </a:rPr>
              <a:t>  held the patents for LEGO.  When the patents expired in Canada, </a:t>
            </a:r>
            <a:r>
              <a:rPr lang="en-CA" sz="2300" dirty="0" err="1">
                <a:solidFill>
                  <a:schemeClr val="bg1"/>
                </a:solidFill>
              </a:rPr>
              <a:t>Ritvik</a:t>
            </a:r>
            <a:r>
              <a:rPr lang="en-CA" sz="2300" dirty="0">
                <a:solidFill>
                  <a:schemeClr val="bg1"/>
                </a:solidFill>
              </a:rPr>
              <a:t> started selling bricks interchangeable with LEGO. </a:t>
            </a:r>
          </a:p>
          <a:p>
            <a:pPr lvl="1">
              <a:lnSpc>
                <a:spcPct val="100000"/>
              </a:lnSpc>
              <a:buFont typeface="Courier New" panose="02070309020205020404" pitchFamily="49" charset="0"/>
              <a:buChar char="o"/>
            </a:pPr>
            <a:r>
              <a:rPr lang="en-CA" sz="2300" dirty="0" err="1">
                <a:solidFill>
                  <a:schemeClr val="bg1"/>
                </a:solidFill>
              </a:rPr>
              <a:t>Kirkbi</a:t>
            </a:r>
            <a:r>
              <a:rPr lang="en-CA" sz="2300" dirty="0">
                <a:solidFill>
                  <a:schemeClr val="bg1"/>
                </a:solidFill>
              </a:rPr>
              <a:t> tried to assert a trade‑mark in the “LEGO indicia”: the upper surface of the block with eight studs in a regular geometric pattern.</a:t>
            </a:r>
          </a:p>
          <a:p>
            <a:pPr lvl="1">
              <a:lnSpc>
                <a:spcPct val="100000"/>
              </a:lnSpc>
              <a:buFont typeface="Courier New" panose="02070309020205020404" pitchFamily="49" charset="0"/>
              <a:buChar char="o"/>
            </a:pPr>
            <a:r>
              <a:rPr lang="en-CA" sz="2300" dirty="0">
                <a:solidFill>
                  <a:schemeClr val="bg1"/>
                </a:solidFill>
              </a:rPr>
              <a:t>Registrar of Trade‑marks refused registration. </a:t>
            </a:r>
            <a:r>
              <a:rPr lang="en-CA" sz="2300" dirty="0" err="1">
                <a:solidFill>
                  <a:schemeClr val="bg1"/>
                </a:solidFill>
              </a:rPr>
              <a:t>Kirkbi</a:t>
            </a:r>
            <a:r>
              <a:rPr lang="en-CA" sz="2300" dirty="0">
                <a:solidFill>
                  <a:schemeClr val="bg1"/>
                </a:solidFill>
              </a:rPr>
              <a:t> then claimed the LEGO indicia as an unregistered mark and sought a declaration that it had been infringed by </a:t>
            </a:r>
            <a:r>
              <a:rPr lang="en-CA" sz="2300" dirty="0" err="1">
                <a:solidFill>
                  <a:schemeClr val="bg1"/>
                </a:solidFill>
              </a:rPr>
              <a:t>Ritvik</a:t>
            </a:r>
            <a:r>
              <a:rPr lang="en-CA" sz="2300" dirty="0">
                <a:solidFill>
                  <a:schemeClr val="bg1"/>
                </a:solidFill>
              </a:rPr>
              <a:t> pursuant to s. 7 (</a:t>
            </a:r>
            <a:r>
              <a:rPr lang="en-CA" sz="2300" i="1" dirty="0">
                <a:solidFill>
                  <a:schemeClr val="bg1"/>
                </a:solidFill>
              </a:rPr>
              <a:t>b</a:t>
            </a:r>
            <a:r>
              <a:rPr lang="en-CA" sz="2300" dirty="0">
                <a:solidFill>
                  <a:schemeClr val="bg1"/>
                </a:solidFill>
              </a:rPr>
              <a:t>) of the </a:t>
            </a:r>
            <a:r>
              <a:rPr lang="en-CA" sz="2300" i="1" dirty="0">
                <a:solidFill>
                  <a:schemeClr val="bg1"/>
                </a:solidFill>
              </a:rPr>
              <a:t>Trade-marks Act </a:t>
            </a:r>
            <a:r>
              <a:rPr lang="en-CA" sz="2300" dirty="0">
                <a:solidFill>
                  <a:schemeClr val="bg1"/>
                </a:solidFill>
              </a:rPr>
              <a:t> and the common law doctrine of passing off. </a:t>
            </a:r>
          </a:p>
          <a:p>
            <a:pPr lvl="1">
              <a:lnSpc>
                <a:spcPct val="100000"/>
              </a:lnSpc>
              <a:buFont typeface="Courier New" panose="02070309020205020404" pitchFamily="49" charset="0"/>
              <a:buChar char="o"/>
            </a:pPr>
            <a:r>
              <a:rPr lang="en-CA" sz="2300" dirty="0">
                <a:solidFill>
                  <a:schemeClr val="bg1"/>
                </a:solidFill>
              </a:rPr>
              <a:t>Trial judge found that purely functional features, such as the LEGO indicia, could not become the basis of a trade‑mark, whether registered and unregistered. Upheld by  Fed. C.A. &amp; SCC</a:t>
            </a:r>
            <a:endParaRPr lang="en-US" sz="23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38</a:t>
            </a:fld>
            <a:endParaRPr lang="en-US"/>
          </a:p>
        </p:txBody>
      </p:sp>
    </p:spTree>
    <p:extLst>
      <p:ext uri="{BB962C8B-B14F-4D97-AF65-F5344CB8AC3E}">
        <p14:creationId xmlns:p14="http://schemas.microsoft.com/office/powerpoint/2010/main" val="210299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a:lnSpc>
                <a:spcPct val="100000"/>
              </a:lnSpc>
            </a:pPr>
            <a:r>
              <a:rPr lang="en-US" sz="3200" dirty="0">
                <a:solidFill>
                  <a:schemeClr val="bg1"/>
                </a:solidFill>
              </a:rPr>
              <a:t>Ordinary marks</a:t>
            </a:r>
          </a:p>
          <a:p>
            <a:pPr lvl="1">
              <a:lnSpc>
                <a:spcPct val="100000"/>
              </a:lnSpc>
              <a:buFont typeface="Courier New" panose="02070309020205020404" pitchFamily="49" charset="0"/>
              <a:buChar char="o"/>
            </a:pPr>
            <a:r>
              <a:rPr lang="en-US" sz="3200" dirty="0">
                <a:solidFill>
                  <a:schemeClr val="bg1"/>
                </a:solidFill>
              </a:rPr>
              <a:t>S. 2: definition of trade-mark (in part): </a:t>
            </a:r>
            <a:r>
              <a:rPr lang="en-CA" sz="3200" dirty="0">
                <a:solidFill>
                  <a:schemeClr val="bg1"/>
                </a:solidFill>
              </a:rPr>
              <a:t>(a) a mark that is </a:t>
            </a:r>
            <a:r>
              <a:rPr lang="en-CA" sz="3200" dirty="0">
                <a:solidFill>
                  <a:srgbClr val="FFFF00"/>
                </a:solidFill>
              </a:rPr>
              <a:t>used </a:t>
            </a:r>
            <a:r>
              <a:rPr lang="en-CA" sz="3200" dirty="0">
                <a:solidFill>
                  <a:schemeClr val="bg1"/>
                </a:solidFill>
              </a:rPr>
              <a:t>by a person for the purpose of </a:t>
            </a:r>
            <a:r>
              <a:rPr lang="en-CA" sz="3200" dirty="0">
                <a:solidFill>
                  <a:srgbClr val="FFFF00"/>
                </a:solidFill>
              </a:rPr>
              <a:t>distinguishing</a:t>
            </a:r>
            <a:r>
              <a:rPr lang="en-CA" sz="3200" dirty="0">
                <a:solidFill>
                  <a:schemeClr val="bg1"/>
                </a:solidFill>
              </a:rPr>
              <a:t> or so as to distinguish goods or services manufactured, sold, leased, hired or performed by him </a:t>
            </a:r>
            <a:r>
              <a:rPr lang="en-CA" sz="3200" dirty="0">
                <a:solidFill>
                  <a:srgbClr val="FFFF00"/>
                </a:solidFill>
              </a:rPr>
              <a:t>from those </a:t>
            </a:r>
            <a:r>
              <a:rPr lang="en-CA" sz="3200" dirty="0">
                <a:solidFill>
                  <a:schemeClr val="bg1"/>
                </a:solidFill>
              </a:rPr>
              <a:t>manufactured, sold, leased, hired or performed by others.</a:t>
            </a:r>
          </a:p>
        </p:txBody>
      </p:sp>
      <p:sp>
        <p:nvSpPr>
          <p:cNvPr id="4" name="Slide Number Placeholder 3"/>
          <p:cNvSpPr>
            <a:spLocks noGrp="1"/>
          </p:cNvSpPr>
          <p:nvPr>
            <p:ph type="sldNum" sz="quarter" idx="12"/>
          </p:nvPr>
        </p:nvSpPr>
        <p:spPr/>
        <p:txBody>
          <a:bodyPr/>
          <a:lstStyle/>
          <a:p>
            <a:fld id="{600857A6-B069-5747-8C2C-4237D03FF20B}" type="slidenum">
              <a:rPr lang="en-US" smtClean="0"/>
              <a:t>39</a:t>
            </a:fld>
            <a:endParaRPr lang="en-US"/>
          </a:p>
        </p:txBody>
      </p:sp>
    </p:spTree>
    <p:extLst>
      <p:ext uri="{BB962C8B-B14F-4D97-AF65-F5344CB8AC3E}">
        <p14:creationId xmlns:p14="http://schemas.microsoft.com/office/powerpoint/2010/main" val="11927164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651641" y="2186152"/>
            <a:ext cx="7893269" cy="3539981"/>
          </a:xfrm>
        </p:spPr>
        <p:txBody>
          <a:bodyPr>
            <a:normAutofit/>
          </a:bodyPr>
          <a:lstStyle/>
          <a:p>
            <a:pPr marL="0" indent="0" algn="ctr">
              <a:buNone/>
            </a:pPr>
            <a:r>
              <a:rPr lang="en-US"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139700">
                    <a:schemeClr val="accent5">
                      <a:satMod val="175000"/>
                      <a:alpha val="40000"/>
                    </a:schemeClr>
                  </a:glow>
                  <a:outerShdw blurRad="50800" algn="tl" rotWithShape="0">
                    <a:srgbClr val="000000"/>
                  </a:outerShdw>
                </a:effectLst>
              </a:rPr>
              <a:t>Logistics</a:t>
            </a:r>
            <a:endParaRPr lang="en-US" sz="9600" dirty="0"/>
          </a:p>
        </p:txBody>
      </p:sp>
    </p:spTree>
    <p:extLst>
      <p:ext uri="{BB962C8B-B14F-4D97-AF65-F5344CB8AC3E}">
        <p14:creationId xmlns:p14="http://schemas.microsoft.com/office/powerpoint/2010/main" val="772993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77039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73132" y="926276"/>
            <a:ext cx="8728364" cy="4823268"/>
          </a:xfrm>
        </p:spPr>
        <p:txBody>
          <a:bodyPr>
            <a:normAutofit lnSpcReduction="10000"/>
          </a:bodyPr>
          <a:lstStyle/>
          <a:p>
            <a:pPr marL="0" indent="0">
              <a:lnSpc>
                <a:spcPct val="100000"/>
              </a:lnSpc>
              <a:buNone/>
            </a:pPr>
            <a:r>
              <a:rPr lang="en-US" sz="2800" b="1" dirty="0">
                <a:solidFill>
                  <a:srgbClr val="FFFF00"/>
                </a:solidFill>
              </a:rPr>
              <a:t>Ordinary marks</a:t>
            </a:r>
          </a:p>
          <a:p>
            <a:pPr>
              <a:lnSpc>
                <a:spcPct val="100000"/>
              </a:lnSpc>
            </a:pPr>
            <a:r>
              <a:rPr lang="en-CA" sz="2800" dirty="0">
                <a:solidFill>
                  <a:schemeClr val="bg1"/>
                </a:solidFill>
              </a:rPr>
              <a:t>Amended definition (2014 - in effect 2019):</a:t>
            </a:r>
          </a:p>
          <a:p>
            <a:pPr lvl="1">
              <a:lnSpc>
                <a:spcPct val="100000"/>
              </a:lnSpc>
              <a:buFont typeface="Courier New" panose="02070309020205020404" pitchFamily="49" charset="0"/>
              <a:buChar char="o"/>
            </a:pPr>
            <a:r>
              <a:rPr lang="en-CA" sz="2800" dirty="0">
                <a:solidFill>
                  <a:srgbClr val="FF0000"/>
                </a:solidFill>
              </a:rPr>
              <a:t>TM</a:t>
            </a:r>
            <a:r>
              <a:rPr lang="en-CA" sz="2800" dirty="0">
                <a:solidFill>
                  <a:schemeClr val="bg1"/>
                </a:solidFill>
              </a:rPr>
              <a:t>: A </a:t>
            </a:r>
            <a:r>
              <a:rPr lang="en-CA" sz="2800" dirty="0">
                <a:solidFill>
                  <a:srgbClr val="FFFF00"/>
                </a:solidFill>
              </a:rPr>
              <a:t>sign</a:t>
            </a:r>
            <a:r>
              <a:rPr lang="en-CA" sz="2800" dirty="0">
                <a:solidFill>
                  <a:schemeClr val="bg1"/>
                </a:solidFill>
              </a:rPr>
              <a:t> or combination of signs that is used or proposed to be used by a person </a:t>
            </a:r>
            <a:r>
              <a:rPr lang="en-CA" sz="2800" dirty="0">
                <a:solidFill>
                  <a:srgbClr val="FFFF00"/>
                </a:solidFill>
              </a:rPr>
              <a:t>for the purpose of distinguishing </a:t>
            </a:r>
            <a:r>
              <a:rPr lang="en-CA" sz="2800" dirty="0">
                <a:solidFill>
                  <a:schemeClr val="bg1"/>
                </a:solidFill>
              </a:rPr>
              <a:t>or so as to distinguish </a:t>
            </a:r>
            <a:r>
              <a:rPr lang="en-CA" sz="2800" dirty="0">
                <a:solidFill>
                  <a:srgbClr val="FFFF00"/>
                </a:solidFill>
              </a:rPr>
              <a:t>their goods </a:t>
            </a:r>
            <a:r>
              <a:rPr lang="en-CA" sz="2800" dirty="0">
                <a:solidFill>
                  <a:schemeClr val="bg1"/>
                </a:solidFill>
              </a:rPr>
              <a:t>and services from those of others.</a:t>
            </a:r>
            <a:r>
              <a:rPr lang="en-US" sz="2800" dirty="0">
                <a:solidFill>
                  <a:schemeClr val="bg1"/>
                </a:solidFill>
              </a:rPr>
              <a:t> </a:t>
            </a:r>
          </a:p>
          <a:p>
            <a:pPr lvl="1">
              <a:lnSpc>
                <a:spcPct val="100000"/>
              </a:lnSpc>
              <a:buFont typeface="Courier New" panose="02070309020205020404" pitchFamily="49" charset="0"/>
              <a:buChar char="o"/>
            </a:pPr>
            <a:r>
              <a:rPr lang="en-US" sz="2800" dirty="0">
                <a:solidFill>
                  <a:srgbClr val="FF0000"/>
                </a:solidFill>
              </a:rPr>
              <a:t>Sign</a:t>
            </a:r>
            <a:r>
              <a:rPr lang="en-US" sz="2800" dirty="0">
                <a:solidFill>
                  <a:schemeClr val="bg1"/>
                </a:solidFill>
              </a:rPr>
              <a:t>: Includes a word, a personal name, a design, a letter, a numeral, a </a:t>
            </a:r>
            <a:r>
              <a:rPr lang="en-US" sz="2800" dirty="0" err="1">
                <a:solidFill>
                  <a:schemeClr val="bg1"/>
                </a:solidFill>
              </a:rPr>
              <a:t>colour</a:t>
            </a:r>
            <a:r>
              <a:rPr lang="en-US" sz="2800" dirty="0">
                <a:solidFill>
                  <a:schemeClr val="bg1"/>
                </a:solidFill>
              </a:rPr>
              <a:t>, a figurative element, a </a:t>
            </a:r>
            <a:r>
              <a:rPr lang="en-US" sz="2800" dirty="0">
                <a:solidFill>
                  <a:srgbClr val="FFFF00"/>
                </a:solidFill>
              </a:rPr>
              <a:t>three-dimensional shape</a:t>
            </a:r>
            <a:r>
              <a:rPr lang="en-US" sz="2800" dirty="0">
                <a:solidFill>
                  <a:schemeClr val="bg1"/>
                </a:solidFill>
              </a:rPr>
              <a:t>, a </a:t>
            </a:r>
            <a:r>
              <a:rPr lang="en-US" sz="2800" dirty="0">
                <a:solidFill>
                  <a:srgbClr val="FFFF00"/>
                </a:solidFill>
              </a:rPr>
              <a:t>hologram</a:t>
            </a:r>
            <a:r>
              <a:rPr lang="en-US" sz="2800" dirty="0">
                <a:solidFill>
                  <a:schemeClr val="bg1"/>
                </a:solidFill>
              </a:rPr>
              <a:t>, a </a:t>
            </a:r>
            <a:r>
              <a:rPr lang="en-US" sz="2800" dirty="0">
                <a:solidFill>
                  <a:srgbClr val="FFFF00"/>
                </a:solidFill>
              </a:rPr>
              <a:t>moving image</a:t>
            </a:r>
            <a:r>
              <a:rPr lang="en-US" sz="2800" dirty="0">
                <a:solidFill>
                  <a:schemeClr val="bg1"/>
                </a:solidFill>
              </a:rPr>
              <a:t>, a mode of packaging goods, a </a:t>
            </a:r>
            <a:r>
              <a:rPr lang="en-US" sz="2800" dirty="0">
                <a:solidFill>
                  <a:srgbClr val="FFFF00"/>
                </a:solidFill>
              </a:rPr>
              <a:t>scent</a:t>
            </a:r>
            <a:r>
              <a:rPr lang="en-US" sz="2800" dirty="0">
                <a:solidFill>
                  <a:schemeClr val="bg1"/>
                </a:solidFill>
              </a:rPr>
              <a:t>, a </a:t>
            </a:r>
            <a:r>
              <a:rPr lang="en-US" sz="2800" dirty="0">
                <a:solidFill>
                  <a:srgbClr val="FFFF00"/>
                </a:solidFill>
              </a:rPr>
              <a:t>taste</a:t>
            </a:r>
            <a:r>
              <a:rPr lang="en-US" sz="2800" dirty="0">
                <a:solidFill>
                  <a:schemeClr val="bg1"/>
                </a:solidFill>
              </a:rPr>
              <a:t>, a </a:t>
            </a:r>
            <a:r>
              <a:rPr lang="en-US" sz="2800" dirty="0">
                <a:solidFill>
                  <a:srgbClr val="FFFF00"/>
                </a:solidFill>
              </a:rPr>
              <a:t>texture</a:t>
            </a:r>
            <a:r>
              <a:rPr lang="en-US" sz="2800" dirty="0">
                <a:solidFill>
                  <a:schemeClr val="bg1"/>
                </a:solidFill>
              </a:rPr>
              <a:t>, and the positioning of a sign</a:t>
            </a:r>
            <a:r>
              <a:rPr lang="en-US" sz="2400"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40</a:t>
            </a:fld>
            <a:endParaRPr lang="en-US"/>
          </a:p>
        </p:txBody>
      </p:sp>
    </p:spTree>
    <p:extLst>
      <p:ext uri="{BB962C8B-B14F-4D97-AF65-F5344CB8AC3E}">
        <p14:creationId xmlns:p14="http://schemas.microsoft.com/office/powerpoint/2010/main" val="12259913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806016"/>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61257" y="1104405"/>
            <a:ext cx="8752113" cy="4645138"/>
          </a:xfrm>
        </p:spPr>
        <p:txBody>
          <a:bodyPr>
            <a:normAutofit lnSpcReduction="10000"/>
          </a:bodyPr>
          <a:lstStyle/>
          <a:p>
            <a:pPr>
              <a:lnSpc>
                <a:spcPct val="100000"/>
              </a:lnSpc>
            </a:pPr>
            <a:r>
              <a:rPr lang="en-US" sz="3200" dirty="0">
                <a:solidFill>
                  <a:schemeClr val="bg1"/>
                </a:solidFill>
                <a:latin typeface="Arial" charset="0"/>
              </a:rPr>
              <a:t>S. 12(1): A TM is </a:t>
            </a:r>
            <a:r>
              <a:rPr lang="en-US" sz="3200" dirty="0">
                <a:solidFill>
                  <a:srgbClr val="FFFF00"/>
                </a:solidFill>
                <a:latin typeface="Arial" charset="0"/>
              </a:rPr>
              <a:t>registrable if </a:t>
            </a:r>
            <a:r>
              <a:rPr lang="en-US" sz="3200" dirty="0">
                <a:solidFill>
                  <a:srgbClr val="FF0000"/>
                </a:solidFill>
                <a:latin typeface="Arial" charset="0"/>
              </a:rPr>
              <a:t>it </a:t>
            </a:r>
            <a:r>
              <a:rPr lang="en-CA" sz="3200" dirty="0">
                <a:solidFill>
                  <a:srgbClr val="FF0000"/>
                </a:solidFill>
                <a:latin typeface="Arial" charset="0"/>
              </a:rPr>
              <a:t>i</a:t>
            </a:r>
            <a:r>
              <a:rPr lang="en-US" sz="3200" dirty="0">
                <a:solidFill>
                  <a:srgbClr val="FF0000"/>
                </a:solidFill>
                <a:latin typeface="Arial" charset="0"/>
              </a:rPr>
              <a:t>s not</a:t>
            </a:r>
            <a:r>
              <a:rPr lang="en-US" sz="3200" dirty="0">
                <a:solidFill>
                  <a:schemeClr val="bg1"/>
                </a:solidFill>
                <a:latin typeface="Arial" charset="0"/>
              </a:rPr>
              <a:t>:</a:t>
            </a:r>
          </a:p>
          <a:p>
            <a:pPr marL="457200" lvl="1" indent="0">
              <a:lnSpc>
                <a:spcPct val="100000"/>
              </a:lnSpc>
              <a:buNone/>
            </a:pPr>
            <a:r>
              <a:rPr lang="en-US" sz="3200" dirty="0">
                <a:solidFill>
                  <a:schemeClr val="bg1"/>
                </a:solidFill>
                <a:latin typeface="Arial" charset="0"/>
              </a:rPr>
              <a:t>(a) </a:t>
            </a:r>
            <a:r>
              <a:rPr lang="en-US" sz="3200" dirty="0">
                <a:solidFill>
                  <a:srgbClr val="FFFF00"/>
                </a:solidFill>
                <a:latin typeface="Arial" charset="0"/>
              </a:rPr>
              <a:t>Primarily merely a name or surname </a:t>
            </a:r>
            <a:r>
              <a:rPr lang="en-US" sz="3200" dirty="0">
                <a:solidFill>
                  <a:schemeClr val="bg1"/>
                </a:solidFill>
                <a:latin typeface="Arial" charset="0"/>
              </a:rPr>
              <a:t>of an individual living or who has died within 30 years</a:t>
            </a:r>
          </a:p>
          <a:p>
            <a:pPr marL="457200" lvl="1" indent="0">
              <a:lnSpc>
                <a:spcPct val="100000"/>
              </a:lnSpc>
              <a:buNone/>
            </a:pPr>
            <a:r>
              <a:rPr lang="en-US" sz="3200" dirty="0">
                <a:solidFill>
                  <a:schemeClr val="bg1"/>
                </a:solidFill>
                <a:latin typeface="Arial" charset="0"/>
              </a:rPr>
              <a:t>(b) </a:t>
            </a:r>
            <a:r>
              <a:rPr lang="en-US" sz="3200" dirty="0">
                <a:solidFill>
                  <a:srgbClr val="FF0000"/>
                </a:solidFill>
                <a:latin typeface="Arial" charset="0"/>
              </a:rPr>
              <a:t>Clearly descriptive </a:t>
            </a:r>
            <a:r>
              <a:rPr lang="en-US" sz="3200" dirty="0">
                <a:solidFill>
                  <a:srgbClr val="FFFF00"/>
                </a:solidFill>
                <a:latin typeface="Arial" charset="0"/>
              </a:rPr>
              <a:t>or</a:t>
            </a:r>
            <a:r>
              <a:rPr lang="en-US" sz="3200" dirty="0">
                <a:solidFill>
                  <a:srgbClr val="FF0000"/>
                </a:solidFill>
                <a:latin typeface="Arial" charset="0"/>
              </a:rPr>
              <a:t> deceptively </a:t>
            </a:r>
            <a:r>
              <a:rPr lang="en-US" sz="3200" dirty="0" err="1">
                <a:solidFill>
                  <a:srgbClr val="FF0000"/>
                </a:solidFill>
                <a:latin typeface="Arial" charset="0"/>
              </a:rPr>
              <a:t>misdescriptive</a:t>
            </a:r>
            <a:r>
              <a:rPr lang="en-US" sz="3200" dirty="0">
                <a:solidFill>
                  <a:srgbClr val="FF0000"/>
                </a:solidFill>
                <a:latin typeface="Arial" charset="0"/>
              </a:rPr>
              <a:t> </a:t>
            </a:r>
            <a:r>
              <a:rPr lang="en-US" sz="3200" dirty="0">
                <a:solidFill>
                  <a:schemeClr val="bg1"/>
                </a:solidFill>
                <a:latin typeface="Arial" charset="0"/>
              </a:rPr>
              <a:t>in English or French </a:t>
            </a:r>
            <a:r>
              <a:rPr lang="en-US" sz="3200" dirty="0">
                <a:solidFill>
                  <a:srgbClr val="FFFF00"/>
                </a:solidFill>
                <a:latin typeface="Arial" charset="0"/>
              </a:rPr>
              <a:t>of the character/quality of wares/services </a:t>
            </a:r>
            <a:r>
              <a:rPr lang="en-US" sz="3200" dirty="0">
                <a:solidFill>
                  <a:schemeClr val="bg1"/>
                </a:solidFill>
                <a:latin typeface="Arial" charset="0"/>
              </a:rPr>
              <a:t>or of the conditions of production/persons employed in their production/place of origin</a:t>
            </a:r>
          </a:p>
          <a:p>
            <a:pPr marL="0" indent="0">
              <a:buNone/>
            </a:pPr>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41</a:t>
            </a:fld>
            <a:endParaRPr lang="en-US"/>
          </a:p>
        </p:txBody>
      </p:sp>
    </p:spTree>
    <p:extLst>
      <p:ext uri="{BB962C8B-B14F-4D97-AF65-F5344CB8AC3E}">
        <p14:creationId xmlns:p14="http://schemas.microsoft.com/office/powerpoint/2010/main" val="25428374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261257" y="965953"/>
            <a:ext cx="8799616" cy="4924208"/>
          </a:xfrm>
        </p:spPr>
        <p:txBody>
          <a:bodyPr>
            <a:normAutofit fontScale="92500" lnSpcReduction="10000"/>
          </a:bodyPr>
          <a:lstStyle/>
          <a:p>
            <a:pPr>
              <a:lnSpc>
                <a:spcPct val="110000"/>
              </a:lnSpc>
            </a:pPr>
            <a:r>
              <a:rPr lang="en-US" sz="2700" dirty="0">
                <a:solidFill>
                  <a:schemeClr val="bg1"/>
                </a:solidFill>
                <a:latin typeface="Arial" charset="0"/>
              </a:rPr>
              <a:t>S. 12(1): TM is </a:t>
            </a:r>
            <a:r>
              <a:rPr lang="en-US" sz="2700" dirty="0">
                <a:solidFill>
                  <a:srgbClr val="FFFF00"/>
                </a:solidFill>
                <a:latin typeface="Arial" charset="0"/>
              </a:rPr>
              <a:t>registrable if </a:t>
            </a:r>
            <a:r>
              <a:rPr lang="en-US" sz="2700" dirty="0">
                <a:solidFill>
                  <a:srgbClr val="FF0000"/>
                </a:solidFill>
                <a:latin typeface="Arial" charset="0"/>
              </a:rPr>
              <a:t>it </a:t>
            </a:r>
            <a:r>
              <a:rPr lang="en-CA" sz="2700" dirty="0" err="1">
                <a:solidFill>
                  <a:srgbClr val="FF0000"/>
                </a:solidFill>
                <a:latin typeface="Arial" charset="0"/>
              </a:rPr>
              <a:t>i</a:t>
            </a:r>
            <a:r>
              <a:rPr lang="en-US" sz="2700" dirty="0">
                <a:solidFill>
                  <a:srgbClr val="FF0000"/>
                </a:solidFill>
                <a:latin typeface="Arial" charset="0"/>
              </a:rPr>
              <a:t>s not</a:t>
            </a:r>
            <a:r>
              <a:rPr lang="en-US" sz="2700" dirty="0">
                <a:solidFill>
                  <a:schemeClr val="bg1"/>
                </a:solidFill>
                <a:latin typeface="Arial" charset="0"/>
              </a:rPr>
              <a:t>:</a:t>
            </a:r>
          </a:p>
          <a:p>
            <a:pPr marL="457200" lvl="1" indent="0">
              <a:lnSpc>
                <a:spcPct val="110000"/>
              </a:lnSpc>
              <a:buNone/>
            </a:pPr>
            <a:r>
              <a:rPr lang="en-US" sz="2700" dirty="0">
                <a:solidFill>
                  <a:schemeClr val="bg1"/>
                </a:solidFill>
                <a:latin typeface="Arial" charset="0"/>
              </a:rPr>
              <a:t>(c) </a:t>
            </a:r>
            <a:r>
              <a:rPr lang="en-US" sz="2700" dirty="0">
                <a:solidFill>
                  <a:srgbClr val="FFFF00"/>
                </a:solidFill>
                <a:latin typeface="Arial" charset="0"/>
              </a:rPr>
              <a:t>Name in any language </a:t>
            </a:r>
            <a:r>
              <a:rPr lang="en-US" sz="2700" dirty="0">
                <a:solidFill>
                  <a:schemeClr val="bg1"/>
                </a:solidFill>
                <a:latin typeface="Arial" charset="0"/>
              </a:rPr>
              <a:t>of any of the wares or services in connection with which it is used</a:t>
            </a:r>
          </a:p>
          <a:p>
            <a:pPr marL="457200" lvl="1" indent="0">
              <a:lnSpc>
                <a:spcPct val="110000"/>
              </a:lnSpc>
              <a:buNone/>
            </a:pPr>
            <a:r>
              <a:rPr lang="en-US" sz="2700" dirty="0">
                <a:solidFill>
                  <a:schemeClr val="bg1"/>
                </a:solidFill>
                <a:latin typeface="Arial" charset="0"/>
              </a:rPr>
              <a:t>(d) </a:t>
            </a:r>
            <a:r>
              <a:rPr lang="en-US" sz="2700" dirty="0">
                <a:solidFill>
                  <a:srgbClr val="FFFF00"/>
                </a:solidFill>
                <a:latin typeface="Arial" charset="0"/>
              </a:rPr>
              <a:t>Confusing with a registered TM </a:t>
            </a:r>
            <a:r>
              <a:rPr lang="en-US" sz="2700" dirty="0">
                <a:solidFill>
                  <a:schemeClr val="bg1"/>
                </a:solidFill>
                <a:latin typeface="Arial" charset="0"/>
              </a:rPr>
              <a:t>(confusing defined in s. 6(2); factors in s.  6(5))</a:t>
            </a:r>
          </a:p>
          <a:p>
            <a:pPr marL="457200" lvl="1" indent="0">
              <a:lnSpc>
                <a:spcPct val="110000"/>
              </a:lnSpc>
              <a:buNone/>
            </a:pPr>
            <a:r>
              <a:rPr lang="en-US" sz="2700" dirty="0">
                <a:solidFill>
                  <a:schemeClr val="bg1"/>
                </a:solidFill>
                <a:latin typeface="Arial" charset="0"/>
              </a:rPr>
              <a:t>(e) </a:t>
            </a:r>
            <a:r>
              <a:rPr lang="en-US" sz="2700" dirty="0">
                <a:solidFill>
                  <a:srgbClr val="FFFF00"/>
                </a:solidFill>
                <a:latin typeface="Arial" charset="0"/>
              </a:rPr>
              <a:t>Mark prohibited </a:t>
            </a:r>
            <a:r>
              <a:rPr lang="en-US" sz="2700" dirty="0">
                <a:solidFill>
                  <a:schemeClr val="bg1"/>
                </a:solidFill>
                <a:latin typeface="Arial" charset="0"/>
              </a:rPr>
              <a:t>by s. 9 or 10…</a:t>
            </a:r>
          </a:p>
          <a:p>
            <a:pPr marL="457200" lvl="1" indent="0">
              <a:lnSpc>
                <a:spcPct val="110000"/>
              </a:lnSpc>
              <a:buNone/>
            </a:pPr>
            <a:r>
              <a:rPr lang="en-US" sz="2700" dirty="0">
                <a:solidFill>
                  <a:schemeClr val="bg1"/>
                </a:solidFill>
                <a:latin typeface="Arial" charset="0"/>
              </a:rPr>
              <a:t>S. 12(2): </a:t>
            </a:r>
            <a:r>
              <a:rPr lang="en-CA" sz="2700" dirty="0">
                <a:solidFill>
                  <a:srgbClr val="FF0000"/>
                </a:solidFill>
              </a:rPr>
              <a:t>not registrable if</a:t>
            </a:r>
            <a:r>
              <a:rPr lang="en-CA" sz="2700" dirty="0">
                <a:solidFill>
                  <a:schemeClr val="bg1"/>
                </a:solidFill>
              </a:rPr>
              <a:t> its features are dictated primarily by a </a:t>
            </a:r>
            <a:r>
              <a:rPr lang="en-CA" sz="2700" dirty="0">
                <a:solidFill>
                  <a:srgbClr val="FFFF00"/>
                </a:solidFill>
              </a:rPr>
              <a:t>utilitarian function</a:t>
            </a:r>
          </a:p>
          <a:p>
            <a:pPr marL="457200" lvl="1" indent="0">
              <a:lnSpc>
                <a:spcPct val="110000"/>
              </a:lnSpc>
              <a:buNone/>
            </a:pPr>
            <a:r>
              <a:rPr lang="en-US" sz="2700" dirty="0">
                <a:solidFill>
                  <a:schemeClr val="bg1"/>
                </a:solidFill>
                <a:latin typeface="Arial" charset="0"/>
              </a:rPr>
              <a:t>S. 12(3): </a:t>
            </a:r>
            <a:r>
              <a:rPr lang="en-US" sz="2700" dirty="0">
                <a:solidFill>
                  <a:srgbClr val="FF0000"/>
                </a:solidFill>
                <a:latin typeface="Arial" charset="0"/>
              </a:rPr>
              <a:t>If not registrable </a:t>
            </a:r>
            <a:r>
              <a:rPr lang="en-US" sz="2700" dirty="0">
                <a:solidFill>
                  <a:srgbClr val="FFFF00"/>
                </a:solidFill>
                <a:latin typeface="Arial" charset="0"/>
              </a:rPr>
              <a:t>due to (1)(a) or (b), is registrable if has … become </a:t>
            </a:r>
            <a:r>
              <a:rPr lang="en-US" sz="2700" dirty="0">
                <a:solidFill>
                  <a:srgbClr val="FF0000"/>
                </a:solidFill>
                <a:latin typeface="Arial" charset="0"/>
              </a:rPr>
              <a:t>distinctive</a:t>
            </a:r>
            <a:r>
              <a:rPr lang="en-US" sz="2700" dirty="0">
                <a:solidFill>
                  <a:srgbClr val="FFFF00"/>
                </a:solidFill>
                <a:latin typeface="Arial" charset="0"/>
              </a:rPr>
              <a:t> at the date of filing </a:t>
            </a:r>
            <a:r>
              <a:rPr lang="en-US" sz="2700" dirty="0">
                <a:solidFill>
                  <a:schemeClr val="bg1"/>
                </a:solidFill>
                <a:latin typeface="Arial" charset="0"/>
              </a:rPr>
              <a:t>an application for registration  (see also s. 32)</a:t>
            </a:r>
          </a:p>
          <a:p>
            <a:pPr marL="457200" lvl="1" indent="0">
              <a:buNone/>
            </a:pPr>
            <a:endParaRPr lang="en-US" dirty="0">
              <a:latin typeface="Arial" charset="0"/>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42</a:t>
            </a:fld>
            <a:endParaRPr lang="en-US"/>
          </a:p>
        </p:txBody>
      </p:sp>
    </p:spTree>
    <p:extLst>
      <p:ext uri="{BB962C8B-B14F-4D97-AF65-F5344CB8AC3E}">
        <p14:creationId xmlns:p14="http://schemas.microsoft.com/office/powerpoint/2010/main" val="487042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62763"/>
            <a:ext cx="8229600" cy="68726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25631" y="1140031"/>
            <a:ext cx="8704613" cy="4762006"/>
          </a:xfrm>
        </p:spPr>
        <p:txBody>
          <a:bodyPr>
            <a:normAutofit/>
          </a:bodyPr>
          <a:lstStyle/>
          <a:p>
            <a:pPr marL="0" lvl="1" indent="0">
              <a:lnSpc>
                <a:spcPct val="100000"/>
              </a:lnSpc>
              <a:buNone/>
            </a:pPr>
            <a:r>
              <a:rPr lang="en-US" sz="3500" i="1" dirty="0">
                <a:solidFill>
                  <a:srgbClr val="00B0F0"/>
                </a:solidFill>
              </a:rPr>
              <a:t>Unilever Canada Inc. v. Superior Quality Foods Inc. </a:t>
            </a:r>
            <a:r>
              <a:rPr lang="en-US" sz="3500" dirty="0">
                <a:solidFill>
                  <a:schemeClr val="bg1"/>
                </a:solidFill>
              </a:rPr>
              <a:t>(2007)</a:t>
            </a:r>
            <a:r>
              <a:rPr lang="en-US" sz="3500" i="1" dirty="0">
                <a:solidFill>
                  <a:schemeClr val="bg1"/>
                </a:solidFill>
              </a:rPr>
              <a:t>, </a:t>
            </a:r>
            <a:r>
              <a:rPr lang="en-US" sz="3500" dirty="0">
                <a:solidFill>
                  <a:schemeClr val="bg1"/>
                </a:solidFill>
              </a:rPr>
              <a:t>62 CPR</a:t>
            </a:r>
            <a:r>
              <a:rPr lang="en-US" sz="3500" i="1" dirty="0">
                <a:solidFill>
                  <a:schemeClr val="bg1"/>
                </a:solidFill>
              </a:rPr>
              <a:t> </a:t>
            </a:r>
            <a:r>
              <a:rPr lang="en-US" sz="3500" dirty="0">
                <a:solidFill>
                  <a:schemeClr val="bg1"/>
                </a:solidFill>
              </a:rPr>
              <a:t>(4</a:t>
            </a:r>
            <a:r>
              <a:rPr lang="en-US" sz="3500" baseline="30000" dirty="0">
                <a:solidFill>
                  <a:schemeClr val="bg1"/>
                </a:solidFill>
              </a:rPr>
              <a:t>th</a:t>
            </a:r>
            <a:r>
              <a:rPr lang="en-US" sz="3500" dirty="0">
                <a:solidFill>
                  <a:schemeClr val="bg1"/>
                </a:solidFill>
              </a:rPr>
              <a:t>) 75, [2007] TMOB No. 66</a:t>
            </a:r>
          </a:p>
          <a:p>
            <a:pPr marL="342900" lvl="1" indent="-342900">
              <a:lnSpc>
                <a:spcPct val="100000"/>
              </a:lnSpc>
            </a:pPr>
            <a:r>
              <a:rPr lang="en-CA" sz="3500" dirty="0">
                <a:solidFill>
                  <a:srgbClr val="FFFF00"/>
                </a:solidFill>
              </a:rPr>
              <a:t>Deceptively </a:t>
            </a:r>
            <a:r>
              <a:rPr lang="en-CA" sz="3500" dirty="0" err="1">
                <a:solidFill>
                  <a:srgbClr val="FFFF00"/>
                </a:solidFill>
              </a:rPr>
              <a:t>misdescriptive</a:t>
            </a:r>
            <a:r>
              <a:rPr lang="en-CA" sz="3500" dirty="0">
                <a:solidFill>
                  <a:srgbClr val="FFFF00"/>
                </a:solidFill>
              </a:rPr>
              <a:t> </a:t>
            </a:r>
            <a:r>
              <a:rPr lang="en-CA" sz="3500" dirty="0">
                <a:solidFill>
                  <a:srgbClr val="FF0000"/>
                </a:solidFill>
              </a:rPr>
              <a:t>=</a:t>
            </a:r>
            <a:r>
              <a:rPr lang="en-CA" sz="3500" dirty="0">
                <a:solidFill>
                  <a:schemeClr val="bg1"/>
                </a:solidFill>
              </a:rPr>
              <a:t> would dealers/purchasers of the goods </a:t>
            </a:r>
            <a:r>
              <a:rPr lang="en-CA" sz="3500" dirty="0">
                <a:solidFill>
                  <a:srgbClr val="FFFF00"/>
                </a:solidFill>
              </a:rPr>
              <a:t>be deceived by the </a:t>
            </a:r>
            <a:r>
              <a:rPr lang="en-CA" sz="3500" dirty="0" err="1">
                <a:solidFill>
                  <a:srgbClr val="FFFF00"/>
                </a:solidFill>
              </a:rPr>
              <a:t>misdescription</a:t>
            </a:r>
            <a:r>
              <a:rPr lang="en-CA" sz="3500" dirty="0">
                <a:solidFill>
                  <a:schemeClr val="bg1"/>
                </a:solidFill>
              </a:rPr>
              <a:t> into purchasing goods or ordering services which different in character or quality from those expected?</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43</a:t>
            </a:fld>
            <a:endParaRPr lang="en-US"/>
          </a:p>
        </p:txBody>
      </p:sp>
    </p:spTree>
    <p:extLst>
      <p:ext uri="{BB962C8B-B14F-4D97-AF65-F5344CB8AC3E}">
        <p14:creationId xmlns:p14="http://schemas.microsoft.com/office/powerpoint/2010/main" val="4719469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60"/>
            <a:ext cx="8229600" cy="639762"/>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760022"/>
            <a:ext cx="8508670" cy="5082638"/>
          </a:xfrm>
        </p:spPr>
        <p:txBody>
          <a:bodyPr>
            <a:noAutofit/>
          </a:bodyPr>
          <a:lstStyle/>
          <a:p>
            <a:pPr marL="0" lvl="1" indent="0">
              <a:lnSpc>
                <a:spcPct val="100000"/>
              </a:lnSpc>
              <a:buNone/>
            </a:pPr>
            <a:r>
              <a:rPr lang="en-US" sz="2400" i="1" dirty="0">
                <a:solidFill>
                  <a:srgbClr val="00B0F0"/>
                </a:solidFill>
              </a:rPr>
              <a:t>Unilever Canada Inc. v. Superior Quality Foods Inc. </a:t>
            </a:r>
            <a:r>
              <a:rPr lang="en-US" sz="2400" dirty="0">
                <a:solidFill>
                  <a:schemeClr val="bg1"/>
                </a:solidFill>
              </a:rPr>
              <a:t>(2007)</a:t>
            </a:r>
            <a:r>
              <a:rPr lang="en-US" sz="2400" i="1" dirty="0">
                <a:solidFill>
                  <a:schemeClr val="bg1"/>
                </a:solidFill>
              </a:rPr>
              <a:t>, </a:t>
            </a:r>
            <a:r>
              <a:rPr lang="en-US" sz="2400" dirty="0">
                <a:solidFill>
                  <a:schemeClr val="bg1"/>
                </a:solidFill>
              </a:rPr>
              <a:t>62 CPR</a:t>
            </a:r>
            <a:r>
              <a:rPr lang="en-US" sz="2400" i="1" dirty="0">
                <a:solidFill>
                  <a:schemeClr val="bg1"/>
                </a:solidFill>
              </a:rPr>
              <a:t> </a:t>
            </a:r>
            <a:r>
              <a:rPr lang="en-US" sz="2400" dirty="0">
                <a:solidFill>
                  <a:schemeClr val="bg1"/>
                </a:solidFill>
              </a:rPr>
              <a:t>(4</a:t>
            </a:r>
            <a:r>
              <a:rPr lang="en-US" sz="2400" baseline="30000" dirty="0">
                <a:solidFill>
                  <a:schemeClr val="bg1"/>
                </a:solidFill>
              </a:rPr>
              <a:t>th</a:t>
            </a:r>
            <a:r>
              <a:rPr lang="en-US" sz="2400" dirty="0">
                <a:solidFill>
                  <a:schemeClr val="bg1"/>
                </a:solidFill>
              </a:rPr>
              <a:t>) 75, [2007] TMOB No. 66</a:t>
            </a:r>
          </a:p>
          <a:p>
            <a:pPr>
              <a:lnSpc>
                <a:spcPct val="100000"/>
              </a:lnSpc>
            </a:pPr>
            <a:r>
              <a:rPr lang="en-CA" sz="2400" b="1" dirty="0">
                <a:solidFill>
                  <a:schemeClr val="bg1"/>
                </a:solidFill>
              </a:rPr>
              <a:t>Decision: </a:t>
            </a:r>
            <a:r>
              <a:rPr lang="en-CA" sz="2400" dirty="0">
                <a:solidFill>
                  <a:schemeClr val="bg1"/>
                </a:solidFill>
              </a:rPr>
              <a:t>“The Mark … </a:t>
            </a:r>
            <a:r>
              <a:rPr lang="en-CA" sz="2400" dirty="0">
                <a:solidFill>
                  <a:srgbClr val="FFFF00"/>
                </a:solidFill>
              </a:rPr>
              <a:t>clearly describe[s] as a matter of first impression that the Applicant’s soups and soup bases are ‘</a:t>
            </a:r>
            <a:r>
              <a:rPr lang="en-CA" sz="2400" dirty="0">
                <a:solidFill>
                  <a:srgbClr val="FF0000"/>
                </a:solidFill>
              </a:rPr>
              <a:t>better than </a:t>
            </a:r>
            <a:r>
              <a:rPr lang="en-CA" sz="2400" dirty="0" err="1">
                <a:solidFill>
                  <a:srgbClr val="FF0000"/>
                </a:solidFill>
              </a:rPr>
              <a:t>boullion</a:t>
            </a:r>
            <a:r>
              <a:rPr lang="en-CA" sz="2400" dirty="0">
                <a:solidFill>
                  <a:srgbClr val="FFFF00"/>
                </a:solidFill>
              </a:rPr>
              <a:t>’, a laudatory description that is contrary to s. 12(1)(b)</a:t>
            </a:r>
            <a:r>
              <a:rPr lang="en-CA" sz="2400" dirty="0">
                <a:solidFill>
                  <a:schemeClr val="bg1"/>
                </a:solidFill>
              </a:rPr>
              <a:t>”</a:t>
            </a:r>
          </a:p>
          <a:p>
            <a:pPr>
              <a:lnSpc>
                <a:spcPct val="100000"/>
              </a:lnSpc>
            </a:pPr>
            <a:r>
              <a:rPr lang="en-CA" sz="2400" b="1" dirty="0">
                <a:solidFill>
                  <a:schemeClr val="bg1"/>
                </a:solidFill>
              </a:rPr>
              <a:t>Policy justification:  </a:t>
            </a:r>
            <a:r>
              <a:rPr lang="en-CA" sz="2400" dirty="0">
                <a:solidFill>
                  <a:schemeClr val="bg1"/>
                </a:solidFill>
              </a:rPr>
              <a:t>This is an ordinary, grammatical phrase that others in the industry should be able to use to fairly describe their products. / different decision - </a:t>
            </a:r>
            <a:r>
              <a:rPr lang="en-CA" sz="2400" i="1" dirty="0">
                <a:solidFill>
                  <a:srgbClr val="FFFF00"/>
                </a:solidFill>
              </a:rPr>
              <a:t>“</a:t>
            </a:r>
            <a:r>
              <a:rPr lang="en-CA" sz="2400" i="1" dirty="0">
                <a:solidFill>
                  <a:srgbClr val="FF0000"/>
                </a:solidFill>
              </a:rPr>
              <a:t>the vocabulary of the English language is common property: it belongs to all</a:t>
            </a:r>
            <a:r>
              <a:rPr lang="en-CA" sz="2400" i="1" dirty="0">
                <a:solidFill>
                  <a:srgbClr val="FFFF00"/>
                </a:solidFill>
              </a:rPr>
              <a:t>”</a:t>
            </a:r>
            <a:r>
              <a:rPr lang="en-CA" sz="2400" i="1" dirty="0">
                <a:solidFill>
                  <a:srgbClr val="FF0000"/>
                </a:solidFill>
              </a:rPr>
              <a:t> </a:t>
            </a:r>
            <a:r>
              <a:rPr lang="en-CA" sz="2400" dirty="0">
                <a:solidFill>
                  <a:schemeClr val="bg1"/>
                </a:solidFill>
              </a:rPr>
              <a:t>(</a:t>
            </a:r>
            <a:r>
              <a:rPr lang="en-US" sz="2400" i="1" dirty="0">
                <a:solidFill>
                  <a:schemeClr val="bg1"/>
                </a:solidFill>
              </a:rPr>
              <a:t>Eastman Photographic Materials Company Ltd. v. Comptroller-General of Patents, Designs and Trade Marks</a:t>
            </a:r>
            <a:r>
              <a:rPr lang="en-US" sz="2400" dirty="0">
                <a:solidFill>
                  <a:schemeClr val="bg1"/>
                </a:solidFill>
              </a:rPr>
              <a:t>, [1898] A.C. 571 (H.L.), Lord </a:t>
            </a:r>
            <a:r>
              <a:rPr lang="en-US" sz="2400" dirty="0" err="1">
                <a:solidFill>
                  <a:schemeClr val="bg1"/>
                </a:solidFill>
              </a:rPr>
              <a:t>Herschell</a:t>
            </a:r>
            <a:r>
              <a:rPr lang="en-US" sz="2400" dirty="0">
                <a:solidFill>
                  <a:schemeClr val="bg1"/>
                </a:solidFill>
              </a:rPr>
              <a:t> at page 580 ”</a:t>
            </a:r>
            <a:endParaRPr lang="en-CA" sz="24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44</a:t>
            </a:fld>
            <a:endParaRPr lang="en-US"/>
          </a:p>
        </p:txBody>
      </p:sp>
    </p:spTree>
    <p:extLst>
      <p:ext uri="{BB962C8B-B14F-4D97-AF65-F5344CB8AC3E}">
        <p14:creationId xmlns:p14="http://schemas.microsoft.com/office/powerpoint/2010/main" val="2514726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48538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13757" y="961900"/>
            <a:ext cx="8847116" cy="4916385"/>
          </a:xfrm>
        </p:spPr>
        <p:txBody>
          <a:bodyPr>
            <a:normAutofit fontScale="92500" lnSpcReduction="10000"/>
          </a:bodyPr>
          <a:lstStyle/>
          <a:p>
            <a:pPr marL="0" indent="0">
              <a:lnSpc>
                <a:spcPct val="110000"/>
              </a:lnSpc>
              <a:buNone/>
            </a:pPr>
            <a:r>
              <a:rPr lang="en-US" sz="2200" i="1" dirty="0">
                <a:solidFill>
                  <a:srgbClr val="00B0F0"/>
                </a:solidFill>
                <a:latin typeface="+mn-lt"/>
              </a:rPr>
              <a:t>General Foods Ltd. v. Carnation Co. </a:t>
            </a:r>
            <a:r>
              <a:rPr lang="en-US" sz="2200" dirty="0">
                <a:solidFill>
                  <a:schemeClr val="bg1"/>
                </a:solidFill>
                <a:latin typeface="+mn-lt"/>
              </a:rPr>
              <a:t>(1978), 45 CPR (2d) 282 (TMOB)</a:t>
            </a:r>
          </a:p>
          <a:p>
            <a:pPr>
              <a:lnSpc>
                <a:spcPct val="110000"/>
              </a:lnSpc>
            </a:pPr>
            <a:r>
              <a:rPr lang="en-US" sz="2200" dirty="0">
                <a:solidFill>
                  <a:schemeClr val="bg1"/>
                </a:solidFill>
                <a:latin typeface="+mn-lt"/>
              </a:rPr>
              <a:t>Can GFL register the TM “</a:t>
            </a:r>
            <a:r>
              <a:rPr lang="en-US" sz="2200" dirty="0">
                <a:solidFill>
                  <a:srgbClr val="FF0000"/>
                </a:solidFill>
                <a:latin typeface="+mn-lt"/>
              </a:rPr>
              <a:t>Instant Breakfast</a:t>
            </a:r>
            <a:r>
              <a:rPr lang="en-US" sz="2200" dirty="0">
                <a:solidFill>
                  <a:schemeClr val="bg1"/>
                </a:solidFill>
                <a:latin typeface="+mn-lt"/>
              </a:rPr>
              <a:t>” for use in association with wares described as “fortified powder food for mixing with milk”? </a:t>
            </a:r>
          </a:p>
          <a:p>
            <a:pPr>
              <a:lnSpc>
                <a:spcPct val="110000"/>
              </a:lnSpc>
            </a:pPr>
            <a:r>
              <a:rPr lang="en-US" sz="2200" dirty="0">
                <a:solidFill>
                  <a:schemeClr val="bg1"/>
                </a:solidFill>
                <a:latin typeface="+mn-lt"/>
              </a:rPr>
              <a:t> S. 12(1): TM is </a:t>
            </a:r>
            <a:r>
              <a:rPr lang="en-US" sz="2200" dirty="0">
                <a:solidFill>
                  <a:srgbClr val="FFFF00"/>
                </a:solidFill>
                <a:latin typeface="+mn-lt"/>
              </a:rPr>
              <a:t>registrable if </a:t>
            </a:r>
            <a:r>
              <a:rPr lang="en-US" sz="2200" dirty="0">
                <a:solidFill>
                  <a:srgbClr val="FF0000"/>
                </a:solidFill>
                <a:latin typeface="+mn-lt"/>
              </a:rPr>
              <a:t>it </a:t>
            </a:r>
            <a:r>
              <a:rPr lang="en-CA" sz="2200" dirty="0" err="1">
                <a:solidFill>
                  <a:srgbClr val="FF0000"/>
                </a:solidFill>
                <a:latin typeface="+mn-lt"/>
              </a:rPr>
              <a:t>i</a:t>
            </a:r>
            <a:r>
              <a:rPr lang="en-US" sz="2200" dirty="0">
                <a:solidFill>
                  <a:srgbClr val="FF0000"/>
                </a:solidFill>
                <a:latin typeface="+mn-lt"/>
              </a:rPr>
              <a:t>s not</a:t>
            </a:r>
            <a:r>
              <a:rPr lang="en-US" sz="2200" dirty="0">
                <a:solidFill>
                  <a:schemeClr val="bg1"/>
                </a:solidFill>
                <a:latin typeface="+mn-lt"/>
              </a:rPr>
              <a:t> (c) </a:t>
            </a:r>
            <a:r>
              <a:rPr lang="en-US" sz="2200" dirty="0">
                <a:solidFill>
                  <a:srgbClr val="FF0000"/>
                </a:solidFill>
                <a:latin typeface="+mn-lt"/>
              </a:rPr>
              <a:t>Name in any language</a:t>
            </a:r>
            <a:r>
              <a:rPr lang="en-US" sz="2200" dirty="0">
                <a:solidFill>
                  <a:srgbClr val="FFFF00"/>
                </a:solidFill>
                <a:latin typeface="+mn-lt"/>
              </a:rPr>
              <a:t> </a:t>
            </a:r>
            <a:r>
              <a:rPr lang="en-US" sz="2200" dirty="0">
                <a:solidFill>
                  <a:srgbClr val="FF0000"/>
                </a:solidFill>
                <a:latin typeface="+mn-lt"/>
              </a:rPr>
              <a:t>of any of the wares</a:t>
            </a:r>
            <a:r>
              <a:rPr lang="en-US" sz="2200" dirty="0">
                <a:solidFill>
                  <a:schemeClr val="bg1"/>
                </a:solidFill>
                <a:latin typeface="+mn-lt"/>
              </a:rPr>
              <a:t> or services in connection with which it is used</a:t>
            </a:r>
          </a:p>
          <a:p>
            <a:pPr>
              <a:lnSpc>
                <a:spcPct val="110000"/>
              </a:lnSpc>
            </a:pPr>
            <a:r>
              <a:rPr lang="en-CA" sz="2200" dirty="0">
                <a:solidFill>
                  <a:schemeClr val="bg1"/>
                </a:solidFill>
                <a:latin typeface="+mn-lt"/>
              </a:rPr>
              <a:t>Also </a:t>
            </a:r>
            <a:r>
              <a:rPr lang="en-CA" sz="2200" dirty="0">
                <a:solidFill>
                  <a:srgbClr val="FFFF00"/>
                </a:solidFill>
                <a:latin typeface="+mn-lt"/>
              </a:rPr>
              <a:t>s.30(a)</a:t>
            </a:r>
            <a:r>
              <a:rPr lang="en-CA" sz="2200" dirty="0">
                <a:solidFill>
                  <a:schemeClr val="bg1"/>
                </a:solidFill>
                <a:latin typeface="+mn-lt"/>
              </a:rPr>
              <a:t> of the Trademarks Act in setting specifics for TM applications requires that </a:t>
            </a:r>
            <a:r>
              <a:rPr lang="en-CA" sz="2200" dirty="0">
                <a:solidFill>
                  <a:srgbClr val="FFFF00"/>
                </a:solidFill>
                <a:latin typeface="+mn-lt"/>
              </a:rPr>
              <a:t>applications must contain </a:t>
            </a:r>
            <a:r>
              <a:rPr lang="en-CA" sz="2200" i="1" dirty="0">
                <a:solidFill>
                  <a:srgbClr val="FFFF00"/>
                </a:solidFill>
                <a:latin typeface="+mn-lt"/>
              </a:rPr>
              <a:t>“a statement in ordinary commercial terms </a:t>
            </a:r>
            <a:r>
              <a:rPr lang="en-CA" sz="2200" i="1" dirty="0">
                <a:solidFill>
                  <a:schemeClr val="bg1"/>
                </a:solidFill>
                <a:latin typeface="+mn-lt"/>
              </a:rPr>
              <a:t>of the specific goods or services in association with which the mark has been or is proposed to be used.”</a:t>
            </a:r>
          </a:p>
          <a:p>
            <a:pPr>
              <a:lnSpc>
                <a:spcPct val="110000"/>
              </a:lnSpc>
            </a:pPr>
            <a:r>
              <a:rPr lang="en-CA" sz="2200" dirty="0">
                <a:solidFill>
                  <a:schemeClr val="bg1"/>
                </a:solidFill>
                <a:latin typeface="+mn-lt"/>
              </a:rPr>
              <a:t>Are the words </a:t>
            </a:r>
            <a:r>
              <a:rPr lang="en-CA" sz="2200" dirty="0">
                <a:solidFill>
                  <a:srgbClr val="FFFF00"/>
                </a:solidFill>
                <a:latin typeface="+mn-lt"/>
              </a:rPr>
              <a:t>“fortified powder food for mixing with milk” ordinary commercial terms</a:t>
            </a:r>
            <a:r>
              <a:rPr lang="en-CA" sz="2200" dirty="0">
                <a:solidFill>
                  <a:schemeClr val="bg1"/>
                </a:solidFill>
                <a:latin typeface="+mn-lt"/>
              </a:rPr>
              <a:t>? </a:t>
            </a:r>
            <a:r>
              <a:rPr lang="en-CA" sz="2200" dirty="0">
                <a:solidFill>
                  <a:srgbClr val="FF0000"/>
                </a:solidFill>
                <a:latin typeface="+mn-lt"/>
              </a:rPr>
              <a:t>Board held no. </a:t>
            </a:r>
            <a:r>
              <a:rPr lang="en-CA" sz="2200" dirty="0">
                <a:solidFill>
                  <a:schemeClr val="bg1"/>
                </a:solidFill>
                <a:latin typeface="+mn-lt"/>
              </a:rPr>
              <a:t>Statement in ordinary commercial terms for the product would be “instant breakfast”.</a:t>
            </a:r>
          </a:p>
          <a:p>
            <a:pPr>
              <a:lnSpc>
                <a:spcPct val="110000"/>
              </a:lnSpc>
            </a:pPr>
            <a:r>
              <a:rPr lang="en-CA" sz="2200" dirty="0">
                <a:solidFill>
                  <a:schemeClr val="bg1"/>
                </a:solidFill>
                <a:latin typeface="+mn-lt"/>
              </a:rPr>
              <a:t>Accordingly, </a:t>
            </a:r>
            <a:r>
              <a:rPr lang="en-CA" sz="2200" dirty="0">
                <a:solidFill>
                  <a:srgbClr val="FFFF00"/>
                </a:solidFill>
                <a:latin typeface="+mn-lt"/>
              </a:rPr>
              <a:t>application to register the </a:t>
            </a:r>
            <a:r>
              <a:rPr lang="en-CA" sz="2200" dirty="0">
                <a:solidFill>
                  <a:srgbClr val="FF0000"/>
                </a:solidFill>
                <a:latin typeface="+mn-lt"/>
              </a:rPr>
              <a:t>TM Instant Breakfast</a:t>
            </a:r>
            <a:r>
              <a:rPr lang="en-CA" sz="2200" dirty="0">
                <a:solidFill>
                  <a:schemeClr val="bg1"/>
                </a:solidFill>
                <a:latin typeface="+mn-lt"/>
              </a:rPr>
              <a:t>, which is also the name of the wares in English </a:t>
            </a:r>
            <a:r>
              <a:rPr lang="en-CA" sz="2200" dirty="0">
                <a:solidFill>
                  <a:srgbClr val="FF0000"/>
                </a:solidFill>
                <a:latin typeface="+mn-lt"/>
              </a:rPr>
              <a:t>was found not registrable per s. 12(1)(c).</a:t>
            </a:r>
          </a:p>
          <a:p>
            <a:pPr lvl="1"/>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45</a:t>
            </a:fld>
            <a:endParaRPr lang="en-US"/>
          </a:p>
        </p:txBody>
      </p:sp>
    </p:spTree>
    <p:extLst>
      <p:ext uri="{BB962C8B-B14F-4D97-AF65-F5344CB8AC3E}">
        <p14:creationId xmlns:p14="http://schemas.microsoft.com/office/powerpoint/2010/main" val="4261334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marL="0" indent="0">
              <a:lnSpc>
                <a:spcPct val="100000"/>
              </a:lnSpc>
              <a:buNone/>
            </a:pPr>
            <a:r>
              <a:rPr lang="en-US" sz="2600" dirty="0">
                <a:solidFill>
                  <a:schemeClr val="bg1"/>
                </a:solidFill>
              </a:rPr>
              <a:t>What is the </a:t>
            </a:r>
            <a:r>
              <a:rPr lang="en-US" sz="2600" dirty="0">
                <a:solidFill>
                  <a:srgbClr val="FF0000"/>
                </a:solidFill>
              </a:rPr>
              <a:t>significance in the distinction </a:t>
            </a:r>
            <a:r>
              <a:rPr lang="en-US" sz="2600" dirty="0">
                <a:solidFill>
                  <a:schemeClr val="bg1"/>
                </a:solidFill>
              </a:rPr>
              <a:t>between s. </a:t>
            </a:r>
            <a:r>
              <a:rPr lang="en-US" sz="2600" dirty="0">
                <a:solidFill>
                  <a:srgbClr val="FFFF00"/>
                </a:solidFill>
              </a:rPr>
              <a:t>12(1)(b) and 12(1)(c)</a:t>
            </a:r>
            <a:r>
              <a:rPr lang="en-US" sz="2600" dirty="0">
                <a:solidFill>
                  <a:srgbClr val="FF0000"/>
                </a:solidFill>
              </a:rPr>
              <a:t>?</a:t>
            </a:r>
            <a:r>
              <a:rPr lang="en-US" sz="2600" dirty="0">
                <a:solidFill>
                  <a:srgbClr val="FFFF00"/>
                </a:solidFill>
              </a:rPr>
              <a:t> </a:t>
            </a:r>
            <a:r>
              <a:rPr lang="en-US" sz="2600" dirty="0">
                <a:solidFill>
                  <a:schemeClr val="bg1"/>
                </a:solidFill>
              </a:rPr>
              <a:t>Why might this distinction have been formalized in the TMA?</a:t>
            </a:r>
          </a:p>
          <a:p>
            <a:pPr marL="0" indent="0">
              <a:lnSpc>
                <a:spcPct val="100000"/>
              </a:lnSpc>
              <a:buNone/>
            </a:pPr>
            <a:r>
              <a:rPr lang="en-CA" sz="2400" b="1" i="1" dirty="0">
                <a:solidFill>
                  <a:schemeClr val="bg1"/>
                </a:solidFill>
              </a:rPr>
              <a:t>12</a:t>
            </a:r>
            <a:r>
              <a:rPr lang="en-CA" sz="2400" i="1" dirty="0">
                <a:solidFill>
                  <a:schemeClr val="bg1"/>
                </a:solidFill>
              </a:rPr>
              <a:t> </a:t>
            </a:r>
            <a:r>
              <a:rPr lang="en-CA" sz="2400" b="1" i="1" dirty="0">
                <a:solidFill>
                  <a:schemeClr val="bg1"/>
                </a:solidFill>
              </a:rPr>
              <a:t>(1)</a:t>
            </a:r>
            <a:r>
              <a:rPr lang="en-CA" sz="2400" i="1" dirty="0">
                <a:solidFill>
                  <a:schemeClr val="bg1"/>
                </a:solidFill>
              </a:rPr>
              <a:t> Subject to subsection (2), a trademark is registrable if it is not..</a:t>
            </a:r>
          </a:p>
          <a:p>
            <a:pPr marL="400050" lvl="1" indent="0">
              <a:lnSpc>
                <a:spcPct val="100000"/>
              </a:lnSpc>
              <a:buNone/>
            </a:pPr>
            <a:r>
              <a:rPr lang="en-CA" sz="2400" b="1" i="1" dirty="0">
                <a:solidFill>
                  <a:schemeClr val="bg1"/>
                </a:solidFill>
              </a:rPr>
              <a:t>(b)</a:t>
            </a:r>
            <a:r>
              <a:rPr lang="en-CA" sz="2400" i="1" dirty="0">
                <a:solidFill>
                  <a:schemeClr val="bg1"/>
                </a:solidFill>
              </a:rPr>
              <a:t> …</a:t>
            </a:r>
            <a:r>
              <a:rPr lang="en-CA" sz="2400" i="1" dirty="0">
                <a:solidFill>
                  <a:srgbClr val="FFFF00"/>
                </a:solidFill>
              </a:rPr>
              <a:t>either clearly descriptive or deceptively </a:t>
            </a:r>
            <a:r>
              <a:rPr lang="en-CA" sz="2400" i="1" dirty="0" err="1">
                <a:solidFill>
                  <a:srgbClr val="FFFF00"/>
                </a:solidFill>
              </a:rPr>
              <a:t>misdescriptive</a:t>
            </a:r>
            <a:r>
              <a:rPr lang="en-CA" sz="2400" i="1" dirty="0">
                <a:solidFill>
                  <a:srgbClr val="FFFF00"/>
                </a:solidFill>
              </a:rPr>
              <a:t> </a:t>
            </a:r>
            <a:r>
              <a:rPr lang="en-CA" sz="2400" i="1" dirty="0">
                <a:solidFill>
                  <a:schemeClr val="bg1"/>
                </a:solidFill>
              </a:rPr>
              <a:t>in the English or French language of the character or quality of the goods or services in association with which it is used…;</a:t>
            </a:r>
            <a:endParaRPr lang="en-US" sz="2400" i="1" dirty="0">
              <a:solidFill>
                <a:schemeClr val="bg1"/>
              </a:solidFill>
            </a:endParaRPr>
          </a:p>
          <a:p>
            <a:pPr marL="400050" lvl="1" indent="0">
              <a:lnSpc>
                <a:spcPct val="100000"/>
              </a:lnSpc>
              <a:buNone/>
            </a:pPr>
            <a:r>
              <a:rPr lang="en-CA" sz="2400" b="1" i="1" dirty="0">
                <a:solidFill>
                  <a:schemeClr val="bg1"/>
                </a:solidFill>
              </a:rPr>
              <a:t>(c)</a:t>
            </a:r>
            <a:r>
              <a:rPr lang="en-CA" sz="2400" i="1" dirty="0">
                <a:solidFill>
                  <a:schemeClr val="bg1"/>
                </a:solidFill>
              </a:rPr>
              <a:t> th</a:t>
            </a:r>
            <a:r>
              <a:rPr lang="en-CA" sz="2400" i="1" dirty="0">
                <a:solidFill>
                  <a:srgbClr val="FFFF00"/>
                </a:solidFill>
              </a:rPr>
              <a:t>e name in any language of any of the goods or services </a:t>
            </a:r>
            <a:r>
              <a:rPr lang="en-CA" sz="2400" i="1" dirty="0">
                <a:solidFill>
                  <a:schemeClr val="bg1"/>
                </a:solidFill>
              </a:rPr>
              <a:t>in connection with which it is used or proposed to be used;</a:t>
            </a:r>
            <a:endParaRPr lang="en-US" sz="24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46</a:t>
            </a:fld>
            <a:endParaRPr lang="en-US"/>
          </a:p>
        </p:txBody>
      </p:sp>
    </p:spTree>
    <p:extLst>
      <p:ext uri="{BB962C8B-B14F-4D97-AF65-F5344CB8AC3E}">
        <p14:creationId xmlns:p14="http://schemas.microsoft.com/office/powerpoint/2010/main" val="2017433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3055-7185-9A40-BBC1-3744B3B4198C}"/>
              </a:ext>
            </a:extLst>
          </p:cNvPr>
          <p:cNvSpPr>
            <a:spLocks noGrp="1"/>
          </p:cNvSpPr>
          <p:nvPr>
            <p:ph type="title"/>
          </p:nvPr>
        </p:nvSpPr>
        <p:spPr>
          <a:xfrm>
            <a:off x="457200" y="255341"/>
            <a:ext cx="8229600" cy="1016000"/>
          </a:xfrm>
        </p:spPr>
        <p:txBody>
          <a:bodyPr>
            <a:normAutofit fontScale="90000"/>
          </a:bodyPr>
          <a:lstStyle/>
          <a:p>
            <a:pPr algn="ctr"/>
            <a:br>
              <a:rPr lang="en-US" b="1" dirty="0">
                <a:solidFill>
                  <a:srgbClr val="FFFF00"/>
                </a:solidFill>
              </a:rPr>
            </a:br>
            <a:r>
              <a:rPr lang="en-US" b="1" dirty="0">
                <a:solidFill>
                  <a:srgbClr val="FFFF00"/>
                </a:solidFill>
              </a:rPr>
              <a:t>Trademarks: </a:t>
            </a:r>
            <a:r>
              <a:rPr lang="en-US" dirty="0">
                <a:solidFill>
                  <a:schemeClr val="bg1"/>
                </a:solidFill>
              </a:rPr>
              <a:t>Distinguishing guise </a:t>
            </a:r>
            <a:r>
              <a:rPr lang="en-US" dirty="0">
                <a:solidFill>
                  <a:srgbClr val="FF0000"/>
                </a:solidFill>
              </a:rPr>
              <a:t>no more</a:t>
            </a:r>
            <a:br>
              <a:rPr lang="en-US" b="1" dirty="0">
                <a:solidFill>
                  <a:srgbClr val="FFFF00"/>
                </a:solidFill>
              </a:rPr>
            </a:br>
            <a:endParaRPr lang="en-US" dirty="0"/>
          </a:p>
        </p:txBody>
      </p:sp>
      <p:pic>
        <p:nvPicPr>
          <p:cNvPr id="4" name="Picture 3">
            <a:extLst>
              <a:ext uri="{FF2B5EF4-FFF2-40B4-BE49-F238E27FC236}">
                <a16:creationId xmlns:a16="http://schemas.microsoft.com/office/drawing/2014/main" id="{7ADAC499-1C76-A941-8E82-F752B29FDAAD}"/>
              </a:ext>
            </a:extLst>
          </p:cNvPr>
          <p:cNvPicPr>
            <a:picLocks noChangeAspect="1"/>
          </p:cNvPicPr>
          <p:nvPr/>
        </p:nvPicPr>
        <p:blipFill>
          <a:blip r:embed="rId2"/>
          <a:stretch>
            <a:fillRect/>
          </a:stretch>
        </p:blipFill>
        <p:spPr>
          <a:xfrm>
            <a:off x="2820629" y="1677629"/>
            <a:ext cx="3502741" cy="3502741"/>
          </a:xfrm>
          <a:prstGeom prst="rect">
            <a:avLst/>
          </a:prstGeom>
        </p:spPr>
      </p:pic>
    </p:spTree>
    <p:extLst>
      <p:ext uri="{BB962C8B-B14F-4D97-AF65-F5344CB8AC3E}">
        <p14:creationId xmlns:p14="http://schemas.microsoft.com/office/powerpoint/2010/main" val="26235741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E75D6-BBF0-7D44-9A75-3CE2B8682A39}"/>
              </a:ext>
            </a:extLst>
          </p:cNvPr>
          <p:cNvSpPr>
            <a:spLocks noGrp="1"/>
          </p:cNvSpPr>
          <p:nvPr>
            <p:ph type="title"/>
          </p:nvPr>
        </p:nvSpPr>
        <p:spPr/>
        <p:txBody>
          <a:bodyPr/>
          <a:lstStyle/>
          <a:p>
            <a:r>
              <a:rPr lang="en-US" dirty="0">
                <a:solidFill>
                  <a:srgbClr val="FFFF00"/>
                </a:solidFill>
              </a:rPr>
              <a:t>Instead of </a:t>
            </a:r>
            <a:r>
              <a:rPr lang="en-US" dirty="0">
                <a:solidFill>
                  <a:srgbClr val="FF0000"/>
                </a:solidFill>
              </a:rPr>
              <a:t>“</a:t>
            </a:r>
            <a:r>
              <a:rPr lang="en-US" dirty="0">
                <a:solidFill>
                  <a:schemeClr val="bg1"/>
                </a:solidFill>
              </a:rPr>
              <a:t>distinguishing guise</a:t>
            </a:r>
            <a:r>
              <a:rPr lang="en-US" dirty="0">
                <a:solidFill>
                  <a:srgbClr val="FF0000"/>
                </a:solidFill>
              </a:rPr>
              <a:t>”</a:t>
            </a:r>
          </a:p>
        </p:txBody>
      </p:sp>
      <p:sp>
        <p:nvSpPr>
          <p:cNvPr id="3" name="Content Placeholder 2">
            <a:extLst>
              <a:ext uri="{FF2B5EF4-FFF2-40B4-BE49-F238E27FC236}">
                <a16:creationId xmlns:a16="http://schemas.microsoft.com/office/drawing/2014/main" id="{677B1517-F5F5-D14A-AAC3-F8D1558F6A8A}"/>
              </a:ext>
            </a:extLst>
          </p:cNvPr>
          <p:cNvSpPr>
            <a:spLocks noGrp="1"/>
          </p:cNvSpPr>
          <p:nvPr>
            <p:ph sz="quarter" idx="10"/>
          </p:nvPr>
        </p:nvSpPr>
        <p:spPr/>
        <p:txBody>
          <a:bodyPr>
            <a:normAutofit/>
          </a:bodyPr>
          <a:lstStyle/>
          <a:p>
            <a:pPr marL="0" indent="0">
              <a:lnSpc>
                <a:spcPct val="100000"/>
              </a:lnSpc>
              <a:buNone/>
            </a:pPr>
            <a:r>
              <a:rPr lang="en-CA" sz="3600" b="1" i="1" dirty="0">
                <a:solidFill>
                  <a:schemeClr val="bg1"/>
                </a:solidFill>
              </a:rPr>
              <a:t>s. 2 …“</a:t>
            </a:r>
            <a:r>
              <a:rPr lang="en-CA" sz="3600" b="1" i="1" dirty="0">
                <a:solidFill>
                  <a:srgbClr val="FFFF00"/>
                </a:solidFill>
              </a:rPr>
              <a:t>sign</a:t>
            </a:r>
            <a:r>
              <a:rPr lang="en-CA" sz="3600" i="1" dirty="0">
                <a:solidFill>
                  <a:schemeClr val="bg1"/>
                </a:solidFill>
              </a:rPr>
              <a:t> includes a word, a personal name, a design, a letter, a numeral, a colour, a figurative element, a </a:t>
            </a:r>
            <a:r>
              <a:rPr lang="en-CA" sz="3600" i="1" dirty="0">
                <a:solidFill>
                  <a:srgbClr val="FFFF00"/>
                </a:solidFill>
              </a:rPr>
              <a:t>three-dimensional shape</a:t>
            </a:r>
            <a:r>
              <a:rPr lang="en-CA" sz="3600" i="1" dirty="0">
                <a:solidFill>
                  <a:schemeClr val="bg1"/>
                </a:solidFill>
              </a:rPr>
              <a:t>, a hologram, a moving image, </a:t>
            </a:r>
            <a:r>
              <a:rPr lang="en-CA" sz="3600" i="1" dirty="0">
                <a:solidFill>
                  <a:srgbClr val="FFFF00"/>
                </a:solidFill>
              </a:rPr>
              <a:t>a mode of packaging goods</a:t>
            </a:r>
            <a:r>
              <a:rPr lang="en-CA" sz="3600" i="1" dirty="0">
                <a:solidFill>
                  <a:schemeClr val="bg1"/>
                </a:solidFill>
              </a:rPr>
              <a:t>, a sound, a scent, a taste, a texture and the positioning of a sign;” </a:t>
            </a:r>
            <a:endParaRPr lang="en-US" sz="3600" i="1" dirty="0">
              <a:solidFill>
                <a:schemeClr val="bg1"/>
              </a:solidFill>
            </a:endParaRPr>
          </a:p>
        </p:txBody>
      </p:sp>
    </p:spTree>
    <p:extLst>
      <p:ext uri="{BB962C8B-B14F-4D97-AF65-F5344CB8AC3E}">
        <p14:creationId xmlns:p14="http://schemas.microsoft.com/office/powerpoint/2010/main" val="186737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249382" y="1116281"/>
            <a:ext cx="8811491" cy="4633262"/>
          </a:xfrm>
        </p:spPr>
        <p:txBody>
          <a:bodyPr>
            <a:noAutofit/>
          </a:bodyPr>
          <a:lstStyle/>
          <a:p>
            <a:pPr marL="0" indent="0">
              <a:lnSpc>
                <a:spcPct val="100000"/>
              </a:lnSpc>
              <a:buNone/>
            </a:pPr>
            <a:r>
              <a:rPr lang="en-US" sz="2400" b="1" dirty="0">
                <a:solidFill>
                  <a:schemeClr val="bg1"/>
                </a:solidFill>
              </a:rPr>
              <a:t>Distinguishing guise</a:t>
            </a:r>
          </a:p>
          <a:p>
            <a:pPr>
              <a:lnSpc>
                <a:spcPct val="100000"/>
              </a:lnSpc>
            </a:pPr>
            <a:r>
              <a:rPr lang="en-US" sz="2400" dirty="0">
                <a:solidFill>
                  <a:schemeClr val="bg1"/>
                </a:solidFill>
                <a:latin typeface="Arial" charset="0"/>
              </a:rPr>
              <a:t>New 12(2): </a:t>
            </a:r>
            <a:r>
              <a:rPr lang="en-CA" sz="2400" dirty="0">
                <a:solidFill>
                  <a:schemeClr val="bg1"/>
                </a:solidFill>
              </a:rPr>
              <a:t>A trademark is </a:t>
            </a:r>
            <a:r>
              <a:rPr lang="en-CA" sz="2400" dirty="0">
                <a:solidFill>
                  <a:srgbClr val="FFFF00"/>
                </a:solidFill>
              </a:rPr>
              <a:t>not registrable if</a:t>
            </a:r>
            <a:r>
              <a:rPr lang="en-CA" sz="2400" dirty="0">
                <a:solidFill>
                  <a:schemeClr val="bg1"/>
                </a:solidFill>
              </a:rPr>
              <a:t>, in relation to the goods or services in association with which it is used or proposed to be used, </a:t>
            </a:r>
            <a:r>
              <a:rPr lang="en-CA" sz="2400" dirty="0">
                <a:solidFill>
                  <a:srgbClr val="FFFF00"/>
                </a:solidFill>
              </a:rPr>
              <a:t>its features are dictated primarily by a utilitarian function</a:t>
            </a:r>
          </a:p>
          <a:p>
            <a:pPr>
              <a:lnSpc>
                <a:spcPct val="100000"/>
              </a:lnSpc>
            </a:pPr>
            <a:r>
              <a:rPr lang="en-CA" sz="2400" dirty="0">
                <a:solidFill>
                  <a:schemeClr val="bg1"/>
                </a:solidFill>
                <a:latin typeface="Arial" charset="0"/>
              </a:rPr>
              <a:t>New 18.1: </a:t>
            </a:r>
            <a:r>
              <a:rPr lang="en-CA" sz="2400" dirty="0">
                <a:solidFill>
                  <a:schemeClr val="bg1"/>
                </a:solidFill>
              </a:rPr>
              <a:t>The registration of a </a:t>
            </a:r>
            <a:r>
              <a:rPr lang="en-CA" sz="2400" dirty="0">
                <a:solidFill>
                  <a:srgbClr val="FFFF00"/>
                </a:solidFill>
              </a:rPr>
              <a:t>trademark may be expunged </a:t>
            </a:r>
            <a:r>
              <a:rPr lang="en-CA" sz="2400" dirty="0">
                <a:solidFill>
                  <a:schemeClr val="bg1"/>
                </a:solidFill>
              </a:rPr>
              <a:t>by the Federal Court on the application of any interested person if the Court decides that the </a:t>
            </a:r>
            <a:r>
              <a:rPr lang="en-CA" sz="2400" dirty="0">
                <a:solidFill>
                  <a:srgbClr val="FFFF00"/>
                </a:solidFill>
              </a:rPr>
              <a:t>registration is likely to unreasonably limit the development of any art or industry</a:t>
            </a:r>
          </a:p>
          <a:p>
            <a:pPr>
              <a:lnSpc>
                <a:spcPct val="100000"/>
              </a:lnSpc>
            </a:pPr>
            <a:r>
              <a:rPr lang="en-CA" sz="2400" dirty="0">
                <a:solidFill>
                  <a:schemeClr val="bg1"/>
                </a:solidFill>
                <a:latin typeface="Arial" charset="0"/>
              </a:rPr>
              <a:t>20(1.2): </a:t>
            </a:r>
            <a:r>
              <a:rPr lang="en-CA" sz="2400" dirty="0">
                <a:solidFill>
                  <a:schemeClr val="bg1"/>
                </a:solidFill>
              </a:rPr>
              <a:t>The </a:t>
            </a:r>
            <a:r>
              <a:rPr lang="en-CA" sz="2400" dirty="0">
                <a:solidFill>
                  <a:srgbClr val="FFFF00"/>
                </a:solidFill>
              </a:rPr>
              <a:t>registration of a trademark does not prevent a person from using any utilitarian feature </a:t>
            </a:r>
            <a:r>
              <a:rPr lang="en-CA" sz="2400" dirty="0">
                <a:solidFill>
                  <a:schemeClr val="bg1"/>
                </a:solidFill>
              </a:rPr>
              <a:t>embodied in the trademark</a:t>
            </a:r>
            <a:endParaRPr lang="en-US" sz="2400" dirty="0">
              <a:solidFill>
                <a:schemeClr val="bg1"/>
              </a:solidFill>
              <a:latin typeface="Arial" charset="0"/>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49</a:t>
            </a:fld>
            <a:endParaRPr lang="en-US"/>
          </a:p>
        </p:txBody>
      </p:sp>
    </p:spTree>
    <p:extLst>
      <p:ext uri="{BB962C8B-B14F-4D97-AF65-F5344CB8AC3E}">
        <p14:creationId xmlns:p14="http://schemas.microsoft.com/office/powerpoint/2010/main" val="1356139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EE7D-0163-A043-A052-E5EFC53E4BBF}"/>
              </a:ext>
            </a:extLst>
          </p:cNvPr>
          <p:cNvSpPr>
            <a:spLocks noGrp="1"/>
          </p:cNvSpPr>
          <p:nvPr>
            <p:ph type="title"/>
          </p:nvPr>
        </p:nvSpPr>
        <p:spPr>
          <a:xfrm>
            <a:off x="457200" y="82370"/>
            <a:ext cx="8229600" cy="1016000"/>
          </a:xfrm>
        </p:spPr>
        <p:txBody>
          <a:bodyPr>
            <a:normAutofit/>
          </a:bodyPr>
          <a:lstStyle/>
          <a:p>
            <a:pPr algn="ctr"/>
            <a:r>
              <a:rPr lang="en-US" sz="4400" b="1" dirty="0">
                <a:solidFill>
                  <a:srgbClr val="FFFF00"/>
                </a:solidFill>
              </a:rPr>
              <a:t>Course Website </a:t>
            </a:r>
            <a:endParaRPr lang="en-US" sz="4400" dirty="0">
              <a:solidFill>
                <a:srgbClr val="FF0000"/>
              </a:solidFill>
            </a:endParaRPr>
          </a:p>
        </p:txBody>
      </p:sp>
      <p:pic>
        <p:nvPicPr>
          <p:cNvPr id="6" name="Content Placeholder 5" descr="Graphical user interface, text&#10;&#10;Description automatically generated">
            <a:extLst>
              <a:ext uri="{FF2B5EF4-FFF2-40B4-BE49-F238E27FC236}">
                <a16:creationId xmlns:a16="http://schemas.microsoft.com/office/drawing/2014/main" id="{196FC9A9-00B3-0B4D-B3D7-1D8E96024010}"/>
              </a:ext>
            </a:extLst>
          </p:cNvPr>
          <p:cNvPicPr>
            <a:picLocks noGrp="1" noChangeAspect="1"/>
          </p:cNvPicPr>
          <p:nvPr>
            <p:ph sz="quarter" idx="10"/>
          </p:nvPr>
        </p:nvPicPr>
        <p:blipFill>
          <a:blip r:embed="rId2"/>
          <a:stretch>
            <a:fillRect/>
          </a:stretch>
        </p:blipFill>
        <p:spPr>
          <a:xfrm>
            <a:off x="1940411" y="1098550"/>
            <a:ext cx="5263177" cy="4367213"/>
          </a:xfrm>
        </p:spPr>
      </p:pic>
      <p:sp>
        <p:nvSpPr>
          <p:cNvPr id="3" name="TextBox 2">
            <a:extLst>
              <a:ext uri="{FF2B5EF4-FFF2-40B4-BE49-F238E27FC236}">
                <a16:creationId xmlns:a16="http://schemas.microsoft.com/office/drawing/2014/main" id="{45989A6C-50D6-9643-87A2-AE6D6C5ECC0B}"/>
              </a:ext>
            </a:extLst>
          </p:cNvPr>
          <p:cNvSpPr txBox="1"/>
          <p:nvPr/>
        </p:nvSpPr>
        <p:spPr>
          <a:xfrm>
            <a:off x="4285210" y="5585474"/>
            <a:ext cx="4401590" cy="523220"/>
          </a:xfrm>
          <a:prstGeom prst="rect">
            <a:avLst/>
          </a:prstGeom>
          <a:noFill/>
        </p:spPr>
        <p:txBody>
          <a:bodyPr wrap="none" rtlCol="0">
            <a:spAutoFit/>
          </a:bodyPr>
          <a:lstStyle/>
          <a:p>
            <a:r>
              <a:rPr lang="en-US" sz="2800" dirty="0">
                <a:hlinkClick r:id="rId3"/>
              </a:rPr>
              <a:t>https://iplaw.allard.ubc.ca/</a:t>
            </a:r>
            <a:r>
              <a:rPr lang="en-US" sz="2800" dirty="0"/>
              <a:t> </a:t>
            </a:r>
          </a:p>
        </p:txBody>
      </p:sp>
    </p:spTree>
    <p:extLst>
      <p:ext uri="{BB962C8B-B14F-4D97-AF65-F5344CB8AC3E}">
        <p14:creationId xmlns:p14="http://schemas.microsoft.com/office/powerpoint/2010/main" val="3009785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0"/>
            <a:ext cx="8229600" cy="940677"/>
          </a:xfrm>
        </p:spPr>
        <p:txBody>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Arial" charset="0"/>
              </a:rPr>
              <a:t>Official Marks</a:t>
            </a:r>
            <a:endParaRPr lang="en-US" b="1" dirty="0">
              <a:solidFill>
                <a:schemeClr val="bg1"/>
              </a:solidFill>
            </a:endParaRPr>
          </a:p>
        </p:txBody>
      </p:sp>
      <p:sp>
        <p:nvSpPr>
          <p:cNvPr id="2" name="Content Placeholder 1"/>
          <p:cNvSpPr>
            <a:spLocks noGrp="1"/>
          </p:cNvSpPr>
          <p:nvPr>
            <p:ph idx="1"/>
          </p:nvPr>
        </p:nvSpPr>
        <p:spPr>
          <a:xfrm>
            <a:off x="147145" y="940678"/>
            <a:ext cx="8902262" cy="4976646"/>
          </a:xfrm>
        </p:spPr>
        <p:txBody>
          <a:bodyPr>
            <a:normAutofit fontScale="92500" lnSpcReduction="10000"/>
          </a:bodyPr>
          <a:lstStyle/>
          <a:p>
            <a:pPr>
              <a:lnSpc>
                <a:spcPct val="110000"/>
              </a:lnSpc>
            </a:pPr>
            <a:r>
              <a:rPr lang="en-US" sz="2800" dirty="0">
                <a:solidFill>
                  <a:schemeClr val="bg1"/>
                </a:solidFill>
                <a:latin typeface="Arial" charset="0"/>
              </a:rPr>
              <a:t>S. 9(1)(n)(iii): </a:t>
            </a:r>
          </a:p>
          <a:p>
            <a:pPr lvl="1">
              <a:lnSpc>
                <a:spcPct val="110000"/>
              </a:lnSpc>
              <a:buFont typeface="Courier New" panose="02070309020205020404" pitchFamily="49" charset="0"/>
              <a:buChar char="o"/>
            </a:pPr>
            <a:r>
              <a:rPr lang="en-US" sz="2800" dirty="0">
                <a:solidFill>
                  <a:srgbClr val="FFFF00"/>
                </a:solidFill>
                <a:latin typeface="Arial" charset="0"/>
              </a:rPr>
              <a:t>Allows</a:t>
            </a:r>
            <a:r>
              <a:rPr lang="en-US" sz="2800" dirty="0">
                <a:solidFill>
                  <a:schemeClr val="bg1"/>
                </a:solidFill>
                <a:latin typeface="Arial" charset="0"/>
              </a:rPr>
              <a:t> entities which are </a:t>
            </a:r>
            <a:r>
              <a:rPr lang="ja-JP" altLang="en-US" sz="2800" dirty="0">
                <a:solidFill>
                  <a:schemeClr val="bg1"/>
                </a:solidFill>
                <a:latin typeface="Arial" charset="0"/>
              </a:rPr>
              <a:t>“</a:t>
            </a:r>
            <a:r>
              <a:rPr lang="en-US" sz="2800" dirty="0">
                <a:solidFill>
                  <a:srgbClr val="FFFF00"/>
                </a:solidFill>
                <a:latin typeface="Arial" charset="0"/>
              </a:rPr>
              <a:t>public authorities</a:t>
            </a:r>
            <a:r>
              <a:rPr lang="ja-JP" altLang="en-US" sz="2800" dirty="0">
                <a:solidFill>
                  <a:schemeClr val="bg1"/>
                </a:solidFill>
                <a:latin typeface="Arial" charset="0"/>
              </a:rPr>
              <a:t>”</a:t>
            </a:r>
            <a:r>
              <a:rPr lang="en-US" sz="2800" dirty="0">
                <a:solidFill>
                  <a:schemeClr val="bg1"/>
                </a:solidFill>
                <a:latin typeface="Arial" charset="0"/>
              </a:rPr>
              <a:t> to request the Registrar of Trade-marks </a:t>
            </a:r>
            <a:r>
              <a:rPr lang="en-US" sz="2800" dirty="0">
                <a:solidFill>
                  <a:srgbClr val="FFFF00"/>
                </a:solidFill>
                <a:latin typeface="Arial" charset="0"/>
              </a:rPr>
              <a:t>to give public notice of their adoption </a:t>
            </a:r>
            <a:r>
              <a:rPr lang="en-US" sz="2800" dirty="0">
                <a:solidFill>
                  <a:schemeClr val="bg1"/>
                </a:solidFill>
                <a:latin typeface="Arial" charset="0"/>
              </a:rPr>
              <a:t>and use </a:t>
            </a:r>
            <a:r>
              <a:rPr lang="en-US" sz="2800" dirty="0">
                <a:solidFill>
                  <a:srgbClr val="FFFF00"/>
                </a:solidFill>
                <a:latin typeface="Arial" charset="0"/>
              </a:rPr>
              <a:t>of particular names or symbols</a:t>
            </a:r>
            <a:r>
              <a:rPr lang="en-US" sz="2800" dirty="0">
                <a:solidFill>
                  <a:schemeClr val="bg1"/>
                </a:solidFill>
                <a:latin typeface="Arial" charset="0"/>
              </a:rPr>
              <a:t>.  These marks are referred to as </a:t>
            </a:r>
            <a:r>
              <a:rPr lang="ja-JP" altLang="en-US" sz="2800" dirty="0">
                <a:solidFill>
                  <a:schemeClr val="bg1"/>
                </a:solidFill>
                <a:latin typeface="Arial" charset="0"/>
              </a:rPr>
              <a:t>“</a:t>
            </a:r>
            <a:r>
              <a:rPr lang="en-US" sz="2800" dirty="0">
                <a:solidFill>
                  <a:srgbClr val="FF0000"/>
                </a:solidFill>
                <a:latin typeface="Arial" charset="0"/>
              </a:rPr>
              <a:t>official marks</a:t>
            </a:r>
            <a:r>
              <a:rPr lang="ja-JP" altLang="en-US" sz="2800" dirty="0">
                <a:solidFill>
                  <a:schemeClr val="bg1"/>
                </a:solidFill>
                <a:latin typeface="Arial" charset="0"/>
              </a:rPr>
              <a:t>”</a:t>
            </a:r>
            <a:r>
              <a:rPr lang="en-US" sz="2800" dirty="0">
                <a:solidFill>
                  <a:schemeClr val="bg1"/>
                </a:solidFill>
                <a:latin typeface="Arial" charset="0"/>
              </a:rPr>
              <a:t>. </a:t>
            </a:r>
          </a:p>
          <a:p>
            <a:pPr lvl="1">
              <a:lnSpc>
                <a:spcPct val="110000"/>
              </a:lnSpc>
              <a:buFont typeface="Courier New" panose="02070309020205020404" pitchFamily="49" charset="0"/>
              <a:buChar char="o"/>
            </a:pPr>
            <a:r>
              <a:rPr lang="en-US" sz="2800" dirty="0">
                <a:solidFill>
                  <a:schemeClr val="bg1"/>
                </a:solidFill>
                <a:latin typeface="Arial" charset="0"/>
              </a:rPr>
              <a:t>Once notice is given, these </a:t>
            </a:r>
            <a:r>
              <a:rPr lang="en-US" sz="2800" dirty="0">
                <a:solidFill>
                  <a:srgbClr val="FFFF00"/>
                </a:solidFill>
                <a:latin typeface="Arial" charset="0"/>
              </a:rPr>
              <a:t>official marks are </a:t>
            </a:r>
            <a:r>
              <a:rPr lang="en-US" sz="2800" dirty="0">
                <a:solidFill>
                  <a:schemeClr val="bg1"/>
                </a:solidFill>
                <a:latin typeface="Arial" charset="0"/>
              </a:rPr>
              <a:t>also </a:t>
            </a:r>
            <a:r>
              <a:rPr lang="en-US" sz="2800" dirty="0">
                <a:solidFill>
                  <a:srgbClr val="FFFF00"/>
                </a:solidFill>
                <a:latin typeface="Arial" charset="0"/>
              </a:rPr>
              <a:t>removed from</a:t>
            </a:r>
            <a:r>
              <a:rPr lang="en-US" sz="2800" dirty="0">
                <a:solidFill>
                  <a:schemeClr val="bg1"/>
                </a:solidFill>
                <a:latin typeface="Arial" charset="0"/>
              </a:rPr>
              <a:t> the general realm of</a:t>
            </a:r>
            <a:r>
              <a:rPr lang="en-US" sz="2800" dirty="0">
                <a:solidFill>
                  <a:srgbClr val="FFFF00"/>
                </a:solidFill>
                <a:latin typeface="Arial" charset="0"/>
              </a:rPr>
              <a:t> trade and commerce</a:t>
            </a:r>
            <a:r>
              <a:rPr lang="en-US" sz="2800" dirty="0">
                <a:solidFill>
                  <a:schemeClr val="bg1"/>
                </a:solidFill>
                <a:latin typeface="Arial" charset="0"/>
              </a:rPr>
              <a:t>. </a:t>
            </a:r>
            <a:r>
              <a:rPr lang="en-US" sz="2600" dirty="0">
                <a:solidFill>
                  <a:schemeClr val="bg1"/>
                </a:solidFill>
                <a:latin typeface="Arial" charset="0"/>
              </a:rPr>
              <a:t>S. 9(1) </a:t>
            </a:r>
            <a:r>
              <a:rPr lang="en-US" sz="2600" dirty="0">
                <a:solidFill>
                  <a:srgbClr val="FFFF00"/>
                </a:solidFill>
                <a:latin typeface="Arial" charset="0"/>
              </a:rPr>
              <a:t>prohibits anyone else from adopting an official mark</a:t>
            </a:r>
            <a:r>
              <a:rPr lang="en-US" sz="2600" dirty="0">
                <a:solidFill>
                  <a:schemeClr val="bg1"/>
                </a:solidFill>
                <a:latin typeface="Arial" charset="0"/>
              </a:rPr>
              <a:t>. This prohibition is </a:t>
            </a:r>
            <a:r>
              <a:rPr lang="en-US" sz="2600" dirty="0">
                <a:solidFill>
                  <a:srgbClr val="FF0000"/>
                </a:solidFill>
                <a:latin typeface="Arial" charset="0"/>
              </a:rPr>
              <a:t>absolute</a:t>
            </a:r>
            <a:r>
              <a:rPr lang="en-US" sz="2600" dirty="0">
                <a:solidFill>
                  <a:schemeClr val="bg1"/>
                </a:solidFill>
                <a:latin typeface="Arial" charset="0"/>
              </a:rPr>
              <a:t>.</a:t>
            </a:r>
          </a:p>
          <a:p>
            <a:pPr lvl="1">
              <a:lnSpc>
                <a:spcPct val="110000"/>
              </a:lnSpc>
              <a:buFont typeface="Courier New" panose="02070309020205020404" pitchFamily="49" charset="0"/>
              <a:buChar char="o"/>
            </a:pPr>
            <a:r>
              <a:rPr lang="en-US" sz="2600" dirty="0">
                <a:solidFill>
                  <a:srgbClr val="FFFF00"/>
                </a:solidFill>
                <a:latin typeface="Arial" charset="0"/>
              </a:rPr>
              <a:t>S. 9(1)(n)(iii) process is thus controversial.</a:t>
            </a:r>
            <a:endParaRPr lang="en-US" sz="2600" dirty="0">
              <a:solidFill>
                <a:schemeClr val="bg1"/>
              </a:solidFill>
              <a:latin typeface="Arial" charset="0"/>
            </a:endParaRPr>
          </a:p>
          <a:p>
            <a:pPr lvl="1">
              <a:lnSpc>
                <a:spcPct val="100000"/>
              </a:lnSpc>
              <a:buFont typeface="Courier New" panose="02070309020205020404" pitchFamily="49" charset="0"/>
              <a:buChar char="o"/>
            </a:pPr>
            <a:endParaRPr lang="en-US" sz="2800" dirty="0">
              <a:solidFill>
                <a:schemeClr val="bg1"/>
              </a:solidFill>
              <a:latin typeface="Arial" charset="0"/>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50</a:t>
            </a:fld>
            <a:endParaRPr lang="en-US"/>
          </a:p>
        </p:txBody>
      </p:sp>
    </p:spTree>
    <p:extLst>
      <p:ext uri="{BB962C8B-B14F-4D97-AF65-F5344CB8AC3E}">
        <p14:creationId xmlns:p14="http://schemas.microsoft.com/office/powerpoint/2010/main" val="3036558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431543"/>
            <a:ext cx="8413668" cy="4318000"/>
          </a:xfrm>
        </p:spPr>
        <p:txBody>
          <a:bodyPr>
            <a:normAutofit fontScale="92500" lnSpcReduction="10000"/>
          </a:bodyPr>
          <a:lstStyle/>
          <a:p>
            <a:pPr>
              <a:lnSpc>
                <a:spcPct val="100000"/>
              </a:lnSpc>
            </a:pPr>
            <a:r>
              <a:rPr lang="en-US" sz="3500" i="1" dirty="0">
                <a:solidFill>
                  <a:srgbClr val="00B0F0"/>
                </a:solidFill>
                <a:latin typeface="Arial" charset="0"/>
              </a:rPr>
              <a:t>Ontario </a:t>
            </a:r>
            <a:r>
              <a:rPr lang="en-US" sz="3500" i="1" dirty="0" err="1">
                <a:solidFill>
                  <a:srgbClr val="00B0F0"/>
                </a:solidFill>
                <a:latin typeface="Arial" charset="0"/>
              </a:rPr>
              <a:t>Ass’n</a:t>
            </a:r>
            <a:r>
              <a:rPr lang="en-US" sz="3500" i="1" dirty="0">
                <a:solidFill>
                  <a:srgbClr val="00B0F0"/>
                </a:solidFill>
                <a:latin typeface="Arial" charset="0"/>
              </a:rPr>
              <a:t> of Architects v. Ontario Ass</a:t>
            </a:r>
            <a:r>
              <a:rPr lang="en-CA" sz="3500" i="1" dirty="0">
                <a:solidFill>
                  <a:srgbClr val="00B0F0"/>
                </a:solidFill>
                <a:latin typeface="Arial" charset="0"/>
              </a:rPr>
              <a:t>n</a:t>
            </a:r>
            <a:r>
              <a:rPr lang="en-US" sz="3500" i="1" dirty="0">
                <a:solidFill>
                  <a:srgbClr val="00B0F0"/>
                </a:solidFill>
                <a:latin typeface="Arial" charset="0"/>
              </a:rPr>
              <a:t> of Architectural Technologists</a:t>
            </a:r>
            <a:r>
              <a:rPr lang="en-US" sz="3500" dirty="0">
                <a:solidFill>
                  <a:srgbClr val="00B0F0"/>
                </a:solidFill>
                <a:latin typeface="Arial" charset="0"/>
              </a:rPr>
              <a:t>, </a:t>
            </a:r>
            <a:r>
              <a:rPr lang="en-US" sz="3500" dirty="0">
                <a:solidFill>
                  <a:schemeClr val="bg1"/>
                </a:solidFill>
                <a:latin typeface="Arial" charset="0"/>
              </a:rPr>
              <a:t>[2003] 1 F.C. 331 (FCA)</a:t>
            </a:r>
          </a:p>
          <a:p>
            <a:pPr>
              <a:lnSpc>
                <a:spcPct val="100000"/>
              </a:lnSpc>
            </a:pPr>
            <a:r>
              <a:rPr lang="en-US" sz="3500" dirty="0">
                <a:solidFill>
                  <a:srgbClr val="FFFF00"/>
                </a:solidFill>
                <a:latin typeface="Arial" charset="0"/>
              </a:rPr>
              <a:t>Defining characteristics of public authority</a:t>
            </a:r>
            <a:r>
              <a:rPr lang="en-US" sz="3500" dirty="0">
                <a:solidFill>
                  <a:srgbClr val="FF0000"/>
                </a:solidFill>
                <a:latin typeface="Arial" charset="0"/>
              </a:rPr>
              <a:t> =</a:t>
            </a:r>
          </a:p>
          <a:p>
            <a:pPr lvl="1">
              <a:lnSpc>
                <a:spcPct val="100000"/>
              </a:lnSpc>
              <a:buFont typeface="Courier New" panose="02070309020205020404" pitchFamily="49" charset="0"/>
              <a:buChar char="o"/>
            </a:pPr>
            <a:r>
              <a:rPr lang="en-US" sz="3500" dirty="0">
                <a:solidFill>
                  <a:schemeClr val="bg1"/>
                </a:solidFill>
                <a:latin typeface="Arial" charset="0"/>
              </a:rPr>
              <a:t>Degree of </a:t>
            </a:r>
            <a:r>
              <a:rPr lang="en-US" sz="3500" dirty="0">
                <a:solidFill>
                  <a:srgbClr val="FFFF00"/>
                </a:solidFill>
                <a:latin typeface="Arial" charset="0"/>
              </a:rPr>
              <a:t>government control </a:t>
            </a:r>
            <a:r>
              <a:rPr lang="en-US" sz="3500" dirty="0">
                <a:solidFill>
                  <a:schemeClr val="bg1"/>
                </a:solidFill>
                <a:latin typeface="Arial" charset="0"/>
              </a:rPr>
              <a:t>[para. 57-64]</a:t>
            </a:r>
          </a:p>
          <a:p>
            <a:pPr lvl="1">
              <a:lnSpc>
                <a:spcPct val="100000"/>
              </a:lnSpc>
              <a:buFont typeface="Courier New" panose="02070309020205020404" pitchFamily="49" charset="0"/>
              <a:buChar char="o"/>
            </a:pPr>
            <a:r>
              <a:rPr lang="en-US" sz="3500" dirty="0">
                <a:solidFill>
                  <a:schemeClr val="bg1"/>
                </a:solidFill>
                <a:latin typeface="Arial" charset="0"/>
              </a:rPr>
              <a:t>Extent to which the </a:t>
            </a:r>
            <a:r>
              <a:rPr lang="en-US" sz="3500" dirty="0">
                <a:solidFill>
                  <a:srgbClr val="FFFF00"/>
                </a:solidFill>
                <a:latin typeface="Arial" charset="0"/>
              </a:rPr>
              <a:t>body</a:t>
            </a:r>
            <a:r>
              <a:rPr lang="ja-JP" altLang="en-US" sz="3500" dirty="0">
                <a:solidFill>
                  <a:srgbClr val="FFFF00"/>
                </a:solidFill>
                <a:latin typeface="Arial" charset="0"/>
              </a:rPr>
              <a:t>’</a:t>
            </a:r>
            <a:r>
              <a:rPr lang="en-US" sz="3500" dirty="0">
                <a:solidFill>
                  <a:srgbClr val="FFFF00"/>
                </a:solidFill>
                <a:latin typeface="Arial" charset="0"/>
              </a:rPr>
              <a:t>s activities benefit the public </a:t>
            </a:r>
            <a:r>
              <a:rPr lang="en-US" sz="3500" dirty="0">
                <a:solidFill>
                  <a:schemeClr val="bg1"/>
                </a:solidFill>
                <a:latin typeface="Arial" charset="0"/>
              </a:rPr>
              <a:t>[para. 65-73]</a:t>
            </a:r>
          </a:p>
          <a:p>
            <a:r>
              <a:rPr lang="en-US" dirty="0"/>
              <a:t> </a:t>
            </a:r>
          </a:p>
        </p:txBody>
      </p:sp>
      <p:sp>
        <p:nvSpPr>
          <p:cNvPr id="4" name="Slide Number Placeholder 3"/>
          <p:cNvSpPr>
            <a:spLocks noGrp="1"/>
          </p:cNvSpPr>
          <p:nvPr>
            <p:ph type="sldNum" sz="quarter" idx="12"/>
          </p:nvPr>
        </p:nvSpPr>
        <p:spPr/>
        <p:txBody>
          <a:bodyPr/>
          <a:lstStyle/>
          <a:p>
            <a:fld id="{600857A6-B069-5747-8C2C-4237D03FF20B}" type="slidenum">
              <a:rPr lang="en-US" smtClean="0"/>
              <a:t>51</a:t>
            </a:fld>
            <a:endParaRPr lang="en-US"/>
          </a:p>
        </p:txBody>
      </p:sp>
    </p:spTree>
    <p:extLst>
      <p:ext uri="{BB962C8B-B14F-4D97-AF65-F5344CB8AC3E}">
        <p14:creationId xmlns:p14="http://schemas.microsoft.com/office/powerpoint/2010/main" val="4632739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8383"/>
            <a:ext cx="8229600" cy="833819"/>
          </a:xfrm>
        </p:spPr>
        <p:txBody>
          <a:bodyPr/>
          <a:lstStyle/>
          <a:p>
            <a:pPr algn="ctr"/>
            <a:r>
              <a:rPr lang="en-US" b="1" dirty="0">
                <a:solidFill>
                  <a:srgbClr val="FFFF00"/>
                </a:solidFill>
              </a:rPr>
              <a:t>Trademarks	</a:t>
            </a:r>
          </a:p>
        </p:txBody>
      </p:sp>
      <p:sp>
        <p:nvSpPr>
          <p:cNvPr id="2" name="Content Placeholder 1"/>
          <p:cNvSpPr>
            <a:spLocks noGrp="1"/>
          </p:cNvSpPr>
          <p:nvPr>
            <p:ph idx="1"/>
          </p:nvPr>
        </p:nvSpPr>
        <p:spPr>
          <a:xfrm>
            <a:off x="344384" y="942202"/>
            <a:ext cx="8692738" cy="4807341"/>
          </a:xfrm>
        </p:spPr>
        <p:txBody>
          <a:bodyPr>
            <a:normAutofit/>
          </a:bodyPr>
          <a:lstStyle/>
          <a:p>
            <a:pPr marL="0" indent="0">
              <a:lnSpc>
                <a:spcPct val="100000"/>
              </a:lnSpc>
              <a:buNone/>
            </a:pPr>
            <a:r>
              <a:rPr lang="en-US" b="1" i="1" dirty="0">
                <a:solidFill>
                  <a:schemeClr val="bg1"/>
                </a:solidFill>
              </a:rPr>
              <a:t>“170 </a:t>
            </a:r>
            <a:r>
              <a:rPr lang="en-US" i="1" dirty="0">
                <a:solidFill>
                  <a:schemeClr val="bg1"/>
                </a:solidFill>
              </a:rPr>
              <a:t>    </a:t>
            </a:r>
            <a:r>
              <a:rPr lang="en-US" i="1" dirty="0">
                <a:solidFill>
                  <a:srgbClr val="FFFF00"/>
                </a:solidFill>
              </a:rPr>
              <a:t>The PEI government has significant influence and control with respect to the Anne Authority</a:t>
            </a:r>
            <a:r>
              <a:rPr lang="en-US" i="1" dirty="0">
                <a:solidFill>
                  <a:schemeClr val="bg1"/>
                </a:solidFill>
              </a:rPr>
              <a:t>. The PEI government has members on the Anne Authority committee. The PEI branch of that committee controls all licensing in Prince Edward Island. One of the prime objectives, from the government perspective, was to protect the local craft industry in the Province, freeing it from costly licenses but maintaining a uniform-quality Anne image. The Province is partnered with the Heirs, who share a philanthropical and financial objective with respect to protecting and promoting a licensed Anne image</a:t>
            </a:r>
            <a:r>
              <a:rPr lang="en-US" i="1" dirty="0">
                <a:solidFill>
                  <a:srgbClr val="FFFF00"/>
                </a:solidFill>
              </a:rPr>
              <a:t>. Applying the combined test of control, influence and purpose to promote the public good, I conclude that the Anne Authority is a public authority</a:t>
            </a:r>
            <a:r>
              <a:rPr lang="en-US" i="1" dirty="0">
                <a:solidFill>
                  <a:schemeClr val="bg1"/>
                </a:solidFill>
              </a:rPr>
              <a:t>. If it was necessary to determine the issue, I would in all of the circumstances conclude that the Anne Authority is a public authority. Therefore, the Assignment Agreement that conveyed rights from the PEI government to the Anne Authority would be valid.”</a:t>
            </a:r>
            <a:endParaRPr lang="en-CA" i="1" dirty="0">
              <a:solidFill>
                <a:schemeClr val="bg1"/>
              </a:solidFill>
            </a:endParaRPr>
          </a:p>
          <a:p>
            <a:pPr marL="0" indent="0">
              <a:lnSpc>
                <a:spcPct val="100000"/>
              </a:lnSpc>
              <a:buNone/>
            </a:pPr>
            <a:r>
              <a:rPr lang="en-US" dirty="0">
                <a:solidFill>
                  <a:schemeClr val="bg1"/>
                </a:solidFill>
              </a:rPr>
              <a:t>(Anne of Green Gables Licensing Authority Inc. v. Avonlea</a:t>
            </a:r>
            <a:r>
              <a:rPr lang="en-CA" dirty="0">
                <a:solidFill>
                  <a:schemeClr val="bg1"/>
                </a:solidFill>
              </a:rPr>
              <a:t> </a:t>
            </a:r>
            <a:r>
              <a:rPr lang="en-US" dirty="0">
                <a:solidFill>
                  <a:schemeClr val="bg1"/>
                </a:solidFill>
              </a:rPr>
              <a:t>Traditions Inc. (2000), 4 C.P.R. (4th) 289</a:t>
            </a:r>
            <a:endParaRPr lang="en-CA" dirty="0">
              <a:solidFill>
                <a:schemeClr val="bg1"/>
              </a:solidFill>
            </a:endParaRPr>
          </a:p>
          <a:p>
            <a:pPr marL="0" indent="0">
              <a:buNone/>
            </a:pPr>
            <a:endParaRPr lang="en-US" dirty="0">
              <a:latin typeface="Arial" charset="0"/>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52</a:t>
            </a:fld>
            <a:endParaRPr lang="en-US"/>
          </a:p>
        </p:txBody>
      </p:sp>
    </p:spTree>
    <p:extLst>
      <p:ext uri="{BB962C8B-B14F-4D97-AF65-F5344CB8AC3E}">
        <p14:creationId xmlns:p14="http://schemas.microsoft.com/office/powerpoint/2010/main" val="1810881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B142A-2C15-9543-B4A7-4384BABCF54F}"/>
              </a:ext>
            </a:extLst>
          </p:cNvPr>
          <p:cNvSpPr>
            <a:spLocks noGrp="1"/>
          </p:cNvSpPr>
          <p:nvPr>
            <p:ph type="title"/>
          </p:nvPr>
        </p:nvSpPr>
        <p:spPr/>
        <p:txBody>
          <a:bodyPr>
            <a:normAutofit fontScale="90000"/>
          </a:bodyPr>
          <a:lstStyle/>
          <a:p>
            <a:pPr algn="ctr"/>
            <a:r>
              <a:rPr lang="en-US" dirty="0">
                <a:solidFill>
                  <a:srgbClr val="FFFF00"/>
                </a:solidFill>
              </a:rPr>
              <a:t>S. 9(1)(o)</a:t>
            </a:r>
            <a:r>
              <a:rPr lang="en-US" dirty="0">
                <a:solidFill>
                  <a:srgbClr val="FF0000"/>
                </a:solidFill>
              </a:rPr>
              <a:t>:</a:t>
            </a:r>
            <a:r>
              <a:rPr lang="en-US" dirty="0">
                <a:solidFill>
                  <a:srgbClr val="FFFF00"/>
                </a:solidFill>
              </a:rPr>
              <a:t> </a:t>
            </a:r>
            <a:r>
              <a:rPr lang="en-CA" dirty="0">
                <a:solidFill>
                  <a:srgbClr val="FFFF00"/>
                </a:solidFill>
              </a:rPr>
              <a:t>“</a:t>
            </a:r>
            <a:r>
              <a:rPr lang="en-CA" dirty="0">
                <a:solidFill>
                  <a:schemeClr val="bg1"/>
                </a:solidFill>
              </a:rPr>
              <a:t>Royal Canadian Mounted Police</a:t>
            </a:r>
            <a:r>
              <a:rPr lang="en-CA" dirty="0">
                <a:solidFill>
                  <a:srgbClr val="FFFF00"/>
                </a:solidFill>
              </a:rPr>
              <a:t>” or “</a:t>
            </a:r>
            <a:r>
              <a:rPr lang="en-CA" dirty="0">
                <a:solidFill>
                  <a:schemeClr val="bg1"/>
                </a:solidFill>
              </a:rPr>
              <a:t>R.C.M.P.</a:t>
            </a:r>
            <a:r>
              <a:rPr lang="en-CA" dirty="0">
                <a:solidFill>
                  <a:srgbClr val="FFFF00"/>
                </a:solidFill>
              </a:rPr>
              <a:t>” </a:t>
            </a:r>
            <a:endParaRPr lang="en-US" dirty="0">
              <a:solidFill>
                <a:srgbClr val="FFFF00"/>
              </a:solidFill>
            </a:endParaRPr>
          </a:p>
        </p:txBody>
      </p:sp>
      <p:pic>
        <p:nvPicPr>
          <p:cNvPr id="8" name="Picture 7" descr="A close up of a newspaper&#10;&#10;Description automatically generated">
            <a:extLst>
              <a:ext uri="{FF2B5EF4-FFF2-40B4-BE49-F238E27FC236}">
                <a16:creationId xmlns:a16="http://schemas.microsoft.com/office/drawing/2014/main" id="{7B751FD0-52D8-FC45-9C40-5ABCCE9E1CC0}"/>
              </a:ext>
            </a:extLst>
          </p:cNvPr>
          <p:cNvPicPr>
            <a:picLocks noChangeAspect="1"/>
          </p:cNvPicPr>
          <p:nvPr/>
        </p:nvPicPr>
        <p:blipFill>
          <a:blip r:embed="rId2"/>
          <a:stretch>
            <a:fillRect/>
          </a:stretch>
        </p:blipFill>
        <p:spPr>
          <a:xfrm>
            <a:off x="1704109" y="1639544"/>
            <a:ext cx="5735782" cy="4177793"/>
          </a:xfrm>
          <a:prstGeom prst="rect">
            <a:avLst/>
          </a:prstGeom>
        </p:spPr>
      </p:pic>
    </p:spTree>
    <p:extLst>
      <p:ext uri="{BB962C8B-B14F-4D97-AF65-F5344CB8AC3E}">
        <p14:creationId xmlns:p14="http://schemas.microsoft.com/office/powerpoint/2010/main" val="31513818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EAE5D9-D76B-B347-A0CD-FA744D71FE10}"/>
              </a:ext>
            </a:extLst>
          </p:cNvPr>
          <p:cNvPicPr>
            <a:picLocks noChangeAspect="1"/>
          </p:cNvPicPr>
          <p:nvPr/>
        </p:nvPicPr>
        <p:blipFill>
          <a:blip r:embed="rId2"/>
          <a:stretch>
            <a:fillRect/>
          </a:stretch>
        </p:blipFill>
        <p:spPr>
          <a:xfrm>
            <a:off x="536612" y="1019504"/>
            <a:ext cx="8070776" cy="4539812"/>
          </a:xfrm>
          <a:prstGeom prst="rect">
            <a:avLst/>
          </a:prstGeom>
        </p:spPr>
      </p:pic>
    </p:spTree>
    <p:extLst>
      <p:ext uri="{BB962C8B-B14F-4D97-AF65-F5344CB8AC3E}">
        <p14:creationId xmlns:p14="http://schemas.microsoft.com/office/powerpoint/2010/main" val="35318461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4"/>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1246909"/>
            <a:ext cx="8229600" cy="4502634"/>
          </a:xfrm>
        </p:spPr>
        <p:txBody>
          <a:bodyPr>
            <a:normAutofit fontScale="85000" lnSpcReduction="20000"/>
          </a:bodyPr>
          <a:lstStyle/>
          <a:p>
            <a:pPr marL="0" indent="0">
              <a:lnSpc>
                <a:spcPct val="110000"/>
              </a:lnSpc>
              <a:buNone/>
            </a:pPr>
            <a:r>
              <a:rPr lang="en-US" sz="4000" b="1" dirty="0">
                <a:solidFill>
                  <a:srgbClr val="FF0000"/>
                </a:solidFill>
              </a:rPr>
              <a:t>“</a:t>
            </a:r>
            <a:r>
              <a:rPr lang="en-US" sz="4000" b="1" dirty="0">
                <a:solidFill>
                  <a:srgbClr val="FFFF00"/>
                </a:solidFill>
              </a:rPr>
              <a:t>Use</a:t>
            </a:r>
            <a:r>
              <a:rPr lang="en-US" sz="4000" b="1" dirty="0">
                <a:solidFill>
                  <a:srgbClr val="FF0000"/>
                </a:solidFill>
              </a:rPr>
              <a:t>”</a:t>
            </a:r>
          </a:p>
          <a:p>
            <a:pPr>
              <a:lnSpc>
                <a:spcPct val="110000"/>
              </a:lnSpc>
            </a:pPr>
            <a:r>
              <a:rPr lang="en-US" sz="4000" dirty="0">
                <a:solidFill>
                  <a:srgbClr val="FFFF00"/>
                </a:solidFill>
              </a:rPr>
              <a:t>First use … entitles you to register a TM </a:t>
            </a:r>
            <a:r>
              <a:rPr lang="en-US" sz="4000" dirty="0">
                <a:solidFill>
                  <a:schemeClr val="bg1"/>
                </a:solidFill>
              </a:rPr>
              <a:t>but amended provisions now allow for filing without intended use.</a:t>
            </a:r>
          </a:p>
          <a:p>
            <a:pPr>
              <a:lnSpc>
                <a:spcPct val="110000"/>
              </a:lnSpc>
            </a:pPr>
            <a:r>
              <a:rPr lang="en-US" sz="4000" dirty="0">
                <a:solidFill>
                  <a:srgbClr val="FFFF00"/>
                </a:solidFill>
              </a:rPr>
              <a:t>Failure to use </a:t>
            </a:r>
            <a:r>
              <a:rPr lang="en-US" sz="4000" dirty="0">
                <a:solidFill>
                  <a:schemeClr val="bg1"/>
                </a:solidFill>
              </a:rPr>
              <a:t>… basis for </a:t>
            </a:r>
            <a:r>
              <a:rPr lang="en-US" sz="4000" dirty="0">
                <a:solidFill>
                  <a:srgbClr val="FFFF00"/>
                </a:solidFill>
              </a:rPr>
              <a:t>expungement </a:t>
            </a:r>
            <a:r>
              <a:rPr lang="en-US" sz="4000" dirty="0">
                <a:solidFill>
                  <a:schemeClr val="bg1"/>
                </a:solidFill>
              </a:rPr>
              <a:t>of TM</a:t>
            </a:r>
          </a:p>
          <a:p>
            <a:pPr>
              <a:lnSpc>
                <a:spcPct val="110000"/>
              </a:lnSpc>
            </a:pPr>
            <a:r>
              <a:rPr lang="en-US" sz="4000" dirty="0">
                <a:solidFill>
                  <a:srgbClr val="FFFF00"/>
                </a:solidFill>
              </a:rPr>
              <a:t>Unauthorized use </a:t>
            </a:r>
            <a:r>
              <a:rPr lang="en-US" sz="4000" dirty="0">
                <a:solidFill>
                  <a:schemeClr val="bg1"/>
                </a:solidFill>
              </a:rPr>
              <a:t>… could lead to </a:t>
            </a:r>
            <a:r>
              <a:rPr lang="en-US" sz="4000" dirty="0">
                <a:solidFill>
                  <a:srgbClr val="FFFF00"/>
                </a:solidFill>
              </a:rPr>
              <a:t>infringement actions</a:t>
            </a:r>
          </a:p>
        </p:txBody>
      </p:sp>
      <p:sp>
        <p:nvSpPr>
          <p:cNvPr id="4" name="Slide Number Placeholder 3"/>
          <p:cNvSpPr>
            <a:spLocks noGrp="1"/>
          </p:cNvSpPr>
          <p:nvPr>
            <p:ph type="sldNum" sz="quarter" idx="12"/>
          </p:nvPr>
        </p:nvSpPr>
        <p:spPr/>
        <p:txBody>
          <a:bodyPr/>
          <a:lstStyle/>
          <a:p>
            <a:fld id="{600857A6-B069-5747-8C2C-4237D03FF20B}" type="slidenum">
              <a:rPr lang="en-US" smtClean="0"/>
              <a:t>55</a:t>
            </a:fld>
            <a:endParaRPr lang="en-US"/>
          </a:p>
        </p:txBody>
      </p:sp>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74998462-65C5-674B-BC51-ACF8D4E48ED2}"/>
                  </a:ext>
                </a:extLst>
              </p14:cNvPr>
              <p14:cNvContentPartPr/>
              <p14:nvPr/>
            </p14:nvContentPartPr>
            <p14:xfrm>
              <a:off x="1856988" y="2274228"/>
              <a:ext cx="360" cy="360"/>
            </p14:xfrm>
          </p:contentPart>
        </mc:Choice>
        <mc:Fallback xmlns="">
          <p:pic>
            <p:nvPicPr>
              <p:cNvPr id="3" name="Ink 2">
                <a:extLst>
                  <a:ext uri="{FF2B5EF4-FFF2-40B4-BE49-F238E27FC236}">
                    <a16:creationId xmlns:a16="http://schemas.microsoft.com/office/drawing/2014/main" id="{74998462-65C5-674B-BC51-ACF8D4E48ED2}"/>
                  </a:ext>
                </a:extLst>
              </p:cNvPr>
              <p:cNvPicPr/>
              <p:nvPr/>
            </p:nvPicPr>
            <p:blipFill>
              <a:blip r:embed="rId6"/>
              <a:stretch>
                <a:fillRect/>
              </a:stretch>
            </p:blipFill>
            <p:spPr>
              <a:xfrm>
                <a:off x="1847988" y="2265228"/>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2B5053EE-CE34-2A45-A4FD-B54A13D2C1AB}"/>
                  </a:ext>
                </a:extLst>
              </p14:cNvPr>
              <p14:cNvContentPartPr/>
              <p14:nvPr/>
            </p14:nvContentPartPr>
            <p14:xfrm>
              <a:off x="5214348" y="3210948"/>
              <a:ext cx="360" cy="360"/>
            </p14:xfrm>
          </p:contentPart>
        </mc:Choice>
        <mc:Fallback xmlns="">
          <p:pic>
            <p:nvPicPr>
              <p:cNvPr id="5" name="Ink 4">
                <a:extLst>
                  <a:ext uri="{FF2B5EF4-FFF2-40B4-BE49-F238E27FC236}">
                    <a16:creationId xmlns:a16="http://schemas.microsoft.com/office/drawing/2014/main" id="{2B5053EE-CE34-2A45-A4FD-B54A13D2C1AB}"/>
                  </a:ext>
                </a:extLst>
              </p:cNvPr>
              <p:cNvPicPr/>
              <p:nvPr/>
            </p:nvPicPr>
            <p:blipFill>
              <a:blip r:embed="rId6"/>
              <a:stretch>
                <a:fillRect/>
              </a:stretch>
            </p:blipFill>
            <p:spPr>
              <a:xfrm>
                <a:off x="5205708" y="3201948"/>
                <a:ext cx="18000" cy="18000"/>
              </a:xfrm>
              <a:prstGeom prst="rect">
                <a:avLst/>
              </a:prstGeom>
            </p:spPr>
          </p:pic>
        </mc:Fallback>
      </mc:AlternateContent>
    </p:spTree>
    <p:extLst>
      <p:ext uri="{BB962C8B-B14F-4D97-AF65-F5344CB8AC3E}">
        <p14:creationId xmlns:p14="http://schemas.microsoft.com/office/powerpoint/2010/main" val="10374431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5"/>
            <a:ext cx="8229600" cy="74664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211283"/>
            <a:ext cx="8449294" cy="4538260"/>
          </a:xfrm>
        </p:spPr>
        <p:txBody>
          <a:bodyPr>
            <a:noAutofit/>
          </a:bodyPr>
          <a:lstStyle/>
          <a:p>
            <a:pPr marL="0" indent="0">
              <a:lnSpc>
                <a:spcPct val="100000"/>
              </a:lnSpc>
              <a:buNone/>
            </a:pPr>
            <a:r>
              <a:rPr lang="en-US" sz="3200" i="1" dirty="0" err="1">
                <a:solidFill>
                  <a:srgbClr val="00B0F0"/>
                </a:solidFill>
              </a:rPr>
              <a:t>Syntex</a:t>
            </a:r>
            <a:r>
              <a:rPr lang="en-US" sz="3200" i="1" dirty="0">
                <a:solidFill>
                  <a:srgbClr val="00B0F0"/>
                </a:solidFill>
              </a:rPr>
              <a:t> Inc. v. </a:t>
            </a:r>
            <a:r>
              <a:rPr lang="en-US" sz="3200" i="1" dirty="0" err="1">
                <a:solidFill>
                  <a:srgbClr val="00B0F0"/>
                </a:solidFill>
              </a:rPr>
              <a:t>Apotex</a:t>
            </a:r>
            <a:r>
              <a:rPr lang="en-US" sz="3200" i="1" dirty="0">
                <a:solidFill>
                  <a:srgbClr val="00B0F0"/>
                </a:solidFill>
              </a:rPr>
              <a:t> Inc., </a:t>
            </a:r>
            <a:r>
              <a:rPr lang="en-US" sz="3200" dirty="0">
                <a:solidFill>
                  <a:schemeClr val="bg1"/>
                </a:solidFill>
              </a:rPr>
              <a:t>[1984] 2 FC 1012 (FCA)</a:t>
            </a:r>
          </a:p>
          <a:p>
            <a:pPr marL="400050" lvl="1" indent="0">
              <a:lnSpc>
                <a:spcPct val="100000"/>
              </a:lnSpc>
              <a:buNone/>
            </a:pPr>
            <a:r>
              <a:rPr lang="en-US" sz="3200" b="1" dirty="0">
                <a:solidFill>
                  <a:schemeClr val="bg1"/>
                </a:solidFill>
              </a:rPr>
              <a:t>4.</a:t>
            </a:r>
            <a:r>
              <a:rPr lang="en-US" sz="3200" dirty="0">
                <a:solidFill>
                  <a:schemeClr val="bg1"/>
                </a:solidFill>
              </a:rPr>
              <a:t> (1) </a:t>
            </a:r>
            <a:r>
              <a:rPr lang="en-US" sz="3200" dirty="0">
                <a:solidFill>
                  <a:srgbClr val="FFFF00"/>
                </a:solidFill>
              </a:rPr>
              <a:t>A trade-mark is deemed to be used in association with goods if, </a:t>
            </a:r>
            <a:r>
              <a:rPr lang="en-US" sz="3200" dirty="0">
                <a:solidFill>
                  <a:srgbClr val="FF0000"/>
                </a:solidFill>
              </a:rPr>
              <a:t>at the time of the transfer of the property in </a:t>
            </a:r>
            <a:r>
              <a:rPr lang="en-US" sz="3200" dirty="0">
                <a:solidFill>
                  <a:srgbClr val="FFFF00"/>
                </a:solidFill>
              </a:rPr>
              <a:t>or possession of the goods</a:t>
            </a:r>
            <a:r>
              <a:rPr lang="en-US" sz="3200" dirty="0">
                <a:solidFill>
                  <a:schemeClr val="bg1"/>
                </a:solidFill>
              </a:rPr>
              <a:t>, in the normal course of trade, … </a:t>
            </a:r>
            <a:r>
              <a:rPr lang="en-US" sz="3200" dirty="0">
                <a:solidFill>
                  <a:srgbClr val="FFFF00"/>
                </a:solidFill>
              </a:rPr>
              <a:t>it is in any other manner so associated with the goods </a:t>
            </a:r>
            <a:r>
              <a:rPr lang="en-US" sz="3200" dirty="0">
                <a:solidFill>
                  <a:schemeClr val="bg1"/>
                </a:solidFill>
              </a:rPr>
              <a:t>that notice of the association is then given to the person to whom the property or possession is transferred.</a:t>
            </a:r>
            <a:endParaRPr lang="en-CA"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56</a:t>
            </a:fld>
            <a:endParaRPr lang="en-US"/>
          </a:p>
        </p:txBody>
      </p:sp>
    </p:spTree>
    <p:extLst>
      <p:ext uri="{BB962C8B-B14F-4D97-AF65-F5344CB8AC3E}">
        <p14:creationId xmlns:p14="http://schemas.microsoft.com/office/powerpoint/2010/main" val="42230525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9635"/>
            <a:ext cx="8229600" cy="746640"/>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211283"/>
            <a:ext cx="8449294" cy="4538260"/>
          </a:xfrm>
        </p:spPr>
        <p:txBody>
          <a:bodyPr>
            <a:noAutofit/>
          </a:bodyPr>
          <a:lstStyle/>
          <a:p>
            <a:pPr marL="0" indent="0">
              <a:lnSpc>
                <a:spcPct val="100000"/>
              </a:lnSpc>
              <a:buNone/>
            </a:pPr>
            <a:r>
              <a:rPr lang="en-US" sz="3200" i="1" dirty="0" err="1">
                <a:solidFill>
                  <a:srgbClr val="00B0F0"/>
                </a:solidFill>
              </a:rPr>
              <a:t>Syntex</a:t>
            </a:r>
            <a:r>
              <a:rPr lang="en-US" sz="3200" i="1" dirty="0">
                <a:solidFill>
                  <a:srgbClr val="00B0F0"/>
                </a:solidFill>
              </a:rPr>
              <a:t> Inc. v. </a:t>
            </a:r>
            <a:r>
              <a:rPr lang="en-US" sz="3200" i="1" dirty="0" err="1">
                <a:solidFill>
                  <a:srgbClr val="00B0F0"/>
                </a:solidFill>
              </a:rPr>
              <a:t>Apotex</a:t>
            </a:r>
            <a:r>
              <a:rPr lang="en-US" sz="3200" i="1" dirty="0">
                <a:solidFill>
                  <a:srgbClr val="00B0F0"/>
                </a:solidFill>
              </a:rPr>
              <a:t> Inc</a:t>
            </a:r>
            <a:r>
              <a:rPr lang="en-US" sz="3200" i="1" dirty="0">
                <a:solidFill>
                  <a:schemeClr val="bg1"/>
                </a:solidFill>
              </a:rPr>
              <a:t>., </a:t>
            </a:r>
            <a:r>
              <a:rPr lang="en-US" sz="3200" dirty="0">
                <a:solidFill>
                  <a:schemeClr val="bg1"/>
                </a:solidFill>
              </a:rPr>
              <a:t>[1984] 2 FC 1012 (FCA)</a:t>
            </a:r>
          </a:p>
          <a:p>
            <a:pPr marL="0" indent="0">
              <a:lnSpc>
                <a:spcPct val="100000"/>
              </a:lnSpc>
              <a:buNone/>
            </a:pPr>
            <a:r>
              <a:rPr lang="en-US" sz="3200" dirty="0">
                <a:solidFill>
                  <a:schemeClr val="bg1"/>
                </a:solidFill>
              </a:rPr>
              <a:t>Court said on this point… </a:t>
            </a:r>
            <a:r>
              <a:rPr lang="en-US" sz="3200" i="1" dirty="0">
                <a:solidFill>
                  <a:schemeClr val="bg1"/>
                </a:solidFill>
              </a:rPr>
              <a:t>“</a:t>
            </a:r>
            <a:r>
              <a:rPr lang="en-US" sz="3200" i="1" dirty="0">
                <a:solidFill>
                  <a:srgbClr val="FFFF00"/>
                </a:solidFill>
              </a:rPr>
              <a:t>It seems to me that the respondents (</a:t>
            </a:r>
            <a:r>
              <a:rPr lang="en-US" sz="3200" i="1" dirty="0" err="1">
                <a:solidFill>
                  <a:srgbClr val="FFFF00"/>
                </a:solidFill>
              </a:rPr>
              <a:t>Syntex</a:t>
            </a:r>
            <a:r>
              <a:rPr lang="en-US" sz="3200" i="1" dirty="0">
                <a:solidFill>
                  <a:srgbClr val="FFFF00"/>
                </a:solidFill>
              </a:rPr>
              <a:t>) face considerable difficulty in establishing at trial that the presence of the trade mark “Naprosyn” in the appellant’s flyer constituted a “use”</a:t>
            </a:r>
            <a:r>
              <a:rPr lang="en-US" sz="3200" i="1" dirty="0">
                <a:solidFill>
                  <a:schemeClr val="bg1"/>
                </a:solidFill>
              </a:rPr>
              <a:t> that is contrary to subsection 22(1) of the </a:t>
            </a:r>
            <a:r>
              <a:rPr lang="en-US" sz="3200" i="1" u="sng" dirty="0">
                <a:solidFill>
                  <a:schemeClr val="bg1"/>
                </a:solidFill>
              </a:rPr>
              <a:t>Trade Marks Act</a:t>
            </a:r>
            <a:r>
              <a:rPr lang="en-US" sz="3200" i="1" dirty="0">
                <a:solidFill>
                  <a:schemeClr val="bg1"/>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57</a:t>
            </a:fld>
            <a:endParaRPr lang="en-US"/>
          </a:p>
        </p:txBody>
      </p:sp>
      <p:pic>
        <p:nvPicPr>
          <p:cNvPr id="7" name="Picture 6">
            <a:extLst>
              <a:ext uri="{FF2B5EF4-FFF2-40B4-BE49-F238E27FC236}">
                <a16:creationId xmlns:a16="http://schemas.microsoft.com/office/drawing/2014/main" id="{D9990759-04FD-E34B-9F3C-487F11CAFC51}"/>
              </a:ext>
            </a:extLst>
          </p:cNvPr>
          <p:cNvPicPr>
            <a:picLocks noChangeAspect="1"/>
          </p:cNvPicPr>
          <p:nvPr/>
        </p:nvPicPr>
        <p:blipFill>
          <a:blip r:embed="rId3"/>
          <a:stretch>
            <a:fillRect/>
          </a:stretch>
        </p:blipFill>
        <p:spPr>
          <a:xfrm>
            <a:off x="6018315" y="4902437"/>
            <a:ext cx="1905000" cy="889000"/>
          </a:xfrm>
          <a:prstGeom prst="rect">
            <a:avLst/>
          </a:prstGeom>
        </p:spPr>
      </p:pic>
    </p:spTree>
    <p:extLst>
      <p:ext uri="{BB962C8B-B14F-4D97-AF65-F5344CB8AC3E}">
        <p14:creationId xmlns:p14="http://schemas.microsoft.com/office/powerpoint/2010/main" val="11987613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marL="0" indent="0">
              <a:buNone/>
            </a:pPr>
            <a:endParaRPr lang="en-US" dirty="0"/>
          </a:p>
          <a:p>
            <a:pPr marL="0" indent="0">
              <a:lnSpc>
                <a:spcPct val="100000"/>
              </a:lnSpc>
              <a:buNone/>
            </a:pPr>
            <a:r>
              <a:rPr lang="en-US" sz="4000" i="1" dirty="0">
                <a:solidFill>
                  <a:schemeClr val="bg1"/>
                </a:solidFill>
              </a:rPr>
              <a:t>4(2) A trade-mark is </a:t>
            </a:r>
            <a:r>
              <a:rPr lang="en-US" sz="4000" i="1" dirty="0">
                <a:solidFill>
                  <a:srgbClr val="FFFF00"/>
                </a:solidFill>
              </a:rPr>
              <a:t>deemed to be used in association with </a:t>
            </a:r>
            <a:r>
              <a:rPr lang="en-US" sz="4000" i="1" dirty="0">
                <a:solidFill>
                  <a:srgbClr val="00B0F0"/>
                </a:solidFill>
              </a:rPr>
              <a:t>services</a:t>
            </a:r>
            <a:r>
              <a:rPr lang="en-US" sz="4000" i="1" dirty="0">
                <a:solidFill>
                  <a:srgbClr val="FFFF00"/>
                </a:solidFill>
              </a:rPr>
              <a:t> </a:t>
            </a:r>
            <a:r>
              <a:rPr lang="en-US" sz="4000" i="1" dirty="0">
                <a:solidFill>
                  <a:srgbClr val="FF0000"/>
                </a:solidFill>
              </a:rPr>
              <a:t>if it is used or displayed in the performance or advertising</a:t>
            </a:r>
            <a:r>
              <a:rPr lang="en-US" sz="4000" i="1" dirty="0">
                <a:solidFill>
                  <a:schemeClr val="bg1"/>
                </a:solidFill>
              </a:rPr>
              <a:t> of those services.</a:t>
            </a:r>
            <a:endParaRPr lang="en-CA" sz="4000" i="1"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58</a:t>
            </a:fld>
            <a:endParaRPr lang="en-US"/>
          </a:p>
        </p:txBody>
      </p:sp>
    </p:spTree>
    <p:extLst>
      <p:ext uri="{BB962C8B-B14F-4D97-AF65-F5344CB8AC3E}">
        <p14:creationId xmlns:p14="http://schemas.microsoft.com/office/powerpoint/2010/main" val="2897362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4010"/>
            <a:ext cx="8229600" cy="426006"/>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273132" y="878774"/>
            <a:ext cx="8763990" cy="4987636"/>
          </a:xfrm>
        </p:spPr>
        <p:txBody>
          <a:bodyPr>
            <a:normAutofit fontScale="92500" lnSpcReduction="10000"/>
          </a:bodyPr>
          <a:lstStyle/>
          <a:p>
            <a:pPr marL="0" indent="0">
              <a:lnSpc>
                <a:spcPct val="100000"/>
              </a:lnSpc>
              <a:buNone/>
            </a:pPr>
            <a:r>
              <a:rPr lang="en-CA" sz="2800" i="1" dirty="0">
                <a:solidFill>
                  <a:srgbClr val="00B0F0"/>
                </a:solidFill>
              </a:rPr>
              <a:t>Gesco Industries Inc v. Sim &amp; McBurney </a:t>
            </a:r>
            <a:r>
              <a:rPr lang="en-CA" sz="2800" dirty="0">
                <a:solidFill>
                  <a:schemeClr val="bg1"/>
                </a:solidFill>
              </a:rPr>
              <a:t>(2000) 9 CPR (4</a:t>
            </a:r>
            <a:r>
              <a:rPr lang="en-CA" sz="2800" baseline="30000" dirty="0">
                <a:solidFill>
                  <a:schemeClr val="bg1"/>
                </a:solidFill>
              </a:rPr>
              <a:t>th</a:t>
            </a:r>
            <a:r>
              <a:rPr lang="en-CA" sz="2800" dirty="0">
                <a:solidFill>
                  <a:schemeClr val="bg1"/>
                </a:solidFill>
              </a:rPr>
              <a:t>) 480 (FCA)</a:t>
            </a:r>
          </a:p>
          <a:p>
            <a:pPr>
              <a:lnSpc>
                <a:spcPct val="100000"/>
              </a:lnSpc>
            </a:pPr>
            <a:r>
              <a:rPr lang="en-CA" sz="2800" dirty="0">
                <a:solidFill>
                  <a:schemeClr val="bg1"/>
                </a:solidFill>
              </a:rPr>
              <a:t>Was the </a:t>
            </a:r>
            <a:r>
              <a:rPr lang="en-CA" sz="2800" dirty="0" err="1">
                <a:solidFill>
                  <a:srgbClr val="FFFF00"/>
                </a:solidFill>
              </a:rPr>
              <a:t>Stainshield</a:t>
            </a:r>
            <a:r>
              <a:rPr lang="en-CA" sz="2800" dirty="0">
                <a:solidFill>
                  <a:srgbClr val="FFFF00"/>
                </a:solidFill>
              </a:rPr>
              <a:t> TM</a:t>
            </a:r>
            <a:r>
              <a:rPr lang="en-CA" sz="2800" dirty="0">
                <a:solidFill>
                  <a:schemeClr val="bg1"/>
                </a:solidFill>
              </a:rPr>
              <a:t>, in this case, </a:t>
            </a:r>
            <a:r>
              <a:rPr lang="en-CA" sz="2800" dirty="0">
                <a:solidFill>
                  <a:srgbClr val="FFFF00"/>
                </a:solidFill>
              </a:rPr>
              <a:t>used in association with the services</a:t>
            </a:r>
            <a:r>
              <a:rPr lang="en-CA" sz="2800" dirty="0">
                <a:solidFill>
                  <a:schemeClr val="bg1"/>
                </a:solidFill>
              </a:rPr>
              <a:t> disclosed in the registration of the TM (namely services of stain resistant treatment for application to carpets and rugs)</a:t>
            </a:r>
            <a:r>
              <a:rPr lang="en-CA" sz="2800" dirty="0">
                <a:solidFill>
                  <a:srgbClr val="FF0000"/>
                </a:solidFill>
              </a:rPr>
              <a:t>?</a:t>
            </a:r>
            <a:r>
              <a:rPr lang="en-CA" sz="2800" dirty="0">
                <a:solidFill>
                  <a:schemeClr val="bg1"/>
                </a:solidFill>
              </a:rPr>
              <a:t> </a:t>
            </a:r>
          </a:p>
          <a:p>
            <a:pPr lvl="0">
              <a:lnSpc>
                <a:spcPct val="100000"/>
              </a:lnSpc>
            </a:pPr>
            <a:r>
              <a:rPr lang="en-US" sz="2800" dirty="0">
                <a:solidFill>
                  <a:schemeClr val="bg1"/>
                </a:solidFill>
              </a:rPr>
              <a:t>Yes; </a:t>
            </a:r>
            <a:r>
              <a:rPr lang="en-US" sz="2800" dirty="0" err="1">
                <a:solidFill>
                  <a:srgbClr val="FFFF00"/>
                </a:solidFill>
              </a:rPr>
              <a:t>Stainshield</a:t>
            </a:r>
            <a:r>
              <a:rPr lang="en-US" sz="2800" dirty="0">
                <a:solidFill>
                  <a:srgbClr val="FFFF00"/>
                </a:solidFill>
              </a:rPr>
              <a:t> TM displayed in the advertising </a:t>
            </a:r>
            <a:r>
              <a:rPr lang="en-US" sz="2800" dirty="0">
                <a:solidFill>
                  <a:schemeClr val="bg1"/>
                </a:solidFill>
              </a:rPr>
              <a:t>of the treatment of some of </a:t>
            </a:r>
            <a:r>
              <a:rPr lang="en-US" sz="2800" dirty="0" err="1">
                <a:solidFill>
                  <a:schemeClr val="bg1"/>
                </a:solidFill>
              </a:rPr>
              <a:t>Gesco’s</a:t>
            </a:r>
            <a:r>
              <a:rPr lang="en-US" sz="2800" dirty="0">
                <a:solidFill>
                  <a:schemeClr val="bg1"/>
                </a:solidFill>
              </a:rPr>
              <a:t> lines of carpets and rugs. </a:t>
            </a:r>
            <a:endParaRPr lang="en-CA" sz="2800" dirty="0">
              <a:solidFill>
                <a:schemeClr val="bg1"/>
              </a:solidFill>
            </a:endParaRPr>
          </a:p>
          <a:p>
            <a:pPr lvl="0">
              <a:lnSpc>
                <a:spcPct val="100000"/>
              </a:lnSpc>
            </a:pPr>
            <a:r>
              <a:rPr lang="en-US" sz="2800" dirty="0">
                <a:solidFill>
                  <a:srgbClr val="FFFF00"/>
                </a:solidFill>
              </a:rPr>
              <a:t>Services may be </a:t>
            </a:r>
            <a:r>
              <a:rPr lang="en-US" sz="2800" dirty="0">
                <a:solidFill>
                  <a:srgbClr val="FF0000"/>
                </a:solidFill>
              </a:rPr>
              <a:t>ancillary </a:t>
            </a:r>
            <a:r>
              <a:rPr lang="en-US" sz="2800" dirty="0">
                <a:solidFill>
                  <a:srgbClr val="FFFF00"/>
                </a:solidFill>
              </a:rPr>
              <a:t>to the wares, but this </a:t>
            </a:r>
            <a:r>
              <a:rPr lang="en-US" sz="2800" dirty="0">
                <a:solidFill>
                  <a:srgbClr val="FF0000"/>
                </a:solidFill>
              </a:rPr>
              <a:t>doesn’t mean </a:t>
            </a:r>
            <a:r>
              <a:rPr lang="en-US" sz="2800" dirty="0">
                <a:solidFill>
                  <a:srgbClr val="FFFF00"/>
                </a:solidFill>
              </a:rPr>
              <a:t>the TM is not used in association </a:t>
            </a:r>
            <a:r>
              <a:rPr lang="en-US" sz="2800" dirty="0">
                <a:solidFill>
                  <a:schemeClr val="bg1"/>
                </a:solidFill>
              </a:rPr>
              <a:t>with the services. [para 11]</a:t>
            </a:r>
            <a:endParaRPr lang="en-CA" sz="2800" dirty="0">
              <a:solidFill>
                <a:schemeClr val="bg1"/>
              </a:solidFill>
            </a:endParaRPr>
          </a:p>
          <a:p>
            <a:pPr>
              <a:lnSpc>
                <a:spcPct val="100000"/>
              </a:lnSpc>
            </a:pPr>
            <a:r>
              <a:rPr lang="en-CA" sz="2800" dirty="0">
                <a:solidFill>
                  <a:schemeClr val="bg1"/>
                </a:solidFill>
              </a:rPr>
              <a:t>Are there good policy reasons for “</a:t>
            </a:r>
            <a:r>
              <a:rPr lang="en-CA" sz="2800" dirty="0">
                <a:solidFill>
                  <a:srgbClr val="FFFF00"/>
                </a:solidFill>
              </a:rPr>
              <a:t>use</a:t>
            </a:r>
            <a:r>
              <a:rPr lang="en-CA" sz="2800" dirty="0">
                <a:solidFill>
                  <a:schemeClr val="bg1"/>
                </a:solidFill>
              </a:rPr>
              <a:t>” to be </a:t>
            </a:r>
            <a:r>
              <a:rPr lang="en-CA" sz="2800" dirty="0">
                <a:solidFill>
                  <a:srgbClr val="FFFF00"/>
                </a:solidFill>
              </a:rPr>
              <a:t>more permissive for services</a:t>
            </a:r>
            <a:r>
              <a:rPr lang="en-CA" sz="2800" dirty="0">
                <a:solidFill>
                  <a:schemeClr val="bg1"/>
                </a:solidFill>
              </a:rPr>
              <a:t> than for goods</a:t>
            </a:r>
            <a:r>
              <a:rPr lang="en-CA" sz="2800" dirty="0">
                <a:solidFill>
                  <a:srgbClr val="FF0000"/>
                </a:solidFill>
              </a:rPr>
              <a:t>? </a:t>
            </a:r>
          </a:p>
          <a:p>
            <a:pPr marL="0" indent="0">
              <a:buNone/>
            </a:pPr>
            <a:endParaRPr lang="en-CA"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59</a:t>
            </a:fld>
            <a:endParaRPr lang="en-US"/>
          </a:p>
        </p:txBody>
      </p:sp>
    </p:spTree>
    <p:extLst>
      <p:ext uri="{BB962C8B-B14F-4D97-AF65-F5344CB8AC3E}">
        <p14:creationId xmlns:p14="http://schemas.microsoft.com/office/powerpoint/2010/main" val="143344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915400" cy="994833"/>
          </a:xfrm>
        </p:spPr>
        <p:txBody>
          <a:bodyPr>
            <a:noAutofit/>
          </a:bodyPr>
          <a:lstStyle/>
          <a:p>
            <a:br>
              <a:rPr lang="en-US" b="1" dirty="0">
                <a:latin typeface="+mn-lt"/>
              </a:rPr>
            </a:br>
            <a:r>
              <a:rPr lang="en-US" b="1" dirty="0">
                <a:solidFill>
                  <a:srgbClr val="FFFF00"/>
                </a:solidFill>
                <a:latin typeface="+mn-lt"/>
              </a:rPr>
              <a:t>For </a:t>
            </a:r>
            <a:r>
              <a:rPr lang="en-CA" b="1" dirty="0">
                <a:solidFill>
                  <a:srgbClr val="FFFF00"/>
                </a:solidFill>
                <a:latin typeface="+mn-lt"/>
              </a:rPr>
              <a:t>full privileges on the website </a:t>
            </a:r>
            <a:br>
              <a:rPr lang="en-CA" b="1" dirty="0">
                <a:latin typeface="+mn-lt"/>
              </a:rPr>
            </a:br>
            <a:endParaRPr lang="en-US" b="1" dirty="0">
              <a:latin typeface="+mn-lt"/>
            </a:endParaRPr>
          </a:p>
        </p:txBody>
      </p:sp>
      <p:sp>
        <p:nvSpPr>
          <p:cNvPr id="3" name="Content Placeholder 2"/>
          <p:cNvSpPr>
            <a:spLocks noGrp="1"/>
          </p:cNvSpPr>
          <p:nvPr>
            <p:ph sz="quarter" idx="10"/>
          </p:nvPr>
        </p:nvSpPr>
        <p:spPr>
          <a:xfrm>
            <a:off x="228600" y="1135117"/>
            <a:ext cx="8686800" cy="5129049"/>
          </a:xfrm>
        </p:spPr>
        <p:txBody>
          <a:bodyPr>
            <a:normAutofit fontScale="85000" lnSpcReduction="10000"/>
          </a:bodyPr>
          <a:lstStyle/>
          <a:p>
            <a:pPr marL="0" indent="0">
              <a:lnSpc>
                <a:spcPct val="110000"/>
              </a:lnSpc>
              <a:buNone/>
            </a:pPr>
            <a:r>
              <a:rPr lang="en-CA" sz="3200" dirty="0">
                <a:solidFill>
                  <a:schemeClr val="bg1"/>
                </a:solidFill>
                <a:latin typeface="+mn-lt"/>
              </a:rPr>
              <a:t>1. Please create an account at </a:t>
            </a:r>
            <a:r>
              <a:rPr lang="en-CA" sz="3200" dirty="0">
                <a:solidFill>
                  <a:schemeClr val="bg1"/>
                </a:solidFill>
                <a:latin typeface="+mn-lt"/>
                <a:hlinkClick r:id="rId2"/>
              </a:rPr>
              <a:t>http://cms.ubc.ca/</a:t>
            </a:r>
            <a:r>
              <a:rPr lang="en-CA" sz="3200" dirty="0">
                <a:solidFill>
                  <a:schemeClr val="bg1"/>
                </a:solidFill>
                <a:latin typeface="+mn-lt"/>
              </a:rPr>
              <a:t> using your CWL.</a:t>
            </a:r>
          </a:p>
          <a:p>
            <a:pPr marL="0" indent="0">
              <a:lnSpc>
                <a:spcPct val="110000"/>
              </a:lnSpc>
              <a:buNone/>
            </a:pPr>
            <a:r>
              <a:rPr lang="en-CA" sz="3200" dirty="0">
                <a:solidFill>
                  <a:schemeClr val="bg1"/>
                </a:solidFill>
                <a:latin typeface="+mn-lt"/>
              </a:rPr>
              <a:t>2. Once you create an account and sign in at </a:t>
            </a:r>
            <a:r>
              <a:rPr lang="en-CA" sz="3200" dirty="0">
                <a:solidFill>
                  <a:schemeClr val="bg1"/>
                </a:solidFill>
                <a:latin typeface="+mn-lt"/>
                <a:hlinkClick r:id="rId2"/>
              </a:rPr>
              <a:t>http://cms.ubc.ca/</a:t>
            </a:r>
            <a:r>
              <a:rPr lang="en-CA" sz="3200" dirty="0">
                <a:solidFill>
                  <a:schemeClr val="bg1"/>
                </a:solidFill>
                <a:latin typeface="+mn-lt"/>
              </a:rPr>
              <a:t> you can click your name in the top right. Halfway down the following page will be your WordPress email address.</a:t>
            </a:r>
          </a:p>
          <a:p>
            <a:pPr marL="0" indent="0">
              <a:lnSpc>
                <a:spcPct val="110000"/>
              </a:lnSpc>
              <a:buNone/>
            </a:pPr>
            <a:r>
              <a:rPr lang="en-CA" sz="3200" dirty="0">
                <a:solidFill>
                  <a:schemeClr val="bg1"/>
                </a:solidFill>
                <a:latin typeface="+mn-lt"/>
              </a:rPr>
              <a:t>3. Send me your WordPress email address at </a:t>
            </a:r>
            <a:r>
              <a:rPr lang="en-CA" sz="3200" dirty="0">
                <a:solidFill>
                  <a:schemeClr val="bg1"/>
                </a:solidFill>
                <a:latin typeface="+mn-lt"/>
                <a:hlinkClick r:id="rId3"/>
              </a:rPr>
              <a:t>jon.festinger@ubc.ca</a:t>
            </a:r>
            <a:r>
              <a:rPr lang="en-CA" sz="3200" dirty="0">
                <a:solidFill>
                  <a:schemeClr val="bg1"/>
                </a:solidFill>
                <a:latin typeface="+mn-lt"/>
              </a:rPr>
              <a:t>  or at </a:t>
            </a:r>
            <a:r>
              <a:rPr lang="en-CA" sz="3200" dirty="0">
                <a:solidFill>
                  <a:schemeClr val="bg1"/>
                </a:solidFill>
                <a:latin typeface="+mn-lt"/>
                <a:hlinkClick r:id="rId4"/>
              </a:rPr>
              <a:t>jon_festinger@thecdm.ca</a:t>
            </a:r>
            <a:r>
              <a:rPr lang="en-CA" sz="3200" dirty="0">
                <a:solidFill>
                  <a:schemeClr val="bg1"/>
                </a:solidFill>
                <a:latin typeface="+mn-lt"/>
              </a:rPr>
              <a:t> </a:t>
            </a:r>
          </a:p>
          <a:p>
            <a:pPr marL="0" indent="0">
              <a:lnSpc>
                <a:spcPct val="110000"/>
              </a:lnSpc>
              <a:buNone/>
            </a:pPr>
            <a:r>
              <a:rPr lang="en-CA" sz="3200" dirty="0">
                <a:solidFill>
                  <a:schemeClr val="bg1"/>
                </a:solidFill>
                <a:latin typeface="+mn-lt"/>
              </a:rPr>
              <a:t>4. Then, I will invite you to participate with authoring privileges via your WordPress email address.</a:t>
            </a:r>
          </a:p>
          <a:p>
            <a:pPr marL="0" indent="0">
              <a:buNone/>
            </a:pPr>
            <a:endParaRPr lang="en-US" dirty="0"/>
          </a:p>
        </p:txBody>
      </p:sp>
    </p:spTree>
    <p:extLst>
      <p:ext uri="{BB962C8B-B14F-4D97-AF65-F5344CB8AC3E}">
        <p14:creationId xmlns:p14="http://schemas.microsoft.com/office/powerpoint/2010/main" val="4141906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199" y="167760"/>
            <a:ext cx="8229600" cy="81991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457200" y="1108457"/>
            <a:ext cx="8229600" cy="4641086"/>
          </a:xfrm>
        </p:spPr>
        <p:txBody>
          <a:bodyPr>
            <a:normAutofit/>
          </a:bodyPr>
          <a:lstStyle/>
          <a:p>
            <a:pPr marL="0" indent="0">
              <a:lnSpc>
                <a:spcPct val="100000"/>
              </a:lnSpc>
              <a:buNone/>
            </a:pPr>
            <a:r>
              <a:rPr lang="en-CA" sz="3200" i="1" dirty="0">
                <a:solidFill>
                  <a:srgbClr val="00B0F0"/>
                </a:solidFill>
              </a:rPr>
              <a:t>Tommy Hilfiger Licensing </a:t>
            </a:r>
            <a:r>
              <a:rPr lang="en-CA" sz="3200" i="1" dirty="0" err="1">
                <a:solidFill>
                  <a:srgbClr val="00B0F0"/>
                </a:solidFill>
              </a:rPr>
              <a:t>Inc</a:t>
            </a:r>
            <a:r>
              <a:rPr lang="en-CA" sz="3200" i="1" dirty="0">
                <a:solidFill>
                  <a:srgbClr val="00B0F0"/>
                </a:solidFill>
              </a:rPr>
              <a:t> v. </a:t>
            </a:r>
            <a:r>
              <a:rPr lang="en-CA" sz="3200" i="1" dirty="0" err="1">
                <a:solidFill>
                  <a:srgbClr val="00B0F0"/>
                </a:solidFill>
              </a:rPr>
              <a:t>Produits</a:t>
            </a:r>
            <a:r>
              <a:rPr lang="en-CA" sz="3200" i="1" dirty="0">
                <a:solidFill>
                  <a:srgbClr val="00B0F0"/>
                </a:solidFill>
              </a:rPr>
              <a:t> de </a:t>
            </a:r>
            <a:r>
              <a:rPr lang="en-CA" sz="3200" i="1" dirty="0" err="1">
                <a:solidFill>
                  <a:srgbClr val="00B0F0"/>
                </a:solidFill>
              </a:rPr>
              <a:t>Qualité</a:t>
            </a:r>
            <a:r>
              <a:rPr lang="en-CA" sz="3200" i="1" dirty="0">
                <a:solidFill>
                  <a:schemeClr val="bg1"/>
                </a:solidFill>
              </a:rPr>
              <a:t>, </a:t>
            </a:r>
            <a:r>
              <a:rPr lang="en-CA" sz="3200" dirty="0">
                <a:solidFill>
                  <a:schemeClr val="bg1"/>
                </a:solidFill>
              </a:rPr>
              <a:t>2005 FC 10  </a:t>
            </a: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60</a:t>
            </a:fld>
            <a:endParaRPr lang="en-US"/>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969218" y="2473801"/>
            <a:ext cx="3717581" cy="3275742"/>
          </a:xfrm>
          <a:prstGeom prst="rect">
            <a:avLst/>
          </a:prstGeom>
          <a:noFill/>
          <a:ln>
            <a:noFill/>
          </a:ln>
        </p:spPr>
      </p:pic>
      <p:pic>
        <p:nvPicPr>
          <p:cNvPr id="3" name="Picture 2">
            <a:extLst>
              <a:ext uri="{FF2B5EF4-FFF2-40B4-BE49-F238E27FC236}">
                <a16:creationId xmlns:a16="http://schemas.microsoft.com/office/drawing/2014/main" id="{160BF7EA-A37F-9946-8477-BE9389636419}"/>
              </a:ext>
            </a:extLst>
          </p:cNvPr>
          <p:cNvPicPr>
            <a:picLocks noChangeAspect="1"/>
          </p:cNvPicPr>
          <p:nvPr/>
        </p:nvPicPr>
        <p:blipFill>
          <a:blip r:embed="rId4"/>
          <a:stretch>
            <a:fillRect/>
          </a:stretch>
        </p:blipFill>
        <p:spPr>
          <a:xfrm>
            <a:off x="457199" y="2632169"/>
            <a:ext cx="4242638" cy="2986817"/>
          </a:xfrm>
          <a:prstGeom prst="rect">
            <a:avLst/>
          </a:prstGeom>
        </p:spPr>
      </p:pic>
    </p:spTree>
    <p:extLst>
      <p:ext uri="{BB962C8B-B14F-4D97-AF65-F5344CB8AC3E}">
        <p14:creationId xmlns:p14="http://schemas.microsoft.com/office/powerpoint/2010/main" val="38895124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67760"/>
            <a:ext cx="8229600" cy="699139"/>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37506" y="866899"/>
            <a:ext cx="8728364" cy="5047013"/>
          </a:xfrm>
        </p:spPr>
        <p:txBody>
          <a:bodyPr>
            <a:normAutofit fontScale="85000" lnSpcReduction="10000"/>
          </a:bodyPr>
          <a:lstStyle/>
          <a:p>
            <a:pPr marL="0" indent="0">
              <a:lnSpc>
                <a:spcPct val="100000"/>
              </a:lnSpc>
              <a:buNone/>
            </a:pPr>
            <a:r>
              <a:rPr lang="en-CA" sz="2500" i="1" dirty="0">
                <a:solidFill>
                  <a:srgbClr val="00B0F0"/>
                </a:solidFill>
              </a:rPr>
              <a:t>UNICAST SA v. South Asian Broadcasting Corporation Inc. </a:t>
            </a:r>
            <a:r>
              <a:rPr lang="en-CA" sz="2500" dirty="0">
                <a:solidFill>
                  <a:schemeClr val="bg1"/>
                </a:solidFill>
              </a:rPr>
              <a:t>2014 FC 295 (CanLII)</a:t>
            </a:r>
            <a:endParaRPr lang="en-CA" sz="2500" i="1" u="sng" dirty="0">
              <a:solidFill>
                <a:schemeClr val="bg1"/>
              </a:solidFill>
            </a:endParaRPr>
          </a:p>
          <a:p>
            <a:pPr>
              <a:lnSpc>
                <a:spcPct val="100000"/>
              </a:lnSpc>
            </a:pPr>
            <a:r>
              <a:rPr lang="en-CA" sz="2500" dirty="0">
                <a:solidFill>
                  <a:schemeClr val="bg1"/>
                </a:solidFill>
              </a:rPr>
              <a:t>Applicant claims, citing to a case called </a:t>
            </a:r>
            <a:r>
              <a:rPr lang="en-CA" sz="2500" i="1" dirty="0" err="1">
                <a:solidFill>
                  <a:srgbClr val="00B0F0"/>
                </a:solidFill>
              </a:rPr>
              <a:t>HomeAway.com</a:t>
            </a:r>
            <a:r>
              <a:rPr lang="en-CA" sz="2500" i="1" dirty="0">
                <a:solidFill>
                  <a:srgbClr val="00B0F0"/>
                </a:solidFill>
              </a:rPr>
              <a:t>, Inc. v. </a:t>
            </a:r>
            <a:r>
              <a:rPr lang="en-CA" sz="2500" i="1" dirty="0" err="1">
                <a:solidFill>
                  <a:srgbClr val="00B0F0"/>
                </a:solidFill>
              </a:rPr>
              <a:t>Hrdlicka</a:t>
            </a:r>
            <a:r>
              <a:rPr lang="en-CA" sz="2500" dirty="0">
                <a:solidFill>
                  <a:schemeClr val="bg1"/>
                </a:solidFill>
              </a:rPr>
              <a:t>, 2012 FC 1467, that a </a:t>
            </a:r>
            <a:r>
              <a:rPr lang="en-US" sz="2500" dirty="0">
                <a:solidFill>
                  <a:schemeClr val="bg1"/>
                </a:solidFill>
              </a:rPr>
              <a:t>trade-mark which appears on a computer screen website in Canada, regardless where the information may have originated from or be stored, constitutes for </a:t>
            </a:r>
            <a:r>
              <a:rPr lang="en-US" sz="2500" u="sng" dirty="0">
                <a:solidFill>
                  <a:schemeClr val="bg1"/>
                </a:solidFill>
                <a:hlinkClick r:id="rId3">
                  <a:extLst>
                    <a:ext uri="{A12FA001-AC4F-418D-AE19-62706E023703}">
                      <ahyp:hlinkClr xmlns:ahyp="http://schemas.microsoft.com/office/drawing/2018/hyperlinkcolor" val="tx"/>
                    </a:ext>
                  </a:extLst>
                </a:hlinkClick>
              </a:rPr>
              <a:t>Trade-Marks Act</a:t>
            </a:r>
            <a:r>
              <a:rPr lang="en-US" sz="2500" dirty="0">
                <a:solidFill>
                  <a:schemeClr val="bg1"/>
                </a:solidFill>
              </a:rPr>
              <a:t> purposes, </a:t>
            </a:r>
            <a:r>
              <a:rPr lang="en-US" sz="2500" dirty="0">
                <a:solidFill>
                  <a:srgbClr val="FFFF00"/>
                </a:solidFill>
              </a:rPr>
              <a:t>use and advertising in Canada</a:t>
            </a:r>
            <a:r>
              <a:rPr lang="en-US" sz="2500" dirty="0">
                <a:solidFill>
                  <a:schemeClr val="bg1"/>
                </a:solidFill>
              </a:rPr>
              <a:t>.</a:t>
            </a:r>
          </a:p>
          <a:p>
            <a:pPr>
              <a:lnSpc>
                <a:spcPct val="100000"/>
              </a:lnSpc>
            </a:pPr>
            <a:r>
              <a:rPr lang="en-CA" sz="2500" dirty="0">
                <a:solidFill>
                  <a:srgbClr val="FFFF00"/>
                </a:solidFill>
              </a:rPr>
              <a:t>Court  rejects this argument</a:t>
            </a:r>
            <a:r>
              <a:rPr lang="en-CA" sz="2500" dirty="0">
                <a:solidFill>
                  <a:schemeClr val="bg1"/>
                </a:solidFill>
              </a:rPr>
              <a:t>, taking this opportunity to clarify and put </a:t>
            </a:r>
            <a:r>
              <a:rPr lang="en-CA" sz="2500" i="1" dirty="0">
                <a:solidFill>
                  <a:srgbClr val="00B0F0"/>
                </a:solidFill>
              </a:rPr>
              <a:t>HomeAway</a:t>
            </a:r>
            <a:r>
              <a:rPr lang="en-CA" sz="2500" dirty="0">
                <a:solidFill>
                  <a:schemeClr val="bg1"/>
                </a:solidFill>
              </a:rPr>
              <a:t> into context…</a:t>
            </a:r>
          </a:p>
          <a:p>
            <a:pPr marL="400050" lvl="1" indent="0">
              <a:lnSpc>
                <a:spcPct val="100000"/>
              </a:lnSpc>
              <a:buNone/>
            </a:pPr>
            <a:r>
              <a:rPr lang="en-US" sz="2500" i="1" dirty="0">
                <a:solidFill>
                  <a:schemeClr val="bg1"/>
                </a:solidFill>
              </a:rPr>
              <a:t>“[46]…</a:t>
            </a:r>
            <a:r>
              <a:rPr lang="en-US" sz="2500" i="1" dirty="0">
                <a:solidFill>
                  <a:srgbClr val="FFFF00"/>
                </a:solidFill>
              </a:rPr>
              <a:t>Although </a:t>
            </a:r>
            <a:r>
              <a:rPr lang="en-US" sz="2500" i="1" dirty="0">
                <a:solidFill>
                  <a:schemeClr val="bg1"/>
                </a:solidFill>
              </a:rPr>
              <a:t>it is </a:t>
            </a:r>
            <a:r>
              <a:rPr lang="en-US" sz="2500" i="1" dirty="0">
                <a:solidFill>
                  <a:srgbClr val="FFFF00"/>
                </a:solidFill>
              </a:rPr>
              <a:t>true</a:t>
            </a:r>
            <a:r>
              <a:rPr lang="en-US" sz="2500" i="1" dirty="0">
                <a:solidFill>
                  <a:schemeClr val="bg1"/>
                </a:solidFill>
              </a:rPr>
              <a:t> that subsection </a:t>
            </a:r>
            <a:r>
              <a:rPr lang="en-US" sz="2500" i="1" dirty="0">
                <a:solidFill>
                  <a:srgbClr val="FFFF00"/>
                </a:solidFill>
              </a:rPr>
              <a:t>4(2) TMA </a:t>
            </a:r>
            <a:r>
              <a:rPr lang="en-US" sz="2500" i="1" dirty="0">
                <a:solidFill>
                  <a:schemeClr val="bg1"/>
                </a:solidFill>
              </a:rPr>
              <a:t>provides that a “</a:t>
            </a:r>
            <a:r>
              <a:rPr lang="en-US" sz="2500" i="1" dirty="0">
                <a:solidFill>
                  <a:srgbClr val="FFFF00"/>
                </a:solidFill>
              </a:rPr>
              <a:t>trade-mark is deemed to be used in association with services if it is used or displayed in the performance […] of those services</a:t>
            </a:r>
            <a:r>
              <a:rPr lang="en-US" sz="2500" i="1" dirty="0">
                <a:solidFill>
                  <a:schemeClr val="bg1"/>
                </a:solidFill>
              </a:rPr>
              <a:t>”, the Courts and tribunals, including the Trade-marks Opposition Board, have nonetheless added that </a:t>
            </a:r>
            <a:r>
              <a:rPr lang="en-US" sz="2500" i="1" dirty="0">
                <a:solidFill>
                  <a:srgbClr val="FF0000"/>
                </a:solidFill>
              </a:rPr>
              <a:t>such services must be effectively offered to Canadians or performed in Canada </a:t>
            </a:r>
            <a:r>
              <a:rPr lang="en-US" sz="2500" i="1" dirty="0">
                <a:solidFill>
                  <a:schemeClr val="bg1"/>
                </a:solidFill>
              </a:rPr>
              <a:t>(see for example </a:t>
            </a:r>
            <a:r>
              <a:rPr lang="en-US" sz="2500" i="1" dirty="0">
                <a:solidFill>
                  <a:srgbClr val="00B0F0"/>
                </a:solidFill>
              </a:rPr>
              <a:t>Express File Inc. v HRB Royalty Inc., 2005 FC 542</a:t>
            </a:r>
            <a:r>
              <a:rPr lang="en-US" sz="2500" i="1" dirty="0">
                <a:solidFill>
                  <a:schemeClr val="bg1"/>
                </a:solidFill>
              </a:rPr>
              <a:t>(</a:t>
            </a:r>
            <a:r>
              <a:rPr lang="en-US" sz="2500" i="1" dirty="0" err="1">
                <a:solidFill>
                  <a:schemeClr val="bg1"/>
                </a:solidFill>
              </a:rPr>
              <a:t>CanLII</a:t>
            </a:r>
            <a:r>
              <a:rPr lang="en-US" sz="2500" i="1" dirty="0">
                <a:solidFill>
                  <a:schemeClr val="bg1"/>
                </a:solidFill>
              </a:rPr>
              <a:t>) at para 20, [2005] FCJ No 667).”</a:t>
            </a:r>
            <a:endParaRPr lang="en-CA" sz="2500" i="1" dirty="0">
              <a:solidFill>
                <a:schemeClr val="bg1"/>
              </a:solidFill>
            </a:endParaRPr>
          </a:p>
          <a:p>
            <a:pPr lvl="0">
              <a:lnSpc>
                <a:spcPct val="100000"/>
              </a:lnSpc>
            </a:pPr>
            <a:r>
              <a:rPr lang="en-US" sz="2500" dirty="0">
                <a:solidFill>
                  <a:srgbClr val="FFFF00"/>
                </a:solidFill>
              </a:rPr>
              <a:t>Not enough for the mark to merely appear on a computer screen… </a:t>
            </a:r>
            <a:endParaRPr lang="en-CA" sz="2500" dirty="0">
              <a:solidFill>
                <a:srgbClr val="FFFF00"/>
              </a:solidFill>
            </a:endParaRPr>
          </a:p>
          <a:p>
            <a:pPr marL="0" indent="0">
              <a:lnSpc>
                <a:spcPct val="100000"/>
              </a:lnSpc>
              <a:buNone/>
            </a:pPr>
            <a:endParaRPr lang="en-CA" sz="2400" i="1" u="sng"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61</a:t>
            </a:fld>
            <a:endParaRPr lang="en-US"/>
          </a:p>
        </p:txBody>
      </p:sp>
    </p:spTree>
    <p:extLst>
      <p:ext uri="{BB962C8B-B14F-4D97-AF65-F5344CB8AC3E}">
        <p14:creationId xmlns:p14="http://schemas.microsoft.com/office/powerpoint/2010/main" val="12479938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p>
        </p:txBody>
      </p:sp>
      <p:sp>
        <p:nvSpPr>
          <p:cNvPr id="2" name="Content Placeholder 1"/>
          <p:cNvSpPr>
            <a:spLocks noGrp="1"/>
          </p:cNvSpPr>
          <p:nvPr>
            <p:ph idx="1"/>
          </p:nvPr>
        </p:nvSpPr>
        <p:spPr/>
        <p:txBody>
          <a:bodyPr>
            <a:normAutofit/>
          </a:bodyPr>
          <a:lstStyle/>
          <a:p>
            <a:pPr marL="0" indent="0">
              <a:lnSpc>
                <a:spcPct val="100000"/>
              </a:lnSpc>
              <a:buNone/>
            </a:pPr>
            <a:r>
              <a:rPr lang="en-CA" sz="3600" i="1" dirty="0">
                <a:solidFill>
                  <a:srgbClr val="00B0F0"/>
                </a:solidFill>
              </a:rPr>
              <a:t>UNICAST SA v. South Asian Broadcasting Corporation Inc. </a:t>
            </a:r>
            <a:r>
              <a:rPr lang="en-CA" sz="3600" b="1" dirty="0">
                <a:solidFill>
                  <a:srgbClr val="FFFF00"/>
                </a:solidFill>
              </a:rPr>
              <a:t>- </a:t>
            </a:r>
            <a:r>
              <a:rPr lang="en-CA" sz="3600" b="1" dirty="0">
                <a:solidFill>
                  <a:srgbClr val="FF0000"/>
                </a:solidFill>
              </a:rPr>
              <a:t>Conclusion</a:t>
            </a:r>
          </a:p>
          <a:p>
            <a:pPr marL="0" indent="0">
              <a:lnSpc>
                <a:spcPct val="100000"/>
              </a:lnSpc>
              <a:buNone/>
            </a:pPr>
            <a:r>
              <a:rPr lang="en-CA" sz="3600" dirty="0">
                <a:solidFill>
                  <a:schemeClr val="bg1"/>
                </a:solidFill>
              </a:rPr>
              <a:t>The fact that a </a:t>
            </a:r>
            <a:r>
              <a:rPr lang="en-CA" sz="3600" dirty="0">
                <a:solidFill>
                  <a:srgbClr val="FFFF00"/>
                </a:solidFill>
              </a:rPr>
              <a:t>trade-mark appears on a website that may be displayed on a computer screen in Canada </a:t>
            </a:r>
            <a:r>
              <a:rPr lang="en-CA" sz="3600" dirty="0">
                <a:solidFill>
                  <a:schemeClr val="bg1"/>
                </a:solidFill>
              </a:rPr>
              <a:t>is </a:t>
            </a:r>
            <a:r>
              <a:rPr lang="en-CA" sz="3600" dirty="0">
                <a:solidFill>
                  <a:srgbClr val="FF0000"/>
                </a:solidFill>
              </a:rPr>
              <a:t>not sufficient to constitute use</a:t>
            </a:r>
            <a:r>
              <a:rPr lang="en-CA" sz="3600" dirty="0">
                <a:solidFill>
                  <a:schemeClr val="bg1"/>
                </a:solidFill>
              </a:rPr>
              <a:t> and advertising in Canada (for the purposes of s. 4(2) of the TMA).</a:t>
            </a:r>
          </a:p>
        </p:txBody>
      </p:sp>
      <p:sp>
        <p:nvSpPr>
          <p:cNvPr id="4" name="Slide Number Placeholder 3"/>
          <p:cNvSpPr>
            <a:spLocks noGrp="1"/>
          </p:cNvSpPr>
          <p:nvPr>
            <p:ph type="sldNum" sz="quarter" idx="12"/>
          </p:nvPr>
        </p:nvSpPr>
        <p:spPr/>
        <p:txBody>
          <a:bodyPr/>
          <a:lstStyle/>
          <a:p>
            <a:fld id="{600857A6-B069-5747-8C2C-4237D03FF20B}" type="slidenum">
              <a:rPr lang="en-US" smtClean="0"/>
              <a:t>62</a:t>
            </a:fld>
            <a:endParaRPr lang="en-US"/>
          </a:p>
        </p:txBody>
      </p:sp>
    </p:spTree>
    <p:extLst>
      <p:ext uri="{BB962C8B-B14F-4D97-AF65-F5344CB8AC3E}">
        <p14:creationId xmlns:p14="http://schemas.microsoft.com/office/powerpoint/2010/main" val="2489362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9"/>
            <a:ext cx="8229600" cy="833819"/>
          </a:xfrm>
        </p:spPr>
        <p:txBody>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457200" y="930328"/>
            <a:ext cx="8229600" cy="4971708"/>
          </a:xfrm>
        </p:spPr>
        <p:txBody>
          <a:bodyPr>
            <a:normAutofit/>
          </a:bodyPr>
          <a:lstStyle/>
          <a:p>
            <a:pPr marL="0" indent="0">
              <a:lnSpc>
                <a:spcPct val="100000"/>
              </a:lnSpc>
              <a:buNone/>
            </a:pPr>
            <a:r>
              <a:rPr lang="en-CA" sz="3600" i="1" dirty="0">
                <a:solidFill>
                  <a:srgbClr val="00B0F0"/>
                </a:solidFill>
              </a:rPr>
              <a:t>Scott Paper Limited v. Smart &amp; </a:t>
            </a:r>
            <a:r>
              <a:rPr lang="en-CA" sz="3600" i="1" dirty="0" err="1">
                <a:solidFill>
                  <a:srgbClr val="00B0F0"/>
                </a:solidFill>
              </a:rPr>
              <a:t>Biggar</a:t>
            </a:r>
            <a:r>
              <a:rPr lang="en-CA" sz="3600" i="1" dirty="0">
                <a:solidFill>
                  <a:srgbClr val="00B0F0"/>
                </a:solidFill>
              </a:rPr>
              <a:t>, </a:t>
            </a:r>
            <a:r>
              <a:rPr lang="en-CA" sz="3600" dirty="0">
                <a:solidFill>
                  <a:schemeClr val="bg1"/>
                </a:solidFill>
              </a:rPr>
              <a:t>2008 FCA 129 </a:t>
            </a:r>
            <a:r>
              <a:rPr lang="en-CA" sz="3600" b="1" dirty="0">
                <a:solidFill>
                  <a:srgbClr val="FF0000"/>
                </a:solidFill>
              </a:rPr>
              <a:t>Conclusion</a:t>
            </a:r>
          </a:p>
          <a:p>
            <a:pPr>
              <a:lnSpc>
                <a:spcPct val="100000"/>
              </a:lnSpc>
            </a:pPr>
            <a:r>
              <a:rPr lang="en-CA" sz="3600" dirty="0">
                <a:solidFill>
                  <a:schemeClr val="bg1"/>
                </a:solidFill>
              </a:rPr>
              <a:t>Fact that registered owner may have plans to resume use of mark is not sufficient to excuse non-use.</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63</a:t>
            </a:fld>
            <a:endParaRPr lang="en-US"/>
          </a:p>
        </p:txBody>
      </p:sp>
      <p:pic>
        <p:nvPicPr>
          <p:cNvPr id="5" name="Picture 4">
            <a:extLst>
              <a:ext uri="{FF2B5EF4-FFF2-40B4-BE49-F238E27FC236}">
                <a16:creationId xmlns:a16="http://schemas.microsoft.com/office/drawing/2014/main" id="{BDBB4B95-8CFD-F246-8231-FFE98B7AB00F}"/>
              </a:ext>
            </a:extLst>
          </p:cNvPr>
          <p:cNvPicPr>
            <a:picLocks noChangeAspect="1"/>
          </p:cNvPicPr>
          <p:nvPr/>
        </p:nvPicPr>
        <p:blipFill>
          <a:blip r:embed="rId3"/>
          <a:stretch>
            <a:fillRect/>
          </a:stretch>
        </p:blipFill>
        <p:spPr>
          <a:xfrm>
            <a:off x="3192483" y="4177640"/>
            <a:ext cx="2759034" cy="1724396"/>
          </a:xfrm>
          <a:prstGeom prst="rect">
            <a:avLst/>
          </a:prstGeom>
        </p:spPr>
      </p:pic>
    </p:spTree>
    <p:extLst>
      <p:ext uri="{BB962C8B-B14F-4D97-AF65-F5344CB8AC3E}">
        <p14:creationId xmlns:p14="http://schemas.microsoft.com/office/powerpoint/2010/main" val="400403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32135"/>
            <a:ext cx="8229600" cy="675387"/>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49382" y="902524"/>
            <a:ext cx="8787740" cy="5035137"/>
          </a:xfrm>
        </p:spPr>
        <p:txBody>
          <a:bodyPr>
            <a:normAutofit fontScale="92500" lnSpcReduction="20000"/>
          </a:bodyPr>
          <a:lstStyle/>
          <a:p>
            <a:pPr marL="0" indent="0">
              <a:lnSpc>
                <a:spcPct val="110000"/>
              </a:lnSpc>
              <a:buNone/>
            </a:pPr>
            <a:r>
              <a:rPr lang="en-US" sz="2800" dirty="0">
                <a:solidFill>
                  <a:srgbClr val="FF0000"/>
                </a:solidFill>
              </a:rPr>
              <a:t>S. 57 TMA </a:t>
            </a:r>
            <a:r>
              <a:rPr lang="en-US" sz="2800" dirty="0">
                <a:solidFill>
                  <a:schemeClr val="bg1"/>
                </a:solidFill>
                <a:sym typeface="Wingdings" pitchFamily="2" charset="2"/>
              </a:rPr>
              <a:t></a:t>
            </a:r>
            <a:r>
              <a:rPr lang="en-US" sz="2800" dirty="0">
                <a:solidFill>
                  <a:schemeClr val="bg1"/>
                </a:solidFill>
              </a:rPr>
              <a:t> Can </a:t>
            </a:r>
            <a:r>
              <a:rPr lang="en-CA" sz="2800" dirty="0">
                <a:solidFill>
                  <a:srgbClr val="FFFF00"/>
                </a:solidFill>
              </a:rPr>
              <a:t>strike or amend a TM </a:t>
            </a:r>
            <a:r>
              <a:rPr lang="en-CA" sz="2800" dirty="0">
                <a:solidFill>
                  <a:schemeClr val="bg1"/>
                </a:solidFill>
              </a:rPr>
              <a:t>on the register on the basis that it “</a:t>
            </a:r>
            <a:r>
              <a:rPr lang="en-CA" sz="2800" dirty="0">
                <a:solidFill>
                  <a:srgbClr val="FFFF00"/>
                </a:solidFill>
              </a:rPr>
              <a:t>does not accurately express or define the existing rights of the [registered owner] of the mark</a:t>
            </a:r>
            <a:r>
              <a:rPr lang="en-CA" sz="2800" dirty="0">
                <a:solidFill>
                  <a:schemeClr val="bg1"/>
                </a:solidFill>
              </a:rPr>
              <a:t>.” (read w. s. 18)</a:t>
            </a:r>
          </a:p>
          <a:p>
            <a:pPr marL="514350" indent="-514350">
              <a:lnSpc>
                <a:spcPct val="110000"/>
              </a:lnSpc>
              <a:buFont typeface="+mj-lt"/>
              <a:buAutoNum type="arabicPeriod"/>
            </a:pPr>
            <a:r>
              <a:rPr lang="en-CA" sz="2800" dirty="0">
                <a:solidFill>
                  <a:schemeClr val="bg1"/>
                </a:solidFill>
              </a:rPr>
              <a:t>If the </a:t>
            </a:r>
            <a:r>
              <a:rPr lang="en-CA" sz="2800" dirty="0">
                <a:solidFill>
                  <a:srgbClr val="FFFF00"/>
                </a:solidFill>
              </a:rPr>
              <a:t>TM was not registrable </a:t>
            </a:r>
            <a:r>
              <a:rPr lang="en-CA" sz="2800" dirty="0">
                <a:solidFill>
                  <a:schemeClr val="bg1"/>
                </a:solidFill>
              </a:rPr>
              <a:t>at the date of registration [18(1)(a)]</a:t>
            </a:r>
          </a:p>
          <a:p>
            <a:pPr marL="514350" indent="-514350">
              <a:lnSpc>
                <a:spcPct val="110000"/>
              </a:lnSpc>
              <a:buFont typeface="+mj-lt"/>
              <a:buAutoNum type="arabicPeriod"/>
            </a:pPr>
            <a:r>
              <a:rPr lang="en-CA" sz="2800" dirty="0">
                <a:solidFill>
                  <a:schemeClr val="bg1"/>
                </a:solidFill>
              </a:rPr>
              <a:t>If the </a:t>
            </a:r>
            <a:r>
              <a:rPr lang="en-CA" sz="2800" dirty="0">
                <a:solidFill>
                  <a:srgbClr val="FFFF00"/>
                </a:solidFill>
              </a:rPr>
              <a:t>TM is not distinctive </a:t>
            </a:r>
            <a:r>
              <a:rPr lang="en-CA" sz="2800" dirty="0">
                <a:solidFill>
                  <a:schemeClr val="bg1"/>
                </a:solidFill>
              </a:rPr>
              <a:t>at the time proceedings bringing the validity of the registration into question are commenced [18(1)(b)]</a:t>
            </a:r>
          </a:p>
          <a:p>
            <a:pPr marL="514350" indent="-514350">
              <a:lnSpc>
                <a:spcPct val="110000"/>
              </a:lnSpc>
              <a:buFont typeface="+mj-lt"/>
              <a:buAutoNum type="arabicPeriod"/>
            </a:pPr>
            <a:r>
              <a:rPr lang="en-CA" sz="2800" dirty="0">
                <a:solidFill>
                  <a:schemeClr val="bg1"/>
                </a:solidFill>
              </a:rPr>
              <a:t>If the </a:t>
            </a:r>
            <a:r>
              <a:rPr lang="en-CA" sz="2800" dirty="0">
                <a:solidFill>
                  <a:srgbClr val="FFFF00"/>
                </a:solidFill>
              </a:rPr>
              <a:t>TM</a:t>
            </a:r>
            <a:r>
              <a:rPr lang="en-CA" sz="2800" dirty="0">
                <a:solidFill>
                  <a:schemeClr val="bg1"/>
                </a:solidFill>
              </a:rPr>
              <a:t> has been </a:t>
            </a:r>
            <a:r>
              <a:rPr lang="en-CA" sz="2800" dirty="0">
                <a:solidFill>
                  <a:srgbClr val="FFFF00"/>
                </a:solidFill>
              </a:rPr>
              <a:t>abandoned</a:t>
            </a:r>
            <a:r>
              <a:rPr lang="en-CA" sz="2800" dirty="0">
                <a:solidFill>
                  <a:schemeClr val="bg1"/>
                </a:solidFill>
              </a:rPr>
              <a:t> [18(1)(c)]</a:t>
            </a:r>
          </a:p>
          <a:p>
            <a:pPr marL="514350" indent="-514350">
              <a:lnSpc>
                <a:spcPct val="110000"/>
              </a:lnSpc>
              <a:buFont typeface="+mj-lt"/>
              <a:buAutoNum type="arabicPeriod"/>
            </a:pPr>
            <a:r>
              <a:rPr lang="en-CA" sz="2800" dirty="0">
                <a:solidFill>
                  <a:schemeClr val="bg1"/>
                </a:solidFill>
              </a:rPr>
              <a:t>If the applicant for registration was </a:t>
            </a:r>
            <a:r>
              <a:rPr lang="en-CA" sz="2800" dirty="0">
                <a:solidFill>
                  <a:srgbClr val="FFFF00"/>
                </a:solidFill>
              </a:rPr>
              <a:t>not the person entitled</a:t>
            </a:r>
            <a:r>
              <a:rPr lang="en-CA" sz="2800" dirty="0">
                <a:solidFill>
                  <a:schemeClr val="bg1"/>
                </a:solidFill>
              </a:rPr>
              <a:t> to secure the registration [18(1)(d)]</a:t>
            </a:r>
          </a:p>
          <a:p>
            <a:pPr marL="514350" indent="-514350">
              <a:lnSpc>
                <a:spcPct val="110000"/>
              </a:lnSpc>
              <a:buFont typeface="+mj-lt"/>
              <a:buAutoNum type="arabicPeriod"/>
            </a:pPr>
            <a:r>
              <a:rPr lang="en-US" sz="2800" dirty="0">
                <a:solidFill>
                  <a:schemeClr val="bg1"/>
                </a:solidFill>
              </a:rPr>
              <a:t>The application for registration was </a:t>
            </a:r>
            <a:r>
              <a:rPr lang="en-US" sz="2800" dirty="0">
                <a:solidFill>
                  <a:srgbClr val="FFFF00"/>
                </a:solidFill>
              </a:rPr>
              <a:t>filed in bad faith</a:t>
            </a:r>
            <a:endParaRPr lang="en-CA" sz="2800" dirty="0">
              <a:solidFill>
                <a:srgbClr val="FFFF00"/>
              </a:solidFill>
            </a:endParaRPr>
          </a:p>
          <a:p>
            <a:pPr lvl="1"/>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64</a:t>
            </a:fld>
            <a:endParaRPr lang="en-US"/>
          </a:p>
        </p:txBody>
      </p:sp>
    </p:spTree>
    <p:extLst>
      <p:ext uri="{BB962C8B-B14F-4D97-AF65-F5344CB8AC3E}">
        <p14:creationId xmlns:p14="http://schemas.microsoft.com/office/powerpoint/2010/main" val="25500693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8754"/>
            <a:ext cx="8229600" cy="641268"/>
          </a:xfrm>
        </p:spPr>
        <p:txBody>
          <a:bodyPr>
            <a:normAutofit fontScale="90000"/>
          </a:bodyPr>
          <a:lstStyle/>
          <a:p>
            <a:r>
              <a:rPr lang="en-US" b="1" dirty="0">
                <a:solidFill>
                  <a:srgbClr val="FFFF00"/>
                </a:solidFill>
              </a:rPr>
              <a:t>Trademarks</a:t>
            </a:r>
            <a:r>
              <a:rPr lang="en-US" b="1" dirty="0"/>
              <a:t>	</a:t>
            </a:r>
          </a:p>
        </p:txBody>
      </p:sp>
      <p:sp>
        <p:nvSpPr>
          <p:cNvPr id="2" name="Content Placeholder 1"/>
          <p:cNvSpPr>
            <a:spLocks noGrp="1"/>
          </p:cNvSpPr>
          <p:nvPr>
            <p:ph idx="1"/>
          </p:nvPr>
        </p:nvSpPr>
        <p:spPr>
          <a:xfrm>
            <a:off x="142504" y="760022"/>
            <a:ext cx="8918369" cy="5106388"/>
          </a:xfrm>
        </p:spPr>
        <p:txBody>
          <a:bodyPr>
            <a:normAutofit fontScale="25000" lnSpcReduction="20000"/>
          </a:bodyPr>
          <a:lstStyle/>
          <a:p>
            <a:pPr marL="0" indent="0">
              <a:lnSpc>
                <a:spcPct val="120000"/>
              </a:lnSpc>
              <a:buNone/>
            </a:pPr>
            <a:r>
              <a:rPr lang="en-CA" sz="8000" b="1" i="1" dirty="0">
                <a:solidFill>
                  <a:srgbClr val="FFFF00"/>
                </a:solidFill>
              </a:rPr>
              <a:t>When registration invalid</a:t>
            </a:r>
          </a:p>
          <a:p>
            <a:pPr marL="0" indent="0">
              <a:lnSpc>
                <a:spcPct val="120000"/>
              </a:lnSpc>
              <a:buNone/>
            </a:pPr>
            <a:r>
              <a:rPr lang="en-CA" sz="8000" b="1" i="1" dirty="0">
                <a:solidFill>
                  <a:schemeClr val="bg1"/>
                </a:solidFill>
              </a:rPr>
              <a:t>18</a:t>
            </a:r>
            <a:r>
              <a:rPr lang="en-CA" sz="8000" i="1" dirty="0">
                <a:solidFill>
                  <a:schemeClr val="bg1"/>
                </a:solidFill>
              </a:rPr>
              <a:t> </a:t>
            </a:r>
            <a:r>
              <a:rPr lang="en-CA" sz="8000" b="1" i="1" dirty="0">
                <a:solidFill>
                  <a:schemeClr val="bg1"/>
                </a:solidFill>
              </a:rPr>
              <a:t>(1)</a:t>
            </a:r>
            <a:r>
              <a:rPr lang="en-CA" sz="8000" i="1" dirty="0">
                <a:solidFill>
                  <a:schemeClr val="bg1"/>
                </a:solidFill>
              </a:rPr>
              <a:t> The </a:t>
            </a:r>
            <a:r>
              <a:rPr lang="en-CA" sz="8000" i="1" dirty="0">
                <a:solidFill>
                  <a:srgbClr val="FF0000"/>
                </a:solidFill>
              </a:rPr>
              <a:t>registration of a trademark is invalid </a:t>
            </a:r>
            <a:r>
              <a:rPr lang="en-CA" sz="8000" i="1" dirty="0">
                <a:solidFill>
                  <a:schemeClr val="bg1"/>
                </a:solidFill>
              </a:rPr>
              <a:t>if</a:t>
            </a:r>
          </a:p>
          <a:p>
            <a:pPr marL="457200" lvl="1" indent="0">
              <a:lnSpc>
                <a:spcPct val="120000"/>
              </a:lnSpc>
              <a:buNone/>
            </a:pPr>
            <a:r>
              <a:rPr lang="en-CA" sz="8000" b="1" i="1" dirty="0">
                <a:solidFill>
                  <a:schemeClr val="bg1"/>
                </a:solidFill>
              </a:rPr>
              <a:t>(a)</a:t>
            </a:r>
            <a:r>
              <a:rPr lang="en-CA" sz="8000" i="1" dirty="0">
                <a:solidFill>
                  <a:schemeClr val="bg1"/>
                </a:solidFill>
              </a:rPr>
              <a:t> the </a:t>
            </a:r>
            <a:r>
              <a:rPr lang="en-CA" sz="8000" i="1" dirty="0">
                <a:solidFill>
                  <a:srgbClr val="FFFF00"/>
                </a:solidFill>
              </a:rPr>
              <a:t>trademark was not registrable </a:t>
            </a:r>
            <a:r>
              <a:rPr lang="en-CA" sz="8000" i="1" dirty="0">
                <a:solidFill>
                  <a:schemeClr val="bg1"/>
                </a:solidFill>
              </a:rPr>
              <a:t>at the date of registration;</a:t>
            </a:r>
          </a:p>
          <a:p>
            <a:pPr marL="457200" lvl="1" indent="0">
              <a:lnSpc>
                <a:spcPct val="120000"/>
              </a:lnSpc>
              <a:buNone/>
            </a:pPr>
            <a:r>
              <a:rPr lang="en-CA" sz="8000" b="1" i="1" dirty="0">
                <a:solidFill>
                  <a:schemeClr val="bg1"/>
                </a:solidFill>
              </a:rPr>
              <a:t>(b)</a:t>
            </a:r>
            <a:r>
              <a:rPr lang="en-CA" sz="8000" i="1" dirty="0">
                <a:solidFill>
                  <a:schemeClr val="bg1"/>
                </a:solidFill>
              </a:rPr>
              <a:t> the </a:t>
            </a:r>
            <a:r>
              <a:rPr lang="en-CA" sz="8000" i="1" dirty="0">
                <a:solidFill>
                  <a:srgbClr val="FFFF00"/>
                </a:solidFill>
              </a:rPr>
              <a:t>trademark is not distinctive</a:t>
            </a:r>
            <a:r>
              <a:rPr lang="en-CA" sz="8000" i="1" dirty="0">
                <a:solidFill>
                  <a:schemeClr val="bg1"/>
                </a:solidFill>
              </a:rPr>
              <a:t> at the time proceedings bringing the validity of the registration into question are commenced;</a:t>
            </a:r>
          </a:p>
          <a:p>
            <a:pPr marL="457200" lvl="1" indent="0">
              <a:lnSpc>
                <a:spcPct val="120000"/>
              </a:lnSpc>
              <a:buNone/>
            </a:pPr>
            <a:r>
              <a:rPr lang="en-CA" sz="8000" b="1" i="1" dirty="0">
                <a:solidFill>
                  <a:schemeClr val="bg1"/>
                </a:solidFill>
              </a:rPr>
              <a:t>(c)</a:t>
            </a:r>
            <a:r>
              <a:rPr lang="en-CA" sz="8000" i="1" dirty="0">
                <a:solidFill>
                  <a:schemeClr val="bg1"/>
                </a:solidFill>
              </a:rPr>
              <a:t> the </a:t>
            </a:r>
            <a:r>
              <a:rPr lang="en-CA" sz="8000" i="1" dirty="0">
                <a:solidFill>
                  <a:srgbClr val="FFFF00"/>
                </a:solidFill>
              </a:rPr>
              <a:t>trademark has been abandoned</a:t>
            </a:r>
            <a:r>
              <a:rPr lang="en-CA" sz="8000" i="1" dirty="0">
                <a:solidFill>
                  <a:schemeClr val="bg1"/>
                </a:solidFill>
              </a:rPr>
              <a:t>;</a:t>
            </a:r>
          </a:p>
          <a:p>
            <a:pPr marL="457200" lvl="1" indent="0">
              <a:lnSpc>
                <a:spcPct val="120000"/>
              </a:lnSpc>
              <a:buNone/>
            </a:pPr>
            <a:r>
              <a:rPr lang="en-CA" sz="8000" b="1" i="1" dirty="0">
                <a:solidFill>
                  <a:schemeClr val="bg1"/>
                </a:solidFill>
              </a:rPr>
              <a:t>(d)</a:t>
            </a:r>
            <a:r>
              <a:rPr lang="en-CA" sz="8000" i="1" dirty="0">
                <a:solidFill>
                  <a:schemeClr val="bg1"/>
                </a:solidFill>
              </a:rPr>
              <a:t> subject to section 17, the applicant for registration was </a:t>
            </a:r>
            <a:r>
              <a:rPr lang="en-CA" sz="8000" i="1" dirty="0">
                <a:solidFill>
                  <a:srgbClr val="FFFF00"/>
                </a:solidFill>
              </a:rPr>
              <a:t>not the person entitled </a:t>
            </a:r>
            <a:r>
              <a:rPr lang="en-CA" sz="8000" i="1" dirty="0">
                <a:solidFill>
                  <a:schemeClr val="bg1"/>
                </a:solidFill>
              </a:rPr>
              <a:t>to secure the registration; or</a:t>
            </a:r>
          </a:p>
          <a:p>
            <a:pPr marL="457200" lvl="1" indent="0">
              <a:lnSpc>
                <a:spcPct val="120000"/>
              </a:lnSpc>
              <a:buNone/>
            </a:pPr>
            <a:r>
              <a:rPr lang="en-CA" sz="8000" b="1" i="1" dirty="0">
                <a:solidFill>
                  <a:schemeClr val="bg1"/>
                </a:solidFill>
              </a:rPr>
              <a:t>(e)</a:t>
            </a:r>
            <a:r>
              <a:rPr lang="en-CA" sz="8000" i="1" dirty="0">
                <a:solidFill>
                  <a:schemeClr val="bg1"/>
                </a:solidFill>
              </a:rPr>
              <a:t> the application for registration was </a:t>
            </a:r>
            <a:r>
              <a:rPr lang="en-CA" sz="8000" i="1" dirty="0">
                <a:solidFill>
                  <a:srgbClr val="FFFF00"/>
                </a:solidFill>
              </a:rPr>
              <a:t>filed in bad faith</a:t>
            </a:r>
            <a:r>
              <a:rPr lang="en-CA" sz="8000" i="1" dirty="0">
                <a:solidFill>
                  <a:schemeClr val="bg1"/>
                </a:solidFill>
              </a:rPr>
              <a:t>.</a:t>
            </a:r>
          </a:p>
          <a:p>
            <a:pPr marL="0" indent="0">
              <a:lnSpc>
                <a:spcPct val="120000"/>
              </a:lnSpc>
              <a:buNone/>
            </a:pPr>
            <a:r>
              <a:rPr lang="en-CA" sz="8000" b="1" i="1" dirty="0">
                <a:solidFill>
                  <a:srgbClr val="FFFF00"/>
                </a:solidFill>
              </a:rPr>
              <a:t>Exception</a:t>
            </a:r>
          </a:p>
          <a:p>
            <a:pPr marL="0" indent="0">
              <a:lnSpc>
                <a:spcPct val="120000"/>
              </a:lnSpc>
              <a:buNone/>
            </a:pPr>
            <a:r>
              <a:rPr lang="en-CA" sz="8000" b="1" i="1" dirty="0">
                <a:solidFill>
                  <a:schemeClr val="bg1"/>
                </a:solidFill>
              </a:rPr>
              <a:t>(2)</a:t>
            </a:r>
            <a:r>
              <a:rPr lang="en-CA" sz="8000" i="1" dirty="0">
                <a:solidFill>
                  <a:schemeClr val="bg1"/>
                </a:solidFill>
              </a:rPr>
              <a:t> No registration of a trademark that had been so used in Canada by the registrant or his predecessor in title as to have become distinctive at the date of registration </a:t>
            </a:r>
            <a:r>
              <a:rPr lang="en-CA" sz="8000" i="1" dirty="0">
                <a:solidFill>
                  <a:srgbClr val="FFFF00"/>
                </a:solidFill>
              </a:rPr>
              <a:t>shall be held invalid merely on the ground that evidence of the distinctiveness was not submitted</a:t>
            </a:r>
            <a:r>
              <a:rPr lang="en-CA" sz="8000" i="1" dirty="0">
                <a:solidFill>
                  <a:schemeClr val="bg1"/>
                </a:solidFill>
              </a:rPr>
              <a:t> to the competent authority or tribunal </a:t>
            </a:r>
            <a:r>
              <a:rPr lang="en-CA" sz="8000" i="1" dirty="0">
                <a:solidFill>
                  <a:srgbClr val="FFFF00"/>
                </a:solidFill>
              </a:rPr>
              <a:t>before the grant of the registration</a:t>
            </a:r>
            <a:r>
              <a:rPr lang="en-CA" sz="8000" i="1" dirty="0">
                <a:solidFill>
                  <a:schemeClr val="bg1"/>
                </a:solidFill>
              </a:rPr>
              <a:t>.</a:t>
            </a: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65</a:t>
            </a:fld>
            <a:endParaRPr lang="en-US"/>
          </a:p>
        </p:txBody>
      </p:sp>
    </p:spTree>
    <p:extLst>
      <p:ext uri="{BB962C8B-B14F-4D97-AF65-F5344CB8AC3E}">
        <p14:creationId xmlns:p14="http://schemas.microsoft.com/office/powerpoint/2010/main" val="42641337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60"/>
            <a:ext cx="8229600" cy="35475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66255" y="593766"/>
            <a:ext cx="8847115" cy="5308270"/>
          </a:xfrm>
        </p:spPr>
        <p:txBody>
          <a:bodyPr>
            <a:noAutofit/>
          </a:bodyPr>
          <a:lstStyle/>
          <a:p>
            <a:pPr marL="0" indent="0">
              <a:lnSpc>
                <a:spcPct val="100000"/>
              </a:lnSpc>
              <a:buNone/>
            </a:pPr>
            <a:r>
              <a:rPr lang="en-CA" sz="2500" i="1" dirty="0">
                <a:solidFill>
                  <a:srgbClr val="00B0F0"/>
                </a:solidFill>
              </a:rPr>
              <a:t>Promafil Canada </a:t>
            </a:r>
            <a:r>
              <a:rPr lang="en-CA" sz="2500" i="1" dirty="0" err="1">
                <a:solidFill>
                  <a:srgbClr val="00B0F0"/>
                </a:solidFill>
              </a:rPr>
              <a:t>Ltée</a:t>
            </a:r>
            <a:r>
              <a:rPr lang="en-CA" sz="2500" i="1" dirty="0">
                <a:solidFill>
                  <a:srgbClr val="00B0F0"/>
                </a:solidFill>
              </a:rPr>
              <a:t> v. </a:t>
            </a:r>
            <a:r>
              <a:rPr lang="en-CA" sz="2500" i="1" dirty="0" err="1">
                <a:solidFill>
                  <a:srgbClr val="00B0F0"/>
                </a:solidFill>
              </a:rPr>
              <a:t>Munsingwear</a:t>
            </a:r>
            <a:r>
              <a:rPr lang="en-CA" sz="2500" i="1" dirty="0">
                <a:solidFill>
                  <a:srgbClr val="00B0F0"/>
                </a:solidFill>
              </a:rPr>
              <a:t> Inc. </a:t>
            </a:r>
            <a:r>
              <a:rPr lang="en-CA" sz="2500" dirty="0">
                <a:solidFill>
                  <a:schemeClr val="bg1"/>
                </a:solidFill>
              </a:rPr>
              <a:t>(1992), 44 CPR (3d) 59, [1992] FCJ 611 (FCA).</a:t>
            </a:r>
          </a:p>
          <a:p>
            <a:pPr>
              <a:lnSpc>
                <a:spcPct val="100000"/>
              </a:lnSpc>
            </a:pPr>
            <a:r>
              <a:rPr lang="en-CA" sz="2500" dirty="0">
                <a:solidFill>
                  <a:srgbClr val="FFFF00"/>
                </a:solidFill>
              </a:rPr>
              <a:t>Promafil (P/R) is a French company</a:t>
            </a:r>
            <a:r>
              <a:rPr lang="en-CA" sz="2500" dirty="0">
                <a:solidFill>
                  <a:schemeClr val="bg1"/>
                </a:solidFill>
              </a:rPr>
              <a:t>; </a:t>
            </a:r>
            <a:r>
              <a:rPr lang="en-CA" sz="2500" dirty="0" err="1">
                <a:solidFill>
                  <a:srgbClr val="FFFF00"/>
                </a:solidFill>
              </a:rPr>
              <a:t>Munsingwear</a:t>
            </a:r>
            <a:r>
              <a:rPr lang="en-CA" sz="2500" dirty="0">
                <a:solidFill>
                  <a:srgbClr val="FFFF00"/>
                </a:solidFill>
              </a:rPr>
              <a:t> (D/A) a US company</a:t>
            </a:r>
            <a:r>
              <a:rPr lang="en-CA" sz="2500" dirty="0">
                <a:solidFill>
                  <a:schemeClr val="bg1"/>
                </a:solidFill>
              </a:rPr>
              <a:t>. </a:t>
            </a:r>
          </a:p>
          <a:p>
            <a:pPr>
              <a:lnSpc>
                <a:spcPct val="100000"/>
              </a:lnSpc>
            </a:pPr>
            <a:r>
              <a:rPr lang="en-CA" sz="2500" dirty="0">
                <a:solidFill>
                  <a:srgbClr val="FFFF00"/>
                </a:solidFill>
              </a:rPr>
              <a:t>Mark</a:t>
            </a:r>
            <a:r>
              <a:rPr lang="en-CA" sz="2500" dirty="0">
                <a:solidFill>
                  <a:schemeClr val="bg1"/>
                </a:solidFill>
              </a:rPr>
              <a:t> of the appellant </a:t>
            </a:r>
            <a:r>
              <a:rPr lang="en-CA" sz="2500" dirty="0" err="1">
                <a:solidFill>
                  <a:srgbClr val="FFFF00"/>
                </a:solidFill>
              </a:rPr>
              <a:t>Munsingwear</a:t>
            </a:r>
            <a:r>
              <a:rPr lang="en-CA" sz="2500" dirty="0">
                <a:solidFill>
                  <a:srgbClr val="FFFF00"/>
                </a:solidFill>
              </a:rPr>
              <a:t> is a picture of a penguin</a:t>
            </a:r>
            <a:r>
              <a:rPr lang="en-CA" sz="2500" dirty="0">
                <a:solidFill>
                  <a:schemeClr val="bg1"/>
                </a:solidFill>
              </a:rPr>
              <a:t>. Adopted by </a:t>
            </a:r>
            <a:r>
              <a:rPr lang="en-CA" sz="2500" dirty="0" err="1">
                <a:solidFill>
                  <a:schemeClr val="bg1"/>
                </a:solidFill>
              </a:rPr>
              <a:t>Munsingwear</a:t>
            </a:r>
            <a:r>
              <a:rPr lang="en-CA" sz="2500" dirty="0">
                <a:solidFill>
                  <a:schemeClr val="bg1"/>
                </a:solidFill>
              </a:rPr>
              <a:t> in the US in  the 1950s for use on </a:t>
            </a:r>
            <a:r>
              <a:rPr lang="en-CA" sz="2500" dirty="0">
                <a:solidFill>
                  <a:srgbClr val="FFFF00"/>
                </a:solidFill>
              </a:rPr>
              <a:t>golf shirts</a:t>
            </a:r>
            <a:r>
              <a:rPr lang="en-CA" sz="2500" dirty="0">
                <a:solidFill>
                  <a:schemeClr val="bg1"/>
                </a:solidFill>
              </a:rPr>
              <a:t>. </a:t>
            </a:r>
          </a:p>
          <a:p>
            <a:pPr>
              <a:lnSpc>
                <a:spcPct val="100000"/>
              </a:lnSpc>
            </a:pPr>
            <a:r>
              <a:rPr lang="en-CA" sz="2500" dirty="0" err="1">
                <a:solidFill>
                  <a:schemeClr val="bg1"/>
                </a:solidFill>
              </a:rPr>
              <a:t>Munsingwear</a:t>
            </a:r>
            <a:r>
              <a:rPr lang="en-CA" sz="2500" dirty="0">
                <a:solidFill>
                  <a:schemeClr val="bg1"/>
                </a:solidFill>
              </a:rPr>
              <a:t> is not in business in Canada. </a:t>
            </a:r>
            <a:r>
              <a:rPr lang="en-CA" sz="2500" dirty="0">
                <a:solidFill>
                  <a:srgbClr val="FFFF00"/>
                </a:solidFill>
              </a:rPr>
              <a:t>Stanfield’s</a:t>
            </a:r>
            <a:r>
              <a:rPr lang="en-CA" sz="2500" dirty="0">
                <a:solidFill>
                  <a:schemeClr val="bg1"/>
                </a:solidFill>
              </a:rPr>
              <a:t> (a </a:t>
            </a:r>
            <a:r>
              <a:rPr lang="en-CA" sz="2500" dirty="0">
                <a:solidFill>
                  <a:srgbClr val="FFFF00"/>
                </a:solidFill>
              </a:rPr>
              <a:t>Canadian company </a:t>
            </a:r>
            <a:r>
              <a:rPr lang="en-CA" sz="2500" dirty="0">
                <a:solidFill>
                  <a:schemeClr val="bg1"/>
                </a:solidFill>
              </a:rPr>
              <a:t>based in Truro, NS) </a:t>
            </a:r>
            <a:r>
              <a:rPr lang="en-CA" sz="2500" dirty="0">
                <a:solidFill>
                  <a:srgbClr val="FFFF00"/>
                </a:solidFill>
              </a:rPr>
              <a:t>obtained a licence from </a:t>
            </a:r>
            <a:r>
              <a:rPr lang="en-CA" sz="2500" dirty="0" err="1">
                <a:solidFill>
                  <a:srgbClr val="FFFF00"/>
                </a:solidFill>
              </a:rPr>
              <a:t>Munsingwear</a:t>
            </a:r>
            <a:r>
              <a:rPr lang="en-CA" sz="2500" dirty="0">
                <a:solidFill>
                  <a:srgbClr val="FFFF00"/>
                </a:solidFill>
              </a:rPr>
              <a:t> to make and sell golf shirts </a:t>
            </a:r>
            <a:r>
              <a:rPr lang="en-CA" sz="2500" dirty="0">
                <a:solidFill>
                  <a:schemeClr val="bg1"/>
                </a:solidFill>
              </a:rPr>
              <a:t>in Canada with the </a:t>
            </a:r>
            <a:r>
              <a:rPr lang="en-CA" sz="2500" dirty="0" err="1">
                <a:solidFill>
                  <a:schemeClr val="bg1"/>
                </a:solidFill>
              </a:rPr>
              <a:t>Pengiuin</a:t>
            </a:r>
            <a:r>
              <a:rPr lang="en-CA" sz="2500" dirty="0">
                <a:solidFill>
                  <a:schemeClr val="bg1"/>
                </a:solidFill>
              </a:rPr>
              <a:t> mark. </a:t>
            </a:r>
          </a:p>
          <a:p>
            <a:pPr>
              <a:lnSpc>
                <a:spcPct val="100000"/>
              </a:lnSpc>
            </a:pPr>
            <a:r>
              <a:rPr lang="en-CA" sz="2500" dirty="0">
                <a:solidFill>
                  <a:schemeClr val="bg1"/>
                </a:solidFill>
              </a:rPr>
              <a:t>Accordingly the </a:t>
            </a:r>
            <a:r>
              <a:rPr lang="en-CA" sz="2500" dirty="0">
                <a:solidFill>
                  <a:srgbClr val="FFFF00"/>
                </a:solidFill>
              </a:rPr>
              <a:t>penguin was used, but never registered</a:t>
            </a:r>
            <a:r>
              <a:rPr lang="en-CA" sz="2500" dirty="0">
                <a:solidFill>
                  <a:schemeClr val="bg1"/>
                </a:solidFill>
              </a:rPr>
              <a:t>…</a:t>
            </a:r>
          </a:p>
          <a:p>
            <a:pPr>
              <a:lnSpc>
                <a:spcPct val="100000"/>
              </a:lnSpc>
            </a:pPr>
            <a:r>
              <a:rPr lang="en-CA" sz="2500" dirty="0">
                <a:solidFill>
                  <a:srgbClr val="FFFF00"/>
                </a:solidFill>
              </a:rPr>
              <a:t>Why not</a:t>
            </a:r>
            <a:r>
              <a:rPr lang="en-CA" sz="2500" dirty="0">
                <a:solidFill>
                  <a:srgbClr val="FF0000"/>
                </a:solidFill>
              </a:rPr>
              <a:t>?</a:t>
            </a:r>
          </a:p>
        </p:txBody>
      </p:sp>
      <p:sp>
        <p:nvSpPr>
          <p:cNvPr id="4" name="Slide Number Placeholder 3"/>
          <p:cNvSpPr>
            <a:spLocks noGrp="1"/>
          </p:cNvSpPr>
          <p:nvPr>
            <p:ph type="sldNum" sz="quarter" idx="12"/>
          </p:nvPr>
        </p:nvSpPr>
        <p:spPr/>
        <p:txBody>
          <a:bodyPr/>
          <a:lstStyle/>
          <a:p>
            <a:fld id="{600857A6-B069-5747-8C2C-4237D03FF20B}" type="slidenum">
              <a:rPr lang="en-US" smtClean="0"/>
              <a:t>66</a:t>
            </a:fld>
            <a:endParaRPr lang="en-US"/>
          </a:p>
        </p:txBody>
      </p:sp>
    </p:spTree>
    <p:extLst>
      <p:ext uri="{BB962C8B-B14F-4D97-AF65-F5344CB8AC3E}">
        <p14:creationId xmlns:p14="http://schemas.microsoft.com/office/powerpoint/2010/main" val="34050631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33819"/>
          </a:xfrm>
        </p:spPr>
        <p:txBody>
          <a:bodyPr/>
          <a:lstStyle/>
          <a:p>
            <a:r>
              <a:rPr lang="en-US" b="1" dirty="0">
                <a:solidFill>
                  <a:srgbClr val="FFFF00"/>
                </a:solidFill>
              </a:rPr>
              <a:t>Trademarks	</a:t>
            </a:r>
          </a:p>
        </p:txBody>
      </p:sp>
      <p:sp>
        <p:nvSpPr>
          <p:cNvPr id="2" name="Content Placeholder 1"/>
          <p:cNvSpPr>
            <a:spLocks noGrp="1"/>
          </p:cNvSpPr>
          <p:nvPr>
            <p:ph idx="1"/>
          </p:nvPr>
        </p:nvSpPr>
        <p:spPr>
          <a:xfrm>
            <a:off x="457200" y="954078"/>
            <a:ext cx="8229600" cy="4795465"/>
          </a:xfrm>
        </p:spPr>
        <p:txBody>
          <a:bodyPr>
            <a:normAutofit/>
          </a:bodyPr>
          <a:lstStyle/>
          <a:p>
            <a:pPr marL="0" indent="0">
              <a:buNone/>
            </a:pPr>
            <a:r>
              <a:rPr lang="en-CA" sz="3200" i="1" dirty="0">
                <a:solidFill>
                  <a:srgbClr val="00B0F0"/>
                </a:solidFill>
              </a:rPr>
              <a:t>Promafil Canada </a:t>
            </a:r>
            <a:r>
              <a:rPr lang="en-CA" sz="3200" i="1" dirty="0" err="1">
                <a:solidFill>
                  <a:srgbClr val="00B0F0"/>
                </a:solidFill>
              </a:rPr>
              <a:t>Ltée</a:t>
            </a:r>
            <a:r>
              <a:rPr lang="en-CA" sz="3200" i="1" dirty="0">
                <a:solidFill>
                  <a:srgbClr val="00B0F0"/>
                </a:solidFill>
              </a:rPr>
              <a:t> v. </a:t>
            </a:r>
            <a:r>
              <a:rPr lang="en-CA" sz="3200" i="1" dirty="0" err="1">
                <a:solidFill>
                  <a:srgbClr val="00B0F0"/>
                </a:solidFill>
              </a:rPr>
              <a:t>Munsingwear</a:t>
            </a:r>
            <a:r>
              <a:rPr lang="en-CA" sz="3200" i="1" dirty="0">
                <a:solidFill>
                  <a:srgbClr val="00B0F0"/>
                </a:solidFill>
              </a:rPr>
              <a:t> Inc. </a:t>
            </a:r>
            <a:r>
              <a:rPr lang="en-CA" sz="3200" dirty="0">
                <a:solidFill>
                  <a:schemeClr val="bg1"/>
                </a:solidFill>
              </a:rPr>
              <a:t>(1992), 44 CPR (3d) 59, [1992] FCJ 611 (FCA).</a:t>
            </a:r>
          </a:p>
          <a:p>
            <a:endParaRPr lang="en-US" i="1" dirty="0"/>
          </a:p>
        </p:txBody>
      </p:sp>
      <p:sp>
        <p:nvSpPr>
          <p:cNvPr id="4" name="Slide Number Placeholder 3"/>
          <p:cNvSpPr>
            <a:spLocks noGrp="1"/>
          </p:cNvSpPr>
          <p:nvPr>
            <p:ph type="sldNum" sz="quarter" idx="12"/>
          </p:nvPr>
        </p:nvSpPr>
        <p:spPr/>
        <p:txBody>
          <a:bodyPr/>
          <a:lstStyle/>
          <a:p>
            <a:fld id="{600857A6-B069-5747-8C2C-4237D03FF20B}" type="slidenum">
              <a:rPr lang="en-US" smtClean="0"/>
              <a:t>67</a:t>
            </a:fld>
            <a:endParaRPr lang="en-US"/>
          </a:p>
        </p:txBody>
      </p:sp>
      <p:pic>
        <p:nvPicPr>
          <p:cNvPr id="5" name="Picture 3" descr="pengu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804347" y="2427196"/>
            <a:ext cx="5535305" cy="3322347"/>
          </a:xfrm>
          <a:prstGeom prst="rect">
            <a:avLst/>
          </a:prstGeom>
          <a:noFill/>
        </p:spPr>
      </p:pic>
    </p:spTree>
    <p:extLst>
      <p:ext uri="{BB962C8B-B14F-4D97-AF65-F5344CB8AC3E}">
        <p14:creationId xmlns:p14="http://schemas.microsoft.com/office/powerpoint/2010/main" val="966250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4321"/>
            <a:ext cx="8229600" cy="621949"/>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285009" y="736270"/>
            <a:ext cx="8728362" cy="5153891"/>
          </a:xfrm>
        </p:spPr>
        <p:txBody>
          <a:bodyPr>
            <a:normAutofit fontScale="92500" lnSpcReduction="10000"/>
          </a:bodyPr>
          <a:lstStyle/>
          <a:p>
            <a:pPr marL="0" indent="0">
              <a:lnSpc>
                <a:spcPct val="110000"/>
              </a:lnSpc>
              <a:buNone/>
            </a:pPr>
            <a:r>
              <a:rPr lang="en-CA" sz="2400" i="1" dirty="0">
                <a:solidFill>
                  <a:srgbClr val="00B0F0"/>
                </a:solidFill>
                <a:latin typeface="+mn-lt"/>
              </a:rPr>
              <a:t>Promafil Canada </a:t>
            </a:r>
            <a:r>
              <a:rPr lang="en-CA" sz="2400" i="1" dirty="0" err="1">
                <a:solidFill>
                  <a:srgbClr val="00B0F0"/>
                </a:solidFill>
                <a:latin typeface="+mn-lt"/>
              </a:rPr>
              <a:t>Ltée</a:t>
            </a:r>
            <a:r>
              <a:rPr lang="en-CA" sz="2400" i="1" dirty="0">
                <a:solidFill>
                  <a:srgbClr val="00B0F0"/>
                </a:solidFill>
                <a:latin typeface="+mn-lt"/>
              </a:rPr>
              <a:t> v. </a:t>
            </a:r>
            <a:r>
              <a:rPr lang="en-CA" sz="2400" i="1" dirty="0" err="1">
                <a:solidFill>
                  <a:srgbClr val="00B0F0"/>
                </a:solidFill>
                <a:latin typeface="+mn-lt"/>
              </a:rPr>
              <a:t>Munsingwear</a:t>
            </a:r>
            <a:r>
              <a:rPr lang="en-CA" sz="2400" i="1" dirty="0">
                <a:solidFill>
                  <a:srgbClr val="00B0F0"/>
                </a:solidFill>
                <a:latin typeface="+mn-lt"/>
              </a:rPr>
              <a:t> Inc. </a:t>
            </a:r>
            <a:r>
              <a:rPr lang="en-CA" sz="2400" dirty="0">
                <a:solidFill>
                  <a:schemeClr val="bg1"/>
                </a:solidFill>
                <a:latin typeface="+mn-lt"/>
              </a:rPr>
              <a:t>(1992), 44 CPR (3d) 59, [1992] FCJ 611 (FCA).</a:t>
            </a:r>
          </a:p>
          <a:p>
            <a:pPr marL="0" indent="0">
              <a:lnSpc>
                <a:spcPct val="110000"/>
              </a:lnSpc>
              <a:buNone/>
            </a:pPr>
            <a:r>
              <a:rPr lang="en-CA" sz="2400" dirty="0">
                <a:solidFill>
                  <a:schemeClr val="bg1"/>
                </a:solidFill>
              </a:rPr>
              <a:t>Main issue was </a:t>
            </a:r>
            <a:r>
              <a:rPr lang="en-CA" sz="2400" dirty="0">
                <a:solidFill>
                  <a:srgbClr val="FFFF00"/>
                </a:solidFill>
              </a:rPr>
              <a:t>whether by registering one mark, and using another</a:t>
            </a:r>
            <a:r>
              <a:rPr lang="en-CA" sz="2400" dirty="0">
                <a:solidFill>
                  <a:schemeClr val="bg1"/>
                </a:solidFill>
              </a:rPr>
              <a:t>, </a:t>
            </a:r>
            <a:r>
              <a:rPr lang="en-CA" sz="2400" dirty="0">
                <a:solidFill>
                  <a:srgbClr val="FF0000"/>
                </a:solidFill>
              </a:rPr>
              <a:t>is the first mark abandoned</a:t>
            </a:r>
            <a:r>
              <a:rPr lang="en-CA" sz="2400" dirty="0">
                <a:solidFill>
                  <a:schemeClr val="bg1"/>
                </a:solidFill>
              </a:rPr>
              <a:t>? </a:t>
            </a:r>
            <a:endParaRPr lang="en-US" sz="2400" dirty="0">
              <a:solidFill>
                <a:schemeClr val="bg1"/>
              </a:solidFill>
              <a:latin typeface="+mn-lt"/>
            </a:endParaRPr>
          </a:p>
          <a:p>
            <a:pPr>
              <a:lnSpc>
                <a:spcPct val="110000"/>
              </a:lnSpc>
            </a:pPr>
            <a:r>
              <a:rPr lang="en-US" sz="2400" dirty="0">
                <a:solidFill>
                  <a:srgbClr val="FFFF00"/>
                </a:solidFill>
                <a:latin typeface="+mn-lt"/>
              </a:rPr>
              <a:t>To show abandonment</a:t>
            </a:r>
            <a:r>
              <a:rPr lang="en-US" sz="2400" dirty="0">
                <a:solidFill>
                  <a:srgbClr val="FF0000"/>
                </a:solidFill>
                <a:latin typeface="+mn-lt"/>
              </a:rPr>
              <a:t>:</a:t>
            </a:r>
          </a:p>
          <a:p>
            <a:pPr marL="914400" lvl="1" indent="-457200">
              <a:lnSpc>
                <a:spcPct val="110000"/>
              </a:lnSpc>
              <a:buFont typeface="+mj-lt"/>
              <a:buAutoNum type="arabicPeriod"/>
            </a:pPr>
            <a:r>
              <a:rPr lang="en-US" sz="2400" dirty="0">
                <a:solidFill>
                  <a:schemeClr val="bg1"/>
                </a:solidFill>
                <a:latin typeface="+mn-lt"/>
              </a:rPr>
              <a:t>Must show </a:t>
            </a:r>
            <a:r>
              <a:rPr lang="en-US" sz="2400" dirty="0">
                <a:solidFill>
                  <a:srgbClr val="FFFF00"/>
                </a:solidFill>
                <a:latin typeface="+mn-lt"/>
              </a:rPr>
              <a:t>registered TM no longer in use </a:t>
            </a:r>
            <a:r>
              <a:rPr lang="en-US" sz="2400" dirty="0">
                <a:solidFill>
                  <a:schemeClr val="bg1"/>
                </a:solidFill>
                <a:latin typeface="+mn-lt"/>
              </a:rPr>
              <a:t>in Canada</a:t>
            </a:r>
          </a:p>
          <a:p>
            <a:pPr marL="914400" lvl="1" indent="-457200">
              <a:lnSpc>
                <a:spcPct val="110000"/>
              </a:lnSpc>
              <a:buFont typeface="+mj-lt"/>
              <a:buAutoNum type="arabicPeriod"/>
            </a:pPr>
            <a:r>
              <a:rPr lang="en-US" sz="2400" dirty="0">
                <a:solidFill>
                  <a:schemeClr val="bg1"/>
                </a:solidFill>
                <a:latin typeface="+mn-lt"/>
              </a:rPr>
              <a:t>Need to show </a:t>
            </a:r>
            <a:r>
              <a:rPr lang="en-US" sz="2400" dirty="0">
                <a:solidFill>
                  <a:srgbClr val="FFFF00"/>
                </a:solidFill>
                <a:latin typeface="+mn-lt"/>
              </a:rPr>
              <a:t>intention to abandon </a:t>
            </a:r>
            <a:r>
              <a:rPr lang="en-US" sz="2400" dirty="0">
                <a:solidFill>
                  <a:schemeClr val="bg1"/>
                </a:solidFill>
                <a:latin typeface="+mn-lt"/>
              </a:rPr>
              <a:t>mark.</a:t>
            </a:r>
            <a:endParaRPr lang="en-US" sz="2400" b="1" dirty="0">
              <a:solidFill>
                <a:schemeClr val="bg1"/>
              </a:solidFill>
              <a:latin typeface="+mn-lt"/>
            </a:endParaRPr>
          </a:p>
          <a:p>
            <a:pPr>
              <a:lnSpc>
                <a:spcPct val="110000"/>
              </a:lnSpc>
            </a:pPr>
            <a:r>
              <a:rPr lang="en-US" sz="2400" dirty="0">
                <a:solidFill>
                  <a:srgbClr val="FFFF00"/>
                </a:solidFill>
                <a:latin typeface="+mn-lt"/>
              </a:rPr>
              <a:t>Amendment</a:t>
            </a:r>
            <a:r>
              <a:rPr lang="en-US" sz="2400" dirty="0">
                <a:solidFill>
                  <a:srgbClr val="FF0000"/>
                </a:solidFill>
                <a:latin typeface="+mn-lt"/>
              </a:rPr>
              <a:t>:</a:t>
            </a:r>
          </a:p>
          <a:p>
            <a:pPr lvl="1">
              <a:lnSpc>
                <a:spcPct val="110000"/>
              </a:lnSpc>
            </a:pPr>
            <a:r>
              <a:rPr lang="en-US" sz="2400" dirty="0">
                <a:solidFill>
                  <a:srgbClr val="FFFF00"/>
                </a:solidFill>
                <a:latin typeface="+mn-lt"/>
              </a:rPr>
              <a:t>Can amend mark provided </a:t>
            </a:r>
            <a:r>
              <a:rPr lang="en-US" sz="2400" dirty="0">
                <a:solidFill>
                  <a:schemeClr val="bg1"/>
                </a:solidFill>
                <a:latin typeface="+mn-lt"/>
              </a:rPr>
              <a:t>that the </a:t>
            </a:r>
            <a:r>
              <a:rPr lang="en-US" sz="2400" dirty="0">
                <a:solidFill>
                  <a:srgbClr val="FFFF00"/>
                </a:solidFill>
                <a:latin typeface="+mn-lt"/>
              </a:rPr>
              <a:t>amendment does n</a:t>
            </a:r>
            <a:r>
              <a:rPr lang="en-CA" sz="2400" dirty="0">
                <a:solidFill>
                  <a:srgbClr val="FFFF00"/>
                </a:solidFill>
                <a:latin typeface="+mn-lt"/>
              </a:rPr>
              <a:t>o</a:t>
            </a:r>
            <a:r>
              <a:rPr lang="en-US" sz="2400" dirty="0">
                <a:solidFill>
                  <a:srgbClr val="FFFF00"/>
                </a:solidFill>
                <a:latin typeface="+mn-lt"/>
              </a:rPr>
              <a:t>t materially alter the character of the mark</a:t>
            </a:r>
            <a:r>
              <a:rPr lang="en-US" sz="2400" dirty="0">
                <a:solidFill>
                  <a:schemeClr val="bg1"/>
                </a:solidFill>
                <a:latin typeface="+mn-lt"/>
              </a:rPr>
              <a:t>. Can have variations on the same mark (both can be used). All </a:t>
            </a:r>
            <a:r>
              <a:rPr lang="en-US" sz="2400" dirty="0">
                <a:solidFill>
                  <a:srgbClr val="FFFF00"/>
                </a:solidFill>
                <a:latin typeface="+mn-lt"/>
              </a:rPr>
              <a:t>law requires </a:t>
            </a:r>
            <a:r>
              <a:rPr lang="en-US" sz="2400" dirty="0">
                <a:solidFill>
                  <a:schemeClr val="bg1"/>
                </a:solidFill>
                <a:latin typeface="+mn-lt"/>
              </a:rPr>
              <a:t>is that there</a:t>
            </a:r>
            <a:r>
              <a:rPr lang="en-CA" sz="2400" dirty="0">
                <a:solidFill>
                  <a:schemeClr val="bg1"/>
                </a:solidFill>
                <a:latin typeface="+mn-lt"/>
              </a:rPr>
              <a:t> i</a:t>
            </a:r>
            <a:r>
              <a:rPr lang="en-US" sz="2400" dirty="0">
                <a:solidFill>
                  <a:schemeClr val="bg1"/>
                </a:solidFill>
                <a:latin typeface="+mn-lt"/>
              </a:rPr>
              <a:t>s </a:t>
            </a:r>
            <a:r>
              <a:rPr lang="en-US" sz="2400" dirty="0">
                <a:solidFill>
                  <a:srgbClr val="FFFF00"/>
                </a:solidFill>
                <a:latin typeface="+mn-lt"/>
              </a:rPr>
              <a:t>maintenance of recognizability to avoid confusion</a:t>
            </a:r>
            <a:r>
              <a:rPr lang="en-US" sz="2400" dirty="0">
                <a:solidFill>
                  <a:schemeClr val="bg1"/>
                </a:solidFill>
                <a:latin typeface="+mn-lt"/>
              </a:rPr>
              <a:t> of unaware purchasers. (</a:t>
            </a:r>
            <a:r>
              <a:rPr lang="en-US" sz="2400" dirty="0" err="1">
                <a:solidFill>
                  <a:schemeClr val="bg1"/>
                </a:solidFill>
                <a:latin typeface="+mn-lt"/>
              </a:rPr>
              <a:t>Promafil</a:t>
            </a:r>
            <a:r>
              <a:rPr lang="en-US" sz="2400" dirty="0">
                <a:solidFill>
                  <a:schemeClr val="bg1"/>
                </a:solidFill>
                <a:latin typeface="+mn-lt"/>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68</a:t>
            </a:fld>
            <a:endParaRPr lang="en-US"/>
          </a:p>
        </p:txBody>
      </p:sp>
    </p:spTree>
    <p:extLst>
      <p:ext uri="{BB962C8B-B14F-4D97-AF65-F5344CB8AC3E}">
        <p14:creationId xmlns:p14="http://schemas.microsoft.com/office/powerpoint/2010/main" val="6985579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0072"/>
            <a:ext cx="8229600" cy="509133"/>
          </a:xfrm>
        </p:spPr>
        <p:txBody>
          <a:bodyPr>
            <a:normAutofit fontScale="90000"/>
          </a:bodyPr>
          <a:lstStyle/>
          <a:p>
            <a:r>
              <a:rPr lang="en-US" b="1" dirty="0">
                <a:solidFill>
                  <a:srgbClr val="FFFF00"/>
                </a:solidFill>
              </a:rPr>
              <a:t>Trademarks	</a:t>
            </a:r>
          </a:p>
        </p:txBody>
      </p:sp>
      <p:sp>
        <p:nvSpPr>
          <p:cNvPr id="2" name="Content Placeholder 1"/>
          <p:cNvSpPr>
            <a:spLocks noGrp="1"/>
          </p:cNvSpPr>
          <p:nvPr>
            <p:ph idx="1"/>
          </p:nvPr>
        </p:nvSpPr>
        <p:spPr>
          <a:xfrm>
            <a:off x="154380" y="529205"/>
            <a:ext cx="8989620" cy="5384707"/>
          </a:xfrm>
        </p:spPr>
        <p:txBody>
          <a:bodyPr>
            <a:noAutofit/>
          </a:bodyPr>
          <a:lstStyle/>
          <a:p>
            <a:pPr marL="0" indent="0">
              <a:lnSpc>
                <a:spcPct val="110000"/>
              </a:lnSpc>
              <a:buNone/>
            </a:pPr>
            <a:r>
              <a:rPr lang="en-CA" sz="2100" i="1" dirty="0">
                <a:solidFill>
                  <a:srgbClr val="00B0F0"/>
                </a:solidFill>
                <a:latin typeface="+mn-lt"/>
              </a:rPr>
              <a:t>Promafil Canada </a:t>
            </a:r>
            <a:r>
              <a:rPr lang="en-CA" sz="2100" i="1" dirty="0" err="1">
                <a:solidFill>
                  <a:srgbClr val="00B0F0"/>
                </a:solidFill>
                <a:latin typeface="+mn-lt"/>
              </a:rPr>
              <a:t>Ltée</a:t>
            </a:r>
            <a:r>
              <a:rPr lang="en-CA" sz="2100" i="1" dirty="0">
                <a:solidFill>
                  <a:srgbClr val="00B0F0"/>
                </a:solidFill>
                <a:latin typeface="+mn-lt"/>
              </a:rPr>
              <a:t> v. </a:t>
            </a:r>
            <a:r>
              <a:rPr lang="en-CA" sz="2100" i="1" dirty="0" err="1">
                <a:solidFill>
                  <a:srgbClr val="00B0F0"/>
                </a:solidFill>
                <a:latin typeface="+mn-lt"/>
              </a:rPr>
              <a:t>Munsingwear</a:t>
            </a:r>
            <a:r>
              <a:rPr lang="en-CA" sz="2100" i="1" dirty="0">
                <a:solidFill>
                  <a:srgbClr val="00B0F0"/>
                </a:solidFill>
                <a:latin typeface="+mn-lt"/>
              </a:rPr>
              <a:t> Inc. </a:t>
            </a:r>
          </a:p>
          <a:p>
            <a:pPr marL="0" indent="0">
              <a:lnSpc>
                <a:spcPct val="110000"/>
              </a:lnSpc>
              <a:buNone/>
            </a:pPr>
            <a:r>
              <a:rPr lang="en-CA" sz="2100" dirty="0">
                <a:solidFill>
                  <a:schemeClr val="bg1"/>
                </a:solidFill>
                <a:latin typeface="+mn-lt"/>
              </a:rPr>
              <a:t>FCA  (</a:t>
            </a:r>
            <a:r>
              <a:rPr lang="en-CA" sz="2100" dirty="0" err="1">
                <a:solidFill>
                  <a:schemeClr val="bg1"/>
                </a:solidFill>
                <a:latin typeface="+mn-lt"/>
              </a:rPr>
              <a:t>MacGuigan</a:t>
            </a:r>
            <a:r>
              <a:rPr lang="en-CA" sz="2100" dirty="0">
                <a:solidFill>
                  <a:schemeClr val="bg1"/>
                </a:solidFill>
                <a:latin typeface="+mn-lt"/>
              </a:rPr>
              <a:t> JA) held:</a:t>
            </a:r>
          </a:p>
          <a:p>
            <a:pPr>
              <a:lnSpc>
                <a:spcPct val="110000"/>
              </a:lnSpc>
            </a:pPr>
            <a:r>
              <a:rPr lang="en-GB" sz="2100" dirty="0">
                <a:solidFill>
                  <a:srgbClr val="FFFF00"/>
                </a:solidFill>
                <a:latin typeface="+mn-lt"/>
              </a:rPr>
              <a:t>Here differences are only petty </a:t>
            </a:r>
            <a:r>
              <a:rPr lang="en-GB" sz="2100" dirty="0">
                <a:solidFill>
                  <a:schemeClr val="bg1"/>
                </a:solidFill>
                <a:latin typeface="+mn-lt"/>
              </a:rPr>
              <a:t>and when used concurrently, </a:t>
            </a:r>
            <a:r>
              <a:rPr lang="en-GB" sz="2100" dirty="0">
                <a:solidFill>
                  <a:srgbClr val="FFFF00"/>
                </a:solidFill>
                <a:latin typeface="+mn-lt"/>
              </a:rPr>
              <a:t>one is still the variation of the other</a:t>
            </a:r>
            <a:r>
              <a:rPr lang="en-GB" sz="2100" dirty="0">
                <a:solidFill>
                  <a:schemeClr val="bg1"/>
                </a:solidFill>
                <a:latin typeface="+mn-lt"/>
              </a:rPr>
              <a:t>. A modified variant can co-exist with original…</a:t>
            </a:r>
            <a:endParaRPr lang="en-CA" sz="2100" dirty="0">
              <a:solidFill>
                <a:schemeClr val="bg1"/>
              </a:solidFill>
              <a:latin typeface="+mn-lt"/>
            </a:endParaRPr>
          </a:p>
          <a:p>
            <a:pPr>
              <a:lnSpc>
                <a:spcPct val="110000"/>
              </a:lnSpc>
            </a:pPr>
            <a:r>
              <a:rPr lang="en-GB" sz="2100" dirty="0">
                <a:solidFill>
                  <a:schemeClr val="bg1"/>
                </a:solidFill>
                <a:latin typeface="+mn-lt"/>
              </a:rPr>
              <a:t>The </a:t>
            </a:r>
            <a:r>
              <a:rPr lang="en-GB" sz="2100" dirty="0">
                <a:solidFill>
                  <a:srgbClr val="FFFF00"/>
                </a:solidFill>
                <a:latin typeface="+mn-lt"/>
              </a:rPr>
              <a:t>second design doesn’t have to replace the first design</a:t>
            </a:r>
            <a:r>
              <a:rPr lang="en-GB" sz="2100" dirty="0">
                <a:solidFill>
                  <a:schemeClr val="bg1"/>
                </a:solidFill>
                <a:latin typeface="+mn-lt"/>
              </a:rPr>
              <a:t>. </a:t>
            </a:r>
            <a:r>
              <a:rPr lang="en-GB" sz="2100" dirty="0">
                <a:solidFill>
                  <a:srgbClr val="FFFF00"/>
                </a:solidFill>
                <a:latin typeface="+mn-lt"/>
              </a:rPr>
              <a:t>There can be variations on the same design</a:t>
            </a:r>
            <a:r>
              <a:rPr lang="en-GB" sz="2100" dirty="0">
                <a:solidFill>
                  <a:schemeClr val="bg1"/>
                </a:solidFill>
                <a:latin typeface="+mn-lt"/>
              </a:rPr>
              <a:t>. The law can tolerate multiple variations of the same mark. Though, every variation is playing with fire… </a:t>
            </a:r>
            <a:endParaRPr lang="en-CA" sz="2100" dirty="0">
              <a:solidFill>
                <a:schemeClr val="bg1"/>
              </a:solidFill>
              <a:latin typeface="+mn-lt"/>
            </a:endParaRPr>
          </a:p>
          <a:p>
            <a:pPr>
              <a:lnSpc>
                <a:spcPct val="110000"/>
              </a:lnSpc>
            </a:pPr>
            <a:r>
              <a:rPr lang="en-GB" sz="2100" dirty="0">
                <a:solidFill>
                  <a:srgbClr val="FFFF00"/>
                </a:solidFill>
                <a:latin typeface="+mn-lt"/>
              </a:rPr>
              <a:t>If </a:t>
            </a:r>
            <a:r>
              <a:rPr lang="en-GB" sz="2100" dirty="0">
                <a:solidFill>
                  <a:schemeClr val="bg1"/>
                </a:solidFill>
                <a:latin typeface="+mn-lt"/>
              </a:rPr>
              <a:t>variation is </a:t>
            </a:r>
            <a:r>
              <a:rPr lang="en-GB" sz="2100" dirty="0">
                <a:solidFill>
                  <a:srgbClr val="FFFF00"/>
                </a:solidFill>
                <a:latin typeface="+mn-lt"/>
              </a:rPr>
              <a:t>too different then it would be a new mark </a:t>
            </a:r>
            <a:r>
              <a:rPr lang="en-GB" sz="2100" dirty="0">
                <a:solidFill>
                  <a:schemeClr val="bg1"/>
                </a:solidFill>
                <a:latin typeface="+mn-lt"/>
              </a:rPr>
              <a:t>or non-use of registered mark…</a:t>
            </a:r>
            <a:endParaRPr lang="en-CA" sz="2100" dirty="0">
              <a:solidFill>
                <a:schemeClr val="bg1"/>
              </a:solidFill>
              <a:latin typeface="+mn-lt"/>
            </a:endParaRPr>
          </a:p>
          <a:p>
            <a:pPr>
              <a:lnSpc>
                <a:spcPct val="110000"/>
              </a:lnSpc>
            </a:pPr>
            <a:r>
              <a:rPr lang="en-GB" sz="2100" dirty="0">
                <a:solidFill>
                  <a:schemeClr val="bg1"/>
                </a:solidFill>
                <a:latin typeface="+mn-lt"/>
              </a:rPr>
              <a:t>The </a:t>
            </a:r>
            <a:r>
              <a:rPr lang="en-GB" sz="2100" dirty="0">
                <a:solidFill>
                  <a:srgbClr val="FFFF00"/>
                </a:solidFill>
                <a:latin typeface="+mn-lt"/>
              </a:rPr>
              <a:t>key is to maintain recognisability and avoid confusion of unaware purchasers</a:t>
            </a:r>
            <a:r>
              <a:rPr lang="en-GB" sz="2100" dirty="0">
                <a:solidFill>
                  <a:srgbClr val="FF0000"/>
                </a:solidFill>
                <a:latin typeface="+mn-lt"/>
              </a:rPr>
              <a:t>. If the same dominant features of the design are maintained, and the differences are petty – the unaware purchaser will not be misled</a:t>
            </a:r>
            <a:r>
              <a:rPr lang="en-GB" sz="2100" dirty="0">
                <a:solidFill>
                  <a:schemeClr val="bg1"/>
                </a:solidFill>
                <a:latin typeface="+mn-lt"/>
              </a:rPr>
              <a:t>.</a:t>
            </a:r>
            <a:endParaRPr lang="en-US" sz="2100" dirty="0">
              <a:solidFill>
                <a:schemeClr val="bg1"/>
              </a:solidFill>
              <a:latin typeface="+mn-lt"/>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69</a:t>
            </a:fld>
            <a:endParaRPr lang="en-US"/>
          </a:p>
        </p:txBody>
      </p:sp>
    </p:spTree>
    <p:extLst>
      <p:ext uri="{BB962C8B-B14F-4D97-AF65-F5344CB8AC3E}">
        <p14:creationId xmlns:p14="http://schemas.microsoft.com/office/powerpoint/2010/main" val="2299076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A3900-1641-EB4C-9530-FFA23228B479}"/>
              </a:ext>
            </a:extLst>
          </p:cNvPr>
          <p:cNvSpPr>
            <a:spLocks noGrp="1"/>
          </p:cNvSpPr>
          <p:nvPr>
            <p:ph type="title"/>
          </p:nvPr>
        </p:nvSpPr>
        <p:spPr>
          <a:xfrm>
            <a:off x="457200" y="115866"/>
            <a:ext cx="8229600" cy="921082"/>
          </a:xfrm>
        </p:spPr>
        <p:txBody>
          <a:bodyPr/>
          <a:lstStyle/>
          <a:p>
            <a:pPr algn="ctr"/>
            <a:r>
              <a:rPr lang="en-US" dirty="0">
                <a:solidFill>
                  <a:srgbClr val="FFFF00"/>
                </a:solidFill>
              </a:rPr>
              <a:t>Methodology Prioritized</a:t>
            </a:r>
          </a:p>
        </p:txBody>
      </p:sp>
      <p:sp>
        <p:nvSpPr>
          <p:cNvPr id="3" name="Content Placeholder 2">
            <a:extLst>
              <a:ext uri="{FF2B5EF4-FFF2-40B4-BE49-F238E27FC236}">
                <a16:creationId xmlns:a16="http://schemas.microsoft.com/office/drawing/2014/main" id="{A5D76352-3757-724C-8FE5-4147F2B717B8}"/>
              </a:ext>
            </a:extLst>
          </p:cNvPr>
          <p:cNvSpPr>
            <a:spLocks noGrp="1"/>
          </p:cNvSpPr>
          <p:nvPr>
            <p:ph sz="quarter" idx="10"/>
          </p:nvPr>
        </p:nvSpPr>
        <p:spPr>
          <a:xfrm>
            <a:off x="457199" y="1234911"/>
            <a:ext cx="8535971" cy="4656841"/>
          </a:xfrm>
        </p:spPr>
        <p:txBody>
          <a:bodyPr/>
          <a:lstStyle/>
          <a:p>
            <a:pPr marL="514350" indent="-514350">
              <a:lnSpc>
                <a:spcPct val="100000"/>
              </a:lnSpc>
              <a:buFont typeface="+mj-lt"/>
              <a:buAutoNum type="arabicPeriod"/>
            </a:pPr>
            <a:r>
              <a:rPr lang="en-US" sz="3200" dirty="0">
                <a:solidFill>
                  <a:schemeClr val="bg1"/>
                </a:solidFill>
              </a:rPr>
              <a:t>Slides relate directly to textbook </a:t>
            </a:r>
            <a:r>
              <a:rPr lang="en-US" sz="3200" dirty="0">
                <a:solidFill>
                  <a:srgbClr val="FF0000"/>
                </a:solidFill>
              </a:rPr>
              <a:t>&amp;</a:t>
            </a:r>
            <a:r>
              <a:rPr lang="en-US" sz="3200" dirty="0">
                <a:solidFill>
                  <a:schemeClr val="bg1"/>
                </a:solidFill>
              </a:rPr>
              <a:t> Syllabus</a:t>
            </a:r>
          </a:p>
          <a:p>
            <a:pPr marL="514350" indent="-514350">
              <a:lnSpc>
                <a:spcPct val="100000"/>
              </a:lnSpc>
              <a:buFont typeface="+mj-lt"/>
              <a:buAutoNum type="arabicPeriod"/>
            </a:pPr>
            <a:r>
              <a:rPr lang="en-US" sz="3200" dirty="0">
                <a:solidFill>
                  <a:schemeClr val="bg1"/>
                </a:solidFill>
              </a:rPr>
              <a:t>Added material or </a:t>
            </a:r>
            <a:r>
              <a:rPr lang="en-US" sz="3200" dirty="0">
                <a:solidFill>
                  <a:srgbClr val="FF0000"/>
                </a:solidFill>
              </a:rPr>
              <a:t>“</a:t>
            </a:r>
            <a:r>
              <a:rPr lang="en-US" sz="3200" dirty="0">
                <a:solidFill>
                  <a:schemeClr val="bg1"/>
                </a:solidFill>
              </a:rPr>
              <a:t>context</a:t>
            </a:r>
            <a:r>
              <a:rPr lang="en-US" sz="3200" dirty="0">
                <a:solidFill>
                  <a:srgbClr val="FF0000"/>
                </a:solidFill>
              </a:rPr>
              <a:t>”</a:t>
            </a:r>
            <a:r>
              <a:rPr lang="en-US" sz="3200" dirty="0">
                <a:solidFill>
                  <a:schemeClr val="bg1"/>
                </a:solidFill>
              </a:rPr>
              <a:t> in Slides not in textbook </a:t>
            </a:r>
            <a:r>
              <a:rPr lang="en-US" sz="3200" dirty="0">
                <a:solidFill>
                  <a:srgbClr val="FF0000"/>
                </a:solidFill>
              </a:rPr>
              <a:t>(</a:t>
            </a:r>
            <a:r>
              <a:rPr lang="en-US" sz="3200" dirty="0">
                <a:solidFill>
                  <a:srgbClr val="FFFF00"/>
                </a:solidFill>
              </a:rPr>
              <a:t>not optional</a:t>
            </a:r>
            <a:r>
              <a:rPr lang="en-US" sz="3200" dirty="0">
                <a:solidFill>
                  <a:srgbClr val="FF0000"/>
                </a:solidFill>
              </a:rPr>
              <a:t>)</a:t>
            </a:r>
          </a:p>
          <a:p>
            <a:pPr marL="514350" indent="-514350">
              <a:lnSpc>
                <a:spcPct val="100000"/>
              </a:lnSpc>
              <a:buFont typeface="+mj-lt"/>
              <a:buAutoNum type="arabicPeriod"/>
            </a:pPr>
            <a:r>
              <a:rPr lang="en-US" sz="3200" dirty="0">
                <a:solidFill>
                  <a:schemeClr val="bg1"/>
                </a:solidFill>
              </a:rPr>
              <a:t>Added </a:t>
            </a:r>
            <a:r>
              <a:rPr lang="en-US" sz="3200" dirty="0">
                <a:solidFill>
                  <a:srgbClr val="FF0000"/>
                </a:solidFill>
              </a:rPr>
              <a:t>“</a:t>
            </a:r>
            <a:r>
              <a:rPr lang="en-US" sz="3200" dirty="0">
                <a:solidFill>
                  <a:schemeClr val="bg1"/>
                </a:solidFill>
              </a:rPr>
              <a:t>context</a:t>
            </a:r>
            <a:r>
              <a:rPr lang="en-US" sz="3200" dirty="0">
                <a:solidFill>
                  <a:srgbClr val="FF0000"/>
                </a:solidFill>
              </a:rPr>
              <a:t>”</a:t>
            </a:r>
            <a:r>
              <a:rPr lang="en-US" sz="3200" dirty="0">
                <a:solidFill>
                  <a:schemeClr val="bg1"/>
                </a:solidFill>
              </a:rPr>
              <a:t> from News of the Week </a:t>
            </a:r>
            <a:r>
              <a:rPr lang="en-US" sz="3200" dirty="0">
                <a:solidFill>
                  <a:srgbClr val="FF0000"/>
                </a:solidFill>
              </a:rPr>
              <a:t>(</a:t>
            </a:r>
            <a:r>
              <a:rPr lang="en-US" sz="3200" dirty="0">
                <a:solidFill>
                  <a:srgbClr val="FFFF00"/>
                </a:solidFill>
              </a:rPr>
              <a:t>optional</a:t>
            </a:r>
            <a:r>
              <a:rPr lang="en-US" sz="3200" dirty="0">
                <a:solidFill>
                  <a:schemeClr val="bg1"/>
                </a:solidFill>
              </a:rPr>
              <a:t> </a:t>
            </a:r>
            <a:r>
              <a:rPr lang="en-US" sz="3200" dirty="0">
                <a:solidFill>
                  <a:srgbClr val="FF0000"/>
                </a:solidFill>
              </a:rPr>
              <a:t>–</a:t>
            </a:r>
            <a:r>
              <a:rPr lang="en-US" sz="3200" dirty="0">
                <a:solidFill>
                  <a:schemeClr val="bg1"/>
                </a:solidFill>
              </a:rPr>
              <a:t> but does often supply fact situations useful in exploring consequences in Canadian law or that could serve as the basis of an exam question</a:t>
            </a:r>
            <a:r>
              <a:rPr lang="en-US" sz="3200" dirty="0">
                <a:solidFill>
                  <a:srgbClr val="FF0000"/>
                </a:solidFill>
              </a:rPr>
              <a:t>)</a:t>
            </a:r>
          </a:p>
          <a:p>
            <a:endParaRPr lang="en-US" dirty="0"/>
          </a:p>
        </p:txBody>
      </p:sp>
    </p:spTree>
    <p:extLst>
      <p:ext uri="{BB962C8B-B14F-4D97-AF65-F5344CB8AC3E}">
        <p14:creationId xmlns:p14="http://schemas.microsoft.com/office/powerpoint/2010/main" val="4172537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6246412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303046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9A3C-2AC2-8F4B-8597-D765D3A4D5A4}"/>
              </a:ext>
            </a:extLst>
          </p:cNvPr>
          <p:cNvSpPr>
            <a:spLocks noGrp="1"/>
          </p:cNvSpPr>
          <p:nvPr>
            <p:ph type="title"/>
          </p:nvPr>
        </p:nvSpPr>
        <p:spPr>
          <a:xfrm>
            <a:off x="457200" y="137407"/>
            <a:ext cx="8229600" cy="1016000"/>
          </a:xfrm>
        </p:spPr>
        <p:txBody>
          <a:bodyPr/>
          <a:lstStyle/>
          <a:p>
            <a:pPr algn="ctr"/>
            <a:r>
              <a:rPr lang="en-US" dirty="0">
                <a:solidFill>
                  <a:srgbClr val="FFFF00"/>
                </a:solidFill>
              </a:rPr>
              <a:t>Continuing with our show</a:t>
            </a:r>
            <a:r>
              <a:rPr lang="en-US" dirty="0">
                <a:solidFill>
                  <a:srgbClr val="FF0000"/>
                </a:solidFill>
              </a:rPr>
              <a:t>…</a:t>
            </a:r>
          </a:p>
        </p:txBody>
      </p:sp>
      <p:pic>
        <p:nvPicPr>
          <p:cNvPr id="6" name="Picture 5" descr="A picture containing indoor, auditorium, hall, conference room&#10;&#10;Description automatically generated">
            <a:extLst>
              <a:ext uri="{FF2B5EF4-FFF2-40B4-BE49-F238E27FC236}">
                <a16:creationId xmlns:a16="http://schemas.microsoft.com/office/drawing/2014/main" id="{2BECC14C-E672-E840-9548-0E9E3E8C9CCD}"/>
              </a:ext>
            </a:extLst>
          </p:cNvPr>
          <p:cNvPicPr>
            <a:picLocks noChangeAspect="1"/>
          </p:cNvPicPr>
          <p:nvPr/>
        </p:nvPicPr>
        <p:blipFill>
          <a:blip r:embed="rId2"/>
          <a:stretch>
            <a:fillRect/>
          </a:stretch>
        </p:blipFill>
        <p:spPr>
          <a:xfrm>
            <a:off x="1555750" y="1441450"/>
            <a:ext cx="6032500" cy="3975100"/>
          </a:xfrm>
          <a:prstGeom prst="rect">
            <a:avLst/>
          </a:prstGeom>
        </p:spPr>
      </p:pic>
    </p:spTree>
    <p:extLst>
      <p:ext uri="{BB962C8B-B14F-4D97-AF65-F5344CB8AC3E}">
        <p14:creationId xmlns:p14="http://schemas.microsoft.com/office/powerpoint/2010/main" val="4213363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E70E-DF7C-0A44-830A-D1B5FDE264FB}"/>
              </a:ext>
            </a:extLst>
          </p:cNvPr>
          <p:cNvSpPr>
            <a:spLocks noGrp="1"/>
          </p:cNvSpPr>
          <p:nvPr>
            <p:ph type="title"/>
          </p:nvPr>
        </p:nvSpPr>
        <p:spPr>
          <a:xfrm>
            <a:off x="457200" y="232000"/>
            <a:ext cx="8229600" cy="1016000"/>
          </a:xfrm>
        </p:spPr>
        <p:txBody>
          <a:bodyPr/>
          <a:lstStyle/>
          <a:p>
            <a:pPr algn="ctr"/>
            <a:r>
              <a:rPr lang="en-US" b="1" dirty="0">
                <a:solidFill>
                  <a:srgbClr val="FF0000"/>
                </a:solidFill>
              </a:rPr>
              <a:t>Re</a:t>
            </a:r>
            <a:r>
              <a:rPr lang="en-US" b="1" dirty="0">
                <a:solidFill>
                  <a:schemeClr val="bg1"/>
                </a:solidFill>
              </a:rPr>
              <a:t>-</a:t>
            </a:r>
            <a:r>
              <a:rPr lang="en-US" b="1" dirty="0">
                <a:solidFill>
                  <a:srgbClr val="FF0000"/>
                </a:solidFill>
              </a:rPr>
              <a:t>ignition</a:t>
            </a:r>
          </a:p>
        </p:txBody>
      </p:sp>
      <p:pic>
        <p:nvPicPr>
          <p:cNvPr id="3" name="Picture 2">
            <a:extLst>
              <a:ext uri="{FF2B5EF4-FFF2-40B4-BE49-F238E27FC236}">
                <a16:creationId xmlns:a16="http://schemas.microsoft.com/office/drawing/2014/main" id="{E2C35418-7E99-0541-8E38-51A76ECD24BE}"/>
              </a:ext>
            </a:extLst>
          </p:cNvPr>
          <p:cNvPicPr>
            <a:picLocks noChangeAspect="1"/>
          </p:cNvPicPr>
          <p:nvPr/>
        </p:nvPicPr>
        <p:blipFill>
          <a:blip r:embed="rId2"/>
          <a:stretch>
            <a:fillRect/>
          </a:stretch>
        </p:blipFill>
        <p:spPr>
          <a:xfrm>
            <a:off x="2845300" y="2462048"/>
            <a:ext cx="3453400" cy="1933904"/>
          </a:xfrm>
          <a:prstGeom prst="rect">
            <a:avLst/>
          </a:prstGeom>
        </p:spPr>
      </p:pic>
    </p:spTree>
    <p:extLst>
      <p:ext uri="{BB962C8B-B14F-4D97-AF65-F5344CB8AC3E}">
        <p14:creationId xmlns:p14="http://schemas.microsoft.com/office/powerpoint/2010/main" val="143735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3138" y="148101"/>
            <a:ext cx="8217724" cy="743145"/>
          </a:xfrm>
        </p:spPr>
        <p:txBody>
          <a:bodyPr>
            <a:normAutofit fontScale="90000"/>
          </a:bodyPr>
          <a:lstStyle/>
          <a:p>
            <a:pPr algn="ctr"/>
            <a:br>
              <a:rPr lang="en-US" b="1" dirty="0">
                <a:solidFill>
                  <a:srgbClr val="FFFF00"/>
                </a:solidFill>
              </a:rPr>
            </a:br>
            <a:r>
              <a:rPr lang="en-US" b="1" dirty="0">
                <a:solidFill>
                  <a:srgbClr val="FFFF00"/>
                </a:solidFill>
              </a:rPr>
              <a:t>Trademarks</a:t>
            </a:r>
            <a:r>
              <a:rPr lang="en-US" b="1" dirty="0">
                <a:solidFill>
                  <a:srgbClr val="FF0000"/>
                </a:solidFill>
              </a:rPr>
              <a:t>: </a:t>
            </a:r>
            <a:r>
              <a:rPr lang="en-US" dirty="0">
                <a:solidFill>
                  <a:schemeClr val="bg1"/>
                </a:solidFill>
              </a:rPr>
              <a:t>Doctrine of </a:t>
            </a:r>
            <a:r>
              <a:rPr lang="en-US" dirty="0">
                <a:solidFill>
                  <a:srgbClr val="FF0000"/>
                </a:solidFill>
                <a:latin typeface="Comic Sans MS" panose="030F0902030302020204" pitchFamily="66" charset="0"/>
              </a:rPr>
              <a:t>Confusion</a:t>
            </a:r>
            <a:br>
              <a:rPr lang="en-US" dirty="0">
                <a:solidFill>
                  <a:schemeClr val="bg1"/>
                </a:solidFill>
              </a:rPr>
            </a:br>
            <a:endParaRPr lang="en-US" b="1" dirty="0"/>
          </a:p>
        </p:txBody>
      </p:sp>
      <p:sp>
        <p:nvSpPr>
          <p:cNvPr id="4" name="Slide Number Placeholder 3"/>
          <p:cNvSpPr>
            <a:spLocks noGrp="1"/>
          </p:cNvSpPr>
          <p:nvPr>
            <p:ph type="sldNum" sz="quarter" idx="12"/>
          </p:nvPr>
        </p:nvSpPr>
        <p:spPr/>
        <p:txBody>
          <a:bodyPr/>
          <a:lstStyle/>
          <a:p>
            <a:fld id="{600857A6-B069-5747-8C2C-4237D03FF20B}" type="slidenum">
              <a:rPr lang="en-US" smtClean="0"/>
              <a:t>74</a:t>
            </a:fld>
            <a:endParaRPr lang="en-US"/>
          </a:p>
        </p:txBody>
      </p:sp>
      <p:pic>
        <p:nvPicPr>
          <p:cNvPr id="1026" name="Picture 2" descr="Obi-Wan Kenobi &quot;Visible Confusion&quot; Reaction | Know Your Meme">
            <a:extLst>
              <a:ext uri="{FF2B5EF4-FFF2-40B4-BE49-F238E27FC236}">
                <a16:creationId xmlns:a16="http://schemas.microsoft.com/office/drawing/2014/main" id="{C7ABFC74-FD99-264E-982A-2AB7ED1F2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367" y="1416429"/>
            <a:ext cx="7151266" cy="4025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68697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73131" y="1995055"/>
            <a:ext cx="8716490" cy="3754488"/>
          </a:xfrm>
        </p:spPr>
        <p:txBody>
          <a:bodyPr>
            <a:normAutofit/>
          </a:bodyPr>
          <a:lstStyle/>
          <a:p>
            <a:pPr marL="0" indent="0">
              <a:lnSpc>
                <a:spcPct val="100000"/>
              </a:lnSpc>
              <a:buNone/>
            </a:pPr>
            <a:r>
              <a:rPr lang="en-US" sz="3200" b="1" dirty="0">
                <a:solidFill>
                  <a:srgbClr val="FFFF00"/>
                </a:solidFill>
              </a:rPr>
              <a:t>Doctrine of </a:t>
            </a:r>
            <a:r>
              <a:rPr lang="en-US" sz="3200" b="1" dirty="0">
                <a:solidFill>
                  <a:srgbClr val="FF0000"/>
                </a:solidFill>
                <a:latin typeface="Comic Sans MS" panose="030F0902030302020204" pitchFamily="66" charset="0"/>
              </a:rPr>
              <a:t>confusion</a:t>
            </a:r>
            <a:r>
              <a:rPr lang="en-US" sz="3200" b="1" dirty="0">
                <a:solidFill>
                  <a:srgbClr val="FFFF00"/>
                </a:solidFill>
              </a:rPr>
              <a:t> –</a:t>
            </a:r>
            <a:r>
              <a:rPr lang="en-US" sz="3200" b="1" dirty="0">
                <a:solidFill>
                  <a:srgbClr val="FF0000"/>
                </a:solidFill>
              </a:rPr>
              <a:t> </a:t>
            </a:r>
            <a:r>
              <a:rPr lang="en-US" sz="3200" b="1" dirty="0">
                <a:solidFill>
                  <a:schemeClr val="bg1"/>
                </a:solidFill>
              </a:rPr>
              <a:t>Critical Concept</a:t>
            </a:r>
            <a:endParaRPr lang="en-US" sz="3200" dirty="0">
              <a:solidFill>
                <a:schemeClr val="bg1"/>
              </a:solidFill>
            </a:endParaRPr>
          </a:p>
          <a:p>
            <a:pPr>
              <a:lnSpc>
                <a:spcPct val="100000"/>
              </a:lnSpc>
            </a:pPr>
            <a:r>
              <a:rPr lang="en-US" sz="3200" dirty="0">
                <a:solidFill>
                  <a:schemeClr val="bg1"/>
                </a:solidFill>
              </a:rPr>
              <a:t>Important in the context of </a:t>
            </a:r>
            <a:r>
              <a:rPr lang="en-US" sz="3200" dirty="0">
                <a:solidFill>
                  <a:srgbClr val="FFFF00"/>
                </a:solidFill>
              </a:rPr>
              <a:t>registrability</a:t>
            </a:r>
            <a:r>
              <a:rPr lang="en-US" sz="3200" dirty="0">
                <a:solidFill>
                  <a:schemeClr val="bg1"/>
                </a:solidFill>
              </a:rPr>
              <a:t> (see ss. 12, 16)</a:t>
            </a:r>
          </a:p>
          <a:p>
            <a:pPr>
              <a:lnSpc>
                <a:spcPct val="100000"/>
              </a:lnSpc>
            </a:pPr>
            <a:r>
              <a:rPr lang="en-US" sz="3200" dirty="0">
                <a:solidFill>
                  <a:schemeClr val="bg1"/>
                </a:solidFill>
              </a:rPr>
              <a:t>Also important in </a:t>
            </a:r>
            <a:r>
              <a:rPr lang="en-US" sz="3200" dirty="0">
                <a:solidFill>
                  <a:srgbClr val="FFFF00"/>
                </a:solidFill>
              </a:rPr>
              <a:t>infringement</a:t>
            </a:r>
            <a:r>
              <a:rPr lang="en-US" sz="3200" dirty="0">
                <a:solidFill>
                  <a:schemeClr val="bg1"/>
                </a:solidFill>
              </a:rPr>
              <a:t> actions (see s. 20)</a:t>
            </a:r>
          </a:p>
          <a:p>
            <a:pPr>
              <a:lnSpc>
                <a:spcPct val="100000"/>
              </a:lnSpc>
            </a:pPr>
            <a:r>
              <a:rPr lang="en-US" sz="3200" dirty="0">
                <a:solidFill>
                  <a:srgbClr val="FF0000"/>
                </a:solidFill>
              </a:rPr>
              <a:t>Core</a:t>
            </a:r>
            <a:r>
              <a:rPr lang="en-US" sz="3200" dirty="0">
                <a:solidFill>
                  <a:schemeClr val="bg1"/>
                </a:solidFill>
              </a:rPr>
              <a:t> provision: </a:t>
            </a:r>
            <a:r>
              <a:rPr lang="en-US" sz="3200" dirty="0">
                <a:solidFill>
                  <a:srgbClr val="FF0000"/>
                </a:solidFill>
              </a:rPr>
              <a:t>s. 6 TMA </a:t>
            </a:r>
            <a:r>
              <a:rPr lang="en-US" sz="3200" dirty="0">
                <a:solidFill>
                  <a:schemeClr val="bg1"/>
                </a:solidFill>
              </a:rPr>
              <a:t>(specifically s. 6(2) and 6(5))</a:t>
            </a:r>
          </a:p>
        </p:txBody>
      </p:sp>
      <p:sp>
        <p:nvSpPr>
          <p:cNvPr id="4" name="Slide Number Placeholder 3"/>
          <p:cNvSpPr>
            <a:spLocks noGrp="1"/>
          </p:cNvSpPr>
          <p:nvPr>
            <p:ph type="sldNum" sz="quarter" idx="12"/>
          </p:nvPr>
        </p:nvSpPr>
        <p:spPr/>
        <p:txBody>
          <a:bodyPr/>
          <a:lstStyle/>
          <a:p>
            <a:fld id="{600857A6-B069-5747-8C2C-4237D03FF20B}" type="slidenum">
              <a:rPr lang="en-US" smtClean="0"/>
              <a:t>75</a:t>
            </a:fld>
            <a:endParaRPr lang="en-US"/>
          </a:p>
        </p:txBody>
      </p:sp>
    </p:spTree>
    <p:extLst>
      <p:ext uri="{BB962C8B-B14F-4D97-AF65-F5344CB8AC3E}">
        <p14:creationId xmlns:p14="http://schemas.microsoft.com/office/powerpoint/2010/main" val="18972857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8"/>
            <a:ext cx="8229600" cy="924770"/>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457200" y="1021278"/>
            <a:ext cx="8229600" cy="4728265"/>
          </a:xfrm>
        </p:spPr>
        <p:txBody>
          <a:bodyPr>
            <a:normAutofit/>
          </a:bodyPr>
          <a:lstStyle/>
          <a:p>
            <a:pPr lvl="0">
              <a:lnSpc>
                <a:spcPct val="100000"/>
              </a:lnSpc>
            </a:pPr>
            <a:r>
              <a:rPr lang="en-US" sz="3200" dirty="0">
                <a:solidFill>
                  <a:schemeClr val="bg1"/>
                </a:solidFill>
              </a:rPr>
              <a:t>TM is </a:t>
            </a:r>
            <a:r>
              <a:rPr lang="en-US" sz="3200" dirty="0">
                <a:solidFill>
                  <a:srgbClr val="FFFF00"/>
                </a:solidFill>
              </a:rPr>
              <a:t>not registrable </a:t>
            </a:r>
            <a:r>
              <a:rPr lang="en-US" sz="3200" dirty="0">
                <a:solidFill>
                  <a:srgbClr val="FF0000"/>
                </a:solidFill>
              </a:rPr>
              <a:t>if</a:t>
            </a:r>
            <a:r>
              <a:rPr lang="en-US" sz="3200" dirty="0">
                <a:solidFill>
                  <a:schemeClr val="bg1"/>
                </a:solidFill>
              </a:rPr>
              <a:t> it is </a:t>
            </a:r>
            <a:r>
              <a:rPr lang="en-US" sz="3200" dirty="0">
                <a:solidFill>
                  <a:srgbClr val="FF0000"/>
                </a:solidFill>
                <a:latin typeface="Comic Sans MS" panose="030F0902030302020204" pitchFamily="66" charset="0"/>
              </a:rPr>
              <a:t>confusing</a:t>
            </a:r>
            <a:r>
              <a:rPr lang="en-US" sz="3200" dirty="0">
                <a:solidFill>
                  <a:srgbClr val="FF0000"/>
                </a:solidFill>
              </a:rPr>
              <a:t> with a registered TM</a:t>
            </a:r>
            <a:r>
              <a:rPr lang="en-US" sz="3200" dirty="0">
                <a:solidFill>
                  <a:schemeClr val="bg1"/>
                </a:solidFill>
              </a:rPr>
              <a:t> (12(1)(d)) or TMs or Trade-Names (“TN’s”) that had been previously used or made known (see s. 16)</a:t>
            </a:r>
            <a:endParaRPr lang="en-CA" sz="3200" dirty="0">
              <a:solidFill>
                <a:schemeClr val="bg1"/>
              </a:solidFill>
            </a:endParaRPr>
          </a:p>
          <a:p>
            <a:pPr lvl="0">
              <a:lnSpc>
                <a:spcPct val="100000"/>
              </a:lnSpc>
            </a:pPr>
            <a:r>
              <a:rPr lang="en-US" sz="3200" dirty="0">
                <a:solidFill>
                  <a:srgbClr val="FF0000"/>
                </a:solidFill>
                <a:latin typeface="Comic Sans MS" panose="030F0902030302020204" pitchFamily="66" charset="0"/>
              </a:rPr>
              <a:t>Confusion</a:t>
            </a:r>
            <a:r>
              <a:rPr lang="en-US" sz="3200" dirty="0">
                <a:solidFill>
                  <a:schemeClr val="bg1"/>
                </a:solidFill>
              </a:rPr>
              <a:t> is also an </a:t>
            </a:r>
            <a:r>
              <a:rPr lang="en-US" sz="3200" dirty="0">
                <a:solidFill>
                  <a:srgbClr val="FFFF00"/>
                </a:solidFill>
              </a:rPr>
              <a:t>important part of infringement actions</a:t>
            </a:r>
            <a:r>
              <a:rPr lang="en-US" sz="3200" dirty="0">
                <a:solidFill>
                  <a:schemeClr val="bg1"/>
                </a:solidFill>
              </a:rPr>
              <a:t>. An action in infringement can be successfully brought where there is unauthorized use of a mark that is </a:t>
            </a:r>
            <a:r>
              <a:rPr lang="en-US" sz="3200" dirty="0">
                <a:solidFill>
                  <a:srgbClr val="FF0000"/>
                </a:solidFill>
                <a:latin typeface="Comic Sans MS" panose="030F0902030302020204" pitchFamily="66" charset="0"/>
              </a:rPr>
              <a:t>confusing</a:t>
            </a:r>
            <a:r>
              <a:rPr lang="en-US" sz="3200" dirty="0">
                <a:solidFill>
                  <a:schemeClr val="bg1"/>
                </a:solidFill>
              </a:rPr>
              <a:t> with a registered TM.</a:t>
            </a:r>
            <a:endParaRPr lang="en-CA" sz="3200" dirty="0">
              <a:solidFill>
                <a:schemeClr val="bg1"/>
              </a:solidFill>
            </a:endParaRP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76</a:t>
            </a:fld>
            <a:endParaRPr lang="en-US"/>
          </a:p>
        </p:txBody>
      </p:sp>
    </p:spTree>
    <p:extLst>
      <p:ext uri="{BB962C8B-B14F-4D97-AF65-F5344CB8AC3E}">
        <p14:creationId xmlns:p14="http://schemas.microsoft.com/office/powerpoint/2010/main" val="33549376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86407"/>
            <a:ext cx="8229600" cy="101194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225631" y="1240221"/>
            <a:ext cx="8775865" cy="4649939"/>
          </a:xfrm>
        </p:spPr>
        <p:txBody>
          <a:bodyPr>
            <a:normAutofit/>
          </a:bodyPr>
          <a:lstStyle/>
          <a:p>
            <a:pPr marL="0" lvl="0" indent="0">
              <a:lnSpc>
                <a:spcPct val="100000"/>
              </a:lnSpc>
              <a:buNone/>
            </a:pPr>
            <a:r>
              <a:rPr lang="en-US" sz="3400" b="1" dirty="0">
                <a:solidFill>
                  <a:schemeClr val="bg1"/>
                </a:solidFill>
              </a:rPr>
              <a:t>6. </a:t>
            </a:r>
            <a:r>
              <a:rPr lang="en-US" sz="3400" dirty="0">
                <a:solidFill>
                  <a:schemeClr val="bg1"/>
                </a:solidFill>
              </a:rPr>
              <a:t>(2) </a:t>
            </a:r>
            <a:r>
              <a:rPr lang="en-US" sz="3400" dirty="0">
                <a:solidFill>
                  <a:srgbClr val="FFFF00"/>
                </a:solidFill>
              </a:rPr>
              <a:t>The use of a trade-mark causes </a:t>
            </a:r>
            <a:r>
              <a:rPr lang="en-US" sz="3400" dirty="0">
                <a:solidFill>
                  <a:srgbClr val="FF0000"/>
                </a:solidFill>
                <a:latin typeface="Comic Sans MS" panose="030F0902030302020204" pitchFamily="66" charset="0"/>
              </a:rPr>
              <a:t>confusion</a:t>
            </a:r>
            <a:r>
              <a:rPr lang="en-US" sz="3400" dirty="0">
                <a:solidFill>
                  <a:srgbClr val="FFFF00"/>
                </a:solidFill>
              </a:rPr>
              <a:t> with another trade-mark </a:t>
            </a:r>
            <a:r>
              <a:rPr lang="en-US" sz="3400" dirty="0">
                <a:solidFill>
                  <a:schemeClr val="bg1"/>
                </a:solidFill>
              </a:rPr>
              <a:t>if the use of both trade-marks </a:t>
            </a:r>
            <a:r>
              <a:rPr lang="en-US" sz="3400" dirty="0">
                <a:solidFill>
                  <a:srgbClr val="92D050"/>
                </a:solidFill>
              </a:rPr>
              <a:t>in the same area </a:t>
            </a:r>
            <a:r>
              <a:rPr lang="en-US" sz="3400" dirty="0">
                <a:solidFill>
                  <a:schemeClr val="bg1"/>
                </a:solidFill>
              </a:rPr>
              <a:t>would be </a:t>
            </a:r>
            <a:r>
              <a:rPr lang="en-US" sz="3400" dirty="0">
                <a:solidFill>
                  <a:srgbClr val="FF0000"/>
                </a:solidFill>
              </a:rPr>
              <a:t>likely to lead to the inference that the goods or services associated with those trade-marks are manufactured, sold, leased, hired or performed by the same person</a:t>
            </a:r>
            <a:r>
              <a:rPr lang="en-US" sz="3400" dirty="0">
                <a:solidFill>
                  <a:schemeClr val="bg1"/>
                </a:solidFill>
              </a:rPr>
              <a:t>, whether or not the goods or services are of the same general class.</a:t>
            </a:r>
            <a:endParaRPr lang="en-CA" sz="3400" dirty="0">
              <a:solidFill>
                <a:schemeClr val="bg1"/>
              </a:solidFill>
            </a:endParaRPr>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77</a:t>
            </a:fld>
            <a:endParaRPr lang="en-US"/>
          </a:p>
        </p:txBody>
      </p:sp>
    </p:spTree>
    <p:extLst>
      <p:ext uri="{BB962C8B-B14F-4D97-AF65-F5344CB8AC3E}">
        <p14:creationId xmlns:p14="http://schemas.microsoft.com/office/powerpoint/2010/main" val="15309088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96509"/>
            <a:ext cx="8229600" cy="871332"/>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p>
        </p:txBody>
      </p:sp>
      <p:sp>
        <p:nvSpPr>
          <p:cNvPr id="2" name="Content Placeholder 1"/>
          <p:cNvSpPr>
            <a:spLocks noGrp="1"/>
          </p:cNvSpPr>
          <p:nvPr>
            <p:ph idx="1"/>
          </p:nvPr>
        </p:nvSpPr>
        <p:spPr>
          <a:xfrm>
            <a:off x="296883" y="967841"/>
            <a:ext cx="8716487" cy="4922319"/>
          </a:xfrm>
        </p:spPr>
        <p:txBody>
          <a:bodyPr>
            <a:normAutofit lnSpcReduction="10000"/>
          </a:bodyPr>
          <a:lstStyle/>
          <a:p>
            <a:pPr marL="0" lvl="0" indent="0">
              <a:lnSpc>
                <a:spcPct val="100000"/>
              </a:lnSpc>
              <a:buNone/>
            </a:pPr>
            <a:r>
              <a:rPr lang="en-US" sz="2200" b="1" dirty="0">
                <a:solidFill>
                  <a:srgbClr val="FFFF00"/>
                </a:solidFill>
              </a:rPr>
              <a:t>What to be considered </a:t>
            </a:r>
            <a:endParaRPr lang="en-CA" sz="2200" dirty="0">
              <a:solidFill>
                <a:srgbClr val="FFFF00"/>
              </a:solidFill>
            </a:endParaRPr>
          </a:p>
          <a:p>
            <a:pPr marL="0" lvl="0" indent="0">
              <a:lnSpc>
                <a:spcPct val="100000"/>
              </a:lnSpc>
              <a:buNone/>
            </a:pPr>
            <a:r>
              <a:rPr lang="en-US" sz="2200" b="1" dirty="0">
                <a:solidFill>
                  <a:schemeClr val="bg1"/>
                </a:solidFill>
              </a:rPr>
              <a:t>6. </a:t>
            </a:r>
            <a:r>
              <a:rPr lang="en-US" sz="2200" dirty="0">
                <a:solidFill>
                  <a:schemeClr val="bg1"/>
                </a:solidFill>
              </a:rPr>
              <a:t>(5) </a:t>
            </a:r>
            <a:r>
              <a:rPr lang="en-US" sz="2200" dirty="0">
                <a:solidFill>
                  <a:srgbClr val="FFFF00"/>
                </a:solidFill>
              </a:rPr>
              <a:t>In determining whether </a:t>
            </a:r>
            <a:r>
              <a:rPr lang="en-US" sz="2200" dirty="0">
                <a:solidFill>
                  <a:schemeClr val="bg1"/>
                </a:solidFill>
              </a:rPr>
              <a:t>trade-marks or trade-names are </a:t>
            </a:r>
            <a:r>
              <a:rPr lang="en-US" sz="2200" dirty="0">
                <a:solidFill>
                  <a:srgbClr val="FF0000"/>
                </a:solidFill>
                <a:latin typeface="Comic Sans MS" panose="030F0902030302020204" pitchFamily="66" charset="0"/>
              </a:rPr>
              <a:t>confusing</a:t>
            </a:r>
            <a:r>
              <a:rPr lang="en-US" sz="2200" dirty="0">
                <a:solidFill>
                  <a:schemeClr val="bg1"/>
                </a:solidFill>
              </a:rPr>
              <a:t>, the court or the Registrar, as the case may be, shall have regard to all the surrounding circumstances including</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a</a:t>
            </a:r>
            <a:r>
              <a:rPr lang="en-US" sz="2200" dirty="0">
                <a:solidFill>
                  <a:schemeClr val="bg1"/>
                </a:solidFill>
              </a:rPr>
              <a:t>) the </a:t>
            </a:r>
            <a:r>
              <a:rPr lang="en-US" sz="2200" dirty="0">
                <a:solidFill>
                  <a:srgbClr val="FFFF00"/>
                </a:solidFill>
              </a:rPr>
              <a:t>inherent distinctiveness of the trade-marks </a:t>
            </a:r>
            <a:r>
              <a:rPr lang="en-US" sz="2200" dirty="0">
                <a:solidFill>
                  <a:schemeClr val="bg1"/>
                </a:solidFill>
              </a:rPr>
              <a:t>or trade-names and the extent to which they have become known;</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b</a:t>
            </a:r>
            <a:r>
              <a:rPr lang="en-US" sz="2200" dirty="0">
                <a:solidFill>
                  <a:schemeClr val="bg1"/>
                </a:solidFill>
              </a:rPr>
              <a:t>) the </a:t>
            </a:r>
            <a:r>
              <a:rPr lang="en-US" sz="2200" dirty="0">
                <a:solidFill>
                  <a:srgbClr val="FFFF00"/>
                </a:solidFill>
              </a:rPr>
              <a:t>length of time </a:t>
            </a:r>
            <a:r>
              <a:rPr lang="en-US" sz="2200" dirty="0">
                <a:solidFill>
                  <a:schemeClr val="bg1"/>
                </a:solidFill>
              </a:rPr>
              <a:t>the trade-marks or trade-names have been </a:t>
            </a:r>
            <a:r>
              <a:rPr lang="en-US" sz="2200" dirty="0">
                <a:solidFill>
                  <a:srgbClr val="FFFF00"/>
                </a:solidFill>
              </a:rPr>
              <a:t>in use</a:t>
            </a:r>
            <a:r>
              <a:rPr lang="en-US" sz="2200" dirty="0">
                <a:solidFill>
                  <a:schemeClr val="bg1"/>
                </a:solidFill>
              </a:rPr>
              <a:t>;</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c</a:t>
            </a:r>
            <a:r>
              <a:rPr lang="en-US" sz="2200" dirty="0">
                <a:solidFill>
                  <a:schemeClr val="bg1"/>
                </a:solidFill>
              </a:rPr>
              <a:t>) the </a:t>
            </a:r>
            <a:r>
              <a:rPr lang="en-US" sz="2200" dirty="0">
                <a:solidFill>
                  <a:srgbClr val="FFFF00"/>
                </a:solidFill>
              </a:rPr>
              <a:t>nature of the goods, services or business</a:t>
            </a:r>
            <a:r>
              <a:rPr lang="en-US" sz="2200" dirty="0">
                <a:solidFill>
                  <a:schemeClr val="bg1"/>
                </a:solidFill>
              </a:rPr>
              <a:t>;</a:t>
            </a:r>
            <a:endParaRPr lang="en-CA" sz="2200" dirty="0">
              <a:solidFill>
                <a:schemeClr val="bg1"/>
              </a:solidFill>
            </a:endParaRPr>
          </a:p>
          <a:p>
            <a:pPr marL="457200" lvl="1" indent="0">
              <a:lnSpc>
                <a:spcPct val="100000"/>
              </a:lnSpc>
              <a:buNone/>
            </a:pPr>
            <a:r>
              <a:rPr lang="en-US" sz="2200" dirty="0">
                <a:solidFill>
                  <a:schemeClr val="bg1"/>
                </a:solidFill>
              </a:rPr>
              <a:t>		(</a:t>
            </a:r>
            <a:r>
              <a:rPr lang="en-US" sz="2200" i="1" dirty="0">
                <a:solidFill>
                  <a:schemeClr val="bg1"/>
                </a:solidFill>
              </a:rPr>
              <a:t>d</a:t>
            </a:r>
            <a:r>
              <a:rPr lang="en-US" sz="2200" dirty="0">
                <a:solidFill>
                  <a:schemeClr val="bg1"/>
                </a:solidFill>
              </a:rPr>
              <a:t>) the </a:t>
            </a:r>
            <a:r>
              <a:rPr lang="en-US" sz="2200" dirty="0">
                <a:solidFill>
                  <a:srgbClr val="FFFF00"/>
                </a:solidFill>
              </a:rPr>
              <a:t>nature of the trade</a:t>
            </a:r>
            <a:r>
              <a:rPr lang="en-US" sz="2200" dirty="0">
                <a:solidFill>
                  <a:schemeClr val="bg1"/>
                </a:solidFill>
              </a:rPr>
              <a:t>; </a:t>
            </a:r>
            <a:r>
              <a:rPr lang="en-US" sz="2200" dirty="0">
                <a:solidFill>
                  <a:srgbClr val="FF0000"/>
                </a:solidFill>
              </a:rPr>
              <a:t>and</a:t>
            </a:r>
            <a:endParaRPr lang="en-CA" sz="2200" dirty="0">
              <a:solidFill>
                <a:srgbClr val="FF0000"/>
              </a:solidFill>
            </a:endParaRPr>
          </a:p>
          <a:p>
            <a:pPr marL="457200" lvl="1" indent="0">
              <a:lnSpc>
                <a:spcPct val="100000"/>
              </a:lnSpc>
              <a:buNone/>
            </a:pPr>
            <a:r>
              <a:rPr lang="en-US" sz="2200" dirty="0">
                <a:solidFill>
                  <a:schemeClr val="bg1"/>
                </a:solidFill>
              </a:rPr>
              <a:t>		(</a:t>
            </a:r>
            <a:r>
              <a:rPr lang="en-US" sz="2200" i="1" dirty="0">
                <a:solidFill>
                  <a:schemeClr val="bg1"/>
                </a:solidFill>
              </a:rPr>
              <a:t>e</a:t>
            </a:r>
            <a:r>
              <a:rPr lang="en-US" sz="2200" dirty="0">
                <a:solidFill>
                  <a:schemeClr val="bg1"/>
                </a:solidFill>
              </a:rPr>
              <a:t>) the </a:t>
            </a:r>
            <a:r>
              <a:rPr lang="en-US" sz="2200" dirty="0">
                <a:solidFill>
                  <a:srgbClr val="FFFF00"/>
                </a:solidFill>
              </a:rPr>
              <a:t>degree of resemblance </a:t>
            </a:r>
            <a:r>
              <a:rPr lang="en-US" sz="2200" dirty="0">
                <a:solidFill>
                  <a:schemeClr val="bg1"/>
                </a:solidFill>
              </a:rPr>
              <a:t>between the trade-marks or trade-names </a:t>
            </a:r>
            <a:r>
              <a:rPr lang="en-US" sz="2200" dirty="0">
                <a:solidFill>
                  <a:srgbClr val="FF0000"/>
                </a:solidFill>
              </a:rPr>
              <a:t>in</a:t>
            </a:r>
            <a:r>
              <a:rPr lang="en-US" sz="2200" dirty="0">
                <a:solidFill>
                  <a:schemeClr val="bg1"/>
                </a:solidFill>
              </a:rPr>
              <a:t> </a:t>
            </a:r>
            <a:r>
              <a:rPr lang="en-US" sz="2200" dirty="0">
                <a:solidFill>
                  <a:srgbClr val="FFFF00"/>
                </a:solidFill>
              </a:rPr>
              <a:t>appearance</a:t>
            </a:r>
            <a:r>
              <a:rPr lang="en-US" sz="2200" dirty="0">
                <a:solidFill>
                  <a:schemeClr val="bg1"/>
                </a:solidFill>
              </a:rPr>
              <a:t> or </a:t>
            </a:r>
            <a:r>
              <a:rPr lang="en-US" sz="2200" dirty="0">
                <a:solidFill>
                  <a:srgbClr val="FFFF00"/>
                </a:solidFill>
              </a:rPr>
              <a:t>sound</a:t>
            </a:r>
            <a:r>
              <a:rPr lang="en-US" sz="2200" dirty="0">
                <a:solidFill>
                  <a:schemeClr val="bg1"/>
                </a:solidFill>
              </a:rPr>
              <a:t> or in the </a:t>
            </a:r>
            <a:r>
              <a:rPr lang="en-US" sz="2200" dirty="0">
                <a:solidFill>
                  <a:srgbClr val="FFFF00"/>
                </a:solidFill>
              </a:rPr>
              <a:t>ideas </a:t>
            </a:r>
            <a:r>
              <a:rPr lang="en-US" sz="2200" dirty="0">
                <a:solidFill>
                  <a:schemeClr val="bg1"/>
                </a:solidFill>
              </a:rPr>
              <a:t>suggested by them.</a:t>
            </a:r>
            <a:endParaRPr lang="en-CA" sz="2200" dirty="0">
              <a:solidFill>
                <a:schemeClr val="bg1"/>
              </a:solidFill>
            </a:endParaRPr>
          </a:p>
          <a:p>
            <a:pPr marL="0" lvl="0" indent="0">
              <a:buNone/>
            </a:pPr>
            <a:r>
              <a:rPr lang="en-US" dirty="0"/>
              <a:t>		</a:t>
            </a:r>
            <a:endParaRPr lang="en-CA" sz="1600" dirty="0"/>
          </a:p>
          <a:p>
            <a:pPr marL="0" indent="0">
              <a:lnSpc>
                <a:spcPct val="100000"/>
              </a:lnSpc>
              <a:buNone/>
            </a:pPr>
            <a:endParaRPr lang="en-US" sz="3200"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78</a:t>
            </a:fld>
            <a:endParaRPr lang="en-US"/>
          </a:p>
        </p:txBody>
      </p:sp>
    </p:spTree>
    <p:extLst>
      <p:ext uri="{BB962C8B-B14F-4D97-AF65-F5344CB8AC3E}">
        <p14:creationId xmlns:p14="http://schemas.microsoft.com/office/powerpoint/2010/main" val="15428901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40" y="154378"/>
            <a:ext cx="8176160" cy="1396197"/>
          </a:xfrm>
        </p:spPr>
        <p:txBody>
          <a:bodyPr>
            <a:noAutofit/>
          </a:bodyPr>
          <a:lstStyle/>
          <a:p>
            <a:pPr algn="ctr"/>
            <a:r>
              <a:rPr lang="en-US" sz="8000" dirty="0">
                <a:solidFill>
                  <a:srgbClr val="FFFF00"/>
                </a:solidFill>
              </a:rPr>
              <a:t>Pause</a:t>
            </a:r>
          </a:p>
        </p:txBody>
      </p:sp>
      <p:pic>
        <p:nvPicPr>
          <p:cNvPr id="4" name="Content Placeholder 3" descr="Crystal_Project_pause-queue.png"/>
          <p:cNvPicPr>
            <a:picLocks noGrp="1" noChangeAspect="1"/>
          </p:cNvPicPr>
          <p:nvPr>
            <p:ph sz="quarter" idx="10"/>
          </p:nvPr>
        </p:nvPicPr>
        <p:blipFill rotWithShape="1">
          <a:blip r:embed="rId2" cstate="print">
            <a:extLst>
              <a:ext uri="{28A0092B-C50C-407E-A947-70E740481C1C}">
                <a14:useLocalDpi xmlns:a14="http://schemas.microsoft.com/office/drawing/2010/main"/>
              </a:ext>
            </a:extLst>
          </a:blip>
          <a:srcRect l="1729" r="296"/>
          <a:stretch/>
        </p:blipFill>
        <p:spPr>
          <a:xfrm>
            <a:off x="2526713" y="1776619"/>
            <a:ext cx="4090574" cy="4175125"/>
          </a:xfrm>
        </p:spPr>
      </p:pic>
    </p:spTree>
    <p:extLst>
      <p:ext uri="{BB962C8B-B14F-4D97-AF65-F5344CB8AC3E}">
        <p14:creationId xmlns:p14="http://schemas.microsoft.com/office/powerpoint/2010/main" val="2062152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221" y="308492"/>
            <a:ext cx="7446579" cy="1016000"/>
          </a:xfrm>
        </p:spPr>
        <p:txBody>
          <a:bodyPr>
            <a:normAutofit/>
          </a:bodyPr>
          <a:lstStyle/>
          <a:p>
            <a:r>
              <a:rPr lang="en-US" sz="5400" b="1" dirty="0">
                <a:solidFill>
                  <a:srgbClr val="FFFF00"/>
                </a:solidFill>
              </a:rPr>
              <a:t>Presentations </a:t>
            </a:r>
            <a:r>
              <a:rPr lang="en-US" sz="5400" b="1" dirty="0">
                <a:solidFill>
                  <a:srgbClr val="FF0000"/>
                </a:solidFill>
              </a:rPr>
              <a:t>(</a:t>
            </a:r>
            <a:r>
              <a:rPr lang="en-US" sz="5400" b="1" dirty="0">
                <a:solidFill>
                  <a:schemeClr val="bg1"/>
                </a:solidFill>
              </a:rPr>
              <a:t>20%</a:t>
            </a:r>
            <a:r>
              <a:rPr lang="en-US" sz="5400" b="1" dirty="0">
                <a:solidFill>
                  <a:srgbClr val="FF0000"/>
                </a:solidFill>
              </a:rPr>
              <a:t>)</a:t>
            </a:r>
          </a:p>
        </p:txBody>
      </p:sp>
      <p:sp>
        <p:nvSpPr>
          <p:cNvPr id="3" name="Content Placeholder 2"/>
          <p:cNvSpPr>
            <a:spLocks noGrp="1"/>
          </p:cNvSpPr>
          <p:nvPr>
            <p:ph sz="quarter" idx="10"/>
          </p:nvPr>
        </p:nvSpPr>
        <p:spPr>
          <a:xfrm>
            <a:off x="872358" y="1692166"/>
            <a:ext cx="7814442" cy="4234499"/>
          </a:xfrm>
        </p:spPr>
        <p:txBody>
          <a:bodyPr>
            <a:normAutofit/>
          </a:bodyPr>
          <a:lstStyle/>
          <a:p>
            <a:r>
              <a:rPr lang="en-US" sz="4000" dirty="0">
                <a:solidFill>
                  <a:schemeClr val="bg1"/>
                </a:solidFill>
              </a:rPr>
              <a:t>How</a:t>
            </a:r>
            <a:r>
              <a:rPr lang="en-US" sz="4000" dirty="0">
                <a:solidFill>
                  <a:srgbClr val="FF0000"/>
                </a:solidFill>
              </a:rPr>
              <a:t>’</a:t>
            </a:r>
            <a:r>
              <a:rPr lang="en-US" sz="4000" dirty="0">
                <a:solidFill>
                  <a:schemeClr val="bg1"/>
                </a:solidFill>
              </a:rPr>
              <a:t>s it going</a:t>
            </a:r>
            <a:r>
              <a:rPr lang="en-US" sz="4000" dirty="0">
                <a:solidFill>
                  <a:srgbClr val="FF0000"/>
                </a:solidFill>
              </a:rPr>
              <a:t>?</a:t>
            </a:r>
            <a:r>
              <a:rPr lang="en-US" sz="4000" dirty="0">
                <a:solidFill>
                  <a:schemeClr val="bg1"/>
                </a:solidFill>
              </a:rPr>
              <a:t> </a:t>
            </a:r>
          </a:p>
          <a:p>
            <a:r>
              <a:rPr lang="en-US" sz="4000" dirty="0">
                <a:solidFill>
                  <a:schemeClr val="bg1"/>
                </a:solidFill>
              </a:rPr>
              <a:t>Don</a:t>
            </a:r>
            <a:r>
              <a:rPr lang="en-US" sz="4000" dirty="0">
                <a:solidFill>
                  <a:srgbClr val="FF0000"/>
                </a:solidFill>
              </a:rPr>
              <a:t>’</a:t>
            </a:r>
            <a:r>
              <a:rPr lang="en-US" sz="4000" dirty="0">
                <a:solidFill>
                  <a:schemeClr val="bg1"/>
                </a:solidFill>
              </a:rPr>
              <a:t>t let it be a last minute panic</a:t>
            </a:r>
            <a:r>
              <a:rPr lang="en-US" sz="4000" dirty="0">
                <a:solidFill>
                  <a:srgbClr val="FF0000"/>
                </a:solidFill>
              </a:rPr>
              <a:t>.</a:t>
            </a:r>
            <a:r>
              <a:rPr lang="en-US" sz="4000" dirty="0">
                <a:solidFill>
                  <a:schemeClr val="bg1"/>
                </a:solidFill>
              </a:rPr>
              <a:t> </a:t>
            </a:r>
          </a:p>
          <a:p>
            <a:r>
              <a:rPr lang="en-US" sz="4000" dirty="0">
                <a:solidFill>
                  <a:schemeClr val="bg1"/>
                </a:solidFill>
              </a:rPr>
              <a:t>If you have posted a presentation</a:t>
            </a:r>
            <a:r>
              <a:rPr lang="en-US" sz="4000" dirty="0">
                <a:solidFill>
                  <a:srgbClr val="FF0000"/>
                </a:solidFill>
              </a:rPr>
              <a:t>,</a:t>
            </a:r>
            <a:r>
              <a:rPr lang="en-US" sz="4000" dirty="0">
                <a:solidFill>
                  <a:schemeClr val="bg1"/>
                </a:solidFill>
              </a:rPr>
              <a:t> please </a:t>
            </a:r>
            <a:r>
              <a:rPr lang="en-US" sz="4000" dirty="0">
                <a:solidFill>
                  <a:srgbClr val="FFFF00"/>
                </a:solidFill>
              </a:rPr>
              <a:t>drop me an email</a:t>
            </a:r>
            <a:r>
              <a:rPr lang="en-US" sz="4000" dirty="0">
                <a:solidFill>
                  <a:schemeClr val="bg1"/>
                </a:solidFill>
              </a:rPr>
              <a:t> saying that</a:t>
            </a:r>
            <a:r>
              <a:rPr lang="en-US" sz="4000" dirty="0">
                <a:solidFill>
                  <a:srgbClr val="FF0000"/>
                </a:solidFill>
              </a:rPr>
              <a:t>.</a:t>
            </a:r>
          </a:p>
          <a:p>
            <a:pPr marL="0" indent="0">
              <a:buNone/>
            </a:pPr>
            <a:endParaRPr lang="en-US" sz="3600" dirty="0">
              <a:solidFill>
                <a:schemeClr val="bg1"/>
              </a:solidFill>
            </a:endParaRPr>
          </a:p>
        </p:txBody>
      </p:sp>
    </p:spTree>
    <p:extLst>
      <p:ext uri="{BB962C8B-B14F-4D97-AF65-F5344CB8AC3E}">
        <p14:creationId xmlns:p14="http://schemas.microsoft.com/office/powerpoint/2010/main" val="21293521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117600"/>
            <a:ext cx="8229600" cy="4608534"/>
          </a:xfrm>
        </p:spPr>
        <p:txBody>
          <a:bodyPr>
            <a:normAutofit/>
          </a:bodyPr>
          <a:lstStyle/>
          <a:p>
            <a:pPr marL="0" indent="0" algn="ctr">
              <a:buNone/>
            </a:pPr>
            <a:r>
              <a:rPr lang="en-US" sz="8800" dirty="0">
                <a:solidFill>
                  <a:srgbClr val="92D050"/>
                </a:solidFill>
              </a:rPr>
              <a:t>QUESTIONS</a:t>
            </a:r>
            <a:r>
              <a:rPr lang="en-US" sz="8800" dirty="0">
                <a:solidFill>
                  <a:srgbClr val="FF0000"/>
                </a:solidFill>
              </a:rPr>
              <a:t>?</a:t>
            </a:r>
          </a:p>
          <a:p>
            <a:pPr marL="0" indent="0" algn="ctr">
              <a:buNone/>
            </a:pPr>
            <a:r>
              <a:rPr lang="en-US" sz="8800" dirty="0">
                <a:solidFill>
                  <a:srgbClr val="FFFF00"/>
                </a:solidFill>
              </a:rPr>
              <a:t>THOUGHTS</a:t>
            </a:r>
            <a:r>
              <a:rPr lang="en-US" sz="8800" dirty="0">
                <a:solidFill>
                  <a:srgbClr val="FF0000"/>
                </a:solidFill>
              </a:rPr>
              <a:t>?</a:t>
            </a:r>
          </a:p>
          <a:p>
            <a:pPr marL="0" indent="0" algn="ctr">
              <a:buNone/>
            </a:pPr>
            <a:r>
              <a:rPr lang="en-US" sz="8800" dirty="0">
                <a:solidFill>
                  <a:srgbClr val="FFFFFF"/>
                </a:solidFill>
              </a:rPr>
              <a:t> DISCUSSION</a:t>
            </a:r>
            <a:r>
              <a:rPr lang="en-US" sz="8800" dirty="0">
                <a:solidFill>
                  <a:srgbClr val="FF0000"/>
                </a:solidFill>
              </a:rPr>
              <a:t>?</a:t>
            </a:r>
          </a:p>
        </p:txBody>
      </p:sp>
    </p:spTree>
    <p:extLst>
      <p:ext uri="{BB962C8B-B14F-4D97-AF65-F5344CB8AC3E}">
        <p14:creationId xmlns:p14="http://schemas.microsoft.com/office/powerpoint/2010/main" val="38554895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2F0500-AAC8-7F40-A637-CC08EBB4321E}"/>
              </a:ext>
            </a:extLst>
          </p:cNvPr>
          <p:cNvPicPr>
            <a:picLocks noChangeAspect="1"/>
          </p:cNvPicPr>
          <p:nvPr/>
        </p:nvPicPr>
        <p:blipFill>
          <a:blip r:embed="rId2"/>
          <a:stretch>
            <a:fillRect/>
          </a:stretch>
        </p:blipFill>
        <p:spPr>
          <a:xfrm>
            <a:off x="698704" y="322007"/>
            <a:ext cx="7746591" cy="5164394"/>
          </a:xfrm>
          <a:prstGeom prst="rect">
            <a:avLst/>
          </a:prstGeom>
        </p:spPr>
      </p:pic>
      <p:sp>
        <p:nvSpPr>
          <p:cNvPr id="3" name="TextBox 2">
            <a:extLst>
              <a:ext uri="{FF2B5EF4-FFF2-40B4-BE49-F238E27FC236}">
                <a16:creationId xmlns:a16="http://schemas.microsoft.com/office/drawing/2014/main" id="{343ADC27-4938-654B-A2C5-E919D0922113}"/>
              </a:ext>
            </a:extLst>
          </p:cNvPr>
          <p:cNvSpPr txBox="1"/>
          <p:nvPr/>
        </p:nvSpPr>
        <p:spPr>
          <a:xfrm>
            <a:off x="4993574" y="5685982"/>
            <a:ext cx="1980029" cy="369332"/>
          </a:xfrm>
          <a:prstGeom prst="rect">
            <a:avLst/>
          </a:prstGeom>
          <a:noFill/>
        </p:spPr>
        <p:txBody>
          <a:bodyPr wrap="none" rtlCol="0">
            <a:spAutoFit/>
          </a:bodyPr>
          <a:lstStyle/>
          <a:p>
            <a:r>
              <a:rPr lang="en-US" dirty="0">
                <a:solidFill>
                  <a:schemeClr val="bg1"/>
                </a:solidFill>
              </a:rPr>
              <a:t>Brushtail Possum</a:t>
            </a:r>
          </a:p>
        </p:txBody>
      </p:sp>
    </p:spTree>
    <p:extLst>
      <p:ext uri="{BB962C8B-B14F-4D97-AF65-F5344CB8AC3E}">
        <p14:creationId xmlns:p14="http://schemas.microsoft.com/office/powerpoint/2010/main" val="29727731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0006" y="108384"/>
            <a:ext cx="8496794" cy="544759"/>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b="1" dirty="0">
                <a:solidFill>
                  <a:srgbClr val="FFFF00"/>
                </a:solidFill>
              </a:rPr>
              <a:t>	</a:t>
            </a:r>
          </a:p>
        </p:txBody>
      </p:sp>
      <p:sp>
        <p:nvSpPr>
          <p:cNvPr id="2" name="Content Placeholder 1"/>
          <p:cNvSpPr>
            <a:spLocks noGrp="1"/>
          </p:cNvSpPr>
          <p:nvPr>
            <p:ph idx="1"/>
          </p:nvPr>
        </p:nvSpPr>
        <p:spPr>
          <a:xfrm>
            <a:off x="190006" y="748144"/>
            <a:ext cx="8953994" cy="5189517"/>
          </a:xfrm>
        </p:spPr>
        <p:txBody>
          <a:bodyPr>
            <a:normAutofit lnSpcReduction="10000"/>
          </a:bodyPr>
          <a:lstStyle/>
          <a:p>
            <a:pPr marL="0" indent="0">
              <a:lnSpc>
                <a:spcPct val="100000"/>
              </a:lnSpc>
              <a:buNone/>
            </a:pPr>
            <a:r>
              <a:rPr lang="en-US" sz="2500" i="1" dirty="0">
                <a:solidFill>
                  <a:srgbClr val="00B0F0"/>
                </a:solidFill>
              </a:rPr>
              <a:t>S &amp; S Productions Inc. v. Possum Lodges (Messier),</a:t>
            </a:r>
            <a:r>
              <a:rPr lang="en-US" sz="2500" i="1" dirty="0">
                <a:solidFill>
                  <a:schemeClr val="bg1"/>
                </a:solidFill>
              </a:rPr>
              <a:t> </a:t>
            </a:r>
            <a:r>
              <a:rPr lang="en-US" sz="2500" dirty="0">
                <a:solidFill>
                  <a:schemeClr val="bg1"/>
                </a:solidFill>
              </a:rPr>
              <a:t>[2006] TMOB No. 144</a:t>
            </a:r>
          </a:p>
          <a:p>
            <a:pPr marL="0" indent="0">
              <a:lnSpc>
                <a:spcPct val="100000"/>
              </a:lnSpc>
              <a:buNone/>
            </a:pPr>
            <a:r>
              <a:rPr lang="en-CA" sz="2500" dirty="0">
                <a:solidFill>
                  <a:schemeClr val="bg1"/>
                </a:solidFill>
              </a:rPr>
              <a:t>Applicant </a:t>
            </a:r>
            <a:r>
              <a:rPr lang="en-CA" sz="2500" dirty="0">
                <a:solidFill>
                  <a:srgbClr val="FF0000"/>
                </a:solidFill>
              </a:rPr>
              <a:t>– </a:t>
            </a:r>
            <a:r>
              <a:rPr lang="en-CA" sz="2500" dirty="0">
                <a:solidFill>
                  <a:schemeClr val="bg1"/>
                </a:solidFill>
              </a:rPr>
              <a:t>Messier ; </a:t>
            </a:r>
            <a:r>
              <a:rPr lang="en-CA" sz="2500" dirty="0">
                <a:solidFill>
                  <a:srgbClr val="92D050"/>
                </a:solidFill>
              </a:rPr>
              <a:t>Opponent</a:t>
            </a:r>
            <a:r>
              <a:rPr lang="en-CA" sz="2500" dirty="0">
                <a:solidFill>
                  <a:schemeClr val="bg1"/>
                </a:solidFill>
              </a:rPr>
              <a:t> </a:t>
            </a:r>
            <a:r>
              <a:rPr lang="en-CA" sz="2500" dirty="0">
                <a:solidFill>
                  <a:srgbClr val="FF0000"/>
                </a:solidFill>
              </a:rPr>
              <a:t>– </a:t>
            </a:r>
            <a:r>
              <a:rPr lang="en-CA" sz="2500" dirty="0">
                <a:solidFill>
                  <a:schemeClr val="bg1"/>
                </a:solidFill>
              </a:rPr>
              <a:t>S &amp; S Productions, Producers </a:t>
            </a:r>
            <a:r>
              <a:rPr lang="en-CA" sz="2500" i="1" dirty="0">
                <a:solidFill>
                  <a:srgbClr val="FFFF00"/>
                </a:solidFill>
              </a:rPr>
              <a:t>The </a:t>
            </a:r>
            <a:r>
              <a:rPr lang="en-CA" sz="2500" i="1" dirty="0">
                <a:solidFill>
                  <a:srgbClr val="FF0000"/>
                </a:solidFill>
              </a:rPr>
              <a:t>Red</a:t>
            </a:r>
            <a:r>
              <a:rPr lang="en-CA" sz="2500" i="1" dirty="0">
                <a:solidFill>
                  <a:srgbClr val="92D050"/>
                </a:solidFill>
              </a:rPr>
              <a:t> Green </a:t>
            </a:r>
            <a:r>
              <a:rPr lang="en-CA" sz="2500" i="1" dirty="0">
                <a:solidFill>
                  <a:srgbClr val="FFFF00"/>
                </a:solidFill>
              </a:rPr>
              <a:t>Show </a:t>
            </a:r>
            <a:r>
              <a:rPr lang="en-CA" sz="2500" dirty="0">
                <a:solidFill>
                  <a:schemeClr val="bg1"/>
                </a:solidFill>
              </a:rPr>
              <a:t>on television</a:t>
            </a:r>
          </a:p>
          <a:p>
            <a:pPr marL="0" indent="0">
              <a:lnSpc>
                <a:spcPct val="100000"/>
              </a:lnSpc>
              <a:buNone/>
            </a:pPr>
            <a:r>
              <a:rPr lang="en-CA" sz="2500" dirty="0">
                <a:solidFill>
                  <a:schemeClr val="bg1"/>
                </a:solidFill>
              </a:rPr>
              <a:t>Messier filed an </a:t>
            </a:r>
            <a:r>
              <a:rPr lang="en-CA" sz="2500" dirty="0">
                <a:solidFill>
                  <a:srgbClr val="FFFF00"/>
                </a:solidFill>
              </a:rPr>
              <a:t>application to register the Trademark </a:t>
            </a:r>
            <a:r>
              <a:rPr lang="en-CA" sz="2500" i="1" dirty="0">
                <a:solidFill>
                  <a:srgbClr val="FFFF00"/>
                </a:solidFill>
              </a:rPr>
              <a:t>Possum Lodge</a:t>
            </a:r>
            <a:r>
              <a:rPr lang="en-CA" sz="2500" i="1" dirty="0">
                <a:solidFill>
                  <a:schemeClr val="bg1"/>
                </a:solidFill>
              </a:rPr>
              <a:t>s </a:t>
            </a:r>
            <a:r>
              <a:rPr lang="en-CA" sz="2500" dirty="0">
                <a:solidFill>
                  <a:schemeClr val="bg1"/>
                </a:solidFill>
              </a:rPr>
              <a:t>based upon proposed use in association with “sale and rental of recreational lodging, namely, cabins, camps, lodges, campsites and cottages; time-sharing of recreational real estate; … restaurants”</a:t>
            </a:r>
          </a:p>
          <a:p>
            <a:pPr marL="0" indent="0">
              <a:lnSpc>
                <a:spcPct val="100000"/>
              </a:lnSpc>
              <a:buNone/>
            </a:pPr>
            <a:r>
              <a:rPr lang="en-CA" sz="2500" dirty="0">
                <a:solidFill>
                  <a:schemeClr val="bg1"/>
                </a:solidFill>
              </a:rPr>
              <a:t>Application was opposed by </a:t>
            </a:r>
            <a:r>
              <a:rPr lang="en-CA" sz="2500" i="1" dirty="0">
                <a:solidFill>
                  <a:schemeClr val="bg1"/>
                </a:solidFill>
              </a:rPr>
              <a:t>S &amp; S Productions </a:t>
            </a:r>
            <a:r>
              <a:rPr lang="en-CA" sz="2500" dirty="0">
                <a:solidFill>
                  <a:schemeClr val="bg1"/>
                </a:solidFill>
              </a:rPr>
              <a:t>on basis of s. 38(2)(b) that the TM is not registrable because under s. 12(1)(d) it is </a:t>
            </a:r>
            <a:r>
              <a:rPr lang="en-CA" sz="2500" dirty="0">
                <a:solidFill>
                  <a:srgbClr val="FF0000"/>
                </a:solidFill>
                <a:latin typeface="Comic Sans MS" panose="030F0902030302020204" pitchFamily="66" charset="0"/>
              </a:rPr>
              <a:t>confusing</a:t>
            </a:r>
            <a:r>
              <a:rPr lang="en-CA" sz="2500" dirty="0">
                <a:solidFill>
                  <a:schemeClr val="bg1"/>
                </a:solidFill>
              </a:rPr>
              <a:t> with their TM’s </a:t>
            </a:r>
            <a:r>
              <a:rPr lang="en-CA" sz="2500" i="1" dirty="0">
                <a:solidFill>
                  <a:srgbClr val="FFFF00"/>
                </a:solidFill>
              </a:rPr>
              <a:t>Possum Lodge </a:t>
            </a:r>
            <a:r>
              <a:rPr lang="en-CA" sz="2500" dirty="0">
                <a:solidFill>
                  <a:schemeClr val="bg1"/>
                </a:solidFill>
              </a:rPr>
              <a:t>and </a:t>
            </a:r>
            <a:r>
              <a:rPr lang="en-CA" sz="2500" i="1" dirty="0">
                <a:solidFill>
                  <a:srgbClr val="FFFF00"/>
                </a:solidFill>
              </a:rPr>
              <a:t>International Possum Brotherhood</a:t>
            </a:r>
            <a:r>
              <a:rPr lang="en-CA" sz="2500" dirty="0">
                <a:solidFill>
                  <a:schemeClr val="bg1"/>
                </a:solidFill>
              </a:rPr>
              <a:t> and design. </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600857A6-B069-5747-8C2C-4237D03FF20B}" type="slidenum">
              <a:rPr lang="en-US" smtClean="0"/>
              <a:t>82</a:t>
            </a:fld>
            <a:endParaRPr lang="en-US"/>
          </a:p>
        </p:txBody>
      </p:sp>
    </p:spTree>
    <p:extLst>
      <p:ext uri="{BB962C8B-B14F-4D97-AF65-F5344CB8AC3E}">
        <p14:creationId xmlns:p14="http://schemas.microsoft.com/office/powerpoint/2010/main" val="37561002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0259"/>
            <a:ext cx="8229600" cy="889144"/>
          </a:xfrm>
        </p:spPr>
        <p:txBody>
          <a:bodyPr/>
          <a:lstStyle/>
          <a:p>
            <a:pPr algn="ctr"/>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b="1" dirty="0">
                <a:solidFill>
                  <a:srgbClr val="FFFF00"/>
                </a:solidFill>
              </a:rPr>
              <a:t>		</a:t>
            </a:r>
          </a:p>
        </p:txBody>
      </p:sp>
      <p:pic>
        <p:nvPicPr>
          <p:cNvPr id="3" name="Content Placeholder 2" descr="Screen Shot 2015-10-11 at 4.34.15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516" r="1087" b="-255"/>
          <a:stretch/>
        </p:blipFill>
        <p:spPr>
          <a:xfrm>
            <a:off x="2184671" y="1114413"/>
            <a:ext cx="4774657" cy="4629173"/>
          </a:xfrm>
        </p:spPr>
      </p:pic>
      <p:sp>
        <p:nvSpPr>
          <p:cNvPr id="4" name="Slide Number Placeholder 3"/>
          <p:cNvSpPr>
            <a:spLocks noGrp="1"/>
          </p:cNvSpPr>
          <p:nvPr>
            <p:ph type="sldNum" sz="quarter" idx="12"/>
          </p:nvPr>
        </p:nvSpPr>
        <p:spPr/>
        <p:txBody>
          <a:bodyPr/>
          <a:lstStyle/>
          <a:p>
            <a:fld id="{600857A6-B069-5747-8C2C-4237D03FF20B}" type="slidenum">
              <a:rPr lang="en-US" smtClean="0"/>
              <a:t>83</a:t>
            </a:fld>
            <a:endParaRPr lang="en-US"/>
          </a:p>
        </p:txBody>
      </p:sp>
    </p:spTree>
    <p:extLst>
      <p:ext uri="{BB962C8B-B14F-4D97-AF65-F5344CB8AC3E}">
        <p14:creationId xmlns:p14="http://schemas.microsoft.com/office/powerpoint/2010/main" val="28847655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solidFill>
                  <a:srgbClr val="FFFF00"/>
                </a:solidFill>
              </a:rPr>
              <a:t>Trademarks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solidFill>
                <a:srgbClr val="FFFF00"/>
              </a:solidFill>
              <a:latin typeface="Comic Sans MS" panose="030F0902030302020204" pitchFamily="66" charset="0"/>
            </a:endParaRPr>
          </a:p>
        </p:txBody>
      </p:sp>
      <p:pic>
        <p:nvPicPr>
          <p:cNvPr id="3" name="Content Placeholder 2" descr="Screen Shot 2015-10-11 at 4.35.09 PM.png"/>
          <p:cNvPicPr>
            <a:picLocks noGrp="1" noChangeAspect="1"/>
          </p:cNvPicPr>
          <p:nvPr>
            <p:ph idx="1"/>
          </p:nvPr>
        </p:nvPicPr>
        <p:blipFill rotWithShape="1">
          <a:blip r:embed="rId3">
            <a:extLst>
              <a:ext uri="{28A0092B-C50C-407E-A947-70E740481C1C}">
                <a14:useLocalDpi xmlns:a14="http://schemas.microsoft.com/office/drawing/2010/main" val="0"/>
              </a:ext>
            </a:extLst>
          </a:blip>
          <a:srcRect l="162" r="423"/>
          <a:stretch/>
        </p:blipFill>
        <p:spPr>
          <a:xfrm>
            <a:off x="457200" y="1417638"/>
            <a:ext cx="3616036" cy="3313817"/>
          </a:xfrm>
        </p:spPr>
      </p:pic>
      <p:sp>
        <p:nvSpPr>
          <p:cNvPr id="4" name="Slide Number Placeholder 3"/>
          <p:cNvSpPr>
            <a:spLocks noGrp="1"/>
          </p:cNvSpPr>
          <p:nvPr>
            <p:ph type="sldNum" sz="quarter" idx="12"/>
          </p:nvPr>
        </p:nvSpPr>
        <p:spPr/>
        <p:txBody>
          <a:bodyPr/>
          <a:lstStyle/>
          <a:p>
            <a:fld id="{600857A6-B069-5747-8C2C-4237D03FF20B}" type="slidenum">
              <a:rPr lang="en-US" smtClean="0"/>
              <a:t>84</a:t>
            </a:fld>
            <a:endParaRPr lang="en-US"/>
          </a:p>
        </p:txBody>
      </p:sp>
      <p:pic>
        <p:nvPicPr>
          <p:cNvPr id="5" name="Picture 4" descr="Screen Shot 2015-10-11 at 4.34.5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8690" y="1420607"/>
            <a:ext cx="4526863" cy="4393720"/>
          </a:xfrm>
          <a:prstGeom prst="rect">
            <a:avLst/>
          </a:prstGeom>
        </p:spPr>
      </p:pic>
    </p:spTree>
    <p:extLst>
      <p:ext uri="{BB962C8B-B14F-4D97-AF65-F5344CB8AC3E}">
        <p14:creationId xmlns:p14="http://schemas.microsoft.com/office/powerpoint/2010/main" val="27832273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able, food, woman, man&#10;&#10;Description automatically generated">
            <a:extLst>
              <a:ext uri="{FF2B5EF4-FFF2-40B4-BE49-F238E27FC236}">
                <a16:creationId xmlns:a16="http://schemas.microsoft.com/office/drawing/2014/main" id="{FABB3693-DCE6-8949-B7F3-3ACDD9140C87}"/>
              </a:ext>
            </a:extLst>
          </p:cNvPr>
          <p:cNvPicPr>
            <a:picLocks noChangeAspect="1"/>
          </p:cNvPicPr>
          <p:nvPr/>
        </p:nvPicPr>
        <p:blipFill>
          <a:blip r:embed="rId2"/>
          <a:stretch>
            <a:fillRect/>
          </a:stretch>
        </p:blipFill>
        <p:spPr>
          <a:xfrm>
            <a:off x="423710" y="729873"/>
            <a:ext cx="8296580" cy="4550050"/>
          </a:xfrm>
          <a:prstGeom prst="rect">
            <a:avLst/>
          </a:prstGeom>
        </p:spPr>
      </p:pic>
      <p:sp>
        <p:nvSpPr>
          <p:cNvPr id="4" name="TextBox 3">
            <a:extLst>
              <a:ext uri="{FF2B5EF4-FFF2-40B4-BE49-F238E27FC236}">
                <a16:creationId xmlns:a16="http://schemas.microsoft.com/office/drawing/2014/main" id="{8D621F94-C81F-3947-BEFF-E7A8DE285ECB}"/>
              </a:ext>
            </a:extLst>
          </p:cNvPr>
          <p:cNvSpPr txBox="1"/>
          <p:nvPr/>
        </p:nvSpPr>
        <p:spPr>
          <a:xfrm>
            <a:off x="5338916" y="5707626"/>
            <a:ext cx="2569934" cy="369332"/>
          </a:xfrm>
          <a:prstGeom prst="rect">
            <a:avLst/>
          </a:prstGeom>
          <a:noFill/>
        </p:spPr>
        <p:txBody>
          <a:bodyPr wrap="none" rtlCol="0">
            <a:spAutoFit/>
          </a:bodyPr>
          <a:lstStyle/>
          <a:p>
            <a:r>
              <a:rPr lang="en-US" dirty="0">
                <a:solidFill>
                  <a:schemeClr val="bg1"/>
                </a:solidFill>
              </a:rPr>
              <a:t>“The </a:t>
            </a:r>
            <a:r>
              <a:rPr lang="en-US" dirty="0">
                <a:solidFill>
                  <a:srgbClr val="FF0000"/>
                </a:solidFill>
              </a:rPr>
              <a:t>Red</a:t>
            </a:r>
            <a:r>
              <a:rPr lang="en-US" dirty="0">
                <a:solidFill>
                  <a:srgbClr val="FFFF00"/>
                </a:solidFill>
              </a:rPr>
              <a:t> </a:t>
            </a:r>
            <a:r>
              <a:rPr lang="en-US" dirty="0">
                <a:solidFill>
                  <a:srgbClr val="92D050"/>
                </a:solidFill>
              </a:rPr>
              <a:t>Green </a:t>
            </a:r>
            <a:r>
              <a:rPr lang="en-US" dirty="0">
                <a:solidFill>
                  <a:schemeClr val="bg1"/>
                </a:solidFill>
              </a:rPr>
              <a:t>Show</a:t>
            </a:r>
            <a:r>
              <a:rPr lang="en-US" dirty="0">
                <a:solidFill>
                  <a:srgbClr val="FFFF00"/>
                </a:solidFill>
              </a:rPr>
              <a:t>”</a:t>
            </a:r>
          </a:p>
        </p:txBody>
      </p:sp>
    </p:spTree>
    <p:extLst>
      <p:ext uri="{BB962C8B-B14F-4D97-AF65-F5344CB8AC3E}">
        <p14:creationId xmlns:p14="http://schemas.microsoft.com/office/powerpoint/2010/main" val="165188503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5866"/>
            <a:ext cx="8229600" cy="905412"/>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166255" y="1021278"/>
            <a:ext cx="8880209" cy="4952010"/>
          </a:xfrm>
        </p:spPr>
        <p:txBody>
          <a:bodyPr>
            <a:normAutofit fontScale="40000" lnSpcReduction="20000"/>
          </a:bodyPr>
          <a:lstStyle/>
          <a:p>
            <a:pPr marL="0" indent="0">
              <a:lnSpc>
                <a:spcPct val="120000"/>
              </a:lnSpc>
              <a:buNone/>
            </a:pPr>
            <a:r>
              <a:rPr lang="en-CA" sz="5000" b="1" dirty="0">
                <a:solidFill>
                  <a:srgbClr val="FFFF00"/>
                </a:solidFill>
              </a:rPr>
              <a:t>To assess </a:t>
            </a:r>
            <a:r>
              <a:rPr lang="en-CA" sz="5000" b="1" dirty="0">
                <a:solidFill>
                  <a:srgbClr val="FF0000"/>
                </a:solidFill>
                <a:latin typeface="Comic Sans MS" panose="030F0902030302020204" pitchFamily="66" charset="0"/>
              </a:rPr>
              <a:t>confusion</a:t>
            </a:r>
            <a:r>
              <a:rPr lang="en-CA" sz="5000" b="1" dirty="0">
                <a:solidFill>
                  <a:srgbClr val="FFFF00"/>
                </a:solidFill>
              </a:rPr>
              <a:t>, go back to </a:t>
            </a:r>
            <a:r>
              <a:rPr lang="en-CA" sz="5000" b="1" i="1" dirty="0">
                <a:solidFill>
                  <a:srgbClr val="FFFF00"/>
                </a:solidFill>
              </a:rPr>
              <a:t>s. 6(5)</a:t>
            </a:r>
            <a:r>
              <a:rPr lang="en-CA" sz="5000" b="1" i="1" dirty="0">
                <a:solidFill>
                  <a:srgbClr val="FF0000"/>
                </a:solidFill>
              </a:rPr>
              <a:t>…</a:t>
            </a:r>
            <a:r>
              <a:rPr lang="en-CA" sz="5000" b="1" i="1" dirty="0">
                <a:solidFill>
                  <a:srgbClr val="FFFF00"/>
                </a:solidFill>
              </a:rPr>
              <a:t> </a:t>
            </a:r>
          </a:p>
          <a:p>
            <a:pPr>
              <a:lnSpc>
                <a:spcPct val="120000"/>
              </a:lnSpc>
            </a:pPr>
            <a:r>
              <a:rPr lang="en-CA" sz="5000" dirty="0">
                <a:solidFill>
                  <a:schemeClr val="bg1"/>
                </a:solidFill>
              </a:rPr>
              <a:t>Question that needs to be asked is </a:t>
            </a:r>
            <a:r>
              <a:rPr lang="en-CA" sz="5000" i="1" dirty="0">
                <a:solidFill>
                  <a:srgbClr val="FFFF00"/>
                </a:solidFill>
              </a:rPr>
              <a:t>(2)…would </a:t>
            </a:r>
            <a:r>
              <a:rPr lang="en-US" sz="5000" i="1" dirty="0">
                <a:solidFill>
                  <a:srgbClr val="FFFF00"/>
                </a:solidFill>
              </a:rPr>
              <a:t>the use of both trade-marks in the same area…</a:t>
            </a:r>
            <a:r>
              <a:rPr lang="en-US" sz="5000" i="1" dirty="0">
                <a:solidFill>
                  <a:srgbClr val="FF0000"/>
                </a:solidFill>
              </a:rPr>
              <a:t>be likely to lead to the inference</a:t>
            </a:r>
            <a:r>
              <a:rPr lang="en-US" sz="5000" i="1" dirty="0">
                <a:solidFill>
                  <a:srgbClr val="FFFF00"/>
                </a:solidFill>
              </a:rPr>
              <a:t> </a:t>
            </a:r>
            <a:r>
              <a:rPr lang="en-US" sz="5000" i="1" dirty="0">
                <a:solidFill>
                  <a:schemeClr val="bg1"/>
                </a:solidFill>
              </a:rPr>
              <a:t>that the goods or services associated with those trade-marks are</a:t>
            </a:r>
            <a:r>
              <a:rPr lang="en-US" sz="5000" i="1" dirty="0">
                <a:solidFill>
                  <a:srgbClr val="FFFF00"/>
                </a:solidFill>
              </a:rPr>
              <a:t> manufactured, sold, leased, hired or performed by the </a:t>
            </a:r>
            <a:r>
              <a:rPr lang="en-US" sz="5000" i="1" dirty="0">
                <a:solidFill>
                  <a:srgbClr val="FF0000"/>
                </a:solidFill>
              </a:rPr>
              <a:t>same person</a:t>
            </a:r>
            <a:r>
              <a:rPr lang="en-US" sz="5000" i="1" dirty="0">
                <a:solidFill>
                  <a:srgbClr val="FFFF00"/>
                </a:solidFill>
              </a:rPr>
              <a:t>?</a:t>
            </a:r>
            <a:endParaRPr lang="en-CA" sz="5000" i="1" dirty="0">
              <a:solidFill>
                <a:srgbClr val="FFFF00"/>
              </a:solidFill>
            </a:endParaRPr>
          </a:p>
          <a:p>
            <a:pPr>
              <a:lnSpc>
                <a:spcPct val="120000"/>
              </a:lnSpc>
            </a:pPr>
            <a:r>
              <a:rPr lang="en-US" sz="5000" b="1" dirty="0">
                <a:solidFill>
                  <a:srgbClr val="FFFF00"/>
                </a:solidFill>
              </a:rPr>
              <a:t>Application of s. 6(5) factors</a:t>
            </a:r>
            <a:r>
              <a:rPr lang="en-US" sz="5000" b="1" dirty="0">
                <a:solidFill>
                  <a:srgbClr val="FF0000"/>
                </a:solidFill>
              </a:rPr>
              <a:t>: </a:t>
            </a:r>
          </a:p>
          <a:p>
            <a:pPr marL="0" indent="0">
              <a:lnSpc>
                <a:spcPct val="120000"/>
              </a:lnSpc>
              <a:buNone/>
            </a:pPr>
            <a:r>
              <a:rPr lang="en-US" sz="5000" b="1" i="1" dirty="0">
                <a:solidFill>
                  <a:srgbClr val="FF0000"/>
                </a:solidFill>
              </a:rPr>
              <a:t>(a) </a:t>
            </a:r>
            <a:r>
              <a:rPr lang="en-US" sz="5000" b="1" i="1" dirty="0">
                <a:solidFill>
                  <a:srgbClr val="92D050"/>
                </a:solidFill>
              </a:rPr>
              <a:t>the inherent distinctiveness of the trade-marks or trade-names and the extent to which they have become known</a:t>
            </a:r>
            <a:r>
              <a:rPr lang="en-US" sz="5000" b="1" i="1" dirty="0">
                <a:solidFill>
                  <a:schemeClr val="bg1"/>
                </a:solidFill>
              </a:rPr>
              <a:t> </a:t>
            </a:r>
          </a:p>
          <a:p>
            <a:pPr marL="0" indent="0">
              <a:lnSpc>
                <a:spcPct val="120000"/>
              </a:lnSpc>
              <a:buNone/>
            </a:pPr>
            <a:r>
              <a:rPr lang="en-US" sz="5000" b="1" i="1" dirty="0">
                <a:solidFill>
                  <a:srgbClr val="FF0000"/>
                </a:solidFill>
              </a:rPr>
              <a:t>(b) </a:t>
            </a:r>
            <a:r>
              <a:rPr lang="en-US" sz="5000" b="1" i="1" dirty="0">
                <a:solidFill>
                  <a:srgbClr val="92D050"/>
                </a:solidFill>
              </a:rPr>
              <a:t>The extent to which each trade-mark has become known</a:t>
            </a:r>
            <a:endParaRPr lang="en-US" sz="5000" b="1" i="1" dirty="0">
              <a:solidFill>
                <a:schemeClr val="bg1"/>
              </a:solidFill>
            </a:endParaRPr>
          </a:p>
          <a:p>
            <a:pPr marL="0" indent="0">
              <a:lnSpc>
                <a:spcPct val="120000"/>
              </a:lnSpc>
              <a:buNone/>
            </a:pPr>
            <a:r>
              <a:rPr lang="en-US" sz="5000" b="1" i="1" dirty="0">
                <a:solidFill>
                  <a:srgbClr val="FF0000"/>
                </a:solidFill>
              </a:rPr>
              <a:t>(b) </a:t>
            </a:r>
            <a:r>
              <a:rPr lang="en-US" sz="5000" b="1" i="1" dirty="0">
                <a:solidFill>
                  <a:srgbClr val="92D050"/>
                </a:solidFill>
              </a:rPr>
              <a:t>the length of time the trade-marks or trade-names have been in use</a:t>
            </a:r>
            <a:endParaRPr lang="en-US" sz="5000" b="1" i="1" dirty="0">
              <a:solidFill>
                <a:schemeClr val="bg1"/>
              </a:solidFill>
            </a:endParaRPr>
          </a:p>
          <a:p>
            <a:pPr marL="0" indent="0">
              <a:lnSpc>
                <a:spcPct val="120000"/>
              </a:lnSpc>
              <a:buNone/>
            </a:pPr>
            <a:r>
              <a:rPr lang="en-US" sz="5000" b="1" i="1" dirty="0">
                <a:solidFill>
                  <a:srgbClr val="FF0000"/>
                </a:solidFill>
              </a:rPr>
              <a:t>(c) </a:t>
            </a:r>
            <a:r>
              <a:rPr lang="en-US" sz="5000" b="1" i="1" dirty="0">
                <a:solidFill>
                  <a:srgbClr val="92D050"/>
                </a:solidFill>
              </a:rPr>
              <a:t>the nature of the goods, services or business; (d) nature of the trade</a:t>
            </a:r>
            <a:r>
              <a:rPr lang="en-US" sz="5000" b="1" i="1" dirty="0">
                <a:solidFill>
                  <a:srgbClr val="FF0000"/>
                </a:solidFill>
              </a:rPr>
              <a:t>…</a:t>
            </a:r>
          </a:p>
          <a:p>
            <a:pPr marL="0" indent="0">
              <a:lnSpc>
                <a:spcPct val="120000"/>
              </a:lnSpc>
              <a:buNone/>
            </a:pPr>
            <a:r>
              <a:rPr lang="en-US" sz="5000" b="1" i="1" dirty="0">
                <a:solidFill>
                  <a:srgbClr val="FF0000"/>
                </a:solidFill>
              </a:rPr>
              <a:t>(d) </a:t>
            </a:r>
            <a:r>
              <a:rPr lang="en-US" sz="5000" b="1" i="1" dirty="0">
                <a:solidFill>
                  <a:srgbClr val="92D050"/>
                </a:solidFill>
              </a:rPr>
              <a:t>the nature of the trade</a:t>
            </a:r>
          </a:p>
          <a:p>
            <a:pPr marL="0" indent="0">
              <a:lnSpc>
                <a:spcPct val="120000"/>
              </a:lnSpc>
              <a:buNone/>
            </a:pPr>
            <a:r>
              <a:rPr lang="en-US" sz="5000" b="1" i="1" dirty="0">
                <a:solidFill>
                  <a:srgbClr val="FF0000"/>
                </a:solidFill>
              </a:rPr>
              <a:t>(e) </a:t>
            </a:r>
            <a:r>
              <a:rPr lang="en-US" sz="5000" b="1" i="1" dirty="0">
                <a:solidFill>
                  <a:srgbClr val="92D050"/>
                </a:solidFill>
              </a:rPr>
              <a:t>the degree of resemblance between the trade-marks or trade-names in appearance or sound or in the ideas suggested by them</a:t>
            </a:r>
            <a:endParaRPr lang="en-CA" sz="5000" i="1" dirty="0">
              <a:solidFill>
                <a:srgbClr val="92D050"/>
              </a:solidFill>
            </a:endParaRPr>
          </a:p>
          <a:p>
            <a:pPr marL="0" indent="0">
              <a:buNone/>
            </a:pPr>
            <a:endParaRPr lang="en-CA" sz="1400" i="1" dirty="0">
              <a:solidFill>
                <a:srgbClr val="92D050"/>
              </a:solidFill>
            </a:endParaRPr>
          </a:p>
          <a:p>
            <a:pPr marL="0" indent="0">
              <a:buNone/>
            </a:pPr>
            <a:endParaRPr lang="en-CA" sz="1800" i="1" dirty="0">
              <a:solidFill>
                <a:schemeClr val="bg1"/>
              </a:solidFill>
            </a:endParaRPr>
          </a:p>
          <a:p>
            <a:pPr marL="0" indent="0">
              <a:buNone/>
            </a:pPr>
            <a:endParaRPr lang="en-CA" i="1" dirty="0">
              <a:solidFill>
                <a:schemeClr val="bg1"/>
              </a:solidFill>
            </a:endParaRPr>
          </a:p>
          <a:p>
            <a:pPr marL="0" indent="0">
              <a:buNone/>
            </a:pPr>
            <a:endParaRPr lang="en-US" dirty="0"/>
          </a:p>
          <a:p>
            <a:pPr marL="0" indent="0">
              <a:buNone/>
            </a:pPr>
            <a:endParaRPr lang="en-US" dirty="0">
              <a:solidFill>
                <a:schemeClr val="bg1"/>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86</a:t>
            </a:fld>
            <a:endParaRPr lang="en-US"/>
          </a:p>
        </p:txBody>
      </p:sp>
    </p:spTree>
    <p:extLst>
      <p:ext uri="{BB962C8B-B14F-4D97-AF65-F5344CB8AC3E}">
        <p14:creationId xmlns:p14="http://schemas.microsoft.com/office/powerpoint/2010/main" val="24429539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2837"/>
            <a:ext cx="8229600" cy="805273"/>
          </a:xfrm>
        </p:spPr>
        <p:txBody>
          <a:bodyPr/>
          <a:lstStyle/>
          <a:p>
            <a:r>
              <a:rPr lang="en-US" b="1" dirty="0">
                <a:solidFill>
                  <a:srgbClr val="FFFF00"/>
                </a:solidFill>
              </a:rPr>
              <a:t>Trademarks</a:t>
            </a:r>
            <a:r>
              <a:rPr lang="en-US" b="1" dirty="0">
                <a:solidFill>
                  <a:srgbClr val="FF0000"/>
                </a:solidFill>
              </a:rPr>
              <a:t>: </a:t>
            </a:r>
            <a:r>
              <a:rPr lang="en-US" dirty="0">
                <a:solidFill>
                  <a:schemeClr val="bg1"/>
                </a:solidFill>
              </a:rPr>
              <a:t>Application of s. 6</a:t>
            </a:r>
          </a:p>
        </p:txBody>
      </p:sp>
      <p:sp>
        <p:nvSpPr>
          <p:cNvPr id="2" name="Content Placeholder 1"/>
          <p:cNvSpPr>
            <a:spLocks noGrp="1"/>
          </p:cNvSpPr>
          <p:nvPr>
            <p:ph sz="quarter" idx="10"/>
          </p:nvPr>
        </p:nvSpPr>
        <p:spPr>
          <a:xfrm>
            <a:off x="178131" y="918110"/>
            <a:ext cx="8870866" cy="4982818"/>
          </a:xfrm>
        </p:spPr>
        <p:txBody>
          <a:bodyPr>
            <a:normAutofit fontScale="92500"/>
          </a:bodyPr>
          <a:lstStyle/>
          <a:p>
            <a:pPr marL="0" indent="0">
              <a:lnSpc>
                <a:spcPct val="100000"/>
              </a:lnSpc>
              <a:buNone/>
            </a:pPr>
            <a:r>
              <a:rPr lang="en-US" b="1" dirty="0">
                <a:solidFill>
                  <a:srgbClr val="FF0000"/>
                </a:solidFill>
              </a:rPr>
              <a:t>The Applicant failed in their duty to select a name with care to avoid any </a:t>
            </a:r>
            <a:r>
              <a:rPr lang="en-US" b="1" dirty="0">
                <a:solidFill>
                  <a:srgbClr val="FF0000"/>
                </a:solidFill>
                <a:latin typeface="Comic Sans MS" panose="030F0902030302020204" pitchFamily="66" charset="0"/>
              </a:rPr>
              <a:t>confusion</a:t>
            </a:r>
            <a:r>
              <a:rPr lang="en-US" b="1" dirty="0">
                <a:solidFill>
                  <a:srgbClr val="FF0000"/>
                </a:solidFill>
              </a:rPr>
              <a:t>. </a:t>
            </a:r>
            <a:r>
              <a:rPr lang="en-US" b="1" dirty="0">
                <a:solidFill>
                  <a:srgbClr val="FFFF00"/>
                </a:solidFill>
              </a:rPr>
              <a:t>Does the decision make sense</a:t>
            </a:r>
            <a:r>
              <a:rPr lang="en-US" b="1" dirty="0">
                <a:solidFill>
                  <a:srgbClr val="FF0000"/>
                </a:solidFill>
              </a:rPr>
              <a:t>? </a:t>
            </a:r>
            <a:endParaRPr lang="en-CA" b="1" dirty="0">
              <a:solidFill>
                <a:srgbClr val="FF0000"/>
              </a:solidFill>
            </a:endParaRPr>
          </a:p>
          <a:p>
            <a:pPr>
              <a:lnSpc>
                <a:spcPct val="100000"/>
              </a:lnSpc>
            </a:pPr>
            <a:r>
              <a:rPr lang="en-US" dirty="0">
                <a:solidFill>
                  <a:schemeClr val="bg1"/>
                </a:solidFill>
              </a:rPr>
              <a:t>Note the language … “</a:t>
            </a:r>
            <a:r>
              <a:rPr lang="en-US" dirty="0">
                <a:solidFill>
                  <a:srgbClr val="FF0000"/>
                </a:solidFill>
              </a:rPr>
              <a:t>assume there was some connection </a:t>
            </a:r>
            <a:r>
              <a:rPr lang="en-US" dirty="0">
                <a:solidFill>
                  <a:schemeClr val="bg1"/>
                </a:solidFill>
              </a:rPr>
              <a:t>between the Applicant’s [goods and services]” and those of the Opponent. </a:t>
            </a:r>
            <a:endParaRPr lang="en-CA" dirty="0">
              <a:solidFill>
                <a:schemeClr val="bg1"/>
              </a:solidFill>
            </a:endParaRPr>
          </a:p>
          <a:p>
            <a:pPr>
              <a:lnSpc>
                <a:spcPct val="100000"/>
              </a:lnSpc>
            </a:pPr>
            <a:r>
              <a:rPr lang="en-US" dirty="0">
                <a:solidFill>
                  <a:schemeClr val="bg1"/>
                </a:solidFill>
              </a:rPr>
              <a:t>Compare this with the language of s. 6(2) … </a:t>
            </a:r>
            <a:endParaRPr lang="en-CA" dirty="0">
              <a:solidFill>
                <a:schemeClr val="bg1"/>
              </a:solidFill>
            </a:endParaRPr>
          </a:p>
          <a:p>
            <a:pPr lvl="0">
              <a:lnSpc>
                <a:spcPct val="100000"/>
              </a:lnSpc>
            </a:pPr>
            <a:r>
              <a:rPr lang="en-US" i="1" dirty="0">
                <a:solidFill>
                  <a:srgbClr val="FFFF00"/>
                </a:solidFill>
              </a:rPr>
              <a:t>The use of a trade-mark </a:t>
            </a:r>
            <a:r>
              <a:rPr lang="en-US" i="1" dirty="0">
                <a:solidFill>
                  <a:srgbClr val="FF0000"/>
                </a:solidFill>
              </a:rPr>
              <a:t>causes</a:t>
            </a:r>
            <a:r>
              <a:rPr lang="en-US" i="1" dirty="0">
                <a:solidFill>
                  <a:srgbClr val="FF0000"/>
                </a:solidFill>
                <a:latin typeface="Comic Sans MS" panose="030F0902030302020204" pitchFamily="66" charset="0"/>
              </a:rPr>
              <a:t> confusion </a:t>
            </a:r>
            <a:r>
              <a:rPr lang="en-US" i="1" dirty="0">
                <a:solidFill>
                  <a:srgbClr val="FFFF00"/>
                </a:solidFill>
              </a:rPr>
              <a:t>with another trade-mark </a:t>
            </a:r>
            <a:r>
              <a:rPr lang="en-US" i="1" dirty="0">
                <a:solidFill>
                  <a:schemeClr val="bg1"/>
                </a:solidFill>
              </a:rPr>
              <a:t>if the use of both trade-marks in the same area would be </a:t>
            </a:r>
            <a:r>
              <a:rPr lang="en-US" i="1" dirty="0">
                <a:solidFill>
                  <a:srgbClr val="FFFF00"/>
                </a:solidFill>
              </a:rPr>
              <a:t>likely to lead to the inference that the goods or services associated with those trade-marks are manufactured, sold, leased, hired or performed by the same person</a:t>
            </a:r>
            <a:r>
              <a:rPr lang="en-US" i="1" dirty="0">
                <a:solidFill>
                  <a:schemeClr val="bg1"/>
                </a:solidFill>
              </a:rPr>
              <a:t>, whether or not the goods or services are of the same general class.</a:t>
            </a:r>
          </a:p>
          <a:p>
            <a:pPr lvl="0">
              <a:lnSpc>
                <a:spcPct val="100000"/>
              </a:lnSpc>
            </a:pPr>
            <a:r>
              <a:rPr lang="en-US" i="1" dirty="0">
                <a:solidFill>
                  <a:srgbClr val="FFFF00"/>
                </a:solidFill>
                <a:latin typeface="Herculanum" panose="02000505000000020004" pitchFamily="2" charset="77"/>
              </a:rPr>
              <a:t>Fundamental tension</a:t>
            </a:r>
            <a:endParaRPr lang="en-CA" i="1" dirty="0">
              <a:solidFill>
                <a:srgbClr val="FFFF00"/>
              </a:solidFill>
              <a:latin typeface="Herculanum" panose="02000505000000020004" pitchFamily="2" charset="77"/>
            </a:endParaRPr>
          </a:p>
          <a:p>
            <a:pPr>
              <a:lnSpc>
                <a:spcPct val="100000"/>
              </a:lnSpc>
            </a:pPr>
            <a:r>
              <a:rPr lang="en-US" dirty="0">
                <a:solidFill>
                  <a:schemeClr val="bg1"/>
                </a:solidFill>
              </a:rPr>
              <a:t>How much protection TM owners should receive, and how much protection owners of well-known or famous TMs should receive</a:t>
            </a:r>
            <a:r>
              <a:rPr lang="en-US" dirty="0">
                <a:solidFill>
                  <a:srgbClr val="FF0000"/>
                </a:solidFill>
              </a:rPr>
              <a:t>?</a:t>
            </a:r>
            <a:endParaRPr lang="en-CA" dirty="0">
              <a:solidFill>
                <a:srgbClr val="FF0000"/>
              </a:solidFill>
            </a:endParaRPr>
          </a:p>
          <a:p>
            <a:pPr marL="0" indent="0">
              <a:buNone/>
            </a:pPr>
            <a:endParaRPr lang="en-US" dirty="0">
              <a:solidFill>
                <a:schemeClr val="bg1"/>
              </a:solidFill>
            </a:endParaRPr>
          </a:p>
        </p:txBody>
      </p:sp>
      <p:sp>
        <p:nvSpPr>
          <p:cNvPr id="4" name="Slide Number Placeholder 3"/>
          <p:cNvSpPr>
            <a:spLocks noGrp="1"/>
          </p:cNvSpPr>
          <p:nvPr>
            <p:ph type="sldNum" sz="quarter" idx="4294967295"/>
          </p:nvPr>
        </p:nvSpPr>
        <p:spPr/>
        <p:txBody>
          <a:bodyPr/>
          <a:lstStyle/>
          <a:p>
            <a:fld id="{600857A6-B069-5747-8C2C-4237D03FF20B}" type="slidenum">
              <a:rPr lang="en-US" smtClean="0"/>
              <a:t>87</a:t>
            </a:fld>
            <a:endParaRPr lang="en-US"/>
          </a:p>
        </p:txBody>
      </p:sp>
    </p:spTree>
    <p:extLst>
      <p:ext uri="{BB962C8B-B14F-4D97-AF65-F5344CB8AC3E}">
        <p14:creationId xmlns:p14="http://schemas.microsoft.com/office/powerpoint/2010/main" val="197653183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6878"/>
            <a:ext cx="8229600" cy="807522"/>
          </a:xfrm>
        </p:spPr>
        <p:txBody>
          <a:bodyPr>
            <a:normAutofit fontScale="90000"/>
          </a:bodyPr>
          <a:lstStyle/>
          <a:p>
            <a:r>
              <a:rPr lang="en-US" b="1" dirty="0">
                <a:solidFill>
                  <a:srgbClr val="FFFF00"/>
                </a:solidFill>
              </a:rPr>
              <a:t>Trademarks</a:t>
            </a:r>
            <a:r>
              <a:rPr lang="en-US" b="1" dirty="0">
                <a:solidFill>
                  <a:srgbClr val="FF0000"/>
                </a:solidFill>
              </a:rPr>
              <a:t>:</a:t>
            </a:r>
            <a:r>
              <a:rPr lang="en-US" b="1" dirty="0">
                <a:solidFill>
                  <a:srgbClr val="FFFF00"/>
                </a:solidFill>
              </a:rPr>
              <a:t> </a:t>
            </a:r>
            <a:r>
              <a:rPr lang="en-US" dirty="0">
                <a:solidFill>
                  <a:schemeClr val="bg1"/>
                </a:solidFill>
                <a:latin typeface="Comic Sans MS" panose="030F0902030302020204" pitchFamily="66" charset="0"/>
              </a:rPr>
              <a:t>Confusion</a:t>
            </a:r>
            <a:r>
              <a:rPr lang="en-US" b="1" dirty="0"/>
              <a:t>	</a:t>
            </a:r>
          </a:p>
        </p:txBody>
      </p:sp>
      <p:sp>
        <p:nvSpPr>
          <p:cNvPr id="2" name="Content Placeholder 1"/>
          <p:cNvSpPr>
            <a:spLocks noGrp="1"/>
          </p:cNvSpPr>
          <p:nvPr>
            <p:ph idx="1"/>
          </p:nvPr>
        </p:nvSpPr>
        <p:spPr>
          <a:xfrm>
            <a:off x="457200" y="1033153"/>
            <a:ext cx="8591796" cy="4716390"/>
          </a:xfrm>
        </p:spPr>
        <p:txBody>
          <a:bodyPr>
            <a:normAutofit/>
          </a:bodyPr>
          <a:lstStyle/>
          <a:p>
            <a:pPr marL="0" indent="0">
              <a:buNone/>
            </a:pPr>
            <a:r>
              <a:rPr lang="en-US" sz="3000" i="1" dirty="0">
                <a:solidFill>
                  <a:srgbClr val="00B0F0"/>
                </a:solidFill>
              </a:rPr>
              <a:t>Mattel v. 3894207 Canada Inc., </a:t>
            </a:r>
            <a:r>
              <a:rPr lang="en-US" sz="3000" dirty="0">
                <a:solidFill>
                  <a:schemeClr val="bg1"/>
                </a:solidFill>
              </a:rPr>
              <a:t>2006 SCC 22</a:t>
            </a:r>
            <a:r>
              <a:rPr lang="en-CA" sz="3000" dirty="0">
                <a:solidFill>
                  <a:schemeClr val="bg1"/>
                </a:solidFill>
              </a:rPr>
              <a:t> </a:t>
            </a:r>
            <a:endParaRPr lang="en-CA" sz="3000" dirty="0"/>
          </a:p>
          <a:p>
            <a:r>
              <a:rPr lang="en-CA" sz="3000" dirty="0">
                <a:solidFill>
                  <a:schemeClr val="bg1"/>
                </a:solidFill>
              </a:rPr>
              <a:t>The Numbered Company wanted to register TMs in connection with its small </a:t>
            </a:r>
            <a:r>
              <a:rPr lang="en-CA" sz="3000" dirty="0">
                <a:solidFill>
                  <a:srgbClr val="FFFF00"/>
                </a:solidFill>
              </a:rPr>
              <a:t>chain of Montreal suburban </a:t>
            </a:r>
            <a:r>
              <a:rPr lang="en-CA" sz="3000" dirty="0">
                <a:solidFill>
                  <a:srgbClr val="FF0000"/>
                </a:solidFill>
              </a:rPr>
              <a:t>Barbie’s</a:t>
            </a:r>
            <a:r>
              <a:rPr lang="en-CA" sz="3000" dirty="0">
                <a:solidFill>
                  <a:srgbClr val="FFFF00"/>
                </a:solidFill>
              </a:rPr>
              <a:t> restaurants</a:t>
            </a:r>
            <a:r>
              <a:rPr lang="en-CA" sz="3000" dirty="0">
                <a:solidFill>
                  <a:schemeClr val="bg1"/>
                </a:solidFill>
              </a:rPr>
              <a:t>. </a:t>
            </a:r>
          </a:p>
          <a:p>
            <a:r>
              <a:rPr lang="en-CA" sz="3000" dirty="0">
                <a:solidFill>
                  <a:srgbClr val="FFFF00"/>
                </a:solidFill>
              </a:rPr>
              <a:t>Mattel opposed </a:t>
            </a:r>
            <a:r>
              <a:rPr lang="en-CA" sz="3000" dirty="0">
                <a:solidFill>
                  <a:schemeClr val="bg1"/>
                </a:solidFill>
              </a:rPr>
              <a:t>the application on the basis that use of the name would create </a:t>
            </a:r>
            <a:r>
              <a:rPr lang="en-CA" sz="3000" dirty="0">
                <a:solidFill>
                  <a:srgbClr val="FF0000"/>
                </a:solidFill>
                <a:latin typeface="Comic Sans MS" panose="030F0902030302020204" pitchFamily="66" charset="0"/>
              </a:rPr>
              <a:t>confusion</a:t>
            </a:r>
            <a:r>
              <a:rPr lang="en-CA" sz="3000" dirty="0">
                <a:solidFill>
                  <a:schemeClr val="bg1"/>
                </a:solidFill>
              </a:rPr>
              <a:t> with respect to its Mark BARBIE</a:t>
            </a:r>
            <a:r>
              <a:rPr lang="en-CA" sz="3200" dirty="0">
                <a:solidFill>
                  <a:schemeClr val="bg1"/>
                </a:solidFill>
              </a:rPr>
              <a:t>.</a:t>
            </a:r>
          </a:p>
          <a:p>
            <a:r>
              <a:rPr lang="en-CA" sz="3200" dirty="0">
                <a:solidFill>
                  <a:srgbClr val="FFFF00"/>
                </a:solidFill>
              </a:rPr>
              <a:t>Mattel lost in SCC</a:t>
            </a:r>
          </a:p>
          <a:p>
            <a:pPr marL="457200" lvl="1" indent="0">
              <a:buNone/>
            </a:pPr>
            <a:r>
              <a:rPr lang="en-CA" dirty="0">
                <a:solidFill>
                  <a:schemeClr val="bg1"/>
                </a:solidFill>
              </a:rPr>
              <a:t> </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88</a:t>
            </a:fld>
            <a:endParaRPr lang="en-US"/>
          </a:p>
        </p:txBody>
      </p:sp>
      <p:pic>
        <p:nvPicPr>
          <p:cNvPr id="5" name="Picture 4">
            <a:extLst>
              <a:ext uri="{FF2B5EF4-FFF2-40B4-BE49-F238E27FC236}">
                <a16:creationId xmlns:a16="http://schemas.microsoft.com/office/drawing/2014/main" id="{821E5B04-E987-8B47-8B5F-994070AEF2EF}"/>
              </a:ext>
            </a:extLst>
          </p:cNvPr>
          <p:cNvPicPr>
            <a:picLocks noChangeAspect="1"/>
          </p:cNvPicPr>
          <p:nvPr/>
        </p:nvPicPr>
        <p:blipFill>
          <a:blip r:embed="rId3"/>
          <a:stretch>
            <a:fillRect/>
          </a:stretch>
        </p:blipFill>
        <p:spPr>
          <a:xfrm>
            <a:off x="4412636" y="4049485"/>
            <a:ext cx="4137598" cy="2048111"/>
          </a:xfrm>
          <a:prstGeom prst="rect">
            <a:avLst/>
          </a:prstGeom>
        </p:spPr>
      </p:pic>
    </p:spTree>
    <p:extLst>
      <p:ext uri="{BB962C8B-B14F-4D97-AF65-F5344CB8AC3E}">
        <p14:creationId xmlns:p14="http://schemas.microsoft.com/office/powerpoint/2010/main" val="6871002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many, white, photo, covered&#10;&#10;Description automatically generated">
            <a:extLst>
              <a:ext uri="{FF2B5EF4-FFF2-40B4-BE49-F238E27FC236}">
                <a16:creationId xmlns:a16="http://schemas.microsoft.com/office/drawing/2014/main" id="{FD18B60B-C9C2-0344-B84D-1D638E3DDC9F}"/>
              </a:ext>
            </a:extLst>
          </p:cNvPr>
          <p:cNvPicPr>
            <a:picLocks noChangeAspect="1"/>
          </p:cNvPicPr>
          <p:nvPr/>
        </p:nvPicPr>
        <p:blipFill>
          <a:blip r:embed="rId2"/>
          <a:stretch>
            <a:fillRect/>
          </a:stretch>
        </p:blipFill>
        <p:spPr>
          <a:xfrm>
            <a:off x="214993" y="372588"/>
            <a:ext cx="4533900" cy="5257800"/>
          </a:xfrm>
          <a:prstGeom prst="rect">
            <a:avLst/>
          </a:prstGeom>
        </p:spPr>
      </p:pic>
      <p:pic>
        <p:nvPicPr>
          <p:cNvPr id="5" name="Picture 4" descr="A person posing for a picture&#10;&#10;Description automatically generated">
            <a:extLst>
              <a:ext uri="{FF2B5EF4-FFF2-40B4-BE49-F238E27FC236}">
                <a16:creationId xmlns:a16="http://schemas.microsoft.com/office/drawing/2014/main" id="{6EDAB85B-3B61-DE4F-8F2C-8B1ED986BC4B}"/>
              </a:ext>
            </a:extLst>
          </p:cNvPr>
          <p:cNvPicPr>
            <a:picLocks noChangeAspect="1"/>
          </p:cNvPicPr>
          <p:nvPr/>
        </p:nvPicPr>
        <p:blipFill>
          <a:blip r:embed="rId3"/>
          <a:stretch>
            <a:fillRect/>
          </a:stretch>
        </p:blipFill>
        <p:spPr>
          <a:xfrm>
            <a:off x="5264645" y="1263898"/>
            <a:ext cx="3664362" cy="3664362"/>
          </a:xfrm>
          <a:prstGeom prst="rect">
            <a:avLst/>
          </a:prstGeom>
        </p:spPr>
      </p:pic>
    </p:spTree>
    <p:extLst>
      <p:ext uri="{BB962C8B-B14F-4D97-AF65-F5344CB8AC3E}">
        <p14:creationId xmlns:p14="http://schemas.microsoft.com/office/powerpoint/2010/main" val="833675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DDE06-8F47-5D40-A2C2-33D01A6B67D9}"/>
              </a:ext>
            </a:extLst>
          </p:cNvPr>
          <p:cNvSpPr>
            <a:spLocks noGrp="1"/>
          </p:cNvSpPr>
          <p:nvPr>
            <p:ph type="title"/>
          </p:nvPr>
        </p:nvSpPr>
        <p:spPr/>
        <p:txBody>
          <a:bodyPr/>
          <a:lstStyle/>
          <a:p>
            <a:r>
              <a:rPr lang="en-US" b="1" dirty="0">
                <a:solidFill>
                  <a:srgbClr val="FFFF00"/>
                </a:solidFill>
              </a:rPr>
              <a:t>Presentations</a:t>
            </a:r>
            <a:r>
              <a:rPr lang="en-US" b="1" dirty="0">
                <a:solidFill>
                  <a:srgbClr val="FF0000"/>
                </a:solidFill>
              </a:rPr>
              <a:t> </a:t>
            </a:r>
            <a:r>
              <a:rPr lang="en-US" dirty="0">
                <a:solidFill>
                  <a:srgbClr val="FF0000"/>
                </a:solidFill>
              </a:rPr>
              <a:t>(</a:t>
            </a:r>
            <a:r>
              <a:rPr lang="en-US" dirty="0">
                <a:solidFill>
                  <a:schemeClr val="bg1"/>
                </a:solidFill>
              </a:rPr>
              <a:t>from Syllabus</a:t>
            </a:r>
            <a:r>
              <a:rPr lang="en-US" dirty="0">
                <a:solidFill>
                  <a:srgbClr val="FF0000"/>
                </a:solidFill>
              </a:rPr>
              <a:t>)</a:t>
            </a:r>
          </a:p>
        </p:txBody>
      </p:sp>
      <p:sp>
        <p:nvSpPr>
          <p:cNvPr id="3" name="Content Placeholder 2">
            <a:extLst>
              <a:ext uri="{FF2B5EF4-FFF2-40B4-BE49-F238E27FC236}">
                <a16:creationId xmlns:a16="http://schemas.microsoft.com/office/drawing/2014/main" id="{60E55E28-ACDA-8E44-B1F0-7D433AF6B92B}"/>
              </a:ext>
            </a:extLst>
          </p:cNvPr>
          <p:cNvSpPr>
            <a:spLocks noGrp="1"/>
          </p:cNvSpPr>
          <p:nvPr>
            <p:ph sz="quarter" idx="10"/>
          </p:nvPr>
        </p:nvSpPr>
        <p:spPr/>
        <p:txBody>
          <a:bodyPr/>
          <a:lstStyle/>
          <a:p>
            <a:pPr marL="0" indent="0">
              <a:lnSpc>
                <a:spcPct val="100000"/>
              </a:lnSpc>
              <a:buNone/>
            </a:pPr>
            <a:r>
              <a:rPr lang="en-CA" sz="3600" b="1" i="1" dirty="0">
                <a:solidFill>
                  <a:srgbClr val="FFFF00"/>
                </a:solidFill>
              </a:rPr>
              <a:t>“</a:t>
            </a:r>
            <a:r>
              <a:rPr lang="en-CA" sz="3600" b="1" i="1" dirty="0">
                <a:solidFill>
                  <a:srgbClr val="00B0F0"/>
                </a:solidFill>
              </a:rPr>
              <a:t>Paper</a:t>
            </a:r>
            <a:r>
              <a:rPr lang="en-CA" sz="3600" b="1" i="1" dirty="0">
                <a:solidFill>
                  <a:srgbClr val="FF0000"/>
                </a:solidFill>
              </a:rPr>
              <a:t>/</a:t>
            </a:r>
            <a:r>
              <a:rPr lang="en-CA" sz="3600" b="1" i="1" dirty="0">
                <a:solidFill>
                  <a:srgbClr val="00B0F0"/>
                </a:solidFill>
              </a:rPr>
              <a:t>Presentation</a:t>
            </a:r>
            <a:r>
              <a:rPr lang="en-CA" sz="3600" b="1" i="1" dirty="0">
                <a:solidFill>
                  <a:srgbClr val="FF0000"/>
                </a:solidFill>
              </a:rPr>
              <a:t>/</a:t>
            </a:r>
            <a:r>
              <a:rPr lang="en-CA" sz="3600" b="1" i="1" dirty="0">
                <a:solidFill>
                  <a:srgbClr val="00B0F0"/>
                </a:solidFill>
              </a:rPr>
              <a:t>Post</a:t>
            </a:r>
            <a:r>
              <a:rPr lang="en-CA" sz="3600" b="1" i="1" dirty="0">
                <a:solidFill>
                  <a:schemeClr val="bg1"/>
                </a:solidFill>
              </a:rPr>
              <a:t> </a:t>
            </a:r>
            <a:r>
              <a:rPr lang="en-CA" sz="3600" b="1" i="1" dirty="0">
                <a:solidFill>
                  <a:srgbClr val="FF0000"/>
                </a:solidFill>
              </a:rPr>
              <a:t>=</a:t>
            </a:r>
            <a:r>
              <a:rPr lang="en-CA" sz="3600" b="1" i="1" dirty="0">
                <a:solidFill>
                  <a:schemeClr val="bg1"/>
                </a:solidFill>
              </a:rPr>
              <a:t> 20</a:t>
            </a:r>
            <a:r>
              <a:rPr lang="en-CA" sz="3600" b="1" i="1" dirty="0">
                <a:solidFill>
                  <a:srgbClr val="FF0000"/>
                </a:solidFill>
              </a:rPr>
              <a:t>%</a:t>
            </a:r>
            <a:r>
              <a:rPr lang="en-CA" sz="3600" b="1" i="1" dirty="0">
                <a:solidFill>
                  <a:schemeClr val="bg1"/>
                </a:solidFill>
              </a:rPr>
              <a:t> of grade</a:t>
            </a:r>
            <a:endParaRPr lang="en-CA" sz="3600" i="1" dirty="0">
              <a:solidFill>
                <a:schemeClr val="bg1"/>
              </a:solidFill>
            </a:endParaRPr>
          </a:p>
          <a:p>
            <a:pPr marL="0" indent="0">
              <a:lnSpc>
                <a:spcPct val="100000"/>
              </a:lnSpc>
              <a:buNone/>
            </a:pPr>
            <a:r>
              <a:rPr lang="en-CA" sz="3600" i="1" dirty="0">
                <a:solidFill>
                  <a:schemeClr val="bg1"/>
                </a:solidFill>
              </a:rPr>
              <a:t>This will be </a:t>
            </a:r>
            <a:r>
              <a:rPr lang="en-CA" sz="3600" i="1" dirty="0">
                <a:solidFill>
                  <a:srgbClr val="FFFF00"/>
                </a:solidFill>
              </a:rPr>
              <a:t>500</a:t>
            </a:r>
            <a:r>
              <a:rPr lang="en-CA" sz="3600" i="1" dirty="0">
                <a:solidFill>
                  <a:srgbClr val="FF0000"/>
                </a:solidFill>
              </a:rPr>
              <a:t>-</a:t>
            </a:r>
            <a:r>
              <a:rPr lang="en-CA" sz="3600" i="1" dirty="0">
                <a:solidFill>
                  <a:srgbClr val="FFFF00"/>
                </a:solidFill>
              </a:rPr>
              <a:t>1000</a:t>
            </a:r>
            <a:r>
              <a:rPr lang="en-CA" sz="3600" i="1" dirty="0">
                <a:solidFill>
                  <a:schemeClr val="bg1"/>
                </a:solidFill>
              </a:rPr>
              <a:t> word </a:t>
            </a:r>
            <a:r>
              <a:rPr lang="en-CA" sz="3600" i="1" dirty="0">
                <a:solidFill>
                  <a:srgbClr val="FFFF00"/>
                </a:solidFill>
              </a:rPr>
              <a:t>(</a:t>
            </a:r>
            <a:r>
              <a:rPr lang="en-CA" sz="3600" i="1" dirty="0">
                <a:solidFill>
                  <a:schemeClr val="bg1"/>
                </a:solidFill>
              </a:rPr>
              <a:t>or equivalent</a:t>
            </a:r>
            <a:r>
              <a:rPr lang="en-CA" sz="3600" i="1" dirty="0">
                <a:solidFill>
                  <a:srgbClr val="FFFF00"/>
                </a:solidFill>
              </a:rPr>
              <a:t>)</a:t>
            </a:r>
            <a:r>
              <a:rPr lang="en-CA" sz="3600" i="1" dirty="0">
                <a:solidFill>
                  <a:schemeClr val="bg1"/>
                </a:solidFill>
              </a:rPr>
              <a:t> per person original piece of work that illuminates some aspect of Intellectual Property Law</a:t>
            </a:r>
            <a:r>
              <a:rPr lang="en-CA" sz="3600" i="1" dirty="0">
                <a:solidFill>
                  <a:srgbClr val="FF0000"/>
                </a:solidFill>
              </a:rPr>
              <a:t>.</a:t>
            </a:r>
            <a:r>
              <a:rPr lang="en-CA" sz="3600" i="1" dirty="0">
                <a:solidFill>
                  <a:schemeClr val="bg1"/>
                </a:solidFill>
              </a:rPr>
              <a:t> It can be </a:t>
            </a:r>
            <a:r>
              <a:rPr lang="en-CA" sz="3600" i="1" dirty="0">
                <a:solidFill>
                  <a:srgbClr val="FFFF00"/>
                </a:solidFill>
              </a:rPr>
              <a:t>in any form</a:t>
            </a:r>
            <a:r>
              <a:rPr lang="en-CA" sz="3600" i="1" dirty="0">
                <a:solidFill>
                  <a:srgbClr val="FF0000"/>
                </a:solidFill>
              </a:rPr>
              <a:t>,</a:t>
            </a:r>
            <a:r>
              <a:rPr lang="en-CA" sz="3600" i="1" dirty="0">
                <a:solidFill>
                  <a:schemeClr val="bg1"/>
                </a:solidFill>
              </a:rPr>
              <a:t> posted to the course website or not</a:t>
            </a:r>
            <a:r>
              <a:rPr lang="en-CA" sz="3600" i="1" dirty="0">
                <a:solidFill>
                  <a:srgbClr val="FF0000"/>
                </a:solidFill>
              </a:rPr>
              <a:t>,</a:t>
            </a:r>
            <a:r>
              <a:rPr lang="en-CA" sz="3600" i="1" dirty="0">
                <a:solidFill>
                  <a:schemeClr val="bg1"/>
                </a:solidFill>
              </a:rPr>
              <a:t> and can be approached individually or as a group.</a:t>
            </a:r>
            <a:r>
              <a:rPr lang="en-CA" sz="3600" i="1" dirty="0">
                <a:solidFill>
                  <a:srgbClr val="FFFF00"/>
                </a:solidFill>
              </a:rPr>
              <a:t>”</a:t>
            </a:r>
          </a:p>
          <a:p>
            <a:endParaRPr lang="en-US" dirty="0"/>
          </a:p>
        </p:txBody>
      </p:sp>
    </p:spTree>
    <p:extLst>
      <p:ext uri="{BB962C8B-B14F-4D97-AF65-F5344CB8AC3E}">
        <p14:creationId xmlns:p14="http://schemas.microsoft.com/office/powerpoint/2010/main" val="122519184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Screen Shot 2015-10-11 at 5.59.06 PM.png"/>
          <p:cNvPicPr>
            <a:picLocks noGrp="1" noChangeAspect="1"/>
          </p:cNvPicPr>
          <p:nvPr>
            <p:ph idx="1"/>
          </p:nvPr>
        </p:nvPicPr>
        <p:blipFill>
          <a:blip r:embed="rId3">
            <a:extLst>
              <a:ext uri="{28A0092B-C50C-407E-A947-70E740481C1C}">
                <a14:useLocalDpi xmlns:a14="http://schemas.microsoft.com/office/drawing/2010/main" val="0"/>
              </a:ext>
            </a:extLst>
          </a:blip>
          <a:srcRect l="-5005" r="-5005"/>
          <a:stretch>
            <a:fillRect/>
          </a:stretch>
        </p:blipFill>
        <p:spPr>
          <a:xfrm>
            <a:off x="216276" y="712842"/>
            <a:ext cx="5149533" cy="2832045"/>
          </a:xfrm>
        </p:spPr>
      </p:pic>
      <p:sp>
        <p:nvSpPr>
          <p:cNvPr id="4" name="Slide Number Placeholder 3"/>
          <p:cNvSpPr>
            <a:spLocks noGrp="1"/>
          </p:cNvSpPr>
          <p:nvPr>
            <p:ph type="sldNum" sz="quarter" idx="12"/>
          </p:nvPr>
        </p:nvSpPr>
        <p:spPr/>
        <p:txBody>
          <a:bodyPr/>
          <a:lstStyle/>
          <a:p>
            <a:fld id="{600857A6-B069-5747-8C2C-4237D03FF20B}" type="slidenum">
              <a:rPr lang="en-US" smtClean="0"/>
              <a:t>90</a:t>
            </a:fld>
            <a:endParaRPr lang="en-US"/>
          </a:p>
        </p:txBody>
      </p:sp>
      <p:pic>
        <p:nvPicPr>
          <p:cNvPr id="7" name="Picture 4" descr="BARBIE'S &amp; DESIG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48" y="3655917"/>
            <a:ext cx="2276475" cy="1895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descr="A person in a suit and tie&#10;&#10;Description automatically generated">
            <a:extLst>
              <a:ext uri="{FF2B5EF4-FFF2-40B4-BE49-F238E27FC236}">
                <a16:creationId xmlns:a16="http://schemas.microsoft.com/office/drawing/2014/main" id="{74E757BA-9BF2-354D-85AE-A718879CE4B1}"/>
              </a:ext>
            </a:extLst>
          </p:cNvPr>
          <p:cNvPicPr>
            <a:picLocks noChangeAspect="1"/>
          </p:cNvPicPr>
          <p:nvPr/>
        </p:nvPicPr>
        <p:blipFill>
          <a:blip r:embed="rId5"/>
          <a:stretch>
            <a:fillRect/>
          </a:stretch>
        </p:blipFill>
        <p:spPr>
          <a:xfrm>
            <a:off x="5676405" y="721748"/>
            <a:ext cx="2996623" cy="5430428"/>
          </a:xfrm>
          <a:prstGeom prst="rect">
            <a:avLst/>
          </a:prstGeom>
        </p:spPr>
      </p:pic>
    </p:spTree>
    <p:extLst>
      <p:ext uri="{BB962C8B-B14F-4D97-AF65-F5344CB8AC3E}">
        <p14:creationId xmlns:p14="http://schemas.microsoft.com/office/powerpoint/2010/main" val="34866228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76022"/>
            <a:ext cx="8229600" cy="787146"/>
          </a:xfrm>
        </p:spPr>
        <p:txBody>
          <a:bodyPr>
            <a:normAutofit fontScale="90000"/>
          </a:bodyPr>
          <a:lstStyle/>
          <a:p>
            <a:pPr algn="ctr"/>
            <a:r>
              <a:rPr lang="en-US" b="1" dirty="0">
                <a:solidFill>
                  <a:srgbClr val="FFFF00"/>
                </a:solidFill>
              </a:rPr>
              <a:t>Trademarks</a:t>
            </a:r>
            <a:r>
              <a:rPr lang="en-US" b="1" dirty="0">
                <a:solidFill>
                  <a:srgbClr val="FF0000"/>
                </a:solidFill>
              </a:rPr>
              <a:t>:</a:t>
            </a:r>
            <a:r>
              <a:rPr lang="en-US" b="1" dirty="0"/>
              <a:t> </a:t>
            </a:r>
            <a:r>
              <a:rPr lang="en-US" dirty="0">
                <a:solidFill>
                  <a:schemeClr val="bg1"/>
                </a:solidFill>
              </a:rPr>
              <a:t>Confusion </a:t>
            </a:r>
            <a:r>
              <a:rPr lang="en-US" b="1" dirty="0">
                <a:solidFill>
                  <a:srgbClr val="FFFF00"/>
                </a:solidFill>
              </a:rPr>
              <a:t>	</a:t>
            </a:r>
          </a:p>
        </p:txBody>
      </p:sp>
      <p:sp>
        <p:nvSpPr>
          <p:cNvPr id="2" name="Content Placeholder 1"/>
          <p:cNvSpPr>
            <a:spLocks noGrp="1"/>
          </p:cNvSpPr>
          <p:nvPr>
            <p:ph idx="1"/>
          </p:nvPr>
        </p:nvSpPr>
        <p:spPr>
          <a:xfrm>
            <a:off x="457200" y="1341120"/>
            <a:ext cx="8229600" cy="4408423"/>
          </a:xfrm>
        </p:spPr>
        <p:txBody>
          <a:bodyPr>
            <a:normAutofit/>
          </a:bodyPr>
          <a:lstStyle/>
          <a:p>
            <a:pPr marL="0" indent="0" algn="ctr">
              <a:buNone/>
            </a:pPr>
            <a:r>
              <a:rPr lang="en-US" sz="3200" i="1" dirty="0">
                <a:solidFill>
                  <a:srgbClr val="00B0F0"/>
                </a:solidFill>
              </a:rPr>
              <a:t>Mattel v. 3894207 Canada Inc., </a:t>
            </a:r>
            <a:r>
              <a:rPr lang="en-US" sz="3200" dirty="0">
                <a:solidFill>
                  <a:schemeClr val="bg1"/>
                </a:solidFill>
              </a:rPr>
              <a:t>2006 SCC 22</a:t>
            </a:r>
            <a:r>
              <a:rPr lang="en-CA" sz="3200" dirty="0">
                <a:solidFill>
                  <a:schemeClr val="bg1"/>
                </a:solidFill>
              </a:rPr>
              <a:t> </a:t>
            </a:r>
          </a:p>
        </p:txBody>
      </p:sp>
      <p:sp>
        <p:nvSpPr>
          <p:cNvPr id="4" name="Slide Number Placeholder 3"/>
          <p:cNvSpPr>
            <a:spLocks noGrp="1"/>
          </p:cNvSpPr>
          <p:nvPr>
            <p:ph type="sldNum" sz="quarter" idx="12"/>
          </p:nvPr>
        </p:nvSpPr>
        <p:spPr/>
        <p:txBody>
          <a:bodyPr/>
          <a:lstStyle/>
          <a:p>
            <a:fld id="{600857A6-B069-5747-8C2C-4237D03FF20B}" type="slidenum">
              <a:rPr lang="en-US" smtClean="0"/>
              <a:t>91</a:t>
            </a:fld>
            <a:endParaRPr lang="en-US"/>
          </a:p>
        </p:txBody>
      </p:sp>
      <p:pic>
        <p:nvPicPr>
          <p:cNvPr id="5" name="Picture 4" descr="BARBIE'S RESTAURANT &amp; DESIG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575" y="2349500"/>
            <a:ext cx="2741613" cy="3455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Recorded Sound" descr="Recorded Sound">
            <a:hlinkClick r:id="" action="ppaction://media"/>
            <a:extLst>
              <a:ext uri="{FF2B5EF4-FFF2-40B4-BE49-F238E27FC236}">
                <a16:creationId xmlns:a16="http://schemas.microsoft.com/office/drawing/2014/main" id="{DA027469-1DA6-F240-8069-781282CC2A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extLst>
      <p:ext uri="{BB962C8B-B14F-4D97-AF65-F5344CB8AC3E}">
        <p14:creationId xmlns:p14="http://schemas.microsoft.com/office/powerpoint/2010/main" val="98781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5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0857A6-B069-5747-8C2C-4237D03FF20B}" type="slidenum">
              <a:rPr lang="en-US" smtClean="0"/>
              <a:t>92</a:t>
            </a:fld>
            <a:endParaRPr lang="en-US"/>
          </a:p>
        </p:txBody>
      </p:sp>
      <p:pic>
        <p:nvPicPr>
          <p:cNvPr id="7" name="Picture 6" descr="A person wearing a costume&#10;&#10;Description automatically generated">
            <a:extLst>
              <a:ext uri="{FF2B5EF4-FFF2-40B4-BE49-F238E27FC236}">
                <a16:creationId xmlns:a16="http://schemas.microsoft.com/office/drawing/2014/main" id="{90D37251-F069-6B40-834A-6921968A5A83}"/>
              </a:ext>
            </a:extLst>
          </p:cNvPr>
          <p:cNvPicPr>
            <a:picLocks noChangeAspect="1"/>
          </p:cNvPicPr>
          <p:nvPr/>
        </p:nvPicPr>
        <p:blipFill>
          <a:blip r:embed="rId3"/>
          <a:stretch>
            <a:fillRect/>
          </a:stretch>
        </p:blipFill>
        <p:spPr>
          <a:xfrm>
            <a:off x="2876550" y="494929"/>
            <a:ext cx="3390900" cy="5080000"/>
          </a:xfrm>
          <a:prstGeom prst="rect">
            <a:avLst/>
          </a:prstGeom>
        </p:spPr>
      </p:pic>
    </p:spTree>
    <p:extLst>
      <p:ext uri="{BB962C8B-B14F-4D97-AF65-F5344CB8AC3E}">
        <p14:creationId xmlns:p14="http://schemas.microsoft.com/office/powerpoint/2010/main" val="21638741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03950"/>
            <a:ext cx="8229600" cy="65195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95072" y="938784"/>
            <a:ext cx="8839200" cy="4974336"/>
          </a:xfrm>
        </p:spPr>
        <p:txBody>
          <a:bodyPr>
            <a:normAutofit fontScale="92500"/>
          </a:bodyPr>
          <a:lstStyle/>
          <a:p>
            <a:pPr marL="0" indent="0">
              <a:lnSpc>
                <a:spcPct val="110000"/>
              </a:lnSpc>
              <a:buNone/>
            </a:pPr>
            <a:r>
              <a:rPr lang="en-US" sz="2800" i="1" dirty="0">
                <a:solidFill>
                  <a:srgbClr val="00B0F0"/>
                </a:solidFill>
              </a:rPr>
              <a:t>Mattel v. 3894207 Canada Inc., </a:t>
            </a:r>
            <a:r>
              <a:rPr lang="en-US" sz="2800" dirty="0">
                <a:solidFill>
                  <a:schemeClr val="bg1"/>
                </a:solidFill>
              </a:rPr>
              <a:t>2006 SCC 22</a:t>
            </a:r>
          </a:p>
          <a:p>
            <a:pPr marL="0" indent="0">
              <a:lnSpc>
                <a:spcPct val="110000"/>
              </a:lnSpc>
              <a:buNone/>
            </a:pPr>
            <a:r>
              <a:rPr lang="en-CA" sz="2800" dirty="0">
                <a:solidFill>
                  <a:schemeClr val="bg1"/>
                </a:solidFill>
              </a:rPr>
              <a:t>Binnie J.:</a:t>
            </a:r>
          </a:p>
          <a:p>
            <a:pPr lvl="1">
              <a:lnSpc>
                <a:spcPct val="110000"/>
              </a:lnSpc>
            </a:pPr>
            <a:r>
              <a:rPr lang="en-CA" sz="2800" dirty="0">
                <a:solidFill>
                  <a:schemeClr val="bg1"/>
                </a:solidFill>
              </a:rPr>
              <a:t>Some </a:t>
            </a:r>
            <a:r>
              <a:rPr lang="en-CA" sz="2800" dirty="0">
                <a:solidFill>
                  <a:srgbClr val="FFFF00"/>
                </a:solidFill>
              </a:rPr>
              <a:t>TMs are so well-known that use in connection with any wares or services would generate </a:t>
            </a:r>
            <a:r>
              <a:rPr lang="en-CA" sz="2800" dirty="0">
                <a:solidFill>
                  <a:srgbClr val="FF0000"/>
                </a:solidFill>
                <a:latin typeface="Comic Sans MS" panose="030F0902030302020204" pitchFamily="66" charset="0"/>
              </a:rPr>
              <a:t>confusion</a:t>
            </a:r>
            <a:r>
              <a:rPr lang="en-CA" sz="2800" dirty="0">
                <a:solidFill>
                  <a:schemeClr val="bg1"/>
                </a:solidFill>
              </a:rPr>
              <a:t>.</a:t>
            </a:r>
          </a:p>
          <a:p>
            <a:pPr lvl="1">
              <a:lnSpc>
                <a:spcPct val="110000"/>
              </a:lnSpc>
            </a:pPr>
            <a:r>
              <a:rPr lang="en-CA" sz="2800" dirty="0">
                <a:solidFill>
                  <a:schemeClr val="bg1"/>
                </a:solidFill>
              </a:rPr>
              <a:t>In those circumstances, </a:t>
            </a:r>
            <a:r>
              <a:rPr lang="en-CA" sz="2800" dirty="0">
                <a:solidFill>
                  <a:srgbClr val="FFFF00"/>
                </a:solidFill>
              </a:rPr>
              <a:t>no need to establish a connection between the goods and/or services for a finding of </a:t>
            </a:r>
            <a:r>
              <a:rPr lang="en-CA" sz="2800" dirty="0">
                <a:solidFill>
                  <a:srgbClr val="FF0000"/>
                </a:solidFill>
                <a:latin typeface="Comic Sans MS" panose="030F0902030302020204" pitchFamily="66" charset="0"/>
              </a:rPr>
              <a:t>confusion</a:t>
            </a:r>
            <a:r>
              <a:rPr lang="en-CA" sz="2800" dirty="0">
                <a:solidFill>
                  <a:schemeClr val="bg1"/>
                </a:solidFill>
              </a:rPr>
              <a:t> to be made out (cf. </a:t>
            </a:r>
            <a:r>
              <a:rPr lang="en-CA" sz="2800" dirty="0">
                <a:solidFill>
                  <a:schemeClr val="accent2">
                    <a:lumMod val="60000"/>
                    <a:lumOff val="40000"/>
                  </a:schemeClr>
                </a:solidFill>
              </a:rPr>
              <a:t>Pink Panther </a:t>
            </a:r>
            <a:r>
              <a:rPr lang="en-CA" sz="2800" dirty="0">
                <a:solidFill>
                  <a:schemeClr val="bg1"/>
                </a:solidFill>
              </a:rPr>
              <a:t>case)</a:t>
            </a:r>
          </a:p>
          <a:p>
            <a:pPr>
              <a:lnSpc>
                <a:spcPct val="110000"/>
              </a:lnSpc>
            </a:pPr>
            <a:r>
              <a:rPr lang="en-US" sz="2800" dirty="0">
                <a:solidFill>
                  <a:srgbClr val="FFFF00"/>
                </a:solidFill>
              </a:rPr>
              <a:t>Who is the test person </a:t>
            </a:r>
            <a:r>
              <a:rPr lang="en-US" sz="2800" dirty="0">
                <a:solidFill>
                  <a:schemeClr val="bg1"/>
                </a:solidFill>
              </a:rPr>
              <a:t>for the purpose of the </a:t>
            </a:r>
            <a:r>
              <a:rPr lang="en-US" sz="2800" dirty="0">
                <a:solidFill>
                  <a:srgbClr val="FF0000"/>
                </a:solidFill>
                <a:latin typeface="Comic Sans MS" panose="030F0902030302020204" pitchFamily="66" charset="0"/>
              </a:rPr>
              <a:t>confusion </a:t>
            </a:r>
            <a:r>
              <a:rPr lang="en-US" sz="2800" dirty="0">
                <a:solidFill>
                  <a:schemeClr val="bg1"/>
                </a:solidFill>
              </a:rPr>
              <a:t>analysis?</a:t>
            </a:r>
          </a:p>
          <a:p>
            <a:pPr>
              <a:lnSpc>
                <a:spcPct val="110000"/>
              </a:lnSpc>
            </a:pPr>
            <a:r>
              <a:rPr lang="en-US" sz="2800" dirty="0">
                <a:solidFill>
                  <a:schemeClr val="bg1"/>
                </a:solidFill>
              </a:rPr>
              <a:t>How were the </a:t>
            </a:r>
            <a:r>
              <a:rPr lang="en-US" sz="2800" dirty="0">
                <a:solidFill>
                  <a:srgbClr val="FFFF00"/>
                </a:solidFill>
              </a:rPr>
              <a:t>s. 6(5) factors </a:t>
            </a:r>
            <a:r>
              <a:rPr lang="en-US" sz="2800" dirty="0">
                <a:solidFill>
                  <a:schemeClr val="bg1"/>
                </a:solidFill>
              </a:rPr>
              <a:t>applied?</a:t>
            </a:r>
          </a:p>
          <a:p>
            <a:pPr>
              <a:lnSpc>
                <a:spcPct val="100000"/>
              </a:lnSpc>
            </a:pPr>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93</a:t>
            </a:fld>
            <a:endParaRPr lang="en-US"/>
          </a:p>
        </p:txBody>
      </p:sp>
    </p:spTree>
    <p:extLst>
      <p:ext uri="{BB962C8B-B14F-4D97-AF65-F5344CB8AC3E}">
        <p14:creationId xmlns:p14="http://schemas.microsoft.com/office/powerpoint/2010/main" val="38772309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8334"/>
            <a:ext cx="8229600" cy="83381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243840" y="962152"/>
            <a:ext cx="8802624" cy="4938775"/>
          </a:xfrm>
        </p:spPr>
        <p:txBody>
          <a:bodyPr>
            <a:normAutofit fontScale="92500"/>
          </a:bodyPr>
          <a:lstStyle/>
          <a:p>
            <a:pPr marL="0" indent="0">
              <a:lnSpc>
                <a:spcPct val="100000"/>
              </a:lnSpc>
              <a:buNone/>
            </a:pPr>
            <a:r>
              <a:rPr lang="en-US" sz="2400" i="1" dirty="0">
                <a:solidFill>
                  <a:srgbClr val="00B0F0"/>
                </a:solidFill>
              </a:rPr>
              <a:t>Mattel v. 3894207 Canada Inc., </a:t>
            </a:r>
            <a:r>
              <a:rPr lang="en-US" sz="2400" dirty="0">
                <a:solidFill>
                  <a:schemeClr val="bg1"/>
                </a:solidFill>
              </a:rPr>
              <a:t>2006 SCC 22</a:t>
            </a:r>
          </a:p>
          <a:p>
            <a:pPr>
              <a:lnSpc>
                <a:spcPct val="100000"/>
              </a:lnSpc>
            </a:pPr>
            <a:r>
              <a:rPr lang="en-CA" sz="2400" b="1" dirty="0">
                <a:solidFill>
                  <a:srgbClr val="FFFF00"/>
                </a:solidFill>
              </a:rPr>
              <a:t>In Supreme Court of Canada</a:t>
            </a:r>
            <a:r>
              <a:rPr lang="en-CA" sz="2400" b="1" dirty="0">
                <a:solidFill>
                  <a:srgbClr val="FF0000"/>
                </a:solidFill>
              </a:rPr>
              <a:t>…</a:t>
            </a:r>
            <a:r>
              <a:rPr lang="en-CA" sz="2400" b="1" dirty="0">
                <a:solidFill>
                  <a:srgbClr val="FFFF00"/>
                </a:solidFill>
              </a:rPr>
              <a:t>Binnie J. did find that some trade-marks are so well known that use in connection with any wares or services would generate confusion. Other brands are product specific.</a:t>
            </a:r>
            <a:endParaRPr lang="en-CA" sz="2400" dirty="0">
              <a:solidFill>
                <a:srgbClr val="FFFF00"/>
              </a:solidFill>
            </a:endParaRPr>
          </a:p>
          <a:p>
            <a:pPr lvl="0">
              <a:lnSpc>
                <a:spcPct val="100000"/>
              </a:lnSpc>
            </a:pPr>
            <a:r>
              <a:rPr lang="en-CA" sz="2400" dirty="0">
                <a:solidFill>
                  <a:srgbClr val="FFFF00"/>
                </a:solidFill>
              </a:rPr>
              <a:t>Example given of a brand that may not be product specific</a:t>
            </a:r>
            <a:r>
              <a:rPr lang="en-CA" sz="2400" dirty="0">
                <a:solidFill>
                  <a:srgbClr val="FF0000"/>
                </a:solidFill>
              </a:rPr>
              <a:t>?</a:t>
            </a:r>
            <a:r>
              <a:rPr lang="en-CA" sz="2400" dirty="0">
                <a:solidFill>
                  <a:schemeClr val="bg1"/>
                </a:solidFill>
              </a:rPr>
              <a:t> Virgin – used in connection with such a wide variety of wares and services that it knows virtually no bounds.</a:t>
            </a:r>
          </a:p>
          <a:p>
            <a:pPr lvl="0">
              <a:lnSpc>
                <a:spcPct val="100000"/>
              </a:lnSpc>
            </a:pPr>
            <a:r>
              <a:rPr lang="en-CA" sz="2400" dirty="0">
                <a:solidFill>
                  <a:srgbClr val="FFFF00"/>
                </a:solidFill>
              </a:rPr>
              <a:t>Example given of a brand that may be product specific</a:t>
            </a:r>
            <a:r>
              <a:rPr lang="en-CA" sz="2400" dirty="0">
                <a:solidFill>
                  <a:srgbClr val="FF0000"/>
                </a:solidFill>
              </a:rPr>
              <a:t>? </a:t>
            </a:r>
            <a:r>
              <a:rPr lang="en-CA" sz="2400" dirty="0">
                <a:solidFill>
                  <a:schemeClr val="bg1"/>
                </a:solidFill>
              </a:rPr>
              <a:t>Apple = well-known TMs associated separately with computers, record label, automobile glass.</a:t>
            </a:r>
          </a:p>
          <a:p>
            <a:pPr>
              <a:lnSpc>
                <a:spcPct val="100000"/>
              </a:lnSpc>
            </a:pPr>
            <a:r>
              <a:rPr lang="en-CA" sz="2400" dirty="0">
                <a:solidFill>
                  <a:schemeClr val="bg1"/>
                </a:solidFill>
              </a:rPr>
              <a:t>In discussing the </a:t>
            </a:r>
            <a:r>
              <a:rPr lang="en-CA" sz="2400" dirty="0">
                <a:solidFill>
                  <a:srgbClr val="FF0000"/>
                </a:solidFill>
              </a:rPr>
              <a:t>role to be played by fame </a:t>
            </a:r>
            <a:r>
              <a:rPr lang="en-CA" sz="2400" dirty="0">
                <a:solidFill>
                  <a:schemeClr val="bg1"/>
                </a:solidFill>
              </a:rPr>
              <a:t>in </a:t>
            </a:r>
            <a:r>
              <a:rPr lang="en-CA" sz="2400" dirty="0">
                <a:solidFill>
                  <a:srgbClr val="FF0000"/>
                </a:solidFill>
                <a:latin typeface="Comic Sans MS" panose="030F0902030302020204" pitchFamily="66" charset="0"/>
              </a:rPr>
              <a:t>confusion</a:t>
            </a:r>
            <a:r>
              <a:rPr lang="en-CA" sz="2400" dirty="0">
                <a:solidFill>
                  <a:srgbClr val="FFFF00"/>
                </a:solidFill>
              </a:rPr>
              <a:t> cases</a:t>
            </a:r>
            <a:r>
              <a:rPr lang="en-CA" sz="2400" dirty="0">
                <a:solidFill>
                  <a:schemeClr val="bg1"/>
                </a:solidFill>
              </a:rPr>
              <a:t>, the SCC had to address another case; the </a:t>
            </a:r>
            <a:r>
              <a:rPr lang="en-CA" sz="2400" dirty="0">
                <a:solidFill>
                  <a:schemeClr val="accent2">
                    <a:lumMod val="60000"/>
                    <a:lumOff val="40000"/>
                  </a:schemeClr>
                </a:solidFill>
              </a:rPr>
              <a:t>Pink Panther </a:t>
            </a:r>
            <a:r>
              <a:rPr lang="en-CA" sz="2400" dirty="0">
                <a:solidFill>
                  <a:schemeClr val="bg1"/>
                </a:solidFill>
              </a:rPr>
              <a:t>case of the Ont. CA.</a:t>
            </a:r>
          </a:p>
          <a:p>
            <a:endParaRPr lang="en-CA" dirty="0">
              <a:solidFill>
                <a:schemeClr val="bg1"/>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94</a:t>
            </a:fld>
            <a:endParaRPr lang="en-US"/>
          </a:p>
        </p:txBody>
      </p:sp>
    </p:spTree>
    <p:extLst>
      <p:ext uri="{BB962C8B-B14F-4D97-AF65-F5344CB8AC3E}">
        <p14:creationId xmlns:p14="http://schemas.microsoft.com/office/powerpoint/2010/main" val="393755924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14AD79-3F5A-6D4B-A851-749E17BED9F3}"/>
              </a:ext>
            </a:extLst>
          </p:cNvPr>
          <p:cNvPicPr>
            <a:picLocks noChangeAspect="1"/>
          </p:cNvPicPr>
          <p:nvPr/>
        </p:nvPicPr>
        <p:blipFill>
          <a:blip r:embed="rId2"/>
          <a:stretch>
            <a:fillRect/>
          </a:stretch>
        </p:blipFill>
        <p:spPr>
          <a:xfrm>
            <a:off x="2846832" y="640228"/>
            <a:ext cx="3450336" cy="5091758"/>
          </a:xfrm>
          <a:prstGeom prst="rect">
            <a:avLst/>
          </a:prstGeom>
        </p:spPr>
      </p:pic>
    </p:spTree>
    <p:extLst>
      <p:ext uri="{BB962C8B-B14F-4D97-AF65-F5344CB8AC3E}">
        <p14:creationId xmlns:p14="http://schemas.microsoft.com/office/powerpoint/2010/main" val="13899889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8334"/>
            <a:ext cx="8229600" cy="833819"/>
          </a:xfrm>
        </p:spPr>
        <p:txBody>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b="1" dirty="0"/>
              <a:t>	</a:t>
            </a:r>
          </a:p>
        </p:txBody>
      </p:sp>
      <p:sp>
        <p:nvSpPr>
          <p:cNvPr id="2" name="Content Placeholder 1"/>
          <p:cNvSpPr>
            <a:spLocks noGrp="1"/>
          </p:cNvSpPr>
          <p:nvPr>
            <p:ph idx="1"/>
          </p:nvPr>
        </p:nvSpPr>
        <p:spPr>
          <a:xfrm>
            <a:off x="182880" y="962152"/>
            <a:ext cx="8839200" cy="5011927"/>
          </a:xfrm>
        </p:spPr>
        <p:txBody>
          <a:bodyPr>
            <a:normAutofit/>
          </a:bodyPr>
          <a:lstStyle/>
          <a:p>
            <a:pPr>
              <a:lnSpc>
                <a:spcPct val="100000"/>
              </a:lnSpc>
            </a:pPr>
            <a:r>
              <a:rPr lang="en-CA" sz="2500" b="1" dirty="0">
                <a:solidFill>
                  <a:srgbClr val="FFFF00"/>
                </a:solidFill>
              </a:rPr>
              <a:t>In that case </a:t>
            </a:r>
            <a:r>
              <a:rPr lang="en-CA" sz="2500" i="1" dirty="0">
                <a:solidFill>
                  <a:schemeClr val="accent2">
                    <a:lumMod val="40000"/>
                    <a:lumOff val="60000"/>
                  </a:schemeClr>
                </a:solidFill>
              </a:rPr>
              <a:t>Pink Panther Beauty Corp</a:t>
            </a:r>
            <a:r>
              <a:rPr lang="en-CA" sz="2500" dirty="0">
                <a:solidFill>
                  <a:schemeClr val="accent2">
                    <a:lumMod val="40000"/>
                    <a:lumOff val="60000"/>
                  </a:schemeClr>
                </a:solidFill>
              </a:rPr>
              <a:t>. </a:t>
            </a:r>
            <a:r>
              <a:rPr lang="en-CA" sz="2500" dirty="0">
                <a:solidFill>
                  <a:schemeClr val="bg1"/>
                </a:solidFill>
              </a:rPr>
              <a:t>wanted to register the </a:t>
            </a:r>
            <a:r>
              <a:rPr lang="en-CA" sz="2500" dirty="0">
                <a:solidFill>
                  <a:schemeClr val="accent2">
                    <a:lumMod val="40000"/>
                    <a:lumOff val="60000"/>
                  </a:schemeClr>
                </a:solidFill>
              </a:rPr>
              <a:t>TM Pink Panther</a:t>
            </a:r>
            <a:r>
              <a:rPr lang="en-CA" sz="2500" dirty="0">
                <a:solidFill>
                  <a:schemeClr val="bg1"/>
                </a:solidFill>
              </a:rPr>
              <a:t> in association with </a:t>
            </a:r>
            <a:r>
              <a:rPr lang="en-CA" sz="2500" dirty="0">
                <a:solidFill>
                  <a:srgbClr val="FFFF00"/>
                </a:solidFill>
              </a:rPr>
              <a:t>beauty products</a:t>
            </a:r>
            <a:r>
              <a:rPr lang="en-CA" sz="2500" dirty="0">
                <a:solidFill>
                  <a:schemeClr val="bg1"/>
                </a:solidFill>
              </a:rPr>
              <a:t>. </a:t>
            </a:r>
            <a:r>
              <a:rPr lang="en-CA" sz="2500" i="1" dirty="0">
                <a:solidFill>
                  <a:srgbClr val="FFFF00"/>
                </a:solidFill>
              </a:rPr>
              <a:t>United Artists Corp</a:t>
            </a:r>
            <a:r>
              <a:rPr lang="en-CA" sz="2500" dirty="0">
                <a:solidFill>
                  <a:schemeClr val="bg1"/>
                </a:solidFill>
              </a:rPr>
              <a:t>., owner of the famous </a:t>
            </a:r>
            <a:r>
              <a:rPr lang="en-CA" sz="2500" dirty="0">
                <a:solidFill>
                  <a:schemeClr val="accent2">
                    <a:lumMod val="40000"/>
                    <a:lumOff val="60000"/>
                  </a:schemeClr>
                </a:solidFill>
              </a:rPr>
              <a:t>Pink Panther </a:t>
            </a:r>
            <a:r>
              <a:rPr lang="en-CA" sz="2500" dirty="0">
                <a:solidFill>
                  <a:schemeClr val="bg1"/>
                </a:solidFill>
              </a:rPr>
              <a:t>mark registered in association with the entertainment business </a:t>
            </a:r>
            <a:r>
              <a:rPr lang="en-CA" sz="2500" dirty="0">
                <a:solidFill>
                  <a:srgbClr val="FFFF00"/>
                </a:solidFill>
              </a:rPr>
              <a:t>objected</a:t>
            </a:r>
            <a:r>
              <a:rPr lang="en-CA" sz="2500" dirty="0">
                <a:solidFill>
                  <a:schemeClr val="bg1"/>
                </a:solidFill>
              </a:rPr>
              <a:t>, </a:t>
            </a:r>
            <a:r>
              <a:rPr lang="en-CA" sz="2500" dirty="0">
                <a:solidFill>
                  <a:srgbClr val="FFFF00"/>
                </a:solidFill>
              </a:rPr>
              <a:t>arguing</a:t>
            </a:r>
            <a:r>
              <a:rPr lang="en-CA" sz="2500" dirty="0">
                <a:solidFill>
                  <a:schemeClr val="bg1"/>
                </a:solidFill>
              </a:rPr>
              <a:t> that </a:t>
            </a:r>
            <a:r>
              <a:rPr lang="en-CA" sz="2500" dirty="0">
                <a:solidFill>
                  <a:srgbClr val="FFFF00"/>
                </a:solidFill>
              </a:rPr>
              <a:t>consumers</a:t>
            </a:r>
            <a:r>
              <a:rPr lang="en-CA" sz="2500" dirty="0">
                <a:solidFill>
                  <a:schemeClr val="bg1"/>
                </a:solidFill>
              </a:rPr>
              <a:t> </a:t>
            </a:r>
            <a:r>
              <a:rPr lang="en-CA" sz="2500" dirty="0">
                <a:solidFill>
                  <a:srgbClr val="FF0000"/>
                </a:solidFill>
              </a:rPr>
              <a:t>would be </a:t>
            </a:r>
            <a:r>
              <a:rPr lang="en-CA" sz="2500" dirty="0">
                <a:solidFill>
                  <a:srgbClr val="FF0000"/>
                </a:solidFill>
                <a:latin typeface="Comic Sans MS" panose="030F0902030302020204" pitchFamily="66" charset="0"/>
              </a:rPr>
              <a:t>confused</a:t>
            </a:r>
            <a:r>
              <a:rPr lang="en-CA" sz="2500" dirty="0">
                <a:solidFill>
                  <a:schemeClr val="bg1"/>
                </a:solidFill>
              </a:rPr>
              <a:t>. </a:t>
            </a:r>
          </a:p>
          <a:p>
            <a:pPr>
              <a:lnSpc>
                <a:spcPct val="100000"/>
              </a:lnSpc>
            </a:pPr>
            <a:r>
              <a:rPr lang="en-CA" sz="2500" b="1" dirty="0">
                <a:solidFill>
                  <a:srgbClr val="FFFF00"/>
                </a:solidFill>
              </a:rPr>
              <a:t>Would consumers think that these goods came from the same source</a:t>
            </a:r>
            <a:r>
              <a:rPr lang="en-CA" sz="2500" b="1" dirty="0">
                <a:solidFill>
                  <a:srgbClr val="FF0000"/>
                </a:solidFill>
              </a:rPr>
              <a:t>?</a:t>
            </a:r>
            <a:endParaRPr lang="en-CA" sz="2500" dirty="0">
              <a:solidFill>
                <a:srgbClr val="FF0000"/>
              </a:solidFill>
            </a:endParaRPr>
          </a:p>
          <a:p>
            <a:pPr>
              <a:lnSpc>
                <a:spcPct val="100000"/>
              </a:lnSpc>
            </a:pPr>
            <a:r>
              <a:rPr lang="en-CA" sz="2500" dirty="0">
                <a:solidFill>
                  <a:srgbClr val="FF0000"/>
                </a:solidFill>
              </a:rPr>
              <a:t>Ont. CA held </a:t>
            </a:r>
            <a:r>
              <a:rPr lang="en-CA" sz="2500" dirty="0">
                <a:solidFill>
                  <a:schemeClr val="bg1"/>
                </a:solidFill>
              </a:rPr>
              <a:t>in the Pink Panther case </a:t>
            </a:r>
            <a:r>
              <a:rPr lang="en-CA" sz="2500" dirty="0">
                <a:solidFill>
                  <a:srgbClr val="FFFF00"/>
                </a:solidFill>
              </a:rPr>
              <a:t>that it was unlikely consumers would be </a:t>
            </a:r>
            <a:r>
              <a:rPr lang="en-CA" sz="2500" dirty="0">
                <a:solidFill>
                  <a:srgbClr val="FF0000"/>
                </a:solidFill>
                <a:latin typeface="Comic Sans MS" panose="030F0902030302020204" pitchFamily="66" charset="0"/>
              </a:rPr>
              <a:t>confused</a:t>
            </a:r>
            <a:r>
              <a:rPr lang="en-CA" sz="2500" dirty="0">
                <a:solidFill>
                  <a:schemeClr val="bg1"/>
                </a:solidFill>
              </a:rPr>
              <a:t>; PINK PANTHER beauty parlour patron would not be likely to think that the hairdressing services she received were provided by United Artists Studios.</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96</a:t>
            </a:fld>
            <a:endParaRPr lang="en-US"/>
          </a:p>
        </p:txBody>
      </p:sp>
    </p:spTree>
    <p:extLst>
      <p:ext uri="{BB962C8B-B14F-4D97-AF65-F5344CB8AC3E}">
        <p14:creationId xmlns:p14="http://schemas.microsoft.com/office/powerpoint/2010/main" val="7129811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5885"/>
            <a:ext cx="8229600" cy="833819"/>
          </a:xfrm>
        </p:spPr>
        <p:txBody>
          <a:bodyPr/>
          <a:lstStyle/>
          <a:p>
            <a:r>
              <a:rPr lang="en-US" b="1" dirty="0">
                <a:solidFill>
                  <a:srgbClr val="FFFF00"/>
                </a:solidFill>
              </a:rPr>
              <a:t>Trademarks</a:t>
            </a:r>
            <a:r>
              <a:rPr lang="en-US" b="1" dirty="0"/>
              <a:t>	</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endParaRPr lang="en-US" b="1" dirty="0">
              <a:latin typeface="Comic Sans MS" panose="030F0902030302020204" pitchFamily="66" charset="0"/>
            </a:endParaRPr>
          </a:p>
        </p:txBody>
      </p:sp>
      <p:sp>
        <p:nvSpPr>
          <p:cNvPr id="2" name="Content Placeholder 1"/>
          <p:cNvSpPr>
            <a:spLocks noGrp="1"/>
          </p:cNvSpPr>
          <p:nvPr>
            <p:ph idx="1"/>
          </p:nvPr>
        </p:nvSpPr>
        <p:spPr>
          <a:xfrm>
            <a:off x="109728" y="989704"/>
            <a:ext cx="8936736" cy="4911224"/>
          </a:xfrm>
        </p:spPr>
        <p:txBody>
          <a:bodyPr>
            <a:normAutofit lnSpcReduction="10000"/>
          </a:bodyPr>
          <a:lstStyle/>
          <a:p>
            <a:pPr>
              <a:lnSpc>
                <a:spcPct val="100000"/>
              </a:lnSpc>
            </a:pPr>
            <a:r>
              <a:rPr lang="en-CA" dirty="0">
                <a:solidFill>
                  <a:srgbClr val="FFFF00"/>
                </a:solidFill>
              </a:rPr>
              <a:t>Binnie J. of SCC </a:t>
            </a:r>
            <a:r>
              <a:rPr lang="en-CA" dirty="0">
                <a:solidFill>
                  <a:schemeClr val="bg1"/>
                </a:solidFill>
              </a:rPr>
              <a:t>in </a:t>
            </a:r>
            <a:r>
              <a:rPr lang="en-CA" i="1" dirty="0">
                <a:solidFill>
                  <a:srgbClr val="00B0F0"/>
                </a:solidFill>
              </a:rPr>
              <a:t>Mattel </a:t>
            </a:r>
            <a:r>
              <a:rPr lang="en-CA" dirty="0">
                <a:solidFill>
                  <a:srgbClr val="FF0000"/>
                </a:solidFill>
              </a:rPr>
              <a:t>rejected </a:t>
            </a:r>
            <a:r>
              <a:rPr lang="en-CA" dirty="0">
                <a:solidFill>
                  <a:schemeClr val="bg1"/>
                </a:solidFill>
              </a:rPr>
              <a:t>Linden JA’s statement </a:t>
            </a:r>
            <a:r>
              <a:rPr lang="en-CA" dirty="0">
                <a:solidFill>
                  <a:srgbClr val="FFFF00"/>
                </a:solidFill>
              </a:rPr>
              <a:t>that for </a:t>
            </a:r>
            <a:r>
              <a:rPr lang="en-CA" dirty="0">
                <a:solidFill>
                  <a:srgbClr val="FF0000"/>
                </a:solidFill>
                <a:latin typeface="Comic Sans MS" panose="030F0902030302020204" pitchFamily="66" charset="0"/>
              </a:rPr>
              <a:t>confusion</a:t>
            </a:r>
            <a:r>
              <a:rPr lang="en-CA" dirty="0">
                <a:solidFill>
                  <a:schemeClr val="bg1"/>
                </a:solidFill>
              </a:rPr>
              <a:t> to occur, </a:t>
            </a:r>
            <a:r>
              <a:rPr lang="en-CA" dirty="0">
                <a:solidFill>
                  <a:srgbClr val="FFFF00"/>
                </a:solidFill>
              </a:rPr>
              <a:t>there must be some resemblance or linkage </a:t>
            </a:r>
            <a:r>
              <a:rPr lang="en-CA" dirty="0">
                <a:solidFill>
                  <a:schemeClr val="bg1"/>
                </a:solidFill>
              </a:rPr>
              <a:t>between the two products (i.e., </a:t>
            </a:r>
            <a:r>
              <a:rPr lang="en-CA" dirty="0">
                <a:solidFill>
                  <a:schemeClr val="accent2">
                    <a:lumMod val="60000"/>
                    <a:lumOff val="40000"/>
                  </a:schemeClr>
                </a:solidFill>
              </a:rPr>
              <a:t>Barbie doll </a:t>
            </a:r>
            <a:r>
              <a:rPr lang="en-CA" dirty="0">
                <a:solidFill>
                  <a:schemeClr val="bg1"/>
                </a:solidFill>
              </a:rPr>
              <a:t>and </a:t>
            </a:r>
            <a:r>
              <a:rPr lang="en-CA" dirty="0">
                <a:solidFill>
                  <a:schemeClr val="accent2">
                    <a:lumMod val="60000"/>
                    <a:lumOff val="40000"/>
                  </a:schemeClr>
                </a:solidFill>
              </a:rPr>
              <a:t>Barbie’s restaurant</a:t>
            </a:r>
            <a:r>
              <a:rPr lang="en-CA" dirty="0">
                <a:solidFill>
                  <a:schemeClr val="bg1"/>
                </a:solidFill>
              </a:rPr>
              <a:t>); and that </a:t>
            </a:r>
            <a:r>
              <a:rPr lang="en-CA" dirty="0">
                <a:solidFill>
                  <a:srgbClr val="FFFF00"/>
                </a:solidFill>
              </a:rPr>
              <a:t>only in exceptional circumstances can confusion be found when there is no connection between the products or services</a:t>
            </a:r>
            <a:r>
              <a:rPr lang="en-CA" dirty="0">
                <a:solidFill>
                  <a:schemeClr val="bg1"/>
                </a:solidFill>
              </a:rPr>
              <a:t>.</a:t>
            </a:r>
            <a:endParaRPr lang="en-CA" i="1" u="sng" dirty="0">
              <a:solidFill>
                <a:schemeClr val="bg1"/>
              </a:solidFill>
            </a:endParaRPr>
          </a:p>
          <a:p>
            <a:pPr lvl="0">
              <a:lnSpc>
                <a:spcPct val="100000"/>
              </a:lnSpc>
            </a:pPr>
            <a:r>
              <a:rPr lang="en-CA" dirty="0">
                <a:solidFill>
                  <a:srgbClr val="FFFF00"/>
                </a:solidFill>
              </a:rPr>
              <a:t>Test articulated by SCC </a:t>
            </a:r>
            <a:r>
              <a:rPr lang="en-CA" dirty="0">
                <a:solidFill>
                  <a:schemeClr val="bg1"/>
                </a:solidFill>
              </a:rPr>
              <a:t>was that </a:t>
            </a:r>
            <a:r>
              <a:rPr lang="en-CA" dirty="0">
                <a:solidFill>
                  <a:srgbClr val="FFFF00"/>
                </a:solidFill>
              </a:rPr>
              <a:t>for famous and non-famous marks alike</a:t>
            </a:r>
            <a:r>
              <a:rPr lang="en-CA" dirty="0">
                <a:solidFill>
                  <a:schemeClr val="bg1"/>
                </a:solidFill>
              </a:rPr>
              <a:t>, </a:t>
            </a:r>
            <a:r>
              <a:rPr lang="en-CA" dirty="0">
                <a:solidFill>
                  <a:srgbClr val="FF0000"/>
                </a:solidFill>
              </a:rPr>
              <a:t>whether </a:t>
            </a:r>
            <a:r>
              <a:rPr lang="en-CA" dirty="0">
                <a:solidFill>
                  <a:schemeClr val="bg1"/>
                </a:solidFill>
              </a:rPr>
              <a:t>there is </a:t>
            </a:r>
            <a:r>
              <a:rPr lang="en-CA" dirty="0">
                <a:solidFill>
                  <a:srgbClr val="FF0000"/>
                </a:solidFill>
                <a:latin typeface="Comic Sans MS" panose="030F0902030302020204" pitchFamily="66" charset="0"/>
              </a:rPr>
              <a:t>confusion</a:t>
            </a:r>
            <a:r>
              <a:rPr lang="en-CA" dirty="0">
                <a:solidFill>
                  <a:schemeClr val="bg1"/>
                </a:solidFill>
              </a:rPr>
              <a:t> in the s. 6(2) sense, </a:t>
            </a:r>
            <a:r>
              <a:rPr lang="en-CA" dirty="0">
                <a:solidFill>
                  <a:srgbClr val="FF0000"/>
                </a:solidFill>
              </a:rPr>
              <a:t>is determined by if the consumer thinks that the goods come from the same source</a:t>
            </a:r>
            <a:r>
              <a:rPr lang="en-CA" dirty="0">
                <a:solidFill>
                  <a:schemeClr val="bg1"/>
                </a:solidFill>
              </a:rPr>
              <a:t>. This question has must be analyzed in all the circumstances (as set out in s. 6(5) and beyond).</a:t>
            </a:r>
            <a:endParaRPr lang="en-CA" sz="1600" dirty="0">
              <a:solidFill>
                <a:schemeClr val="bg1"/>
              </a:solidFill>
            </a:endParaRPr>
          </a:p>
          <a:p>
            <a:pPr lvl="0">
              <a:lnSpc>
                <a:spcPct val="100000"/>
              </a:lnSpc>
            </a:pPr>
            <a:r>
              <a:rPr lang="en-CA" dirty="0">
                <a:solidFill>
                  <a:schemeClr val="bg1"/>
                </a:solidFill>
              </a:rPr>
              <a:t>The </a:t>
            </a:r>
            <a:r>
              <a:rPr lang="en-CA" dirty="0">
                <a:solidFill>
                  <a:srgbClr val="FFFF00"/>
                </a:solidFill>
              </a:rPr>
              <a:t>nature of the wares is important</a:t>
            </a:r>
            <a:r>
              <a:rPr lang="en-CA" dirty="0">
                <a:solidFill>
                  <a:schemeClr val="bg1"/>
                </a:solidFill>
              </a:rPr>
              <a:t>: </a:t>
            </a:r>
            <a:endParaRPr lang="en-CA" sz="1600" dirty="0">
              <a:solidFill>
                <a:schemeClr val="bg1"/>
              </a:solidFill>
            </a:endParaRPr>
          </a:p>
          <a:p>
            <a:pPr lvl="1">
              <a:lnSpc>
                <a:spcPct val="100000"/>
              </a:lnSpc>
            </a:pPr>
            <a:r>
              <a:rPr lang="en-CA" dirty="0">
                <a:solidFill>
                  <a:schemeClr val="bg1"/>
                </a:solidFill>
              </a:rPr>
              <a:t>It is one of the criteria in 6(5)</a:t>
            </a:r>
            <a:endParaRPr lang="en-CA" sz="1600" dirty="0">
              <a:solidFill>
                <a:schemeClr val="bg1"/>
              </a:solidFill>
            </a:endParaRPr>
          </a:p>
          <a:p>
            <a:pPr lvl="1">
              <a:lnSpc>
                <a:spcPct val="100000"/>
              </a:lnSpc>
            </a:pPr>
            <a:r>
              <a:rPr lang="en-CA" dirty="0">
                <a:solidFill>
                  <a:schemeClr val="bg1"/>
                </a:solidFill>
              </a:rPr>
              <a:t>In cases involving famous marks it is likely to be an important factor (i.e., </a:t>
            </a:r>
            <a:r>
              <a:rPr lang="en-CA" dirty="0">
                <a:solidFill>
                  <a:schemeClr val="accent2">
                    <a:lumMod val="60000"/>
                    <a:lumOff val="40000"/>
                  </a:schemeClr>
                </a:solidFill>
              </a:rPr>
              <a:t>Barbie doll </a:t>
            </a:r>
            <a:r>
              <a:rPr lang="en-CA" dirty="0">
                <a:solidFill>
                  <a:schemeClr val="bg1"/>
                </a:solidFill>
              </a:rPr>
              <a:t>and </a:t>
            </a:r>
            <a:r>
              <a:rPr lang="en-CA" dirty="0">
                <a:solidFill>
                  <a:schemeClr val="accent2">
                    <a:lumMod val="60000"/>
                    <a:lumOff val="40000"/>
                  </a:schemeClr>
                </a:solidFill>
              </a:rPr>
              <a:t>Barbie’s restaurants</a:t>
            </a:r>
            <a:r>
              <a:rPr lang="en-CA" dirty="0">
                <a:solidFill>
                  <a:schemeClr val="bg1"/>
                </a:solidFill>
              </a:rPr>
              <a:t>), as fame can possibly carry the mark across product lines. </a:t>
            </a:r>
            <a:endParaRPr lang="en-CA" sz="1600" dirty="0">
              <a:solidFill>
                <a:schemeClr val="bg1"/>
              </a:solidFill>
            </a:endParaRPr>
          </a:p>
          <a:p>
            <a:pPr lvl="0">
              <a:lnSpc>
                <a:spcPct val="100000"/>
              </a:lnSpc>
            </a:pPr>
            <a:r>
              <a:rPr lang="en-CA" b="1" dirty="0">
                <a:solidFill>
                  <a:srgbClr val="FFFF00"/>
                </a:solidFill>
              </a:rPr>
              <a:t>SCC emphasized in Mattel is that you do not have to establish a connection between the goods and</a:t>
            </a:r>
            <a:r>
              <a:rPr lang="en-CA" b="1" dirty="0">
                <a:solidFill>
                  <a:srgbClr val="FF0000"/>
                </a:solidFill>
              </a:rPr>
              <a:t>/</a:t>
            </a:r>
            <a:r>
              <a:rPr lang="en-CA" b="1" dirty="0">
                <a:solidFill>
                  <a:srgbClr val="FFFF00"/>
                </a:solidFill>
              </a:rPr>
              <a:t>or services for a finding of </a:t>
            </a:r>
            <a:r>
              <a:rPr lang="en-CA" b="1" dirty="0">
                <a:solidFill>
                  <a:srgbClr val="FF0000"/>
                </a:solidFill>
                <a:latin typeface="Comic Sans MS" panose="030F0902030302020204" pitchFamily="66" charset="0"/>
              </a:rPr>
              <a:t>confusion</a:t>
            </a:r>
            <a:r>
              <a:rPr lang="en-CA" b="1" dirty="0">
                <a:solidFill>
                  <a:srgbClr val="FFFF00"/>
                </a:solidFill>
              </a:rPr>
              <a:t> to be made out. </a:t>
            </a:r>
            <a:endParaRPr lang="en-CA" dirty="0">
              <a:solidFill>
                <a:srgbClr val="FFFF00"/>
              </a:solidFill>
            </a:endParaRP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97</a:t>
            </a:fld>
            <a:endParaRPr lang="en-US"/>
          </a:p>
        </p:txBody>
      </p:sp>
    </p:spTree>
    <p:extLst>
      <p:ext uri="{BB962C8B-B14F-4D97-AF65-F5344CB8AC3E}">
        <p14:creationId xmlns:p14="http://schemas.microsoft.com/office/powerpoint/2010/main" val="73411344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21921"/>
            <a:ext cx="8229600" cy="755904"/>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 </a:t>
            </a:r>
            <a:r>
              <a:rPr lang="en-US" dirty="0">
                <a:solidFill>
                  <a:schemeClr val="bg1"/>
                </a:solidFill>
              </a:rPr>
              <a:t>Test Person</a:t>
            </a:r>
            <a:endParaRPr lang="en-US" b="1" dirty="0"/>
          </a:p>
        </p:txBody>
      </p:sp>
      <p:sp>
        <p:nvSpPr>
          <p:cNvPr id="2" name="Content Placeholder 1"/>
          <p:cNvSpPr>
            <a:spLocks noGrp="1"/>
          </p:cNvSpPr>
          <p:nvPr>
            <p:ph idx="1"/>
          </p:nvPr>
        </p:nvSpPr>
        <p:spPr>
          <a:xfrm>
            <a:off x="301752" y="877824"/>
            <a:ext cx="8732520" cy="5047487"/>
          </a:xfrm>
        </p:spPr>
        <p:txBody>
          <a:bodyPr>
            <a:normAutofit fontScale="92500" lnSpcReduction="10000"/>
          </a:bodyPr>
          <a:lstStyle/>
          <a:p>
            <a:pPr>
              <a:lnSpc>
                <a:spcPct val="100000"/>
              </a:lnSpc>
            </a:pPr>
            <a:r>
              <a:rPr lang="en-CA" sz="2500" dirty="0">
                <a:solidFill>
                  <a:srgbClr val="FF0000"/>
                </a:solidFill>
              </a:rPr>
              <a:t>Important question</a:t>
            </a:r>
            <a:r>
              <a:rPr lang="en-CA" sz="2500" dirty="0">
                <a:solidFill>
                  <a:schemeClr val="bg1"/>
                </a:solidFill>
              </a:rPr>
              <a:t>: </a:t>
            </a:r>
            <a:r>
              <a:rPr lang="en-CA" sz="2500" dirty="0">
                <a:solidFill>
                  <a:srgbClr val="FFFF00"/>
                </a:solidFill>
              </a:rPr>
              <a:t>F</a:t>
            </a:r>
            <a:r>
              <a:rPr lang="en-CA" sz="2500" b="1" dirty="0">
                <a:solidFill>
                  <a:srgbClr val="FFFF00"/>
                </a:solidFill>
              </a:rPr>
              <a:t>rom what perspective should consumer </a:t>
            </a:r>
            <a:r>
              <a:rPr lang="en-CA" sz="2500" b="1" dirty="0">
                <a:solidFill>
                  <a:srgbClr val="FFFF00"/>
                </a:solidFill>
                <a:latin typeface="Comic Sans MS" panose="030F0902030302020204" pitchFamily="66" charset="0"/>
              </a:rPr>
              <a:t>confusion</a:t>
            </a:r>
            <a:r>
              <a:rPr lang="en-CA" sz="2500" b="1" dirty="0">
                <a:solidFill>
                  <a:srgbClr val="FFFF00"/>
                </a:solidFill>
              </a:rPr>
              <a:t> be analyzed</a:t>
            </a:r>
            <a:r>
              <a:rPr lang="en-CA" sz="2500" b="1" dirty="0">
                <a:solidFill>
                  <a:srgbClr val="FF0000"/>
                </a:solidFill>
              </a:rPr>
              <a:t>?</a:t>
            </a:r>
            <a:r>
              <a:rPr lang="en-CA" sz="2500" b="1" dirty="0">
                <a:solidFill>
                  <a:schemeClr val="bg1"/>
                </a:solidFill>
              </a:rPr>
              <a:t> </a:t>
            </a:r>
            <a:r>
              <a:rPr lang="en-CA" sz="2500" b="1" dirty="0">
                <a:solidFill>
                  <a:srgbClr val="FFFF00"/>
                </a:solidFill>
              </a:rPr>
              <a:t>Who is the test person for the purpose of the confusion analysis</a:t>
            </a:r>
            <a:r>
              <a:rPr lang="en-CA" sz="2500" b="1" dirty="0">
                <a:solidFill>
                  <a:srgbClr val="FF0000"/>
                </a:solidFill>
              </a:rPr>
              <a:t>?</a:t>
            </a:r>
            <a:r>
              <a:rPr lang="en-CA" sz="2500" b="1" dirty="0">
                <a:solidFill>
                  <a:schemeClr val="bg1"/>
                </a:solidFill>
              </a:rPr>
              <a:t> </a:t>
            </a:r>
            <a:endParaRPr lang="en-CA" sz="2500" dirty="0">
              <a:solidFill>
                <a:schemeClr val="bg1"/>
              </a:solidFill>
            </a:endParaRPr>
          </a:p>
          <a:p>
            <a:pPr>
              <a:lnSpc>
                <a:spcPct val="100000"/>
              </a:lnSpc>
            </a:pPr>
            <a:r>
              <a:rPr lang="en-CA" sz="2500" dirty="0">
                <a:solidFill>
                  <a:schemeClr val="bg1"/>
                </a:solidFill>
              </a:rPr>
              <a:t>Addressed by SCC in </a:t>
            </a:r>
            <a:r>
              <a:rPr lang="en-CA" sz="2500" i="1" dirty="0">
                <a:solidFill>
                  <a:srgbClr val="00B0F0"/>
                </a:solidFill>
              </a:rPr>
              <a:t>Mattel</a:t>
            </a:r>
            <a:r>
              <a:rPr lang="en-CA" sz="2500" i="1" dirty="0">
                <a:solidFill>
                  <a:schemeClr val="bg1"/>
                </a:solidFill>
              </a:rPr>
              <a:t>. </a:t>
            </a:r>
            <a:r>
              <a:rPr lang="en-CA" sz="2500" dirty="0">
                <a:solidFill>
                  <a:schemeClr val="bg1"/>
                </a:solidFill>
              </a:rPr>
              <a:t>A few “</a:t>
            </a:r>
            <a:r>
              <a:rPr lang="en-CA" sz="2500" dirty="0">
                <a:solidFill>
                  <a:srgbClr val="FFFF00"/>
                </a:solidFill>
              </a:rPr>
              <a:t>test people</a:t>
            </a:r>
            <a:r>
              <a:rPr lang="en-CA" sz="2500" dirty="0">
                <a:solidFill>
                  <a:schemeClr val="bg1"/>
                </a:solidFill>
              </a:rPr>
              <a:t>” were </a:t>
            </a:r>
            <a:r>
              <a:rPr lang="en-CA" sz="2500" dirty="0">
                <a:solidFill>
                  <a:srgbClr val="FFFF00"/>
                </a:solidFill>
              </a:rPr>
              <a:t>rejected</a:t>
            </a:r>
            <a:r>
              <a:rPr lang="en-CA" sz="2500" dirty="0">
                <a:solidFill>
                  <a:schemeClr val="bg1"/>
                </a:solidFill>
              </a:rPr>
              <a:t>:</a:t>
            </a:r>
          </a:p>
          <a:p>
            <a:pPr marL="914400" lvl="1" indent="-457200">
              <a:lnSpc>
                <a:spcPct val="100000"/>
              </a:lnSpc>
              <a:buFont typeface="+mj-lt"/>
              <a:buAutoNum type="arabicPeriod"/>
            </a:pPr>
            <a:r>
              <a:rPr lang="en-CA" sz="2500" dirty="0">
                <a:solidFill>
                  <a:schemeClr val="bg1"/>
                </a:solidFill>
              </a:rPr>
              <a:t>The careful and diligent purchaser</a:t>
            </a:r>
          </a:p>
          <a:p>
            <a:pPr marL="914400" lvl="1" indent="-457200">
              <a:lnSpc>
                <a:spcPct val="100000"/>
              </a:lnSpc>
              <a:buFont typeface="+mj-lt"/>
              <a:buAutoNum type="arabicPeriod"/>
            </a:pPr>
            <a:r>
              <a:rPr lang="en-CA" sz="2500" dirty="0">
                <a:solidFill>
                  <a:schemeClr val="bg1"/>
                </a:solidFill>
              </a:rPr>
              <a:t>The “moron in a hurry”</a:t>
            </a:r>
          </a:p>
          <a:p>
            <a:pPr lvl="0">
              <a:lnSpc>
                <a:spcPct val="100000"/>
              </a:lnSpc>
            </a:pPr>
            <a:r>
              <a:rPr lang="en-CA" sz="2500" dirty="0">
                <a:solidFill>
                  <a:srgbClr val="FFFF00"/>
                </a:solidFill>
              </a:rPr>
              <a:t>SCC adopted</a:t>
            </a:r>
            <a:r>
              <a:rPr lang="en-CA" sz="2500" dirty="0">
                <a:solidFill>
                  <a:schemeClr val="bg1"/>
                </a:solidFill>
              </a:rPr>
              <a:t> the </a:t>
            </a:r>
            <a:r>
              <a:rPr lang="en-CA" sz="2500" b="1" dirty="0">
                <a:solidFill>
                  <a:srgbClr val="FF0000"/>
                </a:solidFill>
              </a:rPr>
              <a:t>ordinary hurried purchaser</a:t>
            </a:r>
            <a:r>
              <a:rPr lang="en-CA" sz="2500" dirty="0">
                <a:solidFill>
                  <a:srgbClr val="FF0000"/>
                </a:solidFill>
              </a:rPr>
              <a:t> </a:t>
            </a:r>
            <a:r>
              <a:rPr lang="en-CA" sz="2500" dirty="0">
                <a:solidFill>
                  <a:schemeClr val="bg1"/>
                </a:solidFill>
              </a:rPr>
              <a:t>and looked at the probability of the average person with average intellect acting with ordinary caution being deceived. Points to consider:</a:t>
            </a:r>
          </a:p>
          <a:p>
            <a:pPr marL="914400" lvl="1" indent="-457200">
              <a:lnSpc>
                <a:spcPct val="100000"/>
              </a:lnSpc>
              <a:buFont typeface="+mj-lt"/>
              <a:buAutoNum type="arabicPeriod"/>
            </a:pPr>
            <a:r>
              <a:rPr lang="en-CA" sz="2500" dirty="0">
                <a:solidFill>
                  <a:srgbClr val="FFFF00"/>
                </a:solidFill>
              </a:rPr>
              <a:t>Give the average consumer some credit</a:t>
            </a:r>
            <a:r>
              <a:rPr lang="en-CA" sz="2500" dirty="0">
                <a:solidFill>
                  <a:schemeClr val="bg1"/>
                </a:solidFill>
              </a:rPr>
              <a:t> – don’t assume that they’re totally devoid of intelligence, normal powers of recollection, or are totally unaware or uninformed.</a:t>
            </a:r>
          </a:p>
          <a:p>
            <a:pPr marL="914400" lvl="1" indent="-457200">
              <a:lnSpc>
                <a:spcPct val="100000"/>
              </a:lnSpc>
              <a:buFont typeface="+mj-lt"/>
              <a:buAutoNum type="arabicPeriod"/>
            </a:pPr>
            <a:r>
              <a:rPr lang="en-CA" sz="2500" dirty="0">
                <a:solidFill>
                  <a:schemeClr val="bg1"/>
                </a:solidFill>
              </a:rPr>
              <a:t>More </a:t>
            </a:r>
            <a:r>
              <a:rPr lang="en-CA" sz="2500" dirty="0">
                <a:solidFill>
                  <a:srgbClr val="FFFF00"/>
                </a:solidFill>
              </a:rPr>
              <a:t>care taken/attention </a:t>
            </a:r>
            <a:r>
              <a:rPr lang="en-CA" sz="2500" dirty="0">
                <a:solidFill>
                  <a:schemeClr val="bg1"/>
                </a:solidFill>
              </a:rPr>
              <a:t>given </a:t>
            </a:r>
            <a:r>
              <a:rPr lang="en-CA" sz="2500" dirty="0">
                <a:solidFill>
                  <a:srgbClr val="FFFF00"/>
                </a:solidFill>
              </a:rPr>
              <a:t>to big purchases </a:t>
            </a:r>
            <a:r>
              <a:rPr lang="en-CA" sz="2500" dirty="0">
                <a:solidFill>
                  <a:schemeClr val="bg1"/>
                </a:solidFill>
              </a:rPr>
              <a:t>(car as opposed to toy)</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98</a:t>
            </a:fld>
            <a:endParaRPr lang="en-US"/>
          </a:p>
        </p:txBody>
      </p:sp>
    </p:spTree>
    <p:extLst>
      <p:ext uri="{BB962C8B-B14F-4D97-AF65-F5344CB8AC3E}">
        <p14:creationId xmlns:p14="http://schemas.microsoft.com/office/powerpoint/2010/main" val="35373920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40526"/>
            <a:ext cx="8229600" cy="737298"/>
          </a:xfrm>
        </p:spPr>
        <p:txBody>
          <a:bodyPr>
            <a:normAutofit fontScale="90000"/>
          </a:bodyPr>
          <a:lstStyle/>
          <a:p>
            <a:r>
              <a:rPr lang="en-US" b="1" dirty="0">
                <a:solidFill>
                  <a:srgbClr val="FFFF00"/>
                </a:solidFill>
              </a:rPr>
              <a:t>Trademarks</a:t>
            </a:r>
            <a:r>
              <a:rPr lang="en-US" b="1" dirty="0">
                <a:solidFill>
                  <a:srgbClr val="FF0000"/>
                </a:solidFill>
              </a:rPr>
              <a:t>:</a:t>
            </a:r>
            <a:r>
              <a:rPr lang="en-US" b="1" dirty="0"/>
              <a:t> </a:t>
            </a:r>
            <a:r>
              <a:rPr lang="en-US" dirty="0">
                <a:solidFill>
                  <a:schemeClr val="bg1"/>
                </a:solidFill>
                <a:latin typeface="Comic Sans MS" panose="030F0902030302020204" pitchFamily="66" charset="0"/>
              </a:rPr>
              <a:t>Confusion</a:t>
            </a:r>
            <a:r>
              <a:rPr lang="en-US" dirty="0">
                <a:solidFill>
                  <a:schemeClr val="bg1"/>
                </a:solidFill>
              </a:rPr>
              <a:t> </a:t>
            </a:r>
            <a:r>
              <a:rPr lang="en-US" dirty="0">
                <a:solidFill>
                  <a:srgbClr val="FF0000"/>
                </a:solidFill>
              </a:rPr>
              <a:t>–</a:t>
            </a:r>
            <a:r>
              <a:rPr lang="en-US" dirty="0">
                <a:solidFill>
                  <a:schemeClr val="bg1"/>
                </a:solidFill>
              </a:rPr>
              <a:t> Test Person</a:t>
            </a:r>
            <a:endParaRPr lang="en-US" b="1" dirty="0"/>
          </a:p>
        </p:txBody>
      </p:sp>
      <p:sp>
        <p:nvSpPr>
          <p:cNvPr id="2" name="Content Placeholder 1"/>
          <p:cNvSpPr>
            <a:spLocks noGrp="1"/>
          </p:cNvSpPr>
          <p:nvPr>
            <p:ph idx="1"/>
          </p:nvPr>
        </p:nvSpPr>
        <p:spPr>
          <a:xfrm>
            <a:off x="182880" y="877824"/>
            <a:ext cx="8875776" cy="5023104"/>
          </a:xfrm>
        </p:spPr>
        <p:txBody>
          <a:bodyPr>
            <a:normAutofit fontScale="85000" lnSpcReduction="20000"/>
          </a:bodyPr>
          <a:lstStyle/>
          <a:p>
            <a:pPr>
              <a:lnSpc>
                <a:spcPct val="100000"/>
              </a:lnSpc>
            </a:pPr>
            <a:r>
              <a:rPr lang="en-CA" sz="2600" dirty="0">
                <a:solidFill>
                  <a:srgbClr val="FF0000"/>
                </a:solidFill>
              </a:rPr>
              <a:t>In buying ordinary run-of-the-mill consumer wares and services</a:t>
            </a:r>
            <a:r>
              <a:rPr lang="en-CA" sz="2600" dirty="0">
                <a:solidFill>
                  <a:schemeClr val="bg1"/>
                </a:solidFill>
              </a:rPr>
              <a:t>, </a:t>
            </a:r>
            <a:r>
              <a:rPr lang="en-CA" sz="2600" dirty="0">
                <a:solidFill>
                  <a:srgbClr val="FFFF00"/>
                </a:solidFill>
              </a:rPr>
              <a:t>the consumer is of average intelligence, generally running behind schedule, and has more money to spend than time to pay a lot of attention to detail</a:t>
            </a:r>
            <a:r>
              <a:rPr lang="en-CA" sz="2600" dirty="0">
                <a:solidFill>
                  <a:schemeClr val="bg1"/>
                </a:solidFill>
              </a:rPr>
              <a:t>.</a:t>
            </a:r>
          </a:p>
          <a:p>
            <a:pPr>
              <a:lnSpc>
                <a:spcPct val="100000"/>
              </a:lnSpc>
            </a:pPr>
            <a:r>
              <a:rPr lang="en-CA" sz="2600" dirty="0">
                <a:solidFill>
                  <a:schemeClr val="bg1"/>
                </a:solidFill>
              </a:rPr>
              <a:t>In appropriate markets, this person is </a:t>
            </a:r>
            <a:r>
              <a:rPr lang="en-CA" sz="2600" dirty="0">
                <a:solidFill>
                  <a:srgbClr val="FFFF00"/>
                </a:solidFill>
              </a:rPr>
              <a:t>functionally bilingual</a:t>
            </a:r>
            <a:r>
              <a:rPr lang="en-CA" sz="2600" dirty="0">
                <a:solidFill>
                  <a:schemeClr val="bg1"/>
                </a:solidFill>
              </a:rPr>
              <a:t>.</a:t>
            </a:r>
          </a:p>
          <a:p>
            <a:pPr>
              <a:lnSpc>
                <a:spcPct val="100000"/>
              </a:lnSpc>
            </a:pPr>
            <a:r>
              <a:rPr lang="en-CA" sz="2600" dirty="0">
                <a:solidFill>
                  <a:schemeClr val="bg1"/>
                </a:solidFill>
              </a:rPr>
              <a:t>To this person, TMs make shopping faster and easier. </a:t>
            </a:r>
          </a:p>
          <a:p>
            <a:pPr>
              <a:lnSpc>
                <a:spcPct val="100000"/>
              </a:lnSpc>
            </a:pPr>
            <a:r>
              <a:rPr lang="en-CA" sz="2600" dirty="0">
                <a:solidFill>
                  <a:schemeClr val="bg1"/>
                </a:solidFill>
              </a:rPr>
              <a:t>When the new trade-mark catches their eye, they </a:t>
            </a:r>
            <a:r>
              <a:rPr lang="en-CA" sz="2600" dirty="0">
                <a:solidFill>
                  <a:srgbClr val="FFFF00"/>
                </a:solidFill>
              </a:rPr>
              <a:t>will have only a general and not very precise recollection of the earlier trade-mark</a:t>
            </a:r>
            <a:r>
              <a:rPr lang="en-CA" sz="2600" dirty="0">
                <a:solidFill>
                  <a:schemeClr val="bg1"/>
                </a:solidFill>
              </a:rPr>
              <a:t> (as it would be remembered by persons possessed of an average memory with its usual imperfections).</a:t>
            </a:r>
          </a:p>
          <a:p>
            <a:pPr>
              <a:lnSpc>
                <a:spcPct val="100000"/>
              </a:lnSpc>
            </a:pPr>
            <a:r>
              <a:rPr lang="en-CA" sz="2600" dirty="0">
                <a:solidFill>
                  <a:schemeClr val="bg1"/>
                </a:solidFill>
              </a:rPr>
              <a:t>The </a:t>
            </a:r>
            <a:r>
              <a:rPr lang="en-CA" sz="2600" dirty="0">
                <a:solidFill>
                  <a:srgbClr val="FFFF00"/>
                </a:solidFill>
              </a:rPr>
              <a:t>standard</a:t>
            </a:r>
            <a:r>
              <a:rPr lang="en-CA" sz="2600" dirty="0">
                <a:solidFill>
                  <a:schemeClr val="bg1"/>
                </a:solidFill>
              </a:rPr>
              <a:t> is not people who do not notice anything. Rather it </a:t>
            </a:r>
            <a:r>
              <a:rPr lang="en-CA" sz="2600" dirty="0">
                <a:solidFill>
                  <a:srgbClr val="FFFF00"/>
                </a:solidFill>
              </a:rPr>
              <a:t>is persons who take no more than ordinary care </a:t>
            </a:r>
            <a:r>
              <a:rPr lang="en-CA" sz="2600" dirty="0">
                <a:solidFill>
                  <a:schemeClr val="bg1"/>
                </a:solidFill>
              </a:rPr>
              <a:t>to observe what is staring them in the face.</a:t>
            </a:r>
          </a:p>
          <a:p>
            <a:pPr>
              <a:lnSpc>
                <a:spcPct val="100000"/>
              </a:lnSpc>
            </a:pPr>
            <a:r>
              <a:rPr lang="en-CA" sz="2600" dirty="0">
                <a:solidFill>
                  <a:schemeClr val="bg1"/>
                </a:solidFill>
              </a:rPr>
              <a:t>If the </a:t>
            </a:r>
            <a:r>
              <a:rPr lang="en-CA" sz="2600" b="1" dirty="0">
                <a:solidFill>
                  <a:srgbClr val="FF0000"/>
                </a:solidFill>
              </a:rPr>
              <a:t>ordinary casual consumer somewhat in a hurry </a:t>
            </a:r>
            <a:r>
              <a:rPr lang="en-CA" sz="2600" dirty="0">
                <a:solidFill>
                  <a:schemeClr val="bg1"/>
                </a:solidFill>
              </a:rPr>
              <a:t>is </a:t>
            </a:r>
            <a:r>
              <a:rPr lang="en-CA" sz="2600" dirty="0">
                <a:solidFill>
                  <a:srgbClr val="FF0000"/>
                </a:solidFill>
              </a:rPr>
              <a:t>likely to be deceived about the origin </a:t>
            </a:r>
            <a:r>
              <a:rPr lang="en-CA" sz="2600" dirty="0">
                <a:solidFill>
                  <a:schemeClr val="bg1"/>
                </a:solidFill>
              </a:rPr>
              <a:t>of the wares or services, then the </a:t>
            </a:r>
            <a:r>
              <a:rPr lang="en-CA" sz="2600" dirty="0">
                <a:solidFill>
                  <a:srgbClr val="FF0000"/>
                </a:solidFill>
              </a:rPr>
              <a:t>statutory test is met</a:t>
            </a:r>
            <a:r>
              <a:rPr lang="en-CA" sz="2600" dirty="0">
                <a:solidFill>
                  <a:schemeClr val="bg1"/>
                </a:solidFill>
              </a:rPr>
              <a:t>.</a:t>
            </a:r>
          </a:p>
          <a:p>
            <a:endParaRPr lang="en-US" dirty="0"/>
          </a:p>
        </p:txBody>
      </p:sp>
      <p:sp>
        <p:nvSpPr>
          <p:cNvPr id="4" name="Slide Number Placeholder 3"/>
          <p:cNvSpPr>
            <a:spLocks noGrp="1"/>
          </p:cNvSpPr>
          <p:nvPr>
            <p:ph type="sldNum" sz="quarter" idx="12"/>
          </p:nvPr>
        </p:nvSpPr>
        <p:spPr/>
        <p:txBody>
          <a:bodyPr/>
          <a:lstStyle/>
          <a:p>
            <a:fld id="{600857A6-B069-5747-8C2C-4237D03FF20B}" type="slidenum">
              <a:rPr lang="en-US" smtClean="0"/>
              <a:t>99</a:t>
            </a:fld>
            <a:endParaRPr lang="en-US"/>
          </a:p>
        </p:txBody>
      </p:sp>
    </p:spTree>
    <p:extLst>
      <p:ext uri="{BB962C8B-B14F-4D97-AF65-F5344CB8AC3E}">
        <p14:creationId xmlns:p14="http://schemas.microsoft.com/office/powerpoint/2010/main" val="3563597616"/>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11053</TotalTime>
  <Words>9960</Words>
  <Application>Microsoft Macintosh PowerPoint</Application>
  <PresentationFormat>On-screen Show (4:3)</PresentationFormat>
  <Paragraphs>799</Paragraphs>
  <Slides>166</Slides>
  <Notes>90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166</vt:i4>
      </vt:variant>
    </vt:vector>
  </HeadingPairs>
  <TitlesOfParts>
    <vt:vector size="177" baseType="lpstr">
      <vt:lpstr>American Typewriter</vt:lpstr>
      <vt:lpstr>Apple Chancery</vt:lpstr>
      <vt:lpstr>Arial</vt:lpstr>
      <vt:lpstr>Calibri</vt:lpstr>
      <vt:lpstr>Comic Sans MS</vt:lpstr>
      <vt:lpstr>Courier New</vt:lpstr>
      <vt:lpstr>Herculanum</vt:lpstr>
      <vt:lpstr>Klavika</vt:lpstr>
      <vt:lpstr>P22 Typewriter</vt:lpstr>
      <vt:lpstr>Wingdings</vt:lpstr>
      <vt:lpstr>CDM_PPT_Template </vt:lpstr>
      <vt:lpstr>  </vt:lpstr>
      <vt:lpstr>Permission to Record?</vt:lpstr>
      <vt:lpstr>The draft slides</vt:lpstr>
      <vt:lpstr>PowerPoint Presentation</vt:lpstr>
      <vt:lpstr>Course Website </vt:lpstr>
      <vt:lpstr> For full privileges on the website  </vt:lpstr>
      <vt:lpstr>Methodology Prioritized</vt:lpstr>
      <vt:lpstr>Presentations (20%)</vt:lpstr>
      <vt:lpstr>Presentations (from Syllabus)</vt:lpstr>
      <vt:lpstr>Presentations</vt:lpstr>
      <vt:lpstr>Office “Hours”: Ideally Fridays before or  after class but am flexible…</vt:lpstr>
      <vt:lpstr>PowerPoint Presentation</vt:lpstr>
      <vt:lpstr>PowerPoint Presentation</vt:lpstr>
      <vt:lpstr>Still On the Agenda</vt:lpstr>
      <vt:lpstr>PowerPoint Presentation</vt:lpstr>
      <vt:lpstr>PowerPoint Presentation</vt:lpstr>
      <vt:lpstr>PowerPoint Presentation</vt:lpstr>
      <vt:lpstr>PowerPoint Presentation</vt:lpstr>
      <vt:lpstr>PowerPoint Presentation</vt:lpstr>
      <vt:lpstr>Pause</vt:lpstr>
      <vt:lpstr>PowerPoint Presentation</vt:lpstr>
      <vt:lpstr>PowerPoint Presentation</vt:lpstr>
      <vt:lpstr>PowerPoint Presentation</vt:lpstr>
      <vt:lpstr>PowerPoint Presentation</vt:lpstr>
      <vt:lpstr>Remember Blackberry was trolled (IMHO)</vt:lpstr>
      <vt:lpstr>PowerPoint Presentation</vt:lpstr>
      <vt:lpstr>Then Blackberry became a troll (IMHO)</vt:lpstr>
      <vt:lpstr>PowerPoint Presentation</vt:lpstr>
      <vt:lpstr>Pause</vt:lpstr>
      <vt:lpstr>PowerPoint Presentation</vt:lpstr>
      <vt:lpstr>PowerPoint Presentation</vt:lpstr>
      <vt:lpstr>Today: Trademarks Part 2</vt:lpstr>
      <vt:lpstr>Re-capping Part 1</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 Trademarks: Distinguishing guise no more </vt:lpstr>
      <vt:lpstr>Instead of “distinguishing guise”</vt:lpstr>
      <vt:lpstr>Trademarks </vt:lpstr>
      <vt:lpstr>Trademarks: Official Marks</vt:lpstr>
      <vt:lpstr>Trademarks </vt:lpstr>
      <vt:lpstr>Trademarks </vt:lpstr>
      <vt:lpstr>S. 9(1)(o): “Royal Canadian Mounted Police” or “R.C.M.P.” </vt:lpstr>
      <vt:lpstr>PowerPoint Presentation</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Trademarks </vt:lpstr>
      <vt:lpstr>Pause</vt:lpstr>
      <vt:lpstr>PowerPoint Presentation</vt:lpstr>
      <vt:lpstr>Continuing with our show…</vt:lpstr>
      <vt:lpstr>Re-ignition</vt:lpstr>
      <vt:lpstr> Trademarks: Doctrine of Confusion </vt:lpstr>
      <vt:lpstr>Trademarks : Confusion</vt:lpstr>
      <vt:lpstr>Trademarks : Confusion</vt:lpstr>
      <vt:lpstr>Trademarks : Confusion</vt:lpstr>
      <vt:lpstr>Trademarks : Confusion</vt:lpstr>
      <vt:lpstr>Pause</vt:lpstr>
      <vt:lpstr>PowerPoint Presentation</vt:lpstr>
      <vt:lpstr>PowerPoint Presentation</vt:lpstr>
      <vt:lpstr>Trademarks: Confusion </vt:lpstr>
      <vt:lpstr>Trademarks: Confusion  </vt:lpstr>
      <vt:lpstr>Trademarks : Confusion</vt:lpstr>
      <vt:lpstr>PowerPoint Presentation</vt:lpstr>
      <vt:lpstr>Trademarks: Application of s. 6</vt:lpstr>
      <vt:lpstr>Trademarks: Application of s. 6</vt:lpstr>
      <vt:lpstr>Trademarks: Confusion </vt:lpstr>
      <vt:lpstr>PowerPoint Presentation</vt:lpstr>
      <vt:lpstr>PowerPoint Presentation</vt:lpstr>
      <vt:lpstr>Trademarks: Confusion  </vt:lpstr>
      <vt:lpstr>PowerPoint Presentation</vt:lpstr>
      <vt:lpstr>Trademarks: Confusion</vt:lpstr>
      <vt:lpstr>Trademarks : Confusion</vt:lpstr>
      <vt:lpstr>PowerPoint Presentation</vt:lpstr>
      <vt:lpstr>Trademarks: Confusion  </vt:lpstr>
      <vt:lpstr>Trademarks : Confusion</vt:lpstr>
      <vt:lpstr>Trademarks: Confusion – Test Person</vt:lpstr>
      <vt:lpstr>Trademarks: Confusion – Test Person</vt:lpstr>
      <vt:lpstr>Trademarks: Confusion</vt:lpstr>
      <vt:lpstr>Trademarks: Confusion</vt:lpstr>
      <vt:lpstr>Trademarks: Confusion</vt:lpstr>
      <vt:lpstr>Trademarks: Confusion</vt:lpstr>
      <vt:lpstr>Trademarks: Confusion</vt:lpstr>
      <vt:lpstr>Trademarks: Confusion</vt:lpstr>
      <vt:lpstr>Pause</vt:lpstr>
      <vt:lpstr>PowerPoint Presentation</vt:lpstr>
      <vt:lpstr>Trademarks: Infringement </vt:lpstr>
      <vt:lpstr>Trademarks: Infringement </vt:lpstr>
      <vt:lpstr>PowerPoint Presentation</vt:lpstr>
      <vt:lpstr>Trademarks : Infringement</vt:lpstr>
      <vt:lpstr>Trademarks: Infringement  </vt:lpstr>
      <vt:lpstr>Trademarks: Infringement  </vt:lpstr>
      <vt:lpstr>Trademarks: Infringement</vt:lpstr>
      <vt:lpstr>Trademarks: Infringement  </vt:lpstr>
      <vt:lpstr>Trademarks: Infringement  </vt:lpstr>
      <vt:lpstr>Trademarks: Infringement</vt:lpstr>
      <vt:lpstr>Trademarks: Infringement</vt:lpstr>
      <vt:lpstr>Trademarks: Infringement</vt:lpstr>
      <vt:lpstr>Trademarks : Infringement</vt:lpstr>
      <vt:lpstr>Trademarks: Infringement  </vt:lpstr>
      <vt:lpstr>Trademarks: Infringement</vt:lpstr>
      <vt:lpstr>Trademarks : Infringement</vt:lpstr>
      <vt:lpstr>Trademarks: Infringement  </vt:lpstr>
      <vt:lpstr>Trademarks: Infringement</vt:lpstr>
      <vt:lpstr>Trademarks : Infringement – the law today </vt:lpstr>
      <vt:lpstr>PowerPoint Presentation</vt:lpstr>
      <vt:lpstr>PowerPoint Presentation</vt:lpstr>
      <vt:lpstr>Trademarks: Infringement           – the law today</vt:lpstr>
      <vt:lpstr>Trademarks: Infringement Questions to Ponder  </vt:lpstr>
      <vt:lpstr>PowerPoint Presentation</vt:lpstr>
      <vt:lpstr>PowerPoint Presentation</vt:lpstr>
      <vt:lpstr>PowerPoint Presentation</vt:lpstr>
      <vt:lpstr>How is S. 22 TMA like this Guy?</vt:lpstr>
      <vt:lpstr>Trademarks: Infringement  </vt:lpstr>
      <vt:lpstr>Trademarks: Infringement  </vt:lpstr>
      <vt:lpstr>Trademarks: Infringement</vt:lpstr>
      <vt:lpstr>Trademarks: Infringement</vt:lpstr>
      <vt:lpstr>Trademarks: Infringement</vt:lpstr>
      <vt:lpstr>Trademarks: Infringement  </vt:lpstr>
      <vt:lpstr>Trademarks: Remedies </vt:lpstr>
      <vt:lpstr>Trademarks: Remedies  </vt:lpstr>
      <vt:lpstr>Trademarks: Remedies  </vt:lpstr>
      <vt:lpstr>Trademarks: Remedies</vt:lpstr>
      <vt:lpstr>Trademarks: Remedies</vt:lpstr>
      <vt:lpstr>Trademarks: Remedies</vt:lpstr>
      <vt:lpstr>Trademarks: Remedies</vt:lpstr>
      <vt:lpstr>Trademarks: Remedies – Q&amp;A  </vt:lpstr>
      <vt:lpstr>Coming Soon</vt:lpstr>
      <vt:lpstr> A MATTER OF PERSPECTIVE</vt:lpstr>
      <vt:lpstr>Conclusion</vt:lpstr>
      <vt:lpstr>PowerPoint Presentation</vt:lpstr>
      <vt:lpstr>  Always include a cat picture</vt:lpstr>
      <vt:lpstr>PowerPoint Presentation</vt:lpstr>
      <vt:lpstr> Our Academic Partners </vt:lpstr>
      <vt:lpstr>Pause</vt:lpstr>
      <vt:lpstr>PowerPoint Presentation</vt:lpstr>
      <vt:lpstr>Pause</vt:lpstr>
      <vt:lpstr>PowerPoint Presentation</vt:lpstr>
      <vt:lpstr>Take a Break</vt:lpstr>
      <vt:lpstr> A MATTER OF PERSPECTIVE</vt:lpstr>
      <vt:lpstr>Conclusion</vt:lpstr>
      <vt:lpstr>PowerPoint Presentation</vt:lpstr>
      <vt:lpstr>  Always include a cat picture</vt:lpstr>
      <vt:lpstr>PowerPoint Presentation</vt:lpstr>
      <vt:lpstr> Our Academic Partners </vt:lpstr>
    </vt:vector>
  </TitlesOfParts>
  <Company>Festinger Bahniwal Law &amp; Strategy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Wheelbarrows</dc:title>
  <dc:creator>Jon Festinger</dc:creator>
  <cp:lastModifiedBy>Jon Festinger</cp:lastModifiedBy>
  <cp:revision>1069</cp:revision>
  <cp:lastPrinted>2013-12-30T23:16:45Z</cp:lastPrinted>
  <dcterms:created xsi:type="dcterms:W3CDTF">2013-02-08T08:35:59Z</dcterms:created>
  <dcterms:modified xsi:type="dcterms:W3CDTF">2021-03-06T06:44:44Z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14056397</vt:lpwstr>
  </property>
  <property fmtid="{D5CDD505-2E9C-101B-9397-08002B2CF9AE}" name="NXPowerLiteSettings" pid="3">
    <vt:lpwstr>C700052003A000</vt:lpwstr>
  </property>
  <property fmtid="{D5CDD505-2E9C-101B-9397-08002B2CF9AE}" name="NXPowerLiteVersion" pid="4">
    <vt:lpwstr>D8.0.8</vt:lpwstr>
  </property>
</Properties>
</file>