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9" r:id="rId3"/>
    <p:sldId id="267" r:id="rId4"/>
    <p:sldId id="288" r:id="rId5"/>
    <p:sldId id="272" r:id="rId6"/>
    <p:sldId id="268" r:id="rId7"/>
    <p:sldId id="258" r:id="rId8"/>
    <p:sldId id="282" r:id="rId9"/>
    <p:sldId id="270" r:id="rId10"/>
    <p:sldId id="271" r:id="rId11"/>
    <p:sldId id="275" r:id="rId12"/>
    <p:sldId id="277" r:id="rId13"/>
    <p:sldId id="278" r:id="rId14"/>
    <p:sldId id="289" r:id="rId15"/>
    <p:sldId id="274" r:id="rId16"/>
    <p:sldId id="273" r:id="rId17"/>
    <p:sldId id="287" r:id="rId18"/>
    <p:sldId id="284" r:id="rId19"/>
    <p:sldId id="285" r:id="rId20"/>
    <p:sldId id="286" r:id="rId21"/>
    <p:sldId id="333" r:id="rId22"/>
    <p:sldId id="3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485" autoAdjust="0"/>
  </p:normalViewPr>
  <p:slideViewPr>
    <p:cSldViewPr snapToGrid="0">
      <p:cViewPr varScale="1">
        <p:scale>
          <a:sx n="106" d="100"/>
          <a:sy n="106" d="100"/>
        </p:scale>
        <p:origin x="954" y="114"/>
      </p:cViewPr>
      <p:guideLst>
        <p:guide orient="horz" pos="2160"/>
        <p:guide pos="3840"/>
      </p:guideLst>
    </p:cSldViewPr>
  </p:slideViewPr>
  <p:notesTextViewPr>
    <p:cViewPr>
      <p:scale>
        <a:sx n="135" d="100"/>
        <a:sy n="13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C90AB-AF0B-4F59-B438-A19CA0B7AA26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B15EC-6021-4B95-92D4-7B878614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6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5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0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72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8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44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1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95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B15EC-6021-4B95-92D4-7B878614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6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5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0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8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0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B15EC-6021-4B95-92D4-7B878614C5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4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9762-611B-4437-A892-B1E55000B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BC026-71E1-4833-A889-6A743A14B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42AAD-A3CB-42D5-89F1-87CB800A0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60705-0640-48C1-90A2-C3A3BCCF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C7D7-CCF5-4A2B-AFDE-B5515011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1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26B7-F914-4B21-B632-E0C68F6F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02DDC-8278-4270-9406-E4FFD232D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0262-46AD-4964-9239-8FF525E3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A89E6-66CA-4D58-9ADF-4580F4E9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54D87-8199-4C3C-881E-DAA90B05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8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465D8-0BE9-4A1D-9A7B-5B2FBBBD8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2FB3A-5AC1-406C-B27B-E99CC871D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D020B-B578-4185-A47E-F45ABF28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B9F2-A3FF-4028-9D5E-B8515C7A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A9E0B-3715-4719-B14D-44EE5113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8FC-89AD-4C81-B64D-FD1D384F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4BED-A7A1-4A59-98D9-32255ADFA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F394-F777-44FF-9220-8611BE5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8798E-0280-4D50-9FCB-D1AB3091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2B35-E141-41AA-9A15-680B876F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7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E9B3-D97F-4F9F-B96C-67911C83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0E49-190C-43F9-B1D8-35D016E68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4BCD-50DF-4668-BC84-E0954999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EBA6E-97FD-4CD7-9B28-663BF910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C86EB-4D0B-4756-81E8-F4E42968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8548-76B9-46E1-B820-C7825E73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17BF0-39C2-484A-A2FE-1EA2CADC3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9A7FA-2A3A-4A27-92D7-2274D007A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01673-E42F-4464-83D4-8C49D197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4978B-F158-4E50-A43B-36329236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7D16A-C499-4DFC-A39B-95DEC5E6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2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63BBF-B27B-41D3-BD1B-BA040651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48D4B-38FF-4FC5-9C62-CCF7DDE76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908C2-2DB9-428A-BDDB-15E268124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97307-6550-455F-B68A-BFD35636F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6A848-F159-4921-8FB0-D0DFF6BFB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15003-6092-483A-9AD0-3A94954C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B55D8B-0871-487F-969C-6BA76CF7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8B4109-E692-46EB-97C3-0BEEF87A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BD4B-3283-4885-9B61-AC04D350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A0A9E-9D6B-4F6E-9F3E-A406E03A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04084-A810-477C-B4B2-4AC5A2C2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6BFC5-2698-405C-BE08-CD5409B5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5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3FE02-3BF8-4B73-B2BD-F9751EC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2F79F-D533-4C93-B348-BA223A2C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4A9C0-5CAE-48FD-9DAB-BC60004D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6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9E01-7F57-45BF-BF08-F82B9E72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CA107-16CB-4935-B024-C2F4E9BA8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967B7-839B-493B-9F55-D7E4F3D1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B1AF9-092E-44AE-8765-8E25F056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57201-39E2-4F8E-BD3F-DDEB2876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E2645-4F96-4C12-AEBA-D20612D6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A546-66B4-454A-A883-5FB24C4F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897E9-375F-447A-88F4-BFDC1D538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3F533-8DC7-4E64-913E-CF4D5FC5E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0E5A1-2316-4A96-8F8C-6E73D714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8FE8C-1395-4280-BAED-05FA9073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22A55-27C0-4A9D-A876-BD5FC562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4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FF297-1A3B-4CE5-AB38-16DA3AFE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09C48-31A5-4554-9FB0-86A85AB4A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BA7A2-6648-4BA8-9D52-27EF23C52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345BF-92D5-4F44-9284-A05662A4FD51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D769-7F11-4423-9BF5-30BF668C8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9F87-8C3E-4C5C-BEFD-F6163D1E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69791-275F-4C1B-9053-9838E1E5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capital.com/what-are-nfts-everything-you-need-to-know-about-non-fungible-token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s://www.theverge.com/2021/3/9/22321464/jack-dorsey-nft-tweet-auction-bitcoin-donate-charity" TargetMode="External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hyperlink" Target="https://nbatopshot.com/terms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cryptokitties.co/terms-of-use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4a"/><Relationship Id="rId7" Type="http://schemas.openxmlformats.org/officeDocument/2006/relationships/hyperlink" Target="https://www.youtube.com/watch?v=QlgE_mmbRDk&amp;t=5s" TargetMode="External"/><Relationship Id="rId2" Type="http://schemas.openxmlformats.org/officeDocument/2006/relationships/audio" Target="NULL" TargetMode="External"/><Relationship Id="rId1" Type="http://schemas.openxmlformats.org/officeDocument/2006/relationships/video" Target="https://www.youtube.com/embed/QlgE_mmbRDk?start=5&amp;feature=oembed" TargetMode="Externa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pandmedialaw.fkks.com/post/102gt4b/a-primer-on-nfts-and-intellectual-propert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ondaq.com/unitedstates/copyright/1046680/a-primer-on-nfts-and-intellectual-property?type=related" TargetMode="External"/><Relationship Id="rId4" Type="http://schemas.openxmlformats.org/officeDocument/2006/relationships/hyperlink" Target="https://www.legalcheek.com/lc-journal-posts/what-the-non-fungible-token-craze-means-for-ip-law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verge.com/2021/3/1/22308075/grimes-nft-6-million-sales-nifty-gateway-warnymph" TargetMode="External"/><Relationship Id="rId3" Type="http://schemas.openxmlformats.org/officeDocument/2006/relationships/hyperlink" Target="https://www.coindesk.com/what-are-nfts" TargetMode="External"/><Relationship Id="rId7" Type="http://schemas.openxmlformats.org/officeDocument/2006/relationships/hyperlink" Target="https://www.rollingstone.com/pro/news/kings-of-leon-when-you-see-yourself-album-nft-crypto-1135192/" TargetMode="External"/><Relationship Id="rId12" Type="http://schemas.openxmlformats.org/officeDocument/2006/relationships/hyperlink" Target="https://www.coindesk.com/market-wrap-bitcoin-steady-near-54k-rsi-indicator-warns-of-limited-uptrend" TargetMode="External"/><Relationship Id="rId2" Type="http://schemas.openxmlformats.org/officeDocument/2006/relationships/hyperlink" Target="https://www.npr.org/2021/03/05/974089381/whats-an-nft-and-why-are-people-paying-millions-to-buy-the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wyorker.com/tech/annals-of-technology/how-beeple-crashed-the-art-world" TargetMode="External"/><Relationship Id="rId11" Type="http://schemas.openxmlformats.org/officeDocument/2006/relationships/hyperlink" Target="https://medium.com/dapperlabs/nft-license-2-0-why-a-nft-can-do-what-mickey-mouse-never-could-27673d5f29aa" TargetMode="External"/><Relationship Id="rId5" Type="http://schemas.openxmlformats.org/officeDocument/2006/relationships/hyperlink" Target="https://www.nme.com/news/music/fans-criticise-gorillaz-selling-nft-impact-climate-change-revealed-2909226" TargetMode="External"/><Relationship Id="rId10" Type="http://schemas.openxmlformats.org/officeDocument/2006/relationships/hyperlink" Target="https://cryptobriefing.com/rare-homer-simpson-pepe-nft-sells-320000/" TargetMode="External"/><Relationship Id="rId4" Type="http://schemas.openxmlformats.org/officeDocument/2006/relationships/hyperlink" Target="https://www.theverge.com/2021/3/15/22328203/nft-cryptoart-ethereum-blockchain-climate-change" TargetMode="External"/><Relationship Id="rId9" Type="http://schemas.openxmlformats.org/officeDocument/2006/relationships/hyperlink" Target="https://joanielemercier.com/the-problem-of-cryptoar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undation.app/NyanCat/nyan-cat-219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dapp-com/10-most-expensive-nfts-hundreds-of-thousands-for-a-crypto-kitty-b152a7983036#:~:text=%E2%84%961%20CryptoKitties'%20Dragon%20%E2%80%94%20600%20ETH&amp;text=This%20cute%20electronic%20cat%20costs%20about%20600%20ETH%2C%20or%20over%20%24390%2C000.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jpeg"/><Relationship Id="rId10" Type="http://schemas.openxmlformats.org/officeDocument/2006/relationships/hyperlink" Target="https://nbatopshot.com/listings/p2p/a494c64e-9e93-418c-8934-f331ee47a39b+768166e3-f4bb-4395-9b48-4c545aebc95c?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wsj.com/articles/jack-dorseys-first-tweet-sells-as-nft-for-2-9-million-1161645594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news.artnet.com/market/christies-nft-beeple-69-million-1951036" TargetMode="External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20210-A549-458C-80A1-AD94A59E8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2" r="9087" b="795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0F2F9-0FDE-44DE-8619-0A7F1D31B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Digital Media, Non-Fungible Tokens (NFTs), and Digital Art </a:t>
            </a:r>
            <a:br>
              <a:rPr lang="en-US" sz="4800" dirty="0"/>
            </a:br>
            <a:r>
              <a:rPr lang="en-US" sz="4800" dirty="0"/>
              <a:t>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7D015-FFAE-4BCA-BAA6-A052B64C4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US" sz="2000" dirty="0"/>
              <a:t>Dario </a:t>
            </a:r>
            <a:r>
              <a:rPr lang="en-US" sz="2000" dirty="0" err="1"/>
              <a:t>Balca</a:t>
            </a:r>
            <a:endParaRPr lang="en-US" sz="2000" dirty="0"/>
          </a:p>
          <a:p>
            <a:pPr algn="l"/>
            <a:r>
              <a:rPr lang="en-US" sz="2000" dirty="0"/>
              <a:t>M</a:t>
            </a:r>
            <a:r>
              <a:rPr lang="en-US" altLang="zh-CN" sz="2000" dirty="0"/>
              <a:t>eghan Zhang</a:t>
            </a:r>
            <a:endParaRPr lang="en-US" sz="20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2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4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ight Triangle 15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5" name="Rectangle 15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5100" dirty="0"/>
              <a:t>How does it Concern Intellectual Property?</a:t>
            </a:r>
          </a:p>
        </p:txBody>
      </p:sp>
      <p:pic>
        <p:nvPicPr>
          <p:cNvPr id="1026" name="Picture 2" descr="How are NFTs used">
            <a:hlinkClick r:id="rId2"/>
            <a:extLst>
              <a:ext uri="{FF2B5EF4-FFF2-40B4-BE49-F238E27FC236}">
                <a16:creationId xmlns:a16="http://schemas.microsoft.com/office/drawing/2014/main" id="{18B84463-D942-48E7-BBD0-CA661B1B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r="9873" b="-3"/>
          <a:stretch/>
        </p:blipFill>
        <p:spPr bwMode="auto">
          <a:xfrm>
            <a:off x="1123357" y="3018327"/>
            <a:ext cx="3533985" cy="27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4982" y="2649145"/>
            <a:ext cx="5252989" cy="2728198"/>
          </a:xfrm>
        </p:spPr>
        <p:txBody>
          <a:bodyPr anchor="t">
            <a:normAutofit/>
          </a:bodyPr>
          <a:lstStyle/>
          <a:p>
            <a:pPr marL="514350" indent="-514350">
              <a:buAutoNum type="arabicParenBoth"/>
            </a:pPr>
            <a:r>
              <a:rPr lang="en-US" sz="2500" dirty="0"/>
              <a:t>Copyright Ownership: Collector versus Creator</a:t>
            </a:r>
          </a:p>
          <a:p>
            <a:pPr marL="514350" indent="-514350">
              <a:buAutoNum type="arabicParenBoth"/>
            </a:pPr>
            <a:r>
              <a:rPr lang="en-US" sz="2500" dirty="0"/>
              <a:t>Concerns on Infringement </a:t>
            </a:r>
          </a:p>
          <a:p>
            <a:pPr marL="514350" indent="-514350">
              <a:buAutoNum type="arabicParenBoth"/>
            </a:pPr>
            <a:r>
              <a:rPr lang="en-US" sz="2500" dirty="0"/>
              <a:t>Fair Use / Fair Dealing</a:t>
            </a:r>
          </a:p>
        </p:txBody>
      </p:sp>
    </p:spTree>
    <p:extLst>
      <p:ext uri="{BB962C8B-B14F-4D97-AF65-F5344CB8AC3E}">
        <p14:creationId xmlns:p14="http://schemas.microsoft.com/office/powerpoint/2010/main" val="268694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dirty="0"/>
              <a:t>Copyright	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56218" y="1463039"/>
            <a:ext cx="5742710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Copyright</a:t>
            </a:r>
            <a:r>
              <a:rPr lang="en-US" sz="2200" dirty="0"/>
              <a:t> refers to a set of exclusive, time-limited rights in works of expression; performers’ performances; sound recordings; and communication signals</a:t>
            </a:r>
            <a:r>
              <a:rPr lang="en-CA" sz="2200" dirty="0"/>
              <a:t> (s.3.1 </a:t>
            </a:r>
            <a:r>
              <a:rPr lang="en-CA" sz="2200" i="1" dirty="0"/>
              <a:t>Copyright Act</a:t>
            </a:r>
            <a:r>
              <a:rPr lang="en-CA" sz="2200" dirty="0"/>
              <a:t>)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Three fundamental rights held by copyright owners: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/>
              <a:t>Production / Reproduction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/>
              <a:t>Performance / Broadcasting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/>
              <a:t>Publication</a:t>
            </a:r>
          </a:p>
          <a:p>
            <a:endParaRPr lang="en-US" sz="2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55948-DF51-486D-A2DE-C57305D99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F920B-791B-4917-BF3A-C6F06F78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4212709"/>
            <a:ext cx="8232296" cy="1337699"/>
          </a:xfrm>
        </p:spPr>
        <p:txBody>
          <a:bodyPr anchor="b">
            <a:normAutofit/>
          </a:bodyPr>
          <a:lstStyle/>
          <a:p>
            <a:r>
              <a:rPr lang="en-US" sz="6000" dirty="0"/>
              <a:t>Are NFTs Copyrightable?</a:t>
            </a:r>
            <a:endParaRPr lang="en-CA" sz="6000" dirty="0"/>
          </a:p>
        </p:txBody>
      </p:sp>
      <p:pic>
        <p:nvPicPr>
          <p:cNvPr id="7" name="Graphic 6" descr="Light Bulb and Gear">
            <a:extLst>
              <a:ext uri="{FF2B5EF4-FFF2-40B4-BE49-F238E27FC236}">
                <a16:creationId xmlns:a16="http://schemas.microsoft.com/office/drawing/2014/main" id="{6E9FDCA2-B7DE-4B14-B6A2-528947E13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1373" y="1107907"/>
            <a:ext cx="2799692" cy="27996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D0084-4849-4004-A0A5-84D6EA1F3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107906"/>
            <a:ext cx="6346333" cy="35173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500" b="1" u="sng" dirty="0"/>
              <a:t>Originality</a:t>
            </a:r>
          </a:p>
          <a:p>
            <a:r>
              <a:rPr lang="en-US" sz="2000" dirty="0"/>
              <a:t>“The expression of an idea through an exercise of skill and judgement, which necessarily involves intellectual input and “must not be so trivial that it could be characterized as a purely mechanical exercise.” (</a:t>
            </a:r>
            <a:r>
              <a:rPr lang="en-US" sz="2000" i="1" dirty="0"/>
              <a:t>CCH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500" b="1" u="sng" dirty="0"/>
              <a:t>Work</a:t>
            </a:r>
          </a:p>
          <a:p>
            <a:r>
              <a:rPr lang="en-US" sz="2000" dirty="0"/>
              <a:t>No higher standard of originality is required of an artistic work than that of a literary work (</a:t>
            </a:r>
            <a:r>
              <a:rPr lang="en-US" sz="2000" i="1" dirty="0"/>
              <a:t>DRG</a:t>
            </a:r>
            <a:r>
              <a:rPr lang="en-US" sz="2000" dirty="0"/>
              <a:t>). 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92A3D8-EDEA-4D0C-BCAA-53C6946F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D0B45-81C7-4D88-A3EA-B8449298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4600" b="1" dirty="0"/>
              <a:t>Originality</a:t>
            </a:r>
            <a:r>
              <a:rPr lang="en-US" sz="4600" dirty="0"/>
              <a:t>…</a:t>
            </a:r>
            <a:endParaRPr lang="en-CA" sz="4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01644-22FE-4928-B949-2E92AF1A0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Difference between a NFT that’s </a:t>
            </a:r>
            <a:r>
              <a:rPr lang="en-US" sz="2400" dirty="0">
                <a:hlinkClick r:id="rId5"/>
              </a:rPr>
              <a:t>made by the creator </a:t>
            </a:r>
            <a:r>
              <a:rPr lang="en-US" sz="2400" dirty="0"/>
              <a:t>and one that’s simply </a:t>
            </a:r>
            <a:r>
              <a:rPr lang="en-US" sz="2400" i="1" dirty="0"/>
              <a:t>converted</a:t>
            </a:r>
            <a:r>
              <a:rPr lang="en-US" sz="2400" dirty="0"/>
              <a:t> into an NFT?</a:t>
            </a:r>
          </a:p>
          <a:p>
            <a:r>
              <a:rPr lang="en-US" sz="2400" dirty="0"/>
              <a:t>Too trivial?</a:t>
            </a:r>
          </a:p>
          <a:p>
            <a:r>
              <a:rPr lang="en-US" sz="2400" dirty="0"/>
              <a:t>Who can convert artworks into NFT’s?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A52761-1B7D-46B6-90AA-7471F5FE8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BD57D-A8E8-4E60-9C99-2A4A446F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/>
              <a:t>Jack Dorsey	</a:t>
            </a:r>
            <a:br>
              <a:rPr lang="en-US"/>
            </a:br>
            <a:r>
              <a:rPr lang="en-US"/>
              <a:t>(founder of Twitter)</a:t>
            </a:r>
            <a:endParaRPr lang="en-CA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4C118-C852-4222-85DF-1B15F2074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796318" cy="363945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Created a NFT from his first twitter post </a:t>
            </a:r>
          </a:p>
          <a:p>
            <a:r>
              <a:rPr lang="en-US" sz="2200" dirty="0"/>
              <a:t>His twitter posts are public</a:t>
            </a:r>
          </a:p>
          <a:p>
            <a:r>
              <a:rPr lang="en-US" sz="2200" dirty="0"/>
              <a:t>If I create an NFT from his first twitter post, the blockchain would have my name as the creator of the NFT</a:t>
            </a:r>
          </a:p>
          <a:p>
            <a:r>
              <a:rPr lang="en-US" sz="2200" dirty="0"/>
              <a:t>Can Jack Dorsey sue me for copyright infringement? 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793494-BFCC-4300-B172-B626DA691E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9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40" name="Rectangle 3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C56770-36B8-483C-B9FA-6A5F125A0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Copyright held by Creators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/>
              <a:t>Creators preserve copyright to original underlying work giving rise to the NFT</a:t>
            </a:r>
          </a:p>
          <a:p>
            <a:pPr lvl="0"/>
            <a:r>
              <a:rPr lang="en-US" sz="2000" dirty="0"/>
              <a:t>Copyright protection can be conferred when the work is “fixed in a tangible form” (</a:t>
            </a:r>
            <a:r>
              <a:rPr lang="en-US" sz="2000" i="1" dirty="0"/>
              <a:t>Canadian Admiral</a:t>
            </a:r>
            <a:r>
              <a:rPr lang="en-US" sz="2000" dirty="0"/>
              <a:t>). </a:t>
            </a:r>
            <a:endParaRPr lang="en-CA" sz="2000" dirty="0"/>
          </a:p>
          <a:p>
            <a:pPr lvl="0"/>
            <a:r>
              <a:rPr lang="en-US" sz="2000" dirty="0"/>
              <a:t>Still a good idea to register the copyright (s.53 </a:t>
            </a:r>
            <a:r>
              <a:rPr lang="en-US" sz="2000" i="1" dirty="0"/>
              <a:t>CA</a:t>
            </a:r>
            <a:r>
              <a:rPr lang="en-US" sz="2000" dirty="0"/>
              <a:t>)</a:t>
            </a:r>
            <a:endParaRPr lang="en-CA" sz="2000" dirty="0"/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494CB5-391E-4828-A08D-E96CD786B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 Copyright held by Collectors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927" y="1338729"/>
            <a:ext cx="5638561" cy="4180542"/>
          </a:xfrm>
        </p:spPr>
        <p:txBody>
          <a:bodyPr anchor="ctr">
            <a:normAutofit/>
          </a:bodyPr>
          <a:lstStyle/>
          <a:p>
            <a:pPr marL="457200" indent="-457200">
              <a:buAutoNum type="alphaLcParenBoth"/>
            </a:pPr>
            <a:r>
              <a:rPr lang="en-US" sz="2400" dirty="0"/>
              <a:t>Transfer of entire copyright</a:t>
            </a:r>
          </a:p>
          <a:p>
            <a:pPr marL="457200" indent="-457200">
              <a:buAutoNum type="alphaLcParenBoth"/>
            </a:pPr>
            <a:r>
              <a:rPr lang="en-US" sz="2400" dirty="0"/>
              <a:t>License to make certain uses of the NFT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439AE3-6028-4DE5-A80A-4A5A3B2A7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F5091-8832-49E4-9670-391B208A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Section 13(4) </a:t>
            </a:r>
            <a:r>
              <a:rPr lang="en-US" i="1" dirty="0">
                <a:solidFill>
                  <a:srgbClr val="000000"/>
                </a:solidFill>
              </a:rPr>
              <a:t>Copyright Act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ontract">
            <a:extLst>
              <a:ext uri="{FF2B5EF4-FFF2-40B4-BE49-F238E27FC236}">
                <a16:creationId xmlns:a16="http://schemas.microsoft.com/office/drawing/2014/main" id="{72E3FCB9-72F5-4E8D-A4D6-D7679964D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0AE3-93F5-4E7A-8B34-9E6CC656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257006"/>
            <a:ext cx="4977578" cy="3803965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Assignments can be made: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CA" sz="2000" dirty="0">
                <a:solidFill>
                  <a:srgbClr val="000000"/>
                </a:solidFill>
              </a:rPr>
              <a:t>Wholly or partially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CA" sz="2000" dirty="0">
                <a:solidFill>
                  <a:srgbClr val="000000"/>
                </a:solidFill>
              </a:rPr>
              <a:t>Generally, or subject to limitations relating to territory, medium, sector of market, or other limitations related to the scope of assignment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CA" sz="2000" dirty="0">
                <a:solidFill>
                  <a:srgbClr val="000000"/>
                </a:solidFill>
              </a:rPr>
              <a:t>For the whole term of copyright or for any other part thereof </a:t>
            </a:r>
          </a:p>
          <a:p>
            <a:r>
              <a:rPr lang="en-CA" sz="2000" dirty="0">
                <a:solidFill>
                  <a:srgbClr val="000000"/>
                </a:solidFill>
              </a:rPr>
              <a:t>Principle of Technological Neutrality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243A53-F498-4429-88E0-1BD74825D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FA68F4-39C2-411B-AEB3-4DDD3A52A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1111" r="280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81C7E-6E1B-4573-9491-0640118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600" b="1" dirty="0"/>
              <a:t>Terms of Use</a:t>
            </a:r>
            <a:endParaRPr lang="en-CA" sz="26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5A4DFA-66D9-43D1-B24A-8C0208F6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14475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NBA Top Shop </a:t>
            </a:r>
            <a:r>
              <a:rPr lang="en-US" sz="2000" b="1" dirty="0">
                <a:hlinkClick r:id="rId6"/>
              </a:rPr>
              <a:t>License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200" dirty="0"/>
              <a:t>Grants the owner of “moments” a non-exclusive license to “use, copy, and display” the moment </a:t>
            </a:r>
            <a:r>
              <a:rPr lang="en-US" sz="2200" i="1" dirty="0"/>
              <a:t>solely</a:t>
            </a:r>
            <a:r>
              <a:rPr lang="en-US" sz="2200" dirty="0"/>
              <a:t> for personal and non-commercial purposes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85A233-E00A-44E6-9678-FCDE4EAC18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12.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65D9E9-A9B2-4F2D-B240-45F77F778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66320-F087-42FB-8899-64BC7F7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/>
              <a:t>Terms of Use</a:t>
            </a:r>
            <a:endParaRPr lang="en-CA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3936-16A7-48E7-99E3-FBA57BF09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CryptoKitties </a:t>
            </a:r>
            <a:r>
              <a:rPr lang="en-US" sz="2200" b="1" dirty="0">
                <a:hlinkClick r:id="rId6"/>
              </a:rPr>
              <a:t>License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CA" sz="2200" dirty="0"/>
              <a:t>NFT owners can generate commercial earnings from their NFT’s for up to $100,000 in gross revenue per year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C43123-227C-4D78-93C4-75E85284A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6000"/>
              <a:t>Blockchain</a:t>
            </a:r>
          </a:p>
        </p:txBody>
      </p:sp>
      <p:pic>
        <p:nvPicPr>
          <p:cNvPr id="4" name="Online Media 3" title="TEDx | What is the future of Art on Blockchain (Crypto Art and NFTs) | Gordon Berger">
            <a:hlinkClick r:id="" action="ppaction://media"/>
            <a:extLst>
              <a:ext uri="{FF2B5EF4-FFF2-40B4-BE49-F238E27FC236}">
                <a16:creationId xmlns:a16="http://schemas.microsoft.com/office/drawing/2014/main" id="{700C1DB7-5331-4E48-B023-93BE216BE4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524387" y="988900"/>
            <a:ext cx="4803012" cy="27137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228" y="2452282"/>
            <a:ext cx="5509471" cy="3415858"/>
          </a:xfrm>
        </p:spPr>
        <p:txBody>
          <a:bodyPr anchor="t">
            <a:normAutofit/>
          </a:bodyPr>
          <a:lstStyle/>
          <a:p>
            <a:endParaRPr lang="en-US" sz="2500" dirty="0"/>
          </a:p>
          <a:p>
            <a:r>
              <a:rPr lang="en-US" sz="2500" dirty="0"/>
              <a:t>“Virtual Ledger” </a:t>
            </a:r>
          </a:p>
          <a:p>
            <a:r>
              <a:rPr lang="en-US" sz="2500" u="sng" dirty="0"/>
              <a:t>Decentralized</a:t>
            </a:r>
            <a:r>
              <a:rPr lang="en-US" sz="2500" dirty="0"/>
              <a:t> </a:t>
            </a:r>
          </a:p>
          <a:p>
            <a:r>
              <a:rPr lang="en-US" sz="2500" dirty="0"/>
              <a:t>Peer-to-Peer ecosystem</a:t>
            </a:r>
          </a:p>
          <a:p>
            <a:r>
              <a:rPr lang="en-US" sz="2500" dirty="0"/>
              <a:t>Allows a purely digital asset to have value and to be unique</a:t>
            </a:r>
          </a:p>
          <a:p>
            <a:endParaRPr lang="en-US" sz="2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80699" y="3855825"/>
            <a:ext cx="4322960" cy="1305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Gordon Berger </a:t>
            </a:r>
            <a:r>
              <a:rPr lang="en-US" sz="2000" dirty="0" err="1"/>
              <a:t>TEDx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7"/>
              </a:rPr>
              <a:t>What is the future of Art on Blockchain 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(Crypto Art and NFTs)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AFBB1A-712D-4866-81F6-6E25DCEF3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2" end="12557.73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 Copyright held by Collectors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927" y="1338729"/>
            <a:ext cx="5638561" cy="4180542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Right to utilize the copyrighted work depicted by the NFT for </a:t>
            </a:r>
            <a:r>
              <a:rPr lang="en-US" sz="2400" u="sng" dirty="0"/>
              <a:t>personal consumption</a:t>
            </a:r>
            <a:r>
              <a:rPr lang="en-US" sz="2400" dirty="0"/>
              <a:t> (generally)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Right to exclude others from claiming ownership of the NFT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Similar to music files, collectors </a:t>
            </a:r>
            <a:r>
              <a:rPr lang="en-US" sz="2400" u="sng" dirty="0"/>
              <a:t>should not</a:t>
            </a:r>
            <a:r>
              <a:rPr lang="en-US" sz="2400" dirty="0"/>
              <a:t> expect to generate commercial revenue from the NFT (unless otherwise specified in their contract with the creator)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6DB35-29AF-4B01-ABCB-6449A7D56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31F71-9604-4523-B689-FE7E8AA2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	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C963-A6AD-420D-A1FC-2311042D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https://ipandmedialaw.fkks.com/post/102gt4b/a-primer-on-nfts-and-intellectual-property</a:t>
            </a:r>
            <a:endParaRPr lang="en-CA" dirty="0"/>
          </a:p>
          <a:p>
            <a:r>
              <a:rPr lang="en-US" dirty="0"/>
              <a:t>https://www.coindesk.com/nfts-a-legal-guide-for-creators-and-collectors</a:t>
            </a:r>
          </a:p>
          <a:p>
            <a:r>
              <a:rPr lang="en-US" dirty="0"/>
              <a:t>https://www.mondaq.com/unitedstates/copyright/1046680/a-primer-on-nfts-and-intellectual-property?type=related</a:t>
            </a:r>
          </a:p>
          <a:p>
            <a:r>
              <a:rPr lang="en-US" dirty="0"/>
              <a:t>https://www.coindesk.com/nfts-legal-questions</a:t>
            </a:r>
          </a:p>
          <a:p>
            <a:r>
              <a:rPr lang="en-US" dirty="0"/>
              <a:t>https://cnet3.cbsistatic.com/img/wI9uK7nx9t904gHIpUPP9XAPFWg=/940x0/2021/03/16/0d74d5fa-a419-4d0a-8961-a132735fccad/capture1.png</a:t>
            </a:r>
          </a:p>
          <a:p>
            <a:r>
              <a:rPr lang="en-US" dirty="0">
                <a:latin typeface="Open Sans" panose="020B0606030504020204" pitchFamily="34" charset="0"/>
              </a:rPr>
              <a:t>https://www.mondaq.com/unitedstates/copyright/1046680/a-primer-on-nfts-and-intellectual-property?type=related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https://www.legalcheek.com/lc-journal-posts/what-the-non-fungible-token-craze-means-for-ip-law/</a:t>
            </a:r>
            <a:endParaRPr lang="en-US" dirty="0"/>
          </a:p>
          <a:p>
            <a:r>
              <a:rPr lang="en-US" dirty="0">
                <a:hlinkClick r:id="rId5"/>
              </a:rPr>
              <a:t>https://www.mondaq.com/unitedstates/copyright/1046680/a-primer-on-nfts-and-intellectual-property?type=related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7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C77B2D-D584-7B4A-8B76-AEC6C6105E6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Sources	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7BA21C-26C7-6A4B-B314-58C72237120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www.technollama.co.uk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/can-copyright-teach-us-anything-about-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https://www.npr.org/2021/03/05/974089381/whats-an-nft-and-why-are-people-paying-millions-to-buy-them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https://www.coindesk.com/what-are-nfts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www.theverge.com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/22310188/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-explainer-what-is-blockchain-crypto-art-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https://www.theverge.com/2021/3/15/22328203/nft-cryptoart-ethereum-blockchain-climate-change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https://www.nme.com/news/music/fans-criticise-gorillaz-selling-nft-impact-climate-change-revealed-2909226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https://www.newyorker.com/tech/annals-of-technology/how-beeple-crashed-the-art-world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https://www.rollingstone.com/pro/news/kings-of-leon-when-you-see-yourself-album-nft-crypto-1135192/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https://www.theverge.com/2021/3/1/22308075/grimes-nft-6-million-sales-nifty-gateway-warnymph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https://joanielemercier.com/the-problem-of-cryptoart/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https://cryptobriefing.com/rare-homer-simpson-pepe-nft-sells-320000/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https://medium.com/dapperlabs/nft-license-2-0-why-a-nft-can-do-what-mickey-mouse-never-could-27673d5f29aa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/>
              </a:rPr>
              <a:t>https://www.coindesk.com/market-wrap-bitcoin-steady-near-54k-rsi-indicator-warns-of-limited-uptrend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1641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000"/>
              <a:t>What are NFTs?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EA93E-6885-48A3-8BCD-07D8A771B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" b="2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/>
              <a:t>Non-Fungible Tokens (NFT)s became an overnight sensation in the world of cryptocurrency after a unique digital copy of the Nyan Cat meme </a:t>
            </a:r>
            <a:r>
              <a:rPr lang="en-US" sz="1800">
                <a:hlinkClick r:id="rId4"/>
              </a:rPr>
              <a:t>sold for 300ETH </a:t>
            </a:r>
            <a:r>
              <a:rPr lang="en-US" sz="1800"/>
              <a:t>*</a:t>
            </a:r>
          </a:p>
          <a:p>
            <a:r>
              <a:rPr lang="en-US" sz="1800"/>
              <a:t>New and digital canvas for artistic expression 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*ETH: open-source, blockchain-based, decentralized form of cryptocurrency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4360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CCA4B-083A-47A1-852C-92F76331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Fungible Tokens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oins">
            <a:extLst>
              <a:ext uri="{FF2B5EF4-FFF2-40B4-BE49-F238E27FC236}">
                <a16:creationId xmlns:a16="http://schemas.microsoft.com/office/drawing/2014/main" id="{C562E41F-5A38-48F4-94DD-4EFEB31CE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E86F-AA2E-4040-890A-C7563A7B0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739900"/>
            <a:ext cx="5199726" cy="4321071"/>
          </a:xfrm>
        </p:spPr>
        <p:txBody>
          <a:bodyPr anchor="ctr">
            <a:normAutofit/>
          </a:bodyPr>
          <a:lstStyle/>
          <a:p>
            <a:r>
              <a:rPr lang="en-US" sz="2500" dirty="0">
                <a:solidFill>
                  <a:srgbClr val="000000"/>
                </a:solidFill>
              </a:rPr>
              <a:t>Fungible tokens are substitutable</a:t>
            </a:r>
          </a:p>
          <a:p>
            <a:r>
              <a:rPr lang="en-US" sz="2500" u="sng" dirty="0">
                <a:solidFill>
                  <a:srgbClr val="000000"/>
                </a:solidFill>
              </a:rPr>
              <a:t>Examples</a:t>
            </a:r>
            <a:r>
              <a:rPr lang="en-US" sz="2500" dirty="0">
                <a:solidFill>
                  <a:srgbClr val="000000"/>
                </a:solidFill>
              </a:rPr>
              <a:t>: Bitcoins, Dollar bills </a:t>
            </a:r>
          </a:p>
          <a:p>
            <a:r>
              <a:rPr lang="en-CA" sz="2500" dirty="0">
                <a:solidFill>
                  <a:srgbClr val="000000"/>
                </a:solidFill>
              </a:rPr>
              <a:t>Non-fungibles are </a:t>
            </a:r>
            <a:r>
              <a:rPr lang="en-CA" sz="2500" u="sng" dirty="0">
                <a:solidFill>
                  <a:srgbClr val="000000"/>
                </a:solidFill>
              </a:rPr>
              <a:t>unique</a:t>
            </a:r>
            <a:r>
              <a:rPr lang="en-CA" sz="2500" dirty="0">
                <a:solidFill>
                  <a:srgbClr val="000000"/>
                </a:solidFill>
              </a:rPr>
              <a:t> digital assets </a:t>
            </a:r>
          </a:p>
          <a:p>
            <a:r>
              <a:rPr lang="en-CA" sz="2500" dirty="0">
                <a:solidFill>
                  <a:srgbClr val="000000"/>
                </a:solidFill>
              </a:rPr>
              <a:t>Collectible art, videos, audios, etc. </a:t>
            </a:r>
          </a:p>
          <a:p>
            <a:pPr marL="0" indent="0">
              <a:buNone/>
            </a:pPr>
            <a:endParaRPr lang="en-CA" sz="2500" dirty="0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4B99FD-7DA1-4C08-8940-2D3D074B6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dirty="0"/>
              <a:t>NFTs and Cryptocurrency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en-US" sz="2500" dirty="0"/>
              <a:t>Similar to cryptocurrency, NFTs use blockchain technology to:</a:t>
            </a:r>
          </a:p>
          <a:p>
            <a:pPr marL="514350" indent="-514350">
              <a:buAutoNum type="arabicParenBoth"/>
            </a:pPr>
            <a:r>
              <a:rPr lang="en-US" sz="2500" dirty="0"/>
              <a:t>Record ownership</a:t>
            </a:r>
          </a:p>
          <a:p>
            <a:pPr marL="514350" indent="-514350">
              <a:buAutoNum type="arabicParenBoth"/>
            </a:pPr>
            <a:r>
              <a:rPr lang="en-US" sz="2500" dirty="0"/>
              <a:t>Validate authenticity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Financial rewards for the artist</a:t>
            </a:r>
          </a:p>
          <a:p>
            <a:r>
              <a:rPr lang="en-US" sz="2500" dirty="0"/>
              <a:t>Verification of authenticity </a:t>
            </a:r>
          </a:p>
          <a:p>
            <a:r>
              <a:rPr lang="en-US" sz="2500" dirty="0"/>
              <a:t>“Pride of Ownership”</a:t>
            </a:r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250005-45DA-47CD-98C2-68E1903F4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6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/>
              <a:t>Recall Property Law…			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43" y="2190915"/>
            <a:ext cx="4555049" cy="294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NFTs do </a:t>
            </a:r>
            <a:r>
              <a:rPr lang="en-US" sz="2600" i="1" dirty="0"/>
              <a:t>not </a:t>
            </a:r>
            <a:r>
              <a:rPr lang="en-US" sz="2600" dirty="0"/>
              <a:t>necessarily confer ownership to the underlying digital work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78714"/>
              </p:ext>
            </p:extLst>
          </p:nvPr>
        </p:nvGraphicFramePr>
        <p:xfrm>
          <a:off x="5987738" y="1221611"/>
          <a:ext cx="5628018" cy="45038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12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377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House</a:t>
                      </a:r>
                      <a:r>
                        <a:rPr lang="en-US" sz="2500" baseline="0" dirty="0"/>
                        <a:t> </a:t>
                      </a:r>
                      <a:endParaRPr lang="en-US" sz="2500" b="1" dirty="0"/>
                    </a:p>
                  </a:txBody>
                  <a:tcPr marL="131111" marR="131111" marT="65555" marB="655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NFT </a:t>
                      </a:r>
                      <a:endParaRPr lang="en-US" sz="2500" b="1"/>
                    </a:p>
                  </a:txBody>
                  <a:tcPr marL="131111" marR="131111" marT="65555" marB="655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13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Deed</a:t>
                      </a:r>
                      <a:r>
                        <a:rPr lang="en-US" sz="2500" baseline="0" dirty="0"/>
                        <a:t> </a:t>
                      </a:r>
                    </a:p>
                    <a:p>
                      <a:pPr algn="ctr"/>
                      <a:r>
                        <a:rPr lang="en-US" sz="2500" baseline="0" dirty="0"/>
                        <a:t>(Record of Ownership)</a:t>
                      </a:r>
                    </a:p>
                    <a:p>
                      <a:pPr algn="ctr"/>
                      <a:endParaRPr lang="en-US" sz="2500" baseline="0" dirty="0"/>
                    </a:p>
                    <a:p>
                      <a:pPr algn="ctr"/>
                      <a:r>
                        <a:rPr lang="en-US" sz="2500" baseline="0" dirty="0"/>
                        <a:t>Stored at Land Title Office</a:t>
                      </a:r>
                    </a:p>
                    <a:p>
                      <a:pPr algn="ctr"/>
                      <a:endParaRPr lang="en-US" sz="2500" baseline="0" dirty="0"/>
                    </a:p>
                    <a:p>
                      <a:pPr algn="ctr"/>
                      <a:r>
                        <a:rPr lang="en-US" sz="2500" baseline="0" dirty="0"/>
                        <a:t>Real</a:t>
                      </a:r>
                    </a:p>
                    <a:p>
                      <a:pPr algn="ctr"/>
                      <a:endParaRPr lang="en-US" sz="2500" b="0" dirty="0"/>
                    </a:p>
                  </a:txBody>
                  <a:tcPr marL="131111" marR="131111" marT="65555" marB="655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Electronic Record</a:t>
                      </a:r>
                      <a:r>
                        <a:rPr lang="en-US" sz="2500" baseline="0" dirty="0"/>
                        <a:t> of Ownership</a:t>
                      </a:r>
                    </a:p>
                    <a:p>
                      <a:pPr algn="ctr"/>
                      <a:endParaRPr lang="en-US" sz="2500" baseline="0" dirty="0"/>
                    </a:p>
                    <a:p>
                      <a:pPr algn="ctr"/>
                      <a:endParaRPr lang="en-US" sz="2500" baseline="0" dirty="0"/>
                    </a:p>
                    <a:p>
                      <a:pPr algn="ctr"/>
                      <a:r>
                        <a:rPr lang="en-US" sz="2500" baseline="0" dirty="0"/>
                        <a:t>Recorded on the </a:t>
                      </a:r>
                      <a:r>
                        <a:rPr lang="en-US" sz="2500" u="sng" baseline="0" dirty="0"/>
                        <a:t>Blockchain</a:t>
                      </a:r>
                      <a:r>
                        <a:rPr lang="en-US" sz="2500" u="none" baseline="0" dirty="0"/>
                        <a:t> </a:t>
                      </a:r>
                    </a:p>
                    <a:p>
                      <a:pPr algn="ctr"/>
                      <a:endParaRPr lang="en-US" sz="2500" u="none" baseline="0" dirty="0"/>
                    </a:p>
                    <a:p>
                      <a:pPr algn="ctr"/>
                      <a:r>
                        <a:rPr lang="en-US" sz="2500" u="none" baseline="0" dirty="0"/>
                        <a:t>Incorporeal, Intangible</a:t>
                      </a:r>
                      <a:endParaRPr lang="en-US" sz="2500" b="0" dirty="0"/>
                    </a:p>
                  </a:txBody>
                  <a:tcPr marL="131111" marR="131111" marT="65555" marB="655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7F10DC-6AFF-4129-8710-D1AC79528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76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78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&amp;ldquo;Everydays &amp;mdash; The First 5000 Days&amp;rdquo; is a collage of all the images that the artist known as Beeple has been posting online each day since 2007.">
            <a:extLst>
              <a:ext uri="{FF2B5EF4-FFF2-40B4-BE49-F238E27FC236}">
                <a16:creationId xmlns:a16="http://schemas.microsoft.com/office/drawing/2014/main" id="{5EBCD141-E8D4-4364-95DD-B2F193FA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162" y="753230"/>
            <a:ext cx="2414016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6D11FAE-8B73-4C30-9BEB-E670F78934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06" t="14313" r="18971" b="73334"/>
          <a:stretch/>
        </p:blipFill>
        <p:spPr>
          <a:xfrm>
            <a:off x="699366" y="4499219"/>
            <a:ext cx="2322576" cy="83035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431BA5-681F-4784-9241-DAC501A3A4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38" t="19406" r="30000" b="57647"/>
          <a:stretch/>
        </p:blipFill>
        <p:spPr>
          <a:xfrm>
            <a:off x="3549862" y="4129802"/>
            <a:ext cx="2322576" cy="1569187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68D81E0-1865-476D-8792-2148229273D3}"/>
              </a:ext>
            </a:extLst>
          </p:cNvPr>
          <p:cNvSpPr/>
          <p:nvPr/>
        </p:nvSpPr>
        <p:spPr>
          <a:xfrm>
            <a:off x="3549862" y="3714786"/>
            <a:ext cx="2322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8"/>
              </a:rPr>
              <a:t>Over $390,000</a:t>
            </a:r>
            <a:endParaRPr lang="en-C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A54FB-0EBA-48DC-A871-3B5BB79F357C}"/>
              </a:ext>
            </a:extLst>
          </p:cNvPr>
          <p:cNvSpPr/>
          <p:nvPr/>
        </p:nvSpPr>
        <p:spPr>
          <a:xfrm>
            <a:off x="450865" y="3920476"/>
            <a:ext cx="2322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9"/>
              </a:rPr>
              <a:t>$2.9 Million</a:t>
            </a: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B9499-02A4-4C1A-94C6-311A4A159954}"/>
              </a:ext>
            </a:extLst>
          </p:cNvPr>
          <p:cNvSpPr/>
          <p:nvPr/>
        </p:nvSpPr>
        <p:spPr>
          <a:xfrm>
            <a:off x="8400907" y="808675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$</a:t>
            </a:r>
            <a:r>
              <a:rPr lang="en-US" dirty="0">
                <a:hlinkClick r:id="rId10"/>
              </a:rPr>
              <a:t>210,000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3B7D2-05DA-4957-956E-5E3A0DA6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0BDE4-9417-46DA-8946-83353C9BB0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3873" y="1267775"/>
            <a:ext cx="26955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osaic&#10;&#10;Description automatically generated">
            <a:extLst>
              <a:ext uri="{FF2B5EF4-FFF2-40B4-BE49-F238E27FC236}">
                <a16:creationId xmlns:a16="http://schemas.microsoft.com/office/drawing/2014/main" id="{2ACD3F53-4A76-4D93-AF0F-2831344D0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1" r="9089" b="76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852D1-1318-4F89-9F3F-D2A73940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600" dirty="0"/>
              <a:t>NFT Artwork by Beeple sold for $69 Million</a:t>
            </a:r>
            <a:endParaRPr lang="en-CA" sz="2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3A21284-D3E6-44C0-AB80-7DAC99E0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32231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“</a:t>
            </a:r>
            <a:r>
              <a:rPr lang="en-US" sz="2200" i="1" dirty="0"/>
              <a:t>Everydays</a:t>
            </a:r>
            <a:r>
              <a:rPr lang="en-US" sz="2200" dirty="0"/>
              <a:t> - </a:t>
            </a:r>
            <a:r>
              <a:rPr lang="en-US" sz="2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First 5000 Days</a:t>
            </a:r>
            <a:r>
              <a:rPr lang="en-US" sz="2200" dirty="0"/>
              <a:t>” </a:t>
            </a:r>
          </a:p>
          <a:p>
            <a:pPr marL="0" indent="0">
              <a:buNone/>
            </a:pPr>
            <a:r>
              <a:rPr lang="en-US" sz="2200" b="1" dirty="0"/>
              <a:t>Value?</a:t>
            </a:r>
            <a:endParaRPr lang="en-US" sz="2200" dirty="0"/>
          </a:p>
          <a:p>
            <a:r>
              <a:rPr lang="en-US" sz="2200" dirty="0"/>
              <a:t>Unique digital token encrypted with Beeple’s signature </a:t>
            </a:r>
          </a:p>
          <a:p>
            <a:r>
              <a:rPr lang="en-US" sz="2200" dirty="0"/>
              <a:t>Verifies its authenticity using blockchain technology 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D54762-61E5-445C-80CD-AC9C430A7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84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260" y="1188637"/>
            <a:ext cx="5852711" cy="1597228"/>
          </a:xfrm>
        </p:spPr>
        <p:txBody>
          <a:bodyPr>
            <a:normAutofit/>
          </a:bodyPr>
          <a:lstStyle/>
          <a:p>
            <a:r>
              <a:rPr lang="en-US" sz="5400" dirty="0"/>
              <a:t>New Art Economy</a:t>
            </a:r>
          </a:p>
        </p:txBody>
      </p:sp>
      <p:pic>
        <p:nvPicPr>
          <p:cNvPr id="22" name="Graphic 6" descr="Artist">
            <a:extLst>
              <a:ext uri="{FF2B5EF4-FFF2-40B4-BE49-F238E27FC236}">
                <a16:creationId xmlns:a16="http://schemas.microsoft.com/office/drawing/2014/main" id="{DF428C0D-93EE-48BD-A72B-5763653FB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357" y="1700588"/>
            <a:ext cx="3533985" cy="35339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209" y="2785865"/>
            <a:ext cx="6462942" cy="2940611"/>
          </a:xfrm>
        </p:spPr>
        <p:txBody>
          <a:bodyPr anchor="t">
            <a:noAutofit/>
          </a:bodyPr>
          <a:lstStyle/>
          <a:p>
            <a:r>
              <a:rPr lang="en-US" sz="2500" dirty="0"/>
              <a:t>Radical new streams of revenue for artists </a:t>
            </a:r>
          </a:p>
          <a:p>
            <a:r>
              <a:rPr lang="en-US" sz="2500" dirty="0"/>
              <a:t>Potential compensation for future sales</a:t>
            </a:r>
          </a:p>
          <a:p>
            <a:r>
              <a:rPr lang="en-US" sz="2500" dirty="0"/>
              <a:t>Digital editions for limited series of art works</a:t>
            </a:r>
          </a:p>
          <a:p>
            <a:r>
              <a:rPr lang="en-US" sz="2500" dirty="0"/>
              <a:t>Application to digital music, photography, podcasts, videos, articles, blogs</a:t>
            </a:r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29BCEB-426F-4410-9638-97FEB9DED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1020</Words>
  <Application>Microsoft Office PowerPoint</Application>
  <PresentationFormat>Widescreen</PresentationFormat>
  <Paragraphs>151</Paragraphs>
  <Slides>22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Open Sans</vt:lpstr>
      <vt:lpstr>Arial</vt:lpstr>
      <vt:lpstr>Calibri</vt:lpstr>
      <vt:lpstr>Calibri Light</vt:lpstr>
      <vt:lpstr>Office Theme</vt:lpstr>
      <vt:lpstr>Digital Media, Non-Fungible Tokens (NFTs), and Digital Art  PART 1</vt:lpstr>
      <vt:lpstr>Blockchain</vt:lpstr>
      <vt:lpstr>What are NFTs?</vt:lpstr>
      <vt:lpstr>Fungible Tokens</vt:lpstr>
      <vt:lpstr>NFTs and Cryptocurrency</vt:lpstr>
      <vt:lpstr>Recall Property Law…   </vt:lpstr>
      <vt:lpstr>PowerPoint Presentation</vt:lpstr>
      <vt:lpstr>NFT Artwork by Beeple sold for $69 Million</vt:lpstr>
      <vt:lpstr>New Art Economy</vt:lpstr>
      <vt:lpstr>How does it Concern Intellectual Property?</vt:lpstr>
      <vt:lpstr>Copyright </vt:lpstr>
      <vt:lpstr>Are NFTs Copyrightable?</vt:lpstr>
      <vt:lpstr>Originality…</vt:lpstr>
      <vt:lpstr>Jack Dorsey  (founder of Twitter)</vt:lpstr>
      <vt:lpstr>Copyright held by Creators </vt:lpstr>
      <vt:lpstr> Copyright held by Collectors </vt:lpstr>
      <vt:lpstr>Section 13(4) Copyright Act</vt:lpstr>
      <vt:lpstr>Terms of Use</vt:lpstr>
      <vt:lpstr>Terms of Use</vt:lpstr>
      <vt:lpstr> Copyright held by Collectors </vt:lpstr>
      <vt:lpstr>Sources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Media, Non-Fungible Tokens (NFTs), and Digital Art</dc:title>
  <dc:creator>Dario Balca</dc:creator>
  <cp:lastModifiedBy>Tian Zhang</cp:lastModifiedBy>
  <cp:revision>52</cp:revision>
  <dcterms:created xsi:type="dcterms:W3CDTF">2021-03-29T23:01:59Z</dcterms:created>
  <dcterms:modified xsi:type="dcterms:W3CDTF">2021-03-31T17:02:43Z</dcterms:modified>
</cp:coreProperties>
</file>