
<file path=[Content_Types].xml><?xml version="1.0" encoding="utf-8"?>
<Types xmlns="http://schemas.openxmlformats.org/package/2006/content-types">
  <Default ContentType="image/x-emf" Extension="emf"/>
  <Default ContentType="image/jpeg" Extension="jpeg"/>
  <Default ContentType="image/jpeg" Extension="JP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1"/>
  </p:notesMasterIdLst>
  <p:sldIdLst>
    <p:sldId id="256" r:id="rId2"/>
    <p:sldId id="3552" r:id="rId3"/>
    <p:sldId id="4292" r:id="rId4"/>
    <p:sldId id="4240" r:id="rId5"/>
    <p:sldId id="4241" r:id="rId6"/>
    <p:sldId id="4092" r:id="rId7"/>
    <p:sldId id="4242" r:id="rId8"/>
    <p:sldId id="4243" r:id="rId9"/>
    <p:sldId id="4244" r:id="rId10"/>
    <p:sldId id="3626" r:id="rId11"/>
    <p:sldId id="4072" r:id="rId12"/>
    <p:sldId id="4247" r:id="rId13"/>
    <p:sldId id="4193" r:id="rId14"/>
    <p:sldId id="4330" r:id="rId15"/>
    <p:sldId id="4333" r:id="rId16"/>
    <p:sldId id="4334" r:id="rId17"/>
    <p:sldId id="4377" r:id="rId18"/>
    <p:sldId id="4378" r:id="rId19"/>
    <p:sldId id="4379" r:id="rId20"/>
    <p:sldId id="4252" r:id="rId21"/>
    <p:sldId id="3685" r:id="rId22"/>
    <p:sldId id="3687" r:id="rId23"/>
    <p:sldId id="318" r:id="rId24"/>
    <p:sldId id="3630" r:id="rId25"/>
    <p:sldId id="3957" r:id="rId26"/>
    <p:sldId id="3990" r:id="rId27"/>
    <p:sldId id="3981" r:id="rId28"/>
    <p:sldId id="3973" r:id="rId29"/>
    <p:sldId id="3992" r:id="rId30"/>
    <p:sldId id="3995" r:id="rId31"/>
    <p:sldId id="4278" r:id="rId32"/>
    <p:sldId id="334" r:id="rId33"/>
    <p:sldId id="4293" r:id="rId34"/>
    <p:sldId id="4302" r:id="rId35"/>
    <p:sldId id="4303" r:id="rId36"/>
    <p:sldId id="4304" r:id="rId37"/>
    <p:sldId id="4005" r:id="rId38"/>
    <p:sldId id="4006" r:id="rId39"/>
    <p:sldId id="4007" r:id="rId40"/>
    <p:sldId id="4008" r:id="rId41"/>
    <p:sldId id="4298" r:id="rId42"/>
    <p:sldId id="4299" r:id="rId43"/>
    <p:sldId id="4325" r:id="rId44"/>
    <p:sldId id="4368" r:id="rId45"/>
    <p:sldId id="4371" r:id="rId46"/>
    <p:sldId id="4373" r:id="rId47"/>
    <p:sldId id="4319" r:id="rId48"/>
    <p:sldId id="4117" r:id="rId49"/>
    <p:sldId id="4118" r:id="rId50"/>
    <p:sldId id="4280" r:id="rId51"/>
    <p:sldId id="4255" r:id="rId52"/>
    <p:sldId id="4126" r:id="rId53"/>
    <p:sldId id="4192" r:id="rId54"/>
    <p:sldId id="4071" r:id="rId55"/>
    <p:sldId id="4130" r:id="rId56"/>
    <p:sldId id="4133" r:id="rId57"/>
    <p:sldId id="4285" r:id="rId58"/>
    <p:sldId id="4145" r:id="rId59"/>
    <p:sldId id="4147" r:id="rId60"/>
    <p:sldId id="4153" r:id="rId61"/>
    <p:sldId id="4158" r:id="rId62"/>
    <p:sldId id="4202" r:id="rId63"/>
    <p:sldId id="4160" r:id="rId64"/>
    <p:sldId id="4374" r:id="rId65"/>
    <p:sldId id="4204" r:id="rId66"/>
    <p:sldId id="4329" r:id="rId67"/>
    <p:sldId id="4375" r:id="rId68"/>
    <p:sldId id="4327" r:id="rId69"/>
    <p:sldId id="4328" r:id="rId70"/>
    <p:sldId id="4326" r:id="rId71"/>
    <p:sldId id="4335" r:id="rId72"/>
    <p:sldId id="4336" r:id="rId73"/>
    <p:sldId id="4309" r:id="rId74"/>
    <p:sldId id="4305" r:id="rId75"/>
    <p:sldId id="4306" r:id="rId76"/>
    <p:sldId id="4307" r:id="rId77"/>
    <p:sldId id="4310" r:id="rId78"/>
    <p:sldId id="4370" r:id="rId79"/>
    <p:sldId id="4369" r:id="rId80"/>
    <p:sldId id="4144" r:id="rId81"/>
    <p:sldId id="4267" r:id="rId82"/>
    <p:sldId id="4143" r:id="rId83"/>
    <p:sldId id="4376" r:id="rId84"/>
    <p:sldId id="4367" r:id="rId85"/>
    <p:sldId id="4187" r:id="rId86"/>
    <p:sldId id="4188" r:id="rId87"/>
    <p:sldId id="4189" r:id="rId88"/>
    <p:sldId id="4190" r:id="rId89"/>
    <p:sldId id="4191"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422"/>
  </p:normalViewPr>
  <p:slideViewPr>
    <p:cSldViewPr snapToGrid="0" snapToObjects="1">
      <p:cViewPr varScale="1">
        <p:scale>
          <a:sx n="121" d="100"/>
          <a:sy n="121" d="100"/>
        </p:scale>
        <p:origin x="896" y="1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202BD-CF37-7941-B69F-ED83CD9CEFE7}" type="datetimeFigureOut">
              <a:rPr lang="en-US" smtClean="0"/>
              <a:t>2/7/21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E3FEEC-81F5-9048-8408-13A7B5AB11F1}" type="slidenum">
              <a:rPr lang="en-US" smtClean="0"/>
              <a:t>‹#›</a:t>
            </a:fld>
            <a:endParaRPr lang="en-US"/>
          </a:p>
        </p:txBody>
      </p:sp>
    </p:spTree>
    <p:extLst>
      <p:ext uri="{BB962C8B-B14F-4D97-AF65-F5344CB8AC3E}">
        <p14:creationId xmlns:p14="http://schemas.microsoft.com/office/powerpoint/2010/main" val="20091330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E3FEEC-81F5-9048-8408-13A7B5AB11F1}" type="slidenum">
              <a:rPr lang="en-US" smtClean="0"/>
              <a:t>9</a:t>
            </a:fld>
            <a:endParaRPr lang="en-US"/>
          </a:p>
        </p:txBody>
      </p:sp>
    </p:spTree>
    <p:extLst>
      <p:ext uri="{BB962C8B-B14F-4D97-AF65-F5344CB8AC3E}">
        <p14:creationId xmlns:p14="http://schemas.microsoft.com/office/powerpoint/2010/main" val="2245801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071CE-28E3-0849-B5BD-89ADA4ACFDE9}" type="slidenum">
              <a:rPr lang="en-US" smtClean="0"/>
              <a:t>52</a:t>
            </a:fld>
            <a:endParaRPr lang="en-US"/>
          </a:p>
        </p:txBody>
      </p:sp>
    </p:spTree>
    <p:extLst>
      <p:ext uri="{BB962C8B-B14F-4D97-AF65-F5344CB8AC3E}">
        <p14:creationId xmlns:p14="http://schemas.microsoft.com/office/powerpoint/2010/main" val="3969488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56</a:t>
            </a:fld>
            <a:endParaRPr lang="en-US"/>
          </a:p>
        </p:txBody>
      </p:sp>
    </p:spTree>
    <p:extLst>
      <p:ext uri="{BB962C8B-B14F-4D97-AF65-F5344CB8AC3E}">
        <p14:creationId xmlns:p14="http://schemas.microsoft.com/office/powerpoint/2010/main" val="3847400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58</a:t>
            </a:fld>
            <a:endParaRPr lang="en-US"/>
          </a:p>
        </p:txBody>
      </p:sp>
    </p:spTree>
    <p:extLst>
      <p:ext uri="{BB962C8B-B14F-4D97-AF65-F5344CB8AC3E}">
        <p14:creationId xmlns:p14="http://schemas.microsoft.com/office/powerpoint/2010/main" val="4093088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59</a:t>
            </a:fld>
            <a:endParaRPr lang="en-US"/>
          </a:p>
        </p:txBody>
      </p:sp>
    </p:spTree>
    <p:extLst>
      <p:ext uri="{BB962C8B-B14F-4D97-AF65-F5344CB8AC3E}">
        <p14:creationId xmlns:p14="http://schemas.microsoft.com/office/powerpoint/2010/main" val="388525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61</a:t>
            </a:fld>
            <a:endParaRPr lang="en-US"/>
          </a:p>
        </p:txBody>
      </p:sp>
    </p:spTree>
    <p:extLst>
      <p:ext uri="{BB962C8B-B14F-4D97-AF65-F5344CB8AC3E}">
        <p14:creationId xmlns:p14="http://schemas.microsoft.com/office/powerpoint/2010/main" val="203381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3FEEC-81F5-9048-8408-13A7B5AB11F1}" type="slidenum">
              <a:rPr lang="en-US" smtClean="0"/>
              <a:t>62</a:t>
            </a:fld>
            <a:endParaRPr lang="en-US"/>
          </a:p>
        </p:txBody>
      </p:sp>
    </p:spTree>
    <p:extLst>
      <p:ext uri="{BB962C8B-B14F-4D97-AF65-F5344CB8AC3E}">
        <p14:creationId xmlns:p14="http://schemas.microsoft.com/office/powerpoint/2010/main" val="1466141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80</a:t>
            </a:fld>
            <a:endParaRPr lang="en-US"/>
          </a:p>
        </p:txBody>
      </p:sp>
    </p:spTree>
    <p:extLst>
      <p:ext uri="{BB962C8B-B14F-4D97-AF65-F5344CB8AC3E}">
        <p14:creationId xmlns:p14="http://schemas.microsoft.com/office/powerpoint/2010/main" val="351737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84</a:t>
            </a:fld>
            <a:endParaRPr lang="en-US"/>
          </a:p>
        </p:txBody>
      </p:sp>
    </p:spTree>
    <p:extLst>
      <p:ext uri="{BB962C8B-B14F-4D97-AF65-F5344CB8AC3E}">
        <p14:creationId xmlns:p14="http://schemas.microsoft.com/office/powerpoint/2010/main" val="3074676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5DA9B-A4FC-2A41-AE4D-737D8F57035E}" type="slidenum">
              <a:rPr lang="en-US" smtClean="0"/>
              <a:t>86</a:t>
            </a:fld>
            <a:endParaRPr lang="en-US"/>
          </a:p>
        </p:txBody>
      </p:sp>
    </p:spTree>
    <p:extLst>
      <p:ext uri="{BB962C8B-B14F-4D97-AF65-F5344CB8AC3E}">
        <p14:creationId xmlns:p14="http://schemas.microsoft.com/office/powerpoint/2010/main" val="181188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23</a:t>
            </a:fld>
            <a:endParaRPr lang="en-US"/>
          </a:p>
        </p:txBody>
      </p:sp>
    </p:spTree>
    <p:extLst>
      <p:ext uri="{BB962C8B-B14F-4D97-AF65-F5344CB8AC3E}">
        <p14:creationId xmlns:p14="http://schemas.microsoft.com/office/powerpoint/2010/main" val="1061164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24</a:t>
            </a:fld>
            <a:endParaRPr lang="en-US"/>
          </a:p>
        </p:txBody>
      </p:sp>
    </p:spTree>
    <p:extLst>
      <p:ext uri="{BB962C8B-B14F-4D97-AF65-F5344CB8AC3E}">
        <p14:creationId xmlns:p14="http://schemas.microsoft.com/office/powerpoint/2010/main" val="49235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28</a:t>
            </a:fld>
            <a:endParaRPr lang="en-US"/>
          </a:p>
        </p:txBody>
      </p:sp>
    </p:spTree>
    <p:extLst>
      <p:ext uri="{BB962C8B-B14F-4D97-AF65-F5344CB8AC3E}">
        <p14:creationId xmlns:p14="http://schemas.microsoft.com/office/powerpoint/2010/main" val="263055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29</a:t>
            </a:fld>
            <a:endParaRPr lang="en-US"/>
          </a:p>
        </p:txBody>
      </p:sp>
    </p:spTree>
    <p:extLst>
      <p:ext uri="{BB962C8B-B14F-4D97-AF65-F5344CB8AC3E}">
        <p14:creationId xmlns:p14="http://schemas.microsoft.com/office/powerpoint/2010/main" val="1560478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32</a:t>
            </a:fld>
            <a:endParaRPr lang="en-US"/>
          </a:p>
        </p:txBody>
      </p:sp>
    </p:spTree>
    <p:extLst>
      <p:ext uri="{BB962C8B-B14F-4D97-AF65-F5344CB8AC3E}">
        <p14:creationId xmlns:p14="http://schemas.microsoft.com/office/powerpoint/2010/main" val="2381676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33</a:t>
            </a:fld>
            <a:endParaRPr lang="en-US"/>
          </a:p>
        </p:txBody>
      </p:sp>
    </p:spTree>
    <p:extLst>
      <p:ext uri="{BB962C8B-B14F-4D97-AF65-F5344CB8AC3E}">
        <p14:creationId xmlns:p14="http://schemas.microsoft.com/office/powerpoint/2010/main" val="1898460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47</a:t>
            </a:fld>
            <a:endParaRPr lang="en-US"/>
          </a:p>
        </p:txBody>
      </p:sp>
    </p:spTree>
    <p:extLst>
      <p:ext uri="{BB962C8B-B14F-4D97-AF65-F5344CB8AC3E}">
        <p14:creationId xmlns:p14="http://schemas.microsoft.com/office/powerpoint/2010/main" val="2628841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49</a:t>
            </a:fld>
            <a:endParaRPr lang="en-US"/>
          </a:p>
        </p:txBody>
      </p:sp>
    </p:spTree>
    <p:extLst>
      <p:ext uri="{BB962C8B-B14F-4D97-AF65-F5344CB8AC3E}">
        <p14:creationId xmlns:p14="http://schemas.microsoft.com/office/powerpoint/2010/main" val="4181252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BEBDB439-BBB3-1246-BF88-94A2B3D732B9}" type="datetime1">
              <a:rPr lang="en-CA" smtClean="0"/>
              <a:t>2021-02-07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857A6-B069-5747-8C2C-4237D03FF20B}" type="slidenum">
              <a:rPr lang="en-US" smtClean="0"/>
              <a:t>‹#›</a:t>
            </a:fld>
            <a:endParaRPr lang="en-US"/>
          </a:p>
        </p:txBody>
      </p:sp>
    </p:spTree>
    <p:extLst>
      <p:ext uri="{BB962C8B-B14F-4D97-AF65-F5344CB8AC3E}">
        <p14:creationId xmlns:p14="http://schemas.microsoft.com/office/powerpoint/2010/main" val="307025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8"/>
          <a:stretch>
            <a:fillRect/>
          </a:stretch>
        </p:blipFill>
        <p:spPr>
          <a:xfrm>
            <a:off x="431220" y="6347963"/>
            <a:ext cx="3321425" cy="268516"/>
          </a:xfrm>
          <a:prstGeom prst="rect">
            <a:avLst/>
          </a:prstGeom>
        </p:spPr>
      </p:pic>
      <p:pic>
        <p:nvPicPr>
          <p:cNvPr id="7" name="Picture 6"/>
          <p:cNvPicPr>
            <a:picLocks noChangeAspect="1"/>
          </p:cNvPicPr>
          <p:nvPr/>
        </p:nvPicPr>
        <p:blipFill>
          <a:blip r:embed="rId9"/>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law.allard.ubc"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jon_festinger@thecdm.ca" TargetMode="External"/></Relationships>
</file>

<file path=ppt/slides/_rels/slide10.xml.rels><?xml version="1.0" encoding="UTF-8" standalone="yes" ?><Relationships xmlns="http://schemas.openxmlformats.org/package/2006/relationships"><Relationship Id="rId3" Target="https://iplaw.allard.ubc.ca/" TargetMode="External" Type="http://schemas.openxmlformats.org/officeDocument/2006/relationships/hyperlink"/><Relationship Id="rId2" Target="../media/image10.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3" Type="http://schemas.openxmlformats.org/officeDocument/2006/relationships/hyperlink" Target="mailto:jon.festinger@ubc.ca" TargetMode="External"/><Relationship Id="rId2" Type="http://schemas.openxmlformats.org/officeDocument/2006/relationships/hyperlink" Target="http://cms.ubc.ca/" TargetMode="External"/><Relationship Id="rId1" Type="http://schemas.openxmlformats.org/officeDocument/2006/relationships/slideLayout" Target="../slideLayouts/slideLayout2.xml"/><Relationship Id="rId4" Type="http://schemas.openxmlformats.org/officeDocument/2006/relationships/hyperlink" Target="mailto:jon_festinger@thecdm.c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arget="../media/image12.jpeg" Type="http://schemas.openxmlformats.org/officeDocument/2006/relationships/image"/><Relationship Id="rId1" Target="../slideLayouts/slideLayout5.xml" Type="http://schemas.openxmlformats.org/officeDocument/2006/relationships/slideLayout"/></Relationships>
</file>

<file path=ppt/slides/_rels/slide16.xml.rels><?xml version="1.0" encoding="UTF-8" standalone="yes" ?><Relationships xmlns="http://schemas.openxmlformats.org/package/2006/relationships"><Relationship Id="rId2" Target="../media/image13.jpeg" Type="http://schemas.openxmlformats.org/officeDocument/2006/relationships/image"/><Relationship Id="rId1" Target="../slideLayouts/slideLayout5.xml" Type="http://schemas.openxmlformats.org/officeDocument/2006/relationships/slideLayout"/></Relationships>
</file>

<file path=ppt/slides/_rels/slide17.xml.rels><?xml version="1.0" encoding="UTF-8" standalone="yes" ?><Relationships xmlns="http://schemas.openxmlformats.org/package/2006/relationships"><Relationship Id="rId2" Target="../media/image14.jpeg" Type="http://schemas.openxmlformats.org/officeDocument/2006/relationships/image"/><Relationship Id="rId1" Target="../slideLayouts/slideLayout4.xml" Type="http://schemas.openxmlformats.org/officeDocument/2006/relationships/slideLayout"/></Relationships>
</file>

<file path=ppt/slides/_rels/slide18.xml.rels><?xml version="1.0" encoding="UTF-8" standalone="yes" ?><Relationships xmlns="http://schemas.openxmlformats.org/package/2006/relationships"><Relationship Id="rId2" Target="../media/image15.jpeg" Type="http://schemas.openxmlformats.org/officeDocument/2006/relationships/image"/><Relationship Id="rId1" Target="../slideLayouts/slideLayout5.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17.jpeg" Type="http://schemas.openxmlformats.org/officeDocument/2006/relationships/image"/><Relationship Id="rId2" Target="../media/image16.jpeg" Type="http://schemas.openxmlformats.org/officeDocument/2006/relationships/image"/><Relationship Id="rId1" Target="../slideLayouts/slideLayout5.xml" Type="http://schemas.openxmlformats.org/officeDocument/2006/relationships/slideLayout"/></Relationships>
</file>

<file path=ppt/slides/_rels/slide2.xml.rels><?xml version="1.0" encoding="UTF-8" standalone="yes" ?><Relationships xmlns="http://schemas.openxmlformats.org/package/2006/relationships"><Relationship Id="rId2" Target="../media/image6.jpeg" Type="http://schemas.openxmlformats.org/officeDocument/2006/relationships/image"/><Relationship Id="rId1" Target="../slideLayouts/slideLayout4.xml" Type="http://schemas.openxmlformats.org/officeDocument/2006/relationships/slideLayout"/></Relationships>
</file>

<file path=ppt/slides/_rels/slide20.xml.rels><?xml version="1.0" encoding="UTF-8" standalone="yes" ?><Relationships xmlns="http://schemas.openxmlformats.org/package/2006/relationships"><Relationship Id="rId2" Target="../media/image18.jpeg" Type="http://schemas.openxmlformats.org/officeDocument/2006/relationships/image"/><Relationship Id="rId1" Target="../slideLayouts/slideLayout4.xml" Type="http://schemas.openxmlformats.org/officeDocument/2006/relationships/slideLayout"/></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arget="../media/image22.jpeg" Type="http://schemas.openxmlformats.org/officeDocument/2006/relationships/image"/><Relationship Id="rId2" Target="https://youtu.be/zL2FOrx41N0" TargetMode="External" Type="http://schemas.openxmlformats.org/officeDocument/2006/relationships/hyperlink"/><Relationship Id="rId1" Target="../slideLayouts/slideLayout5.xml" Type="http://schemas.openxmlformats.org/officeDocument/2006/relationships/slideLayout"/></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arget="../media/image24.jpeg" Type="http://schemas.openxmlformats.org/officeDocument/2006/relationships/image"/><Relationship Id="rId1" Target="../slideLayouts/slideLayout4.xml" Type="http://schemas.openxmlformats.org/officeDocument/2006/relationships/slideLayout"/></Relationships>
</file>

<file path=ppt/slides/_rels/slide42.xml.rels><?xml version="1.0" encoding="UTF-8" standalone="yes" ?><Relationships xmlns="http://schemas.openxmlformats.org/package/2006/relationships"><Relationship Id="rId2" Target="../media/image25.jpeg" Type="http://schemas.openxmlformats.org/officeDocument/2006/relationships/image"/><Relationship Id="rId1" Target="../slideLayouts/slideLayout5.xml" Type="http://schemas.openxmlformats.org/officeDocument/2006/relationships/slideLayout"/></Relationships>
</file>

<file path=ppt/slides/_rels/slide43.xml.rels><?xml version="1.0" encoding="UTF-8" standalone="yes" ?><Relationships xmlns="http://schemas.openxmlformats.org/package/2006/relationships"><Relationship Id="rId2" Target="../media/image26.jpeg" Type="http://schemas.openxmlformats.org/officeDocument/2006/relationships/image"/><Relationship Id="rId1" Target="../slideLayouts/slideLayout2.xml" Type="http://schemas.openxmlformats.org/officeDocument/2006/relationships/slideLayout"/></Relationships>
</file>

<file path=ppt/slides/_rels/slide44.xml.rels><?xml version="1.0" encoding="UTF-8" standalone="yes" ?><Relationships xmlns="http://schemas.openxmlformats.org/package/2006/relationships"><Relationship Id="rId3" Target="https://youtu.be/tvIjwxrD_fE" TargetMode="External" Type="http://schemas.openxmlformats.org/officeDocument/2006/relationships/hyperlink"/><Relationship Id="rId2" Target="../media/image27.jpeg" Type="http://schemas.openxmlformats.org/officeDocument/2006/relationships/image"/><Relationship Id="rId1" Target="../slideLayouts/slideLayout4.xml" Type="http://schemas.openxmlformats.org/officeDocument/2006/relationships/slideLayout"/></Relationships>
</file>

<file path=ppt/slides/_rels/slide45.xml.rels><?xml version="1.0" encoding="UTF-8" standalone="yes" ?><Relationships xmlns="http://schemas.openxmlformats.org/package/2006/relationships"><Relationship Id="rId3" Target="../media/image28.jpeg" Type="http://schemas.openxmlformats.org/officeDocument/2006/relationships/image"/><Relationship Id="rId2" Target="https://www.publicknowledge.org/blog/copyright-and-cosplay-working-with-an-awkward-fit/" TargetMode="External" Type="http://schemas.openxmlformats.org/officeDocument/2006/relationships/hyperlink"/><Relationship Id="rId1" Target="../slideLayouts/slideLayout4.xml" Type="http://schemas.openxmlformats.org/officeDocument/2006/relationships/slideLayout"/></Relationships>
</file>

<file path=ppt/slides/_rels/slide46.xml.rels><?xml version="1.0" encoding="UTF-8" standalone="yes" ?><Relationships xmlns="http://schemas.openxmlformats.org/package/2006/relationships"><Relationship Id="rId3" Target="../media/image29.jpeg" Type="http://schemas.openxmlformats.org/officeDocument/2006/relationships/image"/><Relationship Id="rId2" Target="https://tushnet.files.wordpress.com/2013/06/fandombook.pdf" TargetMode="External" Type="http://schemas.openxmlformats.org/officeDocument/2006/relationships/hyperlink"/><Relationship Id="rId1" Target="../slideLayouts/slideLayout5.xml" Type="http://schemas.openxmlformats.org/officeDocument/2006/relationships/slideLayout"/></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arget="../media/image30.jpeg" Type="http://schemas.openxmlformats.org/officeDocument/2006/relationships/image"/><Relationship Id="rId1" Target="../slideLayouts/slideLayout4.xml" Type="http://schemas.openxmlformats.org/officeDocument/2006/relationships/slideLayout"/></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arget="../media/image8.jpeg" Type="http://schemas.openxmlformats.org/officeDocument/2006/relationships/image"/><Relationship Id="rId1" Target="../slideLayouts/slideLayout4.xml" Type="http://schemas.openxmlformats.org/officeDocument/2006/relationships/slideLayout"/></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arget="../media/image31.jpeg" Type="http://schemas.openxmlformats.org/officeDocument/2006/relationships/image"/><Relationship Id="rId1" Target="../slideLayouts/slideLayout4.xml" Type="http://schemas.openxmlformats.org/officeDocument/2006/relationships/slideLayout"/></Relationships>
</file>

<file path=ppt/slides/_rels/slide54.xml.rels><?xml version="1.0" encoding="UTF-8" standalone="yes" ?><Relationships xmlns="http://schemas.openxmlformats.org/package/2006/relationships"><Relationship Id="rId2" Target="../media/image32.jpeg" Type="http://schemas.openxmlformats.org/officeDocument/2006/relationships/image"/><Relationship Id="rId1" Target="../slideLayouts/slideLayout2.xml" Type="http://schemas.openxmlformats.org/officeDocument/2006/relationships/slideLayout"/></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arget="../media/image33.jpeg" Type="http://schemas.openxmlformats.org/officeDocument/2006/relationships/image"/><Relationship Id="rId1" Target="../slideLayouts/slideLayout5.xml" Type="http://schemas.openxmlformats.org/officeDocument/2006/relationships/slideLayout"/></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arget="../media/image34.jpeg" Type="http://schemas.openxmlformats.org/officeDocument/2006/relationships/image"/><Relationship Id="rId1" Target="../slideLayouts/slideLayout5.xml" Type="http://schemas.openxmlformats.org/officeDocument/2006/relationships/slideLayout"/></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laws-lois.justice.gc.ca/eng/acts/B-9.01"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laws-lois.justice.gc.ca/eng/acts/B-9.01"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67.xml.rels><?xml version="1.0" encoding="UTF-8" standalone="yes" ?><Relationships xmlns="http://schemas.openxmlformats.org/package/2006/relationships"><Relationship Id="rId3" Target="../media/image39.jpeg" Type="http://schemas.openxmlformats.org/officeDocument/2006/relationships/image"/><Relationship Id="rId2" Target="../media/image38.png" Type="http://schemas.openxmlformats.org/officeDocument/2006/relationships/image"/><Relationship Id="rId1" Target="../slideLayouts/slideLayout4.xml" Type="http://schemas.openxmlformats.org/officeDocument/2006/relationships/slideLayout"/><Relationship Id="rId6" Target="../media/image42.png" Type="http://schemas.openxmlformats.org/officeDocument/2006/relationships/image"/><Relationship Id="rId5" Target="../media/image41.png" Type="http://schemas.openxmlformats.org/officeDocument/2006/relationships/image"/><Relationship Id="rId4" Target="../media/image40.png" Type="http://schemas.openxmlformats.org/officeDocument/2006/relationships/image"/></Relationships>
</file>

<file path=ppt/slides/_rels/slide68.xml.rels><?xml version="1.0" encoding="UTF-8" standalone="yes" ?><Relationships xmlns="http://schemas.openxmlformats.org/package/2006/relationships"><Relationship Id="rId2" Target="../media/image43.jpeg" Type="http://schemas.openxmlformats.org/officeDocument/2006/relationships/image"/><Relationship Id="rId1" Target="../slideLayouts/slideLayout4.xml" Type="http://schemas.openxmlformats.org/officeDocument/2006/relationships/slideLayout"/></Relationships>
</file>

<file path=ppt/slides/_rels/slide69.xml.rels><?xml version="1.0" encoding="UTF-8" standalone="yes" ?><Relationships xmlns="http://schemas.openxmlformats.org/package/2006/relationships"><Relationship Id="rId2" Target="../media/image44.jpeg" Type="http://schemas.openxmlformats.org/officeDocument/2006/relationships/image"/><Relationship Id="rId1" Target="../slideLayouts/slideLayout5.xml" Type="http://schemas.openxmlformats.org/officeDocument/2006/relationships/slideLayout"/></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oyez.org/cases/1982/81-1687"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arget="../media/image46.jpeg" Type="http://schemas.openxmlformats.org/officeDocument/2006/relationships/image"/><Relationship Id="rId1" Target="../slideLayouts/slideLayout5.xml" Type="http://schemas.openxmlformats.org/officeDocument/2006/relationships/slideLayout"/></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oyez.org/cases/2004/04-480"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arget="../media/image48.jpeg" Type="http://schemas.openxmlformats.org/officeDocument/2006/relationships/image"/><Relationship Id="rId1" Target="../slideLayouts/slideLayout2.xml" Type="http://schemas.openxmlformats.org/officeDocument/2006/relationships/slideLayout"/></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oyez.org/cases/2013/13-461" TargetMode="Externa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arget="../media/image50.jpeg" Type="http://schemas.openxmlformats.org/officeDocument/2006/relationships/image"/><Relationship Id="rId1" Target="../slideLayouts/slideLayout5.xml" Type="http://schemas.openxmlformats.org/officeDocument/2006/relationships/slideLayout"/></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arget="../media/image51.jpe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arget="../media/image52.jpeg" Type="http://schemas.openxmlformats.org/officeDocument/2006/relationships/image"/><Relationship Id="rId1" Target="../slideLayouts/slideLayout2.xml" Type="http://schemas.openxmlformats.org/officeDocument/2006/relationships/slideLayout"/></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arget="../media/image53.jpeg" Type="http://schemas.openxmlformats.org/officeDocument/2006/relationships/image"/><Relationship Id="rId1" Target="../slideLayouts/slideLayout4.xml" Type="http://schemas.openxmlformats.org/officeDocument/2006/relationships/slideLayout"/></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arget="../media/image54.jpeg" Type="http://schemas.openxmlformats.org/officeDocument/2006/relationships/image"/><Relationship Id="rId1" Target="../slideLayouts/slideLayout2.xml" Type="http://schemas.openxmlformats.org/officeDocument/2006/relationships/slideLayout"/></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55686" y="261257"/>
            <a:ext cx="8042050" cy="1151907"/>
          </a:xfrm>
        </p:spPr>
        <p:txBody>
          <a:bodyPr>
            <a:normAutofit fontScale="90000"/>
          </a:bodyPr>
          <a:lstStyle/>
          <a:p>
            <a:pPr algn="ctr"/>
            <a:br>
              <a:rPr lang="en-US" b="1" dirty="0">
                <a:solidFill>
                  <a:srgbClr val="FFFF00"/>
                </a:solidFill>
                <a:cs typeface="OCR A Std"/>
              </a:rPr>
            </a:br>
            <a:br>
              <a:rPr lang="en-US" dirty="0"/>
            </a:br>
            <a:endParaRPr lang="en-US" b="1" dirty="0">
              <a:solidFill>
                <a:schemeClr val="bg1"/>
              </a:solidFill>
              <a:latin typeface="+mn-lt"/>
            </a:endParaRPr>
          </a:p>
        </p:txBody>
      </p:sp>
      <p:sp>
        <p:nvSpPr>
          <p:cNvPr id="9" name="Content Placeholder 8"/>
          <p:cNvSpPr>
            <a:spLocks noGrp="1"/>
          </p:cNvSpPr>
          <p:nvPr>
            <p:ph sz="quarter" idx="10"/>
          </p:nvPr>
        </p:nvSpPr>
        <p:spPr>
          <a:xfrm>
            <a:off x="555686" y="1793174"/>
            <a:ext cx="7958922" cy="4144487"/>
          </a:xfrm>
        </p:spPr>
        <p:txBody>
          <a:bodyPr>
            <a:normAutofit fontScale="85000" lnSpcReduction="20000"/>
          </a:bodyPr>
          <a:lstStyle/>
          <a:p>
            <a:pPr marL="0" indent="0">
              <a:lnSpc>
                <a:spcPct val="110000"/>
              </a:lnSpc>
              <a:buNone/>
            </a:pPr>
            <a:r>
              <a:rPr lang="en-US" sz="2600" b="1" dirty="0">
                <a:solidFill>
                  <a:srgbClr val="FFFF00"/>
                </a:solidFill>
                <a:cs typeface="Lucida Console"/>
              </a:rPr>
              <a:t>Talk 5 </a:t>
            </a:r>
            <a:r>
              <a:rPr lang="en-US" sz="2600" b="1" dirty="0">
                <a:solidFill>
                  <a:srgbClr val="FF0000"/>
                </a:solidFill>
                <a:cs typeface="Lucida Console"/>
              </a:rPr>
              <a:t>Introduction</a:t>
            </a:r>
          </a:p>
          <a:p>
            <a:pPr marL="0" indent="0">
              <a:lnSpc>
                <a:spcPct val="110000"/>
              </a:lnSpc>
              <a:buNone/>
            </a:pPr>
            <a:r>
              <a:rPr lang="en-US" sz="2600" b="1" dirty="0">
                <a:solidFill>
                  <a:srgbClr val="FFFF00"/>
                </a:solidFill>
                <a:cs typeface="Lucida Console"/>
              </a:rPr>
              <a:t>LAW 424 001</a:t>
            </a:r>
          </a:p>
          <a:p>
            <a:pPr marL="0" indent="0">
              <a:lnSpc>
                <a:spcPct val="110000"/>
              </a:lnSpc>
              <a:buNone/>
            </a:pPr>
            <a:r>
              <a:rPr lang="en-US" sz="2600" b="1" dirty="0">
                <a:solidFill>
                  <a:srgbClr val="FFFF00"/>
                </a:solidFill>
                <a:cs typeface="Lucida Console"/>
              </a:rPr>
              <a:t>Intellectual Property Law </a:t>
            </a:r>
          </a:p>
          <a:p>
            <a:pPr marL="0" indent="0">
              <a:lnSpc>
                <a:spcPct val="110000"/>
              </a:lnSpc>
              <a:buNone/>
            </a:pPr>
            <a:r>
              <a:rPr lang="en-US" sz="2600" b="1" dirty="0">
                <a:solidFill>
                  <a:srgbClr val="FFFF00"/>
                </a:solidFill>
                <a:cs typeface="Lucida Console"/>
              </a:rPr>
              <a:t>Allard School of Law, UBC</a:t>
            </a:r>
          </a:p>
          <a:p>
            <a:pPr marL="0" indent="0">
              <a:lnSpc>
                <a:spcPct val="110000"/>
              </a:lnSpc>
              <a:buNone/>
            </a:pPr>
            <a:r>
              <a:rPr lang="en-US" sz="2600" b="1" dirty="0">
                <a:solidFill>
                  <a:srgbClr val="FFFF00"/>
                </a:solidFill>
                <a:cs typeface="Lucida Console"/>
              </a:rPr>
              <a:t>Spring, 2021</a:t>
            </a:r>
          </a:p>
          <a:p>
            <a:pPr marL="0" indent="0">
              <a:buNone/>
            </a:pPr>
            <a:endParaRPr lang="en-US" dirty="0">
              <a:solidFill>
                <a:schemeClr val="bg1"/>
              </a:solidFill>
            </a:endParaRP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r>
              <a:rPr lang="en-US" sz="1900" dirty="0">
                <a:solidFill>
                  <a:srgbClr val="FFFFFF"/>
                </a:solidFill>
                <a:cs typeface="Lucida Console"/>
              </a:rPr>
              <a:t>Jon Festinger Q.C.</a:t>
            </a:r>
          </a:p>
          <a:p>
            <a:pPr marL="0" indent="0">
              <a:buNone/>
            </a:pPr>
            <a:r>
              <a:rPr lang="en-US" sz="1900" dirty="0">
                <a:solidFill>
                  <a:srgbClr val="FFFFFF"/>
                </a:solidFill>
                <a:cs typeface="Lucida Console"/>
              </a:rPr>
              <a:t>Centre for Digital Media</a:t>
            </a:r>
          </a:p>
          <a:p>
            <a:pPr marL="0" indent="0">
              <a:buNone/>
            </a:pPr>
            <a:r>
              <a:rPr lang="en-CA" sz="1900" dirty="0">
                <a:solidFill>
                  <a:srgbClr val="FFFFFF"/>
                </a:solidFill>
                <a:cs typeface="Lucida Console"/>
              </a:rPr>
              <a:t>QMUL School of Law (CCLS)</a:t>
            </a:r>
          </a:p>
          <a:p>
            <a:pPr marL="0" indent="0">
              <a:buNone/>
            </a:pPr>
            <a:r>
              <a:rPr lang="en-CA" sz="1900" dirty="0">
                <a:solidFill>
                  <a:srgbClr val="FFFFFF"/>
                </a:solidFill>
                <a:cs typeface="Lucida Console"/>
              </a:rPr>
              <a:t>Whiteboard Law</a:t>
            </a:r>
          </a:p>
          <a:p>
            <a:pPr marL="0" indent="0">
              <a:buNone/>
            </a:pPr>
            <a:r>
              <a:rPr lang="en-US" sz="1900" dirty="0">
                <a:solidFill>
                  <a:srgbClr val="FFFF00"/>
                </a:solidFill>
                <a:cs typeface="Lucida Console"/>
                <a:hlinkClick r:id="rId3"/>
              </a:rPr>
              <a:t>http://commlaw.allard.ubc</a:t>
            </a:r>
            <a:r>
              <a:rPr lang="en-US" sz="1900" dirty="0">
                <a:solidFill>
                  <a:srgbClr val="FFFF00"/>
                </a:solidFill>
                <a:cs typeface="Lucida Console"/>
              </a:rPr>
              <a:t> </a:t>
            </a:r>
          </a:p>
          <a:p>
            <a:pPr marL="0" indent="0">
              <a:buNone/>
            </a:pPr>
            <a:r>
              <a:rPr lang="en-US" sz="1900" dirty="0">
                <a:solidFill>
                  <a:srgbClr val="FFFFFF"/>
                </a:solidFill>
                <a:cs typeface="Lucida Console"/>
              </a:rPr>
              <a:t>@</a:t>
            </a:r>
            <a:r>
              <a:rPr lang="en-US" sz="1900" dirty="0" err="1">
                <a:solidFill>
                  <a:srgbClr val="FFFFFF"/>
                </a:solidFill>
                <a:cs typeface="Lucida Console"/>
              </a:rPr>
              <a:t>jonfestinger</a:t>
            </a:r>
            <a:endParaRPr lang="en-US" sz="1900" dirty="0">
              <a:solidFill>
                <a:srgbClr val="FFFFFF"/>
              </a:solidFill>
              <a:cs typeface="Lucida Console"/>
            </a:endParaRPr>
          </a:p>
          <a:p>
            <a:pPr marL="0" indent="0">
              <a:buNone/>
            </a:pPr>
            <a:r>
              <a:rPr lang="en-US" sz="1900" dirty="0">
                <a:solidFill>
                  <a:srgbClr val="FFFF00"/>
                </a:solidFill>
                <a:cs typeface="Lucida Console"/>
                <a:hlinkClick r:id="rId4"/>
              </a:rPr>
              <a:t>jon_festinger@thecdm.ca</a:t>
            </a:r>
            <a:endParaRPr lang="en-US" sz="1900" dirty="0">
              <a:solidFill>
                <a:srgbClr val="FFFF00"/>
              </a:solidFill>
              <a:cs typeface="Lucida Console"/>
            </a:endParaRPr>
          </a:p>
          <a:p>
            <a:pPr marL="0" indent="0">
              <a:buNone/>
            </a:pPr>
            <a:endParaRPr lang="en-US" sz="1600" dirty="0">
              <a:solidFill>
                <a:schemeClr val="bg1"/>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Content Placeholder 3" descr="JF.png">
            <a:extLst>
              <a:ext uri="{FF2B5EF4-FFF2-40B4-BE49-F238E27FC236}">
                <a16:creationId xmlns:a16="http://schemas.microsoft.com/office/drawing/2014/main" id="{52C6527D-1855-3E4C-B033-779C7409E83B}"/>
              </a:ext>
            </a:extLst>
          </p:cNvPr>
          <p:cNvPicPr>
            <a:picLocks noChangeAspect="1"/>
          </p:cNvPicPr>
          <p:nvPr/>
        </p:nvPicPr>
        <p:blipFill rotWithShape="1">
          <a:blip r:embed="rId5">
            <a:extLst>
              <a:ext uri="{28A0092B-C50C-407E-A947-70E740481C1C}">
                <a14:useLocalDpi xmlns:a14="http://schemas.microsoft.com/office/drawing/2010/main" val="0"/>
              </a:ext>
            </a:extLst>
          </a:blip>
          <a:srcRect l="20968" t="29807" r="941" b="27147"/>
          <a:stretch/>
        </p:blipFill>
        <p:spPr>
          <a:xfrm>
            <a:off x="5822429" y="3631800"/>
            <a:ext cx="2384718" cy="1858747"/>
          </a:xfrm>
          <a:prstGeom prst="rect">
            <a:avLst/>
          </a:prstGeom>
        </p:spPr>
      </p:pic>
      <p:sp>
        <p:nvSpPr>
          <p:cNvPr id="2" name="TextBox 1">
            <a:extLst>
              <a:ext uri="{FF2B5EF4-FFF2-40B4-BE49-F238E27FC236}">
                <a16:creationId xmlns:a16="http://schemas.microsoft.com/office/drawing/2014/main" id="{6840BB17-C7B1-FE4B-A805-A1CF01D0AEFD}"/>
              </a:ext>
            </a:extLst>
          </p:cNvPr>
          <p:cNvSpPr txBox="1"/>
          <p:nvPr/>
        </p:nvSpPr>
        <p:spPr>
          <a:xfrm>
            <a:off x="464643" y="135509"/>
            <a:ext cx="8634415" cy="1323439"/>
          </a:xfrm>
          <a:prstGeom prst="rect">
            <a:avLst/>
          </a:prstGeom>
          <a:noFill/>
        </p:spPr>
        <p:txBody>
          <a:bodyPr wrap="none" rtlCol="0">
            <a:spAutoFit/>
          </a:bodyPr>
          <a:lstStyle/>
          <a:p>
            <a:r>
              <a:rPr lang="en-US" sz="4000" b="1" dirty="0">
                <a:solidFill>
                  <a:schemeClr val="bg1"/>
                </a:solidFill>
              </a:rPr>
              <a:t>FAIR DEALING </a:t>
            </a:r>
            <a:r>
              <a:rPr lang="en-US" sz="4000" b="1" dirty="0">
                <a:solidFill>
                  <a:srgbClr val="FFFF00"/>
                </a:solidFill>
              </a:rPr>
              <a:t>REVIEW</a:t>
            </a:r>
            <a:r>
              <a:rPr lang="en-US" sz="4000" b="1" dirty="0">
                <a:solidFill>
                  <a:schemeClr val="bg1"/>
                </a:solidFill>
              </a:rPr>
              <a:t> </a:t>
            </a:r>
            <a:r>
              <a:rPr lang="en-US" sz="4000" b="1" dirty="0">
                <a:solidFill>
                  <a:srgbClr val="FF0000"/>
                </a:solidFill>
              </a:rPr>
              <a:t>&amp;</a:t>
            </a:r>
            <a:r>
              <a:rPr lang="en-US" sz="4000" b="1" dirty="0">
                <a:solidFill>
                  <a:schemeClr val="bg1"/>
                </a:solidFill>
              </a:rPr>
              <a:t> </a:t>
            </a:r>
            <a:r>
              <a:rPr lang="en-US" sz="4000" b="1" dirty="0">
                <a:solidFill>
                  <a:srgbClr val="FFFF00"/>
                </a:solidFill>
              </a:rPr>
              <a:t>(</a:t>
            </a:r>
            <a:r>
              <a:rPr lang="en-US" sz="4000" b="1" dirty="0">
                <a:solidFill>
                  <a:schemeClr val="bg1"/>
                </a:solidFill>
              </a:rPr>
              <a:t>BRIEF</a:t>
            </a:r>
            <a:r>
              <a:rPr lang="en-US" sz="4000" b="1" dirty="0">
                <a:solidFill>
                  <a:srgbClr val="FFFF00"/>
                </a:solidFill>
              </a:rPr>
              <a:t>)</a:t>
            </a:r>
          </a:p>
          <a:p>
            <a:r>
              <a:rPr lang="en-US" sz="4000" b="1" dirty="0">
                <a:solidFill>
                  <a:srgbClr val="FFFF00"/>
                </a:solidFill>
              </a:rPr>
              <a:t>INTRO</a:t>
            </a:r>
            <a:r>
              <a:rPr lang="en-US" sz="4000" b="1" dirty="0">
                <a:solidFill>
                  <a:schemeClr val="bg1"/>
                </a:solidFill>
              </a:rPr>
              <a:t> TO COPYRIGHT REMEDIES</a:t>
            </a:r>
          </a:p>
        </p:txBody>
      </p:sp>
      <p:pic>
        <p:nvPicPr>
          <p:cNvPr id="4" name="Picture 3" descr="A person eating a donut&#10;&#10;Description automatically generated with medium confidence">
            <a:extLst>
              <a:ext uri="{FF2B5EF4-FFF2-40B4-BE49-F238E27FC236}">
                <a16:creationId xmlns:a16="http://schemas.microsoft.com/office/drawing/2014/main" id="{406F6165-B3A8-E44E-A7A4-2C12B27C687B}"/>
              </a:ext>
            </a:extLst>
          </p:cNvPr>
          <p:cNvPicPr>
            <a:picLocks noChangeAspect="1"/>
          </p:cNvPicPr>
          <p:nvPr/>
        </p:nvPicPr>
        <p:blipFill>
          <a:blip r:embed="rId6"/>
          <a:stretch>
            <a:fillRect/>
          </a:stretch>
        </p:blipFill>
        <p:spPr>
          <a:xfrm flipH="1">
            <a:off x="7874422" y="3368883"/>
            <a:ext cx="116590" cy="251040"/>
          </a:xfrm>
          <a:prstGeom prst="rect">
            <a:avLst/>
          </a:prstGeom>
        </p:spPr>
      </p:pic>
    </p:spTree>
    <p:extLst>
      <p:ext uri="{BB962C8B-B14F-4D97-AF65-F5344CB8AC3E}">
        <p14:creationId xmlns:p14="http://schemas.microsoft.com/office/powerpoint/2010/main" val="140457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CEE7D-0163-A043-A052-E5EFC53E4BBF}"/>
              </a:ext>
            </a:extLst>
          </p:cNvPr>
          <p:cNvSpPr>
            <a:spLocks noGrp="1"/>
          </p:cNvSpPr>
          <p:nvPr>
            <p:ph type="title"/>
          </p:nvPr>
        </p:nvSpPr>
        <p:spPr>
          <a:xfrm>
            <a:off x="457200" y="82370"/>
            <a:ext cx="8229600" cy="1016000"/>
          </a:xfrm>
        </p:spPr>
        <p:txBody>
          <a:bodyPr>
            <a:normAutofit/>
          </a:bodyPr>
          <a:lstStyle/>
          <a:p>
            <a:pPr algn="ctr"/>
            <a:r>
              <a:rPr lang="en-US" sz="4400" b="1" dirty="0">
                <a:solidFill>
                  <a:srgbClr val="FFFF00"/>
                </a:solidFill>
              </a:rPr>
              <a:t>Course Website </a:t>
            </a:r>
            <a:endParaRPr lang="en-US" sz="4400" dirty="0">
              <a:solidFill>
                <a:srgbClr val="FF0000"/>
              </a:solidFill>
            </a:endParaRPr>
          </a:p>
        </p:txBody>
      </p:sp>
      <p:pic>
        <p:nvPicPr>
          <p:cNvPr id="6" name="Content Placeholder 5" descr="Graphical user interface, text&#10;&#10;Description automatically generated">
            <a:extLst>
              <a:ext uri="{FF2B5EF4-FFF2-40B4-BE49-F238E27FC236}">
                <a16:creationId xmlns:a16="http://schemas.microsoft.com/office/drawing/2014/main" id="{196FC9A9-00B3-0B4D-B3D7-1D8E96024010}"/>
              </a:ext>
            </a:extLst>
          </p:cNvPr>
          <p:cNvPicPr>
            <a:picLocks noGrp="1" noChangeAspect="1"/>
          </p:cNvPicPr>
          <p:nvPr>
            <p:ph sz="quarter" idx="10"/>
          </p:nvPr>
        </p:nvPicPr>
        <p:blipFill>
          <a:blip r:embed="rId2"/>
          <a:stretch>
            <a:fillRect/>
          </a:stretch>
        </p:blipFill>
        <p:spPr>
          <a:xfrm>
            <a:off x="1940411" y="1098550"/>
            <a:ext cx="5263177" cy="4367213"/>
          </a:xfrm>
        </p:spPr>
      </p:pic>
      <p:sp>
        <p:nvSpPr>
          <p:cNvPr id="3" name="TextBox 2">
            <a:extLst>
              <a:ext uri="{FF2B5EF4-FFF2-40B4-BE49-F238E27FC236}">
                <a16:creationId xmlns:a16="http://schemas.microsoft.com/office/drawing/2014/main" id="{45989A6C-50D6-9643-87A2-AE6D6C5ECC0B}"/>
              </a:ext>
            </a:extLst>
          </p:cNvPr>
          <p:cNvSpPr txBox="1"/>
          <p:nvPr/>
        </p:nvSpPr>
        <p:spPr>
          <a:xfrm>
            <a:off x="4285210" y="5585474"/>
            <a:ext cx="4401590" cy="523220"/>
          </a:xfrm>
          <a:prstGeom prst="rect">
            <a:avLst/>
          </a:prstGeom>
          <a:noFill/>
        </p:spPr>
        <p:txBody>
          <a:bodyPr wrap="none" rtlCol="0">
            <a:spAutoFit/>
          </a:bodyPr>
          <a:lstStyle/>
          <a:p>
            <a:r>
              <a:rPr lang="en-US" sz="2800" dirty="0">
                <a:hlinkClick r:id="rId3"/>
              </a:rPr>
              <a:t>https://iplaw.allard.ubc.ca/</a:t>
            </a:r>
            <a:r>
              <a:rPr lang="en-US" sz="2800" dirty="0"/>
              <a:t> </a:t>
            </a:r>
          </a:p>
        </p:txBody>
      </p:sp>
    </p:spTree>
    <p:extLst>
      <p:ext uri="{BB962C8B-B14F-4D97-AF65-F5344CB8AC3E}">
        <p14:creationId xmlns:p14="http://schemas.microsoft.com/office/powerpoint/2010/main" val="3684240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94833"/>
          </a:xfrm>
        </p:spPr>
        <p:txBody>
          <a:bodyPr>
            <a:noAutofit/>
          </a:bodyPr>
          <a:lstStyle/>
          <a:p>
            <a:br>
              <a:rPr lang="en-US" b="1" dirty="0">
                <a:latin typeface="+mn-lt"/>
              </a:rPr>
            </a:br>
            <a:r>
              <a:rPr lang="en-US" b="1" dirty="0">
                <a:solidFill>
                  <a:srgbClr val="FFFF00"/>
                </a:solidFill>
                <a:latin typeface="+mn-lt"/>
              </a:rPr>
              <a:t>For </a:t>
            </a:r>
            <a:r>
              <a:rPr lang="en-CA" b="1" dirty="0">
                <a:solidFill>
                  <a:srgbClr val="FFFF00"/>
                </a:solidFill>
                <a:latin typeface="+mn-lt"/>
              </a:rPr>
              <a:t>full privileges on the website </a:t>
            </a:r>
            <a:br>
              <a:rPr lang="en-CA" b="1" dirty="0">
                <a:latin typeface="+mn-lt"/>
              </a:rPr>
            </a:br>
            <a:endParaRPr lang="en-US" b="1" dirty="0">
              <a:latin typeface="+mn-lt"/>
            </a:endParaRPr>
          </a:p>
        </p:txBody>
      </p:sp>
      <p:sp>
        <p:nvSpPr>
          <p:cNvPr id="3" name="Content Placeholder 2"/>
          <p:cNvSpPr>
            <a:spLocks noGrp="1"/>
          </p:cNvSpPr>
          <p:nvPr>
            <p:ph sz="quarter" idx="10"/>
          </p:nvPr>
        </p:nvSpPr>
        <p:spPr>
          <a:xfrm>
            <a:off x="228600" y="1135117"/>
            <a:ext cx="8686800" cy="5129049"/>
          </a:xfrm>
        </p:spPr>
        <p:txBody>
          <a:bodyPr>
            <a:normAutofit fontScale="85000" lnSpcReduction="10000"/>
          </a:bodyPr>
          <a:lstStyle/>
          <a:p>
            <a:pPr marL="0" indent="0">
              <a:lnSpc>
                <a:spcPct val="110000"/>
              </a:lnSpc>
              <a:buNone/>
            </a:pPr>
            <a:r>
              <a:rPr lang="en-CA" sz="3200" dirty="0">
                <a:solidFill>
                  <a:schemeClr val="bg1"/>
                </a:solidFill>
                <a:latin typeface="+mn-lt"/>
              </a:rPr>
              <a:t>1. Please create an account at </a:t>
            </a:r>
            <a:r>
              <a:rPr lang="en-CA" sz="3200" dirty="0">
                <a:solidFill>
                  <a:schemeClr val="bg1"/>
                </a:solidFill>
                <a:latin typeface="+mn-lt"/>
                <a:hlinkClick r:id="rId2"/>
              </a:rPr>
              <a:t>http://cms.ubc.ca/</a:t>
            </a:r>
            <a:r>
              <a:rPr lang="en-CA" sz="3200" dirty="0">
                <a:solidFill>
                  <a:schemeClr val="bg1"/>
                </a:solidFill>
                <a:latin typeface="+mn-lt"/>
              </a:rPr>
              <a:t> using your CWL.</a:t>
            </a:r>
          </a:p>
          <a:p>
            <a:pPr marL="0" indent="0">
              <a:lnSpc>
                <a:spcPct val="110000"/>
              </a:lnSpc>
              <a:buNone/>
            </a:pPr>
            <a:r>
              <a:rPr lang="en-CA" sz="3200" dirty="0">
                <a:solidFill>
                  <a:schemeClr val="bg1"/>
                </a:solidFill>
                <a:latin typeface="+mn-lt"/>
              </a:rPr>
              <a:t>2. Once you create an account and sign in at </a:t>
            </a:r>
            <a:r>
              <a:rPr lang="en-CA" sz="3200" dirty="0">
                <a:solidFill>
                  <a:schemeClr val="bg1"/>
                </a:solidFill>
                <a:latin typeface="+mn-lt"/>
                <a:hlinkClick r:id="rId2"/>
              </a:rPr>
              <a:t>http://cms.ubc.ca/</a:t>
            </a:r>
            <a:r>
              <a:rPr lang="en-CA" sz="3200" dirty="0">
                <a:solidFill>
                  <a:schemeClr val="bg1"/>
                </a:solidFill>
                <a:latin typeface="+mn-lt"/>
              </a:rPr>
              <a:t> you can click your name in the top right. Halfway down the following page will be your WordPress email address.</a:t>
            </a:r>
          </a:p>
          <a:p>
            <a:pPr marL="0" indent="0">
              <a:lnSpc>
                <a:spcPct val="110000"/>
              </a:lnSpc>
              <a:buNone/>
            </a:pPr>
            <a:r>
              <a:rPr lang="en-CA" sz="3200" dirty="0">
                <a:solidFill>
                  <a:schemeClr val="bg1"/>
                </a:solidFill>
                <a:latin typeface="+mn-lt"/>
              </a:rPr>
              <a:t>3. Send me your WordPress email address at </a:t>
            </a:r>
            <a:r>
              <a:rPr lang="en-CA" sz="3200" dirty="0">
                <a:solidFill>
                  <a:schemeClr val="bg1"/>
                </a:solidFill>
                <a:latin typeface="+mn-lt"/>
                <a:hlinkClick r:id="rId3"/>
              </a:rPr>
              <a:t>jon.festinger@ubc.ca</a:t>
            </a:r>
            <a:r>
              <a:rPr lang="en-CA" sz="3200" dirty="0">
                <a:solidFill>
                  <a:schemeClr val="bg1"/>
                </a:solidFill>
                <a:latin typeface="+mn-lt"/>
              </a:rPr>
              <a:t>  or at </a:t>
            </a:r>
            <a:r>
              <a:rPr lang="en-CA" sz="3200" dirty="0">
                <a:solidFill>
                  <a:schemeClr val="bg1"/>
                </a:solidFill>
                <a:latin typeface="+mn-lt"/>
                <a:hlinkClick r:id="rId4"/>
              </a:rPr>
              <a:t>jon_festinger@thecdm.ca</a:t>
            </a:r>
            <a:r>
              <a:rPr lang="en-CA" sz="3200" dirty="0">
                <a:solidFill>
                  <a:schemeClr val="bg1"/>
                </a:solidFill>
                <a:latin typeface="+mn-lt"/>
              </a:rPr>
              <a:t> </a:t>
            </a:r>
          </a:p>
          <a:p>
            <a:pPr marL="0" indent="0">
              <a:lnSpc>
                <a:spcPct val="110000"/>
              </a:lnSpc>
              <a:buNone/>
            </a:pPr>
            <a:r>
              <a:rPr lang="en-CA" sz="3200" dirty="0">
                <a:solidFill>
                  <a:schemeClr val="bg1"/>
                </a:solidFill>
                <a:latin typeface="+mn-lt"/>
              </a:rPr>
              <a:t>4. Then, I will invite you to participate with authoring privileges via your WordPress email address.</a:t>
            </a:r>
          </a:p>
          <a:p>
            <a:pPr marL="0" indent="0">
              <a:buNone/>
            </a:pPr>
            <a:endParaRPr lang="en-US" dirty="0"/>
          </a:p>
        </p:txBody>
      </p:sp>
    </p:spTree>
    <p:extLst>
      <p:ext uri="{BB962C8B-B14F-4D97-AF65-F5344CB8AC3E}">
        <p14:creationId xmlns:p14="http://schemas.microsoft.com/office/powerpoint/2010/main" val="386774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2476FA-8CA5-AC49-B0B2-6BEF0AF4957A}"/>
              </a:ext>
            </a:extLst>
          </p:cNvPr>
          <p:cNvSpPr>
            <a:spLocks noGrp="1"/>
          </p:cNvSpPr>
          <p:nvPr>
            <p:ph sz="quarter" idx="10"/>
          </p:nvPr>
        </p:nvSpPr>
        <p:spPr>
          <a:xfrm>
            <a:off x="457200" y="1219200"/>
            <a:ext cx="8229600" cy="4506934"/>
          </a:xfrm>
        </p:spPr>
        <p:txBody>
          <a:bodyPr>
            <a:normAutofit/>
          </a:bodyPr>
          <a:lstStyle/>
          <a:p>
            <a:pPr marL="0" indent="0" algn="ctr">
              <a:lnSpc>
                <a:spcPct val="100000"/>
              </a:lnSpc>
              <a:buNone/>
            </a:pPr>
            <a:r>
              <a:rPr lang="en-US" sz="7200" dirty="0">
                <a:solidFill>
                  <a:schemeClr val="bg1"/>
                </a:solidFill>
                <a:latin typeface="Apple Chancery" panose="03020702040506060504" pitchFamily="66" charset="-79"/>
                <a:cs typeface="Apple Chancery" panose="03020702040506060504" pitchFamily="66" charset="-79"/>
              </a:rPr>
              <a:t>Thank you for </a:t>
            </a:r>
          </a:p>
          <a:p>
            <a:pPr marL="0" indent="0" algn="ctr">
              <a:lnSpc>
                <a:spcPct val="100000"/>
              </a:lnSpc>
              <a:buNone/>
            </a:pPr>
            <a:r>
              <a:rPr lang="en-US" sz="7200" dirty="0">
                <a:solidFill>
                  <a:schemeClr val="bg1"/>
                </a:solidFill>
                <a:latin typeface="Apple Chancery" panose="03020702040506060504" pitchFamily="66" charset="-79"/>
                <a:cs typeface="Apple Chancery" panose="03020702040506060504" pitchFamily="66" charset="-79"/>
              </a:rPr>
              <a:t>your bios</a:t>
            </a:r>
            <a:r>
              <a:rPr lang="en-US" sz="7200" dirty="0">
                <a:solidFill>
                  <a:srgbClr val="FFFF00"/>
                </a:solidFill>
                <a:latin typeface="Apple Chancery" panose="03020702040506060504" pitchFamily="66" charset="-79"/>
                <a:cs typeface="Apple Chancery" panose="03020702040506060504" pitchFamily="66" charset="-79"/>
              </a:rPr>
              <a:t>.</a:t>
            </a:r>
            <a:r>
              <a:rPr lang="en-US" sz="7200" dirty="0">
                <a:solidFill>
                  <a:schemeClr val="bg1"/>
                </a:solidFill>
                <a:latin typeface="Apple Chancery" panose="03020702040506060504" pitchFamily="66" charset="-79"/>
                <a:cs typeface="Apple Chancery" panose="03020702040506060504" pitchFamily="66" charset="-79"/>
              </a:rPr>
              <a:t> </a:t>
            </a:r>
          </a:p>
          <a:p>
            <a:pPr marL="0" indent="0" algn="ctr">
              <a:lnSpc>
                <a:spcPct val="100000"/>
              </a:lnSpc>
              <a:buNone/>
            </a:pPr>
            <a:r>
              <a:rPr lang="en-US" sz="7200" dirty="0">
                <a:solidFill>
                  <a:srgbClr val="FFFF00"/>
                </a:solidFill>
                <a:latin typeface="Apple Chancery" panose="03020702040506060504" pitchFamily="66" charset="-79"/>
                <a:cs typeface="Apple Chancery" panose="03020702040506060504" pitchFamily="66" charset="-79"/>
              </a:rPr>
              <a:t>Determined to reply</a:t>
            </a:r>
            <a:r>
              <a:rPr lang="en-US" sz="7200" dirty="0">
                <a:solidFill>
                  <a:schemeClr val="bg1"/>
                </a:solidFill>
                <a:latin typeface="Apple Chancery" panose="03020702040506060504" pitchFamily="66" charset="-79"/>
                <a:cs typeface="Apple Chancery" panose="03020702040506060504" pitchFamily="66" charset="-79"/>
              </a:rPr>
              <a:t>.</a:t>
            </a:r>
          </a:p>
        </p:txBody>
      </p:sp>
    </p:spTree>
    <p:extLst>
      <p:ext uri="{BB962C8B-B14F-4D97-AF65-F5344CB8AC3E}">
        <p14:creationId xmlns:p14="http://schemas.microsoft.com/office/powerpoint/2010/main" val="187852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D0E5A-3016-C542-B3FE-C16284CC650D}"/>
              </a:ext>
            </a:extLst>
          </p:cNvPr>
          <p:cNvSpPr>
            <a:spLocks noGrp="1"/>
          </p:cNvSpPr>
          <p:nvPr>
            <p:ph sz="quarter" idx="10"/>
          </p:nvPr>
        </p:nvSpPr>
        <p:spPr>
          <a:xfrm>
            <a:off x="457200" y="1728768"/>
            <a:ext cx="8229600" cy="4185144"/>
          </a:xfrm>
        </p:spPr>
        <p:txBody>
          <a:bodyPr/>
          <a:lstStyle/>
          <a:p>
            <a:pPr marL="0" indent="0" algn="ctr">
              <a:buNone/>
            </a:pPr>
            <a:r>
              <a:rPr lang="en-US" sz="9600" dirty="0">
                <a:solidFill>
                  <a:schemeClr val="bg1"/>
                </a:solidFill>
                <a:latin typeface="American Typewriter"/>
                <a:cs typeface="American Typewriter"/>
              </a:rPr>
              <a:t>News of </a:t>
            </a:r>
          </a:p>
          <a:p>
            <a:pPr marL="0" indent="0" algn="ctr">
              <a:buNone/>
            </a:pPr>
            <a:r>
              <a:rPr lang="en-US" sz="9600" dirty="0">
                <a:solidFill>
                  <a:schemeClr val="bg1"/>
                </a:solidFill>
                <a:latin typeface="American Typewriter"/>
                <a:cs typeface="American Typewriter"/>
              </a:rPr>
              <a:t>Week </a:t>
            </a:r>
            <a:endParaRPr lang="en-US" sz="9600" dirty="0">
              <a:solidFill>
                <a:srgbClr val="FF0000"/>
              </a:solidFill>
              <a:latin typeface="American Typewriter"/>
              <a:cs typeface="American Typewriter"/>
            </a:endParaRPr>
          </a:p>
          <a:p>
            <a:endParaRPr lang="en-US" dirty="0"/>
          </a:p>
        </p:txBody>
      </p:sp>
    </p:spTree>
    <p:extLst>
      <p:ext uri="{BB962C8B-B14F-4D97-AF65-F5344CB8AC3E}">
        <p14:creationId xmlns:p14="http://schemas.microsoft.com/office/powerpoint/2010/main" val="416528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171236AC-D399-D941-9AD6-3430BE7BE735}"/>
              </a:ext>
            </a:extLst>
          </p:cNvPr>
          <p:cNvPicPr>
            <a:picLocks noChangeAspect="1"/>
          </p:cNvPicPr>
          <p:nvPr/>
        </p:nvPicPr>
        <p:blipFill>
          <a:blip r:embed="rId2"/>
          <a:stretch>
            <a:fillRect/>
          </a:stretch>
        </p:blipFill>
        <p:spPr>
          <a:xfrm>
            <a:off x="1799964" y="199697"/>
            <a:ext cx="5544071" cy="5608762"/>
          </a:xfrm>
          <a:prstGeom prst="rect">
            <a:avLst/>
          </a:prstGeom>
        </p:spPr>
      </p:pic>
    </p:spTree>
    <p:extLst>
      <p:ext uri="{BB962C8B-B14F-4D97-AF65-F5344CB8AC3E}">
        <p14:creationId xmlns:p14="http://schemas.microsoft.com/office/powerpoint/2010/main" val="4224724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55213C40-95A5-EA49-93BF-DD2D98366708}"/>
              </a:ext>
            </a:extLst>
          </p:cNvPr>
          <p:cNvPicPr>
            <a:picLocks noChangeAspect="1"/>
          </p:cNvPicPr>
          <p:nvPr/>
        </p:nvPicPr>
        <p:blipFill>
          <a:blip r:embed="rId2"/>
          <a:stretch>
            <a:fillRect/>
          </a:stretch>
        </p:blipFill>
        <p:spPr>
          <a:xfrm>
            <a:off x="1524000" y="314216"/>
            <a:ext cx="6096000" cy="5346700"/>
          </a:xfrm>
          <a:prstGeom prst="rect">
            <a:avLst/>
          </a:prstGeom>
        </p:spPr>
      </p:pic>
    </p:spTree>
    <p:extLst>
      <p:ext uri="{BB962C8B-B14F-4D97-AF65-F5344CB8AC3E}">
        <p14:creationId xmlns:p14="http://schemas.microsoft.com/office/powerpoint/2010/main" val="3674486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4DBF56A2-0E9A-D846-A14D-131B6FAFA78F}"/>
              </a:ext>
            </a:extLst>
          </p:cNvPr>
          <p:cNvPicPr>
            <a:picLocks noChangeAspect="1"/>
          </p:cNvPicPr>
          <p:nvPr/>
        </p:nvPicPr>
        <p:blipFill>
          <a:blip r:embed="rId2"/>
          <a:stretch>
            <a:fillRect/>
          </a:stretch>
        </p:blipFill>
        <p:spPr>
          <a:xfrm>
            <a:off x="2382193" y="198382"/>
            <a:ext cx="4379613" cy="5603328"/>
          </a:xfrm>
          <a:prstGeom prst="rect">
            <a:avLst/>
          </a:prstGeom>
        </p:spPr>
      </p:pic>
    </p:spTree>
    <p:extLst>
      <p:ext uri="{BB962C8B-B14F-4D97-AF65-F5344CB8AC3E}">
        <p14:creationId xmlns:p14="http://schemas.microsoft.com/office/powerpoint/2010/main" val="1108973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D906-7AC7-3647-A948-88AE686717CB}"/>
              </a:ext>
            </a:extLst>
          </p:cNvPr>
          <p:cNvSpPr>
            <a:spLocks noGrp="1"/>
          </p:cNvSpPr>
          <p:nvPr>
            <p:ph type="title"/>
          </p:nvPr>
        </p:nvSpPr>
        <p:spPr>
          <a:xfrm>
            <a:off x="457200" y="95366"/>
            <a:ext cx="8229600" cy="1016000"/>
          </a:xfrm>
        </p:spPr>
        <p:txBody>
          <a:bodyPr/>
          <a:lstStyle/>
          <a:p>
            <a:pPr algn="ctr"/>
            <a:r>
              <a:rPr lang="en-US" dirty="0">
                <a:solidFill>
                  <a:schemeClr val="bg1"/>
                </a:solidFill>
              </a:rPr>
              <a:t>SCOTUS</a:t>
            </a:r>
            <a:r>
              <a:rPr lang="en-US" dirty="0">
                <a:solidFill>
                  <a:srgbClr val="FFFF00"/>
                </a:solidFill>
              </a:rPr>
              <a:t> decision as discussed</a:t>
            </a:r>
          </a:p>
        </p:txBody>
      </p:sp>
      <p:pic>
        <p:nvPicPr>
          <p:cNvPr id="4" name="Picture 3" descr="Graphical user interface, application, website&#10;&#10;Description automatically generated">
            <a:extLst>
              <a:ext uri="{FF2B5EF4-FFF2-40B4-BE49-F238E27FC236}">
                <a16:creationId xmlns:a16="http://schemas.microsoft.com/office/drawing/2014/main" id="{D094CB73-2AF9-C74C-948D-8280192F59A7}"/>
              </a:ext>
            </a:extLst>
          </p:cNvPr>
          <p:cNvPicPr>
            <a:picLocks noChangeAspect="1"/>
          </p:cNvPicPr>
          <p:nvPr/>
        </p:nvPicPr>
        <p:blipFill>
          <a:blip r:embed="rId2"/>
          <a:stretch>
            <a:fillRect/>
          </a:stretch>
        </p:blipFill>
        <p:spPr>
          <a:xfrm>
            <a:off x="2887831" y="1187667"/>
            <a:ext cx="3368337" cy="4645573"/>
          </a:xfrm>
          <a:prstGeom prst="rect">
            <a:avLst/>
          </a:prstGeom>
        </p:spPr>
      </p:pic>
    </p:spTree>
    <p:extLst>
      <p:ext uri="{BB962C8B-B14F-4D97-AF65-F5344CB8AC3E}">
        <p14:creationId xmlns:p14="http://schemas.microsoft.com/office/powerpoint/2010/main" val="1140797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E72B452B-556C-E74B-98D2-8BBDF5C9239F}"/>
              </a:ext>
            </a:extLst>
          </p:cNvPr>
          <p:cNvPicPr>
            <a:picLocks noChangeAspect="1"/>
          </p:cNvPicPr>
          <p:nvPr/>
        </p:nvPicPr>
        <p:blipFill>
          <a:blip r:embed="rId2"/>
          <a:stretch>
            <a:fillRect/>
          </a:stretch>
        </p:blipFill>
        <p:spPr>
          <a:xfrm>
            <a:off x="2257480" y="199696"/>
            <a:ext cx="4629040" cy="5559972"/>
          </a:xfrm>
          <a:prstGeom prst="rect">
            <a:avLst/>
          </a:prstGeom>
        </p:spPr>
      </p:pic>
    </p:spTree>
    <p:extLst>
      <p:ext uri="{BB962C8B-B14F-4D97-AF65-F5344CB8AC3E}">
        <p14:creationId xmlns:p14="http://schemas.microsoft.com/office/powerpoint/2010/main" val="193705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89DE185C-66E4-1442-BD5E-7D01908A011C}"/>
              </a:ext>
            </a:extLst>
          </p:cNvPr>
          <p:cNvPicPr>
            <a:picLocks noChangeAspect="1"/>
          </p:cNvPicPr>
          <p:nvPr/>
        </p:nvPicPr>
        <p:blipFill>
          <a:blip r:embed="rId2"/>
          <a:stretch>
            <a:fillRect/>
          </a:stretch>
        </p:blipFill>
        <p:spPr>
          <a:xfrm>
            <a:off x="1955939" y="107250"/>
            <a:ext cx="5232121" cy="1514823"/>
          </a:xfrm>
          <a:prstGeom prst="rect">
            <a:avLst/>
          </a:prstGeom>
        </p:spPr>
      </p:pic>
      <p:pic>
        <p:nvPicPr>
          <p:cNvPr id="5" name="Picture 4" descr="Text, letter&#10;&#10;Description automatically generated">
            <a:extLst>
              <a:ext uri="{FF2B5EF4-FFF2-40B4-BE49-F238E27FC236}">
                <a16:creationId xmlns:a16="http://schemas.microsoft.com/office/drawing/2014/main" id="{5281EF0A-FC5E-FA48-AFC7-B37F81985D51}"/>
              </a:ext>
            </a:extLst>
          </p:cNvPr>
          <p:cNvPicPr>
            <a:picLocks noChangeAspect="1"/>
          </p:cNvPicPr>
          <p:nvPr/>
        </p:nvPicPr>
        <p:blipFill>
          <a:blip r:embed="rId3"/>
          <a:stretch>
            <a:fillRect/>
          </a:stretch>
        </p:blipFill>
        <p:spPr>
          <a:xfrm>
            <a:off x="1955940" y="1622073"/>
            <a:ext cx="5232120" cy="4229379"/>
          </a:xfrm>
          <a:prstGeom prst="rect">
            <a:avLst/>
          </a:prstGeom>
        </p:spPr>
      </p:pic>
    </p:spTree>
    <p:extLst>
      <p:ext uri="{BB962C8B-B14F-4D97-AF65-F5344CB8AC3E}">
        <p14:creationId xmlns:p14="http://schemas.microsoft.com/office/powerpoint/2010/main" val="302009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828CC-7668-134F-A957-3DF5A811BF90}"/>
              </a:ext>
            </a:extLst>
          </p:cNvPr>
          <p:cNvSpPr>
            <a:spLocks noGrp="1"/>
          </p:cNvSpPr>
          <p:nvPr>
            <p:ph type="title"/>
          </p:nvPr>
        </p:nvSpPr>
        <p:spPr/>
        <p:txBody>
          <a:bodyPr/>
          <a:lstStyle/>
          <a:p>
            <a:pPr algn="ctr"/>
            <a:r>
              <a:rPr lang="en-US" dirty="0">
                <a:solidFill>
                  <a:srgbClr val="FFFF00"/>
                </a:solidFill>
              </a:rPr>
              <a:t>Permission to Record</a:t>
            </a:r>
            <a:r>
              <a:rPr lang="en-US" dirty="0">
                <a:solidFill>
                  <a:srgbClr val="FF0000"/>
                </a:solidFill>
              </a:rPr>
              <a:t>?</a:t>
            </a:r>
          </a:p>
        </p:txBody>
      </p:sp>
      <p:pic>
        <p:nvPicPr>
          <p:cNvPr id="4" name="Picture 3">
            <a:extLst>
              <a:ext uri="{FF2B5EF4-FFF2-40B4-BE49-F238E27FC236}">
                <a16:creationId xmlns:a16="http://schemas.microsoft.com/office/drawing/2014/main" id="{B58F9E97-B9C9-7542-A565-EA2888C481FB}"/>
              </a:ext>
            </a:extLst>
          </p:cNvPr>
          <p:cNvPicPr>
            <a:picLocks noChangeAspect="1"/>
          </p:cNvPicPr>
          <p:nvPr/>
        </p:nvPicPr>
        <p:blipFill>
          <a:blip r:embed="rId2"/>
          <a:stretch>
            <a:fillRect/>
          </a:stretch>
        </p:blipFill>
        <p:spPr>
          <a:xfrm>
            <a:off x="2119730" y="1865376"/>
            <a:ext cx="4904540" cy="3712464"/>
          </a:xfrm>
          <a:prstGeom prst="rect">
            <a:avLst/>
          </a:prstGeom>
        </p:spPr>
      </p:pic>
    </p:spTree>
    <p:extLst>
      <p:ext uri="{BB962C8B-B14F-4D97-AF65-F5344CB8AC3E}">
        <p14:creationId xmlns:p14="http://schemas.microsoft.com/office/powerpoint/2010/main" val="3392200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8EA9-09AD-C247-9F4E-53A656041F5C}"/>
              </a:ext>
            </a:extLst>
          </p:cNvPr>
          <p:cNvSpPr>
            <a:spLocks noGrp="1"/>
          </p:cNvSpPr>
          <p:nvPr>
            <p:ph type="title"/>
          </p:nvPr>
        </p:nvSpPr>
        <p:spPr>
          <a:xfrm>
            <a:off x="457200" y="219716"/>
            <a:ext cx="8229600" cy="1016000"/>
          </a:xfrm>
        </p:spPr>
        <p:txBody>
          <a:bodyPr>
            <a:normAutofit/>
          </a:bodyPr>
          <a:lstStyle/>
          <a:p>
            <a:pPr algn="ctr"/>
            <a:r>
              <a:rPr lang="en-US" sz="4400" dirty="0">
                <a:solidFill>
                  <a:schemeClr val="bg1"/>
                </a:solidFill>
              </a:rPr>
              <a:t>Re</a:t>
            </a:r>
            <a:r>
              <a:rPr lang="en-US" sz="4400" dirty="0">
                <a:solidFill>
                  <a:srgbClr val="FFFF00"/>
                </a:solidFill>
              </a:rPr>
              <a:t>-</a:t>
            </a:r>
            <a:r>
              <a:rPr lang="en-US" sz="4400" dirty="0">
                <a:solidFill>
                  <a:schemeClr val="bg1"/>
                </a:solidFill>
              </a:rPr>
              <a:t>capping</a:t>
            </a:r>
          </a:p>
        </p:txBody>
      </p:sp>
      <p:pic>
        <p:nvPicPr>
          <p:cNvPr id="3" name="Picture 2">
            <a:extLst>
              <a:ext uri="{FF2B5EF4-FFF2-40B4-BE49-F238E27FC236}">
                <a16:creationId xmlns:a16="http://schemas.microsoft.com/office/drawing/2014/main" id="{42A8562D-BBBA-294E-B498-CF7FADC56633}"/>
              </a:ext>
            </a:extLst>
          </p:cNvPr>
          <p:cNvPicPr>
            <a:picLocks noChangeAspect="1"/>
          </p:cNvPicPr>
          <p:nvPr/>
        </p:nvPicPr>
        <p:blipFill>
          <a:blip r:embed="rId2"/>
          <a:stretch>
            <a:fillRect/>
          </a:stretch>
        </p:blipFill>
        <p:spPr>
          <a:xfrm>
            <a:off x="2438444" y="2230583"/>
            <a:ext cx="4267111" cy="2604438"/>
          </a:xfrm>
          <a:prstGeom prst="rect">
            <a:avLst/>
          </a:prstGeom>
        </p:spPr>
      </p:pic>
    </p:spTree>
    <p:extLst>
      <p:ext uri="{BB962C8B-B14F-4D97-AF65-F5344CB8AC3E}">
        <p14:creationId xmlns:p14="http://schemas.microsoft.com/office/powerpoint/2010/main" val="1610439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19BCCC-23F4-A847-BA99-35970389152A}"/>
              </a:ext>
            </a:extLst>
          </p:cNvPr>
          <p:cNvSpPr>
            <a:spLocks noGrp="1"/>
          </p:cNvSpPr>
          <p:nvPr>
            <p:ph sz="quarter" idx="10"/>
          </p:nvPr>
        </p:nvSpPr>
        <p:spPr>
          <a:xfrm>
            <a:off x="457200" y="760021"/>
            <a:ext cx="8229600" cy="4966113"/>
          </a:xfrm>
        </p:spPr>
        <p:txBody>
          <a:bodyPr>
            <a:normAutofit fontScale="92500" lnSpcReduction="20000"/>
          </a:bodyPr>
          <a:lstStyle/>
          <a:p>
            <a:pPr marL="0" indent="0" algn="ctr">
              <a:lnSpc>
                <a:spcPct val="110000"/>
              </a:lnSpc>
              <a:buNone/>
            </a:pPr>
            <a:r>
              <a:rPr lang="en-CA" sz="6000" dirty="0">
                <a:solidFill>
                  <a:srgbClr val="FFFF00"/>
                </a:solidFill>
              </a:rPr>
              <a:t>Copyright </a:t>
            </a:r>
            <a:r>
              <a:rPr lang="en-CA" sz="6000" dirty="0">
                <a:solidFill>
                  <a:srgbClr val="FF0000"/>
                </a:solidFill>
              </a:rPr>
              <a:t>=</a:t>
            </a:r>
            <a:r>
              <a:rPr lang="en-CA" sz="6000" dirty="0">
                <a:solidFill>
                  <a:srgbClr val="FFFF00"/>
                </a:solidFill>
              </a:rPr>
              <a:t> </a:t>
            </a:r>
            <a:r>
              <a:rPr lang="en-CA" sz="6000" dirty="0">
                <a:solidFill>
                  <a:schemeClr val="bg1"/>
                </a:solidFill>
              </a:rPr>
              <a:t>set of exclusive rights in works of expression</a:t>
            </a:r>
            <a:r>
              <a:rPr lang="en-CA" sz="6000" dirty="0">
                <a:solidFill>
                  <a:srgbClr val="FFFF00"/>
                </a:solidFill>
              </a:rPr>
              <a:t>; </a:t>
            </a:r>
            <a:r>
              <a:rPr lang="en-CA" sz="6000" dirty="0">
                <a:solidFill>
                  <a:schemeClr val="bg1"/>
                </a:solidFill>
              </a:rPr>
              <a:t>performers’ performances</a:t>
            </a:r>
            <a:r>
              <a:rPr lang="en-CA" sz="6000" dirty="0">
                <a:solidFill>
                  <a:srgbClr val="FFFF00"/>
                </a:solidFill>
              </a:rPr>
              <a:t>; </a:t>
            </a:r>
            <a:r>
              <a:rPr lang="en-CA" sz="6000" dirty="0">
                <a:solidFill>
                  <a:schemeClr val="bg1"/>
                </a:solidFill>
              </a:rPr>
              <a:t>sound recordings</a:t>
            </a:r>
            <a:r>
              <a:rPr lang="en-CA" sz="6000" dirty="0">
                <a:solidFill>
                  <a:srgbClr val="FFFF00"/>
                </a:solidFill>
              </a:rPr>
              <a:t>; </a:t>
            </a:r>
            <a:r>
              <a:rPr lang="en-CA" sz="6000" dirty="0">
                <a:solidFill>
                  <a:schemeClr val="bg1"/>
                </a:solidFill>
              </a:rPr>
              <a:t>and communication signals</a:t>
            </a:r>
            <a:r>
              <a:rPr lang="en-CA" sz="6000" dirty="0">
                <a:solidFill>
                  <a:srgbClr val="FFFF00"/>
                </a:solidFill>
              </a:rPr>
              <a:t>. </a:t>
            </a:r>
          </a:p>
          <a:p>
            <a:endParaRPr lang="en-US" dirty="0"/>
          </a:p>
        </p:txBody>
      </p:sp>
    </p:spTree>
    <p:extLst>
      <p:ext uri="{BB962C8B-B14F-4D97-AF65-F5344CB8AC3E}">
        <p14:creationId xmlns:p14="http://schemas.microsoft.com/office/powerpoint/2010/main" val="44437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FD6D07-075C-0E49-B102-7F143B0A4CD2}"/>
              </a:ext>
            </a:extLst>
          </p:cNvPr>
          <p:cNvSpPr>
            <a:spLocks noGrp="1"/>
          </p:cNvSpPr>
          <p:nvPr>
            <p:ph sz="quarter" idx="10"/>
          </p:nvPr>
        </p:nvSpPr>
        <p:spPr>
          <a:xfrm>
            <a:off x="457200" y="486888"/>
            <a:ext cx="8229600" cy="5239246"/>
          </a:xfrm>
        </p:spPr>
        <p:txBody>
          <a:bodyPr>
            <a:normAutofit lnSpcReduction="10000"/>
          </a:bodyPr>
          <a:lstStyle/>
          <a:p>
            <a:pPr marL="0" indent="0">
              <a:lnSpc>
                <a:spcPct val="100000"/>
              </a:lnSpc>
              <a:buNone/>
            </a:pPr>
            <a:r>
              <a:rPr lang="en-CA" sz="3600" b="1" i="1" dirty="0">
                <a:solidFill>
                  <a:srgbClr val="FFFF00"/>
                </a:solidFill>
              </a:rPr>
              <a:t>Theberge</a:t>
            </a:r>
            <a:r>
              <a:rPr lang="en-CA" sz="3600" dirty="0">
                <a:solidFill>
                  <a:schemeClr val="bg1"/>
                </a:solidFill>
              </a:rPr>
              <a:t>:</a:t>
            </a:r>
          </a:p>
          <a:p>
            <a:pPr marL="0" indent="0">
              <a:lnSpc>
                <a:spcPct val="100000"/>
              </a:lnSpc>
              <a:buNone/>
            </a:pPr>
            <a:r>
              <a:rPr lang="en-CA" sz="3600" i="1" dirty="0">
                <a:solidFill>
                  <a:srgbClr val="92D050"/>
                </a:solidFill>
              </a:rPr>
              <a:t>Balance</a:t>
            </a:r>
            <a:r>
              <a:rPr lang="en-CA" sz="3600" i="1" dirty="0">
                <a:solidFill>
                  <a:schemeClr val="bg1"/>
                </a:solidFill>
              </a:rPr>
              <a:t> between promoting the </a:t>
            </a:r>
            <a:r>
              <a:rPr lang="en-US" sz="3600" i="1" dirty="0">
                <a:solidFill>
                  <a:srgbClr val="92D050"/>
                </a:solidFill>
              </a:rPr>
              <a:t>public</a:t>
            </a:r>
            <a:r>
              <a:rPr lang="en-US" sz="3600" i="1" dirty="0">
                <a:solidFill>
                  <a:srgbClr val="FFFF00"/>
                </a:solidFill>
              </a:rPr>
              <a:t> </a:t>
            </a:r>
            <a:r>
              <a:rPr lang="en-US" sz="3600" i="1" dirty="0">
                <a:solidFill>
                  <a:srgbClr val="92D050"/>
                </a:solidFill>
              </a:rPr>
              <a:t>interest</a:t>
            </a:r>
            <a:r>
              <a:rPr lang="en-US" sz="3600" i="1" dirty="0">
                <a:solidFill>
                  <a:srgbClr val="FFFF00"/>
                </a:solidFill>
              </a:rPr>
              <a:t> </a:t>
            </a:r>
            <a:r>
              <a:rPr lang="en-US" sz="3600" i="1" dirty="0">
                <a:solidFill>
                  <a:schemeClr val="bg1"/>
                </a:solidFill>
              </a:rPr>
              <a:t>in the encouragement and dissemination of works of the arts and intellect and obtaining a </a:t>
            </a:r>
            <a:r>
              <a:rPr lang="en-US" sz="3600" i="1" dirty="0">
                <a:solidFill>
                  <a:srgbClr val="FFFF00"/>
                </a:solidFill>
              </a:rPr>
              <a:t>just reward</a:t>
            </a:r>
            <a:r>
              <a:rPr lang="en-US" sz="3600" i="1" dirty="0">
                <a:solidFill>
                  <a:schemeClr val="bg1"/>
                </a:solidFill>
              </a:rPr>
              <a:t> for the creator</a:t>
            </a:r>
            <a:endParaRPr lang="en-CA" sz="3600" dirty="0">
              <a:solidFill>
                <a:schemeClr val="bg1"/>
              </a:solidFill>
            </a:endParaRPr>
          </a:p>
          <a:p>
            <a:pPr marL="0" indent="0">
              <a:lnSpc>
                <a:spcPct val="100000"/>
              </a:lnSpc>
              <a:buNone/>
            </a:pPr>
            <a:r>
              <a:rPr lang="en-CA" sz="3600" dirty="0">
                <a:solidFill>
                  <a:schemeClr val="bg1"/>
                </a:solidFill>
              </a:rPr>
              <a:t>Refined by </a:t>
            </a:r>
            <a:r>
              <a:rPr lang="en-CA" sz="3600" b="1" i="1" dirty="0">
                <a:solidFill>
                  <a:srgbClr val="FFFF00"/>
                </a:solidFill>
              </a:rPr>
              <a:t>Cinar Corp. v. Robinson</a:t>
            </a:r>
            <a:r>
              <a:rPr lang="en-CA" sz="3600" dirty="0">
                <a:solidFill>
                  <a:schemeClr val="bg1"/>
                </a:solidFill>
              </a:rPr>
              <a:t>:</a:t>
            </a:r>
          </a:p>
          <a:p>
            <a:pPr marL="0" indent="0">
              <a:lnSpc>
                <a:spcPct val="100000"/>
              </a:lnSpc>
              <a:buNone/>
            </a:pPr>
            <a:r>
              <a:rPr lang="en-CA" sz="3600" i="1" dirty="0">
                <a:solidFill>
                  <a:schemeClr val="bg1"/>
                </a:solidFill>
              </a:rPr>
              <a:t>Copyright act rewards creators in order to </a:t>
            </a:r>
            <a:r>
              <a:rPr lang="en-CA" sz="3600" i="1" dirty="0">
                <a:solidFill>
                  <a:srgbClr val="92D050"/>
                </a:solidFill>
              </a:rPr>
              <a:t>incentivize</a:t>
            </a:r>
            <a:r>
              <a:rPr lang="en-CA" sz="3600" i="1" dirty="0">
                <a:solidFill>
                  <a:schemeClr val="bg1"/>
                </a:solidFill>
              </a:rPr>
              <a:t> the </a:t>
            </a:r>
            <a:r>
              <a:rPr lang="en-CA" sz="3600" i="1" dirty="0">
                <a:solidFill>
                  <a:srgbClr val="92D050"/>
                </a:solidFill>
              </a:rPr>
              <a:t>creation</a:t>
            </a:r>
            <a:r>
              <a:rPr lang="en-CA" sz="3600" i="1" dirty="0">
                <a:solidFill>
                  <a:schemeClr val="bg1"/>
                </a:solidFill>
              </a:rPr>
              <a:t> of new works</a:t>
            </a:r>
            <a:endParaRPr lang="en-CA" sz="3600" dirty="0">
              <a:solidFill>
                <a:schemeClr val="bg1"/>
              </a:solidFill>
            </a:endParaRPr>
          </a:p>
          <a:p>
            <a:endParaRPr lang="en-US" dirty="0"/>
          </a:p>
        </p:txBody>
      </p:sp>
    </p:spTree>
    <p:extLst>
      <p:ext uri="{BB962C8B-B14F-4D97-AF65-F5344CB8AC3E}">
        <p14:creationId xmlns:p14="http://schemas.microsoft.com/office/powerpoint/2010/main" val="1438537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5885"/>
            <a:ext cx="8229600" cy="1143000"/>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a:normAutofit/>
          </a:bodyPr>
          <a:lstStyle/>
          <a:p>
            <a:pPr marL="0" indent="0">
              <a:buNone/>
            </a:pPr>
            <a:r>
              <a:rPr lang="en-US" sz="4800" dirty="0">
                <a:solidFill>
                  <a:schemeClr val="bg1"/>
                </a:solidFill>
              </a:rPr>
              <a:t>Three </a:t>
            </a:r>
            <a:r>
              <a:rPr lang="en-US" sz="4800" dirty="0">
                <a:solidFill>
                  <a:srgbClr val="FF0000"/>
                </a:solidFill>
              </a:rPr>
              <a:t>fundamental rights</a:t>
            </a:r>
            <a:r>
              <a:rPr lang="en-US" sz="4800" dirty="0">
                <a:solidFill>
                  <a:schemeClr val="bg1"/>
                </a:solidFill>
              </a:rPr>
              <a:t>:</a:t>
            </a:r>
          </a:p>
          <a:p>
            <a:r>
              <a:rPr lang="en-US" sz="4800" dirty="0">
                <a:solidFill>
                  <a:srgbClr val="FFFF00"/>
                </a:solidFill>
              </a:rPr>
              <a:t>Produce</a:t>
            </a:r>
            <a:r>
              <a:rPr lang="en-US" sz="4800" dirty="0">
                <a:solidFill>
                  <a:schemeClr val="bg1"/>
                </a:solidFill>
              </a:rPr>
              <a:t> or reproduce the work (3(1))</a:t>
            </a:r>
          </a:p>
          <a:p>
            <a:r>
              <a:rPr lang="en-US" sz="4800" dirty="0">
                <a:solidFill>
                  <a:srgbClr val="FFFF00"/>
                </a:solidFill>
              </a:rPr>
              <a:t>Perform </a:t>
            </a:r>
            <a:r>
              <a:rPr lang="en-US" sz="4800" dirty="0">
                <a:solidFill>
                  <a:schemeClr val="bg1"/>
                </a:solidFill>
              </a:rPr>
              <a:t>the work (including broadcasting rights) (3(1))</a:t>
            </a:r>
          </a:p>
          <a:p>
            <a:r>
              <a:rPr lang="en-US" sz="4800" dirty="0">
                <a:solidFill>
                  <a:schemeClr val="bg1"/>
                </a:solidFill>
              </a:rPr>
              <a:t>The right to </a:t>
            </a:r>
            <a:r>
              <a:rPr lang="en-US" sz="4800" dirty="0">
                <a:solidFill>
                  <a:srgbClr val="FFFF00"/>
                </a:solidFill>
              </a:rPr>
              <a:t>publish</a:t>
            </a:r>
            <a:r>
              <a:rPr lang="en-US" sz="4800" dirty="0">
                <a:solidFill>
                  <a:schemeClr val="bg1"/>
                </a:solidFill>
              </a:rPr>
              <a:t> (3(1))</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23</a:t>
            </a:fld>
            <a:endParaRPr lang="en-US"/>
          </a:p>
        </p:txBody>
      </p:sp>
    </p:spTree>
    <p:extLst>
      <p:ext uri="{BB962C8B-B14F-4D97-AF65-F5344CB8AC3E}">
        <p14:creationId xmlns:p14="http://schemas.microsoft.com/office/powerpoint/2010/main" val="4215638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numCol="2">
            <a:normAutofit/>
          </a:bodyPr>
          <a:lstStyle/>
          <a:p>
            <a:r>
              <a:rPr lang="en-US" dirty="0">
                <a:solidFill>
                  <a:schemeClr val="bg1"/>
                </a:solidFill>
              </a:rPr>
              <a:t>Produce … any </a:t>
            </a:r>
            <a:r>
              <a:rPr lang="en-US" dirty="0">
                <a:solidFill>
                  <a:srgbClr val="FFFF00"/>
                </a:solidFill>
              </a:rPr>
              <a:t>translation</a:t>
            </a:r>
            <a:r>
              <a:rPr lang="en-US" dirty="0">
                <a:solidFill>
                  <a:schemeClr val="bg1"/>
                </a:solidFill>
              </a:rPr>
              <a:t> (3(1)(a))</a:t>
            </a:r>
          </a:p>
          <a:p>
            <a:r>
              <a:rPr lang="en-US" dirty="0">
                <a:solidFill>
                  <a:srgbClr val="FFFF00"/>
                </a:solidFill>
              </a:rPr>
              <a:t>Convert</a:t>
            </a:r>
            <a:r>
              <a:rPr lang="en-US" dirty="0">
                <a:solidFill>
                  <a:schemeClr val="bg1"/>
                </a:solidFill>
              </a:rPr>
              <a:t> dramatic work into non-dramatic work (3(1)(b)</a:t>
            </a:r>
          </a:p>
          <a:p>
            <a:r>
              <a:rPr lang="en-US" dirty="0">
                <a:solidFill>
                  <a:srgbClr val="FFFF00"/>
                </a:solidFill>
              </a:rPr>
              <a:t>Convert</a:t>
            </a:r>
            <a:r>
              <a:rPr lang="en-US" dirty="0">
                <a:solidFill>
                  <a:schemeClr val="bg1"/>
                </a:solidFill>
              </a:rPr>
              <a:t> non-dramatic work into dramatic work (3(1)(c))</a:t>
            </a:r>
          </a:p>
          <a:p>
            <a:r>
              <a:rPr lang="en-US" dirty="0">
                <a:solidFill>
                  <a:schemeClr val="bg1"/>
                </a:solidFill>
              </a:rPr>
              <a:t>To make a </a:t>
            </a:r>
            <a:r>
              <a:rPr lang="en-US" dirty="0">
                <a:solidFill>
                  <a:srgbClr val="FFFF00"/>
                </a:solidFill>
              </a:rPr>
              <a:t>sound recording</a:t>
            </a:r>
            <a:r>
              <a:rPr lang="en-US" dirty="0">
                <a:solidFill>
                  <a:schemeClr val="bg1"/>
                </a:solidFill>
              </a:rPr>
              <a:t>, etc. of a literary, etc. work (3(1)(d))</a:t>
            </a:r>
          </a:p>
          <a:p>
            <a:r>
              <a:rPr lang="en-US" dirty="0">
                <a:solidFill>
                  <a:srgbClr val="FFFF00"/>
                </a:solidFill>
              </a:rPr>
              <a:t>Reproduce</a:t>
            </a:r>
            <a:r>
              <a:rPr lang="en-US" dirty="0">
                <a:solidFill>
                  <a:schemeClr val="bg1"/>
                </a:solidFill>
              </a:rPr>
              <a:t>, etc. a literary, etc. work </a:t>
            </a:r>
            <a:r>
              <a:rPr lang="en-US" dirty="0">
                <a:solidFill>
                  <a:srgbClr val="FFFF00"/>
                </a:solidFill>
              </a:rPr>
              <a:t>as a cinematographic work </a:t>
            </a:r>
            <a:r>
              <a:rPr lang="en-US" dirty="0">
                <a:solidFill>
                  <a:schemeClr val="bg1"/>
                </a:solidFill>
              </a:rPr>
              <a:t>(3(1)(e))</a:t>
            </a:r>
          </a:p>
          <a:p>
            <a:r>
              <a:rPr lang="en-US" dirty="0">
                <a:solidFill>
                  <a:schemeClr val="bg1"/>
                </a:solidFill>
              </a:rPr>
              <a:t>Communicate a work to the public by </a:t>
            </a:r>
            <a:r>
              <a:rPr lang="en-US" dirty="0">
                <a:solidFill>
                  <a:srgbClr val="FFFF00"/>
                </a:solidFill>
              </a:rPr>
              <a:t>telecommunication</a:t>
            </a:r>
            <a:r>
              <a:rPr lang="en-US" dirty="0">
                <a:solidFill>
                  <a:schemeClr val="bg1"/>
                </a:solidFill>
              </a:rPr>
              <a:t> (3(1)(f))</a:t>
            </a:r>
          </a:p>
          <a:p>
            <a:r>
              <a:rPr lang="en-US" dirty="0">
                <a:solidFill>
                  <a:schemeClr val="bg1"/>
                </a:solidFill>
              </a:rPr>
              <a:t>Present an artistic work at a </a:t>
            </a:r>
            <a:r>
              <a:rPr lang="en-US" dirty="0">
                <a:solidFill>
                  <a:srgbClr val="FFFF00"/>
                </a:solidFill>
              </a:rPr>
              <a:t>public exhibition</a:t>
            </a:r>
            <a:r>
              <a:rPr lang="en-US" dirty="0">
                <a:solidFill>
                  <a:schemeClr val="bg1"/>
                </a:solidFill>
              </a:rPr>
              <a:t>…. (3(1)(g))</a:t>
            </a:r>
          </a:p>
          <a:p>
            <a:r>
              <a:rPr lang="en-US" dirty="0">
                <a:solidFill>
                  <a:srgbClr val="FFFF00"/>
                </a:solidFill>
              </a:rPr>
              <a:t>Rent</a:t>
            </a:r>
            <a:r>
              <a:rPr lang="en-US" dirty="0">
                <a:solidFill>
                  <a:schemeClr val="bg1"/>
                </a:solidFill>
              </a:rPr>
              <a:t> out a computer program, etc. (3(1)(h))</a:t>
            </a:r>
          </a:p>
          <a:p>
            <a:r>
              <a:rPr lang="en-US" dirty="0">
                <a:solidFill>
                  <a:srgbClr val="FFFF00"/>
                </a:solidFill>
              </a:rPr>
              <a:t>Rent</a:t>
            </a:r>
            <a:r>
              <a:rPr lang="en-US" dirty="0">
                <a:solidFill>
                  <a:schemeClr val="bg1"/>
                </a:solidFill>
              </a:rPr>
              <a:t> out a sound recording of a musical work … (3(1)(</a:t>
            </a:r>
            <a:r>
              <a:rPr lang="en-US" dirty="0" err="1">
                <a:solidFill>
                  <a:schemeClr val="bg1"/>
                </a:solidFill>
              </a:rPr>
              <a:t>i</a:t>
            </a:r>
            <a:r>
              <a:rPr lang="en-US" dirty="0">
                <a:solidFill>
                  <a:schemeClr val="bg1"/>
                </a:solidFill>
              </a:rPr>
              <a:t>))</a:t>
            </a:r>
          </a:p>
          <a:p>
            <a:r>
              <a:rPr lang="en-US" dirty="0">
                <a:solidFill>
                  <a:srgbClr val="FFFF00"/>
                </a:solidFill>
              </a:rPr>
              <a:t>Sell or transfer </a:t>
            </a:r>
            <a:r>
              <a:rPr lang="en-US" dirty="0">
                <a:solidFill>
                  <a:schemeClr val="bg1"/>
                </a:solidFill>
              </a:rPr>
              <a:t>ownership of tangible object … (3(1)(j)</a:t>
            </a:r>
          </a:p>
          <a:p>
            <a:r>
              <a:rPr lang="en-US" dirty="0">
                <a:solidFill>
                  <a:srgbClr val="FFFF00"/>
                </a:solidFill>
              </a:rPr>
              <a:t>Authorize any of above acts </a:t>
            </a:r>
            <a:r>
              <a:rPr lang="en-US" dirty="0">
                <a:solidFill>
                  <a:schemeClr val="bg1"/>
                </a:solidFill>
              </a:rPr>
              <a:t>(3(1))</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24</a:t>
            </a:fld>
            <a:endParaRPr lang="en-US"/>
          </a:p>
        </p:txBody>
      </p:sp>
      <p:pic>
        <p:nvPicPr>
          <p:cNvPr id="5" name="Content Placeholder 5" descr="1024px-Lego_Color_Bricks.jpg">
            <a:extLst>
              <a:ext uri="{FF2B5EF4-FFF2-40B4-BE49-F238E27FC236}">
                <a16:creationId xmlns:a16="http://schemas.microsoft.com/office/drawing/2014/main" id="{E190E7B1-2D07-5F47-AC3F-33582051FA70}"/>
              </a:ext>
            </a:extLst>
          </p:cNvPr>
          <p:cNvPicPr>
            <a:picLocks noChangeAspect="1"/>
          </p:cNvPicPr>
          <p:nvPr/>
        </p:nvPicPr>
        <p:blipFill>
          <a:blip r:embed="rId3">
            <a:extLst>
              <a:ext uri="{28A0092B-C50C-407E-A947-70E740481C1C}">
                <a14:useLocalDpi xmlns:a14="http://schemas.microsoft.com/office/drawing/2010/main" val="0"/>
              </a:ext>
            </a:extLst>
          </a:blip>
          <a:srcRect t="6139" b="6139"/>
          <a:stretch>
            <a:fillRect/>
          </a:stretch>
        </p:blipFill>
        <p:spPr>
          <a:xfrm>
            <a:off x="457200" y="1044575"/>
            <a:ext cx="8229600" cy="4829175"/>
          </a:xfrm>
        </p:spPr>
      </p:pic>
      <p:pic>
        <p:nvPicPr>
          <p:cNvPr id="7" name="Content Placeholder 5" descr="1024px-Lego_Color_Bricks.jpg">
            <a:extLst>
              <a:ext uri="{FF2B5EF4-FFF2-40B4-BE49-F238E27FC236}">
                <a16:creationId xmlns:a16="http://schemas.microsoft.com/office/drawing/2014/main" id="{036A5216-EA27-4344-90FA-DCD96B99F1FD}"/>
              </a:ext>
            </a:extLst>
          </p:cNvPr>
          <p:cNvPicPr>
            <a:picLocks noChangeAspect="1"/>
          </p:cNvPicPr>
          <p:nvPr/>
        </p:nvPicPr>
        <p:blipFill>
          <a:blip r:embed="rId3">
            <a:extLst>
              <a:ext uri="{28A0092B-C50C-407E-A947-70E740481C1C}">
                <a14:useLocalDpi xmlns:a14="http://schemas.microsoft.com/office/drawing/2010/main" val="0"/>
              </a:ext>
            </a:extLst>
          </a:blip>
          <a:srcRect t="6139" b="6139"/>
          <a:stretch>
            <a:fillRect/>
          </a:stretch>
        </p:blipFill>
        <p:spPr>
          <a:xfrm>
            <a:off x="609600" y="1196975"/>
            <a:ext cx="8229600" cy="4829175"/>
          </a:xfrm>
        </p:spPr>
      </p:pic>
    </p:spTree>
    <p:extLst>
      <p:ext uri="{BB962C8B-B14F-4D97-AF65-F5344CB8AC3E}">
        <p14:creationId xmlns:p14="http://schemas.microsoft.com/office/powerpoint/2010/main" val="2472965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F19D-21BA-164B-A382-29301FC1D5EA}"/>
              </a:ext>
            </a:extLst>
          </p:cNvPr>
          <p:cNvSpPr>
            <a:spLocks noGrp="1"/>
          </p:cNvSpPr>
          <p:nvPr>
            <p:ph type="title"/>
          </p:nvPr>
        </p:nvSpPr>
        <p:spPr>
          <a:xfrm>
            <a:off x="457200" y="326592"/>
            <a:ext cx="8229600" cy="5397313"/>
          </a:xfrm>
        </p:spPr>
        <p:txBody>
          <a:bodyPr>
            <a:normAutofit/>
          </a:bodyPr>
          <a:lstStyle/>
          <a:p>
            <a:pPr algn="ctr"/>
            <a:r>
              <a:rPr lang="en-US" sz="9600" b="1" dirty="0">
                <a:solidFill>
                  <a:srgbClr val="FFFF00"/>
                </a:solidFill>
              </a:rPr>
              <a:t>Users</a:t>
            </a:r>
            <a:r>
              <a:rPr lang="en-US" sz="9600" b="1" dirty="0">
                <a:solidFill>
                  <a:srgbClr val="FF0000"/>
                </a:solidFill>
              </a:rPr>
              <a:t>’</a:t>
            </a:r>
            <a:r>
              <a:rPr lang="en-US" sz="9600" b="1" dirty="0">
                <a:solidFill>
                  <a:schemeClr val="bg1"/>
                </a:solidFill>
              </a:rPr>
              <a:t> Rights</a:t>
            </a:r>
          </a:p>
        </p:txBody>
      </p:sp>
    </p:spTree>
    <p:extLst>
      <p:ext uri="{BB962C8B-B14F-4D97-AF65-F5344CB8AC3E}">
        <p14:creationId xmlns:p14="http://schemas.microsoft.com/office/powerpoint/2010/main" val="2088711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F3ADF-1719-2140-A019-D938A092531A}"/>
              </a:ext>
            </a:extLst>
          </p:cNvPr>
          <p:cNvSpPr>
            <a:spLocks noGrp="1"/>
          </p:cNvSpPr>
          <p:nvPr>
            <p:ph type="title"/>
          </p:nvPr>
        </p:nvSpPr>
        <p:spPr/>
        <p:txBody>
          <a:bodyPr>
            <a:normAutofit/>
          </a:bodyPr>
          <a:lstStyle/>
          <a:p>
            <a:pPr algn="ctr"/>
            <a:r>
              <a:rPr lang="en-US" sz="3200" b="1" dirty="0">
                <a:solidFill>
                  <a:srgbClr val="FFFF00"/>
                </a:solidFill>
              </a:rPr>
              <a:t>Today</a:t>
            </a:r>
            <a:r>
              <a:rPr lang="en-US" sz="3200" b="1" dirty="0">
                <a:solidFill>
                  <a:srgbClr val="FF0000"/>
                </a:solidFill>
              </a:rPr>
              <a:t>:</a:t>
            </a:r>
            <a:r>
              <a:rPr lang="en-US" sz="3200" b="1" dirty="0">
                <a:solidFill>
                  <a:schemeClr val="bg1"/>
                </a:solidFill>
              </a:rPr>
              <a:t> </a:t>
            </a:r>
            <a:r>
              <a:rPr lang="en-US" sz="3200" dirty="0">
                <a:solidFill>
                  <a:schemeClr val="bg1"/>
                </a:solidFill>
              </a:rPr>
              <a:t>Two </a:t>
            </a:r>
            <a:r>
              <a:rPr lang="en-US" sz="3200" dirty="0" err="1">
                <a:solidFill>
                  <a:schemeClr val="bg1"/>
                </a:solidFill>
              </a:rPr>
              <a:t>Defences</a:t>
            </a:r>
            <a:r>
              <a:rPr lang="en-US" sz="3200" dirty="0">
                <a:solidFill>
                  <a:schemeClr val="bg1"/>
                </a:solidFill>
              </a:rPr>
              <a:t> to copyright infringement</a:t>
            </a:r>
          </a:p>
        </p:txBody>
      </p:sp>
      <p:sp>
        <p:nvSpPr>
          <p:cNvPr id="3" name="Content Placeholder 2">
            <a:extLst>
              <a:ext uri="{FF2B5EF4-FFF2-40B4-BE49-F238E27FC236}">
                <a16:creationId xmlns:a16="http://schemas.microsoft.com/office/drawing/2014/main" id="{431775A8-6DD8-4C4A-BCCA-4015F9FB845B}"/>
              </a:ext>
            </a:extLst>
          </p:cNvPr>
          <p:cNvSpPr>
            <a:spLocks noGrp="1"/>
          </p:cNvSpPr>
          <p:nvPr>
            <p:ph sz="quarter" idx="10"/>
          </p:nvPr>
        </p:nvSpPr>
        <p:spPr>
          <a:xfrm>
            <a:off x="457200" y="2149434"/>
            <a:ext cx="8229600" cy="3576700"/>
          </a:xfrm>
        </p:spPr>
        <p:txBody>
          <a:bodyPr/>
          <a:lstStyle/>
          <a:p>
            <a:pPr marL="1143000" lvl="0" indent="-1143000">
              <a:buFont typeface="+mj-lt"/>
              <a:buAutoNum type="arabicPeriod"/>
            </a:pPr>
            <a:r>
              <a:rPr lang="en-CA" sz="6000" dirty="0">
                <a:solidFill>
                  <a:srgbClr val="FFFF00"/>
                </a:solidFill>
              </a:rPr>
              <a:t>Defence of public interest</a:t>
            </a:r>
          </a:p>
          <a:p>
            <a:pPr marL="1143000" lvl="0" indent="-1143000">
              <a:buFont typeface="+mj-lt"/>
              <a:buAutoNum type="arabicPeriod"/>
            </a:pPr>
            <a:r>
              <a:rPr lang="en-CA" sz="6000" dirty="0">
                <a:solidFill>
                  <a:srgbClr val="FFFF00"/>
                </a:solidFill>
              </a:rPr>
              <a:t>Fair dealing</a:t>
            </a:r>
          </a:p>
          <a:p>
            <a:pPr marL="457200" indent="-457200">
              <a:buFont typeface="+mj-lt"/>
              <a:buAutoNum type="arabicPeriod"/>
            </a:pPr>
            <a:endParaRPr lang="en-US" dirty="0"/>
          </a:p>
        </p:txBody>
      </p:sp>
    </p:spTree>
    <p:extLst>
      <p:ext uri="{BB962C8B-B14F-4D97-AF65-F5344CB8AC3E}">
        <p14:creationId xmlns:p14="http://schemas.microsoft.com/office/powerpoint/2010/main" val="2843504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89BA-CB9B-BB45-B4A0-FF47D2199D9F}"/>
              </a:ext>
            </a:extLst>
          </p:cNvPr>
          <p:cNvSpPr>
            <a:spLocks noGrp="1"/>
          </p:cNvSpPr>
          <p:nvPr>
            <p:ph type="title"/>
          </p:nvPr>
        </p:nvSpPr>
        <p:spPr/>
        <p:txBody>
          <a:bodyPr>
            <a:normAutofit fontScale="90000"/>
          </a:bodyPr>
          <a:lstStyle/>
          <a:p>
            <a:pPr algn="ctr"/>
            <a:br>
              <a:rPr lang="en-US" dirty="0">
                <a:solidFill>
                  <a:schemeClr val="bg1"/>
                </a:solidFill>
              </a:rPr>
            </a:br>
            <a:r>
              <a:rPr lang="en-US" sz="6000" dirty="0">
                <a:solidFill>
                  <a:srgbClr val="FF0000"/>
                </a:solidFill>
              </a:rPr>
              <a:t>Fai</a:t>
            </a:r>
            <a:r>
              <a:rPr lang="en-US" sz="6000" dirty="0">
                <a:solidFill>
                  <a:schemeClr val="bg1"/>
                </a:solidFill>
              </a:rPr>
              <a:t>r Deal</a:t>
            </a:r>
            <a:r>
              <a:rPr lang="en-US" sz="6000" dirty="0">
                <a:solidFill>
                  <a:srgbClr val="FF0000"/>
                </a:solidFill>
              </a:rPr>
              <a:t>ing</a:t>
            </a:r>
            <a:r>
              <a:rPr lang="en-US" sz="6000" dirty="0">
                <a:solidFill>
                  <a:schemeClr val="bg1"/>
                </a:solidFill>
              </a:rPr>
              <a:t> v. Fair </a:t>
            </a:r>
            <a:r>
              <a:rPr lang="en-US" sz="6000" dirty="0">
                <a:solidFill>
                  <a:srgbClr val="FF0000"/>
                </a:solidFill>
              </a:rPr>
              <a:t>U</a:t>
            </a:r>
            <a:r>
              <a:rPr lang="en-US" sz="6000" dirty="0">
                <a:solidFill>
                  <a:schemeClr val="bg1"/>
                </a:solidFill>
              </a:rPr>
              <a:t>s</a:t>
            </a:r>
            <a:r>
              <a:rPr lang="en-US" sz="6000" dirty="0">
                <a:solidFill>
                  <a:srgbClr val="00B0F0"/>
                </a:solidFill>
              </a:rPr>
              <a:t>e</a:t>
            </a:r>
            <a:br>
              <a:rPr lang="en-US" dirty="0">
                <a:solidFill>
                  <a:schemeClr val="bg1"/>
                </a:solidFill>
              </a:rPr>
            </a:br>
            <a:endParaRPr lang="en-US" dirty="0"/>
          </a:p>
        </p:txBody>
      </p:sp>
      <p:pic>
        <p:nvPicPr>
          <p:cNvPr id="5" name="Picture 4">
            <a:extLst>
              <a:ext uri="{FF2B5EF4-FFF2-40B4-BE49-F238E27FC236}">
                <a16:creationId xmlns:a16="http://schemas.microsoft.com/office/drawing/2014/main" id="{F767BB3F-5EE4-2845-B804-82435B0E59FC}"/>
              </a:ext>
            </a:extLst>
          </p:cNvPr>
          <p:cNvPicPr>
            <a:picLocks noChangeAspect="1"/>
          </p:cNvPicPr>
          <p:nvPr/>
        </p:nvPicPr>
        <p:blipFill>
          <a:blip r:embed="rId2"/>
          <a:stretch>
            <a:fillRect/>
          </a:stretch>
        </p:blipFill>
        <p:spPr>
          <a:xfrm>
            <a:off x="574777" y="2538350"/>
            <a:ext cx="3997223" cy="1971963"/>
          </a:xfrm>
          <a:prstGeom prst="rect">
            <a:avLst/>
          </a:prstGeom>
        </p:spPr>
      </p:pic>
      <p:pic>
        <p:nvPicPr>
          <p:cNvPr id="6" name="Picture 5">
            <a:extLst>
              <a:ext uri="{FF2B5EF4-FFF2-40B4-BE49-F238E27FC236}">
                <a16:creationId xmlns:a16="http://schemas.microsoft.com/office/drawing/2014/main" id="{5377BCA7-E521-7A45-8E5B-727BED718177}"/>
              </a:ext>
            </a:extLst>
          </p:cNvPr>
          <p:cNvPicPr>
            <a:picLocks noChangeAspect="1"/>
          </p:cNvPicPr>
          <p:nvPr/>
        </p:nvPicPr>
        <p:blipFill>
          <a:blip r:embed="rId3"/>
          <a:stretch>
            <a:fillRect/>
          </a:stretch>
        </p:blipFill>
        <p:spPr>
          <a:xfrm>
            <a:off x="4801366" y="2576945"/>
            <a:ext cx="3767857" cy="1971963"/>
          </a:xfrm>
          <a:prstGeom prst="rect">
            <a:avLst/>
          </a:prstGeom>
        </p:spPr>
      </p:pic>
    </p:spTree>
    <p:extLst>
      <p:ext uri="{BB962C8B-B14F-4D97-AF65-F5344CB8AC3E}">
        <p14:creationId xmlns:p14="http://schemas.microsoft.com/office/powerpoint/2010/main" val="338646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Users</a:t>
            </a:r>
            <a:r>
              <a:rPr lang="en-US" b="1" dirty="0">
                <a:solidFill>
                  <a:srgbClr val="FF0000"/>
                </a:solidFill>
              </a:rPr>
              <a:t>’</a:t>
            </a:r>
            <a:r>
              <a:rPr lang="en-US" b="1" dirty="0">
                <a:solidFill>
                  <a:srgbClr val="FFFF00"/>
                </a:solidFill>
              </a:rPr>
              <a:t> rights</a:t>
            </a:r>
            <a:r>
              <a:rPr lang="en-US" b="1" dirty="0">
                <a:solidFill>
                  <a:srgbClr val="FF0000"/>
                </a:solidFill>
              </a:rPr>
              <a:t>:</a:t>
            </a:r>
            <a:r>
              <a:rPr lang="en-US" b="1" dirty="0">
                <a:solidFill>
                  <a:schemeClr val="bg1"/>
                </a:solidFill>
              </a:rPr>
              <a:t> Fair Dealing</a:t>
            </a:r>
            <a:endParaRPr lang="en-US" b="1" dirty="0"/>
          </a:p>
        </p:txBody>
      </p:sp>
      <p:sp>
        <p:nvSpPr>
          <p:cNvPr id="2" name="Content Placeholder 1"/>
          <p:cNvSpPr>
            <a:spLocks noGrp="1"/>
          </p:cNvSpPr>
          <p:nvPr>
            <p:ph idx="1"/>
          </p:nvPr>
        </p:nvSpPr>
        <p:spPr>
          <a:xfrm>
            <a:off x="457200" y="1710047"/>
            <a:ext cx="8229600" cy="4039496"/>
          </a:xfrm>
        </p:spPr>
        <p:txBody>
          <a:bodyPr>
            <a:normAutofit/>
          </a:bodyPr>
          <a:lstStyle/>
          <a:p>
            <a:pPr marL="0" indent="0">
              <a:lnSpc>
                <a:spcPct val="100000"/>
              </a:lnSpc>
              <a:buNone/>
            </a:pPr>
            <a:r>
              <a:rPr lang="en-US" sz="4800" b="1" dirty="0">
                <a:solidFill>
                  <a:schemeClr val="bg1"/>
                </a:solidFill>
              </a:rPr>
              <a:t>29.</a:t>
            </a:r>
            <a:r>
              <a:rPr lang="en-US" sz="4800" dirty="0">
                <a:solidFill>
                  <a:schemeClr val="bg1"/>
                </a:solidFill>
              </a:rPr>
              <a:t> Fair dealing for the purpose of </a:t>
            </a:r>
            <a:r>
              <a:rPr lang="en-US" sz="4800" dirty="0">
                <a:solidFill>
                  <a:srgbClr val="FFFF00"/>
                </a:solidFill>
              </a:rPr>
              <a:t>research</a:t>
            </a:r>
            <a:r>
              <a:rPr lang="en-US" sz="4800" dirty="0">
                <a:solidFill>
                  <a:schemeClr val="bg1"/>
                </a:solidFill>
              </a:rPr>
              <a:t>, </a:t>
            </a:r>
            <a:r>
              <a:rPr lang="en-US" sz="4800" dirty="0">
                <a:solidFill>
                  <a:srgbClr val="FFFF00"/>
                </a:solidFill>
              </a:rPr>
              <a:t>private study</a:t>
            </a:r>
            <a:r>
              <a:rPr lang="en-US" sz="4800" dirty="0">
                <a:solidFill>
                  <a:schemeClr val="bg1"/>
                </a:solidFill>
              </a:rPr>
              <a:t>, </a:t>
            </a:r>
            <a:r>
              <a:rPr lang="en-US" sz="4800" dirty="0">
                <a:solidFill>
                  <a:srgbClr val="FFFF00"/>
                </a:solidFill>
              </a:rPr>
              <a:t>education</a:t>
            </a:r>
            <a:r>
              <a:rPr lang="en-US" sz="4800" dirty="0">
                <a:solidFill>
                  <a:schemeClr val="bg1"/>
                </a:solidFill>
              </a:rPr>
              <a:t>, </a:t>
            </a:r>
            <a:r>
              <a:rPr lang="en-US" sz="4800" dirty="0">
                <a:solidFill>
                  <a:srgbClr val="FFFF00"/>
                </a:solidFill>
              </a:rPr>
              <a:t>parody</a:t>
            </a:r>
            <a:r>
              <a:rPr lang="en-US" sz="4800" dirty="0">
                <a:solidFill>
                  <a:schemeClr val="bg1"/>
                </a:solidFill>
              </a:rPr>
              <a:t> </a:t>
            </a:r>
            <a:r>
              <a:rPr lang="en-US" sz="4800" dirty="0">
                <a:solidFill>
                  <a:srgbClr val="FF0000"/>
                </a:solidFill>
              </a:rPr>
              <a:t>or</a:t>
            </a:r>
            <a:r>
              <a:rPr lang="en-US" sz="4800" dirty="0">
                <a:solidFill>
                  <a:schemeClr val="bg1"/>
                </a:solidFill>
              </a:rPr>
              <a:t> </a:t>
            </a:r>
            <a:r>
              <a:rPr lang="en-US" sz="4800" dirty="0">
                <a:solidFill>
                  <a:srgbClr val="FFFF00"/>
                </a:solidFill>
              </a:rPr>
              <a:t>satire</a:t>
            </a:r>
            <a:r>
              <a:rPr lang="en-US" sz="4800" dirty="0">
                <a:solidFill>
                  <a:schemeClr val="bg1"/>
                </a:solidFill>
              </a:rPr>
              <a:t> </a:t>
            </a:r>
            <a:r>
              <a:rPr lang="en-US" sz="4800" dirty="0">
                <a:solidFill>
                  <a:srgbClr val="FF0000"/>
                </a:solidFill>
              </a:rPr>
              <a:t>does not infringe copyright</a:t>
            </a:r>
            <a:r>
              <a:rPr lang="en-US" sz="4800" dirty="0">
                <a:solidFill>
                  <a:schemeClr val="bg1"/>
                </a:solidFill>
              </a:rPr>
              <a:t>.</a:t>
            </a:r>
          </a:p>
          <a:p>
            <a:pPr marL="0" indent="0">
              <a:buNone/>
            </a:pPr>
            <a:endParaRPr lang="en-CA" dirty="0">
              <a:solidFill>
                <a:schemeClr val="bg1"/>
              </a:solidFill>
            </a:endParaRPr>
          </a:p>
          <a:p>
            <a:endParaRPr lang="en-US" dirty="0"/>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28</a:t>
            </a:fld>
            <a:endParaRPr lang="en-US"/>
          </a:p>
        </p:txBody>
      </p:sp>
    </p:spTree>
    <p:extLst>
      <p:ext uri="{BB962C8B-B14F-4D97-AF65-F5344CB8AC3E}">
        <p14:creationId xmlns:p14="http://schemas.microsoft.com/office/powerpoint/2010/main" val="3841234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2134"/>
            <a:ext cx="8229600" cy="976323"/>
          </a:xfrm>
        </p:spPr>
        <p:txBody>
          <a:bodyPr>
            <a:normAutofit/>
          </a:bodyPr>
          <a:lstStyle/>
          <a:p>
            <a:r>
              <a:rPr lang="en-US" b="1" dirty="0">
                <a:solidFill>
                  <a:srgbClr val="FFFF00"/>
                </a:solidFill>
              </a:rPr>
              <a:t>Users</a:t>
            </a:r>
            <a:r>
              <a:rPr lang="en-US" b="1" dirty="0">
                <a:solidFill>
                  <a:srgbClr val="FF0000"/>
                </a:solidFill>
              </a:rPr>
              <a:t>’ </a:t>
            </a:r>
            <a:r>
              <a:rPr lang="en-US" b="1" dirty="0">
                <a:solidFill>
                  <a:srgbClr val="FFFF00"/>
                </a:solidFill>
              </a:rPr>
              <a:t>rights</a:t>
            </a:r>
            <a:r>
              <a:rPr lang="en-US" b="1" dirty="0">
                <a:solidFill>
                  <a:srgbClr val="FF0000"/>
                </a:solidFill>
              </a:rPr>
              <a:t>:</a:t>
            </a:r>
            <a:r>
              <a:rPr lang="en-US" b="1" dirty="0">
                <a:solidFill>
                  <a:schemeClr val="bg1"/>
                </a:solidFill>
              </a:rPr>
              <a:t> Fair Dealing</a:t>
            </a:r>
            <a:endParaRPr lang="en-US" dirty="0"/>
          </a:p>
        </p:txBody>
      </p:sp>
      <p:sp>
        <p:nvSpPr>
          <p:cNvPr id="2" name="Content Placeholder 1"/>
          <p:cNvSpPr>
            <a:spLocks noGrp="1"/>
          </p:cNvSpPr>
          <p:nvPr>
            <p:ph idx="1"/>
          </p:nvPr>
        </p:nvSpPr>
        <p:spPr>
          <a:xfrm>
            <a:off x="457200" y="1108457"/>
            <a:ext cx="8229600" cy="4641086"/>
          </a:xfrm>
        </p:spPr>
        <p:txBody>
          <a:bodyPr>
            <a:normAutofit fontScale="77500" lnSpcReduction="20000"/>
          </a:bodyPr>
          <a:lstStyle/>
          <a:p>
            <a:pPr>
              <a:lnSpc>
                <a:spcPct val="120000"/>
              </a:lnSpc>
            </a:pPr>
            <a:r>
              <a:rPr lang="en-US" sz="4300" dirty="0">
                <a:solidFill>
                  <a:schemeClr val="bg1"/>
                </a:solidFill>
              </a:rPr>
              <a:t>Eight fair dealing categories (</a:t>
            </a:r>
            <a:r>
              <a:rPr lang="en-US" sz="4300" dirty="0">
                <a:solidFill>
                  <a:srgbClr val="FF0000"/>
                </a:solidFill>
              </a:rPr>
              <a:t>exhaustive list</a:t>
            </a:r>
            <a:r>
              <a:rPr lang="en-US" sz="4300" dirty="0">
                <a:solidFill>
                  <a:schemeClr val="bg1"/>
                </a:solidFill>
              </a:rPr>
              <a:t>)</a:t>
            </a:r>
          </a:p>
          <a:p>
            <a:pPr>
              <a:lnSpc>
                <a:spcPct val="120000"/>
              </a:lnSpc>
            </a:pPr>
            <a:r>
              <a:rPr lang="en-US" sz="4300" dirty="0">
                <a:solidFill>
                  <a:srgbClr val="FFFF00"/>
                </a:solidFill>
              </a:rPr>
              <a:t>No definition of “</a:t>
            </a:r>
            <a:r>
              <a:rPr lang="en-US" sz="4300" dirty="0">
                <a:solidFill>
                  <a:srgbClr val="FF0000"/>
                </a:solidFill>
              </a:rPr>
              <a:t>fair</a:t>
            </a:r>
            <a:r>
              <a:rPr lang="en-US" sz="4300" dirty="0">
                <a:solidFill>
                  <a:srgbClr val="FFFF00"/>
                </a:solidFill>
              </a:rPr>
              <a:t>” </a:t>
            </a:r>
            <a:r>
              <a:rPr lang="en-US" sz="4300" dirty="0">
                <a:solidFill>
                  <a:schemeClr val="bg1"/>
                </a:solidFill>
              </a:rPr>
              <a:t>in the Copyright Act, </a:t>
            </a:r>
            <a:r>
              <a:rPr lang="en-US" sz="4300" dirty="0">
                <a:solidFill>
                  <a:srgbClr val="FF0000"/>
                </a:solidFill>
              </a:rPr>
              <a:t>or</a:t>
            </a:r>
            <a:r>
              <a:rPr lang="en-US" sz="4300" dirty="0">
                <a:solidFill>
                  <a:schemeClr val="bg1"/>
                </a:solidFill>
              </a:rPr>
              <a:t> </a:t>
            </a:r>
            <a:r>
              <a:rPr lang="en-US" sz="4300" dirty="0">
                <a:solidFill>
                  <a:srgbClr val="FF0000"/>
                </a:solidFill>
              </a:rPr>
              <a:t>of</a:t>
            </a:r>
            <a:r>
              <a:rPr lang="en-US" sz="4300" dirty="0">
                <a:solidFill>
                  <a:schemeClr val="bg1"/>
                </a:solidFill>
              </a:rPr>
              <a:t> the fair dealing </a:t>
            </a:r>
            <a:r>
              <a:rPr lang="en-US" sz="4300" dirty="0">
                <a:solidFill>
                  <a:srgbClr val="FFFF00"/>
                </a:solidFill>
              </a:rPr>
              <a:t>categories</a:t>
            </a:r>
          </a:p>
          <a:p>
            <a:pPr>
              <a:lnSpc>
                <a:spcPct val="120000"/>
              </a:lnSpc>
            </a:pPr>
            <a:r>
              <a:rPr lang="en-US" sz="4300" dirty="0">
                <a:solidFill>
                  <a:srgbClr val="FFFF00"/>
                </a:solidFill>
              </a:rPr>
              <a:t>For many years</a:t>
            </a:r>
            <a:r>
              <a:rPr lang="en-US" sz="4300" dirty="0">
                <a:solidFill>
                  <a:schemeClr val="bg1"/>
                </a:solidFill>
              </a:rPr>
              <a:t>, </a:t>
            </a:r>
            <a:r>
              <a:rPr lang="en-US" sz="4300" dirty="0">
                <a:solidFill>
                  <a:srgbClr val="FFFF00"/>
                </a:solidFill>
              </a:rPr>
              <a:t>fair dealing </a:t>
            </a:r>
            <a:r>
              <a:rPr lang="en-US" sz="4300" dirty="0">
                <a:solidFill>
                  <a:schemeClr val="bg1"/>
                </a:solidFill>
              </a:rPr>
              <a:t>did </a:t>
            </a:r>
            <a:r>
              <a:rPr lang="en-US" sz="4300" dirty="0">
                <a:solidFill>
                  <a:srgbClr val="FF0000"/>
                </a:solidFill>
              </a:rPr>
              <a:t>not </a:t>
            </a:r>
            <a:r>
              <a:rPr lang="en-US" sz="4300" dirty="0">
                <a:solidFill>
                  <a:schemeClr val="bg1"/>
                </a:solidFill>
              </a:rPr>
              <a:t>play a </a:t>
            </a:r>
            <a:r>
              <a:rPr lang="en-US" sz="4300" dirty="0">
                <a:solidFill>
                  <a:srgbClr val="FFFF00"/>
                </a:solidFill>
              </a:rPr>
              <a:t>prominent</a:t>
            </a:r>
            <a:r>
              <a:rPr lang="en-US" sz="4300" dirty="0">
                <a:solidFill>
                  <a:schemeClr val="bg1"/>
                </a:solidFill>
              </a:rPr>
              <a:t> role in copyright</a:t>
            </a:r>
          </a:p>
          <a:p>
            <a:pPr>
              <a:lnSpc>
                <a:spcPct val="120000"/>
              </a:lnSpc>
            </a:pPr>
            <a:r>
              <a:rPr lang="en-US" sz="4300" dirty="0">
                <a:solidFill>
                  <a:schemeClr val="bg1"/>
                </a:solidFill>
              </a:rPr>
              <a:t>During this time, fair dealing was </a:t>
            </a:r>
            <a:r>
              <a:rPr lang="en-US" sz="4300" dirty="0">
                <a:solidFill>
                  <a:srgbClr val="FFFF00"/>
                </a:solidFill>
              </a:rPr>
              <a:t>interpreted restrictively</a:t>
            </a:r>
          </a:p>
          <a:p>
            <a:pPr>
              <a:lnSpc>
                <a:spcPct val="120000"/>
              </a:lnSpc>
            </a:pPr>
            <a:r>
              <a:rPr lang="en-US" sz="4300" dirty="0">
                <a:solidFill>
                  <a:srgbClr val="FF0000"/>
                </a:solidFill>
              </a:rPr>
              <a:t>Why </a:t>
            </a:r>
            <a:r>
              <a:rPr lang="en-US" sz="4300" dirty="0">
                <a:solidFill>
                  <a:schemeClr val="bg1"/>
                </a:solidFill>
              </a:rPr>
              <a:t>might this have been the case?</a:t>
            </a:r>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29</a:t>
            </a:fld>
            <a:endParaRPr lang="en-US"/>
          </a:p>
        </p:txBody>
      </p:sp>
    </p:spTree>
    <p:extLst>
      <p:ext uri="{BB962C8B-B14F-4D97-AF65-F5344CB8AC3E}">
        <p14:creationId xmlns:p14="http://schemas.microsoft.com/office/powerpoint/2010/main" val="1243863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09BDDC-2B91-3340-9DA6-B0CC3F79FD12}"/>
              </a:ext>
            </a:extLst>
          </p:cNvPr>
          <p:cNvSpPr>
            <a:spLocks noGrp="1"/>
          </p:cNvSpPr>
          <p:nvPr>
            <p:ph type="title"/>
          </p:nvPr>
        </p:nvSpPr>
        <p:spPr/>
        <p:txBody>
          <a:bodyPr/>
          <a:lstStyle/>
          <a:p>
            <a:pPr algn="ctr"/>
            <a:r>
              <a:rPr lang="en-US" dirty="0">
                <a:solidFill>
                  <a:srgbClr val="FFFF00"/>
                </a:solidFill>
              </a:rPr>
              <a:t>The </a:t>
            </a:r>
            <a:r>
              <a:rPr lang="en-US" dirty="0">
                <a:solidFill>
                  <a:srgbClr val="FF0000"/>
                </a:solidFill>
              </a:rPr>
              <a:t>draft</a:t>
            </a:r>
            <a:r>
              <a:rPr lang="en-US" dirty="0">
                <a:solidFill>
                  <a:srgbClr val="FFFF00"/>
                </a:solidFill>
              </a:rPr>
              <a:t> slides</a:t>
            </a:r>
          </a:p>
        </p:txBody>
      </p:sp>
      <p:pic>
        <p:nvPicPr>
          <p:cNvPr id="3" name="Picture 2" descr="Graphical user interface, application&#10;&#10;Description automatically generated with medium confidence">
            <a:extLst>
              <a:ext uri="{FF2B5EF4-FFF2-40B4-BE49-F238E27FC236}">
                <a16:creationId xmlns:a16="http://schemas.microsoft.com/office/drawing/2014/main" id="{D9082026-71EF-3C4E-B3E6-431E5F5FB7FB}"/>
              </a:ext>
            </a:extLst>
          </p:cNvPr>
          <p:cNvPicPr>
            <a:picLocks noChangeAspect="1"/>
          </p:cNvPicPr>
          <p:nvPr/>
        </p:nvPicPr>
        <p:blipFill>
          <a:blip r:embed="rId2"/>
          <a:stretch>
            <a:fillRect/>
          </a:stretch>
        </p:blipFill>
        <p:spPr>
          <a:xfrm>
            <a:off x="1111250" y="2927350"/>
            <a:ext cx="6921500" cy="1003300"/>
          </a:xfrm>
          <a:prstGeom prst="rect">
            <a:avLst/>
          </a:prstGeom>
        </p:spPr>
      </p:pic>
    </p:spTree>
    <p:extLst>
      <p:ext uri="{BB962C8B-B14F-4D97-AF65-F5344CB8AC3E}">
        <p14:creationId xmlns:p14="http://schemas.microsoft.com/office/powerpoint/2010/main" val="1651767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567B-5736-264A-AFC3-30D141A8617A}"/>
              </a:ext>
            </a:extLst>
          </p:cNvPr>
          <p:cNvSpPr>
            <a:spLocks noGrp="1"/>
          </p:cNvSpPr>
          <p:nvPr>
            <p:ph type="title"/>
          </p:nvPr>
        </p:nvSpPr>
        <p:spPr>
          <a:xfrm>
            <a:off x="457200" y="112838"/>
            <a:ext cx="8229600" cy="866876"/>
          </a:xfrm>
        </p:spPr>
        <p:txBody>
          <a:bodyPr/>
          <a:lstStyle/>
          <a:p>
            <a:r>
              <a:rPr lang="en-US" b="1" dirty="0">
                <a:solidFill>
                  <a:srgbClr val="FFFF00"/>
                </a:solidFill>
              </a:rPr>
              <a:t>Transitioning to Users</a:t>
            </a:r>
            <a:r>
              <a:rPr lang="en-US" b="1" dirty="0">
                <a:solidFill>
                  <a:srgbClr val="FF0000"/>
                </a:solidFill>
              </a:rPr>
              <a:t>’</a:t>
            </a:r>
            <a:r>
              <a:rPr lang="en-US" b="1" dirty="0">
                <a:solidFill>
                  <a:srgbClr val="FFFF00"/>
                </a:solidFill>
              </a:rPr>
              <a:t> Rights</a:t>
            </a:r>
            <a:endParaRPr lang="en-US" b="1" dirty="0">
              <a:solidFill>
                <a:srgbClr val="FF0000"/>
              </a:solidFill>
            </a:endParaRPr>
          </a:p>
        </p:txBody>
      </p:sp>
      <p:sp>
        <p:nvSpPr>
          <p:cNvPr id="3" name="Content Placeholder 2">
            <a:extLst>
              <a:ext uri="{FF2B5EF4-FFF2-40B4-BE49-F238E27FC236}">
                <a16:creationId xmlns:a16="http://schemas.microsoft.com/office/drawing/2014/main" id="{64A4D3BA-C536-9E4C-B2A1-F9AFB9E4F048}"/>
              </a:ext>
            </a:extLst>
          </p:cNvPr>
          <p:cNvSpPr>
            <a:spLocks noGrp="1"/>
          </p:cNvSpPr>
          <p:nvPr>
            <p:ph sz="quarter" idx="10"/>
          </p:nvPr>
        </p:nvSpPr>
        <p:spPr>
          <a:xfrm>
            <a:off x="457199" y="1080655"/>
            <a:ext cx="8484919" cy="4797631"/>
          </a:xfrm>
        </p:spPr>
        <p:txBody>
          <a:bodyPr>
            <a:normAutofit lnSpcReduction="10000"/>
          </a:bodyPr>
          <a:lstStyle/>
          <a:p>
            <a:pPr>
              <a:lnSpc>
                <a:spcPct val="100000"/>
              </a:lnSpc>
            </a:pPr>
            <a:r>
              <a:rPr lang="en-US" sz="2800" i="1" u="sng" dirty="0">
                <a:solidFill>
                  <a:srgbClr val="00B0F0"/>
                </a:solidFill>
              </a:rPr>
              <a:t>CCH v. LSUC </a:t>
            </a:r>
            <a:r>
              <a:rPr lang="en-US" sz="2800" dirty="0">
                <a:solidFill>
                  <a:schemeClr val="bg1"/>
                </a:solidFill>
              </a:rPr>
              <a:t>(SCC) endorsed “</a:t>
            </a:r>
            <a:r>
              <a:rPr lang="en-US" sz="2800" dirty="0">
                <a:solidFill>
                  <a:srgbClr val="FFFF00"/>
                </a:solidFill>
              </a:rPr>
              <a:t>users</a:t>
            </a:r>
            <a:r>
              <a:rPr lang="en-US" sz="2800" dirty="0">
                <a:solidFill>
                  <a:srgbClr val="FF0000"/>
                </a:solidFill>
              </a:rPr>
              <a:t>’</a:t>
            </a:r>
            <a:r>
              <a:rPr lang="en-US" sz="2800" dirty="0">
                <a:solidFill>
                  <a:srgbClr val="FFFF00"/>
                </a:solidFill>
              </a:rPr>
              <a:t> rights</a:t>
            </a:r>
            <a:r>
              <a:rPr lang="en-US" sz="2800" dirty="0">
                <a:solidFill>
                  <a:schemeClr val="bg1"/>
                </a:solidFill>
              </a:rPr>
              <a:t>”</a:t>
            </a:r>
          </a:p>
          <a:p>
            <a:pPr>
              <a:lnSpc>
                <a:spcPct val="100000"/>
              </a:lnSpc>
            </a:pPr>
            <a:r>
              <a:rPr lang="en-US" sz="2800" dirty="0">
                <a:solidFill>
                  <a:srgbClr val="FFFF00"/>
                </a:solidFill>
              </a:rPr>
              <a:t>Flows from </a:t>
            </a:r>
            <a:r>
              <a:rPr lang="en-US" sz="2800" i="1" dirty="0">
                <a:solidFill>
                  <a:srgbClr val="00B0F0"/>
                </a:solidFill>
              </a:rPr>
              <a:t>Théberge</a:t>
            </a:r>
            <a:r>
              <a:rPr lang="en-US" sz="2800" i="1" dirty="0">
                <a:solidFill>
                  <a:srgbClr val="FFFF00"/>
                </a:solidFill>
              </a:rPr>
              <a:t> </a:t>
            </a:r>
            <a:r>
              <a:rPr lang="en-CA" sz="2800" dirty="0">
                <a:solidFill>
                  <a:schemeClr val="bg1"/>
                </a:solidFill>
              </a:rPr>
              <a:t>, where copyright was found not to be only about about rewarding and protecting authors; but </a:t>
            </a:r>
            <a:r>
              <a:rPr lang="en-CA" sz="2800" dirty="0">
                <a:solidFill>
                  <a:srgbClr val="FFFF00"/>
                </a:solidFill>
              </a:rPr>
              <a:t>focussed on the balancing between the public interest</a:t>
            </a:r>
            <a:r>
              <a:rPr lang="en-CA" sz="2800" dirty="0">
                <a:solidFill>
                  <a:schemeClr val="bg1"/>
                </a:solidFill>
              </a:rPr>
              <a:t> </a:t>
            </a:r>
            <a:r>
              <a:rPr lang="en-CA" sz="2800" dirty="0">
                <a:solidFill>
                  <a:srgbClr val="FF0000"/>
                </a:solidFill>
              </a:rPr>
              <a:t>in encouraging and disseminating creative and intellectual works  </a:t>
            </a:r>
            <a:r>
              <a:rPr lang="en-CA" sz="2800" dirty="0">
                <a:solidFill>
                  <a:srgbClr val="FFFF00"/>
                </a:solidFill>
              </a:rPr>
              <a:t>and securing a just reward for the author</a:t>
            </a:r>
            <a:r>
              <a:rPr lang="en-CA" sz="2800" dirty="0">
                <a:solidFill>
                  <a:schemeClr val="bg1"/>
                </a:solidFill>
              </a:rPr>
              <a:t>. </a:t>
            </a:r>
          </a:p>
          <a:p>
            <a:pPr>
              <a:lnSpc>
                <a:spcPct val="100000"/>
              </a:lnSpc>
            </a:pPr>
            <a:r>
              <a:rPr lang="en-CA" sz="2800" dirty="0">
                <a:solidFill>
                  <a:srgbClr val="FFFF00"/>
                </a:solidFill>
              </a:rPr>
              <a:t>Move from defence </a:t>
            </a:r>
            <a:r>
              <a:rPr lang="en-CA" sz="2800" dirty="0">
                <a:solidFill>
                  <a:schemeClr val="bg1"/>
                </a:solidFill>
              </a:rPr>
              <a:t>to copyright action </a:t>
            </a:r>
            <a:r>
              <a:rPr lang="en-CA" sz="2800" dirty="0">
                <a:solidFill>
                  <a:srgbClr val="FF0000"/>
                </a:solidFill>
              </a:rPr>
              <a:t>to a </a:t>
            </a:r>
            <a:r>
              <a:rPr lang="en-CA" sz="2800" dirty="0">
                <a:solidFill>
                  <a:schemeClr val="bg1"/>
                </a:solidFill>
              </a:rPr>
              <a:t>more positive articulated </a:t>
            </a:r>
            <a:r>
              <a:rPr lang="en-CA" sz="2800" dirty="0">
                <a:solidFill>
                  <a:srgbClr val="FF0000"/>
                </a:solidFill>
              </a:rPr>
              <a:t>User Right</a:t>
            </a:r>
            <a:r>
              <a:rPr lang="en-CA" sz="2800" dirty="0">
                <a:solidFill>
                  <a:schemeClr val="bg1"/>
                </a:solidFill>
              </a:rPr>
              <a:t>.</a:t>
            </a:r>
          </a:p>
          <a:p>
            <a:pPr>
              <a:lnSpc>
                <a:spcPct val="100000"/>
              </a:lnSpc>
            </a:pPr>
            <a:r>
              <a:rPr lang="en-CA" sz="2800" dirty="0">
                <a:solidFill>
                  <a:schemeClr val="bg1"/>
                </a:solidFill>
              </a:rPr>
              <a:t>Means </a:t>
            </a:r>
            <a:r>
              <a:rPr lang="en-CA" sz="2800" dirty="0">
                <a:solidFill>
                  <a:srgbClr val="FFFF00"/>
                </a:solidFill>
              </a:rPr>
              <a:t>User Right’s can be a sword</a:t>
            </a:r>
            <a:r>
              <a:rPr lang="en-CA" sz="2800" dirty="0">
                <a:solidFill>
                  <a:srgbClr val="FF0000"/>
                </a:solidFill>
              </a:rPr>
              <a:t>?</a:t>
            </a:r>
            <a:r>
              <a:rPr lang="en-CA" sz="2800" dirty="0">
                <a:solidFill>
                  <a:schemeClr val="bg1"/>
                </a:solidFill>
              </a:rPr>
              <a:t> How would that work/what would that look like?</a:t>
            </a:r>
          </a:p>
          <a:p>
            <a:endParaRPr lang="en-CA" dirty="0"/>
          </a:p>
          <a:p>
            <a:pPr marL="0" indent="0">
              <a:buNone/>
            </a:pPr>
            <a:endParaRPr lang="en-US" dirty="0"/>
          </a:p>
        </p:txBody>
      </p:sp>
    </p:spTree>
    <p:extLst>
      <p:ext uri="{BB962C8B-B14F-4D97-AF65-F5344CB8AC3E}">
        <p14:creationId xmlns:p14="http://schemas.microsoft.com/office/powerpoint/2010/main" val="4132677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EC9877-3D9E-AB40-A413-3C5543F1A313}"/>
              </a:ext>
            </a:extLst>
          </p:cNvPr>
          <p:cNvSpPr txBox="1"/>
          <p:nvPr/>
        </p:nvSpPr>
        <p:spPr>
          <a:xfrm>
            <a:off x="2908724" y="5466304"/>
            <a:ext cx="3326552" cy="369332"/>
          </a:xfrm>
          <a:prstGeom prst="rect">
            <a:avLst/>
          </a:prstGeom>
          <a:noFill/>
        </p:spPr>
        <p:txBody>
          <a:bodyPr wrap="none" rtlCol="0">
            <a:spAutoFit/>
          </a:bodyPr>
          <a:lstStyle/>
          <a:p>
            <a:r>
              <a:rPr lang="en-US" dirty="0">
                <a:hlinkClick r:id="rId2"/>
              </a:rPr>
              <a:t>https://youtu.be/zL2FOrx41N0</a:t>
            </a:r>
            <a:r>
              <a:rPr lang="en-US" dirty="0"/>
              <a:t> </a:t>
            </a:r>
          </a:p>
        </p:txBody>
      </p:sp>
      <p:pic>
        <p:nvPicPr>
          <p:cNvPr id="4" name="Picture 3" descr="A person standing in front of a red curtain&#10;&#10;Description automatically generated with medium confidence">
            <a:extLst>
              <a:ext uri="{FF2B5EF4-FFF2-40B4-BE49-F238E27FC236}">
                <a16:creationId xmlns:a16="http://schemas.microsoft.com/office/drawing/2014/main" id="{6A040EA1-5854-864E-AE5B-3DFF625FECD7}"/>
              </a:ext>
            </a:extLst>
          </p:cNvPr>
          <p:cNvPicPr>
            <a:picLocks noChangeAspect="1"/>
          </p:cNvPicPr>
          <p:nvPr/>
        </p:nvPicPr>
        <p:blipFill>
          <a:blip r:embed="rId3"/>
          <a:stretch>
            <a:fillRect/>
          </a:stretch>
        </p:blipFill>
        <p:spPr>
          <a:xfrm>
            <a:off x="1831875" y="223520"/>
            <a:ext cx="5480249" cy="5082009"/>
          </a:xfrm>
          <a:prstGeom prst="rect">
            <a:avLst/>
          </a:prstGeom>
        </p:spPr>
      </p:pic>
    </p:spTree>
    <p:extLst>
      <p:ext uri="{BB962C8B-B14F-4D97-AF65-F5344CB8AC3E}">
        <p14:creationId xmlns:p14="http://schemas.microsoft.com/office/powerpoint/2010/main" val="2482260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rgbClr val="FFFF00"/>
                </a:solidFill>
              </a:rPr>
              <a:t>Summary of </a:t>
            </a:r>
            <a:r>
              <a:rPr lang="en-US" b="1" i="1" dirty="0">
                <a:solidFill>
                  <a:srgbClr val="00B0F0"/>
                </a:solidFill>
              </a:rPr>
              <a:t>CCH</a:t>
            </a:r>
            <a:r>
              <a:rPr lang="en-US" b="1" dirty="0">
                <a:solidFill>
                  <a:srgbClr val="FFFF00"/>
                </a:solidFill>
              </a:rPr>
              <a:t> on USERS</a:t>
            </a:r>
            <a:r>
              <a:rPr lang="en-US" b="1" dirty="0">
                <a:solidFill>
                  <a:srgbClr val="FF0000"/>
                </a:solidFill>
              </a:rPr>
              <a:t>’</a:t>
            </a:r>
            <a:r>
              <a:rPr lang="en-US" b="1" dirty="0">
                <a:solidFill>
                  <a:srgbClr val="FFFF00"/>
                </a:solidFill>
              </a:rPr>
              <a:t> RIGHTS</a:t>
            </a:r>
          </a:p>
        </p:txBody>
      </p:sp>
      <p:sp>
        <p:nvSpPr>
          <p:cNvPr id="2" name="Content Placeholder 1"/>
          <p:cNvSpPr>
            <a:spLocks noGrp="1"/>
          </p:cNvSpPr>
          <p:nvPr>
            <p:ph idx="1"/>
          </p:nvPr>
        </p:nvSpPr>
        <p:spPr>
          <a:xfrm>
            <a:off x="457200" y="1431543"/>
            <a:ext cx="8455572" cy="4443740"/>
          </a:xfrm>
        </p:spPr>
        <p:txBody>
          <a:bodyPr>
            <a:normAutofit lnSpcReduction="10000"/>
          </a:bodyPr>
          <a:lstStyle/>
          <a:p>
            <a:pPr marL="0" indent="0">
              <a:lnSpc>
                <a:spcPct val="100000"/>
              </a:lnSpc>
              <a:buNone/>
            </a:pPr>
            <a:r>
              <a:rPr lang="en-US" sz="3200" i="1" dirty="0">
                <a:solidFill>
                  <a:srgbClr val="00B0F0"/>
                </a:solidFill>
              </a:rPr>
              <a:t>CCH Canadian et al v. LSUC </a:t>
            </a:r>
            <a:r>
              <a:rPr lang="en-US" sz="3200" dirty="0">
                <a:solidFill>
                  <a:schemeClr val="bg1"/>
                </a:solidFill>
              </a:rPr>
              <a:t>(SCC 2004)</a:t>
            </a:r>
          </a:p>
          <a:p>
            <a:pPr lvl="1">
              <a:lnSpc>
                <a:spcPct val="100000"/>
              </a:lnSpc>
            </a:pPr>
            <a:r>
              <a:rPr lang="en-US" sz="3200" dirty="0">
                <a:solidFill>
                  <a:schemeClr val="bg1"/>
                </a:solidFill>
              </a:rPr>
              <a:t>Fair dealing is an</a:t>
            </a:r>
            <a:r>
              <a:rPr lang="en-US" sz="3200" dirty="0">
                <a:solidFill>
                  <a:srgbClr val="FFFF00"/>
                </a:solidFill>
              </a:rPr>
              <a:t> integral </a:t>
            </a:r>
            <a:r>
              <a:rPr lang="en-US" sz="3200" dirty="0">
                <a:solidFill>
                  <a:schemeClr val="bg1"/>
                </a:solidFill>
              </a:rPr>
              <a:t>part of the </a:t>
            </a:r>
            <a:r>
              <a:rPr lang="en-US" sz="3200" i="1" dirty="0">
                <a:solidFill>
                  <a:schemeClr val="bg1"/>
                </a:solidFill>
              </a:rPr>
              <a:t>Copyright Act</a:t>
            </a:r>
          </a:p>
          <a:p>
            <a:pPr lvl="1">
              <a:lnSpc>
                <a:spcPct val="100000"/>
              </a:lnSpc>
            </a:pPr>
            <a:r>
              <a:rPr lang="en-US" sz="3200" dirty="0">
                <a:solidFill>
                  <a:schemeClr val="bg1"/>
                </a:solidFill>
              </a:rPr>
              <a:t>Fair dealing is a </a:t>
            </a:r>
            <a:r>
              <a:rPr lang="en-US" sz="3200" dirty="0">
                <a:solidFill>
                  <a:srgbClr val="FFFF00"/>
                </a:solidFill>
              </a:rPr>
              <a:t>users</a:t>
            </a:r>
            <a:r>
              <a:rPr lang="en-US" sz="3200" dirty="0">
                <a:solidFill>
                  <a:srgbClr val="FF0000"/>
                </a:solidFill>
              </a:rPr>
              <a:t>’</a:t>
            </a:r>
            <a:r>
              <a:rPr lang="en-US" sz="3200" dirty="0">
                <a:solidFill>
                  <a:srgbClr val="FFFF00"/>
                </a:solidFill>
              </a:rPr>
              <a:t> right</a:t>
            </a:r>
            <a:r>
              <a:rPr lang="en-US" sz="3200" dirty="0">
                <a:solidFill>
                  <a:srgbClr val="FF0000"/>
                </a:solidFill>
              </a:rPr>
              <a:t>;</a:t>
            </a:r>
            <a:r>
              <a:rPr lang="en-US" sz="3200" dirty="0">
                <a:solidFill>
                  <a:schemeClr val="bg1"/>
                </a:solidFill>
              </a:rPr>
              <a:t> must not be interpreted restrictively</a:t>
            </a:r>
            <a:r>
              <a:rPr lang="en-US" sz="3200" dirty="0">
                <a:solidFill>
                  <a:srgbClr val="FF0000"/>
                </a:solidFill>
              </a:rPr>
              <a:t>;</a:t>
            </a:r>
            <a:r>
              <a:rPr lang="en-US" sz="3200" dirty="0">
                <a:solidFill>
                  <a:schemeClr val="bg1"/>
                </a:solidFill>
              </a:rPr>
              <a:t> </a:t>
            </a:r>
            <a:r>
              <a:rPr lang="en-US" sz="3200" dirty="0">
                <a:solidFill>
                  <a:srgbClr val="FFFF00"/>
                </a:solidFill>
              </a:rPr>
              <a:t>always available</a:t>
            </a:r>
          </a:p>
          <a:p>
            <a:pPr lvl="1">
              <a:lnSpc>
                <a:spcPct val="100000"/>
              </a:lnSpc>
            </a:pPr>
            <a:r>
              <a:rPr lang="en-US" sz="3200" dirty="0">
                <a:solidFill>
                  <a:srgbClr val="FFFF00"/>
                </a:solidFill>
              </a:rPr>
              <a:t>Two step </a:t>
            </a:r>
            <a:r>
              <a:rPr lang="en-US" sz="3200" dirty="0">
                <a:solidFill>
                  <a:schemeClr val="bg1"/>
                </a:solidFill>
              </a:rPr>
              <a:t>process</a:t>
            </a:r>
            <a:r>
              <a:rPr lang="en-US" sz="3200" dirty="0">
                <a:solidFill>
                  <a:srgbClr val="FF0000"/>
                </a:solidFill>
              </a:rPr>
              <a:t>:</a:t>
            </a:r>
            <a:r>
              <a:rPr lang="en-US" sz="3200" dirty="0">
                <a:solidFill>
                  <a:schemeClr val="bg1"/>
                </a:solidFill>
              </a:rPr>
              <a:t> purpose</a:t>
            </a:r>
            <a:r>
              <a:rPr lang="en-US" sz="3200" dirty="0">
                <a:solidFill>
                  <a:srgbClr val="FF0000"/>
                </a:solidFill>
              </a:rPr>
              <a:t>;</a:t>
            </a:r>
            <a:r>
              <a:rPr lang="en-US" sz="3200" dirty="0">
                <a:solidFill>
                  <a:schemeClr val="bg1"/>
                </a:solidFill>
              </a:rPr>
              <a:t> fairness analysis</a:t>
            </a:r>
          </a:p>
          <a:p>
            <a:pPr lvl="1">
              <a:lnSpc>
                <a:spcPct val="100000"/>
              </a:lnSpc>
            </a:pPr>
            <a:r>
              <a:rPr lang="en-US" sz="3200" dirty="0">
                <a:solidFill>
                  <a:srgbClr val="FFFF00"/>
                </a:solidFill>
              </a:rPr>
              <a:t>Categories</a:t>
            </a:r>
            <a:r>
              <a:rPr lang="en-US" sz="3200" dirty="0">
                <a:solidFill>
                  <a:schemeClr val="bg1"/>
                </a:solidFill>
              </a:rPr>
              <a:t> must be given a </a:t>
            </a:r>
            <a:r>
              <a:rPr lang="en-US" sz="3200" dirty="0">
                <a:solidFill>
                  <a:srgbClr val="FFFF00"/>
                </a:solidFill>
              </a:rPr>
              <a:t>large and liberal interpretation</a:t>
            </a:r>
            <a:r>
              <a:rPr lang="en-US" sz="3200" dirty="0">
                <a:solidFill>
                  <a:schemeClr val="bg1"/>
                </a:solidFill>
              </a:rPr>
              <a:t> (i.e., research)</a:t>
            </a:r>
          </a:p>
        </p:txBody>
      </p:sp>
      <p:sp>
        <p:nvSpPr>
          <p:cNvPr id="4" name="Slide Number Placeholder 3"/>
          <p:cNvSpPr>
            <a:spLocks noGrp="1"/>
          </p:cNvSpPr>
          <p:nvPr>
            <p:ph type="sldNum" sz="quarter" idx="12"/>
          </p:nvPr>
        </p:nvSpPr>
        <p:spPr/>
        <p:txBody>
          <a:bodyPr/>
          <a:lstStyle/>
          <a:p>
            <a:fld id="{600857A6-B069-5747-8C2C-4237D03FF20B}" type="slidenum">
              <a:rPr lang="en-US" smtClean="0"/>
              <a:t>32</a:t>
            </a:fld>
            <a:endParaRPr lang="en-US"/>
          </a:p>
        </p:txBody>
      </p:sp>
    </p:spTree>
    <p:extLst>
      <p:ext uri="{BB962C8B-B14F-4D97-AF65-F5344CB8AC3E}">
        <p14:creationId xmlns:p14="http://schemas.microsoft.com/office/powerpoint/2010/main" val="3245321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33819"/>
          </a:xfrm>
        </p:spPr>
        <p:txBody>
          <a:bodyPr/>
          <a:lstStyle/>
          <a:p>
            <a:r>
              <a:rPr lang="en-US" b="1" dirty="0">
                <a:solidFill>
                  <a:srgbClr val="FFFF00"/>
                </a:solidFill>
              </a:rPr>
              <a:t>User rights</a:t>
            </a:r>
            <a:r>
              <a:rPr lang="en-US" b="1" dirty="0">
                <a:solidFill>
                  <a:srgbClr val="FF0000"/>
                </a:solidFill>
              </a:rPr>
              <a:t>:</a:t>
            </a:r>
            <a:r>
              <a:rPr lang="en-US" b="1" dirty="0">
                <a:solidFill>
                  <a:srgbClr val="FFFF00"/>
                </a:solidFill>
              </a:rPr>
              <a:t> </a:t>
            </a:r>
            <a:r>
              <a:rPr lang="en-US" b="1" dirty="0">
                <a:solidFill>
                  <a:srgbClr val="FF0000"/>
                </a:solidFill>
              </a:rPr>
              <a:t>“</a:t>
            </a:r>
            <a:r>
              <a:rPr lang="en-US" b="1" dirty="0">
                <a:solidFill>
                  <a:schemeClr val="bg1"/>
                </a:solidFill>
              </a:rPr>
              <a:t>Fair</a:t>
            </a:r>
            <a:r>
              <a:rPr lang="en-US" b="1" dirty="0">
                <a:solidFill>
                  <a:srgbClr val="FF0000"/>
                </a:solidFill>
              </a:rPr>
              <a:t>”</a:t>
            </a:r>
            <a:r>
              <a:rPr lang="en-US" b="1" dirty="0">
                <a:solidFill>
                  <a:srgbClr val="FFFF00"/>
                </a:solidFill>
              </a:rPr>
              <a:t> </a:t>
            </a:r>
            <a:r>
              <a:rPr lang="en-US" b="1" dirty="0">
                <a:solidFill>
                  <a:schemeClr val="bg1"/>
                </a:solidFill>
              </a:rPr>
              <a:t>in Fair Dealing</a:t>
            </a:r>
          </a:p>
        </p:txBody>
      </p:sp>
      <p:sp>
        <p:nvSpPr>
          <p:cNvPr id="2" name="Content Placeholder 1"/>
          <p:cNvSpPr>
            <a:spLocks noGrp="1"/>
          </p:cNvSpPr>
          <p:nvPr>
            <p:ph idx="1"/>
          </p:nvPr>
        </p:nvSpPr>
        <p:spPr>
          <a:xfrm>
            <a:off x="457200" y="1431542"/>
            <a:ext cx="8413668" cy="4446743"/>
          </a:xfrm>
        </p:spPr>
        <p:txBody>
          <a:bodyPr>
            <a:normAutofit lnSpcReduction="10000"/>
          </a:bodyPr>
          <a:lstStyle/>
          <a:p>
            <a:pPr marL="0" indent="0">
              <a:lnSpc>
                <a:spcPct val="100000"/>
              </a:lnSpc>
              <a:buNone/>
            </a:pPr>
            <a:r>
              <a:rPr lang="en-US" sz="2400" b="1" i="1" dirty="0">
                <a:solidFill>
                  <a:schemeClr val="bg1"/>
                </a:solidFill>
              </a:rPr>
              <a:t>CCH Canadian et al v. LSUC </a:t>
            </a:r>
            <a:r>
              <a:rPr lang="en-US" sz="2400" b="1" dirty="0">
                <a:solidFill>
                  <a:schemeClr val="bg1"/>
                </a:solidFill>
              </a:rPr>
              <a:t>(2004)</a:t>
            </a:r>
          </a:p>
          <a:p>
            <a:pPr>
              <a:lnSpc>
                <a:spcPct val="100000"/>
              </a:lnSpc>
            </a:pPr>
            <a:r>
              <a:rPr lang="en-CA" sz="2400" dirty="0">
                <a:solidFill>
                  <a:schemeClr val="bg1"/>
                </a:solidFill>
              </a:rPr>
              <a:t>Whether something is fair is a </a:t>
            </a:r>
            <a:r>
              <a:rPr lang="en-CA" sz="2400" dirty="0">
                <a:solidFill>
                  <a:srgbClr val="FF0000"/>
                </a:solidFill>
              </a:rPr>
              <a:t>question of fact </a:t>
            </a:r>
            <a:r>
              <a:rPr lang="en-CA" sz="2400" dirty="0">
                <a:solidFill>
                  <a:schemeClr val="bg1"/>
                </a:solidFill>
              </a:rPr>
              <a:t>and depends on the facts of each case.</a:t>
            </a:r>
          </a:p>
          <a:p>
            <a:pPr>
              <a:lnSpc>
                <a:spcPct val="100000"/>
              </a:lnSpc>
            </a:pPr>
            <a:r>
              <a:rPr lang="en-CA" sz="2400" dirty="0">
                <a:solidFill>
                  <a:srgbClr val="FFFF00"/>
                </a:solidFill>
              </a:rPr>
              <a:t>Factors that can be considered to help assess </a:t>
            </a:r>
            <a:r>
              <a:rPr lang="en-CA" sz="2400" dirty="0">
                <a:solidFill>
                  <a:srgbClr val="FF0000"/>
                </a:solidFill>
              </a:rPr>
              <a:t>whether a dealing is</a:t>
            </a:r>
            <a:r>
              <a:rPr lang="en-CA" sz="2400" b="1" dirty="0">
                <a:solidFill>
                  <a:srgbClr val="FF0000"/>
                </a:solidFill>
              </a:rPr>
              <a:t> fair</a:t>
            </a:r>
            <a:r>
              <a:rPr lang="en-CA" sz="2400" dirty="0">
                <a:solidFill>
                  <a:schemeClr val="bg1"/>
                </a:solidFill>
              </a:rPr>
              <a:t>:</a:t>
            </a:r>
            <a:endParaRPr lang="en-US" sz="2400" dirty="0">
              <a:solidFill>
                <a:schemeClr val="bg1"/>
              </a:solidFill>
            </a:endParaRPr>
          </a:p>
          <a:p>
            <a:pPr marL="914400" lvl="1" indent="-457200">
              <a:lnSpc>
                <a:spcPct val="100000"/>
              </a:lnSpc>
              <a:buFont typeface="+mj-lt"/>
              <a:buAutoNum type="arabicPeriod"/>
            </a:pPr>
            <a:r>
              <a:rPr lang="en-US" sz="2400" dirty="0">
                <a:solidFill>
                  <a:srgbClr val="FFFF00"/>
                </a:solidFill>
              </a:rPr>
              <a:t>Purpose</a:t>
            </a:r>
            <a:r>
              <a:rPr lang="en-US" sz="2400" dirty="0">
                <a:solidFill>
                  <a:schemeClr val="bg1"/>
                </a:solidFill>
              </a:rPr>
              <a:t> of the dealing</a:t>
            </a:r>
          </a:p>
          <a:p>
            <a:pPr marL="914400" lvl="1" indent="-457200">
              <a:lnSpc>
                <a:spcPct val="100000"/>
              </a:lnSpc>
              <a:buFont typeface="+mj-lt"/>
              <a:buAutoNum type="arabicPeriod"/>
            </a:pPr>
            <a:r>
              <a:rPr lang="en-US" sz="2400" dirty="0">
                <a:solidFill>
                  <a:srgbClr val="FFFF00"/>
                </a:solidFill>
              </a:rPr>
              <a:t>Character</a:t>
            </a:r>
            <a:r>
              <a:rPr lang="en-US" sz="2400" dirty="0">
                <a:solidFill>
                  <a:schemeClr val="bg1"/>
                </a:solidFill>
              </a:rPr>
              <a:t> of the dealing</a:t>
            </a:r>
          </a:p>
          <a:p>
            <a:pPr marL="914400" lvl="1" indent="-457200">
              <a:lnSpc>
                <a:spcPct val="100000"/>
              </a:lnSpc>
              <a:buFont typeface="+mj-lt"/>
              <a:buAutoNum type="arabicPeriod"/>
            </a:pPr>
            <a:r>
              <a:rPr lang="en-US" sz="2400" dirty="0">
                <a:solidFill>
                  <a:srgbClr val="FFFF00"/>
                </a:solidFill>
              </a:rPr>
              <a:t>Amount</a:t>
            </a:r>
            <a:r>
              <a:rPr lang="en-US" sz="2400" dirty="0">
                <a:solidFill>
                  <a:schemeClr val="bg1"/>
                </a:solidFill>
              </a:rPr>
              <a:t> of the dealing</a:t>
            </a:r>
          </a:p>
          <a:p>
            <a:pPr marL="914400" lvl="1" indent="-457200">
              <a:lnSpc>
                <a:spcPct val="100000"/>
              </a:lnSpc>
              <a:buFont typeface="+mj-lt"/>
              <a:buAutoNum type="arabicPeriod"/>
            </a:pPr>
            <a:r>
              <a:rPr lang="en-US" sz="2400" dirty="0">
                <a:solidFill>
                  <a:schemeClr val="bg1"/>
                </a:solidFill>
              </a:rPr>
              <a:t>Were there</a:t>
            </a:r>
            <a:r>
              <a:rPr lang="en-US" sz="2400" dirty="0">
                <a:solidFill>
                  <a:srgbClr val="FFFF00"/>
                </a:solidFill>
              </a:rPr>
              <a:t> alternatives </a:t>
            </a:r>
            <a:r>
              <a:rPr lang="en-US" sz="2400" dirty="0">
                <a:solidFill>
                  <a:schemeClr val="bg1"/>
                </a:solidFill>
              </a:rPr>
              <a:t>to the dealing?</a:t>
            </a:r>
          </a:p>
          <a:p>
            <a:pPr marL="914400" lvl="1" indent="-457200">
              <a:lnSpc>
                <a:spcPct val="100000"/>
              </a:lnSpc>
              <a:buFont typeface="+mj-lt"/>
              <a:buAutoNum type="arabicPeriod"/>
            </a:pPr>
            <a:r>
              <a:rPr lang="en-US" sz="2400" dirty="0">
                <a:solidFill>
                  <a:srgbClr val="FFFF00"/>
                </a:solidFill>
              </a:rPr>
              <a:t>Nature of the work</a:t>
            </a:r>
          </a:p>
          <a:p>
            <a:pPr marL="914400" lvl="1" indent="-457200">
              <a:lnSpc>
                <a:spcPct val="100000"/>
              </a:lnSpc>
              <a:buFont typeface="+mj-lt"/>
              <a:buAutoNum type="arabicPeriod"/>
            </a:pPr>
            <a:r>
              <a:rPr lang="en-US" sz="2400" dirty="0">
                <a:solidFill>
                  <a:srgbClr val="FFFF00"/>
                </a:solidFill>
              </a:rPr>
              <a:t>Effect of the dealing on the work</a:t>
            </a:r>
          </a:p>
        </p:txBody>
      </p:sp>
      <p:sp>
        <p:nvSpPr>
          <p:cNvPr id="4" name="Slide Number Placeholder 3"/>
          <p:cNvSpPr>
            <a:spLocks noGrp="1"/>
          </p:cNvSpPr>
          <p:nvPr>
            <p:ph type="sldNum" sz="quarter" idx="12"/>
          </p:nvPr>
        </p:nvSpPr>
        <p:spPr/>
        <p:txBody>
          <a:bodyPr/>
          <a:lstStyle/>
          <a:p>
            <a:fld id="{600857A6-B069-5747-8C2C-4237D03FF20B}" type="slidenum">
              <a:rPr lang="en-US" smtClean="0"/>
              <a:t>33</a:t>
            </a:fld>
            <a:endParaRPr lang="en-US"/>
          </a:p>
        </p:txBody>
      </p:sp>
    </p:spTree>
    <p:extLst>
      <p:ext uri="{BB962C8B-B14F-4D97-AF65-F5344CB8AC3E}">
        <p14:creationId xmlns:p14="http://schemas.microsoft.com/office/powerpoint/2010/main" val="693305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76E41-8123-F94D-8ED3-6352F7D81124}"/>
              </a:ext>
            </a:extLst>
          </p:cNvPr>
          <p:cNvSpPr>
            <a:spLocks noGrp="1"/>
          </p:cNvSpPr>
          <p:nvPr>
            <p:ph type="title"/>
          </p:nvPr>
        </p:nvSpPr>
        <p:spPr/>
        <p:txBody>
          <a:bodyPr/>
          <a:lstStyle/>
          <a:p>
            <a:pPr algn="ctr"/>
            <a:r>
              <a:rPr lang="en-US" b="1" dirty="0">
                <a:solidFill>
                  <a:schemeClr val="bg1"/>
                </a:solidFill>
              </a:rPr>
              <a:t>The </a:t>
            </a:r>
            <a:r>
              <a:rPr lang="en-US" b="1" dirty="0">
                <a:solidFill>
                  <a:srgbClr val="FF0000"/>
                </a:solidFill>
              </a:rPr>
              <a:t>fair</a:t>
            </a:r>
            <a:r>
              <a:rPr lang="en-US" b="1" dirty="0">
                <a:solidFill>
                  <a:schemeClr val="bg1"/>
                </a:solidFill>
              </a:rPr>
              <a:t>ness </a:t>
            </a:r>
            <a:r>
              <a:rPr lang="en-US" b="1" dirty="0">
                <a:solidFill>
                  <a:srgbClr val="FFFF00"/>
                </a:solidFill>
              </a:rPr>
              <a:t>stew</a:t>
            </a:r>
          </a:p>
        </p:txBody>
      </p:sp>
      <p:pic>
        <p:nvPicPr>
          <p:cNvPr id="4" name="Picture 3">
            <a:extLst>
              <a:ext uri="{FF2B5EF4-FFF2-40B4-BE49-F238E27FC236}">
                <a16:creationId xmlns:a16="http://schemas.microsoft.com/office/drawing/2014/main" id="{087E08CE-F045-C444-8F3A-C686B152DB2E}"/>
              </a:ext>
            </a:extLst>
          </p:cNvPr>
          <p:cNvPicPr>
            <a:picLocks noChangeAspect="1"/>
          </p:cNvPicPr>
          <p:nvPr/>
        </p:nvPicPr>
        <p:blipFill>
          <a:blip r:embed="rId2"/>
          <a:stretch>
            <a:fillRect/>
          </a:stretch>
        </p:blipFill>
        <p:spPr>
          <a:xfrm>
            <a:off x="2246283" y="1203216"/>
            <a:ext cx="4651434" cy="4451568"/>
          </a:xfrm>
          <a:prstGeom prst="rect">
            <a:avLst/>
          </a:prstGeom>
        </p:spPr>
      </p:pic>
    </p:spTree>
    <p:extLst>
      <p:ext uri="{BB962C8B-B14F-4D97-AF65-F5344CB8AC3E}">
        <p14:creationId xmlns:p14="http://schemas.microsoft.com/office/powerpoint/2010/main" val="692936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C65F-C411-3C46-BD15-00A535DBB9C3}"/>
              </a:ext>
            </a:extLst>
          </p:cNvPr>
          <p:cNvSpPr>
            <a:spLocks noGrp="1"/>
          </p:cNvSpPr>
          <p:nvPr>
            <p:ph type="title"/>
          </p:nvPr>
        </p:nvSpPr>
        <p:spPr>
          <a:xfrm>
            <a:off x="457200" y="326594"/>
            <a:ext cx="8229600" cy="676872"/>
          </a:xfrm>
        </p:spPr>
        <p:txBody>
          <a:bodyPr>
            <a:normAutofit fontScale="90000"/>
          </a:bodyPr>
          <a:lstStyle/>
          <a:p>
            <a:br>
              <a:rPr lang="en-CA" dirty="0"/>
            </a:br>
            <a:r>
              <a:rPr lang="en-CA" sz="4900" b="1" dirty="0">
                <a:solidFill>
                  <a:srgbClr val="FF0000"/>
                </a:solidFill>
              </a:rPr>
              <a:t>1</a:t>
            </a:r>
            <a:r>
              <a:rPr lang="en-CA" sz="4900" b="1" dirty="0">
                <a:solidFill>
                  <a:schemeClr val="bg1"/>
                </a:solidFill>
              </a:rPr>
              <a:t>.</a:t>
            </a:r>
            <a:r>
              <a:rPr lang="en-CA" sz="4900" b="1" dirty="0">
                <a:solidFill>
                  <a:srgbClr val="FF0000"/>
                </a:solidFill>
              </a:rPr>
              <a:t> </a:t>
            </a:r>
            <a:r>
              <a:rPr lang="en-CA" sz="4900" b="1" dirty="0">
                <a:solidFill>
                  <a:srgbClr val="FFFF00"/>
                </a:solidFill>
              </a:rPr>
              <a:t>Purpose of the Dealing</a:t>
            </a:r>
            <a:br>
              <a:rPr lang="en-CA" dirty="0"/>
            </a:br>
            <a:endParaRPr lang="en-US" dirty="0"/>
          </a:p>
        </p:txBody>
      </p:sp>
      <p:sp>
        <p:nvSpPr>
          <p:cNvPr id="3" name="Content Placeholder 2">
            <a:extLst>
              <a:ext uri="{FF2B5EF4-FFF2-40B4-BE49-F238E27FC236}">
                <a16:creationId xmlns:a16="http://schemas.microsoft.com/office/drawing/2014/main" id="{645B44F6-160F-9949-9D7F-D934E0E73691}"/>
              </a:ext>
            </a:extLst>
          </p:cNvPr>
          <p:cNvSpPr>
            <a:spLocks noGrp="1"/>
          </p:cNvSpPr>
          <p:nvPr>
            <p:ph sz="quarter" idx="10"/>
          </p:nvPr>
        </p:nvSpPr>
        <p:spPr>
          <a:xfrm>
            <a:off x="457200" y="1306286"/>
            <a:ext cx="8229600" cy="4548249"/>
          </a:xfrm>
        </p:spPr>
        <p:txBody>
          <a:bodyPr>
            <a:normAutofit/>
          </a:bodyPr>
          <a:lstStyle/>
          <a:p>
            <a:pPr>
              <a:lnSpc>
                <a:spcPct val="100000"/>
              </a:lnSpc>
            </a:pPr>
            <a:r>
              <a:rPr lang="en-CA" sz="2800" dirty="0">
                <a:solidFill>
                  <a:srgbClr val="FFFF00"/>
                </a:solidFill>
              </a:rPr>
              <a:t>Fair if for one of the allowable purposes </a:t>
            </a:r>
            <a:r>
              <a:rPr lang="en-CA" sz="2800" dirty="0">
                <a:solidFill>
                  <a:schemeClr val="bg1"/>
                </a:solidFill>
              </a:rPr>
              <a:t>under the Copyright Act </a:t>
            </a:r>
          </a:p>
          <a:p>
            <a:pPr lvl="1">
              <a:lnSpc>
                <a:spcPct val="100000"/>
              </a:lnSpc>
              <a:buFont typeface="Courier New" panose="02070309020205020404" pitchFamily="49" charset="0"/>
              <a:buChar char="o"/>
            </a:pPr>
            <a:r>
              <a:rPr lang="en-CA" sz="2800" dirty="0">
                <a:solidFill>
                  <a:schemeClr val="bg1"/>
                </a:solidFill>
              </a:rPr>
              <a:t>S. 29 </a:t>
            </a:r>
            <a:r>
              <a:rPr lang="en-CA" sz="2800" dirty="0">
                <a:solidFill>
                  <a:srgbClr val="FF0000"/>
                </a:solidFill>
              </a:rPr>
              <a:t>= </a:t>
            </a:r>
            <a:r>
              <a:rPr lang="en-US" sz="2800" dirty="0">
                <a:solidFill>
                  <a:srgbClr val="FFFF00"/>
                </a:solidFill>
              </a:rPr>
              <a:t>research, private study, education, parody or satire </a:t>
            </a:r>
          </a:p>
          <a:p>
            <a:pPr lvl="1">
              <a:lnSpc>
                <a:spcPct val="100000"/>
              </a:lnSpc>
              <a:buFont typeface="Courier New" panose="02070309020205020404" pitchFamily="49" charset="0"/>
              <a:buChar char="o"/>
            </a:pPr>
            <a:r>
              <a:rPr lang="en-US" sz="2800" dirty="0">
                <a:solidFill>
                  <a:schemeClr val="bg1"/>
                </a:solidFill>
              </a:rPr>
              <a:t>S.29.1 </a:t>
            </a:r>
            <a:r>
              <a:rPr lang="en-US" sz="2800" dirty="0">
                <a:solidFill>
                  <a:srgbClr val="FF0000"/>
                </a:solidFill>
              </a:rPr>
              <a:t>=</a:t>
            </a:r>
            <a:r>
              <a:rPr lang="en-US" sz="2800" dirty="0">
                <a:solidFill>
                  <a:schemeClr val="bg1"/>
                </a:solidFill>
              </a:rPr>
              <a:t> </a:t>
            </a:r>
            <a:r>
              <a:rPr lang="en-US" sz="2800" dirty="0">
                <a:solidFill>
                  <a:srgbClr val="FFFF00"/>
                </a:solidFill>
              </a:rPr>
              <a:t>criticism or review </a:t>
            </a:r>
          </a:p>
          <a:p>
            <a:pPr lvl="1">
              <a:lnSpc>
                <a:spcPct val="100000"/>
              </a:lnSpc>
              <a:buFont typeface="Courier New" panose="02070309020205020404" pitchFamily="49" charset="0"/>
              <a:buChar char="o"/>
            </a:pPr>
            <a:r>
              <a:rPr lang="en-US" sz="2800" dirty="0">
                <a:solidFill>
                  <a:schemeClr val="bg1"/>
                </a:solidFill>
              </a:rPr>
              <a:t>S. 29.2 </a:t>
            </a:r>
            <a:r>
              <a:rPr lang="en-US" sz="2800" dirty="0">
                <a:solidFill>
                  <a:srgbClr val="FF0000"/>
                </a:solidFill>
              </a:rPr>
              <a:t>=</a:t>
            </a:r>
            <a:r>
              <a:rPr lang="en-US" sz="2800" dirty="0">
                <a:solidFill>
                  <a:schemeClr val="bg1"/>
                </a:solidFill>
              </a:rPr>
              <a:t> </a:t>
            </a:r>
            <a:r>
              <a:rPr lang="en-US" sz="2800" dirty="0">
                <a:solidFill>
                  <a:srgbClr val="FFFF00"/>
                </a:solidFill>
              </a:rPr>
              <a:t>news reporting</a:t>
            </a:r>
          </a:p>
          <a:p>
            <a:pPr>
              <a:lnSpc>
                <a:spcPct val="100000"/>
              </a:lnSpc>
            </a:pPr>
            <a:r>
              <a:rPr lang="en-CA" sz="2800" dirty="0">
                <a:solidFill>
                  <a:srgbClr val="FFFF00"/>
                </a:solidFill>
              </a:rPr>
              <a:t>Some</a:t>
            </a:r>
            <a:r>
              <a:rPr lang="en-CA" sz="2800" dirty="0">
                <a:solidFill>
                  <a:schemeClr val="bg1"/>
                </a:solidFill>
              </a:rPr>
              <a:t> dealings may be </a:t>
            </a:r>
            <a:r>
              <a:rPr lang="en-CA" sz="2800" dirty="0">
                <a:solidFill>
                  <a:srgbClr val="FFFF00"/>
                </a:solidFill>
              </a:rPr>
              <a:t>more</a:t>
            </a:r>
            <a:r>
              <a:rPr lang="en-CA" sz="2800" dirty="0">
                <a:solidFill>
                  <a:schemeClr val="bg1"/>
                </a:solidFill>
              </a:rPr>
              <a:t>, or less, fair, than others - i.e., </a:t>
            </a:r>
            <a:r>
              <a:rPr lang="en-CA" sz="2800" dirty="0">
                <a:solidFill>
                  <a:srgbClr val="FFFF00"/>
                </a:solidFill>
              </a:rPr>
              <a:t>research for commercial purposes may not be as fair</a:t>
            </a:r>
            <a:r>
              <a:rPr lang="en-CA" sz="2800" dirty="0">
                <a:solidFill>
                  <a:schemeClr val="bg1"/>
                </a:solidFill>
              </a:rPr>
              <a:t> as research for charitable purposes</a:t>
            </a:r>
          </a:p>
          <a:p>
            <a:endParaRPr lang="en-US" dirty="0"/>
          </a:p>
        </p:txBody>
      </p:sp>
    </p:spTree>
    <p:extLst>
      <p:ext uri="{BB962C8B-B14F-4D97-AF65-F5344CB8AC3E}">
        <p14:creationId xmlns:p14="http://schemas.microsoft.com/office/powerpoint/2010/main" val="590686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C65F-C411-3C46-BD15-00A535DBB9C3}"/>
              </a:ext>
            </a:extLst>
          </p:cNvPr>
          <p:cNvSpPr>
            <a:spLocks noGrp="1"/>
          </p:cNvSpPr>
          <p:nvPr>
            <p:ph type="title"/>
          </p:nvPr>
        </p:nvSpPr>
        <p:spPr>
          <a:xfrm>
            <a:off x="457200" y="160339"/>
            <a:ext cx="8229600" cy="676872"/>
          </a:xfrm>
        </p:spPr>
        <p:txBody>
          <a:bodyPr>
            <a:normAutofit fontScale="90000"/>
          </a:bodyPr>
          <a:lstStyle/>
          <a:p>
            <a:br>
              <a:rPr lang="en-CA" dirty="0"/>
            </a:br>
            <a:r>
              <a:rPr lang="en-CA" sz="4900" b="1" dirty="0">
                <a:solidFill>
                  <a:srgbClr val="FF0000"/>
                </a:solidFill>
              </a:rPr>
              <a:t>2</a:t>
            </a:r>
            <a:r>
              <a:rPr lang="en-CA" sz="4900" b="1" dirty="0">
                <a:solidFill>
                  <a:schemeClr val="bg1"/>
                </a:solidFill>
              </a:rPr>
              <a:t>.</a:t>
            </a:r>
            <a:r>
              <a:rPr lang="en-CA" sz="4900" b="1" dirty="0">
                <a:solidFill>
                  <a:srgbClr val="FF0000"/>
                </a:solidFill>
              </a:rPr>
              <a:t> </a:t>
            </a:r>
            <a:r>
              <a:rPr lang="en-CA" sz="4900" b="1" dirty="0">
                <a:solidFill>
                  <a:srgbClr val="FFFF00"/>
                </a:solidFill>
              </a:rPr>
              <a:t>Character of the Dealing</a:t>
            </a:r>
            <a:br>
              <a:rPr lang="en-CA" dirty="0"/>
            </a:br>
            <a:endParaRPr lang="en-US" dirty="0"/>
          </a:p>
        </p:txBody>
      </p:sp>
      <p:sp>
        <p:nvSpPr>
          <p:cNvPr id="3" name="Content Placeholder 2">
            <a:extLst>
              <a:ext uri="{FF2B5EF4-FFF2-40B4-BE49-F238E27FC236}">
                <a16:creationId xmlns:a16="http://schemas.microsoft.com/office/drawing/2014/main" id="{645B44F6-160F-9949-9D7F-D934E0E73691}"/>
              </a:ext>
            </a:extLst>
          </p:cNvPr>
          <p:cNvSpPr>
            <a:spLocks noGrp="1"/>
          </p:cNvSpPr>
          <p:nvPr>
            <p:ph sz="quarter" idx="10"/>
          </p:nvPr>
        </p:nvSpPr>
        <p:spPr>
          <a:xfrm>
            <a:off x="225631" y="1104406"/>
            <a:ext cx="8918369" cy="4750130"/>
          </a:xfrm>
        </p:spPr>
        <p:txBody>
          <a:bodyPr>
            <a:normAutofit fontScale="92500" lnSpcReduction="20000"/>
          </a:bodyPr>
          <a:lstStyle/>
          <a:p>
            <a:pPr>
              <a:lnSpc>
                <a:spcPct val="110000"/>
              </a:lnSpc>
            </a:pPr>
            <a:r>
              <a:rPr lang="en-CA" sz="3200" dirty="0">
                <a:solidFill>
                  <a:schemeClr val="bg1"/>
                </a:solidFill>
              </a:rPr>
              <a:t>How was the work dealt with? </a:t>
            </a:r>
            <a:r>
              <a:rPr lang="en-CA" sz="3200" dirty="0">
                <a:solidFill>
                  <a:srgbClr val="FFFF00"/>
                </a:solidFill>
              </a:rPr>
              <a:t>Multiple copies </a:t>
            </a:r>
            <a:r>
              <a:rPr lang="en-CA" sz="3200" dirty="0">
                <a:solidFill>
                  <a:schemeClr val="bg1"/>
                </a:solidFill>
              </a:rPr>
              <a:t>distributed, will </a:t>
            </a:r>
            <a:r>
              <a:rPr lang="en-CA" sz="3200" dirty="0">
                <a:solidFill>
                  <a:srgbClr val="FFFF00"/>
                </a:solidFill>
              </a:rPr>
              <a:t>tend towards being unfair</a:t>
            </a:r>
            <a:r>
              <a:rPr lang="en-CA" sz="3200" dirty="0">
                <a:solidFill>
                  <a:schemeClr val="bg1"/>
                </a:solidFill>
              </a:rPr>
              <a:t>, especially if more copies than necessary or otherwise gratuitous.</a:t>
            </a:r>
          </a:p>
          <a:p>
            <a:pPr>
              <a:lnSpc>
                <a:spcPct val="110000"/>
              </a:lnSpc>
            </a:pPr>
            <a:r>
              <a:rPr lang="en-CA" sz="3200" dirty="0">
                <a:solidFill>
                  <a:srgbClr val="FFFF00"/>
                </a:solidFill>
              </a:rPr>
              <a:t>Single copy used for single legit purpose </a:t>
            </a:r>
            <a:r>
              <a:rPr lang="en-CA" sz="3200" dirty="0">
                <a:solidFill>
                  <a:schemeClr val="bg1"/>
                </a:solidFill>
              </a:rPr>
              <a:t>– easier to conclude it is fair.</a:t>
            </a:r>
          </a:p>
          <a:p>
            <a:pPr>
              <a:lnSpc>
                <a:spcPct val="110000"/>
              </a:lnSpc>
            </a:pPr>
            <a:r>
              <a:rPr lang="en-CA" sz="3200" dirty="0">
                <a:solidFill>
                  <a:schemeClr val="bg1"/>
                </a:solidFill>
              </a:rPr>
              <a:t>Copies destroyed after use may also favour a finding of fairness.</a:t>
            </a:r>
          </a:p>
          <a:p>
            <a:pPr>
              <a:lnSpc>
                <a:spcPct val="110000"/>
              </a:lnSpc>
            </a:pPr>
            <a:r>
              <a:rPr lang="en-CA" sz="3200" dirty="0">
                <a:solidFill>
                  <a:schemeClr val="bg1"/>
                </a:solidFill>
              </a:rPr>
              <a:t>Do consider customs, practices &amp; norms in a particular industry or trade </a:t>
            </a:r>
            <a:r>
              <a:rPr lang="en-CA" sz="3200" dirty="0">
                <a:solidFill>
                  <a:schemeClr val="bg1"/>
                </a:solidFill>
                <a:sym typeface="Wingdings" pitchFamily="2" charset="2"/>
              </a:rPr>
              <a:t> However </a:t>
            </a:r>
            <a:r>
              <a:rPr lang="en-CA" sz="3200" i="1" dirty="0">
                <a:solidFill>
                  <a:srgbClr val="00B0F0"/>
                </a:solidFill>
                <a:sym typeface="Wingdings" pitchFamily="2" charset="2"/>
              </a:rPr>
              <a:t>CBC v. SODRAC </a:t>
            </a:r>
            <a:r>
              <a:rPr lang="en-CA" sz="3200" dirty="0">
                <a:solidFill>
                  <a:schemeClr val="bg1"/>
                </a:solidFill>
                <a:sym typeface="Wingdings" pitchFamily="2" charset="2"/>
              </a:rPr>
              <a:t>(SCC 2015) doesn’t – why not? </a:t>
            </a:r>
            <a:r>
              <a:rPr lang="en-CA" sz="3200" dirty="0">
                <a:solidFill>
                  <a:srgbClr val="FF0000"/>
                </a:solidFill>
                <a:sym typeface="Wingdings" pitchFamily="2" charset="2"/>
              </a:rPr>
              <a:t>CATEGORIES EXHAUSTIVE</a:t>
            </a:r>
            <a:endParaRPr lang="en-US" sz="3200" dirty="0">
              <a:solidFill>
                <a:srgbClr val="FF0000"/>
              </a:solidFill>
            </a:endParaRPr>
          </a:p>
        </p:txBody>
      </p:sp>
    </p:spTree>
    <p:extLst>
      <p:ext uri="{BB962C8B-B14F-4D97-AF65-F5344CB8AC3E}">
        <p14:creationId xmlns:p14="http://schemas.microsoft.com/office/powerpoint/2010/main" val="2886678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C65F-C411-3C46-BD15-00A535DBB9C3}"/>
              </a:ext>
            </a:extLst>
          </p:cNvPr>
          <p:cNvSpPr>
            <a:spLocks noGrp="1"/>
          </p:cNvSpPr>
          <p:nvPr>
            <p:ph type="title"/>
          </p:nvPr>
        </p:nvSpPr>
        <p:spPr>
          <a:xfrm>
            <a:off x="457200" y="160339"/>
            <a:ext cx="8229600" cy="676872"/>
          </a:xfrm>
        </p:spPr>
        <p:txBody>
          <a:bodyPr>
            <a:normAutofit fontScale="90000"/>
          </a:bodyPr>
          <a:lstStyle/>
          <a:p>
            <a:br>
              <a:rPr lang="en-CA" dirty="0"/>
            </a:br>
            <a:r>
              <a:rPr lang="en-CA" sz="4900" b="1" dirty="0">
                <a:solidFill>
                  <a:srgbClr val="FF0000"/>
                </a:solidFill>
              </a:rPr>
              <a:t>3</a:t>
            </a:r>
            <a:r>
              <a:rPr lang="en-CA" sz="4900" b="1" dirty="0">
                <a:solidFill>
                  <a:schemeClr val="bg1"/>
                </a:solidFill>
              </a:rPr>
              <a:t>. </a:t>
            </a:r>
            <a:r>
              <a:rPr lang="en-CA" sz="4900" b="1" dirty="0">
                <a:solidFill>
                  <a:srgbClr val="FFFF00"/>
                </a:solidFill>
              </a:rPr>
              <a:t>Amount of the Dealing</a:t>
            </a:r>
            <a:br>
              <a:rPr lang="en-CA" dirty="0"/>
            </a:br>
            <a:endParaRPr lang="en-US" dirty="0"/>
          </a:p>
        </p:txBody>
      </p:sp>
      <p:sp>
        <p:nvSpPr>
          <p:cNvPr id="3" name="Content Placeholder 2">
            <a:extLst>
              <a:ext uri="{FF2B5EF4-FFF2-40B4-BE49-F238E27FC236}">
                <a16:creationId xmlns:a16="http://schemas.microsoft.com/office/drawing/2014/main" id="{645B44F6-160F-9949-9D7F-D934E0E73691}"/>
              </a:ext>
            </a:extLst>
          </p:cNvPr>
          <p:cNvSpPr>
            <a:spLocks noGrp="1"/>
          </p:cNvSpPr>
          <p:nvPr>
            <p:ph sz="quarter" idx="10"/>
          </p:nvPr>
        </p:nvSpPr>
        <p:spPr>
          <a:xfrm>
            <a:off x="457200" y="1318160"/>
            <a:ext cx="8229600" cy="4536375"/>
          </a:xfrm>
        </p:spPr>
        <p:txBody>
          <a:bodyPr>
            <a:normAutofit/>
          </a:bodyPr>
          <a:lstStyle/>
          <a:p>
            <a:pPr>
              <a:lnSpc>
                <a:spcPct val="100000"/>
              </a:lnSpc>
            </a:pPr>
            <a:r>
              <a:rPr lang="en-CA" sz="4000" dirty="0">
                <a:solidFill>
                  <a:schemeClr val="bg1"/>
                </a:solidFill>
              </a:rPr>
              <a:t>You </a:t>
            </a:r>
            <a:r>
              <a:rPr lang="en-CA" sz="4000" dirty="0">
                <a:solidFill>
                  <a:srgbClr val="FFFF00"/>
                </a:solidFill>
              </a:rPr>
              <a:t>can deal fairly with a whole work </a:t>
            </a:r>
            <a:r>
              <a:rPr lang="en-CA" sz="4000" dirty="0">
                <a:solidFill>
                  <a:schemeClr val="bg1"/>
                </a:solidFill>
              </a:rPr>
              <a:t>(i.e. photographs)</a:t>
            </a:r>
          </a:p>
          <a:p>
            <a:pPr>
              <a:lnSpc>
                <a:spcPct val="100000"/>
              </a:lnSpc>
            </a:pPr>
            <a:r>
              <a:rPr lang="en-CA" sz="4000" dirty="0">
                <a:solidFill>
                  <a:srgbClr val="FFFF00"/>
                </a:solidFill>
              </a:rPr>
              <a:t>Amount</a:t>
            </a:r>
            <a:r>
              <a:rPr lang="en-CA" sz="4000" dirty="0">
                <a:solidFill>
                  <a:schemeClr val="bg1"/>
                </a:solidFill>
              </a:rPr>
              <a:t> taken </a:t>
            </a:r>
            <a:r>
              <a:rPr lang="en-CA" sz="4000" dirty="0">
                <a:solidFill>
                  <a:srgbClr val="FFFF00"/>
                </a:solidFill>
              </a:rPr>
              <a:t>may be more, or less, fair depending on the purpose </a:t>
            </a:r>
            <a:r>
              <a:rPr lang="en-CA" sz="4000" dirty="0">
                <a:solidFill>
                  <a:schemeClr val="bg1"/>
                </a:solidFill>
              </a:rPr>
              <a:t>- i.e. research, may be essential to copy an entire academic article</a:t>
            </a:r>
          </a:p>
          <a:p>
            <a:pPr>
              <a:lnSpc>
                <a:spcPct val="110000"/>
              </a:lnSpc>
            </a:pPr>
            <a:endParaRPr lang="en-US" sz="3200" dirty="0">
              <a:solidFill>
                <a:srgbClr val="FF0000"/>
              </a:solidFill>
            </a:endParaRPr>
          </a:p>
        </p:txBody>
      </p:sp>
    </p:spTree>
    <p:extLst>
      <p:ext uri="{BB962C8B-B14F-4D97-AF65-F5344CB8AC3E}">
        <p14:creationId xmlns:p14="http://schemas.microsoft.com/office/powerpoint/2010/main" val="3052059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C65F-C411-3C46-BD15-00A535DBB9C3}"/>
              </a:ext>
            </a:extLst>
          </p:cNvPr>
          <p:cNvSpPr>
            <a:spLocks noGrp="1"/>
          </p:cNvSpPr>
          <p:nvPr>
            <p:ph type="title"/>
          </p:nvPr>
        </p:nvSpPr>
        <p:spPr>
          <a:xfrm>
            <a:off x="457200" y="160339"/>
            <a:ext cx="8229600" cy="676872"/>
          </a:xfrm>
        </p:spPr>
        <p:txBody>
          <a:bodyPr>
            <a:normAutofit fontScale="90000"/>
          </a:bodyPr>
          <a:lstStyle/>
          <a:p>
            <a:br>
              <a:rPr lang="en-CA" dirty="0"/>
            </a:br>
            <a:r>
              <a:rPr lang="en-CA" sz="4900" b="1" dirty="0">
                <a:solidFill>
                  <a:srgbClr val="FF0000"/>
                </a:solidFill>
              </a:rPr>
              <a:t>4</a:t>
            </a:r>
            <a:r>
              <a:rPr lang="en-CA" sz="4900" b="1" dirty="0">
                <a:solidFill>
                  <a:schemeClr val="bg1"/>
                </a:solidFill>
              </a:rPr>
              <a:t>.</a:t>
            </a:r>
            <a:r>
              <a:rPr lang="en-CA" sz="4900" b="1" dirty="0">
                <a:solidFill>
                  <a:srgbClr val="FF0000"/>
                </a:solidFill>
              </a:rPr>
              <a:t> </a:t>
            </a:r>
            <a:r>
              <a:rPr lang="en-CA" sz="4900" b="1" dirty="0">
                <a:solidFill>
                  <a:srgbClr val="FFFF00"/>
                </a:solidFill>
              </a:rPr>
              <a:t>Alternatives to the Dealing</a:t>
            </a:r>
            <a:br>
              <a:rPr lang="en-CA" dirty="0"/>
            </a:br>
            <a:endParaRPr lang="en-US" dirty="0"/>
          </a:p>
        </p:txBody>
      </p:sp>
      <p:sp>
        <p:nvSpPr>
          <p:cNvPr id="3" name="Content Placeholder 2">
            <a:extLst>
              <a:ext uri="{FF2B5EF4-FFF2-40B4-BE49-F238E27FC236}">
                <a16:creationId xmlns:a16="http://schemas.microsoft.com/office/drawing/2014/main" id="{645B44F6-160F-9949-9D7F-D934E0E73691}"/>
              </a:ext>
            </a:extLst>
          </p:cNvPr>
          <p:cNvSpPr>
            <a:spLocks noGrp="1"/>
          </p:cNvSpPr>
          <p:nvPr>
            <p:ph sz="quarter" idx="10"/>
          </p:nvPr>
        </p:nvSpPr>
        <p:spPr>
          <a:xfrm>
            <a:off x="457200" y="1104406"/>
            <a:ext cx="8229600" cy="4750130"/>
          </a:xfrm>
        </p:spPr>
        <p:txBody>
          <a:bodyPr>
            <a:normAutofit fontScale="92500" lnSpcReduction="20000"/>
          </a:bodyPr>
          <a:lstStyle/>
          <a:p>
            <a:pPr lvl="1">
              <a:lnSpc>
                <a:spcPct val="110000"/>
              </a:lnSpc>
            </a:pPr>
            <a:r>
              <a:rPr lang="en-CA" sz="3200" dirty="0">
                <a:solidFill>
                  <a:schemeClr val="bg1"/>
                </a:solidFill>
              </a:rPr>
              <a:t>Was there a </a:t>
            </a:r>
            <a:r>
              <a:rPr lang="en-CA" sz="3200" dirty="0">
                <a:solidFill>
                  <a:srgbClr val="FFFF00"/>
                </a:solidFill>
              </a:rPr>
              <a:t>non-copyrighted equivalent </a:t>
            </a:r>
            <a:r>
              <a:rPr lang="en-CA" sz="3200" dirty="0">
                <a:solidFill>
                  <a:schemeClr val="bg1"/>
                </a:solidFill>
              </a:rPr>
              <a:t>of the work </a:t>
            </a:r>
            <a:r>
              <a:rPr lang="en-CA" sz="3200" dirty="0">
                <a:solidFill>
                  <a:srgbClr val="FFFF00"/>
                </a:solidFill>
              </a:rPr>
              <a:t>that could have been used </a:t>
            </a:r>
            <a:r>
              <a:rPr lang="en-CA" sz="3200" dirty="0">
                <a:solidFill>
                  <a:schemeClr val="bg1"/>
                </a:solidFill>
              </a:rPr>
              <a:t>instead of the copyrighted work? </a:t>
            </a:r>
          </a:p>
          <a:p>
            <a:pPr lvl="1">
              <a:lnSpc>
                <a:spcPct val="110000"/>
              </a:lnSpc>
            </a:pPr>
            <a:r>
              <a:rPr lang="en-CA" sz="3200" dirty="0">
                <a:solidFill>
                  <a:schemeClr val="bg1"/>
                </a:solidFill>
              </a:rPr>
              <a:t>Was the dealing </a:t>
            </a:r>
            <a:r>
              <a:rPr lang="en-CA" sz="3200" dirty="0">
                <a:solidFill>
                  <a:srgbClr val="FFFF00"/>
                </a:solidFill>
              </a:rPr>
              <a:t>reasonably necessary to achieve</a:t>
            </a:r>
            <a:r>
              <a:rPr lang="en-CA" sz="3200" dirty="0">
                <a:solidFill>
                  <a:schemeClr val="bg1"/>
                </a:solidFill>
              </a:rPr>
              <a:t> the ultimate </a:t>
            </a:r>
            <a:r>
              <a:rPr lang="en-CA" sz="3200" dirty="0">
                <a:solidFill>
                  <a:srgbClr val="FFFF00"/>
                </a:solidFill>
              </a:rPr>
              <a:t>purpose</a:t>
            </a:r>
            <a:r>
              <a:rPr lang="en-CA" sz="3200" dirty="0">
                <a:solidFill>
                  <a:schemeClr val="bg1"/>
                </a:solidFill>
              </a:rPr>
              <a:t>? </a:t>
            </a:r>
          </a:p>
          <a:p>
            <a:pPr lvl="1">
              <a:lnSpc>
                <a:spcPct val="110000"/>
              </a:lnSpc>
            </a:pPr>
            <a:r>
              <a:rPr lang="en-CA" sz="3200" dirty="0">
                <a:solidFill>
                  <a:schemeClr val="bg1"/>
                </a:solidFill>
              </a:rPr>
              <a:t>Meaning </a:t>
            </a:r>
            <a:r>
              <a:rPr lang="en-CA" sz="3200" dirty="0">
                <a:solidFill>
                  <a:srgbClr val="FFFF00"/>
                </a:solidFill>
              </a:rPr>
              <a:t>not gratuitous</a:t>
            </a:r>
            <a:r>
              <a:rPr lang="en-CA" sz="3200" dirty="0">
                <a:solidFill>
                  <a:schemeClr val="bg1"/>
                </a:solidFill>
              </a:rPr>
              <a:t>.</a:t>
            </a:r>
          </a:p>
          <a:p>
            <a:pPr lvl="1">
              <a:lnSpc>
                <a:spcPct val="110000"/>
              </a:lnSpc>
            </a:pPr>
            <a:r>
              <a:rPr lang="en-CA" sz="3200" dirty="0">
                <a:solidFill>
                  <a:schemeClr val="bg1"/>
                </a:solidFill>
              </a:rPr>
              <a:t>I.e., Would a criticism have </a:t>
            </a:r>
            <a:r>
              <a:rPr lang="en-CA" sz="3200" dirty="0">
                <a:solidFill>
                  <a:srgbClr val="FFFF00"/>
                </a:solidFill>
              </a:rPr>
              <a:t>been equally effective if it did not actually reproduce the copyrighted work</a:t>
            </a:r>
            <a:r>
              <a:rPr lang="en-CA" sz="3200" dirty="0">
                <a:solidFill>
                  <a:schemeClr val="bg1"/>
                </a:solidFill>
              </a:rPr>
              <a:t> it was criticizing? If yes, that weighs against a finding of fairness.</a:t>
            </a:r>
          </a:p>
          <a:p>
            <a:pPr>
              <a:lnSpc>
                <a:spcPct val="110000"/>
              </a:lnSpc>
            </a:pPr>
            <a:endParaRPr lang="en-US" sz="3200" dirty="0">
              <a:solidFill>
                <a:srgbClr val="FF0000"/>
              </a:solidFill>
            </a:endParaRPr>
          </a:p>
        </p:txBody>
      </p:sp>
    </p:spTree>
    <p:extLst>
      <p:ext uri="{BB962C8B-B14F-4D97-AF65-F5344CB8AC3E}">
        <p14:creationId xmlns:p14="http://schemas.microsoft.com/office/powerpoint/2010/main" val="2976457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9289-5794-C54D-9B60-600E0BC349F1}"/>
              </a:ext>
            </a:extLst>
          </p:cNvPr>
          <p:cNvSpPr>
            <a:spLocks noGrp="1"/>
          </p:cNvSpPr>
          <p:nvPr>
            <p:ph type="title"/>
          </p:nvPr>
        </p:nvSpPr>
        <p:spPr/>
        <p:txBody>
          <a:bodyPr>
            <a:normAutofit/>
          </a:bodyPr>
          <a:lstStyle/>
          <a:p>
            <a:r>
              <a:rPr lang="en-US" sz="4800" b="1" dirty="0">
                <a:solidFill>
                  <a:srgbClr val="FF0000"/>
                </a:solidFill>
              </a:rPr>
              <a:t>5</a:t>
            </a:r>
            <a:r>
              <a:rPr lang="en-US" sz="4800" b="1" dirty="0">
                <a:solidFill>
                  <a:schemeClr val="bg1"/>
                </a:solidFill>
              </a:rPr>
              <a:t>. </a:t>
            </a:r>
            <a:r>
              <a:rPr lang="en-US" sz="4800" b="1" dirty="0">
                <a:solidFill>
                  <a:srgbClr val="FFFF00"/>
                </a:solidFill>
              </a:rPr>
              <a:t>Nature of the Work</a:t>
            </a:r>
          </a:p>
        </p:txBody>
      </p:sp>
      <p:sp>
        <p:nvSpPr>
          <p:cNvPr id="3" name="Content Placeholder 2">
            <a:extLst>
              <a:ext uri="{FF2B5EF4-FFF2-40B4-BE49-F238E27FC236}">
                <a16:creationId xmlns:a16="http://schemas.microsoft.com/office/drawing/2014/main" id="{1EB947B7-7CD3-F442-B431-3FE200426383}"/>
              </a:ext>
            </a:extLst>
          </p:cNvPr>
          <p:cNvSpPr>
            <a:spLocks noGrp="1"/>
          </p:cNvSpPr>
          <p:nvPr>
            <p:ph sz="quarter" idx="10"/>
          </p:nvPr>
        </p:nvSpPr>
        <p:spPr>
          <a:xfrm>
            <a:off x="457200" y="1650670"/>
            <a:ext cx="8229600" cy="4075464"/>
          </a:xfrm>
        </p:spPr>
        <p:txBody>
          <a:bodyPr>
            <a:normAutofit/>
          </a:bodyPr>
          <a:lstStyle/>
          <a:p>
            <a:r>
              <a:rPr lang="en-CA" sz="4000" dirty="0">
                <a:solidFill>
                  <a:srgbClr val="FFFF00"/>
                </a:solidFill>
              </a:rPr>
              <a:t>If</a:t>
            </a:r>
            <a:r>
              <a:rPr lang="en-CA" sz="4000" dirty="0">
                <a:solidFill>
                  <a:schemeClr val="bg1"/>
                </a:solidFill>
              </a:rPr>
              <a:t> a work is </a:t>
            </a:r>
            <a:r>
              <a:rPr lang="en-CA" sz="4000" dirty="0">
                <a:solidFill>
                  <a:srgbClr val="FF0000"/>
                </a:solidFill>
              </a:rPr>
              <a:t>unpublished</a:t>
            </a:r>
            <a:r>
              <a:rPr lang="en-CA" sz="4000" dirty="0">
                <a:solidFill>
                  <a:schemeClr val="bg1"/>
                </a:solidFill>
              </a:rPr>
              <a:t>, </a:t>
            </a:r>
            <a:r>
              <a:rPr lang="en-CA" sz="4000" dirty="0">
                <a:solidFill>
                  <a:srgbClr val="FFFF00"/>
                </a:solidFill>
              </a:rPr>
              <a:t>dealing might actually be </a:t>
            </a:r>
            <a:r>
              <a:rPr lang="en-CA" sz="4000" dirty="0">
                <a:solidFill>
                  <a:srgbClr val="FF0000"/>
                </a:solidFill>
              </a:rPr>
              <a:t>more fair </a:t>
            </a:r>
            <a:r>
              <a:rPr lang="en-CA" sz="4000" dirty="0">
                <a:solidFill>
                  <a:schemeClr val="bg1"/>
                </a:solidFill>
              </a:rPr>
              <a:t>because its reproduction could lead to </a:t>
            </a:r>
            <a:r>
              <a:rPr lang="en-CA" sz="4000" dirty="0">
                <a:solidFill>
                  <a:srgbClr val="FFFF00"/>
                </a:solidFill>
              </a:rPr>
              <a:t>a wider public dissemination</a:t>
            </a:r>
            <a:r>
              <a:rPr lang="en-CA" sz="4000" dirty="0">
                <a:solidFill>
                  <a:schemeClr val="bg1"/>
                </a:solidFill>
              </a:rPr>
              <a:t> for the work</a:t>
            </a:r>
          </a:p>
          <a:p>
            <a:r>
              <a:rPr lang="en-CA" sz="4000" dirty="0">
                <a:solidFill>
                  <a:srgbClr val="FFFF00"/>
                </a:solidFill>
              </a:rPr>
              <a:t>Confidential work</a:t>
            </a:r>
            <a:r>
              <a:rPr lang="en-CA" sz="4000" dirty="0">
                <a:solidFill>
                  <a:srgbClr val="FF0000"/>
                </a:solidFill>
              </a:rPr>
              <a:t>? </a:t>
            </a:r>
            <a:r>
              <a:rPr lang="en-CA" sz="4000" dirty="0">
                <a:solidFill>
                  <a:schemeClr val="bg1"/>
                </a:solidFill>
              </a:rPr>
              <a:t>May be </a:t>
            </a:r>
            <a:r>
              <a:rPr lang="en-CA" sz="4000" dirty="0">
                <a:solidFill>
                  <a:srgbClr val="FFFF00"/>
                </a:solidFill>
              </a:rPr>
              <a:t>unfair </a:t>
            </a:r>
            <a:r>
              <a:rPr lang="en-CA" sz="4000" dirty="0">
                <a:solidFill>
                  <a:schemeClr val="bg1"/>
                </a:solidFill>
              </a:rPr>
              <a:t>in the circumstances.</a:t>
            </a:r>
          </a:p>
          <a:p>
            <a:endParaRPr lang="en-US" dirty="0"/>
          </a:p>
        </p:txBody>
      </p:sp>
    </p:spTree>
    <p:extLst>
      <p:ext uri="{BB962C8B-B14F-4D97-AF65-F5344CB8AC3E}">
        <p14:creationId xmlns:p14="http://schemas.microsoft.com/office/powerpoint/2010/main" val="367108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30629" y="1946468"/>
            <a:ext cx="8875231" cy="3779665"/>
          </a:xfrm>
        </p:spPr>
        <p:txBody>
          <a:bodyPr>
            <a:normAutofit/>
          </a:bodyPr>
          <a:lstStyle/>
          <a:p>
            <a:pPr marL="0" indent="0" algn="ctr">
              <a:buNone/>
            </a:pPr>
            <a:r>
              <a:rPr lang="en-US" sz="14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Logistics</a:t>
            </a:r>
            <a:endParaRPr lang="en-US" sz="14500" dirty="0"/>
          </a:p>
        </p:txBody>
      </p:sp>
    </p:spTree>
    <p:extLst>
      <p:ext uri="{BB962C8B-B14F-4D97-AF65-F5344CB8AC3E}">
        <p14:creationId xmlns:p14="http://schemas.microsoft.com/office/powerpoint/2010/main" val="1900698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9289-5794-C54D-9B60-600E0BC349F1}"/>
              </a:ext>
            </a:extLst>
          </p:cNvPr>
          <p:cNvSpPr>
            <a:spLocks noGrp="1"/>
          </p:cNvSpPr>
          <p:nvPr>
            <p:ph type="title"/>
          </p:nvPr>
        </p:nvSpPr>
        <p:spPr>
          <a:xfrm>
            <a:off x="457200" y="154379"/>
            <a:ext cx="8229600" cy="977487"/>
          </a:xfrm>
        </p:spPr>
        <p:txBody>
          <a:bodyPr>
            <a:normAutofit fontScale="90000"/>
          </a:bodyPr>
          <a:lstStyle/>
          <a:p>
            <a:br>
              <a:rPr lang="en-CA" sz="4400" b="1" dirty="0">
                <a:solidFill>
                  <a:srgbClr val="FFFF00"/>
                </a:solidFill>
              </a:rPr>
            </a:br>
            <a:r>
              <a:rPr lang="en-CA" sz="4400" b="1" dirty="0">
                <a:solidFill>
                  <a:srgbClr val="FF0000"/>
                </a:solidFill>
              </a:rPr>
              <a:t>6</a:t>
            </a:r>
            <a:r>
              <a:rPr lang="en-CA" sz="4400" b="1" dirty="0">
                <a:solidFill>
                  <a:schemeClr val="bg1"/>
                </a:solidFill>
              </a:rPr>
              <a:t>.</a:t>
            </a:r>
            <a:r>
              <a:rPr lang="en-CA" sz="4400" b="1" dirty="0">
                <a:solidFill>
                  <a:srgbClr val="FF0000"/>
                </a:solidFill>
              </a:rPr>
              <a:t> </a:t>
            </a:r>
            <a:r>
              <a:rPr lang="en-CA" sz="4400" b="1" dirty="0">
                <a:solidFill>
                  <a:srgbClr val="FFFF00"/>
                </a:solidFill>
              </a:rPr>
              <a:t>Effect of the dealing on the work</a:t>
            </a:r>
            <a:br>
              <a:rPr lang="en-CA" dirty="0"/>
            </a:br>
            <a:endParaRPr lang="en-US" dirty="0"/>
          </a:p>
        </p:txBody>
      </p:sp>
      <p:sp>
        <p:nvSpPr>
          <p:cNvPr id="3" name="Content Placeholder 2">
            <a:extLst>
              <a:ext uri="{FF2B5EF4-FFF2-40B4-BE49-F238E27FC236}">
                <a16:creationId xmlns:a16="http://schemas.microsoft.com/office/drawing/2014/main" id="{1EB947B7-7CD3-F442-B431-3FE200426383}"/>
              </a:ext>
            </a:extLst>
          </p:cNvPr>
          <p:cNvSpPr>
            <a:spLocks noGrp="1"/>
          </p:cNvSpPr>
          <p:nvPr>
            <p:ph sz="quarter" idx="10"/>
          </p:nvPr>
        </p:nvSpPr>
        <p:spPr/>
        <p:txBody>
          <a:bodyPr/>
          <a:lstStyle/>
          <a:p>
            <a:pPr lvl="1">
              <a:lnSpc>
                <a:spcPct val="100000"/>
              </a:lnSpc>
            </a:pPr>
            <a:r>
              <a:rPr lang="en-CA" sz="3600" dirty="0">
                <a:solidFill>
                  <a:srgbClr val="FFFF00"/>
                </a:solidFill>
              </a:rPr>
              <a:t>Is the reproduced work likely to compete with the market of the original work</a:t>
            </a:r>
            <a:r>
              <a:rPr lang="en-CA" sz="3600" dirty="0">
                <a:solidFill>
                  <a:srgbClr val="FF0000"/>
                </a:solidFill>
              </a:rPr>
              <a:t>? </a:t>
            </a:r>
          </a:p>
          <a:p>
            <a:pPr lvl="1">
              <a:lnSpc>
                <a:spcPct val="100000"/>
              </a:lnSpc>
            </a:pPr>
            <a:r>
              <a:rPr lang="en-CA" sz="3600" dirty="0">
                <a:solidFill>
                  <a:srgbClr val="FF0000"/>
                </a:solidFill>
              </a:rPr>
              <a:t>Not</a:t>
            </a:r>
            <a:r>
              <a:rPr lang="en-CA" sz="3600" dirty="0">
                <a:solidFill>
                  <a:schemeClr val="bg1"/>
                </a:solidFill>
              </a:rPr>
              <a:t> the only factor - </a:t>
            </a:r>
            <a:r>
              <a:rPr lang="en-CA" sz="3600" dirty="0">
                <a:solidFill>
                  <a:srgbClr val="FF0000"/>
                </a:solidFill>
              </a:rPr>
              <a:t>not</a:t>
            </a:r>
            <a:r>
              <a:rPr lang="en-CA" sz="3600" dirty="0">
                <a:solidFill>
                  <a:schemeClr val="bg1"/>
                </a:solidFill>
              </a:rPr>
              <a:t> the most important factor - but </a:t>
            </a:r>
            <a:r>
              <a:rPr lang="en-CA" sz="3600" dirty="0">
                <a:solidFill>
                  <a:srgbClr val="FFFF00"/>
                </a:solidFill>
              </a:rPr>
              <a:t>can sometimes </a:t>
            </a:r>
            <a:r>
              <a:rPr lang="en-CA" sz="3600" dirty="0">
                <a:solidFill>
                  <a:srgbClr val="FF0000"/>
                </a:solidFill>
              </a:rPr>
              <a:t>seem like the most important </a:t>
            </a:r>
            <a:r>
              <a:rPr lang="en-CA" sz="3600" dirty="0">
                <a:solidFill>
                  <a:srgbClr val="FFFF00"/>
                </a:solidFill>
              </a:rPr>
              <a:t>factor </a:t>
            </a:r>
            <a:r>
              <a:rPr lang="en-CA" sz="3600" dirty="0">
                <a:solidFill>
                  <a:schemeClr val="bg1"/>
                </a:solidFill>
              </a:rPr>
              <a:t>in the cases</a:t>
            </a:r>
          </a:p>
          <a:p>
            <a:endParaRPr lang="en-US" dirty="0"/>
          </a:p>
        </p:txBody>
      </p:sp>
    </p:spTree>
    <p:extLst>
      <p:ext uri="{BB962C8B-B14F-4D97-AF65-F5344CB8AC3E}">
        <p14:creationId xmlns:p14="http://schemas.microsoft.com/office/powerpoint/2010/main" val="503326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88D2-1DF0-A24B-99DD-57C807A95B42}"/>
              </a:ext>
            </a:extLst>
          </p:cNvPr>
          <p:cNvSpPr>
            <a:spLocks noGrp="1"/>
          </p:cNvSpPr>
          <p:nvPr>
            <p:ph type="title"/>
          </p:nvPr>
        </p:nvSpPr>
        <p:spPr>
          <a:xfrm>
            <a:off x="457200" y="84855"/>
            <a:ext cx="8229600" cy="1016000"/>
          </a:xfrm>
        </p:spPr>
        <p:txBody>
          <a:bodyPr/>
          <a:lstStyle/>
          <a:p>
            <a:pPr algn="ctr"/>
            <a:r>
              <a:rPr lang="en-US" dirty="0">
                <a:solidFill>
                  <a:srgbClr val="0070C0"/>
                </a:solidFill>
              </a:rPr>
              <a:t>Carpet Cosplay</a:t>
            </a:r>
          </a:p>
        </p:txBody>
      </p:sp>
      <p:sp>
        <p:nvSpPr>
          <p:cNvPr id="3" name="TextBox 2">
            <a:extLst>
              <a:ext uri="{FF2B5EF4-FFF2-40B4-BE49-F238E27FC236}">
                <a16:creationId xmlns:a16="http://schemas.microsoft.com/office/drawing/2014/main" id="{3B892759-C489-1F49-A471-0BCC5A09E486}"/>
              </a:ext>
            </a:extLst>
          </p:cNvPr>
          <p:cNvSpPr txBox="1"/>
          <p:nvPr/>
        </p:nvSpPr>
        <p:spPr>
          <a:xfrm>
            <a:off x="4572000" y="5549462"/>
            <a:ext cx="3544560" cy="646331"/>
          </a:xfrm>
          <a:prstGeom prst="rect">
            <a:avLst/>
          </a:prstGeom>
          <a:noFill/>
        </p:spPr>
        <p:txBody>
          <a:bodyPr wrap="none" rtlCol="0">
            <a:spAutoFit/>
          </a:bodyPr>
          <a:lstStyle/>
          <a:p>
            <a:r>
              <a:rPr lang="en-US" dirty="0">
                <a:solidFill>
                  <a:schemeClr val="bg1"/>
                </a:solidFill>
              </a:rPr>
              <a:t>Dragon Con Marriott hotel carpet</a:t>
            </a:r>
          </a:p>
          <a:p>
            <a:r>
              <a:rPr lang="en-US" dirty="0">
                <a:solidFill>
                  <a:schemeClr val="bg1"/>
                </a:solidFill>
              </a:rPr>
              <a:t>Copyright design </a:t>
            </a:r>
          </a:p>
        </p:txBody>
      </p:sp>
      <p:pic>
        <p:nvPicPr>
          <p:cNvPr id="5" name="Picture 4" descr="Background pattern&#10;&#10;Description automatically generated">
            <a:extLst>
              <a:ext uri="{FF2B5EF4-FFF2-40B4-BE49-F238E27FC236}">
                <a16:creationId xmlns:a16="http://schemas.microsoft.com/office/drawing/2014/main" id="{EDF94425-57FA-4B40-B4CD-1C9EDEDA6292}"/>
              </a:ext>
            </a:extLst>
          </p:cNvPr>
          <p:cNvPicPr>
            <a:picLocks noChangeAspect="1"/>
          </p:cNvPicPr>
          <p:nvPr/>
        </p:nvPicPr>
        <p:blipFill>
          <a:blip r:embed="rId2"/>
          <a:stretch>
            <a:fillRect/>
          </a:stretch>
        </p:blipFill>
        <p:spPr>
          <a:xfrm>
            <a:off x="404648" y="1100855"/>
            <a:ext cx="8334703" cy="4122099"/>
          </a:xfrm>
          <a:prstGeom prst="rect">
            <a:avLst/>
          </a:prstGeom>
        </p:spPr>
      </p:pic>
    </p:spTree>
    <p:extLst>
      <p:ext uri="{BB962C8B-B14F-4D97-AF65-F5344CB8AC3E}">
        <p14:creationId xmlns:p14="http://schemas.microsoft.com/office/powerpoint/2010/main" val="3686886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floor&#10;&#10;Description automatically generated">
            <a:extLst>
              <a:ext uri="{FF2B5EF4-FFF2-40B4-BE49-F238E27FC236}">
                <a16:creationId xmlns:a16="http://schemas.microsoft.com/office/drawing/2014/main" id="{D1C2D0AB-F19A-3342-B7A1-A46B878D4E3E}"/>
              </a:ext>
            </a:extLst>
          </p:cNvPr>
          <p:cNvPicPr>
            <a:picLocks noChangeAspect="1"/>
          </p:cNvPicPr>
          <p:nvPr/>
        </p:nvPicPr>
        <p:blipFill>
          <a:blip r:embed="rId2"/>
          <a:stretch>
            <a:fillRect/>
          </a:stretch>
        </p:blipFill>
        <p:spPr>
          <a:xfrm>
            <a:off x="924801" y="266262"/>
            <a:ext cx="7294398" cy="5473492"/>
          </a:xfrm>
          <a:prstGeom prst="rect">
            <a:avLst/>
          </a:prstGeom>
        </p:spPr>
      </p:pic>
    </p:spTree>
    <p:extLst>
      <p:ext uri="{BB962C8B-B14F-4D97-AF65-F5344CB8AC3E}">
        <p14:creationId xmlns:p14="http://schemas.microsoft.com/office/powerpoint/2010/main" val="1605027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5000" r="-2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7CC9-AE1D-6C4B-968E-37F4ABC9003F}"/>
              </a:ext>
            </a:extLst>
          </p:cNvPr>
          <p:cNvSpPr>
            <a:spLocks noGrp="1"/>
          </p:cNvSpPr>
          <p:nvPr>
            <p:ph type="title"/>
          </p:nvPr>
        </p:nvSpPr>
        <p:spPr/>
        <p:txBody>
          <a:bodyPr>
            <a:normAutofit/>
          </a:bodyPr>
          <a:lstStyle/>
          <a:p>
            <a:pPr algn="ctr"/>
            <a:r>
              <a:rPr lang="en-US" sz="4800" b="1" dirty="0">
                <a:solidFill>
                  <a:srgbClr val="002060"/>
                </a:solidFill>
              </a:rPr>
              <a:t>Reflection Exercise</a:t>
            </a:r>
          </a:p>
        </p:txBody>
      </p:sp>
      <p:sp>
        <p:nvSpPr>
          <p:cNvPr id="3" name="Content Placeholder 2">
            <a:extLst>
              <a:ext uri="{FF2B5EF4-FFF2-40B4-BE49-F238E27FC236}">
                <a16:creationId xmlns:a16="http://schemas.microsoft.com/office/drawing/2014/main" id="{23C905B6-2AA7-3B4E-B99B-3BF7ED6C28D2}"/>
              </a:ext>
            </a:extLst>
          </p:cNvPr>
          <p:cNvSpPr>
            <a:spLocks noGrp="1"/>
          </p:cNvSpPr>
          <p:nvPr>
            <p:ph sz="quarter" idx="10"/>
          </p:nvPr>
        </p:nvSpPr>
        <p:spPr>
          <a:xfrm>
            <a:off x="457200" y="2298357"/>
            <a:ext cx="8229600" cy="3427776"/>
          </a:xfrm>
        </p:spPr>
        <p:txBody>
          <a:bodyPr>
            <a:normAutofit/>
          </a:bodyPr>
          <a:lstStyle/>
          <a:p>
            <a:pPr marL="0" indent="0" algn="ctr">
              <a:buNone/>
            </a:pPr>
            <a:r>
              <a:rPr lang="en-US" sz="4400" dirty="0">
                <a:solidFill>
                  <a:schemeClr val="tx1"/>
                </a:solidFill>
              </a:rPr>
              <a:t>In your view would carpet cosplay be considered fair dealing in Canada</a:t>
            </a:r>
            <a:r>
              <a:rPr lang="en-US" sz="4400" dirty="0">
                <a:solidFill>
                  <a:srgbClr val="FF0000"/>
                </a:solidFill>
              </a:rPr>
              <a:t>?</a:t>
            </a:r>
            <a:r>
              <a:rPr lang="en-US" sz="4400" dirty="0">
                <a:solidFill>
                  <a:schemeClr val="bg1"/>
                </a:solidFill>
              </a:rPr>
              <a:t> </a:t>
            </a:r>
            <a:r>
              <a:rPr lang="en-US" sz="4400" dirty="0">
                <a:solidFill>
                  <a:schemeClr val="tx1"/>
                </a:solidFill>
              </a:rPr>
              <a:t>Why</a:t>
            </a:r>
            <a:r>
              <a:rPr lang="en-US" sz="4400" dirty="0">
                <a:solidFill>
                  <a:srgbClr val="FF0000"/>
                </a:solidFill>
              </a:rPr>
              <a:t>?</a:t>
            </a:r>
            <a:r>
              <a:rPr lang="en-US" sz="4400" dirty="0">
                <a:solidFill>
                  <a:schemeClr val="bg1"/>
                </a:solidFill>
              </a:rPr>
              <a:t> </a:t>
            </a:r>
            <a:r>
              <a:rPr lang="en-US" sz="4400" dirty="0">
                <a:solidFill>
                  <a:schemeClr val="tx1"/>
                </a:solidFill>
              </a:rPr>
              <a:t>Or Why not</a:t>
            </a:r>
            <a:r>
              <a:rPr lang="en-US" sz="4400" dirty="0">
                <a:solidFill>
                  <a:srgbClr val="FF0000"/>
                </a:solidFill>
              </a:rPr>
              <a:t>?</a:t>
            </a:r>
          </a:p>
        </p:txBody>
      </p:sp>
    </p:spTree>
    <p:extLst>
      <p:ext uri="{BB962C8B-B14F-4D97-AF65-F5344CB8AC3E}">
        <p14:creationId xmlns:p14="http://schemas.microsoft.com/office/powerpoint/2010/main" val="3176469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FB0C-58B1-894D-AF4D-6168AFACAAEB}"/>
              </a:ext>
            </a:extLst>
          </p:cNvPr>
          <p:cNvSpPr>
            <a:spLocks noGrp="1"/>
          </p:cNvSpPr>
          <p:nvPr>
            <p:ph type="title"/>
          </p:nvPr>
        </p:nvSpPr>
        <p:spPr>
          <a:xfrm>
            <a:off x="457200" y="105875"/>
            <a:ext cx="8229600" cy="1016000"/>
          </a:xfrm>
        </p:spPr>
        <p:txBody>
          <a:bodyPr/>
          <a:lstStyle/>
          <a:p>
            <a:pPr algn="ctr"/>
            <a:r>
              <a:rPr lang="en-US" dirty="0">
                <a:solidFill>
                  <a:schemeClr val="bg1">
                    <a:lumMod val="65000"/>
                  </a:schemeClr>
                </a:solidFill>
              </a:rPr>
              <a:t>Bonus Chair Fabric Edition</a:t>
            </a:r>
          </a:p>
        </p:txBody>
      </p:sp>
      <p:pic>
        <p:nvPicPr>
          <p:cNvPr id="4" name="Picture 3" descr="Two people sitting at a desk in front of a large window&#10;&#10;Description automatically generated with low confidence">
            <a:extLst>
              <a:ext uri="{FF2B5EF4-FFF2-40B4-BE49-F238E27FC236}">
                <a16:creationId xmlns:a16="http://schemas.microsoft.com/office/drawing/2014/main" id="{9634624B-886F-0E4C-80AC-779D5A9F820A}"/>
              </a:ext>
            </a:extLst>
          </p:cNvPr>
          <p:cNvPicPr>
            <a:picLocks noChangeAspect="1"/>
          </p:cNvPicPr>
          <p:nvPr/>
        </p:nvPicPr>
        <p:blipFill>
          <a:blip r:embed="rId2"/>
          <a:stretch>
            <a:fillRect/>
          </a:stretch>
        </p:blipFill>
        <p:spPr>
          <a:xfrm>
            <a:off x="2189149" y="1121875"/>
            <a:ext cx="4765701" cy="3879902"/>
          </a:xfrm>
          <a:prstGeom prst="rect">
            <a:avLst/>
          </a:prstGeom>
        </p:spPr>
      </p:pic>
      <p:sp>
        <p:nvSpPr>
          <p:cNvPr id="5" name="TextBox 4">
            <a:extLst>
              <a:ext uri="{FF2B5EF4-FFF2-40B4-BE49-F238E27FC236}">
                <a16:creationId xmlns:a16="http://schemas.microsoft.com/office/drawing/2014/main" id="{E39ED562-CDED-8148-97D2-C8AF905E788D}"/>
              </a:ext>
            </a:extLst>
          </p:cNvPr>
          <p:cNvSpPr txBox="1"/>
          <p:nvPr/>
        </p:nvSpPr>
        <p:spPr>
          <a:xfrm>
            <a:off x="5629553" y="5833111"/>
            <a:ext cx="3057247" cy="369332"/>
          </a:xfrm>
          <a:prstGeom prst="rect">
            <a:avLst/>
          </a:prstGeom>
          <a:noFill/>
        </p:spPr>
        <p:txBody>
          <a:bodyPr wrap="none" rtlCol="0">
            <a:spAutoFit/>
          </a:bodyPr>
          <a:lstStyle/>
          <a:p>
            <a:r>
              <a:rPr lang="en-US" dirty="0">
                <a:hlinkClick r:id="rId3"/>
              </a:rPr>
              <a:t>https://youtu.be/tvIjwxrD_fE</a:t>
            </a:r>
            <a:r>
              <a:rPr lang="en-US" dirty="0"/>
              <a:t> </a:t>
            </a:r>
          </a:p>
        </p:txBody>
      </p:sp>
      <p:sp>
        <p:nvSpPr>
          <p:cNvPr id="6" name="TextBox 5">
            <a:extLst>
              <a:ext uri="{FF2B5EF4-FFF2-40B4-BE49-F238E27FC236}">
                <a16:creationId xmlns:a16="http://schemas.microsoft.com/office/drawing/2014/main" id="{BBFFFC4F-309A-F242-A57F-B47288415F17}"/>
              </a:ext>
            </a:extLst>
          </p:cNvPr>
          <p:cNvSpPr txBox="1"/>
          <p:nvPr/>
        </p:nvSpPr>
        <p:spPr>
          <a:xfrm>
            <a:off x="1938906" y="5163236"/>
            <a:ext cx="5266185" cy="523220"/>
          </a:xfrm>
          <a:prstGeom prst="rect">
            <a:avLst/>
          </a:prstGeom>
          <a:noFill/>
        </p:spPr>
        <p:txBody>
          <a:bodyPr wrap="none" rtlCol="0">
            <a:spAutoFit/>
          </a:bodyPr>
          <a:lstStyle/>
          <a:p>
            <a:r>
              <a:rPr lang="en-US" sz="2800" dirty="0">
                <a:solidFill>
                  <a:schemeClr val="bg1">
                    <a:lumMod val="65000"/>
                  </a:schemeClr>
                </a:solidFill>
              </a:rPr>
              <a:t>Same idea but harder to argue</a:t>
            </a:r>
            <a:r>
              <a:rPr lang="en-US" sz="2800" dirty="0">
                <a:solidFill>
                  <a:srgbClr val="FF0000"/>
                </a:solidFill>
              </a:rPr>
              <a:t>?</a:t>
            </a:r>
          </a:p>
        </p:txBody>
      </p:sp>
    </p:spTree>
    <p:extLst>
      <p:ext uri="{BB962C8B-B14F-4D97-AF65-F5344CB8AC3E}">
        <p14:creationId xmlns:p14="http://schemas.microsoft.com/office/powerpoint/2010/main" val="1898158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CA8C-5EFB-0846-BA56-A917FEF0EC9D}"/>
              </a:ext>
            </a:extLst>
          </p:cNvPr>
          <p:cNvSpPr>
            <a:spLocks noGrp="1"/>
          </p:cNvSpPr>
          <p:nvPr>
            <p:ph type="title"/>
          </p:nvPr>
        </p:nvSpPr>
        <p:spPr>
          <a:xfrm>
            <a:off x="457200" y="116386"/>
            <a:ext cx="8229600" cy="779883"/>
          </a:xfrm>
        </p:spPr>
        <p:txBody>
          <a:bodyPr/>
          <a:lstStyle/>
          <a:p>
            <a:pPr algn="ctr"/>
            <a:r>
              <a:rPr lang="en-US" dirty="0">
                <a:solidFill>
                  <a:srgbClr val="FF0000"/>
                </a:solidFill>
              </a:rPr>
              <a:t>U</a:t>
            </a:r>
            <a:r>
              <a:rPr lang="en-US" dirty="0">
                <a:solidFill>
                  <a:schemeClr val="bg1"/>
                </a:solidFill>
              </a:rPr>
              <a:t>.</a:t>
            </a:r>
            <a:r>
              <a:rPr lang="en-US" dirty="0">
                <a:solidFill>
                  <a:srgbClr val="00B0F0"/>
                </a:solidFill>
              </a:rPr>
              <a:t>S</a:t>
            </a:r>
            <a:r>
              <a:rPr lang="en-US" dirty="0">
                <a:solidFill>
                  <a:schemeClr val="bg1"/>
                </a:solidFill>
              </a:rPr>
              <a:t>.</a:t>
            </a:r>
            <a:r>
              <a:rPr lang="en-US" dirty="0"/>
              <a:t> </a:t>
            </a:r>
            <a:r>
              <a:rPr lang="en-US" dirty="0">
                <a:solidFill>
                  <a:srgbClr val="FFFF00"/>
                </a:solidFill>
              </a:rPr>
              <a:t>Cosplay</a:t>
            </a:r>
          </a:p>
        </p:txBody>
      </p:sp>
      <p:sp>
        <p:nvSpPr>
          <p:cNvPr id="3" name="TextBox 2">
            <a:extLst>
              <a:ext uri="{FF2B5EF4-FFF2-40B4-BE49-F238E27FC236}">
                <a16:creationId xmlns:a16="http://schemas.microsoft.com/office/drawing/2014/main" id="{34495EA8-5470-D644-B1BA-F4C03B0D21D4}"/>
              </a:ext>
            </a:extLst>
          </p:cNvPr>
          <p:cNvSpPr txBox="1"/>
          <p:nvPr/>
        </p:nvSpPr>
        <p:spPr>
          <a:xfrm>
            <a:off x="376845" y="5507421"/>
            <a:ext cx="8390310" cy="338554"/>
          </a:xfrm>
          <a:prstGeom prst="rect">
            <a:avLst/>
          </a:prstGeom>
          <a:noFill/>
        </p:spPr>
        <p:txBody>
          <a:bodyPr wrap="none" rtlCol="0">
            <a:spAutoFit/>
          </a:bodyPr>
          <a:lstStyle/>
          <a:p>
            <a:r>
              <a:rPr lang="en-US" sz="1600" dirty="0">
                <a:hlinkClick r:id="rId2"/>
              </a:rPr>
              <a:t>https://www.publicknowledge.org/blog/copyright-and-cosplay-working-with-an-awkward-fit/</a:t>
            </a:r>
            <a:r>
              <a:rPr lang="en-US" sz="1600" dirty="0"/>
              <a:t> </a:t>
            </a:r>
          </a:p>
        </p:txBody>
      </p:sp>
      <p:pic>
        <p:nvPicPr>
          <p:cNvPr id="5" name="Picture 4" descr="Graphical user interface, application, website&#10;&#10;Description automatically generated">
            <a:extLst>
              <a:ext uri="{FF2B5EF4-FFF2-40B4-BE49-F238E27FC236}">
                <a16:creationId xmlns:a16="http://schemas.microsoft.com/office/drawing/2014/main" id="{757DAAB5-5F2D-724F-BED8-373BED88CAED}"/>
              </a:ext>
            </a:extLst>
          </p:cNvPr>
          <p:cNvPicPr>
            <a:picLocks noChangeAspect="1"/>
          </p:cNvPicPr>
          <p:nvPr/>
        </p:nvPicPr>
        <p:blipFill>
          <a:blip r:embed="rId3"/>
          <a:stretch>
            <a:fillRect/>
          </a:stretch>
        </p:blipFill>
        <p:spPr>
          <a:xfrm>
            <a:off x="2613624" y="1012025"/>
            <a:ext cx="3916751" cy="4379640"/>
          </a:xfrm>
          <a:prstGeom prst="rect">
            <a:avLst/>
          </a:prstGeom>
        </p:spPr>
      </p:pic>
    </p:spTree>
    <p:extLst>
      <p:ext uri="{BB962C8B-B14F-4D97-AF65-F5344CB8AC3E}">
        <p14:creationId xmlns:p14="http://schemas.microsoft.com/office/powerpoint/2010/main" val="3288476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A93F9-AD04-8C48-A1D4-F4D18ADA2D8E}"/>
              </a:ext>
            </a:extLst>
          </p:cNvPr>
          <p:cNvSpPr txBox="1"/>
          <p:nvPr/>
        </p:nvSpPr>
        <p:spPr>
          <a:xfrm>
            <a:off x="1453101" y="4014951"/>
            <a:ext cx="6237798" cy="1200329"/>
          </a:xfrm>
          <a:prstGeom prst="rect">
            <a:avLst/>
          </a:prstGeom>
          <a:noFill/>
        </p:spPr>
        <p:txBody>
          <a:bodyPr wrap="none" rtlCol="0">
            <a:spAutoFit/>
          </a:bodyPr>
          <a:lstStyle/>
          <a:p>
            <a:r>
              <a:rPr lang="en-CA" sz="3600" i="1" dirty="0">
                <a:solidFill>
                  <a:srgbClr val="FFFF00"/>
                </a:solidFill>
              </a:rPr>
              <a:t>“</a:t>
            </a:r>
            <a:r>
              <a:rPr lang="en-CA" sz="3600" i="1" dirty="0">
                <a:solidFill>
                  <a:schemeClr val="bg1"/>
                </a:solidFill>
              </a:rPr>
              <a:t>Copyright law, fan practices, </a:t>
            </a:r>
          </a:p>
          <a:p>
            <a:r>
              <a:rPr lang="en-CA" sz="3600" i="1" dirty="0">
                <a:solidFill>
                  <a:schemeClr val="bg1"/>
                </a:solidFill>
              </a:rPr>
              <a:t>and the rights of the author</a:t>
            </a:r>
            <a:r>
              <a:rPr lang="en-CA" sz="3600" i="1" dirty="0">
                <a:solidFill>
                  <a:srgbClr val="FFFF00"/>
                </a:solidFill>
              </a:rPr>
              <a:t>” </a:t>
            </a:r>
            <a:endParaRPr lang="en-US" sz="3600" i="1" dirty="0">
              <a:solidFill>
                <a:srgbClr val="FFFF00"/>
              </a:solidFill>
            </a:endParaRPr>
          </a:p>
        </p:txBody>
      </p:sp>
      <p:sp>
        <p:nvSpPr>
          <p:cNvPr id="3" name="TextBox 2">
            <a:extLst>
              <a:ext uri="{FF2B5EF4-FFF2-40B4-BE49-F238E27FC236}">
                <a16:creationId xmlns:a16="http://schemas.microsoft.com/office/drawing/2014/main" id="{94ED6C52-969D-3046-9E18-DE2B53680A3A}"/>
              </a:ext>
            </a:extLst>
          </p:cNvPr>
          <p:cNvSpPr txBox="1"/>
          <p:nvPr/>
        </p:nvSpPr>
        <p:spPr>
          <a:xfrm>
            <a:off x="1363429" y="5318235"/>
            <a:ext cx="6417141" cy="369332"/>
          </a:xfrm>
          <a:prstGeom prst="rect">
            <a:avLst/>
          </a:prstGeom>
          <a:noFill/>
        </p:spPr>
        <p:txBody>
          <a:bodyPr wrap="none" rtlCol="0">
            <a:spAutoFit/>
          </a:bodyPr>
          <a:lstStyle/>
          <a:p>
            <a:r>
              <a:rPr lang="en-US" dirty="0">
                <a:hlinkClick r:id="rId2"/>
              </a:rPr>
              <a:t>https://tushnet.files.wordpress.com/2013/06/fandombook.pdf</a:t>
            </a:r>
            <a:r>
              <a:rPr lang="en-US" dirty="0"/>
              <a:t> </a:t>
            </a:r>
          </a:p>
        </p:txBody>
      </p:sp>
      <p:pic>
        <p:nvPicPr>
          <p:cNvPr id="5" name="Picture 4" descr="Graphical user interface, application, website&#10;&#10;Description automatically generated">
            <a:extLst>
              <a:ext uri="{FF2B5EF4-FFF2-40B4-BE49-F238E27FC236}">
                <a16:creationId xmlns:a16="http://schemas.microsoft.com/office/drawing/2014/main" id="{BC7EE579-B92E-BB44-9550-C31AB3B10F04}"/>
              </a:ext>
            </a:extLst>
          </p:cNvPr>
          <p:cNvPicPr>
            <a:picLocks noChangeAspect="1"/>
          </p:cNvPicPr>
          <p:nvPr/>
        </p:nvPicPr>
        <p:blipFill>
          <a:blip r:embed="rId3"/>
          <a:stretch>
            <a:fillRect/>
          </a:stretch>
        </p:blipFill>
        <p:spPr>
          <a:xfrm>
            <a:off x="2567261" y="448441"/>
            <a:ext cx="4009478" cy="3207582"/>
          </a:xfrm>
          <a:prstGeom prst="rect">
            <a:avLst/>
          </a:prstGeom>
        </p:spPr>
      </p:pic>
    </p:spTree>
    <p:extLst>
      <p:ext uri="{BB962C8B-B14F-4D97-AF65-F5344CB8AC3E}">
        <p14:creationId xmlns:p14="http://schemas.microsoft.com/office/powerpoint/2010/main" val="1142222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010"/>
            <a:ext cx="8229600" cy="833819"/>
          </a:xfrm>
        </p:spPr>
        <p:txBody>
          <a:bodyPr/>
          <a:lstStyle/>
          <a:p>
            <a:r>
              <a:rPr lang="en-US" b="1" dirty="0">
                <a:solidFill>
                  <a:srgbClr val="FFFF00"/>
                </a:solidFill>
              </a:rPr>
              <a:t>Users</a:t>
            </a:r>
            <a:r>
              <a:rPr lang="en-US" b="1" dirty="0">
                <a:solidFill>
                  <a:srgbClr val="FF0000"/>
                </a:solidFill>
              </a:rPr>
              <a:t>’ </a:t>
            </a:r>
            <a:r>
              <a:rPr lang="en-US" b="1" dirty="0">
                <a:solidFill>
                  <a:srgbClr val="FFFF00"/>
                </a:solidFill>
              </a:rPr>
              <a:t>rights</a:t>
            </a:r>
          </a:p>
        </p:txBody>
      </p:sp>
      <p:sp>
        <p:nvSpPr>
          <p:cNvPr id="2" name="Content Placeholder 1"/>
          <p:cNvSpPr>
            <a:spLocks noGrp="1"/>
          </p:cNvSpPr>
          <p:nvPr>
            <p:ph idx="1"/>
          </p:nvPr>
        </p:nvSpPr>
        <p:spPr>
          <a:xfrm>
            <a:off x="457199" y="1151906"/>
            <a:ext cx="8461169" cy="4738255"/>
          </a:xfrm>
        </p:spPr>
        <p:txBody>
          <a:bodyPr>
            <a:normAutofit fontScale="92500" lnSpcReduction="10000"/>
          </a:bodyPr>
          <a:lstStyle/>
          <a:p>
            <a:pPr marL="0" indent="0">
              <a:lnSpc>
                <a:spcPct val="110000"/>
              </a:lnSpc>
              <a:buNone/>
            </a:pPr>
            <a:r>
              <a:rPr lang="en-US" sz="2800" b="1" i="1" dirty="0">
                <a:solidFill>
                  <a:srgbClr val="00B0F0"/>
                </a:solidFill>
              </a:rPr>
              <a:t>SOCAN v. Bell </a:t>
            </a:r>
            <a:r>
              <a:rPr lang="en-US" sz="2800" dirty="0">
                <a:solidFill>
                  <a:schemeClr val="bg1"/>
                </a:solidFill>
              </a:rPr>
              <a:t>(2012) - years later – What Is A “User’s Right”</a:t>
            </a:r>
          </a:p>
          <a:p>
            <a:pPr>
              <a:lnSpc>
                <a:spcPct val="110000"/>
              </a:lnSpc>
            </a:pPr>
            <a:r>
              <a:rPr lang="en-US" sz="2800" dirty="0">
                <a:solidFill>
                  <a:schemeClr val="bg1"/>
                </a:solidFill>
              </a:rPr>
              <a:t>Do </a:t>
            </a:r>
            <a:r>
              <a:rPr lang="en-US" sz="2800" dirty="0">
                <a:solidFill>
                  <a:srgbClr val="FFFF00"/>
                </a:solidFill>
              </a:rPr>
              <a:t>iTunes previews </a:t>
            </a:r>
            <a:r>
              <a:rPr lang="en-US" sz="2800" dirty="0">
                <a:solidFill>
                  <a:schemeClr val="bg1"/>
                </a:solidFill>
              </a:rPr>
              <a:t>constitute “fair dealing”?</a:t>
            </a:r>
          </a:p>
          <a:p>
            <a:pPr>
              <a:lnSpc>
                <a:spcPct val="110000"/>
              </a:lnSpc>
            </a:pPr>
            <a:r>
              <a:rPr lang="en-US" sz="2800" dirty="0">
                <a:solidFill>
                  <a:schemeClr val="bg1"/>
                </a:solidFill>
              </a:rPr>
              <a:t>If answer is no, </a:t>
            </a:r>
            <a:r>
              <a:rPr lang="en-CA" sz="2800" dirty="0">
                <a:solidFill>
                  <a:schemeClr val="bg1"/>
                </a:solidFill>
              </a:rPr>
              <a:t>those providing previews would be have to pay tariffs for each preview played as communication to the public by telecommunication </a:t>
            </a:r>
          </a:p>
          <a:p>
            <a:pPr>
              <a:lnSpc>
                <a:spcPct val="110000"/>
              </a:lnSpc>
            </a:pPr>
            <a:r>
              <a:rPr lang="en-US" sz="2800" dirty="0">
                <a:solidFill>
                  <a:schemeClr val="bg1"/>
                </a:solidFill>
              </a:rPr>
              <a:t>Note statements in paragraphs 8-10 regarding nature of copyright in Canada&amp; significance of </a:t>
            </a:r>
            <a:r>
              <a:rPr lang="en-US" sz="2800" i="1" dirty="0">
                <a:solidFill>
                  <a:srgbClr val="00B0F0"/>
                </a:solidFill>
              </a:rPr>
              <a:t>Théberge</a:t>
            </a:r>
            <a:r>
              <a:rPr lang="en-US" sz="2800" i="1" dirty="0">
                <a:solidFill>
                  <a:schemeClr val="bg1"/>
                </a:solidFill>
              </a:rPr>
              <a:t> </a:t>
            </a:r>
            <a:r>
              <a:rPr lang="en-US" sz="2800" dirty="0">
                <a:solidFill>
                  <a:schemeClr val="bg1"/>
                </a:solidFill>
              </a:rPr>
              <a:t>case</a:t>
            </a:r>
          </a:p>
          <a:p>
            <a:pPr lvl="1">
              <a:lnSpc>
                <a:spcPct val="110000"/>
              </a:lnSpc>
            </a:pPr>
            <a:r>
              <a:rPr lang="en-US" sz="2800" i="1" dirty="0">
                <a:solidFill>
                  <a:srgbClr val="00B0F0"/>
                </a:solidFill>
              </a:rPr>
              <a:t>Théberge</a:t>
            </a:r>
            <a:r>
              <a:rPr lang="en-US" sz="2800" dirty="0">
                <a:solidFill>
                  <a:srgbClr val="FF0000"/>
                </a:solidFill>
              </a:rPr>
              <a:t>: </a:t>
            </a:r>
            <a:r>
              <a:rPr lang="en-US" sz="2800" dirty="0">
                <a:solidFill>
                  <a:srgbClr val="FFFF00"/>
                </a:solidFill>
              </a:rPr>
              <a:t>move away from author-centric </a:t>
            </a:r>
            <a:r>
              <a:rPr lang="en-US" sz="2800" dirty="0">
                <a:solidFill>
                  <a:schemeClr val="bg1"/>
                </a:solidFill>
              </a:rPr>
              <a:t>approach to copyright</a:t>
            </a:r>
          </a:p>
          <a:p>
            <a:pPr lvl="1">
              <a:lnSpc>
                <a:spcPct val="110000"/>
              </a:lnSpc>
            </a:pPr>
            <a:r>
              <a:rPr lang="en-US" sz="2800" dirty="0">
                <a:solidFill>
                  <a:schemeClr val="bg1"/>
                </a:solidFill>
              </a:rPr>
              <a:t>Need to </a:t>
            </a:r>
            <a:r>
              <a:rPr lang="en-US" sz="2800" dirty="0">
                <a:solidFill>
                  <a:srgbClr val="FFFF00"/>
                </a:solidFill>
              </a:rPr>
              <a:t>sensitively balance protection and access</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47</a:t>
            </a:fld>
            <a:endParaRPr lang="en-US"/>
          </a:p>
        </p:txBody>
      </p:sp>
    </p:spTree>
    <p:extLst>
      <p:ext uri="{BB962C8B-B14F-4D97-AF65-F5344CB8AC3E}">
        <p14:creationId xmlns:p14="http://schemas.microsoft.com/office/powerpoint/2010/main" val="1595384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E5938-C13F-2348-94EF-FBA6562C5D7A}"/>
              </a:ext>
            </a:extLst>
          </p:cNvPr>
          <p:cNvSpPr>
            <a:spLocks noGrp="1"/>
          </p:cNvSpPr>
          <p:nvPr>
            <p:ph type="title"/>
          </p:nvPr>
        </p:nvSpPr>
        <p:spPr/>
        <p:txBody>
          <a:bodyPr/>
          <a:lstStyle/>
          <a:p>
            <a:r>
              <a:rPr lang="en-US" dirty="0">
                <a:solidFill>
                  <a:srgbClr val="FFFF00"/>
                </a:solidFill>
              </a:rPr>
              <a:t>Next case</a:t>
            </a:r>
            <a:r>
              <a:rPr lang="en-US" dirty="0">
                <a:solidFill>
                  <a:srgbClr val="FF0000"/>
                </a:solidFill>
              </a:rPr>
              <a:t>:</a:t>
            </a:r>
            <a:r>
              <a:rPr lang="en-US" dirty="0">
                <a:solidFill>
                  <a:srgbClr val="FFFF00"/>
                </a:solidFill>
              </a:rPr>
              <a:t> </a:t>
            </a:r>
            <a:r>
              <a:rPr lang="en-US" dirty="0">
                <a:solidFill>
                  <a:schemeClr val="bg1"/>
                </a:solidFill>
              </a:rPr>
              <a:t>Imagine a classroom selfie</a:t>
            </a:r>
          </a:p>
        </p:txBody>
      </p:sp>
      <p:pic>
        <p:nvPicPr>
          <p:cNvPr id="3" name="Picture 2">
            <a:extLst>
              <a:ext uri="{FF2B5EF4-FFF2-40B4-BE49-F238E27FC236}">
                <a16:creationId xmlns:a16="http://schemas.microsoft.com/office/drawing/2014/main" id="{124DD07E-9796-344F-B82D-0E20DE9067C7}"/>
              </a:ext>
            </a:extLst>
          </p:cNvPr>
          <p:cNvPicPr>
            <a:picLocks noChangeAspect="1"/>
          </p:cNvPicPr>
          <p:nvPr/>
        </p:nvPicPr>
        <p:blipFill>
          <a:blip r:embed="rId2"/>
          <a:stretch>
            <a:fillRect/>
          </a:stretch>
        </p:blipFill>
        <p:spPr>
          <a:xfrm>
            <a:off x="3239530" y="2853173"/>
            <a:ext cx="2664939" cy="1758860"/>
          </a:xfrm>
          <a:prstGeom prst="rect">
            <a:avLst/>
          </a:prstGeom>
        </p:spPr>
      </p:pic>
    </p:spTree>
    <p:extLst>
      <p:ext uri="{BB962C8B-B14F-4D97-AF65-F5344CB8AC3E}">
        <p14:creationId xmlns:p14="http://schemas.microsoft.com/office/powerpoint/2010/main" val="42295416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1212"/>
            <a:ext cx="8229600" cy="997246"/>
          </a:xfrm>
        </p:spPr>
        <p:txBody>
          <a:bodyPr/>
          <a:lstStyle/>
          <a:p>
            <a:r>
              <a:rPr lang="en-US" b="1" dirty="0">
                <a:solidFill>
                  <a:srgbClr val="FFFF00"/>
                </a:solidFill>
              </a:rPr>
              <a:t>Users</a:t>
            </a:r>
            <a:r>
              <a:rPr lang="en-US" b="1" dirty="0">
                <a:solidFill>
                  <a:srgbClr val="FF0000"/>
                </a:solidFill>
              </a:rPr>
              <a:t>’</a:t>
            </a:r>
            <a:r>
              <a:rPr lang="en-US" b="1" dirty="0">
                <a:solidFill>
                  <a:srgbClr val="FFFF00"/>
                </a:solidFill>
              </a:rPr>
              <a:t> rights</a:t>
            </a:r>
          </a:p>
        </p:txBody>
      </p:sp>
      <p:sp>
        <p:nvSpPr>
          <p:cNvPr id="2" name="Content Placeholder 1"/>
          <p:cNvSpPr>
            <a:spLocks noGrp="1"/>
          </p:cNvSpPr>
          <p:nvPr>
            <p:ph idx="1"/>
          </p:nvPr>
        </p:nvSpPr>
        <p:spPr>
          <a:xfrm>
            <a:off x="457199" y="1210962"/>
            <a:ext cx="8513805" cy="4707924"/>
          </a:xfrm>
        </p:spPr>
        <p:txBody>
          <a:bodyPr>
            <a:normAutofit/>
          </a:bodyPr>
          <a:lstStyle/>
          <a:p>
            <a:pPr marL="0" indent="0">
              <a:lnSpc>
                <a:spcPct val="100000"/>
              </a:lnSpc>
              <a:buNone/>
            </a:pPr>
            <a:r>
              <a:rPr lang="en-CA" sz="2400" b="1" i="1" dirty="0">
                <a:solidFill>
                  <a:srgbClr val="00B0F0"/>
                </a:solidFill>
              </a:rPr>
              <a:t>Alberta (Education) v. Canadian Copyright Licensing Agency (Access Copyright) </a:t>
            </a:r>
            <a:r>
              <a:rPr lang="en-CA" sz="2400" b="1" dirty="0">
                <a:solidFill>
                  <a:schemeClr val="bg1"/>
                </a:solidFill>
              </a:rPr>
              <a:t>(2012)</a:t>
            </a:r>
          </a:p>
          <a:p>
            <a:pPr marL="0" indent="0">
              <a:lnSpc>
                <a:spcPct val="100000"/>
              </a:lnSpc>
              <a:buNone/>
            </a:pPr>
            <a:r>
              <a:rPr lang="en-CA" sz="2400" b="1" dirty="0">
                <a:solidFill>
                  <a:srgbClr val="FF0000"/>
                </a:solidFill>
              </a:rPr>
              <a:t>Another “pentalogy” case</a:t>
            </a:r>
          </a:p>
          <a:p>
            <a:pPr>
              <a:lnSpc>
                <a:spcPct val="100000"/>
              </a:lnSpc>
            </a:pPr>
            <a:r>
              <a:rPr lang="en-CA" sz="2400" dirty="0">
                <a:solidFill>
                  <a:srgbClr val="FFFF00"/>
                </a:solidFill>
              </a:rPr>
              <a:t>Main issue</a:t>
            </a:r>
            <a:r>
              <a:rPr lang="en-CA" sz="2400" dirty="0">
                <a:solidFill>
                  <a:schemeClr val="bg1"/>
                </a:solidFill>
              </a:rPr>
              <a:t>: Copies of works made at teachers’ initiatives with instructions to students that they read the material … </a:t>
            </a:r>
            <a:r>
              <a:rPr lang="en-CA" sz="2400" dirty="0">
                <a:solidFill>
                  <a:srgbClr val="FF0000"/>
                </a:solidFill>
              </a:rPr>
              <a:t>fair dealing</a:t>
            </a:r>
            <a:r>
              <a:rPr lang="en-CA" sz="2400" dirty="0">
                <a:solidFill>
                  <a:srgbClr val="FFFF00"/>
                </a:solidFill>
              </a:rPr>
              <a:t>?</a:t>
            </a:r>
            <a:r>
              <a:rPr lang="en-CA" sz="2400" dirty="0">
                <a:solidFill>
                  <a:schemeClr val="bg1"/>
                </a:solidFill>
              </a:rPr>
              <a:t> </a:t>
            </a:r>
          </a:p>
          <a:p>
            <a:pPr>
              <a:lnSpc>
                <a:spcPct val="100000"/>
              </a:lnSpc>
            </a:pPr>
            <a:r>
              <a:rPr lang="en-CA" sz="2400" dirty="0">
                <a:solidFill>
                  <a:srgbClr val="FFFF00"/>
                </a:solidFill>
              </a:rPr>
              <a:t>Category 4 </a:t>
            </a:r>
            <a:r>
              <a:rPr lang="en-CA" sz="2400" dirty="0">
                <a:solidFill>
                  <a:schemeClr val="bg1"/>
                </a:solidFill>
              </a:rPr>
              <a:t>of the proposed tariff dealt with </a:t>
            </a:r>
            <a:r>
              <a:rPr lang="en-CA" sz="2400" dirty="0">
                <a:solidFill>
                  <a:srgbClr val="FFFF00"/>
                </a:solidFill>
              </a:rPr>
              <a:t>copies of works made at the teachers’ initiative with instructions to students that they read the material</a:t>
            </a:r>
            <a:r>
              <a:rPr lang="en-CA" sz="2400" dirty="0">
                <a:solidFill>
                  <a:schemeClr val="bg1"/>
                </a:solidFill>
              </a:rPr>
              <a:t>.  Teachers would photocopy </a:t>
            </a:r>
            <a:r>
              <a:rPr lang="en-CA" sz="2400" dirty="0">
                <a:solidFill>
                  <a:srgbClr val="92D050"/>
                </a:solidFill>
              </a:rPr>
              <a:t>short excerpts from textbooks</a:t>
            </a:r>
            <a:r>
              <a:rPr lang="en-CA" sz="2400" dirty="0">
                <a:solidFill>
                  <a:schemeClr val="bg1"/>
                </a:solidFill>
              </a:rPr>
              <a:t> and distribute those copies to  students </a:t>
            </a:r>
            <a:r>
              <a:rPr lang="en-CA" sz="2400" dirty="0">
                <a:solidFill>
                  <a:srgbClr val="92D050"/>
                </a:solidFill>
              </a:rPr>
              <a:t>as a complement to the main textbook </a:t>
            </a:r>
            <a:r>
              <a:rPr lang="en-CA" sz="2400" dirty="0">
                <a:solidFill>
                  <a:schemeClr val="bg1"/>
                </a:solidFill>
              </a:rPr>
              <a:t>the students used.</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49</a:t>
            </a:fld>
            <a:endParaRPr lang="en-US"/>
          </a:p>
        </p:txBody>
      </p:sp>
    </p:spTree>
    <p:extLst>
      <p:ext uri="{BB962C8B-B14F-4D97-AF65-F5344CB8AC3E}">
        <p14:creationId xmlns:p14="http://schemas.microsoft.com/office/powerpoint/2010/main" val="2303055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1613-7F8F-E246-A0C2-9BA83B1081F1}"/>
              </a:ext>
            </a:extLst>
          </p:cNvPr>
          <p:cNvSpPr>
            <a:spLocks noGrp="1"/>
          </p:cNvSpPr>
          <p:nvPr>
            <p:ph type="title"/>
          </p:nvPr>
        </p:nvSpPr>
        <p:spPr>
          <a:xfrm>
            <a:off x="457200" y="0"/>
            <a:ext cx="8229600" cy="1016000"/>
          </a:xfrm>
        </p:spPr>
        <p:txBody>
          <a:bodyPr/>
          <a:lstStyle/>
          <a:p>
            <a:pPr algn="ctr"/>
            <a:r>
              <a:rPr lang="en-US" dirty="0">
                <a:solidFill>
                  <a:schemeClr val="bg1"/>
                </a:solidFill>
              </a:rPr>
              <a:t>Any Questions</a:t>
            </a:r>
            <a:r>
              <a:rPr lang="en-US" dirty="0">
                <a:solidFill>
                  <a:srgbClr val="FFFF00"/>
                </a:solidFill>
              </a:rPr>
              <a:t>?</a:t>
            </a:r>
            <a:r>
              <a:rPr lang="en-US" dirty="0">
                <a:solidFill>
                  <a:srgbClr val="FF0000"/>
                </a:solidFill>
              </a:rPr>
              <a:t>…</a:t>
            </a:r>
          </a:p>
        </p:txBody>
      </p:sp>
      <p:pic>
        <p:nvPicPr>
          <p:cNvPr id="5" name="Picture 4" descr="Text&#10;&#10;Description automatically generated">
            <a:extLst>
              <a:ext uri="{FF2B5EF4-FFF2-40B4-BE49-F238E27FC236}">
                <a16:creationId xmlns:a16="http://schemas.microsoft.com/office/drawing/2014/main" id="{1470ADA3-67EA-F44C-BC96-90FBF04D65A4}"/>
              </a:ext>
            </a:extLst>
          </p:cNvPr>
          <p:cNvPicPr>
            <a:picLocks noChangeAspect="1"/>
          </p:cNvPicPr>
          <p:nvPr/>
        </p:nvPicPr>
        <p:blipFill>
          <a:blip r:embed="rId2"/>
          <a:stretch>
            <a:fillRect/>
          </a:stretch>
        </p:blipFill>
        <p:spPr>
          <a:xfrm>
            <a:off x="1858259" y="1146886"/>
            <a:ext cx="5427481" cy="4564227"/>
          </a:xfrm>
          <a:prstGeom prst="rect">
            <a:avLst/>
          </a:prstGeom>
        </p:spPr>
      </p:pic>
    </p:spTree>
    <p:extLst>
      <p:ext uri="{BB962C8B-B14F-4D97-AF65-F5344CB8AC3E}">
        <p14:creationId xmlns:p14="http://schemas.microsoft.com/office/powerpoint/2010/main" val="2447275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A673-49B2-FB40-812E-F891C136BEDF}"/>
              </a:ext>
            </a:extLst>
          </p:cNvPr>
          <p:cNvSpPr>
            <a:spLocks noGrp="1"/>
          </p:cNvSpPr>
          <p:nvPr>
            <p:ph type="title"/>
          </p:nvPr>
        </p:nvSpPr>
        <p:spPr>
          <a:xfrm>
            <a:off x="457200" y="115866"/>
            <a:ext cx="8229600" cy="724962"/>
          </a:xfrm>
        </p:spPr>
        <p:txBody>
          <a:bodyPr>
            <a:normAutofit fontScale="90000"/>
          </a:bodyPr>
          <a:lstStyle/>
          <a:p>
            <a:pPr algn="ctr"/>
            <a:r>
              <a:rPr lang="en-CA" dirty="0"/>
              <a:t>   </a:t>
            </a:r>
            <a:r>
              <a:rPr lang="en-CA" dirty="0">
                <a:solidFill>
                  <a:srgbClr val="FFFF00"/>
                </a:solidFill>
              </a:rPr>
              <a:t> </a:t>
            </a:r>
            <a:r>
              <a:rPr lang="en-CA" cap="small" dirty="0" err="1">
                <a:solidFill>
                  <a:srgbClr val="FFFF00"/>
                </a:solidFill>
              </a:rPr>
              <a:t>Abella</a:t>
            </a:r>
            <a:r>
              <a:rPr lang="en-CA" cap="small" dirty="0">
                <a:solidFill>
                  <a:srgbClr val="FFFF00"/>
                </a:solidFill>
              </a:rPr>
              <a:t> J</a:t>
            </a:r>
            <a:r>
              <a:rPr lang="en-CA" cap="small" dirty="0">
                <a:solidFill>
                  <a:srgbClr val="FF0000"/>
                </a:solidFill>
              </a:rPr>
              <a:t>.</a:t>
            </a:r>
            <a:r>
              <a:rPr lang="en-CA" dirty="0">
                <a:solidFill>
                  <a:srgbClr val="FFFF00"/>
                </a:solidFill>
              </a:rPr>
              <a:t> </a:t>
            </a:r>
            <a:endParaRPr lang="en-US" dirty="0">
              <a:solidFill>
                <a:srgbClr val="FFFF00"/>
              </a:solidFill>
            </a:endParaRPr>
          </a:p>
        </p:txBody>
      </p:sp>
      <p:sp>
        <p:nvSpPr>
          <p:cNvPr id="3" name="Content Placeholder 2">
            <a:extLst>
              <a:ext uri="{FF2B5EF4-FFF2-40B4-BE49-F238E27FC236}">
                <a16:creationId xmlns:a16="http://schemas.microsoft.com/office/drawing/2014/main" id="{CFBBC4ED-D62C-EF4B-BA96-8781F62CCFB3}"/>
              </a:ext>
            </a:extLst>
          </p:cNvPr>
          <p:cNvSpPr>
            <a:spLocks noGrp="1"/>
          </p:cNvSpPr>
          <p:nvPr>
            <p:ph sz="quarter" idx="10"/>
          </p:nvPr>
        </p:nvSpPr>
        <p:spPr>
          <a:xfrm>
            <a:off x="457200" y="840828"/>
            <a:ext cx="8550166" cy="5087006"/>
          </a:xfrm>
        </p:spPr>
        <p:txBody>
          <a:bodyPr>
            <a:noAutofit/>
          </a:bodyPr>
          <a:lstStyle/>
          <a:p>
            <a:pPr marL="0" indent="0">
              <a:lnSpc>
                <a:spcPct val="100000"/>
              </a:lnSpc>
              <a:buNone/>
            </a:pPr>
            <a:r>
              <a:rPr lang="en-US" sz="2700" i="1" dirty="0">
                <a:solidFill>
                  <a:schemeClr val="bg1"/>
                </a:solidFill>
              </a:rPr>
              <a:t>“</a:t>
            </a:r>
            <a:r>
              <a:rPr lang="en-CA" sz="2700" i="1" dirty="0">
                <a:solidFill>
                  <a:schemeClr val="bg1"/>
                </a:solidFill>
              </a:rPr>
              <a:t> </a:t>
            </a:r>
            <a:r>
              <a:rPr lang="en-CA" sz="2700" i="1" dirty="0">
                <a:solidFill>
                  <a:srgbClr val="FFFF00"/>
                </a:solidFill>
              </a:rPr>
              <a:t>The test for fair dealing </a:t>
            </a:r>
            <a:r>
              <a:rPr lang="en-CA" sz="2700" i="1" dirty="0">
                <a:solidFill>
                  <a:schemeClr val="bg1"/>
                </a:solidFill>
              </a:rPr>
              <a:t>was articulated in CCH as involving </a:t>
            </a:r>
            <a:r>
              <a:rPr lang="en-CA" sz="2700" i="1" dirty="0">
                <a:solidFill>
                  <a:srgbClr val="FFFF00"/>
                </a:solidFill>
              </a:rPr>
              <a:t>two steps</a:t>
            </a:r>
            <a:r>
              <a:rPr lang="en-CA" sz="2700" i="1" dirty="0">
                <a:solidFill>
                  <a:schemeClr val="bg1"/>
                </a:solidFill>
              </a:rPr>
              <a:t>.  The </a:t>
            </a:r>
            <a:r>
              <a:rPr lang="en-CA" sz="2700" i="1" dirty="0">
                <a:solidFill>
                  <a:srgbClr val="FF0000"/>
                </a:solidFill>
              </a:rPr>
              <a:t>first </a:t>
            </a:r>
            <a:r>
              <a:rPr lang="en-CA" sz="2700" i="1" dirty="0">
                <a:solidFill>
                  <a:schemeClr val="bg1"/>
                </a:solidFill>
              </a:rPr>
              <a:t>is to determine </a:t>
            </a:r>
            <a:r>
              <a:rPr lang="en-CA" sz="2700" i="1" dirty="0">
                <a:solidFill>
                  <a:srgbClr val="FFFF00"/>
                </a:solidFill>
              </a:rPr>
              <a:t>whether the dealing is for the allowable purpose of “research or private study” under s. 29 , “criticism or review” under s. 29.1 , or “news reporting” under s. 29.2 of the Act</a:t>
            </a:r>
            <a:r>
              <a:rPr lang="en-CA" sz="2700" i="1" dirty="0">
                <a:solidFill>
                  <a:schemeClr val="bg1"/>
                </a:solidFill>
              </a:rPr>
              <a:t>.  The </a:t>
            </a:r>
            <a:r>
              <a:rPr lang="en-CA" sz="2700" i="1" dirty="0">
                <a:solidFill>
                  <a:srgbClr val="FF0000"/>
                </a:solidFill>
              </a:rPr>
              <a:t>second </a:t>
            </a:r>
            <a:r>
              <a:rPr lang="en-CA" sz="2700" i="1" dirty="0">
                <a:solidFill>
                  <a:schemeClr val="bg1"/>
                </a:solidFill>
              </a:rPr>
              <a:t>step of CCH </a:t>
            </a:r>
            <a:r>
              <a:rPr lang="en-CA" sz="2700" i="1" dirty="0">
                <a:solidFill>
                  <a:srgbClr val="FFFF00"/>
                </a:solidFill>
              </a:rPr>
              <a:t>assesses whether the dealing is </a:t>
            </a:r>
            <a:r>
              <a:rPr lang="en-CA" sz="2700" i="1" dirty="0">
                <a:solidFill>
                  <a:srgbClr val="FF0000"/>
                </a:solidFill>
              </a:rPr>
              <a:t>“</a:t>
            </a:r>
            <a:r>
              <a:rPr lang="en-CA" sz="2700" i="1" dirty="0">
                <a:solidFill>
                  <a:srgbClr val="FFFF00"/>
                </a:solidFill>
              </a:rPr>
              <a:t>fair</a:t>
            </a:r>
            <a:r>
              <a:rPr lang="en-CA" sz="2700" i="1" dirty="0">
                <a:solidFill>
                  <a:srgbClr val="FF0000"/>
                </a:solidFill>
              </a:rPr>
              <a:t>”</a:t>
            </a:r>
            <a:r>
              <a:rPr lang="en-CA" sz="2700" i="1" dirty="0">
                <a:solidFill>
                  <a:schemeClr val="bg1"/>
                </a:solidFill>
              </a:rPr>
              <a:t>.</a:t>
            </a:r>
            <a:r>
              <a:rPr lang="en-CA" sz="2700" i="1" dirty="0">
                <a:solidFill>
                  <a:srgbClr val="FFFF00"/>
                </a:solidFill>
              </a:rPr>
              <a:t> </a:t>
            </a:r>
            <a:r>
              <a:rPr lang="en-CA" sz="2700" i="1" dirty="0">
                <a:solidFill>
                  <a:schemeClr val="bg1"/>
                </a:solidFill>
              </a:rPr>
              <a:t>The onus is on the person invoking “fair dealing” to satisfy all aspects of the test.  To assist in determining whether the dealing is “fair”, this Court set out </a:t>
            </a:r>
            <a:r>
              <a:rPr lang="en-CA" sz="2700" i="1" dirty="0">
                <a:solidFill>
                  <a:srgbClr val="FF0000"/>
                </a:solidFill>
              </a:rPr>
              <a:t>a number of fairness factors</a:t>
            </a:r>
            <a:r>
              <a:rPr lang="en-CA" sz="2700" i="1" dirty="0">
                <a:solidFill>
                  <a:schemeClr val="bg1"/>
                </a:solidFill>
              </a:rPr>
              <a:t>: the </a:t>
            </a:r>
            <a:r>
              <a:rPr lang="en-CA" sz="2700" i="1" dirty="0">
                <a:solidFill>
                  <a:srgbClr val="FFFF00"/>
                </a:solidFill>
              </a:rPr>
              <a:t>purpose, character, and amount of the dealing</a:t>
            </a:r>
            <a:r>
              <a:rPr lang="en-CA" sz="2700" i="1" dirty="0">
                <a:solidFill>
                  <a:schemeClr val="bg1"/>
                </a:solidFill>
              </a:rPr>
              <a:t>; the existence of any </a:t>
            </a:r>
            <a:r>
              <a:rPr lang="en-CA" sz="2700" i="1" dirty="0">
                <a:solidFill>
                  <a:srgbClr val="FFFF00"/>
                </a:solidFill>
              </a:rPr>
              <a:t>alternatives to the dealing</a:t>
            </a:r>
            <a:r>
              <a:rPr lang="en-CA" sz="2700" i="1" dirty="0">
                <a:solidFill>
                  <a:schemeClr val="bg1"/>
                </a:solidFill>
              </a:rPr>
              <a:t>; the </a:t>
            </a:r>
            <a:r>
              <a:rPr lang="en-CA" sz="2700" i="1" dirty="0">
                <a:solidFill>
                  <a:srgbClr val="FFFF00"/>
                </a:solidFill>
              </a:rPr>
              <a:t>nature of the work</a:t>
            </a:r>
            <a:r>
              <a:rPr lang="en-CA" sz="2700" i="1" dirty="0">
                <a:solidFill>
                  <a:schemeClr val="bg1"/>
                </a:solidFill>
              </a:rPr>
              <a:t>; and the </a:t>
            </a:r>
            <a:r>
              <a:rPr lang="en-CA" sz="2700" i="1" dirty="0">
                <a:solidFill>
                  <a:srgbClr val="FFFF00"/>
                </a:solidFill>
              </a:rPr>
              <a:t>effect of the dealing on the work</a:t>
            </a:r>
            <a:r>
              <a:rPr lang="en-CA" sz="2700" i="1" dirty="0">
                <a:solidFill>
                  <a:schemeClr val="bg1"/>
                </a:solidFill>
              </a:rPr>
              <a:t>.”</a:t>
            </a:r>
            <a:endParaRPr lang="en-US" sz="2700" i="1" dirty="0">
              <a:solidFill>
                <a:schemeClr val="bg1"/>
              </a:solidFill>
            </a:endParaRPr>
          </a:p>
        </p:txBody>
      </p:sp>
    </p:spTree>
    <p:extLst>
      <p:ext uri="{BB962C8B-B14F-4D97-AF65-F5344CB8AC3E}">
        <p14:creationId xmlns:p14="http://schemas.microsoft.com/office/powerpoint/2010/main" val="1002535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CF42AC-3955-0849-AB93-F02AA376747A}"/>
              </a:ext>
            </a:extLst>
          </p:cNvPr>
          <p:cNvSpPr>
            <a:spLocks noGrp="1"/>
          </p:cNvSpPr>
          <p:nvPr>
            <p:ph sz="quarter" idx="10"/>
          </p:nvPr>
        </p:nvSpPr>
        <p:spPr>
          <a:xfrm>
            <a:off x="457200" y="2256312"/>
            <a:ext cx="8229600" cy="3469822"/>
          </a:xfrm>
        </p:spPr>
        <p:txBody>
          <a:bodyPr>
            <a:normAutofit/>
          </a:bodyPr>
          <a:lstStyle/>
          <a:p>
            <a:pPr marL="0" indent="0" algn="ctr">
              <a:buNone/>
            </a:pPr>
            <a:r>
              <a:rPr lang="en-US" sz="9600" dirty="0">
                <a:solidFill>
                  <a:schemeClr val="bg1"/>
                </a:solidFill>
                <a:latin typeface="Comic Sans MS" panose="030F0902030302020204" pitchFamily="66" charset="0"/>
              </a:rPr>
              <a:t>PAR</a:t>
            </a:r>
            <a:r>
              <a:rPr lang="en-US" sz="9600" dirty="0">
                <a:solidFill>
                  <a:srgbClr val="FFFF00"/>
                </a:solidFill>
                <a:latin typeface="Comic Sans MS" panose="030F0902030302020204" pitchFamily="66" charset="0"/>
              </a:rPr>
              <a:t>O</a:t>
            </a:r>
            <a:r>
              <a:rPr lang="en-US" sz="9600" dirty="0">
                <a:solidFill>
                  <a:schemeClr val="bg1"/>
                </a:solidFill>
                <a:latin typeface="Comic Sans MS" panose="030F0902030302020204" pitchFamily="66" charset="0"/>
              </a:rPr>
              <a:t>DY</a:t>
            </a:r>
          </a:p>
        </p:txBody>
      </p:sp>
    </p:spTree>
    <p:extLst>
      <p:ext uri="{BB962C8B-B14F-4D97-AF65-F5344CB8AC3E}">
        <p14:creationId xmlns:p14="http://schemas.microsoft.com/office/powerpoint/2010/main" val="3900909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2134"/>
            <a:ext cx="8229600" cy="675388"/>
          </a:xfrm>
        </p:spPr>
        <p:txBody>
          <a:bodyPr>
            <a:normAutofit fontScale="90000"/>
          </a:bodyPr>
          <a:lstStyle/>
          <a:p>
            <a:r>
              <a:rPr lang="en-US" b="1" dirty="0">
                <a:solidFill>
                  <a:srgbClr val="FFFF00"/>
                </a:solidFill>
              </a:rPr>
              <a:t>Users</a:t>
            </a:r>
            <a:r>
              <a:rPr lang="en-US" b="1" dirty="0">
                <a:solidFill>
                  <a:srgbClr val="FF0000"/>
                </a:solidFill>
              </a:rPr>
              <a:t>’</a:t>
            </a:r>
            <a:r>
              <a:rPr lang="en-US" b="1" dirty="0">
                <a:solidFill>
                  <a:srgbClr val="FFFF00"/>
                </a:solidFill>
              </a:rPr>
              <a:t> rights</a:t>
            </a:r>
          </a:p>
        </p:txBody>
      </p:sp>
      <p:sp>
        <p:nvSpPr>
          <p:cNvPr id="2" name="Content Placeholder 1"/>
          <p:cNvSpPr>
            <a:spLocks noGrp="1"/>
          </p:cNvSpPr>
          <p:nvPr>
            <p:ph idx="1"/>
          </p:nvPr>
        </p:nvSpPr>
        <p:spPr>
          <a:xfrm>
            <a:off x="457200" y="985652"/>
            <a:ext cx="8544296" cy="4940135"/>
          </a:xfrm>
        </p:spPr>
        <p:txBody>
          <a:bodyPr>
            <a:normAutofit/>
          </a:bodyPr>
          <a:lstStyle/>
          <a:p>
            <a:pPr marL="0" indent="0">
              <a:lnSpc>
                <a:spcPct val="100000"/>
              </a:lnSpc>
              <a:buNone/>
            </a:pPr>
            <a:r>
              <a:rPr lang="en-CA" sz="2800" i="1" dirty="0">
                <a:solidFill>
                  <a:srgbClr val="00B0F0"/>
                </a:solidFill>
              </a:rPr>
              <a:t>United Airlines, Inc. v. </a:t>
            </a:r>
            <a:r>
              <a:rPr lang="en-CA" sz="2800" i="1" dirty="0" err="1">
                <a:solidFill>
                  <a:srgbClr val="00B0F0"/>
                </a:solidFill>
              </a:rPr>
              <a:t>Cooperstock</a:t>
            </a:r>
            <a:r>
              <a:rPr lang="en-CA" sz="2800" i="1" dirty="0">
                <a:solidFill>
                  <a:schemeClr val="bg1"/>
                </a:solidFill>
              </a:rPr>
              <a:t>, </a:t>
            </a:r>
            <a:r>
              <a:rPr lang="en-CA" sz="2800" dirty="0">
                <a:solidFill>
                  <a:schemeClr val="bg1"/>
                </a:solidFill>
              </a:rPr>
              <a:t>2017 FC 616</a:t>
            </a:r>
          </a:p>
          <a:p>
            <a:pPr>
              <a:lnSpc>
                <a:spcPct val="100000"/>
              </a:lnSpc>
            </a:pPr>
            <a:r>
              <a:rPr lang="en-CA" sz="2800" dirty="0">
                <a:solidFill>
                  <a:srgbClr val="FFFF00"/>
                </a:solidFill>
              </a:rPr>
              <a:t>First case to define the fair dealing category of parody</a:t>
            </a:r>
            <a:r>
              <a:rPr lang="en-CA" sz="2800" dirty="0">
                <a:solidFill>
                  <a:schemeClr val="bg1"/>
                </a:solidFill>
              </a:rPr>
              <a:t>:</a:t>
            </a:r>
          </a:p>
          <a:p>
            <a:pPr lvl="1">
              <a:lnSpc>
                <a:spcPct val="100000"/>
              </a:lnSpc>
              <a:buFont typeface="Courier New" panose="02070309020205020404" pitchFamily="49" charset="0"/>
              <a:buChar char="o"/>
            </a:pPr>
            <a:r>
              <a:rPr lang="en-CA" sz="2800" dirty="0">
                <a:solidFill>
                  <a:schemeClr val="bg1"/>
                </a:solidFill>
              </a:rPr>
              <a:t>Two basic elements to parody: the </a:t>
            </a:r>
            <a:r>
              <a:rPr lang="en-CA" sz="2800" dirty="0">
                <a:solidFill>
                  <a:srgbClr val="FFFF00"/>
                </a:solidFill>
              </a:rPr>
              <a:t>evocation of an existing work </a:t>
            </a:r>
            <a:r>
              <a:rPr lang="en-CA" sz="2800" dirty="0">
                <a:solidFill>
                  <a:schemeClr val="bg1"/>
                </a:solidFill>
              </a:rPr>
              <a:t>while exhibiting noticeable differences and </a:t>
            </a:r>
            <a:r>
              <a:rPr lang="en-CA" sz="2800" dirty="0">
                <a:solidFill>
                  <a:srgbClr val="FFFF00"/>
                </a:solidFill>
              </a:rPr>
              <a:t>the expression of mockery or hu</a:t>
            </a:r>
            <a:r>
              <a:rPr lang="en-CA" sz="2800" dirty="0">
                <a:solidFill>
                  <a:schemeClr val="bg1"/>
                </a:solidFill>
              </a:rPr>
              <a:t>mour</a:t>
            </a:r>
            <a:r>
              <a:rPr lang="en-US" sz="2800" dirty="0">
                <a:solidFill>
                  <a:schemeClr val="bg1"/>
                </a:solidFill>
              </a:rPr>
              <a:t> </a:t>
            </a:r>
          </a:p>
          <a:p>
            <a:pPr lvl="1">
              <a:lnSpc>
                <a:spcPct val="100000"/>
              </a:lnSpc>
              <a:buFont typeface="Courier New" panose="02070309020205020404" pitchFamily="49" charset="0"/>
              <a:buChar char="o"/>
            </a:pPr>
            <a:r>
              <a:rPr lang="en-US" sz="2800" dirty="0">
                <a:solidFill>
                  <a:srgbClr val="FFFF00"/>
                </a:solidFill>
              </a:rPr>
              <a:t>Not required to identify source of work </a:t>
            </a:r>
            <a:r>
              <a:rPr lang="en-US" sz="2800" dirty="0">
                <a:solidFill>
                  <a:schemeClr val="bg1"/>
                </a:solidFill>
              </a:rPr>
              <a:t>being parodied</a:t>
            </a:r>
          </a:p>
          <a:p>
            <a:pPr lvl="1">
              <a:lnSpc>
                <a:spcPct val="100000"/>
              </a:lnSpc>
              <a:buFont typeface="Courier New" panose="02070309020205020404" pitchFamily="49" charset="0"/>
              <a:buChar char="o"/>
            </a:pPr>
            <a:r>
              <a:rPr lang="en-CA" sz="2800" dirty="0">
                <a:solidFill>
                  <a:srgbClr val="FFFF00"/>
                </a:solidFill>
              </a:rPr>
              <a:t>Parody does not require that the expression of mockery or humour</a:t>
            </a:r>
            <a:r>
              <a:rPr lang="en-CA" sz="2800" dirty="0">
                <a:solidFill>
                  <a:schemeClr val="bg1"/>
                </a:solidFill>
              </a:rPr>
              <a:t> to be directed </a:t>
            </a:r>
            <a:r>
              <a:rPr lang="en-CA" sz="2800" dirty="0">
                <a:solidFill>
                  <a:srgbClr val="FFFF00"/>
                </a:solidFill>
              </a:rPr>
              <a:t>at the exact thing being parodied</a:t>
            </a:r>
            <a:r>
              <a:rPr lang="en-US" sz="2800" dirty="0">
                <a:solidFill>
                  <a:srgbClr val="FFFF00"/>
                </a:solidFill>
              </a:rPr>
              <a:t> </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52</a:t>
            </a:fld>
            <a:endParaRPr lang="en-US"/>
          </a:p>
        </p:txBody>
      </p:sp>
    </p:spTree>
    <p:extLst>
      <p:ext uri="{BB962C8B-B14F-4D97-AF65-F5344CB8AC3E}">
        <p14:creationId xmlns:p14="http://schemas.microsoft.com/office/powerpoint/2010/main" val="530451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0620D-E61B-C64D-9C5E-2B6B23A3C572}"/>
              </a:ext>
            </a:extLst>
          </p:cNvPr>
          <p:cNvSpPr>
            <a:spLocks noGrp="1"/>
          </p:cNvSpPr>
          <p:nvPr>
            <p:ph type="title"/>
          </p:nvPr>
        </p:nvSpPr>
        <p:spPr>
          <a:xfrm>
            <a:off x="457200" y="124713"/>
            <a:ext cx="8229600" cy="1739713"/>
          </a:xfrm>
        </p:spPr>
        <p:txBody>
          <a:bodyPr>
            <a:normAutofit fontScale="90000"/>
          </a:bodyPr>
          <a:lstStyle/>
          <a:p>
            <a:br>
              <a:rPr lang="en-CA" dirty="0">
                <a:solidFill>
                  <a:schemeClr val="bg1"/>
                </a:solidFill>
              </a:rPr>
            </a:br>
            <a:r>
              <a:rPr lang="en-CA" sz="3600" dirty="0">
                <a:solidFill>
                  <a:schemeClr val="bg1"/>
                </a:solidFill>
              </a:rPr>
              <a:t>RE</a:t>
            </a:r>
            <a:r>
              <a:rPr lang="en-CA" sz="3600" dirty="0">
                <a:solidFill>
                  <a:srgbClr val="FF0000"/>
                </a:solidFill>
              </a:rPr>
              <a:t>:</a:t>
            </a:r>
            <a:r>
              <a:rPr lang="en-CA" sz="3600" dirty="0">
                <a:solidFill>
                  <a:srgbClr val="FFFF00"/>
                </a:solidFill>
              </a:rPr>
              <a:t> Parody does not require that the expression of mockery or humour to be directed at the exact thing being parodied </a:t>
            </a:r>
            <a:r>
              <a:rPr lang="en-CA" sz="3600" dirty="0">
                <a:solidFill>
                  <a:srgbClr val="FF0000"/>
                </a:solidFill>
              </a:rPr>
              <a:t>- </a:t>
            </a:r>
            <a:r>
              <a:rPr lang="en-CA" sz="3600" dirty="0">
                <a:solidFill>
                  <a:schemeClr val="bg1"/>
                </a:solidFill>
              </a:rPr>
              <a:t>CONSIDER</a:t>
            </a:r>
            <a:r>
              <a:rPr lang="en-CA" sz="3600" dirty="0">
                <a:solidFill>
                  <a:srgbClr val="FFFF00"/>
                </a:solidFill>
              </a:rPr>
              <a:t>…</a:t>
            </a:r>
            <a:r>
              <a:rPr lang="en-US" sz="3600" dirty="0">
                <a:solidFill>
                  <a:srgbClr val="FFFF00"/>
                </a:solidFill>
              </a:rPr>
              <a:t> </a:t>
            </a:r>
            <a:br>
              <a:rPr lang="en-US" dirty="0">
                <a:solidFill>
                  <a:srgbClr val="FFFF00"/>
                </a:solidFill>
              </a:rPr>
            </a:br>
            <a:endParaRPr lang="en-US" dirty="0"/>
          </a:p>
        </p:txBody>
      </p:sp>
      <p:pic>
        <p:nvPicPr>
          <p:cNvPr id="4" name="Picture 3" descr="A screenshot of a cell phone&#10;&#10;Description automatically generated">
            <a:extLst>
              <a:ext uri="{FF2B5EF4-FFF2-40B4-BE49-F238E27FC236}">
                <a16:creationId xmlns:a16="http://schemas.microsoft.com/office/drawing/2014/main" id="{0212774E-0265-4B42-953B-C7771B60B0A7}"/>
              </a:ext>
            </a:extLst>
          </p:cNvPr>
          <p:cNvPicPr>
            <a:picLocks noChangeAspect="1"/>
          </p:cNvPicPr>
          <p:nvPr/>
        </p:nvPicPr>
        <p:blipFill>
          <a:blip r:embed="rId2"/>
          <a:stretch>
            <a:fillRect/>
          </a:stretch>
        </p:blipFill>
        <p:spPr>
          <a:xfrm>
            <a:off x="2554204" y="1975637"/>
            <a:ext cx="4035592" cy="3794969"/>
          </a:xfrm>
          <a:prstGeom prst="rect">
            <a:avLst/>
          </a:prstGeom>
        </p:spPr>
      </p:pic>
    </p:spTree>
    <p:extLst>
      <p:ext uri="{BB962C8B-B14F-4D97-AF65-F5344CB8AC3E}">
        <p14:creationId xmlns:p14="http://schemas.microsoft.com/office/powerpoint/2010/main" val="12774065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257E-63A9-1A44-AFF9-CF5B4347A354}"/>
              </a:ext>
            </a:extLst>
          </p:cNvPr>
          <p:cNvSpPr>
            <a:spLocks noGrp="1"/>
          </p:cNvSpPr>
          <p:nvPr>
            <p:ph type="title"/>
          </p:nvPr>
        </p:nvSpPr>
        <p:spPr>
          <a:xfrm>
            <a:off x="457200" y="123568"/>
            <a:ext cx="8229600" cy="1655805"/>
          </a:xfrm>
        </p:spPr>
        <p:txBody>
          <a:bodyPr>
            <a:normAutofit fontScale="90000"/>
          </a:bodyPr>
          <a:lstStyle/>
          <a:p>
            <a:br>
              <a:rPr lang="en-US" dirty="0">
                <a:solidFill>
                  <a:srgbClr val="FF0000"/>
                </a:solidFill>
              </a:rPr>
            </a:br>
            <a:r>
              <a:rPr lang="en-US" dirty="0">
                <a:solidFill>
                  <a:srgbClr val="FF0000"/>
                </a:solidFill>
              </a:rPr>
              <a:t>Site considered to be a parody</a:t>
            </a:r>
            <a:r>
              <a:rPr lang="en-US" dirty="0">
                <a:solidFill>
                  <a:srgbClr val="FFFF00"/>
                </a:solidFill>
              </a:rPr>
              <a:t>, </a:t>
            </a:r>
            <a:r>
              <a:rPr lang="en-US" dirty="0">
                <a:solidFill>
                  <a:srgbClr val="FF0000"/>
                </a:solidFill>
              </a:rPr>
              <a:t>but not to be fair</a:t>
            </a:r>
            <a:r>
              <a:rPr lang="en-US" dirty="0">
                <a:solidFill>
                  <a:srgbClr val="FFFF00"/>
                </a:solidFill>
              </a:rPr>
              <a:t> (</a:t>
            </a:r>
            <a:r>
              <a:rPr lang="en-US" dirty="0">
                <a:solidFill>
                  <a:schemeClr val="bg1"/>
                </a:solidFill>
              </a:rPr>
              <a:t>fair dealing not made out</a:t>
            </a:r>
            <a:r>
              <a:rPr lang="en-US" dirty="0">
                <a:solidFill>
                  <a:srgbClr val="FFFF00"/>
                </a:solidFill>
              </a:rPr>
              <a:t>)</a:t>
            </a:r>
            <a:r>
              <a:rPr lang="en-CA" dirty="0">
                <a:solidFill>
                  <a:schemeClr val="bg1"/>
                </a:solidFill>
              </a:rPr>
              <a:t> </a:t>
            </a:r>
            <a:br>
              <a:rPr lang="en-US" dirty="0">
                <a:solidFill>
                  <a:schemeClr val="bg1"/>
                </a:solidFill>
              </a:rPr>
            </a:br>
            <a:endParaRPr lang="en-US" dirty="0"/>
          </a:p>
        </p:txBody>
      </p:sp>
      <p:pic>
        <p:nvPicPr>
          <p:cNvPr id="4" name="Content Placeholder 3" descr="A screenshot of a social media post&#10;&#10;Description automatically generated">
            <a:extLst>
              <a:ext uri="{FF2B5EF4-FFF2-40B4-BE49-F238E27FC236}">
                <a16:creationId xmlns:a16="http://schemas.microsoft.com/office/drawing/2014/main" id="{3CF36EA9-EC6D-2642-A78F-16D0CC5A1BC3}"/>
              </a:ext>
            </a:extLst>
          </p:cNvPr>
          <p:cNvPicPr>
            <a:picLocks noGrp="1" noChangeAspect="1"/>
          </p:cNvPicPr>
          <p:nvPr>
            <p:ph sz="quarter" idx="10"/>
          </p:nvPr>
        </p:nvPicPr>
        <p:blipFill>
          <a:blip r:embed="rId2"/>
          <a:stretch>
            <a:fillRect/>
          </a:stretch>
        </p:blipFill>
        <p:spPr>
          <a:xfrm>
            <a:off x="2498674" y="1779588"/>
            <a:ext cx="4146651" cy="4089400"/>
          </a:xfrm>
          <a:prstGeom prst="rect">
            <a:avLst/>
          </a:prstGeom>
        </p:spPr>
      </p:pic>
    </p:spTree>
    <p:extLst>
      <p:ext uri="{BB962C8B-B14F-4D97-AF65-F5344CB8AC3E}">
        <p14:creationId xmlns:p14="http://schemas.microsoft.com/office/powerpoint/2010/main" val="31326274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6104-670C-D74C-BD1C-AA86C4ED79F1}"/>
              </a:ext>
            </a:extLst>
          </p:cNvPr>
          <p:cNvSpPr>
            <a:spLocks noGrp="1"/>
          </p:cNvSpPr>
          <p:nvPr>
            <p:ph type="title"/>
          </p:nvPr>
        </p:nvSpPr>
        <p:spPr>
          <a:xfrm>
            <a:off x="457200" y="115866"/>
            <a:ext cx="8229600" cy="798534"/>
          </a:xfrm>
        </p:spPr>
        <p:txBody>
          <a:bodyPr/>
          <a:lstStyle/>
          <a:p>
            <a:r>
              <a:rPr lang="en-US" b="1" dirty="0">
                <a:solidFill>
                  <a:srgbClr val="FFFF00"/>
                </a:solidFill>
              </a:rPr>
              <a:t>Pause</a:t>
            </a:r>
            <a:r>
              <a:rPr lang="en-US" b="1" dirty="0">
                <a:solidFill>
                  <a:srgbClr val="FF0000"/>
                </a:solidFill>
              </a:rPr>
              <a:t>:</a:t>
            </a:r>
            <a:r>
              <a:rPr lang="en-US" b="1" dirty="0">
                <a:solidFill>
                  <a:srgbClr val="FFFF00"/>
                </a:solidFill>
              </a:rPr>
              <a:t> </a:t>
            </a:r>
            <a:r>
              <a:rPr lang="en-US" b="1" dirty="0">
                <a:solidFill>
                  <a:schemeClr val="bg1"/>
                </a:solidFill>
              </a:rPr>
              <a:t>Think about that</a:t>
            </a:r>
            <a:r>
              <a:rPr lang="en-US" b="1" dirty="0">
                <a:solidFill>
                  <a:srgbClr val="FF0000"/>
                </a:solidFill>
              </a:rPr>
              <a:t>….</a:t>
            </a:r>
          </a:p>
        </p:txBody>
      </p:sp>
      <p:sp>
        <p:nvSpPr>
          <p:cNvPr id="3" name="Content Placeholder 2">
            <a:extLst>
              <a:ext uri="{FF2B5EF4-FFF2-40B4-BE49-F238E27FC236}">
                <a16:creationId xmlns:a16="http://schemas.microsoft.com/office/drawing/2014/main" id="{E0B57976-5F17-1B4A-8679-8CD1F2D8B03F}"/>
              </a:ext>
            </a:extLst>
          </p:cNvPr>
          <p:cNvSpPr>
            <a:spLocks noGrp="1"/>
          </p:cNvSpPr>
          <p:nvPr>
            <p:ph sz="quarter" idx="10"/>
          </p:nvPr>
        </p:nvSpPr>
        <p:spPr>
          <a:xfrm>
            <a:off x="457199" y="914400"/>
            <a:ext cx="8575589" cy="4942703"/>
          </a:xfrm>
        </p:spPr>
        <p:txBody>
          <a:bodyPr>
            <a:normAutofit/>
          </a:bodyPr>
          <a:lstStyle/>
          <a:p>
            <a:pPr>
              <a:lnSpc>
                <a:spcPct val="100000"/>
              </a:lnSpc>
            </a:pPr>
            <a:r>
              <a:rPr lang="en-US" sz="2800" dirty="0">
                <a:solidFill>
                  <a:srgbClr val="FFFF00"/>
                </a:solidFill>
              </a:rPr>
              <a:t>Parody must be fair</a:t>
            </a:r>
            <a:r>
              <a:rPr lang="en-US" sz="2800" dirty="0">
                <a:solidFill>
                  <a:srgbClr val="FF0000"/>
                </a:solidFill>
              </a:rPr>
              <a:t>?</a:t>
            </a:r>
          </a:p>
          <a:p>
            <a:pPr>
              <a:lnSpc>
                <a:spcPct val="100000"/>
              </a:lnSpc>
            </a:pPr>
            <a:r>
              <a:rPr lang="en-US" sz="2800" dirty="0">
                <a:solidFill>
                  <a:srgbClr val="FF0000"/>
                </a:solidFill>
              </a:rPr>
              <a:t>Conflating</a:t>
            </a:r>
            <a:r>
              <a:rPr lang="en-US" sz="2800" dirty="0">
                <a:solidFill>
                  <a:schemeClr val="bg1"/>
                </a:solidFill>
              </a:rPr>
              <a:t> the fair in “</a:t>
            </a:r>
            <a:r>
              <a:rPr lang="en-US" sz="2800" dirty="0">
                <a:solidFill>
                  <a:srgbClr val="FFFF00"/>
                </a:solidFill>
              </a:rPr>
              <a:t>fair use</a:t>
            </a:r>
            <a:r>
              <a:rPr lang="en-US" sz="2800" dirty="0">
                <a:solidFill>
                  <a:schemeClr val="bg1"/>
                </a:solidFill>
              </a:rPr>
              <a:t>” with the </a:t>
            </a:r>
            <a:r>
              <a:rPr lang="en-US" sz="2800" dirty="0">
                <a:solidFill>
                  <a:srgbClr val="FFFF00"/>
                </a:solidFill>
              </a:rPr>
              <a:t>category?</a:t>
            </a:r>
          </a:p>
          <a:p>
            <a:pPr>
              <a:lnSpc>
                <a:spcPct val="100000"/>
              </a:lnSpc>
            </a:pPr>
            <a:r>
              <a:rPr lang="en-US" sz="2800" dirty="0">
                <a:solidFill>
                  <a:schemeClr val="bg1"/>
                </a:solidFill>
              </a:rPr>
              <a:t>Does “Fair Education” make sense or “Fair Research”</a:t>
            </a:r>
            <a:r>
              <a:rPr lang="en-US" sz="2800" dirty="0">
                <a:solidFill>
                  <a:srgbClr val="FF0000"/>
                </a:solidFill>
              </a:rPr>
              <a:t>?</a:t>
            </a:r>
          </a:p>
          <a:p>
            <a:pPr>
              <a:lnSpc>
                <a:spcPct val="100000"/>
              </a:lnSpc>
            </a:pPr>
            <a:r>
              <a:rPr lang="en-US" sz="2800" dirty="0">
                <a:solidFill>
                  <a:schemeClr val="bg1"/>
                </a:solidFill>
              </a:rPr>
              <a:t>Thought Categories must be given a large and liberal interpretation per  </a:t>
            </a:r>
            <a:r>
              <a:rPr lang="en-US" sz="2800" i="1" dirty="0">
                <a:solidFill>
                  <a:srgbClr val="00B0F0"/>
                </a:solidFill>
              </a:rPr>
              <a:t>CCH v. LSUC </a:t>
            </a:r>
          </a:p>
          <a:p>
            <a:pPr>
              <a:lnSpc>
                <a:spcPct val="100000"/>
              </a:lnSpc>
            </a:pPr>
            <a:r>
              <a:rPr lang="en-US" sz="2800" dirty="0">
                <a:solidFill>
                  <a:srgbClr val="FF0000"/>
                </a:solidFill>
              </a:rPr>
              <a:t>Look to </a:t>
            </a:r>
            <a:r>
              <a:rPr lang="en-US" sz="2800" dirty="0">
                <a:solidFill>
                  <a:schemeClr val="bg1"/>
                </a:solidFill>
              </a:rPr>
              <a:t>“</a:t>
            </a:r>
            <a:r>
              <a:rPr lang="en-US" sz="2800" dirty="0">
                <a:solidFill>
                  <a:srgbClr val="FF0000"/>
                </a:solidFill>
              </a:rPr>
              <a:t>fair</a:t>
            </a:r>
            <a:r>
              <a:rPr lang="en-US" sz="2800" dirty="0">
                <a:solidFill>
                  <a:schemeClr val="bg1"/>
                </a:solidFill>
              </a:rPr>
              <a:t>”</a:t>
            </a:r>
            <a:r>
              <a:rPr lang="en-US" sz="2800" dirty="0">
                <a:solidFill>
                  <a:srgbClr val="FF0000"/>
                </a:solidFill>
              </a:rPr>
              <a:t> in fair comment </a:t>
            </a:r>
            <a:r>
              <a:rPr lang="en-US" sz="2800" dirty="0">
                <a:solidFill>
                  <a:schemeClr val="bg1"/>
                </a:solidFill>
              </a:rPr>
              <a:t>defamation defense </a:t>
            </a:r>
            <a:r>
              <a:rPr lang="en-US" sz="2800" dirty="0">
                <a:solidFill>
                  <a:srgbClr val="FF0000"/>
                </a:solidFill>
                <a:sym typeface="Wingdings" pitchFamily="2" charset="2"/>
              </a:rPr>
              <a:t></a:t>
            </a:r>
            <a:r>
              <a:rPr lang="en-US" sz="2800" dirty="0">
                <a:solidFill>
                  <a:schemeClr val="bg1"/>
                </a:solidFill>
                <a:sym typeface="Wingdings" pitchFamily="2" charset="2"/>
              </a:rPr>
              <a:t> </a:t>
            </a:r>
            <a:r>
              <a:rPr lang="en-US" sz="2800" dirty="0">
                <a:solidFill>
                  <a:srgbClr val="FFFF00"/>
                </a:solidFill>
                <a:sym typeface="Wingdings" pitchFamily="2" charset="2"/>
              </a:rPr>
              <a:t>can’t be with malice, but otherwise fair</a:t>
            </a:r>
          </a:p>
          <a:p>
            <a:pPr>
              <a:lnSpc>
                <a:spcPct val="100000"/>
              </a:lnSpc>
            </a:pPr>
            <a:r>
              <a:rPr lang="en-US" sz="2800" dirty="0">
                <a:solidFill>
                  <a:srgbClr val="FFFF00"/>
                </a:solidFill>
                <a:sym typeface="Wingdings" pitchFamily="2" charset="2"/>
              </a:rPr>
              <a:t>Should the </a:t>
            </a:r>
            <a:r>
              <a:rPr lang="en-US" sz="2800" dirty="0">
                <a:solidFill>
                  <a:srgbClr val="FF0000"/>
                </a:solidFill>
                <a:sym typeface="Wingdings" pitchFamily="2" charset="2"/>
              </a:rPr>
              <a:t>motive matter </a:t>
            </a:r>
            <a:r>
              <a:rPr lang="en-US" sz="2800" dirty="0">
                <a:solidFill>
                  <a:srgbClr val="FFFF00"/>
                </a:solidFill>
                <a:sym typeface="Wingdings" pitchFamily="2" charset="2"/>
              </a:rPr>
              <a:t>to parody</a:t>
            </a:r>
            <a:r>
              <a:rPr lang="en-US" sz="2800" dirty="0">
                <a:solidFill>
                  <a:srgbClr val="FF0000"/>
                </a:solidFill>
                <a:sym typeface="Wingdings" pitchFamily="2" charset="2"/>
              </a:rPr>
              <a:t>?????</a:t>
            </a:r>
          </a:p>
          <a:p>
            <a:pPr>
              <a:lnSpc>
                <a:spcPct val="100000"/>
              </a:lnSpc>
            </a:pPr>
            <a:r>
              <a:rPr lang="en-US" sz="2800" dirty="0">
                <a:solidFill>
                  <a:srgbClr val="FFFF00"/>
                </a:solidFill>
                <a:sym typeface="Wingdings" pitchFamily="2" charset="2"/>
              </a:rPr>
              <a:t>Research with malice compared to the same research done the same way but without malice</a:t>
            </a:r>
            <a:r>
              <a:rPr lang="en-US" sz="2800" dirty="0">
                <a:solidFill>
                  <a:srgbClr val="FF0000"/>
                </a:solidFill>
                <a:sym typeface="Wingdings" pitchFamily="2" charset="2"/>
              </a:rPr>
              <a:t>?????</a:t>
            </a:r>
            <a:endParaRPr lang="en-US" sz="2800" dirty="0">
              <a:solidFill>
                <a:srgbClr val="FF0000"/>
              </a:solidFill>
            </a:endParaRPr>
          </a:p>
          <a:p>
            <a:endParaRPr lang="en-US" dirty="0"/>
          </a:p>
        </p:txBody>
      </p:sp>
    </p:spTree>
    <p:extLst>
      <p:ext uri="{BB962C8B-B14F-4D97-AF65-F5344CB8AC3E}">
        <p14:creationId xmlns:p14="http://schemas.microsoft.com/office/powerpoint/2010/main" val="468582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rgbClr val="FFFF00"/>
                </a:solidFill>
              </a:rPr>
              <a:t>Users</a:t>
            </a:r>
            <a:r>
              <a:rPr lang="en-US" b="1" dirty="0">
                <a:solidFill>
                  <a:srgbClr val="FF0000"/>
                </a:solidFill>
              </a:rPr>
              <a:t>’</a:t>
            </a:r>
            <a:r>
              <a:rPr lang="en-US" b="1" dirty="0">
                <a:solidFill>
                  <a:srgbClr val="FFFF00"/>
                </a:solidFill>
              </a:rPr>
              <a:t> rights</a:t>
            </a:r>
            <a:r>
              <a:rPr lang="en-US" b="1" dirty="0">
                <a:solidFill>
                  <a:srgbClr val="FF0000"/>
                </a:solidFill>
              </a:rPr>
              <a:t>: </a:t>
            </a:r>
            <a:r>
              <a:rPr lang="en-US" dirty="0">
                <a:solidFill>
                  <a:schemeClr val="bg1"/>
                </a:solidFill>
              </a:rPr>
              <a:t>another </a:t>
            </a:r>
            <a:r>
              <a:rPr lang="en-US" dirty="0">
                <a:solidFill>
                  <a:srgbClr val="FFFF00"/>
                </a:solidFill>
              </a:rPr>
              <a:t>“</a:t>
            </a:r>
            <a:r>
              <a:rPr lang="en-US" dirty="0">
                <a:solidFill>
                  <a:schemeClr val="bg1"/>
                </a:solidFill>
              </a:rPr>
              <a:t>at odds</a:t>
            </a:r>
            <a:r>
              <a:rPr lang="en-US" dirty="0">
                <a:solidFill>
                  <a:srgbClr val="FFFF00"/>
                </a:solidFill>
              </a:rPr>
              <a:t>”</a:t>
            </a:r>
            <a:r>
              <a:rPr lang="en-US" dirty="0">
                <a:solidFill>
                  <a:schemeClr val="bg1"/>
                </a:solidFill>
              </a:rPr>
              <a:t> case</a:t>
            </a:r>
          </a:p>
        </p:txBody>
      </p:sp>
      <p:sp>
        <p:nvSpPr>
          <p:cNvPr id="2" name="Content Placeholder 1"/>
          <p:cNvSpPr>
            <a:spLocks noGrp="1"/>
          </p:cNvSpPr>
          <p:nvPr>
            <p:ph idx="1"/>
          </p:nvPr>
        </p:nvSpPr>
        <p:spPr/>
        <p:txBody>
          <a:bodyPr>
            <a:normAutofit lnSpcReduction="10000"/>
          </a:bodyPr>
          <a:lstStyle/>
          <a:p>
            <a:pPr marL="0" indent="0">
              <a:lnSpc>
                <a:spcPct val="100000"/>
              </a:lnSpc>
              <a:buNone/>
            </a:pPr>
            <a:r>
              <a:rPr lang="en-CA" sz="3600" b="1" i="1" dirty="0">
                <a:solidFill>
                  <a:srgbClr val="00B0F0"/>
                </a:solidFill>
              </a:rPr>
              <a:t>The Canadian Copyright Licensing Agency v. York University</a:t>
            </a:r>
            <a:r>
              <a:rPr lang="en-CA" sz="3600" b="1" i="1" dirty="0">
                <a:solidFill>
                  <a:srgbClr val="FF0000"/>
                </a:solidFill>
              </a:rPr>
              <a:t>,</a:t>
            </a:r>
            <a:r>
              <a:rPr lang="en-CA" sz="3600" b="1" i="1" dirty="0">
                <a:solidFill>
                  <a:schemeClr val="bg1"/>
                </a:solidFill>
              </a:rPr>
              <a:t> </a:t>
            </a:r>
            <a:r>
              <a:rPr lang="en-CA" sz="3600" b="1" dirty="0">
                <a:solidFill>
                  <a:schemeClr val="bg1"/>
                </a:solidFill>
              </a:rPr>
              <a:t>2017 FC 669</a:t>
            </a:r>
          </a:p>
          <a:p>
            <a:pPr>
              <a:lnSpc>
                <a:spcPct val="100000"/>
              </a:lnSpc>
            </a:pPr>
            <a:r>
              <a:rPr lang="en-CA" sz="3600" dirty="0">
                <a:solidFill>
                  <a:schemeClr val="bg1"/>
                </a:solidFill>
              </a:rPr>
              <a:t>Were </a:t>
            </a:r>
            <a:r>
              <a:rPr lang="en-CA" sz="3600" dirty="0">
                <a:solidFill>
                  <a:srgbClr val="FFFF00"/>
                </a:solidFill>
              </a:rPr>
              <a:t>York University’s Fair Dealing Guidelines </a:t>
            </a:r>
            <a:r>
              <a:rPr lang="en-CA" sz="3600" dirty="0">
                <a:solidFill>
                  <a:srgbClr val="FF0000"/>
                </a:solidFill>
              </a:rPr>
              <a:t>fair</a:t>
            </a:r>
            <a:r>
              <a:rPr lang="en-CA" sz="3600" dirty="0">
                <a:solidFill>
                  <a:schemeClr val="bg1"/>
                </a:solidFill>
              </a:rPr>
              <a:t>?</a:t>
            </a:r>
          </a:p>
          <a:p>
            <a:pPr>
              <a:lnSpc>
                <a:spcPct val="100000"/>
              </a:lnSpc>
            </a:pPr>
            <a:r>
              <a:rPr lang="en-CA" sz="3600" dirty="0">
                <a:solidFill>
                  <a:srgbClr val="FFFF00"/>
                </a:solidFill>
              </a:rPr>
              <a:t>Phelan J. </a:t>
            </a:r>
            <a:r>
              <a:rPr lang="en-CA" sz="3600" dirty="0">
                <a:solidFill>
                  <a:schemeClr val="bg1"/>
                </a:solidFill>
              </a:rPr>
              <a:t>concludes </a:t>
            </a:r>
            <a:r>
              <a:rPr lang="en-CA" sz="3600" dirty="0">
                <a:solidFill>
                  <a:srgbClr val="FF0000"/>
                </a:solidFill>
              </a:rPr>
              <a:t>no</a:t>
            </a:r>
            <a:r>
              <a:rPr lang="en-CA" sz="3600" dirty="0">
                <a:solidFill>
                  <a:schemeClr val="bg1"/>
                </a:solidFill>
              </a:rPr>
              <a:t>t</a:t>
            </a:r>
          </a:p>
          <a:p>
            <a:pPr>
              <a:lnSpc>
                <a:spcPct val="100000"/>
              </a:lnSpc>
            </a:pPr>
            <a:r>
              <a:rPr lang="en-CA" sz="3600" dirty="0">
                <a:solidFill>
                  <a:schemeClr val="bg1"/>
                </a:solidFill>
              </a:rPr>
              <a:t>Is </a:t>
            </a:r>
            <a:r>
              <a:rPr lang="en-CA" sz="3600" dirty="0">
                <a:solidFill>
                  <a:srgbClr val="FFFF00"/>
                </a:solidFill>
              </a:rPr>
              <a:t>Phelan J.’s ruling consistent with </a:t>
            </a:r>
            <a:r>
              <a:rPr lang="en-CA" sz="3600" dirty="0">
                <a:solidFill>
                  <a:schemeClr val="bg1"/>
                </a:solidFill>
              </a:rPr>
              <a:t>the</a:t>
            </a:r>
            <a:r>
              <a:rPr lang="en-CA" sz="3600" dirty="0">
                <a:solidFill>
                  <a:srgbClr val="FFFF00"/>
                </a:solidFill>
              </a:rPr>
              <a:t> SCC</a:t>
            </a:r>
            <a:r>
              <a:rPr lang="en-CA" sz="3600" dirty="0">
                <a:solidFill>
                  <a:schemeClr val="bg1"/>
                </a:solidFill>
              </a:rPr>
              <a:t>’s</a:t>
            </a:r>
            <a:r>
              <a:rPr lang="en-CA" sz="3600" dirty="0">
                <a:solidFill>
                  <a:srgbClr val="FFFF00"/>
                </a:solidFill>
              </a:rPr>
              <a:t> </a:t>
            </a:r>
            <a:r>
              <a:rPr lang="en-CA" sz="3600" dirty="0">
                <a:solidFill>
                  <a:schemeClr val="bg1"/>
                </a:solidFill>
              </a:rPr>
              <a:t>fair dealing </a:t>
            </a:r>
            <a:r>
              <a:rPr lang="en-CA" sz="3600" dirty="0">
                <a:solidFill>
                  <a:srgbClr val="FFFF00"/>
                </a:solidFill>
              </a:rPr>
              <a:t>jurisprudence</a:t>
            </a:r>
            <a:r>
              <a:rPr lang="en-CA" sz="3600" dirty="0">
                <a:solidFill>
                  <a:schemeClr val="bg1"/>
                </a:solidFill>
              </a:rPr>
              <a:t>? </a:t>
            </a:r>
          </a:p>
        </p:txBody>
      </p:sp>
      <p:sp>
        <p:nvSpPr>
          <p:cNvPr id="4" name="Slide Number Placeholder 3"/>
          <p:cNvSpPr>
            <a:spLocks noGrp="1"/>
          </p:cNvSpPr>
          <p:nvPr>
            <p:ph type="sldNum" sz="quarter" idx="12"/>
          </p:nvPr>
        </p:nvSpPr>
        <p:spPr/>
        <p:txBody>
          <a:bodyPr/>
          <a:lstStyle/>
          <a:p>
            <a:fld id="{600857A6-B069-5747-8C2C-4237D03FF20B}" type="slidenum">
              <a:rPr lang="en-US" smtClean="0"/>
              <a:t>56</a:t>
            </a:fld>
            <a:endParaRPr lang="en-US"/>
          </a:p>
        </p:txBody>
      </p:sp>
    </p:spTree>
    <p:extLst>
      <p:ext uri="{BB962C8B-B14F-4D97-AF65-F5344CB8AC3E}">
        <p14:creationId xmlns:p14="http://schemas.microsoft.com/office/powerpoint/2010/main" val="1556650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C9466583-622C-894F-901B-95D95AE16954}"/>
              </a:ext>
            </a:extLst>
          </p:cNvPr>
          <p:cNvPicPr>
            <a:picLocks noChangeAspect="1"/>
          </p:cNvPicPr>
          <p:nvPr/>
        </p:nvPicPr>
        <p:blipFill>
          <a:blip r:embed="rId2"/>
          <a:stretch>
            <a:fillRect/>
          </a:stretch>
        </p:blipFill>
        <p:spPr>
          <a:xfrm>
            <a:off x="1064398" y="221064"/>
            <a:ext cx="7015204" cy="5576835"/>
          </a:xfrm>
          <a:prstGeom prst="rect">
            <a:avLst/>
          </a:prstGeom>
        </p:spPr>
      </p:pic>
    </p:spTree>
    <p:extLst>
      <p:ext uri="{BB962C8B-B14F-4D97-AF65-F5344CB8AC3E}">
        <p14:creationId xmlns:p14="http://schemas.microsoft.com/office/powerpoint/2010/main" val="30164298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4020"/>
            <a:ext cx="8229600" cy="833819"/>
          </a:xfrm>
        </p:spPr>
        <p:txBody>
          <a:bodyPr/>
          <a:lstStyle/>
          <a:p>
            <a:r>
              <a:rPr lang="en-US" b="1" dirty="0">
                <a:solidFill>
                  <a:srgbClr val="FFFF00"/>
                </a:solidFill>
              </a:rPr>
              <a:t>Users</a:t>
            </a:r>
            <a:r>
              <a:rPr lang="en-US" b="1" dirty="0">
                <a:solidFill>
                  <a:srgbClr val="FF0000"/>
                </a:solidFill>
              </a:rPr>
              <a:t>’</a:t>
            </a:r>
            <a:r>
              <a:rPr lang="en-US" b="1" dirty="0">
                <a:solidFill>
                  <a:srgbClr val="FFFF00"/>
                </a:solidFill>
              </a:rPr>
              <a:t> rights</a:t>
            </a:r>
          </a:p>
        </p:txBody>
      </p:sp>
      <p:sp>
        <p:nvSpPr>
          <p:cNvPr id="2" name="Content Placeholder 1"/>
          <p:cNvSpPr>
            <a:spLocks noGrp="1"/>
          </p:cNvSpPr>
          <p:nvPr>
            <p:ph idx="1"/>
          </p:nvPr>
        </p:nvSpPr>
        <p:spPr>
          <a:xfrm>
            <a:off x="457200" y="1104406"/>
            <a:ext cx="8473044" cy="4785756"/>
          </a:xfrm>
        </p:spPr>
        <p:txBody>
          <a:bodyPr>
            <a:noAutofit/>
          </a:bodyPr>
          <a:lstStyle/>
          <a:p>
            <a:pPr marL="0" indent="0">
              <a:lnSpc>
                <a:spcPct val="100000"/>
              </a:lnSpc>
              <a:buNone/>
            </a:pPr>
            <a:r>
              <a:rPr lang="en-US" sz="2500" b="1" dirty="0">
                <a:solidFill>
                  <a:srgbClr val="FFFF00"/>
                </a:solidFill>
              </a:rPr>
              <a:t>Common carrier exception (s. 2.4(1)(b))</a:t>
            </a:r>
          </a:p>
          <a:p>
            <a:pPr>
              <a:lnSpc>
                <a:spcPct val="100000"/>
              </a:lnSpc>
            </a:pPr>
            <a:r>
              <a:rPr lang="en-US" sz="2500" dirty="0">
                <a:solidFill>
                  <a:schemeClr val="bg1"/>
                </a:solidFill>
              </a:rPr>
              <a:t>Applicable in the context of communication to the public by telecommunication</a:t>
            </a:r>
          </a:p>
          <a:p>
            <a:pPr marL="0" indent="0">
              <a:lnSpc>
                <a:spcPct val="100000"/>
              </a:lnSpc>
              <a:buNone/>
            </a:pPr>
            <a:r>
              <a:rPr lang="en-CA" sz="2500" b="1" i="1" dirty="0">
                <a:solidFill>
                  <a:schemeClr val="bg1"/>
                </a:solidFill>
              </a:rPr>
              <a:t>“</a:t>
            </a:r>
            <a:r>
              <a:rPr lang="en-CA" sz="2500" b="1" i="1" dirty="0">
                <a:solidFill>
                  <a:srgbClr val="FFFF00"/>
                </a:solidFill>
              </a:rPr>
              <a:t>Communication to the public by telecommunication</a:t>
            </a:r>
          </a:p>
          <a:p>
            <a:pPr marL="0" indent="0">
              <a:lnSpc>
                <a:spcPct val="100000"/>
              </a:lnSpc>
              <a:buNone/>
            </a:pPr>
            <a:r>
              <a:rPr lang="en-CA" sz="2500" b="1" i="1" dirty="0">
                <a:solidFill>
                  <a:schemeClr val="bg1"/>
                </a:solidFill>
              </a:rPr>
              <a:t>2.4</a:t>
            </a:r>
            <a:r>
              <a:rPr lang="en-CA" sz="2500" i="1" dirty="0">
                <a:solidFill>
                  <a:schemeClr val="bg1"/>
                </a:solidFill>
              </a:rPr>
              <a:t> </a:t>
            </a:r>
            <a:r>
              <a:rPr lang="en-CA" sz="2500" b="1" i="1" dirty="0">
                <a:solidFill>
                  <a:schemeClr val="bg1"/>
                </a:solidFill>
              </a:rPr>
              <a:t>(1)</a:t>
            </a:r>
            <a:r>
              <a:rPr lang="en-CA" sz="2500" i="1" dirty="0">
                <a:solidFill>
                  <a:schemeClr val="bg1"/>
                </a:solidFill>
              </a:rPr>
              <a:t> For the purposes of communication to the public by telecommunication,</a:t>
            </a:r>
          </a:p>
          <a:p>
            <a:pPr marL="0" indent="0">
              <a:lnSpc>
                <a:spcPct val="100000"/>
              </a:lnSpc>
              <a:buNone/>
            </a:pPr>
            <a:r>
              <a:rPr lang="en-CA" sz="2500" b="1" i="1" dirty="0">
                <a:solidFill>
                  <a:schemeClr val="bg1"/>
                </a:solidFill>
              </a:rPr>
              <a:t>b)</a:t>
            </a:r>
            <a:r>
              <a:rPr lang="en-CA" sz="2500" i="1" dirty="0">
                <a:solidFill>
                  <a:schemeClr val="bg1"/>
                </a:solidFill>
              </a:rPr>
              <a:t> a </a:t>
            </a:r>
            <a:r>
              <a:rPr lang="en-CA" sz="2500" i="1" dirty="0">
                <a:solidFill>
                  <a:srgbClr val="FFFF00"/>
                </a:solidFill>
              </a:rPr>
              <a:t>person whose only act </a:t>
            </a:r>
            <a:r>
              <a:rPr lang="en-CA" sz="2500" i="1" dirty="0">
                <a:solidFill>
                  <a:schemeClr val="bg1"/>
                </a:solidFill>
              </a:rPr>
              <a:t>in respect of the communication of a work or other subject-matter to the public </a:t>
            </a:r>
            <a:r>
              <a:rPr lang="en-CA" sz="2500" i="1" dirty="0">
                <a:solidFill>
                  <a:srgbClr val="FFFF00"/>
                </a:solidFill>
              </a:rPr>
              <a:t>consists of providing the means of telecommunication </a:t>
            </a:r>
            <a:r>
              <a:rPr lang="en-CA" sz="2500" b="1" i="1" dirty="0">
                <a:solidFill>
                  <a:srgbClr val="FF0000"/>
                </a:solidFill>
              </a:rPr>
              <a:t>necessary </a:t>
            </a:r>
            <a:r>
              <a:rPr lang="en-CA" sz="2500" i="1" dirty="0">
                <a:solidFill>
                  <a:srgbClr val="FFFF00"/>
                </a:solidFill>
              </a:rPr>
              <a:t>for another person to so communicate the work</a:t>
            </a:r>
            <a:r>
              <a:rPr lang="en-CA" sz="2500" i="1" dirty="0">
                <a:solidFill>
                  <a:schemeClr val="bg1"/>
                </a:solidFill>
              </a:rPr>
              <a:t> or other subject-matter </a:t>
            </a:r>
            <a:r>
              <a:rPr lang="en-CA" sz="2500" i="1" dirty="0">
                <a:solidFill>
                  <a:srgbClr val="FF0000"/>
                </a:solidFill>
              </a:rPr>
              <a:t>does not communicate that work</a:t>
            </a:r>
            <a:r>
              <a:rPr lang="en-CA" sz="2500" i="1" dirty="0">
                <a:solidFill>
                  <a:schemeClr val="bg1"/>
                </a:solidFill>
              </a:rPr>
              <a:t> or other subject-matter </a:t>
            </a:r>
            <a:r>
              <a:rPr lang="en-CA" sz="2500" i="1" dirty="0">
                <a:solidFill>
                  <a:srgbClr val="FF0000"/>
                </a:solidFill>
              </a:rPr>
              <a:t>to the public</a:t>
            </a:r>
            <a:r>
              <a:rPr lang="en-CA" sz="2500" i="1" dirty="0">
                <a:solidFill>
                  <a:schemeClr val="bg1"/>
                </a:solidFill>
              </a:rPr>
              <a:t>;…”</a:t>
            </a:r>
          </a:p>
          <a:p>
            <a:pPr>
              <a:lnSpc>
                <a:spcPct val="100000"/>
              </a:lnSpc>
            </a:pPr>
            <a:endParaRPr lang="en-US" sz="30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58</a:t>
            </a:fld>
            <a:endParaRPr lang="en-US"/>
          </a:p>
        </p:txBody>
      </p:sp>
    </p:spTree>
    <p:extLst>
      <p:ext uri="{BB962C8B-B14F-4D97-AF65-F5344CB8AC3E}">
        <p14:creationId xmlns:p14="http://schemas.microsoft.com/office/powerpoint/2010/main" val="3117934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8759" y="83127"/>
            <a:ext cx="8378041" cy="665018"/>
          </a:xfrm>
        </p:spPr>
        <p:txBody>
          <a:bodyPr>
            <a:normAutofit fontScale="90000"/>
          </a:bodyPr>
          <a:lstStyle/>
          <a:p>
            <a:r>
              <a:rPr lang="en-US" b="1" dirty="0">
                <a:solidFill>
                  <a:srgbClr val="FFFF00"/>
                </a:solidFill>
              </a:rPr>
              <a:t>Users</a:t>
            </a:r>
            <a:r>
              <a:rPr lang="en-US" b="1" dirty="0">
                <a:solidFill>
                  <a:srgbClr val="FF0000"/>
                </a:solidFill>
              </a:rPr>
              <a:t>’</a:t>
            </a:r>
            <a:r>
              <a:rPr lang="en-US" b="1" dirty="0">
                <a:solidFill>
                  <a:srgbClr val="FFFF00"/>
                </a:solidFill>
              </a:rPr>
              <a:t> rights</a:t>
            </a:r>
          </a:p>
        </p:txBody>
      </p:sp>
      <p:sp>
        <p:nvSpPr>
          <p:cNvPr id="2" name="Content Placeholder 1"/>
          <p:cNvSpPr>
            <a:spLocks noGrp="1"/>
          </p:cNvSpPr>
          <p:nvPr>
            <p:ph idx="1"/>
          </p:nvPr>
        </p:nvSpPr>
        <p:spPr>
          <a:xfrm>
            <a:off x="308759" y="843148"/>
            <a:ext cx="8716488" cy="5094514"/>
          </a:xfrm>
        </p:spPr>
        <p:txBody>
          <a:bodyPr>
            <a:noAutofit/>
          </a:bodyPr>
          <a:lstStyle/>
          <a:p>
            <a:pPr marL="0" indent="0">
              <a:lnSpc>
                <a:spcPct val="100000"/>
              </a:lnSpc>
              <a:buNone/>
            </a:pPr>
            <a:r>
              <a:rPr lang="en-US" sz="3200" b="1" dirty="0">
                <a:solidFill>
                  <a:srgbClr val="FFFF00"/>
                </a:solidFill>
              </a:rPr>
              <a:t>Common carrier exception (s. 2.4(1)(b))</a:t>
            </a:r>
          </a:p>
          <a:p>
            <a:pPr>
              <a:lnSpc>
                <a:spcPct val="100000"/>
              </a:lnSpc>
            </a:pPr>
            <a:r>
              <a:rPr lang="en-US" sz="3200" dirty="0">
                <a:solidFill>
                  <a:schemeClr val="bg1"/>
                </a:solidFill>
              </a:rPr>
              <a:t>Applicable in the context of communication to the public by telecommunication</a:t>
            </a:r>
          </a:p>
          <a:p>
            <a:pPr>
              <a:lnSpc>
                <a:spcPct val="100000"/>
              </a:lnSpc>
            </a:pPr>
            <a:r>
              <a:rPr lang="en-US" sz="3200" b="1" dirty="0">
                <a:solidFill>
                  <a:schemeClr val="bg1"/>
                </a:solidFill>
              </a:rPr>
              <a:t>Main case interpreting this provision: </a:t>
            </a:r>
            <a:r>
              <a:rPr lang="en-US" sz="3200" b="1" i="1" dirty="0">
                <a:solidFill>
                  <a:srgbClr val="00B0F0"/>
                </a:solidFill>
              </a:rPr>
              <a:t>SOCAN v. CAIP</a:t>
            </a:r>
            <a:r>
              <a:rPr lang="en-US" sz="3200" b="1" dirty="0">
                <a:solidFill>
                  <a:srgbClr val="00B0F0"/>
                </a:solidFill>
              </a:rPr>
              <a:t> </a:t>
            </a:r>
            <a:r>
              <a:rPr lang="en-US" sz="3200" b="1" dirty="0">
                <a:solidFill>
                  <a:schemeClr val="bg1"/>
                </a:solidFill>
              </a:rPr>
              <a:t>(2004 SCC – “Tariff 22”) re </a:t>
            </a:r>
            <a:r>
              <a:rPr lang="en-US" sz="3200" b="1" dirty="0">
                <a:solidFill>
                  <a:srgbClr val="FF0000"/>
                </a:solidFill>
              </a:rPr>
              <a:t>ISP LIABILITY</a:t>
            </a:r>
          </a:p>
          <a:p>
            <a:pPr marL="400050" lvl="1" indent="0">
              <a:lnSpc>
                <a:spcPct val="100000"/>
              </a:lnSpc>
              <a:buNone/>
            </a:pPr>
            <a:r>
              <a:rPr lang="en-US" sz="3200" dirty="0">
                <a:solidFill>
                  <a:schemeClr val="bg1"/>
                </a:solidFill>
              </a:rPr>
              <a:t>1) </a:t>
            </a:r>
            <a:r>
              <a:rPr lang="en-US" sz="3200" dirty="0">
                <a:solidFill>
                  <a:srgbClr val="FFFF00"/>
                </a:solidFill>
              </a:rPr>
              <a:t>Intermediaries are </a:t>
            </a:r>
            <a:r>
              <a:rPr lang="en-US" sz="3200" dirty="0">
                <a:solidFill>
                  <a:srgbClr val="FF0000"/>
                </a:solidFill>
              </a:rPr>
              <a:t>deemed by parliament </a:t>
            </a:r>
            <a:r>
              <a:rPr lang="en-US" sz="3200" b="1" dirty="0">
                <a:solidFill>
                  <a:srgbClr val="FF0000"/>
                </a:solidFill>
              </a:rPr>
              <a:t>NOT</a:t>
            </a:r>
            <a:r>
              <a:rPr lang="en-US" sz="3200" dirty="0">
                <a:solidFill>
                  <a:srgbClr val="FF0000"/>
                </a:solidFill>
              </a:rPr>
              <a:t> </a:t>
            </a:r>
            <a:r>
              <a:rPr lang="en-US" sz="3200" b="1" dirty="0">
                <a:solidFill>
                  <a:srgbClr val="FF0000"/>
                </a:solidFill>
              </a:rPr>
              <a:t>TO BE COMMUNICATING </a:t>
            </a:r>
            <a:r>
              <a:rPr lang="en-US" sz="3200" dirty="0">
                <a:solidFill>
                  <a:srgbClr val="FF0000"/>
                </a:solidFill>
              </a:rPr>
              <a:t>to the PUBLIC. </a:t>
            </a:r>
            <a:r>
              <a:rPr lang="en-US" sz="3200" dirty="0">
                <a:solidFill>
                  <a:srgbClr val="FFFF00"/>
                </a:solidFill>
              </a:rPr>
              <a:t>This is </a:t>
            </a:r>
            <a:r>
              <a:rPr lang="en-US" sz="3200" b="1" dirty="0">
                <a:solidFill>
                  <a:srgbClr val="FFFF00"/>
                </a:solidFill>
              </a:rPr>
              <a:t>not</a:t>
            </a:r>
            <a:r>
              <a:rPr lang="en-US" sz="3200" dirty="0">
                <a:solidFill>
                  <a:schemeClr val="bg1"/>
                </a:solidFill>
              </a:rPr>
              <a:t> an “</a:t>
            </a:r>
            <a:r>
              <a:rPr lang="en-US" sz="3200" dirty="0">
                <a:solidFill>
                  <a:srgbClr val="FFFF00"/>
                </a:solidFill>
              </a:rPr>
              <a:t>immunity</a:t>
            </a:r>
            <a:r>
              <a:rPr lang="en-US" sz="3200" dirty="0">
                <a:solidFill>
                  <a:schemeClr val="bg1"/>
                </a:solidFill>
              </a:rPr>
              <a:t>” or “</a:t>
            </a:r>
            <a:r>
              <a:rPr lang="en-US" sz="3200" dirty="0">
                <a:solidFill>
                  <a:srgbClr val="FFFF00"/>
                </a:solidFill>
              </a:rPr>
              <a:t>loophole</a:t>
            </a:r>
            <a:r>
              <a:rPr lang="en-US" sz="3200" dirty="0">
                <a:solidFill>
                  <a:schemeClr val="bg1"/>
                </a:solidFill>
              </a:rPr>
              <a:t>”. IT IS AN </a:t>
            </a:r>
            <a:r>
              <a:rPr lang="en-US" sz="3200" b="1" dirty="0">
                <a:solidFill>
                  <a:srgbClr val="FF0000"/>
                </a:solidFill>
              </a:rPr>
              <a:t>EXEMPTION</a:t>
            </a:r>
            <a:r>
              <a:rPr lang="en-US" sz="3200" dirty="0">
                <a:solidFill>
                  <a:schemeClr val="bg1"/>
                </a:solidFill>
              </a:rPr>
              <a:t> </a:t>
            </a:r>
            <a:r>
              <a:rPr lang="en-US" sz="3200" dirty="0">
                <a:solidFill>
                  <a:srgbClr val="FFFF00"/>
                </a:solidFill>
              </a:rPr>
              <a:t>NOT AN EXCEPTION</a:t>
            </a:r>
            <a:r>
              <a:rPr lang="en-US" sz="3200" dirty="0">
                <a:solidFill>
                  <a:schemeClr val="bg1"/>
                </a:solidFill>
              </a:rPr>
              <a:t>.</a:t>
            </a:r>
          </a:p>
        </p:txBody>
      </p:sp>
      <p:sp>
        <p:nvSpPr>
          <p:cNvPr id="4" name="Slide Number Placeholder 3"/>
          <p:cNvSpPr>
            <a:spLocks noGrp="1"/>
          </p:cNvSpPr>
          <p:nvPr>
            <p:ph type="sldNum" sz="quarter" idx="12"/>
          </p:nvPr>
        </p:nvSpPr>
        <p:spPr/>
        <p:txBody>
          <a:bodyPr/>
          <a:lstStyle/>
          <a:p>
            <a:fld id="{600857A6-B069-5747-8C2C-4237D03FF20B}" type="slidenum">
              <a:rPr lang="en-US" smtClean="0"/>
              <a:t>59</a:t>
            </a:fld>
            <a:endParaRPr lang="en-US"/>
          </a:p>
        </p:txBody>
      </p:sp>
    </p:spTree>
    <p:extLst>
      <p:ext uri="{BB962C8B-B14F-4D97-AF65-F5344CB8AC3E}">
        <p14:creationId xmlns:p14="http://schemas.microsoft.com/office/powerpoint/2010/main" val="144286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3900-1641-EB4C-9530-FFA23228B479}"/>
              </a:ext>
            </a:extLst>
          </p:cNvPr>
          <p:cNvSpPr>
            <a:spLocks noGrp="1"/>
          </p:cNvSpPr>
          <p:nvPr>
            <p:ph type="title"/>
          </p:nvPr>
        </p:nvSpPr>
        <p:spPr>
          <a:xfrm>
            <a:off x="457200" y="115866"/>
            <a:ext cx="8229600" cy="921082"/>
          </a:xfrm>
        </p:spPr>
        <p:txBody>
          <a:bodyPr/>
          <a:lstStyle/>
          <a:p>
            <a:pPr algn="ctr"/>
            <a:r>
              <a:rPr lang="en-US" dirty="0">
                <a:solidFill>
                  <a:srgbClr val="FFFF00"/>
                </a:solidFill>
              </a:rPr>
              <a:t>Methodology</a:t>
            </a:r>
          </a:p>
        </p:txBody>
      </p:sp>
      <p:sp>
        <p:nvSpPr>
          <p:cNvPr id="3" name="Content Placeholder 2">
            <a:extLst>
              <a:ext uri="{FF2B5EF4-FFF2-40B4-BE49-F238E27FC236}">
                <a16:creationId xmlns:a16="http://schemas.microsoft.com/office/drawing/2014/main" id="{A5D76352-3757-724C-8FE5-4147F2B717B8}"/>
              </a:ext>
            </a:extLst>
          </p:cNvPr>
          <p:cNvSpPr>
            <a:spLocks noGrp="1"/>
          </p:cNvSpPr>
          <p:nvPr>
            <p:ph sz="quarter" idx="10"/>
          </p:nvPr>
        </p:nvSpPr>
        <p:spPr>
          <a:xfrm>
            <a:off x="457199" y="1234911"/>
            <a:ext cx="8535971" cy="4656841"/>
          </a:xfrm>
        </p:spPr>
        <p:txBody>
          <a:bodyPr/>
          <a:lstStyle/>
          <a:p>
            <a:pPr>
              <a:lnSpc>
                <a:spcPct val="100000"/>
              </a:lnSpc>
            </a:pPr>
            <a:r>
              <a:rPr lang="en-US" sz="3200" dirty="0">
                <a:solidFill>
                  <a:schemeClr val="bg1"/>
                </a:solidFill>
              </a:rPr>
              <a:t>Slides relate directly to textbook </a:t>
            </a:r>
            <a:r>
              <a:rPr lang="en-US" sz="3200" dirty="0">
                <a:solidFill>
                  <a:srgbClr val="FF0000"/>
                </a:solidFill>
              </a:rPr>
              <a:t>&amp;</a:t>
            </a:r>
            <a:r>
              <a:rPr lang="en-US" sz="3200" dirty="0">
                <a:solidFill>
                  <a:schemeClr val="bg1"/>
                </a:solidFill>
              </a:rPr>
              <a:t> Syllabus</a:t>
            </a:r>
          </a:p>
          <a:p>
            <a:pPr>
              <a:lnSpc>
                <a:spcPct val="100000"/>
              </a:lnSpc>
            </a:pPr>
            <a:r>
              <a:rPr lang="en-US" sz="3200" dirty="0">
                <a:solidFill>
                  <a:schemeClr val="bg1"/>
                </a:solidFill>
              </a:rPr>
              <a:t>Added material or </a:t>
            </a:r>
            <a:r>
              <a:rPr lang="en-US" sz="3200" dirty="0">
                <a:solidFill>
                  <a:srgbClr val="FF0000"/>
                </a:solidFill>
              </a:rPr>
              <a:t>“</a:t>
            </a:r>
            <a:r>
              <a:rPr lang="en-US" sz="3200" dirty="0">
                <a:solidFill>
                  <a:schemeClr val="bg1"/>
                </a:solidFill>
              </a:rPr>
              <a:t>context</a:t>
            </a:r>
            <a:r>
              <a:rPr lang="en-US" sz="3200" dirty="0">
                <a:solidFill>
                  <a:srgbClr val="FF0000"/>
                </a:solidFill>
              </a:rPr>
              <a:t>”</a:t>
            </a:r>
            <a:r>
              <a:rPr lang="en-US" sz="3200" dirty="0">
                <a:solidFill>
                  <a:schemeClr val="bg1"/>
                </a:solidFill>
              </a:rPr>
              <a:t> in Slides not in textbook </a:t>
            </a:r>
            <a:r>
              <a:rPr lang="en-US" sz="3200" dirty="0">
                <a:solidFill>
                  <a:srgbClr val="FF0000"/>
                </a:solidFill>
              </a:rPr>
              <a:t>(</a:t>
            </a:r>
            <a:r>
              <a:rPr lang="en-US" sz="3200" dirty="0">
                <a:solidFill>
                  <a:srgbClr val="FFFF00"/>
                </a:solidFill>
              </a:rPr>
              <a:t>not optional</a:t>
            </a:r>
            <a:r>
              <a:rPr lang="en-US" sz="3200" dirty="0">
                <a:solidFill>
                  <a:srgbClr val="FF0000"/>
                </a:solidFill>
              </a:rPr>
              <a:t>)</a:t>
            </a:r>
          </a:p>
          <a:p>
            <a:pPr>
              <a:lnSpc>
                <a:spcPct val="100000"/>
              </a:lnSpc>
            </a:pPr>
            <a:r>
              <a:rPr lang="en-US" sz="3200" dirty="0">
                <a:solidFill>
                  <a:schemeClr val="bg1"/>
                </a:solidFill>
              </a:rPr>
              <a:t>Added </a:t>
            </a:r>
            <a:r>
              <a:rPr lang="en-US" sz="3200" dirty="0">
                <a:solidFill>
                  <a:srgbClr val="FF0000"/>
                </a:solidFill>
              </a:rPr>
              <a:t>“</a:t>
            </a:r>
            <a:r>
              <a:rPr lang="en-US" sz="3200" dirty="0">
                <a:solidFill>
                  <a:schemeClr val="bg1"/>
                </a:solidFill>
              </a:rPr>
              <a:t>context</a:t>
            </a:r>
            <a:r>
              <a:rPr lang="en-US" sz="3200" dirty="0">
                <a:solidFill>
                  <a:srgbClr val="FF0000"/>
                </a:solidFill>
              </a:rPr>
              <a:t>”</a:t>
            </a:r>
            <a:r>
              <a:rPr lang="en-US" sz="3200" dirty="0">
                <a:solidFill>
                  <a:schemeClr val="bg1"/>
                </a:solidFill>
              </a:rPr>
              <a:t> from News of the Week </a:t>
            </a:r>
            <a:r>
              <a:rPr lang="en-US" sz="3200" dirty="0">
                <a:solidFill>
                  <a:srgbClr val="FF0000"/>
                </a:solidFill>
              </a:rPr>
              <a:t>(</a:t>
            </a:r>
            <a:r>
              <a:rPr lang="en-US" sz="3200" dirty="0">
                <a:solidFill>
                  <a:srgbClr val="FFFF00"/>
                </a:solidFill>
              </a:rPr>
              <a:t>optional</a:t>
            </a:r>
            <a:r>
              <a:rPr lang="en-US" sz="3200" dirty="0">
                <a:solidFill>
                  <a:schemeClr val="bg1"/>
                </a:solidFill>
              </a:rPr>
              <a:t> </a:t>
            </a:r>
            <a:r>
              <a:rPr lang="en-US" sz="3200" dirty="0">
                <a:solidFill>
                  <a:srgbClr val="FF0000"/>
                </a:solidFill>
              </a:rPr>
              <a:t>–</a:t>
            </a:r>
            <a:r>
              <a:rPr lang="en-US" sz="3200" dirty="0">
                <a:solidFill>
                  <a:schemeClr val="bg1"/>
                </a:solidFill>
              </a:rPr>
              <a:t> but does often supply fact situations useful in exploring consequences in Canadian law or that could serve as the basis of an exam question</a:t>
            </a:r>
            <a:r>
              <a:rPr lang="en-US" sz="3200" dirty="0">
                <a:solidFill>
                  <a:srgbClr val="FF0000"/>
                </a:solidFill>
              </a:rPr>
              <a:t>)</a:t>
            </a:r>
          </a:p>
          <a:p>
            <a:endParaRPr lang="en-US" dirty="0"/>
          </a:p>
        </p:txBody>
      </p:sp>
    </p:spTree>
    <p:extLst>
      <p:ext uri="{BB962C8B-B14F-4D97-AF65-F5344CB8AC3E}">
        <p14:creationId xmlns:p14="http://schemas.microsoft.com/office/powerpoint/2010/main" val="3714126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D12777B1-EF8E-B64D-9FAD-37E99FC29A7D}"/>
              </a:ext>
            </a:extLst>
          </p:cNvPr>
          <p:cNvPicPr>
            <a:picLocks noChangeAspect="1"/>
          </p:cNvPicPr>
          <p:nvPr/>
        </p:nvPicPr>
        <p:blipFill>
          <a:blip r:embed="rId2"/>
          <a:stretch>
            <a:fillRect/>
          </a:stretch>
        </p:blipFill>
        <p:spPr>
          <a:xfrm>
            <a:off x="2250031" y="356260"/>
            <a:ext cx="4643938" cy="5442115"/>
          </a:xfrm>
          <a:prstGeom prst="rect">
            <a:avLst/>
          </a:prstGeom>
        </p:spPr>
      </p:pic>
    </p:spTree>
    <p:extLst>
      <p:ext uri="{BB962C8B-B14F-4D97-AF65-F5344CB8AC3E}">
        <p14:creationId xmlns:p14="http://schemas.microsoft.com/office/powerpoint/2010/main" val="24491837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2504"/>
            <a:ext cx="8229600" cy="676893"/>
          </a:xfrm>
        </p:spPr>
        <p:txBody>
          <a:bodyPr>
            <a:normAutofit fontScale="90000"/>
          </a:bodyPr>
          <a:lstStyle/>
          <a:p>
            <a:r>
              <a:rPr lang="en-US" b="1" dirty="0">
                <a:solidFill>
                  <a:srgbClr val="FFFF00"/>
                </a:solidFill>
              </a:rPr>
              <a:t>User rights</a:t>
            </a:r>
          </a:p>
        </p:txBody>
      </p:sp>
      <p:sp>
        <p:nvSpPr>
          <p:cNvPr id="2" name="Content Placeholder 1"/>
          <p:cNvSpPr>
            <a:spLocks noGrp="1"/>
          </p:cNvSpPr>
          <p:nvPr>
            <p:ph idx="1"/>
          </p:nvPr>
        </p:nvSpPr>
        <p:spPr>
          <a:xfrm>
            <a:off x="457199" y="926276"/>
            <a:ext cx="8496795" cy="4975760"/>
          </a:xfrm>
        </p:spPr>
        <p:txBody>
          <a:bodyPr>
            <a:normAutofit/>
          </a:bodyPr>
          <a:lstStyle/>
          <a:p>
            <a:pPr marL="0" indent="0">
              <a:lnSpc>
                <a:spcPct val="100000"/>
              </a:lnSpc>
              <a:buNone/>
            </a:pPr>
            <a:r>
              <a:rPr lang="en-US" sz="2900" b="1" dirty="0">
                <a:solidFill>
                  <a:srgbClr val="FFFF00"/>
                </a:solidFill>
              </a:rPr>
              <a:t>Common carrier exception (s. 2.4(1)(b))</a:t>
            </a:r>
          </a:p>
          <a:p>
            <a:pPr>
              <a:lnSpc>
                <a:spcPct val="100000"/>
              </a:lnSpc>
            </a:pPr>
            <a:r>
              <a:rPr lang="en-US" sz="2900" i="1" dirty="0">
                <a:solidFill>
                  <a:srgbClr val="00B0F0"/>
                </a:solidFill>
              </a:rPr>
              <a:t>Bell Canada v. 1326030 Ontario Inc. </a:t>
            </a:r>
            <a:r>
              <a:rPr lang="en-US" sz="2900" i="1" dirty="0">
                <a:solidFill>
                  <a:schemeClr val="bg1"/>
                </a:solidFill>
              </a:rPr>
              <a:t>(</a:t>
            </a:r>
            <a:r>
              <a:rPr lang="en-US" sz="2900" i="1" dirty="0" err="1">
                <a:solidFill>
                  <a:schemeClr val="bg1"/>
                </a:solidFill>
              </a:rPr>
              <a:t>iTVBox.net</a:t>
            </a:r>
            <a:r>
              <a:rPr lang="en-US" sz="2900" i="1" dirty="0">
                <a:solidFill>
                  <a:schemeClr val="bg1"/>
                </a:solidFill>
              </a:rPr>
              <a:t>)</a:t>
            </a:r>
          </a:p>
          <a:p>
            <a:pPr lvl="1">
              <a:lnSpc>
                <a:spcPct val="100000"/>
              </a:lnSpc>
              <a:buFont typeface="Courier New" panose="02070309020205020404" pitchFamily="49" charset="0"/>
              <a:buChar char="o"/>
            </a:pPr>
            <a:r>
              <a:rPr lang="en-US" sz="2900" dirty="0">
                <a:solidFill>
                  <a:schemeClr val="bg1"/>
                </a:solidFill>
              </a:rPr>
              <a:t>Should the defendants in this case benefit from the common carrier exception</a:t>
            </a:r>
            <a:r>
              <a:rPr lang="en-US" sz="2900" dirty="0">
                <a:solidFill>
                  <a:srgbClr val="FF0000"/>
                </a:solidFill>
              </a:rPr>
              <a:t>?</a:t>
            </a:r>
            <a:r>
              <a:rPr lang="en-US" sz="2900" dirty="0">
                <a:solidFill>
                  <a:schemeClr val="bg1"/>
                </a:solidFill>
              </a:rPr>
              <a:t> </a:t>
            </a:r>
          </a:p>
          <a:p>
            <a:pPr>
              <a:lnSpc>
                <a:spcPct val="100000"/>
              </a:lnSpc>
            </a:pPr>
            <a:r>
              <a:rPr lang="en-CA" sz="2900" dirty="0">
                <a:solidFill>
                  <a:schemeClr val="bg1"/>
                </a:solidFill>
              </a:rPr>
              <a:t>…</a:t>
            </a:r>
            <a:r>
              <a:rPr lang="en-CA" sz="2900" dirty="0">
                <a:solidFill>
                  <a:srgbClr val="FFFF00"/>
                </a:solidFill>
              </a:rPr>
              <a:t>pre-loaded “plug and play” set-top boxes. </a:t>
            </a:r>
          </a:p>
          <a:p>
            <a:pPr marL="0" indent="0">
              <a:lnSpc>
                <a:spcPct val="100000"/>
              </a:lnSpc>
              <a:buNone/>
            </a:pPr>
            <a:r>
              <a:rPr lang="en-CA" sz="2900" i="1" dirty="0">
                <a:solidFill>
                  <a:schemeClr val="bg1"/>
                </a:solidFill>
              </a:rPr>
              <a:t>“[5] … electronic devices that can be connected to any standard television set in order to provide additional functionalities to that television, on which they have previously installed and configured a set of applications.”</a:t>
            </a:r>
          </a:p>
          <a:p>
            <a:pPr lvl="2"/>
            <a:endParaRPr lang="en-US" sz="3600" dirty="0">
              <a:solidFill>
                <a:schemeClr val="bg1"/>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61</a:t>
            </a:fld>
            <a:endParaRPr lang="en-US"/>
          </a:p>
        </p:txBody>
      </p:sp>
    </p:spTree>
    <p:extLst>
      <p:ext uri="{BB962C8B-B14F-4D97-AF65-F5344CB8AC3E}">
        <p14:creationId xmlns:p14="http://schemas.microsoft.com/office/powerpoint/2010/main" val="2809616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2E60-3ABF-F948-9208-06F2058AE84B}"/>
              </a:ext>
            </a:extLst>
          </p:cNvPr>
          <p:cNvSpPr>
            <a:spLocks noGrp="1"/>
          </p:cNvSpPr>
          <p:nvPr>
            <p:ph type="title"/>
          </p:nvPr>
        </p:nvSpPr>
        <p:spPr>
          <a:xfrm>
            <a:off x="0" y="115866"/>
            <a:ext cx="9144000" cy="703531"/>
          </a:xfrm>
        </p:spPr>
        <p:txBody>
          <a:bodyPr>
            <a:normAutofit fontScale="90000"/>
          </a:bodyPr>
          <a:lstStyle/>
          <a:p>
            <a:pPr algn="ctr"/>
            <a:br>
              <a:rPr lang="en-US" sz="3600" dirty="0">
                <a:solidFill>
                  <a:srgbClr val="FFFF00"/>
                </a:solidFill>
              </a:rPr>
            </a:br>
            <a:r>
              <a:rPr lang="en-US" sz="3600" dirty="0">
                <a:solidFill>
                  <a:schemeClr val="bg1"/>
                </a:solidFill>
              </a:rPr>
              <a:t>Should</a:t>
            </a:r>
            <a:r>
              <a:rPr lang="en-US" sz="3600" dirty="0">
                <a:solidFill>
                  <a:srgbClr val="FFFF00"/>
                </a:solidFill>
              </a:rPr>
              <a:t> common carrier exception </a:t>
            </a:r>
            <a:r>
              <a:rPr lang="en-US" sz="3600" dirty="0">
                <a:solidFill>
                  <a:schemeClr val="bg1"/>
                </a:solidFill>
              </a:rPr>
              <a:t>(s. 2.4(1)(b)) apply</a:t>
            </a:r>
            <a:r>
              <a:rPr lang="en-US" sz="3600" dirty="0">
                <a:solidFill>
                  <a:srgbClr val="FF0000"/>
                </a:solidFill>
              </a:rPr>
              <a:t>?</a:t>
            </a:r>
            <a:br>
              <a:rPr lang="en-US" b="1" dirty="0">
                <a:solidFill>
                  <a:srgbClr val="FFFF00"/>
                </a:solidFill>
              </a:rPr>
            </a:br>
            <a:endParaRPr lang="en-US" dirty="0"/>
          </a:p>
        </p:txBody>
      </p:sp>
      <p:sp>
        <p:nvSpPr>
          <p:cNvPr id="3" name="Content Placeholder 2">
            <a:extLst>
              <a:ext uri="{FF2B5EF4-FFF2-40B4-BE49-F238E27FC236}">
                <a16:creationId xmlns:a16="http://schemas.microsoft.com/office/drawing/2014/main" id="{E7AFC596-EDEF-B740-B9E6-2FC01B187570}"/>
              </a:ext>
            </a:extLst>
          </p:cNvPr>
          <p:cNvSpPr>
            <a:spLocks noGrp="1"/>
          </p:cNvSpPr>
          <p:nvPr>
            <p:ph sz="quarter" idx="10"/>
          </p:nvPr>
        </p:nvSpPr>
        <p:spPr>
          <a:xfrm>
            <a:off x="166255" y="819397"/>
            <a:ext cx="8858991" cy="5118265"/>
          </a:xfrm>
        </p:spPr>
        <p:txBody>
          <a:bodyPr>
            <a:noAutofit/>
          </a:bodyPr>
          <a:lstStyle/>
          <a:p>
            <a:pPr marL="0" indent="0">
              <a:lnSpc>
                <a:spcPct val="110000"/>
              </a:lnSpc>
              <a:buNone/>
            </a:pPr>
            <a:r>
              <a:rPr lang="en-CA" sz="2000" i="1" dirty="0">
                <a:solidFill>
                  <a:schemeClr val="bg1"/>
                </a:solidFill>
              </a:rPr>
              <a:t>“[22] …</a:t>
            </a:r>
            <a:r>
              <a:rPr lang="en-CA" sz="2000" i="1" dirty="0">
                <a:solidFill>
                  <a:srgbClr val="FFFF00"/>
                </a:solidFill>
              </a:rPr>
              <a:t>This is not a case where the Defendants merely serve as the conduit</a:t>
            </a:r>
            <a:r>
              <a:rPr lang="en-CA" sz="2000" i="1" dirty="0">
                <a:solidFill>
                  <a:schemeClr val="bg1"/>
                </a:solidFill>
              </a:rPr>
              <a:t>, as was argued by Mr. Wesley. </a:t>
            </a:r>
            <a:r>
              <a:rPr lang="en-CA" sz="2000" i="1" dirty="0">
                <a:solidFill>
                  <a:srgbClr val="FFFF00"/>
                </a:solidFill>
              </a:rPr>
              <a:t>Rather, </a:t>
            </a:r>
            <a:r>
              <a:rPr lang="en-CA" sz="2000" i="1" dirty="0">
                <a:solidFill>
                  <a:srgbClr val="FF0000"/>
                </a:solidFill>
              </a:rPr>
              <a:t>they deliberately encourage consumers </a:t>
            </a:r>
            <a:r>
              <a:rPr lang="en-CA" sz="2000" i="1" dirty="0">
                <a:solidFill>
                  <a:srgbClr val="FFFF00"/>
                </a:solidFill>
              </a:rPr>
              <a:t>and potential clients </a:t>
            </a:r>
            <a:r>
              <a:rPr lang="en-CA" sz="2000" i="1" dirty="0">
                <a:solidFill>
                  <a:srgbClr val="FF0000"/>
                </a:solidFill>
              </a:rPr>
              <a:t>to circumvent authorized ways of accessing content </a:t>
            </a:r>
            <a:r>
              <a:rPr lang="en-CA" sz="2000" i="1" dirty="0">
                <a:solidFill>
                  <a:schemeClr val="bg1"/>
                </a:solidFill>
              </a:rPr>
              <a:t>– say, by a cable subscription or by streaming content from the Plaintiffs’ websites – both in the manner in which they promote their business, and by offering tutorials in how to add and use applications which rely on illegally obtained content. </a:t>
            </a:r>
            <a:r>
              <a:rPr lang="en-CA" sz="2000" i="1" dirty="0">
                <a:solidFill>
                  <a:srgbClr val="FFFF00"/>
                </a:solidFill>
              </a:rPr>
              <a:t>The statutory defence provided in paragraph 2.4(1)(b) of the Copyright Act does not apply to the Defendants who go above and beyond selling a simple “means of telecommunication”. </a:t>
            </a:r>
            <a:r>
              <a:rPr lang="en-CA" sz="2000" i="1" dirty="0">
                <a:solidFill>
                  <a:schemeClr val="bg1"/>
                </a:solidFill>
              </a:rPr>
              <a:t>They also engage in acts related to the content of the infringed communications (Society of Composers, Authors and Music Publishers of Canada v Canadian Assn of Internet Providers, 2004 SCC 45 at para 92). Consumers can consequently stream or download the Plaintiffs’ programs and store them on their device without authorization from the Plaintiffs. This constitutes prima facie copyright infringement pursuant to section 27 of the Copyright Act.”</a:t>
            </a:r>
            <a:endParaRPr lang="en-US" sz="2000" i="1" dirty="0">
              <a:solidFill>
                <a:schemeClr val="bg1"/>
              </a:solidFill>
            </a:endParaRPr>
          </a:p>
        </p:txBody>
      </p:sp>
    </p:spTree>
    <p:extLst>
      <p:ext uri="{BB962C8B-B14F-4D97-AF65-F5344CB8AC3E}">
        <p14:creationId xmlns:p14="http://schemas.microsoft.com/office/powerpoint/2010/main" val="36545050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0DD9-D8AE-C14F-8C8C-013D4569169D}"/>
              </a:ext>
            </a:extLst>
          </p:cNvPr>
          <p:cNvSpPr>
            <a:spLocks noGrp="1"/>
          </p:cNvSpPr>
          <p:nvPr>
            <p:ph type="title"/>
          </p:nvPr>
        </p:nvSpPr>
        <p:spPr>
          <a:xfrm>
            <a:off x="190005" y="106878"/>
            <a:ext cx="8858991" cy="1353787"/>
          </a:xfrm>
        </p:spPr>
        <p:txBody>
          <a:bodyPr>
            <a:noAutofit/>
          </a:bodyPr>
          <a:lstStyle/>
          <a:p>
            <a:pPr algn="ctr"/>
            <a:r>
              <a:rPr lang="en-US" sz="2800" b="1" dirty="0">
                <a:solidFill>
                  <a:srgbClr val="FFFF00"/>
                </a:solidFill>
              </a:rPr>
              <a:t>N.B.</a:t>
            </a:r>
            <a:r>
              <a:rPr lang="en-US" sz="2800" b="1" dirty="0">
                <a:solidFill>
                  <a:srgbClr val="FF0000"/>
                </a:solidFill>
              </a:rPr>
              <a:t>:</a:t>
            </a:r>
            <a:r>
              <a:rPr lang="en-US" sz="2800" b="1" dirty="0">
                <a:solidFill>
                  <a:srgbClr val="FFFF00"/>
                </a:solidFill>
              </a:rPr>
              <a:t> </a:t>
            </a:r>
            <a:r>
              <a:rPr lang="en-US" sz="2800" b="1" dirty="0">
                <a:solidFill>
                  <a:schemeClr val="bg1"/>
                </a:solidFill>
              </a:rPr>
              <a:t>S. 31.1 Copyright Act </a:t>
            </a:r>
            <a:r>
              <a:rPr lang="en-US" sz="2800" b="1" dirty="0">
                <a:solidFill>
                  <a:srgbClr val="FFFF00"/>
                </a:solidFill>
              </a:rPr>
              <a:t>(</a:t>
            </a:r>
            <a:r>
              <a:rPr lang="en-US" sz="2800" b="1" dirty="0">
                <a:solidFill>
                  <a:schemeClr val="bg1"/>
                </a:solidFill>
              </a:rPr>
              <a:t>added to the </a:t>
            </a:r>
            <a:r>
              <a:rPr lang="en-US" sz="2800" b="1" i="1" u="sng" dirty="0">
                <a:solidFill>
                  <a:schemeClr val="bg1"/>
                </a:solidFill>
              </a:rPr>
              <a:t>Copyright Act</a:t>
            </a:r>
            <a:r>
              <a:rPr lang="en-US" sz="2800" b="1" dirty="0">
                <a:solidFill>
                  <a:schemeClr val="bg1"/>
                </a:solidFill>
              </a:rPr>
              <a:t>, 2012</a:t>
            </a:r>
            <a:r>
              <a:rPr lang="en-US" sz="2800" b="1" dirty="0">
                <a:solidFill>
                  <a:srgbClr val="FFFF00"/>
                </a:solidFill>
              </a:rPr>
              <a:t>)</a:t>
            </a:r>
            <a:r>
              <a:rPr lang="en-US" sz="2800" b="1" dirty="0">
                <a:solidFill>
                  <a:schemeClr val="bg1"/>
                </a:solidFill>
              </a:rPr>
              <a:t> </a:t>
            </a:r>
            <a:r>
              <a:rPr lang="en-US" sz="2800" b="1" dirty="0">
                <a:solidFill>
                  <a:srgbClr val="FF0000"/>
                </a:solidFill>
              </a:rPr>
              <a:t>– </a:t>
            </a:r>
            <a:r>
              <a:rPr lang="en-US" sz="2800" b="1" dirty="0">
                <a:solidFill>
                  <a:schemeClr val="bg1"/>
                </a:solidFill>
              </a:rPr>
              <a:t>complimentary to </a:t>
            </a:r>
            <a:r>
              <a:rPr lang="en-US" sz="2800" b="1" dirty="0">
                <a:solidFill>
                  <a:srgbClr val="FF0000"/>
                </a:solidFill>
              </a:rPr>
              <a:t>&amp;</a:t>
            </a:r>
            <a:r>
              <a:rPr lang="en-US" sz="2800" b="1" dirty="0">
                <a:solidFill>
                  <a:schemeClr val="bg1"/>
                </a:solidFill>
              </a:rPr>
              <a:t> broader than S. </a:t>
            </a:r>
            <a:r>
              <a:rPr lang="en-CA" sz="2800" b="1" dirty="0">
                <a:solidFill>
                  <a:schemeClr val="bg1"/>
                </a:solidFill>
              </a:rPr>
              <a:t>2.4(1)(b) </a:t>
            </a:r>
            <a:endParaRPr lang="en-US" sz="2800" b="1" dirty="0">
              <a:solidFill>
                <a:schemeClr val="bg1"/>
              </a:solidFill>
            </a:endParaRPr>
          </a:p>
        </p:txBody>
      </p:sp>
      <p:sp>
        <p:nvSpPr>
          <p:cNvPr id="3" name="Content Placeholder 2">
            <a:extLst>
              <a:ext uri="{FF2B5EF4-FFF2-40B4-BE49-F238E27FC236}">
                <a16:creationId xmlns:a16="http://schemas.microsoft.com/office/drawing/2014/main" id="{EB572441-1018-C948-B377-DF0169694F7E}"/>
              </a:ext>
            </a:extLst>
          </p:cNvPr>
          <p:cNvSpPr>
            <a:spLocks noGrp="1"/>
          </p:cNvSpPr>
          <p:nvPr>
            <p:ph sz="quarter" idx="10"/>
          </p:nvPr>
        </p:nvSpPr>
        <p:spPr>
          <a:xfrm>
            <a:off x="190005" y="1555669"/>
            <a:ext cx="8858991" cy="4334492"/>
          </a:xfrm>
        </p:spPr>
        <p:txBody>
          <a:bodyPr>
            <a:noAutofit/>
          </a:bodyPr>
          <a:lstStyle/>
          <a:p>
            <a:pPr marL="400050" lvl="1" indent="0">
              <a:lnSpc>
                <a:spcPct val="100000"/>
              </a:lnSpc>
              <a:buNone/>
            </a:pPr>
            <a:r>
              <a:rPr lang="en-CA" sz="2100" b="1" i="1" dirty="0">
                <a:solidFill>
                  <a:schemeClr val="bg1"/>
                </a:solidFill>
              </a:rPr>
              <a:t>31.1</a:t>
            </a:r>
            <a:r>
              <a:rPr lang="en-CA" sz="2100" i="1" dirty="0">
                <a:solidFill>
                  <a:schemeClr val="bg1"/>
                </a:solidFill>
              </a:rPr>
              <a:t> </a:t>
            </a:r>
            <a:r>
              <a:rPr lang="en-CA" sz="2100" b="1" i="1" dirty="0">
                <a:solidFill>
                  <a:schemeClr val="bg1"/>
                </a:solidFill>
              </a:rPr>
              <a:t>(1)</a:t>
            </a:r>
            <a:r>
              <a:rPr lang="en-CA" sz="2100" i="1" dirty="0">
                <a:solidFill>
                  <a:schemeClr val="bg1"/>
                </a:solidFill>
              </a:rPr>
              <a:t> </a:t>
            </a:r>
            <a:r>
              <a:rPr lang="en-CA" sz="2100" i="1" dirty="0">
                <a:solidFill>
                  <a:srgbClr val="FFFF00"/>
                </a:solidFill>
              </a:rPr>
              <a:t>A person who, in providing services related to the operation of the Internet or another digital network</a:t>
            </a:r>
            <a:r>
              <a:rPr lang="en-CA" sz="2100" i="1" dirty="0">
                <a:solidFill>
                  <a:schemeClr val="bg1"/>
                </a:solidFill>
              </a:rPr>
              <a:t>, provides any means for the telecommunication or the reproduction of a work or other subject-matter through the Internet or that other network does not, solely by reason of providing those means, infringe copyright in that work or other subject-matter.</a:t>
            </a:r>
          </a:p>
          <a:p>
            <a:pPr marL="400050" lvl="1" indent="0">
              <a:lnSpc>
                <a:spcPct val="100000"/>
              </a:lnSpc>
              <a:buNone/>
            </a:pPr>
            <a:r>
              <a:rPr lang="en-CA" sz="2100" b="1" i="1" dirty="0">
                <a:solidFill>
                  <a:schemeClr val="bg1"/>
                </a:solidFill>
              </a:rPr>
              <a:t>(2)</a:t>
            </a:r>
            <a:r>
              <a:rPr lang="en-CA" sz="2100" i="1" dirty="0">
                <a:solidFill>
                  <a:schemeClr val="bg1"/>
                </a:solidFill>
              </a:rPr>
              <a:t> Subject to subsection (3), a person referred to in subsection (1) who caches the work or other subject-matter, or does any similar act in relation to it, </a:t>
            </a:r>
            <a:r>
              <a:rPr lang="en-CA" sz="2100" i="1" dirty="0">
                <a:solidFill>
                  <a:srgbClr val="FFFF00"/>
                </a:solidFill>
              </a:rPr>
              <a:t>to make the telecommunication more efficient does not</a:t>
            </a:r>
            <a:r>
              <a:rPr lang="en-CA" sz="2100" i="1" dirty="0">
                <a:solidFill>
                  <a:schemeClr val="bg1"/>
                </a:solidFill>
              </a:rPr>
              <a:t>, </a:t>
            </a:r>
            <a:r>
              <a:rPr lang="en-CA" sz="2100" i="1" dirty="0">
                <a:solidFill>
                  <a:srgbClr val="FFFF00"/>
                </a:solidFill>
              </a:rPr>
              <a:t>by virtue of that act alone</a:t>
            </a:r>
            <a:r>
              <a:rPr lang="en-CA" sz="2100" i="1" dirty="0">
                <a:solidFill>
                  <a:schemeClr val="bg1"/>
                </a:solidFill>
              </a:rPr>
              <a:t>, </a:t>
            </a:r>
            <a:r>
              <a:rPr lang="en-CA" sz="2100" i="1" dirty="0">
                <a:solidFill>
                  <a:srgbClr val="FFFF00"/>
                </a:solidFill>
              </a:rPr>
              <a:t>infringe copyright in </a:t>
            </a:r>
            <a:r>
              <a:rPr lang="en-CA" sz="2100" i="1" dirty="0">
                <a:solidFill>
                  <a:schemeClr val="bg1"/>
                </a:solidFill>
              </a:rPr>
              <a:t>the work or other subject-matter.</a:t>
            </a:r>
          </a:p>
          <a:p>
            <a:pPr marL="0" indent="0">
              <a:lnSpc>
                <a:spcPct val="100000"/>
              </a:lnSpc>
              <a:buNone/>
            </a:pPr>
            <a:r>
              <a:rPr lang="en-CA" sz="2100" dirty="0">
                <a:solidFill>
                  <a:srgbClr val="FF0000"/>
                </a:solidFill>
              </a:rPr>
              <a:t>Meaning that ISPs are protected from copyright infringement as a result of caching or other “incidental” acts that provide more efficient Internet services.</a:t>
            </a:r>
            <a:endParaRPr lang="en-CA" sz="2100" i="1" dirty="0">
              <a:solidFill>
                <a:srgbClr val="FF0000"/>
              </a:solidFill>
            </a:endParaRPr>
          </a:p>
        </p:txBody>
      </p:sp>
    </p:spTree>
    <p:extLst>
      <p:ext uri="{BB962C8B-B14F-4D97-AF65-F5344CB8AC3E}">
        <p14:creationId xmlns:p14="http://schemas.microsoft.com/office/powerpoint/2010/main" val="2359657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0DD9-D8AE-C14F-8C8C-013D4569169D}"/>
              </a:ext>
            </a:extLst>
          </p:cNvPr>
          <p:cNvSpPr>
            <a:spLocks noGrp="1"/>
          </p:cNvSpPr>
          <p:nvPr>
            <p:ph type="title"/>
          </p:nvPr>
        </p:nvSpPr>
        <p:spPr>
          <a:xfrm>
            <a:off x="190005" y="106879"/>
            <a:ext cx="8858991" cy="1017728"/>
          </a:xfrm>
        </p:spPr>
        <p:txBody>
          <a:bodyPr>
            <a:noAutofit/>
          </a:bodyPr>
          <a:lstStyle/>
          <a:p>
            <a:pPr algn="ctr"/>
            <a:r>
              <a:rPr lang="en-US" sz="3200" b="1" dirty="0">
                <a:solidFill>
                  <a:srgbClr val="FFFF00"/>
                </a:solidFill>
              </a:rPr>
              <a:t>N.B.</a:t>
            </a:r>
            <a:r>
              <a:rPr lang="en-US" sz="3200" b="1" dirty="0">
                <a:solidFill>
                  <a:srgbClr val="FF0000"/>
                </a:solidFill>
              </a:rPr>
              <a:t>:</a:t>
            </a:r>
            <a:r>
              <a:rPr lang="en-US" sz="3200" b="1" dirty="0">
                <a:solidFill>
                  <a:srgbClr val="FFFF00"/>
                </a:solidFill>
              </a:rPr>
              <a:t> </a:t>
            </a:r>
            <a:r>
              <a:rPr lang="en-US" sz="3200" b="1" dirty="0">
                <a:solidFill>
                  <a:schemeClr val="bg1"/>
                </a:solidFill>
              </a:rPr>
              <a:t>S. 32 (1) &amp; S. 32 (2) Copyright Act</a:t>
            </a:r>
          </a:p>
        </p:txBody>
      </p:sp>
      <p:sp>
        <p:nvSpPr>
          <p:cNvPr id="3" name="Content Placeholder 2">
            <a:extLst>
              <a:ext uri="{FF2B5EF4-FFF2-40B4-BE49-F238E27FC236}">
                <a16:creationId xmlns:a16="http://schemas.microsoft.com/office/drawing/2014/main" id="{EB572441-1018-C948-B377-DF0169694F7E}"/>
              </a:ext>
            </a:extLst>
          </p:cNvPr>
          <p:cNvSpPr>
            <a:spLocks noGrp="1"/>
          </p:cNvSpPr>
          <p:nvPr>
            <p:ph sz="quarter" idx="10"/>
          </p:nvPr>
        </p:nvSpPr>
        <p:spPr>
          <a:xfrm>
            <a:off x="190005" y="1124607"/>
            <a:ext cx="8858991" cy="4765554"/>
          </a:xfrm>
        </p:spPr>
        <p:txBody>
          <a:bodyPr>
            <a:noAutofit/>
          </a:bodyPr>
          <a:lstStyle/>
          <a:p>
            <a:pPr marL="0" indent="0">
              <a:lnSpc>
                <a:spcPct val="120000"/>
              </a:lnSpc>
              <a:buNone/>
            </a:pPr>
            <a:r>
              <a:rPr lang="en-CA" sz="2200" b="1" i="1" dirty="0">
                <a:solidFill>
                  <a:schemeClr val="bg1"/>
                </a:solidFill>
              </a:rPr>
              <a:t>31</a:t>
            </a:r>
            <a:r>
              <a:rPr lang="en-CA" sz="2200" i="1" dirty="0">
                <a:solidFill>
                  <a:schemeClr val="bg1"/>
                </a:solidFill>
              </a:rPr>
              <a:t> </a:t>
            </a:r>
            <a:r>
              <a:rPr lang="en-CA" sz="2200" b="1" i="1" dirty="0">
                <a:solidFill>
                  <a:schemeClr val="bg1"/>
                </a:solidFill>
              </a:rPr>
              <a:t>(1)</a:t>
            </a:r>
            <a:r>
              <a:rPr lang="en-CA" sz="2200" i="1" dirty="0">
                <a:solidFill>
                  <a:schemeClr val="bg1"/>
                </a:solidFill>
              </a:rPr>
              <a:t> In this section,</a:t>
            </a:r>
          </a:p>
          <a:p>
            <a:pPr marL="0" indent="0">
              <a:lnSpc>
                <a:spcPct val="120000"/>
              </a:lnSpc>
              <a:buNone/>
            </a:pPr>
            <a:r>
              <a:rPr lang="en-CA" sz="2200" b="1" i="1" dirty="0">
                <a:solidFill>
                  <a:srgbClr val="FFFF00"/>
                </a:solidFill>
              </a:rPr>
              <a:t>new media </a:t>
            </a:r>
            <a:r>
              <a:rPr lang="en-CA" sz="2200" b="1" i="1" dirty="0" err="1">
                <a:solidFill>
                  <a:srgbClr val="FFFF00"/>
                </a:solidFill>
              </a:rPr>
              <a:t>retransmitter</a:t>
            </a:r>
            <a:r>
              <a:rPr lang="en-CA" sz="2200" b="1" i="1" dirty="0">
                <a:solidFill>
                  <a:srgbClr val="FFFF00"/>
                </a:solidFill>
              </a:rPr>
              <a:t> </a:t>
            </a:r>
            <a:r>
              <a:rPr lang="en-CA" sz="2200" i="1" dirty="0">
                <a:solidFill>
                  <a:srgbClr val="FFFF00"/>
                </a:solidFill>
              </a:rPr>
              <a:t>means a person whose retransmission is lawful under the </a:t>
            </a:r>
            <a:r>
              <a:rPr lang="en-CA" sz="2200" i="1" u="sng" dirty="0">
                <a:solidFill>
                  <a:srgbClr val="FFFF00"/>
                </a:solidFill>
                <a:hlinkClick r:id="rId2">
                  <a:extLst>
                    <a:ext uri="{A12FA001-AC4F-418D-AE19-62706E023703}">
                      <ahyp:hlinkClr xmlns:ahyp="http://schemas.microsoft.com/office/drawing/2018/hyperlinkcolor" val="tx"/>
                    </a:ext>
                  </a:extLst>
                </a:hlinkClick>
              </a:rPr>
              <a:t>Broadcasting Act</a:t>
            </a:r>
            <a:r>
              <a:rPr lang="en-CA" sz="2200" i="1" dirty="0">
                <a:solidFill>
                  <a:srgbClr val="FFFF00"/>
                </a:solidFill>
              </a:rPr>
              <a:t> only by reason of the Exemption Order for New Media Broadcasting Undertakings issued by the Canadian Radio-television and Telecommunications Commission </a:t>
            </a:r>
            <a:r>
              <a:rPr lang="en-CA" sz="2200" i="1" dirty="0">
                <a:solidFill>
                  <a:schemeClr val="bg1"/>
                </a:solidFill>
              </a:rPr>
              <a:t>as Appendix A to Public Notice CRTC 1999-197, as amended from time to time; </a:t>
            </a:r>
          </a:p>
          <a:p>
            <a:pPr marL="0" indent="0">
              <a:lnSpc>
                <a:spcPct val="120000"/>
              </a:lnSpc>
              <a:buNone/>
            </a:pPr>
            <a:r>
              <a:rPr lang="en-CA" sz="2200" b="1" i="1" dirty="0" err="1">
                <a:solidFill>
                  <a:srgbClr val="FFFF00"/>
                </a:solidFill>
              </a:rPr>
              <a:t>Retransmitter</a:t>
            </a:r>
            <a:r>
              <a:rPr lang="en-CA" sz="2200" b="1" i="1" dirty="0">
                <a:solidFill>
                  <a:schemeClr val="bg1"/>
                </a:solidFill>
              </a:rPr>
              <a:t> </a:t>
            </a:r>
            <a:r>
              <a:rPr lang="en-CA" sz="2200" i="1" dirty="0">
                <a:solidFill>
                  <a:schemeClr val="bg1"/>
                </a:solidFill>
              </a:rPr>
              <a:t>means a person who performs a function comparable to that of a cable retransmission system, </a:t>
            </a:r>
            <a:r>
              <a:rPr lang="en-CA" sz="2200" i="1" dirty="0">
                <a:solidFill>
                  <a:srgbClr val="FF0000"/>
                </a:solidFill>
              </a:rPr>
              <a:t>but does not include a new media </a:t>
            </a:r>
            <a:r>
              <a:rPr lang="en-CA" sz="2200" i="1" dirty="0" err="1">
                <a:solidFill>
                  <a:srgbClr val="FF0000"/>
                </a:solidFill>
              </a:rPr>
              <a:t>retransmitter</a:t>
            </a:r>
            <a:r>
              <a:rPr lang="en-CA" sz="2200" i="1" dirty="0">
                <a:solidFill>
                  <a:schemeClr val="bg1"/>
                </a:solidFill>
              </a:rPr>
              <a:t>; </a:t>
            </a:r>
            <a:r>
              <a:rPr lang="en-CA" sz="2200" b="1" i="1" dirty="0">
                <a:solidFill>
                  <a:schemeClr val="bg1"/>
                </a:solidFill>
              </a:rPr>
              <a:t>signal</a:t>
            </a:r>
            <a:r>
              <a:rPr lang="en-CA" sz="2200" i="1" dirty="0">
                <a:solidFill>
                  <a:schemeClr val="bg1"/>
                </a:solidFill>
              </a:rPr>
              <a:t> means a signal that carries a literary, dramatic, musical or artistic work and is transmitted for free reception by the public by a terrestrial radio or terrestrial television station. </a:t>
            </a:r>
          </a:p>
        </p:txBody>
      </p:sp>
    </p:spTree>
    <p:extLst>
      <p:ext uri="{BB962C8B-B14F-4D97-AF65-F5344CB8AC3E}">
        <p14:creationId xmlns:p14="http://schemas.microsoft.com/office/powerpoint/2010/main" val="4370189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572441-1018-C948-B377-DF0169694F7E}"/>
              </a:ext>
            </a:extLst>
          </p:cNvPr>
          <p:cNvSpPr>
            <a:spLocks noGrp="1"/>
          </p:cNvSpPr>
          <p:nvPr>
            <p:ph sz="quarter" idx="10"/>
          </p:nvPr>
        </p:nvSpPr>
        <p:spPr>
          <a:xfrm>
            <a:off x="190005" y="399393"/>
            <a:ext cx="8858991" cy="5490767"/>
          </a:xfrm>
        </p:spPr>
        <p:txBody>
          <a:bodyPr>
            <a:normAutofit fontScale="92500"/>
          </a:bodyPr>
          <a:lstStyle/>
          <a:p>
            <a:pPr marL="0" indent="0">
              <a:lnSpc>
                <a:spcPct val="110000"/>
              </a:lnSpc>
              <a:buNone/>
            </a:pPr>
            <a:r>
              <a:rPr lang="en-CA" b="1" i="1" dirty="0">
                <a:solidFill>
                  <a:schemeClr val="bg1"/>
                </a:solidFill>
              </a:rPr>
              <a:t>31</a:t>
            </a:r>
            <a:r>
              <a:rPr lang="en-CA" i="1" dirty="0">
                <a:solidFill>
                  <a:schemeClr val="bg1"/>
                </a:solidFill>
              </a:rPr>
              <a:t> </a:t>
            </a:r>
            <a:r>
              <a:rPr lang="en-CA" b="1" i="1" dirty="0">
                <a:solidFill>
                  <a:schemeClr val="bg1"/>
                </a:solidFill>
              </a:rPr>
              <a:t>(2)</a:t>
            </a:r>
            <a:r>
              <a:rPr lang="en-CA" i="1" dirty="0">
                <a:solidFill>
                  <a:srgbClr val="FFFF00"/>
                </a:solidFill>
              </a:rPr>
              <a:t> It is not an infringement of copyright for a </a:t>
            </a:r>
            <a:r>
              <a:rPr lang="en-CA" i="1" dirty="0" err="1">
                <a:solidFill>
                  <a:srgbClr val="FFFF00"/>
                </a:solidFill>
              </a:rPr>
              <a:t>retransmitter</a:t>
            </a:r>
            <a:r>
              <a:rPr lang="en-CA" i="1" dirty="0">
                <a:solidFill>
                  <a:srgbClr val="FFFF00"/>
                </a:solidFill>
              </a:rPr>
              <a:t> to communicate to the public by telecommunication any literary, dramatic, musical or artistic work if</a:t>
            </a:r>
          </a:p>
          <a:p>
            <a:pPr marL="457200" lvl="1" indent="0">
              <a:lnSpc>
                <a:spcPct val="110000"/>
              </a:lnSpc>
              <a:buNone/>
            </a:pPr>
            <a:r>
              <a:rPr lang="en-CA" b="1" i="1" dirty="0">
                <a:solidFill>
                  <a:schemeClr val="bg1"/>
                </a:solidFill>
              </a:rPr>
              <a:t>(a)</a:t>
            </a:r>
            <a:r>
              <a:rPr lang="en-CA" i="1" dirty="0">
                <a:solidFill>
                  <a:schemeClr val="bg1"/>
                </a:solidFill>
              </a:rPr>
              <a:t> the communication is a </a:t>
            </a:r>
            <a:r>
              <a:rPr lang="en-CA" i="1" dirty="0">
                <a:solidFill>
                  <a:srgbClr val="FFFF00"/>
                </a:solidFill>
              </a:rPr>
              <a:t>retransmission </a:t>
            </a:r>
            <a:r>
              <a:rPr lang="en-CA" i="1" dirty="0">
                <a:solidFill>
                  <a:schemeClr val="bg1"/>
                </a:solidFill>
              </a:rPr>
              <a:t>of a local or distant signal;</a:t>
            </a:r>
          </a:p>
          <a:p>
            <a:pPr marL="457200" lvl="1" indent="0">
              <a:lnSpc>
                <a:spcPct val="110000"/>
              </a:lnSpc>
              <a:buNone/>
            </a:pPr>
            <a:r>
              <a:rPr lang="en-CA" b="1" i="1" dirty="0">
                <a:solidFill>
                  <a:schemeClr val="bg1"/>
                </a:solidFill>
              </a:rPr>
              <a:t>(b)</a:t>
            </a:r>
            <a:r>
              <a:rPr lang="en-CA" i="1" dirty="0">
                <a:solidFill>
                  <a:schemeClr val="bg1"/>
                </a:solidFill>
              </a:rPr>
              <a:t> the retransmission is </a:t>
            </a:r>
            <a:r>
              <a:rPr lang="en-CA" i="1" dirty="0">
                <a:solidFill>
                  <a:srgbClr val="FFFF00"/>
                </a:solidFill>
              </a:rPr>
              <a:t>lawful under the </a:t>
            </a:r>
            <a:r>
              <a:rPr lang="en-CA" i="1" u="sng" dirty="0">
                <a:solidFill>
                  <a:srgbClr val="FFFF00"/>
                </a:solidFill>
                <a:hlinkClick r:id="rId2">
                  <a:extLst>
                    <a:ext uri="{A12FA001-AC4F-418D-AE19-62706E023703}">
                      <ahyp:hlinkClr xmlns:ahyp="http://schemas.microsoft.com/office/drawing/2018/hyperlinkcolor" val="tx"/>
                    </a:ext>
                  </a:extLst>
                </a:hlinkClick>
              </a:rPr>
              <a:t>Broadcasting Act</a:t>
            </a:r>
            <a:r>
              <a:rPr lang="en-CA" i="1" dirty="0">
                <a:solidFill>
                  <a:schemeClr val="bg1"/>
                </a:solidFill>
              </a:rPr>
              <a:t>;</a:t>
            </a:r>
          </a:p>
          <a:p>
            <a:pPr marL="457200" lvl="1" indent="0">
              <a:lnSpc>
                <a:spcPct val="110000"/>
              </a:lnSpc>
              <a:buNone/>
            </a:pPr>
            <a:r>
              <a:rPr lang="en-CA" b="1" i="1" dirty="0">
                <a:solidFill>
                  <a:schemeClr val="bg1"/>
                </a:solidFill>
              </a:rPr>
              <a:t>(c)</a:t>
            </a:r>
            <a:r>
              <a:rPr lang="en-CA" i="1" dirty="0">
                <a:solidFill>
                  <a:schemeClr val="bg1"/>
                </a:solidFill>
              </a:rPr>
              <a:t> the signal is retransmitted simultaneously and without alteration, except as otherwise required or permitted by or under the laws of Canada;</a:t>
            </a:r>
          </a:p>
          <a:p>
            <a:pPr marL="457200" lvl="1" indent="0">
              <a:lnSpc>
                <a:spcPct val="110000"/>
              </a:lnSpc>
              <a:buNone/>
            </a:pPr>
            <a:r>
              <a:rPr lang="en-CA" b="1" i="1" dirty="0">
                <a:solidFill>
                  <a:schemeClr val="bg1"/>
                </a:solidFill>
              </a:rPr>
              <a:t>(d)</a:t>
            </a:r>
            <a:r>
              <a:rPr lang="en-CA" i="1" dirty="0">
                <a:solidFill>
                  <a:schemeClr val="bg1"/>
                </a:solidFill>
              </a:rPr>
              <a:t> in the case of the retransmission of a distant signal, the </a:t>
            </a:r>
            <a:r>
              <a:rPr lang="en-CA" i="1" dirty="0" err="1">
                <a:solidFill>
                  <a:schemeClr val="bg1"/>
                </a:solidFill>
              </a:rPr>
              <a:t>retransmitter</a:t>
            </a:r>
            <a:r>
              <a:rPr lang="en-CA" i="1" dirty="0">
                <a:solidFill>
                  <a:schemeClr val="bg1"/>
                </a:solidFill>
              </a:rPr>
              <a:t> has paid any royalties, and complied with any terms and conditions, fixed under this Act; </a:t>
            </a:r>
            <a:r>
              <a:rPr lang="en-CA" i="1" dirty="0">
                <a:solidFill>
                  <a:srgbClr val="FF0000"/>
                </a:solidFill>
              </a:rPr>
              <a:t>and</a:t>
            </a:r>
          </a:p>
          <a:p>
            <a:pPr marL="457200" lvl="1" indent="0">
              <a:lnSpc>
                <a:spcPct val="110000"/>
              </a:lnSpc>
              <a:buNone/>
            </a:pPr>
            <a:r>
              <a:rPr lang="en-CA" b="1" i="1" dirty="0">
                <a:solidFill>
                  <a:schemeClr val="bg1"/>
                </a:solidFill>
              </a:rPr>
              <a:t>(e)</a:t>
            </a:r>
            <a:r>
              <a:rPr lang="en-CA" i="1" dirty="0">
                <a:solidFill>
                  <a:schemeClr val="bg1"/>
                </a:solidFill>
              </a:rPr>
              <a:t> the </a:t>
            </a:r>
            <a:r>
              <a:rPr lang="en-CA" i="1" dirty="0" err="1">
                <a:solidFill>
                  <a:schemeClr val="bg1"/>
                </a:solidFill>
              </a:rPr>
              <a:t>retransmitter</a:t>
            </a:r>
            <a:r>
              <a:rPr lang="en-CA" i="1" dirty="0">
                <a:solidFill>
                  <a:schemeClr val="bg1"/>
                </a:solidFill>
              </a:rPr>
              <a:t> complies with the applicable conditions, if any, referred to in paragraph (3)(b).</a:t>
            </a:r>
          </a:p>
          <a:p>
            <a:pPr marL="0" indent="0">
              <a:buNone/>
            </a:pPr>
            <a:endParaRPr lang="en-US" dirty="0"/>
          </a:p>
        </p:txBody>
      </p:sp>
    </p:spTree>
    <p:extLst>
      <p:ext uri="{BB962C8B-B14F-4D97-AF65-F5344CB8AC3E}">
        <p14:creationId xmlns:p14="http://schemas.microsoft.com/office/powerpoint/2010/main" val="11999308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6A91EB-C81A-5D4D-A538-681CB4437D09}"/>
              </a:ext>
            </a:extLst>
          </p:cNvPr>
          <p:cNvPicPr>
            <a:picLocks noChangeAspect="1"/>
          </p:cNvPicPr>
          <p:nvPr/>
        </p:nvPicPr>
        <p:blipFill>
          <a:blip r:embed="rId2"/>
          <a:stretch>
            <a:fillRect/>
          </a:stretch>
        </p:blipFill>
        <p:spPr>
          <a:xfrm>
            <a:off x="5465379" y="1639614"/>
            <a:ext cx="2349938" cy="2349938"/>
          </a:xfrm>
          <a:prstGeom prst="rect">
            <a:avLst/>
          </a:prstGeom>
        </p:spPr>
      </p:pic>
      <p:pic>
        <p:nvPicPr>
          <p:cNvPr id="5" name="Picture 4">
            <a:extLst>
              <a:ext uri="{FF2B5EF4-FFF2-40B4-BE49-F238E27FC236}">
                <a16:creationId xmlns:a16="http://schemas.microsoft.com/office/drawing/2014/main" id="{A6E62924-A023-5649-9836-AF74D8A6FDD4}"/>
              </a:ext>
            </a:extLst>
          </p:cNvPr>
          <p:cNvPicPr>
            <a:picLocks noChangeAspect="1"/>
          </p:cNvPicPr>
          <p:nvPr/>
        </p:nvPicPr>
        <p:blipFill>
          <a:blip r:embed="rId3"/>
          <a:stretch>
            <a:fillRect/>
          </a:stretch>
        </p:blipFill>
        <p:spPr>
          <a:xfrm>
            <a:off x="315311" y="2564032"/>
            <a:ext cx="3720661" cy="3026670"/>
          </a:xfrm>
          <a:prstGeom prst="rect">
            <a:avLst/>
          </a:prstGeom>
        </p:spPr>
      </p:pic>
      <p:pic>
        <p:nvPicPr>
          <p:cNvPr id="6" name="Picture 5">
            <a:extLst>
              <a:ext uri="{FF2B5EF4-FFF2-40B4-BE49-F238E27FC236}">
                <a16:creationId xmlns:a16="http://schemas.microsoft.com/office/drawing/2014/main" id="{13BBCC04-FF78-1B4F-9C0F-DAEA5E0185A1}"/>
              </a:ext>
            </a:extLst>
          </p:cNvPr>
          <p:cNvPicPr>
            <a:picLocks noChangeAspect="1"/>
          </p:cNvPicPr>
          <p:nvPr/>
        </p:nvPicPr>
        <p:blipFill>
          <a:blip r:embed="rId4"/>
          <a:stretch>
            <a:fillRect/>
          </a:stretch>
        </p:blipFill>
        <p:spPr>
          <a:xfrm>
            <a:off x="4663965" y="4485509"/>
            <a:ext cx="3810000" cy="850900"/>
          </a:xfrm>
          <a:prstGeom prst="rect">
            <a:avLst/>
          </a:prstGeom>
        </p:spPr>
      </p:pic>
      <p:sp>
        <p:nvSpPr>
          <p:cNvPr id="2" name="Title 1">
            <a:extLst>
              <a:ext uri="{FF2B5EF4-FFF2-40B4-BE49-F238E27FC236}">
                <a16:creationId xmlns:a16="http://schemas.microsoft.com/office/drawing/2014/main" id="{5A7C2A52-D935-4B4D-AF52-FAFF26547C84}"/>
              </a:ext>
            </a:extLst>
          </p:cNvPr>
          <p:cNvSpPr>
            <a:spLocks noGrp="1"/>
          </p:cNvSpPr>
          <p:nvPr>
            <p:ph type="title"/>
          </p:nvPr>
        </p:nvSpPr>
        <p:spPr>
          <a:xfrm>
            <a:off x="136634" y="326593"/>
            <a:ext cx="8839200" cy="1016000"/>
          </a:xfrm>
        </p:spPr>
        <p:txBody>
          <a:bodyPr>
            <a:normAutofit/>
          </a:bodyPr>
          <a:lstStyle/>
          <a:p>
            <a:pPr algn="ctr"/>
            <a:r>
              <a:rPr lang="en-US" sz="3600" b="1" dirty="0">
                <a:solidFill>
                  <a:srgbClr val="FFFF00"/>
                </a:solidFill>
              </a:rPr>
              <a:t>Not included in s</a:t>
            </a:r>
            <a:r>
              <a:rPr lang="en-US" sz="3600" b="1" dirty="0">
                <a:solidFill>
                  <a:srgbClr val="FF0000"/>
                </a:solidFill>
              </a:rPr>
              <a:t>.</a:t>
            </a:r>
            <a:r>
              <a:rPr lang="en-US" sz="3600" b="1" dirty="0">
                <a:solidFill>
                  <a:srgbClr val="FFFF00"/>
                </a:solidFill>
              </a:rPr>
              <a:t> 31</a:t>
            </a:r>
            <a:r>
              <a:rPr lang="en-US" sz="3600" b="1" dirty="0">
                <a:solidFill>
                  <a:schemeClr val="bg1"/>
                </a:solidFill>
              </a:rPr>
              <a:t>(</a:t>
            </a:r>
            <a:r>
              <a:rPr lang="en-US" sz="3600" b="1" dirty="0">
                <a:solidFill>
                  <a:srgbClr val="FFFF00"/>
                </a:solidFill>
              </a:rPr>
              <a:t>1</a:t>
            </a:r>
            <a:r>
              <a:rPr lang="en-US" sz="3600" b="1" dirty="0">
                <a:solidFill>
                  <a:schemeClr val="bg1"/>
                </a:solidFill>
              </a:rPr>
              <a:t>)</a:t>
            </a:r>
            <a:r>
              <a:rPr lang="en-US" sz="3600" b="1" dirty="0">
                <a:solidFill>
                  <a:srgbClr val="FFFF00"/>
                </a:solidFill>
              </a:rPr>
              <a:t> </a:t>
            </a:r>
            <a:r>
              <a:rPr lang="en-US" sz="3600" b="1" dirty="0">
                <a:solidFill>
                  <a:srgbClr val="FF0000"/>
                </a:solidFill>
              </a:rPr>
              <a:t>&amp;</a:t>
            </a:r>
            <a:r>
              <a:rPr lang="en-US" sz="3600" b="1" dirty="0">
                <a:solidFill>
                  <a:srgbClr val="FFFF00"/>
                </a:solidFill>
              </a:rPr>
              <a:t> s</a:t>
            </a:r>
            <a:r>
              <a:rPr lang="en-US" sz="3600" b="1" dirty="0">
                <a:solidFill>
                  <a:srgbClr val="FF0000"/>
                </a:solidFill>
              </a:rPr>
              <a:t>.</a:t>
            </a:r>
            <a:r>
              <a:rPr lang="en-US" sz="3600" b="1" dirty="0">
                <a:solidFill>
                  <a:srgbClr val="FFFF00"/>
                </a:solidFill>
              </a:rPr>
              <a:t> 31</a:t>
            </a:r>
            <a:r>
              <a:rPr lang="en-US" sz="3600" b="1" dirty="0">
                <a:solidFill>
                  <a:schemeClr val="bg1"/>
                </a:solidFill>
              </a:rPr>
              <a:t>(</a:t>
            </a:r>
            <a:r>
              <a:rPr lang="en-US" sz="3600" b="1" dirty="0">
                <a:solidFill>
                  <a:srgbClr val="FFFF00"/>
                </a:solidFill>
              </a:rPr>
              <a:t>2</a:t>
            </a:r>
            <a:r>
              <a:rPr lang="en-US" sz="3600" b="1" dirty="0">
                <a:solidFill>
                  <a:schemeClr val="bg1"/>
                </a:solidFill>
              </a:rPr>
              <a:t>)</a:t>
            </a:r>
            <a:r>
              <a:rPr lang="en-US" sz="3600" b="1" dirty="0">
                <a:solidFill>
                  <a:srgbClr val="FFFF00"/>
                </a:solidFill>
              </a:rPr>
              <a:t> protections</a:t>
            </a:r>
          </a:p>
        </p:txBody>
      </p:sp>
    </p:spTree>
    <p:extLst>
      <p:ext uri="{BB962C8B-B14F-4D97-AF65-F5344CB8AC3E}">
        <p14:creationId xmlns:p14="http://schemas.microsoft.com/office/powerpoint/2010/main" val="7267061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37F1-7071-CD4C-A375-A46B19EF6FE4}"/>
              </a:ext>
            </a:extLst>
          </p:cNvPr>
          <p:cNvSpPr>
            <a:spLocks noGrp="1"/>
          </p:cNvSpPr>
          <p:nvPr>
            <p:ph type="title"/>
          </p:nvPr>
        </p:nvSpPr>
        <p:spPr>
          <a:xfrm>
            <a:off x="126125" y="326593"/>
            <a:ext cx="8912772" cy="1016000"/>
          </a:xfrm>
        </p:spPr>
        <p:txBody>
          <a:bodyPr>
            <a:normAutofit/>
          </a:bodyPr>
          <a:lstStyle/>
          <a:p>
            <a:pPr algn="ctr"/>
            <a:r>
              <a:rPr lang="en-US" b="1" dirty="0">
                <a:solidFill>
                  <a:srgbClr val="FFFF00"/>
                </a:solidFill>
              </a:rPr>
              <a:t>Included in s</a:t>
            </a:r>
            <a:r>
              <a:rPr lang="en-US" b="1" dirty="0">
                <a:solidFill>
                  <a:srgbClr val="FF0000"/>
                </a:solidFill>
              </a:rPr>
              <a:t>.</a:t>
            </a:r>
            <a:r>
              <a:rPr lang="en-US" b="1" dirty="0">
                <a:solidFill>
                  <a:srgbClr val="FFFF00"/>
                </a:solidFill>
              </a:rPr>
              <a:t> 31</a:t>
            </a:r>
            <a:r>
              <a:rPr lang="en-US" b="1" dirty="0">
                <a:solidFill>
                  <a:schemeClr val="bg1"/>
                </a:solidFill>
              </a:rPr>
              <a:t>(</a:t>
            </a:r>
            <a:r>
              <a:rPr lang="en-US" b="1" dirty="0">
                <a:solidFill>
                  <a:srgbClr val="FFFF00"/>
                </a:solidFill>
              </a:rPr>
              <a:t>1</a:t>
            </a:r>
            <a:r>
              <a:rPr lang="en-US" b="1" dirty="0">
                <a:solidFill>
                  <a:schemeClr val="bg1"/>
                </a:solidFill>
              </a:rPr>
              <a:t>)</a:t>
            </a:r>
            <a:r>
              <a:rPr lang="en-US" b="1" dirty="0">
                <a:solidFill>
                  <a:srgbClr val="FFFF00"/>
                </a:solidFill>
              </a:rPr>
              <a:t> </a:t>
            </a:r>
            <a:r>
              <a:rPr lang="en-US" b="1" dirty="0">
                <a:solidFill>
                  <a:srgbClr val="FF0000"/>
                </a:solidFill>
              </a:rPr>
              <a:t>&amp;</a:t>
            </a:r>
            <a:r>
              <a:rPr lang="en-US" b="1" dirty="0">
                <a:solidFill>
                  <a:srgbClr val="FFFF00"/>
                </a:solidFill>
              </a:rPr>
              <a:t> s</a:t>
            </a:r>
            <a:r>
              <a:rPr lang="en-US" b="1" dirty="0">
                <a:solidFill>
                  <a:srgbClr val="FF0000"/>
                </a:solidFill>
              </a:rPr>
              <a:t>.</a:t>
            </a:r>
            <a:r>
              <a:rPr lang="en-US" b="1" dirty="0">
                <a:solidFill>
                  <a:srgbClr val="FFFF00"/>
                </a:solidFill>
              </a:rPr>
              <a:t> 31</a:t>
            </a:r>
            <a:r>
              <a:rPr lang="en-US" b="1" dirty="0">
                <a:solidFill>
                  <a:schemeClr val="bg1"/>
                </a:solidFill>
              </a:rPr>
              <a:t>(</a:t>
            </a:r>
            <a:r>
              <a:rPr lang="en-US" b="1" dirty="0">
                <a:solidFill>
                  <a:srgbClr val="FFFF00"/>
                </a:solidFill>
              </a:rPr>
              <a:t>2</a:t>
            </a:r>
            <a:r>
              <a:rPr lang="en-US" b="1" dirty="0">
                <a:solidFill>
                  <a:schemeClr val="bg1"/>
                </a:solidFill>
              </a:rPr>
              <a:t>)</a:t>
            </a:r>
            <a:r>
              <a:rPr lang="en-US" b="1" dirty="0">
                <a:solidFill>
                  <a:srgbClr val="FFFF00"/>
                </a:solidFill>
              </a:rPr>
              <a:t> protections</a:t>
            </a:r>
            <a:endParaRPr lang="en-US" dirty="0"/>
          </a:p>
        </p:txBody>
      </p:sp>
      <p:pic>
        <p:nvPicPr>
          <p:cNvPr id="3" name="Picture 2">
            <a:extLst>
              <a:ext uri="{FF2B5EF4-FFF2-40B4-BE49-F238E27FC236}">
                <a16:creationId xmlns:a16="http://schemas.microsoft.com/office/drawing/2014/main" id="{FF09034B-01B3-A845-8F13-804B35A1CB74}"/>
              </a:ext>
            </a:extLst>
          </p:cNvPr>
          <p:cNvPicPr>
            <a:picLocks noChangeAspect="1"/>
          </p:cNvPicPr>
          <p:nvPr/>
        </p:nvPicPr>
        <p:blipFill>
          <a:blip r:embed="rId2"/>
          <a:stretch>
            <a:fillRect/>
          </a:stretch>
        </p:blipFill>
        <p:spPr>
          <a:xfrm>
            <a:off x="631190" y="2693858"/>
            <a:ext cx="2830259" cy="896249"/>
          </a:xfrm>
          <a:prstGeom prst="rect">
            <a:avLst/>
          </a:prstGeom>
        </p:spPr>
      </p:pic>
      <p:pic>
        <p:nvPicPr>
          <p:cNvPr id="5" name="Picture 4">
            <a:extLst>
              <a:ext uri="{FF2B5EF4-FFF2-40B4-BE49-F238E27FC236}">
                <a16:creationId xmlns:a16="http://schemas.microsoft.com/office/drawing/2014/main" id="{957E3F82-E9A0-F84A-97C4-0825A061C82B}"/>
              </a:ext>
            </a:extLst>
          </p:cNvPr>
          <p:cNvPicPr>
            <a:picLocks noChangeAspect="1"/>
          </p:cNvPicPr>
          <p:nvPr/>
        </p:nvPicPr>
        <p:blipFill>
          <a:blip r:embed="rId3"/>
          <a:stretch>
            <a:fillRect/>
          </a:stretch>
        </p:blipFill>
        <p:spPr>
          <a:xfrm>
            <a:off x="4582511" y="4871179"/>
            <a:ext cx="2254078" cy="1127039"/>
          </a:xfrm>
          <a:prstGeom prst="rect">
            <a:avLst/>
          </a:prstGeom>
        </p:spPr>
      </p:pic>
      <p:pic>
        <p:nvPicPr>
          <p:cNvPr id="6" name="Picture 5">
            <a:extLst>
              <a:ext uri="{FF2B5EF4-FFF2-40B4-BE49-F238E27FC236}">
                <a16:creationId xmlns:a16="http://schemas.microsoft.com/office/drawing/2014/main" id="{7C4116EA-5821-1342-8F0E-DADB4435CC29}"/>
              </a:ext>
            </a:extLst>
          </p:cNvPr>
          <p:cNvPicPr>
            <a:picLocks noChangeAspect="1"/>
          </p:cNvPicPr>
          <p:nvPr/>
        </p:nvPicPr>
        <p:blipFill>
          <a:blip r:embed="rId4"/>
          <a:stretch>
            <a:fillRect/>
          </a:stretch>
        </p:blipFill>
        <p:spPr>
          <a:xfrm>
            <a:off x="763527" y="4217686"/>
            <a:ext cx="1784486" cy="938294"/>
          </a:xfrm>
          <a:prstGeom prst="rect">
            <a:avLst/>
          </a:prstGeom>
        </p:spPr>
      </p:pic>
      <p:pic>
        <p:nvPicPr>
          <p:cNvPr id="8" name="Picture 7">
            <a:extLst>
              <a:ext uri="{FF2B5EF4-FFF2-40B4-BE49-F238E27FC236}">
                <a16:creationId xmlns:a16="http://schemas.microsoft.com/office/drawing/2014/main" id="{8453ED02-FE3F-5A4F-B6F9-60D5BD18C56F}"/>
              </a:ext>
            </a:extLst>
          </p:cNvPr>
          <p:cNvPicPr>
            <a:picLocks noChangeAspect="1"/>
          </p:cNvPicPr>
          <p:nvPr/>
        </p:nvPicPr>
        <p:blipFill>
          <a:blip r:embed="rId5"/>
          <a:stretch>
            <a:fillRect/>
          </a:stretch>
        </p:blipFill>
        <p:spPr>
          <a:xfrm>
            <a:off x="4134400" y="3429001"/>
            <a:ext cx="4246073" cy="1542740"/>
          </a:xfrm>
          <a:prstGeom prst="rect">
            <a:avLst/>
          </a:prstGeom>
        </p:spPr>
      </p:pic>
      <p:pic>
        <p:nvPicPr>
          <p:cNvPr id="9" name="Picture 8">
            <a:extLst>
              <a:ext uri="{FF2B5EF4-FFF2-40B4-BE49-F238E27FC236}">
                <a16:creationId xmlns:a16="http://schemas.microsoft.com/office/drawing/2014/main" id="{E7D63FAC-D9D6-0648-9E43-CB3D4F79AB20}"/>
              </a:ext>
            </a:extLst>
          </p:cNvPr>
          <p:cNvPicPr>
            <a:picLocks noChangeAspect="1"/>
          </p:cNvPicPr>
          <p:nvPr/>
        </p:nvPicPr>
        <p:blipFill>
          <a:blip r:embed="rId6"/>
          <a:stretch>
            <a:fillRect/>
          </a:stretch>
        </p:blipFill>
        <p:spPr>
          <a:xfrm>
            <a:off x="4321810" y="1986282"/>
            <a:ext cx="4191000" cy="1155700"/>
          </a:xfrm>
          <a:prstGeom prst="rect">
            <a:avLst/>
          </a:prstGeom>
        </p:spPr>
      </p:pic>
    </p:spTree>
    <p:extLst>
      <p:ext uri="{BB962C8B-B14F-4D97-AF65-F5344CB8AC3E}">
        <p14:creationId xmlns:p14="http://schemas.microsoft.com/office/powerpoint/2010/main" val="7963384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22765074-0E73-234E-9214-35B692B0B751}"/>
              </a:ext>
            </a:extLst>
          </p:cNvPr>
          <p:cNvPicPr>
            <a:picLocks noChangeAspect="1"/>
          </p:cNvPicPr>
          <p:nvPr/>
        </p:nvPicPr>
        <p:blipFill>
          <a:blip r:embed="rId2"/>
          <a:stretch>
            <a:fillRect/>
          </a:stretch>
        </p:blipFill>
        <p:spPr>
          <a:xfrm>
            <a:off x="1464962" y="1359243"/>
            <a:ext cx="6214075" cy="4458352"/>
          </a:xfrm>
          <a:prstGeom prst="rect">
            <a:avLst/>
          </a:prstGeom>
        </p:spPr>
      </p:pic>
      <p:sp>
        <p:nvSpPr>
          <p:cNvPr id="2" name="Title 1">
            <a:extLst>
              <a:ext uri="{FF2B5EF4-FFF2-40B4-BE49-F238E27FC236}">
                <a16:creationId xmlns:a16="http://schemas.microsoft.com/office/drawing/2014/main" id="{A8CDCA49-5CD2-6B49-9040-AA18E46BA674}"/>
              </a:ext>
            </a:extLst>
          </p:cNvPr>
          <p:cNvSpPr>
            <a:spLocks noGrp="1"/>
          </p:cNvSpPr>
          <p:nvPr>
            <p:ph type="title"/>
          </p:nvPr>
        </p:nvSpPr>
        <p:spPr>
          <a:xfrm>
            <a:off x="457199" y="128885"/>
            <a:ext cx="8229600" cy="1016000"/>
          </a:xfrm>
        </p:spPr>
        <p:txBody>
          <a:bodyPr>
            <a:noAutofit/>
          </a:bodyPr>
          <a:lstStyle/>
          <a:p>
            <a:pPr algn="ctr"/>
            <a:r>
              <a:rPr lang="en-US" sz="3200" dirty="0">
                <a:solidFill>
                  <a:srgbClr val="FFFF00"/>
                </a:solidFill>
              </a:rPr>
              <a:t>“</a:t>
            </a:r>
            <a:r>
              <a:rPr lang="en-US" sz="3200" dirty="0">
                <a:solidFill>
                  <a:srgbClr val="FF0000"/>
                </a:solidFill>
              </a:rPr>
              <a:t>Borrowing</a:t>
            </a:r>
            <a:r>
              <a:rPr lang="en-US" sz="3200" dirty="0">
                <a:solidFill>
                  <a:srgbClr val="FFFF00"/>
                </a:solidFill>
              </a:rPr>
              <a:t>”</a:t>
            </a:r>
            <a:r>
              <a:rPr lang="en-US" sz="3200" dirty="0">
                <a:solidFill>
                  <a:schemeClr val="bg1"/>
                </a:solidFill>
              </a:rPr>
              <a:t> </a:t>
            </a:r>
            <a:r>
              <a:rPr lang="en-US" sz="3200" dirty="0">
                <a:solidFill>
                  <a:srgbClr val="FF0000"/>
                </a:solidFill>
              </a:rPr>
              <a:t>U</a:t>
            </a:r>
            <a:r>
              <a:rPr lang="en-US" sz="3200" dirty="0">
                <a:solidFill>
                  <a:schemeClr val="bg1"/>
                </a:solidFill>
              </a:rPr>
              <a:t>.</a:t>
            </a:r>
            <a:r>
              <a:rPr lang="en-US" sz="3200" dirty="0">
                <a:solidFill>
                  <a:srgbClr val="00B0F0"/>
                </a:solidFill>
              </a:rPr>
              <a:t>S</a:t>
            </a:r>
            <a:r>
              <a:rPr lang="en-US" sz="3200" dirty="0">
                <a:solidFill>
                  <a:schemeClr val="bg1"/>
                </a:solidFill>
              </a:rPr>
              <a:t>. TV signals</a:t>
            </a:r>
            <a:r>
              <a:rPr lang="en-US" sz="3200" dirty="0">
                <a:solidFill>
                  <a:srgbClr val="FF0000"/>
                </a:solidFill>
              </a:rPr>
              <a:t> &amp; </a:t>
            </a:r>
            <a:r>
              <a:rPr lang="en-US" sz="3200" dirty="0">
                <a:solidFill>
                  <a:schemeClr val="bg1"/>
                </a:solidFill>
              </a:rPr>
              <a:t>Simultaneous Substitution of </a:t>
            </a:r>
            <a:r>
              <a:rPr lang="en-US" sz="3200" dirty="0">
                <a:solidFill>
                  <a:srgbClr val="FF0000"/>
                </a:solidFill>
              </a:rPr>
              <a:t>Ca</a:t>
            </a:r>
            <a:r>
              <a:rPr lang="en-US" sz="3200" dirty="0">
                <a:solidFill>
                  <a:schemeClr val="bg1"/>
                </a:solidFill>
              </a:rPr>
              <a:t>nadi</a:t>
            </a:r>
            <a:r>
              <a:rPr lang="en-US" sz="3200" dirty="0">
                <a:solidFill>
                  <a:srgbClr val="FF0000"/>
                </a:solidFill>
              </a:rPr>
              <a:t>an</a:t>
            </a:r>
            <a:r>
              <a:rPr lang="en-US" sz="3200" dirty="0">
                <a:solidFill>
                  <a:schemeClr val="bg1"/>
                </a:solidFill>
              </a:rPr>
              <a:t> Commercials</a:t>
            </a:r>
          </a:p>
        </p:txBody>
      </p:sp>
    </p:spTree>
    <p:extLst>
      <p:ext uri="{BB962C8B-B14F-4D97-AF65-F5344CB8AC3E}">
        <p14:creationId xmlns:p14="http://schemas.microsoft.com/office/powerpoint/2010/main" val="27269188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BE22D932-F56F-214C-84D2-904C0A17F7F9}"/>
              </a:ext>
            </a:extLst>
          </p:cNvPr>
          <p:cNvPicPr>
            <a:picLocks noChangeAspect="1"/>
          </p:cNvPicPr>
          <p:nvPr/>
        </p:nvPicPr>
        <p:blipFill>
          <a:blip r:embed="rId2"/>
          <a:stretch>
            <a:fillRect/>
          </a:stretch>
        </p:blipFill>
        <p:spPr>
          <a:xfrm>
            <a:off x="590550" y="1333500"/>
            <a:ext cx="7962900" cy="4191000"/>
          </a:xfrm>
          <a:prstGeom prst="rect">
            <a:avLst/>
          </a:prstGeom>
        </p:spPr>
      </p:pic>
    </p:spTree>
    <p:extLst>
      <p:ext uri="{BB962C8B-B14F-4D97-AF65-F5344CB8AC3E}">
        <p14:creationId xmlns:p14="http://schemas.microsoft.com/office/powerpoint/2010/main" val="12286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DE06-8F47-5D40-A2C2-33D01A6B67D9}"/>
              </a:ext>
            </a:extLst>
          </p:cNvPr>
          <p:cNvSpPr>
            <a:spLocks noGrp="1"/>
          </p:cNvSpPr>
          <p:nvPr>
            <p:ph type="title"/>
          </p:nvPr>
        </p:nvSpPr>
        <p:spPr/>
        <p:txBody>
          <a:bodyPr/>
          <a:lstStyle/>
          <a:p>
            <a:r>
              <a:rPr lang="en-US" b="1" dirty="0">
                <a:solidFill>
                  <a:srgbClr val="FFFF00"/>
                </a:solidFill>
              </a:rPr>
              <a:t>Presentations</a:t>
            </a:r>
            <a:r>
              <a:rPr lang="en-US" b="1" dirty="0">
                <a:solidFill>
                  <a:srgbClr val="FF0000"/>
                </a:solidFill>
              </a:rPr>
              <a:t> </a:t>
            </a:r>
            <a:r>
              <a:rPr lang="en-US" dirty="0">
                <a:solidFill>
                  <a:srgbClr val="FF0000"/>
                </a:solidFill>
              </a:rPr>
              <a:t>(</a:t>
            </a:r>
            <a:r>
              <a:rPr lang="en-US" dirty="0">
                <a:solidFill>
                  <a:schemeClr val="bg1"/>
                </a:solidFill>
              </a:rPr>
              <a:t>from Syllabus</a:t>
            </a:r>
            <a:r>
              <a:rPr lang="en-US" dirty="0">
                <a:solidFill>
                  <a:srgbClr val="FF0000"/>
                </a:solidFill>
              </a:rPr>
              <a:t>)</a:t>
            </a:r>
          </a:p>
        </p:txBody>
      </p:sp>
      <p:sp>
        <p:nvSpPr>
          <p:cNvPr id="3" name="Content Placeholder 2">
            <a:extLst>
              <a:ext uri="{FF2B5EF4-FFF2-40B4-BE49-F238E27FC236}">
                <a16:creationId xmlns:a16="http://schemas.microsoft.com/office/drawing/2014/main" id="{60E55E28-ACDA-8E44-B1F0-7D433AF6B92B}"/>
              </a:ext>
            </a:extLst>
          </p:cNvPr>
          <p:cNvSpPr>
            <a:spLocks noGrp="1"/>
          </p:cNvSpPr>
          <p:nvPr>
            <p:ph sz="quarter" idx="10"/>
          </p:nvPr>
        </p:nvSpPr>
        <p:spPr/>
        <p:txBody>
          <a:bodyPr/>
          <a:lstStyle/>
          <a:p>
            <a:pPr marL="0" indent="0">
              <a:lnSpc>
                <a:spcPct val="100000"/>
              </a:lnSpc>
              <a:buNone/>
            </a:pPr>
            <a:r>
              <a:rPr lang="en-CA" sz="3600" b="1" i="1" dirty="0">
                <a:solidFill>
                  <a:srgbClr val="FFFF00"/>
                </a:solidFill>
              </a:rPr>
              <a:t>“</a:t>
            </a:r>
            <a:r>
              <a:rPr lang="en-CA" sz="3600" b="1" i="1" dirty="0">
                <a:solidFill>
                  <a:srgbClr val="00B0F0"/>
                </a:solidFill>
              </a:rPr>
              <a:t>Paper</a:t>
            </a:r>
            <a:r>
              <a:rPr lang="en-CA" sz="3600" b="1" i="1" dirty="0">
                <a:solidFill>
                  <a:srgbClr val="FF0000"/>
                </a:solidFill>
              </a:rPr>
              <a:t>/</a:t>
            </a:r>
            <a:r>
              <a:rPr lang="en-CA" sz="3600" b="1" i="1" dirty="0">
                <a:solidFill>
                  <a:srgbClr val="00B0F0"/>
                </a:solidFill>
              </a:rPr>
              <a:t>Presentation</a:t>
            </a:r>
            <a:r>
              <a:rPr lang="en-CA" sz="3600" b="1" i="1" dirty="0">
                <a:solidFill>
                  <a:srgbClr val="FF0000"/>
                </a:solidFill>
              </a:rPr>
              <a:t>/</a:t>
            </a:r>
            <a:r>
              <a:rPr lang="en-CA" sz="3600" b="1" i="1" dirty="0">
                <a:solidFill>
                  <a:srgbClr val="00B0F0"/>
                </a:solidFill>
              </a:rPr>
              <a:t>Post</a:t>
            </a:r>
            <a:r>
              <a:rPr lang="en-CA" sz="3600" b="1" i="1" dirty="0">
                <a:solidFill>
                  <a:schemeClr val="bg1"/>
                </a:solidFill>
              </a:rPr>
              <a:t> </a:t>
            </a:r>
            <a:r>
              <a:rPr lang="en-CA" sz="3600" b="1" i="1" dirty="0">
                <a:solidFill>
                  <a:srgbClr val="FF0000"/>
                </a:solidFill>
              </a:rPr>
              <a:t>=</a:t>
            </a:r>
            <a:r>
              <a:rPr lang="en-CA" sz="3600" b="1" i="1" dirty="0">
                <a:solidFill>
                  <a:schemeClr val="bg1"/>
                </a:solidFill>
              </a:rPr>
              <a:t> 20</a:t>
            </a:r>
            <a:r>
              <a:rPr lang="en-CA" sz="3600" b="1" i="1" dirty="0">
                <a:solidFill>
                  <a:srgbClr val="FF0000"/>
                </a:solidFill>
              </a:rPr>
              <a:t>%</a:t>
            </a:r>
            <a:r>
              <a:rPr lang="en-CA" sz="3600" b="1" i="1" dirty="0">
                <a:solidFill>
                  <a:schemeClr val="bg1"/>
                </a:solidFill>
              </a:rPr>
              <a:t> of grade</a:t>
            </a:r>
            <a:endParaRPr lang="en-CA" sz="3600" i="1" dirty="0">
              <a:solidFill>
                <a:schemeClr val="bg1"/>
              </a:solidFill>
            </a:endParaRPr>
          </a:p>
          <a:p>
            <a:pPr marL="0" indent="0">
              <a:lnSpc>
                <a:spcPct val="100000"/>
              </a:lnSpc>
              <a:buNone/>
            </a:pPr>
            <a:r>
              <a:rPr lang="en-CA" sz="3600" i="1" dirty="0">
                <a:solidFill>
                  <a:schemeClr val="bg1"/>
                </a:solidFill>
              </a:rPr>
              <a:t>This will be </a:t>
            </a:r>
            <a:r>
              <a:rPr lang="en-CA" sz="3600" i="1" dirty="0">
                <a:solidFill>
                  <a:srgbClr val="FFFF00"/>
                </a:solidFill>
              </a:rPr>
              <a:t>500</a:t>
            </a:r>
            <a:r>
              <a:rPr lang="en-CA" sz="3600" i="1" dirty="0">
                <a:solidFill>
                  <a:srgbClr val="FF0000"/>
                </a:solidFill>
              </a:rPr>
              <a:t>-</a:t>
            </a:r>
            <a:r>
              <a:rPr lang="en-CA" sz="3600" i="1" dirty="0">
                <a:solidFill>
                  <a:srgbClr val="FFFF00"/>
                </a:solidFill>
              </a:rPr>
              <a:t>1000</a:t>
            </a:r>
            <a:r>
              <a:rPr lang="en-CA" sz="3600" i="1" dirty="0">
                <a:solidFill>
                  <a:schemeClr val="bg1"/>
                </a:solidFill>
              </a:rPr>
              <a:t> word </a:t>
            </a:r>
            <a:r>
              <a:rPr lang="en-CA" sz="3600" i="1" dirty="0">
                <a:solidFill>
                  <a:srgbClr val="FFFF00"/>
                </a:solidFill>
              </a:rPr>
              <a:t>(</a:t>
            </a:r>
            <a:r>
              <a:rPr lang="en-CA" sz="3600" i="1" dirty="0">
                <a:solidFill>
                  <a:schemeClr val="bg1"/>
                </a:solidFill>
              </a:rPr>
              <a:t>or equivalent</a:t>
            </a:r>
            <a:r>
              <a:rPr lang="en-CA" sz="3600" i="1" dirty="0">
                <a:solidFill>
                  <a:srgbClr val="FFFF00"/>
                </a:solidFill>
              </a:rPr>
              <a:t>)</a:t>
            </a:r>
            <a:r>
              <a:rPr lang="en-CA" sz="3600" i="1" dirty="0">
                <a:solidFill>
                  <a:schemeClr val="bg1"/>
                </a:solidFill>
              </a:rPr>
              <a:t> per person original piece of work that illuminates some aspect of Intellectual Property Law</a:t>
            </a:r>
            <a:r>
              <a:rPr lang="en-CA" sz="3600" i="1" dirty="0">
                <a:solidFill>
                  <a:srgbClr val="FF0000"/>
                </a:solidFill>
              </a:rPr>
              <a:t>.</a:t>
            </a:r>
            <a:r>
              <a:rPr lang="en-CA" sz="3600" i="1" dirty="0">
                <a:solidFill>
                  <a:schemeClr val="bg1"/>
                </a:solidFill>
              </a:rPr>
              <a:t> It can be </a:t>
            </a:r>
            <a:r>
              <a:rPr lang="en-CA" sz="3600" i="1" dirty="0">
                <a:solidFill>
                  <a:srgbClr val="FFFF00"/>
                </a:solidFill>
              </a:rPr>
              <a:t>in any form</a:t>
            </a:r>
            <a:r>
              <a:rPr lang="en-CA" sz="3600" i="1" dirty="0">
                <a:solidFill>
                  <a:srgbClr val="FF0000"/>
                </a:solidFill>
              </a:rPr>
              <a:t>,</a:t>
            </a:r>
            <a:r>
              <a:rPr lang="en-CA" sz="3600" i="1" dirty="0">
                <a:solidFill>
                  <a:schemeClr val="bg1"/>
                </a:solidFill>
              </a:rPr>
              <a:t> posted to the course website or not</a:t>
            </a:r>
            <a:r>
              <a:rPr lang="en-CA" sz="3600" i="1" dirty="0">
                <a:solidFill>
                  <a:srgbClr val="FF0000"/>
                </a:solidFill>
              </a:rPr>
              <a:t>,</a:t>
            </a:r>
            <a:r>
              <a:rPr lang="en-CA" sz="3600" i="1" dirty="0">
                <a:solidFill>
                  <a:schemeClr val="bg1"/>
                </a:solidFill>
              </a:rPr>
              <a:t> and can be approached individually or as a group.</a:t>
            </a:r>
            <a:r>
              <a:rPr lang="en-CA" sz="3600" i="1" dirty="0">
                <a:solidFill>
                  <a:srgbClr val="FFFF00"/>
                </a:solidFill>
              </a:rPr>
              <a:t>”</a:t>
            </a:r>
          </a:p>
          <a:p>
            <a:endParaRPr lang="en-US" dirty="0"/>
          </a:p>
        </p:txBody>
      </p:sp>
    </p:spTree>
    <p:extLst>
      <p:ext uri="{BB962C8B-B14F-4D97-AF65-F5344CB8AC3E}">
        <p14:creationId xmlns:p14="http://schemas.microsoft.com/office/powerpoint/2010/main" val="2126178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0885-7615-5948-AAC6-A314B9AF5B9A}"/>
              </a:ext>
            </a:extLst>
          </p:cNvPr>
          <p:cNvSpPr>
            <a:spLocks noGrp="1"/>
          </p:cNvSpPr>
          <p:nvPr>
            <p:ph type="title"/>
          </p:nvPr>
        </p:nvSpPr>
        <p:spPr>
          <a:xfrm>
            <a:off x="457200" y="115866"/>
            <a:ext cx="8229600" cy="1016000"/>
          </a:xfrm>
        </p:spPr>
        <p:txBody>
          <a:bodyPr/>
          <a:lstStyle/>
          <a:p>
            <a:r>
              <a:rPr lang="en-US" b="1" dirty="0" err="1">
                <a:solidFill>
                  <a:srgbClr val="FFFF00"/>
                </a:solidFill>
              </a:rPr>
              <a:t>Laskin</a:t>
            </a:r>
            <a:r>
              <a:rPr lang="en-US" b="1" dirty="0">
                <a:solidFill>
                  <a:srgbClr val="FFFF00"/>
                </a:solidFill>
              </a:rPr>
              <a:t> C</a:t>
            </a:r>
            <a:r>
              <a:rPr lang="en-US" b="1" dirty="0">
                <a:solidFill>
                  <a:srgbClr val="FF0000"/>
                </a:solidFill>
              </a:rPr>
              <a:t>.</a:t>
            </a:r>
            <a:r>
              <a:rPr lang="en-US" b="1" dirty="0">
                <a:solidFill>
                  <a:srgbClr val="FFFF00"/>
                </a:solidFill>
              </a:rPr>
              <a:t>J</a:t>
            </a:r>
            <a:r>
              <a:rPr lang="en-US" b="1" dirty="0">
                <a:solidFill>
                  <a:srgbClr val="FF0000"/>
                </a:solidFill>
              </a:rPr>
              <a:t>.</a:t>
            </a:r>
          </a:p>
        </p:txBody>
      </p:sp>
      <p:sp>
        <p:nvSpPr>
          <p:cNvPr id="3" name="Content Placeholder 2">
            <a:extLst>
              <a:ext uri="{FF2B5EF4-FFF2-40B4-BE49-F238E27FC236}">
                <a16:creationId xmlns:a16="http://schemas.microsoft.com/office/drawing/2014/main" id="{8A2EB761-0109-E64A-9A4B-2140F61A96B3}"/>
              </a:ext>
            </a:extLst>
          </p:cNvPr>
          <p:cNvSpPr>
            <a:spLocks noGrp="1"/>
          </p:cNvSpPr>
          <p:nvPr>
            <p:ph sz="quarter" idx="10"/>
          </p:nvPr>
        </p:nvSpPr>
        <p:spPr>
          <a:xfrm>
            <a:off x="457200" y="1131866"/>
            <a:ext cx="8550166" cy="4785458"/>
          </a:xfrm>
        </p:spPr>
        <p:txBody>
          <a:bodyPr/>
          <a:lstStyle/>
          <a:p>
            <a:pPr marL="0" indent="0">
              <a:lnSpc>
                <a:spcPct val="100000"/>
              </a:lnSpc>
              <a:buNone/>
            </a:pPr>
            <a:r>
              <a:rPr lang="en-CA" i="1" dirty="0">
                <a:solidFill>
                  <a:srgbClr val="FF0000"/>
                </a:solidFill>
              </a:rPr>
              <a:t>“</a:t>
            </a:r>
            <a:r>
              <a:rPr lang="en-CA" i="1" dirty="0">
                <a:solidFill>
                  <a:srgbClr val="FFFF00"/>
                </a:solidFill>
              </a:rPr>
              <a:t>I am therefore in no doubt that federal legisla­tive authority extends</a:t>
            </a:r>
            <a:r>
              <a:rPr lang="en-CA" i="1" dirty="0">
                <a:solidFill>
                  <a:schemeClr val="bg1"/>
                </a:solidFill>
              </a:rPr>
              <a:t> to the regulation of the reception of television signals emanating from a source outside of Canada and to the regulation of the transmission of such signals within Canada. Those signals carry the programmes which are ultimately viewed on home television sets; and it would be incongruous, indeed, to admit federal legislative jurisdiction to the extent conceded but to deny the continuation of regulatory authority because the signals are intercepted and sent on to ultimate viewers through a different technology. </a:t>
            </a:r>
            <a:r>
              <a:rPr lang="en-CA" i="1" dirty="0">
                <a:solidFill>
                  <a:srgbClr val="FFFF00"/>
                </a:solidFill>
              </a:rPr>
              <a:t>Programme content regulation is inseparable from regulating the undertaking through which programmes are received and sent on as part of the total enterprise</a:t>
            </a:r>
            <a:r>
              <a:rPr lang="en-CA" i="1" dirty="0">
                <a:solidFill>
                  <a:schemeClr val="bg1"/>
                </a:solidFill>
              </a:rPr>
              <a:t>.</a:t>
            </a:r>
            <a:r>
              <a:rPr lang="en-CA" i="1" dirty="0">
                <a:solidFill>
                  <a:srgbClr val="FF0000"/>
                </a:solidFill>
              </a:rPr>
              <a:t>”</a:t>
            </a:r>
            <a:endParaRPr lang="en-US" i="1" dirty="0">
              <a:solidFill>
                <a:srgbClr val="FF0000"/>
              </a:solidFill>
            </a:endParaRPr>
          </a:p>
        </p:txBody>
      </p:sp>
      <p:sp>
        <p:nvSpPr>
          <p:cNvPr id="4" name="Rectangle 3">
            <a:extLst>
              <a:ext uri="{FF2B5EF4-FFF2-40B4-BE49-F238E27FC236}">
                <a16:creationId xmlns:a16="http://schemas.microsoft.com/office/drawing/2014/main" id="{EEAD18F5-CF2E-1A47-A9FA-5E49EA0F4CF8}"/>
              </a:ext>
            </a:extLst>
          </p:cNvPr>
          <p:cNvSpPr/>
          <p:nvPr/>
        </p:nvSpPr>
        <p:spPr>
          <a:xfrm>
            <a:off x="2286000" y="3105835"/>
            <a:ext cx="4572000" cy="646331"/>
          </a:xfrm>
          <a:prstGeom prst="rect">
            <a:avLst/>
          </a:prstGeom>
        </p:spPr>
        <p:txBody>
          <a:bodyPr>
            <a:spAutoFit/>
          </a:bodyPr>
          <a:lstStyle/>
          <a:p>
            <a:r>
              <a:rPr lang="en-CA" i="1" dirty="0"/>
              <a:t>Peker v. Masters Collection</a:t>
            </a:r>
            <a:r>
              <a:rPr lang="en-CA" dirty="0"/>
              <a:t>, 96 F.Supp.2d 216 (2000) </a:t>
            </a:r>
            <a:endParaRPr lang="en-US" dirty="0"/>
          </a:p>
        </p:txBody>
      </p:sp>
    </p:spTree>
    <p:extLst>
      <p:ext uri="{BB962C8B-B14F-4D97-AF65-F5344CB8AC3E}">
        <p14:creationId xmlns:p14="http://schemas.microsoft.com/office/powerpoint/2010/main" val="34125460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B03229-D136-C34F-AA7C-41EF91B2945C}"/>
              </a:ext>
            </a:extLst>
          </p:cNvPr>
          <p:cNvSpPr>
            <a:spLocks noGrp="1"/>
          </p:cNvSpPr>
          <p:nvPr>
            <p:ph sz="quarter" idx="10"/>
          </p:nvPr>
        </p:nvSpPr>
        <p:spPr>
          <a:xfrm>
            <a:off x="457200" y="2259724"/>
            <a:ext cx="8229600" cy="3466409"/>
          </a:xfrm>
        </p:spPr>
        <p:txBody>
          <a:bodyPr>
            <a:normAutofit/>
          </a:bodyPr>
          <a:lstStyle/>
          <a:p>
            <a:pPr marL="0" indent="0" algn="ctr">
              <a:buNone/>
            </a:pPr>
            <a:r>
              <a:rPr lang="en-US" sz="4800" dirty="0">
                <a:solidFill>
                  <a:schemeClr val="bg1"/>
                </a:solidFill>
              </a:rPr>
              <a:t>SCOTUS </a:t>
            </a:r>
            <a:r>
              <a:rPr lang="en-US" sz="4800" dirty="0">
                <a:solidFill>
                  <a:srgbClr val="FF0000"/>
                </a:solidFill>
              </a:rPr>
              <a:t>&amp;</a:t>
            </a:r>
            <a:r>
              <a:rPr lang="en-US" sz="4800" dirty="0">
                <a:solidFill>
                  <a:schemeClr val="bg1"/>
                </a:solidFill>
              </a:rPr>
              <a:t> Media Technology</a:t>
            </a:r>
            <a:r>
              <a:rPr lang="en-US" sz="4800" dirty="0">
                <a:solidFill>
                  <a:srgbClr val="FF0000"/>
                </a:solidFill>
              </a:rPr>
              <a:t>:</a:t>
            </a:r>
            <a:br>
              <a:rPr lang="en-US" sz="4800" dirty="0">
                <a:solidFill>
                  <a:schemeClr val="bg1"/>
                </a:solidFill>
              </a:rPr>
            </a:br>
            <a:r>
              <a:rPr lang="en-US" sz="4800" dirty="0">
                <a:solidFill>
                  <a:srgbClr val="FFFF00"/>
                </a:solidFill>
              </a:rPr>
              <a:t>One Wedding </a:t>
            </a:r>
            <a:r>
              <a:rPr lang="en-US" sz="4800" dirty="0">
                <a:solidFill>
                  <a:srgbClr val="FF0000"/>
                </a:solidFill>
              </a:rPr>
              <a:t>&amp; </a:t>
            </a:r>
            <a:r>
              <a:rPr lang="en-US" sz="4800" dirty="0">
                <a:solidFill>
                  <a:srgbClr val="FFFF00"/>
                </a:solidFill>
              </a:rPr>
              <a:t>Two Funerals</a:t>
            </a:r>
          </a:p>
        </p:txBody>
      </p:sp>
    </p:spTree>
    <p:extLst>
      <p:ext uri="{BB962C8B-B14F-4D97-AF65-F5344CB8AC3E}">
        <p14:creationId xmlns:p14="http://schemas.microsoft.com/office/powerpoint/2010/main" val="22259816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11AF-DA1B-0546-8F80-75DA813696A6}"/>
              </a:ext>
            </a:extLst>
          </p:cNvPr>
          <p:cNvSpPr>
            <a:spLocks noGrp="1"/>
          </p:cNvSpPr>
          <p:nvPr>
            <p:ph type="title"/>
          </p:nvPr>
        </p:nvSpPr>
        <p:spPr>
          <a:xfrm>
            <a:off x="457200" y="115866"/>
            <a:ext cx="8229600" cy="1016000"/>
          </a:xfrm>
        </p:spPr>
        <p:txBody>
          <a:bodyPr/>
          <a:lstStyle/>
          <a:p>
            <a:pPr algn="ctr"/>
            <a:r>
              <a:rPr lang="en-US" dirty="0">
                <a:solidFill>
                  <a:schemeClr val="bg1"/>
                </a:solidFill>
              </a:rPr>
              <a:t>A </a:t>
            </a:r>
            <a:r>
              <a:rPr lang="en-US" dirty="0">
                <a:solidFill>
                  <a:srgbClr val="FFFF00"/>
                </a:solidFill>
              </a:rPr>
              <a:t>time</a:t>
            </a:r>
            <a:r>
              <a:rPr lang="en-US" dirty="0">
                <a:solidFill>
                  <a:srgbClr val="FF0000"/>
                </a:solidFill>
              </a:rPr>
              <a:t>-</a:t>
            </a:r>
            <a:r>
              <a:rPr lang="en-US" dirty="0">
                <a:solidFill>
                  <a:srgbClr val="FFFF00"/>
                </a:solidFill>
              </a:rPr>
              <a:t>shifted </a:t>
            </a:r>
            <a:r>
              <a:rPr lang="en-US" dirty="0">
                <a:solidFill>
                  <a:schemeClr val="bg1"/>
                </a:solidFill>
              </a:rPr>
              <a:t>celebration</a:t>
            </a:r>
            <a:r>
              <a:rPr lang="en-US" dirty="0">
                <a:solidFill>
                  <a:srgbClr val="FF0000"/>
                </a:solidFill>
              </a:rPr>
              <a:t>…</a:t>
            </a:r>
          </a:p>
        </p:txBody>
      </p:sp>
      <p:pic>
        <p:nvPicPr>
          <p:cNvPr id="5" name="Picture 4" descr="Graphical user interface, text, application&#10;&#10;Description automatically generated">
            <a:extLst>
              <a:ext uri="{FF2B5EF4-FFF2-40B4-BE49-F238E27FC236}">
                <a16:creationId xmlns:a16="http://schemas.microsoft.com/office/drawing/2014/main" id="{8F220D31-6CE0-634A-9F8B-3A7D9064A06D}"/>
              </a:ext>
            </a:extLst>
          </p:cNvPr>
          <p:cNvPicPr>
            <a:picLocks noChangeAspect="1"/>
          </p:cNvPicPr>
          <p:nvPr/>
        </p:nvPicPr>
        <p:blipFill>
          <a:blip r:embed="rId2"/>
          <a:stretch>
            <a:fillRect/>
          </a:stretch>
        </p:blipFill>
        <p:spPr>
          <a:xfrm>
            <a:off x="1657265" y="1131866"/>
            <a:ext cx="5829470" cy="4669844"/>
          </a:xfrm>
          <a:prstGeom prst="rect">
            <a:avLst/>
          </a:prstGeom>
        </p:spPr>
      </p:pic>
      <p:sp>
        <p:nvSpPr>
          <p:cNvPr id="6" name="TextBox 5">
            <a:extLst>
              <a:ext uri="{FF2B5EF4-FFF2-40B4-BE49-F238E27FC236}">
                <a16:creationId xmlns:a16="http://schemas.microsoft.com/office/drawing/2014/main" id="{E9F5AB67-2923-7644-B5D9-AB54119B2E95}"/>
              </a:ext>
            </a:extLst>
          </p:cNvPr>
          <p:cNvSpPr txBox="1"/>
          <p:nvPr/>
        </p:nvSpPr>
        <p:spPr>
          <a:xfrm>
            <a:off x="4218846" y="5875283"/>
            <a:ext cx="4532075" cy="369332"/>
          </a:xfrm>
          <a:prstGeom prst="rect">
            <a:avLst/>
          </a:prstGeom>
          <a:noFill/>
        </p:spPr>
        <p:txBody>
          <a:bodyPr wrap="none" rtlCol="0">
            <a:spAutoFit/>
          </a:bodyPr>
          <a:lstStyle/>
          <a:p>
            <a:r>
              <a:rPr lang="en-US" dirty="0">
                <a:hlinkClick r:id="rId3"/>
              </a:rPr>
              <a:t>https://www.oyez.org/cases/1982/81-1687</a:t>
            </a:r>
            <a:r>
              <a:rPr lang="en-US" dirty="0"/>
              <a:t> </a:t>
            </a:r>
          </a:p>
        </p:txBody>
      </p:sp>
    </p:spTree>
    <p:extLst>
      <p:ext uri="{BB962C8B-B14F-4D97-AF65-F5344CB8AC3E}">
        <p14:creationId xmlns:p14="http://schemas.microsoft.com/office/powerpoint/2010/main" val="32725395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E4A31F-3E6D-8F4C-88F8-362B0B9E3F8F}"/>
              </a:ext>
            </a:extLst>
          </p:cNvPr>
          <p:cNvPicPr>
            <a:picLocks noChangeAspect="1"/>
          </p:cNvPicPr>
          <p:nvPr/>
        </p:nvPicPr>
        <p:blipFill>
          <a:blip r:embed="rId2"/>
          <a:stretch>
            <a:fillRect/>
          </a:stretch>
        </p:blipFill>
        <p:spPr>
          <a:xfrm>
            <a:off x="762000" y="429054"/>
            <a:ext cx="7620000" cy="5283200"/>
          </a:xfrm>
          <a:prstGeom prst="rect">
            <a:avLst/>
          </a:prstGeom>
        </p:spPr>
      </p:pic>
    </p:spTree>
    <p:extLst>
      <p:ext uri="{BB962C8B-B14F-4D97-AF65-F5344CB8AC3E}">
        <p14:creationId xmlns:p14="http://schemas.microsoft.com/office/powerpoint/2010/main" val="29280967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11AF-DA1B-0546-8F80-75DA813696A6}"/>
              </a:ext>
            </a:extLst>
          </p:cNvPr>
          <p:cNvSpPr>
            <a:spLocks noGrp="1"/>
          </p:cNvSpPr>
          <p:nvPr>
            <p:ph type="title"/>
          </p:nvPr>
        </p:nvSpPr>
        <p:spPr>
          <a:xfrm>
            <a:off x="457200" y="187925"/>
            <a:ext cx="8229600" cy="1016000"/>
          </a:xfrm>
        </p:spPr>
        <p:txBody>
          <a:bodyPr/>
          <a:lstStyle/>
          <a:p>
            <a:pPr algn="ctr"/>
            <a:r>
              <a:rPr lang="en-US" dirty="0">
                <a:solidFill>
                  <a:srgbClr val="FFFF00"/>
                </a:solidFill>
              </a:rPr>
              <a:t>Killing peer</a:t>
            </a:r>
            <a:r>
              <a:rPr lang="en-US" dirty="0">
                <a:solidFill>
                  <a:srgbClr val="FF0000"/>
                </a:solidFill>
              </a:rPr>
              <a:t>-</a:t>
            </a:r>
            <a:r>
              <a:rPr lang="en-US" dirty="0">
                <a:solidFill>
                  <a:srgbClr val="FFFF00"/>
                </a:solidFill>
              </a:rPr>
              <a:t>to</a:t>
            </a:r>
            <a:r>
              <a:rPr lang="en-US" dirty="0">
                <a:solidFill>
                  <a:srgbClr val="FF0000"/>
                </a:solidFill>
              </a:rPr>
              <a:t>-</a:t>
            </a:r>
            <a:r>
              <a:rPr lang="en-US" dirty="0">
                <a:solidFill>
                  <a:srgbClr val="FFFF00"/>
                </a:solidFill>
              </a:rPr>
              <a:t>peer</a:t>
            </a:r>
          </a:p>
        </p:txBody>
      </p:sp>
      <p:sp>
        <p:nvSpPr>
          <p:cNvPr id="4" name="TextBox 3">
            <a:extLst>
              <a:ext uri="{FF2B5EF4-FFF2-40B4-BE49-F238E27FC236}">
                <a16:creationId xmlns:a16="http://schemas.microsoft.com/office/drawing/2014/main" id="{D9D55C95-8F4F-AD4E-B733-203C9A384827}"/>
              </a:ext>
            </a:extLst>
          </p:cNvPr>
          <p:cNvSpPr txBox="1"/>
          <p:nvPr/>
        </p:nvSpPr>
        <p:spPr>
          <a:xfrm>
            <a:off x="4282966" y="5906814"/>
            <a:ext cx="4403834" cy="369332"/>
          </a:xfrm>
          <a:prstGeom prst="rect">
            <a:avLst/>
          </a:prstGeom>
          <a:noFill/>
        </p:spPr>
        <p:txBody>
          <a:bodyPr wrap="none" rtlCol="0">
            <a:spAutoFit/>
          </a:bodyPr>
          <a:lstStyle/>
          <a:p>
            <a:r>
              <a:rPr lang="en-US" dirty="0">
                <a:hlinkClick r:id="rId2"/>
              </a:rPr>
              <a:t>https://www.oyez.org/cases/2004/04-480</a:t>
            </a:r>
            <a:r>
              <a:rPr lang="en-US" dirty="0"/>
              <a:t> </a:t>
            </a:r>
          </a:p>
        </p:txBody>
      </p:sp>
      <p:pic>
        <p:nvPicPr>
          <p:cNvPr id="6" name="Picture 5" descr="Graphical user interface, text&#10;&#10;Description automatically generated">
            <a:extLst>
              <a:ext uri="{FF2B5EF4-FFF2-40B4-BE49-F238E27FC236}">
                <a16:creationId xmlns:a16="http://schemas.microsoft.com/office/drawing/2014/main" id="{0C656756-87CA-A846-9065-CB10B3D574C5}"/>
              </a:ext>
            </a:extLst>
          </p:cNvPr>
          <p:cNvPicPr>
            <a:picLocks noChangeAspect="1"/>
          </p:cNvPicPr>
          <p:nvPr/>
        </p:nvPicPr>
        <p:blipFill>
          <a:blip r:embed="rId3"/>
          <a:stretch>
            <a:fillRect/>
          </a:stretch>
        </p:blipFill>
        <p:spPr>
          <a:xfrm>
            <a:off x="1745988" y="1311183"/>
            <a:ext cx="5652023" cy="4488372"/>
          </a:xfrm>
          <a:prstGeom prst="rect">
            <a:avLst/>
          </a:prstGeom>
        </p:spPr>
      </p:pic>
    </p:spTree>
    <p:extLst>
      <p:ext uri="{BB962C8B-B14F-4D97-AF65-F5344CB8AC3E}">
        <p14:creationId xmlns:p14="http://schemas.microsoft.com/office/powerpoint/2010/main" val="34843188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11AF-DA1B-0546-8F80-75DA813696A6}"/>
              </a:ext>
            </a:extLst>
          </p:cNvPr>
          <p:cNvSpPr>
            <a:spLocks noGrp="1"/>
          </p:cNvSpPr>
          <p:nvPr>
            <p:ph type="title"/>
          </p:nvPr>
        </p:nvSpPr>
        <p:spPr>
          <a:xfrm>
            <a:off x="457200" y="115866"/>
            <a:ext cx="8229600" cy="1016000"/>
          </a:xfrm>
        </p:spPr>
        <p:txBody>
          <a:bodyPr/>
          <a:lstStyle/>
          <a:p>
            <a:r>
              <a:rPr lang="en-US" dirty="0">
                <a:solidFill>
                  <a:srgbClr val="FFFF00"/>
                </a:solidFill>
              </a:rPr>
              <a:t>Preceded by Napster </a:t>
            </a:r>
            <a:r>
              <a:rPr lang="en-US" dirty="0">
                <a:solidFill>
                  <a:srgbClr val="FF0000"/>
                </a:solidFill>
              </a:rPr>
              <a:t>(</a:t>
            </a:r>
            <a:r>
              <a:rPr lang="en-US" dirty="0">
                <a:solidFill>
                  <a:schemeClr val="bg1"/>
                </a:solidFill>
              </a:rPr>
              <a:t>not in SCOTUS</a:t>
            </a:r>
            <a:r>
              <a:rPr lang="en-US" dirty="0">
                <a:solidFill>
                  <a:srgbClr val="FF0000"/>
                </a:solidFill>
              </a:rPr>
              <a:t>)</a:t>
            </a:r>
          </a:p>
        </p:txBody>
      </p:sp>
      <p:pic>
        <p:nvPicPr>
          <p:cNvPr id="5" name="Picture 4" descr="Text, letter&#10;&#10;Description automatically generated">
            <a:extLst>
              <a:ext uri="{FF2B5EF4-FFF2-40B4-BE49-F238E27FC236}">
                <a16:creationId xmlns:a16="http://schemas.microsoft.com/office/drawing/2014/main" id="{B2CC7CE1-A07B-6E45-9EB2-979FD97D86A2}"/>
              </a:ext>
            </a:extLst>
          </p:cNvPr>
          <p:cNvPicPr>
            <a:picLocks noChangeAspect="1"/>
          </p:cNvPicPr>
          <p:nvPr/>
        </p:nvPicPr>
        <p:blipFill>
          <a:blip r:embed="rId2"/>
          <a:stretch>
            <a:fillRect/>
          </a:stretch>
        </p:blipFill>
        <p:spPr>
          <a:xfrm>
            <a:off x="2980905" y="1215949"/>
            <a:ext cx="3182189" cy="4585762"/>
          </a:xfrm>
          <a:prstGeom prst="rect">
            <a:avLst/>
          </a:prstGeom>
        </p:spPr>
      </p:pic>
    </p:spTree>
    <p:extLst>
      <p:ext uri="{BB962C8B-B14F-4D97-AF65-F5344CB8AC3E}">
        <p14:creationId xmlns:p14="http://schemas.microsoft.com/office/powerpoint/2010/main" val="20071485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BCA51-416F-8F4A-BBB4-FFA164CD8239}"/>
              </a:ext>
            </a:extLst>
          </p:cNvPr>
          <p:cNvSpPr>
            <a:spLocks noGrp="1"/>
          </p:cNvSpPr>
          <p:nvPr>
            <p:ph type="title"/>
          </p:nvPr>
        </p:nvSpPr>
        <p:spPr>
          <a:xfrm>
            <a:off x="457200" y="126896"/>
            <a:ext cx="8229600" cy="1016000"/>
          </a:xfrm>
        </p:spPr>
        <p:txBody>
          <a:bodyPr/>
          <a:lstStyle/>
          <a:p>
            <a:pPr algn="ctr"/>
            <a:r>
              <a:rPr lang="en-US">
                <a:solidFill>
                  <a:srgbClr val="FFFF00"/>
                </a:solidFill>
              </a:rPr>
              <a:t>Another one bites the dust</a:t>
            </a:r>
            <a:r>
              <a:rPr lang="en-US">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72D7351B-D271-BD46-B546-A23D433DB3BB}"/>
              </a:ext>
            </a:extLst>
          </p:cNvPr>
          <p:cNvSpPr txBox="1"/>
          <p:nvPr/>
        </p:nvSpPr>
        <p:spPr>
          <a:xfrm>
            <a:off x="4382813" y="5906813"/>
            <a:ext cx="4403834" cy="369332"/>
          </a:xfrm>
          <a:prstGeom prst="rect">
            <a:avLst/>
          </a:prstGeom>
          <a:noFill/>
        </p:spPr>
        <p:txBody>
          <a:bodyPr wrap="none" rtlCol="0">
            <a:spAutoFit/>
          </a:bodyPr>
          <a:lstStyle/>
          <a:p>
            <a:r>
              <a:rPr lang="en-US">
                <a:hlinkClick r:id="rId2"/>
              </a:rPr>
              <a:t>https://www.oyez.org/cases/2013/13-461</a:t>
            </a:r>
            <a:r>
              <a:rPr lang="en-US"/>
              <a:t> </a:t>
            </a:r>
            <a:endParaRPr lang="en-US" dirty="0"/>
          </a:p>
        </p:txBody>
      </p:sp>
      <p:pic>
        <p:nvPicPr>
          <p:cNvPr id="5" name="Picture 4">
            <a:extLst>
              <a:ext uri="{FF2B5EF4-FFF2-40B4-BE49-F238E27FC236}">
                <a16:creationId xmlns:a16="http://schemas.microsoft.com/office/drawing/2014/main" id="{DA840C27-64B0-3A45-845E-4A18FB96D014}"/>
              </a:ext>
            </a:extLst>
          </p:cNvPr>
          <p:cNvPicPr>
            <a:picLocks noChangeAspect="1"/>
          </p:cNvPicPr>
          <p:nvPr/>
        </p:nvPicPr>
        <p:blipFill>
          <a:blip r:embed="rId3"/>
          <a:stretch>
            <a:fillRect/>
          </a:stretch>
        </p:blipFill>
        <p:spPr>
          <a:xfrm>
            <a:off x="1881452" y="1142896"/>
            <a:ext cx="5381095" cy="4705841"/>
          </a:xfrm>
          <a:prstGeom prst="rect">
            <a:avLst/>
          </a:prstGeom>
        </p:spPr>
      </p:pic>
    </p:spTree>
    <p:extLst>
      <p:ext uri="{BB962C8B-B14F-4D97-AF65-F5344CB8AC3E}">
        <p14:creationId xmlns:p14="http://schemas.microsoft.com/office/powerpoint/2010/main" val="26440634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CABC8CCB-E6AB-784E-98B6-B5FD8A469398}"/>
              </a:ext>
            </a:extLst>
          </p:cNvPr>
          <p:cNvPicPr>
            <a:picLocks noChangeAspect="1"/>
          </p:cNvPicPr>
          <p:nvPr/>
        </p:nvPicPr>
        <p:blipFill>
          <a:blip r:embed="rId2"/>
          <a:stretch>
            <a:fillRect/>
          </a:stretch>
        </p:blipFill>
        <p:spPr>
          <a:xfrm>
            <a:off x="1056502" y="629411"/>
            <a:ext cx="7030995" cy="4951405"/>
          </a:xfrm>
          <a:prstGeom prst="rect">
            <a:avLst/>
          </a:prstGeom>
        </p:spPr>
      </p:pic>
    </p:spTree>
    <p:extLst>
      <p:ext uri="{BB962C8B-B14F-4D97-AF65-F5344CB8AC3E}">
        <p14:creationId xmlns:p14="http://schemas.microsoft.com/office/powerpoint/2010/main" val="2404327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A89BB-8179-914D-9C7F-88BC401C5F13}"/>
              </a:ext>
            </a:extLst>
          </p:cNvPr>
          <p:cNvSpPr>
            <a:spLocks noGrp="1"/>
          </p:cNvSpPr>
          <p:nvPr>
            <p:ph type="title"/>
          </p:nvPr>
        </p:nvSpPr>
        <p:spPr>
          <a:xfrm>
            <a:off x="457200" y="115866"/>
            <a:ext cx="8686800" cy="835320"/>
          </a:xfrm>
        </p:spPr>
        <p:txBody>
          <a:bodyPr>
            <a:normAutofit fontScale="90000"/>
          </a:bodyPr>
          <a:lstStyle/>
          <a:p>
            <a:r>
              <a:rPr lang="en-US" dirty="0">
                <a:solidFill>
                  <a:srgbClr val="FF0000"/>
                </a:solidFill>
              </a:rPr>
              <a:t>Ca</a:t>
            </a:r>
            <a:r>
              <a:rPr lang="en-US" dirty="0">
                <a:solidFill>
                  <a:schemeClr val="bg1"/>
                </a:solidFill>
              </a:rPr>
              <a:t>nad</a:t>
            </a:r>
            <a:r>
              <a:rPr lang="en-US" dirty="0">
                <a:solidFill>
                  <a:srgbClr val="FF0000"/>
                </a:solidFill>
              </a:rPr>
              <a:t>a’s</a:t>
            </a:r>
            <a:r>
              <a:rPr lang="en-US" dirty="0"/>
              <a:t> </a:t>
            </a:r>
            <a:r>
              <a:rPr lang="en-US" dirty="0">
                <a:solidFill>
                  <a:schemeClr val="bg1"/>
                </a:solidFill>
              </a:rPr>
              <a:t>“</a:t>
            </a:r>
            <a:r>
              <a:rPr lang="en-US" dirty="0">
                <a:solidFill>
                  <a:srgbClr val="FFFF00"/>
                </a:solidFill>
              </a:rPr>
              <a:t>blank audio recording media</a:t>
            </a:r>
            <a:r>
              <a:rPr lang="en-US" dirty="0">
                <a:solidFill>
                  <a:schemeClr val="bg1"/>
                </a:solidFill>
              </a:rPr>
              <a:t>” levy</a:t>
            </a:r>
          </a:p>
        </p:txBody>
      </p:sp>
      <p:sp>
        <p:nvSpPr>
          <p:cNvPr id="3" name="Content Placeholder 2">
            <a:extLst>
              <a:ext uri="{FF2B5EF4-FFF2-40B4-BE49-F238E27FC236}">
                <a16:creationId xmlns:a16="http://schemas.microsoft.com/office/drawing/2014/main" id="{D9394735-7AC8-8E46-BFF2-DAC7C394410B}"/>
              </a:ext>
            </a:extLst>
          </p:cNvPr>
          <p:cNvSpPr>
            <a:spLocks noGrp="1"/>
          </p:cNvSpPr>
          <p:nvPr>
            <p:ph sz="quarter" idx="10"/>
          </p:nvPr>
        </p:nvSpPr>
        <p:spPr>
          <a:xfrm>
            <a:off x="84083" y="951185"/>
            <a:ext cx="8975834" cy="5029201"/>
          </a:xfrm>
        </p:spPr>
        <p:txBody>
          <a:bodyPr>
            <a:normAutofit fontScale="92500" lnSpcReduction="10000"/>
          </a:bodyPr>
          <a:lstStyle/>
          <a:p>
            <a:pPr>
              <a:lnSpc>
                <a:spcPct val="120000"/>
              </a:lnSpc>
            </a:pPr>
            <a:r>
              <a:rPr lang="en-CA" dirty="0">
                <a:solidFill>
                  <a:schemeClr val="bg1"/>
                </a:solidFill>
              </a:rPr>
              <a:t>Part VIII of the </a:t>
            </a:r>
            <a:r>
              <a:rPr lang="en-CA" i="1" dirty="0">
                <a:solidFill>
                  <a:schemeClr val="bg1"/>
                </a:solidFill>
              </a:rPr>
              <a:t>Copyright Act</a:t>
            </a:r>
            <a:r>
              <a:rPr lang="en-CA" dirty="0">
                <a:solidFill>
                  <a:schemeClr val="bg1"/>
                </a:solidFill>
              </a:rPr>
              <a:t> allows consumers to copy recorded music for their own personal use.  The private copying levy was created to compensate music rights holders for private copies made of their music. 40 countries have some mechanism along these lines.</a:t>
            </a:r>
          </a:p>
          <a:p>
            <a:pPr>
              <a:lnSpc>
                <a:spcPct val="120000"/>
              </a:lnSpc>
            </a:pPr>
            <a:r>
              <a:rPr lang="en-CA" dirty="0">
                <a:solidFill>
                  <a:schemeClr val="bg1"/>
                </a:solidFill>
              </a:rPr>
              <a:t>The levy is paid by importers and manufacturers of such media sold within Canada (and typically passed on to the retailer and then on to the purchaser).</a:t>
            </a:r>
          </a:p>
          <a:p>
            <a:pPr>
              <a:lnSpc>
                <a:spcPct val="120000"/>
              </a:lnSpc>
            </a:pPr>
            <a:r>
              <a:rPr lang="en-CA" dirty="0">
                <a:solidFill>
                  <a:schemeClr val="bg1"/>
                </a:solidFill>
              </a:rPr>
              <a:t>Canada's current private copying levies are as follows: $0.29 per unit for CD-R, CD-RW, CD-R Audio, CD-RW Audio disks</a:t>
            </a:r>
          </a:p>
          <a:p>
            <a:pPr>
              <a:lnSpc>
                <a:spcPct val="120000"/>
              </a:lnSpc>
            </a:pPr>
            <a:r>
              <a:rPr lang="en-CA" dirty="0">
                <a:solidFill>
                  <a:schemeClr val="bg1"/>
                </a:solidFill>
              </a:rPr>
              <a:t>Pursuant to a decision of the Copyright Board of Canada these royalties have been allocated  since 2010 as follows: Music authors and publishers - 58.2%; Performers - 23.8%; Record companies - 18%</a:t>
            </a:r>
          </a:p>
          <a:p>
            <a:endParaRPr lang="en-US" dirty="0"/>
          </a:p>
        </p:txBody>
      </p:sp>
    </p:spTree>
    <p:extLst>
      <p:ext uri="{BB962C8B-B14F-4D97-AF65-F5344CB8AC3E}">
        <p14:creationId xmlns:p14="http://schemas.microsoft.com/office/powerpoint/2010/main" val="13702946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A89BB-8179-914D-9C7F-88BC401C5F13}"/>
              </a:ext>
            </a:extLst>
          </p:cNvPr>
          <p:cNvSpPr>
            <a:spLocks noGrp="1"/>
          </p:cNvSpPr>
          <p:nvPr>
            <p:ph type="title"/>
          </p:nvPr>
        </p:nvSpPr>
        <p:spPr>
          <a:xfrm>
            <a:off x="457200" y="115866"/>
            <a:ext cx="8686800" cy="1016000"/>
          </a:xfrm>
        </p:spPr>
        <p:txBody>
          <a:bodyPr>
            <a:normAutofit fontScale="90000"/>
          </a:bodyPr>
          <a:lstStyle/>
          <a:p>
            <a:r>
              <a:rPr lang="en-US" dirty="0">
                <a:solidFill>
                  <a:srgbClr val="FF0000"/>
                </a:solidFill>
              </a:rPr>
              <a:t>Ca</a:t>
            </a:r>
            <a:r>
              <a:rPr lang="en-US" dirty="0">
                <a:solidFill>
                  <a:schemeClr val="bg1"/>
                </a:solidFill>
              </a:rPr>
              <a:t>nad</a:t>
            </a:r>
            <a:r>
              <a:rPr lang="en-US" dirty="0">
                <a:solidFill>
                  <a:srgbClr val="FF0000"/>
                </a:solidFill>
              </a:rPr>
              <a:t>a’s</a:t>
            </a:r>
            <a:r>
              <a:rPr lang="en-US" dirty="0"/>
              <a:t> </a:t>
            </a:r>
            <a:r>
              <a:rPr lang="en-US" dirty="0">
                <a:solidFill>
                  <a:schemeClr val="bg1"/>
                </a:solidFill>
              </a:rPr>
              <a:t>“</a:t>
            </a:r>
            <a:r>
              <a:rPr lang="en-US" dirty="0">
                <a:solidFill>
                  <a:srgbClr val="FFFF00"/>
                </a:solidFill>
              </a:rPr>
              <a:t>blank audio recording media</a:t>
            </a:r>
            <a:r>
              <a:rPr lang="en-US" dirty="0">
                <a:solidFill>
                  <a:schemeClr val="bg1"/>
                </a:solidFill>
              </a:rPr>
              <a:t>” levy</a:t>
            </a:r>
          </a:p>
        </p:txBody>
      </p:sp>
      <p:sp>
        <p:nvSpPr>
          <p:cNvPr id="3" name="Content Placeholder 2">
            <a:extLst>
              <a:ext uri="{FF2B5EF4-FFF2-40B4-BE49-F238E27FC236}">
                <a16:creationId xmlns:a16="http://schemas.microsoft.com/office/drawing/2014/main" id="{D9394735-7AC8-8E46-BFF2-DAC7C394410B}"/>
              </a:ext>
            </a:extLst>
          </p:cNvPr>
          <p:cNvSpPr>
            <a:spLocks noGrp="1"/>
          </p:cNvSpPr>
          <p:nvPr>
            <p:ph sz="quarter" idx="10"/>
          </p:nvPr>
        </p:nvSpPr>
        <p:spPr>
          <a:xfrm>
            <a:off x="147145" y="1131866"/>
            <a:ext cx="8912772" cy="4774948"/>
          </a:xfrm>
        </p:spPr>
        <p:txBody>
          <a:bodyPr/>
          <a:lstStyle/>
          <a:p>
            <a:pPr>
              <a:lnSpc>
                <a:spcPct val="100000"/>
              </a:lnSpc>
            </a:pPr>
            <a:r>
              <a:rPr lang="en-CA" i="1" dirty="0">
                <a:solidFill>
                  <a:srgbClr val="00B0F0"/>
                </a:solidFill>
              </a:rPr>
              <a:t>Canadian Private Copying Collective v. Canadian Storage Media Alliance</a:t>
            </a:r>
            <a:r>
              <a:rPr lang="en-CA" dirty="0">
                <a:solidFill>
                  <a:srgbClr val="00B0F0"/>
                </a:solidFill>
              </a:rPr>
              <a:t> </a:t>
            </a:r>
            <a:r>
              <a:rPr lang="en-CA" dirty="0">
                <a:solidFill>
                  <a:schemeClr val="bg1"/>
                </a:solidFill>
              </a:rPr>
              <a:t>2004 FCA 424 (Federal Court of Appeal) is authority for the proposition that </a:t>
            </a:r>
            <a:r>
              <a:rPr lang="en-CA" i="1" dirty="0">
                <a:solidFill>
                  <a:srgbClr val="FF0000"/>
                </a:solidFill>
              </a:rPr>
              <a:t>"</a:t>
            </a:r>
            <a:r>
              <a:rPr lang="en-CA" i="1" dirty="0">
                <a:solidFill>
                  <a:srgbClr val="FFFF00"/>
                </a:solidFill>
              </a:rPr>
              <a:t>the Copyright Board has no legal authority to certify a tariff on digital audio recorders or on the memory permanently embedded in digital audio recorders</a:t>
            </a:r>
            <a:r>
              <a:rPr lang="en-CA" i="1" dirty="0">
                <a:solidFill>
                  <a:schemeClr val="bg1"/>
                </a:solidFill>
              </a:rPr>
              <a:t>.</a:t>
            </a:r>
            <a:r>
              <a:rPr lang="en-CA" i="1" dirty="0">
                <a:solidFill>
                  <a:srgbClr val="FF0000"/>
                </a:solidFill>
              </a:rPr>
              <a:t>”</a:t>
            </a:r>
            <a:endParaRPr lang="en-US" i="1" dirty="0">
              <a:solidFill>
                <a:srgbClr val="FF0000"/>
              </a:solidFill>
            </a:endParaRPr>
          </a:p>
        </p:txBody>
      </p:sp>
      <p:pic>
        <p:nvPicPr>
          <p:cNvPr id="4" name="Picture 3">
            <a:extLst>
              <a:ext uri="{FF2B5EF4-FFF2-40B4-BE49-F238E27FC236}">
                <a16:creationId xmlns:a16="http://schemas.microsoft.com/office/drawing/2014/main" id="{090C67C5-F8B0-334A-BA50-7675FDFDE4C8}"/>
              </a:ext>
            </a:extLst>
          </p:cNvPr>
          <p:cNvPicPr>
            <a:picLocks noChangeAspect="1"/>
          </p:cNvPicPr>
          <p:nvPr/>
        </p:nvPicPr>
        <p:blipFill>
          <a:blip r:embed="rId2"/>
          <a:stretch>
            <a:fillRect/>
          </a:stretch>
        </p:blipFill>
        <p:spPr>
          <a:xfrm>
            <a:off x="4949934" y="3341414"/>
            <a:ext cx="3175000" cy="2565400"/>
          </a:xfrm>
          <a:prstGeom prst="rect">
            <a:avLst/>
          </a:prstGeom>
        </p:spPr>
      </p:pic>
    </p:spTree>
    <p:extLst>
      <p:ext uri="{BB962C8B-B14F-4D97-AF65-F5344CB8AC3E}">
        <p14:creationId xmlns:p14="http://schemas.microsoft.com/office/powerpoint/2010/main" val="3764035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358" y="140326"/>
            <a:ext cx="7814441" cy="1016000"/>
          </a:xfrm>
        </p:spPr>
        <p:txBody>
          <a:bodyPr>
            <a:normAutofit/>
          </a:bodyPr>
          <a:lstStyle/>
          <a:p>
            <a:r>
              <a:rPr lang="en-US" sz="4800" b="1" dirty="0">
                <a:solidFill>
                  <a:srgbClr val="FFFF00"/>
                </a:solidFill>
              </a:rPr>
              <a:t>Presentations</a:t>
            </a:r>
          </a:p>
        </p:txBody>
      </p:sp>
      <p:sp>
        <p:nvSpPr>
          <p:cNvPr id="3" name="Content Placeholder 2"/>
          <p:cNvSpPr>
            <a:spLocks noGrp="1"/>
          </p:cNvSpPr>
          <p:nvPr>
            <p:ph sz="quarter" idx="10"/>
          </p:nvPr>
        </p:nvSpPr>
        <p:spPr>
          <a:xfrm>
            <a:off x="457200" y="1156326"/>
            <a:ext cx="8229600" cy="4770340"/>
          </a:xfrm>
        </p:spPr>
        <p:txBody>
          <a:bodyPr>
            <a:normAutofit/>
          </a:bodyPr>
          <a:lstStyle/>
          <a:p>
            <a:r>
              <a:rPr lang="en-US" sz="3600" dirty="0">
                <a:solidFill>
                  <a:srgbClr val="CCFFCC"/>
                </a:solidFill>
              </a:rPr>
              <a:t>1-5 </a:t>
            </a:r>
            <a:r>
              <a:rPr lang="en-US" sz="3600" dirty="0">
                <a:solidFill>
                  <a:srgbClr val="FF0000"/>
                </a:solidFill>
              </a:rPr>
              <a:t>(</a:t>
            </a:r>
            <a:r>
              <a:rPr lang="en-US" sz="3600" dirty="0">
                <a:solidFill>
                  <a:schemeClr val="accent5"/>
                </a:solidFill>
              </a:rPr>
              <a:t>ideally</a:t>
            </a:r>
            <a:r>
              <a:rPr lang="en-US" sz="3600" dirty="0">
                <a:solidFill>
                  <a:srgbClr val="FF0000"/>
                </a:solidFill>
              </a:rPr>
              <a:t>)</a:t>
            </a:r>
            <a:r>
              <a:rPr lang="en-US" sz="3600" dirty="0">
                <a:solidFill>
                  <a:schemeClr val="bg1"/>
                </a:solidFill>
              </a:rPr>
              <a:t> per group</a:t>
            </a:r>
          </a:p>
          <a:p>
            <a:r>
              <a:rPr lang="en-US" sz="3600" dirty="0">
                <a:solidFill>
                  <a:srgbClr val="CCFFCC"/>
                </a:solidFill>
              </a:rPr>
              <a:t>Sign</a:t>
            </a:r>
            <a:r>
              <a:rPr lang="en-US" sz="3600" dirty="0">
                <a:solidFill>
                  <a:srgbClr val="FF0000"/>
                </a:solidFill>
              </a:rPr>
              <a:t>-</a:t>
            </a:r>
            <a:r>
              <a:rPr lang="en-US" sz="3600" dirty="0">
                <a:solidFill>
                  <a:srgbClr val="CCFFCC"/>
                </a:solidFill>
              </a:rPr>
              <a:t>up </a:t>
            </a:r>
            <a:r>
              <a:rPr lang="en-US" sz="3600" dirty="0">
                <a:solidFill>
                  <a:schemeClr val="bg1"/>
                </a:solidFill>
              </a:rPr>
              <a:t>by emailing me</a:t>
            </a:r>
          </a:p>
          <a:p>
            <a:r>
              <a:rPr lang="en-US" sz="3600" dirty="0">
                <a:solidFill>
                  <a:srgbClr val="CCFFCC"/>
                </a:solidFill>
              </a:rPr>
              <a:t>Any topic</a:t>
            </a:r>
            <a:r>
              <a:rPr lang="en-US" sz="3600" dirty="0">
                <a:solidFill>
                  <a:schemeClr val="bg1"/>
                </a:solidFill>
              </a:rPr>
              <a:t> </a:t>
            </a:r>
            <a:r>
              <a:rPr lang="en-CA" sz="3600" dirty="0">
                <a:solidFill>
                  <a:srgbClr val="FF0000"/>
                </a:solidFill>
              </a:rPr>
              <a:t>-</a:t>
            </a:r>
            <a:r>
              <a:rPr lang="en-US" sz="3600" dirty="0">
                <a:solidFill>
                  <a:schemeClr val="bg1"/>
                </a:solidFill>
              </a:rPr>
              <a:t> not constrained by what we are talking about that week</a:t>
            </a:r>
          </a:p>
          <a:p>
            <a:r>
              <a:rPr lang="en-US" sz="3600" dirty="0">
                <a:solidFill>
                  <a:srgbClr val="CCFFCC"/>
                </a:solidFill>
              </a:rPr>
              <a:t>Consult </a:t>
            </a:r>
            <a:r>
              <a:rPr lang="en-US" sz="3600" dirty="0">
                <a:solidFill>
                  <a:schemeClr val="bg1"/>
                </a:solidFill>
              </a:rPr>
              <a:t>re the topic you want to take on</a:t>
            </a:r>
            <a:r>
              <a:rPr lang="en-US" sz="3600" dirty="0">
                <a:solidFill>
                  <a:srgbClr val="FF0000"/>
                </a:solidFill>
              </a:rPr>
              <a:t>?</a:t>
            </a:r>
            <a:r>
              <a:rPr lang="en-US" sz="3600" dirty="0">
                <a:solidFill>
                  <a:schemeClr val="bg1"/>
                </a:solidFill>
              </a:rPr>
              <a:t> </a:t>
            </a:r>
          </a:p>
          <a:p>
            <a:r>
              <a:rPr lang="en-US" sz="3600" dirty="0">
                <a:solidFill>
                  <a:srgbClr val="CCFFCC"/>
                </a:solidFill>
              </a:rPr>
              <a:t>Post </a:t>
            </a:r>
            <a:r>
              <a:rPr lang="en-US" sz="3600" dirty="0">
                <a:solidFill>
                  <a:srgbClr val="FF0000"/>
                </a:solidFill>
              </a:rPr>
              <a:t>one thing </a:t>
            </a:r>
            <a:r>
              <a:rPr lang="en-US" sz="3600" dirty="0">
                <a:solidFill>
                  <a:schemeClr val="bg1"/>
                </a:solidFill>
              </a:rPr>
              <a:t>you want us to read or watch</a:t>
            </a:r>
            <a:r>
              <a:rPr lang="en-US" sz="3600" dirty="0">
                <a:solidFill>
                  <a:srgbClr val="FF0000"/>
                </a:solidFill>
              </a:rPr>
              <a:t>?</a:t>
            </a:r>
          </a:p>
          <a:p>
            <a:r>
              <a:rPr lang="en-US" sz="3600" dirty="0">
                <a:solidFill>
                  <a:srgbClr val="00B0F0"/>
                </a:solidFill>
              </a:rPr>
              <a:t>5</a:t>
            </a:r>
            <a:r>
              <a:rPr lang="en-US" sz="3600" dirty="0">
                <a:solidFill>
                  <a:srgbClr val="FF0000"/>
                </a:solidFill>
              </a:rPr>
              <a:t>-</a:t>
            </a:r>
            <a:r>
              <a:rPr lang="en-US" sz="3600" dirty="0">
                <a:solidFill>
                  <a:srgbClr val="00B0F0"/>
                </a:solidFill>
              </a:rPr>
              <a:t>7 minutes </a:t>
            </a:r>
            <a:r>
              <a:rPr lang="en-US" sz="3600" dirty="0">
                <a:solidFill>
                  <a:srgbClr val="FF0000"/>
                </a:solidFill>
              </a:rPr>
              <a:t>(</a:t>
            </a:r>
            <a:r>
              <a:rPr lang="en-US" sz="3600" dirty="0">
                <a:solidFill>
                  <a:schemeClr val="bg1"/>
                </a:solidFill>
              </a:rPr>
              <a:t>notionally</a:t>
            </a:r>
            <a:r>
              <a:rPr lang="en-US" sz="3600" dirty="0">
                <a:solidFill>
                  <a:srgbClr val="FF0000"/>
                </a:solidFill>
              </a:rPr>
              <a:t>) </a:t>
            </a:r>
            <a:r>
              <a:rPr lang="en-US" sz="3600" dirty="0">
                <a:solidFill>
                  <a:srgbClr val="00B0F0"/>
                </a:solidFill>
              </a:rPr>
              <a:t>per student </a:t>
            </a:r>
            <a:r>
              <a:rPr lang="en-US" sz="3600" dirty="0">
                <a:solidFill>
                  <a:srgbClr val="FF0000"/>
                </a:solidFill>
              </a:rPr>
              <a:t>=</a:t>
            </a:r>
            <a:r>
              <a:rPr lang="en-US" sz="3600" dirty="0">
                <a:solidFill>
                  <a:srgbClr val="00B0F0"/>
                </a:solidFill>
              </a:rPr>
              <a:t> </a:t>
            </a:r>
            <a:r>
              <a:rPr lang="en-US" sz="3600" dirty="0">
                <a:solidFill>
                  <a:schemeClr val="bg1"/>
                </a:solidFill>
              </a:rPr>
              <a:t>500</a:t>
            </a:r>
            <a:r>
              <a:rPr lang="en-US" sz="3600" dirty="0">
                <a:solidFill>
                  <a:srgbClr val="FF0000"/>
                </a:solidFill>
              </a:rPr>
              <a:t>-</a:t>
            </a:r>
            <a:r>
              <a:rPr lang="en-US" sz="3600" dirty="0">
                <a:solidFill>
                  <a:schemeClr val="bg1"/>
                </a:solidFill>
              </a:rPr>
              <a:t>1000 words</a:t>
            </a:r>
          </a:p>
        </p:txBody>
      </p:sp>
    </p:spTree>
    <p:extLst>
      <p:ext uri="{BB962C8B-B14F-4D97-AF65-F5344CB8AC3E}">
        <p14:creationId xmlns:p14="http://schemas.microsoft.com/office/powerpoint/2010/main" val="1374473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Users</a:t>
            </a:r>
            <a:r>
              <a:rPr lang="en-US" b="1" dirty="0">
                <a:solidFill>
                  <a:srgbClr val="FF0000"/>
                </a:solidFill>
              </a:rPr>
              <a:t>’</a:t>
            </a:r>
            <a:r>
              <a:rPr lang="en-US" b="1" dirty="0">
                <a:solidFill>
                  <a:srgbClr val="FFFF00"/>
                </a:solidFill>
              </a:rPr>
              <a:t> rights</a:t>
            </a:r>
          </a:p>
        </p:txBody>
      </p:sp>
      <p:sp>
        <p:nvSpPr>
          <p:cNvPr id="2" name="Content Placeholder 1"/>
          <p:cNvSpPr>
            <a:spLocks noGrp="1"/>
          </p:cNvSpPr>
          <p:nvPr>
            <p:ph idx="1"/>
          </p:nvPr>
        </p:nvSpPr>
        <p:spPr/>
        <p:txBody>
          <a:bodyPr>
            <a:normAutofit/>
          </a:bodyPr>
          <a:lstStyle/>
          <a:p>
            <a:pPr marL="0" lvl="0" indent="0">
              <a:buNone/>
            </a:pPr>
            <a:r>
              <a:rPr lang="en-US" sz="3600" dirty="0">
                <a:solidFill>
                  <a:srgbClr val="FF0000"/>
                </a:solidFill>
              </a:rPr>
              <a:t>1) </a:t>
            </a:r>
            <a:r>
              <a:rPr lang="en-CA" sz="3600" dirty="0">
                <a:solidFill>
                  <a:schemeClr val="bg1"/>
                </a:solidFill>
              </a:rPr>
              <a:t>Are there any defences not currently in the Copyright Act that you would like to see explicitly set out in the Act? Which ones and why</a:t>
            </a:r>
            <a:r>
              <a:rPr lang="en-CA" sz="3600" dirty="0">
                <a:solidFill>
                  <a:srgbClr val="FF0000"/>
                </a:solidFill>
              </a:rPr>
              <a:t>?</a:t>
            </a:r>
          </a:p>
          <a:p>
            <a:pPr marL="0" lvl="0" indent="0">
              <a:buNone/>
            </a:pPr>
            <a:r>
              <a:rPr lang="en-US" sz="3600" dirty="0">
                <a:solidFill>
                  <a:srgbClr val="FF0000"/>
                </a:solidFill>
              </a:rPr>
              <a:t>2) </a:t>
            </a:r>
            <a:r>
              <a:rPr lang="en-CA" sz="3600" dirty="0">
                <a:solidFill>
                  <a:schemeClr val="bg1"/>
                </a:solidFill>
              </a:rPr>
              <a:t>Are there any defences currently in the Act that you feel are unnecessary or inappropriate, and that you would want to see removed</a:t>
            </a:r>
            <a:r>
              <a:rPr lang="en-CA" sz="3600" dirty="0">
                <a:solidFill>
                  <a:srgbClr val="FF0000"/>
                </a:solidFill>
              </a:rPr>
              <a:t>?</a:t>
            </a:r>
            <a:r>
              <a:rPr lang="en-CA" sz="3600" dirty="0">
                <a:solidFill>
                  <a:schemeClr val="bg1"/>
                </a:solidFill>
              </a:rPr>
              <a:t> Which ones and why</a:t>
            </a:r>
            <a:r>
              <a:rPr lang="en-CA" sz="3600" dirty="0">
                <a:solidFill>
                  <a:srgbClr val="FF0000"/>
                </a:solidFill>
              </a:rPr>
              <a:t>?</a:t>
            </a:r>
          </a:p>
          <a:p>
            <a:pPr mar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80</a:t>
            </a:fld>
            <a:endParaRPr lang="en-US"/>
          </a:p>
        </p:txBody>
      </p:sp>
    </p:spTree>
    <p:extLst>
      <p:ext uri="{BB962C8B-B14F-4D97-AF65-F5344CB8AC3E}">
        <p14:creationId xmlns:p14="http://schemas.microsoft.com/office/powerpoint/2010/main" val="23704241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68"/>
            <a:ext cx="8229600" cy="1016399"/>
          </a:xfrm>
        </p:spPr>
        <p:txBody>
          <a:bodyPr>
            <a:noAutofit/>
          </a:bodyPr>
          <a:lstStyle/>
          <a:p>
            <a:pPr algn="ct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Now…</a:t>
            </a:r>
          </a:p>
        </p:txBody>
      </p:sp>
      <p:sp>
        <p:nvSpPr>
          <p:cNvPr id="3" name="Content Placeholder 2"/>
          <p:cNvSpPr>
            <a:spLocks noGrp="1"/>
          </p:cNvSpPr>
          <p:nvPr>
            <p:ph sz="quarter" idx="10"/>
          </p:nvPr>
        </p:nvSpPr>
        <p:spPr>
          <a:xfrm>
            <a:off x="160867" y="1330036"/>
            <a:ext cx="8844993" cy="4396097"/>
          </a:xfrm>
        </p:spPr>
        <p:txBody>
          <a:bodyPr>
            <a:normAutofit/>
          </a:bodyPr>
          <a:lstStyle/>
          <a:p>
            <a:pPr marL="0" indent="0" algn="ctr">
              <a:buNone/>
            </a:pPr>
            <a:r>
              <a:rPr lang="en-CA" sz="6000" dirty="0">
                <a:solidFill>
                  <a:srgbClr val="FF0000"/>
                </a:solidFill>
              </a:rPr>
              <a:t>“</a:t>
            </a:r>
            <a:r>
              <a:rPr lang="en-CA" sz="6000" dirty="0">
                <a:solidFill>
                  <a:schemeClr val="bg1"/>
                </a:solidFill>
              </a:rPr>
              <a:t>Remedies </a:t>
            </a:r>
            <a:r>
              <a:rPr lang="en-CA" sz="6000" dirty="0">
                <a:solidFill>
                  <a:srgbClr val="FFFF00"/>
                </a:solidFill>
              </a:rPr>
              <a:t>+</a:t>
            </a:r>
            <a:r>
              <a:rPr lang="en-CA" sz="6000" dirty="0">
                <a:solidFill>
                  <a:srgbClr val="FF0000"/>
                </a:solidFill>
              </a:rPr>
              <a:t>”</a:t>
            </a:r>
          </a:p>
          <a:p>
            <a:pPr marL="0" indent="0" algn="ctr">
              <a:buNone/>
            </a:pPr>
            <a:endParaRPr lang="en-US" sz="6000" dirty="0">
              <a:solidFill>
                <a:schemeClr val="bg1"/>
              </a:solidFill>
            </a:endParaRPr>
          </a:p>
        </p:txBody>
      </p:sp>
      <p:pic>
        <p:nvPicPr>
          <p:cNvPr id="7" name="Picture 6">
            <a:extLst>
              <a:ext uri="{FF2B5EF4-FFF2-40B4-BE49-F238E27FC236}">
                <a16:creationId xmlns:a16="http://schemas.microsoft.com/office/drawing/2014/main" id="{BA1B6963-1705-C74F-8B7A-1081F84BD7B0}"/>
              </a:ext>
            </a:extLst>
          </p:cNvPr>
          <p:cNvPicPr>
            <a:picLocks noChangeAspect="1"/>
          </p:cNvPicPr>
          <p:nvPr/>
        </p:nvPicPr>
        <p:blipFill>
          <a:blip r:embed="rId2"/>
          <a:stretch>
            <a:fillRect/>
          </a:stretch>
        </p:blipFill>
        <p:spPr>
          <a:xfrm>
            <a:off x="3175000" y="3037810"/>
            <a:ext cx="2794000" cy="1866900"/>
          </a:xfrm>
          <a:prstGeom prst="rect">
            <a:avLst/>
          </a:prstGeom>
        </p:spPr>
      </p:pic>
    </p:spTree>
    <p:extLst>
      <p:ext uri="{BB962C8B-B14F-4D97-AF65-F5344CB8AC3E}">
        <p14:creationId xmlns:p14="http://schemas.microsoft.com/office/powerpoint/2010/main" val="2910109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3ECA9-0090-2D41-9BE2-AC64371A95BB}"/>
              </a:ext>
            </a:extLst>
          </p:cNvPr>
          <p:cNvSpPr>
            <a:spLocks noGrp="1"/>
          </p:cNvSpPr>
          <p:nvPr>
            <p:ph type="title"/>
          </p:nvPr>
        </p:nvSpPr>
        <p:spPr>
          <a:xfrm>
            <a:off x="457200" y="123569"/>
            <a:ext cx="8229600" cy="766118"/>
          </a:xfrm>
        </p:spPr>
        <p:txBody>
          <a:bodyPr>
            <a:normAutofit/>
          </a:bodyPr>
          <a:lstStyle/>
          <a:p>
            <a:r>
              <a:rPr lang="en-US" dirty="0">
                <a:solidFill>
                  <a:srgbClr val="FFFF00"/>
                </a:solidFill>
              </a:rPr>
              <a:t>Now</a:t>
            </a:r>
            <a:r>
              <a:rPr lang="en-US" dirty="0">
                <a:solidFill>
                  <a:srgbClr val="FF0000"/>
                </a:solidFill>
              </a:rPr>
              <a:t>…</a:t>
            </a:r>
            <a:r>
              <a:rPr lang="en-US" dirty="0">
                <a:solidFill>
                  <a:schemeClr val="bg1"/>
                </a:solidFill>
              </a:rPr>
              <a:t>A few more things</a:t>
            </a:r>
          </a:p>
        </p:txBody>
      </p:sp>
      <p:sp>
        <p:nvSpPr>
          <p:cNvPr id="3" name="Content Placeholder 2">
            <a:extLst>
              <a:ext uri="{FF2B5EF4-FFF2-40B4-BE49-F238E27FC236}">
                <a16:creationId xmlns:a16="http://schemas.microsoft.com/office/drawing/2014/main" id="{BAE9AEF5-EEA4-C94A-924F-99584AB61C36}"/>
              </a:ext>
            </a:extLst>
          </p:cNvPr>
          <p:cNvSpPr>
            <a:spLocks noGrp="1"/>
          </p:cNvSpPr>
          <p:nvPr>
            <p:ph sz="quarter" idx="10"/>
          </p:nvPr>
        </p:nvSpPr>
        <p:spPr>
          <a:xfrm>
            <a:off x="457200" y="889687"/>
            <a:ext cx="8328454" cy="5029199"/>
          </a:xfrm>
        </p:spPr>
        <p:txBody>
          <a:bodyPr>
            <a:normAutofit lnSpcReduction="10000"/>
          </a:bodyPr>
          <a:lstStyle/>
          <a:p>
            <a:pPr marL="0" lvl="0" indent="0">
              <a:lnSpc>
                <a:spcPct val="100000"/>
              </a:lnSpc>
              <a:buNone/>
            </a:pPr>
            <a:r>
              <a:rPr lang="en-CA" b="1" dirty="0">
                <a:solidFill>
                  <a:srgbClr val="FFFF00"/>
                </a:solidFill>
              </a:rPr>
              <a:t>1. Non-commercial User-generated Content </a:t>
            </a:r>
            <a:r>
              <a:rPr lang="en-CA" b="1" dirty="0">
                <a:solidFill>
                  <a:srgbClr val="FF0000"/>
                </a:solidFill>
              </a:rPr>
              <a:t>&amp;</a:t>
            </a:r>
            <a:r>
              <a:rPr lang="en-CA" b="1" dirty="0">
                <a:solidFill>
                  <a:srgbClr val="FFFF00"/>
                </a:solidFill>
              </a:rPr>
              <a:t> Reproduction for Private purposes</a:t>
            </a:r>
          </a:p>
          <a:p>
            <a:pPr marL="0" lvl="0" indent="0">
              <a:lnSpc>
                <a:spcPct val="100000"/>
              </a:lnSpc>
              <a:buNone/>
            </a:pPr>
            <a:r>
              <a:rPr lang="en-CA" b="1" dirty="0">
                <a:solidFill>
                  <a:srgbClr val="FFFF00"/>
                </a:solidFill>
              </a:rPr>
              <a:t>2. Intersections of copyright and contract</a:t>
            </a:r>
            <a:endParaRPr lang="en-CA" sz="1800" b="1" dirty="0">
              <a:solidFill>
                <a:srgbClr val="FFFF00"/>
              </a:solidFill>
            </a:endParaRPr>
          </a:p>
          <a:p>
            <a:pPr marL="0" lvl="0" indent="0">
              <a:lnSpc>
                <a:spcPct val="100000"/>
              </a:lnSpc>
              <a:buNone/>
            </a:pPr>
            <a:r>
              <a:rPr lang="en-CA" b="1" dirty="0">
                <a:solidFill>
                  <a:srgbClr val="FFFF00"/>
                </a:solidFill>
              </a:rPr>
              <a:t>3. TPMs</a:t>
            </a:r>
            <a:endParaRPr lang="en-CA" sz="1800" b="1" dirty="0">
              <a:solidFill>
                <a:srgbClr val="FFFF00"/>
              </a:solidFill>
            </a:endParaRPr>
          </a:p>
          <a:p>
            <a:pPr>
              <a:lnSpc>
                <a:spcPct val="100000"/>
              </a:lnSpc>
            </a:pPr>
            <a:r>
              <a:rPr lang="en-CA" dirty="0">
                <a:solidFill>
                  <a:schemeClr val="bg1"/>
                </a:solidFill>
              </a:rPr>
              <a:t>What are they? </a:t>
            </a:r>
            <a:endParaRPr lang="en-CA" sz="1800" dirty="0">
              <a:solidFill>
                <a:schemeClr val="bg1"/>
              </a:solidFill>
            </a:endParaRPr>
          </a:p>
          <a:p>
            <a:pPr>
              <a:lnSpc>
                <a:spcPct val="100000"/>
              </a:lnSpc>
            </a:pPr>
            <a:r>
              <a:rPr lang="en-CA" dirty="0">
                <a:solidFill>
                  <a:schemeClr val="bg1"/>
                </a:solidFill>
              </a:rPr>
              <a:t>Provisions dealing with TPMs</a:t>
            </a:r>
            <a:endParaRPr lang="en-CA" sz="1800" dirty="0">
              <a:solidFill>
                <a:schemeClr val="bg1"/>
              </a:solidFill>
            </a:endParaRPr>
          </a:p>
          <a:p>
            <a:pPr>
              <a:lnSpc>
                <a:spcPct val="100000"/>
              </a:lnSpc>
            </a:pPr>
            <a:r>
              <a:rPr lang="en-CA" dirty="0">
                <a:solidFill>
                  <a:schemeClr val="bg1"/>
                </a:solidFill>
              </a:rPr>
              <a:t>Exceptions to the TPM infringement provisions</a:t>
            </a:r>
            <a:endParaRPr lang="en-CA" sz="1800" dirty="0">
              <a:solidFill>
                <a:schemeClr val="bg1"/>
              </a:solidFill>
            </a:endParaRPr>
          </a:p>
          <a:p>
            <a:pPr>
              <a:lnSpc>
                <a:spcPct val="100000"/>
              </a:lnSpc>
            </a:pPr>
            <a:r>
              <a:rPr lang="en-CA" dirty="0">
                <a:solidFill>
                  <a:schemeClr val="bg1"/>
                </a:solidFill>
              </a:rPr>
              <a:t>Enforcement of TPMs</a:t>
            </a:r>
            <a:endParaRPr lang="en-CA" sz="1800" dirty="0">
              <a:solidFill>
                <a:schemeClr val="bg1"/>
              </a:solidFill>
            </a:endParaRPr>
          </a:p>
          <a:p>
            <a:pPr marL="0" lvl="0" indent="0">
              <a:lnSpc>
                <a:spcPct val="100000"/>
              </a:lnSpc>
              <a:buNone/>
            </a:pPr>
            <a:r>
              <a:rPr lang="en-CA" b="1" dirty="0">
                <a:solidFill>
                  <a:srgbClr val="FFFF00"/>
                </a:solidFill>
              </a:rPr>
              <a:t>4. Rights management information</a:t>
            </a:r>
          </a:p>
          <a:p>
            <a:pPr marL="0" lvl="0" indent="0">
              <a:lnSpc>
                <a:spcPct val="100000"/>
              </a:lnSpc>
              <a:buNone/>
            </a:pPr>
            <a:r>
              <a:rPr lang="en-CA" b="1" dirty="0">
                <a:solidFill>
                  <a:srgbClr val="FFFF00"/>
                </a:solidFill>
              </a:rPr>
              <a:t>5. Notification letters</a:t>
            </a:r>
          </a:p>
          <a:p>
            <a:pPr marL="0" lvl="0" indent="0">
              <a:lnSpc>
                <a:spcPct val="100000"/>
              </a:lnSpc>
              <a:buNone/>
            </a:pPr>
            <a:r>
              <a:rPr lang="en-CA" b="1" dirty="0">
                <a:solidFill>
                  <a:srgbClr val="FFFF00"/>
                </a:solidFill>
              </a:rPr>
              <a:t>6. Remedies and procedures.</a:t>
            </a:r>
          </a:p>
          <a:p>
            <a:pPr marL="0" lvl="0" indent="0">
              <a:lnSpc>
                <a:spcPct val="100000"/>
              </a:lnSpc>
              <a:buNone/>
            </a:pPr>
            <a:r>
              <a:rPr lang="en-CA" b="1" dirty="0">
                <a:solidFill>
                  <a:srgbClr val="FFFF00"/>
                </a:solidFill>
              </a:rPr>
              <a:t>7. Moral rights</a:t>
            </a:r>
          </a:p>
          <a:p>
            <a:endParaRPr lang="en-US" dirty="0"/>
          </a:p>
        </p:txBody>
      </p:sp>
    </p:spTree>
    <p:extLst>
      <p:ext uri="{BB962C8B-B14F-4D97-AF65-F5344CB8AC3E}">
        <p14:creationId xmlns:p14="http://schemas.microsoft.com/office/powerpoint/2010/main" val="42189756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69CA-6920-954D-ACB4-A8A25FAED6DC}"/>
              </a:ext>
            </a:extLst>
          </p:cNvPr>
          <p:cNvSpPr>
            <a:spLocks noGrp="1"/>
          </p:cNvSpPr>
          <p:nvPr>
            <p:ph type="title"/>
          </p:nvPr>
        </p:nvSpPr>
        <p:spPr>
          <a:xfrm>
            <a:off x="457200" y="189959"/>
            <a:ext cx="8229600" cy="1016000"/>
          </a:xfrm>
        </p:spPr>
        <p:txBody>
          <a:bodyPr/>
          <a:lstStyle/>
          <a:p>
            <a:pPr algn="ctr"/>
            <a:r>
              <a:rPr lang="en-US" dirty="0">
                <a:solidFill>
                  <a:srgbClr val="FFFF00"/>
                </a:solidFill>
              </a:rPr>
              <a:t>Cliffhanger </a:t>
            </a:r>
            <a:r>
              <a:rPr lang="en-US" dirty="0">
                <a:solidFill>
                  <a:schemeClr val="bg1"/>
                </a:solidFill>
              </a:rPr>
              <a:t>to Audio</a:t>
            </a:r>
            <a:r>
              <a:rPr lang="en-US" dirty="0">
                <a:solidFill>
                  <a:srgbClr val="FF0000"/>
                </a:solidFill>
              </a:rPr>
              <a:t>-</a:t>
            </a:r>
            <a:r>
              <a:rPr lang="en-US" dirty="0">
                <a:solidFill>
                  <a:schemeClr val="bg1"/>
                </a:solidFill>
              </a:rPr>
              <a:t>Slides</a:t>
            </a:r>
          </a:p>
        </p:txBody>
      </p:sp>
      <p:pic>
        <p:nvPicPr>
          <p:cNvPr id="3" name="Picture 2">
            <a:extLst>
              <a:ext uri="{FF2B5EF4-FFF2-40B4-BE49-F238E27FC236}">
                <a16:creationId xmlns:a16="http://schemas.microsoft.com/office/drawing/2014/main" id="{1B3E5AA5-8FB6-DC4B-9F28-22AF44773031}"/>
              </a:ext>
            </a:extLst>
          </p:cNvPr>
          <p:cNvPicPr>
            <a:picLocks noChangeAspect="1"/>
          </p:cNvPicPr>
          <p:nvPr/>
        </p:nvPicPr>
        <p:blipFill>
          <a:blip r:embed="rId2"/>
          <a:stretch>
            <a:fillRect/>
          </a:stretch>
        </p:blipFill>
        <p:spPr>
          <a:xfrm>
            <a:off x="2927350" y="2190750"/>
            <a:ext cx="3289300" cy="2476500"/>
          </a:xfrm>
          <a:prstGeom prst="rect">
            <a:avLst/>
          </a:prstGeom>
        </p:spPr>
      </p:pic>
    </p:spTree>
    <p:extLst>
      <p:ext uri="{BB962C8B-B14F-4D97-AF65-F5344CB8AC3E}">
        <p14:creationId xmlns:p14="http://schemas.microsoft.com/office/powerpoint/2010/main" val="27960104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solidFill>
                  <a:srgbClr val="FFFF00"/>
                </a:solidFill>
              </a:rPr>
              <a:t>Copyright Review</a:t>
            </a:r>
          </a:p>
        </p:txBody>
      </p:sp>
      <p:sp>
        <p:nvSpPr>
          <p:cNvPr id="2" name="Content Placeholder 1"/>
          <p:cNvSpPr>
            <a:spLocks noGrp="1"/>
          </p:cNvSpPr>
          <p:nvPr>
            <p:ph idx="1"/>
          </p:nvPr>
        </p:nvSpPr>
        <p:spPr>
          <a:xfrm>
            <a:off x="457200" y="2347783"/>
            <a:ext cx="8229600" cy="3401759"/>
          </a:xfrm>
        </p:spPr>
        <p:txBody>
          <a:bodyPr>
            <a:normAutofit/>
          </a:bodyPr>
          <a:lstStyle/>
          <a:p>
            <a:pPr marL="0" indent="0" algn="ctr">
              <a:buNone/>
            </a:pPr>
            <a:r>
              <a:rPr lang="en-US" sz="9600" dirty="0">
                <a:solidFill>
                  <a:schemeClr val="bg1"/>
                </a:solidFill>
              </a:rPr>
              <a:t>+++++</a:t>
            </a:r>
          </a:p>
        </p:txBody>
      </p:sp>
      <p:sp>
        <p:nvSpPr>
          <p:cNvPr id="4" name="Slide Number Placeholder 3"/>
          <p:cNvSpPr>
            <a:spLocks noGrp="1"/>
          </p:cNvSpPr>
          <p:nvPr>
            <p:ph type="sldNum" sz="quarter" idx="12"/>
          </p:nvPr>
        </p:nvSpPr>
        <p:spPr/>
        <p:txBody>
          <a:bodyPr/>
          <a:lstStyle/>
          <a:p>
            <a:fld id="{600857A6-B069-5747-8C2C-4237D03FF20B}" type="slidenum">
              <a:rPr lang="en-US" smtClean="0"/>
              <a:t>84</a:t>
            </a:fld>
            <a:endParaRPr lang="en-US"/>
          </a:p>
        </p:txBody>
      </p:sp>
    </p:spTree>
    <p:extLst>
      <p:ext uri="{BB962C8B-B14F-4D97-AF65-F5344CB8AC3E}">
        <p14:creationId xmlns:p14="http://schemas.microsoft.com/office/powerpoint/2010/main" val="30013329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68"/>
            <a:ext cx="8229600" cy="1016399"/>
          </a:xfrm>
        </p:spPr>
        <p:txBody>
          <a:bodyPr>
            <a:noAutofit/>
          </a:bodyPr>
          <a:lstStyle/>
          <a:p>
            <a:pPr algn="ct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Coming Soon</a:t>
            </a:r>
          </a:p>
        </p:txBody>
      </p:sp>
      <p:sp>
        <p:nvSpPr>
          <p:cNvPr id="3" name="Content Placeholder 2"/>
          <p:cNvSpPr>
            <a:spLocks noGrp="1"/>
          </p:cNvSpPr>
          <p:nvPr>
            <p:ph sz="quarter" idx="10"/>
          </p:nvPr>
        </p:nvSpPr>
        <p:spPr>
          <a:xfrm>
            <a:off x="160867" y="1330036"/>
            <a:ext cx="8844993" cy="4396097"/>
          </a:xfrm>
        </p:spPr>
        <p:txBody>
          <a:bodyPr>
            <a:normAutofit/>
          </a:bodyPr>
          <a:lstStyle/>
          <a:p>
            <a:pPr marL="0" indent="0" algn="ctr">
              <a:buNone/>
            </a:pPr>
            <a:r>
              <a:rPr lang="en-CA" sz="6000" dirty="0">
                <a:solidFill>
                  <a:srgbClr val="FF0000"/>
                </a:solidFill>
              </a:rPr>
              <a:t>“</a:t>
            </a:r>
            <a:r>
              <a:rPr lang="en-CA" sz="6000" dirty="0">
                <a:solidFill>
                  <a:schemeClr val="bg1"/>
                </a:solidFill>
              </a:rPr>
              <a:t>Passing Off</a:t>
            </a:r>
            <a:r>
              <a:rPr lang="en-CA" sz="6000" dirty="0">
                <a:solidFill>
                  <a:srgbClr val="FF0000"/>
                </a:solidFill>
              </a:rPr>
              <a:t>”</a:t>
            </a:r>
          </a:p>
          <a:p>
            <a:pPr marL="0" indent="0" algn="ctr">
              <a:buNone/>
            </a:pPr>
            <a:endParaRPr lang="en-US" sz="6000" dirty="0">
              <a:solidFill>
                <a:schemeClr val="bg1"/>
              </a:solidFill>
            </a:endParaRPr>
          </a:p>
        </p:txBody>
      </p:sp>
      <p:pic>
        <p:nvPicPr>
          <p:cNvPr id="5" name="Picture 4" descr="A hockey game in the snow&#10;&#10;Description automatically generated">
            <a:extLst>
              <a:ext uri="{FF2B5EF4-FFF2-40B4-BE49-F238E27FC236}">
                <a16:creationId xmlns:a16="http://schemas.microsoft.com/office/drawing/2014/main" id="{676ECF76-C046-0444-8FD7-D29C6738002F}"/>
              </a:ext>
            </a:extLst>
          </p:cNvPr>
          <p:cNvPicPr>
            <a:picLocks noChangeAspect="1"/>
          </p:cNvPicPr>
          <p:nvPr/>
        </p:nvPicPr>
        <p:blipFill>
          <a:blip r:embed="rId2"/>
          <a:stretch>
            <a:fillRect/>
          </a:stretch>
        </p:blipFill>
        <p:spPr>
          <a:xfrm>
            <a:off x="1975846" y="2447152"/>
            <a:ext cx="5192308" cy="2518960"/>
          </a:xfrm>
          <a:prstGeom prst="rect">
            <a:avLst/>
          </a:prstGeom>
        </p:spPr>
      </p:pic>
      <p:sp>
        <p:nvSpPr>
          <p:cNvPr id="6" name="TextBox 5">
            <a:extLst>
              <a:ext uri="{FF2B5EF4-FFF2-40B4-BE49-F238E27FC236}">
                <a16:creationId xmlns:a16="http://schemas.microsoft.com/office/drawing/2014/main" id="{1D221595-D275-AF40-82B5-B905F1E29C1D}"/>
              </a:ext>
            </a:extLst>
          </p:cNvPr>
          <p:cNvSpPr txBox="1"/>
          <p:nvPr/>
        </p:nvSpPr>
        <p:spPr>
          <a:xfrm>
            <a:off x="4572000" y="5312520"/>
            <a:ext cx="2299027" cy="430887"/>
          </a:xfrm>
          <a:prstGeom prst="rect">
            <a:avLst/>
          </a:prstGeom>
          <a:noFill/>
        </p:spPr>
        <p:txBody>
          <a:bodyPr wrap="none" rtlCol="0">
            <a:spAutoFit/>
          </a:bodyPr>
          <a:lstStyle/>
          <a:p>
            <a:r>
              <a:rPr lang="en-US" sz="1100" dirty="0">
                <a:solidFill>
                  <a:srgbClr val="FFFF00"/>
                </a:solidFill>
              </a:rPr>
              <a:t>The Golden Goal – Jerome Iginla </a:t>
            </a:r>
          </a:p>
          <a:p>
            <a:r>
              <a:rPr lang="en-US" sz="1100" dirty="0">
                <a:solidFill>
                  <a:srgbClr val="FFFF00"/>
                </a:solidFill>
              </a:rPr>
              <a:t>passing off to Sidney Crosby</a:t>
            </a:r>
          </a:p>
        </p:txBody>
      </p:sp>
    </p:spTree>
    <p:extLst>
      <p:ext uri="{BB962C8B-B14F-4D97-AF65-F5344CB8AC3E}">
        <p14:creationId xmlns:p14="http://schemas.microsoft.com/office/powerpoint/2010/main" val="35061918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69076" y="1484416"/>
            <a:ext cx="8229600" cy="4431723"/>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400" dirty="0">
                <a:solidFill>
                  <a:srgbClr val="FFFF00"/>
                </a:solidFill>
                <a:latin typeface="Apple Chancery" charset="0"/>
                <a:ea typeface="Apple Chancery" charset="0"/>
                <a:cs typeface="Apple Chancery" charset="0"/>
              </a:rPr>
              <a:t>SEE YOU SOON</a:t>
            </a:r>
            <a:r>
              <a:rPr lang="en-US" sz="10400" dirty="0">
                <a:solidFill>
                  <a:srgbClr val="FF0000"/>
                </a:solidFill>
                <a:latin typeface="Apple Chancery" charset="0"/>
                <a:ea typeface="Apple Chancery" charset="0"/>
                <a:cs typeface="Apple Chancery" charset="0"/>
              </a:rPr>
              <a:t>!</a:t>
            </a:r>
          </a:p>
        </p:txBody>
      </p:sp>
    </p:spTree>
    <p:extLst>
      <p:ext uri="{BB962C8B-B14F-4D97-AF65-F5344CB8AC3E}">
        <p14:creationId xmlns:p14="http://schemas.microsoft.com/office/powerpoint/2010/main" val="23191356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32"/>
            <a:ext cx="9144000" cy="1250982"/>
          </a:xfrm>
        </p:spPr>
        <p:txBody>
          <a:bodyPr>
            <a:noAutofit/>
          </a:bodyPr>
          <a:lstStyle/>
          <a:p>
            <a:pPr algn="ctr"/>
            <a:r>
              <a:rPr lang="en-US" sz="4800" b="1" dirty="0">
                <a:solidFill>
                  <a:srgbClr val="FFFF00"/>
                </a:solidFill>
                <a:latin typeface="+mn-lt"/>
                <a:cs typeface="Times New Roman"/>
              </a:rPr>
              <a:t>  </a:t>
            </a:r>
            <a:r>
              <a:rPr lang="en-US" b="1" dirty="0">
                <a:solidFill>
                  <a:srgbClr val="FFFF00"/>
                </a:solidFill>
                <a:latin typeface="+mn-lt"/>
                <a:cs typeface="Times New Roman"/>
              </a:rPr>
              <a:t>Always include a cat picture</a:t>
            </a:r>
          </a:p>
        </p:txBody>
      </p:sp>
      <p:sp>
        <p:nvSpPr>
          <p:cNvPr id="3" name="Content Placeholder 2"/>
          <p:cNvSpPr>
            <a:spLocks noGrp="1"/>
          </p:cNvSpPr>
          <p:nvPr>
            <p:ph sz="quarter" idx="10"/>
          </p:nvPr>
        </p:nvSpPr>
        <p:spPr>
          <a:xfrm>
            <a:off x="457200" y="1257114"/>
            <a:ext cx="8229600" cy="4469020"/>
          </a:xfrm>
        </p:spPr>
        <p:txBody>
          <a:bodyPr/>
          <a:lstStyle/>
          <a:p>
            <a:pPr marL="0" indent="0">
              <a:buNone/>
            </a:pPr>
            <a:r>
              <a:rPr lang="en-US" sz="3200" b="1" dirty="0">
                <a:solidFill>
                  <a:schemeClr val="bg1"/>
                </a:solidFill>
                <a:latin typeface="+mn-lt"/>
                <a:cs typeface="Times New Roman"/>
              </a:rPr>
              <a:t>          </a:t>
            </a:r>
            <a:endParaRPr lang="en-US" sz="3200" dirty="0">
              <a:solidFill>
                <a:schemeClr val="bg1"/>
              </a:solidFill>
              <a:latin typeface="+mn-lt"/>
              <a:cs typeface="Times New Roman"/>
            </a:endParaRPr>
          </a:p>
          <a:p>
            <a:pPr marL="0" indent="0">
              <a:buNone/>
            </a:pPr>
            <a:r>
              <a:rPr lang="en-US" dirty="0"/>
              <a:t> </a:t>
            </a:r>
          </a:p>
        </p:txBody>
      </p:sp>
      <p:pic>
        <p:nvPicPr>
          <p:cNvPr id="6" name="Content Placeholder 3" descr="cat-1382015906Wuw.jpg"/>
          <p:cNvPicPr>
            <a:picLocks noChangeAspect="1"/>
          </p:cNvPicPr>
          <p:nvPr/>
        </p:nvPicPr>
        <p:blipFill rotWithShape="1">
          <a:blip r:embed="rId2">
            <a:extLst>
              <a:ext uri="{28A0092B-C50C-407E-A947-70E740481C1C}">
                <a14:useLocalDpi xmlns:a14="http://schemas.microsoft.com/office/drawing/2010/main" val="0"/>
              </a:ext>
            </a:extLst>
          </a:blip>
          <a:srcRect l="-99" r="-270"/>
          <a:stretch/>
        </p:blipFill>
        <p:spPr>
          <a:xfrm>
            <a:off x="1303130" y="1408134"/>
            <a:ext cx="6548783" cy="4318000"/>
          </a:xfrm>
          <a:prstGeom prst="rect">
            <a:avLst/>
          </a:prstGeom>
        </p:spPr>
      </p:pic>
    </p:spTree>
    <p:extLst>
      <p:ext uri="{BB962C8B-B14F-4D97-AF65-F5344CB8AC3E}">
        <p14:creationId xmlns:p14="http://schemas.microsoft.com/office/powerpoint/2010/main" val="37472843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CD4E67-81EB-DA46-A659-3E51151D4C79}"/>
              </a:ext>
            </a:extLst>
          </p:cNvPr>
          <p:cNvSpPr>
            <a:spLocks noGrp="1"/>
          </p:cNvSpPr>
          <p:nvPr>
            <p:ph sz="quarter" idx="10"/>
          </p:nvPr>
        </p:nvSpPr>
        <p:spPr>
          <a:xfrm>
            <a:off x="457200" y="2201332"/>
            <a:ext cx="8229600" cy="3524801"/>
          </a:xfrm>
        </p:spPr>
        <p:txBody>
          <a:bodyPr/>
          <a:lstStyle/>
          <a:p>
            <a:pPr marL="0" indent="0" algn="ctr" fontAlgn="base">
              <a:buNone/>
            </a:pPr>
            <a:r>
              <a:rPr lang="en-CA" i="1" dirty="0">
                <a:solidFill>
                  <a:schemeClr val="bg1"/>
                </a:solidFill>
              </a:rPr>
              <a:t>In learning you will teach</a:t>
            </a:r>
          </a:p>
          <a:p>
            <a:pPr marL="0" indent="0" algn="ctr" fontAlgn="base">
              <a:buNone/>
            </a:pPr>
            <a:r>
              <a:rPr lang="en-CA" i="1" dirty="0">
                <a:solidFill>
                  <a:schemeClr val="bg1"/>
                </a:solidFill>
              </a:rPr>
              <a:t>And in teaching you will learn</a:t>
            </a:r>
          </a:p>
          <a:p>
            <a:pPr marL="0" indent="0" algn="ctr">
              <a:buNone/>
            </a:pPr>
            <a:endParaRPr lang="en-US" dirty="0"/>
          </a:p>
          <a:p>
            <a:pPr marL="0" indent="0" algn="ctr">
              <a:buNone/>
            </a:pPr>
            <a:r>
              <a:rPr lang="en-CA" dirty="0">
                <a:solidFill>
                  <a:schemeClr val="bg1">
                    <a:lumMod val="65000"/>
                  </a:schemeClr>
                </a:solidFill>
              </a:rPr>
              <a:t>Phil Collins' </a:t>
            </a:r>
            <a:r>
              <a:rPr lang="en-CA" i="1" dirty="0">
                <a:solidFill>
                  <a:schemeClr val="bg1">
                    <a:lumMod val="65000"/>
                  </a:schemeClr>
                </a:solidFill>
              </a:rPr>
              <a:t>Son of Man  </a:t>
            </a:r>
            <a:r>
              <a:rPr lang="en-CA" dirty="0">
                <a:solidFill>
                  <a:schemeClr val="bg1">
                    <a:lumMod val="65000"/>
                  </a:schemeClr>
                </a:solidFill>
              </a:rPr>
              <a:t>(1999)</a:t>
            </a:r>
            <a:endParaRPr lang="en-US" dirty="0">
              <a:solidFill>
                <a:schemeClr val="bg1">
                  <a:lumMod val="65000"/>
                </a:schemeClr>
              </a:solidFill>
            </a:endParaRPr>
          </a:p>
        </p:txBody>
      </p:sp>
    </p:spTree>
    <p:extLst>
      <p:ext uri="{BB962C8B-B14F-4D97-AF65-F5344CB8AC3E}">
        <p14:creationId xmlns:p14="http://schemas.microsoft.com/office/powerpoint/2010/main" val="7280973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078"/>
            <a:ext cx="8229600" cy="1016000"/>
          </a:xfrm>
        </p:spPr>
        <p:txBody>
          <a:bodyPr>
            <a:normAutofit/>
          </a:bodyPr>
          <a:lstStyle/>
          <a:p>
            <a:pPr algn="ctr"/>
            <a:r>
              <a:rPr lang="en-US" sz="5400" b="1" dirty="0">
                <a:solidFill>
                  <a:srgbClr val="FFFFFF"/>
                </a:solidFill>
                <a:latin typeface="Arial"/>
                <a:cs typeface="Arial"/>
              </a:rPr>
              <a:t> </a:t>
            </a:r>
            <a:r>
              <a:rPr lang="en-US" b="1" dirty="0">
                <a:solidFill>
                  <a:srgbClr val="FFFF00"/>
                </a:solidFill>
                <a:latin typeface="+mn-lt"/>
                <a:cs typeface="Arial"/>
              </a:rPr>
              <a:t>Our Academic Partners</a:t>
            </a:r>
            <a:r>
              <a:rPr lang="en-US" b="1" dirty="0">
                <a:solidFill>
                  <a:srgbClr val="FFFF00"/>
                </a:solidFill>
                <a:latin typeface="Arial"/>
                <a:cs typeface="Arial"/>
              </a:rPr>
              <a:t> </a:t>
            </a:r>
          </a:p>
        </p:txBody>
      </p:sp>
      <p:pic>
        <p:nvPicPr>
          <p:cNvPr id="10" name="Picture 9"/>
          <p:cNvPicPr>
            <a:picLocks noChangeAspect="1"/>
          </p:cNvPicPr>
          <p:nvPr/>
        </p:nvPicPr>
        <p:blipFill>
          <a:blip r:embed="rId2"/>
          <a:stretch>
            <a:fillRect/>
          </a:stretch>
        </p:blipFill>
        <p:spPr>
          <a:xfrm>
            <a:off x="446536" y="2526632"/>
            <a:ext cx="8210484" cy="1225445"/>
          </a:xfrm>
          <a:prstGeom prst="rect">
            <a:avLst/>
          </a:prstGeom>
        </p:spPr>
      </p:pic>
    </p:spTree>
    <p:extLst>
      <p:ext uri="{BB962C8B-B14F-4D97-AF65-F5344CB8AC3E}">
        <p14:creationId xmlns:p14="http://schemas.microsoft.com/office/powerpoint/2010/main" val="1539626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07" y="0"/>
            <a:ext cx="8906493" cy="1762298"/>
          </a:xfrm>
        </p:spPr>
        <p:txBody>
          <a:bodyPr>
            <a:normAutofit/>
          </a:bodyPr>
          <a:lstStyle/>
          <a:p>
            <a:pPr algn="ctr"/>
            <a:r>
              <a:rPr lang="en-US" b="1" dirty="0">
                <a:solidFill>
                  <a:srgbClr val="FFFF00"/>
                </a:solidFill>
              </a:rPr>
              <a:t>Office </a:t>
            </a:r>
            <a:r>
              <a:rPr lang="en-US" b="1" dirty="0">
                <a:solidFill>
                  <a:schemeClr val="bg1"/>
                </a:solidFill>
              </a:rPr>
              <a:t>“</a:t>
            </a:r>
            <a:r>
              <a:rPr lang="en-US" b="1" dirty="0">
                <a:solidFill>
                  <a:srgbClr val="FFFF00"/>
                </a:solidFill>
              </a:rPr>
              <a:t>Hours</a:t>
            </a:r>
            <a:r>
              <a:rPr lang="en-US" b="1" dirty="0">
                <a:solidFill>
                  <a:schemeClr val="bg1"/>
                </a:solidFill>
              </a:rPr>
              <a:t>”</a:t>
            </a:r>
            <a:r>
              <a:rPr lang="en-US" b="1" dirty="0">
                <a:solidFill>
                  <a:srgbClr val="FF0000"/>
                </a:solidFill>
              </a:rPr>
              <a:t>:</a:t>
            </a:r>
            <a:r>
              <a:rPr lang="en-US" b="1" dirty="0">
                <a:solidFill>
                  <a:srgbClr val="FFFF00"/>
                </a:solidFill>
              </a:rPr>
              <a:t> </a:t>
            </a:r>
            <a:r>
              <a:rPr lang="en-US" b="1" dirty="0">
                <a:solidFill>
                  <a:schemeClr val="bg1"/>
                </a:solidFill>
              </a:rPr>
              <a:t>Ideally Fridays before or  after class but </a:t>
            </a:r>
            <a:r>
              <a:rPr lang="en-US" b="1" dirty="0">
                <a:solidFill>
                  <a:srgbClr val="FFFF00"/>
                </a:solidFill>
              </a:rPr>
              <a:t>am flexible</a:t>
            </a:r>
            <a:r>
              <a:rPr lang="mr-IN" b="1" dirty="0">
                <a:solidFill>
                  <a:srgbClr val="FF0000"/>
                </a:solidFill>
              </a:rPr>
              <a:t>…</a:t>
            </a:r>
            <a:endParaRPr lang="en-US" b="1" dirty="0">
              <a:solidFill>
                <a:srgbClr val="FF0000"/>
              </a:solidFill>
            </a:endParaRPr>
          </a:p>
        </p:txBody>
      </p:sp>
      <p:sp>
        <p:nvSpPr>
          <p:cNvPr id="3" name="Content Placeholder 2"/>
          <p:cNvSpPr>
            <a:spLocks noGrp="1"/>
          </p:cNvSpPr>
          <p:nvPr>
            <p:ph sz="quarter" idx="10"/>
          </p:nvPr>
        </p:nvSpPr>
        <p:spPr>
          <a:xfrm>
            <a:off x="237507" y="2028305"/>
            <a:ext cx="8740238" cy="4463012"/>
          </a:xfrm>
        </p:spPr>
        <p:txBody>
          <a:bodyPr>
            <a:normAutofit/>
          </a:bodyPr>
          <a:lstStyle/>
          <a:p>
            <a:pPr marL="0" indent="0">
              <a:lnSpc>
                <a:spcPct val="100000"/>
              </a:lnSpc>
              <a:buNone/>
            </a:pPr>
            <a:r>
              <a:rPr lang="en-US" sz="3600" dirty="0">
                <a:solidFill>
                  <a:srgbClr val="CCFFCC"/>
                </a:solidFill>
              </a:rPr>
              <a:t>Email</a:t>
            </a:r>
            <a:r>
              <a:rPr lang="en-US" sz="3600" dirty="0">
                <a:solidFill>
                  <a:schemeClr val="bg1"/>
                </a:solidFill>
              </a:rPr>
              <a:t> me : </a:t>
            </a:r>
            <a:r>
              <a:rPr lang="en-US" sz="3600" dirty="0" err="1">
                <a:solidFill>
                  <a:schemeClr val="bg1"/>
                </a:solidFill>
              </a:rPr>
              <a:t>jon.festinger@ubc.ca</a:t>
            </a:r>
            <a:endParaRPr lang="en-US" sz="3600" dirty="0">
              <a:solidFill>
                <a:schemeClr val="bg1"/>
              </a:solidFill>
            </a:endParaRPr>
          </a:p>
          <a:p>
            <a:pPr marL="0" indent="0">
              <a:lnSpc>
                <a:spcPct val="100000"/>
              </a:lnSpc>
              <a:buNone/>
            </a:pPr>
            <a:r>
              <a:rPr lang="en-US" sz="3600" dirty="0">
                <a:solidFill>
                  <a:srgbClr val="CCFFCC"/>
                </a:solidFill>
              </a:rPr>
              <a:t>Skype</a:t>
            </a:r>
            <a:r>
              <a:rPr lang="en-US" sz="3600" dirty="0">
                <a:solidFill>
                  <a:schemeClr val="bg1"/>
                </a:solidFill>
              </a:rPr>
              <a:t>: </a:t>
            </a:r>
            <a:r>
              <a:rPr lang="en-US" sz="3600" dirty="0" err="1">
                <a:solidFill>
                  <a:schemeClr val="bg1"/>
                </a:solidFill>
              </a:rPr>
              <a:t>jon.festinger</a:t>
            </a:r>
            <a:endParaRPr lang="en-US" sz="3600" dirty="0">
              <a:solidFill>
                <a:schemeClr val="bg1"/>
              </a:solidFill>
            </a:endParaRPr>
          </a:p>
          <a:p>
            <a:pPr marL="0" indent="0">
              <a:lnSpc>
                <a:spcPct val="100000"/>
              </a:lnSpc>
              <a:buNone/>
            </a:pPr>
            <a:r>
              <a:rPr lang="en-US" sz="3600" dirty="0">
                <a:solidFill>
                  <a:srgbClr val="CCFFCC"/>
                </a:solidFill>
              </a:rPr>
              <a:t>Phone</a:t>
            </a:r>
            <a:r>
              <a:rPr lang="en-US" sz="3600" dirty="0">
                <a:solidFill>
                  <a:schemeClr val="bg1"/>
                </a:solidFill>
              </a:rPr>
              <a:t>: </a:t>
            </a:r>
          </a:p>
          <a:p>
            <a:pPr marL="0" indent="0">
              <a:lnSpc>
                <a:spcPct val="100000"/>
              </a:lnSpc>
              <a:buNone/>
            </a:pPr>
            <a:r>
              <a:rPr lang="en-US" sz="3600" dirty="0">
                <a:solidFill>
                  <a:schemeClr val="bg1"/>
                </a:solidFill>
              </a:rPr>
              <a:t>o. 604-568-9192</a:t>
            </a:r>
          </a:p>
          <a:p>
            <a:pPr marL="0" indent="0">
              <a:lnSpc>
                <a:spcPct val="100000"/>
              </a:lnSpc>
              <a:buNone/>
            </a:pPr>
            <a:r>
              <a:rPr lang="en-US" sz="3600" dirty="0">
                <a:solidFill>
                  <a:schemeClr val="bg1"/>
                </a:solidFill>
              </a:rPr>
              <a:t>c. 604-837-6426</a:t>
            </a:r>
          </a:p>
          <a:p>
            <a:pPr marL="0" indent="0">
              <a:buNone/>
            </a:pPr>
            <a:endParaRPr lang="en-US" sz="40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120" y="4286992"/>
            <a:ext cx="4022680" cy="1567458"/>
          </a:xfrm>
          <a:prstGeom prst="rect">
            <a:avLst/>
          </a:prstGeom>
        </p:spPr>
      </p:pic>
    </p:spTree>
    <p:extLst>
      <p:ext uri="{BB962C8B-B14F-4D97-AF65-F5344CB8AC3E}">
        <p14:creationId xmlns:p14="http://schemas.microsoft.com/office/powerpoint/2010/main" val="118029053"/>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10459</TotalTime>
  <Words>3780</Words>
  <Application>Microsoft Macintosh PowerPoint</Application>
  <PresentationFormat>On-screen Show (4:3)</PresentationFormat>
  <Paragraphs>319</Paragraphs>
  <Slides>89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89</vt:i4>
      </vt:variant>
    </vt:vector>
  </HeadingPairs>
  <TitlesOfParts>
    <vt:vector size="97" baseType="lpstr">
      <vt:lpstr>American Typewriter</vt:lpstr>
      <vt:lpstr>Apple Chancery</vt:lpstr>
      <vt:lpstr>Arial</vt:lpstr>
      <vt:lpstr>Calibri</vt:lpstr>
      <vt:lpstr>Comic Sans MS</vt:lpstr>
      <vt:lpstr>Courier New</vt:lpstr>
      <vt:lpstr>Klavika</vt:lpstr>
      <vt:lpstr>CDM_PPT_Template </vt:lpstr>
      <vt:lpstr>  </vt:lpstr>
      <vt:lpstr>Permission to Record?</vt:lpstr>
      <vt:lpstr>The draft slides</vt:lpstr>
      <vt:lpstr>PowerPoint Presentation</vt:lpstr>
      <vt:lpstr>Any Questions?…</vt:lpstr>
      <vt:lpstr>Methodology</vt:lpstr>
      <vt:lpstr>Presentations (from Syllabus)</vt:lpstr>
      <vt:lpstr>Presentations</vt:lpstr>
      <vt:lpstr>Office “Hours”: Ideally Fridays before or  after class but am flexible…</vt:lpstr>
      <vt:lpstr>Course Website </vt:lpstr>
      <vt:lpstr> For full privileges on the website  </vt:lpstr>
      <vt:lpstr>PowerPoint Presentation</vt:lpstr>
      <vt:lpstr>PowerPoint Presentation</vt:lpstr>
      <vt:lpstr>PowerPoint Presentation</vt:lpstr>
      <vt:lpstr>PowerPoint Presentation</vt:lpstr>
      <vt:lpstr>PowerPoint Presentation</vt:lpstr>
      <vt:lpstr>SCOTUS decision as discussed</vt:lpstr>
      <vt:lpstr>PowerPoint Presentation</vt:lpstr>
      <vt:lpstr>PowerPoint Presentation</vt:lpstr>
      <vt:lpstr>Re-capping</vt:lpstr>
      <vt:lpstr>PowerPoint Presentation</vt:lpstr>
      <vt:lpstr>PowerPoint Presentation</vt:lpstr>
      <vt:lpstr>Rights of the copyright owner</vt:lpstr>
      <vt:lpstr>Rights of the copyright owner</vt:lpstr>
      <vt:lpstr>Users’ Rights</vt:lpstr>
      <vt:lpstr>Today: Two Defences to copyright infringement</vt:lpstr>
      <vt:lpstr> Fair Dealing v. Fair Use </vt:lpstr>
      <vt:lpstr>Users’ rights: Fair Dealing</vt:lpstr>
      <vt:lpstr>Users’ rights: Fair Dealing</vt:lpstr>
      <vt:lpstr>Transitioning to Users’ Rights</vt:lpstr>
      <vt:lpstr>PowerPoint Presentation</vt:lpstr>
      <vt:lpstr>Summary of CCH on USERS’ RIGHTS</vt:lpstr>
      <vt:lpstr>User rights: “Fair” in Fair Dealing</vt:lpstr>
      <vt:lpstr>The fairness stew</vt:lpstr>
      <vt:lpstr> 1. Purpose of the Dealing </vt:lpstr>
      <vt:lpstr> 2. Character of the Dealing </vt:lpstr>
      <vt:lpstr> 3. Amount of the Dealing </vt:lpstr>
      <vt:lpstr> 4. Alternatives to the Dealing </vt:lpstr>
      <vt:lpstr>5. Nature of the Work</vt:lpstr>
      <vt:lpstr> 6. Effect of the dealing on the work </vt:lpstr>
      <vt:lpstr>Carpet Cosplay</vt:lpstr>
      <vt:lpstr>PowerPoint Presentation</vt:lpstr>
      <vt:lpstr>Reflection Exercise</vt:lpstr>
      <vt:lpstr>Bonus Chair Fabric Edition</vt:lpstr>
      <vt:lpstr>U.S. Cosplay</vt:lpstr>
      <vt:lpstr>PowerPoint Presentation</vt:lpstr>
      <vt:lpstr>Users’ rights</vt:lpstr>
      <vt:lpstr>Next case: Imagine a classroom selfie</vt:lpstr>
      <vt:lpstr>Users’ rights</vt:lpstr>
      <vt:lpstr>    Abella J. </vt:lpstr>
      <vt:lpstr>PowerPoint Presentation</vt:lpstr>
      <vt:lpstr>Users’ rights</vt:lpstr>
      <vt:lpstr> RE: Parody does not require that the expression of mockery or humour to be directed at the exact thing being parodied - CONSIDER…  </vt:lpstr>
      <vt:lpstr> Site considered to be a parody, but not to be fair (fair dealing not made out)  </vt:lpstr>
      <vt:lpstr>Pause: Think about that….</vt:lpstr>
      <vt:lpstr>Users’ rights: another “at odds” case</vt:lpstr>
      <vt:lpstr>PowerPoint Presentation</vt:lpstr>
      <vt:lpstr>Users’ rights</vt:lpstr>
      <vt:lpstr>Users’ rights</vt:lpstr>
      <vt:lpstr>PowerPoint Presentation</vt:lpstr>
      <vt:lpstr>User rights</vt:lpstr>
      <vt:lpstr> Should common carrier exception (s. 2.4(1)(b)) apply? </vt:lpstr>
      <vt:lpstr>N.B.: S. 31.1 Copyright Act (added to the Copyright Act, 2012) – complimentary to &amp; broader than S. 2.4(1)(b) </vt:lpstr>
      <vt:lpstr>N.B.: S. 32 (1) &amp; S. 32 (2) Copyright Act</vt:lpstr>
      <vt:lpstr>PowerPoint Presentation</vt:lpstr>
      <vt:lpstr>Not included in s. 31(1) &amp; s. 31(2) protections</vt:lpstr>
      <vt:lpstr>Included in s. 31(1) &amp; s. 31(2) protections</vt:lpstr>
      <vt:lpstr>“Borrowing” U.S. TV signals &amp; Simultaneous Substitution of Canadian Commercials</vt:lpstr>
      <vt:lpstr>PowerPoint Presentation</vt:lpstr>
      <vt:lpstr>Laskin C.J.</vt:lpstr>
      <vt:lpstr>PowerPoint Presentation</vt:lpstr>
      <vt:lpstr>A time-shifted celebration…</vt:lpstr>
      <vt:lpstr>PowerPoint Presentation</vt:lpstr>
      <vt:lpstr>Killing peer-to-peer</vt:lpstr>
      <vt:lpstr>Preceded by Napster (not in SCOTUS)</vt:lpstr>
      <vt:lpstr>Another one bites the dust…</vt:lpstr>
      <vt:lpstr>PowerPoint Presentation</vt:lpstr>
      <vt:lpstr>Canada’s “blank audio recording media” levy</vt:lpstr>
      <vt:lpstr>Canada’s “blank audio recording media” levy</vt:lpstr>
      <vt:lpstr>Users’ rights</vt:lpstr>
      <vt:lpstr>Now…</vt:lpstr>
      <vt:lpstr>Now…A few more things</vt:lpstr>
      <vt:lpstr>Cliffhanger to Audio-Slides</vt:lpstr>
      <vt:lpstr>Copyright Review</vt:lpstr>
      <vt:lpstr>Coming Soon</vt:lpstr>
      <vt:lpstr>PowerPoint Presentation</vt:lpstr>
      <vt:lpstr>  Always include a cat picture</vt:lpstr>
      <vt:lpstr>PowerPoint Presentation</vt:lpstr>
      <vt:lpstr> Our Academic Partners </vt:lpstr>
    </vt:vector>
  </TitlesOfParts>
  <Company>Festinger Bahniwal Law &amp; Strategy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Wheelbarrows</dc:title>
  <dc:creator>Jon Festinger</dc:creator>
  <cp:lastModifiedBy>Jon Festinger</cp:lastModifiedBy>
  <cp:revision>1014</cp:revision>
  <cp:lastPrinted>2013-12-30T23:16:45Z</cp:lastPrinted>
  <dcterms:created xsi:type="dcterms:W3CDTF">2013-02-08T08:35:59Z</dcterms:created>
  <dcterms:modified xsi:type="dcterms:W3CDTF">2021-02-07T22:29:19Z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6048739</vt:lpwstr>
  </property>
  <property fmtid="{D5CDD505-2E9C-101B-9397-08002B2CF9AE}" name="NXPowerLiteSettings" pid="3">
    <vt:lpwstr>C700052003A000</vt:lpwstr>
  </property>
  <property fmtid="{D5CDD505-2E9C-101B-9397-08002B2CF9AE}" name="NXPowerLiteVersion" pid="4">
    <vt:lpwstr>D8.0.8</vt:lpwstr>
  </property>
</Properties>
</file>