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4"/>
  </p:notesMasterIdLst>
  <p:sldIdLst>
    <p:sldId id="4668" r:id="rId2"/>
    <p:sldId id="3552" r:id="rId3"/>
    <p:sldId id="4292" r:id="rId4"/>
    <p:sldId id="1084" r:id="rId5"/>
    <p:sldId id="4670" r:id="rId6"/>
    <p:sldId id="4092" r:id="rId7"/>
    <p:sldId id="4671" r:id="rId8"/>
    <p:sldId id="4672" r:id="rId9"/>
    <p:sldId id="4712" r:id="rId10"/>
    <p:sldId id="4244" r:id="rId11"/>
    <p:sldId id="4713" r:id="rId12"/>
    <p:sldId id="3626" r:id="rId13"/>
    <p:sldId id="4072" r:id="rId14"/>
    <p:sldId id="4673" r:id="rId15"/>
    <p:sldId id="4240" r:id="rId16"/>
    <p:sldId id="4683" r:id="rId17"/>
    <p:sldId id="4684" r:id="rId18"/>
    <p:sldId id="4685" r:id="rId19"/>
    <p:sldId id="4686" r:id="rId20"/>
    <p:sldId id="4687" r:id="rId21"/>
    <p:sldId id="4688" r:id="rId22"/>
    <p:sldId id="4689" r:id="rId23"/>
    <p:sldId id="4379" r:id="rId24"/>
    <p:sldId id="4674" r:id="rId25"/>
    <p:sldId id="4694" r:id="rId26"/>
    <p:sldId id="4675" r:id="rId27"/>
    <p:sldId id="4676" r:id="rId28"/>
    <p:sldId id="4677" r:id="rId29"/>
    <p:sldId id="4678" r:id="rId30"/>
    <p:sldId id="4746" r:id="rId31"/>
    <p:sldId id="4679" r:id="rId32"/>
    <p:sldId id="4681" r:id="rId33"/>
    <p:sldId id="4701" r:id="rId34"/>
    <p:sldId id="4738" r:id="rId35"/>
    <p:sldId id="4726" r:id="rId36"/>
    <p:sldId id="4714" r:id="rId37"/>
    <p:sldId id="4715" r:id="rId38"/>
    <p:sldId id="4727" r:id="rId39"/>
    <p:sldId id="4716" r:id="rId40"/>
    <p:sldId id="4717" r:id="rId41"/>
    <p:sldId id="4739" r:id="rId42"/>
    <p:sldId id="4740" r:id="rId43"/>
    <p:sldId id="4736" r:id="rId44"/>
    <p:sldId id="4703" r:id="rId45"/>
    <p:sldId id="4704" r:id="rId46"/>
    <p:sldId id="4732" r:id="rId47"/>
    <p:sldId id="4733" r:id="rId48"/>
    <p:sldId id="4734" r:id="rId49"/>
    <p:sldId id="4735" r:id="rId50"/>
    <p:sldId id="4728" r:id="rId51"/>
    <p:sldId id="4729" r:id="rId52"/>
    <p:sldId id="4730" r:id="rId53"/>
    <p:sldId id="4742" r:id="rId54"/>
    <p:sldId id="4702" r:id="rId55"/>
    <p:sldId id="4245" r:id="rId56"/>
    <p:sldId id="4247" r:id="rId57"/>
    <p:sldId id="4248" r:id="rId58"/>
    <p:sldId id="4249" r:id="rId59"/>
    <p:sldId id="4250" r:id="rId60"/>
    <p:sldId id="4251" r:id="rId61"/>
    <p:sldId id="4252" r:id="rId62"/>
    <p:sldId id="4253" r:id="rId63"/>
    <p:sldId id="4254" r:id="rId64"/>
    <p:sldId id="4255" r:id="rId65"/>
    <p:sldId id="4256" r:id="rId66"/>
    <p:sldId id="4257" r:id="rId67"/>
    <p:sldId id="4258" r:id="rId68"/>
    <p:sldId id="4259" r:id="rId69"/>
    <p:sldId id="4262" r:id="rId70"/>
    <p:sldId id="4263" r:id="rId71"/>
    <p:sldId id="4265" r:id="rId72"/>
    <p:sldId id="3667" r:id="rId73"/>
    <p:sldId id="4242" r:id="rId74"/>
    <p:sldId id="4243" r:id="rId75"/>
    <p:sldId id="3544" r:id="rId76"/>
    <p:sldId id="1172" r:id="rId77"/>
    <p:sldId id="4339" r:id="rId78"/>
    <p:sldId id="366" r:id="rId79"/>
    <p:sldId id="380" r:id="rId80"/>
    <p:sldId id="4690" r:id="rId81"/>
    <p:sldId id="4691" r:id="rId82"/>
    <p:sldId id="4692" r:id="rId83"/>
    <p:sldId id="390" r:id="rId84"/>
    <p:sldId id="387" r:id="rId85"/>
    <p:sldId id="388" r:id="rId86"/>
    <p:sldId id="391" r:id="rId87"/>
    <p:sldId id="4693" r:id="rId88"/>
    <p:sldId id="4527" r:id="rId89"/>
    <p:sldId id="4528" r:id="rId90"/>
    <p:sldId id="4711" r:id="rId91"/>
    <p:sldId id="4494" r:id="rId92"/>
    <p:sldId id="4499" r:id="rId93"/>
    <p:sldId id="4496" r:id="rId94"/>
    <p:sldId id="4497" r:id="rId95"/>
    <p:sldId id="4495" r:id="rId96"/>
    <p:sldId id="4705" r:id="rId97"/>
    <p:sldId id="4706" r:id="rId98"/>
    <p:sldId id="4749" r:id="rId99"/>
    <p:sldId id="4750" r:id="rId100"/>
    <p:sldId id="4751" r:id="rId101"/>
    <p:sldId id="4757" r:id="rId102"/>
    <p:sldId id="4758" r:id="rId103"/>
    <p:sldId id="4760" r:id="rId104"/>
    <p:sldId id="4752" r:id="rId105"/>
    <p:sldId id="4754" r:id="rId106"/>
    <p:sldId id="4755" r:id="rId107"/>
    <p:sldId id="4756" r:id="rId108"/>
    <p:sldId id="4747" r:id="rId109"/>
    <p:sldId id="4748" r:id="rId110"/>
    <p:sldId id="4187" r:id="rId111"/>
    <p:sldId id="4358" r:id="rId112"/>
    <p:sldId id="4360" r:id="rId113"/>
    <p:sldId id="4741" r:id="rId114"/>
    <p:sldId id="4743" r:id="rId115"/>
    <p:sldId id="4359" r:id="rId116"/>
    <p:sldId id="379" r:id="rId117"/>
    <p:sldId id="4346" r:id="rId118"/>
    <p:sldId id="4347" r:id="rId119"/>
    <p:sldId id="4744" r:id="rId120"/>
    <p:sldId id="381" r:id="rId121"/>
    <p:sldId id="4745" r:id="rId122"/>
    <p:sldId id="4611" r:id="rId123"/>
    <p:sldId id="4617" r:id="rId124"/>
    <p:sldId id="4599" r:id="rId125"/>
    <p:sldId id="4603" r:id="rId126"/>
    <p:sldId id="4604" r:id="rId127"/>
    <p:sldId id="4605" r:id="rId128"/>
    <p:sldId id="4606" r:id="rId129"/>
    <p:sldId id="4608" r:id="rId130"/>
    <p:sldId id="4622" r:id="rId131"/>
    <p:sldId id="4623" r:id="rId132"/>
    <p:sldId id="4624" r:id="rId133"/>
    <p:sldId id="4633" r:id="rId134"/>
    <p:sldId id="4663" r:id="rId135"/>
    <p:sldId id="4718" r:id="rId136"/>
    <p:sldId id="4719" r:id="rId137"/>
    <p:sldId id="4724" r:id="rId138"/>
    <p:sldId id="4725" r:id="rId139"/>
    <p:sldId id="4720" r:id="rId140"/>
    <p:sldId id="4721" r:id="rId141"/>
    <p:sldId id="4722" r:id="rId142"/>
    <p:sldId id="4723" r:id="rId1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12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4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9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0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4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6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DA9B-A4FC-2A41-AE4D-737D8F57035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71CE-28E3-0849-B5BD-89ADA4ACFDE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B439-BBB3-1246-BF88-94A2B3D732B9}" type="datetime1">
              <a:rPr lang="en-CA" smtClean="0"/>
              <a:t>2021-02-16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law.allard.ubc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jon_festinger@thecdm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 ?><Relationships xmlns="http://schemas.openxmlformats.org/package/2006/relationships"><Relationship Id="rId2" Target="../media/image8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01.xml.rels><?xml version="1.0" encoding="UTF-8" standalone="yes" ?><Relationships xmlns="http://schemas.openxmlformats.org/package/2006/relationships"><Relationship Id="rId2" Target="../media/image8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02.xml.rels><?xml version="1.0" encoding="UTF-8" standalone="yes" ?><Relationships xmlns="http://schemas.openxmlformats.org/package/2006/relationships"><Relationship Id="rId2" Target="../media/image8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 ?><Relationships xmlns="http://schemas.openxmlformats.org/package/2006/relationships"><Relationship Id="rId2" Target="../media/image8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06.xml.rels><?xml version="1.0" encoding="UTF-8" standalone="yes" ?><Relationships xmlns="http://schemas.openxmlformats.org/package/2006/relationships"><Relationship Id="rId2" Target="../media/image8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://lmlaw.ca/wp-content/uploads/2013/12/joint_authors.pdf" TargetMode="Externa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 ?><Relationships xmlns="http://schemas.openxmlformats.org/package/2006/relationships"><Relationship Id="rId2" Target="../media/image9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 ?><Relationships xmlns="http://schemas.openxmlformats.org/package/2006/relationships"><Relationship Id="rId2" Target="../media/image9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 ?><Relationships xmlns="http://schemas.openxmlformats.org/package/2006/relationships"><Relationship Id="rId2" Target="../media/image9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8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media/image93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 ?><Relationships xmlns="http://schemas.openxmlformats.org/package/2006/relationships"><Relationship Id="rId3" Target="https://iplaw.allard.ubc.ca/" TargetMode="External" Type="http://schemas.openxmlformats.org/officeDocument/2006/relationships/hyperlink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 ?><Relationships xmlns="http://schemas.openxmlformats.org/package/2006/relationships"><Relationship Id="rId2" Target="../media/image9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22.xml.rels><?xml version="1.0" encoding="UTF-8" standalone="yes" ?><Relationships xmlns="http://schemas.openxmlformats.org/package/2006/relationships"><Relationship Id="rId2" Target="../media/image9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 ?><Relationships xmlns="http://schemas.openxmlformats.org/package/2006/relationships"><Relationship Id="rId2" Target="../media/image10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_festinger@thecdm.ca" TargetMode="External"/></Relationships>
</file>

<file path=ppt/slides/_rels/slide130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31.xml.rels><?xml version="1.0" encoding="UTF-8" standalone="yes" ?><Relationships xmlns="http://schemas.openxmlformats.org/package/2006/relationships"><Relationship Id="rId3" Target="https://youtu.be/rRi8LptvFZY" TargetMode="External" Type="http://schemas.openxmlformats.org/officeDocument/2006/relationships/hyperlink"/><Relationship Id="rId2" Target="../media/image10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32.xml.rels><?xml version="1.0" encoding="UTF-8" standalone="yes" ?><Relationships xmlns="http://schemas.openxmlformats.org/package/2006/relationships"><Relationship Id="rId3" Target="https://youtu.be/ZLWMQLMiTPk" TargetMode="External" Type="http://schemas.openxmlformats.org/officeDocument/2006/relationships/hyperlink"/><Relationship Id="rId2" Target="../media/image10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3.xml.rels><?xml version="1.0" encoding="UTF-8" standalone="yes" ?><Relationships xmlns="http://schemas.openxmlformats.org/package/2006/relationships"><Relationship Id="rId2" Target="../media/image10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ws-lois.justice.gc.ca/eng/acts/B-9.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aws-lois.justice.gc.ca/eng/acts/B-9.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19.png" Type="http://schemas.openxmlformats.org/officeDocument/2006/relationships/image"/><Relationship Id="rId5" Target="../media/image1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apers.ssrn.com/sol3/papers.cfm?abstract_id=3133412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69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1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3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4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81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82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83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 ?><Relationships xmlns="http://schemas.openxmlformats.org/package/2006/relationships"><Relationship Id="rId2" Target="../media/image7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1.xml.rels><?xml version="1.0" encoding="UTF-8" standalone="yes" ?><Relationships xmlns="http://schemas.openxmlformats.org/package/2006/relationships"><Relationship Id="rId2" Target="../media/image7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2.xml.rels><?xml version="1.0" encoding="UTF-8" standalone="yes" ?><Relationships xmlns="http://schemas.openxmlformats.org/package/2006/relationships"><Relationship Id="rId2" Target="../media/image7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 ?><Relationships xmlns="http://schemas.openxmlformats.org/package/2006/relationships"><Relationship Id="rId2" Target="../media/image7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86" y="261257"/>
            <a:ext cx="8042050" cy="115190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br>
              <a:rPr lang="en-US" dirty="0"/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5686" y="1793174"/>
            <a:ext cx="7958922" cy="41444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Talk 6 </a:t>
            </a:r>
            <a:r>
              <a:rPr lang="en-US" sz="2600" b="1" dirty="0">
                <a:solidFill>
                  <a:srgbClr val="FF0000"/>
                </a:solidFill>
                <a:cs typeface="Lucida Console"/>
              </a:rPr>
              <a:t>Introduction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LAW 424 001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Intellectual Property Law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Allard School of Law, UBC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Spring, 2021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QMUL School of Law (CCLS)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Whiteboard Law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3"/>
              </a:rPr>
              <a:t>http://commlaw.allard.ubc</a:t>
            </a:r>
            <a:r>
              <a:rPr lang="en-US" sz="1900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@</a:t>
            </a:r>
            <a:r>
              <a:rPr lang="en-US" sz="1900" dirty="0" err="1">
                <a:solidFill>
                  <a:srgbClr val="FFFFFF"/>
                </a:solidFill>
                <a:cs typeface="Lucida Console"/>
              </a:rPr>
              <a:t>jonfestinger</a:t>
            </a:r>
            <a:endParaRPr lang="en-US" sz="1900" dirty="0">
              <a:solidFill>
                <a:srgbClr val="FFFFFF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4"/>
              </a:rPr>
              <a:t>jon_festinger@thecdm.ca</a:t>
            </a:r>
            <a:endParaRPr lang="en-US" sz="1900" dirty="0">
              <a:solidFill>
                <a:srgbClr val="FFFF00"/>
              </a:solidFill>
              <a:cs typeface="Lucida Console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 descr="JF.png">
            <a:extLst>
              <a:ext uri="{FF2B5EF4-FFF2-40B4-BE49-F238E27FC236}">
                <a16:creationId xmlns:a16="http://schemas.microsoft.com/office/drawing/2014/main" id="{52C6527D-1855-3E4C-B033-779C7409E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40BB17-C7B1-FE4B-A805-A1CF01D0AEFD}"/>
              </a:ext>
            </a:extLst>
          </p:cNvPr>
          <p:cNvSpPr txBox="1"/>
          <p:nvPr/>
        </p:nvSpPr>
        <p:spPr>
          <a:xfrm>
            <a:off x="931624" y="261257"/>
            <a:ext cx="4826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"/>
              </a:rPr>
              <a:t>PASSING OFF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erson eating a donut&#10;&#10;Description automatically generated with medium confidence">
            <a:extLst>
              <a:ext uri="{FF2B5EF4-FFF2-40B4-BE49-F238E27FC236}">
                <a16:creationId xmlns:a16="http://schemas.microsoft.com/office/drawing/2014/main" id="{406F6165-B3A8-E44E-A7A4-2C12B27C6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874422" y="3368883"/>
            <a:ext cx="116590" cy="2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7" y="0"/>
            <a:ext cx="8906493" cy="17622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Office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rgbClr val="FFFF00"/>
                </a:solidFill>
              </a:rPr>
              <a:t>Hours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Ideally Fridays before or  after class but </a:t>
            </a:r>
            <a:r>
              <a:rPr lang="en-US" b="1" dirty="0">
                <a:solidFill>
                  <a:srgbClr val="FFFF00"/>
                </a:solidFill>
              </a:rPr>
              <a:t>am flexible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507" y="2028305"/>
            <a:ext cx="8740238" cy="44630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Email</a:t>
            </a:r>
            <a:r>
              <a:rPr lang="en-US" sz="3600" dirty="0">
                <a:solidFill>
                  <a:schemeClr val="bg1"/>
                </a:solidFill>
              </a:rPr>
              <a:t> me : </a:t>
            </a:r>
            <a:r>
              <a:rPr lang="en-US" sz="3600" dirty="0" err="1">
                <a:solidFill>
                  <a:schemeClr val="bg1"/>
                </a:solidFill>
              </a:rPr>
              <a:t>jon.festinger@ubc.ca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Skype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en-US" sz="3600" dirty="0" err="1">
                <a:solidFill>
                  <a:schemeClr val="bg1"/>
                </a:solidFill>
              </a:rPr>
              <a:t>jon.festinger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Phone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o. 604-568-9192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c. 604-837-6426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0" y="4286992"/>
            <a:ext cx="4022680" cy="1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9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2BE0832-47DE-B542-87F9-91778C77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14" y="322875"/>
            <a:ext cx="7388772" cy="5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503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2DEE12-E9B0-9442-8B5B-34DFF60BD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01" y="1081093"/>
            <a:ext cx="3816597" cy="46958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1E08EC-05EA-6A41-B832-781D7544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Disney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&amp;</a:t>
            </a:r>
            <a:r>
              <a:rPr lang="en-US" dirty="0">
                <a:solidFill>
                  <a:schemeClr val="bg1"/>
                </a:solidFill>
              </a:rPr>
              <a:t> Copyright term</a:t>
            </a:r>
          </a:p>
        </p:txBody>
      </p:sp>
    </p:spTree>
    <p:extLst>
      <p:ext uri="{BB962C8B-B14F-4D97-AF65-F5344CB8AC3E}">
        <p14:creationId xmlns:p14="http://schemas.microsoft.com/office/powerpoint/2010/main" val="28538856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091084-4656-C54C-BEE7-539B76B1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726" y="157656"/>
            <a:ext cx="6000547" cy="56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52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1A2AAF-BC63-F54A-8AEA-38C639E8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11" y="304800"/>
            <a:ext cx="5395977" cy="53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96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76DF-E7EE-2B42-9CDC-943CBD54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05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Threshold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Joint Authorship</a:t>
            </a:r>
            <a:r>
              <a:rPr lang="en-US" dirty="0">
                <a:solidFill>
                  <a:schemeClr val="bg1"/>
                </a:solidFill>
              </a:rPr>
              <a:t> in Copyright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05051B2-F666-814E-AC9E-74FB1A31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72" y="1122390"/>
            <a:ext cx="3896656" cy="47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0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AE2A32-77F2-DB45-93E1-C1A3062F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80" y="126124"/>
            <a:ext cx="5564439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56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E2CE63D1-ACDA-584D-9B36-F0C68A4B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5" y="257617"/>
            <a:ext cx="7315230" cy="55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54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A7AEEB-D4C7-ED4A-B3F9-A35A5222E222}"/>
              </a:ext>
            </a:extLst>
          </p:cNvPr>
          <p:cNvSpPr txBox="1"/>
          <p:nvPr/>
        </p:nvSpPr>
        <p:spPr>
          <a:xfrm>
            <a:off x="1350573" y="5454868"/>
            <a:ext cx="64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http://lmlaw.ca/wp-content/uploads/2013/12/joint_authors.pdf</a:t>
            </a:r>
            <a:r>
              <a:rPr lang="en-US" dirty="0"/>
              <a:t>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A776E11-2013-2A4C-8DF1-2ABEF838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19" y="294289"/>
            <a:ext cx="5857561" cy="49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41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18462227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208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DEB4-0593-C049-B074-DAAD10BAC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14451"/>
            <a:ext cx="8229600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Thanks for the emails with </a:t>
            </a:r>
            <a:r>
              <a:rPr lang="en-US" sz="4800" dirty="0">
                <a:solidFill>
                  <a:srgbClr val="FFFF00"/>
                </a:solidFill>
              </a:rPr>
              <a:t>questions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Thinking about a pre</a:t>
            </a:r>
            <a:r>
              <a:rPr lang="en-US" sz="4800" dirty="0">
                <a:solidFill>
                  <a:srgbClr val="FF0000"/>
                </a:solidFill>
              </a:rPr>
              <a:t>-</a:t>
            </a:r>
            <a:r>
              <a:rPr lang="en-US" sz="4800" dirty="0">
                <a:solidFill>
                  <a:schemeClr val="bg1"/>
                </a:solidFill>
              </a:rPr>
              <a:t>exam </a:t>
            </a:r>
            <a:r>
              <a:rPr lang="en-US" sz="4800" dirty="0">
                <a:solidFill>
                  <a:srgbClr val="FFFF00"/>
                </a:solidFill>
              </a:rPr>
              <a:t>compilation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4FA5C-098D-084F-B59E-6A1E2688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137" y="3591498"/>
            <a:ext cx="1933141" cy="20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45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255"/>
            <a:ext cx="8229600" cy="101639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“Passing Off”</a:t>
            </a:r>
          </a:p>
        </p:txBody>
      </p:sp>
      <p:pic>
        <p:nvPicPr>
          <p:cNvPr id="5" name="Picture 4" descr="A hockey game in the snow&#10;&#10;Description automatically generated">
            <a:extLst>
              <a:ext uri="{FF2B5EF4-FFF2-40B4-BE49-F238E27FC236}">
                <a16:creationId xmlns:a16="http://schemas.microsoft.com/office/drawing/2014/main" id="{676ECF76-C046-0444-8FD7-D29C6738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46" y="2447152"/>
            <a:ext cx="5192308" cy="2518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21595-D275-AF40-82B5-B905F1E29C1D}"/>
              </a:ext>
            </a:extLst>
          </p:cNvPr>
          <p:cNvSpPr txBox="1"/>
          <p:nvPr/>
        </p:nvSpPr>
        <p:spPr>
          <a:xfrm>
            <a:off x="4572000" y="5312520"/>
            <a:ext cx="2299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The Golden Goal – Jerome Iginla </a:t>
            </a:r>
          </a:p>
          <a:p>
            <a:r>
              <a:rPr lang="en-US" sz="1100" dirty="0">
                <a:solidFill>
                  <a:srgbClr val="FFFF00"/>
                </a:solidFill>
              </a:rPr>
              <a:t>passing off to Sidney Crosby</a:t>
            </a:r>
          </a:p>
        </p:txBody>
      </p:sp>
    </p:spTree>
    <p:extLst>
      <p:ext uri="{BB962C8B-B14F-4D97-AF65-F5344CB8AC3E}">
        <p14:creationId xmlns:p14="http://schemas.microsoft.com/office/powerpoint/2010/main" val="5827116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AAF3-D770-8F40-8CED-C1C7AA77F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65414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From</a:t>
            </a:r>
            <a:r>
              <a:rPr lang="en-US" sz="3200" dirty="0">
                <a:solidFill>
                  <a:srgbClr val="FFFF00"/>
                </a:solidFill>
              </a:rPr>
              <a:t> Copyright </a:t>
            </a:r>
            <a:r>
              <a:rPr lang="en-US" sz="3200" dirty="0">
                <a:solidFill>
                  <a:schemeClr val="bg1"/>
                </a:solidFill>
              </a:rPr>
              <a:t>to </a:t>
            </a:r>
            <a:r>
              <a:rPr lang="en-US" sz="3200" dirty="0">
                <a:solidFill>
                  <a:srgbClr val="92D050"/>
                </a:solidFill>
              </a:rPr>
              <a:t>Passing Off/Trademarks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B44C0-D74A-D844-93EE-B4A52BD30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92586"/>
            <a:ext cx="8229600" cy="11970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From </a:t>
            </a:r>
            <a:r>
              <a:rPr lang="en-US" sz="3200" dirty="0">
                <a:solidFill>
                  <a:srgbClr val="FFFF00"/>
                </a:solidFill>
              </a:rPr>
              <a:t>Protecting Creativity </a:t>
            </a:r>
            <a:r>
              <a:rPr lang="en-US" sz="3200" dirty="0">
                <a:solidFill>
                  <a:schemeClr val="bg1"/>
                </a:solidFill>
              </a:rPr>
              <a:t>to </a:t>
            </a:r>
            <a:r>
              <a:rPr lang="en-US" sz="3200" dirty="0">
                <a:solidFill>
                  <a:srgbClr val="92D050"/>
                </a:solidFill>
              </a:rPr>
              <a:t>Protecting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718CB-79AA-C747-9A65-676EC68E1B7C}"/>
              </a:ext>
            </a:extLst>
          </p:cNvPr>
          <p:cNvSpPr txBox="1"/>
          <p:nvPr/>
        </p:nvSpPr>
        <p:spPr>
          <a:xfrm>
            <a:off x="2315688" y="1256413"/>
            <a:ext cx="760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8064B-8545-874A-A1C0-846C5D8C0D6F}"/>
              </a:ext>
            </a:extLst>
          </p:cNvPr>
          <p:cNvSpPr txBox="1"/>
          <p:nvPr/>
        </p:nvSpPr>
        <p:spPr>
          <a:xfrm>
            <a:off x="5640779" y="1256412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™*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00786-82F3-9C4C-9C2E-FF79507E5E83}"/>
              </a:ext>
            </a:extLst>
          </p:cNvPr>
          <p:cNvSpPr txBox="1"/>
          <p:nvPr/>
        </p:nvSpPr>
        <p:spPr>
          <a:xfrm>
            <a:off x="5379522" y="5747657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*not official but useful</a:t>
            </a:r>
          </a:p>
        </p:txBody>
      </p:sp>
    </p:spTree>
    <p:extLst>
      <p:ext uri="{BB962C8B-B14F-4D97-AF65-F5344CB8AC3E}">
        <p14:creationId xmlns:p14="http://schemas.microsoft.com/office/powerpoint/2010/main" val="23806752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D980-227D-0E4E-9A85-0E962ABD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Paul André </a:t>
            </a:r>
            <a:r>
              <a:rPr lang="en-US" dirty="0" err="1">
                <a:solidFill>
                  <a:schemeClr val="bg1"/>
                </a:solidFill>
              </a:rPr>
              <a:t>Crépeau</a:t>
            </a:r>
            <a:r>
              <a:rPr lang="en-US" dirty="0">
                <a:solidFill>
                  <a:schemeClr val="bg1"/>
                </a:solidFill>
              </a:rPr>
              <a:t> (1926-2011)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B9E34-9FB4-C748-A3C5-F988BE53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736" y="2523442"/>
            <a:ext cx="2746527" cy="1811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3B8C50-95AF-834B-B898-3C4DC2EF9A64}"/>
              </a:ext>
            </a:extLst>
          </p:cNvPr>
          <p:cNvSpPr txBox="1"/>
          <p:nvPr/>
        </p:nvSpPr>
        <p:spPr>
          <a:xfrm>
            <a:off x="2822962" y="4892633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…the law of the </a:t>
            </a:r>
            <a:r>
              <a:rPr lang="en-US" dirty="0">
                <a:solidFill>
                  <a:srgbClr val="FF0000"/>
                </a:solidFill>
              </a:rPr>
              <a:t>marketplace</a:t>
            </a:r>
            <a:r>
              <a:rPr lang="en-US" dirty="0">
                <a:solidFill>
                  <a:schemeClr val="bg1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5682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5343"/>
            <a:ext cx="8229600" cy="190162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Passing off </a:t>
            </a:r>
            <a:r>
              <a:rPr lang="en-US" sz="5400" b="1" dirty="0">
                <a:solidFill>
                  <a:srgbClr val="FF0000"/>
                </a:solidFill>
              </a:rPr>
              <a:t>in contrast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1"/>
                </a:solidFill>
              </a:rPr>
              <a:t>Trademarks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rgbClr val="FFFF00"/>
                </a:solidFill>
              </a:rPr>
              <a:t>Think</a:t>
            </a:r>
            <a:r>
              <a:rPr lang="en-US" sz="54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047" y="2532993"/>
            <a:ext cx="8806950" cy="32165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LOCATION, LOCATION, LOCATION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LOCAL, LOCAL, LOCAL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WHERE ARE THE GOODS KNOWN +/or SOLD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35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5343"/>
            <a:ext cx="8229600" cy="172294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Passing off </a:t>
            </a:r>
            <a:r>
              <a:rPr lang="en-US" sz="5400" b="1" dirty="0">
                <a:solidFill>
                  <a:srgbClr val="FF0000"/>
                </a:solidFill>
              </a:rPr>
              <a:t>in contrast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1"/>
                </a:solidFill>
              </a:rPr>
              <a:t>Trademarks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rgbClr val="FFFF00"/>
                </a:solidFill>
              </a:rPr>
              <a:t>Think</a:t>
            </a:r>
            <a:r>
              <a:rPr lang="en-US" sz="54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047" y="2070538"/>
            <a:ext cx="8806950" cy="38362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Temporal dimension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How much time should the protection last beyond closing/unavailability if it can be recovered?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Fun brand cases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</a:rPr>
              <a:t>Genericization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2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34BD-8DCA-6444-8ED5-1E4EDC90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5866"/>
            <a:ext cx="8229600" cy="7391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Conceptual Framework</a:t>
            </a:r>
            <a:r>
              <a:rPr lang="en-US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D442-8364-0D42-855E-102F532A42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855023"/>
            <a:ext cx="8484919" cy="48688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Think </a:t>
            </a:r>
            <a:r>
              <a:rPr lang="en-US" sz="2800" dirty="0">
                <a:solidFill>
                  <a:srgbClr val="FFFF00"/>
                </a:solidFill>
              </a:rPr>
              <a:t>“</a:t>
            </a:r>
            <a:r>
              <a:rPr lang="en-US" sz="2800" dirty="0">
                <a:solidFill>
                  <a:srgbClr val="FF0000"/>
                </a:solidFill>
              </a:rPr>
              <a:t>the marketplace</a:t>
            </a:r>
            <a:r>
              <a:rPr lang="en-US" sz="2800" dirty="0">
                <a:solidFill>
                  <a:srgbClr val="FFFF00"/>
                </a:solidFill>
              </a:rPr>
              <a:t>”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Think </a:t>
            </a:r>
            <a:r>
              <a:rPr lang="en-US" sz="2800" dirty="0">
                <a:solidFill>
                  <a:srgbClr val="FFFF00"/>
                </a:solidFill>
              </a:rPr>
              <a:t>BRANDS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Associate </a:t>
            </a:r>
            <a:r>
              <a:rPr lang="en-US" sz="2800" dirty="0">
                <a:solidFill>
                  <a:srgbClr val="FFFF00"/>
                </a:solidFill>
              </a:rPr>
              <a:t>BRANDS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>
                <a:solidFill>
                  <a:srgbClr val="FFFF00"/>
                </a:solidFill>
              </a:rPr>
              <a:t>REPUTATION </a:t>
            </a:r>
            <a:r>
              <a:rPr lang="en-US" sz="2800" dirty="0">
                <a:solidFill>
                  <a:schemeClr val="bg1"/>
                </a:solidFill>
              </a:rPr>
              <a:t>(“goodwill”)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</a:rPr>
              <a:t>“</a:t>
            </a:r>
            <a:r>
              <a:rPr lang="en-US" sz="2800" dirty="0">
                <a:solidFill>
                  <a:srgbClr val="92D050"/>
                </a:solidFill>
              </a:rPr>
              <a:t>USE</a:t>
            </a:r>
            <a:r>
              <a:rPr lang="en-US" sz="2800" dirty="0">
                <a:solidFill>
                  <a:srgbClr val="FFFF00"/>
                </a:solidFill>
              </a:rPr>
              <a:t>” </a:t>
            </a:r>
            <a:r>
              <a:rPr lang="en-US" sz="2800" dirty="0">
                <a:solidFill>
                  <a:schemeClr val="bg1"/>
                </a:solidFill>
              </a:rPr>
              <a:t>is the </a:t>
            </a:r>
            <a:r>
              <a:rPr lang="en-US" sz="2800" dirty="0">
                <a:solidFill>
                  <a:srgbClr val="FFFF00"/>
                </a:solidFill>
              </a:rPr>
              <a:t>key concept </a:t>
            </a:r>
            <a:r>
              <a:rPr lang="en-US" sz="2800" dirty="0">
                <a:solidFill>
                  <a:schemeClr val="bg1"/>
                </a:solidFill>
              </a:rPr>
              <a:t>in both passing off &amp; trademarks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</a:rPr>
              <a:t>“</a:t>
            </a:r>
            <a:r>
              <a:rPr lang="en-US" sz="2800" dirty="0">
                <a:solidFill>
                  <a:srgbClr val="92D050"/>
                </a:solidFill>
              </a:rPr>
              <a:t>Use It or </a:t>
            </a:r>
            <a:r>
              <a:rPr lang="en-US" sz="2800" i="1" dirty="0">
                <a:solidFill>
                  <a:srgbClr val="92D050"/>
                </a:solidFill>
              </a:rPr>
              <a:t>Lose It</a:t>
            </a:r>
            <a:r>
              <a:rPr lang="en-US" sz="2800" dirty="0">
                <a:solidFill>
                  <a:srgbClr val="FFFF00"/>
                </a:solidFill>
              </a:rPr>
              <a:t>”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=</a:t>
            </a:r>
            <a:r>
              <a:rPr lang="en-US" sz="2800" dirty="0">
                <a:solidFill>
                  <a:schemeClr val="bg1"/>
                </a:solidFill>
              </a:rPr>
              <a:t> historical, </a:t>
            </a:r>
            <a:r>
              <a:rPr lang="en-US" sz="2800" dirty="0">
                <a:solidFill>
                  <a:srgbClr val="FFFF00"/>
                </a:solidFill>
              </a:rPr>
              <a:t>underlying concept</a:t>
            </a:r>
            <a:r>
              <a:rPr lang="en-US" sz="2800" dirty="0">
                <a:solidFill>
                  <a:schemeClr val="bg1"/>
                </a:solidFill>
              </a:rPr>
              <a:t>  (not quite as literal anymore in Canada per recent Trademark reform)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</a:rPr>
              <a:t>Not</a:t>
            </a:r>
            <a:r>
              <a:rPr lang="en-US" sz="2800" dirty="0">
                <a:solidFill>
                  <a:schemeClr val="bg1"/>
                </a:solidFill>
              </a:rPr>
              <a:t> as </a:t>
            </a:r>
            <a:r>
              <a:rPr lang="en-US" sz="2800" dirty="0">
                <a:solidFill>
                  <a:srgbClr val="FFFF00"/>
                </a:solidFill>
              </a:rPr>
              <a:t>overtly</a:t>
            </a:r>
            <a:r>
              <a:rPr lang="en-US" sz="2800" dirty="0">
                <a:solidFill>
                  <a:schemeClr val="bg1"/>
                </a:solidFill>
              </a:rPr>
              <a:t> about “</a:t>
            </a:r>
            <a:r>
              <a:rPr lang="en-US" sz="2800" dirty="0">
                <a:solidFill>
                  <a:srgbClr val="FFFF00"/>
                </a:solidFill>
              </a:rPr>
              <a:t>intellectual effort</a:t>
            </a:r>
            <a:r>
              <a:rPr lang="en-US" sz="2800" dirty="0">
                <a:solidFill>
                  <a:schemeClr val="bg1"/>
                </a:solidFill>
              </a:rPr>
              <a:t>” as copyright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</a:rPr>
              <a:t>No</a:t>
            </a:r>
            <a:r>
              <a:rPr lang="en-US" sz="2800" dirty="0">
                <a:solidFill>
                  <a:schemeClr val="bg1"/>
                </a:solidFill>
              </a:rPr>
              <a:t> “</a:t>
            </a:r>
            <a:r>
              <a:rPr lang="en-US" sz="2800" dirty="0">
                <a:solidFill>
                  <a:srgbClr val="FFFF00"/>
                </a:solidFill>
              </a:rPr>
              <a:t>Public Domain</a:t>
            </a:r>
            <a:r>
              <a:rPr lang="en-US" sz="2800" dirty="0">
                <a:solidFill>
                  <a:schemeClr val="bg1"/>
                </a:solidFill>
              </a:rPr>
              <a:t>” per se</a:t>
            </a:r>
          </a:p>
        </p:txBody>
      </p:sp>
    </p:spTree>
    <p:extLst>
      <p:ext uri="{BB962C8B-B14F-4D97-AF65-F5344CB8AC3E}">
        <p14:creationId xmlns:p14="http://schemas.microsoft.com/office/powerpoint/2010/main" val="10873531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5343"/>
            <a:ext cx="8229600" cy="7742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Passing 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047" y="986118"/>
            <a:ext cx="8806950" cy="4763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FF00"/>
                </a:solidFill>
                <a:latin typeface="+mn-lt"/>
              </a:rPr>
              <a:t>Tort action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available in certain circumstances of unfair competition</a:t>
            </a:r>
          </a:p>
          <a:p>
            <a:pPr>
              <a:lnSpc>
                <a:spcPct val="110000"/>
              </a:lnSpc>
            </a:pPr>
            <a:r>
              <a:rPr lang="en-CA" sz="2200" b="1" dirty="0">
                <a:solidFill>
                  <a:srgbClr val="FF0000"/>
                </a:solidFill>
                <a:latin typeface="+mn-lt"/>
              </a:rPr>
              <a:t>Common Law </a:t>
            </a:r>
            <a:r>
              <a:rPr lang="en-CA" sz="22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CA" sz="2200" dirty="0">
                <a:solidFill>
                  <a:schemeClr val="bg1"/>
                </a:solidFill>
                <a:latin typeface="+mn-lt"/>
              </a:rPr>
              <a:t>where no statute</a:t>
            </a:r>
            <a:r>
              <a:rPr lang="en-CA" sz="2200" dirty="0">
                <a:solidFill>
                  <a:srgbClr val="FFFF00"/>
                </a:solidFill>
                <a:latin typeface="+mn-lt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CA" sz="2200" dirty="0">
                <a:solidFill>
                  <a:srgbClr val="FF0000"/>
                </a:solidFill>
                <a:latin typeface="+mn-lt"/>
              </a:rPr>
              <a:t>Both</a:t>
            </a:r>
            <a:r>
              <a:rPr lang="en-CA" sz="22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CA" sz="2200" dirty="0">
                <a:solidFill>
                  <a:srgbClr val="FFFF00"/>
                </a:solidFill>
                <a:latin typeface="+mn-lt"/>
              </a:rPr>
              <a:t>common law tort </a:t>
            </a:r>
            <a:r>
              <a:rPr lang="en-CA" sz="2200" dirty="0">
                <a:solidFill>
                  <a:schemeClr val="bg1"/>
                </a:solidFill>
                <a:latin typeface="+mn-lt"/>
              </a:rPr>
              <a:t>and a </a:t>
            </a:r>
            <a:r>
              <a:rPr lang="en-CA" sz="2200" dirty="0">
                <a:solidFill>
                  <a:srgbClr val="FFFF00"/>
                </a:solidFill>
                <a:latin typeface="+mn-lt"/>
              </a:rPr>
              <a:t>statutory cause of action under the Canadian Trade-marks Act</a:t>
            </a:r>
            <a:r>
              <a:rPr lang="en-CA" sz="2200" dirty="0">
                <a:solidFill>
                  <a:schemeClr val="bg1"/>
                </a:solidFill>
                <a:latin typeface="+mn-lt"/>
              </a:rPr>
              <a:t> 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FF00"/>
                </a:solidFill>
                <a:latin typeface="+mn-lt"/>
              </a:rPr>
              <a:t>No one may pass off their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goods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 as those of another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General remedy for two categories of deception in the commercial context: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Company B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represents products as being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those of Company A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to take advantage of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Company A</a:t>
            </a:r>
            <a:r>
              <a:rPr lang="ja-JP" altLang="en-US" sz="22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s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goodwill and reputation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e.g.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Coke v. Cola Joe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FFFF00"/>
                </a:solidFill>
                <a:latin typeface="+mn-lt"/>
              </a:rPr>
              <a:t>Goods of Trader A supplied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to party who has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ordered goods of Trader B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Purchasing party led to believe they have received goods of Trader B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52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E7D9-4CB8-2640-8421-DA0192EC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962"/>
            <a:ext cx="8229600" cy="8490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Category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BB11F-9107-184B-9E83-0E48D4ED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4" y="1007162"/>
            <a:ext cx="7282692" cy="48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832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E7D9-4CB8-2640-8421-DA0192EC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962"/>
            <a:ext cx="8229600" cy="8490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Category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64CC3-1FE1-774C-A718-35A498CFC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88" y="2572872"/>
            <a:ext cx="3555858" cy="1991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6D6AE-135F-CF4B-8C2A-6F85DCF4D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00" y="1840675"/>
            <a:ext cx="3490851" cy="34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87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Passing 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Three (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) necessary components of a passing-off action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1. The existence of </a:t>
            </a:r>
            <a:r>
              <a:rPr lang="en-US" sz="4000" dirty="0">
                <a:solidFill>
                  <a:srgbClr val="FFFF00"/>
                </a:solidFill>
                <a:latin typeface="Arial" charset="0"/>
              </a:rPr>
              <a:t>goodwill 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2. </a:t>
            </a:r>
            <a:r>
              <a:rPr lang="en-US" sz="4000" dirty="0">
                <a:solidFill>
                  <a:srgbClr val="FFFF00"/>
                </a:solidFill>
                <a:latin typeface="Arial" charset="0"/>
              </a:rPr>
              <a:t>Deception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of the public due to a misrepresentation 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+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Arial" charset="0"/>
              </a:rPr>
              <a:t>3. Actual or potential </a:t>
            </a:r>
            <a:r>
              <a:rPr lang="en-US" sz="4000" dirty="0">
                <a:solidFill>
                  <a:srgbClr val="FFFF00"/>
                </a:solidFill>
                <a:latin typeface="Arial" charset="0"/>
              </a:rPr>
              <a:t>damage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 to the plaintiff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EE7D-0163-A043-A052-E5EFC53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7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Course Website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6FC9A9-00B3-0B4D-B3D7-1D8E960240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40411" y="1098550"/>
            <a:ext cx="5263177" cy="43672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89A6C-50D6-9643-87A2-AE6D6C5ECC0B}"/>
              </a:ext>
            </a:extLst>
          </p:cNvPr>
          <p:cNvSpPr txBox="1"/>
          <p:nvPr/>
        </p:nvSpPr>
        <p:spPr>
          <a:xfrm>
            <a:off x="4285210" y="5585474"/>
            <a:ext cx="440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https://iplaw.allard.ubc.ca/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57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Passing off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chemeClr val="bg1"/>
                </a:solidFill>
              </a:rPr>
              <a:t> Goodwill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Goodwill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benefit and advantage of the good name, reputation, and connection of a business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Where the trade-mark or get-up is associated in the mind of the purchasing public with the plaintiff's goods, or with one trade source.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Get-up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 The whole visible external appearance of goods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56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rass, bottle, beverage&#10;&#10;Description automatically generated">
            <a:extLst>
              <a:ext uri="{FF2B5EF4-FFF2-40B4-BE49-F238E27FC236}">
                <a16:creationId xmlns:a16="http://schemas.microsoft.com/office/drawing/2014/main" id="{BD676219-F9BF-9C48-A14D-FCB300AD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11" y="355065"/>
            <a:ext cx="7139177" cy="53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2486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17B29-8071-1A45-8ADF-225CEE2E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2" y="546190"/>
            <a:ext cx="3684896" cy="4651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A590B-9FF1-7544-9EC9-9F74BAA064F9}"/>
              </a:ext>
            </a:extLst>
          </p:cNvPr>
          <p:cNvSpPr txBox="1"/>
          <p:nvPr/>
        </p:nvSpPr>
        <p:spPr>
          <a:xfrm>
            <a:off x="4223186" y="54583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1934</a:t>
            </a:r>
          </a:p>
        </p:txBody>
      </p:sp>
    </p:spTree>
    <p:extLst>
      <p:ext uri="{BB962C8B-B14F-4D97-AF65-F5344CB8AC3E}">
        <p14:creationId xmlns:p14="http://schemas.microsoft.com/office/powerpoint/2010/main" val="129127859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123</a:t>
            </a:fld>
            <a:endParaRPr lang="en-US"/>
          </a:p>
        </p:txBody>
      </p:sp>
      <p:pic>
        <p:nvPicPr>
          <p:cNvPr id="5" name="Picture 5" descr="Champagne%20Masquerade%20A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59" y="507838"/>
            <a:ext cx="3266602" cy="50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6610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AB6822D-F62A-5642-A946-E288FFCE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21" y="225631"/>
            <a:ext cx="4859157" cy="55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2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FC59-71E7-6140-8D8E-0AB284B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840"/>
            <a:ext cx="8229600" cy="1016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Overall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6F11-19CD-9B46-B3D6-4DA19C7A0C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solidFill>
                  <a:schemeClr val="bg1"/>
                </a:solidFill>
              </a:rPr>
              <a:t>An enterprise </a:t>
            </a:r>
            <a:r>
              <a:rPr lang="en-US" sz="4400" dirty="0">
                <a:solidFill>
                  <a:srgbClr val="FFFF00"/>
                </a:solidFill>
              </a:rPr>
              <a:t>can eventually lose its goodwill</a:t>
            </a:r>
            <a:r>
              <a:rPr lang="en-US" sz="4400" dirty="0">
                <a:solidFill>
                  <a:schemeClr val="bg1"/>
                </a:solidFill>
              </a:rPr>
              <a:t>, after a period of time, </a:t>
            </a:r>
            <a:r>
              <a:rPr lang="en-US" sz="4400" dirty="0">
                <a:solidFill>
                  <a:srgbClr val="FFFF00"/>
                </a:solidFill>
              </a:rPr>
              <a:t>if it shuts down</a:t>
            </a:r>
            <a:r>
              <a:rPr lang="en-US" sz="4400" dirty="0">
                <a:solidFill>
                  <a:schemeClr val="bg1"/>
                </a:solidFill>
              </a:rPr>
              <a:t>. After a period of non-use, a name or product appearance will lose it’s “mojo” (not a technical term) and no longer be distinctive of a certain trade source. </a:t>
            </a:r>
            <a:endParaRPr lang="en-CA" sz="4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047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t up city at night&#10;&#10;Description automatically generated">
            <a:extLst>
              <a:ext uri="{FF2B5EF4-FFF2-40B4-BE49-F238E27FC236}">
                <a16:creationId xmlns:a16="http://schemas.microsoft.com/office/drawing/2014/main" id="{1B9EE4E8-E42C-374B-BB3E-DE6CCCBD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94" y="771897"/>
            <a:ext cx="6974412" cy="47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03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9F07C0-795D-5F45-945F-6AF5D269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47" y="142504"/>
            <a:ext cx="6950505" cy="56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9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ED15540-4F95-1B47-B460-71668602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6" y="331399"/>
            <a:ext cx="7172028" cy="54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67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3687"/>
            <a:ext cx="8229600" cy="92477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Passing off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Genericization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69FC4-66F1-1F4B-B7CC-02387E8CD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72" y="1390158"/>
            <a:ext cx="5204856" cy="1055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22290-8644-CA41-A3EC-EEEC4B726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805" y="2751124"/>
            <a:ext cx="3828390" cy="1403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85857-EBFF-9C44-A2D1-BA0F7E9F1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99" y="4459886"/>
            <a:ext cx="3657401" cy="12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4833"/>
          </a:xfrm>
        </p:spPr>
        <p:txBody>
          <a:bodyPr>
            <a:noAutofit/>
          </a:bodyPr>
          <a:lstStyle/>
          <a:p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135117"/>
            <a:ext cx="8686800" cy="512904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1. Please create an account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using your CWL.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2. Once you create an account and sign in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you can click your name in the top right. Halfway down the following page will be your WordPress email address.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3. Send me your WordPress email address at 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3"/>
              </a:rPr>
              <a:t>jon.festinger@ubc.ca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 or at 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4"/>
              </a:rPr>
              <a:t>jon_festinger@thecdm.ca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4. Then, I will invite you to participate with authoring privileges via your WordPress email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067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12330" r="-12330"/>
          <a:stretch>
            <a:fillRect/>
          </a:stretch>
        </p:blipFill>
        <p:spPr>
          <a:xfrm>
            <a:off x="0" y="595653"/>
            <a:ext cx="8941208" cy="49173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1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6CADCAE8-5A76-374B-AD42-2CC33A71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2" y="122829"/>
            <a:ext cx="5798816" cy="5363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DA969-0403-6E4D-995D-969CD7930579}"/>
              </a:ext>
            </a:extLst>
          </p:cNvPr>
          <p:cNvSpPr txBox="1"/>
          <p:nvPr/>
        </p:nvSpPr>
        <p:spPr>
          <a:xfrm>
            <a:off x="4350041" y="5636525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https://youtu.be/rRi8LptvFZY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5245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6FCD-6AD3-154F-9415-5EA789F2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962"/>
            <a:ext cx="8229600" cy="801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Follow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up</a:t>
            </a:r>
          </a:p>
        </p:txBody>
      </p:sp>
      <p:pic>
        <p:nvPicPr>
          <p:cNvPr id="8" name="Picture 7" descr="A screenshot of a person&#10;&#10;Description automatically generated">
            <a:extLst>
              <a:ext uri="{FF2B5EF4-FFF2-40B4-BE49-F238E27FC236}">
                <a16:creationId xmlns:a16="http://schemas.microsoft.com/office/drawing/2014/main" id="{D1CF86C0-99F4-7B49-B969-71E475AB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80" y="1024246"/>
            <a:ext cx="5046515" cy="4809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716E9E-B067-CA46-9ABD-47FE3DB60225}"/>
              </a:ext>
            </a:extLst>
          </p:cNvPr>
          <p:cNvSpPr txBox="1"/>
          <p:nvPr/>
        </p:nvSpPr>
        <p:spPr>
          <a:xfrm>
            <a:off x="4334493" y="5955475"/>
            <a:ext cx="351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https://youtu.be/ZLWMQLMiTPk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7750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E9911-B109-E448-BD3C-DFDBE1DC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40" y="1342593"/>
            <a:ext cx="2724859" cy="384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2069A4-7AB9-9047-8EC7-24FB8C78A55D}"/>
              </a:ext>
            </a:extLst>
          </p:cNvPr>
          <p:cNvSpPr txBox="1"/>
          <p:nvPr/>
        </p:nvSpPr>
        <p:spPr>
          <a:xfrm>
            <a:off x="2293171" y="5409398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would a detailed case review reveal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F4733-4D2C-3243-B2E9-E1144EA1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61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Test Person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0164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01639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Coming Soon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EDF26-5884-C146-95A8-42084130155B}"/>
              </a:ext>
            </a:extLst>
          </p:cNvPr>
          <p:cNvSpPr txBox="1"/>
          <p:nvPr/>
        </p:nvSpPr>
        <p:spPr>
          <a:xfrm>
            <a:off x="2556063" y="1662544"/>
            <a:ext cx="403187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rgbClr val="92D050"/>
                </a:solidFill>
              </a:rPr>
              <a:t>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962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25083015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1693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3" y="326593"/>
            <a:ext cx="8990077" cy="1016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 MATTER OF PERSPECTIVE</a:t>
            </a:r>
          </a:p>
        </p:txBody>
      </p:sp>
      <p:pic>
        <p:nvPicPr>
          <p:cNvPr id="4" name="Content Placeholder 3" descr="691px-M&amp;M's_Plai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r="-745" b="3814"/>
          <a:stretch/>
        </p:blipFill>
        <p:spPr>
          <a:xfrm>
            <a:off x="5467077" y="2234088"/>
            <a:ext cx="3676923" cy="3017934"/>
          </a:xfrm>
        </p:spPr>
      </p:pic>
      <p:pic>
        <p:nvPicPr>
          <p:cNvPr id="5" name="Content Placeholder 3" descr="800px-Smarties-UK-Candi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712"/>
          <a:stretch/>
        </p:blipFill>
        <p:spPr>
          <a:xfrm>
            <a:off x="0" y="2925334"/>
            <a:ext cx="5467078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147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Conclusion</a:t>
            </a:r>
          </a:p>
        </p:txBody>
      </p:sp>
      <p:pic>
        <p:nvPicPr>
          <p:cNvPr id="4" name="Content Placeholder 3" descr="Thank-you-word-cloud.jpg">
            <a:extLst>
              <a:ext uri="{FF2B5EF4-FFF2-40B4-BE49-F238E27FC236}">
                <a16:creationId xmlns:a16="http://schemas.microsoft.com/office/drawing/2014/main" id="{AA4C595C-307A-F344-A4B9-6084255B67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/>
        </p:blipFill>
        <p:spPr>
          <a:xfrm>
            <a:off x="621259" y="1473200"/>
            <a:ext cx="8220570" cy="4391025"/>
          </a:xfrm>
        </p:spPr>
      </p:pic>
    </p:spTree>
    <p:extLst>
      <p:ext uri="{BB962C8B-B14F-4D97-AF65-F5344CB8AC3E}">
        <p14:creationId xmlns:p14="http://schemas.microsoft.com/office/powerpoint/2010/main" val="38317004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87507"/>
            <a:ext cx="8229600" cy="4431723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UNTIL NEXT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TIME</a:t>
            </a:r>
            <a:r>
              <a:rPr lang="en-US" sz="10400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434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476FA-8CA5-AC49-B0B2-6BEF0AF495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25214"/>
            <a:ext cx="8229600" cy="500092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your bios</a:t>
            </a:r>
            <a:r>
              <a:rPr lang="en-US" sz="72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</a:t>
            </a:r>
            <a:r>
              <a:rPr lang="en-US" sz="72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72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Will reply to all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72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during spring</a:t>
            </a:r>
            <a:r>
              <a:rPr lang="en-US" sz="72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-</a:t>
            </a:r>
            <a:r>
              <a:rPr lang="en-US" sz="72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break</a:t>
            </a:r>
            <a:r>
              <a:rPr lang="en-US" sz="7200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45982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186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E67-81EB-DA46-A659-3E51151D4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1332"/>
            <a:ext cx="8229600" cy="3524801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42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4384" y="2114634"/>
            <a:ext cx="8875231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Correction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9629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759" y="83127"/>
            <a:ext cx="8378041" cy="6650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Users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en-US" b="1" dirty="0">
                <a:solidFill>
                  <a:srgbClr val="FFFF00"/>
                </a:solidFill>
              </a:rPr>
              <a:t> rights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759" y="843148"/>
            <a:ext cx="8716488" cy="50945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00"/>
                </a:solidFill>
              </a:rPr>
              <a:t>Common carrier exception (s. 2.4(1)(b))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Applicable in the context of communication to the public by telecommunication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Main case interpreting this provision: </a:t>
            </a:r>
            <a:r>
              <a:rPr lang="en-US" sz="3200" b="1" i="1" dirty="0">
                <a:solidFill>
                  <a:srgbClr val="00B0F0"/>
                </a:solidFill>
              </a:rPr>
              <a:t>SOCAN v. CAIP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(2004 SCC – “Tariff 22”) re </a:t>
            </a:r>
            <a:r>
              <a:rPr lang="en-US" sz="3200" b="1" dirty="0">
                <a:solidFill>
                  <a:srgbClr val="FF0000"/>
                </a:solidFill>
              </a:rPr>
              <a:t>ISP LIABILITY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1) </a:t>
            </a:r>
            <a:r>
              <a:rPr lang="en-US" sz="3200" dirty="0">
                <a:solidFill>
                  <a:srgbClr val="FFFF00"/>
                </a:solidFill>
              </a:rPr>
              <a:t>Intermediaries are </a:t>
            </a:r>
            <a:r>
              <a:rPr lang="en-US" sz="3200" dirty="0">
                <a:solidFill>
                  <a:srgbClr val="FF0000"/>
                </a:solidFill>
              </a:rPr>
              <a:t>deemed by parliament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TO BE COMMUNICATING </a:t>
            </a:r>
            <a:r>
              <a:rPr lang="en-US" sz="3200" dirty="0">
                <a:solidFill>
                  <a:srgbClr val="FF0000"/>
                </a:solidFill>
              </a:rPr>
              <a:t>to the PUBLIC. </a:t>
            </a:r>
            <a:r>
              <a:rPr lang="en-US" sz="3200" dirty="0">
                <a:solidFill>
                  <a:srgbClr val="FFFF00"/>
                </a:solidFill>
              </a:rPr>
              <a:t>This is </a:t>
            </a:r>
            <a:r>
              <a:rPr lang="en-US" sz="3200" b="1" dirty="0">
                <a:solidFill>
                  <a:srgbClr val="FFFF00"/>
                </a:solidFill>
              </a:rPr>
              <a:t>not</a:t>
            </a:r>
            <a:r>
              <a:rPr lang="en-US" sz="3200" dirty="0">
                <a:solidFill>
                  <a:schemeClr val="bg1"/>
                </a:solidFill>
              </a:rPr>
              <a:t> an “</a:t>
            </a:r>
            <a:r>
              <a:rPr lang="en-US" sz="3200" dirty="0">
                <a:solidFill>
                  <a:srgbClr val="FFFF00"/>
                </a:solidFill>
              </a:rPr>
              <a:t>immunity</a:t>
            </a:r>
            <a:r>
              <a:rPr lang="en-US" sz="3200" dirty="0">
                <a:solidFill>
                  <a:schemeClr val="bg1"/>
                </a:solidFill>
              </a:rPr>
              <a:t>” or “</a:t>
            </a:r>
            <a:r>
              <a:rPr lang="en-US" sz="3200" dirty="0">
                <a:solidFill>
                  <a:srgbClr val="FFFF00"/>
                </a:solidFill>
              </a:rPr>
              <a:t>loophole</a:t>
            </a:r>
            <a:r>
              <a:rPr lang="en-US" sz="3200" dirty="0">
                <a:solidFill>
                  <a:schemeClr val="bg1"/>
                </a:solidFill>
              </a:rPr>
              <a:t>”. IT IS AN </a:t>
            </a:r>
            <a:r>
              <a:rPr lang="en-US" sz="3200" b="1" dirty="0">
                <a:solidFill>
                  <a:srgbClr val="FF0000"/>
                </a:solidFill>
              </a:rPr>
              <a:t>EXEMPTION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NOT AN EXCEPTION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0DD9-D8AE-C14F-8C8C-013D4569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06878"/>
            <a:ext cx="8858991" cy="135378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N.B.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S. 31.1 Copyright Act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added to the </a:t>
            </a:r>
            <a:r>
              <a:rPr lang="en-US" sz="2800" b="1" i="1" u="sng" dirty="0">
                <a:solidFill>
                  <a:schemeClr val="bg1"/>
                </a:solidFill>
              </a:rPr>
              <a:t>Copyright Act</a:t>
            </a:r>
            <a:r>
              <a:rPr lang="en-US" sz="2800" b="1" dirty="0">
                <a:solidFill>
                  <a:schemeClr val="bg1"/>
                </a:solidFill>
              </a:rPr>
              <a:t>, 2012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– </a:t>
            </a:r>
            <a:r>
              <a:rPr lang="en-US" sz="2800" b="1" dirty="0">
                <a:solidFill>
                  <a:schemeClr val="bg1"/>
                </a:solidFill>
              </a:rPr>
              <a:t>complimentary to </a:t>
            </a:r>
            <a:r>
              <a:rPr lang="en-US" sz="2800" b="1" dirty="0">
                <a:solidFill>
                  <a:srgbClr val="FF0000"/>
                </a:solidFill>
              </a:rPr>
              <a:t>&amp;</a:t>
            </a:r>
            <a:r>
              <a:rPr lang="en-US" sz="2800" b="1" dirty="0">
                <a:solidFill>
                  <a:schemeClr val="bg1"/>
                </a:solidFill>
              </a:rPr>
              <a:t> broader than S. </a:t>
            </a:r>
            <a:r>
              <a:rPr lang="en-CA" sz="2800" b="1" dirty="0">
                <a:solidFill>
                  <a:schemeClr val="bg1"/>
                </a:solidFill>
              </a:rPr>
              <a:t>2.4(1)(b)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2441-1018-C948-B377-DF0169694F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005" y="1555669"/>
            <a:ext cx="8858991" cy="4334492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00000"/>
              </a:lnSpc>
              <a:buNone/>
            </a:pPr>
            <a:r>
              <a:rPr lang="en-CA" sz="2100" b="1" i="1" dirty="0">
                <a:solidFill>
                  <a:schemeClr val="bg1"/>
                </a:solidFill>
              </a:rPr>
              <a:t>31.1</a:t>
            </a:r>
            <a:r>
              <a:rPr lang="en-CA" sz="2100" i="1" dirty="0">
                <a:solidFill>
                  <a:schemeClr val="bg1"/>
                </a:solidFill>
              </a:rPr>
              <a:t> </a:t>
            </a:r>
            <a:r>
              <a:rPr lang="en-CA" sz="2100" b="1" i="1" dirty="0">
                <a:solidFill>
                  <a:schemeClr val="bg1"/>
                </a:solidFill>
              </a:rPr>
              <a:t>(1)</a:t>
            </a:r>
            <a:r>
              <a:rPr lang="en-CA" sz="2100" i="1" dirty="0">
                <a:solidFill>
                  <a:schemeClr val="bg1"/>
                </a:solidFill>
              </a:rPr>
              <a:t> </a:t>
            </a:r>
            <a:r>
              <a:rPr lang="en-CA" sz="2100" i="1" dirty="0">
                <a:solidFill>
                  <a:srgbClr val="FFFF00"/>
                </a:solidFill>
              </a:rPr>
              <a:t>A person who, in providing services related to the operation of the Internet or another digital network</a:t>
            </a:r>
            <a:r>
              <a:rPr lang="en-CA" sz="2100" i="1" dirty="0">
                <a:solidFill>
                  <a:schemeClr val="bg1"/>
                </a:solidFill>
              </a:rPr>
              <a:t>, provides any means for the telecommunication or the reproduction of a work or other subject-matter through the Internet or that other network does not, solely by reason of providing those means, infringe copyright in that work or other subject-matter.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CA" sz="2100" b="1" i="1" dirty="0">
                <a:solidFill>
                  <a:schemeClr val="bg1"/>
                </a:solidFill>
              </a:rPr>
              <a:t>(2)</a:t>
            </a:r>
            <a:r>
              <a:rPr lang="en-CA" sz="2100" i="1" dirty="0">
                <a:solidFill>
                  <a:schemeClr val="bg1"/>
                </a:solidFill>
              </a:rPr>
              <a:t> Subject to subsection (3), a person referred to in subsection (1) who caches the work or other subject-matter, or does any similar act in relation to it, </a:t>
            </a:r>
            <a:r>
              <a:rPr lang="en-CA" sz="2100" i="1" dirty="0">
                <a:solidFill>
                  <a:srgbClr val="FFFF00"/>
                </a:solidFill>
              </a:rPr>
              <a:t>to make the telecommunication more efficient does not</a:t>
            </a:r>
            <a:r>
              <a:rPr lang="en-CA" sz="2100" i="1" dirty="0">
                <a:solidFill>
                  <a:schemeClr val="bg1"/>
                </a:solidFill>
              </a:rPr>
              <a:t>, </a:t>
            </a:r>
            <a:r>
              <a:rPr lang="en-CA" sz="2100" i="1" dirty="0">
                <a:solidFill>
                  <a:srgbClr val="FFFF00"/>
                </a:solidFill>
              </a:rPr>
              <a:t>by virtue of that act alone</a:t>
            </a:r>
            <a:r>
              <a:rPr lang="en-CA" sz="2100" i="1" dirty="0">
                <a:solidFill>
                  <a:schemeClr val="bg1"/>
                </a:solidFill>
              </a:rPr>
              <a:t>, </a:t>
            </a:r>
            <a:r>
              <a:rPr lang="en-CA" sz="2100" i="1" dirty="0">
                <a:solidFill>
                  <a:srgbClr val="FFFF00"/>
                </a:solidFill>
              </a:rPr>
              <a:t>infringe copyright in </a:t>
            </a:r>
            <a:r>
              <a:rPr lang="en-CA" sz="2100" i="1" dirty="0">
                <a:solidFill>
                  <a:schemeClr val="bg1"/>
                </a:solidFill>
              </a:rPr>
              <a:t>the work or other subject-matter.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100" dirty="0">
                <a:solidFill>
                  <a:srgbClr val="FF0000"/>
                </a:solidFill>
              </a:rPr>
              <a:t>Meaning that ISPs are protected from copyright infringement as a result of caching or other “incidental” acts that provide more efficient Internet services.</a:t>
            </a:r>
            <a:endParaRPr lang="en-CA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9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0DD9-D8AE-C14F-8C8C-013D4569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06879"/>
            <a:ext cx="8858991" cy="10177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N.B.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S. 32 (1) &amp; S. 32 (2) Copyright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2441-1018-C948-B377-DF0169694F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005" y="1124607"/>
            <a:ext cx="8858991" cy="476555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200" b="1" i="1" dirty="0">
                <a:solidFill>
                  <a:schemeClr val="bg1"/>
                </a:solidFill>
              </a:rPr>
              <a:t>31</a:t>
            </a:r>
            <a:r>
              <a:rPr lang="en-CA" sz="2200" i="1" dirty="0">
                <a:solidFill>
                  <a:schemeClr val="bg1"/>
                </a:solidFill>
              </a:rPr>
              <a:t> </a:t>
            </a:r>
            <a:r>
              <a:rPr lang="en-CA" sz="2200" b="1" i="1" dirty="0">
                <a:solidFill>
                  <a:schemeClr val="bg1"/>
                </a:solidFill>
              </a:rPr>
              <a:t>(1)</a:t>
            </a:r>
            <a:r>
              <a:rPr lang="en-CA" sz="2200" i="1" dirty="0">
                <a:solidFill>
                  <a:schemeClr val="bg1"/>
                </a:solidFill>
              </a:rPr>
              <a:t> In this section,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2200" b="1" i="1" dirty="0">
                <a:solidFill>
                  <a:srgbClr val="FFFF00"/>
                </a:solidFill>
              </a:rPr>
              <a:t>new media </a:t>
            </a:r>
            <a:r>
              <a:rPr lang="en-CA" sz="2200" b="1" i="1" dirty="0" err="1">
                <a:solidFill>
                  <a:srgbClr val="FFFF00"/>
                </a:solidFill>
              </a:rPr>
              <a:t>retransmitter</a:t>
            </a:r>
            <a:r>
              <a:rPr lang="en-CA" sz="2200" b="1" i="1" dirty="0">
                <a:solidFill>
                  <a:srgbClr val="FFFF00"/>
                </a:solidFill>
              </a:rPr>
              <a:t> </a:t>
            </a:r>
            <a:r>
              <a:rPr lang="en-CA" sz="2200" i="1" dirty="0">
                <a:solidFill>
                  <a:srgbClr val="FFFF00"/>
                </a:solidFill>
              </a:rPr>
              <a:t>means a person whose retransmission is lawful under the </a:t>
            </a:r>
            <a:r>
              <a:rPr lang="en-CA" sz="2200" i="1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Broadcasting Act</a:t>
            </a:r>
            <a:r>
              <a:rPr lang="en-CA" sz="2200" i="1" dirty="0">
                <a:solidFill>
                  <a:srgbClr val="FFFF00"/>
                </a:solidFill>
              </a:rPr>
              <a:t> only by reason of the Exemption Order for New Media Broadcasting Undertakings issued by the Canadian Radio-television and Telecommunications Commission </a:t>
            </a:r>
            <a:r>
              <a:rPr lang="en-CA" sz="2200" i="1" dirty="0">
                <a:solidFill>
                  <a:schemeClr val="bg1"/>
                </a:solidFill>
              </a:rPr>
              <a:t>as Appendix A to Public Notice CRTC 1999-197, as amended from time to time; 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2200" b="1" i="1" dirty="0" err="1">
                <a:solidFill>
                  <a:srgbClr val="FFFF00"/>
                </a:solidFill>
              </a:rPr>
              <a:t>Retransmitter</a:t>
            </a:r>
            <a:r>
              <a:rPr lang="en-CA" sz="2200" b="1" i="1" dirty="0">
                <a:solidFill>
                  <a:schemeClr val="bg1"/>
                </a:solidFill>
              </a:rPr>
              <a:t> </a:t>
            </a:r>
            <a:r>
              <a:rPr lang="en-CA" sz="2200" i="1" dirty="0">
                <a:solidFill>
                  <a:schemeClr val="bg1"/>
                </a:solidFill>
              </a:rPr>
              <a:t>means a person who performs a function comparable to that of a cable retransmission system, </a:t>
            </a:r>
            <a:r>
              <a:rPr lang="en-CA" sz="2200" i="1" dirty="0">
                <a:solidFill>
                  <a:srgbClr val="FF0000"/>
                </a:solidFill>
              </a:rPr>
              <a:t>but does not include a new media </a:t>
            </a:r>
            <a:r>
              <a:rPr lang="en-CA" sz="2200" i="1" dirty="0" err="1">
                <a:solidFill>
                  <a:srgbClr val="FF0000"/>
                </a:solidFill>
              </a:rPr>
              <a:t>retransmitter</a:t>
            </a:r>
            <a:r>
              <a:rPr lang="en-CA" sz="2200" i="1" dirty="0">
                <a:solidFill>
                  <a:schemeClr val="bg1"/>
                </a:solidFill>
              </a:rPr>
              <a:t>; </a:t>
            </a:r>
            <a:r>
              <a:rPr lang="en-CA" sz="2200" b="1" i="1" dirty="0">
                <a:solidFill>
                  <a:schemeClr val="bg1"/>
                </a:solidFill>
              </a:rPr>
              <a:t>signal</a:t>
            </a:r>
            <a:r>
              <a:rPr lang="en-CA" sz="2200" i="1" dirty="0">
                <a:solidFill>
                  <a:schemeClr val="bg1"/>
                </a:solidFill>
              </a:rPr>
              <a:t> means a signal that carries a literary, dramatic, musical or artistic work and is transmitted for free reception by the public by a terrestrial radio or terrestrial television station. </a:t>
            </a:r>
          </a:p>
        </p:txBody>
      </p:sp>
    </p:spTree>
    <p:extLst>
      <p:ext uri="{BB962C8B-B14F-4D97-AF65-F5344CB8AC3E}">
        <p14:creationId xmlns:p14="http://schemas.microsoft.com/office/powerpoint/2010/main" val="62917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2441-1018-C948-B377-DF0169694F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005" y="399393"/>
            <a:ext cx="8858991" cy="549076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31</a:t>
            </a:r>
            <a:r>
              <a:rPr lang="en-CA" i="1" dirty="0">
                <a:solidFill>
                  <a:schemeClr val="bg1"/>
                </a:solidFill>
              </a:rPr>
              <a:t> </a:t>
            </a:r>
            <a:r>
              <a:rPr lang="en-CA" b="1" i="1" dirty="0">
                <a:solidFill>
                  <a:schemeClr val="bg1"/>
                </a:solidFill>
              </a:rPr>
              <a:t>(2)</a:t>
            </a:r>
            <a:r>
              <a:rPr lang="en-CA" i="1" dirty="0">
                <a:solidFill>
                  <a:srgbClr val="FFFF00"/>
                </a:solidFill>
              </a:rPr>
              <a:t> It is not an infringement of copyright for a </a:t>
            </a:r>
            <a:r>
              <a:rPr lang="en-CA" i="1" dirty="0" err="1">
                <a:solidFill>
                  <a:srgbClr val="FFFF00"/>
                </a:solidFill>
              </a:rPr>
              <a:t>retransmitter</a:t>
            </a:r>
            <a:r>
              <a:rPr lang="en-CA" i="1" dirty="0">
                <a:solidFill>
                  <a:srgbClr val="FFFF00"/>
                </a:solidFill>
              </a:rPr>
              <a:t> to communicate to the public by telecommunication any literary, dramatic, musical or artistic work if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(a)</a:t>
            </a:r>
            <a:r>
              <a:rPr lang="en-CA" i="1" dirty="0">
                <a:solidFill>
                  <a:schemeClr val="bg1"/>
                </a:solidFill>
              </a:rPr>
              <a:t> the communication is a </a:t>
            </a:r>
            <a:r>
              <a:rPr lang="en-CA" i="1" dirty="0">
                <a:solidFill>
                  <a:srgbClr val="FFFF00"/>
                </a:solidFill>
              </a:rPr>
              <a:t>retransmission </a:t>
            </a:r>
            <a:r>
              <a:rPr lang="en-CA" i="1" dirty="0">
                <a:solidFill>
                  <a:schemeClr val="bg1"/>
                </a:solidFill>
              </a:rPr>
              <a:t>of a local or distant signal;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(b)</a:t>
            </a:r>
            <a:r>
              <a:rPr lang="en-CA" i="1" dirty="0">
                <a:solidFill>
                  <a:schemeClr val="bg1"/>
                </a:solidFill>
              </a:rPr>
              <a:t> the retransmission is </a:t>
            </a:r>
            <a:r>
              <a:rPr lang="en-CA" i="1" dirty="0">
                <a:solidFill>
                  <a:srgbClr val="FFFF00"/>
                </a:solidFill>
              </a:rPr>
              <a:t>lawful under the </a:t>
            </a:r>
            <a:r>
              <a:rPr lang="en-CA" i="1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Broadcasting Act</a:t>
            </a:r>
            <a:r>
              <a:rPr lang="en-CA" i="1" dirty="0">
                <a:solidFill>
                  <a:schemeClr val="bg1"/>
                </a:solidFill>
              </a:rPr>
              <a:t>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(c)</a:t>
            </a:r>
            <a:r>
              <a:rPr lang="en-CA" i="1" dirty="0">
                <a:solidFill>
                  <a:schemeClr val="bg1"/>
                </a:solidFill>
              </a:rPr>
              <a:t> the signal is retransmitted simultaneously and without alteration, except as otherwise required or permitted by or under the laws of Canada;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(d)</a:t>
            </a:r>
            <a:r>
              <a:rPr lang="en-CA" i="1" dirty="0">
                <a:solidFill>
                  <a:schemeClr val="bg1"/>
                </a:solidFill>
              </a:rPr>
              <a:t> in the case of the retransmission of a distant signal, the </a:t>
            </a:r>
            <a:r>
              <a:rPr lang="en-CA" i="1" dirty="0" err="1">
                <a:solidFill>
                  <a:schemeClr val="bg1"/>
                </a:solidFill>
              </a:rPr>
              <a:t>retransmitter</a:t>
            </a:r>
            <a:r>
              <a:rPr lang="en-CA" i="1" dirty="0">
                <a:solidFill>
                  <a:schemeClr val="bg1"/>
                </a:solidFill>
              </a:rPr>
              <a:t> has paid any royalties, and complied with any terms and conditions, fixed under this Act; </a:t>
            </a:r>
            <a:r>
              <a:rPr lang="en-CA" i="1" dirty="0">
                <a:solidFill>
                  <a:srgbClr val="FF0000"/>
                </a:solidFill>
              </a:rPr>
              <a:t>and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(e)</a:t>
            </a:r>
            <a:r>
              <a:rPr lang="en-CA" i="1" dirty="0">
                <a:solidFill>
                  <a:schemeClr val="bg1"/>
                </a:solidFill>
              </a:rPr>
              <a:t> the </a:t>
            </a:r>
            <a:r>
              <a:rPr lang="en-CA" i="1" dirty="0" err="1">
                <a:solidFill>
                  <a:schemeClr val="bg1"/>
                </a:solidFill>
              </a:rPr>
              <a:t>retransmitter</a:t>
            </a:r>
            <a:r>
              <a:rPr lang="en-CA" i="1" dirty="0">
                <a:solidFill>
                  <a:schemeClr val="bg1"/>
                </a:solidFill>
              </a:rPr>
              <a:t> complies with the applicable conditions, if any, referred to in paragraph (3)(b).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28CC-7668-134F-A957-3DF5A811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Permission to Record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F9E97-B9C9-7542-A565-EA2888C4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0" y="1865376"/>
            <a:ext cx="4904540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7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A91EB-C81A-5D4D-A538-681CB443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79" y="1639614"/>
            <a:ext cx="2349938" cy="2349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62924-A023-5649-9836-AF74D8A6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1" y="2564032"/>
            <a:ext cx="3720661" cy="3026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BCC04-FF78-1B4F-9C0F-DAEA5E018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965" y="4485509"/>
            <a:ext cx="3810000" cy="85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C2A52-D935-4B4D-AF52-FAFF2654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" y="326593"/>
            <a:ext cx="8839200" cy="1016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Not included in s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FF00"/>
                </a:solidFill>
              </a:rPr>
              <a:t> 31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&amp;</a:t>
            </a:r>
            <a:r>
              <a:rPr lang="en-US" sz="3600" b="1" dirty="0">
                <a:solidFill>
                  <a:srgbClr val="FFFF00"/>
                </a:solidFill>
              </a:rPr>
              <a:t> s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FF00"/>
                </a:solidFill>
              </a:rPr>
              <a:t> 31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r>
              <a:rPr lang="en-US" sz="3600" b="1" dirty="0">
                <a:solidFill>
                  <a:srgbClr val="FFFF00"/>
                </a:solidFill>
              </a:rPr>
              <a:t> protections</a:t>
            </a:r>
          </a:p>
        </p:txBody>
      </p:sp>
    </p:spTree>
    <p:extLst>
      <p:ext uri="{BB962C8B-B14F-4D97-AF65-F5344CB8AC3E}">
        <p14:creationId xmlns:p14="http://schemas.microsoft.com/office/powerpoint/2010/main" val="39793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37F1-7071-CD4C-A375-A46B19EF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26593"/>
            <a:ext cx="8912772" cy="1016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Included in 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FF00"/>
                </a:solidFill>
              </a:rPr>
              <a:t> 31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&amp;</a:t>
            </a:r>
            <a:r>
              <a:rPr lang="en-US" b="1" dirty="0">
                <a:solidFill>
                  <a:srgbClr val="FFFF00"/>
                </a:solidFill>
              </a:rPr>
              <a:t> 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FF00"/>
                </a:solidFill>
              </a:rPr>
              <a:t> 31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protections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9034B-01B3-A845-8F13-804B35A1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" y="2693858"/>
            <a:ext cx="2830259" cy="896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E3F82-E9A0-F84A-97C4-0825A061C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11" y="4871179"/>
            <a:ext cx="2254078" cy="1127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116EA-5821-1342-8F0E-DADB4435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7" y="4217686"/>
            <a:ext cx="1784486" cy="938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3ED02-FE3F-5A4F-B6F9-60D5BD18C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400" y="3429001"/>
            <a:ext cx="4246073" cy="1542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63FAC-D9D6-0648-9E43-CB3D4F79A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810" y="1986282"/>
            <a:ext cx="4191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2765074-0E73-234E-9214-35B692B0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62" y="1359243"/>
            <a:ext cx="6214075" cy="4458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CDCA49-5CD2-6B49-9040-AA18E46B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8885"/>
            <a:ext cx="8229600" cy="1016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“</a:t>
            </a:r>
            <a:r>
              <a:rPr lang="en-US" sz="3200" dirty="0">
                <a:solidFill>
                  <a:srgbClr val="FF0000"/>
                </a:solidFill>
              </a:rPr>
              <a:t>Borrowing</a:t>
            </a:r>
            <a:r>
              <a:rPr lang="en-US" sz="3200" dirty="0">
                <a:solidFill>
                  <a:srgbClr val="FFFF00"/>
                </a:solidFill>
              </a:rPr>
              <a:t>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rgbClr val="00B0F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. TV signals</a:t>
            </a:r>
            <a:r>
              <a:rPr lang="en-US" sz="3200" dirty="0">
                <a:solidFill>
                  <a:srgbClr val="FF0000"/>
                </a:solidFill>
              </a:rPr>
              <a:t> &amp; </a:t>
            </a:r>
            <a:r>
              <a:rPr lang="en-US" sz="3200" dirty="0">
                <a:solidFill>
                  <a:schemeClr val="bg1"/>
                </a:solidFill>
              </a:rPr>
              <a:t>Simultaneous Substitution of </a:t>
            </a:r>
            <a:r>
              <a:rPr lang="en-US" sz="3200" dirty="0">
                <a:solidFill>
                  <a:srgbClr val="FF0000"/>
                </a:solidFill>
              </a:rPr>
              <a:t>Ca</a:t>
            </a:r>
            <a:r>
              <a:rPr lang="en-US" sz="3200" dirty="0">
                <a:solidFill>
                  <a:schemeClr val="bg1"/>
                </a:solidFill>
              </a:rPr>
              <a:t>nadi</a:t>
            </a:r>
            <a:r>
              <a:rPr lang="en-US" sz="3200" dirty="0">
                <a:solidFill>
                  <a:srgbClr val="FF0000"/>
                </a:solidFill>
              </a:rPr>
              <a:t>an</a:t>
            </a:r>
            <a:r>
              <a:rPr lang="en-US" sz="3200" dirty="0">
                <a:solidFill>
                  <a:schemeClr val="bg1"/>
                </a:solidFill>
              </a:rPr>
              <a:t> Commercials</a:t>
            </a:r>
          </a:p>
        </p:txBody>
      </p:sp>
    </p:spTree>
    <p:extLst>
      <p:ext uri="{BB962C8B-B14F-4D97-AF65-F5344CB8AC3E}">
        <p14:creationId xmlns:p14="http://schemas.microsoft.com/office/powerpoint/2010/main" val="428332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EA24-D277-C242-B965-C3EDBDEA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6" y="73572"/>
            <a:ext cx="9128234" cy="126902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U.</a:t>
            </a:r>
            <a:r>
              <a:rPr lang="en-US" b="1" dirty="0">
                <a:solidFill>
                  <a:schemeClr val="bg1"/>
                </a:solidFill>
              </a:rPr>
              <a:t>S.</a:t>
            </a:r>
            <a:r>
              <a:rPr lang="en-US" b="1" dirty="0">
                <a:solidFill>
                  <a:srgbClr val="00B0F0"/>
                </a:solidFill>
              </a:rPr>
              <a:t>A. </a:t>
            </a:r>
            <a:r>
              <a:rPr lang="en-US" b="1" dirty="0">
                <a:solidFill>
                  <a:schemeClr val="bg1"/>
                </a:solidFill>
              </a:rPr>
              <a:t>has stronger protections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if you are an internet </a:t>
            </a:r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en-US" b="1" dirty="0">
                <a:solidFill>
                  <a:schemeClr val="bg1"/>
                </a:solidFill>
              </a:rPr>
              <a:t>platform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0C54E5-D1FA-AB40-AA74-0E2BE6F528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249" y="1713186"/>
            <a:ext cx="8671034" cy="40129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S.512 DMCA 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FF00"/>
                </a:solidFill>
              </a:rPr>
              <a:t>S.230 Communications Decency Act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b="1" dirty="0">
                <a:solidFill>
                  <a:schemeClr val="bg1"/>
                </a:solidFill>
              </a:rPr>
              <a:t>47 U.S. Code § 230 - Protection for private blocking and screening of offensive material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(c)</a:t>
            </a:r>
            <a:r>
              <a:rPr lang="en-CA" b="1" i="1" cap="small" dirty="0">
                <a:solidFill>
                  <a:schemeClr val="bg1"/>
                </a:solidFill>
              </a:rPr>
              <a:t>Protection for “Good Samaritan” blocking and screening of offensive material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CA" b="1" i="1" dirty="0">
                <a:solidFill>
                  <a:schemeClr val="bg1"/>
                </a:solidFill>
              </a:rPr>
              <a:t>(1)</a:t>
            </a:r>
            <a:r>
              <a:rPr lang="en-CA" b="1" i="1" cap="small" dirty="0">
                <a:solidFill>
                  <a:schemeClr val="bg1"/>
                </a:solidFill>
              </a:rPr>
              <a:t>Treatment of publisher or speaker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CA" i="1" dirty="0">
                <a:solidFill>
                  <a:schemeClr val="bg1"/>
                </a:solidFill>
              </a:rPr>
              <a:t>No provider…of an interactive computer service shall be treated as the publisher or speaker of any information provided by another information content provider.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9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E5A-3016-C542-B3FE-C16284CC6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28768"/>
            <a:ext cx="8229600" cy="4185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the Week </a:t>
            </a:r>
            <a:endParaRPr lang="en-US" sz="9600" dirty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38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DF111C-2BAD-944F-8581-C9E68431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95" y="157655"/>
            <a:ext cx="4817609" cy="56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DA88A3-2BE5-E24A-AC56-68A10BF8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97" y="105103"/>
            <a:ext cx="3286806" cy="58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9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E81A16-0DF1-FC46-8AFA-F2F16DCA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82" y="115614"/>
            <a:ext cx="3839436" cy="56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CB0476-28F1-AD4A-AF4E-53EBDDC1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34" y="147144"/>
            <a:ext cx="4521932" cy="5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70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BD946D-2CE0-E44A-A9A3-A113E71C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18" y="202762"/>
            <a:ext cx="4317564" cy="55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09BDDC-2B91-3340-9DA6-B0CC3F79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draft</a:t>
            </a:r>
            <a:r>
              <a:rPr lang="en-US" dirty="0">
                <a:solidFill>
                  <a:srgbClr val="FFFF00"/>
                </a:solidFill>
              </a:rPr>
              <a:t> slides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3690A-7430-0242-AF5F-018A1F64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2946400"/>
            <a:ext cx="6946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0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6D80-9DD4-EF4F-84AE-E8CB838C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386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Emojis and the Law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previously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008E7-94BC-1A46-8A18-BFAC4073A34B}"/>
              </a:ext>
            </a:extLst>
          </p:cNvPr>
          <p:cNvSpPr txBox="1"/>
          <p:nvPr/>
        </p:nvSpPr>
        <p:spPr>
          <a:xfrm>
            <a:off x="1257631" y="5540948"/>
            <a:ext cx="662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https://papers.ssrn.com/sol3/papers.cfm?abstract_id=3133412</a:t>
            </a:r>
            <a:r>
              <a:rPr lang="en-US" dirty="0"/>
              <a:t>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7F4AC9-4328-2944-B73A-C8543619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84" y="1132386"/>
            <a:ext cx="4388431" cy="44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8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2EF8F5-09BF-E544-959E-6E845EDF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36" y="307848"/>
            <a:ext cx="4663527" cy="54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34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9C45F7-F72F-9B4A-9394-10C6B121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35" y="94593"/>
            <a:ext cx="4253529" cy="57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521111D-DB28-C342-9F9C-1645A9C6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83" y="504495"/>
            <a:ext cx="5979633" cy="51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9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8606E49A-EF2A-A044-B236-60883501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20" y="199696"/>
            <a:ext cx="6589360" cy="5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58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7A50-C008-EF48-A2FC-FF8D0500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Exam question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not really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EDA536-AE75-6743-9AB5-EBE7A55D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374900"/>
            <a:ext cx="7810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48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E5A-3016-C542-B3FE-C16284CC6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049516"/>
            <a:ext cx="8229600" cy="3864395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  <a:latin typeface="American Typewriter"/>
                <a:cs typeface="American Typewriter"/>
              </a:rPr>
              <a:t>Your</a:t>
            </a: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 News of the Week </a:t>
            </a:r>
            <a:endParaRPr lang="en-US" sz="9600" dirty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5A4DD75-75FA-224F-B03C-7BEC059C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4" y="974665"/>
            <a:ext cx="8565931" cy="44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24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2C015E-5196-654F-BB77-2FAC6FFB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96" y="189186"/>
            <a:ext cx="6725608" cy="56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6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AE0C70-7126-7F44-B211-A1ED82F53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30" y="210207"/>
            <a:ext cx="7018940" cy="56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1641" y="2186152"/>
            <a:ext cx="7893269" cy="3539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729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0BBA-7FDD-7245-99A8-185783AA13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441434"/>
            <a:ext cx="8229600" cy="5284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Conceptualizing the relationship between intellectual property and human rights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freedom of expression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the rights of indigenous peoples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the right to the preservation of cultural heritage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the right to a clean environment (and related rights)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the right to health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the rights of persons with disabilities</a:t>
            </a:r>
          </a:p>
          <a:p>
            <a:pPr>
              <a:lnSpc>
                <a:spcPct val="100000"/>
              </a:lnSpc>
            </a:pPr>
            <a:r>
              <a:rPr lang="en-CA" i="1" dirty="0">
                <a:solidFill>
                  <a:schemeClr val="bg1"/>
                </a:solidFill>
              </a:rPr>
              <a:t>Intellectual property and the right to education</a:t>
            </a:r>
          </a:p>
          <a:p>
            <a:pPr>
              <a:lnSpc>
                <a:spcPct val="100000"/>
              </a:lnSpc>
            </a:pPr>
            <a:r>
              <a:rPr lang="en-CA" dirty="0">
                <a:solidFill>
                  <a:srgbClr val="FF0000"/>
                </a:solidFill>
              </a:rPr>
              <a:t>Intellectual property and equality </a:t>
            </a:r>
            <a:r>
              <a:rPr lang="en-CA" dirty="0">
                <a:solidFill>
                  <a:schemeClr val="bg1"/>
                </a:solidFill>
              </a:rPr>
              <a:t>(</a:t>
            </a:r>
            <a:r>
              <a:rPr lang="en-CA" dirty="0">
                <a:solidFill>
                  <a:srgbClr val="FFFF00"/>
                </a:solidFill>
              </a:rPr>
              <a:t>?</a:t>
            </a:r>
            <a:r>
              <a:rPr lang="en-CA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8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1B1F92FA-C2D7-EF49-90BE-A3BE8401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473706"/>
            <a:ext cx="8597462" cy="51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8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0BDE0-6944-514A-999A-A25E56FA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17" y="690080"/>
            <a:ext cx="4435366" cy="45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48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ECBB340-F5A5-4E4A-8C6E-5F3A69B4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9" y="241738"/>
            <a:ext cx="5646862" cy="54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6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E04A3D-DE87-CB42-8861-CDFE5B85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67" y="115614"/>
            <a:ext cx="5762865" cy="57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10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C049C4AC-0451-3946-B515-9950A7AF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93784"/>
            <a:ext cx="6032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2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8F096C8-410C-6C45-86E6-431D410D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2" y="732479"/>
            <a:ext cx="8103476" cy="47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3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46960B-A1B0-7842-A131-6E3EBF13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07" y="1288973"/>
            <a:ext cx="6575986" cy="38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71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E10A572-7E67-3343-8F97-B4057814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01" y="241964"/>
            <a:ext cx="4373136" cy="771355"/>
          </a:xfrm>
          <a:prstGeom prst="rect">
            <a:avLst/>
          </a:prstGeom>
        </p:spPr>
      </p:pic>
      <p:pic>
        <p:nvPicPr>
          <p:cNvPr id="5" name="Picture 4" descr="Two men sitting on chairs&#10;&#10;Description automatically generated with medium confidence">
            <a:extLst>
              <a:ext uri="{FF2B5EF4-FFF2-40B4-BE49-F238E27FC236}">
                <a16:creationId xmlns:a16="http://schemas.microsoft.com/office/drawing/2014/main" id="{FB7D1584-0054-7941-9563-3EB8218A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02" y="1013319"/>
            <a:ext cx="4373135" cy="46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3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127B1FF-FE08-5D44-8D72-FB0CC0AB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59" y="231355"/>
            <a:ext cx="3876881" cy="5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0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1613-7F8F-E246-A0C2-9BA83B10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0886"/>
            <a:ext cx="82296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Will review for alignment during mid-term break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Any Questions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Comments</a:t>
            </a:r>
            <a:r>
              <a:rPr lang="en-US" dirty="0">
                <a:solidFill>
                  <a:srgbClr val="FFFF00"/>
                </a:solidFill>
              </a:rPr>
              <a:t>?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470ADA3-67EA-F44C-BC96-90FBF04D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58" y="1304541"/>
            <a:ext cx="5427481" cy="45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3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87E3208-13C4-1E48-B7D5-913B9C92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7" y="766819"/>
            <a:ext cx="7809186" cy="46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0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6CD760-6610-F145-8012-0D25BCEB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96" y="304800"/>
            <a:ext cx="3969407" cy="54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1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3539112-2D7D-2242-A708-18D3EB7A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79" y="199915"/>
            <a:ext cx="4871442" cy="55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9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607D68-1055-6C40-A4E0-DDDF200E4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795721"/>
            <a:ext cx="5511800" cy="287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C74AE-FD8C-8B48-9AA3-F0F55B932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35" y="4254500"/>
            <a:ext cx="1627765" cy="16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0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E5A-3016-C542-B3FE-C16284CC6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14702"/>
            <a:ext cx="8229600" cy="51992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the  Week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  <a:latin typeface="American Typewriter"/>
                <a:cs typeface="American Typewriter"/>
              </a:rPr>
              <a:t>Last Year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American Typewriter"/>
                <a:cs typeface="American Typewriter"/>
              </a:rPr>
              <a:t>This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05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0EF170-67F9-6C46-BF73-4191E1AF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6" y="244250"/>
            <a:ext cx="2664007" cy="55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2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054A62-45CC-E04F-B918-6B00A6B3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299440"/>
            <a:ext cx="5321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5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C151C48-3B42-5E4F-87C2-DBF503E4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88" y="285008"/>
            <a:ext cx="7303024" cy="50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7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14C630-0F04-1D4A-8B55-4D94D6B4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4" y="269669"/>
            <a:ext cx="5952177" cy="55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27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17E143-F409-6C4D-B4A5-C050B71E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29" y="296883"/>
            <a:ext cx="5598541" cy="53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3900-1641-EB4C-9530-FFA23228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921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Methodology Prioritized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6352-3757-724C-8FE5-4147F2B717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234911"/>
            <a:ext cx="8535971" cy="4656841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Slides relate directly to textbook </a:t>
            </a:r>
            <a:r>
              <a:rPr lang="en-US" sz="3200" dirty="0">
                <a:solidFill>
                  <a:srgbClr val="FF0000"/>
                </a:solidFill>
              </a:rPr>
              <a:t>&amp;</a:t>
            </a:r>
            <a:r>
              <a:rPr lang="en-US" sz="3200" dirty="0">
                <a:solidFill>
                  <a:schemeClr val="bg1"/>
                </a:solidFill>
              </a:rPr>
              <a:t> Syllabus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Added material or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context</a:t>
            </a:r>
            <a:r>
              <a:rPr lang="en-US" sz="3200" dirty="0">
                <a:solidFill>
                  <a:srgbClr val="FF0000"/>
                </a:solidFill>
              </a:rPr>
              <a:t>”</a:t>
            </a:r>
            <a:r>
              <a:rPr lang="en-US" sz="3200" dirty="0">
                <a:solidFill>
                  <a:schemeClr val="bg1"/>
                </a:solidFill>
              </a:rPr>
              <a:t> in Slides not in textbook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not optional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Added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context</a:t>
            </a:r>
            <a:r>
              <a:rPr lang="en-US" sz="3200" dirty="0">
                <a:solidFill>
                  <a:srgbClr val="FF0000"/>
                </a:solidFill>
              </a:rPr>
              <a:t>”</a:t>
            </a:r>
            <a:r>
              <a:rPr lang="en-US" sz="3200" dirty="0">
                <a:solidFill>
                  <a:schemeClr val="bg1"/>
                </a:solidFill>
              </a:rPr>
              <a:t> from News of the Week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optional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–</a:t>
            </a:r>
            <a:r>
              <a:rPr lang="en-US" sz="3200" dirty="0">
                <a:solidFill>
                  <a:schemeClr val="bg1"/>
                </a:solidFill>
              </a:rPr>
              <a:t> but does often supply fact situations useful in exploring consequences in Canadian law or that could serve as the basis of an exam question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3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2A42BC-306C-EA43-BBA7-28961CF8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81" y="261256"/>
            <a:ext cx="6376838" cy="53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68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62AF54-A6FF-A049-A722-5F34A0DA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05" y="260340"/>
            <a:ext cx="5106390" cy="55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966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60353FE-03D7-104D-B81B-D873321F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36" y="237506"/>
            <a:ext cx="6393927" cy="55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08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3BDB69-49C2-A64F-A099-804D6DD8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37" y="225632"/>
            <a:ext cx="7562726" cy="55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83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0C425F7-5E17-DF4F-ACEC-9F19AB66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229589"/>
            <a:ext cx="4203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B3E516B-8D5D-484A-80D6-EA93FFCE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16889"/>
            <a:ext cx="4216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319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7729F6-2B68-9243-B587-6FB758539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01" y="246162"/>
            <a:ext cx="6305797" cy="55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51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6A914D-08C5-9949-8F2A-1755CCF5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606" y="213755"/>
            <a:ext cx="3208788" cy="55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5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742F5F87-C7E3-1943-8F58-E6D1CBB0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14" y="130629"/>
            <a:ext cx="3754572" cy="57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2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3EBF4BB-0B2F-C246-A80A-C417E83A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777" y="256736"/>
            <a:ext cx="2902445" cy="55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1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DE06-8F47-5D40-A2C2-33D01A6B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Presentations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from Syllabus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55E28-ACDA-8E44-B1F0-7D433AF6B9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A" sz="3600" b="1" i="1" dirty="0">
                <a:solidFill>
                  <a:srgbClr val="FFFF00"/>
                </a:solidFill>
              </a:rPr>
              <a:t>“</a:t>
            </a:r>
            <a:r>
              <a:rPr lang="en-CA" sz="3600" b="1" i="1" dirty="0">
                <a:solidFill>
                  <a:srgbClr val="00B0F0"/>
                </a:solidFill>
              </a:rPr>
              <a:t>Paper</a:t>
            </a:r>
            <a:r>
              <a:rPr lang="en-CA" sz="3600" b="1" i="1" dirty="0">
                <a:solidFill>
                  <a:srgbClr val="FF0000"/>
                </a:solidFill>
              </a:rPr>
              <a:t>/</a:t>
            </a:r>
            <a:r>
              <a:rPr lang="en-CA" sz="3600" b="1" i="1" dirty="0">
                <a:solidFill>
                  <a:srgbClr val="00B0F0"/>
                </a:solidFill>
              </a:rPr>
              <a:t>Presentation</a:t>
            </a:r>
            <a:r>
              <a:rPr lang="en-CA" sz="3600" b="1" i="1" dirty="0">
                <a:solidFill>
                  <a:srgbClr val="FF0000"/>
                </a:solidFill>
              </a:rPr>
              <a:t>/</a:t>
            </a:r>
            <a:r>
              <a:rPr lang="en-CA" sz="3600" b="1" i="1" dirty="0">
                <a:solidFill>
                  <a:srgbClr val="00B0F0"/>
                </a:solidFill>
              </a:rPr>
              <a:t>Post</a:t>
            </a:r>
            <a:r>
              <a:rPr lang="en-CA" sz="3600" b="1" i="1" dirty="0">
                <a:solidFill>
                  <a:schemeClr val="bg1"/>
                </a:solidFill>
              </a:rPr>
              <a:t> </a:t>
            </a:r>
            <a:r>
              <a:rPr lang="en-CA" sz="3600" b="1" i="1" dirty="0">
                <a:solidFill>
                  <a:srgbClr val="FF0000"/>
                </a:solidFill>
              </a:rPr>
              <a:t>=</a:t>
            </a:r>
            <a:r>
              <a:rPr lang="en-CA" sz="3600" b="1" i="1" dirty="0">
                <a:solidFill>
                  <a:schemeClr val="bg1"/>
                </a:solidFill>
              </a:rPr>
              <a:t> 20</a:t>
            </a:r>
            <a:r>
              <a:rPr lang="en-CA" sz="3600" b="1" i="1" dirty="0">
                <a:solidFill>
                  <a:srgbClr val="FF0000"/>
                </a:solidFill>
              </a:rPr>
              <a:t>%</a:t>
            </a:r>
            <a:r>
              <a:rPr lang="en-CA" sz="3600" b="1" i="1" dirty="0">
                <a:solidFill>
                  <a:schemeClr val="bg1"/>
                </a:solidFill>
              </a:rPr>
              <a:t> of grade</a:t>
            </a:r>
            <a:endParaRPr lang="en-CA" sz="3600" i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3600" i="1" dirty="0">
                <a:solidFill>
                  <a:schemeClr val="bg1"/>
                </a:solidFill>
              </a:rPr>
              <a:t>This will be </a:t>
            </a:r>
            <a:r>
              <a:rPr lang="en-CA" sz="3600" i="1" dirty="0">
                <a:solidFill>
                  <a:srgbClr val="FFFF00"/>
                </a:solidFill>
              </a:rPr>
              <a:t>500</a:t>
            </a:r>
            <a:r>
              <a:rPr lang="en-CA" sz="3600" i="1" dirty="0">
                <a:solidFill>
                  <a:srgbClr val="FF0000"/>
                </a:solidFill>
              </a:rPr>
              <a:t>-</a:t>
            </a:r>
            <a:r>
              <a:rPr lang="en-CA" sz="3600" i="1" dirty="0">
                <a:solidFill>
                  <a:srgbClr val="FFFF00"/>
                </a:solidFill>
              </a:rPr>
              <a:t>1000</a:t>
            </a:r>
            <a:r>
              <a:rPr lang="en-CA" sz="3600" i="1" dirty="0">
                <a:solidFill>
                  <a:schemeClr val="bg1"/>
                </a:solidFill>
              </a:rPr>
              <a:t> word </a:t>
            </a:r>
            <a:r>
              <a:rPr lang="en-CA" sz="3600" i="1" dirty="0">
                <a:solidFill>
                  <a:srgbClr val="FFFF00"/>
                </a:solidFill>
              </a:rPr>
              <a:t>(</a:t>
            </a:r>
            <a:r>
              <a:rPr lang="en-CA" sz="3600" i="1" dirty="0">
                <a:solidFill>
                  <a:schemeClr val="bg1"/>
                </a:solidFill>
              </a:rPr>
              <a:t>or equivalent</a:t>
            </a:r>
            <a:r>
              <a:rPr lang="en-CA" sz="3600" i="1" dirty="0">
                <a:solidFill>
                  <a:srgbClr val="FFFF00"/>
                </a:solidFill>
              </a:rPr>
              <a:t>)</a:t>
            </a:r>
            <a:r>
              <a:rPr lang="en-CA" sz="3600" i="1" dirty="0">
                <a:solidFill>
                  <a:schemeClr val="bg1"/>
                </a:solidFill>
              </a:rPr>
              <a:t> per person original piece of work that illuminates some aspect of Intellectual Property Law</a:t>
            </a:r>
            <a:r>
              <a:rPr lang="en-CA" sz="3600" i="1" dirty="0">
                <a:solidFill>
                  <a:srgbClr val="FF0000"/>
                </a:solidFill>
              </a:rPr>
              <a:t>.</a:t>
            </a:r>
            <a:r>
              <a:rPr lang="en-CA" sz="3600" i="1" dirty="0">
                <a:solidFill>
                  <a:schemeClr val="bg1"/>
                </a:solidFill>
              </a:rPr>
              <a:t> It can be </a:t>
            </a:r>
            <a:r>
              <a:rPr lang="en-CA" sz="3600" i="1" dirty="0">
                <a:solidFill>
                  <a:srgbClr val="FFFF00"/>
                </a:solidFill>
              </a:rPr>
              <a:t>in any form</a:t>
            </a:r>
            <a:r>
              <a:rPr lang="en-CA" sz="3600" i="1" dirty="0">
                <a:solidFill>
                  <a:srgbClr val="FF0000"/>
                </a:solidFill>
              </a:rPr>
              <a:t>,</a:t>
            </a:r>
            <a:r>
              <a:rPr lang="en-CA" sz="3600" i="1" dirty="0">
                <a:solidFill>
                  <a:schemeClr val="bg1"/>
                </a:solidFill>
              </a:rPr>
              <a:t> posted to the course website or not</a:t>
            </a:r>
            <a:r>
              <a:rPr lang="en-CA" sz="3600" i="1" dirty="0">
                <a:solidFill>
                  <a:srgbClr val="FF0000"/>
                </a:solidFill>
              </a:rPr>
              <a:t>,</a:t>
            </a:r>
            <a:r>
              <a:rPr lang="en-CA" sz="3600" i="1" dirty="0">
                <a:solidFill>
                  <a:schemeClr val="bg1"/>
                </a:solidFill>
              </a:rPr>
              <a:t> and can be approached individually or as a group.</a:t>
            </a:r>
            <a:r>
              <a:rPr lang="en-CA" sz="3600" i="1" dirty="0">
                <a:solidFill>
                  <a:srgbClr val="FFFF00"/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18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3E69F1-2B98-2D43-869E-0B882B3A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06" y="367094"/>
            <a:ext cx="3182587" cy="54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0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29AA0B-77D4-E845-972E-86893715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56936"/>
            <a:ext cx="3530600" cy="57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407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16771BD-9827-9E45-B821-8F3E9F16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26" y="166254"/>
            <a:ext cx="2457747" cy="5677395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7D8CC9-5946-1640-A408-FA97D441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26" y="178130"/>
            <a:ext cx="2457747" cy="56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13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BE7A71CD-1148-5D4C-82AD-B5FC629E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914" y="184892"/>
            <a:ext cx="2976171" cy="56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10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1CD2B0-B57F-FE42-B006-B6A983D2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42" y="130629"/>
            <a:ext cx="3465715" cy="56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55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3572390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7639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4384" y="1252785"/>
            <a:ext cx="8875231" cy="37796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Copyright</a:t>
            </a:r>
          </a:p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Review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021981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>
                <a:solidFill>
                  <a:schemeClr val="bg1"/>
                </a:solidFill>
              </a:rPr>
              <a:t>Who owns the copyright in a painting created by an inmate as part of a prison employment program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Discuss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34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  <a:br>
              <a:rPr lang="en-US" b="1" dirty="0"/>
            </a:br>
            <a:r>
              <a:rPr lang="en-US" sz="1800" b="1" dirty="0">
                <a:solidFill>
                  <a:schemeClr val="bg1"/>
                </a:solidFill>
              </a:rPr>
              <a:t>Roy Lichtenstein, </a:t>
            </a:r>
            <a:r>
              <a:rPr lang="en-US" sz="1800" b="1" dirty="0" err="1">
                <a:solidFill>
                  <a:schemeClr val="bg1"/>
                </a:solidFill>
              </a:rPr>
              <a:t>Whaam</a:t>
            </a:r>
            <a:r>
              <a:rPr lang="en-US" sz="1800" b="1" dirty="0">
                <a:solidFill>
                  <a:schemeClr val="bg1"/>
                </a:solidFill>
              </a:rPr>
              <a:t>! (1963)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708" b="-1470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358" y="140326"/>
            <a:ext cx="7814441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56326"/>
            <a:ext cx="8229600" cy="47703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CFFCC"/>
                </a:solidFill>
              </a:rPr>
              <a:t>1-5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chemeClr val="accent5"/>
                </a:solidFill>
              </a:rPr>
              <a:t>ideally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chemeClr val="bg1"/>
                </a:solidFill>
              </a:rPr>
              <a:t> per group</a:t>
            </a:r>
          </a:p>
          <a:p>
            <a:r>
              <a:rPr lang="en-US" sz="3600" dirty="0">
                <a:solidFill>
                  <a:srgbClr val="CCFFCC"/>
                </a:solidFill>
              </a:rPr>
              <a:t>Sign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CCFFCC"/>
                </a:solidFill>
              </a:rPr>
              <a:t>up </a:t>
            </a:r>
            <a:r>
              <a:rPr lang="en-US" sz="3600" dirty="0">
                <a:solidFill>
                  <a:schemeClr val="bg1"/>
                </a:solidFill>
              </a:rPr>
              <a:t>by emailing me</a:t>
            </a:r>
          </a:p>
          <a:p>
            <a:r>
              <a:rPr lang="en-US" sz="3600" dirty="0">
                <a:solidFill>
                  <a:srgbClr val="CCFFCC"/>
                </a:solidFill>
              </a:rPr>
              <a:t>Any topic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CA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chemeClr val="bg1"/>
                </a:solidFill>
              </a:rPr>
              <a:t> not constrained by what we are talking about that week</a:t>
            </a:r>
          </a:p>
          <a:p>
            <a:r>
              <a:rPr lang="en-US" sz="3600" dirty="0">
                <a:solidFill>
                  <a:srgbClr val="CCFFCC"/>
                </a:solidFill>
              </a:rPr>
              <a:t>Consult </a:t>
            </a:r>
            <a:r>
              <a:rPr lang="en-US" sz="3600" dirty="0">
                <a:solidFill>
                  <a:schemeClr val="bg1"/>
                </a:solidFill>
              </a:rPr>
              <a:t>re the topic you want to take on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>
                <a:solidFill>
                  <a:srgbClr val="CCFFCC"/>
                </a:solidFill>
              </a:rPr>
              <a:t>Post </a:t>
            </a:r>
            <a:r>
              <a:rPr lang="en-US" sz="3600" dirty="0">
                <a:solidFill>
                  <a:srgbClr val="FF0000"/>
                </a:solidFill>
              </a:rPr>
              <a:t>one thing </a:t>
            </a:r>
            <a:r>
              <a:rPr lang="en-US" sz="3600" dirty="0">
                <a:solidFill>
                  <a:schemeClr val="bg1"/>
                </a:solidFill>
              </a:rPr>
              <a:t>you want us to read or watch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  <a:p>
            <a:r>
              <a:rPr lang="en-US" sz="3600" dirty="0">
                <a:solidFill>
                  <a:srgbClr val="00B0F0"/>
                </a:solidFill>
              </a:rPr>
              <a:t>5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00B0F0"/>
                </a:solidFill>
              </a:rPr>
              <a:t>7 minutes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notionally</a:t>
            </a:r>
            <a:r>
              <a:rPr lang="en-US" sz="3600" dirty="0">
                <a:solidFill>
                  <a:srgbClr val="FF0000"/>
                </a:solidFill>
              </a:rPr>
              <a:t>) </a:t>
            </a:r>
            <a:r>
              <a:rPr lang="en-US" sz="3600" dirty="0">
                <a:solidFill>
                  <a:srgbClr val="00B0F0"/>
                </a:solidFill>
              </a:rPr>
              <a:t>per student </a:t>
            </a:r>
            <a:r>
              <a:rPr lang="en-US" sz="3600" dirty="0">
                <a:solidFill>
                  <a:srgbClr val="FF0000"/>
                </a:solidFill>
              </a:rPr>
              <a:t>=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500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chemeClr val="bg1"/>
                </a:solidFill>
              </a:rPr>
              <a:t>1000 words</a:t>
            </a:r>
          </a:p>
        </p:txBody>
      </p:sp>
    </p:spTree>
    <p:extLst>
      <p:ext uri="{BB962C8B-B14F-4D97-AF65-F5344CB8AC3E}">
        <p14:creationId xmlns:p14="http://schemas.microsoft.com/office/powerpoint/2010/main" val="10573335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  <a:br>
              <a:rPr lang="en-US" b="1" dirty="0"/>
            </a:br>
            <a:r>
              <a:rPr lang="en-US" sz="1800" b="1" dirty="0">
                <a:solidFill>
                  <a:schemeClr val="bg1"/>
                </a:solidFill>
              </a:rPr>
              <a:t>Photo credit to 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346" y="1869038"/>
            <a:ext cx="6451850" cy="36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42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688" y="274638"/>
            <a:ext cx="7994112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8" y="2319676"/>
            <a:ext cx="7504114" cy="2666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878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  <a:br>
              <a:rPr lang="en-US" b="1" dirty="0"/>
            </a:br>
            <a:r>
              <a:rPr lang="en-US" sz="1800" b="1" dirty="0">
                <a:solidFill>
                  <a:schemeClr val="bg1"/>
                </a:solidFill>
              </a:rPr>
              <a:t>Photo credit </a:t>
            </a:r>
            <a:r>
              <a:rPr lang="en-US" sz="1800" b="1" dirty="0" err="1">
                <a:solidFill>
                  <a:schemeClr val="bg1"/>
                </a:solidFill>
              </a:rPr>
              <a:t>Ángel</a:t>
            </a:r>
            <a:r>
              <a:rPr lang="en-US" sz="1800" b="1" dirty="0">
                <a:solidFill>
                  <a:schemeClr val="bg1"/>
                </a:solidFill>
              </a:rPr>
              <a:t> Franco/New York Times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0610" r="-10610"/>
          <a:stretch>
            <a:fillRect/>
          </a:stretch>
        </p:blipFill>
        <p:spPr>
          <a:xfrm>
            <a:off x="457200" y="1691692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1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  <a:br>
              <a:rPr lang="en-US" b="1" dirty="0"/>
            </a:br>
            <a:r>
              <a:rPr lang="en-US" sz="1800" b="1" dirty="0">
                <a:solidFill>
                  <a:schemeClr val="bg1"/>
                </a:solidFill>
              </a:rPr>
              <a:t>L: Art Rogers, Puppies (1985) / R: Jeff </a:t>
            </a:r>
            <a:r>
              <a:rPr lang="en-US" sz="1800" b="1" dirty="0" err="1">
                <a:solidFill>
                  <a:schemeClr val="bg1"/>
                </a:solidFill>
              </a:rPr>
              <a:t>Koons</a:t>
            </a:r>
            <a:r>
              <a:rPr lang="en-US" sz="1800" b="1" dirty="0">
                <a:solidFill>
                  <a:schemeClr val="bg1"/>
                </a:solidFill>
              </a:rPr>
              <a:t>, String of Puppies (1988)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49744"/>
            <a:ext cx="8305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625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338" y="274638"/>
            <a:ext cx="7835462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Copyright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r>
              <a:rPr lang="en-CA" sz="4000" dirty="0">
                <a:solidFill>
                  <a:schemeClr val="bg1"/>
                </a:solidFill>
              </a:rPr>
              <a:t>In taking a picture of your partner at the Vancouver Art Gallery, you accidentally include, in the background of the picture, a work of art still under copyright. Is this infringement of copyright</a:t>
            </a:r>
            <a:r>
              <a:rPr lang="en-CA" sz="4000" dirty="0">
                <a:solidFill>
                  <a:srgbClr val="FF0000"/>
                </a:solidFill>
              </a:rPr>
              <a:t>?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Copyright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>
                <a:solidFill>
                  <a:schemeClr val="bg1"/>
                </a:solidFill>
              </a:rPr>
              <a:t>Does Canadian copyright law adequately balance the rights of authors</a:t>
            </a:r>
            <a:r>
              <a:rPr lang="en-US" sz="4000" dirty="0">
                <a:solidFill>
                  <a:srgbClr val="FF0000"/>
                </a:solidFill>
              </a:rPr>
              <a:t>,</a:t>
            </a:r>
            <a:r>
              <a:rPr lang="en-US" sz="4000" dirty="0">
                <a:solidFill>
                  <a:schemeClr val="bg1"/>
                </a:solidFill>
              </a:rPr>
              <a:t> the rights of copyright owners</a:t>
            </a:r>
            <a:r>
              <a:rPr lang="en-US" sz="4000" dirty="0">
                <a:solidFill>
                  <a:srgbClr val="FF0000"/>
                </a:solidFill>
              </a:rPr>
              <a:t>,</a:t>
            </a:r>
            <a:r>
              <a:rPr lang="en-US" sz="4000" dirty="0">
                <a:solidFill>
                  <a:schemeClr val="bg1"/>
                </a:solidFill>
              </a:rPr>
              <a:t> and the rights of users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Discuss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12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6746" y="274638"/>
            <a:ext cx="7930054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Copyright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The fair dealing </a:t>
            </a:r>
            <a:r>
              <a:rPr lang="en-US" sz="4000" dirty="0" err="1">
                <a:solidFill>
                  <a:schemeClr val="bg1"/>
                </a:solidFill>
              </a:rPr>
              <a:t>defence</a:t>
            </a:r>
            <a:r>
              <a:rPr lang="en-US" sz="4000" dirty="0">
                <a:solidFill>
                  <a:schemeClr val="bg1"/>
                </a:solidFill>
              </a:rPr>
              <a:t> should always be available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Do you agree or disagree with this statement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On what basis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99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Copyright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000" dirty="0">
                <a:solidFill>
                  <a:schemeClr val="bg1"/>
                </a:solidFill>
              </a:rPr>
              <a:t>Should copyright owners be able to restrict the Internet access of those who have either infringed </a:t>
            </a:r>
            <a:r>
              <a:rPr lang="en-US" sz="4000">
                <a:solidFill>
                  <a:schemeClr val="bg1"/>
                </a:solidFill>
              </a:rPr>
              <a:t>their copyrights </a:t>
            </a:r>
            <a:r>
              <a:rPr lang="en-US" sz="4000" dirty="0">
                <a:solidFill>
                  <a:schemeClr val="bg1"/>
                </a:solidFill>
              </a:rPr>
              <a:t>online or who they allege have done so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57A6-B069-5747-8C2C-4237D03FF20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091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12071800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37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221" y="308492"/>
            <a:ext cx="7446579" cy="1016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Presentations </a:t>
            </a:r>
            <a:r>
              <a:rPr lang="en-US" sz="5400" b="1" dirty="0">
                <a:solidFill>
                  <a:srgbClr val="FF0000"/>
                </a:solidFill>
              </a:rPr>
              <a:t>(</a:t>
            </a:r>
            <a:r>
              <a:rPr lang="en-US" sz="5400" b="1" dirty="0">
                <a:solidFill>
                  <a:schemeClr val="bg1"/>
                </a:solidFill>
              </a:rPr>
              <a:t>20%</a:t>
            </a:r>
            <a:r>
              <a:rPr lang="en-US" sz="5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2358" y="1692166"/>
            <a:ext cx="7814442" cy="42344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</a:t>
            </a:r>
            <a:r>
              <a:rPr lang="en-US" sz="4000" dirty="0">
                <a:solidFill>
                  <a:srgbClr val="FF0000"/>
                </a:solidFill>
              </a:rPr>
              <a:t>’</a:t>
            </a:r>
            <a:r>
              <a:rPr lang="en-US" sz="4000" dirty="0">
                <a:solidFill>
                  <a:schemeClr val="bg1"/>
                </a:solidFill>
              </a:rPr>
              <a:t>s it going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Don</a:t>
            </a:r>
            <a:r>
              <a:rPr lang="en-US" sz="4000" dirty="0">
                <a:solidFill>
                  <a:srgbClr val="FF0000"/>
                </a:solidFill>
              </a:rPr>
              <a:t>’</a:t>
            </a:r>
            <a:r>
              <a:rPr lang="en-US" sz="4000" dirty="0">
                <a:solidFill>
                  <a:schemeClr val="bg1"/>
                </a:solidFill>
              </a:rPr>
              <a:t>t let it be a last minute panic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If you have posted a presentation</a:t>
            </a:r>
            <a:r>
              <a:rPr lang="en-US" sz="4000" dirty="0">
                <a:solidFill>
                  <a:srgbClr val="FF0000"/>
                </a:solidFill>
              </a:rPr>
              <a:t>,</a:t>
            </a:r>
            <a:r>
              <a:rPr lang="en-US" sz="4000" dirty="0">
                <a:solidFill>
                  <a:schemeClr val="bg1"/>
                </a:solidFill>
              </a:rPr>
              <a:t> please </a:t>
            </a:r>
            <a:r>
              <a:rPr lang="en-US" sz="4000" dirty="0">
                <a:solidFill>
                  <a:srgbClr val="FFFF00"/>
                </a:solidFill>
              </a:rPr>
              <a:t>drop me an email</a:t>
            </a:r>
            <a:r>
              <a:rPr lang="en-US" sz="4000" dirty="0">
                <a:solidFill>
                  <a:schemeClr val="bg1"/>
                </a:solidFill>
              </a:rPr>
              <a:t> saying that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521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33FD7-3749-6942-8ACD-3AAB33E83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5" y="636912"/>
            <a:ext cx="8405870" cy="47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99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687A-34D6-4546-A674-DF17DADF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003"/>
            <a:ext cx="8229600" cy="9527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Independent Creation Doctrine</a:t>
            </a:r>
            <a:r>
              <a:rPr lang="en-US" dirty="0">
                <a:solidFill>
                  <a:srgbClr val="FFFF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Ca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72C99-79E4-6F46-B987-71065E97B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130878"/>
            <a:ext cx="317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32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F516D66-680F-864D-95CD-A7589A03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43" y="475012"/>
            <a:ext cx="6591514" cy="53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57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E593-59AB-B844-BEE5-B486E9B01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34" y="415636"/>
            <a:ext cx="6611731" cy="53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71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0AF3852-E979-A648-A05C-33B45870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12" y="328612"/>
            <a:ext cx="5809176" cy="53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12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D602-C749-2740-BA1C-66054C2E84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344385"/>
            <a:ext cx="8568047" cy="55814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800" dirty="0">
                <a:solidFill>
                  <a:schemeClr val="bg1"/>
                </a:solidFill>
              </a:rPr>
              <a:t>63      </a:t>
            </a:r>
            <a:r>
              <a:rPr lang="en-CA" sz="2800" i="1" dirty="0">
                <a:solidFill>
                  <a:schemeClr val="bg1"/>
                </a:solidFill>
              </a:rPr>
              <a:t>Many of the detailed similarities, in my view</a:t>
            </a:r>
            <a:r>
              <a:rPr lang="en-CA" sz="2800" i="1" dirty="0">
                <a:solidFill>
                  <a:srgbClr val="FFFF00"/>
                </a:solidFill>
              </a:rPr>
              <a:t>, can be traced to the common store of folklore about primitive species with human characteristics upon which Lucas was as free to draw as were Preston and Hurry</a:t>
            </a:r>
            <a:r>
              <a:rPr lang="en-CA" sz="2800" i="1" dirty="0">
                <a:solidFill>
                  <a:schemeClr val="bg1"/>
                </a:solidFill>
              </a:rPr>
              <a:t>. Yet drawing upon a common store of information does not in itself answer to the claim of infringement. It is the expression of ideas, not the ideas themselves, that is the subject of copyright. </a:t>
            </a:r>
            <a:r>
              <a:rPr lang="en-CA" sz="2800" i="1" dirty="0">
                <a:solidFill>
                  <a:srgbClr val="FFFF00"/>
                </a:solidFill>
              </a:rPr>
              <a:t>It is entirely possible that two or more authors, composers, dramatists or other artists may draw upon a common store of information for ideas and each may have copyright in his or her expression of those ideas</a:t>
            </a:r>
            <a:r>
              <a:rPr lang="en-CA" sz="2800" i="1" dirty="0">
                <a:solidFill>
                  <a:schemeClr val="bg1"/>
                </a:solidFill>
              </a:rPr>
              <a:t>. But if while drawing upon the common information base, one should copy the expression in literary or dramatic form of another author copyright may be infringed.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901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1696731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14507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B5F5-1404-4247-98CD-2608D51A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875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Intellectual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Property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A71442-E7CF-E745-B867-8BF9CAF4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78" y="1121875"/>
            <a:ext cx="2537443" cy="47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320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78D82E-9569-FA43-BC91-B968C3DE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523765"/>
            <a:ext cx="5918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50186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11056</TotalTime>
  <Words>2275</Words>
  <Application>Microsoft Macintosh PowerPoint</Application>
  <PresentationFormat>On-screen Show (4:3)</PresentationFormat>
  <Paragraphs>277</Paragraphs>
  <Slides>142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8" baseType="lpstr">
      <vt:lpstr>American Typewriter</vt:lpstr>
      <vt:lpstr>Apple Chancery</vt:lpstr>
      <vt:lpstr>Arial</vt:lpstr>
      <vt:lpstr>Calibri</vt:lpstr>
      <vt:lpstr>Klavika</vt:lpstr>
      <vt:lpstr>CDM_PPT_Template </vt:lpstr>
      <vt:lpstr>  </vt:lpstr>
      <vt:lpstr>Permission to Record?</vt:lpstr>
      <vt:lpstr>The draft slides</vt:lpstr>
      <vt:lpstr>PowerPoint Presentation</vt:lpstr>
      <vt:lpstr>Will review for alignment during mid-term break: Any Questions/Comments?…</vt:lpstr>
      <vt:lpstr>Methodology Prioritized</vt:lpstr>
      <vt:lpstr>Presentations (from Syllabus)</vt:lpstr>
      <vt:lpstr>Presentations</vt:lpstr>
      <vt:lpstr>Presentations (20%)</vt:lpstr>
      <vt:lpstr>Office “Hours”: Ideally Fridays before or  after class but am flexible…</vt:lpstr>
      <vt:lpstr>PowerPoint Presentation</vt:lpstr>
      <vt:lpstr>Course Website </vt:lpstr>
      <vt:lpstr> For full privileges on the website  </vt:lpstr>
      <vt:lpstr>PowerPoint Presentation</vt:lpstr>
      <vt:lpstr>PowerPoint Presentation</vt:lpstr>
      <vt:lpstr>Users’ rights</vt:lpstr>
      <vt:lpstr>N.B.: S. 31.1 Copyright Act (added to the Copyright Act, 2012) – complimentary to &amp; broader than S. 2.4(1)(b) </vt:lpstr>
      <vt:lpstr>N.B.: S. 32 (1) &amp; S. 32 (2) Copyright Act</vt:lpstr>
      <vt:lpstr>PowerPoint Presentation</vt:lpstr>
      <vt:lpstr>Not included in s. 31(1) &amp; s. 31(2) protections</vt:lpstr>
      <vt:lpstr>Included in s. 31(1) &amp; s. 31(2) protections</vt:lpstr>
      <vt:lpstr>“Borrowing” U.S. TV signals &amp; Simultaneous Substitution of Canadian Commercials</vt:lpstr>
      <vt:lpstr>U.S.A. has stronger protections  if you are an internet “platform”?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Emojis and the Law (previously)</vt:lpstr>
      <vt:lpstr>PowerPoint Presentation</vt:lpstr>
      <vt:lpstr>PowerPoint Presentation</vt:lpstr>
      <vt:lpstr>PowerPoint Presentation</vt:lpstr>
      <vt:lpstr>PowerPoint Presentation</vt:lpstr>
      <vt:lpstr>Exam question? (not really)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</vt:lpstr>
      <vt:lpstr>PowerPoint Presentation</vt:lpstr>
      <vt:lpstr>PowerPoint Presentation</vt:lpstr>
      <vt:lpstr>Copyright Review</vt:lpstr>
      <vt:lpstr>Copyright Review Roy Lichtenstein, Whaam! (1963)</vt:lpstr>
      <vt:lpstr>Copyright Review Photo credit to AP</vt:lpstr>
      <vt:lpstr>Copyright Review</vt:lpstr>
      <vt:lpstr>Copyright Review Photo credit Ángel Franco/New York Times</vt:lpstr>
      <vt:lpstr>Copyright Review L: Art Rogers, Puppies (1985) / R: Jeff Koons, String of Puppies (1988)</vt:lpstr>
      <vt:lpstr>Copyright Review</vt:lpstr>
      <vt:lpstr>Copyright Review</vt:lpstr>
      <vt:lpstr>Copyright Review</vt:lpstr>
      <vt:lpstr>Copyright Review</vt:lpstr>
      <vt:lpstr>Pause</vt:lpstr>
      <vt:lpstr>PowerPoint Presentation</vt:lpstr>
      <vt:lpstr>PowerPoint Presentation</vt:lpstr>
      <vt:lpstr>Independent Creation Doctrine - Canada</vt:lpstr>
      <vt:lpstr>PowerPoint Presentation</vt:lpstr>
      <vt:lpstr>PowerPoint Presentation</vt:lpstr>
      <vt:lpstr>PowerPoint Presentation</vt:lpstr>
      <vt:lpstr>PowerPoint Presentation</vt:lpstr>
      <vt:lpstr>Pause</vt:lpstr>
      <vt:lpstr>PowerPoint Presentation</vt:lpstr>
      <vt:lpstr>Intellectual “Property”</vt:lpstr>
      <vt:lpstr>PowerPoint Presentation</vt:lpstr>
      <vt:lpstr>PowerPoint Presentation</vt:lpstr>
      <vt:lpstr>Disney &amp; Copyright term</vt:lpstr>
      <vt:lpstr>PowerPoint Presentation</vt:lpstr>
      <vt:lpstr>PowerPoint Presentation</vt:lpstr>
      <vt:lpstr>Threshold of Joint Authorship in Copyright </vt:lpstr>
      <vt:lpstr>PowerPoint Presentation</vt:lpstr>
      <vt:lpstr>PowerPoint Presentation</vt:lpstr>
      <vt:lpstr>PowerPoint Presentation</vt:lpstr>
      <vt:lpstr>Pause</vt:lpstr>
      <vt:lpstr>PowerPoint Presentation</vt:lpstr>
      <vt:lpstr>“Passing Off”</vt:lpstr>
      <vt:lpstr>From Copyright to Passing Off/Trademarks</vt:lpstr>
      <vt:lpstr>Paul André Crépeau (1926-2011)</vt:lpstr>
      <vt:lpstr>Passing off in contrast  to Trademarks: Think…</vt:lpstr>
      <vt:lpstr>Passing off in contrast  to Trademarks: Think…</vt:lpstr>
      <vt:lpstr>Conceptual Frameworks</vt:lpstr>
      <vt:lpstr>Passing off</vt:lpstr>
      <vt:lpstr>Category 1</vt:lpstr>
      <vt:lpstr>Category 2</vt:lpstr>
      <vt:lpstr>Passing off</vt:lpstr>
      <vt:lpstr>Passing off: Goodwill</vt:lpstr>
      <vt:lpstr>PowerPoint Presentation</vt:lpstr>
      <vt:lpstr>PowerPoint Presentation</vt:lpstr>
      <vt:lpstr>PowerPoint Presentation</vt:lpstr>
      <vt:lpstr>PowerPoint Presentation</vt:lpstr>
      <vt:lpstr>Overall principle</vt:lpstr>
      <vt:lpstr>PowerPoint Presentation</vt:lpstr>
      <vt:lpstr>PowerPoint Presentation</vt:lpstr>
      <vt:lpstr>PowerPoint Presentation</vt:lpstr>
      <vt:lpstr>Passing off: Genericization</vt:lpstr>
      <vt:lpstr>PowerPoint Presentation</vt:lpstr>
      <vt:lpstr>PowerPoint Presentation</vt:lpstr>
      <vt:lpstr>Follow-up</vt:lpstr>
      <vt:lpstr>The “Test Person”</vt:lpstr>
      <vt:lpstr>Coming Soon</vt:lpstr>
      <vt:lpstr>Pause</vt:lpstr>
      <vt:lpstr>PowerPoint Presentation</vt:lpstr>
      <vt:lpstr> A MATTER OF PERSPECTIVE</vt:lpstr>
      <vt:lpstr>Conclusion</vt:lpstr>
      <vt:lpstr>PowerPoint Presentation</vt:lpstr>
      <vt:lpstr>  Always include a cat picture</vt:lpstr>
      <vt:lpstr>PowerPoint Presentation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Jon Festinger</cp:lastModifiedBy>
  <cp:revision>1054</cp:revision>
  <cp:lastPrinted>2013-12-30T23:16:45Z</cp:lastPrinted>
  <dcterms:created xsi:type="dcterms:W3CDTF">2013-02-08T08:35:59Z</dcterms:created>
  <dcterms:modified xsi:type="dcterms:W3CDTF">2021-02-17T07:11:06Z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10421576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