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2"/>
  </p:notesMasterIdLst>
  <p:sldIdLst>
    <p:sldId id="256" r:id="rId2"/>
    <p:sldId id="3552" r:id="rId3"/>
    <p:sldId id="4281" r:id="rId4"/>
    <p:sldId id="4240" r:id="rId5"/>
    <p:sldId id="4241" r:id="rId6"/>
    <p:sldId id="4092" r:id="rId7"/>
    <p:sldId id="4242" r:id="rId8"/>
    <p:sldId id="4243" r:id="rId9"/>
    <p:sldId id="4244" r:id="rId10"/>
    <p:sldId id="3626" r:id="rId11"/>
    <p:sldId id="4072" r:id="rId12"/>
    <p:sldId id="4247" r:id="rId13"/>
    <p:sldId id="4193" r:id="rId14"/>
    <p:sldId id="4249" r:id="rId15"/>
    <p:sldId id="4250" r:id="rId16"/>
    <p:sldId id="4251" r:id="rId17"/>
    <p:sldId id="4248" r:id="rId18"/>
    <p:sldId id="3667" r:id="rId19"/>
    <p:sldId id="4082" r:id="rId20"/>
    <p:sldId id="4064" r:id="rId21"/>
    <p:sldId id="4065" r:id="rId22"/>
    <p:sldId id="4066" r:id="rId23"/>
    <p:sldId id="4086" r:id="rId24"/>
    <p:sldId id="4087" r:id="rId25"/>
    <p:sldId id="4083" r:id="rId26"/>
    <p:sldId id="4084" r:id="rId27"/>
    <p:sldId id="4073" r:id="rId28"/>
    <p:sldId id="4074" r:id="rId29"/>
    <p:sldId id="4075" r:id="rId30"/>
    <p:sldId id="4068" r:id="rId31"/>
    <p:sldId id="4076" r:id="rId32"/>
    <p:sldId id="4078" r:id="rId33"/>
    <p:sldId id="4085" r:id="rId34"/>
    <p:sldId id="4063" r:id="rId35"/>
    <p:sldId id="3544" r:id="rId36"/>
    <p:sldId id="1172" r:id="rId37"/>
    <p:sldId id="4252" r:id="rId38"/>
    <p:sldId id="3685" r:id="rId39"/>
    <p:sldId id="3687" r:id="rId40"/>
    <p:sldId id="318" r:id="rId41"/>
    <p:sldId id="3630" r:id="rId42"/>
    <p:sldId id="2984" r:id="rId43"/>
    <p:sldId id="3993" r:id="rId44"/>
    <p:sldId id="3957" r:id="rId45"/>
    <p:sldId id="3970" r:id="rId46"/>
    <p:sldId id="3976" r:id="rId47"/>
    <p:sldId id="3990" r:id="rId48"/>
    <p:sldId id="3971" r:id="rId49"/>
    <p:sldId id="3977" r:id="rId50"/>
    <p:sldId id="4273" r:id="rId51"/>
    <p:sldId id="4274" r:id="rId52"/>
    <p:sldId id="3972" r:id="rId53"/>
    <p:sldId id="3981" r:id="rId54"/>
    <p:sldId id="3982" r:id="rId55"/>
    <p:sldId id="3973" r:id="rId56"/>
    <p:sldId id="325" r:id="rId57"/>
    <p:sldId id="3991" r:id="rId58"/>
    <p:sldId id="3992" r:id="rId59"/>
    <p:sldId id="3995" r:id="rId60"/>
    <p:sldId id="3994" r:id="rId61"/>
    <p:sldId id="4276" r:id="rId62"/>
    <p:sldId id="4277" r:id="rId63"/>
    <p:sldId id="4275" r:id="rId64"/>
    <p:sldId id="3996" r:id="rId65"/>
    <p:sldId id="336" r:id="rId66"/>
    <p:sldId id="334" r:id="rId67"/>
    <p:sldId id="3997" r:id="rId68"/>
    <p:sldId id="3998" r:id="rId69"/>
    <p:sldId id="3999" r:id="rId70"/>
    <p:sldId id="4000" r:id="rId71"/>
    <p:sldId id="4005" r:id="rId72"/>
    <p:sldId id="4006" r:id="rId73"/>
    <p:sldId id="4007" r:id="rId74"/>
    <p:sldId id="4008" r:id="rId75"/>
    <p:sldId id="335" r:id="rId76"/>
    <p:sldId id="4011" r:id="rId77"/>
    <p:sldId id="4012" r:id="rId78"/>
    <p:sldId id="337" r:id="rId79"/>
    <p:sldId id="4117" r:id="rId80"/>
    <p:sldId id="4118" r:id="rId81"/>
    <p:sldId id="4278" r:id="rId82"/>
    <p:sldId id="4282" r:id="rId83"/>
    <p:sldId id="4283" r:id="rId84"/>
    <p:sldId id="4255" r:id="rId85"/>
    <p:sldId id="4124" r:id="rId86"/>
    <p:sldId id="4125" r:id="rId87"/>
    <p:sldId id="4126" r:id="rId88"/>
    <p:sldId id="4192" r:id="rId89"/>
    <p:sldId id="4127" r:id="rId90"/>
    <p:sldId id="4128" r:id="rId91"/>
    <p:sldId id="4129" r:id="rId92"/>
    <p:sldId id="4071" r:id="rId93"/>
    <p:sldId id="4130" r:id="rId94"/>
    <p:sldId id="4131" r:id="rId95"/>
    <p:sldId id="4133" r:id="rId96"/>
    <p:sldId id="4136" r:id="rId97"/>
    <p:sldId id="4137" r:id="rId98"/>
    <p:sldId id="4256" r:id="rId99"/>
    <p:sldId id="4266" r:id="rId100"/>
    <p:sldId id="4145" r:id="rId101"/>
    <p:sldId id="4146" r:id="rId102"/>
    <p:sldId id="4198" r:id="rId103"/>
    <p:sldId id="4151" r:id="rId104"/>
    <p:sldId id="4153" r:id="rId105"/>
    <p:sldId id="4157" r:id="rId106"/>
    <p:sldId id="4155" r:id="rId107"/>
    <p:sldId id="4156" r:id="rId108"/>
    <p:sldId id="4202" r:id="rId109"/>
    <p:sldId id="4205" r:id="rId110"/>
    <p:sldId id="4144" r:id="rId111"/>
    <p:sldId id="4093" r:id="rId112"/>
    <p:sldId id="4298" r:id="rId113"/>
    <p:sldId id="4299" r:id="rId114"/>
    <p:sldId id="4300" r:id="rId115"/>
    <p:sldId id="4288" r:id="rId116"/>
    <p:sldId id="4289" r:id="rId117"/>
    <p:sldId id="4290" r:id="rId118"/>
    <p:sldId id="4291" r:id="rId119"/>
    <p:sldId id="4292" r:id="rId120"/>
    <p:sldId id="4293" r:id="rId121"/>
    <p:sldId id="4287" r:id="rId122"/>
    <p:sldId id="4294" r:id="rId123"/>
    <p:sldId id="4295" r:id="rId124"/>
    <p:sldId id="4296" r:id="rId125"/>
    <p:sldId id="4297" r:id="rId126"/>
    <p:sldId id="4284" r:id="rId127"/>
    <p:sldId id="4268" r:id="rId128"/>
    <p:sldId id="4269" r:id="rId129"/>
    <p:sldId id="4270" r:id="rId130"/>
    <p:sldId id="4271" r:id="rId1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99"/>
    <p:restoredTop sz="94422"/>
  </p:normalViewPr>
  <p:slideViewPr>
    <p:cSldViewPr snapToGrid="0" snapToObjects="1">
      <p:cViewPr varScale="1">
        <p:scale>
          <a:sx n="121" d="100"/>
          <a:sy n="121" d="100"/>
        </p:scale>
        <p:origin x="10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02BD-CF37-7941-B69F-ED83CD9CEFE7}" type="datetimeFigureOut">
              <a:rPr lang="en-US" smtClean="0"/>
              <a:t>1/29/21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3FEEC-81F5-9048-8408-13A7B5AB11F1}" type="slidenum">
              <a:rPr lang="en-US" smtClean="0"/>
              <a:t>‹#›</a:t>
            </a:fld>
            <a:endParaRPr lang="en-US"/>
          </a:p>
        </p:txBody>
      </p:sp>
    </p:spTree>
    <p:extLst>
      <p:ext uri="{BB962C8B-B14F-4D97-AF65-F5344CB8AC3E}">
        <p14:creationId xmlns:p14="http://schemas.microsoft.com/office/powerpoint/2010/main" val="20091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E3FEEC-81F5-9048-8408-13A7B5AB11F1}" type="slidenum">
              <a:rPr lang="en-US" smtClean="0"/>
              <a:t>9</a:t>
            </a:fld>
            <a:endParaRPr lang="en-US"/>
          </a:p>
        </p:txBody>
      </p:sp>
    </p:spTree>
    <p:extLst>
      <p:ext uri="{BB962C8B-B14F-4D97-AF65-F5344CB8AC3E}">
        <p14:creationId xmlns:p14="http://schemas.microsoft.com/office/powerpoint/2010/main" val="2144792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56</a:t>
            </a:fld>
            <a:endParaRPr lang="en-US"/>
          </a:p>
        </p:txBody>
      </p:sp>
    </p:spTree>
    <p:extLst>
      <p:ext uri="{BB962C8B-B14F-4D97-AF65-F5344CB8AC3E}">
        <p14:creationId xmlns:p14="http://schemas.microsoft.com/office/powerpoint/2010/main" val="808152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57</a:t>
            </a:fld>
            <a:endParaRPr lang="en-US"/>
          </a:p>
        </p:txBody>
      </p:sp>
    </p:spTree>
    <p:extLst>
      <p:ext uri="{BB962C8B-B14F-4D97-AF65-F5344CB8AC3E}">
        <p14:creationId xmlns:p14="http://schemas.microsoft.com/office/powerpoint/2010/main" val="162376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58</a:t>
            </a:fld>
            <a:endParaRPr lang="en-US"/>
          </a:p>
        </p:txBody>
      </p:sp>
    </p:spTree>
    <p:extLst>
      <p:ext uri="{BB962C8B-B14F-4D97-AF65-F5344CB8AC3E}">
        <p14:creationId xmlns:p14="http://schemas.microsoft.com/office/powerpoint/2010/main" val="156047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64</a:t>
            </a:fld>
            <a:endParaRPr lang="en-US"/>
          </a:p>
        </p:txBody>
      </p:sp>
    </p:spTree>
    <p:extLst>
      <p:ext uri="{BB962C8B-B14F-4D97-AF65-F5344CB8AC3E}">
        <p14:creationId xmlns:p14="http://schemas.microsoft.com/office/powerpoint/2010/main" val="645228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65</a:t>
            </a:fld>
            <a:endParaRPr lang="en-US"/>
          </a:p>
        </p:txBody>
      </p:sp>
    </p:spTree>
    <p:extLst>
      <p:ext uri="{BB962C8B-B14F-4D97-AF65-F5344CB8AC3E}">
        <p14:creationId xmlns:p14="http://schemas.microsoft.com/office/powerpoint/2010/main" val="399476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66</a:t>
            </a:fld>
            <a:endParaRPr lang="en-US"/>
          </a:p>
        </p:txBody>
      </p:sp>
    </p:spTree>
    <p:extLst>
      <p:ext uri="{BB962C8B-B14F-4D97-AF65-F5344CB8AC3E}">
        <p14:creationId xmlns:p14="http://schemas.microsoft.com/office/powerpoint/2010/main" val="2381676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67</a:t>
            </a:fld>
            <a:endParaRPr lang="en-US"/>
          </a:p>
        </p:txBody>
      </p:sp>
    </p:spTree>
    <p:extLst>
      <p:ext uri="{BB962C8B-B14F-4D97-AF65-F5344CB8AC3E}">
        <p14:creationId xmlns:p14="http://schemas.microsoft.com/office/powerpoint/2010/main" val="333094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75</a:t>
            </a:fld>
            <a:endParaRPr lang="en-US"/>
          </a:p>
        </p:txBody>
      </p:sp>
    </p:spTree>
    <p:extLst>
      <p:ext uri="{BB962C8B-B14F-4D97-AF65-F5344CB8AC3E}">
        <p14:creationId xmlns:p14="http://schemas.microsoft.com/office/powerpoint/2010/main" val="1645325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76</a:t>
            </a:fld>
            <a:endParaRPr lang="en-US"/>
          </a:p>
        </p:txBody>
      </p:sp>
    </p:spTree>
    <p:extLst>
      <p:ext uri="{BB962C8B-B14F-4D97-AF65-F5344CB8AC3E}">
        <p14:creationId xmlns:p14="http://schemas.microsoft.com/office/powerpoint/2010/main" val="1765420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77</a:t>
            </a:fld>
            <a:endParaRPr lang="en-US"/>
          </a:p>
        </p:txBody>
      </p:sp>
    </p:spTree>
    <p:extLst>
      <p:ext uri="{BB962C8B-B14F-4D97-AF65-F5344CB8AC3E}">
        <p14:creationId xmlns:p14="http://schemas.microsoft.com/office/powerpoint/2010/main" val="315493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40</a:t>
            </a:fld>
            <a:endParaRPr lang="en-US"/>
          </a:p>
        </p:txBody>
      </p:sp>
    </p:spTree>
    <p:extLst>
      <p:ext uri="{BB962C8B-B14F-4D97-AF65-F5344CB8AC3E}">
        <p14:creationId xmlns:p14="http://schemas.microsoft.com/office/powerpoint/2010/main" val="1061164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78</a:t>
            </a:fld>
            <a:endParaRPr lang="en-US"/>
          </a:p>
        </p:txBody>
      </p:sp>
    </p:spTree>
    <p:extLst>
      <p:ext uri="{BB962C8B-B14F-4D97-AF65-F5344CB8AC3E}">
        <p14:creationId xmlns:p14="http://schemas.microsoft.com/office/powerpoint/2010/main" val="1703246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80</a:t>
            </a:fld>
            <a:endParaRPr lang="en-US"/>
          </a:p>
        </p:txBody>
      </p:sp>
    </p:spTree>
    <p:extLst>
      <p:ext uri="{BB962C8B-B14F-4D97-AF65-F5344CB8AC3E}">
        <p14:creationId xmlns:p14="http://schemas.microsoft.com/office/powerpoint/2010/main" val="4181252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86</a:t>
            </a:fld>
            <a:endParaRPr lang="en-US"/>
          </a:p>
        </p:txBody>
      </p:sp>
    </p:spTree>
    <p:extLst>
      <p:ext uri="{BB962C8B-B14F-4D97-AF65-F5344CB8AC3E}">
        <p14:creationId xmlns:p14="http://schemas.microsoft.com/office/powerpoint/2010/main" val="4112339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87</a:t>
            </a:fld>
            <a:endParaRPr lang="en-US"/>
          </a:p>
        </p:txBody>
      </p:sp>
    </p:spTree>
    <p:extLst>
      <p:ext uri="{BB962C8B-B14F-4D97-AF65-F5344CB8AC3E}">
        <p14:creationId xmlns:p14="http://schemas.microsoft.com/office/powerpoint/2010/main" val="3969488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89</a:t>
            </a:fld>
            <a:endParaRPr lang="en-US"/>
          </a:p>
        </p:txBody>
      </p:sp>
    </p:spTree>
    <p:extLst>
      <p:ext uri="{BB962C8B-B14F-4D97-AF65-F5344CB8AC3E}">
        <p14:creationId xmlns:p14="http://schemas.microsoft.com/office/powerpoint/2010/main" val="1296902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90</a:t>
            </a:fld>
            <a:endParaRPr lang="en-US"/>
          </a:p>
        </p:txBody>
      </p:sp>
    </p:spTree>
    <p:extLst>
      <p:ext uri="{BB962C8B-B14F-4D97-AF65-F5344CB8AC3E}">
        <p14:creationId xmlns:p14="http://schemas.microsoft.com/office/powerpoint/2010/main" val="4106954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95</a:t>
            </a:fld>
            <a:endParaRPr lang="en-US"/>
          </a:p>
        </p:txBody>
      </p:sp>
    </p:spTree>
    <p:extLst>
      <p:ext uri="{BB962C8B-B14F-4D97-AF65-F5344CB8AC3E}">
        <p14:creationId xmlns:p14="http://schemas.microsoft.com/office/powerpoint/2010/main" val="3847400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100</a:t>
            </a:fld>
            <a:endParaRPr lang="en-US"/>
          </a:p>
        </p:txBody>
      </p:sp>
    </p:spTree>
    <p:extLst>
      <p:ext uri="{BB962C8B-B14F-4D97-AF65-F5344CB8AC3E}">
        <p14:creationId xmlns:p14="http://schemas.microsoft.com/office/powerpoint/2010/main" val="4093088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101</a:t>
            </a:fld>
            <a:endParaRPr lang="en-US"/>
          </a:p>
        </p:txBody>
      </p:sp>
    </p:spTree>
    <p:extLst>
      <p:ext uri="{BB962C8B-B14F-4D97-AF65-F5344CB8AC3E}">
        <p14:creationId xmlns:p14="http://schemas.microsoft.com/office/powerpoint/2010/main" val="129894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102</a:t>
            </a:fld>
            <a:endParaRPr lang="en-US"/>
          </a:p>
        </p:txBody>
      </p:sp>
    </p:spTree>
    <p:extLst>
      <p:ext uri="{BB962C8B-B14F-4D97-AF65-F5344CB8AC3E}">
        <p14:creationId xmlns:p14="http://schemas.microsoft.com/office/powerpoint/2010/main" val="61931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41</a:t>
            </a:fld>
            <a:endParaRPr lang="en-US"/>
          </a:p>
        </p:txBody>
      </p:sp>
    </p:spTree>
    <p:extLst>
      <p:ext uri="{BB962C8B-B14F-4D97-AF65-F5344CB8AC3E}">
        <p14:creationId xmlns:p14="http://schemas.microsoft.com/office/powerpoint/2010/main" val="49235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105</a:t>
            </a:fld>
            <a:endParaRPr lang="en-US"/>
          </a:p>
        </p:txBody>
      </p:sp>
    </p:spTree>
    <p:extLst>
      <p:ext uri="{BB962C8B-B14F-4D97-AF65-F5344CB8AC3E}">
        <p14:creationId xmlns:p14="http://schemas.microsoft.com/office/powerpoint/2010/main" val="1720992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108</a:t>
            </a:fld>
            <a:endParaRPr lang="en-US"/>
          </a:p>
        </p:txBody>
      </p:sp>
    </p:spTree>
    <p:extLst>
      <p:ext uri="{BB962C8B-B14F-4D97-AF65-F5344CB8AC3E}">
        <p14:creationId xmlns:p14="http://schemas.microsoft.com/office/powerpoint/2010/main" val="1466141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110</a:t>
            </a:fld>
            <a:endParaRPr lang="en-US"/>
          </a:p>
        </p:txBody>
      </p:sp>
    </p:spTree>
    <p:extLst>
      <p:ext uri="{BB962C8B-B14F-4D97-AF65-F5344CB8AC3E}">
        <p14:creationId xmlns:p14="http://schemas.microsoft.com/office/powerpoint/2010/main" val="351737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5DA9B-A4FC-2A41-AE4D-737D8F57035E}" type="slidenum">
              <a:rPr lang="en-US" smtClean="0"/>
              <a:t>127</a:t>
            </a:fld>
            <a:endParaRPr lang="en-US"/>
          </a:p>
        </p:txBody>
      </p:sp>
    </p:spTree>
    <p:extLst>
      <p:ext uri="{BB962C8B-B14F-4D97-AF65-F5344CB8AC3E}">
        <p14:creationId xmlns:p14="http://schemas.microsoft.com/office/powerpoint/2010/main" val="324078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45</a:t>
            </a:fld>
            <a:endParaRPr lang="en-US"/>
          </a:p>
        </p:txBody>
      </p:sp>
    </p:spTree>
    <p:extLst>
      <p:ext uri="{BB962C8B-B14F-4D97-AF65-F5344CB8AC3E}">
        <p14:creationId xmlns:p14="http://schemas.microsoft.com/office/powerpoint/2010/main" val="1176836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48</a:t>
            </a:fld>
            <a:endParaRPr lang="en-US"/>
          </a:p>
        </p:txBody>
      </p:sp>
    </p:spTree>
    <p:extLst>
      <p:ext uri="{BB962C8B-B14F-4D97-AF65-F5344CB8AC3E}">
        <p14:creationId xmlns:p14="http://schemas.microsoft.com/office/powerpoint/2010/main" val="291345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49</a:t>
            </a:fld>
            <a:endParaRPr lang="en-US"/>
          </a:p>
        </p:txBody>
      </p:sp>
    </p:spTree>
    <p:extLst>
      <p:ext uri="{BB962C8B-B14F-4D97-AF65-F5344CB8AC3E}">
        <p14:creationId xmlns:p14="http://schemas.microsoft.com/office/powerpoint/2010/main" val="357109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50</a:t>
            </a:fld>
            <a:endParaRPr lang="en-US"/>
          </a:p>
        </p:txBody>
      </p:sp>
    </p:spTree>
    <p:extLst>
      <p:ext uri="{BB962C8B-B14F-4D97-AF65-F5344CB8AC3E}">
        <p14:creationId xmlns:p14="http://schemas.microsoft.com/office/powerpoint/2010/main" val="413762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52</a:t>
            </a:fld>
            <a:endParaRPr lang="en-US"/>
          </a:p>
        </p:txBody>
      </p:sp>
    </p:spTree>
    <p:extLst>
      <p:ext uri="{BB962C8B-B14F-4D97-AF65-F5344CB8AC3E}">
        <p14:creationId xmlns:p14="http://schemas.microsoft.com/office/powerpoint/2010/main" val="391651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55</a:t>
            </a:fld>
            <a:endParaRPr lang="en-US"/>
          </a:p>
        </p:txBody>
      </p:sp>
    </p:spTree>
    <p:extLst>
      <p:ext uri="{BB962C8B-B14F-4D97-AF65-F5344CB8AC3E}">
        <p14:creationId xmlns:p14="http://schemas.microsoft.com/office/powerpoint/2010/main" val="263055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EBDB439-BBB3-1246-BF88-94A2B3D732B9}" type="datetime1">
              <a:rPr lang="en-CA" smtClean="0"/>
              <a:t>2021-01-29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7A6-B069-5747-8C2C-4237D03FF20B}" type="slidenum">
              <a:rPr lang="en-US" smtClean="0"/>
              <a:t>‹#›</a:t>
            </a:fld>
            <a:endParaRPr lang="en-US"/>
          </a:p>
        </p:txBody>
      </p:sp>
    </p:spTree>
    <p:extLst>
      <p:ext uri="{BB962C8B-B14F-4D97-AF65-F5344CB8AC3E}">
        <p14:creationId xmlns:p14="http://schemas.microsoft.com/office/powerpoint/2010/main" val="307025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431220" y="6347963"/>
            <a:ext cx="3321425" cy="268516"/>
          </a:xfrm>
          <a:prstGeom prst="rect">
            <a:avLst/>
          </a:prstGeom>
        </p:spPr>
      </p:pic>
      <p:pic>
        <p:nvPicPr>
          <p:cNvPr id="7" name="Picture 6"/>
          <p:cNvPicPr>
            <a:picLocks noChangeAspect="1"/>
          </p:cNvPicPr>
          <p:nvPr/>
        </p:nvPicPr>
        <p:blipFill>
          <a:blip r:embed="rId9"/>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law.allard.ubc"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jon_festinger@thecdm.ca" TargetMode="External"/></Relationships>
</file>

<file path=ppt/slides/_rels/slide10.xml.rels><?xml version="1.0" encoding="UTF-8" standalone="yes" ?><Relationships xmlns="http://schemas.openxmlformats.org/package/2006/relationships"><Relationship Id="rId3" Target="https://iplaw.allard.ubc.ca/" TargetMode="External" Type="http://schemas.openxmlformats.org/officeDocument/2006/relationships/hyperlink"/><Relationship Id="rId2" Target="../media/image10.jpeg" Type="http://schemas.openxmlformats.org/officeDocument/2006/relationships/image"/><Relationship Id="rId1" Target="../slideLayouts/slideLayout2.xml" Type="http://schemas.openxmlformats.org/officeDocument/2006/relationships/slideLayout"/></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arget="../media/image52.jpeg" Type="http://schemas.openxmlformats.org/officeDocument/2006/relationships/image"/><Relationship Id="rId1" Target="../slideLayouts/slideLayout5.xml" Type="http://schemas.openxmlformats.org/officeDocument/2006/relationships/slideLayout"/></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arget="../media/image53.jpeg" Type="http://schemas.openxmlformats.org/officeDocument/2006/relationships/image"/><Relationship Id="rId1" Target="../slideLayouts/slideLayout5.xml" Type="http://schemas.openxmlformats.org/officeDocument/2006/relationships/slideLayout"/></Relationships>
</file>

<file path=ppt/slides/_rels/slide107.xml.rels><?xml version="1.0" encoding="UTF-8" standalone="yes" ?><Relationships xmlns="http://schemas.openxmlformats.org/package/2006/relationships"><Relationship Id="rId3" Target="../media/image55.jpeg" Type="http://schemas.openxmlformats.org/officeDocument/2006/relationships/image"/><Relationship Id="rId2" Target="../media/image54.jpeg" Type="http://schemas.openxmlformats.org/officeDocument/2006/relationships/image"/><Relationship Id="rId1" Target="../slideLayouts/slideLayout3.xml" Type="http://schemas.openxmlformats.org/officeDocument/2006/relationships/slideLayout"/><Relationship Id="rId4" Target="../media/image56.png" Type="http://schemas.openxmlformats.org/officeDocument/2006/relationships/image"/></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hyperlink" Target="http://cms.ubc.ca/" TargetMode="External"/><Relationship Id="rId1" Type="http://schemas.openxmlformats.org/officeDocument/2006/relationships/slideLayout" Target="../slideLayouts/slideLayout2.xml"/><Relationship Id="rId4" Type="http://schemas.openxmlformats.org/officeDocument/2006/relationships/hyperlink" Target="mailto:jon_festinger@thecdm.ca"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arget="../media/image57.jpeg" Type="http://schemas.openxmlformats.org/officeDocument/2006/relationships/image"/><Relationship Id="rId1" Target="../slideLayouts/slideLayout4.xml" Type="http://schemas.openxmlformats.org/officeDocument/2006/relationships/slideLayout"/></Relationships>
</file>

<file path=ppt/slides/_rels/slide113.xml.rels><?xml version="1.0" encoding="UTF-8" standalone="yes" ?><Relationships xmlns="http://schemas.openxmlformats.org/package/2006/relationships"><Relationship Id="rId2" Target="../media/image58.jpeg" Type="http://schemas.openxmlformats.org/officeDocument/2006/relationships/image"/><Relationship Id="rId1" Target="../slideLayouts/slideLayout5.xml" Type="http://schemas.openxmlformats.org/officeDocument/2006/relationships/slideLayout"/></Relationships>
</file>

<file path=ppt/slides/_rels/slide114.xml.rels><?xml version="1.0" encoding="UTF-8" standalone="yes" ?><Relationships xmlns="http://schemas.openxmlformats.org/package/2006/relationships"><Relationship Id="rId2" Target="../media/image59.jpeg" Type="http://schemas.openxmlformats.org/officeDocument/2006/relationships/image"/><Relationship Id="rId1" Target="../slideLayouts/slideLayout5.xml" Type="http://schemas.openxmlformats.org/officeDocument/2006/relationships/slideLayout"/></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www.oyez.org/cases/1982/81-1687" TargetMode="Externa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oyez.org/cases/2004/04-480"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arget="../media/image62.jpeg" Type="http://schemas.openxmlformats.org/officeDocument/2006/relationships/image"/><Relationship Id="rId1" Target="../slideLayouts/slideLayout2.xml" Type="http://schemas.openxmlformats.org/officeDocument/2006/relationships/slideLayout"/></Relationships>
</file>

<file path=ppt/slides/_rels/slide1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oyez.org/cases/2013/13-461"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arget="../media/image64.jpeg" Type="http://schemas.openxmlformats.org/officeDocument/2006/relationships/image"/><Relationship Id="rId1" Target="../slideLayouts/slideLayout4.xml" Type="http://schemas.openxmlformats.org/officeDocument/2006/relationships/slideLayout"/></Relationships>
</file>

<file path=ppt/slides/_rels/slide121.xml.rels><?xml version="1.0" encoding="UTF-8" standalone="yes" ?><Relationships xmlns="http://schemas.openxmlformats.org/package/2006/relationships"><Relationship Id="rId2" Target="../media/image65.jpeg" Type="http://schemas.openxmlformats.org/officeDocument/2006/relationships/image"/><Relationship Id="rId1" Target="../slideLayouts/slideLayout5.xml" Type="http://schemas.openxmlformats.org/officeDocument/2006/relationships/slideLayout"/></Relationships>
</file>

<file path=ppt/slides/_rels/slide122.xml.rels><?xml version="1.0" encoding="UTF-8" standalone="yes" ?><Relationships xmlns="http://schemas.openxmlformats.org/package/2006/relationships"><Relationship Id="rId2" Target="../media/image66.jpeg" Type="http://schemas.openxmlformats.org/officeDocument/2006/relationships/image"/><Relationship Id="rId1" Target="../slideLayouts/slideLayout5.xml" Type="http://schemas.openxmlformats.org/officeDocument/2006/relationships/slideLayout"/></Relationships>
</file>

<file path=ppt/slides/_rels/slide123.xml.rels><?xml version="1.0" encoding="UTF-8" standalone="yes" ?><Relationships xmlns="http://schemas.openxmlformats.org/package/2006/relationships"><Relationship Id="rId2" Target="../media/image67.jpeg" Type="http://schemas.openxmlformats.org/officeDocument/2006/relationships/image"/><Relationship Id="rId1" Target="../slideLayouts/slideLayout5.xml" Type="http://schemas.openxmlformats.org/officeDocument/2006/relationships/slideLayout"/></Relationships>
</file>

<file path=ppt/slides/_rels/slide124.xml.rels><?xml version="1.0" encoding="UTF-8" standalone="yes" ?><Relationships xmlns="http://schemas.openxmlformats.org/package/2006/relationships"><Relationship Id="rId2" Target="../media/image68.jpeg" Type="http://schemas.openxmlformats.org/officeDocument/2006/relationships/image"/><Relationship Id="rId1" Target="../slideLayouts/slideLayout5.xml" Type="http://schemas.openxmlformats.org/officeDocument/2006/relationships/slideLayout"/></Relationships>
</file>

<file path=ppt/slides/_rels/slide125.xml.rels><?xml version="1.0" encoding="UTF-8" standalone="yes" ?><Relationships xmlns="http://schemas.openxmlformats.org/package/2006/relationships"><Relationship Id="rId2" Target="../media/image69.jpeg" Type="http://schemas.openxmlformats.org/officeDocument/2006/relationships/image"/><Relationship Id="rId1" Target="../slideLayouts/slideLayout5.xml" Type="http://schemas.openxmlformats.org/officeDocument/2006/relationships/slideLayout"/></Relationships>
</file>

<file path=ppt/slides/_rels/slide126.xml.rels><?xml version="1.0" encoding="UTF-8" standalone="yes" ?><Relationships xmlns="http://schemas.openxmlformats.org/package/2006/relationships"><Relationship Id="rId2" Target="../media/image70.jpeg" Type="http://schemas.openxmlformats.org/officeDocument/2006/relationships/image"/><Relationship Id="rId1" Target="../slideLayouts/slideLayout2.xml" Type="http://schemas.openxmlformats.org/officeDocument/2006/relationships/slideLayout"/></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arget="../media/image11.jpeg" Type="http://schemas.openxmlformats.org/officeDocument/2006/relationships/image"/><Relationship Id="rId1" Target="../slideLayouts/slideLayout5.xml" Type="http://schemas.openxmlformats.org/officeDocument/2006/relationships/slideLayout"/></Relationships>
</file>

<file path=ppt/slides/_rels/slide15.xml.rels><?xml version="1.0" encoding="UTF-8" standalone="yes" ?><Relationships xmlns="http://schemas.openxmlformats.org/package/2006/relationships"><Relationship Id="rId2" Target="../media/image12.jpeg" Type="http://schemas.openxmlformats.org/officeDocument/2006/relationships/image"/><Relationship Id="rId1" Target="../slideLayouts/slideLayout5.xml" Type="http://schemas.openxmlformats.org/officeDocument/2006/relationships/slideLayout"/></Relationships>
</file>

<file path=ppt/slides/_rels/slide16.xml.rels><?xml version="1.0" encoding="UTF-8" standalone="yes" ?><Relationships xmlns="http://schemas.openxmlformats.org/package/2006/relationships"><Relationship Id="rId2" Target="../media/image13.jpeg" Type="http://schemas.openxmlformats.org/officeDocument/2006/relationships/image"/><Relationship Id="rId1" Target="../slideLayouts/slideLayout5.xml" Type="http://schemas.openxmlformats.org/officeDocument/2006/relationships/slideLayout"/></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arget="../media/image15.jpeg" Type="http://schemas.openxmlformats.org/officeDocument/2006/relationships/image"/><Relationship Id="rId1" Target="../slideLayouts/slideLayout5.xml" Type="http://schemas.openxmlformats.org/officeDocument/2006/relationships/slideLayout"/></Relationships>
</file>

<file path=ppt/slides/_rels/slide2.xml.rels><?xml version="1.0" encoding="UTF-8" standalone="yes" ?><Relationships xmlns="http://schemas.openxmlformats.org/package/2006/relationships"><Relationship Id="rId2" Target="../media/image6.jpeg" Type="http://schemas.openxmlformats.org/officeDocument/2006/relationships/image"/><Relationship Id="rId1" Target="../slideLayouts/slideLayout4.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16.jpeg" Type="http://schemas.openxmlformats.org/officeDocument/2006/relationships/image"/><Relationship Id="rId1" Target="../slideLayouts/slideLayout5.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17.jpeg" Type="http://schemas.openxmlformats.org/officeDocument/2006/relationships/image"/><Relationship Id="rId1" Target="../slideLayouts/slideLayout5.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18.jpeg" Type="http://schemas.openxmlformats.org/officeDocument/2006/relationships/image"/><Relationship Id="rId1" Target="../slideLayouts/slideLayout5.xml" Type="http://schemas.openxmlformats.org/officeDocument/2006/relationships/slideLayout"/></Relationships>
</file>

<file path=ppt/slides/_rels/slide23.xml.rels><?xml version="1.0" encoding="UTF-8" standalone="yes" ?><Relationships xmlns="http://schemas.openxmlformats.org/package/2006/relationships"><Relationship Id="rId2" Target="../media/image19.jpeg" Type="http://schemas.openxmlformats.org/officeDocument/2006/relationships/image"/><Relationship Id="rId1" Target="../slideLayouts/slideLayout5.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20.jpeg" Type="http://schemas.openxmlformats.org/officeDocument/2006/relationships/image"/><Relationship Id="rId1" Target="../slideLayouts/slideLayout5.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21.jpeg" Type="http://schemas.openxmlformats.org/officeDocument/2006/relationships/image"/><Relationship Id="rId1" Target="../slideLayouts/slideLayout5.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22.jpeg" Type="http://schemas.openxmlformats.org/officeDocument/2006/relationships/image"/><Relationship Id="rId1" Target="../slideLayouts/slideLayout5.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23.jpeg" Type="http://schemas.openxmlformats.org/officeDocument/2006/relationships/image"/><Relationship Id="rId1" Target="../slideLayouts/slideLayout5.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24.jpeg" Type="http://schemas.openxmlformats.org/officeDocument/2006/relationships/image"/><Relationship Id="rId1" Target="../slideLayouts/slideLayout5.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25.jpeg" Type="http://schemas.openxmlformats.org/officeDocument/2006/relationships/image"/><Relationship Id="rId1" Target="../slideLayouts/slideLayout5.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arget="../media/image26.jpeg" Type="http://schemas.openxmlformats.org/officeDocument/2006/relationships/image"/><Relationship Id="rId1" Target="../slideLayouts/slideLayout5.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27.jpeg" Type="http://schemas.openxmlformats.org/officeDocument/2006/relationships/image"/><Relationship Id="rId1" Target="../slideLayouts/slideLayout4.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28.jpeg" Type="http://schemas.openxmlformats.org/officeDocument/2006/relationships/image"/><Relationship Id="rId1" Target="../slideLayouts/slideLayout5.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29.jpeg" Type="http://schemas.openxmlformats.org/officeDocument/2006/relationships/image"/><Relationship Id="rId1" Target="../slideLayouts/slideLayout5.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31.jpeg" Type="http://schemas.openxmlformats.org/officeDocument/2006/relationships/image"/><Relationship Id="rId2" Target="../media/image30.emf" Type="http://schemas.openxmlformats.org/officeDocument/2006/relationships/image"/><Relationship Id="rId1" Target="../slideLayouts/slideLayout5.xml" Type="http://schemas.openxmlformats.org/officeDocument/2006/relationships/slideLayout"/></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arget="../media/image33.jpeg" Type="http://schemas.openxmlformats.org/officeDocument/2006/relationships/image"/><Relationship Id="rId1" Target="../slideLayouts/slideLayout4.xml" Type="http://schemas.openxmlformats.org/officeDocument/2006/relationships/slideLayout"/></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arget="../media/image8.jpeg" Type="http://schemas.openxmlformats.org/officeDocument/2006/relationships/image"/><Relationship Id="rId1" Target="../slideLayouts/slideLayout4.xml" Type="http://schemas.openxmlformats.org/officeDocument/2006/relationships/slideLayout"/></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arget="https://papers.ssrn.com/sol3/papers.cfm?abstract_id=3228052" TargetMode="External" Type="http://schemas.openxmlformats.org/officeDocument/2006/relationships/hyperlink"/><Relationship Id="rId2" Target="../media/image37.jpeg" Type="http://schemas.openxmlformats.org/officeDocument/2006/relationships/image"/><Relationship Id="rId1" Target="../slideLayouts/slideLayout5.xml" Type="http://schemas.openxmlformats.org/officeDocument/2006/relationships/slideLayout"/></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arget="../media/image38.jpeg" Type="http://schemas.openxmlformats.org/officeDocument/2006/relationships/image"/><Relationship Id="rId1" Target="../slideLayouts/slideLayout4.xml" Type="http://schemas.openxmlformats.org/officeDocument/2006/relationships/slideLayout"/></Relationships>
</file>

<file path=ppt/slides/_rels/slide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arget="../media/image41.jpeg" Type="http://schemas.openxmlformats.org/officeDocument/2006/relationships/image"/><Relationship Id="rId2" Target="../media/image40.jpeg" Type="http://schemas.openxmlformats.org/officeDocument/2006/relationships/image"/><Relationship Id="rId1" Target="../slideLayouts/slideLayout4.xml" Type="http://schemas.openxmlformats.org/officeDocument/2006/relationships/slideLayout"/></Relationships>
</file>

<file path=ppt/slides/_rels/slide63.xml.rels><?xml version="1.0" encoding="UTF-8" standalone="yes" ?><Relationships xmlns="http://schemas.openxmlformats.org/package/2006/relationships"><Relationship Id="rId3" Target="https://vimeo.com/139094998" TargetMode="External" Type="http://schemas.openxmlformats.org/officeDocument/2006/relationships/hyperlink"/><Relationship Id="rId2" Target="../media/image42.jpeg" Type="http://schemas.openxmlformats.org/officeDocument/2006/relationships/image"/><Relationship Id="rId1" Target="../slideLayouts/slideLayout5.xml" Type="http://schemas.openxmlformats.org/officeDocument/2006/relationships/slideLayout"/></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arget="../media/image44.jpeg" Type="http://schemas.openxmlformats.org/officeDocument/2006/relationships/image"/><Relationship Id="rId1" Target="../slideLayouts/slideLayout4.xml" Type="http://schemas.openxmlformats.org/officeDocument/2006/relationships/slideLayout"/></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arget="../media/image45.jpeg" Type="http://schemas.openxmlformats.org/officeDocument/2006/relationships/image"/><Relationship Id="rId1" Target="../slideLayouts/slideLayout5.xml" Type="http://schemas.openxmlformats.org/officeDocument/2006/relationships/slideLayout"/></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arget="../media/image46.jpeg" Type="http://schemas.openxmlformats.org/officeDocument/2006/relationships/image"/><Relationship Id="rId1" Target="../slideLayouts/slideLayout4.xml" Type="http://schemas.openxmlformats.org/officeDocument/2006/relationships/slideLayout"/></Relationships>
</file>

<file path=ppt/slides/_rels/slide89.xml.rels><?xml version="1.0" encoding="UTF-8" standalone="yes"?>
<Relationships xmlns="http://schemas.openxmlformats.org/package/2006/relationships"><Relationship Id="rId3" Type="http://schemas.openxmlformats.org/officeDocument/2006/relationships/hyperlink" Target="https://www.canlii.org/en/ca/laws/stat/rsc-1985-c-c-42/latest/rsc-1985-c-c-42.htm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xml" Type="http://schemas.openxmlformats.org/officeDocument/2006/relationships/slideLayout"/></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arget="../media/image49.jpeg" Type="http://schemas.openxmlformats.org/officeDocument/2006/relationships/image"/><Relationship Id="rId1" Target="../slideLayouts/slideLayout2.xml" Type="http://schemas.openxmlformats.org/officeDocument/2006/relationships/slideLayout"/></Relationships>
</file>

<file path=ppt/slides/_rels/slide98.xml.rels><?xml version="1.0" encoding="UTF-8" standalone="yes"?>
<Relationships xmlns="http://schemas.openxmlformats.org/package/2006/relationships"><Relationship Id="rId3" Type="http://schemas.openxmlformats.org/officeDocument/2006/relationships/hyperlink" Target="https://www.canlii.org/en/ca/fca/doc/2020/2020fca77/2020fca77.html" TargetMode="External"/><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arget="../media/image51.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55686" y="261257"/>
            <a:ext cx="8042050" cy="1151907"/>
          </a:xfrm>
        </p:spPr>
        <p:txBody>
          <a:bodyPr>
            <a:normAutofit fontScale="90000"/>
          </a:bodyPr>
          <a:lstStyle/>
          <a:p>
            <a:pPr algn="ctr"/>
            <a:br>
              <a:rPr lang="en-US" b="1" dirty="0">
                <a:solidFill>
                  <a:srgbClr val="FFFF00"/>
                </a:solidFill>
                <a:cs typeface="OCR A Std"/>
              </a:rPr>
            </a:br>
            <a:br>
              <a:rPr lang="en-US" dirty="0"/>
            </a:br>
            <a:endParaRPr lang="en-US" b="1" dirty="0">
              <a:solidFill>
                <a:schemeClr val="bg1"/>
              </a:solidFill>
              <a:latin typeface="+mn-lt"/>
            </a:endParaRPr>
          </a:p>
        </p:txBody>
      </p:sp>
      <p:sp>
        <p:nvSpPr>
          <p:cNvPr id="9" name="Content Placeholder 8"/>
          <p:cNvSpPr>
            <a:spLocks noGrp="1"/>
          </p:cNvSpPr>
          <p:nvPr>
            <p:ph sz="quarter" idx="10"/>
          </p:nvPr>
        </p:nvSpPr>
        <p:spPr>
          <a:xfrm>
            <a:off x="555686" y="1793174"/>
            <a:ext cx="7958922" cy="4144487"/>
          </a:xfrm>
        </p:spPr>
        <p:txBody>
          <a:bodyPr>
            <a:normAutofit fontScale="85000" lnSpcReduction="20000"/>
          </a:bodyPr>
          <a:lstStyle/>
          <a:p>
            <a:pPr marL="0" indent="0">
              <a:lnSpc>
                <a:spcPct val="110000"/>
              </a:lnSpc>
              <a:buNone/>
            </a:pPr>
            <a:r>
              <a:rPr lang="en-US" sz="2600" b="1" dirty="0">
                <a:solidFill>
                  <a:srgbClr val="FFFF00"/>
                </a:solidFill>
                <a:cs typeface="Lucida Console"/>
              </a:rPr>
              <a:t>Talk 4 </a:t>
            </a:r>
            <a:r>
              <a:rPr lang="en-US" sz="2600" b="1" dirty="0">
                <a:solidFill>
                  <a:srgbClr val="FF0000"/>
                </a:solidFill>
                <a:cs typeface="Lucida Console"/>
              </a:rPr>
              <a:t>Introduction</a:t>
            </a:r>
          </a:p>
          <a:p>
            <a:pPr marL="0" indent="0">
              <a:lnSpc>
                <a:spcPct val="110000"/>
              </a:lnSpc>
              <a:buNone/>
            </a:pPr>
            <a:r>
              <a:rPr lang="en-US" sz="2600" b="1" dirty="0">
                <a:solidFill>
                  <a:srgbClr val="FFFF00"/>
                </a:solidFill>
                <a:cs typeface="Lucida Console"/>
              </a:rPr>
              <a:t>LAW 424 002</a:t>
            </a:r>
          </a:p>
          <a:p>
            <a:pPr marL="0" indent="0">
              <a:lnSpc>
                <a:spcPct val="110000"/>
              </a:lnSpc>
              <a:buNone/>
            </a:pPr>
            <a:r>
              <a:rPr lang="en-US" sz="2600" b="1" dirty="0">
                <a:solidFill>
                  <a:srgbClr val="FFFF00"/>
                </a:solidFill>
                <a:cs typeface="Lucida Console"/>
              </a:rPr>
              <a:t>Intellectual Property Law </a:t>
            </a:r>
          </a:p>
          <a:p>
            <a:pPr marL="0" indent="0">
              <a:lnSpc>
                <a:spcPct val="110000"/>
              </a:lnSpc>
              <a:buNone/>
            </a:pPr>
            <a:r>
              <a:rPr lang="en-US" sz="2600" b="1" dirty="0">
                <a:solidFill>
                  <a:srgbClr val="FFFF00"/>
                </a:solidFill>
                <a:cs typeface="Lucida Console"/>
              </a:rPr>
              <a:t>Allard School of Law, UBC</a:t>
            </a:r>
          </a:p>
          <a:p>
            <a:pPr marL="0" indent="0">
              <a:lnSpc>
                <a:spcPct val="110000"/>
              </a:lnSpc>
              <a:buNone/>
            </a:pPr>
            <a:r>
              <a:rPr lang="en-US" sz="2600" b="1" dirty="0">
                <a:solidFill>
                  <a:srgbClr val="FFFF00"/>
                </a:solidFill>
                <a:cs typeface="Lucida Console"/>
              </a:rPr>
              <a:t>Spring, 2021</a:t>
            </a:r>
          </a:p>
          <a:p>
            <a:pPr marL="0" indent="0">
              <a:buNone/>
            </a:pPr>
            <a:endParaRPr lang="en-US"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1900" dirty="0">
                <a:solidFill>
                  <a:srgbClr val="FFFFFF"/>
                </a:solidFill>
                <a:cs typeface="Lucida Console"/>
              </a:rPr>
              <a:t>Jon Festinger Q.C.</a:t>
            </a:r>
          </a:p>
          <a:p>
            <a:pPr marL="0" indent="0">
              <a:buNone/>
            </a:pPr>
            <a:r>
              <a:rPr lang="en-US" sz="1900" dirty="0">
                <a:solidFill>
                  <a:srgbClr val="FFFFFF"/>
                </a:solidFill>
                <a:cs typeface="Lucida Console"/>
              </a:rPr>
              <a:t>Centre for Digital Media</a:t>
            </a:r>
          </a:p>
          <a:p>
            <a:pPr marL="0" indent="0">
              <a:buNone/>
            </a:pPr>
            <a:r>
              <a:rPr lang="en-CA" sz="1900" dirty="0">
                <a:solidFill>
                  <a:srgbClr val="FFFFFF"/>
                </a:solidFill>
                <a:cs typeface="Lucida Console"/>
              </a:rPr>
              <a:t>QMUL School of Law (CCLS)</a:t>
            </a:r>
          </a:p>
          <a:p>
            <a:pPr marL="0" indent="0">
              <a:buNone/>
            </a:pPr>
            <a:r>
              <a:rPr lang="en-CA" sz="1900" dirty="0">
                <a:solidFill>
                  <a:srgbClr val="FFFFFF"/>
                </a:solidFill>
                <a:cs typeface="Lucida Console"/>
              </a:rPr>
              <a:t>Whiteboard Law</a:t>
            </a:r>
          </a:p>
          <a:p>
            <a:pPr marL="0" indent="0">
              <a:buNone/>
            </a:pPr>
            <a:r>
              <a:rPr lang="en-US" sz="1900" dirty="0">
                <a:solidFill>
                  <a:srgbClr val="FFFF00"/>
                </a:solidFill>
                <a:cs typeface="Lucida Console"/>
                <a:hlinkClick r:id="rId3"/>
              </a:rPr>
              <a:t>http://commlaw.allard.ubc</a:t>
            </a:r>
            <a:r>
              <a:rPr lang="en-US" sz="1900" dirty="0">
                <a:solidFill>
                  <a:srgbClr val="FFFF00"/>
                </a:solidFill>
                <a:cs typeface="Lucida Console"/>
              </a:rPr>
              <a:t> </a:t>
            </a:r>
          </a:p>
          <a:p>
            <a:pPr marL="0" indent="0">
              <a:buNone/>
            </a:pPr>
            <a:r>
              <a:rPr lang="en-US" sz="1900" dirty="0">
                <a:solidFill>
                  <a:srgbClr val="FFFFFF"/>
                </a:solidFill>
                <a:cs typeface="Lucida Console"/>
              </a:rPr>
              <a:t>@</a:t>
            </a:r>
            <a:r>
              <a:rPr lang="en-US" sz="1900" dirty="0" err="1">
                <a:solidFill>
                  <a:srgbClr val="FFFFFF"/>
                </a:solidFill>
                <a:cs typeface="Lucida Console"/>
              </a:rPr>
              <a:t>jonfestinger</a:t>
            </a:r>
            <a:endParaRPr lang="en-US" sz="1900" dirty="0">
              <a:solidFill>
                <a:srgbClr val="FFFFFF"/>
              </a:solidFill>
              <a:cs typeface="Lucida Console"/>
            </a:endParaRPr>
          </a:p>
          <a:p>
            <a:pPr marL="0" indent="0">
              <a:buNone/>
            </a:pPr>
            <a:r>
              <a:rPr lang="en-US" sz="1900" dirty="0">
                <a:solidFill>
                  <a:srgbClr val="FFFF00"/>
                </a:solidFill>
                <a:cs typeface="Lucida Console"/>
                <a:hlinkClick r:id="rId4"/>
              </a:rPr>
              <a:t>jon_festinger@thecdm.ca</a:t>
            </a:r>
            <a:endParaRPr lang="en-US" sz="1900" dirty="0">
              <a:solidFill>
                <a:srgbClr val="FFFF00"/>
              </a:solidFill>
              <a:cs typeface="Lucida Console"/>
            </a:endParaRPr>
          </a:p>
          <a:p>
            <a:pPr marL="0" indent="0">
              <a:buNone/>
            </a:pPr>
            <a:endParaRPr lang="en-US" sz="1600" dirty="0">
              <a:solidFill>
                <a:schemeClr val="bg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Content Placeholder 3" descr="JF.png">
            <a:extLst>
              <a:ext uri="{FF2B5EF4-FFF2-40B4-BE49-F238E27FC236}">
                <a16:creationId xmlns:a16="http://schemas.microsoft.com/office/drawing/2014/main" id="{52C6527D-1855-3E4C-B033-779C7409E83B}"/>
              </a:ext>
            </a:extLst>
          </p:cNvPr>
          <p:cNvPicPr>
            <a:picLocks noChangeAspect="1"/>
          </p:cNvPicPr>
          <p:nvPr/>
        </p:nvPicPr>
        <p:blipFill rotWithShape="1">
          <a:blip r:embed="rId5">
            <a:extLst>
              <a:ext uri="{28A0092B-C50C-407E-A947-70E740481C1C}">
                <a14:useLocalDpi xmlns:a14="http://schemas.microsoft.com/office/drawing/2010/main" val="0"/>
              </a:ext>
            </a:extLst>
          </a:blip>
          <a:srcRect l="20968" t="29807" r="941" b="27147"/>
          <a:stretch/>
        </p:blipFill>
        <p:spPr>
          <a:xfrm>
            <a:off x="5822429" y="3631800"/>
            <a:ext cx="2384718" cy="1858747"/>
          </a:xfrm>
          <a:prstGeom prst="rect">
            <a:avLst/>
          </a:prstGeom>
        </p:spPr>
      </p:pic>
      <p:sp>
        <p:nvSpPr>
          <p:cNvPr id="2" name="TextBox 1">
            <a:extLst>
              <a:ext uri="{FF2B5EF4-FFF2-40B4-BE49-F238E27FC236}">
                <a16:creationId xmlns:a16="http://schemas.microsoft.com/office/drawing/2014/main" id="{6840BB17-C7B1-FE4B-A805-A1CF01D0AEFD}"/>
              </a:ext>
            </a:extLst>
          </p:cNvPr>
          <p:cNvSpPr txBox="1"/>
          <p:nvPr/>
        </p:nvSpPr>
        <p:spPr>
          <a:xfrm>
            <a:off x="2529444" y="384290"/>
            <a:ext cx="4131259" cy="830997"/>
          </a:xfrm>
          <a:prstGeom prst="rect">
            <a:avLst/>
          </a:prstGeom>
          <a:noFill/>
        </p:spPr>
        <p:txBody>
          <a:bodyPr wrap="none" rtlCol="0">
            <a:spAutoFit/>
          </a:bodyPr>
          <a:lstStyle/>
          <a:p>
            <a:r>
              <a:rPr lang="en-US" sz="4800" b="1" dirty="0">
                <a:solidFill>
                  <a:schemeClr val="bg1"/>
                </a:solidFill>
                <a:cs typeface="OCR A Std"/>
              </a:rPr>
              <a:t>Users</a:t>
            </a:r>
            <a:r>
              <a:rPr lang="en-US" sz="4800" b="1" dirty="0">
                <a:solidFill>
                  <a:srgbClr val="FF0000"/>
                </a:solidFill>
                <a:cs typeface="OCR A Std"/>
              </a:rPr>
              <a:t>’</a:t>
            </a:r>
            <a:r>
              <a:rPr lang="en-US" sz="4800" b="1" dirty="0">
                <a:solidFill>
                  <a:schemeClr val="bg1"/>
                </a:solidFill>
                <a:cs typeface="OCR A Std"/>
              </a:rPr>
              <a:t> Rights</a:t>
            </a:r>
            <a:endParaRPr lang="en-US" sz="4800" dirty="0">
              <a:solidFill>
                <a:srgbClr val="FF0000"/>
              </a:solidFill>
            </a:endParaRPr>
          </a:p>
        </p:txBody>
      </p:sp>
      <p:pic>
        <p:nvPicPr>
          <p:cNvPr id="4" name="Picture 3" descr="A person eating a donut&#10;&#10;Description automatically generated with medium confidence">
            <a:extLst>
              <a:ext uri="{FF2B5EF4-FFF2-40B4-BE49-F238E27FC236}">
                <a16:creationId xmlns:a16="http://schemas.microsoft.com/office/drawing/2014/main" id="{406F6165-B3A8-E44E-A7A4-2C12B27C687B}"/>
              </a:ext>
            </a:extLst>
          </p:cNvPr>
          <p:cNvPicPr>
            <a:picLocks noChangeAspect="1"/>
          </p:cNvPicPr>
          <p:nvPr/>
        </p:nvPicPr>
        <p:blipFill>
          <a:blip r:embed="rId6"/>
          <a:stretch>
            <a:fillRect/>
          </a:stretch>
        </p:blipFill>
        <p:spPr>
          <a:xfrm flipH="1">
            <a:off x="7874422" y="3368883"/>
            <a:ext cx="116590" cy="251040"/>
          </a:xfrm>
          <a:prstGeom prst="rect">
            <a:avLst/>
          </a:prstGeom>
        </p:spPr>
      </p:pic>
    </p:spTree>
    <p:extLst>
      <p:ext uri="{BB962C8B-B14F-4D97-AF65-F5344CB8AC3E}">
        <p14:creationId xmlns:p14="http://schemas.microsoft.com/office/powerpoint/2010/main" val="140457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EE7D-0163-A043-A052-E5EFC53E4BBF}"/>
              </a:ext>
            </a:extLst>
          </p:cNvPr>
          <p:cNvSpPr>
            <a:spLocks noGrp="1"/>
          </p:cNvSpPr>
          <p:nvPr>
            <p:ph type="title"/>
          </p:nvPr>
        </p:nvSpPr>
        <p:spPr>
          <a:xfrm>
            <a:off x="457200" y="82370"/>
            <a:ext cx="8229600" cy="1016000"/>
          </a:xfrm>
        </p:spPr>
        <p:txBody>
          <a:bodyPr>
            <a:normAutofit/>
          </a:bodyPr>
          <a:lstStyle/>
          <a:p>
            <a:pPr algn="ctr"/>
            <a:r>
              <a:rPr lang="en-US" sz="4400" b="1" dirty="0">
                <a:solidFill>
                  <a:srgbClr val="FFFF00"/>
                </a:solidFill>
              </a:rPr>
              <a:t>Course Website </a:t>
            </a:r>
            <a:endParaRPr lang="en-US" sz="4400" dirty="0">
              <a:solidFill>
                <a:srgbClr val="FF0000"/>
              </a:solidFill>
            </a:endParaRPr>
          </a:p>
        </p:txBody>
      </p:sp>
      <p:pic>
        <p:nvPicPr>
          <p:cNvPr id="6" name="Content Placeholder 5" descr="Graphical user interface, text&#10;&#10;Description automatically generated">
            <a:extLst>
              <a:ext uri="{FF2B5EF4-FFF2-40B4-BE49-F238E27FC236}">
                <a16:creationId xmlns:a16="http://schemas.microsoft.com/office/drawing/2014/main" id="{196FC9A9-00B3-0B4D-B3D7-1D8E96024010}"/>
              </a:ext>
            </a:extLst>
          </p:cNvPr>
          <p:cNvPicPr>
            <a:picLocks noGrp="1" noChangeAspect="1"/>
          </p:cNvPicPr>
          <p:nvPr>
            <p:ph sz="quarter" idx="10"/>
          </p:nvPr>
        </p:nvPicPr>
        <p:blipFill>
          <a:blip r:embed="rId2"/>
          <a:stretch>
            <a:fillRect/>
          </a:stretch>
        </p:blipFill>
        <p:spPr>
          <a:xfrm>
            <a:off x="1940411" y="1098550"/>
            <a:ext cx="5263177" cy="4367213"/>
          </a:xfrm>
        </p:spPr>
      </p:pic>
      <p:sp>
        <p:nvSpPr>
          <p:cNvPr id="3" name="TextBox 2">
            <a:extLst>
              <a:ext uri="{FF2B5EF4-FFF2-40B4-BE49-F238E27FC236}">
                <a16:creationId xmlns:a16="http://schemas.microsoft.com/office/drawing/2014/main" id="{45989A6C-50D6-9643-87A2-AE6D6C5ECC0B}"/>
              </a:ext>
            </a:extLst>
          </p:cNvPr>
          <p:cNvSpPr txBox="1"/>
          <p:nvPr/>
        </p:nvSpPr>
        <p:spPr>
          <a:xfrm>
            <a:off x="4285210" y="5585474"/>
            <a:ext cx="4401590" cy="523220"/>
          </a:xfrm>
          <a:prstGeom prst="rect">
            <a:avLst/>
          </a:prstGeom>
          <a:noFill/>
        </p:spPr>
        <p:txBody>
          <a:bodyPr wrap="none" rtlCol="0">
            <a:spAutoFit/>
          </a:bodyPr>
          <a:lstStyle/>
          <a:p>
            <a:r>
              <a:rPr lang="en-US" sz="2800" dirty="0">
                <a:hlinkClick r:id="rId3"/>
              </a:rPr>
              <a:t>https://iplaw.allard.ubc.ca/</a:t>
            </a:r>
            <a:r>
              <a:rPr lang="en-US" sz="2800" dirty="0"/>
              <a:t> </a:t>
            </a:r>
          </a:p>
        </p:txBody>
      </p:sp>
    </p:spTree>
    <p:extLst>
      <p:ext uri="{BB962C8B-B14F-4D97-AF65-F5344CB8AC3E}">
        <p14:creationId xmlns:p14="http://schemas.microsoft.com/office/powerpoint/2010/main" val="27454120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4020"/>
            <a:ext cx="8229600" cy="833819"/>
          </a:xfrm>
        </p:spPr>
        <p:txBody>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457200" y="1104406"/>
            <a:ext cx="8473044" cy="4785756"/>
          </a:xfrm>
        </p:spPr>
        <p:txBody>
          <a:bodyPr>
            <a:noAutofit/>
          </a:bodyPr>
          <a:lstStyle/>
          <a:p>
            <a:pPr marL="0" indent="0">
              <a:lnSpc>
                <a:spcPct val="100000"/>
              </a:lnSpc>
              <a:buNone/>
            </a:pPr>
            <a:r>
              <a:rPr lang="en-US" sz="2500" b="1" dirty="0">
                <a:solidFill>
                  <a:srgbClr val="FFFF00"/>
                </a:solidFill>
              </a:rPr>
              <a:t>Common carrier exception (s. 2.4(1)(b))</a:t>
            </a:r>
          </a:p>
          <a:p>
            <a:pPr>
              <a:lnSpc>
                <a:spcPct val="100000"/>
              </a:lnSpc>
            </a:pPr>
            <a:r>
              <a:rPr lang="en-US" sz="2500" dirty="0">
                <a:solidFill>
                  <a:schemeClr val="bg1"/>
                </a:solidFill>
              </a:rPr>
              <a:t>Applicable in the context of communication to the public by telecommunication</a:t>
            </a:r>
          </a:p>
          <a:p>
            <a:pPr marL="0" indent="0">
              <a:lnSpc>
                <a:spcPct val="100000"/>
              </a:lnSpc>
              <a:buNone/>
            </a:pPr>
            <a:r>
              <a:rPr lang="en-CA" sz="2500" b="1" i="1" dirty="0">
                <a:solidFill>
                  <a:schemeClr val="bg1"/>
                </a:solidFill>
              </a:rPr>
              <a:t>“</a:t>
            </a:r>
            <a:r>
              <a:rPr lang="en-CA" sz="2500" b="1" i="1" dirty="0">
                <a:solidFill>
                  <a:srgbClr val="FFFF00"/>
                </a:solidFill>
              </a:rPr>
              <a:t>Communication to the public by telecommunication</a:t>
            </a:r>
          </a:p>
          <a:p>
            <a:pPr marL="0" indent="0">
              <a:lnSpc>
                <a:spcPct val="100000"/>
              </a:lnSpc>
              <a:buNone/>
            </a:pPr>
            <a:r>
              <a:rPr lang="en-CA" sz="2500" b="1" i="1" dirty="0">
                <a:solidFill>
                  <a:schemeClr val="bg1"/>
                </a:solidFill>
              </a:rPr>
              <a:t>2.4</a:t>
            </a:r>
            <a:r>
              <a:rPr lang="en-CA" sz="2500" i="1" dirty="0">
                <a:solidFill>
                  <a:schemeClr val="bg1"/>
                </a:solidFill>
              </a:rPr>
              <a:t> </a:t>
            </a:r>
            <a:r>
              <a:rPr lang="en-CA" sz="2500" b="1" i="1" dirty="0">
                <a:solidFill>
                  <a:schemeClr val="bg1"/>
                </a:solidFill>
              </a:rPr>
              <a:t>(1)</a:t>
            </a:r>
            <a:r>
              <a:rPr lang="en-CA" sz="2500" i="1" dirty="0">
                <a:solidFill>
                  <a:schemeClr val="bg1"/>
                </a:solidFill>
              </a:rPr>
              <a:t> For the purposes of communication to the public by telecommunication,</a:t>
            </a:r>
          </a:p>
          <a:p>
            <a:pPr marL="0" indent="0">
              <a:lnSpc>
                <a:spcPct val="100000"/>
              </a:lnSpc>
              <a:buNone/>
            </a:pPr>
            <a:r>
              <a:rPr lang="en-CA" sz="2500" b="1" i="1" dirty="0">
                <a:solidFill>
                  <a:schemeClr val="bg1"/>
                </a:solidFill>
              </a:rPr>
              <a:t>b)</a:t>
            </a:r>
            <a:r>
              <a:rPr lang="en-CA" sz="2500" i="1" dirty="0">
                <a:solidFill>
                  <a:schemeClr val="bg1"/>
                </a:solidFill>
              </a:rPr>
              <a:t> a </a:t>
            </a:r>
            <a:r>
              <a:rPr lang="en-CA" sz="2500" i="1" dirty="0">
                <a:solidFill>
                  <a:srgbClr val="FFFF00"/>
                </a:solidFill>
              </a:rPr>
              <a:t>person whose only act </a:t>
            </a:r>
            <a:r>
              <a:rPr lang="en-CA" sz="2500" i="1" dirty="0">
                <a:solidFill>
                  <a:schemeClr val="bg1"/>
                </a:solidFill>
              </a:rPr>
              <a:t>in respect of the communication of a work or other subject-matter to the public </a:t>
            </a:r>
            <a:r>
              <a:rPr lang="en-CA" sz="2500" i="1" dirty="0">
                <a:solidFill>
                  <a:srgbClr val="FFFF00"/>
                </a:solidFill>
              </a:rPr>
              <a:t>consists of providing the means of telecommunication </a:t>
            </a:r>
            <a:r>
              <a:rPr lang="en-CA" sz="2500" b="1" i="1" dirty="0">
                <a:solidFill>
                  <a:srgbClr val="FF0000"/>
                </a:solidFill>
              </a:rPr>
              <a:t>necessary </a:t>
            </a:r>
            <a:r>
              <a:rPr lang="en-CA" sz="2500" i="1" dirty="0">
                <a:solidFill>
                  <a:srgbClr val="FFFF00"/>
                </a:solidFill>
              </a:rPr>
              <a:t>for another person to so communicate the work</a:t>
            </a:r>
            <a:r>
              <a:rPr lang="en-CA" sz="2500" i="1" dirty="0">
                <a:solidFill>
                  <a:schemeClr val="bg1"/>
                </a:solidFill>
              </a:rPr>
              <a:t> or other subject-matter </a:t>
            </a:r>
            <a:r>
              <a:rPr lang="en-CA" sz="2500" i="1" dirty="0">
                <a:solidFill>
                  <a:srgbClr val="FF0000"/>
                </a:solidFill>
              </a:rPr>
              <a:t>does not communicate that work</a:t>
            </a:r>
            <a:r>
              <a:rPr lang="en-CA" sz="2500" i="1" dirty="0">
                <a:solidFill>
                  <a:schemeClr val="bg1"/>
                </a:solidFill>
              </a:rPr>
              <a:t> or other subject-matter </a:t>
            </a:r>
            <a:r>
              <a:rPr lang="en-CA" sz="2500" i="1" dirty="0">
                <a:solidFill>
                  <a:srgbClr val="FF0000"/>
                </a:solidFill>
              </a:rPr>
              <a:t>to the public</a:t>
            </a:r>
            <a:r>
              <a:rPr lang="en-CA" sz="2500" i="1" dirty="0">
                <a:solidFill>
                  <a:schemeClr val="bg1"/>
                </a:solidFill>
              </a:rPr>
              <a:t>;…”</a:t>
            </a:r>
          </a:p>
          <a:p>
            <a:pPr>
              <a:lnSpc>
                <a:spcPct val="100000"/>
              </a:lnSpc>
            </a:pPr>
            <a:endParaRPr lang="en-US" sz="30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100</a:t>
            </a:fld>
            <a:endParaRPr lang="en-US"/>
          </a:p>
        </p:txBody>
      </p:sp>
    </p:spTree>
    <p:extLst>
      <p:ext uri="{BB962C8B-B14F-4D97-AF65-F5344CB8AC3E}">
        <p14:creationId xmlns:p14="http://schemas.microsoft.com/office/powerpoint/2010/main" val="31179341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F580-4DA4-7D4C-998D-A63338B1F784}"/>
              </a:ext>
            </a:extLst>
          </p:cNvPr>
          <p:cNvSpPr>
            <a:spLocks noGrp="1"/>
          </p:cNvSpPr>
          <p:nvPr>
            <p:ph type="title"/>
          </p:nvPr>
        </p:nvSpPr>
        <p:spPr>
          <a:xfrm>
            <a:off x="457200" y="115867"/>
            <a:ext cx="8229600" cy="525402"/>
          </a:xfrm>
        </p:spPr>
        <p:txBody>
          <a:bodyPr>
            <a:normAutofit fontScale="90000"/>
          </a:bodyPr>
          <a:lstStyle/>
          <a:p>
            <a:r>
              <a:rPr lang="en-US" b="1" dirty="0">
                <a:solidFill>
                  <a:srgbClr val="FFFF00"/>
                </a:solidFill>
              </a:rPr>
              <a:t>Policy behind s. 2.4(1)(b))</a:t>
            </a:r>
          </a:p>
        </p:txBody>
      </p:sp>
      <p:sp>
        <p:nvSpPr>
          <p:cNvPr id="3" name="Content Placeholder 2">
            <a:extLst>
              <a:ext uri="{FF2B5EF4-FFF2-40B4-BE49-F238E27FC236}">
                <a16:creationId xmlns:a16="http://schemas.microsoft.com/office/drawing/2014/main" id="{6CE4D1AD-E28C-0541-B731-16741E697B7D}"/>
              </a:ext>
            </a:extLst>
          </p:cNvPr>
          <p:cNvSpPr>
            <a:spLocks noGrp="1"/>
          </p:cNvSpPr>
          <p:nvPr>
            <p:ph sz="quarter" idx="10"/>
          </p:nvPr>
        </p:nvSpPr>
        <p:spPr>
          <a:xfrm>
            <a:off x="178131" y="902525"/>
            <a:ext cx="8835240" cy="4999511"/>
          </a:xfrm>
        </p:spPr>
        <p:txBody>
          <a:bodyPr>
            <a:noAutofit/>
          </a:bodyPr>
          <a:lstStyle/>
          <a:p>
            <a:pPr>
              <a:lnSpc>
                <a:spcPct val="100000"/>
              </a:lnSpc>
            </a:pPr>
            <a:r>
              <a:rPr lang="en-CA" sz="2800" dirty="0">
                <a:solidFill>
                  <a:schemeClr val="bg1"/>
                </a:solidFill>
              </a:rPr>
              <a:t>Historical question of </a:t>
            </a:r>
            <a:r>
              <a:rPr lang="en-CA" sz="2800" dirty="0">
                <a:solidFill>
                  <a:srgbClr val="FFFF00"/>
                </a:solidFill>
              </a:rPr>
              <a:t>whether internet service providers</a:t>
            </a:r>
            <a:r>
              <a:rPr lang="en-CA" sz="2800" dirty="0">
                <a:solidFill>
                  <a:schemeClr val="bg1"/>
                </a:solidFill>
              </a:rPr>
              <a:t>, as intermediaries, are participants in </a:t>
            </a:r>
            <a:r>
              <a:rPr lang="en-CA" sz="2800" dirty="0">
                <a:solidFill>
                  <a:srgbClr val="FFFF00"/>
                </a:solidFill>
              </a:rPr>
              <a:t>communicating </a:t>
            </a:r>
            <a:r>
              <a:rPr lang="en-CA" sz="2800" dirty="0">
                <a:solidFill>
                  <a:schemeClr val="bg1"/>
                </a:solidFill>
              </a:rPr>
              <a:t>some  </a:t>
            </a:r>
            <a:r>
              <a:rPr lang="en-CA" sz="2800" dirty="0">
                <a:solidFill>
                  <a:srgbClr val="FFFF00"/>
                </a:solidFill>
              </a:rPr>
              <a:t>works to the public</a:t>
            </a:r>
            <a:r>
              <a:rPr lang="en-CA" sz="2800" dirty="0">
                <a:solidFill>
                  <a:schemeClr val="bg1"/>
                </a:solidFill>
              </a:rPr>
              <a:t>.</a:t>
            </a:r>
          </a:p>
          <a:p>
            <a:pPr>
              <a:lnSpc>
                <a:spcPct val="100000"/>
              </a:lnSpc>
            </a:pPr>
            <a:r>
              <a:rPr lang="en-CA" sz="2800" dirty="0">
                <a:solidFill>
                  <a:srgbClr val="FFFF00"/>
                </a:solidFill>
              </a:rPr>
              <a:t>1988</a:t>
            </a:r>
            <a:r>
              <a:rPr lang="en-CA" sz="2800" dirty="0">
                <a:solidFill>
                  <a:schemeClr val="bg1"/>
                </a:solidFill>
              </a:rPr>
              <a:t> amendments to the Copyright Act t</a:t>
            </a:r>
            <a:r>
              <a:rPr lang="en-CA" sz="2800" dirty="0">
                <a:solidFill>
                  <a:srgbClr val="FFFF00"/>
                </a:solidFill>
              </a:rPr>
              <a:t>rying to clarify </a:t>
            </a:r>
            <a:r>
              <a:rPr lang="en-CA" sz="2800" dirty="0">
                <a:solidFill>
                  <a:schemeClr val="bg1"/>
                </a:solidFill>
              </a:rPr>
              <a:t>this point</a:t>
            </a:r>
          </a:p>
          <a:p>
            <a:pPr>
              <a:lnSpc>
                <a:spcPct val="100000"/>
              </a:lnSpc>
            </a:pPr>
            <a:r>
              <a:rPr lang="en-CA" sz="2800" dirty="0">
                <a:solidFill>
                  <a:schemeClr val="bg1"/>
                </a:solidFill>
              </a:rPr>
              <a:t>The 1988 amendments specify participants in a telecommunication who provide “</a:t>
            </a:r>
            <a:r>
              <a:rPr lang="en-CA" sz="2800" dirty="0">
                <a:solidFill>
                  <a:srgbClr val="FFFF00"/>
                </a:solidFill>
              </a:rPr>
              <a:t>the means of telecommunication</a:t>
            </a:r>
            <a:r>
              <a:rPr lang="en-CA" sz="2800" dirty="0">
                <a:solidFill>
                  <a:srgbClr val="FF0000"/>
                </a:solidFill>
              </a:rPr>
              <a:t> necessary</a:t>
            </a:r>
            <a:r>
              <a:rPr lang="en-CA" sz="2800" dirty="0">
                <a:solidFill>
                  <a:schemeClr val="bg1"/>
                </a:solidFill>
              </a:rPr>
              <a:t>” </a:t>
            </a:r>
          </a:p>
          <a:p>
            <a:pPr>
              <a:lnSpc>
                <a:spcPct val="100000"/>
              </a:lnSpc>
            </a:pPr>
            <a:r>
              <a:rPr lang="en-CA" sz="2800" dirty="0">
                <a:solidFill>
                  <a:schemeClr val="bg1"/>
                </a:solidFill>
              </a:rPr>
              <a:t>Thus  </a:t>
            </a:r>
            <a:r>
              <a:rPr lang="en-CA" sz="2800" dirty="0">
                <a:solidFill>
                  <a:srgbClr val="FFFF00"/>
                </a:solidFill>
              </a:rPr>
              <a:t>Intermediaries are </a:t>
            </a:r>
            <a:r>
              <a:rPr lang="en-CA" sz="2800" dirty="0">
                <a:solidFill>
                  <a:srgbClr val="FF0000"/>
                </a:solidFill>
              </a:rPr>
              <a:t>deemed</a:t>
            </a:r>
            <a:r>
              <a:rPr lang="en-CA" sz="2800" dirty="0">
                <a:solidFill>
                  <a:srgbClr val="FFFF00"/>
                </a:solidFill>
              </a:rPr>
              <a:t> not to be communicators</a:t>
            </a:r>
            <a:r>
              <a:rPr lang="en-CA" sz="2800" dirty="0">
                <a:solidFill>
                  <a:schemeClr val="bg1"/>
                </a:solidFill>
              </a:rPr>
              <a:t>. </a:t>
            </a:r>
          </a:p>
        </p:txBody>
      </p:sp>
    </p:spTree>
    <p:extLst>
      <p:ext uri="{BB962C8B-B14F-4D97-AF65-F5344CB8AC3E}">
        <p14:creationId xmlns:p14="http://schemas.microsoft.com/office/powerpoint/2010/main" val="23035587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F580-4DA4-7D4C-998D-A63338B1F784}"/>
              </a:ext>
            </a:extLst>
          </p:cNvPr>
          <p:cNvSpPr>
            <a:spLocks noGrp="1"/>
          </p:cNvSpPr>
          <p:nvPr>
            <p:ph type="title"/>
          </p:nvPr>
        </p:nvSpPr>
        <p:spPr>
          <a:xfrm>
            <a:off x="457200" y="115867"/>
            <a:ext cx="8229600" cy="525402"/>
          </a:xfrm>
        </p:spPr>
        <p:txBody>
          <a:bodyPr>
            <a:normAutofit fontScale="90000"/>
          </a:bodyPr>
          <a:lstStyle/>
          <a:p>
            <a:r>
              <a:rPr lang="en-US" b="1" dirty="0">
                <a:solidFill>
                  <a:srgbClr val="FFFF00"/>
                </a:solidFill>
              </a:rPr>
              <a:t>Policy behind s. 2.4(1)(b))</a:t>
            </a:r>
          </a:p>
        </p:txBody>
      </p:sp>
      <p:sp>
        <p:nvSpPr>
          <p:cNvPr id="3" name="Content Placeholder 2">
            <a:extLst>
              <a:ext uri="{FF2B5EF4-FFF2-40B4-BE49-F238E27FC236}">
                <a16:creationId xmlns:a16="http://schemas.microsoft.com/office/drawing/2014/main" id="{6CE4D1AD-E28C-0541-B731-16741E697B7D}"/>
              </a:ext>
            </a:extLst>
          </p:cNvPr>
          <p:cNvSpPr>
            <a:spLocks noGrp="1"/>
          </p:cNvSpPr>
          <p:nvPr>
            <p:ph sz="quarter" idx="10"/>
          </p:nvPr>
        </p:nvSpPr>
        <p:spPr>
          <a:xfrm>
            <a:off x="178131" y="902525"/>
            <a:ext cx="8835240" cy="4999511"/>
          </a:xfrm>
        </p:spPr>
        <p:txBody>
          <a:bodyPr>
            <a:normAutofit/>
          </a:bodyPr>
          <a:lstStyle/>
          <a:p>
            <a:pPr>
              <a:lnSpc>
                <a:spcPct val="100000"/>
              </a:lnSpc>
            </a:pPr>
            <a:r>
              <a:rPr lang="en-CA" sz="2800" dirty="0">
                <a:solidFill>
                  <a:schemeClr val="bg1"/>
                </a:solidFill>
              </a:rPr>
              <a:t>In part i</a:t>
            </a:r>
            <a:r>
              <a:rPr lang="en-CA" sz="2800" dirty="0">
                <a:solidFill>
                  <a:srgbClr val="FFFF00"/>
                </a:solidFill>
              </a:rPr>
              <a:t>ntermediaries are </a:t>
            </a:r>
            <a:r>
              <a:rPr lang="en-CA" sz="2800" dirty="0">
                <a:solidFill>
                  <a:srgbClr val="FF0000"/>
                </a:solidFill>
              </a:rPr>
              <a:t>deemed</a:t>
            </a:r>
            <a:r>
              <a:rPr lang="en-CA" sz="2800" dirty="0">
                <a:solidFill>
                  <a:srgbClr val="FFFF00"/>
                </a:solidFill>
              </a:rPr>
              <a:t> not to be communicators</a:t>
            </a:r>
            <a:r>
              <a:rPr lang="en-CA" sz="2800" dirty="0">
                <a:solidFill>
                  <a:schemeClr val="bg1"/>
                </a:solidFill>
              </a:rPr>
              <a:t> to </a:t>
            </a:r>
            <a:r>
              <a:rPr lang="en-CA" sz="2800" dirty="0">
                <a:solidFill>
                  <a:srgbClr val="FFFF00"/>
                </a:solidFill>
              </a:rPr>
              <a:t>avoid</a:t>
            </a:r>
            <a:r>
              <a:rPr lang="en-CA" sz="2800" dirty="0">
                <a:solidFill>
                  <a:schemeClr val="bg1"/>
                </a:solidFill>
              </a:rPr>
              <a:t> </a:t>
            </a:r>
            <a:r>
              <a:rPr lang="en-CA" sz="2800" dirty="0">
                <a:solidFill>
                  <a:srgbClr val="FFFF00"/>
                </a:solidFill>
              </a:rPr>
              <a:t>unnecessary layering </a:t>
            </a:r>
            <a:r>
              <a:rPr lang="en-CA" sz="2800" dirty="0">
                <a:solidFill>
                  <a:schemeClr val="bg1"/>
                </a:solidFill>
              </a:rPr>
              <a:t>and possible effective duplication of copyright liability that would result from intermediary sales layers (“</a:t>
            </a:r>
            <a:r>
              <a:rPr lang="en-CA" sz="2800" dirty="0">
                <a:solidFill>
                  <a:srgbClr val="FFFF00"/>
                </a:solidFill>
              </a:rPr>
              <a:t>wholesalers</a:t>
            </a:r>
            <a:r>
              <a:rPr lang="en-CA" sz="2800" dirty="0">
                <a:solidFill>
                  <a:schemeClr val="bg1"/>
                </a:solidFill>
              </a:rPr>
              <a:t>”) also being liable for infringements. </a:t>
            </a:r>
          </a:p>
          <a:p>
            <a:pPr>
              <a:lnSpc>
                <a:spcPct val="100000"/>
              </a:lnSpc>
            </a:pPr>
            <a:r>
              <a:rPr lang="en-CA" sz="2800" dirty="0">
                <a:solidFill>
                  <a:schemeClr val="bg1"/>
                </a:solidFill>
              </a:rPr>
              <a:t>Public policy decision to discourage lawsuits against intermediaries, encouraging them to expand and improve operations without the threat of infringement. Not doing so could chill growth in the communications sector where Canada (with some justification) has seen itself as a world leader.</a:t>
            </a:r>
            <a:endParaRPr lang="en-US" sz="2800" dirty="0">
              <a:solidFill>
                <a:schemeClr val="bg1"/>
              </a:solidFill>
            </a:endParaRPr>
          </a:p>
        </p:txBody>
      </p:sp>
    </p:spTree>
    <p:extLst>
      <p:ext uri="{BB962C8B-B14F-4D97-AF65-F5344CB8AC3E}">
        <p14:creationId xmlns:p14="http://schemas.microsoft.com/office/powerpoint/2010/main" val="10056072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429D-4721-2440-AF78-EF6AF8889F7D}"/>
              </a:ext>
            </a:extLst>
          </p:cNvPr>
          <p:cNvSpPr>
            <a:spLocks noGrp="1"/>
          </p:cNvSpPr>
          <p:nvPr>
            <p:ph type="title"/>
          </p:nvPr>
        </p:nvSpPr>
        <p:spPr>
          <a:xfrm>
            <a:off x="166255" y="154379"/>
            <a:ext cx="8882742" cy="403761"/>
          </a:xfrm>
        </p:spPr>
        <p:txBody>
          <a:bodyPr>
            <a:noAutofit/>
          </a:bodyPr>
          <a:lstStyle/>
          <a:p>
            <a:r>
              <a:rPr lang="en-US" sz="2800" dirty="0">
                <a:solidFill>
                  <a:srgbClr val="FFFF00"/>
                </a:solidFill>
              </a:rPr>
              <a:t>In </a:t>
            </a:r>
            <a:r>
              <a:rPr lang="en-US" sz="2800" dirty="0">
                <a:solidFill>
                  <a:srgbClr val="FF0000"/>
                </a:solidFill>
              </a:rPr>
              <a:t>U</a:t>
            </a:r>
            <a:r>
              <a:rPr lang="en-US" sz="2800" dirty="0">
                <a:solidFill>
                  <a:schemeClr val="bg1"/>
                </a:solidFill>
              </a:rPr>
              <a:t>S</a:t>
            </a:r>
            <a:r>
              <a:rPr lang="en-US" sz="2800" dirty="0">
                <a:solidFill>
                  <a:srgbClr val="00B0F0"/>
                </a:solidFill>
              </a:rPr>
              <a:t>A </a:t>
            </a:r>
            <a:r>
              <a:rPr lang="en-US" sz="2800" dirty="0">
                <a:solidFill>
                  <a:srgbClr val="FFFF00"/>
                </a:solidFill>
              </a:rPr>
              <a:t> S.512 DMCA  </a:t>
            </a:r>
            <a:r>
              <a:rPr lang="en-US" sz="2800" dirty="0">
                <a:solidFill>
                  <a:srgbClr val="FF0000"/>
                </a:solidFill>
              </a:rPr>
              <a:t>+ </a:t>
            </a:r>
            <a:r>
              <a:rPr lang="en-US" sz="2800" dirty="0">
                <a:solidFill>
                  <a:srgbClr val="FFFF00"/>
                </a:solidFill>
              </a:rPr>
              <a:t>S.230 Communications Decency Act</a:t>
            </a:r>
          </a:p>
        </p:txBody>
      </p:sp>
      <p:sp>
        <p:nvSpPr>
          <p:cNvPr id="3" name="Content Placeholder 2">
            <a:extLst>
              <a:ext uri="{FF2B5EF4-FFF2-40B4-BE49-F238E27FC236}">
                <a16:creationId xmlns:a16="http://schemas.microsoft.com/office/drawing/2014/main" id="{31F4DC5A-0EB0-E249-B60B-F07228CB2E61}"/>
              </a:ext>
            </a:extLst>
          </p:cNvPr>
          <p:cNvSpPr>
            <a:spLocks noGrp="1"/>
          </p:cNvSpPr>
          <p:nvPr>
            <p:ph sz="quarter" idx="10"/>
          </p:nvPr>
        </p:nvSpPr>
        <p:spPr>
          <a:xfrm>
            <a:off x="166255" y="724395"/>
            <a:ext cx="8977745" cy="5153892"/>
          </a:xfrm>
        </p:spPr>
        <p:txBody>
          <a:bodyPr>
            <a:normAutofit fontScale="47500" lnSpcReduction="20000"/>
          </a:bodyPr>
          <a:lstStyle/>
          <a:p>
            <a:pPr marL="0" indent="0">
              <a:lnSpc>
                <a:spcPct val="120000"/>
              </a:lnSpc>
              <a:buNone/>
            </a:pPr>
            <a:r>
              <a:rPr lang="en-CA" sz="3400" i="1" dirty="0">
                <a:solidFill>
                  <a:srgbClr val="FFFF00"/>
                </a:solidFill>
              </a:rPr>
              <a:t>17 U.S. Code § 512.Limitations on liability relating to material online</a:t>
            </a:r>
          </a:p>
          <a:p>
            <a:pPr marL="0" indent="0">
              <a:lnSpc>
                <a:spcPct val="120000"/>
              </a:lnSpc>
              <a:buNone/>
            </a:pPr>
            <a:r>
              <a:rPr lang="en-CA" sz="3400" b="1" i="1" dirty="0">
                <a:solidFill>
                  <a:schemeClr val="bg1"/>
                </a:solidFill>
              </a:rPr>
              <a:t>(a)Transitory Digital Network Communications.—</a:t>
            </a:r>
            <a:r>
              <a:rPr lang="en-CA" sz="3400" i="1" dirty="0">
                <a:solidFill>
                  <a:schemeClr val="bg1"/>
                </a:solidFill>
              </a:rPr>
              <a:t>A service provider shall not be liable for monetary relief, or, except as provided in subsection (j), for injunctive or other equitable relief, for infringement of copyright by reason of the provider’s transmitting, routing, or providing connections for, material through a system or network controlled or operated by or for the service provider, or by reason of the intermediate and transient storage of that material in the course of such transmitting, routing, or providing connections, if—</a:t>
            </a:r>
          </a:p>
          <a:p>
            <a:pPr marL="0" indent="0">
              <a:lnSpc>
                <a:spcPct val="120000"/>
              </a:lnSpc>
              <a:buNone/>
            </a:pPr>
            <a:r>
              <a:rPr lang="en-CA" sz="3400" b="1" i="1" dirty="0">
                <a:solidFill>
                  <a:schemeClr val="bg1"/>
                </a:solidFill>
              </a:rPr>
              <a:t>(1)</a:t>
            </a:r>
            <a:r>
              <a:rPr lang="en-CA" sz="3400" i="1" dirty="0">
                <a:solidFill>
                  <a:schemeClr val="bg1"/>
                </a:solidFill>
              </a:rPr>
              <a:t>the transmission of the material was initiated by or at the direction of a person other than the service provider;</a:t>
            </a:r>
          </a:p>
          <a:p>
            <a:pPr marL="0" indent="0">
              <a:lnSpc>
                <a:spcPct val="120000"/>
              </a:lnSpc>
              <a:buNone/>
            </a:pPr>
            <a:r>
              <a:rPr lang="en-CA" sz="3400" b="1" i="1" dirty="0">
                <a:solidFill>
                  <a:schemeClr val="bg1"/>
                </a:solidFill>
              </a:rPr>
              <a:t>(2)</a:t>
            </a:r>
            <a:r>
              <a:rPr lang="en-CA" sz="3400" i="1" dirty="0">
                <a:solidFill>
                  <a:schemeClr val="bg1"/>
                </a:solidFill>
              </a:rPr>
              <a:t>the transmission, routing, provision of connections, or storage is carried out through an automatic technical process without selection of the material by the service provider;</a:t>
            </a:r>
          </a:p>
          <a:p>
            <a:pPr marL="0" indent="0">
              <a:lnSpc>
                <a:spcPct val="120000"/>
              </a:lnSpc>
              <a:buNone/>
            </a:pPr>
            <a:r>
              <a:rPr lang="en-CA" sz="3400" b="1" i="1" dirty="0">
                <a:solidFill>
                  <a:schemeClr val="bg1"/>
                </a:solidFill>
              </a:rPr>
              <a:t>(3)</a:t>
            </a:r>
            <a:r>
              <a:rPr lang="en-CA" sz="3400" i="1" dirty="0">
                <a:solidFill>
                  <a:schemeClr val="bg1"/>
                </a:solidFill>
              </a:rPr>
              <a:t>the service provider does not select the recipients of the material except as an automatic response to the request of another person;</a:t>
            </a:r>
          </a:p>
          <a:p>
            <a:pPr marL="0" indent="0">
              <a:lnSpc>
                <a:spcPct val="120000"/>
              </a:lnSpc>
              <a:buNone/>
            </a:pPr>
            <a:r>
              <a:rPr lang="en-CA" sz="3400" b="1" i="1" dirty="0">
                <a:solidFill>
                  <a:schemeClr val="bg1"/>
                </a:solidFill>
              </a:rPr>
              <a:t>(4)</a:t>
            </a:r>
            <a:r>
              <a:rPr lang="en-CA" sz="3400" i="1" dirty="0">
                <a:solidFill>
                  <a:schemeClr val="bg1"/>
                </a:solidFill>
              </a:rPr>
              <a:t>no copy of the material made by the service provider in the course of such intermediate or transient storage is maintained on the system or network in a manner ordinarily accessible to anyone other than anticipated recipients, and no such copy is maintained on the system or network in a manner ordinarily accessible to such anticipated recipients for a longer period than is reasonably necessary for the transmission, routing, or provision of connections; and</a:t>
            </a:r>
          </a:p>
          <a:p>
            <a:pPr marL="0" indent="0">
              <a:lnSpc>
                <a:spcPct val="120000"/>
              </a:lnSpc>
              <a:buNone/>
            </a:pPr>
            <a:r>
              <a:rPr lang="en-CA" sz="3400" b="1" i="1" dirty="0">
                <a:solidFill>
                  <a:schemeClr val="bg1"/>
                </a:solidFill>
              </a:rPr>
              <a:t>(5)</a:t>
            </a:r>
            <a:r>
              <a:rPr lang="en-CA" sz="3400" i="1" dirty="0">
                <a:solidFill>
                  <a:schemeClr val="bg1"/>
                </a:solidFill>
              </a:rPr>
              <a:t>the material is transmitted through the system or network without modification of its content.</a:t>
            </a:r>
          </a:p>
          <a:p>
            <a:endParaRPr lang="en-US" dirty="0"/>
          </a:p>
        </p:txBody>
      </p:sp>
    </p:spTree>
    <p:extLst>
      <p:ext uri="{BB962C8B-B14F-4D97-AF65-F5344CB8AC3E}">
        <p14:creationId xmlns:p14="http://schemas.microsoft.com/office/powerpoint/2010/main" val="17946349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12777B1-EF8E-B64D-9FAD-37E99FC29A7D}"/>
              </a:ext>
            </a:extLst>
          </p:cNvPr>
          <p:cNvPicPr>
            <a:picLocks noChangeAspect="1"/>
          </p:cNvPicPr>
          <p:nvPr/>
        </p:nvPicPr>
        <p:blipFill>
          <a:blip r:embed="rId2"/>
          <a:stretch>
            <a:fillRect/>
          </a:stretch>
        </p:blipFill>
        <p:spPr>
          <a:xfrm>
            <a:off x="2250031" y="356260"/>
            <a:ext cx="4643938" cy="5442115"/>
          </a:xfrm>
          <a:prstGeom prst="rect">
            <a:avLst/>
          </a:prstGeom>
        </p:spPr>
      </p:pic>
    </p:spTree>
    <p:extLst>
      <p:ext uri="{BB962C8B-B14F-4D97-AF65-F5344CB8AC3E}">
        <p14:creationId xmlns:p14="http://schemas.microsoft.com/office/powerpoint/2010/main" val="24491837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2504"/>
            <a:ext cx="8229600" cy="641267"/>
          </a:xfrm>
        </p:spPr>
        <p:txBody>
          <a:bodyPr>
            <a:normAutofit fontScale="90000"/>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237507" y="783771"/>
            <a:ext cx="8787740" cy="5142016"/>
          </a:xfrm>
        </p:spPr>
        <p:txBody>
          <a:bodyPr>
            <a:normAutofit fontScale="92500" lnSpcReduction="10000"/>
          </a:bodyPr>
          <a:lstStyle/>
          <a:p>
            <a:pPr marL="0" indent="0">
              <a:lnSpc>
                <a:spcPct val="110000"/>
              </a:lnSpc>
              <a:buNone/>
            </a:pPr>
            <a:r>
              <a:rPr lang="en-US" sz="2400" b="1" dirty="0">
                <a:solidFill>
                  <a:srgbClr val="FFFF00"/>
                </a:solidFill>
              </a:rPr>
              <a:t>Common carrier exception (s. 2.4(1)(b))</a:t>
            </a:r>
          </a:p>
          <a:p>
            <a:pPr marL="0" indent="0">
              <a:lnSpc>
                <a:spcPct val="110000"/>
              </a:lnSpc>
              <a:buNone/>
            </a:pPr>
            <a:r>
              <a:rPr lang="en-US" sz="2400" i="1" dirty="0">
                <a:solidFill>
                  <a:srgbClr val="00B0F0"/>
                </a:solidFill>
              </a:rPr>
              <a:t>Bell Canada v. 1326030 Ontario Inc. </a:t>
            </a:r>
            <a:r>
              <a:rPr lang="en-US" sz="2400" i="1" dirty="0">
                <a:solidFill>
                  <a:schemeClr val="bg1"/>
                </a:solidFill>
              </a:rPr>
              <a:t>(</a:t>
            </a:r>
            <a:r>
              <a:rPr lang="en-US" sz="2400" i="1" dirty="0" err="1">
                <a:solidFill>
                  <a:schemeClr val="bg1"/>
                </a:solidFill>
              </a:rPr>
              <a:t>iTVBox.net</a:t>
            </a:r>
            <a:r>
              <a:rPr lang="en-US" sz="2400" i="1" dirty="0">
                <a:solidFill>
                  <a:schemeClr val="bg1"/>
                </a:solidFill>
              </a:rPr>
              <a:t>)</a:t>
            </a:r>
          </a:p>
          <a:p>
            <a:pPr marL="0" indent="0">
              <a:lnSpc>
                <a:spcPct val="110000"/>
              </a:lnSpc>
              <a:buNone/>
            </a:pPr>
            <a:r>
              <a:rPr lang="en-CA" sz="2400" dirty="0">
                <a:solidFill>
                  <a:schemeClr val="bg1"/>
                </a:solidFill>
              </a:rPr>
              <a:t>2016 FC 612 affirmed 2017 FCA 55</a:t>
            </a:r>
          </a:p>
          <a:p>
            <a:pPr>
              <a:lnSpc>
                <a:spcPct val="110000"/>
              </a:lnSpc>
            </a:pPr>
            <a:r>
              <a:rPr lang="en-CA" sz="2400" dirty="0">
                <a:solidFill>
                  <a:schemeClr val="bg1"/>
                </a:solidFill>
              </a:rPr>
              <a:t>Interlocutory Injunction application</a:t>
            </a:r>
          </a:p>
          <a:p>
            <a:pPr marL="0" indent="0">
              <a:lnSpc>
                <a:spcPct val="110000"/>
              </a:lnSpc>
              <a:buNone/>
            </a:pPr>
            <a:r>
              <a:rPr lang="en-CA" sz="2400" i="1" dirty="0">
                <a:solidFill>
                  <a:schemeClr val="bg1"/>
                </a:solidFill>
              </a:rPr>
              <a:t>“[8]   The Plaintiffs specifically </a:t>
            </a:r>
            <a:r>
              <a:rPr lang="en-CA" sz="2400" i="1" dirty="0">
                <a:solidFill>
                  <a:srgbClr val="FFFF00"/>
                </a:solidFill>
              </a:rPr>
              <a:t>identified three types of pre-installed applications which they submit could be used to access copyrighted content</a:t>
            </a:r>
            <a:r>
              <a:rPr lang="en-CA" sz="2400" i="1" dirty="0">
                <a:solidFill>
                  <a:schemeClr val="bg1"/>
                </a:solidFill>
              </a:rPr>
              <a:t>:</a:t>
            </a:r>
          </a:p>
          <a:p>
            <a:pPr marL="0" indent="0">
              <a:lnSpc>
                <a:spcPct val="110000"/>
              </a:lnSpc>
              <a:buNone/>
            </a:pPr>
            <a:r>
              <a:rPr lang="en-CA" sz="2400" i="1" dirty="0">
                <a:solidFill>
                  <a:schemeClr val="bg1"/>
                </a:solidFill>
              </a:rPr>
              <a:t>A.   </a:t>
            </a:r>
            <a:r>
              <a:rPr lang="en-CA" sz="2400" i="1" dirty="0">
                <a:solidFill>
                  <a:srgbClr val="FFFF00"/>
                </a:solidFill>
              </a:rPr>
              <a:t>KODI: with the proper add-on(s), </a:t>
            </a:r>
            <a:r>
              <a:rPr lang="en-CA" sz="2400" i="1" dirty="0">
                <a:solidFill>
                  <a:schemeClr val="bg1"/>
                </a:solidFill>
              </a:rPr>
              <a:t>the </a:t>
            </a:r>
            <a:r>
              <a:rPr lang="en-CA" sz="2400" i="1" dirty="0">
                <a:solidFill>
                  <a:srgbClr val="FFFF00"/>
                </a:solidFill>
              </a:rPr>
              <a:t>open-source media player </a:t>
            </a:r>
            <a:r>
              <a:rPr lang="en-CA" sz="2400" i="1" dirty="0">
                <a:solidFill>
                  <a:schemeClr val="bg1"/>
                </a:solidFill>
              </a:rPr>
              <a:t>KODI could be used to </a:t>
            </a:r>
            <a:r>
              <a:rPr lang="en-CA" sz="2400" i="1" dirty="0">
                <a:solidFill>
                  <a:srgbClr val="FFFF00"/>
                </a:solidFill>
              </a:rPr>
              <a:t>access online streaming we</a:t>
            </a:r>
            <a:r>
              <a:rPr lang="en-CA" sz="2400" i="1" dirty="0">
                <a:solidFill>
                  <a:schemeClr val="bg1"/>
                </a:solidFill>
              </a:rPr>
              <a:t>bsites;</a:t>
            </a:r>
          </a:p>
          <a:p>
            <a:pPr marL="0" indent="0">
              <a:lnSpc>
                <a:spcPct val="110000"/>
              </a:lnSpc>
              <a:buNone/>
            </a:pPr>
            <a:r>
              <a:rPr lang="en-CA" sz="2400" i="1" dirty="0">
                <a:solidFill>
                  <a:schemeClr val="bg1"/>
                </a:solidFill>
              </a:rPr>
              <a:t>B.     </a:t>
            </a:r>
            <a:r>
              <a:rPr lang="en-CA" sz="2400" i="1" dirty="0" err="1">
                <a:solidFill>
                  <a:srgbClr val="FFFF00"/>
                </a:solidFill>
              </a:rPr>
              <a:t>Showbox</a:t>
            </a:r>
            <a:r>
              <a:rPr lang="en-CA" sz="2400" i="1" dirty="0">
                <a:solidFill>
                  <a:srgbClr val="FFFF00"/>
                </a:solidFill>
              </a:rPr>
              <a:t>: </a:t>
            </a:r>
            <a:r>
              <a:rPr lang="en-CA" sz="2400" i="1" dirty="0">
                <a:solidFill>
                  <a:schemeClr val="bg1"/>
                </a:solidFill>
              </a:rPr>
              <a:t>the media player software </a:t>
            </a:r>
            <a:r>
              <a:rPr lang="en-CA" sz="2400" i="1" dirty="0" err="1">
                <a:solidFill>
                  <a:schemeClr val="bg1"/>
                </a:solidFill>
              </a:rPr>
              <a:t>Showbox</a:t>
            </a:r>
            <a:r>
              <a:rPr lang="en-CA" sz="2400" i="1" dirty="0">
                <a:solidFill>
                  <a:schemeClr val="bg1"/>
                </a:solidFill>
              </a:rPr>
              <a:t> could be used to access </a:t>
            </a:r>
            <a:r>
              <a:rPr lang="en-CA" sz="2400" i="1" dirty="0">
                <a:solidFill>
                  <a:srgbClr val="FF0000"/>
                </a:solidFill>
              </a:rPr>
              <a:t>online streaming websites and permanently download content </a:t>
            </a:r>
            <a:r>
              <a:rPr lang="en-CA" sz="2400" i="1" dirty="0">
                <a:solidFill>
                  <a:schemeClr val="bg1"/>
                </a:solidFill>
              </a:rPr>
              <a:t>such as television programming or motion pictures; and</a:t>
            </a:r>
          </a:p>
          <a:p>
            <a:pPr marL="0" indent="0">
              <a:lnSpc>
                <a:spcPct val="110000"/>
              </a:lnSpc>
              <a:buNone/>
            </a:pPr>
            <a:r>
              <a:rPr lang="en-CA" sz="2400" i="1" dirty="0">
                <a:solidFill>
                  <a:schemeClr val="bg1"/>
                </a:solidFill>
              </a:rPr>
              <a:t>C.     </a:t>
            </a:r>
            <a:r>
              <a:rPr lang="en-CA" sz="2400" i="1" dirty="0">
                <a:solidFill>
                  <a:srgbClr val="FFFF00"/>
                </a:solidFill>
              </a:rPr>
              <a:t>Private IPTV Services</a:t>
            </a:r>
            <a:r>
              <a:rPr lang="en-CA" sz="2400" i="1" dirty="0">
                <a:solidFill>
                  <a:schemeClr val="bg1"/>
                </a:solidFill>
              </a:rPr>
              <a:t>: these are private Internet servers which re-transmit television broadcasts over the Internet, usually for a monthly fee.”</a:t>
            </a:r>
          </a:p>
          <a:p>
            <a:pPr marL="914400" lvl="2" indent="0">
              <a:buNone/>
            </a:pPr>
            <a:endParaRPr lang="en-US" sz="3600" dirty="0">
              <a:solidFill>
                <a:schemeClr val="bg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105</a:t>
            </a:fld>
            <a:endParaRPr lang="en-US"/>
          </a:p>
        </p:txBody>
      </p:sp>
    </p:spTree>
    <p:extLst>
      <p:ext uri="{BB962C8B-B14F-4D97-AF65-F5344CB8AC3E}">
        <p14:creationId xmlns:p14="http://schemas.microsoft.com/office/powerpoint/2010/main" val="30246840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automatically generated">
            <a:extLst>
              <a:ext uri="{FF2B5EF4-FFF2-40B4-BE49-F238E27FC236}">
                <a16:creationId xmlns:a16="http://schemas.microsoft.com/office/drawing/2014/main" id="{FF1D92A3-57BC-BE46-A988-71F655A1DA2F}"/>
              </a:ext>
            </a:extLst>
          </p:cNvPr>
          <p:cNvPicPr>
            <a:picLocks noChangeAspect="1"/>
          </p:cNvPicPr>
          <p:nvPr/>
        </p:nvPicPr>
        <p:blipFill>
          <a:blip r:embed="rId2"/>
          <a:stretch>
            <a:fillRect/>
          </a:stretch>
        </p:blipFill>
        <p:spPr>
          <a:xfrm>
            <a:off x="289478" y="642551"/>
            <a:ext cx="8565043" cy="4731166"/>
          </a:xfrm>
          <a:prstGeom prst="rect">
            <a:avLst/>
          </a:prstGeom>
        </p:spPr>
      </p:pic>
    </p:spTree>
    <p:extLst>
      <p:ext uri="{BB962C8B-B14F-4D97-AF65-F5344CB8AC3E}">
        <p14:creationId xmlns:p14="http://schemas.microsoft.com/office/powerpoint/2010/main" val="6362610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screenshot of a cell phone&#10;&#10;Description automatically generated">
            <a:extLst>
              <a:ext uri="{FF2B5EF4-FFF2-40B4-BE49-F238E27FC236}">
                <a16:creationId xmlns:a16="http://schemas.microsoft.com/office/drawing/2014/main" id="{0501EF92-B079-5648-8EC5-C12F2F32E0BF}"/>
              </a:ext>
            </a:extLst>
          </p:cNvPr>
          <p:cNvPicPr>
            <a:picLocks noGrp="1" noChangeAspect="1"/>
          </p:cNvPicPr>
          <p:nvPr>
            <p:ph sz="half" idx="2"/>
          </p:nvPr>
        </p:nvPicPr>
        <p:blipFill>
          <a:blip r:embed="rId2"/>
          <a:stretch>
            <a:fillRect/>
          </a:stretch>
        </p:blipFill>
        <p:spPr>
          <a:xfrm>
            <a:off x="5528341" y="1262905"/>
            <a:ext cx="3021893" cy="4977234"/>
          </a:xfrm>
        </p:spPr>
      </p:pic>
      <p:pic>
        <p:nvPicPr>
          <p:cNvPr id="12" name="Content Placeholder 11" descr="A screenshot of a cell phone&#10;&#10;Description automatically generated">
            <a:extLst>
              <a:ext uri="{FF2B5EF4-FFF2-40B4-BE49-F238E27FC236}">
                <a16:creationId xmlns:a16="http://schemas.microsoft.com/office/drawing/2014/main" id="{CD5D45A8-6C27-624C-8049-1C11C3E76B47}"/>
              </a:ext>
            </a:extLst>
          </p:cNvPr>
          <p:cNvPicPr>
            <a:picLocks noGrp="1" noChangeAspect="1"/>
          </p:cNvPicPr>
          <p:nvPr>
            <p:ph sz="half" idx="1"/>
          </p:nvPr>
        </p:nvPicPr>
        <p:blipFill>
          <a:blip r:embed="rId3"/>
          <a:stretch>
            <a:fillRect/>
          </a:stretch>
        </p:blipFill>
        <p:spPr>
          <a:xfrm>
            <a:off x="504689" y="1262904"/>
            <a:ext cx="4685417" cy="4496627"/>
          </a:xfrm>
        </p:spPr>
      </p:pic>
      <p:pic>
        <p:nvPicPr>
          <p:cNvPr id="16" name="Picture 15">
            <a:extLst>
              <a:ext uri="{FF2B5EF4-FFF2-40B4-BE49-F238E27FC236}">
                <a16:creationId xmlns:a16="http://schemas.microsoft.com/office/drawing/2014/main" id="{E252D085-A2D2-9A4B-87A6-E0A0CF48C7F8}"/>
              </a:ext>
            </a:extLst>
          </p:cNvPr>
          <p:cNvPicPr>
            <a:picLocks noChangeAspect="1"/>
          </p:cNvPicPr>
          <p:nvPr/>
        </p:nvPicPr>
        <p:blipFill>
          <a:blip r:embed="rId4"/>
          <a:stretch>
            <a:fillRect/>
          </a:stretch>
        </p:blipFill>
        <p:spPr>
          <a:xfrm>
            <a:off x="504689" y="404662"/>
            <a:ext cx="8045545" cy="448532"/>
          </a:xfrm>
          <a:prstGeom prst="rect">
            <a:avLst/>
          </a:prstGeom>
        </p:spPr>
      </p:pic>
    </p:spTree>
    <p:extLst>
      <p:ext uri="{BB962C8B-B14F-4D97-AF65-F5344CB8AC3E}">
        <p14:creationId xmlns:p14="http://schemas.microsoft.com/office/powerpoint/2010/main" val="20314900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2E60-3ABF-F948-9208-06F2058AE84B}"/>
              </a:ext>
            </a:extLst>
          </p:cNvPr>
          <p:cNvSpPr>
            <a:spLocks noGrp="1"/>
          </p:cNvSpPr>
          <p:nvPr>
            <p:ph type="title"/>
          </p:nvPr>
        </p:nvSpPr>
        <p:spPr>
          <a:xfrm>
            <a:off x="0" y="115866"/>
            <a:ext cx="9144000" cy="703531"/>
          </a:xfrm>
        </p:spPr>
        <p:txBody>
          <a:bodyPr>
            <a:normAutofit fontScale="90000"/>
          </a:bodyPr>
          <a:lstStyle/>
          <a:p>
            <a:pPr algn="ctr"/>
            <a:br>
              <a:rPr lang="en-US" sz="3600" dirty="0">
                <a:solidFill>
                  <a:srgbClr val="FFFF00"/>
                </a:solidFill>
              </a:rPr>
            </a:br>
            <a:r>
              <a:rPr lang="en-US" sz="3600" dirty="0">
                <a:solidFill>
                  <a:schemeClr val="bg1"/>
                </a:solidFill>
              </a:rPr>
              <a:t>Should</a:t>
            </a:r>
            <a:r>
              <a:rPr lang="en-US" sz="3600" dirty="0">
                <a:solidFill>
                  <a:srgbClr val="FFFF00"/>
                </a:solidFill>
              </a:rPr>
              <a:t> common carrier exception </a:t>
            </a:r>
            <a:r>
              <a:rPr lang="en-US" sz="3600" dirty="0">
                <a:solidFill>
                  <a:schemeClr val="bg1"/>
                </a:solidFill>
              </a:rPr>
              <a:t>(s. 2.4(1)(b)) apply</a:t>
            </a:r>
            <a:r>
              <a:rPr lang="en-US" sz="3600" dirty="0">
                <a:solidFill>
                  <a:srgbClr val="FF0000"/>
                </a:solidFill>
              </a:rPr>
              <a:t>?</a:t>
            </a:r>
            <a:br>
              <a:rPr lang="en-US" b="1" dirty="0">
                <a:solidFill>
                  <a:srgbClr val="FFFF00"/>
                </a:solidFill>
              </a:rPr>
            </a:br>
            <a:endParaRPr lang="en-US" dirty="0"/>
          </a:p>
        </p:txBody>
      </p:sp>
      <p:sp>
        <p:nvSpPr>
          <p:cNvPr id="3" name="Content Placeholder 2">
            <a:extLst>
              <a:ext uri="{FF2B5EF4-FFF2-40B4-BE49-F238E27FC236}">
                <a16:creationId xmlns:a16="http://schemas.microsoft.com/office/drawing/2014/main" id="{E7AFC596-EDEF-B740-B9E6-2FC01B187570}"/>
              </a:ext>
            </a:extLst>
          </p:cNvPr>
          <p:cNvSpPr>
            <a:spLocks noGrp="1"/>
          </p:cNvSpPr>
          <p:nvPr>
            <p:ph sz="quarter" idx="10"/>
          </p:nvPr>
        </p:nvSpPr>
        <p:spPr>
          <a:xfrm>
            <a:off x="166255" y="819397"/>
            <a:ext cx="8858991" cy="5118265"/>
          </a:xfrm>
        </p:spPr>
        <p:txBody>
          <a:bodyPr>
            <a:noAutofit/>
          </a:bodyPr>
          <a:lstStyle/>
          <a:p>
            <a:pPr marL="0" indent="0">
              <a:lnSpc>
                <a:spcPct val="110000"/>
              </a:lnSpc>
              <a:buNone/>
            </a:pPr>
            <a:r>
              <a:rPr lang="en-CA" sz="2000" i="1" dirty="0">
                <a:solidFill>
                  <a:schemeClr val="bg1"/>
                </a:solidFill>
              </a:rPr>
              <a:t>“[22] …</a:t>
            </a:r>
            <a:r>
              <a:rPr lang="en-CA" sz="2000" i="1" dirty="0">
                <a:solidFill>
                  <a:srgbClr val="FFFF00"/>
                </a:solidFill>
              </a:rPr>
              <a:t>This is not a case where the Defendants merely serve as the conduit</a:t>
            </a:r>
            <a:r>
              <a:rPr lang="en-CA" sz="2000" i="1" dirty="0">
                <a:solidFill>
                  <a:schemeClr val="bg1"/>
                </a:solidFill>
              </a:rPr>
              <a:t>, as was argued by Mr. Wesley. </a:t>
            </a:r>
            <a:r>
              <a:rPr lang="en-CA" sz="2000" i="1" dirty="0">
                <a:solidFill>
                  <a:srgbClr val="FFFF00"/>
                </a:solidFill>
              </a:rPr>
              <a:t>Rather, </a:t>
            </a:r>
            <a:r>
              <a:rPr lang="en-CA" sz="2000" i="1" dirty="0">
                <a:solidFill>
                  <a:srgbClr val="FF0000"/>
                </a:solidFill>
              </a:rPr>
              <a:t>they deliberately encourage consumers </a:t>
            </a:r>
            <a:r>
              <a:rPr lang="en-CA" sz="2000" i="1" dirty="0">
                <a:solidFill>
                  <a:srgbClr val="FFFF00"/>
                </a:solidFill>
              </a:rPr>
              <a:t>and potential clients </a:t>
            </a:r>
            <a:r>
              <a:rPr lang="en-CA" sz="2000" i="1" dirty="0">
                <a:solidFill>
                  <a:srgbClr val="FF0000"/>
                </a:solidFill>
              </a:rPr>
              <a:t>to circumvent authorized ways of accessing content </a:t>
            </a:r>
            <a:r>
              <a:rPr lang="en-CA" sz="2000" i="1" dirty="0">
                <a:solidFill>
                  <a:schemeClr val="bg1"/>
                </a:solidFill>
              </a:rPr>
              <a:t>– say, by a cable subscription or by streaming content from the Plaintiffs’ websites – both in the manner in which they promote their business, and by offering tutorials in how to add and use applications which rely on illegally obtained content. </a:t>
            </a:r>
            <a:r>
              <a:rPr lang="en-CA" sz="2000" i="1" dirty="0">
                <a:solidFill>
                  <a:srgbClr val="FFFF00"/>
                </a:solidFill>
              </a:rPr>
              <a:t>The statutory defence provided in paragraph 2.4(1)(b) of the Copyright Act does not apply to the Defendants who go above and beyond selling a simple “means of telecommunication”. </a:t>
            </a:r>
            <a:r>
              <a:rPr lang="en-CA" sz="2000" i="1" dirty="0">
                <a:solidFill>
                  <a:schemeClr val="bg1"/>
                </a:solidFill>
              </a:rPr>
              <a:t>They also engage in acts related to the content of the infringed communications (Society of Composers, Authors and Music Publishers of Canada v Canadian Assn of Internet Providers, 2004 SCC 45 at para 92). Consumers can consequently stream or download the Plaintiffs’ programs and store them on their device without authorization from the Plaintiffs. This constitutes prima facie copyright infringement pursuant to section 27 of the Copyright Act.”</a:t>
            </a:r>
            <a:endParaRPr lang="en-US" sz="2000" i="1" dirty="0">
              <a:solidFill>
                <a:schemeClr val="bg1"/>
              </a:solidFill>
            </a:endParaRPr>
          </a:p>
        </p:txBody>
      </p:sp>
    </p:spTree>
    <p:extLst>
      <p:ext uri="{BB962C8B-B14F-4D97-AF65-F5344CB8AC3E}">
        <p14:creationId xmlns:p14="http://schemas.microsoft.com/office/powerpoint/2010/main" val="36545050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0DD9-D8AE-C14F-8C8C-013D4569169D}"/>
              </a:ext>
            </a:extLst>
          </p:cNvPr>
          <p:cNvSpPr>
            <a:spLocks noGrp="1"/>
          </p:cNvSpPr>
          <p:nvPr>
            <p:ph type="title"/>
          </p:nvPr>
        </p:nvSpPr>
        <p:spPr>
          <a:xfrm>
            <a:off x="190005" y="106879"/>
            <a:ext cx="8858991" cy="2066306"/>
          </a:xfrm>
        </p:spPr>
        <p:txBody>
          <a:bodyPr>
            <a:noAutofit/>
          </a:bodyPr>
          <a:lstStyle/>
          <a:p>
            <a:pPr algn="ctr"/>
            <a:r>
              <a:rPr lang="en-US" dirty="0">
                <a:solidFill>
                  <a:srgbClr val="FFFF00"/>
                </a:solidFill>
              </a:rPr>
              <a:t>N.B.</a:t>
            </a:r>
            <a:r>
              <a:rPr lang="en-US" dirty="0">
                <a:solidFill>
                  <a:srgbClr val="FF0000"/>
                </a:solidFill>
              </a:rPr>
              <a:t>:</a:t>
            </a:r>
            <a:r>
              <a:rPr lang="en-US" dirty="0">
                <a:solidFill>
                  <a:srgbClr val="FFFF00"/>
                </a:solidFill>
              </a:rPr>
              <a:t> </a:t>
            </a:r>
            <a:r>
              <a:rPr lang="en-US" dirty="0">
                <a:solidFill>
                  <a:schemeClr val="bg1"/>
                </a:solidFill>
              </a:rPr>
              <a:t>S. 31.1 Copyright Act (added to the </a:t>
            </a:r>
            <a:r>
              <a:rPr lang="en-US" i="1" u="sng" dirty="0">
                <a:solidFill>
                  <a:schemeClr val="bg1"/>
                </a:solidFill>
              </a:rPr>
              <a:t>Copyright Act</a:t>
            </a:r>
            <a:r>
              <a:rPr lang="en-US" dirty="0">
                <a:solidFill>
                  <a:schemeClr val="bg1"/>
                </a:solidFill>
              </a:rPr>
              <a:t>, 2012 – complimentary to &amp; broader than S. </a:t>
            </a:r>
            <a:r>
              <a:rPr lang="en-CA" dirty="0">
                <a:solidFill>
                  <a:schemeClr val="bg1"/>
                </a:solidFill>
              </a:rPr>
              <a:t>2.4(1)(b) </a:t>
            </a:r>
            <a:endParaRPr lang="en-US" dirty="0">
              <a:solidFill>
                <a:schemeClr val="bg1"/>
              </a:solidFill>
            </a:endParaRPr>
          </a:p>
        </p:txBody>
      </p:sp>
      <p:sp>
        <p:nvSpPr>
          <p:cNvPr id="3" name="Content Placeholder 2">
            <a:extLst>
              <a:ext uri="{FF2B5EF4-FFF2-40B4-BE49-F238E27FC236}">
                <a16:creationId xmlns:a16="http://schemas.microsoft.com/office/drawing/2014/main" id="{EB572441-1018-C948-B377-DF0169694F7E}"/>
              </a:ext>
            </a:extLst>
          </p:cNvPr>
          <p:cNvSpPr>
            <a:spLocks noGrp="1"/>
          </p:cNvSpPr>
          <p:nvPr>
            <p:ph sz="quarter" idx="10"/>
          </p:nvPr>
        </p:nvSpPr>
        <p:spPr>
          <a:xfrm>
            <a:off x="558140" y="2790701"/>
            <a:ext cx="8027720" cy="3099458"/>
          </a:xfrm>
        </p:spPr>
        <p:txBody>
          <a:bodyPr>
            <a:normAutofit/>
          </a:bodyPr>
          <a:lstStyle/>
          <a:p>
            <a:pPr marL="0" indent="0">
              <a:buNone/>
            </a:pPr>
            <a:r>
              <a:rPr lang="en-CA" sz="4000" dirty="0">
                <a:solidFill>
                  <a:schemeClr val="bg1"/>
                </a:solidFill>
              </a:rPr>
              <a:t>While s. 2.4(1)(b) applies </a:t>
            </a:r>
            <a:r>
              <a:rPr lang="en-CA" sz="4000" dirty="0">
                <a:solidFill>
                  <a:srgbClr val="FFFF00"/>
                </a:solidFill>
              </a:rPr>
              <a:t>only to the right to communicate a work to the public</a:t>
            </a:r>
            <a:r>
              <a:rPr lang="en-CA" sz="4000" dirty="0">
                <a:solidFill>
                  <a:schemeClr val="bg1"/>
                </a:solidFill>
              </a:rPr>
              <a:t>, s. 31(2) right applies more broadly – </a:t>
            </a:r>
            <a:r>
              <a:rPr lang="en-CA" sz="4000" dirty="0">
                <a:solidFill>
                  <a:srgbClr val="FF0000"/>
                </a:solidFill>
              </a:rPr>
              <a:t>to any rights </a:t>
            </a:r>
            <a:r>
              <a:rPr lang="en-CA" sz="4000" dirty="0">
                <a:solidFill>
                  <a:schemeClr val="bg1"/>
                </a:solidFill>
              </a:rPr>
              <a:t>that might have otherwise been infringed. </a:t>
            </a:r>
          </a:p>
          <a:p>
            <a:pPr marL="0" indent="0">
              <a:buNone/>
            </a:pPr>
            <a:endParaRPr lang="en-US" dirty="0"/>
          </a:p>
        </p:txBody>
      </p:sp>
    </p:spTree>
    <p:extLst>
      <p:ext uri="{BB962C8B-B14F-4D97-AF65-F5344CB8AC3E}">
        <p14:creationId xmlns:p14="http://schemas.microsoft.com/office/powerpoint/2010/main" val="399542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4833"/>
          </a:xfrm>
        </p:spPr>
        <p:txBody>
          <a:bodyPr>
            <a:noAutofit/>
          </a:bodyPr>
          <a:lstStyle/>
          <a:p>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p:cNvSpPr>
            <a:spLocks noGrp="1"/>
          </p:cNvSpPr>
          <p:nvPr>
            <p:ph sz="quarter" idx="10"/>
          </p:nvPr>
        </p:nvSpPr>
        <p:spPr>
          <a:xfrm>
            <a:off x="228600" y="1135117"/>
            <a:ext cx="8686800" cy="5129049"/>
          </a:xfrm>
        </p:spPr>
        <p:txBody>
          <a:bodyPr>
            <a:normAutofit fontScale="85000" lnSpcReduction="10000"/>
          </a:bodyPr>
          <a:lstStyle/>
          <a:p>
            <a:pPr marL="0" indent="0">
              <a:lnSpc>
                <a:spcPct val="110000"/>
              </a:lnSpc>
              <a:buNone/>
            </a:pPr>
            <a:r>
              <a:rPr lang="en-CA" sz="3200" dirty="0">
                <a:solidFill>
                  <a:schemeClr val="bg1"/>
                </a:solidFill>
                <a:latin typeface="+mn-lt"/>
              </a:rPr>
              <a:t>1. Please create an account at </a:t>
            </a:r>
            <a:r>
              <a:rPr lang="en-CA" sz="3200" dirty="0">
                <a:solidFill>
                  <a:schemeClr val="bg1"/>
                </a:solidFill>
                <a:latin typeface="+mn-lt"/>
                <a:hlinkClick r:id="rId2"/>
              </a:rPr>
              <a:t>http://cms.ubc.ca/</a:t>
            </a:r>
            <a:r>
              <a:rPr lang="en-CA" sz="3200" dirty="0">
                <a:solidFill>
                  <a:schemeClr val="bg1"/>
                </a:solidFill>
                <a:latin typeface="+mn-lt"/>
              </a:rPr>
              <a:t> using your CWL.</a:t>
            </a:r>
          </a:p>
          <a:p>
            <a:pPr marL="0" indent="0">
              <a:lnSpc>
                <a:spcPct val="110000"/>
              </a:lnSpc>
              <a:buNone/>
            </a:pPr>
            <a:r>
              <a:rPr lang="en-CA" sz="3200" dirty="0">
                <a:solidFill>
                  <a:schemeClr val="bg1"/>
                </a:solidFill>
                <a:latin typeface="+mn-lt"/>
              </a:rPr>
              <a:t>2. Once you create an account and sign in at </a:t>
            </a:r>
            <a:r>
              <a:rPr lang="en-CA" sz="3200" dirty="0">
                <a:solidFill>
                  <a:schemeClr val="bg1"/>
                </a:solidFill>
                <a:latin typeface="+mn-lt"/>
                <a:hlinkClick r:id="rId2"/>
              </a:rPr>
              <a:t>http://cms.ubc.ca/</a:t>
            </a:r>
            <a:r>
              <a:rPr lang="en-CA" sz="3200" dirty="0">
                <a:solidFill>
                  <a:schemeClr val="bg1"/>
                </a:solidFill>
                <a:latin typeface="+mn-lt"/>
              </a:rPr>
              <a:t> you can click your name in the top right. Halfway down the following page will be your WordPress email address.</a:t>
            </a:r>
          </a:p>
          <a:p>
            <a:pPr marL="0" indent="0">
              <a:lnSpc>
                <a:spcPct val="110000"/>
              </a:lnSpc>
              <a:buNone/>
            </a:pPr>
            <a:r>
              <a:rPr lang="en-CA" sz="3200" dirty="0">
                <a:solidFill>
                  <a:schemeClr val="bg1"/>
                </a:solidFill>
                <a:latin typeface="+mn-lt"/>
              </a:rPr>
              <a:t>3. Send me your WordPress email address at </a:t>
            </a:r>
            <a:r>
              <a:rPr lang="en-CA" sz="3200" dirty="0">
                <a:solidFill>
                  <a:schemeClr val="bg1"/>
                </a:solidFill>
                <a:latin typeface="+mn-lt"/>
                <a:hlinkClick r:id="rId3"/>
              </a:rPr>
              <a:t>jon.festinger@ubc.ca</a:t>
            </a:r>
            <a:r>
              <a:rPr lang="en-CA" sz="3200" dirty="0">
                <a:solidFill>
                  <a:schemeClr val="bg1"/>
                </a:solidFill>
                <a:latin typeface="+mn-lt"/>
              </a:rPr>
              <a:t>  or at </a:t>
            </a:r>
            <a:r>
              <a:rPr lang="en-CA" sz="3200" dirty="0">
                <a:solidFill>
                  <a:schemeClr val="bg1"/>
                </a:solidFill>
                <a:latin typeface="+mn-lt"/>
                <a:hlinkClick r:id="rId4"/>
              </a:rPr>
              <a:t>jon_festinger@thecdm.ca</a:t>
            </a:r>
            <a:r>
              <a:rPr lang="en-CA" sz="3200" dirty="0">
                <a:solidFill>
                  <a:schemeClr val="bg1"/>
                </a:solidFill>
                <a:latin typeface="+mn-lt"/>
              </a:rPr>
              <a:t> </a:t>
            </a:r>
          </a:p>
          <a:p>
            <a:pPr marL="0" indent="0">
              <a:lnSpc>
                <a:spcPct val="110000"/>
              </a:lnSpc>
              <a:buNone/>
            </a:pPr>
            <a:r>
              <a:rPr lang="en-CA" sz="3200" dirty="0">
                <a:solidFill>
                  <a:schemeClr val="bg1"/>
                </a:solidFill>
                <a:latin typeface="+mn-lt"/>
              </a:rPr>
              <a:t>4. Then, I will invite you to participate with authoring privileges via your WordPress email address.</a:t>
            </a:r>
          </a:p>
          <a:p>
            <a:pPr marL="0" indent="0">
              <a:buNone/>
            </a:pPr>
            <a:endParaRPr lang="en-US" dirty="0"/>
          </a:p>
        </p:txBody>
      </p:sp>
    </p:spTree>
    <p:extLst>
      <p:ext uri="{BB962C8B-B14F-4D97-AF65-F5344CB8AC3E}">
        <p14:creationId xmlns:p14="http://schemas.microsoft.com/office/powerpoint/2010/main" val="26283220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p:txBody>
          <a:bodyPr>
            <a:normAutofit/>
          </a:bodyPr>
          <a:lstStyle/>
          <a:p>
            <a:pPr marL="0" lvl="0" indent="0">
              <a:buNone/>
            </a:pPr>
            <a:r>
              <a:rPr lang="en-US" sz="3600" dirty="0">
                <a:solidFill>
                  <a:srgbClr val="FF0000"/>
                </a:solidFill>
              </a:rPr>
              <a:t>1) </a:t>
            </a:r>
            <a:r>
              <a:rPr lang="en-CA" sz="3600" dirty="0">
                <a:solidFill>
                  <a:schemeClr val="bg1"/>
                </a:solidFill>
              </a:rPr>
              <a:t>Are there any defences not currently in the Copyright Act that you would like to see explicitly set out in the Act? Which ones and why</a:t>
            </a:r>
            <a:r>
              <a:rPr lang="en-CA" sz="3600" dirty="0">
                <a:solidFill>
                  <a:srgbClr val="FF0000"/>
                </a:solidFill>
              </a:rPr>
              <a:t>?</a:t>
            </a:r>
          </a:p>
          <a:p>
            <a:pPr marL="0" lvl="0" indent="0">
              <a:buNone/>
            </a:pPr>
            <a:r>
              <a:rPr lang="en-US" sz="3600" dirty="0">
                <a:solidFill>
                  <a:srgbClr val="FF0000"/>
                </a:solidFill>
              </a:rPr>
              <a:t>2) </a:t>
            </a:r>
            <a:r>
              <a:rPr lang="en-CA" sz="3600" dirty="0">
                <a:solidFill>
                  <a:schemeClr val="bg1"/>
                </a:solidFill>
              </a:rPr>
              <a:t>Are there any defences currently in the Act that you feel are unnecessary or inappropriate, and that you would want to see removed</a:t>
            </a:r>
            <a:r>
              <a:rPr lang="en-CA" sz="3600" dirty="0">
                <a:solidFill>
                  <a:srgbClr val="FF0000"/>
                </a:solidFill>
              </a:rPr>
              <a:t>?</a:t>
            </a:r>
            <a:r>
              <a:rPr lang="en-CA" sz="3600" dirty="0">
                <a:solidFill>
                  <a:schemeClr val="bg1"/>
                </a:solidFill>
              </a:rPr>
              <a:t> Which ones and why</a:t>
            </a:r>
            <a:r>
              <a:rPr lang="en-CA" sz="3600" dirty="0">
                <a:solidFill>
                  <a:srgbClr val="FF0000"/>
                </a:solidFill>
              </a:rPr>
              <a:t>?</a:t>
            </a:r>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110</a:t>
            </a:fld>
            <a:endParaRPr lang="en-US"/>
          </a:p>
        </p:txBody>
      </p:sp>
    </p:spTree>
    <p:extLst>
      <p:ext uri="{BB962C8B-B14F-4D97-AF65-F5344CB8AC3E}">
        <p14:creationId xmlns:p14="http://schemas.microsoft.com/office/powerpoint/2010/main" val="23704241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4384" y="2356372"/>
            <a:ext cx="8875231" cy="3287684"/>
          </a:xfrm>
        </p:spPr>
        <p:txBody>
          <a:bodyPr>
            <a:normAutofit/>
          </a:bodyPr>
          <a:lstStyle/>
          <a:p>
            <a:pPr marL="0" indent="0" algn="ctr">
              <a:buNone/>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Appendices</a:t>
            </a:r>
            <a:endParaRPr lang="en-US" sz="9600" dirty="0"/>
          </a:p>
        </p:txBody>
      </p:sp>
    </p:spTree>
    <p:extLst>
      <p:ext uri="{BB962C8B-B14F-4D97-AF65-F5344CB8AC3E}">
        <p14:creationId xmlns:p14="http://schemas.microsoft.com/office/powerpoint/2010/main" val="9907045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88D2-1DF0-A24B-99DD-57C807A95B42}"/>
              </a:ext>
            </a:extLst>
          </p:cNvPr>
          <p:cNvSpPr>
            <a:spLocks noGrp="1"/>
          </p:cNvSpPr>
          <p:nvPr>
            <p:ph type="title"/>
          </p:nvPr>
        </p:nvSpPr>
        <p:spPr>
          <a:xfrm>
            <a:off x="457200" y="84855"/>
            <a:ext cx="8229600" cy="1016000"/>
          </a:xfrm>
        </p:spPr>
        <p:txBody>
          <a:bodyPr/>
          <a:lstStyle/>
          <a:p>
            <a:pPr algn="ctr"/>
            <a:r>
              <a:rPr lang="en-US" dirty="0">
                <a:solidFill>
                  <a:srgbClr val="0070C0"/>
                </a:solidFill>
              </a:rPr>
              <a:t>Carpet Cosplay</a:t>
            </a:r>
          </a:p>
        </p:txBody>
      </p:sp>
      <p:sp>
        <p:nvSpPr>
          <p:cNvPr id="3" name="TextBox 2">
            <a:extLst>
              <a:ext uri="{FF2B5EF4-FFF2-40B4-BE49-F238E27FC236}">
                <a16:creationId xmlns:a16="http://schemas.microsoft.com/office/drawing/2014/main" id="{3B892759-C489-1F49-A471-0BCC5A09E486}"/>
              </a:ext>
            </a:extLst>
          </p:cNvPr>
          <p:cNvSpPr txBox="1"/>
          <p:nvPr/>
        </p:nvSpPr>
        <p:spPr>
          <a:xfrm>
            <a:off x="4572000" y="5549462"/>
            <a:ext cx="3544560" cy="646331"/>
          </a:xfrm>
          <a:prstGeom prst="rect">
            <a:avLst/>
          </a:prstGeom>
          <a:noFill/>
        </p:spPr>
        <p:txBody>
          <a:bodyPr wrap="none" rtlCol="0">
            <a:spAutoFit/>
          </a:bodyPr>
          <a:lstStyle/>
          <a:p>
            <a:r>
              <a:rPr lang="en-US" dirty="0">
                <a:solidFill>
                  <a:schemeClr val="bg1"/>
                </a:solidFill>
              </a:rPr>
              <a:t>Dragon Con Marriott hotel carpet</a:t>
            </a:r>
          </a:p>
          <a:p>
            <a:r>
              <a:rPr lang="en-US" dirty="0">
                <a:solidFill>
                  <a:schemeClr val="bg1"/>
                </a:solidFill>
              </a:rPr>
              <a:t>Copyright design </a:t>
            </a:r>
          </a:p>
        </p:txBody>
      </p:sp>
      <p:pic>
        <p:nvPicPr>
          <p:cNvPr id="5" name="Picture 4" descr="Background pattern&#10;&#10;Description automatically generated">
            <a:extLst>
              <a:ext uri="{FF2B5EF4-FFF2-40B4-BE49-F238E27FC236}">
                <a16:creationId xmlns:a16="http://schemas.microsoft.com/office/drawing/2014/main" id="{EDF94425-57FA-4B40-B4CD-1C9EDEDA6292}"/>
              </a:ext>
            </a:extLst>
          </p:cNvPr>
          <p:cNvPicPr>
            <a:picLocks noChangeAspect="1"/>
          </p:cNvPicPr>
          <p:nvPr/>
        </p:nvPicPr>
        <p:blipFill>
          <a:blip r:embed="rId2"/>
          <a:stretch>
            <a:fillRect/>
          </a:stretch>
        </p:blipFill>
        <p:spPr>
          <a:xfrm>
            <a:off x="404648" y="1100855"/>
            <a:ext cx="8334703" cy="4122099"/>
          </a:xfrm>
          <a:prstGeom prst="rect">
            <a:avLst/>
          </a:prstGeom>
        </p:spPr>
      </p:pic>
    </p:spTree>
    <p:extLst>
      <p:ext uri="{BB962C8B-B14F-4D97-AF65-F5344CB8AC3E}">
        <p14:creationId xmlns:p14="http://schemas.microsoft.com/office/powerpoint/2010/main" val="14608309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floor&#10;&#10;Description automatically generated">
            <a:extLst>
              <a:ext uri="{FF2B5EF4-FFF2-40B4-BE49-F238E27FC236}">
                <a16:creationId xmlns:a16="http://schemas.microsoft.com/office/drawing/2014/main" id="{D1C2D0AB-F19A-3342-B7A1-A46B878D4E3E}"/>
              </a:ext>
            </a:extLst>
          </p:cNvPr>
          <p:cNvPicPr>
            <a:picLocks noChangeAspect="1"/>
          </p:cNvPicPr>
          <p:nvPr/>
        </p:nvPicPr>
        <p:blipFill>
          <a:blip r:embed="rId2"/>
          <a:stretch>
            <a:fillRect/>
          </a:stretch>
        </p:blipFill>
        <p:spPr>
          <a:xfrm>
            <a:off x="924801" y="266262"/>
            <a:ext cx="7294398" cy="5473492"/>
          </a:xfrm>
          <a:prstGeom prst="rect">
            <a:avLst/>
          </a:prstGeom>
        </p:spPr>
      </p:pic>
    </p:spTree>
    <p:extLst>
      <p:ext uri="{BB962C8B-B14F-4D97-AF65-F5344CB8AC3E}">
        <p14:creationId xmlns:p14="http://schemas.microsoft.com/office/powerpoint/2010/main" val="9243078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road, car&#10;&#10;Description automatically generated">
            <a:extLst>
              <a:ext uri="{FF2B5EF4-FFF2-40B4-BE49-F238E27FC236}">
                <a16:creationId xmlns:a16="http://schemas.microsoft.com/office/drawing/2014/main" id="{4E628378-8B20-5044-BDBC-746B3C129FF8}"/>
              </a:ext>
            </a:extLst>
          </p:cNvPr>
          <p:cNvPicPr>
            <a:picLocks noChangeAspect="1"/>
          </p:cNvPicPr>
          <p:nvPr/>
        </p:nvPicPr>
        <p:blipFill>
          <a:blip r:embed="rId2"/>
          <a:stretch>
            <a:fillRect/>
          </a:stretch>
        </p:blipFill>
        <p:spPr>
          <a:xfrm>
            <a:off x="299195" y="156497"/>
            <a:ext cx="8545609" cy="5645214"/>
          </a:xfrm>
          <a:prstGeom prst="rect">
            <a:avLst/>
          </a:prstGeom>
        </p:spPr>
      </p:pic>
    </p:spTree>
    <p:extLst>
      <p:ext uri="{BB962C8B-B14F-4D97-AF65-F5344CB8AC3E}">
        <p14:creationId xmlns:p14="http://schemas.microsoft.com/office/powerpoint/2010/main" val="28625447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03229-D136-C34F-AA7C-41EF91B2945C}"/>
              </a:ext>
            </a:extLst>
          </p:cNvPr>
          <p:cNvSpPr>
            <a:spLocks noGrp="1"/>
          </p:cNvSpPr>
          <p:nvPr>
            <p:ph sz="quarter" idx="10"/>
          </p:nvPr>
        </p:nvSpPr>
        <p:spPr>
          <a:xfrm>
            <a:off x="457200" y="2259724"/>
            <a:ext cx="8229600" cy="3466409"/>
          </a:xfrm>
        </p:spPr>
        <p:txBody>
          <a:bodyPr>
            <a:normAutofit/>
          </a:bodyPr>
          <a:lstStyle/>
          <a:p>
            <a:pPr marL="0" indent="0" algn="ctr">
              <a:buNone/>
            </a:pPr>
            <a:r>
              <a:rPr lang="en-US" sz="4800" dirty="0">
                <a:solidFill>
                  <a:schemeClr val="bg1"/>
                </a:solidFill>
              </a:rPr>
              <a:t>SCOTUS </a:t>
            </a:r>
            <a:r>
              <a:rPr lang="en-US" sz="4800" dirty="0">
                <a:solidFill>
                  <a:srgbClr val="FF0000"/>
                </a:solidFill>
              </a:rPr>
              <a:t>&amp;</a:t>
            </a:r>
            <a:r>
              <a:rPr lang="en-US" sz="4800" dirty="0">
                <a:solidFill>
                  <a:schemeClr val="bg1"/>
                </a:solidFill>
              </a:rPr>
              <a:t> Media Technology</a:t>
            </a:r>
            <a:r>
              <a:rPr lang="en-US" sz="4800" dirty="0">
                <a:solidFill>
                  <a:srgbClr val="FF0000"/>
                </a:solidFill>
              </a:rPr>
              <a:t>:</a:t>
            </a:r>
            <a:br>
              <a:rPr lang="en-US" sz="4800" dirty="0">
                <a:solidFill>
                  <a:schemeClr val="bg1"/>
                </a:solidFill>
              </a:rPr>
            </a:br>
            <a:r>
              <a:rPr lang="en-US" sz="4800" dirty="0">
                <a:solidFill>
                  <a:srgbClr val="FFFF00"/>
                </a:solidFill>
              </a:rPr>
              <a:t>One Wedding </a:t>
            </a:r>
            <a:r>
              <a:rPr lang="en-US" sz="4800" dirty="0">
                <a:solidFill>
                  <a:srgbClr val="FF0000"/>
                </a:solidFill>
              </a:rPr>
              <a:t>&amp; </a:t>
            </a:r>
            <a:r>
              <a:rPr lang="en-US" sz="4800" dirty="0">
                <a:solidFill>
                  <a:srgbClr val="FFFF00"/>
                </a:solidFill>
              </a:rPr>
              <a:t>Two Funerals</a:t>
            </a:r>
          </a:p>
        </p:txBody>
      </p:sp>
    </p:spTree>
    <p:extLst>
      <p:ext uri="{BB962C8B-B14F-4D97-AF65-F5344CB8AC3E}">
        <p14:creationId xmlns:p14="http://schemas.microsoft.com/office/powerpoint/2010/main" val="31870363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11AF-DA1B-0546-8F80-75DA813696A6}"/>
              </a:ext>
            </a:extLst>
          </p:cNvPr>
          <p:cNvSpPr>
            <a:spLocks noGrp="1"/>
          </p:cNvSpPr>
          <p:nvPr>
            <p:ph type="title"/>
          </p:nvPr>
        </p:nvSpPr>
        <p:spPr>
          <a:xfrm>
            <a:off x="457200" y="115866"/>
            <a:ext cx="8229600" cy="1016000"/>
          </a:xfrm>
        </p:spPr>
        <p:txBody>
          <a:bodyPr/>
          <a:lstStyle/>
          <a:p>
            <a:pPr algn="ctr"/>
            <a:r>
              <a:rPr lang="en-US" dirty="0">
                <a:solidFill>
                  <a:schemeClr val="bg1"/>
                </a:solidFill>
              </a:rPr>
              <a:t>A </a:t>
            </a:r>
            <a:r>
              <a:rPr lang="en-US" dirty="0">
                <a:solidFill>
                  <a:srgbClr val="FFFF00"/>
                </a:solidFill>
              </a:rPr>
              <a:t>time</a:t>
            </a:r>
            <a:r>
              <a:rPr lang="en-US" dirty="0">
                <a:solidFill>
                  <a:srgbClr val="FF0000"/>
                </a:solidFill>
              </a:rPr>
              <a:t>-</a:t>
            </a:r>
            <a:r>
              <a:rPr lang="en-US" dirty="0">
                <a:solidFill>
                  <a:srgbClr val="FFFF00"/>
                </a:solidFill>
              </a:rPr>
              <a:t>shifted </a:t>
            </a:r>
            <a:r>
              <a:rPr lang="en-US" dirty="0">
                <a:solidFill>
                  <a:schemeClr val="bg1"/>
                </a:solidFill>
              </a:rPr>
              <a:t>celebration</a:t>
            </a:r>
            <a:r>
              <a:rPr lang="en-US" dirty="0">
                <a:solidFill>
                  <a:srgbClr val="FF0000"/>
                </a:solidFill>
              </a:rPr>
              <a:t>…</a:t>
            </a:r>
          </a:p>
        </p:txBody>
      </p:sp>
      <p:pic>
        <p:nvPicPr>
          <p:cNvPr id="5" name="Picture 4" descr="Graphical user interface, text, application&#10;&#10;Description automatically generated">
            <a:extLst>
              <a:ext uri="{FF2B5EF4-FFF2-40B4-BE49-F238E27FC236}">
                <a16:creationId xmlns:a16="http://schemas.microsoft.com/office/drawing/2014/main" id="{8F220D31-6CE0-634A-9F8B-3A7D9064A06D}"/>
              </a:ext>
            </a:extLst>
          </p:cNvPr>
          <p:cNvPicPr>
            <a:picLocks noChangeAspect="1"/>
          </p:cNvPicPr>
          <p:nvPr/>
        </p:nvPicPr>
        <p:blipFill>
          <a:blip r:embed="rId2"/>
          <a:stretch>
            <a:fillRect/>
          </a:stretch>
        </p:blipFill>
        <p:spPr>
          <a:xfrm>
            <a:off x="1657265" y="1131866"/>
            <a:ext cx="5829470" cy="4669844"/>
          </a:xfrm>
          <a:prstGeom prst="rect">
            <a:avLst/>
          </a:prstGeom>
        </p:spPr>
      </p:pic>
      <p:sp>
        <p:nvSpPr>
          <p:cNvPr id="6" name="TextBox 5">
            <a:extLst>
              <a:ext uri="{FF2B5EF4-FFF2-40B4-BE49-F238E27FC236}">
                <a16:creationId xmlns:a16="http://schemas.microsoft.com/office/drawing/2014/main" id="{E9F5AB67-2923-7644-B5D9-AB54119B2E95}"/>
              </a:ext>
            </a:extLst>
          </p:cNvPr>
          <p:cNvSpPr txBox="1"/>
          <p:nvPr/>
        </p:nvSpPr>
        <p:spPr>
          <a:xfrm>
            <a:off x="4218846" y="5875283"/>
            <a:ext cx="4532075" cy="369332"/>
          </a:xfrm>
          <a:prstGeom prst="rect">
            <a:avLst/>
          </a:prstGeom>
          <a:noFill/>
        </p:spPr>
        <p:txBody>
          <a:bodyPr wrap="none" rtlCol="0">
            <a:spAutoFit/>
          </a:bodyPr>
          <a:lstStyle/>
          <a:p>
            <a:r>
              <a:rPr lang="en-US" dirty="0">
                <a:hlinkClick r:id="rId3"/>
              </a:rPr>
              <a:t>https://www.oyez.org/cases/1982/81-1687</a:t>
            </a:r>
            <a:r>
              <a:rPr lang="en-US" dirty="0"/>
              <a:t> </a:t>
            </a:r>
          </a:p>
        </p:txBody>
      </p:sp>
    </p:spTree>
    <p:extLst>
      <p:ext uri="{BB962C8B-B14F-4D97-AF65-F5344CB8AC3E}">
        <p14:creationId xmlns:p14="http://schemas.microsoft.com/office/powerpoint/2010/main" val="20503644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11AF-DA1B-0546-8F80-75DA813696A6}"/>
              </a:ext>
            </a:extLst>
          </p:cNvPr>
          <p:cNvSpPr>
            <a:spLocks noGrp="1"/>
          </p:cNvSpPr>
          <p:nvPr>
            <p:ph type="title"/>
          </p:nvPr>
        </p:nvSpPr>
        <p:spPr>
          <a:xfrm>
            <a:off x="457200" y="187925"/>
            <a:ext cx="8229600" cy="1016000"/>
          </a:xfrm>
        </p:spPr>
        <p:txBody>
          <a:bodyPr/>
          <a:lstStyle/>
          <a:p>
            <a:pPr algn="ctr"/>
            <a:r>
              <a:rPr lang="en-US" dirty="0">
                <a:solidFill>
                  <a:srgbClr val="FFFF00"/>
                </a:solidFill>
              </a:rPr>
              <a:t>Killing peer</a:t>
            </a:r>
            <a:r>
              <a:rPr lang="en-US" dirty="0">
                <a:solidFill>
                  <a:srgbClr val="FF0000"/>
                </a:solidFill>
              </a:rPr>
              <a:t>-</a:t>
            </a:r>
            <a:r>
              <a:rPr lang="en-US" dirty="0">
                <a:solidFill>
                  <a:srgbClr val="FFFF00"/>
                </a:solidFill>
              </a:rPr>
              <a:t>to</a:t>
            </a:r>
            <a:r>
              <a:rPr lang="en-US" dirty="0">
                <a:solidFill>
                  <a:srgbClr val="FF0000"/>
                </a:solidFill>
              </a:rPr>
              <a:t>-</a:t>
            </a:r>
            <a:r>
              <a:rPr lang="en-US" dirty="0">
                <a:solidFill>
                  <a:srgbClr val="FFFF00"/>
                </a:solidFill>
              </a:rPr>
              <a:t>peer</a:t>
            </a:r>
          </a:p>
        </p:txBody>
      </p:sp>
      <p:sp>
        <p:nvSpPr>
          <p:cNvPr id="4" name="TextBox 3">
            <a:extLst>
              <a:ext uri="{FF2B5EF4-FFF2-40B4-BE49-F238E27FC236}">
                <a16:creationId xmlns:a16="http://schemas.microsoft.com/office/drawing/2014/main" id="{D9D55C95-8F4F-AD4E-B733-203C9A384827}"/>
              </a:ext>
            </a:extLst>
          </p:cNvPr>
          <p:cNvSpPr txBox="1"/>
          <p:nvPr/>
        </p:nvSpPr>
        <p:spPr>
          <a:xfrm>
            <a:off x="4282966" y="5906814"/>
            <a:ext cx="4403834" cy="369332"/>
          </a:xfrm>
          <a:prstGeom prst="rect">
            <a:avLst/>
          </a:prstGeom>
          <a:noFill/>
        </p:spPr>
        <p:txBody>
          <a:bodyPr wrap="none" rtlCol="0">
            <a:spAutoFit/>
          </a:bodyPr>
          <a:lstStyle/>
          <a:p>
            <a:r>
              <a:rPr lang="en-US" dirty="0">
                <a:hlinkClick r:id="rId2"/>
              </a:rPr>
              <a:t>https://www.oyez.org/cases/2004/04-480</a:t>
            </a:r>
            <a:r>
              <a:rPr lang="en-US" dirty="0"/>
              <a:t> </a:t>
            </a:r>
          </a:p>
        </p:txBody>
      </p:sp>
      <p:pic>
        <p:nvPicPr>
          <p:cNvPr id="6" name="Picture 5" descr="Graphical user interface, text&#10;&#10;Description automatically generated">
            <a:extLst>
              <a:ext uri="{FF2B5EF4-FFF2-40B4-BE49-F238E27FC236}">
                <a16:creationId xmlns:a16="http://schemas.microsoft.com/office/drawing/2014/main" id="{0C656756-87CA-A846-9065-CB10B3D574C5}"/>
              </a:ext>
            </a:extLst>
          </p:cNvPr>
          <p:cNvPicPr>
            <a:picLocks noChangeAspect="1"/>
          </p:cNvPicPr>
          <p:nvPr/>
        </p:nvPicPr>
        <p:blipFill>
          <a:blip r:embed="rId3"/>
          <a:stretch>
            <a:fillRect/>
          </a:stretch>
        </p:blipFill>
        <p:spPr>
          <a:xfrm>
            <a:off x="1745988" y="1311183"/>
            <a:ext cx="5652023" cy="4488372"/>
          </a:xfrm>
          <a:prstGeom prst="rect">
            <a:avLst/>
          </a:prstGeom>
        </p:spPr>
      </p:pic>
    </p:spTree>
    <p:extLst>
      <p:ext uri="{BB962C8B-B14F-4D97-AF65-F5344CB8AC3E}">
        <p14:creationId xmlns:p14="http://schemas.microsoft.com/office/powerpoint/2010/main" val="34856167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11AF-DA1B-0546-8F80-75DA813696A6}"/>
              </a:ext>
            </a:extLst>
          </p:cNvPr>
          <p:cNvSpPr>
            <a:spLocks noGrp="1"/>
          </p:cNvSpPr>
          <p:nvPr>
            <p:ph type="title"/>
          </p:nvPr>
        </p:nvSpPr>
        <p:spPr>
          <a:xfrm>
            <a:off x="457200" y="115866"/>
            <a:ext cx="8229600" cy="1016000"/>
          </a:xfrm>
        </p:spPr>
        <p:txBody>
          <a:bodyPr/>
          <a:lstStyle/>
          <a:p>
            <a:r>
              <a:rPr lang="en-US" dirty="0">
                <a:solidFill>
                  <a:srgbClr val="FFFF00"/>
                </a:solidFill>
              </a:rPr>
              <a:t>Preceded by Napster </a:t>
            </a:r>
            <a:r>
              <a:rPr lang="en-US" dirty="0">
                <a:solidFill>
                  <a:srgbClr val="FF0000"/>
                </a:solidFill>
              </a:rPr>
              <a:t>(</a:t>
            </a:r>
            <a:r>
              <a:rPr lang="en-US" dirty="0">
                <a:solidFill>
                  <a:schemeClr val="bg1"/>
                </a:solidFill>
              </a:rPr>
              <a:t>not in SCOTUS</a:t>
            </a:r>
            <a:r>
              <a:rPr lang="en-US" dirty="0">
                <a:solidFill>
                  <a:srgbClr val="FF0000"/>
                </a:solidFill>
              </a:rPr>
              <a:t>)</a:t>
            </a:r>
          </a:p>
        </p:txBody>
      </p:sp>
      <p:pic>
        <p:nvPicPr>
          <p:cNvPr id="5" name="Picture 4" descr="Text, letter&#10;&#10;Description automatically generated">
            <a:extLst>
              <a:ext uri="{FF2B5EF4-FFF2-40B4-BE49-F238E27FC236}">
                <a16:creationId xmlns:a16="http://schemas.microsoft.com/office/drawing/2014/main" id="{B2CC7CE1-A07B-6E45-9EB2-979FD97D86A2}"/>
              </a:ext>
            </a:extLst>
          </p:cNvPr>
          <p:cNvPicPr>
            <a:picLocks noChangeAspect="1"/>
          </p:cNvPicPr>
          <p:nvPr/>
        </p:nvPicPr>
        <p:blipFill>
          <a:blip r:embed="rId2"/>
          <a:stretch>
            <a:fillRect/>
          </a:stretch>
        </p:blipFill>
        <p:spPr>
          <a:xfrm>
            <a:off x="2980905" y="1215949"/>
            <a:ext cx="3182189" cy="4585762"/>
          </a:xfrm>
          <a:prstGeom prst="rect">
            <a:avLst/>
          </a:prstGeom>
        </p:spPr>
      </p:pic>
    </p:spTree>
    <p:extLst>
      <p:ext uri="{BB962C8B-B14F-4D97-AF65-F5344CB8AC3E}">
        <p14:creationId xmlns:p14="http://schemas.microsoft.com/office/powerpoint/2010/main" val="302580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CA51-416F-8F4A-BBB4-FFA164CD8239}"/>
              </a:ext>
            </a:extLst>
          </p:cNvPr>
          <p:cNvSpPr>
            <a:spLocks noGrp="1"/>
          </p:cNvSpPr>
          <p:nvPr>
            <p:ph type="title"/>
          </p:nvPr>
        </p:nvSpPr>
        <p:spPr>
          <a:xfrm>
            <a:off x="457200" y="126896"/>
            <a:ext cx="8229600" cy="1016000"/>
          </a:xfrm>
        </p:spPr>
        <p:txBody>
          <a:bodyPr/>
          <a:lstStyle/>
          <a:p>
            <a:pPr algn="ctr"/>
            <a:r>
              <a:rPr lang="en-US">
                <a:solidFill>
                  <a:srgbClr val="FFFF00"/>
                </a:solidFill>
              </a:rPr>
              <a:t>Another one bites the dust</a:t>
            </a:r>
            <a:r>
              <a:rPr lang="en-US">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72D7351B-D271-BD46-B546-A23D433DB3BB}"/>
              </a:ext>
            </a:extLst>
          </p:cNvPr>
          <p:cNvSpPr txBox="1"/>
          <p:nvPr/>
        </p:nvSpPr>
        <p:spPr>
          <a:xfrm>
            <a:off x="4382813" y="5906813"/>
            <a:ext cx="4403834" cy="369332"/>
          </a:xfrm>
          <a:prstGeom prst="rect">
            <a:avLst/>
          </a:prstGeom>
          <a:noFill/>
        </p:spPr>
        <p:txBody>
          <a:bodyPr wrap="none" rtlCol="0">
            <a:spAutoFit/>
          </a:bodyPr>
          <a:lstStyle/>
          <a:p>
            <a:r>
              <a:rPr lang="en-US">
                <a:hlinkClick r:id="rId2"/>
              </a:rPr>
              <a:t>https://www.oyez.org/cases/2013/13-461</a:t>
            </a:r>
            <a:r>
              <a:rPr lang="en-US"/>
              <a:t> </a:t>
            </a:r>
            <a:endParaRPr lang="en-US" dirty="0"/>
          </a:p>
        </p:txBody>
      </p:sp>
      <p:pic>
        <p:nvPicPr>
          <p:cNvPr id="5" name="Picture 4">
            <a:extLst>
              <a:ext uri="{FF2B5EF4-FFF2-40B4-BE49-F238E27FC236}">
                <a16:creationId xmlns:a16="http://schemas.microsoft.com/office/drawing/2014/main" id="{DA840C27-64B0-3A45-845E-4A18FB96D014}"/>
              </a:ext>
            </a:extLst>
          </p:cNvPr>
          <p:cNvPicPr>
            <a:picLocks noChangeAspect="1"/>
          </p:cNvPicPr>
          <p:nvPr/>
        </p:nvPicPr>
        <p:blipFill>
          <a:blip r:embed="rId3"/>
          <a:stretch>
            <a:fillRect/>
          </a:stretch>
        </p:blipFill>
        <p:spPr>
          <a:xfrm>
            <a:off x="1881452" y="1142896"/>
            <a:ext cx="5381095" cy="4705841"/>
          </a:xfrm>
          <a:prstGeom prst="rect">
            <a:avLst/>
          </a:prstGeom>
        </p:spPr>
      </p:pic>
    </p:spTree>
    <p:extLst>
      <p:ext uri="{BB962C8B-B14F-4D97-AF65-F5344CB8AC3E}">
        <p14:creationId xmlns:p14="http://schemas.microsoft.com/office/powerpoint/2010/main" val="2600353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476FA-8CA5-AC49-B0B2-6BEF0AF4957A}"/>
              </a:ext>
            </a:extLst>
          </p:cNvPr>
          <p:cNvSpPr>
            <a:spLocks noGrp="1"/>
          </p:cNvSpPr>
          <p:nvPr>
            <p:ph sz="quarter" idx="10"/>
          </p:nvPr>
        </p:nvSpPr>
        <p:spPr>
          <a:xfrm>
            <a:off x="457200" y="1219200"/>
            <a:ext cx="8229600" cy="4506934"/>
          </a:xfrm>
        </p:spPr>
        <p:txBody>
          <a:bodyPr>
            <a:normAutofit/>
          </a:bodyPr>
          <a:lstStyle/>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Thank you for </a:t>
            </a:r>
          </a:p>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your bios</a:t>
            </a:r>
            <a:r>
              <a:rPr lang="en-US" sz="7200" dirty="0">
                <a:solidFill>
                  <a:srgbClr val="FFFF00"/>
                </a:solidFill>
                <a:latin typeface="Apple Chancery" panose="03020702040506060504" pitchFamily="66" charset="-79"/>
                <a:cs typeface="Apple Chancery" panose="03020702040506060504" pitchFamily="66" charset="-79"/>
              </a:rPr>
              <a:t>.</a:t>
            </a:r>
            <a:r>
              <a:rPr lang="en-US" sz="7200" dirty="0">
                <a:solidFill>
                  <a:schemeClr val="bg1"/>
                </a:solidFill>
                <a:latin typeface="Apple Chancery" panose="03020702040506060504" pitchFamily="66" charset="-79"/>
                <a:cs typeface="Apple Chancery" panose="03020702040506060504" pitchFamily="66" charset="-79"/>
              </a:rPr>
              <a:t> </a:t>
            </a:r>
          </a:p>
          <a:p>
            <a:pPr marL="0" indent="0" algn="ctr">
              <a:lnSpc>
                <a:spcPct val="100000"/>
              </a:lnSpc>
              <a:buNone/>
            </a:pPr>
            <a:r>
              <a:rPr lang="en-US" sz="7200" dirty="0">
                <a:solidFill>
                  <a:srgbClr val="FFFF00"/>
                </a:solidFill>
                <a:latin typeface="Apple Chancery" panose="03020702040506060504" pitchFamily="66" charset="-79"/>
                <a:cs typeface="Apple Chancery" panose="03020702040506060504" pitchFamily="66" charset="-79"/>
              </a:rPr>
              <a:t>Determined to reply</a:t>
            </a:r>
            <a:r>
              <a:rPr lang="en-US" sz="7200" dirty="0">
                <a:solidFill>
                  <a:schemeClr val="bg1"/>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35544789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66BE-FFB5-DF40-9EB5-5905D1C7FF18}"/>
              </a:ext>
            </a:extLst>
          </p:cNvPr>
          <p:cNvSpPr>
            <a:spLocks noGrp="1"/>
          </p:cNvSpPr>
          <p:nvPr>
            <p:ph type="title"/>
          </p:nvPr>
        </p:nvSpPr>
        <p:spPr/>
        <p:txBody>
          <a:bodyPr>
            <a:normAutofit fontScale="90000"/>
          </a:bodyPr>
          <a:lstStyle/>
          <a:p>
            <a:r>
              <a:rPr lang="en-US" dirty="0" err="1">
                <a:solidFill>
                  <a:srgbClr val="FFFF00"/>
                </a:solidFill>
              </a:rPr>
              <a:t>TekSavvy</a:t>
            </a:r>
            <a:r>
              <a:rPr lang="en-US" dirty="0">
                <a:solidFill>
                  <a:srgbClr val="FF0000"/>
                </a:solidFill>
              </a:rPr>
              <a:t>,</a:t>
            </a:r>
            <a:r>
              <a:rPr lang="en-US" dirty="0">
                <a:solidFill>
                  <a:srgbClr val="FFFF00"/>
                </a:solidFill>
              </a:rPr>
              <a:t> Voltage</a:t>
            </a:r>
            <a:r>
              <a:rPr lang="en-US" dirty="0">
                <a:solidFill>
                  <a:srgbClr val="FF0000"/>
                </a:solidFill>
              </a:rPr>
              <a:t>,</a:t>
            </a:r>
            <a:r>
              <a:rPr lang="en-US" dirty="0">
                <a:solidFill>
                  <a:srgbClr val="FFFF00"/>
                </a:solidFill>
              </a:rPr>
              <a:t> Rogers </a:t>
            </a:r>
            <a:r>
              <a:rPr lang="en-US" dirty="0">
                <a:solidFill>
                  <a:srgbClr val="FF0000"/>
                </a:solidFill>
              </a:rPr>
              <a:t>&amp;</a:t>
            </a:r>
            <a:r>
              <a:rPr lang="en-US" dirty="0">
                <a:solidFill>
                  <a:srgbClr val="FFFF00"/>
                </a:solidFill>
              </a:rPr>
              <a:t> </a:t>
            </a:r>
            <a:r>
              <a:rPr lang="en-US" dirty="0">
                <a:solidFill>
                  <a:schemeClr val="bg1"/>
                </a:solidFill>
              </a:rPr>
              <a:t>downloaders</a:t>
            </a:r>
            <a:r>
              <a:rPr lang="en-US" dirty="0">
                <a:solidFill>
                  <a:srgbClr val="FF0000"/>
                </a:solidFill>
              </a:rPr>
              <a:t>…</a:t>
            </a:r>
          </a:p>
        </p:txBody>
      </p:sp>
      <p:pic>
        <p:nvPicPr>
          <p:cNvPr id="4" name="Picture 3" descr="Graphical user interface, website&#10;&#10;Description automatically generated">
            <a:extLst>
              <a:ext uri="{FF2B5EF4-FFF2-40B4-BE49-F238E27FC236}">
                <a16:creationId xmlns:a16="http://schemas.microsoft.com/office/drawing/2014/main" id="{C406ACAD-E703-6546-8A9F-BD8FEBF5DBB7}"/>
              </a:ext>
            </a:extLst>
          </p:cNvPr>
          <p:cNvPicPr>
            <a:picLocks noChangeAspect="1"/>
          </p:cNvPicPr>
          <p:nvPr/>
        </p:nvPicPr>
        <p:blipFill>
          <a:blip r:embed="rId2"/>
          <a:stretch>
            <a:fillRect/>
          </a:stretch>
        </p:blipFill>
        <p:spPr>
          <a:xfrm>
            <a:off x="2857232" y="1342593"/>
            <a:ext cx="3429536" cy="4488192"/>
          </a:xfrm>
          <a:prstGeom prst="rect">
            <a:avLst/>
          </a:prstGeom>
        </p:spPr>
      </p:pic>
    </p:spTree>
    <p:extLst>
      <p:ext uri="{BB962C8B-B14F-4D97-AF65-F5344CB8AC3E}">
        <p14:creationId xmlns:p14="http://schemas.microsoft.com/office/powerpoint/2010/main" val="2732489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E148B32E-22B4-3545-9F8E-A8E93755ED29}"/>
              </a:ext>
            </a:extLst>
          </p:cNvPr>
          <p:cNvPicPr>
            <a:picLocks noChangeAspect="1"/>
          </p:cNvPicPr>
          <p:nvPr/>
        </p:nvPicPr>
        <p:blipFill>
          <a:blip r:embed="rId2"/>
          <a:stretch>
            <a:fillRect/>
          </a:stretch>
        </p:blipFill>
        <p:spPr>
          <a:xfrm>
            <a:off x="2228502" y="142504"/>
            <a:ext cx="4686996" cy="5646484"/>
          </a:xfrm>
          <a:prstGeom prst="rect">
            <a:avLst/>
          </a:prstGeom>
        </p:spPr>
      </p:pic>
    </p:spTree>
    <p:extLst>
      <p:ext uri="{BB962C8B-B14F-4D97-AF65-F5344CB8AC3E}">
        <p14:creationId xmlns:p14="http://schemas.microsoft.com/office/powerpoint/2010/main" val="39542623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BACBC94C-A24E-3E4D-B6D5-F2AF3E0278A5}"/>
              </a:ext>
            </a:extLst>
          </p:cNvPr>
          <p:cNvPicPr>
            <a:picLocks noChangeAspect="1"/>
          </p:cNvPicPr>
          <p:nvPr/>
        </p:nvPicPr>
        <p:blipFill>
          <a:blip r:embed="rId2"/>
          <a:stretch>
            <a:fillRect/>
          </a:stretch>
        </p:blipFill>
        <p:spPr>
          <a:xfrm>
            <a:off x="3032367" y="213756"/>
            <a:ext cx="3079266" cy="5640779"/>
          </a:xfrm>
          <a:prstGeom prst="rect">
            <a:avLst/>
          </a:prstGeom>
        </p:spPr>
      </p:pic>
    </p:spTree>
    <p:extLst>
      <p:ext uri="{BB962C8B-B14F-4D97-AF65-F5344CB8AC3E}">
        <p14:creationId xmlns:p14="http://schemas.microsoft.com/office/powerpoint/2010/main" val="31347759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BA67D426-6939-A844-93A4-00858C65A2DB}"/>
              </a:ext>
            </a:extLst>
          </p:cNvPr>
          <p:cNvPicPr>
            <a:picLocks noChangeAspect="1"/>
          </p:cNvPicPr>
          <p:nvPr/>
        </p:nvPicPr>
        <p:blipFill>
          <a:blip r:embed="rId2"/>
          <a:stretch>
            <a:fillRect/>
          </a:stretch>
        </p:blipFill>
        <p:spPr>
          <a:xfrm>
            <a:off x="3022904" y="83128"/>
            <a:ext cx="3098191" cy="5771408"/>
          </a:xfrm>
          <a:prstGeom prst="rect">
            <a:avLst/>
          </a:prstGeom>
        </p:spPr>
      </p:pic>
    </p:spTree>
    <p:extLst>
      <p:ext uri="{BB962C8B-B14F-4D97-AF65-F5344CB8AC3E}">
        <p14:creationId xmlns:p14="http://schemas.microsoft.com/office/powerpoint/2010/main" val="33792154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403160E0-1883-3740-B703-FE4BF711E9D6}"/>
              </a:ext>
            </a:extLst>
          </p:cNvPr>
          <p:cNvPicPr>
            <a:picLocks noChangeAspect="1"/>
          </p:cNvPicPr>
          <p:nvPr/>
        </p:nvPicPr>
        <p:blipFill>
          <a:blip r:embed="rId2"/>
          <a:stretch>
            <a:fillRect/>
          </a:stretch>
        </p:blipFill>
        <p:spPr>
          <a:xfrm>
            <a:off x="2905928" y="118753"/>
            <a:ext cx="3332143" cy="5759532"/>
          </a:xfrm>
          <a:prstGeom prst="rect">
            <a:avLst/>
          </a:prstGeom>
        </p:spPr>
      </p:pic>
    </p:spTree>
    <p:extLst>
      <p:ext uri="{BB962C8B-B14F-4D97-AF65-F5344CB8AC3E}">
        <p14:creationId xmlns:p14="http://schemas.microsoft.com/office/powerpoint/2010/main" val="3221753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C516676-A1EB-DF49-9A01-7D2925C504DD}"/>
              </a:ext>
            </a:extLst>
          </p:cNvPr>
          <p:cNvPicPr>
            <a:picLocks noChangeAspect="1"/>
          </p:cNvPicPr>
          <p:nvPr/>
        </p:nvPicPr>
        <p:blipFill>
          <a:blip r:embed="rId2"/>
          <a:stretch>
            <a:fillRect/>
          </a:stretch>
        </p:blipFill>
        <p:spPr>
          <a:xfrm>
            <a:off x="2911027" y="106878"/>
            <a:ext cx="3321945" cy="5700156"/>
          </a:xfrm>
          <a:prstGeom prst="rect">
            <a:avLst/>
          </a:prstGeom>
        </p:spPr>
      </p:pic>
    </p:spTree>
    <p:extLst>
      <p:ext uri="{BB962C8B-B14F-4D97-AF65-F5344CB8AC3E}">
        <p14:creationId xmlns:p14="http://schemas.microsoft.com/office/powerpoint/2010/main" val="35089405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016399"/>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3" name="Content Placeholder 2"/>
          <p:cNvSpPr>
            <a:spLocks noGrp="1"/>
          </p:cNvSpPr>
          <p:nvPr>
            <p:ph sz="quarter" idx="10"/>
          </p:nvPr>
        </p:nvSpPr>
        <p:spPr>
          <a:xfrm>
            <a:off x="160867" y="1330036"/>
            <a:ext cx="8844993" cy="4396097"/>
          </a:xfrm>
        </p:spPr>
        <p:txBody>
          <a:bodyPr>
            <a:normAutofit/>
          </a:bodyPr>
          <a:lstStyle/>
          <a:p>
            <a:pPr marL="0" indent="0" algn="ctr">
              <a:buNone/>
            </a:pPr>
            <a:r>
              <a:rPr lang="en-CA" sz="6000" dirty="0">
                <a:solidFill>
                  <a:srgbClr val="FF0000"/>
                </a:solidFill>
              </a:rPr>
              <a:t>“</a:t>
            </a:r>
            <a:r>
              <a:rPr lang="en-CA" sz="6000" dirty="0">
                <a:solidFill>
                  <a:schemeClr val="bg1"/>
                </a:solidFill>
              </a:rPr>
              <a:t>Remedies</a:t>
            </a:r>
            <a:r>
              <a:rPr lang="en-CA" sz="6000" dirty="0">
                <a:solidFill>
                  <a:srgbClr val="FF0000"/>
                </a:solidFill>
              </a:rPr>
              <a:t>”</a:t>
            </a:r>
          </a:p>
          <a:p>
            <a:pPr marL="0" indent="0" algn="ctr">
              <a:buNone/>
            </a:pPr>
            <a:endParaRPr lang="en-US" sz="6000" dirty="0">
              <a:solidFill>
                <a:schemeClr val="bg1"/>
              </a:solidFill>
            </a:endParaRPr>
          </a:p>
        </p:txBody>
      </p:sp>
      <p:pic>
        <p:nvPicPr>
          <p:cNvPr id="7" name="Picture 6">
            <a:extLst>
              <a:ext uri="{FF2B5EF4-FFF2-40B4-BE49-F238E27FC236}">
                <a16:creationId xmlns:a16="http://schemas.microsoft.com/office/drawing/2014/main" id="{BA1B6963-1705-C74F-8B7A-1081F84BD7B0}"/>
              </a:ext>
            </a:extLst>
          </p:cNvPr>
          <p:cNvPicPr>
            <a:picLocks noChangeAspect="1"/>
          </p:cNvPicPr>
          <p:nvPr/>
        </p:nvPicPr>
        <p:blipFill>
          <a:blip r:embed="rId2"/>
          <a:stretch>
            <a:fillRect/>
          </a:stretch>
        </p:blipFill>
        <p:spPr>
          <a:xfrm>
            <a:off x="3175000" y="3037810"/>
            <a:ext cx="2794000" cy="1866900"/>
          </a:xfrm>
          <a:prstGeom prst="rect">
            <a:avLst/>
          </a:prstGeom>
        </p:spPr>
      </p:pic>
    </p:spTree>
    <p:extLst>
      <p:ext uri="{BB962C8B-B14F-4D97-AF65-F5344CB8AC3E}">
        <p14:creationId xmlns:p14="http://schemas.microsoft.com/office/powerpoint/2010/main" val="5140465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069746"/>
            <a:ext cx="8229600" cy="4431723"/>
          </a:xfrm>
        </p:spPr>
        <p:txBody>
          <a:bodyPr>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SEE YOU NEXT WEEK</a:t>
            </a:r>
            <a:r>
              <a:rPr lang="en-US" sz="10400" dirty="0">
                <a:solidFill>
                  <a:srgbClr val="FF0000"/>
                </a:solidFill>
                <a:latin typeface="Apple Chancery" charset="0"/>
                <a:ea typeface="Apple Chancery" charset="0"/>
                <a:cs typeface="Apple Chancery" charset="0"/>
              </a:rPr>
              <a:t>!</a:t>
            </a:r>
          </a:p>
        </p:txBody>
      </p:sp>
    </p:spTree>
    <p:extLst>
      <p:ext uri="{BB962C8B-B14F-4D97-AF65-F5344CB8AC3E}">
        <p14:creationId xmlns:p14="http://schemas.microsoft.com/office/powerpoint/2010/main" val="22837895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48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a:solidFill>
                  <a:schemeClr val="bg1"/>
                </a:solidFill>
                <a:latin typeface="+mn-lt"/>
                <a:cs typeface="Times New Roman"/>
              </a:rPr>
              <a:t>          </a:t>
            </a:r>
            <a:endParaRPr lang="en-US" sz="3200" dirty="0">
              <a:solidFill>
                <a:schemeClr val="bg1"/>
              </a:solidFill>
              <a:latin typeface="+mn-lt"/>
              <a:cs typeface="Times New Roman"/>
            </a:endParaRPr>
          </a:p>
          <a:p>
            <a:pPr marL="0" indent="0">
              <a:buNone/>
            </a:pPr>
            <a:r>
              <a:rPr lang="en-US" dirty="0"/>
              <a:t> </a:t>
            </a:r>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32817721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D4E67-81EB-DA46-A659-3E51151D4C79}"/>
              </a:ext>
            </a:extLst>
          </p:cNvPr>
          <p:cNvSpPr>
            <a:spLocks noGrp="1"/>
          </p:cNvSpPr>
          <p:nvPr>
            <p:ph sz="quarter" idx="10"/>
          </p:nvPr>
        </p:nvSpPr>
        <p:spPr>
          <a:xfrm>
            <a:off x="457200" y="2201332"/>
            <a:ext cx="8229600" cy="3524801"/>
          </a:xfrm>
        </p:spPr>
        <p:txBody>
          <a:bodyPr/>
          <a:lstStyle/>
          <a:p>
            <a:pPr marL="0" indent="0" algn="ctr" fontAlgn="base">
              <a:buNone/>
            </a:pPr>
            <a:r>
              <a:rPr lang="en-CA" i="1" dirty="0">
                <a:solidFill>
                  <a:schemeClr val="bg1"/>
                </a:solidFill>
              </a:rPr>
              <a:t>In learning you will teach</a:t>
            </a:r>
          </a:p>
          <a:p>
            <a:pPr marL="0" indent="0" algn="ctr" fontAlgn="base">
              <a:buNone/>
            </a:pPr>
            <a:r>
              <a:rPr lang="en-CA" i="1" dirty="0">
                <a:solidFill>
                  <a:schemeClr val="bg1"/>
                </a:solidFill>
              </a:rPr>
              <a:t>And in teaching you will learn</a:t>
            </a:r>
          </a:p>
          <a:p>
            <a:pPr marL="0" indent="0" algn="ctr">
              <a:buNone/>
            </a:pPr>
            <a:endParaRPr lang="en-US" dirty="0"/>
          </a:p>
          <a:p>
            <a:pPr marL="0" indent="0" algn="ctr">
              <a:buNone/>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extLst>
      <p:ext uri="{BB962C8B-B14F-4D97-AF65-F5344CB8AC3E}">
        <p14:creationId xmlns:p14="http://schemas.microsoft.com/office/powerpoint/2010/main" val="118671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1728768"/>
            <a:ext cx="8229600" cy="4185144"/>
          </a:xfrm>
        </p:spPr>
        <p:txBody>
          <a:bodyPr/>
          <a:lstStyle/>
          <a:p>
            <a:pPr marL="0" indent="0" algn="ctr">
              <a:buNone/>
            </a:pPr>
            <a:r>
              <a:rPr lang="en-US" sz="9600" dirty="0">
                <a:solidFill>
                  <a:schemeClr val="bg1"/>
                </a:solidFill>
                <a:latin typeface="American Typewriter"/>
                <a:cs typeface="American Typewriter"/>
              </a:rPr>
              <a:t>News of </a:t>
            </a:r>
          </a:p>
          <a:p>
            <a:pPr marL="0" indent="0" algn="ctr">
              <a:buNone/>
            </a:pPr>
            <a:r>
              <a:rPr lang="en-US" sz="9600" dirty="0">
                <a:solidFill>
                  <a:schemeClr val="bg1"/>
                </a:solidFill>
                <a:latin typeface="American Typewriter"/>
                <a:cs typeface="American Typewriter"/>
              </a:rPr>
              <a:t>Week </a:t>
            </a:r>
            <a:endParaRPr lang="en-US" sz="9600" dirty="0">
              <a:solidFill>
                <a:srgbClr val="FF0000"/>
              </a:solidFill>
              <a:latin typeface="American Typewriter"/>
              <a:cs typeface="American Typewriter"/>
            </a:endParaRPr>
          </a:p>
          <a:p>
            <a:endParaRPr lang="en-US" dirty="0"/>
          </a:p>
        </p:txBody>
      </p:sp>
    </p:spTree>
    <p:extLst>
      <p:ext uri="{BB962C8B-B14F-4D97-AF65-F5344CB8AC3E}">
        <p14:creationId xmlns:p14="http://schemas.microsoft.com/office/powerpoint/2010/main" val="17069164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078"/>
            <a:ext cx="8229600" cy="1016000"/>
          </a:xfrm>
        </p:spPr>
        <p:txBody>
          <a:bodyPr>
            <a:normAutofit/>
          </a:bodyPr>
          <a:lstStyle/>
          <a:p>
            <a:pPr algn="ctr"/>
            <a:r>
              <a:rPr lang="en-US" sz="5400" b="1" dirty="0">
                <a:solidFill>
                  <a:srgbClr val="FFFFFF"/>
                </a:solidFill>
                <a:latin typeface="Arial"/>
                <a:cs typeface="Arial"/>
              </a:rPr>
              <a:t> </a:t>
            </a:r>
            <a:r>
              <a:rPr lang="en-US" b="1" dirty="0">
                <a:solidFill>
                  <a:srgbClr val="FFFF00"/>
                </a:solidFill>
                <a:latin typeface="+mn-lt"/>
                <a:cs typeface="Arial"/>
              </a:rPr>
              <a:t>Our Academic Partners</a:t>
            </a:r>
            <a:r>
              <a:rPr lang="en-US" b="1" dirty="0">
                <a:solidFill>
                  <a:srgbClr val="FFFF00"/>
                </a:solidFill>
                <a:latin typeface="Arial"/>
                <a:cs typeface="Arial"/>
              </a:rPr>
              <a:t> </a:t>
            </a:r>
          </a:p>
        </p:txBody>
      </p:sp>
      <p:pic>
        <p:nvPicPr>
          <p:cNvPr id="10" name="Picture 9"/>
          <p:cNvPicPr>
            <a:picLocks noChangeAspect="1"/>
          </p:cNvPicPr>
          <p:nvPr/>
        </p:nvPicPr>
        <p:blipFill>
          <a:blip r:embed="rId2"/>
          <a:stretch>
            <a:fillRect/>
          </a:stretch>
        </p:blipFill>
        <p:spPr>
          <a:xfrm>
            <a:off x="446536" y="2526632"/>
            <a:ext cx="8210484" cy="1225445"/>
          </a:xfrm>
          <a:prstGeom prst="rect">
            <a:avLst/>
          </a:prstGeom>
        </p:spPr>
      </p:pic>
    </p:spTree>
    <p:extLst>
      <p:ext uri="{BB962C8B-B14F-4D97-AF65-F5344CB8AC3E}">
        <p14:creationId xmlns:p14="http://schemas.microsoft.com/office/powerpoint/2010/main" val="2324918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A11DBFD-DB94-F049-973A-12F5A70099BA}"/>
              </a:ext>
            </a:extLst>
          </p:cNvPr>
          <p:cNvPicPr>
            <a:picLocks noChangeAspect="1"/>
          </p:cNvPicPr>
          <p:nvPr/>
        </p:nvPicPr>
        <p:blipFill>
          <a:blip r:embed="rId2"/>
          <a:stretch>
            <a:fillRect/>
          </a:stretch>
        </p:blipFill>
        <p:spPr>
          <a:xfrm>
            <a:off x="3145800" y="201880"/>
            <a:ext cx="2852399" cy="5640780"/>
          </a:xfrm>
          <a:prstGeom prst="rect">
            <a:avLst/>
          </a:prstGeom>
        </p:spPr>
      </p:pic>
    </p:spTree>
    <p:extLst>
      <p:ext uri="{BB962C8B-B14F-4D97-AF65-F5344CB8AC3E}">
        <p14:creationId xmlns:p14="http://schemas.microsoft.com/office/powerpoint/2010/main" val="262563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2D042046-D2B6-B74A-B6B3-E6EDEFC8BED2}"/>
              </a:ext>
            </a:extLst>
          </p:cNvPr>
          <p:cNvPicPr>
            <a:picLocks noChangeAspect="1"/>
          </p:cNvPicPr>
          <p:nvPr/>
        </p:nvPicPr>
        <p:blipFill>
          <a:blip r:embed="rId2"/>
          <a:stretch>
            <a:fillRect/>
          </a:stretch>
        </p:blipFill>
        <p:spPr>
          <a:xfrm>
            <a:off x="2183366" y="249380"/>
            <a:ext cx="4777268" cy="5575465"/>
          </a:xfrm>
          <a:prstGeom prst="rect">
            <a:avLst/>
          </a:prstGeom>
        </p:spPr>
      </p:pic>
    </p:spTree>
    <p:extLst>
      <p:ext uri="{BB962C8B-B14F-4D97-AF65-F5344CB8AC3E}">
        <p14:creationId xmlns:p14="http://schemas.microsoft.com/office/powerpoint/2010/main" val="298480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D1E258D-C701-E34E-ACB9-F30F38A064A1}"/>
              </a:ext>
            </a:extLst>
          </p:cNvPr>
          <p:cNvPicPr>
            <a:picLocks noChangeAspect="1"/>
          </p:cNvPicPr>
          <p:nvPr/>
        </p:nvPicPr>
        <p:blipFill>
          <a:blip r:embed="rId2"/>
          <a:stretch>
            <a:fillRect/>
          </a:stretch>
        </p:blipFill>
        <p:spPr>
          <a:xfrm>
            <a:off x="2442697" y="201881"/>
            <a:ext cx="4258606" cy="5624967"/>
          </a:xfrm>
          <a:prstGeom prst="rect">
            <a:avLst/>
          </a:prstGeom>
        </p:spPr>
      </p:pic>
    </p:spTree>
    <p:extLst>
      <p:ext uri="{BB962C8B-B14F-4D97-AF65-F5344CB8AC3E}">
        <p14:creationId xmlns:p14="http://schemas.microsoft.com/office/powerpoint/2010/main" val="208142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1341912"/>
            <a:ext cx="8229600" cy="4572000"/>
          </a:xfrm>
        </p:spPr>
        <p:txBody>
          <a:bodyPr>
            <a:normAutofit/>
          </a:bodyPr>
          <a:lstStyle/>
          <a:p>
            <a:pPr marL="0" indent="0" algn="ctr">
              <a:buNone/>
            </a:pPr>
            <a:r>
              <a:rPr lang="en-US" sz="9600" dirty="0">
                <a:solidFill>
                  <a:schemeClr val="bg1"/>
                </a:solidFill>
                <a:latin typeface="American Typewriter"/>
                <a:cs typeface="American Typewriter"/>
              </a:rPr>
              <a:t>News of </a:t>
            </a:r>
          </a:p>
          <a:p>
            <a:pPr marL="0" indent="0" algn="ctr">
              <a:buNone/>
            </a:pPr>
            <a:r>
              <a:rPr lang="en-US" sz="9600" dirty="0">
                <a:solidFill>
                  <a:schemeClr val="bg1"/>
                </a:solidFill>
                <a:latin typeface="American Typewriter"/>
                <a:cs typeface="American Typewriter"/>
              </a:rPr>
              <a:t>Week </a:t>
            </a:r>
          </a:p>
          <a:p>
            <a:pPr marL="0" indent="0" algn="ctr">
              <a:buNone/>
            </a:pPr>
            <a:r>
              <a:rPr lang="en-US" sz="9600" dirty="0">
                <a:solidFill>
                  <a:srgbClr val="FF0000"/>
                </a:solidFill>
                <a:latin typeface="American Typewriter"/>
                <a:cs typeface="American Typewriter"/>
              </a:rPr>
              <a:t>last year</a:t>
            </a:r>
          </a:p>
          <a:p>
            <a:endParaRPr lang="en-US" dirty="0"/>
          </a:p>
        </p:txBody>
      </p:sp>
    </p:spTree>
    <p:extLst>
      <p:ext uri="{BB962C8B-B14F-4D97-AF65-F5344CB8AC3E}">
        <p14:creationId xmlns:p14="http://schemas.microsoft.com/office/powerpoint/2010/main" val="352678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B7D611FD-BD36-1B4A-8AE0-8E6D78FE05DC}"/>
              </a:ext>
            </a:extLst>
          </p:cNvPr>
          <p:cNvPicPr>
            <a:picLocks noChangeAspect="1"/>
          </p:cNvPicPr>
          <p:nvPr/>
        </p:nvPicPr>
        <p:blipFill>
          <a:blip r:embed="rId2"/>
          <a:stretch>
            <a:fillRect/>
          </a:stretch>
        </p:blipFill>
        <p:spPr>
          <a:xfrm>
            <a:off x="1644650" y="391297"/>
            <a:ext cx="5854700" cy="5334000"/>
          </a:xfrm>
          <a:prstGeom prst="rect">
            <a:avLst/>
          </a:prstGeom>
        </p:spPr>
      </p:pic>
    </p:spTree>
    <p:extLst>
      <p:ext uri="{BB962C8B-B14F-4D97-AF65-F5344CB8AC3E}">
        <p14:creationId xmlns:p14="http://schemas.microsoft.com/office/powerpoint/2010/main" val="190106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4298C202-FEC4-5442-981A-8C9841074266}"/>
              </a:ext>
            </a:extLst>
          </p:cNvPr>
          <p:cNvPicPr>
            <a:picLocks noChangeAspect="1"/>
          </p:cNvPicPr>
          <p:nvPr/>
        </p:nvPicPr>
        <p:blipFill>
          <a:blip r:embed="rId2"/>
          <a:stretch>
            <a:fillRect/>
          </a:stretch>
        </p:blipFill>
        <p:spPr>
          <a:xfrm>
            <a:off x="3189244" y="170242"/>
            <a:ext cx="2765511" cy="5709000"/>
          </a:xfrm>
          <a:prstGeom prst="rect">
            <a:avLst/>
          </a:prstGeom>
        </p:spPr>
      </p:pic>
    </p:spTree>
    <p:extLst>
      <p:ext uri="{BB962C8B-B14F-4D97-AF65-F5344CB8AC3E}">
        <p14:creationId xmlns:p14="http://schemas.microsoft.com/office/powerpoint/2010/main" val="336781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28CC-7668-134F-A957-3DF5A811BF90}"/>
              </a:ext>
            </a:extLst>
          </p:cNvPr>
          <p:cNvSpPr>
            <a:spLocks noGrp="1"/>
          </p:cNvSpPr>
          <p:nvPr>
            <p:ph type="title"/>
          </p:nvPr>
        </p:nvSpPr>
        <p:spPr/>
        <p:txBody>
          <a:bodyPr/>
          <a:lstStyle/>
          <a:p>
            <a:pPr algn="ctr"/>
            <a:r>
              <a:rPr lang="en-US" dirty="0">
                <a:solidFill>
                  <a:srgbClr val="FFFF00"/>
                </a:solidFill>
              </a:rPr>
              <a:t>Permission to Record</a:t>
            </a:r>
            <a:r>
              <a:rPr lang="en-US" dirty="0">
                <a:solidFill>
                  <a:srgbClr val="FF0000"/>
                </a:solidFill>
              </a:rPr>
              <a:t>?</a:t>
            </a:r>
          </a:p>
        </p:txBody>
      </p:sp>
      <p:pic>
        <p:nvPicPr>
          <p:cNvPr id="4" name="Picture 3">
            <a:extLst>
              <a:ext uri="{FF2B5EF4-FFF2-40B4-BE49-F238E27FC236}">
                <a16:creationId xmlns:a16="http://schemas.microsoft.com/office/drawing/2014/main" id="{B58F9E97-B9C9-7542-A565-EA2888C481FB}"/>
              </a:ext>
            </a:extLst>
          </p:cNvPr>
          <p:cNvPicPr>
            <a:picLocks noChangeAspect="1"/>
          </p:cNvPicPr>
          <p:nvPr/>
        </p:nvPicPr>
        <p:blipFill>
          <a:blip r:embed="rId2"/>
          <a:stretch>
            <a:fillRect/>
          </a:stretch>
        </p:blipFill>
        <p:spPr>
          <a:xfrm>
            <a:off x="2119730" y="1865376"/>
            <a:ext cx="4904540" cy="3712464"/>
          </a:xfrm>
          <a:prstGeom prst="rect">
            <a:avLst/>
          </a:prstGeom>
        </p:spPr>
      </p:pic>
    </p:spTree>
    <p:extLst>
      <p:ext uri="{BB962C8B-B14F-4D97-AF65-F5344CB8AC3E}">
        <p14:creationId xmlns:p14="http://schemas.microsoft.com/office/powerpoint/2010/main" val="993376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918AED93-FDE4-1F42-800A-E96647B4B9E6}"/>
              </a:ext>
            </a:extLst>
          </p:cNvPr>
          <p:cNvPicPr>
            <a:picLocks noChangeAspect="1"/>
          </p:cNvPicPr>
          <p:nvPr/>
        </p:nvPicPr>
        <p:blipFill>
          <a:blip r:embed="rId2"/>
          <a:stretch>
            <a:fillRect/>
          </a:stretch>
        </p:blipFill>
        <p:spPr>
          <a:xfrm>
            <a:off x="2877169" y="111211"/>
            <a:ext cx="3389662" cy="5634681"/>
          </a:xfrm>
          <a:prstGeom prst="rect">
            <a:avLst/>
          </a:prstGeom>
        </p:spPr>
      </p:pic>
    </p:spTree>
    <p:extLst>
      <p:ext uri="{BB962C8B-B14F-4D97-AF65-F5344CB8AC3E}">
        <p14:creationId xmlns:p14="http://schemas.microsoft.com/office/powerpoint/2010/main" val="303811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7305CEE-CCA3-CA48-A6A3-1856F67E452B}"/>
              </a:ext>
            </a:extLst>
          </p:cNvPr>
          <p:cNvPicPr>
            <a:picLocks noChangeAspect="1"/>
          </p:cNvPicPr>
          <p:nvPr/>
        </p:nvPicPr>
        <p:blipFill>
          <a:blip r:embed="rId2"/>
          <a:stretch>
            <a:fillRect/>
          </a:stretch>
        </p:blipFill>
        <p:spPr>
          <a:xfrm>
            <a:off x="2925030" y="86497"/>
            <a:ext cx="3293939" cy="5758249"/>
          </a:xfrm>
          <a:prstGeom prst="rect">
            <a:avLst/>
          </a:prstGeom>
        </p:spPr>
      </p:pic>
    </p:spTree>
    <p:extLst>
      <p:ext uri="{BB962C8B-B14F-4D97-AF65-F5344CB8AC3E}">
        <p14:creationId xmlns:p14="http://schemas.microsoft.com/office/powerpoint/2010/main" val="1180486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19BC947-931D-2444-98EF-7B699D8121E0}"/>
              </a:ext>
            </a:extLst>
          </p:cNvPr>
          <p:cNvPicPr>
            <a:picLocks noChangeAspect="1"/>
          </p:cNvPicPr>
          <p:nvPr/>
        </p:nvPicPr>
        <p:blipFill>
          <a:blip r:embed="rId2"/>
          <a:stretch>
            <a:fillRect/>
          </a:stretch>
        </p:blipFill>
        <p:spPr>
          <a:xfrm>
            <a:off x="1560898" y="257433"/>
            <a:ext cx="6022203" cy="5454071"/>
          </a:xfrm>
          <a:prstGeom prst="rect">
            <a:avLst/>
          </a:prstGeom>
        </p:spPr>
      </p:pic>
    </p:spTree>
    <p:extLst>
      <p:ext uri="{BB962C8B-B14F-4D97-AF65-F5344CB8AC3E}">
        <p14:creationId xmlns:p14="http://schemas.microsoft.com/office/powerpoint/2010/main" val="328726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30D68419-CC6B-E94C-BC7F-4B581F12191D}"/>
              </a:ext>
            </a:extLst>
          </p:cNvPr>
          <p:cNvPicPr>
            <a:picLocks noChangeAspect="1"/>
          </p:cNvPicPr>
          <p:nvPr/>
        </p:nvPicPr>
        <p:blipFill>
          <a:blip r:embed="rId2"/>
          <a:stretch>
            <a:fillRect/>
          </a:stretch>
        </p:blipFill>
        <p:spPr>
          <a:xfrm>
            <a:off x="3003461" y="303908"/>
            <a:ext cx="3137077" cy="5419999"/>
          </a:xfrm>
          <a:prstGeom prst="rect">
            <a:avLst/>
          </a:prstGeom>
        </p:spPr>
      </p:pic>
    </p:spTree>
    <p:extLst>
      <p:ext uri="{BB962C8B-B14F-4D97-AF65-F5344CB8AC3E}">
        <p14:creationId xmlns:p14="http://schemas.microsoft.com/office/powerpoint/2010/main" val="508282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7168FBD3-AED6-7B46-8481-CCBF3BC87039}"/>
              </a:ext>
            </a:extLst>
          </p:cNvPr>
          <p:cNvPicPr>
            <a:picLocks noChangeAspect="1"/>
          </p:cNvPicPr>
          <p:nvPr/>
        </p:nvPicPr>
        <p:blipFill>
          <a:blip r:embed="rId2"/>
          <a:stretch>
            <a:fillRect/>
          </a:stretch>
        </p:blipFill>
        <p:spPr>
          <a:xfrm>
            <a:off x="2672218" y="285007"/>
            <a:ext cx="3799564" cy="5412062"/>
          </a:xfrm>
          <a:prstGeom prst="rect">
            <a:avLst/>
          </a:prstGeom>
        </p:spPr>
      </p:pic>
    </p:spTree>
    <p:extLst>
      <p:ext uri="{BB962C8B-B14F-4D97-AF65-F5344CB8AC3E}">
        <p14:creationId xmlns:p14="http://schemas.microsoft.com/office/powerpoint/2010/main" val="1203572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99D0E6C-231C-324B-825F-65F4B20243E9}"/>
              </a:ext>
            </a:extLst>
          </p:cNvPr>
          <p:cNvPicPr>
            <a:picLocks noChangeAspect="1"/>
          </p:cNvPicPr>
          <p:nvPr/>
        </p:nvPicPr>
        <p:blipFill>
          <a:blip r:embed="rId2"/>
          <a:stretch>
            <a:fillRect/>
          </a:stretch>
        </p:blipFill>
        <p:spPr>
          <a:xfrm>
            <a:off x="3034145" y="265317"/>
            <a:ext cx="3075709" cy="5523722"/>
          </a:xfrm>
          <a:prstGeom prst="rect">
            <a:avLst/>
          </a:prstGeom>
        </p:spPr>
      </p:pic>
    </p:spTree>
    <p:extLst>
      <p:ext uri="{BB962C8B-B14F-4D97-AF65-F5344CB8AC3E}">
        <p14:creationId xmlns:p14="http://schemas.microsoft.com/office/powerpoint/2010/main" val="929822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86BB0BD4-98D1-D041-A55C-C498DCB905C4}"/>
              </a:ext>
            </a:extLst>
          </p:cNvPr>
          <p:cNvPicPr>
            <a:picLocks noChangeAspect="1"/>
          </p:cNvPicPr>
          <p:nvPr/>
        </p:nvPicPr>
        <p:blipFill>
          <a:blip r:embed="rId2"/>
          <a:stretch>
            <a:fillRect/>
          </a:stretch>
        </p:blipFill>
        <p:spPr>
          <a:xfrm>
            <a:off x="2832265" y="272868"/>
            <a:ext cx="3479470" cy="5546482"/>
          </a:xfrm>
          <a:prstGeom prst="rect">
            <a:avLst/>
          </a:prstGeom>
        </p:spPr>
      </p:pic>
    </p:spTree>
    <p:extLst>
      <p:ext uri="{BB962C8B-B14F-4D97-AF65-F5344CB8AC3E}">
        <p14:creationId xmlns:p14="http://schemas.microsoft.com/office/powerpoint/2010/main" val="2396485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1D46679-4509-9249-8FE0-B648A38C7D5C}"/>
              </a:ext>
            </a:extLst>
          </p:cNvPr>
          <p:cNvPicPr>
            <a:picLocks noChangeAspect="1"/>
          </p:cNvPicPr>
          <p:nvPr/>
        </p:nvPicPr>
        <p:blipFill>
          <a:blip r:embed="rId2"/>
          <a:stretch>
            <a:fillRect/>
          </a:stretch>
        </p:blipFill>
        <p:spPr>
          <a:xfrm>
            <a:off x="2655849" y="172994"/>
            <a:ext cx="3832302" cy="5696465"/>
          </a:xfrm>
          <a:prstGeom prst="rect">
            <a:avLst/>
          </a:prstGeom>
        </p:spPr>
      </p:pic>
    </p:spTree>
    <p:extLst>
      <p:ext uri="{BB962C8B-B14F-4D97-AF65-F5344CB8AC3E}">
        <p14:creationId xmlns:p14="http://schemas.microsoft.com/office/powerpoint/2010/main" val="410502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8E2DA800-E082-2645-A7D8-85F16C842671}"/>
              </a:ext>
            </a:extLst>
          </p:cNvPr>
          <p:cNvPicPr>
            <a:picLocks noChangeAspect="1"/>
          </p:cNvPicPr>
          <p:nvPr/>
        </p:nvPicPr>
        <p:blipFill>
          <a:blip r:embed="rId2"/>
          <a:stretch>
            <a:fillRect/>
          </a:stretch>
        </p:blipFill>
        <p:spPr>
          <a:xfrm>
            <a:off x="2045099" y="148281"/>
            <a:ext cx="5053802" cy="5585254"/>
          </a:xfrm>
          <a:prstGeom prst="rect">
            <a:avLst/>
          </a:prstGeom>
        </p:spPr>
      </p:pic>
    </p:spTree>
    <p:extLst>
      <p:ext uri="{BB962C8B-B14F-4D97-AF65-F5344CB8AC3E}">
        <p14:creationId xmlns:p14="http://schemas.microsoft.com/office/powerpoint/2010/main" val="57128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EAD5A9B-9FEA-C94F-9F15-27818DDBBC93}"/>
              </a:ext>
            </a:extLst>
          </p:cNvPr>
          <p:cNvPicPr>
            <a:picLocks noChangeAspect="1"/>
          </p:cNvPicPr>
          <p:nvPr/>
        </p:nvPicPr>
        <p:blipFill>
          <a:blip r:embed="rId2"/>
          <a:stretch>
            <a:fillRect/>
          </a:stretch>
        </p:blipFill>
        <p:spPr>
          <a:xfrm>
            <a:off x="2622241" y="222422"/>
            <a:ext cx="3899517" cy="5399903"/>
          </a:xfrm>
          <a:prstGeom prst="rect">
            <a:avLst/>
          </a:prstGeom>
        </p:spPr>
      </p:pic>
    </p:spTree>
    <p:extLst>
      <p:ext uri="{BB962C8B-B14F-4D97-AF65-F5344CB8AC3E}">
        <p14:creationId xmlns:p14="http://schemas.microsoft.com/office/powerpoint/2010/main" val="286295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8762D50-CAF0-1C47-BD1E-E8D7BEB10D77}"/>
              </a:ext>
            </a:extLst>
          </p:cNvPr>
          <p:cNvPicPr>
            <a:picLocks noChangeAspect="1"/>
          </p:cNvPicPr>
          <p:nvPr/>
        </p:nvPicPr>
        <p:blipFill>
          <a:blip r:embed="rId2"/>
          <a:stretch>
            <a:fillRect/>
          </a:stretch>
        </p:blipFill>
        <p:spPr>
          <a:xfrm>
            <a:off x="1085850" y="2908300"/>
            <a:ext cx="6972300" cy="1041400"/>
          </a:xfrm>
          <a:prstGeom prst="rect">
            <a:avLst/>
          </a:prstGeom>
        </p:spPr>
      </p:pic>
      <p:sp>
        <p:nvSpPr>
          <p:cNvPr id="4" name="Title 3">
            <a:extLst>
              <a:ext uri="{FF2B5EF4-FFF2-40B4-BE49-F238E27FC236}">
                <a16:creationId xmlns:a16="http://schemas.microsoft.com/office/drawing/2014/main" id="{E809BDDC-2B91-3340-9DA6-B0CC3F79FD12}"/>
              </a:ext>
            </a:extLst>
          </p:cNvPr>
          <p:cNvSpPr>
            <a:spLocks noGrp="1"/>
          </p:cNvSpPr>
          <p:nvPr>
            <p:ph type="title"/>
          </p:nvPr>
        </p:nvSpPr>
        <p:spPr/>
        <p:txBody>
          <a:bodyPr/>
          <a:lstStyle/>
          <a:p>
            <a:pPr algn="ctr"/>
            <a:r>
              <a:rPr lang="en-US" dirty="0">
                <a:solidFill>
                  <a:srgbClr val="FFFF00"/>
                </a:solidFill>
              </a:rPr>
              <a:t>These </a:t>
            </a:r>
            <a:r>
              <a:rPr lang="en-US" dirty="0">
                <a:solidFill>
                  <a:srgbClr val="FF0000"/>
                </a:solidFill>
              </a:rPr>
              <a:t>draft</a:t>
            </a:r>
            <a:r>
              <a:rPr lang="en-US" dirty="0">
                <a:solidFill>
                  <a:srgbClr val="FFFF00"/>
                </a:solidFill>
              </a:rPr>
              <a:t> slides</a:t>
            </a:r>
          </a:p>
        </p:txBody>
      </p:sp>
    </p:spTree>
    <p:extLst>
      <p:ext uri="{BB962C8B-B14F-4D97-AF65-F5344CB8AC3E}">
        <p14:creationId xmlns:p14="http://schemas.microsoft.com/office/powerpoint/2010/main" val="4090297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94E1BED-F9DD-B046-94B7-36C88877B313}"/>
              </a:ext>
            </a:extLst>
          </p:cNvPr>
          <p:cNvPicPr>
            <a:picLocks noChangeAspect="1"/>
          </p:cNvPicPr>
          <p:nvPr/>
        </p:nvPicPr>
        <p:blipFill>
          <a:blip r:embed="rId2"/>
          <a:stretch>
            <a:fillRect/>
          </a:stretch>
        </p:blipFill>
        <p:spPr>
          <a:xfrm>
            <a:off x="2695117" y="185351"/>
            <a:ext cx="3753765" cy="5572897"/>
          </a:xfrm>
          <a:prstGeom prst="rect">
            <a:avLst/>
          </a:prstGeom>
        </p:spPr>
      </p:pic>
    </p:spTree>
    <p:extLst>
      <p:ext uri="{BB962C8B-B14F-4D97-AF65-F5344CB8AC3E}">
        <p14:creationId xmlns:p14="http://schemas.microsoft.com/office/powerpoint/2010/main" val="3422172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9766-D76D-AB4F-98A9-E8300F94FB79}"/>
              </a:ext>
            </a:extLst>
          </p:cNvPr>
          <p:cNvSpPr>
            <a:spLocks noGrp="1"/>
          </p:cNvSpPr>
          <p:nvPr>
            <p:ph type="title"/>
          </p:nvPr>
        </p:nvSpPr>
        <p:spPr>
          <a:xfrm>
            <a:off x="457200" y="95003"/>
            <a:ext cx="8229600" cy="824555"/>
          </a:xfrm>
        </p:spPr>
        <p:txBody>
          <a:bodyPr>
            <a:normAutofit/>
          </a:bodyPr>
          <a:lstStyle/>
          <a:p>
            <a:pPr algn="ctr"/>
            <a:r>
              <a:rPr lang="en-US" dirty="0">
                <a:solidFill>
                  <a:srgbClr val="FFFF00"/>
                </a:solidFill>
              </a:rPr>
              <a:t>Academy Awards Special</a:t>
            </a:r>
          </a:p>
        </p:txBody>
      </p:sp>
      <p:pic>
        <p:nvPicPr>
          <p:cNvPr id="5" name="Picture 4" descr="A screenshot of a social media post&#10;&#10;Description automatically generated">
            <a:extLst>
              <a:ext uri="{FF2B5EF4-FFF2-40B4-BE49-F238E27FC236}">
                <a16:creationId xmlns:a16="http://schemas.microsoft.com/office/drawing/2014/main" id="{5C5EEFFE-DE77-9244-A5F3-BB8A1DEAB830}"/>
              </a:ext>
            </a:extLst>
          </p:cNvPr>
          <p:cNvPicPr>
            <a:picLocks noChangeAspect="1"/>
          </p:cNvPicPr>
          <p:nvPr/>
        </p:nvPicPr>
        <p:blipFill>
          <a:blip r:embed="rId2"/>
          <a:stretch>
            <a:fillRect/>
          </a:stretch>
        </p:blipFill>
        <p:spPr>
          <a:xfrm>
            <a:off x="2163938" y="1136477"/>
            <a:ext cx="4816123" cy="4585046"/>
          </a:xfrm>
          <a:prstGeom prst="rect">
            <a:avLst/>
          </a:prstGeom>
        </p:spPr>
      </p:pic>
    </p:spTree>
    <p:extLst>
      <p:ext uri="{BB962C8B-B14F-4D97-AF65-F5344CB8AC3E}">
        <p14:creationId xmlns:p14="http://schemas.microsoft.com/office/powerpoint/2010/main" val="168807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FD61F9D3-30CB-1C48-B0B0-4A0E9AE3B7F1}"/>
              </a:ext>
            </a:extLst>
          </p:cNvPr>
          <p:cNvPicPr>
            <a:picLocks noChangeAspect="1"/>
          </p:cNvPicPr>
          <p:nvPr/>
        </p:nvPicPr>
        <p:blipFill>
          <a:blip r:embed="rId2"/>
          <a:stretch>
            <a:fillRect/>
          </a:stretch>
        </p:blipFill>
        <p:spPr>
          <a:xfrm>
            <a:off x="1516415" y="403761"/>
            <a:ext cx="6111170" cy="5305301"/>
          </a:xfrm>
          <a:prstGeom prst="rect">
            <a:avLst/>
          </a:prstGeom>
        </p:spPr>
      </p:pic>
    </p:spTree>
    <p:extLst>
      <p:ext uri="{BB962C8B-B14F-4D97-AF65-F5344CB8AC3E}">
        <p14:creationId xmlns:p14="http://schemas.microsoft.com/office/powerpoint/2010/main" val="2057978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18D894D-DCAB-CC45-9A19-3257F236808C}"/>
              </a:ext>
            </a:extLst>
          </p:cNvPr>
          <p:cNvPicPr>
            <a:picLocks noChangeAspect="1"/>
          </p:cNvPicPr>
          <p:nvPr/>
        </p:nvPicPr>
        <p:blipFill>
          <a:blip r:embed="rId2"/>
          <a:stretch>
            <a:fillRect/>
          </a:stretch>
        </p:blipFill>
        <p:spPr>
          <a:xfrm>
            <a:off x="3068852" y="233271"/>
            <a:ext cx="3006296" cy="5489108"/>
          </a:xfrm>
          <a:prstGeom prst="rect">
            <a:avLst/>
          </a:prstGeom>
        </p:spPr>
      </p:pic>
    </p:spTree>
    <p:extLst>
      <p:ext uri="{BB962C8B-B14F-4D97-AF65-F5344CB8AC3E}">
        <p14:creationId xmlns:p14="http://schemas.microsoft.com/office/powerpoint/2010/main" val="2423108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F615B7-08A3-0E46-B4EB-55D960145258}"/>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descr="A screenshot of a social media post&#10;&#10;Description automatically generated">
            <a:extLst>
              <a:ext uri="{FF2B5EF4-FFF2-40B4-BE49-F238E27FC236}">
                <a16:creationId xmlns:a16="http://schemas.microsoft.com/office/drawing/2014/main" id="{2BE2C715-EE9E-634A-A542-6AA109EB9A87}"/>
              </a:ext>
            </a:extLst>
          </p:cNvPr>
          <p:cNvPicPr>
            <a:picLocks noChangeAspect="1"/>
          </p:cNvPicPr>
          <p:nvPr/>
        </p:nvPicPr>
        <p:blipFill>
          <a:blip r:embed="rId3"/>
          <a:stretch>
            <a:fillRect/>
          </a:stretch>
        </p:blipFill>
        <p:spPr>
          <a:xfrm>
            <a:off x="2444448" y="192191"/>
            <a:ext cx="4255104" cy="5701981"/>
          </a:xfrm>
          <a:prstGeom prst="rect">
            <a:avLst/>
          </a:prstGeom>
        </p:spPr>
      </p:pic>
    </p:spTree>
    <p:extLst>
      <p:ext uri="{BB962C8B-B14F-4D97-AF65-F5344CB8AC3E}">
        <p14:creationId xmlns:p14="http://schemas.microsoft.com/office/powerpoint/2010/main" val="1881415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357239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947639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8EA9-09AD-C247-9F4E-53A656041F5C}"/>
              </a:ext>
            </a:extLst>
          </p:cNvPr>
          <p:cNvSpPr>
            <a:spLocks noGrp="1"/>
          </p:cNvSpPr>
          <p:nvPr>
            <p:ph type="title"/>
          </p:nvPr>
        </p:nvSpPr>
        <p:spPr>
          <a:xfrm>
            <a:off x="457200" y="219716"/>
            <a:ext cx="8229600" cy="1016000"/>
          </a:xfrm>
        </p:spPr>
        <p:txBody>
          <a:bodyPr>
            <a:normAutofit/>
          </a:bodyPr>
          <a:lstStyle/>
          <a:p>
            <a:pPr algn="ctr"/>
            <a:r>
              <a:rPr lang="en-US" sz="4400" dirty="0">
                <a:solidFill>
                  <a:schemeClr val="bg1"/>
                </a:solidFill>
              </a:rPr>
              <a:t>Re</a:t>
            </a:r>
            <a:r>
              <a:rPr lang="en-US" sz="4400" dirty="0">
                <a:solidFill>
                  <a:srgbClr val="FFFF00"/>
                </a:solidFill>
              </a:rPr>
              <a:t>-</a:t>
            </a:r>
            <a:r>
              <a:rPr lang="en-US" sz="4400" dirty="0">
                <a:solidFill>
                  <a:schemeClr val="bg1"/>
                </a:solidFill>
              </a:rPr>
              <a:t>capping</a:t>
            </a:r>
          </a:p>
        </p:txBody>
      </p:sp>
      <p:pic>
        <p:nvPicPr>
          <p:cNvPr id="3" name="Picture 2">
            <a:extLst>
              <a:ext uri="{FF2B5EF4-FFF2-40B4-BE49-F238E27FC236}">
                <a16:creationId xmlns:a16="http://schemas.microsoft.com/office/drawing/2014/main" id="{42A8562D-BBBA-294E-B498-CF7FADC56633}"/>
              </a:ext>
            </a:extLst>
          </p:cNvPr>
          <p:cNvPicPr>
            <a:picLocks noChangeAspect="1"/>
          </p:cNvPicPr>
          <p:nvPr/>
        </p:nvPicPr>
        <p:blipFill>
          <a:blip r:embed="rId2"/>
          <a:stretch>
            <a:fillRect/>
          </a:stretch>
        </p:blipFill>
        <p:spPr>
          <a:xfrm>
            <a:off x="2438444" y="2230583"/>
            <a:ext cx="4267111" cy="2604438"/>
          </a:xfrm>
          <a:prstGeom prst="rect">
            <a:avLst/>
          </a:prstGeom>
        </p:spPr>
      </p:pic>
    </p:spTree>
    <p:extLst>
      <p:ext uri="{BB962C8B-B14F-4D97-AF65-F5344CB8AC3E}">
        <p14:creationId xmlns:p14="http://schemas.microsoft.com/office/powerpoint/2010/main" val="1610439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9BCCC-23F4-A847-BA99-35970389152A}"/>
              </a:ext>
            </a:extLst>
          </p:cNvPr>
          <p:cNvSpPr>
            <a:spLocks noGrp="1"/>
          </p:cNvSpPr>
          <p:nvPr>
            <p:ph sz="quarter" idx="10"/>
          </p:nvPr>
        </p:nvSpPr>
        <p:spPr>
          <a:xfrm>
            <a:off x="457200" y="760021"/>
            <a:ext cx="8229600" cy="4966113"/>
          </a:xfrm>
        </p:spPr>
        <p:txBody>
          <a:bodyPr>
            <a:normAutofit fontScale="92500" lnSpcReduction="20000"/>
          </a:bodyPr>
          <a:lstStyle/>
          <a:p>
            <a:pPr marL="0" indent="0" algn="ctr">
              <a:lnSpc>
                <a:spcPct val="110000"/>
              </a:lnSpc>
              <a:buNone/>
            </a:pPr>
            <a:r>
              <a:rPr lang="en-CA" sz="6000" dirty="0">
                <a:solidFill>
                  <a:srgbClr val="FFFF00"/>
                </a:solidFill>
              </a:rPr>
              <a:t>Copyright </a:t>
            </a:r>
            <a:r>
              <a:rPr lang="en-CA" sz="6000" dirty="0">
                <a:solidFill>
                  <a:srgbClr val="FF0000"/>
                </a:solidFill>
              </a:rPr>
              <a:t>=</a:t>
            </a:r>
            <a:r>
              <a:rPr lang="en-CA" sz="6000" dirty="0">
                <a:solidFill>
                  <a:srgbClr val="FFFF00"/>
                </a:solidFill>
              </a:rPr>
              <a:t> </a:t>
            </a:r>
            <a:r>
              <a:rPr lang="en-CA" sz="6000" dirty="0">
                <a:solidFill>
                  <a:schemeClr val="bg1"/>
                </a:solidFill>
              </a:rPr>
              <a:t>set of exclusive rights in works of expression</a:t>
            </a:r>
            <a:r>
              <a:rPr lang="en-CA" sz="6000" dirty="0">
                <a:solidFill>
                  <a:srgbClr val="FFFF00"/>
                </a:solidFill>
              </a:rPr>
              <a:t>; </a:t>
            </a:r>
            <a:r>
              <a:rPr lang="en-CA" sz="6000" dirty="0">
                <a:solidFill>
                  <a:schemeClr val="bg1"/>
                </a:solidFill>
              </a:rPr>
              <a:t>performers’ performances</a:t>
            </a:r>
            <a:r>
              <a:rPr lang="en-CA" sz="6000" dirty="0">
                <a:solidFill>
                  <a:srgbClr val="FFFF00"/>
                </a:solidFill>
              </a:rPr>
              <a:t>; </a:t>
            </a:r>
            <a:r>
              <a:rPr lang="en-CA" sz="6000" dirty="0">
                <a:solidFill>
                  <a:schemeClr val="bg1"/>
                </a:solidFill>
              </a:rPr>
              <a:t>sound recordings</a:t>
            </a:r>
            <a:r>
              <a:rPr lang="en-CA" sz="6000" dirty="0">
                <a:solidFill>
                  <a:srgbClr val="FFFF00"/>
                </a:solidFill>
              </a:rPr>
              <a:t>; </a:t>
            </a:r>
            <a:r>
              <a:rPr lang="en-CA" sz="6000" dirty="0">
                <a:solidFill>
                  <a:schemeClr val="bg1"/>
                </a:solidFill>
              </a:rPr>
              <a:t>and communication signals</a:t>
            </a:r>
            <a:r>
              <a:rPr lang="en-CA" sz="6000" dirty="0">
                <a:solidFill>
                  <a:srgbClr val="FFFF00"/>
                </a:solidFill>
              </a:rPr>
              <a:t>. </a:t>
            </a:r>
          </a:p>
          <a:p>
            <a:endParaRPr lang="en-US" dirty="0"/>
          </a:p>
        </p:txBody>
      </p:sp>
    </p:spTree>
    <p:extLst>
      <p:ext uri="{BB962C8B-B14F-4D97-AF65-F5344CB8AC3E}">
        <p14:creationId xmlns:p14="http://schemas.microsoft.com/office/powerpoint/2010/main" val="44437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D6D07-075C-0E49-B102-7F143B0A4CD2}"/>
              </a:ext>
            </a:extLst>
          </p:cNvPr>
          <p:cNvSpPr>
            <a:spLocks noGrp="1"/>
          </p:cNvSpPr>
          <p:nvPr>
            <p:ph sz="quarter" idx="10"/>
          </p:nvPr>
        </p:nvSpPr>
        <p:spPr>
          <a:xfrm>
            <a:off x="457200" y="486888"/>
            <a:ext cx="8229600" cy="5239246"/>
          </a:xfrm>
        </p:spPr>
        <p:txBody>
          <a:bodyPr>
            <a:normAutofit lnSpcReduction="10000"/>
          </a:bodyPr>
          <a:lstStyle/>
          <a:p>
            <a:pPr marL="0" indent="0">
              <a:lnSpc>
                <a:spcPct val="100000"/>
              </a:lnSpc>
              <a:buNone/>
            </a:pPr>
            <a:r>
              <a:rPr lang="en-CA" sz="3600" b="1" i="1" dirty="0">
                <a:solidFill>
                  <a:srgbClr val="FFFF00"/>
                </a:solidFill>
              </a:rPr>
              <a:t>Theberge</a:t>
            </a:r>
            <a:r>
              <a:rPr lang="en-CA" sz="3600" dirty="0">
                <a:solidFill>
                  <a:schemeClr val="bg1"/>
                </a:solidFill>
              </a:rPr>
              <a:t>:</a:t>
            </a:r>
          </a:p>
          <a:p>
            <a:pPr marL="0" indent="0">
              <a:lnSpc>
                <a:spcPct val="100000"/>
              </a:lnSpc>
              <a:buNone/>
            </a:pPr>
            <a:r>
              <a:rPr lang="en-CA" sz="3600" i="1" dirty="0">
                <a:solidFill>
                  <a:srgbClr val="92D050"/>
                </a:solidFill>
              </a:rPr>
              <a:t>Balance</a:t>
            </a:r>
            <a:r>
              <a:rPr lang="en-CA" sz="3600" i="1" dirty="0">
                <a:solidFill>
                  <a:schemeClr val="bg1"/>
                </a:solidFill>
              </a:rPr>
              <a:t> between promoting the </a:t>
            </a:r>
            <a:r>
              <a:rPr lang="en-US" sz="3600" i="1" dirty="0">
                <a:solidFill>
                  <a:srgbClr val="92D050"/>
                </a:solidFill>
              </a:rPr>
              <a:t>public</a:t>
            </a:r>
            <a:r>
              <a:rPr lang="en-US" sz="3600" i="1" dirty="0">
                <a:solidFill>
                  <a:srgbClr val="FFFF00"/>
                </a:solidFill>
              </a:rPr>
              <a:t> </a:t>
            </a:r>
            <a:r>
              <a:rPr lang="en-US" sz="3600" i="1" dirty="0">
                <a:solidFill>
                  <a:srgbClr val="92D050"/>
                </a:solidFill>
              </a:rPr>
              <a:t>interest</a:t>
            </a:r>
            <a:r>
              <a:rPr lang="en-US" sz="3600" i="1" dirty="0">
                <a:solidFill>
                  <a:srgbClr val="FFFF00"/>
                </a:solidFill>
              </a:rPr>
              <a:t> </a:t>
            </a:r>
            <a:r>
              <a:rPr lang="en-US" sz="3600" i="1" dirty="0">
                <a:solidFill>
                  <a:schemeClr val="bg1"/>
                </a:solidFill>
              </a:rPr>
              <a:t>in the encouragement and dissemination of works of the arts and intellect and obtaining a </a:t>
            </a:r>
            <a:r>
              <a:rPr lang="en-US" sz="3600" i="1" dirty="0">
                <a:solidFill>
                  <a:srgbClr val="FFFF00"/>
                </a:solidFill>
              </a:rPr>
              <a:t>just reward</a:t>
            </a:r>
            <a:r>
              <a:rPr lang="en-US" sz="3600" i="1" dirty="0">
                <a:solidFill>
                  <a:schemeClr val="bg1"/>
                </a:solidFill>
              </a:rPr>
              <a:t> for the creator</a:t>
            </a:r>
            <a:endParaRPr lang="en-CA" sz="3600" dirty="0">
              <a:solidFill>
                <a:schemeClr val="bg1"/>
              </a:solidFill>
            </a:endParaRPr>
          </a:p>
          <a:p>
            <a:pPr marL="0" indent="0">
              <a:lnSpc>
                <a:spcPct val="100000"/>
              </a:lnSpc>
              <a:buNone/>
            </a:pPr>
            <a:r>
              <a:rPr lang="en-CA" sz="3600" dirty="0">
                <a:solidFill>
                  <a:schemeClr val="bg1"/>
                </a:solidFill>
              </a:rPr>
              <a:t>Refined by </a:t>
            </a:r>
            <a:r>
              <a:rPr lang="en-CA" sz="3600" b="1" i="1" dirty="0">
                <a:solidFill>
                  <a:srgbClr val="FFFF00"/>
                </a:solidFill>
              </a:rPr>
              <a:t>Cinar Corp. v. Robinson</a:t>
            </a:r>
            <a:r>
              <a:rPr lang="en-CA" sz="3600" dirty="0">
                <a:solidFill>
                  <a:schemeClr val="bg1"/>
                </a:solidFill>
              </a:rPr>
              <a:t>:</a:t>
            </a:r>
          </a:p>
          <a:p>
            <a:pPr marL="0" indent="0">
              <a:lnSpc>
                <a:spcPct val="100000"/>
              </a:lnSpc>
              <a:buNone/>
            </a:pPr>
            <a:r>
              <a:rPr lang="en-CA" sz="3600" i="1" dirty="0">
                <a:solidFill>
                  <a:schemeClr val="bg1"/>
                </a:solidFill>
              </a:rPr>
              <a:t>Copyright act rewards creators in order to </a:t>
            </a:r>
            <a:r>
              <a:rPr lang="en-CA" sz="3600" i="1" dirty="0">
                <a:solidFill>
                  <a:srgbClr val="92D050"/>
                </a:solidFill>
              </a:rPr>
              <a:t>incentivize</a:t>
            </a:r>
            <a:r>
              <a:rPr lang="en-CA" sz="3600" i="1" dirty="0">
                <a:solidFill>
                  <a:schemeClr val="bg1"/>
                </a:solidFill>
              </a:rPr>
              <a:t> the </a:t>
            </a:r>
            <a:r>
              <a:rPr lang="en-CA" sz="3600" i="1" dirty="0">
                <a:solidFill>
                  <a:srgbClr val="92D050"/>
                </a:solidFill>
              </a:rPr>
              <a:t>creation</a:t>
            </a:r>
            <a:r>
              <a:rPr lang="en-CA" sz="3600" i="1" dirty="0">
                <a:solidFill>
                  <a:schemeClr val="bg1"/>
                </a:solidFill>
              </a:rPr>
              <a:t> of new works</a:t>
            </a:r>
            <a:endParaRPr lang="en-CA" sz="3600" dirty="0">
              <a:solidFill>
                <a:schemeClr val="bg1"/>
              </a:solidFill>
            </a:endParaRPr>
          </a:p>
          <a:p>
            <a:endParaRPr lang="en-US" dirty="0"/>
          </a:p>
        </p:txBody>
      </p:sp>
    </p:spTree>
    <p:extLst>
      <p:ext uri="{BB962C8B-B14F-4D97-AF65-F5344CB8AC3E}">
        <p14:creationId xmlns:p14="http://schemas.microsoft.com/office/powerpoint/2010/main" val="143853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0629" y="1946468"/>
            <a:ext cx="8875231" cy="3779665"/>
          </a:xfrm>
        </p:spPr>
        <p:txBody>
          <a:bodyPr>
            <a:normAutofit/>
          </a:bodyPr>
          <a:lstStyle/>
          <a:p>
            <a:pPr marL="0" indent="0" algn="ctr">
              <a:buNone/>
            </a:pPr>
            <a:r>
              <a:rPr lang="en-US" sz="1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4500" dirty="0"/>
          </a:p>
        </p:txBody>
      </p:sp>
    </p:spTree>
    <p:extLst>
      <p:ext uri="{BB962C8B-B14F-4D97-AF65-F5344CB8AC3E}">
        <p14:creationId xmlns:p14="http://schemas.microsoft.com/office/powerpoint/2010/main" val="2214471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1143000"/>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pPr marL="0" indent="0">
              <a:buNone/>
            </a:pPr>
            <a:r>
              <a:rPr lang="en-US" sz="4800" dirty="0">
                <a:solidFill>
                  <a:schemeClr val="bg1"/>
                </a:solidFill>
              </a:rPr>
              <a:t>Three </a:t>
            </a:r>
            <a:r>
              <a:rPr lang="en-US" sz="4800" dirty="0">
                <a:solidFill>
                  <a:srgbClr val="FF0000"/>
                </a:solidFill>
              </a:rPr>
              <a:t>fundamental rights</a:t>
            </a:r>
            <a:r>
              <a:rPr lang="en-US" sz="4800" dirty="0">
                <a:solidFill>
                  <a:schemeClr val="bg1"/>
                </a:solidFill>
              </a:rPr>
              <a:t>:</a:t>
            </a:r>
          </a:p>
          <a:p>
            <a:r>
              <a:rPr lang="en-US" sz="4800" dirty="0">
                <a:solidFill>
                  <a:srgbClr val="FFFF00"/>
                </a:solidFill>
              </a:rPr>
              <a:t>Produce</a:t>
            </a:r>
            <a:r>
              <a:rPr lang="en-US" sz="4800" dirty="0">
                <a:solidFill>
                  <a:schemeClr val="bg1"/>
                </a:solidFill>
              </a:rPr>
              <a:t> or reproduce the work (3(1))</a:t>
            </a:r>
          </a:p>
          <a:p>
            <a:r>
              <a:rPr lang="en-US" sz="4800" dirty="0">
                <a:solidFill>
                  <a:srgbClr val="FFFF00"/>
                </a:solidFill>
              </a:rPr>
              <a:t>Perform </a:t>
            </a:r>
            <a:r>
              <a:rPr lang="en-US" sz="4800" dirty="0">
                <a:solidFill>
                  <a:schemeClr val="bg1"/>
                </a:solidFill>
              </a:rPr>
              <a:t>the work (including broadcasting rights) (3(1))</a:t>
            </a:r>
          </a:p>
          <a:p>
            <a:r>
              <a:rPr lang="en-US" sz="4800" dirty="0">
                <a:solidFill>
                  <a:schemeClr val="bg1"/>
                </a:solidFill>
              </a:rPr>
              <a:t>The right to </a:t>
            </a:r>
            <a:r>
              <a:rPr lang="en-US" sz="4800" dirty="0">
                <a:solidFill>
                  <a:srgbClr val="FFFF00"/>
                </a:solidFill>
              </a:rPr>
              <a:t>publish</a:t>
            </a:r>
            <a:r>
              <a:rPr lang="en-US" sz="4800" dirty="0">
                <a:solidFill>
                  <a:schemeClr val="bg1"/>
                </a:solidFill>
              </a:rPr>
              <a:t> (3(1))</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40</a:t>
            </a:fld>
            <a:endParaRPr lang="en-US"/>
          </a:p>
        </p:txBody>
      </p:sp>
    </p:spTree>
    <p:extLst>
      <p:ext uri="{BB962C8B-B14F-4D97-AF65-F5344CB8AC3E}">
        <p14:creationId xmlns:p14="http://schemas.microsoft.com/office/powerpoint/2010/main" val="4215638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numCol="2">
            <a:normAutofit/>
          </a:bodyPr>
          <a:lstStyle/>
          <a:p>
            <a:r>
              <a:rPr lang="en-US" dirty="0">
                <a:solidFill>
                  <a:schemeClr val="bg1"/>
                </a:solidFill>
              </a:rPr>
              <a:t>Produce … any </a:t>
            </a:r>
            <a:r>
              <a:rPr lang="en-US" dirty="0">
                <a:solidFill>
                  <a:srgbClr val="FFFF00"/>
                </a:solidFill>
              </a:rPr>
              <a:t>translation</a:t>
            </a:r>
            <a:r>
              <a:rPr lang="en-US" dirty="0">
                <a:solidFill>
                  <a:schemeClr val="bg1"/>
                </a:solidFill>
              </a:rPr>
              <a:t> (3(1)(a))</a:t>
            </a:r>
          </a:p>
          <a:p>
            <a:r>
              <a:rPr lang="en-US" dirty="0">
                <a:solidFill>
                  <a:srgbClr val="FFFF00"/>
                </a:solidFill>
              </a:rPr>
              <a:t>Convert</a:t>
            </a:r>
            <a:r>
              <a:rPr lang="en-US" dirty="0">
                <a:solidFill>
                  <a:schemeClr val="bg1"/>
                </a:solidFill>
              </a:rPr>
              <a:t> dramatic work into non-dramatic work (3(1)(b)</a:t>
            </a:r>
          </a:p>
          <a:p>
            <a:r>
              <a:rPr lang="en-US" dirty="0">
                <a:solidFill>
                  <a:srgbClr val="FFFF00"/>
                </a:solidFill>
              </a:rPr>
              <a:t>Convert</a:t>
            </a:r>
            <a:r>
              <a:rPr lang="en-US" dirty="0">
                <a:solidFill>
                  <a:schemeClr val="bg1"/>
                </a:solidFill>
              </a:rPr>
              <a:t> non-dramatic work into dramatic work (3(1)(c))</a:t>
            </a:r>
          </a:p>
          <a:p>
            <a:r>
              <a:rPr lang="en-US" dirty="0">
                <a:solidFill>
                  <a:schemeClr val="bg1"/>
                </a:solidFill>
              </a:rPr>
              <a:t>To make a </a:t>
            </a:r>
            <a:r>
              <a:rPr lang="en-US" dirty="0">
                <a:solidFill>
                  <a:srgbClr val="FFFF00"/>
                </a:solidFill>
              </a:rPr>
              <a:t>sound recording</a:t>
            </a:r>
            <a:r>
              <a:rPr lang="en-US" dirty="0">
                <a:solidFill>
                  <a:schemeClr val="bg1"/>
                </a:solidFill>
              </a:rPr>
              <a:t>, etc. of a literary, etc. work (3(1)(d))</a:t>
            </a:r>
          </a:p>
          <a:p>
            <a:r>
              <a:rPr lang="en-US" dirty="0">
                <a:solidFill>
                  <a:srgbClr val="FFFF00"/>
                </a:solidFill>
              </a:rPr>
              <a:t>Reproduce</a:t>
            </a:r>
            <a:r>
              <a:rPr lang="en-US" dirty="0">
                <a:solidFill>
                  <a:schemeClr val="bg1"/>
                </a:solidFill>
              </a:rPr>
              <a:t>, etc. a literary, etc. work </a:t>
            </a:r>
            <a:r>
              <a:rPr lang="en-US" dirty="0">
                <a:solidFill>
                  <a:srgbClr val="FFFF00"/>
                </a:solidFill>
              </a:rPr>
              <a:t>as a cinematographic work </a:t>
            </a:r>
            <a:r>
              <a:rPr lang="en-US" dirty="0">
                <a:solidFill>
                  <a:schemeClr val="bg1"/>
                </a:solidFill>
              </a:rPr>
              <a:t>(3(1)(e))</a:t>
            </a:r>
          </a:p>
          <a:p>
            <a:r>
              <a:rPr lang="en-US" dirty="0">
                <a:solidFill>
                  <a:schemeClr val="bg1"/>
                </a:solidFill>
              </a:rPr>
              <a:t>Communicate a work to the public by </a:t>
            </a:r>
            <a:r>
              <a:rPr lang="en-US" dirty="0">
                <a:solidFill>
                  <a:srgbClr val="FFFF00"/>
                </a:solidFill>
              </a:rPr>
              <a:t>telecommunication</a:t>
            </a:r>
            <a:r>
              <a:rPr lang="en-US" dirty="0">
                <a:solidFill>
                  <a:schemeClr val="bg1"/>
                </a:solidFill>
              </a:rPr>
              <a:t> (3(1)(f))</a:t>
            </a:r>
          </a:p>
          <a:p>
            <a:r>
              <a:rPr lang="en-US" dirty="0">
                <a:solidFill>
                  <a:schemeClr val="bg1"/>
                </a:solidFill>
              </a:rPr>
              <a:t>Present an artistic work at a </a:t>
            </a:r>
            <a:r>
              <a:rPr lang="en-US" dirty="0">
                <a:solidFill>
                  <a:srgbClr val="FFFF00"/>
                </a:solidFill>
              </a:rPr>
              <a:t>public exhibition</a:t>
            </a:r>
            <a:r>
              <a:rPr lang="en-US" dirty="0">
                <a:solidFill>
                  <a:schemeClr val="bg1"/>
                </a:solidFill>
              </a:rPr>
              <a:t>…. (3(1)(g))</a:t>
            </a:r>
          </a:p>
          <a:p>
            <a:r>
              <a:rPr lang="en-US" dirty="0">
                <a:solidFill>
                  <a:srgbClr val="FFFF00"/>
                </a:solidFill>
              </a:rPr>
              <a:t>Rent</a:t>
            </a:r>
            <a:r>
              <a:rPr lang="en-US" dirty="0">
                <a:solidFill>
                  <a:schemeClr val="bg1"/>
                </a:solidFill>
              </a:rPr>
              <a:t> out a computer program, etc. (3(1)(h))</a:t>
            </a:r>
          </a:p>
          <a:p>
            <a:r>
              <a:rPr lang="en-US" dirty="0">
                <a:solidFill>
                  <a:srgbClr val="FFFF00"/>
                </a:solidFill>
              </a:rPr>
              <a:t>Rent</a:t>
            </a:r>
            <a:r>
              <a:rPr lang="en-US" dirty="0">
                <a:solidFill>
                  <a:schemeClr val="bg1"/>
                </a:solidFill>
              </a:rPr>
              <a:t> out a sound recording of a musical work … (3(1)(</a:t>
            </a:r>
            <a:r>
              <a:rPr lang="en-US" dirty="0" err="1">
                <a:solidFill>
                  <a:schemeClr val="bg1"/>
                </a:solidFill>
              </a:rPr>
              <a:t>i</a:t>
            </a:r>
            <a:r>
              <a:rPr lang="en-US" dirty="0">
                <a:solidFill>
                  <a:schemeClr val="bg1"/>
                </a:solidFill>
              </a:rPr>
              <a:t>))</a:t>
            </a:r>
          </a:p>
          <a:p>
            <a:r>
              <a:rPr lang="en-US" dirty="0">
                <a:solidFill>
                  <a:srgbClr val="FFFF00"/>
                </a:solidFill>
              </a:rPr>
              <a:t>Sell or transfer </a:t>
            </a:r>
            <a:r>
              <a:rPr lang="en-US" dirty="0">
                <a:solidFill>
                  <a:schemeClr val="bg1"/>
                </a:solidFill>
              </a:rPr>
              <a:t>ownership of tangible object … (3(1)(j)</a:t>
            </a:r>
          </a:p>
          <a:p>
            <a:r>
              <a:rPr lang="en-US" dirty="0">
                <a:solidFill>
                  <a:srgbClr val="FFFF00"/>
                </a:solidFill>
              </a:rPr>
              <a:t>Authorize any of above acts </a:t>
            </a:r>
            <a:r>
              <a:rPr lang="en-US" dirty="0">
                <a:solidFill>
                  <a:schemeClr val="bg1"/>
                </a:solidFill>
              </a:rPr>
              <a:t>(3(1))</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41</a:t>
            </a:fld>
            <a:endParaRPr lang="en-US"/>
          </a:p>
        </p:txBody>
      </p:sp>
      <p:pic>
        <p:nvPicPr>
          <p:cNvPr id="5" name="Content Placeholder 5" descr="1024px-Lego_Color_Bricks.jpg">
            <a:extLst>
              <a:ext uri="{FF2B5EF4-FFF2-40B4-BE49-F238E27FC236}">
                <a16:creationId xmlns:a16="http://schemas.microsoft.com/office/drawing/2014/main" id="{E190E7B1-2D07-5F47-AC3F-33582051FA70}"/>
              </a:ext>
            </a:extLst>
          </p:cNvPr>
          <p:cNvPicPr>
            <a:picLocks noChangeAspect="1"/>
          </p:cNvPicPr>
          <p:nvPr/>
        </p:nvPicPr>
        <p:blipFill>
          <a:blip r:embed="rId3">
            <a:extLst>
              <a:ext uri="{28A0092B-C50C-407E-A947-70E740481C1C}">
                <a14:useLocalDpi xmlns:a14="http://schemas.microsoft.com/office/drawing/2010/main" val="0"/>
              </a:ext>
            </a:extLst>
          </a:blip>
          <a:srcRect t="6139" b="6139"/>
          <a:stretch>
            <a:fillRect/>
          </a:stretch>
        </p:blipFill>
        <p:spPr>
          <a:xfrm>
            <a:off x="457200" y="1044575"/>
            <a:ext cx="8229600" cy="4829175"/>
          </a:xfrm>
        </p:spPr>
      </p:pic>
      <p:pic>
        <p:nvPicPr>
          <p:cNvPr id="7" name="Content Placeholder 5" descr="1024px-Lego_Color_Bricks.jpg">
            <a:extLst>
              <a:ext uri="{FF2B5EF4-FFF2-40B4-BE49-F238E27FC236}">
                <a16:creationId xmlns:a16="http://schemas.microsoft.com/office/drawing/2014/main" id="{036A5216-EA27-4344-90FA-DCD96B99F1FD}"/>
              </a:ext>
            </a:extLst>
          </p:cNvPr>
          <p:cNvPicPr>
            <a:picLocks noChangeAspect="1"/>
          </p:cNvPicPr>
          <p:nvPr/>
        </p:nvPicPr>
        <p:blipFill>
          <a:blip r:embed="rId3">
            <a:extLst>
              <a:ext uri="{28A0092B-C50C-407E-A947-70E740481C1C}">
                <a14:useLocalDpi xmlns:a14="http://schemas.microsoft.com/office/drawing/2010/main" val="0"/>
              </a:ext>
            </a:extLst>
          </a:blip>
          <a:srcRect t="6139" b="6139"/>
          <a:stretch>
            <a:fillRect/>
          </a:stretch>
        </p:blipFill>
        <p:spPr>
          <a:xfrm>
            <a:off x="609600" y="1196975"/>
            <a:ext cx="8229600" cy="4829175"/>
          </a:xfrm>
        </p:spPr>
      </p:pic>
    </p:spTree>
    <p:extLst>
      <p:ext uri="{BB962C8B-B14F-4D97-AF65-F5344CB8AC3E}">
        <p14:creationId xmlns:p14="http://schemas.microsoft.com/office/powerpoint/2010/main" val="2472965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8"/>
            <a:ext cx="8229600" cy="1016000"/>
          </a:xfrm>
        </p:spPr>
        <p:txBody>
          <a:bodyPr>
            <a:normAutofit/>
          </a:bodyPr>
          <a:lstStyle/>
          <a:p>
            <a:pPr algn="ctr"/>
            <a:r>
              <a:rPr lang="en-US" sz="4800" b="1" dirty="0">
                <a:solidFill>
                  <a:srgbClr val="FFFF00"/>
                </a:solidFill>
                <a:latin typeface="+mn-lt"/>
              </a:rPr>
              <a:t>Building Block</a:t>
            </a:r>
            <a:endParaRPr lang="en-US" sz="4800" b="1" dirty="0">
              <a:solidFill>
                <a:schemeClr val="bg1"/>
              </a:solidFill>
              <a:latin typeface="+mn-lt"/>
            </a:endParaRPr>
          </a:p>
        </p:txBody>
      </p:sp>
      <p:pic>
        <p:nvPicPr>
          <p:cNvPr id="6" name="Content Placeholder 5" descr="1024px-Lego_Color_Bricks.jpg"/>
          <p:cNvPicPr>
            <a:picLocks noGrp="1" noChangeAspect="1"/>
          </p:cNvPicPr>
          <p:nvPr>
            <p:ph sz="quarter" idx="10"/>
          </p:nvPr>
        </p:nvPicPr>
        <p:blipFill>
          <a:blip r:embed="rId2">
            <a:extLst>
              <a:ext uri="{28A0092B-C50C-407E-A947-70E740481C1C}">
                <a14:useLocalDpi xmlns:a14="http://schemas.microsoft.com/office/drawing/2010/main" val="0"/>
              </a:ext>
            </a:extLst>
          </a:blip>
          <a:srcRect t="6139" b="6139"/>
          <a:stretch>
            <a:fillRect/>
          </a:stretch>
        </p:blipFill>
        <p:spPr>
          <a:xfrm>
            <a:off x="457200" y="1044575"/>
            <a:ext cx="8229600" cy="4829175"/>
          </a:xfrm>
        </p:spPr>
      </p:pic>
    </p:spTree>
    <p:extLst>
      <p:ext uri="{BB962C8B-B14F-4D97-AF65-F5344CB8AC3E}">
        <p14:creationId xmlns:p14="http://schemas.microsoft.com/office/powerpoint/2010/main" val="1057191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8797-F301-F949-843F-9D7AB68E465A}"/>
              </a:ext>
            </a:extLst>
          </p:cNvPr>
          <p:cNvSpPr>
            <a:spLocks noGrp="1"/>
          </p:cNvSpPr>
          <p:nvPr>
            <p:ph type="title"/>
          </p:nvPr>
        </p:nvSpPr>
        <p:spPr>
          <a:xfrm>
            <a:off x="457200" y="115866"/>
            <a:ext cx="8229600" cy="1016000"/>
          </a:xfrm>
        </p:spPr>
        <p:txBody>
          <a:bodyPr/>
          <a:lstStyle/>
          <a:p>
            <a:r>
              <a:rPr lang="en-US" b="1" dirty="0">
                <a:solidFill>
                  <a:srgbClr val="FFFF00"/>
                </a:solidFill>
              </a:rPr>
              <a:t>Bridge to Users</a:t>
            </a:r>
            <a:r>
              <a:rPr lang="en-US" b="1" dirty="0">
                <a:solidFill>
                  <a:srgbClr val="FF0000"/>
                </a:solidFill>
              </a:rPr>
              <a:t>’</a:t>
            </a:r>
            <a:r>
              <a:rPr lang="en-US" b="1" dirty="0">
                <a:solidFill>
                  <a:srgbClr val="FFFF00"/>
                </a:solidFill>
              </a:rPr>
              <a:t> Rights</a:t>
            </a:r>
          </a:p>
        </p:txBody>
      </p:sp>
      <p:sp>
        <p:nvSpPr>
          <p:cNvPr id="3" name="Content Placeholder 2">
            <a:extLst>
              <a:ext uri="{FF2B5EF4-FFF2-40B4-BE49-F238E27FC236}">
                <a16:creationId xmlns:a16="http://schemas.microsoft.com/office/drawing/2014/main" id="{228D4472-C754-804F-80DC-6D5B93821A68}"/>
              </a:ext>
            </a:extLst>
          </p:cNvPr>
          <p:cNvSpPr>
            <a:spLocks noGrp="1"/>
          </p:cNvSpPr>
          <p:nvPr>
            <p:ph sz="quarter" idx="10"/>
          </p:nvPr>
        </p:nvSpPr>
        <p:spPr>
          <a:xfrm>
            <a:off x="225631" y="1131865"/>
            <a:ext cx="8668987" cy="4758295"/>
          </a:xfrm>
        </p:spPr>
        <p:txBody>
          <a:bodyPr>
            <a:normAutofit fontScale="92500" lnSpcReduction="10000"/>
          </a:bodyPr>
          <a:lstStyle/>
          <a:p>
            <a:pPr>
              <a:lnSpc>
                <a:spcPct val="100000"/>
              </a:lnSpc>
            </a:pPr>
            <a:r>
              <a:rPr lang="en-US" sz="3200" dirty="0">
                <a:solidFill>
                  <a:schemeClr val="bg1"/>
                </a:solidFill>
              </a:rPr>
              <a:t>Copyright owner rights demonstrate the trend towards technological neutrality.</a:t>
            </a:r>
          </a:p>
          <a:p>
            <a:pPr>
              <a:lnSpc>
                <a:spcPct val="100000"/>
              </a:lnSpc>
            </a:pPr>
            <a:r>
              <a:rPr lang="en-US" sz="3200" dirty="0">
                <a:solidFill>
                  <a:schemeClr val="bg1"/>
                </a:solidFill>
              </a:rPr>
              <a:t>This can at first seem overbroad as against users EG. </a:t>
            </a:r>
            <a:r>
              <a:rPr lang="en-US" sz="3200" i="1" dirty="0">
                <a:solidFill>
                  <a:srgbClr val="00B0F0"/>
                </a:solidFill>
              </a:rPr>
              <a:t>CBC v. SODRAC </a:t>
            </a:r>
            <a:r>
              <a:rPr lang="en-US" sz="3200" dirty="0">
                <a:solidFill>
                  <a:srgbClr val="FFFF00"/>
                </a:solidFill>
              </a:rPr>
              <a:t>(</a:t>
            </a:r>
            <a:r>
              <a:rPr lang="en-US" sz="3200" dirty="0">
                <a:solidFill>
                  <a:schemeClr val="bg1"/>
                </a:solidFill>
              </a:rPr>
              <a:t>2003</a:t>
            </a:r>
            <a:r>
              <a:rPr lang="en-US" sz="3200" dirty="0">
                <a:solidFill>
                  <a:srgbClr val="FFFF00"/>
                </a:solidFill>
              </a:rPr>
              <a:t>)</a:t>
            </a:r>
            <a:r>
              <a:rPr lang="en-US" sz="3200" i="1" dirty="0">
                <a:solidFill>
                  <a:srgbClr val="00B0F0"/>
                </a:solidFill>
              </a:rPr>
              <a:t> </a:t>
            </a:r>
            <a:r>
              <a:rPr lang="en-US" sz="3200" dirty="0">
                <a:solidFill>
                  <a:schemeClr val="bg1"/>
                </a:solidFill>
              </a:rPr>
              <a:t>re “</a:t>
            </a:r>
            <a:r>
              <a:rPr lang="en-US" sz="3200" dirty="0">
                <a:solidFill>
                  <a:srgbClr val="FFFF00"/>
                </a:solidFill>
              </a:rPr>
              <a:t>broadcast incidental copies</a:t>
            </a:r>
            <a:r>
              <a:rPr lang="en-US" sz="3200" dirty="0">
                <a:solidFill>
                  <a:schemeClr val="bg1"/>
                </a:solidFill>
              </a:rPr>
              <a:t>” </a:t>
            </a:r>
          </a:p>
          <a:p>
            <a:pPr>
              <a:lnSpc>
                <a:spcPct val="100000"/>
              </a:lnSpc>
            </a:pPr>
            <a:r>
              <a:rPr lang="en-US" sz="3200" dirty="0">
                <a:solidFill>
                  <a:schemeClr val="bg1"/>
                </a:solidFill>
              </a:rPr>
              <a:t>This decision to not limit the scope of copyright through technology makes some policy sense.</a:t>
            </a:r>
          </a:p>
          <a:p>
            <a:pPr>
              <a:lnSpc>
                <a:spcPct val="100000"/>
              </a:lnSpc>
            </a:pPr>
            <a:r>
              <a:rPr lang="en-US" sz="3200" dirty="0">
                <a:solidFill>
                  <a:schemeClr val="bg1"/>
                </a:solidFill>
              </a:rPr>
              <a:t>From a policy perspective however</a:t>
            </a:r>
            <a:r>
              <a:rPr lang="en-US" sz="3200" dirty="0">
                <a:solidFill>
                  <a:srgbClr val="FF0000"/>
                </a:solidFill>
              </a:rPr>
              <a:t>,</a:t>
            </a:r>
            <a:r>
              <a:rPr lang="en-US" sz="3200" dirty="0">
                <a:solidFill>
                  <a:schemeClr val="bg1"/>
                </a:solidFill>
              </a:rPr>
              <a:t> it appears that the </a:t>
            </a:r>
            <a:r>
              <a:rPr lang="en-US" sz="3200" dirty="0">
                <a:solidFill>
                  <a:srgbClr val="FFFF00"/>
                </a:solidFill>
              </a:rPr>
              <a:t>scope of copyright is restricted </a:t>
            </a:r>
            <a:r>
              <a:rPr lang="en-US" sz="3200" dirty="0">
                <a:solidFill>
                  <a:schemeClr val="bg1"/>
                </a:solidFill>
              </a:rPr>
              <a:t>primarily </a:t>
            </a:r>
            <a:r>
              <a:rPr lang="en-US" sz="3200" dirty="0">
                <a:solidFill>
                  <a:srgbClr val="FF0000"/>
                </a:solidFill>
              </a:rPr>
              <a:t>through user’s rights </a:t>
            </a:r>
            <a:r>
              <a:rPr lang="en-US" sz="3200" dirty="0">
                <a:solidFill>
                  <a:schemeClr val="bg1"/>
                </a:solidFill>
              </a:rPr>
              <a:t>analyzed on a </a:t>
            </a:r>
            <a:r>
              <a:rPr lang="en-US" sz="3200" dirty="0">
                <a:solidFill>
                  <a:srgbClr val="FFFF00"/>
                </a:solidFill>
              </a:rPr>
              <a:t>case</a:t>
            </a:r>
            <a:r>
              <a:rPr lang="en-US" sz="3200" dirty="0">
                <a:solidFill>
                  <a:srgbClr val="FF0000"/>
                </a:solidFill>
              </a:rPr>
              <a:t>-</a:t>
            </a:r>
            <a:r>
              <a:rPr lang="en-US" sz="3200" dirty="0">
                <a:solidFill>
                  <a:srgbClr val="FFFF00"/>
                </a:solidFill>
              </a:rPr>
              <a:t>by</a:t>
            </a:r>
            <a:r>
              <a:rPr lang="en-US" sz="3200" dirty="0">
                <a:solidFill>
                  <a:srgbClr val="FF0000"/>
                </a:solidFill>
              </a:rPr>
              <a:t>-</a:t>
            </a:r>
            <a:r>
              <a:rPr lang="en-US" sz="3200" dirty="0">
                <a:solidFill>
                  <a:srgbClr val="FFFF00"/>
                </a:solidFill>
              </a:rPr>
              <a:t>case </a:t>
            </a:r>
            <a:r>
              <a:rPr lang="en-US" sz="3200" dirty="0">
                <a:solidFill>
                  <a:schemeClr val="bg1"/>
                </a:solidFill>
              </a:rPr>
              <a:t>basis </a:t>
            </a:r>
          </a:p>
        </p:txBody>
      </p:sp>
    </p:spTree>
    <p:extLst>
      <p:ext uri="{BB962C8B-B14F-4D97-AF65-F5344CB8AC3E}">
        <p14:creationId xmlns:p14="http://schemas.microsoft.com/office/powerpoint/2010/main" val="1608081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F19D-21BA-164B-A382-29301FC1D5EA}"/>
              </a:ext>
            </a:extLst>
          </p:cNvPr>
          <p:cNvSpPr>
            <a:spLocks noGrp="1"/>
          </p:cNvSpPr>
          <p:nvPr>
            <p:ph type="title"/>
          </p:nvPr>
        </p:nvSpPr>
        <p:spPr>
          <a:xfrm>
            <a:off x="457200" y="326592"/>
            <a:ext cx="8229600" cy="5397313"/>
          </a:xfrm>
        </p:spPr>
        <p:txBody>
          <a:bodyPr>
            <a:normAutofit/>
          </a:bodyPr>
          <a:lstStyle/>
          <a:p>
            <a:pPr algn="ctr"/>
            <a:r>
              <a:rPr lang="en-US" sz="9600" b="1" dirty="0">
                <a:solidFill>
                  <a:srgbClr val="FFFF00"/>
                </a:solidFill>
              </a:rPr>
              <a:t>Users</a:t>
            </a:r>
            <a:r>
              <a:rPr lang="en-US" sz="9600" b="1" dirty="0">
                <a:solidFill>
                  <a:srgbClr val="FF0000"/>
                </a:solidFill>
              </a:rPr>
              <a:t>’</a:t>
            </a:r>
            <a:r>
              <a:rPr lang="en-US" sz="9600" b="1" dirty="0">
                <a:solidFill>
                  <a:schemeClr val="bg1"/>
                </a:solidFill>
              </a:rPr>
              <a:t> Rights</a:t>
            </a:r>
          </a:p>
        </p:txBody>
      </p:sp>
    </p:spTree>
    <p:extLst>
      <p:ext uri="{BB962C8B-B14F-4D97-AF65-F5344CB8AC3E}">
        <p14:creationId xmlns:p14="http://schemas.microsoft.com/office/powerpoint/2010/main" val="2088711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2504"/>
            <a:ext cx="8229600" cy="965953"/>
          </a:xfrm>
        </p:spPr>
        <p:txBody>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213756" y="1258784"/>
            <a:ext cx="8752114" cy="4690754"/>
          </a:xfrm>
        </p:spPr>
        <p:txBody>
          <a:bodyPr>
            <a:normAutofit fontScale="92500" lnSpcReduction="10000"/>
          </a:bodyPr>
          <a:lstStyle/>
          <a:p>
            <a:pPr marL="0" indent="0">
              <a:lnSpc>
                <a:spcPct val="110000"/>
              </a:lnSpc>
              <a:buNone/>
            </a:pPr>
            <a:r>
              <a:rPr lang="en-US" sz="3200" b="1" dirty="0">
                <a:solidFill>
                  <a:schemeClr val="bg1"/>
                </a:solidFill>
              </a:rPr>
              <a:t>Sequence of events in a copyright lawsuit</a:t>
            </a:r>
          </a:p>
          <a:p>
            <a:pPr>
              <a:lnSpc>
                <a:spcPct val="110000"/>
              </a:lnSpc>
            </a:pPr>
            <a:r>
              <a:rPr lang="en-US" sz="3200" dirty="0">
                <a:solidFill>
                  <a:schemeClr val="bg1"/>
                </a:solidFill>
              </a:rPr>
              <a:t>1) </a:t>
            </a:r>
            <a:r>
              <a:rPr lang="en-US" sz="3200" dirty="0">
                <a:solidFill>
                  <a:srgbClr val="FFFF00"/>
                </a:solidFill>
              </a:rPr>
              <a:t>Unauthorized act </a:t>
            </a:r>
            <a:r>
              <a:rPr lang="en-US" sz="3200" dirty="0">
                <a:solidFill>
                  <a:schemeClr val="bg1"/>
                </a:solidFill>
              </a:rPr>
              <a:t>occurs. Has an infringement prima facie occurred?</a:t>
            </a:r>
          </a:p>
          <a:p>
            <a:pPr lvl="1">
              <a:lnSpc>
                <a:spcPct val="110000"/>
              </a:lnSpc>
              <a:buFont typeface="Courier New" panose="02070309020205020404" pitchFamily="49" charset="0"/>
              <a:buChar char="o"/>
            </a:pPr>
            <a:r>
              <a:rPr lang="en-US" sz="3200" b="1" i="1" dirty="0">
                <a:solidFill>
                  <a:srgbClr val="FFFF00"/>
                </a:solidFill>
              </a:rPr>
              <a:t>27.</a:t>
            </a:r>
            <a:r>
              <a:rPr lang="en-US" sz="3200" i="1" dirty="0">
                <a:solidFill>
                  <a:srgbClr val="FFFF00"/>
                </a:solidFill>
              </a:rPr>
              <a:t> (1) </a:t>
            </a:r>
            <a:r>
              <a:rPr lang="en-US" sz="3200" i="1" dirty="0">
                <a:solidFill>
                  <a:schemeClr val="bg1"/>
                </a:solidFill>
              </a:rPr>
              <a:t>It is an </a:t>
            </a:r>
            <a:r>
              <a:rPr lang="en-US" sz="3200" i="1" dirty="0">
                <a:solidFill>
                  <a:srgbClr val="FF0000"/>
                </a:solidFill>
              </a:rPr>
              <a:t>infringement </a:t>
            </a:r>
            <a:r>
              <a:rPr lang="en-US" sz="3200" i="1" dirty="0">
                <a:solidFill>
                  <a:schemeClr val="bg1"/>
                </a:solidFill>
              </a:rPr>
              <a:t>of copyright for any person </a:t>
            </a:r>
            <a:r>
              <a:rPr lang="en-US" sz="3200" i="1" dirty="0">
                <a:solidFill>
                  <a:srgbClr val="FFFF00"/>
                </a:solidFill>
              </a:rPr>
              <a:t>to do</a:t>
            </a:r>
            <a:r>
              <a:rPr lang="en-US" sz="3200" i="1" dirty="0">
                <a:solidFill>
                  <a:schemeClr val="bg1"/>
                </a:solidFill>
              </a:rPr>
              <a:t>, without the consent of the owner of the copyright, </a:t>
            </a:r>
            <a:r>
              <a:rPr lang="en-US" sz="3200" i="1" dirty="0">
                <a:solidFill>
                  <a:srgbClr val="FFFF00"/>
                </a:solidFill>
              </a:rPr>
              <a:t>anything</a:t>
            </a:r>
            <a:r>
              <a:rPr lang="en-US" sz="3200" i="1" dirty="0">
                <a:solidFill>
                  <a:schemeClr val="bg1"/>
                </a:solidFill>
              </a:rPr>
              <a:t> that by this Act </a:t>
            </a:r>
            <a:r>
              <a:rPr lang="en-US" sz="3200" i="1" dirty="0">
                <a:solidFill>
                  <a:srgbClr val="FF0000"/>
                </a:solidFill>
              </a:rPr>
              <a:t>only the owner</a:t>
            </a:r>
            <a:r>
              <a:rPr lang="en-US" sz="3200" i="1" dirty="0">
                <a:solidFill>
                  <a:srgbClr val="FFFF00"/>
                </a:solidFill>
              </a:rPr>
              <a:t> of the copyright </a:t>
            </a:r>
            <a:r>
              <a:rPr lang="en-US" sz="3200" i="1" dirty="0">
                <a:solidFill>
                  <a:srgbClr val="FF0000"/>
                </a:solidFill>
              </a:rPr>
              <a:t>has the right to do</a:t>
            </a:r>
            <a:r>
              <a:rPr lang="en-US" sz="3200" i="1" dirty="0">
                <a:solidFill>
                  <a:schemeClr val="bg1"/>
                </a:solidFill>
              </a:rPr>
              <a:t>.</a:t>
            </a:r>
            <a:endParaRPr lang="en-CA" sz="3200" i="1" dirty="0">
              <a:solidFill>
                <a:schemeClr val="bg1"/>
              </a:solidFill>
            </a:endParaRPr>
          </a:p>
          <a:p>
            <a:pPr>
              <a:lnSpc>
                <a:spcPct val="110000"/>
              </a:lnSpc>
            </a:pPr>
            <a:r>
              <a:rPr lang="en-US" sz="3200" dirty="0">
                <a:solidFill>
                  <a:schemeClr val="bg1"/>
                </a:solidFill>
              </a:rPr>
              <a:t>2) </a:t>
            </a:r>
            <a:r>
              <a:rPr lang="en-US" sz="3200" dirty="0">
                <a:solidFill>
                  <a:srgbClr val="FFFF00"/>
                </a:solidFill>
              </a:rPr>
              <a:t>Burden shifts</a:t>
            </a:r>
            <a:r>
              <a:rPr lang="en-US" sz="3200" dirty="0">
                <a:solidFill>
                  <a:schemeClr val="bg1"/>
                </a:solidFill>
              </a:rPr>
              <a:t> to the Defense </a:t>
            </a:r>
            <a:r>
              <a:rPr lang="en-US" sz="3200" dirty="0">
                <a:solidFill>
                  <a:srgbClr val="FFFF00"/>
                </a:solidFill>
              </a:rPr>
              <a:t>to establish a defense </a:t>
            </a:r>
            <a:r>
              <a:rPr lang="en-US" sz="3200" dirty="0">
                <a:solidFill>
                  <a:schemeClr val="bg1"/>
                </a:solidFill>
              </a:rPr>
              <a:t>to copyright infringement</a:t>
            </a:r>
            <a:r>
              <a:rPr lang="en-US" dirty="0">
                <a:solidFill>
                  <a:schemeClr val="bg1"/>
                </a:solidFill>
              </a:rPr>
              <a:t>.</a:t>
            </a: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45</a:t>
            </a:fld>
            <a:endParaRPr lang="en-US"/>
          </a:p>
        </p:txBody>
      </p:sp>
    </p:spTree>
    <p:extLst>
      <p:ext uri="{BB962C8B-B14F-4D97-AF65-F5344CB8AC3E}">
        <p14:creationId xmlns:p14="http://schemas.microsoft.com/office/powerpoint/2010/main" val="3993215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EEF59-1CF4-2D48-B937-F1801A8D8A7A}"/>
              </a:ext>
            </a:extLst>
          </p:cNvPr>
          <p:cNvSpPr>
            <a:spLocks noGrp="1"/>
          </p:cNvSpPr>
          <p:nvPr>
            <p:ph sz="quarter" idx="10"/>
          </p:nvPr>
        </p:nvSpPr>
        <p:spPr>
          <a:xfrm>
            <a:off x="457200" y="273133"/>
            <a:ext cx="8437418" cy="5557652"/>
          </a:xfrm>
        </p:spPr>
        <p:txBody>
          <a:bodyPr>
            <a:normAutofit/>
          </a:bodyPr>
          <a:lstStyle/>
          <a:p>
            <a:pPr marL="0" indent="0">
              <a:lnSpc>
                <a:spcPct val="100000"/>
              </a:lnSpc>
              <a:buNone/>
            </a:pPr>
            <a:r>
              <a:rPr lang="en-US" sz="4000" dirty="0">
                <a:solidFill>
                  <a:srgbClr val="FFFF00"/>
                </a:solidFill>
              </a:rPr>
              <a:t>Court needs to determine</a:t>
            </a:r>
            <a:r>
              <a:rPr lang="en-US" sz="4000" dirty="0">
                <a:solidFill>
                  <a:srgbClr val="FF0000"/>
                </a:solidFill>
              </a:rPr>
              <a:t>: </a:t>
            </a:r>
            <a:r>
              <a:rPr lang="en-US" sz="4000" dirty="0">
                <a:solidFill>
                  <a:schemeClr val="bg1"/>
                </a:solidFill>
              </a:rPr>
              <a:t>Was something done that only the copyright owner has the right to do</a:t>
            </a:r>
            <a:r>
              <a:rPr lang="en-US" sz="4000" dirty="0">
                <a:solidFill>
                  <a:srgbClr val="FF0000"/>
                </a:solidFill>
              </a:rPr>
              <a:t>?</a:t>
            </a:r>
            <a:r>
              <a:rPr lang="en-US" sz="4000" dirty="0">
                <a:solidFill>
                  <a:schemeClr val="bg1"/>
                </a:solidFill>
              </a:rPr>
              <a:t> </a:t>
            </a:r>
            <a:endParaRPr lang="en-CA" sz="4000" dirty="0">
              <a:solidFill>
                <a:schemeClr val="bg1"/>
              </a:solidFill>
            </a:endParaRPr>
          </a:p>
          <a:p>
            <a:pPr>
              <a:lnSpc>
                <a:spcPct val="100000"/>
              </a:lnSpc>
            </a:pPr>
            <a:r>
              <a:rPr lang="en-US" sz="4000" dirty="0">
                <a:solidFill>
                  <a:srgbClr val="FFFF00"/>
                </a:solidFill>
              </a:rPr>
              <a:t>Reproduced</a:t>
            </a:r>
            <a:r>
              <a:rPr lang="en-US" sz="4000" dirty="0">
                <a:solidFill>
                  <a:schemeClr val="bg1"/>
                </a:solidFill>
              </a:rPr>
              <a:t> a work in whole or </a:t>
            </a:r>
            <a:r>
              <a:rPr lang="en-US" sz="4000" dirty="0">
                <a:solidFill>
                  <a:srgbClr val="FF0000"/>
                </a:solidFill>
              </a:rPr>
              <a:t>in substantial part</a:t>
            </a:r>
            <a:endParaRPr lang="en-CA" sz="4000" dirty="0">
              <a:solidFill>
                <a:srgbClr val="FF0000"/>
              </a:solidFill>
            </a:endParaRPr>
          </a:p>
          <a:p>
            <a:pPr>
              <a:lnSpc>
                <a:spcPct val="100000"/>
              </a:lnSpc>
            </a:pPr>
            <a:r>
              <a:rPr lang="en-US" sz="4000" dirty="0">
                <a:solidFill>
                  <a:srgbClr val="FFFF00"/>
                </a:solidFill>
              </a:rPr>
              <a:t>Performed</a:t>
            </a:r>
            <a:r>
              <a:rPr lang="en-US" sz="4000" dirty="0">
                <a:solidFill>
                  <a:schemeClr val="bg1"/>
                </a:solidFill>
              </a:rPr>
              <a:t> a work </a:t>
            </a:r>
            <a:r>
              <a:rPr lang="en-US" sz="4000" dirty="0">
                <a:solidFill>
                  <a:srgbClr val="FF0000"/>
                </a:solidFill>
              </a:rPr>
              <a:t>in public</a:t>
            </a:r>
            <a:endParaRPr lang="en-CA" sz="4000" dirty="0">
              <a:solidFill>
                <a:srgbClr val="FF0000"/>
              </a:solidFill>
            </a:endParaRPr>
          </a:p>
          <a:p>
            <a:pPr>
              <a:lnSpc>
                <a:spcPct val="100000"/>
              </a:lnSpc>
            </a:pPr>
            <a:r>
              <a:rPr lang="en-US" sz="4000" dirty="0">
                <a:solidFill>
                  <a:srgbClr val="FFFF00"/>
                </a:solidFill>
              </a:rPr>
              <a:t>Communicated</a:t>
            </a:r>
            <a:r>
              <a:rPr lang="en-US" sz="4000" dirty="0">
                <a:solidFill>
                  <a:schemeClr val="bg1"/>
                </a:solidFill>
              </a:rPr>
              <a:t> a work </a:t>
            </a:r>
            <a:r>
              <a:rPr lang="en-US" sz="4000" dirty="0">
                <a:solidFill>
                  <a:srgbClr val="FF0000"/>
                </a:solidFill>
              </a:rPr>
              <a:t>to the public </a:t>
            </a:r>
            <a:r>
              <a:rPr lang="en-US" sz="4000" dirty="0">
                <a:solidFill>
                  <a:srgbClr val="FFFF00"/>
                </a:solidFill>
              </a:rPr>
              <a:t>by telecommunication</a:t>
            </a:r>
            <a:endParaRPr lang="en-CA" sz="4000" dirty="0">
              <a:solidFill>
                <a:srgbClr val="FFFF00"/>
              </a:solidFill>
            </a:endParaRPr>
          </a:p>
          <a:p>
            <a:pPr marL="0" indent="0">
              <a:buNone/>
            </a:pPr>
            <a:endParaRPr lang="en-US" dirty="0"/>
          </a:p>
        </p:txBody>
      </p:sp>
    </p:spTree>
    <p:extLst>
      <p:ext uri="{BB962C8B-B14F-4D97-AF65-F5344CB8AC3E}">
        <p14:creationId xmlns:p14="http://schemas.microsoft.com/office/powerpoint/2010/main" val="3720127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3ADF-1719-2140-A019-D938A092531A}"/>
              </a:ext>
            </a:extLst>
          </p:cNvPr>
          <p:cNvSpPr>
            <a:spLocks noGrp="1"/>
          </p:cNvSpPr>
          <p:nvPr>
            <p:ph type="title"/>
          </p:nvPr>
        </p:nvSpPr>
        <p:spPr/>
        <p:txBody>
          <a:bodyPr>
            <a:normAutofit/>
          </a:bodyPr>
          <a:lstStyle/>
          <a:p>
            <a:pPr algn="ctr"/>
            <a:r>
              <a:rPr lang="en-US" sz="3200" b="1" dirty="0">
                <a:solidFill>
                  <a:srgbClr val="FFFF00"/>
                </a:solidFill>
              </a:rPr>
              <a:t>Today</a:t>
            </a:r>
            <a:r>
              <a:rPr lang="en-US" sz="3200" b="1" dirty="0">
                <a:solidFill>
                  <a:srgbClr val="FF0000"/>
                </a:solidFill>
              </a:rPr>
              <a:t>:</a:t>
            </a:r>
            <a:r>
              <a:rPr lang="en-US" sz="3200" b="1" dirty="0">
                <a:solidFill>
                  <a:schemeClr val="bg1"/>
                </a:solidFill>
              </a:rPr>
              <a:t> </a:t>
            </a:r>
            <a:r>
              <a:rPr lang="en-US" sz="3200" dirty="0">
                <a:solidFill>
                  <a:schemeClr val="bg1"/>
                </a:solidFill>
              </a:rPr>
              <a:t>Two </a:t>
            </a:r>
            <a:r>
              <a:rPr lang="en-US" sz="3200" dirty="0" err="1">
                <a:solidFill>
                  <a:schemeClr val="bg1"/>
                </a:solidFill>
              </a:rPr>
              <a:t>Defences</a:t>
            </a:r>
            <a:r>
              <a:rPr lang="en-US" sz="3200" dirty="0">
                <a:solidFill>
                  <a:schemeClr val="bg1"/>
                </a:solidFill>
              </a:rPr>
              <a:t> to copyright infringement</a:t>
            </a:r>
          </a:p>
        </p:txBody>
      </p:sp>
      <p:sp>
        <p:nvSpPr>
          <p:cNvPr id="3" name="Content Placeholder 2">
            <a:extLst>
              <a:ext uri="{FF2B5EF4-FFF2-40B4-BE49-F238E27FC236}">
                <a16:creationId xmlns:a16="http://schemas.microsoft.com/office/drawing/2014/main" id="{431775A8-6DD8-4C4A-BCCA-4015F9FB845B}"/>
              </a:ext>
            </a:extLst>
          </p:cNvPr>
          <p:cNvSpPr>
            <a:spLocks noGrp="1"/>
          </p:cNvSpPr>
          <p:nvPr>
            <p:ph sz="quarter" idx="10"/>
          </p:nvPr>
        </p:nvSpPr>
        <p:spPr>
          <a:xfrm>
            <a:off x="457200" y="2149434"/>
            <a:ext cx="8229600" cy="3576700"/>
          </a:xfrm>
        </p:spPr>
        <p:txBody>
          <a:bodyPr/>
          <a:lstStyle/>
          <a:p>
            <a:pPr marL="1143000" lvl="0" indent="-1143000">
              <a:buFont typeface="+mj-lt"/>
              <a:buAutoNum type="arabicPeriod"/>
            </a:pPr>
            <a:r>
              <a:rPr lang="en-CA" sz="6000" dirty="0">
                <a:solidFill>
                  <a:srgbClr val="FFFF00"/>
                </a:solidFill>
              </a:rPr>
              <a:t>Defence of public interest</a:t>
            </a:r>
          </a:p>
          <a:p>
            <a:pPr marL="1143000" lvl="0" indent="-1143000">
              <a:buFont typeface="+mj-lt"/>
              <a:buAutoNum type="arabicPeriod"/>
            </a:pPr>
            <a:r>
              <a:rPr lang="en-CA" sz="6000" dirty="0">
                <a:solidFill>
                  <a:srgbClr val="FFFF00"/>
                </a:solidFill>
              </a:rPr>
              <a:t>Fair dealing</a:t>
            </a:r>
          </a:p>
          <a:p>
            <a:pPr marL="457200" indent="-457200">
              <a:buFont typeface="+mj-lt"/>
              <a:buAutoNum type="arabicPeriod"/>
            </a:pPr>
            <a:endParaRPr lang="en-US" dirty="0"/>
          </a:p>
        </p:txBody>
      </p:sp>
    </p:spTree>
    <p:extLst>
      <p:ext uri="{BB962C8B-B14F-4D97-AF65-F5344CB8AC3E}">
        <p14:creationId xmlns:p14="http://schemas.microsoft.com/office/powerpoint/2010/main" val="2843504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0259"/>
            <a:ext cx="8229600" cy="841642"/>
          </a:xfrm>
        </p:spPr>
        <p:txBody>
          <a:bodyPr>
            <a:normAutofit fontScale="90000"/>
          </a:bodyPr>
          <a:lstStyle/>
          <a:p>
            <a:r>
              <a:rPr lang="en-US" b="1" dirty="0">
                <a:solidFill>
                  <a:srgbClr val="FFFF00"/>
                </a:solidFill>
              </a:rPr>
              <a:t>User rights</a:t>
            </a:r>
            <a:r>
              <a:rPr lang="en-US" b="1" dirty="0">
                <a:solidFill>
                  <a:srgbClr val="FF0000"/>
                </a:solidFill>
              </a:rPr>
              <a:t>:</a:t>
            </a:r>
            <a:r>
              <a:rPr lang="en-US" b="1" dirty="0">
                <a:solidFill>
                  <a:srgbClr val="FFFF00"/>
                </a:solidFill>
              </a:rPr>
              <a:t> </a:t>
            </a:r>
            <a:r>
              <a:rPr lang="en-US" b="1" dirty="0">
                <a:solidFill>
                  <a:schemeClr val="bg1"/>
                </a:solidFill>
              </a:rPr>
              <a:t>Public Interest Defence</a:t>
            </a:r>
          </a:p>
        </p:txBody>
      </p:sp>
      <p:sp>
        <p:nvSpPr>
          <p:cNvPr id="2" name="Content Placeholder 1"/>
          <p:cNvSpPr>
            <a:spLocks noGrp="1"/>
          </p:cNvSpPr>
          <p:nvPr>
            <p:ph idx="1"/>
          </p:nvPr>
        </p:nvSpPr>
        <p:spPr>
          <a:xfrm>
            <a:off x="249382" y="961900"/>
            <a:ext cx="8894618" cy="4904509"/>
          </a:xfrm>
        </p:spPr>
        <p:txBody>
          <a:bodyPr>
            <a:normAutofit/>
          </a:bodyPr>
          <a:lstStyle/>
          <a:p>
            <a:pPr marL="0" indent="0">
              <a:lnSpc>
                <a:spcPct val="100000"/>
              </a:lnSpc>
              <a:buNone/>
            </a:pPr>
            <a:r>
              <a:rPr lang="en-US" sz="2600" b="1" dirty="0">
                <a:solidFill>
                  <a:schemeClr val="bg1"/>
                </a:solidFill>
              </a:rPr>
              <a:t>Defence of public interest</a:t>
            </a:r>
          </a:p>
          <a:p>
            <a:pPr marL="0" indent="0">
              <a:lnSpc>
                <a:spcPct val="100000"/>
              </a:lnSpc>
              <a:buNone/>
            </a:pPr>
            <a:r>
              <a:rPr lang="en-US" i="1" dirty="0">
                <a:solidFill>
                  <a:srgbClr val="00B0F0"/>
                </a:solidFill>
              </a:rPr>
              <a:t>R. v. </a:t>
            </a:r>
            <a:r>
              <a:rPr lang="en-US" i="1" dirty="0" err="1">
                <a:solidFill>
                  <a:srgbClr val="00B0F0"/>
                </a:solidFill>
              </a:rPr>
              <a:t>Lorimer</a:t>
            </a:r>
            <a:r>
              <a:rPr lang="en-US" i="1" dirty="0">
                <a:solidFill>
                  <a:srgbClr val="00B0F0"/>
                </a:solidFill>
              </a:rPr>
              <a:t> &amp; Co. Ltd., </a:t>
            </a:r>
            <a:r>
              <a:rPr lang="en-US" dirty="0">
                <a:solidFill>
                  <a:schemeClr val="bg1"/>
                </a:solidFill>
              </a:rPr>
              <a:t>[1984] 1 FC 1065</a:t>
            </a:r>
          </a:p>
          <a:p>
            <a:pPr marL="0" indent="0">
              <a:lnSpc>
                <a:spcPct val="100000"/>
              </a:lnSpc>
              <a:buNone/>
            </a:pPr>
            <a:r>
              <a:rPr lang="en-US" dirty="0">
                <a:solidFill>
                  <a:schemeClr val="bg1"/>
                </a:solidFill>
              </a:rPr>
              <a:t>1. </a:t>
            </a:r>
            <a:r>
              <a:rPr lang="en-CA" dirty="0">
                <a:solidFill>
                  <a:schemeClr val="bg1"/>
                </a:solidFill>
              </a:rPr>
              <a:t>Crown published a report in 1981 entitled “The State of Competition in the Canadian Petroleum Industry.” </a:t>
            </a:r>
            <a:r>
              <a:rPr lang="en-CA" dirty="0">
                <a:solidFill>
                  <a:srgbClr val="FF0000"/>
                </a:solidFill>
              </a:rPr>
              <a:t>1748 pages</a:t>
            </a:r>
            <a:r>
              <a:rPr lang="en-CA" dirty="0">
                <a:solidFill>
                  <a:schemeClr val="bg1"/>
                </a:solidFill>
              </a:rPr>
              <a:t>. 7 volumes. $70 per set ($10 per volume).</a:t>
            </a:r>
            <a:endParaRPr lang="en-CA" sz="1600" dirty="0">
              <a:solidFill>
                <a:schemeClr val="bg1"/>
              </a:solidFill>
            </a:endParaRPr>
          </a:p>
          <a:p>
            <a:pPr marL="0" indent="0">
              <a:lnSpc>
                <a:spcPct val="100000"/>
              </a:lnSpc>
              <a:buNone/>
            </a:pPr>
            <a:r>
              <a:rPr lang="en-CA" dirty="0">
                <a:solidFill>
                  <a:schemeClr val="bg1"/>
                </a:solidFill>
              </a:rPr>
              <a:t>2. Lorimer felt</a:t>
            </a:r>
            <a:r>
              <a:rPr lang="en-CA" dirty="0">
                <a:solidFill>
                  <a:srgbClr val="FFFF00"/>
                </a:solidFill>
              </a:rPr>
              <a:t> a condensed version </a:t>
            </a:r>
            <a:r>
              <a:rPr lang="en-CA" dirty="0">
                <a:solidFill>
                  <a:schemeClr val="bg1"/>
                </a:solidFill>
              </a:rPr>
              <a:t>“would enjoy good public distribution”.  Lorimer </a:t>
            </a:r>
            <a:r>
              <a:rPr lang="en-CA" dirty="0">
                <a:solidFill>
                  <a:srgbClr val="FFFF00"/>
                </a:solidFill>
              </a:rPr>
              <a:t>sought permission </a:t>
            </a:r>
            <a:r>
              <a:rPr lang="en-CA" dirty="0">
                <a:solidFill>
                  <a:schemeClr val="bg1"/>
                </a:solidFill>
              </a:rPr>
              <a:t>to publish a condensed version of the report &amp; was </a:t>
            </a:r>
            <a:r>
              <a:rPr lang="en-CA" dirty="0">
                <a:solidFill>
                  <a:srgbClr val="FF0000"/>
                </a:solidFill>
              </a:rPr>
              <a:t>refused</a:t>
            </a:r>
            <a:r>
              <a:rPr lang="en-CA" dirty="0">
                <a:solidFill>
                  <a:schemeClr val="bg1"/>
                </a:solidFill>
              </a:rPr>
              <a:t>.</a:t>
            </a:r>
            <a:endParaRPr lang="en-CA" sz="1600" dirty="0">
              <a:solidFill>
                <a:schemeClr val="bg1"/>
              </a:solidFill>
            </a:endParaRPr>
          </a:p>
          <a:p>
            <a:pPr marL="0" indent="0">
              <a:lnSpc>
                <a:spcPct val="100000"/>
              </a:lnSpc>
              <a:buNone/>
            </a:pPr>
            <a:r>
              <a:rPr lang="en-CA" dirty="0">
                <a:solidFill>
                  <a:schemeClr val="bg1"/>
                </a:solidFill>
              </a:rPr>
              <a:t>3.Nothing covert. Lorimer, ‘in his capacity as president of the Defendant company, wrote to the Minister of Supply and Services’ indicating that the Defendant company is ‘preparing … a version of the report for publication’, and that it was prepared to ‘pay to the Receiver General a </a:t>
            </a:r>
            <a:r>
              <a:rPr lang="en-CA" dirty="0">
                <a:solidFill>
                  <a:srgbClr val="FFFF00"/>
                </a:solidFill>
              </a:rPr>
              <a:t>royalty of eight per cent of the retail price </a:t>
            </a:r>
            <a:r>
              <a:rPr lang="en-CA" dirty="0">
                <a:solidFill>
                  <a:schemeClr val="bg1"/>
                </a:solidFill>
              </a:rPr>
              <a:t>on all copies sold’. </a:t>
            </a:r>
            <a:endParaRPr lang="en-CA" sz="1600" dirty="0">
              <a:solidFill>
                <a:schemeClr val="bg1"/>
              </a:solidFill>
            </a:endParaRPr>
          </a:p>
          <a:p>
            <a:pPr marL="0" indent="0">
              <a:lnSpc>
                <a:spcPct val="100000"/>
              </a:lnSpc>
              <a:buNone/>
            </a:pPr>
            <a:r>
              <a:rPr lang="en-CA" dirty="0">
                <a:solidFill>
                  <a:schemeClr val="bg1"/>
                </a:solidFill>
              </a:rPr>
              <a:t>4. Lorimer’s abridged version was </a:t>
            </a:r>
            <a:r>
              <a:rPr lang="en-CA" dirty="0">
                <a:solidFill>
                  <a:srgbClr val="FF0000"/>
                </a:solidFill>
              </a:rPr>
              <a:t>626 pages </a:t>
            </a:r>
            <a:r>
              <a:rPr lang="en-CA" dirty="0">
                <a:solidFill>
                  <a:schemeClr val="bg1"/>
                </a:solidFill>
              </a:rPr>
              <a:t>and offered for $14.95. </a:t>
            </a:r>
            <a:endParaRPr lang="en-CA" sz="1600" dirty="0">
              <a:solidFill>
                <a:schemeClr val="bg1"/>
              </a:solidFill>
            </a:endParaRPr>
          </a:p>
          <a:p>
            <a:pPr marL="0" indent="0">
              <a:lnSpc>
                <a:spcPct val="100000"/>
              </a:lnSpc>
              <a:buNone/>
            </a:pPr>
            <a:r>
              <a:rPr lang="en-CA" dirty="0">
                <a:solidFill>
                  <a:schemeClr val="bg1"/>
                </a:solidFill>
              </a:rPr>
              <a:t>5. </a:t>
            </a:r>
            <a:r>
              <a:rPr lang="en-CA" dirty="0">
                <a:solidFill>
                  <a:srgbClr val="FFFF00"/>
                </a:solidFill>
              </a:rPr>
              <a:t>Sold well. Crown sued for copyright infringement.</a:t>
            </a:r>
            <a:endParaRPr lang="en-CA" sz="1600" dirty="0">
              <a:solidFill>
                <a:srgbClr val="FFFF00"/>
              </a:solidFill>
            </a:endParaRP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48</a:t>
            </a:fld>
            <a:endParaRPr lang="en-US"/>
          </a:p>
        </p:txBody>
      </p:sp>
    </p:spTree>
    <p:extLst>
      <p:ext uri="{BB962C8B-B14F-4D97-AF65-F5344CB8AC3E}">
        <p14:creationId xmlns:p14="http://schemas.microsoft.com/office/powerpoint/2010/main" val="105257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4633"/>
            <a:ext cx="8229600" cy="794141"/>
          </a:xfrm>
        </p:spPr>
        <p:txBody>
          <a:bodyPr>
            <a:normAutofit fontScale="90000"/>
          </a:bodyPr>
          <a:lstStyle/>
          <a:p>
            <a:r>
              <a:rPr lang="en-US" b="1" dirty="0">
                <a:solidFill>
                  <a:srgbClr val="FFFF00"/>
                </a:solidFill>
              </a:rPr>
              <a:t>User rights</a:t>
            </a:r>
            <a:r>
              <a:rPr lang="en-US" b="1" dirty="0">
                <a:solidFill>
                  <a:srgbClr val="FF0000"/>
                </a:solidFill>
              </a:rPr>
              <a:t>:</a:t>
            </a:r>
            <a:r>
              <a:rPr lang="en-US" b="1" dirty="0">
                <a:solidFill>
                  <a:srgbClr val="FFFF00"/>
                </a:solidFill>
              </a:rPr>
              <a:t> </a:t>
            </a:r>
            <a:r>
              <a:rPr lang="en-US" b="1" dirty="0">
                <a:solidFill>
                  <a:schemeClr val="bg1"/>
                </a:solidFill>
              </a:rPr>
              <a:t>Public Interest Defence</a:t>
            </a:r>
          </a:p>
        </p:txBody>
      </p:sp>
      <p:sp>
        <p:nvSpPr>
          <p:cNvPr id="2" name="Content Placeholder 1"/>
          <p:cNvSpPr>
            <a:spLocks noGrp="1"/>
          </p:cNvSpPr>
          <p:nvPr>
            <p:ph idx="1"/>
          </p:nvPr>
        </p:nvSpPr>
        <p:spPr>
          <a:xfrm>
            <a:off x="296883" y="961902"/>
            <a:ext cx="8728363" cy="4916384"/>
          </a:xfrm>
        </p:spPr>
        <p:txBody>
          <a:bodyPr>
            <a:normAutofit/>
          </a:bodyPr>
          <a:lstStyle/>
          <a:p>
            <a:pPr marL="0" indent="0">
              <a:buNone/>
            </a:pPr>
            <a:r>
              <a:rPr lang="en-US" sz="2600" b="1" dirty="0">
                <a:solidFill>
                  <a:schemeClr val="bg1"/>
                </a:solidFill>
              </a:rPr>
              <a:t>Defence of public interest</a:t>
            </a:r>
          </a:p>
          <a:p>
            <a:pPr marL="0" indent="0">
              <a:buNone/>
            </a:pPr>
            <a:r>
              <a:rPr lang="en-US" sz="2600" i="1" dirty="0">
                <a:solidFill>
                  <a:srgbClr val="00B0F0"/>
                </a:solidFill>
              </a:rPr>
              <a:t>R. v. </a:t>
            </a:r>
            <a:r>
              <a:rPr lang="en-US" sz="2600" i="1" dirty="0" err="1">
                <a:solidFill>
                  <a:srgbClr val="00B0F0"/>
                </a:solidFill>
              </a:rPr>
              <a:t>Lorimer</a:t>
            </a:r>
            <a:r>
              <a:rPr lang="en-US" sz="2600" i="1" dirty="0">
                <a:solidFill>
                  <a:srgbClr val="00B0F0"/>
                </a:solidFill>
              </a:rPr>
              <a:t> &amp; Co. Ltd., </a:t>
            </a:r>
            <a:r>
              <a:rPr lang="en-US" sz="2600" dirty="0">
                <a:solidFill>
                  <a:schemeClr val="bg1"/>
                </a:solidFill>
              </a:rPr>
              <a:t>[1984] 1 FC 1065</a:t>
            </a:r>
          </a:p>
          <a:p>
            <a:r>
              <a:rPr lang="en-US" sz="2600" dirty="0">
                <a:solidFill>
                  <a:schemeClr val="bg1"/>
                </a:solidFill>
              </a:rPr>
              <a:t>Defence of public interest argued </a:t>
            </a:r>
            <a:r>
              <a:rPr lang="en-US" sz="2600" dirty="0">
                <a:solidFill>
                  <a:srgbClr val="FF0000"/>
                </a:solidFill>
              </a:rPr>
              <a:t>–</a:t>
            </a:r>
            <a:r>
              <a:rPr lang="en-US" sz="2600" dirty="0">
                <a:solidFill>
                  <a:schemeClr val="bg1"/>
                </a:solidFill>
              </a:rPr>
              <a:t> </a:t>
            </a:r>
            <a:r>
              <a:rPr lang="en-US" sz="2600" dirty="0">
                <a:solidFill>
                  <a:srgbClr val="FFFF00"/>
                </a:solidFill>
              </a:rPr>
              <a:t>In the public interest that this information be disseminated as broadly as possible.</a:t>
            </a:r>
          </a:p>
          <a:p>
            <a:pPr lvl="0"/>
            <a:r>
              <a:rPr lang="en-CA" sz="2600" dirty="0">
                <a:solidFill>
                  <a:schemeClr val="bg1"/>
                </a:solidFill>
              </a:rPr>
              <a:t>Court indicated that it has </a:t>
            </a:r>
            <a:r>
              <a:rPr lang="en-CA" sz="2600" dirty="0">
                <a:solidFill>
                  <a:srgbClr val="FFFF00"/>
                </a:solidFill>
              </a:rPr>
              <a:t>no doubt that a defence of public interest</a:t>
            </a:r>
            <a:r>
              <a:rPr lang="en-CA" sz="2600" dirty="0">
                <a:solidFill>
                  <a:schemeClr val="bg1"/>
                </a:solidFill>
              </a:rPr>
              <a:t> – as set out in the UK cases on which the Lorimer’s counsel relied – </a:t>
            </a:r>
            <a:r>
              <a:rPr lang="en-CA" sz="2600" dirty="0">
                <a:solidFill>
                  <a:srgbClr val="FFFF00"/>
                </a:solidFill>
              </a:rPr>
              <a:t>is available in proper circumstances</a:t>
            </a:r>
            <a:r>
              <a:rPr lang="en-CA" sz="2600" dirty="0">
                <a:solidFill>
                  <a:schemeClr val="bg1"/>
                </a:solidFill>
              </a:rPr>
              <a:t> against an assertion of Crown copyright.</a:t>
            </a:r>
          </a:p>
          <a:p>
            <a:pPr lvl="0"/>
            <a:r>
              <a:rPr lang="en-CA" sz="2600" b="1" dirty="0">
                <a:solidFill>
                  <a:srgbClr val="FF0000"/>
                </a:solidFill>
              </a:rPr>
              <a:t>But the facts don’t support the public interest defence here </a:t>
            </a:r>
          </a:p>
          <a:p>
            <a:pPr lvl="1">
              <a:buFont typeface="Courier New" panose="02070309020205020404" pitchFamily="49" charset="0"/>
              <a:buChar char="o"/>
            </a:pPr>
            <a:r>
              <a:rPr lang="en-CA" sz="2600" dirty="0">
                <a:solidFill>
                  <a:srgbClr val="FFFF00"/>
                </a:solidFill>
              </a:rPr>
              <a:t>Great disclosure </a:t>
            </a:r>
            <a:r>
              <a:rPr lang="en-CA" sz="2600" dirty="0">
                <a:solidFill>
                  <a:schemeClr val="bg1"/>
                </a:solidFill>
              </a:rPr>
              <a:t>in report</a:t>
            </a:r>
          </a:p>
          <a:p>
            <a:pPr lvl="1">
              <a:buFont typeface="Courier New" panose="02070309020205020404" pitchFamily="49" charset="0"/>
              <a:buChar char="o"/>
            </a:pPr>
            <a:r>
              <a:rPr lang="en-CA" sz="2600" dirty="0">
                <a:solidFill>
                  <a:srgbClr val="FFFF00"/>
                </a:solidFill>
              </a:rPr>
              <a:t>Free copies </a:t>
            </a:r>
            <a:r>
              <a:rPr lang="en-CA" sz="2600" dirty="0">
                <a:solidFill>
                  <a:schemeClr val="bg1"/>
                </a:solidFill>
              </a:rPr>
              <a:t>given out, put in libraries across the country</a:t>
            </a:r>
          </a:p>
          <a:p>
            <a:pPr lvl="1">
              <a:buFont typeface="Courier New" panose="02070309020205020404" pitchFamily="49" charset="0"/>
              <a:buChar char="o"/>
            </a:pPr>
            <a:r>
              <a:rPr lang="en-CA" sz="2600" dirty="0">
                <a:solidFill>
                  <a:srgbClr val="FFFF00"/>
                </a:solidFill>
              </a:rPr>
              <a:t>No concern about the public not being informed</a:t>
            </a:r>
          </a:p>
          <a:p>
            <a:r>
              <a:rPr lang="en-CA" sz="2600" b="1" dirty="0">
                <a:solidFill>
                  <a:schemeClr val="bg1"/>
                </a:solidFill>
              </a:rPr>
              <a:t>N.B. Act doesn’t mention “public interest”</a:t>
            </a: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49</a:t>
            </a:fld>
            <a:endParaRPr lang="en-US"/>
          </a:p>
        </p:txBody>
      </p:sp>
    </p:spTree>
    <p:extLst>
      <p:ext uri="{BB962C8B-B14F-4D97-AF65-F5344CB8AC3E}">
        <p14:creationId xmlns:p14="http://schemas.microsoft.com/office/powerpoint/2010/main" val="272119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1613-7F8F-E246-A0C2-9BA83B1081F1}"/>
              </a:ext>
            </a:extLst>
          </p:cNvPr>
          <p:cNvSpPr>
            <a:spLocks noGrp="1"/>
          </p:cNvSpPr>
          <p:nvPr>
            <p:ph type="title"/>
          </p:nvPr>
        </p:nvSpPr>
        <p:spPr>
          <a:xfrm>
            <a:off x="457200" y="0"/>
            <a:ext cx="8229600" cy="1016000"/>
          </a:xfrm>
        </p:spPr>
        <p:txBody>
          <a:bodyPr/>
          <a:lstStyle/>
          <a:p>
            <a:pPr algn="ctr"/>
            <a:r>
              <a:rPr lang="en-US" dirty="0">
                <a:solidFill>
                  <a:schemeClr val="bg1"/>
                </a:solidFill>
              </a:rPr>
              <a:t>Any Questions</a:t>
            </a:r>
            <a:r>
              <a:rPr lang="en-US" dirty="0">
                <a:solidFill>
                  <a:srgbClr val="FFFF00"/>
                </a:solidFill>
              </a:rPr>
              <a:t>?</a:t>
            </a:r>
            <a:r>
              <a:rPr lang="en-US" dirty="0">
                <a:solidFill>
                  <a:srgbClr val="FF0000"/>
                </a:solidFill>
              </a:rPr>
              <a:t>…</a:t>
            </a:r>
          </a:p>
        </p:txBody>
      </p:sp>
      <p:pic>
        <p:nvPicPr>
          <p:cNvPr id="5" name="Picture 4" descr="Text&#10;&#10;Description automatically generated">
            <a:extLst>
              <a:ext uri="{FF2B5EF4-FFF2-40B4-BE49-F238E27FC236}">
                <a16:creationId xmlns:a16="http://schemas.microsoft.com/office/drawing/2014/main" id="{1470ADA3-67EA-F44C-BC96-90FBF04D65A4}"/>
              </a:ext>
            </a:extLst>
          </p:cNvPr>
          <p:cNvPicPr>
            <a:picLocks noChangeAspect="1"/>
          </p:cNvPicPr>
          <p:nvPr/>
        </p:nvPicPr>
        <p:blipFill>
          <a:blip r:embed="rId2"/>
          <a:stretch>
            <a:fillRect/>
          </a:stretch>
        </p:blipFill>
        <p:spPr>
          <a:xfrm>
            <a:off x="1858259" y="1146886"/>
            <a:ext cx="5427481" cy="4564227"/>
          </a:xfrm>
          <a:prstGeom prst="rect">
            <a:avLst/>
          </a:prstGeom>
        </p:spPr>
      </p:pic>
    </p:spTree>
    <p:extLst>
      <p:ext uri="{BB962C8B-B14F-4D97-AF65-F5344CB8AC3E}">
        <p14:creationId xmlns:p14="http://schemas.microsoft.com/office/powerpoint/2010/main" val="863204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4633"/>
            <a:ext cx="8229600" cy="794141"/>
          </a:xfrm>
        </p:spPr>
        <p:txBody>
          <a:bodyPr>
            <a:normAutofit fontScale="90000"/>
          </a:bodyPr>
          <a:lstStyle/>
          <a:p>
            <a:pPr algn="ctr"/>
            <a:r>
              <a:rPr lang="en-US" b="1" dirty="0">
                <a:solidFill>
                  <a:srgbClr val="FFFF00"/>
                </a:solidFill>
              </a:rPr>
              <a:t>User rights</a:t>
            </a:r>
            <a:r>
              <a:rPr lang="en-US" b="1" dirty="0">
                <a:solidFill>
                  <a:srgbClr val="FF0000"/>
                </a:solidFill>
              </a:rPr>
              <a:t>:</a:t>
            </a:r>
            <a:r>
              <a:rPr lang="en-US" b="1" dirty="0">
                <a:solidFill>
                  <a:srgbClr val="FFFF00"/>
                </a:solidFill>
              </a:rPr>
              <a:t> </a:t>
            </a:r>
            <a:r>
              <a:rPr lang="en-US" b="1" dirty="0">
                <a:solidFill>
                  <a:schemeClr val="bg1"/>
                </a:solidFill>
              </a:rPr>
              <a:t>Public Interest Defence</a:t>
            </a:r>
          </a:p>
        </p:txBody>
      </p:sp>
      <p:sp>
        <p:nvSpPr>
          <p:cNvPr id="2" name="Content Placeholder 1"/>
          <p:cNvSpPr>
            <a:spLocks noGrp="1"/>
          </p:cNvSpPr>
          <p:nvPr>
            <p:ph idx="1"/>
          </p:nvPr>
        </p:nvSpPr>
        <p:spPr>
          <a:xfrm>
            <a:off x="157655" y="961902"/>
            <a:ext cx="8986345" cy="4916384"/>
          </a:xfrm>
        </p:spPr>
        <p:txBody>
          <a:bodyPr>
            <a:noAutofit/>
          </a:bodyPr>
          <a:lstStyle/>
          <a:p>
            <a:pPr marL="0" indent="0">
              <a:lnSpc>
                <a:spcPct val="100000"/>
              </a:lnSpc>
              <a:buNone/>
            </a:pPr>
            <a:r>
              <a:rPr lang="en-US" sz="2400" b="1" dirty="0">
                <a:solidFill>
                  <a:schemeClr val="bg1"/>
                </a:solidFill>
              </a:rPr>
              <a:t>Defence of public interest</a:t>
            </a:r>
          </a:p>
          <a:p>
            <a:pPr marL="0" indent="0">
              <a:lnSpc>
                <a:spcPct val="100000"/>
              </a:lnSpc>
              <a:buNone/>
            </a:pPr>
            <a:r>
              <a:rPr lang="en-CA" sz="2400" i="1" dirty="0">
                <a:solidFill>
                  <a:srgbClr val="00B0F0"/>
                </a:solidFill>
              </a:rPr>
              <a:t>Lion Laboratories v Evans </a:t>
            </a:r>
            <a:r>
              <a:rPr lang="en-CA" sz="2400" dirty="0">
                <a:solidFill>
                  <a:schemeClr val="bg1"/>
                </a:solidFill>
              </a:rPr>
              <a:t>[1985] QB 526</a:t>
            </a:r>
          </a:p>
          <a:p>
            <a:pPr>
              <a:lnSpc>
                <a:spcPct val="100000"/>
              </a:lnSpc>
            </a:pPr>
            <a:r>
              <a:rPr lang="en-CA" sz="2400" dirty="0">
                <a:solidFill>
                  <a:schemeClr val="bg1"/>
                </a:solidFill>
              </a:rPr>
              <a:t>Lion Laboratories manufactured and marketed the </a:t>
            </a:r>
            <a:r>
              <a:rPr lang="en-CA" sz="2400" dirty="0">
                <a:solidFill>
                  <a:srgbClr val="FFFF00"/>
                </a:solidFill>
              </a:rPr>
              <a:t>Lion Intoximeter which was used by the police for measuring blood alcohol levels </a:t>
            </a:r>
            <a:r>
              <a:rPr lang="en-CA" sz="2400" dirty="0">
                <a:solidFill>
                  <a:schemeClr val="bg1"/>
                </a:solidFill>
              </a:rPr>
              <a:t>of motorists.</a:t>
            </a:r>
          </a:p>
          <a:p>
            <a:pPr>
              <a:lnSpc>
                <a:spcPct val="100000"/>
              </a:lnSpc>
            </a:pPr>
            <a:r>
              <a:rPr lang="en-CA" sz="2400" dirty="0">
                <a:solidFill>
                  <a:schemeClr val="bg1"/>
                </a:solidFill>
              </a:rPr>
              <a:t>Two ex-employees approached the Press with four documents taken from Lion. </a:t>
            </a:r>
          </a:p>
          <a:p>
            <a:pPr>
              <a:lnSpc>
                <a:spcPct val="100000"/>
              </a:lnSpc>
            </a:pPr>
            <a:r>
              <a:rPr lang="en-CA" sz="2400" dirty="0">
                <a:solidFill>
                  <a:schemeClr val="bg1"/>
                </a:solidFill>
              </a:rPr>
              <a:t>Such </a:t>
            </a:r>
            <a:r>
              <a:rPr lang="en-CA" sz="2400" dirty="0">
                <a:solidFill>
                  <a:srgbClr val="FFFF00"/>
                </a:solidFill>
              </a:rPr>
              <a:t>reproduction was held to be justified, despite the nature of material, being confidential and protected by copyright</a:t>
            </a:r>
            <a:r>
              <a:rPr lang="en-CA" sz="2400" dirty="0">
                <a:solidFill>
                  <a:schemeClr val="bg1"/>
                </a:solidFill>
              </a:rPr>
              <a:t>. </a:t>
            </a:r>
          </a:p>
          <a:p>
            <a:pPr>
              <a:lnSpc>
                <a:spcPct val="100000"/>
              </a:lnSpc>
            </a:pPr>
            <a:r>
              <a:rPr lang="en-CA" sz="2400" dirty="0">
                <a:solidFill>
                  <a:schemeClr val="bg1"/>
                </a:solidFill>
              </a:rPr>
              <a:t>Court agreed that </a:t>
            </a:r>
            <a:r>
              <a:rPr lang="en-CA" sz="2400" dirty="0">
                <a:solidFill>
                  <a:srgbClr val="FF0000"/>
                </a:solidFill>
              </a:rPr>
              <a:t>the defence of public interest applied </a:t>
            </a:r>
            <a:r>
              <a:rPr lang="en-CA" sz="2400" dirty="0">
                <a:solidFill>
                  <a:schemeClr val="bg1"/>
                </a:solidFill>
              </a:rPr>
              <a:t>to the investigations  regarding the accuracy of the equipment to avoid incorrect readings when used by the police on motorist. </a:t>
            </a:r>
          </a:p>
        </p:txBody>
      </p:sp>
      <p:sp>
        <p:nvSpPr>
          <p:cNvPr id="4" name="Slide Number Placeholder 3"/>
          <p:cNvSpPr>
            <a:spLocks noGrp="1"/>
          </p:cNvSpPr>
          <p:nvPr>
            <p:ph type="sldNum" sz="quarter" idx="12"/>
          </p:nvPr>
        </p:nvSpPr>
        <p:spPr/>
        <p:txBody>
          <a:bodyPr/>
          <a:lstStyle/>
          <a:p>
            <a:fld id="{600857A6-B069-5747-8C2C-4237D03FF20B}" type="slidenum">
              <a:rPr lang="en-US" smtClean="0"/>
              <a:t>50</a:t>
            </a:fld>
            <a:endParaRPr lang="en-US"/>
          </a:p>
        </p:txBody>
      </p:sp>
    </p:spTree>
    <p:extLst>
      <p:ext uri="{BB962C8B-B14F-4D97-AF65-F5344CB8AC3E}">
        <p14:creationId xmlns:p14="http://schemas.microsoft.com/office/powerpoint/2010/main" val="1511820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90D9-62E2-6F40-8A9B-8F255094C8AF}"/>
              </a:ext>
            </a:extLst>
          </p:cNvPr>
          <p:cNvSpPr>
            <a:spLocks noGrp="1"/>
          </p:cNvSpPr>
          <p:nvPr>
            <p:ph type="title"/>
          </p:nvPr>
        </p:nvSpPr>
        <p:spPr>
          <a:xfrm>
            <a:off x="457200" y="0"/>
            <a:ext cx="8229600" cy="1366345"/>
          </a:xfrm>
        </p:spPr>
        <p:txBody>
          <a:bodyPr>
            <a:normAutofit fontScale="90000"/>
          </a:bodyPr>
          <a:lstStyle/>
          <a:p>
            <a:pPr algn="ctr"/>
            <a:br>
              <a:rPr lang="en-CA" dirty="0">
                <a:solidFill>
                  <a:srgbClr val="FFFF00"/>
                </a:solidFill>
              </a:rPr>
            </a:br>
            <a:r>
              <a:rPr lang="en-CA" dirty="0">
                <a:solidFill>
                  <a:srgbClr val="FFFF00"/>
                </a:solidFill>
              </a:rPr>
              <a:t>Wrongdoing </a:t>
            </a:r>
            <a:r>
              <a:rPr lang="en-CA" dirty="0">
                <a:solidFill>
                  <a:srgbClr val="FF0000"/>
                </a:solidFill>
              </a:rPr>
              <a:t>does not disqualify </a:t>
            </a:r>
            <a:br>
              <a:rPr lang="en-CA" dirty="0">
                <a:solidFill>
                  <a:srgbClr val="FFFF00"/>
                </a:solidFill>
              </a:rPr>
            </a:br>
            <a:r>
              <a:rPr lang="en-CA" dirty="0">
                <a:solidFill>
                  <a:srgbClr val="FFFF00"/>
                </a:solidFill>
              </a:rPr>
              <a:t>the </a:t>
            </a:r>
            <a:r>
              <a:rPr lang="en-CA" dirty="0">
                <a:solidFill>
                  <a:schemeClr val="bg1"/>
                </a:solidFill>
              </a:rPr>
              <a:t>public interest  defence</a:t>
            </a:r>
            <a:r>
              <a:rPr lang="en-CA" dirty="0">
                <a:solidFill>
                  <a:srgbClr val="FFFF00"/>
                </a:solidFill>
              </a:rPr>
              <a:t>.</a:t>
            </a:r>
            <a:br>
              <a:rPr lang="en-CA" dirty="0">
                <a:solidFill>
                  <a:srgbClr val="FFFF00"/>
                </a:solidFill>
              </a:rPr>
            </a:br>
            <a:endParaRPr lang="en-US" dirty="0"/>
          </a:p>
        </p:txBody>
      </p:sp>
      <p:sp>
        <p:nvSpPr>
          <p:cNvPr id="3" name="Content Placeholder 2">
            <a:extLst>
              <a:ext uri="{FF2B5EF4-FFF2-40B4-BE49-F238E27FC236}">
                <a16:creationId xmlns:a16="http://schemas.microsoft.com/office/drawing/2014/main" id="{65BE609C-F050-D144-96D9-6E02352C1926}"/>
              </a:ext>
            </a:extLst>
          </p:cNvPr>
          <p:cNvSpPr>
            <a:spLocks noGrp="1"/>
          </p:cNvSpPr>
          <p:nvPr>
            <p:ph sz="quarter" idx="10"/>
          </p:nvPr>
        </p:nvSpPr>
        <p:spPr>
          <a:xfrm>
            <a:off x="273269" y="1366346"/>
            <a:ext cx="8870731" cy="4572000"/>
          </a:xfrm>
        </p:spPr>
        <p:txBody>
          <a:bodyPr>
            <a:normAutofit/>
          </a:bodyPr>
          <a:lstStyle/>
          <a:p>
            <a:pPr marL="0" indent="0">
              <a:lnSpc>
                <a:spcPct val="100000"/>
              </a:lnSpc>
              <a:buNone/>
            </a:pPr>
            <a:r>
              <a:rPr lang="en-CA" sz="3200" i="1" dirty="0">
                <a:solidFill>
                  <a:schemeClr val="bg1"/>
                </a:solidFill>
              </a:rPr>
              <a:t>“I can see </a:t>
            </a:r>
            <a:r>
              <a:rPr lang="en-CA" sz="3200" i="1" dirty="0">
                <a:solidFill>
                  <a:srgbClr val="FFFF00"/>
                </a:solidFill>
              </a:rPr>
              <a:t>no sensible reason why this defence should be limited to cases in which there has been wrongdoing</a:t>
            </a:r>
            <a:r>
              <a:rPr lang="en-CA" sz="3200" i="1" dirty="0">
                <a:solidFill>
                  <a:schemeClr val="bg1"/>
                </a:solidFill>
              </a:rPr>
              <a:t> on the part of the plaintiffs.... No doubt it is in such circumstances that the defence will usually arise, but it is not difficult to think of instances where, although there has been no wrongdoing on the part of the plaintiff, it may be vital in the public interest to publish a part of his confidential information”</a:t>
            </a:r>
            <a:endParaRPr lang="en-US" sz="3200" i="1" dirty="0">
              <a:solidFill>
                <a:schemeClr val="bg1"/>
              </a:solidFill>
            </a:endParaRPr>
          </a:p>
          <a:p>
            <a:endParaRPr lang="en-US" dirty="0"/>
          </a:p>
        </p:txBody>
      </p:sp>
    </p:spTree>
    <p:extLst>
      <p:ext uri="{BB962C8B-B14F-4D97-AF65-F5344CB8AC3E}">
        <p14:creationId xmlns:p14="http://schemas.microsoft.com/office/powerpoint/2010/main" val="3033107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4633"/>
            <a:ext cx="8229600" cy="847580"/>
          </a:xfrm>
        </p:spPr>
        <p:txBody>
          <a:bodyPr/>
          <a:lstStyle/>
          <a:p>
            <a:r>
              <a:rPr lang="en-US" b="1" dirty="0">
                <a:solidFill>
                  <a:srgbClr val="FFFF00"/>
                </a:solidFill>
              </a:rPr>
              <a:t>User rights</a:t>
            </a:r>
            <a:r>
              <a:rPr lang="en-US" b="1" dirty="0">
                <a:solidFill>
                  <a:srgbClr val="FF0000"/>
                </a:solidFill>
              </a:rPr>
              <a:t>:</a:t>
            </a:r>
            <a:r>
              <a:rPr lang="en-US" b="1" dirty="0">
                <a:solidFill>
                  <a:schemeClr val="bg1"/>
                </a:solidFill>
              </a:rPr>
              <a:t> Fair Dealing</a:t>
            </a:r>
          </a:p>
        </p:txBody>
      </p:sp>
      <p:sp>
        <p:nvSpPr>
          <p:cNvPr id="2" name="Content Placeholder 1"/>
          <p:cNvSpPr>
            <a:spLocks noGrp="1"/>
          </p:cNvSpPr>
          <p:nvPr>
            <p:ph idx="1"/>
          </p:nvPr>
        </p:nvSpPr>
        <p:spPr>
          <a:xfrm>
            <a:off x="249382" y="1033153"/>
            <a:ext cx="8752114" cy="4892634"/>
          </a:xfrm>
        </p:spPr>
        <p:txBody>
          <a:bodyPr>
            <a:noAutofit/>
          </a:bodyPr>
          <a:lstStyle/>
          <a:p>
            <a:pPr marL="0" indent="0">
              <a:lnSpc>
                <a:spcPct val="100000"/>
              </a:lnSpc>
              <a:buNone/>
            </a:pPr>
            <a:r>
              <a:rPr lang="en-US" sz="2200" b="1" dirty="0">
                <a:solidFill>
                  <a:schemeClr val="bg1"/>
                </a:solidFill>
              </a:rPr>
              <a:t>Fair dealing</a:t>
            </a:r>
          </a:p>
          <a:p>
            <a:pPr>
              <a:lnSpc>
                <a:spcPct val="100000"/>
              </a:lnSpc>
            </a:pPr>
            <a:r>
              <a:rPr lang="en-CA" sz="2200" dirty="0">
                <a:solidFill>
                  <a:schemeClr val="bg1"/>
                </a:solidFill>
              </a:rPr>
              <a:t>Under fair dealing, individuals have the </a:t>
            </a:r>
            <a:r>
              <a:rPr lang="en-CA" sz="2200" dirty="0">
                <a:solidFill>
                  <a:srgbClr val="FFFF00"/>
                </a:solidFill>
              </a:rPr>
              <a:t>right to use a substantial part of another’s copyright-protected expression without that person’s permission</a:t>
            </a:r>
            <a:r>
              <a:rPr lang="en-CA" sz="2200" dirty="0">
                <a:solidFill>
                  <a:schemeClr val="bg1"/>
                </a:solidFill>
              </a:rPr>
              <a:t>, provided that the individual acts </a:t>
            </a:r>
            <a:r>
              <a:rPr lang="en-CA" sz="2200" dirty="0">
                <a:solidFill>
                  <a:srgbClr val="FF0000"/>
                </a:solidFill>
              </a:rPr>
              <a:t>in furtherance of certain purposes</a:t>
            </a:r>
            <a:r>
              <a:rPr lang="en-CA" sz="2200" dirty="0">
                <a:solidFill>
                  <a:schemeClr val="bg1"/>
                </a:solidFill>
              </a:rPr>
              <a:t>, that the individual acts in a </a:t>
            </a:r>
            <a:r>
              <a:rPr lang="en-CA" sz="2200" dirty="0">
                <a:solidFill>
                  <a:srgbClr val="FF0000"/>
                </a:solidFill>
              </a:rPr>
              <a:t>fair manner</a:t>
            </a:r>
            <a:r>
              <a:rPr lang="en-CA" sz="2200" dirty="0">
                <a:solidFill>
                  <a:schemeClr val="bg1"/>
                </a:solidFill>
              </a:rPr>
              <a:t>, and that - in some cases - </a:t>
            </a:r>
            <a:r>
              <a:rPr lang="en-CA" sz="2200" dirty="0">
                <a:solidFill>
                  <a:srgbClr val="FFFF00"/>
                </a:solidFill>
              </a:rPr>
              <a:t>certain attribution requirements </a:t>
            </a:r>
            <a:r>
              <a:rPr lang="en-CA" sz="2200" dirty="0">
                <a:solidFill>
                  <a:schemeClr val="bg1"/>
                </a:solidFill>
              </a:rPr>
              <a:t>are satisfied. </a:t>
            </a:r>
          </a:p>
          <a:p>
            <a:pPr>
              <a:lnSpc>
                <a:spcPct val="100000"/>
              </a:lnSpc>
            </a:pPr>
            <a:r>
              <a:rPr lang="en-CA" sz="2200" dirty="0">
                <a:solidFill>
                  <a:schemeClr val="bg1"/>
                </a:solidFill>
              </a:rPr>
              <a:t>Broadest defence to copyright infringement set out in the Copyright Act.</a:t>
            </a:r>
          </a:p>
          <a:p>
            <a:pPr>
              <a:lnSpc>
                <a:spcPct val="100000"/>
              </a:lnSpc>
            </a:pPr>
            <a:r>
              <a:rPr lang="en-CA" sz="2200" dirty="0">
                <a:solidFill>
                  <a:schemeClr val="bg1"/>
                </a:solidFill>
              </a:rPr>
              <a:t>If fair dealing is made out, an individual will not be found to have infringed copyright.</a:t>
            </a:r>
          </a:p>
          <a:p>
            <a:pPr>
              <a:lnSpc>
                <a:spcPct val="100000"/>
              </a:lnSpc>
            </a:pPr>
            <a:r>
              <a:rPr lang="en-CA" sz="2200" dirty="0">
                <a:solidFill>
                  <a:schemeClr val="bg1"/>
                </a:solidFill>
              </a:rPr>
              <a:t>This </a:t>
            </a:r>
            <a:r>
              <a:rPr lang="en-CA" sz="2200" dirty="0">
                <a:solidFill>
                  <a:srgbClr val="FFFF00"/>
                </a:solidFill>
              </a:rPr>
              <a:t>defence exists in various forms in several jurisdictions </a:t>
            </a:r>
            <a:r>
              <a:rPr lang="en-CA" sz="2200" dirty="0">
                <a:solidFill>
                  <a:schemeClr val="bg1"/>
                </a:solidFill>
              </a:rPr>
              <a:t>–  focus here is on the Canadian articulation of this defence.</a:t>
            </a:r>
          </a:p>
          <a:p>
            <a:pPr>
              <a:lnSpc>
                <a:spcPct val="100000"/>
              </a:lnSpc>
            </a:pPr>
            <a:r>
              <a:rPr lang="en-CA" sz="2200" dirty="0">
                <a:solidFill>
                  <a:schemeClr val="bg1"/>
                </a:solidFill>
              </a:rPr>
              <a:t>We’ll start by looking at the language of the Copyright Act – and then we’ll look at how courts have interpreted these provisions. </a:t>
            </a:r>
            <a:endParaRPr lang="en-US" sz="2200" dirty="0"/>
          </a:p>
        </p:txBody>
      </p:sp>
      <p:sp>
        <p:nvSpPr>
          <p:cNvPr id="4" name="Slide Number Placeholder 3"/>
          <p:cNvSpPr>
            <a:spLocks noGrp="1"/>
          </p:cNvSpPr>
          <p:nvPr>
            <p:ph type="sldNum" sz="quarter" idx="12"/>
          </p:nvPr>
        </p:nvSpPr>
        <p:spPr/>
        <p:txBody>
          <a:bodyPr/>
          <a:lstStyle/>
          <a:p>
            <a:fld id="{600857A6-B069-5747-8C2C-4237D03FF20B}" type="slidenum">
              <a:rPr lang="en-US" smtClean="0"/>
              <a:t>52</a:t>
            </a:fld>
            <a:endParaRPr lang="en-US"/>
          </a:p>
        </p:txBody>
      </p:sp>
    </p:spTree>
    <p:extLst>
      <p:ext uri="{BB962C8B-B14F-4D97-AF65-F5344CB8AC3E}">
        <p14:creationId xmlns:p14="http://schemas.microsoft.com/office/powerpoint/2010/main" val="320333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89BA-CB9B-BB45-B4A0-FF47D2199D9F}"/>
              </a:ext>
            </a:extLst>
          </p:cNvPr>
          <p:cNvSpPr>
            <a:spLocks noGrp="1"/>
          </p:cNvSpPr>
          <p:nvPr>
            <p:ph type="title"/>
          </p:nvPr>
        </p:nvSpPr>
        <p:spPr/>
        <p:txBody>
          <a:bodyPr>
            <a:normAutofit fontScale="90000"/>
          </a:bodyPr>
          <a:lstStyle/>
          <a:p>
            <a:pPr algn="ctr"/>
            <a:br>
              <a:rPr lang="en-US" dirty="0">
                <a:solidFill>
                  <a:schemeClr val="bg1"/>
                </a:solidFill>
              </a:rPr>
            </a:br>
            <a:r>
              <a:rPr lang="en-US" sz="6000" dirty="0">
                <a:solidFill>
                  <a:srgbClr val="FF0000"/>
                </a:solidFill>
              </a:rPr>
              <a:t>Fai</a:t>
            </a:r>
            <a:r>
              <a:rPr lang="en-US" sz="6000" dirty="0">
                <a:solidFill>
                  <a:schemeClr val="bg1"/>
                </a:solidFill>
              </a:rPr>
              <a:t>r Deal</a:t>
            </a:r>
            <a:r>
              <a:rPr lang="en-US" sz="6000" dirty="0">
                <a:solidFill>
                  <a:srgbClr val="FF0000"/>
                </a:solidFill>
              </a:rPr>
              <a:t>ing</a:t>
            </a:r>
            <a:r>
              <a:rPr lang="en-US" sz="6000" dirty="0">
                <a:solidFill>
                  <a:schemeClr val="bg1"/>
                </a:solidFill>
              </a:rPr>
              <a:t> v. Fair </a:t>
            </a:r>
            <a:r>
              <a:rPr lang="en-US" sz="6000" dirty="0">
                <a:solidFill>
                  <a:srgbClr val="FF0000"/>
                </a:solidFill>
              </a:rPr>
              <a:t>U</a:t>
            </a:r>
            <a:r>
              <a:rPr lang="en-US" sz="6000" dirty="0">
                <a:solidFill>
                  <a:schemeClr val="bg1"/>
                </a:solidFill>
              </a:rPr>
              <a:t>s</a:t>
            </a:r>
            <a:r>
              <a:rPr lang="en-US" sz="6000" dirty="0">
                <a:solidFill>
                  <a:srgbClr val="00B0F0"/>
                </a:solidFill>
              </a:rPr>
              <a:t>e</a:t>
            </a:r>
            <a:br>
              <a:rPr lang="en-US" dirty="0">
                <a:solidFill>
                  <a:schemeClr val="bg1"/>
                </a:solidFill>
              </a:rPr>
            </a:br>
            <a:endParaRPr lang="en-US" dirty="0"/>
          </a:p>
        </p:txBody>
      </p:sp>
      <p:pic>
        <p:nvPicPr>
          <p:cNvPr id="5" name="Picture 4">
            <a:extLst>
              <a:ext uri="{FF2B5EF4-FFF2-40B4-BE49-F238E27FC236}">
                <a16:creationId xmlns:a16="http://schemas.microsoft.com/office/drawing/2014/main" id="{F767BB3F-5EE4-2845-B804-82435B0E59FC}"/>
              </a:ext>
            </a:extLst>
          </p:cNvPr>
          <p:cNvPicPr>
            <a:picLocks noChangeAspect="1"/>
          </p:cNvPicPr>
          <p:nvPr/>
        </p:nvPicPr>
        <p:blipFill>
          <a:blip r:embed="rId2"/>
          <a:stretch>
            <a:fillRect/>
          </a:stretch>
        </p:blipFill>
        <p:spPr>
          <a:xfrm>
            <a:off x="574777" y="2538350"/>
            <a:ext cx="3997223" cy="1971963"/>
          </a:xfrm>
          <a:prstGeom prst="rect">
            <a:avLst/>
          </a:prstGeom>
        </p:spPr>
      </p:pic>
      <p:pic>
        <p:nvPicPr>
          <p:cNvPr id="6" name="Picture 5">
            <a:extLst>
              <a:ext uri="{FF2B5EF4-FFF2-40B4-BE49-F238E27FC236}">
                <a16:creationId xmlns:a16="http://schemas.microsoft.com/office/drawing/2014/main" id="{5377BCA7-E521-7A45-8E5B-727BED718177}"/>
              </a:ext>
            </a:extLst>
          </p:cNvPr>
          <p:cNvPicPr>
            <a:picLocks noChangeAspect="1"/>
          </p:cNvPicPr>
          <p:nvPr/>
        </p:nvPicPr>
        <p:blipFill>
          <a:blip r:embed="rId3"/>
          <a:stretch>
            <a:fillRect/>
          </a:stretch>
        </p:blipFill>
        <p:spPr>
          <a:xfrm>
            <a:off x="4801366" y="2576945"/>
            <a:ext cx="3767857" cy="1971963"/>
          </a:xfrm>
          <a:prstGeom prst="rect">
            <a:avLst/>
          </a:prstGeom>
        </p:spPr>
      </p:pic>
    </p:spTree>
    <p:extLst>
      <p:ext uri="{BB962C8B-B14F-4D97-AF65-F5344CB8AC3E}">
        <p14:creationId xmlns:p14="http://schemas.microsoft.com/office/powerpoint/2010/main" val="338646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A04731C-3709-5D42-9505-EA7DCB3939D9}"/>
              </a:ext>
            </a:extLst>
          </p:cNvPr>
          <p:cNvPicPr>
            <a:picLocks noChangeAspect="1"/>
          </p:cNvPicPr>
          <p:nvPr/>
        </p:nvPicPr>
        <p:blipFill>
          <a:blip r:embed="rId2"/>
          <a:stretch>
            <a:fillRect/>
          </a:stretch>
        </p:blipFill>
        <p:spPr>
          <a:xfrm>
            <a:off x="2413183" y="225220"/>
            <a:ext cx="4563747" cy="5284932"/>
          </a:xfrm>
          <a:prstGeom prst="rect">
            <a:avLst/>
          </a:prstGeom>
        </p:spPr>
      </p:pic>
      <p:sp>
        <p:nvSpPr>
          <p:cNvPr id="2" name="TextBox 1">
            <a:extLst>
              <a:ext uri="{FF2B5EF4-FFF2-40B4-BE49-F238E27FC236}">
                <a16:creationId xmlns:a16="http://schemas.microsoft.com/office/drawing/2014/main" id="{328C5F3B-80BE-2F48-A345-8BD10228C9DB}"/>
              </a:ext>
            </a:extLst>
          </p:cNvPr>
          <p:cNvSpPr txBox="1"/>
          <p:nvPr/>
        </p:nvSpPr>
        <p:spPr>
          <a:xfrm>
            <a:off x="1412747" y="5605154"/>
            <a:ext cx="6628738" cy="369332"/>
          </a:xfrm>
          <a:prstGeom prst="rect">
            <a:avLst/>
          </a:prstGeom>
          <a:noFill/>
        </p:spPr>
        <p:txBody>
          <a:bodyPr wrap="none" rtlCol="0">
            <a:spAutoFit/>
          </a:bodyPr>
          <a:lstStyle/>
          <a:p>
            <a:r>
              <a:rPr lang="en-US" dirty="0">
                <a:hlinkClick r:id="rId3"/>
              </a:rPr>
              <a:t>https://papers.ssrn.com/sol3/papers.cfm?abstract_id=3228052</a:t>
            </a:r>
            <a:r>
              <a:rPr lang="en-US" dirty="0"/>
              <a:t> </a:t>
            </a:r>
          </a:p>
        </p:txBody>
      </p:sp>
    </p:spTree>
    <p:extLst>
      <p:ext uri="{BB962C8B-B14F-4D97-AF65-F5344CB8AC3E}">
        <p14:creationId xmlns:p14="http://schemas.microsoft.com/office/powerpoint/2010/main" val="576214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Users</a:t>
            </a:r>
            <a:r>
              <a:rPr lang="en-US" b="1" dirty="0">
                <a:solidFill>
                  <a:srgbClr val="FF0000"/>
                </a:solidFill>
              </a:rPr>
              <a:t>’</a:t>
            </a:r>
            <a:r>
              <a:rPr lang="en-US" b="1" dirty="0">
                <a:solidFill>
                  <a:srgbClr val="FFFF00"/>
                </a:solidFill>
              </a:rPr>
              <a:t> rights</a:t>
            </a:r>
            <a:r>
              <a:rPr lang="en-US" b="1" dirty="0">
                <a:solidFill>
                  <a:srgbClr val="FF0000"/>
                </a:solidFill>
              </a:rPr>
              <a:t>:</a:t>
            </a:r>
            <a:r>
              <a:rPr lang="en-US" b="1" dirty="0">
                <a:solidFill>
                  <a:schemeClr val="bg1"/>
                </a:solidFill>
              </a:rPr>
              <a:t> Fair Dealing</a:t>
            </a:r>
            <a:endParaRPr lang="en-US" b="1" dirty="0"/>
          </a:p>
        </p:txBody>
      </p:sp>
      <p:sp>
        <p:nvSpPr>
          <p:cNvPr id="2" name="Content Placeholder 1"/>
          <p:cNvSpPr>
            <a:spLocks noGrp="1"/>
          </p:cNvSpPr>
          <p:nvPr>
            <p:ph idx="1"/>
          </p:nvPr>
        </p:nvSpPr>
        <p:spPr>
          <a:xfrm>
            <a:off x="457200" y="1710047"/>
            <a:ext cx="8229600" cy="4039496"/>
          </a:xfrm>
        </p:spPr>
        <p:txBody>
          <a:bodyPr>
            <a:normAutofit/>
          </a:bodyPr>
          <a:lstStyle/>
          <a:p>
            <a:pPr marL="0" indent="0">
              <a:lnSpc>
                <a:spcPct val="100000"/>
              </a:lnSpc>
              <a:buNone/>
            </a:pPr>
            <a:r>
              <a:rPr lang="en-US" sz="4800" b="1" dirty="0">
                <a:solidFill>
                  <a:schemeClr val="bg1"/>
                </a:solidFill>
              </a:rPr>
              <a:t>29.</a:t>
            </a:r>
            <a:r>
              <a:rPr lang="en-US" sz="4800" dirty="0">
                <a:solidFill>
                  <a:schemeClr val="bg1"/>
                </a:solidFill>
              </a:rPr>
              <a:t> Fair dealing for the purpose of </a:t>
            </a:r>
            <a:r>
              <a:rPr lang="en-US" sz="4800" dirty="0">
                <a:solidFill>
                  <a:srgbClr val="FFFF00"/>
                </a:solidFill>
              </a:rPr>
              <a:t>research</a:t>
            </a:r>
            <a:r>
              <a:rPr lang="en-US" sz="4800" dirty="0">
                <a:solidFill>
                  <a:schemeClr val="bg1"/>
                </a:solidFill>
              </a:rPr>
              <a:t>, </a:t>
            </a:r>
            <a:r>
              <a:rPr lang="en-US" sz="4800" dirty="0">
                <a:solidFill>
                  <a:srgbClr val="FFFF00"/>
                </a:solidFill>
              </a:rPr>
              <a:t>private study</a:t>
            </a:r>
            <a:r>
              <a:rPr lang="en-US" sz="4800" dirty="0">
                <a:solidFill>
                  <a:schemeClr val="bg1"/>
                </a:solidFill>
              </a:rPr>
              <a:t>, </a:t>
            </a:r>
            <a:r>
              <a:rPr lang="en-US" sz="4800" dirty="0">
                <a:solidFill>
                  <a:srgbClr val="FFFF00"/>
                </a:solidFill>
              </a:rPr>
              <a:t>education</a:t>
            </a:r>
            <a:r>
              <a:rPr lang="en-US" sz="4800" dirty="0">
                <a:solidFill>
                  <a:schemeClr val="bg1"/>
                </a:solidFill>
              </a:rPr>
              <a:t>, </a:t>
            </a:r>
            <a:r>
              <a:rPr lang="en-US" sz="4800" dirty="0">
                <a:solidFill>
                  <a:srgbClr val="FFFF00"/>
                </a:solidFill>
              </a:rPr>
              <a:t>parody</a:t>
            </a:r>
            <a:r>
              <a:rPr lang="en-US" sz="4800" dirty="0">
                <a:solidFill>
                  <a:schemeClr val="bg1"/>
                </a:solidFill>
              </a:rPr>
              <a:t> </a:t>
            </a:r>
            <a:r>
              <a:rPr lang="en-US" sz="4800" dirty="0">
                <a:solidFill>
                  <a:srgbClr val="FF0000"/>
                </a:solidFill>
              </a:rPr>
              <a:t>or</a:t>
            </a:r>
            <a:r>
              <a:rPr lang="en-US" sz="4800" dirty="0">
                <a:solidFill>
                  <a:schemeClr val="bg1"/>
                </a:solidFill>
              </a:rPr>
              <a:t> </a:t>
            </a:r>
            <a:r>
              <a:rPr lang="en-US" sz="4800" dirty="0">
                <a:solidFill>
                  <a:srgbClr val="FFFF00"/>
                </a:solidFill>
              </a:rPr>
              <a:t>satire</a:t>
            </a:r>
            <a:r>
              <a:rPr lang="en-US" sz="4800" dirty="0">
                <a:solidFill>
                  <a:schemeClr val="bg1"/>
                </a:solidFill>
              </a:rPr>
              <a:t> </a:t>
            </a:r>
            <a:r>
              <a:rPr lang="en-US" sz="4800" dirty="0">
                <a:solidFill>
                  <a:srgbClr val="FF0000"/>
                </a:solidFill>
              </a:rPr>
              <a:t>does not infringe copyright</a:t>
            </a:r>
            <a:r>
              <a:rPr lang="en-US" sz="4800" dirty="0">
                <a:solidFill>
                  <a:schemeClr val="bg1"/>
                </a:solidFill>
              </a:rPr>
              <a:t>.</a:t>
            </a:r>
          </a:p>
          <a:p>
            <a:pPr marL="0" indent="0">
              <a:buNone/>
            </a:pPr>
            <a:endParaRPr lang="en-CA" dirty="0">
              <a:solidFill>
                <a:schemeClr val="bg1"/>
              </a:solidFill>
            </a:endParaRPr>
          </a:p>
          <a:p>
            <a:endParaRPr lang="en-US" dirty="0"/>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55</a:t>
            </a:fld>
            <a:endParaRPr lang="en-US"/>
          </a:p>
        </p:txBody>
      </p:sp>
    </p:spTree>
    <p:extLst>
      <p:ext uri="{BB962C8B-B14F-4D97-AF65-F5344CB8AC3E}">
        <p14:creationId xmlns:p14="http://schemas.microsoft.com/office/powerpoint/2010/main" val="3841234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599" y="274638"/>
            <a:ext cx="8458201" cy="1143000"/>
          </a:xfrm>
        </p:spPr>
        <p:txBody>
          <a:bodyPr/>
          <a:lstStyle/>
          <a:p>
            <a:r>
              <a:rPr lang="en-US" b="1" dirty="0">
                <a:solidFill>
                  <a:srgbClr val="FFFF00"/>
                </a:solidFill>
              </a:rPr>
              <a:t>Fair Dealing</a:t>
            </a:r>
            <a:r>
              <a:rPr lang="en-US" b="1" dirty="0">
                <a:solidFill>
                  <a:srgbClr val="FF0000"/>
                </a:solidFill>
              </a:rPr>
              <a:t>:</a:t>
            </a:r>
            <a:r>
              <a:rPr lang="en-US" b="1" dirty="0">
                <a:solidFill>
                  <a:srgbClr val="FFFF00"/>
                </a:solidFill>
              </a:rPr>
              <a:t> </a:t>
            </a:r>
            <a:r>
              <a:rPr lang="en-US" b="1" dirty="0">
                <a:solidFill>
                  <a:schemeClr val="bg1"/>
                </a:solidFill>
              </a:rPr>
              <a:t>Criticism or Review</a:t>
            </a:r>
            <a:endParaRPr lang="en-US" b="1" dirty="0"/>
          </a:p>
        </p:txBody>
      </p:sp>
      <p:sp>
        <p:nvSpPr>
          <p:cNvPr id="2" name="Content Placeholder 1"/>
          <p:cNvSpPr>
            <a:spLocks noGrp="1"/>
          </p:cNvSpPr>
          <p:nvPr>
            <p:ph idx="1"/>
          </p:nvPr>
        </p:nvSpPr>
        <p:spPr>
          <a:xfrm>
            <a:off x="228599" y="1417638"/>
            <a:ext cx="8686801" cy="4318000"/>
          </a:xfrm>
        </p:spPr>
        <p:txBody>
          <a:bodyPr>
            <a:normAutofit/>
          </a:bodyPr>
          <a:lstStyle/>
          <a:p>
            <a:pPr marL="0" indent="0">
              <a:lnSpc>
                <a:spcPct val="110000"/>
              </a:lnSpc>
              <a:buNone/>
            </a:pPr>
            <a:r>
              <a:rPr lang="en-US" sz="3500" b="1" dirty="0">
                <a:solidFill>
                  <a:schemeClr val="bg1"/>
                </a:solidFill>
              </a:rPr>
              <a:t>29.1</a:t>
            </a:r>
            <a:r>
              <a:rPr lang="en-US" sz="3500" dirty="0">
                <a:solidFill>
                  <a:schemeClr val="bg1"/>
                </a:solidFill>
              </a:rPr>
              <a:t> </a:t>
            </a:r>
            <a:r>
              <a:rPr lang="en-US" sz="3500" dirty="0">
                <a:solidFill>
                  <a:srgbClr val="FFFF00"/>
                </a:solidFill>
              </a:rPr>
              <a:t>Fair dealing </a:t>
            </a:r>
            <a:r>
              <a:rPr lang="en-US" sz="3500" dirty="0">
                <a:solidFill>
                  <a:schemeClr val="bg1"/>
                </a:solidFill>
              </a:rPr>
              <a:t>for the purpose of </a:t>
            </a:r>
            <a:r>
              <a:rPr lang="en-US" sz="3500" dirty="0">
                <a:solidFill>
                  <a:srgbClr val="FFFF00"/>
                </a:solidFill>
              </a:rPr>
              <a:t>criticism or review</a:t>
            </a:r>
            <a:r>
              <a:rPr lang="en-US" sz="3500" dirty="0">
                <a:solidFill>
                  <a:schemeClr val="bg1"/>
                </a:solidFill>
              </a:rPr>
              <a:t> </a:t>
            </a:r>
            <a:r>
              <a:rPr lang="en-US" sz="3500" dirty="0">
                <a:solidFill>
                  <a:srgbClr val="FF0000"/>
                </a:solidFill>
              </a:rPr>
              <a:t>does not infringe </a:t>
            </a:r>
            <a:r>
              <a:rPr lang="en-US" sz="3500" dirty="0">
                <a:solidFill>
                  <a:schemeClr val="bg1"/>
                </a:solidFill>
              </a:rPr>
              <a:t>copyright</a:t>
            </a:r>
            <a:r>
              <a:rPr lang="en-US" sz="3500" dirty="0">
                <a:solidFill>
                  <a:srgbClr val="FF0000"/>
                </a:solidFill>
              </a:rPr>
              <a:t> if </a:t>
            </a:r>
            <a:r>
              <a:rPr lang="en-US" sz="3500" dirty="0">
                <a:solidFill>
                  <a:schemeClr val="bg1"/>
                </a:solidFill>
              </a:rPr>
              <a:t>the following are </a:t>
            </a:r>
            <a:r>
              <a:rPr lang="en-US" sz="3500" dirty="0">
                <a:solidFill>
                  <a:srgbClr val="FFFF00"/>
                </a:solidFill>
              </a:rPr>
              <a:t>mentioned:</a:t>
            </a:r>
            <a:endParaRPr lang="en-CA" sz="3500" dirty="0">
              <a:solidFill>
                <a:srgbClr val="FFFF00"/>
              </a:solidFill>
            </a:endParaRPr>
          </a:p>
          <a:p>
            <a:pPr marL="0" lvl="0" indent="0">
              <a:lnSpc>
                <a:spcPct val="110000"/>
              </a:lnSpc>
              <a:buNone/>
            </a:pPr>
            <a:r>
              <a:rPr lang="en-US" sz="3500" dirty="0">
                <a:solidFill>
                  <a:schemeClr val="bg1"/>
                </a:solidFill>
              </a:rPr>
              <a:t>		(</a:t>
            </a:r>
            <a:r>
              <a:rPr lang="en-US" sz="3500" i="1" dirty="0">
                <a:solidFill>
                  <a:schemeClr val="bg1"/>
                </a:solidFill>
              </a:rPr>
              <a:t>a</a:t>
            </a:r>
            <a:r>
              <a:rPr lang="en-US" sz="3500" dirty="0">
                <a:solidFill>
                  <a:schemeClr val="bg1"/>
                </a:solidFill>
              </a:rPr>
              <a:t>) the </a:t>
            </a:r>
            <a:r>
              <a:rPr lang="en-US" sz="3500" dirty="0">
                <a:solidFill>
                  <a:srgbClr val="FFFF00"/>
                </a:solidFill>
              </a:rPr>
              <a:t>source</a:t>
            </a:r>
            <a:r>
              <a:rPr lang="en-US" sz="3500" dirty="0">
                <a:solidFill>
                  <a:schemeClr val="bg1"/>
                </a:solidFill>
              </a:rPr>
              <a:t>; and</a:t>
            </a:r>
            <a:endParaRPr lang="en-CA" sz="3500" dirty="0">
              <a:solidFill>
                <a:schemeClr val="bg1"/>
              </a:solidFill>
            </a:endParaRPr>
          </a:p>
          <a:p>
            <a:pPr marL="400050" lvl="1" indent="0">
              <a:lnSpc>
                <a:spcPct val="110000"/>
              </a:lnSpc>
              <a:buNone/>
            </a:pPr>
            <a:r>
              <a:rPr lang="en-US" sz="3500" dirty="0">
                <a:solidFill>
                  <a:schemeClr val="bg1"/>
                </a:solidFill>
              </a:rPr>
              <a:t>		(</a:t>
            </a:r>
            <a:r>
              <a:rPr lang="en-US" sz="3500" i="1" dirty="0">
                <a:solidFill>
                  <a:schemeClr val="bg1"/>
                </a:solidFill>
              </a:rPr>
              <a:t>b</a:t>
            </a:r>
            <a:r>
              <a:rPr lang="en-US" sz="3500" dirty="0">
                <a:solidFill>
                  <a:schemeClr val="bg1"/>
                </a:solidFill>
              </a:rPr>
              <a:t>) if given in the source, the name of the            		(</a:t>
            </a:r>
            <a:r>
              <a:rPr lang="en-US" sz="3500" dirty="0" err="1">
                <a:solidFill>
                  <a:schemeClr val="bg1"/>
                </a:solidFill>
              </a:rPr>
              <a:t>i</a:t>
            </a:r>
            <a:r>
              <a:rPr lang="en-US" sz="3500" dirty="0">
                <a:solidFill>
                  <a:schemeClr val="bg1"/>
                </a:solidFill>
              </a:rPr>
              <a:t>) </a:t>
            </a:r>
            <a:r>
              <a:rPr lang="en-US" sz="3500" dirty="0">
                <a:solidFill>
                  <a:srgbClr val="FFFF00"/>
                </a:solidFill>
              </a:rPr>
              <a:t>author</a:t>
            </a:r>
            <a:r>
              <a:rPr lang="en-US" sz="3500" dirty="0">
                <a:solidFill>
                  <a:schemeClr val="bg1"/>
                </a:solidFill>
              </a:rPr>
              <a:t>, in the case of a work </a:t>
            </a:r>
            <a:endParaRPr lang="en-CA" sz="3500" dirty="0">
              <a:solidFill>
                <a:schemeClr val="bg1"/>
              </a:solidFill>
            </a:endParaRPr>
          </a:p>
          <a:p>
            <a:pPr marL="0" indent="0">
              <a:buNone/>
            </a:pPr>
            <a:endParaRPr lang="en-US" dirty="0"/>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56</a:t>
            </a:fld>
            <a:endParaRPr lang="en-US"/>
          </a:p>
        </p:txBody>
      </p:sp>
    </p:spTree>
    <p:extLst>
      <p:ext uri="{BB962C8B-B14F-4D97-AF65-F5344CB8AC3E}">
        <p14:creationId xmlns:p14="http://schemas.microsoft.com/office/powerpoint/2010/main" val="1272010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599" y="274638"/>
            <a:ext cx="8458201" cy="1143000"/>
          </a:xfrm>
        </p:spPr>
        <p:txBody>
          <a:bodyPr/>
          <a:lstStyle/>
          <a:p>
            <a:r>
              <a:rPr lang="en-US" b="1" dirty="0">
                <a:solidFill>
                  <a:srgbClr val="FFFF00"/>
                </a:solidFill>
              </a:rPr>
              <a:t>Fair Dealing</a:t>
            </a:r>
            <a:r>
              <a:rPr lang="en-US" b="1" dirty="0">
                <a:solidFill>
                  <a:srgbClr val="FF0000"/>
                </a:solidFill>
              </a:rPr>
              <a:t>:</a:t>
            </a:r>
            <a:r>
              <a:rPr lang="en-US" b="1" dirty="0">
                <a:solidFill>
                  <a:srgbClr val="FFFF00"/>
                </a:solidFill>
              </a:rPr>
              <a:t> </a:t>
            </a:r>
            <a:r>
              <a:rPr lang="en-US" b="1" dirty="0">
                <a:solidFill>
                  <a:schemeClr val="bg1"/>
                </a:solidFill>
              </a:rPr>
              <a:t>News Reporting</a:t>
            </a:r>
            <a:endParaRPr lang="en-US" b="1" dirty="0"/>
          </a:p>
        </p:txBody>
      </p:sp>
      <p:sp>
        <p:nvSpPr>
          <p:cNvPr id="2" name="Content Placeholder 1"/>
          <p:cNvSpPr>
            <a:spLocks noGrp="1"/>
          </p:cNvSpPr>
          <p:nvPr>
            <p:ph idx="1"/>
          </p:nvPr>
        </p:nvSpPr>
        <p:spPr>
          <a:xfrm>
            <a:off x="228599" y="1417638"/>
            <a:ext cx="8686801" cy="4318000"/>
          </a:xfrm>
        </p:spPr>
        <p:txBody>
          <a:bodyPr>
            <a:normAutofit/>
          </a:bodyPr>
          <a:lstStyle/>
          <a:p>
            <a:pPr marL="0" indent="0">
              <a:lnSpc>
                <a:spcPct val="110000"/>
              </a:lnSpc>
              <a:buNone/>
            </a:pPr>
            <a:r>
              <a:rPr lang="en-US" sz="3500" b="1" dirty="0">
                <a:solidFill>
                  <a:schemeClr val="bg1"/>
                </a:solidFill>
              </a:rPr>
              <a:t>29.2</a:t>
            </a:r>
            <a:r>
              <a:rPr lang="en-US" sz="3500" dirty="0">
                <a:solidFill>
                  <a:schemeClr val="bg1"/>
                </a:solidFill>
              </a:rPr>
              <a:t> </a:t>
            </a:r>
            <a:r>
              <a:rPr lang="en-US" sz="3500" dirty="0">
                <a:solidFill>
                  <a:srgbClr val="FFFF00"/>
                </a:solidFill>
              </a:rPr>
              <a:t>Fair dealing </a:t>
            </a:r>
            <a:r>
              <a:rPr lang="en-US" sz="3500" dirty="0">
                <a:solidFill>
                  <a:schemeClr val="bg1"/>
                </a:solidFill>
              </a:rPr>
              <a:t>for the purpose of </a:t>
            </a:r>
            <a:r>
              <a:rPr lang="en-US" sz="3500" dirty="0">
                <a:solidFill>
                  <a:srgbClr val="FFFF00"/>
                </a:solidFill>
              </a:rPr>
              <a:t>news reporting</a:t>
            </a:r>
            <a:r>
              <a:rPr lang="en-US" sz="3500" dirty="0">
                <a:solidFill>
                  <a:schemeClr val="bg1"/>
                </a:solidFill>
              </a:rPr>
              <a:t> </a:t>
            </a:r>
            <a:r>
              <a:rPr lang="en-US" sz="3500" dirty="0">
                <a:solidFill>
                  <a:srgbClr val="FF0000"/>
                </a:solidFill>
              </a:rPr>
              <a:t>does not infringe </a:t>
            </a:r>
            <a:r>
              <a:rPr lang="en-US" sz="3500" dirty="0">
                <a:solidFill>
                  <a:schemeClr val="bg1"/>
                </a:solidFill>
              </a:rPr>
              <a:t>copyright</a:t>
            </a:r>
            <a:r>
              <a:rPr lang="en-US" sz="3500" dirty="0">
                <a:solidFill>
                  <a:srgbClr val="FF0000"/>
                </a:solidFill>
              </a:rPr>
              <a:t> if </a:t>
            </a:r>
            <a:r>
              <a:rPr lang="en-US" sz="3500" dirty="0">
                <a:solidFill>
                  <a:schemeClr val="bg1"/>
                </a:solidFill>
              </a:rPr>
              <a:t>the following are </a:t>
            </a:r>
            <a:r>
              <a:rPr lang="en-US" sz="3500" dirty="0">
                <a:solidFill>
                  <a:srgbClr val="FFFF00"/>
                </a:solidFill>
              </a:rPr>
              <a:t>mentioned:</a:t>
            </a:r>
            <a:endParaRPr lang="en-CA" sz="3500" dirty="0">
              <a:solidFill>
                <a:srgbClr val="FFFF00"/>
              </a:solidFill>
            </a:endParaRPr>
          </a:p>
          <a:p>
            <a:pPr marL="0" lvl="0" indent="0">
              <a:lnSpc>
                <a:spcPct val="110000"/>
              </a:lnSpc>
              <a:buNone/>
            </a:pPr>
            <a:r>
              <a:rPr lang="en-US" sz="3500" dirty="0">
                <a:solidFill>
                  <a:schemeClr val="bg1"/>
                </a:solidFill>
              </a:rPr>
              <a:t>		(</a:t>
            </a:r>
            <a:r>
              <a:rPr lang="en-US" sz="3500" i="1" dirty="0">
                <a:solidFill>
                  <a:schemeClr val="bg1"/>
                </a:solidFill>
              </a:rPr>
              <a:t>a</a:t>
            </a:r>
            <a:r>
              <a:rPr lang="en-US" sz="3500" dirty="0">
                <a:solidFill>
                  <a:schemeClr val="bg1"/>
                </a:solidFill>
              </a:rPr>
              <a:t>) the </a:t>
            </a:r>
            <a:r>
              <a:rPr lang="en-US" sz="3500" dirty="0">
                <a:solidFill>
                  <a:srgbClr val="FFFF00"/>
                </a:solidFill>
              </a:rPr>
              <a:t>source</a:t>
            </a:r>
            <a:r>
              <a:rPr lang="en-US" sz="3500" dirty="0">
                <a:solidFill>
                  <a:schemeClr val="bg1"/>
                </a:solidFill>
              </a:rPr>
              <a:t>; and</a:t>
            </a:r>
            <a:endParaRPr lang="en-CA" sz="3500" dirty="0">
              <a:solidFill>
                <a:schemeClr val="bg1"/>
              </a:solidFill>
            </a:endParaRPr>
          </a:p>
          <a:p>
            <a:pPr marL="400050" lvl="1" indent="0">
              <a:lnSpc>
                <a:spcPct val="110000"/>
              </a:lnSpc>
              <a:buNone/>
            </a:pPr>
            <a:r>
              <a:rPr lang="en-US" sz="3500" dirty="0">
                <a:solidFill>
                  <a:schemeClr val="bg1"/>
                </a:solidFill>
              </a:rPr>
              <a:t>		(</a:t>
            </a:r>
            <a:r>
              <a:rPr lang="en-US" sz="3500" i="1" dirty="0">
                <a:solidFill>
                  <a:schemeClr val="bg1"/>
                </a:solidFill>
              </a:rPr>
              <a:t>b</a:t>
            </a:r>
            <a:r>
              <a:rPr lang="en-US" sz="3500" dirty="0">
                <a:solidFill>
                  <a:schemeClr val="bg1"/>
                </a:solidFill>
              </a:rPr>
              <a:t>) if given in the source, the name of the            		(</a:t>
            </a:r>
            <a:r>
              <a:rPr lang="en-US" sz="3500" dirty="0" err="1">
                <a:solidFill>
                  <a:schemeClr val="bg1"/>
                </a:solidFill>
              </a:rPr>
              <a:t>i</a:t>
            </a:r>
            <a:r>
              <a:rPr lang="en-US" sz="3500" dirty="0">
                <a:solidFill>
                  <a:schemeClr val="bg1"/>
                </a:solidFill>
              </a:rPr>
              <a:t>) </a:t>
            </a:r>
            <a:r>
              <a:rPr lang="en-US" sz="3500" dirty="0">
                <a:solidFill>
                  <a:srgbClr val="FFFF00"/>
                </a:solidFill>
              </a:rPr>
              <a:t>author</a:t>
            </a:r>
            <a:r>
              <a:rPr lang="en-US" sz="3500" dirty="0">
                <a:solidFill>
                  <a:schemeClr val="bg1"/>
                </a:solidFill>
              </a:rPr>
              <a:t>, in the case of a work </a:t>
            </a:r>
            <a:endParaRPr lang="en-CA" sz="3500" dirty="0">
              <a:solidFill>
                <a:schemeClr val="bg1"/>
              </a:solidFill>
            </a:endParaRPr>
          </a:p>
          <a:p>
            <a:pPr marL="0" indent="0">
              <a:buNone/>
            </a:pPr>
            <a:endParaRPr lang="en-US" dirty="0"/>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57</a:t>
            </a:fld>
            <a:endParaRPr lang="en-US"/>
          </a:p>
        </p:txBody>
      </p:sp>
    </p:spTree>
    <p:extLst>
      <p:ext uri="{BB962C8B-B14F-4D97-AF65-F5344CB8AC3E}">
        <p14:creationId xmlns:p14="http://schemas.microsoft.com/office/powerpoint/2010/main" val="3081060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4"/>
            <a:ext cx="8229600" cy="976323"/>
          </a:xfrm>
        </p:spPr>
        <p:txBody>
          <a:bodyPr>
            <a:normAutofit/>
          </a:bodyPr>
          <a:lstStyle/>
          <a:p>
            <a:r>
              <a:rPr lang="en-US" b="1" dirty="0">
                <a:solidFill>
                  <a:srgbClr val="FFFF00"/>
                </a:solidFill>
              </a:rPr>
              <a:t>Users</a:t>
            </a:r>
            <a:r>
              <a:rPr lang="en-US" b="1" dirty="0">
                <a:solidFill>
                  <a:srgbClr val="FF0000"/>
                </a:solidFill>
              </a:rPr>
              <a:t>’ </a:t>
            </a:r>
            <a:r>
              <a:rPr lang="en-US" b="1" dirty="0">
                <a:solidFill>
                  <a:srgbClr val="FFFF00"/>
                </a:solidFill>
              </a:rPr>
              <a:t>rights</a:t>
            </a:r>
            <a:r>
              <a:rPr lang="en-US" b="1" dirty="0">
                <a:solidFill>
                  <a:srgbClr val="FF0000"/>
                </a:solidFill>
              </a:rPr>
              <a:t>:</a:t>
            </a:r>
            <a:r>
              <a:rPr lang="en-US" b="1" dirty="0">
                <a:solidFill>
                  <a:schemeClr val="bg1"/>
                </a:solidFill>
              </a:rPr>
              <a:t> Fair Dealing</a:t>
            </a:r>
            <a:endParaRPr lang="en-US" dirty="0"/>
          </a:p>
        </p:txBody>
      </p:sp>
      <p:sp>
        <p:nvSpPr>
          <p:cNvPr id="2" name="Content Placeholder 1"/>
          <p:cNvSpPr>
            <a:spLocks noGrp="1"/>
          </p:cNvSpPr>
          <p:nvPr>
            <p:ph idx="1"/>
          </p:nvPr>
        </p:nvSpPr>
        <p:spPr>
          <a:xfrm>
            <a:off x="457200" y="1108457"/>
            <a:ext cx="8229600" cy="4641086"/>
          </a:xfrm>
        </p:spPr>
        <p:txBody>
          <a:bodyPr>
            <a:normAutofit fontScale="77500" lnSpcReduction="20000"/>
          </a:bodyPr>
          <a:lstStyle/>
          <a:p>
            <a:pPr>
              <a:lnSpc>
                <a:spcPct val="120000"/>
              </a:lnSpc>
            </a:pPr>
            <a:r>
              <a:rPr lang="en-US" sz="4300" dirty="0">
                <a:solidFill>
                  <a:schemeClr val="bg1"/>
                </a:solidFill>
              </a:rPr>
              <a:t>Eight fair dealing categories (</a:t>
            </a:r>
            <a:r>
              <a:rPr lang="en-US" sz="4300" dirty="0">
                <a:solidFill>
                  <a:srgbClr val="FF0000"/>
                </a:solidFill>
              </a:rPr>
              <a:t>exhaustive list</a:t>
            </a:r>
            <a:r>
              <a:rPr lang="en-US" sz="4300" dirty="0">
                <a:solidFill>
                  <a:schemeClr val="bg1"/>
                </a:solidFill>
              </a:rPr>
              <a:t>)</a:t>
            </a:r>
          </a:p>
          <a:p>
            <a:pPr>
              <a:lnSpc>
                <a:spcPct val="120000"/>
              </a:lnSpc>
            </a:pPr>
            <a:r>
              <a:rPr lang="en-US" sz="4300" dirty="0">
                <a:solidFill>
                  <a:srgbClr val="FFFF00"/>
                </a:solidFill>
              </a:rPr>
              <a:t>No definition of “</a:t>
            </a:r>
            <a:r>
              <a:rPr lang="en-US" sz="4300" dirty="0">
                <a:solidFill>
                  <a:srgbClr val="FF0000"/>
                </a:solidFill>
              </a:rPr>
              <a:t>fair</a:t>
            </a:r>
            <a:r>
              <a:rPr lang="en-US" sz="4300" dirty="0">
                <a:solidFill>
                  <a:srgbClr val="FFFF00"/>
                </a:solidFill>
              </a:rPr>
              <a:t>” </a:t>
            </a:r>
            <a:r>
              <a:rPr lang="en-US" sz="4300" dirty="0">
                <a:solidFill>
                  <a:schemeClr val="bg1"/>
                </a:solidFill>
              </a:rPr>
              <a:t>in the Copyright Act, </a:t>
            </a:r>
            <a:r>
              <a:rPr lang="en-US" sz="4300" dirty="0">
                <a:solidFill>
                  <a:srgbClr val="FF0000"/>
                </a:solidFill>
              </a:rPr>
              <a:t>or</a:t>
            </a:r>
            <a:r>
              <a:rPr lang="en-US" sz="4300" dirty="0">
                <a:solidFill>
                  <a:schemeClr val="bg1"/>
                </a:solidFill>
              </a:rPr>
              <a:t> </a:t>
            </a:r>
            <a:r>
              <a:rPr lang="en-US" sz="4300" dirty="0">
                <a:solidFill>
                  <a:srgbClr val="FF0000"/>
                </a:solidFill>
              </a:rPr>
              <a:t>of</a:t>
            </a:r>
            <a:r>
              <a:rPr lang="en-US" sz="4300" dirty="0">
                <a:solidFill>
                  <a:schemeClr val="bg1"/>
                </a:solidFill>
              </a:rPr>
              <a:t> the fair dealing </a:t>
            </a:r>
            <a:r>
              <a:rPr lang="en-US" sz="4300" dirty="0">
                <a:solidFill>
                  <a:srgbClr val="FFFF00"/>
                </a:solidFill>
              </a:rPr>
              <a:t>categories</a:t>
            </a:r>
          </a:p>
          <a:p>
            <a:pPr>
              <a:lnSpc>
                <a:spcPct val="120000"/>
              </a:lnSpc>
            </a:pPr>
            <a:r>
              <a:rPr lang="en-US" sz="4300" dirty="0">
                <a:solidFill>
                  <a:srgbClr val="FFFF00"/>
                </a:solidFill>
              </a:rPr>
              <a:t>For many years</a:t>
            </a:r>
            <a:r>
              <a:rPr lang="en-US" sz="4300" dirty="0">
                <a:solidFill>
                  <a:schemeClr val="bg1"/>
                </a:solidFill>
              </a:rPr>
              <a:t>, </a:t>
            </a:r>
            <a:r>
              <a:rPr lang="en-US" sz="4300" dirty="0">
                <a:solidFill>
                  <a:srgbClr val="FFFF00"/>
                </a:solidFill>
              </a:rPr>
              <a:t>fair dealing </a:t>
            </a:r>
            <a:r>
              <a:rPr lang="en-US" sz="4300" dirty="0">
                <a:solidFill>
                  <a:schemeClr val="bg1"/>
                </a:solidFill>
              </a:rPr>
              <a:t>did </a:t>
            </a:r>
            <a:r>
              <a:rPr lang="en-US" sz="4300" dirty="0">
                <a:solidFill>
                  <a:srgbClr val="FF0000"/>
                </a:solidFill>
              </a:rPr>
              <a:t>not </a:t>
            </a:r>
            <a:r>
              <a:rPr lang="en-US" sz="4300" dirty="0">
                <a:solidFill>
                  <a:schemeClr val="bg1"/>
                </a:solidFill>
              </a:rPr>
              <a:t>play a </a:t>
            </a:r>
            <a:r>
              <a:rPr lang="en-US" sz="4300" dirty="0">
                <a:solidFill>
                  <a:srgbClr val="FFFF00"/>
                </a:solidFill>
              </a:rPr>
              <a:t>prominent</a:t>
            </a:r>
            <a:r>
              <a:rPr lang="en-US" sz="4300" dirty="0">
                <a:solidFill>
                  <a:schemeClr val="bg1"/>
                </a:solidFill>
              </a:rPr>
              <a:t> role in copyright</a:t>
            </a:r>
          </a:p>
          <a:p>
            <a:pPr>
              <a:lnSpc>
                <a:spcPct val="120000"/>
              </a:lnSpc>
            </a:pPr>
            <a:r>
              <a:rPr lang="en-US" sz="4300" dirty="0">
                <a:solidFill>
                  <a:schemeClr val="bg1"/>
                </a:solidFill>
              </a:rPr>
              <a:t>During this time, fair dealing was </a:t>
            </a:r>
            <a:r>
              <a:rPr lang="en-US" sz="4300" dirty="0">
                <a:solidFill>
                  <a:srgbClr val="FFFF00"/>
                </a:solidFill>
              </a:rPr>
              <a:t>interpreted restrictively</a:t>
            </a:r>
          </a:p>
          <a:p>
            <a:pPr>
              <a:lnSpc>
                <a:spcPct val="120000"/>
              </a:lnSpc>
            </a:pPr>
            <a:r>
              <a:rPr lang="en-US" sz="4300" dirty="0">
                <a:solidFill>
                  <a:srgbClr val="FF0000"/>
                </a:solidFill>
              </a:rPr>
              <a:t>Why </a:t>
            </a:r>
            <a:r>
              <a:rPr lang="en-US" sz="4300" dirty="0">
                <a:solidFill>
                  <a:schemeClr val="bg1"/>
                </a:solidFill>
              </a:rPr>
              <a:t>might this have been the case?</a:t>
            </a: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58</a:t>
            </a:fld>
            <a:endParaRPr lang="en-US"/>
          </a:p>
        </p:txBody>
      </p:sp>
    </p:spTree>
    <p:extLst>
      <p:ext uri="{BB962C8B-B14F-4D97-AF65-F5344CB8AC3E}">
        <p14:creationId xmlns:p14="http://schemas.microsoft.com/office/powerpoint/2010/main" val="1243863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567B-5736-264A-AFC3-30D141A8617A}"/>
              </a:ext>
            </a:extLst>
          </p:cNvPr>
          <p:cNvSpPr>
            <a:spLocks noGrp="1"/>
          </p:cNvSpPr>
          <p:nvPr>
            <p:ph type="title"/>
          </p:nvPr>
        </p:nvSpPr>
        <p:spPr>
          <a:xfrm>
            <a:off x="457200" y="112838"/>
            <a:ext cx="8229600" cy="866876"/>
          </a:xfrm>
        </p:spPr>
        <p:txBody>
          <a:bodyPr/>
          <a:lstStyle/>
          <a:p>
            <a:pPr algn="ctr"/>
            <a:r>
              <a:rPr lang="en-US" b="1" dirty="0">
                <a:solidFill>
                  <a:srgbClr val="FFFF00"/>
                </a:solidFill>
              </a:rPr>
              <a:t>What changed</a:t>
            </a:r>
            <a:r>
              <a:rPr lang="en-US" b="1" dirty="0">
                <a:solidFill>
                  <a:srgbClr val="FF0000"/>
                </a:solidFill>
              </a:rPr>
              <a:t>?</a:t>
            </a:r>
          </a:p>
        </p:txBody>
      </p:sp>
      <p:sp>
        <p:nvSpPr>
          <p:cNvPr id="3" name="Content Placeholder 2">
            <a:extLst>
              <a:ext uri="{FF2B5EF4-FFF2-40B4-BE49-F238E27FC236}">
                <a16:creationId xmlns:a16="http://schemas.microsoft.com/office/drawing/2014/main" id="{64A4D3BA-C536-9E4C-B2A1-F9AFB9E4F048}"/>
              </a:ext>
            </a:extLst>
          </p:cNvPr>
          <p:cNvSpPr>
            <a:spLocks noGrp="1"/>
          </p:cNvSpPr>
          <p:nvPr>
            <p:ph sz="quarter" idx="10"/>
          </p:nvPr>
        </p:nvSpPr>
        <p:spPr>
          <a:xfrm>
            <a:off x="457199" y="1080655"/>
            <a:ext cx="8484919" cy="4797631"/>
          </a:xfrm>
        </p:spPr>
        <p:txBody>
          <a:bodyPr>
            <a:normAutofit lnSpcReduction="10000"/>
          </a:bodyPr>
          <a:lstStyle/>
          <a:p>
            <a:pPr>
              <a:lnSpc>
                <a:spcPct val="100000"/>
              </a:lnSpc>
            </a:pPr>
            <a:r>
              <a:rPr lang="en-US" sz="2800" i="1" dirty="0">
                <a:solidFill>
                  <a:srgbClr val="00B0F0"/>
                </a:solidFill>
              </a:rPr>
              <a:t>CCH v. LSUC </a:t>
            </a:r>
            <a:r>
              <a:rPr lang="en-US" sz="2800" dirty="0">
                <a:solidFill>
                  <a:schemeClr val="bg1"/>
                </a:solidFill>
              </a:rPr>
              <a:t>(SCC) endorsed </a:t>
            </a:r>
            <a:r>
              <a:rPr lang="en-US" sz="2800" dirty="0">
                <a:solidFill>
                  <a:srgbClr val="FF0000"/>
                </a:solidFill>
              </a:rPr>
              <a:t>“</a:t>
            </a:r>
            <a:r>
              <a:rPr lang="en-US" sz="2800" dirty="0">
                <a:solidFill>
                  <a:srgbClr val="FFFF00"/>
                </a:solidFill>
              </a:rPr>
              <a:t>users</a:t>
            </a:r>
            <a:r>
              <a:rPr lang="en-US" sz="2800" dirty="0">
                <a:solidFill>
                  <a:srgbClr val="FF0000"/>
                </a:solidFill>
              </a:rPr>
              <a:t>’</a:t>
            </a:r>
            <a:r>
              <a:rPr lang="en-US" sz="2800" dirty="0">
                <a:solidFill>
                  <a:srgbClr val="FFFF00"/>
                </a:solidFill>
              </a:rPr>
              <a:t> rights</a:t>
            </a:r>
            <a:r>
              <a:rPr lang="en-US" sz="2800" dirty="0">
                <a:solidFill>
                  <a:srgbClr val="FF0000"/>
                </a:solidFill>
              </a:rPr>
              <a:t>”</a:t>
            </a:r>
          </a:p>
          <a:p>
            <a:pPr>
              <a:lnSpc>
                <a:spcPct val="100000"/>
              </a:lnSpc>
            </a:pPr>
            <a:r>
              <a:rPr lang="en-US" sz="2800" dirty="0">
                <a:solidFill>
                  <a:srgbClr val="FFFF00"/>
                </a:solidFill>
              </a:rPr>
              <a:t>Flows from </a:t>
            </a:r>
            <a:r>
              <a:rPr lang="en-US" sz="2800" i="1" dirty="0">
                <a:solidFill>
                  <a:srgbClr val="00B0F0"/>
                </a:solidFill>
              </a:rPr>
              <a:t>Théberge</a:t>
            </a:r>
            <a:r>
              <a:rPr lang="en-US" sz="2800" i="1" dirty="0">
                <a:solidFill>
                  <a:srgbClr val="FFFF00"/>
                </a:solidFill>
              </a:rPr>
              <a:t> </a:t>
            </a:r>
            <a:r>
              <a:rPr lang="en-CA" sz="2800" dirty="0">
                <a:solidFill>
                  <a:schemeClr val="bg1"/>
                </a:solidFill>
              </a:rPr>
              <a:t>, where copyright was found not to be only about about rewarding and protecting authors; but </a:t>
            </a:r>
            <a:r>
              <a:rPr lang="en-CA" sz="2800" dirty="0">
                <a:solidFill>
                  <a:srgbClr val="FFFF00"/>
                </a:solidFill>
              </a:rPr>
              <a:t>focussed on the balancing between the public interest</a:t>
            </a:r>
            <a:r>
              <a:rPr lang="en-CA" sz="2800" dirty="0">
                <a:solidFill>
                  <a:schemeClr val="bg1"/>
                </a:solidFill>
              </a:rPr>
              <a:t> </a:t>
            </a:r>
            <a:r>
              <a:rPr lang="en-CA" sz="2800" dirty="0">
                <a:solidFill>
                  <a:srgbClr val="FF0000"/>
                </a:solidFill>
              </a:rPr>
              <a:t>in encouraging and disseminating creative and intellectual works  </a:t>
            </a:r>
            <a:r>
              <a:rPr lang="en-CA" sz="2800" dirty="0">
                <a:solidFill>
                  <a:srgbClr val="FFFF00"/>
                </a:solidFill>
              </a:rPr>
              <a:t>and securing a just reward for the author</a:t>
            </a:r>
            <a:r>
              <a:rPr lang="en-CA" sz="2800" dirty="0">
                <a:solidFill>
                  <a:schemeClr val="bg1"/>
                </a:solidFill>
              </a:rPr>
              <a:t>. </a:t>
            </a:r>
          </a:p>
          <a:p>
            <a:pPr>
              <a:lnSpc>
                <a:spcPct val="100000"/>
              </a:lnSpc>
            </a:pPr>
            <a:r>
              <a:rPr lang="en-CA" sz="2800" dirty="0">
                <a:solidFill>
                  <a:srgbClr val="FFFF00"/>
                </a:solidFill>
              </a:rPr>
              <a:t>Move from defence </a:t>
            </a:r>
            <a:r>
              <a:rPr lang="en-CA" sz="2800" dirty="0">
                <a:solidFill>
                  <a:schemeClr val="bg1"/>
                </a:solidFill>
              </a:rPr>
              <a:t>to copyright action </a:t>
            </a:r>
            <a:r>
              <a:rPr lang="en-CA" sz="2800" dirty="0">
                <a:solidFill>
                  <a:srgbClr val="FF0000"/>
                </a:solidFill>
              </a:rPr>
              <a:t>to a </a:t>
            </a:r>
            <a:r>
              <a:rPr lang="en-CA" sz="2800" dirty="0">
                <a:solidFill>
                  <a:schemeClr val="bg1"/>
                </a:solidFill>
              </a:rPr>
              <a:t>more positive articulated </a:t>
            </a:r>
            <a:r>
              <a:rPr lang="en-CA" sz="2800" dirty="0">
                <a:solidFill>
                  <a:srgbClr val="FF0000"/>
                </a:solidFill>
              </a:rPr>
              <a:t>User Right</a:t>
            </a:r>
            <a:r>
              <a:rPr lang="en-CA" sz="2800" dirty="0">
                <a:solidFill>
                  <a:schemeClr val="bg1"/>
                </a:solidFill>
              </a:rPr>
              <a:t>.</a:t>
            </a:r>
          </a:p>
          <a:p>
            <a:pPr>
              <a:lnSpc>
                <a:spcPct val="100000"/>
              </a:lnSpc>
            </a:pPr>
            <a:r>
              <a:rPr lang="en-CA" sz="2800" dirty="0">
                <a:solidFill>
                  <a:schemeClr val="bg1"/>
                </a:solidFill>
              </a:rPr>
              <a:t>Means </a:t>
            </a:r>
            <a:r>
              <a:rPr lang="en-CA" sz="2800" dirty="0">
                <a:solidFill>
                  <a:srgbClr val="FFFF00"/>
                </a:solidFill>
              </a:rPr>
              <a:t>User Right’s can be a sword</a:t>
            </a:r>
            <a:r>
              <a:rPr lang="en-CA" sz="2800" dirty="0">
                <a:solidFill>
                  <a:srgbClr val="FF0000"/>
                </a:solidFill>
              </a:rPr>
              <a:t>?</a:t>
            </a:r>
            <a:r>
              <a:rPr lang="en-CA" sz="2800" dirty="0">
                <a:solidFill>
                  <a:schemeClr val="bg1"/>
                </a:solidFill>
              </a:rPr>
              <a:t> How would that work/what would that look like?</a:t>
            </a:r>
          </a:p>
          <a:p>
            <a:endParaRPr lang="en-CA" dirty="0"/>
          </a:p>
          <a:p>
            <a:pPr marL="0" indent="0">
              <a:buNone/>
            </a:pPr>
            <a:endParaRPr lang="en-US" dirty="0"/>
          </a:p>
        </p:txBody>
      </p:sp>
    </p:spTree>
    <p:extLst>
      <p:ext uri="{BB962C8B-B14F-4D97-AF65-F5344CB8AC3E}">
        <p14:creationId xmlns:p14="http://schemas.microsoft.com/office/powerpoint/2010/main" val="413267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3900-1641-EB4C-9530-FFA23228B479}"/>
              </a:ext>
            </a:extLst>
          </p:cNvPr>
          <p:cNvSpPr>
            <a:spLocks noGrp="1"/>
          </p:cNvSpPr>
          <p:nvPr>
            <p:ph type="title"/>
          </p:nvPr>
        </p:nvSpPr>
        <p:spPr>
          <a:xfrm>
            <a:off x="457200" y="115866"/>
            <a:ext cx="8229600" cy="921082"/>
          </a:xfrm>
        </p:spPr>
        <p:txBody>
          <a:bodyPr/>
          <a:lstStyle/>
          <a:p>
            <a:pPr algn="ctr"/>
            <a:r>
              <a:rPr lang="en-US" dirty="0">
                <a:solidFill>
                  <a:srgbClr val="FFFF00"/>
                </a:solidFill>
              </a:rPr>
              <a:t>Methodology</a:t>
            </a:r>
          </a:p>
        </p:txBody>
      </p:sp>
      <p:sp>
        <p:nvSpPr>
          <p:cNvPr id="3" name="Content Placeholder 2">
            <a:extLst>
              <a:ext uri="{FF2B5EF4-FFF2-40B4-BE49-F238E27FC236}">
                <a16:creationId xmlns:a16="http://schemas.microsoft.com/office/drawing/2014/main" id="{A5D76352-3757-724C-8FE5-4147F2B717B8}"/>
              </a:ext>
            </a:extLst>
          </p:cNvPr>
          <p:cNvSpPr>
            <a:spLocks noGrp="1"/>
          </p:cNvSpPr>
          <p:nvPr>
            <p:ph sz="quarter" idx="10"/>
          </p:nvPr>
        </p:nvSpPr>
        <p:spPr>
          <a:xfrm>
            <a:off x="457199" y="1234911"/>
            <a:ext cx="8535971" cy="4656841"/>
          </a:xfrm>
        </p:spPr>
        <p:txBody>
          <a:bodyPr/>
          <a:lstStyle/>
          <a:p>
            <a:pPr>
              <a:lnSpc>
                <a:spcPct val="100000"/>
              </a:lnSpc>
            </a:pPr>
            <a:r>
              <a:rPr lang="en-US" sz="3200" dirty="0">
                <a:solidFill>
                  <a:schemeClr val="bg1"/>
                </a:solidFill>
              </a:rPr>
              <a:t>Slides relate directly to textbook </a:t>
            </a:r>
            <a:r>
              <a:rPr lang="en-US" sz="3200" dirty="0">
                <a:solidFill>
                  <a:srgbClr val="FF0000"/>
                </a:solidFill>
              </a:rPr>
              <a:t>&amp;</a:t>
            </a:r>
            <a:r>
              <a:rPr lang="en-US" sz="3200" dirty="0">
                <a:solidFill>
                  <a:schemeClr val="bg1"/>
                </a:solidFill>
              </a:rPr>
              <a:t> Syllabus</a:t>
            </a:r>
          </a:p>
          <a:p>
            <a:pPr>
              <a:lnSpc>
                <a:spcPct val="100000"/>
              </a:lnSpc>
            </a:pPr>
            <a:r>
              <a:rPr lang="en-US" sz="3200" dirty="0">
                <a:solidFill>
                  <a:schemeClr val="bg1"/>
                </a:solidFill>
              </a:rPr>
              <a:t>Added material or </a:t>
            </a:r>
            <a:r>
              <a:rPr lang="en-US" sz="3200" dirty="0">
                <a:solidFill>
                  <a:srgbClr val="FF0000"/>
                </a:solidFill>
              </a:rPr>
              <a:t>“</a:t>
            </a:r>
            <a:r>
              <a:rPr lang="en-US" sz="3200" dirty="0">
                <a:solidFill>
                  <a:schemeClr val="bg1"/>
                </a:solidFill>
              </a:rPr>
              <a:t>context</a:t>
            </a:r>
            <a:r>
              <a:rPr lang="en-US" sz="3200" dirty="0">
                <a:solidFill>
                  <a:srgbClr val="FF0000"/>
                </a:solidFill>
              </a:rPr>
              <a:t>”</a:t>
            </a:r>
            <a:r>
              <a:rPr lang="en-US" sz="3200" dirty="0">
                <a:solidFill>
                  <a:schemeClr val="bg1"/>
                </a:solidFill>
              </a:rPr>
              <a:t> in Slides not in textbook </a:t>
            </a:r>
            <a:r>
              <a:rPr lang="en-US" sz="3200" dirty="0">
                <a:solidFill>
                  <a:srgbClr val="FF0000"/>
                </a:solidFill>
              </a:rPr>
              <a:t>(</a:t>
            </a:r>
            <a:r>
              <a:rPr lang="en-US" sz="3200" dirty="0">
                <a:solidFill>
                  <a:srgbClr val="FFFF00"/>
                </a:solidFill>
              </a:rPr>
              <a:t>not optional</a:t>
            </a:r>
            <a:r>
              <a:rPr lang="en-US" sz="3200" dirty="0">
                <a:solidFill>
                  <a:srgbClr val="FF0000"/>
                </a:solidFill>
              </a:rPr>
              <a:t>)</a:t>
            </a:r>
          </a:p>
          <a:p>
            <a:pPr>
              <a:lnSpc>
                <a:spcPct val="100000"/>
              </a:lnSpc>
            </a:pPr>
            <a:r>
              <a:rPr lang="en-US" sz="3200" dirty="0">
                <a:solidFill>
                  <a:schemeClr val="bg1"/>
                </a:solidFill>
              </a:rPr>
              <a:t>Added </a:t>
            </a:r>
            <a:r>
              <a:rPr lang="en-US" sz="3200" dirty="0">
                <a:solidFill>
                  <a:srgbClr val="FF0000"/>
                </a:solidFill>
              </a:rPr>
              <a:t>“</a:t>
            </a:r>
            <a:r>
              <a:rPr lang="en-US" sz="3200" dirty="0">
                <a:solidFill>
                  <a:schemeClr val="bg1"/>
                </a:solidFill>
              </a:rPr>
              <a:t>context</a:t>
            </a:r>
            <a:r>
              <a:rPr lang="en-US" sz="3200" dirty="0">
                <a:solidFill>
                  <a:srgbClr val="FF0000"/>
                </a:solidFill>
              </a:rPr>
              <a:t>”</a:t>
            </a:r>
            <a:r>
              <a:rPr lang="en-US" sz="3200" dirty="0">
                <a:solidFill>
                  <a:schemeClr val="bg1"/>
                </a:solidFill>
              </a:rPr>
              <a:t> from News of the Week </a:t>
            </a:r>
            <a:r>
              <a:rPr lang="en-US" sz="3200" dirty="0">
                <a:solidFill>
                  <a:srgbClr val="FF0000"/>
                </a:solidFill>
              </a:rPr>
              <a:t>(</a:t>
            </a:r>
            <a:r>
              <a:rPr lang="en-US" sz="3200" dirty="0">
                <a:solidFill>
                  <a:srgbClr val="FFFF00"/>
                </a:solidFill>
              </a:rPr>
              <a:t>optional</a:t>
            </a:r>
            <a:r>
              <a:rPr lang="en-US" sz="3200" dirty="0">
                <a:solidFill>
                  <a:schemeClr val="bg1"/>
                </a:solidFill>
              </a:rPr>
              <a:t> </a:t>
            </a:r>
            <a:r>
              <a:rPr lang="en-US" sz="3200" dirty="0">
                <a:solidFill>
                  <a:srgbClr val="FF0000"/>
                </a:solidFill>
              </a:rPr>
              <a:t>–</a:t>
            </a:r>
            <a:r>
              <a:rPr lang="en-US" sz="3200" dirty="0">
                <a:solidFill>
                  <a:schemeClr val="bg1"/>
                </a:solidFill>
              </a:rPr>
              <a:t> but does often supply fact situations useful in exploring consequences in Canadian law or that could serve as the basis of an exam question</a:t>
            </a:r>
            <a:r>
              <a:rPr lang="en-US" sz="3200" dirty="0">
                <a:solidFill>
                  <a:srgbClr val="FF0000"/>
                </a:solidFill>
              </a:rPr>
              <a:t>)</a:t>
            </a:r>
          </a:p>
          <a:p>
            <a:endParaRPr lang="en-US" dirty="0"/>
          </a:p>
        </p:txBody>
      </p:sp>
    </p:spTree>
    <p:extLst>
      <p:ext uri="{BB962C8B-B14F-4D97-AF65-F5344CB8AC3E}">
        <p14:creationId xmlns:p14="http://schemas.microsoft.com/office/powerpoint/2010/main" val="2049499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381FA5-425E-834C-8294-98D0429CB99E}"/>
              </a:ext>
            </a:extLst>
          </p:cNvPr>
          <p:cNvPicPr>
            <a:picLocks noChangeAspect="1"/>
          </p:cNvPicPr>
          <p:nvPr/>
        </p:nvPicPr>
        <p:blipFill>
          <a:blip r:embed="rId2"/>
          <a:stretch>
            <a:fillRect/>
          </a:stretch>
        </p:blipFill>
        <p:spPr>
          <a:xfrm>
            <a:off x="2623765" y="1609432"/>
            <a:ext cx="4157046" cy="4100885"/>
          </a:xfrm>
          <a:prstGeom prst="rect">
            <a:avLst/>
          </a:prstGeom>
        </p:spPr>
      </p:pic>
      <p:sp>
        <p:nvSpPr>
          <p:cNvPr id="3" name="TextBox 2">
            <a:extLst>
              <a:ext uri="{FF2B5EF4-FFF2-40B4-BE49-F238E27FC236}">
                <a16:creationId xmlns:a16="http://schemas.microsoft.com/office/drawing/2014/main" id="{9AE3497F-4403-4C4E-BEAE-1AB56B8D0BED}"/>
              </a:ext>
            </a:extLst>
          </p:cNvPr>
          <p:cNvSpPr txBox="1"/>
          <p:nvPr/>
        </p:nvSpPr>
        <p:spPr>
          <a:xfrm>
            <a:off x="4702288" y="5792490"/>
            <a:ext cx="2031325" cy="369332"/>
          </a:xfrm>
          <a:prstGeom prst="rect">
            <a:avLst/>
          </a:prstGeom>
          <a:noFill/>
        </p:spPr>
        <p:txBody>
          <a:bodyPr wrap="none" rtlCol="0">
            <a:spAutoFit/>
          </a:bodyPr>
          <a:lstStyle/>
          <a:p>
            <a:r>
              <a:rPr lang="en-US" dirty="0">
                <a:solidFill>
                  <a:schemeClr val="bg1"/>
                </a:solidFill>
              </a:rPr>
              <a:t>Internet backbone</a:t>
            </a:r>
          </a:p>
        </p:txBody>
      </p:sp>
      <p:sp>
        <p:nvSpPr>
          <p:cNvPr id="4" name="Title 3">
            <a:extLst>
              <a:ext uri="{FF2B5EF4-FFF2-40B4-BE49-F238E27FC236}">
                <a16:creationId xmlns:a16="http://schemas.microsoft.com/office/drawing/2014/main" id="{A6E7E562-E030-0E47-849F-B676BC19BB11}"/>
              </a:ext>
            </a:extLst>
          </p:cNvPr>
          <p:cNvSpPr>
            <a:spLocks noGrp="1"/>
          </p:cNvSpPr>
          <p:nvPr>
            <p:ph type="title"/>
          </p:nvPr>
        </p:nvSpPr>
        <p:spPr/>
        <p:txBody>
          <a:bodyPr/>
          <a:lstStyle/>
          <a:p>
            <a:pPr algn="ctr"/>
            <a:r>
              <a:rPr lang="en-US" dirty="0">
                <a:solidFill>
                  <a:srgbClr val="FFFF00"/>
                </a:solidFill>
              </a:rPr>
              <a:t>Other thing that has changed</a:t>
            </a:r>
          </a:p>
        </p:txBody>
      </p:sp>
    </p:spTree>
    <p:extLst>
      <p:ext uri="{BB962C8B-B14F-4D97-AF65-F5344CB8AC3E}">
        <p14:creationId xmlns:p14="http://schemas.microsoft.com/office/powerpoint/2010/main" val="380292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9BA5-AA19-E747-A385-3DC1898D7F68}"/>
              </a:ext>
            </a:extLst>
          </p:cNvPr>
          <p:cNvSpPr>
            <a:spLocks noGrp="1"/>
          </p:cNvSpPr>
          <p:nvPr>
            <p:ph type="title"/>
          </p:nvPr>
        </p:nvSpPr>
        <p:spPr/>
        <p:txBody>
          <a:bodyPr>
            <a:normAutofit/>
          </a:bodyPr>
          <a:lstStyle/>
          <a:p>
            <a:pPr algn="ctr"/>
            <a:r>
              <a:rPr lang="en-US" sz="4400" dirty="0">
                <a:solidFill>
                  <a:srgbClr val="FF0000"/>
                </a:solidFill>
                <a:latin typeface="Lucida Console" panose="020B0609040504020204" pitchFamily="49" charset="0"/>
              </a:rPr>
              <a:t>+</a:t>
            </a:r>
            <a:r>
              <a:rPr lang="en-US" sz="4400" dirty="0">
                <a:solidFill>
                  <a:schemeClr val="bg1">
                    <a:lumMod val="75000"/>
                  </a:schemeClr>
                </a:solidFill>
              </a:rPr>
              <a:t> </a:t>
            </a:r>
            <a:r>
              <a:rPr lang="en-US" sz="4400" dirty="0">
                <a:solidFill>
                  <a:schemeClr val="bg1">
                    <a:lumMod val="75000"/>
                  </a:schemeClr>
                </a:solidFill>
                <a:latin typeface="Lucida Console" panose="020B0609040504020204" pitchFamily="49" charset="0"/>
              </a:rPr>
              <a:t>digital</a:t>
            </a:r>
          </a:p>
        </p:txBody>
      </p:sp>
      <p:pic>
        <p:nvPicPr>
          <p:cNvPr id="3" name="Content Placeholder 3" descr="1024px-DARPA_Big_Data.jpg">
            <a:extLst>
              <a:ext uri="{FF2B5EF4-FFF2-40B4-BE49-F238E27FC236}">
                <a16:creationId xmlns:a16="http://schemas.microsoft.com/office/drawing/2014/main" id="{4712B73B-C792-4241-A260-2D70B80B3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79599"/>
            <a:ext cx="8229600" cy="3939537"/>
          </a:xfrm>
          <a:prstGeom prst="rect">
            <a:avLst/>
          </a:prstGeom>
        </p:spPr>
      </p:pic>
    </p:spTree>
    <p:extLst>
      <p:ext uri="{BB962C8B-B14F-4D97-AF65-F5344CB8AC3E}">
        <p14:creationId xmlns:p14="http://schemas.microsoft.com/office/powerpoint/2010/main" val="33343532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9BA5-AA19-E747-A385-3DC1898D7F68}"/>
              </a:ext>
            </a:extLst>
          </p:cNvPr>
          <p:cNvSpPr>
            <a:spLocks noGrp="1"/>
          </p:cNvSpPr>
          <p:nvPr>
            <p:ph type="title"/>
          </p:nvPr>
        </p:nvSpPr>
        <p:spPr>
          <a:xfrm>
            <a:off x="457200" y="189959"/>
            <a:ext cx="8229600" cy="1016000"/>
          </a:xfrm>
        </p:spPr>
        <p:txBody>
          <a:bodyPr>
            <a:normAutofit/>
          </a:bodyPr>
          <a:lstStyle/>
          <a:p>
            <a:pPr algn="ctr"/>
            <a:r>
              <a:rPr lang="en-US" sz="4400">
                <a:solidFill>
                  <a:srgbClr val="FF0000"/>
                </a:solidFill>
                <a:latin typeface="Lucida Console" panose="020B0609040504020204" pitchFamily="49" charset="0"/>
              </a:rPr>
              <a:t>+</a:t>
            </a:r>
            <a:r>
              <a:rPr lang="en-US" sz="4400">
                <a:solidFill>
                  <a:schemeClr val="bg1">
                    <a:lumMod val="75000"/>
                  </a:schemeClr>
                </a:solidFill>
              </a:rPr>
              <a:t> </a:t>
            </a:r>
            <a:r>
              <a:rPr lang="en-US" sz="4400">
                <a:solidFill>
                  <a:schemeClr val="bg1"/>
                </a:solidFill>
                <a:latin typeface="Lucida Console" panose="020B0609040504020204" pitchFamily="49" charset="0"/>
              </a:rPr>
              <a:t>c</a:t>
            </a:r>
            <a:r>
              <a:rPr lang="en-US" sz="4400">
                <a:solidFill>
                  <a:srgbClr val="C00000"/>
                </a:solidFill>
                <a:latin typeface="Lucida Console" panose="020B0609040504020204" pitchFamily="49" charset="0"/>
              </a:rPr>
              <a:t>o</a:t>
            </a:r>
            <a:r>
              <a:rPr lang="en-US" sz="4400">
                <a:solidFill>
                  <a:srgbClr val="FFC000"/>
                </a:solidFill>
                <a:latin typeface="Lucida Console" panose="020B0609040504020204" pitchFamily="49" charset="0"/>
              </a:rPr>
              <a:t>l</a:t>
            </a:r>
            <a:r>
              <a:rPr lang="en-US" sz="4400">
                <a:solidFill>
                  <a:srgbClr val="FFFF00"/>
                </a:solidFill>
                <a:latin typeface="Lucida Console" panose="020B0609040504020204" pitchFamily="49" charset="0"/>
              </a:rPr>
              <a:t>l</a:t>
            </a:r>
            <a:r>
              <a:rPr lang="en-US" sz="4400">
                <a:solidFill>
                  <a:srgbClr val="92D050"/>
                </a:solidFill>
                <a:latin typeface="Lucida Console" panose="020B0609040504020204" pitchFamily="49" charset="0"/>
              </a:rPr>
              <a:t>a</a:t>
            </a:r>
            <a:r>
              <a:rPr lang="en-US" sz="4400">
                <a:solidFill>
                  <a:srgbClr val="00B050"/>
                </a:solidFill>
                <a:latin typeface="Lucida Console" panose="020B0609040504020204" pitchFamily="49" charset="0"/>
              </a:rPr>
              <a:t>b</a:t>
            </a:r>
            <a:r>
              <a:rPr lang="en-US" sz="4400">
                <a:solidFill>
                  <a:srgbClr val="00B0F0"/>
                </a:solidFill>
                <a:latin typeface="Lucida Console" panose="020B0609040504020204" pitchFamily="49" charset="0"/>
              </a:rPr>
              <a:t>o</a:t>
            </a:r>
            <a:r>
              <a:rPr lang="en-US" sz="4400">
                <a:solidFill>
                  <a:srgbClr val="0070C0"/>
                </a:solidFill>
                <a:latin typeface="Lucida Console" panose="020B0609040504020204" pitchFamily="49" charset="0"/>
              </a:rPr>
              <a:t>r</a:t>
            </a:r>
            <a:r>
              <a:rPr lang="en-US" sz="4400">
                <a:solidFill>
                  <a:srgbClr val="7030A0"/>
                </a:solidFill>
                <a:latin typeface="Lucida Console" panose="020B0609040504020204" pitchFamily="49" charset="0"/>
              </a:rPr>
              <a:t>a</a:t>
            </a:r>
            <a:r>
              <a:rPr lang="en-US" sz="4400">
                <a:solidFill>
                  <a:schemeClr val="accent6"/>
                </a:solidFill>
                <a:latin typeface="Lucida Console" panose="020B0609040504020204" pitchFamily="49" charset="0"/>
              </a:rPr>
              <a:t>t</a:t>
            </a:r>
            <a:r>
              <a:rPr lang="en-US" sz="4400">
                <a:solidFill>
                  <a:schemeClr val="accent5"/>
                </a:solidFill>
                <a:latin typeface="Lucida Console" panose="020B0609040504020204" pitchFamily="49" charset="0"/>
              </a:rPr>
              <a:t>i</a:t>
            </a:r>
            <a:r>
              <a:rPr lang="en-US" sz="4400">
                <a:solidFill>
                  <a:schemeClr val="accent4"/>
                </a:solidFill>
                <a:latin typeface="Lucida Console" panose="020B0609040504020204" pitchFamily="49" charset="0"/>
              </a:rPr>
              <a:t>o</a:t>
            </a:r>
            <a:r>
              <a:rPr lang="en-US" sz="4400">
                <a:solidFill>
                  <a:schemeClr val="accent3"/>
                </a:solidFill>
                <a:latin typeface="Lucida Console" panose="020B0609040504020204" pitchFamily="49" charset="0"/>
              </a:rPr>
              <a:t>n</a:t>
            </a:r>
            <a:endParaRPr lang="en-US" sz="4400" dirty="0">
              <a:solidFill>
                <a:schemeClr val="accent3"/>
              </a:solidFill>
              <a:latin typeface="Lucida Console" panose="020B0609040504020204" pitchFamily="49" charset="0"/>
            </a:endParaRPr>
          </a:p>
        </p:txBody>
      </p:sp>
      <p:pic>
        <p:nvPicPr>
          <p:cNvPr id="3" name="Picture 2">
            <a:extLst>
              <a:ext uri="{FF2B5EF4-FFF2-40B4-BE49-F238E27FC236}">
                <a16:creationId xmlns:a16="http://schemas.microsoft.com/office/drawing/2014/main" id="{DCE131DD-8F61-2747-9ED6-FA77B60F33F9}"/>
              </a:ext>
            </a:extLst>
          </p:cNvPr>
          <p:cNvPicPr>
            <a:picLocks noChangeAspect="1"/>
          </p:cNvPicPr>
          <p:nvPr/>
        </p:nvPicPr>
        <p:blipFill>
          <a:blip r:embed="rId2"/>
          <a:stretch>
            <a:fillRect/>
          </a:stretch>
        </p:blipFill>
        <p:spPr>
          <a:xfrm>
            <a:off x="1911927" y="1921517"/>
            <a:ext cx="3995964" cy="2993116"/>
          </a:xfrm>
          <a:prstGeom prst="rect">
            <a:avLst/>
          </a:prstGeom>
        </p:spPr>
      </p:pic>
      <p:pic>
        <p:nvPicPr>
          <p:cNvPr id="5" name="Picture 4">
            <a:extLst>
              <a:ext uri="{FF2B5EF4-FFF2-40B4-BE49-F238E27FC236}">
                <a16:creationId xmlns:a16="http://schemas.microsoft.com/office/drawing/2014/main" id="{9BD7AADF-18DC-0343-8E35-A7C7EC6E6E8B}"/>
              </a:ext>
            </a:extLst>
          </p:cNvPr>
          <p:cNvPicPr>
            <a:picLocks noChangeAspect="1"/>
          </p:cNvPicPr>
          <p:nvPr/>
        </p:nvPicPr>
        <p:blipFill>
          <a:blip r:embed="rId3"/>
          <a:stretch>
            <a:fillRect/>
          </a:stretch>
        </p:blipFill>
        <p:spPr>
          <a:xfrm>
            <a:off x="6864906" y="4037609"/>
            <a:ext cx="1821894" cy="1750291"/>
          </a:xfrm>
          <a:prstGeom prst="rect">
            <a:avLst/>
          </a:prstGeom>
        </p:spPr>
      </p:pic>
    </p:spTree>
    <p:extLst>
      <p:ext uri="{BB962C8B-B14F-4D97-AF65-F5344CB8AC3E}">
        <p14:creationId xmlns:p14="http://schemas.microsoft.com/office/powerpoint/2010/main" val="648107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FDB93152-C528-AA46-A5B5-58F107A49406}"/>
              </a:ext>
            </a:extLst>
          </p:cNvPr>
          <p:cNvPicPr>
            <a:picLocks noChangeAspect="1"/>
          </p:cNvPicPr>
          <p:nvPr/>
        </p:nvPicPr>
        <p:blipFill>
          <a:blip r:embed="rId2"/>
          <a:stretch>
            <a:fillRect/>
          </a:stretch>
        </p:blipFill>
        <p:spPr>
          <a:xfrm>
            <a:off x="893379" y="237628"/>
            <a:ext cx="7357241" cy="5067887"/>
          </a:xfrm>
          <a:prstGeom prst="rect">
            <a:avLst/>
          </a:prstGeom>
        </p:spPr>
      </p:pic>
      <p:sp>
        <p:nvSpPr>
          <p:cNvPr id="4" name="TextBox 3">
            <a:extLst>
              <a:ext uri="{FF2B5EF4-FFF2-40B4-BE49-F238E27FC236}">
                <a16:creationId xmlns:a16="http://schemas.microsoft.com/office/drawing/2014/main" id="{DDF37887-2A33-234B-8A27-57502DA46690}"/>
              </a:ext>
            </a:extLst>
          </p:cNvPr>
          <p:cNvSpPr txBox="1"/>
          <p:nvPr/>
        </p:nvSpPr>
        <p:spPr>
          <a:xfrm>
            <a:off x="2934371" y="5475889"/>
            <a:ext cx="3275256" cy="369332"/>
          </a:xfrm>
          <a:prstGeom prst="rect">
            <a:avLst/>
          </a:prstGeom>
          <a:noFill/>
        </p:spPr>
        <p:txBody>
          <a:bodyPr wrap="none" rtlCol="0">
            <a:spAutoFit/>
          </a:bodyPr>
          <a:lstStyle/>
          <a:p>
            <a:r>
              <a:rPr lang="en-US" dirty="0">
                <a:hlinkClick r:id="rId3"/>
              </a:rPr>
              <a:t>https://vimeo.com/139094998</a:t>
            </a:r>
            <a:r>
              <a:rPr lang="en-US" dirty="0"/>
              <a:t> </a:t>
            </a:r>
          </a:p>
        </p:txBody>
      </p:sp>
    </p:spTree>
    <p:extLst>
      <p:ext uri="{BB962C8B-B14F-4D97-AF65-F5344CB8AC3E}">
        <p14:creationId xmlns:p14="http://schemas.microsoft.com/office/powerpoint/2010/main" val="6302000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Back to </a:t>
            </a:r>
            <a:r>
              <a:rPr lang="en-US" b="1" i="1" dirty="0">
                <a:solidFill>
                  <a:srgbClr val="00B0F0"/>
                </a:solidFill>
              </a:rPr>
              <a:t>CCH</a:t>
            </a:r>
            <a:r>
              <a:rPr lang="en-US" b="1" dirty="0">
                <a:solidFill>
                  <a:srgbClr val="FFFF00"/>
                </a:solidFill>
              </a:rPr>
              <a:t> on 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p:txBody>
          <a:bodyPr>
            <a:noAutofit/>
          </a:bodyPr>
          <a:lstStyle/>
          <a:p>
            <a:pPr marL="0" indent="0">
              <a:lnSpc>
                <a:spcPct val="100000"/>
              </a:lnSpc>
              <a:buNone/>
            </a:pPr>
            <a:r>
              <a:rPr lang="en-US" sz="3200" b="1" i="1" dirty="0">
                <a:solidFill>
                  <a:srgbClr val="00B0F0"/>
                </a:solidFill>
              </a:rPr>
              <a:t>CCH Canadian et al v. LSUC </a:t>
            </a:r>
            <a:r>
              <a:rPr lang="en-US" sz="3200" b="1" dirty="0">
                <a:solidFill>
                  <a:schemeClr val="bg1"/>
                </a:solidFill>
              </a:rPr>
              <a:t>(2004)</a:t>
            </a:r>
          </a:p>
          <a:p>
            <a:pPr>
              <a:lnSpc>
                <a:spcPct val="100000"/>
              </a:lnSpc>
            </a:pPr>
            <a:r>
              <a:rPr lang="en-CA" sz="3200" dirty="0">
                <a:solidFill>
                  <a:schemeClr val="bg1"/>
                </a:solidFill>
              </a:rPr>
              <a:t>LSUC operates the </a:t>
            </a:r>
            <a:r>
              <a:rPr lang="en-CA" sz="3200" dirty="0">
                <a:solidFill>
                  <a:srgbClr val="FFFF00"/>
                </a:solidFill>
              </a:rPr>
              <a:t>Great Library</a:t>
            </a:r>
            <a:r>
              <a:rPr lang="en-CA" sz="3200" dirty="0">
                <a:solidFill>
                  <a:schemeClr val="bg1"/>
                </a:solidFill>
              </a:rPr>
              <a:t>. Within it is a </a:t>
            </a:r>
            <a:r>
              <a:rPr lang="en-CA" sz="3200" dirty="0">
                <a:solidFill>
                  <a:srgbClr val="FFFF00"/>
                </a:solidFill>
              </a:rPr>
              <a:t>custom photocopy service </a:t>
            </a:r>
            <a:r>
              <a:rPr lang="en-CA" sz="3200" dirty="0">
                <a:solidFill>
                  <a:schemeClr val="bg1"/>
                </a:solidFill>
              </a:rPr>
              <a:t>for lawyers who can’t make it to the Library. There is </a:t>
            </a:r>
            <a:r>
              <a:rPr lang="en-CA" sz="3200" dirty="0">
                <a:solidFill>
                  <a:srgbClr val="FFFF00"/>
                </a:solidFill>
              </a:rPr>
              <a:t>also a photocopy machine</a:t>
            </a:r>
            <a:r>
              <a:rPr lang="en-CA" sz="3200" dirty="0">
                <a:solidFill>
                  <a:schemeClr val="bg1"/>
                </a:solidFill>
              </a:rPr>
              <a:t> that the public can use. CCH Canadian  (legal publisher) and others brought action against the LSUC for copyright infringement.</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64</a:t>
            </a:fld>
            <a:endParaRPr lang="en-US"/>
          </a:p>
        </p:txBody>
      </p:sp>
    </p:spTree>
    <p:extLst>
      <p:ext uri="{BB962C8B-B14F-4D97-AF65-F5344CB8AC3E}">
        <p14:creationId xmlns:p14="http://schemas.microsoft.com/office/powerpoint/2010/main" val="36108173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8384"/>
            <a:ext cx="8229600" cy="833819"/>
          </a:xfrm>
        </p:spPr>
        <p:txBody>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457199" y="1104405"/>
            <a:ext cx="8389917" cy="4785755"/>
          </a:xfrm>
        </p:spPr>
        <p:txBody>
          <a:bodyPr>
            <a:normAutofit fontScale="85000" lnSpcReduction="20000"/>
          </a:bodyPr>
          <a:lstStyle/>
          <a:p>
            <a:pPr marL="0" indent="0">
              <a:lnSpc>
                <a:spcPct val="110000"/>
              </a:lnSpc>
              <a:buNone/>
            </a:pPr>
            <a:r>
              <a:rPr lang="en-CA" sz="2400" b="1" dirty="0">
                <a:solidFill>
                  <a:srgbClr val="FFFF00"/>
                </a:solidFill>
              </a:rPr>
              <a:t>Fair dealing in </a:t>
            </a:r>
            <a:r>
              <a:rPr lang="en-CA" sz="2400" b="1" i="1" dirty="0">
                <a:solidFill>
                  <a:srgbClr val="00B0F0"/>
                </a:solidFill>
              </a:rPr>
              <a:t>CCH</a:t>
            </a:r>
            <a:r>
              <a:rPr lang="en-CA" sz="2400" b="1" i="1" dirty="0">
                <a:solidFill>
                  <a:schemeClr val="bg1"/>
                </a:solidFill>
              </a:rPr>
              <a:t>: </a:t>
            </a:r>
            <a:endParaRPr lang="en-CA" sz="2400" b="1" dirty="0">
              <a:solidFill>
                <a:schemeClr val="bg1"/>
              </a:solidFill>
            </a:endParaRPr>
          </a:p>
          <a:p>
            <a:pPr lvl="0">
              <a:lnSpc>
                <a:spcPct val="110000"/>
              </a:lnSpc>
            </a:pPr>
            <a:r>
              <a:rPr lang="en-CA" sz="2400" dirty="0">
                <a:solidFill>
                  <a:schemeClr val="bg1"/>
                </a:solidFill>
              </a:rPr>
              <a:t>An </a:t>
            </a:r>
            <a:r>
              <a:rPr lang="en-CA" sz="2400" dirty="0">
                <a:solidFill>
                  <a:srgbClr val="FFFF00"/>
                </a:solidFill>
              </a:rPr>
              <a:t>integral part of the Copyright Act </a:t>
            </a:r>
            <a:r>
              <a:rPr lang="en-CA" sz="2400" dirty="0">
                <a:solidFill>
                  <a:schemeClr val="bg1"/>
                </a:solidFill>
              </a:rPr>
              <a:t>- </a:t>
            </a:r>
            <a:r>
              <a:rPr lang="en-CA" sz="2400" dirty="0">
                <a:solidFill>
                  <a:srgbClr val="FF0000"/>
                </a:solidFill>
              </a:rPr>
              <a:t>not just a defence</a:t>
            </a:r>
          </a:p>
          <a:p>
            <a:pPr lvl="0">
              <a:lnSpc>
                <a:spcPct val="110000"/>
              </a:lnSpc>
            </a:pPr>
            <a:r>
              <a:rPr lang="en-CA" sz="2400" dirty="0">
                <a:solidFill>
                  <a:schemeClr val="bg1"/>
                </a:solidFill>
              </a:rPr>
              <a:t>The fair dealing “exception”, </a:t>
            </a:r>
            <a:r>
              <a:rPr lang="en-CA" sz="2400" dirty="0">
                <a:solidFill>
                  <a:srgbClr val="FFFF00"/>
                </a:solidFill>
              </a:rPr>
              <a:t>like other exceptions </a:t>
            </a:r>
            <a:r>
              <a:rPr lang="en-CA" sz="2400" dirty="0">
                <a:solidFill>
                  <a:schemeClr val="bg1"/>
                </a:solidFill>
              </a:rPr>
              <a:t>in the Copyright Act, </a:t>
            </a:r>
            <a:r>
              <a:rPr lang="en-CA" sz="2400" dirty="0">
                <a:solidFill>
                  <a:srgbClr val="FFFF00"/>
                </a:solidFill>
              </a:rPr>
              <a:t>is a users</a:t>
            </a:r>
            <a:r>
              <a:rPr lang="en-CA" sz="2400" dirty="0">
                <a:solidFill>
                  <a:srgbClr val="FF0000"/>
                </a:solidFill>
              </a:rPr>
              <a:t>’</a:t>
            </a:r>
            <a:r>
              <a:rPr lang="en-CA" sz="2400" dirty="0">
                <a:solidFill>
                  <a:srgbClr val="FFFF00"/>
                </a:solidFill>
              </a:rPr>
              <a:t> right</a:t>
            </a:r>
            <a:r>
              <a:rPr lang="en-CA" sz="2400" dirty="0">
                <a:solidFill>
                  <a:schemeClr val="bg1"/>
                </a:solidFill>
              </a:rPr>
              <a:t>. In order to </a:t>
            </a:r>
            <a:r>
              <a:rPr lang="en-CA" sz="2400" dirty="0">
                <a:solidFill>
                  <a:srgbClr val="FFFF00"/>
                </a:solidFill>
              </a:rPr>
              <a:t>maintain the proper balance </a:t>
            </a:r>
            <a:r>
              <a:rPr lang="en-CA" sz="2400" dirty="0">
                <a:solidFill>
                  <a:schemeClr val="bg1"/>
                </a:solidFill>
              </a:rPr>
              <a:t>between the rights of a copyright owner and users’ interests, </a:t>
            </a:r>
            <a:r>
              <a:rPr lang="en-CA" sz="2400" dirty="0">
                <a:solidFill>
                  <a:srgbClr val="FF0000"/>
                </a:solidFill>
              </a:rPr>
              <a:t>it must not be interpreted restrictively</a:t>
            </a:r>
            <a:r>
              <a:rPr lang="en-CA" sz="2400" dirty="0">
                <a:solidFill>
                  <a:schemeClr val="bg1"/>
                </a:solidFill>
              </a:rPr>
              <a:t>. </a:t>
            </a:r>
          </a:p>
          <a:p>
            <a:pPr lvl="0">
              <a:lnSpc>
                <a:spcPct val="110000"/>
              </a:lnSpc>
            </a:pPr>
            <a:r>
              <a:rPr lang="en-CA" sz="2400" dirty="0">
                <a:solidFill>
                  <a:srgbClr val="FFFF00"/>
                </a:solidFill>
              </a:rPr>
              <a:t>Always available</a:t>
            </a:r>
            <a:r>
              <a:rPr lang="en-CA" sz="2400" dirty="0">
                <a:solidFill>
                  <a:schemeClr val="bg1"/>
                </a:solidFill>
              </a:rPr>
              <a:t>. If other exceptions might also be available, argue fair dealing first, then turn to other exceptions and defences. </a:t>
            </a:r>
          </a:p>
          <a:p>
            <a:pPr lvl="0">
              <a:lnSpc>
                <a:spcPct val="110000"/>
              </a:lnSpc>
            </a:pPr>
            <a:r>
              <a:rPr lang="en-CA" sz="2400" dirty="0">
                <a:solidFill>
                  <a:srgbClr val="FFFF00"/>
                </a:solidFill>
              </a:rPr>
              <a:t>Two step process:</a:t>
            </a:r>
          </a:p>
          <a:p>
            <a:pPr marL="457200" lvl="1" indent="0">
              <a:lnSpc>
                <a:spcPct val="110000"/>
              </a:lnSpc>
              <a:buNone/>
            </a:pPr>
            <a:r>
              <a:rPr lang="en-CA" sz="2400" dirty="0">
                <a:solidFill>
                  <a:schemeClr val="bg1"/>
                </a:solidFill>
              </a:rPr>
              <a:t>1) Defence establishes the </a:t>
            </a:r>
            <a:r>
              <a:rPr lang="en-CA" sz="2400" dirty="0">
                <a:solidFill>
                  <a:srgbClr val="FFFF00"/>
                </a:solidFill>
              </a:rPr>
              <a:t>dealing was for one of the listed purposes</a:t>
            </a:r>
            <a:r>
              <a:rPr lang="en-CA" sz="2400" dirty="0">
                <a:solidFill>
                  <a:schemeClr val="bg1"/>
                </a:solidFill>
              </a:rPr>
              <a:t>.</a:t>
            </a:r>
          </a:p>
          <a:p>
            <a:pPr marL="457200" lvl="1" indent="0">
              <a:lnSpc>
                <a:spcPct val="110000"/>
              </a:lnSpc>
              <a:buNone/>
            </a:pPr>
            <a:r>
              <a:rPr lang="en-CA" sz="2400" dirty="0">
                <a:solidFill>
                  <a:schemeClr val="bg1"/>
                </a:solidFill>
              </a:rPr>
              <a:t>2) Defence establishes the </a:t>
            </a:r>
            <a:r>
              <a:rPr lang="en-CA" sz="2400" dirty="0">
                <a:solidFill>
                  <a:srgbClr val="FFFF00"/>
                </a:solidFill>
              </a:rPr>
              <a:t>dealing was fair</a:t>
            </a:r>
            <a:r>
              <a:rPr lang="en-CA" sz="2400" dirty="0">
                <a:solidFill>
                  <a:schemeClr val="bg1"/>
                </a:solidFill>
              </a:rPr>
              <a:t>.</a:t>
            </a:r>
          </a:p>
          <a:p>
            <a:pPr lvl="0">
              <a:lnSpc>
                <a:spcPct val="110000"/>
              </a:lnSpc>
            </a:pPr>
            <a:r>
              <a:rPr lang="en-CA" sz="2400" dirty="0">
                <a:solidFill>
                  <a:schemeClr val="bg1"/>
                </a:solidFill>
              </a:rPr>
              <a:t>Fair dealing category of research to be given a </a:t>
            </a:r>
            <a:r>
              <a:rPr lang="en-CA" sz="2400" dirty="0">
                <a:solidFill>
                  <a:srgbClr val="FF0000"/>
                </a:solidFill>
              </a:rPr>
              <a:t>large and liberal </a:t>
            </a:r>
            <a:r>
              <a:rPr lang="en-CA" sz="2400" dirty="0">
                <a:solidFill>
                  <a:srgbClr val="FFFF00"/>
                </a:solidFill>
              </a:rPr>
              <a:t>interpretation in order to ensure users’ rights  are not unduly constrained</a:t>
            </a:r>
          </a:p>
          <a:p>
            <a:pPr lvl="0">
              <a:lnSpc>
                <a:spcPct val="110000"/>
              </a:lnSpc>
            </a:pPr>
            <a:r>
              <a:rPr lang="en-CA" sz="2400" dirty="0">
                <a:solidFill>
                  <a:srgbClr val="FF0000"/>
                </a:solidFill>
              </a:rPr>
              <a:t>Research</a:t>
            </a:r>
            <a:r>
              <a:rPr lang="en-CA" sz="2400" dirty="0">
                <a:solidFill>
                  <a:schemeClr val="bg1"/>
                </a:solidFill>
              </a:rPr>
              <a:t> is </a:t>
            </a:r>
            <a:r>
              <a:rPr lang="en-CA" sz="2400" dirty="0">
                <a:solidFill>
                  <a:srgbClr val="FFFF00"/>
                </a:solidFill>
              </a:rPr>
              <a:t>not limited to non-commercial or private contexts</a:t>
            </a:r>
            <a:r>
              <a:rPr lang="en-CA" sz="2400" dirty="0">
                <a:solidFill>
                  <a:schemeClr val="bg1"/>
                </a:solidFill>
              </a:rPr>
              <a:t>. Lawyers carrying on the business of law for profit are conducting research within the meaning of s. 29 of the Copyright Act.</a:t>
            </a: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65</a:t>
            </a:fld>
            <a:endParaRPr lang="en-US"/>
          </a:p>
        </p:txBody>
      </p:sp>
    </p:spTree>
    <p:extLst>
      <p:ext uri="{BB962C8B-B14F-4D97-AF65-F5344CB8AC3E}">
        <p14:creationId xmlns:p14="http://schemas.microsoft.com/office/powerpoint/2010/main" val="818317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rgbClr val="FFFF00"/>
                </a:solidFill>
              </a:rPr>
              <a:t>Summary of </a:t>
            </a:r>
            <a:r>
              <a:rPr lang="en-US" b="1" i="1" dirty="0">
                <a:solidFill>
                  <a:srgbClr val="00B0F0"/>
                </a:solidFill>
              </a:rPr>
              <a:t>CCH</a:t>
            </a:r>
            <a:r>
              <a:rPr lang="en-US" b="1" dirty="0">
                <a:solidFill>
                  <a:srgbClr val="FFFF00"/>
                </a:solidFill>
              </a:rPr>
              <a:t> on 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p:txBody>
          <a:bodyPr>
            <a:normAutofit lnSpcReduction="10000"/>
          </a:bodyPr>
          <a:lstStyle/>
          <a:p>
            <a:pPr marL="0" indent="0">
              <a:lnSpc>
                <a:spcPct val="100000"/>
              </a:lnSpc>
              <a:buNone/>
            </a:pPr>
            <a:r>
              <a:rPr lang="en-US" sz="3200" i="1" dirty="0">
                <a:solidFill>
                  <a:srgbClr val="00B0F0"/>
                </a:solidFill>
              </a:rPr>
              <a:t>CCH Canadian et al v. LSUC </a:t>
            </a:r>
            <a:r>
              <a:rPr lang="en-US" sz="3200" dirty="0">
                <a:solidFill>
                  <a:schemeClr val="bg1"/>
                </a:solidFill>
              </a:rPr>
              <a:t>(SCC 2004)</a:t>
            </a:r>
          </a:p>
          <a:p>
            <a:pPr lvl="1">
              <a:lnSpc>
                <a:spcPct val="100000"/>
              </a:lnSpc>
            </a:pPr>
            <a:r>
              <a:rPr lang="en-US" sz="3200" dirty="0">
                <a:solidFill>
                  <a:schemeClr val="bg1"/>
                </a:solidFill>
              </a:rPr>
              <a:t>Fair dealing is an</a:t>
            </a:r>
            <a:r>
              <a:rPr lang="en-US" sz="3200" dirty="0">
                <a:solidFill>
                  <a:srgbClr val="FFFF00"/>
                </a:solidFill>
              </a:rPr>
              <a:t> integral </a:t>
            </a:r>
            <a:r>
              <a:rPr lang="en-US" sz="3200" dirty="0">
                <a:solidFill>
                  <a:schemeClr val="bg1"/>
                </a:solidFill>
              </a:rPr>
              <a:t>part of the </a:t>
            </a:r>
            <a:r>
              <a:rPr lang="en-US" sz="3200" i="1" dirty="0">
                <a:solidFill>
                  <a:schemeClr val="bg1"/>
                </a:solidFill>
              </a:rPr>
              <a:t>Copyright Act</a:t>
            </a:r>
          </a:p>
          <a:p>
            <a:pPr lvl="1">
              <a:lnSpc>
                <a:spcPct val="100000"/>
              </a:lnSpc>
            </a:pPr>
            <a:r>
              <a:rPr lang="en-US" sz="3200" dirty="0">
                <a:solidFill>
                  <a:schemeClr val="bg1"/>
                </a:solidFill>
              </a:rPr>
              <a:t>Fair dealing is a </a:t>
            </a:r>
            <a:r>
              <a:rPr lang="en-US" sz="3200" dirty="0">
                <a:solidFill>
                  <a:srgbClr val="FFFF00"/>
                </a:solidFill>
              </a:rPr>
              <a:t>users</a:t>
            </a:r>
            <a:r>
              <a:rPr lang="en-US" sz="3200" dirty="0">
                <a:solidFill>
                  <a:srgbClr val="FF0000"/>
                </a:solidFill>
              </a:rPr>
              <a:t>’</a:t>
            </a:r>
            <a:r>
              <a:rPr lang="en-US" sz="3200" dirty="0">
                <a:solidFill>
                  <a:srgbClr val="FFFF00"/>
                </a:solidFill>
              </a:rPr>
              <a:t> right</a:t>
            </a:r>
            <a:r>
              <a:rPr lang="en-US" sz="3200" dirty="0">
                <a:solidFill>
                  <a:schemeClr val="bg1"/>
                </a:solidFill>
              </a:rPr>
              <a:t>; must not be interpreted restrictively</a:t>
            </a:r>
          </a:p>
          <a:p>
            <a:pPr lvl="1">
              <a:lnSpc>
                <a:spcPct val="100000"/>
              </a:lnSpc>
            </a:pPr>
            <a:r>
              <a:rPr lang="en-US" sz="3200" dirty="0">
                <a:solidFill>
                  <a:srgbClr val="FFFF00"/>
                </a:solidFill>
              </a:rPr>
              <a:t>Two step </a:t>
            </a:r>
            <a:r>
              <a:rPr lang="en-US" sz="3200" dirty="0">
                <a:solidFill>
                  <a:schemeClr val="bg1"/>
                </a:solidFill>
              </a:rPr>
              <a:t>process</a:t>
            </a:r>
            <a:r>
              <a:rPr lang="en-US" sz="3200" dirty="0">
                <a:solidFill>
                  <a:srgbClr val="FF0000"/>
                </a:solidFill>
              </a:rPr>
              <a:t>:</a:t>
            </a:r>
            <a:r>
              <a:rPr lang="en-US" sz="3200" dirty="0">
                <a:solidFill>
                  <a:schemeClr val="bg1"/>
                </a:solidFill>
              </a:rPr>
              <a:t> purpose</a:t>
            </a:r>
            <a:r>
              <a:rPr lang="en-US" sz="3200" dirty="0">
                <a:solidFill>
                  <a:srgbClr val="FF0000"/>
                </a:solidFill>
              </a:rPr>
              <a:t>;</a:t>
            </a:r>
            <a:r>
              <a:rPr lang="en-US" sz="3200" dirty="0">
                <a:solidFill>
                  <a:schemeClr val="bg1"/>
                </a:solidFill>
              </a:rPr>
              <a:t> fairness analysis</a:t>
            </a:r>
          </a:p>
          <a:p>
            <a:pPr lvl="1">
              <a:lnSpc>
                <a:spcPct val="100000"/>
              </a:lnSpc>
            </a:pPr>
            <a:r>
              <a:rPr lang="en-US" sz="3200" dirty="0">
                <a:solidFill>
                  <a:srgbClr val="FFFF00"/>
                </a:solidFill>
              </a:rPr>
              <a:t>Categories</a:t>
            </a:r>
            <a:r>
              <a:rPr lang="en-US" sz="3200" dirty="0">
                <a:solidFill>
                  <a:schemeClr val="bg1"/>
                </a:solidFill>
              </a:rPr>
              <a:t> must be given a </a:t>
            </a:r>
            <a:r>
              <a:rPr lang="en-US" sz="3200" dirty="0">
                <a:solidFill>
                  <a:srgbClr val="FFFF00"/>
                </a:solidFill>
              </a:rPr>
              <a:t>large and liberal interpretation</a:t>
            </a:r>
            <a:r>
              <a:rPr lang="en-US" sz="3200" dirty="0">
                <a:solidFill>
                  <a:schemeClr val="bg1"/>
                </a:solidFill>
              </a:rPr>
              <a:t> (i.e., research)</a:t>
            </a:r>
          </a:p>
        </p:txBody>
      </p:sp>
      <p:sp>
        <p:nvSpPr>
          <p:cNvPr id="4" name="Slide Number Placeholder 3"/>
          <p:cNvSpPr>
            <a:spLocks noGrp="1"/>
          </p:cNvSpPr>
          <p:nvPr>
            <p:ph type="sldNum" sz="quarter" idx="12"/>
          </p:nvPr>
        </p:nvSpPr>
        <p:spPr/>
        <p:txBody>
          <a:bodyPr/>
          <a:lstStyle/>
          <a:p>
            <a:fld id="{600857A6-B069-5747-8C2C-4237D03FF20B}" type="slidenum">
              <a:rPr lang="en-US" smtClean="0"/>
              <a:t>66</a:t>
            </a:fld>
            <a:endParaRPr lang="en-US"/>
          </a:p>
        </p:txBody>
      </p:sp>
    </p:spTree>
    <p:extLst>
      <p:ext uri="{BB962C8B-B14F-4D97-AF65-F5344CB8AC3E}">
        <p14:creationId xmlns:p14="http://schemas.microsoft.com/office/powerpoint/2010/main" val="3245321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33819"/>
          </a:xfrm>
        </p:spPr>
        <p:txBody>
          <a:bodyPr/>
          <a:lstStyle/>
          <a:p>
            <a:r>
              <a:rPr lang="en-US" b="1" dirty="0">
                <a:solidFill>
                  <a:srgbClr val="FFFF00"/>
                </a:solidFill>
              </a:rPr>
              <a:t>User rights</a:t>
            </a:r>
            <a:r>
              <a:rPr lang="en-US" b="1" dirty="0">
                <a:solidFill>
                  <a:srgbClr val="FF0000"/>
                </a:solidFill>
              </a:rPr>
              <a:t>:</a:t>
            </a:r>
            <a:r>
              <a:rPr lang="en-US" b="1" dirty="0">
                <a:solidFill>
                  <a:srgbClr val="FFFF00"/>
                </a:solidFill>
              </a:rPr>
              <a:t> </a:t>
            </a:r>
            <a:r>
              <a:rPr lang="en-US" b="1" dirty="0">
                <a:solidFill>
                  <a:srgbClr val="FF0000"/>
                </a:solidFill>
              </a:rPr>
              <a:t>“</a:t>
            </a:r>
            <a:r>
              <a:rPr lang="en-US" b="1" dirty="0">
                <a:solidFill>
                  <a:schemeClr val="bg1"/>
                </a:solidFill>
              </a:rPr>
              <a:t>Fair</a:t>
            </a:r>
            <a:r>
              <a:rPr lang="en-US" b="1" dirty="0">
                <a:solidFill>
                  <a:srgbClr val="FF0000"/>
                </a:solidFill>
              </a:rPr>
              <a:t>”</a:t>
            </a:r>
            <a:r>
              <a:rPr lang="en-US" b="1" dirty="0">
                <a:solidFill>
                  <a:srgbClr val="FFFF00"/>
                </a:solidFill>
              </a:rPr>
              <a:t> </a:t>
            </a:r>
            <a:r>
              <a:rPr lang="en-US" b="1" dirty="0">
                <a:solidFill>
                  <a:schemeClr val="bg1"/>
                </a:solidFill>
              </a:rPr>
              <a:t>in Fair Dealing</a:t>
            </a:r>
          </a:p>
        </p:txBody>
      </p:sp>
      <p:sp>
        <p:nvSpPr>
          <p:cNvPr id="2" name="Content Placeholder 1"/>
          <p:cNvSpPr>
            <a:spLocks noGrp="1"/>
          </p:cNvSpPr>
          <p:nvPr>
            <p:ph idx="1"/>
          </p:nvPr>
        </p:nvSpPr>
        <p:spPr>
          <a:xfrm>
            <a:off x="457200" y="1431542"/>
            <a:ext cx="8413668" cy="4446743"/>
          </a:xfrm>
        </p:spPr>
        <p:txBody>
          <a:bodyPr>
            <a:normAutofit lnSpcReduction="10000"/>
          </a:bodyPr>
          <a:lstStyle/>
          <a:p>
            <a:pPr marL="0" indent="0">
              <a:lnSpc>
                <a:spcPct val="100000"/>
              </a:lnSpc>
              <a:buNone/>
            </a:pPr>
            <a:r>
              <a:rPr lang="en-US" sz="2400" b="1" i="1" dirty="0">
                <a:solidFill>
                  <a:schemeClr val="bg1"/>
                </a:solidFill>
              </a:rPr>
              <a:t>CCH Canadian et al v. LSUC </a:t>
            </a:r>
            <a:r>
              <a:rPr lang="en-US" sz="2400" b="1" dirty="0">
                <a:solidFill>
                  <a:schemeClr val="bg1"/>
                </a:solidFill>
              </a:rPr>
              <a:t>(2004)</a:t>
            </a:r>
          </a:p>
          <a:p>
            <a:pPr>
              <a:lnSpc>
                <a:spcPct val="100000"/>
              </a:lnSpc>
            </a:pPr>
            <a:r>
              <a:rPr lang="en-CA" sz="2400" dirty="0">
                <a:solidFill>
                  <a:schemeClr val="bg1"/>
                </a:solidFill>
              </a:rPr>
              <a:t>Whether something is fair is a </a:t>
            </a:r>
            <a:r>
              <a:rPr lang="en-CA" sz="2400" dirty="0">
                <a:solidFill>
                  <a:srgbClr val="FF0000"/>
                </a:solidFill>
              </a:rPr>
              <a:t>question of fact </a:t>
            </a:r>
            <a:r>
              <a:rPr lang="en-CA" sz="2400" dirty="0">
                <a:solidFill>
                  <a:schemeClr val="bg1"/>
                </a:solidFill>
              </a:rPr>
              <a:t>and depends on the facts of each case.</a:t>
            </a:r>
          </a:p>
          <a:p>
            <a:pPr>
              <a:lnSpc>
                <a:spcPct val="100000"/>
              </a:lnSpc>
            </a:pPr>
            <a:r>
              <a:rPr lang="en-CA" sz="2400" dirty="0">
                <a:solidFill>
                  <a:srgbClr val="FFFF00"/>
                </a:solidFill>
              </a:rPr>
              <a:t>Factors that can be considered to help assess </a:t>
            </a:r>
            <a:r>
              <a:rPr lang="en-CA" sz="2400" dirty="0">
                <a:solidFill>
                  <a:schemeClr val="bg1"/>
                </a:solidFill>
              </a:rPr>
              <a:t>whether a dealing is fair:</a:t>
            </a:r>
            <a:endParaRPr lang="en-US" sz="2400" dirty="0">
              <a:solidFill>
                <a:schemeClr val="bg1"/>
              </a:solidFill>
            </a:endParaRPr>
          </a:p>
          <a:p>
            <a:pPr lvl="1">
              <a:lnSpc>
                <a:spcPct val="100000"/>
              </a:lnSpc>
            </a:pPr>
            <a:r>
              <a:rPr lang="en-US" sz="2400" dirty="0">
                <a:solidFill>
                  <a:srgbClr val="FFFF00"/>
                </a:solidFill>
              </a:rPr>
              <a:t>Purpose</a:t>
            </a:r>
            <a:r>
              <a:rPr lang="en-US" sz="2400" dirty="0">
                <a:solidFill>
                  <a:schemeClr val="bg1"/>
                </a:solidFill>
              </a:rPr>
              <a:t> of the dealing</a:t>
            </a:r>
          </a:p>
          <a:p>
            <a:pPr lvl="1">
              <a:lnSpc>
                <a:spcPct val="100000"/>
              </a:lnSpc>
            </a:pPr>
            <a:r>
              <a:rPr lang="en-US" sz="2400" dirty="0">
                <a:solidFill>
                  <a:srgbClr val="FFFF00"/>
                </a:solidFill>
              </a:rPr>
              <a:t>Character</a:t>
            </a:r>
            <a:r>
              <a:rPr lang="en-US" sz="2400" dirty="0">
                <a:solidFill>
                  <a:schemeClr val="bg1"/>
                </a:solidFill>
              </a:rPr>
              <a:t> of the dealing</a:t>
            </a:r>
          </a:p>
          <a:p>
            <a:pPr lvl="1">
              <a:lnSpc>
                <a:spcPct val="100000"/>
              </a:lnSpc>
            </a:pPr>
            <a:r>
              <a:rPr lang="en-US" sz="2400" dirty="0">
                <a:solidFill>
                  <a:srgbClr val="FFFF00"/>
                </a:solidFill>
              </a:rPr>
              <a:t>Amount</a:t>
            </a:r>
            <a:r>
              <a:rPr lang="en-US" sz="2400" dirty="0">
                <a:solidFill>
                  <a:schemeClr val="bg1"/>
                </a:solidFill>
              </a:rPr>
              <a:t> of the dealing</a:t>
            </a:r>
          </a:p>
          <a:p>
            <a:pPr lvl="1">
              <a:lnSpc>
                <a:spcPct val="100000"/>
              </a:lnSpc>
            </a:pPr>
            <a:r>
              <a:rPr lang="en-US" sz="2400" dirty="0">
                <a:solidFill>
                  <a:schemeClr val="bg1"/>
                </a:solidFill>
              </a:rPr>
              <a:t>Were there</a:t>
            </a:r>
            <a:r>
              <a:rPr lang="en-US" sz="2400" dirty="0">
                <a:solidFill>
                  <a:srgbClr val="FFFF00"/>
                </a:solidFill>
              </a:rPr>
              <a:t> alternatives </a:t>
            </a:r>
            <a:r>
              <a:rPr lang="en-US" sz="2400" dirty="0">
                <a:solidFill>
                  <a:schemeClr val="bg1"/>
                </a:solidFill>
              </a:rPr>
              <a:t>to the dealing?</a:t>
            </a:r>
          </a:p>
          <a:p>
            <a:pPr lvl="1">
              <a:lnSpc>
                <a:spcPct val="100000"/>
              </a:lnSpc>
            </a:pPr>
            <a:r>
              <a:rPr lang="en-US" sz="2400" dirty="0">
                <a:solidFill>
                  <a:srgbClr val="FFFF00"/>
                </a:solidFill>
              </a:rPr>
              <a:t>Nature of the work</a:t>
            </a:r>
          </a:p>
          <a:p>
            <a:pPr lvl="1">
              <a:lnSpc>
                <a:spcPct val="100000"/>
              </a:lnSpc>
            </a:pPr>
            <a:r>
              <a:rPr lang="en-US" sz="2400" dirty="0">
                <a:solidFill>
                  <a:srgbClr val="FFFF00"/>
                </a:solidFill>
              </a:rPr>
              <a:t>Effect of the dealing on the work</a:t>
            </a:r>
          </a:p>
        </p:txBody>
      </p:sp>
      <p:sp>
        <p:nvSpPr>
          <p:cNvPr id="4" name="Slide Number Placeholder 3"/>
          <p:cNvSpPr>
            <a:spLocks noGrp="1"/>
          </p:cNvSpPr>
          <p:nvPr>
            <p:ph type="sldNum" sz="quarter" idx="12"/>
          </p:nvPr>
        </p:nvSpPr>
        <p:spPr/>
        <p:txBody>
          <a:bodyPr/>
          <a:lstStyle/>
          <a:p>
            <a:fld id="{600857A6-B069-5747-8C2C-4237D03FF20B}" type="slidenum">
              <a:rPr lang="en-US" smtClean="0"/>
              <a:t>67</a:t>
            </a:fld>
            <a:endParaRPr lang="en-US"/>
          </a:p>
        </p:txBody>
      </p:sp>
    </p:spTree>
    <p:extLst>
      <p:ext uri="{BB962C8B-B14F-4D97-AF65-F5344CB8AC3E}">
        <p14:creationId xmlns:p14="http://schemas.microsoft.com/office/powerpoint/2010/main" val="2292351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C65F-C411-3C46-BD15-00A535DBB9C3}"/>
              </a:ext>
            </a:extLst>
          </p:cNvPr>
          <p:cNvSpPr>
            <a:spLocks noGrp="1"/>
          </p:cNvSpPr>
          <p:nvPr>
            <p:ph type="title"/>
          </p:nvPr>
        </p:nvSpPr>
        <p:spPr>
          <a:xfrm>
            <a:off x="457200" y="326594"/>
            <a:ext cx="8229600" cy="676872"/>
          </a:xfrm>
        </p:spPr>
        <p:txBody>
          <a:bodyPr>
            <a:normAutofit fontScale="90000"/>
          </a:bodyPr>
          <a:lstStyle/>
          <a:p>
            <a:br>
              <a:rPr lang="en-CA" dirty="0"/>
            </a:br>
            <a:r>
              <a:rPr lang="en-CA" sz="4900" b="1" dirty="0">
                <a:solidFill>
                  <a:srgbClr val="FFFF00"/>
                </a:solidFill>
              </a:rPr>
              <a:t>Purpose of the Dealing</a:t>
            </a:r>
            <a:br>
              <a:rPr lang="en-CA" dirty="0"/>
            </a:br>
            <a:endParaRPr lang="en-US" dirty="0"/>
          </a:p>
        </p:txBody>
      </p:sp>
      <p:sp>
        <p:nvSpPr>
          <p:cNvPr id="3" name="Content Placeholder 2">
            <a:extLst>
              <a:ext uri="{FF2B5EF4-FFF2-40B4-BE49-F238E27FC236}">
                <a16:creationId xmlns:a16="http://schemas.microsoft.com/office/drawing/2014/main" id="{645B44F6-160F-9949-9D7F-D934E0E73691}"/>
              </a:ext>
            </a:extLst>
          </p:cNvPr>
          <p:cNvSpPr>
            <a:spLocks noGrp="1"/>
          </p:cNvSpPr>
          <p:nvPr>
            <p:ph sz="quarter" idx="10"/>
          </p:nvPr>
        </p:nvSpPr>
        <p:spPr>
          <a:xfrm>
            <a:off x="457200" y="1306286"/>
            <a:ext cx="8229600" cy="4548249"/>
          </a:xfrm>
        </p:spPr>
        <p:txBody>
          <a:bodyPr>
            <a:normAutofit/>
          </a:bodyPr>
          <a:lstStyle/>
          <a:p>
            <a:pPr>
              <a:lnSpc>
                <a:spcPct val="100000"/>
              </a:lnSpc>
            </a:pPr>
            <a:r>
              <a:rPr lang="en-CA" sz="2800" dirty="0">
                <a:solidFill>
                  <a:srgbClr val="FFFF00"/>
                </a:solidFill>
              </a:rPr>
              <a:t>Fair if for one of the allowable purposes </a:t>
            </a:r>
            <a:r>
              <a:rPr lang="en-CA" sz="2800" dirty="0">
                <a:solidFill>
                  <a:schemeClr val="bg1"/>
                </a:solidFill>
              </a:rPr>
              <a:t>under the Copyright Act </a:t>
            </a:r>
          </a:p>
          <a:p>
            <a:pPr lvl="1">
              <a:lnSpc>
                <a:spcPct val="100000"/>
              </a:lnSpc>
              <a:buFont typeface="Courier New" panose="02070309020205020404" pitchFamily="49" charset="0"/>
              <a:buChar char="o"/>
            </a:pPr>
            <a:r>
              <a:rPr lang="en-CA" sz="2800" dirty="0">
                <a:solidFill>
                  <a:schemeClr val="bg1"/>
                </a:solidFill>
              </a:rPr>
              <a:t>S. 29 </a:t>
            </a:r>
            <a:r>
              <a:rPr lang="en-CA" sz="2800" dirty="0">
                <a:solidFill>
                  <a:srgbClr val="FF0000"/>
                </a:solidFill>
              </a:rPr>
              <a:t>= </a:t>
            </a:r>
            <a:r>
              <a:rPr lang="en-US" sz="2800" dirty="0">
                <a:solidFill>
                  <a:srgbClr val="FFFF00"/>
                </a:solidFill>
              </a:rPr>
              <a:t>research, private study, education, parody or satire </a:t>
            </a:r>
          </a:p>
          <a:p>
            <a:pPr lvl="1">
              <a:lnSpc>
                <a:spcPct val="100000"/>
              </a:lnSpc>
              <a:buFont typeface="Courier New" panose="02070309020205020404" pitchFamily="49" charset="0"/>
              <a:buChar char="o"/>
            </a:pPr>
            <a:r>
              <a:rPr lang="en-US" sz="2800" dirty="0">
                <a:solidFill>
                  <a:schemeClr val="bg1"/>
                </a:solidFill>
              </a:rPr>
              <a:t>S.29.1 </a:t>
            </a:r>
            <a:r>
              <a:rPr lang="en-US" sz="2800" dirty="0">
                <a:solidFill>
                  <a:srgbClr val="FF0000"/>
                </a:solidFill>
              </a:rPr>
              <a:t>=</a:t>
            </a:r>
            <a:r>
              <a:rPr lang="en-US" sz="2800" dirty="0">
                <a:solidFill>
                  <a:schemeClr val="bg1"/>
                </a:solidFill>
              </a:rPr>
              <a:t> </a:t>
            </a:r>
            <a:r>
              <a:rPr lang="en-US" sz="2800" dirty="0">
                <a:solidFill>
                  <a:srgbClr val="FFFF00"/>
                </a:solidFill>
              </a:rPr>
              <a:t>criticism or review </a:t>
            </a:r>
          </a:p>
          <a:p>
            <a:pPr lvl="1">
              <a:lnSpc>
                <a:spcPct val="100000"/>
              </a:lnSpc>
              <a:buFont typeface="Courier New" panose="02070309020205020404" pitchFamily="49" charset="0"/>
              <a:buChar char="o"/>
            </a:pPr>
            <a:r>
              <a:rPr lang="en-US" sz="2800" dirty="0">
                <a:solidFill>
                  <a:schemeClr val="bg1"/>
                </a:solidFill>
              </a:rPr>
              <a:t>S. 29.2 </a:t>
            </a:r>
            <a:r>
              <a:rPr lang="en-US" sz="2800" dirty="0">
                <a:solidFill>
                  <a:srgbClr val="FF0000"/>
                </a:solidFill>
              </a:rPr>
              <a:t>=</a:t>
            </a:r>
            <a:r>
              <a:rPr lang="en-US" sz="2800" dirty="0">
                <a:solidFill>
                  <a:schemeClr val="bg1"/>
                </a:solidFill>
              </a:rPr>
              <a:t> </a:t>
            </a:r>
            <a:r>
              <a:rPr lang="en-US" sz="2800" dirty="0">
                <a:solidFill>
                  <a:srgbClr val="FFFF00"/>
                </a:solidFill>
              </a:rPr>
              <a:t>news reporting</a:t>
            </a:r>
          </a:p>
          <a:p>
            <a:pPr>
              <a:lnSpc>
                <a:spcPct val="100000"/>
              </a:lnSpc>
            </a:pPr>
            <a:r>
              <a:rPr lang="en-CA" sz="2800" dirty="0">
                <a:solidFill>
                  <a:srgbClr val="FFFF00"/>
                </a:solidFill>
              </a:rPr>
              <a:t>Some</a:t>
            </a:r>
            <a:r>
              <a:rPr lang="en-CA" sz="2800" dirty="0">
                <a:solidFill>
                  <a:schemeClr val="bg1"/>
                </a:solidFill>
              </a:rPr>
              <a:t> dealings may be </a:t>
            </a:r>
            <a:r>
              <a:rPr lang="en-CA" sz="2800" dirty="0">
                <a:solidFill>
                  <a:srgbClr val="FFFF00"/>
                </a:solidFill>
              </a:rPr>
              <a:t>more</a:t>
            </a:r>
            <a:r>
              <a:rPr lang="en-CA" sz="2800" dirty="0">
                <a:solidFill>
                  <a:schemeClr val="bg1"/>
                </a:solidFill>
              </a:rPr>
              <a:t>, or less, fair, than others - i.e., </a:t>
            </a:r>
            <a:r>
              <a:rPr lang="en-CA" sz="2800" dirty="0">
                <a:solidFill>
                  <a:srgbClr val="FFFF00"/>
                </a:solidFill>
              </a:rPr>
              <a:t>research for commercial purposes may not be as fair</a:t>
            </a:r>
            <a:r>
              <a:rPr lang="en-CA" sz="2800" dirty="0">
                <a:solidFill>
                  <a:schemeClr val="bg1"/>
                </a:solidFill>
              </a:rPr>
              <a:t> as research for charitable purposes</a:t>
            </a:r>
          </a:p>
          <a:p>
            <a:endParaRPr lang="en-US" dirty="0"/>
          </a:p>
        </p:txBody>
      </p:sp>
    </p:spTree>
    <p:extLst>
      <p:ext uri="{BB962C8B-B14F-4D97-AF65-F5344CB8AC3E}">
        <p14:creationId xmlns:p14="http://schemas.microsoft.com/office/powerpoint/2010/main" val="27631729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C65F-C411-3C46-BD15-00A535DBB9C3}"/>
              </a:ext>
            </a:extLst>
          </p:cNvPr>
          <p:cNvSpPr>
            <a:spLocks noGrp="1"/>
          </p:cNvSpPr>
          <p:nvPr>
            <p:ph type="title"/>
          </p:nvPr>
        </p:nvSpPr>
        <p:spPr>
          <a:xfrm>
            <a:off x="457200" y="160339"/>
            <a:ext cx="8229600" cy="676872"/>
          </a:xfrm>
        </p:spPr>
        <p:txBody>
          <a:bodyPr>
            <a:normAutofit fontScale="90000"/>
          </a:bodyPr>
          <a:lstStyle/>
          <a:p>
            <a:br>
              <a:rPr lang="en-CA" dirty="0"/>
            </a:br>
            <a:r>
              <a:rPr lang="en-CA" sz="4900" b="1" dirty="0">
                <a:solidFill>
                  <a:srgbClr val="FFFF00"/>
                </a:solidFill>
              </a:rPr>
              <a:t>Character of the Dealing</a:t>
            </a:r>
            <a:br>
              <a:rPr lang="en-CA" dirty="0"/>
            </a:br>
            <a:endParaRPr lang="en-US" dirty="0"/>
          </a:p>
        </p:txBody>
      </p:sp>
      <p:sp>
        <p:nvSpPr>
          <p:cNvPr id="3" name="Content Placeholder 2">
            <a:extLst>
              <a:ext uri="{FF2B5EF4-FFF2-40B4-BE49-F238E27FC236}">
                <a16:creationId xmlns:a16="http://schemas.microsoft.com/office/drawing/2014/main" id="{645B44F6-160F-9949-9D7F-D934E0E73691}"/>
              </a:ext>
            </a:extLst>
          </p:cNvPr>
          <p:cNvSpPr>
            <a:spLocks noGrp="1"/>
          </p:cNvSpPr>
          <p:nvPr>
            <p:ph sz="quarter" idx="10"/>
          </p:nvPr>
        </p:nvSpPr>
        <p:spPr>
          <a:xfrm>
            <a:off x="225631" y="1104406"/>
            <a:ext cx="8918369" cy="4750130"/>
          </a:xfrm>
        </p:spPr>
        <p:txBody>
          <a:bodyPr>
            <a:normAutofit fontScale="92500" lnSpcReduction="20000"/>
          </a:bodyPr>
          <a:lstStyle/>
          <a:p>
            <a:pPr>
              <a:lnSpc>
                <a:spcPct val="110000"/>
              </a:lnSpc>
            </a:pPr>
            <a:r>
              <a:rPr lang="en-CA" sz="3200" dirty="0">
                <a:solidFill>
                  <a:schemeClr val="bg1"/>
                </a:solidFill>
              </a:rPr>
              <a:t>How was the work dealt with? </a:t>
            </a:r>
            <a:r>
              <a:rPr lang="en-CA" sz="3200" dirty="0">
                <a:solidFill>
                  <a:srgbClr val="FFFF00"/>
                </a:solidFill>
              </a:rPr>
              <a:t>Multiple copies </a:t>
            </a:r>
            <a:r>
              <a:rPr lang="en-CA" sz="3200" dirty="0">
                <a:solidFill>
                  <a:schemeClr val="bg1"/>
                </a:solidFill>
              </a:rPr>
              <a:t>distributed, will </a:t>
            </a:r>
            <a:r>
              <a:rPr lang="en-CA" sz="3200" dirty="0">
                <a:solidFill>
                  <a:srgbClr val="FFFF00"/>
                </a:solidFill>
              </a:rPr>
              <a:t>tend towards being unfair</a:t>
            </a:r>
            <a:r>
              <a:rPr lang="en-CA" sz="3200" dirty="0">
                <a:solidFill>
                  <a:schemeClr val="bg1"/>
                </a:solidFill>
              </a:rPr>
              <a:t>, especially if more copies than necessary or otherwise gratuitous.</a:t>
            </a:r>
          </a:p>
          <a:p>
            <a:pPr>
              <a:lnSpc>
                <a:spcPct val="110000"/>
              </a:lnSpc>
            </a:pPr>
            <a:r>
              <a:rPr lang="en-CA" sz="3200" dirty="0">
                <a:solidFill>
                  <a:srgbClr val="FFFF00"/>
                </a:solidFill>
              </a:rPr>
              <a:t>Single copy used for single legit purpose </a:t>
            </a:r>
            <a:r>
              <a:rPr lang="en-CA" sz="3200" dirty="0">
                <a:solidFill>
                  <a:schemeClr val="bg1"/>
                </a:solidFill>
              </a:rPr>
              <a:t>– easier to conclude it is fair.</a:t>
            </a:r>
          </a:p>
          <a:p>
            <a:pPr>
              <a:lnSpc>
                <a:spcPct val="110000"/>
              </a:lnSpc>
            </a:pPr>
            <a:r>
              <a:rPr lang="en-CA" sz="3200" dirty="0">
                <a:solidFill>
                  <a:schemeClr val="bg1"/>
                </a:solidFill>
              </a:rPr>
              <a:t>Copies destroyed after use may also favour a finding of fairness.</a:t>
            </a:r>
          </a:p>
          <a:p>
            <a:pPr>
              <a:lnSpc>
                <a:spcPct val="110000"/>
              </a:lnSpc>
            </a:pPr>
            <a:r>
              <a:rPr lang="en-CA" sz="3200" dirty="0">
                <a:solidFill>
                  <a:schemeClr val="bg1"/>
                </a:solidFill>
              </a:rPr>
              <a:t>Do consider customs, practices &amp; norms in a particular industry or trade </a:t>
            </a:r>
            <a:r>
              <a:rPr lang="en-CA" sz="3200" dirty="0">
                <a:solidFill>
                  <a:srgbClr val="FF0000"/>
                </a:solidFill>
                <a:sym typeface="Wingdings" pitchFamily="2" charset="2"/>
              </a:rPr>
              <a:t> </a:t>
            </a:r>
            <a:r>
              <a:rPr lang="en-CA" sz="3200" dirty="0">
                <a:solidFill>
                  <a:schemeClr val="bg1"/>
                </a:solidFill>
                <a:sym typeface="Wingdings" pitchFamily="2" charset="2"/>
              </a:rPr>
              <a:t>However </a:t>
            </a:r>
            <a:r>
              <a:rPr lang="en-CA" sz="3200" i="1" dirty="0">
                <a:solidFill>
                  <a:srgbClr val="00B0F0"/>
                </a:solidFill>
                <a:sym typeface="Wingdings" pitchFamily="2" charset="2"/>
              </a:rPr>
              <a:t>CBC v. SODRAC </a:t>
            </a:r>
            <a:r>
              <a:rPr lang="en-CA" sz="3200" dirty="0">
                <a:solidFill>
                  <a:schemeClr val="bg1"/>
                </a:solidFill>
                <a:sym typeface="Wingdings" pitchFamily="2" charset="2"/>
              </a:rPr>
              <a:t>(SCC 2015) doesn’t </a:t>
            </a:r>
            <a:r>
              <a:rPr lang="en-CA" sz="3200" dirty="0">
                <a:solidFill>
                  <a:srgbClr val="FF0000"/>
                </a:solidFill>
                <a:sym typeface="Wingdings" pitchFamily="2" charset="2"/>
              </a:rPr>
              <a:t>–</a:t>
            </a:r>
            <a:r>
              <a:rPr lang="en-CA" sz="3200" dirty="0">
                <a:solidFill>
                  <a:schemeClr val="bg1"/>
                </a:solidFill>
                <a:sym typeface="Wingdings" pitchFamily="2" charset="2"/>
              </a:rPr>
              <a:t> why not</a:t>
            </a:r>
            <a:r>
              <a:rPr lang="en-CA" sz="3200" dirty="0">
                <a:solidFill>
                  <a:srgbClr val="FFFF00"/>
                </a:solidFill>
                <a:sym typeface="Wingdings" pitchFamily="2" charset="2"/>
              </a:rPr>
              <a:t>?</a:t>
            </a:r>
            <a:r>
              <a:rPr lang="en-CA" sz="3200" dirty="0">
                <a:solidFill>
                  <a:schemeClr val="bg1"/>
                </a:solidFill>
                <a:sym typeface="Wingdings" pitchFamily="2" charset="2"/>
              </a:rPr>
              <a:t> </a:t>
            </a:r>
            <a:r>
              <a:rPr lang="en-CA" sz="3200" dirty="0">
                <a:solidFill>
                  <a:srgbClr val="FF0000"/>
                </a:solidFill>
                <a:sym typeface="Wingdings" pitchFamily="2" charset="2"/>
              </a:rPr>
              <a:t>CATEGORIES EXHAUSTIVE</a:t>
            </a:r>
            <a:endParaRPr lang="en-US" sz="3200" dirty="0">
              <a:solidFill>
                <a:srgbClr val="FF0000"/>
              </a:solidFill>
            </a:endParaRPr>
          </a:p>
        </p:txBody>
      </p:sp>
    </p:spTree>
    <p:extLst>
      <p:ext uri="{BB962C8B-B14F-4D97-AF65-F5344CB8AC3E}">
        <p14:creationId xmlns:p14="http://schemas.microsoft.com/office/powerpoint/2010/main" val="86958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DE06-8F47-5D40-A2C2-33D01A6B67D9}"/>
              </a:ext>
            </a:extLst>
          </p:cNvPr>
          <p:cNvSpPr>
            <a:spLocks noGrp="1"/>
          </p:cNvSpPr>
          <p:nvPr>
            <p:ph type="title"/>
          </p:nvPr>
        </p:nvSpPr>
        <p:spPr/>
        <p:txBody>
          <a:bodyPr/>
          <a:lstStyle/>
          <a:p>
            <a:r>
              <a:rPr lang="en-US" b="1" dirty="0">
                <a:solidFill>
                  <a:srgbClr val="FFFF00"/>
                </a:solidFill>
              </a:rPr>
              <a:t>Presentations</a:t>
            </a:r>
            <a:r>
              <a:rPr lang="en-US" b="1" dirty="0">
                <a:solidFill>
                  <a:srgbClr val="FF0000"/>
                </a:solidFill>
              </a:rPr>
              <a:t> </a:t>
            </a:r>
            <a:r>
              <a:rPr lang="en-US" dirty="0">
                <a:solidFill>
                  <a:srgbClr val="FF0000"/>
                </a:solidFill>
              </a:rPr>
              <a:t>(</a:t>
            </a:r>
            <a:r>
              <a:rPr lang="en-US" dirty="0">
                <a:solidFill>
                  <a:schemeClr val="bg1"/>
                </a:solidFill>
              </a:rPr>
              <a:t>from Syllabus</a:t>
            </a:r>
            <a:r>
              <a:rPr lang="en-US" dirty="0">
                <a:solidFill>
                  <a:srgbClr val="FF0000"/>
                </a:solidFill>
              </a:rPr>
              <a:t>)</a:t>
            </a:r>
          </a:p>
        </p:txBody>
      </p:sp>
      <p:sp>
        <p:nvSpPr>
          <p:cNvPr id="3" name="Content Placeholder 2">
            <a:extLst>
              <a:ext uri="{FF2B5EF4-FFF2-40B4-BE49-F238E27FC236}">
                <a16:creationId xmlns:a16="http://schemas.microsoft.com/office/drawing/2014/main" id="{60E55E28-ACDA-8E44-B1F0-7D433AF6B92B}"/>
              </a:ext>
            </a:extLst>
          </p:cNvPr>
          <p:cNvSpPr>
            <a:spLocks noGrp="1"/>
          </p:cNvSpPr>
          <p:nvPr>
            <p:ph sz="quarter" idx="10"/>
          </p:nvPr>
        </p:nvSpPr>
        <p:spPr/>
        <p:txBody>
          <a:bodyPr/>
          <a:lstStyle/>
          <a:p>
            <a:pPr marL="0" indent="0">
              <a:lnSpc>
                <a:spcPct val="100000"/>
              </a:lnSpc>
              <a:buNone/>
            </a:pPr>
            <a:r>
              <a:rPr lang="en-CA" sz="3600" b="1" i="1" dirty="0">
                <a:solidFill>
                  <a:srgbClr val="FFFF00"/>
                </a:solidFill>
              </a:rPr>
              <a:t>“</a:t>
            </a:r>
            <a:r>
              <a:rPr lang="en-CA" sz="3600" b="1" i="1" dirty="0">
                <a:solidFill>
                  <a:schemeClr val="bg1"/>
                </a:solidFill>
              </a:rPr>
              <a:t>Paper</a:t>
            </a:r>
            <a:r>
              <a:rPr lang="en-CA" sz="3600" b="1" i="1" dirty="0">
                <a:solidFill>
                  <a:srgbClr val="FF0000"/>
                </a:solidFill>
              </a:rPr>
              <a:t>/</a:t>
            </a:r>
            <a:r>
              <a:rPr lang="en-CA" sz="3600" b="1" i="1" dirty="0">
                <a:solidFill>
                  <a:schemeClr val="bg1"/>
                </a:solidFill>
              </a:rPr>
              <a:t>Presentation</a:t>
            </a:r>
            <a:r>
              <a:rPr lang="en-CA" sz="3600" b="1" i="1" dirty="0">
                <a:solidFill>
                  <a:srgbClr val="FF0000"/>
                </a:solidFill>
              </a:rPr>
              <a:t>/</a:t>
            </a:r>
            <a:r>
              <a:rPr lang="en-CA" sz="3600" b="1" i="1" dirty="0">
                <a:solidFill>
                  <a:schemeClr val="bg1"/>
                </a:solidFill>
              </a:rPr>
              <a:t>Post </a:t>
            </a:r>
            <a:r>
              <a:rPr lang="en-CA" sz="3600" b="1" i="1" dirty="0">
                <a:solidFill>
                  <a:srgbClr val="FF0000"/>
                </a:solidFill>
              </a:rPr>
              <a:t>=</a:t>
            </a:r>
            <a:r>
              <a:rPr lang="en-CA" sz="3600" b="1" i="1" dirty="0">
                <a:solidFill>
                  <a:schemeClr val="bg1"/>
                </a:solidFill>
              </a:rPr>
              <a:t> 20</a:t>
            </a:r>
            <a:r>
              <a:rPr lang="en-CA" sz="3600" b="1" i="1" dirty="0">
                <a:solidFill>
                  <a:srgbClr val="FF0000"/>
                </a:solidFill>
              </a:rPr>
              <a:t>%</a:t>
            </a:r>
            <a:r>
              <a:rPr lang="en-CA" sz="3600" b="1" i="1" dirty="0">
                <a:solidFill>
                  <a:schemeClr val="bg1"/>
                </a:solidFill>
              </a:rPr>
              <a:t> of grade</a:t>
            </a:r>
            <a:endParaRPr lang="en-CA" sz="3600" i="1" dirty="0">
              <a:solidFill>
                <a:schemeClr val="bg1"/>
              </a:solidFill>
            </a:endParaRPr>
          </a:p>
          <a:p>
            <a:pPr marL="0" indent="0">
              <a:lnSpc>
                <a:spcPct val="100000"/>
              </a:lnSpc>
              <a:buNone/>
            </a:pPr>
            <a:r>
              <a:rPr lang="en-CA" sz="3600" i="1" dirty="0">
                <a:solidFill>
                  <a:schemeClr val="bg1"/>
                </a:solidFill>
              </a:rPr>
              <a:t>This will be 500</a:t>
            </a:r>
            <a:r>
              <a:rPr lang="en-CA" sz="3600" i="1" dirty="0">
                <a:solidFill>
                  <a:srgbClr val="FF0000"/>
                </a:solidFill>
              </a:rPr>
              <a:t>-</a:t>
            </a:r>
            <a:r>
              <a:rPr lang="en-CA" sz="3600" i="1" dirty="0">
                <a:solidFill>
                  <a:schemeClr val="bg1"/>
                </a:solidFill>
              </a:rPr>
              <a:t>1000 word </a:t>
            </a:r>
            <a:r>
              <a:rPr lang="en-CA" sz="3600" i="1" dirty="0">
                <a:solidFill>
                  <a:srgbClr val="FFFF00"/>
                </a:solidFill>
              </a:rPr>
              <a:t>(</a:t>
            </a:r>
            <a:r>
              <a:rPr lang="en-CA" sz="3600" i="1" dirty="0">
                <a:solidFill>
                  <a:schemeClr val="bg1"/>
                </a:solidFill>
              </a:rPr>
              <a:t>or equivalent</a:t>
            </a:r>
            <a:r>
              <a:rPr lang="en-CA" sz="3600" i="1" dirty="0">
                <a:solidFill>
                  <a:srgbClr val="FFFF00"/>
                </a:solidFill>
              </a:rPr>
              <a:t>)</a:t>
            </a:r>
            <a:r>
              <a:rPr lang="en-CA" sz="3600" i="1" dirty="0">
                <a:solidFill>
                  <a:schemeClr val="bg1"/>
                </a:solidFill>
              </a:rPr>
              <a:t> per person original piece of work that illuminates some aspect of Intellectual Property Law</a:t>
            </a:r>
            <a:r>
              <a:rPr lang="en-CA" sz="3600" i="1" dirty="0">
                <a:solidFill>
                  <a:srgbClr val="FF0000"/>
                </a:solidFill>
              </a:rPr>
              <a:t>.</a:t>
            </a:r>
            <a:r>
              <a:rPr lang="en-CA" sz="3600" i="1" dirty="0">
                <a:solidFill>
                  <a:schemeClr val="bg1"/>
                </a:solidFill>
              </a:rPr>
              <a:t> It can be </a:t>
            </a:r>
            <a:r>
              <a:rPr lang="en-CA" sz="3600" i="1" dirty="0">
                <a:solidFill>
                  <a:srgbClr val="FFFF00"/>
                </a:solidFill>
              </a:rPr>
              <a:t>in any form</a:t>
            </a:r>
            <a:r>
              <a:rPr lang="en-CA" sz="3600" i="1" dirty="0">
                <a:solidFill>
                  <a:srgbClr val="FF0000"/>
                </a:solidFill>
              </a:rPr>
              <a:t>,</a:t>
            </a:r>
            <a:r>
              <a:rPr lang="en-CA" sz="3600" i="1" dirty="0">
                <a:solidFill>
                  <a:schemeClr val="bg1"/>
                </a:solidFill>
              </a:rPr>
              <a:t> posted to the course website or not</a:t>
            </a:r>
            <a:r>
              <a:rPr lang="en-CA" sz="3600" i="1" dirty="0">
                <a:solidFill>
                  <a:srgbClr val="FF0000"/>
                </a:solidFill>
              </a:rPr>
              <a:t>,</a:t>
            </a:r>
            <a:r>
              <a:rPr lang="en-CA" sz="3600" i="1" dirty="0">
                <a:solidFill>
                  <a:schemeClr val="bg1"/>
                </a:solidFill>
              </a:rPr>
              <a:t> and can be approached individually or as a group.</a:t>
            </a:r>
            <a:r>
              <a:rPr lang="en-CA" sz="3600" i="1" dirty="0">
                <a:solidFill>
                  <a:srgbClr val="FFFF00"/>
                </a:solidFill>
              </a:rPr>
              <a:t>”</a:t>
            </a:r>
          </a:p>
          <a:p>
            <a:endParaRPr lang="en-US" dirty="0"/>
          </a:p>
        </p:txBody>
      </p:sp>
    </p:spTree>
    <p:extLst>
      <p:ext uri="{BB962C8B-B14F-4D97-AF65-F5344CB8AC3E}">
        <p14:creationId xmlns:p14="http://schemas.microsoft.com/office/powerpoint/2010/main" val="25062297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5EB5-D0D3-E444-BE15-D2C061717B14}"/>
              </a:ext>
            </a:extLst>
          </p:cNvPr>
          <p:cNvSpPr>
            <a:spLocks noGrp="1"/>
          </p:cNvSpPr>
          <p:nvPr>
            <p:ph type="title"/>
          </p:nvPr>
        </p:nvSpPr>
        <p:spPr>
          <a:xfrm>
            <a:off x="457200" y="178130"/>
            <a:ext cx="8229600" cy="1377538"/>
          </a:xfrm>
        </p:spPr>
        <p:txBody>
          <a:bodyPr>
            <a:normAutofit/>
          </a:bodyPr>
          <a:lstStyle/>
          <a:p>
            <a:pPr algn="ctr"/>
            <a:r>
              <a:rPr lang="en-US" dirty="0">
                <a:solidFill>
                  <a:schemeClr val="bg1"/>
                </a:solidFill>
              </a:rPr>
              <a:t>Criticism of Majority in </a:t>
            </a:r>
            <a:r>
              <a:rPr lang="en-US" i="1" dirty="0">
                <a:solidFill>
                  <a:srgbClr val="00B0F0"/>
                </a:solidFill>
              </a:rPr>
              <a:t>CBC v. SODRAC </a:t>
            </a:r>
            <a:br>
              <a:rPr lang="en-US" dirty="0">
                <a:solidFill>
                  <a:schemeClr val="bg1"/>
                </a:solidFill>
              </a:rPr>
            </a:br>
            <a:r>
              <a:rPr lang="en-US" dirty="0">
                <a:solidFill>
                  <a:srgbClr val="FFFF00"/>
                </a:solidFill>
              </a:rPr>
              <a:t>not related to fair dealing</a:t>
            </a:r>
          </a:p>
        </p:txBody>
      </p:sp>
      <p:pic>
        <p:nvPicPr>
          <p:cNvPr id="4" name="Picture 3" descr="A screenshot of a cell phone&#10;&#10;Description automatically generated">
            <a:extLst>
              <a:ext uri="{FF2B5EF4-FFF2-40B4-BE49-F238E27FC236}">
                <a16:creationId xmlns:a16="http://schemas.microsoft.com/office/drawing/2014/main" id="{112FFA9F-900B-CF4B-9A6C-C2BDF7FE82AD}"/>
              </a:ext>
            </a:extLst>
          </p:cNvPr>
          <p:cNvPicPr>
            <a:picLocks noChangeAspect="1"/>
          </p:cNvPicPr>
          <p:nvPr/>
        </p:nvPicPr>
        <p:blipFill>
          <a:blip r:embed="rId2"/>
          <a:stretch>
            <a:fillRect/>
          </a:stretch>
        </p:blipFill>
        <p:spPr>
          <a:xfrm>
            <a:off x="1417410" y="1722598"/>
            <a:ext cx="6309179" cy="4163358"/>
          </a:xfrm>
          <a:prstGeom prst="rect">
            <a:avLst/>
          </a:prstGeom>
        </p:spPr>
      </p:pic>
    </p:spTree>
    <p:extLst>
      <p:ext uri="{BB962C8B-B14F-4D97-AF65-F5344CB8AC3E}">
        <p14:creationId xmlns:p14="http://schemas.microsoft.com/office/powerpoint/2010/main" val="1873886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C65F-C411-3C46-BD15-00A535DBB9C3}"/>
              </a:ext>
            </a:extLst>
          </p:cNvPr>
          <p:cNvSpPr>
            <a:spLocks noGrp="1"/>
          </p:cNvSpPr>
          <p:nvPr>
            <p:ph type="title"/>
          </p:nvPr>
        </p:nvSpPr>
        <p:spPr>
          <a:xfrm>
            <a:off x="457200" y="160339"/>
            <a:ext cx="8229600" cy="676872"/>
          </a:xfrm>
        </p:spPr>
        <p:txBody>
          <a:bodyPr>
            <a:normAutofit fontScale="90000"/>
          </a:bodyPr>
          <a:lstStyle/>
          <a:p>
            <a:br>
              <a:rPr lang="en-CA" dirty="0"/>
            </a:br>
            <a:r>
              <a:rPr lang="en-CA" sz="4900" b="1" dirty="0">
                <a:solidFill>
                  <a:srgbClr val="FFFF00"/>
                </a:solidFill>
              </a:rPr>
              <a:t>Amount of the Dealing</a:t>
            </a:r>
            <a:br>
              <a:rPr lang="en-CA" dirty="0"/>
            </a:br>
            <a:endParaRPr lang="en-US" dirty="0"/>
          </a:p>
        </p:txBody>
      </p:sp>
      <p:sp>
        <p:nvSpPr>
          <p:cNvPr id="3" name="Content Placeholder 2">
            <a:extLst>
              <a:ext uri="{FF2B5EF4-FFF2-40B4-BE49-F238E27FC236}">
                <a16:creationId xmlns:a16="http://schemas.microsoft.com/office/drawing/2014/main" id="{645B44F6-160F-9949-9D7F-D934E0E73691}"/>
              </a:ext>
            </a:extLst>
          </p:cNvPr>
          <p:cNvSpPr>
            <a:spLocks noGrp="1"/>
          </p:cNvSpPr>
          <p:nvPr>
            <p:ph sz="quarter" idx="10"/>
          </p:nvPr>
        </p:nvSpPr>
        <p:spPr>
          <a:xfrm>
            <a:off x="457200" y="1318160"/>
            <a:ext cx="8229600" cy="4536375"/>
          </a:xfrm>
        </p:spPr>
        <p:txBody>
          <a:bodyPr>
            <a:normAutofit/>
          </a:bodyPr>
          <a:lstStyle/>
          <a:p>
            <a:pPr>
              <a:lnSpc>
                <a:spcPct val="100000"/>
              </a:lnSpc>
            </a:pPr>
            <a:r>
              <a:rPr lang="en-CA" sz="4000" dirty="0">
                <a:solidFill>
                  <a:schemeClr val="bg1"/>
                </a:solidFill>
              </a:rPr>
              <a:t>You </a:t>
            </a:r>
            <a:r>
              <a:rPr lang="en-CA" sz="4000" dirty="0">
                <a:solidFill>
                  <a:srgbClr val="FFFF00"/>
                </a:solidFill>
              </a:rPr>
              <a:t>can deal fairly with a whole work </a:t>
            </a:r>
            <a:r>
              <a:rPr lang="en-CA" sz="4000" dirty="0">
                <a:solidFill>
                  <a:schemeClr val="bg1"/>
                </a:solidFill>
              </a:rPr>
              <a:t>(i.e. photographs)</a:t>
            </a:r>
          </a:p>
          <a:p>
            <a:pPr>
              <a:lnSpc>
                <a:spcPct val="100000"/>
              </a:lnSpc>
            </a:pPr>
            <a:r>
              <a:rPr lang="en-CA" sz="4000" dirty="0">
                <a:solidFill>
                  <a:srgbClr val="FFFF00"/>
                </a:solidFill>
              </a:rPr>
              <a:t>Amount</a:t>
            </a:r>
            <a:r>
              <a:rPr lang="en-CA" sz="4000" dirty="0">
                <a:solidFill>
                  <a:schemeClr val="bg1"/>
                </a:solidFill>
              </a:rPr>
              <a:t> taken </a:t>
            </a:r>
            <a:r>
              <a:rPr lang="en-CA" sz="4000" dirty="0">
                <a:solidFill>
                  <a:srgbClr val="FFFF00"/>
                </a:solidFill>
              </a:rPr>
              <a:t>may be more, or less, fair depending on the purpose </a:t>
            </a:r>
            <a:r>
              <a:rPr lang="en-CA" sz="4000" dirty="0">
                <a:solidFill>
                  <a:schemeClr val="bg1"/>
                </a:solidFill>
              </a:rPr>
              <a:t>- i.e. research, may be essential to copy an entire academic article</a:t>
            </a:r>
          </a:p>
          <a:p>
            <a:pPr>
              <a:lnSpc>
                <a:spcPct val="110000"/>
              </a:lnSpc>
            </a:pPr>
            <a:endParaRPr lang="en-US" sz="3200" dirty="0">
              <a:solidFill>
                <a:srgbClr val="FF0000"/>
              </a:solidFill>
            </a:endParaRPr>
          </a:p>
        </p:txBody>
      </p:sp>
    </p:spTree>
    <p:extLst>
      <p:ext uri="{BB962C8B-B14F-4D97-AF65-F5344CB8AC3E}">
        <p14:creationId xmlns:p14="http://schemas.microsoft.com/office/powerpoint/2010/main" val="2523302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C65F-C411-3C46-BD15-00A535DBB9C3}"/>
              </a:ext>
            </a:extLst>
          </p:cNvPr>
          <p:cNvSpPr>
            <a:spLocks noGrp="1"/>
          </p:cNvSpPr>
          <p:nvPr>
            <p:ph type="title"/>
          </p:nvPr>
        </p:nvSpPr>
        <p:spPr>
          <a:xfrm>
            <a:off x="457200" y="160339"/>
            <a:ext cx="8229600" cy="676872"/>
          </a:xfrm>
        </p:spPr>
        <p:txBody>
          <a:bodyPr>
            <a:normAutofit fontScale="90000"/>
          </a:bodyPr>
          <a:lstStyle/>
          <a:p>
            <a:br>
              <a:rPr lang="en-CA" dirty="0"/>
            </a:br>
            <a:r>
              <a:rPr lang="en-CA" sz="4900" b="1" dirty="0">
                <a:solidFill>
                  <a:srgbClr val="FFFF00"/>
                </a:solidFill>
              </a:rPr>
              <a:t>Alternatives to the Dealing</a:t>
            </a:r>
            <a:br>
              <a:rPr lang="en-CA" dirty="0"/>
            </a:br>
            <a:endParaRPr lang="en-US" dirty="0"/>
          </a:p>
        </p:txBody>
      </p:sp>
      <p:sp>
        <p:nvSpPr>
          <p:cNvPr id="3" name="Content Placeholder 2">
            <a:extLst>
              <a:ext uri="{FF2B5EF4-FFF2-40B4-BE49-F238E27FC236}">
                <a16:creationId xmlns:a16="http://schemas.microsoft.com/office/drawing/2014/main" id="{645B44F6-160F-9949-9D7F-D934E0E73691}"/>
              </a:ext>
            </a:extLst>
          </p:cNvPr>
          <p:cNvSpPr>
            <a:spLocks noGrp="1"/>
          </p:cNvSpPr>
          <p:nvPr>
            <p:ph sz="quarter" idx="10"/>
          </p:nvPr>
        </p:nvSpPr>
        <p:spPr>
          <a:xfrm>
            <a:off x="457200" y="1104406"/>
            <a:ext cx="8229600" cy="4750130"/>
          </a:xfrm>
        </p:spPr>
        <p:txBody>
          <a:bodyPr>
            <a:normAutofit fontScale="92500" lnSpcReduction="20000"/>
          </a:bodyPr>
          <a:lstStyle/>
          <a:p>
            <a:pPr lvl="1">
              <a:lnSpc>
                <a:spcPct val="110000"/>
              </a:lnSpc>
            </a:pPr>
            <a:r>
              <a:rPr lang="en-CA" sz="3200" dirty="0">
                <a:solidFill>
                  <a:schemeClr val="bg1"/>
                </a:solidFill>
              </a:rPr>
              <a:t>Was there a </a:t>
            </a:r>
            <a:r>
              <a:rPr lang="en-CA" sz="3200" dirty="0">
                <a:solidFill>
                  <a:srgbClr val="FFFF00"/>
                </a:solidFill>
              </a:rPr>
              <a:t>non-copyrighted equivalent </a:t>
            </a:r>
            <a:r>
              <a:rPr lang="en-CA" sz="3200" dirty="0">
                <a:solidFill>
                  <a:schemeClr val="bg1"/>
                </a:solidFill>
              </a:rPr>
              <a:t>of the work </a:t>
            </a:r>
            <a:r>
              <a:rPr lang="en-CA" sz="3200" dirty="0">
                <a:solidFill>
                  <a:srgbClr val="FFFF00"/>
                </a:solidFill>
              </a:rPr>
              <a:t>that could have been used </a:t>
            </a:r>
            <a:r>
              <a:rPr lang="en-CA" sz="3200" dirty="0">
                <a:solidFill>
                  <a:schemeClr val="bg1"/>
                </a:solidFill>
              </a:rPr>
              <a:t>instead of the copyrighted work? </a:t>
            </a:r>
          </a:p>
          <a:p>
            <a:pPr lvl="1">
              <a:lnSpc>
                <a:spcPct val="110000"/>
              </a:lnSpc>
            </a:pPr>
            <a:r>
              <a:rPr lang="en-CA" sz="3200" dirty="0">
                <a:solidFill>
                  <a:schemeClr val="bg1"/>
                </a:solidFill>
              </a:rPr>
              <a:t>Was the dealing </a:t>
            </a:r>
            <a:r>
              <a:rPr lang="en-CA" sz="3200" dirty="0">
                <a:solidFill>
                  <a:srgbClr val="FFFF00"/>
                </a:solidFill>
              </a:rPr>
              <a:t>reasonably necessary to achieve</a:t>
            </a:r>
            <a:r>
              <a:rPr lang="en-CA" sz="3200" dirty="0">
                <a:solidFill>
                  <a:schemeClr val="bg1"/>
                </a:solidFill>
              </a:rPr>
              <a:t> the ultimate </a:t>
            </a:r>
            <a:r>
              <a:rPr lang="en-CA" sz="3200" dirty="0">
                <a:solidFill>
                  <a:srgbClr val="FFFF00"/>
                </a:solidFill>
              </a:rPr>
              <a:t>purpose</a:t>
            </a:r>
            <a:r>
              <a:rPr lang="en-CA" sz="3200" dirty="0">
                <a:solidFill>
                  <a:schemeClr val="bg1"/>
                </a:solidFill>
              </a:rPr>
              <a:t>? </a:t>
            </a:r>
          </a:p>
          <a:p>
            <a:pPr lvl="1">
              <a:lnSpc>
                <a:spcPct val="110000"/>
              </a:lnSpc>
            </a:pPr>
            <a:r>
              <a:rPr lang="en-CA" sz="3200" dirty="0">
                <a:solidFill>
                  <a:schemeClr val="bg1"/>
                </a:solidFill>
              </a:rPr>
              <a:t>Meaning </a:t>
            </a:r>
            <a:r>
              <a:rPr lang="en-CA" sz="3200" dirty="0">
                <a:solidFill>
                  <a:srgbClr val="FFFF00"/>
                </a:solidFill>
              </a:rPr>
              <a:t>not gratuitous</a:t>
            </a:r>
            <a:r>
              <a:rPr lang="en-CA" sz="3200" dirty="0">
                <a:solidFill>
                  <a:schemeClr val="bg1"/>
                </a:solidFill>
              </a:rPr>
              <a:t>.</a:t>
            </a:r>
          </a:p>
          <a:p>
            <a:pPr lvl="1">
              <a:lnSpc>
                <a:spcPct val="110000"/>
              </a:lnSpc>
            </a:pPr>
            <a:r>
              <a:rPr lang="en-CA" sz="3200" dirty="0">
                <a:solidFill>
                  <a:schemeClr val="bg1"/>
                </a:solidFill>
              </a:rPr>
              <a:t>I.e., Would a criticism have </a:t>
            </a:r>
            <a:r>
              <a:rPr lang="en-CA" sz="3200" dirty="0">
                <a:solidFill>
                  <a:srgbClr val="FFFF00"/>
                </a:solidFill>
              </a:rPr>
              <a:t>been equally effective if it did not actually reproduce the copyrighted work</a:t>
            </a:r>
            <a:r>
              <a:rPr lang="en-CA" sz="3200" dirty="0">
                <a:solidFill>
                  <a:schemeClr val="bg1"/>
                </a:solidFill>
              </a:rPr>
              <a:t> it was criticizing? If yes, that weighs against a finding of fairness.</a:t>
            </a:r>
          </a:p>
          <a:p>
            <a:pPr>
              <a:lnSpc>
                <a:spcPct val="110000"/>
              </a:lnSpc>
            </a:pPr>
            <a:endParaRPr lang="en-US" sz="3200" dirty="0">
              <a:solidFill>
                <a:srgbClr val="FF0000"/>
              </a:solidFill>
            </a:endParaRPr>
          </a:p>
        </p:txBody>
      </p:sp>
    </p:spTree>
    <p:extLst>
      <p:ext uri="{BB962C8B-B14F-4D97-AF65-F5344CB8AC3E}">
        <p14:creationId xmlns:p14="http://schemas.microsoft.com/office/powerpoint/2010/main" val="1027794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9289-5794-C54D-9B60-600E0BC349F1}"/>
              </a:ext>
            </a:extLst>
          </p:cNvPr>
          <p:cNvSpPr>
            <a:spLocks noGrp="1"/>
          </p:cNvSpPr>
          <p:nvPr>
            <p:ph type="title"/>
          </p:nvPr>
        </p:nvSpPr>
        <p:spPr/>
        <p:txBody>
          <a:bodyPr>
            <a:normAutofit/>
          </a:bodyPr>
          <a:lstStyle/>
          <a:p>
            <a:r>
              <a:rPr lang="en-US" sz="4800" b="1" dirty="0">
                <a:solidFill>
                  <a:srgbClr val="FFFF00"/>
                </a:solidFill>
              </a:rPr>
              <a:t>Nature of the Work</a:t>
            </a:r>
          </a:p>
        </p:txBody>
      </p:sp>
      <p:sp>
        <p:nvSpPr>
          <p:cNvPr id="3" name="Content Placeholder 2">
            <a:extLst>
              <a:ext uri="{FF2B5EF4-FFF2-40B4-BE49-F238E27FC236}">
                <a16:creationId xmlns:a16="http://schemas.microsoft.com/office/drawing/2014/main" id="{1EB947B7-7CD3-F442-B431-3FE200426383}"/>
              </a:ext>
            </a:extLst>
          </p:cNvPr>
          <p:cNvSpPr>
            <a:spLocks noGrp="1"/>
          </p:cNvSpPr>
          <p:nvPr>
            <p:ph sz="quarter" idx="10"/>
          </p:nvPr>
        </p:nvSpPr>
        <p:spPr>
          <a:xfrm>
            <a:off x="457200" y="1650670"/>
            <a:ext cx="8229600" cy="4075464"/>
          </a:xfrm>
        </p:spPr>
        <p:txBody>
          <a:bodyPr>
            <a:normAutofit/>
          </a:bodyPr>
          <a:lstStyle/>
          <a:p>
            <a:r>
              <a:rPr lang="en-CA" sz="4000" dirty="0">
                <a:solidFill>
                  <a:srgbClr val="FFFF00"/>
                </a:solidFill>
              </a:rPr>
              <a:t>If</a:t>
            </a:r>
            <a:r>
              <a:rPr lang="en-CA" sz="4000" dirty="0">
                <a:solidFill>
                  <a:schemeClr val="bg1"/>
                </a:solidFill>
              </a:rPr>
              <a:t> a work is </a:t>
            </a:r>
            <a:r>
              <a:rPr lang="en-CA" sz="4000" dirty="0">
                <a:solidFill>
                  <a:srgbClr val="FF0000"/>
                </a:solidFill>
              </a:rPr>
              <a:t>unpublished</a:t>
            </a:r>
            <a:r>
              <a:rPr lang="en-CA" sz="4000" dirty="0">
                <a:solidFill>
                  <a:schemeClr val="bg1"/>
                </a:solidFill>
              </a:rPr>
              <a:t>, </a:t>
            </a:r>
            <a:r>
              <a:rPr lang="en-CA" sz="4000" dirty="0">
                <a:solidFill>
                  <a:srgbClr val="FFFF00"/>
                </a:solidFill>
              </a:rPr>
              <a:t>dealing might actually be </a:t>
            </a:r>
            <a:r>
              <a:rPr lang="en-CA" sz="4000" dirty="0">
                <a:solidFill>
                  <a:srgbClr val="FF0000"/>
                </a:solidFill>
              </a:rPr>
              <a:t>more fair </a:t>
            </a:r>
            <a:r>
              <a:rPr lang="en-CA" sz="4000" dirty="0">
                <a:solidFill>
                  <a:schemeClr val="bg1"/>
                </a:solidFill>
              </a:rPr>
              <a:t>because its reproduction could lead to </a:t>
            </a:r>
            <a:r>
              <a:rPr lang="en-CA" sz="4000" dirty="0">
                <a:solidFill>
                  <a:srgbClr val="FFFF00"/>
                </a:solidFill>
              </a:rPr>
              <a:t>a wider public dissemination</a:t>
            </a:r>
            <a:r>
              <a:rPr lang="en-CA" sz="4000" dirty="0">
                <a:solidFill>
                  <a:schemeClr val="bg1"/>
                </a:solidFill>
              </a:rPr>
              <a:t> for the work</a:t>
            </a:r>
          </a:p>
          <a:p>
            <a:r>
              <a:rPr lang="en-CA" sz="4000" dirty="0">
                <a:solidFill>
                  <a:srgbClr val="FFFF00"/>
                </a:solidFill>
              </a:rPr>
              <a:t>Confidential work</a:t>
            </a:r>
            <a:r>
              <a:rPr lang="en-CA" sz="4000" dirty="0">
                <a:solidFill>
                  <a:srgbClr val="FF0000"/>
                </a:solidFill>
              </a:rPr>
              <a:t>? </a:t>
            </a:r>
            <a:r>
              <a:rPr lang="en-CA" sz="4000" dirty="0">
                <a:solidFill>
                  <a:schemeClr val="bg1"/>
                </a:solidFill>
              </a:rPr>
              <a:t>May be </a:t>
            </a:r>
            <a:r>
              <a:rPr lang="en-CA" sz="4000" dirty="0">
                <a:solidFill>
                  <a:srgbClr val="FFFF00"/>
                </a:solidFill>
              </a:rPr>
              <a:t>unfair </a:t>
            </a:r>
            <a:r>
              <a:rPr lang="en-CA" sz="4000" dirty="0">
                <a:solidFill>
                  <a:schemeClr val="bg1"/>
                </a:solidFill>
              </a:rPr>
              <a:t>in the circumstances.</a:t>
            </a:r>
          </a:p>
          <a:p>
            <a:endParaRPr lang="en-US" dirty="0"/>
          </a:p>
        </p:txBody>
      </p:sp>
    </p:spTree>
    <p:extLst>
      <p:ext uri="{BB962C8B-B14F-4D97-AF65-F5344CB8AC3E}">
        <p14:creationId xmlns:p14="http://schemas.microsoft.com/office/powerpoint/2010/main" val="16799028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9289-5794-C54D-9B60-600E0BC349F1}"/>
              </a:ext>
            </a:extLst>
          </p:cNvPr>
          <p:cNvSpPr>
            <a:spLocks noGrp="1"/>
          </p:cNvSpPr>
          <p:nvPr>
            <p:ph type="title"/>
          </p:nvPr>
        </p:nvSpPr>
        <p:spPr>
          <a:xfrm>
            <a:off x="457200" y="154379"/>
            <a:ext cx="8229600" cy="977487"/>
          </a:xfrm>
        </p:spPr>
        <p:txBody>
          <a:bodyPr>
            <a:normAutofit fontScale="90000"/>
          </a:bodyPr>
          <a:lstStyle/>
          <a:p>
            <a:br>
              <a:rPr lang="en-CA" b="1" dirty="0">
                <a:solidFill>
                  <a:srgbClr val="FFFF00"/>
                </a:solidFill>
              </a:rPr>
            </a:br>
            <a:r>
              <a:rPr lang="en-CA" b="1" dirty="0">
                <a:solidFill>
                  <a:srgbClr val="FFFF00"/>
                </a:solidFill>
              </a:rPr>
              <a:t>Effect of the dealing on the work</a:t>
            </a:r>
            <a:br>
              <a:rPr lang="en-CA" dirty="0"/>
            </a:br>
            <a:endParaRPr lang="en-US" dirty="0"/>
          </a:p>
        </p:txBody>
      </p:sp>
      <p:sp>
        <p:nvSpPr>
          <p:cNvPr id="3" name="Content Placeholder 2">
            <a:extLst>
              <a:ext uri="{FF2B5EF4-FFF2-40B4-BE49-F238E27FC236}">
                <a16:creationId xmlns:a16="http://schemas.microsoft.com/office/drawing/2014/main" id="{1EB947B7-7CD3-F442-B431-3FE200426383}"/>
              </a:ext>
            </a:extLst>
          </p:cNvPr>
          <p:cNvSpPr>
            <a:spLocks noGrp="1"/>
          </p:cNvSpPr>
          <p:nvPr>
            <p:ph sz="quarter" idx="10"/>
          </p:nvPr>
        </p:nvSpPr>
        <p:spPr/>
        <p:txBody>
          <a:bodyPr/>
          <a:lstStyle/>
          <a:p>
            <a:pPr lvl="1">
              <a:lnSpc>
                <a:spcPct val="100000"/>
              </a:lnSpc>
            </a:pPr>
            <a:r>
              <a:rPr lang="en-CA" sz="3600" dirty="0">
                <a:solidFill>
                  <a:srgbClr val="FFFF00"/>
                </a:solidFill>
              </a:rPr>
              <a:t>Is the reproduced work likely to compete with the market of the original work</a:t>
            </a:r>
            <a:r>
              <a:rPr lang="en-CA" sz="3600" dirty="0">
                <a:solidFill>
                  <a:srgbClr val="FF0000"/>
                </a:solidFill>
              </a:rPr>
              <a:t>? </a:t>
            </a:r>
          </a:p>
          <a:p>
            <a:pPr lvl="1">
              <a:lnSpc>
                <a:spcPct val="100000"/>
              </a:lnSpc>
            </a:pPr>
            <a:r>
              <a:rPr lang="en-CA" sz="3600" dirty="0">
                <a:solidFill>
                  <a:srgbClr val="FF0000"/>
                </a:solidFill>
              </a:rPr>
              <a:t>Not</a:t>
            </a:r>
            <a:r>
              <a:rPr lang="en-CA" sz="3600" dirty="0">
                <a:solidFill>
                  <a:schemeClr val="bg1"/>
                </a:solidFill>
              </a:rPr>
              <a:t> the only factor - </a:t>
            </a:r>
            <a:r>
              <a:rPr lang="en-CA" sz="3600" dirty="0">
                <a:solidFill>
                  <a:srgbClr val="FF0000"/>
                </a:solidFill>
              </a:rPr>
              <a:t>not</a:t>
            </a:r>
            <a:r>
              <a:rPr lang="en-CA" sz="3600" dirty="0">
                <a:solidFill>
                  <a:schemeClr val="bg1"/>
                </a:solidFill>
              </a:rPr>
              <a:t> the most important factor - but </a:t>
            </a:r>
            <a:r>
              <a:rPr lang="en-CA" sz="3600" dirty="0">
                <a:solidFill>
                  <a:srgbClr val="FFFF00"/>
                </a:solidFill>
              </a:rPr>
              <a:t>can sometimes </a:t>
            </a:r>
            <a:r>
              <a:rPr lang="en-CA" sz="3600" dirty="0">
                <a:solidFill>
                  <a:srgbClr val="FF0000"/>
                </a:solidFill>
              </a:rPr>
              <a:t>seem like the most important </a:t>
            </a:r>
            <a:r>
              <a:rPr lang="en-CA" sz="3600" dirty="0">
                <a:solidFill>
                  <a:srgbClr val="FFFF00"/>
                </a:solidFill>
              </a:rPr>
              <a:t>factor </a:t>
            </a:r>
            <a:r>
              <a:rPr lang="en-CA" sz="3600" dirty="0">
                <a:solidFill>
                  <a:schemeClr val="bg1"/>
                </a:solidFill>
              </a:rPr>
              <a:t>in the cases</a:t>
            </a:r>
          </a:p>
          <a:p>
            <a:endParaRPr lang="en-US" dirty="0"/>
          </a:p>
        </p:txBody>
      </p:sp>
    </p:spTree>
    <p:extLst>
      <p:ext uri="{BB962C8B-B14F-4D97-AF65-F5344CB8AC3E}">
        <p14:creationId xmlns:p14="http://schemas.microsoft.com/office/powerpoint/2010/main" val="11215748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5631" y="108384"/>
            <a:ext cx="8461169" cy="833819"/>
          </a:xfrm>
        </p:spPr>
        <p:txBody>
          <a:bodyPr/>
          <a:lstStyle/>
          <a:p>
            <a:r>
              <a:rPr lang="en-US" b="1" dirty="0">
                <a:solidFill>
                  <a:srgbClr val="FFFF00"/>
                </a:solidFill>
              </a:rPr>
              <a:t>Users</a:t>
            </a:r>
            <a:r>
              <a:rPr lang="en-US" b="1" dirty="0">
                <a:solidFill>
                  <a:srgbClr val="FF0000"/>
                </a:solidFill>
              </a:rPr>
              <a:t>’ </a:t>
            </a:r>
            <a:r>
              <a:rPr lang="en-US" b="1" dirty="0">
                <a:solidFill>
                  <a:srgbClr val="FFFF00"/>
                </a:solidFill>
              </a:rPr>
              <a:t>rights</a:t>
            </a:r>
          </a:p>
        </p:txBody>
      </p:sp>
      <p:sp>
        <p:nvSpPr>
          <p:cNvPr id="2" name="Content Placeholder 1"/>
          <p:cNvSpPr>
            <a:spLocks noGrp="1"/>
          </p:cNvSpPr>
          <p:nvPr>
            <p:ph idx="1"/>
          </p:nvPr>
        </p:nvSpPr>
        <p:spPr>
          <a:xfrm>
            <a:off x="225631" y="942203"/>
            <a:ext cx="8787740" cy="5197339"/>
          </a:xfrm>
        </p:spPr>
        <p:txBody>
          <a:bodyPr>
            <a:normAutofit fontScale="85000" lnSpcReduction="10000"/>
          </a:bodyPr>
          <a:lstStyle/>
          <a:p>
            <a:pPr marL="0" indent="0">
              <a:lnSpc>
                <a:spcPct val="120000"/>
              </a:lnSpc>
              <a:buNone/>
            </a:pPr>
            <a:r>
              <a:rPr lang="en-US" sz="2800" b="1" i="1" dirty="0">
                <a:solidFill>
                  <a:srgbClr val="00B0F0"/>
                </a:solidFill>
              </a:rPr>
              <a:t>CCH Canadian et al v. LSUC </a:t>
            </a:r>
            <a:r>
              <a:rPr lang="en-US" sz="2800" b="1" dirty="0">
                <a:solidFill>
                  <a:schemeClr val="bg1"/>
                </a:solidFill>
              </a:rPr>
              <a:t>(2004) Fair dealing applied: LSUC’s custom photocopying service</a:t>
            </a:r>
          </a:p>
          <a:p>
            <a:pPr marL="457200" lvl="0" indent="-457200">
              <a:lnSpc>
                <a:spcPct val="120000"/>
              </a:lnSpc>
              <a:buFont typeface="+mj-lt"/>
              <a:buAutoNum type="arabicPeriod"/>
            </a:pPr>
            <a:r>
              <a:rPr lang="en-CA" sz="2800" dirty="0">
                <a:solidFill>
                  <a:schemeClr val="bg1"/>
                </a:solidFill>
              </a:rPr>
              <a:t>The law society can rely on its general practice to establish fair dealing; </a:t>
            </a:r>
            <a:r>
              <a:rPr lang="en-CA" sz="2800" dirty="0">
                <a:solidFill>
                  <a:srgbClr val="FFFF00"/>
                </a:solidFill>
              </a:rPr>
              <a:t>doesn’t have to provide evidence that every patron used the material provided for in a fair dealing manner </a:t>
            </a:r>
          </a:p>
          <a:p>
            <a:pPr marL="457200" lvl="0" indent="-457200">
              <a:lnSpc>
                <a:spcPct val="120000"/>
              </a:lnSpc>
              <a:buFont typeface="+mj-lt"/>
              <a:buAutoNum type="arabicPeriod"/>
            </a:pPr>
            <a:r>
              <a:rPr lang="en-CA" sz="2800" dirty="0">
                <a:solidFill>
                  <a:srgbClr val="FFFF00"/>
                </a:solidFill>
              </a:rPr>
              <a:t>Purpose of the dealing</a:t>
            </a:r>
            <a:r>
              <a:rPr lang="en-CA" sz="2800" dirty="0">
                <a:solidFill>
                  <a:srgbClr val="FF0000"/>
                </a:solidFill>
              </a:rPr>
              <a:t>:</a:t>
            </a:r>
            <a:r>
              <a:rPr lang="en-CA" sz="2800" dirty="0">
                <a:solidFill>
                  <a:srgbClr val="FFFF00"/>
                </a:solidFill>
              </a:rPr>
              <a:t> </a:t>
            </a:r>
          </a:p>
          <a:p>
            <a:pPr marL="857250" lvl="1" indent="-457200">
              <a:lnSpc>
                <a:spcPct val="120000"/>
              </a:lnSpc>
              <a:buFont typeface="+mj-lt"/>
              <a:buAutoNum type="alphaLcParenR"/>
            </a:pPr>
            <a:r>
              <a:rPr lang="en-CA" sz="2800" dirty="0">
                <a:solidFill>
                  <a:schemeClr val="bg1"/>
                </a:solidFill>
              </a:rPr>
              <a:t>Custom photocopying service </a:t>
            </a:r>
            <a:r>
              <a:rPr lang="en-CA" sz="2800" dirty="0">
                <a:solidFill>
                  <a:srgbClr val="FFFF00"/>
                </a:solidFill>
              </a:rPr>
              <a:t>clearly for purp</a:t>
            </a:r>
            <a:r>
              <a:rPr lang="en-CA" sz="2800" dirty="0">
                <a:solidFill>
                  <a:schemeClr val="bg1"/>
                </a:solidFill>
              </a:rPr>
              <a:t>oses of research, review, private study</a:t>
            </a:r>
          </a:p>
          <a:p>
            <a:pPr marL="857250" lvl="1" indent="-457200">
              <a:lnSpc>
                <a:spcPct val="120000"/>
              </a:lnSpc>
              <a:buFont typeface="+mj-lt"/>
              <a:buAutoNum type="alphaLcParenR"/>
            </a:pPr>
            <a:r>
              <a:rPr lang="en-CA" sz="2800" dirty="0">
                <a:solidFill>
                  <a:schemeClr val="bg1"/>
                </a:solidFill>
              </a:rPr>
              <a:t>Retrieval, reproduction and photocopying of legal works are </a:t>
            </a:r>
            <a:r>
              <a:rPr lang="en-CA" sz="2800" dirty="0">
                <a:solidFill>
                  <a:srgbClr val="FFFF00"/>
                </a:solidFill>
              </a:rPr>
              <a:t>necessary and essential elements of the research process</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75</a:t>
            </a:fld>
            <a:endParaRPr lang="en-US"/>
          </a:p>
        </p:txBody>
      </p:sp>
    </p:spTree>
    <p:extLst>
      <p:ext uri="{BB962C8B-B14F-4D97-AF65-F5344CB8AC3E}">
        <p14:creationId xmlns:p14="http://schemas.microsoft.com/office/powerpoint/2010/main" val="13124138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8385"/>
            <a:ext cx="8229600" cy="627886"/>
          </a:xfrm>
        </p:spPr>
        <p:txBody>
          <a:bodyPr>
            <a:normAutofit fontScale="90000"/>
          </a:bodyPr>
          <a:lstStyle/>
          <a:p>
            <a:r>
              <a:rPr lang="en-US" b="1" dirty="0">
                <a:solidFill>
                  <a:srgbClr val="FFFF00"/>
                </a:solidFill>
              </a:rPr>
              <a:t>Users</a:t>
            </a:r>
            <a:r>
              <a:rPr lang="en-US" b="1" dirty="0">
                <a:solidFill>
                  <a:srgbClr val="FF0000"/>
                </a:solidFill>
              </a:rPr>
              <a:t>’ </a:t>
            </a:r>
            <a:r>
              <a:rPr lang="en-US" b="1" dirty="0">
                <a:solidFill>
                  <a:srgbClr val="FFFF00"/>
                </a:solidFill>
              </a:rPr>
              <a:t>rights</a:t>
            </a:r>
          </a:p>
        </p:txBody>
      </p:sp>
      <p:sp>
        <p:nvSpPr>
          <p:cNvPr id="2" name="Content Placeholder 1"/>
          <p:cNvSpPr>
            <a:spLocks noGrp="1"/>
          </p:cNvSpPr>
          <p:nvPr>
            <p:ph idx="1"/>
          </p:nvPr>
        </p:nvSpPr>
        <p:spPr>
          <a:xfrm>
            <a:off x="261257" y="902526"/>
            <a:ext cx="8799616" cy="4987636"/>
          </a:xfrm>
        </p:spPr>
        <p:txBody>
          <a:bodyPr>
            <a:normAutofit fontScale="92500" lnSpcReduction="10000"/>
          </a:bodyPr>
          <a:lstStyle/>
          <a:p>
            <a:pPr marL="0" indent="0">
              <a:lnSpc>
                <a:spcPct val="100000"/>
              </a:lnSpc>
              <a:buNone/>
            </a:pPr>
            <a:r>
              <a:rPr lang="en-US" sz="2800" b="1" dirty="0">
                <a:solidFill>
                  <a:srgbClr val="00B0F0"/>
                </a:solidFill>
              </a:rPr>
              <a:t>CCH Canadian et al v. LSUC </a:t>
            </a:r>
            <a:r>
              <a:rPr lang="en-US" sz="2800" b="1" dirty="0">
                <a:solidFill>
                  <a:schemeClr val="bg1"/>
                </a:solidFill>
              </a:rPr>
              <a:t>(2004) Fair dealing applied: LSUC’s custom photocopying service</a:t>
            </a:r>
          </a:p>
          <a:p>
            <a:pPr marL="457200" lvl="0" indent="-457200">
              <a:lnSpc>
                <a:spcPct val="100000"/>
              </a:lnSpc>
              <a:buFont typeface="+mj-lt"/>
              <a:buAutoNum type="arabicPeriod" startAt="3"/>
            </a:pPr>
            <a:r>
              <a:rPr lang="en-CA" sz="2800" dirty="0">
                <a:solidFill>
                  <a:srgbClr val="FFFF00"/>
                </a:solidFill>
              </a:rPr>
              <a:t>Dealings were fair</a:t>
            </a:r>
            <a:endParaRPr lang="en-CA" sz="2800" dirty="0">
              <a:solidFill>
                <a:schemeClr val="bg1"/>
              </a:solidFill>
            </a:endParaRPr>
          </a:p>
          <a:p>
            <a:pPr marL="914400" lvl="1" indent="-457200">
              <a:lnSpc>
                <a:spcPct val="100000"/>
              </a:lnSpc>
              <a:buFont typeface="+mj-lt"/>
              <a:buAutoNum type="alphaLcParenR"/>
            </a:pPr>
            <a:r>
              <a:rPr lang="en-CA" sz="2800" dirty="0">
                <a:solidFill>
                  <a:srgbClr val="FFFF00"/>
                </a:solidFill>
              </a:rPr>
              <a:t>Purpose of the dealing</a:t>
            </a:r>
            <a:r>
              <a:rPr lang="en-CA" sz="2800" dirty="0">
                <a:solidFill>
                  <a:schemeClr val="bg1"/>
                </a:solidFill>
              </a:rPr>
              <a:t>: </a:t>
            </a:r>
          </a:p>
          <a:p>
            <a:pPr lvl="2">
              <a:lnSpc>
                <a:spcPct val="100000"/>
              </a:lnSpc>
            </a:pPr>
            <a:r>
              <a:rPr lang="en-CA" sz="2800" dirty="0">
                <a:solidFill>
                  <a:schemeClr val="bg1"/>
                </a:solidFill>
              </a:rPr>
              <a:t>Reasonable safeguards in Access Policy to ensure that materials are being used for research and private study</a:t>
            </a:r>
          </a:p>
          <a:p>
            <a:pPr marL="914400" lvl="1" indent="-457200">
              <a:lnSpc>
                <a:spcPct val="100000"/>
              </a:lnSpc>
              <a:buFont typeface="+mj-lt"/>
              <a:buAutoNum type="alphaLcParenR"/>
            </a:pPr>
            <a:r>
              <a:rPr lang="en-CA" sz="2800" dirty="0">
                <a:solidFill>
                  <a:srgbClr val="FFFF00"/>
                </a:solidFill>
              </a:rPr>
              <a:t>Character of the dealing</a:t>
            </a:r>
            <a:r>
              <a:rPr lang="en-CA" sz="2800" dirty="0">
                <a:solidFill>
                  <a:schemeClr val="bg1"/>
                </a:solidFill>
              </a:rPr>
              <a:t>:</a:t>
            </a:r>
          </a:p>
          <a:p>
            <a:pPr lvl="2">
              <a:lnSpc>
                <a:spcPct val="100000"/>
              </a:lnSpc>
            </a:pPr>
            <a:r>
              <a:rPr lang="en-CA" sz="2800" dirty="0">
                <a:solidFill>
                  <a:srgbClr val="FFFF00"/>
                </a:solidFill>
              </a:rPr>
              <a:t>Single copies </a:t>
            </a:r>
            <a:r>
              <a:rPr lang="en-CA" sz="2800" dirty="0">
                <a:solidFill>
                  <a:schemeClr val="bg1"/>
                </a:solidFill>
              </a:rPr>
              <a:t>of works provided; no evidence multiple copies provided to multiple members of public</a:t>
            </a:r>
          </a:p>
          <a:p>
            <a:pPr marL="914400" lvl="1" indent="-457200">
              <a:lnSpc>
                <a:spcPct val="100000"/>
              </a:lnSpc>
              <a:buFont typeface="+mj-lt"/>
              <a:buAutoNum type="alphaLcParenR"/>
            </a:pPr>
            <a:r>
              <a:rPr lang="en-CA" sz="2800" dirty="0">
                <a:solidFill>
                  <a:srgbClr val="FFFF00"/>
                </a:solidFill>
              </a:rPr>
              <a:t>Amount of the dealing</a:t>
            </a:r>
            <a:r>
              <a:rPr lang="en-CA" sz="2800" dirty="0">
                <a:solidFill>
                  <a:schemeClr val="bg1"/>
                </a:solidFill>
              </a:rPr>
              <a:t>:</a:t>
            </a:r>
          </a:p>
          <a:p>
            <a:pPr lvl="2">
              <a:lnSpc>
                <a:spcPct val="100000"/>
              </a:lnSpc>
            </a:pPr>
            <a:r>
              <a:rPr lang="en-CA" sz="2800" dirty="0">
                <a:solidFill>
                  <a:schemeClr val="bg1"/>
                </a:solidFill>
              </a:rPr>
              <a:t>Access Policy </a:t>
            </a:r>
            <a:r>
              <a:rPr lang="en-CA" sz="2800" dirty="0">
                <a:solidFill>
                  <a:srgbClr val="FFFF00"/>
                </a:solidFill>
              </a:rPr>
              <a:t>limits</a:t>
            </a:r>
            <a:r>
              <a:rPr lang="en-CA" sz="2800" dirty="0">
                <a:solidFill>
                  <a:schemeClr val="bg1"/>
                </a:solidFill>
              </a:rPr>
              <a:t> the </a:t>
            </a:r>
            <a:r>
              <a:rPr lang="en-CA" sz="2800" dirty="0">
                <a:solidFill>
                  <a:srgbClr val="FFFF00"/>
                </a:solidFill>
              </a:rPr>
              <a:t>amount </a:t>
            </a:r>
            <a:r>
              <a:rPr lang="en-CA" sz="2800" dirty="0">
                <a:solidFill>
                  <a:schemeClr val="bg1"/>
                </a:solidFill>
              </a:rPr>
              <a:t>to be </a:t>
            </a:r>
            <a:r>
              <a:rPr lang="en-CA" sz="2800" dirty="0">
                <a:solidFill>
                  <a:srgbClr val="FFFF00"/>
                </a:solidFill>
              </a:rPr>
              <a:t>copied</a:t>
            </a:r>
          </a:p>
          <a:p>
            <a:pPr marL="457200" lvl="1" indent="0">
              <a:buNone/>
            </a:pPr>
            <a:endParaRPr lang="en-US" dirty="0">
              <a:solidFill>
                <a:schemeClr val="bg1"/>
              </a:solidFill>
            </a:endParaRP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76</a:t>
            </a:fld>
            <a:endParaRPr lang="en-US"/>
          </a:p>
        </p:txBody>
      </p:sp>
    </p:spTree>
    <p:extLst>
      <p:ext uri="{BB962C8B-B14F-4D97-AF65-F5344CB8AC3E}">
        <p14:creationId xmlns:p14="http://schemas.microsoft.com/office/powerpoint/2010/main" val="14191469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108385"/>
            <a:ext cx="8544296" cy="509132"/>
          </a:xfrm>
        </p:spPr>
        <p:txBody>
          <a:bodyPr>
            <a:normAutofit fontScale="90000"/>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142504" y="748145"/>
            <a:ext cx="8918369" cy="5142017"/>
          </a:xfrm>
        </p:spPr>
        <p:txBody>
          <a:bodyPr>
            <a:normAutofit fontScale="85000" lnSpcReduction="10000"/>
          </a:bodyPr>
          <a:lstStyle/>
          <a:p>
            <a:pPr marL="0" indent="0">
              <a:lnSpc>
                <a:spcPct val="120000"/>
              </a:lnSpc>
              <a:buNone/>
            </a:pPr>
            <a:r>
              <a:rPr lang="en-US" sz="2300" b="1" i="1" dirty="0">
                <a:solidFill>
                  <a:srgbClr val="00B0F0"/>
                </a:solidFill>
              </a:rPr>
              <a:t>CCH Canadian et al v. LSUC </a:t>
            </a:r>
            <a:r>
              <a:rPr lang="en-US" sz="2300" b="1" dirty="0">
                <a:solidFill>
                  <a:schemeClr val="bg1"/>
                </a:solidFill>
              </a:rPr>
              <a:t>(2004) Fair dealing applied: LSUC’s custom photocopying service</a:t>
            </a:r>
          </a:p>
          <a:p>
            <a:pPr marL="457200" lvl="0" indent="-457200">
              <a:lnSpc>
                <a:spcPct val="120000"/>
              </a:lnSpc>
              <a:buFont typeface="+mj-lt"/>
              <a:buAutoNum type="arabicPeriod" startAt="3"/>
            </a:pPr>
            <a:r>
              <a:rPr lang="en-CA" sz="2300" dirty="0">
                <a:solidFill>
                  <a:srgbClr val="FFFF00"/>
                </a:solidFill>
              </a:rPr>
              <a:t>Dealings were fair</a:t>
            </a:r>
            <a:endParaRPr lang="en-CA" sz="2300" dirty="0">
              <a:solidFill>
                <a:schemeClr val="bg1"/>
              </a:solidFill>
            </a:endParaRPr>
          </a:p>
          <a:p>
            <a:pPr marL="914400" lvl="1" indent="-457200">
              <a:lnSpc>
                <a:spcPct val="120000"/>
              </a:lnSpc>
              <a:buFont typeface="+mj-lt"/>
              <a:buAutoNum type="alphaLcParenR" startAt="4"/>
            </a:pPr>
            <a:r>
              <a:rPr lang="en-CA" dirty="0">
                <a:solidFill>
                  <a:srgbClr val="FFFF00"/>
                </a:solidFill>
              </a:rPr>
              <a:t>Alternatives of the dealing</a:t>
            </a:r>
            <a:r>
              <a:rPr lang="en-CA" dirty="0">
                <a:solidFill>
                  <a:schemeClr val="bg1"/>
                </a:solidFill>
              </a:rPr>
              <a:t>:</a:t>
            </a:r>
            <a:endParaRPr lang="en-CA" sz="1600" dirty="0">
              <a:solidFill>
                <a:schemeClr val="bg1"/>
              </a:solidFill>
            </a:endParaRPr>
          </a:p>
          <a:p>
            <a:pPr lvl="2">
              <a:lnSpc>
                <a:spcPct val="120000"/>
              </a:lnSpc>
            </a:pPr>
            <a:r>
              <a:rPr lang="en-CA" dirty="0">
                <a:solidFill>
                  <a:srgbClr val="FFFF00"/>
                </a:solidFill>
              </a:rPr>
              <a:t>No </a:t>
            </a:r>
            <a:r>
              <a:rPr lang="en-CA" dirty="0">
                <a:solidFill>
                  <a:schemeClr val="bg1"/>
                </a:solidFill>
              </a:rPr>
              <a:t>apparent alternatives </a:t>
            </a:r>
          </a:p>
          <a:p>
            <a:pPr lvl="2">
              <a:lnSpc>
                <a:spcPct val="120000"/>
              </a:lnSpc>
            </a:pPr>
            <a:r>
              <a:rPr lang="en-CA" dirty="0">
                <a:solidFill>
                  <a:srgbClr val="FFFF00"/>
                </a:solidFill>
              </a:rPr>
              <a:t>Can’t reasonably expect</a:t>
            </a:r>
            <a:r>
              <a:rPr lang="en-CA" dirty="0">
                <a:solidFill>
                  <a:schemeClr val="bg1"/>
                </a:solidFill>
              </a:rPr>
              <a:t> </a:t>
            </a:r>
            <a:r>
              <a:rPr lang="en-CA" dirty="0">
                <a:solidFill>
                  <a:srgbClr val="FFFF00"/>
                </a:solidFill>
              </a:rPr>
              <a:t>constituency to research on-site </a:t>
            </a:r>
            <a:r>
              <a:rPr lang="en-CA" dirty="0">
                <a:solidFill>
                  <a:schemeClr val="bg1"/>
                </a:solidFill>
              </a:rPr>
              <a:t>at the Great Library</a:t>
            </a:r>
            <a:endParaRPr lang="en-CA" sz="1600" dirty="0">
              <a:solidFill>
                <a:schemeClr val="bg1"/>
              </a:solidFill>
            </a:endParaRPr>
          </a:p>
          <a:p>
            <a:pPr lvl="2">
              <a:lnSpc>
                <a:spcPct val="120000"/>
              </a:lnSpc>
            </a:pPr>
            <a:r>
              <a:rPr lang="en-CA" dirty="0">
                <a:solidFill>
                  <a:srgbClr val="FFFF00"/>
                </a:solidFill>
              </a:rPr>
              <a:t>Insufficient resources to </a:t>
            </a:r>
            <a:r>
              <a:rPr lang="en-CA" dirty="0">
                <a:solidFill>
                  <a:schemeClr val="bg1"/>
                </a:solidFill>
              </a:rPr>
              <a:t>satisfy demand if everyone were permitted to borrow materials </a:t>
            </a:r>
            <a:endParaRPr lang="en-CA" sz="1600" dirty="0">
              <a:solidFill>
                <a:schemeClr val="bg1"/>
              </a:solidFill>
            </a:endParaRPr>
          </a:p>
          <a:p>
            <a:pPr lvl="2">
              <a:lnSpc>
                <a:spcPct val="120000"/>
              </a:lnSpc>
            </a:pPr>
            <a:r>
              <a:rPr lang="en-CA" dirty="0">
                <a:solidFill>
                  <a:srgbClr val="FFFF00"/>
                </a:solidFill>
              </a:rPr>
              <a:t>Availability of licence irrelevant to deciding whether a dealing has been “fair”</a:t>
            </a:r>
            <a:endParaRPr lang="en-CA" sz="1600" dirty="0">
              <a:solidFill>
                <a:srgbClr val="FFFF00"/>
              </a:solidFill>
            </a:endParaRPr>
          </a:p>
          <a:p>
            <a:pPr marL="914400" lvl="1" indent="-457200">
              <a:lnSpc>
                <a:spcPct val="120000"/>
              </a:lnSpc>
              <a:buFont typeface="+mj-lt"/>
              <a:buAutoNum type="alphaLcParenR" startAt="4"/>
            </a:pPr>
            <a:r>
              <a:rPr lang="en-CA" dirty="0">
                <a:solidFill>
                  <a:srgbClr val="FFFF00"/>
                </a:solidFill>
              </a:rPr>
              <a:t>Nature of the work</a:t>
            </a:r>
            <a:r>
              <a:rPr lang="en-CA" dirty="0">
                <a:solidFill>
                  <a:schemeClr val="bg1"/>
                </a:solidFill>
              </a:rPr>
              <a:t>:</a:t>
            </a:r>
            <a:endParaRPr lang="en-CA" sz="1600" dirty="0">
              <a:solidFill>
                <a:schemeClr val="bg1"/>
              </a:solidFill>
            </a:endParaRPr>
          </a:p>
          <a:p>
            <a:pPr lvl="2">
              <a:lnSpc>
                <a:spcPct val="120000"/>
              </a:lnSpc>
            </a:pPr>
            <a:r>
              <a:rPr lang="en-CA" dirty="0">
                <a:solidFill>
                  <a:schemeClr val="bg1"/>
                </a:solidFill>
              </a:rPr>
              <a:t>In the </a:t>
            </a:r>
            <a:r>
              <a:rPr lang="en-CA" dirty="0">
                <a:solidFill>
                  <a:srgbClr val="FFFF00"/>
                </a:solidFill>
              </a:rPr>
              <a:t>public interest </a:t>
            </a:r>
            <a:r>
              <a:rPr lang="en-CA" dirty="0">
                <a:solidFill>
                  <a:schemeClr val="bg1"/>
                </a:solidFill>
              </a:rPr>
              <a:t>that access to judicial decisions and other legal resources not be unjustifiably restrained</a:t>
            </a:r>
            <a:endParaRPr lang="en-CA" sz="1600" dirty="0">
              <a:solidFill>
                <a:schemeClr val="bg1"/>
              </a:solidFill>
            </a:endParaRPr>
          </a:p>
          <a:p>
            <a:pPr marL="914400" lvl="1" indent="-457200">
              <a:lnSpc>
                <a:spcPct val="120000"/>
              </a:lnSpc>
              <a:buFont typeface="+mj-lt"/>
              <a:buAutoNum type="alphaLcParenR" startAt="4"/>
            </a:pPr>
            <a:r>
              <a:rPr lang="en-CA" dirty="0">
                <a:solidFill>
                  <a:srgbClr val="FFFF00"/>
                </a:solidFill>
              </a:rPr>
              <a:t>Effect of the dealing on the work</a:t>
            </a:r>
            <a:r>
              <a:rPr lang="en-CA" dirty="0">
                <a:solidFill>
                  <a:schemeClr val="bg1"/>
                </a:solidFill>
              </a:rPr>
              <a:t>:</a:t>
            </a:r>
            <a:endParaRPr lang="en-CA" sz="1600" dirty="0">
              <a:solidFill>
                <a:schemeClr val="bg1"/>
              </a:solidFill>
            </a:endParaRPr>
          </a:p>
          <a:p>
            <a:pPr lvl="2">
              <a:lnSpc>
                <a:spcPct val="120000"/>
              </a:lnSpc>
            </a:pPr>
            <a:r>
              <a:rPr lang="en-CA" dirty="0">
                <a:solidFill>
                  <a:srgbClr val="FFFF00"/>
                </a:solidFill>
              </a:rPr>
              <a:t>No evidence shown that the market for the publishers’ works had decreased </a:t>
            </a:r>
            <a:r>
              <a:rPr lang="en-CA" dirty="0">
                <a:solidFill>
                  <a:schemeClr val="bg1"/>
                </a:solidFill>
              </a:rPr>
              <a:t>as a result of copies being made under the custom photocopying service.</a:t>
            </a:r>
            <a:endParaRPr lang="en-CA" sz="1600" dirty="0">
              <a:solidFill>
                <a:schemeClr val="bg1"/>
              </a:solidFill>
            </a:endParaRPr>
          </a:p>
          <a:p>
            <a:pPr lvl="1"/>
            <a:endParaRPr lang="en-US" dirty="0">
              <a:solidFill>
                <a:schemeClr val="bg1"/>
              </a:solidFill>
            </a:endParaRP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77</a:t>
            </a:fld>
            <a:endParaRPr lang="en-US"/>
          </a:p>
        </p:txBody>
      </p:sp>
    </p:spTree>
    <p:extLst>
      <p:ext uri="{BB962C8B-B14F-4D97-AF65-F5344CB8AC3E}">
        <p14:creationId xmlns:p14="http://schemas.microsoft.com/office/powerpoint/2010/main" val="17785222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010"/>
            <a:ext cx="8229600" cy="833819"/>
          </a:xfrm>
        </p:spPr>
        <p:txBody>
          <a:bodyPr/>
          <a:lstStyle/>
          <a:p>
            <a:r>
              <a:rPr lang="en-US" b="1" dirty="0">
                <a:solidFill>
                  <a:srgbClr val="FFFF00"/>
                </a:solidFill>
              </a:rPr>
              <a:t>Users</a:t>
            </a:r>
            <a:r>
              <a:rPr lang="en-US" b="1" dirty="0">
                <a:solidFill>
                  <a:srgbClr val="FF0000"/>
                </a:solidFill>
              </a:rPr>
              <a:t>’ </a:t>
            </a:r>
            <a:r>
              <a:rPr lang="en-US" b="1" dirty="0">
                <a:solidFill>
                  <a:srgbClr val="FFFF00"/>
                </a:solidFill>
              </a:rPr>
              <a:t>rights</a:t>
            </a:r>
          </a:p>
        </p:txBody>
      </p:sp>
      <p:sp>
        <p:nvSpPr>
          <p:cNvPr id="2" name="Content Placeholder 1"/>
          <p:cNvSpPr>
            <a:spLocks noGrp="1"/>
          </p:cNvSpPr>
          <p:nvPr>
            <p:ph idx="1"/>
          </p:nvPr>
        </p:nvSpPr>
        <p:spPr>
          <a:xfrm>
            <a:off x="457199" y="1151906"/>
            <a:ext cx="8461169" cy="4738255"/>
          </a:xfrm>
        </p:spPr>
        <p:txBody>
          <a:bodyPr>
            <a:normAutofit fontScale="92500" lnSpcReduction="10000"/>
          </a:bodyPr>
          <a:lstStyle/>
          <a:p>
            <a:pPr marL="0" indent="0">
              <a:lnSpc>
                <a:spcPct val="110000"/>
              </a:lnSpc>
              <a:buNone/>
            </a:pPr>
            <a:r>
              <a:rPr lang="en-US" sz="2800" b="1" i="1" dirty="0">
                <a:solidFill>
                  <a:srgbClr val="00B0F0"/>
                </a:solidFill>
              </a:rPr>
              <a:t>SOCAN v. Bell </a:t>
            </a:r>
            <a:r>
              <a:rPr lang="en-US" sz="2800" dirty="0">
                <a:solidFill>
                  <a:schemeClr val="bg1"/>
                </a:solidFill>
              </a:rPr>
              <a:t>(2012) - years later – What Is A “User’s Right”</a:t>
            </a:r>
          </a:p>
          <a:p>
            <a:pPr>
              <a:lnSpc>
                <a:spcPct val="110000"/>
              </a:lnSpc>
            </a:pPr>
            <a:r>
              <a:rPr lang="en-US" sz="2800" dirty="0">
                <a:solidFill>
                  <a:schemeClr val="bg1"/>
                </a:solidFill>
              </a:rPr>
              <a:t>Do </a:t>
            </a:r>
            <a:r>
              <a:rPr lang="en-US" sz="2800" dirty="0">
                <a:solidFill>
                  <a:srgbClr val="FFFF00"/>
                </a:solidFill>
              </a:rPr>
              <a:t>iTunes previews </a:t>
            </a:r>
            <a:r>
              <a:rPr lang="en-US" sz="2800" dirty="0">
                <a:solidFill>
                  <a:schemeClr val="bg1"/>
                </a:solidFill>
              </a:rPr>
              <a:t>constitute “fair dealing”?</a:t>
            </a:r>
          </a:p>
          <a:p>
            <a:pPr>
              <a:lnSpc>
                <a:spcPct val="110000"/>
              </a:lnSpc>
            </a:pPr>
            <a:r>
              <a:rPr lang="en-US" sz="2800" dirty="0">
                <a:solidFill>
                  <a:schemeClr val="bg1"/>
                </a:solidFill>
              </a:rPr>
              <a:t>If answer is no, </a:t>
            </a:r>
            <a:r>
              <a:rPr lang="en-CA" sz="2800" dirty="0">
                <a:solidFill>
                  <a:schemeClr val="bg1"/>
                </a:solidFill>
              </a:rPr>
              <a:t>those providing previews would be have to pay tariffs for each preview played as communication to the public by telecommunication </a:t>
            </a:r>
          </a:p>
          <a:p>
            <a:pPr>
              <a:lnSpc>
                <a:spcPct val="110000"/>
              </a:lnSpc>
            </a:pPr>
            <a:r>
              <a:rPr lang="en-US" sz="2800" dirty="0">
                <a:solidFill>
                  <a:schemeClr val="bg1"/>
                </a:solidFill>
              </a:rPr>
              <a:t>Note statements in paragraphs 8-10 regarding nature of copyright in Canada&amp; significance of </a:t>
            </a:r>
            <a:r>
              <a:rPr lang="en-US" sz="2800" i="1" dirty="0">
                <a:solidFill>
                  <a:srgbClr val="00B0F0"/>
                </a:solidFill>
              </a:rPr>
              <a:t>Théberge</a:t>
            </a:r>
            <a:r>
              <a:rPr lang="en-US" sz="2800" i="1" dirty="0">
                <a:solidFill>
                  <a:schemeClr val="bg1"/>
                </a:solidFill>
              </a:rPr>
              <a:t> </a:t>
            </a:r>
            <a:r>
              <a:rPr lang="en-US" sz="2800" dirty="0">
                <a:solidFill>
                  <a:schemeClr val="bg1"/>
                </a:solidFill>
              </a:rPr>
              <a:t>case</a:t>
            </a:r>
          </a:p>
          <a:p>
            <a:pPr lvl="1">
              <a:lnSpc>
                <a:spcPct val="110000"/>
              </a:lnSpc>
            </a:pPr>
            <a:r>
              <a:rPr lang="en-US" sz="2800" i="1" dirty="0">
                <a:solidFill>
                  <a:srgbClr val="00B0F0"/>
                </a:solidFill>
              </a:rPr>
              <a:t>Théberge</a:t>
            </a:r>
            <a:r>
              <a:rPr lang="en-US" sz="2800" dirty="0">
                <a:solidFill>
                  <a:srgbClr val="FF0000"/>
                </a:solidFill>
              </a:rPr>
              <a:t>: </a:t>
            </a:r>
            <a:r>
              <a:rPr lang="en-US" sz="2800" dirty="0">
                <a:solidFill>
                  <a:srgbClr val="FFFF00"/>
                </a:solidFill>
              </a:rPr>
              <a:t>move away from author-centric </a:t>
            </a:r>
            <a:r>
              <a:rPr lang="en-US" sz="2800" dirty="0">
                <a:solidFill>
                  <a:schemeClr val="bg1"/>
                </a:solidFill>
              </a:rPr>
              <a:t>approach to copyright</a:t>
            </a:r>
          </a:p>
          <a:p>
            <a:pPr lvl="1">
              <a:lnSpc>
                <a:spcPct val="110000"/>
              </a:lnSpc>
            </a:pPr>
            <a:r>
              <a:rPr lang="en-US" sz="2800" dirty="0">
                <a:solidFill>
                  <a:schemeClr val="bg1"/>
                </a:solidFill>
              </a:rPr>
              <a:t>Need to </a:t>
            </a:r>
            <a:r>
              <a:rPr lang="en-US" sz="2800" dirty="0">
                <a:solidFill>
                  <a:srgbClr val="FFFF00"/>
                </a:solidFill>
              </a:rPr>
              <a:t>sensitively balance protection and access</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78</a:t>
            </a:fld>
            <a:endParaRPr lang="en-US"/>
          </a:p>
        </p:txBody>
      </p:sp>
    </p:spTree>
    <p:extLst>
      <p:ext uri="{BB962C8B-B14F-4D97-AF65-F5344CB8AC3E}">
        <p14:creationId xmlns:p14="http://schemas.microsoft.com/office/powerpoint/2010/main" val="11350890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5938-C13F-2348-94EF-FBA6562C5D7A}"/>
              </a:ext>
            </a:extLst>
          </p:cNvPr>
          <p:cNvSpPr>
            <a:spLocks noGrp="1"/>
          </p:cNvSpPr>
          <p:nvPr>
            <p:ph type="title"/>
          </p:nvPr>
        </p:nvSpPr>
        <p:spPr/>
        <p:txBody>
          <a:bodyPr/>
          <a:lstStyle/>
          <a:p>
            <a:r>
              <a:rPr lang="en-US" dirty="0">
                <a:solidFill>
                  <a:srgbClr val="FFFF00"/>
                </a:solidFill>
              </a:rPr>
              <a:t>Next case</a:t>
            </a:r>
            <a:r>
              <a:rPr lang="en-US" dirty="0">
                <a:solidFill>
                  <a:srgbClr val="FF0000"/>
                </a:solidFill>
              </a:rPr>
              <a:t>:</a:t>
            </a:r>
            <a:r>
              <a:rPr lang="en-US" dirty="0">
                <a:solidFill>
                  <a:srgbClr val="FFFF00"/>
                </a:solidFill>
              </a:rPr>
              <a:t> </a:t>
            </a:r>
            <a:r>
              <a:rPr lang="en-US" dirty="0">
                <a:solidFill>
                  <a:schemeClr val="bg1"/>
                </a:solidFill>
              </a:rPr>
              <a:t>Imagine a classroom selfie</a:t>
            </a:r>
          </a:p>
        </p:txBody>
      </p:sp>
      <p:pic>
        <p:nvPicPr>
          <p:cNvPr id="3" name="Picture 2">
            <a:extLst>
              <a:ext uri="{FF2B5EF4-FFF2-40B4-BE49-F238E27FC236}">
                <a16:creationId xmlns:a16="http://schemas.microsoft.com/office/drawing/2014/main" id="{124DD07E-9796-344F-B82D-0E20DE9067C7}"/>
              </a:ext>
            </a:extLst>
          </p:cNvPr>
          <p:cNvPicPr>
            <a:picLocks noChangeAspect="1"/>
          </p:cNvPicPr>
          <p:nvPr/>
        </p:nvPicPr>
        <p:blipFill>
          <a:blip r:embed="rId2"/>
          <a:stretch>
            <a:fillRect/>
          </a:stretch>
        </p:blipFill>
        <p:spPr>
          <a:xfrm>
            <a:off x="3239530" y="2853173"/>
            <a:ext cx="2664939" cy="1758860"/>
          </a:xfrm>
          <a:prstGeom prst="rect">
            <a:avLst/>
          </a:prstGeom>
        </p:spPr>
      </p:pic>
    </p:spTree>
    <p:extLst>
      <p:ext uri="{BB962C8B-B14F-4D97-AF65-F5344CB8AC3E}">
        <p14:creationId xmlns:p14="http://schemas.microsoft.com/office/powerpoint/2010/main" val="422954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58" y="140326"/>
            <a:ext cx="7814441" cy="1016000"/>
          </a:xfrm>
        </p:spPr>
        <p:txBody>
          <a:bodyPr>
            <a:normAutofit/>
          </a:bodyPr>
          <a:lstStyle/>
          <a:p>
            <a:r>
              <a:rPr lang="en-US" sz="4800" b="1" dirty="0">
                <a:solidFill>
                  <a:srgbClr val="FFFF00"/>
                </a:solidFill>
              </a:rPr>
              <a:t>Presentations</a:t>
            </a:r>
          </a:p>
        </p:txBody>
      </p:sp>
      <p:sp>
        <p:nvSpPr>
          <p:cNvPr id="3" name="Content Placeholder 2"/>
          <p:cNvSpPr>
            <a:spLocks noGrp="1"/>
          </p:cNvSpPr>
          <p:nvPr>
            <p:ph sz="quarter" idx="10"/>
          </p:nvPr>
        </p:nvSpPr>
        <p:spPr>
          <a:xfrm>
            <a:off x="457200" y="1156326"/>
            <a:ext cx="8229600" cy="4770340"/>
          </a:xfrm>
        </p:spPr>
        <p:txBody>
          <a:bodyPr>
            <a:normAutofit/>
          </a:bodyPr>
          <a:lstStyle/>
          <a:p>
            <a:r>
              <a:rPr lang="en-US" sz="3600" dirty="0">
                <a:solidFill>
                  <a:srgbClr val="CCFFCC"/>
                </a:solidFill>
              </a:rPr>
              <a:t>1-5 </a:t>
            </a:r>
            <a:r>
              <a:rPr lang="en-US" sz="3600" dirty="0">
                <a:solidFill>
                  <a:srgbClr val="FF0000"/>
                </a:solidFill>
              </a:rPr>
              <a:t>(</a:t>
            </a:r>
            <a:r>
              <a:rPr lang="en-US" sz="3600" dirty="0">
                <a:solidFill>
                  <a:schemeClr val="accent5"/>
                </a:solidFill>
              </a:rPr>
              <a:t>ideally</a:t>
            </a:r>
            <a:r>
              <a:rPr lang="en-US" sz="3600" dirty="0">
                <a:solidFill>
                  <a:srgbClr val="FF0000"/>
                </a:solidFill>
              </a:rPr>
              <a:t>)</a:t>
            </a:r>
            <a:r>
              <a:rPr lang="en-US" sz="3600" dirty="0">
                <a:solidFill>
                  <a:schemeClr val="bg1"/>
                </a:solidFill>
              </a:rPr>
              <a:t> per group</a:t>
            </a:r>
          </a:p>
          <a:p>
            <a:r>
              <a:rPr lang="en-US" sz="3600" dirty="0">
                <a:solidFill>
                  <a:srgbClr val="CCFFCC"/>
                </a:solidFill>
              </a:rPr>
              <a:t>Sign-up </a:t>
            </a:r>
            <a:r>
              <a:rPr lang="en-US" sz="3600" dirty="0">
                <a:solidFill>
                  <a:schemeClr val="bg1"/>
                </a:solidFill>
              </a:rPr>
              <a:t>by emailing me</a:t>
            </a:r>
          </a:p>
          <a:p>
            <a:r>
              <a:rPr lang="en-US" sz="3600" dirty="0">
                <a:solidFill>
                  <a:srgbClr val="CCFFCC"/>
                </a:solidFill>
              </a:rPr>
              <a:t>Any topic</a:t>
            </a:r>
            <a:r>
              <a:rPr lang="en-US" sz="3600" dirty="0">
                <a:solidFill>
                  <a:schemeClr val="bg1"/>
                </a:solidFill>
              </a:rPr>
              <a:t> </a:t>
            </a:r>
            <a:r>
              <a:rPr lang="mr-IN" sz="3600" dirty="0">
                <a:solidFill>
                  <a:schemeClr val="bg1"/>
                </a:solidFill>
              </a:rPr>
              <a:t>–</a:t>
            </a:r>
            <a:r>
              <a:rPr lang="en-US" sz="3600" dirty="0">
                <a:solidFill>
                  <a:schemeClr val="bg1"/>
                </a:solidFill>
              </a:rPr>
              <a:t> not constrained by what we are talking about that week</a:t>
            </a:r>
          </a:p>
          <a:p>
            <a:r>
              <a:rPr lang="en-US" sz="3600" dirty="0">
                <a:solidFill>
                  <a:srgbClr val="CCFFCC"/>
                </a:solidFill>
              </a:rPr>
              <a:t>Consult </a:t>
            </a:r>
            <a:r>
              <a:rPr lang="en-US" sz="3600" dirty="0">
                <a:solidFill>
                  <a:schemeClr val="bg1"/>
                </a:solidFill>
              </a:rPr>
              <a:t>re the topic you want to take on</a:t>
            </a:r>
            <a:r>
              <a:rPr lang="en-US" sz="3600" dirty="0">
                <a:solidFill>
                  <a:srgbClr val="FF0000"/>
                </a:solidFill>
              </a:rPr>
              <a:t>?</a:t>
            </a:r>
            <a:r>
              <a:rPr lang="en-US" sz="3600" dirty="0">
                <a:solidFill>
                  <a:schemeClr val="bg1"/>
                </a:solidFill>
              </a:rPr>
              <a:t> </a:t>
            </a:r>
          </a:p>
          <a:p>
            <a:r>
              <a:rPr lang="en-US" sz="3600" dirty="0">
                <a:solidFill>
                  <a:srgbClr val="CCFFCC"/>
                </a:solidFill>
              </a:rPr>
              <a:t>Post </a:t>
            </a:r>
            <a:r>
              <a:rPr lang="en-US" sz="3600" dirty="0">
                <a:solidFill>
                  <a:srgbClr val="FF0000"/>
                </a:solidFill>
              </a:rPr>
              <a:t>one thing </a:t>
            </a:r>
            <a:r>
              <a:rPr lang="en-US" sz="3600" dirty="0">
                <a:solidFill>
                  <a:schemeClr val="bg1"/>
                </a:solidFill>
              </a:rPr>
              <a:t>you want us to read or watch</a:t>
            </a:r>
            <a:r>
              <a:rPr lang="en-US" sz="3600" dirty="0">
                <a:solidFill>
                  <a:srgbClr val="FF0000"/>
                </a:solidFill>
              </a:rPr>
              <a:t>?</a:t>
            </a:r>
          </a:p>
          <a:p>
            <a:r>
              <a:rPr lang="en-US" sz="3600" dirty="0">
                <a:solidFill>
                  <a:srgbClr val="00B0F0"/>
                </a:solidFill>
              </a:rPr>
              <a:t>5</a:t>
            </a:r>
            <a:r>
              <a:rPr lang="en-US" sz="3600" dirty="0">
                <a:solidFill>
                  <a:srgbClr val="FF0000"/>
                </a:solidFill>
              </a:rPr>
              <a:t>-</a:t>
            </a:r>
            <a:r>
              <a:rPr lang="en-US" sz="3600" dirty="0">
                <a:solidFill>
                  <a:srgbClr val="00B0F0"/>
                </a:solidFill>
              </a:rPr>
              <a:t>7 minutes </a:t>
            </a:r>
            <a:r>
              <a:rPr lang="en-US" sz="3600" dirty="0">
                <a:solidFill>
                  <a:srgbClr val="FF0000"/>
                </a:solidFill>
              </a:rPr>
              <a:t>(</a:t>
            </a:r>
            <a:r>
              <a:rPr lang="en-US" sz="3600" dirty="0">
                <a:solidFill>
                  <a:schemeClr val="bg1"/>
                </a:solidFill>
              </a:rPr>
              <a:t>notionally</a:t>
            </a:r>
            <a:r>
              <a:rPr lang="en-US" sz="3600" dirty="0">
                <a:solidFill>
                  <a:srgbClr val="FF0000"/>
                </a:solidFill>
              </a:rPr>
              <a:t>) </a:t>
            </a:r>
            <a:r>
              <a:rPr lang="en-US" sz="3600" dirty="0">
                <a:solidFill>
                  <a:srgbClr val="00B0F0"/>
                </a:solidFill>
              </a:rPr>
              <a:t>per student </a:t>
            </a:r>
            <a:r>
              <a:rPr lang="en-US" sz="3600" dirty="0">
                <a:solidFill>
                  <a:srgbClr val="FF0000"/>
                </a:solidFill>
              </a:rPr>
              <a:t>=</a:t>
            </a:r>
            <a:r>
              <a:rPr lang="en-US" sz="3600" dirty="0">
                <a:solidFill>
                  <a:srgbClr val="00B0F0"/>
                </a:solidFill>
              </a:rPr>
              <a:t> </a:t>
            </a:r>
            <a:r>
              <a:rPr lang="en-US" sz="3600" dirty="0">
                <a:solidFill>
                  <a:schemeClr val="bg1"/>
                </a:solidFill>
              </a:rPr>
              <a:t>500</a:t>
            </a:r>
            <a:r>
              <a:rPr lang="en-US" sz="3600" dirty="0">
                <a:solidFill>
                  <a:srgbClr val="FF0000"/>
                </a:solidFill>
              </a:rPr>
              <a:t>-</a:t>
            </a:r>
            <a:r>
              <a:rPr lang="en-US" sz="3600" dirty="0">
                <a:solidFill>
                  <a:schemeClr val="bg1"/>
                </a:solidFill>
              </a:rPr>
              <a:t>1000 words</a:t>
            </a:r>
          </a:p>
        </p:txBody>
      </p:sp>
    </p:spTree>
    <p:extLst>
      <p:ext uri="{BB962C8B-B14F-4D97-AF65-F5344CB8AC3E}">
        <p14:creationId xmlns:p14="http://schemas.microsoft.com/office/powerpoint/2010/main" val="4090278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1212"/>
            <a:ext cx="8229600" cy="997246"/>
          </a:xfrm>
        </p:spPr>
        <p:txBody>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457199" y="1210962"/>
            <a:ext cx="8513805" cy="4707924"/>
          </a:xfrm>
        </p:spPr>
        <p:txBody>
          <a:bodyPr>
            <a:normAutofit/>
          </a:bodyPr>
          <a:lstStyle/>
          <a:p>
            <a:pPr marL="0" indent="0">
              <a:lnSpc>
                <a:spcPct val="100000"/>
              </a:lnSpc>
              <a:buNone/>
            </a:pPr>
            <a:r>
              <a:rPr lang="en-CA" sz="2400" b="1" i="1" dirty="0">
                <a:solidFill>
                  <a:srgbClr val="00B0F0"/>
                </a:solidFill>
              </a:rPr>
              <a:t>Alberta (Education) v. Canadian Copyright Licensing Agency (Access Copyright) </a:t>
            </a:r>
            <a:r>
              <a:rPr lang="en-CA" sz="2400" b="1" dirty="0">
                <a:solidFill>
                  <a:schemeClr val="bg1"/>
                </a:solidFill>
              </a:rPr>
              <a:t>(2012)</a:t>
            </a:r>
          </a:p>
          <a:p>
            <a:pPr marL="0" indent="0">
              <a:lnSpc>
                <a:spcPct val="100000"/>
              </a:lnSpc>
              <a:buNone/>
            </a:pPr>
            <a:r>
              <a:rPr lang="en-CA" sz="2400" b="1" dirty="0">
                <a:solidFill>
                  <a:srgbClr val="FF0000"/>
                </a:solidFill>
              </a:rPr>
              <a:t>Another “pentalogy” case</a:t>
            </a:r>
          </a:p>
          <a:p>
            <a:pPr>
              <a:lnSpc>
                <a:spcPct val="100000"/>
              </a:lnSpc>
            </a:pPr>
            <a:r>
              <a:rPr lang="en-CA" sz="2400" dirty="0">
                <a:solidFill>
                  <a:srgbClr val="FFFF00"/>
                </a:solidFill>
              </a:rPr>
              <a:t>Main issue</a:t>
            </a:r>
            <a:r>
              <a:rPr lang="en-CA" sz="2400" dirty="0">
                <a:solidFill>
                  <a:schemeClr val="bg1"/>
                </a:solidFill>
              </a:rPr>
              <a:t>: Copies of works made at teachers’ initiatives with instructions to students that they read the material … </a:t>
            </a:r>
            <a:r>
              <a:rPr lang="en-CA" sz="2400" dirty="0">
                <a:solidFill>
                  <a:srgbClr val="FF0000"/>
                </a:solidFill>
              </a:rPr>
              <a:t>fair dealing</a:t>
            </a:r>
            <a:r>
              <a:rPr lang="en-CA" sz="2400" dirty="0">
                <a:solidFill>
                  <a:srgbClr val="FFFF00"/>
                </a:solidFill>
              </a:rPr>
              <a:t>?</a:t>
            </a:r>
            <a:r>
              <a:rPr lang="en-CA" sz="2400" dirty="0">
                <a:solidFill>
                  <a:schemeClr val="bg1"/>
                </a:solidFill>
              </a:rPr>
              <a:t> </a:t>
            </a:r>
          </a:p>
          <a:p>
            <a:pPr>
              <a:lnSpc>
                <a:spcPct val="100000"/>
              </a:lnSpc>
            </a:pPr>
            <a:r>
              <a:rPr lang="en-CA" sz="2400" dirty="0">
                <a:solidFill>
                  <a:srgbClr val="FFFF00"/>
                </a:solidFill>
              </a:rPr>
              <a:t>Category 4 </a:t>
            </a:r>
            <a:r>
              <a:rPr lang="en-CA" sz="2400" dirty="0">
                <a:solidFill>
                  <a:schemeClr val="bg1"/>
                </a:solidFill>
              </a:rPr>
              <a:t>of the proposed tariff dealt with </a:t>
            </a:r>
            <a:r>
              <a:rPr lang="en-CA" sz="2400" dirty="0">
                <a:solidFill>
                  <a:srgbClr val="FFFF00"/>
                </a:solidFill>
              </a:rPr>
              <a:t>copies of works made at the teachers’ initiative with instructions to students that they read the material</a:t>
            </a:r>
            <a:r>
              <a:rPr lang="en-CA" sz="2400" dirty="0">
                <a:solidFill>
                  <a:schemeClr val="bg1"/>
                </a:solidFill>
              </a:rPr>
              <a:t>.  Teachers would photocopy </a:t>
            </a:r>
            <a:r>
              <a:rPr lang="en-CA" sz="2400" dirty="0">
                <a:solidFill>
                  <a:srgbClr val="92D050"/>
                </a:solidFill>
              </a:rPr>
              <a:t>short excerpts from textbooks</a:t>
            </a:r>
            <a:r>
              <a:rPr lang="en-CA" sz="2400" dirty="0">
                <a:solidFill>
                  <a:schemeClr val="bg1"/>
                </a:solidFill>
              </a:rPr>
              <a:t> and distribute those copies to  students </a:t>
            </a:r>
            <a:r>
              <a:rPr lang="en-CA" sz="2400" dirty="0">
                <a:solidFill>
                  <a:srgbClr val="92D050"/>
                </a:solidFill>
              </a:rPr>
              <a:t>as a complement to the main textbook </a:t>
            </a:r>
            <a:r>
              <a:rPr lang="en-CA" sz="2400" dirty="0">
                <a:solidFill>
                  <a:schemeClr val="bg1"/>
                </a:solidFill>
              </a:rPr>
              <a:t>the students used.</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80</a:t>
            </a:fld>
            <a:endParaRPr lang="en-US"/>
          </a:p>
        </p:txBody>
      </p:sp>
    </p:spTree>
    <p:extLst>
      <p:ext uri="{BB962C8B-B14F-4D97-AF65-F5344CB8AC3E}">
        <p14:creationId xmlns:p14="http://schemas.microsoft.com/office/powerpoint/2010/main" val="23030550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A673-49B2-FB40-812E-F891C136BEDF}"/>
              </a:ext>
            </a:extLst>
          </p:cNvPr>
          <p:cNvSpPr>
            <a:spLocks noGrp="1"/>
          </p:cNvSpPr>
          <p:nvPr>
            <p:ph type="title"/>
          </p:nvPr>
        </p:nvSpPr>
        <p:spPr>
          <a:xfrm>
            <a:off x="457200" y="115866"/>
            <a:ext cx="8229600" cy="724962"/>
          </a:xfrm>
        </p:spPr>
        <p:txBody>
          <a:bodyPr>
            <a:normAutofit fontScale="90000"/>
          </a:bodyPr>
          <a:lstStyle/>
          <a:p>
            <a:pPr algn="ctr"/>
            <a:r>
              <a:rPr lang="en-CA" dirty="0"/>
              <a:t>   </a:t>
            </a:r>
            <a:r>
              <a:rPr lang="en-CA" dirty="0">
                <a:solidFill>
                  <a:srgbClr val="FFFF00"/>
                </a:solidFill>
              </a:rPr>
              <a:t> </a:t>
            </a:r>
            <a:r>
              <a:rPr lang="en-CA" cap="small" dirty="0" err="1">
                <a:solidFill>
                  <a:srgbClr val="FFFF00"/>
                </a:solidFill>
              </a:rPr>
              <a:t>Abella</a:t>
            </a:r>
            <a:r>
              <a:rPr lang="en-CA" cap="small" dirty="0">
                <a:solidFill>
                  <a:srgbClr val="FFFF00"/>
                </a:solidFill>
              </a:rPr>
              <a:t> J</a:t>
            </a:r>
            <a:r>
              <a:rPr lang="en-CA" cap="small" dirty="0">
                <a:solidFill>
                  <a:srgbClr val="FF0000"/>
                </a:solidFill>
              </a:rPr>
              <a:t>.</a:t>
            </a:r>
            <a:r>
              <a:rPr lang="en-CA" dirty="0">
                <a:solidFill>
                  <a:srgbClr val="FFFF00"/>
                </a:solidFill>
              </a:rPr>
              <a:t> </a:t>
            </a:r>
            <a:endParaRPr lang="en-US" dirty="0">
              <a:solidFill>
                <a:srgbClr val="FFFF00"/>
              </a:solidFill>
            </a:endParaRPr>
          </a:p>
        </p:txBody>
      </p:sp>
      <p:sp>
        <p:nvSpPr>
          <p:cNvPr id="3" name="Content Placeholder 2">
            <a:extLst>
              <a:ext uri="{FF2B5EF4-FFF2-40B4-BE49-F238E27FC236}">
                <a16:creationId xmlns:a16="http://schemas.microsoft.com/office/drawing/2014/main" id="{CFBBC4ED-D62C-EF4B-BA96-8781F62CCFB3}"/>
              </a:ext>
            </a:extLst>
          </p:cNvPr>
          <p:cNvSpPr>
            <a:spLocks noGrp="1"/>
          </p:cNvSpPr>
          <p:nvPr>
            <p:ph sz="quarter" idx="10"/>
          </p:nvPr>
        </p:nvSpPr>
        <p:spPr>
          <a:xfrm>
            <a:off x="457200" y="840828"/>
            <a:ext cx="8550166" cy="5087006"/>
          </a:xfrm>
        </p:spPr>
        <p:txBody>
          <a:bodyPr>
            <a:noAutofit/>
          </a:bodyPr>
          <a:lstStyle/>
          <a:p>
            <a:pPr marL="0" indent="0">
              <a:lnSpc>
                <a:spcPct val="100000"/>
              </a:lnSpc>
              <a:buNone/>
            </a:pPr>
            <a:r>
              <a:rPr lang="en-US" sz="2700" i="1" dirty="0">
                <a:solidFill>
                  <a:schemeClr val="bg1"/>
                </a:solidFill>
              </a:rPr>
              <a:t>“</a:t>
            </a:r>
            <a:r>
              <a:rPr lang="en-CA" sz="2700" i="1" dirty="0">
                <a:solidFill>
                  <a:schemeClr val="bg1"/>
                </a:solidFill>
              </a:rPr>
              <a:t> </a:t>
            </a:r>
            <a:r>
              <a:rPr lang="en-CA" sz="2700" i="1" dirty="0">
                <a:solidFill>
                  <a:srgbClr val="FFFF00"/>
                </a:solidFill>
              </a:rPr>
              <a:t>The test for fair dealing </a:t>
            </a:r>
            <a:r>
              <a:rPr lang="en-CA" sz="2700" i="1" dirty="0">
                <a:solidFill>
                  <a:schemeClr val="bg1"/>
                </a:solidFill>
              </a:rPr>
              <a:t>was articulated in CCH as involving </a:t>
            </a:r>
            <a:r>
              <a:rPr lang="en-CA" sz="2700" i="1" dirty="0">
                <a:solidFill>
                  <a:srgbClr val="FFFF00"/>
                </a:solidFill>
              </a:rPr>
              <a:t>two steps</a:t>
            </a:r>
            <a:r>
              <a:rPr lang="en-CA" sz="2700" i="1" dirty="0">
                <a:solidFill>
                  <a:schemeClr val="bg1"/>
                </a:solidFill>
              </a:rPr>
              <a:t>.  The </a:t>
            </a:r>
            <a:r>
              <a:rPr lang="en-CA" sz="2700" i="1" dirty="0">
                <a:solidFill>
                  <a:srgbClr val="FF0000"/>
                </a:solidFill>
              </a:rPr>
              <a:t>first </a:t>
            </a:r>
            <a:r>
              <a:rPr lang="en-CA" sz="2700" i="1" dirty="0">
                <a:solidFill>
                  <a:schemeClr val="bg1"/>
                </a:solidFill>
              </a:rPr>
              <a:t>is to determine </a:t>
            </a:r>
            <a:r>
              <a:rPr lang="en-CA" sz="2700" i="1" dirty="0">
                <a:solidFill>
                  <a:srgbClr val="FFFF00"/>
                </a:solidFill>
              </a:rPr>
              <a:t>whether the dealing is for the allowable purpose of “research or private study” under s. 29 , “criticism or review” under s. 29.1 , or “news reporting” under s. 29.2 of the Act</a:t>
            </a:r>
            <a:r>
              <a:rPr lang="en-CA" sz="2700" i="1" dirty="0">
                <a:solidFill>
                  <a:schemeClr val="bg1"/>
                </a:solidFill>
              </a:rPr>
              <a:t>.  The </a:t>
            </a:r>
            <a:r>
              <a:rPr lang="en-CA" sz="2700" i="1" dirty="0">
                <a:solidFill>
                  <a:srgbClr val="FF0000"/>
                </a:solidFill>
              </a:rPr>
              <a:t>second </a:t>
            </a:r>
            <a:r>
              <a:rPr lang="en-CA" sz="2700" i="1" dirty="0">
                <a:solidFill>
                  <a:schemeClr val="bg1"/>
                </a:solidFill>
              </a:rPr>
              <a:t>step of CCH </a:t>
            </a:r>
            <a:r>
              <a:rPr lang="en-CA" sz="2700" i="1" dirty="0">
                <a:solidFill>
                  <a:srgbClr val="FFFF00"/>
                </a:solidFill>
              </a:rPr>
              <a:t>assesses whether the dealing is </a:t>
            </a:r>
            <a:r>
              <a:rPr lang="en-CA" sz="2700" i="1" dirty="0">
                <a:solidFill>
                  <a:srgbClr val="FF0000"/>
                </a:solidFill>
              </a:rPr>
              <a:t>“</a:t>
            </a:r>
            <a:r>
              <a:rPr lang="en-CA" sz="2700" i="1" dirty="0">
                <a:solidFill>
                  <a:srgbClr val="FFFF00"/>
                </a:solidFill>
              </a:rPr>
              <a:t>fair</a:t>
            </a:r>
            <a:r>
              <a:rPr lang="en-CA" sz="2700" i="1" dirty="0">
                <a:solidFill>
                  <a:srgbClr val="FF0000"/>
                </a:solidFill>
              </a:rPr>
              <a:t>”</a:t>
            </a:r>
            <a:r>
              <a:rPr lang="en-CA" sz="2700" i="1" dirty="0">
                <a:solidFill>
                  <a:schemeClr val="bg1"/>
                </a:solidFill>
              </a:rPr>
              <a:t>.</a:t>
            </a:r>
            <a:r>
              <a:rPr lang="en-CA" sz="2700" i="1" dirty="0">
                <a:solidFill>
                  <a:srgbClr val="FFFF00"/>
                </a:solidFill>
              </a:rPr>
              <a:t> </a:t>
            </a:r>
            <a:r>
              <a:rPr lang="en-CA" sz="2700" i="1" dirty="0">
                <a:solidFill>
                  <a:schemeClr val="bg1"/>
                </a:solidFill>
              </a:rPr>
              <a:t>The onus is on the person invoking “fair dealing” to satisfy all aspects of the test.  To assist in determining whether the dealing is “fair”, this Court set out </a:t>
            </a:r>
            <a:r>
              <a:rPr lang="en-CA" sz="2700" i="1" dirty="0">
                <a:solidFill>
                  <a:srgbClr val="FF0000"/>
                </a:solidFill>
              </a:rPr>
              <a:t>a number of fairness factors</a:t>
            </a:r>
            <a:r>
              <a:rPr lang="en-CA" sz="2700" i="1" dirty="0">
                <a:solidFill>
                  <a:schemeClr val="bg1"/>
                </a:solidFill>
              </a:rPr>
              <a:t>: the </a:t>
            </a:r>
            <a:r>
              <a:rPr lang="en-CA" sz="2700" i="1" dirty="0">
                <a:solidFill>
                  <a:srgbClr val="FFFF00"/>
                </a:solidFill>
              </a:rPr>
              <a:t>purpose, character, and amount of the dealing</a:t>
            </a:r>
            <a:r>
              <a:rPr lang="en-CA" sz="2700" i="1" dirty="0">
                <a:solidFill>
                  <a:schemeClr val="bg1"/>
                </a:solidFill>
              </a:rPr>
              <a:t>; the existence of any </a:t>
            </a:r>
            <a:r>
              <a:rPr lang="en-CA" sz="2700" i="1" dirty="0">
                <a:solidFill>
                  <a:srgbClr val="FFFF00"/>
                </a:solidFill>
              </a:rPr>
              <a:t>alternatives to the dealing</a:t>
            </a:r>
            <a:r>
              <a:rPr lang="en-CA" sz="2700" i="1" dirty="0">
                <a:solidFill>
                  <a:schemeClr val="bg1"/>
                </a:solidFill>
              </a:rPr>
              <a:t>; the </a:t>
            </a:r>
            <a:r>
              <a:rPr lang="en-CA" sz="2700" i="1" dirty="0">
                <a:solidFill>
                  <a:srgbClr val="FFFF00"/>
                </a:solidFill>
              </a:rPr>
              <a:t>nature of the work</a:t>
            </a:r>
            <a:r>
              <a:rPr lang="en-CA" sz="2700" i="1" dirty="0">
                <a:solidFill>
                  <a:schemeClr val="bg1"/>
                </a:solidFill>
              </a:rPr>
              <a:t>; and the </a:t>
            </a:r>
            <a:r>
              <a:rPr lang="en-CA" sz="2700" i="1" dirty="0">
                <a:solidFill>
                  <a:srgbClr val="FFFF00"/>
                </a:solidFill>
              </a:rPr>
              <a:t>effect of the dealing on the work</a:t>
            </a:r>
            <a:r>
              <a:rPr lang="en-CA" sz="2700" i="1" dirty="0">
                <a:solidFill>
                  <a:schemeClr val="bg1"/>
                </a:solidFill>
              </a:rPr>
              <a:t>.”</a:t>
            </a:r>
            <a:endParaRPr lang="en-US" sz="2700" i="1" dirty="0">
              <a:solidFill>
                <a:schemeClr val="bg1"/>
              </a:solidFill>
            </a:endParaRPr>
          </a:p>
        </p:txBody>
      </p:sp>
    </p:spTree>
    <p:extLst>
      <p:ext uri="{BB962C8B-B14F-4D97-AF65-F5344CB8AC3E}">
        <p14:creationId xmlns:p14="http://schemas.microsoft.com/office/powerpoint/2010/main" val="7177532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BA35-BF00-C043-837D-A5FCDEC66E66}"/>
              </a:ext>
            </a:extLst>
          </p:cNvPr>
          <p:cNvSpPr>
            <a:spLocks noGrp="1"/>
          </p:cNvSpPr>
          <p:nvPr>
            <p:ph type="title"/>
          </p:nvPr>
        </p:nvSpPr>
        <p:spPr>
          <a:xfrm>
            <a:off x="457200" y="115866"/>
            <a:ext cx="8229600" cy="745982"/>
          </a:xfrm>
        </p:spPr>
        <p:txBody>
          <a:bodyPr>
            <a:normAutofit fontScale="90000"/>
          </a:bodyPr>
          <a:lstStyle/>
          <a:p>
            <a:pPr algn="ctr"/>
            <a:r>
              <a:rPr lang="en-CA" dirty="0"/>
              <a:t>   </a:t>
            </a:r>
            <a:r>
              <a:rPr lang="en-CA" dirty="0">
                <a:solidFill>
                  <a:srgbClr val="FFFF00"/>
                </a:solidFill>
              </a:rPr>
              <a:t> </a:t>
            </a:r>
            <a:r>
              <a:rPr lang="en-CA" cap="small" dirty="0" err="1">
                <a:solidFill>
                  <a:srgbClr val="FFFF00"/>
                </a:solidFill>
              </a:rPr>
              <a:t>Abella</a:t>
            </a:r>
            <a:r>
              <a:rPr lang="en-CA" cap="small" dirty="0">
                <a:solidFill>
                  <a:srgbClr val="FFFF00"/>
                </a:solidFill>
              </a:rPr>
              <a:t> J</a:t>
            </a:r>
            <a:r>
              <a:rPr lang="en-CA" cap="small" dirty="0">
                <a:solidFill>
                  <a:srgbClr val="FF0000"/>
                </a:solidFill>
              </a:rPr>
              <a:t>.</a:t>
            </a:r>
            <a:r>
              <a:rPr lang="en-CA" dirty="0">
                <a:solidFill>
                  <a:srgbClr val="FFFF00"/>
                </a:solidFill>
              </a:rPr>
              <a:t> </a:t>
            </a:r>
            <a:r>
              <a:rPr lang="en-CA" dirty="0">
                <a:solidFill>
                  <a:schemeClr val="bg1"/>
                </a:solidFill>
              </a:rPr>
              <a:t>understands pedagogy</a:t>
            </a:r>
            <a:endParaRPr lang="en-US" dirty="0">
              <a:solidFill>
                <a:schemeClr val="bg1"/>
              </a:solidFill>
            </a:endParaRPr>
          </a:p>
        </p:txBody>
      </p:sp>
      <p:sp>
        <p:nvSpPr>
          <p:cNvPr id="3" name="Content Placeholder 2">
            <a:extLst>
              <a:ext uri="{FF2B5EF4-FFF2-40B4-BE49-F238E27FC236}">
                <a16:creationId xmlns:a16="http://schemas.microsoft.com/office/drawing/2014/main" id="{7EBBE1F5-FB43-A14D-9720-9C373ED3C798}"/>
              </a:ext>
            </a:extLst>
          </p:cNvPr>
          <p:cNvSpPr>
            <a:spLocks noGrp="1"/>
          </p:cNvSpPr>
          <p:nvPr>
            <p:ph sz="quarter" idx="10"/>
          </p:nvPr>
        </p:nvSpPr>
        <p:spPr>
          <a:xfrm>
            <a:off x="457199" y="861848"/>
            <a:ext cx="8592207" cy="5044966"/>
          </a:xfrm>
        </p:spPr>
        <p:txBody>
          <a:bodyPr>
            <a:noAutofit/>
          </a:bodyPr>
          <a:lstStyle/>
          <a:p>
            <a:pPr marL="0" indent="0">
              <a:lnSpc>
                <a:spcPct val="120000"/>
              </a:lnSpc>
              <a:buNone/>
            </a:pPr>
            <a:r>
              <a:rPr lang="en-CA" sz="1800" i="1" dirty="0">
                <a:solidFill>
                  <a:schemeClr val="bg1"/>
                </a:solidFill>
              </a:rPr>
              <a:t>[15]  In my view, the key problem is in the way the Board approached the “purpose of the dealing” factor.  The Board concluded that since the Category 4 copies were not made as a result of a student request, they were no longer for the purpose of research or private study at the second stage. </a:t>
            </a:r>
          </a:p>
          <a:p>
            <a:pPr marL="0" indent="0">
              <a:lnSpc>
                <a:spcPct val="120000"/>
              </a:lnSpc>
              <a:buNone/>
            </a:pPr>
            <a:r>
              <a:rPr lang="en-CA" sz="1800" i="1" dirty="0">
                <a:solidFill>
                  <a:schemeClr val="bg1"/>
                </a:solidFill>
              </a:rPr>
              <a:t>[23]  In the case before us, however, there is no such separate purpose on the part of the teacher.  </a:t>
            </a:r>
            <a:r>
              <a:rPr lang="en-CA" sz="1800" i="1" dirty="0">
                <a:solidFill>
                  <a:srgbClr val="FFFF00"/>
                </a:solidFill>
              </a:rPr>
              <a:t>Teachers have no ulterior motive when providing copies to students.  Nor can teachers be characterized as having the completely separate purpose of “instruction”; they are there to facilitate the students’ research and private study</a:t>
            </a:r>
            <a:r>
              <a:rPr lang="en-CA" sz="1800" i="1" dirty="0">
                <a:solidFill>
                  <a:schemeClr val="bg1"/>
                </a:solidFill>
              </a:rPr>
              <a:t>.  It seems to me to be axiomatic that most students lack the expertise to find or request the materials required for their own research and private study, and rely on the guidance of their teachers.  They study what they are told to study, and </a:t>
            </a:r>
            <a:r>
              <a:rPr lang="en-CA" sz="1800" i="1" dirty="0">
                <a:solidFill>
                  <a:srgbClr val="FFFF00"/>
                </a:solidFill>
              </a:rPr>
              <a:t>the teacher’s purpose in providing copies is to enable the students to have the material they need for the purpose of studying</a:t>
            </a:r>
            <a:r>
              <a:rPr lang="en-CA" sz="1800" i="1" dirty="0">
                <a:solidFill>
                  <a:schemeClr val="bg1"/>
                </a:solidFill>
              </a:rPr>
              <a:t>.  </a:t>
            </a:r>
            <a:r>
              <a:rPr lang="en-CA" sz="1800" i="1" dirty="0">
                <a:solidFill>
                  <a:srgbClr val="FF0000"/>
                </a:solidFill>
              </a:rPr>
              <a:t>The teacher/copier therefore shares a symbiotic purpose with the student/user who is engaging in research or private study</a:t>
            </a:r>
            <a:r>
              <a:rPr lang="en-CA" sz="1800" i="1" dirty="0">
                <a:solidFill>
                  <a:schemeClr val="bg1"/>
                </a:solidFill>
              </a:rPr>
              <a:t>.  Instruction and research/private study are, in the school context, tautological. </a:t>
            </a:r>
            <a:endParaRPr lang="en-US" sz="1800" i="1" dirty="0">
              <a:solidFill>
                <a:schemeClr val="bg1"/>
              </a:solidFill>
            </a:endParaRPr>
          </a:p>
        </p:txBody>
      </p:sp>
    </p:spTree>
    <p:extLst>
      <p:ext uri="{BB962C8B-B14F-4D97-AF65-F5344CB8AC3E}">
        <p14:creationId xmlns:p14="http://schemas.microsoft.com/office/powerpoint/2010/main" val="5119861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CDDDD3-3D8A-B244-9D7E-5CB3C91248BD}"/>
              </a:ext>
            </a:extLst>
          </p:cNvPr>
          <p:cNvSpPr>
            <a:spLocks noGrp="1"/>
          </p:cNvSpPr>
          <p:nvPr>
            <p:ph sz="quarter" idx="10"/>
          </p:nvPr>
        </p:nvSpPr>
        <p:spPr>
          <a:xfrm>
            <a:off x="273269" y="346841"/>
            <a:ext cx="8713075" cy="5496911"/>
          </a:xfrm>
        </p:spPr>
        <p:txBody>
          <a:bodyPr>
            <a:normAutofit fontScale="77500" lnSpcReduction="20000"/>
          </a:bodyPr>
          <a:lstStyle/>
          <a:p>
            <a:pPr marL="0" indent="0">
              <a:lnSpc>
                <a:spcPct val="120000"/>
              </a:lnSpc>
              <a:buNone/>
            </a:pPr>
            <a:r>
              <a:rPr lang="en-CA" i="1" dirty="0">
                <a:solidFill>
                  <a:schemeClr val="bg1"/>
                </a:solidFill>
              </a:rPr>
              <a:t>[27]  With respect, </a:t>
            </a:r>
            <a:r>
              <a:rPr lang="en-CA" i="1" dirty="0">
                <a:solidFill>
                  <a:srgbClr val="FFFF00"/>
                </a:solidFill>
              </a:rPr>
              <a:t>the word “private” in “private study” should not be understood as requiring users to view copyrighted works in splendid isolation</a:t>
            </a:r>
            <a:r>
              <a:rPr lang="en-CA" i="1" dirty="0">
                <a:solidFill>
                  <a:schemeClr val="bg1"/>
                </a:solidFill>
              </a:rPr>
              <a:t>.  Studying and learning are essentially personal endeavours, whether they are engaged in with others or in solitude.  </a:t>
            </a:r>
            <a:r>
              <a:rPr lang="en-CA" i="1" dirty="0">
                <a:solidFill>
                  <a:srgbClr val="FF0000"/>
                </a:solidFill>
              </a:rPr>
              <a:t>By focusing on the geography of classroom instruction rather than on the concept of studying, the Board again artificially separated the teachers’ instruction from the students’ studying</a:t>
            </a:r>
            <a:r>
              <a:rPr lang="en-CA" i="1" dirty="0">
                <a:solidFill>
                  <a:schemeClr val="bg1"/>
                </a:solidFill>
              </a:rPr>
              <a:t>.</a:t>
            </a:r>
          </a:p>
          <a:p>
            <a:pPr marL="0" indent="0">
              <a:lnSpc>
                <a:spcPct val="120000"/>
              </a:lnSpc>
              <a:buNone/>
            </a:pPr>
            <a:r>
              <a:rPr lang="en-CA" i="1" dirty="0">
                <a:solidFill>
                  <a:schemeClr val="bg1"/>
                </a:solidFill>
              </a:rPr>
              <a:t>[32]  In my view, buying books for each student is not a realistic alternative to teachers copying short excerpts to supplement student textbooks.  First, the schools have already purchased originals that are kept in the class or library, from which the teachers make copies.  The teacher merely facilitates wider access to this limited number of texts by making copies available to all students who need them.  In addition, purchasing a greater number of original textbooks to distribute to students is unreasonable in light of the Board’s finding that teachers only photocopy short excerpts to complement existing textbooks.  Under the Board’s approach, schools would be required to buy sufficient copies for every student of every text, magazine and newspaper in Access Copyright’s repertoire that is relied on by a teacher.  This is a demonstrably unrealistic outcome.  </a:t>
            </a:r>
            <a:r>
              <a:rPr lang="en-CA" i="1" dirty="0">
                <a:solidFill>
                  <a:srgbClr val="FFFF00"/>
                </a:solidFill>
              </a:rPr>
              <a:t>Copying short excerpts, as a result, is reasonably necessary to achieve the ultimate purpose of the students’ research and private study</a:t>
            </a:r>
            <a:r>
              <a:rPr lang="en-CA" i="1" dirty="0">
                <a:solidFill>
                  <a:schemeClr val="bg1"/>
                </a:solidFill>
              </a:rPr>
              <a:t>. </a:t>
            </a:r>
            <a:r>
              <a:rPr lang="en-CA" dirty="0">
                <a:solidFill>
                  <a:schemeClr val="bg1"/>
                </a:solidFill>
              </a:rPr>
              <a:t>  </a:t>
            </a:r>
            <a:r>
              <a:rPr lang="en-CA" dirty="0"/>
              <a:t>  </a:t>
            </a:r>
            <a:endParaRPr lang="en-US" dirty="0"/>
          </a:p>
        </p:txBody>
      </p:sp>
    </p:spTree>
    <p:extLst>
      <p:ext uri="{BB962C8B-B14F-4D97-AF65-F5344CB8AC3E}">
        <p14:creationId xmlns:p14="http://schemas.microsoft.com/office/powerpoint/2010/main" val="35524891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CF42AC-3955-0849-AB93-F02AA376747A}"/>
              </a:ext>
            </a:extLst>
          </p:cNvPr>
          <p:cNvSpPr>
            <a:spLocks noGrp="1"/>
          </p:cNvSpPr>
          <p:nvPr>
            <p:ph sz="quarter" idx="10"/>
          </p:nvPr>
        </p:nvSpPr>
        <p:spPr>
          <a:xfrm>
            <a:off x="457200" y="2256312"/>
            <a:ext cx="8229600" cy="3469822"/>
          </a:xfrm>
        </p:spPr>
        <p:txBody>
          <a:bodyPr>
            <a:normAutofit/>
          </a:bodyPr>
          <a:lstStyle/>
          <a:p>
            <a:pPr marL="0" indent="0" algn="ctr">
              <a:buNone/>
            </a:pPr>
            <a:r>
              <a:rPr lang="en-US" sz="9600" dirty="0">
                <a:solidFill>
                  <a:schemeClr val="bg1"/>
                </a:solidFill>
                <a:latin typeface="Comic Sans MS" panose="030F0902030302020204" pitchFamily="66" charset="0"/>
              </a:rPr>
              <a:t>PAR</a:t>
            </a:r>
            <a:r>
              <a:rPr lang="en-US" sz="9600" dirty="0">
                <a:solidFill>
                  <a:srgbClr val="FFFF00"/>
                </a:solidFill>
                <a:latin typeface="Comic Sans MS" panose="030F0902030302020204" pitchFamily="66" charset="0"/>
              </a:rPr>
              <a:t>O</a:t>
            </a:r>
            <a:r>
              <a:rPr lang="en-US" sz="9600" dirty="0">
                <a:solidFill>
                  <a:schemeClr val="bg1"/>
                </a:solidFill>
                <a:latin typeface="Comic Sans MS" panose="030F0902030302020204" pitchFamily="66" charset="0"/>
              </a:rPr>
              <a:t>DY</a:t>
            </a:r>
          </a:p>
        </p:txBody>
      </p:sp>
    </p:spTree>
    <p:extLst>
      <p:ext uri="{BB962C8B-B14F-4D97-AF65-F5344CB8AC3E}">
        <p14:creationId xmlns:p14="http://schemas.microsoft.com/office/powerpoint/2010/main" val="3900909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583EC7D-E547-A24B-B665-37D1F09051BE}"/>
              </a:ext>
            </a:extLst>
          </p:cNvPr>
          <p:cNvPicPr>
            <a:picLocks noChangeAspect="1"/>
          </p:cNvPicPr>
          <p:nvPr/>
        </p:nvPicPr>
        <p:blipFill>
          <a:blip r:embed="rId2"/>
          <a:stretch>
            <a:fillRect/>
          </a:stretch>
        </p:blipFill>
        <p:spPr>
          <a:xfrm>
            <a:off x="1060753" y="667265"/>
            <a:ext cx="7022494" cy="4917131"/>
          </a:xfrm>
          <a:prstGeom prst="rect">
            <a:avLst/>
          </a:prstGeom>
        </p:spPr>
      </p:pic>
    </p:spTree>
    <p:extLst>
      <p:ext uri="{BB962C8B-B14F-4D97-AF65-F5344CB8AC3E}">
        <p14:creationId xmlns:p14="http://schemas.microsoft.com/office/powerpoint/2010/main" val="39547821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211" y="132134"/>
            <a:ext cx="8890285" cy="675388"/>
          </a:xfrm>
        </p:spPr>
        <p:txBody>
          <a:bodyPr>
            <a:noAutofit/>
          </a:bodyPr>
          <a:lstStyle/>
          <a:p>
            <a:pPr algn="ctr"/>
            <a:r>
              <a:rPr lang="en-US" sz="3600" b="1" dirty="0">
                <a:solidFill>
                  <a:srgbClr val="FFFF00"/>
                </a:solidFill>
              </a:rPr>
              <a:t>Users</a:t>
            </a:r>
            <a:r>
              <a:rPr lang="en-US" sz="3600" b="1" dirty="0">
                <a:solidFill>
                  <a:srgbClr val="FF0000"/>
                </a:solidFill>
              </a:rPr>
              <a:t>’</a:t>
            </a:r>
            <a:r>
              <a:rPr lang="en-US" sz="3600" b="1" dirty="0">
                <a:solidFill>
                  <a:srgbClr val="FFFF00"/>
                </a:solidFill>
              </a:rPr>
              <a:t> rights</a:t>
            </a:r>
            <a:r>
              <a:rPr lang="en-US" sz="3600" b="1" dirty="0">
                <a:solidFill>
                  <a:srgbClr val="FF0000"/>
                </a:solidFill>
              </a:rPr>
              <a:t>:</a:t>
            </a:r>
            <a:r>
              <a:rPr lang="en-US" sz="3600" dirty="0">
                <a:solidFill>
                  <a:srgbClr val="FFFF00"/>
                </a:solidFill>
                <a:latin typeface="+mn-lt"/>
              </a:rPr>
              <a:t> </a:t>
            </a:r>
            <a:r>
              <a:rPr lang="en-US" sz="3600" dirty="0">
                <a:solidFill>
                  <a:schemeClr val="bg1"/>
                </a:solidFill>
                <a:latin typeface="+mn-lt"/>
              </a:rPr>
              <a:t>later decisions create doubt</a:t>
            </a:r>
          </a:p>
        </p:txBody>
      </p:sp>
      <p:sp>
        <p:nvSpPr>
          <p:cNvPr id="2" name="Content Placeholder 1"/>
          <p:cNvSpPr>
            <a:spLocks noGrp="1"/>
          </p:cNvSpPr>
          <p:nvPr>
            <p:ph idx="1"/>
          </p:nvPr>
        </p:nvSpPr>
        <p:spPr>
          <a:xfrm>
            <a:off x="457200" y="985652"/>
            <a:ext cx="8544296" cy="4940135"/>
          </a:xfrm>
        </p:spPr>
        <p:txBody>
          <a:bodyPr>
            <a:normAutofit/>
          </a:bodyPr>
          <a:lstStyle/>
          <a:p>
            <a:pPr marL="0" indent="0">
              <a:lnSpc>
                <a:spcPct val="100000"/>
              </a:lnSpc>
              <a:buNone/>
            </a:pPr>
            <a:r>
              <a:rPr lang="en-CA" sz="2800" i="1" dirty="0">
                <a:solidFill>
                  <a:srgbClr val="00B0F0"/>
                </a:solidFill>
              </a:rPr>
              <a:t>United Airlines, Inc. v. </a:t>
            </a:r>
            <a:r>
              <a:rPr lang="en-CA" sz="2800" i="1" dirty="0" err="1">
                <a:solidFill>
                  <a:srgbClr val="00B0F0"/>
                </a:solidFill>
              </a:rPr>
              <a:t>Cooperstock</a:t>
            </a:r>
            <a:r>
              <a:rPr lang="en-CA" sz="2800" i="1" dirty="0">
                <a:solidFill>
                  <a:schemeClr val="bg1"/>
                </a:solidFill>
              </a:rPr>
              <a:t>, </a:t>
            </a:r>
            <a:r>
              <a:rPr lang="en-CA" sz="2800" dirty="0">
                <a:solidFill>
                  <a:schemeClr val="bg1"/>
                </a:solidFill>
              </a:rPr>
              <a:t>2017 FC 616</a:t>
            </a:r>
            <a:r>
              <a:rPr lang="en-CA" dirty="0"/>
              <a:t> </a:t>
            </a:r>
            <a:endParaRPr lang="en-CA" sz="1600" dirty="0"/>
          </a:p>
          <a:p>
            <a:pPr>
              <a:lnSpc>
                <a:spcPct val="100000"/>
              </a:lnSpc>
            </a:pPr>
            <a:r>
              <a:rPr lang="en-CA" dirty="0">
                <a:solidFill>
                  <a:schemeClr val="bg1"/>
                </a:solidFill>
              </a:rPr>
              <a:t>United Airlines is a commercial airline that operates in and out of Canada. United has used several trademarks in association with its services &amp;  </a:t>
            </a:r>
            <a:r>
              <a:rPr lang="en-CA" dirty="0">
                <a:solidFill>
                  <a:srgbClr val="FFFF00"/>
                </a:solidFill>
              </a:rPr>
              <a:t>also claims copyright in several logos and designs</a:t>
            </a:r>
            <a:r>
              <a:rPr lang="en-CA" dirty="0">
                <a:solidFill>
                  <a:schemeClr val="bg1"/>
                </a:solidFill>
              </a:rPr>
              <a:t>. </a:t>
            </a:r>
            <a:endParaRPr lang="en-CA" sz="1600" dirty="0">
              <a:solidFill>
                <a:schemeClr val="bg1"/>
              </a:solidFill>
            </a:endParaRPr>
          </a:p>
          <a:p>
            <a:pPr>
              <a:lnSpc>
                <a:spcPct val="100000"/>
              </a:lnSpc>
            </a:pPr>
            <a:r>
              <a:rPr lang="en-CA" dirty="0">
                <a:solidFill>
                  <a:srgbClr val="FFFF00"/>
                </a:solidFill>
              </a:rPr>
              <a:t>Dr. Jeremy </a:t>
            </a:r>
            <a:r>
              <a:rPr lang="en-CA" dirty="0" err="1">
                <a:solidFill>
                  <a:srgbClr val="FFFF00"/>
                </a:solidFill>
              </a:rPr>
              <a:t>Cooperstock</a:t>
            </a:r>
            <a:r>
              <a:rPr lang="en-CA" dirty="0">
                <a:solidFill>
                  <a:srgbClr val="FFFF00"/>
                </a:solidFill>
              </a:rPr>
              <a:t> had a negative experience with United</a:t>
            </a:r>
            <a:r>
              <a:rPr lang="en-CA" dirty="0">
                <a:solidFill>
                  <a:schemeClr val="bg1"/>
                </a:solidFill>
              </a:rPr>
              <a:t>. He was vocal about his complaints and disappointed with what he felt were inadequate responses. </a:t>
            </a:r>
            <a:endParaRPr lang="en-CA" sz="1600" dirty="0">
              <a:solidFill>
                <a:schemeClr val="bg1"/>
              </a:solidFill>
            </a:endParaRPr>
          </a:p>
          <a:p>
            <a:pPr>
              <a:lnSpc>
                <a:spcPct val="100000"/>
              </a:lnSpc>
            </a:pPr>
            <a:r>
              <a:rPr lang="en-CA" dirty="0" err="1">
                <a:solidFill>
                  <a:schemeClr val="bg1"/>
                </a:solidFill>
              </a:rPr>
              <a:t>Cooperstock</a:t>
            </a:r>
            <a:r>
              <a:rPr lang="en-CA" dirty="0">
                <a:solidFill>
                  <a:schemeClr val="bg1"/>
                </a:solidFill>
              </a:rPr>
              <a:t> launched a website called “Poor Show” that set out information about his experience and United’s responses.</a:t>
            </a:r>
            <a:endParaRPr lang="en-CA" sz="1600" dirty="0">
              <a:solidFill>
                <a:schemeClr val="bg1"/>
              </a:solidFill>
            </a:endParaRPr>
          </a:p>
          <a:p>
            <a:pPr>
              <a:lnSpc>
                <a:spcPct val="100000"/>
              </a:lnSpc>
            </a:pPr>
            <a:r>
              <a:rPr lang="en-CA" dirty="0">
                <a:solidFill>
                  <a:schemeClr val="bg1"/>
                </a:solidFill>
              </a:rPr>
              <a:t>This website resonated with many who provided information regarding their negative experiences with United. </a:t>
            </a:r>
            <a:endParaRPr lang="en-CA" sz="1600" dirty="0">
              <a:solidFill>
                <a:schemeClr val="bg1"/>
              </a:solidFill>
            </a:endParaRPr>
          </a:p>
          <a:p>
            <a:pPr>
              <a:lnSpc>
                <a:spcPct val="100000"/>
              </a:lnSpc>
            </a:pPr>
            <a:r>
              <a:rPr lang="en-CA" dirty="0" err="1">
                <a:solidFill>
                  <a:schemeClr val="bg1"/>
                </a:solidFill>
              </a:rPr>
              <a:t>Cooperstock</a:t>
            </a:r>
            <a:r>
              <a:rPr lang="en-CA" dirty="0">
                <a:solidFill>
                  <a:schemeClr val="bg1"/>
                </a:solidFill>
              </a:rPr>
              <a:t> posted this correspondence on his “Poor Show” website. </a:t>
            </a:r>
            <a:endParaRPr lang="en-CA" sz="1600" dirty="0">
              <a:solidFill>
                <a:schemeClr val="bg1"/>
              </a:solidFill>
            </a:endParaRPr>
          </a:p>
          <a:p>
            <a:pPr>
              <a:lnSpc>
                <a:spcPct val="100000"/>
              </a:lnSpc>
            </a:pPr>
            <a:r>
              <a:rPr lang="en-CA" dirty="0">
                <a:solidFill>
                  <a:schemeClr val="bg1"/>
                </a:solidFill>
              </a:rPr>
              <a:t> In 1997, he shifted this content to the website </a:t>
            </a:r>
            <a:r>
              <a:rPr lang="en-CA" dirty="0" err="1">
                <a:solidFill>
                  <a:srgbClr val="FFFF00"/>
                </a:solidFill>
              </a:rPr>
              <a:t>UNTIED.com</a:t>
            </a:r>
            <a:r>
              <a:rPr lang="en-CA" dirty="0">
                <a:solidFill>
                  <a:schemeClr val="bg1"/>
                </a:solidFill>
              </a:rPr>
              <a:t>.</a:t>
            </a:r>
            <a:endParaRPr lang="en-CA" sz="1600" dirty="0">
              <a:solidFill>
                <a:schemeClr val="bg1"/>
              </a:solidFill>
            </a:endParaRP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86</a:t>
            </a:fld>
            <a:endParaRPr lang="en-US"/>
          </a:p>
        </p:txBody>
      </p:sp>
    </p:spTree>
    <p:extLst>
      <p:ext uri="{BB962C8B-B14F-4D97-AF65-F5344CB8AC3E}">
        <p14:creationId xmlns:p14="http://schemas.microsoft.com/office/powerpoint/2010/main" val="23917836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4"/>
            <a:ext cx="8229600" cy="675388"/>
          </a:xfrm>
        </p:spPr>
        <p:txBody>
          <a:bodyPr>
            <a:normAutofit fontScale="90000"/>
          </a:bodyPr>
          <a:lstStyle/>
          <a:p>
            <a:r>
              <a:rPr lang="en-US" b="1" dirty="0">
                <a:solidFill>
                  <a:srgbClr val="FFFF00"/>
                </a:solidFill>
              </a:rPr>
              <a:t>Users</a:t>
            </a:r>
            <a:r>
              <a:rPr lang="en-US" b="1" dirty="0">
                <a:solidFill>
                  <a:srgbClr val="FF0000"/>
                </a:solidFill>
              </a:rPr>
              <a:t>’</a:t>
            </a:r>
            <a:r>
              <a:rPr lang="en-US" b="1" dirty="0">
                <a:solidFill>
                  <a:srgbClr val="FFFF00"/>
                </a:solidFill>
              </a:rPr>
              <a:t> rights</a:t>
            </a:r>
          </a:p>
        </p:txBody>
      </p:sp>
      <p:sp>
        <p:nvSpPr>
          <p:cNvPr id="2" name="Content Placeholder 1"/>
          <p:cNvSpPr>
            <a:spLocks noGrp="1"/>
          </p:cNvSpPr>
          <p:nvPr>
            <p:ph idx="1"/>
          </p:nvPr>
        </p:nvSpPr>
        <p:spPr>
          <a:xfrm>
            <a:off x="457200" y="985652"/>
            <a:ext cx="8544296" cy="4940135"/>
          </a:xfrm>
        </p:spPr>
        <p:txBody>
          <a:bodyPr>
            <a:normAutofit/>
          </a:bodyPr>
          <a:lstStyle/>
          <a:p>
            <a:pPr marL="0" indent="0">
              <a:lnSpc>
                <a:spcPct val="100000"/>
              </a:lnSpc>
              <a:buNone/>
            </a:pPr>
            <a:r>
              <a:rPr lang="en-CA" sz="2800" i="1" dirty="0">
                <a:solidFill>
                  <a:srgbClr val="00B0F0"/>
                </a:solidFill>
              </a:rPr>
              <a:t>United Airlines, Inc. v. </a:t>
            </a:r>
            <a:r>
              <a:rPr lang="en-CA" sz="2800" i="1" dirty="0" err="1">
                <a:solidFill>
                  <a:srgbClr val="00B0F0"/>
                </a:solidFill>
              </a:rPr>
              <a:t>Cooperstock</a:t>
            </a:r>
            <a:r>
              <a:rPr lang="en-CA" sz="2800" i="1" dirty="0">
                <a:solidFill>
                  <a:schemeClr val="bg1"/>
                </a:solidFill>
              </a:rPr>
              <a:t>, </a:t>
            </a:r>
            <a:r>
              <a:rPr lang="en-CA" sz="2800" dirty="0">
                <a:solidFill>
                  <a:schemeClr val="bg1"/>
                </a:solidFill>
              </a:rPr>
              <a:t>2017 FC 616</a:t>
            </a:r>
          </a:p>
          <a:p>
            <a:pPr>
              <a:lnSpc>
                <a:spcPct val="100000"/>
              </a:lnSpc>
            </a:pPr>
            <a:r>
              <a:rPr lang="en-CA" sz="2800" dirty="0">
                <a:solidFill>
                  <a:srgbClr val="FFFF00"/>
                </a:solidFill>
              </a:rPr>
              <a:t>First case to define the fair dealing category of parody</a:t>
            </a:r>
            <a:r>
              <a:rPr lang="en-CA" sz="2800" dirty="0">
                <a:solidFill>
                  <a:schemeClr val="bg1"/>
                </a:solidFill>
              </a:rPr>
              <a:t>:</a:t>
            </a:r>
          </a:p>
          <a:p>
            <a:pPr lvl="1">
              <a:lnSpc>
                <a:spcPct val="100000"/>
              </a:lnSpc>
              <a:buFont typeface="Courier New" panose="02070309020205020404" pitchFamily="49" charset="0"/>
              <a:buChar char="o"/>
            </a:pPr>
            <a:r>
              <a:rPr lang="en-CA" sz="2800" dirty="0">
                <a:solidFill>
                  <a:schemeClr val="bg1"/>
                </a:solidFill>
              </a:rPr>
              <a:t>Two basic elements to parody: the </a:t>
            </a:r>
            <a:r>
              <a:rPr lang="en-CA" sz="2800" dirty="0">
                <a:solidFill>
                  <a:srgbClr val="FFFF00"/>
                </a:solidFill>
              </a:rPr>
              <a:t>evocation of an existing work </a:t>
            </a:r>
            <a:r>
              <a:rPr lang="en-CA" sz="2800" dirty="0">
                <a:solidFill>
                  <a:schemeClr val="bg1"/>
                </a:solidFill>
              </a:rPr>
              <a:t>while exhibiting noticeable differences and </a:t>
            </a:r>
            <a:r>
              <a:rPr lang="en-CA" sz="2800" dirty="0">
                <a:solidFill>
                  <a:srgbClr val="FFFF00"/>
                </a:solidFill>
              </a:rPr>
              <a:t>the expression of mockery or hu</a:t>
            </a:r>
            <a:r>
              <a:rPr lang="en-CA" sz="2800" dirty="0">
                <a:solidFill>
                  <a:schemeClr val="bg1"/>
                </a:solidFill>
              </a:rPr>
              <a:t>mour</a:t>
            </a:r>
            <a:r>
              <a:rPr lang="en-US" sz="2800" dirty="0">
                <a:solidFill>
                  <a:schemeClr val="bg1"/>
                </a:solidFill>
              </a:rPr>
              <a:t> </a:t>
            </a:r>
          </a:p>
          <a:p>
            <a:pPr lvl="1">
              <a:lnSpc>
                <a:spcPct val="100000"/>
              </a:lnSpc>
              <a:buFont typeface="Courier New" panose="02070309020205020404" pitchFamily="49" charset="0"/>
              <a:buChar char="o"/>
            </a:pPr>
            <a:r>
              <a:rPr lang="en-US" sz="2800" dirty="0">
                <a:solidFill>
                  <a:srgbClr val="FFFF00"/>
                </a:solidFill>
              </a:rPr>
              <a:t>Not required to identify source of work </a:t>
            </a:r>
            <a:r>
              <a:rPr lang="en-US" sz="2800" dirty="0">
                <a:solidFill>
                  <a:schemeClr val="bg1"/>
                </a:solidFill>
              </a:rPr>
              <a:t>being parodied</a:t>
            </a:r>
          </a:p>
          <a:p>
            <a:pPr lvl="1">
              <a:lnSpc>
                <a:spcPct val="100000"/>
              </a:lnSpc>
              <a:buFont typeface="Courier New" panose="02070309020205020404" pitchFamily="49" charset="0"/>
              <a:buChar char="o"/>
            </a:pPr>
            <a:r>
              <a:rPr lang="en-CA" sz="2800" dirty="0">
                <a:solidFill>
                  <a:srgbClr val="FFFF00"/>
                </a:solidFill>
              </a:rPr>
              <a:t>Parody does not require that the expression of mockery or humour</a:t>
            </a:r>
            <a:r>
              <a:rPr lang="en-CA" sz="2800" dirty="0">
                <a:solidFill>
                  <a:schemeClr val="bg1"/>
                </a:solidFill>
              </a:rPr>
              <a:t> to be directed </a:t>
            </a:r>
            <a:r>
              <a:rPr lang="en-CA" sz="2800" dirty="0">
                <a:solidFill>
                  <a:srgbClr val="FFFF00"/>
                </a:solidFill>
              </a:rPr>
              <a:t>at the exact thing being parodied</a:t>
            </a:r>
            <a:r>
              <a:rPr lang="en-US" sz="2800" dirty="0">
                <a:solidFill>
                  <a:srgbClr val="FFFF00"/>
                </a:solidFill>
              </a:rPr>
              <a:t> </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87</a:t>
            </a:fld>
            <a:endParaRPr lang="en-US"/>
          </a:p>
        </p:txBody>
      </p:sp>
    </p:spTree>
    <p:extLst>
      <p:ext uri="{BB962C8B-B14F-4D97-AF65-F5344CB8AC3E}">
        <p14:creationId xmlns:p14="http://schemas.microsoft.com/office/powerpoint/2010/main" val="530451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620D-E61B-C64D-9C5E-2B6B23A3C572}"/>
              </a:ext>
            </a:extLst>
          </p:cNvPr>
          <p:cNvSpPr>
            <a:spLocks noGrp="1"/>
          </p:cNvSpPr>
          <p:nvPr>
            <p:ph type="title"/>
          </p:nvPr>
        </p:nvSpPr>
        <p:spPr>
          <a:xfrm>
            <a:off x="457200" y="124713"/>
            <a:ext cx="8229600" cy="1739713"/>
          </a:xfrm>
        </p:spPr>
        <p:txBody>
          <a:bodyPr>
            <a:normAutofit fontScale="90000"/>
          </a:bodyPr>
          <a:lstStyle/>
          <a:p>
            <a:br>
              <a:rPr lang="en-CA" dirty="0">
                <a:solidFill>
                  <a:schemeClr val="bg1"/>
                </a:solidFill>
              </a:rPr>
            </a:br>
            <a:r>
              <a:rPr lang="en-CA" sz="3600" dirty="0">
                <a:solidFill>
                  <a:schemeClr val="bg1"/>
                </a:solidFill>
              </a:rPr>
              <a:t>RE</a:t>
            </a:r>
            <a:r>
              <a:rPr lang="en-CA" sz="3600" dirty="0">
                <a:solidFill>
                  <a:srgbClr val="FF0000"/>
                </a:solidFill>
              </a:rPr>
              <a:t>:</a:t>
            </a:r>
            <a:r>
              <a:rPr lang="en-CA" sz="3600" dirty="0">
                <a:solidFill>
                  <a:srgbClr val="FFFF00"/>
                </a:solidFill>
              </a:rPr>
              <a:t> Parody does not require that the expression of mockery or humour to be directed at the exact thing being parodied </a:t>
            </a:r>
            <a:r>
              <a:rPr lang="en-CA" sz="3600" dirty="0">
                <a:solidFill>
                  <a:srgbClr val="FF0000"/>
                </a:solidFill>
              </a:rPr>
              <a:t>- </a:t>
            </a:r>
            <a:r>
              <a:rPr lang="en-CA" sz="3600" dirty="0">
                <a:solidFill>
                  <a:schemeClr val="bg1"/>
                </a:solidFill>
              </a:rPr>
              <a:t>CONSIDER</a:t>
            </a:r>
            <a:r>
              <a:rPr lang="en-CA" sz="3600" dirty="0">
                <a:solidFill>
                  <a:srgbClr val="FFFF00"/>
                </a:solidFill>
              </a:rPr>
              <a:t>…</a:t>
            </a:r>
            <a:r>
              <a:rPr lang="en-US" sz="3600" dirty="0">
                <a:solidFill>
                  <a:srgbClr val="FFFF00"/>
                </a:solidFill>
              </a:rPr>
              <a:t> </a:t>
            </a:r>
            <a:br>
              <a:rPr lang="en-US" dirty="0">
                <a:solidFill>
                  <a:srgbClr val="FFFF00"/>
                </a:solidFill>
              </a:rPr>
            </a:br>
            <a:endParaRPr lang="en-US" dirty="0"/>
          </a:p>
        </p:txBody>
      </p:sp>
      <p:pic>
        <p:nvPicPr>
          <p:cNvPr id="4" name="Picture 3" descr="A screenshot of a cell phone&#10;&#10;Description automatically generated">
            <a:extLst>
              <a:ext uri="{FF2B5EF4-FFF2-40B4-BE49-F238E27FC236}">
                <a16:creationId xmlns:a16="http://schemas.microsoft.com/office/drawing/2014/main" id="{0212774E-0265-4B42-953B-C7771B60B0A7}"/>
              </a:ext>
            </a:extLst>
          </p:cNvPr>
          <p:cNvPicPr>
            <a:picLocks noChangeAspect="1"/>
          </p:cNvPicPr>
          <p:nvPr/>
        </p:nvPicPr>
        <p:blipFill>
          <a:blip r:embed="rId2"/>
          <a:stretch>
            <a:fillRect/>
          </a:stretch>
        </p:blipFill>
        <p:spPr>
          <a:xfrm>
            <a:off x="2554204" y="1975637"/>
            <a:ext cx="4035592" cy="3794969"/>
          </a:xfrm>
          <a:prstGeom prst="rect">
            <a:avLst/>
          </a:prstGeom>
        </p:spPr>
      </p:pic>
    </p:spTree>
    <p:extLst>
      <p:ext uri="{BB962C8B-B14F-4D97-AF65-F5344CB8AC3E}">
        <p14:creationId xmlns:p14="http://schemas.microsoft.com/office/powerpoint/2010/main" val="12774065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4"/>
            <a:ext cx="8229600" cy="675388"/>
          </a:xfrm>
        </p:spPr>
        <p:txBody>
          <a:bodyPr>
            <a:normAutofit fontScale="90000"/>
          </a:bodyPr>
          <a:lstStyle/>
          <a:p>
            <a:r>
              <a:rPr lang="en-US" b="1" dirty="0">
                <a:solidFill>
                  <a:srgbClr val="FFFF00"/>
                </a:solidFill>
              </a:rPr>
              <a:t>Users</a:t>
            </a:r>
            <a:r>
              <a:rPr lang="en-US" b="1" dirty="0">
                <a:solidFill>
                  <a:srgbClr val="FF0000"/>
                </a:solidFill>
              </a:rPr>
              <a:t>’</a:t>
            </a:r>
            <a:r>
              <a:rPr lang="en-US" b="1" dirty="0">
                <a:solidFill>
                  <a:srgbClr val="FFFF00"/>
                </a:solidFill>
              </a:rPr>
              <a:t> rights</a:t>
            </a:r>
            <a:r>
              <a:rPr lang="en-US" b="1" dirty="0">
                <a:solidFill>
                  <a:srgbClr val="FF0000"/>
                </a:solidFill>
              </a:rPr>
              <a:t>:</a:t>
            </a:r>
            <a:r>
              <a:rPr lang="en-US" b="1" dirty="0">
                <a:solidFill>
                  <a:srgbClr val="FFFF00"/>
                </a:solidFill>
              </a:rPr>
              <a:t> </a:t>
            </a:r>
            <a:r>
              <a:rPr lang="en-US" dirty="0">
                <a:solidFill>
                  <a:schemeClr val="bg1"/>
                </a:solidFill>
                <a:latin typeface="Comic Sans MS" panose="030F0902030302020204" pitchFamily="66" charset="0"/>
              </a:rPr>
              <a:t>Parody found</a:t>
            </a:r>
          </a:p>
        </p:txBody>
      </p:sp>
      <p:sp>
        <p:nvSpPr>
          <p:cNvPr id="2" name="Content Placeholder 1"/>
          <p:cNvSpPr>
            <a:spLocks noGrp="1"/>
          </p:cNvSpPr>
          <p:nvPr>
            <p:ph idx="1"/>
          </p:nvPr>
        </p:nvSpPr>
        <p:spPr>
          <a:xfrm>
            <a:off x="457200" y="985652"/>
            <a:ext cx="8544296" cy="4940135"/>
          </a:xfrm>
        </p:spPr>
        <p:txBody>
          <a:bodyPr>
            <a:normAutofit/>
          </a:bodyPr>
          <a:lstStyle/>
          <a:p>
            <a:pPr marL="0" indent="0">
              <a:lnSpc>
                <a:spcPct val="100000"/>
              </a:lnSpc>
              <a:buNone/>
            </a:pPr>
            <a:r>
              <a:rPr lang="en-CA" sz="2800" i="1" dirty="0">
                <a:solidFill>
                  <a:srgbClr val="00B0F0"/>
                </a:solidFill>
              </a:rPr>
              <a:t>United Airlines, Inc. v. </a:t>
            </a:r>
            <a:r>
              <a:rPr lang="en-CA" sz="2800" i="1" dirty="0" err="1">
                <a:solidFill>
                  <a:srgbClr val="00B0F0"/>
                </a:solidFill>
              </a:rPr>
              <a:t>Cooperstock</a:t>
            </a:r>
            <a:r>
              <a:rPr lang="en-CA" sz="2800" i="1" dirty="0">
                <a:solidFill>
                  <a:schemeClr val="bg1"/>
                </a:solidFill>
              </a:rPr>
              <a:t>, </a:t>
            </a:r>
            <a:r>
              <a:rPr lang="en-CA" sz="2800" dirty="0">
                <a:solidFill>
                  <a:schemeClr val="bg1"/>
                </a:solidFill>
              </a:rPr>
              <a:t>2017 FC 616</a:t>
            </a:r>
          </a:p>
          <a:p>
            <a:pPr marL="0" indent="0">
              <a:buNone/>
            </a:pPr>
            <a:r>
              <a:rPr lang="en-CA" dirty="0">
                <a:solidFill>
                  <a:schemeClr val="bg1"/>
                </a:solidFill>
              </a:rPr>
              <a:t>Phelan J. relied on </a:t>
            </a:r>
            <a:r>
              <a:rPr lang="en-CA" i="1" dirty="0" err="1">
                <a:solidFill>
                  <a:schemeClr val="bg1"/>
                </a:solidFill>
              </a:rPr>
              <a:t>Deckmyn</a:t>
            </a:r>
            <a:r>
              <a:rPr lang="en-CA" i="1" dirty="0">
                <a:solidFill>
                  <a:schemeClr val="bg1"/>
                </a:solidFill>
              </a:rPr>
              <a:t> v. </a:t>
            </a:r>
            <a:r>
              <a:rPr lang="en-CA" i="1" dirty="0" err="1">
                <a:solidFill>
                  <a:schemeClr val="bg1"/>
                </a:solidFill>
              </a:rPr>
              <a:t>Vandersteen</a:t>
            </a:r>
            <a:r>
              <a:rPr lang="en-CA" i="1" dirty="0">
                <a:solidFill>
                  <a:schemeClr val="bg1"/>
                </a:solidFill>
              </a:rPr>
              <a:t>, </a:t>
            </a:r>
            <a:r>
              <a:rPr lang="en-CA" dirty="0">
                <a:solidFill>
                  <a:schemeClr val="bg1"/>
                </a:solidFill>
              </a:rPr>
              <a:t>a decision of the European Court of Justice, in defining parody for the purposes of the Canadian Copyright Act: </a:t>
            </a:r>
            <a:endParaRPr lang="en-CA" sz="1600" dirty="0">
              <a:solidFill>
                <a:schemeClr val="bg1"/>
              </a:solidFill>
            </a:endParaRPr>
          </a:p>
          <a:p>
            <a:pPr marL="400050" lvl="1" indent="0">
              <a:buNone/>
            </a:pPr>
            <a:r>
              <a:rPr lang="en-US" i="1" dirty="0">
                <a:solidFill>
                  <a:schemeClr val="bg1"/>
                </a:solidFill>
              </a:rPr>
              <a:t>[119] …  Parody should be understood as having two basic elements: the evocation of an existing work while exhibiting noticeable differences and the expression of mockery or </a:t>
            </a:r>
            <a:r>
              <a:rPr lang="en-US" i="1" dirty="0" err="1">
                <a:solidFill>
                  <a:schemeClr val="bg1"/>
                </a:solidFill>
              </a:rPr>
              <a:t>humour</a:t>
            </a:r>
            <a:r>
              <a:rPr lang="en-US" i="1" dirty="0">
                <a:solidFill>
                  <a:schemeClr val="bg1"/>
                </a:solidFill>
              </a:rPr>
              <a:t>. I would also note that the fair dealing exception for the purpose of parody in s 29 of the </a:t>
            </a:r>
            <a:r>
              <a:rPr lang="en-US" i="1" dirty="0">
                <a:solidFill>
                  <a:schemeClr val="bg1"/>
                </a:solidFill>
                <a:hlinkClick r:id="rId3">
                  <a:extLst>
                    <a:ext uri="{A12FA001-AC4F-418D-AE19-62706E023703}">
                      <ahyp:hlinkClr xmlns:ahyp="http://schemas.microsoft.com/office/drawing/2018/hyperlinkcolor" val="tx"/>
                    </a:ext>
                  </a:extLst>
                </a:hlinkClick>
              </a:rPr>
              <a:t>Copyright </a:t>
            </a:r>
            <a:r>
              <a:rPr lang="en-US" i="1" u="sng" dirty="0">
                <a:solidFill>
                  <a:schemeClr val="bg1"/>
                </a:solidFill>
                <a:hlinkClick r:id="rId3">
                  <a:extLst>
                    <a:ext uri="{A12FA001-AC4F-418D-AE19-62706E023703}">
                      <ahyp:hlinkClr xmlns:ahyp="http://schemas.microsoft.com/office/drawing/2018/hyperlinkcolor" val="tx"/>
                    </a:ext>
                  </a:extLst>
                </a:hlinkClick>
              </a:rPr>
              <a:t>Act</a:t>
            </a:r>
            <a:r>
              <a:rPr lang="en-US" i="1" dirty="0">
                <a:solidFill>
                  <a:schemeClr val="bg1"/>
                </a:solidFill>
              </a:rPr>
              <a:t> does not require a user to identify the source of the work being parodied.</a:t>
            </a:r>
            <a:r>
              <a:rPr lang="en-US" i="1" dirty="0">
                <a:solidFill>
                  <a:srgbClr val="FFFF00"/>
                </a:solidFill>
              </a:rPr>
              <a:t> In addition, in my view, parody does not require that the expression of mockery or </a:t>
            </a:r>
            <a:r>
              <a:rPr lang="en-US" i="1" dirty="0" err="1">
                <a:solidFill>
                  <a:srgbClr val="FFFF00"/>
                </a:solidFill>
              </a:rPr>
              <a:t>humour</a:t>
            </a:r>
            <a:r>
              <a:rPr lang="en-US" i="1" dirty="0">
                <a:solidFill>
                  <a:srgbClr val="FFFF00"/>
                </a:solidFill>
              </a:rPr>
              <a:t> to be directed at the exact thing being parodied. </a:t>
            </a:r>
            <a:r>
              <a:rPr lang="en-US" i="1" dirty="0">
                <a:solidFill>
                  <a:schemeClr val="bg1"/>
                </a:solidFill>
              </a:rPr>
              <a:t>It is possible, for example, for a parody to evoke a work such as a logo while expressing mockery of the source company, or to evoke a well-known song while expressing mockery of another entity entirely.</a:t>
            </a:r>
            <a:endParaRPr lang="en-CA" sz="1600" i="1" dirty="0">
              <a:solidFill>
                <a:schemeClr val="bg1"/>
              </a:solidFill>
            </a:endParaRPr>
          </a:p>
          <a:p>
            <a:pPr marL="400050" lvl="1" indent="0">
              <a:buNone/>
            </a:pPr>
            <a:r>
              <a:rPr lang="en-US" i="1" dirty="0">
                <a:solidFill>
                  <a:schemeClr val="bg1"/>
                </a:solidFill>
              </a:rPr>
              <a:t>[</a:t>
            </a:r>
            <a:r>
              <a:rPr lang="en-US" i="1" u="sng" dirty="0">
                <a:solidFill>
                  <a:schemeClr val="bg1"/>
                </a:solidFill>
              </a:rPr>
              <a:t>120</a:t>
            </a:r>
            <a:r>
              <a:rPr lang="en-US" i="1" dirty="0">
                <a:solidFill>
                  <a:schemeClr val="bg1"/>
                </a:solidFill>
              </a:rPr>
              <a:t>]       </a:t>
            </a:r>
            <a:r>
              <a:rPr lang="en-US" i="1" dirty="0">
                <a:solidFill>
                  <a:srgbClr val="FFFF00"/>
                </a:solidFill>
              </a:rPr>
              <a:t>In my view, </a:t>
            </a:r>
            <a:r>
              <a:rPr lang="en-US" i="1" dirty="0" err="1">
                <a:solidFill>
                  <a:srgbClr val="FFFF00"/>
                </a:solidFill>
              </a:rPr>
              <a:t>UNTIED.com</a:t>
            </a:r>
            <a:r>
              <a:rPr lang="en-US" i="1" dirty="0">
                <a:solidFill>
                  <a:srgbClr val="FFFF00"/>
                </a:solidFill>
              </a:rPr>
              <a:t> falls within the definition of parody described above</a:t>
            </a:r>
            <a:r>
              <a:rPr lang="en-US" i="1" dirty="0">
                <a:solidFill>
                  <a:schemeClr val="bg1"/>
                </a:solidFill>
              </a:rPr>
              <a:t>: it evokes existing works (the United Website, the United Logo, and the Globe Design) while showing some differences (such as content and disclaimers), and it expresses mockery (and criticism) of the Plaintiff. Therefore, the first stage of the CCH test has been met in this case.</a:t>
            </a:r>
            <a:endParaRPr lang="en-CA" sz="1600" i="1" dirty="0">
              <a:solidFill>
                <a:schemeClr val="bg1"/>
              </a:solidFill>
            </a:endParaRP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89</a:t>
            </a:fld>
            <a:endParaRPr lang="en-US"/>
          </a:p>
        </p:txBody>
      </p:sp>
    </p:spTree>
    <p:extLst>
      <p:ext uri="{BB962C8B-B14F-4D97-AF65-F5344CB8AC3E}">
        <p14:creationId xmlns:p14="http://schemas.microsoft.com/office/powerpoint/2010/main" val="103055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7" y="0"/>
            <a:ext cx="8906493" cy="1762298"/>
          </a:xfrm>
        </p:spPr>
        <p:txBody>
          <a:bodyPr>
            <a:normAutofit/>
          </a:bodyPr>
          <a:lstStyle/>
          <a:p>
            <a:pPr algn="ctr"/>
            <a:r>
              <a:rPr lang="en-US" b="1" dirty="0">
                <a:solidFill>
                  <a:srgbClr val="FFFF00"/>
                </a:solidFill>
              </a:rPr>
              <a:t>Office </a:t>
            </a:r>
            <a:r>
              <a:rPr lang="en-US" b="1" dirty="0">
                <a:solidFill>
                  <a:schemeClr val="bg1"/>
                </a:solidFill>
              </a:rPr>
              <a:t>“</a:t>
            </a:r>
            <a:r>
              <a:rPr lang="en-US" b="1" dirty="0">
                <a:solidFill>
                  <a:srgbClr val="FFFF00"/>
                </a:solidFill>
              </a:rPr>
              <a:t>Hours</a:t>
            </a:r>
            <a:r>
              <a:rPr lang="en-US" b="1" dirty="0">
                <a:solidFill>
                  <a:schemeClr val="bg1"/>
                </a:solidFill>
              </a:rPr>
              <a:t>”</a:t>
            </a:r>
            <a:r>
              <a:rPr lang="en-US" b="1" dirty="0">
                <a:solidFill>
                  <a:srgbClr val="FF0000"/>
                </a:solidFill>
              </a:rPr>
              <a:t>:</a:t>
            </a:r>
            <a:r>
              <a:rPr lang="en-US" b="1" dirty="0">
                <a:solidFill>
                  <a:srgbClr val="FFFF00"/>
                </a:solidFill>
              </a:rPr>
              <a:t> </a:t>
            </a:r>
            <a:r>
              <a:rPr lang="en-US" b="1" dirty="0">
                <a:solidFill>
                  <a:schemeClr val="bg1"/>
                </a:solidFill>
              </a:rPr>
              <a:t>Ideally Fridays before or  after class but </a:t>
            </a:r>
            <a:r>
              <a:rPr lang="en-US" b="1" dirty="0">
                <a:solidFill>
                  <a:srgbClr val="FFFF00"/>
                </a:solidFill>
              </a:rPr>
              <a:t>am flexible</a:t>
            </a:r>
            <a:r>
              <a:rPr lang="mr-IN" b="1" dirty="0">
                <a:solidFill>
                  <a:srgbClr val="FF0000"/>
                </a:solidFill>
              </a:rPr>
              <a:t>…</a:t>
            </a:r>
            <a:endParaRPr lang="en-US" b="1" dirty="0">
              <a:solidFill>
                <a:srgbClr val="FF0000"/>
              </a:solidFill>
            </a:endParaRPr>
          </a:p>
        </p:txBody>
      </p:sp>
      <p:sp>
        <p:nvSpPr>
          <p:cNvPr id="3" name="Content Placeholder 2"/>
          <p:cNvSpPr>
            <a:spLocks noGrp="1"/>
          </p:cNvSpPr>
          <p:nvPr>
            <p:ph sz="quarter" idx="10"/>
          </p:nvPr>
        </p:nvSpPr>
        <p:spPr>
          <a:xfrm>
            <a:off x="237507" y="2028305"/>
            <a:ext cx="8740238" cy="4463012"/>
          </a:xfrm>
        </p:spPr>
        <p:txBody>
          <a:bodyPr>
            <a:normAutofit/>
          </a:bodyPr>
          <a:lstStyle/>
          <a:p>
            <a:pPr marL="0" indent="0">
              <a:lnSpc>
                <a:spcPct val="100000"/>
              </a:lnSpc>
              <a:buNone/>
            </a:pPr>
            <a:r>
              <a:rPr lang="en-US" sz="3600" dirty="0">
                <a:solidFill>
                  <a:srgbClr val="CCFFCC"/>
                </a:solidFill>
              </a:rPr>
              <a:t>Email</a:t>
            </a:r>
            <a:r>
              <a:rPr lang="en-US" sz="3600" dirty="0">
                <a:solidFill>
                  <a:schemeClr val="bg1"/>
                </a:solidFill>
              </a:rPr>
              <a:t> me : </a:t>
            </a:r>
            <a:r>
              <a:rPr lang="en-US" sz="3600" dirty="0" err="1">
                <a:solidFill>
                  <a:schemeClr val="bg1"/>
                </a:solidFill>
              </a:rPr>
              <a:t>jon.festinger@ubc.ca</a:t>
            </a:r>
            <a:endParaRPr lang="en-US" sz="3600" dirty="0">
              <a:solidFill>
                <a:schemeClr val="bg1"/>
              </a:solidFill>
            </a:endParaRPr>
          </a:p>
          <a:p>
            <a:pPr marL="0" indent="0">
              <a:lnSpc>
                <a:spcPct val="100000"/>
              </a:lnSpc>
              <a:buNone/>
            </a:pPr>
            <a:r>
              <a:rPr lang="en-US" sz="3600" dirty="0">
                <a:solidFill>
                  <a:srgbClr val="CCFFCC"/>
                </a:solidFill>
              </a:rPr>
              <a:t>Skype</a:t>
            </a:r>
            <a:r>
              <a:rPr lang="en-US" sz="3600" dirty="0">
                <a:solidFill>
                  <a:schemeClr val="bg1"/>
                </a:solidFill>
              </a:rPr>
              <a:t>: </a:t>
            </a:r>
            <a:r>
              <a:rPr lang="en-US" sz="3600" dirty="0" err="1">
                <a:solidFill>
                  <a:schemeClr val="bg1"/>
                </a:solidFill>
              </a:rPr>
              <a:t>jon.festinger</a:t>
            </a:r>
            <a:endParaRPr lang="en-US" sz="3600" dirty="0">
              <a:solidFill>
                <a:schemeClr val="bg1"/>
              </a:solidFill>
            </a:endParaRPr>
          </a:p>
          <a:p>
            <a:pPr marL="0" indent="0">
              <a:lnSpc>
                <a:spcPct val="100000"/>
              </a:lnSpc>
              <a:buNone/>
            </a:pPr>
            <a:r>
              <a:rPr lang="en-US" sz="3600" dirty="0">
                <a:solidFill>
                  <a:srgbClr val="CCFFCC"/>
                </a:solidFill>
              </a:rPr>
              <a:t>Phone</a:t>
            </a:r>
            <a:r>
              <a:rPr lang="en-US" sz="3600" dirty="0">
                <a:solidFill>
                  <a:schemeClr val="bg1"/>
                </a:solidFill>
              </a:rPr>
              <a:t>: </a:t>
            </a:r>
          </a:p>
          <a:p>
            <a:pPr marL="0" indent="0">
              <a:lnSpc>
                <a:spcPct val="100000"/>
              </a:lnSpc>
              <a:buNone/>
            </a:pPr>
            <a:r>
              <a:rPr lang="en-US" sz="3600" dirty="0">
                <a:solidFill>
                  <a:schemeClr val="bg1"/>
                </a:solidFill>
              </a:rPr>
              <a:t>o. 604-568-9192</a:t>
            </a:r>
          </a:p>
          <a:p>
            <a:pPr marL="0" indent="0">
              <a:lnSpc>
                <a:spcPct val="100000"/>
              </a:lnSpc>
              <a:buNone/>
            </a:pPr>
            <a:r>
              <a:rPr lang="en-US" sz="3600" dirty="0">
                <a:solidFill>
                  <a:schemeClr val="bg1"/>
                </a:solidFill>
              </a:rPr>
              <a:t>c. 604-837-6426</a:t>
            </a:r>
          </a:p>
          <a:p>
            <a:pPr marL="0" indent="0">
              <a:buNone/>
            </a:pPr>
            <a:endParaRPr lang="en-US" sz="4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120" y="4286992"/>
            <a:ext cx="4022680" cy="1567458"/>
          </a:xfrm>
          <a:prstGeom prst="rect">
            <a:avLst/>
          </a:prstGeom>
        </p:spPr>
      </p:pic>
    </p:spTree>
    <p:extLst>
      <p:ext uri="{BB962C8B-B14F-4D97-AF65-F5344CB8AC3E}">
        <p14:creationId xmlns:p14="http://schemas.microsoft.com/office/powerpoint/2010/main" val="38966458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4"/>
            <a:ext cx="8229600" cy="675388"/>
          </a:xfrm>
        </p:spPr>
        <p:txBody>
          <a:bodyPr>
            <a:normAutofit fontScale="90000"/>
          </a:bodyPr>
          <a:lstStyle/>
          <a:p>
            <a:r>
              <a:rPr lang="en-US" b="1" dirty="0">
                <a:solidFill>
                  <a:srgbClr val="FFFF00"/>
                </a:solidFill>
              </a:rPr>
              <a:t>Users</a:t>
            </a:r>
            <a:r>
              <a:rPr lang="en-US" b="1" dirty="0">
                <a:solidFill>
                  <a:srgbClr val="FF0000"/>
                </a:solidFill>
              </a:rPr>
              <a:t>’</a:t>
            </a:r>
            <a:r>
              <a:rPr lang="en-US" b="1" dirty="0">
                <a:solidFill>
                  <a:srgbClr val="FFFF00"/>
                </a:solidFill>
              </a:rPr>
              <a:t> rights</a:t>
            </a:r>
            <a:r>
              <a:rPr lang="en-US" b="1" dirty="0">
                <a:solidFill>
                  <a:srgbClr val="FF0000"/>
                </a:solidFill>
              </a:rPr>
              <a:t>:</a:t>
            </a:r>
            <a:r>
              <a:rPr lang="en-US" b="1" dirty="0">
                <a:solidFill>
                  <a:srgbClr val="FFFF00"/>
                </a:solidFill>
              </a:rPr>
              <a:t> </a:t>
            </a:r>
            <a:r>
              <a:rPr lang="en-US" dirty="0">
                <a:solidFill>
                  <a:schemeClr val="bg1"/>
                </a:solidFill>
                <a:latin typeface="Comic Sans MS" panose="030F0902030302020204" pitchFamily="66" charset="0"/>
              </a:rPr>
              <a:t>Parody found </a:t>
            </a:r>
            <a:r>
              <a:rPr lang="en-US" dirty="0">
                <a:solidFill>
                  <a:srgbClr val="FF0000"/>
                </a:solidFill>
                <a:latin typeface="Comic Sans MS" panose="030F0902030302020204" pitchFamily="66" charset="0"/>
              </a:rPr>
              <a:t>BUT</a:t>
            </a:r>
          </a:p>
        </p:txBody>
      </p:sp>
      <p:sp>
        <p:nvSpPr>
          <p:cNvPr id="2" name="Content Placeholder 1"/>
          <p:cNvSpPr>
            <a:spLocks noGrp="1"/>
          </p:cNvSpPr>
          <p:nvPr>
            <p:ph idx="1"/>
          </p:nvPr>
        </p:nvSpPr>
        <p:spPr>
          <a:xfrm>
            <a:off x="159488" y="985652"/>
            <a:ext cx="8899452" cy="4940135"/>
          </a:xfrm>
        </p:spPr>
        <p:txBody>
          <a:bodyPr>
            <a:noAutofit/>
          </a:bodyPr>
          <a:lstStyle/>
          <a:p>
            <a:pPr marL="0" indent="0">
              <a:lnSpc>
                <a:spcPct val="100000"/>
              </a:lnSpc>
              <a:buNone/>
            </a:pPr>
            <a:r>
              <a:rPr lang="en-CA" sz="2800" i="1" dirty="0">
                <a:solidFill>
                  <a:srgbClr val="00B0F0"/>
                </a:solidFill>
              </a:rPr>
              <a:t>United Airlines, Inc. v. </a:t>
            </a:r>
            <a:r>
              <a:rPr lang="en-CA" sz="2800" i="1" dirty="0" err="1">
                <a:solidFill>
                  <a:srgbClr val="00B0F0"/>
                </a:solidFill>
              </a:rPr>
              <a:t>Cooperstock</a:t>
            </a:r>
            <a:r>
              <a:rPr lang="en-CA" sz="2800" i="1" dirty="0">
                <a:solidFill>
                  <a:schemeClr val="bg1"/>
                </a:solidFill>
              </a:rPr>
              <a:t>, </a:t>
            </a:r>
            <a:r>
              <a:rPr lang="en-CA" sz="2800" dirty="0">
                <a:solidFill>
                  <a:schemeClr val="bg1"/>
                </a:solidFill>
              </a:rPr>
              <a:t>2017 FC 616</a:t>
            </a:r>
          </a:p>
          <a:p>
            <a:pPr marL="0" indent="0">
              <a:lnSpc>
                <a:spcPct val="100000"/>
              </a:lnSpc>
              <a:buNone/>
            </a:pPr>
            <a:r>
              <a:rPr lang="en-CA" sz="2800" dirty="0">
                <a:solidFill>
                  <a:schemeClr val="bg1"/>
                </a:solidFill>
              </a:rPr>
              <a:t>Phelan J…</a:t>
            </a:r>
            <a:endParaRPr lang="en-CA" sz="2800" dirty="0"/>
          </a:p>
          <a:p>
            <a:pPr marL="0" indent="0">
              <a:lnSpc>
                <a:spcPct val="100000"/>
              </a:lnSpc>
              <a:buNone/>
            </a:pPr>
            <a:r>
              <a:rPr lang="en-CA" sz="2800" i="1" dirty="0">
                <a:solidFill>
                  <a:srgbClr val="FFFF00"/>
                </a:solidFill>
              </a:rPr>
              <a:t>(3) Conclusion on Copyright Infringement </a:t>
            </a:r>
          </a:p>
          <a:p>
            <a:pPr marL="0" indent="0">
              <a:lnSpc>
                <a:spcPct val="100000"/>
              </a:lnSpc>
              <a:buNone/>
            </a:pPr>
            <a:r>
              <a:rPr lang="en-CA" sz="2800" i="1" dirty="0">
                <a:solidFill>
                  <a:schemeClr val="bg1"/>
                </a:solidFill>
              </a:rPr>
              <a:t>[141] Parody is not simply a defence to copyright infringement – it is also an aspect of free speech. However, like all free speech, it is not unrestricted. The Defendant’s website meets the first step of the CCH test, as it is for the allowable purpose of parody, </a:t>
            </a:r>
            <a:r>
              <a:rPr lang="en-CA" sz="2800" i="1" dirty="0">
                <a:solidFill>
                  <a:srgbClr val="FF0000"/>
                </a:solidFill>
              </a:rPr>
              <a:t>but it does not meet the second step of the test</a:t>
            </a:r>
            <a:r>
              <a:rPr lang="en-CA" sz="2800" i="1" dirty="0">
                <a:solidFill>
                  <a:srgbClr val="FFFF00"/>
                </a:solidFill>
              </a:rPr>
              <a:t>. The questionable purpose of the dealing, amount of the dealing, and effect of the dealing all weigh in favour of the </a:t>
            </a:r>
            <a:r>
              <a:rPr lang="en-CA" sz="2800" i="1" dirty="0">
                <a:solidFill>
                  <a:srgbClr val="FF0000"/>
                </a:solidFill>
              </a:rPr>
              <a:t>conclusion that this dealing is not fair</a:t>
            </a:r>
            <a:r>
              <a:rPr lang="en-CA" sz="2800" i="1" dirty="0">
                <a:solidFill>
                  <a:srgbClr val="FFFF00"/>
                </a:solidFill>
              </a:rPr>
              <a:t>.</a:t>
            </a:r>
            <a:endParaRPr lang="en-US" sz="2800" i="1" dirty="0">
              <a:solidFill>
                <a:srgbClr val="FFFF00"/>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90</a:t>
            </a:fld>
            <a:endParaRPr lang="en-US"/>
          </a:p>
        </p:txBody>
      </p:sp>
    </p:spTree>
    <p:extLst>
      <p:ext uri="{BB962C8B-B14F-4D97-AF65-F5344CB8AC3E}">
        <p14:creationId xmlns:p14="http://schemas.microsoft.com/office/powerpoint/2010/main" val="37219349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C04A4-2B86-1F43-9BF0-E2E8C87BAC82}"/>
              </a:ext>
            </a:extLst>
          </p:cNvPr>
          <p:cNvSpPr>
            <a:spLocks noGrp="1"/>
          </p:cNvSpPr>
          <p:nvPr>
            <p:ph sz="quarter" idx="10"/>
          </p:nvPr>
        </p:nvSpPr>
        <p:spPr>
          <a:xfrm>
            <a:off x="457200" y="370703"/>
            <a:ext cx="8229600" cy="5355431"/>
          </a:xfrm>
        </p:spPr>
        <p:txBody>
          <a:bodyPr>
            <a:normAutofit/>
          </a:bodyPr>
          <a:lstStyle/>
          <a:p>
            <a:pPr marL="0" lvl="0" indent="0">
              <a:lnSpc>
                <a:spcPct val="100000"/>
              </a:lnSpc>
              <a:buNone/>
            </a:pPr>
            <a:r>
              <a:rPr lang="en-CA" sz="2800" b="1" dirty="0">
                <a:solidFill>
                  <a:srgbClr val="FFFF00"/>
                </a:solidFill>
              </a:rPr>
              <a:t>1. “Questionable” purpose of the dealing</a:t>
            </a:r>
          </a:p>
          <a:p>
            <a:pPr>
              <a:lnSpc>
                <a:spcPct val="100000"/>
              </a:lnSpc>
            </a:pPr>
            <a:r>
              <a:rPr lang="en-CA" sz="2800" dirty="0">
                <a:solidFill>
                  <a:schemeClr val="bg1"/>
                </a:solidFill>
              </a:rPr>
              <a:t>Court suggests “real purpose” was to defame or punish the Plaintiff, not to engage in parody. Suggested no humour to the site.</a:t>
            </a:r>
          </a:p>
          <a:p>
            <a:pPr marL="0" lvl="0" indent="0">
              <a:lnSpc>
                <a:spcPct val="100000"/>
              </a:lnSpc>
              <a:buNone/>
            </a:pPr>
            <a:r>
              <a:rPr lang="en-CA" sz="2800" b="1" dirty="0">
                <a:solidFill>
                  <a:srgbClr val="FFFF00"/>
                </a:solidFill>
              </a:rPr>
              <a:t>2. Amount of the dealing</a:t>
            </a:r>
          </a:p>
          <a:p>
            <a:pPr>
              <a:lnSpc>
                <a:spcPct val="100000"/>
              </a:lnSpc>
            </a:pPr>
            <a:r>
              <a:rPr lang="en-CA" sz="2800" dirty="0">
                <a:solidFill>
                  <a:srgbClr val="FFFF00"/>
                </a:solidFill>
              </a:rPr>
              <a:t>Entirety of the home page </a:t>
            </a:r>
            <a:r>
              <a:rPr lang="en-CA" sz="2800" dirty="0">
                <a:solidFill>
                  <a:schemeClr val="bg1"/>
                </a:solidFill>
              </a:rPr>
              <a:t>of the United’s website was </a:t>
            </a:r>
            <a:r>
              <a:rPr lang="en-CA" sz="2800" dirty="0">
                <a:solidFill>
                  <a:srgbClr val="FF0000"/>
                </a:solidFill>
              </a:rPr>
              <a:t>copied</a:t>
            </a:r>
            <a:r>
              <a:rPr lang="en-CA" sz="2800" dirty="0">
                <a:solidFill>
                  <a:schemeClr val="bg1"/>
                </a:solidFill>
              </a:rPr>
              <a:t>. Noted as well that consumers will usually have several interactions with digital platforms</a:t>
            </a:r>
            <a:r>
              <a:rPr lang="en-CA" sz="2800" dirty="0"/>
              <a:t>. </a:t>
            </a:r>
          </a:p>
          <a:p>
            <a:pPr marL="0" lvl="0" indent="0">
              <a:lnSpc>
                <a:spcPct val="100000"/>
              </a:lnSpc>
              <a:buNone/>
            </a:pPr>
            <a:r>
              <a:rPr lang="en-CA" sz="2800" b="1" dirty="0">
                <a:solidFill>
                  <a:srgbClr val="FFFF00"/>
                </a:solidFill>
              </a:rPr>
              <a:t>3. Effect of the dealing on the work</a:t>
            </a:r>
          </a:p>
          <a:p>
            <a:pPr>
              <a:lnSpc>
                <a:spcPct val="100000"/>
              </a:lnSpc>
            </a:pPr>
            <a:r>
              <a:rPr lang="en-CA" sz="2800" dirty="0">
                <a:solidFill>
                  <a:schemeClr val="bg1"/>
                </a:solidFill>
              </a:rPr>
              <a:t>Suggested there was real </a:t>
            </a:r>
            <a:r>
              <a:rPr lang="en-CA" sz="2800" dirty="0">
                <a:solidFill>
                  <a:srgbClr val="FF0000"/>
                </a:solidFill>
              </a:rPr>
              <a:t>‘confusion’</a:t>
            </a:r>
            <a:r>
              <a:rPr lang="en-CA" sz="2800" dirty="0">
                <a:solidFill>
                  <a:schemeClr val="bg1"/>
                </a:solidFill>
              </a:rPr>
              <a:t> caused by similarity between </a:t>
            </a:r>
            <a:r>
              <a:rPr lang="en-CA" sz="2800" dirty="0" err="1">
                <a:solidFill>
                  <a:schemeClr val="bg1"/>
                </a:solidFill>
              </a:rPr>
              <a:t>UNTIED.com</a:t>
            </a:r>
            <a:r>
              <a:rPr lang="en-CA" sz="2800" dirty="0">
                <a:solidFill>
                  <a:schemeClr val="bg1"/>
                </a:solidFill>
              </a:rPr>
              <a:t> &amp; United Website</a:t>
            </a:r>
            <a:r>
              <a:rPr lang="en-CA" sz="2800" dirty="0">
                <a:solidFill>
                  <a:srgbClr val="FF0000"/>
                </a:solidFill>
              </a:rPr>
              <a:t>??</a:t>
            </a:r>
          </a:p>
          <a:p>
            <a:endParaRPr lang="en-US" dirty="0"/>
          </a:p>
        </p:txBody>
      </p:sp>
    </p:spTree>
    <p:extLst>
      <p:ext uri="{BB962C8B-B14F-4D97-AF65-F5344CB8AC3E}">
        <p14:creationId xmlns:p14="http://schemas.microsoft.com/office/powerpoint/2010/main" val="16074706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257E-63A9-1A44-AFF9-CF5B4347A354}"/>
              </a:ext>
            </a:extLst>
          </p:cNvPr>
          <p:cNvSpPr>
            <a:spLocks noGrp="1"/>
          </p:cNvSpPr>
          <p:nvPr>
            <p:ph type="title"/>
          </p:nvPr>
        </p:nvSpPr>
        <p:spPr>
          <a:xfrm>
            <a:off x="457200" y="123568"/>
            <a:ext cx="8229600" cy="1655805"/>
          </a:xfrm>
        </p:spPr>
        <p:txBody>
          <a:bodyPr>
            <a:normAutofit fontScale="90000"/>
          </a:bodyPr>
          <a:lstStyle/>
          <a:p>
            <a:br>
              <a:rPr lang="en-US" dirty="0">
                <a:solidFill>
                  <a:srgbClr val="FF0000"/>
                </a:solidFill>
              </a:rPr>
            </a:br>
            <a:r>
              <a:rPr lang="en-US" dirty="0">
                <a:solidFill>
                  <a:srgbClr val="FF0000"/>
                </a:solidFill>
              </a:rPr>
              <a:t>Site considered to be a parody</a:t>
            </a:r>
            <a:r>
              <a:rPr lang="en-US" dirty="0">
                <a:solidFill>
                  <a:srgbClr val="FFFF00"/>
                </a:solidFill>
              </a:rPr>
              <a:t>, </a:t>
            </a:r>
            <a:r>
              <a:rPr lang="en-US" dirty="0">
                <a:solidFill>
                  <a:srgbClr val="FF0000"/>
                </a:solidFill>
              </a:rPr>
              <a:t>but not to be fair</a:t>
            </a:r>
            <a:r>
              <a:rPr lang="en-US" dirty="0">
                <a:solidFill>
                  <a:srgbClr val="FFFF00"/>
                </a:solidFill>
              </a:rPr>
              <a:t> (</a:t>
            </a:r>
            <a:r>
              <a:rPr lang="en-US" dirty="0">
                <a:solidFill>
                  <a:schemeClr val="bg1"/>
                </a:solidFill>
              </a:rPr>
              <a:t>fair dealing not made out</a:t>
            </a:r>
            <a:r>
              <a:rPr lang="en-US" dirty="0">
                <a:solidFill>
                  <a:srgbClr val="FFFF00"/>
                </a:solidFill>
              </a:rPr>
              <a:t>)</a:t>
            </a:r>
            <a:r>
              <a:rPr lang="en-CA" dirty="0">
                <a:solidFill>
                  <a:schemeClr val="bg1"/>
                </a:solidFill>
              </a:rPr>
              <a:t> </a:t>
            </a:r>
            <a:br>
              <a:rPr lang="en-US" dirty="0">
                <a:solidFill>
                  <a:schemeClr val="bg1"/>
                </a:solidFill>
              </a:rPr>
            </a:br>
            <a:endParaRPr lang="en-US" dirty="0"/>
          </a:p>
        </p:txBody>
      </p:sp>
      <p:pic>
        <p:nvPicPr>
          <p:cNvPr id="4" name="Content Placeholder 3" descr="A screenshot of a social media post&#10;&#10;Description automatically generated">
            <a:extLst>
              <a:ext uri="{FF2B5EF4-FFF2-40B4-BE49-F238E27FC236}">
                <a16:creationId xmlns:a16="http://schemas.microsoft.com/office/drawing/2014/main" id="{3CF36EA9-EC6D-2642-A78F-16D0CC5A1BC3}"/>
              </a:ext>
            </a:extLst>
          </p:cNvPr>
          <p:cNvPicPr>
            <a:picLocks noGrp="1" noChangeAspect="1"/>
          </p:cNvPicPr>
          <p:nvPr>
            <p:ph sz="quarter" idx="10"/>
          </p:nvPr>
        </p:nvPicPr>
        <p:blipFill>
          <a:blip r:embed="rId2"/>
          <a:stretch>
            <a:fillRect/>
          </a:stretch>
        </p:blipFill>
        <p:spPr>
          <a:xfrm>
            <a:off x="2498674" y="1779588"/>
            <a:ext cx="4146651" cy="4089400"/>
          </a:xfrm>
          <a:prstGeom prst="rect">
            <a:avLst/>
          </a:prstGeom>
        </p:spPr>
      </p:pic>
    </p:spTree>
    <p:extLst>
      <p:ext uri="{BB962C8B-B14F-4D97-AF65-F5344CB8AC3E}">
        <p14:creationId xmlns:p14="http://schemas.microsoft.com/office/powerpoint/2010/main" val="31326274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6104-670C-D74C-BD1C-AA86C4ED79F1}"/>
              </a:ext>
            </a:extLst>
          </p:cNvPr>
          <p:cNvSpPr>
            <a:spLocks noGrp="1"/>
          </p:cNvSpPr>
          <p:nvPr>
            <p:ph type="title"/>
          </p:nvPr>
        </p:nvSpPr>
        <p:spPr>
          <a:xfrm>
            <a:off x="457200" y="115866"/>
            <a:ext cx="8229600" cy="798534"/>
          </a:xfrm>
        </p:spPr>
        <p:txBody>
          <a:bodyPr/>
          <a:lstStyle/>
          <a:p>
            <a:r>
              <a:rPr lang="en-US" b="1" dirty="0">
                <a:solidFill>
                  <a:srgbClr val="FFFF00"/>
                </a:solidFill>
              </a:rPr>
              <a:t>Pause</a:t>
            </a:r>
            <a:r>
              <a:rPr lang="en-US" b="1" dirty="0">
                <a:solidFill>
                  <a:srgbClr val="FF0000"/>
                </a:solidFill>
              </a:rPr>
              <a:t>:</a:t>
            </a:r>
            <a:r>
              <a:rPr lang="en-US" b="1" dirty="0">
                <a:solidFill>
                  <a:srgbClr val="FFFF00"/>
                </a:solidFill>
              </a:rPr>
              <a:t> </a:t>
            </a:r>
            <a:r>
              <a:rPr lang="en-US" b="1" dirty="0">
                <a:solidFill>
                  <a:schemeClr val="bg1"/>
                </a:solidFill>
              </a:rPr>
              <a:t>Think about that</a:t>
            </a:r>
            <a:r>
              <a:rPr lang="en-US" b="1" dirty="0">
                <a:solidFill>
                  <a:srgbClr val="FF0000"/>
                </a:solidFill>
              </a:rPr>
              <a:t>….</a:t>
            </a:r>
          </a:p>
        </p:txBody>
      </p:sp>
      <p:sp>
        <p:nvSpPr>
          <p:cNvPr id="3" name="Content Placeholder 2">
            <a:extLst>
              <a:ext uri="{FF2B5EF4-FFF2-40B4-BE49-F238E27FC236}">
                <a16:creationId xmlns:a16="http://schemas.microsoft.com/office/drawing/2014/main" id="{E0B57976-5F17-1B4A-8679-8CD1F2D8B03F}"/>
              </a:ext>
            </a:extLst>
          </p:cNvPr>
          <p:cNvSpPr>
            <a:spLocks noGrp="1"/>
          </p:cNvSpPr>
          <p:nvPr>
            <p:ph sz="quarter" idx="10"/>
          </p:nvPr>
        </p:nvSpPr>
        <p:spPr>
          <a:xfrm>
            <a:off x="457199" y="914400"/>
            <a:ext cx="8575589" cy="4942703"/>
          </a:xfrm>
        </p:spPr>
        <p:txBody>
          <a:bodyPr>
            <a:normAutofit/>
          </a:bodyPr>
          <a:lstStyle/>
          <a:p>
            <a:pPr>
              <a:lnSpc>
                <a:spcPct val="100000"/>
              </a:lnSpc>
            </a:pPr>
            <a:r>
              <a:rPr lang="en-US" sz="2800" dirty="0">
                <a:solidFill>
                  <a:srgbClr val="FFFF00"/>
                </a:solidFill>
              </a:rPr>
              <a:t>Parody must be fair</a:t>
            </a:r>
            <a:r>
              <a:rPr lang="en-US" sz="2800" dirty="0">
                <a:solidFill>
                  <a:srgbClr val="FF0000"/>
                </a:solidFill>
              </a:rPr>
              <a:t>?</a:t>
            </a:r>
          </a:p>
          <a:p>
            <a:pPr>
              <a:lnSpc>
                <a:spcPct val="100000"/>
              </a:lnSpc>
            </a:pPr>
            <a:r>
              <a:rPr lang="en-US" sz="2800" dirty="0">
                <a:solidFill>
                  <a:srgbClr val="FF0000"/>
                </a:solidFill>
              </a:rPr>
              <a:t>Conflating</a:t>
            </a:r>
            <a:r>
              <a:rPr lang="en-US" sz="2800" dirty="0">
                <a:solidFill>
                  <a:schemeClr val="bg1"/>
                </a:solidFill>
              </a:rPr>
              <a:t> the fair in “</a:t>
            </a:r>
            <a:r>
              <a:rPr lang="en-US" sz="2800" dirty="0">
                <a:solidFill>
                  <a:srgbClr val="FFFF00"/>
                </a:solidFill>
              </a:rPr>
              <a:t>fair use</a:t>
            </a:r>
            <a:r>
              <a:rPr lang="en-US" sz="2800" dirty="0">
                <a:solidFill>
                  <a:schemeClr val="bg1"/>
                </a:solidFill>
              </a:rPr>
              <a:t>” with the </a:t>
            </a:r>
            <a:r>
              <a:rPr lang="en-US" sz="2800" dirty="0">
                <a:solidFill>
                  <a:srgbClr val="FFFF00"/>
                </a:solidFill>
              </a:rPr>
              <a:t>category?</a:t>
            </a:r>
          </a:p>
          <a:p>
            <a:pPr>
              <a:lnSpc>
                <a:spcPct val="100000"/>
              </a:lnSpc>
            </a:pPr>
            <a:r>
              <a:rPr lang="en-US" sz="2800" dirty="0">
                <a:solidFill>
                  <a:schemeClr val="bg1"/>
                </a:solidFill>
              </a:rPr>
              <a:t>Does “Fair Education” make sense or “Fair Research”</a:t>
            </a:r>
            <a:r>
              <a:rPr lang="en-US" sz="2800" dirty="0">
                <a:solidFill>
                  <a:srgbClr val="FF0000"/>
                </a:solidFill>
              </a:rPr>
              <a:t>?</a:t>
            </a:r>
          </a:p>
          <a:p>
            <a:pPr>
              <a:lnSpc>
                <a:spcPct val="100000"/>
              </a:lnSpc>
            </a:pPr>
            <a:r>
              <a:rPr lang="en-US" sz="2800" dirty="0">
                <a:solidFill>
                  <a:schemeClr val="bg1"/>
                </a:solidFill>
              </a:rPr>
              <a:t>Thought Categories must be given a large and liberal interpretation per  </a:t>
            </a:r>
            <a:r>
              <a:rPr lang="en-US" sz="2800" i="1" dirty="0">
                <a:solidFill>
                  <a:srgbClr val="00B0F0"/>
                </a:solidFill>
              </a:rPr>
              <a:t>CCH v. LSUC </a:t>
            </a:r>
          </a:p>
          <a:p>
            <a:pPr>
              <a:lnSpc>
                <a:spcPct val="100000"/>
              </a:lnSpc>
            </a:pPr>
            <a:r>
              <a:rPr lang="en-US" sz="2800" dirty="0">
                <a:solidFill>
                  <a:srgbClr val="FF0000"/>
                </a:solidFill>
              </a:rPr>
              <a:t>Look to </a:t>
            </a:r>
            <a:r>
              <a:rPr lang="en-US" sz="2800" dirty="0">
                <a:solidFill>
                  <a:schemeClr val="bg1"/>
                </a:solidFill>
              </a:rPr>
              <a:t>“</a:t>
            </a:r>
            <a:r>
              <a:rPr lang="en-US" sz="2800" dirty="0">
                <a:solidFill>
                  <a:srgbClr val="FF0000"/>
                </a:solidFill>
              </a:rPr>
              <a:t>fair</a:t>
            </a:r>
            <a:r>
              <a:rPr lang="en-US" sz="2800" dirty="0">
                <a:solidFill>
                  <a:schemeClr val="bg1"/>
                </a:solidFill>
              </a:rPr>
              <a:t>”</a:t>
            </a:r>
            <a:r>
              <a:rPr lang="en-US" sz="2800" dirty="0">
                <a:solidFill>
                  <a:srgbClr val="FF0000"/>
                </a:solidFill>
              </a:rPr>
              <a:t> in fair comment </a:t>
            </a:r>
            <a:r>
              <a:rPr lang="en-US" sz="2800" dirty="0">
                <a:solidFill>
                  <a:schemeClr val="bg1"/>
                </a:solidFill>
              </a:rPr>
              <a:t>defamation defense </a:t>
            </a:r>
            <a:r>
              <a:rPr lang="en-US" sz="2800" dirty="0">
                <a:solidFill>
                  <a:srgbClr val="FF0000"/>
                </a:solidFill>
                <a:sym typeface="Wingdings" pitchFamily="2" charset="2"/>
              </a:rPr>
              <a:t></a:t>
            </a:r>
            <a:r>
              <a:rPr lang="en-US" sz="2800" dirty="0">
                <a:solidFill>
                  <a:schemeClr val="bg1"/>
                </a:solidFill>
                <a:sym typeface="Wingdings" pitchFamily="2" charset="2"/>
              </a:rPr>
              <a:t> </a:t>
            </a:r>
            <a:r>
              <a:rPr lang="en-US" sz="2800" dirty="0">
                <a:solidFill>
                  <a:srgbClr val="FFFF00"/>
                </a:solidFill>
                <a:sym typeface="Wingdings" pitchFamily="2" charset="2"/>
              </a:rPr>
              <a:t>can’t be with malice, but otherwise fair</a:t>
            </a:r>
          </a:p>
          <a:p>
            <a:pPr>
              <a:lnSpc>
                <a:spcPct val="100000"/>
              </a:lnSpc>
            </a:pPr>
            <a:r>
              <a:rPr lang="en-US" sz="2800" dirty="0">
                <a:solidFill>
                  <a:srgbClr val="FFFF00"/>
                </a:solidFill>
                <a:sym typeface="Wingdings" pitchFamily="2" charset="2"/>
              </a:rPr>
              <a:t>Should the </a:t>
            </a:r>
            <a:r>
              <a:rPr lang="en-US" sz="2800" dirty="0">
                <a:solidFill>
                  <a:srgbClr val="FF0000"/>
                </a:solidFill>
                <a:sym typeface="Wingdings" pitchFamily="2" charset="2"/>
              </a:rPr>
              <a:t>motive matter </a:t>
            </a:r>
            <a:r>
              <a:rPr lang="en-US" sz="2800" dirty="0">
                <a:solidFill>
                  <a:srgbClr val="FFFF00"/>
                </a:solidFill>
                <a:sym typeface="Wingdings" pitchFamily="2" charset="2"/>
              </a:rPr>
              <a:t>to parody</a:t>
            </a:r>
            <a:r>
              <a:rPr lang="en-US" sz="2800" dirty="0">
                <a:solidFill>
                  <a:srgbClr val="FF0000"/>
                </a:solidFill>
                <a:sym typeface="Wingdings" pitchFamily="2" charset="2"/>
              </a:rPr>
              <a:t>?????</a:t>
            </a:r>
          </a:p>
          <a:p>
            <a:pPr>
              <a:lnSpc>
                <a:spcPct val="100000"/>
              </a:lnSpc>
            </a:pPr>
            <a:r>
              <a:rPr lang="en-US" sz="2800" dirty="0">
                <a:solidFill>
                  <a:srgbClr val="FFFF00"/>
                </a:solidFill>
                <a:sym typeface="Wingdings" pitchFamily="2" charset="2"/>
              </a:rPr>
              <a:t>Research with malice compared to the same research done the same way but without malice</a:t>
            </a:r>
            <a:r>
              <a:rPr lang="en-US" sz="2800" dirty="0">
                <a:solidFill>
                  <a:srgbClr val="FF0000"/>
                </a:solidFill>
                <a:sym typeface="Wingdings" pitchFamily="2" charset="2"/>
              </a:rPr>
              <a:t>?????</a:t>
            </a:r>
            <a:endParaRPr lang="en-US" sz="2800" dirty="0">
              <a:solidFill>
                <a:srgbClr val="FF0000"/>
              </a:solidFill>
            </a:endParaRPr>
          </a:p>
          <a:p>
            <a:endParaRPr lang="en-US" dirty="0"/>
          </a:p>
        </p:txBody>
      </p:sp>
    </p:spTree>
    <p:extLst>
      <p:ext uri="{BB962C8B-B14F-4D97-AF65-F5344CB8AC3E}">
        <p14:creationId xmlns:p14="http://schemas.microsoft.com/office/powerpoint/2010/main" val="4685829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1A406A55-83A4-2945-90DF-E11198A61CE9}"/>
              </a:ext>
            </a:extLst>
          </p:cNvPr>
          <p:cNvPicPr>
            <a:picLocks noGrp="1" noChangeAspect="1"/>
          </p:cNvPicPr>
          <p:nvPr>
            <p:ph sz="quarter" idx="10"/>
          </p:nvPr>
        </p:nvPicPr>
        <p:blipFill>
          <a:blip r:embed="rId2"/>
          <a:stretch>
            <a:fillRect/>
          </a:stretch>
        </p:blipFill>
        <p:spPr>
          <a:xfrm>
            <a:off x="2230517" y="358775"/>
            <a:ext cx="4559141" cy="5065713"/>
          </a:xfrm>
        </p:spPr>
      </p:pic>
      <p:sp>
        <p:nvSpPr>
          <p:cNvPr id="4" name="TextBox 3">
            <a:extLst>
              <a:ext uri="{FF2B5EF4-FFF2-40B4-BE49-F238E27FC236}">
                <a16:creationId xmlns:a16="http://schemas.microsoft.com/office/drawing/2014/main" id="{EFA0A6AF-C123-2F48-BA72-921371E2F398}"/>
              </a:ext>
            </a:extLst>
          </p:cNvPr>
          <p:cNvSpPr txBox="1"/>
          <p:nvPr/>
        </p:nvSpPr>
        <p:spPr>
          <a:xfrm>
            <a:off x="1744142" y="5424617"/>
            <a:ext cx="5655715" cy="523220"/>
          </a:xfrm>
          <a:prstGeom prst="rect">
            <a:avLst/>
          </a:prstGeom>
          <a:noFill/>
        </p:spPr>
        <p:txBody>
          <a:bodyPr wrap="none" rtlCol="0">
            <a:spAutoFit/>
          </a:bodyPr>
          <a:lstStyle/>
          <a:p>
            <a:r>
              <a:rPr lang="en-CA" sz="1400" dirty="0">
                <a:hlinkClick r:id="" action="ppaction://noaction"/>
              </a:rPr>
              <a:t>https://ccla.org/cclanewsite/wp-content/uploads/2018/07</a:t>
            </a:r>
          </a:p>
          <a:p>
            <a:r>
              <a:rPr lang="en-CA" sz="1400" dirty="0">
                <a:hlinkClick r:id="" action="ppaction://noaction"/>
              </a:rPr>
              <a:t>/UA-v-Cooperstock-CCLA-Memo-of-Fact-Law-FINAL-July-3-2018.pdf</a:t>
            </a:r>
            <a:endParaRPr lang="en-US" sz="1400" dirty="0"/>
          </a:p>
        </p:txBody>
      </p:sp>
    </p:spTree>
    <p:extLst>
      <p:ext uri="{BB962C8B-B14F-4D97-AF65-F5344CB8AC3E}">
        <p14:creationId xmlns:p14="http://schemas.microsoft.com/office/powerpoint/2010/main" val="20341952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rgbClr val="FFFF00"/>
                </a:solidFill>
              </a:rPr>
              <a:t>Users</a:t>
            </a:r>
            <a:r>
              <a:rPr lang="en-US" b="1" dirty="0">
                <a:solidFill>
                  <a:srgbClr val="FF0000"/>
                </a:solidFill>
              </a:rPr>
              <a:t>’</a:t>
            </a:r>
            <a:r>
              <a:rPr lang="en-US" b="1" dirty="0">
                <a:solidFill>
                  <a:srgbClr val="FFFF00"/>
                </a:solidFill>
              </a:rPr>
              <a:t> rights</a:t>
            </a:r>
            <a:r>
              <a:rPr lang="en-US" b="1" dirty="0">
                <a:solidFill>
                  <a:srgbClr val="FF0000"/>
                </a:solidFill>
              </a:rPr>
              <a:t>: </a:t>
            </a:r>
            <a:r>
              <a:rPr lang="en-US" dirty="0">
                <a:solidFill>
                  <a:schemeClr val="bg1"/>
                </a:solidFill>
              </a:rPr>
              <a:t>another </a:t>
            </a:r>
            <a:r>
              <a:rPr lang="en-US" dirty="0">
                <a:solidFill>
                  <a:srgbClr val="FFFF00"/>
                </a:solidFill>
              </a:rPr>
              <a:t>“</a:t>
            </a:r>
            <a:r>
              <a:rPr lang="en-US" dirty="0">
                <a:solidFill>
                  <a:schemeClr val="bg1"/>
                </a:solidFill>
              </a:rPr>
              <a:t>at odds</a:t>
            </a:r>
            <a:r>
              <a:rPr lang="en-US" dirty="0">
                <a:solidFill>
                  <a:srgbClr val="FFFF00"/>
                </a:solidFill>
              </a:rPr>
              <a:t>”</a:t>
            </a:r>
            <a:r>
              <a:rPr lang="en-US" dirty="0">
                <a:solidFill>
                  <a:schemeClr val="bg1"/>
                </a:solidFill>
              </a:rPr>
              <a:t> case</a:t>
            </a:r>
          </a:p>
        </p:txBody>
      </p:sp>
      <p:sp>
        <p:nvSpPr>
          <p:cNvPr id="2" name="Content Placeholder 1"/>
          <p:cNvSpPr>
            <a:spLocks noGrp="1"/>
          </p:cNvSpPr>
          <p:nvPr>
            <p:ph idx="1"/>
          </p:nvPr>
        </p:nvSpPr>
        <p:spPr/>
        <p:txBody>
          <a:bodyPr>
            <a:normAutofit lnSpcReduction="10000"/>
          </a:bodyPr>
          <a:lstStyle/>
          <a:p>
            <a:pPr marL="0" indent="0">
              <a:lnSpc>
                <a:spcPct val="100000"/>
              </a:lnSpc>
              <a:buNone/>
            </a:pPr>
            <a:r>
              <a:rPr lang="en-CA" sz="3600" b="1" i="1" dirty="0">
                <a:solidFill>
                  <a:srgbClr val="00B0F0"/>
                </a:solidFill>
              </a:rPr>
              <a:t>The Canadian Copyright Licensing Agency v. York University</a:t>
            </a:r>
            <a:r>
              <a:rPr lang="en-CA" sz="3600" b="1" i="1" dirty="0">
                <a:solidFill>
                  <a:schemeClr val="bg1"/>
                </a:solidFill>
              </a:rPr>
              <a:t>, </a:t>
            </a:r>
            <a:r>
              <a:rPr lang="en-CA" sz="3600" b="1" dirty="0">
                <a:solidFill>
                  <a:schemeClr val="bg1"/>
                </a:solidFill>
              </a:rPr>
              <a:t>2017 FC 669</a:t>
            </a:r>
          </a:p>
          <a:p>
            <a:pPr>
              <a:lnSpc>
                <a:spcPct val="100000"/>
              </a:lnSpc>
            </a:pPr>
            <a:r>
              <a:rPr lang="en-CA" sz="3600" dirty="0">
                <a:solidFill>
                  <a:schemeClr val="bg1"/>
                </a:solidFill>
              </a:rPr>
              <a:t>Were </a:t>
            </a:r>
            <a:r>
              <a:rPr lang="en-CA" sz="3600" dirty="0">
                <a:solidFill>
                  <a:srgbClr val="FFFF00"/>
                </a:solidFill>
              </a:rPr>
              <a:t>York University’s Fair Dealing Guidelines </a:t>
            </a:r>
            <a:r>
              <a:rPr lang="en-CA" sz="3600" dirty="0">
                <a:solidFill>
                  <a:srgbClr val="FF0000"/>
                </a:solidFill>
              </a:rPr>
              <a:t>fair</a:t>
            </a:r>
            <a:r>
              <a:rPr lang="en-CA" sz="3600" dirty="0">
                <a:solidFill>
                  <a:schemeClr val="bg1"/>
                </a:solidFill>
              </a:rPr>
              <a:t>?</a:t>
            </a:r>
          </a:p>
          <a:p>
            <a:pPr>
              <a:lnSpc>
                <a:spcPct val="100000"/>
              </a:lnSpc>
            </a:pPr>
            <a:r>
              <a:rPr lang="en-CA" sz="3600" dirty="0">
                <a:solidFill>
                  <a:srgbClr val="FFFF00"/>
                </a:solidFill>
              </a:rPr>
              <a:t>Phelan J. </a:t>
            </a:r>
            <a:r>
              <a:rPr lang="en-CA" sz="3600" dirty="0">
                <a:solidFill>
                  <a:schemeClr val="bg1"/>
                </a:solidFill>
              </a:rPr>
              <a:t>concludes </a:t>
            </a:r>
            <a:r>
              <a:rPr lang="en-CA" sz="3600" dirty="0">
                <a:solidFill>
                  <a:srgbClr val="FF0000"/>
                </a:solidFill>
              </a:rPr>
              <a:t>no</a:t>
            </a:r>
            <a:r>
              <a:rPr lang="en-CA" sz="3600" dirty="0">
                <a:solidFill>
                  <a:schemeClr val="bg1"/>
                </a:solidFill>
              </a:rPr>
              <a:t>t</a:t>
            </a:r>
          </a:p>
          <a:p>
            <a:pPr>
              <a:lnSpc>
                <a:spcPct val="100000"/>
              </a:lnSpc>
            </a:pPr>
            <a:r>
              <a:rPr lang="en-CA" sz="3600" dirty="0">
                <a:solidFill>
                  <a:schemeClr val="bg1"/>
                </a:solidFill>
              </a:rPr>
              <a:t>Is </a:t>
            </a:r>
            <a:r>
              <a:rPr lang="en-CA" sz="3600" dirty="0">
                <a:solidFill>
                  <a:srgbClr val="FFFF00"/>
                </a:solidFill>
              </a:rPr>
              <a:t>Phelan J.’s ruling consistent with </a:t>
            </a:r>
            <a:r>
              <a:rPr lang="en-CA" sz="3600" dirty="0">
                <a:solidFill>
                  <a:schemeClr val="bg1"/>
                </a:solidFill>
              </a:rPr>
              <a:t>the</a:t>
            </a:r>
            <a:r>
              <a:rPr lang="en-CA" sz="3600" dirty="0">
                <a:solidFill>
                  <a:srgbClr val="FFFF00"/>
                </a:solidFill>
              </a:rPr>
              <a:t> SCC</a:t>
            </a:r>
            <a:r>
              <a:rPr lang="en-CA" sz="3600" dirty="0">
                <a:solidFill>
                  <a:schemeClr val="bg1"/>
                </a:solidFill>
              </a:rPr>
              <a:t>’s</a:t>
            </a:r>
            <a:r>
              <a:rPr lang="en-CA" sz="3600" dirty="0">
                <a:solidFill>
                  <a:srgbClr val="FFFF00"/>
                </a:solidFill>
              </a:rPr>
              <a:t> </a:t>
            </a:r>
            <a:r>
              <a:rPr lang="en-CA" sz="3600" dirty="0">
                <a:solidFill>
                  <a:schemeClr val="bg1"/>
                </a:solidFill>
              </a:rPr>
              <a:t>fair dealing </a:t>
            </a:r>
            <a:r>
              <a:rPr lang="en-CA" sz="3600" dirty="0">
                <a:solidFill>
                  <a:srgbClr val="FFFF00"/>
                </a:solidFill>
              </a:rPr>
              <a:t>jurisprudence</a:t>
            </a:r>
            <a:r>
              <a:rPr lang="en-CA" sz="3600" dirty="0">
                <a:solidFill>
                  <a:schemeClr val="bg1"/>
                </a:solidFill>
              </a:rPr>
              <a:t>? </a:t>
            </a:r>
          </a:p>
        </p:txBody>
      </p:sp>
      <p:sp>
        <p:nvSpPr>
          <p:cNvPr id="4" name="Slide Number Placeholder 3"/>
          <p:cNvSpPr>
            <a:spLocks noGrp="1"/>
          </p:cNvSpPr>
          <p:nvPr>
            <p:ph type="sldNum" sz="quarter" idx="12"/>
          </p:nvPr>
        </p:nvSpPr>
        <p:spPr/>
        <p:txBody>
          <a:bodyPr/>
          <a:lstStyle/>
          <a:p>
            <a:fld id="{600857A6-B069-5747-8C2C-4237D03FF20B}" type="slidenum">
              <a:rPr lang="en-US" smtClean="0"/>
              <a:t>95</a:t>
            </a:fld>
            <a:endParaRPr lang="en-US"/>
          </a:p>
        </p:txBody>
      </p:sp>
    </p:spTree>
    <p:extLst>
      <p:ext uri="{BB962C8B-B14F-4D97-AF65-F5344CB8AC3E}">
        <p14:creationId xmlns:p14="http://schemas.microsoft.com/office/powerpoint/2010/main" val="1556650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0F92-8DD4-DB45-8026-7DCE04D7DB31}"/>
              </a:ext>
            </a:extLst>
          </p:cNvPr>
          <p:cNvSpPr>
            <a:spLocks noGrp="1"/>
          </p:cNvSpPr>
          <p:nvPr>
            <p:ph type="title"/>
          </p:nvPr>
        </p:nvSpPr>
        <p:spPr>
          <a:xfrm>
            <a:off x="457200" y="178312"/>
            <a:ext cx="8229600" cy="587807"/>
          </a:xfrm>
        </p:spPr>
        <p:txBody>
          <a:bodyPr>
            <a:normAutofit fontScale="90000"/>
          </a:bodyPr>
          <a:lstStyle/>
          <a:p>
            <a:r>
              <a:rPr lang="en-US" dirty="0">
                <a:solidFill>
                  <a:srgbClr val="FFFF00"/>
                </a:solidFill>
              </a:rPr>
              <a:t>Not Phelan It </a:t>
            </a:r>
            <a:r>
              <a:rPr lang="en-US" dirty="0">
                <a:solidFill>
                  <a:srgbClr val="FF0000"/>
                </a:solidFill>
              </a:rPr>
              <a:t>J</a:t>
            </a:r>
            <a:r>
              <a:rPr lang="en-US" dirty="0">
                <a:solidFill>
                  <a:srgbClr val="FFFF00"/>
                </a:solidFill>
              </a:rPr>
              <a:t>.</a:t>
            </a:r>
          </a:p>
        </p:txBody>
      </p:sp>
      <p:sp>
        <p:nvSpPr>
          <p:cNvPr id="3" name="Content Placeholder 2">
            <a:extLst>
              <a:ext uri="{FF2B5EF4-FFF2-40B4-BE49-F238E27FC236}">
                <a16:creationId xmlns:a16="http://schemas.microsoft.com/office/drawing/2014/main" id="{7C2E7EA1-141F-6A47-AF89-5CD33E8206FA}"/>
              </a:ext>
            </a:extLst>
          </p:cNvPr>
          <p:cNvSpPr>
            <a:spLocks noGrp="1"/>
          </p:cNvSpPr>
          <p:nvPr>
            <p:ph sz="quarter" idx="10"/>
          </p:nvPr>
        </p:nvSpPr>
        <p:spPr>
          <a:xfrm>
            <a:off x="457199" y="766119"/>
            <a:ext cx="8538519" cy="5152767"/>
          </a:xfrm>
        </p:spPr>
        <p:txBody>
          <a:bodyPr>
            <a:normAutofit fontScale="85000" lnSpcReduction="10000"/>
          </a:bodyPr>
          <a:lstStyle/>
          <a:p>
            <a:pPr marL="0" indent="0">
              <a:lnSpc>
                <a:spcPct val="120000"/>
              </a:lnSpc>
              <a:buNone/>
            </a:pPr>
            <a:r>
              <a:rPr lang="en-US" sz="3200" i="1" dirty="0">
                <a:solidFill>
                  <a:schemeClr val="bg1"/>
                </a:solidFill>
              </a:rPr>
              <a:t>[28]    A further and final factor of the fairness of the Guidelines is that </a:t>
            </a:r>
            <a:r>
              <a:rPr lang="en-US" sz="3200" i="1" dirty="0">
                <a:solidFill>
                  <a:srgbClr val="FFFF00"/>
                </a:solidFill>
              </a:rPr>
              <a:t>York has made no real effort to review, audit, or enforce its own Guidelines</a:t>
            </a:r>
            <a:r>
              <a:rPr lang="en-US" sz="3200" i="1" dirty="0">
                <a:solidFill>
                  <a:schemeClr val="bg1"/>
                </a:solidFill>
              </a:rPr>
              <a:t>. As became evident, educational efforts on setting their copyright rules are insufficient because there was </a:t>
            </a:r>
            <a:r>
              <a:rPr lang="en-US" sz="3200" i="1" dirty="0">
                <a:solidFill>
                  <a:srgbClr val="FFFF00"/>
                </a:solidFill>
              </a:rPr>
              <a:t>no effective compliance mechanism</a:t>
            </a:r>
            <a:r>
              <a:rPr lang="en-US" sz="3200" i="1" dirty="0">
                <a:solidFill>
                  <a:schemeClr val="bg1"/>
                </a:solidFill>
              </a:rPr>
              <a:t>. Even professors operating outside of the Guidelines are not held accountable. The complete abrogation of any meaningful effort to ensure compliance with the Guidelines – as if the Guidelines put copyright compliance on autopilot – underscores the unfairness of York’s Guidelines.</a:t>
            </a:r>
            <a:endParaRPr lang="en-CA" sz="3200" dirty="0">
              <a:solidFill>
                <a:schemeClr val="bg1"/>
              </a:solidFill>
            </a:endParaRPr>
          </a:p>
          <a:p>
            <a:endParaRPr lang="en-US" dirty="0"/>
          </a:p>
        </p:txBody>
      </p:sp>
    </p:spTree>
    <p:extLst>
      <p:ext uri="{BB962C8B-B14F-4D97-AF65-F5344CB8AC3E}">
        <p14:creationId xmlns:p14="http://schemas.microsoft.com/office/powerpoint/2010/main" val="22983276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FF9FF-ADB6-2E45-B6A0-63A8D0D21458}"/>
              </a:ext>
            </a:extLst>
          </p:cNvPr>
          <p:cNvSpPr>
            <a:spLocks noGrp="1"/>
          </p:cNvSpPr>
          <p:nvPr>
            <p:ph type="title"/>
          </p:nvPr>
        </p:nvSpPr>
        <p:spPr>
          <a:xfrm>
            <a:off x="457200" y="115866"/>
            <a:ext cx="8229600" cy="1016000"/>
          </a:xfrm>
        </p:spPr>
        <p:txBody>
          <a:bodyPr/>
          <a:lstStyle/>
          <a:p>
            <a:pPr algn="ctr"/>
            <a:r>
              <a:rPr lang="en-US" dirty="0">
                <a:solidFill>
                  <a:srgbClr val="FFFF00"/>
                </a:solidFill>
              </a:rPr>
              <a:t>Significant Criticism</a:t>
            </a:r>
            <a:r>
              <a:rPr lang="en-US" dirty="0">
                <a:solidFill>
                  <a:schemeClr val="bg1"/>
                </a:solidFill>
              </a:rPr>
              <a:t>…</a:t>
            </a:r>
          </a:p>
        </p:txBody>
      </p:sp>
      <p:pic>
        <p:nvPicPr>
          <p:cNvPr id="7" name="Content Placeholder 6" descr="A screenshot of a cell phone&#10;&#10;Description automatically generated">
            <a:extLst>
              <a:ext uri="{FF2B5EF4-FFF2-40B4-BE49-F238E27FC236}">
                <a16:creationId xmlns:a16="http://schemas.microsoft.com/office/drawing/2014/main" id="{16BA28D8-E0FA-A040-BE46-4F920D897415}"/>
              </a:ext>
            </a:extLst>
          </p:cNvPr>
          <p:cNvPicPr>
            <a:picLocks noGrp="1" noChangeAspect="1"/>
          </p:cNvPicPr>
          <p:nvPr>
            <p:ph sz="quarter" idx="10"/>
          </p:nvPr>
        </p:nvPicPr>
        <p:blipFill>
          <a:blip r:embed="rId2"/>
          <a:stretch>
            <a:fillRect/>
          </a:stretch>
        </p:blipFill>
        <p:spPr>
          <a:xfrm>
            <a:off x="2978358" y="1223963"/>
            <a:ext cx="3187284" cy="4633912"/>
          </a:xfrm>
        </p:spPr>
      </p:pic>
    </p:spTree>
    <p:extLst>
      <p:ext uri="{BB962C8B-B14F-4D97-AF65-F5344CB8AC3E}">
        <p14:creationId xmlns:p14="http://schemas.microsoft.com/office/powerpoint/2010/main" val="3463853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EF90-E8A6-8B4B-9265-6EE47B0B76BC}"/>
              </a:ext>
            </a:extLst>
          </p:cNvPr>
          <p:cNvSpPr>
            <a:spLocks noGrp="1"/>
          </p:cNvSpPr>
          <p:nvPr>
            <p:ph type="title"/>
          </p:nvPr>
        </p:nvSpPr>
        <p:spPr>
          <a:xfrm>
            <a:off x="457200" y="82044"/>
            <a:ext cx="8229600" cy="1016000"/>
          </a:xfrm>
        </p:spPr>
        <p:txBody>
          <a:bodyPr/>
          <a:lstStyle/>
          <a:p>
            <a:pPr algn="ctr"/>
            <a:r>
              <a:rPr lang="en-US" dirty="0">
                <a:solidFill>
                  <a:schemeClr val="bg1"/>
                </a:solidFill>
              </a:rPr>
              <a:t>…</a:t>
            </a:r>
            <a:r>
              <a:rPr lang="en-US" dirty="0">
                <a:solidFill>
                  <a:srgbClr val="FFFF00"/>
                </a:solidFill>
              </a:rPr>
              <a:t>Ignored </a:t>
            </a:r>
            <a:r>
              <a:rPr lang="en-US" dirty="0">
                <a:solidFill>
                  <a:srgbClr val="FF0000"/>
                </a:solidFill>
              </a:rPr>
              <a:t>(</a:t>
            </a:r>
            <a:r>
              <a:rPr lang="en-US" dirty="0">
                <a:solidFill>
                  <a:schemeClr val="bg1"/>
                </a:solidFill>
              </a:rPr>
              <a:t>sort of</a:t>
            </a:r>
            <a:r>
              <a:rPr lang="en-US" dirty="0">
                <a:solidFill>
                  <a:srgbClr val="FF0000"/>
                </a:solidFill>
              </a:rPr>
              <a:t>)</a:t>
            </a:r>
            <a:r>
              <a:rPr lang="en-US" dirty="0">
                <a:solidFill>
                  <a:srgbClr val="FFFF00"/>
                </a:solidFill>
              </a:rPr>
              <a:t> by</a:t>
            </a:r>
            <a:r>
              <a:rPr lang="en-US" dirty="0">
                <a:solidFill>
                  <a:schemeClr val="bg1"/>
                </a:solidFill>
              </a:rPr>
              <a:t>…</a:t>
            </a:r>
            <a:r>
              <a:rPr lang="en-US" dirty="0">
                <a:solidFill>
                  <a:srgbClr val="FFFF00"/>
                </a:solidFill>
              </a:rPr>
              <a:t>FCA</a:t>
            </a:r>
          </a:p>
        </p:txBody>
      </p:sp>
      <p:pic>
        <p:nvPicPr>
          <p:cNvPr id="4" name="Picture 3" descr="Graphical user interface, text, application, email&#10;&#10;Description automatically generated">
            <a:extLst>
              <a:ext uri="{FF2B5EF4-FFF2-40B4-BE49-F238E27FC236}">
                <a16:creationId xmlns:a16="http://schemas.microsoft.com/office/drawing/2014/main" id="{BD0E0FF5-967D-014D-B832-8863BE030537}"/>
              </a:ext>
            </a:extLst>
          </p:cNvPr>
          <p:cNvPicPr>
            <a:picLocks noChangeAspect="1"/>
          </p:cNvPicPr>
          <p:nvPr/>
        </p:nvPicPr>
        <p:blipFill>
          <a:blip r:embed="rId2"/>
          <a:stretch>
            <a:fillRect/>
          </a:stretch>
        </p:blipFill>
        <p:spPr>
          <a:xfrm>
            <a:off x="2403768" y="1098044"/>
            <a:ext cx="4336463" cy="4373151"/>
          </a:xfrm>
          <a:prstGeom prst="rect">
            <a:avLst/>
          </a:prstGeom>
        </p:spPr>
      </p:pic>
      <p:sp>
        <p:nvSpPr>
          <p:cNvPr id="5" name="TextBox 4">
            <a:extLst>
              <a:ext uri="{FF2B5EF4-FFF2-40B4-BE49-F238E27FC236}">
                <a16:creationId xmlns:a16="http://schemas.microsoft.com/office/drawing/2014/main" id="{3424BB2C-90F0-9B47-82A6-577442425277}"/>
              </a:ext>
            </a:extLst>
          </p:cNvPr>
          <p:cNvSpPr txBox="1"/>
          <p:nvPr/>
        </p:nvSpPr>
        <p:spPr>
          <a:xfrm>
            <a:off x="997912" y="5575290"/>
            <a:ext cx="7148175" cy="369332"/>
          </a:xfrm>
          <a:prstGeom prst="rect">
            <a:avLst/>
          </a:prstGeom>
          <a:noFill/>
        </p:spPr>
        <p:txBody>
          <a:bodyPr wrap="none" rtlCol="0">
            <a:spAutoFit/>
          </a:bodyPr>
          <a:lstStyle/>
          <a:p>
            <a:r>
              <a:rPr lang="en-US" dirty="0">
                <a:hlinkClick r:id="rId3"/>
              </a:rPr>
              <a:t>https://www.canlii.org/en/ca/fca/doc/2020/2020fca77/2020fca77.html</a:t>
            </a:r>
            <a:r>
              <a:rPr lang="en-US" dirty="0"/>
              <a:t> </a:t>
            </a:r>
          </a:p>
        </p:txBody>
      </p:sp>
    </p:spTree>
    <p:extLst>
      <p:ext uri="{BB962C8B-B14F-4D97-AF65-F5344CB8AC3E}">
        <p14:creationId xmlns:p14="http://schemas.microsoft.com/office/powerpoint/2010/main" val="27823306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3CCC-3080-3D48-B4FD-7DCADDEA04EF}"/>
              </a:ext>
            </a:extLst>
          </p:cNvPr>
          <p:cNvSpPr>
            <a:spLocks noGrp="1"/>
          </p:cNvSpPr>
          <p:nvPr>
            <p:ph type="title"/>
          </p:nvPr>
        </p:nvSpPr>
        <p:spPr/>
        <p:txBody>
          <a:bodyPr/>
          <a:lstStyle/>
          <a:p>
            <a:pPr algn="ctr"/>
            <a:r>
              <a:rPr lang="en-US" dirty="0">
                <a:solidFill>
                  <a:srgbClr val="FFFF00"/>
                </a:solidFill>
              </a:rPr>
              <a:t>Coming up</a:t>
            </a:r>
            <a:r>
              <a:rPr lang="en-US" dirty="0">
                <a:solidFill>
                  <a:srgbClr val="FF0000"/>
                </a:solidFill>
              </a:rPr>
              <a:t>…</a:t>
            </a:r>
            <a:r>
              <a:rPr lang="en-US" dirty="0">
                <a:solidFill>
                  <a:schemeClr val="bg1"/>
                </a:solidFill>
              </a:rPr>
              <a:t>S</a:t>
            </a:r>
            <a:r>
              <a:rPr lang="en-US" dirty="0">
                <a:solidFill>
                  <a:srgbClr val="FFFF00"/>
                </a:solidFill>
              </a:rPr>
              <a:t>.</a:t>
            </a:r>
            <a:r>
              <a:rPr lang="en-US" dirty="0">
                <a:solidFill>
                  <a:schemeClr val="bg1"/>
                </a:solidFill>
              </a:rPr>
              <a:t>C</a:t>
            </a:r>
            <a:r>
              <a:rPr lang="en-US" dirty="0">
                <a:solidFill>
                  <a:srgbClr val="FFFF00"/>
                </a:solidFill>
              </a:rPr>
              <a:t>.</a:t>
            </a:r>
            <a:r>
              <a:rPr lang="en-US" dirty="0">
                <a:solidFill>
                  <a:schemeClr val="bg1"/>
                </a:solidFill>
              </a:rPr>
              <a:t>C</a:t>
            </a:r>
            <a:r>
              <a:rPr lang="en-US" dirty="0">
                <a:solidFill>
                  <a:srgbClr val="FFFF00"/>
                </a:solidFill>
              </a:rPr>
              <a:t>.</a:t>
            </a:r>
          </a:p>
        </p:txBody>
      </p:sp>
      <p:pic>
        <p:nvPicPr>
          <p:cNvPr id="4" name="Picture 3">
            <a:extLst>
              <a:ext uri="{FF2B5EF4-FFF2-40B4-BE49-F238E27FC236}">
                <a16:creationId xmlns:a16="http://schemas.microsoft.com/office/drawing/2014/main" id="{A9BA723E-1D96-5F46-96BE-700C82C71E16}"/>
              </a:ext>
            </a:extLst>
          </p:cNvPr>
          <p:cNvPicPr>
            <a:picLocks noChangeAspect="1"/>
          </p:cNvPicPr>
          <p:nvPr/>
        </p:nvPicPr>
        <p:blipFill>
          <a:blip r:embed="rId2"/>
          <a:stretch>
            <a:fillRect/>
          </a:stretch>
        </p:blipFill>
        <p:spPr>
          <a:xfrm>
            <a:off x="1846355" y="1924493"/>
            <a:ext cx="5451289" cy="3211033"/>
          </a:xfrm>
          <a:prstGeom prst="rect">
            <a:avLst/>
          </a:prstGeom>
        </p:spPr>
      </p:pic>
    </p:spTree>
    <p:extLst>
      <p:ext uri="{BB962C8B-B14F-4D97-AF65-F5344CB8AC3E}">
        <p14:creationId xmlns:p14="http://schemas.microsoft.com/office/powerpoint/2010/main" val="3616080001"/>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10289</TotalTime>
  <Words>6135</Words>
  <Application>Microsoft Macintosh PowerPoint</Application>
  <PresentationFormat>On-screen Show (4:3)</PresentationFormat>
  <Paragraphs>454</Paragraphs>
  <Slides>130</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130</vt:i4>
      </vt:variant>
    </vt:vector>
  </HeadingPairs>
  <TitlesOfParts>
    <vt:vector size="139" baseType="lpstr">
      <vt:lpstr>American Typewriter</vt:lpstr>
      <vt:lpstr>Apple Chancery</vt:lpstr>
      <vt:lpstr>Arial</vt:lpstr>
      <vt:lpstr>Calibri</vt:lpstr>
      <vt:lpstr>Comic Sans MS</vt:lpstr>
      <vt:lpstr>Courier New</vt:lpstr>
      <vt:lpstr>Klavika</vt:lpstr>
      <vt:lpstr>Lucida Console</vt:lpstr>
      <vt:lpstr>CDM_PPT_Template </vt:lpstr>
      <vt:lpstr>  </vt:lpstr>
      <vt:lpstr>Permission to Record?</vt:lpstr>
      <vt:lpstr>These draft slides</vt:lpstr>
      <vt:lpstr>PowerPoint Presentation</vt:lpstr>
      <vt:lpstr>Any Questions?…</vt:lpstr>
      <vt:lpstr>Methodology</vt:lpstr>
      <vt:lpstr>Presentations (from Syllabus)</vt:lpstr>
      <vt:lpstr>Presentations</vt:lpstr>
      <vt:lpstr>Office “Hours”: Ideally Fridays before or  after class but am flexible…</vt:lpstr>
      <vt:lpstr>Course Website </vt:lpstr>
      <vt:lpstr> For full privileges on the website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Academy Awards Special</vt:lpstr>
      <vt:lpstr>PowerPoint Presentation</vt:lpstr>
      <vt:lpstr>PowerPoint Presentation</vt:lpstr>
      <vt:lpstr>PowerPoint Presentation</vt:lpstr>
      <vt:lpstr>Pause</vt:lpstr>
      <vt:lpstr>PowerPoint Presentation</vt:lpstr>
      <vt:lpstr>Re-capping</vt:lpstr>
      <vt:lpstr>PowerPoint Presentation</vt:lpstr>
      <vt:lpstr>PowerPoint Presentation</vt:lpstr>
      <vt:lpstr>Rights of the copyright owner</vt:lpstr>
      <vt:lpstr>Rights of the copyright owner</vt:lpstr>
      <vt:lpstr>Building Block</vt:lpstr>
      <vt:lpstr>Bridge to Users’ Rights</vt:lpstr>
      <vt:lpstr>Users’ Rights</vt:lpstr>
      <vt:lpstr>Users’ rights</vt:lpstr>
      <vt:lpstr>PowerPoint Presentation</vt:lpstr>
      <vt:lpstr>Today: Two Defences to copyright infringement</vt:lpstr>
      <vt:lpstr>User rights: Public Interest Defence</vt:lpstr>
      <vt:lpstr>User rights: Public Interest Defence</vt:lpstr>
      <vt:lpstr>User rights: Public Interest Defence</vt:lpstr>
      <vt:lpstr> Wrongdoing does not disqualify  the public interest  defence. </vt:lpstr>
      <vt:lpstr>User rights: Fair Dealing</vt:lpstr>
      <vt:lpstr> Fair Dealing v. Fair Use </vt:lpstr>
      <vt:lpstr>PowerPoint Presentation</vt:lpstr>
      <vt:lpstr>Users’ rights: Fair Dealing</vt:lpstr>
      <vt:lpstr>Fair Dealing: Criticism or Review</vt:lpstr>
      <vt:lpstr>Fair Dealing: News Reporting</vt:lpstr>
      <vt:lpstr>Users’ rights: Fair Dealing</vt:lpstr>
      <vt:lpstr>What changed?</vt:lpstr>
      <vt:lpstr>Other thing that has changed</vt:lpstr>
      <vt:lpstr>+ digital</vt:lpstr>
      <vt:lpstr>+ collaboration</vt:lpstr>
      <vt:lpstr>PowerPoint Presentation</vt:lpstr>
      <vt:lpstr>Back to CCH on USERS’ RIGHTS</vt:lpstr>
      <vt:lpstr>Users’ rights</vt:lpstr>
      <vt:lpstr>Summary of CCH on USERS’ RIGHTS</vt:lpstr>
      <vt:lpstr>User rights: “Fair” in Fair Dealing</vt:lpstr>
      <vt:lpstr> Purpose of the Dealing </vt:lpstr>
      <vt:lpstr> Character of the Dealing </vt:lpstr>
      <vt:lpstr>Criticism of Majority in CBC v. SODRAC  not related to fair dealing</vt:lpstr>
      <vt:lpstr> Amount of the Dealing </vt:lpstr>
      <vt:lpstr> Alternatives to the Dealing </vt:lpstr>
      <vt:lpstr>Nature of the Work</vt:lpstr>
      <vt:lpstr> Effect of the dealing on the work </vt:lpstr>
      <vt:lpstr>Users’ rights</vt:lpstr>
      <vt:lpstr>Users’ rights</vt:lpstr>
      <vt:lpstr>Users’ rights</vt:lpstr>
      <vt:lpstr>Users’ rights</vt:lpstr>
      <vt:lpstr>Next case: Imagine a classroom selfie</vt:lpstr>
      <vt:lpstr>Users’ rights</vt:lpstr>
      <vt:lpstr>    Abella J. </vt:lpstr>
      <vt:lpstr>    Abella J. understands pedagogy</vt:lpstr>
      <vt:lpstr>PowerPoint Presentation</vt:lpstr>
      <vt:lpstr>PowerPoint Presentation</vt:lpstr>
      <vt:lpstr>PowerPoint Presentation</vt:lpstr>
      <vt:lpstr>Users’ rights: later decisions create doubt</vt:lpstr>
      <vt:lpstr>Users’ rights</vt:lpstr>
      <vt:lpstr> RE: Parody does not require that the expression of mockery or humour to be directed at the exact thing being parodied - CONSIDER…  </vt:lpstr>
      <vt:lpstr>Users’ rights: Parody found</vt:lpstr>
      <vt:lpstr>Users’ rights: Parody found BUT</vt:lpstr>
      <vt:lpstr>PowerPoint Presentation</vt:lpstr>
      <vt:lpstr> Site considered to be a parody, but not to be fair (fair dealing not made out)  </vt:lpstr>
      <vt:lpstr>Pause: Think about that….</vt:lpstr>
      <vt:lpstr>PowerPoint Presentation</vt:lpstr>
      <vt:lpstr>Users’ rights: another “at odds” case</vt:lpstr>
      <vt:lpstr>Not Phelan It J.</vt:lpstr>
      <vt:lpstr>Significant Criticism…</vt:lpstr>
      <vt:lpstr>…Ignored (sort of) by…FCA</vt:lpstr>
      <vt:lpstr>Coming up…S.C.C.</vt:lpstr>
      <vt:lpstr>Users’ rights</vt:lpstr>
      <vt:lpstr>Policy behind s. 2.4(1)(b))</vt:lpstr>
      <vt:lpstr>Policy behind s. 2.4(1)(b))</vt:lpstr>
      <vt:lpstr>In USA  S.512 DMCA  + S.230 Communications Decency Act</vt:lpstr>
      <vt:lpstr>PowerPoint Presentation</vt:lpstr>
      <vt:lpstr>Users’ rights</vt:lpstr>
      <vt:lpstr>PowerPoint Presentation</vt:lpstr>
      <vt:lpstr>PowerPoint Presentation</vt:lpstr>
      <vt:lpstr> Should common carrier exception (s. 2.4(1)(b)) apply? </vt:lpstr>
      <vt:lpstr>N.B.: S. 31.1 Copyright Act (added to the Copyright Act, 2012 – complimentary to &amp; broader than S. 2.4(1)(b) </vt:lpstr>
      <vt:lpstr>Users’ rights</vt:lpstr>
      <vt:lpstr>PowerPoint Presentation</vt:lpstr>
      <vt:lpstr>Carpet Cosplay</vt:lpstr>
      <vt:lpstr>PowerPoint Presentation</vt:lpstr>
      <vt:lpstr>PowerPoint Presentation</vt:lpstr>
      <vt:lpstr>PowerPoint Presentation</vt:lpstr>
      <vt:lpstr>A time-shifted celebration…</vt:lpstr>
      <vt:lpstr>Killing peer-to-peer</vt:lpstr>
      <vt:lpstr>Preceded by Napster (not in SCOTUS)</vt:lpstr>
      <vt:lpstr>Another one bites the dust…</vt:lpstr>
      <vt:lpstr>TekSavvy, Voltage, Rogers &amp; downloaders…</vt:lpstr>
      <vt:lpstr>PowerPoint Presentation</vt:lpstr>
      <vt:lpstr>PowerPoint Presentation</vt:lpstr>
      <vt:lpstr>PowerPoint Presentation</vt:lpstr>
      <vt:lpstr>PowerPoint Presentation</vt:lpstr>
      <vt:lpstr>PowerPoint Presentation</vt:lpstr>
      <vt:lpstr>Coming Soon</vt:lpstr>
      <vt:lpstr>PowerPoint Presentation</vt:lpstr>
      <vt:lpstr>  Always include a cat picture</vt:lpstr>
      <vt:lpstr>PowerPoint Presentation</vt:lpstr>
      <vt:lpstr> Our Academic Partners </vt:lpstr>
    </vt:vector>
  </TitlesOfParts>
  <Company>Festinger Bahniwal Law &amp; Strategy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Wheelbarrows</dc:title>
  <dc:creator>Jon Festinger</dc:creator>
  <cp:lastModifiedBy>Jon Festinger</cp:lastModifiedBy>
  <cp:revision>980</cp:revision>
  <cp:lastPrinted>2013-12-30T23:16:45Z</cp:lastPrinted>
  <dcterms:created xsi:type="dcterms:W3CDTF">2013-02-08T08:35:59Z</dcterms:created>
  <dcterms:modified xsi:type="dcterms:W3CDTF">2021-01-30T10:01:19Z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8590131</vt:lpwstr>
  </property>
  <property fmtid="{D5CDD505-2E9C-101B-9397-08002B2CF9AE}" name="NXPowerLiteSettings" pid="3">
    <vt:lpwstr>C700052003A000</vt:lpwstr>
  </property>
  <property fmtid="{D5CDD505-2E9C-101B-9397-08002B2CF9AE}" name="NXPowerLiteVersion" pid="4">
    <vt:lpwstr>D8.0.8</vt:lpwstr>
  </property>
</Properties>
</file>